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99" r:id="rId6"/>
    <p:sldId id="260" r:id="rId7"/>
    <p:sldId id="313" r:id="rId8"/>
    <p:sldId id="301" r:id="rId9"/>
    <p:sldId id="304" r:id="rId10"/>
    <p:sldId id="261" r:id="rId11"/>
    <p:sldId id="311" r:id="rId12"/>
    <p:sldId id="333" r:id="rId13"/>
    <p:sldId id="300" r:id="rId14"/>
    <p:sldId id="334" r:id="rId15"/>
    <p:sldId id="336" r:id="rId16"/>
    <p:sldId id="335" r:id="rId17"/>
    <p:sldId id="337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24" r:id="rId29"/>
    <p:sldId id="350" r:id="rId30"/>
    <p:sldId id="33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652" autoAdjust="0"/>
  </p:normalViewPr>
  <p:slideViewPr>
    <p:cSldViewPr>
      <p:cViewPr varScale="1">
        <p:scale>
          <a:sx n="84" d="100"/>
          <a:sy n="84" d="100"/>
        </p:scale>
        <p:origin x="10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9D993-9003-458B-800E-0E025A00D5B9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82EB-7A1D-43D1-A0F0-D2A08E653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0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42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8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0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2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3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2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5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0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6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33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82EB-7A1D-43D1-A0F0-D2A08E65300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36FC-CF6C-4D81-9B05-1A07FB6181A0}" type="datetimeFigureOut">
              <a:rPr lang="en-US" smtClean="0"/>
              <a:pPr/>
              <a:t>6/26/2016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ED9A-B1BD-496F-A84E-BA4C95CECB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08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Concept of Support</a:t>
            </a:r>
            <a:br>
              <a:rPr lang="en-US" b="1" dirty="0" smtClean="0"/>
            </a:br>
            <a:r>
              <a:rPr lang="en-US" b="1" dirty="0" smtClean="0"/>
              <a:t>(Operation Black Horse)</a:t>
            </a:r>
            <a:br>
              <a:rPr lang="en-US" b="1" dirty="0" smtClean="0"/>
            </a:br>
            <a:r>
              <a:rPr lang="en-US" b="1" dirty="0" smtClean="0"/>
              <a:t>204</a:t>
            </a:r>
            <a:r>
              <a:rPr lang="en-US" b="1" baseline="30000" dirty="0" smtClean="0"/>
              <a:t>th</a:t>
            </a:r>
            <a:r>
              <a:rPr lang="en-US" b="1" dirty="0" smtClean="0"/>
              <a:t> BSB SPO</a:t>
            </a:r>
            <a:br>
              <a:rPr lang="en-US" b="1" dirty="0" smtClean="0"/>
            </a:br>
            <a:r>
              <a:rPr lang="en-US" b="1" dirty="0" smtClean="0"/>
              <a:t>CPT Joseph </a:t>
            </a:r>
            <a:r>
              <a:rPr lang="en-US" b="1" dirty="0" err="1" smtClean="0"/>
              <a:t>Callejas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204</a:t>
            </a:r>
            <a:r>
              <a:rPr lang="en-US" b="1" baseline="30000" dirty="0" smtClean="0"/>
              <a:t>th</a:t>
            </a:r>
            <a:r>
              <a:rPr lang="en-US" b="1" dirty="0" smtClean="0"/>
              <a:t> BSB Mission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Autofit/>
          </a:bodyPr>
          <a:lstStyle/>
          <a:p>
            <a:r>
              <a:rPr lang="en-US" sz="1600" dirty="0" smtClean="0"/>
              <a:t>Mission</a:t>
            </a:r>
          </a:p>
          <a:p>
            <a:pPr lvl="1"/>
            <a:r>
              <a:rPr lang="en-US" sz="1600" dirty="0" smtClean="0"/>
              <a:t>204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BSB conducts forward support of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ABCT beginning H+60 from BSA AQUABEDI IOT support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ABCT attack along AXIS CARIBOU and seizure of OBJ RATTLER. O/O Transition BSA AQUABEDI to BSA BLACKHORSE 38T QK 26686 85877 NLT H+78.</a:t>
            </a:r>
          </a:p>
          <a:p>
            <a:r>
              <a:rPr lang="en-US" sz="1600" dirty="0" smtClean="0"/>
              <a:t>Intent</a:t>
            </a:r>
          </a:p>
          <a:p>
            <a:pPr lvl="1"/>
            <a:r>
              <a:rPr lang="en-US" sz="1600" dirty="0" smtClean="0"/>
              <a:t>The purpose of this operation is to provide logistics support to the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ABCT during offensive operations. Upon the completion of offensive operations, we will posture all units for defensive operations along the reestablished international border between </a:t>
            </a:r>
            <a:r>
              <a:rPr lang="en-US" sz="1600" dirty="0" err="1" smtClean="0"/>
              <a:t>Ariana</a:t>
            </a:r>
            <a:r>
              <a:rPr lang="en-US" sz="1600" dirty="0" smtClean="0"/>
              <a:t> and Azerbaijan.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Key Tasks</a:t>
            </a:r>
          </a:p>
          <a:p>
            <a:pPr lvl="1"/>
            <a:r>
              <a:rPr lang="en-US" sz="1600" dirty="0" smtClean="0"/>
              <a:t>Provide forward support from BSA Grant.</a:t>
            </a:r>
          </a:p>
          <a:p>
            <a:pPr lvl="1"/>
            <a:r>
              <a:rPr lang="en-US" sz="1600" dirty="0" smtClean="0"/>
              <a:t>O/O establish BSA </a:t>
            </a:r>
            <a:r>
              <a:rPr lang="en-US" sz="1600" dirty="0" err="1" smtClean="0"/>
              <a:t>vic</a:t>
            </a:r>
            <a:r>
              <a:rPr lang="en-US" sz="1600" dirty="0" smtClean="0"/>
              <a:t> intersection of ASR JEEP and MSR MAZDA. (</a:t>
            </a:r>
            <a:r>
              <a:rPr lang="en-US" sz="1600" smtClean="0"/>
              <a:t>BSA </a:t>
            </a:r>
            <a:r>
              <a:rPr lang="en-US" sz="1600" smtClean="0"/>
              <a:t>Blackhorse</a:t>
            </a:r>
            <a:r>
              <a:rPr lang="en-US" sz="1600" smtClean="0"/>
              <a:t>)</a:t>
            </a:r>
            <a:endParaRPr lang="en-US" sz="1600" dirty="0" smtClean="0"/>
          </a:p>
          <a:p>
            <a:pPr lvl="1"/>
            <a:r>
              <a:rPr lang="en-US" sz="1600" dirty="0" smtClean="0"/>
              <a:t>Posture the BDE for future operations.</a:t>
            </a:r>
          </a:p>
          <a:p>
            <a:pPr lvl="1">
              <a:buNone/>
            </a:pP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600" dirty="0" smtClean="0"/>
              <a:t>End State</a:t>
            </a:r>
          </a:p>
          <a:p>
            <a:pPr lvl="1"/>
            <a:r>
              <a:rPr lang="en-US" sz="1600" dirty="0" smtClean="0"/>
              <a:t>204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BSB established BSA </a:t>
            </a:r>
            <a:r>
              <a:rPr lang="en-US" sz="1600" dirty="0" err="1" smtClean="0"/>
              <a:t>vic</a:t>
            </a:r>
            <a:r>
              <a:rPr lang="en-US" sz="1600" dirty="0" smtClean="0"/>
              <a:t> the intersection of ASR JEEP and MSR MAZDA and logistically prepare 2 ABCT for future combat operations with at least 70% combat power.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Area of Operations 204</a:t>
            </a:r>
            <a:r>
              <a:rPr lang="en-US" b="1" baseline="30000" dirty="0" smtClean="0"/>
              <a:t>th</a:t>
            </a:r>
            <a:r>
              <a:rPr lang="en-US" b="1" dirty="0" smtClean="0"/>
              <a:t> BSB</a:t>
            </a:r>
            <a:endParaRPr lang="en-US" b="1" dirty="0"/>
          </a:p>
        </p:txBody>
      </p:sp>
      <p:grpSp>
        <p:nvGrpSpPr>
          <p:cNvPr id="2" name="Group 10"/>
          <p:cNvGrpSpPr/>
          <p:nvPr/>
        </p:nvGrpSpPr>
        <p:grpSpPr>
          <a:xfrm>
            <a:off x="0" y="3657600"/>
            <a:ext cx="1219200" cy="914400"/>
            <a:chOff x="0" y="3657600"/>
            <a:chExt cx="1219200" cy="914400"/>
          </a:xfrm>
        </p:grpSpPr>
        <p:sp>
          <p:nvSpPr>
            <p:cNvPr id="7" name="Oval 6"/>
            <p:cNvSpPr/>
            <p:nvPr/>
          </p:nvSpPr>
          <p:spPr>
            <a:xfrm>
              <a:off x="0" y="3657600"/>
              <a:ext cx="1143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3733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TAA VIPER</a:t>
              </a:r>
              <a:endParaRPr lang="en-US" dirty="0"/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7086600" y="1295400"/>
            <a:ext cx="1143000" cy="914400"/>
            <a:chOff x="0" y="3657600"/>
            <a:chExt cx="1143000" cy="914400"/>
          </a:xfrm>
        </p:grpSpPr>
        <p:sp>
          <p:nvSpPr>
            <p:cNvPr id="13" name="Oval 12"/>
            <p:cNvSpPr/>
            <p:nvPr/>
          </p:nvSpPr>
          <p:spPr>
            <a:xfrm>
              <a:off x="0" y="3657600"/>
              <a:ext cx="1143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3733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OBJ RATTLER</a:t>
              </a:r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556" t="20861" r="6173" b="8872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 rot="15936492">
            <a:off x="384802" y="1848895"/>
            <a:ext cx="2057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727729">
            <a:off x="3390746" y="1920475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01000" y="48006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53400" y="4876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 RATTLER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219200" y="5257800"/>
            <a:ext cx="2133600" cy="1513820"/>
            <a:chOff x="1206500" y="5181600"/>
            <a:chExt cx="2489200" cy="1590020"/>
          </a:xfrm>
        </p:grpSpPr>
        <p:grpSp>
          <p:nvGrpSpPr>
            <p:cNvPr id="5" name="Group 37"/>
            <p:cNvGrpSpPr/>
            <p:nvPr/>
          </p:nvGrpSpPr>
          <p:grpSpPr>
            <a:xfrm>
              <a:off x="1206500" y="5181600"/>
              <a:ext cx="2489200" cy="1590020"/>
              <a:chOff x="-2697480" y="1343278"/>
              <a:chExt cx="2987040" cy="1968596"/>
            </a:xfrm>
            <a:solidFill>
              <a:schemeClr val="bg1"/>
            </a:solidFill>
          </p:grpSpPr>
          <p:grpSp>
            <p:nvGrpSpPr>
              <p:cNvPr id="6" name="Group 35"/>
              <p:cNvGrpSpPr/>
              <p:nvPr/>
            </p:nvGrpSpPr>
            <p:grpSpPr>
              <a:xfrm>
                <a:off x="-1767840" y="1343278"/>
                <a:ext cx="2057400" cy="1955800"/>
                <a:chOff x="-1920240" y="1458947"/>
                <a:chExt cx="2057400" cy="1955800"/>
              </a:xfrm>
              <a:grpFill/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-1920240" y="2119347"/>
                  <a:ext cx="2057400" cy="12954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-1188720" y="1458947"/>
                  <a:ext cx="685800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II</a:t>
                  </a:r>
                  <a:endParaRPr lang="en-US" sz="3600" dirty="0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-2697480" y="2664078"/>
                <a:ext cx="1371600" cy="64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204 </a:t>
                </a:r>
                <a:endParaRPr lang="en-US" sz="2800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2133600" y="59436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BSB </a:t>
              </a:r>
              <a:endParaRPr lang="en-US" sz="2800" dirty="0"/>
            </a:p>
          </p:txBody>
        </p:sp>
      </p:grpSp>
      <p:sp>
        <p:nvSpPr>
          <p:cNvPr id="52" name="Freeform 51"/>
          <p:cNvSpPr/>
          <p:nvPr/>
        </p:nvSpPr>
        <p:spPr>
          <a:xfrm>
            <a:off x="413982" y="791570"/>
            <a:ext cx="1417093" cy="5124734"/>
          </a:xfrm>
          <a:custGeom>
            <a:avLst/>
            <a:gdLst>
              <a:gd name="connsiteX0" fmla="*/ 1182806 w 1417093"/>
              <a:gd name="connsiteY0" fmla="*/ 0 h 5124734"/>
              <a:gd name="connsiteX1" fmla="*/ 1319284 w 1417093"/>
              <a:gd name="connsiteY1" fmla="*/ 1965278 h 5124734"/>
              <a:gd name="connsiteX2" fmla="*/ 1414818 w 1417093"/>
              <a:gd name="connsiteY2" fmla="*/ 3043451 h 5124734"/>
              <a:gd name="connsiteX3" fmla="*/ 1305636 w 1417093"/>
              <a:gd name="connsiteY3" fmla="*/ 3029803 h 5124734"/>
              <a:gd name="connsiteX4" fmla="*/ 1087272 w 1417093"/>
              <a:gd name="connsiteY4" fmla="*/ 3193576 h 5124734"/>
              <a:gd name="connsiteX5" fmla="*/ 705134 w 1417093"/>
              <a:gd name="connsiteY5" fmla="*/ 3043451 h 5124734"/>
              <a:gd name="connsiteX6" fmla="*/ 705134 w 1417093"/>
              <a:gd name="connsiteY6" fmla="*/ 3330054 h 5124734"/>
              <a:gd name="connsiteX7" fmla="*/ 568657 w 1417093"/>
              <a:gd name="connsiteY7" fmla="*/ 3357349 h 5124734"/>
              <a:gd name="connsiteX8" fmla="*/ 555009 w 1417093"/>
              <a:gd name="connsiteY8" fmla="*/ 3534770 h 5124734"/>
              <a:gd name="connsiteX9" fmla="*/ 623248 w 1417093"/>
              <a:gd name="connsiteY9" fmla="*/ 3684896 h 5124734"/>
              <a:gd name="connsiteX10" fmla="*/ 514066 w 1417093"/>
              <a:gd name="connsiteY10" fmla="*/ 4026090 h 5124734"/>
              <a:gd name="connsiteX11" fmla="*/ 77337 w 1417093"/>
              <a:gd name="connsiteY11" fmla="*/ 4967785 h 5124734"/>
              <a:gd name="connsiteX12" fmla="*/ 50042 w 1417093"/>
              <a:gd name="connsiteY12" fmla="*/ 4967785 h 512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7093" h="5124734">
                <a:moveTo>
                  <a:pt x="1182806" y="0"/>
                </a:moveTo>
                <a:cubicBezTo>
                  <a:pt x="1231710" y="729018"/>
                  <a:pt x="1280615" y="1458036"/>
                  <a:pt x="1319284" y="1965278"/>
                </a:cubicBezTo>
                <a:cubicBezTo>
                  <a:pt x="1357953" y="2472520"/>
                  <a:pt x="1417093" y="2866030"/>
                  <a:pt x="1414818" y="3043451"/>
                </a:cubicBezTo>
                <a:cubicBezTo>
                  <a:pt x="1412543" y="3220872"/>
                  <a:pt x="1360227" y="3004782"/>
                  <a:pt x="1305636" y="3029803"/>
                </a:cubicBezTo>
                <a:cubicBezTo>
                  <a:pt x="1251045" y="3054824"/>
                  <a:pt x="1187356" y="3191301"/>
                  <a:pt x="1087272" y="3193576"/>
                </a:cubicBezTo>
                <a:cubicBezTo>
                  <a:pt x="987188" y="3195851"/>
                  <a:pt x="768824" y="3020705"/>
                  <a:pt x="705134" y="3043451"/>
                </a:cubicBezTo>
                <a:cubicBezTo>
                  <a:pt x="641444" y="3066197"/>
                  <a:pt x="727880" y="3277738"/>
                  <a:pt x="705134" y="3330054"/>
                </a:cubicBezTo>
                <a:cubicBezTo>
                  <a:pt x="682388" y="3382370"/>
                  <a:pt x="593678" y="3323230"/>
                  <a:pt x="568657" y="3357349"/>
                </a:cubicBezTo>
                <a:cubicBezTo>
                  <a:pt x="543636" y="3391468"/>
                  <a:pt x="545911" y="3480179"/>
                  <a:pt x="555009" y="3534770"/>
                </a:cubicBezTo>
                <a:cubicBezTo>
                  <a:pt x="564107" y="3589361"/>
                  <a:pt x="630072" y="3603009"/>
                  <a:pt x="623248" y="3684896"/>
                </a:cubicBezTo>
                <a:cubicBezTo>
                  <a:pt x="616424" y="3766783"/>
                  <a:pt x="605051" y="3812275"/>
                  <a:pt x="514066" y="4026090"/>
                </a:cubicBezTo>
                <a:cubicBezTo>
                  <a:pt x="423081" y="4239905"/>
                  <a:pt x="154674" y="4810836"/>
                  <a:pt x="77337" y="4967785"/>
                </a:cubicBezTo>
                <a:cubicBezTo>
                  <a:pt x="0" y="5124734"/>
                  <a:pt x="25021" y="5046259"/>
                  <a:pt x="50042" y="4967785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569493" y="698310"/>
            <a:ext cx="6974006" cy="5286233"/>
          </a:xfrm>
          <a:custGeom>
            <a:avLst/>
            <a:gdLst>
              <a:gd name="connsiteX0" fmla="*/ 0 w 6974006"/>
              <a:gd name="connsiteY0" fmla="*/ 79612 h 5286233"/>
              <a:gd name="connsiteX1" fmla="*/ 491319 w 6974006"/>
              <a:gd name="connsiteY1" fmla="*/ 65965 h 5286233"/>
              <a:gd name="connsiteX2" fmla="*/ 941695 w 6974006"/>
              <a:gd name="connsiteY2" fmla="*/ 311624 h 5286233"/>
              <a:gd name="connsiteX3" fmla="*/ 2784143 w 6974006"/>
              <a:gd name="connsiteY3" fmla="*/ 1935708 h 5286233"/>
              <a:gd name="connsiteX4" fmla="*/ 3111689 w 6974006"/>
              <a:gd name="connsiteY4" fmla="*/ 2085833 h 5286233"/>
              <a:gd name="connsiteX5" fmla="*/ 5308979 w 6974006"/>
              <a:gd name="connsiteY5" fmla="*/ 3532496 h 5286233"/>
              <a:gd name="connsiteX6" fmla="*/ 6728346 w 6974006"/>
              <a:gd name="connsiteY6" fmla="*/ 5020102 h 5286233"/>
              <a:gd name="connsiteX7" fmla="*/ 6782937 w 6974006"/>
              <a:gd name="connsiteY7" fmla="*/ 5129284 h 528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4006" h="5286233">
                <a:moveTo>
                  <a:pt x="0" y="79612"/>
                </a:moveTo>
                <a:cubicBezTo>
                  <a:pt x="167185" y="53454"/>
                  <a:pt x="334370" y="27296"/>
                  <a:pt x="491319" y="65965"/>
                </a:cubicBezTo>
                <a:cubicBezTo>
                  <a:pt x="648268" y="104634"/>
                  <a:pt x="559558" y="0"/>
                  <a:pt x="941695" y="311624"/>
                </a:cubicBezTo>
                <a:cubicBezTo>
                  <a:pt x="1323832" y="623248"/>
                  <a:pt x="2422477" y="1640007"/>
                  <a:pt x="2784143" y="1935708"/>
                </a:cubicBezTo>
                <a:cubicBezTo>
                  <a:pt x="3145809" y="2231409"/>
                  <a:pt x="2690883" y="1819702"/>
                  <a:pt x="3111689" y="2085833"/>
                </a:cubicBezTo>
                <a:cubicBezTo>
                  <a:pt x="3532495" y="2351964"/>
                  <a:pt x="4706203" y="3043451"/>
                  <a:pt x="5308979" y="3532496"/>
                </a:cubicBezTo>
                <a:cubicBezTo>
                  <a:pt x="5911755" y="4021541"/>
                  <a:pt x="6482686" y="4753971"/>
                  <a:pt x="6728346" y="5020102"/>
                </a:cubicBezTo>
                <a:cubicBezTo>
                  <a:pt x="6974006" y="5286233"/>
                  <a:pt x="6878471" y="5207758"/>
                  <a:pt x="6782937" y="5129284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-76200" y="5867400"/>
            <a:ext cx="1295400" cy="990600"/>
            <a:chOff x="-1905000" y="3886200"/>
            <a:chExt cx="1295400" cy="990600"/>
          </a:xfrm>
        </p:grpSpPr>
        <p:sp>
          <p:nvSpPr>
            <p:cNvPr id="54" name="Oval 53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-1905000" y="3962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BSA AQUABEDI</a:t>
              </a:r>
              <a:endParaRPr lang="en-US" dirty="0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7848600" y="1447800"/>
            <a:ext cx="0" cy="152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53" idx="1"/>
          </p:cNvCxnSpPr>
          <p:nvPr/>
        </p:nvCxnSpPr>
        <p:spPr>
          <a:xfrm>
            <a:off x="2057400" y="7620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377"/>
          <p:cNvGrpSpPr>
            <a:grpSpLocks noChangeAspect="1"/>
          </p:cNvGrpSpPr>
          <p:nvPr/>
        </p:nvGrpSpPr>
        <p:grpSpPr bwMode="auto">
          <a:xfrm rot="17463523">
            <a:off x="746959" y="3854332"/>
            <a:ext cx="658812" cy="583363"/>
            <a:chOff x="1632" y="2784"/>
            <a:chExt cx="546" cy="288"/>
          </a:xfrm>
        </p:grpSpPr>
        <p:grpSp>
          <p:nvGrpSpPr>
            <p:cNvPr id="145" name="Group 378"/>
            <p:cNvGrpSpPr>
              <a:grpSpLocks noChangeAspect="1"/>
            </p:cNvGrpSpPr>
            <p:nvPr/>
          </p:nvGrpSpPr>
          <p:grpSpPr bwMode="auto">
            <a:xfrm>
              <a:off x="1632" y="2976"/>
              <a:ext cx="546" cy="96"/>
              <a:chOff x="1632" y="2976"/>
              <a:chExt cx="546" cy="96"/>
            </a:xfrm>
          </p:grpSpPr>
          <p:sp>
            <p:nvSpPr>
              <p:cNvPr id="150" name="Line 379"/>
              <p:cNvSpPr>
                <a:spLocks noChangeAspect="1" noChangeShapeType="1"/>
              </p:cNvSpPr>
              <p:nvPr/>
            </p:nvSpPr>
            <p:spPr bwMode="auto">
              <a:xfrm flipV="1">
                <a:off x="1632" y="29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380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2082" y="29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381"/>
              <p:cNvSpPr>
                <a:spLocks noChangeAspect="1" noChangeShapeType="1"/>
              </p:cNvSpPr>
              <p:nvPr/>
            </p:nvSpPr>
            <p:spPr bwMode="auto">
              <a:xfrm>
                <a:off x="1716" y="2982"/>
                <a:ext cx="3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382"/>
            <p:cNvGrpSpPr>
              <a:grpSpLocks noChangeAspect="1"/>
            </p:cNvGrpSpPr>
            <p:nvPr/>
          </p:nvGrpSpPr>
          <p:grpSpPr bwMode="auto">
            <a:xfrm flipV="1">
              <a:off x="1632" y="2784"/>
              <a:ext cx="546" cy="96"/>
              <a:chOff x="1632" y="2976"/>
              <a:chExt cx="546" cy="96"/>
            </a:xfrm>
          </p:grpSpPr>
          <p:sp>
            <p:nvSpPr>
              <p:cNvPr id="147" name="Line 383"/>
              <p:cNvSpPr>
                <a:spLocks noChangeAspect="1" noChangeShapeType="1"/>
              </p:cNvSpPr>
              <p:nvPr/>
            </p:nvSpPr>
            <p:spPr bwMode="auto">
              <a:xfrm flipV="1">
                <a:off x="1632" y="29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384"/>
              <p:cNvSpPr>
                <a:spLocks noChangeAspect="1" noChangeShapeType="1"/>
              </p:cNvSpPr>
              <p:nvPr/>
            </p:nvSpPr>
            <p:spPr bwMode="auto">
              <a:xfrm rot="5400000" flipV="1">
                <a:off x="2082" y="2976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385"/>
              <p:cNvSpPr>
                <a:spLocks noChangeAspect="1" noChangeShapeType="1"/>
              </p:cNvSpPr>
              <p:nvPr/>
            </p:nvSpPr>
            <p:spPr bwMode="auto">
              <a:xfrm>
                <a:off x="1716" y="2982"/>
                <a:ext cx="3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" name="Oval 152"/>
          <p:cNvSpPr/>
          <p:nvPr/>
        </p:nvSpPr>
        <p:spPr>
          <a:xfrm>
            <a:off x="533400" y="3657600"/>
            <a:ext cx="11430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066800" y="33528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</a:t>
            </a:r>
            <a:endParaRPr lang="en-US" b="1" dirty="0"/>
          </a:p>
        </p:txBody>
      </p:sp>
      <p:grpSp>
        <p:nvGrpSpPr>
          <p:cNvPr id="125" name="Group 124"/>
          <p:cNvGrpSpPr/>
          <p:nvPr/>
        </p:nvGrpSpPr>
        <p:grpSpPr>
          <a:xfrm>
            <a:off x="4343400" y="609600"/>
            <a:ext cx="1600200" cy="990600"/>
            <a:chOff x="-1973943" y="3886200"/>
            <a:chExt cx="1447800" cy="990600"/>
          </a:xfrm>
        </p:grpSpPr>
        <p:sp>
          <p:nvSpPr>
            <p:cNvPr id="128" name="Oval 12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-1973943" y="4038600"/>
              <a:ext cx="1447800" cy="646331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BSA</a:t>
              </a:r>
            </a:p>
            <a:p>
              <a:pPr algn="ctr"/>
              <a:r>
                <a:rPr lang="en-US" dirty="0" smtClean="0"/>
                <a:t>BLACKHORSE</a:t>
              </a:r>
              <a:endParaRPr lang="en-US" dirty="0"/>
            </a:p>
          </p:txBody>
        </p:sp>
      </p:grpSp>
      <p:cxnSp>
        <p:nvCxnSpPr>
          <p:cNvPr id="133" name="Straight Arrow Connector 132"/>
          <p:cNvCxnSpPr>
            <a:stCxn id="129" idx="1"/>
            <a:endCxn id="53" idx="1"/>
          </p:cNvCxnSpPr>
          <p:nvPr/>
        </p:nvCxnSpPr>
        <p:spPr>
          <a:xfrm flipH="1" flipV="1">
            <a:off x="2060812" y="764275"/>
            <a:ext cx="2282588" cy="32089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8153400" y="1905000"/>
            <a:ext cx="990600" cy="646331"/>
            <a:chOff x="914400" y="838200"/>
            <a:chExt cx="990600" cy="646331"/>
          </a:xfrm>
        </p:grpSpPr>
        <p:sp>
          <p:nvSpPr>
            <p:cNvPr id="139" name="Right Arrow 138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5867400" y="26670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5867399" y="2667000"/>
            <a:ext cx="457201" cy="838199"/>
            <a:chOff x="5638800" y="2895601"/>
            <a:chExt cx="457201" cy="838199"/>
          </a:xfrm>
        </p:grpSpPr>
        <p:sp>
          <p:nvSpPr>
            <p:cNvPr id="48" name="Isosceles Triangle 47"/>
            <p:cNvSpPr/>
            <p:nvPr/>
          </p:nvSpPr>
          <p:spPr>
            <a:xfrm rot="10800000">
              <a:off x="5638800" y="3276600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38801" y="2895601"/>
              <a:ext cx="4572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LRP</a:t>
              </a:r>
              <a:endParaRPr lang="en-US" sz="1400" dirty="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943600" y="7620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38T QK 26686 85877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400800" y="26670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38T QK 26686 85877</a:t>
            </a:r>
            <a:endParaRPr lang="en-US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752600" y="40386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38T QK 18005 49776</a:t>
            </a:r>
            <a:endParaRPr lang="en-US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429000" y="6248400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38T QK 08598 34344</a:t>
            </a:r>
            <a:endParaRPr lang="en-US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5638800" y="5269468"/>
            <a:ext cx="228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39T UE 2392 3488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Updated IPB</a:t>
            </a:r>
            <a:endParaRPr lang="en-US" b="1" dirty="0"/>
          </a:p>
        </p:txBody>
      </p:sp>
      <p:grpSp>
        <p:nvGrpSpPr>
          <p:cNvPr id="2" name="Group 10"/>
          <p:cNvGrpSpPr/>
          <p:nvPr/>
        </p:nvGrpSpPr>
        <p:grpSpPr>
          <a:xfrm>
            <a:off x="0" y="3657600"/>
            <a:ext cx="1219200" cy="914400"/>
            <a:chOff x="0" y="3657600"/>
            <a:chExt cx="1219200" cy="914400"/>
          </a:xfrm>
        </p:grpSpPr>
        <p:sp>
          <p:nvSpPr>
            <p:cNvPr id="7" name="Oval 6"/>
            <p:cNvSpPr/>
            <p:nvPr/>
          </p:nvSpPr>
          <p:spPr>
            <a:xfrm>
              <a:off x="0" y="3657600"/>
              <a:ext cx="1143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3733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TAA VIPER</a:t>
              </a:r>
              <a:endParaRPr lang="en-US" dirty="0"/>
            </a:p>
          </p:txBody>
        </p:sp>
      </p:grpSp>
      <p:cxnSp>
        <p:nvCxnSpPr>
          <p:cNvPr id="32" name="Straight Connector 31"/>
          <p:cNvCxnSpPr>
            <a:stCxn id="30" idx="1"/>
            <a:endCxn id="30" idx="5"/>
          </p:cNvCxnSpPr>
          <p:nvPr/>
        </p:nvCxnSpPr>
        <p:spPr>
          <a:xfrm>
            <a:off x="502586" y="5157021"/>
            <a:ext cx="302448" cy="2492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7"/>
            <a:endCxn id="30" idx="3"/>
          </p:cNvCxnSpPr>
          <p:nvPr/>
        </p:nvCxnSpPr>
        <p:spPr>
          <a:xfrm flipH="1">
            <a:off x="502586" y="5157021"/>
            <a:ext cx="302448" cy="2492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0" y="2743200"/>
            <a:ext cx="5334000" cy="4114800"/>
            <a:chOff x="0" y="2743200"/>
            <a:chExt cx="5878286" cy="41148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556" t="20861" r="6173" b="8872"/>
            <a:stretch>
              <a:fillRect/>
            </a:stretch>
          </p:blipFill>
          <p:spPr bwMode="auto">
            <a:xfrm>
              <a:off x="0" y="2743200"/>
              <a:ext cx="5878286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0" name="Group 139"/>
            <p:cNvGrpSpPr/>
            <p:nvPr/>
          </p:nvGrpSpPr>
          <p:grpSpPr>
            <a:xfrm>
              <a:off x="4800600" y="6019800"/>
              <a:ext cx="914400" cy="838200"/>
              <a:chOff x="8001000" y="4800600"/>
              <a:chExt cx="1143000" cy="9144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001000" y="4800600"/>
                <a:ext cx="1143000" cy="914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53400" y="4953000"/>
                <a:ext cx="990600" cy="503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OBJ RATTLER</a:t>
                </a:r>
                <a:endParaRPr lang="en-US" sz="1200" dirty="0"/>
              </a:p>
            </p:txBody>
          </p:sp>
        </p:grpSp>
        <p:grpSp>
          <p:nvGrpSpPr>
            <p:cNvPr id="4" name="Group 66"/>
            <p:cNvGrpSpPr/>
            <p:nvPr/>
          </p:nvGrpSpPr>
          <p:grpSpPr>
            <a:xfrm>
              <a:off x="3799496" y="4872335"/>
              <a:ext cx="1261180" cy="1380530"/>
              <a:chOff x="-3128996" y="1389426"/>
              <a:chExt cx="2624178" cy="2515091"/>
            </a:xfrm>
          </p:grpSpPr>
          <p:sp>
            <p:nvSpPr>
              <p:cNvPr id="58" name="Rectangle 57"/>
              <p:cNvSpPr/>
              <p:nvPr/>
            </p:nvSpPr>
            <p:spPr>
              <a:xfrm rot="2695507">
                <a:off x="-3128996" y="2203081"/>
                <a:ext cx="1366828" cy="120866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-2942422" y="2369325"/>
                <a:ext cx="990601" cy="685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stCxn id="59" idx="1"/>
                <a:endCxn id="59" idx="5"/>
              </p:cNvCxnSpPr>
              <p:nvPr/>
            </p:nvCxnSpPr>
            <p:spPr>
              <a:xfrm>
                <a:off x="-2797352" y="2469759"/>
                <a:ext cx="700461" cy="4849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9" idx="7"/>
                <a:endCxn id="59" idx="3"/>
              </p:cNvCxnSpPr>
              <p:nvPr/>
            </p:nvCxnSpPr>
            <p:spPr>
              <a:xfrm flipH="1">
                <a:off x="-2797352" y="2469759"/>
                <a:ext cx="700461" cy="48493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-2913536" y="1389426"/>
                <a:ext cx="964795" cy="841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/>
                  <a:t>II</a:t>
                </a:r>
                <a:endParaRPr lang="en-US" sz="2400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-2123472" y="3063442"/>
                <a:ext cx="1618654" cy="841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/>
                  <a:t>122 CAB</a:t>
                </a:r>
                <a:endParaRPr lang="en-US" sz="1200" b="1" dirty="0"/>
              </a:p>
            </p:txBody>
          </p:sp>
        </p:grpSp>
        <p:grpSp>
          <p:nvGrpSpPr>
            <p:cNvPr id="5" name="Group 51"/>
            <p:cNvGrpSpPr/>
            <p:nvPr/>
          </p:nvGrpSpPr>
          <p:grpSpPr>
            <a:xfrm>
              <a:off x="3612080" y="3505200"/>
              <a:ext cx="1105677" cy="1422937"/>
              <a:chOff x="-1676718" y="724007"/>
              <a:chExt cx="2856340" cy="3141137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-1569320" y="724007"/>
                <a:ext cx="1408237" cy="1155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II</a:t>
                </a:r>
                <a:endParaRPr lang="en-US" sz="2800" b="1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2695507">
                <a:off x="-1676718" y="1770958"/>
                <a:ext cx="1524002" cy="1447799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-1448116" y="2075758"/>
                <a:ext cx="990601" cy="685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-457518" y="2913960"/>
                <a:ext cx="1637140" cy="95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145</a:t>
                </a:r>
                <a:r>
                  <a:rPr lang="en-US" sz="1100" b="1" baseline="30000" dirty="0" smtClean="0"/>
                  <a:t>th</a:t>
                </a:r>
                <a:r>
                  <a:rPr lang="en-US" sz="1100" b="1" dirty="0" smtClean="0"/>
                  <a:t> ACR</a:t>
                </a:r>
                <a:endParaRPr lang="en-US" sz="1100" b="1" dirty="0"/>
              </a:p>
            </p:txBody>
          </p:sp>
        </p:grpSp>
        <p:grpSp>
          <p:nvGrpSpPr>
            <p:cNvPr id="78" name="Group 151"/>
            <p:cNvGrpSpPr/>
            <p:nvPr/>
          </p:nvGrpSpPr>
          <p:grpSpPr>
            <a:xfrm>
              <a:off x="4495800" y="3352800"/>
              <a:ext cx="990600" cy="646331"/>
              <a:chOff x="914400" y="838200"/>
              <a:chExt cx="990600" cy="646331"/>
            </a:xfrm>
          </p:grpSpPr>
          <p:sp>
            <p:nvSpPr>
              <p:cNvPr id="155" name="Right Arrow 154"/>
              <p:cNvSpPr/>
              <p:nvPr/>
            </p:nvSpPr>
            <p:spPr>
              <a:xfrm rot="16200000">
                <a:off x="1371600" y="914400"/>
                <a:ext cx="609600" cy="4572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914400" y="838200"/>
                <a:ext cx="609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N</a:t>
                </a:r>
                <a:endParaRPr lang="en-US" sz="3600" b="1" dirty="0"/>
              </a:p>
            </p:txBody>
          </p:sp>
        </p:grpSp>
      </p:grpSp>
      <p:sp>
        <p:nvSpPr>
          <p:cNvPr id="145" name="TextBox 144"/>
          <p:cNvSpPr txBox="1"/>
          <p:nvPr/>
        </p:nvSpPr>
        <p:spPr>
          <a:xfrm>
            <a:off x="0" y="533398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Terrain Effects on  Logistics Operations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Terrain is lowland farm area. Under wet conditions terrain becomes restrictive for tracked vehicles.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MSR Mazda is a multi-lane highway and connects Baku to Tbilisi, Georgia.  MSR Mazda is 40 km/hr 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ASR Jeep is a two-lane road improved road. A narrow bridge crosses the Kura River. The bridge is key terrain  is essential for sustainment operations. Speed along this </a:t>
            </a:r>
            <a:r>
              <a:rPr lang="en-US" sz="1200" smtClean="0">
                <a:latin typeface="Calibri" pitchFamily="34" charset="0"/>
              </a:rPr>
              <a:t>ASR is 40 km/hr.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5410200" y="533401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Weather Effects on LOG Operations</a:t>
            </a:r>
          </a:p>
          <a:p>
            <a:pPr lvl="0">
              <a:buFont typeface="Arial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 Ground fog will inhibit visibility, particularly in the low ground along the Kura and </a:t>
            </a:r>
            <a:r>
              <a:rPr lang="en-US" sz="1200" dirty="0" err="1" smtClean="0">
                <a:solidFill>
                  <a:prstClr val="black"/>
                </a:solidFill>
                <a:cs typeface="Arial" pitchFamily="34" charset="0"/>
              </a:rPr>
              <a:t>Araks</a:t>
            </a:r>
            <a:r>
              <a:rPr lang="en-US" sz="1200" dirty="0" smtClean="0">
                <a:solidFill>
                  <a:prstClr val="black"/>
                </a:solidFill>
                <a:cs typeface="Arial" pitchFamily="34" charset="0"/>
              </a:rPr>
              <a:t> Rivers, but will not seriously impact  transportation operations. However, aerial resupply may be limited during the times of ground fog.</a:t>
            </a:r>
            <a:endParaRPr lang="en-US" dirty="0"/>
          </a:p>
        </p:txBody>
      </p:sp>
      <p:sp>
        <p:nvSpPr>
          <p:cNvPr id="152" name="TextBox 151"/>
          <p:cNvSpPr txBox="1"/>
          <p:nvPr/>
        </p:nvSpPr>
        <p:spPr>
          <a:xfrm>
            <a:off x="5257800" y="45720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Civil Considerations</a:t>
            </a:r>
          </a:p>
          <a:p>
            <a:pPr>
              <a:buFont typeface="Arial" pitchFamily="34" charset="0"/>
              <a:buChar char="•"/>
            </a:pPr>
            <a:r>
              <a:rPr lang="en-US" sz="1200" b="1" u="sng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OBJ Rattler is located in the city of </a:t>
            </a:r>
            <a:r>
              <a:rPr lang="en-US" sz="1200" dirty="0" err="1" smtClean="0">
                <a:latin typeface="Calibri" pitchFamily="34" charset="0"/>
              </a:rPr>
              <a:t>Hajikabul</a:t>
            </a:r>
            <a:r>
              <a:rPr lang="en-US" sz="1200" dirty="0" smtClean="0">
                <a:latin typeface="Calibri" pitchFamily="34" charset="0"/>
              </a:rPr>
              <a:t>. </a:t>
            </a:r>
            <a:r>
              <a:rPr lang="en-US" sz="1200" dirty="0" err="1" smtClean="0">
                <a:latin typeface="Calibri" pitchFamily="34" charset="0"/>
              </a:rPr>
              <a:t>Hajikabul</a:t>
            </a:r>
            <a:r>
              <a:rPr lang="en-US" sz="1200" dirty="0" smtClean="0">
                <a:latin typeface="Calibri" pitchFamily="34" charset="0"/>
              </a:rPr>
              <a:t> is part of the greater </a:t>
            </a:r>
            <a:r>
              <a:rPr lang="en-US" sz="1200" dirty="0" err="1" smtClean="0">
                <a:latin typeface="Calibri" pitchFamily="34" charset="0"/>
              </a:rPr>
              <a:t>Shirvan</a:t>
            </a:r>
            <a:r>
              <a:rPr lang="en-US" sz="1200" dirty="0" smtClean="0">
                <a:latin typeface="Calibri" pitchFamily="34" charset="0"/>
              </a:rPr>
              <a:t> Metropolitan area which is the 2</a:t>
            </a:r>
            <a:r>
              <a:rPr lang="en-US" sz="1200" baseline="30000" dirty="0" smtClean="0">
                <a:latin typeface="Calibri" pitchFamily="34" charset="0"/>
              </a:rPr>
              <a:t>nd</a:t>
            </a:r>
            <a:r>
              <a:rPr lang="en-US" sz="1200" dirty="0" smtClean="0">
                <a:latin typeface="Calibri" pitchFamily="34" charset="0"/>
              </a:rPr>
              <a:t> biggest population center in the country of Georgia. 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err="1" smtClean="0">
                <a:latin typeface="Calibri" pitchFamily="34" charset="0"/>
              </a:rPr>
              <a:t>Shirvan</a:t>
            </a:r>
            <a:r>
              <a:rPr lang="en-US" sz="1200" dirty="0" smtClean="0">
                <a:latin typeface="Calibri" pitchFamily="34" charset="0"/>
              </a:rPr>
              <a:t> is an important transportation node for the country of Georgia. 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There will be a large populations of displaced persons in the area. As such, SAPA insurgents have been operating in and out of the displaced persons camp. Insurgent attacks are likely near populated areas.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>
            <a:off x="5334000" y="17526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Effects on Enemy: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The AO is open, rolling terrain that provides for extended fields of fire and observation; however, it also limits the amount of cover and concealment for daytime operations. </a:t>
            </a:r>
          </a:p>
          <a:p>
            <a:endParaRPr lang="en-US" sz="1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 Greatest impact of weather will be periods of low visibility due to fog and dust, when enemy will have difficulty maintaining control of mounted formations and conducting air operations. </a:t>
            </a:r>
          </a:p>
          <a:p>
            <a:endParaRPr lang="en-US" sz="12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cs typeface="Arial" pitchFamily="34" charset="0"/>
              </a:rPr>
              <a:t> Fog in the morning hours in low-lying areas will limit visibility, and hinder reconnaissance operation. These same conditions support non-conventional operations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u="sng" dirty="0"/>
          </a:p>
        </p:txBody>
      </p:sp>
      <p:sp>
        <p:nvSpPr>
          <p:cNvPr id="181" name="Rectangle 180"/>
          <p:cNvSpPr/>
          <p:nvPr/>
        </p:nvSpPr>
        <p:spPr>
          <a:xfrm rot="2695507">
            <a:off x="396990" y="2145304"/>
            <a:ext cx="428305" cy="43379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57200" y="2209800"/>
            <a:ext cx="304800" cy="2286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2209800" y="2133600"/>
            <a:ext cx="533400" cy="499058"/>
            <a:chOff x="2169056" y="2091739"/>
            <a:chExt cx="536706" cy="540919"/>
          </a:xfrm>
        </p:grpSpPr>
        <p:sp>
          <p:nvSpPr>
            <p:cNvPr id="183" name="Rectangle 182"/>
            <p:cNvSpPr/>
            <p:nvPr/>
          </p:nvSpPr>
          <p:spPr>
            <a:xfrm rot="2695507">
              <a:off x="2169056" y="2091739"/>
              <a:ext cx="536706" cy="540919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234999" y="2133600"/>
              <a:ext cx="432001" cy="37643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5" idx="1"/>
              <a:endCxn id="185" idx="5"/>
            </p:cNvCxnSpPr>
            <p:nvPr/>
          </p:nvCxnSpPr>
          <p:spPr>
            <a:xfrm>
              <a:off x="2298264" y="2188727"/>
              <a:ext cx="305471" cy="2661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85" idx="7"/>
              <a:endCxn id="185" idx="3"/>
            </p:cNvCxnSpPr>
            <p:nvPr/>
          </p:nvCxnSpPr>
          <p:spPr>
            <a:xfrm flipH="1">
              <a:off x="2298264" y="2188727"/>
              <a:ext cx="305471" cy="2661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9" name="TextBox 188"/>
          <p:cNvSpPr txBox="1"/>
          <p:nvPr/>
        </p:nvSpPr>
        <p:spPr>
          <a:xfrm>
            <a:off x="990600" y="19812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65% Combat Power</a:t>
            </a:r>
            <a:endParaRPr lang="en-US" sz="1400" dirty="0"/>
          </a:p>
        </p:txBody>
      </p:sp>
      <p:sp>
        <p:nvSpPr>
          <p:cNvPr id="190" name="TextBox 189"/>
          <p:cNvSpPr txBox="1"/>
          <p:nvPr/>
        </p:nvSpPr>
        <p:spPr>
          <a:xfrm>
            <a:off x="2895600" y="19812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85% Combat Power</a:t>
            </a:r>
            <a:endParaRPr lang="en-US" sz="1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-76200" y="6096000"/>
            <a:ext cx="914400" cy="762000"/>
            <a:chOff x="-1905000" y="3886200"/>
            <a:chExt cx="1295400" cy="990600"/>
          </a:xfrm>
        </p:grpSpPr>
        <p:sp>
          <p:nvSpPr>
            <p:cNvPr id="42" name="Oval 41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1905000" y="3962400"/>
              <a:ext cx="12954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BSA AQUABEDI</a:t>
              </a:r>
              <a:endParaRPr lang="en-US" sz="1200" dirty="0"/>
            </a:p>
          </p:txBody>
        </p:sp>
      </p:grpSp>
      <p:sp>
        <p:nvSpPr>
          <p:cNvPr id="44" name="Freeform 43"/>
          <p:cNvSpPr/>
          <p:nvPr/>
        </p:nvSpPr>
        <p:spPr>
          <a:xfrm>
            <a:off x="228600" y="2971800"/>
            <a:ext cx="881418" cy="3124200"/>
          </a:xfrm>
          <a:custGeom>
            <a:avLst/>
            <a:gdLst>
              <a:gd name="connsiteX0" fmla="*/ 1182806 w 1417093"/>
              <a:gd name="connsiteY0" fmla="*/ 0 h 5124734"/>
              <a:gd name="connsiteX1" fmla="*/ 1319284 w 1417093"/>
              <a:gd name="connsiteY1" fmla="*/ 1965278 h 5124734"/>
              <a:gd name="connsiteX2" fmla="*/ 1414818 w 1417093"/>
              <a:gd name="connsiteY2" fmla="*/ 3043451 h 5124734"/>
              <a:gd name="connsiteX3" fmla="*/ 1305636 w 1417093"/>
              <a:gd name="connsiteY3" fmla="*/ 3029803 h 5124734"/>
              <a:gd name="connsiteX4" fmla="*/ 1087272 w 1417093"/>
              <a:gd name="connsiteY4" fmla="*/ 3193576 h 5124734"/>
              <a:gd name="connsiteX5" fmla="*/ 705134 w 1417093"/>
              <a:gd name="connsiteY5" fmla="*/ 3043451 h 5124734"/>
              <a:gd name="connsiteX6" fmla="*/ 705134 w 1417093"/>
              <a:gd name="connsiteY6" fmla="*/ 3330054 h 5124734"/>
              <a:gd name="connsiteX7" fmla="*/ 568657 w 1417093"/>
              <a:gd name="connsiteY7" fmla="*/ 3357349 h 5124734"/>
              <a:gd name="connsiteX8" fmla="*/ 555009 w 1417093"/>
              <a:gd name="connsiteY8" fmla="*/ 3534770 h 5124734"/>
              <a:gd name="connsiteX9" fmla="*/ 623248 w 1417093"/>
              <a:gd name="connsiteY9" fmla="*/ 3684896 h 5124734"/>
              <a:gd name="connsiteX10" fmla="*/ 514066 w 1417093"/>
              <a:gd name="connsiteY10" fmla="*/ 4026090 h 5124734"/>
              <a:gd name="connsiteX11" fmla="*/ 77337 w 1417093"/>
              <a:gd name="connsiteY11" fmla="*/ 4967785 h 5124734"/>
              <a:gd name="connsiteX12" fmla="*/ 50042 w 1417093"/>
              <a:gd name="connsiteY12" fmla="*/ 4967785 h 512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7093" h="5124734">
                <a:moveTo>
                  <a:pt x="1182806" y="0"/>
                </a:moveTo>
                <a:cubicBezTo>
                  <a:pt x="1231710" y="729018"/>
                  <a:pt x="1280615" y="1458036"/>
                  <a:pt x="1319284" y="1965278"/>
                </a:cubicBezTo>
                <a:cubicBezTo>
                  <a:pt x="1357953" y="2472520"/>
                  <a:pt x="1417093" y="2866030"/>
                  <a:pt x="1414818" y="3043451"/>
                </a:cubicBezTo>
                <a:cubicBezTo>
                  <a:pt x="1412543" y="3220872"/>
                  <a:pt x="1360227" y="3004782"/>
                  <a:pt x="1305636" y="3029803"/>
                </a:cubicBezTo>
                <a:cubicBezTo>
                  <a:pt x="1251045" y="3054824"/>
                  <a:pt x="1187356" y="3191301"/>
                  <a:pt x="1087272" y="3193576"/>
                </a:cubicBezTo>
                <a:cubicBezTo>
                  <a:pt x="987188" y="3195851"/>
                  <a:pt x="768824" y="3020705"/>
                  <a:pt x="705134" y="3043451"/>
                </a:cubicBezTo>
                <a:cubicBezTo>
                  <a:pt x="641444" y="3066197"/>
                  <a:pt x="727880" y="3277738"/>
                  <a:pt x="705134" y="3330054"/>
                </a:cubicBezTo>
                <a:cubicBezTo>
                  <a:pt x="682388" y="3382370"/>
                  <a:pt x="593678" y="3323230"/>
                  <a:pt x="568657" y="3357349"/>
                </a:cubicBezTo>
                <a:cubicBezTo>
                  <a:pt x="543636" y="3391468"/>
                  <a:pt x="545911" y="3480179"/>
                  <a:pt x="555009" y="3534770"/>
                </a:cubicBezTo>
                <a:cubicBezTo>
                  <a:pt x="564107" y="3589361"/>
                  <a:pt x="630072" y="3603009"/>
                  <a:pt x="623248" y="3684896"/>
                </a:cubicBezTo>
                <a:cubicBezTo>
                  <a:pt x="616424" y="3766783"/>
                  <a:pt x="605051" y="3812275"/>
                  <a:pt x="514066" y="4026090"/>
                </a:cubicBezTo>
                <a:cubicBezTo>
                  <a:pt x="423081" y="4239905"/>
                  <a:pt x="154674" y="4810836"/>
                  <a:pt x="77337" y="4967785"/>
                </a:cubicBezTo>
                <a:cubicBezTo>
                  <a:pt x="0" y="5124734"/>
                  <a:pt x="25021" y="5046259"/>
                  <a:pt x="50042" y="4967785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914400" y="2971801"/>
            <a:ext cx="3733800" cy="2895600"/>
          </a:xfrm>
          <a:custGeom>
            <a:avLst/>
            <a:gdLst>
              <a:gd name="connsiteX0" fmla="*/ 0 w 6974006"/>
              <a:gd name="connsiteY0" fmla="*/ 79612 h 5286233"/>
              <a:gd name="connsiteX1" fmla="*/ 491319 w 6974006"/>
              <a:gd name="connsiteY1" fmla="*/ 65965 h 5286233"/>
              <a:gd name="connsiteX2" fmla="*/ 941695 w 6974006"/>
              <a:gd name="connsiteY2" fmla="*/ 311624 h 5286233"/>
              <a:gd name="connsiteX3" fmla="*/ 2784143 w 6974006"/>
              <a:gd name="connsiteY3" fmla="*/ 1935708 h 5286233"/>
              <a:gd name="connsiteX4" fmla="*/ 3111689 w 6974006"/>
              <a:gd name="connsiteY4" fmla="*/ 2085833 h 5286233"/>
              <a:gd name="connsiteX5" fmla="*/ 5308979 w 6974006"/>
              <a:gd name="connsiteY5" fmla="*/ 3532496 h 5286233"/>
              <a:gd name="connsiteX6" fmla="*/ 6728346 w 6974006"/>
              <a:gd name="connsiteY6" fmla="*/ 5020102 h 5286233"/>
              <a:gd name="connsiteX7" fmla="*/ 6782937 w 6974006"/>
              <a:gd name="connsiteY7" fmla="*/ 5129284 h 528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4006" h="5286233">
                <a:moveTo>
                  <a:pt x="0" y="79612"/>
                </a:moveTo>
                <a:cubicBezTo>
                  <a:pt x="167185" y="53454"/>
                  <a:pt x="334370" y="27296"/>
                  <a:pt x="491319" y="65965"/>
                </a:cubicBezTo>
                <a:cubicBezTo>
                  <a:pt x="648268" y="104634"/>
                  <a:pt x="559558" y="0"/>
                  <a:pt x="941695" y="311624"/>
                </a:cubicBezTo>
                <a:cubicBezTo>
                  <a:pt x="1323832" y="623248"/>
                  <a:pt x="2422477" y="1640007"/>
                  <a:pt x="2784143" y="1935708"/>
                </a:cubicBezTo>
                <a:cubicBezTo>
                  <a:pt x="3145809" y="2231409"/>
                  <a:pt x="2690883" y="1819702"/>
                  <a:pt x="3111689" y="2085833"/>
                </a:cubicBezTo>
                <a:cubicBezTo>
                  <a:pt x="3532495" y="2351964"/>
                  <a:pt x="4706203" y="3043451"/>
                  <a:pt x="5308979" y="3532496"/>
                </a:cubicBezTo>
                <a:cubicBezTo>
                  <a:pt x="5911755" y="4021541"/>
                  <a:pt x="6482686" y="4753971"/>
                  <a:pt x="6728346" y="5020102"/>
                </a:cubicBezTo>
                <a:cubicBezTo>
                  <a:pt x="6974006" y="5286233"/>
                  <a:pt x="6878471" y="5207758"/>
                  <a:pt x="6782937" y="5129284"/>
                </a:cubicBezTo>
              </a:path>
            </a:pathLst>
          </a:cu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5936492">
            <a:off x="117380" y="3748002"/>
            <a:ext cx="11347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2145749">
            <a:off x="1993527" y="3135894"/>
            <a:ext cx="10858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Sustainment Overlay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100" t="21875" r="29722" b="12500"/>
          <a:stretch>
            <a:fillRect/>
          </a:stretch>
        </p:blipFill>
        <p:spPr bwMode="auto">
          <a:xfrm>
            <a:off x="0" y="533400"/>
            <a:ext cx="915730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5-Point Star 33"/>
          <p:cNvSpPr/>
          <p:nvPr/>
        </p:nvSpPr>
        <p:spPr>
          <a:xfrm>
            <a:off x="762000" y="1981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3581400" y="2590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5029200" y="4267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172200" y="50292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6477000" y="4800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00200" y="990600"/>
            <a:ext cx="1185863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ISB Lions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553 CSSB (-)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3655 </a:t>
            </a:r>
            <a:r>
              <a:rPr lang="en-US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CRC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3654 SMC (-)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990600" y="1752600"/>
            <a:ext cx="533400" cy="16351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52600" y="2667000"/>
            <a:ext cx="1295400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ISB Giants</a:t>
            </a:r>
          </a:p>
          <a:p>
            <a:pPr algn="ctr"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501 SB</a:t>
            </a:r>
          </a:p>
          <a:p>
            <a:pPr algn="ctr"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345</a:t>
            </a:r>
            <a:r>
              <a:rPr lang="en-US" sz="11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CSSB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445 PLS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416 POL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594 TMT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257 HET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403 ICTC</a:t>
            </a:r>
          </a:p>
          <a:p>
            <a:pPr algn="ctr"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553 CSSB (-)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110 QM (POL)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395 OD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289 QSC (GSP)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3654 SMC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(-)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3124200" y="2895600"/>
            <a:ext cx="381000" cy="533402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410200" y="762000"/>
            <a:ext cx="1676399" cy="3308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LSA </a:t>
            </a: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Wabash</a:t>
            </a:r>
          </a:p>
          <a:p>
            <a:pPr algn="ctr"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SB</a:t>
            </a:r>
          </a:p>
          <a:p>
            <a:pPr algn="ctr"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927 CSSB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228 PLS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724 POL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541 QM Co (POL)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HET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303 QM Co (</a:t>
            </a:r>
            <a:r>
              <a:rPr lang="en-US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Wtr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Distr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196 QM </a:t>
            </a:r>
            <a:r>
              <a:rPr lang="en-US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Wtr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Pure)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1/54 QM Co (MA)</a:t>
            </a:r>
          </a:p>
          <a:p>
            <a:pPr algn="ctr">
              <a:defRPr/>
            </a:pP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394 CSSB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221 OD Co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584 SMC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QM Co (POL)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1011 QSC (</a:t>
            </a:r>
            <a:r>
              <a:rPr lang="en-US" sz="1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SSA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755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TC	</a:t>
            </a:r>
          </a:p>
        </p:txBody>
      </p:sp>
      <p:cxnSp>
        <p:nvCxnSpPr>
          <p:cNvPr id="52" name="Straight Arrow Connector 51"/>
          <p:cNvCxnSpPr>
            <a:endCxn id="36" idx="4"/>
          </p:cNvCxnSpPr>
          <p:nvPr/>
        </p:nvCxnSpPr>
        <p:spPr>
          <a:xfrm flipH="1">
            <a:off x="5257800" y="4038600"/>
            <a:ext cx="152400" cy="31591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48200" y="5486400"/>
            <a:ext cx="1447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BSB,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ABCT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934200" y="4267200"/>
            <a:ext cx="1447800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BLACKHORSE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BSB,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ABCT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6705600" y="4876800"/>
            <a:ext cx="304800" cy="762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5943600" y="5257800"/>
            <a:ext cx="2286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xplosion 1 62"/>
          <p:cNvSpPr/>
          <p:nvPr/>
        </p:nvSpPr>
        <p:spPr>
          <a:xfrm>
            <a:off x="7315200" y="5181600"/>
            <a:ext cx="228600" cy="2286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010400" y="5438001"/>
            <a:ext cx="99060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Rattler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5-Point Star 69"/>
          <p:cNvSpPr/>
          <p:nvPr/>
        </p:nvSpPr>
        <p:spPr>
          <a:xfrm>
            <a:off x="6553200" y="54864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5-Point Star 83"/>
          <p:cNvSpPr/>
          <p:nvPr/>
        </p:nvSpPr>
        <p:spPr>
          <a:xfrm>
            <a:off x="6781800" y="5181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638800" y="6096000"/>
            <a:ext cx="1447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64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BSB,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ABCT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 flipV="1">
            <a:off x="6324600" y="5791200"/>
            <a:ext cx="2286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696200" y="4953000"/>
            <a:ext cx="1447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BSB, 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ABCT</a:t>
            </a:r>
          </a:p>
        </p:txBody>
      </p:sp>
      <p:cxnSp>
        <p:nvCxnSpPr>
          <p:cNvPr id="88" name="Straight Arrow Connector 87"/>
          <p:cNvCxnSpPr>
            <a:endCxn id="84" idx="4"/>
          </p:cNvCxnSpPr>
          <p:nvPr/>
        </p:nvCxnSpPr>
        <p:spPr>
          <a:xfrm flipH="1">
            <a:off x="7010400" y="5029200"/>
            <a:ext cx="685800" cy="239717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5-Point Star 26"/>
          <p:cNvSpPr/>
          <p:nvPr/>
        </p:nvSpPr>
        <p:spPr>
          <a:xfrm>
            <a:off x="5334000" y="44196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14800" y="4800600"/>
            <a:ext cx="1447800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TAA Stuart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 CO, 28</a:t>
            </a:r>
            <a:r>
              <a:rPr lang="en-US" sz="11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CSH</a:t>
            </a: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(AVN)</a:t>
            </a:r>
            <a:endParaRPr lang="en-US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7010400" y="49530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Elbow Connector 31"/>
          <p:cNvCxnSpPr/>
          <p:nvPr/>
        </p:nvCxnSpPr>
        <p:spPr>
          <a:xfrm rot="5400000">
            <a:off x="7157242" y="3510759"/>
            <a:ext cx="1535117" cy="1371600"/>
          </a:xfrm>
          <a:prstGeom prst="bentConnector2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96200" y="2819400"/>
            <a:ext cx="1447800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LRP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5181600" y="4648200"/>
            <a:ext cx="2286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Logistics Concept of Support Overview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 flipH="1">
            <a:off x="5029200" y="533400"/>
            <a:ext cx="4114800" cy="6324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44121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en-US" sz="1200" u="sng" dirty="0" smtClean="0">
              <a:latin typeface="Malgun Gothic" pitchFamily="34" charset="-127"/>
              <a:cs typeface="Arial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261" name="TextBox 260"/>
          <p:cNvSpPr txBox="1"/>
          <p:nvPr/>
        </p:nvSpPr>
        <p:spPr>
          <a:xfrm>
            <a:off x="5105400" y="609600"/>
            <a:ext cx="35052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Concept: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204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BSB will provide forward support to 2 ABCT by establishing  BSA  BLACKHORSE at 38T QK 26686 85877 NLT H+78.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204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BSB will establish a LRP at 38T QK 26686 85877 to posture for future logistical resupplies.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204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BSB will resupply all units with two resupply missions NET H+68 at BSA BLACKHORSE and NLT H+80 at the LRP. </a:t>
            </a:r>
          </a:p>
          <a:p>
            <a:endParaRPr lang="en-US" sz="1400" dirty="0" smtClean="0"/>
          </a:p>
          <a:p>
            <a:r>
              <a:rPr lang="en-US" sz="1400" dirty="0" smtClean="0"/>
              <a:t>The resupply mission at H+66 will resupply CL I thru CLV . A second CL III (B) only mission will SP at H+78.</a:t>
            </a:r>
          </a:p>
          <a:p>
            <a:endParaRPr lang="en-US" sz="1400" dirty="0" smtClean="0"/>
          </a:p>
          <a:p>
            <a:r>
              <a:rPr lang="en-US" sz="1400" b="1" u="sng" dirty="0" smtClean="0"/>
              <a:t>Priority of Support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Phase 1:  1-10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CAV, 2-8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1-67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3-16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FA, 2 BSTB, 204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BSB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Phase 2: 2-8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 1-67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 1-10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CAV, 3-16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FA, 2 BSTB, 204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BSB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u="sng" dirty="0" smtClean="0"/>
              <a:t>Priority of Supply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CL III(B), CL V, CL I (H2O), CL I MRE, CL IV, CL II, CL III(P), CL IX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u="sng" dirty="0" smtClean="0"/>
              <a:t>Method of Distribution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Supply Point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H&gt;76 – resupply at BSA BLACKHORSE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H&lt;76 – resupply at LRP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115936" y="533400"/>
            <a:ext cx="4953000" cy="5257799"/>
            <a:chOff x="0" y="533400"/>
            <a:chExt cx="9144000" cy="6417608"/>
          </a:xfrm>
        </p:grpSpPr>
        <p:grpSp>
          <p:nvGrpSpPr>
            <p:cNvPr id="264" name="Group 263"/>
            <p:cNvGrpSpPr/>
            <p:nvPr/>
          </p:nvGrpSpPr>
          <p:grpSpPr>
            <a:xfrm>
              <a:off x="0" y="552704"/>
              <a:ext cx="9144000" cy="6398304"/>
              <a:chOff x="6822" y="533400"/>
              <a:chExt cx="9137178" cy="8317796"/>
            </a:xfrm>
          </p:grpSpPr>
          <p:pic>
            <p:nvPicPr>
              <p:cNvPr id="26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8409" t="42897" r="23890" b="8333"/>
              <a:stretch>
                <a:fillRect/>
              </a:stretch>
            </p:blipFill>
            <p:spPr bwMode="auto">
              <a:xfrm>
                <a:off x="6822" y="533400"/>
                <a:ext cx="9137178" cy="8317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66" name="Straight Connector 265"/>
              <p:cNvCxnSpPr/>
              <p:nvPr/>
            </p:nvCxnSpPr>
            <p:spPr>
              <a:xfrm>
                <a:off x="2443403" y="1102664"/>
                <a:ext cx="2436581" cy="51511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2367260" y="1102664"/>
                <a:ext cx="3654871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Freeform 267"/>
              <p:cNvSpPr/>
              <p:nvPr/>
            </p:nvSpPr>
            <p:spPr>
              <a:xfrm>
                <a:off x="6022131" y="1102664"/>
                <a:ext cx="3121869" cy="7132320"/>
              </a:xfrm>
              <a:custGeom>
                <a:avLst/>
                <a:gdLst>
                  <a:gd name="connsiteX0" fmla="*/ 0 w 1658007"/>
                  <a:gd name="connsiteY0" fmla="*/ 10510 h 3739055"/>
                  <a:gd name="connsiteX1" fmla="*/ 126124 w 1658007"/>
                  <a:gd name="connsiteY1" fmla="*/ 10510 h 3739055"/>
                  <a:gd name="connsiteX2" fmla="*/ 331076 w 1658007"/>
                  <a:gd name="connsiteY2" fmla="*/ 73572 h 3739055"/>
                  <a:gd name="connsiteX3" fmla="*/ 662152 w 1658007"/>
                  <a:gd name="connsiteY3" fmla="*/ 325820 h 3739055"/>
                  <a:gd name="connsiteX4" fmla="*/ 804042 w 1658007"/>
                  <a:gd name="connsiteY4" fmla="*/ 798786 h 3739055"/>
                  <a:gd name="connsiteX5" fmla="*/ 945931 w 1658007"/>
                  <a:gd name="connsiteY5" fmla="*/ 1019503 h 3739055"/>
                  <a:gd name="connsiteX6" fmla="*/ 772510 w 1658007"/>
                  <a:gd name="connsiteY6" fmla="*/ 1697420 h 3739055"/>
                  <a:gd name="connsiteX7" fmla="*/ 1056290 w 1658007"/>
                  <a:gd name="connsiteY7" fmla="*/ 1918137 h 3739055"/>
                  <a:gd name="connsiteX8" fmla="*/ 1576552 w 1658007"/>
                  <a:gd name="connsiteY8" fmla="*/ 3478924 h 3739055"/>
                  <a:gd name="connsiteX9" fmla="*/ 1545021 w 1658007"/>
                  <a:gd name="connsiteY9" fmla="*/ 3478924 h 373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8007" h="3739055">
                    <a:moveTo>
                      <a:pt x="0" y="10510"/>
                    </a:moveTo>
                    <a:cubicBezTo>
                      <a:pt x="35472" y="5255"/>
                      <a:pt x="70945" y="0"/>
                      <a:pt x="126124" y="10510"/>
                    </a:cubicBezTo>
                    <a:cubicBezTo>
                      <a:pt x="181303" y="21020"/>
                      <a:pt x="241738" y="21020"/>
                      <a:pt x="331076" y="73572"/>
                    </a:cubicBezTo>
                    <a:cubicBezTo>
                      <a:pt x="420414" y="126124"/>
                      <a:pt x="583324" y="204951"/>
                      <a:pt x="662152" y="325820"/>
                    </a:cubicBezTo>
                    <a:cubicBezTo>
                      <a:pt x="740980" y="446689"/>
                      <a:pt x="756746" y="683172"/>
                      <a:pt x="804042" y="798786"/>
                    </a:cubicBezTo>
                    <a:cubicBezTo>
                      <a:pt x="851338" y="914400"/>
                      <a:pt x="951186" y="869731"/>
                      <a:pt x="945931" y="1019503"/>
                    </a:cubicBezTo>
                    <a:cubicBezTo>
                      <a:pt x="940676" y="1169275"/>
                      <a:pt x="754117" y="1547648"/>
                      <a:pt x="772510" y="1697420"/>
                    </a:cubicBezTo>
                    <a:cubicBezTo>
                      <a:pt x="790903" y="1847192"/>
                      <a:pt x="922283" y="1621220"/>
                      <a:pt x="1056290" y="1918137"/>
                    </a:cubicBezTo>
                    <a:cubicBezTo>
                      <a:pt x="1190297" y="2215054"/>
                      <a:pt x="1495097" y="3218793"/>
                      <a:pt x="1576552" y="3478924"/>
                    </a:cubicBezTo>
                    <a:cubicBezTo>
                      <a:pt x="1658007" y="3739055"/>
                      <a:pt x="1601514" y="3608989"/>
                      <a:pt x="1545021" y="3478924"/>
                    </a:cubicBez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9" name="Straight Connector 268"/>
              <p:cNvCxnSpPr/>
              <p:nvPr/>
            </p:nvCxnSpPr>
            <p:spPr>
              <a:xfrm>
                <a:off x="4879984" y="6253784"/>
                <a:ext cx="4264016" cy="168402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0" name="Rectangle 1066"/>
            <p:cNvSpPr>
              <a:spLocks noChangeArrowheads="1"/>
            </p:cNvSpPr>
            <p:nvPr/>
          </p:nvSpPr>
          <p:spPr bwMode="auto">
            <a:xfrm rot="18809799">
              <a:off x="3697657" y="2525118"/>
              <a:ext cx="473914" cy="256542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Barracks </a:t>
              </a:r>
              <a:endPara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1" name="Group 216"/>
            <p:cNvGrpSpPr/>
            <p:nvPr/>
          </p:nvGrpSpPr>
          <p:grpSpPr>
            <a:xfrm rot="18827654">
              <a:off x="4756222" y="1453421"/>
              <a:ext cx="433224" cy="484111"/>
              <a:chOff x="1676400" y="3552825"/>
              <a:chExt cx="457200" cy="409575"/>
            </a:xfrm>
          </p:grpSpPr>
          <p:grpSp>
            <p:nvGrpSpPr>
              <p:cNvPr id="272" name="Group 215"/>
              <p:cNvGrpSpPr/>
              <p:nvPr/>
            </p:nvGrpSpPr>
            <p:grpSpPr>
              <a:xfrm>
                <a:off x="1676400" y="3552825"/>
                <a:ext cx="457200" cy="409575"/>
                <a:chOff x="609600" y="3933825"/>
                <a:chExt cx="457200" cy="409575"/>
              </a:xfrm>
            </p:grpSpPr>
            <p:grpSp>
              <p:nvGrpSpPr>
                <p:cNvPr id="279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609600" y="4038600"/>
                  <a:ext cx="457200" cy="304800"/>
                  <a:chOff x="2856" y="3851"/>
                  <a:chExt cx="744" cy="436"/>
                </a:xfrm>
                <a:solidFill>
                  <a:srgbClr val="CCFFFF"/>
                </a:solidFill>
              </p:grpSpPr>
              <p:sp>
                <p:nvSpPr>
                  <p:cNvPr id="283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7" y="3851"/>
                    <a:ext cx="743" cy="436"/>
                  </a:xfrm>
                  <a:prstGeom prst="rect">
                    <a:avLst/>
                  </a:prstGeom>
                  <a:grpFill/>
                  <a:ln w="12700">
                    <a:solidFill>
                      <a:srgbClr val="33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5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4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56" y="4195"/>
                    <a:ext cx="73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3366CC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80" name="Group 214"/>
                <p:cNvGrpSpPr/>
                <p:nvPr/>
              </p:nvGrpSpPr>
              <p:grpSpPr>
                <a:xfrm>
                  <a:off x="733425" y="3933825"/>
                  <a:ext cx="187002" cy="65035"/>
                  <a:chOff x="7019047" y="3195393"/>
                  <a:chExt cx="187002" cy="65035"/>
                </a:xfrm>
              </p:grpSpPr>
              <p:sp>
                <p:nvSpPr>
                  <p:cNvPr id="281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7019047" y="3195393"/>
                    <a:ext cx="72702" cy="65035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17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282" name="Oval 1147"/>
                  <p:cNvSpPr>
                    <a:spLocks noChangeArrowheads="1"/>
                  </p:cNvSpPr>
                  <p:nvPr/>
                </p:nvSpPr>
                <p:spPr bwMode="auto">
                  <a:xfrm>
                    <a:off x="7133347" y="3195393"/>
                    <a:ext cx="72702" cy="65035"/>
                  </a:xfrm>
                  <a:prstGeom prst="ellipse">
                    <a:avLst/>
                  </a:prstGeom>
                  <a:solidFill>
                    <a:srgbClr val="0070C0"/>
                  </a:solidFill>
                  <a:ln w="317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273" name="Group 208"/>
              <p:cNvGrpSpPr/>
              <p:nvPr/>
            </p:nvGrpSpPr>
            <p:grpSpPr>
              <a:xfrm>
                <a:off x="1752600" y="3733800"/>
                <a:ext cx="304800" cy="152400"/>
                <a:chOff x="3352800" y="3962400"/>
                <a:chExt cx="304800" cy="76200"/>
              </a:xfrm>
            </p:grpSpPr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3352800" y="4000500"/>
                  <a:ext cx="30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5" name="Group 207"/>
                <p:cNvGrpSpPr/>
                <p:nvPr/>
              </p:nvGrpSpPr>
              <p:grpSpPr>
                <a:xfrm>
                  <a:off x="3352800" y="3962400"/>
                  <a:ext cx="304800" cy="76200"/>
                  <a:chOff x="3352800" y="3962400"/>
                  <a:chExt cx="304800" cy="76200"/>
                </a:xfrm>
              </p:grpSpPr>
              <p:cxnSp>
                <p:nvCxnSpPr>
                  <p:cNvPr id="276" name="Straight Connector 275"/>
                  <p:cNvCxnSpPr/>
                  <p:nvPr/>
                </p:nvCxnSpPr>
                <p:spPr>
                  <a:xfrm>
                    <a:off x="3352800" y="3962400"/>
                    <a:ext cx="152400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>
                    <a:off x="3429000" y="3962400"/>
                    <a:ext cx="0" cy="381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>
                    <a:off x="3657600" y="4000500"/>
                    <a:ext cx="0" cy="381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5" name="Group 196"/>
            <p:cNvGrpSpPr/>
            <p:nvPr/>
          </p:nvGrpSpPr>
          <p:grpSpPr>
            <a:xfrm rot="18997206">
              <a:off x="4798159" y="2261905"/>
              <a:ext cx="468638" cy="397531"/>
              <a:chOff x="3021571" y="3511488"/>
              <a:chExt cx="463959" cy="412461"/>
            </a:xfrm>
          </p:grpSpPr>
          <p:grpSp>
            <p:nvGrpSpPr>
              <p:cNvPr id="286" name="Group 187"/>
              <p:cNvGrpSpPr/>
              <p:nvPr/>
            </p:nvGrpSpPr>
            <p:grpSpPr>
              <a:xfrm>
                <a:off x="3140943" y="3511488"/>
                <a:ext cx="187003" cy="65036"/>
                <a:chOff x="8093065" y="3170228"/>
                <a:chExt cx="187003" cy="65036"/>
              </a:xfrm>
            </p:grpSpPr>
            <p:sp>
              <p:nvSpPr>
                <p:cNvPr id="293" name="Oval 1147"/>
                <p:cNvSpPr>
                  <a:spLocks noChangeArrowheads="1"/>
                </p:cNvSpPr>
                <p:nvPr/>
              </p:nvSpPr>
              <p:spPr bwMode="auto">
                <a:xfrm>
                  <a:off x="8093065" y="3170229"/>
                  <a:ext cx="72702" cy="65035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94" name="Oval 1147"/>
                <p:cNvSpPr>
                  <a:spLocks noChangeArrowheads="1"/>
                </p:cNvSpPr>
                <p:nvPr/>
              </p:nvSpPr>
              <p:spPr bwMode="auto">
                <a:xfrm>
                  <a:off x="8207367" y="3170228"/>
                  <a:ext cx="72701" cy="65035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7" name="Group 195"/>
              <p:cNvGrpSpPr/>
              <p:nvPr/>
            </p:nvGrpSpPr>
            <p:grpSpPr>
              <a:xfrm>
                <a:off x="3021571" y="3619149"/>
                <a:ext cx="463959" cy="304800"/>
                <a:chOff x="4088371" y="3619149"/>
                <a:chExt cx="463959" cy="304800"/>
              </a:xfrm>
            </p:grpSpPr>
            <p:grpSp>
              <p:nvGrpSpPr>
                <p:cNvPr id="288" name="Group 73"/>
                <p:cNvGrpSpPr>
                  <a:grpSpLocks noChangeAspect="1"/>
                </p:cNvGrpSpPr>
                <p:nvPr/>
              </p:nvGrpSpPr>
              <p:grpSpPr bwMode="auto">
                <a:xfrm>
                  <a:off x="4088371" y="3619149"/>
                  <a:ext cx="463959" cy="304800"/>
                  <a:chOff x="4549" y="3360"/>
                  <a:chExt cx="755" cy="436"/>
                </a:xfrm>
                <a:solidFill>
                  <a:srgbClr val="CCFFFF"/>
                </a:solidFill>
              </p:grpSpPr>
              <p:sp>
                <p:nvSpPr>
                  <p:cNvPr id="291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9" y="3360"/>
                    <a:ext cx="743" cy="436"/>
                  </a:xfrm>
                  <a:prstGeom prst="rect">
                    <a:avLst/>
                  </a:prstGeom>
                  <a:grpFill/>
                  <a:ln w="12700">
                    <a:solidFill>
                      <a:srgbClr val="3366CC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en-US" sz="5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2" name="Line 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566" y="3701"/>
                    <a:ext cx="738" cy="0"/>
                  </a:xfrm>
                  <a:prstGeom prst="line">
                    <a:avLst/>
                  </a:prstGeom>
                  <a:grpFill/>
                  <a:ln w="12700">
                    <a:solidFill>
                      <a:srgbClr val="3366CC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9" name="Isosceles Triangle 288"/>
                <p:cNvSpPr/>
                <p:nvPr/>
              </p:nvSpPr>
              <p:spPr>
                <a:xfrm rot="10800000">
                  <a:off x="4250922" y="3692909"/>
                  <a:ext cx="121919" cy="76201"/>
                </a:xfrm>
                <a:prstGeom prst="triangle">
                  <a:avLst/>
                </a:prstGeom>
                <a:noFill/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90" name="Straight Connector 289"/>
                <p:cNvCxnSpPr/>
                <p:nvPr/>
              </p:nvCxnSpPr>
              <p:spPr>
                <a:xfrm>
                  <a:off x="4317596" y="3769109"/>
                  <a:ext cx="0" cy="7620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5" name="Group 269"/>
            <p:cNvGrpSpPr/>
            <p:nvPr/>
          </p:nvGrpSpPr>
          <p:grpSpPr>
            <a:xfrm rot="18873338">
              <a:off x="5319910" y="1868853"/>
              <a:ext cx="484206" cy="377093"/>
              <a:chOff x="2019300" y="3467100"/>
              <a:chExt cx="357187" cy="352425"/>
            </a:xfrm>
          </p:grpSpPr>
          <p:grpSp>
            <p:nvGrpSpPr>
              <p:cNvPr id="296" name="Group 73"/>
              <p:cNvGrpSpPr>
                <a:grpSpLocks noChangeAspect="1"/>
              </p:cNvGrpSpPr>
              <p:nvPr/>
            </p:nvGrpSpPr>
            <p:grpSpPr bwMode="auto">
              <a:xfrm>
                <a:off x="2019300" y="3562351"/>
                <a:ext cx="357187" cy="257174"/>
                <a:chOff x="2856" y="3851"/>
                <a:chExt cx="744" cy="436"/>
              </a:xfrm>
              <a:solidFill>
                <a:srgbClr val="CCFFFF"/>
              </a:solidFill>
            </p:grpSpPr>
            <p:sp>
              <p:nvSpPr>
                <p:cNvPr id="300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857" y="3851"/>
                  <a:ext cx="743" cy="436"/>
                </a:xfrm>
                <a:prstGeom prst="rect">
                  <a:avLst/>
                </a:prstGeom>
                <a:grpFill/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1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2856" y="4195"/>
                  <a:ext cx="738" cy="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7" name="Group 266"/>
              <p:cNvGrpSpPr/>
              <p:nvPr/>
            </p:nvGrpSpPr>
            <p:grpSpPr>
              <a:xfrm>
                <a:off x="2105025" y="3467100"/>
                <a:ext cx="155835" cy="57473"/>
                <a:chOff x="4740015" y="3609976"/>
                <a:chExt cx="155835" cy="57473"/>
              </a:xfrm>
            </p:grpSpPr>
            <p:sp>
              <p:nvSpPr>
                <p:cNvPr id="298" name="Oval 1147"/>
                <p:cNvSpPr>
                  <a:spLocks noChangeArrowheads="1"/>
                </p:cNvSpPr>
                <p:nvPr/>
              </p:nvSpPr>
              <p:spPr bwMode="auto">
                <a:xfrm>
                  <a:off x="474001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99" name="Oval 1147"/>
                <p:cNvSpPr>
                  <a:spLocks noChangeArrowheads="1"/>
                </p:cNvSpPr>
                <p:nvPr/>
              </p:nvSpPr>
              <p:spPr bwMode="auto">
                <a:xfrm>
                  <a:off x="483526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02" name="Group 360"/>
            <p:cNvGrpSpPr/>
            <p:nvPr/>
          </p:nvGrpSpPr>
          <p:grpSpPr>
            <a:xfrm rot="18890544">
              <a:off x="5836702" y="1150254"/>
              <a:ext cx="457200" cy="533400"/>
              <a:chOff x="3048000" y="4314825"/>
              <a:chExt cx="398818" cy="350048"/>
            </a:xfrm>
          </p:grpSpPr>
          <p:sp>
            <p:nvSpPr>
              <p:cNvPr id="303" name="Rectangle 1066"/>
              <p:cNvSpPr>
                <a:spLocks noChangeArrowheads="1"/>
              </p:cNvSpPr>
              <p:nvPr/>
            </p:nvSpPr>
            <p:spPr bwMode="auto">
              <a:xfrm>
                <a:off x="3048000" y="4419600"/>
                <a:ext cx="398818" cy="245273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SVC/</a:t>
                </a:r>
              </a:p>
              <a:p>
                <a:pPr algn="ctr"/>
                <a:r>
                  <a:rPr lang="en-US" sz="12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REC </a:t>
                </a:r>
                <a:endPara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4" name="Group 357"/>
              <p:cNvGrpSpPr/>
              <p:nvPr/>
            </p:nvGrpSpPr>
            <p:grpSpPr>
              <a:xfrm>
                <a:off x="3162300" y="4314825"/>
                <a:ext cx="155835" cy="57473"/>
                <a:chOff x="4740015" y="3609976"/>
                <a:chExt cx="155835" cy="57473"/>
              </a:xfrm>
            </p:grpSpPr>
            <p:sp>
              <p:nvSpPr>
                <p:cNvPr id="305" name="Oval 1147"/>
                <p:cNvSpPr>
                  <a:spLocks noChangeArrowheads="1"/>
                </p:cNvSpPr>
                <p:nvPr/>
              </p:nvSpPr>
              <p:spPr bwMode="auto">
                <a:xfrm>
                  <a:off x="474001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06" name="Oval 1147"/>
                <p:cNvSpPr>
                  <a:spLocks noChangeArrowheads="1"/>
                </p:cNvSpPr>
                <p:nvPr/>
              </p:nvSpPr>
              <p:spPr bwMode="auto">
                <a:xfrm>
                  <a:off x="483526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cxnSp>
          <p:nvCxnSpPr>
            <p:cNvPr id="311" name="Straight Connector 310"/>
            <p:cNvCxnSpPr/>
            <p:nvPr/>
          </p:nvCxnSpPr>
          <p:spPr>
            <a:xfrm flipH="1" flipV="1">
              <a:off x="5680364" y="3554104"/>
              <a:ext cx="138545" cy="9439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3" name="Group 349"/>
            <p:cNvGrpSpPr/>
            <p:nvPr/>
          </p:nvGrpSpPr>
          <p:grpSpPr>
            <a:xfrm rot="19016831">
              <a:off x="6573626" y="1429811"/>
              <a:ext cx="733569" cy="519504"/>
              <a:chOff x="4228020" y="3124233"/>
              <a:chExt cx="409434" cy="357161"/>
            </a:xfrm>
          </p:grpSpPr>
          <p:grpSp>
            <p:nvGrpSpPr>
              <p:cNvPr id="314" name="Group 54"/>
              <p:cNvGrpSpPr>
                <a:grpSpLocks noChangeAspect="1"/>
              </p:cNvGrpSpPr>
              <p:nvPr/>
            </p:nvGrpSpPr>
            <p:grpSpPr bwMode="auto">
              <a:xfrm>
                <a:off x="4228020" y="3200934"/>
                <a:ext cx="409434" cy="280460"/>
                <a:chOff x="6771" y="2607"/>
                <a:chExt cx="990" cy="530"/>
              </a:xfrm>
              <a:solidFill>
                <a:srgbClr val="CCFFFF"/>
              </a:solidFill>
            </p:grpSpPr>
            <p:sp>
              <p:nvSpPr>
                <p:cNvPr id="318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7024" y="2607"/>
                  <a:ext cx="737" cy="432"/>
                </a:xfrm>
                <a:prstGeom prst="rect">
                  <a:avLst/>
                </a:prstGeom>
                <a:grpFill/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" name="Freeform 56"/>
                <p:cNvSpPr>
                  <a:spLocks noChangeAspect="1"/>
                </p:cNvSpPr>
                <p:nvPr/>
              </p:nvSpPr>
              <p:spPr bwMode="auto">
                <a:xfrm>
                  <a:off x="6771" y="2964"/>
                  <a:ext cx="113" cy="173"/>
                </a:xfrm>
                <a:custGeom>
                  <a:avLst/>
                  <a:gdLst/>
                  <a:ahLst/>
                  <a:cxnLst>
                    <a:cxn ang="0">
                      <a:pos x="0" y="172"/>
                    </a:cxn>
                    <a:cxn ang="0">
                      <a:pos x="43" y="166"/>
                    </a:cxn>
                    <a:cxn ang="0">
                      <a:pos x="79" y="148"/>
                    </a:cxn>
                    <a:cxn ang="0">
                      <a:pos x="103" y="121"/>
                    </a:cxn>
                    <a:cxn ang="0">
                      <a:pos x="112" y="86"/>
                    </a:cxn>
                    <a:cxn ang="0">
                      <a:pos x="110" y="70"/>
                    </a:cxn>
                    <a:cxn ang="0">
                      <a:pos x="103" y="53"/>
                    </a:cxn>
                    <a:cxn ang="0">
                      <a:pos x="79" y="25"/>
                    </a:cxn>
                    <a:cxn ang="0">
                      <a:pos x="44" y="7"/>
                    </a:cxn>
                    <a:cxn ang="0">
                      <a:pos x="2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173">
                      <a:moveTo>
                        <a:pt x="0" y="172"/>
                      </a:moveTo>
                      <a:lnTo>
                        <a:pt x="43" y="166"/>
                      </a:lnTo>
                      <a:lnTo>
                        <a:pt x="79" y="148"/>
                      </a:lnTo>
                      <a:lnTo>
                        <a:pt x="103" y="121"/>
                      </a:lnTo>
                      <a:lnTo>
                        <a:pt x="112" y="86"/>
                      </a:lnTo>
                      <a:lnTo>
                        <a:pt x="110" y="70"/>
                      </a:lnTo>
                      <a:lnTo>
                        <a:pt x="103" y="53"/>
                      </a:lnTo>
                      <a:lnTo>
                        <a:pt x="79" y="25"/>
                      </a:lnTo>
                      <a:lnTo>
                        <a:pt x="44" y="7"/>
                      </a:lnTo>
                      <a:lnTo>
                        <a:pt x="23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Freeform 57"/>
                <p:cNvSpPr>
                  <a:spLocks noChangeAspect="1"/>
                </p:cNvSpPr>
                <p:nvPr/>
              </p:nvSpPr>
              <p:spPr bwMode="auto">
                <a:xfrm>
                  <a:off x="7154" y="2960"/>
                  <a:ext cx="113" cy="173"/>
                </a:xfrm>
                <a:custGeom>
                  <a:avLst/>
                  <a:gdLst/>
                  <a:ahLst/>
                  <a:cxnLst>
                    <a:cxn ang="0">
                      <a:pos x="112" y="172"/>
                    </a:cxn>
                    <a:cxn ang="0">
                      <a:pos x="70" y="166"/>
                    </a:cxn>
                    <a:cxn ang="0">
                      <a:pos x="33" y="148"/>
                    </a:cxn>
                    <a:cxn ang="0">
                      <a:pos x="9" y="121"/>
                    </a:cxn>
                    <a:cxn ang="0">
                      <a:pos x="0" y="86"/>
                    </a:cxn>
                    <a:cxn ang="0">
                      <a:pos x="9" y="53"/>
                    </a:cxn>
                    <a:cxn ang="0">
                      <a:pos x="33" y="25"/>
                    </a:cxn>
                    <a:cxn ang="0">
                      <a:pos x="68" y="7"/>
                    </a:cxn>
                    <a:cxn ang="0">
                      <a:pos x="89" y="1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13" h="173">
                      <a:moveTo>
                        <a:pt x="112" y="172"/>
                      </a:moveTo>
                      <a:lnTo>
                        <a:pt x="70" y="166"/>
                      </a:lnTo>
                      <a:lnTo>
                        <a:pt x="33" y="148"/>
                      </a:lnTo>
                      <a:lnTo>
                        <a:pt x="9" y="121"/>
                      </a:lnTo>
                      <a:lnTo>
                        <a:pt x="0" y="86"/>
                      </a:lnTo>
                      <a:lnTo>
                        <a:pt x="9" y="53"/>
                      </a:lnTo>
                      <a:lnTo>
                        <a:pt x="33" y="25"/>
                      </a:lnTo>
                      <a:lnTo>
                        <a:pt x="68" y="7"/>
                      </a:lnTo>
                      <a:lnTo>
                        <a:pt x="89" y="1"/>
                      </a:lnTo>
                      <a:lnTo>
                        <a:pt x="112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7224" y="2836"/>
                  <a:ext cx="283" cy="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5" name="Group 346"/>
              <p:cNvGrpSpPr/>
              <p:nvPr/>
            </p:nvGrpSpPr>
            <p:grpSpPr>
              <a:xfrm>
                <a:off x="4256664" y="3124233"/>
                <a:ext cx="294716" cy="164884"/>
                <a:chOff x="6104514" y="3229009"/>
                <a:chExt cx="294716" cy="164884"/>
              </a:xfrm>
            </p:grpSpPr>
            <p:sp>
              <p:nvSpPr>
                <p:cNvPr id="316" name="Oval 1147"/>
                <p:cNvSpPr>
                  <a:spLocks noChangeArrowheads="1"/>
                </p:cNvSpPr>
                <p:nvPr/>
              </p:nvSpPr>
              <p:spPr bwMode="auto">
                <a:xfrm>
                  <a:off x="6104514" y="3336420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17" name="Oval 1147"/>
                <p:cNvSpPr>
                  <a:spLocks noChangeArrowheads="1"/>
                </p:cNvSpPr>
                <p:nvPr/>
              </p:nvSpPr>
              <p:spPr bwMode="auto">
                <a:xfrm>
                  <a:off x="6338645" y="3229009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22" name="Group 379"/>
            <p:cNvGrpSpPr/>
            <p:nvPr/>
          </p:nvGrpSpPr>
          <p:grpSpPr>
            <a:xfrm rot="18767177">
              <a:off x="6376160" y="2510298"/>
              <a:ext cx="430280" cy="536216"/>
              <a:chOff x="3048000" y="4314825"/>
              <a:chExt cx="398818" cy="350048"/>
            </a:xfrm>
          </p:grpSpPr>
          <p:sp>
            <p:nvSpPr>
              <p:cNvPr id="323" name="Rectangle 1066"/>
              <p:cNvSpPr>
                <a:spLocks noChangeArrowheads="1"/>
              </p:cNvSpPr>
              <p:nvPr/>
            </p:nvSpPr>
            <p:spPr bwMode="auto">
              <a:xfrm>
                <a:off x="3048000" y="4419600"/>
                <a:ext cx="398818" cy="245273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ARM </a:t>
                </a: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REP </a:t>
                </a:r>
                <a:endPara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24" name="Group 357"/>
              <p:cNvGrpSpPr/>
              <p:nvPr/>
            </p:nvGrpSpPr>
            <p:grpSpPr>
              <a:xfrm>
                <a:off x="3162300" y="4314825"/>
                <a:ext cx="155835" cy="57473"/>
                <a:chOff x="4740015" y="3609976"/>
                <a:chExt cx="155835" cy="57473"/>
              </a:xfrm>
            </p:grpSpPr>
            <p:sp>
              <p:nvSpPr>
                <p:cNvPr id="325" name="Oval 1147"/>
                <p:cNvSpPr>
                  <a:spLocks noChangeArrowheads="1"/>
                </p:cNvSpPr>
                <p:nvPr/>
              </p:nvSpPr>
              <p:spPr bwMode="auto">
                <a:xfrm>
                  <a:off x="474001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26" name="Oval 1147"/>
                <p:cNvSpPr>
                  <a:spLocks noChangeArrowheads="1"/>
                </p:cNvSpPr>
                <p:nvPr/>
              </p:nvSpPr>
              <p:spPr bwMode="auto">
                <a:xfrm>
                  <a:off x="483526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27" name="Group 390"/>
            <p:cNvGrpSpPr/>
            <p:nvPr/>
          </p:nvGrpSpPr>
          <p:grpSpPr>
            <a:xfrm rot="18844855">
              <a:off x="6054883" y="2984980"/>
              <a:ext cx="463237" cy="506069"/>
              <a:chOff x="3048000" y="4314825"/>
              <a:chExt cx="398818" cy="350048"/>
            </a:xfrm>
          </p:grpSpPr>
          <p:sp>
            <p:nvSpPr>
              <p:cNvPr id="328" name="Rectangle 1066"/>
              <p:cNvSpPr>
                <a:spLocks noChangeArrowheads="1"/>
              </p:cNvSpPr>
              <p:nvPr/>
            </p:nvSpPr>
            <p:spPr bwMode="auto">
              <a:xfrm>
                <a:off x="3048000" y="4419600"/>
                <a:ext cx="398818" cy="245273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GSE</a:t>
                </a: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REP </a:t>
                </a:r>
                <a:endPara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29" name="Group 357"/>
              <p:cNvGrpSpPr/>
              <p:nvPr/>
            </p:nvGrpSpPr>
            <p:grpSpPr>
              <a:xfrm>
                <a:off x="3162300" y="4314825"/>
                <a:ext cx="155835" cy="57473"/>
                <a:chOff x="4740015" y="3609976"/>
                <a:chExt cx="155835" cy="57473"/>
              </a:xfrm>
            </p:grpSpPr>
            <p:sp>
              <p:nvSpPr>
                <p:cNvPr id="330" name="Oval 1147"/>
                <p:cNvSpPr>
                  <a:spLocks noChangeArrowheads="1"/>
                </p:cNvSpPr>
                <p:nvPr/>
              </p:nvSpPr>
              <p:spPr bwMode="auto">
                <a:xfrm>
                  <a:off x="474001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1" name="Oval 1147"/>
                <p:cNvSpPr>
                  <a:spLocks noChangeArrowheads="1"/>
                </p:cNvSpPr>
                <p:nvPr/>
              </p:nvSpPr>
              <p:spPr bwMode="auto">
                <a:xfrm>
                  <a:off x="483526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32" name="Group 396"/>
            <p:cNvGrpSpPr/>
            <p:nvPr/>
          </p:nvGrpSpPr>
          <p:grpSpPr>
            <a:xfrm rot="18730528">
              <a:off x="6730446" y="2209983"/>
              <a:ext cx="407082" cy="453192"/>
              <a:chOff x="3894297" y="4271466"/>
              <a:chExt cx="398818" cy="321502"/>
            </a:xfrm>
          </p:grpSpPr>
          <p:sp>
            <p:nvSpPr>
              <p:cNvPr id="333" name="Rectangle 1066"/>
              <p:cNvSpPr>
                <a:spLocks noChangeArrowheads="1"/>
              </p:cNvSpPr>
              <p:nvPr/>
            </p:nvSpPr>
            <p:spPr bwMode="auto">
              <a:xfrm>
                <a:off x="3894297" y="4347695"/>
                <a:ext cx="398818" cy="245273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MSL ELC</a:t>
                </a:r>
              </a:p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REP </a:t>
                </a:r>
                <a:endPara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34" name="Group 357"/>
              <p:cNvGrpSpPr/>
              <p:nvPr/>
            </p:nvGrpSpPr>
            <p:grpSpPr>
              <a:xfrm>
                <a:off x="3995536" y="4271466"/>
                <a:ext cx="178550" cy="57475"/>
                <a:chOff x="5573251" y="3566617"/>
                <a:chExt cx="178550" cy="57475"/>
              </a:xfrm>
            </p:grpSpPr>
            <p:sp>
              <p:nvSpPr>
                <p:cNvPr id="335" name="Oval 1147"/>
                <p:cNvSpPr>
                  <a:spLocks noChangeArrowheads="1"/>
                </p:cNvSpPr>
                <p:nvPr/>
              </p:nvSpPr>
              <p:spPr bwMode="auto">
                <a:xfrm>
                  <a:off x="5573251" y="3566617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36" name="Oval 1147"/>
                <p:cNvSpPr>
                  <a:spLocks noChangeArrowheads="1"/>
                </p:cNvSpPr>
                <p:nvPr/>
              </p:nvSpPr>
              <p:spPr bwMode="auto">
                <a:xfrm>
                  <a:off x="5691216" y="3566619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337" name="Group 314"/>
            <p:cNvGrpSpPr>
              <a:grpSpLocks/>
            </p:cNvGrpSpPr>
            <p:nvPr/>
          </p:nvGrpSpPr>
          <p:grpSpPr bwMode="auto">
            <a:xfrm>
              <a:off x="6019800" y="4648200"/>
              <a:ext cx="601980" cy="381000"/>
              <a:chOff x="3518" y="1653"/>
              <a:chExt cx="374" cy="219"/>
            </a:xfrm>
            <a:solidFill>
              <a:srgbClr val="CCFFFF"/>
            </a:solidFill>
          </p:grpSpPr>
          <p:grpSp>
            <p:nvGrpSpPr>
              <p:cNvPr id="338" name="Group 315"/>
              <p:cNvGrpSpPr>
                <a:grpSpLocks noChangeAspect="1"/>
              </p:cNvGrpSpPr>
              <p:nvPr/>
            </p:nvGrpSpPr>
            <p:grpSpPr bwMode="auto">
              <a:xfrm>
                <a:off x="3518" y="1653"/>
                <a:ext cx="374" cy="219"/>
                <a:chOff x="105" y="1345"/>
                <a:chExt cx="748" cy="437"/>
              </a:xfrm>
              <a:grpFill/>
            </p:grpSpPr>
            <p:sp>
              <p:nvSpPr>
                <p:cNvPr id="341" name="Rectangle 316"/>
                <p:cNvSpPr>
                  <a:spLocks noChangeAspect="1" noChangeArrowheads="1"/>
                </p:cNvSpPr>
                <p:nvPr/>
              </p:nvSpPr>
              <p:spPr bwMode="auto">
                <a:xfrm>
                  <a:off x="109" y="1346"/>
                  <a:ext cx="744" cy="436"/>
                </a:xfrm>
                <a:prstGeom prst="rect">
                  <a:avLst/>
                </a:prstGeom>
                <a:grpFill/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2" name="Line 317"/>
                <p:cNvSpPr>
                  <a:spLocks noChangeAspect="1" noChangeShapeType="1"/>
                </p:cNvSpPr>
                <p:nvPr/>
              </p:nvSpPr>
              <p:spPr bwMode="auto">
                <a:xfrm>
                  <a:off x="105" y="1563"/>
                  <a:ext cx="748" cy="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Line 3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80" y="1345"/>
                  <a:ext cx="0" cy="435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9" name="Line 319"/>
              <p:cNvSpPr>
                <a:spLocks noChangeShapeType="1"/>
              </p:cNvSpPr>
              <p:nvPr/>
            </p:nvSpPr>
            <p:spPr bwMode="auto">
              <a:xfrm>
                <a:off x="3612" y="1715"/>
                <a:ext cx="0" cy="96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Line 320"/>
              <p:cNvSpPr>
                <a:spLocks noChangeShapeType="1"/>
              </p:cNvSpPr>
              <p:nvPr/>
            </p:nvSpPr>
            <p:spPr bwMode="auto">
              <a:xfrm>
                <a:off x="3792" y="1715"/>
                <a:ext cx="0" cy="96"/>
              </a:xfrm>
              <a:prstGeom prst="line">
                <a:avLst/>
              </a:prstGeom>
              <a:grpFill/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4" name="Group 343"/>
            <p:cNvGrpSpPr/>
            <p:nvPr/>
          </p:nvGrpSpPr>
          <p:grpSpPr>
            <a:xfrm>
              <a:off x="6934201" y="3810000"/>
              <a:ext cx="547255" cy="457200"/>
              <a:chOff x="2057400" y="2057400"/>
              <a:chExt cx="1061671" cy="762000"/>
            </a:xfrm>
          </p:grpSpPr>
          <p:sp>
            <p:nvSpPr>
              <p:cNvPr id="345" name="Rectangle 1066"/>
              <p:cNvSpPr>
                <a:spLocks noChangeArrowheads="1"/>
              </p:cNvSpPr>
              <p:nvPr/>
            </p:nvSpPr>
            <p:spPr bwMode="auto">
              <a:xfrm>
                <a:off x="2057400" y="2209800"/>
                <a:ext cx="1061671" cy="344169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5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BSB</a:t>
                </a:r>
                <a:endParaRPr lang="en-US" sz="105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6" name="Straight Connector 345"/>
              <p:cNvCxnSpPr/>
              <p:nvPr/>
            </p:nvCxnSpPr>
            <p:spPr>
              <a:xfrm>
                <a:off x="2057400" y="2362200"/>
                <a:ext cx="0" cy="4572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2438400" y="2057400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2286000" y="2057400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 rot="18613964">
              <a:off x="6212346" y="4003728"/>
              <a:ext cx="318078" cy="452337"/>
              <a:chOff x="1219200" y="2209800"/>
              <a:chExt cx="622300" cy="469617"/>
            </a:xfrm>
          </p:grpSpPr>
          <p:cxnSp>
            <p:nvCxnSpPr>
              <p:cNvPr id="350" name="Straight Connector 349"/>
              <p:cNvCxnSpPr/>
              <p:nvPr/>
            </p:nvCxnSpPr>
            <p:spPr>
              <a:xfrm>
                <a:off x="1524000" y="2209800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1" name="Group 54"/>
              <p:cNvGrpSpPr>
                <a:grpSpLocks noChangeAspect="1"/>
              </p:cNvGrpSpPr>
              <p:nvPr/>
            </p:nvGrpSpPr>
            <p:grpSpPr bwMode="auto">
              <a:xfrm>
                <a:off x="1219200" y="2362200"/>
                <a:ext cx="622300" cy="317217"/>
                <a:chOff x="3365" y="3344"/>
                <a:chExt cx="737" cy="432"/>
              </a:xfrm>
              <a:solidFill>
                <a:srgbClr val="CCFFFF"/>
              </a:solidFill>
            </p:grpSpPr>
            <p:sp>
              <p:nvSpPr>
                <p:cNvPr id="352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65" y="3344"/>
                  <a:ext cx="737" cy="432"/>
                </a:xfrm>
                <a:prstGeom prst="rect">
                  <a:avLst/>
                </a:prstGeom>
                <a:grpFill/>
                <a:ln w="1270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Freeform 56"/>
                <p:cNvSpPr>
                  <a:spLocks noChangeAspect="1"/>
                </p:cNvSpPr>
                <p:nvPr/>
              </p:nvSpPr>
              <p:spPr bwMode="auto">
                <a:xfrm>
                  <a:off x="3480" y="3475"/>
                  <a:ext cx="113" cy="173"/>
                </a:xfrm>
                <a:custGeom>
                  <a:avLst/>
                  <a:gdLst/>
                  <a:ahLst/>
                  <a:cxnLst>
                    <a:cxn ang="0">
                      <a:pos x="0" y="172"/>
                    </a:cxn>
                    <a:cxn ang="0">
                      <a:pos x="43" y="166"/>
                    </a:cxn>
                    <a:cxn ang="0">
                      <a:pos x="79" y="148"/>
                    </a:cxn>
                    <a:cxn ang="0">
                      <a:pos x="103" y="121"/>
                    </a:cxn>
                    <a:cxn ang="0">
                      <a:pos x="112" y="86"/>
                    </a:cxn>
                    <a:cxn ang="0">
                      <a:pos x="110" y="70"/>
                    </a:cxn>
                    <a:cxn ang="0">
                      <a:pos x="103" y="53"/>
                    </a:cxn>
                    <a:cxn ang="0">
                      <a:pos x="79" y="25"/>
                    </a:cxn>
                    <a:cxn ang="0">
                      <a:pos x="44" y="7"/>
                    </a:cxn>
                    <a:cxn ang="0">
                      <a:pos x="2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" h="173">
                      <a:moveTo>
                        <a:pt x="0" y="172"/>
                      </a:moveTo>
                      <a:lnTo>
                        <a:pt x="43" y="166"/>
                      </a:lnTo>
                      <a:lnTo>
                        <a:pt x="79" y="148"/>
                      </a:lnTo>
                      <a:lnTo>
                        <a:pt x="103" y="121"/>
                      </a:lnTo>
                      <a:lnTo>
                        <a:pt x="112" y="86"/>
                      </a:lnTo>
                      <a:lnTo>
                        <a:pt x="110" y="70"/>
                      </a:lnTo>
                      <a:lnTo>
                        <a:pt x="103" y="53"/>
                      </a:lnTo>
                      <a:lnTo>
                        <a:pt x="79" y="25"/>
                      </a:lnTo>
                      <a:lnTo>
                        <a:pt x="44" y="7"/>
                      </a:lnTo>
                      <a:lnTo>
                        <a:pt x="23" y="1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Freeform 57"/>
                <p:cNvSpPr>
                  <a:spLocks noChangeAspect="1"/>
                </p:cNvSpPr>
                <p:nvPr/>
              </p:nvSpPr>
              <p:spPr bwMode="auto">
                <a:xfrm>
                  <a:off x="3869" y="3475"/>
                  <a:ext cx="113" cy="173"/>
                </a:xfrm>
                <a:custGeom>
                  <a:avLst/>
                  <a:gdLst/>
                  <a:ahLst/>
                  <a:cxnLst>
                    <a:cxn ang="0">
                      <a:pos x="112" y="172"/>
                    </a:cxn>
                    <a:cxn ang="0">
                      <a:pos x="70" y="166"/>
                    </a:cxn>
                    <a:cxn ang="0">
                      <a:pos x="33" y="148"/>
                    </a:cxn>
                    <a:cxn ang="0">
                      <a:pos x="9" y="121"/>
                    </a:cxn>
                    <a:cxn ang="0">
                      <a:pos x="0" y="86"/>
                    </a:cxn>
                    <a:cxn ang="0">
                      <a:pos x="9" y="53"/>
                    </a:cxn>
                    <a:cxn ang="0">
                      <a:pos x="33" y="25"/>
                    </a:cxn>
                    <a:cxn ang="0">
                      <a:pos x="68" y="7"/>
                    </a:cxn>
                    <a:cxn ang="0">
                      <a:pos x="89" y="1"/>
                    </a:cxn>
                    <a:cxn ang="0">
                      <a:pos x="112" y="0"/>
                    </a:cxn>
                  </a:cxnLst>
                  <a:rect l="0" t="0" r="r" b="b"/>
                  <a:pathLst>
                    <a:path w="113" h="173">
                      <a:moveTo>
                        <a:pt x="112" y="172"/>
                      </a:moveTo>
                      <a:lnTo>
                        <a:pt x="70" y="166"/>
                      </a:lnTo>
                      <a:lnTo>
                        <a:pt x="33" y="148"/>
                      </a:lnTo>
                      <a:lnTo>
                        <a:pt x="9" y="121"/>
                      </a:lnTo>
                      <a:lnTo>
                        <a:pt x="0" y="86"/>
                      </a:lnTo>
                      <a:lnTo>
                        <a:pt x="9" y="53"/>
                      </a:lnTo>
                      <a:lnTo>
                        <a:pt x="33" y="25"/>
                      </a:lnTo>
                      <a:lnTo>
                        <a:pt x="68" y="7"/>
                      </a:lnTo>
                      <a:lnTo>
                        <a:pt x="89" y="1"/>
                      </a:lnTo>
                      <a:lnTo>
                        <a:pt x="112" y="0"/>
                      </a:lnTo>
                    </a:path>
                  </a:pathLst>
                </a:custGeom>
                <a:grpFill/>
                <a:ln w="12700" cap="rnd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3589" y="3556"/>
                  <a:ext cx="283" cy="0"/>
                </a:xfrm>
                <a:prstGeom prst="line">
                  <a:avLst/>
                </a:prstGeom>
                <a:grpFill/>
                <a:ln w="12700">
                  <a:solidFill>
                    <a:schemeClr val="accent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56" name="Group 355"/>
            <p:cNvGrpSpPr/>
            <p:nvPr/>
          </p:nvGrpSpPr>
          <p:grpSpPr>
            <a:xfrm>
              <a:off x="6823365" y="3367436"/>
              <a:ext cx="519545" cy="350806"/>
              <a:chOff x="1553618" y="1094410"/>
              <a:chExt cx="936185" cy="579406"/>
            </a:xfrm>
          </p:grpSpPr>
          <p:sp>
            <p:nvSpPr>
              <p:cNvPr id="357" name="Rectangle 1066"/>
              <p:cNvSpPr>
                <a:spLocks noChangeArrowheads="1"/>
              </p:cNvSpPr>
              <p:nvPr/>
            </p:nvSpPr>
            <p:spPr bwMode="auto">
              <a:xfrm>
                <a:off x="1553618" y="1246809"/>
                <a:ext cx="936185" cy="427007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HHC </a:t>
                </a:r>
                <a:endParaRPr lang="en-US" sz="1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58" name="Straight Connector 357"/>
              <p:cNvCxnSpPr/>
              <p:nvPr/>
            </p:nvCxnSpPr>
            <p:spPr>
              <a:xfrm>
                <a:off x="1990501" y="1094410"/>
                <a:ext cx="0" cy="152401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" name="Group 299"/>
            <p:cNvGrpSpPr/>
            <p:nvPr/>
          </p:nvGrpSpPr>
          <p:grpSpPr>
            <a:xfrm rot="19582385">
              <a:off x="7624577" y="5119826"/>
              <a:ext cx="457200" cy="429883"/>
              <a:chOff x="2590800" y="3714750"/>
              <a:chExt cx="356707" cy="352424"/>
            </a:xfrm>
          </p:grpSpPr>
          <p:sp>
            <p:nvSpPr>
              <p:cNvPr id="360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590800" y="3810000"/>
                <a:ext cx="356707" cy="257174"/>
              </a:xfrm>
              <a:prstGeom prst="rect">
                <a:avLst/>
              </a:prstGeom>
              <a:solidFill>
                <a:srgbClr val="CCFFFF"/>
              </a:solidFill>
              <a:ln w="127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endParaRPr lang="en-US" dirty="0"/>
              </a:p>
            </p:txBody>
          </p:sp>
          <p:grpSp>
            <p:nvGrpSpPr>
              <p:cNvPr id="361" name="Group 271"/>
              <p:cNvGrpSpPr/>
              <p:nvPr/>
            </p:nvGrpSpPr>
            <p:grpSpPr>
              <a:xfrm>
                <a:off x="2667000" y="3714750"/>
                <a:ext cx="155835" cy="57473"/>
                <a:chOff x="4740015" y="3609976"/>
                <a:chExt cx="155835" cy="57473"/>
              </a:xfrm>
            </p:grpSpPr>
            <p:sp>
              <p:nvSpPr>
                <p:cNvPr id="370" name="Oval 1147"/>
                <p:cNvSpPr>
                  <a:spLocks noChangeArrowheads="1"/>
                </p:cNvSpPr>
                <p:nvPr/>
              </p:nvSpPr>
              <p:spPr bwMode="auto">
                <a:xfrm>
                  <a:off x="474001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371" name="Oval 1147"/>
                <p:cNvSpPr>
                  <a:spLocks noChangeArrowheads="1"/>
                </p:cNvSpPr>
                <p:nvPr/>
              </p:nvSpPr>
              <p:spPr bwMode="auto">
                <a:xfrm>
                  <a:off x="4835265" y="3609976"/>
                  <a:ext cx="60585" cy="57473"/>
                </a:xfrm>
                <a:prstGeom prst="ellipse">
                  <a:avLst/>
                </a:prstGeom>
                <a:solidFill>
                  <a:srgbClr val="0070C0"/>
                </a:solidFill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362" name="Group 290"/>
              <p:cNvGrpSpPr/>
              <p:nvPr/>
            </p:nvGrpSpPr>
            <p:grpSpPr>
              <a:xfrm>
                <a:off x="2676525" y="3867150"/>
                <a:ext cx="152400" cy="152400"/>
                <a:chOff x="5083089" y="4600575"/>
                <a:chExt cx="123825" cy="241908"/>
              </a:xfrm>
            </p:grpSpPr>
            <p:grpSp>
              <p:nvGrpSpPr>
                <p:cNvPr id="363" name="Group 288"/>
                <p:cNvGrpSpPr/>
                <p:nvPr/>
              </p:nvGrpSpPr>
              <p:grpSpPr>
                <a:xfrm>
                  <a:off x="5083089" y="4601828"/>
                  <a:ext cx="123825" cy="240655"/>
                  <a:chOff x="5083089" y="4601828"/>
                  <a:chExt cx="123825" cy="240655"/>
                </a:xfrm>
              </p:grpSpPr>
              <p:sp>
                <p:nvSpPr>
                  <p:cNvPr id="367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105400" y="4648200"/>
                    <a:ext cx="0" cy="1920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5083089" y="4842483"/>
                    <a:ext cx="123825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" name="Freeform 192"/>
                  <p:cNvSpPr>
                    <a:spLocks/>
                  </p:cNvSpPr>
                  <p:nvPr/>
                </p:nvSpPr>
                <p:spPr bwMode="auto">
                  <a:xfrm>
                    <a:off x="5133975" y="4601828"/>
                    <a:ext cx="47968" cy="36847"/>
                  </a:xfrm>
                  <a:custGeom>
                    <a:avLst/>
                    <a:gdLst/>
                    <a:ahLst/>
                    <a:cxnLst>
                      <a:cxn ang="0">
                        <a:pos x="42" y="32"/>
                      </a:cxn>
                      <a:cxn ang="0">
                        <a:pos x="42" y="26"/>
                      </a:cxn>
                      <a:cxn ang="0">
                        <a:pos x="38" y="15"/>
                      </a:cxn>
                      <a:cxn ang="0">
                        <a:pos x="31" y="3"/>
                      </a:cxn>
                      <a:cxn ang="0">
                        <a:pos x="19" y="0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3" h="33">
                        <a:moveTo>
                          <a:pt x="42" y="32"/>
                        </a:moveTo>
                        <a:lnTo>
                          <a:pt x="42" y="26"/>
                        </a:lnTo>
                        <a:lnTo>
                          <a:pt x="38" y="15"/>
                        </a:lnTo>
                        <a:lnTo>
                          <a:pt x="31" y="3"/>
                        </a:lnTo>
                        <a:lnTo>
                          <a:pt x="19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4" name="Group 289"/>
                <p:cNvGrpSpPr/>
                <p:nvPr/>
              </p:nvGrpSpPr>
              <p:grpSpPr>
                <a:xfrm>
                  <a:off x="5105400" y="4600575"/>
                  <a:ext cx="76200" cy="239675"/>
                  <a:chOff x="5105400" y="4600575"/>
                  <a:chExt cx="76200" cy="239675"/>
                </a:xfrm>
              </p:grpSpPr>
              <p:sp>
                <p:nvSpPr>
                  <p:cNvPr id="365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181600" y="4648200"/>
                    <a:ext cx="0" cy="1920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191"/>
                  <p:cNvSpPr>
                    <a:spLocks/>
                  </p:cNvSpPr>
                  <p:nvPr/>
                </p:nvSpPr>
                <p:spPr bwMode="auto">
                  <a:xfrm>
                    <a:off x="5105400" y="4600575"/>
                    <a:ext cx="46853" cy="36847"/>
                  </a:xfrm>
                  <a:custGeom>
                    <a:avLst/>
                    <a:gdLst/>
                    <a:ahLst/>
                    <a:cxnLst>
                      <a:cxn ang="0">
                        <a:pos x="0" y="32"/>
                      </a:cxn>
                      <a:cxn ang="0">
                        <a:pos x="0" y="26"/>
                      </a:cxn>
                      <a:cxn ang="0">
                        <a:pos x="3" y="15"/>
                      </a:cxn>
                      <a:cxn ang="0">
                        <a:pos x="11" y="3"/>
                      </a:cxn>
                      <a:cxn ang="0">
                        <a:pos x="22" y="0"/>
                      </a:cxn>
                      <a:cxn ang="0">
                        <a:pos x="30" y="0"/>
                      </a:cxn>
                      <a:cxn ang="0">
                        <a:pos x="41" y="0"/>
                      </a:cxn>
                    </a:cxnLst>
                    <a:rect l="0" t="0" r="r" b="b"/>
                    <a:pathLst>
                      <a:path w="42" h="33">
                        <a:moveTo>
                          <a:pt x="0" y="32"/>
                        </a:moveTo>
                        <a:lnTo>
                          <a:pt x="0" y="26"/>
                        </a:lnTo>
                        <a:lnTo>
                          <a:pt x="3" y="15"/>
                        </a:lnTo>
                        <a:lnTo>
                          <a:pt x="11" y="3"/>
                        </a:lnTo>
                        <a:lnTo>
                          <a:pt x="22" y="0"/>
                        </a:lnTo>
                        <a:lnTo>
                          <a:pt x="30" y="0"/>
                        </a:lnTo>
                        <a:lnTo>
                          <a:pt x="41" y="0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72" name="Rectangle 1066"/>
            <p:cNvSpPr>
              <a:spLocks noChangeArrowheads="1"/>
            </p:cNvSpPr>
            <p:nvPr/>
          </p:nvSpPr>
          <p:spPr bwMode="auto">
            <a:xfrm rot="18744732">
              <a:off x="4203144" y="2006833"/>
              <a:ext cx="616664" cy="304800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FLD 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FEEDING </a:t>
              </a:r>
              <a:endPara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3" name="Group 372"/>
            <p:cNvGrpSpPr/>
            <p:nvPr/>
          </p:nvGrpSpPr>
          <p:grpSpPr>
            <a:xfrm rot="20086331">
              <a:off x="6734369" y="4352537"/>
              <a:ext cx="832799" cy="305020"/>
              <a:chOff x="2436577" y="4273542"/>
              <a:chExt cx="1342232" cy="465807"/>
            </a:xfrm>
          </p:grpSpPr>
          <p:sp>
            <p:nvSpPr>
              <p:cNvPr id="374" name="Rectangle 1066"/>
              <p:cNvSpPr>
                <a:spLocks noChangeArrowheads="1"/>
              </p:cNvSpPr>
              <p:nvPr/>
            </p:nvSpPr>
            <p:spPr bwMode="auto">
              <a:xfrm>
                <a:off x="2720346" y="4395420"/>
                <a:ext cx="584938" cy="309342"/>
              </a:xfrm>
              <a:prstGeom prst="rect">
                <a:avLst/>
              </a:prstGeom>
              <a:solidFill>
                <a:srgbClr val="CCFFFF"/>
              </a:solidFill>
              <a:ln w="3175">
                <a:solidFill>
                  <a:srgbClr val="0066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sz="8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8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2436577" y="4273542"/>
                <a:ext cx="1342232" cy="465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HLZ</a:t>
                </a:r>
                <a:endParaRPr lang="en-US" sz="1000" dirty="0"/>
              </a:p>
            </p:txBody>
          </p:sp>
        </p:grpSp>
        <p:sp>
          <p:nvSpPr>
            <p:cNvPr id="376" name="TextBox 375"/>
            <p:cNvSpPr txBox="1"/>
            <p:nvPr/>
          </p:nvSpPr>
          <p:spPr>
            <a:xfrm>
              <a:off x="3733800" y="533400"/>
              <a:ext cx="1443207" cy="6481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MSR MAZDA</a:t>
              </a:r>
            </a:p>
          </p:txBody>
        </p:sp>
        <p:cxnSp>
          <p:nvCxnSpPr>
            <p:cNvPr id="377" name="Straight Connector 376"/>
            <p:cNvCxnSpPr/>
            <p:nvPr/>
          </p:nvCxnSpPr>
          <p:spPr>
            <a:xfrm flipV="1">
              <a:off x="0" y="838200"/>
              <a:ext cx="9144000" cy="76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TextBox 377"/>
            <p:cNvSpPr txBox="1"/>
            <p:nvPr/>
          </p:nvSpPr>
          <p:spPr>
            <a:xfrm rot="4225776">
              <a:off x="1663585" y="1669848"/>
              <a:ext cx="1618908" cy="9513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BSA BLACKHORSE</a:t>
              </a:r>
            </a:p>
          </p:txBody>
        </p:sp>
        <p:cxnSp>
          <p:nvCxnSpPr>
            <p:cNvPr id="379" name="Straight Connector 378"/>
            <p:cNvCxnSpPr/>
            <p:nvPr/>
          </p:nvCxnSpPr>
          <p:spPr>
            <a:xfrm flipH="1">
              <a:off x="457200" y="1143000"/>
              <a:ext cx="152400" cy="571500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TextBox 379"/>
            <p:cNvSpPr txBox="1"/>
            <p:nvPr/>
          </p:nvSpPr>
          <p:spPr>
            <a:xfrm rot="16200000">
              <a:off x="-323727" y="2194407"/>
              <a:ext cx="1443208" cy="5595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ASR JEEP</a:t>
              </a:r>
            </a:p>
          </p:txBody>
        </p:sp>
        <p:sp>
          <p:nvSpPr>
            <p:cNvPr id="381" name="Freeform 380"/>
            <p:cNvSpPr/>
            <p:nvPr/>
          </p:nvSpPr>
          <p:spPr>
            <a:xfrm>
              <a:off x="3993931" y="911773"/>
              <a:ext cx="3541987" cy="4169979"/>
            </a:xfrm>
            <a:custGeom>
              <a:avLst/>
              <a:gdLst>
                <a:gd name="connsiteX0" fmla="*/ 1933903 w 3541987"/>
                <a:gd name="connsiteY0" fmla="*/ 239110 h 4169979"/>
                <a:gd name="connsiteX1" fmla="*/ 89338 w 3541987"/>
                <a:gd name="connsiteY1" fmla="*/ 2572406 h 4169979"/>
                <a:gd name="connsiteX2" fmla="*/ 1397876 w 3541987"/>
                <a:gd name="connsiteY2" fmla="*/ 3959772 h 4169979"/>
                <a:gd name="connsiteX3" fmla="*/ 3400097 w 3541987"/>
                <a:gd name="connsiteY3" fmla="*/ 1311165 h 4169979"/>
                <a:gd name="connsiteX4" fmla="*/ 2249214 w 3541987"/>
                <a:gd name="connsiteY4" fmla="*/ 176048 h 4169979"/>
                <a:gd name="connsiteX5" fmla="*/ 2280745 w 3541987"/>
                <a:gd name="connsiteY5" fmla="*/ 254875 h 416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41987" h="4169979">
                  <a:moveTo>
                    <a:pt x="1933903" y="239110"/>
                  </a:moveTo>
                  <a:cubicBezTo>
                    <a:pt x="1056289" y="1095703"/>
                    <a:pt x="178676" y="1952296"/>
                    <a:pt x="89338" y="2572406"/>
                  </a:cubicBezTo>
                  <a:cubicBezTo>
                    <a:pt x="0" y="3192516"/>
                    <a:pt x="846083" y="4169979"/>
                    <a:pt x="1397876" y="3959772"/>
                  </a:cubicBezTo>
                  <a:cubicBezTo>
                    <a:pt x="1949669" y="3749565"/>
                    <a:pt x="3258207" y="1941786"/>
                    <a:pt x="3400097" y="1311165"/>
                  </a:cubicBezTo>
                  <a:cubicBezTo>
                    <a:pt x="3541987" y="680544"/>
                    <a:pt x="2435773" y="352096"/>
                    <a:pt x="2249214" y="176048"/>
                  </a:cubicBezTo>
                  <a:cubicBezTo>
                    <a:pt x="2062655" y="0"/>
                    <a:pt x="2171700" y="127437"/>
                    <a:pt x="2280745" y="254875"/>
                  </a:cubicBezTo>
                </a:path>
              </a:pathLst>
            </a:cu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3" name="TextBox 382"/>
          <p:cNvSpPr txBox="1"/>
          <p:nvPr/>
        </p:nvSpPr>
        <p:spPr>
          <a:xfrm>
            <a:off x="0" y="5534561"/>
            <a:ext cx="51054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BSA BLACKHORSE: </a:t>
            </a:r>
            <a:r>
              <a:rPr lang="en-US" sz="1600" dirty="0" smtClean="0"/>
              <a:t>38T QK 26686 85877. </a:t>
            </a:r>
          </a:p>
          <a:p>
            <a:r>
              <a:rPr lang="en-US" sz="1600" dirty="0" smtClean="0"/>
              <a:t>Approx 2.5 KM perimeter. </a:t>
            </a:r>
          </a:p>
          <a:p>
            <a:r>
              <a:rPr lang="en-US" sz="1600" dirty="0" smtClean="0"/>
              <a:t>ECP located at the yellow circle.</a:t>
            </a:r>
          </a:p>
          <a:p>
            <a:r>
              <a:rPr lang="en-US" sz="1600" dirty="0" smtClean="0"/>
              <a:t>BSA includes: 204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BSB,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BSTB,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BDE HQ</a:t>
            </a:r>
          </a:p>
          <a:p>
            <a:r>
              <a:rPr lang="en-US" sz="1600" dirty="0" smtClean="0"/>
              <a:t>Total Headcount = 1748 PAX (500 EPW/CIVILIAN)</a:t>
            </a:r>
            <a:endParaRPr lang="en-US" sz="1600" dirty="0"/>
          </a:p>
        </p:txBody>
      </p:sp>
      <p:grpSp>
        <p:nvGrpSpPr>
          <p:cNvPr id="384" name="Group 960"/>
          <p:cNvGrpSpPr/>
          <p:nvPr/>
        </p:nvGrpSpPr>
        <p:grpSpPr>
          <a:xfrm>
            <a:off x="3657600" y="3886200"/>
            <a:ext cx="381000" cy="228600"/>
            <a:chOff x="461694" y="3810000"/>
            <a:chExt cx="605106" cy="321473"/>
          </a:xfrm>
        </p:grpSpPr>
        <p:sp>
          <p:nvSpPr>
            <p:cNvPr id="385" name="Rectangle 1066"/>
            <p:cNvSpPr>
              <a:spLocks noChangeArrowheads="1"/>
            </p:cNvSpPr>
            <p:nvPr/>
          </p:nvSpPr>
          <p:spPr bwMode="auto">
            <a:xfrm>
              <a:off x="461694" y="3810000"/>
              <a:ext cx="605106" cy="321473"/>
            </a:xfrm>
            <a:prstGeom prst="rect">
              <a:avLst/>
            </a:prstGeom>
            <a:solidFill>
              <a:srgbClr val="CCFFFF"/>
            </a:solidFill>
            <a:ln w="317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685800" y="3867150"/>
              <a:ext cx="152400" cy="228600"/>
            </a:xfrm>
            <a:prstGeom prst="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7" name="Group 843"/>
            <p:cNvGrpSpPr/>
            <p:nvPr/>
          </p:nvGrpSpPr>
          <p:grpSpPr>
            <a:xfrm>
              <a:off x="685800" y="3876675"/>
              <a:ext cx="152400" cy="228600"/>
              <a:chOff x="1905000" y="4114800"/>
              <a:chExt cx="152400" cy="228600"/>
            </a:xfrm>
          </p:grpSpPr>
          <p:cxnSp>
            <p:nvCxnSpPr>
              <p:cNvPr id="388" name="Straight Connector 387"/>
              <p:cNvCxnSpPr/>
              <p:nvPr/>
            </p:nvCxnSpPr>
            <p:spPr>
              <a:xfrm>
                <a:off x="1981200" y="41148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>
                <a:stCxn id="386" idx="3"/>
                <a:endCxn id="386" idx="1"/>
              </p:cNvCxnSpPr>
              <p:nvPr/>
            </p:nvCxnSpPr>
            <p:spPr>
              <a:xfrm flipH="1">
                <a:off x="1905000" y="4219575"/>
                <a:ext cx="152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0" name="Oval 389"/>
          <p:cNvSpPr/>
          <p:nvPr/>
        </p:nvSpPr>
        <p:spPr>
          <a:xfrm>
            <a:off x="3276600" y="838200"/>
            <a:ext cx="228600" cy="152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ight Arrow 390"/>
          <p:cNvSpPr/>
          <p:nvPr/>
        </p:nvSpPr>
        <p:spPr>
          <a:xfrm rot="14278449">
            <a:off x="1121834" y="3754966"/>
            <a:ext cx="609600" cy="4148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TextBox 391"/>
          <p:cNvSpPr txBox="1"/>
          <p:nvPr/>
        </p:nvSpPr>
        <p:spPr>
          <a:xfrm>
            <a:off x="1219200" y="4267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</a:t>
            </a:r>
            <a:endParaRPr lang="en-US" sz="3600" b="1" dirty="0"/>
          </a:p>
        </p:txBody>
      </p:sp>
      <p:grpSp>
        <p:nvGrpSpPr>
          <p:cNvPr id="393" name="Group 392"/>
          <p:cNvGrpSpPr/>
          <p:nvPr/>
        </p:nvGrpSpPr>
        <p:grpSpPr>
          <a:xfrm rot="18372155">
            <a:off x="3109950" y="3017268"/>
            <a:ext cx="381000" cy="228600"/>
            <a:chOff x="0" y="2667000"/>
            <a:chExt cx="5715000" cy="2819400"/>
          </a:xfrm>
        </p:grpSpPr>
        <p:sp>
          <p:nvSpPr>
            <p:cNvPr id="394" name="Rectangle 393"/>
            <p:cNvSpPr/>
            <p:nvPr/>
          </p:nvSpPr>
          <p:spPr>
            <a:xfrm>
              <a:off x="0" y="2667000"/>
              <a:ext cx="5715000" cy="28194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Oval 394"/>
            <p:cNvSpPr/>
            <p:nvPr/>
          </p:nvSpPr>
          <p:spPr>
            <a:xfrm>
              <a:off x="1447800" y="2743200"/>
              <a:ext cx="2667000" cy="22098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6" name="Straight Connector 395"/>
            <p:cNvCxnSpPr>
              <a:stCxn id="395" idx="1"/>
              <a:endCxn id="395" idx="5"/>
            </p:cNvCxnSpPr>
            <p:nvPr/>
          </p:nvCxnSpPr>
          <p:spPr>
            <a:xfrm>
              <a:off x="1838373" y="3066817"/>
              <a:ext cx="1885854" cy="1562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395" idx="7"/>
              <a:endCxn id="395" idx="3"/>
            </p:cNvCxnSpPr>
            <p:nvPr/>
          </p:nvCxnSpPr>
          <p:spPr>
            <a:xfrm flipH="1">
              <a:off x="1838373" y="3066817"/>
              <a:ext cx="1885854" cy="1562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395" idx="0"/>
              <a:endCxn id="395" idx="4"/>
            </p:cNvCxnSpPr>
            <p:nvPr/>
          </p:nvCxnSpPr>
          <p:spPr>
            <a:xfrm>
              <a:off x="2781300" y="2743200"/>
              <a:ext cx="0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395" idx="2"/>
              <a:endCxn id="395" idx="6"/>
            </p:cNvCxnSpPr>
            <p:nvPr/>
          </p:nvCxnSpPr>
          <p:spPr>
            <a:xfrm>
              <a:off x="1447800" y="3848100"/>
              <a:ext cx="2667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>
              <a:off x="0" y="5029200"/>
              <a:ext cx="5715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7" name="Line 320"/>
          <p:cNvSpPr>
            <a:spLocks noChangeShapeType="1"/>
          </p:cNvSpPr>
          <p:nvPr/>
        </p:nvSpPr>
        <p:spPr bwMode="auto">
          <a:xfrm>
            <a:off x="3505200" y="3733800"/>
            <a:ext cx="0" cy="134818"/>
          </a:xfrm>
          <a:prstGeom prst="line">
            <a:avLst/>
          </a:prstGeom>
          <a:solidFill>
            <a:srgbClr val="CCFFFF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8" name="Rectangle 1066"/>
          <p:cNvSpPr>
            <a:spLocks noChangeArrowheads="1"/>
          </p:cNvSpPr>
          <p:nvPr/>
        </p:nvSpPr>
        <p:spPr bwMode="auto">
          <a:xfrm>
            <a:off x="2438400" y="2743200"/>
            <a:ext cx="285750" cy="208697"/>
          </a:xfrm>
          <a:prstGeom prst="rect">
            <a:avLst/>
          </a:prstGeom>
          <a:solidFill>
            <a:srgbClr val="CCFFFF"/>
          </a:solidFill>
          <a:ln w="3175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STB 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9" name="Straight Connector 418"/>
          <p:cNvCxnSpPr/>
          <p:nvPr/>
        </p:nvCxnSpPr>
        <p:spPr>
          <a:xfrm>
            <a:off x="2438400" y="2895600"/>
            <a:ext cx="0" cy="221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/>
          <p:cNvCxnSpPr/>
          <p:nvPr/>
        </p:nvCxnSpPr>
        <p:spPr>
          <a:xfrm>
            <a:off x="2514600" y="2667000"/>
            <a:ext cx="0" cy="73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/>
          <p:cNvCxnSpPr/>
          <p:nvPr/>
        </p:nvCxnSpPr>
        <p:spPr>
          <a:xfrm>
            <a:off x="2590800" y="2667000"/>
            <a:ext cx="0" cy="738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" name="Group 459"/>
          <p:cNvGrpSpPr/>
          <p:nvPr/>
        </p:nvGrpSpPr>
        <p:grpSpPr>
          <a:xfrm rot="18561336">
            <a:off x="2877611" y="3272738"/>
            <a:ext cx="336044" cy="317932"/>
            <a:chOff x="1931941" y="2683948"/>
            <a:chExt cx="502829" cy="386590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41" name="Group 440"/>
            <p:cNvGrpSpPr/>
            <p:nvPr/>
          </p:nvGrpSpPr>
          <p:grpSpPr>
            <a:xfrm>
              <a:off x="1931941" y="2683948"/>
              <a:ext cx="502829" cy="386590"/>
              <a:chOff x="1931941" y="2683948"/>
              <a:chExt cx="502829" cy="386590"/>
            </a:xfrm>
            <a:grpFill/>
          </p:grpSpPr>
          <p:grpSp>
            <p:nvGrpSpPr>
              <p:cNvPr id="442" name="Group 216"/>
              <p:cNvGrpSpPr>
                <a:grpSpLocks/>
              </p:cNvGrpSpPr>
              <p:nvPr/>
            </p:nvGrpSpPr>
            <p:grpSpPr bwMode="auto">
              <a:xfrm>
                <a:off x="1931941" y="2683948"/>
                <a:ext cx="502829" cy="386590"/>
                <a:chOff x="288" y="1270"/>
                <a:chExt cx="368" cy="266"/>
              </a:xfrm>
              <a:grpFill/>
            </p:grpSpPr>
            <p:sp>
              <p:nvSpPr>
                <p:cNvPr id="451" name="Rectangle 217"/>
                <p:cNvSpPr>
                  <a:spLocks noChangeAspect="1" noChangeArrowheads="1"/>
                </p:cNvSpPr>
                <p:nvPr/>
              </p:nvSpPr>
              <p:spPr bwMode="auto">
                <a:xfrm>
                  <a:off x="288" y="1331"/>
                  <a:ext cx="368" cy="205"/>
                </a:xfrm>
                <a:prstGeom prst="rect">
                  <a:avLst/>
                </a:prstGeom>
                <a:grpFill/>
                <a:ln w="12700">
                  <a:solidFill>
                    <a:srgbClr val="0070C0"/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endParaRPr lang="en-US" sz="1200" b="1"/>
                </a:p>
              </p:txBody>
            </p:sp>
            <p:sp>
              <p:nvSpPr>
                <p:cNvPr id="453" name="Line 218"/>
                <p:cNvSpPr>
                  <a:spLocks noChangeAspect="1" noChangeShapeType="1"/>
                </p:cNvSpPr>
                <p:nvPr/>
              </p:nvSpPr>
              <p:spPr bwMode="auto">
                <a:xfrm>
                  <a:off x="462" y="1270"/>
                  <a:ext cx="0" cy="65"/>
                </a:xfrm>
                <a:prstGeom prst="line">
                  <a:avLst/>
                </a:prstGeom>
                <a:grp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3" name="Line 219"/>
              <p:cNvSpPr>
                <a:spLocks noChangeShapeType="1"/>
              </p:cNvSpPr>
              <p:nvPr/>
            </p:nvSpPr>
            <p:spPr bwMode="auto">
              <a:xfrm>
                <a:off x="1931941" y="2791496"/>
                <a:ext cx="262346" cy="209282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220"/>
              <p:cNvSpPr>
                <a:spLocks/>
              </p:cNvSpPr>
              <p:nvPr/>
            </p:nvSpPr>
            <p:spPr bwMode="auto">
              <a:xfrm>
                <a:off x="2194287" y="2861256"/>
                <a:ext cx="232285" cy="203468"/>
              </a:xfrm>
              <a:custGeom>
                <a:avLst/>
                <a:gdLst>
                  <a:gd name="T0" fmla="*/ 170 w 170"/>
                  <a:gd name="T1" fmla="*/ 140 h 140"/>
                  <a:gd name="T2" fmla="*/ 0 w 170"/>
                  <a:gd name="T3" fmla="*/ 0 h 140"/>
                  <a:gd name="T4" fmla="*/ 0 60000 65536"/>
                  <a:gd name="T5" fmla="*/ 0 60000 65536"/>
                  <a:gd name="T6" fmla="*/ 0 w 170"/>
                  <a:gd name="T7" fmla="*/ 0 h 140"/>
                  <a:gd name="T8" fmla="*/ 170 w 170"/>
                  <a:gd name="T9" fmla="*/ 140 h 1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70" h="140">
                    <a:moveTo>
                      <a:pt x="170" y="14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455" name="AutoShape 221"/>
            <p:cNvCxnSpPr>
              <a:cxnSpLocks noChangeShapeType="1"/>
            </p:cNvCxnSpPr>
            <p:nvPr/>
          </p:nvCxnSpPr>
          <p:spPr bwMode="auto">
            <a:xfrm>
              <a:off x="2194287" y="2861256"/>
              <a:ext cx="0" cy="139521"/>
            </a:xfrm>
            <a:prstGeom prst="straightConnector1">
              <a:avLst/>
            </a:prstGeom>
            <a:grpFill/>
            <a:ln w="9525">
              <a:solidFill>
                <a:srgbClr val="0070C0"/>
              </a:solidFill>
              <a:round/>
              <a:headEnd/>
              <a:tailEnd/>
            </a:ln>
          </p:spPr>
        </p:cxnSp>
      </p:grpSp>
      <p:grpSp>
        <p:nvGrpSpPr>
          <p:cNvPr id="461" name="Group 460"/>
          <p:cNvGrpSpPr/>
          <p:nvPr/>
        </p:nvGrpSpPr>
        <p:grpSpPr>
          <a:xfrm rot="4223440">
            <a:off x="2383067" y="3196903"/>
            <a:ext cx="369332" cy="304796"/>
            <a:chOff x="1967107" y="3791732"/>
            <a:chExt cx="522113" cy="4754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62" name="Line 226"/>
            <p:cNvSpPr>
              <a:spLocks noChangeAspect="1" noChangeShapeType="1"/>
            </p:cNvSpPr>
            <p:nvPr/>
          </p:nvSpPr>
          <p:spPr bwMode="auto">
            <a:xfrm>
              <a:off x="2209800" y="3791732"/>
              <a:ext cx="0" cy="94468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TextBox 462"/>
            <p:cNvSpPr txBox="1"/>
            <p:nvPr/>
          </p:nvSpPr>
          <p:spPr>
            <a:xfrm rot="5400000">
              <a:off x="2037664" y="3815636"/>
              <a:ext cx="380999" cy="5221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68" name="Group 467"/>
          <p:cNvGrpSpPr/>
          <p:nvPr/>
        </p:nvGrpSpPr>
        <p:grpSpPr>
          <a:xfrm rot="21365507">
            <a:off x="2592510" y="3569171"/>
            <a:ext cx="369332" cy="304796"/>
            <a:chOff x="1967107" y="3791732"/>
            <a:chExt cx="522113" cy="47546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72" name="Line 226"/>
            <p:cNvSpPr>
              <a:spLocks noChangeAspect="1" noChangeShapeType="1"/>
            </p:cNvSpPr>
            <p:nvPr/>
          </p:nvSpPr>
          <p:spPr bwMode="auto">
            <a:xfrm>
              <a:off x="2209800" y="3791732"/>
              <a:ext cx="0" cy="94468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TextBox 472"/>
            <p:cNvSpPr txBox="1"/>
            <p:nvPr/>
          </p:nvSpPr>
          <p:spPr>
            <a:xfrm rot="5400000">
              <a:off x="2037664" y="3815636"/>
              <a:ext cx="380999" cy="52211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475" name="Group 224"/>
          <p:cNvGrpSpPr>
            <a:grpSpLocks/>
          </p:cNvGrpSpPr>
          <p:nvPr/>
        </p:nvGrpSpPr>
        <p:grpSpPr bwMode="auto">
          <a:xfrm>
            <a:off x="2667000" y="2971800"/>
            <a:ext cx="354059" cy="282262"/>
            <a:chOff x="288" y="1270"/>
            <a:chExt cx="368" cy="26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80" name="Rectangle 225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grpFill/>
            <a:ln w="12700">
              <a:solidFill>
                <a:srgbClr val="0070C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MI</a:t>
              </a:r>
            </a:p>
          </p:txBody>
        </p:sp>
        <p:sp>
          <p:nvSpPr>
            <p:cNvPr id="481" name="Line 226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grpFill/>
            <a:ln w="38100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6" name="Group 515"/>
          <p:cNvGrpSpPr/>
          <p:nvPr/>
        </p:nvGrpSpPr>
        <p:grpSpPr>
          <a:xfrm>
            <a:off x="2617180" y="2133498"/>
            <a:ext cx="735620" cy="533501"/>
            <a:chOff x="4024294" y="812665"/>
            <a:chExt cx="974970" cy="711335"/>
          </a:xfrm>
        </p:grpSpPr>
        <p:grpSp>
          <p:nvGrpSpPr>
            <p:cNvPr id="492" name="Group 6"/>
            <p:cNvGrpSpPr>
              <a:grpSpLocks/>
            </p:cNvGrpSpPr>
            <p:nvPr/>
          </p:nvGrpSpPr>
          <p:grpSpPr bwMode="auto">
            <a:xfrm>
              <a:off x="4343400" y="812665"/>
              <a:ext cx="655864" cy="675806"/>
              <a:chOff x="336" y="1051"/>
              <a:chExt cx="384" cy="465"/>
            </a:xfrm>
          </p:grpSpPr>
          <p:sp>
            <p:nvSpPr>
              <p:cNvPr id="493" name="Rectangle 7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36" y="1252"/>
                <a:ext cx="384" cy="26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Oval 8"/>
              <p:cNvSpPr>
                <a:spLocks noChangeArrowheads="1"/>
              </p:cNvSpPr>
              <p:nvPr/>
            </p:nvSpPr>
            <p:spPr bwMode="auto">
              <a:xfrm>
                <a:off x="408" y="1324"/>
                <a:ext cx="248" cy="12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rgbClr val="00B0F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" name="Text Box 9"/>
              <p:cNvSpPr txBox="1">
                <a:spLocks noChangeArrowheads="1"/>
              </p:cNvSpPr>
              <p:nvPr/>
            </p:nvSpPr>
            <p:spPr bwMode="auto">
              <a:xfrm>
                <a:off x="439" y="1051"/>
                <a:ext cx="1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200" b="1" dirty="0"/>
                  <a:t>X</a:t>
                </a:r>
              </a:p>
            </p:txBody>
          </p:sp>
          <p:grpSp>
            <p:nvGrpSpPr>
              <p:cNvPr id="504" name="Group 10"/>
              <p:cNvGrpSpPr>
                <a:grpSpLocks/>
              </p:cNvGrpSpPr>
              <p:nvPr/>
            </p:nvGrpSpPr>
            <p:grpSpPr bwMode="auto">
              <a:xfrm>
                <a:off x="453" y="1313"/>
                <a:ext cx="211" cy="188"/>
                <a:chOff x="830" y="2675"/>
                <a:chExt cx="211" cy="188"/>
              </a:xfrm>
            </p:grpSpPr>
            <p:sp>
              <p:nvSpPr>
                <p:cNvPr id="50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925" y="2690"/>
                  <a:ext cx="11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1200" b="1"/>
                </a:p>
              </p:txBody>
            </p:sp>
            <p:sp>
              <p:nvSpPr>
                <p:cNvPr id="508" name="Line 12"/>
                <p:cNvSpPr>
                  <a:spLocks noChangeShapeType="1"/>
                </p:cNvSpPr>
                <p:nvPr/>
              </p:nvSpPr>
              <p:spPr bwMode="auto">
                <a:xfrm rot="-692608">
                  <a:off x="830" y="2692"/>
                  <a:ext cx="151" cy="122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13"/>
                <p:cNvSpPr>
                  <a:spLocks noChangeShapeType="1"/>
                </p:cNvSpPr>
                <p:nvPr/>
              </p:nvSpPr>
              <p:spPr bwMode="auto">
                <a:xfrm rot="6883191">
                  <a:off x="834" y="2690"/>
                  <a:ext cx="151" cy="122"/>
                </a:xfrm>
                <a:prstGeom prst="line">
                  <a:avLst/>
                </a:prstGeom>
                <a:noFill/>
                <a:ln w="9525">
                  <a:solidFill>
                    <a:srgbClr val="00B0F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4" name="Text Box 215"/>
            <p:cNvSpPr txBox="1">
              <a:spLocks noChangeArrowheads="1"/>
            </p:cNvSpPr>
            <p:nvPr/>
          </p:nvSpPr>
          <p:spPr bwMode="auto">
            <a:xfrm>
              <a:off x="4024294" y="1277779"/>
              <a:ext cx="36901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2</a:t>
              </a:r>
              <a:r>
                <a:rPr lang="en-US" sz="1000" baseline="30000" dirty="0" smtClean="0"/>
                <a:t>nd</a:t>
              </a:r>
              <a:r>
                <a:rPr lang="en-US" sz="1000" dirty="0" smtClean="0"/>
                <a:t> </a:t>
              </a:r>
              <a:endParaRPr lang="en-US" sz="1000" dirty="0"/>
            </a:p>
          </p:txBody>
        </p:sp>
      </p:grpSp>
      <p:cxnSp>
        <p:nvCxnSpPr>
          <p:cNvPr id="521" name="Straight Connector 520"/>
          <p:cNvCxnSpPr>
            <a:stCxn id="493" idx="1"/>
          </p:cNvCxnSpPr>
          <p:nvPr/>
        </p:nvCxnSpPr>
        <p:spPr>
          <a:xfrm flipH="1">
            <a:off x="2819400" y="2496473"/>
            <a:ext cx="38547" cy="3229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Time Distance Factors</a:t>
            </a:r>
            <a:endParaRPr lang="en-US" b="1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0" y="1295400"/>
          <a:ext cx="4495800" cy="205739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50024"/>
                <a:gridCol w="619585"/>
                <a:gridCol w="750024"/>
                <a:gridCol w="652197"/>
                <a:gridCol w="750024"/>
                <a:gridCol w="417405"/>
                <a:gridCol w="556541"/>
              </a:tblGrid>
              <a:tr h="426452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LSA WABASH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TAA STEWART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BSA AQUABEDI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BLACKHORSE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LRP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OBJ RATTLER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LSA WABASH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57.9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183.5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TAA STEWART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57.9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97.5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150.5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AQUABEDI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141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97.5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70.3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191.3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0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BLACKHORSE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90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70.3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60.5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LRP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183.5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150.5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130.8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60.5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OBJ RATTLER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244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191.3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121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648200" y="4038600"/>
          <a:ext cx="3086101" cy="59055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92005"/>
                <a:gridCol w="902091"/>
                <a:gridCol w="1092005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4 BSB BSA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64th BSB BSA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BSA AQUABEDI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76.9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61.9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BSA BLACKHORSE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6200" y="4114800"/>
          <a:ext cx="4419598" cy="25146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37312"/>
                <a:gridCol w="609083"/>
                <a:gridCol w="737312"/>
                <a:gridCol w="641142"/>
                <a:gridCol w="737312"/>
                <a:gridCol w="410330"/>
                <a:gridCol w="547107"/>
              </a:tblGrid>
              <a:tr h="44496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LSA WABASH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TAA STEWART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BSA AQUABEDI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BLACKHORSE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LRP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OBJ RATTLER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LSA WABASH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TAA STEWART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0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AQUABEDI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BLACKHORSE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LRP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1.5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OBJ RATTLER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5.3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3.0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4572000" y="546279"/>
            <a:ext cx="0" cy="631172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762000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Distances in KM:</a:t>
            </a:r>
            <a:endParaRPr lang="en-US" sz="1400" b="1" u="sng" dirty="0" smtClean="0">
              <a:latin typeface="Calibri" pitchFamily="34" charset="0"/>
            </a:endParaRPr>
          </a:p>
          <a:p>
            <a:endParaRPr lang="en-US" sz="1200" b="1" u="sng" dirty="0"/>
          </a:p>
        </p:txBody>
      </p:sp>
      <p:sp>
        <p:nvSpPr>
          <p:cNvPr id="40" name="TextBox 39"/>
          <p:cNvSpPr txBox="1"/>
          <p:nvPr/>
        </p:nvSpPr>
        <p:spPr>
          <a:xfrm>
            <a:off x="4572000" y="762000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Air Time Factors (Minutes):</a:t>
            </a:r>
            <a:r>
              <a:rPr lang="en-US" sz="1400" dirty="0" smtClean="0"/>
              <a:t> Rate of speed 222 km/hr</a:t>
            </a:r>
            <a:endParaRPr lang="en-US" sz="1400" b="1" u="sng" dirty="0" smtClean="0">
              <a:latin typeface="Calibri" pitchFamily="34" charset="0"/>
            </a:endParaRPr>
          </a:p>
          <a:p>
            <a:endParaRPr lang="en-US" sz="1200" b="1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3581400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Ground Time Factors (Hours): </a:t>
            </a:r>
            <a:r>
              <a:rPr lang="en-US" sz="1400" dirty="0" smtClean="0"/>
              <a:t>Rate of speed 40 km/hr</a:t>
            </a:r>
            <a:endParaRPr lang="en-US" sz="1400" b="1" u="sng" dirty="0" smtClean="0">
              <a:latin typeface="Calibri" pitchFamily="34" charset="0"/>
            </a:endParaRPr>
          </a:p>
          <a:p>
            <a:endParaRPr lang="en-US" sz="1200" b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4648200" y="3505200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Additional BSAs in AOI (Distances in KM):</a:t>
            </a:r>
            <a:endParaRPr lang="en-US" sz="1400" b="1" u="sng" dirty="0" smtClean="0">
              <a:latin typeface="Calibri" pitchFamily="34" charset="0"/>
            </a:endParaRPr>
          </a:p>
          <a:p>
            <a:endParaRPr lang="en-US" sz="1200" b="1" u="sng" dirty="0"/>
          </a:p>
        </p:txBody>
      </p:sp>
      <p:sp>
        <p:nvSpPr>
          <p:cNvPr id="48" name="TextBox 47"/>
          <p:cNvSpPr txBox="1"/>
          <p:nvPr/>
        </p:nvSpPr>
        <p:spPr>
          <a:xfrm>
            <a:off x="4648200" y="4800600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Additional BSAs in AOI (TIME FACTORS air/ground):</a:t>
            </a:r>
            <a:endParaRPr lang="en-US" sz="1400" b="1" u="sng" dirty="0" smtClean="0">
              <a:latin typeface="Calibri" pitchFamily="34" charset="0"/>
            </a:endParaRPr>
          </a:p>
          <a:p>
            <a:endParaRPr lang="en-US" sz="1200" b="1" u="sng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4648200" y="1295401"/>
          <a:ext cx="4419602" cy="208619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37312"/>
                <a:gridCol w="609085"/>
                <a:gridCol w="737312"/>
                <a:gridCol w="641142"/>
                <a:gridCol w="737312"/>
                <a:gridCol w="410331"/>
                <a:gridCol w="547108"/>
              </a:tblGrid>
              <a:tr h="30646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LSA WABASH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TAA STEWART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AQUABEDI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BLACKHORSE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LRP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OBJ RATTLER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LSA WABASH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16.1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49.6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TAA STEWART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16.1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26.4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57.0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AQUABEDI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38.1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26.4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19.0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51.7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4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BSA BLACKHORSE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33.2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24.3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19.0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16.4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32.7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LRP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49.6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40.7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35.4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16.4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16.4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2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OBJ RATTLER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65.9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57.0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51.7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32.7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/>
                        <a:t>16.4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/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60" marR="8860" marT="88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4648200" y="5410200"/>
          <a:ext cx="4038601" cy="9144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46851"/>
                <a:gridCol w="1295875"/>
                <a:gridCol w="1295875"/>
              </a:tblGrid>
              <a:tr h="309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4 BSB BSA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64th BSB BSA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BSA AQUABEDI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20.8 min /1.9 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16.7 min /1.5 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BSA BLACKHORSE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30 min /2.7 hr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35.7 min /33 hr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4" y="11667"/>
            <a:ext cx="5784166" cy="20457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4" y="2057400"/>
            <a:ext cx="5784166" cy="4800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274" y="5334000"/>
            <a:ext cx="5768926" cy="152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12879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 I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" y="43934"/>
            <a:ext cx="5707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  <a:cs typeface="Arial" pitchFamily="34" charset="0"/>
              </a:rPr>
              <a:t>Concept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r>
              <a:rPr lang="en-US" sz="1200" b="1" dirty="0" smtClean="0">
                <a:latin typeface="Calibri" pitchFamily="34" charset="0"/>
                <a:cs typeface="Arial"/>
              </a:rPr>
              <a:t>Issue Cycle</a:t>
            </a:r>
            <a:r>
              <a:rPr lang="en-US" sz="1200" dirty="0" smtClean="0">
                <a:latin typeface="Calibri" pitchFamily="34" charset="0"/>
                <a:cs typeface="Arial"/>
              </a:rPr>
              <a:t>: 1.5 DOS</a:t>
            </a:r>
          </a:p>
          <a:p>
            <a:r>
              <a:rPr lang="en-US" sz="1200" b="1" dirty="0" smtClean="0">
                <a:latin typeface="Calibri" pitchFamily="34" charset="0"/>
                <a:cs typeface="Arial"/>
              </a:rPr>
              <a:t>Ration Cycle</a:t>
            </a:r>
            <a:r>
              <a:rPr lang="en-US" sz="1200" dirty="0" smtClean="0">
                <a:latin typeface="Calibri" pitchFamily="34" charset="0"/>
                <a:cs typeface="Arial"/>
              </a:rPr>
              <a:t>: M-M-M</a:t>
            </a: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SUS BDE will  resupply 1.5 DOS (28,000 GAL CL 1 H20 Bulk, 15 pallets of UGRA) to BSA BLACKHORSE at H + 92 and every 36 hours after H+92.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BSB will resupply 1.5 DOS ( 26 Pallets MRE, 99 Pallets of Bottled Water) to BSA Blackhorse at  H+68.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After H+76 all resupplies will occur at LRP.</a:t>
            </a:r>
          </a:p>
          <a:p>
            <a:endParaRPr lang="en-US" sz="1200" b="1" dirty="0" smtClean="0">
              <a:latin typeface="Calibri" pitchFamily="34" charset="0"/>
              <a:cs typeface="Arial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dirty="0">
              <a:latin typeface="Malgun Gothic" pitchFamily="34" charset="-127"/>
              <a:cs typeface="Arial" pitchFamily="34" charset="0"/>
            </a:endParaRPr>
          </a:p>
          <a:p>
            <a:endParaRPr lang="en-US" sz="1200" dirty="0" smtClean="0">
              <a:latin typeface="Malgun Gothic" pitchFamily="34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852" y="2057400"/>
            <a:ext cx="57950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Capabilities:</a:t>
            </a:r>
          </a:p>
          <a:p>
            <a:endParaRPr lang="en-US" sz="1200" b="1" u="sng" dirty="0">
              <a:latin typeface="Calibri" pitchFamily="34" charset="0"/>
            </a:endParaRPr>
          </a:p>
          <a:p>
            <a:r>
              <a:rPr lang="en-US" sz="1200" b="1" u="sng" dirty="0" smtClean="0">
                <a:latin typeface="Calibri" pitchFamily="34" charset="0"/>
              </a:rPr>
              <a:t>Brigade Support Battalion Water Storage Capabilities:</a:t>
            </a:r>
          </a:p>
          <a:p>
            <a:r>
              <a:rPr lang="en-US" sz="1200" dirty="0" smtClean="0">
                <a:latin typeface="Calibri" pitchFamily="34" charset="0"/>
              </a:rPr>
              <a:t>16 x HIPPO: 32,000 GAL Bulk Water Storage</a:t>
            </a:r>
          </a:p>
          <a:p>
            <a:r>
              <a:rPr lang="en-US" sz="1200" dirty="0" smtClean="0">
                <a:latin typeface="Calibri" pitchFamily="34" charset="0"/>
              </a:rPr>
              <a:t>6 x 400 H20 Water Trailers: 2,400 GAL Bulk Water Storage</a:t>
            </a:r>
          </a:p>
          <a:p>
            <a:r>
              <a:rPr lang="en-US" sz="1200" dirty="0" smtClean="0">
                <a:latin typeface="Calibri" pitchFamily="34" charset="0"/>
              </a:rPr>
              <a:t>Total Bulk Water Storage: 34,400 GAL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2-8 CAB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8 x 400 H20 Water Trailers: 3,200 GAL Bulk Water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1-67 CAB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8 x 400 H20 Water Trailers: 3,200 GAL Bulk Water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1-10 CAV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6 x 400 H20 Water Trailers: 2,400 GAL Bulk Water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3-16 FA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6 x 400 H20 Water Trailers: 2,400 GAL Bulk Water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2 BSTB 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10 x 400 H20 Water Trailers: 4,000 GAL Bulk Water Storage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>
              <a:latin typeface="Calibri" pitchFamily="34" charset="0"/>
              <a:cs typeface="Arial"/>
            </a:endParaRPr>
          </a:p>
          <a:p>
            <a:endParaRPr lang="en-US" sz="1200" dirty="0">
              <a:latin typeface="Calibri" pitchFamily="34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33400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pitchFamily="34" charset="0"/>
              </a:rPr>
              <a:t>Requirements</a:t>
            </a:r>
            <a:r>
              <a:rPr lang="en-US" sz="1200" b="1" u="sng" dirty="0" smtClean="0">
                <a:latin typeface="Calibri" pitchFamily="34" charset="0"/>
              </a:rPr>
              <a:t>:</a:t>
            </a:r>
            <a:r>
              <a:rPr lang="en-US" sz="1200" dirty="0" smtClean="0">
                <a:latin typeface="Calibri" pitchFamily="34" charset="0"/>
              </a:rPr>
              <a:t> 1.5 DOS</a:t>
            </a:r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EPW/Civilian count has been added to the BSA count. 8 x pallets of HALAL meals for EPW/Civilians will be handed out prior to operation.</a:t>
            </a:r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357336"/>
            <a:ext cx="579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Shortfalls/Mitigations:</a:t>
            </a:r>
          </a:p>
          <a:p>
            <a:r>
              <a:rPr lang="en-US" sz="1200" dirty="0" smtClean="0">
                <a:latin typeface="Calibri" pitchFamily="34" charset="0"/>
              </a:rPr>
              <a:t>Bulk Water shortfalls  during operation. However, FSCs will receive HIPPOS after H+96 to increase bulk water storage capabilities.</a:t>
            </a:r>
          </a:p>
          <a:p>
            <a:r>
              <a:rPr lang="en-US" sz="1200" dirty="0" smtClean="0">
                <a:latin typeface="Calibri" pitchFamily="34" charset="0"/>
              </a:rPr>
              <a:t>3 x HIPPO – 2-8 CAB and 1-67 CAB</a:t>
            </a:r>
          </a:p>
          <a:p>
            <a:r>
              <a:rPr lang="en-US" sz="1200" dirty="0" smtClean="0">
                <a:latin typeface="Calibri" pitchFamily="34" charset="0"/>
              </a:rPr>
              <a:t>2 x HIPPO – 1-10 CAV</a:t>
            </a:r>
          </a:p>
          <a:p>
            <a:r>
              <a:rPr lang="en-US" sz="1200" dirty="0" smtClean="0">
                <a:latin typeface="Calibri" pitchFamily="34" charset="0"/>
              </a:rPr>
              <a:t>2 x HIPPO – 3-16 FA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endParaRPr lang="en-US" sz="1200" dirty="0" smtClean="0">
              <a:latin typeface="Calibri" pitchFamily="34" charset="0"/>
            </a:endParaRPr>
          </a:p>
          <a:p>
            <a:endParaRPr lang="en-US" sz="1200" u="sng" dirty="0" smtClean="0">
              <a:latin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791200" y="990601"/>
          <a:ext cx="3352800" cy="155925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640861"/>
                <a:gridCol w="869740"/>
                <a:gridCol w="1007069"/>
                <a:gridCol w="835130"/>
              </a:tblGrid>
              <a:tr h="38292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Bottled Water Pallets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Bulk Water Consumption (GAL)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 MRE Pallets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2-8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5672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1-67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5672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1-10 CAV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3795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3-16 FA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3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BSA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8611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867400" y="3733800"/>
          <a:ext cx="3048000" cy="167640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78523"/>
                <a:gridCol w="890954"/>
                <a:gridCol w="1078523"/>
              </a:tblGrid>
              <a:tr h="28856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1st Reupply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2nd Resupply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2-8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FSC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1-67 FSC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1-10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CAV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3-16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FA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4th SB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H+128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 I Concept of Support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71" t="27083" r="4539" b="9375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/>
          <p:nvPr/>
        </p:nvGrpSpPr>
        <p:grpSpPr>
          <a:xfrm>
            <a:off x="838200" y="533400"/>
            <a:ext cx="838200" cy="914400"/>
            <a:chOff x="-1905000" y="3886200"/>
            <a:chExt cx="1295400" cy="990600"/>
          </a:xfrm>
        </p:grpSpPr>
        <p:sp>
          <p:nvSpPr>
            <p:cNvPr id="48" name="Oval 4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905000" y="3962399"/>
              <a:ext cx="1295400" cy="566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LSA WABASH</a:t>
              </a:r>
              <a:endParaRPr lang="en-US" sz="1400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1734207" y="525518"/>
            <a:ext cx="3263462" cy="4062248"/>
          </a:xfrm>
          <a:custGeom>
            <a:avLst/>
            <a:gdLst>
              <a:gd name="connsiteX0" fmla="*/ 0 w 3263462"/>
              <a:gd name="connsiteY0" fmla="*/ 57806 h 4062248"/>
              <a:gd name="connsiteX1" fmla="*/ 110359 w 3263462"/>
              <a:gd name="connsiteY1" fmla="*/ 42041 h 4062248"/>
              <a:gd name="connsiteX2" fmla="*/ 126124 w 3263462"/>
              <a:gd name="connsiteY2" fmla="*/ 310054 h 4062248"/>
              <a:gd name="connsiteX3" fmla="*/ 189186 w 3263462"/>
              <a:gd name="connsiteY3" fmla="*/ 704192 h 4062248"/>
              <a:gd name="connsiteX4" fmla="*/ 425669 w 3263462"/>
              <a:gd name="connsiteY4" fmla="*/ 467710 h 4062248"/>
              <a:gd name="connsiteX5" fmla="*/ 882869 w 3263462"/>
              <a:gd name="connsiteY5" fmla="*/ 152399 h 4062248"/>
              <a:gd name="connsiteX6" fmla="*/ 1150883 w 3263462"/>
              <a:gd name="connsiteY6" fmla="*/ 436179 h 4062248"/>
              <a:gd name="connsiteX7" fmla="*/ 1434662 w 3263462"/>
              <a:gd name="connsiteY7" fmla="*/ 357351 h 4062248"/>
              <a:gd name="connsiteX8" fmla="*/ 2333296 w 3263462"/>
              <a:gd name="connsiteY8" fmla="*/ 546537 h 4062248"/>
              <a:gd name="connsiteX9" fmla="*/ 2490952 w 3263462"/>
              <a:gd name="connsiteY9" fmla="*/ 767254 h 4062248"/>
              <a:gd name="connsiteX10" fmla="*/ 3263462 w 3263462"/>
              <a:gd name="connsiteY10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3462" h="4062248">
                <a:moveTo>
                  <a:pt x="0" y="57806"/>
                </a:moveTo>
                <a:cubicBezTo>
                  <a:pt x="44669" y="28903"/>
                  <a:pt x="89338" y="0"/>
                  <a:pt x="110359" y="42041"/>
                </a:cubicBezTo>
                <a:cubicBezTo>
                  <a:pt x="131380" y="84082"/>
                  <a:pt x="112986" y="199696"/>
                  <a:pt x="126124" y="310054"/>
                </a:cubicBezTo>
                <a:cubicBezTo>
                  <a:pt x="139262" y="420412"/>
                  <a:pt x="139262" y="677916"/>
                  <a:pt x="189186" y="704192"/>
                </a:cubicBezTo>
                <a:cubicBezTo>
                  <a:pt x="239110" y="730468"/>
                  <a:pt x="310055" y="559676"/>
                  <a:pt x="425669" y="467710"/>
                </a:cubicBezTo>
                <a:cubicBezTo>
                  <a:pt x="541283" y="375745"/>
                  <a:pt x="762000" y="157654"/>
                  <a:pt x="882869" y="152399"/>
                </a:cubicBezTo>
                <a:cubicBezTo>
                  <a:pt x="1003738" y="147144"/>
                  <a:pt x="1058918" y="402020"/>
                  <a:pt x="1150883" y="436179"/>
                </a:cubicBezTo>
                <a:cubicBezTo>
                  <a:pt x="1242849" y="470338"/>
                  <a:pt x="1237593" y="338958"/>
                  <a:pt x="1434662" y="357351"/>
                </a:cubicBezTo>
                <a:cubicBezTo>
                  <a:pt x="1631731" y="375744"/>
                  <a:pt x="2157248" y="478220"/>
                  <a:pt x="2333296" y="546537"/>
                </a:cubicBezTo>
                <a:cubicBezTo>
                  <a:pt x="2509344" y="614854"/>
                  <a:pt x="2335924" y="181302"/>
                  <a:pt x="2490952" y="767254"/>
                </a:cubicBezTo>
                <a:cubicBezTo>
                  <a:pt x="2645980" y="1353206"/>
                  <a:pt x="2954721" y="2707727"/>
                  <a:pt x="3263462" y="4062248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 rot="1727729">
            <a:off x="2495347" y="1573485"/>
            <a:ext cx="1443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MSR FORD</a:t>
            </a:r>
          </a:p>
        </p:txBody>
      </p:sp>
      <p:grpSp>
        <p:nvGrpSpPr>
          <p:cNvPr id="6" name="Group 66"/>
          <p:cNvGrpSpPr/>
          <p:nvPr/>
        </p:nvGrpSpPr>
        <p:grpSpPr>
          <a:xfrm>
            <a:off x="4648200" y="4724400"/>
            <a:ext cx="1219200" cy="914400"/>
            <a:chOff x="-1905000" y="3886200"/>
            <a:chExt cx="1295400" cy="990600"/>
          </a:xfrm>
        </p:grpSpPr>
        <p:sp>
          <p:nvSpPr>
            <p:cNvPr id="68" name="Oval 6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1905000" y="3995644"/>
              <a:ext cx="1295400" cy="63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AQUABEDI</a:t>
              </a:r>
              <a:endParaRPr lang="en-US" sz="1600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5105400" y="2209800"/>
            <a:ext cx="1066800" cy="2362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7852568">
            <a:off x="4713019" y="2950273"/>
            <a:ext cx="1501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4225159" y="1213945"/>
            <a:ext cx="4724399" cy="3686504"/>
          </a:xfrm>
          <a:custGeom>
            <a:avLst/>
            <a:gdLst>
              <a:gd name="connsiteX0" fmla="*/ 0 w 4724399"/>
              <a:gd name="connsiteY0" fmla="*/ 0 h 3686504"/>
              <a:gd name="connsiteX1" fmla="*/ 488731 w 4724399"/>
              <a:gd name="connsiteY1" fmla="*/ 126124 h 3686504"/>
              <a:gd name="connsiteX2" fmla="*/ 756744 w 4724399"/>
              <a:gd name="connsiteY2" fmla="*/ 441434 h 3686504"/>
              <a:gd name="connsiteX3" fmla="*/ 1166648 w 4724399"/>
              <a:gd name="connsiteY3" fmla="*/ 630621 h 3686504"/>
              <a:gd name="connsiteX4" fmla="*/ 1686910 w 4724399"/>
              <a:gd name="connsiteY4" fmla="*/ 646386 h 3686504"/>
              <a:gd name="connsiteX5" fmla="*/ 2002220 w 4724399"/>
              <a:gd name="connsiteY5" fmla="*/ 961696 h 3686504"/>
              <a:gd name="connsiteX6" fmla="*/ 2758965 w 4724399"/>
              <a:gd name="connsiteY6" fmla="*/ 1734207 h 3686504"/>
              <a:gd name="connsiteX7" fmla="*/ 2995448 w 4724399"/>
              <a:gd name="connsiteY7" fmla="*/ 1828800 h 3686504"/>
              <a:gd name="connsiteX8" fmla="*/ 4209393 w 4724399"/>
              <a:gd name="connsiteY8" fmla="*/ 2837793 h 3686504"/>
              <a:gd name="connsiteX9" fmla="*/ 4650827 w 4724399"/>
              <a:gd name="connsiteY9" fmla="*/ 3563007 h 3686504"/>
              <a:gd name="connsiteX10" fmla="*/ 4650827 w 4724399"/>
              <a:gd name="connsiteY10" fmla="*/ 3578772 h 36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4399" h="3686504">
                <a:moveTo>
                  <a:pt x="0" y="0"/>
                </a:moveTo>
                <a:cubicBezTo>
                  <a:pt x="181303" y="26276"/>
                  <a:pt x="362607" y="52552"/>
                  <a:pt x="488731" y="126124"/>
                </a:cubicBezTo>
                <a:cubicBezTo>
                  <a:pt x="614855" y="199696"/>
                  <a:pt x="643758" y="357351"/>
                  <a:pt x="756744" y="441434"/>
                </a:cubicBezTo>
                <a:cubicBezTo>
                  <a:pt x="869730" y="525517"/>
                  <a:pt x="1011620" y="596462"/>
                  <a:pt x="1166648" y="630621"/>
                </a:cubicBezTo>
                <a:cubicBezTo>
                  <a:pt x="1321676" y="664780"/>
                  <a:pt x="1547648" y="591207"/>
                  <a:pt x="1686910" y="646386"/>
                </a:cubicBezTo>
                <a:cubicBezTo>
                  <a:pt x="1826172" y="701565"/>
                  <a:pt x="2002220" y="961696"/>
                  <a:pt x="2002220" y="961696"/>
                </a:cubicBezTo>
                <a:cubicBezTo>
                  <a:pt x="2180896" y="1142999"/>
                  <a:pt x="2593427" y="1589690"/>
                  <a:pt x="2758965" y="1734207"/>
                </a:cubicBezTo>
                <a:cubicBezTo>
                  <a:pt x="2924503" y="1878724"/>
                  <a:pt x="2753710" y="1644869"/>
                  <a:pt x="2995448" y="1828800"/>
                </a:cubicBezTo>
                <a:cubicBezTo>
                  <a:pt x="3237186" y="2012731"/>
                  <a:pt x="3933497" y="2548759"/>
                  <a:pt x="4209393" y="2837793"/>
                </a:cubicBezTo>
                <a:cubicBezTo>
                  <a:pt x="4485290" y="3126828"/>
                  <a:pt x="4577255" y="3439511"/>
                  <a:pt x="4650827" y="3563007"/>
                </a:cubicBezTo>
                <a:cubicBezTo>
                  <a:pt x="4724399" y="3686504"/>
                  <a:pt x="4687613" y="3632638"/>
                  <a:pt x="4650827" y="357877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 rot="2159999">
            <a:off x="7734976" y="3511483"/>
            <a:ext cx="1437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  <p:grpSp>
        <p:nvGrpSpPr>
          <p:cNvPr id="7" name="Group 74"/>
          <p:cNvGrpSpPr/>
          <p:nvPr/>
        </p:nvGrpSpPr>
        <p:grpSpPr>
          <a:xfrm>
            <a:off x="6096000" y="1219200"/>
            <a:ext cx="1447800" cy="990600"/>
            <a:chOff x="-1981200" y="3886200"/>
            <a:chExt cx="1447800" cy="990600"/>
          </a:xfrm>
        </p:grpSpPr>
        <p:sp>
          <p:nvSpPr>
            <p:cNvPr id="76" name="Oval 75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981200" y="3962400"/>
              <a:ext cx="1447800" cy="584775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BLACKHORSE</a:t>
              </a:r>
              <a:endParaRPr lang="en-US" sz="1600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8229600" y="47244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229600" y="4800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OBJ  RATTLER</a:t>
            </a:r>
            <a:endParaRPr lang="en-US" sz="1600" dirty="0"/>
          </a:p>
        </p:txBody>
      </p:sp>
      <p:grpSp>
        <p:nvGrpSpPr>
          <p:cNvPr id="8" name="Group 80"/>
          <p:cNvGrpSpPr/>
          <p:nvPr/>
        </p:nvGrpSpPr>
        <p:grpSpPr>
          <a:xfrm>
            <a:off x="0" y="685800"/>
            <a:ext cx="838200" cy="570131"/>
            <a:chOff x="914400" y="838200"/>
            <a:chExt cx="990600" cy="646331"/>
          </a:xfrm>
        </p:grpSpPr>
        <p:sp>
          <p:nvSpPr>
            <p:cNvPr id="82" name="Right Arrow 81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  <p:grpSp>
        <p:nvGrpSpPr>
          <p:cNvPr id="9" name="Group 42"/>
          <p:cNvGrpSpPr/>
          <p:nvPr/>
        </p:nvGrpSpPr>
        <p:grpSpPr>
          <a:xfrm>
            <a:off x="7467600" y="2590800"/>
            <a:ext cx="457201" cy="762000"/>
            <a:chOff x="5638800" y="2971800"/>
            <a:chExt cx="457201" cy="762000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5638800" y="3276600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8801" y="2971800"/>
              <a:ext cx="4572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LRP</a:t>
              </a:r>
              <a:endParaRPr lang="en-US" sz="1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2400" y="1500187"/>
            <a:ext cx="1676399" cy="33085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LSA </a:t>
            </a: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Wabash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SB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Conducts Resupply mission every 36 hours begin NLT  H+89 to BSA BLACKHORSE.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delivered is equal to 1.5 DOS.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Resupply from 4 SB contains the following:</a:t>
            </a:r>
          </a:p>
          <a:p>
            <a:pPr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28,000 GAL CL 1 H20 Bulk, </a:t>
            </a:r>
          </a:p>
          <a:p>
            <a:pPr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15 pallets of UGRA</a:t>
            </a: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600" y="4038600"/>
            <a:ext cx="1676399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Conducts one resupply from BSA AQUABEDI to BSA BLACKHORSE at H+ 66.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delivered is equal to 1.5 DOS.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will cease operations at  H+64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1" y="533401"/>
            <a:ext cx="1676399" cy="1954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Resupply mission of FSCs begins download at H+68.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Resupply mission to LRP every 36 hours.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Resupply mission at H+ 104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35814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LRP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resupply missions  after H+76 occur here.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4" y="11667"/>
            <a:ext cx="5784166" cy="11313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533400"/>
            <a:ext cx="33528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5768926" cy="3200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12879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 III  (B)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" y="43934"/>
            <a:ext cx="5707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  <a:cs typeface="Arial" pitchFamily="34" charset="0"/>
              </a:rPr>
              <a:t>Concept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SUS BDE will  resupply 62,410.7 GAL at BSA BLACKHORSE NLT H+92.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BSB will resupply maneuver units  from H+82 thru H+88 at LRP.</a:t>
            </a: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Fuel resupply will occur every 18 hours from H+88 at LRP.</a:t>
            </a:r>
            <a:endParaRPr lang="en-US" sz="1200" dirty="0" smtClean="0">
              <a:latin typeface="Malgun Gothic" pitchFamily="34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143000"/>
            <a:ext cx="57950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Capabilities:</a:t>
            </a:r>
          </a:p>
          <a:p>
            <a:endParaRPr lang="en-US" sz="1200" b="1" u="sng" dirty="0">
              <a:latin typeface="Calibri" pitchFamily="34" charset="0"/>
            </a:endParaRPr>
          </a:p>
          <a:p>
            <a:r>
              <a:rPr lang="en-US" sz="1200" b="1" u="sng" dirty="0" smtClean="0">
                <a:latin typeface="Calibri" pitchFamily="34" charset="0"/>
              </a:rPr>
              <a:t>Brigade Support Fuel Storage Capabilities:</a:t>
            </a:r>
          </a:p>
          <a:p>
            <a:r>
              <a:rPr lang="en-US" sz="1200" dirty="0" smtClean="0">
                <a:latin typeface="Calibri" pitchFamily="34" charset="0"/>
              </a:rPr>
              <a:t>15 x 5K </a:t>
            </a:r>
            <a:r>
              <a:rPr lang="en-US" sz="1200" dirty="0" err="1" smtClean="0">
                <a:latin typeface="Calibri" pitchFamily="34" charset="0"/>
              </a:rPr>
              <a:t>Fuelers</a:t>
            </a:r>
            <a:r>
              <a:rPr lang="en-US" sz="1200" dirty="0" smtClean="0">
                <a:latin typeface="Calibri" pitchFamily="34" charset="0"/>
              </a:rPr>
              <a:t>: 75,000 GAL Bulk Fuel Storage</a:t>
            </a:r>
          </a:p>
          <a:p>
            <a:r>
              <a:rPr lang="en-US" sz="1200" dirty="0" smtClean="0">
                <a:latin typeface="Calibri" pitchFamily="34" charset="0"/>
              </a:rPr>
              <a:t>14 x 2.5K </a:t>
            </a:r>
            <a:r>
              <a:rPr lang="en-US" sz="1200" dirty="0" err="1" smtClean="0">
                <a:latin typeface="Calibri" pitchFamily="34" charset="0"/>
              </a:rPr>
              <a:t>Fuelers</a:t>
            </a:r>
            <a:r>
              <a:rPr lang="en-US" sz="1200" dirty="0" smtClean="0">
                <a:latin typeface="Calibri" pitchFamily="34" charset="0"/>
              </a:rPr>
              <a:t>: 35,000 GAL Bulk Fuel Storage</a:t>
            </a:r>
          </a:p>
          <a:p>
            <a:r>
              <a:rPr lang="en-US" sz="1200" dirty="0" smtClean="0">
                <a:latin typeface="Calibri" pitchFamily="34" charset="0"/>
              </a:rPr>
              <a:t>Total Bulk Fuel Storage: 110,000 GAL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2-8 CAB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</a:rPr>
              <a:t>12 x 2.5K </a:t>
            </a:r>
            <a:r>
              <a:rPr lang="en-US" sz="1200" dirty="0" err="1" smtClean="0">
                <a:latin typeface="Calibri" pitchFamily="34" charset="0"/>
              </a:rPr>
              <a:t>Fuelers</a:t>
            </a:r>
            <a:r>
              <a:rPr lang="en-US" sz="1200" dirty="0" smtClean="0">
                <a:latin typeface="Calibri" pitchFamily="34" charset="0"/>
              </a:rPr>
              <a:t>: 25,000 GAL Bulk Fuel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1-67 CAB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</a:rPr>
              <a:t>12 x 2.5K </a:t>
            </a:r>
            <a:r>
              <a:rPr lang="en-US" sz="1200" dirty="0" err="1" smtClean="0">
                <a:latin typeface="Calibri" pitchFamily="34" charset="0"/>
              </a:rPr>
              <a:t>Fuelers</a:t>
            </a:r>
            <a:r>
              <a:rPr lang="en-US" sz="1200" dirty="0" smtClean="0">
                <a:latin typeface="Calibri" pitchFamily="34" charset="0"/>
              </a:rPr>
              <a:t>: 25,000 GAL Bulk Fuel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1-10 CAV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</a:rPr>
              <a:t>4 x 2.5K </a:t>
            </a:r>
            <a:r>
              <a:rPr lang="en-US" sz="1200" dirty="0" err="1" smtClean="0">
                <a:latin typeface="Calibri" pitchFamily="34" charset="0"/>
              </a:rPr>
              <a:t>Fuelers</a:t>
            </a:r>
            <a:r>
              <a:rPr lang="en-US" sz="1200" dirty="0" smtClean="0">
                <a:latin typeface="Calibri" pitchFamily="34" charset="0"/>
              </a:rPr>
              <a:t>: 10,000 GAL Bulk Fuel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3-16 FA FSC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</a:rPr>
              <a:t>4 x 2.5K </a:t>
            </a:r>
            <a:r>
              <a:rPr lang="en-US" sz="1200" dirty="0" err="1" smtClean="0">
                <a:latin typeface="Calibri" pitchFamily="34" charset="0"/>
              </a:rPr>
              <a:t>Fuelers</a:t>
            </a:r>
            <a:r>
              <a:rPr lang="en-US" sz="1200" dirty="0" smtClean="0">
                <a:latin typeface="Calibri" pitchFamily="34" charset="0"/>
              </a:rPr>
              <a:t>: 10,000 GAL Bulk Fuel Storage</a:t>
            </a:r>
          </a:p>
          <a:p>
            <a:r>
              <a:rPr lang="en-US" sz="1200" b="1" u="sng" dirty="0" smtClean="0">
                <a:latin typeface="Calibri" pitchFamily="34" charset="0"/>
                <a:cs typeface="Arial"/>
              </a:rPr>
              <a:t>2 BSTB </a:t>
            </a:r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</a:rPr>
              <a:t>5 x 2.5K </a:t>
            </a:r>
            <a:r>
              <a:rPr lang="en-US" sz="1200" dirty="0" err="1" smtClean="0">
                <a:latin typeface="Calibri" pitchFamily="34" charset="0"/>
              </a:rPr>
              <a:t>Fuelers</a:t>
            </a:r>
            <a:r>
              <a:rPr lang="en-US" sz="1200" dirty="0" smtClean="0">
                <a:latin typeface="Calibri" pitchFamily="34" charset="0"/>
              </a:rPr>
              <a:t>: 12,500 GAL Bulk Fuel Storage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endParaRPr lang="en-US" sz="1200" dirty="0">
              <a:latin typeface="Calibri" pitchFamily="34" charset="0"/>
              <a:cs typeface="Arial"/>
            </a:endParaRPr>
          </a:p>
          <a:p>
            <a:endParaRPr lang="en-US" sz="1200" dirty="0">
              <a:latin typeface="Calibri" pitchFamily="34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pitchFamily="34" charset="0"/>
              </a:rPr>
              <a:t>Requirements</a:t>
            </a:r>
            <a:r>
              <a:rPr lang="en-US" sz="1200" b="1" u="sng" dirty="0" smtClean="0">
                <a:latin typeface="Calibri" pitchFamily="34" charset="0"/>
              </a:rPr>
              <a:t>:</a:t>
            </a:r>
            <a:r>
              <a:rPr lang="en-US" sz="1200" dirty="0" smtClean="0">
                <a:latin typeface="Calibri" pitchFamily="34" charset="0"/>
              </a:rPr>
              <a:t> Amount of fuel to be resupplied in GAL.</a:t>
            </a:r>
            <a:endParaRPr lang="en-US" sz="1200" b="1" u="sng" dirty="0" smtClean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533400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Shortfalls/Mitigations:</a:t>
            </a:r>
          </a:p>
          <a:p>
            <a:r>
              <a:rPr lang="en-US" sz="1200" dirty="0" smtClean="0">
                <a:latin typeface="Calibri" pitchFamily="34" charset="0"/>
              </a:rPr>
              <a:t>No Shortfalls for Bulk Fuel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endParaRPr lang="en-US" sz="1200" dirty="0" smtClean="0">
              <a:latin typeface="Calibri" pitchFamily="34" charset="0"/>
            </a:endParaRPr>
          </a:p>
          <a:p>
            <a:endParaRPr lang="en-US" sz="1200" u="sng" dirty="0" smtClean="0">
              <a:latin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6200" y="4952999"/>
          <a:ext cx="6248400" cy="175260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892629"/>
                <a:gridCol w="1785257"/>
                <a:gridCol w="1785257"/>
                <a:gridCol w="1785257"/>
              </a:tblGrid>
              <a:tr h="4669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Consumption rate per hour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H-Hour Refueled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amount consumed by </a:t>
                      </a:r>
                      <a:r>
                        <a:rPr lang="en-US" sz="1100" u="none" strike="noStrike" dirty="0" smtClean="0"/>
                        <a:t>   </a:t>
                      </a:r>
                    </a:p>
                    <a:p>
                      <a:pPr algn="ctr" fontAlgn="ctr"/>
                      <a:r>
                        <a:rPr lang="en-US" sz="1100" u="none" strike="noStrike" dirty="0" smtClean="0"/>
                        <a:t>time of refuel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2-8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536.4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9,654.8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1-67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536.4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10,727.5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1-10 CAV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87.8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1,931.4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3-16 FA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262.2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6,293.0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4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BSA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1056.4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33,804.0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943599" y="1752600"/>
          <a:ext cx="2971801" cy="26670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24543"/>
                <a:gridCol w="1273629"/>
                <a:gridCol w="1273629"/>
              </a:tblGrid>
              <a:tr h="434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Time of resupply to supported units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Time of resupply from higher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9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2-8 FSC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H+78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H+82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1-67 FSC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H+80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H+84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1-10 FSC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H+82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H+86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1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3-16 FSC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H+84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H+88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4th SB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 smtClean="0"/>
                        <a:t>H+92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N/A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67400" y="12192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Resupply:</a:t>
            </a:r>
            <a:r>
              <a:rPr lang="en-US" sz="1200" dirty="0" smtClean="0">
                <a:latin typeface="Calibri" pitchFamily="34" charset="0"/>
              </a:rPr>
              <a:t> Times of Resupply</a:t>
            </a:r>
            <a:endParaRPr lang="en-US" sz="1200" b="1" u="sng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 III (B) Concept of Support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71" t="27083" r="4539" b="9375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/>
          <p:nvPr/>
        </p:nvGrpSpPr>
        <p:grpSpPr>
          <a:xfrm>
            <a:off x="838200" y="533400"/>
            <a:ext cx="838200" cy="914400"/>
            <a:chOff x="-1905000" y="3886200"/>
            <a:chExt cx="1295400" cy="990600"/>
          </a:xfrm>
        </p:grpSpPr>
        <p:sp>
          <p:nvSpPr>
            <p:cNvPr id="48" name="Oval 4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905000" y="3962399"/>
              <a:ext cx="1295400" cy="566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LSA WABASH</a:t>
              </a:r>
              <a:endParaRPr lang="en-US" sz="1400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1734207" y="525518"/>
            <a:ext cx="3263462" cy="4062248"/>
          </a:xfrm>
          <a:custGeom>
            <a:avLst/>
            <a:gdLst>
              <a:gd name="connsiteX0" fmla="*/ 0 w 3263462"/>
              <a:gd name="connsiteY0" fmla="*/ 57806 h 4062248"/>
              <a:gd name="connsiteX1" fmla="*/ 110359 w 3263462"/>
              <a:gd name="connsiteY1" fmla="*/ 42041 h 4062248"/>
              <a:gd name="connsiteX2" fmla="*/ 126124 w 3263462"/>
              <a:gd name="connsiteY2" fmla="*/ 310054 h 4062248"/>
              <a:gd name="connsiteX3" fmla="*/ 189186 w 3263462"/>
              <a:gd name="connsiteY3" fmla="*/ 704192 h 4062248"/>
              <a:gd name="connsiteX4" fmla="*/ 425669 w 3263462"/>
              <a:gd name="connsiteY4" fmla="*/ 467710 h 4062248"/>
              <a:gd name="connsiteX5" fmla="*/ 882869 w 3263462"/>
              <a:gd name="connsiteY5" fmla="*/ 152399 h 4062248"/>
              <a:gd name="connsiteX6" fmla="*/ 1150883 w 3263462"/>
              <a:gd name="connsiteY6" fmla="*/ 436179 h 4062248"/>
              <a:gd name="connsiteX7" fmla="*/ 1434662 w 3263462"/>
              <a:gd name="connsiteY7" fmla="*/ 357351 h 4062248"/>
              <a:gd name="connsiteX8" fmla="*/ 2333296 w 3263462"/>
              <a:gd name="connsiteY8" fmla="*/ 546537 h 4062248"/>
              <a:gd name="connsiteX9" fmla="*/ 2490952 w 3263462"/>
              <a:gd name="connsiteY9" fmla="*/ 767254 h 4062248"/>
              <a:gd name="connsiteX10" fmla="*/ 3263462 w 3263462"/>
              <a:gd name="connsiteY10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3462" h="4062248">
                <a:moveTo>
                  <a:pt x="0" y="57806"/>
                </a:moveTo>
                <a:cubicBezTo>
                  <a:pt x="44669" y="28903"/>
                  <a:pt x="89338" y="0"/>
                  <a:pt x="110359" y="42041"/>
                </a:cubicBezTo>
                <a:cubicBezTo>
                  <a:pt x="131380" y="84082"/>
                  <a:pt x="112986" y="199696"/>
                  <a:pt x="126124" y="310054"/>
                </a:cubicBezTo>
                <a:cubicBezTo>
                  <a:pt x="139262" y="420412"/>
                  <a:pt x="139262" y="677916"/>
                  <a:pt x="189186" y="704192"/>
                </a:cubicBezTo>
                <a:cubicBezTo>
                  <a:pt x="239110" y="730468"/>
                  <a:pt x="310055" y="559676"/>
                  <a:pt x="425669" y="467710"/>
                </a:cubicBezTo>
                <a:cubicBezTo>
                  <a:pt x="541283" y="375745"/>
                  <a:pt x="762000" y="157654"/>
                  <a:pt x="882869" y="152399"/>
                </a:cubicBezTo>
                <a:cubicBezTo>
                  <a:pt x="1003738" y="147144"/>
                  <a:pt x="1058918" y="402020"/>
                  <a:pt x="1150883" y="436179"/>
                </a:cubicBezTo>
                <a:cubicBezTo>
                  <a:pt x="1242849" y="470338"/>
                  <a:pt x="1237593" y="338958"/>
                  <a:pt x="1434662" y="357351"/>
                </a:cubicBezTo>
                <a:cubicBezTo>
                  <a:pt x="1631731" y="375744"/>
                  <a:pt x="2157248" y="478220"/>
                  <a:pt x="2333296" y="546537"/>
                </a:cubicBezTo>
                <a:cubicBezTo>
                  <a:pt x="2509344" y="614854"/>
                  <a:pt x="2335924" y="181302"/>
                  <a:pt x="2490952" y="767254"/>
                </a:cubicBezTo>
                <a:cubicBezTo>
                  <a:pt x="2645980" y="1353206"/>
                  <a:pt x="2954721" y="2707727"/>
                  <a:pt x="3263462" y="4062248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514600" y="1143000"/>
            <a:ext cx="1443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MSR FORD</a:t>
            </a:r>
          </a:p>
        </p:txBody>
      </p:sp>
      <p:grpSp>
        <p:nvGrpSpPr>
          <p:cNvPr id="3" name="Group 66"/>
          <p:cNvGrpSpPr/>
          <p:nvPr/>
        </p:nvGrpSpPr>
        <p:grpSpPr>
          <a:xfrm>
            <a:off x="4648200" y="4724400"/>
            <a:ext cx="1219200" cy="914400"/>
            <a:chOff x="-1905000" y="3886200"/>
            <a:chExt cx="1295400" cy="990600"/>
          </a:xfrm>
        </p:grpSpPr>
        <p:sp>
          <p:nvSpPr>
            <p:cNvPr id="68" name="Oval 6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1905000" y="3995644"/>
              <a:ext cx="1295400" cy="63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AQUABEDI</a:t>
              </a:r>
              <a:endParaRPr lang="en-US" sz="1600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5105400" y="2209800"/>
            <a:ext cx="1066800" cy="2362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7852568">
            <a:off x="4713019" y="2950273"/>
            <a:ext cx="1501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4225159" y="1213945"/>
            <a:ext cx="4724399" cy="3686504"/>
          </a:xfrm>
          <a:custGeom>
            <a:avLst/>
            <a:gdLst>
              <a:gd name="connsiteX0" fmla="*/ 0 w 4724399"/>
              <a:gd name="connsiteY0" fmla="*/ 0 h 3686504"/>
              <a:gd name="connsiteX1" fmla="*/ 488731 w 4724399"/>
              <a:gd name="connsiteY1" fmla="*/ 126124 h 3686504"/>
              <a:gd name="connsiteX2" fmla="*/ 756744 w 4724399"/>
              <a:gd name="connsiteY2" fmla="*/ 441434 h 3686504"/>
              <a:gd name="connsiteX3" fmla="*/ 1166648 w 4724399"/>
              <a:gd name="connsiteY3" fmla="*/ 630621 h 3686504"/>
              <a:gd name="connsiteX4" fmla="*/ 1686910 w 4724399"/>
              <a:gd name="connsiteY4" fmla="*/ 646386 h 3686504"/>
              <a:gd name="connsiteX5" fmla="*/ 2002220 w 4724399"/>
              <a:gd name="connsiteY5" fmla="*/ 961696 h 3686504"/>
              <a:gd name="connsiteX6" fmla="*/ 2758965 w 4724399"/>
              <a:gd name="connsiteY6" fmla="*/ 1734207 h 3686504"/>
              <a:gd name="connsiteX7" fmla="*/ 2995448 w 4724399"/>
              <a:gd name="connsiteY7" fmla="*/ 1828800 h 3686504"/>
              <a:gd name="connsiteX8" fmla="*/ 4209393 w 4724399"/>
              <a:gd name="connsiteY8" fmla="*/ 2837793 h 3686504"/>
              <a:gd name="connsiteX9" fmla="*/ 4650827 w 4724399"/>
              <a:gd name="connsiteY9" fmla="*/ 3563007 h 3686504"/>
              <a:gd name="connsiteX10" fmla="*/ 4650827 w 4724399"/>
              <a:gd name="connsiteY10" fmla="*/ 3578772 h 36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4399" h="3686504">
                <a:moveTo>
                  <a:pt x="0" y="0"/>
                </a:moveTo>
                <a:cubicBezTo>
                  <a:pt x="181303" y="26276"/>
                  <a:pt x="362607" y="52552"/>
                  <a:pt x="488731" y="126124"/>
                </a:cubicBezTo>
                <a:cubicBezTo>
                  <a:pt x="614855" y="199696"/>
                  <a:pt x="643758" y="357351"/>
                  <a:pt x="756744" y="441434"/>
                </a:cubicBezTo>
                <a:cubicBezTo>
                  <a:pt x="869730" y="525517"/>
                  <a:pt x="1011620" y="596462"/>
                  <a:pt x="1166648" y="630621"/>
                </a:cubicBezTo>
                <a:cubicBezTo>
                  <a:pt x="1321676" y="664780"/>
                  <a:pt x="1547648" y="591207"/>
                  <a:pt x="1686910" y="646386"/>
                </a:cubicBezTo>
                <a:cubicBezTo>
                  <a:pt x="1826172" y="701565"/>
                  <a:pt x="2002220" y="961696"/>
                  <a:pt x="2002220" y="961696"/>
                </a:cubicBezTo>
                <a:cubicBezTo>
                  <a:pt x="2180896" y="1142999"/>
                  <a:pt x="2593427" y="1589690"/>
                  <a:pt x="2758965" y="1734207"/>
                </a:cubicBezTo>
                <a:cubicBezTo>
                  <a:pt x="2924503" y="1878724"/>
                  <a:pt x="2753710" y="1644869"/>
                  <a:pt x="2995448" y="1828800"/>
                </a:cubicBezTo>
                <a:cubicBezTo>
                  <a:pt x="3237186" y="2012731"/>
                  <a:pt x="3933497" y="2548759"/>
                  <a:pt x="4209393" y="2837793"/>
                </a:cubicBezTo>
                <a:cubicBezTo>
                  <a:pt x="4485290" y="3126828"/>
                  <a:pt x="4577255" y="3439511"/>
                  <a:pt x="4650827" y="3563007"/>
                </a:cubicBezTo>
                <a:cubicBezTo>
                  <a:pt x="4724399" y="3686504"/>
                  <a:pt x="4687613" y="3632638"/>
                  <a:pt x="4650827" y="357877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 rot="2159999">
            <a:off x="7734976" y="3511483"/>
            <a:ext cx="1437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  <p:grpSp>
        <p:nvGrpSpPr>
          <p:cNvPr id="4" name="Group 74"/>
          <p:cNvGrpSpPr/>
          <p:nvPr/>
        </p:nvGrpSpPr>
        <p:grpSpPr>
          <a:xfrm>
            <a:off x="6096000" y="1219200"/>
            <a:ext cx="1447800" cy="990600"/>
            <a:chOff x="-1981200" y="3886200"/>
            <a:chExt cx="1447800" cy="990600"/>
          </a:xfrm>
        </p:grpSpPr>
        <p:sp>
          <p:nvSpPr>
            <p:cNvPr id="76" name="Oval 75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981200" y="3962400"/>
              <a:ext cx="1447800" cy="584775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BLACKHORSE</a:t>
              </a:r>
              <a:endParaRPr lang="en-US" sz="1600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8229600" y="47244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229600" y="48006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OBJ  RATTLER</a:t>
            </a:r>
            <a:endParaRPr lang="en-US" sz="1600" dirty="0"/>
          </a:p>
        </p:txBody>
      </p:sp>
      <p:grpSp>
        <p:nvGrpSpPr>
          <p:cNvPr id="5" name="Group 80"/>
          <p:cNvGrpSpPr/>
          <p:nvPr/>
        </p:nvGrpSpPr>
        <p:grpSpPr>
          <a:xfrm>
            <a:off x="0" y="685800"/>
            <a:ext cx="838200" cy="570131"/>
            <a:chOff x="914400" y="838200"/>
            <a:chExt cx="990600" cy="646331"/>
          </a:xfrm>
        </p:grpSpPr>
        <p:sp>
          <p:nvSpPr>
            <p:cNvPr id="82" name="Right Arrow 81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7467600" y="2590800"/>
            <a:ext cx="457201" cy="762000"/>
            <a:chOff x="5638800" y="2971800"/>
            <a:chExt cx="457201" cy="762000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5638800" y="3276600"/>
              <a:ext cx="4572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8801" y="2971800"/>
              <a:ext cx="457200" cy="3048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LRP</a:t>
              </a:r>
              <a:endParaRPr lang="en-US" sz="1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2400" y="1500187"/>
            <a:ext cx="1676399" cy="2292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LSA </a:t>
            </a: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Wabash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SB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Conducts Resupply mission every 18 hours begin NLT  H+89 to BSA BLACKHORSE.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delivered on first resupply is 62,410.7 GAL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600" y="40386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will cease operations at  H+64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1" y="533401"/>
            <a:ext cx="1676399" cy="12772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Resupply mission to LRP every 18 hours.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Resupply mission at  SP for LRP at H+78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7400" y="3810000"/>
            <a:ext cx="2362200" cy="2462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LRP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resupply missions  for fuel occur here.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FSCs will receive first fuel resupply mission at H+80: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2-8 CAB at H+82 =  9654.8 GAL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1-67 CAB at H+84 = 10727.5 GAL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1-10 CAV at H+86 = 1931.4 GAL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3-16 FA at H+88 = 6293 GAL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Refuel Operation will begin at H+106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Purpose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Tactical Overview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Concept of Support Overview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Class I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Class III (B)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General Supplies and Field Services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CL V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Maintenance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Medical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bri" pitchFamily="34" charset="0"/>
                <a:cs typeface="Arial" charset="0"/>
              </a:rPr>
              <a:t>Transportation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34" y="11667"/>
            <a:ext cx="5784166" cy="181713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12879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General Supplies and Field Services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" y="43934"/>
            <a:ext cx="5707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  <a:cs typeface="Arial" pitchFamily="34" charset="0"/>
              </a:rPr>
              <a:t>Concept General Supplies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No CL IV requirements  until Phase 3 of mission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Each soldier has on them 2 JLIST</a:t>
            </a:r>
          </a:p>
          <a:p>
            <a:pPr>
              <a:buFont typeface="Arial" pitchFamily="34" charset="0"/>
              <a:buChar char="•"/>
            </a:pPr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SUS BDE will  resupply 1 MCL of General Supplies at H+92 to BSA BLACKHORSE.</a:t>
            </a: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MCL = 20 STONS of CLIV, 4.5 STONS of CL II, and 1 STON of CLIII (P)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There will be no resupply of General Supplies during H+60 thru H+96. BSB will resupply General Supplies to the LRP after H+96.</a:t>
            </a:r>
            <a:endParaRPr lang="en-US" sz="1200" dirty="0" smtClean="0">
              <a:latin typeface="Malgun Gothic" pitchFamily="34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48078"/>
            <a:ext cx="5791200" cy="286232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pitchFamily="34" charset="0"/>
                <a:cs typeface="Calibri" pitchFamily="34" charset="0"/>
              </a:rPr>
              <a:t>Requirements</a:t>
            </a:r>
            <a:r>
              <a:rPr lang="en-US" sz="1200" b="1" u="sng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Projected KIA for the 36 hour operation is 19. </a:t>
            </a: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533400"/>
            <a:ext cx="3352800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91200" y="5334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Capabilities: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1 x MA Team can process 20 KIA per day.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1 x MIRCS can hold up to 16 casualties at one time.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828800"/>
            <a:ext cx="5791200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  <a:cs typeface="Arial" pitchFamily="34" charset="0"/>
              </a:rPr>
              <a:t>Concept Field Services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No SLCR Team available from H+60 thru H+96.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Aerial Resupply is available for resupply, however priority of resupply is 1 ABCT.  Aerial assets will only be allocated for: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Casualties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Ammunition (emergency)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Fuel (emergency)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CL I (emergency)</a:t>
            </a:r>
          </a:p>
          <a:p>
            <a:pPr lvl="1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CL IX (emergency)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1 Mortuary Affairs (MA) team has been allocated to the unit  for the duration of the operation. They will be co-located with ROLE 2.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MACP will be established at BSA BLACKHORSE NLT H+68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38200" y="4953000"/>
          <a:ext cx="3581400" cy="13716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193800"/>
                <a:gridCol w="2387600"/>
              </a:tblGrid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KIA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2-8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1-67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1-10 CAV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91200" y="1378803"/>
            <a:ext cx="33528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Shortfalls/Mitigations: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There are no shortfalls  for General Supplies or Field Services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2020669"/>
            <a:ext cx="335280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Evacuation Flow: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CCP (LRP)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MACP (BSA BLACKHORSE)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MACP (LSA WABASH)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TMACP (ISB LION)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DOVER AIR FORCE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General Supplies and Field Services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71" t="27083" r="4539" b="9375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/>
          <p:nvPr/>
        </p:nvGrpSpPr>
        <p:grpSpPr>
          <a:xfrm>
            <a:off x="838200" y="533400"/>
            <a:ext cx="838200" cy="914400"/>
            <a:chOff x="-1905000" y="3886200"/>
            <a:chExt cx="1295400" cy="990600"/>
          </a:xfrm>
        </p:grpSpPr>
        <p:sp>
          <p:nvSpPr>
            <p:cNvPr id="48" name="Oval 4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905000" y="3962399"/>
              <a:ext cx="1295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LSA WABASH</a:t>
              </a:r>
            </a:p>
            <a:p>
              <a:pPr algn="ctr"/>
              <a:r>
                <a:rPr lang="en-US" sz="1400" dirty="0" smtClean="0"/>
                <a:t>(MACP)</a:t>
              </a:r>
              <a:endParaRPr lang="en-US" sz="1400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1734207" y="525518"/>
            <a:ext cx="3263462" cy="4062248"/>
          </a:xfrm>
          <a:custGeom>
            <a:avLst/>
            <a:gdLst>
              <a:gd name="connsiteX0" fmla="*/ 0 w 3263462"/>
              <a:gd name="connsiteY0" fmla="*/ 57806 h 4062248"/>
              <a:gd name="connsiteX1" fmla="*/ 110359 w 3263462"/>
              <a:gd name="connsiteY1" fmla="*/ 42041 h 4062248"/>
              <a:gd name="connsiteX2" fmla="*/ 126124 w 3263462"/>
              <a:gd name="connsiteY2" fmla="*/ 310054 h 4062248"/>
              <a:gd name="connsiteX3" fmla="*/ 189186 w 3263462"/>
              <a:gd name="connsiteY3" fmla="*/ 704192 h 4062248"/>
              <a:gd name="connsiteX4" fmla="*/ 425669 w 3263462"/>
              <a:gd name="connsiteY4" fmla="*/ 467710 h 4062248"/>
              <a:gd name="connsiteX5" fmla="*/ 882869 w 3263462"/>
              <a:gd name="connsiteY5" fmla="*/ 152399 h 4062248"/>
              <a:gd name="connsiteX6" fmla="*/ 1150883 w 3263462"/>
              <a:gd name="connsiteY6" fmla="*/ 436179 h 4062248"/>
              <a:gd name="connsiteX7" fmla="*/ 1434662 w 3263462"/>
              <a:gd name="connsiteY7" fmla="*/ 357351 h 4062248"/>
              <a:gd name="connsiteX8" fmla="*/ 2333296 w 3263462"/>
              <a:gd name="connsiteY8" fmla="*/ 546537 h 4062248"/>
              <a:gd name="connsiteX9" fmla="*/ 2490952 w 3263462"/>
              <a:gd name="connsiteY9" fmla="*/ 767254 h 4062248"/>
              <a:gd name="connsiteX10" fmla="*/ 3263462 w 3263462"/>
              <a:gd name="connsiteY10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3462" h="4062248">
                <a:moveTo>
                  <a:pt x="0" y="57806"/>
                </a:moveTo>
                <a:cubicBezTo>
                  <a:pt x="44669" y="28903"/>
                  <a:pt x="89338" y="0"/>
                  <a:pt x="110359" y="42041"/>
                </a:cubicBezTo>
                <a:cubicBezTo>
                  <a:pt x="131380" y="84082"/>
                  <a:pt x="112986" y="199696"/>
                  <a:pt x="126124" y="310054"/>
                </a:cubicBezTo>
                <a:cubicBezTo>
                  <a:pt x="139262" y="420412"/>
                  <a:pt x="139262" y="677916"/>
                  <a:pt x="189186" y="704192"/>
                </a:cubicBezTo>
                <a:cubicBezTo>
                  <a:pt x="239110" y="730468"/>
                  <a:pt x="310055" y="559676"/>
                  <a:pt x="425669" y="467710"/>
                </a:cubicBezTo>
                <a:cubicBezTo>
                  <a:pt x="541283" y="375745"/>
                  <a:pt x="762000" y="157654"/>
                  <a:pt x="882869" y="152399"/>
                </a:cubicBezTo>
                <a:cubicBezTo>
                  <a:pt x="1003738" y="147144"/>
                  <a:pt x="1058918" y="402020"/>
                  <a:pt x="1150883" y="436179"/>
                </a:cubicBezTo>
                <a:cubicBezTo>
                  <a:pt x="1242849" y="470338"/>
                  <a:pt x="1237593" y="338958"/>
                  <a:pt x="1434662" y="357351"/>
                </a:cubicBezTo>
                <a:cubicBezTo>
                  <a:pt x="1631731" y="375744"/>
                  <a:pt x="2157248" y="478220"/>
                  <a:pt x="2333296" y="546537"/>
                </a:cubicBezTo>
                <a:cubicBezTo>
                  <a:pt x="2509344" y="614854"/>
                  <a:pt x="2335924" y="181302"/>
                  <a:pt x="2490952" y="767254"/>
                </a:cubicBezTo>
                <a:cubicBezTo>
                  <a:pt x="2645980" y="1353206"/>
                  <a:pt x="2954721" y="2707727"/>
                  <a:pt x="3263462" y="4062248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048000" y="499646"/>
            <a:ext cx="1443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MSR FORD</a:t>
            </a:r>
          </a:p>
        </p:txBody>
      </p:sp>
      <p:grpSp>
        <p:nvGrpSpPr>
          <p:cNvPr id="3" name="Group 66"/>
          <p:cNvGrpSpPr/>
          <p:nvPr/>
        </p:nvGrpSpPr>
        <p:grpSpPr>
          <a:xfrm>
            <a:off x="4648200" y="4724400"/>
            <a:ext cx="1219200" cy="914400"/>
            <a:chOff x="-1905000" y="3886200"/>
            <a:chExt cx="1295400" cy="990600"/>
          </a:xfrm>
        </p:grpSpPr>
        <p:sp>
          <p:nvSpPr>
            <p:cNvPr id="68" name="Oval 6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1905000" y="3995644"/>
              <a:ext cx="1295400" cy="63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AQUABEDI</a:t>
              </a:r>
              <a:endParaRPr lang="en-US" sz="1600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5105400" y="2209800"/>
            <a:ext cx="1066800" cy="2362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7852568">
            <a:off x="4713019" y="2950273"/>
            <a:ext cx="1501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4225159" y="1213945"/>
            <a:ext cx="4724399" cy="3686504"/>
          </a:xfrm>
          <a:custGeom>
            <a:avLst/>
            <a:gdLst>
              <a:gd name="connsiteX0" fmla="*/ 0 w 4724399"/>
              <a:gd name="connsiteY0" fmla="*/ 0 h 3686504"/>
              <a:gd name="connsiteX1" fmla="*/ 488731 w 4724399"/>
              <a:gd name="connsiteY1" fmla="*/ 126124 h 3686504"/>
              <a:gd name="connsiteX2" fmla="*/ 756744 w 4724399"/>
              <a:gd name="connsiteY2" fmla="*/ 441434 h 3686504"/>
              <a:gd name="connsiteX3" fmla="*/ 1166648 w 4724399"/>
              <a:gd name="connsiteY3" fmla="*/ 630621 h 3686504"/>
              <a:gd name="connsiteX4" fmla="*/ 1686910 w 4724399"/>
              <a:gd name="connsiteY4" fmla="*/ 646386 h 3686504"/>
              <a:gd name="connsiteX5" fmla="*/ 2002220 w 4724399"/>
              <a:gd name="connsiteY5" fmla="*/ 961696 h 3686504"/>
              <a:gd name="connsiteX6" fmla="*/ 2758965 w 4724399"/>
              <a:gd name="connsiteY6" fmla="*/ 1734207 h 3686504"/>
              <a:gd name="connsiteX7" fmla="*/ 2995448 w 4724399"/>
              <a:gd name="connsiteY7" fmla="*/ 1828800 h 3686504"/>
              <a:gd name="connsiteX8" fmla="*/ 4209393 w 4724399"/>
              <a:gd name="connsiteY8" fmla="*/ 2837793 h 3686504"/>
              <a:gd name="connsiteX9" fmla="*/ 4650827 w 4724399"/>
              <a:gd name="connsiteY9" fmla="*/ 3563007 h 3686504"/>
              <a:gd name="connsiteX10" fmla="*/ 4650827 w 4724399"/>
              <a:gd name="connsiteY10" fmla="*/ 3578772 h 36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4399" h="3686504">
                <a:moveTo>
                  <a:pt x="0" y="0"/>
                </a:moveTo>
                <a:cubicBezTo>
                  <a:pt x="181303" y="26276"/>
                  <a:pt x="362607" y="52552"/>
                  <a:pt x="488731" y="126124"/>
                </a:cubicBezTo>
                <a:cubicBezTo>
                  <a:pt x="614855" y="199696"/>
                  <a:pt x="643758" y="357351"/>
                  <a:pt x="756744" y="441434"/>
                </a:cubicBezTo>
                <a:cubicBezTo>
                  <a:pt x="869730" y="525517"/>
                  <a:pt x="1011620" y="596462"/>
                  <a:pt x="1166648" y="630621"/>
                </a:cubicBezTo>
                <a:cubicBezTo>
                  <a:pt x="1321676" y="664780"/>
                  <a:pt x="1547648" y="591207"/>
                  <a:pt x="1686910" y="646386"/>
                </a:cubicBezTo>
                <a:cubicBezTo>
                  <a:pt x="1826172" y="701565"/>
                  <a:pt x="2002220" y="961696"/>
                  <a:pt x="2002220" y="961696"/>
                </a:cubicBezTo>
                <a:cubicBezTo>
                  <a:pt x="2180896" y="1142999"/>
                  <a:pt x="2593427" y="1589690"/>
                  <a:pt x="2758965" y="1734207"/>
                </a:cubicBezTo>
                <a:cubicBezTo>
                  <a:pt x="2924503" y="1878724"/>
                  <a:pt x="2753710" y="1644869"/>
                  <a:pt x="2995448" y="1828800"/>
                </a:cubicBezTo>
                <a:cubicBezTo>
                  <a:pt x="3237186" y="2012731"/>
                  <a:pt x="3933497" y="2548759"/>
                  <a:pt x="4209393" y="2837793"/>
                </a:cubicBezTo>
                <a:cubicBezTo>
                  <a:pt x="4485290" y="3126828"/>
                  <a:pt x="4577255" y="3439511"/>
                  <a:pt x="4650827" y="3563007"/>
                </a:cubicBezTo>
                <a:cubicBezTo>
                  <a:pt x="4724399" y="3686504"/>
                  <a:pt x="4687613" y="3632638"/>
                  <a:pt x="4650827" y="357877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 rot="2159999">
            <a:off x="5991049" y="2749483"/>
            <a:ext cx="1437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  <p:grpSp>
        <p:nvGrpSpPr>
          <p:cNvPr id="4" name="Group 74"/>
          <p:cNvGrpSpPr/>
          <p:nvPr/>
        </p:nvGrpSpPr>
        <p:grpSpPr>
          <a:xfrm>
            <a:off x="6096000" y="1219200"/>
            <a:ext cx="1447800" cy="990600"/>
            <a:chOff x="-1981200" y="3886200"/>
            <a:chExt cx="1447800" cy="990600"/>
          </a:xfrm>
        </p:grpSpPr>
        <p:sp>
          <p:nvSpPr>
            <p:cNvPr id="76" name="Oval 75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981200" y="3962400"/>
              <a:ext cx="1447800" cy="830997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BLACKHORSE</a:t>
              </a:r>
            </a:p>
            <a:p>
              <a:pPr algn="ctr"/>
              <a:r>
                <a:rPr lang="en-US" sz="1600" dirty="0" smtClean="0"/>
                <a:t>(MACP)</a:t>
              </a:r>
              <a:endParaRPr lang="en-US" sz="1600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8229600" y="47244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229600" y="4800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OBJ  RATTLER</a:t>
            </a:r>
          </a:p>
          <a:p>
            <a:pPr algn="ctr"/>
            <a:r>
              <a:rPr lang="en-US" sz="1600" dirty="0" smtClean="0"/>
              <a:t>(CCP)</a:t>
            </a:r>
            <a:endParaRPr lang="en-US" sz="1600" dirty="0"/>
          </a:p>
        </p:txBody>
      </p:sp>
      <p:grpSp>
        <p:nvGrpSpPr>
          <p:cNvPr id="5" name="Group 80"/>
          <p:cNvGrpSpPr/>
          <p:nvPr/>
        </p:nvGrpSpPr>
        <p:grpSpPr>
          <a:xfrm>
            <a:off x="0" y="685800"/>
            <a:ext cx="838200" cy="570131"/>
            <a:chOff x="914400" y="838200"/>
            <a:chExt cx="990600" cy="646331"/>
          </a:xfrm>
        </p:grpSpPr>
        <p:sp>
          <p:nvSpPr>
            <p:cNvPr id="82" name="Right Arrow 81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7467600" y="2590800"/>
            <a:ext cx="685800" cy="990600"/>
            <a:chOff x="5638800" y="2971800"/>
            <a:chExt cx="685800" cy="990600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5638800" y="3505200"/>
              <a:ext cx="685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8800" y="2971800"/>
              <a:ext cx="685800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LRP</a:t>
              </a:r>
            </a:p>
            <a:p>
              <a:pPr algn="ctr"/>
              <a:r>
                <a:rPr lang="en-US" sz="1400" dirty="0" smtClean="0"/>
                <a:t>(CCP)</a:t>
              </a:r>
              <a:endParaRPr lang="en-US" sz="1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52400" y="1500187"/>
            <a:ext cx="1676399" cy="2292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LSA </a:t>
            </a: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Wabash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SB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Conducts Resupply mission after H+96 for general supplies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Resupply from 4 SB contains the following:</a:t>
            </a:r>
          </a:p>
          <a:p>
            <a:pPr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1 MCL of General Supplies.</a:t>
            </a: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4600" y="40386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will cease operations at  H+64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1" y="533401"/>
            <a:ext cx="1676399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Resupply mission of FSCs of General Supplies occurs after H+96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248400" y="35814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LRP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resupply missions  after H+76 occur here.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90800" y="10668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90800" y="1229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TAA STUART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2057400"/>
            <a:ext cx="1676399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TAA STUART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(AVN)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conducts all aerial resupply from TAA Stuart.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91200" y="12879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Class V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34" y="0"/>
            <a:ext cx="5784166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  <a:cs typeface="Arial" pitchFamily="34" charset="0"/>
              </a:rPr>
              <a:t>Concept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SUS BDE will  resupply the following DODIC  at H+92: C791 (in lieu of C791) , CA26 (in lieu of C380), A974, A975, A986, D864.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BSB will resupply maneuver units with the exact same ammunition as above to BSA Blackhorse at  H+68.</a:t>
            </a:r>
          </a:p>
          <a:p>
            <a:endParaRPr lang="en-US" sz="1200" dirty="0" smtClean="0">
              <a:latin typeface="Calibri" pitchFamily="34" charset="0"/>
              <a:cs typeface="Arial"/>
            </a:endParaRPr>
          </a:p>
          <a:p>
            <a:r>
              <a:rPr lang="en-US" sz="1200" dirty="0" smtClean="0">
                <a:latin typeface="Calibri" pitchFamily="34" charset="0"/>
                <a:cs typeface="Arial"/>
              </a:rPr>
              <a:t>After H+76 all resupplies will occur at LRP.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733800"/>
            <a:ext cx="5791200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Shortfalls/Mitigations:</a:t>
            </a:r>
          </a:p>
          <a:p>
            <a:r>
              <a:rPr lang="en-US" sz="1200" dirty="0" smtClean="0">
                <a:latin typeface="Calibri" pitchFamily="34" charset="0"/>
              </a:rPr>
              <a:t>CSR for C380 (1) and C787 (2). Mitigation is to request C791 and CA26 for resupply.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Emergency resupply for Ammo is Aerial Delivery from LSA Wabash. (Approx resupply time is 1.5 hours).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" y="1981200"/>
          <a:ext cx="5257801" cy="13335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703794"/>
                <a:gridCol w="1703794"/>
                <a:gridCol w="185021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Type of Round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DODIC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 Total for all Systems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120 </a:t>
                      </a:r>
                      <a:r>
                        <a:rPr lang="en-US" sz="1100" u="none" strike="noStrike" dirty="0" smtClean="0"/>
                        <a:t>MM HEAT-MP-T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C787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120 </a:t>
                      </a:r>
                      <a:r>
                        <a:rPr lang="en-US" sz="1100" u="none" strike="noStrike" dirty="0" smtClean="0"/>
                        <a:t>MM APFSDS-T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C380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576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25 </a:t>
                      </a:r>
                      <a:r>
                        <a:rPr lang="en-US" sz="1100" u="none" strike="noStrike" dirty="0" smtClean="0"/>
                        <a:t>MM APDS-T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A974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15504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25 </a:t>
                      </a:r>
                      <a:r>
                        <a:rPr lang="en-US" sz="1100" u="none" strike="noStrike" dirty="0" smtClean="0"/>
                        <a:t>MM HEI-T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A975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48300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25 </a:t>
                      </a:r>
                      <a:r>
                        <a:rPr lang="en-US" sz="1100" u="none" strike="noStrike" dirty="0" smtClean="0"/>
                        <a:t>MM APFSDS-T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A986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24225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155 </a:t>
                      </a:r>
                      <a:r>
                        <a:rPr lang="en-US" sz="1100" u="none" strike="noStrike" dirty="0" smtClean="0"/>
                        <a:t>MM HEDP</a:t>
                      </a:r>
                      <a:r>
                        <a:rPr lang="en-US" sz="1100" u="none" strike="noStrike" baseline="0" dirty="0" smtClean="0"/>
                        <a:t> ICM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/>
                        <a:t>D563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6210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0" y="1600200"/>
            <a:ext cx="5784166" cy="212365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  <a:cs typeface="Arial" pitchFamily="34" charset="0"/>
              </a:rPr>
              <a:t>Requirements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: Amount of Ammo consumed during the operation. (CSR)</a:t>
            </a: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  <a:p>
            <a:endParaRPr lang="en-US" sz="1200" b="1" dirty="0" smtClean="0"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867400" y="1066800"/>
          <a:ext cx="3048000" cy="556259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198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2-8 CAB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DODIC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baseline="0" dirty="0" smtClean="0"/>
                        <a:t> ROUNDS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C787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C380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7752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15456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7752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TOTAL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31416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1-67 CAB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DODIC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 ROUNDS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C787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C380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7752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15456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7752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TOTAL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31416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1-10 CAV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DODIC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 ROUNDS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A975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17388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A986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8721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TOTAL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26109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6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/>
                        <a:t>3-16 FA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DODIC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 ROUNDS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D563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6210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6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TOTAL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6210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57" marR="7257" marT="72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91200" y="5334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Resupply Amount: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8006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Resupply Times: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447800" y="4953000"/>
          <a:ext cx="3048000" cy="167640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078523"/>
                <a:gridCol w="890954"/>
                <a:gridCol w="1078523"/>
              </a:tblGrid>
              <a:tr h="28856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1st Reupply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2nd Resupply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2-8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FSC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1-67 FSC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1-10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CAV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lt1"/>
                          </a:solidFill>
                          <a:latin typeface="+mn-lt"/>
                        </a:rPr>
                        <a:t>3-16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lt1"/>
                          </a:solidFill>
                          <a:latin typeface="+mn-lt"/>
                        </a:rPr>
                        <a:t> FA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4th SB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H+92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H+128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CL V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71" t="27083" r="4539" b="9375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/>
          <p:nvPr/>
        </p:nvGrpSpPr>
        <p:grpSpPr>
          <a:xfrm>
            <a:off x="838200" y="533400"/>
            <a:ext cx="838200" cy="914400"/>
            <a:chOff x="-1905000" y="3886200"/>
            <a:chExt cx="1295400" cy="990600"/>
          </a:xfrm>
        </p:grpSpPr>
        <p:sp>
          <p:nvSpPr>
            <p:cNvPr id="48" name="Oval 4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905000" y="3962399"/>
              <a:ext cx="1295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LSA WABASH</a:t>
              </a:r>
            </a:p>
            <a:p>
              <a:pPr algn="ctr"/>
              <a:r>
                <a:rPr lang="en-US" sz="1400" dirty="0" smtClean="0"/>
                <a:t>(ATHP)</a:t>
              </a:r>
              <a:endParaRPr lang="en-US" sz="1400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1734207" y="525518"/>
            <a:ext cx="3263462" cy="4062248"/>
          </a:xfrm>
          <a:custGeom>
            <a:avLst/>
            <a:gdLst>
              <a:gd name="connsiteX0" fmla="*/ 0 w 3263462"/>
              <a:gd name="connsiteY0" fmla="*/ 57806 h 4062248"/>
              <a:gd name="connsiteX1" fmla="*/ 110359 w 3263462"/>
              <a:gd name="connsiteY1" fmla="*/ 42041 h 4062248"/>
              <a:gd name="connsiteX2" fmla="*/ 126124 w 3263462"/>
              <a:gd name="connsiteY2" fmla="*/ 310054 h 4062248"/>
              <a:gd name="connsiteX3" fmla="*/ 189186 w 3263462"/>
              <a:gd name="connsiteY3" fmla="*/ 704192 h 4062248"/>
              <a:gd name="connsiteX4" fmla="*/ 425669 w 3263462"/>
              <a:gd name="connsiteY4" fmla="*/ 467710 h 4062248"/>
              <a:gd name="connsiteX5" fmla="*/ 882869 w 3263462"/>
              <a:gd name="connsiteY5" fmla="*/ 152399 h 4062248"/>
              <a:gd name="connsiteX6" fmla="*/ 1150883 w 3263462"/>
              <a:gd name="connsiteY6" fmla="*/ 436179 h 4062248"/>
              <a:gd name="connsiteX7" fmla="*/ 1434662 w 3263462"/>
              <a:gd name="connsiteY7" fmla="*/ 357351 h 4062248"/>
              <a:gd name="connsiteX8" fmla="*/ 2333296 w 3263462"/>
              <a:gd name="connsiteY8" fmla="*/ 546537 h 4062248"/>
              <a:gd name="connsiteX9" fmla="*/ 2490952 w 3263462"/>
              <a:gd name="connsiteY9" fmla="*/ 767254 h 4062248"/>
              <a:gd name="connsiteX10" fmla="*/ 3263462 w 3263462"/>
              <a:gd name="connsiteY10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3462" h="4062248">
                <a:moveTo>
                  <a:pt x="0" y="57806"/>
                </a:moveTo>
                <a:cubicBezTo>
                  <a:pt x="44669" y="28903"/>
                  <a:pt x="89338" y="0"/>
                  <a:pt x="110359" y="42041"/>
                </a:cubicBezTo>
                <a:cubicBezTo>
                  <a:pt x="131380" y="84082"/>
                  <a:pt x="112986" y="199696"/>
                  <a:pt x="126124" y="310054"/>
                </a:cubicBezTo>
                <a:cubicBezTo>
                  <a:pt x="139262" y="420412"/>
                  <a:pt x="139262" y="677916"/>
                  <a:pt x="189186" y="704192"/>
                </a:cubicBezTo>
                <a:cubicBezTo>
                  <a:pt x="239110" y="730468"/>
                  <a:pt x="310055" y="559676"/>
                  <a:pt x="425669" y="467710"/>
                </a:cubicBezTo>
                <a:cubicBezTo>
                  <a:pt x="541283" y="375745"/>
                  <a:pt x="762000" y="157654"/>
                  <a:pt x="882869" y="152399"/>
                </a:cubicBezTo>
                <a:cubicBezTo>
                  <a:pt x="1003738" y="147144"/>
                  <a:pt x="1058918" y="402020"/>
                  <a:pt x="1150883" y="436179"/>
                </a:cubicBezTo>
                <a:cubicBezTo>
                  <a:pt x="1242849" y="470338"/>
                  <a:pt x="1237593" y="338958"/>
                  <a:pt x="1434662" y="357351"/>
                </a:cubicBezTo>
                <a:cubicBezTo>
                  <a:pt x="1631731" y="375744"/>
                  <a:pt x="2157248" y="478220"/>
                  <a:pt x="2333296" y="546537"/>
                </a:cubicBezTo>
                <a:cubicBezTo>
                  <a:pt x="2509344" y="614854"/>
                  <a:pt x="2335924" y="181302"/>
                  <a:pt x="2490952" y="767254"/>
                </a:cubicBezTo>
                <a:cubicBezTo>
                  <a:pt x="2645980" y="1353206"/>
                  <a:pt x="2954721" y="2707727"/>
                  <a:pt x="3263462" y="4062248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048000" y="499646"/>
            <a:ext cx="1443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MSR FORD</a:t>
            </a:r>
          </a:p>
        </p:txBody>
      </p:sp>
      <p:grpSp>
        <p:nvGrpSpPr>
          <p:cNvPr id="3" name="Group 66"/>
          <p:cNvGrpSpPr/>
          <p:nvPr/>
        </p:nvGrpSpPr>
        <p:grpSpPr>
          <a:xfrm>
            <a:off x="4648200" y="4724400"/>
            <a:ext cx="1219200" cy="914400"/>
            <a:chOff x="-1905000" y="3886200"/>
            <a:chExt cx="1295400" cy="990600"/>
          </a:xfrm>
        </p:grpSpPr>
        <p:sp>
          <p:nvSpPr>
            <p:cNvPr id="68" name="Oval 6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1905000" y="3995644"/>
              <a:ext cx="1295400" cy="63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AQUABEDI</a:t>
              </a:r>
              <a:endParaRPr lang="en-US" sz="1600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5105400" y="2209800"/>
            <a:ext cx="1066800" cy="2362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7852568">
            <a:off x="4713019" y="2950273"/>
            <a:ext cx="1501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4225159" y="1213945"/>
            <a:ext cx="4724399" cy="3686504"/>
          </a:xfrm>
          <a:custGeom>
            <a:avLst/>
            <a:gdLst>
              <a:gd name="connsiteX0" fmla="*/ 0 w 4724399"/>
              <a:gd name="connsiteY0" fmla="*/ 0 h 3686504"/>
              <a:gd name="connsiteX1" fmla="*/ 488731 w 4724399"/>
              <a:gd name="connsiteY1" fmla="*/ 126124 h 3686504"/>
              <a:gd name="connsiteX2" fmla="*/ 756744 w 4724399"/>
              <a:gd name="connsiteY2" fmla="*/ 441434 h 3686504"/>
              <a:gd name="connsiteX3" fmla="*/ 1166648 w 4724399"/>
              <a:gd name="connsiteY3" fmla="*/ 630621 h 3686504"/>
              <a:gd name="connsiteX4" fmla="*/ 1686910 w 4724399"/>
              <a:gd name="connsiteY4" fmla="*/ 646386 h 3686504"/>
              <a:gd name="connsiteX5" fmla="*/ 2002220 w 4724399"/>
              <a:gd name="connsiteY5" fmla="*/ 961696 h 3686504"/>
              <a:gd name="connsiteX6" fmla="*/ 2758965 w 4724399"/>
              <a:gd name="connsiteY6" fmla="*/ 1734207 h 3686504"/>
              <a:gd name="connsiteX7" fmla="*/ 2995448 w 4724399"/>
              <a:gd name="connsiteY7" fmla="*/ 1828800 h 3686504"/>
              <a:gd name="connsiteX8" fmla="*/ 4209393 w 4724399"/>
              <a:gd name="connsiteY8" fmla="*/ 2837793 h 3686504"/>
              <a:gd name="connsiteX9" fmla="*/ 4650827 w 4724399"/>
              <a:gd name="connsiteY9" fmla="*/ 3563007 h 3686504"/>
              <a:gd name="connsiteX10" fmla="*/ 4650827 w 4724399"/>
              <a:gd name="connsiteY10" fmla="*/ 3578772 h 36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4399" h="3686504">
                <a:moveTo>
                  <a:pt x="0" y="0"/>
                </a:moveTo>
                <a:cubicBezTo>
                  <a:pt x="181303" y="26276"/>
                  <a:pt x="362607" y="52552"/>
                  <a:pt x="488731" y="126124"/>
                </a:cubicBezTo>
                <a:cubicBezTo>
                  <a:pt x="614855" y="199696"/>
                  <a:pt x="643758" y="357351"/>
                  <a:pt x="756744" y="441434"/>
                </a:cubicBezTo>
                <a:cubicBezTo>
                  <a:pt x="869730" y="525517"/>
                  <a:pt x="1011620" y="596462"/>
                  <a:pt x="1166648" y="630621"/>
                </a:cubicBezTo>
                <a:cubicBezTo>
                  <a:pt x="1321676" y="664780"/>
                  <a:pt x="1547648" y="591207"/>
                  <a:pt x="1686910" y="646386"/>
                </a:cubicBezTo>
                <a:cubicBezTo>
                  <a:pt x="1826172" y="701565"/>
                  <a:pt x="2002220" y="961696"/>
                  <a:pt x="2002220" y="961696"/>
                </a:cubicBezTo>
                <a:cubicBezTo>
                  <a:pt x="2180896" y="1142999"/>
                  <a:pt x="2593427" y="1589690"/>
                  <a:pt x="2758965" y="1734207"/>
                </a:cubicBezTo>
                <a:cubicBezTo>
                  <a:pt x="2924503" y="1878724"/>
                  <a:pt x="2753710" y="1644869"/>
                  <a:pt x="2995448" y="1828800"/>
                </a:cubicBezTo>
                <a:cubicBezTo>
                  <a:pt x="3237186" y="2012731"/>
                  <a:pt x="3933497" y="2548759"/>
                  <a:pt x="4209393" y="2837793"/>
                </a:cubicBezTo>
                <a:cubicBezTo>
                  <a:pt x="4485290" y="3126828"/>
                  <a:pt x="4577255" y="3439511"/>
                  <a:pt x="4650827" y="3563007"/>
                </a:cubicBezTo>
                <a:cubicBezTo>
                  <a:pt x="4724399" y="3686504"/>
                  <a:pt x="4687613" y="3632638"/>
                  <a:pt x="4650827" y="357877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 rot="2159999">
            <a:off x="5991049" y="2749483"/>
            <a:ext cx="1437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  <p:grpSp>
        <p:nvGrpSpPr>
          <p:cNvPr id="4" name="Group 74"/>
          <p:cNvGrpSpPr/>
          <p:nvPr/>
        </p:nvGrpSpPr>
        <p:grpSpPr>
          <a:xfrm>
            <a:off x="6096000" y="1219200"/>
            <a:ext cx="1447800" cy="990600"/>
            <a:chOff x="-1981200" y="3886200"/>
            <a:chExt cx="1447800" cy="990600"/>
          </a:xfrm>
        </p:grpSpPr>
        <p:sp>
          <p:nvSpPr>
            <p:cNvPr id="76" name="Oval 75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981200" y="3962400"/>
              <a:ext cx="1447800" cy="830997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BLACKHORSE</a:t>
              </a:r>
            </a:p>
            <a:p>
              <a:pPr algn="ctr"/>
              <a:r>
                <a:rPr lang="en-US" sz="1600" dirty="0" smtClean="0"/>
                <a:t>(ATHP)</a:t>
              </a:r>
              <a:endParaRPr lang="en-US" sz="1600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8229600" y="47244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229600" y="4800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OBJ  RATTLER</a:t>
            </a:r>
          </a:p>
          <a:p>
            <a:pPr algn="ctr"/>
            <a:endParaRPr lang="en-US" sz="1600" dirty="0"/>
          </a:p>
        </p:txBody>
      </p:sp>
      <p:grpSp>
        <p:nvGrpSpPr>
          <p:cNvPr id="5" name="Group 80"/>
          <p:cNvGrpSpPr/>
          <p:nvPr/>
        </p:nvGrpSpPr>
        <p:grpSpPr>
          <a:xfrm>
            <a:off x="0" y="685800"/>
            <a:ext cx="838200" cy="570131"/>
            <a:chOff x="914400" y="838200"/>
            <a:chExt cx="990600" cy="646331"/>
          </a:xfrm>
        </p:grpSpPr>
        <p:sp>
          <p:nvSpPr>
            <p:cNvPr id="82" name="Right Arrow 81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7467600" y="2590800"/>
            <a:ext cx="685800" cy="990600"/>
            <a:chOff x="5638800" y="2971800"/>
            <a:chExt cx="685800" cy="990600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5638800" y="3505200"/>
              <a:ext cx="685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8800" y="2971800"/>
              <a:ext cx="685800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LRP</a:t>
              </a:r>
            </a:p>
            <a:p>
              <a:pPr algn="ctr"/>
              <a:r>
                <a:rPr lang="en-US" sz="1400" dirty="0" smtClean="0"/>
                <a:t>(AHP)</a:t>
              </a:r>
              <a:endParaRPr lang="en-US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895600" y="4114800"/>
            <a:ext cx="1676399" cy="2292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Conducts one resupply from BSA AQUABEDI to BSA BLACKHORSE at H+ 66.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delivered is equal to 34.35 STONS.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will cease operations at  H+64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1" y="533401"/>
            <a:ext cx="1676399" cy="19543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Resupply mission of FSCs begins download at H+68.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Resupply mission to LRP every 36 hours.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Resupply mission at H+ 104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35814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LRP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resupply missions  after H+76 occur here.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90800" y="10668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90800" y="1229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TAA STUART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2057400"/>
            <a:ext cx="1676399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TAA STUART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(AVN)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conducts all aerial resupply from TAA Stuart.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1500187"/>
            <a:ext cx="1676399" cy="2970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LSA </a:t>
            </a: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Wabash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SB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Conducts Resupply mission every 36 hours begin NLT  H+89 to BSA BLACKHORSE.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Amount delivered is 21.76 STONS.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Resupply from 4 SB contains the following DODICS:</a:t>
            </a:r>
          </a:p>
          <a:p>
            <a:pPr>
              <a:defRPr/>
            </a:pPr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C791, CA26, A974, A975, A986, D864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91200" y="12879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Maintenance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736166" cy="50475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cs typeface="Arial" pitchFamily="34" charset="0"/>
              </a:rPr>
              <a:t>Concept</a:t>
            </a:r>
            <a:r>
              <a:rPr lang="en-US" sz="1400" b="1" dirty="0" smtClean="0">
                <a:cs typeface="Arial" pitchFamily="34" charset="0"/>
              </a:rPr>
              <a:t>:</a:t>
            </a:r>
          </a:p>
          <a:p>
            <a:r>
              <a:rPr lang="en-US" sz="1400" b="1" dirty="0" smtClean="0">
                <a:cs typeface="Arial" pitchFamily="34" charset="0"/>
              </a:rPr>
              <a:t>Priority of Maintenance: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Phase 1:  1-10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CAV, 2-8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1-67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3-16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FA, 2 BSTB, 204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BSB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Phase 2: 2-8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 1-67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CAB,  1-10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CAV, 3-16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FA, 2 BSTB, 204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BSB</a:t>
            </a:r>
            <a:endParaRPr lang="en-US" sz="1400" b="1" dirty="0" smtClean="0"/>
          </a:p>
          <a:p>
            <a:pPr eaLnBrk="0" hangingPunct="0"/>
            <a:r>
              <a:rPr lang="en-US" sz="1400" b="1" dirty="0" smtClean="0"/>
              <a:t>Recovery Flow</a:t>
            </a:r>
            <a:r>
              <a:rPr lang="en-US" sz="1400" dirty="0" smtClean="0"/>
              <a:t>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LRP/BSA BLACKHORSE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LSA WABASH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ISB LION</a:t>
            </a:r>
          </a:p>
          <a:p>
            <a:pPr eaLnBrk="0" hangingPunct="0"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r>
              <a:rPr lang="en-US" sz="1400" dirty="0" smtClean="0"/>
              <a:t>UMCP will be established at BSA BLACKHORSE NLT H+78</a:t>
            </a:r>
          </a:p>
          <a:p>
            <a:r>
              <a:rPr lang="en-US" sz="1400" dirty="0" smtClean="0"/>
              <a:t>MCP will be established at LRP NLT H+78</a:t>
            </a:r>
          </a:p>
          <a:p>
            <a:endParaRPr lang="en-US" sz="1400" dirty="0" smtClean="0"/>
          </a:p>
          <a:p>
            <a:r>
              <a:rPr lang="en-US" sz="1400" dirty="0" smtClean="0"/>
              <a:t>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SB will conduct two backhaul missions at H+78 at BSA BLACKHORSE and at H+96 at LRP for M1, M2, M3, and M109 vehicles.</a:t>
            </a:r>
            <a:endParaRPr lang="en-US" sz="1200" dirty="0" smtClean="0">
              <a:latin typeface="Malgun Gothic" pitchFamily="34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0"/>
            <a:ext cx="3048000" cy="5029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Capabilities:</a:t>
            </a:r>
          </a:p>
          <a:p>
            <a:r>
              <a:rPr lang="en-US" sz="1400" b="1" dirty="0" smtClean="0"/>
              <a:t>BSA: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4 x M88A1 (MED)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x M88A2 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x LMTV Wrecker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dirty="0" smtClean="0"/>
              <a:t>2-8 FSC: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 x M88A1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6 x M88A2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x LMTV Wrecker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dirty="0" smtClean="0"/>
              <a:t>1-67 FSC: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2 x M88A1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6 x M88A2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x LMTV Wrecker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dirty="0" smtClean="0"/>
              <a:t>1-10 FSC: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4 x M88A1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x LMTV Wrecker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r>
              <a:rPr lang="en-US" sz="1400" b="1" dirty="0" smtClean="0"/>
              <a:t>3-16 FSC: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3 x M88A1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1 x LMTV Wrecker</a:t>
            </a:r>
            <a:endParaRPr lang="en-US" sz="1400" dirty="0" smtClean="0"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533400"/>
            <a:ext cx="3352800" cy="45243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pitchFamily="34" charset="0"/>
              </a:rPr>
              <a:t>Requirements</a:t>
            </a:r>
            <a:r>
              <a:rPr lang="en-US" sz="1200" b="1" u="sng" dirty="0" smtClean="0">
                <a:latin typeface="Calibri" pitchFamily="34" charset="0"/>
              </a:rPr>
              <a:t>:</a:t>
            </a:r>
            <a:endParaRPr lang="en-US" sz="1100" b="1" u="sng" dirty="0" smtClean="0">
              <a:latin typeface="Calibri" pitchFamily="34" charset="0"/>
            </a:endParaRPr>
          </a:p>
          <a:p>
            <a:r>
              <a:rPr lang="en-US" sz="1200" b="1" dirty="0" smtClean="0">
                <a:latin typeface="Calibri" pitchFamily="34" charset="0"/>
              </a:rPr>
              <a:t>Projected  Equipment Loss until H+96 </a:t>
            </a:r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</a:br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200" b="1" dirty="0" smtClean="0">
                <a:latin typeface="Calibri" pitchFamily="34" charset="0"/>
              </a:rPr>
              <a:t>Projected OR of Critical Equipment</a:t>
            </a: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1200" b="1" dirty="0" smtClean="0">
              <a:latin typeface="Calibri" pitchFamily="34" charset="0"/>
            </a:endParaRPr>
          </a:p>
          <a:p>
            <a:endParaRPr lang="en-US" dirty="0"/>
          </a:p>
          <a:p>
            <a:endParaRPr lang="en-US" u="sng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67400" y="2971800"/>
          <a:ext cx="3276599" cy="12446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603583"/>
                <a:gridCol w="431132"/>
                <a:gridCol w="447556"/>
                <a:gridCol w="651328"/>
                <a:gridCol w="430695"/>
                <a:gridCol w="284922"/>
                <a:gridCol w="427383"/>
              </a:tblGrid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/>
                        <a:t>Vehicles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/>
                        <a:t>Total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/>
                        <a:t>Losses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Repair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/>
                        <a:t>NMC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/>
                        <a:t>FMC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OR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9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87%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81%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81%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M109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 dirty="0" smtClean="0"/>
                        <a:t>87%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  <a:cs typeface="Calibri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943600" y="1143000"/>
          <a:ext cx="2971800" cy="12954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742950"/>
                <a:gridCol w="742950"/>
                <a:gridCol w="742950"/>
                <a:gridCol w="742950"/>
              </a:tblGrid>
              <a:tr h="3612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/>
                        <a:t>Vehicles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/>
                        <a:t>Total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/>
                        <a:t>Loss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 smtClean="0"/>
                        <a:t>Vehicle</a:t>
                      </a:r>
                      <a:r>
                        <a:rPr lang="en-US" sz="1000" u="none" strike="noStrike" baseline="0" dirty="0" smtClean="0"/>
                        <a:t> Loss</a:t>
                      </a:r>
                      <a:r>
                        <a:rPr lang="en-US" sz="1000" u="none" strike="noStrike" dirty="0" smtClean="0"/>
                        <a:t> 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0.18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lt1"/>
                          </a:solidFill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0.22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0.22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5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M109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0.1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50292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Shortfalls/mitigations: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BSB/FSC do not have capabilities to back haul loss fighting vehicles to LSA Wabash.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Emergency resupply is aerial resupply from LSA Wabash.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following are critical CL IX shortages for the operation: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1 x FUPP, M1A2 for 2 ABCT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1 x Transmission (ODS), M2/M3 for 2 ABCT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1 x Final Drive, M109, 1 X BCT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50 x Truck Pads, M1 for 2ABCT (250 for Division)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Maintenance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71" t="27083" r="4539" b="9375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/>
          <p:nvPr/>
        </p:nvGrpSpPr>
        <p:grpSpPr>
          <a:xfrm>
            <a:off x="838200" y="533400"/>
            <a:ext cx="838200" cy="914400"/>
            <a:chOff x="-1905000" y="3886200"/>
            <a:chExt cx="1295400" cy="990600"/>
          </a:xfrm>
        </p:grpSpPr>
        <p:sp>
          <p:nvSpPr>
            <p:cNvPr id="48" name="Oval 4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905000" y="3962399"/>
              <a:ext cx="1295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LSA WABASH</a:t>
              </a:r>
            </a:p>
            <a:p>
              <a:pPr algn="ctr"/>
              <a:r>
                <a:rPr lang="en-US" sz="1400" dirty="0" smtClean="0"/>
                <a:t>(UMCP)</a:t>
              </a:r>
              <a:endParaRPr lang="en-US" sz="1400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1734207" y="525518"/>
            <a:ext cx="3263462" cy="4062248"/>
          </a:xfrm>
          <a:custGeom>
            <a:avLst/>
            <a:gdLst>
              <a:gd name="connsiteX0" fmla="*/ 0 w 3263462"/>
              <a:gd name="connsiteY0" fmla="*/ 57806 h 4062248"/>
              <a:gd name="connsiteX1" fmla="*/ 110359 w 3263462"/>
              <a:gd name="connsiteY1" fmla="*/ 42041 h 4062248"/>
              <a:gd name="connsiteX2" fmla="*/ 126124 w 3263462"/>
              <a:gd name="connsiteY2" fmla="*/ 310054 h 4062248"/>
              <a:gd name="connsiteX3" fmla="*/ 189186 w 3263462"/>
              <a:gd name="connsiteY3" fmla="*/ 704192 h 4062248"/>
              <a:gd name="connsiteX4" fmla="*/ 425669 w 3263462"/>
              <a:gd name="connsiteY4" fmla="*/ 467710 h 4062248"/>
              <a:gd name="connsiteX5" fmla="*/ 882869 w 3263462"/>
              <a:gd name="connsiteY5" fmla="*/ 152399 h 4062248"/>
              <a:gd name="connsiteX6" fmla="*/ 1150883 w 3263462"/>
              <a:gd name="connsiteY6" fmla="*/ 436179 h 4062248"/>
              <a:gd name="connsiteX7" fmla="*/ 1434662 w 3263462"/>
              <a:gd name="connsiteY7" fmla="*/ 357351 h 4062248"/>
              <a:gd name="connsiteX8" fmla="*/ 2333296 w 3263462"/>
              <a:gd name="connsiteY8" fmla="*/ 546537 h 4062248"/>
              <a:gd name="connsiteX9" fmla="*/ 2490952 w 3263462"/>
              <a:gd name="connsiteY9" fmla="*/ 767254 h 4062248"/>
              <a:gd name="connsiteX10" fmla="*/ 3263462 w 3263462"/>
              <a:gd name="connsiteY10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3462" h="4062248">
                <a:moveTo>
                  <a:pt x="0" y="57806"/>
                </a:moveTo>
                <a:cubicBezTo>
                  <a:pt x="44669" y="28903"/>
                  <a:pt x="89338" y="0"/>
                  <a:pt x="110359" y="42041"/>
                </a:cubicBezTo>
                <a:cubicBezTo>
                  <a:pt x="131380" y="84082"/>
                  <a:pt x="112986" y="199696"/>
                  <a:pt x="126124" y="310054"/>
                </a:cubicBezTo>
                <a:cubicBezTo>
                  <a:pt x="139262" y="420412"/>
                  <a:pt x="139262" y="677916"/>
                  <a:pt x="189186" y="704192"/>
                </a:cubicBezTo>
                <a:cubicBezTo>
                  <a:pt x="239110" y="730468"/>
                  <a:pt x="310055" y="559676"/>
                  <a:pt x="425669" y="467710"/>
                </a:cubicBezTo>
                <a:cubicBezTo>
                  <a:pt x="541283" y="375745"/>
                  <a:pt x="762000" y="157654"/>
                  <a:pt x="882869" y="152399"/>
                </a:cubicBezTo>
                <a:cubicBezTo>
                  <a:pt x="1003738" y="147144"/>
                  <a:pt x="1058918" y="402020"/>
                  <a:pt x="1150883" y="436179"/>
                </a:cubicBezTo>
                <a:cubicBezTo>
                  <a:pt x="1242849" y="470338"/>
                  <a:pt x="1237593" y="338958"/>
                  <a:pt x="1434662" y="357351"/>
                </a:cubicBezTo>
                <a:cubicBezTo>
                  <a:pt x="1631731" y="375744"/>
                  <a:pt x="2157248" y="478220"/>
                  <a:pt x="2333296" y="546537"/>
                </a:cubicBezTo>
                <a:cubicBezTo>
                  <a:pt x="2509344" y="614854"/>
                  <a:pt x="2335924" y="181302"/>
                  <a:pt x="2490952" y="767254"/>
                </a:cubicBezTo>
                <a:cubicBezTo>
                  <a:pt x="2645980" y="1353206"/>
                  <a:pt x="2954721" y="2707727"/>
                  <a:pt x="3263462" y="4062248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048000" y="499646"/>
            <a:ext cx="1443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MSR FORD</a:t>
            </a:r>
          </a:p>
        </p:txBody>
      </p:sp>
      <p:grpSp>
        <p:nvGrpSpPr>
          <p:cNvPr id="3" name="Group 66"/>
          <p:cNvGrpSpPr/>
          <p:nvPr/>
        </p:nvGrpSpPr>
        <p:grpSpPr>
          <a:xfrm>
            <a:off x="4648200" y="4724400"/>
            <a:ext cx="1219200" cy="914400"/>
            <a:chOff x="-1905000" y="3886200"/>
            <a:chExt cx="1295400" cy="990600"/>
          </a:xfrm>
        </p:grpSpPr>
        <p:sp>
          <p:nvSpPr>
            <p:cNvPr id="68" name="Oval 6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1905000" y="3995644"/>
              <a:ext cx="1295400" cy="63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AQUABEDI</a:t>
              </a:r>
              <a:endParaRPr lang="en-US" sz="1600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5105400" y="2209800"/>
            <a:ext cx="1066800" cy="2362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7852568">
            <a:off x="4713019" y="2950273"/>
            <a:ext cx="1501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4225159" y="1213945"/>
            <a:ext cx="4724399" cy="3686504"/>
          </a:xfrm>
          <a:custGeom>
            <a:avLst/>
            <a:gdLst>
              <a:gd name="connsiteX0" fmla="*/ 0 w 4724399"/>
              <a:gd name="connsiteY0" fmla="*/ 0 h 3686504"/>
              <a:gd name="connsiteX1" fmla="*/ 488731 w 4724399"/>
              <a:gd name="connsiteY1" fmla="*/ 126124 h 3686504"/>
              <a:gd name="connsiteX2" fmla="*/ 756744 w 4724399"/>
              <a:gd name="connsiteY2" fmla="*/ 441434 h 3686504"/>
              <a:gd name="connsiteX3" fmla="*/ 1166648 w 4724399"/>
              <a:gd name="connsiteY3" fmla="*/ 630621 h 3686504"/>
              <a:gd name="connsiteX4" fmla="*/ 1686910 w 4724399"/>
              <a:gd name="connsiteY4" fmla="*/ 646386 h 3686504"/>
              <a:gd name="connsiteX5" fmla="*/ 2002220 w 4724399"/>
              <a:gd name="connsiteY5" fmla="*/ 961696 h 3686504"/>
              <a:gd name="connsiteX6" fmla="*/ 2758965 w 4724399"/>
              <a:gd name="connsiteY6" fmla="*/ 1734207 h 3686504"/>
              <a:gd name="connsiteX7" fmla="*/ 2995448 w 4724399"/>
              <a:gd name="connsiteY7" fmla="*/ 1828800 h 3686504"/>
              <a:gd name="connsiteX8" fmla="*/ 4209393 w 4724399"/>
              <a:gd name="connsiteY8" fmla="*/ 2837793 h 3686504"/>
              <a:gd name="connsiteX9" fmla="*/ 4650827 w 4724399"/>
              <a:gd name="connsiteY9" fmla="*/ 3563007 h 3686504"/>
              <a:gd name="connsiteX10" fmla="*/ 4650827 w 4724399"/>
              <a:gd name="connsiteY10" fmla="*/ 3578772 h 36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4399" h="3686504">
                <a:moveTo>
                  <a:pt x="0" y="0"/>
                </a:moveTo>
                <a:cubicBezTo>
                  <a:pt x="181303" y="26276"/>
                  <a:pt x="362607" y="52552"/>
                  <a:pt x="488731" y="126124"/>
                </a:cubicBezTo>
                <a:cubicBezTo>
                  <a:pt x="614855" y="199696"/>
                  <a:pt x="643758" y="357351"/>
                  <a:pt x="756744" y="441434"/>
                </a:cubicBezTo>
                <a:cubicBezTo>
                  <a:pt x="869730" y="525517"/>
                  <a:pt x="1011620" y="596462"/>
                  <a:pt x="1166648" y="630621"/>
                </a:cubicBezTo>
                <a:cubicBezTo>
                  <a:pt x="1321676" y="664780"/>
                  <a:pt x="1547648" y="591207"/>
                  <a:pt x="1686910" y="646386"/>
                </a:cubicBezTo>
                <a:cubicBezTo>
                  <a:pt x="1826172" y="701565"/>
                  <a:pt x="2002220" y="961696"/>
                  <a:pt x="2002220" y="961696"/>
                </a:cubicBezTo>
                <a:cubicBezTo>
                  <a:pt x="2180896" y="1142999"/>
                  <a:pt x="2593427" y="1589690"/>
                  <a:pt x="2758965" y="1734207"/>
                </a:cubicBezTo>
                <a:cubicBezTo>
                  <a:pt x="2924503" y="1878724"/>
                  <a:pt x="2753710" y="1644869"/>
                  <a:pt x="2995448" y="1828800"/>
                </a:cubicBezTo>
                <a:cubicBezTo>
                  <a:pt x="3237186" y="2012731"/>
                  <a:pt x="3933497" y="2548759"/>
                  <a:pt x="4209393" y="2837793"/>
                </a:cubicBezTo>
                <a:cubicBezTo>
                  <a:pt x="4485290" y="3126828"/>
                  <a:pt x="4577255" y="3439511"/>
                  <a:pt x="4650827" y="3563007"/>
                </a:cubicBezTo>
                <a:cubicBezTo>
                  <a:pt x="4724399" y="3686504"/>
                  <a:pt x="4687613" y="3632638"/>
                  <a:pt x="4650827" y="357877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 rot="2159999">
            <a:off x="5991049" y="2749483"/>
            <a:ext cx="1437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  <p:grpSp>
        <p:nvGrpSpPr>
          <p:cNvPr id="4" name="Group 74"/>
          <p:cNvGrpSpPr/>
          <p:nvPr/>
        </p:nvGrpSpPr>
        <p:grpSpPr>
          <a:xfrm>
            <a:off x="6096000" y="1219200"/>
            <a:ext cx="1447800" cy="990600"/>
            <a:chOff x="-1981200" y="3886200"/>
            <a:chExt cx="1447800" cy="990600"/>
          </a:xfrm>
        </p:grpSpPr>
        <p:sp>
          <p:nvSpPr>
            <p:cNvPr id="76" name="Oval 75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981200" y="3962400"/>
              <a:ext cx="1447800" cy="830997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BLACKHORSE</a:t>
              </a:r>
            </a:p>
            <a:p>
              <a:pPr algn="ctr"/>
              <a:r>
                <a:rPr lang="en-US" sz="1600" dirty="0" smtClean="0"/>
                <a:t>(UMCP)</a:t>
              </a:r>
              <a:endParaRPr lang="en-US" sz="1600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8229600" y="47244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229600" y="4800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OBJ  RATTLER</a:t>
            </a:r>
          </a:p>
          <a:p>
            <a:pPr algn="ctr"/>
            <a:endParaRPr lang="en-US" sz="1600" dirty="0"/>
          </a:p>
        </p:txBody>
      </p:sp>
      <p:grpSp>
        <p:nvGrpSpPr>
          <p:cNvPr id="5" name="Group 80"/>
          <p:cNvGrpSpPr/>
          <p:nvPr/>
        </p:nvGrpSpPr>
        <p:grpSpPr>
          <a:xfrm>
            <a:off x="0" y="685800"/>
            <a:ext cx="838200" cy="570131"/>
            <a:chOff x="914400" y="838200"/>
            <a:chExt cx="990600" cy="646331"/>
          </a:xfrm>
        </p:grpSpPr>
        <p:sp>
          <p:nvSpPr>
            <p:cNvPr id="82" name="Right Arrow 81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7467600" y="2590800"/>
            <a:ext cx="685800" cy="990600"/>
            <a:chOff x="5638800" y="2971800"/>
            <a:chExt cx="685800" cy="990600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5638800" y="3505200"/>
              <a:ext cx="685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8800" y="2971800"/>
              <a:ext cx="685800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LRP</a:t>
              </a:r>
            </a:p>
            <a:p>
              <a:pPr algn="ctr"/>
              <a:r>
                <a:rPr lang="en-US" sz="1400" dirty="0" smtClean="0"/>
                <a:t>(MCP)</a:t>
              </a:r>
              <a:endParaRPr lang="en-US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71800" y="54102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will cease operations at  H+64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1" y="533401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  backhaul mission RP at H+78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35814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LRP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Second Backhaul Mission RP at H+96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590800" y="10668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90800" y="1229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TAA STUART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2057400"/>
            <a:ext cx="1676399" cy="9387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TAA STUART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(AVN)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conducts all aerial resupply from TAA Stuart.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1500187"/>
            <a:ext cx="1676399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LSA </a:t>
            </a: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Wabash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 SB</a:t>
            </a:r>
          </a:p>
          <a:p>
            <a:pPr algn="ctr"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Conducts two backhaul missions. First </a:t>
            </a:r>
            <a:r>
              <a:rPr lang="en-US" sz="11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ission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SP at H+75, second mission SP at H+91.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91200" y="12879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Medical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2133600"/>
            <a:ext cx="6400800" cy="261610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Calibri" pitchFamily="34" charset="0"/>
                <a:cs typeface="Calibri" pitchFamily="34" charset="0"/>
              </a:rPr>
              <a:t>Requirements</a:t>
            </a:r>
            <a:r>
              <a:rPr lang="en-US" sz="1200" b="1" u="sng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en-US" sz="12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100" b="1" u="sng" dirty="0"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Tx/>
              <a:buChar char="-"/>
            </a:pPr>
            <a:endParaRPr lang="en-US" sz="1100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0"/>
            <a:ext cx="3048000" cy="21082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Capabilities:</a:t>
            </a: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1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pPr marL="173736" indent="-173736">
              <a:buFontTx/>
              <a:buChar char="-"/>
            </a:pPr>
            <a:endParaRPr lang="en-US" sz="1200" u="sng" dirty="0" smtClean="0">
              <a:latin typeface="Calibri" pitchFamily="34" charset="0"/>
              <a:cs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pPr marL="171450" indent="-171450"/>
            <a:endParaRPr lang="en-US" sz="1200" u="sng" dirty="0" smtClean="0">
              <a:latin typeface="Malgun Gothic" pitchFamily="34" charset="-127"/>
              <a:cs typeface="Arial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2743200" y="47244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Shortfalls/Mitigations: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No shortfalls for Medical.</a:t>
            </a:r>
          </a:p>
          <a:p>
            <a:endParaRPr lang="en-US" sz="1200" b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71450" indent="-171450">
              <a:buFontTx/>
              <a:buChar char="-"/>
            </a:pPr>
            <a:endParaRPr lang="en-US" sz="1200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2736166" cy="72019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cs typeface="Arial" pitchFamily="34" charset="0"/>
              </a:rPr>
              <a:t>Concept</a:t>
            </a:r>
            <a:r>
              <a:rPr lang="en-US" sz="1400" b="1" dirty="0" smtClean="0"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err="1" smtClean="0">
                <a:cs typeface="Arial" pitchFamily="34" charset="0"/>
              </a:rPr>
              <a:t>Prefered</a:t>
            </a:r>
            <a:r>
              <a:rPr lang="en-US" sz="1400" dirty="0" smtClean="0">
                <a:cs typeface="Arial" pitchFamily="34" charset="0"/>
              </a:rPr>
              <a:t> method for casualty evacuation is Aerial, then ground.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The Role 2 will not be operational from H+60 thru H+74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The Role 2 will be established at BSA BLACKHORSE NLT H+74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B/28</a:t>
            </a:r>
            <a:r>
              <a:rPr lang="en-US" sz="1400" baseline="30000" dirty="0" smtClean="0">
                <a:cs typeface="Arial" pitchFamily="34" charset="0"/>
              </a:rPr>
              <a:t>th</a:t>
            </a:r>
            <a:r>
              <a:rPr lang="en-US" sz="1400" dirty="0" smtClean="0">
                <a:cs typeface="Arial" pitchFamily="34" charset="0"/>
              </a:rPr>
              <a:t> CSH operates a ROLE 3 at TAA Stuart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28</a:t>
            </a:r>
            <a:r>
              <a:rPr lang="en-US" sz="1400" baseline="30000" dirty="0" smtClean="0">
                <a:cs typeface="Arial" pitchFamily="34" charset="0"/>
              </a:rPr>
              <a:t>th</a:t>
            </a:r>
            <a:r>
              <a:rPr lang="en-US" sz="1400" dirty="0" smtClean="0">
                <a:cs typeface="Arial" pitchFamily="34" charset="0"/>
              </a:rPr>
              <a:t> CSH operates a  ROLE 3 at LSA Wabash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All casualties from H+60 thru H+74 will be evacuated to ROLE 3 at TAA Stuart.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All casualties from H+74 thru H+96 will be evacuated to the ROLE 2 at BSA BLACKHORSE.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No casualties from H+94 to H+96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All CCP and ROLE are also AXPs.</a:t>
            </a:r>
          </a:p>
          <a:p>
            <a:pPr>
              <a:buFont typeface="Arial" pitchFamily="34" charset="0"/>
              <a:buChar char="•"/>
            </a:pPr>
            <a:r>
              <a:rPr lang="en-US" sz="1400" b="1" u="sng" dirty="0" smtClean="0">
                <a:latin typeface="Calibri" pitchFamily="34" charset="0"/>
              </a:rPr>
              <a:t>Evacuation Flow:</a:t>
            </a:r>
            <a:endParaRPr lang="en-US" sz="1200" b="1" u="sng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CCP (OBJ RATTLER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CCP (LRP)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ROLE 2 (BSA BLACKHORSE)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ROLE 3 (TAA STUART)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ROLE 3 (LSA WABASH, if needed)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19400" y="2743200"/>
          <a:ext cx="6095999" cy="89203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603454"/>
                <a:gridCol w="695648"/>
                <a:gridCol w="963850"/>
                <a:gridCol w="614629"/>
                <a:gridCol w="1072806"/>
                <a:gridCol w="1072806"/>
                <a:gridCol w="1072806"/>
              </a:tblGrid>
              <a:tr h="4110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UNIT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ROLE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LOCATION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BED SPACE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BED USAGE from H+60 thru H+74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BED USAGE from H+74 thru H+86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BED USAGE from H+86 thru H+94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204th BSB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ROLE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BSA BLACKHORSE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B/28th CSH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ROLE 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TAA STUART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89" marR="8389" marT="838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895600" y="533400"/>
          <a:ext cx="2806700" cy="144042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88589"/>
                <a:gridCol w="678513"/>
                <a:gridCol w="940108"/>
                <a:gridCol w="599490"/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UNIT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ROLE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LOCATION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BED SPACE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204th BSB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ROLE 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BSA BLACKHORSE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B/28th CSH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ROLE 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TAA STUART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/>
                        <a:t>28th CSH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ROLE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LSA WABASH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164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Medical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271" t="27083" r="4539" b="9375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6"/>
          <p:cNvGrpSpPr/>
          <p:nvPr/>
        </p:nvGrpSpPr>
        <p:grpSpPr>
          <a:xfrm>
            <a:off x="838200" y="533400"/>
            <a:ext cx="838200" cy="914400"/>
            <a:chOff x="-1905000" y="3886200"/>
            <a:chExt cx="1295400" cy="990600"/>
          </a:xfrm>
        </p:grpSpPr>
        <p:sp>
          <p:nvSpPr>
            <p:cNvPr id="48" name="Oval 4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-1905000" y="3962399"/>
              <a:ext cx="1295400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LSA WABASH</a:t>
              </a:r>
            </a:p>
            <a:p>
              <a:pPr algn="ctr"/>
              <a:r>
                <a:rPr lang="en-US" sz="1400" dirty="0" smtClean="0"/>
                <a:t>(ROLE 3)</a:t>
              </a:r>
              <a:endParaRPr lang="en-US" sz="1400" dirty="0"/>
            </a:p>
          </p:txBody>
        </p:sp>
      </p:grpSp>
      <p:sp>
        <p:nvSpPr>
          <p:cNvPr id="65" name="Freeform 64"/>
          <p:cNvSpPr/>
          <p:nvPr/>
        </p:nvSpPr>
        <p:spPr>
          <a:xfrm>
            <a:off x="1734207" y="525518"/>
            <a:ext cx="3263462" cy="4062248"/>
          </a:xfrm>
          <a:custGeom>
            <a:avLst/>
            <a:gdLst>
              <a:gd name="connsiteX0" fmla="*/ 0 w 3263462"/>
              <a:gd name="connsiteY0" fmla="*/ 57806 h 4062248"/>
              <a:gd name="connsiteX1" fmla="*/ 110359 w 3263462"/>
              <a:gd name="connsiteY1" fmla="*/ 42041 h 4062248"/>
              <a:gd name="connsiteX2" fmla="*/ 126124 w 3263462"/>
              <a:gd name="connsiteY2" fmla="*/ 310054 h 4062248"/>
              <a:gd name="connsiteX3" fmla="*/ 189186 w 3263462"/>
              <a:gd name="connsiteY3" fmla="*/ 704192 h 4062248"/>
              <a:gd name="connsiteX4" fmla="*/ 425669 w 3263462"/>
              <a:gd name="connsiteY4" fmla="*/ 467710 h 4062248"/>
              <a:gd name="connsiteX5" fmla="*/ 882869 w 3263462"/>
              <a:gd name="connsiteY5" fmla="*/ 152399 h 4062248"/>
              <a:gd name="connsiteX6" fmla="*/ 1150883 w 3263462"/>
              <a:gd name="connsiteY6" fmla="*/ 436179 h 4062248"/>
              <a:gd name="connsiteX7" fmla="*/ 1434662 w 3263462"/>
              <a:gd name="connsiteY7" fmla="*/ 357351 h 4062248"/>
              <a:gd name="connsiteX8" fmla="*/ 2333296 w 3263462"/>
              <a:gd name="connsiteY8" fmla="*/ 546537 h 4062248"/>
              <a:gd name="connsiteX9" fmla="*/ 2490952 w 3263462"/>
              <a:gd name="connsiteY9" fmla="*/ 767254 h 4062248"/>
              <a:gd name="connsiteX10" fmla="*/ 3263462 w 3263462"/>
              <a:gd name="connsiteY10" fmla="*/ 4062248 h 406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63462" h="4062248">
                <a:moveTo>
                  <a:pt x="0" y="57806"/>
                </a:moveTo>
                <a:cubicBezTo>
                  <a:pt x="44669" y="28903"/>
                  <a:pt x="89338" y="0"/>
                  <a:pt x="110359" y="42041"/>
                </a:cubicBezTo>
                <a:cubicBezTo>
                  <a:pt x="131380" y="84082"/>
                  <a:pt x="112986" y="199696"/>
                  <a:pt x="126124" y="310054"/>
                </a:cubicBezTo>
                <a:cubicBezTo>
                  <a:pt x="139262" y="420412"/>
                  <a:pt x="139262" y="677916"/>
                  <a:pt x="189186" y="704192"/>
                </a:cubicBezTo>
                <a:cubicBezTo>
                  <a:pt x="239110" y="730468"/>
                  <a:pt x="310055" y="559676"/>
                  <a:pt x="425669" y="467710"/>
                </a:cubicBezTo>
                <a:cubicBezTo>
                  <a:pt x="541283" y="375745"/>
                  <a:pt x="762000" y="157654"/>
                  <a:pt x="882869" y="152399"/>
                </a:cubicBezTo>
                <a:cubicBezTo>
                  <a:pt x="1003738" y="147144"/>
                  <a:pt x="1058918" y="402020"/>
                  <a:pt x="1150883" y="436179"/>
                </a:cubicBezTo>
                <a:cubicBezTo>
                  <a:pt x="1242849" y="470338"/>
                  <a:pt x="1237593" y="338958"/>
                  <a:pt x="1434662" y="357351"/>
                </a:cubicBezTo>
                <a:cubicBezTo>
                  <a:pt x="1631731" y="375744"/>
                  <a:pt x="2157248" y="478220"/>
                  <a:pt x="2333296" y="546537"/>
                </a:cubicBezTo>
                <a:cubicBezTo>
                  <a:pt x="2509344" y="614854"/>
                  <a:pt x="2335924" y="181302"/>
                  <a:pt x="2490952" y="767254"/>
                </a:cubicBezTo>
                <a:cubicBezTo>
                  <a:pt x="2645980" y="1353206"/>
                  <a:pt x="2954721" y="2707727"/>
                  <a:pt x="3263462" y="4062248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048000" y="499646"/>
            <a:ext cx="1443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MSR FORD</a:t>
            </a:r>
          </a:p>
        </p:txBody>
      </p:sp>
      <p:grpSp>
        <p:nvGrpSpPr>
          <p:cNvPr id="3" name="Group 66"/>
          <p:cNvGrpSpPr/>
          <p:nvPr/>
        </p:nvGrpSpPr>
        <p:grpSpPr>
          <a:xfrm>
            <a:off x="4648200" y="4724400"/>
            <a:ext cx="1219200" cy="914400"/>
            <a:chOff x="-1905000" y="3886200"/>
            <a:chExt cx="1295400" cy="990600"/>
          </a:xfrm>
        </p:grpSpPr>
        <p:sp>
          <p:nvSpPr>
            <p:cNvPr id="68" name="Oval 6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-1905000" y="3995644"/>
              <a:ext cx="1295400" cy="63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AQUABEDI</a:t>
              </a:r>
              <a:endParaRPr lang="en-US" sz="1600" dirty="0"/>
            </a:p>
          </p:txBody>
        </p:sp>
      </p:grpSp>
      <p:cxnSp>
        <p:nvCxnSpPr>
          <p:cNvPr id="71" name="Straight Connector 70"/>
          <p:cNvCxnSpPr/>
          <p:nvPr/>
        </p:nvCxnSpPr>
        <p:spPr>
          <a:xfrm flipV="1">
            <a:off x="5105400" y="2209800"/>
            <a:ext cx="1066800" cy="2362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7852568">
            <a:off x="4713019" y="2950273"/>
            <a:ext cx="15019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ASR JEEP</a:t>
            </a:r>
            <a:endParaRPr lang="en-US" dirty="0"/>
          </a:p>
        </p:txBody>
      </p:sp>
      <p:sp>
        <p:nvSpPr>
          <p:cNvPr id="73" name="Freeform 72"/>
          <p:cNvSpPr/>
          <p:nvPr/>
        </p:nvSpPr>
        <p:spPr>
          <a:xfrm>
            <a:off x="4225159" y="1213945"/>
            <a:ext cx="4724399" cy="3686504"/>
          </a:xfrm>
          <a:custGeom>
            <a:avLst/>
            <a:gdLst>
              <a:gd name="connsiteX0" fmla="*/ 0 w 4724399"/>
              <a:gd name="connsiteY0" fmla="*/ 0 h 3686504"/>
              <a:gd name="connsiteX1" fmla="*/ 488731 w 4724399"/>
              <a:gd name="connsiteY1" fmla="*/ 126124 h 3686504"/>
              <a:gd name="connsiteX2" fmla="*/ 756744 w 4724399"/>
              <a:gd name="connsiteY2" fmla="*/ 441434 h 3686504"/>
              <a:gd name="connsiteX3" fmla="*/ 1166648 w 4724399"/>
              <a:gd name="connsiteY3" fmla="*/ 630621 h 3686504"/>
              <a:gd name="connsiteX4" fmla="*/ 1686910 w 4724399"/>
              <a:gd name="connsiteY4" fmla="*/ 646386 h 3686504"/>
              <a:gd name="connsiteX5" fmla="*/ 2002220 w 4724399"/>
              <a:gd name="connsiteY5" fmla="*/ 961696 h 3686504"/>
              <a:gd name="connsiteX6" fmla="*/ 2758965 w 4724399"/>
              <a:gd name="connsiteY6" fmla="*/ 1734207 h 3686504"/>
              <a:gd name="connsiteX7" fmla="*/ 2995448 w 4724399"/>
              <a:gd name="connsiteY7" fmla="*/ 1828800 h 3686504"/>
              <a:gd name="connsiteX8" fmla="*/ 4209393 w 4724399"/>
              <a:gd name="connsiteY8" fmla="*/ 2837793 h 3686504"/>
              <a:gd name="connsiteX9" fmla="*/ 4650827 w 4724399"/>
              <a:gd name="connsiteY9" fmla="*/ 3563007 h 3686504"/>
              <a:gd name="connsiteX10" fmla="*/ 4650827 w 4724399"/>
              <a:gd name="connsiteY10" fmla="*/ 3578772 h 36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24399" h="3686504">
                <a:moveTo>
                  <a:pt x="0" y="0"/>
                </a:moveTo>
                <a:cubicBezTo>
                  <a:pt x="181303" y="26276"/>
                  <a:pt x="362607" y="52552"/>
                  <a:pt x="488731" y="126124"/>
                </a:cubicBezTo>
                <a:cubicBezTo>
                  <a:pt x="614855" y="199696"/>
                  <a:pt x="643758" y="357351"/>
                  <a:pt x="756744" y="441434"/>
                </a:cubicBezTo>
                <a:cubicBezTo>
                  <a:pt x="869730" y="525517"/>
                  <a:pt x="1011620" y="596462"/>
                  <a:pt x="1166648" y="630621"/>
                </a:cubicBezTo>
                <a:cubicBezTo>
                  <a:pt x="1321676" y="664780"/>
                  <a:pt x="1547648" y="591207"/>
                  <a:pt x="1686910" y="646386"/>
                </a:cubicBezTo>
                <a:cubicBezTo>
                  <a:pt x="1826172" y="701565"/>
                  <a:pt x="2002220" y="961696"/>
                  <a:pt x="2002220" y="961696"/>
                </a:cubicBezTo>
                <a:cubicBezTo>
                  <a:pt x="2180896" y="1142999"/>
                  <a:pt x="2593427" y="1589690"/>
                  <a:pt x="2758965" y="1734207"/>
                </a:cubicBezTo>
                <a:cubicBezTo>
                  <a:pt x="2924503" y="1878724"/>
                  <a:pt x="2753710" y="1644869"/>
                  <a:pt x="2995448" y="1828800"/>
                </a:cubicBezTo>
                <a:cubicBezTo>
                  <a:pt x="3237186" y="2012731"/>
                  <a:pt x="3933497" y="2548759"/>
                  <a:pt x="4209393" y="2837793"/>
                </a:cubicBezTo>
                <a:cubicBezTo>
                  <a:pt x="4485290" y="3126828"/>
                  <a:pt x="4577255" y="3439511"/>
                  <a:pt x="4650827" y="3563007"/>
                </a:cubicBezTo>
                <a:cubicBezTo>
                  <a:pt x="4724399" y="3686504"/>
                  <a:pt x="4687613" y="3632638"/>
                  <a:pt x="4650827" y="357877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 rot="2159999">
            <a:off x="5991049" y="2749483"/>
            <a:ext cx="14377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MSR MAZDA</a:t>
            </a:r>
            <a:endParaRPr lang="en-US" dirty="0"/>
          </a:p>
        </p:txBody>
      </p:sp>
      <p:grpSp>
        <p:nvGrpSpPr>
          <p:cNvPr id="4" name="Group 74"/>
          <p:cNvGrpSpPr/>
          <p:nvPr/>
        </p:nvGrpSpPr>
        <p:grpSpPr>
          <a:xfrm>
            <a:off x="6096000" y="1219200"/>
            <a:ext cx="1447800" cy="990600"/>
            <a:chOff x="-1981200" y="3886200"/>
            <a:chExt cx="1447800" cy="990600"/>
          </a:xfrm>
        </p:grpSpPr>
        <p:sp>
          <p:nvSpPr>
            <p:cNvPr id="76" name="Oval 75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-1981200" y="3962400"/>
              <a:ext cx="1447800" cy="830997"/>
            </a:xfrm>
            <a:prstGeom prst="rect">
              <a:avLst/>
            </a:prstGeom>
            <a:noFill/>
            <a:ln>
              <a:noFill/>
              <a:prstDash val="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BSA BLACKHORSE</a:t>
              </a:r>
            </a:p>
            <a:p>
              <a:pPr algn="ctr"/>
              <a:r>
                <a:rPr lang="en-US" sz="1600" dirty="0" smtClean="0"/>
                <a:t>(ROLE 2)</a:t>
              </a:r>
              <a:endParaRPr lang="en-US" sz="1600" dirty="0"/>
            </a:p>
          </p:txBody>
        </p:sp>
      </p:grpSp>
      <p:sp>
        <p:nvSpPr>
          <p:cNvPr id="78" name="Oval 77"/>
          <p:cNvSpPr/>
          <p:nvPr/>
        </p:nvSpPr>
        <p:spPr>
          <a:xfrm>
            <a:off x="8229600" y="47244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8229600" y="4800600"/>
            <a:ext cx="121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OBJ  RATTLER</a:t>
            </a:r>
          </a:p>
          <a:p>
            <a:pPr algn="ctr"/>
            <a:r>
              <a:rPr lang="en-US" sz="1600" dirty="0" smtClean="0"/>
              <a:t>(CCP)</a:t>
            </a:r>
          </a:p>
          <a:p>
            <a:pPr algn="ctr"/>
            <a:endParaRPr lang="en-US" sz="1600" dirty="0"/>
          </a:p>
        </p:txBody>
      </p:sp>
      <p:grpSp>
        <p:nvGrpSpPr>
          <p:cNvPr id="5" name="Group 80"/>
          <p:cNvGrpSpPr/>
          <p:nvPr/>
        </p:nvGrpSpPr>
        <p:grpSpPr>
          <a:xfrm>
            <a:off x="0" y="685800"/>
            <a:ext cx="838200" cy="570131"/>
            <a:chOff x="914400" y="838200"/>
            <a:chExt cx="990600" cy="646331"/>
          </a:xfrm>
        </p:grpSpPr>
        <p:sp>
          <p:nvSpPr>
            <p:cNvPr id="82" name="Right Arrow 81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7467600" y="2590800"/>
            <a:ext cx="685800" cy="990600"/>
            <a:chOff x="5638800" y="2971800"/>
            <a:chExt cx="685800" cy="990600"/>
          </a:xfrm>
        </p:grpSpPr>
        <p:sp>
          <p:nvSpPr>
            <p:cNvPr id="44" name="Isosceles Triangle 43"/>
            <p:cNvSpPr/>
            <p:nvPr/>
          </p:nvSpPr>
          <p:spPr>
            <a:xfrm rot="10800000">
              <a:off x="5638800" y="3505200"/>
              <a:ext cx="685800" cy="4572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38800" y="2971800"/>
              <a:ext cx="685800" cy="52322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LRP</a:t>
              </a:r>
            </a:p>
            <a:p>
              <a:pPr algn="ctr"/>
              <a:r>
                <a:rPr lang="en-US" sz="1400" dirty="0" smtClean="0"/>
                <a:t>(CCP)</a:t>
              </a:r>
              <a:endParaRPr lang="en-US" sz="14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971800" y="5410200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will cease operations at  H+64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67601" y="533401"/>
            <a:ext cx="167639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BSA AQUABEDI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ROLE 2 operational at H+74.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8400" y="3581400"/>
            <a:ext cx="1676399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LRP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204 BSB</a:t>
            </a:r>
          </a:p>
        </p:txBody>
      </p:sp>
      <p:sp>
        <p:nvSpPr>
          <p:cNvPr id="31" name="Oval 30"/>
          <p:cNvSpPr/>
          <p:nvPr/>
        </p:nvSpPr>
        <p:spPr>
          <a:xfrm>
            <a:off x="2590800" y="1066800"/>
            <a:ext cx="838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90800" y="122938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TAA STUART</a:t>
            </a:r>
          </a:p>
          <a:p>
            <a:pPr algn="ctr"/>
            <a:r>
              <a:rPr lang="en-US" sz="1400" dirty="0" smtClean="0"/>
              <a:t>(ROLE 3)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2057400"/>
            <a:ext cx="1676399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TAA STUART</a:t>
            </a:r>
            <a:endParaRPr lang="en-US" sz="1100" b="1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(AVN)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B/28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CSH</a:t>
            </a: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B/28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CSH operates ROLE 3 with 84 beds.</a:t>
            </a:r>
          </a:p>
          <a:p>
            <a:pPr>
              <a:defRPr/>
            </a:pPr>
            <a:endParaRPr lang="en-US" sz="11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16 CAB conducts all casualty evacuation from here.</a:t>
            </a:r>
            <a:endParaRPr lang="en-US" sz="11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1500187"/>
            <a:ext cx="1676399" cy="6001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LSA </a:t>
            </a:r>
            <a:r>
              <a:rPr lang="en-US" sz="11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Wabash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US" sz="11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CSH</a:t>
            </a:r>
          </a:p>
          <a:p>
            <a:pPr algn="ctr"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ROLE 3 with 164 Beds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Transportation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33400"/>
            <a:ext cx="2362200" cy="101566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BSB Capabilities:</a:t>
            </a:r>
          </a:p>
          <a:p>
            <a:r>
              <a:rPr lang="en-US" sz="1200" dirty="0" smtClean="0"/>
              <a:t>20 x LHS Systems (320 pallets)</a:t>
            </a:r>
          </a:p>
          <a:p>
            <a:r>
              <a:rPr lang="en-US" sz="1200" dirty="0" smtClean="0"/>
              <a:t>15 x 5k </a:t>
            </a:r>
            <a:r>
              <a:rPr lang="en-US" sz="1200" dirty="0" err="1" smtClean="0"/>
              <a:t>Fuelers</a:t>
            </a:r>
            <a:endParaRPr lang="en-US" sz="1200" dirty="0" smtClean="0"/>
          </a:p>
          <a:p>
            <a:r>
              <a:rPr lang="en-US" sz="1200" dirty="0" smtClean="0"/>
              <a:t>14 x 2.5k </a:t>
            </a:r>
            <a:r>
              <a:rPr lang="en-US" sz="1200" dirty="0" err="1" smtClean="0"/>
              <a:t>Fuelers</a:t>
            </a:r>
            <a:endParaRPr lang="en-US" sz="1200" dirty="0" smtClean="0"/>
          </a:p>
          <a:p>
            <a:r>
              <a:rPr lang="en-US" sz="1200" dirty="0" smtClean="0"/>
              <a:t>135 x </a:t>
            </a:r>
            <a:r>
              <a:rPr lang="en-US" sz="1200" dirty="0" err="1" smtClean="0"/>
              <a:t>Flatracks</a:t>
            </a: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0" y="1524000"/>
            <a:ext cx="2362200" cy="12311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2-8 FSC Capabilities:</a:t>
            </a:r>
          </a:p>
          <a:p>
            <a:r>
              <a:rPr lang="en-US" sz="1200" dirty="0" smtClean="0"/>
              <a:t>5 x LHS Systems (90 pallets)</a:t>
            </a:r>
          </a:p>
          <a:p>
            <a:r>
              <a:rPr lang="en-US" sz="1200" dirty="0" smtClean="0"/>
              <a:t>10 x PLS Systems (160 pallets)</a:t>
            </a:r>
          </a:p>
          <a:p>
            <a:r>
              <a:rPr lang="en-US" sz="1200" dirty="0" smtClean="0"/>
              <a:t>12 x 2.5K </a:t>
            </a:r>
            <a:r>
              <a:rPr lang="en-US" sz="1200" dirty="0" err="1" smtClean="0"/>
              <a:t>Fuelers</a:t>
            </a:r>
            <a:endParaRPr lang="en-US" sz="1200" dirty="0" smtClean="0"/>
          </a:p>
          <a:p>
            <a:r>
              <a:rPr lang="en-US" sz="1200" dirty="0" smtClean="0"/>
              <a:t>50 x </a:t>
            </a:r>
            <a:r>
              <a:rPr lang="en-US" sz="1200" dirty="0" err="1" smtClean="0"/>
              <a:t>Flatracks</a:t>
            </a:r>
            <a:endParaRPr lang="en-US" sz="1200" dirty="0" smtClean="0"/>
          </a:p>
          <a:p>
            <a:endParaRPr lang="en-US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2362200" cy="12311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1-67 FSC Capabilities:</a:t>
            </a:r>
          </a:p>
          <a:p>
            <a:r>
              <a:rPr lang="en-US" sz="1200" dirty="0" smtClean="0"/>
              <a:t>5 x LHS Systems (90 pallets)</a:t>
            </a:r>
          </a:p>
          <a:p>
            <a:r>
              <a:rPr lang="en-US" sz="1200" dirty="0" smtClean="0"/>
              <a:t>10 x PLS Systems (160 pallets)</a:t>
            </a:r>
          </a:p>
          <a:p>
            <a:r>
              <a:rPr lang="en-US" sz="1200" dirty="0" smtClean="0"/>
              <a:t>12 x 2.5K </a:t>
            </a:r>
            <a:r>
              <a:rPr lang="en-US" sz="1200" dirty="0" err="1" smtClean="0"/>
              <a:t>Fuelers</a:t>
            </a:r>
            <a:endParaRPr lang="en-US" sz="1200" dirty="0" smtClean="0"/>
          </a:p>
          <a:p>
            <a:r>
              <a:rPr lang="en-US" sz="1200" dirty="0" smtClean="0"/>
              <a:t>50 x </a:t>
            </a:r>
            <a:r>
              <a:rPr lang="en-US" sz="1200" dirty="0" err="1" smtClean="0"/>
              <a:t>Flatracks</a:t>
            </a:r>
            <a:endParaRPr lang="en-US" sz="1200" dirty="0" smtClean="0"/>
          </a:p>
          <a:p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0" y="3962400"/>
            <a:ext cx="2362200" cy="12311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1-10 FSC Capabilities:</a:t>
            </a:r>
          </a:p>
          <a:p>
            <a:r>
              <a:rPr lang="en-US" sz="1200" dirty="0" smtClean="0"/>
              <a:t>6 x LHS Systems (108 pallets)</a:t>
            </a:r>
          </a:p>
          <a:p>
            <a:r>
              <a:rPr lang="en-US" sz="1200" dirty="0" smtClean="0"/>
              <a:t>4 x PLS Systems (72 pallets)</a:t>
            </a:r>
          </a:p>
          <a:p>
            <a:r>
              <a:rPr lang="en-US" sz="1200" dirty="0" smtClean="0"/>
              <a:t>4 x 2.5K </a:t>
            </a:r>
            <a:r>
              <a:rPr lang="en-US" sz="1200" dirty="0" err="1" smtClean="0"/>
              <a:t>Fuelers</a:t>
            </a:r>
            <a:endParaRPr lang="en-US" sz="1200" dirty="0" smtClean="0"/>
          </a:p>
          <a:p>
            <a:r>
              <a:rPr lang="en-US" sz="1200" dirty="0" smtClean="0"/>
              <a:t>31 x </a:t>
            </a:r>
            <a:r>
              <a:rPr lang="en-US" sz="1200" dirty="0" err="1" smtClean="0"/>
              <a:t>Flatracks</a:t>
            </a:r>
            <a:endParaRPr lang="en-US" sz="1200" dirty="0" smtClean="0"/>
          </a:p>
          <a:p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5181600"/>
            <a:ext cx="2362200" cy="123110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3-16 FSC Capabilities:</a:t>
            </a:r>
          </a:p>
          <a:p>
            <a:r>
              <a:rPr lang="en-US" sz="1200" dirty="0" smtClean="0"/>
              <a:t>2 x LHS Systems (36 pallets)</a:t>
            </a:r>
          </a:p>
          <a:p>
            <a:r>
              <a:rPr lang="en-US" sz="1200" dirty="0" smtClean="0"/>
              <a:t>13 x PLS Systems (234 pallets)</a:t>
            </a:r>
          </a:p>
          <a:p>
            <a:r>
              <a:rPr lang="en-US" sz="1200" dirty="0" smtClean="0"/>
              <a:t>4 x 2.5K </a:t>
            </a:r>
            <a:r>
              <a:rPr lang="en-US" sz="1200" dirty="0" err="1" smtClean="0"/>
              <a:t>Fuelers</a:t>
            </a:r>
            <a:endParaRPr lang="en-US" sz="1200" dirty="0" smtClean="0"/>
          </a:p>
          <a:p>
            <a:r>
              <a:rPr lang="en-US" sz="1200" dirty="0" smtClean="0"/>
              <a:t>57 x </a:t>
            </a:r>
            <a:r>
              <a:rPr lang="en-US" sz="1200" dirty="0" err="1" smtClean="0"/>
              <a:t>Flatracks</a:t>
            </a:r>
            <a:endParaRPr lang="en-US" sz="1200" dirty="0" smtClean="0"/>
          </a:p>
          <a:p>
            <a:endParaRPr lang="en-US" sz="1400" dirty="0" smtClean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667000" y="990600"/>
          <a:ext cx="4965701" cy="9525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686239"/>
                <a:gridCol w="1467789"/>
                <a:gridCol w="1591693"/>
                <a:gridCol w="121998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CL I Pallets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CL V STONS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CL III(B) GAL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2-8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6.45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9655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1-67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6.45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10728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1-10 CAV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1.65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1932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3-16 FA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19.8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6293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667000" y="2209800"/>
          <a:ext cx="4953000" cy="9525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07420"/>
                <a:gridCol w="1940871"/>
                <a:gridCol w="21047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# of PLS Required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# of 2.5k Fuelers Required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2-8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 x PLS System, 1 x PLS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1-67 CAB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 x PLS System, 1 x PLS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1-10 CAV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 x PLS System, 1 x PLS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3-16 FA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/>
                        <a:t>2 x PLS System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/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62200" y="533400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Requirements: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3276600"/>
            <a:ext cx="6781800" cy="230832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  <a:cs typeface="Arial" pitchFamily="34" charset="0"/>
              </a:rPr>
              <a:t>Concept</a:t>
            </a:r>
            <a:r>
              <a:rPr lang="en-US" sz="1200" b="1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4</a:t>
            </a:r>
            <a:r>
              <a:rPr lang="en-US" sz="1200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200" dirty="0" smtClean="0">
                <a:latin typeface="Calibri" pitchFamily="34" charset="0"/>
                <a:cs typeface="Arial" pitchFamily="34" charset="0"/>
              </a:rPr>
              <a:t> SB will conduct a resupply mission SP LSA Wabash at H+89. 24 Vehicle Convoy carrying various amount of CLI, CL III(B), and CLV. RP BSA BLACKHORSE at H+ 92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204</a:t>
            </a:r>
            <a:r>
              <a:rPr lang="en-US" sz="1200" baseline="30000" dirty="0" smtClean="0">
                <a:latin typeface="Calibri" pitchFamily="34" charset="0"/>
                <a:cs typeface="Arial" pitchFamily="34" charset="0"/>
              </a:rPr>
              <a:t>th</a:t>
            </a:r>
            <a:r>
              <a:rPr lang="en-US" sz="1200" dirty="0" smtClean="0">
                <a:latin typeface="Calibri" pitchFamily="34" charset="0"/>
                <a:cs typeface="Arial" pitchFamily="34" charset="0"/>
              </a:rPr>
              <a:t> BSB will conduct two resupply missions. The first resupply mission will SP BSA </a:t>
            </a:r>
            <a:r>
              <a:rPr lang="en-US" sz="1200" dirty="0" err="1" smtClean="0">
                <a:latin typeface="Calibri" pitchFamily="34" charset="0"/>
                <a:cs typeface="Arial" pitchFamily="34" charset="0"/>
              </a:rPr>
              <a:t>Aquabedi</a:t>
            </a:r>
            <a:r>
              <a:rPr lang="en-US" sz="1200" dirty="0" smtClean="0">
                <a:latin typeface="Calibri" pitchFamily="34" charset="0"/>
                <a:cs typeface="Arial" pitchFamily="34" charset="0"/>
              </a:rPr>
              <a:t> NLT H+64. 24 Vehicle Convoy carrying various amount of CLI, CL III(B), and CLV. RP BSA BLACKHORSE at H+ 66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Calibri" pitchFamily="34" charset="0"/>
                <a:cs typeface="Arial" pitchFamily="34" charset="0"/>
              </a:rPr>
              <a:t>The second resupply mission will consist of fuel only. 13 x 2.5k Fuel Trucks (accompanied by 5 x LMTV as force protection) will SP BSA BLACKHORSE NLT H+78 and RP LRP at H+80.</a:t>
            </a:r>
          </a:p>
          <a:p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All FSCs will conduct two resupply missions. One resupply mission to collect CL I and CL V at BSA BLACKHORSE. The second mission is to collect CL III(B) at the LRP.</a:t>
            </a:r>
            <a:endParaRPr lang="en-US" sz="1200" dirty="0" smtClean="0">
              <a:latin typeface="Malgun Gothic" pitchFamily="34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55626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Shortfalls/Mitigations:</a:t>
            </a:r>
          </a:p>
          <a:p>
            <a:endParaRPr lang="en-US" sz="1200" b="1" u="sng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There are no trans shortfalls.</a:t>
            </a:r>
            <a:endParaRPr lang="en-US" sz="1200" dirty="0">
              <a:latin typeface="Calibri" pitchFamily="34" charset="0"/>
            </a:endParaRPr>
          </a:p>
          <a:p>
            <a:pPr marL="171450" indent="-171450">
              <a:buFontTx/>
              <a:buChar char="-"/>
            </a:pPr>
            <a:endParaRPr lang="en-US" sz="1200" u="sng" dirty="0" smtClean="0">
              <a:latin typeface="Malgun Gothic" pitchFamily="34" charset="-127"/>
              <a:cs typeface="Arial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Transportation (Resupply Mission)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2438400" cy="35394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4</a:t>
            </a:r>
            <a:r>
              <a:rPr lang="en-US" sz="1400" b="1" u="sng" baseline="30000" dirty="0" smtClean="0"/>
              <a:t>th</a:t>
            </a:r>
            <a:r>
              <a:rPr lang="en-US" sz="1400" b="1" u="sng" dirty="0" smtClean="0"/>
              <a:t> SB Resupply Mission H+92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LSA WABASH to BSA BLACKHORSE</a:t>
            </a:r>
          </a:p>
          <a:p>
            <a:endParaRPr lang="en-US" sz="1400" dirty="0" smtClean="0"/>
          </a:p>
          <a:p>
            <a:r>
              <a:rPr lang="en-US" sz="1400" dirty="0" smtClean="0"/>
              <a:t>13 x 5K Fuel Trucks – 65,000 GAL</a:t>
            </a:r>
          </a:p>
          <a:p>
            <a:endParaRPr lang="en-US" sz="1400" dirty="0" smtClean="0"/>
          </a:p>
          <a:p>
            <a:r>
              <a:rPr lang="en-US" sz="1400" dirty="0" smtClean="0"/>
              <a:t>1 x PLS System – 15 pallets of UGRA</a:t>
            </a:r>
          </a:p>
          <a:p>
            <a:endParaRPr lang="en-US" sz="1400" dirty="0" smtClean="0"/>
          </a:p>
          <a:p>
            <a:r>
              <a:rPr lang="en-US" sz="1400" dirty="0" smtClean="0"/>
              <a:t>8 x PLS System w/ 16 HIPPO – 32,000 GAL Bulk Water</a:t>
            </a:r>
          </a:p>
          <a:p>
            <a:endParaRPr lang="en-US" sz="1400" dirty="0" smtClean="0"/>
          </a:p>
          <a:p>
            <a:r>
              <a:rPr lang="en-US" sz="1400" dirty="0" smtClean="0"/>
              <a:t>3 x PLS Systems w / 34.35 STONS CLV</a:t>
            </a:r>
          </a:p>
          <a:p>
            <a:endParaRPr lang="en-US" sz="1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38400" y="609600"/>
            <a:ext cx="2667000" cy="35394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204</a:t>
            </a:r>
            <a:r>
              <a:rPr lang="en-US" sz="1400" b="1" u="sng" baseline="30000" dirty="0" smtClean="0"/>
              <a:t>th</a:t>
            </a:r>
            <a:r>
              <a:rPr lang="en-US" sz="1400" b="1" u="sng" dirty="0" smtClean="0"/>
              <a:t> Resupply Mission 1 H+66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BSA AQUABEDI to BSA BLACKHORSE</a:t>
            </a:r>
          </a:p>
          <a:p>
            <a:endParaRPr lang="en-US" sz="1400" dirty="0" smtClean="0"/>
          </a:p>
          <a:p>
            <a:r>
              <a:rPr lang="en-US" sz="1400" dirty="0" smtClean="0"/>
              <a:t>13 x 2.5K Fuel Trucks – 37,500 GAL</a:t>
            </a:r>
          </a:p>
          <a:p>
            <a:r>
              <a:rPr lang="en-US" sz="1400" dirty="0" smtClean="0"/>
              <a:t>1 x 5K Fuel Truck – 5,000 GAL</a:t>
            </a:r>
          </a:p>
          <a:p>
            <a:endParaRPr lang="en-US" sz="1400" dirty="0" smtClean="0"/>
          </a:p>
          <a:p>
            <a:r>
              <a:rPr lang="en-US" sz="1400" dirty="0" smtClean="0"/>
              <a:t>1 x PLS System – CL V for 3-16 FA</a:t>
            </a:r>
          </a:p>
          <a:p>
            <a:endParaRPr lang="en-US" sz="1400" dirty="0" smtClean="0"/>
          </a:p>
          <a:p>
            <a:r>
              <a:rPr lang="en-US" sz="1400" dirty="0" smtClean="0"/>
              <a:t>3 x PLS – CL V (1 ea. for 2-8, 1-67, 1-10)</a:t>
            </a:r>
          </a:p>
          <a:p>
            <a:endParaRPr lang="en-US" sz="1400" dirty="0" smtClean="0"/>
          </a:p>
          <a:p>
            <a:r>
              <a:rPr lang="en-US" sz="1400" dirty="0" smtClean="0"/>
              <a:t>6 x PLS System CL I– 67 Pallets</a:t>
            </a:r>
          </a:p>
          <a:p>
            <a:endParaRPr lang="en-US" sz="1400" dirty="0" smtClean="0"/>
          </a:p>
          <a:p>
            <a:r>
              <a:rPr lang="en-US" sz="1400" dirty="0" smtClean="0"/>
              <a:t>1 x PLS w/ MIRCS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609600"/>
            <a:ext cx="4038600" cy="1169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204</a:t>
            </a:r>
            <a:r>
              <a:rPr lang="en-US" sz="1400" b="1" u="sng" baseline="30000" dirty="0" smtClean="0"/>
              <a:t>th</a:t>
            </a:r>
            <a:r>
              <a:rPr lang="en-US" sz="1400" b="1" u="sng" dirty="0" smtClean="0"/>
              <a:t> Resupply Mission 2 H+80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BSA BLACKHORSE to LRP</a:t>
            </a:r>
          </a:p>
          <a:p>
            <a:r>
              <a:rPr lang="en-US" sz="1400" dirty="0" smtClean="0"/>
              <a:t>13 x 2.5K Fuel Trucks – 37,500 GAL</a:t>
            </a:r>
          </a:p>
          <a:p>
            <a:r>
              <a:rPr lang="en-US" sz="1400" dirty="0" smtClean="0"/>
              <a:t>1 x 5K Fuel Truck – 5,000 GAL</a:t>
            </a:r>
          </a:p>
          <a:p>
            <a:endParaRPr lang="en-US" sz="1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05400" y="1828800"/>
            <a:ext cx="4038600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2-8 FSC Resupply Mission 1 H+68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BSA BLACKHORSE</a:t>
            </a:r>
          </a:p>
          <a:p>
            <a:endParaRPr lang="en-US" sz="1400" dirty="0" smtClean="0"/>
          </a:p>
          <a:p>
            <a:r>
              <a:rPr lang="en-US" sz="1400" dirty="0" smtClean="0"/>
              <a:t>2 x PLS Systems – 20 pallets CL I</a:t>
            </a:r>
          </a:p>
          <a:p>
            <a:r>
              <a:rPr lang="en-US" sz="1400" dirty="0" smtClean="0"/>
              <a:t>1 x PLS – 6.45 STONS CL V</a:t>
            </a:r>
          </a:p>
          <a:p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3276600"/>
            <a:ext cx="4038600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2-8 FSC Resupply Mission 1 H+82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LRP</a:t>
            </a:r>
          </a:p>
          <a:p>
            <a:r>
              <a:rPr lang="en-US" sz="1400" dirty="0" smtClean="0"/>
              <a:t>5 x 2.5K </a:t>
            </a:r>
            <a:r>
              <a:rPr lang="en-US" sz="1400" dirty="0" err="1" smtClean="0"/>
              <a:t>Fuelers</a:t>
            </a:r>
            <a:r>
              <a:rPr lang="en-US" sz="1400" dirty="0" smtClean="0"/>
              <a:t> – 9655 GAL </a:t>
            </a:r>
          </a:p>
          <a:p>
            <a:endParaRPr lang="en-US" sz="1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4330005"/>
            <a:ext cx="2819400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1-67 FSC Resupply Mission 1 H+70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BSA BLACKHORSE</a:t>
            </a:r>
          </a:p>
          <a:p>
            <a:endParaRPr lang="en-US" sz="1400" dirty="0" smtClean="0"/>
          </a:p>
          <a:p>
            <a:r>
              <a:rPr lang="en-US" sz="1400" dirty="0" smtClean="0"/>
              <a:t>2 x PLS Systems – 20 pallets CL I</a:t>
            </a:r>
          </a:p>
          <a:p>
            <a:r>
              <a:rPr lang="en-US" sz="1400" dirty="0" smtClean="0"/>
              <a:t>1 x PLS – 6.45 STONS CL V</a:t>
            </a:r>
          </a:p>
          <a:p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5715000"/>
            <a:ext cx="2819400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1-67 FSC Resupply Mission 1 H+84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LRP</a:t>
            </a:r>
          </a:p>
          <a:p>
            <a:r>
              <a:rPr lang="en-US" sz="1400" dirty="0" smtClean="0"/>
              <a:t>6 x 2.5K </a:t>
            </a:r>
            <a:r>
              <a:rPr lang="en-US" sz="1400" dirty="0" err="1" smtClean="0"/>
              <a:t>Fuelers</a:t>
            </a:r>
            <a:r>
              <a:rPr lang="en-US" sz="1400" dirty="0" smtClean="0"/>
              <a:t> – 10,728 GAL </a:t>
            </a:r>
          </a:p>
          <a:p>
            <a:endParaRPr lang="en-US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343400"/>
            <a:ext cx="2819400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1-10 FSC Resupply Mission 1 H+72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BSA BLACKHORSE</a:t>
            </a:r>
          </a:p>
          <a:p>
            <a:endParaRPr lang="en-US" sz="1400" dirty="0" smtClean="0"/>
          </a:p>
          <a:p>
            <a:r>
              <a:rPr lang="en-US" sz="1400" dirty="0" smtClean="0"/>
              <a:t>1 x PLS System – 13 pallets CL I</a:t>
            </a:r>
          </a:p>
          <a:p>
            <a:r>
              <a:rPr lang="en-US" sz="1400" dirty="0" smtClean="0"/>
              <a:t>1 x PLS – 1.65 STONS CL V</a:t>
            </a:r>
          </a:p>
          <a:p>
            <a:endParaRPr lang="en-US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9400" y="5715000"/>
            <a:ext cx="2819400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1-10 FSC Resupply Mission 1 H+86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LRP</a:t>
            </a:r>
          </a:p>
          <a:p>
            <a:r>
              <a:rPr lang="en-US" sz="1400" dirty="0" smtClean="0"/>
              <a:t>1 x 2.5K </a:t>
            </a:r>
            <a:r>
              <a:rPr lang="en-US" sz="1400" dirty="0" err="1" smtClean="0"/>
              <a:t>Fuelers</a:t>
            </a:r>
            <a:r>
              <a:rPr lang="en-US" sz="1400" dirty="0" smtClean="0"/>
              <a:t> – 1923 GAL </a:t>
            </a:r>
          </a:p>
          <a:p>
            <a:endParaRPr lang="en-US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638800" y="4343400"/>
            <a:ext cx="2819400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3-16 FSC Resupply Mission 1 H+74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BSA BLACKHORSE</a:t>
            </a:r>
          </a:p>
          <a:p>
            <a:endParaRPr lang="en-US" sz="1400" dirty="0" smtClean="0"/>
          </a:p>
          <a:p>
            <a:r>
              <a:rPr lang="en-US" sz="1400" dirty="0" smtClean="0"/>
              <a:t>1 x PLS System – 12 pallets CL I</a:t>
            </a:r>
          </a:p>
          <a:p>
            <a:r>
              <a:rPr lang="en-US" sz="1400" dirty="0" smtClean="0"/>
              <a:t>1 x PLS System– 19.8 STONS CL V</a:t>
            </a:r>
          </a:p>
          <a:p>
            <a:endParaRPr lang="en-US" sz="1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5715000"/>
            <a:ext cx="2819400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3-16 FSC Resupply Mission 1 H+86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FLOT to LRP</a:t>
            </a:r>
          </a:p>
          <a:p>
            <a:r>
              <a:rPr lang="en-US" sz="1400" dirty="0" smtClean="0"/>
              <a:t>3 x 2.5K </a:t>
            </a:r>
            <a:r>
              <a:rPr lang="en-US" sz="1400" dirty="0" err="1" smtClean="0"/>
              <a:t>Fuelers</a:t>
            </a:r>
            <a:r>
              <a:rPr lang="en-US" sz="1400" dirty="0" smtClean="0"/>
              <a:t> – 6293 GAL 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a mission brief allowing the 204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BSB commander to review and offer guidance to the concept of support for 2 ABCT during Operation Black Horse.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Transportation (BSA JUMP)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096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BSA Jump will occur in four stages.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Stage 1 – ADVON (The Resupply Mission briefed </a:t>
            </a:r>
            <a:r>
              <a:rPr lang="en-US" sz="1400" dirty="0" err="1" smtClean="0"/>
              <a:t>eariler</a:t>
            </a:r>
            <a:r>
              <a:rPr lang="en-US" sz="1400" dirty="0" smtClean="0"/>
              <a:t>),  MA Team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Stage 2 – Charlie CO, BN CDR, SPO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Stage 3 – Bravo and HHC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Stage 4 – Alpha, BN XO, BN CSM</a:t>
            </a:r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err="1" smtClean="0"/>
              <a:t>Advon</a:t>
            </a:r>
            <a:r>
              <a:rPr lang="en-US" sz="1400" dirty="0" smtClean="0"/>
              <a:t> will leave when 2-8 CAB reaches PL AUSTIN (approx H+64)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Each stage will start two hours after previous stage has SP BSA Grant.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BSA will be partially operational (ROLE 2) by H+72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The BSA will be fully operational by H+78 (Beginning of Phase 2 of Operation)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Infantry Division attacks </a:t>
            </a:r>
            <a:r>
              <a:rPr lang="en-US" dirty="0" err="1" smtClean="0"/>
              <a:t>Arianan</a:t>
            </a:r>
            <a:r>
              <a:rPr lang="en-US" dirty="0" smtClean="0"/>
              <a:t> Forces and seizes OBJ ASP, OBJ RATTLER, and OBJ MAMBA IOT prevent the </a:t>
            </a:r>
            <a:r>
              <a:rPr lang="en-US" dirty="0" err="1" smtClean="0"/>
              <a:t>Arianan</a:t>
            </a:r>
            <a:r>
              <a:rPr lang="en-US" dirty="0" smtClean="0"/>
              <a:t> Forces from executing counter attacks into Azerbaijan and IOT support the Azerbaijan territorial integrity and border with </a:t>
            </a:r>
            <a:r>
              <a:rPr lang="en-US" dirty="0" err="1" smtClean="0"/>
              <a:t>Ariana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Intent</a:t>
            </a:r>
          </a:p>
          <a:p>
            <a:pPr lvl="1"/>
            <a:r>
              <a:rPr lang="en-US" dirty="0" smtClean="0"/>
              <a:t>The purpose of this operation is to defeat </a:t>
            </a:r>
            <a:r>
              <a:rPr lang="en-US" dirty="0" err="1" smtClean="0"/>
              <a:t>Arianan</a:t>
            </a:r>
            <a:r>
              <a:rPr lang="en-US" dirty="0" smtClean="0"/>
              <a:t> Forces in the 4ID AOR and restore the international border between Azerbaijan and </a:t>
            </a:r>
            <a:r>
              <a:rPr lang="en-US" dirty="0" err="1" smtClean="0"/>
              <a:t>Ariana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Tasks</a:t>
            </a:r>
          </a:p>
          <a:p>
            <a:pPr lvl="1"/>
            <a:r>
              <a:rPr lang="en-US" dirty="0" smtClean="0"/>
              <a:t>1ABCT (ME) seize OBJ ASP IOT prevent enemy from destroying the Oil Refinery </a:t>
            </a:r>
            <a:r>
              <a:rPr lang="en-US" dirty="0" err="1" smtClean="0"/>
              <a:t>vic</a:t>
            </a:r>
            <a:r>
              <a:rPr lang="en-US" dirty="0" smtClean="0"/>
              <a:t> 39 SUE 2388 2187.</a:t>
            </a:r>
          </a:p>
          <a:p>
            <a:pPr lvl="1"/>
            <a:r>
              <a:rPr lang="en-US" dirty="0" smtClean="0"/>
              <a:t>2ABCT (SE) seize OBJ RATTLER IOT prevent  enemy from destroying the regional railway depot in </a:t>
            </a:r>
            <a:r>
              <a:rPr lang="en-US" dirty="0" err="1" smtClean="0"/>
              <a:t>Hajikabul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3ABCT (SE) seize OBJ MAMBA IOT prevent enemy from destroying/sabotaging the Mil-</a:t>
            </a:r>
            <a:r>
              <a:rPr lang="en-US" dirty="0" err="1" smtClean="0"/>
              <a:t>Mugan</a:t>
            </a:r>
            <a:r>
              <a:rPr lang="en-US" dirty="0" smtClean="0"/>
              <a:t> Dam.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End State</a:t>
            </a:r>
          </a:p>
          <a:p>
            <a:pPr lvl="1"/>
            <a:r>
              <a:rPr lang="en-US" dirty="0" smtClean="0"/>
              <a:t>At the conclusion of this operation, the 4ID will have:	</a:t>
            </a:r>
          </a:p>
          <a:p>
            <a:pPr lvl="2"/>
            <a:r>
              <a:rPr lang="en-US" sz="2900" dirty="0" smtClean="0"/>
              <a:t>Established hasty defensive near the international border</a:t>
            </a:r>
          </a:p>
          <a:p>
            <a:pPr lvl="2"/>
            <a:r>
              <a:rPr lang="en-US" sz="2900" dirty="0" smtClean="0"/>
              <a:t>Restored the international border</a:t>
            </a:r>
            <a:endParaRPr lang="en-US" sz="2900" dirty="0"/>
          </a:p>
        </p:txBody>
      </p:sp>
      <p:sp>
        <p:nvSpPr>
          <p:cNvPr id="4" name="Rectangle 3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  <a:r>
              <a:rPr lang="en-US" b="1" baseline="30000" dirty="0" smtClean="0"/>
              <a:t>th</a:t>
            </a:r>
            <a:r>
              <a:rPr lang="en-US" b="1" dirty="0" smtClean="0"/>
              <a:t> Infantry Division (4</a:t>
            </a:r>
            <a:r>
              <a:rPr lang="en-US" b="1" baseline="30000" dirty="0" smtClean="0"/>
              <a:t>th</a:t>
            </a:r>
            <a:r>
              <a:rPr lang="en-US" b="1" dirty="0" smtClean="0"/>
              <a:t> ID) Mission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Area of Operations 4 ID</a:t>
            </a:r>
            <a:endParaRPr lang="en-US" b="1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0" y="533400"/>
            <a:ext cx="9144000" cy="6324600"/>
            <a:chOff x="685800" y="1524000"/>
            <a:chExt cx="6019800" cy="5029200"/>
          </a:xfrm>
        </p:grpSpPr>
        <p:pic>
          <p:nvPicPr>
            <p:cNvPr id="179" name="Picture 178"/>
            <p:cNvPicPr>
              <a:picLocks noChangeAspect="1" noChangeArrowheads="1"/>
            </p:cNvPicPr>
            <p:nvPr/>
          </p:nvPicPr>
          <p:blipFill>
            <a:blip r:embed="rId3" cstate="print"/>
            <a:srcRect l="34477" t="21333" r="14286" b="12851"/>
            <a:stretch>
              <a:fillRect/>
            </a:stretch>
          </p:blipFill>
          <p:spPr bwMode="auto">
            <a:xfrm>
              <a:off x="717550" y="1524000"/>
              <a:ext cx="598805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0" name="Freeform 179"/>
            <p:cNvSpPr/>
            <p:nvPr/>
          </p:nvSpPr>
          <p:spPr>
            <a:xfrm>
              <a:off x="685800" y="4191000"/>
              <a:ext cx="4067964" cy="1899586"/>
            </a:xfrm>
            <a:custGeom>
              <a:avLst/>
              <a:gdLst>
                <a:gd name="connsiteX0" fmla="*/ 4051367 w 4067964"/>
                <a:gd name="connsiteY0" fmla="*/ 0 h 1899586"/>
                <a:gd name="connsiteX1" fmla="*/ 4056977 w 4067964"/>
                <a:gd name="connsiteY1" fmla="*/ 100977 h 1899586"/>
                <a:gd name="connsiteX2" fmla="*/ 4045758 w 4067964"/>
                <a:gd name="connsiteY2" fmla="*/ 134636 h 1899586"/>
                <a:gd name="connsiteX3" fmla="*/ 4040148 w 4067964"/>
                <a:gd name="connsiteY3" fmla="*/ 190734 h 1899586"/>
                <a:gd name="connsiteX4" fmla="*/ 4006489 w 4067964"/>
                <a:gd name="connsiteY4" fmla="*/ 185124 h 1899586"/>
                <a:gd name="connsiteX5" fmla="*/ 3972830 w 4067964"/>
                <a:gd name="connsiteY5" fmla="*/ 173905 h 1899586"/>
                <a:gd name="connsiteX6" fmla="*/ 3927951 w 4067964"/>
                <a:gd name="connsiteY6" fmla="*/ 179514 h 1899586"/>
                <a:gd name="connsiteX7" fmla="*/ 3905512 w 4067964"/>
                <a:gd name="connsiteY7" fmla="*/ 218783 h 1899586"/>
                <a:gd name="connsiteX8" fmla="*/ 3888683 w 4067964"/>
                <a:gd name="connsiteY8" fmla="*/ 230003 h 1899586"/>
                <a:gd name="connsiteX9" fmla="*/ 3518435 w 4067964"/>
                <a:gd name="connsiteY9" fmla="*/ 224393 h 1899586"/>
                <a:gd name="connsiteX10" fmla="*/ 3445507 w 4067964"/>
                <a:gd name="connsiteY10" fmla="*/ 207564 h 1899586"/>
                <a:gd name="connsiteX11" fmla="*/ 3372580 w 4067964"/>
                <a:gd name="connsiteY11" fmla="*/ 196344 h 1899586"/>
                <a:gd name="connsiteX12" fmla="*/ 3355750 w 4067964"/>
                <a:gd name="connsiteY12" fmla="*/ 190734 h 1899586"/>
                <a:gd name="connsiteX13" fmla="*/ 3327701 w 4067964"/>
                <a:gd name="connsiteY13" fmla="*/ 185124 h 1899586"/>
                <a:gd name="connsiteX14" fmla="*/ 3310872 w 4067964"/>
                <a:gd name="connsiteY14" fmla="*/ 173905 h 1899586"/>
                <a:gd name="connsiteX15" fmla="*/ 3305262 w 4067964"/>
                <a:gd name="connsiteY15" fmla="*/ 151465 h 1899586"/>
                <a:gd name="connsiteX16" fmla="*/ 3288432 w 4067964"/>
                <a:gd name="connsiteY16" fmla="*/ 145856 h 1899586"/>
                <a:gd name="connsiteX17" fmla="*/ 3209895 w 4067964"/>
                <a:gd name="connsiteY17" fmla="*/ 140246 h 1899586"/>
                <a:gd name="connsiteX18" fmla="*/ 3176236 w 4067964"/>
                <a:gd name="connsiteY18" fmla="*/ 134636 h 1899586"/>
                <a:gd name="connsiteX19" fmla="*/ 3142577 w 4067964"/>
                <a:gd name="connsiteY19" fmla="*/ 123416 h 1899586"/>
                <a:gd name="connsiteX20" fmla="*/ 3108918 w 4067964"/>
                <a:gd name="connsiteY20" fmla="*/ 112197 h 1899586"/>
                <a:gd name="connsiteX21" fmla="*/ 3092089 w 4067964"/>
                <a:gd name="connsiteY21" fmla="*/ 106587 h 1899586"/>
                <a:gd name="connsiteX22" fmla="*/ 3069650 w 4067964"/>
                <a:gd name="connsiteY22" fmla="*/ 100977 h 1899586"/>
                <a:gd name="connsiteX23" fmla="*/ 3058430 w 4067964"/>
                <a:gd name="connsiteY23" fmla="*/ 84148 h 1899586"/>
                <a:gd name="connsiteX24" fmla="*/ 3024771 w 4067964"/>
                <a:gd name="connsiteY24" fmla="*/ 67318 h 1899586"/>
                <a:gd name="connsiteX25" fmla="*/ 3013551 w 4067964"/>
                <a:gd name="connsiteY25" fmla="*/ 50489 h 1899586"/>
                <a:gd name="connsiteX26" fmla="*/ 2935014 w 4067964"/>
                <a:gd name="connsiteY26" fmla="*/ 50489 h 1899586"/>
                <a:gd name="connsiteX27" fmla="*/ 2929404 w 4067964"/>
                <a:gd name="connsiteY27" fmla="*/ 67318 h 1899586"/>
                <a:gd name="connsiteX28" fmla="*/ 2878916 w 4067964"/>
                <a:gd name="connsiteY28" fmla="*/ 95367 h 1899586"/>
                <a:gd name="connsiteX29" fmla="*/ 2862086 w 4067964"/>
                <a:gd name="connsiteY29" fmla="*/ 106587 h 1899586"/>
                <a:gd name="connsiteX30" fmla="*/ 2828428 w 4067964"/>
                <a:gd name="connsiteY30" fmla="*/ 117806 h 1899586"/>
                <a:gd name="connsiteX31" fmla="*/ 2800378 w 4067964"/>
                <a:gd name="connsiteY31" fmla="*/ 145856 h 1899586"/>
                <a:gd name="connsiteX32" fmla="*/ 2794769 w 4067964"/>
                <a:gd name="connsiteY32" fmla="*/ 162685 h 1899586"/>
                <a:gd name="connsiteX33" fmla="*/ 2761110 w 4067964"/>
                <a:gd name="connsiteY33" fmla="*/ 179514 h 1899586"/>
                <a:gd name="connsiteX34" fmla="*/ 2744280 w 4067964"/>
                <a:gd name="connsiteY34" fmla="*/ 190734 h 1899586"/>
                <a:gd name="connsiteX35" fmla="*/ 2693792 w 4067964"/>
                <a:gd name="connsiteY35" fmla="*/ 213173 h 1899586"/>
                <a:gd name="connsiteX36" fmla="*/ 2671353 w 4067964"/>
                <a:gd name="connsiteY36" fmla="*/ 246832 h 1899586"/>
                <a:gd name="connsiteX37" fmla="*/ 2643304 w 4067964"/>
                <a:gd name="connsiteY37" fmla="*/ 286101 h 1899586"/>
                <a:gd name="connsiteX38" fmla="*/ 2615255 w 4067964"/>
                <a:gd name="connsiteY38" fmla="*/ 330979 h 1899586"/>
                <a:gd name="connsiteX39" fmla="*/ 2592815 w 4067964"/>
                <a:gd name="connsiteY39" fmla="*/ 364638 h 1899586"/>
                <a:gd name="connsiteX40" fmla="*/ 2575986 w 4067964"/>
                <a:gd name="connsiteY40" fmla="*/ 370248 h 1899586"/>
                <a:gd name="connsiteX41" fmla="*/ 2536717 w 4067964"/>
                <a:gd name="connsiteY41" fmla="*/ 381468 h 1899586"/>
                <a:gd name="connsiteX42" fmla="*/ 2519888 w 4067964"/>
                <a:gd name="connsiteY42" fmla="*/ 392687 h 1899586"/>
                <a:gd name="connsiteX43" fmla="*/ 2486229 w 4067964"/>
                <a:gd name="connsiteY43" fmla="*/ 403907 h 1899586"/>
                <a:gd name="connsiteX44" fmla="*/ 2435740 w 4067964"/>
                <a:gd name="connsiteY44" fmla="*/ 426346 h 1899586"/>
                <a:gd name="connsiteX45" fmla="*/ 2368423 w 4067964"/>
                <a:gd name="connsiteY45" fmla="*/ 431956 h 1899586"/>
                <a:gd name="connsiteX46" fmla="*/ 2345983 w 4067964"/>
                <a:gd name="connsiteY46" fmla="*/ 465615 h 1899586"/>
                <a:gd name="connsiteX47" fmla="*/ 2340374 w 4067964"/>
                <a:gd name="connsiteY47" fmla="*/ 482445 h 1899586"/>
                <a:gd name="connsiteX48" fmla="*/ 2317934 w 4067964"/>
                <a:gd name="connsiteY48" fmla="*/ 516103 h 1899586"/>
                <a:gd name="connsiteX49" fmla="*/ 2306715 w 4067964"/>
                <a:gd name="connsiteY49" fmla="*/ 532933 h 1899586"/>
                <a:gd name="connsiteX50" fmla="*/ 2295495 w 4067964"/>
                <a:gd name="connsiteY50" fmla="*/ 589031 h 1899586"/>
                <a:gd name="connsiteX51" fmla="*/ 2284275 w 4067964"/>
                <a:gd name="connsiteY51" fmla="*/ 605860 h 1899586"/>
                <a:gd name="connsiteX52" fmla="*/ 2273056 w 4067964"/>
                <a:gd name="connsiteY52" fmla="*/ 645129 h 1899586"/>
                <a:gd name="connsiteX53" fmla="*/ 2261836 w 4067964"/>
                <a:gd name="connsiteY53" fmla="*/ 678788 h 1899586"/>
                <a:gd name="connsiteX54" fmla="*/ 2256226 w 4067964"/>
                <a:gd name="connsiteY54" fmla="*/ 695618 h 1899586"/>
                <a:gd name="connsiteX55" fmla="*/ 2211348 w 4067964"/>
                <a:gd name="connsiteY55" fmla="*/ 701227 h 1899586"/>
                <a:gd name="connsiteX56" fmla="*/ 2177689 w 4067964"/>
                <a:gd name="connsiteY56" fmla="*/ 712447 h 1899586"/>
                <a:gd name="connsiteX57" fmla="*/ 2166469 w 4067964"/>
                <a:gd name="connsiteY57" fmla="*/ 729276 h 1899586"/>
                <a:gd name="connsiteX58" fmla="*/ 2127201 w 4067964"/>
                <a:gd name="connsiteY58" fmla="*/ 740496 h 1899586"/>
                <a:gd name="connsiteX59" fmla="*/ 2110371 w 4067964"/>
                <a:gd name="connsiteY59" fmla="*/ 757325 h 1899586"/>
                <a:gd name="connsiteX60" fmla="*/ 2087932 w 4067964"/>
                <a:gd name="connsiteY60" fmla="*/ 762935 h 1899586"/>
                <a:gd name="connsiteX61" fmla="*/ 2020614 w 4067964"/>
                <a:gd name="connsiteY61" fmla="*/ 746106 h 1899586"/>
                <a:gd name="connsiteX62" fmla="*/ 2003785 w 4067964"/>
                <a:gd name="connsiteY62" fmla="*/ 740496 h 1899586"/>
                <a:gd name="connsiteX63" fmla="*/ 1953296 w 4067964"/>
                <a:gd name="connsiteY63" fmla="*/ 729276 h 1899586"/>
                <a:gd name="connsiteX64" fmla="*/ 1936467 w 4067964"/>
                <a:gd name="connsiteY64" fmla="*/ 723667 h 1899586"/>
                <a:gd name="connsiteX65" fmla="*/ 1835490 w 4067964"/>
                <a:gd name="connsiteY65" fmla="*/ 734886 h 1899586"/>
                <a:gd name="connsiteX66" fmla="*/ 1818661 w 4067964"/>
                <a:gd name="connsiteY66" fmla="*/ 746106 h 1899586"/>
                <a:gd name="connsiteX67" fmla="*/ 1779392 w 4067964"/>
                <a:gd name="connsiteY67" fmla="*/ 790984 h 1899586"/>
                <a:gd name="connsiteX68" fmla="*/ 1751343 w 4067964"/>
                <a:gd name="connsiteY68" fmla="*/ 830253 h 1899586"/>
                <a:gd name="connsiteX69" fmla="*/ 1734513 w 4067964"/>
                <a:gd name="connsiteY69" fmla="*/ 863912 h 1899586"/>
                <a:gd name="connsiteX70" fmla="*/ 1700855 w 4067964"/>
                <a:gd name="connsiteY70" fmla="*/ 875132 h 1899586"/>
                <a:gd name="connsiteX71" fmla="*/ 1684025 w 4067964"/>
                <a:gd name="connsiteY71" fmla="*/ 886351 h 1899586"/>
                <a:gd name="connsiteX72" fmla="*/ 1605488 w 4067964"/>
                <a:gd name="connsiteY72" fmla="*/ 880741 h 1899586"/>
                <a:gd name="connsiteX73" fmla="*/ 1588658 w 4067964"/>
                <a:gd name="connsiteY73" fmla="*/ 875132 h 1899586"/>
                <a:gd name="connsiteX74" fmla="*/ 1560609 w 4067964"/>
                <a:gd name="connsiteY74" fmla="*/ 869522 h 1899586"/>
                <a:gd name="connsiteX75" fmla="*/ 1526950 w 4067964"/>
                <a:gd name="connsiteY75" fmla="*/ 858302 h 1899586"/>
                <a:gd name="connsiteX76" fmla="*/ 1515731 w 4067964"/>
                <a:gd name="connsiteY76" fmla="*/ 841473 h 1899586"/>
                <a:gd name="connsiteX77" fmla="*/ 1409144 w 4067964"/>
                <a:gd name="connsiteY77" fmla="*/ 830253 h 1899586"/>
                <a:gd name="connsiteX78" fmla="*/ 1386705 w 4067964"/>
                <a:gd name="connsiteY78" fmla="*/ 863912 h 1899586"/>
                <a:gd name="connsiteX79" fmla="*/ 1375485 w 4067964"/>
                <a:gd name="connsiteY79" fmla="*/ 880741 h 1899586"/>
                <a:gd name="connsiteX80" fmla="*/ 1358656 w 4067964"/>
                <a:gd name="connsiteY80" fmla="*/ 886351 h 1899586"/>
                <a:gd name="connsiteX81" fmla="*/ 1341826 w 4067964"/>
                <a:gd name="connsiteY81" fmla="*/ 903181 h 1899586"/>
                <a:gd name="connsiteX82" fmla="*/ 1324997 w 4067964"/>
                <a:gd name="connsiteY82" fmla="*/ 914400 h 1899586"/>
                <a:gd name="connsiteX83" fmla="*/ 1336216 w 4067964"/>
                <a:gd name="connsiteY83" fmla="*/ 931230 h 1899586"/>
                <a:gd name="connsiteX84" fmla="*/ 1296948 w 4067964"/>
                <a:gd name="connsiteY84" fmla="*/ 942449 h 1899586"/>
                <a:gd name="connsiteX85" fmla="*/ 1246459 w 4067964"/>
                <a:gd name="connsiteY85" fmla="*/ 981718 h 1899586"/>
                <a:gd name="connsiteX86" fmla="*/ 1212801 w 4067964"/>
                <a:gd name="connsiteY86" fmla="*/ 1009767 h 1899586"/>
                <a:gd name="connsiteX87" fmla="*/ 1179142 w 4067964"/>
                <a:gd name="connsiteY87" fmla="*/ 1032206 h 1899586"/>
                <a:gd name="connsiteX88" fmla="*/ 1145483 w 4067964"/>
                <a:gd name="connsiteY88" fmla="*/ 1060256 h 1899586"/>
                <a:gd name="connsiteX89" fmla="*/ 1134263 w 4067964"/>
                <a:gd name="connsiteY89" fmla="*/ 1077085 h 1899586"/>
                <a:gd name="connsiteX90" fmla="*/ 1128653 w 4067964"/>
                <a:gd name="connsiteY90" fmla="*/ 1093914 h 1899586"/>
                <a:gd name="connsiteX91" fmla="*/ 1111824 w 4067964"/>
                <a:gd name="connsiteY91" fmla="*/ 1105134 h 1899586"/>
                <a:gd name="connsiteX92" fmla="*/ 1089385 w 4067964"/>
                <a:gd name="connsiteY92" fmla="*/ 1127573 h 1899586"/>
                <a:gd name="connsiteX93" fmla="*/ 1055726 w 4067964"/>
                <a:gd name="connsiteY93" fmla="*/ 1150013 h 1899586"/>
                <a:gd name="connsiteX94" fmla="*/ 1027677 w 4067964"/>
                <a:gd name="connsiteY94" fmla="*/ 1183671 h 1899586"/>
                <a:gd name="connsiteX95" fmla="*/ 1016457 w 4067964"/>
                <a:gd name="connsiteY95" fmla="*/ 1200501 h 1899586"/>
                <a:gd name="connsiteX96" fmla="*/ 999628 w 4067964"/>
                <a:gd name="connsiteY96" fmla="*/ 1206111 h 1899586"/>
                <a:gd name="connsiteX97" fmla="*/ 982798 w 4067964"/>
                <a:gd name="connsiteY97" fmla="*/ 1228550 h 1899586"/>
                <a:gd name="connsiteX98" fmla="*/ 949139 w 4067964"/>
                <a:gd name="connsiteY98" fmla="*/ 1250989 h 1899586"/>
                <a:gd name="connsiteX99" fmla="*/ 921090 w 4067964"/>
                <a:gd name="connsiteY99" fmla="*/ 1301478 h 1899586"/>
                <a:gd name="connsiteX100" fmla="*/ 904261 w 4067964"/>
                <a:gd name="connsiteY100" fmla="*/ 1312697 h 1899586"/>
                <a:gd name="connsiteX101" fmla="*/ 881821 w 4067964"/>
                <a:gd name="connsiteY101" fmla="*/ 1335137 h 1899586"/>
                <a:gd name="connsiteX102" fmla="*/ 870602 w 4067964"/>
                <a:gd name="connsiteY102" fmla="*/ 1351966 h 1899586"/>
                <a:gd name="connsiteX103" fmla="*/ 853772 w 4067964"/>
                <a:gd name="connsiteY103" fmla="*/ 1368795 h 1899586"/>
                <a:gd name="connsiteX104" fmla="*/ 842553 w 4067964"/>
                <a:gd name="connsiteY104" fmla="*/ 1385625 h 1899586"/>
                <a:gd name="connsiteX105" fmla="*/ 808894 w 4067964"/>
                <a:gd name="connsiteY105" fmla="*/ 1413674 h 1899586"/>
                <a:gd name="connsiteX106" fmla="*/ 797674 w 4067964"/>
                <a:gd name="connsiteY106" fmla="*/ 1430503 h 1899586"/>
                <a:gd name="connsiteX107" fmla="*/ 780845 w 4067964"/>
                <a:gd name="connsiteY107" fmla="*/ 1436113 h 1899586"/>
                <a:gd name="connsiteX108" fmla="*/ 747186 w 4067964"/>
                <a:gd name="connsiteY108" fmla="*/ 1458552 h 1899586"/>
                <a:gd name="connsiteX109" fmla="*/ 730356 w 4067964"/>
                <a:gd name="connsiteY109" fmla="*/ 1469772 h 1899586"/>
                <a:gd name="connsiteX110" fmla="*/ 702307 w 4067964"/>
                <a:gd name="connsiteY110" fmla="*/ 1503431 h 1899586"/>
                <a:gd name="connsiteX111" fmla="*/ 668648 w 4067964"/>
                <a:gd name="connsiteY111" fmla="*/ 1525870 h 1899586"/>
                <a:gd name="connsiteX112" fmla="*/ 629380 w 4067964"/>
                <a:gd name="connsiteY112" fmla="*/ 1537090 h 1899586"/>
                <a:gd name="connsiteX113" fmla="*/ 578891 w 4067964"/>
                <a:gd name="connsiteY113" fmla="*/ 1565139 h 1899586"/>
                <a:gd name="connsiteX114" fmla="*/ 528403 w 4067964"/>
                <a:gd name="connsiteY114" fmla="*/ 1587578 h 1899586"/>
                <a:gd name="connsiteX115" fmla="*/ 511574 w 4067964"/>
                <a:gd name="connsiteY115" fmla="*/ 1593188 h 1899586"/>
                <a:gd name="connsiteX116" fmla="*/ 494744 w 4067964"/>
                <a:gd name="connsiteY116" fmla="*/ 1598798 h 1899586"/>
                <a:gd name="connsiteX117" fmla="*/ 449866 w 4067964"/>
                <a:gd name="connsiteY117" fmla="*/ 1615627 h 1899586"/>
                <a:gd name="connsiteX118" fmla="*/ 416207 w 4067964"/>
                <a:gd name="connsiteY118" fmla="*/ 1626847 h 1899586"/>
                <a:gd name="connsiteX119" fmla="*/ 382548 w 4067964"/>
                <a:gd name="connsiteY119" fmla="*/ 1632457 h 1899586"/>
                <a:gd name="connsiteX120" fmla="*/ 348889 w 4067964"/>
                <a:gd name="connsiteY120" fmla="*/ 1643676 h 1899586"/>
                <a:gd name="connsiteX121" fmla="*/ 332059 w 4067964"/>
                <a:gd name="connsiteY121" fmla="*/ 1654896 h 1899586"/>
                <a:gd name="connsiteX122" fmla="*/ 298401 w 4067964"/>
                <a:gd name="connsiteY122" fmla="*/ 1666116 h 1899586"/>
                <a:gd name="connsiteX123" fmla="*/ 281571 w 4067964"/>
                <a:gd name="connsiteY123" fmla="*/ 1677335 h 1899586"/>
                <a:gd name="connsiteX124" fmla="*/ 247912 w 4067964"/>
                <a:gd name="connsiteY124" fmla="*/ 1688555 h 1899586"/>
                <a:gd name="connsiteX125" fmla="*/ 231083 w 4067964"/>
                <a:gd name="connsiteY125" fmla="*/ 1694165 h 1899586"/>
                <a:gd name="connsiteX126" fmla="*/ 214253 w 4067964"/>
                <a:gd name="connsiteY126" fmla="*/ 1705384 h 1899586"/>
                <a:gd name="connsiteX127" fmla="*/ 197424 w 4067964"/>
                <a:gd name="connsiteY127" fmla="*/ 1710994 h 1899586"/>
                <a:gd name="connsiteX128" fmla="*/ 163765 w 4067964"/>
                <a:gd name="connsiteY128" fmla="*/ 1733433 h 1899586"/>
                <a:gd name="connsiteX129" fmla="*/ 118886 w 4067964"/>
                <a:gd name="connsiteY129" fmla="*/ 1772702 h 1899586"/>
                <a:gd name="connsiteX130" fmla="*/ 102057 w 4067964"/>
                <a:gd name="connsiteY130" fmla="*/ 1783922 h 1899586"/>
                <a:gd name="connsiteX131" fmla="*/ 79618 w 4067964"/>
                <a:gd name="connsiteY131" fmla="*/ 1811971 h 1899586"/>
                <a:gd name="connsiteX132" fmla="*/ 51569 w 4067964"/>
                <a:gd name="connsiteY132" fmla="*/ 1840020 h 1899586"/>
                <a:gd name="connsiteX133" fmla="*/ 40349 w 4067964"/>
                <a:gd name="connsiteY133" fmla="*/ 1856849 h 1899586"/>
                <a:gd name="connsiteX134" fmla="*/ 23520 w 4067964"/>
                <a:gd name="connsiteY134" fmla="*/ 1862459 h 1899586"/>
                <a:gd name="connsiteX135" fmla="*/ 6690 w 4067964"/>
                <a:gd name="connsiteY135" fmla="*/ 1896118 h 1899586"/>
                <a:gd name="connsiteX136" fmla="*/ 6690 w 4067964"/>
                <a:gd name="connsiteY136" fmla="*/ 1873679 h 189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067964" h="1899586">
                  <a:moveTo>
                    <a:pt x="4051367" y="0"/>
                  </a:moveTo>
                  <a:cubicBezTo>
                    <a:pt x="4067400" y="48097"/>
                    <a:pt x="4067964" y="35056"/>
                    <a:pt x="4056977" y="100977"/>
                  </a:cubicBezTo>
                  <a:cubicBezTo>
                    <a:pt x="4055033" y="112643"/>
                    <a:pt x="4045758" y="134636"/>
                    <a:pt x="4045758" y="134636"/>
                  </a:cubicBezTo>
                  <a:cubicBezTo>
                    <a:pt x="4043888" y="153335"/>
                    <a:pt x="4051686" y="175900"/>
                    <a:pt x="4040148" y="190734"/>
                  </a:cubicBezTo>
                  <a:cubicBezTo>
                    <a:pt x="4033165" y="199712"/>
                    <a:pt x="4017524" y="187883"/>
                    <a:pt x="4006489" y="185124"/>
                  </a:cubicBezTo>
                  <a:cubicBezTo>
                    <a:pt x="3995016" y="182256"/>
                    <a:pt x="3972830" y="173905"/>
                    <a:pt x="3972830" y="173905"/>
                  </a:cubicBezTo>
                  <a:cubicBezTo>
                    <a:pt x="3957870" y="175775"/>
                    <a:pt x="3941949" y="173915"/>
                    <a:pt x="3927951" y="179514"/>
                  </a:cubicBezTo>
                  <a:cubicBezTo>
                    <a:pt x="3922425" y="181725"/>
                    <a:pt x="3906933" y="217077"/>
                    <a:pt x="3905512" y="218783"/>
                  </a:cubicBezTo>
                  <a:cubicBezTo>
                    <a:pt x="3901196" y="223962"/>
                    <a:pt x="3894293" y="226263"/>
                    <a:pt x="3888683" y="230003"/>
                  </a:cubicBezTo>
                  <a:lnTo>
                    <a:pt x="3518435" y="224393"/>
                  </a:lnTo>
                  <a:cubicBezTo>
                    <a:pt x="3474568" y="223191"/>
                    <a:pt x="3485351" y="217525"/>
                    <a:pt x="3445507" y="207564"/>
                  </a:cubicBezTo>
                  <a:cubicBezTo>
                    <a:pt x="3406641" y="197847"/>
                    <a:pt x="3430731" y="202805"/>
                    <a:pt x="3372580" y="196344"/>
                  </a:cubicBezTo>
                  <a:cubicBezTo>
                    <a:pt x="3366970" y="194474"/>
                    <a:pt x="3361487" y="192168"/>
                    <a:pt x="3355750" y="190734"/>
                  </a:cubicBezTo>
                  <a:cubicBezTo>
                    <a:pt x="3346500" y="188421"/>
                    <a:pt x="3336629" y="188472"/>
                    <a:pt x="3327701" y="185124"/>
                  </a:cubicBezTo>
                  <a:cubicBezTo>
                    <a:pt x="3321388" y="182757"/>
                    <a:pt x="3316482" y="177645"/>
                    <a:pt x="3310872" y="173905"/>
                  </a:cubicBezTo>
                  <a:cubicBezTo>
                    <a:pt x="3309002" y="166425"/>
                    <a:pt x="3310079" y="157486"/>
                    <a:pt x="3305262" y="151465"/>
                  </a:cubicBezTo>
                  <a:cubicBezTo>
                    <a:pt x="3301568" y="146848"/>
                    <a:pt x="3294305" y="146547"/>
                    <a:pt x="3288432" y="145856"/>
                  </a:cubicBezTo>
                  <a:cubicBezTo>
                    <a:pt x="3262366" y="142790"/>
                    <a:pt x="3236074" y="142116"/>
                    <a:pt x="3209895" y="140246"/>
                  </a:cubicBezTo>
                  <a:cubicBezTo>
                    <a:pt x="3198675" y="138376"/>
                    <a:pt x="3187271" y="137395"/>
                    <a:pt x="3176236" y="134636"/>
                  </a:cubicBezTo>
                  <a:cubicBezTo>
                    <a:pt x="3164763" y="131768"/>
                    <a:pt x="3153797" y="127156"/>
                    <a:pt x="3142577" y="123416"/>
                  </a:cubicBezTo>
                  <a:lnTo>
                    <a:pt x="3108918" y="112197"/>
                  </a:lnTo>
                  <a:cubicBezTo>
                    <a:pt x="3103308" y="110327"/>
                    <a:pt x="3097826" y="108021"/>
                    <a:pt x="3092089" y="106587"/>
                  </a:cubicBezTo>
                  <a:lnTo>
                    <a:pt x="3069650" y="100977"/>
                  </a:lnTo>
                  <a:cubicBezTo>
                    <a:pt x="3065910" y="95367"/>
                    <a:pt x="3063197" y="88915"/>
                    <a:pt x="3058430" y="84148"/>
                  </a:cubicBezTo>
                  <a:cubicBezTo>
                    <a:pt x="3047554" y="73272"/>
                    <a:pt x="3038460" y="71881"/>
                    <a:pt x="3024771" y="67318"/>
                  </a:cubicBezTo>
                  <a:cubicBezTo>
                    <a:pt x="3021031" y="61708"/>
                    <a:pt x="3018816" y="54701"/>
                    <a:pt x="3013551" y="50489"/>
                  </a:cubicBezTo>
                  <a:cubicBezTo>
                    <a:pt x="2996206" y="36613"/>
                    <a:pt x="2935974" y="50402"/>
                    <a:pt x="2935014" y="50489"/>
                  </a:cubicBezTo>
                  <a:cubicBezTo>
                    <a:pt x="2933144" y="56099"/>
                    <a:pt x="2933585" y="63137"/>
                    <a:pt x="2929404" y="67318"/>
                  </a:cubicBezTo>
                  <a:cubicBezTo>
                    <a:pt x="2894028" y="102693"/>
                    <a:pt x="2907133" y="81258"/>
                    <a:pt x="2878916" y="95367"/>
                  </a:cubicBezTo>
                  <a:cubicBezTo>
                    <a:pt x="2872885" y="98382"/>
                    <a:pt x="2868247" y="103849"/>
                    <a:pt x="2862086" y="106587"/>
                  </a:cubicBezTo>
                  <a:cubicBezTo>
                    <a:pt x="2851279" y="111390"/>
                    <a:pt x="2828428" y="117806"/>
                    <a:pt x="2828428" y="117806"/>
                  </a:cubicBezTo>
                  <a:cubicBezTo>
                    <a:pt x="2811598" y="129026"/>
                    <a:pt x="2809728" y="127156"/>
                    <a:pt x="2800378" y="145856"/>
                  </a:cubicBezTo>
                  <a:cubicBezTo>
                    <a:pt x="2797734" y="151145"/>
                    <a:pt x="2798463" y="158068"/>
                    <a:pt x="2794769" y="162685"/>
                  </a:cubicBezTo>
                  <a:cubicBezTo>
                    <a:pt x="2786859" y="172572"/>
                    <a:pt x="2772198" y="175819"/>
                    <a:pt x="2761110" y="179514"/>
                  </a:cubicBezTo>
                  <a:cubicBezTo>
                    <a:pt x="2755500" y="183254"/>
                    <a:pt x="2750441" y="187996"/>
                    <a:pt x="2744280" y="190734"/>
                  </a:cubicBezTo>
                  <a:cubicBezTo>
                    <a:pt x="2684195" y="217439"/>
                    <a:pt x="2731880" y="187782"/>
                    <a:pt x="2693792" y="213173"/>
                  </a:cubicBezTo>
                  <a:cubicBezTo>
                    <a:pt x="2686312" y="224393"/>
                    <a:pt x="2675617" y="234040"/>
                    <a:pt x="2671353" y="246832"/>
                  </a:cubicBezTo>
                  <a:cubicBezTo>
                    <a:pt x="2658263" y="286101"/>
                    <a:pt x="2671353" y="276751"/>
                    <a:pt x="2643304" y="286101"/>
                  </a:cubicBezTo>
                  <a:cubicBezTo>
                    <a:pt x="2629952" y="326156"/>
                    <a:pt x="2641924" y="313200"/>
                    <a:pt x="2615255" y="330979"/>
                  </a:cubicBezTo>
                  <a:cubicBezTo>
                    <a:pt x="2607775" y="342199"/>
                    <a:pt x="2605607" y="360374"/>
                    <a:pt x="2592815" y="364638"/>
                  </a:cubicBezTo>
                  <a:cubicBezTo>
                    <a:pt x="2587205" y="366508"/>
                    <a:pt x="2581672" y="368623"/>
                    <a:pt x="2575986" y="370248"/>
                  </a:cubicBezTo>
                  <a:cubicBezTo>
                    <a:pt x="2567598" y="372645"/>
                    <a:pt x="2545684" y="376985"/>
                    <a:pt x="2536717" y="381468"/>
                  </a:cubicBezTo>
                  <a:cubicBezTo>
                    <a:pt x="2530687" y="384483"/>
                    <a:pt x="2526049" y="389949"/>
                    <a:pt x="2519888" y="392687"/>
                  </a:cubicBezTo>
                  <a:cubicBezTo>
                    <a:pt x="2509081" y="397490"/>
                    <a:pt x="2496069" y="397347"/>
                    <a:pt x="2486229" y="403907"/>
                  </a:cubicBezTo>
                  <a:cubicBezTo>
                    <a:pt x="2469345" y="415163"/>
                    <a:pt x="2458630" y="424438"/>
                    <a:pt x="2435740" y="426346"/>
                  </a:cubicBezTo>
                  <a:lnTo>
                    <a:pt x="2368423" y="431956"/>
                  </a:lnTo>
                  <a:cubicBezTo>
                    <a:pt x="2360943" y="443176"/>
                    <a:pt x="2350246" y="452822"/>
                    <a:pt x="2345983" y="465615"/>
                  </a:cubicBezTo>
                  <a:cubicBezTo>
                    <a:pt x="2344113" y="471225"/>
                    <a:pt x="2343246" y="477276"/>
                    <a:pt x="2340374" y="482445"/>
                  </a:cubicBezTo>
                  <a:cubicBezTo>
                    <a:pt x="2333825" y="494232"/>
                    <a:pt x="2325414" y="504883"/>
                    <a:pt x="2317934" y="516103"/>
                  </a:cubicBezTo>
                  <a:lnTo>
                    <a:pt x="2306715" y="532933"/>
                  </a:lnTo>
                  <a:cubicBezTo>
                    <a:pt x="2304648" y="547405"/>
                    <a:pt x="2303328" y="573365"/>
                    <a:pt x="2295495" y="589031"/>
                  </a:cubicBezTo>
                  <a:cubicBezTo>
                    <a:pt x="2292480" y="595061"/>
                    <a:pt x="2288015" y="600250"/>
                    <a:pt x="2284275" y="605860"/>
                  </a:cubicBezTo>
                  <a:cubicBezTo>
                    <a:pt x="2265402" y="662488"/>
                    <a:pt x="2294215" y="574601"/>
                    <a:pt x="2273056" y="645129"/>
                  </a:cubicBezTo>
                  <a:cubicBezTo>
                    <a:pt x="2269658" y="656457"/>
                    <a:pt x="2265576" y="667568"/>
                    <a:pt x="2261836" y="678788"/>
                  </a:cubicBezTo>
                  <a:cubicBezTo>
                    <a:pt x="2259966" y="684398"/>
                    <a:pt x="2262094" y="694885"/>
                    <a:pt x="2256226" y="695618"/>
                  </a:cubicBezTo>
                  <a:lnTo>
                    <a:pt x="2211348" y="701227"/>
                  </a:lnTo>
                  <a:cubicBezTo>
                    <a:pt x="2200128" y="704967"/>
                    <a:pt x="2184249" y="702607"/>
                    <a:pt x="2177689" y="712447"/>
                  </a:cubicBezTo>
                  <a:cubicBezTo>
                    <a:pt x="2173949" y="718057"/>
                    <a:pt x="2171734" y="725064"/>
                    <a:pt x="2166469" y="729276"/>
                  </a:cubicBezTo>
                  <a:cubicBezTo>
                    <a:pt x="2162810" y="732203"/>
                    <a:pt x="2128668" y="740129"/>
                    <a:pt x="2127201" y="740496"/>
                  </a:cubicBezTo>
                  <a:cubicBezTo>
                    <a:pt x="2121591" y="746106"/>
                    <a:pt x="2117259" y="753389"/>
                    <a:pt x="2110371" y="757325"/>
                  </a:cubicBezTo>
                  <a:cubicBezTo>
                    <a:pt x="2103677" y="761150"/>
                    <a:pt x="2095642" y="762935"/>
                    <a:pt x="2087932" y="762935"/>
                  </a:cubicBezTo>
                  <a:cubicBezTo>
                    <a:pt x="2065273" y="762935"/>
                    <a:pt x="2041498" y="753067"/>
                    <a:pt x="2020614" y="746106"/>
                  </a:cubicBezTo>
                  <a:cubicBezTo>
                    <a:pt x="2015004" y="744236"/>
                    <a:pt x="2009583" y="741656"/>
                    <a:pt x="2003785" y="740496"/>
                  </a:cubicBezTo>
                  <a:cubicBezTo>
                    <a:pt x="1984497" y="736638"/>
                    <a:pt x="1971788" y="734559"/>
                    <a:pt x="1953296" y="729276"/>
                  </a:cubicBezTo>
                  <a:cubicBezTo>
                    <a:pt x="1947610" y="727652"/>
                    <a:pt x="1942077" y="725537"/>
                    <a:pt x="1936467" y="723667"/>
                  </a:cubicBezTo>
                  <a:cubicBezTo>
                    <a:pt x="1925954" y="724368"/>
                    <a:pt x="1862258" y="721502"/>
                    <a:pt x="1835490" y="734886"/>
                  </a:cubicBezTo>
                  <a:cubicBezTo>
                    <a:pt x="1829460" y="737901"/>
                    <a:pt x="1824271" y="742366"/>
                    <a:pt x="1818661" y="746106"/>
                  </a:cubicBezTo>
                  <a:cubicBezTo>
                    <a:pt x="1792481" y="785375"/>
                    <a:pt x="1807441" y="772285"/>
                    <a:pt x="1779392" y="790984"/>
                  </a:cubicBezTo>
                  <a:cubicBezTo>
                    <a:pt x="1766302" y="830253"/>
                    <a:pt x="1779392" y="820903"/>
                    <a:pt x="1751343" y="830253"/>
                  </a:cubicBezTo>
                  <a:cubicBezTo>
                    <a:pt x="1748286" y="839424"/>
                    <a:pt x="1743672" y="858188"/>
                    <a:pt x="1734513" y="863912"/>
                  </a:cubicBezTo>
                  <a:cubicBezTo>
                    <a:pt x="1724484" y="870180"/>
                    <a:pt x="1712074" y="871392"/>
                    <a:pt x="1700855" y="875132"/>
                  </a:cubicBezTo>
                  <a:cubicBezTo>
                    <a:pt x="1694459" y="877264"/>
                    <a:pt x="1689635" y="882611"/>
                    <a:pt x="1684025" y="886351"/>
                  </a:cubicBezTo>
                  <a:cubicBezTo>
                    <a:pt x="1657846" y="884481"/>
                    <a:pt x="1631554" y="883807"/>
                    <a:pt x="1605488" y="880741"/>
                  </a:cubicBezTo>
                  <a:cubicBezTo>
                    <a:pt x="1599615" y="880050"/>
                    <a:pt x="1594395" y="876566"/>
                    <a:pt x="1588658" y="875132"/>
                  </a:cubicBezTo>
                  <a:cubicBezTo>
                    <a:pt x="1579408" y="872820"/>
                    <a:pt x="1569808" y="872031"/>
                    <a:pt x="1560609" y="869522"/>
                  </a:cubicBezTo>
                  <a:cubicBezTo>
                    <a:pt x="1549199" y="866410"/>
                    <a:pt x="1526950" y="858302"/>
                    <a:pt x="1526950" y="858302"/>
                  </a:cubicBezTo>
                  <a:cubicBezTo>
                    <a:pt x="1523210" y="852692"/>
                    <a:pt x="1520047" y="846652"/>
                    <a:pt x="1515731" y="841473"/>
                  </a:cubicBezTo>
                  <a:cubicBezTo>
                    <a:pt x="1483728" y="803069"/>
                    <a:pt x="1484057" y="825571"/>
                    <a:pt x="1409144" y="830253"/>
                  </a:cubicBezTo>
                  <a:lnTo>
                    <a:pt x="1386705" y="863912"/>
                  </a:lnTo>
                  <a:cubicBezTo>
                    <a:pt x="1382965" y="869522"/>
                    <a:pt x="1381881" y="878609"/>
                    <a:pt x="1375485" y="880741"/>
                  </a:cubicBezTo>
                  <a:lnTo>
                    <a:pt x="1358656" y="886351"/>
                  </a:lnTo>
                  <a:cubicBezTo>
                    <a:pt x="1353046" y="891961"/>
                    <a:pt x="1347921" y="898102"/>
                    <a:pt x="1341826" y="903181"/>
                  </a:cubicBezTo>
                  <a:cubicBezTo>
                    <a:pt x="1336647" y="907497"/>
                    <a:pt x="1326319" y="907789"/>
                    <a:pt x="1324997" y="914400"/>
                  </a:cubicBezTo>
                  <a:cubicBezTo>
                    <a:pt x="1323675" y="921011"/>
                    <a:pt x="1332476" y="925620"/>
                    <a:pt x="1336216" y="931230"/>
                  </a:cubicBezTo>
                  <a:cubicBezTo>
                    <a:pt x="1334553" y="931646"/>
                    <a:pt x="1300758" y="939486"/>
                    <a:pt x="1296948" y="942449"/>
                  </a:cubicBezTo>
                  <a:cubicBezTo>
                    <a:pt x="1240186" y="986597"/>
                    <a:pt x="1285394" y="968740"/>
                    <a:pt x="1246459" y="981718"/>
                  </a:cubicBezTo>
                  <a:cubicBezTo>
                    <a:pt x="1186304" y="1021824"/>
                    <a:pt x="1277611" y="959360"/>
                    <a:pt x="1212801" y="1009767"/>
                  </a:cubicBezTo>
                  <a:cubicBezTo>
                    <a:pt x="1202157" y="1018046"/>
                    <a:pt x="1188677" y="1022671"/>
                    <a:pt x="1179142" y="1032206"/>
                  </a:cubicBezTo>
                  <a:cubicBezTo>
                    <a:pt x="1157545" y="1053803"/>
                    <a:pt x="1168913" y="1044635"/>
                    <a:pt x="1145483" y="1060256"/>
                  </a:cubicBezTo>
                  <a:cubicBezTo>
                    <a:pt x="1141743" y="1065866"/>
                    <a:pt x="1137278" y="1071055"/>
                    <a:pt x="1134263" y="1077085"/>
                  </a:cubicBezTo>
                  <a:cubicBezTo>
                    <a:pt x="1131618" y="1082374"/>
                    <a:pt x="1132347" y="1089297"/>
                    <a:pt x="1128653" y="1093914"/>
                  </a:cubicBezTo>
                  <a:cubicBezTo>
                    <a:pt x="1124441" y="1099179"/>
                    <a:pt x="1117434" y="1101394"/>
                    <a:pt x="1111824" y="1105134"/>
                  </a:cubicBezTo>
                  <a:cubicBezTo>
                    <a:pt x="1102304" y="1133695"/>
                    <a:pt x="1113864" y="1113973"/>
                    <a:pt x="1089385" y="1127573"/>
                  </a:cubicBezTo>
                  <a:cubicBezTo>
                    <a:pt x="1077597" y="1134122"/>
                    <a:pt x="1055726" y="1150013"/>
                    <a:pt x="1055726" y="1150013"/>
                  </a:cubicBezTo>
                  <a:cubicBezTo>
                    <a:pt x="1027865" y="1191802"/>
                    <a:pt x="1063676" y="1140472"/>
                    <a:pt x="1027677" y="1183671"/>
                  </a:cubicBezTo>
                  <a:cubicBezTo>
                    <a:pt x="1023361" y="1188851"/>
                    <a:pt x="1021722" y="1196289"/>
                    <a:pt x="1016457" y="1200501"/>
                  </a:cubicBezTo>
                  <a:cubicBezTo>
                    <a:pt x="1011840" y="1204195"/>
                    <a:pt x="1005238" y="1204241"/>
                    <a:pt x="999628" y="1206111"/>
                  </a:cubicBezTo>
                  <a:cubicBezTo>
                    <a:pt x="994018" y="1213591"/>
                    <a:pt x="989786" y="1222338"/>
                    <a:pt x="982798" y="1228550"/>
                  </a:cubicBezTo>
                  <a:cubicBezTo>
                    <a:pt x="972720" y="1237508"/>
                    <a:pt x="949139" y="1250989"/>
                    <a:pt x="949139" y="1250989"/>
                  </a:cubicBezTo>
                  <a:cubicBezTo>
                    <a:pt x="938300" y="1283508"/>
                    <a:pt x="944345" y="1282099"/>
                    <a:pt x="921090" y="1301478"/>
                  </a:cubicBezTo>
                  <a:cubicBezTo>
                    <a:pt x="915911" y="1305794"/>
                    <a:pt x="909871" y="1308957"/>
                    <a:pt x="904261" y="1312697"/>
                  </a:cubicBezTo>
                  <a:cubicBezTo>
                    <a:pt x="892021" y="1349417"/>
                    <a:pt x="909021" y="1313377"/>
                    <a:pt x="881821" y="1335137"/>
                  </a:cubicBezTo>
                  <a:cubicBezTo>
                    <a:pt x="876556" y="1339349"/>
                    <a:pt x="874918" y="1346787"/>
                    <a:pt x="870602" y="1351966"/>
                  </a:cubicBezTo>
                  <a:cubicBezTo>
                    <a:pt x="865523" y="1358061"/>
                    <a:pt x="858851" y="1362700"/>
                    <a:pt x="853772" y="1368795"/>
                  </a:cubicBezTo>
                  <a:cubicBezTo>
                    <a:pt x="849456" y="1373975"/>
                    <a:pt x="847320" y="1380857"/>
                    <a:pt x="842553" y="1385625"/>
                  </a:cubicBezTo>
                  <a:cubicBezTo>
                    <a:pt x="798412" y="1429768"/>
                    <a:pt x="854859" y="1358518"/>
                    <a:pt x="808894" y="1413674"/>
                  </a:cubicBezTo>
                  <a:cubicBezTo>
                    <a:pt x="804578" y="1418853"/>
                    <a:pt x="802939" y="1426291"/>
                    <a:pt x="797674" y="1430503"/>
                  </a:cubicBezTo>
                  <a:cubicBezTo>
                    <a:pt x="793057" y="1434197"/>
                    <a:pt x="786014" y="1433241"/>
                    <a:pt x="780845" y="1436113"/>
                  </a:cubicBezTo>
                  <a:cubicBezTo>
                    <a:pt x="769058" y="1442662"/>
                    <a:pt x="758406" y="1451072"/>
                    <a:pt x="747186" y="1458552"/>
                  </a:cubicBezTo>
                  <a:lnTo>
                    <a:pt x="730356" y="1469772"/>
                  </a:lnTo>
                  <a:cubicBezTo>
                    <a:pt x="720382" y="1484734"/>
                    <a:pt x="717262" y="1491800"/>
                    <a:pt x="702307" y="1503431"/>
                  </a:cubicBezTo>
                  <a:cubicBezTo>
                    <a:pt x="691663" y="1511709"/>
                    <a:pt x="681730" y="1522599"/>
                    <a:pt x="668648" y="1525870"/>
                  </a:cubicBezTo>
                  <a:cubicBezTo>
                    <a:pt x="663365" y="1527191"/>
                    <a:pt x="635965" y="1533431"/>
                    <a:pt x="629380" y="1537090"/>
                  </a:cubicBezTo>
                  <a:cubicBezTo>
                    <a:pt x="571513" y="1569238"/>
                    <a:pt x="616972" y="1552445"/>
                    <a:pt x="578891" y="1565139"/>
                  </a:cubicBezTo>
                  <a:cubicBezTo>
                    <a:pt x="552221" y="1582920"/>
                    <a:pt x="568460" y="1574226"/>
                    <a:pt x="528403" y="1587578"/>
                  </a:cubicBezTo>
                  <a:lnTo>
                    <a:pt x="511574" y="1593188"/>
                  </a:lnTo>
                  <a:lnTo>
                    <a:pt x="494744" y="1598798"/>
                  </a:lnTo>
                  <a:cubicBezTo>
                    <a:pt x="465456" y="1618324"/>
                    <a:pt x="490926" y="1604429"/>
                    <a:pt x="449866" y="1615627"/>
                  </a:cubicBezTo>
                  <a:cubicBezTo>
                    <a:pt x="438456" y="1618739"/>
                    <a:pt x="427873" y="1624903"/>
                    <a:pt x="416207" y="1626847"/>
                  </a:cubicBezTo>
                  <a:cubicBezTo>
                    <a:pt x="404987" y="1628717"/>
                    <a:pt x="393583" y="1629698"/>
                    <a:pt x="382548" y="1632457"/>
                  </a:cubicBezTo>
                  <a:cubicBezTo>
                    <a:pt x="371075" y="1635325"/>
                    <a:pt x="348889" y="1643676"/>
                    <a:pt x="348889" y="1643676"/>
                  </a:cubicBezTo>
                  <a:cubicBezTo>
                    <a:pt x="343279" y="1647416"/>
                    <a:pt x="338220" y="1652158"/>
                    <a:pt x="332059" y="1654896"/>
                  </a:cubicBezTo>
                  <a:cubicBezTo>
                    <a:pt x="321252" y="1659699"/>
                    <a:pt x="308241" y="1659556"/>
                    <a:pt x="298401" y="1666116"/>
                  </a:cubicBezTo>
                  <a:cubicBezTo>
                    <a:pt x="292791" y="1669856"/>
                    <a:pt x="287732" y="1674597"/>
                    <a:pt x="281571" y="1677335"/>
                  </a:cubicBezTo>
                  <a:cubicBezTo>
                    <a:pt x="270764" y="1682138"/>
                    <a:pt x="259132" y="1684815"/>
                    <a:pt x="247912" y="1688555"/>
                  </a:cubicBezTo>
                  <a:cubicBezTo>
                    <a:pt x="242302" y="1690425"/>
                    <a:pt x="236003" y="1690885"/>
                    <a:pt x="231083" y="1694165"/>
                  </a:cubicBezTo>
                  <a:cubicBezTo>
                    <a:pt x="225473" y="1697905"/>
                    <a:pt x="220283" y="1702369"/>
                    <a:pt x="214253" y="1705384"/>
                  </a:cubicBezTo>
                  <a:cubicBezTo>
                    <a:pt x="208964" y="1708028"/>
                    <a:pt x="202593" y="1708122"/>
                    <a:pt x="197424" y="1710994"/>
                  </a:cubicBezTo>
                  <a:cubicBezTo>
                    <a:pt x="185637" y="1717543"/>
                    <a:pt x="163765" y="1733433"/>
                    <a:pt x="163765" y="1733433"/>
                  </a:cubicBezTo>
                  <a:cubicBezTo>
                    <a:pt x="145065" y="1761483"/>
                    <a:pt x="158156" y="1746522"/>
                    <a:pt x="118886" y="1772702"/>
                  </a:cubicBezTo>
                  <a:lnTo>
                    <a:pt x="102057" y="1783922"/>
                  </a:lnTo>
                  <a:cubicBezTo>
                    <a:pt x="91136" y="1816684"/>
                    <a:pt x="104992" y="1786597"/>
                    <a:pt x="79618" y="1811971"/>
                  </a:cubicBezTo>
                  <a:cubicBezTo>
                    <a:pt x="42219" y="1849370"/>
                    <a:pt x="96446" y="1810100"/>
                    <a:pt x="51569" y="1840020"/>
                  </a:cubicBezTo>
                  <a:cubicBezTo>
                    <a:pt x="47829" y="1845630"/>
                    <a:pt x="45614" y="1852637"/>
                    <a:pt x="40349" y="1856849"/>
                  </a:cubicBezTo>
                  <a:cubicBezTo>
                    <a:pt x="35732" y="1860543"/>
                    <a:pt x="27701" y="1858278"/>
                    <a:pt x="23520" y="1862459"/>
                  </a:cubicBezTo>
                  <a:cubicBezTo>
                    <a:pt x="22412" y="1863567"/>
                    <a:pt x="13627" y="1899586"/>
                    <a:pt x="6690" y="1896118"/>
                  </a:cubicBezTo>
                  <a:cubicBezTo>
                    <a:pt x="0" y="1892773"/>
                    <a:pt x="6690" y="1881159"/>
                    <a:pt x="6690" y="187367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>
            <a:xfrm>
              <a:off x="2338054" y="2300025"/>
              <a:ext cx="1005396" cy="2771249"/>
            </a:xfrm>
            <a:custGeom>
              <a:avLst/>
              <a:gdLst>
                <a:gd name="connsiteX0" fmla="*/ 1005396 w 1005396"/>
                <a:gd name="connsiteY0" fmla="*/ 0 h 2771249"/>
                <a:gd name="connsiteX1" fmla="*/ 999786 w 1005396"/>
                <a:gd name="connsiteY1" fmla="*/ 16829 h 2771249"/>
                <a:gd name="connsiteX2" fmla="*/ 971737 w 1005396"/>
                <a:gd name="connsiteY2" fmla="*/ 50488 h 2771249"/>
                <a:gd name="connsiteX3" fmla="*/ 938079 w 1005396"/>
                <a:gd name="connsiteY3" fmla="*/ 72927 h 2771249"/>
                <a:gd name="connsiteX4" fmla="*/ 932469 w 1005396"/>
                <a:gd name="connsiteY4" fmla="*/ 89757 h 2771249"/>
                <a:gd name="connsiteX5" fmla="*/ 915639 w 1005396"/>
                <a:gd name="connsiteY5" fmla="*/ 100976 h 2771249"/>
                <a:gd name="connsiteX6" fmla="*/ 881980 w 1005396"/>
                <a:gd name="connsiteY6" fmla="*/ 129025 h 2771249"/>
                <a:gd name="connsiteX7" fmla="*/ 859541 w 1005396"/>
                <a:gd name="connsiteY7" fmla="*/ 151465 h 2771249"/>
                <a:gd name="connsiteX8" fmla="*/ 842712 w 1005396"/>
                <a:gd name="connsiteY8" fmla="*/ 168294 h 2771249"/>
                <a:gd name="connsiteX9" fmla="*/ 809053 w 1005396"/>
                <a:gd name="connsiteY9" fmla="*/ 190733 h 2771249"/>
                <a:gd name="connsiteX10" fmla="*/ 792223 w 1005396"/>
                <a:gd name="connsiteY10" fmla="*/ 201953 h 2771249"/>
                <a:gd name="connsiteX11" fmla="*/ 781004 w 1005396"/>
                <a:gd name="connsiteY11" fmla="*/ 218782 h 2771249"/>
                <a:gd name="connsiteX12" fmla="*/ 764174 w 1005396"/>
                <a:gd name="connsiteY12" fmla="*/ 230002 h 2771249"/>
                <a:gd name="connsiteX13" fmla="*/ 758564 w 1005396"/>
                <a:gd name="connsiteY13" fmla="*/ 246831 h 2771249"/>
                <a:gd name="connsiteX14" fmla="*/ 736125 w 1005396"/>
                <a:gd name="connsiteY14" fmla="*/ 280490 h 2771249"/>
                <a:gd name="connsiteX15" fmla="*/ 724906 w 1005396"/>
                <a:gd name="connsiteY15" fmla="*/ 297320 h 2771249"/>
                <a:gd name="connsiteX16" fmla="*/ 708076 w 1005396"/>
                <a:gd name="connsiteY16" fmla="*/ 302930 h 2771249"/>
                <a:gd name="connsiteX17" fmla="*/ 696856 w 1005396"/>
                <a:gd name="connsiteY17" fmla="*/ 336588 h 2771249"/>
                <a:gd name="connsiteX18" fmla="*/ 685637 w 1005396"/>
                <a:gd name="connsiteY18" fmla="*/ 353418 h 2771249"/>
                <a:gd name="connsiteX19" fmla="*/ 680027 w 1005396"/>
                <a:gd name="connsiteY19" fmla="*/ 370247 h 2771249"/>
                <a:gd name="connsiteX20" fmla="*/ 657588 w 1005396"/>
                <a:gd name="connsiteY20" fmla="*/ 403906 h 2771249"/>
                <a:gd name="connsiteX21" fmla="*/ 635148 w 1005396"/>
                <a:gd name="connsiteY21" fmla="*/ 431955 h 2771249"/>
                <a:gd name="connsiteX22" fmla="*/ 618319 w 1005396"/>
                <a:gd name="connsiteY22" fmla="*/ 465614 h 2771249"/>
                <a:gd name="connsiteX23" fmla="*/ 601490 w 1005396"/>
                <a:gd name="connsiteY23" fmla="*/ 516103 h 2771249"/>
                <a:gd name="connsiteX24" fmla="*/ 595880 w 1005396"/>
                <a:gd name="connsiteY24" fmla="*/ 532932 h 2771249"/>
                <a:gd name="connsiteX25" fmla="*/ 579050 w 1005396"/>
                <a:gd name="connsiteY25" fmla="*/ 544152 h 2771249"/>
                <a:gd name="connsiteX26" fmla="*/ 567831 w 1005396"/>
                <a:gd name="connsiteY26" fmla="*/ 560981 h 2771249"/>
                <a:gd name="connsiteX27" fmla="*/ 562221 w 1005396"/>
                <a:gd name="connsiteY27" fmla="*/ 577811 h 2771249"/>
                <a:gd name="connsiteX28" fmla="*/ 545391 w 1005396"/>
                <a:gd name="connsiteY28" fmla="*/ 583420 h 2771249"/>
                <a:gd name="connsiteX29" fmla="*/ 539782 w 1005396"/>
                <a:gd name="connsiteY29" fmla="*/ 600250 h 2771249"/>
                <a:gd name="connsiteX30" fmla="*/ 511733 w 1005396"/>
                <a:gd name="connsiteY30" fmla="*/ 628299 h 2771249"/>
                <a:gd name="connsiteX31" fmla="*/ 489293 w 1005396"/>
                <a:gd name="connsiteY31" fmla="*/ 678787 h 2771249"/>
                <a:gd name="connsiteX32" fmla="*/ 478074 w 1005396"/>
                <a:gd name="connsiteY32" fmla="*/ 718056 h 2771249"/>
                <a:gd name="connsiteX33" fmla="*/ 472464 w 1005396"/>
                <a:gd name="connsiteY33" fmla="*/ 734885 h 2771249"/>
                <a:gd name="connsiteX34" fmla="*/ 455634 w 1005396"/>
                <a:gd name="connsiteY34" fmla="*/ 807813 h 2771249"/>
                <a:gd name="connsiteX35" fmla="*/ 444415 w 1005396"/>
                <a:gd name="connsiteY35" fmla="*/ 841472 h 2771249"/>
                <a:gd name="connsiteX36" fmla="*/ 438805 w 1005396"/>
                <a:gd name="connsiteY36" fmla="*/ 914400 h 2771249"/>
                <a:gd name="connsiteX37" fmla="*/ 433195 w 1005396"/>
                <a:gd name="connsiteY37" fmla="*/ 931229 h 2771249"/>
                <a:gd name="connsiteX38" fmla="*/ 427585 w 1005396"/>
                <a:gd name="connsiteY38" fmla="*/ 953668 h 2771249"/>
                <a:gd name="connsiteX39" fmla="*/ 421975 w 1005396"/>
                <a:gd name="connsiteY39" fmla="*/ 970498 h 2771249"/>
                <a:gd name="connsiteX40" fmla="*/ 416366 w 1005396"/>
                <a:gd name="connsiteY40" fmla="*/ 992937 h 2771249"/>
                <a:gd name="connsiteX41" fmla="*/ 410756 w 1005396"/>
                <a:gd name="connsiteY41" fmla="*/ 1009766 h 2771249"/>
                <a:gd name="connsiteX42" fmla="*/ 405146 w 1005396"/>
                <a:gd name="connsiteY42" fmla="*/ 1032206 h 2771249"/>
                <a:gd name="connsiteX43" fmla="*/ 393926 w 1005396"/>
                <a:gd name="connsiteY43" fmla="*/ 1065865 h 2771249"/>
                <a:gd name="connsiteX44" fmla="*/ 388317 w 1005396"/>
                <a:gd name="connsiteY44" fmla="*/ 1082694 h 2771249"/>
                <a:gd name="connsiteX45" fmla="*/ 371487 w 1005396"/>
                <a:gd name="connsiteY45" fmla="*/ 1088304 h 2771249"/>
                <a:gd name="connsiteX46" fmla="*/ 354658 w 1005396"/>
                <a:gd name="connsiteY46" fmla="*/ 1121963 h 2771249"/>
                <a:gd name="connsiteX47" fmla="*/ 343438 w 1005396"/>
                <a:gd name="connsiteY47" fmla="*/ 1155622 h 2771249"/>
                <a:gd name="connsiteX48" fmla="*/ 332218 w 1005396"/>
                <a:gd name="connsiteY48" fmla="*/ 1200500 h 2771249"/>
                <a:gd name="connsiteX49" fmla="*/ 326609 w 1005396"/>
                <a:gd name="connsiteY49" fmla="*/ 1256598 h 2771249"/>
                <a:gd name="connsiteX50" fmla="*/ 337828 w 1005396"/>
                <a:gd name="connsiteY50" fmla="*/ 1380014 h 2771249"/>
                <a:gd name="connsiteX51" fmla="*/ 304169 w 1005396"/>
                <a:gd name="connsiteY51" fmla="*/ 1486601 h 2771249"/>
                <a:gd name="connsiteX52" fmla="*/ 287340 w 1005396"/>
                <a:gd name="connsiteY52" fmla="*/ 1497820 h 2771249"/>
                <a:gd name="connsiteX53" fmla="*/ 276120 w 1005396"/>
                <a:gd name="connsiteY53" fmla="*/ 1514650 h 2771249"/>
                <a:gd name="connsiteX54" fmla="*/ 236852 w 1005396"/>
                <a:gd name="connsiteY54" fmla="*/ 1525869 h 2771249"/>
                <a:gd name="connsiteX55" fmla="*/ 214412 w 1005396"/>
                <a:gd name="connsiteY55" fmla="*/ 1559528 h 2771249"/>
                <a:gd name="connsiteX56" fmla="*/ 208802 w 1005396"/>
                <a:gd name="connsiteY56" fmla="*/ 1576358 h 2771249"/>
                <a:gd name="connsiteX57" fmla="*/ 175144 w 1005396"/>
                <a:gd name="connsiteY57" fmla="*/ 1643676 h 2771249"/>
                <a:gd name="connsiteX58" fmla="*/ 163924 w 1005396"/>
                <a:gd name="connsiteY58" fmla="*/ 1677335 h 2771249"/>
                <a:gd name="connsiteX59" fmla="*/ 158314 w 1005396"/>
                <a:gd name="connsiteY59" fmla="*/ 1694164 h 2771249"/>
                <a:gd name="connsiteX60" fmla="*/ 158314 w 1005396"/>
                <a:gd name="connsiteY60" fmla="*/ 1778311 h 2771249"/>
                <a:gd name="connsiteX61" fmla="*/ 169534 w 1005396"/>
                <a:gd name="connsiteY61" fmla="*/ 1795141 h 2771249"/>
                <a:gd name="connsiteX62" fmla="*/ 180753 w 1005396"/>
                <a:gd name="connsiteY62" fmla="*/ 1828800 h 2771249"/>
                <a:gd name="connsiteX63" fmla="*/ 186363 w 1005396"/>
                <a:gd name="connsiteY63" fmla="*/ 1845629 h 2771249"/>
                <a:gd name="connsiteX64" fmla="*/ 203193 w 1005396"/>
                <a:gd name="connsiteY64" fmla="*/ 1856849 h 2771249"/>
                <a:gd name="connsiteX65" fmla="*/ 220022 w 1005396"/>
                <a:gd name="connsiteY65" fmla="*/ 1890508 h 2771249"/>
                <a:gd name="connsiteX66" fmla="*/ 236852 w 1005396"/>
                <a:gd name="connsiteY66" fmla="*/ 1924166 h 2771249"/>
                <a:gd name="connsiteX67" fmla="*/ 248071 w 1005396"/>
                <a:gd name="connsiteY67" fmla="*/ 1957825 h 2771249"/>
                <a:gd name="connsiteX68" fmla="*/ 259291 w 1005396"/>
                <a:gd name="connsiteY68" fmla="*/ 1974655 h 2771249"/>
                <a:gd name="connsiteX69" fmla="*/ 276120 w 1005396"/>
                <a:gd name="connsiteY69" fmla="*/ 2041973 h 2771249"/>
                <a:gd name="connsiteX70" fmla="*/ 281730 w 1005396"/>
                <a:gd name="connsiteY70" fmla="*/ 2086851 h 2771249"/>
                <a:gd name="connsiteX71" fmla="*/ 287340 w 1005396"/>
                <a:gd name="connsiteY71" fmla="*/ 2103681 h 2771249"/>
                <a:gd name="connsiteX72" fmla="*/ 304169 w 1005396"/>
                <a:gd name="connsiteY72" fmla="*/ 2109290 h 2771249"/>
                <a:gd name="connsiteX73" fmla="*/ 315389 w 1005396"/>
                <a:gd name="connsiteY73" fmla="*/ 2154169 h 2771249"/>
                <a:gd name="connsiteX74" fmla="*/ 320999 w 1005396"/>
                <a:gd name="connsiteY74" fmla="*/ 2170998 h 2771249"/>
                <a:gd name="connsiteX75" fmla="*/ 332218 w 1005396"/>
                <a:gd name="connsiteY75" fmla="*/ 2215877 h 2771249"/>
                <a:gd name="connsiteX76" fmla="*/ 337828 w 1005396"/>
                <a:gd name="connsiteY76" fmla="*/ 2356122 h 2771249"/>
                <a:gd name="connsiteX77" fmla="*/ 320999 w 1005396"/>
                <a:gd name="connsiteY77" fmla="*/ 2372952 h 2771249"/>
                <a:gd name="connsiteX78" fmla="*/ 287340 w 1005396"/>
                <a:gd name="connsiteY78" fmla="*/ 2395391 h 2771249"/>
                <a:gd name="connsiteX79" fmla="*/ 281730 w 1005396"/>
                <a:gd name="connsiteY79" fmla="*/ 2412220 h 2771249"/>
                <a:gd name="connsiteX80" fmla="*/ 270510 w 1005396"/>
                <a:gd name="connsiteY80" fmla="*/ 2429050 h 2771249"/>
                <a:gd name="connsiteX81" fmla="*/ 248071 w 1005396"/>
                <a:gd name="connsiteY81" fmla="*/ 2479538 h 2771249"/>
                <a:gd name="connsiteX82" fmla="*/ 242461 w 1005396"/>
                <a:gd name="connsiteY82" fmla="*/ 2507587 h 2771249"/>
                <a:gd name="connsiteX83" fmla="*/ 225632 w 1005396"/>
                <a:gd name="connsiteY83" fmla="*/ 2518807 h 2771249"/>
                <a:gd name="connsiteX84" fmla="*/ 214412 w 1005396"/>
                <a:gd name="connsiteY84" fmla="*/ 2535636 h 2771249"/>
                <a:gd name="connsiteX85" fmla="*/ 197583 w 1005396"/>
                <a:gd name="connsiteY85" fmla="*/ 2552466 h 2771249"/>
                <a:gd name="connsiteX86" fmla="*/ 186363 w 1005396"/>
                <a:gd name="connsiteY86" fmla="*/ 2569295 h 2771249"/>
                <a:gd name="connsiteX87" fmla="*/ 169534 w 1005396"/>
                <a:gd name="connsiteY87" fmla="*/ 2574905 h 2771249"/>
                <a:gd name="connsiteX88" fmla="*/ 152704 w 1005396"/>
                <a:gd name="connsiteY88" fmla="*/ 2586125 h 2771249"/>
                <a:gd name="connsiteX89" fmla="*/ 135875 w 1005396"/>
                <a:gd name="connsiteY89" fmla="*/ 2591735 h 2771249"/>
                <a:gd name="connsiteX90" fmla="*/ 102216 w 1005396"/>
                <a:gd name="connsiteY90" fmla="*/ 2614174 h 2771249"/>
                <a:gd name="connsiteX91" fmla="*/ 74167 w 1005396"/>
                <a:gd name="connsiteY91" fmla="*/ 2642223 h 2771249"/>
                <a:gd name="connsiteX92" fmla="*/ 62947 w 1005396"/>
                <a:gd name="connsiteY92" fmla="*/ 2659052 h 2771249"/>
                <a:gd name="connsiteX93" fmla="*/ 29288 w 1005396"/>
                <a:gd name="connsiteY93" fmla="*/ 2687101 h 2771249"/>
                <a:gd name="connsiteX94" fmla="*/ 1239 w 1005396"/>
                <a:gd name="connsiteY94" fmla="*/ 2737590 h 2771249"/>
                <a:gd name="connsiteX95" fmla="*/ 1239 w 1005396"/>
                <a:gd name="connsiteY95" fmla="*/ 2771249 h 277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005396" h="2771249">
                  <a:moveTo>
                    <a:pt x="1005396" y="0"/>
                  </a:moveTo>
                  <a:cubicBezTo>
                    <a:pt x="1003526" y="5610"/>
                    <a:pt x="1002430" y="11540"/>
                    <a:pt x="999786" y="16829"/>
                  </a:cubicBezTo>
                  <a:cubicBezTo>
                    <a:pt x="993892" y="28616"/>
                    <a:pt x="981889" y="42592"/>
                    <a:pt x="971737" y="50488"/>
                  </a:cubicBezTo>
                  <a:cubicBezTo>
                    <a:pt x="961093" y="58766"/>
                    <a:pt x="938079" y="72927"/>
                    <a:pt x="938079" y="72927"/>
                  </a:cubicBezTo>
                  <a:cubicBezTo>
                    <a:pt x="936209" y="78537"/>
                    <a:pt x="936163" y="85139"/>
                    <a:pt x="932469" y="89757"/>
                  </a:cubicBezTo>
                  <a:cubicBezTo>
                    <a:pt x="928257" y="95022"/>
                    <a:pt x="920819" y="96660"/>
                    <a:pt x="915639" y="100976"/>
                  </a:cubicBezTo>
                  <a:cubicBezTo>
                    <a:pt x="872445" y="136971"/>
                    <a:pt x="923766" y="101170"/>
                    <a:pt x="881980" y="129025"/>
                  </a:cubicBezTo>
                  <a:cubicBezTo>
                    <a:pt x="871297" y="161081"/>
                    <a:pt x="885186" y="134369"/>
                    <a:pt x="859541" y="151465"/>
                  </a:cubicBezTo>
                  <a:cubicBezTo>
                    <a:pt x="852940" y="155866"/>
                    <a:pt x="848974" y="163423"/>
                    <a:pt x="842712" y="168294"/>
                  </a:cubicBezTo>
                  <a:cubicBezTo>
                    <a:pt x="832068" y="176573"/>
                    <a:pt x="820273" y="183253"/>
                    <a:pt x="809053" y="190733"/>
                  </a:cubicBezTo>
                  <a:lnTo>
                    <a:pt x="792223" y="201953"/>
                  </a:lnTo>
                  <a:cubicBezTo>
                    <a:pt x="788483" y="207563"/>
                    <a:pt x="785771" y="214015"/>
                    <a:pt x="781004" y="218782"/>
                  </a:cubicBezTo>
                  <a:cubicBezTo>
                    <a:pt x="776236" y="223550"/>
                    <a:pt x="768386" y="224737"/>
                    <a:pt x="764174" y="230002"/>
                  </a:cubicBezTo>
                  <a:cubicBezTo>
                    <a:pt x="760480" y="234619"/>
                    <a:pt x="761436" y="241662"/>
                    <a:pt x="758564" y="246831"/>
                  </a:cubicBezTo>
                  <a:cubicBezTo>
                    <a:pt x="752015" y="258618"/>
                    <a:pt x="743605" y="269270"/>
                    <a:pt x="736125" y="280490"/>
                  </a:cubicBezTo>
                  <a:cubicBezTo>
                    <a:pt x="732385" y="286100"/>
                    <a:pt x="731302" y="295188"/>
                    <a:pt x="724906" y="297320"/>
                  </a:cubicBezTo>
                  <a:lnTo>
                    <a:pt x="708076" y="302930"/>
                  </a:lnTo>
                  <a:cubicBezTo>
                    <a:pt x="704336" y="314149"/>
                    <a:pt x="703416" y="326748"/>
                    <a:pt x="696856" y="336588"/>
                  </a:cubicBezTo>
                  <a:cubicBezTo>
                    <a:pt x="693116" y="342198"/>
                    <a:pt x="688652" y="347388"/>
                    <a:pt x="685637" y="353418"/>
                  </a:cubicBezTo>
                  <a:cubicBezTo>
                    <a:pt x="682993" y="358707"/>
                    <a:pt x="682899" y="365078"/>
                    <a:pt x="680027" y="370247"/>
                  </a:cubicBezTo>
                  <a:cubicBezTo>
                    <a:pt x="673478" y="382034"/>
                    <a:pt x="661852" y="391114"/>
                    <a:pt x="657588" y="403906"/>
                  </a:cubicBezTo>
                  <a:cubicBezTo>
                    <a:pt x="649846" y="427132"/>
                    <a:pt x="656898" y="417456"/>
                    <a:pt x="635148" y="431955"/>
                  </a:cubicBezTo>
                  <a:cubicBezTo>
                    <a:pt x="614700" y="493310"/>
                    <a:pt x="647307" y="400392"/>
                    <a:pt x="618319" y="465614"/>
                  </a:cubicBezTo>
                  <a:cubicBezTo>
                    <a:pt x="618305" y="465644"/>
                    <a:pt x="604300" y="507672"/>
                    <a:pt x="601490" y="516103"/>
                  </a:cubicBezTo>
                  <a:cubicBezTo>
                    <a:pt x="599620" y="521713"/>
                    <a:pt x="600800" y="529652"/>
                    <a:pt x="595880" y="532932"/>
                  </a:cubicBezTo>
                  <a:lnTo>
                    <a:pt x="579050" y="544152"/>
                  </a:lnTo>
                  <a:cubicBezTo>
                    <a:pt x="575310" y="549762"/>
                    <a:pt x="570846" y="554951"/>
                    <a:pt x="567831" y="560981"/>
                  </a:cubicBezTo>
                  <a:cubicBezTo>
                    <a:pt x="565186" y="566270"/>
                    <a:pt x="566403" y="573630"/>
                    <a:pt x="562221" y="577811"/>
                  </a:cubicBezTo>
                  <a:cubicBezTo>
                    <a:pt x="558040" y="581992"/>
                    <a:pt x="551001" y="581550"/>
                    <a:pt x="545391" y="583420"/>
                  </a:cubicBezTo>
                  <a:cubicBezTo>
                    <a:pt x="543521" y="589030"/>
                    <a:pt x="543476" y="595632"/>
                    <a:pt x="539782" y="600250"/>
                  </a:cubicBezTo>
                  <a:cubicBezTo>
                    <a:pt x="515468" y="630642"/>
                    <a:pt x="528565" y="590425"/>
                    <a:pt x="511733" y="628299"/>
                  </a:cubicBezTo>
                  <a:cubicBezTo>
                    <a:pt x="485034" y="688373"/>
                    <a:pt x="514682" y="640705"/>
                    <a:pt x="489293" y="678787"/>
                  </a:cubicBezTo>
                  <a:cubicBezTo>
                    <a:pt x="475840" y="719146"/>
                    <a:pt x="492164" y="668740"/>
                    <a:pt x="478074" y="718056"/>
                  </a:cubicBezTo>
                  <a:cubicBezTo>
                    <a:pt x="476450" y="723742"/>
                    <a:pt x="473898" y="729148"/>
                    <a:pt x="472464" y="734885"/>
                  </a:cubicBezTo>
                  <a:cubicBezTo>
                    <a:pt x="463560" y="770499"/>
                    <a:pt x="469603" y="765904"/>
                    <a:pt x="455634" y="807813"/>
                  </a:cubicBezTo>
                  <a:lnTo>
                    <a:pt x="444415" y="841472"/>
                  </a:lnTo>
                  <a:cubicBezTo>
                    <a:pt x="442545" y="865781"/>
                    <a:pt x="441829" y="890207"/>
                    <a:pt x="438805" y="914400"/>
                  </a:cubicBezTo>
                  <a:cubicBezTo>
                    <a:pt x="438072" y="920267"/>
                    <a:pt x="434820" y="925543"/>
                    <a:pt x="433195" y="931229"/>
                  </a:cubicBezTo>
                  <a:cubicBezTo>
                    <a:pt x="431077" y="938642"/>
                    <a:pt x="429703" y="946255"/>
                    <a:pt x="427585" y="953668"/>
                  </a:cubicBezTo>
                  <a:cubicBezTo>
                    <a:pt x="425960" y="959354"/>
                    <a:pt x="423599" y="964812"/>
                    <a:pt x="421975" y="970498"/>
                  </a:cubicBezTo>
                  <a:cubicBezTo>
                    <a:pt x="419857" y="977911"/>
                    <a:pt x="418484" y="985524"/>
                    <a:pt x="416366" y="992937"/>
                  </a:cubicBezTo>
                  <a:cubicBezTo>
                    <a:pt x="414742" y="998623"/>
                    <a:pt x="412381" y="1004080"/>
                    <a:pt x="410756" y="1009766"/>
                  </a:cubicBezTo>
                  <a:cubicBezTo>
                    <a:pt x="408638" y="1017180"/>
                    <a:pt x="407362" y="1024821"/>
                    <a:pt x="405146" y="1032206"/>
                  </a:cubicBezTo>
                  <a:cubicBezTo>
                    <a:pt x="401748" y="1043534"/>
                    <a:pt x="397666" y="1054645"/>
                    <a:pt x="393926" y="1065865"/>
                  </a:cubicBezTo>
                  <a:cubicBezTo>
                    <a:pt x="392056" y="1071475"/>
                    <a:pt x="393927" y="1080824"/>
                    <a:pt x="388317" y="1082694"/>
                  </a:cubicBezTo>
                  <a:lnTo>
                    <a:pt x="371487" y="1088304"/>
                  </a:lnTo>
                  <a:cubicBezTo>
                    <a:pt x="351026" y="1149683"/>
                    <a:pt x="383659" y="1056710"/>
                    <a:pt x="354658" y="1121963"/>
                  </a:cubicBezTo>
                  <a:cubicBezTo>
                    <a:pt x="349855" y="1132770"/>
                    <a:pt x="346306" y="1144149"/>
                    <a:pt x="343438" y="1155622"/>
                  </a:cubicBezTo>
                  <a:lnTo>
                    <a:pt x="332218" y="1200500"/>
                  </a:lnTo>
                  <a:cubicBezTo>
                    <a:pt x="330348" y="1219199"/>
                    <a:pt x="326609" y="1237805"/>
                    <a:pt x="326609" y="1256598"/>
                  </a:cubicBezTo>
                  <a:cubicBezTo>
                    <a:pt x="326609" y="1341128"/>
                    <a:pt x="325422" y="1330393"/>
                    <a:pt x="337828" y="1380014"/>
                  </a:cubicBezTo>
                  <a:cubicBezTo>
                    <a:pt x="329544" y="1529120"/>
                    <a:pt x="365881" y="1463459"/>
                    <a:pt x="304169" y="1486601"/>
                  </a:cubicBezTo>
                  <a:cubicBezTo>
                    <a:pt x="297856" y="1488968"/>
                    <a:pt x="292950" y="1494080"/>
                    <a:pt x="287340" y="1497820"/>
                  </a:cubicBezTo>
                  <a:cubicBezTo>
                    <a:pt x="283600" y="1503430"/>
                    <a:pt x="281385" y="1510438"/>
                    <a:pt x="276120" y="1514650"/>
                  </a:cubicBezTo>
                  <a:cubicBezTo>
                    <a:pt x="272460" y="1517578"/>
                    <a:pt x="238321" y="1525502"/>
                    <a:pt x="236852" y="1525869"/>
                  </a:cubicBezTo>
                  <a:cubicBezTo>
                    <a:pt x="229372" y="1537089"/>
                    <a:pt x="218676" y="1546735"/>
                    <a:pt x="214412" y="1559528"/>
                  </a:cubicBezTo>
                  <a:cubicBezTo>
                    <a:pt x="212542" y="1565138"/>
                    <a:pt x="211674" y="1571189"/>
                    <a:pt x="208802" y="1576358"/>
                  </a:cubicBezTo>
                  <a:cubicBezTo>
                    <a:pt x="172551" y="1641610"/>
                    <a:pt x="196987" y="1578146"/>
                    <a:pt x="175144" y="1643676"/>
                  </a:cubicBezTo>
                  <a:lnTo>
                    <a:pt x="163924" y="1677335"/>
                  </a:lnTo>
                  <a:lnTo>
                    <a:pt x="158314" y="1694164"/>
                  </a:lnTo>
                  <a:cubicBezTo>
                    <a:pt x="153920" y="1729317"/>
                    <a:pt x="148067" y="1744155"/>
                    <a:pt x="158314" y="1778311"/>
                  </a:cubicBezTo>
                  <a:cubicBezTo>
                    <a:pt x="160251" y="1784769"/>
                    <a:pt x="166796" y="1788980"/>
                    <a:pt x="169534" y="1795141"/>
                  </a:cubicBezTo>
                  <a:cubicBezTo>
                    <a:pt x="174337" y="1805948"/>
                    <a:pt x="177013" y="1817580"/>
                    <a:pt x="180753" y="1828800"/>
                  </a:cubicBezTo>
                  <a:cubicBezTo>
                    <a:pt x="182623" y="1834410"/>
                    <a:pt x="181443" y="1842349"/>
                    <a:pt x="186363" y="1845629"/>
                  </a:cubicBezTo>
                  <a:lnTo>
                    <a:pt x="203193" y="1856849"/>
                  </a:lnTo>
                  <a:cubicBezTo>
                    <a:pt x="217289" y="1899141"/>
                    <a:pt x="198276" y="1847017"/>
                    <a:pt x="220022" y="1890508"/>
                  </a:cubicBezTo>
                  <a:cubicBezTo>
                    <a:pt x="243246" y="1936954"/>
                    <a:pt x="204700" y="1875941"/>
                    <a:pt x="236852" y="1924166"/>
                  </a:cubicBezTo>
                  <a:cubicBezTo>
                    <a:pt x="240592" y="1935386"/>
                    <a:pt x="241511" y="1947985"/>
                    <a:pt x="248071" y="1957825"/>
                  </a:cubicBezTo>
                  <a:cubicBezTo>
                    <a:pt x="251811" y="1963435"/>
                    <a:pt x="256553" y="1968494"/>
                    <a:pt x="259291" y="1974655"/>
                  </a:cubicBezTo>
                  <a:cubicBezTo>
                    <a:pt x="270113" y="1999006"/>
                    <a:pt x="272406" y="2015979"/>
                    <a:pt x="276120" y="2041973"/>
                  </a:cubicBezTo>
                  <a:cubicBezTo>
                    <a:pt x="278252" y="2056897"/>
                    <a:pt x="279033" y="2072018"/>
                    <a:pt x="281730" y="2086851"/>
                  </a:cubicBezTo>
                  <a:cubicBezTo>
                    <a:pt x="282788" y="2092669"/>
                    <a:pt x="283159" y="2099500"/>
                    <a:pt x="287340" y="2103681"/>
                  </a:cubicBezTo>
                  <a:cubicBezTo>
                    <a:pt x="291521" y="2107862"/>
                    <a:pt x="298559" y="2107420"/>
                    <a:pt x="304169" y="2109290"/>
                  </a:cubicBezTo>
                  <a:cubicBezTo>
                    <a:pt x="307909" y="2124250"/>
                    <a:pt x="310512" y="2139540"/>
                    <a:pt x="315389" y="2154169"/>
                  </a:cubicBezTo>
                  <a:cubicBezTo>
                    <a:pt x="317259" y="2159779"/>
                    <a:pt x="319565" y="2165261"/>
                    <a:pt x="320999" y="2170998"/>
                  </a:cubicBezTo>
                  <a:cubicBezTo>
                    <a:pt x="334543" y="2225173"/>
                    <a:pt x="319393" y="2177395"/>
                    <a:pt x="332218" y="2215877"/>
                  </a:cubicBezTo>
                  <a:cubicBezTo>
                    <a:pt x="334476" y="2236197"/>
                    <a:pt x="352297" y="2319950"/>
                    <a:pt x="337828" y="2356122"/>
                  </a:cubicBezTo>
                  <a:cubicBezTo>
                    <a:pt x="334882" y="2363488"/>
                    <a:pt x="327261" y="2368081"/>
                    <a:pt x="320999" y="2372952"/>
                  </a:cubicBezTo>
                  <a:cubicBezTo>
                    <a:pt x="310355" y="2381231"/>
                    <a:pt x="287340" y="2395391"/>
                    <a:pt x="287340" y="2395391"/>
                  </a:cubicBezTo>
                  <a:cubicBezTo>
                    <a:pt x="285470" y="2401001"/>
                    <a:pt x="284375" y="2406931"/>
                    <a:pt x="281730" y="2412220"/>
                  </a:cubicBezTo>
                  <a:cubicBezTo>
                    <a:pt x="278715" y="2418251"/>
                    <a:pt x="273248" y="2422889"/>
                    <a:pt x="270510" y="2429050"/>
                  </a:cubicBezTo>
                  <a:cubicBezTo>
                    <a:pt x="243809" y="2489130"/>
                    <a:pt x="273462" y="2441453"/>
                    <a:pt x="248071" y="2479538"/>
                  </a:cubicBezTo>
                  <a:cubicBezTo>
                    <a:pt x="246201" y="2488888"/>
                    <a:pt x="247192" y="2499308"/>
                    <a:pt x="242461" y="2507587"/>
                  </a:cubicBezTo>
                  <a:cubicBezTo>
                    <a:pt x="239116" y="2513441"/>
                    <a:pt x="230399" y="2514040"/>
                    <a:pt x="225632" y="2518807"/>
                  </a:cubicBezTo>
                  <a:cubicBezTo>
                    <a:pt x="220865" y="2523574"/>
                    <a:pt x="218728" y="2530457"/>
                    <a:pt x="214412" y="2535636"/>
                  </a:cubicBezTo>
                  <a:cubicBezTo>
                    <a:pt x="209333" y="2541731"/>
                    <a:pt x="202662" y="2546371"/>
                    <a:pt x="197583" y="2552466"/>
                  </a:cubicBezTo>
                  <a:cubicBezTo>
                    <a:pt x="193267" y="2557645"/>
                    <a:pt x="191628" y="2565083"/>
                    <a:pt x="186363" y="2569295"/>
                  </a:cubicBezTo>
                  <a:cubicBezTo>
                    <a:pt x="181746" y="2572989"/>
                    <a:pt x="174823" y="2572260"/>
                    <a:pt x="169534" y="2574905"/>
                  </a:cubicBezTo>
                  <a:cubicBezTo>
                    <a:pt x="163503" y="2577920"/>
                    <a:pt x="158735" y="2583110"/>
                    <a:pt x="152704" y="2586125"/>
                  </a:cubicBezTo>
                  <a:cubicBezTo>
                    <a:pt x="147415" y="2588770"/>
                    <a:pt x="141044" y="2588863"/>
                    <a:pt x="135875" y="2591735"/>
                  </a:cubicBezTo>
                  <a:cubicBezTo>
                    <a:pt x="124088" y="2598284"/>
                    <a:pt x="102216" y="2614174"/>
                    <a:pt x="102216" y="2614174"/>
                  </a:cubicBezTo>
                  <a:cubicBezTo>
                    <a:pt x="72296" y="2659051"/>
                    <a:pt x="111566" y="2604824"/>
                    <a:pt x="74167" y="2642223"/>
                  </a:cubicBezTo>
                  <a:cubicBezTo>
                    <a:pt x="69400" y="2646990"/>
                    <a:pt x="67263" y="2653873"/>
                    <a:pt x="62947" y="2659052"/>
                  </a:cubicBezTo>
                  <a:cubicBezTo>
                    <a:pt x="49446" y="2675253"/>
                    <a:pt x="45839" y="2676068"/>
                    <a:pt x="29288" y="2687101"/>
                  </a:cubicBezTo>
                  <a:cubicBezTo>
                    <a:pt x="21581" y="2698661"/>
                    <a:pt x="3214" y="2719817"/>
                    <a:pt x="1239" y="2737590"/>
                  </a:cubicBezTo>
                  <a:cubicBezTo>
                    <a:pt x="0" y="2748741"/>
                    <a:pt x="1239" y="2760029"/>
                    <a:pt x="1239" y="2771249"/>
                  </a:cubicBez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2367342" y="5088103"/>
              <a:ext cx="1453915" cy="1213276"/>
            </a:xfrm>
            <a:custGeom>
              <a:avLst/>
              <a:gdLst>
                <a:gd name="connsiteX0" fmla="*/ 0 w 1453915"/>
                <a:gd name="connsiteY0" fmla="*/ 0 h 1213276"/>
                <a:gd name="connsiteX1" fmla="*/ 72928 w 1453915"/>
                <a:gd name="connsiteY1" fmla="*/ 11220 h 1213276"/>
                <a:gd name="connsiteX2" fmla="*/ 89757 w 1453915"/>
                <a:gd name="connsiteY2" fmla="*/ 22439 h 1213276"/>
                <a:gd name="connsiteX3" fmla="*/ 106587 w 1453915"/>
                <a:gd name="connsiteY3" fmla="*/ 28049 h 1213276"/>
                <a:gd name="connsiteX4" fmla="*/ 123416 w 1453915"/>
                <a:gd name="connsiteY4" fmla="*/ 39269 h 1213276"/>
                <a:gd name="connsiteX5" fmla="*/ 140246 w 1453915"/>
                <a:gd name="connsiteY5" fmla="*/ 44879 h 1213276"/>
                <a:gd name="connsiteX6" fmla="*/ 179514 w 1453915"/>
                <a:gd name="connsiteY6" fmla="*/ 56098 h 1213276"/>
                <a:gd name="connsiteX7" fmla="*/ 196344 w 1453915"/>
                <a:gd name="connsiteY7" fmla="*/ 67318 h 1213276"/>
                <a:gd name="connsiteX8" fmla="*/ 230003 w 1453915"/>
                <a:gd name="connsiteY8" fmla="*/ 89757 h 1213276"/>
                <a:gd name="connsiteX9" fmla="*/ 263662 w 1453915"/>
                <a:gd name="connsiteY9" fmla="*/ 112196 h 1213276"/>
                <a:gd name="connsiteX10" fmla="*/ 274881 w 1453915"/>
                <a:gd name="connsiteY10" fmla="*/ 129026 h 1213276"/>
                <a:gd name="connsiteX11" fmla="*/ 291711 w 1453915"/>
                <a:gd name="connsiteY11" fmla="*/ 134636 h 1213276"/>
                <a:gd name="connsiteX12" fmla="*/ 325370 w 1453915"/>
                <a:gd name="connsiteY12" fmla="*/ 151465 h 1213276"/>
                <a:gd name="connsiteX13" fmla="*/ 336589 w 1453915"/>
                <a:gd name="connsiteY13" fmla="*/ 168295 h 1213276"/>
                <a:gd name="connsiteX14" fmla="*/ 364638 w 1453915"/>
                <a:gd name="connsiteY14" fmla="*/ 196344 h 1213276"/>
                <a:gd name="connsiteX15" fmla="*/ 392687 w 1453915"/>
                <a:gd name="connsiteY15" fmla="*/ 241222 h 1213276"/>
                <a:gd name="connsiteX16" fmla="*/ 409517 w 1453915"/>
                <a:gd name="connsiteY16" fmla="*/ 246832 h 1213276"/>
                <a:gd name="connsiteX17" fmla="*/ 420737 w 1453915"/>
                <a:gd name="connsiteY17" fmla="*/ 263661 h 1213276"/>
                <a:gd name="connsiteX18" fmla="*/ 437566 w 1453915"/>
                <a:gd name="connsiteY18" fmla="*/ 269271 h 1213276"/>
                <a:gd name="connsiteX19" fmla="*/ 471225 w 1453915"/>
                <a:gd name="connsiteY19" fmla="*/ 286101 h 1213276"/>
                <a:gd name="connsiteX20" fmla="*/ 476835 w 1453915"/>
                <a:gd name="connsiteY20" fmla="*/ 302930 h 1213276"/>
                <a:gd name="connsiteX21" fmla="*/ 493664 w 1453915"/>
                <a:gd name="connsiteY21" fmla="*/ 308540 h 1213276"/>
                <a:gd name="connsiteX22" fmla="*/ 510494 w 1453915"/>
                <a:gd name="connsiteY22" fmla="*/ 325369 h 1213276"/>
                <a:gd name="connsiteX23" fmla="*/ 532933 w 1453915"/>
                <a:gd name="connsiteY23" fmla="*/ 359028 h 1213276"/>
                <a:gd name="connsiteX24" fmla="*/ 544152 w 1453915"/>
                <a:gd name="connsiteY24" fmla="*/ 375858 h 1213276"/>
                <a:gd name="connsiteX25" fmla="*/ 549762 w 1453915"/>
                <a:gd name="connsiteY25" fmla="*/ 392687 h 1213276"/>
                <a:gd name="connsiteX26" fmla="*/ 566592 w 1453915"/>
                <a:gd name="connsiteY26" fmla="*/ 398297 h 1213276"/>
                <a:gd name="connsiteX27" fmla="*/ 589031 w 1453915"/>
                <a:gd name="connsiteY27" fmla="*/ 420736 h 1213276"/>
                <a:gd name="connsiteX28" fmla="*/ 600251 w 1453915"/>
                <a:gd name="connsiteY28" fmla="*/ 437566 h 1213276"/>
                <a:gd name="connsiteX29" fmla="*/ 633910 w 1453915"/>
                <a:gd name="connsiteY29" fmla="*/ 460005 h 1213276"/>
                <a:gd name="connsiteX30" fmla="*/ 645129 w 1453915"/>
                <a:gd name="connsiteY30" fmla="*/ 476834 h 1213276"/>
                <a:gd name="connsiteX31" fmla="*/ 678788 w 1453915"/>
                <a:gd name="connsiteY31" fmla="*/ 499274 h 1213276"/>
                <a:gd name="connsiteX32" fmla="*/ 695618 w 1453915"/>
                <a:gd name="connsiteY32" fmla="*/ 510493 h 1213276"/>
                <a:gd name="connsiteX33" fmla="*/ 729276 w 1453915"/>
                <a:gd name="connsiteY33" fmla="*/ 527323 h 1213276"/>
                <a:gd name="connsiteX34" fmla="*/ 746106 w 1453915"/>
                <a:gd name="connsiteY34" fmla="*/ 566591 h 1213276"/>
                <a:gd name="connsiteX35" fmla="*/ 768545 w 1453915"/>
                <a:gd name="connsiteY35" fmla="*/ 600250 h 1213276"/>
                <a:gd name="connsiteX36" fmla="*/ 779765 w 1453915"/>
                <a:gd name="connsiteY36" fmla="*/ 617080 h 1213276"/>
                <a:gd name="connsiteX37" fmla="*/ 796594 w 1453915"/>
                <a:gd name="connsiteY37" fmla="*/ 628299 h 1213276"/>
                <a:gd name="connsiteX38" fmla="*/ 852692 w 1453915"/>
                <a:gd name="connsiteY38" fmla="*/ 684398 h 1213276"/>
                <a:gd name="connsiteX39" fmla="*/ 869522 w 1453915"/>
                <a:gd name="connsiteY39" fmla="*/ 695617 h 1213276"/>
                <a:gd name="connsiteX40" fmla="*/ 886351 w 1453915"/>
                <a:gd name="connsiteY40" fmla="*/ 706837 h 1213276"/>
                <a:gd name="connsiteX41" fmla="*/ 897571 w 1453915"/>
                <a:gd name="connsiteY41" fmla="*/ 723666 h 1213276"/>
                <a:gd name="connsiteX42" fmla="*/ 1267819 w 1453915"/>
                <a:gd name="connsiteY42" fmla="*/ 751715 h 1213276"/>
                <a:gd name="connsiteX43" fmla="*/ 1284648 w 1453915"/>
                <a:gd name="connsiteY43" fmla="*/ 762935 h 1213276"/>
                <a:gd name="connsiteX44" fmla="*/ 1312697 w 1453915"/>
                <a:gd name="connsiteY44" fmla="*/ 790984 h 1213276"/>
                <a:gd name="connsiteX45" fmla="*/ 1329527 w 1453915"/>
                <a:gd name="connsiteY45" fmla="*/ 824643 h 1213276"/>
                <a:gd name="connsiteX46" fmla="*/ 1346356 w 1453915"/>
                <a:gd name="connsiteY46" fmla="*/ 841472 h 1213276"/>
                <a:gd name="connsiteX47" fmla="*/ 1357576 w 1453915"/>
                <a:gd name="connsiteY47" fmla="*/ 858302 h 1213276"/>
                <a:gd name="connsiteX48" fmla="*/ 1374405 w 1453915"/>
                <a:gd name="connsiteY48" fmla="*/ 863912 h 1213276"/>
                <a:gd name="connsiteX49" fmla="*/ 1391235 w 1453915"/>
                <a:gd name="connsiteY49" fmla="*/ 875131 h 1213276"/>
                <a:gd name="connsiteX50" fmla="*/ 1402454 w 1453915"/>
                <a:gd name="connsiteY50" fmla="*/ 891961 h 1213276"/>
                <a:gd name="connsiteX51" fmla="*/ 1447333 w 1453915"/>
                <a:gd name="connsiteY51" fmla="*/ 942449 h 1213276"/>
                <a:gd name="connsiteX52" fmla="*/ 1452943 w 1453915"/>
                <a:gd name="connsiteY52" fmla="*/ 959279 h 1213276"/>
                <a:gd name="connsiteX53" fmla="*/ 1441723 w 1453915"/>
                <a:gd name="connsiteY53" fmla="*/ 976108 h 1213276"/>
                <a:gd name="connsiteX54" fmla="*/ 1424894 w 1453915"/>
                <a:gd name="connsiteY54" fmla="*/ 992937 h 1213276"/>
                <a:gd name="connsiteX55" fmla="*/ 1396845 w 1453915"/>
                <a:gd name="connsiteY55" fmla="*/ 1020987 h 1213276"/>
                <a:gd name="connsiteX56" fmla="*/ 1368795 w 1453915"/>
                <a:gd name="connsiteY56" fmla="*/ 1049036 h 1213276"/>
                <a:gd name="connsiteX57" fmla="*/ 1329527 w 1453915"/>
                <a:gd name="connsiteY57" fmla="*/ 1054645 h 1213276"/>
                <a:gd name="connsiteX58" fmla="*/ 1228550 w 1453915"/>
                <a:gd name="connsiteY58" fmla="*/ 1060255 h 1213276"/>
                <a:gd name="connsiteX59" fmla="*/ 1194891 w 1453915"/>
                <a:gd name="connsiteY59" fmla="*/ 1082695 h 1213276"/>
                <a:gd name="connsiteX60" fmla="*/ 1189281 w 1453915"/>
                <a:gd name="connsiteY60" fmla="*/ 1099524 h 1213276"/>
                <a:gd name="connsiteX61" fmla="*/ 1155622 w 1453915"/>
                <a:gd name="connsiteY61" fmla="*/ 1121963 h 1213276"/>
                <a:gd name="connsiteX62" fmla="*/ 1116354 w 1453915"/>
                <a:gd name="connsiteY62" fmla="*/ 1166842 h 1213276"/>
                <a:gd name="connsiteX63" fmla="*/ 1099524 w 1453915"/>
                <a:gd name="connsiteY63" fmla="*/ 1172452 h 1213276"/>
                <a:gd name="connsiteX64" fmla="*/ 1088305 w 1453915"/>
                <a:gd name="connsiteY64" fmla="*/ 1189281 h 1213276"/>
                <a:gd name="connsiteX65" fmla="*/ 1071475 w 1453915"/>
                <a:gd name="connsiteY65" fmla="*/ 1194891 h 1213276"/>
                <a:gd name="connsiteX66" fmla="*/ 1054646 w 1453915"/>
                <a:gd name="connsiteY66" fmla="*/ 1211720 h 121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453915" h="1213276">
                  <a:moveTo>
                    <a:pt x="0" y="0"/>
                  </a:moveTo>
                  <a:cubicBezTo>
                    <a:pt x="3026" y="432"/>
                    <a:pt x="67090" y="9274"/>
                    <a:pt x="72928" y="11220"/>
                  </a:cubicBezTo>
                  <a:cubicBezTo>
                    <a:pt x="79324" y="13352"/>
                    <a:pt x="83727" y="19424"/>
                    <a:pt x="89757" y="22439"/>
                  </a:cubicBezTo>
                  <a:cubicBezTo>
                    <a:pt x="95046" y="25084"/>
                    <a:pt x="100977" y="26179"/>
                    <a:pt x="106587" y="28049"/>
                  </a:cubicBezTo>
                  <a:cubicBezTo>
                    <a:pt x="112197" y="31789"/>
                    <a:pt x="117386" y="36254"/>
                    <a:pt x="123416" y="39269"/>
                  </a:cubicBezTo>
                  <a:cubicBezTo>
                    <a:pt x="128705" y="41914"/>
                    <a:pt x="134560" y="43255"/>
                    <a:pt x="140246" y="44879"/>
                  </a:cubicBezTo>
                  <a:cubicBezTo>
                    <a:pt x="148640" y="47277"/>
                    <a:pt x="170543" y="51612"/>
                    <a:pt x="179514" y="56098"/>
                  </a:cubicBezTo>
                  <a:cubicBezTo>
                    <a:pt x="185545" y="59113"/>
                    <a:pt x="190734" y="63578"/>
                    <a:pt x="196344" y="67318"/>
                  </a:cubicBezTo>
                  <a:cubicBezTo>
                    <a:pt x="218177" y="100065"/>
                    <a:pt x="193778" y="71644"/>
                    <a:pt x="230003" y="89757"/>
                  </a:cubicBezTo>
                  <a:cubicBezTo>
                    <a:pt x="242064" y="95787"/>
                    <a:pt x="263662" y="112196"/>
                    <a:pt x="263662" y="112196"/>
                  </a:cubicBezTo>
                  <a:cubicBezTo>
                    <a:pt x="267402" y="117806"/>
                    <a:pt x="269616" y="124814"/>
                    <a:pt x="274881" y="129026"/>
                  </a:cubicBezTo>
                  <a:cubicBezTo>
                    <a:pt x="279499" y="132720"/>
                    <a:pt x="286422" y="131991"/>
                    <a:pt x="291711" y="134636"/>
                  </a:cubicBezTo>
                  <a:cubicBezTo>
                    <a:pt x="335211" y="156385"/>
                    <a:pt x="283066" y="137364"/>
                    <a:pt x="325370" y="151465"/>
                  </a:cubicBezTo>
                  <a:cubicBezTo>
                    <a:pt x="329110" y="157075"/>
                    <a:pt x="331822" y="163528"/>
                    <a:pt x="336589" y="168295"/>
                  </a:cubicBezTo>
                  <a:cubicBezTo>
                    <a:pt x="356040" y="187746"/>
                    <a:pt x="352668" y="169412"/>
                    <a:pt x="364638" y="196344"/>
                  </a:cubicBezTo>
                  <a:cubicBezTo>
                    <a:pt x="379256" y="229235"/>
                    <a:pt x="365296" y="227527"/>
                    <a:pt x="392687" y="241222"/>
                  </a:cubicBezTo>
                  <a:cubicBezTo>
                    <a:pt x="397976" y="243867"/>
                    <a:pt x="403907" y="244962"/>
                    <a:pt x="409517" y="246832"/>
                  </a:cubicBezTo>
                  <a:cubicBezTo>
                    <a:pt x="413257" y="252442"/>
                    <a:pt x="415472" y="259449"/>
                    <a:pt x="420737" y="263661"/>
                  </a:cubicBezTo>
                  <a:cubicBezTo>
                    <a:pt x="425354" y="267355"/>
                    <a:pt x="432277" y="266626"/>
                    <a:pt x="437566" y="269271"/>
                  </a:cubicBezTo>
                  <a:cubicBezTo>
                    <a:pt x="481062" y="291020"/>
                    <a:pt x="428925" y="272001"/>
                    <a:pt x="471225" y="286101"/>
                  </a:cubicBezTo>
                  <a:cubicBezTo>
                    <a:pt x="473095" y="291711"/>
                    <a:pt x="472654" y="298749"/>
                    <a:pt x="476835" y="302930"/>
                  </a:cubicBezTo>
                  <a:cubicBezTo>
                    <a:pt x="481016" y="307111"/>
                    <a:pt x="488744" y="305260"/>
                    <a:pt x="493664" y="308540"/>
                  </a:cubicBezTo>
                  <a:cubicBezTo>
                    <a:pt x="500265" y="312941"/>
                    <a:pt x="505623" y="319107"/>
                    <a:pt x="510494" y="325369"/>
                  </a:cubicBezTo>
                  <a:cubicBezTo>
                    <a:pt x="518773" y="336013"/>
                    <a:pt x="525453" y="347808"/>
                    <a:pt x="532933" y="359028"/>
                  </a:cubicBezTo>
                  <a:cubicBezTo>
                    <a:pt x="536673" y="364638"/>
                    <a:pt x="542020" y="369462"/>
                    <a:pt x="544152" y="375858"/>
                  </a:cubicBezTo>
                  <a:cubicBezTo>
                    <a:pt x="546022" y="381468"/>
                    <a:pt x="545581" y="388506"/>
                    <a:pt x="549762" y="392687"/>
                  </a:cubicBezTo>
                  <a:cubicBezTo>
                    <a:pt x="553944" y="396868"/>
                    <a:pt x="560982" y="396427"/>
                    <a:pt x="566592" y="398297"/>
                  </a:cubicBezTo>
                  <a:cubicBezTo>
                    <a:pt x="578832" y="435016"/>
                    <a:pt x="561832" y="398976"/>
                    <a:pt x="589031" y="420736"/>
                  </a:cubicBezTo>
                  <a:cubicBezTo>
                    <a:pt x="594296" y="424948"/>
                    <a:pt x="595177" y="433126"/>
                    <a:pt x="600251" y="437566"/>
                  </a:cubicBezTo>
                  <a:cubicBezTo>
                    <a:pt x="610399" y="446445"/>
                    <a:pt x="633910" y="460005"/>
                    <a:pt x="633910" y="460005"/>
                  </a:cubicBezTo>
                  <a:cubicBezTo>
                    <a:pt x="637650" y="465615"/>
                    <a:pt x="640055" y="472394"/>
                    <a:pt x="645129" y="476834"/>
                  </a:cubicBezTo>
                  <a:cubicBezTo>
                    <a:pt x="655277" y="485714"/>
                    <a:pt x="667568" y="491794"/>
                    <a:pt x="678788" y="499274"/>
                  </a:cubicBezTo>
                  <a:cubicBezTo>
                    <a:pt x="684398" y="503014"/>
                    <a:pt x="689222" y="508361"/>
                    <a:pt x="695618" y="510493"/>
                  </a:cubicBezTo>
                  <a:cubicBezTo>
                    <a:pt x="718843" y="518235"/>
                    <a:pt x="707527" y="512823"/>
                    <a:pt x="729276" y="527323"/>
                  </a:cubicBezTo>
                  <a:cubicBezTo>
                    <a:pt x="770109" y="588569"/>
                    <a:pt x="709887" y="494154"/>
                    <a:pt x="746106" y="566591"/>
                  </a:cubicBezTo>
                  <a:cubicBezTo>
                    <a:pt x="752136" y="578652"/>
                    <a:pt x="761065" y="589030"/>
                    <a:pt x="768545" y="600250"/>
                  </a:cubicBezTo>
                  <a:cubicBezTo>
                    <a:pt x="772285" y="605860"/>
                    <a:pt x="774155" y="613340"/>
                    <a:pt x="779765" y="617080"/>
                  </a:cubicBezTo>
                  <a:lnTo>
                    <a:pt x="796594" y="628299"/>
                  </a:lnTo>
                  <a:cubicBezTo>
                    <a:pt x="826511" y="673176"/>
                    <a:pt x="807815" y="654480"/>
                    <a:pt x="852692" y="684398"/>
                  </a:cubicBezTo>
                  <a:lnTo>
                    <a:pt x="869522" y="695617"/>
                  </a:lnTo>
                  <a:lnTo>
                    <a:pt x="886351" y="706837"/>
                  </a:lnTo>
                  <a:cubicBezTo>
                    <a:pt x="890091" y="712447"/>
                    <a:pt x="892497" y="719226"/>
                    <a:pt x="897571" y="723666"/>
                  </a:cubicBezTo>
                  <a:cubicBezTo>
                    <a:pt x="993767" y="807838"/>
                    <a:pt x="1174282" y="750156"/>
                    <a:pt x="1267819" y="751715"/>
                  </a:cubicBezTo>
                  <a:cubicBezTo>
                    <a:pt x="1273429" y="755455"/>
                    <a:pt x="1279881" y="758168"/>
                    <a:pt x="1284648" y="762935"/>
                  </a:cubicBezTo>
                  <a:cubicBezTo>
                    <a:pt x="1322047" y="800334"/>
                    <a:pt x="1267820" y="761064"/>
                    <a:pt x="1312697" y="790984"/>
                  </a:cubicBezTo>
                  <a:cubicBezTo>
                    <a:pt x="1318320" y="807852"/>
                    <a:pt x="1317443" y="810142"/>
                    <a:pt x="1329527" y="824643"/>
                  </a:cubicBezTo>
                  <a:cubicBezTo>
                    <a:pt x="1334606" y="830737"/>
                    <a:pt x="1341277" y="835377"/>
                    <a:pt x="1346356" y="841472"/>
                  </a:cubicBezTo>
                  <a:cubicBezTo>
                    <a:pt x="1350672" y="846652"/>
                    <a:pt x="1352311" y="854090"/>
                    <a:pt x="1357576" y="858302"/>
                  </a:cubicBezTo>
                  <a:cubicBezTo>
                    <a:pt x="1362193" y="861996"/>
                    <a:pt x="1369116" y="861268"/>
                    <a:pt x="1374405" y="863912"/>
                  </a:cubicBezTo>
                  <a:cubicBezTo>
                    <a:pt x="1380435" y="866927"/>
                    <a:pt x="1385625" y="871391"/>
                    <a:pt x="1391235" y="875131"/>
                  </a:cubicBezTo>
                  <a:cubicBezTo>
                    <a:pt x="1394975" y="880741"/>
                    <a:pt x="1397975" y="886922"/>
                    <a:pt x="1402454" y="891961"/>
                  </a:cubicBezTo>
                  <a:cubicBezTo>
                    <a:pt x="1453696" y="949610"/>
                    <a:pt x="1421866" y="904250"/>
                    <a:pt x="1447333" y="942449"/>
                  </a:cubicBezTo>
                  <a:cubicBezTo>
                    <a:pt x="1449203" y="948059"/>
                    <a:pt x="1453915" y="953446"/>
                    <a:pt x="1452943" y="959279"/>
                  </a:cubicBezTo>
                  <a:cubicBezTo>
                    <a:pt x="1451835" y="965929"/>
                    <a:pt x="1446039" y="970929"/>
                    <a:pt x="1441723" y="976108"/>
                  </a:cubicBezTo>
                  <a:cubicBezTo>
                    <a:pt x="1436644" y="982202"/>
                    <a:pt x="1429973" y="986842"/>
                    <a:pt x="1424894" y="992937"/>
                  </a:cubicBezTo>
                  <a:cubicBezTo>
                    <a:pt x="1401519" y="1020987"/>
                    <a:pt x="1427699" y="1000417"/>
                    <a:pt x="1396845" y="1020987"/>
                  </a:cubicBezTo>
                  <a:cubicBezTo>
                    <a:pt x="1388742" y="1033141"/>
                    <a:pt x="1384378" y="1044361"/>
                    <a:pt x="1368795" y="1049036"/>
                  </a:cubicBezTo>
                  <a:cubicBezTo>
                    <a:pt x="1356130" y="1052835"/>
                    <a:pt x="1342707" y="1053591"/>
                    <a:pt x="1329527" y="1054645"/>
                  </a:cubicBezTo>
                  <a:cubicBezTo>
                    <a:pt x="1295923" y="1057333"/>
                    <a:pt x="1262209" y="1058385"/>
                    <a:pt x="1228550" y="1060255"/>
                  </a:cubicBezTo>
                  <a:cubicBezTo>
                    <a:pt x="1210906" y="1066137"/>
                    <a:pt x="1206898" y="1064685"/>
                    <a:pt x="1194891" y="1082695"/>
                  </a:cubicBezTo>
                  <a:cubicBezTo>
                    <a:pt x="1191611" y="1087615"/>
                    <a:pt x="1193462" y="1095343"/>
                    <a:pt x="1189281" y="1099524"/>
                  </a:cubicBezTo>
                  <a:cubicBezTo>
                    <a:pt x="1179746" y="1109059"/>
                    <a:pt x="1155622" y="1121963"/>
                    <a:pt x="1155622" y="1121963"/>
                  </a:cubicBezTo>
                  <a:cubicBezTo>
                    <a:pt x="1138794" y="1147205"/>
                    <a:pt x="1139727" y="1155155"/>
                    <a:pt x="1116354" y="1166842"/>
                  </a:cubicBezTo>
                  <a:cubicBezTo>
                    <a:pt x="1111065" y="1169487"/>
                    <a:pt x="1105134" y="1170582"/>
                    <a:pt x="1099524" y="1172452"/>
                  </a:cubicBezTo>
                  <a:cubicBezTo>
                    <a:pt x="1095784" y="1178062"/>
                    <a:pt x="1093570" y="1185069"/>
                    <a:pt x="1088305" y="1189281"/>
                  </a:cubicBezTo>
                  <a:cubicBezTo>
                    <a:pt x="1083687" y="1192975"/>
                    <a:pt x="1076093" y="1191197"/>
                    <a:pt x="1071475" y="1194891"/>
                  </a:cubicBezTo>
                  <a:cubicBezTo>
                    <a:pt x="1048494" y="1213276"/>
                    <a:pt x="1069973" y="1211720"/>
                    <a:pt x="1054646" y="121172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4" name="Group 169"/>
          <p:cNvGrpSpPr/>
          <p:nvPr/>
        </p:nvGrpSpPr>
        <p:grpSpPr>
          <a:xfrm>
            <a:off x="0" y="2771001"/>
            <a:ext cx="1157737" cy="1038999"/>
            <a:chOff x="-1828800" y="2743200"/>
            <a:chExt cx="1157737" cy="1038999"/>
          </a:xfrm>
        </p:grpSpPr>
        <p:grpSp>
          <p:nvGrpSpPr>
            <p:cNvPr id="191" name="Group 37"/>
            <p:cNvGrpSpPr/>
            <p:nvPr/>
          </p:nvGrpSpPr>
          <p:grpSpPr>
            <a:xfrm>
              <a:off x="-1828800" y="2743200"/>
              <a:ext cx="1157737" cy="1038999"/>
              <a:chOff x="-2963732" y="1195025"/>
              <a:chExt cx="2887532" cy="2021453"/>
            </a:xfrm>
            <a:solidFill>
              <a:schemeClr val="bg1"/>
            </a:solidFill>
          </p:grpSpPr>
          <p:grpSp>
            <p:nvGrpSpPr>
              <p:cNvPr id="192" name="Group 35"/>
              <p:cNvGrpSpPr/>
              <p:nvPr/>
            </p:nvGrpSpPr>
            <p:grpSpPr>
              <a:xfrm>
                <a:off x="-2133600" y="1195025"/>
                <a:ext cx="2057400" cy="1888413"/>
                <a:chOff x="-2286000" y="1310694"/>
                <a:chExt cx="2057400" cy="1888413"/>
              </a:xfrm>
              <a:grpFill/>
            </p:grpSpPr>
            <p:sp>
              <p:nvSpPr>
                <p:cNvPr id="194" name="Rectangle 193"/>
                <p:cNvSpPr/>
                <p:nvPr/>
              </p:nvSpPr>
              <p:spPr>
                <a:xfrm>
                  <a:off x="-2286000" y="1903706"/>
                  <a:ext cx="2057400" cy="12954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-1828801" y="2051959"/>
                  <a:ext cx="1066799" cy="68580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-1600200" y="1310694"/>
                  <a:ext cx="685800" cy="77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X</a:t>
                  </a:r>
                  <a:endParaRPr lang="en-US" sz="2000" dirty="0"/>
                </a:p>
              </p:txBody>
            </p:sp>
          </p:grpSp>
          <p:sp>
            <p:nvSpPr>
              <p:cNvPr id="193" name="TextBox 192"/>
              <p:cNvSpPr txBox="1"/>
              <p:nvPr/>
            </p:nvSpPr>
            <p:spPr>
              <a:xfrm>
                <a:off x="-2963732" y="2677555"/>
                <a:ext cx="950259" cy="53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</a:t>
                </a:r>
                <a:r>
                  <a:rPr lang="en-US" sz="1200" baseline="30000" dirty="0" smtClean="0"/>
                  <a:t>nd</a:t>
                </a:r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p:grpSp>
        <p:cxnSp>
          <p:nvCxnSpPr>
            <p:cNvPr id="186" name="Straight Connector 185"/>
            <p:cNvCxnSpPr>
              <a:stCxn id="195" idx="3"/>
              <a:endCxn id="195" idx="7"/>
            </p:cNvCxnSpPr>
            <p:nvPr/>
          </p:nvCxnSpPr>
          <p:spPr>
            <a:xfrm flipV="1"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95" idx="1"/>
              <a:endCxn id="195" idx="5"/>
            </p:cNvCxnSpPr>
            <p:nvPr/>
          </p:nvCxnSpPr>
          <p:spPr>
            <a:xfrm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69"/>
          <p:cNvGrpSpPr/>
          <p:nvPr/>
        </p:nvGrpSpPr>
        <p:grpSpPr>
          <a:xfrm>
            <a:off x="2514600" y="3810000"/>
            <a:ext cx="1157737" cy="1038999"/>
            <a:chOff x="-1828800" y="2743200"/>
            <a:chExt cx="1157737" cy="1038999"/>
          </a:xfrm>
        </p:grpSpPr>
        <p:grpSp>
          <p:nvGrpSpPr>
            <p:cNvPr id="202" name="Group 37"/>
            <p:cNvGrpSpPr/>
            <p:nvPr/>
          </p:nvGrpSpPr>
          <p:grpSpPr>
            <a:xfrm>
              <a:off x="-1828800" y="2743200"/>
              <a:ext cx="1157737" cy="1038999"/>
              <a:chOff x="-2963732" y="1195025"/>
              <a:chExt cx="2887532" cy="2021453"/>
            </a:xfrm>
            <a:solidFill>
              <a:schemeClr val="bg1"/>
            </a:solidFill>
          </p:grpSpPr>
          <p:grpSp>
            <p:nvGrpSpPr>
              <p:cNvPr id="203" name="Group 35"/>
              <p:cNvGrpSpPr/>
              <p:nvPr/>
            </p:nvGrpSpPr>
            <p:grpSpPr>
              <a:xfrm>
                <a:off x="-2133600" y="1195025"/>
                <a:ext cx="2057400" cy="1888413"/>
                <a:chOff x="-2286000" y="1310694"/>
                <a:chExt cx="2057400" cy="1888413"/>
              </a:xfrm>
              <a:grpFill/>
            </p:grpSpPr>
            <p:sp>
              <p:nvSpPr>
                <p:cNvPr id="205" name="Rectangle 204"/>
                <p:cNvSpPr/>
                <p:nvPr/>
              </p:nvSpPr>
              <p:spPr>
                <a:xfrm>
                  <a:off x="-2286000" y="1903706"/>
                  <a:ext cx="2057400" cy="12954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6" name="Oval 205"/>
                <p:cNvSpPr/>
                <p:nvPr/>
              </p:nvSpPr>
              <p:spPr>
                <a:xfrm>
                  <a:off x="-1828801" y="2051959"/>
                  <a:ext cx="1066799" cy="68580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TextBox 206"/>
                <p:cNvSpPr txBox="1"/>
                <p:nvPr/>
              </p:nvSpPr>
              <p:spPr>
                <a:xfrm>
                  <a:off x="-1600200" y="1310694"/>
                  <a:ext cx="685800" cy="77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X</a:t>
                  </a:r>
                  <a:endParaRPr lang="en-US" sz="2000" dirty="0"/>
                </a:p>
              </p:txBody>
            </p:sp>
          </p:grpSp>
          <p:sp>
            <p:nvSpPr>
              <p:cNvPr id="204" name="TextBox 203"/>
              <p:cNvSpPr txBox="1"/>
              <p:nvPr/>
            </p:nvSpPr>
            <p:spPr>
              <a:xfrm>
                <a:off x="-2963732" y="2677555"/>
                <a:ext cx="950259" cy="53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1st </a:t>
                </a:r>
                <a:endParaRPr lang="en-US" sz="1200" dirty="0"/>
              </a:p>
            </p:txBody>
          </p:sp>
        </p:grpSp>
        <p:cxnSp>
          <p:nvCxnSpPr>
            <p:cNvPr id="199" name="Straight Connector 198"/>
            <p:cNvCxnSpPr>
              <a:stCxn id="206" idx="3"/>
              <a:endCxn id="206" idx="7"/>
            </p:cNvCxnSpPr>
            <p:nvPr/>
          </p:nvCxnSpPr>
          <p:spPr>
            <a:xfrm flipV="1"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>
              <a:stCxn id="206" idx="1"/>
              <a:endCxn id="206" idx="5"/>
            </p:cNvCxnSpPr>
            <p:nvPr/>
          </p:nvCxnSpPr>
          <p:spPr>
            <a:xfrm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Oval 218"/>
          <p:cNvSpPr/>
          <p:nvPr/>
        </p:nvSpPr>
        <p:spPr>
          <a:xfrm>
            <a:off x="5181600" y="22860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6858000" y="39624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0" y="59436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5257800" y="24384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 RATTLER</a:t>
            </a:r>
            <a:endParaRPr lang="en-US" dirty="0"/>
          </a:p>
        </p:txBody>
      </p:sp>
      <p:sp>
        <p:nvSpPr>
          <p:cNvPr id="232" name="TextBox 231"/>
          <p:cNvSpPr txBox="1"/>
          <p:nvPr/>
        </p:nvSpPr>
        <p:spPr>
          <a:xfrm>
            <a:off x="0" y="6019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OBJ MAMBA</a:t>
            </a:r>
            <a:endParaRPr lang="en-US" dirty="0"/>
          </a:p>
        </p:txBody>
      </p:sp>
      <p:sp>
        <p:nvSpPr>
          <p:cNvPr id="233" name="TextBox 232"/>
          <p:cNvSpPr txBox="1"/>
          <p:nvPr/>
        </p:nvSpPr>
        <p:spPr>
          <a:xfrm>
            <a:off x="69342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 ASP</a:t>
            </a:r>
            <a:endParaRPr lang="en-US" dirty="0"/>
          </a:p>
        </p:txBody>
      </p:sp>
      <p:pic>
        <p:nvPicPr>
          <p:cNvPr id="23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362200"/>
            <a:ext cx="148424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7" name="Straight Arrow Connector 236"/>
          <p:cNvCxnSpPr/>
          <p:nvPr/>
        </p:nvCxnSpPr>
        <p:spPr>
          <a:xfrm>
            <a:off x="5987810" y="3124200"/>
            <a:ext cx="18439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220" idx="2"/>
          </p:cNvCxnSpPr>
          <p:nvPr/>
        </p:nvCxnSpPr>
        <p:spPr>
          <a:xfrm flipH="1" flipV="1">
            <a:off x="6248400" y="4114800"/>
            <a:ext cx="6096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51"/>
          <p:cNvGrpSpPr/>
          <p:nvPr/>
        </p:nvGrpSpPr>
        <p:grpSpPr>
          <a:xfrm>
            <a:off x="4337538" y="2286000"/>
            <a:ext cx="844062" cy="674088"/>
            <a:chOff x="-2179962" y="820591"/>
            <a:chExt cx="4360987" cy="3609701"/>
          </a:xfrm>
        </p:grpSpPr>
        <p:sp>
          <p:nvSpPr>
            <p:cNvPr id="243" name="Rectangle 242"/>
            <p:cNvSpPr/>
            <p:nvPr/>
          </p:nvSpPr>
          <p:spPr>
            <a:xfrm rot="2695507">
              <a:off x="-2149675" y="2133600"/>
              <a:ext cx="1524000" cy="1447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-1921075" y="2438400"/>
              <a:ext cx="9906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-2179962" y="820591"/>
              <a:ext cx="1605087" cy="1318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II</a:t>
              </a:r>
              <a:endParaRPr lang="en-US" sz="1000" b="1" dirty="0"/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-930476" y="3276602"/>
              <a:ext cx="3111501" cy="115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145</a:t>
              </a:r>
              <a:r>
                <a:rPr lang="en-US" sz="800" b="1" baseline="30000" dirty="0" smtClean="0"/>
                <a:t>th</a:t>
              </a:r>
              <a:r>
                <a:rPr lang="en-US" sz="800" b="1" dirty="0" smtClean="0"/>
                <a:t> ACR</a:t>
              </a:r>
              <a:endParaRPr lang="en-US" sz="800" b="1" dirty="0"/>
            </a:p>
          </p:txBody>
        </p:sp>
      </p:grpSp>
      <p:grpSp>
        <p:nvGrpSpPr>
          <p:cNvPr id="247" name="Group 66"/>
          <p:cNvGrpSpPr/>
          <p:nvPr/>
        </p:nvGrpSpPr>
        <p:grpSpPr>
          <a:xfrm>
            <a:off x="5334000" y="2971800"/>
            <a:ext cx="609600" cy="850423"/>
            <a:chOff x="-1997276" y="443151"/>
            <a:chExt cx="3805242" cy="4454312"/>
          </a:xfrm>
        </p:grpSpPr>
        <p:sp>
          <p:nvSpPr>
            <p:cNvPr id="248" name="Rectangle 247"/>
            <p:cNvSpPr/>
            <p:nvPr/>
          </p:nvSpPr>
          <p:spPr>
            <a:xfrm rot="2695507">
              <a:off x="-1997276" y="1926953"/>
              <a:ext cx="1524000" cy="1447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-1752600" y="2286000"/>
              <a:ext cx="9906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0" name="Straight Connector 249"/>
            <p:cNvCxnSpPr>
              <a:stCxn id="249" idx="1"/>
              <a:endCxn id="249" idx="5"/>
            </p:cNvCxnSpPr>
            <p:nvPr/>
          </p:nvCxnSpPr>
          <p:spPr>
            <a:xfrm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49" idx="7"/>
              <a:endCxn id="249" idx="3"/>
            </p:cNvCxnSpPr>
            <p:nvPr/>
          </p:nvCxnSpPr>
          <p:spPr>
            <a:xfrm flipH="1"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TextBox 251"/>
            <p:cNvSpPr txBox="1"/>
            <p:nvPr/>
          </p:nvSpPr>
          <p:spPr>
            <a:xfrm>
              <a:off x="-1997276" y="443151"/>
              <a:ext cx="1770492" cy="128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II</a:t>
              </a:r>
              <a:endParaRPr lang="en-US" sz="1000" b="1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-762002" y="3124198"/>
              <a:ext cx="2569968" cy="177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122 CAB</a:t>
              </a:r>
              <a:endParaRPr lang="en-US" sz="800" b="1" dirty="0"/>
            </a:p>
          </p:txBody>
        </p:sp>
      </p:grpSp>
      <p:grpSp>
        <p:nvGrpSpPr>
          <p:cNvPr id="254" name="Group 66"/>
          <p:cNvGrpSpPr/>
          <p:nvPr/>
        </p:nvGrpSpPr>
        <p:grpSpPr>
          <a:xfrm>
            <a:off x="5410200" y="4102577"/>
            <a:ext cx="609600" cy="850423"/>
            <a:chOff x="-1997276" y="443151"/>
            <a:chExt cx="3805242" cy="4454312"/>
          </a:xfrm>
        </p:grpSpPr>
        <p:sp>
          <p:nvSpPr>
            <p:cNvPr id="255" name="Rectangle 254"/>
            <p:cNvSpPr/>
            <p:nvPr/>
          </p:nvSpPr>
          <p:spPr>
            <a:xfrm rot="2695507">
              <a:off x="-1997276" y="1926953"/>
              <a:ext cx="1524000" cy="1447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-1752600" y="2286000"/>
              <a:ext cx="9906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>
              <a:stCxn id="256" idx="1"/>
              <a:endCxn id="256" idx="5"/>
            </p:cNvCxnSpPr>
            <p:nvPr/>
          </p:nvCxnSpPr>
          <p:spPr>
            <a:xfrm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6" idx="7"/>
              <a:endCxn id="256" idx="3"/>
            </p:cNvCxnSpPr>
            <p:nvPr/>
          </p:nvCxnSpPr>
          <p:spPr>
            <a:xfrm flipH="1"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/>
            <p:cNvSpPr txBox="1"/>
            <p:nvPr/>
          </p:nvSpPr>
          <p:spPr>
            <a:xfrm>
              <a:off x="-1997276" y="443151"/>
              <a:ext cx="1770492" cy="128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II</a:t>
              </a:r>
              <a:endParaRPr lang="en-US" sz="1000" b="1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-762002" y="3124198"/>
              <a:ext cx="2569968" cy="177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130 CAB</a:t>
              </a:r>
              <a:endParaRPr lang="en-US" sz="800" b="1" dirty="0"/>
            </a:p>
          </p:txBody>
        </p:sp>
      </p:grpSp>
      <p:grpSp>
        <p:nvGrpSpPr>
          <p:cNvPr id="261" name="Group 66"/>
          <p:cNvGrpSpPr/>
          <p:nvPr/>
        </p:nvGrpSpPr>
        <p:grpSpPr>
          <a:xfrm>
            <a:off x="5410200" y="4648200"/>
            <a:ext cx="609600" cy="850423"/>
            <a:chOff x="-1997276" y="443151"/>
            <a:chExt cx="3805242" cy="4454312"/>
          </a:xfrm>
        </p:grpSpPr>
        <p:sp>
          <p:nvSpPr>
            <p:cNvPr id="262" name="Rectangle 261"/>
            <p:cNvSpPr/>
            <p:nvPr/>
          </p:nvSpPr>
          <p:spPr>
            <a:xfrm rot="2695507">
              <a:off x="-1997276" y="1926953"/>
              <a:ext cx="1524000" cy="1447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-1752600" y="2286000"/>
              <a:ext cx="9906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4" name="Straight Connector 263"/>
            <p:cNvCxnSpPr>
              <a:stCxn id="263" idx="1"/>
              <a:endCxn id="263" idx="5"/>
            </p:cNvCxnSpPr>
            <p:nvPr/>
          </p:nvCxnSpPr>
          <p:spPr>
            <a:xfrm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63" idx="7"/>
              <a:endCxn id="263" idx="3"/>
            </p:cNvCxnSpPr>
            <p:nvPr/>
          </p:nvCxnSpPr>
          <p:spPr>
            <a:xfrm flipH="1"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Box 265"/>
            <p:cNvSpPr txBox="1"/>
            <p:nvPr/>
          </p:nvSpPr>
          <p:spPr>
            <a:xfrm>
              <a:off x="-1997276" y="443151"/>
              <a:ext cx="1770492" cy="128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II</a:t>
              </a:r>
              <a:endParaRPr lang="en-US" sz="1000" b="1" dirty="0"/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-762002" y="3124198"/>
              <a:ext cx="2569968" cy="177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214 CAB</a:t>
              </a:r>
              <a:endParaRPr lang="en-US" sz="800" b="1" dirty="0"/>
            </a:p>
          </p:txBody>
        </p:sp>
      </p:grpSp>
      <p:grpSp>
        <p:nvGrpSpPr>
          <p:cNvPr id="268" name="Group 66"/>
          <p:cNvGrpSpPr/>
          <p:nvPr/>
        </p:nvGrpSpPr>
        <p:grpSpPr>
          <a:xfrm>
            <a:off x="304800" y="4788377"/>
            <a:ext cx="609600" cy="850423"/>
            <a:chOff x="-1997276" y="443151"/>
            <a:chExt cx="3805242" cy="4454312"/>
          </a:xfrm>
        </p:grpSpPr>
        <p:sp>
          <p:nvSpPr>
            <p:cNvPr id="269" name="Rectangle 268"/>
            <p:cNvSpPr/>
            <p:nvPr/>
          </p:nvSpPr>
          <p:spPr>
            <a:xfrm rot="2695507">
              <a:off x="-1997276" y="1926953"/>
              <a:ext cx="1524000" cy="1447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/>
            <p:nvPr/>
          </p:nvSpPr>
          <p:spPr>
            <a:xfrm>
              <a:off x="-1752600" y="2286000"/>
              <a:ext cx="9906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70" idx="1"/>
              <a:endCxn id="270" idx="5"/>
            </p:cNvCxnSpPr>
            <p:nvPr/>
          </p:nvCxnSpPr>
          <p:spPr>
            <a:xfrm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>
              <a:stCxn id="270" idx="7"/>
              <a:endCxn id="270" idx="3"/>
            </p:cNvCxnSpPr>
            <p:nvPr/>
          </p:nvCxnSpPr>
          <p:spPr>
            <a:xfrm flipH="1">
              <a:off x="-1607530" y="2386433"/>
              <a:ext cx="700460" cy="484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xtBox 272"/>
            <p:cNvSpPr txBox="1"/>
            <p:nvPr/>
          </p:nvSpPr>
          <p:spPr>
            <a:xfrm>
              <a:off x="-1997276" y="443151"/>
              <a:ext cx="1770492" cy="128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II</a:t>
              </a:r>
              <a:endParaRPr lang="en-US" sz="1000" b="1" dirty="0"/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-762002" y="3124198"/>
              <a:ext cx="2569968" cy="177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131 CAB</a:t>
              </a:r>
              <a:endParaRPr lang="en-US" sz="800" b="1" dirty="0"/>
            </a:p>
          </p:txBody>
        </p:sp>
      </p:grpSp>
      <p:grpSp>
        <p:nvGrpSpPr>
          <p:cNvPr id="275" name="Group 66"/>
          <p:cNvGrpSpPr/>
          <p:nvPr/>
        </p:nvGrpSpPr>
        <p:grpSpPr>
          <a:xfrm>
            <a:off x="838200" y="4788377"/>
            <a:ext cx="609600" cy="850423"/>
            <a:chOff x="-1997276" y="443151"/>
            <a:chExt cx="3805242" cy="4454312"/>
          </a:xfrm>
        </p:grpSpPr>
        <p:sp>
          <p:nvSpPr>
            <p:cNvPr id="276" name="Rectangle 275"/>
            <p:cNvSpPr/>
            <p:nvPr/>
          </p:nvSpPr>
          <p:spPr>
            <a:xfrm rot="2695507">
              <a:off x="-1997276" y="1926953"/>
              <a:ext cx="1524000" cy="1447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-1752600" y="2286000"/>
              <a:ext cx="990600" cy="685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-1997276" y="443151"/>
              <a:ext cx="1770492" cy="128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II</a:t>
              </a:r>
              <a:endParaRPr lang="en-US" sz="1000" b="1" dirty="0"/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-762002" y="3124198"/>
              <a:ext cx="2569968" cy="177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140 ARR</a:t>
              </a:r>
              <a:endParaRPr lang="en-US" sz="800" b="1" dirty="0"/>
            </a:p>
          </p:txBody>
        </p:sp>
      </p:grpSp>
      <p:grpSp>
        <p:nvGrpSpPr>
          <p:cNvPr id="282" name="Group 66"/>
          <p:cNvGrpSpPr/>
          <p:nvPr/>
        </p:nvGrpSpPr>
        <p:grpSpPr>
          <a:xfrm>
            <a:off x="152400" y="5257800"/>
            <a:ext cx="609600" cy="719554"/>
            <a:chOff x="-1997276" y="443151"/>
            <a:chExt cx="3805242" cy="3768852"/>
          </a:xfrm>
        </p:grpSpPr>
        <p:sp>
          <p:nvSpPr>
            <p:cNvPr id="283" name="Rectangle 282"/>
            <p:cNvSpPr/>
            <p:nvPr/>
          </p:nvSpPr>
          <p:spPr>
            <a:xfrm rot="2695507">
              <a:off x="-1997276" y="1926953"/>
              <a:ext cx="1524000" cy="14478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/>
            <p:nvPr/>
          </p:nvSpPr>
          <p:spPr>
            <a:xfrm>
              <a:off x="-1521621" y="2438738"/>
              <a:ext cx="706635" cy="5518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-1997276" y="443151"/>
              <a:ext cx="1770492" cy="1289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II</a:t>
              </a:r>
              <a:endParaRPr lang="en-US" sz="1000" b="1" dirty="0"/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-762002" y="2438738"/>
              <a:ext cx="2569968" cy="1773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185 FA</a:t>
              </a:r>
              <a:endParaRPr lang="en-US" sz="800" b="1" dirty="0"/>
            </a:p>
          </p:txBody>
        </p:sp>
      </p:grpSp>
      <p:cxnSp>
        <p:nvCxnSpPr>
          <p:cNvPr id="289" name="Straight Arrow Connector 288"/>
          <p:cNvCxnSpPr/>
          <p:nvPr/>
        </p:nvCxnSpPr>
        <p:spPr>
          <a:xfrm flipH="1">
            <a:off x="685800" y="5486400"/>
            <a:ext cx="76200" cy="609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234" idx="2"/>
          </p:cNvCxnSpPr>
          <p:nvPr/>
        </p:nvCxnSpPr>
        <p:spPr>
          <a:xfrm flipH="1">
            <a:off x="685800" y="3733800"/>
            <a:ext cx="1656522" cy="12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 flipV="1">
            <a:off x="3048000" y="3124200"/>
            <a:ext cx="1848678" cy="152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2799522" y="3581400"/>
            <a:ext cx="2458278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ight Arrow 99"/>
          <p:cNvSpPr/>
          <p:nvPr/>
        </p:nvSpPr>
        <p:spPr>
          <a:xfrm rot="715665">
            <a:off x="1479866" y="1258975"/>
            <a:ext cx="2762499" cy="1583953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ight Arrow 100"/>
          <p:cNvSpPr/>
          <p:nvPr/>
        </p:nvSpPr>
        <p:spPr>
          <a:xfrm>
            <a:off x="3733800" y="4343400"/>
            <a:ext cx="1447800" cy="1143000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 rot="9008775">
            <a:off x="1031532" y="5553518"/>
            <a:ext cx="972504" cy="729858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Group 169"/>
          <p:cNvGrpSpPr/>
          <p:nvPr/>
        </p:nvGrpSpPr>
        <p:grpSpPr>
          <a:xfrm>
            <a:off x="1447800" y="4572000"/>
            <a:ext cx="1157737" cy="1038999"/>
            <a:chOff x="-1828800" y="2743200"/>
            <a:chExt cx="1157737" cy="1038999"/>
          </a:xfrm>
        </p:grpSpPr>
        <p:grpSp>
          <p:nvGrpSpPr>
            <p:cNvPr id="213" name="Group 37"/>
            <p:cNvGrpSpPr/>
            <p:nvPr/>
          </p:nvGrpSpPr>
          <p:grpSpPr>
            <a:xfrm>
              <a:off x="-1828800" y="2743200"/>
              <a:ext cx="1157737" cy="1038999"/>
              <a:chOff x="-2963732" y="1195025"/>
              <a:chExt cx="2887532" cy="2021453"/>
            </a:xfrm>
            <a:solidFill>
              <a:schemeClr val="bg1"/>
            </a:solidFill>
          </p:grpSpPr>
          <p:grpSp>
            <p:nvGrpSpPr>
              <p:cNvPr id="214" name="Group 35"/>
              <p:cNvGrpSpPr/>
              <p:nvPr/>
            </p:nvGrpSpPr>
            <p:grpSpPr>
              <a:xfrm>
                <a:off x="-2133600" y="1195025"/>
                <a:ext cx="2057400" cy="1888413"/>
                <a:chOff x="-2286000" y="1310694"/>
                <a:chExt cx="2057400" cy="1888413"/>
              </a:xfrm>
              <a:grpFill/>
            </p:grpSpPr>
            <p:sp>
              <p:nvSpPr>
                <p:cNvPr id="216" name="Rectangle 215"/>
                <p:cNvSpPr/>
                <p:nvPr/>
              </p:nvSpPr>
              <p:spPr>
                <a:xfrm>
                  <a:off x="-2286000" y="1903706"/>
                  <a:ext cx="2057400" cy="1295401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-1828801" y="2051959"/>
                  <a:ext cx="1066799" cy="685801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-1600200" y="1310694"/>
                  <a:ext cx="685800" cy="7784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X</a:t>
                  </a:r>
                  <a:endParaRPr lang="en-US" sz="2000" dirty="0"/>
                </a:p>
              </p:txBody>
            </p:sp>
          </p:grpSp>
          <p:sp>
            <p:nvSpPr>
              <p:cNvPr id="215" name="TextBox 214"/>
              <p:cNvSpPr txBox="1"/>
              <p:nvPr/>
            </p:nvSpPr>
            <p:spPr>
              <a:xfrm>
                <a:off x="-2963732" y="2677555"/>
                <a:ext cx="950259" cy="53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3</a:t>
                </a:r>
                <a:r>
                  <a:rPr lang="en-US" sz="1200" baseline="30000" dirty="0" smtClean="0"/>
                  <a:t>rd</a:t>
                </a:r>
                <a:r>
                  <a:rPr lang="en-US" sz="1200" dirty="0" smtClean="0"/>
                  <a:t>  </a:t>
                </a:r>
                <a:endParaRPr lang="en-US" sz="1200" dirty="0"/>
              </a:p>
            </p:txBody>
          </p:sp>
        </p:grpSp>
        <p:cxnSp>
          <p:nvCxnSpPr>
            <p:cNvPr id="210" name="Straight Connector 209"/>
            <p:cNvCxnSpPr>
              <a:stCxn id="217" idx="3"/>
              <a:endCxn id="217" idx="7"/>
            </p:cNvCxnSpPr>
            <p:nvPr/>
          </p:nvCxnSpPr>
          <p:spPr>
            <a:xfrm flipV="1"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7" idx="1"/>
              <a:endCxn id="217" idx="5"/>
            </p:cNvCxnSpPr>
            <p:nvPr/>
          </p:nvCxnSpPr>
          <p:spPr>
            <a:xfrm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7010400" y="953869"/>
            <a:ext cx="990600" cy="646331"/>
            <a:chOff x="914400" y="838200"/>
            <a:chExt cx="990600" cy="646331"/>
          </a:xfrm>
        </p:grpSpPr>
        <p:sp>
          <p:nvSpPr>
            <p:cNvPr id="108" name="Right Arrow 107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ABCT Mission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2 ABCT attacks H+60 along AXIS CARIBOU as a 4ID supporting effort (SE) to seize OBJ RATTLER IOT prevent </a:t>
            </a:r>
            <a:r>
              <a:rPr lang="en-US" dirty="0" err="1" smtClean="0"/>
              <a:t>Arianan</a:t>
            </a:r>
            <a:r>
              <a:rPr lang="en-US" dirty="0" smtClean="0"/>
              <a:t> forces from destroying the regional railway depot in </a:t>
            </a:r>
            <a:r>
              <a:rPr lang="en-US" dirty="0" err="1" smtClean="0"/>
              <a:t>Hajikabul</a:t>
            </a:r>
            <a:r>
              <a:rPr lang="en-US" dirty="0" smtClean="0"/>
              <a:t> vic. 39TUE23923488. 	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Intent</a:t>
            </a:r>
          </a:p>
          <a:p>
            <a:pPr lvl="1"/>
            <a:r>
              <a:rPr lang="en-US" dirty="0" smtClean="0"/>
              <a:t>The purposes of OPERATION BLACK HORSE is to maneuver rapidly from BSA </a:t>
            </a:r>
            <a:r>
              <a:rPr lang="en-US" dirty="0" err="1" smtClean="0"/>
              <a:t>Agquabedi</a:t>
            </a:r>
            <a:r>
              <a:rPr lang="en-US" dirty="0" smtClean="0"/>
              <a:t> along AXIS CARIBOU to seize OBJ RATTLER, destroy </a:t>
            </a:r>
            <a:r>
              <a:rPr lang="en-US" dirty="0" err="1" smtClean="0"/>
              <a:t>Arianan</a:t>
            </a:r>
            <a:r>
              <a:rPr lang="en-US" dirty="0" smtClean="0"/>
              <a:t> Forces in zone and secure objectives along the international border IOT reestablish the international border between </a:t>
            </a:r>
            <a:r>
              <a:rPr lang="en-US" dirty="0" err="1" smtClean="0"/>
              <a:t>Ariana</a:t>
            </a:r>
            <a:r>
              <a:rPr lang="en-US" dirty="0" smtClean="0"/>
              <a:t> and Azerbaijan.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Tasks</a:t>
            </a:r>
          </a:p>
          <a:p>
            <a:pPr lvl="1"/>
            <a:r>
              <a:rPr lang="en-US" dirty="0" smtClean="0"/>
              <a:t>Rapid advance along AXIS CARIBOU </a:t>
            </a:r>
            <a:endParaRPr lang="en-US" sz="2000" dirty="0" smtClean="0"/>
          </a:p>
          <a:p>
            <a:pPr lvl="1"/>
            <a:r>
              <a:rPr lang="en-US" dirty="0" smtClean="0"/>
              <a:t>Destroy enemy armor that engages our elements or occupies positions on key terrain along our AXIS of advance</a:t>
            </a:r>
            <a:endParaRPr lang="en-US" sz="2000" dirty="0" smtClean="0"/>
          </a:p>
          <a:p>
            <a:pPr lvl="1"/>
            <a:r>
              <a:rPr lang="en-US" dirty="0" smtClean="0"/>
              <a:t>Aggressive reconnaissance of suspected and known enemy locations along the axis to identify and fix bypassed enemy elements</a:t>
            </a:r>
            <a:endParaRPr lang="en-US" sz="20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End State</a:t>
            </a:r>
          </a:p>
          <a:p>
            <a:pPr lvl="1"/>
            <a:r>
              <a:rPr lang="en-US" dirty="0" smtClean="0"/>
              <a:t>2 ABCT will be at least 70% combat power</a:t>
            </a:r>
          </a:p>
          <a:p>
            <a:pPr lvl="1"/>
            <a:r>
              <a:rPr lang="en-US" dirty="0" smtClean="0"/>
              <a:t>Enemy forces in AOR defeated</a:t>
            </a:r>
          </a:p>
          <a:p>
            <a:pPr lvl="1"/>
            <a:r>
              <a:rPr lang="en-US" dirty="0" smtClean="0"/>
              <a:t>Established hasty defensive positions along the newly restored international border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Area of Operations 2 ABCT 4 ID</a:t>
            </a:r>
            <a:endParaRPr lang="en-US" b="1" dirty="0"/>
          </a:p>
        </p:txBody>
      </p:sp>
      <p:grpSp>
        <p:nvGrpSpPr>
          <p:cNvPr id="2" name="Group 10"/>
          <p:cNvGrpSpPr/>
          <p:nvPr/>
        </p:nvGrpSpPr>
        <p:grpSpPr>
          <a:xfrm>
            <a:off x="0" y="3657600"/>
            <a:ext cx="1219200" cy="914400"/>
            <a:chOff x="0" y="3657600"/>
            <a:chExt cx="1219200" cy="914400"/>
          </a:xfrm>
        </p:grpSpPr>
        <p:sp>
          <p:nvSpPr>
            <p:cNvPr id="7" name="Oval 6"/>
            <p:cNvSpPr/>
            <p:nvPr/>
          </p:nvSpPr>
          <p:spPr>
            <a:xfrm>
              <a:off x="0" y="3657600"/>
              <a:ext cx="1143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" y="3733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TAA VIPER</a:t>
              </a:r>
              <a:endParaRPr lang="en-US" dirty="0"/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7086600" y="1295400"/>
            <a:ext cx="1143000" cy="914400"/>
            <a:chOff x="0" y="3657600"/>
            <a:chExt cx="1143000" cy="914400"/>
          </a:xfrm>
        </p:grpSpPr>
        <p:sp>
          <p:nvSpPr>
            <p:cNvPr id="13" name="Oval 12"/>
            <p:cNvSpPr/>
            <p:nvPr/>
          </p:nvSpPr>
          <p:spPr>
            <a:xfrm>
              <a:off x="0" y="3657600"/>
              <a:ext cx="11430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400" y="37338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OBJ RATTLER</a:t>
              </a:r>
              <a:endParaRPr lang="en-US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556" t="20861" r="6173" b="8872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ight Arrow 17"/>
          <p:cNvSpPr/>
          <p:nvPr/>
        </p:nvSpPr>
        <p:spPr>
          <a:xfrm rot="17710280">
            <a:off x="-306928" y="1675347"/>
            <a:ext cx="4214351" cy="2050164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870719">
            <a:off x="2908862" y="2379470"/>
            <a:ext cx="5054341" cy="2050164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7756865">
            <a:off x="479505" y="3132645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AXIS CARIBOU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727729">
            <a:off x="3924147" y="2987274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AXIS CARIBOU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8001000" y="4800600"/>
            <a:ext cx="114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53400" y="48768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 RATTLER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 l="31638" t="34886" r="565" b="5600"/>
          <a:stretch>
            <a:fillRect/>
          </a:stretch>
        </p:blipFill>
        <p:spPr bwMode="auto">
          <a:xfrm>
            <a:off x="6324600" y="1371600"/>
            <a:ext cx="2817369" cy="1676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" name="Isosceles Triangle 26"/>
          <p:cNvSpPr/>
          <p:nvPr/>
        </p:nvSpPr>
        <p:spPr>
          <a:xfrm rot="10800000">
            <a:off x="8121402" y="3066252"/>
            <a:ext cx="762000" cy="17564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4600" y="27432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Hajiqabul Railway Complex</a:t>
            </a:r>
            <a:endParaRPr lang="en-US" sz="1400" b="1" dirty="0"/>
          </a:p>
        </p:txBody>
      </p:sp>
      <p:cxnSp>
        <p:nvCxnSpPr>
          <p:cNvPr id="32" name="Straight Connector 31"/>
          <p:cNvCxnSpPr>
            <a:stCxn id="30" idx="1"/>
            <a:endCxn id="30" idx="5"/>
          </p:cNvCxnSpPr>
          <p:nvPr/>
        </p:nvCxnSpPr>
        <p:spPr>
          <a:xfrm>
            <a:off x="502586" y="5157021"/>
            <a:ext cx="302448" cy="2492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0" idx="7"/>
            <a:endCxn id="30" idx="3"/>
          </p:cNvCxnSpPr>
          <p:nvPr/>
        </p:nvCxnSpPr>
        <p:spPr>
          <a:xfrm flipH="1">
            <a:off x="502586" y="5157021"/>
            <a:ext cx="302448" cy="24925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87"/>
          <p:cNvGrpSpPr/>
          <p:nvPr/>
        </p:nvGrpSpPr>
        <p:grpSpPr>
          <a:xfrm>
            <a:off x="4900863" y="2209800"/>
            <a:ext cx="1042737" cy="814762"/>
            <a:chOff x="-2057400" y="1219200"/>
            <a:chExt cx="1415143" cy="1036970"/>
          </a:xfrm>
        </p:grpSpPr>
        <p:grpSp>
          <p:nvGrpSpPr>
            <p:cNvPr id="9" name="Group 75"/>
            <p:cNvGrpSpPr/>
            <p:nvPr/>
          </p:nvGrpSpPr>
          <p:grpSpPr>
            <a:xfrm>
              <a:off x="-2057400" y="1219200"/>
              <a:ext cx="1081537" cy="1032911"/>
              <a:chOff x="-2057400" y="1981200"/>
              <a:chExt cx="1081537" cy="1032911"/>
            </a:xfrm>
          </p:grpSpPr>
          <p:grpSp>
            <p:nvGrpSpPr>
              <p:cNvPr id="12" name="Group 37"/>
              <p:cNvGrpSpPr/>
              <p:nvPr/>
            </p:nvGrpSpPr>
            <p:grpSpPr>
              <a:xfrm>
                <a:off x="-2057400" y="1981200"/>
                <a:ext cx="1081537" cy="1032911"/>
                <a:chOff x="-2773680" y="1343278"/>
                <a:chExt cx="2697480" cy="2009609"/>
              </a:xfrm>
              <a:solidFill>
                <a:schemeClr val="bg1"/>
              </a:solidFill>
            </p:grpSpPr>
            <p:grpSp>
              <p:nvGrpSpPr>
                <p:cNvPr id="15" name="Group 35"/>
                <p:cNvGrpSpPr/>
                <p:nvPr/>
              </p:nvGrpSpPr>
              <p:grpSpPr>
                <a:xfrm>
                  <a:off x="-2133600" y="1343278"/>
                  <a:ext cx="2057400" cy="1893853"/>
                  <a:chOff x="-2286000" y="1458947"/>
                  <a:chExt cx="2057400" cy="1893853"/>
                </a:xfrm>
                <a:grpFill/>
              </p:grpSpPr>
              <p:sp>
                <p:nvSpPr>
                  <p:cNvPr id="60" name="Rectangle 59"/>
                  <p:cNvSpPr/>
                  <p:nvPr/>
                </p:nvSpPr>
                <p:spPr>
                  <a:xfrm>
                    <a:off x="-2286000" y="2057400"/>
                    <a:ext cx="2057400" cy="129540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-1828800" y="2286000"/>
                    <a:ext cx="1066800" cy="6858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-1790252" y="1458947"/>
                    <a:ext cx="1144791" cy="838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II</a:t>
                    </a:r>
                    <a:endParaRPr lang="en-US" sz="1600" dirty="0"/>
                  </a:p>
                </p:txBody>
              </p:sp>
            </p:grpSp>
            <p:sp>
              <p:nvSpPr>
                <p:cNvPr id="57" name="TextBox 56"/>
                <p:cNvSpPr txBox="1"/>
                <p:nvPr/>
              </p:nvSpPr>
              <p:spPr>
                <a:xfrm>
                  <a:off x="-2773680" y="2743198"/>
                  <a:ext cx="950259" cy="609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2 </a:t>
                  </a:r>
                  <a:endParaRPr lang="en-US" sz="1000" dirty="0"/>
                </a:p>
              </p:txBody>
            </p:sp>
          </p:grpSp>
          <p:cxnSp>
            <p:nvCxnSpPr>
              <p:cNvPr id="73" name="Straight Connector 72"/>
              <p:cNvCxnSpPr>
                <a:stCxn id="62" idx="1"/>
                <a:endCxn id="62" idx="5"/>
              </p:cNvCxnSpPr>
              <p:nvPr/>
            </p:nvCxnSpPr>
            <p:spPr>
              <a:xfrm>
                <a:off x="-1554814" y="2457915"/>
                <a:ext cx="302448" cy="249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62" idx="7"/>
                <a:endCxn id="62" idx="3"/>
              </p:cNvCxnSpPr>
              <p:nvPr/>
            </p:nvCxnSpPr>
            <p:spPr>
              <a:xfrm flipH="1">
                <a:off x="-1554814" y="2457915"/>
                <a:ext cx="302448" cy="249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/>
            <p:cNvSpPr txBox="1"/>
            <p:nvPr/>
          </p:nvSpPr>
          <p:spPr>
            <a:xfrm>
              <a:off x="-1023257" y="1942798"/>
              <a:ext cx="381000" cy="313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8 </a:t>
              </a:r>
              <a:endParaRPr lang="en-US" sz="1000" dirty="0"/>
            </a:p>
          </p:txBody>
        </p:sp>
      </p:grpSp>
      <p:grpSp>
        <p:nvGrpSpPr>
          <p:cNvPr id="16" name="Group 88"/>
          <p:cNvGrpSpPr/>
          <p:nvPr/>
        </p:nvGrpSpPr>
        <p:grpSpPr>
          <a:xfrm>
            <a:off x="2971800" y="762000"/>
            <a:ext cx="1143000" cy="831090"/>
            <a:chOff x="-2057400" y="1219200"/>
            <a:chExt cx="1371600" cy="1057751"/>
          </a:xfrm>
        </p:grpSpPr>
        <p:grpSp>
          <p:nvGrpSpPr>
            <p:cNvPr id="17" name="Group 75"/>
            <p:cNvGrpSpPr/>
            <p:nvPr/>
          </p:nvGrpSpPr>
          <p:grpSpPr>
            <a:xfrm>
              <a:off x="-2057400" y="1219200"/>
              <a:ext cx="1081537" cy="1032911"/>
              <a:chOff x="-2057400" y="1981200"/>
              <a:chExt cx="1081537" cy="1032911"/>
            </a:xfrm>
          </p:grpSpPr>
          <p:grpSp>
            <p:nvGrpSpPr>
              <p:cNvPr id="21" name="Group 37"/>
              <p:cNvGrpSpPr/>
              <p:nvPr/>
            </p:nvGrpSpPr>
            <p:grpSpPr>
              <a:xfrm>
                <a:off x="-2057400" y="1981200"/>
                <a:ext cx="1081537" cy="1032911"/>
                <a:chOff x="-2773680" y="1343278"/>
                <a:chExt cx="2697480" cy="2009609"/>
              </a:xfrm>
              <a:solidFill>
                <a:schemeClr val="bg1"/>
              </a:solidFill>
            </p:grpSpPr>
            <p:grpSp>
              <p:nvGrpSpPr>
                <p:cNvPr id="31" name="Group 35"/>
                <p:cNvGrpSpPr/>
                <p:nvPr/>
              </p:nvGrpSpPr>
              <p:grpSpPr>
                <a:xfrm>
                  <a:off x="-2133600" y="1343278"/>
                  <a:ext cx="2057400" cy="1893853"/>
                  <a:chOff x="-2286000" y="1458947"/>
                  <a:chExt cx="2057400" cy="1893853"/>
                </a:xfrm>
                <a:grpFill/>
              </p:grpSpPr>
              <p:sp>
                <p:nvSpPr>
                  <p:cNvPr id="99" name="Rectangle 98"/>
                  <p:cNvSpPr/>
                  <p:nvPr/>
                </p:nvSpPr>
                <p:spPr>
                  <a:xfrm>
                    <a:off x="-2286000" y="2057400"/>
                    <a:ext cx="2057400" cy="1295400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-1828800" y="2286000"/>
                    <a:ext cx="1066800" cy="68580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-1790253" y="1458947"/>
                    <a:ext cx="1144793" cy="8383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dirty="0" smtClean="0"/>
                      <a:t>II</a:t>
                    </a:r>
                    <a:endParaRPr lang="en-US" sz="1600" dirty="0"/>
                  </a:p>
                </p:txBody>
              </p:sp>
            </p:grpSp>
            <p:sp>
              <p:nvSpPr>
                <p:cNvPr id="98" name="TextBox 97"/>
                <p:cNvSpPr txBox="1"/>
                <p:nvPr/>
              </p:nvSpPr>
              <p:spPr>
                <a:xfrm>
                  <a:off x="-2773680" y="2743198"/>
                  <a:ext cx="950258" cy="609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1 </a:t>
                  </a:r>
                  <a:endParaRPr lang="en-US" sz="1000" dirty="0"/>
                </a:p>
              </p:txBody>
            </p:sp>
          </p:grpSp>
          <p:cxnSp>
            <p:nvCxnSpPr>
              <p:cNvPr id="93" name="Straight Connector 92"/>
              <p:cNvCxnSpPr>
                <a:stCxn id="100" idx="1"/>
                <a:endCxn id="100" idx="5"/>
              </p:cNvCxnSpPr>
              <p:nvPr/>
            </p:nvCxnSpPr>
            <p:spPr>
              <a:xfrm>
                <a:off x="-1554814" y="2457915"/>
                <a:ext cx="302448" cy="249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100" idx="7"/>
                <a:endCxn id="100" idx="3"/>
              </p:cNvCxnSpPr>
              <p:nvPr/>
            </p:nvCxnSpPr>
            <p:spPr>
              <a:xfrm flipH="1">
                <a:off x="-1554814" y="2457915"/>
                <a:ext cx="302448" cy="249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-1066800" y="1963579"/>
              <a:ext cx="381000" cy="313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67 </a:t>
              </a:r>
              <a:endParaRPr lang="en-US" sz="1000" dirty="0"/>
            </a:p>
          </p:txBody>
        </p:sp>
      </p:grpSp>
      <p:grpSp>
        <p:nvGrpSpPr>
          <p:cNvPr id="33" name="Group 116"/>
          <p:cNvGrpSpPr/>
          <p:nvPr/>
        </p:nvGrpSpPr>
        <p:grpSpPr>
          <a:xfrm>
            <a:off x="-76200" y="5867400"/>
            <a:ext cx="1295400" cy="990600"/>
            <a:chOff x="-1905000" y="3886200"/>
            <a:chExt cx="1295400" cy="990600"/>
          </a:xfrm>
        </p:grpSpPr>
        <p:sp>
          <p:nvSpPr>
            <p:cNvPr id="118" name="Oval 117"/>
            <p:cNvSpPr/>
            <p:nvPr/>
          </p:nvSpPr>
          <p:spPr>
            <a:xfrm>
              <a:off x="-1905000" y="3886200"/>
              <a:ext cx="1295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1905000" y="39624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BSA AQUABEDI</a:t>
              </a:r>
              <a:endParaRPr lang="en-US" dirty="0"/>
            </a:p>
          </p:txBody>
        </p:sp>
      </p:grpSp>
      <p:grpSp>
        <p:nvGrpSpPr>
          <p:cNvPr id="36" name="Group 131"/>
          <p:cNvGrpSpPr/>
          <p:nvPr/>
        </p:nvGrpSpPr>
        <p:grpSpPr>
          <a:xfrm>
            <a:off x="2209800" y="2511939"/>
            <a:ext cx="1883514" cy="1069461"/>
            <a:chOff x="1846385" y="1371600"/>
            <a:chExt cx="1883514" cy="1069461"/>
          </a:xfrm>
        </p:grpSpPr>
        <p:grpSp>
          <p:nvGrpSpPr>
            <p:cNvPr id="38" name="Group 101"/>
            <p:cNvGrpSpPr/>
            <p:nvPr/>
          </p:nvGrpSpPr>
          <p:grpSpPr>
            <a:xfrm>
              <a:off x="2133601" y="1371600"/>
              <a:ext cx="1142999" cy="777920"/>
              <a:chOff x="-2057400" y="1219200"/>
              <a:chExt cx="1582615" cy="1089088"/>
            </a:xfrm>
          </p:grpSpPr>
          <p:grpSp>
            <p:nvGrpSpPr>
              <p:cNvPr id="39" name="Group 75"/>
              <p:cNvGrpSpPr/>
              <p:nvPr/>
            </p:nvGrpSpPr>
            <p:grpSpPr>
              <a:xfrm>
                <a:off x="-2057400" y="1219200"/>
                <a:ext cx="1081536" cy="1064249"/>
                <a:chOff x="-2057400" y="1981200"/>
                <a:chExt cx="1081536" cy="1064249"/>
              </a:xfrm>
            </p:grpSpPr>
            <p:grpSp>
              <p:nvGrpSpPr>
                <p:cNvPr id="42" name="Group 37"/>
                <p:cNvGrpSpPr/>
                <p:nvPr/>
              </p:nvGrpSpPr>
              <p:grpSpPr>
                <a:xfrm>
                  <a:off x="-2057400" y="1981200"/>
                  <a:ext cx="1081536" cy="1064249"/>
                  <a:chOff x="-2773680" y="1343278"/>
                  <a:chExt cx="2697480" cy="2070579"/>
                </a:xfrm>
                <a:solidFill>
                  <a:schemeClr val="bg1"/>
                </a:solidFill>
              </p:grpSpPr>
              <p:grpSp>
                <p:nvGrpSpPr>
                  <p:cNvPr id="43" name="Group 35"/>
                  <p:cNvGrpSpPr/>
                  <p:nvPr/>
                </p:nvGrpSpPr>
                <p:grpSpPr>
                  <a:xfrm>
                    <a:off x="-2133600" y="1343278"/>
                    <a:ext cx="2057400" cy="1893853"/>
                    <a:chOff x="-2286000" y="1458947"/>
                    <a:chExt cx="2057400" cy="1893853"/>
                  </a:xfrm>
                  <a:grpFill/>
                </p:grpSpPr>
                <p:sp>
                  <p:nvSpPr>
                    <p:cNvPr id="112" name="Rectangle 111"/>
                    <p:cNvSpPr/>
                    <p:nvPr/>
                  </p:nvSpPr>
                  <p:spPr>
                    <a:xfrm>
                      <a:off x="-2286000" y="2057400"/>
                      <a:ext cx="2057400" cy="1295400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3" name="Oval 112"/>
                    <p:cNvSpPr/>
                    <p:nvPr/>
                  </p:nvSpPr>
                  <p:spPr>
                    <a:xfrm>
                      <a:off x="-1828800" y="2286000"/>
                      <a:ext cx="1066800" cy="68580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-1790254" y="1458947"/>
                      <a:ext cx="1144795" cy="92215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600" dirty="0" smtClean="0"/>
                        <a:t>II</a:t>
                      </a:r>
                      <a:endParaRPr lang="en-US" sz="1600" dirty="0"/>
                    </a:p>
                  </p:txBody>
                </p:sp>
              </p:grp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-2773680" y="2743198"/>
                    <a:ext cx="950258" cy="6706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/>
                      <a:t>1 </a:t>
                    </a:r>
                    <a:endParaRPr lang="en-US" sz="1000" dirty="0"/>
                  </a:p>
                </p:txBody>
              </p:sp>
            </p:grpSp>
            <p:cxnSp>
              <p:nvCxnSpPr>
                <p:cNvPr id="107" name="Straight Connector 106"/>
                <p:cNvCxnSpPr/>
                <p:nvPr/>
              </p:nvCxnSpPr>
              <p:spPr>
                <a:xfrm flipH="1">
                  <a:off x="-1752600" y="2286000"/>
                  <a:ext cx="762000" cy="6096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/>
              <p:cNvSpPr txBox="1"/>
              <p:nvPr/>
            </p:nvSpPr>
            <p:spPr>
              <a:xfrm>
                <a:off x="-1066801" y="1963579"/>
                <a:ext cx="592016" cy="34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10 </a:t>
                </a:r>
                <a:endParaRPr lang="en-US" sz="1000" dirty="0"/>
              </a:p>
            </p:txBody>
          </p:sp>
        </p:grpSp>
        <p:grpSp>
          <p:nvGrpSpPr>
            <p:cNvPr id="44" name="Group 292"/>
            <p:cNvGrpSpPr>
              <a:grpSpLocks/>
            </p:cNvGrpSpPr>
            <p:nvPr/>
          </p:nvGrpSpPr>
          <p:grpSpPr bwMode="auto">
            <a:xfrm rot="18362137" flipH="1">
              <a:off x="1581885" y="2104093"/>
              <a:ext cx="601468" cy="72468"/>
              <a:chOff x="5958" y="288"/>
              <a:chExt cx="1044" cy="96"/>
            </a:xfrm>
          </p:grpSpPr>
          <p:sp>
            <p:nvSpPr>
              <p:cNvPr id="121" name="Line 293"/>
              <p:cNvSpPr>
                <a:spLocks noChangeShapeType="1"/>
              </p:cNvSpPr>
              <p:nvPr/>
            </p:nvSpPr>
            <p:spPr bwMode="auto">
              <a:xfrm>
                <a:off x="5958" y="384"/>
                <a:ext cx="57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94"/>
              <p:cNvSpPr>
                <a:spLocks noChangeShapeType="1"/>
              </p:cNvSpPr>
              <p:nvPr/>
            </p:nvSpPr>
            <p:spPr bwMode="auto">
              <a:xfrm flipH="1" flipV="1">
                <a:off x="6432" y="288"/>
                <a:ext cx="96" cy="96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95"/>
              <p:cNvSpPr>
                <a:spLocks noChangeShapeType="1"/>
              </p:cNvSpPr>
              <p:nvPr/>
            </p:nvSpPr>
            <p:spPr bwMode="auto">
              <a:xfrm>
                <a:off x="6426" y="288"/>
                <a:ext cx="57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284"/>
            <p:cNvGrpSpPr>
              <a:grpSpLocks/>
            </p:cNvGrpSpPr>
            <p:nvPr/>
          </p:nvGrpSpPr>
          <p:grpSpPr bwMode="auto">
            <a:xfrm rot="2612459">
              <a:off x="3051902" y="1901553"/>
              <a:ext cx="677997" cy="60872"/>
              <a:chOff x="5958" y="288"/>
              <a:chExt cx="1044" cy="96"/>
            </a:xfrm>
          </p:grpSpPr>
          <p:sp>
            <p:nvSpPr>
              <p:cNvPr id="125" name="Line 285"/>
              <p:cNvSpPr>
                <a:spLocks noChangeShapeType="1"/>
              </p:cNvSpPr>
              <p:nvPr/>
            </p:nvSpPr>
            <p:spPr bwMode="auto">
              <a:xfrm>
                <a:off x="5958" y="384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286"/>
              <p:cNvSpPr>
                <a:spLocks noChangeShapeType="1"/>
              </p:cNvSpPr>
              <p:nvPr/>
            </p:nvSpPr>
            <p:spPr bwMode="auto">
              <a:xfrm flipH="1" flipV="1">
                <a:off x="6432" y="288"/>
                <a:ext cx="96" cy="9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287"/>
              <p:cNvSpPr>
                <a:spLocks noChangeShapeType="1"/>
              </p:cNvSpPr>
              <p:nvPr/>
            </p:nvSpPr>
            <p:spPr bwMode="auto">
              <a:xfrm>
                <a:off x="6426" y="288"/>
                <a:ext cx="5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6" name="Group 574"/>
          <p:cNvGrpSpPr>
            <a:grpSpLocks/>
          </p:cNvGrpSpPr>
          <p:nvPr/>
        </p:nvGrpSpPr>
        <p:grpSpPr bwMode="auto">
          <a:xfrm rot="7479600" flipV="1">
            <a:off x="6084210" y="2701120"/>
            <a:ext cx="578051" cy="1207803"/>
            <a:chOff x="-452" y="336"/>
            <a:chExt cx="242" cy="696"/>
          </a:xfrm>
        </p:grpSpPr>
        <p:sp>
          <p:nvSpPr>
            <p:cNvPr id="129" name="AutoShape 575"/>
            <p:cNvSpPr>
              <a:spLocks noChangeArrowheads="1"/>
            </p:cNvSpPr>
            <p:nvPr/>
          </p:nvSpPr>
          <p:spPr bwMode="auto">
            <a:xfrm>
              <a:off x="-452" y="336"/>
              <a:ext cx="242" cy="696"/>
            </a:xfrm>
            <a:prstGeom prst="downArrow">
              <a:avLst>
                <a:gd name="adj1" fmla="val 44630"/>
                <a:gd name="adj2" fmla="val 83884"/>
              </a:avLst>
            </a:prstGeom>
            <a:solidFill>
              <a:srgbClr val="CCFFFF"/>
            </a:solidFill>
            <a:ln w="1905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30" name="AutoShape 576"/>
            <p:cNvSpPr>
              <a:spLocks noChangeArrowheads="1"/>
            </p:cNvSpPr>
            <p:nvPr/>
          </p:nvSpPr>
          <p:spPr bwMode="auto">
            <a:xfrm>
              <a:off x="-432" y="336"/>
              <a:ext cx="199" cy="662"/>
            </a:xfrm>
            <a:prstGeom prst="downArrow">
              <a:avLst>
                <a:gd name="adj1" fmla="val 50000"/>
                <a:gd name="adj2" fmla="val 83166"/>
              </a:avLst>
            </a:prstGeom>
            <a:solidFill>
              <a:srgbClr val="CCFFFF"/>
            </a:solidFill>
            <a:ln w="1905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31" name="AutoShape 577"/>
          <p:cNvSpPr>
            <a:spLocks noChangeArrowheads="1"/>
          </p:cNvSpPr>
          <p:nvPr/>
        </p:nvSpPr>
        <p:spPr bwMode="auto">
          <a:xfrm rot="7523967" flipV="1">
            <a:off x="4085561" y="1458816"/>
            <a:ext cx="381000" cy="685800"/>
          </a:xfrm>
          <a:prstGeom prst="downArrow">
            <a:avLst>
              <a:gd name="adj1" fmla="val 50000"/>
              <a:gd name="adj2" fmla="val 54523"/>
            </a:avLst>
          </a:prstGeom>
          <a:solidFill>
            <a:srgbClr val="CCFFFF"/>
          </a:solidFill>
          <a:ln w="1905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49" name="Group 141"/>
          <p:cNvGrpSpPr/>
          <p:nvPr/>
        </p:nvGrpSpPr>
        <p:grpSpPr>
          <a:xfrm>
            <a:off x="1295400" y="5898573"/>
            <a:ext cx="1242060" cy="980421"/>
            <a:chOff x="1138518" y="5310552"/>
            <a:chExt cx="2557183" cy="1659174"/>
          </a:xfrm>
        </p:grpSpPr>
        <p:grpSp>
          <p:nvGrpSpPr>
            <p:cNvPr id="54" name="Group 37"/>
            <p:cNvGrpSpPr/>
            <p:nvPr/>
          </p:nvGrpSpPr>
          <p:grpSpPr>
            <a:xfrm>
              <a:off x="1138518" y="5310552"/>
              <a:ext cx="2557183" cy="1659174"/>
              <a:chOff x="-2779059" y="1502935"/>
              <a:chExt cx="3068619" cy="2054217"/>
            </a:xfrm>
            <a:solidFill>
              <a:schemeClr val="bg1"/>
            </a:solidFill>
          </p:grpSpPr>
          <p:grpSp>
            <p:nvGrpSpPr>
              <p:cNvPr id="55" name="Group 35"/>
              <p:cNvGrpSpPr/>
              <p:nvPr/>
            </p:nvGrpSpPr>
            <p:grpSpPr>
              <a:xfrm>
                <a:off x="-1767840" y="1502935"/>
                <a:ext cx="2057400" cy="1796143"/>
                <a:chOff x="-1920240" y="1618604"/>
                <a:chExt cx="2057400" cy="1796143"/>
              </a:xfrm>
              <a:grpFill/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-1920240" y="2119347"/>
                  <a:ext cx="2057400" cy="12954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-1376980" y="1618604"/>
                  <a:ext cx="892886" cy="7093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II</a:t>
                  </a:r>
                  <a:endParaRPr lang="en-US" sz="1600" dirty="0"/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-2779059" y="2460881"/>
                <a:ext cx="1371599" cy="10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204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2236695" y="5697413"/>
              <a:ext cx="1219201" cy="885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BSB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grpSp>
        <p:nvGrpSpPr>
          <p:cNvPr id="67" name="Group 150"/>
          <p:cNvGrpSpPr/>
          <p:nvPr/>
        </p:nvGrpSpPr>
        <p:grpSpPr>
          <a:xfrm>
            <a:off x="1295400" y="4907972"/>
            <a:ext cx="1143000" cy="980422"/>
            <a:chOff x="1138518" y="5310551"/>
            <a:chExt cx="2353236" cy="1659176"/>
          </a:xfrm>
        </p:grpSpPr>
        <p:grpSp>
          <p:nvGrpSpPr>
            <p:cNvPr id="71" name="Group 37"/>
            <p:cNvGrpSpPr/>
            <p:nvPr/>
          </p:nvGrpSpPr>
          <p:grpSpPr>
            <a:xfrm>
              <a:off x="1138518" y="5310551"/>
              <a:ext cx="2039471" cy="1659176"/>
              <a:chOff x="-2779059" y="1502933"/>
              <a:chExt cx="2447365" cy="2054219"/>
            </a:xfrm>
            <a:solidFill>
              <a:schemeClr val="bg1"/>
            </a:solidFill>
          </p:grpSpPr>
          <p:sp>
            <p:nvSpPr>
              <p:cNvPr id="159" name="TextBox 158"/>
              <p:cNvSpPr txBox="1"/>
              <p:nvPr/>
            </p:nvSpPr>
            <p:spPr>
              <a:xfrm>
                <a:off x="-1224580" y="1502933"/>
                <a:ext cx="892886" cy="709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II</a:t>
                </a:r>
                <a:endParaRPr lang="en-US" sz="1600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-2779059" y="2460881"/>
                <a:ext cx="1371599" cy="10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2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1922930" y="5697413"/>
              <a:ext cx="1568824" cy="885449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BSTB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grpSp>
        <p:nvGrpSpPr>
          <p:cNvPr id="74" name="Group 169"/>
          <p:cNvGrpSpPr/>
          <p:nvPr/>
        </p:nvGrpSpPr>
        <p:grpSpPr>
          <a:xfrm>
            <a:off x="-76200" y="4724400"/>
            <a:ext cx="1157737" cy="1143000"/>
            <a:chOff x="-1828800" y="2743200"/>
            <a:chExt cx="1157737" cy="1143000"/>
          </a:xfrm>
        </p:grpSpPr>
        <p:grpSp>
          <p:nvGrpSpPr>
            <p:cNvPr id="76" name="Group 162"/>
            <p:cNvGrpSpPr/>
            <p:nvPr/>
          </p:nvGrpSpPr>
          <p:grpSpPr>
            <a:xfrm>
              <a:off x="-1828800" y="2743200"/>
              <a:ext cx="1157737" cy="1143000"/>
              <a:chOff x="1219200" y="5715000"/>
              <a:chExt cx="1157737" cy="1143000"/>
            </a:xfrm>
          </p:grpSpPr>
          <p:grpSp>
            <p:nvGrpSpPr>
              <p:cNvPr id="78" name="Group 37"/>
              <p:cNvGrpSpPr/>
              <p:nvPr/>
            </p:nvGrpSpPr>
            <p:grpSpPr>
              <a:xfrm>
                <a:off x="1219200" y="5715000"/>
                <a:ext cx="1157737" cy="1041961"/>
                <a:chOff x="-2963732" y="1195025"/>
                <a:chExt cx="2887532" cy="2027216"/>
              </a:xfrm>
              <a:solidFill>
                <a:schemeClr val="bg1"/>
              </a:solidFill>
            </p:grpSpPr>
            <p:grpSp>
              <p:nvGrpSpPr>
                <p:cNvPr id="79" name="Group 35"/>
                <p:cNvGrpSpPr/>
                <p:nvPr/>
              </p:nvGrpSpPr>
              <p:grpSpPr>
                <a:xfrm>
                  <a:off x="-2133600" y="1195025"/>
                  <a:ext cx="2057400" cy="1888413"/>
                  <a:chOff x="-2286000" y="1310694"/>
                  <a:chExt cx="2057400" cy="1888413"/>
                </a:xfrm>
                <a:grpFill/>
              </p:grpSpPr>
              <p:sp>
                <p:nvSpPr>
                  <p:cNvPr id="29" name="Rectangle 28"/>
                  <p:cNvSpPr/>
                  <p:nvPr/>
                </p:nvSpPr>
                <p:spPr>
                  <a:xfrm>
                    <a:off x="-2286000" y="1903706"/>
                    <a:ext cx="2057400" cy="129540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>
                    <a:off x="-1828801" y="2051959"/>
                    <a:ext cx="1066799" cy="685801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-1600200" y="1310694"/>
                    <a:ext cx="685800" cy="7784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X</a:t>
                    </a:r>
                    <a:endParaRPr lang="en-US" sz="2000" dirty="0"/>
                  </a:p>
                </p:txBody>
              </p: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-2963732" y="2743199"/>
                  <a:ext cx="950259" cy="479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/>
                    <a:t>2</a:t>
                  </a:r>
                  <a:r>
                    <a:rPr lang="en-US" sz="1000" baseline="30000" dirty="0" smtClean="0"/>
                    <a:t>nd</a:t>
                  </a:r>
                  <a:r>
                    <a:rPr lang="en-US" sz="1000" dirty="0" smtClean="0"/>
                    <a:t> </a:t>
                  </a:r>
                  <a:endParaRPr lang="en-US" sz="1000" dirty="0"/>
                </a:p>
              </p:txBody>
            </p:sp>
          </p:grpSp>
          <p:cxnSp>
            <p:nvCxnSpPr>
              <p:cNvPr id="161" name="Straight Connector 160"/>
              <p:cNvCxnSpPr/>
              <p:nvPr/>
            </p:nvCxnSpPr>
            <p:spPr>
              <a:xfrm>
                <a:off x="1524000" y="6019800"/>
                <a:ext cx="0" cy="838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7" name="Straight Connector 166"/>
            <p:cNvCxnSpPr>
              <a:stCxn id="30" idx="3"/>
              <a:endCxn id="30" idx="7"/>
            </p:cNvCxnSpPr>
            <p:nvPr/>
          </p:nvCxnSpPr>
          <p:spPr>
            <a:xfrm flipV="1"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30" idx="1"/>
              <a:endCxn id="30" idx="5"/>
            </p:cNvCxnSpPr>
            <p:nvPr/>
          </p:nvCxnSpPr>
          <p:spPr>
            <a:xfrm>
              <a:off x="-1250014" y="3175821"/>
              <a:ext cx="302448" cy="2492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/>
          <p:cNvGrpSpPr/>
          <p:nvPr/>
        </p:nvGrpSpPr>
        <p:grpSpPr>
          <a:xfrm>
            <a:off x="1066800" y="533400"/>
            <a:ext cx="1621971" cy="980420"/>
            <a:chOff x="1883229" y="4886980"/>
            <a:chExt cx="1621971" cy="980420"/>
          </a:xfrm>
        </p:grpSpPr>
        <p:grpSp>
          <p:nvGrpSpPr>
            <p:cNvPr id="133" name="Group 37"/>
            <p:cNvGrpSpPr/>
            <p:nvPr/>
          </p:nvGrpSpPr>
          <p:grpSpPr>
            <a:xfrm>
              <a:off x="1883229" y="4886980"/>
              <a:ext cx="1240971" cy="980420"/>
              <a:chOff x="-3021105" y="1502935"/>
              <a:chExt cx="3065928" cy="2054214"/>
            </a:xfrm>
            <a:solidFill>
              <a:schemeClr val="bg1"/>
            </a:solidFill>
          </p:grpSpPr>
          <p:grpSp>
            <p:nvGrpSpPr>
              <p:cNvPr id="134" name="Group 35"/>
              <p:cNvGrpSpPr/>
              <p:nvPr/>
            </p:nvGrpSpPr>
            <p:grpSpPr>
              <a:xfrm>
                <a:off x="-2012577" y="1502935"/>
                <a:ext cx="2057400" cy="1796143"/>
                <a:chOff x="-2164977" y="1618604"/>
                <a:chExt cx="2057400" cy="1796143"/>
              </a:xfrm>
              <a:grpFill/>
            </p:grpSpPr>
            <p:sp>
              <p:nvSpPr>
                <p:cNvPr id="136" name="Rectangle 135"/>
                <p:cNvSpPr/>
                <p:nvPr/>
              </p:nvSpPr>
              <p:spPr>
                <a:xfrm>
                  <a:off x="-2164977" y="2119347"/>
                  <a:ext cx="2057400" cy="12954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TextBox 136"/>
                <p:cNvSpPr txBox="1"/>
                <p:nvPr/>
              </p:nvSpPr>
              <p:spPr>
                <a:xfrm>
                  <a:off x="-1613648" y="1618604"/>
                  <a:ext cx="892886" cy="7093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/>
                    <a:t>II</a:t>
                  </a:r>
                  <a:endParaRPr lang="en-US" sz="1600" dirty="0"/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-3021105" y="2460878"/>
                <a:ext cx="1371599" cy="1096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3</a:t>
                </a:r>
                <a:r>
                  <a:rPr lang="en-US" sz="2800" dirty="0" smtClean="0"/>
                  <a:t> </a:t>
                </a:r>
                <a:endParaRPr lang="en-US" sz="2800" dirty="0"/>
              </a:p>
            </p:txBody>
          </p:sp>
        </p:grpSp>
        <p:sp>
          <p:nvSpPr>
            <p:cNvPr id="138" name="Oval 137"/>
            <p:cNvSpPr/>
            <p:nvPr/>
          </p:nvSpPr>
          <p:spPr>
            <a:xfrm>
              <a:off x="2544074" y="5334000"/>
              <a:ext cx="275326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950029" y="5344180"/>
              <a:ext cx="5551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16</a:t>
              </a:r>
              <a:r>
                <a:rPr lang="en-US" sz="2800" dirty="0" smtClean="0"/>
                <a:t> </a:t>
              </a:r>
              <a:endParaRPr lang="en-US" sz="2800" dirty="0"/>
            </a:p>
          </p:txBody>
        </p:sp>
      </p:grpSp>
      <p:grpSp>
        <p:nvGrpSpPr>
          <p:cNvPr id="140" name="Group 148"/>
          <p:cNvGrpSpPr>
            <a:grpSpLocks/>
          </p:cNvGrpSpPr>
          <p:nvPr/>
        </p:nvGrpSpPr>
        <p:grpSpPr bwMode="auto">
          <a:xfrm rot="5904413">
            <a:off x="2400705" y="1124859"/>
            <a:ext cx="888866" cy="536891"/>
            <a:chOff x="-1296" y="3792"/>
            <a:chExt cx="546" cy="240"/>
          </a:xfrm>
        </p:grpSpPr>
        <p:sp>
          <p:nvSpPr>
            <p:cNvPr id="141" name="Line 149"/>
            <p:cNvSpPr>
              <a:spLocks noChangeShapeType="1"/>
            </p:cNvSpPr>
            <p:nvPr/>
          </p:nvSpPr>
          <p:spPr bwMode="auto">
            <a:xfrm flipV="1">
              <a:off x="-1296" y="3936"/>
              <a:ext cx="9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50"/>
            <p:cNvSpPr>
              <a:spLocks noChangeShapeType="1"/>
            </p:cNvSpPr>
            <p:nvPr/>
          </p:nvSpPr>
          <p:spPr bwMode="auto">
            <a:xfrm rot="5400000" flipV="1">
              <a:off x="-846" y="3936"/>
              <a:ext cx="96" cy="9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51"/>
            <p:cNvSpPr>
              <a:spLocks noChangeShapeType="1"/>
            </p:cNvSpPr>
            <p:nvPr/>
          </p:nvSpPr>
          <p:spPr bwMode="auto">
            <a:xfrm>
              <a:off x="-1212" y="3942"/>
              <a:ext cx="38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52"/>
            <p:cNvSpPr>
              <a:spLocks noChangeShapeType="1"/>
            </p:cNvSpPr>
            <p:nvPr/>
          </p:nvSpPr>
          <p:spPr bwMode="auto">
            <a:xfrm rot="20700000" flipV="1">
              <a:off x="-1224" y="3792"/>
              <a:ext cx="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53"/>
            <p:cNvSpPr>
              <a:spLocks noChangeShapeType="1"/>
            </p:cNvSpPr>
            <p:nvPr/>
          </p:nvSpPr>
          <p:spPr bwMode="auto">
            <a:xfrm rot="900000" flipV="1">
              <a:off x="-816" y="3792"/>
              <a:ext cx="0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" name="Group 142"/>
          <p:cNvGrpSpPr>
            <a:grpSpLocks/>
          </p:cNvGrpSpPr>
          <p:nvPr/>
        </p:nvGrpSpPr>
        <p:grpSpPr bwMode="auto">
          <a:xfrm rot="7494902">
            <a:off x="6709687" y="3580949"/>
            <a:ext cx="571500" cy="381000"/>
            <a:chOff x="-660" y="3744"/>
            <a:chExt cx="360" cy="240"/>
          </a:xfrm>
        </p:grpSpPr>
        <p:sp>
          <p:nvSpPr>
            <p:cNvPr id="164" name="Line 143"/>
            <p:cNvSpPr>
              <a:spLocks noChangeShapeType="1"/>
            </p:cNvSpPr>
            <p:nvPr/>
          </p:nvSpPr>
          <p:spPr bwMode="auto">
            <a:xfrm flipV="1">
              <a:off x="-660" y="388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44"/>
            <p:cNvSpPr>
              <a:spLocks noChangeShapeType="1"/>
            </p:cNvSpPr>
            <p:nvPr/>
          </p:nvSpPr>
          <p:spPr bwMode="auto">
            <a:xfrm rot="5400000" flipV="1">
              <a:off x="-396" y="3888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45"/>
            <p:cNvSpPr>
              <a:spLocks noChangeShapeType="1"/>
            </p:cNvSpPr>
            <p:nvPr/>
          </p:nvSpPr>
          <p:spPr bwMode="auto">
            <a:xfrm>
              <a:off x="-576" y="389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46"/>
            <p:cNvSpPr>
              <a:spLocks noChangeShapeType="1"/>
            </p:cNvSpPr>
            <p:nvPr/>
          </p:nvSpPr>
          <p:spPr bwMode="auto">
            <a:xfrm flipV="1">
              <a:off x="-474" y="374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848600" y="609600"/>
            <a:ext cx="990600" cy="646331"/>
            <a:chOff x="914400" y="838200"/>
            <a:chExt cx="990600" cy="646331"/>
          </a:xfrm>
        </p:grpSpPr>
        <p:sp>
          <p:nvSpPr>
            <p:cNvPr id="155" name="Right Arrow 154"/>
            <p:cNvSpPr/>
            <p:nvPr/>
          </p:nvSpPr>
          <p:spPr>
            <a:xfrm rot="16200000">
              <a:off x="1371600" y="914400"/>
              <a:ext cx="609600" cy="457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914400" y="838200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N</a:t>
              </a:r>
              <a:endParaRPr lang="en-US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Maneuver Concept of the Operation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 flipH="1">
            <a:off x="6172200" y="533400"/>
            <a:ext cx="2971800" cy="3429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0" y="533400"/>
            <a:ext cx="3124200" cy="3429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3124200" y="533400"/>
            <a:ext cx="3048000" cy="3429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24200" y="533400"/>
            <a:ext cx="28956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1-67 CAB</a:t>
            </a:r>
          </a:p>
          <a:p>
            <a:endParaRPr lang="en-US" sz="1200" b="1" u="sng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1-67 attacks 12 1000 APR 2014 along AXIS CARIBOU as the supporting effort (SE) for 2 ABCT to seize OBJ Rattler IOT prevent </a:t>
            </a:r>
            <a:r>
              <a:rPr lang="en-US" sz="1100" dirty="0" err="1" smtClean="0">
                <a:latin typeface="Calibri" pitchFamily="34" charset="0"/>
              </a:rPr>
              <a:t>Arianan</a:t>
            </a:r>
            <a:r>
              <a:rPr lang="en-US" sz="1100" dirty="0" smtClean="0">
                <a:latin typeface="Calibri" pitchFamily="34" charset="0"/>
              </a:rPr>
              <a:t> forces from destroying the regional railway depot in </a:t>
            </a:r>
            <a:r>
              <a:rPr lang="en-US" sz="1100" dirty="0" err="1" smtClean="0">
                <a:latin typeface="Calibri" pitchFamily="34" charset="0"/>
              </a:rPr>
              <a:t>Hajikabul</a:t>
            </a:r>
            <a:r>
              <a:rPr lang="en-US" sz="1100" dirty="0" smtClean="0">
                <a:latin typeface="Calibri" pitchFamily="34" charset="0"/>
              </a:rPr>
              <a:t> </a:t>
            </a:r>
            <a:r>
              <a:rPr lang="en-US" sz="1100" dirty="0" err="1" smtClean="0">
                <a:latin typeface="Calibri" pitchFamily="34" charset="0"/>
              </a:rPr>
              <a:t>vic</a:t>
            </a:r>
            <a:r>
              <a:rPr lang="en-US" sz="1100" dirty="0" smtClean="0">
                <a:latin typeface="Calibri" pitchFamily="34" charset="0"/>
              </a:rPr>
              <a:t> 39 TUE 2392 3488 </a:t>
            </a:r>
            <a:endParaRPr lang="en-US" sz="1100" b="1" u="sng" dirty="0" smtClean="0">
              <a:latin typeface="Calibri" pitchFamily="34" charset="0"/>
              <a:cs typeface="Arial" pitchFamily="34" charset="0"/>
            </a:endParaRPr>
          </a:p>
          <a:p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 marL="171450" indent="-171450"/>
            <a:r>
              <a:rPr lang="en-US" sz="1200" b="1" u="sng" dirty="0" smtClean="0">
                <a:latin typeface="Calibri" pitchFamily="34" charset="0"/>
              </a:rPr>
              <a:t>Key Tasks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Advance along AXIS CARIBOU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Fix all enemy along AXIS CARIBOU allowing 2-8 CAB to seize OBJ Rattler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Destroy enemy armor that engages our elements or occupies key terrain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O/O transition to (ME) due to change in operational environment.</a:t>
            </a:r>
            <a:endParaRPr lang="en-US" sz="1100" dirty="0" smtClean="0">
              <a:latin typeface="Calibri" pitchFamily="34" charset="0"/>
            </a:endParaRPr>
          </a:p>
          <a:p>
            <a:pPr marL="171450" indent="-171450"/>
            <a:endParaRPr lang="en-US" sz="1200" b="1" u="sng" dirty="0" smtClean="0">
              <a:latin typeface="Calibri" pitchFamily="34" charset="0"/>
            </a:endParaRPr>
          </a:p>
          <a:p>
            <a:pPr marL="171450" indent="-171450"/>
            <a:endParaRPr lang="en-US" sz="1200" u="sng" dirty="0" smtClean="0">
              <a:latin typeface="Malgun Gothic" pitchFamily="34" charset="-127"/>
              <a:cs typeface="Arial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533400"/>
            <a:ext cx="28956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2-8 CAB</a:t>
            </a:r>
          </a:p>
          <a:p>
            <a:endParaRPr lang="en-US" sz="1200" b="1" u="sng" dirty="0" smtClean="0">
              <a:latin typeface="Calibri" pitchFamily="34" charset="0"/>
            </a:endParaRPr>
          </a:p>
          <a:p>
            <a:r>
              <a:rPr lang="en-US" sz="1100" dirty="0" smtClean="0"/>
              <a:t>2-8 CAB attacks 12 0800 APR 2014 along AXIS CARIBOU as the 2 ABCT main effort (ME) to seize OBJ Rattler IOT prevent </a:t>
            </a:r>
            <a:r>
              <a:rPr lang="en-US" sz="1100" dirty="0" err="1" smtClean="0"/>
              <a:t>Arianan</a:t>
            </a:r>
            <a:r>
              <a:rPr lang="en-US" sz="1100" dirty="0" smtClean="0"/>
              <a:t> forces from destroying the regional railway depot in </a:t>
            </a:r>
            <a:r>
              <a:rPr lang="en-US" sz="1100" dirty="0" err="1" smtClean="0"/>
              <a:t>Hajikabul</a:t>
            </a:r>
            <a:r>
              <a:rPr lang="en-US" sz="1100" dirty="0" smtClean="0"/>
              <a:t> </a:t>
            </a:r>
            <a:r>
              <a:rPr lang="en-US" sz="1100" dirty="0" err="1" smtClean="0"/>
              <a:t>vic</a:t>
            </a:r>
            <a:r>
              <a:rPr lang="en-US" sz="1100" dirty="0" smtClean="0"/>
              <a:t> 39 TUE 2392 3488.</a:t>
            </a:r>
          </a:p>
          <a:p>
            <a:endParaRPr lang="en-US" sz="1200" b="1" u="sng" dirty="0" smtClean="0">
              <a:latin typeface="Calibri" pitchFamily="34" charset="0"/>
            </a:endParaRPr>
          </a:p>
          <a:p>
            <a:r>
              <a:rPr lang="en-US" sz="1200" b="1" u="sng" dirty="0" smtClean="0">
                <a:latin typeface="Calibri" pitchFamily="34" charset="0"/>
              </a:rPr>
              <a:t>Key Tasks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Rapidly advance along AXIS Caribou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Destroy enemy armor that engages our elements or occupies key terrain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 Seize OBJ Rattler</a:t>
            </a:r>
          </a:p>
          <a:p>
            <a:endParaRPr lang="en-US" sz="1200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sz="1200" b="1" u="sng" dirty="0" smtClean="0">
              <a:latin typeface="Calibri" pitchFamily="34" charset="0"/>
              <a:cs typeface="Arial" pitchFamily="34" charset="0"/>
            </a:endParaRPr>
          </a:p>
          <a:p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en-US" sz="1200" u="sng" dirty="0" smtClean="0">
              <a:latin typeface="Malgun Gothic" pitchFamily="34" charset="-127"/>
              <a:cs typeface="Arial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533400"/>
            <a:ext cx="297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CAV</a:t>
            </a:r>
          </a:p>
          <a:p>
            <a:endParaRPr lang="en-US" sz="1200" b="1" u="sng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1-10 CAV conducts reconnaissance along AXIS CARIBOU as the shaping operation for 2 ABCT to seize OBJ Rattler IOT identify enemy locations along AXIS CARIBOU.</a:t>
            </a:r>
            <a:endParaRPr lang="en-US" sz="1100" b="1" u="sng" dirty="0" smtClean="0">
              <a:latin typeface="Calibri" pitchFamily="34" charset="0"/>
              <a:cs typeface="Arial" pitchFamily="34" charset="0"/>
            </a:endParaRPr>
          </a:p>
          <a:p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r>
              <a:rPr lang="en-US" sz="1200" b="1" u="sng" dirty="0" smtClean="0">
                <a:latin typeface="Calibri" pitchFamily="34" charset="0"/>
              </a:rPr>
              <a:t>Key Tasks</a:t>
            </a:r>
          </a:p>
          <a:p>
            <a:pPr marL="173736" indent="-173736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</a:rPr>
              <a:t>Interdict the enemy from seizing key terrain.</a:t>
            </a:r>
          </a:p>
          <a:p>
            <a:pPr marL="173736" indent="-173736">
              <a:buFont typeface="Arial" pitchFamily="34" charset="0"/>
              <a:buChar char="•"/>
            </a:pPr>
            <a:r>
              <a:rPr lang="en-US" sz="1200" dirty="0" smtClean="0">
                <a:latin typeface="Calibri" pitchFamily="34" charset="0"/>
                <a:cs typeface="Arial" pitchFamily="34" charset="0"/>
              </a:rPr>
              <a:t>Report enemy locations and dispositions.</a:t>
            </a:r>
          </a:p>
          <a:p>
            <a:pPr marL="173736" indent="-173736">
              <a:buFont typeface="Arial" pitchFamily="34" charset="0"/>
              <a:buChar char="•"/>
            </a:pPr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endParaRPr lang="en-US" sz="1200" dirty="0" smtClean="0">
              <a:latin typeface="Calibri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endParaRPr lang="en-US" sz="1200" u="sng" dirty="0" smtClean="0">
              <a:latin typeface="Malgun Gothic" pitchFamily="34" charset="-127"/>
              <a:cs typeface="Arial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4038600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smtClean="0">
                <a:latin typeface="Calibri" pitchFamily="34" charset="0"/>
              </a:rPr>
              <a:t>Three Phases:</a:t>
            </a:r>
          </a:p>
          <a:p>
            <a:endParaRPr lang="en-US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Phase 1 – H+60 thru H+86 – ATTACK ALONG AXIS CARIBOU</a:t>
            </a:r>
          </a:p>
          <a:p>
            <a:endParaRPr lang="en-US" sz="1100" b="1" u="sng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Phase 2 – H+86 thru H+94 – SEIZURE OF OBJ RATTLER</a:t>
            </a:r>
          </a:p>
          <a:p>
            <a:endParaRPr lang="en-US" sz="1100" dirty="0" smtClean="0">
              <a:latin typeface="Calibri" pitchFamily="34" charset="0"/>
            </a:endParaRPr>
          </a:p>
          <a:p>
            <a:r>
              <a:rPr lang="en-US" sz="1100" dirty="0" smtClean="0">
                <a:latin typeface="Calibri" pitchFamily="34" charset="0"/>
              </a:rPr>
              <a:t>Phase 3 – H+94 thru UTC(H+96) – SECURE OBJ RATTLER</a:t>
            </a:r>
            <a:endParaRPr lang="en-US" sz="1200" dirty="0" smtClean="0">
              <a:latin typeface="Calibri" pitchFamily="34" charset="0"/>
            </a:endParaRPr>
          </a:p>
          <a:p>
            <a:pPr marL="171450" indent="-171450"/>
            <a:endParaRPr lang="en-US" sz="1200" u="sng" dirty="0" smtClean="0">
              <a:latin typeface="Malgun Gothic" pitchFamily="34" charset="-127"/>
              <a:cs typeface="Arial"/>
            </a:endParaRPr>
          </a:p>
          <a:p>
            <a:endParaRPr lang="en-US" sz="1200" dirty="0">
              <a:latin typeface="Malgun Gothic" pitchFamily="34" charset="-127"/>
              <a:cs typeface="Arial"/>
            </a:endParaRP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15" name="Rectangle 14"/>
          <p:cNvSpPr/>
          <p:nvPr/>
        </p:nvSpPr>
        <p:spPr>
          <a:xfrm flipH="1">
            <a:off x="0" y="3962400"/>
            <a:ext cx="4572000" cy="28956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962400"/>
            <a:ext cx="4495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latin typeface="Calibri" pitchFamily="34" charset="0"/>
              </a:rPr>
              <a:t>3-16 FA</a:t>
            </a:r>
          </a:p>
          <a:p>
            <a:endParaRPr lang="en-US" sz="1100" u="sng" dirty="0" smtClean="0">
              <a:latin typeface="Calibri" pitchFamily="34" charset="0"/>
              <a:cs typeface="Arial"/>
            </a:endParaRPr>
          </a:p>
          <a:p>
            <a:r>
              <a:rPr lang="en-US" sz="1100" dirty="0" smtClean="0">
                <a:latin typeface="Calibri" pitchFamily="34" charset="0"/>
              </a:rPr>
              <a:t>3-6 FA conducts support by fire 12 0500 APR 2014  along AXIS CARIBOU as the shaping operation for 2 ABCT to seize OBJ Rattler IOT seize OBJ Rattler.</a:t>
            </a:r>
            <a:endParaRPr lang="en-US" sz="1100" dirty="0">
              <a:latin typeface="Calibri" pitchFamily="34" charset="0"/>
              <a:cs typeface="Arial"/>
            </a:endParaRPr>
          </a:p>
          <a:p>
            <a:endParaRPr lang="en-US" sz="1100" dirty="0" smtClean="0">
              <a:latin typeface="Calibri" pitchFamily="34" charset="0"/>
            </a:endParaRPr>
          </a:p>
          <a:p>
            <a:r>
              <a:rPr lang="en-US" sz="1200" b="1" u="sng" dirty="0" smtClean="0">
                <a:latin typeface="Calibri" pitchFamily="34" charset="0"/>
              </a:rPr>
              <a:t>Key Tasks</a:t>
            </a:r>
          </a:p>
          <a:p>
            <a:pPr marL="173736" indent="-173736">
              <a:buFont typeface="Arial" pitchFamily="34" charset="0"/>
              <a:buChar char="•"/>
            </a:pPr>
            <a:r>
              <a:rPr lang="en-US" sz="1100" dirty="0" smtClean="0">
                <a:latin typeface="Calibri" pitchFamily="34" charset="0"/>
              </a:rPr>
              <a:t>Focus of fires during the initial entry and shaping phase  is on </a:t>
            </a:r>
            <a:r>
              <a:rPr lang="en-US" sz="1100" dirty="0" err="1" smtClean="0">
                <a:latin typeface="Calibri" pitchFamily="34" charset="0"/>
              </a:rPr>
              <a:t>Arianan</a:t>
            </a:r>
            <a:r>
              <a:rPr lang="en-US" sz="1100" dirty="0" smtClean="0">
                <a:latin typeface="Calibri" pitchFamily="34" charset="0"/>
              </a:rPr>
              <a:t> pockets of resistance along AXIS CARIBOU.</a:t>
            </a:r>
          </a:p>
          <a:p>
            <a:endParaRPr lang="en-US" sz="1100" b="1" u="sng" dirty="0" smtClean="0">
              <a:latin typeface="Calibri" pitchFamily="34" charset="0"/>
            </a:endParaRPr>
          </a:p>
          <a:p>
            <a:r>
              <a:rPr lang="en-US" sz="1200" b="1" u="sng" dirty="0" smtClean="0">
                <a:latin typeface="Calibri" pitchFamily="34" charset="0"/>
              </a:rPr>
              <a:t>Priority of Fires </a:t>
            </a: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Calibri" pitchFamily="34" charset="0"/>
              </a:rPr>
              <a:t>. For Phase 1: 1-10</a:t>
            </a:r>
            <a:r>
              <a:rPr lang="en-US" sz="1100" baseline="30000" dirty="0" smtClean="0">
                <a:latin typeface="Calibri" pitchFamily="34" charset="0"/>
              </a:rPr>
              <a:t>th</a:t>
            </a:r>
            <a:r>
              <a:rPr lang="en-US" sz="1100" dirty="0" smtClean="0">
                <a:latin typeface="Calibri" pitchFamily="34" charset="0"/>
              </a:rPr>
              <a:t> CAV, 2-8</a:t>
            </a:r>
            <a:r>
              <a:rPr lang="en-US" sz="1100" baseline="30000" dirty="0" smtClean="0">
                <a:latin typeface="Calibri" pitchFamily="34" charset="0"/>
              </a:rPr>
              <a:t>th</a:t>
            </a:r>
            <a:r>
              <a:rPr lang="en-US" sz="1100" dirty="0" smtClean="0">
                <a:latin typeface="Calibri" pitchFamily="34" charset="0"/>
              </a:rPr>
              <a:t> CAB, 1-67</a:t>
            </a:r>
            <a:r>
              <a:rPr lang="en-US" sz="1100" baseline="30000" dirty="0" smtClean="0">
                <a:latin typeface="Calibri" pitchFamily="34" charset="0"/>
              </a:rPr>
              <a:t>th</a:t>
            </a:r>
            <a:r>
              <a:rPr lang="en-US" sz="1100" dirty="0" smtClean="0">
                <a:latin typeface="Calibri" pitchFamily="34" charset="0"/>
              </a:rPr>
              <a:t> CAB</a:t>
            </a:r>
          </a:p>
          <a:p>
            <a:pPr>
              <a:buFont typeface="Arial" pitchFamily="34" charset="0"/>
              <a:buChar char="•"/>
            </a:pPr>
            <a:endParaRPr lang="en-US" sz="11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100" dirty="0" smtClean="0">
                <a:latin typeface="Calibri" pitchFamily="34" charset="0"/>
              </a:rPr>
              <a:t>  For Phase 2: 1-67</a:t>
            </a:r>
            <a:r>
              <a:rPr lang="en-US" sz="1100" baseline="30000" dirty="0" smtClean="0">
                <a:latin typeface="Calibri" pitchFamily="34" charset="0"/>
              </a:rPr>
              <a:t>th</a:t>
            </a:r>
            <a:r>
              <a:rPr lang="en-US" sz="1100" dirty="0" smtClean="0">
                <a:latin typeface="Calibri" pitchFamily="34" charset="0"/>
              </a:rPr>
              <a:t> CAB, 1-10</a:t>
            </a:r>
            <a:r>
              <a:rPr lang="en-US" sz="1100" baseline="30000" dirty="0" smtClean="0">
                <a:latin typeface="Calibri" pitchFamily="34" charset="0"/>
              </a:rPr>
              <a:t>th</a:t>
            </a:r>
            <a:r>
              <a:rPr lang="en-US" sz="1100" dirty="0" smtClean="0">
                <a:latin typeface="Calibri" pitchFamily="34" charset="0"/>
              </a:rPr>
              <a:t> CAV, 2-8</a:t>
            </a:r>
            <a:r>
              <a:rPr lang="en-US" sz="1100" baseline="30000" dirty="0" smtClean="0">
                <a:latin typeface="Calibri" pitchFamily="34" charset="0"/>
              </a:rPr>
              <a:t>th</a:t>
            </a:r>
            <a:r>
              <a:rPr lang="en-US" sz="1100" dirty="0" smtClean="0">
                <a:latin typeface="Calibri" pitchFamily="34" charset="0"/>
              </a:rPr>
              <a:t> CAB</a:t>
            </a:r>
          </a:p>
          <a:p>
            <a:endParaRPr lang="en-US" sz="1200" b="1" u="sng" dirty="0" smtClean="0">
              <a:latin typeface="Calibri" pitchFamily="34" charset="0"/>
            </a:endParaRPr>
          </a:p>
          <a:p>
            <a:endParaRPr lang="en-US" dirty="0"/>
          </a:p>
          <a:p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 Box 215"/>
          <p:cNvSpPr txBox="1">
            <a:spLocks noChangeArrowheads="1"/>
          </p:cNvSpPr>
          <p:nvPr/>
        </p:nvSpPr>
        <p:spPr bwMode="auto">
          <a:xfrm rot="5400000">
            <a:off x="798602" y="2249398"/>
            <a:ext cx="594419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OPCON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227464" y="838200"/>
            <a:ext cx="655864" cy="574072"/>
            <a:chOff x="336" y="1121"/>
            <a:chExt cx="384" cy="395"/>
          </a:xfrm>
        </p:grpSpPr>
        <p:sp>
          <p:nvSpPr>
            <p:cNvPr id="20721" name="Rectangle 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6" y="1252"/>
              <a:ext cx="384" cy="2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2" name="Oval 8"/>
            <p:cNvSpPr>
              <a:spLocks noChangeArrowheads="1"/>
            </p:cNvSpPr>
            <p:nvPr/>
          </p:nvSpPr>
          <p:spPr bwMode="auto">
            <a:xfrm>
              <a:off x="408" y="1324"/>
              <a:ext cx="248" cy="1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3" name="Text Box 9"/>
            <p:cNvSpPr txBox="1">
              <a:spLocks noChangeArrowheads="1"/>
            </p:cNvSpPr>
            <p:nvPr/>
          </p:nvSpPr>
          <p:spPr bwMode="auto">
            <a:xfrm>
              <a:off x="439" y="1121"/>
              <a:ext cx="1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b="1"/>
                <a:t>X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53" y="1313"/>
              <a:ext cx="211" cy="188"/>
              <a:chOff x="830" y="2675"/>
              <a:chExt cx="211" cy="188"/>
            </a:xfrm>
          </p:grpSpPr>
          <p:sp>
            <p:nvSpPr>
              <p:cNvPr id="20725" name="Text Box 11"/>
              <p:cNvSpPr txBox="1">
                <a:spLocks noChangeArrowheads="1"/>
              </p:cNvSpPr>
              <p:nvPr/>
            </p:nvSpPr>
            <p:spPr bwMode="auto">
              <a:xfrm>
                <a:off x="925" y="2690"/>
                <a:ext cx="11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1200" b="1"/>
              </a:p>
            </p:txBody>
          </p:sp>
          <p:sp>
            <p:nvSpPr>
              <p:cNvPr id="20726" name="Line 12"/>
              <p:cNvSpPr>
                <a:spLocks noChangeShapeType="1"/>
              </p:cNvSpPr>
              <p:nvPr/>
            </p:nvSpPr>
            <p:spPr bwMode="auto">
              <a:xfrm rot="-692608">
                <a:off x="830" y="2692"/>
                <a:ext cx="151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7" name="Line 13"/>
              <p:cNvSpPr>
                <a:spLocks noChangeShapeType="1"/>
              </p:cNvSpPr>
              <p:nvPr/>
            </p:nvSpPr>
            <p:spPr bwMode="auto">
              <a:xfrm rot="6883191">
                <a:off x="834" y="2690"/>
                <a:ext cx="151" cy="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7375610" y="1704394"/>
            <a:ext cx="502829" cy="386590"/>
            <a:chOff x="4808" y="1201"/>
            <a:chExt cx="462" cy="334"/>
          </a:xfrm>
        </p:grpSpPr>
        <p:sp>
          <p:nvSpPr>
            <p:cNvPr id="20718" name="Rectangle 15"/>
            <p:cNvSpPr>
              <a:spLocks noChangeAspect="1" noChangeArrowheads="1"/>
            </p:cNvSpPr>
            <p:nvPr/>
          </p:nvSpPr>
          <p:spPr bwMode="auto">
            <a:xfrm>
              <a:off x="4808" y="1277"/>
              <a:ext cx="462" cy="2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 dirty="0" smtClean="0"/>
                <a:t>BSB</a:t>
              </a:r>
              <a:endParaRPr lang="en-US" sz="1200" b="1" dirty="0"/>
            </a:p>
          </p:txBody>
        </p:sp>
        <p:sp>
          <p:nvSpPr>
            <p:cNvPr id="20719" name="Line 16"/>
            <p:cNvSpPr>
              <a:spLocks noChangeAspect="1" noChangeShapeType="1"/>
            </p:cNvSpPr>
            <p:nvPr/>
          </p:nvSpPr>
          <p:spPr bwMode="auto">
            <a:xfrm>
              <a:off x="5016" y="1201"/>
              <a:ext cx="0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Line 17"/>
            <p:cNvSpPr>
              <a:spLocks noChangeAspect="1" noChangeShapeType="1"/>
            </p:cNvSpPr>
            <p:nvPr/>
          </p:nvSpPr>
          <p:spPr bwMode="auto">
            <a:xfrm>
              <a:off x="5074" y="1201"/>
              <a:ext cx="0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587613" y="1704394"/>
            <a:ext cx="541088" cy="389496"/>
            <a:chOff x="448" y="3540"/>
            <a:chExt cx="396" cy="268"/>
          </a:xfrm>
        </p:grpSpPr>
        <p:sp>
          <p:nvSpPr>
            <p:cNvPr id="20715" name="Rectangle 19"/>
            <p:cNvSpPr>
              <a:spLocks noChangeAspect="1" noChangeArrowheads="1"/>
            </p:cNvSpPr>
            <p:nvPr/>
          </p:nvSpPr>
          <p:spPr bwMode="auto">
            <a:xfrm>
              <a:off x="448" y="3601"/>
              <a:ext cx="396" cy="2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 dirty="0" smtClean="0"/>
                <a:t>BSTB</a:t>
              </a:r>
              <a:endParaRPr lang="en-US" sz="1400" b="1" dirty="0"/>
            </a:p>
          </p:txBody>
        </p:sp>
        <p:sp>
          <p:nvSpPr>
            <p:cNvPr id="20716" name="Line 20"/>
            <p:cNvSpPr>
              <a:spLocks noChangeAspect="1" noChangeShapeType="1"/>
            </p:cNvSpPr>
            <p:nvPr/>
          </p:nvSpPr>
          <p:spPr bwMode="auto">
            <a:xfrm>
              <a:off x="674" y="354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Line 21"/>
            <p:cNvSpPr>
              <a:spLocks noChangeAspect="1" noChangeShapeType="1"/>
            </p:cNvSpPr>
            <p:nvPr/>
          </p:nvSpPr>
          <p:spPr bwMode="auto">
            <a:xfrm>
              <a:off x="628" y="354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9" name="Line 22"/>
          <p:cNvSpPr>
            <a:spLocks noChangeAspect="1" noChangeShapeType="1"/>
          </p:cNvSpPr>
          <p:nvPr/>
        </p:nvSpPr>
        <p:spPr bwMode="auto">
          <a:xfrm>
            <a:off x="3033246" y="1704394"/>
            <a:ext cx="0" cy="94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23"/>
          <p:cNvSpPr>
            <a:spLocks noChangeAspect="1" noChangeShapeType="1"/>
          </p:cNvSpPr>
          <p:nvPr/>
        </p:nvSpPr>
        <p:spPr bwMode="auto">
          <a:xfrm>
            <a:off x="2969026" y="1704394"/>
            <a:ext cx="0" cy="94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Rectangle 24"/>
          <p:cNvSpPr>
            <a:spLocks noChangeAspect="1" noChangeArrowheads="1"/>
          </p:cNvSpPr>
          <p:nvPr/>
        </p:nvSpPr>
        <p:spPr bwMode="auto">
          <a:xfrm>
            <a:off x="2718978" y="1797408"/>
            <a:ext cx="532889" cy="2834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Oval 25"/>
          <p:cNvSpPr>
            <a:spLocks noChangeAspect="1" noChangeArrowheads="1"/>
          </p:cNvSpPr>
          <p:nvPr/>
        </p:nvSpPr>
        <p:spPr bwMode="auto">
          <a:xfrm>
            <a:off x="2840586" y="1862809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26"/>
          <p:cNvSpPr>
            <a:spLocks noChangeAspect="1" noChangeShapeType="1"/>
          </p:cNvSpPr>
          <p:nvPr/>
        </p:nvSpPr>
        <p:spPr bwMode="auto">
          <a:xfrm flipV="1">
            <a:off x="2721710" y="1803221"/>
            <a:ext cx="526058" cy="274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Rectangle 28"/>
          <p:cNvSpPr>
            <a:spLocks noChangeAspect="1" noChangeArrowheads="1"/>
          </p:cNvSpPr>
          <p:nvPr/>
        </p:nvSpPr>
        <p:spPr bwMode="auto">
          <a:xfrm>
            <a:off x="6195056" y="1793048"/>
            <a:ext cx="520592" cy="29793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endParaRPr lang="en-US" sz="1200" b="1"/>
          </a:p>
        </p:txBody>
      </p:sp>
      <p:sp>
        <p:nvSpPr>
          <p:cNvPr id="20496" name="Line 29"/>
          <p:cNvSpPr>
            <a:spLocks noChangeAspect="1" noChangeShapeType="1"/>
          </p:cNvSpPr>
          <p:nvPr/>
        </p:nvSpPr>
        <p:spPr bwMode="auto">
          <a:xfrm>
            <a:off x="6421875" y="1704394"/>
            <a:ext cx="0" cy="94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30"/>
          <p:cNvSpPr>
            <a:spLocks noChangeAspect="1" noChangeShapeType="1"/>
          </p:cNvSpPr>
          <p:nvPr/>
        </p:nvSpPr>
        <p:spPr bwMode="auto">
          <a:xfrm>
            <a:off x="6484729" y="1704394"/>
            <a:ext cx="0" cy="94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498" name="Picture 228" descr="npo00001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0122" y="1704394"/>
            <a:ext cx="8198" cy="828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499" name="Oval 32"/>
          <p:cNvSpPr>
            <a:spLocks noChangeAspect="1" noChangeArrowheads="1"/>
          </p:cNvSpPr>
          <p:nvPr/>
        </p:nvSpPr>
        <p:spPr bwMode="auto">
          <a:xfrm>
            <a:off x="6404113" y="1904955"/>
            <a:ext cx="77883" cy="82841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Oval 33"/>
          <p:cNvSpPr>
            <a:spLocks noChangeAspect="1" noChangeArrowheads="1"/>
          </p:cNvSpPr>
          <p:nvPr/>
        </p:nvSpPr>
        <p:spPr bwMode="auto">
          <a:xfrm>
            <a:off x="6305733" y="1868622"/>
            <a:ext cx="280108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3930960" y="1675327"/>
            <a:ext cx="531522" cy="401123"/>
            <a:chOff x="2647" y="3562"/>
            <a:chExt cx="389" cy="276"/>
          </a:xfrm>
        </p:grpSpPr>
        <p:sp>
          <p:nvSpPr>
            <p:cNvPr id="20708" name="Line 35"/>
            <p:cNvSpPr>
              <a:spLocks noChangeAspect="1" noChangeShapeType="1"/>
            </p:cNvSpPr>
            <p:nvPr/>
          </p:nvSpPr>
          <p:spPr bwMode="auto">
            <a:xfrm>
              <a:off x="2823" y="3562"/>
              <a:ext cx="0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9" name="Line 36"/>
            <p:cNvSpPr>
              <a:spLocks noChangeAspect="1" noChangeShapeType="1"/>
            </p:cNvSpPr>
            <p:nvPr/>
          </p:nvSpPr>
          <p:spPr bwMode="auto">
            <a:xfrm>
              <a:off x="2880" y="3562"/>
              <a:ext cx="0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7"/>
            <p:cNvGrpSpPr>
              <a:grpSpLocks noChangeAspect="1"/>
            </p:cNvGrpSpPr>
            <p:nvPr/>
          </p:nvGrpSpPr>
          <p:grpSpPr bwMode="auto">
            <a:xfrm>
              <a:off x="2647" y="3643"/>
              <a:ext cx="389" cy="195"/>
              <a:chOff x="2647" y="3643"/>
              <a:chExt cx="489" cy="245"/>
            </a:xfrm>
          </p:grpSpPr>
          <p:sp>
            <p:nvSpPr>
              <p:cNvPr id="20711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2647" y="3643"/>
                <a:ext cx="489" cy="2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712" name="Line 39"/>
              <p:cNvSpPr>
                <a:spLocks noChangeAspect="1" noChangeShapeType="1"/>
              </p:cNvSpPr>
              <p:nvPr/>
            </p:nvSpPr>
            <p:spPr bwMode="auto">
              <a:xfrm flipV="1">
                <a:off x="2738" y="3726"/>
                <a:ext cx="268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3" name="Line 40"/>
              <p:cNvSpPr>
                <a:spLocks noChangeAspect="1" noChangeShapeType="1"/>
              </p:cNvSpPr>
              <p:nvPr/>
            </p:nvSpPr>
            <p:spPr bwMode="auto">
              <a:xfrm>
                <a:off x="2754" y="3726"/>
                <a:ext cx="232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4" name="Oval 41"/>
              <p:cNvSpPr>
                <a:spLocks noChangeAspect="1" noChangeArrowheads="1"/>
              </p:cNvSpPr>
              <p:nvPr/>
            </p:nvSpPr>
            <p:spPr bwMode="auto">
              <a:xfrm>
                <a:off x="2706" y="3705"/>
                <a:ext cx="342" cy="14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20502" name="AutoShape 42"/>
          <p:cNvCxnSpPr>
            <a:cxnSpLocks noChangeShapeType="1"/>
            <a:stCxn id="20721" idx="2"/>
            <a:endCxn id="20715" idx="0"/>
          </p:cNvCxnSpPr>
          <p:nvPr/>
        </p:nvCxnSpPr>
        <p:spPr bwMode="auto">
          <a:xfrm rot="5400000">
            <a:off x="3016389" y="254040"/>
            <a:ext cx="380776" cy="26972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4" name="AutoShape 44"/>
          <p:cNvCxnSpPr>
            <a:cxnSpLocks noChangeShapeType="1"/>
            <a:stCxn id="20721" idx="2"/>
            <a:endCxn id="20491" idx="0"/>
          </p:cNvCxnSpPr>
          <p:nvPr/>
        </p:nvCxnSpPr>
        <p:spPr bwMode="auto">
          <a:xfrm rot="5400000">
            <a:off x="3577842" y="819853"/>
            <a:ext cx="385136" cy="156997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5" name="AutoShape 45"/>
          <p:cNvCxnSpPr>
            <a:cxnSpLocks noChangeShapeType="1"/>
            <a:stCxn id="20721" idx="2"/>
            <a:endCxn id="20711" idx="0"/>
          </p:cNvCxnSpPr>
          <p:nvPr/>
        </p:nvCxnSpPr>
        <p:spPr bwMode="auto">
          <a:xfrm rot="5400000">
            <a:off x="4185671" y="1423322"/>
            <a:ext cx="380776" cy="358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6" name="AutoShape 46"/>
          <p:cNvCxnSpPr>
            <a:cxnSpLocks noChangeShapeType="1"/>
            <a:stCxn id="20721" idx="2"/>
            <a:endCxn id="20662" idx="0"/>
          </p:cNvCxnSpPr>
          <p:nvPr/>
        </p:nvCxnSpPr>
        <p:spPr bwMode="auto">
          <a:xfrm rot="16200000" flipH="1">
            <a:off x="4733590" y="1234077"/>
            <a:ext cx="380776" cy="7371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7" name="AutoShape 47"/>
          <p:cNvCxnSpPr>
            <a:cxnSpLocks noChangeShapeType="1"/>
            <a:stCxn id="20721" idx="2"/>
            <a:endCxn id="20495" idx="0"/>
          </p:cNvCxnSpPr>
          <p:nvPr/>
        </p:nvCxnSpPr>
        <p:spPr bwMode="auto">
          <a:xfrm rot="16200000" flipH="1">
            <a:off x="5314986" y="652681"/>
            <a:ext cx="380776" cy="18999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8" name="AutoShape 48"/>
          <p:cNvCxnSpPr>
            <a:cxnSpLocks noChangeShapeType="1"/>
            <a:stCxn id="20721" idx="2"/>
            <a:endCxn id="20718" idx="0"/>
          </p:cNvCxnSpPr>
          <p:nvPr/>
        </p:nvCxnSpPr>
        <p:spPr bwMode="auto">
          <a:xfrm rot="16200000" flipH="1">
            <a:off x="5901166" y="66502"/>
            <a:ext cx="380089" cy="307162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685800" y="1705847"/>
            <a:ext cx="502829" cy="386590"/>
            <a:chOff x="288" y="1270"/>
            <a:chExt cx="368" cy="266"/>
          </a:xfrm>
        </p:grpSpPr>
        <p:sp>
          <p:nvSpPr>
            <p:cNvPr id="20706" name="Rectangle 50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 dirty="0"/>
                <a:t>HHC</a:t>
              </a:r>
            </a:p>
          </p:txBody>
        </p:sp>
        <p:sp>
          <p:nvSpPr>
            <p:cNvPr id="20707" name="Line 51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0510" name="AutoShape 52"/>
          <p:cNvCxnSpPr>
            <a:cxnSpLocks noChangeShapeType="1"/>
            <a:stCxn id="20721" idx="2"/>
            <a:endCxn id="20706" idx="0"/>
          </p:cNvCxnSpPr>
          <p:nvPr/>
        </p:nvCxnSpPr>
        <p:spPr bwMode="auto">
          <a:xfrm rot="5400000">
            <a:off x="2555191" y="-205704"/>
            <a:ext cx="382230" cy="361818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511" name="Rectangle 53"/>
          <p:cNvSpPr>
            <a:spLocks noChangeArrowheads="1"/>
          </p:cNvSpPr>
          <p:nvPr/>
        </p:nvSpPr>
        <p:spPr bwMode="auto">
          <a:xfrm>
            <a:off x="7703542" y="2791496"/>
            <a:ext cx="524691" cy="279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7886637" y="2832189"/>
            <a:ext cx="147569" cy="139521"/>
            <a:chOff x="946" y="2842"/>
            <a:chExt cx="144" cy="144"/>
          </a:xfrm>
        </p:grpSpPr>
        <p:sp>
          <p:nvSpPr>
            <p:cNvPr id="20702" name="Oval 55"/>
            <p:cNvSpPr>
              <a:spLocks noChangeArrowheads="1"/>
            </p:cNvSpPr>
            <p:nvPr/>
          </p:nvSpPr>
          <p:spPr bwMode="auto">
            <a:xfrm>
              <a:off x="946" y="284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0703" name="AutoShape 56"/>
            <p:cNvCxnSpPr>
              <a:cxnSpLocks noChangeShapeType="1"/>
              <a:stCxn id="20702" idx="0"/>
              <a:endCxn id="20702" idx="4"/>
            </p:cNvCxnSpPr>
            <p:nvPr/>
          </p:nvCxnSpPr>
          <p:spPr bwMode="auto">
            <a:xfrm>
              <a:off x="1018" y="2842"/>
              <a:ext cx="0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4" name="AutoShape 57"/>
            <p:cNvCxnSpPr>
              <a:cxnSpLocks noChangeShapeType="1"/>
              <a:stCxn id="20702" idx="1"/>
              <a:endCxn id="20702" idx="5"/>
            </p:cNvCxnSpPr>
            <p:nvPr/>
          </p:nvCxnSpPr>
          <p:spPr bwMode="auto">
            <a:xfrm>
              <a:off x="967" y="2863"/>
              <a:ext cx="102" cy="1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0705" name="AutoShape 58"/>
            <p:cNvCxnSpPr>
              <a:cxnSpLocks noChangeShapeType="1"/>
              <a:stCxn id="20702" idx="7"/>
              <a:endCxn id="20702" idx="3"/>
            </p:cNvCxnSpPr>
            <p:nvPr/>
          </p:nvCxnSpPr>
          <p:spPr bwMode="auto">
            <a:xfrm flipH="1">
              <a:off x="967" y="2863"/>
              <a:ext cx="102" cy="10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513" name="Line 59"/>
          <p:cNvSpPr>
            <a:spLocks noChangeShapeType="1"/>
          </p:cNvSpPr>
          <p:nvPr/>
        </p:nvSpPr>
        <p:spPr bwMode="auto">
          <a:xfrm>
            <a:off x="7704909" y="3005138"/>
            <a:ext cx="5246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1931941" y="2233411"/>
            <a:ext cx="502829" cy="386590"/>
            <a:chOff x="288" y="1270"/>
            <a:chExt cx="368" cy="266"/>
          </a:xfrm>
        </p:grpSpPr>
        <p:sp>
          <p:nvSpPr>
            <p:cNvPr id="20700" name="Rectangle 61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HHC</a:t>
              </a:r>
            </a:p>
          </p:txBody>
        </p:sp>
        <p:sp>
          <p:nvSpPr>
            <p:cNvPr id="20701" name="Line 62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3046910" y="2233411"/>
            <a:ext cx="502829" cy="386590"/>
            <a:chOff x="288" y="1270"/>
            <a:chExt cx="368" cy="266"/>
          </a:xfrm>
        </p:grpSpPr>
        <p:sp>
          <p:nvSpPr>
            <p:cNvPr id="20698" name="Rectangle 64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 dirty="0"/>
                <a:t>HHC</a:t>
              </a:r>
            </a:p>
          </p:txBody>
        </p:sp>
        <p:sp>
          <p:nvSpPr>
            <p:cNvPr id="20699" name="Line 65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6"/>
          <p:cNvGrpSpPr>
            <a:grpSpLocks/>
          </p:cNvGrpSpPr>
          <p:nvPr/>
        </p:nvGrpSpPr>
        <p:grpSpPr bwMode="auto">
          <a:xfrm>
            <a:off x="4279387" y="2233411"/>
            <a:ext cx="502829" cy="386590"/>
            <a:chOff x="288" y="1270"/>
            <a:chExt cx="368" cy="266"/>
          </a:xfrm>
        </p:grpSpPr>
        <p:sp>
          <p:nvSpPr>
            <p:cNvPr id="20696" name="Rectangle 67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HHC</a:t>
              </a:r>
            </a:p>
          </p:txBody>
        </p:sp>
        <p:sp>
          <p:nvSpPr>
            <p:cNvPr id="20697" name="Line 68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7" name="Rectangle 69"/>
          <p:cNvSpPr>
            <a:spLocks noChangeAspect="1" noChangeArrowheads="1"/>
          </p:cNvSpPr>
          <p:nvPr/>
        </p:nvSpPr>
        <p:spPr bwMode="auto">
          <a:xfrm>
            <a:off x="6522987" y="2322066"/>
            <a:ext cx="502829" cy="29793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r>
              <a:rPr lang="en-US" sz="1200" b="1"/>
              <a:t>HHC</a:t>
            </a:r>
          </a:p>
        </p:txBody>
      </p:sp>
      <p:sp>
        <p:nvSpPr>
          <p:cNvPr id="20518" name="Line 70"/>
          <p:cNvSpPr>
            <a:spLocks noChangeAspect="1" noChangeShapeType="1"/>
          </p:cNvSpPr>
          <p:nvPr/>
        </p:nvSpPr>
        <p:spPr bwMode="auto">
          <a:xfrm>
            <a:off x="6760738" y="2233411"/>
            <a:ext cx="0" cy="94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7692611" y="2233411"/>
            <a:ext cx="502829" cy="386590"/>
            <a:chOff x="288" y="1270"/>
            <a:chExt cx="368" cy="266"/>
          </a:xfrm>
        </p:grpSpPr>
        <p:sp>
          <p:nvSpPr>
            <p:cNvPr id="20694" name="Rectangle 72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HHC</a:t>
              </a:r>
            </a:p>
          </p:txBody>
        </p:sp>
        <p:sp>
          <p:nvSpPr>
            <p:cNvPr id="20695" name="Line 73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0" name="Line 74"/>
          <p:cNvSpPr>
            <a:spLocks noChangeAspect="1" noChangeShapeType="1"/>
          </p:cNvSpPr>
          <p:nvPr/>
        </p:nvSpPr>
        <p:spPr bwMode="auto">
          <a:xfrm>
            <a:off x="7954957" y="2697029"/>
            <a:ext cx="0" cy="944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7703542" y="3140299"/>
            <a:ext cx="502829" cy="386590"/>
            <a:chOff x="288" y="1270"/>
            <a:chExt cx="368" cy="266"/>
          </a:xfrm>
        </p:grpSpPr>
        <p:sp>
          <p:nvSpPr>
            <p:cNvPr id="20692" name="Rectangle 76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93" name="Line 77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4" name="Rectangle 80"/>
          <p:cNvSpPr>
            <a:spLocks noChangeAspect="1" noChangeArrowheads="1"/>
          </p:cNvSpPr>
          <p:nvPr/>
        </p:nvSpPr>
        <p:spPr bwMode="auto">
          <a:xfrm>
            <a:off x="7715840" y="3789944"/>
            <a:ext cx="502829" cy="297935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en-US" sz="700" b="1"/>
          </a:p>
        </p:txBody>
      </p:sp>
      <p:sp>
        <p:nvSpPr>
          <p:cNvPr id="20525" name="Line 81"/>
          <p:cNvSpPr>
            <a:spLocks noChangeAspect="1" noChangeShapeType="1"/>
          </p:cNvSpPr>
          <p:nvPr/>
        </p:nvSpPr>
        <p:spPr bwMode="auto">
          <a:xfrm>
            <a:off x="7953591" y="3701290"/>
            <a:ext cx="0" cy="944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Line 82"/>
          <p:cNvSpPr>
            <a:spLocks noChangeShapeType="1"/>
          </p:cNvSpPr>
          <p:nvPr/>
        </p:nvSpPr>
        <p:spPr bwMode="auto">
          <a:xfrm>
            <a:off x="7950858" y="3801571"/>
            <a:ext cx="0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Line 83"/>
          <p:cNvSpPr>
            <a:spLocks noChangeShapeType="1"/>
          </p:cNvSpPr>
          <p:nvPr/>
        </p:nvSpPr>
        <p:spPr bwMode="auto">
          <a:xfrm>
            <a:off x="7721306" y="3929465"/>
            <a:ext cx="4877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Line 84"/>
          <p:cNvSpPr>
            <a:spLocks noChangeShapeType="1"/>
          </p:cNvSpPr>
          <p:nvPr/>
        </p:nvSpPr>
        <p:spPr bwMode="auto">
          <a:xfrm>
            <a:off x="7818318" y="3855344"/>
            <a:ext cx="0" cy="1395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Line 85"/>
          <p:cNvSpPr>
            <a:spLocks noChangeShapeType="1"/>
          </p:cNvSpPr>
          <p:nvPr/>
        </p:nvSpPr>
        <p:spPr bwMode="auto">
          <a:xfrm>
            <a:off x="8088862" y="3861158"/>
            <a:ext cx="0" cy="1395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roup 86"/>
          <p:cNvGrpSpPr>
            <a:grpSpLocks/>
          </p:cNvGrpSpPr>
          <p:nvPr/>
        </p:nvGrpSpPr>
        <p:grpSpPr bwMode="auto">
          <a:xfrm>
            <a:off x="6522987" y="2721735"/>
            <a:ext cx="502829" cy="386590"/>
            <a:chOff x="288" y="1270"/>
            <a:chExt cx="368" cy="266"/>
          </a:xfrm>
        </p:grpSpPr>
        <p:sp>
          <p:nvSpPr>
            <p:cNvPr id="20690" name="Rectangle 87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91" name="Line 88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1" name="Oval 89"/>
          <p:cNvSpPr>
            <a:spLocks noChangeAspect="1" noChangeArrowheads="1"/>
          </p:cNvSpPr>
          <p:nvPr/>
        </p:nvSpPr>
        <p:spPr bwMode="auto">
          <a:xfrm>
            <a:off x="6719747" y="2923751"/>
            <a:ext cx="77884" cy="828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2" name="Oval 90"/>
          <p:cNvSpPr>
            <a:spLocks noChangeAspect="1" noChangeArrowheads="1"/>
          </p:cNvSpPr>
          <p:nvPr/>
        </p:nvSpPr>
        <p:spPr bwMode="auto">
          <a:xfrm>
            <a:off x="6621367" y="2887417"/>
            <a:ext cx="280109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91"/>
          <p:cNvGrpSpPr>
            <a:grpSpLocks/>
          </p:cNvGrpSpPr>
          <p:nvPr/>
        </p:nvGrpSpPr>
        <p:grpSpPr bwMode="auto">
          <a:xfrm>
            <a:off x="6522987" y="3242033"/>
            <a:ext cx="502829" cy="386590"/>
            <a:chOff x="288" y="1270"/>
            <a:chExt cx="368" cy="266"/>
          </a:xfrm>
        </p:grpSpPr>
        <p:sp>
          <p:nvSpPr>
            <p:cNvPr id="20688" name="Rectangle 92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89" name="Line 93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4" name="Oval 94"/>
          <p:cNvSpPr>
            <a:spLocks noChangeAspect="1" noChangeArrowheads="1"/>
          </p:cNvSpPr>
          <p:nvPr/>
        </p:nvSpPr>
        <p:spPr bwMode="auto">
          <a:xfrm>
            <a:off x="6719747" y="3444048"/>
            <a:ext cx="77884" cy="828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5" name="Oval 95"/>
          <p:cNvSpPr>
            <a:spLocks noChangeAspect="1" noChangeArrowheads="1"/>
          </p:cNvSpPr>
          <p:nvPr/>
        </p:nvSpPr>
        <p:spPr bwMode="auto">
          <a:xfrm>
            <a:off x="6621367" y="3407714"/>
            <a:ext cx="280109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96"/>
          <p:cNvGrpSpPr>
            <a:grpSpLocks/>
          </p:cNvGrpSpPr>
          <p:nvPr/>
        </p:nvGrpSpPr>
        <p:grpSpPr bwMode="auto">
          <a:xfrm>
            <a:off x="3046910" y="2721735"/>
            <a:ext cx="502829" cy="386590"/>
            <a:chOff x="288" y="1270"/>
            <a:chExt cx="368" cy="266"/>
          </a:xfrm>
        </p:grpSpPr>
        <p:sp>
          <p:nvSpPr>
            <p:cNvPr id="20686" name="Rectangle 97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87" name="Line 98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7" name="Oval 99"/>
          <p:cNvSpPr>
            <a:spLocks noChangeAspect="1" noChangeArrowheads="1"/>
          </p:cNvSpPr>
          <p:nvPr/>
        </p:nvSpPr>
        <p:spPr bwMode="auto">
          <a:xfrm>
            <a:off x="3153487" y="2878696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8" name="Line 100"/>
          <p:cNvSpPr>
            <a:spLocks noChangeAspect="1" noChangeShapeType="1"/>
          </p:cNvSpPr>
          <p:nvPr/>
        </p:nvSpPr>
        <p:spPr bwMode="auto">
          <a:xfrm flipV="1">
            <a:off x="3034613" y="2819110"/>
            <a:ext cx="526057" cy="274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02"/>
          <p:cNvGrpSpPr>
            <a:grpSpLocks/>
          </p:cNvGrpSpPr>
          <p:nvPr/>
        </p:nvGrpSpPr>
        <p:grpSpPr bwMode="auto">
          <a:xfrm>
            <a:off x="3051009" y="3210059"/>
            <a:ext cx="502829" cy="386590"/>
            <a:chOff x="288" y="1270"/>
            <a:chExt cx="368" cy="266"/>
          </a:xfrm>
        </p:grpSpPr>
        <p:sp>
          <p:nvSpPr>
            <p:cNvPr id="20684" name="Rectangle 103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85" name="Line 104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1" name="Oval 105"/>
          <p:cNvSpPr>
            <a:spLocks noChangeAspect="1" noChangeArrowheads="1"/>
          </p:cNvSpPr>
          <p:nvPr/>
        </p:nvSpPr>
        <p:spPr bwMode="auto">
          <a:xfrm>
            <a:off x="3157587" y="3367020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2" name="Line 106"/>
          <p:cNvSpPr>
            <a:spLocks noChangeAspect="1" noChangeShapeType="1"/>
          </p:cNvSpPr>
          <p:nvPr/>
        </p:nvSpPr>
        <p:spPr bwMode="auto">
          <a:xfrm flipV="1">
            <a:off x="3038711" y="3307434"/>
            <a:ext cx="526058" cy="274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08"/>
          <p:cNvGrpSpPr>
            <a:grpSpLocks/>
          </p:cNvGrpSpPr>
          <p:nvPr/>
        </p:nvGrpSpPr>
        <p:grpSpPr bwMode="auto">
          <a:xfrm>
            <a:off x="3051009" y="3712917"/>
            <a:ext cx="502829" cy="386590"/>
            <a:chOff x="288" y="1270"/>
            <a:chExt cx="368" cy="266"/>
          </a:xfrm>
        </p:grpSpPr>
        <p:sp>
          <p:nvSpPr>
            <p:cNvPr id="20682" name="Rectangle 109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83" name="Line 110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45" name="Oval 111"/>
          <p:cNvSpPr>
            <a:spLocks noChangeAspect="1" noChangeArrowheads="1"/>
          </p:cNvSpPr>
          <p:nvPr/>
        </p:nvSpPr>
        <p:spPr bwMode="auto">
          <a:xfrm>
            <a:off x="3157587" y="3869878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6" name="Line 112"/>
          <p:cNvSpPr>
            <a:spLocks noChangeAspect="1" noChangeShapeType="1"/>
          </p:cNvSpPr>
          <p:nvPr/>
        </p:nvSpPr>
        <p:spPr bwMode="auto">
          <a:xfrm flipV="1">
            <a:off x="3038711" y="3810291"/>
            <a:ext cx="526058" cy="2746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14"/>
          <p:cNvGrpSpPr>
            <a:grpSpLocks/>
          </p:cNvGrpSpPr>
          <p:nvPr/>
        </p:nvGrpSpPr>
        <p:grpSpPr bwMode="auto">
          <a:xfrm>
            <a:off x="6629400" y="4876800"/>
            <a:ext cx="502829" cy="386590"/>
            <a:chOff x="288" y="1270"/>
            <a:chExt cx="368" cy="266"/>
          </a:xfrm>
        </p:grpSpPr>
        <p:sp>
          <p:nvSpPr>
            <p:cNvPr id="20680" name="Rectangle 115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 dirty="0"/>
                <a:t>FSC</a:t>
              </a:r>
            </a:p>
          </p:txBody>
        </p:sp>
        <p:sp>
          <p:nvSpPr>
            <p:cNvPr id="20681" name="Line 116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17"/>
          <p:cNvGrpSpPr>
            <a:grpSpLocks/>
          </p:cNvGrpSpPr>
          <p:nvPr/>
        </p:nvGrpSpPr>
        <p:grpSpPr bwMode="auto">
          <a:xfrm>
            <a:off x="4279387" y="5058715"/>
            <a:ext cx="502829" cy="386590"/>
            <a:chOff x="288" y="1270"/>
            <a:chExt cx="368" cy="266"/>
          </a:xfrm>
        </p:grpSpPr>
        <p:sp>
          <p:nvSpPr>
            <p:cNvPr id="20678" name="Rectangle 118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FSC</a:t>
              </a:r>
            </a:p>
          </p:txBody>
        </p:sp>
        <p:sp>
          <p:nvSpPr>
            <p:cNvPr id="20679" name="Line 119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3046910" y="4707005"/>
            <a:ext cx="502829" cy="386590"/>
            <a:chOff x="288" y="1270"/>
            <a:chExt cx="368" cy="266"/>
          </a:xfrm>
        </p:grpSpPr>
        <p:sp>
          <p:nvSpPr>
            <p:cNvPr id="20676" name="Rectangle 121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FSC</a:t>
              </a:r>
            </a:p>
          </p:txBody>
        </p:sp>
        <p:sp>
          <p:nvSpPr>
            <p:cNvPr id="20677" name="Line 122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123"/>
          <p:cNvGrpSpPr>
            <a:grpSpLocks/>
          </p:cNvGrpSpPr>
          <p:nvPr/>
        </p:nvGrpSpPr>
        <p:grpSpPr bwMode="auto">
          <a:xfrm>
            <a:off x="4268456" y="3698383"/>
            <a:ext cx="502829" cy="386590"/>
            <a:chOff x="288" y="1270"/>
            <a:chExt cx="368" cy="266"/>
          </a:xfrm>
        </p:grpSpPr>
        <p:sp>
          <p:nvSpPr>
            <p:cNvPr id="20674" name="Rectangle 124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75" name="Line 125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2" name="Oval 126"/>
          <p:cNvSpPr>
            <a:spLocks noChangeAspect="1" noChangeArrowheads="1"/>
          </p:cNvSpPr>
          <p:nvPr/>
        </p:nvSpPr>
        <p:spPr bwMode="auto">
          <a:xfrm>
            <a:off x="4364103" y="3855344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3" name="Line 127"/>
          <p:cNvSpPr>
            <a:spLocks noChangeShapeType="1"/>
          </p:cNvSpPr>
          <p:nvPr/>
        </p:nvSpPr>
        <p:spPr bwMode="auto">
          <a:xfrm>
            <a:off x="4257525" y="3797211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4" name="Line 128"/>
          <p:cNvSpPr>
            <a:spLocks noChangeShapeType="1"/>
          </p:cNvSpPr>
          <p:nvPr/>
        </p:nvSpPr>
        <p:spPr bwMode="auto">
          <a:xfrm flipH="1">
            <a:off x="4257525" y="3791397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4" name="Group 129"/>
          <p:cNvGrpSpPr>
            <a:grpSpLocks/>
          </p:cNvGrpSpPr>
          <p:nvPr/>
        </p:nvGrpSpPr>
        <p:grpSpPr bwMode="auto">
          <a:xfrm>
            <a:off x="4268456" y="4148920"/>
            <a:ext cx="502829" cy="386590"/>
            <a:chOff x="288" y="1270"/>
            <a:chExt cx="368" cy="266"/>
          </a:xfrm>
        </p:grpSpPr>
        <p:sp>
          <p:nvSpPr>
            <p:cNvPr id="20672" name="Rectangle 130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73" name="Line 131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6" name="Oval 132"/>
          <p:cNvSpPr>
            <a:spLocks noChangeAspect="1" noChangeArrowheads="1"/>
          </p:cNvSpPr>
          <p:nvPr/>
        </p:nvSpPr>
        <p:spPr bwMode="auto">
          <a:xfrm>
            <a:off x="4364103" y="4305881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7" name="Line 133"/>
          <p:cNvSpPr>
            <a:spLocks noChangeShapeType="1"/>
          </p:cNvSpPr>
          <p:nvPr/>
        </p:nvSpPr>
        <p:spPr bwMode="auto">
          <a:xfrm>
            <a:off x="4257525" y="4247748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8" name="Line 134"/>
          <p:cNvSpPr>
            <a:spLocks noChangeShapeType="1"/>
          </p:cNvSpPr>
          <p:nvPr/>
        </p:nvSpPr>
        <p:spPr bwMode="auto">
          <a:xfrm flipH="1">
            <a:off x="4257525" y="4241934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135"/>
          <p:cNvGrpSpPr>
            <a:grpSpLocks/>
          </p:cNvGrpSpPr>
          <p:nvPr/>
        </p:nvGrpSpPr>
        <p:grpSpPr bwMode="auto">
          <a:xfrm>
            <a:off x="4268456" y="2721735"/>
            <a:ext cx="502829" cy="386590"/>
            <a:chOff x="288" y="1270"/>
            <a:chExt cx="368" cy="266"/>
          </a:xfrm>
        </p:grpSpPr>
        <p:sp>
          <p:nvSpPr>
            <p:cNvPr id="20670" name="Rectangle 136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71" name="Line 137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0" name="Oval 138"/>
          <p:cNvSpPr>
            <a:spLocks noChangeAspect="1" noChangeArrowheads="1"/>
          </p:cNvSpPr>
          <p:nvPr/>
        </p:nvSpPr>
        <p:spPr bwMode="auto">
          <a:xfrm>
            <a:off x="4364103" y="2878696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39"/>
          <p:cNvGrpSpPr>
            <a:grpSpLocks/>
          </p:cNvGrpSpPr>
          <p:nvPr/>
        </p:nvGrpSpPr>
        <p:grpSpPr bwMode="auto">
          <a:xfrm>
            <a:off x="4268456" y="3172272"/>
            <a:ext cx="502829" cy="386590"/>
            <a:chOff x="288" y="1270"/>
            <a:chExt cx="368" cy="266"/>
          </a:xfrm>
        </p:grpSpPr>
        <p:sp>
          <p:nvSpPr>
            <p:cNvPr id="20668" name="Rectangle 140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69" name="Line 141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62" name="Oval 142"/>
          <p:cNvSpPr>
            <a:spLocks noChangeAspect="1" noChangeArrowheads="1"/>
          </p:cNvSpPr>
          <p:nvPr/>
        </p:nvSpPr>
        <p:spPr bwMode="auto">
          <a:xfrm>
            <a:off x="4364103" y="3329233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65" name="AutoShape 147"/>
          <p:cNvCxnSpPr>
            <a:cxnSpLocks noChangeShapeType="1"/>
            <a:stCxn id="20711" idx="2"/>
            <a:endCxn id="20696" idx="1"/>
          </p:cNvCxnSpPr>
          <p:nvPr/>
        </p:nvCxnSpPr>
        <p:spPr bwMode="auto">
          <a:xfrm rot="16200000" flipH="1">
            <a:off x="4040740" y="2233113"/>
            <a:ext cx="395310" cy="819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66" name="AutoShape 148"/>
          <p:cNvCxnSpPr>
            <a:cxnSpLocks noChangeShapeType="1"/>
            <a:stCxn id="20711" idx="2"/>
            <a:endCxn id="20670" idx="1"/>
          </p:cNvCxnSpPr>
          <p:nvPr/>
        </p:nvCxnSpPr>
        <p:spPr bwMode="auto">
          <a:xfrm rot="16200000" flipH="1">
            <a:off x="3791113" y="2482741"/>
            <a:ext cx="883634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67" name="AutoShape 149"/>
          <p:cNvCxnSpPr>
            <a:cxnSpLocks noChangeShapeType="1"/>
            <a:stCxn id="20711" idx="2"/>
            <a:endCxn id="20668" idx="1"/>
          </p:cNvCxnSpPr>
          <p:nvPr/>
        </p:nvCxnSpPr>
        <p:spPr bwMode="auto">
          <a:xfrm rot="16200000" flipH="1">
            <a:off x="3565844" y="2708010"/>
            <a:ext cx="1334171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68" name="AutoShape 150"/>
          <p:cNvCxnSpPr>
            <a:cxnSpLocks noChangeShapeType="1"/>
            <a:stCxn id="20711" idx="2"/>
            <a:endCxn id="20674" idx="1"/>
          </p:cNvCxnSpPr>
          <p:nvPr/>
        </p:nvCxnSpPr>
        <p:spPr bwMode="auto">
          <a:xfrm rot="16200000" flipH="1">
            <a:off x="3302789" y="2971065"/>
            <a:ext cx="1860282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69" name="AutoShape 151"/>
          <p:cNvCxnSpPr>
            <a:cxnSpLocks noChangeShapeType="1"/>
            <a:stCxn id="20711" idx="2"/>
            <a:endCxn id="20672" idx="1"/>
          </p:cNvCxnSpPr>
          <p:nvPr/>
        </p:nvCxnSpPr>
        <p:spPr bwMode="auto">
          <a:xfrm rot="16200000" flipH="1">
            <a:off x="3077520" y="3196334"/>
            <a:ext cx="2310819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71" name="AutoShape 153"/>
          <p:cNvCxnSpPr>
            <a:cxnSpLocks noChangeShapeType="1"/>
            <a:stCxn id="20711" idx="2"/>
            <a:endCxn id="20678" idx="1"/>
          </p:cNvCxnSpPr>
          <p:nvPr/>
        </p:nvCxnSpPr>
        <p:spPr bwMode="auto">
          <a:xfrm rot="16200000" flipH="1">
            <a:off x="2628111" y="3645061"/>
            <a:ext cx="3219887" cy="82666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grpSp>
        <p:nvGrpSpPr>
          <p:cNvPr id="28" name="Group 154"/>
          <p:cNvGrpSpPr>
            <a:grpSpLocks/>
          </p:cNvGrpSpPr>
          <p:nvPr/>
        </p:nvGrpSpPr>
        <p:grpSpPr bwMode="auto">
          <a:xfrm>
            <a:off x="5026799" y="1675327"/>
            <a:ext cx="531522" cy="401123"/>
            <a:chOff x="2647" y="3562"/>
            <a:chExt cx="389" cy="276"/>
          </a:xfrm>
        </p:grpSpPr>
        <p:sp>
          <p:nvSpPr>
            <p:cNvPr id="20659" name="Line 155"/>
            <p:cNvSpPr>
              <a:spLocks noChangeAspect="1" noChangeShapeType="1"/>
            </p:cNvSpPr>
            <p:nvPr/>
          </p:nvSpPr>
          <p:spPr bwMode="auto">
            <a:xfrm>
              <a:off x="2823" y="3562"/>
              <a:ext cx="0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0" name="Line 156"/>
            <p:cNvSpPr>
              <a:spLocks noChangeAspect="1" noChangeShapeType="1"/>
            </p:cNvSpPr>
            <p:nvPr/>
          </p:nvSpPr>
          <p:spPr bwMode="auto">
            <a:xfrm>
              <a:off x="2880" y="3562"/>
              <a:ext cx="0" cy="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157"/>
            <p:cNvGrpSpPr>
              <a:grpSpLocks noChangeAspect="1"/>
            </p:cNvGrpSpPr>
            <p:nvPr/>
          </p:nvGrpSpPr>
          <p:grpSpPr bwMode="auto">
            <a:xfrm>
              <a:off x="2647" y="3643"/>
              <a:ext cx="389" cy="195"/>
              <a:chOff x="2647" y="3643"/>
              <a:chExt cx="489" cy="245"/>
            </a:xfrm>
          </p:grpSpPr>
          <p:sp>
            <p:nvSpPr>
              <p:cNvPr id="20662" name="Rectangle 158"/>
              <p:cNvSpPr>
                <a:spLocks noChangeAspect="1" noChangeArrowheads="1"/>
              </p:cNvSpPr>
              <p:nvPr/>
            </p:nvSpPr>
            <p:spPr bwMode="auto">
              <a:xfrm>
                <a:off x="2647" y="3643"/>
                <a:ext cx="489" cy="24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0663" name="Line 159"/>
              <p:cNvSpPr>
                <a:spLocks noChangeAspect="1" noChangeShapeType="1"/>
              </p:cNvSpPr>
              <p:nvPr/>
            </p:nvSpPr>
            <p:spPr bwMode="auto">
              <a:xfrm flipV="1">
                <a:off x="2738" y="3726"/>
                <a:ext cx="268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Line 160"/>
              <p:cNvSpPr>
                <a:spLocks noChangeAspect="1" noChangeShapeType="1"/>
              </p:cNvSpPr>
              <p:nvPr/>
            </p:nvSpPr>
            <p:spPr bwMode="auto">
              <a:xfrm>
                <a:off x="2754" y="3726"/>
                <a:ext cx="232" cy="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Oval 161"/>
              <p:cNvSpPr>
                <a:spLocks noChangeAspect="1" noChangeArrowheads="1"/>
              </p:cNvSpPr>
              <p:nvPr/>
            </p:nvSpPr>
            <p:spPr bwMode="auto">
              <a:xfrm>
                <a:off x="2706" y="3705"/>
                <a:ext cx="342" cy="14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Group 162"/>
          <p:cNvGrpSpPr>
            <a:grpSpLocks/>
          </p:cNvGrpSpPr>
          <p:nvPr/>
        </p:nvGrpSpPr>
        <p:grpSpPr bwMode="auto">
          <a:xfrm>
            <a:off x="5375226" y="2233411"/>
            <a:ext cx="502829" cy="386590"/>
            <a:chOff x="288" y="1270"/>
            <a:chExt cx="368" cy="266"/>
          </a:xfrm>
        </p:grpSpPr>
        <p:sp>
          <p:nvSpPr>
            <p:cNvPr id="20657" name="Rectangle 163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HHC</a:t>
              </a:r>
            </a:p>
          </p:txBody>
        </p:sp>
        <p:sp>
          <p:nvSpPr>
            <p:cNvPr id="20658" name="Line 164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165"/>
          <p:cNvGrpSpPr>
            <a:grpSpLocks/>
          </p:cNvGrpSpPr>
          <p:nvPr/>
        </p:nvGrpSpPr>
        <p:grpSpPr bwMode="auto">
          <a:xfrm>
            <a:off x="5375226" y="5058715"/>
            <a:ext cx="502829" cy="386590"/>
            <a:chOff x="288" y="1270"/>
            <a:chExt cx="368" cy="266"/>
          </a:xfrm>
        </p:grpSpPr>
        <p:sp>
          <p:nvSpPr>
            <p:cNvPr id="20655" name="Rectangle 166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 dirty="0"/>
                <a:t>FSC</a:t>
              </a:r>
            </a:p>
          </p:txBody>
        </p:sp>
        <p:sp>
          <p:nvSpPr>
            <p:cNvPr id="20656" name="Line 167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613" name="Group 168"/>
          <p:cNvGrpSpPr>
            <a:grpSpLocks/>
          </p:cNvGrpSpPr>
          <p:nvPr/>
        </p:nvGrpSpPr>
        <p:grpSpPr bwMode="auto">
          <a:xfrm>
            <a:off x="5364295" y="3698383"/>
            <a:ext cx="502829" cy="386590"/>
            <a:chOff x="288" y="1270"/>
            <a:chExt cx="368" cy="266"/>
          </a:xfrm>
        </p:grpSpPr>
        <p:sp>
          <p:nvSpPr>
            <p:cNvPr id="20653" name="Rectangle 169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54" name="Line 170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76" name="Oval 171"/>
          <p:cNvSpPr>
            <a:spLocks noChangeAspect="1" noChangeArrowheads="1"/>
          </p:cNvSpPr>
          <p:nvPr/>
        </p:nvSpPr>
        <p:spPr bwMode="auto">
          <a:xfrm>
            <a:off x="5459942" y="3855344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7" name="Line 172"/>
          <p:cNvSpPr>
            <a:spLocks noChangeShapeType="1"/>
          </p:cNvSpPr>
          <p:nvPr/>
        </p:nvSpPr>
        <p:spPr bwMode="auto">
          <a:xfrm>
            <a:off x="5353364" y="3797211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8" name="Line 173"/>
          <p:cNvSpPr>
            <a:spLocks noChangeShapeType="1"/>
          </p:cNvSpPr>
          <p:nvPr/>
        </p:nvSpPr>
        <p:spPr bwMode="auto">
          <a:xfrm flipH="1">
            <a:off x="5353364" y="3791397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619" name="Group 174"/>
          <p:cNvGrpSpPr>
            <a:grpSpLocks/>
          </p:cNvGrpSpPr>
          <p:nvPr/>
        </p:nvGrpSpPr>
        <p:grpSpPr bwMode="auto">
          <a:xfrm>
            <a:off x="5364295" y="4148920"/>
            <a:ext cx="502829" cy="386590"/>
            <a:chOff x="288" y="1270"/>
            <a:chExt cx="368" cy="266"/>
          </a:xfrm>
        </p:grpSpPr>
        <p:sp>
          <p:nvSpPr>
            <p:cNvPr id="20651" name="Rectangle 175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52" name="Line 176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0" name="Oval 177"/>
          <p:cNvSpPr>
            <a:spLocks noChangeAspect="1" noChangeArrowheads="1"/>
          </p:cNvSpPr>
          <p:nvPr/>
        </p:nvSpPr>
        <p:spPr bwMode="auto">
          <a:xfrm>
            <a:off x="5459942" y="4305881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1" name="Line 178"/>
          <p:cNvSpPr>
            <a:spLocks noChangeShapeType="1"/>
          </p:cNvSpPr>
          <p:nvPr/>
        </p:nvSpPr>
        <p:spPr bwMode="auto">
          <a:xfrm>
            <a:off x="5353364" y="4247748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2" name="Line 179"/>
          <p:cNvSpPr>
            <a:spLocks noChangeShapeType="1"/>
          </p:cNvSpPr>
          <p:nvPr/>
        </p:nvSpPr>
        <p:spPr bwMode="auto">
          <a:xfrm flipH="1">
            <a:off x="5353364" y="4241934"/>
            <a:ext cx="524691" cy="2790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621" name="Group 180"/>
          <p:cNvGrpSpPr>
            <a:grpSpLocks/>
          </p:cNvGrpSpPr>
          <p:nvPr/>
        </p:nvGrpSpPr>
        <p:grpSpPr bwMode="auto">
          <a:xfrm>
            <a:off x="5364295" y="2721735"/>
            <a:ext cx="502829" cy="386590"/>
            <a:chOff x="288" y="1270"/>
            <a:chExt cx="368" cy="266"/>
          </a:xfrm>
        </p:grpSpPr>
        <p:sp>
          <p:nvSpPr>
            <p:cNvPr id="20649" name="Rectangle 181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50" name="Line 182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4" name="Oval 183"/>
          <p:cNvSpPr>
            <a:spLocks noChangeAspect="1" noChangeArrowheads="1"/>
          </p:cNvSpPr>
          <p:nvPr/>
        </p:nvSpPr>
        <p:spPr bwMode="auto">
          <a:xfrm>
            <a:off x="5459942" y="2878696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22" name="Group 184"/>
          <p:cNvGrpSpPr>
            <a:grpSpLocks/>
          </p:cNvGrpSpPr>
          <p:nvPr/>
        </p:nvGrpSpPr>
        <p:grpSpPr bwMode="auto">
          <a:xfrm>
            <a:off x="5364295" y="3172272"/>
            <a:ext cx="502829" cy="386590"/>
            <a:chOff x="288" y="1270"/>
            <a:chExt cx="368" cy="266"/>
          </a:xfrm>
        </p:grpSpPr>
        <p:sp>
          <p:nvSpPr>
            <p:cNvPr id="20647" name="Rectangle 185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/>
            </a:p>
          </p:txBody>
        </p:sp>
        <p:sp>
          <p:nvSpPr>
            <p:cNvPr id="20648" name="Line 186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6" name="Oval 187"/>
          <p:cNvSpPr>
            <a:spLocks noChangeAspect="1" noChangeArrowheads="1"/>
          </p:cNvSpPr>
          <p:nvPr/>
        </p:nvSpPr>
        <p:spPr bwMode="auto">
          <a:xfrm>
            <a:off x="5459942" y="3329233"/>
            <a:ext cx="278742" cy="15405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589" name="AutoShape 192"/>
          <p:cNvCxnSpPr>
            <a:cxnSpLocks noChangeShapeType="1"/>
            <a:stCxn id="20662" idx="2"/>
            <a:endCxn id="20657" idx="1"/>
          </p:cNvCxnSpPr>
          <p:nvPr/>
        </p:nvCxnSpPr>
        <p:spPr bwMode="auto">
          <a:xfrm rot="16200000" flipH="1">
            <a:off x="5136579" y="2233113"/>
            <a:ext cx="395310" cy="8198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90" name="AutoShape 193"/>
          <p:cNvCxnSpPr>
            <a:cxnSpLocks noChangeShapeType="1"/>
            <a:stCxn id="20662" idx="2"/>
            <a:endCxn id="20649" idx="1"/>
          </p:cNvCxnSpPr>
          <p:nvPr/>
        </p:nvCxnSpPr>
        <p:spPr bwMode="auto">
          <a:xfrm rot="16200000" flipH="1">
            <a:off x="4886952" y="2482741"/>
            <a:ext cx="883634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91" name="AutoShape 194"/>
          <p:cNvCxnSpPr>
            <a:cxnSpLocks noChangeShapeType="1"/>
            <a:stCxn id="20662" idx="2"/>
            <a:endCxn id="20647" idx="1"/>
          </p:cNvCxnSpPr>
          <p:nvPr/>
        </p:nvCxnSpPr>
        <p:spPr bwMode="auto">
          <a:xfrm rot="16200000" flipH="1">
            <a:off x="4661683" y="2708010"/>
            <a:ext cx="1334171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92" name="AutoShape 195"/>
          <p:cNvCxnSpPr>
            <a:cxnSpLocks noChangeShapeType="1"/>
            <a:stCxn id="20662" idx="2"/>
            <a:endCxn id="20653" idx="1"/>
          </p:cNvCxnSpPr>
          <p:nvPr/>
        </p:nvCxnSpPr>
        <p:spPr bwMode="auto">
          <a:xfrm rot="16200000" flipH="1">
            <a:off x="4398628" y="2971065"/>
            <a:ext cx="1860282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93" name="AutoShape 196"/>
          <p:cNvCxnSpPr>
            <a:cxnSpLocks noChangeShapeType="1"/>
            <a:stCxn id="20662" idx="2"/>
            <a:endCxn id="20651" idx="1"/>
          </p:cNvCxnSpPr>
          <p:nvPr/>
        </p:nvCxnSpPr>
        <p:spPr bwMode="auto">
          <a:xfrm rot="16200000" flipH="1">
            <a:off x="4173359" y="3196334"/>
            <a:ext cx="2310819" cy="710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95" name="AutoShape 198"/>
          <p:cNvCxnSpPr>
            <a:cxnSpLocks noChangeShapeType="1"/>
            <a:stCxn id="20662" idx="2"/>
            <a:endCxn id="20655" idx="1"/>
          </p:cNvCxnSpPr>
          <p:nvPr/>
        </p:nvCxnSpPr>
        <p:spPr bwMode="auto">
          <a:xfrm rot="16200000" flipH="1">
            <a:off x="3723950" y="3645061"/>
            <a:ext cx="3219887" cy="82666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20596" name="Text Box 199"/>
          <p:cNvSpPr txBox="1">
            <a:spLocks noChangeArrowheads="1"/>
          </p:cNvSpPr>
          <p:nvPr/>
        </p:nvSpPr>
        <p:spPr bwMode="auto">
          <a:xfrm rot="5400000">
            <a:off x="3978079" y="4807443"/>
            <a:ext cx="594418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OPCON</a:t>
            </a:r>
          </a:p>
        </p:txBody>
      </p:sp>
      <p:sp>
        <p:nvSpPr>
          <p:cNvPr id="20597" name="Text Box 200"/>
          <p:cNvSpPr txBox="1">
            <a:spLocks noChangeArrowheads="1"/>
          </p:cNvSpPr>
          <p:nvPr/>
        </p:nvSpPr>
        <p:spPr bwMode="auto">
          <a:xfrm rot="5400000">
            <a:off x="5071185" y="4797269"/>
            <a:ext cx="594419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OPCON</a:t>
            </a:r>
          </a:p>
        </p:txBody>
      </p:sp>
      <p:cxnSp>
        <p:nvCxnSpPr>
          <p:cNvPr id="20598" name="AutoShape 201"/>
          <p:cNvCxnSpPr>
            <a:cxnSpLocks noChangeShapeType="1"/>
            <a:stCxn id="20491" idx="2"/>
            <a:endCxn id="20698" idx="1"/>
          </p:cNvCxnSpPr>
          <p:nvPr/>
        </p:nvCxnSpPr>
        <p:spPr bwMode="auto">
          <a:xfrm rot="16200000" flipH="1">
            <a:off x="2820691" y="2245542"/>
            <a:ext cx="390949" cy="614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99" name="AutoShape 202"/>
          <p:cNvCxnSpPr>
            <a:cxnSpLocks noChangeShapeType="1"/>
            <a:stCxn id="20491" idx="2"/>
            <a:endCxn id="20686" idx="1"/>
          </p:cNvCxnSpPr>
          <p:nvPr/>
        </p:nvCxnSpPr>
        <p:spPr bwMode="auto">
          <a:xfrm rot="16200000" flipH="1">
            <a:off x="2576529" y="2489704"/>
            <a:ext cx="879273" cy="614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00" name="AutoShape 203"/>
          <p:cNvCxnSpPr>
            <a:cxnSpLocks noChangeShapeType="1"/>
            <a:stCxn id="20491" idx="2"/>
            <a:endCxn id="20684" idx="1"/>
          </p:cNvCxnSpPr>
          <p:nvPr/>
        </p:nvCxnSpPr>
        <p:spPr bwMode="auto">
          <a:xfrm rot="16200000" flipH="1">
            <a:off x="2334417" y="2731816"/>
            <a:ext cx="1367597" cy="6558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01" name="AutoShape 204"/>
          <p:cNvCxnSpPr>
            <a:cxnSpLocks noChangeShapeType="1"/>
            <a:stCxn id="20491" idx="2"/>
            <a:endCxn id="20682" idx="1"/>
          </p:cNvCxnSpPr>
          <p:nvPr/>
        </p:nvCxnSpPr>
        <p:spPr bwMode="auto">
          <a:xfrm rot="16200000" flipH="1">
            <a:off x="2082989" y="2983245"/>
            <a:ext cx="1870455" cy="6558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02" name="AutoShape 205"/>
          <p:cNvCxnSpPr>
            <a:cxnSpLocks noChangeShapeType="1"/>
            <a:stCxn id="20491" idx="2"/>
            <a:endCxn id="20676" idx="1"/>
          </p:cNvCxnSpPr>
          <p:nvPr/>
        </p:nvCxnSpPr>
        <p:spPr bwMode="auto">
          <a:xfrm rot="16200000" flipH="1">
            <a:off x="1583895" y="3482338"/>
            <a:ext cx="2864543" cy="61487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cxnSp>
        <p:nvCxnSpPr>
          <p:cNvPr id="20603" name="AutoShape 206"/>
          <p:cNvCxnSpPr>
            <a:cxnSpLocks noChangeShapeType="1"/>
            <a:stCxn id="20495" idx="2"/>
            <a:endCxn id="20517" idx="1"/>
          </p:cNvCxnSpPr>
          <p:nvPr/>
        </p:nvCxnSpPr>
        <p:spPr bwMode="auto">
          <a:xfrm rot="16200000" flipH="1">
            <a:off x="6299123" y="2247895"/>
            <a:ext cx="380776" cy="669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04" name="AutoShape 207"/>
          <p:cNvCxnSpPr>
            <a:cxnSpLocks noChangeShapeType="1"/>
            <a:stCxn id="20495" idx="2"/>
            <a:endCxn id="20690" idx="1"/>
          </p:cNvCxnSpPr>
          <p:nvPr/>
        </p:nvCxnSpPr>
        <p:spPr bwMode="auto">
          <a:xfrm rot="16200000" flipH="1">
            <a:off x="6054961" y="2492057"/>
            <a:ext cx="869100" cy="6695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05" name="AutoShape 208"/>
          <p:cNvCxnSpPr>
            <a:cxnSpLocks noChangeShapeType="1"/>
            <a:stCxn id="20495" idx="2"/>
            <a:endCxn id="265" idx="1"/>
          </p:cNvCxnSpPr>
          <p:nvPr/>
        </p:nvCxnSpPr>
        <p:spPr bwMode="auto">
          <a:xfrm rot="16200000" flipH="1">
            <a:off x="5417884" y="3128451"/>
            <a:ext cx="2172785" cy="9784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06" name="AutoShape 209"/>
          <p:cNvCxnSpPr>
            <a:cxnSpLocks noChangeShapeType="1"/>
            <a:stCxn id="20495" idx="2"/>
            <a:endCxn id="20680" idx="1"/>
          </p:cNvCxnSpPr>
          <p:nvPr/>
        </p:nvCxnSpPr>
        <p:spPr bwMode="auto">
          <a:xfrm rot="16200000" flipH="1">
            <a:off x="5030657" y="3515678"/>
            <a:ext cx="3023439" cy="174048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20607" name="Text Box 210"/>
          <p:cNvSpPr txBox="1">
            <a:spLocks noChangeArrowheads="1"/>
          </p:cNvSpPr>
          <p:nvPr/>
        </p:nvSpPr>
        <p:spPr bwMode="auto">
          <a:xfrm rot="5400000">
            <a:off x="6285002" y="4779179"/>
            <a:ext cx="594419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OPCON</a:t>
            </a:r>
          </a:p>
        </p:txBody>
      </p:sp>
      <p:cxnSp>
        <p:nvCxnSpPr>
          <p:cNvPr id="20608" name="AutoShape 211"/>
          <p:cNvCxnSpPr>
            <a:cxnSpLocks noChangeShapeType="1"/>
            <a:stCxn id="20718" idx="2"/>
            <a:endCxn id="20694" idx="1"/>
          </p:cNvCxnSpPr>
          <p:nvPr/>
        </p:nvCxnSpPr>
        <p:spPr bwMode="auto">
          <a:xfrm rot="16200000" flipH="1">
            <a:off x="7469429" y="2248579"/>
            <a:ext cx="380776" cy="65586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09" name="AutoShape 212"/>
          <p:cNvCxnSpPr>
            <a:cxnSpLocks noChangeShapeType="1"/>
            <a:stCxn id="20718" idx="2"/>
            <a:endCxn id="20511" idx="1"/>
          </p:cNvCxnSpPr>
          <p:nvPr/>
        </p:nvCxnSpPr>
        <p:spPr bwMode="auto">
          <a:xfrm rot="16200000" flipH="1">
            <a:off x="7245266" y="2472742"/>
            <a:ext cx="840033" cy="7651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10" name="AutoShape 213"/>
          <p:cNvCxnSpPr>
            <a:cxnSpLocks noChangeShapeType="1"/>
            <a:stCxn id="20718" idx="2"/>
          </p:cNvCxnSpPr>
          <p:nvPr/>
        </p:nvCxnSpPr>
        <p:spPr bwMode="auto">
          <a:xfrm rot="16200000" flipH="1">
            <a:off x="7020548" y="2697461"/>
            <a:ext cx="1289472" cy="7651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11" name="AutoShape 214"/>
          <p:cNvCxnSpPr>
            <a:cxnSpLocks noChangeShapeType="1"/>
            <a:stCxn id="20718" idx="2"/>
            <a:endCxn id="20524" idx="1"/>
          </p:cNvCxnSpPr>
          <p:nvPr/>
        </p:nvCxnSpPr>
        <p:spPr bwMode="auto">
          <a:xfrm rot="16200000" flipH="1">
            <a:off x="6747105" y="2970903"/>
            <a:ext cx="1848655" cy="8881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0612" name="Text Box 215"/>
          <p:cNvSpPr txBox="1">
            <a:spLocks noChangeArrowheads="1"/>
          </p:cNvSpPr>
          <p:nvPr/>
        </p:nvSpPr>
        <p:spPr bwMode="auto">
          <a:xfrm rot="5400000">
            <a:off x="2752434" y="4378704"/>
            <a:ext cx="594419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OPCON</a:t>
            </a:r>
          </a:p>
        </p:txBody>
      </p:sp>
      <p:grpSp>
        <p:nvGrpSpPr>
          <p:cNvPr id="282" name="Group 281"/>
          <p:cNvGrpSpPr/>
          <p:nvPr/>
        </p:nvGrpSpPr>
        <p:grpSpPr>
          <a:xfrm>
            <a:off x="1931941" y="2683948"/>
            <a:ext cx="502829" cy="386590"/>
            <a:chOff x="1931941" y="2683948"/>
            <a:chExt cx="502829" cy="386590"/>
          </a:xfrm>
        </p:grpSpPr>
        <p:grpSp>
          <p:nvGrpSpPr>
            <p:cNvPr id="20624" name="Group 216"/>
            <p:cNvGrpSpPr>
              <a:grpSpLocks/>
            </p:cNvGrpSpPr>
            <p:nvPr/>
          </p:nvGrpSpPr>
          <p:grpSpPr bwMode="auto">
            <a:xfrm>
              <a:off x="1931941" y="2683948"/>
              <a:ext cx="502829" cy="386590"/>
              <a:chOff x="288" y="1270"/>
              <a:chExt cx="368" cy="266"/>
            </a:xfrm>
          </p:grpSpPr>
          <p:sp>
            <p:nvSpPr>
              <p:cNvPr id="20643" name="Rectangle 217"/>
              <p:cNvSpPr>
                <a:spLocks noChangeAspect="1" noChangeArrowheads="1"/>
              </p:cNvSpPr>
              <p:nvPr/>
            </p:nvSpPr>
            <p:spPr bwMode="auto">
              <a:xfrm>
                <a:off x="288" y="1331"/>
                <a:ext cx="368" cy="20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 sz="1200" b="1"/>
              </a:p>
            </p:txBody>
          </p:sp>
          <p:sp>
            <p:nvSpPr>
              <p:cNvPr id="20644" name="Line 218"/>
              <p:cNvSpPr>
                <a:spLocks noChangeAspect="1" noChangeShapeType="1"/>
              </p:cNvSpPr>
              <p:nvPr/>
            </p:nvSpPr>
            <p:spPr bwMode="auto">
              <a:xfrm>
                <a:off x="462" y="1270"/>
                <a:ext cx="0" cy="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14" name="Line 219"/>
            <p:cNvSpPr>
              <a:spLocks noChangeShapeType="1"/>
            </p:cNvSpPr>
            <p:nvPr/>
          </p:nvSpPr>
          <p:spPr bwMode="auto">
            <a:xfrm>
              <a:off x="1931941" y="2791496"/>
              <a:ext cx="262346" cy="209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5" name="Freeform 220"/>
            <p:cNvSpPr>
              <a:spLocks/>
            </p:cNvSpPr>
            <p:nvPr/>
          </p:nvSpPr>
          <p:spPr bwMode="auto">
            <a:xfrm>
              <a:off x="2194287" y="2861256"/>
              <a:ext cx="232285" cy="203468"/>
            </a:xfrm>
            <a:custGeom>
              <a:avLst/>
              <a:gdLst>
                <a:gd name="T0" fmla="*/ 170 w 170"/>
                <a:gd name="T1" fmla="*/ 140 h 140"/>
                <a:gd name="T2" fmla="*/ 0 w 170"/>
                <a:gd name="T3" fmla="*/ 0 h 140"/>
                <a:gd name="T4" fmla="*/ 0 60000 65536"/>
                <a:gd name="T5" fmla="*/ 0 60000 65536"/>
                <a:gd name="T6" fmla="*/ 0 w 170"/>
                <a:gd name="T7" fmla="*/ 0 h 140"/>
                <a:gd name="T8" fmla="*/ 170 w 170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0" h="140">
                  <a:moveTo>
                    <a:pt x="170" y="14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0616" name="AutoShape 221"/>
          <p:cNvCxnSpPr>
            <a:cxnSpLocks noChangeShapeType="1"/>
            <a:stCxn id="20615" idx="1"/>
            <a:endCxn id="20614" idx="1"/>
          </p:cNvCxnSpPr>
          <p:nvPr/>
        </p:nvCxnSpPr>
        <p:spPr bwMode="auto">
          <a:xfrm>
            <a:off x="2194287" y="2861256"/>
            <a:ext cx="0" cy="1395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17" name="AutoShape 222"/>
          <p:cNvCxnSpPr>
            <a:cxnSpLocks noChangeShapeType="1"/>
            <a:stCxn id="20715" idx="2"/>
            <a:endCxn id="20700" idx="1"/>
          </p:cNvCxnSpPr>
          <p:nvPr/>
        </p:nvCxnSpPr>
        <p:spPr bwMode="auto">
          <a:xfrm rot="16200000" flipH="1">
            <a:off x="1706114" y="2245932"/>
            <a:ext cx="377870" cy="7378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618" name="AutoShape 223"/>
          <p:cNvCxnSpPr>
            <a:cxnSpLocks noChangeShapeType="1"/>
            <a:stCxn id="20715" idx="2"/>
            <a:endCxn id="20643" idx="1"/>
          </p:cNvCxnSpPr>
          <p:nvPr/>
        </p:nvCxnSpPr>
        <p:spPr bwMode="auto">
          <a:xfrm rot="16200000" flipH="1">
            <a:off x="1480845" y="2471201"/>
            <a:ext cx="828407" cy="7378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20625" name="Group 224"/>
          <p:cNvGrpSpPr>
            <a:grpSpLocks/>
          </p:cNvGrpSpPr>
          <p:nvPr/>
        </p:nvGrpSpPr>
        <p:grpSpPr bwMode="auto">
          <a:xfrm>
            <a:off x="1931941" y="3172272"/>
            <a:ext cx="502829" cy="386590"/>
            <a:chOff x="288" y="1270"/>
            <a:chExt cx="368" cy="266"/>
          </a:xfrm>
        </p:grpSpPr>
        <p:sp>
          <p:nvSpPr>
            <p:cNvPr id="20641" name="Rectangle 225"/>
            <p:cNvSpPr>
              <a:spLocks noChangeAspect="1" noChangeArrowheads="1"/>
            </p:cNvSpPr>
            <p:nvPr/>
          </p:nvSpPr>
          <p:spPr bwMode="auto">
            <a:xfrm>
              <a:off x="288" y="1331"/>
              <a:ext cx="368" cy="2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r>
                <a:rPr lang="en-US" sz="1200" b="1"/>
                <a:t>MI</a:t>
              </a:r>
            </a:p>
          </p:txBody>
        </p:sp>
        <p:sp>
          <p:nvSpPr>
            <p:cNvPr id="20642" name="Line 226"/>
            <p:cNvSpPr>
              <a:spLocks noChangeAspect="1" noChangeShapeType="1"/>
            </p:cNvSpPr>
            <p:nvPr/>
          </p:nvSpPr>
          <p:spPr bwMode="auto">
            <a:xfrm>
              <a:off x="462" y="1270"/>
              <a:ext cx="0" cy="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0620" name="AutoShape 227"/>
          <p:cNvCxnSpPr>
            <a:cxnSpLocks noChangeShapeType="1"/>
            <a:stCxn id="20715" idx="2"/>
            <a:endCxn id="20641" idx="1"/>
          </p:cNvCxnSpPr>
          <p:nvPr/>
        </p:nvCxnSpPr>
        <p:spPr bwMode="auto">
          <a:xfrm rot="16200000" flipH="1">
            <a:off x="1236683" y="2715363"/>
            <a:ext cx="1316731" cy="7378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grpSp>
        <p:nvGrpSpPr>
          <p:cNvPr id="362" name="Group 361"/>
          <p:cNvGrpSpPr/>
          <p:nvPr/>
        </p:nvGrpSpPr>
        <p:grpSpPr>
          <a:xfrm>
            <a:off x="7726771" y="4572000"/>
            <a:ext cx="502829" cy="447630"/>
            <a:chOff x="7703542" y="5343570"/>
            <a:chExt cx="502829" cy="447630"/>
          </a:xfrm>
        </p:grpSpPr>
        <p:sp>
          <p:nvSpPr>
            <p:cNvPr id="255" name="Rectangle 115"/>
            <p:cNvSpPr>
              <a:spLocks noChangeAspect="1" noChangeArrowheads="1"/>
            </p:cNvSpPr>
            <p:nvPr/>
          </p:nvSpPr>
          <p:spPr bwMode="auto">
            <a:xfrm>
              <a:off x="7703542" y="5493264"/>
              <a:ext cx="502829" cy="2979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 sz="1200" b="1" dirty="0"/>
            </a:p>
          </p:txBody>
        </p:sp>
        <p:sp>
          <p:nvSpPr>
            <p:cNvPr id="258" name="Line 6"/>
            <p:cNvSpPr>
              <a:spLocks noChangeShapeType="1"/>
            </p:cNvSpPr>
            <p:nvPr/>
          </p:nvSpPr>
          <p:spPr bwMode="auto">
            <a:xfrm flipH="1">
              <a:off x="7937193" y="5343570"/>
              <a:ext cx="27328" cy="12789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lowchart: Connector 258"/>
            <p:cNvSpPr/>
            <p:nvPr/>
          </p:nvSpPr>
          <p:spPr bwMode="auto">
            <a:xfrm>
              <a:off x="7916698" y="5378450"/>
              <a:ext cx="65586" cy="69761"/>
            </a:xfrm>
            <a:prstGeom prst="flowChartConnector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Freeform 145"/>
            <p:cNvSpPr>
              <a:spLocks/>
            </p:cNvSpPr>
            <p:nvPr/>
          </p:nvSpPr>
          <p:spPr bwMode="auto">
            <a:xfrm>
              <a:off x="7900164" y="5633929"/>
              <a:ext cx="118055" cy="870"/>
            </a:xfrm>
            <a:custGeom>
              <a:avLst/>
              <a:gdLst>
                <a:gd name="T0" fmla="*/ 2147483647 w 344"/>
                <a:gd name="T1" fmla="*/ 0 h 1"/>
                <a:gd name="T2" fmla="*/ 0 w 344"/>
                <a:gd name="T3" fmla="*/ 0 h 1"/>
                <a:gd name="T4" fmla="*/ 0 60000 65536"/>
                <a:gd name="T5" fmla="*/ 0 60000 65536"/>
                <a:gd name="T6" fmla="*/ 0 w 344"/>
                <a:gd name="T7" fmla="*/ 0 h 1"/>
                <a:gd name="T8" fmla="*/ 344 w 3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4" h="1">
                  <a:moveTo>
                    <a:pt x="344" y="0"/>
                  </a:move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261" name="Rectangle 34"/>
            <p:cNvSpPr>
              <a:spLocks noChangeArrowheads="1"/>
            </p:cNvSpPr>
            <p:nvPr/>
          </p:nvSpPr>
          <p:spPr bwMode="auto">
            <a:xfrm>
              <a:off x="7894836" y="5535411"/>
              <a:ext cx="120242" cy="20928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2" name="Freeform 144"/>
            <p:cNvSpPr>
              <a:spLocks/>
            </p:cNvSpPr>
            <p:nvPr/>
          </p:nvSpPr>
          <p:spPr bwMode="auto">
            <a:xfrm>
              <a:off x="7954956" y="5535411"/>
              <a:ext cx="47550" cy="209282"/>
            </a:xfrm>
            <a:custGeom>
              <a:avLst/>
              <a:gdLst>
                <a:gd name="T0" fmla="*/ 0 w 1"/>
                <a:gd name="T1" fmla="*/ 0 h 160"/>
                <a:gd name="T2" fmla="*/ 0 w 1"/>
                <a:gd name="T3" fmla="*/ 2147483647 h 160"/>
                <a:gd name="T4" fmla="*/ 0 60000 65536"/>
                <a:gd name="T5" fmla="*/ 0 60000 65536"/>
                <a:gd name="T6" fmla="*/ 0 w 1"/>
                <a:gd name="T7" fmla="*/ 0 h 160"/>
                <a:gd name="T8" fmla="*/ 1 w 1"/>
                <a:gd name="T9" fmla="*/ 160 h 1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60">
                  <a:moveTo>
                    <a:pt x="0" y="0"/>
                  </a:moveTo>
                  <a:lnTo>
                    <a:pt x="0" y="160"/>
                  </a:lnTo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39" name="Freeform 500"/>
          <p:cNvSpPr>
            <a:spLocks/>
          </p:cNvSpPr>
          <p:nvPr/>
        </p:nvSpPr>
        <p:spPr bwMode="auto">
          <a:xfrm rot="16200000">
            <a:off x="8016529" y="3373082"/>
            <a:ext cx="104033" cy="57030"/>
          </a:xfrm>
          <a:custGeom>
            <a:avLst/>
            <a:gdLst>
              <a:gd name="T0" fmla="*/ 0 w 3117"/>
              <a:gd name="T1" fmla="*/ 0 h 3267"/>
              <a:gd name="T2" fmla="*/ 0 w 3117"/>
              <a:gd name="T3" fmla="*/ 0 h 3267"/>
              <a:gd name="T4" fmla="*/ 0 w 3117"/>
              <a:gd name="T5" fmla="*/ 0 h 3267"/>
              <a:gd name="T6" fmla="*/ 0 w 3117"/>
              <a:gd name="T7" fmla="*/ 0 h 3267"/>
              <a:gd name="T8" fmla="*/ 0 w 3117"/>
              <a:gd name="T9" fmla="*/ 0 h 3267"/>
              <a:gd name="T10" fmla="*/ 0 w 3117"/>
              <a:gd name="T11" fmla="*/ 0 h 3267"/>
              <a:gd name="T12" fmla="*/ 0 w 3117"/>
              <a:gd name="T13" fmla="*/ 0 h 3267"/>
              <a:gd name="T14" fmla="*/ 0 w 3117"/>
              <a:gd name="T15" fmla="*/ 0 h 3267"/>
              <a:gd name="T16" fmla="*/ 0 w 3117"/>
              <a:gd name="T17" fmla="*/ 0 h 3267"/>
              <a:gd name="T18" fmla="*/ 0 w 3117"/>
              <a:gd name="T19" fmla="*/ 0 h 3267"/>
              <a:gd name="T20" fmla="*/ 0 w 3117"/>
              <a:gd name="T21" fmla="*/ 0 h 3267"/>
              <a:gd name="T22" fmla="*/ 0 w 3117"/>
              <a:gd name="T23" fmla="*/ 0 h 3267"/>
              <a:gd name="T24" fmla="*/ 0 w 3117"/>
              <a:gd name="T25" fmla="*/ 0 h 3267"/>
              <a:gd name="T26" fmla="*/ 0 w 3117"/>
              <a:gd name="T27" fmla="*/ 0 h 3267"/>
              <a:gd name="T28" fmla="*/ 0 w 3117"/>
              <a:gd name="T29" fmla="*/ 0 h 3267"/>
              <a:gd name="T30" fmla="*/ 0 w 3117"/>
              <a:gd name="T31" fmla="*/ 0 h 3267"/>
              <a:gd name="T32" fmla="*/ 0 w 3117"/>
              <a:gd name="T33" fmla="*/ 0 h 3267"/>
              <a:gd name="T34" fmla="*/ 0 w 3117"/>
              <a:gd name="T35" fmla="*/ 0 h 3267"/>
              <a:gd name="T36" fmla="*/ 0 w 3117"/>
              <a:gd name="T37" fmla="*/ 0 h 3267"/>
              <a:gd name="T38" fmla="*/ 0 w 3117"/>
              <a:gd name="T39" fmla="*/ 0 h 3267"/>
              <a:gd name="T40" fmla="*/ 0 w 3117"/>
              <a:gd name="T41" fmla="*/ 0 h 3267"/>
              <a:gd name="T42" fmla="*/ 0 w 3117"/>
              <a:gd name="T43" fmla="*/ 0 h 3267"/>
              <a:gd name="T44" fmla="*/ 0 w 3117"/>
              <a:gd name="T45" fmla="*/ 0 h 3267"/>
              <a:gd name="T46" fmla="*/ 0 w 3117"/>
              <a:gd name="T47" fmla="*/ 0 h 3267"/>
              <a:gd name="T48" fmla="*/ 0 w 3117"/>
              <a:gd name="T49" fmla="*/ 0 h 3267"/>
              <a:gd name="T50" fmla="*/ 0 w 3117"/>
              <a:gd name="T51" fmla="*/ 0 h 3267"/>
              <a:gd name="T52" fmla="*/ 0 w 3117"/>
              <a:gd name="T53" fmla="*/ 0 h 3267"/>
              <a:gd name="T54" fmla="*/ 0 w 3117"/>
              <a:gd name="T55" fmla="*/ 0 h 3267"/>
              <a:gd name="T56" fmla="*/ 0 w 3117"/>
              <a:gd name="T57" fmla="*/ 0 h 3267"/>
              <a:gd name="T58" fmla="*/ 0 w 3117"/>
              <a:gd name="T59" fmla="*/ 0 h 3267"/>
              <a:gd name="T60" fmla="*/ 0 w 3117"/>
              <a:gd name="T61" fmla="*/ 0 h 3267"/>
              <a:gd name="T62" fmla="*/ 0 w 3117"/>
              <a:gd name="T63" fmla="*/ 0 h 3267"/>
              <a:gd name="T64" fmla="*/ 0 w 3117"/>
              <a:gd name="T65" fmla="*/ 0 h 3267"/>
              <a:gd name="T66" fmla="*/ 0 w 3117"/>
              <a:gd name="T67" fmla="*/ 0 h 3267"/>
              <a:gd name="T68" fmla="*/ 0 w 3117"/>
              <a:gd name="T69" fmla="*/ 0 h 3267"/>
              <a:gd name="T70" fmla="*/ 0 w 3117"/>
              <a:gd name="T71" fmla="*/ 0 h 3267"/>
              <a:gd name="T72" fmla="*/ 0 w 3117"/>
              <a:gd name="T73" fmla="*/ 0 h 32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117"/>
              <a:gd name="T112" fmla="*/ 0 h 3267"/>
              <a:gd name="T113" fmla="*/ 3117 w 3117"/>
              <a:gd name="T114" fmla="*/ 3267 h 32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117" h="3267">
                <a:moveTo>
                  <a:pt x="3" y="3265"/>
                </a:moveTo>
                <a:lnTo>
                  <a:pt x="0" y="2139"/>
                </a:lnTo>
                <a:lnTo>
                  <a:pt x="4" y="2029"/>
                </a:lnTo>
                <a:lnTo>
                  <a:pt x="9" y="1917"/>
                </a:lnTo>
                <a:lnTo>
                  <a:pt x="22" y="1801"/>
                </a:lnTo>
                <a:lnTo>
                  <a:pt x="39" y="1692"/>
                </a:lnTo>
                <a:lnTo>
                  <a:pt x="48" y="1638"/>
                </a:lnTo>
                <a:lnTo>
                  <a:pt x="58" y="1578"/>
                </a:lnTo>
                <a:lnTo>
                  <a:pt x="70" y="1516"/>
                </a:lnTo>
                <a:lnTo>
                  <a:pt x="84" y="1462"/>
                </a:lnTo>
                <a:lnTo>
                  <a:pt x="97" y="1402"/>
                </a:lnTo>
                <a:lnTo>
                  <a:pt x="112" y="1351"/>
                </a:lnTo>
                <a:lnTo>
                  <a:pt x="148" y="1237"/>
                </a:lnTo>
                <a:lnTo>
                  <a:pt x="189" y="1125"/>
                </a:lnTo>
                <a:lnTo>
                  <a:pt x="214" y="1063"/>
                </a:lnTo>
                <a:lnTo>
                  <a:pt x="237" y="1014"/>
                </a:lnTo>
                <a:lnTo>
                  <a:pt x="264" y="954"/>
                </a:lnTo>
                <a:lnTo>
                  <a:pt x="291" y="898"/>
                </a:lnTo>
                <a:lnTo>
                  <a:pt x="354" y="786"/>
                </a:lnTo>
                <a:lnTo>
                  <a:pt x="385" y="735"/>
                </a:lnTo>
                <a:lnTo>
                  <a:pt x="424" y="675"/>
                </a:lnTo>
                <a:lnTo>
                  <a:pt x="462" y="621"/>
                </a:lnTo>
                <a:lnTo>
                  <a:pt x="508" y="561"/>
                </a:lnTo>
                <a:lnTo>
                  <a:pt x="555" y="504"/>
                </a:lnTo>
                <a:lnTo>
                  <a:pt x="607" y="447"/>
                </a:lnTo>
                <a:lnTo>
                  <a:pt x="660" y="390"/>
                </a:lnTo>
                <a:lnTo>
                  <a:pt x="723" y="334"/>
                </a:lnTo>
                <a:lnTo>
                  <a:pt x="790" y="276"/>
                </a:lnTo>
                <a:lnTo>
                  <a:pt x="864" y="222"/>
                </a:lnTo>
                <a:lnTo>
                  <a:pt x="972" y="157"/>
                </a:lnTo>
                <a:lnTo>
                  <a:pt x="1057" y="109"/>
                </a:lnTo>
                <a:lnTo>
                  <a:pt x="1171" y="64"/>
                </a:lnTo>
                <a:lnTo>
                  <a:pt x="1284" y="30"/>
                </a:lnTo>
                <a:lnTo>
                  <a:pt x="1393" y="7"/>
                </a:lnTo>
                <a:lnTo>
                  <a:pt x="1508" y="0"/>
                </a:lnTo>
                <a:lnTo>
                  <a:pt x="1615" y="0"/>
                </a:lnTo>
                <a:lnTo>
                  <a:pt x="1731" y="12"/>
                </a:lnTo>
                <a:lnTo>
                  <a:pt x="1842" y="33"/>
                </a:lnTo>
                <a:lnTo>
                  <a:pt x="1954" y="66"/>
                </a:lnTo>
                <a:lnTo>
                  <a:pt x="2067" y="117"/>
                </a:lnTo>
                <a:lnTo>
                  <a:pt x="2166" y="166"/>
                </a:lnTo>
                <a:lnTo>
                  <a:pt x="2250" y="220"/>
                </a:lnTo>
                <a:lnTo>
                  <a:pt x="2314" y="267"/>
                </a:lnTo>
                <a:lnTo>
                  <a:pt x="2389" y="333"/>
                </a:lnTo>
                <a:lnTo>
                  <a:pt x="2448" y="385"/>
                </a:lnTo>
                <a:lnTo>
                  <a:pt x="2511" y="447"/>
                </a:lnTo>
                <a:lnTo>
                  <a:pt x="2560" y="501"/>
                </a:lnTo>
                <a:lnTo>
                  <a:pt x="2608" y="561"/>
                </a:lnTo>
                <a:lnTo>
                  <a:pt x="2647" y="613"/>
                </a:lnTo>
                <a:lnTo>
                  <a:pt x="2692" y="673"/>
                </a:lnTo>
                <a:lnTo>
                  <a:pt x="2730" y="730"/>
                </a:lnTo>
                <a:lnTo>
                  <a:pt x="2763" y="786"/>
                </a:lnTo>
                <a:lnTo>
                  <a:pt x="2794" y="841"/>
                </a:lnTo>
                <a:lnTo>
                  <a:pt x="2826" y="900"/>
                </a:lnTo>
                <a:lnTo>
                  <a:pt x="2854" y="957"/>
                </a:lnTo>
                <a:lnTo>
                  <a:pt x="2880" y="1012"/>
                </a:lnTo>
                <a:lnTo>
                  <a:pt x="2907" y="1076"/>
                </a:lnTo>
                <a:lnTo>
                  <a:pt x="2928" y="1125"/>
                </a:lnTo>
                <a:lnTo>
                  <a:pt x="2949" y="1186"/>
                </a:lnTo>
                <a:lnTo>
                  <a:pt x="2970" y="1239"/>
                </a:lnTo>
                <a:lnTo>
                  <a:pt x="2986" y="1296"/>
                </a:lnTo>
                <a:lnTo>
                  <a:pt x="3003" y="1353"/>
                </a:lnTo>
                <a:lnTo>
                  <a:pt x="3021" y="1408"/>
                </a:lnTo>
                <a:lnTo>
                  <a:pt x="3034" y="1462"/>
                </a:lnTo>
                <a:lnTo>
                  <a:pt x="3048" y="1518"/>
                </a:lnTo>
                <a:lnTo>
                  <a:pt x="3058" y="1578"/>
                </a:lnTo>
                <a:lnTo>
                  <a:pt x="3067" y="1632"/>
                </a:lnTo>
                <a:lnTo>
                  <a:pt x="3078" y="1690"/>
                </a:lnTo>
                <a:lnTo>
                  <a:pt x="3087" y="1743"/>
                </a:lnTo>
                <a:lnTo>
                  <a:pt x="3094" y="1803"/>
                </a:lnTo>
                <a:lnTo>
                  <a:pt x="3106" y="1918"/>
                </a:lnTo>
                <a:lnTo>
                  <a:pt x="3109" y="2029"/>
                </a:lnTo>
                <a:lnTo>
                  <a:pt x="3115" y="2137"/>
                </a:lnTo>
                <a:lnTo>
                  <a:pt x="3117" y="326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0" name="Line 501"/>
          <p:cNvSpPr>
            <a:spLocks noChangeShapeType="1"/>
          </p:cNvSpPr>
          <p:nvPr/>
        </p:nvSpPr>
        <p:spPr bwMode="auto">
          <a:xfrm>
            <a:off x="7878065" y="3401598"/>
            <a:ext cx="163106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Freeform 502"/>
          <p:cNvSpPr>
            <a:spLocks/>
          </p:cNvSpPr>
          <p:nvPr/>
        </p:nvSpPr>
        <p:spPr bwMode="auto">
          <a:xfrm rot="5400000" flipH="1">
            <a:off x="7797534" y="3373082"/>
            <a:ext cx="104033" cy="57030"/>
          </a:xfrm>
          <a:custGeom>
            <a:avLst/>
            <a:gdLst>
              <a:gd name="T0" fmla="*/ 0 w 3117"/>
              <a:gd name="T1" fmla="*/ 0 h 3267"/>
              <a:gd name="T2" fmla="*/ 0 w 3117"/>
              <a:gd name="T3" fmla="*/ 0 h 3267"/>
              <a:gd name="T4" fmla="*/ 0 w 3117"/>
              <a:gd name="T5" fmla="*/ 0 h 3267"/>
              <a:gd name="T6" fmla="*/ 0 w 3117"/>
              <a:gd name="T7" fmla="*/ 0 h 3267"/>
              <a:gd name="T8" fmla="*/ 0 w 3117"/>
              <a:gd name="T9" fmla="*/ 0 h 3267"/>
              <a:gd name="T10" fmla="*/ 0 w 3117"/>
              <a:gd name="T11" fmla="*/ 0 h 3267"/>
              <a:gd name="T12" fmla="*/ 0 w 3117"/>
              <a:gd name="T13" fmla="*/ 0 h 3267"/>
              <a:gd name="T14" fmla="*/ 0 w 3117"/>
              <a:gd name="T15" fmla="*/ 0 h 3267"/>
              <a:gd name="T16" fmla="*/ 0 w 3117"/>
              <a:gd name="T17" fmla="*/ 0 h 3267"/>
              <a:gd name="T18" fmla="*/ 0 w 3117"/>
              <a:gd name="T19" fmla="*/ 0 h 3267"/>
              <a:gd name="T20" fmla="*/ 0 w 3117"/>
              <a:gd name="T21" fmla="*/ 0 h 3267"/>
              <a:gd name="T22" fmla="*/ 0 w 3117"/>
              <a:gd name="T23" fmla="*/ 0 h 3267"/>
              <a:gd name="T24" fmla="*/ 0 w 3117"/>
              <a:gd name="T25" fmla="*/ 0 h 3267"/>
              <a:gd name="T26" fmla="*/ 0 w 3117"/>
              <a:gd name="T27" fmla="*/ 0 h 3267"/>
              <a:gd name="T28" fmla="*/ 0 w 3117"/>
              <a:gd name="T29" fmla="*/ 0 h 3267"/>
              <a:gd name="T30" fmla="*/ 0 w 3117"/>
              <a:gd name="T31" fmla="*/ 0 h 3267"/>
              <a:gd name="T32" fmla="*/ 0 w 3117"/>
              <a:gd name="T33" fmla="*/ 0 h 3267"/>
              <a:gd name="T34" fmla="*/ 0 w 3117"/>
              <a:gd name="T35" fmla="*/ 0 h 3267"/>
              <a:gd name="T36" fmla="*/ 0 w 3117"/>
              <a:gd name="T37" fmla="*/ 0 h 3267"/>
              <a:gd name="T38" fmla="*/ 0 w 3117"/>
              <a:gd name="T39" fmla="*/ 0 h 3267"/>
              <a:gd name="T40" fmla="*/ 0 w 3117"/>
              <a:gd name="T41" fmla="*/ 0 h 3267"/>
              <a:gd name="T42" fmla="*/ 0 w 3117"/>
              <a:gd name="T43" fmla="*/ 0 h 3267"/>
              <a:gd name="T44" fmla="*/ 0 w 3117"/>
              <a:gd name="T45" fmla="*/ 0 h 3267"/>
              <a:gd name="T46" fmla="*/ 0 w 3117"/>
              <a:gd name="T47" fmla="*/ 0 h 3267"/>
              <a:gd name="T48" fmla="*/ 0 w 3117"/>
              <a:gd name="T49" fmla="*/ 0 h 3267"/>
              <a:gd name="T50" fmla="*/ 0 w 3117"/>
              <a:gd name="T51" fmla="*/ 0 h 3267"/>
              <a:gd name="T52" fmla="*/ 0 w 3117"/>
              <a:gd name="T53" fmla="*/ 0 h 3267"/>
              <a:gd name="T54" fmla="*/ 0 w 3117"/>
              <a:gd name="T55" fmla="*/ 0 h 3267"/>
              <a:gd name="T56" fmla="*/ 0 w 3117"/>
              <a:gd name="T57" fmla="*/ 0 h 3267"/>
              <a:gd name="T58" fmla="*/ 0 w 3117"/>
              <a:gd name="T59" fmla="*/ 0 h 3267"/>
              <a:gd name="T60" fmla="*/ 0 w 3117"/>
              <a:gd name="T61" fmla="*/ 0 h 3267"/>
              <a:gd name="T62" fmla="*/ 0 w 3117"/>
              <a:gd name="T63" fmla="*/ 0 h 3267"/>
              <a:gd name="T64" fmla="*/ 0 w 3117"/>
              <a:gd name="T65" fmla="*/ 0 h 3267"/>
              <a:gd name="T66" fmla="*/ 0 w 3117"/>
              <a:gd name="T67" fmla="*/ 0 h 3267"/>
              <a:gd name="T68" fmla="*/ 0 w 3117"/>
              <a:gd name="T69" fmla="*/ 0 h 3267"/>
              <a:gd name="T70" fmla="*/ 0 w 3117"/>
              <a:gd name="T71" fmla="*/ 0 h 3267"/>
              <a:gd name="T72" fmla="*/ 0 w 3117"/>
              <a:gd name="T73" fmla="*/ 0 h 32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117"/>
              <a:gd name="T112" fmla="*/ 0 h 3267"/>
              <a:gd name="T113" fmla="*/ 3117 w 3117"/>
              <a:gd name="T114" fmla="*/ 3267 h 32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117" h="3267">
                <a:moveTo>
                  <a:pt x="3" y="3265"/>
                </a:moveTo>
                <a:lnTo>
                  <a:pt x="0" y="2139"/>
                </a:lnTo>
                <a:lnTo>
                  <a:pt x="4" y="2029"/>
                </a:lnTo>
                <a:lnTo>
                  <a:pt x="9" y="1917"/>
                </a:lnTo>
                <a:lnTo>
                  <a:pt x="22" y="1801"/>
                </a:lnTo>
                <a:lnTo>
                  <a:pt x="39" y="1692"/>
                </a:lnTo>
                <a:lnTo>
                  <a:pt x="48" y="1638"/>
                </a:lnTo>
                <a:lnTo>
                  <a:pt x="58" y="1578"/>
                </a:lnTo>
                <a:lnTo>
                  <a:pt x="70" y="1516"/>
                </a:lnTo>
                <a:lnTo>
                  <a:pt x="84" y="1462"/>
                </a:lnTo>
                <a:lnTo>
                  <a:pt x="97" y="1402"/>
                </a:lnTo>
                <a:lnTo>
                  <a:pt x="112" y="1351"/>
                </a:lnTo>
                <a:lnTo>
                  <a:pt x="148" y="1237"/>
                </a:lnTo>
                <a:lnTo>
                  <a:pt x="189" y="1125"/>
                </a:lnTo>
                <a:lnTo>
                  <a:pt x="214" y="1063"/>
                </a:lnTo>
                <a:lnTo>
                  <a:pt x="237" y="1014"/>
                </a:lnTo>
                <a:lnTo>
                  <a:pt x="264" y="954"/>
                </a:lnTo>
                <a:lnTo>
                  <a:pt x="291" y="898"/>
                </a:lnTo>
                <a:lnTo>
                  <a:pt x="354" y="786"/>
                </a:lnTo>
                <a:lnTo>
                  <a:pt x="385" y="735"/>
                </a:lnTo>
                <a:lnTo>
                  <a:pt x="424" y="675"/>
                </a:lnTo>
                <a:lnTo>
                  <a:pt x="462" y="621"/>
                </a:lnTo>
                <a:lnTo>
                  <a:pt x="508" y="561"/>
                </a:lnTo>
                <a:lnTo>
                  <a:pt x="555" y="504"/>
                </a:lnTo>
                <a:lnTo>
                  <a:pt x="607" y="447"/>
                </a:lnTo>
                <a:lnTo>
                  <a:pt x="660" y="390"/>
                </a:lnTo>
                <a:lnTo>
                  <a:pt x="723" y="334"/>
                </a:lnTo>
                <a:lnTo>
                  <a:pt x="790" y="276"/>
                </a:lnTo>
                <a:lnTo>
                  <a:pt x="864" y="222"/>
                </a:lnTo>
                <a:lnTo>
                  <a:pt x="972" y="157"/>
                </a:lnTo>
                <a:lnTo>
                  <a:pt x="1057" y="109"/>
                </a:lnTo>
                <a:lnTo>
                  <a:pt x="1171" y="64"/>
                </a:lnTo>
                <a:lnTo>
                  <a:pt x="1284" y="30"/>
                </a:lnTo>
                <a:lnTo>
                  <a:pt x="1393" y="7"/>
                </a:lnTo>
                <a:lnTo>
                  <a:pt x="1508" y="0"/>
                </a:lnTo>
                <a:lnTo>
                  <a:pt x="1615" y="0"/>
                </a:lnTo>
                <a:lnTo>
                  <a:pt x="1731" y="12"/>
                </a:lnTo>
                <a:lnTo>
                  <a:pt x="1842" y="33"/>
                </a:lnTo>
                <a:lnTo>
                  <a:pt x="1954" y="66"/>
                </a:lnTo>
                <a:lnTo>
                  <a:pt x="2067" y="117"/>
                </a:lnTo>
                <a:lnTo>
                  <a:pt x="2166" y="166"/>
                </a:lnTo>
                <a:lnTo>
                  <a:pt x="2250" y="220"/>
                </a:lnTo>
                <a:lnTo>
                  <a:pt x="2314" y="267"/>
                </a:lnTo>
                <a:lnTo>
                  <a:pt x="2389" y="333"/>
                </a:lnTo>
                <a:lnTo>
                  <a:pt x="2448" y="385"/>
                </a:lnTo>
                <a:lnTo>
                  <a:pt x="2511" y="447"/>
                </a:lnTo>
                <a:lnTo>
                  <a:pt x="2560" y="501"/>
                </a:lnTo>
                <a:lnTo>
                  <a:pt x="2608" y="561"/>
                </a:lnTo>
                <a:lnTo>
                  <a:pt x="2647" y="613"/>
                </a:lnTo>
                <a:lnTo>
                  <a:pt x="2692" y="673"/>
                </a:lnTo>
                <a:lnTo>
                  <a:pt x="2730" y="730"/>
                </a:lnTo>
                <a:lnTo>
                  <a:pt x="2763" y="786"/>
                </a:lnTo>
                <a:lnTo>
                  <a:pt x="2794" y="841"/>
                </a:lnTo>
                <a:lnTo>
                  <a:pt x="2826" y="900"/>
                </a:lnTo>
                <a:lnTo>
                  <a:pt x="2854" y="957"/>
                </a:lnTo>
                <a:lnTo>
                  <a:pt x="2880" y="1012"/>
                </a:lnTo>
                <a:lnTo>
                  <a:pt x="2907" y="1076"/>
                </a:lnTo>
                <a:lnTo>
                  <a:pt x="2928" y="1125"/>
                </a:lnTo>
                <a:lnTo>
                  <a:pt x="2949" y="1186"/>
                </a:lnTo>
                <a:lnTo>
                  <a:pt x="2970" y="1239"/>
                </a:lnTo>
                <a:lnTo>
                  <a:pt x="2986" y="1296"/>
                </a:lnTo>
                <a:lnTo>
                  <a:pt x="3003" y="1353"/>
                </a:lnTo>
                <a:lnTo>
                  <a:pt x="3021" y="1408"/>
                </a:lnTo>
                <a:lnTo>
                  <a:pt x="3034" y="1462"/>
                </a:lnTo>
                <a:lnTo>
                  <a:pt x="3048" y="1518"/>
                </a:lnTo>
                <a:lnTo>
                  <a:pt x="3058" y="1578"/>
                </a:lnTo>
                <a:lnTo>
                  <a:pt x="3067" y="1632"/>
                </a:lnTo>
                <a:lnTo>
                  <a:pt x="3078" y="1690"/>
                </a:lnTo>
                <a:lnTo>
                  <a:pt x="3087" y="1743"/>
                </a:lnTo>
                <a:lnTo>
                  <a:pt x="3094" y="1803"/>
                </a:lnTo>
                <a:lnTo>
                  <a:pt x="3106" y="1918"/>
                </a:lnTo>
                <a:lnTo>
                  <a:pt x="3109" y="2029"/>
                </a:lnTo>
                <a:lnTo>
                  <a:pt x="3115" y="2137"/>
                </a:lnTo>
                <a:lnTo>
                  <a:pt x="3117" y="3267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TextBox 252"/>
          <p:cNvSpPr txBox="1">
            <a:spLocks noChangeArrowheads="1"/>
          </p:cNvSpPr>
          <p:nvPr/>
        </p:nvSpPr>
        <p:spPr bwMode="auto">
          <a:xfrm>
            <a:off x="1604009" y="1351976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(680)</a:t>
            </a:r>
            <a:endParaRPr lang="en-US" sz="1200" dirty="0"/>
          </a:p>
        </p:txBody>
      </p:sp>
      <p:sp>
        <p:nvSpPr>
          <p:cNvPr id="243" name="TextBox 253"/>
          <p:cNvSpPr txBox="1">
            <a:spLocks noChangeArrowheads="1"/>
          </p:cNvSpPr>
          <p:nvPr/>
        </p:nvSpPr>
        <p:spPr bwMode="auto">
          <a:xfrm>
            <a:off x="2819400" y="1323201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(550)</a:t>
            </a:r>
            <a:endParaRPr lang="en-US" sz="1200" dirty="0"/>
          </a:p>
        </p:txBody>
      </p:sp>
      <p:sp>
        <p:nvSpPr>
          <p:cNvPr id="244" name="TextBox 254"/>
          <p:cNvSpPr txBox="1">
            <a:spLocks noChangeArrowheads="1"/>
          </p:cNvSpPr>
          <p:nvPr/>
        </p:nvSpPr>
        <p:spPr bwMode="auto">
          <a:xfrm>
            <a:off x="3916848" y="1396285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(822)</a:t>
            </a:r>
            <a:endParaRPr lang="en-US" sz="1200" dirty="0"/>
          </a:p>
        </p:txBody>
      </p:sp>
      <p:sp>
        <p:nvSpPr>
          <p:cNvPr id="245" name="TextBox 255"/>
          <p:cNvSpPr txBox="1">
            <a:spLocks noChangeArrowheads="1"/>
          </p:cNvSpPr>
          <p:nvPr/>
        </p:nvSpPr>
        <p:spPr bwMode="auto">
          <a:xfrm>
            <a:off x="5080087" y="1396285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(822)</a:t>
            </a:r>
            <a:endParaRPr lang="en-US" sz="1200" dirty="0"/>
          </a:p>
        </p:txBody>
      </p:sp>
      <p:sp>
        <p:nvSpPr>
          <p:cNvPr id="246" name="TextBox 256"/>
          <p:cNvSpPr txBox="1">
            <a:spLocks noChangeArrowheads="1"/>
          </p:cNvSpPr>
          <p:nvPr/>
        </p:nvSpPr>
        <p:spPr bwMode="auto">
          <a:xfrm>
            <a:off x="6212371" y="1396285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(504)</a:t>
            </a:r>
            <a:endParaRPr lang="en-US" sz="1200" dirty="0"/>
          </a:p>
        </p:txBody>
      </p:sp>
      <p:sp>
        <p:nvSpPr>
          <p:cNvPr id="247" name="TextBox 257"/>
          <p:cNvSpPr txBox="1">
            <a:spLocks noChangeArrowheads="1"/>
          </p:cNvSpPr>
          <p:nvPr/>
        </p:nvSpPr>
        <p:spPr bwMode="auto">
          <a:xfrm>
            <a:off x="7402982" y="1396285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(361)</a:t>
            </a:r>
            <a:endParaRPr lang="en-US" sz="1200" dirty="0"/>
          </a:p>
        </p:txBody>
      </p:sp>
      <p:sp>
        <p:nvSpPr>
          <p:cNvPr id="248" name="TextBox 258"/>
          <p:cNvSpPr txBox="1">
            <a:spLocks noChangeArrowheads="1"/>
          </p:cNvSpPr>
          <p:nvPr/>
        </p:nvSpPr>
        <p:spPr bwMode="auto">
          <a:xfrm>
            <a:off x="4873998" y="933412"/>
            <a:ext cx="7728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3946 PAX</a:t>
            </a:r>
            <a:endParaRPr lang="en-US" sz="1200" dirty="0"/>
          </a:p>
        </p:txBody>
      </p:sp>
      <p:sp>
        <p:nvSpPr>
          <p:cNvPr id="251" name="TextBox 252"/>
          <p:cNvSpPr txBox="1">
            <a:spLocks noChangeArrowheads="1"/>
          </p:cNvSpPr>
          <p:nvPr/>
        </p:nvSpPr>
        <p:spPr bwMode="auto">
          <a:xfrm>
            <a:off x="685800" y="1351976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(207)</a:t>
            </a:r>
            <a:endParaRPr lang="en-US" sz="1200" dirty="0"/>
          </a:p>
        </p:txBody>
      </p:sp>
      <p:cxnSp>
        <p:nvCxnSpPr>
          <p:cNvPr id="231" name="AutoShape 205"/>
          <p:cNvCxnSpPr>
            <a:cxnSpLocks noChangeShapeType="1"/>
            <a:stCxn id="20718" idx="2"/>
            <a:endCxn id="255" idx="1"/>
          </p:cNvCxnSpPr>
          <p:nvPr/>
        </p:nvCxnSpPr>
        <p:spPr bwMode="auto">
          <a:xfrm rot="16200000" flipH="1">
            <a:off x="6287059" y="3430950"/>
            <a:ext cx="2779678" cy="99746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232" name="Text Box 215"/>
          <p:cNvSpPr txBox="1">
            <a:spLocks noChangeArrowheads="1"/>
          </p:cNvSpPr>
          <p:nvPr/>
        </p:nvSpPr>
        <p:spPr bwMode="auto">
          <a:xfrm rot="5400000">
            <a:off x="1713002" y="4535398"/>
            <a:ext cx="594419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OPCON</a:t>
            </a:r>
          </a:p>
        </p:txBody>
      </p:sp>
      <p:cxnSp>
        <p:nvCxnSpPr>
          <p:cNvPr id="236" name="AutoShape 259"/>
          <p:cNvCxnSpPr>
            <a:cxnSpLocks noChangeShapeType="1"/>
            <a:stCxn id="20715" idx="2"/>
            <a:endCxn id="365" idx="2"/>
          </p:cNvCxnSpPr>
          <p:nvPr/>
        </p:nvCxnSpPr>
        <p:spPr bwMode="auto">
          <a:xfrm rot="16200000" flipH="1">
            <a:off x="890173" y="3061873"/>
            <a:ext cx="1982811" cy="468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64" name="AutoShape 205"/>
          <p:cNvCxnSpPr>
            <a:cxnSpLocks noChangeShapeType="1"/>
            <a:stCxn id="20715" idx="2"/>
            <a:endCxn id="371" idx="2"/>
          </p:cNvCxnSpPr>
          <p:nvPr/>
        </p:nvCxnSpPr>
        <p:spPr bwMode="auto">
          <a:xfrm rot="16200000" flipH="1">
            <a:off x="385740" y="3566307"/>
            <a:ext cx="2991679" cy="46844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sp>
        <p:nvSpPr>
          <p:cNvPr id="281" name="Rectangle 280"/>
          <p:cNvSpPr/>
          <p:nvPr/>
        </p:nvSpPr>
        <p:spPr>
          <a:xfrm>
            <a:off x="0" y="12879"/>
            <a:ext cx="9144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ABCT 4</a:t>
            </a:r>
            <a:r>
              <a:rPr lang="en-US" b="1" baseline="30000" dirty="0" smtClean="0"/>
              <a:t>th</a:t>
            </a:r>
            <a:r>
              <a:rPr lang="en-US" b="1" dirty="0" smtClean="0"/>
              <a:t> ID Task Organization</a:t>
            </a:r>
            <a:endParaRPr lang="en-US" b="1" dirty="0"/>
          </a:p>
        </p:txBody>
      </p:sp>
      <p:sp>
        <p:nvSpPr>
          <p:cNvPr id="288" name="Text Box 258"/>
          <p:cNvSpPr txBox="1">
            <a:spLocks noChangeArrowheads="1"/>
          </p:cNvSpPr>
          <p:nvPr/>
        </p:nvSpPr>
        <p:spPr bwMode="auto">
          <a:xfrm rot="5400000">
            <a:off x="6288646" y="3787931"/>
            <a:ext cx="623485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Attached</a:t>
            </a:r>
          </a:p>
        </p:txBody>
      </p:sp>
      <p:cxnSp>
        <p:nvCxnSpPr>
          <p:cNvPr id="289" name="AutoShape 198"/>
          <p:cNvCxnSpPr>
            <a:cxnSpLocks noChangeShapeType="1"/>
            <a:stCxn id="20706" idx="2"/>
            <a:endCxn id="269" idx="1"/>
          </p:cNvCxnSpPr>
          <p:nvPr/>
        </p:nvCxnSpPr>
        <p:spPr bwMode="auto">
          <a:xfrm rot="16200000" flipH="1">
            <a:off x="603045" y="2426607"/>
            <a:ext cx="730071" cy="6173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cxnSp>
      <p:grpSp>
        <p:nvGrpSpPr>
          <p:cNvPr id="336" name="Group 335"/>
          <p:cNvGrpSpPr/>
          <p:nvPr/>
        </p:nvGrpSpPr>
        <p:grpSpPr>
          <a:xfrm>
            <a:off x="998945" y="2514600"/>
            <a:ext cx="525055" cy="463416"/>
            <a:chOff x="1066800" y="2743200"/>
            <a:chExt cx="525055" cy="463416"/>
          </a:xfrm>
        </p:grpSpPr>
        <p:sp>
          <p:nvSpPr>
            <p:cNvPr id="269" name="Rectangle 68"/>
            <p:cNvSpPr>
              <a:spLocks noChangeAspect="1" noChangeArrowheads="1"/>
            </p:cNvSpPr>
            <p:nvPr/>
          </p:nvSpPr>
          <p:spPr bwMode="auto">
            <a:xfrm>
              <a:off x="1066800" y="2895600"/>
              <a:ext cx="525055" cy="311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Oval 71"/>
            <p:cNvSpPr>
              <a:spLocks noChangeArrowheads="1"/>
            </p:cNvSpPr>
            <p:nvPr/>
          </p:nvSpPr>
          <p:spPr bwMode="auto">
            <a:xfrm>
              <a:off x="1371487" y="2971003"/>
              <a:ext cx="76313" cy="7699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Freeform 72"/>
            <p:cNvSpPr>
              <a:spLocks/>
            </p:cNvSpPr>
            <p:nvPr/>
          </p:nvSpPr>
          <p:spPr bwMode="auto">
            <a:xfrm>
              <a:off x="1196717" y="2971800"/>
              <a:ext cx="174883" cy="200511"/>
            </a:xfrm>
            <a:custGeom>
              <a:avLst/>
              <a:gdLst>
                <a:gd name="T0" fmla="*/ 2182 w 94"/>
                <a:gd name="T1" fmla="*/ 0 h 159"/>
                <a:gd name="T2" fmla="*/ 584 w 94"/>
                <a:gd name="T3" fmla="*/ 2 h 159"/>
                <a:gd name="T4" fmla="*/ 0 w 94"/>
                <a:gd name="T5" fmla="*/ 2 h 159"/>
                <a:gd name="T6" fmla="*/ 0 60000 65536"/>
                <a:gd name="T7" fmla="*/ 0 60000 65536"/>
                <a:gd name="T8" fmla="*/ 0 60000 65536"/>
                <a:gd name="T9" fmla="*/ 0 w 94"/>
                <a:gd name="T10" fmla="*/ 0 h 159"/>
                <a:gd name="T11" fmla="*/ 94 w 94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59">
                  <a:moveTo>
                    <a:pt x="94" y="0"/>
                  </a:moveTo>
                  <a:cubicBezTo>
                    <a:pt x="67" y="13"/>
                    <a:pt x="41" y="27"/>
                    <a:pt x="25" y="54"/>
                  </a:cubicBezTo>
                  <a:cubicBezTo>
                    <a:pt x="9" y="81"/>
                    <a:pt x="4" y="120"/>
                    <a:pt x="0" y="15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Oval 74"/>
            <p:cNvSpPr>
              <a:spLocks noChangeArrowheads="1"/>
            </p:cNvSpPr>
            <p:nvPr/>
          </p:nvSpPr>
          <p:spPr bwMode="auto">
            <a:xfrm flipH="1">
              <a:off x="1153791" y="2971800"/>
              <a:ext cx="76313" cy="76997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Freeform 75"/>
            <p:cNvSpPr>
              <a:spLocks/>
            </p:cNvSpPr>
            <p:nvPr/>
          </p:nvSpPr>
          <p:spPr bwMode="auto">
            <a:xfrm flipH="1">
              <a:off x="1196717" y="2975007"/>
              <a:ext cx="174883" cy="200511"/>
            </a:xfrm>
            <a:custGeom>
              <a:avLst/>
              <a:gdLst>
                <a:gd name="T0" fmla="*/ 2182 w 94"/>
                <a:gd name="T1" fmla="*/ 0 h 159"/>
                <a:gd name="T2" fmla="*/ 584 w 94"/>
                <a:gd name="T3" fmla="*/ 2 h 159"/>
                <a:gd name="T4" fmla="*/ 0 w 94"/>
                <a:gd name="T5" fmla="*/ 2 h 159"/>
                <a:gd name="T6" fmla="*/ 0 60000 65536"/>
                <a:gd name="T7" fmla="*/ 0 60000 65536"/>
                <a:gd name="T8" fmla="*/ 0 60000 65536"/>
                <a:gd name="T9" fmla="*/ 0 w 94"/>
                <a:gd name="T10" fmla="*/ 0 h 159"/>
                <a:gd name="T11" fmla="*/ 94 w 94"/>
                <a:gd name="T12" fmla="*/ 159 h 1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159">
                  <a:moveTo>
                    <a:pt x="94" y="0"/>
                  </a:moveTo>
                  <a:cubicBezTo>
                    <a:pt x="67" y="13"/>
                    <a:pt x="41" y="27"/>
                    <a:pt x="25" y="54"/>
                  </a:cubicBezTo>
                  <a:cubicBezTo>
                    <a:pt x="9" y="81"/>
                    <a:pt x="4" y="120"/>
                    <a:pt x="0" y="15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Oval 89"/>
            <p:cNvSpPr>
              <a:spLocks noChangeAspect="1" noChangeArrowheads="1"/>
            </p:cNvSpPr>
            <p:nvPr/>
          </p:nvSpPr>
          <p:spPr bwMode="auto">
            <a:xfrm>
              <a:off x="1143000" y="2743200"/>
              <a:ext cx="77884" cy="828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Oval 89"/>
            <p:cNvSpPr>
              <a:spLocks noChangeAspect="1" noChangeArrowheads="1"/>
            </p:cNvSpPr>
            <p:nvPr/>
          </p:nvSpPr>
          <p:spPr bwMode="auto">
            <a:xfrm>
              <a:off x="1295400" y="2743200"/>
              <a:ext cx="77884" cy="828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Oval 89"/>
            <p:cNvSpPr>
              <a:spLocks noChangeAspect="1" noChangeArrowheads="1"/>
            </p:cNvSpPr>
            <p:nvPr/>
          </p:nvSpPr>
          <p:spPr bwMode="auto">
            <a:xfrm>
              <a:off x="1446116" y="2743200"/>
              <a:ext cx="77884" cy="828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2" name="TextBox 252"/>
          <p:cNvSpPr txBox="1">
            <a:spLocks noChangeArrowheads="1"/>
          </p:cNvSpPr>
          <p:nvPr/>
        </p:nvSpPr>
        <p:spPr bwMode="auto">
          <a:xfrm>
            <a:off x="1447800" y="2923401"/>
            <a:ext cx="434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(21)</a:t>
            </a:r>
            <a:endParaRPr lang="en-US" sz="1200" dirty="0"/>
          </a:p>
        </p:txBody>
      </p:sp>
      <p:sp>
        <p:nvSpPr>
          <p:cNvPr id="303" name="Text Box 215"/>
          <p:cNvSpPr txBox="1">
            <a:spLocks noChangeArrowheads="1"/>
          </p:cNvSpPr>
          <p:nvPr/>
        </p:nvSpPr>
        <p:spPr bwMode="auto">
          <a:xfrm>
            <a:off x="816410" y="28194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304" name="Text Box 215"/>
          <p:cNvSpPr txBox="1">
            <a:spLocks noChangeArrowheads="1"/>
          </p:cNvSpPr>
          <p:nvPr/>
        </p:nvSpPr>
        <p:spPr bwMode="auto">
          <a:xfrm>
            <a:off x="1447800" y="2801779"/>
            <a:ext cx="4555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318</a:t>
            </a:r>
            <a:r>
              <a:rPr lang="en-US" sz="1000" baseline="30000" dirty="0" smtClean="0"/>
              <a:t>th</a:t>
            </a:r>
            <a:endParaRPr lang="en-US" sz="1000" dirty="0"/>
          </a:p>
        </p:txBody>
      </p:sp>
      <p:grpSp>
        <p:nvGrpSpPr>
          <p:cNvPr id="306" name="Group 305"/>
          <p:cNvGrpSpPr/>
          <p:nvPr/>
        </p:nvGrpSpPr>
        <p:grpSpPr>
          <a:xfrm>
            <a:off x="6553200" y="4020334"/>
            <a:ext cx="609599" cy="892002"/>
            <a:chOff x="621905" y="4477530"/>
            <a:chExt cx="609599" cy="892002"/>
          </a:xfrm>
        </p:grpSpPr>
        <p:grpSp>
          <p:nvGrpSpPr>
            <p:cNvPr id="275" name="Group 274"/>
            <p:cNvGrpSpPr/>
            <p:nvPr/>
          </p:nvGrpSpPr>
          <p:grpSpPr>
            <a:xfrm>
              <a:off x="621905" y="4477530"/>
              <a:ext cx="609599" cy="892002"/>
              <a:chOff x="252010" y="5409181"/>
              <a:chExt cx="708251" cy="974342"/>
            </a:xfrm>
          </p:grpSpPr>
          <p:sp>
            <p:nvSpPr>
              <p:cNvPr id="265" name="Rectangle 301"/>
              <p:cNvSpPr>
                <a:spLocks noChangeAspect="1" noChangeArrowheads="1"/>
              </p:cNvSpPr>
              <p:nvPr/>
            </p:nvSpPr>
            <p:spPr bwMode="auto">
              <a:xfrm>
                <a:off x="252010" y="5512369"/>
                <a:ext cx="657631" cy="3254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 sz="1200" b="1">
                  <a:latin typeface="Calibri" pitchFamily="34" charset="0"/>
                </a:endParaRPr>
              </a:p>
            </p:txBody>
          </p:sp>
          <p:sp>
            <p:nvSpPr>
              <p:cNvPr id="266" name="Arc 304"/>
              <p:cNvSpPr>
                <a:spLocks/>
              </p:cNvSpPr>
              <p:nvPr/>
            </p:nvSpPr>
            <p:spPr bwMode="auto">
              <a:xfrm rot="19723682">
                <a:off x="466114" y="5663913"/>
                <a:ext cx="494147" cy="719610"/>
              </a:xfrm>
              <a:custGeom>
                <a:avLst/>
                <a:gdLst>
                  <a:gd name="T0" fmla="*/ 0 w 18491"/>
                  <a:gd name="T1" fmla="*/ 2147483647 h 21600"/>
                  <a:gd name="T2" fmla="*/ 2147483647 w 18491"/>
                  <a:gd name="T3" fmla="*/ 2147483647 h 21600"/>
                  <a:gd name="T4" fmla="*/ 2147483647 w 18491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18491"/>
                  <a:gd name="T10" fmla="*/ 0 h 21600"/>
                  <a:gd name="T11" fmla="*/ 18491 w 18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491" h="21600" fill="none" extrusionOk="0">
                    <a:moveTo>
                      <a:pt x="-1" y="53"/>
                    </a:moveTo>
                    <a:cubicBezTo>
                      <a:pt x="506" y="17"/>
                      <a:pt x="1013" y="-1"/>
                      <a:pt x="1521" y="0"/>
                    </a:cubicBezTo>
                    <a:cubicBezTo>
                      <a:pt x="8140" y="0"/>
                      <a:pt x="14395" y="3035"/>
                      <a:pt x="18490" y="8236"/>
                    </a:cubicBezTo>
                  </a:path>
                  <a:path w="18491" h="21600" stroke="0" extrusionOk="0">
                    <a:moveTo>
                      <a:pt x="-1" y="53"/>
                    </a:moveTo>
                    <a:cubicBezTo>
                      <a:pt x="506" y="17"/>
                      <a:pt x="1013" y="-1"/>
                      <a:pt x="1521" y="0"/>
                    </a:cubicBezTo>
                    <a:cubicBezTo>
                      <a:pt x="8140" y="0"/>
                      <a:pt x="14395" y="3035"/>
                      <a:pt x="18490" y="8236"/>
                    </a:cubicBezTo>
                    <a:lnTo>
                      <a:pt x="152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226"/>
              <p:cNvSpPr>
                <a:spLocks noChangeAspect="1" noChangeShapeType="1"/>
              </p:cNvSpPr>
              <p:nvPr/>
            </p:nvSpPr>
            <p:spPr bwMode="auto">
              <a:xfrm>
                <a:off x="591839" y="5409181"/>
                <a:ext cx="0" cy="1031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5" name="Text Box 215"/>
            <p:cNvSpPr txBox="1">
              <a:spLocks noChangeArrowheads="1"/>
            </p:cNvSpPr>
            <p:nvPr/>
          </p:nvSpPr>
          <p:spPr bwMode="auto">
            <a:xfrm>
              <a:off x="774305" y="4706775"/>
              <a:ext cx="2584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 dirty="0" smtClean="0"/>
                <a:t>A</a:t>
              </a:r>
              <a:endParaRPr lang="en-US" sz="1000" dirty="0"/>
            </a:p>
          </p:txBody>
        </p:sp>
      </p:grpSp>
      <p:cxnSp>
        <p:nvCxnSpPr>
          <p:cNvPr id="313" name="Straight Connector 312"/>
          <p:cNvCxnSpPr>
            <a:stCxn id="20688" idx="1"/>
            <a:endCxn id="20688" idx="1"/>
          </p:cNvCxnSpPr>
          <p:nvPr/>
        </p:nvCxnSpPr>
        <p:spPr>
          <a:xfrm>
            <a:off x="6522987" y="347965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 Box 215"/>
          <p:cNvSpPr txBox="1">
            <a:spLocks noChangeArrowheads="1"/>
          </p:cNvSpPr>
          <p:nvPr/>
        </p:nvSpPr>
        <p:spPr bwMode="auto">
          <a:xfrm>
            <a:off x="6324600" y="4295001"/>
            <a:ext cx="304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/>
              <a:t>B</a:t>
            </a:r>
            <a:endParaRPr lang="en-US" sz="1200" dirty="0"/>
          </a:p>
        </p:txBody>
      </p:sp>
      <p:cxnSp>
        <p:nvCxnSpPr>
          <p:cNvPr id="354" name="Shape 353"/>
          <p:cNvCxnSpPr>
            <a:stCxn id="20495" idx="2"/>
            <a:endCxn id="20688" idx="1"/>
          </p:cNvCxnSpPr>
          <p:nvPr/>
        </p:nvCxnSpPr>
        <p:spPr>
          <a:xfrm rot="16200000" flipH="1">
            <a:off x="5794833" y="2751501"/>
            <a:ext cx="1388672" cy="67635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xt Box 215"/>
          <p:cNvSpPr txBox="1">
            <a:spLocks noChangeArrowheads="1"/>
          </p:cNvSpPr>
          <p:nvPr/>
        </p:nvSpPr>
        <p:spPr bwMode="auto">
          <a:xfrm>
            <a:off x="7039278" y="4191000"/>
            <a:ext cx="4283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5-5</a:t>
            </a:r>
            <a:r>
              <a:rPr lang="en-US" sz="1000" baseline="30000" dirty="0" smtClean="0"/>
              <a:t>th</a:t>
            </a:r>
            <a:endParaRPr lang="en-US" sz="1000" dirty="0"/>
          </a:p>
        </p:txBody>
      </p:sp>
      <p:sp>
        <p:nvSpPr>
          <p:cNvPr id="356" name="TextBox 252"/>
          <p:cNvSpPr txBox="1">
            <a:spLocks noChangeArrowheads="1"/>
          </p:cNvSpPr>
          <p:nvPr/>
        </p:nvSpPr>
        <p:spPr bwMode="auto">
          <a:xfrm>
            <a:off x="7032866" y="4267200"/>
            <a:ext cx="4347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(62)</a:t>
            </a:r>
            <a:endParaRPr lang="en-US" sz="1200" dirty="0"/>
          </a:p>
        </p:txBody>
      </p:sp>
      <p:sp>
        <p:nvSpPr>
          <p:cNvPr id="361" name="Text Box 215"/>
          <p:cNvSpPr txBox="1">
            <a:spLocks noChangeArrowheads="1"/>
          </p:cNvSpPr>
          <p:nvPr/>
        </p:nvSpPr>
        <p:spPr bwMode="auto">
          <a:xfrm rot="5400000">
            <a:off x="7504202" y="4398179"/>
            <a:ext cx="594419" cy="21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OPCON</a:t>
            </a:r>
          </a:p>
        </p:txBody>
      </p:sp>
      <p:grpSp>
        <p:nvGrpSpPr>
          <p:cNvPr id="368" name="Group 367"/>
          <p:cNvGrpSpPr/>
          <p:nvPr/>
        </p:nvGrpSpPr>
        <p:grpSpPr>
          <a:xfrm>
            <a:off x="1904999" y="3791732"/>
            <a:ext cx="646331" cy="475469"/>
            <a:chOff x="1904999" y="3791732"/>
            <a:chExt cx="646331" cy="475469"/>
          </a:xfrm>
        </p:grpSpPr>
        <p:sp>
          <p:nvSpPr>
            <p:cNvPr id="272" name="Line 226"/>
            <p:cNvSpPr>
              <a:spLocks noChangeAspect="1" noChangeShapeType="1"/>
            </p:cNvSpPr>
            <p:nvPr/>
          </p:nvSpPr>
          <p:spPr bwMode="auto">
            <a:xfrm>
              <a:off x="2209800" y="3791732"/>
              <a:ext cx="0" cy="94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TextBox 364"/>
            <p:cNvSpPr txBox="1"/>
            <p:nvPr/>
          </p:nvSpPr>
          <p:spPr>
            <a:xfrm rot="5400000">
              <a:off x="2037665" y="3753535"/>
              <a:ext cx="3810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E</a:t>
              </a:r>
              <a:endParaRPr lang="en-US" sz="3600" dirty="0"/>
            </a:p>
          </p:txBody>
        </p:sp>
      </p:grpSp>
      <p:grpSp>
        <p:nvGrpSpPr>
          <p:cNvPr id="369" name="Group 368"/>
          <p:cNvGrpSpPr/>
          <p:nvPr/>
        </p:nvGrpSpPr>
        <p:grpSpPr>
          <a:xfrm>
            <a:off x="1905000" y="4800600"/>
            <a:ext cx="646331" cy="475469"/>
            <a:chOff x="1904999" y="3791732"/>
            <a:chExt cx="646331" cy="475469"/>
          </a:xfrm>
        </p:grpSpPr>
        <p:sp>
          <p:nvSpPr>
            <p:cNvPr id="370" name="Line 226"/>
            <p:cNvSpPr>
              <a:spLocks noChangeAspect="1" noChangeShapeType="1"/>
            </p:cNvSpPr>
            <p:nvPr/>
          </p:nvSpPr>
          <p:spPr bwMode="auto">
            <a:xfrm>
              <a:off x="2209800" y="3791732"/>
              <a:ext cx="0" cy="94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TextBox 370"/>
            <p:cNvSpPr txBox="1"/>
            <p:nvPr/>
          </p:nvSpPr>
          <p:spPr>
            <a:xfrm rot="5400000">
              <a:off x="2037665" y="3753535"/>
              <a:ext cx="381000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E</a:t>
              </a:r>
              <a:endParaRPr lang="en-US" sz="3600" dirty="0"/>
            </a:p>
          </p:txBody>
        </p:sp>
      </p:grpSp>
      <p:sp>
        <p:nvSpPr>
          <p:cNvPr id="374" name="Text Box 215"/>
          <p:cNvSpPr txBox="1">
            <a:spLocks noChangeArrowheads="1"/>
          </p:cNvSpPr>
          <p:nvPr/>
        </p:nvSpPr>
        <p:spPr bwMode="auto">
          <a:xfrm>
            <a:off x="1524000" y="5087779"/>
            <a:ext cx="5004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362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75" name="Text Box 215"/>
          <p:cNvSpPr txBox="1">
            <a:spLocks noChangeArrowheads="1"/>
          </p:cNvSpPr>
          <p:nvPr/>
        </p:nvSpPr>
        <p:spPr bwMode="auto">
          <a:xfrm>
            <a:off x="2462927" y="5087779"/>
            <a:ext cx="1042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Multi-Role </a:t>
            </a:r>
          </a:p>
          <a:p>
            <a:r>
              <a:rPr lang="en-US" sz="1000" dirty="0" smtClean="0"/>
              <a:t>Bridge Company</a:t>
            </a:r>
          </a:p>
          <a:p>
            <a:r>
              <a:rPr lang="en-US" sz="1000" dirty="0" smtClean="0"/>
              <a:t>(MRBC)</a:t>
            </a:r>
          </a:p>
          <a:p>
            <a:r>
              <a:rPr lang="en-US" sz="1000" dirty="0" smtClean="0"/>
              <a:t>(180) </a:t>
            </a:r>
            <a:endParaRPr lang="en-US" sz="1000" dirty="0"/>
          </a:p>
        </p:txBody>
      </p:sp>
      <p:sp>
        <p:nvSpPr>
          <p:cNvPr id="376" name="Text Box 215"/>
          <p:cNvSpPr txBox="1">
            <a:spLocks noChangeArrowheads="1"/>
          </p:cNvSpPr>
          <p:nvPr/>
        </p:nvSpPr>
        <p:spPr bwMode="auto">
          <a:xfrm>
            <a:off x="8178212" y="4859179"/>
            <a:ext cx="3561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(6) </a:t>
            </a:r>
            <a:endParaRPr lang="en-US" sz="1000" dirty="0"/>
          </a:p>
        </p:txBody>
      </p:sp>
      <p:sp>
        <p:nvSpPr>
          <p:cNvPr id="377" name="Text Box 215"/>
          <p:cNvSpPr txBox="1">
            <a:spLocks noChangeArrowheads="1"/>
          </p:cNvSpPr>
          <p:nvPr/>
        </p:nvSpPr>
        <p:spPr bwMode="auto">
          <a:xfrm>
            <a:off x="3974388" y="1201579"/>
            <a:ext cx="3690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78" name="Text Box 215"/>
          <p:cNvSpPr txBox="1">
            <a:spLocks noChangeArrowheads="1"/>
          </p:cNvSpPr>
          <p:nvPr/>
        </p:nvSpPr>
        <p:spPr bwMode="auto">
          <a:xfrm>
            <a:off x="4839096" y="1201579"/>
            <a:ext cx="4187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4 ID </a:t>
            </a:r>
            <a:endParaRPr lang="en-US" sz="1000" dirty="0"/>
          </a:p>
        </p:txBody>
      </p:sp>
      <p:sp>
        <p:nvSpPr>
          <p:cNvPr id="379" name="Text Box 215"/>
          <p:cNvSpPr txBox="1">
            <a:spLocks noChangeArrowheads="1"/>
          </p:cNvSpPr>
          <p:nvPr/>
        </p:nvSpPr>
        <p:spPr bwMode="auto">
          <a:xfrm>
            <a:off x="1397156" y="1905000"/>
            <a:ext cx="279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2 </a:t>
            </a:r>
            <a:endParaRPr lang="en-US" sz="1000" dirty="0"/>
          </a:p>
        </p:txBody>
      </p:sp>
      <p:sp>
        <p:nvSpPr>
          <p:cNvPr id="381" name="Text Box 215"/>
          <p:cNvSpPr txBox="1">
            <a:spLocks noChangeArrowheads="1"/>
          </p:cNvSpPr>
          <p:nvPr/>
        </p:nvSpPr>
        <p:spPr bwMode="auto">
          <a:xfrm>
            <a:off x="3733800" y="1905000"/>
            <a:ext cx="279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2 </a:t>
            </a:r>
            <a:endParaRPr lang="en-US" sz="1000" dirty="0"/>
          </a:p>
        </p:txBody>
      </p:sp>
      <p:sp>
        <p:nvSpPr>
          <p:cNvPr id="382" name="Text Box 215"/>
          <p:cNvSpPr txBox="1">
            <a:spLocks noChangeArrowheads="1"/>
          </p:cNvSpPr>
          <p:nvPr/>
        </p:nvSpPr>
        <p:spPr bwMode="auto">
          <a:xfrm>
            <a:off x="4419600" y="1905000"/>
            <a:ext cx="279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8 </a:t>
            </a:r>
            <a:endParaRPr lang="en-US" sz="1000" dirty="0"/>
          </a:p>
        </p:txBody>
      </p:sp>
      <p:sp>
        <p:nvSpPr>
          <p:cNvPr id="383" name="Text Box 215"/>
          <p:cNvSpPr txBox="1">
            <a:spLocks noChangeArrowheads="1"/>
          </p:cNvSpPr>
          <p:nvPr/>
        </p:nvSpPr>
        <p:spPr bwMode="auto">
          <a:xfrm>
            <a:off x="4826156" y="1905000"/>
            <a:ext cx="279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1 </a:t>
            </a:r>
            <a:endParaRPr lang="en-US" sz="1000" dirty="0"/>
          </a:p>
        </p:txBody>
      </p:sp>
      <p:sp>
        <p:nvSpPr>
          <p:cNvPr id="384" name="Text Box 215"/>
          <p:cNvSpPr txBox="1">
            <a:spLocks noChangeArrowheads="1"/>
          </p:cNvSpPr>
          <p:nvPr/>
        </p:nvSpPr>
        <p:spPr bwMode="auto">
          <a:xfrm>
            <a:off x="5522434" y="1905000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 smtClean="0"/>
              <a:t>67 </a:t>
            </a:r>
            <a:endParaRPr lang="en-US" sz="1000" b="1" dirty="0"/>
          </a:p>
        </p:txBody>
      </p:sp>
      <p:sp>
        <p:nvSpPr>
          <p:cNvPr id="385" name="Text Box 215"/>
          <p:cNvSpPr txBox="1">
            <a:spLocks noChangeArrowheads="1"/>
          </p:cNvSpPr>
          <p:nvPr/>
        </p:nvSpPr>
        <p:spPr bwMode="auto">
          <a:xfrm>
            <a:off x="6019800" y="1905000"/>
            <a:ext cx="2792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3 </a:t>
            </a:r>
            <a:endParaRPr lang="en-US" sz="1000" dirty="0"/>
          </a:p>
        </p:txBody>
      </p:sp>
      <p:sp>
        <p:nvSpPr>
          <p:cNvPr id="386" name="Text Box 215"/>
          <p:cNvSpPr txBox="1">
            <a:spLocks noChangeArrowheads="1"/>
          </p:cNvSpPr>
          <p:nvPr/>
        </p:nvSpPr>
        <p:spPr bwMode="auto">
          <a:xfrm>
            <a:off x="6654956" y="1905000"/>
            <a:ext cx="3161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16</a:t>
            </a:r>
            <a:endParaRPr lang="en-US" sz="1000" dirty="0"/>
          </a:p>
        </p:txBody>
      </p:sp>
      <p:sp>
        <p:nvSpPr>
          <p:cNvPr id="387" name="Text Box 215"/>
          <p:cNvSpPr txBox="1">
            <a:spLocks noChangeArrowheads="1"/>
          </p:cNvSpPr>
          <p:nvPr/>
        </p:nvSpPr>
        <p:spPr bwMode="auto">
          <a:xfrm>
            <a:off x="7086600" y="1905000"/>
            <a:ext cx="410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204 </a:t>
            </a:r>
            <a:endParaRPr lang="en-US" sz="1000" dirty="0"/>
          </a:p>
        </p:txBody>
      </p:sp>
      <p:sp>
        <p:nvSpPr>
          <p:cNvPr id="388" name="Text Box 215"/>
          <p:cNvSpPr txBox="1">
            <a:spLocks noChangeArrowheads="1"/>
          </p:cNvSpPr>
          <p:nvPr/>
        </p:nvSpPr>
        <p:spPr bwMode="auto">
          <a:xfrm>
            <a:off x="2514600" y="1905000"/>
            <a:ext cx="250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389" name="Text Box 215"/>
          <p:cNvSpPr txBox="1">
            <a:spLocks noChangeArrowheads="1"/>
          </p:cNvSpPr>
          <p:nvPr/>
        </p:nvSpPr>
        <p:spPr bwMode="auto">
          <a:xfrm>
            <a:off x="3225956" y="1887379"/>
            <a:ext cx="344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smtClean="0"/>
              <a:t>10 </a:t>
            </a:r>
            <a:endParaRPr lang="en-US" sz="1000" dirty="0"/>
          </a:p>
        </p:txBody>
      </p:sp>
      <p:sp>
        <p:nvSpPr>
          <p:cNvPr id="390" name="TextBox 252"/>
          <p:cNvSpPr txBox="1">
            <a:spLocks noChangeArrowheads="1"/>
          </p:cNvSpPr>
          <p:nvPr/>
        </p:nvSpPr>
        <p:spPr bwMode="auto">
          <a:xfrm>
            <a:off x="3527666" y="4876800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(129)</a:t>
            </a:r>
            <a:endParaRPr lang="en-US" sz="1200" dirty="0"/>
          </a:p>
        </p:txBody>
      </p:sp>
      <p:sp>
        <p:nvSpPr>
          <p:cNvPr id="391" name="TextBox 252"/>
          <p:cNvSpPr txBox="1">
            <a:spLocks noChangeArrowheads="1"/>
          </p:cNvSpPr>
          <p:nvPr/>
        </p:nvSpPr>
        <p:spPr bwMode="auto">
          <a:xfrm>
            <a:off x="4724400" y="5209401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(198)</a:t>
            </a:r>
            <a:endParaRPr lang="en-US" sz="1200" dirty="0"/>
          </a:p>
        </p:txBody>
      </p:sp>
      <p:sp>
        <p:nvSpPr>
          <p:cNvPr id="392" name="TextBox 252"/>
          <p:cNvSpPr txBox="1">
            <a:spLocks noChangeArrowheads="1"/>
          </p:cNvSpPr>
          <p:nvPr/>
        </p:nvSpPr>
        <p:spPr bwMode="auto">
          <a:xfrm>
            <a:off x="5813666" y="5209401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(198)</a:t>
            </a:r>
            <a:endParaRPr lang="en-US" sz="1200" dirty="0"/>
          </a:p>
        </p:txBody>
      </p:sp>
      <p:sp>
        <p:nvSpPr>
          <p:cNvPr id="393" name="TextBox 252"/>
          <p:cNvSpPr txBox="1">
            <a:spLocks noChangeArrowheads="1"/>
          </p:cNvSpPr>
          <p:nvPr/>
        </p:nvSpPr>
        <p:spPr bwMode="auto">
          <a:xfrm>
            <a:off x="7109066" y="5029200"/>
            <a:ext cx="5132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(129)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4620</TotalTime>
  <Words>5083</Words>
  <Application>Microsoft Office PowerPoint</Application>
  <PresentationFormat>On-screen Show (4:3)</PresentationFormat>
  <Paragraphs>1477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Malgun Gothic</vt:lpstr>
      <vt:lpstr>Arial</vt:lpstr>
      <vt:lpstr>Calibri</vt:lpstr>
      <vt:lpstr>Office Theme</vt:lpstr>
      <vt:lpstr>Concept of Support (Operation Black Horse) 204th BSB SPO CPT Joseph Callejas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Support  64th BSB, 3rd HBCT, 2nd ID Operation Tailgate CPT Nelson Muniz</dc:title>
  <dc:creator>leee.alu3608a</dc:creator>
  <cp:lastModifiedBy>Callejas Joseph P CPT (10SFG)</cp:lastModifiedBy>
  <cp:revision>510</cp:revision>
  <dcterms:created xsi:type="dcterms:W3CDTF">2012-07-03T14:29:55Z</dcterms:created>
  <dcterms:modified xsi:type="dcterms:W3CDTF">2016-06-26T19:21:29Z</dcterms:modified>
</cp:coreProperties>
</file>