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48" r:id="rId5"/>
  </p:sldMasterIdLst>
  <p:notesMasterIdLst>
    <p:notesMasterId r:id="rId21"/>
  </p:notesMasterIdLst>
  <p:sldIdLst>
    <p:sldId id="262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4" d="100"/>
          <a:sy n="14" d="100"/>
        </p:scale>
        <p:origin x="34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14609-BDC8-4D7A-BE25-1202A29DFC9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81A6A-65C9-4662-A59D-39BB8CF26E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3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Motivator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(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Story about a </a:t>
            </a:r>
            <a:r>
              <a:rPr lang="en-US" sz="1200" b="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leader in your past)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Terminal Learning Objective –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Action: Learn and understand the concept of 3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Generation Leadership.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Condition: Class room environment; group discussion.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Standard: Understand and take ownership of leader development at their level (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TM), with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mind.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Safety Requirements –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 on training environment 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(change as applicable)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Risk Assessment Level –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 on training environment 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(change as applicable)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Environmental Considerations –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dependant on training environment 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(change as applicable)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–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will be evaluated in the most important way you will ever be evaluated in anything; in your subordinate's ability and desire to train their own subordinates and pass on their experiences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The success or failure of future generation’s leader development will be your evaluation.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Instructional Lead In – 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training is best given here in this less formal environment because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can’t be something superiors “Mandate.”</a:t>
            </a:r>
          </a:p>
          <a:p>
            <a:r>
              <a:rPr lang="en-US" dirty="0" smtClean="0"/>
              <a:t>Without buy in from those who will be passing the information, there can be no </a:t>
            </a:r>
            <a:r>
              <a:rPr lang="en-US" dirty="0" err="1" smtClean="0"/>
              <a:t>3GL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3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Being well rounded.  Administratively</a:t>
            </a:r>
            <a:r>
              <a:rPr lang="en-US" sz="1200" b="0" baseline="0" dirty="0" smtClean="0"/>
              <a:t> competent; tactically and technically proficient.  </a:t>
            </a:r>
            <a:endParaRPr lang="en-US" sz="1200" b="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Assigning homework; book reports (expect them).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Team building</a:t>
            </a:r>
            <a:r>
              <a:rPr lang="en-US" sz="1200" b="0" baseline="0" dirty="0" smtClean="0"/>
              <a:t> activities; team, squad, and platoon levels.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Forums allow you to share your knowledge and experience out side of the organization.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Demonstrating those things that Soldiers and subordinate leader SHOULD be doing, but also giving them the tools to help them do it.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0" baseline="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3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2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Again, becoming</a:t>
            </a:r>
            <a:r>
              <a:rPr lang="en-US" sz="1200" b="0" baseline="0" dirty="0" smtClean="0"/>
              <a:t> that </a:t>
            </a:r>
            <a:r>
              <a:rPr lang="en-US" sz="1200" b="0" baseline="0" dirty="0" err="1" smtClean="0"/>
              <a:t>3GL</a:t>
            </a:r>
            <a:r>
              <a:rPr lang="en-US" sz="1200" b="0" baseline="0" dirty="0" smtClean="0"/>
              <a:t> requires us as leaders to answer the question of “WHY” behind what we do.  WHY does it matter?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These things (</a:t>
            </a:r>
            <a:r>
              <a:rPr lang="en-US" sz="1200" b="0" i="1" baseline="0" dirty="0" smtClean="0"/>
              <a:t>bullets on slide</a:t>
            </a:r>
            <a:r>
              <a:rPr lang="en-US" sz="1200" b="0" baseline="0" dirty="0" smtClean="0"/>
              <a:t>) are things any </a:t>
            </a:r>
            <a:r>
              <a:rPr lang="en-US" sz="1200" b="0" baseline="0" dirty="0" err="1" smtClean="0"/>
              <a:t>2GLer</a:t>
            </a:r>
            <a:r>
              <a:rPr lang="en-US" sz="1200" b="0" baseline="0" dirty="0" smtClean="0"/>
              <a:t> SHOULD be doing.  They are basic Soldier and leader development.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Explaining the WHY behind them to their subordinates takes that extra step and begins the process of achieving </a:t>
            </a:r>
            <a:r>
              <a:rPr lang="en-US" sz="1200" b="0" baseline="0" dirty="0" err="1" smtClean="0"/>
              <a:t>3GL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36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11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Forums aren’t just a place to go for “products.”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dirty="0" smtClean="0"/>
              <a:t>They are a place to share your own information, experiences,</a:t>
            </a:r>
            <a:r>
              <a:rPr lang="en-US" sz="1200" b="0" baseline="0" dirty="0" smtClean="0"/>
              <a:t> and ask questions you may have.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In sharing your experiences, you reflect on them in more detail(personal AAR), and then can learn more from them yourself and gain deeper insight into them.  </a:t>
            </a: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0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Have Soldiers think</a:t>
            </a:r>
            <a:r>
              <a:rPr lang="en-US" i="1" baseline="0" dirty="0" smtClean="0"/>
              <a:t> about a person or leader who had an impact on their development as a leader.  Military preferred but not required.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Before going further, discuss</a:t>
            </a:r>
            <a:r>
              <a:rPr lang="en-US" baseline="0" dirty="0" smtClean="0"/>
              <a:t> that the Army is a profession. 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Not a job, not a vocation; but a calling.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(NOTE)</a:t>
            </a:r>
            <a:r>
              <a:rPr lang="en-US" i="1" baseline="0" dirty="0" smtClean="0"/>
              <a:t> This will need to be pried out and prompted.  Be sure to have one of your own standing by to start the ball rolling.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59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2nd-gen leaders develop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their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subordinates. 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what “we” as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leaders SHOULD be doing on a daily basis. 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Informing our Soldiers, teaching them to do things, being the leaders we always wanted to be. 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2GL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involves the training, and direct involvement with creating and mentoring the next generation of Soldier and leader.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9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8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makes someone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leader is his/her going the extra step by explaining the "why" behind the things they are doing;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probably the most </a:t>
            </a:r>
            <a:r>
              <a:rPr lang="en-US" sz="1200" b="0" baseline="0" dirty="0" smtClean="0"/>
              <a:t>despised question in the Army.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Why does this AAR matter? Why does this counseling matter? Why does this training matter?  Why does creating a </a:t>
            </a:r>
            <a:r>
              <a:rPr lang="en-US" sz="1200" b="0" baseline="0" dirty="0" err="1" smtClean="0"/>
              <a:t>PLT</a:t>
            </a:r>
            <a:r>
              <a:rPr lang="en-US" sz="1200" b="0" baseline="0" dirty="0" smtClean="0"/>
              <a:t> </a:t>
            </a:r>
            <a:r>
              <a:rPr lang="en-US" sz="1200" b="0" baseline="0" dirty="0" err="1" smtClean="0"/>
              <a:t>OPORD</a:t>
            </a:r>
            <a:r>
              <a:rPr lang="en-US" sz="1200" b="0" baseline="0" dirty="0" smtClean="0"/>
              <a:t> from a CO </a:t>
            </a:r>
            <a:r>
              <a:rPr lang="en-US" sz="1200" b="0" baseline="0" dirty="0" err="1" smtClean="0"/>
              <a:t>OPORD</a:t>
            </a:r>
            <a:r>
              <a:rPr lang="en-US" sz="1200" b="0" baseline="0" dirty="0" smtClean="0"/>
              <a:t> matter?   Why does making a </a:t>
            </a:r>
            <a:r>
              <a:rPr lang="en-US" sz="1200" b="0" baseline="0" dirty="0" err="1" smtClean="0"/>
              <a:t>SQD</a:t>
            </a:r>
            <a:r>
              <a:rPr lang="en-US" sz="1200" b="0" baseline="0" dirty="0" smtClean="0"/>
              <a:t> </a:t>
            </a:r>
            <a:r>
              <a:rPr lang="en-US" sz="1200" b="0" baseline="0" dirty="0" err="1" smtClean="0"/>
              <a:t>OPORD</a:t>
            </a:r>
            <a:r>
              <a:rPr lang="en-US" sz="1200" b="0" baseline="0" dirty="0" smtClean="0"/>
              <a:t> from a </a:t>
            </a:r>
            <a:r>
              <a:rPr lang="en-US" sz="1200" b="0" baseline="0" dirty="0" err="1" smtClean="0"/>
              <a:t>PLT</a:t>
            </a:r>
            <a:r>
              <a:rPr lang="en-US" sz="1200" b="0" baseline="0" dirty="0" smtClean="0"/>
              <a:t> </a:t>
            </a:r>
            <a:r>
              <a:rPr lang="en-US" sz="1200" b="0" baseline="0" dirty="0" err="1" smtClean="0"/>
              <a:t>OPORD</a:t>
            </a:r>
            <a:r>
              <a:rPr lang="en-US" sz="1200" b="0" baseline="0" dirty="0" smtClean="0"/>
              <a:t> matter? Why does knowing about </a:t>
            </a:r>
            <a:r>
              <a:rPr lang="en-US" sz="1200" b="0" baseline="0" dirty="0" err="1" smtClean="0"/>
              <a:t>3GL</a:t>
            </a:r>
            <a:r>
              <a:rPr lang="en-US" sz="1200" b="0" baseline="0" dirty="0" smtClean="0"/>
              <a:t> matter?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-gen Leaders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making leader development more intentional, so those being developed can reflect on it because they are reminded what's happening.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Someone who is developed is likely to become a developer; but that's leaving something to chance.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that the leader intentionally, clearly explains the leadership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 going on to the subordinate (the “why”), thus empowering the subordinate to understand and to do the same with his/her charges.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doesn't "develop and hope;" it "develops and explains."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3GL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leader is focused on that third generation, which is why he/she explains things to that "in between, next generation" leader.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3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dirty="0" smtClean="0"/>
              <a:t>This is a powerful principle to have at work in an organization, especially in one like the Army in which all</a:t>
            </a:r>
            <a:r>
              <a:rPr lang="en-US" sz="1200" baseline="0" dirty="0" smtClean="0"/>
              <a:t> </a:t>
            </a:r>
            <a:r>
              <a:rPr lang="en-US" sz="1200" dirty="0" smtClean="0"/>
              <a:t>leaders must be developed from within.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0" baseline="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This is not to say that </a:t>
            </a:r>
            <a:r>
              <a:rPr lang="en-US" sz="1200" b="0" baseline="0" dirty="0" err="1" smtClean="0"/>
              <a:t>3GP</a:t>
            </a:r>
            <a:r>
              <a:rPr lang="en-US" sz="1200" b="0" baseline="0" dirty="0" smtClean="0"/>
              <a:t> exists in a vacuum; it’s not something that you will NEVER see the benefit from.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In striving to live up to </a:t>
            </a:r>
            <a:r>
              <a:rPr lang="en-US" sz="1200" b="0" baseline="0" dirty="0" err="1" smtClean="0"/>
              <a:t>3GL</a:t>
            </a:r>
            <a:r>
              <a:rPr lang="en-US" sz="1200" b="0" baseline="0" dirty="0" smtClean="0"/>
              <a:t> standards, it will force us to become better </a:t>
            </a:r>
            <a:r>
              <a:rPr lang="en-US" sz="1200" b="0" baseline="0" dirty="0" err="1" smtClean="0"/>
              <a:t>2GL</a:t>
            </a:r>
            <a:r>
              <a:rPr lang="en-US" sz="1200" b="0" baseline="0" dirty="0" smtClean="0"/>
              <a:t> trainers; which will give the instant feedback that tells us if we are succeeding or not.  </a:t>
            </a: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69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81A6A-65C9-4662-A59D-39BB8CF26E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3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gi Backgroun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PHD-patch-j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63507" cy="1066800"/>
          </a:xfrm>
          <a:prstGeom prst="rect">
            <a:avLst/>
          </a:prstGeom>
        </p:spPr>
      </p:pic>
      <p:pic>
        <p:nvPicPr>
          <p:cNvPr id="4" name="Picture 3" descr="MP Pistols12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20498" y="0"/>
            <a:ext cx="102350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suite.mil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c.army.mil/" TargetMode="External"/><Relationship Id="rId4" Type="http://schemas.openxmlformats.org/officeDocument/2006/relationships/hyperlink" Target="http://www.pl.army.mil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0200"/>
            <a:ext cx="624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THIRD-GENERATION LEADERSHIP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en-US" sz="4000" b="1" dirty="0" smtClean="0"/>
              <a:t>“Leaving a Legacy”</a:t>
            </a:r>
            <a:endParaRPr lang="en-US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 smtClean="0"/>
              <a:t>Tools of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Generation Leadership: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Counseling,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Squad/Team level training,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err="1" smtClean="0"/>
              <a:t>AARs</a:t>
            </a:r>
            <a:r>
              <a:rPr lang="en-US" sz="3600" dirty="0" smtClean="0"/>
              <a:t>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Army Professional Forums,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Product and orders production,</a:t>
            </a:r>
          </a:p>
          <a:p>
            <a:pPr>
              <a:spcAft>
                <a:spcPts val="1200"/>
              </a:spcAft>
            </a:pPr>
            <a:endParaRPr lang="en-US" sz="36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4400" b="1" dirty="0" smtClean="0"/>
              <a:t>What are some others?  </a:t>
            </a:r>
          </a:p>
          <a:p>
            <a:pPr>
              <a:spcAft>
                <a:spcPts val="1200"/>
              </a:spcAft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973520"/>
            <a:ext cx="8077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 smtClean="0"/>
              <a:t>Our legacy; </a:t>
            </a:r>
          </a:p>
          <a:p>
            <a:pPr algn="ctr">
              <a:spcAft>
                <a:spcPts val="1200"/>
              </a:spcAft>
            </a:pPr>
            <a:r>
              <a:rPr lang="en-US" sz="4800" b="1" dirty="0" smtClean="0"/>
              <a:t>What will it be?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 smtClean="0"/>
              <a:t>What are YOU doing to inspire the next generations of leaders? 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Are you conducting performance counseling; if so, are you doing it because you’re told or because it’s needed?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Are you conducting Squad/Team level training?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Do you participate in the Army Professional Forums?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Are you creating training to inform and grow them?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YOUR EFFECT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328678"/>
            <a:ext cx="8077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 smtClean="0"/>
              <a:t>“Success is not developing great leaders.  Rather, success is developing great leaders who themselves have a personal vision to develop great leaders.”	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	      --ARMY Magazine, June 2007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YOUR EFFECT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14400"/>
            <a:ext cx="8077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 smtClean="0"/>
              <a:t>ARMY PROFESSIONAL FORUMS: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hlinkClick r:id="rId3"/>
              </a:rPr>
              <a:t>https://www.milsuite.mil/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/>
              <a:t>: Some available forums;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LeaderNet</a:t>
            </a:r>
            <a:r>
              <a:rPr lang="en-US" sz="2400" b="1" dirty="0" smtClean="0"/>
              <a:t>; </a:t>
            </a:r>
            <a:r>
              <a:rPr lang="en-US" sz="2400" dirty="0" smtClean="0"/>
              <a:t>Rank/MOS unspecific, </a:t>
            </a:r>
            <a:r>
              <a:rPr lang="en-US" sz="2400" dirty="0" err="1" smtClean="0"/>
              <a:t>TTPs</a:t>
            </a:r>
            <a:r>
              <a:rPr lang="en-US" sz="2400" dirty="0" smtClean="0"/>
              <a:t>, lessons learned, products, questions and answers.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ProtectionNet</a:t>
            </a:r>
            <a:r>
              <a:rPr lang="en-US" sz="2400" b="1" dirty="0" smtClean="0"/>
              <a:t>: </a:t>
            </a:r>
            <a:r>
              <a:rPr lang="en-US" sz="2400" dirty="0" smtClean="0"/>
              <a:t>For MP, Engineer, and Chemical specific information, questions, and products. 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S1</a:t>
            </a:r>
            <a:r>
              <a:rPr lang="en-US" sz="2400" b="1" dirty="0" smtClean="0"/>
              <a:t>-Net: </a:t>
            </a:r>
            <a:r>
              <a:rPr lang="en-US" sz="2400" dirty="0" smtClean="0"/>
              <a:t>Massive forum and document library with all things administration; awards, evaluations, </a:t>
            </a:r>
            <a:r>
              <a:rPr lang="en-US" sz="2400" dirty="0" err="1" smtClean="0"/>
              <a:t>MOI</a:t>
            </a:r>
            <a:r>
              <a:rPr lang="en-US" sz="2400" dirty="0" smtClean="0"/>
              <a:t>/</a:t>
            </a:r>
            <a:r>
              <a:rPr lang="en-US" sz="2400" dirty="0" err="1" smtClean="0"/>
              <a:t>LOI</a:t>
            </a:r>
            <a:r>
              <a:rPr lang="en-US" sz="2400" dirty="0" smtClean="0"/>
              <a:t>, memos, counseling, </a:t>
            </a:r>
            <a:r>
              <a:rPr lang="en-US" sz="2400" dirty="0" err="1" smtClean="0"/>
              <a:t>ALARACTs</a:t>
            </a:r>
            <a:r>
              <a:rPr lang="en-US" sz="2400" dirty="0" smtClean="0"/>
              <a:t>, uniform questions, random answers, etc.</a:t>
            </a:r>
            <a:endParaRPr lang="en-US" sz="2400" b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hlinkClick r:id="rId4"/>
              </a:rPr>
              <a:t>www.pl.army.mil</a:t>
            </a:r>
            <a:r>
              <a:rPr lang="en-US" sz="2400" b="1" dirty="0" smtClean="0"/>
              <a:t>;  </a:t>
            </a:r>
            <a:r>
              <a:rPr lang="en-US" sz="2400" dirty="0" smtClean="0"/>
              <a:t>Platoon Leader Forum </a:t>
            </a:r>
            <a:endParaRPr lang="en-US" sz="2400" b="1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hlinkClick r:id="rId5"/>
              </a:rPr>
              <a:t>www.cc.army.mil</a:t>
            </a:r>
            <a:r>
              <a:rPr lang="en-US" sz="2400" b="1" dirty="0" smtClean="0"/>
              <a:t>; </a:t>
            </a:r>
            <a:r>
              <a:rPr lang="en-US" sz="2400" dirty="0" smtClean="0"/>
              <a:t>Company Commander Forum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BUILD YOURSELF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14400"/>
            <a:ext cx="8077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3800" b="1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600" b="1" dirty="0" smtClean="0"/>
              <a:t>QUESTIONS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524000"/>
            <a:ext cx="8077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 smtClean="0"/>
              <a:t>Think about one person who has significantly influenced your development as a leader. </a:t>
            </a:r>
          </a:p>
          <a:p>
            <a:pPr algn="ctr">
              <a:spcAft>
                <a:spcPts val="1200"/>
              </a:spcAft>
            </a:pPr>
            <a:r>
              <a:rPr lang="en-US" sz="3200" b="1" dirty="0" smtClean="0"/>
              <a:t>What did that person do to create such an impact? </a:t>
            </a:r>
          </a:p>
          <a:p>
            <a:pPr algn="ctr">
              <a:spcAft>
                <a:spcPts val="1200"/>
              </a:spcAft>
            </a:pPr>
            <a:r>
              <a:rPr lang="en-US" sz="3200" b="1" dirty="0" smtClean="0"/>
              <a:t>(Picture this person in your mind….)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 am an expert, and I am a professional...</a:t>
            </a:r>
          </a:p>
          <a:p>
            <a:r>
              <a:rPr lang="en-US" sz="2800" dirty="0" smtClean="0"/>
              <a:t>			         –from </a:t>
            </a:r>
            <a:r>
              <a:rPr lang="en-US" sz="2800" i="1" dirty="0" smtClean="0"/>
              <a:t>The Soldier’s Creed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2133600"/>
            <a:ext cx="80772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The Army is a Profession; we are members of that Army Profession.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Share common values,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Share common commitment to being competent as individuals and group,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Share a desire to give back and make a difference to our fellow professionals, no matter the rank.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990600"/>
            <a:ext cx="8077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dirty="0" smtClean="0"/>
              <a:t>Your Leader: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Who was he/she?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How did he/she do convey their values?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How did they share their commitment to being competent as individuals and group?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How did they give back and make a difference to you and others?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Do you have any leader (“Hank”) stories to share?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8077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Third-Generation Leadership: </a:t>
            </a:r>
          </a:p>
          <a:p>
            <a:r>
              <a:rPr lang="en-US" sz="3600" dirty="0" smtClean="0"/>
              <a:t>The investment you make in developing your Soldiers will decidedly influence successive generations.</a:t>
            </a:r>
          </a:p>
          <a:p>
            <a:endParaRPr lang="en-US" sz="3600" dirty="0" smtClean="0"/>
          </a:p>
          <a:p>
            <a:pPr algn="ctr"/>
            <a:r>
              <a:rPr lang="en-US" sz="4800" b="1" dirty="0" err="1" smtClean="0"/>
              <a:t>3</a:t>
            </a:r>
            <a:r>
              <a:rPr lang="en-US" sz="4800" b="1" baseline="30000" dirty="0" err="1" smtClean="0"/>
              <a:t>RD</a:t>
            </a:r>
            <a:r>
              <a:rPr lang="en-US" sz="4800" b="1" dirty="0" smtClean="0"/>
              <a:t> GEN LEADERSHIP = </a:t>
            </a:r>
          </a:p>
          <a:p>
            <a:pPr algn="ctr"/>
            <a:r>
              <a:rPr lang="en-US" sz="4800" b="1" dirty="0" smtClean="0"/>
              <a:t>LEADER 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4000" b="1" dirty="0" smtClean="0"/>
              <a:t>Parenting as an illustration. 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Raising kids with grandchildren in mind.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Kids are inspired and equipped to do the same with their children. 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Full impact is often never seen by the parent.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Leadership</a:t>
            </a:r>
            <a:r>
              <a:rPr lang="en-US" sz="2800" b="1" dirty="0" smtClean="0"/>
              <a:t>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Gen perspective develops leaders with future generations in mind. 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Role modeling the </a:t>
            </a:r>
            <a:r>
              <a:rPr lang="en-US" sz="2800" b="1" i="1" dirty="0" smtClean="0"/>
              <a:t>how to lead</a:t>
            </a:r>
            <a:r>
              <a:rPr lang="en-US" sz="2800" dirty="0" smtClean="0"/>
              <a:t> is important, but also imparting the why in a way that Soldiers are inspired and equipped to do the same.</a:t>
            </a:r>
          </a:p>
          <a:p>
            <a:pPr lvl="1"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/>
              <a:t>What are </a:t>
            </a:r>
            <a:r>
              <a:rPr lang="en-US" sz="3600" b="1" i="1" dirty="0" smtClean="0"/>
              <a:t>YOU</a:t>
            </a:r>
            <a:r>
              <a:rPr lang="en-US" sz="3600" b="1" dirty="0" smtClean="0"/>
              <a:t> doing to develop your future leaders?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Power of example + understanding the why behind it.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Impact is delayed, so leaders unaware of their influence.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“Generalized reciprocity:” </a:t>
            </a:r>
            <a:r>
              <a:rPr lang="en-US" sz="3200" dirty="0" smtClean="0"/>
              <a:t>Invest in someone—not because of an immediate return (i.e., direct reciprocation)—but because </a:t>
            </a:r>
            <a:r>
              <a:rPr lang="en-US" sz="3200" b="1" dirty="0" smtClean="0"/>
              <a:t>YOU </a:t>
            </a:r>
            <a:r>
              <a:rPr lang="en-US" sz="3200" dirty="0" smtClean="0"/>
              <a:t>have been developed by others. It is a vision passed on from one generation to the next. </a:t>
            </a:r>
            <a:endParaRPr lang="en-US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90600"/>
            <a:ext cx="80772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There is no more useless creature, than a “leader” that doesn’t pass on what they have learned.			         --</a:t>
            </a:r>
            <a:r>
              <a:rPr lang="en-US" sz="2800" dirty="0" err="1" smtClean="0"/>
              <a:t>1LT</a:t>
            </a:r>
            <a:r>
              <a:rPr lang="en-US" sz="2800" dirty="0" smtClean="0"/>
              <a:t> Brock Young</a:t>
            </a:r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Expertise and the knowledge are the coins of the professional realm.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“Professions” focus on generating expert knowledge and the ability of its members to apply that expertise to new situations.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 GEN LEADERSHIP</a:t>
            </a:r>
            <a:endParaRPr lang="en-US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3D0EEA9375044E943FDBD94F0517BD" ma:contentTypeVersion="1" ma:contentTypeDescription="Create a new document." ma:contentTypeScope="" ma:versionID="7b8ecfb2785d814eb860d736da7f489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FA7EF50-6716-4DF9-8FF8-CF8398792721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B6FBB5-05E8-43B8-A2DB-44E764D9C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356898-F442-4309-BF26-108FE40190C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5952B21-8232-4053-895F-B89BC3553B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1249</Words>
  <Application>Microsoft Office PowerPoint</Application>
  <PresentationFormat>On-screen Show (4:3)</PresentationFormat>
  <Paragraphs>142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</dc:title>
  <dc:creator>samuel.p.spiller</dc:creator>
  <cp:lastModifiedBy>Young, Brock J 1LT NGCA</cp:lastModifiedBy>
  <cp:revision>112</cp:revision>
  <dcterms:created xsi:type="dcterms:W3CDTF">2008-08-19T13:19:02Z</dcterms:created>
  <dcterms:modified xsi:type="dcterms:W3CDTF">2017-02-17T21:24:40Z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