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8" r:id="rId2"/>
    <p:sldId id="257" r:id="rId3"/>
    <p:sldId id="264" r:id="rId4"/>
    <p:sldId id="268" r:id="rId5"/>
    <p:sldId id="272" r:id="rId6"/>
    <p:sldId id="265" r:id="rId7"/>
    <p:sldId id="258" r:id="rId8"/>
    <p:sldId id="269" r:id="rId9"/>
    <p:sldId id="270" r:id="rId10"/>
    <p:sldId id="261" r:id="rId11"/>
    <p:sldId id="262" r:id="rId12"/>
    <p:sldId id="274" r:id="rId13"/>
    <p:sldId id="275" r:id="rId14"/>
    <p:sldId id="278" r:id="rId15"/>
    <p:sldId id="279" r:id="rId16"/>
    <p:sldId id="280" r:id="rId17"/>
    <p:sldId id="281" r:id="rId18"/>
    <p:sldId id="276" r:id="rId19"/>
    <p:sldId id="277" r:id="rId20"/>
    <p:sldId id="271" r:id="rId21"/>
    <p:sldId id="286" r:id="rId22"/>
    <p:sldId id="273" r:id="rId23"/>
    <p:sldId id="285" r:id="rId24"/>
    <p:sldId id="287" r:id="rId25"/>
    <p:sldId id="266" r:id="rId26"/>
    <p:sldId id="282" r:id="rId27"/>
    <p:sldId id="283" r:id="rId28"/>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90" autoAdjust="0"/>
    <p:restoredTop sz="94660"/>
  </p:normalViewPr>
  <p:slideViewPr>
    <p:cSldViewPr snapToGrid="0">
      <p:cViewPr varScale="1">
        <p:scale>
          <a:sx n="116" d="100"/>
          <a:sy n="116" d="100"/>
        </p:scale>
        <p:origin x="1560" y="108"/>
      </p:cViewPr>
      <p:guideLst>
        <p:guide orient="horz" pos="2160"/>
        <p:guide pos="2880"/>
      </p:guideLst>
    </p:cSldViewPr>
  </p:slideViewPr>
  <p:notesTextViewPr>
    <p:cViewPr>
      <p:scale>
        <a:sx n="1" d="1"/>
        <a:sy n="1" d="1"/>
      </p:scale>
      <p:origin x="0" y="0"/>
    </p:cViewPr>
  </p:notesTextViewPr>
  <p:notesViewPr>
    <p:cSldViewPr snapToGrid="0">
      <p:cViewPr varScale="1">
        <p:scale>
          <a:sx n="73" d="100"/>
          <a:sy n="73" d="100"/>
        </p:scale>
        <p:origin x="232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0ED52-F893-4BA9-890E-F5972907E701}" type="datetimeFigureOut">
              <a:rPr lang="en-US" smtClean="0"/>
              <a:t>2/10/2017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C81E69-AF76-4827-9605-D836C4763B58}" type="slidenum">
              <a:rPr lang="en-US" smtClean="0"/>
              <a:t>‹#›</a:t>
            </a:fld>
            <a:endParaRPr lang="en-US"/>
          </a:p>
        </p:txBody>
      </p:sp>
    </p:spTree>
    <p:extLst>
      <p:ext uri="{BB962C8B-B14F-4D97-AF65-F5344CB8AC3E}">
        <p14:creationId xmlns:p14="http://schemas.microsoft.com/office/powerpoint/2010/main" val="3557208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102192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249905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278146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3199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2580346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2504595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66704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116382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3950000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128106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0AE57B8-D6B1-43D3-822D-7BF60B8A8CF2}" type="datetimeFigureOut">
              <a:rPr lang="en-US" smtClean="0"/>
              <a:t>2/10/2017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1D49F59C-D0F2-4E3E-8B48-2CA5159405F0}" type="slidenum">
              <a:rPr lang="en-US" smtClean="0"/>
              <a:t>‹#›</a:t>
            </a:fld>
            <a:endParaRPr lang="en-US"/>
          </a:p>
        </p:txBody>
      </p:sp>
    </p:spTree>
    <p:extLst>
      <p:ext uri="{BB962C8B-B14F-4D97-AF65-F5344CB8AC3E}">
        <p14:creationId xmlns:p14="http://schemas.microsoft.com/office/powerpoint/2010/main" val="3360632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4909931" y="1680"/>
            <a:ext cx="4220264" cy="671717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p:cNvSpPr/>
          <p:nvPr userDrawn="1"/>
        </p:nvSpPr>
        <p:spPr>
          <a:xfrm>
            <a:off x="0" y="1680"/>
            <a:ext cx="4220264" cy="671717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430245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TextBox 2"/>
          <p:cNvSpPr txBox="1"/>
          <p:nvPr/>
        </p:nvSpPr>
        <p:spPr>
          <a:xfrm>
            <a:off x="0" y="20099"/>
            <a:ext cx="9147242" cy="369332"/>
          </a:xfrm>
          <a:prstGeom prst="rect">
            <a:avLst/>
          </a:prstGeom>
          <a:noFill/>
        </p:spPr>
        <p:txBody>
          <a:bodyPr wrap="square" rtlCol="0">
            <a:spAutoFit/>
          </a:bodyPr>
          <a:lstStyle/>
          <a:p>
            <a:pPr algn="ctr"/>
            <a:r>
              <a:rPr lang="en-US" dirty="0">
                <a:latin typeface="Arial Black" panose="020B0A04020102020204" pitchFamily="34" charset="0"/>
              </a:rPr>
              <a:t>How to Use this Quick Reference Book</a:t>
            </a:r>
          </a:p>
        </p:txBody>
      </p:sp>
      <p:sp>
        <p:nvSpPr>
          <p:cNvPr id="5" name="TextBox 4"/>
          <p:cNvSpPr txBox="1"/>
          <p:nvPr/>
        </p:nvSpPr>
        <p:spPr>
          <a:xfrm>
            <a:off x="0" y="2091809"/>
            <a:ext cx="9147242"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This is intended to be used with the “Flyboys” binder which can be found at most Clothing and </a:t>
            </a:r>
            <a:r>
              <a:rPr lang="en-US" dirty="0" smtClean="0">
                <a:latin typeface="Arial" panose="020B0604020202020204" pitchFamily="34" charset="0"/>
                <a:cs typeface="Arial" panose="020B0604020202020204" pitchFamily="34" charset="0"/>
              </a:rPr>
              <a:t>Sales stores. </a:t>
            </a:r>
            <a:r>
              <a:rPr lang="en-US" dirty="0">
                <a:latin typeface="Arial" panose="020B0604020202020204" pitchFamily="34" charset="0"/>
                <a:cs typeface="Arial" panose="020B0604020202020204" pitchFamily="34" charset="0"/>
              </a:rPr>
              <a:t>Print out slides 3-27, cut </a:t>
            </a:r>
            <a:r>
              <a:rPr lang="en-US" dirty="0" smtClean="0">
                <a:latin typeface="Arial" panose="020B0604020202020204" pitchFamily="34" charset="0"/>
                <a:cs typeface="Arial" panose="020B0604020202020204" pitchFamily="34" charset="0"/>
              </a:rPr>
              <a:t>around the borders and </a:t>
            </a:r>
            <a:r>
              <a:rPr lang="en-US" dirty="0">
                <a:latin typeface="Arial" panose="020B0604020202020204" pitchFamily="34" charset="0"/>
                <a:cs typeface="Arial" panose="020B0604020202020204" pitchFamily="34" charset="0"/>
              </a:rPr>
              <a:t>insert them in order within the binder sleeves. </a:t>
            </a:r>
          </a:p>
        </p:txBody>
      </p:sp>
      <p:sp>
        <p:nvSpPr>
          <p:cNvPr id="4" name="TextBox 3"/>
          <p:cNvSpPr txBox="1"/>
          <p:nvPr/>
        </p:nvSpPr>
        <p:spPr>
          <a:xfrm>
            <a:off x="-3242" y="3463409"/>
            <a:ext cx="9147242" cy="1200329"/>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Directions to </a:t>
            </a:r>
            <a:r>
              <a:rPr lang="en-US" b="1" dirty="0">
                <a:latin typeface="Arial" panose="020B0604020202020204" pitchFamily="34" charset="0"/>
                <a:cs typeface="Arial" panose="020B0604020202020204" pitchFamily="34" charset="0"/>
              </a:rPr>
              <a:t>Print:</a:t>
            </a:r>
          </a:p>
          <a:p>
            <a:pPr marL="342900" indent="-342900">
              <a:buAutoNum type="arabicPeriod"/>
            </a:pPr>
            <a:r>
              <a:rPr lang="en-US" dirty="0" smtClean="0">
                <a:latin typeface="Arial" panose="020B0604020202020204" pitchFamily="34" charset="0"/>
                <a:cs typeface="Arial" panose="020B0604020202020204" pitchFamily="34" charset="0"/>
              </a:rPr>
              <a:t>Do not s</a:t>
            </a:r>
            <a:r>
              <a:rPr lang="en-US" dirty="0" smtClean="0">
                <a:latin typeface="Arial" panose="020B0604020202020204" pitchFamily="34" charset="0"/>
                <a:cs typeface="Arial" panose="020B0604020202020204" pitchFamily="34" charset="0"/>
              </a:rPr>
              <a:t>cale </a:t>
            </a:r>
            <a:r>
              <a:rPr lang="en-US" dirty="0">
                <a:latin typeface="Arial" panose="020B0604020202020204" pitchFamily="34" charset="0"/>
                <a:cs typeface="Arial" panose="020B0604020202020204" pitchFamily="34" charset="0"/>
              </a:rPr>
              <a:t>to fit paper</a:t>
            </a:r>
          </a:p>
          <a:p>
            <a:pPr marL="342900" indent="-342900">
              <a:buAutoNum type="arabicPeriod"/>
            </a:pPr>
            <a:r>
              <a:rPr lang="en-US" dirty="0">
                <a:latin typeface="Arial" panose="020B0604020202020204" pitchFamily="34" charset="0"/>
                <a:cs typeface="Arial" panose="020B0604020202020204" pitchFamily="34" charset="0"/>
              </a:rPr>
              <a:t>Do not print hidden slides</a:t>
            </a:r>
          </a:p>
          <a:p>
            <a:pPr marL="342900" indent="-342900">
              <a:buAutoNum type="arabicPeriod"/>
            </a:pPr>
            <a:r>
              <a:rPr lang="en-US" dirty="0">
                <a:latin typeface="Arial" panose="020B0604020202020204" pitchFamily="34" charset="0"/>
                <a:cs typeface="Arial" panose="020B0604020202020204" pitchFamily="34" charset="0"/>
              </a:rPr>
              <a:t>Only print on one side of each page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943" y="3553156"/>
            <a:ext cx="2540000" cy="2540000"/>
          </a:xfrm>
          <a:prstGeom prst="rect">
            <a:avLst/>
          </a:prstGeom>
        </p:spPr>
      </p:pic>
    </p:spTree>
    <p:extLst>
      <p:ext uri="{BB962C8B-B14F-4D97-AF65-F5344CB8AC3E}">
        <p14:creationId xmlns:p14="http://schemas.microsoft.com/office/powerpoint/2010/main" val="9437338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765481"/>
            <a:ext cx="4350774" cy="923330"/>
          </a:xfrm>
          <a:prstGeom prst="rect">
            <a:avLst/>
          </a:prstGeom>
          <a:noFill/>
        </p:spPr>
        <p:txBody>
          <a:bodyPr wrap="square" rtlCol="0" anchor="ctr">
            <a:spAutoFit/>
          </a:bodyPr>
          <a:lstStyle/>
          <a:p>
            <a:pPr algn="ctr"/>
            <a:r>
              <a:rPr lang="en-US" dirty="0">
                <a:latin typeface="Arial Black" panose="020B0A04020102020204" pitchFamily="34" charset="0"/>
              </a:rPr>
              <a:t>Prepare NBCRV for Vehicle Decontamination</a:t>
            </a:r>
          </a:p>
          <a:p>
            <a:pPr algn="ctr"/>
            <a:r>
              <a:rPr lang="en-US" dirty="0">
                <a:latin typeface="Arial Black" panose="020B0A04020102020204" pitchFamily="34" charset="0"/>
              </a:rPr>
              <a:t>(TM 9-2355-326-10-1, WP 0154)</a:t>
            </a:r>
          </a:p>
        </p:txBody>
      </p:sp>
      <p:sp>
        <p:nvSpPr>
          <p:cNvPr id="3" name="TextBox 2"/>
          <p:cNvSpPr txBox="1"/>
          <p:nvPr/>
        </p:nvSpPr>
        <p:spPr>
          <a:xfrm>
            <a:off x="4795169" y="20099"/>
            <a:ext cx="4334082" cy="369332"/>
          </a:xfrm>
          <a:prstGeom prst="rect">
            <a:avLst/>
          </a:prstGeom>
          <a:noFill/>
        </p:spPr>
        <p:txBody>
          <a:bodyPr wrap="square" rtlCol="0">
            <a:spAutoFit/>
          </a:bodyPr>
          <a:lstStyle/>
          <a:p>
            <a:pPr algn="ctr"/>
            <a:r>
              <a:rPr lang="en-US" dirty="0">
                <a:latin typeface="Arial Black" panose="020B0A04020102020204" pitchFamily="34" charset="0"/>
              </a:rPr>
              <a:t>DECON Preparation Procedure</a:t>
            </a:r>
          </a:p>
        </p:txBody>
      </p:sp>
      <p:sp>
        <p:nvSpPr>
          <p:cNvPr id="4" name="TextBox 3"/>
          <p:cNvSpPr txBox="1"/>
          <p:nvPr/>
        </p:nvSpPr>
        <p:spPr>
          <a:xfrm>
            <a:off x="4895849" y="503323"/>
            <a:ext cx="4233401" cy="6370975"/>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Power down Mission Equipment, except CCOPS (WP 0086). </a:t>
            </a:r>
          </a:p>
          <a:p>
            <a:pPr marL="228600" indent="-228600">
              <a:buAutoNum type="arabicPeriod"/>
            </a:pPr>
            <a:r>
              <a:rPr lang="en-US" sz="1200" dirty="0">
                <a:latin typeface="Arial" panose="020B0604020202020204" pitchFamily="34" charset="0"/>
                <a:cs typeface="Arial" panose="020B0604020202020204" pitchFamily="34" charset="0"/>
              </a:rPr>
              <a:t>Power down RWS (WP 0112). Ensure Thermal Imaging Module (TIM) and Visual Imaging Module (VIM) lens covers are installed. </a:t>
            </a:r>
          </a:p>
          <a:p>
            <a:pPr marL="228600" indent="-228600">
              <a:buAutoNum type="arabicPeriod"/>
            </a:pPr>
            <a:r>
              <a:rPr lang="en-US" sz="1200" dirty="0">
                <a:latin typeface="Arial" panose="020B0604020202020204" pitchFamily="34" charset="0"/>
                <a:cs typeface="Arial" panose="020B0604020202020204" pitchFamily="34" charset="0"/>
              </a:rPr>
              <a:t>Remove Joint Biological Point Detection System (JBPDS) Collector Intake Stack (WP 0059). </a:t>
            </a:r>
          </a:p>
          <a:p>
            <a:pPr marL="228600" indent="-228600">
              <a:buAutoNum type="arabicPeriod"/>
            </a:pPr>
            <a:r>
              <a:rPr lang="en-US" sz="1200" dirty="0">
                <a:latin typeface="Arial" panose="020B0604020202020204" pitchFamily="34" charset="0"/>
                <a:cs typeface="Arial" panose="020B0604020202020204" pitchFamily="34" charset="0"/>
              </a:rPr>
              <a:t>Remove Biological Agent Warning Sensor (BAWS) Intake Stack (WP 0058). </a:t>
            </a:r>
          </a:p>
          <a:p>
            <a:pPr marL="228600" indent="-228600">
              <a:buAutoNum type="arabicPeriod"/>
            </a:pPr>
            <a:r>
              <a:rPr lang="en-US" sz="1200" dirty="0">
                <a:latin typeface="Arial" panose="020B0604020202020204" pitchFamily="34" charset="0"/>
                <a:cs typeface="Arial" panose="020B0604020202020204" pitchFamily="34" charset="0"/>
              </a:rPr>
              <a:t>If equipped with BAWS Intake Closure Assembly (ICA), remove BAWS ICA (Volume 5, WP 0885). </a:t>
            </a:r>
          </a:p>
          <a:p>
            <a:pPr marL="228600" indent="-228600">
              <a:buAutoNum type="arabicPeriod"/>
            </a:pPr>
            <a:r>
              <a:rPr lang="en-US" sz="1200" dirty="0">
                <a:latin typeface="Arial" panose="020B0604020202020204" pitchFamily="34" charset="0"/>
                <a:cs typeface="Arial" panose="020B0604020202020204" pitchFamily="34" charset="0"/>
              </a:rPr>
              <a:t>Cover Joint Services Lightweight Standoff Chemical Agent Detector (JSLSCAD) (1) with three plastic bags (one over the top of the other). Secure plastic bags with tape at base of JSLSCAD (1).</a:t>
            </a:r>
          </a:p>
          <a:p>
            <a:pPr marL="228600" indent="-228600">
              <a:buAutoNum type="arabicPeriod"/>
            </a:pPr>
            <a:r>
              <a:rPr lang="en-US" sz="1200" dirty="0">
                <a:latin typeface="Arial" panose="020B0604020202020204" pitchFamily="34" charset="0"/>
                <a:cs typeface="Arial" panose="020B0604020202020204" pitchFamily="34" charset="0"/>
              </a:rPr>
              <a:t>Cover Meteorological Sensor (METSMAN) (2) with three plastic bags (one over the top of the other). Secure plastic bags with tape at base of METSMAN(2). </a:t>
            </a:r>
          </a:p>
          <a:p>
            <a:pPr marL="228600" indent="-228600">
              <a:buAutoNum type="arabicPeriod"/>
            </a:pPr>
            <a:r>
              <a:rPr lang="en-US" sz="1200" dirty="0">
                <a:latin typeface="Arial" panose="020B0604020202020204" pitchFamily="34" charset="0"/>
                <a:cs typeface="Arial" panose="020B0604020202020204" pitchFamily="34" charset="0"/>
              </a:rPr>
              <a:t>Place M88 air inlet valve to Internal (WP 0068). </a:t>
            </a:r>
          </a:p>
          <a:p>
            <a:pPr marL="228600" indent="-228600">
              <a:buAutoNum type="arabicPeriod"/>
            </a:pPr>
            <a:r>
              <a:rPr lang="en-US" sz="1200" dirty="0">
                <a:latin typeface="Arial" panose="020B0604020202020204" pitchFamily="34" charset="0"/>
                <a:cs typeface="Arial" panose="020B0604020202020204" pitchFamily="34" charset="0"/>
              </a:rPr>
              <a:t>Cover up M88, Chemical Vapor Sampling System (CVSS), and Chemical Biological Mass Spectrometer (CBMS II) air inlet cover (3) with three plastic bags (one over the top of the other). Secure plastic bags with tape at base of air inlet cover (3).</a:t>
            </a:r>
          </a:p>
          <a:p>
            <a:pPr marL="228600" indent="-228600">
              <a:buAutoNum type="arabicPeriod"/>
            </a:pPr>
            <a:r>
              <a:rPr lang="en-US" sz="1200" dirty="0">
                <a:latin typeface="Arial" panose="020B0604020202020204" pitchFamily="34" charset="0"/>
                <a:cs typeface="Arial" panose="020B0604020202020204" pitchFamily="34" charset="0"/>
              </a:rPr>
              <a:t>Cover Driver's Vision Enhancer (DVE) (4) with three plastic bags (one over the top of the other). Secure plastic bags with tape at base of mounting bracket. </a:t>
            </a:r>
          </a:p>
          <a:p>
            <a:pPr marL="228600" indent="-228600">
              <a:buAutoNum type="arabicPeriod"/>
            </a:pPr>
            <a:r>
              <a:rPr lang="en-US" sz="1200" dirty="0">
                <a:latin typeface="Arial" panose="020B0604020202020204" pitchFamily="34" charset="0"/>
                <a:cs typeface="Arial" panose="020B0604020202020204" pitchFamily="34" charset="0"/>
              </a:rPr>
              <a:t>Replace five shielding gaskets (Volume 5, WP 0859). </a:t>
            </a:r>
          </a:p>
          <a:p>
            <a:pPr marL="228600" indent="-228600">
              <a:buAutoNum type="arabicPeriod"/>
            </a:pPr>
            <a:r>
              <a:rPr lang="en-US" sz="1200" dirty="0">
                <a:latin typeface="Arial" panose="020B0604020202020204" pitchFamily="34" charset="0"/>
                <a:cs typeface="Arial" panose="020B0604020202020204" pitchFamily="34" charset="0"/>
              </a:rPr>
              <a:t>Pneumatic system breather and coalescing filter are mandatory replacement items. Notify Field Maintenance for mandatory replacement. </a:t>
            </a:r>
          </a:p>
          <a:p>
            <a:pPr marL="228600" indent="-228600">
              <a:buAutoNum type="arabicPeriod"/>
            </a:pPr>
            <a:r>
              <a:rPr lang="en-US" sz="1200" dirty="0">
                <a:latin typeface="Arial" panose="020B0604020202020204" pitchFamily="34" charset="0"/>
                <a:cs typeface="Arial" panose="020B0604020202020204" pitchFamily="34" charset="0"/>
              </a:rPr>
              <a:t>Decontaminate vehicle and equipment IAW FM 3-11.5 and unit SOP's.</a:t>
            </a: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15</a:t>
            </a:r>
          </a:p>
        </p:txBody>
      </p:sp>
      <p:sp>
        <p:nvSpPr>
          <p:cNvPr id="6" name="TextBox 5"/>
          <p:cNvSpPr txBox="1"/>
          <p:nvPr/>
        </p:nvSpPr>
        <p:spPr>
          <a:xfrm>
            <a:off x="3889711"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14</a:t>
            </a:r>
          </a:p>
        </p:txBody>
      </p:sp>
    </p:spTree>
    <p:extLst>
      <p:ext uri="{BB962C8B-B14F-4D97-AF65-F5344CB8AC3E}">
        <p14:creationId xmlns:p14="http://schemas.microsoft.com/office/powerpoint/2010/main" val="204819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0" y="20099"/>
            <a:ext cx="4350774" cy="646331"/>
          </a:xfrm>
          <a:prstGeom prst="rect">
            <a:avLst/>
          </a:prstGeom>
          <a:noFill/>
        </p:spPr>
        <p:txBody>
          <a:bodyPr wrap="square" rtlCol="0">
            <a:spAutoFit/>
          </a:bodyPr>
          <a:lstStyle/>
          <a:p>
            <a:pPr algn="ctr"/>
            <a:r>
              <a:rPr lang="en-US" dirty="0">
                <a:latin typeface="Arial Black" panose="020B0A04020102020204" pitchFamily="34" charset="0"/>
              </a:rPr>
              <a:t>Decontamination Procedure Figures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0" y="763219"/>
            <a:ext cx="2146475" cy="2620695"/>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077" y="763218"/>
            <a:ext cx="1919873" cy="2620695"/>
          </a:xfrm>
          <a:prstGeom prst="rect">
            <a:avLst/>
          </a:prstGeom>
          <a:ln>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094" y="3673366"/>
            <a:ext cx="3479965" cy="2905949"/>
          </a:xfrm>
          <a:prstGeom prst="rect">
            <a:avLst/>
          </a:prstGeom>
          <a:ln>
            <a:solidFill>
              <a:schemeClr val="tx1"/>
            </a:solidFill>
          </a:ln>
        </p:spPr>
      </p:pic>
      <p:sp>
        <p:nvSpPr>
          <p:cNvPr id="7" name="TextBox 6"/>
          <p:cNvSpPr txBox="1"/>
          <p:nvPr/>
        </p:nvSpPr>
        <p:spPr>
          <a:xfrm>
            <a:off x="4787901" y="3042479"/>
            <a:ext cx="4350774" cy="369332"/>
          </a:xfrm>
          <a:prstGeom prst="rect">
            <a:avLst/>
          </a:prstGeom>
          <a:noFill/>
        </p:spPr>
        <p:txBody>
          <a:bodyPr wrap="square" rtlCol="0" anchor="ctr">
            <a:spAutoFit/>
          </a:bodyPr>
          <a:lstStyle/>
          <a:p>
            <a:pPr algn="ctr"/>
            <a:r>
              <a:rPr lang="en-US" dirty="0">
                <a:latin typeface="Arial Black" panose="020B0A04020102020204" pitchFamily="34" charset="0"/>
              </a:rPr>
              <a:t>Page Intentionally Left Blank</a:t>
            </a:r>
          </a:p>
        </p:txBody>
      </p:sp>
      <p:sp>
        <p:nvSpPr>
          <p:cNvPr id="8" name="TextBox 7"/>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17</a:t>
            </a:r>
          </a:p>
        </p:txBody>
      </p:sp>
      <p:sp>
        <p:nvSpPr>
          <p:cNvPr id="9" name="TextBox 8"/>
          <p:cNvSpPr txBox="1"/>
          <p:nvPr/>
        </p:nvSpPr>
        <p:spPr>
          <a:xfrm>
            <a:off x="3858819" y="-1"/>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16</a:t>
            </a:r>
          </a:p>
        </p:txBody>
      </p:sp>
    </p:spTree>
    <p:extLst>
      <p:ext uri="{BB962C8B-B14F-4D97-AF65-F5344CB8AC3E}">
        <p14:creationId xmlns:p14="http://schemas.microsoft.com/office/powerpoint/2010/main" val="253061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765482"/>
            <a:ext cx="4350774" cy="923330"/>
          </a:xfrm>
          <a:prstGeom prst="rect">
            <a:avLst/>
          </a:prstGeom>
          <a:noFill/>
        </p:spPr>
        <p:txBody>
          <a:bodyPr wrap="square" rtlCol="0" anchor="ctr">
            <a:spAutoFit/>
          </a:bodyPr>
          <a:lstStyle/>
          <a:p>
            <a:pPr algn="ctr"/>
            <a:r>
              <a:rPr lang="en-US" dirty="0">
                <a:latin typeface="Arial Black" panose="020B0A04020102020204" pitchFamily="34" charset="0"/>
              </a:rPr>
              <a:t>Mission Planning and Considerations</a:t>
            </a:r>
          </a:p>
          <a:p>
            <a:pPr algn="ctr"/>
            <a:r>
              <a:rPr lang="en-US" dirty="0">
                <a:latin typeface="Arial Black" panose="020B0A04020102020204" pitchFamily="34" charset="0"/>
              </a:rPr>
              <a:t>(ATP 3-11.37)</a:t>
            </a:r>
          </a:p>
        </p:txBody>
      </p:sp>
      <p:sp>
        <p:nvSpPr>
          <p:cNvPr id="3" name="TextBox 2"/>
          <p:cNvSpPr txBox="1"/>
          <p:nvPr/>
        </p:nvSpPr>
        <p:spPr>
          <a:xfrm>
            <a:off x="4780420" y="20099"/>
            <a:ext cx="4334082" cy="646331"/>
          </a:xfrm>
          <a:prstGeom prst="rect">
            <a:avLst/>
          </a:prstGeom>
          <a:noFill/>
        </p:spPr>
        <p:txBody>
          <a:bodyPr wrap="square" rtlCol="0">
            <a:spAutoFit/>
          </a:bodyPr>
          <a:lstStyle/>
          <a:p>
            <a:pPr algn="ctr"/>
            <a:r>
              <a:rPr lang="en-US" dirty="0">
                <a:latin typeface="Arial Black" panose="020B0A04020102020204" pitchFamily="34" charset="0"/>
              </a:rPr>
              <a:t>OPORD </a:t>
            </a:r>
            <a:r>
              <a:rPr lang="en-US" dirty="0" smtClean="0">
                <a:latin typeface="Arial Black" panose="020B0A04020102020204" pitchFamily="34" charset="0"/>
              </a:rPr>
              <a:t>Key Considerations for </a:t>
            </a:r>
            <a:r>
              <a:rPr lang="en-US" dirty="0">
                <a:latin typeface="Arial Black" panose="020B0A04020102020204" pitchFamily="34" charset="0"/>
              </a:rPr>
              <a:t>Mounted CBRN Recon Mission</a:t>
            </a: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19</a:t>
            </a:r>
          </a:p>
        </p:txBody>
      </p:sp>
      <p:sp>
        <p:nvSpPr>
          <p:cNvPr id="6" name="TextBox 5"/>
          <p:cNvSpPr txBox="1"/>
          <p:nvPr/>
        </p:nvSpPr>
        <p:spPr>
          <a:xfrm>
            <a:off x="3813511"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18</a:t>
            </a:r>
          </a:p>
        </p:txBody>
      </p:sp>
      <p:sp>
        <p:nvSpPr>
          <p:cNvPr id="8" name="TextBox 7"/>
          <p:cNvSpPr txBox="1"/>
          <p:nvPr/>
        </p:nvSpPr>
        <p:spPr>
          <a:xfrm>
            <a:off x="4914900" y="837250"/>
            <a:ext cx="4199602" cy="6191571"/>
          </a:xfrm>
          <a:prstGeom prst="rect">
            <a:avLst/>
          </a:prstGeom>
          <a:noFill/>
        </p:spPr>
        <p:txBody>
          <a:bodyPr wrap="square" rtlCol="0">
            <a:noAutofit/>
          </a:bodyPr>
          <a:lstStyle/>
          <a:p>
            <a:r>
              <a:rPr lang="en-US" sz="1400" b="1" dirty="0">
                <a:latin typeface="Arial" panose="020B0604020202020204" pitchFamily="34" charset="0"/>
                <a:cs typeface="Arial" panose="020B0604020202020204" pitchFamily="34" charset="0"/>
              </a:rPr>
              <a:t>Situation</a:t>
            </a:r>
          </a:p>
          <a:p>
            <a:pPr marL="285750" indent="-285750">
              <a:buFontTx/>
              <a:buChar char="-"/>
            </a:pPr>
            <a:r>
              <a:rPr lang="en-US" sz="1400" dirty="0">
                <a:latin typeface="Arial" panose="020B0604020202020204" pitchFamily="34" charset="0"/>
                <a:cs typeface="Arial" panose="020B0604020202020204" pitchFamily="34" charset="0"/>
              </a:rPr>
              <a:t>Friendly Forces</a:t>
            </a:r>
          </a:p>
          <a:p>
            <a:pPr marL="285750" indent="-285750">
              <a:buFontTx/>
              <a:buChar char="-"/>
            </a:pPr>
            <a:r>
              <a:rPr lang="en-US" sz="1400" dirty="0">
                <a:latin typeface="Arial" panose="020B0604020202020204" pitchFamily="34" charset="0"/>
                <a:cs typeface="Arial" panose="020B0604020202020204" pitchFamily="34" charset="0"/>
              </a:rPr>
              <a:t>Enemy Forces</a:t>
            </a:r>
          </a:p>
          <a:p>
            <a:pPr marL="285750" indent="-285750">
              <a:buFontTx/>
              <a:buChar char="-"/>
            </a:pPr>
            <a:r>
              <a:rPr lang="en-US" sz="1400" dirty="0">
                <a:latin typeface="Arial" panose="020B0604020202020204" pitchFamily="34" charset="0"/>
                <a:cs typeface="Arial" panose="020B0604020202020204" pitchFamily="34" charset="0"/>
              </a:rPr>
              <a:t>Weather (Wind direction/speed)</a:t>
            </a:r>
          </a:p>
          <a:p>
            <a:r>
              <a:rPr lang="en-US" sz="1400" b="1" dirty="0">
                <a:latin typeface="Arial" panose="020B0604020202020204" pitchFamily="34" charset="0"/>
                <a:cs typeface="Arial" panose="020B0604020202020204" pitchFamily="34" charset="0"/>
              </a:rPr>
              <a:t>Mission </a:t>
            </a:r>
            <a:r>
              <a:rPr lang="en-US" sz="1400" dirty="0">
                <a:latin typeface="Arial" panose="020B0604020202020204" pitchFamily="34" charset="0"/>
                <a:cs typeface="Arial" panose="020B0604020202020204" pitchFamily="34" charset="0"/>
              </a:rPr>
              <a:t>(Stated twice)</a:t>
            </a:r>
            <a:endParaRPr lang="en-US" sz="1400" b="1"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Execution</a:t>
            </a:r>
          </a:p>
          <a:p>
            <a:pPr marL="285750" indent="-285750">
              <a:buFontTx/>
              <a:buChar char="-"/>
            </a:pPr>
            <a:r>
              <a:rPr lang="en-US" sz="1400" dirty="0">
                <a:latin typeface="Arial" panose="020B0604020202020204" pitchFamily="34" charset="0"/>
                <a:cs typeface="Arial" panose="020B0604020202020204" pitchFamily="34" charset="0"/>
              </a:rPr>
              <a:t>Concept of the Operation</a:t>
            </a:r>
          </a:p>
          <a:p>
            <a:pPr marL="742950" lvl="1" indent="-285750">
              <a:buFontTx/>
              <a:buChar char="-"/>
            </a:pPr>
            <a:r>
              <a:rPr lang="en-US" sz="1400" dirty="0">
                <a:latin typeface="Arial" panose="020B0604020202020204" pitchFamily="34" charset="0"/>
                <a:cs typeface="Arial" panose="020B0604020202020204" pitchFamily="34" charset="0"/>
              </a:rPr>
              <a:t>Timeline (SP time, Mission Complete time)</a:t>
            </a:r>
          </a:p>
          <a:p>
            <a:pPr marL="742950" lvl="1" indent="-285750">
              <a:buFontTx/>
              <a:buChar char="-"/>
            </a:pPr>
            <a:r>
              <a:rPr lang="en-US" sz="1400" dirty="0">
                <a:latin typeface="Arial" panose="020B0604020202020204" pitchFamily="34" charset="0"/>
                <a:cs typeface="Arial" panose="020B0604020202020204" pitchFamily="34" charset="0"/>
              </a:rPr>
              <a:t>Route (Primary/alt routes, checkpoint grids, grid to Button Up Point, order of march, speed, movement formation, vehicle spacing, weapon orientations)</a:t>
            </a:r>
          </a:p>
          <a:p>
            <a:pPr marL="742950" lvl="1" indent="-285750">
              <a:buFontTx/>
              <a:buChar char="-"/>
            </a:pPr>
            <a:r>
              <a:rPr lang="en-US" sz="1400" dirty="0">
                <a:latin typeface="Arial" panose="020B0604020202020204" pitchFamily="34" charset="0"/>
                <a:cs typeface="Arial" panose="020B0604020202020204" pitchFamily="34" charset="0"/>
              </a:rPr>
              <a:t>Actions on OBJ (Locate technique, survey technique)</a:t>
            </a:r>
          </a:p>
          <a:p>
            <a:pPr marL="285750" indent="-285750">
              <a:buFontTx/>
              <a:buChar char="-"/>
            </a:pPr>
            <a:r>
              <a:rPr lang="en-US" sz="1400" dirty="0" smtClean="0">
                <a:latin typeface="Arial" panose="020B0604020202020204" pitchFamily="34" charset="0"/>
                <a:cs typeface="Arial" panose="020B0604020202020204" pitchFamily="34" charset="0"/>
              </a:rPr>
              <a:t>Tasks </a:t>
            </a:r>
            <a:r>
              <a:rPr lang="en-US" sz="1400" dirty="0">
                <a:latin typeface="Arial" panose="020B0604020202020204" pitchFamily="34" charset="0"/>
                <a:cs typeface="Arial" panose="020B0604020202020204" pitchFamily="34" charset="0"/>
              </a:rPr>
              <a:t>to Subordinate </a:t>
            </a:r>
            <a:r>
              <a:rPr lang="en-US" sz="1400" dirty="0" smtClean="0">
                <a:latin typeface="Arial" panose="020B0604020202020204" pitchFamily="34" charset="0"/>
                <a:cs typeface="Arial" panose="020B0604020202020204" pitchFamily="34" charset="0"/>
              </a:rPr>
              <a:t>Units</a:t>
            </a:r>
            <a:endParaRPr lang="en-US" sz="1400" dirty="0">
              <a:latin typeface="Arial" panose="020B0604020202020204" pitchFamily="34" charset="0"/>
              <a:cs typeface="Arial" panose="020B0604020202020204" pitchFamily="34" charset="0"/>
            </a:endParaRPr>
          </a:p>
          <a:p>
            <a:pPr marL="285750" indent="-285750">
              <a:buFontTx/>
              <a:buChar char="-"/>
            </a:pPr>
            <a:r>
              <a:rPr lang="en-US" sz="1400" dirty="0">
                <a:latin typeface="Arial" panose="020B0604020202020204" pitchFamily="34" charset="0"/>
                <a:cs typeface="Arial" panose="020B0604020202020204" pitchFamily="34" charset="0"/>
              </a:rPr>
              <a:t>Coordinating Instructions</a:t>
            </a:r>
          </a:p>
          <a:p>
            <a:pPr marL="742950" lvl="1" indent="-285750">
              <a:buFontTx/>
              <a:buChar char="-"/>
            </a:pPr>
            <a:r>
              <a:rPr lang="en-US" sz="1400" dirty="0">
                <a:latin typeface="Arial" panose="020B0604020202020204" pitchFamily="34" charset="0"/>
                <a:cs typeface="Arial" panose="020B0604020202020204" pitchFamily="34" charset="0"/>
              </a:rPr>
              <a:t>Actions on contact</a:t>
            </a:r>
          </a:p>
          <a:p>
            <a:pPr marL="742950" lvl="1" indent="-285750">
              <a:buFontTx/>
              <a:buChar char="-"/>
            </a:pPr>
            <a:r>
              <a:rPr lang="en-US" sz="1400" dirty="0">
                <a:latin typeface="Arial" panose="020B0604020202020204" pitchFamily="34" charset="0"/>
                <a:cs typeface="Arial" panose="020B0604020202020204" pitchFamily="34" charset="0"/>
              </a:rPr>
              <a:t>Recovery plan</a:t>
            </a:r>
          </a:p>
          <a:p>
            <a:pPr marL="742950" lvl="1" indent="-285750">
              <a:buFontTx/>
              <a:buChar char="-"/>
            </a:pPr>
            <a:r>
              <a:rPr lang="en-US" sz="1400" dirty="0">
                <a:latin typeface="Arial" panose="020B0604020202020204" pitchFamily="34" charset="0"/>
                <a:cs typeface="Arial" panose="020B0604020202020204" pitchFamily="34" charset="0"/>
              </a:rPr>
              <a:t>DECON plan</a:t>
            </a:r>
          </a:p>
          <a:p>
            <a:pPr marL="742950" lvl="1" indent="-285750">
              <a:buFontTx/>
              <a:buChar char="-"/>
            </a:pPr>
            <a:r>
              <a:rPr lang="en-US" sz="1400" dirty="0">
                <a:latin typeface="Arial" panose="020B0604020202020204" pitchFamily="34" charset="0"/>
                <a:cs typeface="Arial" panose="020B0604020202020204" pitchFamily="34" charset="0"/>
              </a:rPr>
              <a:t>MOPP Level</a:t>
            </a:r>
          </a:p>
          <a:p>
            <a:r>
              <a:rPr lang="en-US" sz="1400" b="1" dirty="0">
                <a:latin typeface="Arial" panose="020B0604020202020204" pitchFamily="34" charset="0"/>
                <a:cs typeface="Arial" panose="020B0604020202020204" pitchFamily="34" charset="0"/>
              </a:rPr>
              <a:t>Sustainment</a:t>
            </a:r>
          </a:p>
          <a:p>
            <a:r>
              <a:rPr lang="en-US" sz="1400" b="1" dirty="0">
                <a:latin typeface="Arial" panose="020B0604020202020204" pitchFamily="34" charset="0"/>
                <a:cs typeface="Arial" panose="020B0604020202020204" pitchFamily="34" charset="0"/>
              </a:rPr>
              <a:t>Command and Control</a:t>
            </a:r>
          </a:p>
          <a:p>
            <a:pPr marL="171450" indent="-171450">
              <a:buFontTx/>
              <a:buChar char="-"/>
            </a:pPr>
            <a:r>
              <a:rPr lang="en-US" sz="1400" dirty="0">
                <a:latin typeface="Arial" panose="020B0604020202020204" pitchFamily="34" charset="0"/>
                <a:cs typeface="Arial" panose="020B0604020202020204" pitchFamily="34" charset="0"/>
              </a:rPr>
              <a:t>Succession of command</a:t>
            </a:r>
          </a:p>
          <a:p>
            <a:pPr marL="171450" indent="-171450">
              <a:buFontTx/>
              <a:buChar char="-"/>
            </a:pPr>
            <a:r>
              <a:rPr lang="en-US" sz="1400" dirty="0">
                <a:latin typeface="Arial" panose="020B0604020202020204" pitchFamily="34" charset="0"/>
                <a:cs typeface="Arial" panose="020B0604020202020204" pitchFamily="34" charset="0"/>
              </a:rPr>
              <a:t>Call signs</a:t>
            </a:r>
          </a:p>
          <a:p>
            <a:pPr marL="171450" indent="-171450">
              <a:buFontTx/>
              <a:buChar char="-"/>
            </a:pPr>
            <a:r>
              <a:rPr lang="en-US" sz="1400" dirty="0">
                <a:latin typeface="Arial" panose="020B0604020202020204" pitchFamily="34" charset="0"/>
                <a:cs typeface="Arial" panose="020B0604020202020204" pitchFamily="34" charset="0"/>
              </a:rPr>
              <a:t>Radio frequencies</a:t>
            </a:r>
          </a:p>
          <a:p>
            <a:endParaRPr lang="en-US" sz="1400" dirty="0">
              <a:latin typeface="Arial" panose="020B0604020202020204" pitchFamily="34" charset="0"/>
              <a:cs typeface="Arial" panose="020B0604020202020204" pitchFamily="34" charset="0"/>
            </a:endParaRPr>
          </a:p>
          <a:p>
            <a:pPr marL="742950" lvl="1" indent="-285750">
              <a:buFontTx/>
              <a:buChar char="-"/>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7228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Recon Planning Considerations</a:t>
            </a:r>
          </a:p>
        </p:txBody>
      </p:sp>
      <p:sp>
        <p:nvSpPr>
          <p:cNvPr id="3" name="TextBox 2"/>
          <p:cNvSpPr txBox="1"/>
          <p:nvPr/>
        </p:nvSpPr>
        <p:spPr>
          <a:xfrm>
            <a:off x="4813160" y="20099"/>
            <a:ext cx="4334082" cy="369332"/>
          </a:xfrm>
          <a:prstGeom prst="rect">
            <a:avLst/>
          </a:prstGeom>
          <a:noFill/>
        </p:spPr>
        <p:txBody>
          <a:bodyPr wrap="square" rtlCol="0">
            <a:spAutoFit/>
          </a:bodyPr>
          <a:lstStyle/>
          <a:p>
            <a:pPr algn="ctr"/>
            <a:r>
              <a:rPr lang="en-US" dirty="0" smtClean="0">
                <a:latin typeface="Arial Black" panose="020B0A04020102020204" pitchFamily="34" charset="0"/>
              </a:rPr>
              <a:t>Actions </a:t>
            </a:r>
            <a:r>
              <a:rPr lang="en-US" dirty="0" smtClean="0">
                <a:latin typeface="Arial Black" panose="020B0A04020102020204" pitchFamily="34" charset="0"/>
              </a:rPr>
              <a:t>During </a:t>
            </a:r>
            <a:r>
              <a:rPr lang="en-US" dirty="0" smtClean="0">
                <a:latin typeface="Arial Black" panose="020B0A04020102020204" pitchFamily="34" charset="0"/>
              </a:rPr>
              <a:t>Each Phase</a:t>
            </a:r>
            <a:endParaRPr lang="en-US" dirty="0">
              <a:latin typeface="Arial Black" panose="020B0A04020102020204" pitchFamily="34" charset="0"/>
            </a:endParaRPr>
          </a:p>
        </p:txBody>
      </p:sp>
      <p:grpSp>
        <p:nvGrpSpPr>
          <p:cNvPr id="7" name="Group 6"/>
          <p:cNvGrpSpPr/>
          <p:nvPr/>
        </p:nvGrpSpPr>
        <p:grpSpPr>
          <a:xfrm>
            <a:off x="0" y="389431"/>
            <a:ext cx="4339431" cy="6310908"/>
            <a:chOff x="0" y="389431"/>
            <a:chExt cx="4339431" cy="6310908"/>
          </a:xfrm>
        </p:grpSpPr>
        <p:sp>
          <p:nvSpPr>
            <p:cNvPr id="5" name="TextBox 4"/>
            <p:cNvSpPr txBox="1"/>
            <p:nvPr/>
          </p:nvSpPr>
          <p:spPr>
            <a:xfrm>
              <a:off x="0" y="389431"/>
              <a:ext cx="3661580" cy="5632311"/>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Troop Leading Procedures</a:t>
              </a:r>
            </a:p>
            <a:p>
              <a:pPr marL="342900" indent="-342900">
                <a:buAutoNum type="arabicPeriod"/>
              </a:pPr>
              <a:r>
                <a:rPr lang="en-US" sz="1200" dirty="0">
                  <a:latin typeface="Arial" panose="020B0604020202020204" pitchFamily="34" charset="0"/>
                  <a:cs typeface="Arial" panose="020B0604020202020204" pitchFamily="34" charset="0"/>
                </a:rPr>
                <a:t>Receive the mission</a:t>
              </a:r>
            </a:p>
            <a:p>
              <a:pPr marL="342900" indent="-342900">
                <a:buAutoNum type="arabicPeriod"/>
              </a:pPr>
              <a:r>
                <a:rPr lang="en-US" sz="1200" dirty="0">
                  <a:latin typeface="Arial" panose="020B0604020202020204" pitchFamily="34" charset="0"/>
                  <a:cs typeface="Arial" panose="020B0604020202020204" pitchFamily="34" charset="0"/>
                </a:rPr>
                <a:t>Issue WARNO</a:t>
              </a:r>
            </a:p>
            <a:p>
              <a:pPr marL="342900" indent="-342900">
                <a:buAutoNum type="arabicPeriod"/>
              </a:pPr>
              <a:r>
                <a:rPr lang="en-US" sz="1200" dirty="0">
                  <a:latin typeface="Arial" panose="020B0604020202020204" pitchFamily="34" charset="0"/>
                  <a:cs typeface="Arial" panose="020B0604020202020204" pitchFamily="34" charset="0"/>
                </a:rPr>
                <a:t>Make a tentative plan</a:t>
              </a:r>
            </a:p>
            <a:p>
              <a:pPr marL="342900" indent="-342900">
                <a:buAutoNum type="arabicPeriod"/>
              </a:pPr>
              <a:r>
                <a:rPr lang="en-US" sz="1200" dirty="0">
                  <a:latin typeface="Arial" panose="020B0604020202020204" pitchFamily="34" charset="0"/>
                  <a:cs typeface="Arial" panose="020B0604020202020204" pitchFamily="34" charset="0"/>
                </a:rPr>
                <a:t>Start/begin movement</a:t>
              </a:r>
            </a:p>
            <a:p>
              <a:pPr marL="342900" indent="-342900">
                <a:buAutoNum type="arabicPeriod"/>
              </a:pPr>
              <a:r>
                <a:rPr lang="en-US" sz="1200" dirty="0">
                  <a:latin typeface="Arial" panose="020B0604020202020204" pitchFamily="34" charset="0"/>
                  <a:cs typeface="Arial" panose="020B0604020202020204" pitchFamily="34" charset="0"/>
                </a:rPr>
                <a:t>Recon</a:t>
              </a:r>
            </a:p>
            <a:p>
              <a:pPr marL="342900" indent="-342900">
                <a:buAutoNum type="arabicPeriod"/>
              </a:pPr>
              <a:r>
                <a:rPr lang="en-US" sz="1200" dirty="0">
                  <a:latin typeface="Arial" panose="020B0604020202020204" pitchFamily="34" charset="0"/>
                  <a:cs typeface="Arial" panose="020B0604020202020204" pitchFamily="34" charset="0"/>
                </a:rPr>
                <a:t>Complete plan</a:t>
              </a:r>
            </a:p>
            <a:p>
              <a:pPr marL="342900" indent="-342900">
                <a:buAutoNum type="arabicPeriod"/>
              </a:pPr>
              <a:r>
                <a:rPr lang="en-US" sz="1200" dirty="0">
                  <a:latin typeface="Arial" panose="020B0604020202020204" pitchFamily="34" charset="0"/>
                  <a:cs typeface="Arial" panose="020B0604020202020204" pitchFamily="34" charset="0"/>
                </a:rPr>
                <a:t>Issue OPORD</a:t>
              </a:r>
            </a:p>
            <a:p>
              <a:pPr marL="342900" indent="-342900">
                <a:buAutoNum type="arabicPeriod"/>
              </a:pPr>
              <a:r>
                <a:rPr lang="en-US" sz="1200" dirty="0">
                  <a:latin typeface="Arial" panose="020B0604020202020204" pitchFamily="34" charset="0"/>
                  <a:cs typeface="Arial" panose="020B0604020202020204" pitchFamily="34" charset="0"/>
                </a:rPr>
                <a:t>Supervise and refine</a:t>
              </a:r>
            </a:p>
            <a:p>
              <a:pPr marL="342900" indent="-342900">
                <a:buAutoNum type="arabicPeriod"/>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5 Mounted Movement Formations</a:t>
              </a:r>
            </a:p>
            <a:p>
              <a:pPr marL="342900" indent="-342900">
                <a:buAutoNum type="arabicPeriod"/>
              </a:pPr>
              <a:r>
                <a:rPr lang="en-US" sz="1200" dirty="0">
                  <a:latin typeface="Arial" panose="020B0604020202020204" pitchFamily="34" charset="0"/>
                  <a:cs typeface="Arial" panose="020B0604020202020204" pitchFamily="34" charset="0"/>
                </a:rPr>
                <a:t>Column</a:t>
              </a:r>
            </a:p>
            <a:p>
              <a:pPr marL="342900" indent="-342900">
                <a:buAutoNum type="arabicPeriod"/>
              </a:pPr>
              <a:r>
                <a:rPr lang="en-US" sz="1200" dirty="0">
                  <a:latin typeface="Arial" panose="020B0604020202020204" pitchFamily="34" charset="0"/>
                  <a:cs typeface="Arial" panose="020B0604020202020204" pitchFamily="34" charset="0"/>
                </a:rPr>
                <a:t>Staggered Column</a:t>
              </a:r>
            </a:p>
            <a:p>
              <a:pPr marL="342900" indent="-342900">
                <a:buAutoNum type="arabicPeriod"/>
              </a:pPr>
              <a:r>
                <a:rPr lang="en-US" sz="1200" dirty="0">
                  <a:latin typeface="Arial" panose="020B0604020202020204" pitchFamily="34" charset="0"/>
                  <a:cs typeface="Arial" panose="020B0604020202020204" pitchFamily="34" charset="0"/>
                </a:rPr>
                <a:t>Wedge</a:t>
              </a:r>
            </a:p>
            <a:p>
              <a:pPr marL="342900" indent="-342900">
                <a:buAutoNum type="arabicPeriod"/>
              </a:pPr>
              <a:r>
                <a:rPr lang="en-US" sz="1200" dirty="0">
                  <a:latin typeface="Arial" panose="020B0604020202020204" pitchFamily="34" charset="0"/>
                  <a:cs typeface="Arial" panose="020B0604020202020204" pitchFamily="34" charset="0"/>
                </a:rPr>
                <a:t>V Formation</a:t>
              </a:r>
            </a:p>
            <a:p>
              <a:pPr marL="342900" indent="-342900">
                <a:buAutoNum type="arabicPeriod"/>
              </a:pPr>
              <a:r>
                <a:rPr lang="en-US" sz="1200" dirty="0">
                  <a:latin typeface="Arial" panose="020B0604020202020204" pitchFamily="34" charset="0"/>
                  <a:cs typeface="Arial" panose="020B0604020202020204" pitchFamily="34" charset="0"/>
                </a:rPr>
                <a:t>Left or Right Echelon</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3 Mounted Movement Techniques</a:t>
              </a:r>
            </a:p>
            <a:p>
              <a:pPr marL="342900" indent="-342900">
                <a:buAutoNum type="arabicPeriod"/>
              </a:pPr>
              <a:r>
                <a:rPr lang="en-US" sz="1200" dirty="0">
                  <a:latin typeface="Arial" panose="020B0604020202020204" pitchFamily="34" charset="0"/>
                  <a:cs typeface="Arial" panose="020B0604020202020204" pitchFamily="34" charset="0"/>
                </a:rPr>
                <a:t>Traveling</a:t>
              </a:r>
            </a:p>
            <a:p>
              <a:pPr marL="342900" indent="-342900">
                <a:buAutoNum type="arabicPeriod"/>
              </a:pPr>
              <a:r>
                <a:rPr lang="en-US" sz="1200" dirty="0">
                  <a:latin typeface="Arial" panose="020B0604020202020204" pitchFamily="34" charset="0"/>
                  <a:cs typeface="Arial" panose="020B0604020202020204" pitchFamily="34" charset="0"/>
                </a:rPr>
                <a:t>Traveling Overwatch</a:t>
              </a:r>
            </a:p>
            <a:p>
              <a:pPr marL="342900" indent="-342900">
                <a:buAutoNum type="arabicPeriod"/>
              </a:pPr>
              <a:r>
                <a:rPr lang="en-US" sz="1200" dirty="0">
                  <a:latin typeface="Arial" panose="020B0604020202020204" pitchFamily="34" charset="0"/>
                  <a:cs typeface="Arial" panose="020B0604020202020204" pitchFamily="34" charset="0"/>
                </a:rPr>
                <a:t>Bounding Overwatch</a:t>
              </a:r>
            </a:p>
            <a:p>
              <a:pPr marL="342900" indent="-342900">
                <a:buAutoNum type="arabicPeriod"/>
              </a:pPr>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Principles of CBRN Operations</a:t>
              </a:r>
            </a:p>
            <a:p>
              <a:pPr marL="228600" indent="-228600">
                <a:buAutoNum type="arabicPeriod"/>
              </a:pPr>
              <a:r>
                <a:rPr lang="en-US" sz="1200" dirty="0">
                  <a:latin typeface="Arial" panose="020B0604020202020204" pitchFamily="34" charset="0"/>
                  <a:cs typeface="Arial" panose="020B0604020202020204" pitchFamily="34" charset="0"/>
                </a:rPr>
                <a:t>Ensure continuous CBRN recon</a:t>
              </a:r>
            </a:p>
            <a:p>
              <a:pPr marL="228600" indent="-228600">
                <a:buAutoNum type="arabicPeriod"/>
              </a:pPr>
              <a:r>
                <a:rPr lang="en-US" sz="1200" dirty="0">
                  <a:latin typeface="Arial" panose="020B0604020202020204" pitchFamily="34" charset="0"/>
                  <a:cs typeface="Arial" panose="020B0604020202020204" pitchFamily="34" charset="0"/>
                </a:rPr>
                <a:t>Do not keep CBRN assets in reserve</a:t>
              </a:r>
            </a:p>
            <a:p>
              <a:pPr marL="228600" indent="-228600">
                <a:buAutoNum type="arabicPeriod"/>
              </a:pPr>
              <a:r>
                <a:rPr lang="en-US" sz="1200" dirty="0">
                  <a:latin typeface="Arial" panose="020B0604020202020204" pitchFamily="34" charset="0"/>
                  <a:cs typeface="Arial" panose="020B0604020202020204" pitchFamily="34" charset="0"/>
                </a:rPr>
                <a:t>Orient on the CBRN recon objective</a:t>
              </a:r>
            </a:p>
            <a:p>
              <a:pPr marL="228600" indent="-228600">
                <a:buAutoNum type="arabicPeriod"/>
              </a:pPr>
              <a:r>
                <a:rPr lang="en-US" sz="1200" dirty="0">
                  <a:latin typeface="Arial" panose="020B0604020202020204" pitchFamily="34" charset="0"/>
                  <a:cs typeface="Arial" panose="020B0604020202020204" pitchFamily="34" charset="0"/>
                </a:rPr>
                <a:t>Report information rapidly and accurately</a:t>
              </a:r>
            </a:p>
            <a:p>
              <a:pPr marL="228600" indent="-228600">
                <a:buAutoNum type="arabicPeriod"/>
              </a:pPr>
              <a:r>
                <a:rPr lang="en-US" sz="1200" dirty="0">
                  <a:latin typeface="Arial" panose="020B0604020202020204" pitchFamily="34" charset="0"/>
                  <a:cs typeface="Arial" panose="020B0604020202020204" pitchFamily="34" charset="0"/>
                </a:rPr>
                <a:t>Retain freedom of action</a:t>
              </a:r>
            </a:p>
            <a:p>
              <a:pPr marL="228600" indent="-228600">
                <a:buAutoNum type="arabicPeriod"/>
              </a:pPr>
              <a:r>
                <a:rPr lang="en-US" sz="1200" dirty="0">
                  <a:latin typeface="Arial" panose="020B0604020202020204" pitchFamily="34" charset="0"/>
                  <a:cs typeface="Arial" panose="020B0604020202020204" pitchFamily="34" charset="0"/>
                </a:rPr>
                <a:t>Gain and maintain CBRN hazard understanding</a:t>
              </a:r>
            </a:p>
            <a:p>
              <a:pPr marL="228600" indent="-228600">
                <a:buAutoNum type="arabicPeriod"/>
              </a:pPr>
              <a:r>
                <a:rPr lang="en-US" sz="1200" dirty="0">
                  <a:latin typeface="Arial" panose="020B0604020202020204" pitchFamily="34" charset="0"/>
                  <a:cs typeface="Arial" panose="020B0604020202020204" pitchFamily="34" charset="0"/>
                </a:rPr>
                <a:t>Develop the situation rapidly</a:t>
              </a:r>
            </a:p>
          </p:txBody>
        </p:sp>
        <p:sp>
          <p:nvSpPr>
            <p:cNvPr id="6" name="TextBox 5"/>
            <p:cNvSpPr txBox="1"/>
            <p:nvPr/>
          </p:nvSpPr>
          <p:spPr>
            <a:xfrm>
              <a:off x="0" y="5869342"/>
              <a:ext cx="4339431" cy="830997"/>
            </a:xfrm>
            <a:prstGeom prst="rect">
              <a:avLst/>
            </a:prstGeom>
            <a:noFill/>
          </p:spPr>
          <p:txBody>
            <a:bodyPr wrap="square" numCol="3" spcCol="182880" rtlCol="0">
              <a:spAutoFit/>
            </a:bodyPr>
            <a:lstStyle/>
            <a:p>
              <a:r>
                <a:rPr lang="en-US" sz="1200" b="1" dirty="0">
                  <a:latin typeface="Arial" panose="020B0604020202020204" pitchFamily="34" charset="0"/>
                  <a:cs typeface="Arial" panose="020B0604020202020204" pitchFamily="34" charset="0"/>
                </a:rPr>
                <a:t>CBRN Tasks</a:t>
              </a:r>
            </a:p>
            <a:p>
              <a:pPr marL="228600" indent="-228600">
                <a:buAutoNum type="arabicPeriod"/>
              </a:pPr>
              <a:r>
                <a:rPr lang="en-US" sz="1200" dirty="0">
                  <a:latin typeface="Arial" panose="020B0604020202020204" pitchFamily="34" charset="0"/>
                  <a:cs typeface="Arial" panose="020B0604020202020204" pitchFamily="34" charset="0"/>
                </a:rPr>
                <a:t>Detect</a:t>
              </a:r>
            </a:p>
            <a:p>
              <a:pPr marL="228600" indent="-228600">
                <a:buAutoNum type="arabicPeriod"/>
              </a:pPr>
              <a:r>
                <a:rPr lang="en-US" sz="1200" dirty="0">
                  <a:latin typeface="Arial" panose="020B0604020202020204" pitchFamily="34" charset="0"/>
                  <a:cs typeface="Arial" panose="020B0604020202020204" pitchFamily="34" charset="0"/>
                </a:rPr>
                <a:t>Locate</a:t>
              </a:r>
            </a:p>
            <a:p>
              <a:pPr marL="228600" indent="-228600">
                <a:buAutoNum type="arabicPeriod"/>
              </a:pPr>
              <a:r>
                <a:rPr lang="en-US" sz="1200" dirty="0">
                  <a:latin typeface="Arial" panose="020B0604020202020204" pitchFamily="34" charset="0"/>
                  <a:cs typeface="Arial" panose="020B0604020202020204" pitchFamily="34" charset="0"/>
                </a:rPr>
                <a:t>Identify</a:t>
              </a:r>
            </a:p>
            <a:p>
              <a:pPr marL="228600" indent="-228600">
                <a:buAutoNum type="arabicPeriod"/>
              </a:pP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Quantify</a:t>
              </a:r>
            </a:p>
            <a:p>
              <a:pPr marL="228600" indent="-228600">
                <a:buAutoNum type="arabicPeriod"/>
              </a:pPr>
              <a:r>
                <a:rPr lang="en-US" sz="1200" dirty="0">
                  <a:latin typeface="Arial" panose="020B0604020202020204" pitchFamily="34" charset="0"/>
                  <a:cs typeface="Arial" panose="020B0604020202020204" pitchFamily="34" charset="0"/>
                </a:rPr>
                <a:t>Collect</a:t>
              </a:r>
            </a:p>
            <a:p>
              <a:pPr marL="228600" indent="-228600">
                <a:buAutoNum type="arabicPeriod"/>
              </a:pPr>
              <a:r>
                <a:rPr lang="en-US" sz="1200" dirty="0">
                  <a:latin typeface="Arial" panose="020B0604020202020204" pitchFamily="34" charset="0"/>
                  <a:cs typeface="Arial" panose="020B0604020202020204" pitchFamily="34" charset="0"/>
                </a:rPr>
                <a:t>Survey</a:t>
              </a:r>
            </a:p>
            <a:p>
              <a:pPr marL="228600" indent="-228600">
                <a:buAutoNum type="arabicPeriod"/>
              </a:pPr>
              <a:endParaRPr lang="en-US" sz="1200" dirty="0">
                <a:latin typeface="Arial" panose="020B0604020202020204" pitchFamily="34" charset="0"/>
                <a:cs typeface="Arial" panose="020B0604020202020204" pitchFamily="34" charset="0"/>
              </a:endParaRPr>
            </a:p>
            <a:p>
              <a:pPr marL="228600" indent="-228600">
                <a:buAutoNum type="arabicPeriod"/>
              </a:pPr>
              <a:r>
                <a:rPr lang="en-US" sz="1200" dirty="0">
                  <a:latin typeface="Arial" panose="020B0604020202020204" pitchFamily="34" charset="0"/>
                  <a:cs typeface="Arial" panose="020B0604020202020204" pitchFamily="34" charset="0"/>
                </a:rPr>
                <a:t>Mark</a:t>
              </a:r>
            </a:p>
            <a:p>
              <a:pPr marL="228600" indent="-228600">
                <a:buAutoNum type="arabicPeriod"/>
              </a:pPr>
              <a:r>
                <a:rPr lang="en-US" sz="1200" dirty="0">
                  <a:latin typeface="Arial" panose="020B0604020202020204" pitchFamily="34" charset="0"/>
                  <a:cs typeface="Arial" panose="020B0604020202020204" pitchFamily="34" charset="0"/>
                </a:rPr>
                <a:t>Report</a:t>
              </a:r>
            </a:p>
          </p:txBody>
        </p:sp>
      </p:grpSp>
      <p:sp>
        <p:nvSpPr>
          <p:cNvPr id="10" name="Rectangle 9"/>
          <p:cNvSpPr/>
          <p:nvPr/>
        </p:nvSpPr>
        <p:spPr>
          <a:xfrm>
            <a:off x="5262544" y="668168"/>
            <a:ext cx="1366009"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Planning and SP</a:t>
            </a:r>
            <a:endParaRPr lang="en-US" sz="12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6883869" y="375720"/>
            <a:ext cx="2209163" cy="915378"/>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buFontTx/>
              <a:buChar char="-"/>
            </a:pPr>
            <a:r>
              <a:rPr lang="en-US" sz="900" dirty="0">
                <a:solidFill>
                  <a:schemeClr val="tx1"/>
                </a:solidFill>
                <a:latin typeface="Arial" panose="020B0604020202020204" pitchFamily="34" charset="0"/>
                <a:cs typeface="Arial" panose="020B0604020202020204" pitchFamily="34" charset="0"/>
              </a:rPr>
              <a:t>PCCs/PCIs</a:t>
            </a: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WARNO</a:t>
            </a: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OPORD</a:t>
            </a:r>
          </a:p>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Rehearsals</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Request </a:t>
            </a:r>
            <a:r>
              <a:rPr lang="en-US" sz="900" dirty="0" smtClean="0">
                <a:solidFill>
                  <a:schemeClr val="tx1"/>
                </a:solidFill>
                <a:latin typeface="Arial" panose="020B0604020202020204" pitchFamily="34" charset="0"/>
                <a:cs typeface="Arial" panose="020B0604020202020204" pitchFamily="34" charset="0"/>
              </a:rPr>
              <a:t>SP from higher </a:t>
            </a:r>
            <a:r>
              <a:rPr lang="en-US" sz="900" dirty="0">
                <a:solidFill>
                  <a:schemeClr val="tx1"/>
                </a:solidFill>
                <a:latin typeface="Arial" panose="020B0604020202020204" pitchFamily="34" charset="0"/>
                <a:cs typeface="Arial" panose="020B0604020202020204" pitchFamily="34" charset="0"/>
              </a:rPr>
              <a:t>(PAX, VICs, WPN Systems)</a:t>
            </a:r>
          </a:p>
        </p:txBody>
      </p:sp>
      <p:sp>
        <p:nvSpPr>
          <p:cNvPr id="46" name="Rectangle 45"/>
          <p:cNvSpPr/>
          <p:nvPr/>
        </p:nvSpPr>
        <p:spPr>
          <a:xfrm>
            <a:off x="5262544" y="1446412"/>
            <a:ext cx="1366009"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solidFill>
                  <a:schemeClr val="tx1"/>
                </a:solidFill>
                <a:latin typeface="Arial" panose="020B0604020202020204" pitchFamily="34" charset="0"/>
                <a:cs typeface="Arial" panose="020B0604020202020204" pitchFamily="34" charset="0"/>
              </a:rPr>
              <a:t>Movement to BUP</a:t>
            </a:r>
            <a:endParaRPr lang="en-US" sz="1100" dirty="0">
              <a:solidFill>
                <a:schemeClr val="bg1"/>
              </a:solidFill>
              <a:latin typeface="Arial" panose="020B0604020202020204" pitchFamily="34" charset="0"/>
              <a:cs typeface="Arial" panose="020B0604020202020204" pitchFamily="34" charset="0"/>
            </a:endParaRPr>
          </a:p>
        </p:txBody>
      </p:sp>
      <p:cxnSp>
        <p:nvCxnSpPr>
          <p:cNvPr id="48" name="Straight Arrow Connector 47"/>
          <p:cNvCxnSpPr>
            <a:stCxn id="10" idx="3"/>
            <a:endCxn id="15" idx="1"/>
          </p:cNvCxnSpPr>
          <p:nvPr/>
        </p:nvCxnSpPr>
        <p:spPr>
          <a:xfrm>
            <a:off x="6628553" y="830740"/>
            <a:ext cx="255316" cy="2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Rectangle 48"/>
          <p:cNvSpPr/>
          <p:nvPr/>
        </p:nvSpPr>
        <p:spPr>
          <a:xfrm>
            <a:off x="6883871" y="1291098"/>
            <a:ext cx="2209161" cy="626137"/>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buFontTx/>
              <a:buChar char="-"/>
            </a:pPr>
            <a:r>
              <a:rPr lang="en-US" sz="900" dirty="0">
                <a:solidFill>
                  <a:schemeClr val="tx1"/>
                </a:solidFill>
                <a:latin typeface="Arial" panose="020B0604020202020204" pitchFamily="34" charset="0"/>
                <a:cs typeface="Arial" panose="020B0604020202020204" pitchFamily="34" charset="0"/>
              </a:rPr>
              <a:t>Call </a:t>
            </a:r>
            <a:r>
              <a:rPr lang="en-US" sz="900" dirty="0" smtClean="0">
                <a:solidFill>
                  <a:schemeClr val="tx1"/>
                </a:solidFill>
                <a:latin typeface="Arial" panose="020B0604020202020204" pitchFamily="34" charset="0"/>
                <a:cs typeface="Arial" panose="020B0604020202020204" pitchFamily="34" charset="0"/>
              </a:rPr>
              <a:t>up all checkpoints</a:t>
            </a:r>
          </a:p>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Transition from ‘movement’ to ‘maneuver’ when in area of possible enemy contact</a:t>
            </a:r>
            <a:endParaRPr lang="en-US" sz="900" dirty="0">
              <a:solidFill>
                <a:schemeClr val="tx1"/>
              </a:solidFill>
              <a:latin typeface="Arial" panose="020B0604020202020204" pitchFamily="34" charset="0"/>
              <a:cs typeface="Arial" panose="020B0604020202020204" pitchFamily="34" charset="0"/>
            </a:endParaRPr>
          </a:p>
        </p:txBody>
      </p:sp>
      <p:cxnSp>
        <p:nvCxnSpPr>
          <p:cNvPr id="53" name="Straight Arrow Connector 52"/>
          <p:cNvCxnSpPr>
            <a:stCxn id="46" idx="3"/>
            <a:endCxn id="49" idx="1"/>
          </p:cNvCxnSpPr>
          <p:nvPr/>
        </p:nvCxnSpPr>
        <p:spPr>
          <a:xfrm flipV="1">
            <a:off x="6628553" y="1604167"/>
            <a:ext cx="255318" cy="48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4" name="Rectangle 53"/>
          <p:cNvSpPr/>
          <p:nvPr/>
        </p:nvSpPr>
        <p:spPr>
          <a:xfrm>
            <a:off x="5262543" y="2337068"/>
            <a:ext cx="1366009"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Button </a:t>
            </a:r>
            <a:r>
              <a:rPr lang="en-US" sz="1200" dirty="0" smtClean="0">
                <a:solidFill>
                  <a:schemeClr val="tx1"/>
                </a:solidFill>
                <a:latin typeface="Arial" panose="020B0604020202020204" pitchFamily="34" charset="0"/>
                <a:cs typeface="Arial" panose="020B0604020202020204" pitchFamily="34" charset="0"/>
              </a:rPr>
              <a:t>Up Point</a:t>
            </a:r>
            <a:endParaRPr lang="en-US" sz="1200" dirty="0">
              <a:solidFill>
                <a:schemeClr val="bg1"/>
              </a:solidFill>
              <a:latin typeface="Arial" panose="020B0604020202020204" pitchFamily="34" charset="0"/>
              <a:cs typeface="Arial" panose="020B0604020202020204" pitchFamily="34" charset="0"/>
            </a:endParaRPr>
          </a:p>
        </p:txBody>
      </p:sp>
      <p:sp>
        <p:nvSpPr>
          <p:cNvPr id="55" name="Rectangle 54"/>
          <p:cNvSpPr/>
          <p:nvPr/>
        </p:nvSpPr>
        <p:spPr>
          <a:xfrm>
            <a:off x="6884596" y="1914450"/>
            <a:ext cx="2209162" cy="1159946"/>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buFontTx/>
              <a:buChar char="-"/>
            </a:pPr>
            <a:r>
              <a:rPr lang="en-US" sz="900" dirty="0">
                <a:solidFill>
                  <a:schemeClr val="tx1"/>
                </a:solidFill>
                <a:latin typeface="Arial" panose="020B0604020202020204" pitchFamily="34" charset="0"/>
                <a:cs typeface="Arial" panose="020B0604020202020204" pitchFamily="34" charset="0"/>
              </a:rPr>
              <a:t>Confirm Clean</a:t>
            </a:r>
          </a:p>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Obtain required control </a:t>
            </a:r>
            <a:r>
              <a:rPr lang="en-US" sz="900" dirty="0">
                <a:solidFill>
                  <a:schemeClr val="tx1"/>
                </a:solidFill>
                <a:latin typeface="Arial" panose="020B0604020202020204" pitchFamily="34" charset="0"/>
                <a:cs typeface="Arial" panose="020B0604020202020204" pitchFamily="34" charset="0"/>
              </a:rPr>
              <a:t>s</a:t>
            </a:r>
            <a:r>
              <a:rPr lang="en-US" sz="900" dirty="0" smtClean="0">
                <a:solidFill>
                  <a:schemeClr val="tx1"/>
                </a:solidFill>
                <a:latin typeface="Arial" panose="020B0604020202020204" pitchFamily="34" charset="0"/>
                <a:cs typeface="Arial" panose="020B0604020202020204" pitchFamily="34" charset="0"/>
              </a:rPr>
              <a:t>amples</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Button Up</a:t>
            </a: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Combat Lock</a:t>
            </a: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Confirm </a:t>
            </a:r>
            <a:r>
              <a:rPr lang="en-US" sz="900" dirty="0" smtClean="0">
                <a:solidFill>
                  <a:schemeClr val="tx1"/>
                </a:solidFill>
                <a:latin typeface="Arial" panose="020B0604020202020204" pitchFamily="34" charset="0"/>
                <a:cs typeface="Arial" panose="020B0604020202020204" pitchFamily="34" charset="0"/>
              </a:rPr>
              <a:t>required sensors are </a:t>
            </a:r>
            <a:r>
              <a:rPr lang="en-US" sz="900" dirty="0">
                <a:solidFill>
                  <a:schemeClr val="tx1"/>
                </a:solidFill>
                <a:latin typeface="Arial" panose="020B0604020202020204" pitchFamily="34" charset="0"/>
                <a:cs typeface="Arial" panose="020B0604020202020204" pitchFamily="34" charset="0"/>
              </a:rPr>
              <a:t>turned </a:t>
            </a:r>
            <a:r>
              <a:rPr lang="en-US" sz="900" dirty="0" smtClean="0">
                <a:solidFill>
                  <a:schemeClr val="tx1"/>
                </a:solidFill>
                <a:latin typeface="Arial" panose="020B0604020202020204" pitchFamily="34" charset="0"/>
                <a:cs typeface="Arial" panose="020B0604020202020204" pitchFamily="34" charset="0"/>
              </a:rPr>
              <a:t>on and operational</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Inform higher BUP procedures complete</a:t>
            </a:r>
            <a:endParaRPr lang="en-US" sz="900" dirty="0">
              <a:solidFill>
                <a:schemeClr val="tx1"/>
              </a:solidFill>
              <a:latin typeface="Arial" panose="020B0604020202020204" pitchFamily="34" charset="0"/>
              <a:cs typeface="Arial" panose="020B0604020202020204" pitchFamily="34" charset="0"/>
            </a:endParaRPr>
          </a:p>
        </p:txBody>
      </p:sp>
      <p:cxnSp>
        <p:nvCxnSpPr>
          <p:cNvPr id="57" name="Straight Arrow Connector 56"/>
          <p:cNvCxnSpPr>
            <a:stCxn id="54" idx="3"/>
            <a:endCxn id="55" idx="1"/>
          </p:cNvCxnSpPr>
          <p:nvPr/>
        </p:nvCxnSpPr>
        <p:spPr>
          <a:xfrm flipV="1">
            <a:off x="6628552" y="2494423"/>
            <a:ext cx="256044" cy="52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8" name="Rectangle 57"/>
          <p:cNvSpPr/>
          <p:nvPr/>
        </p:nvSpPr>
        <p:spPr>
          <a:xfrm>
            <a:off x="5262543" y="3357491"/>
            <a:ext cx="1366009"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Locate</a:t>
            </a:r>
            <a:endParaRPr lang="en-US" sz="1200" dirty="0">
              <a:solidFill>
                <a:schemeClr val="bg1"/>
              </a:solidFill>
              <a:latin typeface="Arial" panose="020B0604020202020204" pitchFamily="34" charset="0"/>
              <a:cs typeface="Arial" panose="020B0604020202020204" pitchFamily="34" charset="0"/>
            </a:endParaRPr>
          </a:p>
        </p:txBody>
      </p:sp>
      <p:sp>
        <p:nvSpPr>
          <p:cNvPr id="59" name="Rectangle 58"/>
          <p:cNvSpPr/>
          <p:nvPr/>
        </p:nvSpPr>
        <p:spPr>
          <a:xfrm>
            <a:off x="6885958" y="3074396"/>
            <a:ext cx="2207074" cy="900055"/>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Conduct </a:t>
            </a:r>
            <a:r>
              <a:rPr lang="en-US" sz="900" b="1" dirty="0" smtClean="0">
                <a:solidFill>
                  <a:schemeClr val="tx1"/>
                </a:solidFill>
                <a:latin typeface="Arial" panose="020B0604020202020204" pitchFamily="34" charset="0"/>
                <a:cs typeface="Arial" panose="020B0604020202020204" pitchFamily="34" charset="0"/>
              </a:rPr>
              <a:t>Lane, Zig-</a:t>
            </a:r>
            <a:r>
              <a:rPr lang="en-US" sz="900" b="1" dirty="0" err="1" smtClean="0">
                <a:solidFill>
                  <a:schemeClr val="tx1"/>
                </a:solidFill>
                <a:latin typeface="Arial" panose="020B0604020202020204" pitchFamily="34" charset="0"/>
                <a:cs typeface="Arial" panose="020B0604020202020204" pitchFamily="34" charset="0"/>
              </a:rPr>
              <a:t>Zag</a:t>
            </a:r>
            <a:r>
              <a:rPr lang="en-US" sz="900" b="1" dirty="0" smtClean="0">
                <a:solidFill>
                  <a:schemeClr val="tx1"/>
                </a:solidFill>
                <a:latin typeface="Arial" panose="020B0604020202020204" pitchFamily="34" charset="0"/>
                <a:cs typeface="Arial" panose="020B0604020202020204" pitchFamily="34" charset="0"/>
              </a:rPr>
              <a:t>, Cloverleaf or Grid </a:t>
            </a:r>
            <a:r>
              <a:rPr lang="en-US" sz="900" dirty="0" smtClean="0">
                <a:solidFill>
                  <a:schemeClr val="tx1"/>
                </a:solidFill>
                <a:latin typeface="Arial" panose="020B0604020202020204" pitchFamily="34" charset="0"/>
                <a:cs typeface="Arial" panose="020B0604020202020204" pitchFamily="34" charset="0"/>
              </a:rPr>
              <a:t>(refer to pages 15 and 16)</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Deploy DWSS (unless conducting cloverleaf technique)</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Report to higher when you have achieved preliminary detection</a:t>
            </a:r>
            <a:endParaRPr lang="en-US" sz="900" dirty="0">
              <a:solidFill>
                <a:schemeClr val="tx1"/>
              </a:solidFill>
              <a:latin typeface="Arial" panose="020B0604020202020204" pitchFamily="34" charset="0"/>
              <a:cs typeface="Arial" panose="020B0604020202020204" pitchFamily="34" charset="0"/>
            </a:endParaRPr>
          </a:p>
        </p:txBody>
      </p:sp>
      <p:cxnSp>
        <p:nvCxnSpPr>
          <p:cNvPr id="61" name="Straight Arrow Connector 60"/>
          <p:cNvCxnSpPr>
            <a:stCxn id="58" idx="3"/>
            <a:endCxn id="59" idx="1"/>
          </p:cNvCxnSpPr>
          <p:nvPr/>
        </p:nvCxnSpPr>
        <p:spPr>
          <a:xfrm>
            <a:off x="6628552" y="3520063"/>
            <a:ext cx="257406" cy="43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Rectangle 61"/>
          <p:cNvSpPr/>
          <p:nvPr/>
        </p:nvSpPr>
        <p:spPr>
          <a:xfrm>
            <a:off x="5262545" y="5995257"/>
            <a:ext cx="1366009"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DECON</a:t>
            </a:r>
            <a:endParaRPr lang="en-US" sz="1200" dirty="0">
              <a:solidFill>
                <a:schemeClr val="bg1"/>
              </a:solidFill>
              <a:latin typeface="Arial" panose="020B0604020202020204" pitchFamily="34" charset="0"/>
              <a:cs typeface="Arial" panose="020B0604020202020204" pitchFamily="34" charset="0"/>
            </a:endParaRPr>
          </a:p>
        </p:txBody>
      </p:sp>
      <p:sp>
        <p:nvSpPr>
          <p:cNvPr id="63" name="Rectangle 62"/>
          <p:cNvSpPr/>
          <p:nvPr/>
        </p:nvSpPr>
        <p:spPr>
          <a:xfrm>
            <a:off x="5262546" y="5191367"/>
            <a:ext cx="1366009"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Survey</a:t>
            </a:r>
            <a:endParaRPr lang="en-US" sz="1200" dirty="0">
              <a:solidFill>
                <a:schemeClr val="bg1"/>
              </a:solidFill>
              <a:latin typeface="Arial" panose="020B0604020202020204" pitchFamily="34" charset="0"/>
              <a:cs typeface="Arial" panose="020B0604020202020204" pitchFamily="34" charset="0"/>
            </a:endParaRPr>
          </a:p>
        </p:txBody>
      </p:sp>
      <p:sp>
        <p:nvSpPr>
          <p:cNvPr id="64" name="Rectangle 63"/>
          <p:cNvSpPr/>
          <p:nvPr/>
        </p:nvSpPr>
        <p:spPr>
          <a:xfrm>
            <a:off x="5262546" y="4287988"/>
            <a:ext cx="1366009"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Confirm Dirty</a:t>
            </a:r>
            <a:endParaRPr lang="en-US" sz="1200" dirty="0">
              <a:solidFill>
                <a:schemeClr val="bg1"/>
              </a:solidFill>
              <a:latin typeface="Arial" panose="020B0604020202020204" pitchFamily="34" charset="0"/>
              <a:cs typeface="Arial" panose="020B0604020202020204" pitchFamily="34" charset="0"/>
            </a:endParaRPr>
          </a:p>
        </p:txBody>
      </p:sp>
      <p:sp>
        <p:nvSpPr>
          <p:cNvPr id="71" name="Rectangle 70"/>
          <p:cNvSpPr/>
          <p:nvPr/>
        </p:nvSpPr>
        <p:spPr>
          <a:xfrm>
            <a:off x="6885958" y="3967408"/>
            <a:ext cx="2207074" cy="977226"/>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Probe and confirm dirty</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Collect </a:t>
            </a:r>
            <a:r>
              <a:rPr lang="en-US" sz="900" dirty="0" smtClean="0">
                <a:solidFill>
                  <a:schemeClr val="tx1"/>
                </a:solidFill>
                <a:latin typeface="Arial" panose="020B0604020202020204" pitchFamily="34" charset="0"/>
                <a:cs typeface="Arial" panose="020B0604020202020204" pitchFamily="34" charset="0"/>
              </a:rPr>
              <a:t>sample if confirmed dirty</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Drop DWSS</a:t>
            </a: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Drop gloves</a:t>
            </a: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Send </a:t>
            </a:r>
            <a:r>
              <a:rPr lang="en-US" sz="900" dirty="0" smtClean="0">
                <a:solidFill>
                  <a:schemeClr val="tx1"/>
                </a:solidFill>
                <a:latin typeface="Arial" panose="020B0604020202020204" pitchFamily="34" charset="0"/>
                <a:cs typeface="Arial" panose="020B0604020202020204" pitchFamily="34" charset="0"/>
              </a:rPr>
              <a:t>reports to higher </a:t>
            </a:r>
            <a:r>
              <a:rPr lang="en-US" sz="900" dirty="0">
                <a:solidFill>
                  <a:schemeClr val="tx1"/>
                </a:solidFill>
                <a:latin typeface="Arial" panose="020B0604020202020204" pitchFamily="34" charset="0"/>
                <a:cs typeface="Arial" panose="020B0604020202020204" pitchFamily="34" charset="0"/>
              </a:rPr>
              <a:t>(NBC </a:t>
            </a:r>
            <a:r>
              <a:rPr lang="en-US" sz="900" dirty="0" smtClean="0">
                <a:solidFill>
                  <a:schemeClr val="tx1"/>
                </a:solidFill>
                <a:latin typeface="Arial" panose="020B0604020202020204" pitchFamily="34" charset="0"/>
                <a:cs typeface="Arial" panose="020B0604020202020204" pitchFamily="34" charset="0"/>
              </a:rPr>
              <a:t>1 and NBC4</a:t>
            </a:r>
            <a:r>
              <a:rPr lang="en-US" sz="900" dirty="0">
                <a:solidFill>
                  <a:schemeClr val="tx1"/>
                </a:solidFill>
                <a:latin typeface="Arial" panose="020B0604020202020204" pitchFamily="34" charset="0"/>
                <a:cs typeface="Arial" panose="020B0604020202020204" pitchFamily="34" charset="0"/>
              </a:rPr>
              <a:t>)</a:t>
            </a: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C</a:t>
            </a:r>
            <a:r>
              <a:rPr lang="en-US" sz="900" dirty="0" smtClean="0">
                <a:solidFill>
                  <a:schemeClr val="tx1"/>
                </a:solidFill>
                <a:latin typeface="Arial" panose="020B0604020202020204" pitchFamily="34" charset="0"/>
                <a:cs typeface="Arial" panose="020B0604020202020204" pitchFamily="34" charset="0"/>
              </a:rPr>
              <a:t>oordinate </a:t>
            </a:r>
            <a:r>
              <a:rPr lang="en-US" sz="900" dirty="0">
                <a:solidFill>
                  <a:schemeClr val="tx1"/>
                </a:solidFill>
                <a:latin typeface="Arial" panose="020B0604020202020204" pitchFamily="34" charset="0"/>
                <a:cs typeface="Arial" panose="020B0604020202020204" pitchFamily="34" charset="0"/>
              </a:rPr>
              <a:t>for </a:t>
            </a:r>
            <a:r>
              <a:rPr lang="en-US" sz="900" dirty="0" smtClean="0">
                <a:solidFill>
                  <a:schemeClr val="tx1"/>
                </a:solidFill>
                <a:latin typeface="Arial" panose="020B0604020202020204" pitchFamily="34" charset="0"/>
                <a:cs typeface="Arial" panose="020B0604020202020204" pitchFamily="34" charset="0"/>
              </a:rPr>
              <a:t>DECON</a:t>
            </a:r>
            <a:endParaRPr lang="en-US" sz="900" dirty="0">
              <a:solidFill>
                <a:schemeClr val="tx1"/>
              </a:solidFill>
              <a:latin typeface="Arial" panose="020B0604020202020204" pitchFamily="34" charset="0"/>
              <a:cs typeface="Arial" panose="020B0604020202020204" pitchFamily="34" charset="0"/>
            </a:endParaRPr>
          </a:p>
        </p:txBody>
      </p:sp>
      <p:cxnSp>
        <p:nvCxnSpPr>
          <p:cNvPr id="74" name="Straight Arrow Connector 73"/>
          <p:cNvCxnSpPr>
            <a:stCxn id="64" idx="3"/>
            <a:endCxn id="71" idx="1"/>
          </p:cNvCxnSpPr>
          <p:nvPr/>
        </p:nvCxnSpPr>
        <p:spPr>
          <a:xfrm>
            <a:off x="6628555" y="4450560"/>
            <a:ext cx="257403" cy="5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5" name="Rectangle 74"/>
          <p:cNvSpPr/>
          <p:nvPr/>
        </p:nvSpPr>
        <p:spPr>
          <a:xfrm>
            <a:off x="6889460" y="4944634"/>
            <a:ext cx="2209282" cy="808797"/>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buFontTx/>
              <a:buChar char="-"/>
            </a:pPr>
            <a:r>
              <a:rPr lang="en-US" sz="900" dirty="0" smtClean="0">
                <a:solidFill>
                  <a:schemeClr val="tx1"/>
                </a:solidFill>
                <a:latin typeface="Arial" panose="020B0604020202020204" pitchFamily="34" charset="0"/>
                <a:cs typeface="Arial" panose="020B0604020202020204" pitchFamily="34" charset="0"/>
              </a:rPr>
              <a:t>Conduct </a:t>
            </a:r>
            <a:r>
              <a:rPr lang="en-US" sz="900" b="1" dirty="0" smtClean="0">
                <a:solidFill>
                  <a:schemeClr val="tx1"/>
                </a:solidFill>
                <a:latin typeface="Arial" panose="020B0604020202020204" pitchFamily="34" charset="0"/>
                <a:cs typeface="Arial" panose="020B0604020202020204" pitchFamily="34" charset="0"/>
              </a:rPr>
              <a:t>Box, Near </a:t>
            </a:r>
            <a:r>
              <a:rPr lang="en-US" sz="900" b="1" dirty="0">
                <a:solidFill>
                  <a:schemeClr val="tx1"/>
                </a:solidFill>
                <a:latin typeface="Arial" panose="020B0604020202020204" pitchFamily="34" charset="0"/>
                <a:cs typeface="Arial" panose="020B0604020202020204" pitchFamily="34" charset="0"/>
              </a:rPr>
              <a:t>side/far </a:t>
            </a:r>
            <a:r>
              <a:rPr lang="en-US" sz="900" b="1" dirty="0" smtClean="0">
                <a:solidFill>
                  <a:schemeClr val="tx1"/>
                </a:solidFill>
                <a:latin typeface="Arial" panose="020B0604020202020204" pitchFamily="34" charset="0"/>
                <a:cs typeface="Arial" panose="020B0604020202020204" pitchFamily="34" charset="0"/>
              </a:rPr>
              <a:t>side, Star</a:t>
            </a:r>
            <a:r>
              <a:rPr lang="en-US" sz="900" b="1" dirty="0" smtClean="0">
                <a:solidFill>
                  <a:schemeClr val="tx1"/>
                </a:solidFill>
                <a:latin typeface="Arial" panose="020B0604020202020204" pitchFamily="34" charset="0"/>
                <a:cs typeface="Arial" panose="020B0604020202020204" pitchFamily="34" charset="0"/>
              </a:rPr>
              <a:t>, or </a:t>
            </a:r>
            <a:r>
              <a:rPr lang="en-US" sz="900" b="1" dirty="0" smtClean="0">
                <a:solidFill>
                  <a:schemeClr val="tx1"/>
                </a:solidFill>
                <a:latin typeface="Arial" panose="020B0604020202020204" pitchFamily="34" charset="0"/>
                <a:cs typeface="Arial" panose="020B0604020202020204" pitchFamily="34" charset="0"/>
              </a:rPr>
              <a:t>Bounce </a:t>
            </a:r>
            <a:r>
              <a:rPr lang="en-US" sz="900" b="1" dirty="0">
                <a:solidFill>
                  <a:schemeClr val="tx1"/>
                </a:solidFill>
                <a:latin typeface="Arial" panose="020B0604020202020204" pitchFamily="34" charset="0"/>
                <a:cs typeface="Arial" panose="020B0604020202020204" pitchFamily="34" charset="0"/>
              </a:rPr>
              <a:t>and </a:t>
            </a:r>
            <a:r>
              <a:rPr lang="en-US" sz="900" b="1" dirty="0" smtClean="0">
                <a:solidFill>
                  <a:schemeClr val="tx1"/>
                </a:solidFill>
                <a:latin typeface="Arial" panose="020B0604020202020204" pitchFamily="34" charset="0"/>
                <a:cs typeface="Arial" panose="020B0604020202020204" pitchFamily="34" charset="0"/>
              </a:rPr>
              <a:t>Bypass </a:t>
            </a:r>
            <a:r>
              <a:rPr lang="en-US" sz="900" dirty="0" smtClean="0">
                <a:solidFill>
                  <a:schemeClr val="tx1"/>
                </a:solidFill>
                <a:latin typeface="Arial" panose="020B0604020202020204" pitchFamily="34" charset="0"/>
                <a:cs typeface="Arial" panose="020B0604020202020204" pitchFamily="34" charset="0"/>
              </a:rPr>
              <a:t>(see pages 16 and 17)</a:t>
            </a:r>
            <a:endParaRPr lang="en-US" sz="900" b="1"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Send Marker </a:t>
            </a:r>
            <a:r>
              <a:rPr lang="en-US" sz="900" dirty="0" smtClean="0">
                <a:solidFill>
                  <a:schemeClr val="tx1"/>
                </a:solidFill>
                <a:latin typeface="Arial" panose="020B0604020202020204" pitchFamily="34" charset="0"/>
                <a:cs typeface="Arial" panose="020B0604020202020204" pitchFamily="34" charset="0"/>
              </a:rPr>
              <a:t>Report (page 47) to higher</a:t>
            </a:r>
            <a:endParaRPr lang="en-US" sz="900" dirty="0">
              <a:solidFill>
                <a:schemeClr val="tx1"/>
              </a:solidFill>
              <a:latin typeface="Arial" panose="020B0604020202020204" pitchFamily="34" charset="0"/>
              <a:cs typeface="Arial" panose="020B0604020202020204" pitchFamily="34" charset="0"/>
            </a:endParaRPr>
          </a:p>
        </p:txBody>
      </p:sp>
      <p:cxnSp>
        <p:nvCxnSpPr>
          <p:cNvPr id="83" name="Straight Arrow Connector 82"/>
          <p:cNvCxnSpPr>
            <a:stCxn id="63" idx="3"/>
            <a:endCxn id="75" idx="1"/>
          </p:cNvCxnSpPr>
          <p:nvPr/>
        </p:nvCxnSpPr>
        <p:spPr>
          <a:xfrm flipV="1">
            <a:off x="6628555" y="5349033"/>
            <a:ext cx="260905" cy="4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Down Arrow 7"/>
          <p:cNvSpPr/>
          <p:nvPr/>
        </p:nvSpPr>
        <p:spPr>
          <a:xfrm>
            <a:off x="4943789" y="375720"/>
            <a:ext cx="452176" cy="633228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90" name="TextBox 89"/>
          <p:cNvSpPr txBox="1"/>
          <p:nvPr/>
        </p:nvSpPr>
        <p:spPr>
          <a:xfrm>
            <a:off x="8871286" y="-24714"/>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21</a:t>
            </a:r>
          </a:p>
        </p:txBody>
      </p:sp>
      <p:sp>
        <p:nvSpPr>
          <p:cNvPr id="91" name="TextBox 90"/>
          <p:cNvSpPr txBox="1"/>
          <p:nvPr/>
        </p:nvSpPr>
        <p:spPr>
          <a:xfrm>
            <a:off x="3946861" y="-41456"/>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20</a:t>
            </a:r>
          </a:p>
        </p:txBody>
      </p:sp>
      <p:sp>
        <p:nvSpPr>
          <p:cNvPr id="76" name="Rectangle 75"/>
          <p:cNvSpPr/>
          <p:nvPr/>
        </p:nvSpPr>
        <p:spPr>
          <a:xfrm>
            <a:off x="6889460" y="5753431"/>
            <a:ext cx="2209282" cy="808797"/>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171450" indent="-171450">
              <a:buFontTx/>
              <a:buChar char="-"/>
            </a:pPr>
            <a:r>
              <a:rPr lang="en-US" sz="900" dirty="0">
                <a:solidFill>
                  <a:schemeClr val="tx1"/>
                </a:solidFill>
                <a:latin typeface="Arial" panose="020B0604020202020204" pitchFamily="34" charset="0"/>
                <a:cs typeface="Arial" panose="020B0604020202020204" pitchFamily="34" charset="0"/>
              </a:rPr>
              <a:t>Take the designated dirty route to the </a:t>
            </a:r>
            <a:r>
              <a:rPr lang="en-US" sz="900" dirty="0" smtClean="0">
                <a:solidFill>
                  <a:schemeClr val="tx1"/>
                </a:solidFill>
                <a:latin typeface="Arial" panose="020B0604020202020204" pitchFamily="34" charset="0"/>
                <a:cs typeface="Arial" panose="020B0604020202020204" pitchFamily="34" charset="0"/>
              </a:rPr>
              <a:t>DECON site (coordinate with DECON POC if unknown)</a:t>
            </a:r>
            <a:endParaRPr lang="en-US" sz="900" dirty="0">
              <a:solidFill>
                <a:schemeClr val="tx1"/>
              </a:solidFill>
              <a:latin typeface="Arial" panose="020B0604020202020204" pitchFamily="34" charset="0"/>
              <a:cs typeface="Arial" panose="020B0604020202020204" pitchFamily="34" charset="0"/>
            </a:endParaRPr>
          </a:p>
          <a:p>
            <a:pPr marL="171450" indent="-171450">
              <a:buFontTx/>
              <a:buChar char="-"/>
            </a:pPr>
            <a:r>
              <a:rPr lang="en-US" sz="900" dirty="0">
                <a:solidFill>
                  <a:schemeClr val="tx1"/>
                </a:solidFill>
                <a:latin typeface="Arial" panose="020B0604020202020204" pitchFamily="34" charset="0"/>
                <a:cs typeface="Arial" panose="020B0604020202020204" pitchFamily="34" charset="0"/>
              </a:rPr>
              <a:t>Follow </a:t>
            </a:r>
            <a:r>
              <a:rPr lang="en-US" sz="900" dirty="0" smtClean="0">
                <a:solidFill>
                  <a:schemeClr val="tx1"/>
                </a:solidFill>
                <a:latin typeface="Arial" panose="020B0604020202020204" pitchFamily="34" charset="0"/>
                <a:cs typeface="Arial" panose="020B0604020202020204" pitchFamily="34" charset="0"/>
              </a:rPr>
              <a:t>DECON instructions </a:t>
            </a:r>
            <a:r>
              <a:rPr lang="en-US" sz="900" dirty="0">
                <a:solidFill>
                  <a:schemeClr val="tx1"/>
                </a:solidFill>
                <a:latin typeface="Arial" panose="020B0604020202020204" pitchFamily="34" charset="0"/>
                <a:cs typeface="Arial" panose="020B0604020202020204" pitchFamily="34" charset="0"/>
              </a:rPr>
              <a:t>on page 15</a:t>
            </a:r>
          </a:p>
        </p:txBody>
      </p:sp>
      <p:cxnSp>
        <p:nvCxnSpPr>
          <p:cNvPr id="92" name="Straight Arrow Connector 91"/>
          <p:cNvCxnSpPr>
            <a:stCxn id="62" idx="3"/>
            <a:endCxn id="76" idx="1"/>
          </p:cNvCxnSpPr>
          <p:nvPr/>
        </p:nvCxnSpPr>
        <p:spPr>
          <a:xfrm>
            <a:off x="6628554" y="6157829"/>
            <a:ext cx="260906"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3515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903982"/>
            <a:ext cx="4350774" cy="646331"/>
          </a:xfrm>
          <a:prstGeom prst="rect">
            <a:avLst/>
          </a:prstGeom>
          <a:noFill/>
        </p:spPr>
        <p:txBody>
          <a:bodyPr wrap="square" rtlCol="0" anchor="ctr">
            <a:spAutoFit/>
          </a:bodyPr>
          <a:lstStyle/>
          <a:p>
            <a:pPr algn="ctr"/>
            <a:r>
              <a:rPr lang="en-US" dirty="0">
                <a:latin typeface="Arial Black" panose="020B0A04020102020204" pitchFamily="34" charset="0"/>
              </a:rPr>
              <a:t>Location and Survey Techniques</a:t>
            </a:r>
          </a:p>
          <a:p>
            <a:pPr algn="ctr"/>
            <a:r>
              <a:rPr lang="en-US" dirty="0">
                <a:latin typeface="Arial Black" panose="020B0A04020102020204" pitchFamily="34" charset="0"/>
              </a:rPr>
              <a:t>(ATP 3-11.37, Appendix D)</a:t>
            </a:r>
          </a:p>
        </p:txBody>
      </p:sp>
      <p:sp>
        <p:nvSpPr>
          <p:cNvPr id="3" name="TextBox 2"/>
          <p:cNvSpPr txBox="1"/>
          <p:nvPr/>
        </p:nvSpPr>
        <p:spPr>
          <a:xfrm>
            <a:off x="4780420" y="20099"/>
            <a:ext cx="4334082" cy="646331"/>
          </a:xfrm>
          <a:prstGeom prst="rect">
            <a:avLst/>
          </a:prstGeom>
          <a:noFill/>
        </p:spPr>
        <p:txBody>
          <a:bodyPr wrap="square" rtlCol="0">
            <a:spAutoFit/>
          </a:bodyPr>
          <a:lstStyle/>
          <a:p>
            <a:pPr algn="ctr"/>
            <a:r>
              <a:rPr lang="en-US" dirty="0">
                <a:latin typeface="Arial Black" panose="020B0A04020102020204" pitchFamily="34" charset="0"/>
              </a:rPr>
              <a:t>Technique Advantages and Disadvantages</a:t>
            </a: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23</a:t>
            </a:r>
          </a:p>
        </p:txBody>
      </p:sp>
      <p:sp>
        <p:nvSpPr>
          <p:cNvPr id="6" name="TextBox 5"/>
          <p:cNvSpPr txBox="1"/>
          <p:nvPr/>
        </p:nvSpPr>
        <p:spPr>
          <a:xfrm>
            <a:off x="3889711" y="28255"/>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22</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50" y="1195078"/>
            <a:ext cx="4199602" cy="4439270"/>
          </a:xfrm>
          <a:prstGeom prst="rect">
            <a:avLst/>
          </a:prstGeom>
        </p:spPr>
      </p:pic>
    </p:spTree>
    <p:extLst>
      <p:ext uri="{BB962C8B-B14F-4D97-AF65-F5344CB8AC3E}">
        <p14:creationId xmlns:p14="http://schemas.microsoft.com/office/powerpoint/2010/main" val="2306501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Zig-Zag (Locate)</a:t>
            </a:r>
          </a:p>
        </p:txBody>
      </p:sp>
      <p:sp>
        <p:nvSpPr>
          <p:cNvPr id="14" name="TextBox 13"/>
          <p:cNvSpPr txBox="1"/>
          <p:nvPr/>
        </p:nvSpPr>
        <p:spPr>
          <a:xfrm>
            <a:off x="4813160" y="20099"/>
            <a:ext cx="4334082" cy="369332"/>
          </a:xfrm>
          <a:prstGeom prst="rect">
            <a:avLst/>
          </a:prstGeom>
          <a:noFill/>
        </p:spPr>
        <p:txBody>
          <a:bodyPr wrap="square" rtlCol="0">
            <a:spAutoFit/>
          </a:bodyPr>
          <a:lstStyle/>
          <a:p>
            <a:pPr algn="ctr"/>
            <a:r>
              <a:rPr lang="en-US" dirty="0">
                <a:latin typeface="Arial Black" panose="020B0A04020102020204" pitchFamily="34" charset="0"/>
              </a:rPr>
              <a:t>Lane (Locate)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0" y="1354631"/>
            <a:ext cx="3658111" cy="368668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251" y="897366"/>
            <a:ext cx="3581900" cy="4601217"/>
          </a:xfrm>
          <a:prstGeom prst="rect">
            <a:avLst/>
          </a:prstGeom>
        </p:spPr>
      </p:pic>
      <p:sp>
        <p:nvSpPr>
          <p:cNvPr id="12" name="TextBox 11"/>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25</a:t>
            </a:r>
          </a:p>
        </p:txBody>
      </p:sp>
      <p:sp>
        <p:nvSpPr>
          <p:cNvPr id="16" name="TextBox 15"/>
          <p:cNvSpPr txBox="1"/>
          <p:nvPr/>
        </p:nvSpPr>
        <p:spPr>
          <a:xfrm>
            <a:off x="3875723"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24</a:t>
            </a:r>
          </a:p>
        </p:txBody>
      </p:sp>
    </p:spTree>
    <p:extLst>
      <p:ext uri="{BB962C8B-B14F-4D97-AF65-F5344CB8AC3E}">
        <p14:creationId xmlns:p14="http://schemas.microsoft.com/office/powerpoint/2010/main" val="4116232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Cloverleaf and Grid (Locate)</a:t>
            </a:r>
          </a:p>
        </p:txBody>
      </p:sp>
      <p:sp>
        <p:nvSpPr>
          <p:cNvPr id="14" name="TextBox 13"/>
          <p:cNvSpPr txBox="1"/>
          <p:nvPr/>
        </p:nvSpPr>
        <p:spPr>
          <a:xfrm>
            <a:off x="4813160" y="20099"/>
            <a:ext cx="4334082" cy="369332"/>
          </a:xfrm>
          <a:prstGeom prst="rect">
            <a:avLst/>
          </a:prstGeom>
          <a:noFill/>
        </p:spPr>
        <p:txBody>
          <a:bodyPr wrap="square" rtlCol="0">
            <a:spAutoFit/>
          </a:bodyPr>
          <a:lstStyle/>
          <a:p>
            <a:pPr algn="ctr"/>
            <a:r>
              <a:rPr lang="en-US" dirty="0">
                <a:latin typeface="Arial Black" panose="020B0A04020102020204" pitchFamily="34" charset="0"/>
              </a:rPr>
              <a:t>Nearside/</a:t>
            </a:r>
            <a:r>
              <a:rPr lang="en-US" dirty="0" err="1">
                <a:latin typeface="Arial Black" panose="020B0A04020102020204" pitchFamily="34" charset="0"/>
              </a:rPr>
              <a:t>Farside</a:t>
            </a:r>
            <a:r>
              <a:rPr lang="en-US" dirty="0">
                <a:latin typeface="Arial Black" panose="020B0A04020102020204" pitchFamily="34" charset="0"/>
              </a:rPr>
              <a:t> &amp; Box (Survey)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451" y="389431"/>
            <a:ext cx="2867425" cy="320084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765" y="3590278"/>
            <a:ext cx="3724795" cy="310579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145" y="389431"/>
            <a:ext cx="3658111" cy="333421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276" y="3723646"/>
            <a:ext cx="4105848" cy="3045454"/>
          </a:xfrm>
          <a:prstGeom prst="rect">
            <a:avLst/>
          </a:prstGeom>
        </p:spPr>
      </p:pic>
      <p:sp>
        <p:nvSpPr>
          <p:cNvPr id="10" name="TextBox 9"/>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27</a:t>
            </a:r>
          </a:p>
        </p:txBody>
      </p:sp>
      <p:sp>
        <p:nvSpPr>
          <p:cNvPr id="11" name="TextBox 10"/>
          <p:cNvSpPr txBox="1"/>
          <p:nvPr/>
        </p:nvSpPr>
        <p:spPr>
          <a:xfrm>
            <a:off x="3928904"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26</a:t>
            </a:r>
          </a:p>
        </p:txBody>
      </p:sp>
    </p:spTree>
    <p:extLst>
      <p:ext uri="{BB962C8B-B14F-4D97-AF65-F5344CB8AC3E}">
        <p14:creationId xmlns:p14="http://schemas.microsoft.com/office/powerpoint/2010/main" val="49659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Star &amp; Bounce/Bypass (Survey)</a:t>
            </a:r>
          </a:p>
        </p:txBody>
      </p:sp>
      <p:sp>
        <p:nvSpPr>
          <p:cNvPr id="14" name="TextBox 13"/>
          <p:cNvSpPr txBox="1"/>
          <p:nvPr/>
        </p:nvSpPr>
        <p:spPr>
          <a:xfrm>
            <a:off x="4813160" y="20099"/>
            <a:ext cx="4334082" cy="646331"/>
          </a:xfrm>
          <a:prstGeom prst="rect">
            <a:avLst/>
          </a:prstGeom>
          <a:noFill/>
        </p:spPr>
        <p:txBody>
          <a:bodyPr wrap="square" rtlCol="0">
            <a:spAutoFit/>
          </a:bodyPr>
          <a:lstStyle/>
          <a:p>
            <a:pPr algn="ctr"/>
            <a:r>
              <a:rPr lang="en-US" dirty="0">
                <a:latin typeface="Arial Black" panose="020B0A04020102020204" pitchFamily="34" charset="0"/>
              </a:rPr>
              <a:t>Course Leg &amp; Preselected Dose Rate (Radiological Survey)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42" y="389431"/>
            <a:ext cx="4010133" cy="315321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242" y="3542646"/>
            <a:ext cx="4010134" cy="300079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3487" y="666430"/>
            <a:ext cx="3953427" cy="287621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3487" y="3542647"/>
            <a:ext cx="4088986" cy="3113859"/>
          </a:xfrm>
          <a:prstGeom prst="rect">
            <a:avLst/>
          </a:prstGeom>
        </p:spPr>
      </p:pic>
      <p:sp>
        <p:nvSpPr>
          <p:cNvPr id="12" name="TextBox 11"/>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29</a:t>
            </a:r>
          </a:p>
        </p:txBody>
      </p:sp>
      <p:sp>
        <p:nvSpPr>
          <p:cNvPr id="13" name="TextBox 12"/>
          <p:cNvSpPr txBox="1"/>
          <p:nvPr/>
        </p:nvSpPr>
        <p:spPr>
          <a:xfrm>
            <a:off x="3913360" y="-41456"/>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28</a:t>
            </a:r>
          </a:p>
        </p:txBody>
      </p:sp>
    </p:spTree>
    <p:extLst>
      <p:ext uri="{BB962C8B-B14F-4D97-AF65-F5344CB8AC3E}">
        <p14:creationId xmlns:p14="http://schemas.microsoft.com/office/powerpoint/2010/main" val="358384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903982"/>
            <a:ext cx="4350774" cy="646331"/>
          </a:xfrm>
          <a:prstGeom prst="rect">
            <a:avLst/>
          </a:prstGeom>
          <a:noFill/>
        </p:spPr>
        <p:txBody>
          <a:bodyPr wrap="square" rtlCol="0" anchor="ctr">
            <a:spAutoFit/>
          </a:bodyPr>
          <a:lstStyle/>
          <a:p>
            <a:pPr algn="ctr"/>
            <a:r>
              <a:rPr lang="en-US" dirty="0">
                <a:latin typeface="Arial Black" panose="020B0A04020102020204" pitchFamily="34" charset="0"/>
              </a:rPr>
              <a:t>JBPDS Survey Techniques</a:t>
            </a:r>
          </a:p>
          <a:p>
            <a:pPr algn="ctr"/>
            <a:r>
              <a:rPr lang="en-US" dirty="0">
                <a:latin typeface="Arial Black" panose="020B0A04020102020204" pitchFamily="34" charset="0"/>
              </a:rPr>
              <a:t>(ATP 3-11.37, Appendix B)</a:t>
            </a:r>
          </a:p>
        </p:txBody>
      </p:sp>
      <p:sp>
        <p:nvSpPr>
          <p:cNvPr id="3" name="TextBox 2"/>
          <p:cNvSpPr txBox="1"/>
          <p:nvPr/>
        </p:nvSpPr>
        <p:spPr>
          <a:xfrm>
            <a:off x="4780420" y="20099"/>
            <a:ext cx="4334082" cy="369332"/>
          </a:xfrm>
          <a:prstGeom prst="rect">
            <a:avLst/>
          </a:prstGeom>
          <a:noFill/>
        </p:spPr>
        <p:txBody>
          <a:bodyPr wrap="square" rtlCol="0">
            <a:spAutoFit/>
          </a:bodyPr>
          <a:lstStyle/>
          <a:p>
            <a:pPr algn="ctr"/>
            <a:r>
              <a:rPr lang="en-US" dirty="0">
                <a:latin typeface="Arial Black" panose="020B0A04020102020204" pitchFamily="34" charset="0"/>
              </a:rPr>
              <a:t>Dice Five &amp; Circle</a:t>
            </a: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31</a:t>
            </a:r>
          </a:p>
        </p:txBody>
      </p:sp>
      <p:sp>
        <p:nvSpPr>
          <p:cNvPr id="6" name="TextBox 5"/>
          <p:cNvSpPr txBox="1"/>
          <p:nvPr/>
        </p:nvSpPr>
        <p:spPr>
          <a:xfrm>
            <a:off x="3908761"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290" y="419361"/>
            <a:ext cx="4131212" cy="347691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90" y="4039489"/>
            <a:ext cx="4058459" cy="2647060"/>
          </a:xfrm>
          <a:prstGeom prst="rect">
            <a:avLst/>
          </a:prstGeom>
        </p:spPr>
      </p:pic>
    </p:spTree>
    <p:extLst>
      <p:ext uri="{BB962C8B-B14F-4D97-AF65-F5344CB8AC3E}">
        <p14:creationId xmlns:p14="http://schemas.microsoft.com/office/powerpoint/2010/main" val="118546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Picket Line &amp; Semi-Circle</a:t>
            </a:r>
          </a:p>
        </p:txBody>
      </p:sp>
      <p:grpSp>
        <p:nvGrpSpPr>
          <p:cNvPr id="11" name="Group 10"/>
          <p:cNvGrpSpPr/>
          <p:nvPr/>
        </p:nvGrpSpPr>
        <p:grpSpPr>
          <a:xfrm>
            <a:off x="76275" y="795289"/>
            <a:ext cx="4013461" cy="2376756"/>
            <a:chOff x="4813160" y="2009729"/>
            <a:chExt cx="4334082" cy="2276267"/>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160" y="2009729"/>
              <a:ext cx="4334082" cy="57350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160" y="2526086"/>
              <a:ext cx="4330840" cy="1759910"/>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2" y="3468306"/>
            <a:ext cx="4095967" cy="2457398"/>
          </a:xfrm>
          <a:prstGeom prst="rect">
            <a:avLst/>
          </a:prstGeom>
        </p:spPr>
      </p:pic>
      <p:sp>
        <p:nvSpPr>
          <p:cNvPr id="14" name="TextBox 13"/>
          <p:cNvSpPr txBox="1"/>
          <p:nvPr/>
        </p:nvSpPr>
        <p:spPr>
          <a:xfrm>
            <a:off x="4813160" y="20099"/>
            <a:ext cx="4334082" cy="369332"/>
          </a:xfrm>
          <a:prstGeom prst="rect">
            <a:avLst/>
          </a:prstGeom>
          <a:noFill/>
        </p:spPr>
        <p:txBody>
          <a:bodyPr wrap="square" rtlCol="0">
            <a:spAutoFit/>
          </a:bodyPr>
          <a:lstStyle/>
          <a:p>
            <a:pPr algn="ctr"/>
            <a:r>
              <a:rPr lang="en-US" dirty="0">
                <a:latin typeface="Arial Black" panose="020B0A04020102020204" pitchFamily="34" charset="0"/>
              </a:rPr>
              <a:t>Dense Picket</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100" y="1399974"/>
            <a:ext cx="4038600" cy="2171169"/>
          </a:xfrm>
          <a:prstGeom prst="rect">
            <a:avLst/>
          </a:prstGeom>
        </p:spPr>
      </p:pic>
      <p:sp>
        <p:nvSpPr>
          <p:cNvPr id="16" name="TextBox 15"/>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33</a:t>
            </a:r>
          </a:p>
        </p:txBody>
      </p:sp>
      <p:sp>
        <p:nvSpPr>
          <p:cNvPr id="17" name="TextBox 16"/>
          <p:cNvSpPr txBox="1"/>
          <p:nvPr/>
        </p:nvSpPr>
        <p:spPr>
          <a:xfrm>
            <a:off x="3923869"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32</a:t>
            </a:r>
          </a:p>
        </p:txBody>
      </p:sp>
    </p:spTree>
    <p:extLst>
      <p:ext uri="{BB962C8B-B14F-4D97-AF65-F5344CB8AC3E}">
        <p14:creationId xmlns:p14="http://schemas.microsoft.com/office/powerpoint/2010/main" val="1180831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Title</a:t>
            </a:r>
          </a:p>
        </p:txBody>
      </p:sp>
      <p:sp>
        <p:nvSpPr>
          <p:cNvPr id="3" name="TextBox 2"/>
          <p:cNvSpPr txBox="1"/>
          <p:nvPr/>
        </p:nvSpPr>
        <p:spPr>
          <a:xfrm>
            <a:off x="4813160" y="20099"/>
            <a:ext cx="4334082" cy="369332"/>
          </a:xfrm>
          <a:prstGeom prst="rect">
            <a:avLst/>
          </a:prstGeom>
          <a:noFill/>
        </p:spPr>
        <p:txBody>
          <a:bodyPr wrap="square" rtlCol="0">
            <a:spAutoFit/>
          </a:bodyPr>
          <a:lstStyle/>
          <a:p>
            <a:pPr algn="ctr"/>
            <a:r>
              <a:rPr lang="en-US" dirty="0">
                <a:latin typeface="Arial Black" panose="020B0A04020102020204" pitchFamily="34" charset="0"/>
              </a:rPr>
              <a:t>Title</a:t>
            </a:r>
          </a:p>
        </p:txBody>
      </p:sp>
      <p:sp>
        <p:nvSpPr>
          <p:cNvPr id="4" name="TextBox 3"/>
          <p:cNvSpPr txBox="1"/>
          <p:nvPr/>
        </p:nvSpPr>
        <p:spPr>
          <a:xfrm rot="19682099">
            <a:off x="1828800" y="2984361"/>
            <a:ext cx="6501284" cy="769441"/>
          </a:xfrm>
          <a:prstGeom prst="rect">
            <a:avLst/>
          </a:prstGeom>
          <a:noFill/>
        </p:spPr>
        <p:txBody>
          <a:bodyPr wrap="square" rtlCol="0">
            <a:spAutoFit/>
          </a:bodyPr>
          <a:lstStyle/>
          <a:p>
            <a:r>
              <a:rPr lang="en-US" sz="4400" dirty="0">
                <a:solidFill>
                  <a:srgbClr val="FF0000"/>
                </a:solidFill>
                <a:latin typeface="Arial Black" panose="020B0A04020102020204" pitchFamily="34" charset="0"/>
              </a:rPr>
              <a:t>EXAMPLE FORMAT</a:t>
            </a:r>
          </a:p>
        </p:txBody>
      </p:sp>
    </p:spTree>
    <p:extLst>
      <p:ext uri="{BB962C8B-B14F-4D97-AF65-F5344CB8AC3E}">
        <p14:creationId xmlns:p14="http://schemas.microsoft.com/office/powerpoint/2010/main" val="161469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809918" y="-62549"/>
            <a:ext cx="4334082" cy="646331"/>
          </a:xfrm>
          <a:prstGeom prst="rect">
            <a:avLst/>
          </a:prstGeom>
          <a:noFill/>
        </p:spPr>
        <p:txBody>
          <a:bodyPr wrap="square" rtlCol="0">
            <a:spAutoFit/>
          </a:bodyPr>
          <a:lstStyle/>
          <a:p>
            <a:pPr algn="ctr"/>
            <a:r>
              <a:rPr lang="en-US" dirty="0">
                <a:latin typeface="Arial Black" panose="020B0A04020102020204" pitchFamily="34" charset="0"/>
              </a:rPr>
              <a:t>CVSS Canister Installation</a:t>
            </a:r>
          </a:p>
          <a:p>
            <a:pPr algn="ctr"/>
            <a:r>
              <a:rPr lang="en-US" dirty="0">
                <a:latin typeface="Arial Black" panose="020B0A04020102020204" pitchFamily="34" charset="0"/>
              </a:rPr>
              <a:t>(TM 3-6665-393-13&amp;P, WP 0006)</a:t>
            </a:r>
          </a:p>
        </p:txBody>
      </p:sp>
      <p:sp>
        <p:nvSpPr>
          <p:cNvPr id="2" name="TextBox 1"/>
          <p:cNvSpPr txBox="1"/>
          <p:nvPr/>
        </p:nvSpPr>
        <p:spPr>
          <a:xfrm>
            <a:off x="1" y="2903980"/>
            <a:ext cx="4350774" cy="646331"/>
          </a:xfrm>
          <a:prstGeom prst="rect">
            <a:avLst/>
          </a:prstGeom>
          <a:noFill/>
        </p:spPr>
        <p:txBody>
          <a:bodyPr wrap="square" rtlCol="0" anchor="ctr">
            <a:spAutoFit/>
          </a:bodyPr>
          <a:lstStyle/>
          <a:p>
            <a:pPr algn="ctr"/>
            <a:r>
              <a:rPr lang="en-US" dirty="0">
                <a:latin typeface="Arial Black" panose="020B0A04020102020204" pitchFamily="34" charset="0"/>
              </a:rPr>
              <a:t>Sample Collection and Processing</a:t>
            </a: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35</a:t>
            </a:r>
          </a:p>
        </p:txBody>
      </p:sp>
      <p:sp>
        <p:nvSpPr>
          <p:cNvPr id="6" name="TextBox 5"/>
          <p:cNvSpPr txBox="1"/>
          <p:nvPr/>
        </p:nvSpPr>
        <p:spPr>
          <a:xfrm>
            <a:off x="3842086" y="14395"/>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34</a:t>
            </a:r>
          </a:p>
        </p:txBody>
      </p:sp>
      <p:sp>
        <p:nvSpPr>
          <p:cNvPr id="14" name="TextBox 13"/>
          <p:cNvSpPr txBox="1"/>
          <p:nvPr/>
        </p:nvSpPr>
        <p:spPr>
          <a:xfrm>
            <a:off x="4914900" y="406793"/>
            <a:ext cx="4195800" cy="6394058"/>
          </a:xfrm>
          <a:prstGeom prst="rect">
            <a:avLst/>
          </a:prstGeom>
          <a:noFill/>
        </p:spPr>
        <p:txBody>
          <a:bodyPr wrap="square" rtlCol="0">
            <a:spAutoFit/>
          </a:bodyPr>
          <a:lstStyle/>
          <a:p>
            <a:pPr marL="228600" indent="-228600">
              <a:buAutoNum type="arabicPeriod"/>
            </a:pPr>
            <a:r>
              <a:rPr lang="en-US" sz="1050" dirty="0">
                <a:latin typeface="Arial" panose="020B0604020202020204" pitchFamily="34" charset="0"/>
                <a:cs typeface="Arial" panose="020B0604020202020204" pitchFamily="34" charset="0"/>
              </a:rPr>
              <a:t>Open the CVSU and CSR doors</a:t>
            </a:r>
          </a:p>
          <a:p>
            <a:pPr marL="228600" indent="-228600">
              <a:buAutoNum type="arabicPeriod"/>
            </a:pPr>
            <a:r>
              <a:rPr lang="en-US" sz="1050" dirty="0">
                <a:latin typeface="Arial" panose="020B0604020202020204" pitchFamily="34" charset="0"/>
                <a:cs typeface="Arial" panose="020B0604020202020204" pitchFamily="34" charset="0"/>
              </a:rPr>
              <a:t>Remove a sealed packaged Sample Canister from the Canister Stowage Container</a:t>
            </a:r>
          </a:p>
          <a:p>
            <a:pPr marL="228600" indent="-228600">
              <a:buAutoNum type="arabicPeriod"/>
            </a:pPr>
            <a:r>
              <a:rPr lang="en-US" sz="1050" dirty="0">
                <a:latin typeface="Arial" panose="020B0604020202020204" pitchFamily="34" charset="0"/>
                <a:cs typeface="Arial" panose="020B0604020202020204" pitchFamily="34" charset="0"/>
              </a:rPr>
              <a:t>Check the certification date on the outer package of the Sample Canister.  Mark Canister on the outside of package as expired if it has been one year from the last day of the month of the certification date and return packaged Canister to Stowage Container. Choose another Sample Canister that is within the acceptable time frame of its certification date. </a:t>
            </a:r>
          </a:p>
          <a:p>
            <a:pPr marL="228600" indent="-228600">
              <a:buAutoNum type="arabicPeriod"/>
            </a:pPr>
            <a:r>
              <a:rPr lang="en-US" sz="1050" dirty="0" err="1">
                <a:latin typeface="Arial" panose="020B0604020202020204" pitchFamily="34" charset="0"/>
                <a:cs typeface="Arial" panose="020B0604020202020204" pitchFamily="34" charset="0"/>
              </a:rPr>
              <a:t>Unpackage</a:t>
            </a:r>
            <a:r>
              <a:rPr lang="en-US" sz="1050" dirty="0">
                <a:latin typeface="Arial" panose="020B0604020202020204" pitchFamily="34" charset="0"/>
                <a:cs typeface="Arial" panose="020B0604020202020204" pitchFamily="34" charset="0"/>
              </a:rPr>
              <a:t> Canister. Remove outer packaging and inner packaging. Confirm certification date on Sample Canister label. Dispose of wrapping in accordance with local SOP.</a:t>
            </a:r>
          </a:p>
          <a:p>
            <a:pPr marL="228600" indent="-228600">
              <a:buAutoNum type="arabicPeriod"/>
            </a:pPr>
            <a:r>
              <a:rPr lang="en-US" sz="1050" dirty="0">
                <a:latin typeface="Arial" panose="020B0604020202020204" pitchFamily="34" charset="0"/>
                <a:cs typeface="Arial" panose="020B0604020202020204" pitchFamily="34" charset="0"/>
              </a:rPr>
              <a:t>Remove the protective metal cap from the Sample Canister QD.  Visually examine the Sample Canister male QD for signs of damage.  If quick disconnect is bent, damaged or missing, or if the Canister is expired, mark, wrap and stow Canister and repeat Steps 2 - 5 with another packaged Sample Canister.  </a:t>
            </a:r>
          </a:p>
          <a:p>
            <a:pPr marL="228600" indent="-228600">
              <a:buAutoNum type="arabicPeriod"/>
            </a:pPr>
            <a:r>
              <a:rPr lang="en-US" sz="1050" dirty="0">
                <a:latin typeface="Arial" panose="020B0604020202020204" pitchFamily="34" charset="0"/>
                <a:cs typeface="Arial" panose="020B0604020202020204" pitchFamily="34" charset="0"/>
              </a:rPr>
              <a:t>Align the male Sample Canister QD with the female QD fitting in the Pneumatic Unit. </a:t>
            </a:r>
          </a:p>
          <a:p>
            <a:pPr marL="228600" indent="-228600">
              <a:buAutoNum type="arabicPeriod"/>
            </a:pPr>
            <a:r>
              <a:rPr lang="en-US" sz="1050" dirty="0">
                <a:latin typeface="Arial" panose="020B0604020202020204" pitchFamily="34" charset="0"/>
                <a:cs typeface="Arial" panose="020B0604020202020204" pitchFamily="34" charset="0"/>
              </a:rPr>
              <a:t>Grasp the QD collar and slide sleeve downward and hold. </a:t>
            </a:r>
          </a:p>
          <a:p>
            <a:pPr marL="228600" indent="-228600">
              <a:buAutoNum type="arabicPeriod"/>
            </a:pPr>
            <a:r>
              <a:rPr lang="en-US" sz="1050" dirty="0">
                <a:latin typeface="Arial" panose="020B0604020202020204" pitchFamily="34" charset="0"/>
                <a:cs typeface="Arial" panose="020B0604020202020204" pitchFamily="34" charset="0"/>
              </a:rPr>
              <a:t>Insert the Sample Canister into the sleeve until it is flush with the QD collar. </a:t>
            </a:r>
          </a:p>
          <a:p>
            <a:pPr marL="228600" indent="-228600">
              <a:buAutoNum type="arabicPeriod"/>
            </a:pPr>
            <a:r>
              <a:rPr lang="en-US" sz="1050" dirty="0">
                <a:latin typeface="Arial" panose="020B0604020202020204" pitchFamily="34" charset="0"/>
                <a:cs typeface="Arial" panose="020B0604020202020204" pitchFamily="34" charset="0"/>
              </a:rPr>
              <a:t>Release the QD collar and gently pull upward on the Sample Canister to ensure that there is a secure connection.</a:t>
            </a:r>
          </a:p>
          <a:p>
            <a:pPr marL="228600" indent="-228600">
              <a:buAutoNum type="arabicPeriod"/>
            </a:pPr>
            <a:r>
              <a:rPr lang="en-US" sz="1050" dirty="0">
                <a:latin typeface="Arial" panose="020B0604020202020204" pitchFamily="34" charset="0"/>
                <a:cs typeface="Arial" panose="020B0604020202020204" pitchFamily="34" charset="0"/>
              </a:rPr>
              <a:t>Secure the metal protective cap on the storage clamp</a:t>
            </a:r>
          </a:p>
          <a:p>
            <a:pPr marL="228600" indent="-228600">
              <a:buAutoNum type="arabicPeriod"/>
            </a:pPr>
            <a:r>
              <a:rPr lang="en-US" sz="1050" dirty="0">
                <a:latin typeface="Arial" panose="020B0604020202020204" pitchFamily="34" charset="0"/>
                <a:cs typeface="Arial" panose="020B0604020202020204" pitchFamily="34" charset="0"/>
              </a:rPr>
              <a:t>Repeat steps 5 through 10 until all three canister bay positions are occupied.</a:t>
            </a:r>
          </a:p>
          <a:p>
            <a:pPr marL="228600" indent="-228600">
              <a:buAutoNum type="arabicPeriod"/>
            </a:pPr>
            <a:r>
              <a:rPr lang="en-US" sz="1050" dirty="0">
                <a:latin typeface="Arial" panose="020B0604020202020204" pitchFamily="34" charset="0"/>
                <a:cs typeface="Arial" panose="020B0604020202020204" pitchFamily="34" charset="0"/>
              </a:rPr>
              <a:t>Close Canister Stowage Container </a:t>
            </a:r>
          </a:p>
          <a:p>
            <a:pPr marL="228600" indent="-228600">
              <a:buAutoNum type="arabicPeriod"/>
            </a:pPr>
            <a:r>
              <a:rPr lang="en-US" sz="1050" dirty="0">
                <a:latin typeface="Arial" panose="020B0604020202020204" pitchFamily="34" charset="0"/>
                <a:cs typeface="Arial" panose="020B0604020202020204" pitchFamily="34" charset="0"/>
              </a:rPr>
              <a:t>Perform a canister Reset. Depress and hold the RESET button for at least one second while the CSR is still open. </a:t>
            </a:r>
          </a:p>
          <a:p>
            <a:pPr marL="228600" indent="-228600">
              <a:buAutoNum type="arabicPeriod"/>
            </a:pPr>
            <a:r>
              <a:rPr lang="en-US" sz="1050" dirty="0">
                <a:latin typeface="Arial" panose="020B0604020202020204" pitchFamily="34" charset="0"/>
                <a:cs typeface="Arial" panose="020B0604020202020204" pitchFamily="34" charset="0"/>
              </a:rPr>
              <a:t>Align the CSR locator pin with corresponding hole in the CSR </a:t>
            </a:r>
            <a:r>
              <a:rPr lang="en-US" sz="1050" dirty="0" err="1">
                <a:latin typeface="Arial" panose="020B0604020202020204" pitchFamily="34" charset="0"/>
                <a:cs typeface="Arial" panose="020B0604020202020204" pitchFamily="34" charset="0"/>
              </a:rPr>
              <a:t>microswitch</a:t>
            </a:r>
            <a:r>
              <a:rPr lang="en-US" sz="1050" dirty="0">
                <a:latin typeface="Arial" panose="020B0604020202020204" pitchFamily="34" charset="0"/>
                <a:cs typeface="Arial" panose="020B0604020202020204" pitchFamily="34" charset="0"/>
              </a:rPr>
              <a:t> mounting plate and close the CSR to initiate BIT.  Rotate the CSR knob clockwise until it is tight and activates the CSR </a:t>
            </a:r>
            <a:r>
              <a:rPr lang="en-US" sz="1050" dirty="0" err="1">
                <a:latin typeface="Arial" panose="020B0604020202020204" pitchFamily="34" charset="0"/>
                <a:cs typeface="Arial" panose="020B0604020202020204" pitchFamily="34" charset="0"/>
              </a:rPr>
              <a:t>microswitch</a:t>
            </a:r>
            <a:r>
              <a:rPr lang="en-US" sz="1050" dirty="0">
                <a:latin typeface="Arial" panose="020B0604020202020204" pitchFamily="34" charset="0"/>
                <a:cs typeface="Arial" panose="020B0604020202020204" pitchFamily="34" charset="0"/>
              </a:rPr>
              <a:t>.</a:t>
            </a:r>
          </a:p>
          <a:p>
            <a:pPr marL="228600" indent="-228600">
              <a:buAutoNum type="arabicPeriod"/>
            </a:pPr>
            <a:r>
              <a:rPr lang="en-US" sz="1050" dirty="0">
                <a:latin typeface="Arial" panose="020B0604020202020204" pitchFamily="34" charset="0"/>
                <a:cs typeface="Arial" panose="020B0604020202020204" pitchFamily="34" charset="0"/>
              </a:rPr>
              <a:t>Wait for BIT to complete. Upon completion of the BIT, the POWER LED and any CAN LED corresponding to installed Sample Canisters will be lit. </a:t>
            </a:r>
          </a:p>
          <a:p>
            <a:pPr marL="228600" indent="-228600">
              <a:buAutoNum type="arabicPeriod"/>
            </a:pPr>
            <a:r>
              <a:rPr lang="en-US" sz="1050" dirty="0">
                <a:latin typeface="Arial" panose="020B0604020202020204" pitchFamily="34" charset="0"/>
                <a:cs typeface="Arial" panose="020B0604020202020204" pitchFamily="34" charset="0"/>
              </a:rPr>
              <a:t>Close the CVSU door, insert latch in locking mechanism, and rotate latch clockwise until securely fastened</a:t>
            </a:r>
          </a:p>
        </p:txBody>
      </p:sp>
    </p:spTree>
    <p:extLst>
      <p:ext uri="{BB962C8B-B14F-4D97-AF65-F5344CB8AC3E}">
        <p14:creationId xmlns:p14="http://schemas.microsoft.com/office/powerpoint/2010/main" val="1646581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7471" y="-31572"/>
            <a:ext cx="4306529" cy="369332"/>
          </a:xfrm>
          <a:prstGeom prst="rect">
            <a:avLst/>
          </a:prstGeom>
          <a:noFill/>
        </p:spPr>
        <p:txBody>
          <a:bodyPr wrap="square" rtlCol="0">
            <a:spAutoFit/>
          </a:bodyPr>
          <a:lstStyle/>
          <a:p>
            <a:pPr algn="ctr"/>
            <a:r>
              <a:rPr lang="en-US" dirty="0">
                <a:latin typeface="Arial Black" panose="020B0A04020102020204" pitchFamily="34" charset="0"/>
              </a:rPr>
              <a:t>Process JBPDS Dry Collection</a:t>
            </a:r>
          </a:p>
        </p:txBody>
      </p:sp>
      <p:sp>
        <p:nvSpPr>
          <p:cNvPr id="29" name="TextBox 28"/>
          <p:cNvSpPr txBox="1"/>
          <p:nvPr/>
        </p:nvSpPr>
        <p:spPr>
          <a:xfrm>
            <a:off x="3857707" y="-11473"/>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36</a:t>
            </a:r>
          </a:p>
        </p:txBody>
      </p:sp>
      <p:sp>
        <p:nvSpPr>
          <p:cNvPr id="30" name="TextBox 29"/>
          <p:cNvSpPr txBox="1"/>
          <p:nvPr/>
        </p:nvSpPr>
        <p:spPr>
          <a:xfrm>
            <a:off x="4970585" y="266320"/>
            <a:ext cx="4147951" cy="6017032"/>
          </a:xfrm>
          <a:prstGeom prst="rect">
            <a:avLst/>
          </a:prstGeom>
          <a:noFill/>
        </p:spPr>
        <p:txBody>
          <a:bodyPr wrap="square" rtlCol="0">
            <a:spAutoFit/>
          </a:bodyPr>
          <a:lstStyle/>
          <a:p>
            <a:pPr marL="228600" indent="-228600">
              <a:buAutoNum type="arabicPeriod"/>
            </a:pPr>
            <a:r>
              <a:rPr lang="en-US" sz="1100" dirty="0">
                <a:latin typeface="Arial" panose="020B0604020202020204" pitchFamily="34" charset="0"/>
                <a:cs typeface="Arial" panose="020B0604020202020204" pitchFamily="34" charset="0"/>
              </a:rPr>
              <a:t>Put on mask, gloves, and goggles.</a:t>
            </a:r>
          </a:p>
          <a:p>
            <a:pPr marL="228600" indent="-228600">
              <a:buAutoNum type="arabicPeriod"/>
            </a:pPr>
            <a:r>
              <a:rPr lang="en-US" sz="1100" dirty="0">
                <a:latin typeface="Arial" panose="020B0604020202020204" pitchFamily="34" charset="0"/>
                <a:cs typeface="Arial" panose="020B0604020202020204" pitchFamily="34" charset="0"/>
              </a:rPr>
              <a:t>Retrieve an unused Carrier Card (refer to WP 0034 00).</a:t>
            </a:r>
          </a:p>
          <a:p>
            <a:pPr marL="228600" indent="-228600">
              <a:buAutoNum type="arabicPeriod"/>
            </a:pPr>
            <a:r>
              <a:rPr lang="en-US" sz="1100" dirty="0">
                <a:latin typeface="Arial" panose="020B0604020202020204" pitchFamily="34" charset="0"/>
                <a:cs typeface="Arial" panose="020B0604020202020204" pitchFamily="34" charset="0"/>
              </a:rPr>
              <a:t>Allow the collection process to complete. </a:t>
            </a:r>
          </a:p>
          <a:p>
            <a:pPr marL="228600" indent="-228600">
              <a:buAutoNum type="arabicPeriod"/>
            </a:pPr>
            <a:r>
              <a:rPr lang="en-US" sz="1100" dirty="0">
                <a:latin typeface="Arial" panose="020B0604020202020204" pitchFamily="34" charset="0"/>
                <a:cs typeface="Arial" panose="020B0604020202020204" pitchFamily="34" charset="0"/>
              </a:rPr>
              <a:t>At the JBPDS Main Panel screen, touch Change Mode</a:t>
            </a:r>
          </a:p>
          <a:p>
            <a:pPr marL="228600" indent="-228600">
              <a:buAutoNum type="arabicPeriod"/>
            </a:pPr>
            <a:r>
              <a:rPr lang="en-US" sz="1100" dirty="0">
                <a:latin typeface="Arial" panose="020B0604020202020204" pitchFamily="34" charset="0"/>
                <a:cs typeface="Arial" panose="020B0604020202020204" pitchFamily="34" charset="0"/>
              </a:rPr>
              <a:t>At the Change Mode screen, touch Standby then Apply</a:t>
            </a:r>
          </a:p>
          <a:p>
            <a:pPr marL="228600" indent="-228600">
              <a:buAutoNum type="arabicPeriod"/>
            </a:pPr>
            <a:r>
              <a:rPr lang="en-US" sz="1100" dirty="0">
                <a:latin typeface="Arial" panose="020B0604020202020204" pitchFamily="34" charset="0"/>
                <a:cs typeface="Arial" panose="020B0604020202020204" pitchFamily="34" charset="0"/>
              </a:rPr>
              <a:t>Bring handle back and rotate ¼ turn (advancing to detent).  Dry Collection Filter will drop into the Sample Extraction Bottle </a:t>
            </a:r>
          </a:p>
          <a:p>
            <a:pPr marL="228600" indent="-228600">
              <a:buAutoNum type="arabicPeriod"/>
            </a:pPr>
            <a:r>
              <a:rPr lang="en-US" sz="1100" dirty="0">
                <a:latin typeface="Arial" panose="020B0604020202020204" pitchFamily="34" charset="0"/>
                <a:cs typeface="Arial" panose="020B0604020202020204" pitchFamily="34" charset="0"/>
              </a:rPr>
              <a:t>Open Bottle Shuttle </a:t>
            </a:r>
          </a:p>
          <a:p>
            <a:pPr marL="228600" indent="-228600">
              <a:buAutoNum type="arabicPeriod"/>
            </a:pPr>
            <a:r>
              <a:rPr lang="en-US" sz="1100" dirty="0">
                <a:latin typeface="Arial" panose="020B0604020202020204" pitchFamily="34" charset="0"/>
                <a:cs typeface="Arial" panose="020B0604020202020204" pitchFamily="34" charset="0"/>
              </a:rPr>
              <a:t>Secure bottle cap onto Sample Extraction Bottle</a:t>
            </a:r>
          </a:p>
          <a:p>
            <a:pPr marL="228600" indent="-228600">
              <a:buAutoNum type="arabicPeriod"/>
            </a:pPr>
            <a:r>
              <a:rPr lang="en-US" sz="1100" dirty="0">
                <a:latin typeface="Arial" panose="020B0604020202020204" pitchFamily="34" charset="0"/>
                <a:cs typeface="Arial" panose="020B0604020202020204" pitchFamily="34" charset="0"/>
              </a:rPr>
              <a:t>Remove Sample Extraction Bottle </a:t>
            </a:r>
          </a:p>
          <a:p>
            <a:pPr marL="228600" indent="-228600">
              <a:buAutoNum type="arabicPeriod"/>
            </a:pPr>
            <a:r>
              <a:rPr lang="en-US" sz="1100" dirty="0">
                <a:latin typeface="Arial" panose="020B0604020202020204" pitchFamily="34" charset="0"/>
                <a:cs typeface="Arial" panose="020B0604020202020204" pitchFamily="34" charset="0"/>
              </a:rPr>
              <a:t>If required, install a new Dry Collection Filter and place the system back in Dry Collection Mode. </a:t>
            </a:r>
          </a:p>
          <a:p>
            <a:pPr marL="228600" indent="-228600">
              <a:buAutoNum type="arabicPeriod"/>
            </a:pPr>
            <a:r>
              <a:rPr lang="en-US" sz="1100" dirty="0">
                <a:latin typeface="Arial" panose="020B0604020202020204" pitchFamily="34" charset="0"/>
                <a:cs typeface="Arial" panose="020B0604020202020204" pitchFamily="34" charset="0"/>
              </a:rPr>
              <a:t>The Dry Collection Filter may contain a collected sample.  Follow these steps to process samples: </a:t>
            </a:r>
          </a:p>
          <a:p>
            <a:pPr marL="685800" lvl="1" indent="-228600">
              <a:buAutoNum type="arabicPeriod"/>
            </a:pPr>
            <a:r>
              <a:rPr lang="en-US" sz="1100" dirty="0">
                <a:latin typeface="Arial" panose="020B0604020202020204" pitchFamily="34" charset="0"/>
                <a:cs typeface="Arial" panose="020B0604020202020204" pitchFamily="34" charset="0"/>
              </a:rPr>
              <a:t>Agitate for one minute by shaking the Sample Extraction Bottle twice per second using an up-and-down motion. </a:t>
            </a:r>
          </a:p>
          <a:p>
            <a:pPr marL="685800" lvl="1" indent="-228600">
              <a:buAutoNum type="arabicPeriod"/>
            </a:pPr>
            <a:r>
              <a:rPr lang="en-US" sz="1100" dirty="0">
                <a:latin typeface="Arial" panose="020B0604020202020204" pitchFamily="34" charset="0"/>
                <a:cs typeface="Arial" panose="020B0604020202020204" pitchFamily="34" charset="0"/>
              </a:rPr>
              <a:t>Prepare the identification strip of the Carrier Card for inoculation by removing the clear plastic film covering the wells. Forceps may be used if necessary. </a:t>
            </a:r>
          </a:p>
          <a:p>
            <a:pPr marL="685800" lvl="1" indent="-228600">
              <a:buAutoNum type="arabicPeriod"/>
            </a:pPr>
            <a:r>
              <a:rPr lang="en-US" sz="1100" dirty="0">
                <a:latin typeface="Arial" panose="020B0604020202020204" pitchFamily="34" charset="0"/>
                <a:cs typeface="Arial" panose="020B0604020202020204" pitchFamily="34" charset="0"/>
              </a:rPr>
              <a:t>Remove small cap from the Sample Extraction Bottle.</a:t>
            </a:r>
          </a:p>
          <a:p>
            <a:pPr marL="685800" lvl="1" indent="-228600">
              <a:buAutoNum type="arabicPeriod"/>
            </a:pPr>
            <a:r>
              <a:rPr lang="en-US" sz="1100" dirty="0">
                <a:latin typeface="Arial" panose="020B0604020202020204" pitchFamily="34" charset="0"/>
                <a:cs typeface="Arial" panose="020B0604020202020204" pitchFamily="34" charset="0"/>
              </a:rPr>
              <a:t>Fill each well of the Carrier Card Assembly.</a:t>
            </a:r>
          </a:p>
          <a:p>
            <a:pPr marL="685800" lvl="1" indent="-228600">
              <a:buAutoNum type="arabicPeriod"/>
            </a:pPr>
            <a:r>
              <a:rPr lang="en-US" sz="1100" dirty="0">
                <a:latin typeface="Arial" panose="020B0604020202020204" pitchFamily="34" charset="0"/>
                <a:cs typeface="Arial" panose="020B0604020202020204" pitchFamily="34" charset="0"/>
              </a:rPr>
              <a:t>Replace the small cap on the Sample Extraction Bottle and retain. </a:t>
            </a:r>
          </a:p>
          <a:p>
            <a:pPr marL="685800" lvl="1" indent="-228600">
              <a:buAutoNum type="arabicPeriod"/>
            </a:pPr>
            <a:r>
              <a:rPr lang="en-US" sz="1100" dirty="0">
                <a:latin typeface="Arial" panose="020B0604020202020204" pitchFamily="34" charset="0"/>
                <a:cs typeface="Arial" panose="020B0604020202020204" pitchFamily="34" charset="0"/>
              </a:rPr>
              <a:t>After 15 minutes, the control line and test line (in the event of a positive result) should be clearly visible.  Read the results within one minute of the completion of the 15-minute incubation period.</a:t>
            </a:r>
          </a:p>
          <a:p>
            <a:pPr marL="685800" lvl="1" indent="-228600">
              <a:buAutoNum type="arabicPeriod"/>
            </a:pPr>
            <a:r>
              <a:rPr lang="en-US" sz="1100" dirty="0">
                <a:latin typeface="Arial" panose="020B0604020202020204" pitchFamily="34" charset="0"/>
                <a:cs typeface="Arial" panose="020B0604020202020204" pitchFamily="34" charset="0"/>
              </a:rPr>
              <a:t>When results are known, notify supervisor IAW SOP.  The Sample Extraction Bottle with the 10 ml PBS fluid is now the liquid sample.  Evacuate samples IAW SOP.   </a:t>
            </a:r>
          </a:p>
        </p:txBody>
      </p:sp>
      <p:sp>
        <p:nvSpPr>
          <p:cNvPr id="37" name="TextBox 36"/>
          <p:cNvSpPr txBox="1"/>
          <p:nvPr/>
        </p:nvSpPr>
        <p:spPr>
          <a:xfrm>
            <a:off x="-14288" y="111638"/>
            <a:ext cx="4334082" cy="923330"/>
          </a:xfrm>
          <a:prstGeom prst="rect">
            <a:avLst/>
          </a:prstGeom>
          <a:noFill/>
        </p:spPr>
        <p:txBody>
          <a:bodyPr wrap="square" rtlCol="0">
            <a:spAutoFit/>
          </a:bodyPr>
          <a:lstStyle/>
          <a:p>
            <a:pPr algn="ctr"/>
            <a:r>
              <a:rPr lang="en-US" dirty="0">
                <a:latin typeface="Arial Black" panose="020B0A04020102020204" pitchFamily="34" charset="0"/>
              </a:rPr>
              <a:t>JBPDS Cold Weather Procedures (Outside Temp &lt;18</a:t>
            </a:r>
            <a:r>
              <a:rPr lang="en-US" baseline="30000" dirty="0">
                <a:latin typeface="Arial Black" panose="020B0A04020102020204" pitchFamily="34" charset="0"/>
              </a:rPr>
              <a:t>o</a:t>
            </a:r>
            <a:r>
              <a:rPr lang="en-US" dirty="0">
                <a:latin typeface="Arial Black" panose="020B0A04020102020204" pitchFamily="34" charset="0"/>
              </a:rPr>
              <a:t>F)</a:t>
            </a:r>
          </a:p>
          <a:p>
            <a:pPr algn="ctr"/>
            <a:r>
              <a:rPr lang="en-US" dirty="0">
                <a:latin typeface="Arial Black" panose="020B0A04020102020204" pitchFamily="34" charset="0"/>
              </a:rPr>
              <a:t>(TM 3-6665-397-12&amp;P, WP 0028)</a:t>
            </a:r>
          </a:p>
        </p:txBody>
      </p:sp>
      <p:sp>
        <p:nvSpPr>
          <p:cNvPr id="38" name="TextBox 37"/>
          <p:cNvSpPr txBox="1"/>
          <p:nvPr/>
        </p:nvSpPr>
        <p:spPr>
          <a:xfrm>
            <a:off x="-14288" y="1175202"/>
            <a:ext cx="4197725" cy="5447645"/>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At the JBPDS Main Panel screen, touch Change Mode</a:t>
            </a:r>
          </a:p>
          <a:p>
            <a:pPr marL="228600" indent="-228600">
              <a:buAutoNum type="arabicPeriod"/>
            </a:pPr>
            <a:r>
              <a:rPr lang="en-US" sz="1200" dirty="0">
                <a:latin typeface="Arial" panose="020B0604020202020204" pitchFamily="34" charset="0"/>
                <a:cs typeface="Arial" panose="020B0604020202020204" pitchFamily="34" charset="0"/>
              </a:rPr>
              <a:t>When the Change Mode screen opens, touch Standby</a:t>
            </a:r>
          </a:p>
          <a:p>
            <a:pPr marL="228600" indent="-228600">
              <a:buAutoNum type="arabicPeriod"/>
            </a:pPr>
            <a:r>
              <a:rPr lang="en-US" sz="1200" dirty="0">
                <a:latin typeface="Arial" panose="020B0604020202020204" pitchFamily="34" charset="0"/>
                <a:cs typeface="Arial" panose="020B0604020202020204" pitchFamily="34" charset="0"/>
              </a:rPr>
              <a:t>Touch Apply </a:t>
            </a:r>
          </a:p>
          <a:p>
            <a:pPr marL="228600" indent="-228600">
              <a:buAutoNum type="arabicPeriod"/>
            </a:pPr>
            <a:r>
              <a:rPr lang="en-US" sz="1200" dirty="0">
                <a:latin typeface="Arial" panose="020B0604020202020204" pitchFamily="34" charset="0"/>
                <a:cs typeface="Arial" panose="020B0604020202020204" pitchFamily="34" charset="0"/>
              </a:rPr>
              <a:t>When the system has entered Standby, install Dry Collection Filter (refer to WP 0029 00).</a:t>
            </a:r>
          </a:p>
          <a:p>
            <a:pPr marL="228600" indent="-228600">
              <a:buAutoNum type="arabicPeriod"/>
            </a:pPr>
            <a:r>
              <a:rPr lang="en-US" sz="1200" dirty="0">
                <a:latin typeface="Arial" panose="020B0604020202020204" pitchFamily="34" charset="0"/>
                <a:cs typeface="Arial" panose="020B0604020202020204" pitchFamily="34" charset="0"/>
              </a:rPr>
              <a:t>After the Dry Collection Filter is installed, touch Change Mode at the JBPDS Main Panel screen.</a:t>
            </a:r>
          </a:p>
          <a:p>
            <a:pPr marL="228600" indent="-228600">
              <a:buAutoNum type="arabicPeriod"/>
            </a:pPr>
            <a:r>
              <a:rPr lang="en-US" sz="1200" dirty="0">
                <a:latin typeface="Arial" panose="020B0604020202020204" pitchFamily="34" charset="0"/>
                <a:cs typeface="Arial" panose="020B0604020202020204" pitchFamily="34" charset="0"/>
              </a:rPr>
              <a:t>From Change Mode screen, touch Dry Collection and then Apply</a:t>
            </a:r>
          </a:p>
          <a:p>
            <a:pPr marL="228600" indent="-228600">
              <a:buAutoNum type="arabicPeriod"/>
            </a:pPr>
            <a:r>
              <a:rPr lang="en-US" sz="1200" dirty="0">
                <a:latin typeface="Arial" panose="020B0604020202020204" pitchFamily="34" charset="0"/>
                <a:cs typeface="Arial" panose="020B0604020202020204" pitchFamily="34" charset="0"/>
              </a:rPr>
              <a:t>A Dry Collection Advisory dialog box will appear displaying “Do You Wish To Continue In Dry Collection Mode?”. Touch Yes to continue or No to cancel. </a:t>
            </a:r>
          </a:p>
          <a:p>
            <a:pPr marL="685800" lvl="1" indent="-228600">
              <a:buAutoNum type="arabicPeriod"/>
            </a:pPr>
            <a:r>
              <a:rPr lang="en-US" sz="1200" b="1" dirty="0">
                <a:latin typeface="Arial" panose="020B0604020202020204" pitchFamily="34" charset="0"/>
                <a:cs typeface="Arial" panose="020B0604020202020204" pitchFamily="34" charset="0"/>
              </a:rPr>
              <a:t>NOTE</a:t>
            </a:r>
            <a:r>
              <a:rPr lang="en-US" sz="1200" dirty="0">
                <a:latin typeface="Arial" panose="020B0604020202020204" pitchFamily="34" charset="0"/>
                <a:cs typeface="Arial" panose="020B0604020202020204" pitchFamily="34" charset="0"/>
              </a:rPr>
              <a:t> The Dry Collection Advisory dialog box reads, “Install the Dry Collection Filter...” The Dry Collection Filter should already be installed by this step.</a:t>
            </a:r>
          </a:p>
          <a:p>
            <a:pPr marL="228600" indent="-228600">
              <a:buAutoNum type="arabicPeriod"/>
            </a:pPr>
            <a:r>
              <a:rPr lang="en-US" sz="1200" dirty="0">
                <a:latin typeface="Arial" panose="020B0604020202020204" pitchFamily="34" charset="0"/>
                <a:cs typeface="Arial" panose="020B0604020202020204" pitchFamily="34" charset="0"/>
              </a:rPr>
              <a:t>Put on PPE (mask, goggles, and gloves).</a:t>
            </a:r>
          </a:p>
          <a:p>
            <a:pPr marL="228600" indent="-228600">
              <a:buAutoNum type="arabicPeriod"/>
            </a:pPr>
            <a:r>
              <a:rPr lang="en-US" sz="1200" dirty="0">
                <a:latin typeface="Arial" panose="020B0604020202020204" pitchFamily="34" charset="0"/>
                <a:cs typeface="Arial" panose="020B0604020202020204" pitchFamily="34" charset="0"/>
              </a:rPr>
              <a:t>Bring handle back and rotate1/4 turn (advancing to detent). Dry Collection Filter will drop into the Sample Extraction Bottle.</a:t>
            </a:r>
          </a:p>
          <a:p>
            <a:pPr marL="228600" indent="-228600">
              <a:buAutoNum type="arabicPeriod"/>
            </a:pPr>
            <a:r>
              <a:rPr lang="en-US" sz="1200" dirty="0">
                <a:latin typeface="Arial" panose="020B0604020202020204" pitchFamily="34" charset="0"/>
                <a:cs typeface="Arial" panose="020B0604020202020204" pitchFamily="34" charset="0"/>
              </a:rPr>
              <a:t>Open Bottle Shuttle </a:t>
            </a:r>
          </a:p>
          <a:p>
            <a:pPr marL="228600" indent="-228600">
              <a:buAutoNum type="arabicPeriod"/>
            </a:pPr>
            <a:r>
              <a:rPr lang="en-US" sz="1200" dirty="0">
                <a:latin typeface="Arial" panose="020B0604020202020204" pitchFamily="34" charset="0"/>
                <a:cs typeface="Arial" panose="020B0604020202020204" pitchFamily="34" charset="0"/>
              </a:rPr>
              <a:t>Secure bottle cap onto Sample Extraction Bottle </a:t>
            </a:r>
          </a:p>
          <a:p>
            <a:pPr marL="228600" indent="-228600">
              <a:buAutoNum type="arabicPeriod"/>
            </a:pPr>
            <a:r>
              <a:rPr lang="en-US" sz="1200" dirty="0">
                <a:latin typeface="Arial" panose="020B0604020202020204" pitchFamily="34" charset="0"/>
                <a:cs typeface="Arial" panose="020B0604020202020204" pitchFamily="34" charset="0"/>
              </a:rPr>
              <a:t>Remove Sample Extraction Bottle </a:t>
            </a:r>
          </a:p>
          <a:p>
            <a:pPr marL="228600" indent="-228600">
              <a:buAutoNum type="arabicPeriod"/>
            </a:pPr>
            <a:r>
              <a:rPr lang="en-US" sz="1200" dirty="0">
                <a:latin typeface="Arial" panose="020B0604020202020204" pitchFamily="34" charset="0"/>
                <a:cs typeface="Arial" panose="020B0604020202020204" pitchFamily="34" charset="0"/>
              </a:rPr>
              <a:t>Process Dry Collection Filter (refer to WP 0030 00). </a:t>
            </a:r>
          </a:p>
          <a:p>
            <a:pPr marL="228600" indent="-228600">
              <a:buAutoNum type="arabicPeriod"/>
            </a:pPr>
            <a:r>
              <a:rPr lang="en-US" sz="1200" dirty="0">
                <a:latin typeface="Arial" panose="020B0604020202020204" pitchFamily="34" charset="0"/>
                <a:cs typeface="Arial" panose="020B0604020202020204" pitchFamily="34" charset="0"/>
              </a:rPr>
              <a:t>Discard Sample Extraction Bottle IAW SOP. </a:t>
            </a:r>
          </a:p>
          <a:p>
            <a:pPr marL="228600" indent="-228600">
              <a:buAutoNum type="arabicPeriod"/>
            </a:pPr>
            <a:r>
              <a:rPr lang="en-US" sz="1200" dirty="0">
                <a:latin typeface="Arial" panose="020B0604020202020204" pitchFamily="34" charset="0"/>
                <a:cs typeface="Arial" panose="020B0604020202020204" pitchFamily="34" charset="0"/>
              </a:rPr>
              <a:t>Remove PPE in the following order: gloves, goggles, and mask.</a:t>
            </a:r>
          </a:p>
          <a:p>
            <a:pPr marL="228600" indent="-228600">
              <a:buAutoNum type="arabicPeriod"/>
            </a:pPr>
            <a:r>
              <a:rPr lang="en-US" sz="1200" dirty="0">
                <a:latin typeface="Arial" panose="020B0604020202020204" pitchFamily="34" charset="0"/>
                <a:cs typeface="Arial" panose="020B0604020202020204" pitchFamily="34" charset="0"/>
              </a:rPr>
              <a:t>Select Desired Mode of Operation.</a:t>
            </a:r>
          </a:p>
        </p:txBody>
      </p:sp>
      <p:sp>
        <p:nvSpPr>
          <p:cNvPr id="39" name="TextBox 38"/>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37</a:t>
            </a:r>
          </a:p>
        </p:txBody>
      </p:sp>
    </p:spTree>
    <p:extLst>
      <p:ext uri="{BB962C8B-B14F-4D97-AF65-F5344CB8AC3E}">
        <p14:creationId xmlns:p14="http://schemas.microsoft.com/office/powerpoint/2010/main" val="207608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rot="16200000">
            <a:off x="-1117073" y="1390998"/>
            <a:ext cx="6531722" cy="4179681"/>
            <a:chOff x="-1115488" y="1532287"/>
            <a:chExt cx="6531722" cy="4182853"/>
          </a:xfrm>
        </p:grpSpPr>
        <p:grpSp>
          <p:nvGrpSpPr>
            <p:cNvPr id="21" name="Group 20"/>
            <p:cNvGrpSpPr/>
            <p:nvPr/>
          </p:nvGrpSpPr>
          <p:grpSpPr>
            <a:xfrm>
              <a:off x="-1115488" y="1532287"/>
              <a:ext cx="6531722" cy="4182853"/>
              <a:chOff x="-1053650" y="1470450"/>
              <a:chExt cx="6531722" cy="4306529"/>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116" y="1470450"/>
                <a:ext cx="6468569" cy="4306529"/>
              </a:xfrm>
              <a:prstGeom prst="rect">
                <a:avLst/>
              </a:prstGeom>
            </p:spPr>
          </p:pic>
          <p:sp>
            <p:nvSpPr>
              <p:cNvPr id="6" name="TextBox 5"/>
              <p:cNvSpPr txBox="1"/>
              <p:nvPr/>
            </p:nvSpPr>
            <p:spPr>
              <a:xfrm>
                <a:off x="-632461" y="1672987"/>
                <a:ext cx="2353529" cy="237657"/>
              </a:xfrm>
              <a:prstGeom prst="rect">
                <a:avLst/>
              </a:prstGeom>
              <a:noFill/>
            </p:spPr>
            <p:txBody>
              <a:bodyPr wrap="none" rtlCol="0">
                <a:spAutoFit/>
              </a:bodyPr>
              <a:lstStyle/>
              <a:p>
                <a:r>
                  <a:rPr lang="en-US" sz="900" dirty="0">
                    <a:solidFill>
                      <a:srgbClr val="00B050"/>
                    </a:solidFill>
                  </a:rPr>
                  <a:t>Name, grade and title of person taking sample</a:t>
                </a:r>
              </a:p>
            </p:txBody>
          </p:sp>
          <p:sp>
            <p:nvSpPr>
              <p:cNvPr id="7" name="TextBox 6"/>
              <p:cNvSpPr txBox="1"/>
              <p:nvPr/>
            </p:nvSpPr>
            <p:spPr>
              <a:xfrm>
                <a:off x="-556261" y="1855868"/>
                <a:ext cx="1638590" cy="237657"/>
              </a:xfrm>
              <a:prstGeom prst="rect">
                <a:avLst/>
              </a:prstGeom>
              <a:noFill/>
            </p:spPr>
            <p:txBody>
              <a:bodyPr wrap="none" rtlCol="0">
                <a:spAutoFit/>
              </a:bodyPr>
              <a:lstStyle/>
              <a:p>
                <a:r>
                  <a:rPr lang="en-US" sz="900" dirty="0">
                    <a:solidFill>
                      <a:srgbClr val="00B050"/>
                    </a:solidFill>
                  </a:rPr>
                  <a:t>Destination of sample and DTG</a:t>
                </a:r>
              </a:p>
            </p:txBody>
          </p:sp>
          <p:sp>
            <p:nvSpPr>
              <p:cNvPr id="8" name="TextBox 7"/>
              <p:cNvSpPr txBox="1"/>
              <p:nvPr/>
            </p:nvSpPr>
            <p:spPr>
              <a:xfrm>
                <a:off x="3705642" y="1511851"/>
                <a:ext cx="1757212" cy="237657"/>
              </a:xfrm>
              <a:prstGeom prst="rect">
                <a:avLst/>
              </a:prstGeom>
              <a:noFill/>
            </p:spPr>
            <p:txBody>
              <a:bodyPr wrap="none" rtlCol="0">
                <a:spAutoFit/>
              </a:bodyPr>
              <a:lstStyle/>
              <a:p>
                <a:r>
                  <a:rPr lang="en-US" sz="900" dirty="0">
                    <a:solidFill>
                      <a:srgbClr val="00B050"/>
                    </a:solidFill>
                  </a:rPr>
                  <a:t>Grid of sample collection location</a:t>
                </a:r>
              </a:p>
            </p:txBody>
          </p:sp>
          <p:sp>
            <p:nvSpPr>
              <p:cNvPr id="9" name="TextBox 8"/>
              <p:cNvSpPr txBox="1"/>
              <p:nvPr/>
            </p:nvSpPr>
            <p:spPr>
              <a:xfrm>
                <a:off x="3705643" y="1687112"/>
                <a:ext cx="1720343" cy="237657"/>
              </a:xfrm>
              <a:prstGeom prst="rect">
                <a:avLst/>
              </a:prstGeom>
              <a:noFill/>
            </p:spPr>
            <p:txBody>
              <a:bodyPr wrap="none" rtlCol="0">
                <a:spAutoFit/>
              </a:bodyPr>
              <a:lstStyle/>
              <a:p>
                <a:r>
                  <a:rPr lang="en-US" sz="900" dirty="0">
                    <a:solidFill>
                      <a:srgbClr val="00B050"/>
                    </a:solidFill>
                  </a:rPr>
                  <a:t>Team ID (Ex: A TM, 1</a:t>
                </a:r>
                <a:r>
                  <a:rPr lang="en-US" sz="900" baseline="30000" dirty="0">
                    <a:solidFill>
                      <a:srgbClr val="00B050"/>
                    </a:solidFill>
                  </a:rPr>
                  <a:t>st</a:t>
                </a:r>
                <a:r>
                  <a:rPr lang="en-US" sz="900" dirty="0">
                    <a:solidFill>
                      <a:srgbClr val="00B050"/>
                    </a:solidFill>
                  </a:rPr>
                  <a:t> PLT, A CO)</a:t>
                </a:r>
              </a:p>
            </p:txBody>
          </p:sp>
          <p:sp>
            <p:nvSpPr>
              <p:cNvPr id="10" name="TextBox 9"/>
              <p:cNvSpPr txBox="1"/>
              <p:nvPr/>
            </p:nvSpPr>
            <p:spPr>
              <a:xfrm>
                <a:off x="3690403" y="1869992"/>
                <a:ext cx="1787669" cy="237657"/>
              </a:xfrm>
              <a:prstGeom prst="rect">
                <a:avLst/>
              </a:prstGeom>
              <a:noFill/>
            </p:spPr>
            <p:txBody>
              <a:bodyPr wrap="none" rtlCol="0">
                <a:spAutoFit/>
              </a:bodyPr>
              <a:lstStyle/>
              <a:p>
                <a:r>
                  <a:rPr lang="en-US" sz="900" dirty="0">
                    <a:solidFill>
                      <a:srgbClr val="00B050"/>
                    </a:solidFill>
                  </a:rPr>
                  <a:t>Unit Designation (Ex: A CO, 1</a:t>
                </a:r>
                <a:r>
                  <a:rPr lang="en-US" sz="900" baseline="30000" dirty="0">
                    <a:solidFill>
                      <a:srgbClr val="00B050"/>
                    </a:solidFill>
                  </a:rPr>
                  <a:t>st</a:t>
                </a:r>
                <a:r>
                  <a:rPr lang="en-US" sz="900" dirty="0">
                    <a:solidFill>
                      <a:srgbClr val="00B050"/>
                    </a:solidFill>
                  </a:rPr>
                  <a:t> BN)</a:t>
                </a:r>
              </a:p>
            </p:txBody>
          </p:sp>
          <p:sp>
            <p:nvSpPr>
              <p:cNvPr id="11" name="TextBox 10"/>
              <p:cNvSpPr txBox="1"/>
              <p:nvPr/>
            </p:nvSpPr>
            <p:spPr>
              <a:xfrm>
                <a:off x="-705340" y="2494831"/>
                <a:ext cx="1451038" cy="237657"/>
              </a:xfrm>
              <a:prstGeom prst="rect">
                <a:avLst/>
              </a:prstGeom>
              <a:noFill/>
            </p:spPr>
            <p:txBody>
              <a:bodyPr wrap="none" rtlCol="0">
                <a:spAutoFit/>
              </a:bodyPr>
              <a:lstStyle/>
              <a:p>
                <a:r>
                  <a:rPr lang="en-US" sz="900" dirty="0">
                    <a:solidFill>
                      <a:srgbClr val="00B050"/>
                    </a:solidFill>
                  </a:rPr>
                  <a:t>Grid of transfer and reason</a:t>
                </a:r>
              </a:p>
            </p:txBody>
          </p:sp>
          <p:sp>
            <p:nvSpPr>
              <p:cNvPr id="12" name="TextBox 11"/>
              <p:cNvSpPr txBox="1"/>
              <p:nvPr/>
            </p:nvSpPr>
            <p:spPr>
              <a:xfrm>
                <a:off x="1374921" y="2494832"/>
                <a:ext cx="821059" cy="237657"/>
              </a:xfrm>
              <a:prstGeom prst="rect">
                <a:avLst/>
              </a:prstGeom>
              <a:noFill/>
            </p:spPr>
            <p:txBody>
              <a:bodyPr wrap="none" rtlCol="0">
                <a:spAutoFit/>
              </a:bodyPr>
              <a:lstStyle/>
              <a:p>
                <a:r>
                  <a:rPr lang="en-US" sz="900" dirty="0">
                    <a:solidFill>
                      <a:srgbClr val="00B050"/>
                    </a:solidFill>
                  </a:rPr>
                  <a:t>Transfer Date</a:t>
                </a:r>
              </a:p>
            </p:txBody>
          </p:sp>
          <p:sp>
            <p:nvSpPr>
              <p:cNvPr id="14" name="TextBox 13"/>
              <p:cNvSpPr txBox="1"/>
              <p:nvPr/>
            </p:nvSpPr>
            <p:spPr>
              <a:xfrm>
                <a:off x="-1053650" y="2742457"/>
                <a:ext cx="1947969" cy="221814"/>
              </a:xfrm>
              <a:prstGeom prst="rect">
                <a:avLst/>
              </a:prstGeom>
              <a:noFill/>
            </p:spPr>
            <p:txBody>
              <a:bodyPr wrap="none" rtlCol="0">
                <a:spAutoFit/>
              </a:bodyPr>
              <a:lstStyle/>
              <a:p>
                <a:r>
                  <a:rPr lang="en-US" sz="800" dirty="0">
                    <a:solidFill>
                      <a:srgbClr val="00B050"/>
                    </a:solidFill>
                  </a:rPr>
                  <a:t>Name, grade and title of transfer recipient</a:t>
                </a:r>
              </a:p>
            </p:txBody>
          </p:sp>
          <p:sp>
            <p:nvSpPr>
              <p:cNvPr id="15" name="TextBox 14"/>
              <p:cNvSpPr txBox="1"/>
              <p:nvPr/>
            </p:nvSpPr>
            <p:spPr>
              <a:xfrm>
                <a:off x="801819" y="2730473"/>
                <a:ext cx="1348446" cy="237657"/>
              </a:xfrm>
              <a:prstGeom prst="rect">
                <a:avLst/>
              </a:prstGeom>
              <a:noFill/>
            </p:spPr>
            <p:txBody>
              <a:bodyPr wrap="none" rtlCol="0">
                <a:spAutoFit/>
              </a:bodyPr>
              <a:lstStyle/>
              <a:p>
                <a:r>
                  <a:rPr lang="en-US" sz="900" dirty="0">
                    <a:solidFill>
                      <a:srgbClr val="00B050"/>
                    </a:solidFill>
                  </a:rPr>
                  <a:t>Unit of transfer recipient</a:t>
                </a:r>
              </a:p>
            </p:txBody>
          </p:sp>
          <p:sp>
            <p:nvSpPr>
              <p:cNvPr id="16" name="TextBox 15"/>
              <p:cNvSpPr txBox="1"/>
              <p:nvPr/>
            </p:nvSpPr>
            <p:spPr>
              <a:xfrm>
                <a:off x="-454127" y="2892608"/>
                <a:ext cx="1595309" cy="237657"/>
              </a:xfrm>
              <a:prstGeom prst="rect">
                <a:avLst/>
              </a:prstGeom>
              <a:noFill/>
            </p:spPr>
            <p:txBody>
              <a:bodyPr wrap="none" rtlCol="0">
                <a:spAutoFit/>
              </a:bodyPr>
              <a:lstStyle/>
              <a:p>
                <a:r>
                  <a:rPr lang="en-US" sz="900" dirty="0">
                    <a:solidFill>
                      <a:srgbClr val="00B050"/>
                    </a:solidFill>
                  </a:rPr>
                  <a:t>Signature of transfer recipient</a:t>
                </a:r>
              </a:p>
            </p:txBody>
          </p:sp>
          <p:sp>
            <p:nvSpPr>
              <p:cNvPr id="17" name="TextBox 16"/>
              <p:cNvSpPr txBox="1"/>
              <p:nvPr/>
            </p:nvSpPr>
            <p:spPr>
              <a:xfrm>
                <a:off x="2216862" y="2261158"/>
                <a:ext cx="242374" cy="237657"/>
              </a:xfrm>
              <a:prstGeom prst="rect">
                <a:avLst/>
              </a:prstGeom>
              <a:noFill/>
            </p:spPr>
            <p:txBody>
              <a:bodyPr wrap="none" rtlCol="0">
                <a:spAutoFit/>
              </a:bodyPr>
              <a:lstStyle/>
              <a:p>
                <a:r>
                  <a:rPr lang="en-US" sz="900" dirty="0">
                    <a:solidFill>
                      <a:srgbClr val="00B050"/>
                    </a:solidFill>
                  </a:rPr>
                  <a:t>1</a:t>
                </a:r>
              </a:p>
            </p:txBody>
          </p:sp>
          <p:sp>
            <p:nvSpPr>
              <p:cNvPr id="18" name="TextBox 17"/>
              <p:cNvSpPr txBox="1"/>
              <p:nvPr/>
            </p:nvSpPr>
            <p:spPr>
              <a:xfrm>
                <a:off x="2707612" y="2243612"/>
                <a:ext cx="268022" cy="237657"/>
              </a:xfrm>
              <a:prstGeom prst="rect">
                <a:avLst/>
              </a:prstGeom>
              <a:noFill/>
            </p:spPr>
            <p:txBody>
              <a:bodyPr wrap="none" rtlCol="0">
                <a:spAutoFit/>
              </a:bodyPr>
              <a:lstStyle/>
              <a:p>
                <a:r>
                  <a:rPr lang="en-US" sz="900" dirty="0">
                    <a:solidFill>
                      <a:srgbClr val="00B050"/>
                    </a:solidFill>
                  </a:rPr>
                  <a:t> 1</a:t>
                </a:r>
              </a:p>
            </p:txBody>
          </p:sp>
          <p:sp>
            <p:nvSpPr>
              <p:cNvPr id="19" name="TextBox 18"/>
              <p:cNvSpPr txBox="1"/>
              <p:nvPr/>
            </p:nvSpPr>
            <p:spPr>
              <a:xfrm>
                <a:off x="3152536" y="2259189"/>
                <a:ext cx="739305" cy="237657"/>
              </a:xfrm>
              <a:prstGeom prst="rect">
                <a:avLst/>
              </a:prstGeom>
              <a:noFill/>
            </p:spPr>
            <p:txBody>
              <a:bodyPr wrap="none" rtlCol="0">
                <a:spAutoFit/>
              </a:bodyPr>
              <a:lstStyle/>
              <a:p>
                <a:r>
                  <a:rPr lang="en-US" sz="900" dirty="0">
                    <a:solidFill>
                      <a:srgbClr val="00B050"/>
                    </a:solidFill>
                  </a:rPr>
                  <a:t>Sample ID #</a:t>
                </a:r>
              </a:p>
            </p:txBody>
          </p:sp>
          <p:sp>
            <p:nvSpPr>
              <p:cNvPr id="20" name="TextBox 19"/>
              <p:cNvSpPr txBox="1"/>
              <p:nvPr/>
            </p:nvSpPr>
            <p:spPr>
              <a:xfrm>
                <a:off x="3912724" y="2257745"/>
                <a:ext cx="1497526" cy="237657"/>
              </a:xfrm>
              <a:prstGeom prst="rect">
                <a:avLst/>
              </a:prstGeom>
              <a:noFill/>
            </p:spPr>
            <p:txBody>
              <a:bodyPr wrap="none" rtlCol="0">
                <a:spAutoFit/>
              </a:bodyPr>
              <a:lstStyle/>
              <a:p>
                <a:r>
                  <a:rPr lang="en-US" sz="900" dirty="0">
                    <a:solidFill>
                      <a:srgbClr val="00B050"/>
                    </a:solidFill>
                  </a:rPr>
                  <a:t>Description of sample taken</a:t>
                </a:r>
              </a:p>
            </p:txBody>
          </p:sp>
        </p:grpSp>
        <p:sp>
          <p:nvSpPr>
            <p:cNvPr id="23" name="TextBox 22"/>
            <p:cNvSpPr txBox="1"/>
            <p:nvPr/>
          </p:nvSpPr>
          <p:spPr>
            <a:xfrm>
              <a:off x="3838595" y="2906436"/>
              <a:ext cx="1380506" cy="230832"/>
            </a:xfrm>
            <a:prstGeom prst="rect">
              <a:avLst/>
            </a:prstGeom>
            <a:noFill/>
          </p:spPr>
          <p:txBody>
            <a:bodyPr wrap="none" rtlCol="0">
              <a:spAutoFit/>
            </a:bodyPr>
            <a:lstStyle/>
            <a:p>
              <a:r>
                <a:rPr lang="en-US" sz="900" dirty="0">
                  <a:solidFill>
                    <a:srgbClr val="00B050"/>
                  </a:solidFill>
                </a:rPr>
                <a:t>Description of disk mailer</a:t>
              </a:r>
            </a:p>
          </p:txBody>
        </p:sp>
        <p:sp>
          <p:nvSpPr>
            <p:cNvPr id="24" name="TextBox 23"/>
            <p:cNvSpPr txBox="1"/>
            <p:nvPr/>
          </p:nvSpPr>
          <p:spPr>
            <a:xfrm>
              <a:off x="2186166" y="2895755"/>
              <a:ext cx="242374" cy="230832"/>
            </a:xfrm>
            <a:prstGeom prst="rect">
              <a:avLst/>
            </a:prstGeom>
            <a:noFill/>
          </p:spPr>
          <p:txBody>
            <a:bodyPr wrap="none" rtlCol="0">
              <a:spAutoFit/>
            </a:bodyPr>
            <a:lstStyle/>
            <a:p>
              <a:r>
                <a:rPr lang="en-US" sz="900" dirty="0">
                  <a:solidFill>
                    <a:srgbClr val="00B050"/>
                  </a:solidFill>
                </a:rPr>
                <a:t>2</a:t>
              </a:r>
            </a:p>
          </p:txBody>
        </p:sp>
        <p:sp>
          <p:nvSpPr>
            <p:cNvPr id="25" name="TextBox 24"/>
            <p:cNvSpPr txBox="1"/>
            <p:nvPr/>
          </p:nvSpPr>
          <p:spPr>
            <a:xfrm>
              <a:off x="2659217" y="2906436"/>
              <a:ext cx="268022" cy="230832"/>
            </a:xfrm>
            <a:prstGeom prst="rect">
              <a:avLst/>
            </a:prstGeom>
            <a:noFill/>
          </p:spPr>
          <p:txBody>
            <a:bodyPr wrap="none" rtlCol="0">
              <a:spAutoFit/>
            </a:bodyPr>
            <a:lstStyle/>
            <a:p>
              <a:r>
                <a:rPr lang="en-US" sz="900" dirty="0">
                  <a:solidFill>
                    <a:srgbClr val="00B050"/>
                  </a:solidFill>
                </a:rPr>
                <a:t> 1</a:t>
              </a:r>
            </a:p>
          </p:txBody>
        </p:sp>
        <p:sp>
          <p:nvSpPr>
            <p:cNvPr id="26" name="TextBox 25"/>
            <p:cNvSpPr txBox="1"/>
            <p:nvPr/>
          </p:nvSpPr>
          <p:spPr>
            <a:xfrm>
              <a:off x="3111581" y="2903122"/>
              <a:ext cx="739305" cy="230832"/>
            </a:xfrm>
            <a:prstGeom prst="rect">
              <a:avLst/>
            </a:prstGeom>
            <a:noFill/>
          </p:spPr>
          <p:txBody>
            <a:bodyPr wrap="none" rtlCol="0">
              <a:spAutoFit/>
            </a:bodyPr>
            <a:lstStyle/>
            <a:p>
              <a:r>
                <a:rPr lang="en-US" sz="900" dirty="0">
                  <a:solidFill>
                    <a:srgbClr val="00B050"/>
                  </a:solidFill>
                </a:rPr>
                <a:t>Sample ID #</a:t>
              </a:r>
            </a:p>
          </p:txBody>
        </p:sp>
      </p:grpSp>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Example of DD 1911</a:t>
            </a:r>
          </a:p>
        </p:txBody>
      </p:sp>
      <p:sp>
        <p:nvSpPr>
          <p:cNvPr id="3" name="TextBox 2"/>
          <p:cNvSpPr txBox="1"/>
          <p:nvPr/>
        </p:nvSpPr>
        <p:spPr>
          <a:xfrm>
            <a:off x="4813160" y="20099"/>
            <a:ext cx="4334082" cy="646331"/>
          </a:xfrm>
          <a:prstGeom prst="rect">
            <a:avLst/>
          </a:prstGeom>
          <a:noFill/>
        </p:spPr>
        <p:txBody>
          <a:bodyPr wrap="square" rtlCol="0">
            <a:spAutoFit/>
          </a:bodyPr>
          <a:lstStyle/>
          <a:p>
            <a:pPr algn="ctr"/>
            <a:r>
              <a:rPr lang="en-US" dirty="0">
                <a:latin typeface="Arial Black" panose="020B0A04020102020204" pitchFamily="34" charset="0"/>
              </a:rPr>
              <a:t>Description of Different Sample Containers and Disk Mailers</a:t>
            </a:r>
          </a:p>
        </p:txBody>
      </p:sp>
      <p:sp>
        <p:nvSpPr>
          <p:cNvPr id="22" name="TextBox 21"/>
          <p:cNvSpPr txBox="1"/>
          <p:nvPr/>
        </p:nvSpPr>
        <p:spPr>
          <a:xfrm>
            <a:off x="4868445" y="482875"/>
            <a:ext cx="4271990" cy="6463308"/>
          </a:xfrm>
          <a:prstGeom prst="rect">
            <a:avLst/>
          </a:prstGeom>
          <a:noFill/>
        </p:spPr>
        <p:txBody>
          <a:bodyPr wrap="square" rtlCol="0">
            <a:spAutoFit/>
          </a:bodyPr>
          <a:lstStyle/>
          <a:p>
            <a:pPr algn="ctr"/>
            <a:r>
              <a:rPr lang="en-US" sz="900" b="1" dirty="0">
                <a:latin typeface="Arial" panose="020B0604020202020204" pitchFamily="34" charset="0"/>
                <a:cs typeface="Arial" panose="020B0604020202020204" pitchFamily="34" charset="0"/>
              </a:rPr>
              <a:t>-----------------------------Sample Bottle -----------------------------</a:t>
            </a:r>
          </a:p>
          <a:p>
            <a:r>
              <a:rPr lang="en-US" sz="900" dirty="0">
                <a:latin typeface="Arial" panose="020B0604020202020204" pitchFamily="34" charset="0"/>
                <a:cs typeface="Arial" panose="020B0604020202020204" pitchFamily="34" charset="0"/>
              </a:rPr>
              <a:t>Sample bottle containing less than 50 ml of sample, wrapped with lab film, sealed with tamper resistant tape, with absorbent material, placed into double clear plastic bags. Sample bottle and individual clear plastic bags labeled with 17 digit sample ID: </a:t>
            </a:r>
            <a:r>
              <a:rPr lang="en-US" sz="900" dirty="0">
                <a:solidFill>
                  <a:srgbClr val="00B050"/>
                </a:solidFill>
                <a:latin typeface="Arial" panose="020B0604020202020204" pitchFamily="34" charset="0"/>
                <a:cs typeface="Arial" panose="020B0604020202020204" pitchFamily="34" charset="0"/>
              </a:rPr>
              <a:t>*WRITE IN SAMPLE ID #</a:t>
            </a:r>
          </a:p>
          <a:p>
            <a:r>
              <a:rPr lang="en-US" sz="900" dirty="0">
                <a:solidFill>
                  <a:srgbClr val="00B050"/>
                </a:solidFill>
                <a:latin typeface="Arial" panose="020B0604020202020204" pitchFamily="34" charset="0"/>
                <a:cs typeface="Arial" panose="020B0604020202020204" pitchFamily="34" charset="0"/>
              </a:rPr>
              <a:t>***SKIP ONE LINE***</a:t>
            </a:r>
          </a:p>
          <a:p>
            <a:r>
              <a:rPr lang="en-US" sz="900" dirty="0">
                <a:latin typeface="Arial" panose="020B0604020202020204" pitchFamily="34" charset="0"/>
                <a:cs typeface="Arial" panose="020B0604020202020204" pitchFamily="34" charset="0"/>
              </a:rPr>
              <a:t>Disk mailer sealed with tamper resistant tape, containing 1-ea BIDS incident report, and 1-ea BIO event log. Disk mailer, BIR, and BEL individually labeled with </a:t>
            </a:r>
            <a:r>
              <a:rPr lang="en-US" sz="900" dirty="0">
                <a:solidFill>
                  <a:srgbClr val="00B050"/>
                </a:solidFill>
                <a:latin typeface="Arial" panose="020B0604020202020204" pitchFamily="34" charset="0"/>
                <a:cs typeface="Arial" panose="020B0604020202020204" pitchFamily="34" charset="0"/>
              </a:rPr>
              <a:t>*WRITE IN SAMPLE ID #</a:t>
            </a:r>
          </a:p>
          <a:p>
            <a:pPr algn="ctr"/>
            <a:r>
              <a:rPr lang="en-US" sz="900" b="1" dirty="0">
                <a:latin typeface="Arial" panose="020B0604020202020204" pitchFamily="34" charset="0"/>
                <a:cs typeface="Arial" panose="020B0604020202020204" pitchFamily="34" charset="0"/>
              </a:rPr>
              <a:t>----------------------------- Sample Extraction Bottle (SEB) -----------------------------</a:t>
            </a:r>
          </a:p>
          <a:p>
            <a:r>
              <a:rPr lang="en-US" sz="900" dirty="0">
                <a:latin typeface="Arial" panose="020B0604020202020204" pitchFamily="34" charset="0"/>
                <a:cs typeface="Arial" panose="020B0604020202020204" pitchFamily="34" charset="0"/>
              </a:rPr>
              <a:t>Sample extraction bottle (SEB) containing a dry collection filter, placed in less than 10 ml of collection fluid, wrapped with lab film, sealed with tamper resistant tape with absorbent material placed into first clear plastic bag, then placed into second clear plastic bag and individual clear plastic bags labeled with </a:t>
            </a:r>
            <a:r>
              <a:rPr lang="en-US" sz="900" dirty="0">
                <a:solidFill>
                  <a:srgbClr val="00B050"/>
                </a:solidFill>
                <a:latin typeface="Arial" panose="020B0604020202020204" pitchFamily="34" charset="0"/>
                <a:cs typeface="Arial" panose="020B0604020202020204" pitchFamily="34" charset="0"/>
              </a:rPr>
              <a:t>*WRITE IN SAMPLE ID #</a:t>
            </a:r>
          </a:p>
          <a:p>
            <a:r>
              <a:rPr lang="en-US" sz="900" dirty="0">
                <a:solidFill>
                  <a:srgbClr val="00B050"/>
                </a:solidFill>
                <a:latin typeface="Arial" panose="020B0604020202020204" pitchFamily="34" charset="0"/>
                <a:cs typeface="Arial" panose="020B0604020202020204" pitchFamily="34" charset="0"/>
              </a:rPr>
              <a:t>***SKIP ONE LINE***</a:t>
            </a:r>
          </a:p>
          <a:p>
            <a:r>
              <a:rPr lang="en-US" sz="900" dirty="0">
                <a:latin typeface="Arial" panose="020B0604020202020204" pitchFamily="34" charset="0"/>
                <a:cs typeface="Arial" panose="020B0604020202020204" pitchFamily="34" charset="0"/>
              </a:rPr>
              <a:t>Disk mailer sealed with tamper resistant tape, containing 1-ea BIDS incident report, and 1-ea BIO event log. Disk mailer, BIDS incident report, and BIO event log individually labeled with </a:t>
            </a:r>
            <a:r>
              <a:rPr lang="en-US" sz="900" dirty="0">
                <a:solidFill>
                  <a:srgbClr val="00B050"/>
                </a:solidFill>
                <a:latin typeface="Arial" panose="020B0604020202020204" pitchFamily="34" charset="0"/>
                <a:cs typeface="Arial" panose="020B0604020202020204" pitchFamily="34" charset="0"/>
              </a:rPr>
              <a:t>*WRITE IN SAMPLE ID #</a:t>
            </a:r>
          </a:p>
          <a:p>
            <a:pPr algn="ctr"/>
            <a:r>
              <a:rPr lang="en-US" sz="900" b="1" dirty="0">
                <a:latin typeface="Arial" panose="020B0604020202020204" pitchFamily="34" charset="0"/>
                <a:cs typeface="Arial" panose="020B0604020202020204" pitchFamily="34" charset="0"/>
              </a:rPr>
              <a:t>----------------------------- Teflon Sample Vial -----------------------------</a:t>
            </a:r>
          </a:p>
          <a:p>
            <a:r>
              <a:rPr lang="en-US" sz="900" dirty="0">
                <a:latin typeface="Arial" panose="020B0604020202020204" pitchFamily="34" charset="0"/>
                <a:cs typeface="Arial" panose="020B0604020202020204" pitchFamily="34" charset="0"/>
              </a:rPr>
              <a:t>Teflon sample vial containing less than 50 ml of sample, placed inside of sample rack tubes. Teflon sample vial labeled with </a:t>
            </a:r>
            <a:r>
              <a:rPr lang="en-US" sz="900" dirty="0">
                <a:solidFill>
                  <a:srgbClr val="00B050"/>
                </a:solidFill>
                <a:latin typeface="Arial" panose="020B0604020202020204" pitchFamily="34" charset="0"/>
                <a:cs typeface="Arial" panose="020B0604020202020204" pitchFamily="34" charset="0"/>
              </a:rPr>
              <a:t>*WRITE IN SAMPLE ID #</a:t>
            </a:r>
          </a:p>
          <a:p>
            <a:r>
              <a:rPr lang="en-US" sz="900" dirty="0">
                <a:solidFill>
                  <a:srgbClr val="00B050"/>
                </a:solidFill>
                <a:latin typeface="Arial" panose="020B0604020202020204" pitchFamily="34" charset="0"/>
                <a:cs typeface="Arial" panose="020B0604020202020204" pitchFamily="34" charset="0"/>
              </a:rPr>
              <a:t>***SKIP ONE LINE***</a:t>
            </a:r>
          </a:p>
          <a:p>
            <a:r>
              <a:rPr lang="en-US" sz="900" dirty="0">
                <a:latin typeface="Arial" panose="020B0604020202020204" pitchFamily="34" charset="0"/>
                <a:cs typeface="Arial" panose="020B0604020202020204" pitchFamily="34" charset="0"/>
              </a:rPr>
              <a:t>Disk mailer sealed with tamper resistant tape, containing 1 each DA Form 1971-6-R. Disk mailer and DA Form 1971-6-R individually labeled with </a:t>
            </a:r>
            <a:r>
              <a:rPr lang="en-US" sz="900" dirty="0">
                <a:solidFill>
                  <a:srgbClr val="00B050"/>
                </a:solidFill>
                <a:latin typeface="Arial" panose="020B0604020202020204" pitchFamily="34" charset="0"/>
                <a:cs typeface="Arial" panose="020B0604020202020204" pitchFamily="34" charset="0"/>
              </a:rPr>
              <a:t>*WRITE IN SAMPLE ID #</a:t>
            </a:r>
          </a:p>
          <a:p>
            <a:pPr algn="ctr"/>
            <a:r>
              <a:rPr lang="en-US" sz="900" b="1" dirty="0">
                <a:latin typeface="Arial" panose="020B0604020202020204" pitchFamily="34" charset="0"/>
                <a:cs typeface="Arial" panose="020B0604020202020204" pitchFamily="34" charset="0"/>
              </a:rPr>
              <a:t>----------------------------- Sample Vial -----------------------------</a:t>
            </a:r>
          </a:p>
          <a:p>
            <a:r>
              <a:rPr lang="en-US" sz="900" dirty="0">
                <a:latin typeface="Arial" panose="020B0604020202020204" pitchFamily="34" charset="0"/>
                <a:cs typeface="Arial" panose="020B0604020202020204" pitchFamily="34" charset="0"/>
              </a:rPr>
              <a:t>Sample vial containing less than 10 ml of sample, wrapped with laboratory film, sealed with tamper resistant tape, placed in a 50 ml conical tube with absorbent material placed in a clear bag, with all excess air removed, then placed in another clear plastic bag with all excess air removed. Sample vial, 50 ml conical tube and clear plastic bag labeled with </a:t>
            </a:r>
            <a:r>
              <a:rPr lang="en-US" sz="900" dirty="0">
                <a:solidFill>
                  <a:srgbClr val="00B050"/>
                </a:solidFill>
                <a:latin typeface="Arial" panose="020B0604020202020204" pitchFamily="34" charset="0"/>
                <a:cs typeface="Arial" panose="020B0604020202020204" pitchFamily="34" charset="0"/>
              </a:rPr>
              <a:t>*WRITE IN SAMPLE ID #</a:t>
            </a:r>
          </a:p>
          <a:p>
            <a:r>
              <a:rPr lang="en-US" sz="900" dirty="0">
                <a:solidFill>
                  <a:srgbClr val="00B050"/>
                </a:solidFill>
                <a:latin typeface="Arial" panose="020B0604020202020204" pitchFamily="34" charset="0"/>
                <a:cs typeface="Arial" panose="020B0604020202020204" pitchFamily="34" charset="0"/>
              </a:rPr>
              <a:t>***SKIP ONE LINE***</a:t>
            </a:r>
          </a:p>
          <a:p>
            <a:r>
              <a:rPr lang="en-US" sz="900" dirty="0">
                <a:latin typeface="Arial" panose="020B0604020202020204" pitchFamily="34" charset="0"/>
                <a:cs typeface="Arial" panose="020B0604020202020204" pitchFamily="34" charset="0"/>
              </a:rPr>
              <a:t>Disk mailer sealed with tamper resistant tape, containing 1-ea BIDS incident report, and 1-ea BIO event log. Disk mailer, BIR, and BEL individually labeled with </a:t>
            </a:r>
            <a:r>
              <a:rPr lang="en-US" sz="900" dirty="0">
                <a:solidFill>
                  <a:srgbClr val="00B050"/>
                </a:solidFill>
                <a:latin typeface="Arial" panose="020B0604020202020204" pitchFamily="34" charset="0"/>
                <a:cs typeface="Arial" panose="020B0604020202020204" pitchFamily="34" charset="0"/>
              </a:rPr>
              <a:t>*WRITE IN SAMPLE ID #</a:t>
            </a:r>
          </a:p>
          <a:p>
            <a:pPr algn="ctr"/>
            <a:r>
              <a:rPr lang="en-US" sz="900" b="1" dirty="0">
                <a:latin typeface="Arial" panose="020B0604020202020204" pitchFamily="34" charset="0"/>
                <a:cs typeface="Arial" panose="020B0604020202020204" pitchFamily="34" charset="0"/>
              </a:rPr>
              <a:t>----------------------------- Sample Canister -----------------------------</a:t>
            </a:r>
          </a:p>
          <a:p>
            <a:r>
              <a:rPr lang="en-US" sz="900" dirty="0">
                <a:latin typeface="Arial" panose="020B0604020202020204" pitchFamily="34" charset="0"/>
                <a:cs typeface="Arial" panose="020B0604020202020204" pitchFamily="34" charset="0"/>
              </a:rPr>
              <a:t>Sample canister containing less than 300 ml of sample, wrapped with lab film, sealed with tamper resistant tape, with absorbent material placed into first clear plastic bag, then placed into second clear plastic bag. Sample canister and individual clear plastic bags labeled with </a:t>
            </a:r>
            <a:r>
              <a:rPr lang="en-US" sz="900" dirty="0">
                <a:solidFill>
                  <a:srgbClr val="00B050"/>
                </a:solidFill>
                <a:latin typeface="Arial" panose="020B0604020202020204" pitchFamily="34" charset="0"/>
                <a:cs typeface="Arial" panose="020B0604020202020204" pitchFamily="34" charset="0"/>
              </a:rPr>
              <a:t>*WRITE IN SAMPLE ID #</a:t>
            </a:r>
          </a:p>
          <a:p>
            <a:r>
              <a:rPr lang="en-US" sz="900" dirty="0">
                <a:solidFill>
                  <a:srgbClr val="00B050"/>
                </a:solidFill>
                <a:latin typeface="Arial" panose="020B0604020202020204" pitchFamily="34" charset="0"/>
                <a:cs typeface="Arial" panose="020B0604020202020204" pitchFamily="34" charset="0"/>
              </a:rPr>
              <a:t>***SKIP ONE LINE***</a:t>
            </a:r>
          </a:p>
          <a:p>
            <a:r>
              <a:rPr lang="en-US" sz="900" dirty="0">
                <a:latin typeface="Arial" panose="020B0604020202020204" pitchFamily="34" charset="0"/>
                <a:cs typeface="Arial" panose="020B0604020202020204" pitchFamily="34" charset="0"/>
              </a:rPr>
              <a:t>Disk mailer sealed with tamper resistant tape, containing 1-ea DA Form 1971-6-R. Disk mailer and DA Form 1971-6-R individually labeled with </a:t>
            </a:r>
            <a:r>
              <a:rPr lang="en-US" sz="900" dirty="0">
                <a:solidFill>
                  <a:srgbClr val="00B050"/>
                </a:solidFill>
                <a:latin typeface="Arial" panose="020B0604020202020204" pitchFamily="34" charset="0"/>
                <a:cs typeface="Arial" panose="020B0604020202020204" pitchFamily="34" charset="0"/>
              </a:rPr>
              <a:t>*WRITE IN SAMPLE ID #</a:t>
            </a:r>
          </a:p>
        </p:txBody>
      </p:sp>
      <p:sp>
        <p:nvSpPr>
          <p:cNvPr id="28" name="TextBox 27"/>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39</a:t>
            </a:r>
          </a:p>
        </p:txBody>
      </p:sp>
      <p:sp>
        <p:nvSpPr>
          <p:cNvPr id="29" name="TextBox 28"/>
          <p:cNvSpPr txBox="1"/>
          <p:nvPr/>
        </p:nvSpPr>
        <p:spPr>
          <a:xfrm>
            <a:off x="3899781" y="5174"/>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38</a:t>
            </a:r>
          </a:p>
        </p:txBody>
      </p:sp>
    </p:spTree>
    <p:extLst>
      <p:ext uri="{BB962C8B-B14F-4D97-AF65-F5344CB8AC3E}">
        <p14:creationId xmlns:p14="http://schemas.microsoft.com/office/powerpoint/2010/main" val="4233327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098661909"/>
              </p:ext>
            </p:extLst>
          </p:nvPr>
        </p:nvGraphicFramePr>
        <p:xfrm>
          <a:off x="4933950" y="575620"/>
          <a:ext cx="4051108" cy="2194560"/>
        </p:xfrm>
        <a:graphic>
          <a:graphicData uri="http://schemas.openxmlformats.org/drawingml/2006/table">
            <a:tbl>
              <a:tblPr firstRow="1" bandRow="1">
                <a:tableStyleId>{073A0DAA-6AF3-43AB-8588-CEC1D06C72B9}</a:tableStyleId>
              </a:tblPr>
              <a:tblGrid>
                <a:gridCol w="2604165">
                  <a:extLst>
                    <a:ext uri="{9D8B030D-6E8A-4147-A177-3AD203B41FA5}">
                      <a16:colId xmlns:a16="http://schemas.microsoft.com/office/drawing/2014/main" xmlns="" val="418478421"/>
                    </a:ext>
                  </a:extLst>
                </a:gridCol>
                <a:gridCol w="1446943">
                  <a:extLst>
                    <a:ext uri="{9D8B030D-6E8A-4147-A177-3AD203B41FA5}">
                      <a16:colId xmlns:a16="http://schemas.microsoft.com/office/drawing/2014/main" xmlns="" val="3456736703"/>
                    </a:ext>
                  </a:extLst>
                </a:gridCol>
              </a:tblGrid>
              <a:tr h="243840">
                <a:tc>
                  <a:txBody>
                    <a:bodyPr/>
                    <a:lstStyle/>
                    <a:p>
                      <a:pPr algn="ctr"/>
                      <a:r>
                        <a:rPr lang="en-US" sz="1000" dirty="0">
                          <a:latin typeface="Arial" panose="020B0604020202020204" pitchFamily="34" charset="0"/>
                          <a:cs typeface="Arial" panose="020B0604020202020204" pitchFamily="34" charset="0"/>
                        </a:rPr>
                        <a:t>Collection/Marking</a:t>
                      </a:r>
                      <a:r>
                        <a:rPr lang="en-US" sz="1000" baseline="0"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Items</a:t>
                      </a:r>
                    </a:p>
                  </a:txBody>
                  <a:tcPr anchor="ctr"/>
                </a:tc>
                <a:tc>
                  <a:txBody>
                    <a:bodyPr/>
                    <a:lstStyle/>
                    <a:p>
                      <a:pPr algn="ctr"/>
                      <a:r>
                        <a:rPr lang="en-US" sz="1000" dirty="0">
                          <a:latin typeface="Arial" panose="020B0604020202020204" pitchFamily="34" charset="0"/>
                          <a:cs typeface="Arial" panose="020B0604020202020204" pitchFamily="34" charset="0"/>
                        </a:rPr>
                        <a:t>Min. Required</a:t>
                      </a:r>
                    </a:p>
                  </a:txBody>
                  <a:tcPr anchor="ctr"/>
                </a:tc>
                <a:extLst>
                  <a:ext uri="{0D108BD9-81ED-4DB2-BD59-A6C34878D82A}">
                    <a16:rowId xmlns:a16="http://schemas.microsoft.com/office/drawing/2014/main" xmlns="" val="4081796665"/>
                  </a:ext>
                </a:extLst>
              </a:tr>
              <a:tr h="243840">
                <a:tc>
                  <a:txBody>
                    <a:bodyPr/>
                    <a:lstStyle/>
                    <a:p>
                      <a:r>
                        <a:rPr lang="en-US" sz="1000" dirty="0">
                          <a:latin typeface="Arial" panose="020B0604020202020204" pitchFamily="34" charset="0"/>
                          <a:cs typeface="Arial" panose="020B0604020202020204" pitchFamily="34" charset="0"/>
                        </a:rPr>
                        <a:t>Glove for Glove</a:t>
                      </a:r>
                      <a:r>
                        <a:rPr lang="en-US" sz="1000" baseline="0" dirty="0">
                          <a:latin typeface="Arial" panose="020B0604020202020204" pitchFamily="34" charset="0"/>
                          <a:cs typeface="Arial" panose="020B0604020202020204" pitchFamily="34" charset="0"/>
                        </a:rPr>
                        <a:t> Port</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xmlns="" val="4094945894"/>
                  </a:ext>
                </a:extLst>
              </a:tr>
              <a:tr h="243840">
                <a:tc>
                  <a:txBody>
                    <a:bodyPr/>
                    <a:lstStyle/>
                    <a:p>
                      <a:r>
                        <a:rPr lang="en-US" sz="1000" dirty="0">
                          <a:latin typeface="Arial" panose="020B0604020202020204" pitchFamily="34" charset="0"/>
                          <a:cs typeface="Arial" panose="020B0604020202020204" pitchFamily="34" charset="0"/>
                        </a:rPr>
                        <a:t>DWSS Wheels</a:t>
                      </a:r>
                    </a:p>
                  </a:txBody>
                  <a:tcPr anchor="ctr"/>
                </a:tc>
                <a:tc>
                  <a:txBody>
                    <a:bodyPr/>
                    <a:lstStyle/>
                    <a:p>
                      <a:pPr algn="ctr"/>
                      <a:r>
                        <a:rPr lang="en-US" sz="1000" dirty="0">
                          <a:latin typeface="Arial" panose="020B0604020202020204" pitchFamily="34" charset="0"/>
                          <a:cs typeface="Arial" panose="020B0604020202020204" pitchFamily="34" charset="0"/>
                        </a:rPr>
                        <a:t>10</a:t>
                      </a:r>
                    </a:p>
                  </a:txBody>
                  <a:tcPr anchor="ctr"/>
                </a:tc>
                <a:extLst>
                  <a:ext uri="{0D108BD9-81ED-4DB2-BD59-A6C34878D82A}">
                    <a16:rowId xmlns:a16="http://schemas.microsoft.com/office/drawing/2014/main" xmlns="" val="2199936265"/>
                  </a:ext>
                </a:extLst>
              </a:tr>
              <a:tr h="243840">
                <a:tc>
                  <a:txBody>
                    <a:bodyPr/>
                    <a:lstStyle/>
                    <a:p>
                      <a:r>
                        <a:rPr lang="en-US" sz="1000" dirty="0">
                          <a:latin typeface="Arial" panose="020B0604020202020204" pitchFamily="34" charset="0"/>
                          <a:cs typeface="Arial" panose="020B0604020202020204" pitchFamily="34" charset="0"/>
                        </a:rPr>
                        <a:t>Marker bases, stems, and flags</a:t>
                      </a:r>
                    </a:p>
                  </a:txBody>
                  <a:tcPr anchor="ctr"/>
                </a:tc>
                <a:tc>
                  <a:txBody>
                    <a:bodyPr/>
                    <a:lstStyle/>
                    <a:p>
                      <a:pPr algn="ctr"/>
                      <a:r>
                        <a:rPr lang="en-US" sz="1000" dirty="0">
                          <a:latin typeface="Arial" panose="020B0604020202020204" pitchFamily="34" charset="0"/>
                          <a:cs typeface="Arial" panose="020B0604020202020204" pitchFamily="34" charset="0"/>
                        </a:rPr>
                        <a:t>12 each</a:t>
                      </a:r>
                    </a:p>
                  </a:txBody>
                  <a:tcPr anchor="ctr"/>
                </a:tc>
                <a:extLst>
                  <a:ext uri="{0D108BD9-81ED-4DB2-BD59-A6C34878D82A}">
                    <a16:rowId xmlns:a16="http://schemas.microsoft.com/office/drawing/2014/main" xmlns="" val="1590745885"/>
                  </a:ext>
                </a:extLst>
              </a:tr>
              <a:tr h="243840">
                <a:tc>
                  <a:txBody>
                    <a:bodyPr/>
                    <a:lstStyle/>
                    <a:p>
                      <a:r>
                        <a:rPr lang="en-US" sz="1000" dirty="0">
                          <a:latin typeface="Arial" panose="020B0604020202020204" pitchFamily="34" charset="0"/>
                          <a:cs typeface="Arial" panose="020B0604020202020204" pitchFamily="34" charset="0"/>
                        </a:rPr>
                        <a:t>Roll of Duct Tape</a:t>
                      </a:r>
                    </a:p>
                  </a:txBody>
                  <a:tcPr anchor="ctr"/>
                </a:tc>
                <a:tc>
                  <a:txBody>
                    <a:bodyPr/>
                    <a:lstStyle/>
                    <a:p>
                      <a:pPr algn="ctr"/>
                      <a:r>
                        <a:rPr lang="en-US" sz="10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3547200648"/>
                  </a:ext>
                </a:extLst>
              </a:tr>
              <a:tr h="243840">
                <a:tc>
                  <a:txBody>
                    <a:bodyPr/>
                    <a:lstStyle/>
                    <a:p>
                      <a:r>
                        <a:rPr lang="en-US" sz="1000" dirty="0">
                          <a:latin typeface="Arial" panose="020B0604020202020204" pitchFamily="34" charset="0"/>
                          <a:cs typeface="Arial" panose="020B0604020202020204" pitchFamily="34" charset="0"/>
                        </a:rPr>
                        <a:t>Teflon Sample Vials</a:t>
                      </a:r>
                    </a:p>
                  </a:txBody>
                  <a:tcPr anchor="ctr"/>
                </a:tc>
                <a:tc>
                  <a:txBody>
                    <a:bodyPr/>
                    <a:lstStyle/>
                    <a:p>
                      <a:pPr algn="ctr"/>
                      <a:r>
                        <a:rPr lang="en-US" sz="1000" dirty="0">
                          <a:latin typeface="Arial" panose="020B0604020202020204" pitchFamily="34" charset="0"/>
                          <a:cs typeface="Arial" panose="020B0604020202020204" pitchFamily="34" charset="0"/>
                        </a:rPr>
                        <a:t>16</a:t>
                      </a:r>
                    </a:p>
                  </a:txBody>
                  <a:tcPr anchor="ctr"/>
                </a:tc>
                <a:extLst>
                  <a:ext uri="{0D108BD9-81ED-4DB2-BD59-A6C34878D82A}">
                    <a16:rowId xmlns:a16="http://schemas.microsoft.com/office/drawing/2014/main" xmlns="" val="883667752"/>
                  </a:ext>
                </a:extLst>
              </a:tr>
              <a:tr h="243840">
                <a:tc>
                  <a:txBody>
                    <a:bodyPr/>
                    <a:lstStyle/>
                    <a:p>
                      <a:r>
                        <a:rPr lang="en-US" sz="1000" dirty="0">
                          <a:latin typeface="Arial" panose="020B0604020202020204" pitchFamily="34" charset="0"/>
                          <a:cs typeface="Arial" panose="020B0604020202020204" pitchFamily="34" charset="0"/>
                        </a:rPr>
                        <a:t>CVSS</a:t>
                      </a:r>
                      <a:r>
                        <a:rPr lang="en-US" sz="1000" baseline="0" dirty="0">
                          <a:latin typeface="Arial" panose="020B0604020202020204" pitchFamily="34" charset="0"/>
                          <a:cs typeface="Arial" panose="020B0604020202020204" pitchFamily="34" charset="0"/>
                        </a:rPr>
                        <a:t> Canisters</a:t>
                      </a:r>
                      <a:endParaRPr lang="en-US" sz="1000" dirty="0">
                        <a:latin typeface="Arial" panose="020B0604020202020204" pitchFamily="34" charset="0"/>
                        <a:cs typeface="Arial" panose="020B0604020202020204" pitchFamily="34" charset="0"/>
                      </a:endParaRPr>
                    </a:p>
                  </a:txBody>
                  <a:tcPr anchor="ctr"/>
                </a:tc>
                <a:tc>
                  <a:txBody>
                    <a:bodyPr/>
                    <a:lstStyle/>
                    <a:p>
                      <a:pPr algn="ctr"/>
                      <a:r>
                        <a:rPr lang="en-US" sz="1000" dirty="0">
                          <a:latin typeface="Arial" panose="020B0604020202020204" pitchFamily="34" charset="0"/>
                          <a:cs typeface="Arial" panose="020B0604020202020204" pitchFamily="34" charset="0"/>
                        </a:rPr>
                        <a:t>12</a:t>
                      </a:r>
                    </a:p>
                  </a:txBody>
                  <a:tcPr anchor="ctr"/>
                </a:tc>
                <a:extLst>
                  <a:ext uri="{0D108BD9-81ED-4DB2-BD59-A6C34878D82A}">
                    <a16:rowId xmlns:a16="http://schemas.microsoft.com/office/drawing/2014/main" xmlns="" val="3564142259"/>
                  </a:ext>
                </a:extLst>
              </a:tr>
              <a:tr h="243840">
                <a:tc>
                  <a:txBody>
                    <a:bodyPr/>
                    <a:lstStyle/>
                    <a:p>
                      <a:r>
                        <a:rPr lang="en-US" sz="1000" dirty="0">
                          <a:latin typeface="Arial" panose="020B0604020202020204" pitchFamily="34" charset="0"/>
                          <a:cs typeface="Arial" panose="020B0604020202020204" pitchFamily="34" charset="0"/>
                        </a:rPr>
                        <a:t>CBMS2 Probe Membrane</a:t>
                      </a:r>
                    </a:p>
                  </a:txBody>
                  <a:tcPr anchor="ctr"/>
                </a:tc>
                <a:tc>
                  <a:txBody>
                    <a:bodyPr/>
                    <a:lstStyle/>
                    <a:p>
                      <a:pPr algn="ctr"/>
                      <a:r>
                        <a:rPr lang="en-US" sz="10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xmlns="" val="3016046082"/>
                  </a:ext>
                </a:extLst>
              </a:tr>
              <a:tr h="243840">
                <a:tc>
                  <a:txBody>
                    <a:bodyPr/>
                    <a:lstStyle/>
                    <a:p>
                      <a:r>
                        <a:rPr lang="en-US" sz="1000" dirty="0">
                          <a:latin typeface="Arial" panose="020B0604020202020204" pitchFamily="34" charset="0"/>
                          <a:cs typeface="Arial" panose="020B0604020202020204" pitchFamily="34" charset="0"/>
                        </a:rPr>
                        <a:t>CBMS2 Probe Union Nut</a:t>
                      </a:r>
                    </a:p>
                  </a:txBody>
                  <a:tcPr anchor="ctr"/>
                </a:tc>
                <a:tc>
                  <a:txBody>
                    <a:bodyPr/>
                    <a:lstStyle/>
                    <a:p>
                      <a:pPr algn="ctr"/>
                      <a:r>
                        <a:rPr lang="en-US" sz="10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xmlns="" val="3690374463"/>
                  </a:ext>
                </a:extLst>
              </a:tr>
            </a:tbl>
          </a:graphicData>
        </a:graphic>
      </p:graphicFrame>
      <p:sp>
        <p:nvSpPr>
          <p:cNvPr id="2" name="TextBox 1"/>
          <p:cNvSpPr txBox="1"/>
          <p:nvPr/>
        </p:nvSpPr>
        <p:spPr>
          <a:xfrm>
            <a:off x="1" y="2903981"/>
            <a:ext cx="4350774" cy="646331"/>
          </a:xfrm>
          <a:prstGeom prst="rect">
            <a:avLst/>
          </a:prstGeom>
          <a:noFill/>
        </p:spPr>
        <p:txBody>
          <a:bodyPr wrap="square" rtlCol="0" anchor="ctr">
            <a:spAutoFit/>
          </a:bodyPr>
          <a:lstStyle/>
          <a:p>
            <a:pPr algn="ctr"/>
            <a:r>
              <a:rPr lang="en-US" dirty="0">
                <a:latin typeface="Arial Black" panose="020B0A04020102020204" pitchFamily="34" charset="0"/>
              </a:rPr>
              <a:t>Inventory </a:t>
            </a:r>
            <a:r>
              <a:rPr lang="en-US" dirty="0" smtClean="0">
                <a:latin typeface="Arial Black" panose="020B0A04020102020204" pitchFamily="34" charset="0"/>
              </a:rPr>
              <a:t>Checklists for</a:t>
            </a:r>
          </a:p>
          <a:p>
            <a:pPr algn="ctr"/>
            <a:r>
              <a:rPr lang="en-US" dirty="0" smtClean="0">
                <a:latin typeface="Arial Black" panose="020B0A04020102020204" pitchFamily="34" charset="0"/>
              </a:rPr>
              <a:t>PCCs and PCIs</a:t>
            </a:r>
            <a:endParaRPr lang="en-US" dirty="0">
              <a:latin typeface="Arial Black" panose="020B0A04020102020204" pitchFamily="34" charset="0"/>
            </a:endParaRPr>
          </a:p>
        </p:txBody>
      </p:sp>
      <p:sp>
        <p:nvSpPr>
          <p:cNvPr id="3" name="TextBox 2"/>
          <p:cNvSpPr txBox="1"/>
          <p:nvPr/>
        </p:nvSpPr>
        <p:spPr>
          <a:xfrm>
            <a:off x="4780420" y="20099"/>
            <a:ext cx="4334082" cy="646331"/>
          </a:xfrm>
          <a:prstGeom prst="rect">
            <a:avLst/>
          </a:prstGeom>
          <a:noFill/>
        </p:spPr>
        <p:txBody>
          <a:bodyPr wrap="square" rtlCol="0">
            <a:spAutoFit/>
          </a:bodyPr>
          <a:lstStyle/>
          <a:p>
            <a:pPr algn="ctr"/>
            <a:r>
              <a:rPr lang="en-US" dirty="0">
                <a:latin typeface="Arial Black" panose="020B0A04020102020204" pitchFamily="34" charset="0"/>
              </a:rPr>
              <a:t>Sample Collection &amp; Evacuation</a:t>
            </a:r>
          </a:p>
          <a:p>
            <a:pPr algn="ctr"/>
            <a:r>
              <a:rPr lang="en-US" dirty="0">
                <a:latin typeface="Arial Black" panose="020B0A04020102020204" pitchFamily="34" charset="0"/>
              </a:rPr>
              <a:t>Inventory </a:t>
            </a:r>
            <a:r>
              <a:rPr lang="en-US" dirty="0" smtClean="0">
                <a:latin typeface="Arial Black" panose="020B0A04020102020204" pitchFamily="34" charset="0"/>
              </a:rPr>
              <a:t>Checklist per VIC</a:t>
            </a:r>
            <a:endParaRPr lang="en-US" dirty="0">
              <a:latin typeface="Arial Black" panose="020B0A04020102020204" pitchFamily="34" charset="0"/>
            </a:endParaRP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41</a:t>
            </a:r>
          </a:p>
        </p:txBody>
      </p:sp>
      <p:graphicFrame>
        <p:nvGraphicFramePr>
          <p:cNvPr id="4" name="Table 3"/>
          <p:cNvGraphicFramePr>
            <a:graphicFrameLocks noGrp="1"/>
          </p:cNvGraphicFramePr>
          <p:nvPr>
            <p:extLst>
              <p:ext uri="{D42A27DB-BD31-4B8C-83A1-F6EECF244321}">
                <p14:modId xmlns:p14="http://schemas.microsoft.com/office/powerpoint/2010/main" val="2842048002"/>
              </p:ext>
            </p:extLst>
          </p:nvPr>
        </p:nvGraphicFramePr>
        <p:xfrm>
          <a:off x="4933949" y="2798853"/>
          <a:ext cx="4051107" cy="3901440"/>
        </p:xfrm>
        <a:graphic>
          <a:graphicData uri="http://schemas.openxmlformats.org/drawingml/2006/table">
            <a:tbl>
              <a:tblPr firstRow="1" bandRow="1">
                <a:tableStyleId>{073A0DAA-6AF3-43AB-8588-CEC1D06C72B9}</a:tableStyleId>
              </a:tblPr>
              <a:tblGrid>
                <a:gridCol w="2617108">
                  <a:extLst>
                    <a:ext uri="{9D8B030D-6E8A-4147-A177-3AD203B41FA5}">
                      <a16:colId xmlns:a16="http://schemas.microsoft.com/office/drawing/2014/main" xmlns="" val="418478421"/>
                    </a:ext>
                  </a:extLst>
                </a:gridCol>
                <a:gridCol w="1433999">
                  <a:extLst>
                    <a:ext uri="{9D8B030D-6E8A-4147-A177-3AD203B41FA5}">
                      <a16:colId xmlns:a16="http://schemas.microsoft.com/office/drawing/2014/main" xmlns="" val="3456736703"/>
                    </a:ext>
                  </a:extLst>
                </a:gridCol>
              </a:tblGrid>
              <a:tr h="243840">
                <a:tc>
                  <a:txBody>
                    <a:bodyPr/>
                    <a:lstStyle/>
                    <a:p>
                      <a:pPr algn="ctr"/>
                      <a:r>
                        <a:rPr lang="en-US" sz="1000" dirty="0">
                          <a:latin typeface="Arial" panose="020B0604020202020204" pitchFamily="34" charset="0"/>
                          <a:cs typeface="Arial" panose="020B0604020202020204" pitchFamily="34" charset="0"/>
                        </a:rPr>
                        <a:t>Evacuation Items</a:t>
                      </a:r>
                    </a:p>
                  </a:txBody>
                  <a:tcPr anchor="ctr"/>
                </a:tc>
                <a:tc>
                  <a:txBody>
                    <a:bodyPr/>
                    <a:lstStyle/>
                    <a:p>
                      <a:pPr algn="ctr"/>
                      <a:r>
                        <a:rPr lang="en-US" sz="1000" dirty="0">
                          <a:latin typeface="Arial" panose="020B0604020202020204" pitchFamily="34" charset="0"/>
                          <a:cs typeface="Arial" panose="020B0604020202020204" pitchFamily="34" charset="0"/>
                        </a:rPr>
                        <a:t>Min. Required</a:t>
                      </a:r>
                    </a:p>
                  </a:txBody>
                  <a:tcPr anchor="ctr"/>
                </a:tc>
                <a:extLst>
                  <a:ext uri="{0D108BD9-81ED-4DB2-BD59-A6C34878D82A}">
                    <a16:rowId xmlns:a16="http://schemas.microsoft.com/office/drawing/2014/main" xmlns="" val="4081796665"/>
                  </a:ext>
                </a:extLst>
              </a:tr>
              <a:tr h="243840">
                <a:tc>
                  <a:txBody>
                    <a:bodyPr/>
                    <a:lstStyle/>
                    <a:p>
                      <a:r>
                        <a:rPr lang="en-US" sz="1000" dirty="0">
                          <a:latin typeface="Arial" panose="020B0604020202020204" pitchFamily="34" charset="0"/>
                          <a:cs typeface="Arial" panose="020B0604020202020204" pitchFamily="34" charset="0"/>
                        </a:rPr>
                        <a:t>Conical</a:t>
                      </a:r>
                      <a:r>
                        <a:rPr lang="en-US" sz="1000" baseline="0" dirty="0">
                          <a:latin typeface="Arial" panose="020B0604020202020204" pitchFamily="34" charset="0"/>
                          <a:cs typeface="Arial" panose="020B0604020202020204" pitchFamily="34" charset="0"/>
                        </a:rPr>
                        <a:t> Tube</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711240520"/>
                  </a:ext>
                </a:extLst>
              </a:tr>
              <a:tr h="243840">
                <a:tc>
                  <a:txBody>
                    <a:bodyPr/>
                    <a:lstStyle/>
                    <a:p>
                      <a:r>
                        <a:rPr lang="en-US" sz="1000" dirty="0">
                          <a:latin typeface="Arial" panose="020B0604020202020204" pitchFamily="34" charset="0"/>
                          <a:cs typeface="Arial" panose="020B0604020202020204" pitchFamily="34" charset="0"/>
                        </a:rPr>
                        <a:t>8x8 Baggies</a:t>
                      </a:r>
                    </a:p>
                  </a:txBody>
                  <a:tcPr/>
                </a:tc>
                <a:tc>
                  <a:txBody>
                    <a:bodyPr/>
                    <a:lstStyle/>
                    <a:p>
                      <a:pPr algn="ctr"/>
                      <a:r>
                        <a:rPr lang="en-US" sz="10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1590745885"/>
                  </a:ext>
                </a:extLst>
              </a:tr>
              <a:tr h="243840">
                <a:tc>
                  <a:txBody>
                    <a:bodyPr/>
                    <a:lstStyle/>
                    <a:p>
                      <a:r>
                        <a:rPr lang="en-US" sz="1000" dirty="0">
                          <a:latin typeface="Arial" panose="020B0604020202020204" pitchFamily="34" charset="0"/>
                          <a:cs typeface="Arial" panose="020B0604020202020204" pitchFamily="34" charset="0"/>
                        </a:rPr>
                        <a:t>10x10 Baggies</a:t>
                      </a:r>
                    </a:p>
                  </a:txBody>
                  <a:tcPr/>
                </a:tc>
                <a:tc>
                  <a:txBody>
                    <a:bodyPr/>
                    <a:lstStyle/>
                    <a:p>
                      <a:pPr algn="ctr"/>
                      <a:r>
                        <a:rPr lang="en-US" sz="10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3547200648"/>
                  </a:ext>
                </a:extLst>
              </a:tr>
              <a:tr h="243840">
                <a:tc>
                  <a:txBody>
                    <a:bodyPr/>
                    <a:lstStyle/>
                    <a:p>
                      <a:r>
                        <a:rPr lang="en-US" sz="1000" dirty="0">
                          <a:latin typeface="Arial" panose="020B0604020202020204" pitchFamily="34" charset="0"/>
                          <a:cs typeface="Arial" panose="020B0604020202020204" pitchFamily="34" charset="0"/>
                        </a:rPr>
                        <a:t>Cheese</a:t>
                      </a:r>
                      <a:r>
                        <a:rPr lang="en-US" sz="1000" baseline="0" dirty="0">
                          <a:latin typeface="Arial" panose="020B0604020202020204" pitchFamily="34" charset="0"/>
                          <a:cs typeface="Arial" panose="020B0604020202020204" pitchFamily="34" charset="0"/>
                        </a:rPr>
                        <a:t> Cloth</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883667752"/>
                  </a:ext>
                </a:extLst>
              </a:tr>
              <a:tr h="243840">
                <a:tc>
                  <a:txBody>
                    <a:bodyPr/>
                    <a:lstStyle/>
                    <a:p>
                      <a:r>
                        <a:rPr lang="en-US" sz="1000" dirty="0">
                          <a:latin typeface="Arial" panose="020B0604020202020204" pitchFamily="34" charset="0"/>
                          <a:cs typeface="Arial" panose="020B0604020202020204" pitchFamily="34" charset="0"/>
                        </a:rPr>
                        <a:t>Squares of Parafilm</a:t>
                      </a:r>
                    </a:p>
                  </a:txBody>
                  <a:tcPr/>
                </a:tc>
                <a:tc>
                  <a:txBody>
                    <a:bodyPr/>
                    <a:lstStyle/>
                    <a:p>
                      <a:pPr algn="ctr"/>
                      <a:r>
                        <a:rPr lang="en-US" sz="10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xmlns="" val="1291293955"/>
                  </a:ext>
                </a:extLst>
              </a:tr>
              <a:tr h="243840">
                <a:tc>
                  <a:txBody>
                    <a:bodyPr/>
                    <a:lstStyle/>
                    <a:p>
                      <a:r>
                        <a:rPr lang="en-US" sz="1000" dirty="0">
                          <a:latin typeface="Arial" panose="020B0604020202020204" pitchFamily="34" charset="0"/>
                          <a:cs typeface="Arial" panose="020B0604020202020204" pitchFamily="34" charset="0"/>
                        </a:rPr>
                        <a:t>Tweezers</a:t>
                      </a:r>
                    </a:p>
                  </a:txBody>
                  <a:tcPr/>
                </a:tc>
                <a:tc>
                  <a:txBody>
                    <a:bodyPr/>
                    <a:lstStyle/>
                    <a:p>
                      <a:pPr algn="ctr"/>
                      <a:r>
                        <a:rPr lang="en-US" sz="10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348388898"/>
                  </a:ext>
                </a:extLst>
              </a:tr>
              <a:tr h="243840">
                <a:tc>
                  <a:txBody>
                    <a:bodyPr/>
                    <a:lstStyle/>
                    <a:p>
                      <a:r>
                        <a:rPr lang="en-US" sz="1000" dirty="0">
                          <a:latin typeface="Arial" panose="020B0604020202020204" pitchFamily="34" charset="0"/>
                          <a:cs typeface="Arial" panose="020B0604020202020204" pitchFamily="34" charset="0"/>
                        </a:rPr>
                        <a:t>Scissors</a:t>
                      </a:r>
                    </a:p>
                  </a:txBody>
                  <a:tcPr/>
                </a:tc>
                <a:tc>
                  <a:txBody>
                    <a:bodyPr/>
                    <a:lstStyle/>
                    <a:p>
                      <a:pPr algn="ctr"/>
                      <a:r>
                        <a:rPr lang="en-US" sz="10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3809146214"/>
                  </a:ext>
                </a:extLst>
              </a:tr>
              <a:tr h="243840">
                <a:tc>
                  <a:txBody>
                    <a:bodyPr/>
                    <a:lstStyle/>
                    <a:p>
                      <a:r>
                        <a:rPr lang="en-US" sz="1000" dirty="0">
                          <a:latin typeface="Arial" panose="020B0604020202020204" pitchFamily="34" charset="0"/>
                          <a:cs typeface="Arial" panose="020B0604020202020204" pitchFamily="34" charset="0"/>
                        </a:rPr>
                        <a:t>Twisty/Zip</a:t>
                      </a:r>
                      <a:r>
                        <a:rPr lang="en-US" sz="1000" baseline="0" dirty="0">
                          <a:latin typeface="Arial" panose="020B0604020202020204" pitchFamily="34" charset="0"/>
                          <a:cs typeface="Arial" panose="020B0604020202020204" pitchFamily="34" charset="0"/>
                        </a:rPr>
                        <a:t> Ties</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15</a:t>
                      </a:r>
                    </a:p>
                  </a:txBody>
                  <a:tcPr/>
                </a:tc>
                <a:extLst>
                  <a:ext uri="{0D108BD9-81ED-4DB2-BD59-A6C34878D82A}">
                    <a16:rowId xmlns:a16="http://schemas.microsoft.com/office/drawing/2014/main" xmlns="" val="729922651"/>
                  </a:ext>
                </a:extLst>
              </a:tr>
              <a:tr h="243840">
                <a:tc>
                  <a:txBody>
                    <a:bodyPr/>
                    <a:lstStyle/>
                    <a:p>
                      <a:r>
                        <a:rPr lang="en-US" sz="1000" dirty="0">
                          <a:latin typeface="Arial" panose="020B0604020202020204" pitchFamily="34" charset="0"/>
                          <a:cs typeface="Arial" panose="020B0604020202020204" pitchFamily="34" charset="0"/>
                        </a:rPr>
                        <a:t>Rolls of Tamper Resistant Tape</a:t>
                      </a:r>
                    </a:p>
                  </a:txBody>
                  <a:tcPr/>
                </a:tc>
                <a:tc>
                  <a:txBody>
                    <a:bodyPr/>
                    <a:lstStyle/>
                    <a:p>
                      <a:pPr algn="ctr"/>
                      <a:r>
                        <a:rPr lang="en-US" sz="1000" dirty="0">
                          <a:latin typeface="Arial" panose="020B0604020202020204" pitchFamily="34" charset="0"/>
                          <a:cs typeface="Arial" panose="020B0604020202020204" pitchFamily="34" charset="0"/>
                        </a:rPr>
                        <a:t>1</a:t>
                      </a:r>
                    </a:p>
                  </a:txBody>
                  <a:tcPr/>
                </a:tc>
                <a:extLst>
                  <a:ext uri="{0D108BD9-81ED-4DB2-BD59-A6C34878D82A}">
                    <a16:rowId xmlns:a16="http://schemas.microsoft.com/office/drawing/2014/main" xmlns="" val="631926573"/>
                  </a:ext>
                </a:extLst>
              </a:tr>
              <a:tr h="243840">
                <a:tc>
                  <a:txBody>
                    <a:bodyPr/>
                    <a:lstStyle/>
                    <a:p>
                      <a:r>
                        <a:rPr lang="en-US" sz="1000" dirty="0">
                          <a:latin typeface="Arial" panose="020B0604020202020204" pitchFamily="34" charset="0"/>
                          <a:cs typeface="Arial" panose="020B0604020202020204" pitchFamily="34" charset="0"/>
                        </a:rPr>
                        <a:t>Label Stickers</a:t>
                      </a:r>
                    </a:p>
                  </a:txBody>
                  <a:tcPr/>
                </a:tc>
                <a:tc>
                  <a:txBody>
                    <a:bodyPr/>
                    <a:lstStyle/>
                    <a:p>
                      <a:pPr algn="ctr"/>
                      <a:r>
                        <a:rPr lang="en-US" sz="1000"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xmlns="" val="2449985321"/>
                  </a:ext>
                </a:extLst>
              </a:tr>
              <a:tr h="243840">
                <a:tc>
                  <a:txBody>
                    <a:bodyPr/>
                    <a:lstStyle/>
                    <a:p>
                      <a:r>
                        <a:rPr lang="en-US" sz="1000" dirty="0">
                          <a:latin typeface="Arial" panose="020B0604020202020204" pitchFamily="34" charset="0"/>
                          <a:cs typeface="Arial" panose="020B0604020202020204" pitchFamily="34" charset="0"/>
                        </a:rPr>
                        <a:t>PPE (Latex</a:t>
                      </a:r>
                      <a:r>
                        <a:rPr lang="en-US" sz="1000" baseline="0" dirty="0">
                          <a:latin typeface="Arial" panose="020B0604020202020204" pitchFamily="34" charset="0"/>
                          <a:cs typeface="Arial" panose="020B0604020202020204" pitchFamily="34" charset="0"/>
                        </a:rPr>
                        <a:t> Gloves, Goggles, Mask)</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2 each</a:t>
                      </a:r>
                    </a:p>
                  </a:txBody>
                  <a:tcPr/>
                </a:tc>
                <a:extLst>
                  <a:ext uri="{0D108BD9-81ED-4DB2-BD59-A6C34878D82A}">
                    <a16:rowId xmlns:a16="http://schemas.microsoft.com/office/drawing/2014/main" xmlns="" val="1232483875"/>
                  </a:ext>
                </a:extLst>
              </a:tr>
              <a:tr h="243840">
                <a:tc>
                  <a:txBody>
                    <a:bodyPr/>
                    <a:lstStyle/>
                    <a:p>
                      <a:r>
                        <a:rPr lang="en-US" sz="1000" dirty="0">
                          <a:latin typeface="Arial" panose="020B0604020202020204" pitchFamily="34" charset="0"/>
                          <a:cs typeface="Arial" panose="020B0604020202020204" pitchFamily="34" charset="0"/>
                        </a:rPr>
                        <a:t>Printer Paper</a:t>
                      </a:r>
                    </a:p>
                  </a:txBody>
                  <a:tcPr/>
                </a:tc>
                <a:tc>
                  <a:txBody>
                    <a:bodyPr/>
                    <a:lstStyle/>
                    <a:p>
                      <a:pPr algn="ctr"/>
                      <a:r>
                        <a:rPr lang="en-US" sz="1000" dirty="0">
                          <a:latin typeface="Arial" panose="020B0604020202020204" pitchFamily="34" charset="0"/>
                          <a:cs typeface="Arial" panose="020B0604020202020204" pitchFamily="34" charset="0"/>
                        </a:rPr>
                        <a:t>20</a:t>
                      </a:r>
                      <a:r>
                        <a:rPr lang="en-US" sz="1000" baseline="0" dirty="0">
                          <a:latin typeface="Arial" panose="020B0604020202020204" pitchFamily="34" charset="0"/>
                          <a:cs typeface="Arial" panose="020B0604020202020204" pitchFamily="34" charset="0"/>
                        </a:rPr>
                        <a:t> Sheets</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792077252"/>
                  </a:ext>
                </a:extLst>
              </a:tr>
              <a:tr h="243840">
                <a:tc>
                  <a:txBody>
                    <a:bodyPr/>
                    <a:lstStyle/>
                    <a:p>
                      <a:r>
                        <a:rPr lang="en-US" sz="1000" dirty="0">
                          <a:latin typeface="Arial" panose="020B0604020202020204" pitchFamily="34" charset="0"/>
                          <a:cs typeface="Arial" panose="020B0604020202020204" pitchFamily="34" charset="0"/>
                        </a:rPr>
                        <a:t>Disk Mailers</a:t>
                      </a:r>
                    </a:p>
                  </a:txBody>
                  <a:tcPr/>
                </a:tc>
                <a:tc>
                  <a:txBody>
                    <a:bodyPr/>
                    <a:lstStyle/>
                    <a:p>
                      <a:pPr algn="ctr"/>
                      <a:r>
                        <a:rPr lang="en-US" sz="10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3063664253"/>
                  </a:ext>
                </a:extLst>
              </a:tr>
              <a:tr h="243840">
                <a:tc>
                  <a:txBody>
                    <a:bodyPr/>
                    <a:lstStyle/>
                    <a:p>
                      <a:r>
                        <a:rPr lang="en-US" sz="1000" dirty="0">
                          <a:latin typeface="Arial" panose="020B0604020202020204" pitchFamily="34" charset="0"/>
                          <a:cs typeface="Arial" panose="020B0604020202020204" pitchFamily="34" charset="0"/>
                        </a:rPr>
                        <a:t>CDs/Flash</a:t>
                      </a:r>
                      <a:r>
                        <a:rPr lang="en-US" sz="1000" baseline="0" dirty="0">
                          <a:latin typeface="Arial" panose="020B0604020202020204" pitchFamily="34" charset="0"/>
                          <a:cs typeface="Arial" panose="020B0604020202020204" pitchFamily="34" charset="0"/>
                        </a:rPr>
                        <a:t> Drives</a:t>
                      </a:r>
                      <a:endParaRPr lang="en-US" sz="1000" dirty="0">
                        <a:latin typeface="Arial" panose="020B0604020202020204" pitchFamily="34" charset="0"/>
                        <a:cs typeface="Arial" panose="020B0604020202020204" pitchFamily="34" charset="0"/>
                      </a:endParaRPr>
                    </a:p>
                  </a:txBody>
                  <a:tcPr/>
                </a:tc>
                <a:tc>
                  <a:txBody>
                    <a:bodyPr/>
                    <a:lstStyle/>
                    <a:p>
                      <a:pPr algn="ctr"/>
                      <a:r>
                        <a:rPr lang="en-US" sz="1000" dirty="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xmlns="" val="544081445"/>
                  </a:ext>
                </a:extLst>
              </a:tr>
              <a:tr h="243840">
                <a:tc>
                  <a:txBody>
                    <a:bodyPr/>
                    <a:lstStyle/>
                    <a:p>
                      <a:r>
                        <a:rPr lang="en-US" sz="1000" dirty="0">
                          <a:latin typeface="Arial" panose="020B0604020202020204" pitchFamily="34" charset="0"/>
                          <a:cs typeface="Arial" panose="020B0604020202020204" pitchFamily="34" charset="0"/>
                        </a:rPr>
                        <a:t>All Required Paperwork (See next)</a:t>
                      </a:r>
                    </a:p>
                  </a:txBody>
                  <a:tcPr/>
                </a:tc>
                <a:tc>
                  <a:txBody>
                    <a:bodyPr/>
                    <a:lstStyle/>
                    <a:p>
                      <a:pPr algn="ctr"/>
                      <a:r>
                        <a:rPr lang="en-US" sz="1000" dirty="0">
                          <a:latin typeface="Arial" panose="020B0604020202020204" pitchFamily="34" charset="0"/>
                          <a:cs typeface="Arial" panose="020B0604020202020204" pitchFamily="34" charset="0"/>
                        </a:rPr>
                        <a:t>5 copies</a:t>
                      </a:r>
                      <a:r>
                        <a:rPr lang="en-US" sz="1000" baseline="0" dirty="0">
                          <a:latin typeface="Arial" panose="020B0604020202020204" pitchFamily="34" charset="0"/>
                          <a:cs typeface="Arial" panose="020B0604020202020204" pitchFamily="34" charset="0"/>
                        </a:rPr>
                        <a:t> of each</a:t>
                      </a:r>
                      <a:endParaRPr lang="en-US"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115359579"/>
                  </a:ext>
                </a:extLst>
              </a:tr>
            </a:tbl>
          </a:graphicData>
        </a:graphic>
      </p:graphicFrame>
      <p:sp>
        <p:nvSpPr>
          <p:cNvPr id="11" name="TextBox 10"/>
          <p:cNvSpPr txBox="1"/>
          <p:nvPr/>
        </p:nvSpPr>
        <p:spPr>
          <a:xfrm>
            <a:off x="3870661"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40</a:t>
            </a:r>
          </a:p>
        </p:txBody>
      </p:sp>
    </p:spTree>
    <p:extLst>
      <p:ext uri="{BB962C8B-B14F-4D97-AF65-F5344CB8AC3E}">
        <p14:creationId xmlns:p14="http://schemas.microsoft.com/office/powerpoint/2010/main" val="3486502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042" y="20098"/>
            <a:ext cx="4334082" cy="646331"/>
          </a:xfrm>
          <a:prstGeom prst="rect">
            <a:avLst/>
          </a:prstGeom>
          <a:noFill/>
        </p:spPr>
        <p:txBody>
          <a:bodyPr wrap="square" rtlCol="0">
            <a:spAutoFit/>
          </a:bodyPr>
          <a:lstStyle/>
          <a:p>
            <a:pPr algn="ctr"/>
            <a:r>
              <a:rPr lang="en-US" dirty="0">
                <a:latin typeface="Arial Black" panose="020B0A04020102020204" pitchFamily="34" charset="0"/>
              </a:rPr>
              <a:t>JBPDS Inventory and Sample Documentation Checklists</a:t>
            </a:r>
          </a:p>
        </p:txBody>
      </p:sp>
      <p:sp>
        <p:nvSpPr>
          <p:cNvPr id="3" name="TextBox 2"/>
          <p:cNvSpPr txBox="1"/>
          <p:nvPr/>
        </p:nvSpPr>
        <p:spPr>
          <a:xfrm>
            <a:off x="4780420" y="20099"/>
            <a:ext cx="4334082" cy="369332"/>
          </a:xfrm>
          <a:prstGeom prst="rect">
            <a:avLst/>
          </a:prstGeom>
          <a:noFill/>
        </p:spPr>
        <p:txBody>
          <a:bodyPr wrap="square" rtlCol="0">
            <a:spAutoFit/>
          </a:bodyPr>
          <a:lstStyle/>
          <a:p>
            <a:pPr algn="ctr"/>
            <a:r>
              <a:rPr lang="en-US" dirty="0">
                <a:latin typeface="Arial Black" panose="020B0A04020102020204" pitchFamily="34" charset="0"/>
              </a:rPr>
              <a:t>Miscellaneous Item Checklist</a:t>
            </a: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43</a:t>
            </a:r>
          </a:p>
        </p:txBody>
      </p:sp>
      <p:sp>
        <p:nvSpPr>
          <p:cNvPr id="6" name="TextBox 5"/>
          <p:cNvSpPr txBox="1"/>
          <p:nvPr/>
        </p:nvSpPr>
        <p:spPr>
          <a:xfrm>
            <a:off x="3933542" y="20098"/>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42</a:t>
            </a:r>
          </a:p>
        </p:txBody>
      </p:sp>
      <p:graphicFrame>
        <p:nvGraphicFramePr>
          <p:cNvPr id="7" name="Table 6"/>
          <p:cNvGraphicFramePr>
            <a:graphicFrameLocks noGrp="1"/>
          </p:cNvGraphicFramePr>
          <p:nvPr>
            <p:extLst>
              <p:ext uri="{D42A27DB-BD31-4B8C-83A1-F6EECF244321}">
                <p14:modId xmlns:p14="http://schemas.microsoft.com/office/powerpoint/2010/main" val="4130784160"/>
              </p:ext>
            </p:extLst>
          </p:nvPr>
        </p:nvGraphicFramePr>
        <p:xfrm>
          <a:off x="177409" y="4567225"/>
          <a:ext cx="4004066" cy="1828800"/>
        </p:xfrm>
        <a:graphic>
          <a:graphicData uri="http://schemas.openxmlformats.org/drawingml/2006/table">
            <a:tbl>
              <a:tblPr firstRow="1" bandRow="1">
                <a:tableStyleId>{073A0DAA-6AF3-43AB-8588-CEC1D06C72B9}</a:tableStyleId>
              </a:tblPr>
              <a:tblGrid>
                <a:gridCol w="1954848">
                  <a:extLst>
                    <a:ext uri="{9D8B030D-6E8A-4147-A177-3AD203B41FA5}">
                      <a16:colId xmlns:a16="http://schemas.microsoft.com/office/drawing/2014/main" xmlns="" val="418478421"/>
                    </a:ext>
                  </a:extLst>
                </a:gridCol>
                <a:gridCol w="2049218">
                  <a:extLst>
                    <a:ext uri="{9D8B030D-6E8A-4147-A177-3AD203B41FA5}">
                      <a16:colId xmlns:a16="http://schemas.microsoft.com/office/drawing/2014/main" xmlns="" val="3456736703"/>
                    </a:ext>
                  </a:extLst>
                </a:gridCol>
              </a:tblGrid>
              <a:tr h="274320">
                <a:tc>
                  <a:txBody>
                    <a:bodyPr/>
                    <a:lstStyle/>
                    <a:p>
                      <a:pPr algn="ctr"/>
                      <a:r>
                        <a:rPr lang="en-US" sz="1200" dirty="0">
                          <a:latin typeface="Arial" panose="020B0604020202020204" pitchFamily="34" charset="0"/>
                          <a:cs typeface="Arial" panose="020B0604020202020204" pitchFamily="34" charset="0"/>
                        </a:rPr>
                        <a:t>Required</a:t>
                      </a:r>
                      <a:r>
                        <a:rPr lang="en-US" sz="1200" baseline="0" dirty="0">
                          <a:latin typeface="Arial" panose="020B0604020202020204" pitchFamily="34" charset="0"/>
                          <a:cs typeface="Arial" panose="020B0604020202020204" pitchFamily="34" charset="0"/>
                        </a:rPr>
                        <a:t> Forms</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Purpose</a:t>
                      </a:r>
                    </a:p>
                  </a:txBody>
                  <a:tcPr anchor="ctr"/>
                </a:tc>
                <a:extLst>
                  <a:ext uri="{0D108BD9-81ED-4DB2-BD59-A6C34878D82A}">
                    <a16:rowId xmlns:a16="http://schemas.microsoft.com/office/drawing/2014/main" xmlns="" val="4081796665"/>
                  </a:ext>
                </a:extLst>
              </a:tr>
              <a:tr h="274320">
                <a:tc>
                  <a:txBody>
                    <a:bodyPr/>
                    <a:lstStyle/>
                    <a:p>
                      <a:r>
                        <a:rPr lang="en-US" sz="1200" dirty="0">
                          <a:latin typeface="Arial" panose="020B0604020202020204" pitchFamily="34" charset="0"/>
                          <a:cs typeface="Arial" panose="020B0604020202020204" pitchFamily="34" charset="0"/>
                        </a:rPr>
                        <a:t>BIDS Incident Report</a:t>
                      </a:r>
                    </a:p>
                  </a:txBody>
                  <a:tcPr anchor="ctr"/>
                </a:tc>
                <a:tc rowSpan="2">
                  <a:txBody>
                    <a:bodyPr/>
                    <a:lstStyle/>
                    <a:p>
                      <a:pPr algn="ctr"/>
                      <a:r>
                        <a:rPr lang="en-US" sz="1200" dirty="0">
                          <a:latin typeface="Arial" panose="020B0604020202020204" pitchFamily="34" charset="0"/>
                          <a:cs typeface="Arial" panose="020B0604020202020204" pitchFamily="34" charset="0"/>
                        </a:rPr>
                        <a:t>Document details of a biological incident</a:t>
                      </a:r>
                    </a:p>
                  </a:txBody>
                  <a:tcPr anchor="ctr"/>
                </a:tc>
                <a:extLst>
                  <a:ext uri="{0D108BD9-81ED-4DB2-BD59-A6C34878D82A}">
                    <a16:rowId xmlns:a16="http://schemas.microsoft.com/office/drawing/2014/main" xmlns="" val="4094945894"/>
                  </a:ext>
                </a:extLst>
              </a:tr>
              <a:tr h="274320">
                <a:tc>
                  <a:txBody>
                    <a:bodyPr/>
                    <a:lstStyle/>
                    <a:p>
                      <a:r>
                        <a:rPr lang="en-US" sz="1200" dirty="0">
                          <a:latin typeface="Arial" panose="020B0604020202020204" pitchFamily="34" charset="0"/>
                          <a:cs typeface="Arial" panose="020B0604020202020204" pitchFamily="34" charset="0"/>
                        </a:rPr>
                        <a:t>Biological Event Log</a:t>
                      </a:r>
                    </a:p>
                  </a:txBody>
                  <a:tcPr anchor="ctr"/>
                </a:tc>
                <a:tc vMerge="1">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590745885"/>
                  </a:ext>
                </a:extLst>
              </a:tr>
              <a:tr h="457200">
                <a:tc>
                  <a:txBody>
                    <a:bodyPr/>
                    <a:lstStyle/>
                    <a:p>
                      <a:r>
                        <a:rPr lang="en-US" sz="1200" dirty="0">
                          <a:latin typeface="Arial" panose="020B0604020202020204" pitchFamily="34" charset="0"/>
                          <a:cs typeface="Arial" panose="020B0604020202020204" pitchFamily="34" charset="0"/>
                        </a:rPr>
                        <a:t>DA 1971-6-R</a:t>
                      </a:r>
                    </a:p>
                  </a:txBody>
                  <a:tcPr anchor="ctr"/>
                </a:tc>
                <a:tc>
                  <a:txBody>
                    <a:bodyPr/>
                    <a:lstStyle/>
                    <a:p>
                      <a:pPr algn="ctr"/>
                      <a:r>
                        <a:rPr lang="en-US" sz="1200" dirty="0">
                          <a:latin typeface="Arial" panose="020B0604020202020204" pitchFamily="34" charset="0"/>
                          <a:cs typeface="Arial" panose="020B0604020202020204" pitchFamily="34" charset="0"/>
                        </a:rPr>
                        <a:t>Document</a:t>
                      </a:r>
                      <a:r>
                        <a:rPr lang="en-US" sz="1200" baseline="0" dirty="0">
                          <a:latin typeface="Arial" panose="020B0604020202020204" pitchFamily="34" charset="0"/>
                          <a:cs typeface="Arial" panose="020B0604020202020204" pitchFamily="34" charset="0"/>
                        </a:rPr>
                        <a:t> details of a chemical incident</a:t>
                      </a: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733312739"/>
                  </a:ext>
                </a:extLst>
              </a:tr>
              <a:tr h="274320">
                <a:tc>
                  <a:txBody>
                    <a:bodyPr/>
                    <a:lstStyle/>
                    <a:p>
                      <a:r>
                        <a:rPr lang="en-US" sz="1200" dirty="0">
                          <a:latin typeface="Arial" panose="020B0604020202020204" pitchFamily="34" charset="0"/>
                          <a:cs typeface="Arial" panose="020B0604020202020204" pitchFamily="34" charset="0"/>
                        </a:rPr>
                        <a:t>DD 1911</a:t>
                      </a:r>
                      <a:r>
                        <a:rPr lang="en-US" sz="1200" baseline="0" dirty="0">
                          <a:latin typeface="Arial" panose="020B0604020202020204" pitchFamily="34" charset="0"/>
                          <a:cs typeface="Arial" panose="020B0604020202020204" pitchFamily="34" charset="0"/>
                        </a:rPr>
                        <a:t> or DA 4137</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Show chain</a:t>
                      </a:r>
                      <a:r>
                        <a:rPr lang="en-US" sz="1200" baseline="0" dirty="0">
                          <a:latin typeface="Arial" panose="020B0604020202020204" pitchFamily="34" charset="0"/>
                          <a:cs typeface="Arial" panose="020B0604020202020204" pitchFamily="34" charset="0"/>
                        </a:rPr>
                        <a:t> of custody</a:t>
                      </a: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67884173"/>
                  </a:ext>
                </a:extLst>
              </a:tr>
              <a:tr h="274320">
                <a:tc>
                  <a:txBody>
                    <a:bodyPr/>
                    <a:lstStyle/>
                    <a:p>
                      <a:r>
                        <a:rPr lang="en-US" sz="1200" dirty="0">
                          <a:latin typeface="Arial" panose="020B0604020202020204" pitchFamily="34" charset="0"/>
                          <a:cs typeface="Arial" panose="020B0604020202020204" pitchFamily="34" charset="0"/>
                        </a:rPr>
                        <a:t>DA 1594</a:t>
                      </a:r>
                      <a:r>
                        <a:rPr lang="en-US" sz="1200" baseline="0" dirty="0">
                          <a:latin typeface="Arial" panose="020B0604020202020204" pitchFamily="34" charset="0"/>
                          <a:cs typeface="Arial" panose="020B0604020202020204" pitchFamily="34" charset="0"/>
                        </a:rPr>
                        <a:t> (Staff Duty Log)</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Document all actions taken</a:t>
                      </a:r>
                    </a:p>
                  </a:txBody>
                  <a:tcPr anchor="ctr"/>
                </a:tc>
                <a:extLst>
                  <a:ext uri="{0D108BD9-81ED-4DB2-BD59-A6C34878D82A}">
                    <a16:rowId xmlns:a16="http://schemas.microsoft.com/office/drawing/2014/main" xmlns="" val="88366775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63689651"/>
              </p:ext>
            </p:extLst>
          </p:nvPr>
        </p:nvGraphicFramePr>
        <p:xfrm>
          <a:off x="177409" y="709767"/>
          <a:ext cx="4004066" cy="3566160"/>
        </p:xfrm>
        <a:graphic>
          <a:graphicData uri="http://schemas.openxmlformats.org/drawingml/2006/table">
            <a:tbl>
              <a:tblPr firstRow="1" bandRow="1">
                <a:tableStyleId>{073A0DAA-6AF3-43AB-8588-CEC1D06C72B9}</a:tableStyleId>
              </a:tblPr>
              <a:tblGrid>
                <a:gridCol w="2240247">
                  <a:extLst>
                    <a:ext uri="{9D8B030D-6E8A-4147-A177-3AD203B41FA5}">
                      <a16:colId xmlns:a16="http://schemas.microsoft.com/office/drawing/2014/main" xmlns="" val="418478421"/>
                    </a:ext>
                  </a:extLst>
                </a:gridCol>
                <a:gridCol w="1763819">
                  <a:extLst>
                    <a:ext uri="{9D8B030D-6E8A-4147-A177-3AD203B41FA5}">
                      <a16:colId xmlns:a16="http://schemas.microsoft.com/office/drawing/2014/main" xmlns="" val="3456736703"/>
                    </a:ext>
                  </a:extLst>
                </a:gridCol>
              </a:tblGrid>
              <a:tr h="274320">
                <a:tc>
                  <a:txBody>
                    <a:bodyPr/>
                    <a:lstStyle/>
                    <a:p>
                      <a:pPr algn="ctr"/>
                      <a:r>
                        <a:rPr lang="en-US" sz="1200" dirty="0">
                          <a:latin typeface="Arial" panose="020B0604020202020204" pitchFamily="34" charset="0"/>
                          <a:cs typeface="Arial" panose="020B0604020202020204" pitchFamily="34" charset="0"/>
                        </a:rPr>
                        <a:t>JBPDS Consumables</a:t>
                      </a:r>
                    </a:p>
                  </a:txBody>
                  <a:tcPr anchor="ctr"/>
                </a:tc>
                <a:tc>
                  <a:txBody>
                    <a:bodyPr/>
                    <a:lstStyle/>
                    <a:p>
                      <a:pPr algn="ctr"/>
                      <a:r>
                        <a:rPr lang="en-US" sz="1200" dirty="0">
                          <a:latin typeface="Arial" panose="020B0604020202020204" pitchFamily="34" charset="0"/>
                          <a:cs typeface="Arial" panose="020B0604020202020204" pitchFamily="34" charset="0"/>
                        </a:rPr>
                        <a:t>Minimum Required</a:t>
                      </a:r>
                    </a:p>
                  </a:txBody>
                  <a:tcPr anchor="ctr"/>
                </a:tc>
                <a:extLst>
                  <a:ext uri="{0D108BD9-81ED-4DB2-BD59-A6C34878D82A}">
                    <a16:rowId xmlns:a16="http://schemas.microsoft.com/office/drawing/2014/main" xmlns="" val="4081796665"/>
                  </a:ext>
                </a:extLst>
              </a:tr>
              <a:tr h="274320">
                <a:tc>
                  <a:txBody>
                    <a:bodyPr/>
                    <a:lstStyle/>
                    <a:p>
                      <a:r>
                        <a:rPr lang="en-US" sz="1200" dirty="0">
                          <a:latin typeface="Arial" panose="020B0604020202020204" pitchFamily="34" charset="0"/>
                          <a:cs typeface="Arial" panose="020B0604020202020204" pitchFamily="34" charset="0"/>
                        </a:rPr>
                        <a:t>Sample Vials</a:t>
                      </a:r>
                    </a:p>
                  </a:txBody>
                  <a:tcPr anchor="ctr"/>
                </a:tc>
                <a:tc>
                  <a:txBody>
                    <a:bodyPr/>
                    <a:lstStyle/>
                    <a:p>
                      <a:pPr algn="ctr"/>
                      <a:r>
                        <a:rPr lang="en-US" sz="1200" dirty="0">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xmlns="" val="4094945894"/>
                  </a:ext>
                </a:extLst>
              </a:tr>
              <a:tr h="274320">
                <a:tc>
                  <a:txBody>
                    <a:bodyPr/>
                    <a:lstStyle/>
                    <a:p>
                      <a:r>
                        <a:rPr lang="en-US" sz="1200" dirty="0">
                          <a:latin typeface="Arial" panose="020B0604020202020204" pitchFamily="34" charset="0"/>
                          <a:cs typeface="Arial" panose="020B0604020202020204" pitchFamily="34" charset="0"/>
                        </a:rPr>
                        <a:t>Sample Bottles</a:t>
                      </a:r>
                    </a:p>
                  </a:txBody>
                  <a:tcPr anchor="ctr"/>
                </a:tc>
                <a:tc>
                  <a:txBody>
                    <a:bodyPr/>
                    <a:lstStyle/>
                    <a:p>
                      <a:pPr algn="ctr"/>
                      <a:r>
                        <a:rPr lang="en-US" sz="1200" dirty="0">
                          <a:latin typeface="Arial" panose="020B0604020202020204" pitchFamily="34" charset="0"/>
                          <a:cs typeface="Arial" panose="020B0604020202020204" pitchFamily="34" charset="0"/>
                        </a:rPr>
                        <a:t>2</a:t>
                      </a:r>
                    </a:p>
                  </a:txBody>
                  <a:tcPr anchor="ctr"/>
                </a:tc>
                <a:extLst>
                  <a:ext uri="{0D108BD9-81ED-4DB2-BD59-A6C34878D82A}">
                    <a16:rowId xmlns:a16="http://schemas.microsoft.com/office/drawing/2014/main" xmlns="" val="2199936265"/>
                  </a:ext>
                </a:extLst>
              </a:tr>
              <a:tr h="274320">
                <a:tc>
                  <a:txBody>
                    <a:bodyPr/>
                    <a:lstStyle/>
                    <a:p>
                      <a:r>
                        <a:rPr lang="en-US" sz="1200" dirty="0">
                          <a:latin typeface="Arial" panose="020B0604020202020204" pitchFamily="34" charset="0"/>
                          <a:cs typeface="Arial" panose="020B0604020202020204" pitchFamily="34" charset="0"/>
                        </a:rPr>
                        <a:t>Detergent Bottle</a:t>
                      </a:r>
                    </a:p>
                  </a:txBody>
                  <a:tcPr anchor="ctr"/>
                </a:tc>
                <a:tc>
                  <a:txBody>
                    <a:bodyPr/>
                    <a:lstStyle/>
                    <a:p>
                      <a:pPr algn="ctr"/>
                      <a:r>
                        <a:rPr lang="en-US" sz="1200" dirty="0">
                          <a:latin typeface="Arial" panose="020B0604020202020204" pitchFamily="34" charset="0"/>
                          <a:cs typeface="Arial" panose="020B0604020202020204" pitchFamily="34" charset="0"/>
                        </a:rPr>
                        <a:t>1 (min</a:t>
                      </a:r>
                      <a:r>
                        <a:rPr lang="en-US" sz="1200" baseline="0" dirty="0">
                          <a:latin typeface="Arial" panose="020B0604020202020204" pitchFamily="34" charset="0"/>
                          <a:cs typeface="Arial" panose="020B0604020202020204" pitchFamily="34" charset="0"/>
                        </a:rPr>
                        <a:t> ¾ full)</a:t>
                      </a: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590745885"/>
                  </a:ext>
                </a:extLst>
              </a:tr>
              <a:tr h="274320">
                <a:tc>
                  <a:txBody>
                    <a:bodyPr/>
                    <a:lstStyle/>
                    <a:p>
                      <a:r>
                        <a:rPr lang="en-US" sz="1200" dirty="0">
                          <a:latin typeface="Arial" panose="020B0604020202020204" pitchFamily="34" charset="0"/>
                          <a:cs typeface="Arial" panose="020B0604020202020204" pitchFamily="34" charset="0"/>
                        </a:rPr>
                        <a:t>DI Water Bottle</a:t>
                      </a:r>
                    </a:p>
                  </a:txBody>
                  <a:tcPr anchor="ctr"/>
                </a:tc>
                <a:tc>
                  <a:txBody>
                    <a:bodyPr/>
                    <a:lstStyle/>
                    <a:p>
                      <a:pPr algn="ctr"/>
                      <a:r>
                        <a:rPr lang="en-US" sz="1200" dirty="0">
                          <a:latin typeface="Arial" panose="020B0604020202020204" pitchFamily="34" charset="0"/>
                          <a:cs typeface="Arial" panose="020B0604020202020204" pitchFamily="34" charset="0"/>
                        </a:rPr>
                        <a:t>1 (min</a:t>
                      </a:r>
                      <a:r>
                        <a:rPr lang="en-US" sz="1200" baseline="0" dirty="0">
                          <a:latin typeface="Arial" panose="020B0604020202020204" pitchFamily="34" charset="0"/>
                          <a:cs typeface="Arial" panose="020B0604020202020204" pitchFamily="34" charset="0"/>
                        </a:rPr>
                        <a:t> ¾ full)</a:t>
                      </a: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547200648"/>
                  </a:ext>
                </a:extLst>
              </a:tr>
              <a:tr h="274320">
                <a:tc>
                  <a:txBody>
                    <a:bodyPr/>
                    <a:lstStyle/>
                    <a:p>
                      <a:r>
                        <a:rPr lang="en-US" sz="1200" dirty="0">
                          <a:latin typeface="Arial" panose="020B0604020202020204" pitchFamily="34" charset="0"/>
                          <a:cs typeface="Arial" panose="020B0604020202020204" pitchFamily="34" charset="0"/>
                        </a:rPr>
                        <a:t>PBS Bottle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1 (min</a:t>
                      </a:r>
                      <a:r>
                        <a:rPr lang="en-US" sz="1200" baseline="0" dirty="0">
                          <a:latin typeface="Arial" panose="020B0604020202020204" pitchFamily="34" charset="0"/>
                          <a:cs typeface="Arial" panose="020B0604020202020204" pitchFamily="34" charset="0"/>
                        </a:rPr>
                        <a:t> ¾ full)</a:t>
                      </a: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883667752"/>
                  </a:ext>
                </a:extLst>
              </a:tr>
              <a:tr h="274320">
                <a:tc>
                  <a:txBody>
                    <a:bodyPr/>
                    <a:lstStyle/>
                    <a:p>
                      <a:r>
                        <a:rPr lang="en-US" sz="1200" dirty="0">
                          <a:latin typeface="Arial" panose="020B0604020202020204" pitchFamily="34" charset="0"/>
                          <a:cs typeface="Arial" panose="020B0604020202020204" pitchFamily="34" charset="0"/>
                        </a:rPr>
                        <a:t>Waste</a:t>
                      </a:r>
                      <a:r>
                        <a:rPr lang="en-US" sz="1200" baseline="0" dirty="0">
                          <a:latin typeface="Arial" panose="020B0604020202020204" pitchFamily="34" charset="0"/>
                          <a:cs typeface="Arial" panose="020B0604020202020204" pitchFamily="34" charset="0"/>
                        </a:rPr>
                        <a:t> Bottle</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4095424392"/>
                  </a:ext>
                </a:extLst>
              </a:tr>
              <a:tr h="274320">
                <a:tc>
                  <a:txBody>
                    <a:bodyPr/>
                    <a:lstStyle/>
                    <a:p>
                      <a:r>
                        <a:rPr lang="en-US" sz="1200" dirty="0">
                          <a:latin typeface="Arial" panose="020B0604020202020204" pitchFamily="34" charset="0"/>
                          <a:cs typeface="Arial" panose="020B0604020202020204" pitchFamily="34" charset="0"/>
                        </a:rPr>
                        <a:t>Carrier Box Assembly</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2216243947"/>
                  </a:ext>
                </a:extLst>
              </a:tr>
              <a:tr h="274320">
                <a:tc>
                  <a:txBody>
                    <a:bodyPr/>
                    <a:lstStyle/>
                    <a:p>
                      <a:r>
                        <a:rPr lang="en-US" sz="1200" dirty="0">
                          <a:latin typeface="Arial" panose="020B0604020202020204" pitchFamily="34" charset="0"/>
                          <a:cs typeface="Arial" panose="020B0604020202020204" pitchFamily="34" charset="0"/>
                        </a:rPr>
                        <a:t>Control Carrier Card</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2687219638"/>
                  </a:ext>
                </a:extLst>
              </a:tr>
              <a:tr h="274320">
                <a:tc>
                  <a:txBody>
                    <a:bodyPr/>
                    <a:lstStyle/>
                    <a:p>
                      <a:r>
                        <a:rPr lang="en-US" sz="1200" dirty="0">
                          <a:latin typeface="Arial" panose="020B0604020202020204" pitchFamily="34" charset="0"/>
                          <a:cs typeface="Arial" panose="020B0604020202020204" pitchFamily="34" charset="0"/>
                        </a:rPr>
                        <a:t>Sample Extraction Bottle</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1257791947"/>
                  </a:ext>
                </a:extLst>
              </a:tr>
              <a:tr h="274320">
                <a:tc>
                  <a:txBody>
                    <a:bodyPr/>
                    <a:lstStyle/>
                    <a:p>
                      <a:r>
                        <a:rPr lang="en-US" sz="1200" dirty="0">
                          <a:latin typeface="Arial" panose="020B0604020202020204" pitchFamily="34" charset="0"/>
                          <a:cs typeface="Arial" panose="020B0604020202020204" pitchFamily="34" charset="0"/>
                        </a:rPr>
                        <a:t>Dry Collection Filter</a:t>
                      </a:r>
                    </a:p>
                  </a:txBody>
                  <a:tcPr anchor="ctr"/>
                </a:tc>
                <a:tc>
                  <a:txBody>
                    <a:bodyPr/>
                    <a:lstStyle/>
                    <a:p>
                      <a:pPr algn="ctr"/>
                      <a:r>
                        <a:rPr lang="en-US" sz="1200" dirty="0">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xmlns="" val="3559046617"/>
                  </a:ext>
                </a:extLst>
              </a:tr>
              <a:tr h="274320">
                <a:tc>
                  <a:txBody>
                    <a:bodyPr/>
                    <a:lstStyle/>
                    <a:p>
                      <a:r>
                        <a:rPr lang="en-US" sz="1200" dirty="0">
                          <a:latin typeface="Arial" panose="020B0604020202020204" pitchFamily="34" charset="0"/>
                          <a:cs typeface="Arial" panose="020B0604020202020204" pitchFamily="34" charset="0"/>
                        </a:rPr>
                        <a:t>Forceps</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331900503"/>
                  </a:ext>
                </a:extLst>
              </a:tr>
              <a:tr h="274320">
                <a:tc>
                  <a:txBody>
                    <a:bodyPr/>
                    <a:lstStyle/>
                    <a:p>
                      <a:r>
                        <a:rPr lang="en-US" sz="1200" dirty="0">
                          <a:latin typeface="Arial" panose="020B0604020202020204" pitchFamily="34" charset="0"/>
                          <a:cs typeface="Arial" panose="020B0604020202020204" pitchFamily="34" charset="0"/>
                        </a:rPr>
                        <a:t>Pipette</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298893362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81325620"/>
              </p:ext>
            </p:extLst>
          </p:nvPr>
        </p:nvGraphicFramePr>
        <p:xfrm>
          <a:off x="4981575" y="709767"/>
          <a:ext cx="4003482" cy="5760720"/>
        </p:xfrm>
        <a:graphic>
          <a:graphicData uri="http://schemas.openxmlformats.org/drawingml/2006/table">
            <a:tbl>
              <a:tblPr firstRow="1" bandRow="1">
                <a:tableStyleId>{073A0DAA-6AF3-43AB-8588-CEC1D06C72B9}</a:tableStyleId>
              </a:tblPr>
              <a:tblGrid>
                <a:gridCol w="1954563">
                  <a:extLst>
                    <a:ext uri="{9D8B030D-6E8A-4147-A177-3AD203B41FA5}">
                      <a16:colId xmlns:a16="http://schemas.microsoft.com/office/drawing/2014/main" xmlns="" val="418478421"/>
                    </a:ext>
                  </a:extLst>
                </a:gridCol>
                <a:gridCol w="2048919">
                  <a:extLst>
                    <a:ext uri="{9D8B030D-6E8A-4147-A177-3AD203B41FA5}">
                      <a16:colId xmlns:a16="http://schemas.microsoft.com/office/drawing/2014/main" xmlns="" val="3456736703"/>
                    </a:ext>
                  </a:extLst>
                </a:gridCol>
              </a:tblGrid>
              <a:tr h="274320">
                <a:tc>
                  <a:txBody>
                    <a:bodyPr/>
                    <a:lstStyle/>
                    <a:p>
                      <a:pPr algn="ctr"/>
                      <a:r>
                        <a:rPr lang="en-US" sz="1200" dirty="0">
                          <a:latin typeface="Arial" panose="020B0604020202020204" pitchFamily="34" charset="0"/>
                          <a:cs typeface="Arial" panose="020B0604020202020204" pitchFamily="34" charset="0"/>
                        </a:rPr>
                        <a:t>Miscellaneous</a:t>
                      </a:r>
                      <a:r>
                        <a:rPr lang="en-US" sz="1200" baseline="0" dirty="0">
                          <a:latin typeface="Arial" panose="020B0604020202020204" pitchFamily="34" charset="0"/>
                          <a:cs typeface="Arial" panose="020B0604020202020204" pitchFamily="34" charset="0"/>
                        </a:rPr>
                        <a:t> Items</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Minimum Required</a:t>
                      </a:r>
                    </a:p>
                  </a:txBody>
                  <a:tcPr anchor="ctr"/>
                </a:tc>
                <a:extLst>
                  <a:ext uri="{0D108BD9-81ED-4DB2-BD59-A6C34878D82A}">
                    <a16:rowId xmlns:a16="http://schemas.microsoft.com/office/drawing/2014/main" xmlns="" val="4081796665"/>
                  </a:ext>
                </a:extLst>
              </a:tr>
              <a:tr h="274320">
                <a:tc>
                  <a:txBody>
                    <a:bodyPr/>
                    <a:lstStyle/>
                    <a:p>
                      <a:r>
                        <a:rPr lang="en-US" sz="1200" dirty="0">
                          <a:latin typeface="Arial" panose="020B0604020202020204" pitchFamily="34" charset="0"/>
                          <a:cs typeface="Arial" panose="020B0604020202020204" pitchFamily="34" charset="0"/>
                        </a:rPr>
                        <a:t>Fuel Cans</a:t>
                      </a:r>
                    </a:p>
                  </a:txBody>
                  <a:tcPr anchor="ctr"/>
                </a:tc>
                <a:tc>
                  <a:txBody>
                    <a:bodyPr/>
                    <a:lstStyle/>
                    <a:p>
                      <a:pPr algn="ctr"/>
                      <a:r>
                        <a:rPr lang="en-US" sz="1200" dirty="0">
                          <a:latin typeface="Arial" panose="020B0604020202020204" pitchFamily="34" charset="0"/>
                          <a:cs typeface="Arial" panose="020B0604020202020204" pitchFamily="34" charset="0"/>
                        </a:rPr>
                        <a:t>4</a:t>
                      </a:r>
                    </a:p>
                  </a:txBody>
                  <a:tcPr anchor="ctr"/>
                </a:tc>
                <a:extLst>
                  <a:ext uri="{0D108BD9-81ED-4DB2-BD59-A6C34878D82A}">
                    <a16:rowId xmlns:a16="http://schemas.microsoft.com/office/drawing/2014/main" xmlns="" val="3733312739"/>
                  </a:ext>
                </a:extLst>
              </a:tr>
              <a:tr h="274320">
                <a:tc>
                  <a:txBody>
                    <a:bodyPr/>
                    <a:lstStyle/>
                    <a:p>
                      <a:r>
                        <a:rPr lang="en-US" sz="1200" dirty="0">
                          <a:latin typeface="Arial" panose="020B0604020202020204" pitchFamily="34" charset="0"/>
                          <a:cs typeface="Arial" panose="020B0604020202020204" pitchFamily="34" charset="0"/>
                        </a:rPr>
                        <a:t>MRE</a:t>
                      </a:r>
                      <a:r>
                        <a:rPr lang="en-US" sz="1200" baseline="0" dirty="0">
                          <a:latin typeface="Arial" panose="020B0604020202020204" pitchFamily="34" charset="0"/>
                          <a:cs typeface="Arial" panose="020B0604020202020204" pitchFamily="34" charset="0"/>
                        </a:rPr>
                        <a:t> Boxes</a:t>
                      </a:r>
                      <a:endParaRPr lang="en-US" sz="1200" dirty="0">
                        <a:latin typeface="Arial" panose="020B0604020202020204" pitchFamily="34" charset="0"/>
                        <a:cs typeface="Arial" panose="020B0604020202020204" pitchFamily="34" charset="0"/>
                      </a:endParaRP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567884173"/>
                  </a:ext>
                </a:extLst>
              </a:tr>
              <a:tr h="274320">
                <a:tc>
                  <a:txBody>
                    <a:bodyPr/>
                    <a:lstStyle/>
                    <a:p>
                      <a:r>
                        <a:rPr lang="en-US" sz="1200" dirty="0">
                          <a:latin typeface="Arial" panose="020B0604020202020204" pitchFamily="34" charset="0"/>
                          <a:cs typeface="Arial" panose="020B0604020202020204" pitchFamily="34" charset="0"/>
                        </a:rPr>
                        <a:t>Water Jugs</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883667752"/>
                  </a:ext>
                </a:extLst>
              </a:tr>
              <a:tr h="274320">
                <a:tc>
                  <a:txBody>
                    <a:bodyPr/>
                    <a:lstStyle/>
                    <a:p>
                      <a:r>
                        <a:rPr lang="en-US" sz="1200" dirty="0">
                          <a:latin typeface="Arial" panose="020B0604020202020204" pitchFamily="34" charset="0"/>
                          <a:cs typeface="Arial" panose="020B0604020202020204" pitchFamily="34" charset="0"/>
                        </a:rPr>
                        <a:t>Ammunition</a:t>
                      </a:r>
                    </a:p>
                  </a:txBody>
                  <a:tcPr anchor="ctr"/>
                </a:tc>
                <a:tc>
                  <a:txBody>
                    <a:bodyPr/>
                    <a:lstStyle/>
                    <a:p>
                      <a:pPr algn="ctr"/>
                      <a:r>
                        <a:rPr lang="en-US" sz="1200" dirty="0">
                          <a:latin typeface="Arial" panose="020B0604020202020204" pitchFamily="34" charset="0"/>
                          <a:cs typeface="Arial" panose="020B0604020202020204" pitchFamily="34" charset="0"/>
                        </a:rPr>
                        <a:t>METT-TC</a:t>
                      </a:r>
                    </a:p>
                  </a:txBody>
                  <a:tcPr anchor="ctr"/>
                </a:tc>
                <a:extLst>
                  <a:ext uri="{0D108BD9-81ED-4DB2-BD59-A6C34878D82A}">
                    <a16:rowId xmlns:a16="http://schemas.microsoft.com/office/drawing/2014/main" xmlns="" val="665825617"/>
                  </a:ext>
                </a:extLst>
              </a:tr>
              <a:tr h="274320">
                <a:tc>
                  <a:txBody>
                    <a:bodyPr/>
                    <a:lstStyle/>
                    <a:p>
                      <a:r>
                        <a:rPr lang="en-US" sz="1200" dirty="0">
                          <a:latin typeface="Arial" panose="020B0604020202020204" pitchFamily="34" charset="0"/>
                          <a:cs typeface="Arial" panose="020B0604020202020204" pitchFamily="34" charset="0"/>
                        </a:rPr>
                        <a:t>Map</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1796016199"/>
                  </a:ext>
                </a:extLst>
              </a:tr>
              <a:tr h="274320">
                <a:tc>
                  <a:txBody>
                    <a:bodyPr/>
                    <a:lstStyle/>
                    <a:p>
                      <a:r>
                        <a:rPr lang="en-US" sz="1200" dirty="0">
                          <a:latin typeface="Arial" panose="020B0604020202020204" pitchFamily="34" charset="0"/>
                          <a:cs typeface="Arial" panose="020B0604020202020204" pitchFamily="34" charset="0"/>
                        </a:rPr>
                        <a:t>Map Marker Set</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4013974248"/>
                  </a:ext>
                </a:extLst>
              </a:tr>
              <a:tr h="274320">
                <a:tc>
                  <a:txBody>
                    <a:bodyPr/>
                    <a:lstStyle/>
                    <a:p>
                      <a:r>
                        <a:rPr lang="en-US" sz="1200" dirty="0">
                          <a:latin typeface="Arial" panose="020B0604020202020204" pitchFamily="34" charset="0"/>
                          <a:cs typeface="Arial" panose="020B0604020202020204" pitchFamily="34" charset="0"/>
                        </a:rPr>
                        <a:t>Protractor</a:t>
                      </a:r>
                    </a:p>
                  </a:txBody>
                  <a:tcPr anchor="ctr"/>
                </a:tc>
                <a:tc>
                  <a:txBody>
                    <a:bodyPr/>
                    <a:lstStyle/>
                    <a:p>
                      <a:pPr algn="ctr"/>
                      <a:r>
                        <a:rPr lang="en-US" sz="1200" dirty="0">
                          <a:latin typeface="Arial" panose="020B0604020202020204" pitchFamily="34" charset="0"/>
                          <a:cs typeface="Arial" panose="020B0604020202020204" pitchFamily="34" charset="0"/>
                        </a:rPr>
                        <a:t>1</a:t>
                      </a:r>
                    </a:p>
                  </a:txBody>
                  <a:tcPr anchor="ctr"/>
                </a:tc>
                <a:extLst>
                  <a:ext uri="{0D108BD9-81ED-4DB2-BD59-A6C34878D82A}">
                    <a16:rowId xmlns:a16="http://schemas.microsoft.com/office/drawing/2014/main" xmlns="" val="3918134911"/>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126943144"/>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861386790"/>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962705654"/>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228804946"/>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959181651"/>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574329597"/>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420122950"/>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2946838038"/>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740139754"/>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752886704"/>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678320396"/>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038142380"/>
                  </a:ext>
                </a:extLst>
              </a:tr>
              <a:tr h="274320">
                <a:tc>
                  <a:txBody>
                    <a:bodyPr/>
                    <a:lstStyle/>
                    <a:p>
                      <a:endParaRPr lang="en-US" sz="1200" dirty="0">
                        <a:latin typeface="Arial" panose="020B0604020202020204" pitchFamily="34" charset="0"/>
                        <a:cs typeface="Arial" panose="020B0604020202020204" pitchFamily="34" charset="0"/>
                      </a:endParaRPr>
                    </a:p>
                  </a:txBody>
                  <a:tcPr anchor="ctr"/>
                </a:tc>
                <a:tc>
                  <a:txBody>
                    <a:bodyPr/>
                    <a:lstStyle/>
                    <a:p>
                      <a:pPr algn="ctr"/>
                      <a:endParaRPr lang="en-US" sz="12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186300185"/>
                  </a:ext>
                </a:extLst>
              </a:tr>
            </a:tbl>
          </a:graphicData>
        </a:graphic>
      </p:graphicFrame>
    </p:spTree>
    <p:extLst>
      <p:ext uri="{BB962C8B-B14F-4D97-AF65-F5344CB8AC3E}">
        <p14:creationId xmlns:p14="http://schemas.microsoft.com/office/powerpoint/2010/main" val="245187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2479"/>
            <a:ext cx="4350774" cy="369332"/>
          </a:xfrm>
          <a:prstGeom prst="rect">
            <a:avLst/>
          </a:prstGeom>
          <a:noFill/>
        </p:spPr>
        <p:txBody>
          <a:bodyPr wrap="square" rtlCol="0" anchor="ctr">
            <a:spAutoFit/>
          </a:bodyPr>
          <a:lstStyle/>
          <a:p>
            <a:pPr algn="ctr"/>
            <a:r>
              <a:rPr lang="en-US" dirty="0">
                <a:latin typeface="Arial Black" panose="020B0A04020102020204" pitchFamily="34" charset="0"/>
              </a:rPr>
              <a:t>Miscellaneous Reports</a:t>
            </a:r>
          </a:p>
        </p:txBody>
      </p:sp>
      <p:sp>
        <p:nvSpPr>
          <p:cNvPr id="3" name="TextBox 2"/>
          <p:cNvSpPr txBox="1"/>
          <p:nvPr/>
        </p:nvSpPr>
        <p:spPr>
          <a:xfrm>
            <a:off x="4780420" y="20099"/>
            <a:ext cx="4334082" cy="369332"/>
          </a:xfrm>
          <a:prstGeom prst="rect">
            <a:avLst/>
          </a:prstGeom>
          <a:noFill/>
        </p:spPr>
        <p:txBody>
          <a:bodyPr wrap="square" rtlCol="0">
            <a:spAutoFit/>
          </a:bodyPr>
          <a:lstStyle/>
          <a:p>
            <a:pPr algn="ctr"/>
            <a:r>
              <a:rPr lang="en-US" dirty="0">
                <a:latin typeface="Arial Black" panose="020B0A04020102020204" pitchFamily="34" charset="0"/>
              </a:rPr>
              <a:t>9-Line Medevac</a:t>
            </a:r>
          </a:p>
        </p:txBody>
      </p:sp>
      <p:sp>
        <p:nvSpPr>
          <p:cNvPr id="5" name="TextBox 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45</a:t>
            </a:r>
          </a:p>
        </p:txBody>
      </p:sp>
      <p:sp>
        <p:nvSpPr>
          <p:cNvPr id="6" name="TextBox 5"/>
          <p:cNvSpPr txBox="1"/>
          <p:nvPr/>
        </p:nvSpPr>
        <p:spPr>
          <a:xfrm>
            <a:off x="3870661"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4900" y="409530"/>
            <a:ext cx="4254500" cy="6039693"/>
          </a:xfrm>
          <a:prstGeom prst="rect">
            <a:avLst/>
          </a:prstGeom>
        </p:spPr>
      </p:pic>
    </p:spTree>
    <p:extLst>
      <p:ext uri="{BB962C8B-B14F-4D97-AF65-F5344CB8AC3E}">
        <p14:creationId xmlns:p14="http://schemas.microsoft.com/office/powerpoint/2010/main" val="1246673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UXO, SALUTE, LACE, CFF</a:t>
            </a:r>
          </a:p>
        </p:txBody>
      </p:sp>
      <p:sp>
        <p:nvSpPr>
          <p:cNvPr id="14" name="TextBox 13"/>
          <p:cNvSpPr txBox="1"/>
          <p:nvPr/>
        </p:nvSpPr>
        <p:spPr>
          <a:xfrm>
            <a:off x="4813160" y="20099"/>
            <a:ext cx="4334082" cy="369332"/>
          </a:xfrm>
          <a:prstGeom prst="rect">
            <a:avLst/>
          </a:prstGeom>
          <a:noFill/>
        </p:spPr>
        <p:txBody>
          <a:bodyPr wrap="square" rtlCol="0">
            <a:spAutoFit/>
          </a:bodyPr>
          <a:lstStyle/>
          <a:p>
            <a:pPr algn="ctr"/>
            <a:r>
              <a:rPr lang="en-US" dirty="0">
                <a:latin typeface="Arial Black" panose="020B0A04020102020204" pitchFamily="34" charset="0"/>
              </a:rPr>
              <a:t>Marker Report (CBRN 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02" y="389431"/>
            <a:ext cx="4158098" cy="6306645"/>
          </a:xfrm>
          <a:prstGeom prst="rect">
            <a:avLst/>
          </a:prstGeom>
        </p:spPr>
      </p:pic>
      <p:sp>
        <p:nvSpPr>
          <p:cNvPr id="4" name="TextBox 3"/>
          <p:cNvSpPr txBox="1"/>
          <p:nvPr/>
        </p:nvSpPr>
        <p:spPr>
          <a:xfrm>
            <a:off x="4914900" y="351332"/>
            <a:ext cx="2032000" cy="6344744"/>
          </a:xfrm>
          <a:prstGeom prst="rect">
            <a:avLst/>
          </a:prstGeom>
          <a:noFill/>
          <a:ln>
            <a:solidFill>
              <a:schemeClr val="tx1"/>
            </a:solidFill>
          </a:ln>
        </p:spPr>
        <p:txBody>
          <a:bodyPr wrap="square" rtlCol="0">
            <a:noAutofit/>
          </a:bodyPr>
          <a:lstStyle/>
          <a:p>
            <a:r>
              <a:rPr lang="en-US" sz="1300" b="1" dirty="0">
                <a:latin typeface="Times New Roman" panose="02020603050405020304" pitchFamily="18" charset="0"/>
                <a:cs typeface="Times New Roman" panose="02020603050405020304" pitchFamily="18" charset="0"/>
              </a:rPr>
              <a:t>Marker 1:</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2:</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3:</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4:</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5:</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6:</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endParaRPr lang="en-US" sz="13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6946900" y="351331"/>
            <a:ext cx="2158781" cy="6344746"/>
          </a:xfrm>
          <a:prstGeom prst="rect">
            <a:avLst/>
          </a:prstGeom>
          <a:noFill/>
          <a:ln>
            <a:solidFill>
              <a:schemeClr val="tx1"/>
            </a:solidFill>
          </a:ln>
        </p:spPr>
        <p:txBody>
          <a:bodyPr wrap="square" rtlCol="0">
            <a:noAutofit/>
          </a:bodyPr>
          <a:lstStyle/>
          <a:p>
            <a:r>
              <a:rPr lang="en-US" sz="1300" b="1" dirty="0">
                <a:latin typeface="Times New Roman" panose="02020603050405020304" pitchFamily="18" charset="0"/>
                <a:cs typeface="Times New Roman" panose="02020603050405020304" pitchFamily="18" charset="0"/>
              </a:rPr>
              <a:t>Marker 7:</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8:</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9:</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10:</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11:</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r>
              <a:rPr lang="en-US" sz="1300" b="1" dirty="0">
                <a:latin typeface="Times New Roman" panose="02020603050405020304" pitchFamily="18" charset="0"/>
                <a:cs typeface="Times New Roman" panose="02020603050405020304" pitchFamily="18" charset="0"/>
              </a:rPr>
              <a:t>Marker 12:</a:t>
            </a:r>
          </a:p>
          <a:p>
            <a:r>
              <a:rPr lang="en-US" sz="1300" dirty="0">
                <a:latin typeface="Times New Roman" panose="02020603050405020304" pitchFamily="18" charset="0"/>
                <a:cs typeface="Times New Roman" panose="02020603050405020304" pitchFamily="18" charset="0"/>
              </a:rPr>
              <a:t>CWA, BWA, or RAD</a:t>
            </a:r>
          </a:p>
          <a:p>
            <a:r>
              <a:rPr lang="en-US" sz="1300" dirty="0">
                <a:latin typeface="Times New Roman" panose="02020603050405020304" pitchFamily="18" charset="0"/>
                <a:cs typeface="Times New Roman" panose="02020603050405020304" pitchFamily="18" charset="0"/>
              </a:rPr>
              <a:t>DTG__________________</a:t>
            </a:r>
          </a:p>
          <a:p>
            <a:r>
              <a:rPr lang="en-US" sz="1300" dirty="0">
                <a:latin typeface="Times New Roman" panose="02020603050405020304" pitchFamily="18" charset="0"/>
                <a:cs typeface="Times New Roman" panose="02020603050405020304" pitchFamily="18" charset="0"/>
              </a:rPr>
              <a:t>Type__________________</a:t>
            </a:r>
          </a:p>
          <a:p>
            <a:r>
              <a:rPr lang="en-US" sz="1300" dirty="0">
                <a:latin typeface="Times New Roman" panose="02020603050405020304" pitchFamily="18" charset="0"/>
                <a:cs typeface="Times New Roman" panose="02020603050405020304" pitchFamily="18" charset="0"/>
              </a:rPr>
              <a:t>MGRS________________</a:t>
            </a:r>
          </a:p>
          <a:p>
            <a:endParaRPr lang="en-US" sz="13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47</a:t>
            </a:r>
          </a:p>
        </p:txBody>
      </p:sp>
      <p:sp>
        <p:nvSpPr>
          <p:cNvPr id="20" name="TextBox 19"/>
          <p:cNvSpPr txBox="1"/>
          <p:nvPr/>
        </p:nvSpPr>
        <p:spPr>
          <a:xfrm>
            <a:off x="3865270"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46</a:t>
            </a:r>
          </a:p>
        </p:txBody>
      </p:sp>
    </p:spTree>
    <p:extLst>
      <p:ext uri="{BB962C8B-B14F-4D97-AF65-F5344CB8AC3E}">
        <p14:creationId xmlns:p14="http://schemas.microsoft.com/office/powerpoint/2010/main" val="3352775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NBC-1</a:t>
            </a:r>
          </a:p>
        </p:txBody>
      </p:sp>
      <p:sp>
        <p:nvSpPr>
          <p:cNvPr id="14" name="TextBox 13"/>
          <p:cNvSpPr txBox="1"/>
          <p:nvPr/>
        </p:nvSpPr>
        <p:spPr>
          <a:xfrm>
            <a:off x="4813160" y="20099"/>
            <a:ext cx="4334082" cy="369332"/>
          </a:xfrm>
          <a:prstGeom prst="rect">
            <a:avLst/>
          </a:prstGeom>
          <a:noFill/>
        </p:spPr>
        <p:txBody>
          <a:bodyPr wrap="square" rtlCol="0">
            <a:spAutoFit/>
          </a:bodyPr>
          <a:lstStyle/>
          <a:p>
            <a:pPr algn="ctr"/>
            <a:r>
              <a:rPr lang="en-US" dirty="0">
                <a:latin typeface="Arial Black" panose="020B0A04020102020204" pitchFamily="34" charset="0"/>
              </a:rPr>
              <a:t>NBC-4</a:t>
            </a:r>
          </a:p>
        </p:txBody>
      </p:sp>
      <p:grpSp>
        <p:nvGrpSpPr>
          <p:cNvPr id="5" name="Group 4"/>
          <p:cNvGrpSpPr/>
          <p:nvPr/>
        </p:nvGrpSpPr>
        <p:grpSpPr>
          <a:xfrm>
            <a:off x="20202" y="389431"/>
            <a:ext cx="4199373" cy="6087828"/>
            <a:chOff x="20202" y="389431"/>
            <a:chExt cx="4307254" cy="6087828"/>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02" y="389431"/>
              <a:ext cx="4307254" cy="43730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2" y="4737100"/>
              <a:ext cx="4306529" cy="1740159"/>
            </a:xfrm>
            <a:prstGeom prst="rect">
              <a:avLst/>
            </a:prstGeom>
          </p:spPr>
        </p:pic>
      </p:grpSp>
      <p:grpSp>
        <p:nvGrpSpPr>
          <p:cNvPr id="12" name="Group 11"/>
          <p:cNvGrpSpPr/>
          <p:nvPr/>
        </p:nvGrpSpPr>
        <p:grpSpPr>
          <a:xfrm>
            <a:off x="4924424" y="389432"/>
            <a:ext cx="4219575" cy="6170154"/>
            <a:chOff x="4794972" y="389432"/>
            <a:chExt cx="4349028" cy="6170154"/>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4972" y="389432"/>
              <a:ext cx="4349028" cy="4202666"/>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3112" y="4572002"/>
              <a:ext cx="4330840" cy="1987584"/>
            </a:xfrm>
            <a:prstGeom prst="rect">
              <a:avLst/>
            </a:prstGeom>
          </p:spPr>
        </p:pic>
      </p:grpSp>
      <p:sp>
        <p:nvSpPr>
          <p:cNvPr id="15" name="TextBox 14"/>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49</a:t>
            </a:r>
          </a:p>
        </p:txBody>
      </p:sp>
      <p:sp>
        <p:nvSpPr>
          <p:cNvPr id="16" name="TextBox 15"/>
          <p:cNvSpPr txBox="1"/>
          <p:nvPr/>
        </p:nvSpPr>
        <p:spPr>
          <a:xfrm>
            <a:off x="3875723"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48</a:t>
            </a:r>
          </a:p>
        </p:txBody>
      </p:sp>
    </p:spTree>
    <p:extLst>
      <p:ext uri="{BB962C8B-B14F-4D97-AF65-F5344CB8AC3E}">
        <p14:creationId xmlns:p14="http://schemas.microsoft.com/office/powerpoint/2010/main" val="395008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3" y="20099"/>
            <a:ext cx="4306529" cy="369332"/>
          </a:xfrm>
          <a:prstGeom prst="rect">
            <a:avLst/>
          </a:prstGeom>
          <a:noFill/>
        </p:spPr>
        <p:txBody>
          <a:bodyPr wrap="square" rtlCol="0">
            <a:spAutoFit/>
          </a:bodyPr>
          <a:lstStyle/>
          <a:p>
            <a:pPr algn="ctr"/>
            <a:r>
              <a:rPr lang="en-US" dirty="0">
                <a:latin typeface="Arial Black" panose="020B0A04020102020204" pitchFamily="34" charset="0"/>
              </a:rPr>
              <a:t>Table of Contents</a:t>
            </a:r>
          </a:p>
        </p:txBody>
      </p:sp>
      <p:sp>
        <p:nvSpPr>
          <p:cNvPr id="3" name="TextBox 2"/>
          <p:cNvSpPr txBox="1"/>
          <p:nvPr/>
        </p:nvSpPr>
        <p:spPr>
          <a:xfrm>
            <a:off x="4809918" y="17645"/>
            <a:ext cx="4334082" cy="369332"/>
          </a:xfrm>
          <a:prstGeom prst="rect">
            <a:avLst/>
          </a:prstGeom>
          <a:noFill/>
        </p:spPr>
        <p:txBody>
          <a:bodyPr wrap="square" rtlCol="0">
            <a:spAutoFit/>
          </a:bodyPr>
          <a:lstStyle/>
          <a:p>
            <a:pPr algn="ctr"/>
            <a:r>
              <a:rPr lang="en-US" dirty="0">
                <a:latin typeface="Arial Black" panose="020B0A04020102020204" pitchFamily="34" charset="0"/>
              </a:rPr>
              <a:t>Sensor References</a:t>
            </a:r>
          </a:p>
        </p:txBody>
      </p:sp>
      <p:sp>
        <p:nvSpPr>
          <p:cNvPr id="5" name="TextBox 4"/>
          <p:cNvSpPr txBox="1"/>
          <p:nvPr/>
        </p:nvSpPr>
        <p:spPr>
          <a:xfrm>
            <a:off x="8871286" y="0"/>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a:t>
            </a:r>
          </a:p>
        </p:txBody>
      </p:sp>
      <p:grpSp>
        <p:nvGrpSpPr>
          <p:cNvPr id="8" name="Group 7"/>
          <p:cNvGrpSpPr/>
          <p:nvPr/>
        </p:nvGrpSpPr>
        <p:grpSpPr>
          <a:xfrm>
            <a:off x="4928927" y="364430"/>
            <a:ext cx="4201111" cy="6339078"/>
            <a:chOff x="4876386" y="335306"/>
            <a:chExt cx="4201111" cy="9050013"/>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386" y="335306"/>
              <a:ext cx="4201111" cy="592537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386" y="6260683"/>
              <a:ext cx="4191585" cy="3124636"/>
            </a:xfrm>
            <a:prstGeom prst="rect">
              <a:avLst/>
            </a:prstGeom>
          </p:spPr>
        </p:pic>
      </p:grpSp>
      <p:sp>
        <p:nvSpPr>
          <p:cNvPr id="6" name="TextBox 5"/>
          <p:cNvSpPr txBox="1"/>
          <p:nvPr/>
        </p:nvSpPr>
        <p:spPr>
          <a:xfrm>
            <a:off x="16050" y="231149"/>
            <a:ext cx="4293238" cy="6647974"/>
          </a:xfrm>
          <a:prstGeom prst="rect">
            <a:avLst/>
          </a:prstGeom>
          <a:noFill/>
        </p:spPr>
        <p:txBody>
          <a:bodyPr wrap="square" rtlCol="0">
            <a:spAutoFit/>
          </a:bodyPr>
          <a:lstStyle/>
          <a:p>
            <a:r>
              <a:rPr lang="en-US" sz="900" b="1" dirty="0">
                <a:latin typeface="Arial Black" panose="020B0A04020102020204" pitchFamily="34" charset="0"/>
                <a:cs typeface="Arial" panose="020B0604020202020204" pitchFamily="34" charset="0"/>
              </a:rPr>
              <a:t>Sensor References						1</a:t>
            </a:r>
          </a:p>
          <a:p>
            <a:r>
              <a:rPr lang="en-US" sz="900" dirty="0">
                <a:latin typeface="Arial Black" panose="020B0A04020102020204" pitchFamily="34" charset="0"/>
              </a:rPr>
              <a:t>NBCRV Startup and Shutdown Procedures			2</a:t>
            </a:r>
          </a:p>
          <a:p>
            <a:r>
              <a:rPr lang="en-US" sz="800" dirty="0">
                <a:latin typeface="Arial" panose="020B0604020202020204" pitchFamily="34" charset="0"/>
                <a:cs typeface="Arial" panose="020B0604020202020204" pitchFamily="34" charset="0"/>
              </a:rPr>
              <a:t>SPDP Circuit Breaker List						</a:t>
            </a:r>
          </a:p>
          <a:p>
            <a:r>
              <a:rPr lang="en-US" sz="800" dirty="0">
                <a:latin typeface="Arial" panose="020B0604020202020204" pitchFamily="34" charset="0"/>
                <a:cs typeface="Arial" panose="020B0604020202020204" pitchFamily="34" charset="0"/>
              </a:rPr>
              <a:t>Sensor Startup Procedures</a:t>
            </a:r>
          </a:p>
          <a:p>
            <a:r>
              <a:rPr lang="en-US" sz="800" dirty="0">
                <a:latin typeface="Arial" panose="020B0604020202020204" pitchFamily="34" charset="0"/>
                <a:cs typeface="Arial" panose="020B0604020202020204" pitchFamily="34" charset="0"/>
              </a:rPr>
              <a:t>Sensor Shutdown Procedures  </a:t>
            </a:r>
          </a:p>
          <a:p>
            <a:r>
              <a:rPr lang="en-US" sz="800" dirty="0">
                <a:latin typeface="Arial" panose="020B0604020202020204" pitchFamily="34" charset="0"/>
                <a:cs typeface="Arial" panose="020B0604020202020204" pitchFamily="34" charset="0"/>
              </a:rPr>
              <a:t>Sensor Capabilities</a:t>
            </a:r>
          </a:p>
          <a:p>
            <a:r>
              <a:rPr lang="en-US" sz="800" dirty="0">
                <a:latin typeface="Arial" panose="020B0604020202020204" pitchFamily="34" charset="0"/>
                <a:cs typeface="Arial" panose="020B0604020202020204" pitchFamily="34" charset="0"/>
              </a:rPr>
              <a:t>Sensor Flow Chart</a:t>
            </a:r>
          </a:p>
          <a:p>
            <a:r>
              <a:rPr lang="en-US" sz="900" dirty="0">
                <a:latin typeface="Arial Black" panose="020B0A04020102020204" pitchFamily="34" charset="0"/>
              </a:rPr>
              <a:t>Operating Under Unusual Conditions				8</a:t>
            </a:r>
          </a:p>
          <a:p>
            <a:r>
              <a:rPr lang="en-US" sz="800" dirty="0">
                <a:latin typeface="Arial" panose="020B0604020202020204" pitchFamily="34" charset="0"/>
                <a:cs typeface="Arial" panose="020B0604020202020204" pitchFamily="34" charset="0"/>
              </a:rPr>
              <a:t>Slat Armor</a:t>
            </a:r>
          </a:p>
          <a:p>
            <a:r>
              <a:rPr lang="en-US" sz="800" dirty="0">
                <a:latin typeface="Arial" panose="020B0604020202020204" pitchFamily="34" charset="0"/>
                <a:cs typeface="Arial" panose="020B0604020202020204" pitchFamily="34" charset="0"/>
              </a:rPr>
              <a:t>Dusty or Sandy Conditions </a:t>
            </a:r>
          </a:p>
          <a:p>
            <a:r>
              <a:rPr lang="en-US" sz="800" dirty="0">
                <a:latin typeface="Arial" panose="020B0604020202020204" pitchFamily="34" charset="0"/>
                <a:cs typeface="Arial" panose="020B0604020202020204" pitchFamily="34" charset="0"/>
              </a:rPr>
              <a:t>Hot Weather</a:t>
            </a:r>
          </a:p>
          <a:p>
            <a:r>
              <a:rPr lang="en-US" sz="800" dirty="0">
                <a:latin typeface="Arial" panose="020B0604020202020204" pitchFamily="34" charset="0"/>
                <a:cs typeface="Arial" panose="020B0604020202020204" pitchFamily="34" charset="0"/>
              </a:rPr>
              <a:t>Rocky Terrain</a:t>
            </a:r>
          </a:p>
          <a:p>
            <a:r>
              <a:rPr lang="en-US" sz="900" dirty="0">
                <a:latin typeface="Arial Black" panose="020B0A04020102020204" pitchFamily="34" charset="0"/>
              </a:rPr>
              <a:t>Prepare NBCRV for Vehicle Decontamination		14</a:t>
            </a:r>
          </a:p>
          <a:p>
            <a:r>
              <a:rPr lang="en-US" sz="900" dirty="0">
                <a:latin typeface="Arial Black" panose="020B0A04020102020204" pitchFamily="34" charset="0"/>
              </a:rPr>
              <a:t>Mission Planning and Considerations			18</a:t>
            </a:r>
          </a:p>
          <a:p>
            <a:r>
              <a:rPr lang="en-US" sz="800" dirty="0">
                <a:latin typeface="Arial" panose="020B0604020202020204" pitchFamily="34" charset="0"/>
                <a:cs typeface="Arial" panose="020B0604020202020204" pitchFamily="34" charset="0"/>
              </a:rPr>
              <a:t>OPORD Structure </a:t>
            </a:r>
          </a:p>
          <a:p>
            <a:r>
              <a:rPr lang="en-US" sz="800" dirty="0">
                <a:latin typeface="Arial" panose="020B0604020202020204" pitchFamily="34" charset="0"/>
                <a:cs typeface="Arial" panose="020B0604020202020204" pitchFamily="34" charset="0"/>
              </a:rPr>
              <a:t>Planning Considerations</a:t>
            </a:r>
          </a:p>
          <a:p>
            <a:r>
              <a:rPr lang="en-US" sz="800" dirty="0">
                <a:latin typeface="Arial" panose="020B0604020202020204" pitchFamily="34" charset="0"/>
                <a:cs typeface="Arial" panose="020B0604020202020204" pitchFamily="34" charset="0"/>
              </a:rPr>
              <a:t>Order of Events</a:t>
            </a:r>
          </a:p>
          <a:p>
            <a:r>
              <a:rPr lang="en-US" sz="900" dirty="0">
                <a:latin typeface="Arial Black" panose="020B0A04020102020204" pitchFamily="34" charset="0"/>
              </a:rPr>
              <a:t>Location and Survey Techniques				22</a:t>
            </a:r>
          </a:p>
          <a:p>
            <a:r>
              <a:rPr lang="en-US" sz="800" dirty="0">
                <a:latin typeface="Arial" panose="020B0604020202020204" pitchFamily="34" charset="0"/>
                <a:cs typeface="Arial" panose="020B0604020202020204" pitchFamily="34" charset="0"/>
              </a:rPr>
              <a:t>Technique Advantages and Disadvantages</a:t>
            </a:r>
          </a:p>
          <a:p>
            <a:r>
              <a:rPr lang="en-US" sz="800" dirty="0">
                <a:latin typeface="Arial" panose="020B0604020202020204" pitchFamily="34" charset="0"/>
                <a:cs typeface="Arial" panose="020B0604020202020204" pitchFamily="34" charset="0"/>
              </a:rPr>
              <a:t>Zig-Zag (Locate)</a:t>
            </a:r>
          </a:p>
          <a:p>
            <a:r>
              <a:rPr lang="en-US" sz="800" dirty="0">
                <a:latin typeface="Arial" panose="020B0604020202020204" pitchFamily="34" charset="0"/>
                <a:cs typeface="Arial" panose="020B0604020202020204" pitchFamily="34" charset="0"/>
              </a:rPr>
              <a:t>Lane (Locate)</a:t>
            </a:r>
          </a:p>
          <a:p>
            <a:r>
              <a:rPr lang="en-US" sz="800" dirty="0">
                <a:latin typeface="Arial" panose="020B0604020202020204" pitchFamily="34" charset="0"/>
                <a:cs typeface="Arial" panose="020B0604020202020204" pitchFamily="34" charset="0"/>
              </a:rPr>
              <a:t>Cloverleaf (Locate)</a:t>
            </a:r>
          </a:p>
          <a:p>
            <a:r>
              <a:rPr lang="en-US" sz="800" dirty="0">
                <a:latin typeface="Arial" panose="020B0604020202020204" pitchFamily="34" charset="0"/>
                <a:cs typeface="Arial" panose="020B0604020202020204" pitchFamily="34" charset="0"/>
              </a:rPr>
              <a:t>Grid (Locate)</a:t>
            </a:r>
          </a:p>
          <a:p>
            <a:r>
              <a:rPr lang="en-US" sz="800" dirty="0">
                <a:latin typeface="Arial" panose="020B0604020202020204" pitchFamily="34" charset="0"/>
                <a:cs typeface="Arial" panose="020B0604020202020204" pitchFamily="34" charset="0"/>
              </a:rPr>
              <a:t>Nearside – </a:t>
            </a:r>
            <a:r>
              <a:rPr lang="en-US" sz="800" dirty="0" err="1">
                <a:latin typeface="Arial" panose="020B0604020202020204" pitchFamily="34" charset="0"/>
                <a:cs typeface="Arial" panose="020B0604020202020204" pitchFamily="34" charset="0"/>
              </a:rPr>
              <a:t>Farside</a:t>
            </a:r>
            <a:r>
              <a:rPr lang="en-US" sz="800" dirty="0">
                <a:latin typeface="Arial" panose="020B0604020202020204" pitchFamily="34" charset="0"/>
                <a:cs typeface="Arial" panose="020B0604020202020204" pitchFamily="34" charset="0"/>
              </a:rPr>
              <a:t> (Survey)</a:t>
            </a:r>
          </a:p>
          <a:p>
            <a:r>
              <a:rPr lang="en-US" sz="800" dirty="0">
                <a:latin typeface="Arial" panose="020B0604020202020204" pitchFamily="34" charset="0"/>
                <a:cs typeface="Arial" panose="020B0604020202020204" pitchFamily="34" charset="0"/>
              </a:rPr>
              <a:t>Box (Survey)</a:t>
            </a:r>
          </a:p>
          <a:p>
            <a:r>
              <a:rPr lang="en-US" sz="800" dirty="0">
                <a:latin typeface="Arial" panose="020B0604020202020204" pitchFamily="34" charset="0"/>
                <a:cs typeface="Arial" panose="020B0604020202020204" pitchFamily="34" charset="0"/>
              </a:rPr>
              <a:t>Star (Survey)</a:t>
            </a:r>
          </a:p>
          <a:p>
            <a:r>
              <a:rPr lang="en-US" sz="800" dirty="0">
                <a:latin typeface="Arial" panose="020B0604020202020204" pitchFamily="34" charset="0"/>
                <a:cs typeface="Arial" panose="020B0604020202020204" pitchFamily="34" charset="0"/>
              </a:rPr>
              <a:t>Bounce and Bypass (Survey)</a:t>
            </a:r>
          </a:p>
          <a:p>
            <a:r>
              <a:rPr lang="en-US" sz="800" dirty="0">
                <a:latin typeface="Arial" panose="020B0604020202020204" pitchFamily="34" charset="0"/>
                <a:cs typeface="Arial" panose="020B0604020202020204" pitchFamily="34" charset="0"/>
              </a:rPr>
              <a:t>Course Leg (Survey)</a:t>
            </a:r>
          </a:p>
          <a:p>
            <a:r>
              <a:rPr lang="en-US" sz="800" dirty="0">
                <a:latin typeface="Arial" panose="020B0604020202020204" pitchFamily="34" charset="0"/>
                <a:cs typeface="Arial" panose="020B0604020202020204" pitchFamily="34" charset="0"/>
              </a:rPr>
              <a:t>Preselected Dose Rate (Survey)</a:t>
            </a:r>
          </a:p>
          <a:p>
            <a:r>
              <a:rPr lang="en-US" sz="900" dirty="0">
                <a:latin typeface="Arial Black" panose="020B0A04020102020204" pitchFamily="34" charset="0"/>
              </a:rPr>
              <a:t>BWA Survey Techniques					30</a:t>
            </a:r>
          </a:p>
          <a:p>
            <a:r>
              <a:rPr lang="en-US" sz="800" dirty="0">
                <a:latin typeface="Arial" panose="020B0604020202020204" pitchFamily="34" charset="0"/>
                <a:cs typeface="Arial" panose="020B0604020202020204" pitchFamily="34" charset="0"/>
              </a:rPr>
              <a:t>Dice Five</a:t>
            </a:r>
          </a:p>
          <a:p>
            <a:r>
              <a:rPr lang="en-US" sz="800" dirty="0">
                <a:latin typeface="Arial" panose="020B0604020202020204" pitchFamily="34" charset="0"/>
                <a:cs typeface="Arial" panose="020B0604020202020204" pitchFamily="34" charset="0"/>
              </a:rPr>
              <a:t>Circle</a:t>
            </a:r>
          </a:p>
          <a:p>
            <a:r>
              <a:rPr lang="en-US" sz="800" dirty="0">
                <a:latin typeface="Arial" panose="020B0604020202020204" pitchFamily="34" charset="0"/>
                <a:cs typeface="Arial" panose="020B0604020202020204" pitchFamily="34" charset="0"/>
              </a:rPr>
              <a:t>Picket Line</a:t>
            </a:r>
          </a:p>
          <a:p>
            <a:r>
              <a:rPr lang="en-US" sz="800" dirty="0">
                <a:latin typeface="Arial" panose="020B0604020202020204" pitchFamily="34" charset="0"/>
                <a:cs typeface="Arial" panose="020B0604020202020204" pitchFamily="34" charset="0"/>
              </a:rPr>
              <a:t>Semi Circle</a:t>
            </a:r>
          </a:p>
          <a:p>
            <a:r>
              <a:rPr lang="en-US" sz="800" dirty="0">
                <a:latin typeface="Arial" panose="020B0604020202020204" pitchFamily="34" charset="0"/>
                <a:cs typeface="Arial" panose="020B0604020202020204" pitchFamily="34" charset="0"/>
              </a:rPr>
              <a:t>Dense Picket</a:t>
            </a:r>
          </a:p>
          <a:p>
            <a:r>
              <a:rPr lang="en-US" sz="900" dirty="0">
                <a:latin typeface="Arial Black" panose="020B0A04020102020204" pitchFamily="34" charset="0"/>
              </a:rPr>
              <a:t>Sample Collection and Processing				34</a:t>
            </a:r>
          </a:p>
          <a:p>
            <a:r>
              <a:rPr lang="en-US" sz="800" dirty="0">
                <a:latin typeface="Arial" panose="020B0604020202020204" pitchFamily="34" charset="0"/>
                <a:cs typeface="Arial" panose="020B0604020202020204" pitchFamily="34" charset="0"/>
              </a:rPr>
              <a:t>CVSS Canister Installation</a:t>
            </a:r>
          </a:p>
          <a:p>
            <a:r>
              <a:rPr lang="en-US" sz="800" dirty="0">
                <a:latin typeface="Arial" panose="020B0604020202020204" pitchFamily="34" charset="0"/>
                <a:cs typeface="Arial" panose="020B0604020202020204" pitchFamily="34" charset="0"/>
              </a:rPr>
              <a:t>JBPDS Cold Weather Procedures</a:t>
            </a:r>
          </a:p>
          <a:p>
            <a:r>
              <a:rPr lang="en-US" sz="800" dirty="0">
                <a:latin typeface="Arial" panose="020B0604020202020204" pitchFamily="34" charset="0"/>
                <a:cs typeface="Arial" panose="020B0604020202020204" pitchFamily="34" charset="0"/>
              </a:rPr>
              <a:t>JBPDS Dry Sample Process</a:t>
            </a:r>
          </a:p>
          <a:p>
            <a:r>
              <a:rPr lang="en-US" sz="800" dirty="0">
                <a:latin typeface="Arial" panose="020B0604020202020204" pitchFamily="34" charset="0"/>
                <a:cs typeface="Arial" panose="020B0604020202020204" pitchFamily="34" charset="0"/>
              </a:rPr>
              <a:t>DD 1911 Example</a:t>
            </a:r>
          </a:p>
          <a:p>
            <a:r>
              <a:rPr lang="en-US" sz="800" dirty="0">
                <a:latin typeface="Arial" panose="020B0604020202020204" pitchFamily="34" charset="0"/>
                <a:cs typeface="Arial" panose="020B0604020202020204" pitchFamily="34" charset="0"/>
              </a:rPr>
              <a:t>Description of Different Sample Containers and Disk Mailers</a:t>
            </a:r>
          </a:p>
          <a:p>
            <a:r>
              <a:rPr lang="en-US" sz="900" dirty="0">
                <a:latin typeface="Arial Black" panose="020B0A04020102020204" pitchFamily="34" charset="0"/>
                <a:cs typeface="Arial" panose="020B0604020202020204" pitchFamily="34" charset="0"/>
              </a:rPr>
              <a:t>Inventory Checklists						40</a:t>
            </a:r>
          </a:p>
          <a:p>
            <a:r>
              <a:rPr lang="en-US" sz="800" dirty="0">
                <a:latin typeface="Arial" panose="020B0604020202020204" pitchFamily="34" charset="0"/>
                <a:cs typeface="Arial" panose="020B0604020202020204" pitchFamily="34" charset="0"/>
              </a:rPr>
              <a:t>Sample Collection and Evacuation Inventory Checklist</a:t>
            </a:r>
          </a:p>
          <a:p>
            <a:r>
              <a:rPr lang="en-US" sz="800" dirty="0">
                <a:latin typeface="Arial" panose="020B0604020202020204" pitchFamily="34" charset="0"/>
                <a:cs typeface="Arial" panose="020B0604020202020204" pitchFamily="34" charset="0"/>
              </a:rPr>
              <a:t>JBPDS Inventory and Sample Documentation Checklists</a:t>
            </a:r>
          </a:p>
          <a:p>
            <a:r>
              <a:rPr lang="en-US" sz="800" dirty="0">
                <a:latin typeface="Arial" panose="020B0604020202020204" pitchFamily="34" charset="0"/>
                <a:cs typeface="Arial" panose="020B0604020202020204" pitchFamily="34" charset="0"/>
              </a:rPr>
              <a:t>Miscellaneous Item Checklist</a:t>
            </a:r>
          </a:p>
          <a:p>
            <a:r>
              <a:rPr lang="en-US" sz="900" dirty="0">
                <a:latin typeface="Arial Black" panose="020B0A04020102020204" pitchFamily="34" charset="0"/>
              </a:rPr>
              <a:t>Miscellaneous Reports					44</a:t>
            </a:r>
          </a:p>
          <a:p>
            <a:r>
              <a:rPr lang="en-US" sz="800" dirty="0">
                <a:latin typeface="Arial" panose="020B0604020202020204" pitchFamily="34" charset="0"/>
                <a:cs typeface="Arial" panose="020B0604020202020204" pitchFamily="34" charset="0"/>
              </a:rPr>
              <a:t>9-Line</a:t>
            </a:r>
          </a:p>
          <a:p>
            <a:r>
              <a:rPr lang="en-US" sz="800" dirty="0">
                <a:latin typeface="Arial" panose="020B0604020202020204" pitchFamily="34" charset="0"/>
                <a:cs typeface="Arial" panose="020B0604020202020204" pitchFamily="34" charset="0"/>
              </a:rPr>
              <a:t>UXO, SALUTE, LACE, Call for Fire</a:t>
            </a:r>
          </a:p>
          <a:p>
            <a:r>
              <a:rPr lang="en-US" sz="800" dirty="0">
                <a:latin typeface="Arial" panose="020B0604020202020204" pitchFamily="34" charset="0"/>
                <a:cs typeface="Arial" panose="020B0604020202020204" pitchFamily="34" charset="0"/>
              </a:rPr>
              <a:t>Marker Report</a:t>
            </a:r>
          </a:p>
          <a:p>
            <a:r>
              <a:rPr lang="en-US" sz="800" dirty="0">
                <a:latin typeface="Arial" panose="020B0604020202020204" pitchFamily="34" charset="0"/>
                <a:cs typeface="Arial" panose="020B0604020202020204" pitchFamily="34" charset="0"/>
              </a:rPr>
              <a:t>NBC-1</a:t>
            </a:r>
          </a:p>
          <a:p>
            <a:r>
              <a:rPr lang="en-US" sz="800" dirty="0">
                <a:latin typeface="Arial" panose="020B0604020202020204" pitchFamily="34" charset="0"/>
                <a:cs typeface="Arial" panose="020B0604020202020204" pitchFamily="34" charset="0"/>
              </a:rPr>
              <a:t>NBC-4</a:t>
            </a:r>
          </a:p>
        </p:txBody>
      </p:sp>
    </p:spTree>
    <p:extLst>
      <p:ext uri="{BB962C8B-B14F-4D97-AF65-F5344CB8AC3E}">
        <p14:creationId xmlns:p14="http://schemas.microsoft.com/office/powerpoint/2010/main" val="2448377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765481"/>
            <a:ext cx="4350774" cy="923330"/>
          </a:xfrm>
          <a:prstGeom prst="rect">
            <a:avLst/>
          </a:prstGeom>
          <a:noFill/>
        </p:spPr>
        <p:txBody>
          <a:bodyPr wrap="square" rtlCol="0" anchor="ctr">
            <a:spAutoFit/>
          </a:bodyPr>
          <a:lstStyle/>
          <a:p>
            <a:pPr algn="ctr"/>
            <a:r>
              <a:rPr lang="en-US" dirty="0">
                <a:latin typeface="Arial Black" panose="020B0A04020102020204" pitchFamily="34" charset="0"/>
              </a:rPr>
              <a:t>NBCRV Startup and Shutdown Procedures</a:t>
            </a:r>
          </a:p>
          <a:p>
            <a:pPr algn="ctr"/>
            <a:r>
              <a:rPr lang="en-US" dirty="0">
                <a:latin typeface="Arial Black" panose="020B0A04020102020204" pitchFamily="34" charset="0"/>
              </a:rPr>
              <a:t>(TM 9-2355-326-10-1)</a:t>
            </a:r>
          </a:p>
        </p:txBody>
      </p:sp>
      <p:sp>
        <p:nvSpPr>
          <p:cNvPr id="3" name="TextBox 2"/>
          <p:cNvSpPr txBox="1"/>
          <p:nvPr/>
        </p:nvSpPr>
        <p:spPr>
          <a:xfrm>
            <a:off x="4780420" y="20099"/>
            <a:ext cx="4334082" cy="646331"/>
          </a:xfrm>
          <a:prstGeom prst="rect">
            <a:avLst/>
          </a:prstGeom>
          <a:noFill/>
        </p:spPr>
        <p:txBody>
          <a:bodyPr wrap="square" rtlCol="0">
            <a:spAutoFit/>
          </a:bodyPr>
          <a:lstStyle/>
          <a:p>
            <a:pPr algn="ctr"/>
            <a:r>
              <a:rPr lang="en-US" dirty="0">
                <a:latin typeface="Arial Black" panose="020B0A04020102020204" pitchFamily="34" charset="0"/>
              </a:rPr>
              <a:t>SPDP Circuit Breaker List </a:t>
            </a:r>
          </a:p>
          <a:p>
            <a:pPr algn="ctr"/>
            <a:r>
              <a:rPr lang="en-US" dirty="0">
                <a:latin typeface="Arial Black" panose="020B0A04020102020204" pitchFamily="34" charset="0"/>
              </a:rPr>
              <a:t>(WP 0028)</a:t>
            </a:r>
          </a:p>
        </p:txBody>
      </p:sp>
      <p:sp>
        <p:nvSpPr>
          <p:cNvPr id="5" name="TextBox 4"/>
          <p:cNvSpPr txBox="1"/>
          <p:nvPr/>
        </p:nvSpPr>
        <p:spPr>
          <a:xfrm>
            <a:off x="8871286" y="0"/>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3</a:t>
            </a:r>
          </a:p>
        </p:txBody>
      </p:sp>
      <p:sp>
        <p:nvSpPr>
          <p:cNvPr id="6" name="TextBox 5"/>
          <p:cNvSpPr txBox="1"/>
          <p:nvPr/>
        </p:nvSpPr>
        <p:spPr>
          <a:xfrm>
            <a:off x="3937336" y="39573"/>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3474" y="845201"/>
            <a:ext cx="4171028" cy="5687219"/>
          </a:xfrm>
          <a:prstGeom prst="rect">
            <a:avLst/>
          </a:prstGeom>
        </p:spPr>
      </p:pic>
    </p:spTree>
    <p:extLst>
      <p:ext uri="{BB962C8B-B14F-4D97-AF65-F5344CB8AC3E}">
        <p14:creationId xmlns:p14="http://schemas.microsoft.com/office/powerpoint/2010/main" val="2392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383" y="20099"/>
            <a:ext cx="4334082" cy="646331"/>
          </a:xfrm>
          <a:prstGeom prst="rect">
            <a:avLst/>
          </a:prstGeom>
          <a:noFill/>
        </p:spPr>
        <p:txBody>
          <a:bodyPr wrap="square" rtlCol="0">
            <a:spAutoFit/>
          </a:bodyPr>
          <a:lstStyle/>
          <a:p>
            <a:pPr algn="ctr"/>
            <a:r>
              <a:rPr lang="en-US" dirty="0">
                <a:latin typeface="Arial Black" panose="020B0A04020102020204" pitchFamily="34" charset="0"/>
              </a:rPr>
              <a:t>Sensor Startup Procedures </a:t>
            </a:r>
          </a:p>
          <a:p>
            <a:pPr algn="ctr"/>
            <a:r>
              <a:rPr lang="en-US" dirty="0">
                <a:latin typeface="Arial Black" panose="020B0A04020102020204" pitchFamily="34" charset="0"/>
              </a:rPr>
              <a:t>(WP 0086)</a:t>
            </a:r>
          </a:p>
        </p:txBody>
      </p:sp>
      <p:sp>
        <p:nvSpPr>
          <p:cNvPr id="9" name="TextBox 8"/>
          <p:cNvSpPr txBox="1"/>
          <p:nvPr/>
        </p:nvSpPr>
        <p:spPr>
          <a:xfrm>
            <a:off x="8381" y="542197"/>
            <a:ext cx="4207714" cy="6186309"/>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Deploy METSMAN Sensor Assembly (WP 0085)</a:t>
            </a:r>
          </a:p>
          <a:p>
            <a:pPr marL="228600" indent="-228600">
              <a:buAutoNum type="arabicPeriod"/>
            </a:pPr>
            <a:r>
              <a:rPr lang="en-US" sz="1200" dirty="0">
                <a:latin typeface="Arial" panose="020B0604020202020204" pitchFamily="34" charset="0"/>
                <a:cs typeface="Arial" panose="020B0604020202020204" pitchFamily="34" charset="0"/>
              </a:rPr>
              <a:t>Remove all covers as necessary (METSMAN cover, JSLSCAD cover, environmental cover, RWS covers, CBMS probe cover)</a:t>
            </a:r>
          </a:p>
          <a:p>
            <a:pPr marL="228600" indent="-228600">
              <a:buFontTx/>
              <a:buAutoNum type="arabicPeriod"/>
            </a:pPr>
            <a:r>
              <a:rPr lang="en-US" sz="1200" dirty="0">
                <a:latin typeface="Arial" panose="020B0604020202020204" pitchFamily="34" charset="0"/>
                <a:cs typeface="Arial" panose="020B0604020202020204" pitchFamily="34" charset="0"/>
              </a:rPr>
              <a:t>Open and adjust rear-view mirrors (WP 0004)</a:t>
            </a:r>
          </a:p>
          <a:p>
            <a:pPr marL="228600" indent="-228600">
              <a:buAutoNum type="arabicPeriod"/>
            </a:pPr>
            <a:r>
              <a:rPr lang="en-US" sz="1200" dirty="0">
                <a:latin typeface="Arial" panose="020B0604020202020204" pitchFamily="34" charset="0"/>
                <a:cs typeface="Arial" panose="020B0604020202020204" pitchFamily="34" charset="0"/>
              </a:rPr>
              <a:t>Install JBPDS BAWS and Collector Stacks (WP 58 &amp; 59)</a:t>
            </a:r>
          </a:p>
          <a:p>
            <a:pPr marL="228600" indent="-228600">
              <a:buAutoNum type="arabicPeriod"/>
            </a:pPr>
            <a:r>
              <a:rPr lang="en-US" sz="1200" dirty="0">
                <a:latin typeface="Arial" panose="020B0604020202020204" pitchFamily="34" charset="0"/>
                <a:cs typeface="Arial" panose="020B0604020202020204" pitchFamily="34" charset="0"/>
              </a:rPr>
              <a:t>Start engine (WP 0062; vehicle must be placed in high idle (WP 0017) whenever vehicle is stationary and sensor components are operating to ensure adequate power is available)</a:t>
            </a:r>
          </a:p>
          <a:p>
            <a:pPr marL="228600" indent="-228600">
              <a:buAutoNum type="arabicPeriod"/>
            </a:pPr>
            <a:r>
              <a:rPr lang="en-US" sz="1200" dirty="0">
                <a:latin typeface="Arial" panose="020B0604020202020204" pitchFamily="34" charset="0"/>
                <a:cs typeface="Arial" panose="020B0604020202020204" pitchFamily="34" charset="0"/>
              </a:rPr>
              <a:t>Turn on SPDP (WP 0028)</a:t>
            </a:r>
          </a:p>
          <a:p>
            <a:pPr marL="228600" indent="-228600">
              <a:buAutoNum type="arabicPeriod"/>
            </a:pPr>
            <a:r>
              <a:rPr lang="en-US" sz="1200" dirty="0">
                <a:latin typeface="Arial" panose="020B0604020202020204" pitchFamily="34" charset="0"/>
                <a:cs typeface="Arial" panose="020B0604020202020204" pitchFamily="34" charset="0"/>
              </a:rPr>
              <a:t>Startup JSLSCAD (WP 0082; ensure CB3, CB4 and CB12 are pushed in on SPDP; turn on ODU within 60 seconds of turning on SPDP; ensure 5 minutes have passed after turning on ODU before turning on the NBCSPG)</a:t>
            </a:r>
          </a:p>
          <a:p>
            <a:pPr marL="228600" indent="-228600">
              <a:buAutoNum type="arabicPeriod"/>
            </a:pPr>
            <a:r>
              <a:rPr lang="en-US" sz="1200" dirty="0">
                <a:latin typeface="Arial" panose="020B0604020202020204" pitchFamily="34" charset="0"/>
                <a:cs typeface="Arial" panose="020B0604020202020204" pitchFamily="34" charset="0"/>
              </a:rPr>
              <a:t>Startup inverters (WP 0123)</a:t>
            </a:r>
          </a:p>
          <a:p>
            <a:pPr marL="228600" indent="-228600">
              <a:buAutoNum type="arabicPeriod"/>
            </a:pPr>
            <a:r>
              <a:rPr lang="en-US" sz="1200" dirty="0">
                <a:latin typeface="Arial" panose="020B0604020202020204" pitchFamily="34" charset="0"/>
                <a:cs typeface="Arial" panose="020B0604020202020204" pitchFamily="34" charset="0"/>
              </a:rPr>
              <a:t>Startup C4ISR (WP 0118; CB33 on PDP)</a:t>
            </a:r>
          </a:p>
          <a:p>
            <a:pPr marL="228600" indent="-228600">
              <a:buAutoNum type="arabicPeriod"/>
            </a:pPr>
            <a:r>
              <a:rPr lang="en-US" sz="1200" dirty="0">
                <a:latin typeface="Arial" panose="020B0604020202020204" pitchFamily="34" charset="0"/>
                <a:cs typeface="Arial" panose="020B0604020202020204" pitchFamily="34" charset="0"/>
              </a:rPr>
              <a:t>Startup DWSS (WP 0078; CB11 &amp; CB19 on SPDP)</a:t>
            </a:r>
          </a:p>
          <a:p>
            <a:pPr marL="228600" indent="-228600">
              <a:buAutoNum type="arabicPeriod"/>
            </a:pPr>
            <a:r>
              <a:rPr lang="en-US" sz="1200" dirty="0">
                <a:latin typeface="Arial" panose="020B0604020202020204" pitchFamily="34" charset="0"/>
                <a:cs typeface="Arial" panose="020B0604020202020204" pitchFamily="34" charset="0"/>
              </a:rPr>
              <a:t>Startup METSMAN (WP 0085)</a:t>
            </a:r>
          </a:p>
          <a:p>
            <a:pPr marL="228600" indent="-228600">
              <a:buAutoNum type="arabicPeriod"/>
            </a:pPr>
            <a:r>
              <a:rPr lang="en-US" sz="1200" dirty="0">
                <a:latin typeface="Arial" panose="020B0604020202020204" pitchFamily="34" charset="0"/>
                <a:cs typeface="Arial" panose="020B0604020202020204" pitchFamily="34" charset="0"/>
              </a:rPr>
              <a:t>Startup CBMS II (WP 0074; CB19 on SPDP)</a:t>
            </a:r>
          </a:p>
          <a:p>
            <a:pPr marL="228600" indent="-228600">
              <a:buAutoNum type="arabicPeriod"/>
            </a:pPr>
            <a:r>
              <a:rPr lang="en-US" sz="1200" dirty="0">
                <a:latin typeface="Arial" panose="020B0604020202020204" pitchFamily="34" charset="0"/>
                <a:cs typeface="Arial" panose="020B0604020202020204" pitchFamily="34" charset="0"/>
              </a:rPr>
              <a:t>Startup AN/UDR-13 (WP 0087; CB6 on SPDP)</a:t>
            </a:r>
          </a:p>
          <a:p>
            <a:pPr marL="228600" indent="-228600">
              <a:buAutoNum type="arabicPeriod"/>
            </a:pPr>
            <a:r>
              <a:rPr lang="en-US" sz="1200" dirty="0">
                <a:latin typeface="Arial" panose="020B0604020202020204" pitchFamily="34" charset="0"/>
                <a:cs typeface="Arial" panose="020B0604020202020204" pitchFamily="34" charset="0"/>
              </a:rPr>
              <a:t>Startup M88 (WP 0083)</a:t>
            </a:r>
          </a:p>
          <a:p>
            <a:pPr marL="228600" indent="-228600">
              <a:buAutoNum type="arabicPeriod"/>
            </a:pPr>
            <a:r>
              <a:rPr lang="en-US" sz="1200" dirty="0">
                <a:latin typeface="Arial" panose="020B0604020202020204" pitchFamily="34" charset="0"/>
                <a:cs typeface="Arial" panose="020B0604020202020204" pitchFamily="34" charset="0"/>
              </a:rPr>
              <a:t>Startup AN/VDR-2 (WP 0088)</a:t>
            </a:r>
          </a:p>
          <a:p>
            <a:pPr marL="228600" indent="-228600">
              <a:buAutoNum type="arabicPeriod"/>
            </a:pPr>
            <a:r>
              <a:rPr lang="en-US" sz="1200" dirty="0">
                <a:latin typeface="Arial" panose="020B0604020202020204" pitchFamily="34" charset="0"/>
                <a:cs typeface="Arial" panose="020B0604020202020204" pitchFamily="34" charset="0"/>
              </a:rPr>
              <a:t>Startup CVSS (WP 0076; CB9 on SPDP)</a:t>
            </a:r>
          </a:p>
          <a:p>
            <a:pPr marL="228600" indent="-228600">
              <a:buAutoNum type="arabicPeriod"/>
            </a:pPr>
            <a:r>
              <a:rPr lang="en-US" sz="1200" dirty="0">
                <a:latin typeface="Arial" panose="020B0604020202020204" pitchFamily="34" charset="0"/>
                <a:cs typeface="Arial" panose="020B0604020202020204" pitchFamily="34" charset="0"/>
              </a:rPr>
              <a:t>Startup JBPDS (WP 0081; CB18 on SPDP; ensure vehicle is stopped and stacks are installed before turning on. Do not move vehicle until JBPDS is turned off.)</a:t>
            </a:r>
          </a:p>
          <a:p>
            <a:pPr marL="228600" indent="-228600">
              <a:buAutoNum type="arabicPeriod"/>
            </a:pPr>
            <a:r>
              <a:rPr lang="en-US" sz="1200" dirty="0">
                <a:latin typeface="Arial" panose="020B0604020202020204" pitchFamily="34" charset="0"/>
                <a:cs typeface="Arial" panose="020B0604020202020204" pitchFamily="34" charset="0"/>
              </a:rPr>
              <a:t>Startup NBCSPG (WP 0067; start Surveyor’s NBCSPG first; start </a:t>
            </a:r>
            <a:r>
              <a:rPr lang="en-US" sz="1200" dirty="0" err="1">
                <a:latin typeface="Arial" panose="020B0604020202020204" pitchFamily="34" charset="0"/>
                <a:cs typeface="Arial" panose="020B0604020202020204" pitchFamily="34" charset="0"/>
              </a:rPr>
              <a:t>Cdr’s</a:t>
            </a:r>
            <a:r>
              <a:rPr lang="en-US" sz="1200" dirty="0">
                <a:latin typeface="Arial" panose="020B0604020202020204" pitchFamily="34" charset="0"/>
                <a:cs typeface="Arial" panose="020B0604020202020204" pitchFamily="34" charset="0"/>
              </a:rPr>
              <a:t> NBCSPG once Surveyor’s NBCSPG is at </a:t>
            </a:r>
            <a:r>
              <a:rPr lang="en-US" sz="1200" dirty="0" err="1">
                <a:latin typeface="Arial" panose="020B0604020202020204" pitchFamily="34" charset="0"/>
                <a:cs typeface="Arial" panose="020B0604020202020204" pitchFamily="34" charset="0"/>
              </a:rPr>
              <a:t>dacsOP</a:t>
            </a:r>
            <a:r>
              <a:rPr lang="en-US" sz="1200" dirty="0">
                <a:latin typeface="Arial" panose="020B0604020202020204" pitchFamily="34" charset="0"/>
                <a:cs typeface="Arial" panose="020B0604020202020204" pitchFamily="34" charset="0"/>
              </a:rPr>
              <a:t> login)</a:t>
            </a:r>
          </a:p>
        </p:txBody>
      </p:sp>
      <p:sp>
        <p:nvSpPr>
          <p:cNvPr id="10" name="TextBox 9"/>
          <p:cNvSpPr txBox="1"/>
          <p:nvPr/>
        </p:nvSpPr>
        <p:spPr>
          <a:xfrm>
            <a:off x="4789945" y="15331"/>
            <a:ext cx="4334082" cy="646331"/>
          </a:xfrm>
          <a:prstGeom prst="rect">
            <a:avLst/>
          </a:prstGeom>
          <a:noFill/>
        </p:spPr>
        <p:txBody>
          <a:bodyPr wrap="square" rtlCol="0">
            <a:spAutoFit/>
          </a:bodyPr>
          <a:lstStyle/>
          <a:p>
            <a:pPr algn="ctr"/>
            <a:r>
              <a:rPr lang="en-US" dirty="0">
                <a:latin typeface="Arial Black" panose="020B0A04020102020204" pitchFamily="34" charset="0"/>
              </a:rPr>
              <a:t>Sensor Shutdown Procedures </a:t>
            </a:r>
          </a:p>
          <a:p>
            <a:pPr algn="ctr"/>
            <a:r>
              <a:rPr lang="en-US" dirty="0">
                <a:latin typeface="Arial Black" panose="020B0A04020102020204" pitchFamily="34" charset="0"/>
              </a:rPr>
              <a:t>(WP 0086)</a:t>
            </a:r>
          </a:p>
        </p:txBody>
      </p:sp>
      <p:sp>
        <p:nvSpPr>
          <p:cNvPr id="11" name="TextBox 10"/>
          <p:cNvSpPr txBox="1"/>
          <p:nvPr/>
        </p:nvSpPr>
        <p:spPr>
          <a:xfrm>
            <a:off x="4914896" y="789842"/>
            <a:ext cx="4209131" cy="4524315"/>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Shutdown JBPDS (WP 0081; if operated ensure stack assemblies are removed) - VC</a:t>
            </a:r>
          </a:p>
          <a:p>
            <a:pPr marL="228600" indent="-228600">
              <a:buFontTx/>
              <a:buAutoNum type="arabicPeriod"/>
            </a:pPr>
            <a:r>
              <a:rPr lang="en-US" sz="1200" dirty="0">
                <a:latin typeface="Arial" panose="020B0604020202020204" pitchFamily="34" charset="0"/>
                <a:cs typeface="Arial" panose="020B0604020202020204" pitchFamily="34" charset="0"/>
              </a:rPr>
              <a:t>Shutdown DWSS (WP 0078) - Surveyor</a:t>
            </a:r>
          </a:p>
          <a:p>
            <a:pPr marL="228600" indent="-228600">
              <a:buFontTx/>
              <a:buAutoNum type="arabicPeriod"/>
            </a:pPr>
            <a:r>
              <a:rPr lang="en-US" sz="1200" dirty="0">
                <a:latin typeface="Arial" panose="020B0604020202020204" pitchFamily="34" charset="0"/>
                <a:cs typeface="Arial" panose="020B0604020202020204" pitchFamily="34" charset="0"/>
              </a:rPr>
              <a:t>Shutdown AN/VDR-2 (WP 0088) - Surveyor</a:t>
            </a:r>
          </a:p>
          <a:p>
            <a:pPr marL="228600" indent="-228600">
              <a:buAutoNum type="arabicPeriod"/>
            </a:pPr>
            <a:r>
              <a:rPr lang="en-US" sz="1200" dirty="0">
                <a:latin typeface="Arial" panose="020B0604020202020204" pitchFamily="34" charset="0"/>
                <a:cs typeface="Arial" panose="020B0604020202020204" pitchFamily="34" charset="0"/>
              </a:rPr>
              <a:t>Shutdown M88 (WP 0083) - Surveyor</a:t>
            </a:r>
          </a:p>
          <a:p>
            <a:pPr marL="228600" indent="-228600">
              <a:buAutoNum type="arabicPeriod"/>
            </a:pPr>
            <a:r>
              <a:rPr lang="en-US" sz="1200" dirty="0">
                <a:latin typeface="Arial" panose="020B0604020202020204" pitchFamily="34" charset="0"/>
                <a:cs typeface="Arial" panose="020B0604020202020204" pitchFamily="34" charset="0"/>
              </a:rPr>
              <a:t>Shutdown JSLSCAD (WP 0082) - Surveyor</a:t>
            </a:r>
          </a:p>
          <a:p>
            <a:pPr marL="228600" indent="-228600">
              <a:buAutoNum type="arabicPeriod"/>
            </a:pPr>
            <a:r>
              <a:rPr lang="en-US" sz="1200" dirty="0">
                <a:latin typeface="Arial" panose="020B0604020202020204" pitchFamily="34" charset="0"/>
                <a:cs typeface="Arial" panose="020B0604020202020204" pitchFamily="34" charset="0"/>
              </a:rPr>
              <a:t>Pull out circuit breakers 3 and 4 on SPDP – Driver</a:t>
            </a:r>
          </a:p>
          <a:p>
            <a:pPr marL="228600" indent="-228600">
              <a:buAutoNum type="arabicPeriod"/>
            </a:pPr>
            <a:r>
              <a:rPr lang="en-US" sz="1200" dirty="0">
                <a:latin typeface="Arial" panose="020B0604020202020204" pitchFamily="34" charset="0"/>
                <a:cs typeface="Arial" panose="020B0604020202020204" pitchFamily="34" charset="0"/>
              </a:rPr>
              <a:t>Shutdown AN/UDR-13 (WP 0087) - Surveyor</a:t>
            </a:r>
          </a:p>
          <a:p>
            <a:pPr marL="228600" indent="-228600">
              <a:buAutoNum type="arabicPeriod"/>
            </a:pPr>
            <a:r>
              <a:rPr lang="en-US" sz="1200" dirty="0">
                <a:latin typeface="Arial" panose="020B0604020202020204" pitchFamily="34" charset="0"/>
                <a:cs typeface="Arial" panose="020B0604020202020204" pitchFamily="34" charset="0"/>
              </a:rPr>
              <a:t>Shutdown CBMS II (WP 0074; after shutting off the CBMS, allow the chemical probe to cool down for 20 minutes prior to closing the chemical probe port cover) - Surveyor</a:t>
            </a:r>
          </a:p>
          <a:p>
            <a:pPr marL="228600" indent="-228600">
              <a:buAutoNum type="arabicPeriod"/>
            </a:pPr>
            <a:r>
              <a:rPr lang="en-US" sz="1200" dirty="0">
                <a:latin typeface="Arial" panose="020B0604020202020204" pitchFamily="34" charset="0"/>
                <a:cs typeface="Arial" panose="020B0604020202020204" pitchFamily="34" charset="0"/>
              </a:rPr>
              <a:t>Shutdown METSMAN (WP 0085) - Surveyor</a:t>
            </a:r>
          </a:p>
          <a:p>
            <a:pPr marL="228600" indent="-228600">
              <a:buAutoNum type="arabicPeriod"/>
            </a:pPr>
            <a:r>
              <a:rPr lang="en-US" sz="1200" dirty="0">
                <a:latin typeface="Arial" panose="020B0604020202020204" pitchFamily="34" charset="0"/>
                <a:cs typeface="Arial" panose="020B0604020202020204" pitchFamily="34" charset="0"/>
              </a:rPr>
              <a:t>Shutdown CDR’s NBCSPG (WP 0067) - VC</a:t>
            </a:r>
          </a:p>
          <a:p>
            <a:pPr marL="228600" indent="-228600">
              <a:buFontTx/>
              <a:buAutoNum type="arabicPeriod"/>
            </a:pPr>
            <a:r>
              <a:rPr lang="en-US" sz="1200" dirty="0">
                <a:latin typeface="Arial" panose="020B0604020202020204" pitchFamily="34" charset="0"/>
                <a:cs typeface="Arial" panose="020B0604020202020204" pitchFamily="34" charset="0"/>
              </a:rPr>
              <a:t>Shutdown Surveyor’s NBCSPG (WP 0067) - Surveyor</a:t>
            </a:r>
          </a:p>
          <a:p>
            <a:pPr marL="228600" indent="-228600">
              <a:buAutoNum type="arabicPeriod"/>
            </a:pPr>
            <a:r>
              <a:rPr lang="en-US" sz="1200" dirty="0">
                <a:latin typeface="Arial" panose="020B0604020202020204" pitchFamily="34" charset="0"/>
                <a:cs typeface="Arial" panose="020B0604020202020204" pitchFamily="34" charset="0"/>
              </a:rPr>
              <a:t>Shutdown C4ISR (WP 0118) - All</a:t>
            </a:r>
          </a:p>
          <a:p>
            <a:pPr marL="228600" indent="-228600">
              <a:buAutoNum type="arabicPeriod"/>
            </a:pPr>
            <a:r>
              <a:rPr lang="en-US" sz="1200" dirty="0">
                <a:latin typeface="Arial" panose="020B0604020202020204" pitchFamily="34" charset="0"/>
                <a:cs typeface="Arial" panose="020B0604020202020204" pitchFamily="34" charset="0"/>
              </a:rPr>
              <a:t>Shutdown inverters (WP 0123) - VC</a:t>
            </a:r>
          </a:p>
          <a:p>
            <a:pPr marL="228600" indent="-228600">
              <a:buAutoNum type="arabicPeriod"/>
            </a:pPr>
            <a:r>
              <a:rPr lang="en-US" sz="1200" dirty="0">
                <a:latin typeface="Arial" panose="020B0604020202020204" pitchFamily="34" charset="0"/>
                <a:cs typeface="Arial" panose="020B0604020202020204" pitchFamily="34" charset="0"/>
              </a:rPr>
              <a:t>Place radio(s) in STANDBY mode - VC</a:t>
            </a:r>
          </a:p>
          <a:p>
            <a:pPr marL="228600" indent="-228600">
              <a:buAutoNum type="arabicPeriod"/>
            </a:pPr>
            <a:r>
              <a:rPr lang="en-US" sz="1200" dirty="0">
                <a:latin typeface="Arial" panose="020B0604020202020204" pitchFamily="34" charset="0"/>
                <a:cs typeface="Arial" panose="020B0604020202020204" pitchFamily="34" charset="0"/>
              </a:rPr>
              <a:t>Shutdown engine (WP 0137) – Driver</a:t>
            </a:r>
          </a:p>
          <a:p>
            <a:pPr marL="228600" indent="-228600">
              <a:buAutoNum type="arabicPeriod"/>
            </a:pPr>
            <a:r>
              <a:rPr lang="en-US" sz="1200" dirty="0">
                <a:latin typeface="Arial" panose="020B0604020202020204" pitchFamily="34" charset="0"/>
                <a:cs typeface="Arial" panose="020B0604020202020204" pitchFamily="34" charset="0"/>
              </a:rPr>
              <a:t>Open material port - Surveyor</a:t>
            </a:r>
          </a:p>
          <a:p>
            <a:pPr marL="228600" indent="-228600">
              <a:buAutoNum type="arabicPeriod"/>
            </a:pPr>
            <a:r>
              <a:rPr lang="en-US" sz="1200" dirty="0">
                <a:latin typeface="Arial" panose="020B0604020202020204" pitchFamily="34" charset="0"/>
                <a:cs typeface="Arial" panose="020B0604020202020204" pitchFamily="34" charset="0"/>
              </a:rPr>
              <a:t>Close rear-view mirrors (WP 0004)</a:t>
            </a:r>
          </a:p>
          <a:p>
            <a:pPr marL="228600" indent="-228600">
              <a:buAutoNum type="arabicPeriod"/>
            </a:pPr>
            <a:r>
              <a:rPr lang="en-US" sz="1200" dirty="0">
                <a:latin typeface="Arial" panose="020B0604020202020204" pitchFamily="34" charset="0"/>
                <a:cs typeface="Arial" panose="020B0604020202020204" pitchFamily="34" charset="0"/>
              </a:rPr>
              <a:t>Reinstall covers (METSMAN cover, JSLSCAD cover, environmental cover, RWS covers, CBMS probe cover)</a:t>
            </a:r>
          </a:p>
          <a:p>
            <a:pPr marL="228600" indent="-228600">
              <a:buAutoNum type="arabicPeriod"/>
            </a:pPr>
            <a:r>
              <a:rPr lang="en-US" sz="1200" dirty="0">
                <a:latin typeface="Arial" panose="020B0604020202020204" pitchFamily="34" charset="0"/>
                <a:cs typeface="Arial" panose="020B0604020202020204" pitchFamily="34" charset="0"/>
              </a:rPr>
              <a:t>Stow METSMAN sensor (WP 0085)</a:t>
            </a:r>
          </a:p>
        </p:txBody>
      </p:sp>
      <p:sp>
        <p:nvSpPr>
          <p:cNvPr id="6" name="TextBox 5"/>
          <p:cNvSpPr txBox="1"/>
          <p:nvPr/>
        </p:nvSpPr>
        <p:spPr>
          <a:xfrm>
            <a:off x="8871286" y="0"/>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5</a:t>
            </a:r>
          </a:p>
        </p:txBody>
      </p:sp>
      <p:sp>
        <p:nvSpPr>
          <p:cNvPr id="7" name="TextBox 6"/>
          <p:cNvSpPr txBox="1"/>
          <p:nvPr/>
        </p:nvSpPr>
        <p:spPr>
          <a:xfrm>
            <a:off x="3960897" y="-1"/>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664293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3" y="20099"/>
            <a:ext cx="4306529" cy="369332"/>
          </a:xfrm>
          <a:prstGeom prst="rect">
            <a:avLst/>
          </a:prstGeom>
          <a:noFill/>
        </p:spPr>
        <p:txBody>
          <a:bodyPr wrap="square" rtlCol="0">
            <a:spAutoFit/>
          </a:bodyPr>
          <a:lstStyle/>
          <a:p>
            <a:pPr algn="ctr"/>
            <a:r>
              <a:rPr lang="en-US" dirty="0">
                <a:latin typeface="Arial Black" panose="020B0A04020102020204" pitchFamily="34" charset="0"/>
              </a:rPr>
              <a:t>Sensor Capabilities</a:t>
            </a:r>
          </a:p>
        </p:txBody>
      </p:sp>
      <p:sp>
        <p:nvSpPr>
          <p:cNvPr id="5" name="TextBox 4"/>
          <p:cNvSpPr txBox="1"/>
          <p:nvPr/>
        </p:nvSpPr>
        <p:spPr>
          <a:xfrm>
            <a:off x="8871286" y="0"/>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7</a:t>
            </a:r>
          </a:p>
        </p:txBody>
      </p:sp>
      <p:graphicFrame>
        <p:nvGraphicFramePr>
          <p:cNvPr id="4" name="Table 3"/>
          <p:cNvGraphicFramePr>
            <a:graphicFrameLocks noGrp="1"/>
          </p:cNvGraphicFramePr>
          <p:nvPr>
            <p:extLst>
              <p:ext uri="{D42A27DB-BD31-4B8C-83A1-F6EECF244321}">
                <p14:modId xmlns:p14="http://schemas.microsoft.com/office/powerpoint/2010/main" val="1786280592"/>
              </p:ext>
            </p:extLst>
          </p:nvPr>
        </p:nvGraphicFramePr>
        <p:xfrm>
          <a:off x="22269" y="599889"/>
          <a:ext cx="4207822" cy="5904558"/>
        </p:xfrm>
        <a:graphic>
          <a:graphicData uri="http://schemas.openxmlformats.org/drawingml/2006/table">
            <a:tbl>
              <a:tblPr firstRow="1" bandRow="1">
                <a:tableStyleId>{073A0DAA-6AF3-43AB-8588-CEC1D06C72B9}</a:tableStyleId>
              </a:tblPr>
              <a:tblGrid>
                <a:gridCol w="858958">
                  <a:extLst>
                    <a:ext uri="{9D8B030D-6E8A-4147-A177-3AD203B41FA5}">
                      <a16:colId xmlns:a16="http://schemas.microsoft.com/office/drawing/2014/main" xmlns="" val="3464572706"/>
                    </a:ext>
                  </a:extLst>
                </a:gridCol>
                <a:gridCol w="1066771">
                  <a:extLst>
                    <a:ext uri="{9D8B030D-6E8A-4147-A177-3AD203B41FA5}">
                      <a16:colId xmlns:a16="http://schemas.microsoft.com/office/drawing/2014/main" xmlns="" val="3999961961"/>
                    </a:ext>
                  </a:extLst>
                </a:gridCol>
                <a:gridCol w="1036624">
                  <a:extLst>
                    <a:ext uri="{9D8B030D-6E8A-4147-A177-3AD203B41FA5}">
                      <a16:colId xmlns:a16="http://schemas.microsoft.com/office/drawing/2014/main" xmlns="" val="636148334"/>
                    </a:ext>
                  </a:extLst>
                </a:gridCol>
                <a:gridCol w="1245469">
                  <a:extLst>
                    <a:ext uri="{9D8B030D-6E8A-4147-A177-3AD203B41FA5}">
                      <a16:colId xmlns:a16="http://schemas.microsoft.com/office/drawing/2014/main" xmlns="" val="2246260470"/>
                    </a:ext>
                  </a:extLst>
                </a:gridCol>
              </a:tblGrid>
              <a:tr h="731520">
                <a:tc>
                  <a:txBody>
                    <a:bodyPr/>
                    <a:lstStyle/>
                    <a:p>
                      <a:pPr algn="ctr"/>
                      <a:r>
                        <a:rPr lang="en-US" sz="1400" dirty="0">
                          <a:latin typeface="Arial" panose="020B0604020202020204" pitchFamily="34" charset="0"/>
                          <a:cs typeface="Arial" panose="020B0604020202020204" pitchFamily="34" charset="0"/>
                        </a:rPr>
                        <a:t>Sensor</a:t>
                      </a:r>
                    </a:p>
                  </a:txBody>
                  <a:tcPr anchor="ctr"/>
                </a:tc>
                <a:tc>
                  <a:txBody>
                    <a:bodyPr/>
                    <a:lstStyle/>
                    <a:p>
                      <a:pPr algn="ctr"/>
                      <a:r>
                        <a:rPr lang="en-US" sz="1400" dirty="0">
                          <a:solidFill>
                            <a:srgbClr val="FF0000"/>
                          </a:solidFill>
                          <a:latin typeface="Arial" panose="020B0604020202020204" pitchFamily="34" charset="0"/>
                          <a:cs typeface="Arial" panose="020B0604020202020204" pitchFamily="34" charset="0"/>
                        </a:rPr>
                        <a:t>Detects</a:t>
                      </a:r>
                      <a:r>
                        <a:rPr lang="en-US" sz="1400" baseline="0" dirty="0">
                          <a:solidFill>
                            <a:srgbClr val="FF0000"/>
                          </a:solidFill>
                          <a:latin typeface="Arial" panose="020B0604020202020204" pitchFamily="34" charset="0"/>
                          <a:cs typeface="Arial" panose="020B0604020202020204" pitchFamily="34" charset="0"/>
                        </a:rPr>
                        <a:t>,</a:t>
                      </a:r>
                      <a:r>
                        <a:rPr lang="en-US" sz="1400" baseline="0" dirty="0">
                          <a:latin typeface="Arial" panose="020B0604020202020204" pitchFamily="34" charset="0"/>
                          <a:cs typeface="Arial" panose="020B0604020202020204" pitchFamily="34" charset="0"/>
                        </a:rPr>
                        <a:t> </a:t>
                      </a:r>
                      <a:r>
                        <a:rPr lang="en-US" sz="1400" baseline="0" dirty="0">
                          <a:solidFill>
                            <a:srgbClr val="0070C0"/>
                          </a:solidFill>
                          <a:latin typeface="Arial" panose="020B0604020202020204" pitchFamily="34" charset="0"/>
                          <a:cs typeface="Arial" panose="020B0604020202020204" pitchFamily="34" charset="0"/>
                        </a:rPr>
                        <a:t>Collects,</a:t>
                      </a:r>
                      <a:r>
                        <a:rPr lang="en-US" sz="1400" baseline="0" dirty="0">
                          <a:latin typeface="Arial" panose="020B0604020202020204" pitchFamily="34" charset="0"/>
                          <a:cs typeface="Arial" panose="020B0604020202020204" pitchFamily="34" charset="0"/>
                        </a:rPr>
                        <a:t> or </a:t>
                      </a:r>
                      <a:r>
                        <a:rPr lang="en-US" sz="1400" baseline="0" dirty="0">
                          <a:solidFill>
                            <a:srgbClr val="00B050"/>
                          </a:solidFill>
                          <a:latin typeface="Arial" panose="020B0604020202020204" pitchFamily="34" charset="0"/>
                          <a:cs typeface="Arial" panose="020B0604020202020204" pitchFamily="34" charset="0"/>
                        </a:rPr>
                        <a:t>Both</a:t>
                      </a:r>
                      <a:endParaRPr lang="en-US" sz="1400" dirty="0">
                        <a:solidFill>
                          <a:srgbClr val="00B050"/>
                        </a:solidFill>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Outputs</a:t>
                      </a:r>
                      <a:endParaRPr lang="en-US" sz="1400" baseline="30000" dirty="0">
                        <a:latin typeface="Arial" panose="020B0604020202020204" pitchFamily="34" charset="0"/>
                        <a:cs typeface="Arial" panose="020B0604020202020204" pitchFamily="34" charset="0"/>
                      </a:endParaRPr>
                    </a:p>
                  </a:txBody>
                  <a:tcPr anchor="ctr"/>
                </a:tc>
                <a:tc>
                  <a:txBody>
                    <a:bodyPr/>
                    <a:lstStyle/>
                    <a:p>
                      <a:pPr algn="ctr"/>
                      <a:r>
                        <a:rPr lang="en-US" sz="1400" dirty="0">
                          <a:latin typeface="Arial" panose="020B0604020202020204" pitchFamily="34" charset="0"/>
                          <a:cs typeface="Arial" panose="020B0604020202020204" pitchFamily="34" charset="0"/>
                        </a:rPr>
                        <a:t>Limitations</a:t>
                      </a:r>
                    </a:p>
                  </a:txBody>
                  <a:tcPr anchor="ctr"/>
                </a:tc>
                <a:extLst>
                  <a:ext uri="{0D108BD9-81ED-4DB2-BD59-A6C34878D82A}">
                    <a16:rowId xmlns:a16="http://schemas.microsoft.com/office/drawing/2014/main" xmlns="" val="3449887240"/>
                  </a:ext>
                </a:extLst>
              </a:tr>
              <a:tr h="580233">
                <a:tc>
                  <a:txBody>
                    <a:bodyPr/>
                    <a:lstStyle/>
                    <a:p>
                      <a:pPr algn="ctr"/>
                      <a:r>
                        <a:rPr lang="en-US" sz="900" dirty="0">
                          <a:latin typeface="Arial" panose="020B0604020202020204" pitchFamily="34" charset="0"/>
                          <a:cs typeface="Arial" panose="020B0604020202020204" pitchFamily="34" charset="0"/>
                        </a:rPr>
                        <a:t>M22 ACADA</a:t>
                      </a:r>
                    </a:p>
                  </a:txBody>
                  <a:tcPr anchor="ctr"/>
                </a:tc>
                <a:tc>
                  <a:txBody>
                    <a:bodyPr/>
                    <a:lstStyle/>
                    <a:p>
                      <a:pPr algn="ctr"/>
                      <a:r>
                        <a:rPr lang="en-US" sz="900" dirty="0">
                          <a:solidFill>
                            <a:srgbClr val="FF0000"/>
                          </a:solidFill>
                          <a:latin typeface="Arial" panose="020B0604020202020204" pitchFamily="34" charset="0"/>
                          <a:cs typeface="Arial" panose="020B0604020202020204" pitchFamily="34" charset="0"/>
                        </a:rPr>
                        <a:t>Nerve (G) &amp; Blister (H) Vapors</a:t>
                      </a:r>
                    </a:p>
                  </a:txBody>
                  <a:tcPr anchor="ctr"/>
                </a:tc>
                <a:tc>
                  <a:txBody>
                    <a:bodyPr/>
                    <a:lstStyle/>
                    <a:p>
                      <a:pPr algn="ctr"/>
                      <a:r>
                        <a:rPr lang="en-US" sz="900" dirty="0">
                          <a:latin typeface="Arial" panose="020B0604020202020204" pitchFamily="34" charset="0"/>
                          <a:cs typeface="Arial" panose="020B0604020202020204" pitchFamily="34" charset="0"/>
                        </a:rPr>
                        <a:t>Level</a:t>
                      </a:r>
                      <a:r>
                        <a:rPr lang="en-US" sz="900" baseline="0" dirty="0">
                          <a:latin typeface="Arial" panose="020B0604020202020204" pitchFamily="34" charset="0"/>
                          <a:cs typeface="Arial" panose="020B0604020202020204" pitchFamily="34" charset="0"/>
                        </a:rPr>
                        <a:t> of contamination &amp; class of CWA</a:t>
                      </a:r>
                      <a:endParaRPr lang="en-US" sz="900" dirty="0">
                        <a:latin typeface="Arial" panose="020B0604020202020204" pitchFamily="34" charset="0"/>
                        <a:cs typeface="Arial" panose="020B0604020202020204" pitchFamily="34" charset="0"/>
                      </a:endParaRPr>
                    </a:p>
                  </a:txBody>
                  <a:tcPr anchor="ctr"/>
                </a:tc>
                <a:tc>
                  <a:txBody>
                    <a:bodyPr/>
                    <a:lstStyle/>
                    <a:p>
                      <a:pPr algn="l"/>
                      <a:r>
                        <a:rPr lang="en-US" sz="900" dirty="0">
                          <a:latin typeface="Arial" panose="020B0604020202020204" pitchFamily="34" charset="0"/>
                          <a:cs typeface="Arial" panose="020B0604020202020204" pitchFamily="34" charset="0"/>
                        </a:rPr>
                        <a:t>Can detect air vapors within immediate area only</a:t>
                      </a:r>
                    </a:p>
                  </a:txBody>
                  <a:tcPr anchor="ctr"/>
                </a:tc>
                <a:extLst>
                  <a:ext uri="{0D108BD9-81ED-4DB2-BD59-A6C34878D82A}">
                    <a16:rowId xmlns:a16="http://schemas.microsoft.com/office/drawing/2014/main" xmlns="" val="786898948"/>
                  </a:ext>
                </a:extLst>
              </a:tr>
              <a:tr h="580233">
                <a:tc>
                  <a:txBody>
                    <a:bodyPr/>
                    <a:lstStyle/>
                    <a:p>
                      <a:pPr algn="ctr"/>
                      <a:r>
                        <a:rPr lang="en-US" sz="900" dirty="0">
                          <a:latin typeface="Arial" panose="020B0604020202020204" pitchFamily="34" charset="0"/>
                          <a:cs typeface="Arial" panose="020B0604020202020204" pitchFamily="34" charset="0"/>
                        </a:rPr>
                        <a:t>JSLSCAD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FF0000"/>
                          </a:solidFill>
                          <a:latin typeface="Arial" panose="020B0604020202020204" pitchFamily="34" charset="0"/>
                          <a:cs typeface="Arial" panose="020B0604020202020204" pitchFamily="34" charset="0"/>
                        </a:rPr>
                        <a:t>Nerve (G) &amp; Blister (H) Vapors</a:t>
                      </a:r>
                    </a:p>
                  </a:txBody>
                  <a:tcPr anchor="ctr"/>
                </a:tc>
                <a:tc>
                  <a:txBody>
                    <a:bodyPr/>
                    <a:lstStyle/>
                    <a:p>
                      <a:pPr algn="ctr"/>
                      <a:r>
                        <a:rPr lang="en-US" sz="900" dirty="0">
                          <a:latin typeface="Arial" panose="020B0604020202020204" pitchFamily="34" charset="0"/>
                          <a:cs typeface="Arial" panose="020B0604020202020204" pitchFamily="34" charset="0"/>
                        </a:rPr>
                        <a:t>Class, type, and relative position of CWA</a:t>
                      </a:r>
                    </a:p>
                  </a:txBody>
                  <a:tcPr anchor="ctr"/>
                </a:tc>
                <a:tc>
                  <a:txBody>
                    <a:bodyPr/>
                    <a:lstStyle/>
                    <a:p>
                      <a:r>
                        <a:rPr lang="en-US" sz="900" dirty="0">
                          <a:latin typeface="Arial" panose="020B0604020202020204" pitchFamily="34" charset="0"/>
                          <a:cs typeface="Arial" panose="020B0604020202020204" pitchFamily="34" charset="0"/>
                        </a:rPr>
                        <a:t>Detects out to 5</a:t>
                      </a:r>
                      <a:r>
                        <a:rPr lang="en-US" sz="900" baseline="0" dirty="0">
                          <a:latin typeface="Arial" panose="020B0604020202020204" pitchFamily="34" charset="0"/>
                          <a:cs typeface="Arial" panose="020B0604020202020204" pitchFamily="34" charset="0"/>
                        </a:rPr>
                        <a:t> kilometers with clear line of sight</a:t>
                      </a: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3040276951"/>
                  </a:ext>
                </a:extLst>
              </a:tr>
              <a:tr h="777240">
                <a:tc>
                  <a:txBody>
                    <a:bodyPr/>
                    <a:lstStyle/>
                    <a:p>
                      <a:pPr algn="ctr"/>
                      <a:r>
                        <a:rPr lang="en-US" sz="900" dirty="0">
                          <a:latin typeface="Arial" panose="020B0604020202020204" pitchFamily="34" charset="0"/>
                          <a:cs typeface="Arial" panose="020B0604020202020204" pitchFamily="34" charset="0"/>
                        </a:rPr>
                        <a:t>CBMS2/</a:t>
                      </a:r>
                    </a:p>
                    <a:p>
                      <a:pPr algn="ctr"/>
                      <a:r>
                        <a:rPr lang="en-US" sz="900" dirty="0">
                          <a:latin typeface="Arial" panose="020B0604020202020204" pitchFamily="34" charset="0"/>
                          <a:cs typeface="Arial" panose="020B0604020202020204" pitchFamily="34" charset="0"/>
                        </a:rPr>
                        <a:t>DWSS</a:t>
                      </a:r>
                    </a:p>
                  </a:txBody>
                  <a:tcPr anchor="ctr"/>
                </a:tc>
                <a:tc>
                  <a:txBody>
                    <a:bodyPr/>
                    <a:lstStyle/>
                    <a:p>
                      <a:pPr algn="ctr"/>
                      <a:r>
                        <a:rPr lang="en-US" sz="900" dirty="0">
                          <a:solidFill>
                            <a:srgbClr val="FF0000"/>
                          </a:solidFill>
                          <a:latin typeface="Arial" panose="020B0604020202020204" pitchFamily="34" charset="0"/>
                          <a:cs typeface="Arial" panose="020B0604020202020204" pitchFamily="34" charset="0"/>
                        </a:rPr>
                        <a:t>All known &amp; unknown CWA</a:t>
                      </a:r>
                      <a:r>
                        <a:rPr lang="en-US" sz="900" baseline="0" dirty="0">
                          <a:solidFill>
                            <a:srgbClr val="FF0000"/>
                          </a:solidFill>
                          <a:latin typeface="Arial" panose="020B0604020202020204" pitchFamily="34" charset="0"/>
                          <a:cs typeface="Arial" panose="020B0604020202020204" pitchFamily="34" charset="0"/>
                        </a:rPr>
                        <a:t> Liquids</a:t>
                      </a:r>
                      <a:endParaRPr lang="en-US" sz="900" dirty="0">
                        <a:solidFill>
                          <a:srgbClr val="FF0000"/>
                        </a:solidFill>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Records</a:t>
                      </a:r>
                      <a:r>
                        <a:rPr lang="en-US" sz="900" baseline="0" dirty="0">
                          <a:latin typeface="Arial" panose="020B0604020202020204" pitchFamily="34" charset="0"/>
                          <a:cs typeface="Arial" panose="020B0604020202020204" pitchFamily="34" charset="0"/>
                        </a:rPr>
                        <a:t> data, shows l</a:t>
                      </a:r>
                      <a:r>
                        <a:rPr lang="en-US" sz="900" dirty="0">
                          <a:latin typeface="Arial" panose="020B0604020202020204" pitchFamily="34" charset="0"/>
                          <a:cs typeface="Arial" panose="020B0604020202020204" pitchFamily="34" charset="0"/>
                        </a:rPr>
                        <a:t>evel</a:t>
                      </a:r>
                      <a:r>
                        <a:rPr lang="en-US" sz="900" baseline="0" dirty="0">
                          <a:latin typeface="Arial" panose="020B0604020202020204" pitchFamily="34" charset="0"/>
                          <a:cs typeface="Arial" panose="020B0604020202020204" pitchFamily="34" charset="0"/>
                        </a:rPr>
                        <a:t> of contamination &amp; class of CWA</a:t>
                      </a:r>
                      <a:endParaRPr lang="en-US" sz="900" dirty="0">
                        <a:latin typeface="Arial" panose="020B0604020202020204" pitchFamily="34" charset="0"/>
                        <a:cs typeface="Arial" panose="020B0604020202020204" pitchFamily="34" charset="0"/>
                      </a:endParaRPr>
                    </a:p>
                  </a:txBody>
                  <a:tcPr anchor="ctr"/>
                </a:tc>
                <a:tc>
                  <a:txBody>
                    <a:bodyPr/>
                    <a:lstStyle/>
                    <a:p>
                      <a:r>
                        <a:rPr lang="en-US" sz="900" dirty="0">
                          <a:latin typeface="Arial" panose="020B0604020202020204" pitchFamily="34" charset="0"/>
                          <a:cs typeface="Arial" panose="020B0604020202020204" pitchFamily="34" charset="0"/>
                        </a:rPr>
                        <a:t>Detects</a:t>
                      </a:r>
                      <a:r>
                        <a:rPr lang="en-US" sz="900" baseline="0" dirty="0">
                          <a:latin typeface="Arial" panose="020B0604020202020204" pitchFamily="34" charset="0"/>
                          <a:cs typeface="Arial" panose="020B0604020202020204" pitchFamily="34" charset="0"/>
                        </a:rPr>
                        <a:t> ground contamination liquids only, 0-5 mph limit when in operation</a:t>
                      </a: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481854449"/>
                  </a:ext>
                </a:extLst>
              </a:tr>
              <a:tr h="580233">
                <a:tc>
                  <a:txBody>
                    <a:bodyPr/>
                    <a:lstStyle/>
                    <a:p>
                      <a:pPr algn="ctr"/>
                      <a:r>
                        <a:rPr lang="en-US" sz="900" dirty="0">
                          <a:latin typeface="Arial" panose="020B0604020202020204" pitchFamily="34" charset="0"/>
                          <a:cs typeface="Arial" panose="020B0604020202020204" pitchFamily="34" charset="0"/>
                        </a:rPr>
                        <a:t>CVSS</a:t>
                      </a:r>
                    </a:p>
                  </a:txBody>
                  <a:tcPr anchor="ctr"/>
                </a:tc>
                <a:tc>
                  <a:txBody>
                    <a:bodyPr/>
                    <a:lstStyle/>
                    <a:p>
                      <a:pPr algn="ctr"/>
                      <a:r>
                        <a:rPr lang="en-US" sz="900" dirty="0">
                          <a:solidFill>
                            <a:srgbClr val="0070C0"/>
                          </a:solidFill>
                          <a:latin typeface="Arial" panose="020B0604020202020204" pitchFamily="34" charset="0"/>
                          <a:cs typeface="Arial" panose="020B0604020202020204" pitchFamily="34" charset="0"/>
                        </a:rPr>
                        <a:t>All CWA Vapors</a:t>
                      </a:r>
                    </a:p>
                  </a:txBody>
                  <a:tcPr anchor="ctr"/>
                </a:tc>
                <a:tc>
                  <a:txBody>
                    <a:bodyPr/>
                    <a:lstStyle/>
                    <a:p>
                      <a:pPr algn="ctr"/>
                      <a:r>
                        <a:rPr lang="en-US" sz="900" dirty="0">
                          <a:latin typeface="Arial" panose="020B0604020202020204" pitchFamily="34" charset="0"/>
                          <a:cs typeface="Arial" panose="020B0604020202020204" pitchFamily="34" charset="0"/>
                        </a:rPr>
                        <a:t>N/A</a:t>
                      </a:r>
                    </a:p>
                  </a:txBody>
                  <a:tcPr anchor="ctr"/>
                </a:tc>
                <a:tc>
                  <a:txBody>
                    <a:bodyPr/>
                    <a:lstStyle/>
                    <a:p>
                      <a:r>
                        <a:rPr lang="en-US" sz="900" dirty="0">
                          <a:latin typeface="Arial" panose="020B0604020202020204" pitchFamily="34" charset="0"/>
                          <a:cs typeface="Arial" panose="020B0604020202020204" pitchFamily="34" charset="0"/>
                        </a:rPr>
                        <a:t>Maximum</a:t>
                      </a:r>
                      <a:r>
                        <a:rPr lang="en-US" sz="900" baseline="0" dirty="0">
                          <a:latin typeface="Arial" panose="020B0604020202020204" pitchFamily="34" charset="0"/>
                          <a:cs typeface="Arial" panose="020B0604020202020204" pitchFamily="34" charset="0"/>
                        </a:rPr>
                        <a:t> of 12 sample collections, vapor only</a:t>
                      </a: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81617908"/>
                  </a:ext>
                </a:extLst>
              </a:tr>
              <a:tr h="914400">
                <a:tc>
                  <a:txBody>
                    <a:bodyPr/>
                    <a:lstStyle/>
                    <a:p>
                      <a:pPr algn="ctr"/>
                      <a:r>
                        <a:rPr lang="en-US" sz="900" dirty="0">
                          <a:latin typeface="Arial" panose="020B0604020202020204" pitchFamily="34" charset="0"/>
                          <a:cs typeface="Arial" panose="020B0604020202020204" pitchFamily="34" charset="0"/>
                        </a:rPr>
                        <a:t>JBPDS</a:t>
                      </a:r>
                    </a:p>
                  </a:txBody>
                  <a:tcPr anchor="ctr"/>
                </a:tc>
                <a:tc>
                  <a:txBody>
                    <a:bodyPr/>
                    <a:lstStyle/>
                    <a:p>
                      <a:pPr algn="ctr"/>
                      <a:r>
                        <a:rPr lang="en-US" sz="900" dirty="0">
                          <a:solidFill>
                            <a:srgbClr val="00B050"/>
                          </a:solidFill>
                          <a:latin typeface="Arial" panose="020B0604020202020204" pitchFamily="34" charset="0"/>
                          <a:cs typeface="Arial" panose="020B0604020202020204" pitchFamily="34" charset="0"/>
                        </a:rPr>
                        <a:t>All BWA Vapors (10 at a </a:t>
                      </a:r>
                      <a:r>
                        <a:rPr lang="en-US" sz="900" dirty="0" smtClean="0">
                          <a:solidFill>
                            <a:srgbClr val="00B050"/>
                          </a:solidFill>
                          <a:latin typeface="Arial" panose="020B0604020202020204" pitchFamily="34" charset="0"/>
                          <a:cs typeface="Arial" panose="020B0604020202020204" pitchFamily="34" charset="0"/>
                        </a:rPr>
                        <a:t>time depending on installed card)</a:t>
                      </a:r>
                      <a:endParaRPr lang="en-US" sz="900" dirty="0">
                        <a:solidFill>
                          <a:srgbClr val="00B050"/>
                        </a:solidFill>
                        <a:latin typeface="Arial" panose="020B0604020202020204" pitchFamily="34" charset="0"/>
                        <a:cs typeface="Arial" panose="020B0604020202020204" pitchFamily="34" charset="0"/>
                      </a:endParaRPr>
                    </a:p>
                  </a:txBody>
                  <a:tcPr anchor="ctr"/>
                </a:tc>
                <a:tc>
                  <a:txBody>
                    <a:bodyPr/>
                    <a:lstStyle/>
                    <a:p>
                      <a:pPr algn="ctr"/>
                      <a:r>
                        <a:rPr lang="en-US" sz="900" dirty="0">
                          <a:latin typeface="Arial" panose="020B0604020202020204" pitchFamily="34" charset="0"/>
                          <a:cs typeface="Arial" panose="020B0604020202020204" pitchFamily="34" charset="0"/>
                        </a:rPr>
                        <a:t>Name</a:t>
                      </a:r>
                      <a:r>
                        <a:rPr lang="en-US" sz="900" baseline="0" dirty="0">
                          <a:latin typeface="Arial" panose="020B0604020202020204" pitchFamily="34" charset="0"/>
                          <a:cs typeface="Arial" panose="020B0604020202020204" pitchFamily="34" charset="0"/>
                        </a:rPr>
                        <a:t> of </a:t>
                      </a:r>
                      <a:r>
                        <a:rPr lang="en-US" sz="900" dirty="0" smtClean="0">
                          <a:latin typeface="Arial" panose="020B0604020202020204" pitchFamily="34" charset="0"/>
                          <a:cs typeface="Arial" panose="020B0604020202020204" pitchFamily="34" charset="0"/>
                        </a:rPr>
                        <a:t>BWA and physical sample</a:t>
                      </a:r>
                      <a:endParaRPr lang="en-US" sz="900" dirty="0">
                        <a:latin typeface="Arial" panose="020B0604020202020204" pitchFamily="34" charset="0"/>
                        <a:cs typeface="Arial" panose="020B0604020202020204" pitchFamily="34" charset="0"/>
                      </a:endParaRPr>
                    </a:p>
                  </a:txBody>
                  <a:tcPr anchor="ctr"/>
                </a:tc>
                <a:tc>
                  <a:txBody>
                    <a:bodyPr/>
                    <a:lstStyle/>
                    <a:p>
                      <a:r>
                        <a:rPr lang="en-US" sz="900" dirty="0">
                          <a:latin typeface="Arial" panose="020B0604020202020204" pitchFamily="34" charset="0"/>
                          <a:cs typeface="Arial" panose="020B0604020202020204" pitchFamily="34" charset="0"/>
                        </a:rPr>
                        <a:t>Vehicle must be stopped for min of 65 minutes</a:t>
                      </a:r>
                      <a:r>
                        <a:rPr lang="en-US" sz="900" baseline="0"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20 min to turn on, 25 min</a:t>
                      </a:r>
                      <a:r>
                        <a:rPr lang="en-US" sz="900" baseline="0" dirty="0">
                          <a:latin typeface="Arial" panose="020B0604020202020204" pitchFamily="34" charset="0"/>
                          <a:cs typeface="Arial" panose="020B0604020202020204" pitchFamily="34" charset="0"/>
                        </a:rPr>
                        <a:t> to collect one sample, 20 min to turn off)</a:t>
                      </a: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1606704511"/>
                  </a:ext>
                </a:extLst>
              </a:tr>
              <a:tr h="580233">
                <a:tc>
                  <a:txBody>
                    <a:bodyPr/>
                    <a:lstStyle/>
                    <a:p>
                      <a:pPr algn="ctr"/>
                      <a:r>
                        <a:rPr lang="en-US" sz="900" dirty="0">
                          <a:latin typeface="Arial" panose="020B0604020202020204" pitchFamily="34" charset="0"/>
                          <a:cs typeface="Arial" panose="020B0604020202020204" pitchFamily="34" charset="0"/>
                        </a:rPr>
                        <a:t>AN/VDR-2</a:t>
                      </a:r>
                    </a:p>
                  </a:txBody>
                  <a:tcPr anchor="ctr"/>
                </a:tc>
                <a:tc>
                  <a:txBody>
                    <a:bodyPr/>
                    <a:lstStyle/>
                    <a:p>
                      <a:pPr algn="ctr"/>
                      <a:r>
                        <a:rPr lang="en-US" sz="900" dirty="0">
                          <a:solidFill>
                            <a:srgbClr val="FF0000"/>
                          </a:solidFill>
                          <a:latin typeface="Arial" panose="020B0604020202020204" pitchFamily="34" charset="0"/>
                          <a:cs typeface="Arial" panose="020B0604020202020204" pitchFamily="34" charset="0"/>
                        </a:rPr>
                        <a:t>Gamma</a:t>
                      </a:r>
                      <a:r>
                        <a:rPr lang="en-US" sz="900" baseline="0" dirty="0">
                          <a:solidFill>
                            <a:srgbClr val="FF0000"/>
                          </a:solidFill>
                          <a:latin typeface="Arial" panose="020B0604020202020204" pitchFamily="34" charset="0"/>
                          <a:cs typeface="Arial" panose="020B0604020202020204" pitchFamily="34" charset="0"/>
                        </a:rPr>
                        <a:t> radiation &amp; Beta particles</a:t>
                      </a:r>
                      <a:endParaRPr lang="en-US" sz="900" dirty="0">
                        <a:solidFill>
                          <a:srgbClr val="FF0000"/>
                        </a:solidFill>
                        <a:latin typeface="Arial" panose="020B0604020202020204" pitchFamily="34" charset="0"/>
                        <a:cs typeface="Arial" panose="020B0604020202020204" pitchFamily="34" charset="0"/>
                      </a:endParaRPr>
                    </a:p>
                  </a:txBody>
                  <a:tcPr anchor="ctr"/>
                </a:tc>
                <a:tc>
                  <a:txBody>
                    <a:bodyPr/>
                    <a:lstStyle/>
                    <a:p>
                      <a:pPr algn="ctr"/>
                      <a:r>
                        <a:rPr lang="en-US" sz="900" dirty="0">
                          <a:latin typeface="Arial" panose="020B0604020202020204" pitchFamily="34" charset="0"/>
                          <a:cs typeface="Arial" panose="020B0604020202020204" pitchFamily="34" charset="0"/>
                        </a:rPr>
                        <a:t>Dose rate &amp; total accumulated dose</a:t>
                      </a:r>
                    </a:p>
                  </a:txBody>
                  <a:tcPr anchor="ctr"/>
                </a:tc>
                <a:tc>
                  <a:txBody>
                    <a:bodyPr/>
                    <a:lstStyle/>
                    <a:p>
                      <a:r>
                        <a:rPr lang="en-US" sz="900" dirty="0">
                          <a:latin typeface="Arial" panose="020B0604020202020204" pitchFamily="34" charset="0"/>
                          <a:cs typeface="Arial" panose="020B0604020202020204" pitchFamily="34" charset="0"/>
                        </a:rPr>
                        <a:t>Cannot detect Alpha particles</a:t>
                      </a:r>
                    </a:p>
                  </a:txBody>
                  <a:tcPr anchor="ctr"/>
                </a:tc>
                <a:extLst>
                  <a:ext uri="{0D108BD9-81ED-4DB2-BD59-A6C34878D82A}">
                    <a16:rowId xmlns:a16="http://schemas.microsoft.com/office/drawing/2014/main" xmlns="" val="3983521418"/>
                  </a:ext>
                </a:extLst>
              </a:tr>
              <a:tr h="580233">
                <a:tc>
                  <a:txBody>
                    <a:bodyPr/>
                    <a:lstStyle/>
                    <a:p>
                      <a:pPr algn="ctr"/>
                      <a:r>
                        <a:rPr lang="en-US" sz="900" dirty="0">
                          <a:latin typeface="Arial" panose="020B0604020202020204" pitchFamily="34" charset="0"/>
                          <a:cs typeface="Arial" panose="020B0604020202020204" pitchFamily="34" charset="0"/>
                        </a:rPr>
                        <a:t>AN/UDR-</a:t>
                      </a:r>
                      <a:r>
                        <a:rPr lang="en-US" sz="900" baseline="0" dirty="0">
                          <a:latin typeface="Arial" panose="020B0604020202020204" pitchFamily="34" charset="0"/>
                          <a:cs typeface="Arial" panose="020B0604020202020204" pitchFamily="34" charset="0"/>
                        </a:rPr>
                        <a:t>13</a:t>
                      </a:r>
                      <a:endParaRPr lang="en-US" sz="900" dirty="0">
                        <a:latin typeface="Arial" panose="020B0604020202020204" pitchFamily="34" charset="0"/>
                        <a:cs typeface="Arial" panose="020B0604020202020204" pitchFamily="34" charset="0"/>
                      </a:endParaRPr>
                    </a:p>
                  </a:txBody>
                  <a:tcPr anchor="ctr"/>
                </a:tc>
                <a:tc>
                  <a:txBody>
                    <a:bodyPr/>
                    <a:lstStyle/>
                    <a:p>
                      <a:pPr algn="ctr"/>
                      <a:r>
                        <a:rPr lang="en-US" sz="900" dirty="0">
                          <a:solidFill>
                            <a:srgbClr val="FF0000"/>
                          </a:solidFill>
                          <a:latin typeface="Arial" panose="020B0604020202020204" pitchFamily="34" charset="0"/>
                          <a:cs typeface="Arial" panose="020B0604020202020204" pitchFamily="34" charset="0"/>
                        </a:rPr>
                        <a:t>Gamma radiation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Dose rate &amp; total accumulated dose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Arial" panose="020B0604020202020204" pitchFamily="34" charset="0"/>
                          <a:cs typeface="Arial" panose="020B0604020202020204" pitchFamily="34" charset="0"/>
                        </a:rPr>
                        <a:t>Cannot detect Alpha or</a:t>
                      </a:r>
                      <a:r>
                        <a:rPr lang="en-US" sz="900" baseline="0" dirty="0">
                          <a:latin typeface="Arial" panose="020B0604020202020204" pitchFamily="34" charset="0"/>
                          <a:cs typeface="Arial" panose="020B0604020202020204" pitchFamily="34" charset="0"/>
                        </a:rPr>
                        <a:t> Beta</a:t>
                      </a:r>
                      <a:r>
                        <a:rPr lang="en-US" sz="900" dirty="0">
                          <a:latin typeface="Arial" panose="020B0604020202020204" pitchFamily="34" charset="0"/>
                          <a:cs typeface="Arial" panose="020B0604020202020204" pitchFamily="34" charset="0"/>
                        </a:rPr>
                        <a:t> particles</a:t>
                      </a:r>
                    </a:p>
                  </a:txBody>
                  <a:tcPr anchor="ctr"/>
                </a:tc>
                <a:extLst>
                  <a:ext uri="{0D108BD9-81ED-4DB2-BD59-A6C34878D82A}">
                    <a16:rowId xmlns:a16="http://schemas.microsoft.com/office/drawing/2014/main" xmlns="" val="3064851279"/>
                  </a:ext>
                </a:extLst>
              </a:tr>
              <a:tr h="580233">
                <a:tc>
                  <a:txBody>
                    <a:bodyPr/>
                    <a:lstStyle/>
                    <a:p>
                      <a:pPr algn="ctr"/>
                      <a:r>
                        <a:rPr lang="en-US" sz="900" dirty="0">
                          <a:latin typeface="Arial" panose="020B0604020202020204" pitchFamily="34" charset="0"/>
                          <a:cs typeface="Arial" panose="020B0604020202020204" pitchFamily="34" charset="0"/>
                        </a:rPr>
                        <a:t>Glove Port and</a:t>
                      </a:r>
                      <a:r>
                        <a:rPr lang="en-US" sz="900" baseline="0" dirty="0">
                          <a:latin typeface="Arial" panose="020B0604020202020204" pitchFamily="34" charset="0"/>
                          <a:cs typeface="Arial" panose="020B0604020202020204" pitchFamily="34" charset="0"/>
                        </a:rPr>
                        <a:t> </a:t>
                      </a:r>
                      <a:r>
                        <a:rPr lang="en-US" sz="900" dirty="0" smtClean="0">
                          <a:latin typeface="Arial" panose="020B0604020202020204" pitchFamily="34" charset="0"/>
                          <a:cs typeface="Arial" panose="020B0604020202020204" pitchFamily="34" charset="0"/>
                        </a:rPr>
                        <a:t>Sample </a:t>
                      </a:r>
                      <a:r>
                        <a:rPr lang="en-US" sz="900" dirty="0">
                          <a:latin typeface="Arial" panose="020B0604020202020204" pitchFamily="34" charset="0"/>
                          <a:cs typeface="Arial" panose="020B0604020202020204" pitchFamily="34" charset="0"/>
                        </a:rPr>
                        <a:t>Bottles</a:t>
                      </a:r>
                    </a:p>
                  </a:txBody>
                  <a:tcPr anchor="ctr"/>
                </a:tc>
                <a:tc>
                  <a:txBody>
                    <a:bodyPr/>
                    <a:lstStyle/>
                    <a:p>
                      <a:pPr algn="ctr"/>
                      <a:r>
                        <a:rPr lang="en-US" sz="900" dirty="0">
                          <a:solidFill>
                            <a:srgbClr val="0070C0"/>
                          </a:solidFill>
                          <a:latin typeface="Arial" panose="020B0604020202020204" pitchFamily="34" charset="0"/>
                          <a:cs typeface="Arial" panose="020B0604020202020204" pitchFamily="34" charset="0"/>
                        </a:rPr>
                        <a:t>All</a:t>
                      </a:r>
                      <a:r>
                        <a:rPr lang="en-US" sz="900" baseline="0" dirty="0">
                          <a:solidFill>
                            <a:srgbClr val="0070C0"/>
                          </a:solidFill>
                          <a:latin typeface="Arial" panose="020B0604020202020204" pitchFamily="34" charset="0"/>
                          <a:cs typeface="Arial" panose="020B0604020202020204" pitchFamily="34" charset="0"/>
                        </a:rPr>
                        <a:t> s</a:t>
                      </a:r>
                      <a:r>
                        <a:rPr lang="en-US" sz="900" dirty="0">
                          <a:solidFill>
                            <a:srgbClr val="0070C0"/>
                          </a:solidFill>
                          <a:latin typeface="Arial" panose="020B0604020202020204" pitchFamily="34" charset="0"/>
                          <a:cs typeface="Arial" panose="020B0604020202020204" pitchFamily="34" charset="0"/>
                        </a:rPr>
                        <a:t>olid and/or liquid CWAs</a:t>
                      </a:r>
                    </a:p>
                  </a:txBody>
                  <a:tcPr anchor="ctr"/>
                </a:tc>
                <a:tc>
                  <a:txBody>
                    <a:bodyPr/>
                    <a:lstStyle/>
                    <a:p>
                      <a:pPr algn="ctr"/>
                      <a:r>
                        <a:rPr lang="en-US" sz="900" dirty="0">
                          <a:latin typeface="Arial" panose="020B0604020202020204" pitchFamily="34" charset="0"/>
                          <a:cs typeface="Arial" panose="020B0604020202020204" pitchFamily="34" charset="0"/>
                        </a:rPr>
                        <a:t>N/A</a:t>
                      </a:r>
                    </a:p>
                  </a:txBody>
                  <a:tcPr anchor="ctr"/>
                </a:tc>
                <a:tc>
                  <a:txBody>
                    <a:bodyPr/>
                    <a:lstStyle/>
                    <a:p>
                      <a:r>
                        <a:rPr lang="en-US" sz="900" dirty="0">
                          <a:latin typeface="Arial" panose="020B0604020202020204" pitchFamily="34" charset="0"/>
                          <a:cs typeface="Arial" panose="020B0604020202020204" pitchFamily="34" charset="0"/>
                        </a:rPr>
                        <a:t>Vehicle</a:t>
                      </a:r>
                      <a:r>
                        <a:rPr lang="en-US" sz="900" baseline="0" dirty="0">
                          <a:latin typeface="Arial" panose="020B0604020202020204" pitchFamily="34" charset="0"/>
                          <a:cs typeface="Arial" panose="020B0604020202020204" pitchFamily="34" charset="0"/>
                        </a:rPr>
                        <a:t> must be stopped, difficult to collect</a:t>
                      </a:r>
                      <a:endParaRPr lang="en-US" sz="9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xmlns="" val="97582994"/>
                  </a:ext>
                </a:extLst>
              </a:tr>
            </a:tbl>
          </a:graphicData>
        </a:graphic>
      </p:graphicFrame>
      <p:sp>
        <p:nvSpPr>
          <p:cNvPr id="7" name="TextBox 6"/>
          <p:cNvSpPr txBox="1"/>
          <p:nvPr/>
        </p:nvSpPr>
        <p:spPr>
          <a:xfrm>
            <a:off x="4794939" y="46996"/>
            <a:ext cx="4306529" cy="369332"/>
          </a:xfrm>
          <a:prstGeom prst="rect">
            <a:avLst/>
          </a:prstGeom>
          <a:noFill/>
        </p:spPr>
        <p:txBody>
          <a:bodyPr wrap="square" rtlCol="0">
            <a:spAutoFit/>
          </a:bodyPr>
          <a:lstStyle/>
          <a:p>
            <a:pPr algn="ctr"/>
            <a:r>
              <a:rPr lang="en-US" dirty="0">
                <a:latin typeface="Arial Black" panose="020B0A04020102020204" pitchFamily="34" charset="0"/>
              </a:rPr>
              <a:t>Sensor Flow Chart</a:t>
            </a:r>
          </a:p>
        </p:txBody>
      </p:sp>
      <p:grpSp>
        <p:nvGrpSpPr>
          <p:cNvPr id="54" name="Group 53"/>
          <p:cNvGrpSpPr/>
          <p:nvPr/>
        </p:nvGrpSpPr>
        <p:grpSpPr>
          <a:xfrm>
            <a:off x="5050121" y="637430"/>
            <a:ext cx="3671570" cy="1977302"/>
            <a:chOff x="4784306" y="490627"/>
            <a:chExt cx="3671570" cy="1977302"/>
          </a:xfrm>
        </p:grpSpPr>
        <p:sp>
          <p:nvSpPr>
            <p:cNvPr id="8" name="Rectangle 7"/>
            <p:cNvSpPr/>
            <p:nvPr/>
          </p:nvSpPr>
          <p:spPr>
            <a:xfrm>
              <a:off x="4784306" y="1269747"/>
              <a:ext cx="574503" cy="325144"/>
            </a:xfrm>
            <a:prstGeom prst="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CWA</a:t>
              </a:r>
            </a:p>
          </p:txBody>
        </p:sp>
        <p:sp>
          <p:nvSpPr>
            <p:cNvPr id="11" name="Rectangle 10"/>
            <p:cNvSpPr/>
            <p:nvPr/>
          </p:nvSpPr>
          <p:spPr>
            <a:xfrm>
              <a:off x="5606558" y="816021"/>
              <a:ext cx="698549" cy="325144"/>
            </a:xfrm>
            <a:prstGeom prst="rect">
              <a:avLst/>
            </a:prstGeom>
            <a:solidFill>
              <a:srgbClr val="FF00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Detect</a:t>
              </a:r>
            </a:p>
          </p:txBody>
        </p:sp>
        <p:sp>
          <p:nvSpPr>
            <p:cNvPr id="13" name="Rectangle 12"/>
            <p:cNvSpPr/>
            <p:nvPr/>
          </p:nvSpPr>
          <p:spPr>
            <a:xfrm>
              <a:off x="5606558" y="1730447"/>
              <a:ext cx="698549" cy="325144"/>
            </a:xfrm>
            <a:prstGeom prst="rect">
              <a:avLst/>
            </a:prstGeom>
            <a:solidFill>
              <a:srgbClr val="0070C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Collect</a:t>
              </a:r>
            </a:p>
          </p:txBody>
        </p:sp>
        <p:cxnSp>
          <p:nvCxnSpPr>
            <p:cNvPr id="17" name="Elbow Connector 16"/>
            <p:cNvCxnSpPr>
              <a:stCxn id="8" idx="3"/>
              <a:endCxn id="11" idx="1"/>
            </p:cNvCxnSpPr>
            <p:nvPr/>
          </p:nvCxnSpPr>
          <p:spPr>
            <a:xfrm flipV="1">
              <a:off x="5358809" y="978593"/>
              <a:ext cx="247749" cy="45372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9" name="Elbow Connector 18"/>
            <p:cNvCxnSpPr>
              <a:stCxn id="8" idx="3"/>
              <a:endCxn id="13" idx="1"/>
            </p:cNvCxnSpPr>
            <p:nvPr/>
          </p:nvCxnSpPr>
          <p:spPr>
            <a:xfrm>
              <a:off x="5358809" y="1432319"/>
              <a:ext cx="247749" cy="460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7133551" y="490627"/>
              <a:ext cx="1322325"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M22 ACADA</a:t>
              </a:r>
            </a:p>
          </p:txBody>
        </p:sp>
        <p:sp>
          <p:nvSpPr>
            <p:cNvPr id="21" name="Rectangle 20"/>
            <p:cNvSpPr/>
            <p:nvPr/>
          </p:nvSpPr>
          <p:spPr>
            <a:xfrm>
              <a:off x="7133553" y="944603"/>
              <a:ext cx="1322323"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JSLSCAD</a:t>
              </a:r>
            </a:p>
          </p:txBody>
        </p:sp>
        <p:sp>
          <p:nvSpPr>
            <p:cNvPr id="22" name="Rectangle 21"/>
            <p:cNvSpPr/>
            <p:nvPr/>
          </p:nvSpPr>
          <p:spPr>
            <a:xfrm>
              <a:off x="7133552" y="1731836"/>
              <a:ext cx="1322324"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CVSS</a:t>
              </a:r>
            </a:p>
          </p:txBody>
        </p:sp>
        <p:cxnSp>
          <p:nvCxnSpPr>
            <p:cNvPr id="25" name="Straight Arrow Connector 24"/>
            <p:cNvCxnSpPr>
              <a:stCxn id="11" idx="3"/>
              <a:endCxn id="20" idx="1"/>
            </p:cNvCxnSpPr>
            <p:nvPr/>
          </p:nvCxnSpPr>
          <p:spPr>
            <a:xfrm flipV="1">
              <a:off x="6305107" y="653199"/>
              <a:ext cx="828444" cy="325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11" idx="3"/>
              <a:endCxn id="21" idx="1"/>
            </p:cNvCxnSpPr>
            <p:nvPr/>
          </p:nvCxnSpPr>
          <p:spPr>
            <a:xfrm>
              <a:off x="6305107" y="978593"/>
              <a:ext cx="828446" cy="12858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3" idx="3"/>
              <a:endCxn id="22" idx="1"/>
            </p:cNvCxnSpPr>
            <p:nvPr/>
          </p:nvCxnSpPr>
          <p:spPr>
            <a:xfrm>
              <a:off x="6305107" y="1893019"/>
              <a:ext cx="828445" cy="13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7133551" y="2142785"/>
              <a:ext cx="1322325"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Glove &amp; Bottles</a:t>
              </a:r>
            </a:p>
          </p:txBody>
        </p:sp>
        <p:cxnSp>
          <p:nvCxnSpPr>
            <p:cNvPr id="35" name="Straight Arrow Connector 34"/>
            <p:cNvCxnSpPr>
              <a:stCxn id="13" idx="3"/>
              <a:endCxn id="30" idx="1"/>
            </p:cNvCxnSpPr>
            <p:nvPr/>
          </p:nvCxnSpPr>
          <p:spPr>
            <a:xfrm>
              <a:off x="6305107" y="1893019"/>
              <a:ext cx="828444" cy="412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7133551" y="1333826"/>
              <a:ext cx="1322323"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CBMS2/DWSS</a:t>
              </a:r>
            </a:p>
          </p:txBody>
        </p:sp>
        <p:cxnSp>
          <p:nvCxnSpPr>
            <p:cNvPr id="40" name="Straight Arrow Connector 39"/>
            <p:cNvCxnSpPr>
              <a:stCxn id="11" idx="3"/>
              <a:endCxn id="38" idx="1"/>
            </p:cNvCxnSpPr>
            <p:nvPr/>
          </p:nvCxnSpPr>
          <p:spPr>
            <a:xfrm>
              <a:off x="6305107" y="978593"/>
              <a:ext cx="828444" cy="517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78" name="Group 77"/>
          <p:cNvGrpSpPr/>
          <p:nvPr/>
        </p:nvGrpSpPr>
        <p:grpSpPr>
          <a:xfrm>
            <a:off x="5050121" y="3070868"/>
            <a:ext cx="3671568" cy="1239570"/>
            <a:chOff x="4784306" y="2964266"/>
            <a:chExt cx="3671568" cy="1239570"/>
          </a:xfrm>
        </p:grpSpPr>
        <p:sp>
          <p:nvSpPr>
            <p:cNvPr id="9" name="Rectangle 8"/>
            <p:cNvSpPr/>
            <p:nvPr/>
          </p:nvSpPr>
          <p:spPr>
            <a:xfrm>
              <a:off x="4784306" y="3451113"/>
              <a:ext cx="574503" cy="325144"/>
            </a:xfrm>
            <a:prstGeom prst="rect">
              <a:avLst/>
            </a:prstGeom>
            <a:solidFill>
              <a:srgbClr val="92D05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BWA</a:t>
              </a:r>
            </a:p>
          </p:txBody>
        </p:sp>
        <p:sp>
          <p:nvSpPr>
            <p:cNvPr id="50" name="Rectangle 49"/>
            <p:cNvSpPr/>
            <p:nvPr/>
          </p:nvSpPr>
          <p:spPr>
            <a:xfrm>
              <a:off x="5606558" y="2964266"/>
              <a:ext cx="698549" cy="325144"/>
            </a:xfrm>
            <a:prstGeom prst="rect">
              <a:avLst/>
            </a:prstGeom>
            <a:solidFill>
              <a:srgbClr val="FF00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Detect</a:t>
              </a:r>
            </a:p>
          </p:txBody>
        </p:sp>
        <p:sp>
          <p:nvSpPr>
            <p:cNvPr id="51" name="Rectangle 50"/>
            <p:cNvSpPr/>
            <p:nvPr/>
          </p:nvSpPr>
          <p:spPr>
            <a:xfrm>
              <a:off x="5606558" y="3878692"/>
              <a:ext cx="698549" cy="325144"/>
            </a:xfrm>
            <a:prstGeom prst="rect">
              <a:avLst/>
            </a:prstGeom>
            <a:solidFill>
              <a:srgbClr val="0070C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Collect</a:t>
              </a:r>
            </a:p>
          </p:txBody>
        </p:sp>
        <p:cxnSp>
          <p:nvCxnSpPr>
            <p:cNvPr id="52" name="Elbow Connector 51"/>
            <p:cNvCxnSpPr>
              <a:endCxn id="50" idx="1"/>
            </p:cNvCxnSpPr>
            <p:nvPr/>
          </p:nvCxnSpPr>
          <p:spPr>
            <a:xfrm flipV="1">
              <a:off x="5358809" y="3126838"/>
              <a:ext cx="247749" cy="45372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53" name="Elbow Connector 52"/>
            <p:cNvCxnSpPr>
              <a:endCxn id="51" idx="1"/>
            </p:cNvCxnSpPr>
            <p:nvPr/>
          </p:nvCxnSpPr>
          <p:spPr>
            <a:xfrm>
              <a:off x="5358809" y="3580564"/>
              <a:ext cx="247749" cy="460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55" name="Rectangle 54"/>
            <p:cNvSpPr/>
            <p:nvPr/>
          </p:nvSpPr>
          <p:spPr>
            <a:xfrm>
              <a:off x="7133549" y="3451113"/>
              <a:ext cx="1322325"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JBPDS</a:t>
              </a:r>
            </a:p>
          </p:txBody>
        </p:sp>
        <p:cxnSp>
          <p:nvCxnSpPr>
            <p:cNvPr id="58" name="Straight Arrow Connector 57"/>
            <p:cNvCxnSpPr>
              <a:stCxn id="50" idx="3"/>
              <a:endCxn id="55" idx="1"/>
            </p:cNvCxnSpPr>
            <p:nvPr/>
          </p:nvCxnSpPr>
          <p:spPr>
            <a:xfrm>
              <a:off x="6305107" y="3126838"/>
              <a:ext cx="828442" cy="4868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0" name="Straight Arrow Connector 59"/>
            <p:cNvCxnSpPr>
              <a:stCxn id="51" idx="3"/>
              <a:endCxn id="55" idx="1"/>
            </p:cNvCxnSpPr>
            <p:nvPr/>
          </p:nvCxnSpPr>
          <p:spPr>
            <a:xfrm flipV="1">
              <a:off x="6305107" y="3613685"/>
              <a:ext cx="828442" cy="4275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92" name="Group 91"/>
          <p:cNvGrpSpPr/>
          <p:nvPr/>
        </p:nvGrpSpPr>
        <p:grpSpPr>
          <a:xfrm>
            <a:off x="5050122" y="4991064"/>
            <a:ext cx="3671568" cy="1239570"/>
            <a:chOff x="4784306" y="4501964"/>
            <a:chExt cx="3671568" cy="1239570"/>
          </a:xfrm>
        </p:grpSpPr>
        <p:sp>
          <p:nvSpPr>
            <p:cNvPr id="10" name="Rectangle 9"/>
            <p:cNvSpPr/>
            <p:nvPr/>
          </p:nvSpPr>
          <p:spPr>
            <a:xfrm>
              <a:off x="4784306" y="4955690"/>
              <a:ext cx="712726" cy="325144"/>
            </a:xfrm>
            <a:prstGeom prst="rect">
              <a:avLst/>
            </a:prstGeom>
            <a:solidFill>
              <a:srgbClr val="FFFF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Nuclear</a:t>
              </a:r>
            </a:p>
          </p:txBody>
        </p:sp>
        <p:sp>
          <p:nvSpPr>
            <p:cNvPr id="74" name="Rectangle 73"/>
            <p:cNvSpPr/>
            <p:nvPr/>
          </p:nvSpPr>
          <p:spPr>
            <a:xfrm>
              <a:off x="5739016" y="4501964"/>
              <a:ext cx="698549" cy="325144"/>
            </a:xfrm>
            <a:prstGeom prst="rect">
              <a:avLst/>
            </a:prstGeom>
            <a:solidFill>
              <a:srgbClr val="FF000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Detect</a:t>
              </a:r>
            </a:p>
          </p:txBody>
        </p:sp>
        <p:sp>
          <p:nvSpPr>
            <p:cNvPr id="75" name="Rectangle 74"/>
            <p:cNvSpPr/>
            <p:nvPr/>
          </p:nvSpPr>
          <p:spPr>
            <a:xfrm>
              <a:off x="5739016" y="5416390"/>
              <a:ext cx="698549" cy="325144"/>
            </a:xfrm>
            <a:prstGeom prst="rect">
              <a:avLst/>
            </a:prstGeom>
            <a:solidFill>
              <a:srgbClr val="0070C0"/>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Collect</a:t>
              </a:r>
            </a:p>
          </p:txBody>
        </p:sp>
        <p:cxnSp>
          <p:nvCxnSpPr>
            <p:cNvPr id="76" name="Elbow Connector 75"/>
            <p:cNvCxnSpPr>
              <a:endCxn id="74" idx="1"/>
            </p:cNvCxnSpPr>
            <p:nvPr/>
          </p:nvCxnSpPr>
          <p:spPr>
            <a:xfrm flipV="1">
              <a:off x="5491267" y="4664536"/>
              <a:ext cx="247749" cy="453726"/>
            </a:xfrm>
            <a:prstGeom prst="bent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77" name="Elbow Connector 76"/>
            <p:cNvCxnSpPr>
              <a:endCxn id="75" idx="1"/>
            </p:cNvCxnSpPr>
            <p:nvPr/>
          </p:nvCxnSpPr>
          <p:spPr>
            <a:xfrm>
              <a:off x="5491267" y="5118262"/>
              <a:ext cx="247749" cy="460700"/>
            </a:xfrm>
            <a:prstGeom prst="bentConnector3">
              <a:avLst/>
            </a:prstGeom>
            <a:ln>
              <a:tailEnd type="triangle"/>
            </a:ln>
          </p:spPr>
          <p:style>
            <a:lnRef idx="1">
              <a:schemeClr val="dk1"/>
            </a:lnRef>
            <a:fillRef idx="0">
              <a:schemeClr val="dk1"/>
            </a:fillRef>
            <a:effectRef idx="0">
              <a:schemeClr val="dk1"/>
            </a:effectRef>
            <a:fontRef idx="minor">
              <a:schemeClr val="tx1"/>
            </a:fontRef>
          </p:style>
        </p:cxnSp>
        <p:sp>
          <p:nvSpPr>
            <p:cNvPr id="83" name="Rectangle 82"/>
            <p:cNvSpPr/>
            <p:nvPr/>
          </p:nvSpPr>
          <p:spPr>
            <a:xfrm>
              <a:off x="7133549" y="4562307"/>
              <a:ext cx="1322325"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AN/VDR-2</a:t>
              </a:r>
            </a:p>
          </p:txBody>
        </p:sp>
        <p:sp>
          <p:nvSpPr>
            <p:cNvPr id="84" name="Rectangle 83"/>
            <p:cNvSpPr/>
            <p:nvPr/>
          </p:nvSpPr>
          <p:spPr>
            <a:xfrm>
              <a:off x="7133549" y="4969404"/>
              <a:ext cx="1322325"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AN/UDR-13</a:t>
              </a:r>
            </a:p>
          </p:txBody>
        </p:sp>
        <p:sp>
          <p:nvSpPr>
            <p:cNvPr id="85" name="Rectangle 84"/>
            <p:cNvSpPr/>
            <p:nvPr/>
          </p:nvSpPr>
          <p:spPr>
            <a:xfrm>
              <a:off x="7133548" y="5384146"/>
              <a:ext cx="1322325" cy="325144"/>
            </a:xfrm>
            <a:prstGeom prst="rect">
              <a:avLst/>
            </a:prstGeom>
            <a:solidFill>
              <a:schemeClr val="bg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N/A</a:t>
              </a:r>
            </a:p>
          </p:txBody>
        </p:sp>
        <p:cxnSp>
          <p:nvCxnSpPr>
            <p:cNvPr id="87" name="Straight Arrow Connector 86"/>
            <p:cNvCxnSpPr>
              <a:stCxn id="74" idx="3"/>
              <a:endCxn id="83" idx="1"/>
            </p:cNvCxnSpPr>
            <p:nvPr/>
          </p:nvCxnSpPr>
          <p:spPr>
            <a:xfrm>
              <a:off x="6437565" y="4664536"/>
              <a:ext cx="695984" cy="603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p:cNvCxnSpPr>
              <a:stCxn id="74" idx="3"/>
              <a:endCxn id="84" idx="1"/>
            </p:cNvCxnSpPr>
            <p:nvPr/>
          </p:nvCxnSpPr>
          <p:spPr>
            <a:xfrm>
              <a:off x="6437565" y="4664536"/>
              <a:ext cx="695984" cy="46744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p:cNvCxnSpPr>
              <a:stCxn id="75" idx="3"/>
              <a:endCxn id="85" idx="1"/>
            </p:cNvCxnSpPr>
            <p:nvPr/>
          </p:nvCxnSpPr>
          <p:spPr>
            <a:xfrm flipV="1">
              <a:off x="6437565" y="5546718"/>
              <a:ext cx="695983" cy="322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3" name="TextBox 42"/>
          <p:cNvSpPr txBox="1"/>
          <p:nvPr/>
        </p:nvSpPr>
        <p:spPr>
          <a:xfrm>
            <a:off x="3979659" y="20099"/>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6</a:t>
            </a:r>
          </a:p>
        </p:txBody>
      </p:sp>
    </p:spTree>
    <p:extLst>
      <p:ext uri="{BB962C8B-B14F-4D97-AF65-F5344CB8AC3E}">
        <p14:creationId xmlns:p14="http://schemas.microsoft.com/office/powerpoint/2010/main" val="348607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765481"/>
            <a:ext cx="4350774" cy="923330"/>
          </a:xfrm>
          <a:prstGeom prst="rect">
            <a:avLst/>
          </a:prstGeom>
          <a:noFill/>
        </p:spPr>
        <p:txBody>
          <a:bodyPr wrap="square" rtlCol="0" anchor="ctr">
            <a:spAutoFit/>
          </a:bodyPr>
          <a:lstStyle/>
          <a:p>
            <a:pPr algn="ctr"/>
            <a:r>
              <a:rPr lang="en-US" dirty="0">
                <a:latin typeface="Arial Black" panose="020B0A04020102020204" pitchFamily="34" charset="0"/>
              </a:rPr>
              <a:t>Operating Under Unusual Conditions</a:t>
            </a:r>
          </a:p>
          <a:p>
            <a:pPr algn="ctr"/>
            <a:r>
              <a:rPr lang="en-US" dirty="0">
                <a:latin typeface="Arial Black" panose="020B0A04020102020204" pitchFamily="34" charset="0"/>
              </a:rPr>
              <a:t>(TM 9-2355-326-10-1)</a:t>
            </a:r>
          </a:p>
        </p:txBody>
      </p:sp>
      <p:sp>
        <p:nvSpPr>
          <p:cNvPr id="3" name="TextBox 2"/>
          <p:cNvSpPr txBox="1"/>
          <p:nvPr/>
        </p:nvSpPr>
        <p:spPr>
          <a:xfrm>
            <a:off x="4780420" y="20099"/>
            <a:ext cx="4334082" cy="369332"/>
          </a:xfrm>
          <a:prstGeom prst="rect">
            <a:avLst/>
          </a:prstGeom>
          <a:noFill/>
        </p:spPr>
        <p:txBody>
          <a:bodyPr wrap="square" rtlCol="0">
            <a:spAutoFit/>
          </a:bodyPr>
          <a:lstStyle/>
          <a:p>
            <a:pPr algn="ctr"/>
            <a:r>
              <a:rPr lang="en-US" dirty="0">
                <a:latin typeface="Arial Black" panose="020B0A04020102020204" pitchFamily="34" charset="0"/>
              </a:rPr>
              <a:t>Slat Armor (WP 0150)</a:t>
            </a:r>
          </a:p>
        </p:txBody>
      </p:sp>
      <p:sp>
        <p:nvSpPr>
          <p:cNvPr id="4" name="TextBox 3"/>
          <p:cNvSpPr txBox="1"/>
          <p:nvPr/>
        </p:nvSpPr>
        <p:spPr>
          <a:xfrm>
            <a:off x="4948186" y="389431"/>
            <a:ext cx="4166316" cy="6370975"/>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SLAT ARMOR PMCS: With SLAT armor installed on vehicle, perform the following PMCS checks every time you perform(After) PMCS Checks (Volume 5, WP 0850)after completion of daily vehicle operation. </a:t>
            </a:r>
          </a:p>
          <a:p>
            <a:pPr marL="685800" lvl="1" indent="-228600">
              <a:buAutoNum type="arabicPeriod"/>
            </a:pPr>
            <a:r>
              <a:rPr lang="en-US" sz="1200" dirty="0">
                <a:latin typeface="Arial" panose="020B0604020202020204" pitchFamily="34" charset="0"/>
                <a:cs typeface="Arial" panose="020B0604020202020204" pitchFamily="34" charset="0"/>
              </a:rPr>
              <a:t>Inspect SLAT armor on Front, Left Side, Rear, and Right Side of vehicle for damage and missing hardware. Check for loose bolts and if found, tighten and mark in any manner for future torque application. Notify Field Maintenance of any damage, missing hardware, or tightened bolts requiring torque application. </a:t>
            </a:r>
          </a:p>
          <a:p>
            <a:pPr marL="228600" indent="-228600">
              <a:buAutoNum type="arabicPeriod"/>
            </a:pPr>
            <a:r>
              <a:rPr lang="en-US" sz="1200" dirty="0">
                <a:latin typeface="Arial" panose="020B0604020202020204" pitchFamily="34" charset="0"/>
                <a:cs typeface="Arial" panose="020B0604020202020204" pitchFamily="34" charset="0"/>
              </a:rPr>
              <a:t>TOWING WITH SLAT ARMOR INSTALLED: Comply with the following requirements and limitations when towing with SLAT Armor installed. </a:t>
            </a:r>
          </a:p>
          <a:p>
            <a:pPr marL="685800" lvl="1" indent="-228600">
              <a:buAutoNum type="arabicPeriod"/>
            </a:pPr>
            <a:r>
              <a:rPr lang="en-US" sz="1200" dirty="0">
                <a:latin typeface="Arial" panose="020B0604020202020204" pitchFamily="34" charset="0"/>
                <a:cs typeface="Arial" panose="020B0604020202020204" pitchFamily="34" charset="0"/>
              </a:rPr>
              <a:t>NOTE The standard tow bar issued with the Stryker is not acceptable for towing Stryker to Stryker with SLAT armor installed. The new extended split tow bar must be used. </a:t>
            </a:r>
          </a:p>
          <a:p>
            <a:pPr marL="228600" indent="-228600">
              <a:buAutoNum type="arabicPeriod"/>
            </a:pPr>
            <a:r>
              <a:rPr lang="en-US" sz="1200" dirty="0">
                <a:latin typeface="Arial" panose="020B0604020202020204" pitchFamily="34" charset="0"/>
                <a:cs typeface="Arial" panose="020B0604020202020204" pitchFamily="34" charset="0"/>
              </a:rPr>
              <a:t>TIRE PRESSURE WITH SLAT ARMOR INSTALLED: Comply with the following requirements and limitations for speed and tire pressures when operating a Stryker vehicle equipped with SLAT Armor. </a:t>
            </a:r>
          </a:p>
          <a:p>
            <a:pPr marL="685800" lvl="1" indent="-228600">
              <a:buAutoNum type="arabicPeriod"/>
            </a:pPr>
            <a:r>
              <a:rPr lang="en-US" sz="1200" dirty="0">
                <a:latin typeface="Arial" panose="020B0604020202020204" pitchFamily="34" charset="0"/>
                <a:cs typeface="Arial" panose="020B0604020202020204" pitchFamily="34" charset="0"/>
              </a:rPr>
              <a:t>For highway (primary road) operations/marches, the Central Tire Inflation System (CTIS) must be turned "OFF". The tires must be inflated to 95 PSI and vehicle speed must not exceed 45 MPH. This maximum speed is for ideal road conditions (i.e. straight sections, no visible obstructions, etc.). Drivers must use common sense and reduce their speed when road conditions are not ideal due to: adverse weather conditions, increased traffic, reduced road width, turns, curves, hill-crests, or any other adverse terrain. </a:t>
            </a:r>
          </a:p>
        </p:txBody>
      </p:sp>
      <p:sp>
        <p:nvSpPr>
          <p:cNvPr id="5" name="TextBox 4"/>
          <p:cNvSpPr txBox="1"/>
          <p:nvPr/>
        </p:nvSpPr>
        <p:spPr>
          <a:xfrm>
            <a:off x="8871286" y="0"/>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9</a:t>
            </a:r>
          </a:p>
        </p:txBody>
      </p:sp>
      <p:sp>
        <p:nvSpPr>
          <p:cNvPr id="6" name="TextBox 5"/>
          <p:cNvSpPr txBox="1"/>
          <p:nvPr/>
        </p:nvSpPr>
        <p:spPr>
          <a:xfrm>
            <a:off x="3927811" y="20099"/>
            <a:ext cx="255198"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1900747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Slat Armor Cont. (WP 0150) </a:t>
            </a:r>
          </a:p>
        </p:txBody>
      </p:sp>
      <p:sp>
        <p:nvSpPr>
          <p:cNvPr id="3" name="TextBox 2"/>
          <p:cNvSpPr txBox="1"/>
          <p:nvPr/>
        </p:nvSpPr>
        <p:spPr>
          <a:xfrm>
            <a:off x="4813160" y="20099"/>
            <a:ext cx="4334082" cy="646331"/>
          </a:xfrm>
          <a:prstGeom prst="rect">
            <a:avLst/>
          </a:prstGeom>
          <a:noFill/>
        </p:spPr>
        <p:txBody>
          <a:bodyPr wrap="square" rtlCol="0">
            <a:spAutoFit/>
          </a:bodyPr>
          <a:lstStyle/>
          <a:p>
            <a:pPr algn="ctr"/>
            <a:r>
              <a:rPr lang="en-US" dirty="0">
                <a:latin typeface="Arial Black" panose="020B0A04020102020204" pitchFamily="34" charset="0"/>
              </a:rPr>
              <a:t>Dusty or Sandy Conditions </a:t>
            </a:r>
          </a:p>
          <a:p>
            <a:pPr algn="ctr"/>
            <a:r>
              <a:rPr lang="en-US" dirty="0">
                <a:latin typeface="Arial Black" panose="020B0A04020102020204" pitchFamily="34" charset="0"/>
              </a:rPr>
              <a:t>(WP 0151)</a:t>
            </a:r>
          </a:p>
        </p:txBody>
      </p:sp>
      <p:sp>
        <p:nvSpPr>
          <p:cNvPr id="5" name="TextBox 4"/>
          <p:cNvSpPr txBox="1"/>
          <p:nvPr/>
        </p:nvSpPr>
        <p:spPr>
          <a:xfrm>
            <a:off x="8391" y="389431"/>
            <a:ext cx="4192134" cy="4708981"/>
          </a:xfrm>
          <a:prstGeom prst="rect">
            <a:avLst/>
          </a:prstGeom>
          <a:noFill/>
        </p:spPr>
        <p:txBody>
          <a:bodyPr wrap="square" rtlCol="0">
            <a:spAutoFit/>
          </a:bodyPr>
          <a:lstStyle/>
          <a:p>
            <a:pPr marL="685800" lvl="1" indent="-228600">
              <a:buFont typeface="+mj-lt"/>
              <a:buAutoNum type="arabicPeriod" startAt="2"/>
            </a:pPr>
            <a:r>
              <a:rPr lang="en-US" sz="1200" dirty="0">
                <a:latin typeface="Arial" panose="020B0604020202020204" pitchFamily="34" charset="0"/>
                <a:cs typeface="Arial" panose="020B0604020202020204" pitchFamily="34" charset="0"/>
              </a:rPr>
              <a:t>For cross country movement requiring greater traction (i.e., soft soil, mud, or snow) or slow speeds, switch the CTIS "ON" and select "HIGHWAY" setting (81 PSI) as required by factors of the mission, enemy troops, terrain, and time available METT-T. With the CTIS "ON" at 81 PSI, a dash up to 40 MPH for a one hour duration is acceptable. </a:t>
            </a:r>
          </a:p>
          <a:p>
            <a:pPr marL="685800" lvl="1" indent="-228600">
              <a:buFont typeface="+mj-lt"/>
              <a:buAutoNum type="arabicPeriod" startAt="2"/>
            </a:pPr>
            <a:r>
              <a:rPr lang="en-US" sz="1200" dirty="0">
                <a:latin typeface="Arial" panose="020B0604020202020204" pitchFamily="34" charset="0"/>
                <a:cs typeface="Arial" panose="020B0604020202020204" pitchFamily="34" charset="0"/>
              </a:rPr>
              <a:t>For terrain ranging from cross country to secondary roads, the ICV may be driven with the CTIS "ON" at 81 PSI. This is also as required by METT-T and the unit commanders judgment. With resumed extended secondary road movement and as soon as the tactical situation permits, the CTIS should be switched "OFF" and the tires inflated to 95 PSI.</a:t>
            </a:r>
          </a:p>
          <a:p>
            <a:pPr marL="228600" indent="-228600">
              <a:buFont typeface="+mj-lt"/>
              <a:buAutoNum type="arabicPeriod" startAt="4"/>
            </a:pPr>
            <a:r>
              <a:rPr lang="en-US" sz="1200" dirty="0">
                <a:latin typeface="Arial" panose="020B0604020202020204" pitchFamily="34" charset="0"/>
                <a:cs typeface="Arial" panose="020B0604020202020204" pitchFamily="34" charset="0"/>
              </a:rPr>
              <a:t>UNEXPLODED ORDNANCE (UXO) PROCEDURES: Once the operator knows that a round is lodged in the armor, he should:  </a:t>
            </a:r>
          </a:p>
          <a:p>
            <a:pPr marL="685800" lvl="1" indent="-228600">
              <a:buFont typeface="+mj-lt"/>
              <a:buAutoNum type="arabicPeriod"/>
            </a:pPr>
            <a:r>
              <a:rPr lang="en-US" sz="1200" dirty="0">
                <a:latin typeface="Arial" panose="020B0604020202020204" pitchFamily="34" charset="0"/>
                <a:cs typeface="Arial" panose="020B0604020202020204" pitchFamily="34" charset="0"/>
              </a:rPr>
              <a:t>Immediately evacuate the vehicle.</a:t>
            </a:r>
          </a:p>
          <a:p>
            <a:pPr marL="685800" lvl="1" indent="-228600">
              <a:buFont typeface="+mj-lt"/>
              <a:buAutoNum type="arabicPeriod"/>
            </a:pPr>
            <a:r>
              <a:rPr lang="en-US" sz="1200" dirty="0">
                <a:latin typeface="Arial" panose="020B0604020202020204" pitchFamily="34" charset="0"/>
                <a:cs typeface="Arial" panose="020B0604020202020204" pitchFamily="34" charset="0"/>
              </a:rPr>
              <a:t>Call for Explosive Ordinance Division (EOD) support.</a:t>
            </a:r>
          </a:p>
          <a:p>
            <a:pPr marL="685800" lvl="1" indent="-228600">
              <a:buFont typeface="+mj-lt"/>
              <a:buAutoNum type="arabicPeriod"/>
            </a:pPr>
            <a:r>
              <a:rPr lang="en-US" sz="1200" dirty="0">
                <a:latin typeface="Arial" panose="020B0604020202020204" pitchFamily="34" charset="0"/>
                <a:cs typeface="Arial" panose="020B0604020202020204" pitchFamily="34" charset="0"/>
              </a:rPr>
              <a:t>Mark off the area around the vehicle for a safe distance. </a:t>
            </a:r>
          </a:p>
          <a:p>
            <a:pPr marL="685800" lvl="1" indent="-228600">
              <a:buFont typeface="+mj-lt"/>
              <a:buAutoNum type="arabicPeriod"/>
            </a:pPr>
            <a:r>
              <a:rPr lang="en-US" sz="1200" dirty="0">
                <a:latin typeface="Arial" panose="020B0604020202020204" pitchFamily="34" charset="0"/>
                <a:cs typeface="Arial" panose="020B0604020202020204" pitchFamily="34" charset="0"/>
              </a:rPr>
              <a:t>NEVER try to dislodge the round.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035" y="5042334"/>
            <a:ext cx="3724795" cy="1495634"/>
          </a:xfrm>
          <a:prstGeom prst="rect">
            <a:avLst/>
          </a:prstGeom>
        </p:spPr>
      </p:pic>
      <p:sp>
        <p:nvSpPr>
          <p:cNvPr id="7" name="TextBox 6"/>
          <p:cNvSpPr txBox="1"/>
          <p:nvPr/>
        </p:nvSpPr>
        <p:spPr>
          <a:xfrm>
            <a:off x="4924424" y="632324"/>
            <a:ext cx="4190077" cy="3600986"/>
          </a:xfrm>
          <a:prstGeom prst="rect">
            <a:avLst/>
          </a:prstGeom>
          <a:noFill/>
        </p:spPr>
        <p:txBody>
          <a:bodyPr wrap="square" rtlCol="0">
            <a:spAutoFit/>
          </a:bodyPr>
          <a:lstStyle/>
          <a:p>
            <a:pPr marL="228600" indent="-228600">
              <a:buAutoNum type="arabicPeriod"/>
            </a:pPr>
            <a:r>
              <a:rPr lang="en-US" sz="1200" dirty="0">
                <a:latin typeface="Arial" panose="020B0604020202020204" pitchFamily="34" charset="0"/>
                <a:cs typeface="Arial" panose="020B0604020202020204" pitchFamily="34" charset="0"/>
              </a:rPr>
              <a:t>Engage eight-wheel drive (WP 0017) if required. </a:t>
            </a:r>
          </a:p>
          <a:p>
            <a:pPr marL="228600" indent="-228600">
              <a:buAutoNum type="arabicPeriod"/>
            </a:pPr>
            <a:r>
              <a:rPr lang="en-US" sz="1200" dirty="0">
                <a:latin typeface="Arial" panose="020B0604020202020204" pitchFamily="34" charset="0"/>
                <a:cs typeface="Arial" panose="020B0604020202020204" pitchFamily="34" charset="0"/>
              </a:rPr>
              <a:t>Adjust the Central Tire Inflation System (CTIS) (WP 0010) to the Mud and Snow position if required. </a:t>
            </a:r>
          </a:p>
          <a:p>
            <a:pPr marL="228600" indent="-228600">
              <a:buAutoNum type="arabicPeriod"/>
            </a:pPr>
            <a:r>
              <a:rPr lang="en-US" sz="1200" dirty="0">
                <a:latin typeface="Arial" panose="020B0604020202020204" pitchFamily="34" charset="0"/>
                <a:cs typeface="Arial" panose="020B0604020202020204" pitchFamily="34" charset="0"/>
              </a:rPr>
              <a:t>Stop only on level ground or downgrade to facilitate movement. </a:t>
            </a:r>
          </a:p>
          <a:p>
            <a:pPr marL="228600" indent="-228600">
              <a:buAutoNum type="arabicPeriod"/>
            </a:pPr>
            <a:r>
              <a:rPr lang="en-US" sz="1200" dirty="0">
                <a:latin typeface="Arial" panose="020B0604020202020204" pitchFamily="34" charset="0"/>
                <a:cs typeface="Arial" panose="020B0604020202020204" pitchFamily="34" charset="0"/>
              </a:rPr>
              <a:t>Allow as much distance as possible between vehicles.</a:t>
            </a:r>
          </a:p>
          <a:p>
            <a:pPr marL="685800" lvl="1" indent="-228600">
              <a:buAutoNum type="arabicPeriod"/>
            </a:pPr>
            <a:r>
              <a:rPr lang="en-US" sz="1200" dirty="0">
                <a:latin typeface="Arial" panose="020B0604020202020204" pitchFamily="34" charset="0"/>
                <a:cs typeface="Arial" panose="020B0604020202020204" pitchFamily="34" charset="0"/>
              </a:rPr>
              <a:t>NOTE Perform the maintenance procedures identified below to ensure reliable system operation in severe sand and dust environment. </a:t>
            </a:r>
          </a:p>
          <a:p>
            <a:pPr marL="228600" indent="-228600">
              <a:buAutoNum type="arabicPeriod"/>
            </a:pPr>
            <a:r>
              <a:rPr lang="en-US" sz="1200" dirty="0">
                <a:latin typeface="Arial" panose="020B0604020202020204" pitchFamily="34" charset="0"/>
                <a:cs typeface="Arial" panose="020B0604020202020204" pitchFamily="34" charset="0"/>
              </a:rPr>
              <a:t>Monitor restricted air flow indicator every hour. </a:t>
            </a:r>
          </a:p>
          <a:p>
            <a:pPr marL="228600" indent="-228600">
              <a:buAutoNum type="arabicPeriod"/>
            </a:pPr>
            <a:r>
              <a:rPr lang="en-US" sz="1200" dirty="0">
                <a:latin typeface="Arial" panose="020B0604020202020204" pitchFamily="34" charset="0"/>
                <a:cs typeface="Arial" panose="020B0604020202020204" pitchFamily="34" charset="0"/>
              </a:rPr>
              <a:t>Check and clean any accumulations of debris from engine grilles at each stop. </a:t>
            </a:r>
          </a:p>
          <a:p>
            <a:pPr marL="228600" indent="-228600">
              <a:buAutoNum type="arabicPeriod"/>
            </a:pPr>
            <a:r>
              <a:rPr lang="en-US" sz="1200" dirty="0">
                <a:latin typeface="Arial" panose="020B0604020202020204" pitchFamily="34" charset="0"/>
                <a:cs typeface="Arial" panose="020B0604020202020204" pitchFamily="34" charset="0"/>
              </a:rPr>
              <a:t>Keep equipment and operating controls as clean as possible. </a:t>
            </a:r>
          </a:p>
          <a:p>
            <a:pPr marL="228600" indent="-228600">
              <a:buAutoNum type="arabicPeriod"/>
            </a:pPr>
            <a:r>
              <a:rPr lang="en-US" sz="1200" dirty="0">
                <a:latin typeface="Arial" panose="020B0604020202020204" pitchFamily="34" charset="0"/>
                <a:cs typeface="Arial" panose="020B0604020202020204" pitchFamily="34" charset="0"/>
              </a:rPr>
              <a:t>Protect optical components from etching by removing sand or dust at each stop. </a:t>
            </a:r>
          </a:p>
          <a:p>
            <a:pPr marL="228600" indent="-228600">
              <a:buAutoNum type="arabicPeriod"/>
            </a:pPr>
            <a:r>
              <a:rPr lang="en-US" sz="1200" dirty="0">
                <a:latin typeface="Arial" panose="020B0604020202020204" pitchFamily="34" charset="0"/>
                <a:cs typeface="Arial" panose="020B0604020202020204" pitchFamily="34" charset="0"/>
              </a:rPr>
              <a:t>Install environmental cover (WP 0052) and sand protection kit and front cover (Volume 2, WP 0157) if vehicle is to be parked for extended periods of time.</a:t>
            </a:r>
          </a:p>
        </p:txBody>
      </p:sp>
      <p:sp>
        <p:nvSpPr>
          <p:cNvPr id="8" name="TextBox 7"/>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11</a:t>
            </a:r>
          </a:p>
        </p:txBody>
      </p:sp>
      <p:sp>
        <p:nvSpPr>
          <p:cNvPr id="9" name="TextBox 8"/>
          <p:cNvSpPr txBox="1"/>
          <p:nvPr/>
        </p:nvSpPr>
        <p:spPr>
          <a:xfrm>
            <a:off x="3880351"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10</a:t>
            </a:r>
          </a:p>
        </p:txBody>
      </p:sp>
    </p:spTree>
    <p:extLst>
      <p:ext uri="{BB962C8B-B14F-4D97-AF65-F5344CB8AC3E}">
        <p14:creationId xmlns:p14="http://schemas.microsoft.com/office/powerpoint/2010/main" val="1705182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902" y="20099"/>
            <a:ext cx="4306529" cy="369332"/>
          </a:xfrm>
          <a:prstGeom prst="rect">
            <a:avLst/>
          </a:prstGeom>
          <a:noFill/>
        </p:spPr>
        <p:txBody>
          <a:bodyPr wrap="square" rtlCol="0">
            <a:spAutoFit/>
          </a:bodyPr>
          <a:lstStyle/>
          <a:p>
            <a:pPr algn="ctr"/>
            <a:r>
              <a:rPr lang="en-US" dirty="0">
                <a:latin typeface="Arial Black" panose="020B0A04020102020204" pitchFamily="34" charset="0"/>
              </a:rPr>
              <a:t>Hot Weather (WP 0152)</a:t>
            </a:r>
          </a:p>
        </p:txBody>
      </p:sp>
      <p:sp>
        <p:nvSpPr>
          <p:cNvPr id="3" name="TextBox 2"/>
          <p:cNvSpPr txBox="1"/>
          <p:nvPr/>
        </p:nvSpPr>
        <p:spPr>
          <a:xfrm>
            <a:off x="4813160" y="20099"/>
            <a:ext cx="4334082" cy="369332"/>
          </a:xfrm>
          <a:prstGeom prst="rect">
            <a:avLst/>
          </a:prstGeom>
          <a:noFill/>
        </p:spPr>
        <p:txBody>
          <a:bodyPr wrap="square" rtlCol="0">
            <a:spAutoFit/>
          </a:bodyPr>
          <a:lstStyle/>
          <a:p>
            <a:pPr algn="ctr"/>
            <a:r>
              <a:rPr lang="en-US" dirty="0">
                <a:latin typeface="Arial Black" panose="020B0A04020102020204" pitchFamily="34" charset="0"/>
              </a:rPr>
              <a:t>Hot Weather Cont. (WP 0152)</a:t>
            </a:r>
          </a:p>
        </p:txBody>
      </p:sp>
      <p:sp>
        <p:nvSpPr>
          <p:cNvPr id="5" name="TextBox 4"/>
          <p:cNvSpPr txBox="1"/>
          <p:nvPr/>
        </p:nvSpPr>
        <p:spPr>
          <a:xfrm>
            <a:off x="8391" y="389431"/>
            <a:ext cx="4173084" cy="5447645"/>
          </a:xfrm>
          <a:prstGeom prst="rect">
            <a:avLst/>
          </a:prstGeom>
          <a:noFill/>
        </p:spPr>
        <p:txBody>
          <a:bodyPr wrap="square" rtlCol="0">
            <a:spAutoFit/>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During hot weather operation, 104°F (40°C) and above, perform the following: </a:t>
            </a:r>
          </a:p>
          <a:p>
            <a:pPr marL="685800" lvl="1" indent="-228600">
              <a:buFont typeface="+mj-lt"/>
              <a:buAutoNum type="arabicPeriod"/>
            </a:pPr>
            <a:r>
              <a:rPr lang="en-US" sz="1200" dirty="0">
                <a:latin typeface="Arial" panose="020B0604020202020204" pitchFamily="34" charset="0"/>
                <a:cs typeface="Arial" panose="020B0604020202020204" pitchFamily="34" charset="0"/>
              </a:rPr>
              <a:t>Check engine coolant (Volume 5, WP 0871) levels every hour during operations. </a:t>
            </a:r>
          </a:p>
          <a:p>
            <a:pPr marL="685800" lvl="1" indent="-228600">
              <a:buFont typeface="+mj-lt"/>
              <a:buAutoNum type="arabicPeriod"/>
            </a:pPr>
            <a:r>
              <a:rPr lang="en-US" sz="1200" dirty="0">
                <a:latin typeface="Arial" panose="020B0604020202020204" pitchFamily="34" charset="0"/>
                <a:cs typeface="Arial" panose="020B0604020202020204" pitchFamily="34" charset="0"/>
              </a:rPr>
              <a:t>Check engine oil (Volume 5, WP 0872) levels every hour during operations. </a:t>
            </a:r>
          </a:p>
          <a:p>
            <a:pPr marL="685800" lvl="1" indent="-228600">
              <a:buFont typeface="+mj-lt"/>
              <a:buAutoNum type="arabicPeriod"/>
            </a:pPr>
            <a:r>
              <a:rPr lang="en-US" sz="1200" dirty="0">
                <a:latin typeface="Arial" panose="020B0604020202020204" pitchFamily="34" charset="0"/>
                <a:cs typeface="Arial" panose="020B0604020202020204" pitchFamily="34" charset="0"/>
              </a:rPr>
              <a:t>Park vehicle in shade or under tarpaulin. If entire vehicle cannot be covered, ensure that weapons and periscopes are covered (WP 0052). </a:t>
            </a:r>
          </a:p>
          <a:p>
            <a:pPr marL="685800" lvl="1" indent="-228600">
              <a:buFont typeface="+mj-lt"/>
              <a:buAutoNum type="arabicPeriod"/>
            </a:pPr>
            <a:r>
              <a:rPr lang="en-US" sz="1200" dirty="0">
                <a:latin typeface="Arial" panose="020B0604020202020204" pitchFamily="34" charset="0"/>
                <a:cs typeface="Arial" panose="020B0604020202020204" pitchFamily="34" charset="0"/>
              </a:rPr>
              <a:t>Keep vehicle, instruments and weapons clean (Volume 5, WP 0879). Fungus and mildew can grow quickly during humid conditions. </a:t>
            </a:r>
          </a:p>
          <a:p>
            <a:pPr marL="685800" lvl="1" indent="-228600">
              <a:buFont typeface="+mj-lt"/>
              <a:buAutoNum type="arabicPeriod"/>
            </a:pPr>
            <a:r>
              <a:rPr lang="en-US" sz="1200" dirty="0">
                <a:latin typeface="Arial" panose="020B0604020202020204" pitchFamily="34" charset="0"/>
                <a:cs typeface="Arial" panose="020B0604020202020204" pitchFamily="34" charset="0"/>
              </a:rPr>
              <a:t>Both engine preheat and crew/driver heater (WP 0122) valves should be set to the CLOSED position to prevent heat from entering troop compartment and to permit efficient engine coolant circulation. </a:t>
            </a:r>
          </a:p>
          <a:p>
            <a:pPr marL="685800" lvl="1" indent="-228600">
              <a:buFont typeface="+mj-lt"/>
              <a:buAutoNum type="arabicPeriod"/>
            </a:pPr>
            <a:r>
              <a:rPr lang="en-US" sz="1200" dirty="0">
                <a:latin typeface="Arial" panose="020B0604020202020204" pitchFamily="34" charset="0"/>
                <a:cs typeface="Arial" panose="020B0604020202020204" pitchFamily="34" charset="0"/>
              </a:rPr>
              <a:t>When temperatures fall below or exceed the operating or storage temperatures, it may be necessary to remove mission equipment from the vehicle. Refer to NBCRV Component Temperature Usage Limits for operating and storage temperatures and NBCRV Equipment Manual References for removal information for NBCRV mission equipment.</a:t>
            </a:r>
          </a:p>
          <a:p>
            <a:pPr marL="228600" indent="-228600">
              <a:buFont typeface="+mj-lt"/>
              <a:buAutoNum type="arabicPeriod"/>
            </a:pPr>
            <a:r>
              <a:rPr lang="en-US" sz="1200" dirty="0">
                <a:latin typeface="Arial" panose="020B0604020202020204" pitchFamily="34" charset="0"/>
                <a:cs typeface="Arial" panose="020B0604020202020204" pitchFamily="34" charset="0"/>
              </a:rPr>
              <a:t>Observe the above notes when referencing the data in the NBCRV Component Temperature Usage Limits table.</a:t>
            </a: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p:txBody>
      </p:sp>
      <p:grpSp>
        <p:nvGrpSpPr>
          <p:cNvPr id="12" name="Group 11"/>
          <p:cNvGrpSpPr/>
          <p:nvPr/>
        </p:nvGrpSpPr>
        <p:grpSpPr>
          <a:xfrm>
            <a:off x="4933950" y="433192"/>
            <a:ext cx="4095750" cy="3516425"/>
            <a:chOff x="4813159" y="576070"/>
            <a:chExt cx="4252699" cy="351642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159" y="576070"/>
              <a:ext cx="4252699" cy="2481455"/>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159" y="3012519"/>
              <a:ext cx="4251331" cy="1079976"/>
            </a:xfrm>
            <a:prstGeom prst="rect">
              <a:avLst/>
            </a:prstGeom>
          </p:spPr>
        </p:pic>
      </p:grpSp>
      <p:sp>
        <p:nvSpPr>
          <p:cNvPr id="14" name="TextBox 13"/>
          <p:cNvSpPr txBox="1"/>
          <p:nvPr/>
        </p:nvSpPr>
        <p:spPr>
          <a:xfrm>
            <a:off x="4794114" y="3954186"/>
            <a:ext cx="4334082" cy="369332"/>
          </a:xfrm>
          <a:prstGeom prst="rect">
            <a:avLst/>
          </a:prstGeom>
          <a:noFill/>
        </p:spPr>
        <p:txBody>
          <a:bodyPr wrap="square" rtlCol="0">
            <a:spAutoFit/>
          </a:bodyPr>
          <a:lstStyle/>
          <a:p>
            <a:pPr algn="ctr"/>
            <a:r>
              <a:rPr lang="en-US" dirty="0">
                <a:latin typeface="Arial Black" panose="020B0A04020102020204" pitchFamily="34" charset="0"/>
              </a:rPr>
              <a:t>Rocky Terrain (WP 0153)</a:t>
            </a:r>
          </a:p>
        </p:txBody>
      </p:sp>
      <p:sp>
        <p:nvSpPr>
          <p:cNvPr id="15" name="TextBox 14"/>
          <p:cNvSpPr txBox="1"/>
          <p:nvPr/>
        </p:nvSpPr>
        <p:spPr>
          <a:xfrm>
            <a:off x="4933949" y="4275314"/>
            <a:ext cx="4213293" cy="2677656"/>
          </a:xfrm>
          <a:prstGeom prst="rect">
            <a:avLst/>
          </a:prstGeom>
          <a:noFill/>
        </p:spPr>
        <p:txBody>
          <a:bodyPr wrap="square" rtlCol="0">
            <a:spAutoFit/>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Use Central Tire Inflation System (CTIS) (WP 0010) to adjust tire pressure for terrain. </a:t>
            </a:r>
          </a:p>
          <a:p>
            <a:pPr marL="228600" indent="-228600">
              <a:buFont typeface="+mj-lt"/>
              <a:buAutoNum type="arabicPeriod"/>
            </a:pPr>
            <a:r>
              <a:rPr lang="en-US" sz="1200" dirty="0">
                <a:latin typeface="Arial" panose="020B0604020202020204" pitchFamily="34" charset="0"/>
                <a:cs typeface="Arial" panose="020B0604020202020204" pitchFamily="34" charset="0"/>
              </a:rPr>
              <a:t>Reduce vehicle speed</a:t>
            </a:r>
          </a:p>
          <a:p>
            <a:pPr marL="685800" lvl="1" indent="-228600">
              <a:buFont typeface="+mj-lt"/>
              <a:buAutoNum type="arabicPeriod"/>
            </a:pPr>
            <a:r>
              <a:rPr lang="en-US" sz="1200" dirty="0">
                <a:latin typeface="Arial" panose="020B0604020202020204" pitchFamily="34" charset="0"/>
                <a:cs typeface="Arial" panose="020B0604020202020204" pitchFamily="34" charset="0"/>
              </a:rPr>
              <a:t>CAUTION The drivetrain and steering components could be damaged if obstacles such as rocks, which exceed the vehicle ground clearance of 16 in. (406 mm), are straddled. Do not straddle obstacles that exceed vehicle ground clearance. Failure to comply may result in damage to equipment. </a:t>
            </a:r>
          </a:p>
          <a:p>
            <a:pPr marL="228600" indent="-228600">
              <a:buFont typeface="+mj-lt"/>
              <a:buAutoNum type="arabicPeriod"/>
            </a:pPr>
            <a:r>
              <a:rPr lang="en-US" sz="1200" dirty="0">
                <a:latin typeface="Arial" panose="020B0604020202020204" pitchFamily="34" charset="0"/>
                <a:cs typeface="Arial" panose="020B0604020202020204" pitchFamily="34" charset="0"/>
              </a:rPr>
              <a:t>If unable to avoid 16 in. (41 cm) obstacles, position vehicle so that tires drive over them. </a:t>
            </a:r>
          </a:p>
          <a:p>
            <a:pPr marL="228600" indent="-228600">
              <a:buFont typeface="+mj-lt"/>
              <a:buAutoNum type="arabicPeriod"/>
            </a:pPr>
            <a:r>
              <a:rPr lang="en-US" sz="1200" dirty="0">
                <a:latin typeface="Arial" panose="020B0604020202020204" pitchFamily="34" charset="0"/>
                <a:cs typeface="Arial" panose="020B0604020202020204" pitchFamily="34" charset="0"/>
              </a:rPr>
              <a:t>Follow procedures for cross-country driving (WP 0131).</a:t>
            </a: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8871286" y="0"/>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13</a:t>
            </a:r>
          </a:p>
        </p:txBody>
      </p:sp>
      <p:sp>
        <p:nvSpPr>
          <p:cNvPr id="13" name="TextBox 12"/>
          <p:cNvSpPr txBox="1"/>
          <p:nvPr/>
        </p:nvSpPr>
        <p:spPr>
          <a:xfrm>
            <a:off x="3900329" y="20099"/>
            <a:ext cx="325730"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12</a:t>
            </a:r>
          </a:p>
        </p:txBody>
      </p:sp>
    </p:spTree>
    <p:extLst>
      <p:ext uri="{BB962C8B-B14F-4D97-AF65-F5344CB8AC3E}">
        <p14:creationId xmlns:p14="http://schemas.microsoft.com/office/powerpoint/2010/main" val="13027997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7343</TotalTime>
  <Words>4551</Words>
  <Application>Microsoft Office PowerPoint</Application>
  <PresentationFormat>Letter Paper (8.5x11 in)</PresentationFormat>
  <Paragraphs>662</Paragraphs>
  <Slides>27</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 Black</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Lawson</dc:creator>
  <cp:lastModifiedBy>Warrior</cp:lastModifiedBy>
  <cp:revision>147</cp:revision>
  <dcterms:created xsi:type="dcterms:W3CDTF">2016-07-04T18:10:30Z</dcterms:created>
  <dcterms:modified xsi:type="dcterms:W3CDTF">2017-02-10T23:44:06Z</dcterms:modified>
</cp:coreProperties>
</file>