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saveSubsetFonts="1">
  <p:sldMasterIdLst>
    <p:sldMasterId id="2147483648" r:id="rId5"/>
  </p:sldMasterIdLst>
  <p:notesMasterIdLst>
    <p:notesMasterId r:id="rId47"/>
  </p:notesMasterIdLst>
  <p:sldIdLst>
    <p:sldId id="262" r:id="rId6"/>
    <p:sldId id="277" r:id="rId7"/>
    <p:sldId id="278" r:id="rId8"/>
    <p:sldId id="280" r:id="rId9"/>
    <p:sldId id="286" r:id="rId10"/>
    <p:sldId id="279" r:id="rId11"/>
    <p:sldId id="282" r:id="rId12"/>
    <p:sldId id="306" r:id="rId13"/>
    <p:sldId id="264" r:id="rId14"/>
    <p:sldId id="281" r:id="rId15"/>
    <p:sldId id="284" r:id="rId16"/>
    <p:sldId id="285" r:id="rId17"/>
    <p:sldId id="287" r:id="rId18"/>
    <p:sldId id="288" r:id="rId19"/>
    <p:sldId id="293" r:id="rId20"/>
    <p:sldId id="294" r:id="rId21"/>
    <p:sldId id="289" r:id="rId22"/>
    <p:sldId id="295" r:id="rId23"/>
    <p:sldId id="290" r:id="rId24"/>
    <p:sldId id="296" r:id="rId25"/>
    <p:sldId id="283" r:id="rId26"/>
    <p:sldId id="291" r:id="rId27"/>
    <p:sldId id="300" r:id="rId28"/>
    <p:sldId id="301" r:id="rId29"/>
    <p:sldId id="313" r:id="rId30"/>
    <p:sldId id="314" r:id="rId31"/>
    <p:sldId id="303" r:id="rId32"/>
    <p:sldId id="304" r:id="rId33"/>
    <p:sldId id="315" r:id="rId34"/>
    <p:sldId id="305" r:id="rId35"/>
    <p:sldId id="298" r:id="rId36"/>
    <p:sldId id="307" r:id="rId37"/>
    <p:sldId id="308" r:id="rId38"/>
    <p:sldId id="309" r:id="rId39"/>
    <p:sldId id="310" r:id="rId40"/>
    <p:sldId id="311" r:id="rId41"/>
    <p:sldId id="312" r:id="rId42"/>
    <p:sldId id="292" r:id="rId43"/>
    <p:sldId id="275" r:id="rId44"/>
    <p:sldId id="316" r:id="rId45"/>
    <p:sldId id="276" r:id="rId4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5008" autoAdjust="0"/>
  </p:normalViewPr>
  <p:slideViewPr>
    <p:cSldViewPr>
      <p:cViewPr varScale="1">
        <p:scale>
          <a:sx n="79" d="100"/>
          <a:sy n="79" d="100"/>
        </p:scale>
        <p:origin x="154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9B14609-BDC8-4D7A-BE25-1202A29DFC96}" type="datetimeFigureOut">
              <a:rPr lang="en-US" smtClean="0"/>
              <a:pPr/>
              <a:t>5/16/2015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8C81A6A-65C9-4662-A59D-39BB8CF26EBC}" type="slidenum">
              <a:rPr lang="en-US" smtClean="0"/>
              <a:pPr/>
              <a:t>‹#›</a:t>
            </a:fld>
            <a:endParaRPr lang="en-US"/>
          </a:p>
        </p:txBody>
      </p:sp>
    </p:spTree>
    <p:extLst>
      <p:ext uri="{BB962C8B-B14F-4D97-AF65-F5344CB8AC3E}">
        <p14:creationId xmlns:p14="http://schemas.microsoft.com/office/powerpoint/2010/main" val="966620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NCOER</a:t>
            </a:r>
            <a:r>
              <a:rPr lang="en-US" i="0" baseline="0" dirty="0" smtClean="0"/>
              <a:t> Support form, DA Form 2166-9-</a:t>
            </a:r>
            <a:r>
              <a:rPr lang="en-US" i="0" baseline="0" dirty="0" err="1" smtClean="0"/>
              <a:t>1A</a:t>
            </a:r>
            <a:r>
              <a:rPr lang="en-US" i="0" baseline="0" dirty="0" smtClean="0"/>
              <a:t>, “The Dash-1”</a:t>
            </a:r>
            <a:endParaRPr lang="en-US" i="0" dirty="0" smtClean="0"/>
          </a:p>
          <a:p>
            <a:endParaRPr lang="en-US" b="1" i="0" dirty="0" smtClean="0"/>
          </a:p>
          <a:p>
            <a:r>
              <a:rPr lang="en-US" b="1" i="0" dirty="0" smtClean="0"/>
              <a:t>Motivator </a:t>
            </a:r>
            <a:r>
              <a:rPr lang="en-US" i="0" dirty="0" smtClean="0"/>
              <a:t>–</a:t>
            </a:r>
          </a:p>
          <a:p>
            <a:endParaRPr lang="en-US" b="1" dirty="0" smtClean="0"/>
          </a:p>
          <a:p>
            <a:r>
              <a:rPr lang="en-US" b="1" dirty="0" smtClean="0"/>
              <a:t>Terminal Learning Objective –</a:t>
            </a:r>
          </a:p>
          <a:p>
            <a:r>
              <a:rPr lang="en-US" dirty="0" smtClean="0"/>
              <a:t>	Action: Learn and understand the how to correctly</a:t>
            </a:r>
            <a:r>
              <a:rPr lang="en-US" baseline="0" dirty="0" smtClean="0"/>
              <a:t> and accurately counsel NCOs using the NCOER Support Form, </a:t>
            </a:r>
            <a:r>
              <a:rPr lang="en-US" i="0" baseline="0" dirty="0" smtClean="0"/>
              <a:t>DA Form 2166-8-1</a:t>
            </a:r>
            <a:r>
              <a:rPr lang="en-US" dirty="0" smtClean="0"/>
              <a:t>.</a:t>
            </a:r>
          </a:p>
          <a:p>
            <a:r>
              <a:rPr lang="en-US" dirty="0" smtClean="0"/>
              <a:t>	Condition: Class room environment; group discussion.</a:t>
            </a:r>
          </a:p>
          <a:p>
            <a:r>
              <a:rPr lang="en-US" dirty="0" smtClean="0"/>
              <a:t>	Standard: Understand and take ownership of leader development</a:t>
            </a:r>
            <a:r>
              <a:rPr lang="en-US" baseline="0" dirty="0" smtClean="0"/>
              <a:t> using counseling as a base</a:t>
            </a:r>
            <a:r>
              <a:rPr lang="en-US" dirty="0" smtClean="0"/>
              <a:t>.</a:t>
            </a:r>
          </a:p>
          <a:p>
            <a:endParaRPr lang="en-US" b="1" dirty="0" smtClean="0"/>
          </a:p>
          <a:p>
            <a:r>
              <a:rPr lang="en-US" b="1" dirty="0" smtClean="0"/>
              <a:t>Safety Requirements – </a:t>
            </a:r>
            <a:r>
              <a:rPr lang="en-US" dirty="0" smtClean="0"/>
              <a:t>dependant on training environment </a:t>
            </a:r>
            <a:r>
              <a:rPr lang="en-US" i="1" dirty="0" smtClean="0"/>
              <a:t>(change as applicable)</a:t>
            </a:r>
          </a:p>
          <a:p>
            <a:endParaRPr lang="en-US" b="1" dirty="0" smtClean="0"/>
          </a:p>
          <a:p>
            <a:r>
              <a:rPr lang="en-US" b="1" dirty="0" smtClean="0"/>
              <a:t>Risk Assessment Level – </a:t>
            </a:r>
            <a:r>
              <a:rPr lang="en-US" dirty="0" smtClean="0"/>
              <a:t>dependant on training environment </a:t>
            </a:r>
            <a:r>
              <a:rPr lang="en-US" i="1" dirty="0" smtClean="0"/>
              <a:t>(change as applicable)</a:t>
            </a:r>
          </a:p>
          <a:p>
            <a:endParaRPr lang="en-US" b="1" dirty="0" smtClean="0"/>
          </a:p>
          <a:p>
            <a:r>
              <a:rPr lang="en-US" b="1" dirty="0" smtClean="0"/>
              <a:t>Environmental Considerations – </a:t>
            </a:r>
            <a:r>
              <a:rPr lang="en-US" dirty="0" smtClean="0"/>
              <a:t>dependant on training environment </a:t>
            </a:r>
            <a:r>
              <a:rPr lang="en-US" i="1" dirty="0" smtClean="0"/>
              <a:t>(change as applicable)</a:t>
            </a:r>
            <a:endParaRPr lang="en-US" b="1" dirty="0" smtClean="0"/>
          </a:p>
          <a:p>
            <a:endParaRPr lang="en-US" b="1" dirty="0" smtClean="0"/>
          </a:p>
          <a:p>
            <a:r>
              <a:rPr lang="en-US" b="1" dirty="0" smtClean="0"/>
              <a:t>Evaluation –</a:t>
            </a:r>
            <a:endParaRPr lang="en-US" dirty="0" smtClean="0"/>
          </a:p>
          <a:p>
            <a:endParaRPr lang="en-US" b="1" dirty="0" smtClean="0"/>
          </a:p>
          <a:p>
            <a:r>
              <a:rPr lang="en-US" b="1" dirty="0" smtClean="0"/>
              <a:t>Instructional Lead In – </a:t>
            </a:r>
          </a:p>
        </p:txBody>
      </p:sp>
      <p:sp>
        <p:nvSpPr>
          <p:cNvPr id="4" name="Slide Number Placeholder 3"/>
          <p:cNvSpPr>
            <a:spLocks noGrp="1"/>
          </p:cNvSpPr>
          <p:nvPr>
            <p:ph type="sldNum" sz="quarter" idx="10"/>
          </p:nvPr>
        </p:nvSpPr>
        <p:spPr/>
        <p:txBody>
          <a:bodyPr/>
          <a:lstStyle/>
          <a:p>
            <a:fld id="{98C81A6A-65C9-4662-A59D-39BB8CF26EBC}" type="slidenum">
              <a:rPr lang="en-US" smtClean="0"/>
              <a:pPr/>
              <a:t>3</a:t>
            </a:fld>
            <a:endParaRPr lang="en-US"/>
          </a:p>
        </p:txBody>
      </p:sp>
    </p:spTree>
    <p:extLst>
      <p:ext uri="{BB962C8B-B14F-4D97-AF65-F5344CB8AC3E}">
        <p14:creationId xmlns:p14="http://schemas.microsoft.com/office/powerpoint/2010/main" val="3494800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13</a:t>
            </a:fld>
            <a:endParaRPr lang="en-US"/>
          </a:p>
        </p:txBody>
      </p:sp>
    </p:spTree>
    <p:extLst>
      <p:ext uri="{BB962C8B-B14F-4D97-AF65-F5344CB8AC3E}">
        <p14:creationId xmlns:p14="http://schemas.microsoft.com/office/powerpoint/2010/main" val="3147747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14</a:t>
            </a:fld>
            <a:endParaRPr lang="en-US"/>
          </a:p>
        </p:txBody>
      </p:sp>
    </p:spTree>
    <p:extLst>
      <p:ext uri="{BB962C8B-B14F-4D97-AF65-F5344CB8AC3E}">
        <p14:creationId xmlns:p14="http://schemas.microsoft.com/office/powerpoint/2010/main" val="2636063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15</a:t>
            </a:fld>
            <a:endParaRPr lang="en-US"/>
          </a:p>
        </p:txBody>
      </p:sp>
    </p:spTree>
    <p:extLst>
      <p:ext uri="{BB962C8B-B14F-4D97-AF65-F5344CB8AC3E}">
        <p14:creationId xmlns:p14="http://schemas.microsoft.com/office/powerpoint/2010/main" val="1618496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16</a:t>
            </a:fld>
            <a:endParaRPr lang="en-US"/>
          </a:p>
        </p:txBody>
      </p:sp>
    </p:spTree>
    <p:extLst>
      <p:ext uri="{BB962C8B-B14F-4D97-AF65-F5344CB8AC3E}">
        <p14:creationId xmlns:p14="http://schemas.microsoft.com/office/powerpoint/2010/main" val="1677513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17</a:t>
            </a:fld>
            <a:endParaRPr lang="en-US"/>
          </a:p>
        </p:txBody>
      </p:sp>
    </p:spTree>
    <p:extLst>
      <p:ext uri="{BB962C8B-B14F-4D97-AF65-F5344CB8AC3E}">
        <p14:creationId xmlns:p14="http://schemas.microsoft.com/office/powerpoint/2010/main" val="2607403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18</a:t>
            </a:fld>
            <a:endParaRPr lang="en-US"/>
          </a:p>
        </p:txBody>
      </p:sp>
    </p:spTree>
    <p:extLst>
      <p:ext uri="{BB962C8B-B14F-4D97-AF65-F5344CB8AC3E}">
        <p14:creationId xmlns:p14="http://schemas.microsoft.com/office/powerpoint/2010/main" val="1443205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19</a:t>
            </a:fld>
            <a:endParaRPr lang="en-US"/>
          </a:p>
        </p:txBody>
      </p:sp>
    </p:spTree>
    <p:extLst>
      <p:ext uri="{BB962C8B-B14F-4D97-AF65-F5344CB8AC3E}">
        <p14:creationId xmlns:p14="http://schemas.microsoft.com/office/powerpoint/2010/main" val="3980705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20</a:t>
            </a:fld>
            <a:endParaRPr lang="en-US"/>
          </a:p>
        </p:txBody>
      </p:sp>
    </p:spTree>
    <p:extLst>
      <p:ext uri="{BB962C8B-B14F-4D97-AF65-F5344CB8AC3E}">
        <p14:creationId xmlns:p14="http://schemas.microsoft.com/office/powerpoint/2010/main" val="1604593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21</a:t>
            </a:fld>
            <a:endParaRPr lang="en-US"/>
          </a:p>
        </p:txBody>
      </p:sp>
    </p:spTree>
    <p:extLst>
      <p:ext uri="{BB962C8B-B14F-4D97-AF65-F5344CB8AC3E}">
        <p14:creationId xmlns:p14="http://schemas.microsoft.com/office/powerpoint/2010/main" val="1970273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22</a:t>
            </a:fld>
            <a:endParaRPr lang="en-US"/>
          </a:p>
        </p:txBody>
      </p:sp>
    </p:spTree>
    <p:extLst>
      <p:ext uri="{BB962C8B-B14F-4D97-AF65-F5344CB8AC3E}">
        <p14:creationId xmlns:p14="http://schemas.microsoft.com/office/powerpoint/2010/main" val="4154250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5</a:t>
            </a:fld>
            <a:endParaRPr lang="en-US"/>
          </a:p>
        </p:txBody>
      </p:sp>
    </p:spTree>
    <p:extLst>
      <p:ext uri="{BB962C8B-B14F-4D97-AF65-F5344CB8AC3E}">
        <p14:creationId xmlns:p14="http://schemas.microsoft.com/office/powerpoint/2010/main" val="2451452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23</a:t>
            </a:fld>
            <a:endParaRPr lang="en-US"/>
          </a:p>
        </p:txBody>
      </p:sp>
    </p:spTree>
    <p:extLst>
      <p:ext uri="{BB962C8B-B14F-4D97-AF65-F5344CB8AC3E}">
        <p14:creationId xmlns:p14="http://schemas.microsoft.com/office/powerpoint/2010/main" val="1979421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24</a:t>
            </a:fld>
            <a:endParaRPr lang="en-US"/>
          </a:p>
        </p:txBody>
      </p:sp>
    </p:spTree>
    <p:extLst>
      <p:ext uri="{BB962C8B-B14F-4D97-AF65-F5344CB8AC3E}">
        <p14:creationId xmlns:p14="http://schemas.microsoft.com/office/powerpoint/2010/main" val="2545985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25</a:t>
            </a:fld>
            <a:endParaRPr lang="en-US"/>
          </a:p>
        </p:txBody>
      </p:sp>
    </p:spTree>
    <p:extLst>
      <p:ext uri="{BB962C8B-B14F-4D97-AF65-F5344CB8AC3E}">
        <p14:creationId xmlns:p14="http://schemas.microsoft.com/office/powerpoint/2010/main" val="2366618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26</a:t>
            </a:fld>
            <a:endParaRPr lang="en-US"/>
          </a:p>
        </p:txBody>
      </p:sp>
    </p:spTree>
    <p:extLst>
      <p:ext uri="{BB962C8B-B14F-4D97-AF65-F5344CB8AC3E}">
        <p14:creationId xmlns:p14="http://schemas.microsoft.com/office/powerpoint/2010/main" val="3585186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27</a:t>
            </a:fld>
            <a:endParaRPr lang="en-US"/>
          </a:p>
        </p:txBody>
      </p:sp>
    </p:spTree>
    <p:extLst>
      <p:ext uri="{BB962C8B-B14F-4D97-AF65-F5344CB8AC3E}">
        <p14:creationId xmlns:p14="http://schemas.microsoft.com/office/powerpoint/2010/main" val="3230654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28</a:t>
            </a:fld>
            <a:endParaRPr lang="en-US"/>
          </a:p>
        </p:txBody>
      </p:sp>
    </p:spTree>
    <p:extLst>
      <p:ext uri="{BB962C8B-B14F-4D97-AF65-F5344CB8AC3E}">
        <p14:creationId xmlns:p14="http://schemas.microsoft.com/office/powerpoint/2010/main" val="20917993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29</a:t>
            </a:fld>
            <a:endParaRPr lang="en-US"/>
          </a:p>
        </p:txBody>
      </p:sp>
    </p:spTree>
    <p:extLst>
      <p:ext uri="{BB962C8B-B14F-4D97-AF65-F5344CB8AC3E}">
        <p14:creationId xmlns:p14="http://schemas.microsoft.com/office/powerpoint/2010/main" val="791141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30</a:t>
            </a:fld>
            <a:endParaRPr lang="en-US"/>
          </a:p>
        </p:txBody>
      </p:sp>
    </p:spTree>
    <p:extLst>
      <p:ext uri="{BB962C8B-B14F-4D97-AF65-F5344CB8AC3E}">
        <p14:creationId xmlns:p14="http://schemas.microsoft.com/office/powerpoint/2010/main" val="3254917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31</a:t>
            </a:fld>
            <a:endParaRPr lang="en-US"/>
          </a:p>
        </p:txBody>
      </p:sp>
    </p:spTree>
    <p:extLst>
      <p:ext uri="{BB962C8B-B14F-4D97-AF65-F5344CB8AC3E}">
        <p14:creationId xmlns:p14="http://schemas.microsoft.com/office/powerpoint/2010/main" val="42621803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32</a:t>
            </a:fld>
            <a:endParaRPr lang="en-US"/>
          </a:p>
        </p:txBody>
      </p:sp>
    </p:spTree>
    <p:extLst>
      <p:ext uri="{BB962C8B-B14F-4D97-AF65-F5344CB8AC3E}">
        <p14:creationId xmlns:p14="http://schemas.microsoft.com/office/powerpoint/2010/main" val="2325961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6</a:t>
            </a:fld>
            <a:endParaRPr lang="en-US"/>
          </a:p>
        </p:txBody>
      </p:sp>
    </p:spTree>
    <p:extLst>
      <p:ext uri="{BB962C8B-B14F-4D97-AF65-F5344CB8AC3E}">
        <p14:creationId xmlns:p14="http://schemas.microsoft.com/office/powerpoint/2010/main" val="2443747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33</a:t>
            </a:fld>
            <a:endParaRPr lang="en-US"/>
          </a:p>
        </p:txBody>
      </p:sp>
    </p:spTree>
    <p:extLst>
      <p:ext uri="{BB962C8B-B14F-4D97-AF65-F5344CB8AC3E}">
        <p14:creationId xmlns:p14="http://schemas.microsoft.com/office/powerpoint/2010/main" val="3405614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34</a:t>
            </a:fld>
            <a:endParaRPr lang="en-US"/>
          </a:p>
        </p:txBody>
      </p:sp>
    </p:spTree>
    <p:extLst>
      <p:ext uri="{BB962C8B-B14F-4D97-AF65-F5344CB8AC3E}">
        <p14:creationId xmlns:p14="http://schemas.microsoft.com/office/powerpoint/2010/main" val="41891364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35</a:t>
            </a:fld>
            <a:endParaRPr lang="en-US"/>
          </a:p>
        </p:txBody>
      </p:sp>
    </p:spTree>
    <p:extLst>
      <p:ext uri="{BB962C8B-B14F-4D97-AF65-F5344CB8AC3E}">
        <p14:creationId xmlns:p14="http://schemas.microsoft.com/office/powerpoint/2010/main" val="7523225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36</a:t>
            </a:fld>
            <a:endParaRPr lang="en-US"/>
          </a:p>
        </p:txBody>
      </p:sp>
    </p:spTree>
    <p:extLst>
      <p:ext uri="{BB962C8B-B14F-4D97-AF65-F5344CB8AC3E}">
        <p14:creationId xmlns:p14="http://schemas.microsoft.com/office/powerpoint/2010/main" val="3393942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37</a:t>
            </a:fld>
            <a:endParaRPr lang="en-US"/>
          </a:p>
        </p:txBody>
      </p:sp>
    </p:spTree>
    <p:extLst>
      <p:ext uri="{BB962C8B-B14F-4D97-AF65-F5344CB8AC3E}">
        <p14:creationId xmlns:p14="http://schemas.microsoft.com/office/powerpoint/2010/main" val="40649087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38</a:t>
            </a:fld>
            <a:endParaRPr lang="en-US"/>
          </a:p>
        </p:txBody>
      </p:sp>
    </p:spTree>
    <p:extLst>
      <p:ext uri="{BB962C8B-B14F-4D97-AF65-F5344CB8AC3E}">
        <p14:creationId xmlns:p14="http://schemas.microsoft.com/office/powerpoint/2010/main" val="12083471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39</a:t>
            </a:fld>
            <a:endParaRPr lang="en-US"/>
          </a:p>
        </p:txBody>
      </p:sp>
    </p:spTree>
    <p:extLst>
      <p:ext uri="{BB962C8B-B14F-4D97-AF65-F5344CB8AC3E}">
        <p14:creationId xmlns:p14="http://schemas.microsoft.com/office/powerpoint/2010/main" val="28061865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40</a:t>
            </a:fld>
            <a:endParaRPr lang="en-US"/>
          </a:p>
        </p:txBody>
      </p:sp>
    </p:spTree>
    <p:extLst>
      <p:ext uri="{BB962C8B-B14F-4D97-AF65-F5344CB8AC3E}">
        <p14:creationId xmlns:p14="http://schemas.microsoft.com/office/powerpoint/2010/main" val="29089965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1223"/>
              </a:spcAft>
              <a:buFont typeface="Arial" pitchFamily="34" charset="0"/>
              <a:buChar char="•"/>
            </a:pPr>
            <a:r>
              <a:rPr lang="en-US" dirty="0" smtClean="0"/>
              <a:t>Forums aren’t just a place to go for “products.”  </a:t>
            </a:r>
          </a:p>
          <a:p>
            <a:pPr>
              <a:spcAft>
                <a:spcPts val="1223"/>
              </a:spcAft>
              <a:buFont typeface="Arial" pitchFamily="34" charset="0"/>
              <a:buChar char="•"/>
            </a:pPr>
            <a:r>
              <a:rPr lang="en-US" dirty="0" smtClean="0"/>
              <a:t>They are a place to share your own information, experiences, and ask questions you may have. </a:t>
            </a:r>
          </a:p>
          <a:p>
            <a:pPr>
              <a:spcAft>
                <a:spcPts val="1223"/>
              </a:spcAft>
              <a:buFont typeface="Arial" pitchFamily="34" charset="0"/>
              <a:buChar char="•"/>
            </a:pPr>
            <a:r>
              <a:rPr lang="en-US" dirty="0" smtClean="0"/>
              <a:t>In sharing your experiences, you reflect on them in more detail(personal AAR), and then can learn more from them yourself and gain deeper insight into them.  </a:t>
            </a:r>
          </a:p>
        </p:txBody>
      </p:sp>
      <p:sp>
        <p:nvSpPr>
          <p:cNvPr id="4" name="Slide Number Placeholder 3"/>
          <p:cNvSpPr>
            <a:spLocks noGrp="1"/>
          </p:cNvSpPr>
          <p:nvPr>
            <p:ph type="sldNum" sz="quarter" idx="10"/>
          </p:nvPr>
        </p:nvSpPr>
        <p:spPr/>
        <p:txBody>
          <a:bodyPr/>
          <a:lstStyle/>
          <a:p>
            <a:fld id="{98C81A6A-65C9-4662-A59D-39BB8CF26EBC}" type="slidenum">
              <a:rPr lang="en-US" smtClean="0"/>
              <a:pPr/>
              <a:t>41</a:t>
            </a:fld>
            <a:endParaRPr lang="en-US"/>
          </a:p>
        </p:txBody>
      </p:sp>
    </p:spTree>
    <p:extLst>
      <p:ext uri="{BB962C8B-B14F-4D97-AF65-F5344CB8AC3E}">
        <p14:creationId xmlns:p14="http://schemas.microsoft.com/office/powerpoint/2010/main" val="27691269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1223"/>
              </a:spcAft>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98C81A6A-65C9-4662-A59D-39BB8CF26EBC}" type="slidenum">
              <a:rPr lang="en-US" smtClean="0"/>
              <a:pPr/>
              <a:t>42</a:t>
            </a:fld>
            <a:endParaRPr lang="en-US"/>
          </a:p>
        </p:txBody>
      </p:sp>
    </p:spTree>
    <p:extLst>
      <p:ext uri="{BB962C8B-B14F-4D97-AF65-F5344CB8AC3E}">
        <p14:creationId xmlns:p14="http://schemas.microsoft.com/office/powerpoint/2010/main" val="97241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7</a:t>
            </a:fld>
            <a:endParaRPr lang="en-US"/>
          </a:p>
        </p:txBody>
      </p:sp>
    </p:spTree>
    <p:extLst>
      <p:ext uri="{BB962C8B-B14F-4D97-AF65-F5344CB8AC3E}">
        <p14:creationId xmlns:p14="http://schemas.microsoft.com/office/powerpoint/2010/main" val="16328623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1223"/>
              </a:spcAft>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98C81A6A-65C9-4662-A59D-39BB8CF26EBC}" type="slidenum">
              <a:rPr lang="en-US" smtClean="0"/>
              <a:pPr/>
              <a:t>43</a:t>
            </a:fld>
            <a:endParaRPr lang="en-US"/>
          </a:p>
        </p:txBody>
      </p:sp>
    </p:spTree>
    <p:extLst>
      <p:ext uri="{BB962C8B-B14F-4D97-AF65-F5344CB8AC3E}">
        <p14:creationId xmlns:p14="http://schemas.microsoft.com/office/powerpoint/2010/main" val="3613515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8</a:t>
            </a:fld>
            <a:endParaRPr lang="en-US"/>
          </a:p>
        </p:txBody>
      </p:sp>
    </p:spTree>
    <p:extLst>
      <p:ext uri="{BB962C8B-B14F-4D97-AF65-F5344CB8AC3E}">
        <p14:creationId xmlns:p14="http://schemas.microsoft.com/office/powerpoint/2010/main" val="3966908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9</a:t>
            </a:fld>
            <a:endParaRPr lang="en-US"/>
          </a:p>
        </p:txBody>
      </p:sp>
    </p:spTree>
    <p:extLst>
      <p:ext uri="{BB962C8B-B14F-4D97-AF65-F5344CB8AC3E}">
        <p14:creationId xmlns:p14="http://schemas.microsoft.com/office/powerpoint/2010/main" val="2375197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10</a:t>
            </a:fld>
            <a:endParaRPr lang="en-US"/>
          </a:p>
        </p:txBody>
      </p:sp>
    </p:spTree>
    <p:extLst>
      <p:ext uri="{BB962C8B-B14F-4D97-AF65-F5344CB8AC3E}">
        <p14:creationId xmlns:p14="http://schemas.microsoft.com/office/powerpoint/2010/main" val="2342374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11</a:t>
            </a:fld>
            <a:endParaRPr lang="en-US"/>
          </a:p>
        </p:txBody>
      </p:sp>
    </p:spTree>
    <p:extLst>
      <p:ext uri="{BB962C8B-B14F-4D97-AF65-F5344CB8AC3E}">
        <p14:creationId xmlns:p14="http://schemas.microsoft.com/office/powerpoint/2010/main" val="1030898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98C81A6A-65C9-4662-A59D-39BB8CF26EBC}" type="slidenum">
              <a:rPr lang="en-US" smtClean="0"/>
              <a:pPr/>
              <a:t>12</a:t>
            </a:fld>
            <a:endParaRPr lang="en-US"/>
          </a:p>
        </p:txBody>
      </p:sp>
    </p:spTree>
    <p:extLst>
      <p:ext uri="{BB962C8B-B14F-4D97-AF65-F5344CB8AC3E}">
        <p14:creationId xmlns:p14="http://schemas.microsoft.com/office/powerpoint/2010/main" val="3460928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p:cNvSpPr txBox="1"/>
          <p:nvPr userDrawn="1"/>
        </p:nvSpPr>
        <p:spPr>
          <a:xfrm>
            <a:off x="64251" y="5842337"/>
            <a:ext cx="2069349" cy="1015663"/>
          </a:xfrm>
          <a:prstGeom prst="rect">
            <a:avLst/>
          </a:prstGeom>
          <a:noFill/>
        </p:spPr>
        <p:txBody>
          <a:bodyPr wrap="none" rtlCol="0">
            <a:spAutoFit/>
          </a:bodyPr>
          <a:lstStyle/>
          <a:p>
            <a:r>
              <a:rPr lang="en-US" sz="1200" b="1" dirty="0" smtClean="0"/>
              <a:t>PRODUCT CREATED BY:</a:t>
            </a:r>
          </a:p>
          <a:p>
            <a:r>
              <a:rPr lang="en-US" sz="1200" baseline="0" dirty="0" smtClean="0"/>
              <a:t>Brock J. Young</a:t>
            </a:r>
          </a:p>
          <a:p>
            <a:r>
              <a:rPr lang="en-US" sz="1200" baseline="0" dirty="0" smtClean="0"/>
              <a:t>Brock.j.young.mil@mail.mil</a:t>
            </a:r>
          </a:p>
          <a:p>
            <a:endParaRPr lang="en-US" sz="1200" baseline="0" dirty="0" smtClean="0"/>
          </a:p>
          <a:p>
            <a:r>
              <a:rPr lang="en-US" sz="1200" b="1" baseline="0" dirty="0" smtClean="0"/>
              <a:t>“Pride, Honor, Discipline”</a:t>
            </a:r>
            <a:endParaRPr lang="en-US" sz="1200" b="1" dirty="0"/>
          </a:p>
        </p:txBody>
      </p:sp>
      <p:sp>
        <p:nvSpPr>
          <p:cNvPr id="3" name="TextBox 2"/>
          <p:cNvSpPr txBox="1"/>
          <p:nvPr userDrawn="1"/>
        </p:nvSpPr>
        <p:spPr>
          <a:xfrm>
            <a:off x="6971802" y="6015335"/>
            <a:ext cx="2172198" cy="461665"/>
          </a:xfrm>
          <a:prstGeom prst="rect">
            <a:avLst/>
          </a:prstGeom>
          <a:noFill/>
        </p:spPr>
        <p:txBody>
          <a:bodyPr wrap="none" rtlCol="0">
            <a:spAutoFit/>
          </a:bodyPr>
          <a:lstStyle/>
          <a:p>
            <a:pPr algn="r"/>
            <a:r>
              <a:rPr lang="en-US" sz="1200" b="1" dirty="0" smtClean="0"/>
              <a:t>CURRENT VERSION DATE:</a:t>
            </a:r>
          </a:p>
          <a:p>
            <a:pPr algn="r"/>
            <a:r>
              <a:rPr lang="en-US" sz="1200" b="0" dirty="0" err="1" smtClean="0"/>
              <a:t>v4</a:t>
            </a:r>
            <a:r>
              <a:rPr lang="en-US" sz="1200" b="0" dirty="0" smtClean="0"/>
              <a:t> 20150516</a:t>
            </a:r>
            <a:endParaRPr lang="en-US" sz="1200" b="0"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gi Background"/>
          <p:cNvPicPr>
            <a:picLocks noChangeAspect="1" noChangeArrowheads="1"/>
          </p:cNvPicPr>
          <p:nvPr userDrawn="1"/>
        </p:nvPicPr>
        <p:blipFill>
          <a:blip r:embed="rId4" cstate="screen"/>
          <a:srcRect/>
          <a:stretch>
            <a:fillRect/>
          </a:stretch>
        </p:blipFill>
        <p:spPr bwMode="auto">
          <a:xfrm>
            <a:off x="0" y="0"/>
            <a:ext cx="9144000" cy="6858000"/>
          </a:xfrm>
          <a:prstGeom prst="rect">
            <a:avLst/>
          </a:prstGeom>
          <a:noFill/>
          <a:ln w="9525">
            <a:noFill/>
            <a:miter lim="800000"/>
            <a:headEnd/>
            <a:tailEnd/>
          </a:ln>
        </p:spPr>
      </p:pic>
      <p:pic>
        <p:nvPicPr>
          <p:cNvPr id="3" name="Picture 2" descr="PHD-patch-j.jpg"/>
          <p:cNvPicPr>
            <a:picLocks noChangeAspect="1"/>
          </p:cNvPicPr>
          <p:nvPr userDrawn="1"/>
        </p:nvPicPr>
        <p:blipFill>
          <a:blip r:embed="rId5" cstate="screen"/>
          <a:stretch>
            <a:fillRect/>
          </a:stretch>
        </p:blipFill>
        <p:spPr>
          <a:xfrm>
            <a:off x="0" y="0"/>
            <a:ext cx="1063507" cy="1066800"/>
          </a:xfrm>
          <a:prstGeom prst="rect">
            <a:avLst/>
          </a:prstGeom>
        </p:spPr>
      </p:pic>
      <p:pic>
        <p:nvPicPr>
          <p:cNvPr id="4" name="Picture 3" descr="MP Pistols12.gif"/>
          <p:cNvPicPr>
            <a:picLocks noChangeAspect="1"/>
          </p:cNvPicPr>
          <p:nvPr userDrawn="1"/>
        </p:nvPicPr>
        <p:blipFill>
          <a:blip r:embed="rId6" cstate="screen"/>
          <a:stretch>
            <a:fillRect/>
          </a:stretch>
        </p:blipFill>
        <p:spPr>
          <a:xfrm>
            <a:off x="8120498" y="0"/>
            <a:ext cx="1023502" cy="762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www.milsuite.mil/"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hyperlink" Target="http://www.cc.army.mil/" TargetMode="External"/><Relationship Id="rId4" Type="http://schemas.openxmlformats.org/officeDocument/2006/relationships/hyperlink" Target="http://www.pl.army.mi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630972"/>
            <a:ext cx="6248400" cy="4093428"/>
          </a:xfrm>
          <a:prstGeom prst="rect">
            <a:avLst/>
          </a:prstGeom>
          <a:noFill/>
        </p:spPr>
        <p:txBody>
          <a:bodyPr wrap="square" rtlCol="0">
            <a:spAutoFit/>
          </a:bodyPr>
          <a:lstStyle/>
          <a:p>
            <a:pPr algn="ctr"/>
            <a:r>
              <a:rPr lang="en-US" sz="4400" b="1" dirty="0" smtClean="0"/>
              <a:t>Populating the</a:t>
            </a:r>
          </a:p>
          <a:p>
            <a:pPr algn="ctr"/>
            <a:r>
              <a:rPr lang="en-US" sz="4400" b="1" dirty="0" smtClean="0"/>
              <a:t>NCOER </a:t>
            </a:r>
          </a:p>
          <a:p>
            <a:pPr algn="ctr"/>
            <a:r>
              <a:rPr lang="en-US" sz="4400" b="1" dirty="0" smtClean="0"/>
              <a:t>SUPPORT FORM</a:t>
            </a:r>
          </a:p>
          <a:p>
            <a:pPr algn="ctr"/>
            <a:r>
              <a:rPr lang="en-US" sz="4400" dirty="0" smtClean="0"/>
              <a:t>DA Form 2166-9-</a:t>
            </a:r>
            <a:r>
              <a:rPr lang="en-US" sz="4400" dirty="0" err="1" smtClean="0"/>
              <a:t>1A</a:t>
            </a:r>
            <a:endParaRPr lang="en-US" sz="4400" dirty="0" smtClean="0"/>
          </a:p>
          <a:p>
            <a:pPr algn="ctr"/>
            <a:r>
              <a:rPr lang="en-US" sz="4400" dirty="0" smtClean="0"/>
              <a:t>(DA  2166-8-1)</a:t>
            </a:r>
          </a:p>
          <a:p>
            <a:pPr algn="ctr"/>
            <a:r>
              <a:rPr lang="en-US" sz="4000" b="1" dirty="0" smtClean="0"/>
              <a:t>“Counseling NCOs”</a:t>
            </a:r>
            <a:endParaRPr lang="en-US" sz="40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By The Book</a:t>
            </a:r>
            <a:endParaRPr lang="en-US" sz="2800" b="1" dirty="0"/>
          </a:p>
        </p:txBody>
      </p:sp>
      <p:sp>
        <p:nvSpPr>
          <p:cNvPr id="5" name="Rectangle 4"/>
          <p:cNvSpPr/>
          <p:nvPr/>
        </p:nvSpPr>
        <p:spPr>
          <a:xfrm>
            <a:off x="533400" y="1143000"/>
            <a:ext cx="8305800" cy="5109091"/>
          </a:xfrm>
          <a:prstGeom prst="rect">
            <a:avLst/>
          </a:prstGeom>
        </p:spPr>
        <p:txBody>
          <a:bodyPr wrap="square">
            <a:spAutoFit/>
          </a:bodyPr>
          <a:lstStyle/>
          <a:p>
            <a:pPr>
              <a:spcAft>
                <a:spcPts val="1200"/>
              </a:spcAft>
            </a:pPr>
            <a:r>
              <a:rPr lang="en-US" sz="2800" b="1" dirty="0" smtClean="0"/>
              <a:t>Reference: DA PAM 623-3, Par 3-1</a:t>
            </a:r>
          </a:p>
          <a:p>
            <a:r>
              <a:rPr lang="en-US" sz="2400" b="1" dirty="0" smtClean="0"/>
              <a:t>3–1. Purpose and process for DA Form 2166–8–1</a:t>
            </a:r>
          </a:p>
          <a:p>
            <a:r>
              <a:rPr lang="en-US" sz="2400" i="1" dirty="0" smtClean="0"/>
              <a:t>a. Purpose</a:t>
            </a:r>
            <a:r>
              <a:rPr lang="en-US" sz="2400" dirty="0" smtClean="0"/>
              <a:t>. </a:t>
            </a:r>
          </a:p>
          <a:p>
            <a:pPr>
              <a:buFont typeface="Arial" pitchFamily="34" charset="0"/>
              <a:buChar char="•"/>
            </a:pPr>
            <a:r>
              <a:rPr lang="en-US" sz="2400" dirty="0" smtClean="0"/>
              <a:t>Contribute to improved performance and professional development through emphasis on performance counseling.</a:t>
            </a:r>
          </a:p>
          <a:p>
            <a:pPr>
              <a:buFont typeface="Arial" pitchFamily="34" charset="0"/>
              <a:buChar char="•"/>
            </a:pPr>
            <a:r>
              <a:rPr lang="en-US" sz="2400" dirty="0" smtClean="0"/>
              <a:t>Rater uses the NCOER Support Form to prepare/ conduct/ record results of counseling.</a:t>
            </a:r>
          </a:p>
          <a:p>
            <a:pPr>
              <a:buFont typeface="Arial" pitchFamily="34" charset="0"/>
              <a:buChar char="•"/>
            </a:pPr>
            <a:r>
              <a:rPr lang="en-US" sz="2400" b="1" dirty="0" smtClean="0"/>
              <a:t>Use is mandatory for all NCOs, corporal (CPL) through command sergeant major (</a:t>
            </a:r>
            <a:r>
              <a:rPr lang="en-US" sz="2400" b="1" dirty="0" err="1" smtClean="0"/>
              <a:t>CSM</a:t>
            </a:r>
            <a:r>
              <a:rPr lang="en-US" sz="2400" b="1" dirty="0" smtClean="0"/>
              <a:t>) </a:t>
            </a:r>
            <a:r>
              <a:rPr lang="en-US" sz="2400" dirty="0" smtClean="0"/>
              <a:t>(no NCOER is prepared for </a:t>
            </a:r>
            <a:r>
              <a:rPr lang="en-US" sz="2400" dirty="0" err="1" smtClean="0"/>
              <a:t>CPLs</a:t>
            </a:r>
            <a:r>
              <a:rPr lang="en-US" sz="2400" dirty="0" smtClean="0"/>
              <a:t>). </a:t>
            </a:r>
          </a:p>
          <a:p>
            <a:pPr>
              <a:buFont typeface="Arial" pitchFamily="34" charset="0"/>
              <a:buChar char="•"/>
            </a:pPr>
            <a:r>
              <a:rPr lang="en-US" sz="2400" dirty="0" smtClean="0"/>
              <a:t>Purpose of the NCOER Support Form is to improve performance counseling by providing structure and discipline to the process.</a:t>
            </a:r>
            <a:endParaRPr lang="en-US" sz="2400" b="1"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By The Book</a:t>
            </a:r>
            <a:endParaRPr lang="en-US" sz="2800" b="1" dirty="0"/>
          </a:p>
        </p:txBody>
      </p:sp>
      <p:sp>
        <p:nvSpPr>
          <p:cNvPr id="5" name="Rectangle 4"/>
          <p:cNvSpPr/>
          <p:nvPr/>
        </p:nvSpPr>
        <p:spPr>
          <a:xfrm>
            <a:off x="533400" y="1143000"/>
            <a:ext cx="8305800" cy="6001643"/>
          </a:xfrm>
          <a:prstGeom prst="rect">
            <a:avLst/>
          </a:prstGeom>
        </p:spPr>
        <p:txBody>
          <a:bodyPr wrap="square">
            <a:spAutoFit/>
          </a:bodyPr>
          <a:lstStyle/>
          <a:p>
            <a:r>
              <a:rPr lang="en-US" sz="2400" b="1" i="1" dirty="0" smtClean="0"/>
              <a:t>b. Process. </a:t>
            </a:r>
          </a:p>
          <a:p>
            <a:pPr>
              <a:buFont typeface="Arial" pitchFamily="34" charset="0"/>
              <a:buChar char="•"/>
            </a:pPr>
            <a:r>
              <a:rPr lang="en-US" sz="2400" dirty="0" smtClean="0"/>
              <a:t>Within first </a:t>
            </a:r>
            <a:r>
              <a:rPr lang="en-US" sz="2400" b="1" dirty="0" smtClean="0"/>
              <a:t>30 days </a:t>
            </a:r>
            <a:r>
              <a:rPr lang="en-US" sz="2400" dirty="0" smtClean="0"/>
              <a:t>of the rating period/ effective date of lateral appointment to CPL, or promotion to sergeant (SGT).</a:t>
            </a:r>
          </a:p>
          <a:p>
            <a:pPr>
              <a:buFont typeface="Arial" pitchFamily="34" charset="0"/>
              <a:buChar char="•"/>
            </a:pPr>
            <a:r>
              <a:rPr lang="en-US" sz="2400" dirty="0" smtClean="0"/>
              <a:t>Rater will discuss and establish goals to promote/ support a healthy workplace environment conducive to the growth and development. </a:t>
            </a:r>
          </a:p>
          <a:p>
            <a:pPr>
              <a:buFont typeface="Arial" pitchFamily="34" charset="0"/>
              <a:buChar char="•"/>
            </a:pPr>
            <a:r>
              <a:rPr lang="en-US" sz="2400" dirty="0" smtClean="0"/>
              <a:t>Discuss/ establish goals for supporting the </a:t>
            </a:r>
            <a:r>
              <a:rPr lang="en-US" sz="2400" dirty="0" err="1" smtClean="0"/>
              <a:t>EO</a:t>
            </a:r>
            <a:r>
              <a:rPr lang="en-US" sz="2400" dirty="0" smtClean="0"/>
              <a:t>/</a:t>
            </a:r>
            <a:r>
              <a:rPr lang="en-US" sz="2400" dirty="0" err="1" smtClean="0"/>
              <a:t>EEO</a:t>
            </a:r>
            <a:r>
              <a:rPr lang="en-US" sz="2400" dirty="0" smtClean="0"/>
              <a:t>, and SHARP.</a:t>
            </a:r>
          </a:p>
          <a:p>
            <a:pPr>
              <a:buFont typeface="Arial" pitchFamily="34" charset="0"/>
              <a:buChar char="•"/>
            </a:pPr>
            <a:r>
              <a:rPr lang="en-US" sz="2400" b="1" dirty="0" smtClean="0"/>
              <a:t>Primary focus of initial session </a:t>
            </a:r>
            <a:r>
              <a:rPr lang="en-US" sz="2400" dirty="0" smtClean="0"/>
              <a:t>is standards; specifically what is expected of NCO during the rating period. </a:t>
            </a:r>
          </a:p>
          <a:p>
            <a:pPr>
              <a:buFont typeface="Arial" pitchFamily="34" charset="0"/>
              <a:buChar char="•"/>
            </a:pPr>
            <a:r>
              <a:rPr lang="en-US" sz="2400" dirty="0" smtClean="0"/>
              <a:t>Rater shows rating chain and complete duty description.</a:t>
            </a:r>
          </a:p>
          <a:p>
            <a:pPr>
              <a:buFont typeface="Arial" pitchFamily="34" charset="0"/>
              <a:buChar char="•"/>
            </a:pPr>
            <a:r>
              <a:rPr lang="en-US" sz="2400" dirty="0" smtClean="0"/>
              <a:t>Discusses meaning of the values and responsibilities on the NCOER, and explains the standards for success. </a:t>
            </a:r>
          </a:p>
          <a:p>
            <a:pPr>
              <a:buFont typeface="Arial" pitchFamily="34" charset="0"/>
              <a:buChar char="•"/>
            </a:pPr>
            <a:r>
              <a:rPr lang="en-US" sz="2400" dirty="0" smtClean="0"/>
              <a:t>Rater will record key points that were discussed and obtain the rated </a:t>
            </a:r>
            <a:r>
              <a:rPr lang="en-US" sz="2400" dirty="0" err="1" smtClean="0"/>
              <a:t>NCO’s</a:t>
            </a:r>
            <a:r>
              <a:rPr lang="en-US" sz="2400" dirty="0" smtClean="0"/>
              <a:t> initials on DA Form 2166–8–1.</a:t>
            </a:r>
            <a:endParaRPr lang="en-US" sz="2400" b="1" dirty="0" smtClean="0"/>
          </a:p>
          <a:p>
            <a:pPr>
              <a:buFont typeface="Arial" pitchFamily="34" charset="0"/>
              <a:buChar char="•"/>
            </a:pPr>
            <a:endParaRPr lang="en-US" sz="2400"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Duty Description Part III</a:t>
            </a:r>
            <a:endParaRPr lang="en-US" sz="2800" b="1" dirty="0"/>
          </a:p>
        </p:txBody>
      </p:sp>
      <p:sp>
        <p:nvSpPr>
          <p:cNvPr id="6" name="Rectangle 5"/>
          <p:cNvSpPr/>
          <p:nvPr/>
        </p:nvSpPr>
        <p:spPr>
          <a:xfrm>
            <a:off x="914400" y="4408944"/>
            <a:ext cx="8305800" cy="2308324"/>
          </a:xfrm>
          <a:prstGeom prst="rect">
            <a:avLst/>
          </a:prstGeom>
        </p:spPr>
        <p:txBody>
          <a:bodyPr wrap="square">
            <a:spAutoFit/>
          </a:bodyPr>
          <a:lstStyle/>
          <a:p>
            <a:r>
              <a:rPr lang="en-US" sz="2400" b="1" dirty="0" smtClean="0"/>
              <a:t>Part III consists of:</a:t>
            </a:r>
          </a:p>
          <a:p>
            <a:pPr marL="457200" indent="-457200">
              <a:buAutoNum type="alphaLcPeriod"/>
            </a:pPr>
            <a:r>
              <a:rPr lang="en-US" sz="2400" dirty="0" smtClean="0"/>
              <a:t>Principal Duty Title.</a:t>
            </a:r>
          </a:p>
          <a:p>
            <a:pPr marL="457200" indent="-457200">
              <a:buAutoNum type="alphaLcPeriod"/>
            </a:pPr>
            <a:r>
              <a:rPr lang="en-US" sz="2400" dirty="0" smtClean="0"/>
              <a:t>Duty </a:t>
            </a:r>
            <a:r>
              <a:rPr lang="en-US" sz="2400" dirty="0" err="1" smtClean="0"/>
              <a:t>MOSC</a:t>
            </a:r>
            <a:endParaRPr lang="en-US" sz="2400" dirty="0" smtClean="0"/>
          </a:p>
          <a:p>
            <a:pPr marL="457200" indent="-457200">
              <a:buAutoNum type="alphaLcPeriod"/>
            </a:pPr>
            <a:r>
              <a:rPr lang="en-US" sz="2400" dirty="0" smtClean="0"/>
              <a:t>Daily Duties and Scope</a:t>
            </a:r>
          </a:p>
          <a:p>
            <a:pPr marL="457200" indent="-457200">
              <a:buAutoNum type="alphaLcPeriod"/>
            </a:pPr>
            <a:r>
              <a:rPr lang="en-US" sz="2400" dirty="0" smtClean="0"/>
              <a:t>Areas of Special Emphasis</a:t>
            </a:r>
          </a:p>
          <a:p>
            <a:pPr marL="457200" indent="-457200">
              <a:buAutoNum type="alphaLcPeriod"/>
            </a:pPr>
            <a:r>
              <a:rPr lang="en-US" sz="2400" dirty="0" smtClean="0"/>
              <a:t>Appointed Duties</a:t>
            </a:r>
          </a:p>
        </p:txBody>
      </p:sp>
      <p:pic>
        <p:nvPicPr>
          <p:cNvPr id="1026" name="Picture 2"/>
          <p:cNvPicPr>
            <a:picLocks noChangeAspect="1" noChangeArrowheads="1"/>
          </p:cNvPicPr>
          <p:nvPr/>
        </p:nvPicPr>
        <p:blipFill>
          <a:blip r:embed="rId3" cstate="screen"/>
          <a:srcRect/>
          <a:stretch>
            <a:fillRect/>
          </a:stretch>
        </p:blipFill>
        <p:spPr bwMode="auto">
          <a:xfrm>
            <a:off x="228600" y="1072703"/>
            <a:ext cx="8763000" cy="327069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Duty Description Part III</a:t>
            </a:r>
            <a:endParaRPr lang="en-US" sz="2800" b="1" dirty="0"/>
          </a:p>
        </p:txBody>
      </p:sp>
      <p:sp>
        <p:nvSpPr>
          <p:cNvPr id="6" name="Rectangle 5"/>
          <p:cNvSpPr/>
          <p:nvPr/>
        </p:nvSpPr>
        <p:spPr>
          <a:xfrm>
            <a:off x="457200" y="2439412"/>
            <a:ext cx="8305800" cy="3416320"/>
          </a:xfrm>
          <a:prstGeom prst="rect">
            <a:avLst/>
          </a:prstGeom>
        </p:spPr>
        <p:txBody>
          <a:bodyPr wrap="square">
            <a:spAutoFit/>
          </a:bodyPr>
          <a:lstStyle/>
          <a:p>
            <a:pPr marL="457200" indent="-457200"/>
            <a:r>
              <a:rPr lang="en-US" sz="2400" b="1" dirty="0" smtClean="0"/>
              <a:t>a. Principal Duty Title:</a:t>
            </a:r>
          </a:p>
          <a:p>
            <a:pPr marL="457200" indent="-457200">
              <a:buFont typeface="Arial" pitchFamily="34" charset="0"/>
              <a:buChar char="•"/>
            </a:pPr>
            <a:r>
              <a:rPr lang="en-US" sz="2400" dirty="0" smtClean="0"/>
              <a:t>The Rated </a:t>
            </a:r>
            <a:r>
              <a:rPr lang="en-US" sz="2400" dirty="0" err="1" smtClean="0"/>
              <a:t>NCO’s</a:t>
            </a:r>
            <a:r>
              <a:rPr lang="en-US" sz="2400" dirty="0" smtClean="0"/>
              <a:t> duty title; e.g. Team Leader, Squad Leader, Platoon Sergeant, Motor Sergeant, etc.</a:t>
            </a:r>
          </a:p>
          <a:p>
            <a:pPr marL="457200" indent="-457200"/>
            <a:endParaRPr lang="en-US" sz="2400" dirty="0" smtClean="0"/>
          </a:p>
          <a:p>
            <a:pPr marL="457200" indent="-457200"/>
            <a:r>
              <a:rPr lang="en-US" sz="2400" b="1" dirty="0" smtClean="0"/>
              <a:t>b. Duty </a:t>
            </a:r>
            <a:r>
              <a:rPr lang="en-US" sz="2400" b="1" dirty="0" err="1" smtClean="0"/>
              <a:t>MOSC</a:t>
            </a:r>
            <a:r>
              <a:rPr lang="en-US" sz="2400" b="1" dirty="0" smtClean="0"/>
              <a:t> (military occupational specialty code):</a:t>
            </a:r>
          </a:p>
          <a:p>
            <a:pPr marL="457200" indent="-457200">
              <a:buFont typeface="Arial" pitchFamily="34" charset="0"/>
              <a:buChar char="•"/>
            </a:pPr>
            <a:r>
              <a:rPr lang="en-US" sz="2400" dirty="0" smtClean="0"/>
              <a:t>Based on the Principal Duty Title, this will be the rated NCO’s </a:t>
            </a:r>
            <a:r>
              <a:rPr lang="en-US" sz="2400" b="1" dirty="0" smtClean="0"/>
              <a:t>DUTY </a:t>
            </a:r>
            <a:r>
              <a:rPr lang="en-US" sz="2400" dirty="0" smtClean="0"/>
              <a:t>MOS (not their current </a:t>
            </a:r>
            <a:r>
              <a:rPr lang="en-US" sz="2400" dirty="0" smtClean="0"/>
              <a:t>or primary MOS</a:t>
            </a:r>
            <a:r>
              <a:rPr lang="en-US" sz="2400" dirty="0" smtClean="0"/>
              <a:t>); e.g. </a:t>
            </a:r>
            <a:r>
              <a:rPr lang="en-US" sz="2400" dirty="0" err="1" smtClean="0"/>
              <a:t>31B2O</a:t>
            </a:r>
            <a:r>
              <a:rPr lang="en-US" sz="2400" dirty="0" smtClean="0"/>
              <a:t>, </a:t>
            </a:r>
            <a:r>
              <a:rPr lang="en-US" sz="2400" dirty="0" err="1" smtClean="0"/>
              <a:t>31B3O</a:t>
            </a:r>
            <a:r>
              <a:rPr lang="en-US" sz="2400" dirty="0" smtClean="0"/>
              <a:t>, </a:t>
            </a:r>
            <a:r>
              <a:rPr lang="en-US" sz="2400" dirty="0" err="1" smtClean="0"/>
              <a:t>31B4O</a:t>
            </a:r>
            <a:r>
              <a:rPr lang="en-US" sz="2400" dirty="0" smtClean="0"/>
              <a:t>, </a:t>
            </a:r>
            <a:r>
              <a:rPr lang="en-US" sz="2400" dirty="0" err="1" smtClean="0"/>
              <a:t>91B3O</a:t>
            </a:r>
            <a:r>
              <a:rPr lang="en-US" sz="2400" dirty="0" smtClean="0"/>
              <a:t>, etc.  This should also include any </a:t>
            </a:r>
            <a:r>
              <a:rPr lang="en-US" sz="2400" dirty="0" err="1" smtClean="0"/>
              <a:t>ASI</a:t>
            </a:r>
            <a:r>
              <a:rPr lang="en-US" sz="2400" dirty="0" smtClean="0"/>
              <a:t>/</a:t>
            </a:r>
            <a:r>
              <a:rPr lang="en-US" sz="2400" dirty="0" err="1" smtClean="0"/>
              <a:t>SQI</a:t>
            </a:r>
            <a:r>
              <a:rPr lang="en-US" sz="2400" dirty="0" smtClean="0"/>
              <a:t> required for the position.</a:t>
            </a:r>
          </a:p>
        </p:txBody>
      </p:sp>
      <p:pic>
        <p:nvPicPr>
          <p:cNvPr id="1026" name="Picture 2"/>
          <p:cNvPicPr>
            <a:picLocks noChangeAspect="1" noChangeArrowheads="1"/>
          </p:cNvPicPr>
          <p:nvPr/>
        </p:nvPicPr>
        <p:blipFill>
          <a:blip r:embed="rId3" cstate="screen"/>
          <a:srcRect/>
          <a:stretch>
            <a:fillRect/>
          </a:stretch>
        </p:blipFill>
        <p:spPr bwMode="auto">
          <a:xfrm>
            <a:off x="228600" y="1377503"/>
            <a:ext cx="8763000" cy="67989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Duty Description Part III</a:t>
            </a:r>
            <a:endParaRPr lang="en-US" sz="2800" b="1" dirty="0"/>
          </a:p>
        </p:txBody>
      </p:sp>
      <p:pic>
        <p:nvPicPr>
          <p:cNvPr id="1026" name="Picture 2"/>
          <p:cNvPicPr>
            <a:picLocks noChangeAspect="1" noChangeArrowheads="1"/>
          </p:cNvPicPr>
          <p:nvPr/>
        </p:nvPicPr>
        <p:blipFill>
          <a:blip r:embed="rId3" cstate="screen"/>
          <a:srcRect/>
          <a:stretch>
            <a:fillRect/>
          </a:stretch>
        </p:blipFill>
        <p:spPr bwMode="auto">
          <a:xfrm>
            <a:off x="228600" y="990600"/>
            <a:ext cx="8763000" cy="1219200"/>
          </a:xfrm>
          <a:prstGeom prst="rect">
            <a:avLst/>
          </a:prstGeom>
          <a:noFill/>
          <a:ln w="9525">
            <a:noFill/>
            <a:miter lim="800000"/>
            <a:headEnd/>
            <a:tailEnd/>
          </a:ln>
        </p:spPr>
      </p:pic>
      <p:sp>
        <p:nvSpPr>
          <p:cNvPr id="5" name="Rectangle 4"/>
          <p:cNvSpPr/>
          <p:nvPr/>
        </p:nvSpPr>
        <p:spPr>
          <a:xfrm>
            <a:off x="457200" y="2216289"/>
            <a:ext cx="8305800" cy="4524315"/>
          </a:xfrm>
          <a:prstGeom prst="rect">
            <a:avLst/>
          </a:prstGeom>
        </p:spPr>
        <p:txBody>
          <a:bodyPr wrap="square">
            <a:spAutoFit/>
          </a:bodyPr>
          <a:lstStyle/>
          <a:p>
            <a:pPr marL="457200" indent="-457200"/>
            <a:r>
              <a:rPr lang="en-US" sz="2400" b="1" dirty="0" smtClean="0"/>
              <a:t>c. Daily Duties and Scope:</a:t>
            </a:r>
          </a:p>
          <a:p>
            <a:pPr marL="457200" indent="-457200"/>
            <a:r>
              <a:rPr lang="en-US" sz="2400" dirty="0" smtClean="0"/>
              <a:t>Must be factually correct. The duty description—</a:t>
            </a:r>
          </a:p>
          <a:p>
            <a:pPr marL="457200" indent="-457200">
              <a:buFont typeface="Arial" pitchFamily="34" charset="0"/>
              <a:buChar char="•"/>
            </a:pPr>
            <a:r>
              <a:rPr lang="en-US" sz="2400" dirty="0" smtClean="0"/>
              <a:t>Is an outline of the </a:t>
            </a:r>
            <a:r>
              <a:rPr lang="en-US" sz="2400" b="1" dirty="0" smtClean="0"/>
              <a:t>NORMAL </a:t>
            </a:r>
            <a:r>
              <a:rPr lang="en-US" sz="2400" dirty="0" smtClean="0"/>
              <a:t>requirements of the specific duty position.</a:t>
            </a:r>
          </a:p>
          <a:p>
            <a:pPr marL="457200" indent="-457200">
              <a:buFont typeface="Arial" pitchFamily="34" charset="0"/>
              <a:buChar char="•"/>
            </a:pPr>
            <a:r>
              <a:rPr lang="en-US" sz="2400" dirty="0" smtClean="0"/>
              <a:t>Should show required/ routine duties, not frequently changing tasks.</a:t>
            </a:r>
          </a:p>
          <a:p>
            <a:pPr marL="457200" indent="-457200">
              <a:buFont typeface="Arial" pitchFamily="34" charset="0"/>
              <a:buChar char="•"/>
            </a:pPr>
            <a:r>
              <a:rPr lang="en-US" sz="2400" dirty="0" smtClean="0"/>
              <a:t>Essential to performance counseling and evaluation; is used to tell the NCO what the duties of the position are and what needs to be emphasized.</a:t>
            </a:r>
          </a:p>
          <a:p>
            <a:pPr marL="457200" indent="-457200">
              <a:buFont typeface="Arial" pitchFamily="34" charset="0"/>
              <a:buChar char="•"/>
            </a:pPr>
            <a:r>
              <a:rPr lang="en-US" sz="2400" dirty="0" smtClean="0"/>
              <a:t>May be updated during the rating period.</a:t>
            </a:r>
          </a:p>
          <a:p>
            <a:pPr marL="457200" indent="-457200">
              <a:buFont typeface="Arial" pitchFamily="34" charset="0"/>
              <a:buChar char="•"/>
            </a:pPr>
            <a:r>
              <a:rPr lang="en-US" sz="2400" dirty="0" smtClean="0"/>
              <a:t>Is used at the end of the rating period to record what was important about the duties.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Duty Description Part III</a:t>
            </a:r>
            <a:endParaRPr lang="en-US" sz="2800" b="1" dirty="0"/>
          </a:p>
        </p:txBody>
      </p:sp>
      <p:pic>
        <p:nvPicPr>
          <p:cNvPr id="1026" name="Picture 2"/>
          <p:cNvPicPr>
            <a:picLocks noChangeAspect="1" noChangeArrowheads="1"/>
          </p:cNvPicPr>
          <p:nvPr/>
        </p:nvPicPr>
        <p:blipFill>
          <a:blip r:embed="rId3" cstate="screen"/>
          <a:srcRect/>
          <a:stretch>
            <a:fillRect/>
          </a:stretch>
        </p:blipFill>
        <p:spPr bwMode="auto">
          <a:xfrm>
            <a:off x="228600" y="990600"/>
            <a:ext cx="8763000" cy="1219200"/>
          </a:xfrm>
          <a:prstGeom prst="rect">
            <a:avLst/>
          </a:prstGeom>
          <a:noFill/>
          <a:ln w="9525">
            <a:noFill/>
            <a:miter lim="800000"/>
            <a:headEnd/>
            <a:tailEnd/>
          </a:ln>
        </p:spPr>
      </p:pic>
      <p:sp>
        <p:nvSpPr>
          <p:cNvPr id="5" name="Rectangle 4"/>
          <p:cNvSpPr/>
          <p:nvPr/>
        </p:nvSpPr>
        <p:spPr>
          <a:xfrm>
            <a:off x="457200" y="2216289"/>
            <a:ext cx="8305800" cy="4524315"/>
          </a:xfrm>
          <a:prstGeom prst="rect">
            <a:avLst/>
          </a:prstGeom>
        </p:spPr>
        <p:txBody>
          <a:bodyPr wrap="square">
            <a:spAutoFit/>
          </a:bodyPr>
          <a:lstStyle/>
          <a:p>
            <a:pPr marL="457200" indent="-457200"/>
            <a:r>
              <a:rPr lang="en-US" sz="2400" b="1" dirty="0" smtClean="0"/>
              <a:t>c. Daily Duties and Scope (continued):</a:t>
            </a:r>
          </a:p>
          <a:p>
            <a:pPr marL="457200" indent="-457200">
              <a:buFont typeface="Arial" pitchFamily="34" charset="0"/>
              <a:buChar char="•"/>
            </a:pPr>
            <a:r>
              <a:rPr lang="en-US" sz="2400" dirty="0" smtClean="0"/>
              <a:t>Enter as a series of phrases, starting with action words, separated by semicolons, and ending in a period. </a:t>
            </a:r>
          </a:p>
          <a:p>
            <a:pPr marL="457200" indent="-457200">
              <a:buFont typeface="Arial" pitchFamily="34" charset="0"/>
              <a:buChar char="•"/>
            </a:pPr>
            <a:r>
              <a:rPr lang="en-US" sz="2400" dirty="0" smtClean="0"/>
              <a:t>Use the present tense to identify what the rated NCO is supposed to do in his or her duty position. </a:t>
            </a:r>
          </a:p>
          <a:p>
            <a:pPr marL="457200" indent="-457200">
              <a:buFont typeface="Arial" pitchFamily="34" charset="0"/>
              <a:buChar char="•"/>
            </a:pPr>
            <a:r>
              <a:rPr lang="en-US" sz="2400" dirty="0" smtClean="0"/>
              <a:t>Will be used on the NCOER </a:t>
            </a:r>
          </a:p>
          <a:p>
            <a:pPr marL="457200" indent="-457200">
              <a:buFont typeface="Arial" pitchFamily="34" charset="0"/>
              <a:buChar char="•"/>
            </a:pPr>
            <a:r>
              <a:rPr lang="en-US" sz="2400" dirty="0" smtClean="0"/>
              <a:t>Scope should include the number of people supervised, equipment, facilities, dollars involved, and any other routine duties and responsibilities critical to mission accomplishment.</a:t>
            </a:r>
          </a:p>
          <a:p>
            <a:r>
              <a:rPr lang="en-US" sz="2400" b="1" dirty="0" smtClean="0"/>
              <a:t>NOTE. </a:t>
            </a:r>
            <a:r>
              <a:rPr lang="en-US" sz="2400" dirty="0" smtClean="0"/>
              <a:t>For </a:t>
            </a:r>
            <a:r>
              <a:rPr lang="en-US" sz="2400" dirty="0" err="1" smtClean="0"/>
              <a:t>AGR</a:t>
            </a:r>
            <a:r>
              <a:rPr lang="en-US" sz="2400" dirty="0" smtClean="0"/>
              <a:t> Soldiers, enter both assignments/ titles, e.g. “Squad Leader / Readiness NCO (</a:t>
            </a:r>
            <a:r>
              <a:rPr lang="en-US" sz="2400" dirty="0" err="1" smtClean="0"/>
              <a:t>AGR</a:t>
            </a:r>
            <a:r>
              <a:rPr lang="en-US" sz="2400" dirty="0" smtClean="0"/>
              <a:t>)”</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Duty Description Part III</a:t>
            </a:r>
            <a:endParaRPr lang="en-US" sz="2800" b="1" dirty="0"/>
          </a:p>
        </p:txBody>
      </p:sp>
      <p:pic>
        <p:nvPicPr>
          <p:cNvPr id="1026" name="Picture 2"/>
          <p:cNvPicPr>
            <a:picLocks noChangeAspect="1" noChangeArrowheads="1"/>
          </p:cNvPicPr>
          <p:nvPr/>
        </p:nvPicPr>
        <p:blipFill>
          <a:blip r:embed="rId3" cstate="screen"/>
          <a:srcRect/>
          <a:stretch>
            <a:fillRect/>
          </a:stretch>
        </p:blipFill>
        <p:spPr bwMode="auto">
          <a:xfrm>
            <a:off x="228600" y="990600"/>
            <a:ext cx="8763000" cy="1219200"/>
          </a:xfrm>
          <a:prstGeom prst="rect">
            <a:avLst/>
          </a:prstGeom>
          <a:noFill/>
          <a:ln w="9525">
            <a:noFill/>
            <a:miter lim="800000"/>
            <a:headEnd/>
            <a:tailEnd/>
          </a:ln>
        </p:spPr>
      </p:pic>
      <p:sp>
        <p:nvSpPr>
          <p:cNvPr id="5" name="Rectangle 4"/>
          <p:cNvSpPr/>
          <p:nvPr/>
        </p:nvSpPr>
        <p:spPr>
          <a:xfrm>
            <a:off x="457200" y="2216289"/>
            <a:ext cx="8305800" cy="3970318"/>
          </a:xfrm>
          <a:prstGeom prst="rect">
            <a:avLst/>
          </a:prstGeom>
        </p:spPr>
        <p:txBody>
          <a:bodyPr wrap="square">
            <a:spAutoFit/>
          </a:bodyPr>
          <a:lstStyle/>
          <a:p>
            <a:pPr marL="457200" indent="-457200"/>
            <a:r>
              <a:rPr lang="en-US" sz="2400" b="1" dirty="0" smtClean="0"/>
              <a:t>c. Daily Duties and Scope (continued). EXAMPLE:</a:t>
            </a:r>
          </a:p>
          <a:p>
            <a:pPr indent="465138"/>
            <a:endParaRPr lang="en-US" sz="2400" dirty="0" smtClean="0"/>
          </a:p>
          <a:p>
            <a:pPr indent="465138"/>
            <a:r>
              <a:rPr lang="en-US" sz="2400" dirty="0" smtClean="0"/>
              <a:t>Serves as Squad Leader for a Combat Support MP Company; trains, leads, supervises, counsels, enforces standards and disciplines of 3 MP teams containing 10  junior enlisted and 3 NCOs in support of battlefield operations and law and order operations; assist the Platoon Leader in support of platoon tasks; ensures maintenance and accountability of 4 </a:t>
            </a:r>
            <a:r>
              <a:rPr lang="en-US" sz="2400" dirty="0" err="1" smtClean="0"/>
              <a:t>M1151</a:t>
            </a:r>
            <a:r>
              <a:rPr lang="en-US" sz="2400" dirty="0" smtClean="0"/>
              <a:t> platforms and equipment in excess of $1 million dollars.</a:t>
            </a:r>
          </a:p>
          <a:p>
            <a:pPr marL="457200" indent="-457200"/>
            <a:endParaRPr lang="en-US" sz="1200"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Duty Description Part III</a:t>
            </a:r>
            <a:endParaRPr lang="en-US" sz="2800" b="1" dirty="0"/>
          </a:p>
        </p:txBody>
      </p:sp>
      <p:pic>
        <p:nvPicPr>
          <p:cNvPr id="1026" name="Picture 2"/>
          <p:cNvPicPr>
            <a:picLocks noChangeAspect="1" noChangeArrowheads="1"/>
          </p:cNvPicPr>
          <p:nvPr/>
        </p:nvPicPr>
        <p:blipFill>
          <a:blip r:embed="rId3" cstate="screen"/>
          <a:srcRect/>
          <a:stretch>
            <a:fillRect/>
          </a:stretch>
        </p:blipFill>
        <p:spPr bwMode="auto">
          <a:xfrm>
            <a:off x="228600" y="1066800"/>
            <a:ext cx="8763000" cy="838200"/>
          </a:xfrm>
          <a:prstGeom prst="rect">
            <a:avLst/>
          </a:prstGeom>
          <a:noFill/>
          <a:ln w="9525">
            <a:noFill/>
            <a:miter lim="800000"/>
            <a:headEnd/>
            <a:tailEnd/>
          </a:ln>
        </p:spPr>
      </p:pic>
      <p:sp>
        <p:nvSpPr>
          <p:cNvPr id="5" name="Rectangle 4"/>
          <p:cNvSpPr/>
          <p:nvPr/>
        </p:nvSpPr>
        <p:spPr>
          <a:xfrm>
            <a:off x="457200" y="2093416"/>
            <a:ext cx="8305800" cy="4154984"/>
          </a:xfrm>
          <a:prstGeom prst="rect">
            <a:avLst/>
          </a:prstGeom>
        </p:spPr>
        <p:txBody>
          <a:bodyPr wrap="square">
            <a:spAutoFit/>
          </a:bodyPr>
          <a:lstStyle/>
          <a:p>
            <a:pPr marL="457200" indent="-457200"/>
            <a:r>
              <a:rPr lang="en-US" sz="2400" b="1" dirty="0" smtClean="0"/>
              <a:t>d. Areas of Special Emphasis (continued):</a:t>
            </a:r>
          </a:p>
          <a:p>
            <a:pPr marL="457200" indent="-457200">
              <a:buFont typeface="Arial" pitchFamily="34" charset="0"/>
              <a:buChar char="•"/>
            </a:pPr>
            <a:r>
              <a:rPr lang="en-US" sz="2400" dirty="0" smtClean="0"/>
              <a:t>Should include the </a:t>
            </a:r>
            <a:r>
              <a:rPr lang="en-US" sz="2400" b="1" dirty="0" smtClean="0"/>
              <a:t>MOST IMPORTANT </a:t>
            </a:r>
            <a:r>
              <a:rPr lang="en-US" sz="2400" dirty="0" smtClean="0"/>
              <a:t>items that applied at any time during the rating period.</a:t>
            </a:r>
          </a:p>
          <a:p>
            <a:pPr marL="457200" indent="-457200">
              <a:buFont typeface="Arial" pitchFamily="34" charset="0"/>
              <a:buChar char="•"/>
            </a:pPr>
            <a:r>
              <a:rPr lang="en-US" sz="2400" dirty="0" smtClean="0"/>
              <a:t>Enter areas of special emphasis and/ or appointed duties as list of tasks and/ or duties, separated by semicolons, ending with a period; e.g. Motor Sergeant; Platoon Physical Fitness </a:t>
            </a:r>
            <a:r>
              <a:rPr lang="en-US" sz="2400" dirty="0" err="1" smtClean="0"/>
              <a:t>NCOIC</a:t>
            </a:r>
            <a:r>
              <a:rPr lang="en-US" sz="2400" dirty="0" smtClean="0"/>
              <a:t>; etc.</a:t>
            </a:r>
          </a:p>
          <a:p>
            <a:pPr marL="457200" indent="-457200"/>
            <a:endParaRPr lang="en-US" sz="2400" b="1" dirty="0" smtClean="0"/>
          </a:p>
          <a:p>
            <a:r>
              <a:rPr lang="en-US" sz="2400" b="1" dirty="0" smtClean="0"/>
              <a:t>NOTE. </a:t>
            </a:r>
            <a:r>
              <a:rPr lang="en-US" sz="2400" dirty="0" smtClean="0"/>
              <a:t>For </a:t>
            </a:r>
            <a:r>
              <a:rPr lang="en-US" sz="2400" dirty="0" err="1" smtClean="0"/>
              <a:t>AGR</a:t>
            </a:r>
            <a:r>
              <a:rPr lang="en-US" sz="2400" dirty="0" smtClean="0"/>
              <a:t> Soldiers, enter items for both assignments/ titles.</a:t>
            </a:r>
          </a:p>
          <a:p>
            <a:pPr marL="457200" indent="-457200">
              <a:buFont typeface="Arial" pitchFamily="34" charset="0"/>
              <a:buChar char="•"/>
            </a:pPr>
            <a:endParaRPr lang="en-US" sz="2400"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Duty Description Part III</a:t>
            </a:r>
            <a:endParaRPr lang="en-US" sz="2800" b="1" dirty="0"/>
          </a:p>
        </p:txBody>
      </p:sp>
      <p:pic>
        <p:nvPicPr>
          <p:cNvPr id="1026" name="Picture 2"/>
          <p:cNvPicPr>
            <a:picLocks noChangeAspect="1" noChangeArrowheads="1"/>
          </p:cNvPicPr>
          <p:nvPr/>
        </p:nvPicPr>
        <p:blipFill>
          <a:blip r:embed="rId3" cstate="screen"/>
          <a:srcRect/>
          <a:stretch>
            <a:fillRect/>
          </a:stretch>
        </p:blipFill>
        <p:spPr bwMode="auto">
          <a:xfrm>
            <a:off x="228600" y="1066800"/>
            <a:ext cx="8763000" cy="838200"/>
          </a:xfrm>
          <a:prstGeom prst="rect">
            <a:avLst/>
          </a:prstGeom>
          <a:noFill/>
          <a:ln w="9525">
            <a:noFill/>
            <a:miter lim="800000"/>
            <a:headEnd/>
            <a:tailEnd/>
          </a:ln>
        </p:spPr>
      </p:pic>
      <p:sp>
        <p:nvSpPr>
          <p:cNvPr id="5" name="Rectangle 4"/>
          <p:cNvSpPr/>
          <p:nvPr/>
        </p:nvSpPr>
        <p:spPr>
          <a:xfrm>
            <a:off x="457200" y="2057400"/>
            <a:ext cx="8305800" cy="4524315"/>
          </a:xfrm>
          <a:prstGeom prst="rect">
            <a:avLst/>
          </a:prstGeom>
        </p:spPr>
        <p:txBody>
          <a:bodyPr wrap="square">
            <a:spAutoFit/>
          </a:bodyPr>
          <a:lstStyle/>
          <a:p>
            <a:pPr marL="457200" indent="-457200"/>
            <a:r>
              <a:rPr lang="en-US" sz="2400" b="1" dirty="0" smtClean="0"/>
              <a:t>d. Areas of Special Emphasis (continued). EXAMPLES:</a:t>
            </a:r>
          </a:p>
          <a:p>
            <a:pPr indent="465138"/>
            <a:r>
              <a:rPr lang="en-US" sz="2400" dirty="0" smtClean="0"/>
              <a:t>Pre-deployment Training; Safety; Detainee Operations; Army Warrior Training.</a:t>
            </a:r>
          </a:p>
          <a:p>
            <a:pPr indent="465138"/>
            <a:endParaRPr lang="en-US" sz="2400" dirty="0" smtClean="0"/>
          </a:p>
          <a:p>
            <a:pPr indent="465138"/>
            <a:r>
              <a:rPr lang="en-US" sz="2400" dirty="0" smtClean="0"/>
              <a:t>Platoon/Company Marksmanship Instructor; Physical Security checks for platoon/company; Provost Marshal Activities.</a:t>
            </a:r>
          </a:p>
          <a:p>
            <a:pPr indent="465138"/>
            <a:endParaRPr lang="en-US" sz="2400" b="1" dirty="0" smtClean="0"/>
          </a:p>
          <a:p>
            <a:r>
              <a:rPr lang="en-US" sz="2400" b="1" dirty="0" smtClean="0"/>
              <a:t>NOTE: </a:t>
            </a:r>
            <a:r>
              <a:rPr lang="en-US" sz="2400" dirty="0" smtClean="0"/>
              <a:t>For anything placed in the box “III, e.”, though not required, there </a:t>
            </a:r>
            <a:r>
              <a:rPr lang="en-US" sz="2400" b="1" dirty="0" smtClean="0"/>
              <a:t>SHOULD BE</a:t>
            </a:r>
            <a:r>
              <a:rPr lang="en-US" sz="2400" dirty="0" smtClean="0"/>
              <a:t> a corresponding </a:t>
            </a:r>
            <a:r>
              <a:rPr lang="en-US" sz="2400" b="1" dirty="0" smtClean="0"/>
              <a:t>“accomplishment” </a:t>
            </a:r>
            <a:r>
              <a:rPr lang="en-US" sz="2400" dirty="0" smtClean="0"/>
              <a:t>bullet on the back of the NCOER/ NCOER Support Form.</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Duty Description Part III</a:t>
            </a:r>
            <a:endParaRPr lang="en-US" sz="2800" b="1" dirty="0"/>
          </a:p>
        </p:txBody>
      </p:sp>
      <p:pic>
        <p:nvPicPr>
          <p:cNvPr id="1026" name="Picture 2"/>
          <p:cNvPicPr>
            <a:picLocks noChangeAspect="1" noChangeArrowheads="1"/>
          </p:cNvPicPr>
          <p:nvPr/>
        </p:nvPicPr>
        <p:blipFill>
          <a:blip r:embed="rId3" cstate="screen"/>
          <a:srcRect/>
          <a:stretch>
            <a:fillRect/>
          </a:stretch>
        </p:blipFill>
        <p:spPr bwMode="auto">
          <a:xfrm>
            <a:off x="228600" y="1066800"/>
            <a:ext cx="8763000" cy="838200"/>
          </a:xfrm>
          <a:prstGeom prst="rect">
            <a:avLst/>
          </a:prstGeom>
          <a:noFill/>
          <a:ln w="9525">
            <a:noFill/>
            <a:miter lim="800000"/>
            <a:headEnd/>
            <a:tailEnd/>
          </a:ln>
        </p:spPr>
      </p:pic>
      <p:sp>
        <p:nvSpPr>
          <p:cNvPr id="5" name="Rectangle 4"/>
          <p:cNvSpPr/>
          <p:nvPr/>
        </p:nvSpPr>
        <p:spPr>
          <a:xfrm>
            <a:off x="457200" y="1981200"/>
            <a:ext cx="8305800" cy="4770537"/>
          </a:xfrm>
          <a:prstGeom prst="rect">
            <a:avLst/>
          </a:prstGeom>
        </p:spPr>
        <p:txBody>
          <a:bodyPr wrap="square">
            <a:spAutoFit/>
          </a:bodyPr>
          <a:lstStyle/>
          <a:p>
            <a:pPr marL="457200" indent="-457200"/>
            <a:r>
              <a:rPr lang="en-US" sz="2400" b="1" dirty="0" smtClean="0"/>
              <a:t>e. Appointed Duties:</a:t>
            </a:r>
          </a:p>
          <a:p>
            <a:pPr marL="457200" indent="-457200">
              <a:buFont typeface="Arial" pitchFamily="34" charset="0"/>
              <a:buChar char="•"/>
            </a:pPr>
            <a:r>
              <a:rPr lang="en-US" sz="2400" dirty="0" smtClean="0"/>
              <a:t>Enter duties appointed to the NCO not normally included in the duty description. </a:t>
            </a:r>
          </a:p>
          <a:p>
            <a:pPr marL="457200" indent="-457200"/>
            <a:endParaRPr lang="en-US" sz="2400" b="1" dirty="0" smtClean="0"/>
          </a:p>
          <a:p>
            <a:r>
              <a:rPr lang="en-US" sz="2400" b="1" dirty="0" smtClean="0"/>
              <a:t>NOTE. </a:t>
            </a:r>
            <a:r>
              <a:rPr lang="en-US" sz="2400" dirty="0" smtClean="0"/>
              <a:t>For </a:t>
            </a:r>
            <a:r>
              <a:rPr lang="en-US" sz="2400" dirty="0" err="1" smtClean="0"/>
              <a:t>AGR</a:t>
            </a:r>
            <a:r>
              <a:rPr lang="en-US" sz="2400" dirty="0" smtClean="0"/>
              <a:t> Soldiers, enter items for both assignments/ titles.</a:t>
            </a:r>
          </a:p>
          <a:p>
            <a:endParaRPr lang="en-US" sz="2400" dirty="0" smtClean="0"/>
          </a:p>
          <a:p>
            <a:r>
              <a:rPr lang="en-US" sz="2400" b="1" dirty="0" smtClean="0"/>
              <a:t>NOTE: </a:t>
            </a:r>
            <a:r>
              <a:rPr lang="en-US" sz="2400" dirty="0" smtClean="0"/>
              <a:t>For anything placed in the box “III, e.”, though not required, there </a:t>
            </a:r>
            <a:r>
              <a:rPr lang="en-US" sz="2400" b="1" dirty="0" smtClean="0"/>
              <a:t>SHOULD BE</a:t>
            </a:r>
            <a:r>
              <a:rPr lang="en-US" sz="2400" dirty="0" smtClean="0"/>
              <a:t> a corresponding </a:t>
            </a:r>
            <a:r>
              <a:rPr lang="en-US" sz="2400" b="1" dirty="0" smtClean="0"/>
              <a:t>“accomplishment” </a:t>
            </a:r>
            <a:r>
              <a:rPr lang="en-US" sz="2400" dirty="0" smtClean="0"/>
              <a:t>bullet on the back of the NCOER/ NCOER Support Form.</a:t>
            </a:r>
          </a:p>
          <a:p>
            <a:endParaRPr lang="en-US" sz="2400" dirty="0" smtClean="0"/>
          </a:p>
          <a:p>
            <a:endParaRPr lang="en-US" sz="1600"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screen"/>
          <a:srcRect/>
          <a:stretch>
            <a:fillRect/>
          </a:stretch>
        </p:blipFill>
        <p:spPr bwMode="auto">
          <a:xfrm>
            <a:off x="381000" y="1165185"/>
            <a:ext cx="4191000" cy="5464215"/>
          </a:xfrm>
          <a:prstGeom prst="rect">
            <a:avLst/>
          </a:prstGeom>
          <a:noFill/>
          <a:ln w="9525">
            <a:noFill/>
            <a:miter lim="800000"/>
            <a:headEnd/>
            <a:tailEnd/>
          </a:ln>
        </p:spPr>
      </p:pic>
      <p:pic>
        <p:nvPicPr>
          <p:cNvPr id="2051" name="Picture 3"/>
          <p:cNvPicPr>
            <a:picLocks noChangeAspect="1" noChangeArrowheads="1"/>
          </p:cNvPicPr>
          <p:nvPr/>
        </p:nvPicPr>
        <p:blipFill>
          <a:blip r:embed="rId3" cstate="screen"/>
          <a:srcRect/>
          <a:stretch>
            <a:fillRect/>
          </a:stretch>
        </p:blipFill>
        <p:spPr bwMode="auto">
          <a:xfrm>
            <a:off x="4724400" y="1165185"/>
            <a:ext cx="4161692" cy="5410200"/>
          </a:xfrm>
          <a:prstGeom prst="rect">
            <a:avLst/>
          </a:prstGeom>
          <a:noFill/>
          <a:ln w="9525">
            <a:noFill/>
            <a:miter lim="800000"/>
            <a:headEnd/>
            <a:tailEnd/>
          </a:ln>
        </p:spPr>
      </p:pic>
      <p:sp>
        <p:nvSpPr>
          <p:cNvPr id="4" name="TextBox 3"/>
          <p:cNvSpPr txBox="1"/>
          <p:nvPr/>
        </p:nvSpPr>
        <p:spPr>
          <a:xfrm>
            <a:off x="1104900" y="0"/>
            <a:ext cx="6934200" cy="1200329"/>
          </a:xfrm>
          <a:prstGeom prst="rect">
            <a:avLst/>
          </a:prstGeom>
          <a:noFill/>
        </p:spPr>
        <p:txBody>
          <a:bodyPr wrap="square" rtlCol="0">
            <a:spAutoFit/>
          </a:bodyPr>
          <a:lstStyle/>
          <a:p>
            <a:pPr algn="ctr"/>
            <a:r>
              <a:rPr lang="en-US" sz="3600" b="1" dirty="0" smtClean="0"/>
              <a:t>NCOER SUPPORT FORM</a:t>
            </a:r>
          </a:p>
          <a:p>
            <a:pPr algn="ctr"/>
            <a:r>
              <a:rPr lang="en-US" sz="3600" b="1" dirty="0" smtClean="0"/>
              <a:t>(New)</a:t>
            </a:r>
            <a:endParaRPr lang="en-US" sz="36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Duty Description Part III</a:t>
            </a:r>
            <a:endParaRPr lang="en-US" sz="2800" b="1" dirty="0"/>
          </a:p>
        </p:txBody>
      </p:sp>
      <p:pic>
        <p:nvPicPr>
          <p:cNvPr id="1026" name="Picture 2"/>
          <p:cNvPicPr>
            <a:picLocks noChangeAspect="1" noChangeArrowheads="1"/>
          </p:cNvPicPr>
          <p:nvPr/>
        </p:nvPicPr>
        <p:blipFill>
          <a:blip r:embed="rId3" cstate="screen"/>
          <a:srcRect/>
          <a:stretch>
            <a:fillRect/>
          </a:stretch>
        </p:blipFill>
        <p:spPr bwMode="auto">
          <a:xfrm>
            <a:off x="228600" y="1066800"/>
            <a:ext cx="8763000" cy="838200"/>
          </a:xfrm>
          <a:prstGeom prst="rect">
            <a:avLst/>
          </a:prstGeom>
          <a:noFill/>
          <a:ln w="9525">
            <a:noFill/>
            <a:miter lim="800000"/>
            <a:headEnd/>
            <a:tailEnd/>
          </a:ln>
        </p:spPr>
      </p:pic>
      <p:sp>
        <p:nvSpPr>
          <p:cNvPr id="5" name="Rectangle 4"/>
          <p:cNvSpPr/>
          <p:nvPr/>
        </p:nvSpPr>
        <p:spPr>
          <a:xfrm>
            <a:off x="457200" y="1981200"/>
            <a:ext cx="8305800" cy="3447098"/>
          </a:xfrm>
          <a:prstGeom prst="rect">
            <a:avLst/>
          </a:prstGeom>
        </p:spPr>
        <p:txBody>
          <a:bodyPr wrap="square">
            <a:spAutoFit/>
          </a:bodyPr>
          <a:lstStyle/>
          <a:p>
            <a:pPr marL="457200" indent="-457200"/>
            <a:r>
              <a:rPr lang="en-US" sz="2400" b="1" dirty="0" smtClean="0"/>
              <a:t>e. Appointed Duties (continued). EXAMPLES:</a:t>
            </a:r>
          </a:p>
          <a:p>
            <a:pPr>
              <a:spcAft>
                <a:spcPts val="1200"/>
              </a:spcAft>
            </a:pPr>
            <a:r>
              <a:rPr lang="en-US" sz="2400" dirty="0" smtClean="0"/>
              <a:t>Convoy Commander in support of </a:t>
            </a:r>
            <a:r>
              <a:rPr lang="en-US" sz="2400" dirty="0" err="1" smtClean="0"/>
              <a:t>OIF</a:t>
            </a:r>
            <a:r>
              <a:rPr lang="en-US" sz="2400" dirty="0" smtClean="0"/>
              <a:t>.</a:t>
            </a:r>
          </a:p>
          <a:p>
            <a:pPr>
              <a:spcAft>
                <a:spcPts val="1200"/>
              </a:spcAft>
            </a:pPr>
            <a:r>
              <a:rPr lang="en-US" sz="2400" dirty="0" smtClean="0"/>
              <a:t>Escort 1; Block NCO; Operations NCO; </a:t>
            </a:r>
            <a:r>
              <a:rPr lang="en-US" sz="2400" dirty="0" err="1" smtClean="0"/>
              <a:t>EO</a:t>
            </a:r>
            <a:r>
              <a:rPr lang="en-US" sz="2400" dirty="0" smtClean="0"/>
              <a:t>/</a:t>
            </a:r>
            <a:r>
              <a:rPr lang="en-US" sz="2400" dirty="0" err="1" smtClean="0"/>
              <a:t>EEO</a:t>
            </a:r>
            <a:r>
              <a:rPr lang="en-US" sz="2400" dirty="0" smtClean="0"/>
              <a:t> NCO.</a:t>
            </a:r>
          </a:p>
          <a:p>
            <a:pPr>
              <a:spcAft>
                <a:spcPts val="1200"/>
              </a:spcAft>
            </a:pPr>
            <a:r>
              <a:rPr lang="en-US" sz="2400" dirty="0" smtClean="0"/>
              <a:t>Traffic Investigator; Unit Prevention Leader (</a:t>
            </a:r>
            <a:r>
              <a:rPr lang="en-US" sz="2400" dirty="0" err="1" smtClean="0"/>
              <a:t>UPL</a:t>
            </a:r>
            <a:r>
              <a:rPr lang="en-US" sz="2400" dirty="0" smtClean="0"/>
              <a:t>). </a:t>
            </a:r>
          </a:p>
          <a:p>
            <a:pPr>
              <a:spcAft>
                <a:spcPts val="1200"/>
              </a:spcAft>
            </a:pPr>
            <a:r>
              <a:rPr lang="en-US" sz="2400" dirty="0" smtClean="0"/>
              <a:t>Resilience Trainer Assistant (</a:t>
            </a:r>
            <a:r>
              <a:rPr lang="en-US" sz="2400" dirty="0" err="1" smtClean="0"/>
              <a:t>RTA</a:t>
            </a:r>
            <a:r>
              <a:rPr lang="en-US" sz="2400" dirty="0" smtClean="0"/>
              <a:t>).</a:t>
            </a:r>
          </a:p>
          <a:p>
            <a:pPr marL="457200" indent="-457200">
              <a:spcAft>
                <a:spcPts val="1200"/>
              </a:spcAft>
            </a:pPr>
            <a:r>
              <a:rPr lang="en-US" sz="2400" dirty="0" smtClean="0"/>
              <a:t>Physical Security NCO; Unit Prevention Leader.</a:t>
            </a:r>
          </a:p>
          <a:p>
            <a:pPr marL="457200" indent="-457200">
              <a:spcAft>
                <a:spcPts val="1200"/>
              </a:spcAft>
            </a:pPr>
            <a:endParaRPr lang="en-US" sz="2400"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Parts IV and V; Note</a:t>
            </a:r>
            <a:endParaRPr lang="en-US" sz="2800" b="1" dirty="0"/>
          </a:p>
        </p:txBody>
      </p:sp>
      <p:sp>
        <p:nvSpPr>
          <p:cNvPr id="4" name="Rectangle 3"/>
          <p:cNvSpPr/>
          <p:nvPr/>
        </p:nvSpPr>
        <p:spPr>
          <a:xfrm>
            <a:off x="457200" y="1284744"/>
            <a:ext cx="8305800" cy="4154984"/>
          </a:xfrm>
          <a:prstGeom prst="rect">
            <a:avLst/>
          </a:prstGeom>
        </p:spPr>
        <p:txBody>
          <a:bodyPr wrap="square">
            <a:spAutoFit/>
          </a:bodyPr>
          <a:lstStyle/>
          <a:p>
            <a:pPr marL="457200" indent="-457200"/>
            <a:r>
              <a:rPr lang="en-US" sz="2400" b="1" dirty="0" smtClean="0"/>
              <a:t>Bullets:</a:t>
            </a:r>
          </a:p>
          <a:p>
            <a:pPr marL="457200" indent="-457200">
              <a:buFont typeface="Arial" pitchFamily="34" charset="0"/>
              <a:buChar char="•"/>
            </a:pPr>
            <a:r>
              <a:rPr lang="en-US" sz="2400" dirty="0" smtClean="0"/>
              <a:t>No change to bullet format from “old” NCOER/ NCOER Support forms:</a:t>
            </a:r>
          </a:p>
          <a:p>
            <a:pPr marL="914400" lvl="1" indent="-457200">
              <a:buFont typeface="Arial" pitchFamily="34" charset="0"/>
              <a:buChar char="•"/>
            </a:pPr>
            <a:r>
              <a:rPr lang="en-US" sz="2400" dirty="0" smtClean="0"/>
              <a:t>“o” and then a space for bullet</a:t>
            </a:r>
          </a:p>
          <a:p>
            <a:pPr marL="914400" lvl="1" indent="-457200">
              <a:buFont typeface="Arial" pitchFamily="34" charset="0"/>
              <a:buChar char="•"/>
            </a:pPr>
            <a:r>
              <a:rPr lang="en-US" sz="2400" dirty="0" smtClean="0"/>
              <a:t>start bullet with lower case letter, unless it’s a proper noun (name) that is usually capitalized</a:t>
            </a:r>
          </a:p>
          <a:p>
            <a:pPr marL="914400" lvl="1" indent="-457200">
              <a:buFont typeface="Arial" pitchFamily="34" charset="0"/>
              <a:buChar char="•"/>
            </a:pPr>
            <a:r>
              <a:rPr lang="en-US" sz="2400" dirty="0" smtClean="0"/>
              <a:t>Up to two lines of text</a:t>
            </a:r>
          </a:p>
          <a:p>
            <a:pPr marL="914400" lvl="1" indent="-457200">
              <a:buFont typeface="Arial" pitchFamily="34" charset="0"/>
              <a:buChar char="•"/>
            </a:pPr>
            <a:r>
              <a:rPr lang="en-US" sz="2400" dirty="0" smtClean="0"/>
              <a:t>One space between bullets</a:t>
            </a:r>
          </a:p>
          <a:p>
            <a:pPr marL="914400" lvl="1" indent="-457200">
              <a:buFont typeface="Arial" pitchFamily="34" charset="0"/>
              <a:buChar char="•"/>
            </a:pPr>
            <a:r>
              <a:rPr lang="en-US" sz="2400" dirty="0" smtClean="0"/>
              <a:t>Start with pronouns (his, her), or action verbs</a:t>
            </a:r>
          </a:p>
          <a:p>
            <a:pPr marL="914400" lvl="1" indent="-457200">
              <a:buFont typeface="Arial" pitchFamily="34" charset="0"/>
              <a:buChar char="•"/>
            </a:pPr>
            <a:r>
              <a:rPr lang="en-US" sz="2400" dirty="0" smtClean="0"/>
              <a:t>No “.” (period) at the end of </a:t>
            </a:r>
            <a:r>
              <a:rPr lang="en-US" sz="2400" dirty="0" smtClean="0"/>
              <a:t>bullets </a:t>
            </a:r>
            <a:r>
              <a:rPr lang="en-US" sz="2400" b="1" i="1" dirty="0" smtClean="0"/>
              <a:t>(***</a:t>
            </a:r>
            <a:r>
              <a:rPr lang="en-US" sz="2400" b="1" i="1" dirty="0" smtClean="0"/>
              <a:t>check local unit/</a:t>
            </a:r>
            <a:r>
              <a:rPr lang="en-US" sz="2400" b="1" i="1" dirty="0" err="1" smtClean="0"/>
              <a:t>CSM</a:t>
            </a:r>
            <a:r>
              <a:rPr lang="en-US" sz="2400" b="1" i="1" dirty="0" smtClean="0"/>
              <a:t> guidance)</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508105"/>
          </a:xfrm>
          <a:prstGeom prst="rect">
            <a:avLst/>
          </a:prstGeom>
          <a:noFill/>
        </p:spPr>
        <p:txBody>
          <a:bodyPr wrap="square" rtlCol="0">
            <a:spAutoFit/>
          </a:bodyPr>
          <a:lstStyle/>
          <a:p>
            <a:pPr algn="ctr"/>
            <a:r>
              <a:rPr lang="en-US" sz="3600" b="1" dirty="0" smtClean="0"/>
              <a:t>NCOER SUPPORT FORM</a:t>
            </a:r>
          </a:p>
          <a:p>
            <a:pPr algn="ctr"/>
            <a:r>
              <a:rPr lang="en-US" sz="2800" b="1" dirty="0" smtClean="0"/>
              <a:t>Rated NCO Performance Goals And Expectations Part IV</a:t>
            </a:r>
            <a:endParaRPr lang="en-US" sz="3600" b="1" dirty="0"/>
          </a:p>
        </p:txBody>
      </p:sp>
      <p:pic>
        <p:nvPicPr>
          <p:cNvPr id="2052" name="Picture 4"/>
          <p:cNvPicPr>
            <a:picLocks noChangeAspect="1" noChangeArrowheads="1"/>
          </p:cNvPicPr>
          <p:nvPr/>
        </p:nvPicPr>
        <p:blipFill>
          <a:blip r:embed="rId3" cstate="screen"/>
          <a:srcRect/>
          <a:stretch>
            <a:fillRect/>
          </a:stretch>
        </p:blipFill>
        <p:spPr bwMode="auto">
          <a:xfrm>
            <a:off x="304800" y="1600200"/>
            <a:ext cx="8534400" cy="914400"/>
          </a:xfrm>
          <a:prstGeom prst="rect">
            <a:avLst/>
          </a:prstGeom>
          <a:noFill/>
          <a:ln w="9525">
            <a:noFill/>
            <a:miter lim="800000"/>
            <a:headEnd/>
            <a:tailEnd/>
          </a:ln>
        </p:spPr>
      </p:pic>
      <p:sp>
        <p:nvSpPr>
          <p:cNvPr id="8" name="Rectangle 7"/>
          <p:cNvSpPr/>
          <p:nvPr/>
        </p:nvSpPr>
        <p:spPr>
          <a:xfrm>
            <a:off x="457200" y="2819400"/>
            <a:ext cx="8305800" cy="3170099"/>
          </a:xfrm>
          <a:prstGeom prst="rect">
            <a:avLst/>
          </a:prstGeom>
        </p:spPr>
        <p:txBody>
          <a:bodyPr wrap="square">
            <a:spAutoFit/>
          </a:bodyPr>
          <a:lstStyle/>
          <a:p>
            <a:pPr marL="457200" indent="-457200"/>
            <a:r>
              <a:rPr lang="en-US" sz="2000" b="1" dirty="0" smtClean="0"/>
              <a:t>PART IV – Performance Goals and Expectations.</a:t>
            </a:r>
          </a:p>
          <a:p>
            <a:pPr marL="457200" indent="-457200">
              <a:spcAft>
                <a:spcPts val="1200"/>
              </a:spcAft>
              <a:buFont typeface="Arial" pitchFamily="34" charset="0"/>
              <a:buChar char="•"/>
            </a:pPr>
            <a:r>
              <a:rPr lang="en-US" sz="2000" dirty="0" smtClean="0"/>
              <a:t>This is where the RATED NCO will annotate THEIR performance goals and expectations for this rating period.</a:t>
            </a:r>
          </a:p>
          <a:p>
            <a:pPr marL="457200" indent="-457200">
              <a:spcAft>
                <a:spcPts val="1200"/>
              </a:spcAft>
            </a:pPr>
            <a:r>
              <a:rPr lang="en-US" sz="2000" b="1" dirty="0" smtClean="0"/>
              <a:t>EXAMPLES:</a:t>
            </a:r>
          </a:p>
          <a:p>
            <a:pPr marL="457200" indent="-457200">
              <a:spcAft>
                <a:spcPts val="1200"/>
              </a:spcAft>
            </a:pPr>
            <a:r>
              <a:rPr lang="en-US" sz="2000" dirty="0" smtClean="0"/>
              <a:t>o attend Advanced leaders course, graduating in the top 20%</a:t>
            </a:r>
          </a:p>
          <a:p>
            <a:pPr marL="457200" indent="-457200">
              <a:spcAft>
                <a:spcPts val="1200"/>
              </a:spcAft>
            </a:pPr>
            <a:r>
              <a:rPr lang="en-US" sz="2000" dirty="0" smtClean="0"/>
              <a:t>o improve personal </a:t>
            </a:r>
            <a:r>
              <a:rPr lang="en-US" sz="2000" dirty="0" err="1" smtClean="0"/>
              <a:t>APFT</a:t>
            </a:r>
            <a:r>
              <a:rPr lang="en-US" sz="2000" dirty="0" smtClean="0"/>
              <a:t> scores to a minimum of 90 points per event</a:t>
            </a:r>
          </a:p>
          <a:p>
            <a:pPr marL="457200" indent="-457200">
              <a:spcAft>
                <a:spcPts val="1200"/>
              </a:spcAft>
            </a:pPr>
            <a:r>
              <a:rPr lang="en-US" sz="2000" dirty="0" smtClean="0"/>
              <a:t>o platoon leadership will assist and resource the training of squad to compete in the Best Warrior Competition</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508105"/>
          </a:xfrm>
          <a:prstGeom prst="rect">
            <a:avLst/>
          </a:prstGeom>
          <a:noFill/>
        </p:spPr>
        <p:txBody>
          <a:bodyPr wrap="square" rtlCol="0">
            <a:spAutoFit/>
          </a:bodyPr>
          <a:lstStyle/>
          <a:p>
            <a:pPr algn="ctr"/>
            <a:r>
              <a:rPr lang="en-US" sz="3600" b="1" dirty="0" smtClean="0"/>
              <a:t>NCOER SUPPORT FORM</a:t>
            </a:r>
          </a:p>
          <a:p>
            <a:pPr algn="ctr"/>
            <a:r>
              <a:rPr lang="en-US" sz="2800" b="1" dirty="0" smtClean="0"/>
              <a:t>Developing Performance Objectives Part V</a:t>
            </a:r>
            <a:endParaRPr lang="en-US" sz="2800" b="1" dirty="0"/>
          </a:p>
        </p:txBody>
      </p:sp>
      <p:pic>
        <p:nvPicPr>
          <p:cNvPr id="4" name="Picture 3"/>
          <p:cNvPicPr>
            <a:picLocks noChangeAspect="1" noChangeArrowheads="1"/>
          </p:cNvPicPr>
          <p:nvPr/>
        </p:nvPicPr>
        <p:blipFill>
          <a:blip r:embed="rId3" cstate="screen"/>
          <a:srcRect/>
          <a:stretch>
            <a:fillRect/>
          </a:stretch>
        </p:blipFill>
        <p:spPr bwMode="auto">
          <a:xfrm>
            <a:off x="1584649" y="1447800"/>
            <a:ext cx="5974702" cy="518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Part V, a. – f. </a:t>
            </a:r>
            <a:endParaRPr lang="en-US" sz="2800" b="1" dirty="0"/>
          </a:p>
        </p:txBody>
      </p:sp>
      <p:grpSp>
        <p:nvGrpSpPr>
          <p:cNvPr id="6" name="Group 5"/>
          <p:cNvGrpSpPr/>
          <p:nvPr/>
        </p:nvGrpSpPr>
        <p:grpSpPr>
          <a:xfrm>
            <a:off x="152400" y="1108609"/>
            <a:ext cx="6629400" cy="5749391"/>
            <a:chOff x="152400" y="1108609"/>
            <a:chExt cx="6629400" cy="5749391"/>
          </a:xfrm>
        </p:grpSpPr>
        <p:pic>
          <p:nvPicPr>
            <p:cNvPr id="4" name="Picture 3"/>
            <p:cNvPicPr>
              <a:picLocks noChangeAspect="1" noChangeArrowheads="1"/>
            </p:cNvPicPr>
            <p:nvPr/>
          </p:nvPicPr>
          <p:blipFill>
            <a:blip r:embed="rId3" cstate="screen"/>
            <a:srcRect/>
            <a:stretch>
              <a:fillRect/>
            </a:stretch>
          </p:blipFill>
          <p:spPr bwMode="auto">
            <a:xfrm>
              <a:off x="152400" y="1108609"/>
              <a:ext cx="3162300" cy="5749391"/>
            </a:xfrm>
            <a:prstGeom prst="rect">
              <a:avLst/>
            </a:prstGeom>
            <a:noFill/>
            <a:ln w="9525">
              <a:noFill/>
              <a:miter lim="800000"/>
              <a:headEnd/>
              <a:tailEnd/>
            </a:ln>
          </p:spPr>
        </p:pic>
        <p:pic>
          <p:nvPicPr>
            <p:cNvPr id="5" name="Picture 4"/>
            <p:cNvPicPr>
              <a:picLocks noChangeAspect="1" noChangeArrowheads="1"/>
            </p:cNvPicPr>
            <p:nvPr/>
          </p:nvPicPr>
          <p:blipFill>
            <a:blip r:embed="rId4" cstate="screen"/>
            <a:srcRect/>
            <a:stretch>
              <a:fillRect/>
            </a:stretch>
          </p:blipFill>
          <p:spPr bwMode="auto">
            <a:xfrm>
              <a:off x="152400" y="1108609"/>
              <a:ext cx="6629400" cy="262991"/>
            </a:xfrm>
            <a:prstGeom prst="rect">
              <a:avLst/>
            </a:prstGeom>
            <a:noFill/>
            <a:ln w="9525">
              <a:noFill/>
              <a:miter lim="800000"/>
              <a:headEnd/>
              <a:tailEnd/>
            </a:ln>
          </p:spPr>
        </p:pic>
      </p:grpSp>
      <p:sp>
        <p:nvSpPr>
          <p:cNvPr id="7" name="Rectangle 6"/>
          <p:cNvSpPr/>
          <p:nvPr/>
        </p:nvSpPr>
        <p:spPr>
          <a:xfrm>
            <a:off x="3276600" y="1468934"/>
            <a:ext cx="5867400" cy="6001643"/>
          </a:xfrm>
          <a:prstGeom prst="rect">
            <a:avLst/>
          </a:prstGeom>
        </p:spPr>
        <p:txBody>
          <a:bodyPr wrap="square">
            <a:spAutoFit/>
          </a:bodyPr>
          <a:lstStyle/>
          <a:p>
            <a:pPr marL="457200" indent="-457200"/>
            <a:r>
              <a:rPr lang="en-US" sz="2000" b="1" dirty="0" smtClean="0"/>
              <a:t>Developing Major Performance Objectives, Part V:</a:t>
            </a:r>
          </a:p>
          <a:p>
            <a:pPr marL="457200" indent="-457200">
              <a:spcAft>
                <a:spcPts val="1200"/>
              </a:spcAft>
              <a:buFont typeface="Arial" pitchFamily="34" charset="0"/>
              <a:buChar char="•"/>
            </a:pPr>
            <a:r>
              <a:rPr lang="en-US" sz="2000" dirty="0" smtClean="0"/>
              <a:t>This is developed by the rater.</a:t>
            </a:r>
          </a:p>
          <a:p>
            <a:pPr marL="457200" indent="-457200">
              <a:spcAft>
                <a:spcPts val="1200"/>
              </a:spcAft>
              <a:buFont typeface="Arial" pitchFamily="34" charset="0"/>
              <a:buChar char="•"/>
            </a:pPr>
            <a:r>
              <a:rPr lang="en-US" sz="2000" dirty="0" smtClean="0"/>
              <a:t>Developed from:</a:t>
            </a:r>
          </a:p>
          <a:p>
            <a:pPr marL="914400" lvl="1" indent="-457200">
              <a:spcAft>
                <a:spcPts val="1200"/>
              </a:spcAft>
              <a:buFont typeface="Arial" pitchFamily="34" charset="0"/>
              <a:buChar char="•"/>
            </a:pPr>
            <a:r>
              <a:rPr lang="en-US" sz="2000" dirty="0" smtClean="0"/>
              <a:t>Rated </a:t>
            </a:r>
            <a:r>
              <a:rPr lang="en-US" sz="2000" dirty="0" err="1" smtClean="0"/>
              <a:t>NCO’s</a:t>
            </a:r>
            <a:r>
              <a:rPr lang="en-US" sz="2000" dirty="0" smtClean="0"/>
              <a:t> initial counseling and expectations.</a:t>
            </a:r>
          </a:p>
          <a:p>
            <a:pPr marL="914400" lvl="1" indent="-457200">
              <a:spcAft>
                <a:spcPts val="1200"/>
              </a:spcAft>
              <a:buFont typeface="Arial" pitchFamily="34" charset="0"/>
              <a:buChar char="•"/>
            </a:pPr>
            <a:r>
              <a:rPr lang="en-US" sz="2000" dirty="0" smtClean="0"/>
              <a:t>Rater’s Support Form (</a:t>
            </a:r>
            <a:r>
              <a:rPr lang="en-US" sz="2000" dirty="0" err="1" smtClean="0"/>
              <a:t>OER</a:t>
            </a:r>
            <a:r>
              <a:rPr lang="en-US" sz="2000" dirty="0" smtClean="0"/>
              <a:t> or NCOER).</a:t>
            </a:r>
          </a:p>
          <a:p>
            <a:pPr marL="914400" lvl="1" indent="-457200">
              <a:spcAft>
                <a:spcPts val="1200"/>
              </a:spcAft>
              <a:buFont typeface="Arial" pitchFamily="34" charset="0"/>
              <a:buChar char="•"/>
            </a:pPr>
            <a:r>
              <a:rPr lang="en-US" sz="2000" dirty="0" smtClean="0"/>
              <a:t>Upcoming events/training.</a:t>
            </a:r>
          </a:p>
          <a:p>
            <a:pPr marL="914400" lvl="1" indent="-457200">
              <a:spcAft>
                <a:spcPts val="1200"/>
              </a:spcAft>
              <a:buFont typeface="Arial" pitchFamily="34" charset="0"/>
              <a:buChar char="•"/>
            </a:pPr>
            <a:r>
              <a:rPr lang="en-US" sz="2000" dirty="0" smtClean="0"/>
              <a:t>Mandatory requirements (see next slide)</a:t>
            </a:r>
          </a:p>
          <a:p>
            <a:pPr marL="457200" indent="-457200">
              <a:spcAft>
                <a:spcPts val="1200"/>
              </a:spcAft>
              <a:buFont typeface="Arial" pitchFamily="34" charset="0"/>
              <a:buChar char="•"/>
            </a:pPr>
            <a:r>
              <a:rPr lang="en-US" sz="2000" dirty="0" smtClean="0"/>
              <a:t>Should support next </a:t>
            </a:r>
            <a:r>
              <a:rPr lang="en-US" sz="2000" dirty="0" err="1" smtClean="0"/>
              <a:t>higher’s</a:t>
            </a:r>
            <a:r>
              <a:rPr lang="en-US" sz="2000" dirty="0" smtClean="0"/>
              <a:t> mission/ feed next </a:t>
            </a:r>
            <a:r>
              <a:rPr lang="en-US" sz="2000" dirty="0" err="1" smtClean="0"/>
              <a:t>higher’s</a:t>
            </a:r>
            <a:r>
              <a:rPr lang="en-US" sz="2000" dirty="0" smtClean="0"/>
              <a:t> </a:t>
            </a:r>
            <a:r>
              <a:rPr lang="en-US" sz="2000" dirty="0" err="1" smtClean="0"/>
              <a:t>eval</a:t>
            </a:r>
            <a:r>
              <a:rPr lang="en-US" sz="2000" dirty="0" smtClean="0"/>
              <a:t>.</a:t>
            </a:r>
          </a:p>
          <a:p>
            <a:pPr marL="457200" indent="-457200">
              <a:spcAft>
                <a:spcPts val="1200"/>
              </a:spcAft>
              <a:buFont typeface="Arial" pitchFamily="34" charset="0"/>
              <a:buChar char="•"/>
            </a:pPr>
            <a:r>
              <a:rPr lang="en-US" sz="2000" b="1" dirty="0" smtClean="0"/>
              <a:t>Should clearly explain/define what a “Met Standard” box check looks like on an NCOER.</a:t>
            </a:r>
          </a:p>
          <a:p>
            <a:pPr marL="457200" indent="-457200">
              <a:spcAft>
                <a:spcPts val="1200"/>
              </a:spcAft>
              <a:buFont typeface="Arial" pitchFamily="34" charset="0"/>
              <a:buChar char="•"/>
            </a:pPr>
            <a:endParaRPr lang="en-US" sz="2400"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Part V, a. – f. </a:t>
            </a:r>
            <a:endParaRPr lang="en-US" sz="2800" b="1" dirty="0"/>
          </a:p>
        </p:txBody>
      </p:sp>
      <p:sp>
        <p:nvSpPr>
          <p:cNvPr id="7" name="Rectangle 6"/>
          <p:cNvSpPr/>
          <p:nvPr/>
        </p:nvSpPr>
        <p:spPr>
          <a:xfrm>
            <a:off x="457200" y="1143000"/>
            <a:ext cx="8686800" cy="5478423"/>
          </a:xfrm>
          <a:prstGeom prst="rect">
            <a:avLst/>
          </a:prstGeom>
        </p:spPr>
        <p:txBody>
          <a:bodyPr wrap="square">
            <a:spAutoFit/>
          </a:bodyPr>
          <a:lstStyle/>
          <a:p>
            <a:pPr marL="457200" indent="-457200">
              <a:spcAft>
                <a:spcPts val="600"/>
              </a:spcAft>
            </a:pPr>
            <a:r>
              <a:rPr lang="en-US" sz="2000" b="1" dirty="0" smtClean="0"/>
              <a:t>Major Performance Objectives, Part V, (continued): </a:t>
            </a:r>
          </a:p>
          <a:p>
            <a:pPr marL="457200" indent="-457200">
              <a:spcAft>
                <a:spcPts val="600"/>
              </a:spcAft>
            </a:pPr>
            <a:r>
              <a:rPr lang="en-US" sz="2000" b="1" dirty="0" smtClean="0"/>
              <a:t>Mandatory Requirements, Special Interest Items (</a:t>
            </a:r>
            <a:r>
              <a:rPr lang="en-US" sz="2000" b="1" dirty="0" err="1" smtClean="0"/>
              <a:t>SII</a:t>
            </a:r>
            <a:r>
              <a:rPr lang="en-US" sz="2000" b="1" dirty="0" smtClean="0"/>
              <a:t>) : </a:t>
            </a:r>
          </a:p>
          <a:p>
            <a:pPr marL="457200" indent="-457200">
              <a:spcAft>
                <a:spcPts val="600"/>
              </a:spcAft>
              <a:buFont typeface="Arial" pitchFamily="34" charset="0"/>
              <a:buChar char="•"/>
            </a:pPr>
            <a:r>
              <a:rPr lang="en-US" sz="2000" dirty="0" smtClean="0"/>
              <a:t>Per AR 623-3, para 3-5, there are many “mandatory” SII that need to be included as objectives on </a:t>
            </a:r>
            <a:r>
              <a:rPr lang="en-US" sz="2000" b="1" dirty="0" smtClean="0"/>
              <a:t>all NCOER Support Forms</a:t>
            </a:r>
            <a:r>
              <a:rPr lang="en-US" sz="2000" dirty="0" smtClean="0"/>
              <a:t>, however are not expected to be reflected on the NCOER (except for those defined as being required). Also, </a:t>
            </a:r>
            <a:r>
              <a:rPr lang="en-US" sz="2000" dirty="0" err="1" smtClean="0"/>
              <a:t>CDRs</a:t>
            </a:r>
            <a:r>
              <a:rPr lang="en-US" sz="2000" dirty="0" smtClean="0"/>
              <a:t> may establish their own </a:t>
            </a:r>
            <a:r>
              <a:rPr lang="en-US" sz="2000" dirty="0" err="1" smtClean="0"/>
              <a:t>SII</a:t>
            </a:r>
            <a:r>
              <a:rPr lang="en-US" sz="2000" dirty="0" smtClean="0"/>
              <a:t> and performance objectives.</a:t>
            </a:r>
          </a:p>
          <a:p>
            <a:pPr marL="457200" indent="-457200">
              <a:spcAft>
                <a:spcPts val="600"/>
              </a:spcAft>
              <a:buFont typeface="Arial" pitchFamily="34" charset="0"/>
              <a:buChar char="•"/>
            </a:pPr>
            <a:r>
              <a:rPr lang="en-US" sz="2000" b="1" dirty="0" err="1" smtClean="0"/>
              <a:t>SII</a:t>
            </a:r>
            <a:r>
              <a:rPr lang="en-US" sz="2000" b="1" dirty="0" smtClean="0"/>
              <a:t> objectives required on ALL NCOER Support Forms:</a:t>
            </a:r>
          </a:p>
          <a:p>
            <a:pPr marL="914400" lvl="1" indent="-457200">
              <a:spcAft>
                <a:spcPts val="600"/>
              </a:spcAft>
              <a:buFont typeface="Arial" pitchFamily="34" charset="0"/>
              <a:buChar char="•"/>
            </a:pPr>
            <a:r>
              <a:rPr lang="en-US" sz="2000" dirty="0" smtClean="0"/>
              <a:t>Objectives related to safety;</a:t>
            </a:r>
          </a:p>
          <a:p>
            <a:pPr marL="914400" lvl="1" indent="-457200">
              <a:spcAft>
                <a:spcPts val="600"/>
              </a:spcAft>
              <a:buFont typeface="Arial" pitchFamily="34" charset="0"/>
              <a:buChar char="•"/>
            </a:pPr>
            <a:r>
              <a:rPr lang="en-US" sz="2000" dirty="0" smtClean="0"/>
              <a:t>Objectives related to individual and unit deployment readiness;</a:t>
            </a:r>
          </a:p>
          <a:p>
            <a:pPr marL="914400" lvl="1" indent="-457200">
              <a:spcAft>
                <a:spcPts val="600"/>
              </a:spcAft>
              <a:buFont typeface="Arial" pitchFamily="34" charset="0"/>
              <a:buChar char="•"/>
            </a:pPr>
            <a:r>
              <a:rPr lang="en-US" sz="2000" dirty="0" smtClean="0"/>
              <a:t>Energy-informed actions and conservation (see </a:t>
            </a:r>
            <a:r>
              <a:rPr lang="en-US" sz="2000" dirty="0" err="1" smtClean="0"/>
              <a:t>para</a:t>
            </a:r>
            <a:r>
              <a:rPr lang="en-US" sz="2000" dirty="0" smtClean="0"/>
              <a:t> 3-5 (k));</a:t>
            </a:r>
          </a:p>
          <a:p>
            <a:pPr marL="914400" lvl="1" indent="-457200">
              <a:spcAft>
                <a:spcPts val="600"/>
              </a:spcAft>
              <a:buFont typeface="Arial" pitchFamily="34" charset="0"/>
              <a:buChar char="•"/>
            </a:pPr>
            <a:r>
              <a:rPr lang="en-US" sz="2000" dirty="0" smtClean="0"/>
              <a:t>Objectives in support of behavioral health goals;</a:t>
            </a:r>
          </a:p>
          <a:p>
            <a:pPr marL="914400" lvl="1" indent="-457200">
              <a:spcAft>
                <a:spcPts val="600"/>
              </a:spcAft>
              <a:buFont typeface="Arial" pitchFamily="34" charset="0"/>
              <a:buChar char="•"/>
            </a:pPr>
            <a:r>
              <a:rPr lang="en-US" sz="2000" dirty="0" smtClean="0"/>
              <a:t>Objectives in support of the EO and EEO programs;</a:t>
            </a:r>
          </a:p>
          <a:p>
            <a:pPr marL="914400" lvl="1" indent="-457200">
              <a:spcAft>
                <a:spcPts val="600"/>
              </a:spcAft>
              <a:buFont typeface="Arial" pitchFamily="34" charset="0"/>
              <a:buChar char="•"/>
            </a:pPr>
            <a:r>
              <a:rPr lang="en-US" sz="2000" dirty="0" smtClean="0"/>
              <a:t>Objectives that foster and support the SHARP Program.</a:t>
            </a:r>
          </a:p>
          <a:p>
            <a:pPr marL="457200" indent="-457200">
              <a:spcAft>
                <a:spcPts val="600"/>
              </a:spcAft>
              <a:buFont typeface="Arial" pitchFamily="34" charset="0"/>
              <a:buChar char="•"/>
            </a:pPr>
            <a:r>
              <a:rPr lang="en-US" sz="2000" dirty="0" smtClean="0"/>
              <a:t>For additional </a:t>
            </a:r>
            <a:r>
              <a:rPr lang="en-US" sz="2000" dirty="0" err="1" smtClean="0"/>
              <a:t>SII</a:t>
            </a:r>
            <a:r>
              <a:rPr lang="en-US" sz="2000" dirty="0" smtClean="0"/>
              <a:t>, see AR 623-3, </a:t>
            </a:r>
            <a:r>
              <a:rPr lang="en-US" sz="2000" dirty="0" err="1" smtClean="0"/>
              <a:t>para</a:t>
            </a:r>
            <a:r>
              <a:rPr lang="en-US" sz="2000" dirty="0" smtClean="0"/>
              <a:t> 3-5, b., (2), (a)-(k).</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Part V, a. – f. </a:t>
            </a:r>
            <a:endParaRPr lang="en-US" sz="2800" b="1" dirty="0"/>
          </a:p>
        </p:txBody>
      </p:sp>
      <p:sp>
        <p:nvSpPr>
          <p:cNvPr id="7" name="Rectangle 6"/>
          <p:cNvSpPr/>
          <p:nvPr/>
        </p:nvSpPr>
        <p:spPr>
          <a:xfrm>
            <a:off x="457200" y="1143000"/>
            <a:ext cx="8686800" cy="5632311"/>
          </a:xfrm>
          <a:prstGeom prst="rect">
            <a:avLst/>
          </a:prstGeom>
        </p:spPr>
        <p:txBody>
          <a:bodyPr wrap="square">
            <a:spAutoFit/>
          </a:bodyPr>
          <a:lstStyle/>
          <a:p>
            <a:pPr marL="457200" indent="-457200">
              <a:spcAft>
                <a:spcPts val="600"/>
              </a:spcAft>
            </a:pPr>
            <a:r>
              <a:rPr lang="en-US" sz="2000" b="1" dirty="0" smtClean="0"/>
              <a:t>Major Performance Objectives, Part V, (continued): </a:t>
            </a:r>
          </a:p>
          <a:p>
            <a:pPr marL="457200" indent="-457200">
              <a:spcAft>
                <a:spcPts val="600"/>
              </a:spcAft>
            </a:pPr>
            <a:r>
              <a:rPr lang="en-US" sz="2000" b="1" dirty="0" smtClean="0"/>
              <a:t>Making Performance objectives “SMART”; Specific, Measurable, Attainable, Relevant, Time-Bound:</a:t>
            </a:r>
          </a:p>
          <a:p>
            <a:pPr marL="457200" indent="-457200">
              <a:spcAft>
                <a:spcPts val="600"/>
              </a:spcAft>
              <a:buFont typeface="Arial" pitchFamily="34" charset="0"/>
              <a:buChar char="•"/>
            </a:pPr>
            <a:r>
              <a:rPr lang="en-US" sz="2000" dirty="0" smtClean="0"/>
              <a:t>In order to give your subordinate the best chance at success and meeting/exceeding your objectives, with </a:t>
            </a:r>
            <a:r>
              <a:rPr lang="en-US" sz="2000" b="1" dirty="0" smtClean="0"/>
              <a:t>qualitative and quantifiable </a:t>
            </a:r>
            <a:r>
              <a:rPr lang="en-US" sz="2000" dirty="0" smtClean="0"/>
              <a:t>accomplishments, objectives should meet all or most of the following:</a:t>
            </a:r>
          </a:p>
          <a:p>
            <a:pPr marL="914400" lvl="1" indent="-457200">
              <a:spcAft>
                <a:spcPts val="600"/>
              </a:spcAft>
              <a:buFont typeface="Arial" pitchFamily="34" charset="0"/>
              <a:buChar char="•"/>
            </a:pPr>
            <a:r>
              <a:rPr lang="en-US" sz="2000" b="1" dirty="0" smtClean="0"/>
              <a:t>Specific</a:t>
            </a:r>
            <a:r>
              <a:rPr lang="en-US" sz="2000" dirty="0" smtClean="0"/>
              <a:t>: Objective is clear and unambiguous. What do you want NCO to accomplish? Why; specific reasons, purpose or benefits? </a:t>
            </a:r>
          </a:p>
          <a:p>
            <a:pPr marL="914400" lvl="1" indent="-457200">
              <a:spcAft>
                <a:spcPts val="600"/>
              </a:spcAft>
              <a:buFont typeface="Arial" pitchFamily="34" charset="0"/>
              <a:buChar char="•"/>
            </a:pPr>
            <a:r>
              <a:rPr lang="en-US" sz="2000" b="1" dirty="0" smtClean="0"/>
              <a:t>Measurable</a:t>
            </a:r>
            <a:r>
              <a:rPr lang="en-US" sz="2000" dirty="0" smtClean="0"/>
              <a:t>: How much? How many? How will I know when it is accomplished? Indicators should be quantifiable.</a:t>
            </a:r>
          </a:p>
          <a:p>
            <a:pPr marL="914400" lvl="1" indent="-457200">
              <a:spcAft>
                <a:spcPts val="600"/>
              </a:spcAft>
              <a:buFont typeface="Arial" pitchFamily="34" charset="0"/>
              <a:buChar char="•"/>
            </a:pPr>
            <a:r>
              <a:rPr lang="en-US" sz="2000" b="1" dirty="0" smtClean="0"/>
              <a:t>Attainable</a:t>
            </a:r>
            <a:r>
              <a:rPr lang="en-US" sz="2000" dirty="0" smtClean="0"/>
              <a:t>: Is objective realistic based on other constraints?</a:t>
            </a:r>
          </a:p>
          <a:p>
            <a:pPr marL="914400" lvl="1" indent="-457200">
              <a:spcAft>
                <a:spcPts val="600"/>
              </a:spcAft>
              <a:buFont typeface="Arial" pitchFamily="34" charset="0"/>
              <a:buChar char="•"/>
            </a:pPr>
            <a:r>
              <a:rPr lang="en-US" sz="2000" b="1" dirty="0" smtClean="0"/>
              <a:t>Relevant</a:t>
            </a:r>
            <a:r>
              <a:rPr lang="en-US" sz="2000" dirty="0" smtClean="0"/>
              <a:t>: Does the objective matter? Is this the right NCO?</a:t>
            </a:r>
          </a:p>
          <a:p>
            <a:pPr marL="914400" lvl="1" indent="-457200">
              <a:spcAft>
                <a:spcPts val="600"/>
              </a:spcAft>
              <a:buFont typeface="Arial" pitchFamily="34" charset="0"/>
              <a:buChar char="•"/>
            </a:pPr>
            <a:r>
              <a:rPr lang="en-US" sz="2000" b="1" dirty="0" smtClean="0"/>
              <a:t>Time-Bound</a:t>
            </a:r>
            <a:r>
              <a:rPr lang="en-US" sz="2000" dirty="0" smtClean="0"/>
              <a:t>: Time frame to accomplish objective; e.g. “by end of rating period,” or “by next </a:t>
            </a:r>
            <a:r>
              <a:rPr lang="en-US" sz="2000" dirty="0" err="1" smtClean="0"/>
              <a:t>APFT</a:t>
            </a:r>
            <a:r>
              <a:rPr lang="en-US" sz="2000" dirty="0" smtClean="0"/>
              <a:t>,” or “by next counseling.”</a:t>
            </a:r>
          </a:p>
          <a:p>
            <a:pPr marL="457200" indent="-457200">
              <a:spcAft>
                <a:spcPts val="600"/>
              </a:spcAft>
              <a:buFont typeface="Arial" pitchFamily="34" charset="0"/>
              <a:buChar char="•"/>
            </a:pPr>
            <a:r>
              <a:rPr lang="en-US" sz="2000" b="1" dirty="0" smtClean="0"/>
              <a:t>SET YOUR NCOS UP FOR SUCCESS</a:t>
            </a:r>
            <a:r>
              <a:rPr lang="en-US" sz="2000" dirty="0" smtClean="0"/>
              <a:t>, set them up with SOLID performance objectives.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srcRect/>
          <a:stretch>
            <a:fillRect/>
          </a:stretch>
        </p:blipFill>
        <p:spPr bwMode="auto">
          <a:xfrm>
            <a:off x="152399" y="1108609"/>
            <a:ext cx="4267201" cy="1280297"/>
          </a:xfrm>
          <a:prstGeom prst="rect">
            <a:avLst/>
          </a:prstGeom>
          <a:noFill/>
          <a:ln w="9525">
            <a:noFill/>
            <a:miter lim="800000"/>
            <a:headEnd/>
            <a:tailEnd/>
          </a:ln>
        </p:spPr>
      </p:pic>
      <p:pic>
        <p:nvPicPr>
          <p:cNvPr id="5" name="Picture 4"/>
          <p:cNvPicPr>
            <a:picLocks noChangeAspect="1" noChangeArrowheads="1"/>
          </p:cNvPicPr>
          <p:nvPr/>
        </p:nvPicPr>
        <p:blipFill>
          <a:blip r:embed="rId4" cstate="screen"/>
          <a:srcRect/>
          <a:stretch>
            <a:fillRect/>
          </a:stretch>
        </p:blipFill>
        <p:spPr bwMode="auto">
          <a:xfrm>
            <a:off x="152399" y="1108610"/>
            <a:ext cx="8945707" cy="354880"/>
          </a:xfrm>
          <a:prstGeom prst="rect">
            <a:avLst/>
          </a:prstGeom>
          <a:noFill/>
          <a:ln w="9525">
            <a:noFill/>
            <a:miter lim="800000"/>
            <a:headEnd/>
            <a:tailEnd/>
          </a:ln>
        </p:spPr>
      </p:pic>
      <p:sp>
        <p:nvSpPr>
          <p:cNvPr id="8" name="Rectangle 7"/>
          <p:cNvSpPr/>
          <p:nvPr/>
        </p:nvSpPr>
        <p:spPr>
          <a:xfrm>
            <a:off x="304800" y="1524000"/>
            <a:ext cx="4038600" cy="400110"/>
          </a:xfrm>
          <a:prstGeom prst="rect">
            <a:avLst/>
          </a:prstGeom>
        </p:spPr>
        <p:txBody>
          <a:bodyPr wrap="square">
            <a:spAutoFit/>
          </a:bodyPr>
          <a:lstStyle/>
          <a:p>
            <a:r>
              <a:rPr lang="en-US" sz="1000" dirty="0" smtClean="0"/>
              <a:t>o know, understand and enforce the standard; both Army regulation and the Platoon Leader’s philosophy</a:t>
            </a:r>
          </a:p>
        </p:txBody>
      </p:sp>
      <p:pic>
        <p:nvPicPr>
          <p:cNvPr id="9" name="Picture 2"/>
          <p:cNvPicPr>
            <a:picLocks noChangeAspect="1" noChangeArrowheads="1"/>
          </p:cNvPicPr>
          <p:nvPr/>
        </p:nvPicPr>
        <p:blipFill>
          <a:blip r:embed="rId5" cstate="screen"/>
          <a:srcRect/>
          <a:stretch>
            <a:fillRect/>
          </a:stretch>
        </p:blipFill>
        <p:spPr bwMode="auto">
          <a:xfrm>
            <a:off x="2209800" y="2209800"/>
            <a:ext cx="6934200" cy="2825044"/>
          </a:xfrm>
          <a:prstGeom prst="rect">
            <a:avLst/>
          </a:prstGeom>
          <a:noFill/>
          <a:ln w="9525">
            <a:noFill/>
            <a:miter lim="800000"/>
            <a:headEnd/>
            <a:tailEnd/>
          </a:ln>
        </p:spPr>
      </p:pic>
      <p:sp>
        <p:nvSpPr>
          <p:cNvPr id="10" name="Rectangle 9"/>
          <p:cNvSpPr/>
          <p:nvPr/>
        </p:nvSpPr>
        <p:spPr>
          <a:xfrm>
            <a:off x="4800600" y="4995446"/>
            <a:ext cx="3276600" cy="338554"/>
          </a:xfrm>
          <a:prstGeom prst="rect">
            <a:avLst/>
          </a:prstGeom>
        </p:spPr>
        <p:txBody>
          <a:bodyPr wrap="square">
            <a:spAutoFit/>
          </a:bodyPr>
          <a:lstStyle/>
          <a:p>
            <a:r>
              <a:rPr lang="en-US" sz="1600" b="1" dirty="0" smtClean="0"/>
              <a:t>(initial counseling)</a:t>
            </a:r>
          </a:p>
        </p:txBody>
      </p:sp>
      <p:sp>
        <p:nvSpPr>
          <p:cNvPr id="11" name="Oval 10"/>
          <p:cNvSpPr/>
          <p:nvPr/>
        </p:nvSpPr>
        <p:spPr>
          <a:xfrm>
            <a:off x="1371600" y="1143000"/>
            <a:ext cx="3886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057400" y="4267200"/>
            <a:ext cx="6629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12" idx="0"/>
            <a:endCxn id="11" idx="4"/>
          </p:cNvCxnSpPr>
          <p:nvPr/>
        </p:nvCxnSpPr>
        <p:spPr>
          <a:xfrm flipH="1" flipV="1">
            <a:off x="3314700" y="1600200"/>
            <a:ext cx="2057400" cy="2667000"/>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5382161"/>
            <a:ext cx="9144000" cy="1323439"/>
          </a:xfrm>
          <a:prstGeom prst="rect">
            <a:avLst/>
          </a:prstGeom>
        </p:spPr>
        <p:txBody>
          <a:bodyPr wrap="square">
            <a:spAutoFit/>
          </a:bodyPr>
          <a:lstStyle/>
          <a:p>
            <a:r>
              <a:rPr lang="en-US" sz="2000" b="1" dirty="0" smtClean="0"/>
              <a:t>Performance Objective example for “Character,” taken from the </a:t>
            </a:r>
            <a:r>
              <a:rPr lang="en-US" sz="2000" b="1" dirty="0" err="1" smtClean="0"/>
              <a:t>NCO’s</a:t>
            </a:r>
            <a:r>
              <a:rPr lang="en-US" sz="2000" b="1" dirty="0" smtClean="0"/>
              <a:t> initial counseling:</a:t>
            </a:r>
          </a:p>
          <a:p>
            <a:pPr marL="457200" indent="-457200"/>
            <a:r>
              <a:rPr lang="en-US" sz="2000" dirty="0" smtClean="0"/>
              <a:t>    o know, understand and enforce the standard; both Army regulation and the Platoon Leader’s philosophy</a:t>
            </a:r>
          </a:p>
        </p:txBody>
      </p:sp>
      <p:cxnSp>
        <p:nvCxnSpPr>
          <p:cNvPr id="15" name="Straight Arrow Connector 14"/>
          <p:cNvCxnSpPr>
            <a:stCxn id="12" idx="0"/>
            <a:endCxn id="8" idx="2"/>
          </p:cNvCxnSpPr>
          <p:nvPr/>
        </p:nvCxnSpPr>
        <p:spPr>
          <a:xfrm flipH="1" flipV="1">
            <a:off x="2324100" y="1924110"/>
            <a:ext cx="3048000" cy="2343090"/>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Part V, a. – f. </a:t>
            </a:r>
            <a:endParaRPr lang="en-US" sz="2800" b="1"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screen"/>
          <a:srcRect/>
          <a:stretch>
            <a:fillRect/>
          </a:stretch>
        </p:blipFill>
        <p:spPr bwMode="auto">
          <a:xfrm>
            <a:off x="2133600" y="2133600"/>
            <a:ext cx="7010400" cy="2970508"/>
          </a:xfrm>
          <a:prstGeom prst="rect">
            <a:avLst/>
          </a:prstGeom>
          <a:noFill/>
          <a:ln w="9525">
            <a:noFill/>
            <a:miter lim="800000"/>
            <a:headEnd/>
            <a:tailEnd/>
          </a:ln>
        </p:spPr>
      </p:pic>
      <p:pic>
        <p:nvPicPr>
          <p:cNvPr id="4" name="Picture 3"/>
          <p:cNvPicPr>
            <a:picLocks noChangeAspect="1" noChangeArrowheads="1"/>
          </p:cNvPicPr>
          <p:nvPr/>
        </p:nvPicPr>
        <p:blipFill>
          <a:blip r:embed="rId4" cstate="screen"/>
          <a:srcRect/>
          <a:stretch>
            <a:fillRect/>
          </a:stretch>
        </p:blipFill>
        <p:spPr bwMode="auto">
          <a:xfrm>
            <a:off x="152399" y="1108609"/>
            <a:ext cx="4267201" cy="1253591"/>
          </a:xfrm>
          <a:prstGeom prst="rect">
            <a:avLst/>
          </a:prstGeom>
          <a:noFill/>
          <a:ln w="9525">
            <a:noFill/>
            <a:miter lim="800000"/>
            <a:headEnd/>
            <a:tailEnd/>
          </a:ln>
        </p:spPr>
      </p:pic>
      <p:pic>
        <p:nvPicPr>
          <p:cNvPr id="5" name="Picture 4"/>
          <p:cNvPicPr>
            <a:picLocks noChangeAspect="1" noChangeArrowheads="1"/>
          </p:cNvPicPr>
          <p:nvPr/>
        </p:nvPicPr>
        <p:blipFill>
          <a:blip r:embed="rId5" cstate="screen"/>
          <a:srcRect/>
          <a:stretch>
            <a:fillRect/>
          </a:stretch>
        </p:blipFill>
        <p:spPr bwMode="auto">
          <a:xfrm>
            <a:off x="152399" y="1108610"/>
            <a:ext cx="8945707" cy="354880"/>
          </a:xfrm>
          <a:prstGeom prst="rect">
            <a:avLst/>
          </a:prstGeom>
          <a:noFill/>
          <a:ln w="9525">
            <a:noFill/>
            <a:miter lim="800000"/>
            <a:headEnd/>
            <a:tailEnd/>
          </a:ln>
        </p:spPr>
      </p:pic>
      <p:sp>
        <p:nvSpPr>
          <p:cNvPr id="8" name="Rectangle 7"/>
          <p:cNvSpPr/>
          <p:nvPr/>
        </p:nvSpPr>
        <p:spPr>
          <a:xfrm>
            <a:off x="304800" y="1524000"/>
            <a:ext cx="4114800" cy="861774"/>
          </a:xfrm>
          <a:prstGeom prst="rect">
            <a:avLst/>
          </a:prstGeom>
        </p:spPr>
        <p:txBody>
          <a:bodyPr wrap="square">
            <a:spAutoFit/>
          </a:bodyPr>
          <a:lstStyle/>
          <a:p>
            <a:r>
              <a:rPr lang="en-US" sz="1000" dirty="0" smtClean="0"/>
              <a:t>o know, understand and enforce the standard; both Army regulation and the Platoon Leader’s philosophy</a:t>
            </a:r>
          </a:p>
          <a:p>
            <a:endParaRPr lang="en-US" sz="1000" dirty="0" smtClean="0"/>
          </a:p>
          <a:p>
            <a:r>
              <a:rPr lang="en-US" sz="1000" dirty="0" smtClean="0"/>
              <a:t>o do not tolerate discrimination, sexual assaults, or harassment in any form; push subordinates to do the same</a:t>
            </a:r>
          </a:p>
        </p:txBody>
      </p:sp>
      <p:sp>
        <p:nvSpPr>
          <p:cNvPr id="10" name="Rectangle 9"/>
          <p:cNvSpPr/>
          <p:nvPr/>
        </p:nvSpPr>
        <p:spPr>
          <a:xfrm>
            <a:off x="4572000" y="4843046"/>
            <a:ext cx="3276600" cy="338554"/>
          </a:xfrm>
          <a:prstGeom prst="rect">
            <a:avLst/>
          </a:prstGeom>
        </p:spPr>
        <p:txBody>
          <a:bodyPr wrap="square">
            <a:spAutoFit/>
          </a:bodyPr>
          <a:lstStyle/>
          <a:p>
            <a:r>
              <a:rPr lang="en-US" sz="1600" b="1" dirty="0" smtClean="0"/>
              <a:t>(</a:t>
            </a:r>
            <a:r>
              <a:rPr lang="en-US" sz="1600" b="1" dirty="0" err="1" smtClean="0"/>
              <a:t>PL’s</a:t>
            </a:r>
            <a:r>
              <a:rPr lang="en-US" sz="1600" b="1" dirty="0" smtClean="0"/>
              <a:t> philosophy)</a:t>
            </a:r>
          </a:p>
        </p:txBody>
      </p:sp>
      <p:sp>
        <p:nvSpPr>
          <p:cNvPr id="11" name="Oval 10"/>
          <p:cNvSpPr/>
          <p:nvPr/>
        </p:nvSpPr>
        <p:spPr>
          <a:xfrm>
            <a:off x="5181600" y="1143000"/>
            <a:ext cx="2438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876800" y="4267200"/>
            <a:ext cx="2438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200471"/>
            <a:ext cx="9144000" cy="1631216"/>
          </a:xfrm>
          <a:prstGeom prst="rect">
            <a:avLst/>
          </a:prstGeom>
        </p:spPr>
        <p:txBody>
          <a:bodyPr wrap="square">
            <a:spAutoFit/>
          </a:bodyPr>
          <a:lstStyle/>
          <a:p>
            <a:pPr marL="457200" indent="-457200"/>
            <a:r>
              <a:rPr lang="en-US" sz="2000" b="1" dirty="0" smtClean="0"/>
              <a:t>Performance Objective example for “Character,” taken from the </a:t>
            </a:r>
            <a:r>
              <a:rPr lang="en-US" sz="2000" b="1" dirty="0" err="1" smtClean="0"/>
              <a:t>PL’s</a:t>
            </a:r>
            <a:r>
              <a:rPr lang="en-US" sz="2000" b="1" dirty="0" smtClean="0"/>
              <a:t> Philosophy:</a:t>
            </a:r>
          </a:p>
          <a:p>
            <a:r>
              <a:rPr lang="en-US" sz="2000" dirty="0" smtClean="0"/>
              <a:t>   o do not tolerate discrimination, sexual assaults, or harassment in any form; push subordinates to do the same </a:t>
            </a:r>
            <a:r>
              <a:rPr lang="en-US" sz="2000" i="1" dirty="0" smtClean="0"/>
              <a:t>(this would be an example of a mandatory </a:t>
            </a:r>
            <a:r>
              <a:rPr lang="en-US" sz="2000" i="1" dirty="0" err="1" smtClean="0"/>
              <a:t>SII</a:t>
            </a:r>
            <a:r>
              <a:rPr lang="en-US" sz="2000" i="1" dirty="0" smtClean="0"/>
              <a:t> objective)</a:t>
            </a:r>
          </a:p>
        </p:txBody>
      </p:sp>
      <p:cxnSp>
        <p:nvCxnSpPr>
          <p:cNvPr id="15" name="Straight Arrow Connector 14"/>
          <p:cNvCxnSpPr>
            <a:stCxn id="12" idx="0"/>
          </p:cNvCxnSpPr>
          <p:nvPr/>
        </p:nvCxnSpPr>
        <p:spPr>
          <a:xfrm flipH="1" flipV="1">
            <a:off x="2667000" y="2362200"/>
            <a:ext cx="3429000" cy="1905000"/>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Part V, a. – f. </a:t>
            </a:r>
            <a:endParaRPr lang="en-US" sz="2800" b="1" dirty="0"/>
          </a:p>
        </p:txBody>
      </p:sp>
      <p:cxnSp>
        <p:nvCxnSpPr>
          <p:cNvPr id="19" name="Straight Arrow Connector 18"/>
          <p:cNvCxnSpPr>
            <a:stCxn id="12" idx="0"/>
            <a:endCxn id="11" idx="4"/>
          </p:cNvCxnSpPr>
          <p:nvPr/>
        </p:nvCxnSpPr>
        <p:spPr>
          <a:xfrm flipV="1">
            <a:off x="6096000" y="1600200"/>
            <a:ext cx="304800" cy="2667000"/>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2388" t="67641" r="6866" b="3967"/>
          <a:stretch>
            <a:fillRect/>
          </a:stretch>
        </p:blipFill>
        <p:spPr bwMode="auto">
          <a:xfrm>
            <a:off x="1676400" y="2971800"/>
            <a:ext cx="6629400" cy="1977189"/>
          </a:xfrm>
          <a:prstGeom prst="rect">
            <a:avLst/>
          </a:prstGeom>
          <a:noFill/>
          <a:ln w="9525">
            <a:noFill/>
            <a:miter lim="800000"/>
            <a:headEnd/>
            <a:tailEnd/>
          </a:ln>
        </p:spPr>
      </p:pic>
      <p:pic>
        <p:nvPicPr>
          <p:cNvPr id="16" name="Picture 15"/>
          <p:cNvPicPr>
            <a:picLocks noChangeAspect="1" noChangeArrowheads="1"/>
          </p:cNvPicPr>
          <p:nvPr/>
        </p:nvPicPr>
        <p:blipFill>
          <a:blip r:embed="rId4" cstate="screen"/>
          <a:srcRect t="16502" b="59641"/>
          <a:stretch>
            <a:fillRect/>
          </a:stretch>
        </p:blipFill>
        <p:spPr bwMode="auto">
          <a:xfrm>
            <a:off x="336550" y="1066800"/>
            <a:ext cx="8470900" cy="1752600"/>
          </a:xfrm>
          <a:prstGeom prst="rect">
            <a:avLst/>
          </a:prstGeom>
          <a:noFill/>
          <a:ln w="9525">
            <a:noFill/>
            <a:miter lim="800000"/>
            <a:headEnd/>
            <a:tailEnd/>
          </a:ln>
        </p:spPr>
      </p:pic>
      <p:sp>
        <p:nvSpPr>
          <p:cNvPr id="8" name="Rectangle 7"/>
          <p:cNvSpPr/>
          <p:nvPr/>
        </p:nvSpPr>
        <p:spPr>
          <a:xfrm>
            <a:off x="457200" y="2036802"/>
            <a:ext cx="3886200" cy="553998"/>
          </a:xfrm>
          <a:prstGeom prst="rect">
            <a:avLst/>
          </a:prstGeom>
        </p:spPr>
        <p:txBody>
          <a:bodyPr wrap="square">
            <a:spAutoFit/>
          </a:bodyPr>
          <a:lstStyle/>
          <a:p>
            <a:r>
              <a:rPr lang="en-US" sz="1000" dirty="0" smtClean="0"/>
              <a:t>o achieve squad </a:t>
            </a:r>
            <a:r>
              <a:rPr lang="en-US" sz="1000" dirty="0" err="1" smtClean="0"/>
              <a:t>APFT</a:t>
            </a:r>
            <a:r>
              <a:rPr lang="en-US" sz="1000" dirty="0" smtClean="0"/>
              <a:t> average of 210 points, with no failures, by April </a:t>
            </a:r>
            <a:r>
              <a:rPr lang="en-US" sz="1000" dirty="0" err="1" smtClean="0"/>
              <a:t>APFT</a:t>
            </a:r>
            <a:endParaRPr lang="en-US" sz="1000" dirty="0" smtClean="0"/>
          </a:p>
          <a:p>
            <a:endParaRPr lang="en-US" sz="1000" dirty="0" smtClean="0"/>
          </a:p>
        </p:txBody>
      </p:sp>
      <p:sp>
        <p:nvSpPr>
          <p:cNvPr id="11" name="Oval 10"/>
          <p:cNvSpPr/>
          <p:nvPr/>
        </p:nvSpPr>
        <p:spPr>
          <a:xfrm>
            <a:off x="3124200" y="99060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676400" y="3429000"/>
            <a:ext cx="2971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200471"/>
            <a:ext cx="9144000" cy="2246769"/>
          </a:xfrm>
          <a:prstGeom prst="rect">
            <a:avLst/>
          </a:prstGeom>
        </p:spPr>
        <p:txBody>
          <a:bodyPr wrap="square">
            <a:spAutoFit/>
          </a:bodyPr>
          <a:lstStyle/>
          <a:p>
            <a:pPr marL="457200" indent="-457200"/>
            <a:r>
              <a:rPr lang="en-US" sz="2000" b="1" dirty="0" smtClean="0"/>
              <a:t>Performance Objective examples for “Presence,” taken from the initial counseling:</a:t>
            </a:r>
          </a:p>
          <a:p>
            <a:r>
              <a:rPr lang="en-US" sz="2000" dirty="0" err="1" smtClean="0"/>
              <a:t>APFT</a:t>
            </a:r>
            <a:r>
              <a:rPr lang="en-US" sz="2000" dirty="0" smtClean="0"/>
              <a:t> goals for NCO are shown as 70 points per event, and 18% BF on next </a:t>
            </a:r>
            <a:r>
              <a:rPr lang="en-US" sz="2000" dirty="0" err="1" smtClean="0"/>
              <a:t>APFT</a:t>
            </a:r>
            <a:r>
              <a:rPr lang="en-US" sz="2000" dirty="0" smtClean="0"/>
              <a:t>, with a performance objective of:</a:t>
            </a:r>
          </a:p>
          <a:p>
            <a:r>
              <a:rPr lang="en-US" sz="2000" dirty="0" smtClean="0"/>
              <a:t>   o achieve squad </a:t>
            </a:r>
            <a:r>
              <a:rPr lang="en-US" sz="2000" dirty="0" err="1" smtClean="0"/>
              <a:t>APFT</a:t>
            </a:r>
            <a:r>
              <a:rPr lang="en-US" sz="2000" dirty="0" smtClean="0"/>
              <a:t> average of 210 points, with no failures, by April </a:t>
            </a:r>
            <a:r>
              <a:rPr lang="en-US" sz="2000" dirty="0" err="1" smtClean="0"/>
              <a:t>APFT</a:t>
            </a:r>
            <a:endParaRPr lang="en-US" sz="2000" dirty="0" smtClean="0"/>
          </a:p>
          <a:p>
            <a:endParaRPr lang="en-US" sz="2000" dirty="0" smtClean="0"/>
          </a:p>
          <a:p>
            <a:endParaRPr lang="en-US" sz="2000" dirty="0" smtClean="0"/>
          </a:p>
        </p:txBody>
      </p:sp>
      <p:cxnSp>
        <p:nvCxnSpPr>
          <p:cNvPr id="15" name="Straight Arrow Connector 14"/>
          <p:cNvCxnSpPr/>
          <p:nvPr/>
        </p:nvCxnSpPr>
        <p:spPr>
          <a:xfrm flipH="1" flipV="1">
            <a:off x="1219200" y="2362200"/>
            <a:ext cx="1828800" cy="1066800"/>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Part V, a. – f. </a:t>
            </a:r>
            <a:endParaRPr lang="en-US" sz="2800" b="1" dirty="0"/>
          </a:p>
        </p:txBody>
      </p:sp>
      <p:sp>
        <p:nvSpPr>
          <p:cNvPr id="17" name="Rectangle 16"/>
          <p:cNvSpPr/>
          <p:nvPr/>
        </p:nvSpPr>
        <p:spPr>
          <a:xfrm>
            <a:off x="762000" y="1371601"/>
            <a:ext cx="2057400" cy="246221"/>
          </a:xfrm>
          <a:prstGeom prst="rect">
            <a:avLst/>
          </a:prstGeom>
        </p:spPr>
        <p:txBody>
          <a:bodyPr wrap="square">
            <a:spAutoFit/>
          </a:bodyPr>
          <a:lstStyle/>
          <a:p>
            <a:r>
              <a:rPr lang="en-US" sz="1000" dirty="0" smtClean="0"/>
              <a:t> 70        70          70             18%      </a:t>
            </a:r>
          </a:p>
        </p:txBody>
      </p:sp>
      <p:sp>
        <p:nvSpPr>
          <p:cNvPr id="18" name="Rectangle 17"/>
          <p:cNvSpPr/>
          <p:nvPr/>
        </p:nvSpPr>
        <p:spPr>
          <a:xfrm>
            <a:off x="4267200" y="4876800"/>
            <a:ext cx="3276600" cy="338554"/>
          </a:xfrm>
          <a:prstGeom prst="rect">
            <a:avLst/>
          </a:prstGeom>
        </p:spPr>
        <p:txBody>
          <a:bodyPr wrap="square">
            <a:spAutoFit/>
          </a:bodyPr>
          <a:lstStyle/>
          <a:p>
            <a:r>
              <a:rPr lang="en-US" sz="1600" b="1" dirty="0" smtClean="0"/>
              <a:t>(initial counseling)</a:t>
            </a:r>
          </a:p>
        </p:txBody>
      </p:sp>
      <p:cxnSp>
        <p:nvCxnSpPr>
          <p:cNvPr id="24" name="Shape 23"/>
          <p:cNvCxnSpPr>
            <a:stCxn id="11" idx="6"/>
            <a:endCxn id="12" idx="6"/>
          </p:cNvCxnSpPr>
          <p:nvPr/>
        </p:nvCxnSpPr>
        <p:spPr>
          <a:xfrm>
            <a:off x="3962400" y="1143000"/>
            <a:ext cx="685800" cy="2476500"/>
          </a:xfrm>
          <a:prstGeom prst="bentConnector3">
            <a:avLst>
              <a:gd name="adj1" fmla="val 228889"/>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646331"/>
          </a:xfrm>
          <a:prstGeom prst="rect">
            <a:avLst/>
          </a:prstGeom>
          <a:noFill/>
        </p:spPr>
        <p:txBody>
          <a:bodyPr wrap="square" rtlCol="0">
            <a:spAutoFit/>
          </a:bodyPr>
          <a:lstStyle/>
          <a:p>
            <a:pPr algn="ctr"/>
            <a:r>
              <a:rPr lang="en-US" sz="3600" b="1" dirty="0" smtClean="0"/>
              <a:t>NCOER SUPPORT FORM</a:t>
            </a:r>
          </a:p>
        </p:txBody>
      </p:sp>
      <p:sp>
        <p:nvSpPr>
          <p:cNvPr id="5" name="Rectangle 4"/>
          <p:cNvSpPr/>
          <p:nvPr/>
        </p:nvSpPr>
        <p:spPr>
          <a:xfrm>
            <a:off x="457200" y="1176040"/>
            <a:ext cx="8458200" cy="4462760"/>
          </a:xfrm>
          <a:prstGeom prst="rect">
            <a:avLst/>
          </a:prstGeom>
        </p:spPr>
        <p:txBody>
          <a:bodyPr wrap="square">
            <a:spAutoFit/>
          </a:bodyPr>
          <a:lstStyle/>
          <a:p>
            <a:pPr>
              <a:spcAft>
                <a:spcPts val="1200"/>
              </a:spcAft>
            </a:pPr>
            <a:r>
              <a:rPr lang="en-US" sz="2800" b="1" dirty="0" smtClean="0"/>
              <a:t>This PowerPoint is for assistance in developing: </a:t>
            </a:r>
          </a:p>
          <a:p>
            <a:pPr lvl="1">
              <a:spcAft>
                <a:spcPts val="1200"/>
              </a:spcAft>
              <a:buFont typeface="Arial" pitchFamily="34" charset="0"/>
              <a:buChar char="•"/>
            </a:pPr>
            <a:r>
              <a:rPr lang="en-US" sz="2800" dirty="0" smtClean="0"/>
              <a:t>The Daily Duties and Scope (Part III, a-c);</a:t>
            </a:r>
          </a:p>
          <a:p>
            <a:pPr lvl="1">
              <a:spcAft>
                <a:spcPts val="1200"/>
              </a:spcAft>
              <a:buFont typeface="Arial" pitchFamily="34" charset="0"/>
              <a:buChar char="•"/>
            </a:pPr>
            <a:r>
              <a:rPr lang="en-US" sz="2800" dirty="0" smtClean="0"/>
              <a:t> Areas of Special Emphasis (Part III, d); </a:t>
            </a:r>
          </a:p>
          <a:p>
            <a:pPr lvl="1">
              <a:spcAft>
                <a:spcPts val="1200"/>
              </a:spcAft>
              <a:buFont typeface="Arial" pitchFamily="34" charset="0"/>
              <a:buChar char="•"/>
            </a:pPr>
            <a:r>
              <a:rPr lang="en-US" sz="2800" dirty="0" smtClean="0"/>
              <a:t>Additional Duties (Part III, e); </a:t>
            </a:r>
          </a:p>
          <a:p>
            <a:pPr lvl="1">
              <a:spcAft>
                <a:spcPts val="1200"/>
              </a:spcAft>
              <a:buFont typeface="Arial" pitchFamily="34" charset="0"/>
              <a:buChar char="•"/>
            </a:pPr>
            <a:r>
              <a:rPr lang="en-US" sz="2800" dirty="0" smtClean="0"/>
              <a:t>Performance Goals and Expectations (part IV).</a:t>
            </a:r>
          </a:p>
          <a:p>
            <a:pPr>
              <a:spcAft>
                <a:spcPts val="1200"/>
              </a:spcAft>
            </a:pPr>
            <a:r>
              <a:rPr lang="en-US" sz="2800" b="1" dirty="0" smtClean="0"/>
              <a:t>Of the NCOER Support Form, and thus, the NCOER.</a:t>
            </a:r>
          </a:p>
          <a:p>
            <a:pPr>
              <a:spcAft>
                <a:spcPts val="1200"/>
              </a:spcAft>
            </a:pPr>
            <a:r>
              <a:rPr lang="en-US" sz="2800" b="1" dirty="0" smtClean="0"/>
              <a:t>STRESS: </a:t>
            </a:r>
            <a:r>
              <a:rPr lang="en-US" sz="2800" dirty="0" smtClean="0"/>
              <a:t>This is “A” way to do this, not “the” way.</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noChangeArrowheads="1"/>
          </p:cNvPicPr>
          <p:nvPr/>
        </p:nvPicPr>
        <p:blipFill>
          <a:blip r:embed="rId3" cstate="screen"/>
          <a:srcRect/>
          <a:stretch>
            <a:fillRect/>
          </a:stretch>
        </p:blipFill>
        <p:spPr bwMode="auto">
          <a:xfrm>
            <a:off x="246185" y="1066800"/>
            <a:ext cx="8669215" cy="1143000"/>
          </a:xfrm>
          <a:prstGeom prst="rect">
            <a:avLst/>
          </a:prstGeom>
          <a:noFill/>
          <a:ln w="9525">
            <a:noFill/>
            <a:miter lim="800000"/>
            <a:headEnd/>
            <a:tailEnd/>
          </a:ln>
        </p:spPr>
      </p:pic>
      <p:sp>
        <p:nvSpPr>
          <p:cNvPr id="8" name="Rectangle 7"/>
          <p:cNvSpPr/>
          <p:nvPr/>
        </p:nvSpPr>
        <p:spPr>
          <a:xfrm>
            <a:off x="381000" y="1276290"/>
            <a:ext cx="3962400" cy="400110"/>
          </a:xfrm>
          <a:prstGeom prst="rect">
            <a:avLst/>
          </a:prstGeom>
        </p:spPr>
        <p:txBody>
          <a:bodyPr wrap="square">
            <a:spAutoFit/>
          </a:bodyPr>
          <a:lstStyle/>
          <a:p>
            <a:r>
              <a:rPr lang="en-US" sz="1000" dirty="0" smtClean="0"/>
              <a:t>o prepare team to deploy and succeed during next quarter’s </a:t>
            </a:r>
            <a:r>
              <a:rPr lang="en-US" sz="1000" dirty="0" err="1" smtClean="0"/>
              <a:t>HRF</a:t>
            </a:r>
            <a:r>
              <a:rPr lang="en-US" sz="1000" dirty="0" smtClean="0"/>
              <a:t> validation exercise </a:t>
            </a:r>
          </a:p>
        </p:txBody>
      </p:sp>
      <p:sp>
        <p:nvSpPr>
          <p:cNvPr id="14" name="Rectangle 13"/>
          <p:cNvSpPr/>
          <p:nvPr/>
        </p:nvSpPr>
        <p:spPr>
          <a:xfrm>
            <a:off x="0" y="2304871"/>
            <a:ext cx="9144000" cy="4478149"/>
          </a:xfrm>
          <a:prstGeom prst="rect">
            <a:avLst/>
          </a:prstGeom>
        </p:spPr>
        <p:txBody>
          <a:bodyPr wrap="square">
            <a:spAutoFit/>
          </a:bodyPr>
          <a:lstStyle/>
          <a:p>
            <a:pPr>
              <a:buFont typeface="Arial" pitchFamily="34" charset="0"/>
              <a:buChar char="•"/>
            </a:pPr>
            <a:r>
              <a:rPr lang="en-US" sz="2000" b="1" dirty="0" smtClean="0"/>
              <a:t> Performance Objective example for “Achieves,” taken from upcoming unit events (in this case an upcoming exercise):</a:t>
            </a:r>
          </a:p>
          <a:p>
            <a:pPr>
              <a:spcAft>
                <a:spcPts val="600"/>
              </a:spcAft>
            </a:pPr>
            <a:r>
              <a:rPr lang="en-US" sz="2000" dirty="0" smtClean="0"/>
              <a:t>    o prepare team to deploy and succeed during next quarter’s </a:t>
            </a:r>
            <a:r>
              <a:rPr lang="en-US" sz="2000" dirty="0" err="1" smtClean="0"/>
              <a:t>HRF</a:t>
            </a:r>
            <a:r>
              <a:rPr lang="en-US" sz="2000" dirty="0" smtClean="0"/>
              <a:t> validation exercise </a:t>
            </a:r>
          </a:p>
          <a:p>
            <a:pPr>
              <a:spcAft>
                <a:spcPts val="600"/>
              </a:spcAft>
            </a:pPr>
            <a:endParaRPr lang="en-US" sz="2000" dirty="0" smtClean="0"/>
          </a:p>
          <a:p>
            <a:pPr>
              <a:spcAft>
                <a:spcPts val="600"/>
              </a:spcAft>
              <a:buFont typeface="Arial" pitchFamily="34" charset="0"/>
              <a:buChar char="•"/>
            </a:pPr>
            <a:r>
              <a:rPr lang="en-US" sz="2000" dirty="0" smtClean="0"/>
              <a:t> All boxes </a:t>
            </a:r>
            <a:r>
              <a:rPr lang="en-US" sz="2000" b="1" dirty="0" smtClean="0"/>
              <a:t>(a. – f.) </a:t>
            </a:r>
            <a:r>
              <a:rPr lang="en-US" sz="2000" dirty="0" smtClean="0"/>
              <a:t>are filled in the same way, until you have </a:t>
            </a:r>
            <a:r>
              <a:rPr lang="en-US" sz="2000" b="1" dirty="0" smtClean="0"/>
              <a:t>3 bullets per box</a:t>
            </a:r>
            <a:r>
              <a:rPr lang="en-US" sz="2000" dirty="0" smtClean="0"/>
              <a:t>.  </a:t>
            </a:r>
          </a:p>
          <a:p>
            <a:pPr>
              <a:spcAft>
                <a:spcPts val="600"/>
              </a:spcAft>
              <a:buFont typeface="Arial" pitchFamily="34" charset="0"/>
              <a:buChar char="•"/>
            </a:pPr>
            <a:r>
              <a:rPr lang="en-US" sz="2000" dirty="0" smtClean="0"/>
              <a:t> Again, the purpose of well defined “</a:t>
            </a:r>
            <a:r>
              <a:rPr lang="en-US" sz="2000" b="1" dirty="0" smtClean="0"/>
              <a:t>Performance Objectives</a:t>
            </a:r>
            <a:r>
              <a:rPr lang="en-US" sz="2000" dirty="0" smtClean="0"/>
              <a:t>” are to show the rated NCO what a “</a:t>
            </a:r>
            <a:r>
              <a:rPr lang="en-US" sz="2000" b="1" dirty="0" smtClean="0"/>
              <a:t>Met Standard</a:t>
            </a:r>
            <a:r>
              <a:rPr lang="en-US" sz="2000" dirty="0" smtClean="0"/>
              <a:t>” box check looks like on their future NCOER.  Knowing how to “meet” the standard then allows the NCO to know how to </a:t>
            </a:r>
            <a:r>
              <a:rPr lang="en-US" sz="2000" b="1" dirty="0" smtClean="0"/>
              <a:t>EXCEED </a:t>
            </a:r>
            <a:r>
              <a:rPr lang="en-US" sz="2000" dirty="0" smtClean="0"/>
              <a:t>the standard. </a:t>
            </a:r>
          </a:p>
          <a:p>
            <a:pPr>
              <a:spcAft>
                <a:spcPts val="600"/>
              </a:spcAft>
              <a:buFont typeface="Arial" pitchFamily="34" charset="0"/>
              <a:buChar char="•"/>
            </a:pPr>
            <a:r>
              <a:rPr lang="en-US" sz="2000" dirty="0" smtClean="0"/>
              <a:t> Again, </a:t>
            </a:r>
            <a:r>
              <a:rPr lang="en-US" sz="2000" b="1" dirty="0" smtClean="0"/>
              <a:t>SET YOUR NCOS UP FOR SUCCESS</a:t>
            </a:r>
            <a:r>
              <a:rPr lang="en-US" sz="2000" dirty="0" smtClean="0"/>
              <a:t>, set them up with </a:t>
            </a:r>
            <a:r>
              <a:rPr lang="en-US" sz="2000" b="1" dirty="0" smtClean="0"/>
              <a:t>SOLID</a:t>
            </a:r>
            <a:r>
              <a:rPr lang="en-US" sz="2000" dirty="0" smtClean="0"/>
              <a:t> performance objectives.</a:t>
            </a:r>
          </a:p>
          <a:p>
            <a:pPr>
              <a:spcAft>
                <a:spcPts val="600"/>
              </a:spcAft>
              <a:buFont typeface="Arial" pitchFamily="34" charset="0"/>
              <a:buChar char="•"/>
            </a:pPr>
            <a:endParaRPr lang="en-US" sz="2000" dirty="0" smtClean="0"/>
          </a:p>
        </p:txBody>
      </p:sp>
      <p:cxnSp>
        <p:nvCxnSpPr>
          <p:cNvPr id="15" name="Straight Arrow Connector 14"/>
          <p:cNvCxnSpPr/>
          <p:nvPr/>
        </p:nvCxnSpPr>
        <p:spPr>
          <a:xfrm flipH="1" flipV="1">
            <a:off x="990600" y="1600200"/>
            <a:ext cx="228600" cy="685800"/>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Part V, a. – f. </a:t>
            </a:r>
            <a:endParaRPr lang="en-US" sz="2800" b="1"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116449"/>
            <a:ext cx="8610600" cy="1169551"/>
          </a:xfrm>
          <a:prstGeom prst="rect">
            <a:avLst/>
          </a:prstGeom>
        </p:spPr>
        <p:txBody>
          <a:bodyPr wrap="square">
            <a:spAutoFit/>
          </a:bodyPr>
          <a:lstStyle/>
          <a:p>
            <a:pPr>
              <a:spcAft>
                <a:spcPts val="1200"/>
              </a:spcAft>
            </a:pPr>
            <a:r>
              <a:rPr lang="en-US" sz="2000" b="1" dirty="0" smtClean="0"/>
              <a:t>But, what do the “new” sections mean?</a:t>
            </a:r>
          </a:p>
          <a:p>
            <a:pPr>
              <a:spcAft>
                <a:spcPts val="1200"/>
              </a:spcAft>
              <a:buFont typeface="Arial" pitchFamily="34" charset="0"/>
              <a:buChar char="•"/>
            </a:pPr>
            <a:r>
              <a:rPr lang="en-US" sz="2000" dirty="0" smtClean="0"/>
              <a:t>The sections of the “new” NCOER/NCOER support form are based off of the Army Leadership Requirements Model (</a:t>
            </a:r>
            <a:r>
              <a:rPr lang="en-US" sz="2000" dirty="0" err="1" smtClean="0"/>
              <a:t>ADRP</a:t>
            </a:r>
            <a:r>
              <a:rPr lang="en-US" sz="2000" dirty="0" smtClean="0"/>
              <a:t> 6-22, parts 2 and 3);</a:t>
            </a:r>
          </a:p>
        </p:txBody>
      </p:sp>
      <p:sp>
        <p:nvSpPr>
          <p:cNvPr id="6" name="TextBox 5"/>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Army Leadership Requirements Model</a:t>
            </a:r>
            <a:endParaRPr lang="en-US" sz="2800" b="1" dirty="0"/>
          </a:p>
        </p:txBody>
      </p:sp>
      <p:pic>
        <p:nvPicPr>
          <p:cNvPr id="1026" name="Picture 2"/>
          <p:cNvPicPr>
            <a:picLocks noChangeAspect="1" noChangeArrowheads="1"/>
          </p:cNvPicPr>
          <p:nvPr/>
        </p:nvPicPr>
        <p:blipFill>
          <a:blip r:embed="rId3" cstate="screen"/>
          <a:srcRect/>
          <a:stretch>
            <a:fillRect/>
          </a:stretch>
        </p:blipFill>
        <p:spPr bwMode="auto">
          <a:xfrm>
            <a:off x="1381721" y="2362200"/>
            <a:ext cx="6390679" cy="3733800"/>
          </a:xfrm>
          <a:prstGeom prst="rect">
            <a:avLst/>
          </a:prstGeom>
          <a:noFill/>
          <a:ln w="9525">
            <a:noFill/>
            <a:miter lim="800000"/>
            <a:headEnd/>
            <a:tailEnd/>
          </a:ln>
        </p:spPr>
      </p:pic>
      <p:sp>
        <p:nvSpPr>
          <p:cNvPr id="7" name="Rectangle 6"/>
          <p:cNvSpPr/>
          <p:nvPr/>
        </p:nvSpPr>
        <p:spPr>
          <a:xfrm>
            <a:off x="0" y="6197025"/>
            <a:ext cx="9144000" cy="584775"/>
          </a:xfrm>
          <a:prstGeom prst="rect">
            <a:avLst/>
          </a:prstGeom>
        </p:spPr>
        <p:txBody>
          <a:bodyPr wrap="square">
            <a:spAutoFit/>
          </a:bodyPr>
          <a:lstStyle/>
          <a:p>
            <a:pPr algn="ctr">
              <a:spcAft>
                <a:spcPts val="1200"/>
              </a:spcAft>
            </a:pPr>
            <a:r>
              <a:rPr lang="en-US" sz="1600" b="1" dirty="0" smtClean="0"/>
              <a:t>The information on the following slides can also be found on pages 4 and 5 of the “NEW” NCOER Support form.</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070312"/>
            <a:ext cx="8382000" cy="5940088"/>
          </a:xfrm>
          <a:prstGeom prst="rect">
            <a:avLst/>
          </a:prstGeom>
        </p:spPr>
        <p:txBody>
          <a:bodyPr wrap="square">
            <a:spAutoFit/>
          </a:bodyPr>
          <a:lstStyle/>
          <a:p>
            <a:pPr>
              <a:spcAft>
                <a:spcPts val="600"/>
              </a:spcAft>
            </a:pPr>
            <a:r>
              <a:rPr lang="en-US" sz="2000" b="1" dirty="0" smtClean="0"/>
              <a:t>CHARACTER: </a:t>
            </a:r>
            <a:r>
              <a:rPr lang="en-US" sz="2000" dirty="0" smtClean="0"/>
              <a:t>Is essential to successful leadership. Elements internal and central to a leader‘s core are:</a:t>
            </a:r>
          </a:p>
          <a:p>
            <a:pPr>
              <a:spcAft>
                <a:spcPts val="600"/>
              </a:spcAft>
            </a:pPr>
            <a:r>
              <a:rPr lang="en-US" sz="2000" dirty="0" smtClean="0"/>
              <a:t>-</a:t>
            </a:r>
            <a:r>
              <a:rPr lang="en-US" sz="2000" b="1" dirty="0" smtClean="0"/>
              <a:t>Army Values </a:t>
            </a:r>
            <a:r>
              <a:rPr lang="en-US" sz="2000" dirty="0" smtClean="0"/>
              <a:t>– Values are principles, standards, or qualities considered essential for successful leaders, to include adhering to/ promoting SHARP Program. Assessment should identify, any significant actions/</a:t>
            </a:r>
          </a:p>
          <a:p>
            <a:pPr>
              <a:spcAft>
                <a:spcPts val="600"/>
              </a:spcAft>
            </a:pPr>
            <a:r>
              <a:rPr lang="en-US" sz="2000" dirty="0" smtClean="0"/>
              <a:t>contributions the rated officer /NCO made toward—</a:t>
            </a:r>
          </a:p>
          <a:p>
            <a:pPr>
              <a:spcAft>
                <a:spcPts val="600"/>
              </a:spcAft>
            </a:pPr>
            <a:r>
              <a:rPr lang="en-US" sz="2000" dirty="0" smtClean="0"/>
              <a:t> (1) Promoting personal and professional development of subordinates;</a:t>
            </a:r>
          </a:p>
          <a:p>
            <a:pPr>
              <a:spcAft>
                <a:spcPts val="600"/>
              </a:spcAft>
            </a:pPr>
            <a:r>
              <a:rPr lang="en-US" sz="2000" dirty="0" smtClean="0"/>
              <a:t> (2) Ensuring the fair, respectful treatment of unit personnel; and</a:t>
            </a:r>
          </a:p>
          <a:p>
            <a:pPr>
              <a:spcAft>
                <a:spcPts val="600"/>
              </a:spcAft>
            </a:pPr>
            <a:r>
              <a:rPr lang="en-US" sz="2000" dirty="0" smtClean="0"/>
              <a:t> (3) Establishing a workplace and overall command climate that fosters dignity and respect for all members of the unit, OR failure to do so.</a:t>
            </a:r>
          </a:p>
          <a:p>
            <a:pPr>
              <a:spcAft>
                <a:spcPts val="600"/>
              </a:spcAft>
            </a:pPr>
            <a:r>
              <a:rPr lang="en-US" sz="2000" dirty="0" smtClean="0"/>
              <a:t>-</a:t>
            </a:r>
            <a:r>
              <a:rPr lang="en-US" sz="2000" b="1" dirty="0" smtClean="0"/>
              <a:t>Empathy</a:t>
            </a:r>
            <a:r>
              <a:rPr lang="en-US" sz="2000" dirty="0" smtClean="0"/>
              <a:t> – Ability to experience another person’s point of view; identify with/understand another person’s feelings and emotions; desire to care for and take care of Soldiers and others.</a:t>
            </a:r>
          </a:p>
          <a:p>
            <a:pPr>
              <a:spcAft>
                <a:spcPts val="600"/>
              </a:spcAft>
            </a:pPr>
            <a:r>
              <a:rPr lang="en-US" sz="2000" dirty="0" smtClean="0"/>
              <a:t>-</a:t>
            </a:r>
            <a:r>
              <a:rPr lang="en-US" sz="2000" b="1" dirty="0" smtClean="0"/>
              <a:t>Warrior Ethos/Service Ethos </a:t>
            </a:r>
            <a:r>
              <a:rPr lang="en-US" sz="2000" dirty="0" smtClean="0"/>
              <a:t>– Shared attitudes &amp; beliefs that embody the spirit of the Army profession.</a:t>
            </a:r>
          </a:p>
          <a:p>
            <a:pPr>
              <a:spcAft>
                <a:spcPts val="600"/>
              </a:spcAft>
            </a:pPr>
            <a:r>
              <a:rPr lang="en-US" sz="2000" dirty="0" smtClean="0"/>
              <a:t>-</a:t>
            </a:r>
            <a:r>
              <a:rPr lang="en-US" sz="2000" b="1" dirty="0" smtClean="0"/>
              <a:t>Discipline</a:t>
            </a:r>
            <a:r>
              <a:rPr lang="en-US" sz="2000" dirty="0" smtClean="0"/>
              <a:t> – Control of one’s own behavior; obey and enforce good orderly practices in administrative, organizational, training, and duties.</a:t>
            </a:r>
            <a:endParaRPr lang="en-US" sz="2000" b="1" dirty="0" smtClean="0"/>
          </a:p>
        </p:txBody>
      </p:sp>
      <p:sp>
        <p:nvSpPr>
          <p:cNvPr id="6" name="TextBox 5"/>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Army Leadership Requirements Model</a:t>
            </a:r>
            <a:endParaRPr lang="en-US" sz="2800" b="1"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066800"/>
            <a:ext cx="8382000" cy="5170646"/>
          </a:xfrm>
          <a:prstGeom prst="rect">
            <a:avLst/>
          </a:prstGeom>
        </p:spPr>
        <p:txBody>
          <a:bodyPr wrap="square">
            <a:spAutoFit/>
          </a:bodyPr>
          <a:lstStyle/>
          <a:p>
            <a:pPr>
              <a:spcAft>
                <a:spcPts val="600"/>
              </a:spcAft>
            </a:pPr>
            <a:r>
              <a:rPr lang="en-US" sz="2000" b="1" dirty="0" smtClean="0"/>
              <a:t>PRESENCE: </a:t>
            </a:r>
            <a:r>
              <a:rPr lang="en-US" sz="2000" dirty="0" smtClean="0"/>
              <a:t>Sum of leader’s outward appearance, demeanor, actions and words, illustrating through presence that they care. Inspiring through shared hardships and dangers; being where subordinates perform duties. Effectiveness is dramatically enhanced by understanding and developing the following areas:</a:t>
            </a:r>
          </a:p>
          <a:p>
            <a:pPr>
              <a:spcAft>
                <a:spcPts val="600"/>
              </a:spcAft>
            </a:pPr>
            <a:r>
              <a:rPr lang="en-US" sz="2000" dirty="0" smtClean="0"/>
              <a:t>-</a:t>
            </a:r>
            <a:r>
              <a:rPr lang="en-US" sz="2000" b="1" dirty="0" smtClean="0"/>
              <a:t>Military and professional bearing </a:t>
            </a:r>
            <a:r>
              <a:rPr lang="en-US" sz="2000" dirty="0" smtClean="0"/>
              <a:t>– Possessing a commanding presence. Projecting a professional image of authority.</a:t>
            </a:r>
          </a:p>
          <a:p>
            <a:pPr>
              <a:spcAft>
                <a:spcPts val="600"/>
              </a:spcAft>
            </a:pPr>
            <a:r>
              <a:rPr lang="en-US" sz="2000" dirty="0" smtClean="0"/>
              <a:t>-</a:t>
            </a:r>
            <a:r>
              <a:rPr lang="en-US" sz="2000" b="1" dirty="0" smtClean="0"/>
              <a:t>Fitness </a:t>
            </a:r>
            <a:r>
              <a:rPr lang="en-US" sz="2000" dirty="0" smtClean="0"/>
              <a:t>– Having sound health, strength, and endurance that support one’s emotional health and conceptual abilities under prolonged stress.</a:t>
            </a:r>
          </a:p>
          <a:p>
            <a:pPr>
              <a:spcAft>
                <a:spcPts val="600"/>
              </a:spcAft>
            </a:pPr>
            <a:r>
              <a:rPr lang="en-US" sz="2000" dirty="0" smtClean="0"/>
              <a:t>-</a:t>
            </a:r>
            <a:r>
              <a:rPr lang="en-US" sz="2000" b="1" dirty="0" smtClean="0"/>
              <a:t>Confidence </a:t>
            </a:r>
            <a:r>
              <a:rPr lang="en-US" sz="2000" dirty="0" smtClean="0"/>
              <a:t>– Projecting self-confidence and certainty in the unit’s ability to succeed in its missions. Demonstrating composure and outward</a:t>
            </a:r>
          </a:p>
          <a:p>
            <a:pPr>
              <a:spcAft>
                <a:spcPts val="600"/>
              </a:spcAft>
            </a:pPr>
            <a:r>
              <a:rPr lang="en-US" sz="2000" dirty="0" smtClean="0"/>
              <a:t>calm through control over one’s emotions.</a:t>
            </a:r>
          </a:p>
          <a:p>
            <a:pPr>
              <a:spcAft>
                <a:spcPts val="600"/>
              </a:spcAft>
            </a:pPr>
            <a:r>
              <a:rPr lang="en-US" sz="2000" dirty="0" smtClean="0"/>
              <a:t>-</a:t>
            </a:r>
            <a:r>
              <a:rPr lang="en-US" sz="2000" b="1" dirty="0" smtClean="0"/>
              <a:t>Resilience</a:t>
            </a:r>
            <a:r>
              <a:rPr lang="en-US" sz="2000" dirty="0" smtClean="0"/>
              <a:t> – Showing a tendency to recover quickly from setbacks, shock, injuries, adversity, and stress while maintaining a mission and</a:t>
            </a:r>
          </a:p>
          <a:p>
            <a:pPr>
              <a:spcAft>
                <a:spcPts val="600"/>
              </a:spcAft>
            </a:pPr>
            <a:r>
              <a:rPr lang="en-US" sz="2000" dirty="0" smtClean="0"/>
              <a:t>organizational focus.</a:t>
            </a:r>
            <a:endParaRPr lang="en-US" sz="2000" b="1" dirty="0" smtClean="0"/>
          </a:p>
        </p:txBody>
      </p:sp>
      <p:sp>
        <p:nvSpPr>
          <p:cNvPr id="6" name="TextBox 5"/>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Army Leadership Requirements Model</a:t>
            </a:r>
            <a:endParaRPr lang="en-US" sz="2800" b="1"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066800"/>
            <a:ext cx="8610600" cy="5709255"/>
          </a:xfrm>
          <a:prstGeom prst="rect">
            <a:avLst/>
          </a:prstGeom>
        </p:spPr>
        <p:txBody>
          <a:bodyPr wrap="square">
            <a:spAutoFit/>
          </a:bodyPr>
          <a:lstStyle/>
          <a:p>
            <a:pPr>
              <a:spcAft>
                <a:spcPts val="600"/>
              </a:spcAft>
            </a:pPr>
            <a:r>
              <a:rPr lang="en-US" sz="2000" b="1" dirty="0" smtClean="0"/>
              <a:t>INTELLECT: </a:t>
            </a:r>
            <a:r>
              <a:rPr lang="en-US" sz="2000" dirty="0" smtClean="0"/>
              <a:t>Intellect draws on conceptual abilities; effective problem solving; sound judgment; able to reason analytically, critically, ethically, with cultural sensitivity; consider intended/ unintended consequences; anticipate second/third-order effects. Components affecting intellect:</a:t>
            </a:r>
          </a:p>
          <a:p>
            <a:pPr>
              <a:spcAft>
                <a:spcPts val="600"/>
              </a:spcAft>
            </a:pPr>
            <a:r>
              <a:rPr lang="en-US" sz="2000" dirty="0" smtClean="0"/>
              <a:t>-</a:t>
            </a:r>
            <a:r>
              <a:rPr lang="en-US" sz="2000" b="1" dirty="0" smtClean="0"/>
              <a:t>Mental agility </a:t>
            </a:r>
            <a:r>
              <a:rPr lang="en-US" sz="2000" dirty="0" smtClean="0"/>
              <a:t>– Flexible; can break habitual thought patterns; anticipate/ adapt to uncertain/ changing situations; think through outcomes when decisions/ actions are not producing desired effects. Can apply multiple perspectives/ approaches.</a:t>
            </a:r>
          </a:p>
          <a:p>
            <a:pPr>
              <a:spcAft>
                <a:spcPts val="600"/>
              </a:spcAft>
            </a:pPr>
            <a:r>
              <a:rPr lang="en-US" sz="2000" dirty="0" smtClean="0"/>
              <a:t>-</a:t>
            </a:r>
            <a:r>
              <a:rPr lang="en-US" sz="2000" b="1" dirty="0" smtClean="0"/>
              <a:t>Sound judgment </a:t>
            </a:r>
            <a:r>
              <a:rPr lang="en-US" sz="2000" dirty="0" smtClean="0"/>
              <a:t>– Assess situations and draw conclusions; tendency to form sound opinions, make sensible decisions/ reliable guesses; ability to assess strengths/ weaknesses of subordinates, peers, and enemy to create appropriate solutions/ action.</a:t>
            </a:r>
          </a:p>
          <a:p>
            <a:pPr>
              <a:spcAft>
                <a:spcPts val="600"/>
              </a:spcAft>
            </a:pPr>
            <a:r>
              <a:rPr lang="en-US" sz="2000" dirty="0" smtClean="0"/>
              <a:t>-</a:t>
            </a:r>
            <a:r>
              <a:rPr lang="en-US" sz="2000" b="1" dirty="0" smtClean="0"/>
              <a:t>Innovation </a:t>
            </a:r>
            <a:r>
              <a:rPr lang="en-US" sz="2000" dirty="0" smtClean="0"/>
              <a:t>– Creativity in producing ideas and objects that are both novel and appropriate.</a:t>
            </a:r>
          </a:p>
          <a:p>
            <a:pPr>
              <a:spcAft>
                <a:spcPts val="600"/>
              </a:spcAft>
            </a:pPr>
            <a:r>
              <a:rPr lang="en-US" sz="2000" dirty="0" smtClean="0"/>
              <a:t>-</a:t>
            </a:r>
            <a:r>
              <a:rPr lang="en-US" sz="2000" b="1" dirty="0" smtClean="0"/>
              <a:t>Interpersonal tact </a:t>
            </a:r>
            <a:r>
              <a:rPr lang="en-US" sz="2000" dirty="0" smtClean="0"/>
              <a:t>– Sensing how to interact effectively; recognizing diversity and displaying self-control, balance, and stability.</a:t>
            </a:r>
          </a:p>
          <a:p>
            <a:pPr>
              <a:spcAft>
                <a:spcPts val="600"/>
              </a:spcAft>
            </a:pPr>
            <a:r>
              <a:rPr lang="en-US" sz="2000" dirty="0" smtClean="0"/>
              <a:t>-</a:t>
            </a:r>
            <a:r>
              <a:rPr lang="en-US" sz="2000" b="1" dirty="0" smtClean="0"/>
              <a:t>Expertise </a:t>
            </a:r>
            <a:r>
              <a:rPr lang="en-US" sz="2000" dirty="0" smtClean="0"/>
              <a:t>– Has logical understanding in relevant areas.</a:t>
            </a:r>
            <a:endParaRPr lang="en-US" sz="2000" b="1" dirty="0" smtClean="0"/>
          </a:p>
        </p:txBody>
      </p:sp>
      <p:sp>
        <p:nvSpPr>
          <p:cNvPr id="6" name="TextBox 5"/>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Army Leadership Requirements Model</a:t>
            </a:r>
            <a:endParaRPr lang="en-US" sz="2800" b="1"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066800"/>
            <a:ext cx="8610600" cy="5709255"/>
          </a:xfrm>
          <a:prstGeom prst="rect">
            <a:avLst/>
          </a:prstGeom>
        </p:spPr>
        <p:txBody>
          <a:bodyPr wrap="square">
            <a:spAutoFit/>
          </a:bodyPr>
          <a:lstStyle/>
          <a:p>
            <a:pPr>
              <a:spcAft>
                <a:spcPts val="600"/>
              </a:spcAft>
            </a:pPr>
            <a:r>
              <a:rPr lang="en-US" sz="2000" b="1" dirty="0" smtClean="0"/>
              <a:t>LEADS: </a:t>
            </a:r>
            <a:r>
              <a:rPr lang="en-US" sz="2000" dirty="0" smtClean="0"/>
              <a:t>Direct leaders influence others person-to-person (team leaders). Organizational and strategic leaders use indirect means of influence. Leaders use several influence methods that reduce resistance and fall along a continuum between compliance and commitment:</a:t>
            </a:r>
          </a:p>
          <a:p>
            <a:pPr>
              <a:spcAft>
                <a:spcPts val="600"/>
              </a:spcAft>
            </a:pPr>
            <a:r>
              <a:rPr lang="en-US" sz="2000" dirty="0" smtClean="0"/>
              <a:t>-</a:t>
            </a:r>
            <a:r>
              <a:rPr lang="en-US" sz="2000" b="1" dirty="0" smtClean="0"/>
              <a:t>Leads others </a:t>
            </a:r>
            <a:r>
              <a:rPr lang="en-US" sz="2000" dirty="0" smtClean="0"/>
              <a:t>– Motivate, inspire, and influence others to take initiative, work toward a common purpose, accomplish critical tasks, and achieve organizational objectives.</a:t>
            </a:r>
          </a:p>
          <a:p>
            <a:pPr>
              <a:spcAft>
                <a:spcPts val="600"/>
              </a:spcAft>
            </a:pPr>
            <a:r>
              <a:rPr lang="en-US" sz="2000" dirty="0" smtClean="0"/>
              <a:t>-</a:t>
            </a:r>
            <a:r>
              <a:rPr lang="en-US" sz="2000" b="1" dirty="0" smtClean="0"/>
              <a:t>Builds trust </a:t>
            </a:r>
            <a:r>
              <a:rPr lang="en-US" sz="2000" dirty="0" smtClean="0"/>
              <a:t>– Mediate relationships, encourage commitment; build respect.</a:t>
            </a:r>
          </a:p>
          <a:p>
            <a:pPr>
              <a:spcAft>
                <a:spcPts val="600"/>
              </a:spcAft>
            </a:pPr>
            <a:r>
              <a:rPr lang="en-US" sz="2000" dirty="0" smtClean="0"/>
              <a:t>-</a:t>
            </a:r>
            <a:r>
              <a:rPr lang="en-US" sz="2000" b="1" dirty="0" smtClean="0"/>
              <a:t>Extends influence beyond the chain of command </a:t>
            </a:r>
            <a:r>
              <a:rPr lang="en-US" sz="2000" dirty="0" smtClean="0"/>
              <a:t>– Use indirect means of influence: diplomacy, negotiation, mediation, arbitration, partnering, conflict resolution, consensus building, and coordination.</a:t>
            </a:r>
          </a:p>
          <a:p>
            <a:pPr>
              <a:spcAft>
                <a:spcPts val="600"/>
              </a:spcAft>
            </a:pPr>
            <a:r>
              <a:rPr lang="en-US" sz="2000" dirty="0" smtClean="0"/>
              <a:t>-</a:t>
            </a:r>
            <a:r>
              <a:rPr lang="en-US" sz="2000" b="1" dirty="0" smtClean="0"/>
              <a:t>Leads by example </a:t>
            </a:r>
            <a:r>
              <a:rPr lang="en-US" sz="2000" dirty="0" smtClean="0"/>
              <a:t>– Be a role model; maintain standards; provide effective examples through actions; model the Army Values and reinforce verbal guidance through demonstration of commitment and action.</a:t>
            </a:r>
          </a:p>
          <a:p>
            <a:pPr>
              <a:spcAft>
                <a:spcPts val="600"/>
              </a:spcAft>
            </a:pPr>
            <a:r>
              <a:rPr lang="en-US" sz="2000" dirty="0" smtClean="0"/>
              <a:t>-</a:t>
            </a:r>
            <a:r>
              <a:rPr lang="en-US" sz="2000" b="1" dirty="0" smtClean="0"/>
              <a:t>Communicates </a:t>
            </a:r>
            <a:r>
              <a:rPr lang="en-US" sz="2000" dirty="0" smtClean="0"/>
              <a:t>– Communicate effectively; express ideas; actively listen to others. Communication is essential to all other leadership competencies.</a:t>
            </a:r>
            <a:endParaRPr lang="en-US" sz="2000" b="1" dirty="0" smtClean="0"/>
          </a:p>
        </p:txBody>
      </p:sp>
      <p:sp>
        <p:nvSpPr>
          <p:cNvPr id="6" name="TextBox 5"/>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Army Leadership Requirements Model</a:t>
            </a:r>
            <a:endParaRPr lang="en-US" sz="2800" b="1"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066800"/>
            <a:ext cx="8610600" cy="4478149"/>
          </a:xfrm>
          <a:prstGeom prst="rect">
            <a:avLst/>
          </a:prstGeom>
        </p:spPr>
        <p:txBody>
          <a:bodyPr wrap="square">
            <a:spAutoFit/>
          </a:bodyPr>
          <a:lstStyle/>
          <a:p>
            <a:pPr>
              <a:spcAft>
                <a:spcPts val="600"/>
              </a:spcAft>
            </a:pPr>
            <a:r>
              <a:rPr lang="en-US" sz="2000" b="1" dirty="0" smtClean="0"/>
              <a:t>ACHIEVES: </a:t>
            </a:r>
            <a:r>
              <a:rPr lang="en-US" sz="2000" dirty="0" smtClean="0"/>
              <a:t>Leadership builds effective organization. Effectiveness directly relates to the core leader competency of getting results. From the definition of leadership, achieving focuses on accomplishing the mission. Mission accomplishment co-exists with an extended perspective towards maintaining and building the organization‘s capabilities. Achieving begins in the short-term by setting objectives. In the long-term, achieving requires getting results in pursuit of those objectives. Getting results focuses on structuring what needs to be done to produce consistent results. Getting results embraces all actions to get the job done on time and to standard:</a:t>
            </a:r>
          </a:p>
          <a:p>
            <a:pPr>
              <a:spcAft>
                <a:spcPts val="600"/>
              </a:spcAft>
            </a:pPr>
            <a:r>
              <a:rPr lang="en-US" sz="2000" dirty="0" smtClean="0"/>
              <a:t>-</a:t>
            </a:r>
            <a:r>
              <a:rPr lang="en-US" sz="2000" b="1" dirty="0" smtClean="0"/>
              <a:t>Gets results </a:t>
            </a:r>
            <a:r>
              <a:rPr lang="en-US" sz="2000" dirty="0" smtClean="0"/>
              <a:t>– A leader’s ultimate purpose is to accomplish tasks and achieve results. A leader gets results by providing guidance and managing resources, as well as performing the other leader competencies. </a:t>
            </a:r>
            <a:r>
              <a:rPr lang="en-US" sz="2000" i="1" dirty="0" smtClean="0"/>
              <a:t>Gets results </a:t>
            </a:r>
            <a:r>
              <a:rPr lang="en-US" sz="2000" dirty="0" smtClean="0"/>
              <a:t>focuses on consistent and ethical task accomplishment through supervising, managing, monitoring, and controlling the work.</a:t>
            </a:r>
            <a:endParaRPr lang="en-US" sz="2000" b="1" dirty="0" smtClean="0"/>
          </a:p>
        </p:txBody>
      </p:sp>
      <p:sp>
        <p:nvSpPr>
          <p:cNvPr id="6" name="TextBox 5"/>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Army Leadership Requirements Model</a:t>
            </a:r>
            <a:endParaRPr lang="en-US" sz="2800" b="1"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066800"/>
            <a:ext cx="8610600" cy="6017032"/>
          </a:xfrm>
          <a:prstGeom prst="rect">
            <a:avLst/>
          </a:prstGeom>
        </p:spPr>
        <p:txBody>
          <a:bodyPr wrap="square">
            <a:spAutoFit/>
          </a:bodyPr>
          <a:lstStyle/>
          <a:p>
            <a:pPr>
              <a:spcAft>
                <a:spcPts val="600"/>
              </a:spcAft>
            </a:pPr>
            <a:r>
              <a:rPr lang="en-US" sz="2000" b="1" dirty="0" smtClean="0"/>
              <a:t>DEVELOPS: </a:t>
            </a:r>
            <a:r>
              <a:rPr lang="en-US" sz="2000" dirty="0" smtClean="0"/>
              <a:t>Has future focus; sets priorities; weighs competing demands; and steers organization’s efforts to address short and long term goals. Account for other demands that vie for an organization‘s resources; make the tough calls to keep balance. Developing people and the organization with a long-term perspective requires leaders who—</a:t>
            </a:r>
          </a:p>
          <a:p>
            <a:pPr>
              <a:spcAft>
                <a:spcPts val="600"/>
              </a:spcAft>
            </a:pPr>
            <a:r>
              <a:rPr lang="en-US" sz="2000" dirty="0" smtClean="0"/>
              <a:t>-</a:t>
            </a:r>
            <a:r>
              <a:rPr lang="en-US" sz="2000" b="1" dirty="0" smtClean="0"/>
              <a:t>Create a positive environment/Foster esprit de corps </a:t>
            </a:r>
            <a:r>
              <a:rPr lang="en-US" sz="2000" dirty="0" smtClean="0"/>
              <a:t>– Establish &amp; maintain positive expectations &amp; attitudes that support behaviors and healthy relationships; improve the organization while accomplishing missions. Desire to leave organization better than they found it.</a:t>
            </a:r>
          </a:p>
          <a:p>
            <a:pPr>
              <a:spcAft>
                <a:spcPts val="600"/>
              </a:spcAft>
            </a:pPr>
            <a:r>
              <a:rPr lang="en-US" sz="2000" dirty="0" smtClean="0"/>
              <a:t>-</a:t>
            </a:r>
            <a:r>
              <a:rPr lang="en-US" sz="2000" b="1" dirty="0" smtClean="0"/>
              <a:t>Prepares self </a:t>
            </a:r>
            <a:r>
              <a:rPr lang="en-US" sz="2000" dirty="0" smtClean="0"/>
              <a:t>– Prepare to execute their leadership responsibilities fully; are aware of their limitations &amp; strengths and seek self-development. Maintain self-discipline, physical fitness, and mental well-being. Continue to improve the expertise required of their roles and profession.</a:t>
            </a:r>
          </a:p>
          <a:p>
            <a:pPr>
              <a:spcAft>
                <a:spcPts val="600"/>
              </a:spcAft>
            </a:pPr>
            <a:r>
              <a:rPr lang="en-US" sz="2000" dirty="0" smtClean="0"/>
              <a:t>-</a:t>
            </a:r>
            <a:r>
              <a:rPr lang="en-US" sz="2000" b="1" dirty="0" smtClean="0"/>
              <a:t>Develops others </a:t>
            </a:r>
            <a:r>
              <a:rPr lang="en-US" sz="2000" dirty="0" smtClean="0"/>
              <a:t>– Encourage and support others to grow as individuals and teams; prepare others to assume new positions elsewhere.</a:t>
            </a:r>
          </a:p>
          <a:p>
            <a:pPr>
              <a:spcAft>
                <a:spcPts val="600"/>
              </a:spcAft>
            </a:pPr>
            <a:r>
              <a:rPr lang="en-US" sz="2000" dirty="0" smtClean="0"/>
              <a:t>-</a:t>
            </a:r>
            <a:r>
              <a:rPr lang="en-US" sz="2000" b="1" dirty="0" smtClean="0"/>
              <a:t>Stewards the profession </a:t>
            </a:r>
            <a:r>
              <a:rPr lang="en-US" sz="2000" dirty="0" smtClean="0"/>
              <a:t>– Apply a mindset of cooperative planning and management of resources; actively engage in sustaining full readiness, and preventing the loss of effectiveness as far into the future as possible.</a:t>
            </a:r>
            <a:endParaRPr lang="en-US" sz="2000" b="1" dirty="0" smtClean="0"/>
          </a:p>
        </p:txBody>
      </p:sp>
      <p:sp>
        <p:nvSpPr>
          <p:cNvPr id="6" name="TextBox 5"/>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Army Leadership Requirements Model</a:t>
            </a:r>
            <a:endParaRPr lang="en-US" sz="2800" b="1"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Tips, Tricks and </a:t>
            </a:r>
            <a:r>
              <a:rPr lang="en-US" sz="2800" b="1" dirty="0" err="1" smtClean="0"/>
              <a:t>TTPs</a:t>
            </a:r>
            <a:r>
              <a:rPr lang="en-US" sz="2800" b="1" dirty="0" smtClean="0"/>
              <a:t> For Counseling</a:t>
            </a:r>
            <a:endParaRPr lang="en-US" sz="2800" b="1" dirty="0"/>
          </a:p>
        </p:txBody>
      </p:sp>
      <p:sp>
        <p:nvSpPr>
          <p:cNvPr id="5" name="Rectangle 4"/>
          <p:cNvSpPr/>
          <p:nvPr/>
        </p:nvSpPr>
        <p:spPr>
          <a:xfrm>
            <a:off x="685800" y="1219200"/>
            <a:ext cx="8077200" cy="5324535"/>
          </a:xfrm>
          <a:prstGeom prst="rect">
            <a:avLst/>
          </a:prstGeom>
        </p:spPr>
        <p:txBody>
          <a:bodyPr wrap="square">
            <a:spAutoFit/>
          </a:bodyPr>
          <a:lstStyle/>
          <a:p>
            <a:pPr>
              <a:spcAft>
                <a:spcPts val="1200"/>
              </a:spcAft>
              <a:buFont typeface="Arial" pitchFamily="34" charset="0"/>
              <a:buChar char="•"/>
            </a:pPr>
            <a:r>
              <a:rPr lang="en-US" sz="2000" dirty="0" smtClean="0"/>
              <a:t>Carry copies of your/your NCOs’ current NCOER Support Forms in your leaders book to add to as needed.</a:t>
            </a:r>
          </a:p>
          <a:p>
            <a:pPr>
              <a:spcAft>
                <a:spcPts val="1200"/>
              </a:spcAft>
              <a:buFont typeface="Arial" pitchFamily="34" charset="0"/>
              <a:buChar char="•"/>
            </a:pPr>
            <a:r>
              <a:rPr lang="en-US" sz="2000" dirty="0" smtClean="0"/>
              <a:t>If rater is new, use first counseling to ask the rated NCO for opinion of the duty description and objectives. Doing this can give rater a quick assessment of the rated Soldier and the work situation. </a:t>
            </a:r>
          </a:p>
          <a:p>
            <a:pPr>
              <a:spcAft>
                <a:spcPts val="1200"/>
              </a:spcAft>
              <a:buFont typeface="Arial" pitchFamily="34" charset="0"/>
              <a:buChar char="•"/>
            </a:pPr>
            <a:r>
              <a:rPr lang="en-US" sz="2000" dirty="0" smtClean="0"/>
              <a:t>Have rated NCO bring THEIR copy of NCOER Support Form (or list of </a:t>
            </a:r>
            <a:r>
              <a:rPr lang="en-US" sz="2000" b="1" dirty="0" smtClean="0"/>
              <a:t>THEIR </a:t>
            </a:r>
            <a:r>
              <a:rPr lang="en-US" sz="2000" dirty="0" smtClean="0"/>
              <a:t>accomplishments) to the counseling session.</a:t>
            </a:r>
          </a:p>
          <a:p>
            <a:pPr>
              <a:spcAft>
                <a:spcPts val="1200"/>
              </a:spcAft>
              <a:buFont typeface="Arial" pitchFamily="34" charset="0"/>
              <a:buChar char="•"/>
            </a:pPr>
            <a:r>
              <a:rPr lang="en-US" sz="2000" dirty="0" smtClean="0"/>
              <a:t>Read and be familiar with relevant publications, guidance, and information on the NCOER Support Form, NCOER, and counseling process.</a:t>
            </a:r>
          </a:p>
          <a:p>
            <a:pPr>
              <a:spcAft>
                <a:spcPts val="1200"/>
              </a:spcAft>
              <a:buFont typeface="Arial" pitchFamily="34" charset="0"/>
              <a:buChar char="•"/>
            </a:pPr>
            <a:r>
              <a:rPr lang="en-US" sz="2000" b="1" dirty="0" smtClean="0"/>
              <a:t>COUNSEL YOUR NCOS!</a:t>
            </a:r>
          </a:p>
          <a:p>
            <a:pPr>
              <a:spcAft>
                <a:spcPts val="1200"/>
              </a:spcAft>
              <a:buFont typeface="Arial" pitchFamily="34" charset="0"/>
              <a:buChar char="•"/>
            </a:pPr>
            <a:endParaRPr lang="en-US" sz="2400" b="1" dirty="0" smtClean="0"/>
          </a:p>
          <a:p>
            <a:pPr>
              <a:spcAft>
                <a:spcPts val="1200"/>
              </a:spcAft>
            </a:pPr>
            <a:r>
              <a:rPr lang="en-US" dirty="0" smtClean="0"/>
              <a:t>Please feel free add or email you own tips, tricks or </a:t>
            </a:r>
            <a:r>
              <a:rPr lang="en-US" dirty="0" err="1" smtClean="0"/>
              <a:t>TTPs</a:t>
            </a:r>
            <a:r>
              <a:rPr lang="en-US" dirty="0" smtClean="0"/>
              <a:t> for inclusion in future versions to: brock.j.young.mil@mail.mil</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914400"/>
            <a:ext cx="8077200" cy="5570756"/>
          </a:xfrm>
          <a:prstGeom prst="rect">
            <a:avLst/>
          </a:prstGeom>
        </p:spPr>
        <p:txBody>
          <a:bodyPr wrap="square">
            <a:spAutoFit/>
          </a:bodyPr>
          <a:lstStyle/>
          <a:p>
            <a:pPr>
              <a:spcAft>
                <a:spcPts val="1200"/>
              </a:spcAft>
            </a:pPr>
            <a:r>
              <a:rPr lang="en-US" sz="3200" b="1" dirty="0" smtClean="0"/>
              <a:t>ARMY PROFESSIONAL FORUMS:</a:t>
            </a:r>
          </a:p>
          <a:p>
            <a:pPr>
              <a:spcAft>
                <a:spcPts val="1200"/>
              </a:spcAft>
              <a:buFont typeface="Arial" pitchFamily="34" charset="0"/>
              <a:buChar char="•"/>
            </a:pPr>
            <a:r>
              <a:rPr lang="en-US" sz="2400" dirty="0" smtClean="0">
                <a:ln>
                  <a:solidFill>
                    <a:sysClr val="windowText" lastClr="000000"/>
                  </a:solidFill>
                </a:ln>
                <a:solidFill>
                  <a:sysClr val="windowText" lastClr="000000"/>
                </a:solidFill>
                <a:hlinkClick r:id="rId3"/>
              </a:rPr>
              <a:t>https://www.milsuite.mil/</a:t>
            </a:r>
            <a:r>
              <a:rPr lang="en-US" sz="2400" dirty="0" smtClean="0">
                <a:ln>
                  <a:solidFill>
                    <a:sysClr val="windowText" lastClr="000000"/>
                  </a:solidFill>
                </a:ln>
                <a:solidFill>
                  <a:sysClr val="windowText" lastClr="000000"/>
                </a:solidFill>
              </a:rPr>
              <a:t> </a:t>
            </a:r>
            <a:r>
              <a:rPr lang="en-US" sz="2400" b="1" dirty="0" smtClean="0"/>
              <a:t>: Some available forums;</a:t>
            </a:r>
          </a:p>
          <a:p>
            <a:pPr lvl="1">
              <a:spcAft>
                <a:spcPts val="1200"/>
              </a:spcAft>
              <a:buFont typeface="Arial" pitchFamily="34" charset="0"/>
              <a:buChar char="•"/>
            </a:pPr>
            <a:r>
              <a:rPr lang="en-US" sz="2400" b="1" dirty="0" err="1" smtClean="0"/>
              <a:t>S1</a:t>
            </a:r>
            <a:r>
              <a:rPr lang="en-US" sz="2400" b="1" dirty="0" smtClean="0"/>
              <a:t>-Net: </a:t>
            </a:r>
            <a:r>
              <a:rPr lang="en-US" sz="2400" dirty="0" smtClean="0"/>
              <a:t>Massive forum and document library with all things administration; awards, evaluations, </a:t>
            </a:r>
            <a:r>
              <a:rPr lang="en-US" sz="2400" dirty="0" err="1" smtClean="0"/>
              <a:t>MOI</a:t>
            </a:r>
            <a:r>
              <a:rPr lang="en-US" sz="2400" dirty="0" smtClean="0"/>
              <a:t>/</a:t>
            </a:r>
            <a:r>
              <a:rPr lang="en-US" sz="2400" dirty="0" err="1" smtClean="0"/>
              <a:t>LOI</a:t>
            </a:r>
            <a:r>
              <a:rPr lang="en-US" sz="2400" dirty="0" smtClean="0"/>
              <a:t>, memos, counseling, </a:t>
            </a:r>
            <a:r>
              <a:rPr lang="en-US" sz="2400" dirty="0" err="1" smtClean="0"/>
              <a:t>ALARACTs</a:t>
            </a:r>
            <a:r>
              <a:rPr lang="en-US" sz="2400" dirty="0" smtClean="0"/>
              <a:t>, uniform questions, random answers, etc.</a:t>
            </a:r>
            <a:endParaRPr lang="en-US" sz="2400" b="1" dirty="0" smtClean="0"/>
          </a:p>
          <a:p>
            <a:pPr lvl="1">
              <a:spcAft>
                <a:spcPts val="1200"/>
              </a:spcAft>
              <a:buFont typeface="Arial" pitchFamily="34" charset="0"/>
              <a:buChar char="•"/>
            </a:pPr>
            <a:r>
              <a:rPr lang="en-US" sz="2400" b="1" dirty="0" err="1" smtClean="0"/>
              <a:t>LeaderNet</a:t>
            </a:r>
            <a:r>
              <a:rPr lang="en-US" sz="2400" b="1" dirty="0" smtClean="0"/>
              <a:t>; </a:t>
            </a:r>
            <a:r>
              <a:rPr lang="en-US" sz="2400" dirty="0" smtClean="0"/>
              <a:t>Rank/MOS unspecific, </a:t>
            </a:r>
            <a:r>
              <a:rPr lang="en-US" sz="2400" dirty="0" err="1" smtClean="0"/>
              <a:t>TTPs</a:t>
            </a:r>
            <a:r>
              <a:rPr lang="en-US" sz="2400" dirty="0" smtClean="0"/>
              <a:t>, lessons learned, products, questions and answers.</a:t>
            </a:r>
          </a:p>
          <a:p>
            <a:pPr lvl="1">
              <a:spcAft>
                <a:spcPts val="1200"/>
              </a:spcAft>
              <a:buFont typeface="Arial" pitchFamily="34" charset="0"/>
              <a:buChar char="•"/>
            </a:pPr>
            <a:r>
              <a:rPr lang="en-US" sz="2400" b="1" dirty="0" err="1" smtClean="0"/>
              <a:t>ProtectionNet</a:t>
            </a:r>
            <a:r>
              <a:rPr lang="en-US" sz="2400" b="1" dirty="0" smtClean="0"/>
              <a:t>: </a:t>
            </a:r>
            <a:r>
              <a:rPr lang="en-US" sz="2400" dirty="0" smtClean="0"/>
              <a:t>For MP, Engineer, and Chemical specific information, questions, and products. </a:t>
            </a:r>
          </a:p>
          <a:p>
            <a:pPr>
              <a:spcAft>
                <a:spcPts val="1200"/>
              </a:spcAft>
              <a:buFont typeface="Arial" pitchFamily="34" charset="0"/>
              <a:buChar char="•"/>
            </a:pPr>
            <a:r>
              <a:rPr lang="en-US" sz="2400" dirty="0" smtClean="0">
                <a:ln>
                  <a:solidFill>
                    <a:sysClr val="windowText" lastClr="000000"/>
                  </a:solidFill>
                </a:ln>
                <a:solidFill>
                  <a:sysClr val="windowText" lastClr="000000"/>
                </a:solidFill>
                <a:hlinkClick r:id="rId4"/>
              </a:rPr>
              <a:t>www.pl.army.mil</a:t>
            </a:r>
            <a:r>
              <a:rPr lang="en-US" sz="2400" b="1" dirty="0" smtClean="0"/>
              <a:t>;  </a:t>
            </a:r>
            <a:r>
              <a:rPr lang="en-US" sz="2400" dirty="0" smtClean="0"/>
              <a:t>Platoon Leader Forum </a:t>
            </a:r>
            <a:endParaRPr lang="en-US" sz="2400" b="1" dirty="0" smtClean="0"/>
          </a:p>
          <a:p>
            <a:pPr>
              <a:spcAft>
                <a:spcPts val="1200"/>
              </a:spcAft>
              <a:buFont typeface="Arial" pitchFamily="34" charset="0"/>
              <a:buChar char="•"/>
            </a:pPr>
            <a:r>
              <a:rPr lang="en-US" sz="2400" dirty="0" smtClean="0">
                <a:ln>
                  <a:solidFill>
                    <a:sysClr val="windowText" lastClr="000000"/>
                  </a:solidFill>
                </a:ln>
                <a:solidFill>
                  <a:sysClr val="windowText" lastClr="000000"/>
                </a:solidFill>
                <a:hlinkClick r:id="rId5"/>
              </a:rPr>
              <a:t>www.cc.army.mil</a:t>
            </a:r>
            <a:r>
              <a:rPr lang="en-US" sz="2400" b="1" dirty="0" smtClean="0"/>
              <a:t>; </a:t>
            </a:r>
            <a:r>
              <a:rPr lang="en-US" sz="2400" dirty="0" smtClean="0"/>
              <a:t>Company Commander Forum</a:t>
            </a:r>
          </a:p>
        </p:txBody>
      </p:sp>
      <p:sp>
        <p:nvSpPr>
          <p:cNvPr id="4" name="TextBox 3"/>
          <p:cNvSpPr txBox="1"/>
          <p:nvPr/>
        </p:nvSpPr>
        <p:spPr>
          <a:xfrm>
            <a:off x="1104900" y="0"/>
            <a:ext cx="6934200" cy="646331"/>
          </a:xfrm>
          <a:prstGeom prst="rect">
            <a:avLst/>
          </a:prstGeom>
          <a:noFill/>
        </p:spPr>
        <p:txBody>
          <a:bodyPr wrap="square" rtlCol="0">
            <a:spAutoFit/>
          </a:bodyPr>
          <a:lstStyle/>
          <a:p>
            <a:pPr algn="ctr"/>
            <a:r>
              <a:rPr lang="en-US" sz="3600" b="1" dirty="0" smtClean="0"/>
              <a:t>BUILD YOURSELF</a:t>
            </a:r>
            <a:endParaRPr lang="en-US" sz="3600" b="1"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Additional Training</a:t>
            </a:r>
            <a:endParaRPr lang="en-US" sz="2800" b="1" dirty="0"/>
          </a:p>
        </p:txBody>
      </p:sp>
      <p:sp>
        <p:nvSpPr>
          <p:cNvPr id="5" name="Rectangle 4"/>
          <p:cNvSpPr/>
          <p:nvPr/>
        </p:nvSpPr>
        <p:spPr>
          <a:xfrm>
            <a:off x="533400" y="1143000"/>
            <a:ext cx="8077200" cy="4216539"/>
          </a:xfrm>
          <a:prstGeom prst="rect">
            <a:avLst/>
          </a:prstGeom>
        </p:spPr>
        <p:txBody>
          <a:bodyPr wrap="square">
            <a:spAutoFit/>
          </a:bodyPr>
          <a:lstStyle/>
          <a:p>
            <a:pPr>
              <a:spcAft>
                <a:spcPts val="1200"/>
              </a:spcAft>
              <a:buFont typeface="Arial" pitchFamily="34" charset="0"/>
              <a:buChar char="•"/>
            </a:pPr>
            <a:r>
              <a:rPr lang="en-US" sz="2800" b="1" dirty="0" smtClean="0"/>
              <a:t>For technical instructions </a:t>
            </a:r>
            <a:r>
              <a:rPr lang="en-US" sz="2800" dirty="0" smtClean="0"/>
              <a:t>on how to fill out the NCOER Support Form using the Evaluation Entry System (</a:t>
            </a:r>
            <a:r>
              <a:rPr lang="en-US" sz="2800" dirty="0" err="1" smtClean="0"/>
              <a:t>ESS</a:t>
            </a:r>
            <a:r>
              <a:rPr lang="en-US" sz="2800" dirty="0" smtClean="0"/>
              <a:t>), please refer to instructions and classes available at the following locations</a:t>
            </a:r>
            <a:r>
              <a:rPr lang="en-US" sz="2800" b="1" dirty="0" smtClean="0"/>
              <a:t>:</a:t>
            </a:r>
          </a:p>
          <a:p>
            <a:pPr>
              <a:spcAft>
                <a:spcPts val="1200"/>
              </a:spcAft>
              <a:buFont typeface="Arial" pitchFamily="34" charset="0"/>
              <a:buChar char="•"/>
            </a:pPr>
            <a:r>
              <a:rPr lang="en-US" sz="2800" b="1" dirty="0" err="1" smtClean="0"/>
              <a:t>MilBook</a:t>
            </a:r>
            <a:r>
              <a:rPr lang="en-US" sz="2800" b="1" dirty="0" smtClean="0"/>
              <a:t>:</a:t>
            </a:r>
          </a:p>
          <a:p>
            <a:pPr lvl="1">
              <a:spcAft>
                <a:spcPts val="1200"/>
              </a:spcAft>
            </a:pPr>
            <a:r>
              <a:rPr lang="en-US" sz="2000" b="1" dirty="0" smtClean="0"/>
              <a:t>https://www.milsuite.mil/book/docs/DOC-201132</a:t>
            </a:r>
          </a:p>
          <a:p>
            <a:pPr>
              <a:spcAft>
                <a:spcPts val="1200"/>
              </a:spcAft>
              <a:buFont typeface="Arial" pitchFamily="34" charset="0"/>
              <a:buChar char="•"/>
            </a:pPr>
            <a:r>
              <a:rPr lang="en-US" sz="2800" b="1" dirty="0" smtClean="0"/>
              <a:t>Human Resources Home Page:</a:t>
            </a:r>
          </a:p>
          <a:p>
            <a:pPr lvl="1">
              <a:spcAft>
                <a:spcPts val="1200"/>
              </a:spcAft>
            </a:pPr>
            <a:r>
              <a:rPr lang="en-US" sz="2000" b="1" dirty="0" smtClean="0"/>
              <a:t>https://www.hrc.army.mil/TAGD/Evaluation%20Systems%20Homepage </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478340"/>
            <a:ext cx="8077200" cy="2215991"/>
          </a:xfrm>
          <a:prstGeom prst="rect">
            <a:avLst/>
          </a:prstGeom>
        </p:spPr>
        <p:txBody>
          <a:bodyPr wrap="square">
            <a:spAutoFit/>
          </a:bodyPr>
          <a:lstStyle/>
          <a:p>
            <a:pPr algn="ctr">
              <a:spcAft>
                <a:spcPts val="1200"/>
              </a:spcAft>
            </a:pPr>
            <a:r>
              <a:rPr lang="en-US" sz="13800" b="1" dirty="0" smtClean="0"/>
              <a:t>?</a:t>
            </a:r>
          </a:p>
        </p:txBody>
      </p:sp>
      <p:sp>
        <p:nvSpPr>
          <p:cNvPr id="4" name="TextBox 3"/>
          <p:cNvSpPr txBox="1"/>
          <p:nvPr/>
        </p:nvSpPr>
        <p:spPr>
          <a:xfrm>
            <a:off x="1104900" y="0"/>
            <a:ext cx="6934200" cy="646331"/>
          </a:xfrm>
          <a:prstGeom prst="rect">
            <a:avLst/>
          </a:prstGeom>
          <a:noFill/>
        </p:spPr>
        <p:txBody>
          <a:bodyPr wrap="square" rtlCol="0">
            <a:spAutoFit/>
          </a:bodyPr>
          <a:lstStyle/>
          <a:p>
            <a:pPr lvl="1" algn="ctr"/>
            <a:r>
              <a:rPr lang="en-US" sz="3600" b="1" dirty="0" smtClean="0"/>
              <a:t>QUESTIONS</a:t>
            </a:r>
            <a:endParaRPr lang="en-US" sz="3600" b="1" dirty="0"/>
          </a:p>
        </p:txBody>
      </p:sp>
      <p:sp>
        <p:nvSpPr>
          <p:cNvPr id="6" name="TextBox 5"/>
          <p:cNvSpPr txBox="1"/>
          <p:nvPr/>
        </p:nvSpPr>
        <p:spPr>
          <a:xfrm>
            <a:off x="987525" y="3688140"/>
            <a:ext cx="7168950" cy="1569660"/>
          </a:xfrm>
          <a:prstGeom prst="rect">
            <a:avLst/>
          </a:prstGeom>
          <a:noFill/>
        </p:spPr>
        <p:txBody>
          <a:bodyPr wrap="none" rtlCol="0">
            <a:spAutoFit/>
          </a:bodyPr>
          <a:lstStyle/>
          <a:p>
            <a:pPr algn="ctr"/>
            <a:r>
              <a:rPr lang="en-US" sz="2400" dirty="0" smtClean="0"/>
              <a:t>Please direct suggested additions, </a:t>
            </a:r>
          </a:p>
          <a:p>
            <a:pPr algn="ctr"/>
            <a:r>
              <a:rPr lang="en-US" sz="2400" dirty="0" smtClean="0"/>
              <a:t>questions, corrections, or problems concerning the </a:t>
            </a:r>
          </a:p>
          <a:p>
            <a:pPr algn="ctr"/>
            <a:r>
              <a:rPr lang="en-US" sz="2400" dirty="0" smtClean="0"/>
              <a:t>information contained in this PowerPoint to:</a:t>
            </a:r>
          </a:p>
          <a:p>
            <a:pPr algn="ctr"/>
            <a:r>
              <a:rPr lang="en-US" sz="2400" b="1" dirty="0" smtClean="0"/>
              <a:t>Brock.j.young.mil@mail.mil</a:t>
            </a:r>
            <a:endParaRPr lang="en-US" sz="2400" b="1"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4900" y="0"/>
            <a:ext cx="6934200" cy="646331"/>
          </a:xfrm>
          <a:prstGeom prst="rect">
            <a:avLst/>
          </a:prstGeom>
          <a:noFill/>
        </p:spPr>
        <p:txBody>
          <a:bodyPr wrap="square" rtlCol="0">
            <a:spAutoFit/>
          </a:bodyPr>
          <a:lstStyle/>
          <a:p>
            <a:pPr lvl="1" algn="ctr"/>
            <a:r>
              <a:rPr lang="en-US" sz="3600" b="1" dirty="0" smtClean="0"/>
              <a:t>CONTRIBUTIONS</a:t>
            </a:r>
            <a:endParaRPr lang="en-US" sz="3600" b="1" dirty="0"/>
          </a:p>
        </p:txBody>
      </p:sp>
      <p:sp>
        <p:nvSpPr>
          <p:cNvPr id="7" name="TextBox 6"/>
          <p:cNvSpPr txBox="1"/>
          <p:nvPr/>
        </p:nvSpPr>
        <p:spPr>
          <a:xfrm>
            <a:off x="1954138" y="1074003"/>
            <a:ext cx="5235728" cy="1938992"/>
          </a:xfrm>
          <a:prstGeom prst="rect">
            <a:avLst/>
          </a:prstGeom>
          <a:noFill/>
        </p:spPr>
        <p:txBody>
          <a:bodyPr wrap="none" rtlCol="0">
            <a:spAutoFit/>
          </a:bodyPr>
          <a:lstStyle/>
          <a:p>
            <a:pPr algn="ctr"/>
            <a:r>
              <a:rPr lang="en-US" sz="2400" b="1" dirty="0" smtClean="0"/>
              <a:t>Thank you to the following people </a:t>
            </a:r>
          </a:p>
          <a:p>
            <a:pPr algn="ctr"/>
            <a:r>
              <a:rPr lang="en-US" sz="2400" b="1" dirty="0" smtClean="0"/>
              <a:t>for contributing to this class</a:t>
            </a:r>
            <a:r>
              <a:rPr lang="en-US" sz="2400" dirty="0" smtClean="0"/>
              <a:t>:</a:t>
            </a:r>
          </a:p>
          <a:p>
            <a:pPr algn="ctr"/>
            <a:endParaRPr lang="en-US" sz="2400" b="1" dirty="0" smtClean="0"/>
          </a:p>
          <a:p>
            <a:pPr algn="ctr"/>
            <a:r>
              <a:rPr lang="en-US" sz="2400" dirty="0" smtClean="0"/>
              <a:t>Mr. Jerry </a:t>
            </a:r>
            <a:r>
              <a:rPr lang="en-US" sz="2400" dirty="0" smtClean="0"/>
              <a:t>Dillard</a:t>
            </a:r>
          </a:p>
          <a:p>
            <a:pPr algn="ctr"/>
            <a:r>
              <a:rPr lang="en-US" sz="2400" dirty="0" smtClean="0"/>
              <a:t>MSG Robert </a:t>
            </a:r>
            <a:r>
              <a:rPr lang="en-US" sz="2400" dirty="0" err="1" smtClean="0"/>
              <a:t>Blasi</a:t>
            </a:r>
            <a:endParaRPr lang="en-US" sz="24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Content</a:t>
            </a:r>
            <a:endParaRPr lang="en-US" sz="3600" b="1" dirty="0"/>
          </a:p>
        </p:txBody>
      </p:sp>
      <p:sp>
        <p:nvSpPr>
          <p:cNvPr id="4" name="Rectangle 3"/>
          <p:cNvSpPr/>
          <p:nvPr/>
        </p:nvSpPr>
        <p:spPr>
          <a:xfrm>
            <a:off x="533400" y="1225689"/>
            <a:ext cx="8305800" cy="5324535"/>
          </a:xfrm>
          <a:prstGeom prst="rect">
            <a:avLst/>
          </a:prstGeom>
        </p:spPr>
        <p:txBody>
          <a:bodyPr wrap="square">
            <a:spAutoFit/>
          </a:bodyPr>
          <a:lstStyle/>
          <a:p>
            <a:pPr>
              <a:spcAft>
                <a:spcPts val="1200"/>
              </a:spcAft>
              <a:buFont typeface="Arial" pitchFamily="34" charset="0"/>
              <a:buChar char="•"/>
            </a:pPr>
            <a:r>
              <a:rPr lang="en-US" sz="2000" b="1" dirty="0" smtClean="0"/>
              <a:t>References</a:t>
            </a:r>
          </a:p>
          <a:p>
            <a:pPr>
              <a:spcAft>
                <a:spcPts val="1200"/>
              </a:spcAft>
              <a:buFont typeface="Arial" pitchFamily="34" charset="0"/>
              <a:buChar char="•"/>
            </a:pPr>
            <a:r>
              <a:rPr lang="en-US" sz="2000" b="1" dirty="0" smtClean="0"/>
              <a:t>Counseling: Initial and Follow-Up</a:t>
            </a:r>
          </a:p>
          <a:p>
            <a:pPr>
              <a:spcAft>
                <a:spcPts val="1200"/>
              </a:spcAft>
              <a:buFont typeface="Arial" pitchFamily="34" charset="0"/>
              <a:buChar char="•"/>
            </a:pPr>
            <a:r>
              <a:rPr lang="en-US" sz="2000" b="1" dirty="0" smtClean="0"/>
              <a:t>Why Use the NCOER Support Form</a:t>
            </a:r>
          </a:p>
          <a:p>
            <a:pPr>
              <a:spcAft>
                <a:spcPts val="1200"/>
              </a:spcAft>
              <a:buFont typeface="Arial" pitchFamily="34" charset="0"/>
              <a:buChar char="•"/>
            </a:pPr>
            <a:r>
              <a:rPr lang="en-US" sz="2000" b="1" dirty="0" smtClean="0"/>
              <a:t>By the Book: Purpose and Process</a:t>
            </a:r>
          </a:p>
          <a:p>
            <a:pPr>
              <a:spcAft>
                <a:spcPts val="1200"/>
              </a:spcAft>
              <a:buFont typeface="Arial" pitchFamily="34" charset="0"/>
              <a:buChar char="•"/>
            </a:pPr>
            <a:r>
              <a:rPr lang="en-US" sz="2000" b="1" dirty="0" smtClean="0"/>
              <a:t>Duty Description (Part III)</a:t>
            </a:r>
          </a:p>
          <a:p>
            <a:pPr>
              <a:spcAft>
                <a:spcPts val="1200"/>
              </a:spcAft>
              <a:buFont typeface="Arial" pitchFamily="34" charset="0"/>
              <a:buChar char="•"/>
            </a:pPr>
            <a:r>
              <a:rPr lang="en-US" sz="2000" b="1" dirty="0" smtClean="0"/>
              <a:t>Rated NCO Performance Goals And Expectations (Part IV)</a:t>
            </a:r>
          </a:p>
          <a:p>
            <a:pPr>
              <a:spcAft>
                <a:spcPts val="1200"/>
              </a:spcAft>
              <a:buFont typeface="Arial" pitchFamily="34" charset="0"/>
              <a:buChar char="•"/>
            </a:pPr>
            <a:r>
              <a:rPr lang="en-US" sz="2000" b="1" dirty="0" smtClean="0"/>
              <a:t>Performance Evaluation: Developing Performance Objectives to set NCOs up for success (Part V)</a:t>
            </a:r>
            <a:endParaRPr lang="en-US" sz="2000" dirty="0" smtClean="0"/>
          </a:p>
          <a:p>
            <a:pPr>
              <a:spcAft>
                <a:spcPts val="1200"/>
              </a:spcAft>
              <a:buFont typeface="Arial" pitchFamily="34" charset="0"/>
              <a:buChar char="•"/>
            </a:pPr>
            <a:r>
              <a:rPr lang="en-US" sz="2000" b="1" dirty="0" smtClean="0"/>
              <a:t>Army Leadership Requirements Model</a:t>
            </a:r>
          </a:p>
          <a:p>
            <a:pPr>
              <a:spcAft>
                <a:spcPts val="1200"/>
              </a:spcAft>
              <a:buFont typeface="Arial" pitchFamily="34" charset="0"/>
              <a:buChar char="•"/>
            </a:pPr>
            <a:r>
              <a:rPr lang="en-US" sz="2000" b="1" dirty="0" smtClean="0"/>
              <a:t>Tips, Tricks, and </a:t>
            </a:r>
            <a:r>
              <a:rPr lang="en-US" sz="2000" b="1" dirty="0" err="1" smtClean="0"/>
              <a:t>TTPs</a:t>
            </a:r>
            <a:r>
              <a:rPr lang="en-US" sz="2000" b="1" dirty="0" smtClean="0"/>
              <a:t> for counsling NCOs</a:t>
            </a:r>
          </a:p>
          <a:p>
            <a:pPr>
              <a:spcAft>
                <a:spcPts val="1200"/>
              </a:spcAft>
              <a:buFont typeface="Arial" pitchFamily="34" charset="0"/>
              <a:buChar char="•"/>
            </a:pPr>
            <a:r>
              <a:rPr lang="en-US" sz="2000" b="1" dirty="0" smtClean="0"/>
              <a:t>Army Professional Forums (Info and Links)</a:t>
            </a:r>
          </a:p>
          <a:p>
            <a:pPr>
              <a:spcAft>
                <a:spcPts val="1200"/>
              </a:spcAft>
              <a:buFont typeface="Arial" pitchFamily="34" charset="0"/>
              <a:buChar char="•"/>
            </a:pPr>
            <a:endParaRPr lang="en-US" sz="2000" b="1"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References</a:t>
            </a:r>
            <a:endParaRPr lang="en-US" sz="3600" b="1" dirty="0"/>
          </a:p>
        </p:txBody>
      </p:sp>
      <p:sp>
        <p:nvSpPr>
          <p:cNvPr id="4" name="Rectangle 3"/>
          <p:cNvSpPr/>
          <p:nvPr/>
        </p:nvSpPr>
        <p:spPr>
          <a:xfrm>
            <a:off x="228600" y="1143000"/>
            <a:ext cx="8915400" cy="5632311"/>
          </a:xfrm>
          <a:prstGeom prst="rect">
            <a:avLst/>
          </a:prstGeom>
        </p:spPr>
        <p:txBody>
          <a:bodyPr wrap="square">
            <a:spAutoFit/>
          </a:bodyPr>
          <a:lstStyle/>
          <a:p>
            <a:r>
              <a:rPr lang="en-US" sz="2400" dirty="0" smtClean="0"/>
              <a:t>• ADP 1, The Army</a:t>
            </a:r>
          </a:p>
          <a:p>
            <a:r>
              <a:rPr lang="en-US" sz="2400" dirty="0" smtClean="0"/>
              <a:t>• </a:t>
            </a:r>
            <a:r>
              <a:rPr lang="en-US" sz="2400" dirty="0" err="1" smtClean="0"/>
              <a:t>ADRP</a:t>
            </a:r>
            <a:r>
              <a:rPr lang="en-US" sz="2400" dirty="0" smtClean="0"/>
              <a:t> 1, The Army Profession</a:t>
            </a:r>
          </a:p>
          <a:p>
            <a:r>
              <a:rPr lang="en-US" sz="2400" dirty="0" smtClean="0"/>
              <a:t>• </a:t>
            </a:r>
            <a:r>
              <a:rPr lang="en-US" sz="2400" dirty="0" err="1" smtClean="0"/>
              <a:t>ADRP</a:t>
            </a:r>
            <a:r>
              <a:rPr lang="en-US" sz="2400" dirty="0" smtClean="0"/>
              <a:t> 6-22, Army Leadership</a:t>
            </a:r>
          </a:p>
          <a:p>
            <a:r>
              <a:rPr lang="en-US" sz="2400" dirty="0" smtClean="0"/>
              <a:t>• </a:t>
            </a:r>
            <a:r>
              <a:rPr lang="en-US" sz="2400" dirty="0" err="1" smtClean="0"/>
              <a:t>ADRP</a:t>
            </a:r>
            <a:r>
              <a:rPr lang="en-US" sz="2400" dirty="0" smtClean="0"/>
              <a:t> 7-0, Training Units and Developing Leaders</a:t>
            </a:r>
          </a:p>
          <a:p>
            <a:r>
              <a:rPr lang="en-US" sz="2400" dirty="0" smtClean="0"/>
              <a:t>• AR 27-10, Military Justice</a:t>
            </a:r>
          </a:p>
          <a:p>
            <a:r>
              <a:rPr lang="en-US" sz="2400" dirty="0" smtClean="0"/>
              <a:t>• AR 350-1, Army Training and Leader Development</a:t>
            </a:r>
          </a:p>
          <a:p>
            <a:r>
              <a:rPr lang="en-US" sz="2400" dirty="0" smtClean="0"/>
              <a:t>• AR 600-9, The Army Body Composition Program</a:t>
            </a:r>
          </a:p>
          <a:p>
            <a:r>
              <a:rPr lang="en-US" sz="2400" dirty="0" smtClean="0"/>
              <a:t>• AR 600-20, Army Command Policy</a:t>
            </a:r>
          </a:p>
          <a:p>
            <a:r>
              <a:rPr lang="en-US" sz="2400" dirty="0" smtClean="0"/>
              <a:t>• AR 623-3, Evaluation Reporting System</a:t>
            </a:r>
          </a:p>
          <a:p>
            <a:r>
              <a:rPr lang="en-US" sz="2400" dirty="0" smtClean="0"/>
              <a:t>• ATP 6-22.1, The Counseling Process</a:t>
            </a:r>
          </a:p>
          <a:p>
            <a:r>
              <a:rPr lang="en-US" sz="2400" dirty="0" smtClean="0"/>
              <a:t>• DA Pam 611-21, Military Occupational Classification and Structure</a:t>
            </a:r>
          </a:p>
          <a:p>
            <a:r>
              <a:rPr lang="en-US" sz="2400" dirty="0" smtClean="0"/>
              <a:t>• DA Pam 623-3, Evaluation Reporting System</a:t>
            </a:r>
          </a:p>
          <a:p>
            <a:r>
              <a:rPr lang="en-US" sz="2400" dirty="0" smtClean="0"/>
              <a:t>• FM 6-22, Army Leadership; Competent, Confident, and Agile</a:t>
            </a:r>
          </a:p>
          <a:p>
            <a:r>
              <a:rPr lang="en-US" sz="2400" dirty="0" smtClean="0"/>
              <a:t>• </a:t>
            </a:r>
            <a:r>
              <a:rPr lang="en-US" sz="2400" dirty="0" err="1" smtClean="0"/>
              <a:t>TC</a:t>
            </a:r>
            <a:r>
              <a:rPr lang="en-US" sz="2400" dirty="0" smtClean="0"/>
              <a:t> 7-22.7, Noncommissioned Officer Guide</a:t>
            </a:r>
            <a:endParaRPr lang="en-US" sz="24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STOP!</a:t>
            </a:r>
            <a:endParaRPr lang="en-US" sz="2800" b="1" dirty="0"/>
          </a:p>
        </p:txBody>
      </p:sp>
      <p:sp>
        <p:nvSpPr>
          <p:cNvPr id="5" name="Rectangle 4"/>
          <p:cNvSpPr/>
          <p:nvPr/>
        </p:nvSpPr>
        <p:spPr>
          <a:xfrm>
            <a:off x="533400" y="1143000"/>
            <a:ext cx="8077200" cy="5232202"/>
          </a:xfrm>
          <a:prstGeom prst="rect">
            <a:avLst/>
          </a:prstGeom>
        </p:spPr>
        <p:txBody>
          <a:bodyPr wrap="square">
            <a:spAutoFit/>
          </a:bodyPr>
          <a:lstStyle/>
          <a:p>
            <a:pPr algn="ctr">
              <a:spcAft>
                <a:spcPts val="1200"/>
              </a:spcAft>
            </a:pPr>
            <a:r>
              <a:rPr lang="en-US" sz="4400" b="1" u="sng" dirty="0" smtClean="0"/>
              <a:t>STOP!!</a:t>
            </a:r>
          </a:p>
          <a:p>
            <a:pPr>
              <a:spcAft>
                <a:spcPts val="1200"/>
              </a:spcAft>
            </a:pPr>
            <a:r>
              <a:rPr lang="en-US" sz="2800" b="1" dirty="0" smtClean="0"/>
              <a:t>Return to the Reference page.  </a:t>
            </a:r>
          </a:p>
          <a:p>
            <a:pPr>
              <a:spcAft>
                <a:spcPts val="1200"/>
              </a:spcAft>
            </a:pPr>
            <a:r>
              <a:rPr lang="en-US" sz="2800" dirty="0" smtClean="0"/>
              <a:t>If you have not downloaded each publication on the reference page, go to the following and do so:</a:t>
            </a:r>
          </a:p>
          <a:p>
            <a:pPr algn="ctr">
              <a:spcAft>
                <a:spcPts val="1200"/>
              </a:spcAft>
            </a:pPr>
            <a:r>
              <a:rPr lang="en-US" sz="4400" b="1" dirty="0" smtClean="0"/>
              <a:t>http://www.apd.army.mil/</a:t>
            </a:r>
          </a:p>
          <a:p>
            <a:pPr>
              <a:spcAft>
                <a:spcPts val="1200"/>
              </a:spcAft>
            </a:pPr>
            <a:endParaRPr lang="en-US" sz="2800" b="1" dirty="0" smtClean="0"/>
          </a:p>
          <a:p>
            <a:pPr>
              <a:spcAft>
                <a:spcPts val="1200"/>
              </a:spcAft>
            </a:pPr>
            <a:r>
              <a:rPr lang="en-US" sz="2800" dirty="0" smtClean="0"/>
              <a:t>It is </a:t>
            </a:r>
            <a:r>
              <a:rPr lang="en-US" sz="2800" b="1" dirty="0" smtClean="0"/>
              <a:t>STRONGLY </a:t>
            </a:r>
            <a:r>
              <a:rPr lang="en-US" sz="2800" dirty="0" smtClean="0"/>
              <a:t>recommended that this process not continue until you have done all of the current reference material.</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Counseling</a:t>
            </a:r>
            <a:endParaRPr lang="en-US" sz="2800" b="1" dirty="0"/>
          </a:p>
        </p:txBody>
      </p:sp>
      <p:sp>
        <p:nvSpPr>
          <p:cNvPr id="5" name="Rectangle 4"/>
          <p:cNvSpPr/>
          <p:nvPr/>
        </p:nvSpPr>
        <p:spPr>
          <a:xfrm>
            <a:off x="533400" y="1143000"/>
            <a:ext cx="8077200" cy="6063198"/>
          </a:xfrm>
          <a:prstGeom prst="rect">
            <a:avLst/>
          </a:prstGeom>
        </p:spPr>
        <p:txBody>
          <a:bodyPr wrap="square">
            <a:spAutoFit/>
          </a:bodyPr>
          <a:lstStyle/>
          <a:p>
            <a:pPr>
              <a:spcAft>
                <a:spcPts val="1200"/>
              </a:spcAft>
            </a:pPr>
            <a:r>
              <a:rPr lang="en-US" sz="2800" b="1" dirty="0" smtClean="0"/>
              <a:t>Initial Counseling: </a:t>
            </a:r>
          </a:p>
          <a:p>
            <a:pPr>
              <a:spcAft>
                <a:spcPts val="1200"/>
              </a:spcAft>
            </a:pPr>
            <a:r>
              <a:rPr lang="en-US" sz="2400" dirty="0" smtClean="0"/>
              <a:t>Create developmental tasks that target performance objectives, specify the desired result, be measurable/ verifiable, and specify target completion date/time frame. The discussion will also include the relationship of the duty description and objectives with the organization’s mission, problems, priorities, and similar matters.</a:t>
            </a:r>
          </a:p>
          <a:p>
            <a:pPr>
              <a:spcAft>
                <a:spcPts val="1200"/>
              </a:spcAft>
            </a:pPr>
            <a:r>
              <a:rPr lang="en-US" sz="2800" b="1" dirty="0" smtClean="0"/>
              <a:t>Follow-up Counseling:</a:t>
            </a:r>
          </a:p>
          <a:p>
            <a:pPr>
              <a:spcAft>
                <a:spcPts val="1200"/>
              </a:spcAft>
            </a:pPr>
            <a:r>
              <a:rPr lang="en-US" sz="2400" dirty="0" smtClean="0"/>
              <a:t>Focus is on telling the rated </a:t>
            </a:r>
            <a:r>
              <a:rPr lang="en-US" sz="2400" dirty="0" err="1" smtClean="0"/>
              <a:t>NCO’s</a:t>
            </a:r>
            <a:r>
              <a:rPr lang="en-US" sz="2400" dirty="0" smtClean="0"/>
              <a:t> performance based on observed actions and demonstrated behavior/results; discusses what was done well/ what could be done better. Guide is the standards established in the initial/ previous counseling session(s).</a:t>
            </a:r>
          </a:p>
          <a:p>
            <a:pPr>
              <a:spcAft>
                <a:spcPts val="1200"/>
              </a:spcAft>
            </a:pPr>
            <a:endParaRPr lang="en-US" sz="2800"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0"/>
            <a:ext cx="6934200" cy="1077218"/>
          </a:xfrm>
          <a:prstGeom prst="rect">
            <a:avLst/>
          </a:prstGeom>
          <a:noFill/>
        </p:spPr>
        <p:txBody>
          <a:bodyPr wrap="square" rtlCol="0">
            <a:spAutoFit/>
          </a:bodyPr>
          <a:lstStyle/>
          <a:p>
            <a:pPr algn="ctr"/>
            <a:r>
              <a:rPr lang="en-US" sz="3600" b="1" dirty="0" smtClean="0"/>
              <a:t>NCOER SUPPORT FORM</a:t>
            </a:r>
          </a:p>
          <a:p>
            <a:pPr algn="ctr"/>
            <a:r>
              <a:rPr lang="en-US" sz="2800" b="1" dirty="0" smtClean="0"/>
              <a:t>Support Form For Counseling</a:t>
            </a:r>
            <a:endParaRPr lang="en-US" sz="2800" b="1" dirty="0"/>
          </a:p>
        </p:txBody>
      </p:sp>
      <p:sp>
        <p:nvSpPr>
          <p:cNvPr id="5" name="Rectangle 4"/>
          <p:cNvSpPr/>
          <p:nvPr/>
        </p:nvSpPr>
        <p:spPr>
          <a:xfrm>
            <a:off x="533400" y="1219200"/>
            <a:ext cx="8077200" cy="5570756"/>
          </a:xfrm>
          <a:prstGeom prst="rect">
            <a:avLst/>
          </a:prstGeom>
        </p:spPr>
        <p:txBody>
          <a:bodyPr wrap="square">
            <a:spAutoFit/>
          </a:bodyPr>
          <a:lstStyle/>
          <a:p>
            <a:pPr>
              <a:spcAft>
                <a:spcPts val="1200"/>
              </a:spcAft>
            </a:pPr>
            <a:r>
              <a:rPr lang="en-US" sz="2800" b="1" dirty="0" smtClean="0"/>
              <a:t>Why use the NCOER Support Form?</a:t>
            </a:r>
          </a:p>
          <a:p>
            <a:pPr>
              <a:spcAft>
                <a:spcPts val="1200"/>
              </a:spcAft>
              <a:buFont typeface="Arial" pitchFamily="34" charset="0"/>
              <a:buChar char="•"/>
            </a:pPr>
            <a:r>
              <a:rPr lang="en-US" sz="2400" dirty="0" smtClean="0"/>
              <a:t>Initial and follow-up counseling between the rater and the rated Soldier that is documented on the support forms (</a:t>
            </a:r>
            <a:r>
              <a:rPr lang="en-US" sz="2400" dirty="0" err="1" smtClean="0"/>
              <a:t>OER</a:t>
            </a:r>
            <a:r>
              <a:rPr lang="en-US" sz="2400" dirty="0" smtClean="0"/>
              <a:t> and NCOER) assures a verified communication process throughout the rating.</a:t>
            </a:r>
          </a:p>
          <a:p>
            <a:pPr lvl="1">
              <a:spcAft>
                <a:spcPts val="1200"/>
              </a:spcAft>
              <a:buFont typeface="Arial" pitchFamily="34" charset="0"/>
              <a:buChar char="•"/>
            </a:pPr>
            <a:r>
              <a:rPr lang="en-US" sz="2400" dirty="0" smtClean="0"/>
              <a:t>E.G. Counseling of NCOs on a DA 2166-9-</a:t>
            </a:r>
            <a:r>
              <a:rPr lang="en-US" sz="2400" dirty="0" err="1" smtClean="0"/>
              <a:t>1A</a:t>
            </a:r>
            <a:r>
              <a:rPr lang="en-US" sz="2400" dirty="0" smtClean="0"/>
              <a:t> (2166-8-1) is required per AR 623-3.</a:t>
            </a:r>
          </a:p>
          <a:p>
            <a:pPr>
              <a:spcAft>
                <a:spcPts val="1200"/>
              </a:spcAft>
              <a:buFont typeface="Arial" pitchFamily="34" charset="0"/>
              <a:buChar char="•"/>
            </a:pPr>
            <a:r>
              <a:rPr lang="en-US" sz="2400" b="1" dirty="0" smtClean="0"/>
              <a:t>Using an NCOER Support Form assists with the writing of the </a:t>
            </a:r>
            <a:r>
              <a:rPr lang="en-US" sz="2400" b="1" dirty="0" err="1" smtClean="0"/>
              <a:t>NCO’s</a:t>
            </a:r>
            <a:r>
              <a:rPr lang="en-US" sz="2400" b="1" dirty="0" smtClean="0"/>
              <a:t> NCOER.</a:t>
            </a:r>
          </a:p>
          <a:p>
            <a:pPr>
              <a:spcAft>
                <a:spcPts val="1200"/>
              </a:spcAft>
            </a:pPr>
            <a:r>
              <a:rPr lang="en-US" sz="2400" b="1" dirty="0" smtClean="0"/>
              <a:t>NOTE: </a:t>
            </a:r>
            <a:r>
              <a:rPr lang="en-US" sz="2400" dirty="0" smtClean="0"/>
              <a:t>DA Form 4856, Developmental Counseling Form, is still used for event oriented (positive and negative) counseling of NCOs, and can also be used for an initial counseling in addition to the NCOER Support Form.</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3D0EEA9375044E943FDBD94F0517BD" ma:contentTypeVersion="1" ma:contentTypeDescription="Create a new document." ma:contentTypeScope="" ma:versionID="7b8ecfb2785d814eb860d736da7f489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5952B21-8232-4053-895F-B89BC3553B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A1356898-F442-4309-BF26-108FE40190C1}">
  <ds:schemaRefs>
    <ds:schemaRef ds:uri="http://schemas.microsoft.com/office/2006/metadata/longProperties"/>
  </ds:schemaRefs>
</ds:datastoreItem>
</file>

<file path=customXml/itemProps3.xml><?xml version="1.0" encoding="utf-8"?>
<ds:datastoreItem xmlns:ds="http://schemas.openxmlformats.org/officeDocument/2006/customXml" ds:itemID="{2CB6FBB5-05E8-43B8-A2DB-44E764D9CBF6}">
  <ds:schemaRefs>
    <ds:schemaRef ds:uri="http://schemas.microsoft.com/sharepoint/v3/contenttype/forms"/>
  </ds:schemaRefs>
</ds:datastoreItem>
</file>

<file path=customXml/itemProps4.xml><?xml version="1.0" encoding="utf-8"?>
<ds:datastoreItem xmlns:ds="http://schemas.openxmlformats.org/officeDocument/2006/customXml" ds:itemID="{2FA7EF50-6716-4DF9-8FF8-CF8398792721}">
  <ds:schemaRefs>
    <ds:schemaRef ds:uri="http://purl.org/dc/terms/"/>
    <ds:schemaRef ds:uri="http://schemas.microsoft.com/office/2006/documentManagement/types"/>
    <ds:schemaRef ds:uri="http://purl.org/dc/dcmitype/"/>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2706</TotalTime>
  <Words>4156</Words>
  <Application>Microsoft Office PowerPoint</Application>
  <PresentationFormat>On-screen Show (4:3)</PresentationFormat>
  <Paragraphs>387</Paragraphs>
  <Slides>41</Slides>
  <Notes>40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3</dc:title>
  <dc:creator>samuel.p.spiller</dc:creator>
  <cp:lastModifiedBy>Brock Young</cp:lastModifiedBy>
  <cp:revision>259</cp:revision>
  <dcterms:created xsi:type="dcterms:W3CDTF">2008-08-19T13:19:02Z</dcterms:created>
  <dcterms:modified xsi:type="dcterms:W3CDTF">2015-05-16T08:30:32Z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