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9" r:id="rId14"/>
    <p:sldId id="270" r:id="rId15"/>
    <p:sldId id="268" r:id="rId16"/>
  </p:sldIdLst>
  <p:sldSz cx="7772400" cy="10058400"/>
  <p:notesSz cx="6858000" cy="9296400"/>
  <p:defaultTextStyle>
    <a:defPPr>
      <a:defRPr lang="en-US"/>
    </a:defPPr>
    <a:lvl1pPr marL="0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96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393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588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787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982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178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375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570" algn="l" defTabSz="101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7" autoAdjust="0"/>
    <p:restoredTop sz="94660"/>
  </p:normalViewPr>
  <p:slideViewPr>
    <p:cSldViewPr>
      <p:cViewPr>
        <p:scale>
          <a:sx n="75" d="100"/>
          <a:sy n="75" d="100"/>
        </p:scale>
        <p:origin x="-2910" y="-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9"/>
            <a:ext cx="6606540" cy="2156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37847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9" y="537847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9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2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5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509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3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5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9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1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3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5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1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9" y="3129284"/>
            <a:ext cx="2558415" cy="8849995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5" y="3129284"/>
            <a:ext cx="2558415" cy="8849995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3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1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500"/>
            <a:ext cx="3434160" cy="938319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09196" indent="0">
              <a:buNone/>
              <a:defRPr sz="2100" b="1"/>
            </a:lvl2pPr>
            <a:lvl3pPr marL="1018393" indent="0">
              <a:buNone/>
              <a:defRPr sz="2000" b="1"/>
            </a:lvl3pPr>
            <a:lvl4pPr marL="1527588" indent="0">
              <a:buNone/>
              <a:defRPr sz="1800" b="1"/>
            </a:lvl4pPr>
            <a:lvl5pPr marL="2036787" indent="0">
              <a:buNone/>
              <a:defRPr sz="1800" b="1"/>
            </a:lvl5pPr>
            <a:lvl6pPr marL="2545982" indent="0">
              <a:buNone/>
              <a:defRPr sz="1800" b="1"/>
            </a:lvl6pPr>
            <a:lvl7pPr marL="3055178" indent="0">
              <a:buNone/>
              <a:defRPr sz="1800" b="1"/>
            </a:lvl7pPr>
            <a:lvl8pPr marL="3564375" indent="0">
              <a:buNone/>
              <a:defRPr sz="1800" b="1"/>
            </a:lvl8pPr>
            <a:lvl9pPr marL="407357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800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500"/>
            <a:ext cx="3435508" cy="938319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09196" indent="0">
              <a:buNone/>
              <a:defRPr sz="2100" b="1"/>
            </a:lvl2pPr>
            <a:lvl3pPr marL="1018393" indent="0">
              <a:buNone/>
              <a:defRPr sz="2000" b="1"/>
            </a:lvl3pPr>
            <a:lvl4pPr marL="1527588" indent="0">
              <a:buNone/>
              <a:defRPr sz="1800" b="1"/>
            </a:lvl4pPr>
            <a:lvl5pPr marL="2036787" indent="0">
              <a:buNone/>
              <a:defRPr sz="1800" b="1"/>
            </a:lvl5pPr>
            <a:lvl6pPr marL="2545982" indent="0">
              <a:buNone/>
              <a:defRPr sz="1800" b="1"/>
            </a:lvl6pPr>
            <a:lvl7pPr marL="3055178" indent="0">
              <a:buNone/>
              <a:defRPr sz="1800" b="1"/>
            </a:lvl7pPr>
            <a:lvl8pPr marL="3564375" indent="0">
              <a:buNone/>
              <a:defRPr sz="1800" b="1"/>
            </a:lvl8pPr>
            <a:lvl9pPr marL="407357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800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6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4" y="400475"/>
            <a:ext cx="2557066" cy="170434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7" y="400475"/>
            <a:ext cx="4344988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4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196" indent="0">
              <a:buNone/>
              <a:defRPr sz="1300"/>
            </a:lvl2pPr>
            <a:lvl3pPr marL="1018393" indent="0">
              <a:buNone/>
              <a:defRPr sz="1200"/>
            </a:lvl3pPr>
            <a:lvl4pPr marL="1527588" indent="0">
              <a:buNone/>
              <a:defRPr sz="1100"/>
            </a:lvl4pPr>
            <a:lvl5pPr marL="2036787" indent="0">
              <a:buNone/>
              <a:defRPr sz="1100"/>
            </a:lvl5pPr>
            <a:lvl6pPr marL="2545982" indent="0">
              <a:buNone/>
              <a:defRPr sz="1100"/>
            </a:lvl6pPr>
            <a:lvl7pPr marL="3055178" indent="0">
              <a:buNone/>
              <a:defRPr sz="1100"/>
            </a:lvl7pPr>
            <a:lvl8pPr marL="3564375" indent="0">
              <a:buNone/>
              <a:defRPr sz="1100"/>
            </a:lvl8pPr>
            <a:lvl9pPr marL="407357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3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4"/>
            <a:ext cx="4663440" cy="8312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5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196" indent="0">
              <a:buNone/>
              <a:defRPr sz="3100"/>
            </a:lvl2pPr>
            <a:lvl3pPr marL="1018393" indent="0">
              <a:buNone/>
              <a:defRPr sz="2800"/>
            </a:lvl3pPr>
            <a:lvl4pPr marL="1527588" indent="0">
              <a:buNone/>
              <a:defRPr sz="2100"/>
            </a:lvl4pPr>
            <a:lvl5pPr marL="2036787" indent="0">
              <a:buNone/>
              <a:defRPr sz="2100"/>
            </a:lvl5pPr>
            <a:lvl6pPr marL="2545982" indent="0">
              <a:buNone/>
              <a:defRPr sz="2100"/>
            </a:lvl6pPr>
            <a:lvl7pPr marL="3055178" indent="0">
              <a:buNone/>
              <a:defRPr sz="2100"/>
            </a:lvl7pPr>
            <a:lvl8pPr marL="3564375" indent="0">
              <a:buNone/>
              <a:defRPr sz="2100"/>
            </a:lvl8pPr>
            <a:lvl9pPr marL="407357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100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196" indent="0">
              <a:buNone/>
              <a:defRPr sz="1300"/>
            </a:lvl2pPr>
            <a:lvl3pPr marL="1018393" indent="0">
              <a:buNone/>
              <a:defRPr sz="1200"/>
            </a:lvl3pPr>
            <a:lvl4pPr marL="1527588" indent="0">
              <a:buNone/>
              <a:defRPr sz="1100"/>
            </a:lvl4pPr>
            <a:lvl5pPr marL="2036787" indent="0">
              <a:buNone/>
              <a:defRPr sz="1100"/>
            </a:lvl5pPr>
            <a:lvl6pPr marL="2545982" indent="0">
              <a:buNone/>
              <a:defRPr sz="1100"/>
            </a:lvl6pPr>
            <a:lvl7pPr marL="3055178" indent="0">
              <a:buNone/>
              <a:defRPr sz="1100"/>
            </a:lvl7pPr>
            <a:lvl8pPr marL="3564375" indent="0">
              <a:buNone/>
              <a:defRPr sz="1100"/>
            </a:lvl8pPr>
            <a:lvl9pPr marL="407357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9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1"/>
            <a:ext cx="6995160" cy="1676400"/>
          </a:xfrm>
          <a:prstGeom prst="rect">
            <a:avLst/>
          </a:prstGeom>
        </p:spPr>
        <p:txBody>
          <a:bodyPr vert="horz" lIns="101839" tIns="50919" rIns="101839" bIns="509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6"/>
            <a:ext cx="6995160" cy="6638079"/>
          </a:xfrm>
          <a:prstGeom prst="rect">
            <a:avLst/>
          </a:prstGeom>
        </p:spPr>
        <p:txBody>
          <a:bodyPr vert="horz" lIns="101839" tIns="50919" rIns="101839" bIns="509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50"/>
            <a:ext cx="1813560" cy="535515"/>
          </a:xfrm>
          <a:prstGeom prst="rect">
            <a:avLst/>
          </a:prstGeom>
        </p:spPr>
        <p:txBody>
          <a:bodyPr vert="horz" lIns="101839" tIns="50919" rIns="101839" bIns="5091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82F1-DDB3-4606-8C5D-DFFF4F3E4DE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50"/>
            <a:ext cx="2461260" cy="535515"/>
          </a:xfrm>
          <a:prstGeom prst="rect">
            <a:avLst/>
          </a:prstGeom>
        </p:spPr>
        <p:txBody>
          <a:bodyPr vert="horz" lIns="101839" tIns="50919" rIns="101839" bIns="5091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1" y="9322650"/>
            <a:ext cx="1813560" cy="535515"/>
          </a:xfrm>
          <a:prstGeom prst="rect">
            <a:avLst/>
          </a:prstGeom>
        </p:spPr>
        <p:txBody>
          <a:bodyPr vert="horz" lIns="101839" tIns="50919" rIns="101839" bIns="5091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557FF-3CED-4635-9375-B97E5CB2C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4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39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98" indent="-381898" algn="l" defTabSz="1018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443" indent="-318249" algn="l" defTabSz="1018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991" indent="-254597" algn="l" defTabSz="1018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186" indent="-254597" algn="l" defTabSz="1018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383" indent="-254597" algn="l" defTabSz="1018393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581" indent="-254597" algn="l" defTabSz="1018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777" indent="-254597" algn="l" defTabSz="1018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973" indent="-254597" algn="l" defTabSz="1018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170" indent="-254597" algn="l" defTabSz="1018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96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93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88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87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82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78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375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570" algn="l" defTabSz="101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r>
              <a:rPr lang="en-US" sz="1300" b="1" u="sng" dirty="0" err="1"/>
              <a:t>Prebrief</a:t>
            </a:r>
            <a:r>
              <a:rPr lang="en-US" sz="1300" b="1" u="sng" dirty="0"/>
              <a:t> Checks:</a:t>
            </a:r>
            <a:r>
              <a:rPr lang="en-US" sz="1300" dirty="0"/>
              <a:t>		</a:t>
            </a:r>
            <a:r>
              <a:rPr lang="en-US" sz="1600" b="1" u="sng" dirty="0"/>
              <a:t>OPORD SHELL</a:t>
            </a:r>
            <a:endParaRPr lang="en-US" sz="1300" b="1" u="sng" dirty="0"/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Map with operational graphics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Timelines 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Concept sketch</a:t>
            </a:r>
          </a:p>
          <a:p>
            <a:endParaRPr lang="en-US" sz="400" b="1" dirty="0"/>
          </a:p>
          <a:p>
            <a:r>
              <a:rPr lang="en-US" sz="1300" b="1" dirty="0"/>
              <a:t>Introduction</a:t>
            </a:r>
          </a:p>
          <a:p>
            <a:r>
              <a:rPr lang="en-US" sz="1300" b="1" dirty="0"/>
              <a:t>Task Org </a:t>
            </a:r>
          </a:p>
          <a:p>
            <a:endParaRPr lang="en-US" sz="400" b="1" dirty="0"/>
          </a:p>
          <a:p>
            <a:pPr marL="190949" indent="-190949">
              <a:buAutoNum type="arabicPeriod"/>
            </a:pPr>
            <a:r>
              <a:rPr lang="en-US" sz="1300" b="1" u="sng" dirty="0"/>
              <a:t>SITUATION</a:t>
            </a:r>
            <a:r>
              <a:rPr lang="en-US" sz="1300" b="1" dirty="0"/>
              <a:t>: </a:t>
            </a:r>
            <a:r>
              <a:rPr lang="en-US" sz="1300" dirty="0"/>
              <a:t>“Briefly describe the conditions of the operational environment that impact operations”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Interest (AI): </a:t>
            </a:r>
            <a:r>
              <a:rPr lang="en-US" sz="1300" dirty="0"/>
              <a:t>“Show the boundaries of the AI and explain the reasoning for the boundaries…IE enemy has mortar system, reserves, etc.” 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Operation (AO): </a:t>
            </a:r>
            <a:r>
              <a:rPr lang="en-US" sz="1300" dirty="0"/>
              <a:t>“Show the boundaries for the AO and explain the reasoning for the boundaries…IE the area where will be operating”</a:t>
            </a:r>
            <a:endParaRPr lang="en-US" sz="1300" b="1" dirty="0"/>
          </a:p>
          <a:p>
            <a:pPr lvl="2" indent="-190949">
              <a:buAutoNum type="arabicPeriod"/>
            </a:pPr>
            <a:r>
              <a:rPr lang="en-US" sz="1300" b="1" dirty="0"/>
              <a:t>Terrain (OAKOC): “</a:t>
            </a:r>
            <a:r>
              <a:rPr lang="en-US" sz="1300" dirty="0"/>
              <a:t>Describe the aspects of terrain that impact your operation”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Obstacles: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Avenues of Approach: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Key Terrain: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Observation &amp; Fields of Fire: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Cover and Concealment: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lvl="2" indent="-190949">
              <a:buAutoNum type="arabicPeriod"/>
            </a:pPr>
            <a:r>
              <a:rPr lang="en-US" sz="1300" b="1" dirty="0"/>
              <a:t>Weather 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Wind: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Visibility: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Precipitation: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Cloud Cover: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Temperature: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lvl="2" indent="-190949">
              <a:buAutoNum type="arabicPeriod"/>
            </a:pPr>
            <a:r>
              <a:rPr lang="en-US" sz="1300" b="1" dirty="0"/>
              <a:t>Civil Considerations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Areas: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Structures: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Capabilities: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Organizations: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People: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Events: </a:t>
            </a:r>
            <a:r>
              <a:rPr lang="en-US" sz="1300" dirty="0"/>
              <a:t>“Explain the SO WHAT from your Mission Analysis”</a:t>
            </a:r>
            <a:endParaRPr lang="en-US" sz="1300" b="1" dirty="0"/>
          </a:p>
          <a:p>
            <a:pPr lvl="1" indent="-190949">
              <a:buAutoNum type="alphaLcParenR"/>
            </a:pPr>
            <a:r>
              <a:rPr lang="en-US" sz="1300" b="1" dirty="0"/>
              <a:t>Enemy Forces: </a:t>
            </a:r>
            <a:r>
              <a:rPr lang="en-US" sz="1300" dirty="0"/>
              <a:t>“Describe what the enemy is doing now and in the future…and why”</a:t>
            </a:r>
            <a:r>
              <a:rPr lang="en-US" sz="1300" b="1" dirty="0"/>
              <a:t> </a:t>
            </a:r>
            <a:endParaRPr lang="en-US" sz="1300" dirty="0"/>
          </a:p>
          <a:p>
            <a:pPr lvl="2" indent="-190949">
              <a:buAutoNum type="arabicPeriod"/>
            </a:pPr>
            <a:r>
              <a:rPr lang="en-US" sz="1300" b="1" dirty="0"/>
              <a:t>Composition: </a:t>
            </a:r>
            <a:r>
              <a:rPr lang="en-US" sz="1300" dirty="0"/>
              <a:t>“Explain the types of Soldiers, and equipment the enemy has”</a:t>
            </a:r>
          </a:p>
          <a:p>
            <a:pPr lvl="2" indent="-190949">
              <a:buAutoNum type="arabicPeriod"/>
            </a:pPr>
            <a:r>
              <a:rPr lang="en-US" sz="1300" b="1" dirty="0"/>
              <a:t>Disposition: </a:t>
            </a:r>
            <a:r>
              <a:rPr lang="en-US" sz="1300" dirty="0"/>
              <a:t>“Explain how/where the enemy is arrayed on the battlefield”</a:t>
            </a:r>
            <a:endParaRPr lang="en-US" sz="1300" b="1" dirty="0"/>
          </a:p>
          <a:p>
            <a:pPr lvl="2" indent="-190949">
              <a:buAutoNum type="arabicPeriod"/>
            </a:pPr>
            <a:r>
              <a:rPr lang="en-US" sz="1300" b="1" dirty="0"/>
              <a:t>Strength: </a:t>
            </a:r>
            <a:r>
              <a:rPr lang="en-US" sz="1300" dirty="0"/>
              <a:t>“Explain the physical number of the enemy’s personnel and equipment”</a:t>
            </a:r>
          </a:p>
          <a:p>
            <a:pPr lvl="2" indent="-190949">
              <a:buAutoNum type="arabicPeriod"/>
            </a:pPr>
            <a:r>
              <a:rPr lang="en-US" sz="1300" b="1" dirty="0"/>
              <a:t>Probable Course of Action: </a:t>
            </a:r>
            <a:r>
              <a:rPr lang="en-US" sz="1300" dirty="0"/>
              <a:t>“Explain what the enemy will most likely do to you”</a:t>
            </a:r>
          </a:p>
          <a:p>
            <a:pPr lvl="1" indent="-190949">
              <a:buAutoNum type="alphaLcParenR"/>
            </a:pPr>
            <a:r>
              <a:rPr lang="en-US" sz="1300" b="1" dirty="0"/>
              <a:t>Friendly Forces</a:t>
            </a:r>
          </a:p>
          <a:p>
            <a:pPr lvl="2" indent="-190949">
              <a:buAutoNum type="arabicPeriod"/>
            </a:pPr>
            <a:r>
              <a:rPr lang="en-US" sz="1300" b="1" dirty="0"/>
              <a:t>2 Levels Up: </a:t>
            </a:r>
            <a:r>
              <a:rPr lang="en-US" sz="1300" dirty="0"/>
              <a:t>“Describe their mission and intent”</a:t>
            </a:r>
          </a:p>
          <a:p>
            <a:pPr lvl="2" indent="-190949">
              <a:buFontTx/>
              <a:buAutoNum type="arabicPeriod"/>
            </a:pPr>
            <a:r>
              <a:rPr lang="en-US" sz="1300" b="1" dirty="0"/>
              <a:t>1 Levels Up: </a:t>
            </a:r>
            <a:r>
              <a:rPr lang="en-US" sz="1300" dirty="0"/>
              <a:t>“Describe their mission and intent”</a:t>
            </a:r>
          </a:p>
          <a:p>
            <a:pPr lvl="2" indent="-190949">
              <a:buFontTx/>
              <a:buAutoNum type="arabicPeriod"/>
            </a:pPr>
            <a:r>
              <a:rPr lang="en-US" sz="1300" b="1" dirty="0"/>
              <a:t>Adjacent Units</a:t>
            </a:r>
            <a:r>
              <a:rPr lang="en-US" sz="1300" dirty="0"/>
              <a:t>: “Explain what the units around you are doing”</a:t>
            </a:r>
          </a:p>
          <a:p>
            <a:pPr lvl="2" indent="-190949">
              <a:buFontTx/>
              <a:buAutoNum type="arabicPeriod"/>
            </a:pPr>
            <a:r>
              <a:rPr lang="en-US" sz="1300" b="1" dirty="0"/>
              <a:t>Attachments/Detachments</a:t>
            </a:r>
            <a:r>
              <a:rPr lang="en-US" sz="1300" dirty="0"/>
              <a:t>: “Explain who your A/Ds are and why”</a:t>
            </a:r>
          </a:p>
          <a:p>
            <a:pPr marL="190949" indent="-190949">
              <a:buAutoNum type="arabicPeriod"/>
            </a:pPr>
            <a:r>
              <a:rPr lang="en-US" sz="1300" b="1" u="sng" dirty="0"/>
              <a:t>MISSION</a:t>
            </a:r>
            <a:r>
              <a:rPr lang="en-US" sz="1300" b="1" dirty="0"/>
              <a:t>: </a:t>
            </a:r>
            <a:r>
              <a:rPr lang="en-US" sz="1300" dirty="0"/>
              <a:t>“Explain your unit’s mission that contains the 5 </a:t>
            </a:r>
            <a:r>
              <a:rPr lang="en-US" sz="1300" dirty="0" err="1"/>
              <a:t>Ws</a:t>
            </a:r>
            <a:r>
              <a:rPr lang="en-US" sz="1300" dirty="0"/>
              <a:t>…make sure you brief it twice”</a:t>
            </a:r>
          </a:p>
          <a:p>
            <a:pPr marL="190949" indent="-190949">
              <a:buAutoNum type="arabicPeriod"/>
            </a:pPr>
            <a:r>
              <a:rPr lang="en-US" sz="1300" b="1" u="sng" dirty="0"/>
              <a:t>EXECUTION</a:t>
            </a:r>
          </a:p>
          <a:p>
            <a:pPr lvl="1" indent="-190949">
              <a:buFont typeface="+mj-lt"/>
              <a:buAutoNum type="alphaLcParenR"/>
            </a:pPr>
            <a:r>
              <a:rPr lang="en-US" sz="1300" b="1" dirty="0"/>
              <a:t>Commander’s Intent (this comes from higher): </a:t>
            </a:r>
            <a:r>
              <a:rPr lang="en-US" sz="1300" dirty="0"/>
              <a:t>“This is a clear, concise statement of what the force must do and the conditions the force must establish with respect to the enemy, terrain, and civil considerations that represent a desired end state” </a:t>
            </a:r>
          </a:p>
          <a:p>
            <a:pPr lvl="2" indent="-190949">
              <a:buAutoNum type="arabicPeriod"/>
            </a:pPr>
            <a:r>
              <a:rPr lang="en-US" sz="1300" b="1" dirty="0"/>
              <a:t>Purpose: </a:t>
            </a:r>
            <a:r>
              <a:rPr lang="en-US" sz="1300" dirty="0"/>
              <a:t>“An expanded description of the operation’s purpose beyond the “why” of the mission statement”</a:t>
            </a:r>
            <a:endParaRPr lang="en-US" sz="1300" b="1" dirty="0"/>
          </a:p>
          <a:p>
            <a:pPr lvl="2" indent="-190949">
              <a:buAutoNum type="arabicPeriod"/>
            </a:pPr>
            <a:r>
              <a:rPr lang="en-US" sz="1300" b="1" dirty="0"/>
              <a:t>Key Tasks: </a:t>
            </a:r>
            <a:r>
              <a:rPr lang="en-US" sz="1300" dirty="0"/>
              <a:t>“those significant activities the force must perform to achieve desired end state”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340936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"/>
            <a:ext cx="4038600" cy="9941165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u="sng" dirty="0" smtClean="0"/>
              <a:t>Concept 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Sketch</a:t>
            </a:r>
            <a:endParaRPr lang="en-US" b="1" u="sng" dirty="0" smtClean="0"/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19110"/>
            <a:ext cx="4038600" cy="9941165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u="sng" dirty="0" smtClean="0"/>
              <a:t>Concept 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Sketch</a:t>
            </a:r>
            <a:endParaRPr lang="en-US" b="1" u="sng" dirty="0" smtClean="0"/>
          </a:p>
          <a:p>
            <a:pPr algn="ctr">
              <a:lnSpc>
                <a:spcPct val="200000"/>
              </a:lnSpc>
            </a:pPr>
            <a:r>
              <a:rPr lang="en-US" b="1" u="sng" dirty="0"/>
              <a:t>Concept </a:t>
            </a:r>
            <a:r>
              <a:rPr lang="en-US" b="1" u="sng" dirty="0" smtClean="0"/>
              <a:t>Sketch</a:t>
            </a:r>
          </a:p>
        </p:txBody>
      </p:sp>
    </p:spTree>
    <p:extLst>
      <p:ext uri="{BB962C8B-B14F-4D97-AF65-F5344CB8AC3E}">
        <p14:creationId xmlns:p14="http://schemas.microsoft.com/office/powerpoint/2010/main" val="4632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pPr algn="ctr"/>
            <a:r>
              <a:rPr lang="en-US" sz="1600" b="1" u="sng" dirty="0"/>
              <a:t>WARNO SHELL</a:t>
            </a:r>
          </a:p>
          <a:p>
            <a:r>
              <a:rPr lang="en-US" sz="1300" b="1" u="sng" dirty="0" err="1"/>
              <a:t>Prebrief</a:t>
            </a:r>
            <a:r>
              <a:rPr lang="en-US" sz="1300" b="1" u="sng" dirty="0"/>
              <a:t> Checks: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Map 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Timelines </a:t>
            </a:r>
          </a:p>
          <a:p>
            <a:endParaRPr lang="en-US" sz="400" b="1" dirty="0"/>
          </a:p>
          <a:p>
            <a:endParaRPr lang="en-US" sz="400" b="1" dirty="0"/>
          </a:p>
          <a:p>
            <a:endParaRPr lang="en-US" sz="400" b="1" dirty="0"/>
          </a:p>
          <a:p>
            <a:endParaRPr lang="en-US" sz="400" b="1" dirty="0"/>
          </a:p>
          <a:p>
            <a:pPr marL="190949" indent="-190949">
              <a:buAutoNum type="arabicPeriod"/>
            </a:pPr>
            <a:endParaRPr lang="en-US" sz="13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SITUATION</a:t>
            </a:r>
            <a:r>
              <a:rPr lang="en-US" sz="1300" b="1" dirty="0"/>
              <a:t>: </a:t>
            </a:r>
            <a:r>
              <a:rPr lang="en-US" sz="1300" dirty="0"/>
              <a:t>“Briefly describe the conditions of the operational environment that impact operations”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Interest (AI): </a:t>
            </a:r>
            <a:r>
              <a:rPr lang="en-US" sz="1300" dirty="0"/>
              <a:t>“Show the boundaries of the AI and explain the reasoning for the boundaries…IE enemy has mortar system, reserves, etc.” 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Operation (AO): </a:t>
            </a:r>
            <a:r>
              <a:rPr lang="en-US" sz="1300" dirty="0"/>
              <a:t>“Show the boundaries for the AO and explain the reasoning for the boundaries…IE the area where will be operating”</a:t>
            </a:r>
            <a:endParaRPr lang="en-US" sz="1300" b="1" dirty="0"/>
          </a:p>
          <a:p>
            <a:pPr lvl="1" indent="-190949">
              <a:buAutoNum type="alphaLcParenR"/>
            </a:pPr>
            <a:r>
              <a:rPr lang="en-US" sz="1300" b="1" dirty="0"/>
              <a:t>Enemy Forces: </a:t>
            </a:r>
            <a:r>
              <a:rPr lang="en-US" sz="1300" dirty="0"/>
              <a:t>“Describe what the enemy is doing now and in the future…and why”</a:t>
            </a:r>
            <a:r>
              <a:rPr lang="en-US" sz="1300" b="1" dirty="0"/>
              <a:t> </a:t>
            </a:r>
            <a:endParaRPr lang="en-US" sz="1300" dirty="0"/>
          </a:p>
          <a:p>
            <a:pPr lvl="1" indent="-190949">
              <a:buFontTx/>
              <a:buAutoNum type="alphaLcParenR"/>
            </a:pPr>
            <a:r>
              <a:rPr lang="en-US" sz="1300" b="1" dirty="0"/>
              <a:t>Attachments/Detachments</a:t>
            </a:r>
            <a:r>
              <a:rPr lang="en-US" sz="1300" dirty="0"/>
              <a:t>: “Explain who your A/Ds are and why”</a:t>
            </a:r>
          </a:p>
          <a:p>
            <a:pPr marL="190949" indent="-190949">
              <a:buAutoNum type="arabicPeriod"/>
            </a:pPr>
            <a:endParaRPr lang="en-US" sz="13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MISSION</a:t>
            </a:r>
            <a:r>
              <a:rPr lang="en-US" sz="1300" b="1" dirty="0"/>
              <a:t>: </a:t>
            </a:r>
            <a:r>
              <a:rPr lang="en-US" sz="1300" dirty="0"/>
              <a:t>“Explain your unit’s mission that contains the 5 </a:t>
            </a:r>
            <a:r>
              <a:rPr lang="en-US" sz="1300" dirty="0" err="1"/>
              <a:t>Ws</a:t>
            </a:r>
            <a:r>
              <a:rPr lang="en-US" sz="1300" dirty="0"/>
              <a:t>…make sure you brief it twice”</a:t>
            </a:r>
          </a:p>
          <a:p>
            <a:pPr marL="190949" indent="-190949">
              <a:buAutoNum type="arabicPeriod"/>
            </a:pPr>
            <a:endParaRPr lang="en-US" sz="13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EXECUTION</a:t>
            </a:r>
          </a:p>
          <a:p>
            <a:pPr lvl="1" indent="-190949">
              <a:buFont typeface="+mj-lt"/>
              <a:buAutoNum type="alphaLcParenR"/>
            </a:pPr>
            <a:r>
              <a:rPr lang="en-US" sz="1300" b="1" dirty="0"/>
              <a:t>Concept of Operations</a:t>
            </a:r>
          </a:p>
          <a:p>
            <a:pPr lvl="2" indent="-190949">
              <a:buAutoNum type="arabicPeriod"/>
            </a:pPr>
            <a:r>
              <a:rPr lang="en-US" sz="1300" b="1" dirty="0"/>
              <a:t>Purpose of this operation:  </a:t>
            </a:r>
            <a:r>
              <a:rPr lang="en-US" sz="1300" dirty="0"/>
              <a:t>“explain the purpose of your operation”</a:t>
            </a:r>
          </a:p>
          <a:p>
            <a:pPr lvl="2" indent="-190949">
              <a:buAutoNum type="arabicPeriod"/>
            </a:pPr>
            <a:r>
              <a:rPr lang="en-US" sz="1300" b="1" dirty="0"/>
              <a:t>Mission accomplished by</a:t>
            </a:r>
            <a:r>
              <a:rPr lang="en-US" sz="1300" dirty="0"/>
              <a:t>: “explain what form of maneuver/task you are going to execute…IE squad attack”</a:t>
            </a:r>
          </a:p>
          <a:p>
            <a:pPr lvl="1" indent="-190949">
              <a:buFontTx/>
              <a:buAutoNum type="alphaLcParenR"/>
            </a:pPr>
            <a:r>
              <a:rPr lang="en-US" sz="1300" b="1" dirty="0"/>
              <a:t>Task to subordinate units: </a:t>
            </a:r>
            <a:r>
              <a:rPr lang="en-US" sz="1300" dirty="0"/>
              <a:t>“list all tasks for your subordinate units and include what, when, where, and why (purpose)….Example: A TM provides pace/compass, SBF, A/L, EPW, demo, etc.”</a:t>
            </a:r>
          </a:p>
          <a:p>
            <a:pPr lvl="1" indent="-190949">
              <a:buFont typeface="+mj-lt"/>
              <a:buAutoNum type="alphaLcParenR"/>
            </a:pPr>
            <a:r>
              <a:rPr lang="en-US" sz="1300" b="1" dirty="0"/>
              <a:t>Coordinating Instructions</a:t>
            </a:r>
          </a:p>
          <a:p>
            <a:pPr lvl="2" indent="-190949">
              <a:buAutoNum type="arabicPeriod"/>
            </a:pPr>
            <a:r>
              <a:rPr lang="en-US" sz="1300" b="1" dirty="0"/>
              <a:t>Timeline/Schedule: “</a:t>
            </a:r>
            <a:r>
              <a:rPr lang="en-US" sz="1300" dirty="0"/>
              <a:t>Discuss the timeline you created during TLP step 1”</a:t>
            </a:r>
          </a:p>
          <a:p>
            <a:pPr lvl="2" indent="-190949">
              <a:buAutoNum type="arabicPeriod"/>
            </a:pPr>
            <a:r>
              <a:rPr lang="en-US" sz="1300" b="1" dirty="0"/>
              <a:t>Priority of Rehearsals</a:t>
            </a:r>
            <a:r>
              <a:rPr lang="en-US" sz="1300" dirty="0"/>
              <a:t>: “List the priority of rehearsals”</a:t>
            </a:r>
          </a:p>
          <a:p>
            <a:pPr indent="-190949">
              <a:buAutoNum type="arabicPeriod"/>
            </a:pPr>
            <a:endParaRPr lang="en-US" sz="1300" dirty="0"/>
          </a:p>
          <a:p>
            <a:pPr marL="189181" indent="-189181">
              <a:buFont typeface="+mj-lt"/>
              <a:buAutoNum type="arabicPeriod" startAt="4"/>
            </a:pPr>
            <a:r>
              <a:rPr lang="en-US" sz="1300" b="1" u="sng" dirty="0"/>
              <a:t>SUSTAINMENT</a:t>
            </a:r>
          </a:p>
          <a:p>
            <a:pPr marL="514501" lvl="1" indent="-254597">
              <a:buFont typeface="+mj-lt"/>
              <a:buAutoNum type="alphaLcParenR"/>
            </a:pPr>
            <a:r>
              <a:rPr lang="en-US" sz="1300" b="1" dirty="0"/>
              <a:t>Logistics: </a:t>
            </a:r>
            <a:r>
              <a:rPr lang="en-US" sz="1300" dirty="0"/>
              <a:t>“List any logistical information/tasks…IE resupply, maintenance, transportation, etc.”</a:t>
            </a:r>
          </a:p>
          <a:p>
            <a:pPr marL="514501" lvl="1" indent="-254597">
              <a:buFont typeface="+mj-lt"/>
              <a:buAutoNum type="alphaLcParenR"/>
            </a:pPr>
            <a:r>
              <a:rPr lang="en-US" sz="1300" b="1" dirty="0"/>
              <a:t>Personnel Services Support: </a:t>
            </a:r>
            <a:r>
              <a:rPr lang="en-US" sz="1300" dirty="0"/>
              <a:t>“List any personnel services information/tasks”</a:t>
            </a:r>
          </a:p>
          <a:p>
            <a:pPr marL="503892" lvl="1" indent="-254597">
              <a:buFont typeface="+mj-lt"/>
              <a:buAutoNum type="alphaLcParenR"/>
            </a:pPr>
            <a:r>
              <a:rPr lang="en-US" sz="1300" b="1" dirty="0"/>
              <a:t>Army Health Services Support: </a:t>
            </a:r>
            <a:r>
              <a:rPr lang="en-US" sz="1300" dirty="0"/>
              <a:t>“List any health services support information/tasks”</a:t>
            </a:r>
          </a:p>
          <a:p>
            <a:pPr marL="189181" indent="-189181">
              <a:buAutoNum type="arabicPeriod" startAt="4"/>
            </a:pPr>
            <a:endParaRPr lang="en-US" sz="1300" b="1" u="sng" dirty="0"/>
          </a:p>
          <a:p>
            <a:pPr marL="189181" indent="-189181">
              <a:buAutoNum type="arabicPeriod" startAt="4"/>
            </a:pPr>
            <a:r>
              <a:rPr lang="en-US" sz="1300" b="1" u="sng" dirty="0"/>
              <a:t>COMMAND AND SIGNAL</a:t>
            </a:r>
          </a:p>
          <a:p>
            <a:pPr marL="698378" lvl="1" indent="-189181">
              <a:buFont typeface="+mj-lt"/>
              <a:buAutoNum type="arabicPeriod"/>
            </a:pPr>
            <a:r>
              <a:rPr lang="en-US" sz="1300" b="1" dirty="0"/>
              <a:t>Command: </a:t>
            </a:r>
            <a:r>
              <a:rPr lang="en-US" sz="1300" dirty="0"/>
              <a:t>“List location of leaders and succession of command”</a:t>
            </a:r>
            <a:r>
              <a:rPr lang="en-US" sz="1300" b="1" dirty="0"/>
              <a:t> </a:t>
            </a:r>
          </a:p>
          <a:p>
            <a:pPr marL="698378" lvl="1" indent="-189181">
              <a:buAutoNum type="arabicPeriod"/>
            </a:pPr>
            <a:r>
              <a:rPr lang="en-US" sz="1300" b="1" dirty="0"/>
              <a:t>Control: </a:t>
            </a:r>
            <a:r>
              <a:rPr lang="en-US" sz="1300" dirty="0"/>
              <a:t>“List the location of your CP”</a:t>
            </a:r>
            <a:r>
              <a:rPr lang="en-US" sz="1300" b="1" dirty="0"/>
              <a:t> </a:t>
            </a:r>
          </a:p>
          <a:p>
            <a:pPr marL="698378" lvl="1" indent="-189181">
              <a:buAutoNum type="arabicPeriod"/>
            </a:pPr>
            <a:r>
              <a:rPr lang="en-US" sz="1300" b="1" dirty="0"/>
              <a:t>Signal: </a:t>
            </a:r>
            <a:r>
              <a:rPr lang="en-US" sz="1300" dirty="0"/>
              <a:t>“List radio </a:t>
            </a:r>
            <a:r>
              <a:rPr lang="en-US" sz="1300" dirty="0" err="1"/>
              <a:t>freqs</a:t>
            </a:r>
            <a:r>
              <a:rPr lang="en-US" sz="1300" dirty="0"/>
              <a:t>, call signs, and passwords…and signals to rehearse”</a:t>
            </a:r>
          </a:p>
          <a:p>
            <a:pPr marL="698378" lvl="1" indent="-189181">
              <a:buAutoNum type="arabicPeriod"/>
            </a:pPr>
            <a:endParaRPr lang="en-US" sz="1300" dirty="0"/>
          </a:p>
          <a:p>
            <a:pPr marL="698378" lvl="1" indent="-189181">
              <a:buAutoNum type="arabicPeriod"/>
            </a:pPr>
            <a:endParaRPr lang="en-US" sz="1300" dirty="0"/>
          </a:p>
          <a:p>
            <a:pPr marL="698378" lvl="1" indent="-189181">
              <a:buAutoNum type="arabicPeriod"/>
            </a:pPr>
            <a:endParaRPr lang="en-US" sz="1300" dirty="0"/>
          </a:p>
          <a:p>
            <a:pPr marL="698378" lvl="1" indent="-189181">
              <a:buAutoNum type="arabicPeriod"/>
            </a:pPr>
            <a:endParaRPr lang="en-US" sz="1300" dirty="0"/>
          </a:p>
          <a:p>
            <a:pPr marL="0" lvl="1" algn="ctr"/>
            <a:r>
              <a:rPr lang="en-US" dirty="0" smtClean="0"/>
              <a:t>***Do not brief irrelevant information***</a:t>
            </a:r>
            <a:endParaRPr lang="en-US" dirty="0"/>
          </a:p>
          <a:p>
            <a:pPr lvl="2" indent="-190949">
              <a:buAutoNum type="arabicPeriod"/>
            </a:pPr>
            <a:endParaRPr lang="en-US" sz="1300" dirty="0"/>
          </a:p>
          <a:p>
            <a:pPr lvl="1" indent="-190949">
              <a:buFont typeface="+mj-lt"/>
              <a:buAutoNum type="alphaLcParenR"/>
            </a:pP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21149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r>
              <a:rPr lang="en-US" sz="1300" b="1" u="sng" dirty="0" err="1"/>
              <a:t>Prebrief</a:t>
            </a:r>
            <a:r>
              <a:rPr lang="en-US" sz="1300" b="1" u="sng" dirty="0"/>
              <a:t> Checks:</a:t>
            </a:r>
            <a:r>
              <a:rPr lang="en-US" sz="1300" b="1" dirty="0"/>
              <a:t>		</a:t>
            </a:r>
            <a:r>
              <a:rPr lang="en-US" sz="1300" b="1" u="sng" dirty="0"/>
              <a:t>WARNO SHELL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Map 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Timelines </a:t>
            </a:r>
          </a:p>
          <a:p>
            <a:endParaRPr lang="en-US" sz="400" b="1" dirty="0"/>
          </a:p>
          <a:p>
            <a:endParaRPr lang="en-US" sz="400" b="1" dirty="0"/>
          </a:p>
          <a:p>
            <a:pPr marL="190949" indent="-190949">
              <a:buAutoNum type="arabicPeriod"/>
            </a:pPr>
            <a:r>
              <a:rPr lang="en-US" sz="1300" b="1" u="sng" dirty="0"/>
              <a:t>SITUATION</a:t>
            </a:r>
            <a:r>
              <a:rPr lang="en-US" sz="1300" b="1" dirty="0"/>
              <a:t>: </a:t>
            </a:r>
            <a:r>
              <a:rPr lang="en-US" sz="1300" dirty="0"/>
              <a:t>____________________________________________________________________________ ____________________________________________________________________________________________________________________________________________________________________________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Interest (AI): </a:t>
            </a:r>
            <a:r>
              <a:rPr lang="en-US" sz="1300" dirty="0"/>
              <a:t>________________________________________________________________ _________________________________________________________________________________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Operation (AO): </a:t>
            </a:r>
            <a:r>
              <a:rPr lang="en-US" sz="1300" dirty="0"/>
              <a:t>_____________________________________________________________ _________________________________________________________________________________</a:t>
            </a:r>
            <a:endParaRPr lang="en-US" sz="1300" b="1" dirty="0"/>
          </a:p>
          <a:p>
            <a:pPr lvl="1" indent="-190949">
              <a:buAutoNum type="alphaLcParenR"/>
            </a:pPr>
            <a:r>
              <a:rPr lang="en-US" sz="1300" b="1" dirty="0"/>
              <a:t>Enemy Forces: ______________________________________________________________________ __________________________________________________________________________________</a:t>
            </a:r>
            <a:endParaRPr lang="en-US" sz="1300" dirty="0"/>
          </a:p>
          <a:p>
            <a:pPr lvl="1" indent="-190949">
              <a:buFontTx/>
              <a:buAutoNum type="alphaLcParenR"/>
            </a:pPr>
            <a:r>
              <a:rPr lang="en-US" sz="1300" b="1" dirty="0"/>
              <a:t>Attachments/Detachments</a:t>
            </a:r>
            <a:r>
              <a:rPr lang="en-US" sz="1300" dirty="0"/>
              <a:t>: ___________________________________________________________ __________________________________________________________________________________</a:t>
            </a:r>
          </a:p>
          <a:p>
            <a:pPr marL="190949" indent="-190949">
              <a:buAutoNum type="arabicPeriod"/>
            </a:pPr>
            <a:endParaRPr lang="en-US" sz="7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MISSION</a:t>
            </a:r>
            <a:r>
              <a:rPr lang="en-US" sz="1300" b="1" dirty="0"/>
              <a:t>: </a:t>
            </a:r>
            <a:r>
              <a:rPr lang="en-US" sz="1300" dirty="0"/>
              <a:t> _____________________________________________________________________________ ____________________________________________________________________________________________________________________________________________________________________________</a:t>
            </a:r>
          </a:p>
          <a:p>
            <a:pPr marL="190949" indent="-190949">
              <a:buAutoNum type="arabicPeriod"/>
            </a:pPr>
            <a:endParaRPr lang="en-US" sz="7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EXECUTION</a:t>
            </a:r>
          </a:p>
          <a:p>
            <a:pPr lvl="1" indent="-190949">
              <a:buFont typeface="+mj-lt"/>
              <a:buAutoNum type="alphaLcParenR"/>
            </a:pPr>
            <a:r>
              <a:rPr lang="en-US" sz="1300" b="1" dirty="0"/>
              <a:t>Concept of Operations</a:t>
            </a:r>
          </a:p>
          <a:p>
            <a:pPr lvl="2" indent="-190949">
              <a:buAutoNum type="arabicPeriod"/>
            </a:pPr>
            <a:r>
              <a:rPr lang="en-US" sz="1300" b="1" dirty="0"/>
              <a:t>Purpose of this operation:  </a:t>
            </a:r>
            <a:r>
              <a:rPr lang="en-US" sz="1300" dirty="0"/>
              <a:t>______________________________________________________ ____________________________________________________________________________</a:t>
            </a:r>
          </a:p>
          <a:p>
            <a:pPr lvl="2" indent="-190949">
              <a:buAutoNum type="arabicPeriod"/>
            </a:pPr>
            <a:r>
              <a:rPr lang="en-US" sz="1300" b="1" dirty="0"/>
              <a:t>Mission accomplished by</a:t>
            </a:r>
            <a:r>
              <a:rPr lang="en-US" sz="1300" dirty="0"/>
              <a:t>: _____________________________________________________ ___________________________________________________________________________</a:t>
            </a:r>
          </a:p>
          <a:p>
            <a:pPr lvl="1" indent="-190949">
              <a:buFontTx/>
              <a:buAutoNum type="alphaLcParenR"/>
            </a:pPr>
            <a:r>
              <a:rPr lang="en-US" sz="1300" b="1" dirty="0"/>
              <a:t>Task to subordinate units: </a:t>
            </a:r>
            <a:r>
              <a:rPr lang="en-US" sz="1300" dirty="0"/>
              <a:t>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1" indent="-190949">
              <a:buFont typeface="+mj-lt"/>
              <a:buAutoNum type="alphaLcParenR"/>
            </a:pPr>
            <a:r>
              <a:rPr lang="en-US" sz="1300" b="1" dirty="0"/>
              <a:t>Coordinating Instructions</a:t>
            </a:r>
          </a:p>
          <a:p>
            <a:pPr lvl="2" indent="-190949">
              <a:buAutoNum type="arabicPeriod"/>
            </a:pPr>
            <a:r>
              <a:rPr lang="en-US" sz="1300" b="1" dirty="0"/>
              <a:t>Timeline/Schedule: __see timeline in TACSOP______________________________________</a:t>
            </a:r>
            <a:endParaRPr lang="en-US" sz="1300" dirty="0"/>
          </a:p>
          <a:p>
            <a:pPr lvl="2" indent="-190949">
              <a:buAutoNum type="arabicPeriod"/>
            </a:pPr>
            <a:r>
              <a:rPr lang="en-US" sz="1300" b="1" dirty="0"/>
              <a:t>Priority of Rehearsals</a:t>
            </a:r>
            <a:r>
              <a:rPr lang="en-US" sz="1300" dirty="0"/>
              <a:t>:  _________________________________________________________ ____________________________________________________________________________</a:t>
            </a:r>
          </a:p>
          <a:p>
            <a:pPr lvl="2" indent="-190949">
              <a:buAutoNum type="arabicPeriod"/>
            </a:pPr>
            <a:endParaRPr lang="en-US" sz="700" dirty="0"/>
          </a:p>
          <a:p>
            <a:pPr marL="189181" indent="-189181">
              <a:buFont typeface="+mj-lt"/>
              <a:buAutoNum type="arabicPeriod" startAt="4"/>
            </a:pPr>
            <a:r>
              <a:rPr lang="en-US" sz="1300" b="1" u="sng" dirty="0"/>
              <a:t>SUSTAINMENT</a:t>
            </a:r>
          </a:p>
          <a:p>
            <a:pPr marL="514501" lvl="1" indent="-254597">
              <a:buFont typeface="+mj-lt"/>
              <a:buAutoNum type="alphaLcParenR"/>
            </a:pPr>
            <a:r>
              <a:rPr lang="en-US" sz="1300" b="1" dirty="0"/>
              <a:t>Logistics: </a:t>
            </a:r>
            <a:r>
              <a:rPr lang="en-US" sz="1300" dirty="0"/>
              <a:t>__________________________________________________________________________ __________________________________________________________________________________</a:t>
            </a:r>
          </a:p>
          <a:p>
            <a:pPr marL="514501" lvl="1" indent="-254597">
              <a:buFont typeface="+mj-lt"/>
              <a:buAutoNum type="alphaLcParenR"/>
            </a:pPr>
            <a:r>
              <a:rPr lang="en-US" sz="1300" b="1" dirty="0"/>
              <a:t>Personnel Services Support: </a:t>
            </a:r>
            <a:r>
              <a:rPr lang="en-US" sz="1300" dirty="0"/>
              <a:t>___________________________________________________________ __________________________________________________________________________________</a:t>
            </a:r>
          </a:p>
          <a:p>
            <a:pPr marL="503892" lvl="1" indent="-254597">
              <a:buFont typeface="+mj-lt"/>
              <a:buAutoNum type="alphaLcParenR"/>
            </a:pPr>
            <a:r>
              <a:rPr lang="en-US" sz="1300" b="1" dirty="0"/>
              <a:t>Army Health Services Support: </a:t>
            </a:r>
            <a:r>
              <a:rPr lang="en-US" sz="1300" dirty="0"/>
              <a:t>_________________________________________________________ __________________________________________________________________________________</a:t>
            </a:r>
          </a:p>
          <a:p>
            <a:pPr marL="189181" indent="-189181">
              <a:buAutoNum type="arabicPeriod" startAt="4"/>
            </a:pPr>
            <a:endParaRPr lang="en-US" sz="700" b="1" u="sng" dirty="0"/>
          </a:p>
          <a:p>
            <a:pPr marL="189181" indent="-189181">
              <a:buAutoNum type="arabicPeriod" startAt="4"/>
            </a:pPr>
            <a:r>
              <a:rPr lang="en-US" sz="1300" b="1" u="sng" dirty="0"/>
              <a:t>COMMAND AND SIGNAL</a:t>
            </a:r>
          </a:p>
          <a:p>
            <a:pPr marL="698378" lvl="1" indent="-189181">
              <a:buFont typeface="+mj-lt"/>
              <a:buAutoNum type="arabicPeriod"/>
            </a:pPr>
            <a:r>
              <a:rPr lang="en-US" sz="1300" b="1" dirty="0"/>
              <a:t>Command: _______________________________________________________________________ ________________________________________________________________________________ </a:t>
            </a:r>
          </a:p>
          <a:p>
            <a:pPr marL="698378" lvl="1" indent="-189181">
              <a:buAutoNum type="arabicPeriod"/>
            </a:pPr>
            <a:r>
              <a:rPr lang="en-US" sz="1300" b="1" dirty="0"/>
              <a:t>Control:_________________________________________________________________________ ________________________________________________________________________________</a:t>
            </a:r>
          </a:p>
          <a:p>
            <a:pPr marL="698378" lvl="1" indent="-189181">
              <a:buAutoNum type="arabicPeriod"/>
            </a:pPr>
            <a:r>
              <a:rPr lang="en-US" sz="1300" b="1" dirty="0"/>
              <a:t>Signal: __________________________________________________________________________ ________________________________________________________________________________</a:t>
            </a:r>
          </a:p>
          <a:p>
            <a:pPr marL="503892" lvl="1" indent="-254597">
              <a:buFont typeface="+mj-lt"/>
              <a:buAutoNum type="alphaLcParenR"/>
            </a:pPr>
            <a:endParaRPr lang="en-US" sz="1300" dirty="0"/>
          </a:p>
          <a:p>
            <a:pPr lvl="2" indent="-190949">
              <a:buAutoNum type="arabicPeriod"/>
            </a:pPr>
            <a:endParaRPr lang="en-US" sz="1300" dirty="0"/>
          </a:p>
          <a:p>
            <a:pPr lvl="1" indent="-190949">
              <a:buFont typeface="+mj-lt"/>
              <a:buAutoNum type="alphaLcParenR"/>
            </a:pP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126325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2"/>
            <a:ext cx="7772400" cy="7238999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pPr algn="ctr"/>
            <a:r>
              <a:rPr lang="en-US" sz="1600" b="1" u="sng" dirty="0"/>
              <a:t>WARNO SHELL</a:t>
            </a:r>
          </a:p>
          <a:p>
            <a:r>
              <a:rPr lang="en-US" sz="1300" b="1" u="sng" dirty="0" err="1"/>
              <a:t>Prebrief</a:t>
            </a:r>
            <a:r>
              <a:rPr lang="en-US" sz="1300" b="1" u="sng" dirty="0"/>
              <a:t> Checks: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Map 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Timelines </a:t>
            </a:r>
          </a:p>
          <a:p>
            <a:endParaRPr lang="en-US" sz="400" b="1" dirty="0"/>
          </a:p>
          <a:p>
            <a:endParaRPr lang="en-US" sz="400" b="1" dirty="0"/>
          </a:p>
          <a:p>
            <a:endParaRPr lang="en-US" sz="400" b="1" dirty="0"/>
          </a:p>
          <a:p>
            <a:endParaRPr lang="en-US" sz="400" b="1" dirty="0"/>
          </a:p>
          <a:p>
            <a:pPr marL="190949" indent="-190949">
              <a:buAutoNum type="arabicPeriod"/>
            </a:pPr>
            <a:endParaRPr lang="en-US" sz="13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SITUATION</a:t>
            </a:r>
            <a:r>
              <a:rPr lang="en-US" sz="1300" b="1" dirty="0"/>
              <a:t>: </a:t>
            </a:r>
            <a:r>
              <a:rPr lang="en-US" sz="1300" dirty="0"/>
              <a:t>“Briefly describe the conditions of the operational environment that impact operations”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Interest (AI): </a:t>
            </a:r>
            <a:r>
              <a:rPr lang="en-US" sz="1300" dirty="0"/>
              <a:t>“Show the boundaries of the AI and explain the reasoning for the boundaries…IE enemy has mortar system, reserves, etc.” 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Operation (AO): </a:t>
            </a:r>
            <a:r>
              <a:rPr lang="en-US" sz="1300" dirty="0"/>
              <a:t>“Show the boundaries for the AO and explain the reasoning for the boundaries…IE the area where will be operating”</a:t>
            </a:r>
            <a:endParaRPr lang="en-US" sz="1300" b="1" dirty="0"/>
          </a:p>
          <a:p>
            <a:pPr marL="571392" lvl="1" indent="-241254">
              <a:buAutoNum type="alphaLcParenR"/>
            </a:pPr>
            <a:r>
              <a:rPr lang="en-US" sz="1300" b="1" dirty="0"/>
              <a:t>Enemy Forces: </a:t>
            </a:r>
            <a:r>
              <a:rPr lang="en-US" sz="1300" dirty="0"/>
              <a:t>“Describe what the enemy is doing now and in the future…and why”</a:t>
            </a:r>
            <a:r>
              <a:rPr lang="en-US" sz="1300" b="1" dirty="0"/>
              <a:t> </a:t>
            </a:r>
            <a:endParaRPr lang="en-US" sz="1300" dirty="0"/>
          </a:p>
          <a:p>
            <a:pPr marL="571392" lvl="1" indent="-253952">
              <a:buFontTx/>
              <a:buAutoNum type="alphaLcParenR"/>
            </a:pPr>
            <a:r>
              <a:rPr lang="en-US" sz="1300" b="1" dirty="0"/>
              <a:t>Attachments/Detachments</a:t>
            </a:r>
            <a:r>
              <a:rPr lang="en-US" sz="1300" dirty="0"/>
              <a:t>: “Explain who your A/Ds are and why”</a:t>
            </a:r>
          </a:p>
          <a:p>
            <a:pPr marL="190949" indent="-190949">
              <a:buAutoNum type="arabicPeriod"/>
            </a:pPr>
            <a:endParaRPr lang="en-US" sz="13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MISSION</a:t>
            </a:r>
            <a:r>
              <a:rPr lang="en-US" sz="1300" b="1" dirty="0"/>
              <a:t>: </a:t>
            </a:r>
            <a:r>
              <a:rPr lang="en-US" sz="1300" dirty="0"/>
              <a:t>“Explain your unit’s mission that contains the 5 </a:t>
            </a:r>
            <a:r>
              <a:rPr lang="en-US" sz="1300" dirty="0" err="1"/>
              <a:t>Ws</a:t>
            </a:r>
            <a:r>
              <a:rPr lang="en-US" sz="1300" dirty="0"/>
              <a:t>…make sure you brief it twice”</a:t>
            </a:r>
          </a:p>
          <a:p>
            <a:pPr marL="190949" indent="-190949">
              <a:buAutoNum type="arabicPeriod"/>
            </a:pPr>
            <a:endParaRPr lang="en-US" sz="13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GENERAL INSTRUCTIONS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b="1" dirty="0"/>
              <a:t>Timeline/Schedule: “</a:t>
            </a:r>
            <a:r>
              <a:rPr lang="en-US" sz="1300" dirty="0"/>
              <a:t>Discuss the timeline you created during TLP step 1”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b="1" dirty="0"/>
              <a:t>Signal: </a:t>
            </a:r>
            <a:r>
              <a:rPr lang="en-US" sz="1300" dirty="0"/>
              <a:t>“Discuss all passwords and maneuver signals to rehearse”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b="1" dirty="0"/>
              <a:t>Rehearsals</a:t>
            </a:r>
            <a:r>
              <a:rPr lang="en-US" sz="1300" dirty="0"/>
              <a:t>:  “Discuss the priority of rehearsals for your subordinates to execute while you plan”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dirty="0"/>
              <a:t>Resupply: “Discuss  any resupply guidance for your subordinates to execute while you plan”</a:t>
            </a:r>
          </a:p>
          <a:p>
            <a:pPr marL="571392" lvl="1" indent="-228557">
              <a:buFont typeface="+mj-lt"/>
              <a:buAutoNum type="alphaLcParenR"/>
            </a:pPr>
            <a:endParaRPr lang="en-US" sz="1300" dirty="0"/>
          </a:p>
          <a:p>
            <a:pPr marL="190949" indent="-190949">
              <a:buAutoNum type="arabicPeriod"/>
            </a:pPr>
            <a:r>
              <a:rPr lang="en-US" sz="1300" b="1" u="sng" dirty="0"/>
              <a:t>SPECIFIC INSTRUCTIONS</a:t>
            </a:r>
          </a:p>
          <a:p>
            <a:pPr lvl="1" indent="-190949">
              <a:buFont typeface="+mj-lt"/>
              <a:buAutoNum type="alphaLcParenR"/>
            </a:pPr>
            <a:r>
              <a:rPr lang="en-US" sz="1300" b="1" dirty="0"/>
              <a:t>Tasks to Subordinate Units: “</a:t>
            </a:r>
            <a:r>
              <a:rPr lang="en-US" sz="1300" dirty="0"/>
              <a:t>Assign elements (Terrain model builder, Assault element, Support element, Breach element, EPW, Aid/Litter, Demo, Compass/Pace, Surveillance, recon, security,, etc.)</a:t>
            </a:r>
            <a:endParaRPr lang="en-US" sz="1300" b="1" dirty="0"/>
          </a:p>
          <a:p>
            <a:pPr lvl="1" indent="-190949">
              <a:buFont typeface="+mj-lt"/>
              <a:buAutoNum type="alphaLcParenR"/>
            </a:pPr>
            <a:endParaRPr lang="en-US" sz="1300" b="1" dirty="0"/>
          </a:p>
          <a:p>
            <a:pPr lvl="1" indent="-190949">
              <a:buFont typeface="+mj-lt"/>
              <a:buAutoNum type="alphaLcParenR"/>
            </a:pPr>
            <a:endParaRPr lang="en-US" sz="1300" b="1" dirty="0"/>
          </a:p>
          <a:p>
            <a:pPr lvl="1" indent="-190949">
              <a:buFont typeface="+mj-lt"/>
              <a:buAutoNum type="alphaLcParenR"/>
            </a:pPr>
            <a:endParaRPr lang="en-US" sz="1300" b="1" dirty="0"/>
          </a:p>
          <a:p>
            <a:pPr indent="-190949">
              <a:buAutoNum type="arabicPeriod"/>
            </a:pPr>
            <a:endParaRPr lang="en-US" sz="1300" dirty="0"/>
          </a:p>
          <a:p>
            <a:pPr marL="698378" lvl="1" indent="-189181">
              <a:buAutoNum type="arabicPeriod"/>
            </a:pPr>
            <a:endParaRPr lang="en-US" sz="1300" dirty="0"/>
          </a:p>
          <a:p>
            <a:pPr marL="698378" lvl="1" indent="-189181">
              <a:buAutoNum type="arabicPeriod"/>
            </a:pPr>
            <a:endParaRPr lang="en-US" sz="1300" dirty="0"/>
          </a:p>
          <a:p>
            <a:pPr lvl="2" indent="-190949">
              <a:buAutoNum type="arabicPeriod"/>
            </a:pPr>
            <a:endParaRPr lang="en-US" sz="1300" dirty="0"/>
          </a:p>
          <a:p>
            <a:pPr lvl="1" indent="-190949">
              <a:buFont typeface="+mj-lt"/>
              <a:buAutoNum type="alphaLcParenR"/>
            </a:pP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24836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r>
              <a:rPr lang="en-US" sz="1300" b="1" u="sng" dirty="0" err="1"/>
              <a:t>Prebrief</a:t>
            </a:r>
            <a:r>
              <a:rPr lang="en-US" sz="1300" b="1" u="sng" dirty="0"/>
              <a:t> Checks:</a:t>
            </a:r>
            <a:r>
              <a:rPr lang="en-US" sz="1300" b="1" dirty="0"/>
              <a:t>		</a:t>
            </a:r>
            <a:r>
              <a:rPr lang="en-US" sz="1300" b="1" u="sng" dirty="0"/>
              <a:t>WARNO SHELL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Map 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Timelines </a:t>
            </a:r>
          </a:p>
          <a:p>
            <a:endParaRPr lang="en-US" sz="400" b="1" dirty="0"/>
          </a:p>
          <a:p>
            <a:endParaRPr lang="en-US" sz="400" b="1" dirty="0"/>
          </a:p>
          <a:p>
            <a:pPr marL="190949" indent="-190949">
              <a:buAutoNum type="arabicPeriod"/>
            </a:pPr>
            <a:r>
              <a:rPr lang="en-US" sz="1300" b="1" u="sng" dirty="0"/>
              <a:t>SITUATION</a:t>
            </a:r>
            <a:r>
              <a:rPr lang="en-US" sz="1300" b="1" dirty="0"/>
              <a:t>: </a:t>
            </a:r>
            <a:r>
              <a:rPr lang="en-US" sz="1300" dirty="0"/>
              <a:t>____________________________________________________________________________ ____________________________________________________________________________________________________________________________________________________________________________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Interest (AI): </a:t>
            </a:r>
            <a:r>
              <a:rPr lang="en-US" sz="1300" dirty="0"/>
              <a:t>________________________________________________________________ _________________________________________________________________________________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Operation (AO): </a:t>
            </a:r>
            <a:r>
              <a:rPr lang="en-US" sz="1300" dirty="0"/>
              <a:t>_____________________________________________________________ _________________________________________________________________________________</a:t>
            </a:r>
            <a:endParaRPr lang="en-US" sz="1300" b="1" dirty="0"/>
          </a:p>
          <a:p>
            <a:pPr lvl="1" indent="-190949">
              <a:buAutoNum type="alphaLcParenR"/>
            </a:pPr>
            <a:r>
              <a:rPr lang="en-US" sz="1300" b="1" dirty="0"/>
              <a:t>Enemy Forces: ______________________________________________________________________ __________________________________________________________________________________</a:t>
            </a:r>
            <a:endParaRPr lang="en-US" sz="1300" dirty="0"/>
          </a:p>
          <a:p>
            <a:pPr lvl="1" indent="-190949">
              <a:buFontTx/>
              <a:buAutoNum type="alphaLcParenR"/>
            </a:pPr>
            <a:r>
              <a:rPr lang="en-US" sz="1300" b="1" dirty="0"/>
              <a:t>Attachments/Detachments</a:t>
            </a:r>
            <a:r>
              <a:rPr lang="en-US" sz="1300" dirty="0"/>
              <a:t>: ___________________________________________________________ __________________________________________________________________________________</a:t>
            </a:r>
          </a:p>
          <a:p>
            <a:pPr marL="190949" indent="-190949">
              <a:buAutoNum type="arabicPeriod"/>
            </a:pPr>
            <a:endParaRPr lang="en-US" sz="7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MISSION</a:t>
            </a:r>
            <a:r>
              <a:rPr lang="en-US" sz="1300" b="1" dirty="0"/>
              <a:t>: </a:t>
            </a:r>
            <a:r>
              <a:rPr lang="en-US" sz="1300" dirty="0"/>
              <a:t> _____________________________________________________________________________ ____________________________________________________________________________________________________________________________________________________________________________</a:t>
            </a:r>
          </a:p>
          <a:p>
            <a:pPr marL="190949" indent="-190949">
              <a:buAutoNum type="arabicPeriod"/>
            </a:pPr>
            <a:endParaRPr lang="en-US" sz="700" b="1" u="sng" dirty="0"/>
          </a:p>
          <a:p>
            <a:pPr marL="190949" indent="-190949">
              <a:buAutoNum type="arabicPeriod"/>
            </a:pPr>
            <a:r>
              <a:rPr lang="en-US" sz="1300" b="1" u="sng" dirty="0"/>
              <a:t>GENERAL INSTRUCTIONS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b="1" dirty="0"/>
              <a:t>Timeline/Schedule: </a:t>
            </a:r>
            <a:r>
              <a:rPr lang="en-US" sz="1300" dirty="0"/>
              <a:t>_________________________________________________________________ __________________________________________________________________________________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b="1" dirty="0"/>
              <a:t>Signal:</a:t>
            </a:r>
            <a:r>
              <a:rPr lang="en-US" sz="1300" dirty="0"/>
              <a:t>____________________________________________________________________________ __________________________________________________________________________________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b="1" dirty="0"/>
              <a:t>Rehearsals</a:t>
            </a:r>
            <a:r>
              <a:rPr lang="en-US" sz="1300" dirty="0"/>
              <a:t>:  _______________________________________________________________________ __________________________________________________________________________________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b="1" dirty="0"/>
              <a:t>Resupply: </a:t>
            </a:r>
            <a:r>
              <a:rPr lang="en-US" sz="1300" dirty="0"/>
              <a:t>_________________________________________________________________________ __________________________________________________________________________________</a:t>
            </a:r>
          </a:p>
          <a:p>
            <a:pPr marL="571392" lvl="1" indent="-228557">
              <a:buFont typeface="+mj-lt"/>
              <a:buAutoNum type="alphaLcParenR"/>
            </a:pPr>
            <a:endParaRPr lang="en-US" sz="1300" b="1" dirty="0"/>
          </a:p>
          <a:p>
            <a:pPr marL="571392" lvl="1" indent="-228557">
              <a:buFont typeface="+mj-lt"/>
              <a:buAutoNum type="alphaLcParenR"/>
            </a:pPr>
            <a:endParaRPr lang="en-US" sz="1300" dirty="0"/>
          </a:p>
          <a:p>
            <a:pPr marL="190949" indent="-190949">
              <a:buAutoNum type="arabicPeriod"/>
            </a:pPr>
            <a:r>
              <a:rPr lang="en-US" sz="1300" b="1" u="sng" dirty="0"/>
              <a:t>SPECIFIC INSTRUCTIONS</a:t>
            </a:r>
          </a:p>
          <a:p>
            <a:pPr marL="571392" lvl="1" indent="-228557">
              <a:buFont typeface="+mj-lt"/>
              <a:buAutoNum type="alphaLcParenR"/>
            </a:pPr>
            <a:r>
              <a:rPr lang="en-US" sz="1300" b="1" dirty="0"/>
              <a:t>Tasks to Subordinate Units: ___________________________________________________________ </a:t>
            </a:r>
            <a:r>
              <a:rPr lang="en-US" sz="1300" dirty="0"/>
              <a:t>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503892" lvl="1" indent="-254597">
              <a:buFont typeface="+mj-lt"/>
              <a:buAutoNum type="alphaLcParenR"/>
            </a:pPr>
            <a:endParaRPr lang="en-US" sz="1300" dirty="0"/>
          </a:p>
          <a:p>
            <a:pPr lvl="2" indent="-190949">
              <a:buAutoNum type="arabicPeriod"/>
            </a:pPr>
            <a:endParaRPr lang="en-US" sz="1300" dirty="0"/>
          </a:p>
          <a:p>
            <a:pPr lvl="1" indent="-190949">
              <a:buFont typeface="+mj-lt"/>
              <a:buAutoNum type="alphaLcParenR"/>
            </a:pP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109732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62000" y="5060765"/>
            <a:ext cx="6217920" cy="47548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spcCol="0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228600"/>
            <a:ext cx="6217920" cy="47548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9" tIns="50919" rIns="101839" bIns="50919" spcCol="0"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68777" y="254558"/>
            <a:ext cx="4754880" cy="47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45"/>
          <a:stretch/>
        </p:blipFill>
        <p:spPr bwMode="auto">
          <a:xfrm rot="5400000">
            <a:off x="2058748" y="4901932"/>
            <a:ext cx="4780118" cy="509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0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-11693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pPr marL="1082041" lvl="2" indent="-254597">
              <a:buFont typeface="+mj-lt"/>
              <a:buAutoNum type="arabicPeriod" startAt="3"/>
            </a:pPr>
            <a:r>
              <a:rPr lang="en-US" sz="1300" b="1" dirty="0"/>
              <a:t>End state: </a:t>
            </a:r>
            <a:r>
              <a:rPr lang="en-US" sz="1300" dirty="0"/>
              <a:t>“a description of the desired future conditions that represent success…speaks in terms of terrain, enemy, and civil considerations”</a:t>
            </a:r>
            <a:endParaRPr lang="en-US" sz="1300" b="1" dirty="0"/>
          </a:p>
          <a:p>
            <a:pPr marL="572847" lvl="1" indent="-254597">
              <a:buFont typeface="+mj-lt"/>
              <a:buAutoNum type="alphaLcParenR" startAt="2"/>
            </a:pPr>
            <a:r>
              <a:rPr lang="en-US" sz="1300" b="1" dirty="0"/>
              <a:t>Concept of the Operation </a:t>
            </a:r>
          </a:p>
          <a:p>
            <a:pPr lvl="2" indent="-190949">
              <a:buAutoNum type="arabicPeriod"/>
            </a:pPr>
            <a:r>
              <a:rPr lang="en-US" sz="1300" b="1" dirty="0"/>
              <a:t>Purpose of this operation:  </a:t>
            </a:r>
            <a:r>
              <a:rPr lang="en-US" sz="1300" dirty="0"/>
              <a:t>“explain the purpose of your operation”</a:t>
            </a:r>
          </a:p>
          <a:p>
            <a:pPr lvl="2" indent="-190949">
              <a:buAutoNum type="arabicPeriod"/>
            </a:pPr>
            <a:r>
              <a:rPr lang="en-US" sz="1300" b="1" dirty="0"/>
              <a:t>Decisive Point</a:t>
            </a:r>
            <a:r>
              <a:rPr lang="en-US" sz="1300" dirty="0"/>
              <a:t>: “explain what your decisive point is and </a:t>
            </a:r>
            <a:r>
              <a:rPr lang="en-US" sz="1300" b="1" dirty="0"/>
              <a:t>WHY</a:t>
            </a:r>
            <a:r>
              <a:rPr lang="en-US" sz="1300" dirty="0"/>
              <a:t> its decisive… The Decisive Point is a geographic place, specific key event, critical factor, or function that, when acted upon, allows commanders to gain a marked advantage over an adversary or contribute materially to achieving success”</a:t>
            </a:r>
          </a:p>
          <a:p>
            <a:pPr lvl="2" indent="-190949">
              <a:buAutoNum type="arabicPeriod"/>
            </a:pPr>
            <a:r>
              <a:rPr lang="en-US" sz="1300" b="1" dirty="0"/>
              <a:t>Mission accomplished by</a:t>
            </a:r>
            <a:r>
              <a:rPr lang="en-US" sz="1300" dirty="0"/>
              <a:t>: “explain what form of maneuver/task you are going to execute”</a:t>
            </a:r>
          </a:p>
          <a:p>
            <a:pPr lvl="2" indent="-190949">
              <a:buAutoNum type="arabicPeriod"/>
            </a:pPr>
            <a:r>
              <a:rPr lang="en-US" sz="1300" b="1" dirty="0"/>
              <a:t>Decisive Operation (DO)</a:t>
            </a:r>
            <a:r>
              <a:rPr lang="en-US" sz="1300" dirty="0"/>
              <a:t>: “explain who the DO is and give them their task/purpose”</a:t>
            </a:r>
          </a:p>
          <a:p>
            <a:pPr lvl="2" indent="-190949">
              <a:buAutoNum type="arabicPeriod"/>
            </a:pPr>
            <a:r>
              <a:rPr lang="en-US" sz="1300" b="1" dirty="0"/>
              <a:t>Shaping Operations (SO)</a:t>
            </a:r>
            <a:r>
              <a:rPr lang="en-US" sz="1300" dirty="0"/>
              <a:t>: “explain who the SO(s) are and give them their task/purpose”</a:t>
            </a:r>
          </a:p>
          <a:p>
            <a:pPr lvl="2" indent="-190949">
              <a:buAutoNum type="arabicPeriod"/>
            </a:pPr>
            <a:r>
              <a:rPr lang="en-US" sz="1300" b="1" dirty="0"/>
              <a:t>End state</a:t>
            </a:r>
            <a:r>
              <a:rPr lang="en-US" sz="1300" dirty="0"/>
              <a:t>: “explain the conditions that you want at the end state of your mission IRT…”</a:t>
            </a: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Terrain</a:t>
            </a:r>
            <a:r>
              <a:rPr lang="en-US" sz="1300" dirty="0"/>
              <a:t>: “explain the conditions”</a:t>
            </a: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Enemy Forces: </a:t>
            </a:r>
            <a:r>
              <a:rPr lang="en-US" sz="1300" dirty="0"/>
              <a:t>“explain the conditions”</a:t>
            </a: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Civil Considerations: </a:t>
            </a:r>
            <a:r>
              <a:rPr lang="en-US" sz="1300" dirty="0"/>
              <a:t>“explain the conditions”</a:t>
            </a: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Friendly Forces: </a:t>
            </a:r>
            <a:r>
              <a:rPr lang="en-US" sz="1300" dirty="0"/>
              <a:t>“explain the conditions”</a:t>
            </a:r>
          </a:p>
          <a:p>
            <a:pPr lvl="2" indent="-190949">
              <a:buAutoNum type="arabicPeriod"/>
            </a:pPr>
            <a:r>
              <a:rPr lang="en-US" sz="1300" b="1" dirty="0"/>
              <a:t>This operation is broken into </a:t>
            </a:r>
            <a:r>
              <a:rPr lang="en-US" sz="1300" dirty="0"/>
              <a:t>“#”</a:t>
            </a:r>
            <a:r>
              <a:rPr lang="en-US" sz="1300" b="1" dirty="0"/>
              <a:t> phases</a:t>
            </a:r>
          </a:p>
          <a:p>
            <a:pPr lvl="3" indent="-190949">
              <a:buFont typeface="+mj-lt"/>
              <a:buAutoNum type="alphaLcParenR"/>
            </a:pPr>
            <a:r>
              <a:rPr lang="en-US" sz="1300" b="1" dirty="0"/>
              <a:t>Phase 1: </a:t>
            </a:r>
            <a:r>
              <a:rPr lang="en-US" sz="1300" dirty="0"/>
              <a:t>“Insert name”</a:t>
            </a:r>
          </a:p>
          <a:p>
            <a:pPr lvl="4" indent="-190949">
              <a:buAutoNum type="arabicPeriod"/>
            </a:pPr>
            <a:r>
              <a:rPr lang="en-US" sz="1300" b="1" dirty="0"/>
              <a:t>Starts with: </a:t>
            </a:r>
            <a:r>
              <a:rPr lang="en-US" sz="1300" dirty="0"/>
              <a:t>“Insert event”</a:t>
            </a:r>
          </a:p>
          <a:p>
            <a:pPr lvl="4" indent="-190949">
              <a:buAutoNum type="arabicPeriod"/>
            </a:pPr>
            <a:r>
              <a:rPr lang="en-US" sz="1300" b="1" dirty="0"/>
              <a:t>Ends with: </a:t>
            </a:r>
            <a:r>
              <a:rPr lang="en-US" sz="1300" dirty="0"/>
              <a:t>“Insert event”</a:t>
            </a:r>
          </a:p>
          <a:p>
            <a:pPr lvl="4" indent="-190949">
              <a:buAutoNum type="arabicPeriod"/>
            </a:pPr>
            <a:r>
              <a:rPr lang="en-US" sz="1300" b="1" dirty="0"/>
              <a:t>Critical to this phase:  </a:t>
            </a:r>
            <a:r>
              <a:rPr lang="en-US" sz="1300" dirty="0"/>
              <a:t>“List tasks/events that MUST happen for this phase to be successful”</a:t>
            </a:r>
          </a:p>
          <a:p>
            <a:pPr lvl="3" indent="-190949">
              <a:buAutoNum type="alphaLcParenR"/>
            </a:pPr>
            <a:r>
              <a:rPr lang="en-US" sz="1300" b="1" dirty="0"/>
              <a:t>Phase 2: </a:t>
            </a:r>
            <a:r>
              <a:rPr lang="en-US" sz="1300" dirty="0"/>
              <a:t>“Insert name”</a:t>
            </a:r>
          </a:p>
          <a:p>
            <a:pPr lvl="4" indent="-190949">
              <a:buAutoNum type="arabicPeriod"/>
            </a:pPr>
            <a:r>
              <a:rPr lang="en-US" sz="1300" b="1" dirty="0"/>
              <a:t>Starts with: </a:t>
            </a:r>
            <a:r>
              <a:rPr lang="en-US" sz="1300" dirty="0"/>
              <a:t>“Insert event…must be the exact same as Phase 1: ends”</a:t>
            </a:r>
          </a:p>
          <a:p>
            <a:pPr lvl="4" indent="-190949">
              <a:buAutoNum type="arabicPeriod"/>
            </a:pPr>
            <a:r>
              <a:rPr lang="en-US" sz="1300" b="1" dirty="0"/>
              <a:t>Ends with: </a:t>
            </a:r>
            <a:r>
              <a:rPr lang="en-US" sz="1300" dirty="0"/>
              <a:t>“Insert event”</a:t>
            </a:r>
          </a:p>
          <a:p>
            <a:pPr lvl="4" indent="-190949">
              <a:buAutoNum type="arabicPeriod"/>
            </a:pPr>
            <a:r>
              <a:rPr lang="en-US" sz="1300" b="1" dirty="0"/>
              <a:t>Critical to this phase:  </a:t>
            </a:r>
            <a:r>
              <a:rPr lang="en-US" sz="1300" dirty="0"/>
              <a:t>“List tasks/events that MUST happen for this phase to be successful”</a:t>
            </a:r>
          </a:p>
          <a:p>
            <a:pPr lvl="3" indent="-190949">
              <a:buAutoNum type="alphaLcParenR"/>
            </a:pPr>
            <a:r>
              <a:rPr lang="en-US" sz="1300" b="1" dirty="0"/>
              <a:t>Phase 3: </a:t>
            </a:r>
            <a:r>
              <a:rPr lang="en-US" sz="1300" dirty="0"/>
              <a:t>“Insert name”</a:t>
            </a:r>
          </a:p>
          <a:p>
            <a:pPr lvl="4" indent="-190949">
              <a:buAutoNum type="arabicPeriod"/>
            </a:pPr>
            <a:r>
              <a:rPr lang="en-US" sz="1300" b="1" dirty="0"/>
              <a:t>Starts with: </a:t>
            </a:r>
            <a:r>
              <a:rPr lang="en-US" sz="1300" dirty="0"/>
              <a:t>“Insert event…must be the exact same as Phase 2: ends”</a:t>
            </a:r>
          </a:p>
          <a:p>
            <a:pPr lvl="4" indent="-190949">
              <a:buAutoNum type="arabicPeriod"/>
            </a:pPr>
            <a:r>
              <a:rPr lang="en-US" sz="1300" b="1" dirty="0"/>
              <a:t>Ends with: </a:t>
            </a:r>
            <a:r>
              <a:rPr lang="en-US" sz="1300" dirty="0"/>
              <a:t>“Insert event”</a:t>
            </a:r>
          </a:p>
          <a:p>
            <a:pPr lvl="4" indent="-190949">
              <a:buAutoNum type="arabicPeriod"/>
            </a:pPr>
            <a:r>
              <a:rPr lang="en-US" sz="1300" b="1" dirty="0"/>
              <a:t>Critical to this phase:  </a:t>
            </a:r>
            <a:r>
              <a:rPr lang="en-US" sz="1300" dirty="0"/>
              <a:t>“List tasks/events that MUST happen for this phase to be successful”</a:t>
            </a:r>
          </a:p>
          <a:p>
            <a:pPr lvl="1" indent="-190949">
              <a:buAutoNum type="alphaLcParenR" startAt="2"/>
            </a:pPr>
            <a:r>
              <a:rPr lang="en-US" sz="1300" b="1" dirty="0"/>
              <a:t>Scheme of Movement and Maneuver (brief off your terrain model): </a:t>
            </a:r>
            <a:r>
              <a:rPr lang="en-US" sz="1300" dirty="0"/>
              <a:t>“explain the operation (by phase) from start to finish with ALL details…SP, route (distance/direction), order of march, movement formations, actions on contact, ORP, actions on OBJ, Consolidation/reorganization, etc.”</a:t>
            </a:r>
          </a:p>
        </p:txBody>
      </p:sp>
    </p:spTree>
    <p:extLst>
      <p:ext uri="{BB962C8B-B14F-4D97-AF65-F5344CB8AC3E}">
        <p14:creationId xmlns:p14="http://schemas.microsoft.com/office/powerpoint/2010/main" val="52532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pPr marL="572847" lvl="1" indent="-254597">
              <a:buFont typeface="+mj-lt"/>
              <a:buAutoNum type="alphaLcParenR" startAt="4"/>
            </a:pPr>
            <a:r>
              <a:rPr lang="en-US" sz="1300" b="1" dirty="0"/>
              <a:t>Scheme of Fires</a:t>
            </a:r>
            <a:r>
              <a:rPr lang="en-US" sz="1300" dirty="0"/>
              <a:t>: “List what fires/indirect assets are available and who is priority of fires”</a:t>
            </a:r>
          </a:p>
          <a:p>
            <a:pPr lvl="1" indent="-190949">
              <a:buAutoNum type="alphaLcParenR" startAt="4"/>
            </a:pPr>
            <a:r>
              <a:rPr lang="en-US" sz="1300" b="1" dirty="0"/>
              <a:t>Scheme of Intelligence: </a:t>
            </a:r>
            <a:r>
              <a:rPr lang="en-US" sz="1300" dirty="0"/>
              <a:t>“List what ISR assets are available and who is priority of ISR”</a:t>
            </a:r>
            <a:endParaRPr lang="en-US" sz="1300" b="1" dirty="0"/>
          </a:p>
          <a:p>
            <a:pPr lvl="1" indent="-190949">
              <a:buAutoNum type="alphaLcParenR" startAt="4"/>
            </a:pPr>
            <a:r>
              <a:rPr lang="en-US" sz="1300" b="1" dirty="0"/>
              <a:t>Task to subordinate units: </a:t>
            </a:r>
            <a:r>
              <a:rPr lang="en-US" sz="1300" dirty="0"/>
              <a:t>“list all tasks for your subordinate units and include what, when, where, and why (purpose)….Example: A TM provides pace/compass, SBF, A/L, EPW, demo, etc.”</a:t>
            </a:r>
          </a:p>
          <a:p>
            <a:pPr lvl="1" indent="-190949">
              <a:buAutoNum type="alphaLcParenR" startAt="4"/>
            </a:pPr>
            <a:r>
              <a:rPr lang="en-US" sz="1300" b="1" dirty="0"/>
              <a:t>Coordinating Instructions</a:t>
            </a:r>
          </a:p>
          <a:p>
            <a:pPr lvl="2" indent="-190949">
              <a:buAutoNum type="arabicPeriod"/>
            </a:pPr>
            <a:r>
              <a:rPr lang="en-US" sz="1300" b="1" dirty="0"/>
              <a:t>Timeline/Schedule: “</a:t>
            </a:r>
            <a:r>
              <a:rPr lang="en-US" sz="1300" dirty="0"/>
              <a:t>Discuss the timeline you created during TLP step 1”</a:t>
            </a:r>
          </a:p>
          <a:p>
            <a:pPr lvl="2" indent="-190949">
              <a:buAutoNum type="arabicPeriod"/>
            </a:pPr>
            <a:r>
              <a:rPr lang="en-US" sz="1300" b="1" dirty="0"/>
              <a:t>CCIR</a:t>
            </a: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PIR: </a:t>
            </a:r>
            <a:r>
              <a:rPr lang="en-US" sz="1300" dirty="0"/>
              <a:t>“list the information you need to know about terrain or enemy to make a critical decision. PIR are best expressed in a question being answered yes or no.”</a:t>
            </a: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FFIR: </a:t>
            </a:r>
            <a:r>
              <a:rPr lang="en-US" sz="1300" dirty="0"/>
              <a:t>“information you need to know about your unit or about adjacent units to make critical decisions”</a:t>
            </a:r>
          </a:p>
          <a:p>
            <a:pPr lvl="2" indent="-190949">
              <a:buAutoNum type="arabicPeriod"/>
            </a:pPr>
            <a:r>
              <a:rPr lang="en-US" sz="1300" b="1" dirty="0"/>
              <a:t>EEFI: </a:t>
            </a:r>
            <a:r>
              <a:rPr lang="en-US" sz="1300" dirty="0"/>
              <a:t>“list all information that you don’t want the enemy to know about”</a:t>
            </a:r>
          </a:p>
          <a:p>
            <a:pPr lvl="2" indent="-190949">
              <a:buAutoNum type="arabicPeriod"/>
            </a:pPr>
            <a:r>
              <a:rPr lang="en-US" sz="1300" b="1" dirty="0"/>
              <a:t>ROE:</a:t>
            </a:r>
            <a:r>
              <a:rPr lang="en-US" sz="1300" dirty="0"/>
              <a:t> “list the ROE (provided from higher)”</a:t>
            </a:r>
          </a:p>
          <a:p>
            <a:pPr lvl="2" indent="-190949">
              <a:buAutoNum type="arabicPeriod"/>
            </a:pPr>
            <a:r>
              <a:rPr lang="en-US" sz="1300" b="1" dirty="0"/>
              <a:t>Risk Reduction Control Measures:</a:t>
            </a:r>
            <a:r>
              <a:rPr lang="en-US" sz="1300" dirty="0"/>
              <a:t> “List the risks (tactical and accidental) and describe how you plan to mitigate them”</a:t>
            </a:r>
          </a:p>
          <a:p>
            <a:pPr lvl="2" indent="-190949">
              <a:buFont typeface="+mj-lt"/>
              <a:buAutoNum type="arabicPeriod" startAt="6"/>
            </a:pPr>
            <a:r>
              <a:rPr lang="en-US" sz="1300" b="1" dirty="0">
                <a:solidFill>
                  <a:prstClr val="black"/>
                </a:solidFill>
              </a:rPr>
              <a:t>Environmental Considerations</a:t>
            </a:r>
            <a:r>
              <a:rPr lang="en-US" sz="1300" dirty="0">
                <a:solidFill>
                  <a:prstClr val="black"/>
                </a:solidFill>
              </a:rPr>
              <a:t>: “List any environmental considerations”</a:t>
            </a:r>
          </a:p>
          <a:p>
            <a:pPr lvl="2" indent="-190949">
              <a:buFontTx/>
              <a:buAutoNum type="arabicPeriod" startAt="6"/>
            </a:pPr>
            <a:r>
              <a:rPr lang="en-US" sz="1300" b="1" dirty="0">
                <a:solidFill>
                  <a:prstClr val="black"/>
                </a:solidFill>
              </a:rPr>
              <a:t>Force Protection</a:t>
            </a:r>
            <a:r>
              <a:rPr lang="en-US" sz="1300" dirty="0">
                <a:solidFill>
                  <a:prstClr val="black"/>
                </a:solidFill>
              </a:rPr>
              <a:t>: “List any force protection measures…IE uniform and equipment”</a:t>
            </a:r>
          </a:p>
          <a:p>
            <a:pPr lvl="2" indent="-190949">
              <a:buFontTx/>
              <a:buAutoNum type="arabicPeriod" startAt="6"/>
            </a:pPr>
            <a:r>
              <a:rPr lang="en-US" sz="1300" b="1" dirty="0">
                <a:solidFill>
                  <a:prstClr val="black"/>
                </a:solidFill>
              </a:rPr>
              <a:t>Priority of Rehearsals</a:t>
            </a:r>
            <a:r>
              <a:rPr lang="en-US" sz="1300" dirty="0">
                <a:solidFill>
                  <a:prstClr val="black"/>
                </a:solidFill>
              </a:rPr>
              <a:t>: “List the priority of rehearsals”</a:t>
            </a:r>
          </a:p>
          <a:p>
            <a:pPr marL="189181" indent="-189181">
              <a:buFont typeface="+mj-lt"/>
              <a:buAutoNum type="arabicPeriod" startAt="4"/>
            </a:pPr>
            <a:endParaRPr lang="en-US" sz="1300" b="1" dirty="0"/>
          </a:p>
          <a:p>
            <a:pPr marL="189181" indent="-189181">
              <a:buFont typeface="+mj-lt"/>
              <a:buAutoNum type="arabicPeriod" startAt="4"/>
            </a:pPr>
            <a:r>
              <a:rPr lang="en-US" sz="1300" b="1" u="sng" dirty="0"/>
              <a:t>SUSTAINMENT</a:t>
            </a:r>
          </a:p>
          <a:p>
            <a:pPr marL="763793" lvl="1" indent="-254597">
              <a:buFont typeface="+mj-lt"/>
              <a:buAutoNum type="alphaLcParenR"/>
            </a:pPr>
            <a:r>
              <a:rPr lang="en-US" sz="1300" b="1" dirty="0"/>
              <a:t>Logistics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Maintenance: </a:t>
            </a:r>
            <a:r>
              <a:rPr lang="en-US" sz="1300" dirty="0"/>
              <a:t>“List any maintenance that needs to be done”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Transportation: </a:t>
            </a:r>
            <a:r>
              <a:rPr lang="en-US" sz="1300" dirty="0"/>
              <a:t>“List any transportation that will occur”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Field Services: </a:t>
            </a:r>
            <a:r>
              <a:rPr lang="en-US" sz="1300" dirty="0"/>
              <a:t>“List any field services that will occur”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Resupply</a:t>
            </a:r>
            <a:r>
              <a:rPr lang="en-US" sz="1300" dirty="0"/>
              <a:t>: “List your resupply plan”</a:t>
            </a:r>
          </a:p>
          <a:p>
            <a:pPr marL="763793" lvl="1" indent="-254597">
              <a:buFont typeface="+mj-lt"/>
              <a:buAutoNum type="alphaLcParenR"/>
            </a:pPr>
            <a:r>
              <a:rPr lang="en-US" sz="1300" b="1" dirty="0"/>
              <a:t>Personnel Services Support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Handling of EPWs: </a:t>
            </a:r>
            <a:r>
              <a:rPr lang="en-US" sz="1300" dirty="0"/>
              <a:t>“List your plan for handling EPWs…EWP collection point”</a:t>
            </a:r>
          </a:p>
          <a:p>
            <a:pPr marL="763793" lvl="1" indent="-254597">
              <a:buFont typeface="+mj-lt"/>
              <a:buAutoNum type="alphaLcParenR"/>
            </a:pPr>
            <a:r>
              <a:rPr lang="en-US" sz="1300" b="1" dirty="0"/>
              <a:t>Army Health Services Support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Medical/Casualty Evacuations: </a:t>
            </a:r>
            <a:r>
              <a:rPr lang="en-US" sz="1300" dirty="0"/>
              <a:t>“Describe your plan for medical/casualty evacuations…include pre-planned HLZs, ambulance exchange points, etc.”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Preventative Medicine: </a:t>
            </a:r>
            <a:r>
              <a:rPr lang="en-US" sz="1300" dirty="0"/>
              <a:t>“List any preventative medicine details”</a:t>
            </a:r>
          </a:p>
          <a:p>
            <a:pPr marL="189181" indent="-189181">
              <a:buAutoNum type="arabicPeriod" startAt="4"/>
            </a:pPr>
            <a:endParaRPr lang="en-US" sz="1300" b="1" dirty="0"/>
          </a:p>
          <a:p>
            <a:pPr marL="189181" indent="-189181">
              <a:buAutoNum type="arabicPeriod" startAt="4"/>
            </a:pPr>
            <a:r>
              <a:rPr lang="en-US" sz="1300" b="1" u="sng" dirty="0"/>
              <a:t>COMMAND AND SIGNAL</a:t>
            </a:r>
          </a:p>
          <a:p>
            <a:pPr marL="763793" lvl="1" indent="-254597">
              <a:buFont typeface="+mj-lt"/>
              <a:buAutoNum type="arabicPeriod"/>
            </a:pPr>
            <a:r>
              <a:rPr lang="en-US" sz="1300" b="1" dirty="0"/>
              <a:t>Command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Location of Leaders: </a:t>
            </a:r>
            <a:r>
              <a:rPr lang="en-US" sz="1300" dirty="0"/>
              <a:t>“list the location of key leaders (PL, PSG, SL, RTO, etc.)”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Succession of Command: </a:t>
            </a:r>
            <a:r>
              <a:rPr lang="en-US" sz="1300" dirty="0"/>
              <a:t>“list the succession of command”</a:t>
            </a:r>
          </a:p>
          <a:p>
            <a:pPr marL="698378" lvl="1" indent="-189181">
              <a:buAutoNum type="arabicPeriod"/>
            </a:pPr>
            <a:r>
              <a:rPr lang="en-US" sz="1300" b="1" dirty="0"/>
              <a:t>Control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Command Post Location: </a:t>
            </a:r>
            <a:r>
              <a:rPr lang="en-US" sz="1300" dirty="0"/>
              <a:t>“list the location of the CP”</a:t>
            </a:r>
            <a:endParaRPr lang="en-US" sz="1300" b="1" dirty="0"/>
          </a:p>
          <a:p>
            <a:pPr marL="698378" lvl="1" indent="-189181">
              <a:buAutoNum type="arabicPeriod"/>
            </a:pPr>
            <a:r>
              <a:rPr lang="en-US" sz="1300" b="1" dirty="0"/>
              <a:t>Signal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Radio Frequencies: </a:t>
            </a:r>
            <a:r>
              <a:rPr lang="en-US" sz="1300" dirty="0"/>
              <a:t>“list your frequencies and </a:t>
            </a:r>
            <a:r>
              <a:rPr lang="en-US" sz="1300" dirty="0" err="1"/>
              <a:t>higher’s</a:t>
            </a:r>
            <a:r>
              <a:rPr lang="en-US" sz="1300" dirty="0"/>
              <a:t> frequencies”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Call signs:</a:t>
            </a:r>
            <a:r>
              <a:rPr lang="en-US" sz="1300" dirty="0"/>
              <a:t> “List call signs for leaders in your unit”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Passwords</a:t>
            </a:r>
          </a:p>
          <a:p>
            <a:pPr marL="1782186" lvl="3" indent="-254597">
              <a:buFont typeface="+mj-lt"/>
              <a:buAutoNum type="arabicPeriod"/>
            </a:pPr>
            <a:r>
              <a:rPr lang="en-US" sz="1300" b="1" dirty="0"/>
              <a:t>Running Password: </a:t>
            </a:r>
            <a:r>
              <a:rPr lang="en-US" sz="1300" dirty="0"/>
              <a:t>“list the running password”</a:t>
            </a:r>
            <a:endParaRPr lang="en-US" sz="1300" b="1" dirty="0"/>
          </a:p>
          <a:p>
            <a:pPr marL="1782186" lvl="3" indent="-254597">
              <a:buFont typeface="+mj-lt"/>
              <a:buAutoNum type="arabicPeriod"/>
            </a:pPr>
            <a:r>
              <a:rPr lang="en-US" sz="1300" b="1" dirty="0"/>
              <a:t>Number Combination: </a:t>
            </a:r>
            <a:r>
              <a:rPr lang="en-US" sz="1300" dirty="0"/>
              <a:t>“list the number combination”</a:t>
            </a:r>
            <a:endParaRPr lang="en-US" sz="1300" b="1" dirty="0"/>
          </a:p>
          <a:p>
            <a:pPr marL="1782186" lvl="3" indent="-254597">
              <a:buFont typeface="+mj-lt"/>
              <a:buAutoNum type="arabicPeriod"/>
            </a:pPr>
            <a:r>
              <a:rPr lang="en-US" sz="1300" b="1" dirty="0"/>
              <a:t>Challenge and Password: </a:t>
            </a:r>
            <a:r>
              <a:rPr lang="en-US" sz="1300" dirty="0"/>
              <a:t>“list the challenge and password”</a:t>
            </a:r>
            <a:endParaRPr lang="en-US" sz="1300" b="1" dirty="0"/>
          </a:p>
          <a:p>
            <a:pPr marL="1207573" lvl="2" indent="-189181">
              <a:buAutoNum type="alphaLcParenR"/>
            </a:pPr>
            <a:r>
              <a:rPr lang="en-US" sz="1300" b="1" dirty="0"/>
              <a:t>Fire and Maneuver Signals: </a:t>
            </a:r>
            <a:r>
              <a:rPr lang="en-US" sz="1300" dirty="0"/>
              <a:t>“list the signals for initiate/lift/shift/cease fire…primary, alternate, contingency, emergency”</a:t>
            </a:r>
            <a:endParaRPr lang="en-US" sz="1300" b="1" dirty="0"/>
          </a:p>
          <a:p>
            <a:pPr algn="ctr"/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313598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r>
              <a:rPr lang="en-US" sz="1300" b="1" u="sng" dirty="0" err="1"/>
              <a:t>Prebrief</a:t>
            </a:r>
            <a:r>
              <a:rPr lang="en-US" sz="1300" b="1" u="sng" dirty="0"/>
              <a:t> Checks:</a:t>
            </a:r>
            <a:r>
              <a:rPr lang="en-US" sz="1300" b="1" dirty="0"/>
              <a:t>		</a:t>
            </a:r>
            <a:r>
              <a:rPr lang="en-US" sz="1600" b="1" u="sng" dirty="0"/>
              <a:t>OPORD SHELL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Map with operational graphics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Timelines </a:t>
            </a:r>
          </a:p>
          <a:p>
            <a:pPr marL="190949" indent="-190949">
              <a:buFont typeface="Arial" panose="020B0604020202020204" pitchFamily="34" charset="0"/>
              <a:buChar char="•"/>
            </a:pPr>
            <a:r>
              <a:rPr lang="en-US" sz="1300" dirty="0"/>
              <a:t>Concept sketch</a:t>
            </a:r>
          </a:p>
          <a:p>
            <a:endParaRPr lang="en-US" sz="400" b="1" dirty="0"/>
          </a:p>
          <a:p>
            <a:r>
              <a:rPr lang="en-US" sz="1300" b="1" dirty="0"/>
              <a:t>Introduction</a:t>
            </a:r>
          </a:p>
          <a:p>
            <a:r>
              <a:rPr lang="en-US" sz="1300" b="1" dirty="0"/>
              <a:t>Task Org </a:t>
            </a:r>
          </a:p>
          <a:p>
            <a:endParaRPr lang="en-US" sz="400" b="1" dirty="0"/>
          </a:p>
          <a:p>
            <a:pPr marL="190949" indent="-190949">
              <a:buAutoNum type="arabicPeriod"/>
            </a:pPr>
            <a:r>
              <a:rPr lang="en-US" sz="1300" b="1" u="sng" dirty="0"/>
              <a:t>SITUATION</a:t>
            </a:r>
            <a:r>
              <a:rPr lang="en-US" sz="1300" b="1" dirty="0"/>
              <a:t>: </a:t>
            </a:r>
            <a:r>
              <a:rPr lang="en-US" sz="1300" dirty="0"/>
              <a:t>____________________________________________________________________________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Interest (AI): </a:t>
            </a:r>
            <a:r>
              <a:rPr lang="en-US" sz="1300" dirty="0"/>
              <a:t>________________________________________________________________</a:t>
            </a:r>
          </a:p>
          <a:p>
            <a:pPr marL="572847" lvl="1" indent="-254597">
              <a:buFont typeface="+mj-lt"/>
              <a:buAutoNum type="alphaLcParenR"/>
            </a:pPr>
            <a:r>
              <a:rPr lang="en-US" sz="1300" b="1" dirty="0"/>
              <a:t>Area of Operation (AO): </a:t>
            </a:r>
            <a:r>
              <a:rPr lang="en-US" sz="1300" dirty="0"/>
              <a:t>_____________________________________________________________</a:t>
            </a:r>
            <a:endParaRPr lang="en-US" sz="1300" b="1" dirty="0"/>
          </a:p>
          <a:p>
            <a:pPr lvl="2" indent="-190949">
              <a:buAutoNum type="arabicPeriod"/>
            </a:pPr>
            <a:r>
              <a:rPr lang="en-US" sz="1300" b="1" dirty="0"/>
              <a:t>Terrain (OAKOC): _____________________________________________________________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Obstacles: </a:t>
            </a:r>
            <a:r>
              <a:rPr lang="en-US" sz="1300" dirty="0"/>
              <a:t>_______________________________________________________________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Avenues of Approach: </a:t>
            </a:r>
            <a:r>
              <a:rPr lang="en-US" sz="1300" dirty="0"/>
              <a:t>______________________________________________________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Key Terrain: </a:t>
            </a:r>
            <a:r>
              <a:rPr lang="en-US" sz="1300" dirty="0"/>
              <a:t>______________________________________________________________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Observation &amp; Fields of Fire: </a:t>
            </a:r>
            <a:r>
              <a:rPr lang="en-US" sz="1300" dirty="0"/>
              <a:t>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Cover and Concealment: </a:t>
            </a:r>
            <a:r>
              <a:rPr lang="en-US" sz="1300" dirty="0"/>
              <a:t>___________________________________________________</a:t>
            </a:r>
            <a:endParaRPr lang="en-US" sz="1300" b="1" dirty="0"/>
          </a:p>
          <a:p>
            <a:pPr lvl="2" indent="-190949">
              <a:buAutoNum type="arabicPeriod"/>
            </a:pPr>
            <a:r>
              <a:rPr lang="en-US" sz="1300" b="1" dirty="0"/>
              <a:t>Weather 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Wind: </a:t>
            </a:r>
            <a:r>
              <a:rPr lang="en-US" sz="1300" dirty="0"/>
              <a:t>__________________________________________________________________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Visibility: </a:t>
            </a:r>
            <a:r>
              <a:rPr lang="en-US" sz="1300" dirty="0"/>
              <a:t>_______________________________________________________________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Precipitation: </a:t>
            </a:r>
            <a:r>
              <a:rPr lang="en-US" sz="1300" dirty="0"/>
              <a:t>____________________________________________________________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Cloud Cover: </a:t>
            </a:r>
            <a:r>
              <a:rPr lang="en-US" sz="1300" dirty="0"/>
              <a:t>_____________________________________________________________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Temperature: </a:t>
            </a:r>
            <a:r>
              <a:rPr lang="en-US" sz="1300" dirty="0"/>
              <a:t>____________________________________________________________</a:t>
            </a:r>
            <a:endParaRPr lang="en-US" sz="1300" b="1" dirty="0"/>
          </a:p>
          <a:p>
            <a:pPr lvl="2" indent="-190949">
              <a:buAutoNum type="arabicPeriod"/>
            </a:pPr>
            <a:r>
              <a:rPr lang="en-US" sz="1300" b="1" dirty="0"/>
              <a:t>Civil Considerations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Areas: </a:t>
            </a:r>
            <a:r>
              <a:rPr lang="en-US" sz="1300" dirty="0"/>
              <a:t>__________________________________________________________________</a:t>
            </a:r>
            <a:endParaRPr lang="en-US" sz="1300" b="1" dirty="0"/>
          </a:p>
          <a:p>
            <a:pPr marL="1336641" lvl="3" indent="-190949">
              <a:buAutoNum type="arabicPeriod"/>
            </a:pPr>
            <a:r>
              <a:rPr lang="en-US" sz="1300" b="1" dirty="0"/>
              <a:t>Structures: ______________________________________________________________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Capabilities: _____________________________________________________________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Organizations:  ___________________________________________________________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People: _________________________________________________________________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Events: __________________________________________________________________</a:t>
            </a:r>
          </a:p>
          <a:p>
            <a:pPr lvl="1" indent="-190949">
              <a:buAutoNum type="alphaLcParenR"/>
            </a:pPr>
            <a:r>
              <a:rPr lang="en-US" sz="1300" b="1" dirty="0"/>
              <a:t>Enemy Forces: </a:t>
            </a:r>
            <a:r>
              <a:rPr lang="en-US" sz="1300" dirty="0"/>
              <a:t>______________________________________________________________________</a:t>
            </a:r>
          </a:p>
          <a:p>
            <a:pPr lvl="2" indent="-190949">
              <a:buFontTx/>
              <a:buAutoNum type="arabicPeriod"/>
            </a:pPr>
            <a:r>
              <a:rPr lang="en-US" sz="1300" b="1" dirty="0"/>
              <a:t>Composition: _________________________________________________________________</a:t>
            </a:r>
            <a:endParaRPr lang="en-US" sz="1300" dirty="0"/>
          </a:p>
          <a:p>
            <a:pPr lvl="2" indent="-190949">
              <a:buFontTx/>
              <a:buAutoNum type="arabicPeriod"/>
            </a:pPr>
            <a:r>
              <a:rPr lang="en-US" sz="1300" b="1" dirty="0"/>
              <a:t>Disposition: _________________________________________________________________</a:t>
            </a:r>
          </a:p>
          <a:p>
            <a:pPr lvl="2" indent="-190949">
              <a:buFontTx/>
              <a:buAutoNum type="arabicPeriod"/>
            </a:pPr>
            <a:r>
              <a:rPr lang="en-US" sz="1300" b="1" dirty="0"/>
              <a:t>Strength: ___________________________________________________________________</a:t>
            </a:r>
            <a:endParaRPr lang="en-US" sz="1300" dirty="0"/>
          </a:p>
          <a:p>
            <a:pPr lvl="2" indent="-190949">
              <a:buFontTx/>
              <a:buAutoNum type="arabicPeriod"/>
            </a:pPr>
            <a:r>
              <a:rPr lang="en-US" sz="1300" b="1" dirty="0"/>
              <a:t>Probable Course of Action: _____________________________________________________</a:t>
            </a:r>
            <a:endParaRPr lang="en-US" sz="1300" dirty="0"/>
          </a:p>
          <a:p>
            <a:pPr lvl="1" indent="-190949">
              <a:buAutoNum type="alphaLcParenR"/>
            </a:pPr>
            <a:r>
              <a:rPr lang="en-US" sz="1300" b="1" dirty="0"/>
              <a:t>Friendly Forces</a:t>
            </a:r>
          </a:p>
          <a:p>
            <a:pPr lvl="2" indent="-190949">
              <a:buFontTx/>
              <a:buAutoNum type="arabicPeriod"/>
            </a:pPr>
            <a:r>
              <a:rPr lang="en-US" sz="1300" b="1" dirty="0"/>
              <a:t>2 Levels Up: _________________________________________________________________</a:t>
            </a:r>
            <a:endParaRPr lang="en-US" sz="1300" dirty="0"/>
          </a:p>
          <a:p>
            <a:pPr lvl="2" indent="-190949">
              <a:buFontTx/>
              <a:buAutoNum type="arabicPeriod"/>
            </a:pPr>
            <a:r>
              <a:rPr lang="en-US" sz="1300" b="1" dirty="0"/>
              <a:t>1 Levels Up: _________________________________________________________________</a:t>
            </a:r>
            <a:endParaRPr lang="en-US" sz="1300" dirty="0"/>
          </a:p>
          <a:p>
            <a:pPr lvl="2" indent="-190949">
              <a:buFontTx/>
              <a:buAutoNum type="arabicPeriod"/>
            </a:pPr>
            <a:r>
              <a:rPr lang="en-US" sz="1300" b="1" dirty="0"/>
              <a:t>Adjacent Units</a:t>
            </a:r>
            <a:r>
              <a:rPr lang="en-US" sz="1300" dirty="0"/>
              <a:t>: </a:t>
            </a:r>
            <a:r>
              <a:rPr lang="en-US" sz="1300" b="1" dirty="0"/>
              <a:t>______________________________________________________________</a:t>
            </a:r>
            <a:endParaRPr lang="en-US" sz="1300" dirty="0"/>
          </a:p>
          <a:p>
            <a:pPr lvl="2" indent="-190949">
              <a:buFontTx/>
              <a:buAutoNum type="arabicPeriod"/>
            </a:pPr>
            <a:r>
              <a:rPr lang="en-US" sz="1300" b="1" dirty="0"/>
              <a:t>Attachments/Detachments</a:t>
            </a:r>
            <a:r>
              <a:rPr lang="en-US" sz="1300" dirty="0"/>
              <a:t>: </a:t>
            </a:r>
            <a:r>
              <a:rPr lang="en-US" sz="1300" b="1" dirty="0"/>
              <a:t>____________________________________________________</a:t>
            </a:r>
            <a:endParaRPr lang="en-US" sz="1300" dirty="0"/>
          </a:p>
          <a:p>
            <a:pPr marL="189181" lvl="3" indent="-189181">
              <a:buFont typeface="+mj-lt"/>
              <a:buAutoNum type="arabicPeriod" startAt="2"/>
            </a:pPr>
            <a:r>
              <a:rPr lang="en-US" sz="1300" b="1" u="sng" dirty="0"/>
              <a:t>MISSION</a:t>
            </a:r>
            <a:r>
              <a:rPr lang="en-US" sz="1300" b="1" dirty="0"/>
              <a:t>: _____________________________________________________________________________</a:t>
            </a:r>
          </a:p>
          <a:p>
            <a:r>
              <a:rPr lang="en-US" sz="1300" dirty="0"/>
              <a:t>________________________________________________________________________________________</a:t>
            </a:r>
          </a:p>
          <a:p>
            <a:pPr marL="189181" indent="-189181">
              <a:buFont typeface="+mj-lt"/>
              <a:buAutoNum type="arabicPeriod" startAt="3"/>
            </a:pPr>
            <a:r>
              <a:rPr lang="en-US" sz="1300" b="1" u="sng" dirty="0"/>
              <a:t>EXECUTION</a:t>
            </a:r>
          </a:p>
          <a:p>
            <a:pPr lvl="1" indent="-190949">
              <a:buFont typeface="+mj-lt"/>
              <a:buAutoNum type="alphaLcParenR"/>
            </a:pPr>
            <a:r>
              <a:rPr lang="en-US" sz="1300" b="1" dirty="0"/>
              <a:t>Commander’s Intent (this comes from higher): ___________________________________________ </a:t>
            </a:r>
            <a:r>
              <a:rPr lang="en-US" sz="1300" dirty="0"/>
              <a:t>_________________________________________________________________________________</a:t>
            </a:r>
          </a:p>
          <a:p>
            <a:pPr lvl="2" indent="-190949">
              <a:buFontTx/>
              <a:buAutoNum type="arabicPeriod"/>
            </a:pPr>
            <a:r>
              <a:rPr lang="en-US" sz="1300" b="1" dirty="0"/>
              <a:t>Purpose: ____________________________________________________________________</a:t>
            </a:r>
          </a:p>
          <a:p>
            <a:pPr marL="1336641" lvl="3" indent="-190949">
              <a:buAutoNum type="arabicPeriod"/>
            </a:pPr>
            <a:r>
              <a:rPr lang="en-US" sz="1300" b="1" dirty="0"/>
              <a:t>Key Tasks: ________________________________________________________________</a:t>
            </a:r>
          </a:p>
          <a:p>
            <a:pPr marL="1654888" lvl="4"/>
            <a:r>
              <a:rPr lang="en-US" sz="1300" b="1" dirty="0"/>
              <a:t>	 ________________________________________________________________	 ________________________________________________________________</a:t>
            </a:r>
          </a:p>
          <a:p>
            <a:pPr marL="1654888" lvl="4"/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418919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-23393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pPr marL="1082041" lvl="2" indent="-254597">
              <a:buFont typeface="+mj-lt"/>
              <a:buAutoNum type="arabicPeriod" startAt="3"/>
            </a:pPr>
            <a:r>
              <a:rPr lang="en-US" sz="1300" b="1" dirty="0"/>
              <a:t>End state: _________________________________________________________________</a:t>
            </a:r>
          </a:p>
          <a:p>
            <a:pPr marL="572847" lvl="1" indent="-254597">
              <a:buFont typeface="+mj-lt"/>
              <a:buAutoNum type="alphaLcParenR" startAt="2"/>
            </a:pPr>
            <a:r>
              <a:rPr lang="en-US" sz="1300" b="1" dirty="0"/>
              <a:t>Concept of the Operation </a:t>
            </a:r>
          </a:p>
          <a:p>
            <a:pPr lvl="2" indent="-190949">
              <a:buFontTx/>
              <a:buAutoNum type="arabicPeriod"/>
            </a:pPr>
            <a:r>
              <a:rPr lang="en-US" sz="1300" b="1" dirty="0"/>
              <a:t>Purpose of this operation:  ______________________________________________________</a:t>
            </a:r>
            <a:endParaRPr lang="en-US" sz="1300" dirty="0"/>
          </a:p>
          <a:p>
            <a:pPr lvl="2" indent="-190949">
              <a:buFontTx/>
              <a:buAutoNum type="arabicPeriod"/>
            </a:pPr>
            <a:r>
              <a:rPr lang="en-US" sz="1300" b="1" dirty="0"/>
              <a:t>Decisive Point</a:t>
            </a:r>
            <a:r>
              <a:rPr lang="en-US" sz="1300" dirty="0"/>
              <a:t>: </a:t>
            </a:r>
            <a:r>
              <a:rPr lang="en-US" sz="1300" b="1" dirty="0"/>
              <a:t>________________________________________________________________ ____________________________________________________________________________</a:t>
            </a:r>
            <a:endParaRPr lang="en-US" sz="1300" dirty="0"/>
          </a:p>
          <a:p>
            <a:pPr lvl="2" indent="-190949">
              <a:buAutoNum type="arabicPeriod"/>
            </a:pPr>
            <a:r>
              <a:rPr lang="en-US" sz="1300" b="1" dirty="0"/>
              <a:t>Mission accomplished by</a:t>
            </a:r>
            <a:r>
              <a:rPr lang="en-US" sz="1300" dirty="0"/>
              <a:t>: </a:t>
            </a:r>
          </a:p>
          <a:p>
            <a:pPr lvl="2" indent="-190949">
              <a:buAutoNum type="arabicPeriod"/>
            </a:pPr>
            <a:r>
              <a:rPr lang="en-US" sz="1300" b="1" dirty="0"/>
              <a:t>Decisive Operation (DO)</a:t>
            </a:r>
            <a:r>
              <a:rPr lang="en-US" sz="1300" dirty="0"/>
              <a:t>: </a:t>
            </a:r>
          </a:p>
          <a:p>
            <a:pPr lvl="2" indent="-190949">
              <a:buAutoNum type="arabicPeriod"/>
            </a:pPr>
            <a:r>
              <a:rPr lang="en-US" sz="1300" b="1" dirty="0"/>
              <a:t>Shaping Operations (SO)</a:t>
            </a:r>
            <a:r>
              <a:rPr lang="en-US" sz="1300" dirty="0"/>
              <a:t>: </a:t>
            </a:r>
          </a:p>
          <a:p>
            <a:pPr lvl="2" indent="-190949">
              <a:buAutoNum type="arabicPeriod"/>
            </a:pPr>
            <a:r>
              <a:rPr lang="en-US" sz="1300" b="1" dirty="0"/>
              <a:t>End state</a:t>
            </a:r>
            <a:r>
              <a:rPr lang="en-US" sz="1300" dirty="0"/>
              <a:t>:</a:t>
            </a: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Terrain</a:t>
            </a:r>
            <a:r>
              <a:rPr lang="en-US" sz="1300" dirty="0"/>
              <a:t>: </a:t>
            </a:r>
            <a:r>
              <a:rPr lang="en-US" sz="1300" b="1" dirty="0"/>
              <a:t>_______________________________________________________________</a:t>
            </a:r>
            <a:endParaRPr lang="en-US" sz="1300" dirty="0"/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Enemy Forces: _________________________________________________________</a:t>
            </a:r>
            <a:endParaRPr lang="en-US" sz="1300" dirty="0"/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Civil Considerations: ____________________________________________________</a:t>
            </a:r>
            <a:endParaRPr lang="en-US" sz="1300" dirty="0"/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/>
              <a:t>Friendly Forces:_________________________________________________________</a:t>
            </a:r>
            <a:endParaRPr lang="en-US" sz="1300" dirty="0"/>
          </a:p>
          <a:p>
            <a:pPr lvl="2" indent="-190949">
              <a:buAutoNum type="arabicPeriod"/>
            </a:pPr>
            <a:r>
              <a:rPr lang="en-US" sz="1300" b="1" dirty="0"/>
              <a:t>This operation is broken into </a:t>
            </a:r>
            <a:r>
              <a:rPr lang="en-US" sz="1300" dirty="0" smtClean="0"/>
              <a:t>“___”</a:t>
            </a:r>
            <a:r>
              <a:rPr lang="en-US" sz="1300" b="1" dirty="0" smtClean="0"/>
              <a:t> </a:t>
            </a:r>
            <a:r>
              <a:rPr lang="en-US" sz="1300" b="1" dirty="0"/>
              <a:t>phases</a:t>
            </a:r>
          </a:p>
          <a:p>
            <a:pPr lvl="3" indent="-190949">
              <a:buFont typeface="+mj-lt"/>
              <a:buAutoNum type="alphaLcParenR"/>
            </a:pPr>
            <a:r>
              <a:rPr lang="en-US" sz="1300" b="1" dirty="0"/>
              <a:t>Phase 1: </a:t>
            </a:r>
            <a:r>
              <a:rPr lang="en-US" sz="1300" dirty="0"/>
              <a:t>_________________________</a:t>
            </a:r>
          </a:p>
          <a:p>
            <a:pPr lvl="4" indent="-190949">
              <a:buFontTx/>
              <a:buAutoNum type="arabicPeriod"/>
            </a:pPr>
            <a:r>
              <a:rPr lang="en-US" sz="1300" b="1" dirty="0"/>
              <a:t>Starts with: ______________________________________________________</a:t>
            </a:r>
            <a:endParaRPr lang="en-US" sz="1300" dirty="0"/>
          </a:p>
          <a:p>
            <a:pPr lvl="4" indent="-190949">
              <a:buAutoNum type="arabicPeriod"/>
            </a:pPr>
            <a:r>
              <a:rPr lang="en-US" sz="1300" b="1" dirty="0"/>
              <a:t>Ends with: _______________________________________________________</a:t>
            </a:r>
            <a:endParaRPr lang="en-US" sz="1300" dirty="0"/>
          </a:p>
          <a:p>
            <a:pPr lvl="4" indent="-190949">
              <a:buAutoNum type="arabicPeriod"/>
            </a:pPr>
            <a:r>
              <a:rPr lang="en-US" sz="1300" b="1" dirty="0"/>
              <a:t>Critical to this phase: ______________________________________________ ________________________________________________________________</a:t>
            </a:r>
            <a:endParaRPr lang="en-US" sz="1300" dirty="0"/>
          </a:p>
          <a:p>
            <a:pPr lvl="3" indent="-190949">
              <a:buAutoNum type="alphaLcParenR"/>
            </a:pPr>
            <a:r>
              <a:rPr lang="en-US" sz="1300" b="1" dirty="0"/>
              <a:t>Phase 2: </a:t>
            </a:r>
            <a:r>
              <a:rPr lang="en-US" sz="1300" dirty="0"/>
              <a:t>_________________________</a:t>
            </a:r>
          </a:p>
          <a:p>
            <a:pPr lvl="4" indent="-190949">
              <a:buAutoNum type="arabicPeriod"/>
            </a:pPr>
            <a:r>
              <a:rPr lang="en-US" sz="1300" b="1" dirty="0"/>
              <a:t>Starts with: ______________________________________________________</a:t>
            </a:r>
            <a:endParaRPr lang="en-US" sz="1300" dirty="0"/>
          </a:p>
          <a:p>
            <a:pPr lvl="4" indent="-190949">
              <a:buAutoNum type="arabicPeriod"/>
            </a:pPr>
            <a:r>
              <a:rPr lang="en-US" sz="1300" b="1" dirty="0"/>
              <a:t>Ends with: _______________________________________________________</a:t>
            </a:r>
            <a:endParaRPr lang="en-US" sz="1300" dirty="0"/>
          </a:p>
          <a:p>
            <a:pPr lvl="4" indent="-190949">
              <a:buAutoNum type="arabicPeriod"/>
            </a:pPr>
            <a:r>
              <a:rPr lang="en-US" sz="1300" b="1" dirty="0"/>
              <a:t>Critical to this phase: ______________________________________________ ________________________________________________________________</a:t>
            </a:r>
            <a:endParaRPr lang="en-US" sz="1300" dirty="0"/>
          </a:p>
          <a:p>
            <a:pPr lvl="3" indent="-190949">
              <a:buFont typeface="+mj-lt"/>
              <a:buAutoNum type="alphaLcParenR"/>
            </a:pPr>
            <a:r>
              <a:rPr lang="en-US" sz="1300" b="1" dirty="0"/>
              <a:t>Phase 3: </a:t>
            </a:r>
            <a:r>
              <a:rPr lang="en-US" sz="1300" dirty="0"/>
              <a:t>_________________________</a:t>
            </a:r>
          </a:p>
          <a:p>
            <a:pPr lvl="4" indent="-190949">
              <a:buFontTx/>
              <a:buAutoNum type="arabicPeriod"/>
            </a:pPr>
            <a:r>
              <a:rPr lang="en-US" sz="1300" b="1" dirty="0"/>
              <a:t>Starts with: ______________________________________________________</a:t>
            </a:r>
            <a:endParaRPr lang="en-US" sz="1300" dirty="0"/>
          </a:p>
          <a:p>
            <a:pPr lvl="4" indent="-190949">
              <a:buAutoNum type="arabicPeriod"/>
            </a:pPr>
            <a:r>
              <a:rPr lang="en-US" sz="1300" b="1" dirty="0"/>
              <a:t>Ends with: _______________________________________________________</a:t>
            </a:r>
            <a:endParaRPr lang="en-US" sz="1300" dirty="0"/>
          </a:p>
          <a:p>
            <a:pPr lvl="4" indent="-190949">
              <a:buAutoNum type="arabicPeriod"/>
            </a:pPr>
            <a:r>
              <a:rPr lang="en-US" sz="1300" b="1" dirty="0"/>
              <a:t>Critical to this phase: ______________________________________________ ________________________________________________________________</a:t>
            </a:r>
          </a:p>
          <a:p>
            <a:pPr lvl="3" indent="-190949">
              <a:buFont typeface="+mj-lt"/>
              <a:buAutoNum type="alphaLcParenR"/>
            </a:pPr>
            <a:r>
              <a:rPr lang="en-US" sz="1300" b="1" dirty="0"/>
              <a:t>Phase </a:t>
            </a:r>
            <a:r>
              <a:rPr lang="en-US" sz="1300" b="1" dirty="0" smtClean="0"/>
              <a:t>4: </a:t>
            </a:r>
            <a:r>
              <a:rPr lang="en-US" sz="1300" dirty="0"/>
              <a:t>_________________________</a:t>
            </a:r>
          </a:p>
          <a:p>
            <a:pPr lvl="4" indent="-190949">
              <a:buFontTx/>
              <a:buAutoNum type="arabicPeriod"/>
            </a:pPr>
            <a:r>
              <a:rPr lang="en-US" sz="1300" b="1" dirty="0"/>
              <a:t>Starts with: ______________________________________________________</a:t>
            </a:r>
            <a:endParaRPr lang="en-US" sz="1300" dirty="0"/>
          </a:p>
          <a:p>
            <a:pPr lvl="4" indent="-190949">
              <a:buAutoNum type="arabicPeriod"/>
            </a:pPr>
            <a:r>
              <a:rPr lang="en-US" sz="1300" b="1" dirty="0"/>
              <a:t>Ends with: _______________________________________________________</a:t>
            </a:r>
            <a:endParaRPr lang="en-US" sz="1300" dirty="0"/>
          </a:p>
          <a:p>
            <a:pPr lvl="4" indent="-190949">
              <a:buAutoNum type="arabicPeriod"/>
            </a:pPr>
            <a:r>
              <a:rPr lang="en-US" sz="1300" b="1" dirty="0"/>
              <a:t>Critical to this phase: ______________________________________________ ________________________________________________________________</a:t>
            </a:r>
            <a:endParaRPr lang="en-US" sz="1300" dirty="0"/>
          </a:p>
          <a:p>
            <a:pPr lvl="1" indent="-190949">
              <a:buAutoNum type="alphaLcParenR" startAt="2"/>
            </a:pPr>
            <a:r>
              <a:rPr lang="en-US" sz="1300" b="1" dirty="0"/>
              <a:t>Scheme of Movement and Maneuver (brief off your terrain model): _</a:t>
            </a:r>
            <a:r>
              <a:rPr lang="en-US" sz="1300" dirty="0"/>
              <a:t>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8102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-35088"/>
            <a:ext cx="7772400" cy="15133373"/>
          </a:xfrm>
          <a:prstGeom prst="rect">
            <a:avLst/>
          </a:prstGeom>
          <a:noFill/>
        </p:spPr>
        <p:txBody>
          <a:bodyPr wrap="square" lIns="101839" tIns="50919" rIns="0" bIns="50919" rtlCol="0">
            <a:noAutofit/>
          </a:bodyPr>
          <a:lstStyle/>
          <a:p>
            <a:pPr marL="572847" lvl="1" indent="-254597">
              <a:buFont typeface="+mj-lt"/>
              <a:buAutoNum type="alphaLcParenR" startAt="4"/>
            </a:pPr>
            <a:r>
              <a:rPr lang="en-US" sz="1300" b="1" dirty="0"/>
              <a:t>Scheme of Fires: ____________________________________________________________________ __________________________________________________________________________________</a:t>
            </a:r>
          </a:p>
          <a:p>
            <a:pPr lvl="1" indent="-190949">
              <a:buAutoNum type="alphaLcParenR" startAt="4"/>
            </a:pPr>
            <a:r>
              <a:rPr lang="en-US" sz="1300" b="1" dirty="0"/>
              <a:t>Scheme of Intelligence: ______________________________________________________________ __________________________________________________________________________________</a:t>
            </a:r>
          </a:p>
          <a:p>
            <a:pPr lvl="1" indent="-190949">
              <a:buAutoNum type="alphaLcParenR" startAt="4"/>
            </a:pPr>
            <a:r>
              <a:rPr lang="en-US" sz="1300" b="1" dirty="0"/>
              <a:t>Tasks to subordinate units: 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1" indent="-190949">
              <a:buFont typeface="+mj-lt"/>
              <a:buAutoNum type="alphaLcParenR" startAt="7"/>
            </a:pPr>
            <a:r>
              <a:rPr lang="en-US" sz="1300" b="1" dirty="0">
                <a:solidFill>
                  <a:prstClr val="black"/>
                </a:solidFill>
              </a:rPr>
              <a:t>Coordinating Instructions</a:t>
            </a:r>
          </a:p>
          <a:p>
            <a:pPr lvl="2" indent="-190949">
              <a:buFontTx/>
              <a:buAutoNum type="arabicPeriod"/>
            </a:pPr>
            <a:r>
              <a:rPr lang="en-US" sz="1300" b="1" dirty="0">
                <a:solidFill>
                  <a:prstClr val="black"/>
                </a:solidFill>
              </a:rPr>
              <a:t>Timeline/Schedule: “</a:t>
            </a:r>
            <a:r>
              <a:rPr lang="en-US" sz="1300" dirty="0">
                <a:solidFill>
                  <a:prstClr val="black"/>
                </a:solidFill>
              </a:rPr>
              <a:t>See timeline”</a:t>
            </a:r>
          </a:p>
          <a:p>
            <a:pPr lvl="2" indent="-190949">
              <a:buFontTx/>
              <a:buAutoNum type="arabicPeriod"/>
            </a:pPr>
            <a:r>
              <a:rPr lang="en-US" sz="1300" b="1" dirty="0">
                <a:solidFill>
                  <a:prstClr val="black"/>
                </a:solidFill>
              </a:rPr>
              <a:t>CCIR</a:t>
            </a: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>
                <a:solidFill>
                  <a:prstClr val="black"/>
                </a:solidFill>
              </a:rPr>
              <a:t>PIR: __________________________________________________________________ ______________________________________________________________________</a:t>
            </a:r>
            <a:endParaRPr lang="en-US" sz="1300" dirty="0">
              <a:solidFill>
                <a:prstClr val="black"/>
              </a:solidFill>
            </a:endParaRPr>
          </a:p>
          <a:p>
            <a:pPr marL="1591238" lvl="3" indent="-254597">
              <a:buFont typeface="+mj-lt"/>
              <a:buAutoNum type="alphaLcParenR"/>
            </a:pPr>
            <a:r>
              <a:rPr lang="en-US" sz="1300" b="1" dirty="0">
                <a:solidFill>
                  <a:prstClr val="black"/>
                </a:solidFill>
              </a:rPr>
              <a:t>FFIR: _________________________________________________________________</a:t>
            </a:r>
            <a:endParaRPr lang="en-US" sz="1300" dirty="0">
              <a:solidFill>
                <a:prstClr val="black"/>
              </a:solidFill>
            </a:endParaRPr>
          </a:p>
          <a:p>
            <a:pPr marL="1082041" lvl="2" indent="-254597">
              <a:buFont typeface="+mj-lt"/>
              <a:buAutoNum type="arabicPeriod"/>
            </a:pPr>
            <a:r>
              <a:rPr lang="en-US" sz="1300" b="1" dirty="0">
                <a:solidFill>
                  <a:prstClr val="black"/>
                </a:solidFill>
              </a:rPr>
              <a:t>EEFI:________________________________________________________________________</a:t>
            </a:r>
            <a:endParaRPr lang="en-US" sz="1300" dirty="0">
              <a:solidFill>
                <a:prstClr val="black"/>
              </a:solidFill>
            </a:endParaRPr>
          </a:p>
          <a:p>
            <a:pPr lvl="2" indent="-190949">
              <a:buFontTx/>
              <a:buAutoNum type="arabicPeriod"/>
            </a:pPr>
            <a:r>
              <a:rPr lang="en-US" sz="1300" b="1" dirty="0">
                <a:solidFill>
                  <a:prstClr val="black"/>
                </a:solidFill>
              </a:rPr>
              <a:t>ROE: ________________________________________________________________________</a:t>
            </a:r>
            <a:endParaRPr lang="en-US" sz="1300" dirty="0">
              <a:solidFill>
                <a:prstClr val="black"/>
              </a:solidFill>
            </a:endParaRPr>
          </a:p>
          <a:p>
            <a:pPr lvl="2" indent="-190949">
              <a:buFontTx/>
              <a:buAutoNum type="arabicPeriod"/>
            </a:pPr>
            <a:r>
              <a:rPr lang="en-US" sz="1300" b="1" dirty="0">
                <a:solidFill>
                  <a:prstClr val="black"/>
                </a:solidFill>
              </a:rPr>
              <a:t>Risk Reduction Control Measures:</a:t>
            </a:r>
            <a:r>
              <a:rPr lang="en-US" sz="1300" dirty="0">
                <a:solidFill>
                  <a:prstClr val="black"/>
                </a:solidFill>
              </a:rPr>
              <a:t> _______________________________________________ ____________________________________________________________________________</a:t>
            </a:r>
          </a:p>
          <a:p>
            <a:pPr lvl="2" indent="-190949">
              <a:buFontTx/>
              <a:buAutoNum type="arabicPeriod"/>
            </a:pPr>
            <a:r>
              <a:rPr lang="en-US" sz="1300" b="1" dirty="0">
                <a:solidFill>
                  <a:prstClr val="black"/>
                </a:solidFill>
              </a:rPr>
              <a:t>Environmental Considerations</a:t>
            </a:r>
            <a:r>
              <a:rPr lang="en-US" sz="1300" dirty="0">
                <a:solidFill>
                  <a:prstClr val="black"/>
                </a:solidFill>
              </a:rPr>
              <a:t>: __________________________________________________</a:t>
            </a:r>
          </a:p>
          <a:p>
            <a:pPr lvl="2" indent="-190949">
              <a:buFontTx/>
              <a:buAutoNum type="arabicPeriod"/>
            </a:pPr>
            <a:r>
              <a:rPr lang="en-US" sz="1300" b="1" dirty="0">
                <a:solidFill>
                  <a:prstClr val="black"/>
                </a:solidFill>
              </a:rPr>
              <a:t>Force Protection</a:t>
            </a:r>
            <a:r>
              <a:rPr lang="en-US" sz="1300" dirty="0">
                <a:solidFill>
                  <a:prstClr val="black"/>
                </a:solidFill>
              </a:rPr>
              <a:t>: ______________________________________________________________</a:t>
            </a:r>
          </a:p>
          <a:p>
            <a:pPr lvl="2" indent="-190949">
              <a:buFontTx/>
              <a:buAutoNum type="arabicPeriod"/>
            </a:pPr>
            <a:r>
              <a:rPr lang="en-US" sz="1300" b="1" dirty="0">
                <a:solidFill>
                  <a:prstClr val="black"/>
                </a:solidFill>
              </a:rPr>
              <a:t>Priority of Rehearsals</a:t>
            </a:r>
            <a:r>
              <a:rPr lang="en-US" sz="1300" dirty="0">
                <a:solidFill>
                  <a:prstClr val="black"/>
                </a:solidFill>
              </a:rPr>
              <a:t>:__________________________________________________________</a:t>
            </a:r>
          </a:p>
          <a:p>
            <a:pPr marL="189181" indent="-189181">
              <a:buFont typeface="+mj-lt"/>
              <a:buAutoNum type="arabicPeriod" startAt="4"/>
            </a:pPr>
            <a:r>
              <a:rPr lang="en-US" sz="1300" b="1" u="sng" dirty="0"/>
              <a:t>SUSTAINMENT</a:t>
            </a:r>
          </a:p>
          <a:p>
            <a:pPr marL="763793" lvl="1" indent="-254597">
              <a:buFont typeface="+mj-lt"/>
              <a:buAutoNum type="alphaLcParenR"/>
            </a:pPr>
            <a:r>
              <a:rPr lang="en-US" sz="1300" b="1" dirty="0"/>
              <a:t>Logistics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Maintenance: </a:t>
            </a:r>
            <a:r>
              <a:rPr lang="en-US" sz="1300" dirty="0"/>
              <a:t>_____________________________________________________________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Transportation: </a:t>
            </a:r>
            <a:r>
              <a:rPr lang="en-US" sz="1300" dirty="0"/>
              <a:t>____________________________________________________________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Field Services: _____________________________________________________________</a:t>
            </a:r>
            <a:endParaRPr lang="en-US" sz="1300" dirty="0"/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Resupply</a:t>
            </a:r>
            <a:r>
              <a:rPr lang="en-US" sz="1300" dirty="0"/>
              <a:t>:_________________________________________________________________</a:t>
            </a:r>
          </a:p>
          <a:p>
            <a:pPr marL="763793" lvl="1" indent="-254597">
              <a:buFont typeface="+mj-lt"/>
              <a:buAutoNum type="alphaLcParenR"/>
            </a:pPr>
            <a:r>
              <a:rPr lang="en-US" sz="1300" b="1" dirty="0"/>
              <a:t>Personnel Services Support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Handling of EPWs: </a:t>
            </a:r>
            <a:r>
              <a:rPr lang="en-US" sz="1300" dirty="0"/>
              <a:t>_________________________________________________________</a:t>
            </a:r>
          </a:p>
          <a:p>
            <a:pPr marL="763793" lvl="1" indent="-254597">
              <a:buFont typeface="+mj-lt"/>
              <a:buAutoNum type="alphaLcParenR"/>
            </a:pPr>
            <a:r>
              <a:rPr lang="en-US" sz="1300" b="1" dirty="0"/>
              <a:t>Army Health Services Support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Medical/Casualty Evacuations: </a:t>
            </a:r>
            <a:r>
              <a:rPr lang="en-US" sz="1300" dirty="0"/>
              <a:t>_______________________________________________ _________________________________________________________________________</a:t>
            </a:r>
          </a:p>
          <a:p>
            <a:pPr marL="1272991" lvl="2" indent="-254597">
              <a:buFont typeface="+mj-lt"/>
              <a:buAutoNum type="arabicPeriod"/>
            </a:pPr>
            <a:r>
              <a:rPr lang="en-US" sz="1300" b="1" dirty="0"/>
              <a:t>Preventative Medicine: </a:t>
            </a:r>
            <a:r>
              <a:rPr lang="en-US" sz="1300" dirty="0"/>
              <a:t>_____________________________________________________</a:t>
            </a:r>
          </a:p>
          <a:p>
            <a:pPr marL="189181" indent="-189181">
              <a:buAutoNum type="arabicPeriod" startAt="4"/>
            </a:pPr>
            <a:r>
              <a:rPr lang="en-US" sz="1300" b="1" u="sng" dirty="0"/>
              <a:t>COMMAND AND SIGNAL</a:t>
            </a:r>
          </a:p>
          <a:p>
            <a:pPr marL="763793" lvl="1" indent="-254597">
              <a:buFont typeface="+mj-lt"/>
              <a:buAutoNum type="arabicPeriod"/>
            </a:pPr>
            <a:r>
              <a:rPr lang="en-US" sz="1300" b="1" dirty="0"/>
              <a:t>Command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Location of Leaders: </a:t>
            </a:r>
            <a:r>
              <a:rPr lang="en-US" sz="1300" dirty="0"/>
              <a:t>_______________________________________________________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Succession of Command: </a:t>
            </a:r>
            <a:r>
              <a:rPr lang="en-US" sz="1300" dirty="0"/>
              <a:t>___________________________________________________</a:t>
            </a:r>
            <a:endParaRPr lang="en-US" sz="1300" b="1" dirty="0"/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Command Post Location: ___________________________________________________</a:t>
            </a:r>
            <a:r>
              <a:rPr lang="en-US" sz="1300" dirty="0"/>
              <a:t> </a:t>
            </a:r>
            <a:endParaRPr lang="en-US" sz="1300" b="1" dirty="0"/>
          </a:p>
          <a:p>
            <a:pPr marL="698378" lvl="1" indent="-189181">
              <a:buAutoNum type="arabicPeriod"/>
            </a:pPr>
            <a:r>
              <a:rPr lang="en-US" sz="1300" b="1" dirty="0"/>
              <a:t>Signal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Radio Frequencies: </a:t>
            </a:r>
            <a:r>
              <a:rPr lang="en-US" sz="1300" dirty="0"/>
              <a:t>_________________________________________________________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Call signs:</a:t>
            </a:r>
            <a:r>
              <a:rPr lang="en-US" sz="1300" dirty="0"/>
              <a:t> _________________________________________________________________</a:t>
            </a:r>
          </a:p>
          <a:p>
            <a:pPr marL="1272991" lvl="2" indent="-254597">
              <a:buFont typeface="+mj-lt"/>
              <a:buAutoNum type="alphaLcParenR"/>
            </a:pPr>
            <a:r>
              <a:rPr lang="en-US" sz="1300" b="1" dirty="0"/>
              <a:t>Passwords</a:t>
            </a:r>
          </a:p>
          <a:p>
            <a:pPr marL="1782186" lvl="3" indent="-254597">
              <a:buFont typeface="+mj-lt"/>
              <a:buAutoNum type="arabicPeriod"/>
            </a:pPr>
            <a:r>
              <a:rPr lang="en-US" sz="1300" b="1" dirty="0"/>
              <a:t>Running Password: ___________________________________________________</a:t>
            </a:r>
          </a:p>
          <a:p>
            <a:pPr marL="1782186" lvl="3" indent="-254597">
              <a:buFont typeface="+mj-lt"/>
              <a:buAutoNum type="arabicPeriod"/>
            </a:pPr>
            <a:r>
              <a:rPr lang="en-US" sz="1300" b="1" dirty="0"/>
              <a:t>Number Combination:_________________________________________________</a:t>
            </a:r>
          </a:p>
          <a:p>
            <a:pPr marL="1782186" lvl="3" indent="-254597">
              <a:buFont typeface="+mj-lt"/>
              <a:buAutoNum type="arabicPeriod"/>
            </a:pPr>
            <a:r>
              <a:rPr lang="en-US" sz="1300" b="1" dirty="0"/>
              <a:t>Challenge and Password: </a:t>
            </a:r>
            <a:r>
              <a:rPr lang="en-US" sz="1300" dirty="0"/>
              <a:t>______________________________________________</a:t>
            </a:r>
            <a:endParaRPr lang="en-US" sz="1300" b="1" dirty="0"/>
          </a:p>
          <a:p>
            <a:pPr marL="1207573" lvl="2" indent="-189181">
              <a:buAutoNum type="alphaLcParenR"/>
            </a:pPr>
            <a:r>
              <a:rPr lang="en-US" sz="1300" b="1" dirty="0"/>
              <a:t>Fire and Maneuver Signals:____________________________________________________ __________________________________________________________________________ </a:t>
            </a:r>
          </a:p>
          <a:p>
            <a:pPr algn="ctr"/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182827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20123" y="266700"/>
            <a:ext cx="6228036" cy="4754880"/>
            <a:chOff x="510540" y="45718"/>
            <a:chExt cx="5495326" cy="432261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82" b="34330"/>
            <a:stretch/>
          </p:blipFill>
          <p:spPr bwMode="auto">
            <a:xfrm rot="5400000">
              <a:off x="1108672" y="-528858"/>
              <a:ext cx="4299062" cy="5495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10540" y="45718"/>
              <a:ext cx="5486400" cy="4322618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2772" y="5054600"/>
            <a:ext cx="6247928" cy="4754883"/>
            <a:chOff x="518408" y="4846319"/>
            <a:chExt cx="5512878" cy="4322621"/>
          </a:xfrm>
        </p:grpSpPr>
        <p:sp>
          <p:nvSpPr>
            <p:cNvPr id="10" name="Rectangle 9"/>
            <p:cNvSpPr/>
            <p:nvPr/>
          </p:nvSpPr>
          <p:spPr>
            <a:xfrm>
              <a:off x="518408" y="4846319"/>
              <a:ext cx="5486400" cy="4322618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75" b="50000"/>
            <a:stretch/>
          </p:blipFill>
          <p:spPr bwMode="auto">
            <a:xfrm rot="5400000">
              <a:off x="1639374" y="4777028"/>
              <a:ext cx="4322621" cy="4461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639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74294" y="215739"/>
            <a:ext cx="6256782" cy="4813461"/>
            <a:chOff x="574294" y="0"/>
            <a:chExt cx="6256782" cy="481346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777"/>
            <a:stretch/>
          </p:blipFill>
          <p:spPr bwMode="auto">
            <a:xfrm rot="5400000">
              <a:off x="1281096" y="-706802"/>
              <a:ext cx="4813461" cy="6227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13156" y="15662"/>
              <a:ext cx="6217920" cy="475488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2" tIns="45711" rIns="91422" bIns="45711" spcCol="0"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1" b="32983"/>
          <a:stretch/>
        </p:blipFill>
        <p:spPr bwMode="auto">
          <a:xfrm rot="5400000">
            <a:off x="1356616" y="4315976"/>
            <a:ext cx="4750686" cy="618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09600" y="5029200"/>
            <a:ext cx="6217920" cy="47548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4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3" b="32280"/>
          <a:stretch/>
        </p:blipFill>
        <p:spPr bwMode="auto">
          <a:xfrm rot="5400000">
            <a:off x="1402455" y="4356074"/>
            <a:ext cx="4778500" cy="612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40080" y="5052817"/>
            <a:ext cx="6217920" cy="47548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spcCol="0"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8" b="37003"/>
          <a:stretch/>
        </p:blipFill>
        <p:spPr bwMode="auto">
          <a:xfrm rot="5400000">
            <a:off x="1411164" y="-439986"/>
            <a:ext cx="4750931" cy="609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40080" y="228600"/>
            <a:ext cx="6217920" cy="47548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spcCol="0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5400000">
            <a:off x="3243156" y="6107203"/>
            <a:ext cx="76199" cy="14428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23935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19921</TotalTime>
  <Words>1747</Words>
  <Application>Microsoft Office PowerPoint</Application>
  <PresentationFormat>Custom</PresentationFormat>
  <Paragraphs>386</Paragraphs>
  <Slides>15</Slides>
  <Notes>0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</dc:creator>
  <cp:lastModifiedBy>EWU</cp:lastModifiedBy>
  <cp:revision>45</cp:revision>
  <cp:lastPrinted>2017-01-17T18:34:51Z</cp:lastPrinted>
  <dcterms:created xsi:type="dcterms:W3CDTF">2016-10-12T17:31:33Z</dcterms:created>
  <dcterms:modified xsi:type="dcterms:W3CDTF">2017-01-27T13:43:55Z</dcterms:modified>
</cp:coreProperties>
</file>