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57" r:id="rId9"/>
    <p:sldId id="264" r:id="rId10"/>
    <p:sldId id="265" r:id="rId11"/>
    <p:sldId id="266" r:id="rId12"/>
    <p:sldId id="271" r:id="rId13"/>
    <p:sldId id="267" r:id="rId14"/>
    <p:sldId id="268" r:id="rId15"/>
    <p:sldId id="269" r:id="rId16"/>
    <p:sldId id="270" r:id="rId17"/>
  </p:sldIdLst>
  <p:sldSz cx="7772400" cy="10058400"/>
  <p:notesSz cx="6858000" cy="92964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67" autoAdjust="0"/>
    <p:restoredTop sz="94660"/>
  </p:normalViewPr>
  <p:slideViewPr>
    <p:cSldViewPr>
      <p:cViewPr varScale="1">
        <p:scale>
          <a:sx n="75" d="100"/>
          <a:sy n="75" d="100"/>
        </p:scale>
        <p:origin x="-2910" y="-10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FE82F1-DDB3-4606-8C5D-DFFF4F3E4DE4}"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9557FF-3CED-4635-9375-B97E5CB2C76C}" type="slidenum">
              <a:rPr lang="en-US" smtClean="0"/>
              <a:t>‹#›</a:t>
            </a:fld>
            <a:endParaRPr lang="en-US"/>
          </a:p>
        </p:txBody>
      </p:sp>
    </p:spTree>
    <p:extLst>
      <p:ext uri="{BB962C8B-B14F-4D97-AF65-F5344CB8AC3E}">
        <p14:creationId xmlns:p14="http://schemas.microsoft.com/office/powerpoint/2010/main" val="3297855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FE82F1-DDB3-4606-8C5D-DFFF4F3E4DE4}"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9557FF-3CED-4635-9375-B97E5CB2C76C}" type="slidenum">
              <a:rPr lang="en-US" smtClean="0"/>
              <a:t>‹#›</a:t>
            </a:fld>
            <a:endParaRPr lang="en-US"/>
          </a:p>
        </p:txBody>
      </p:sp>
    </p:spTree>
    <p:extLst>
      <p:ext uri="{BB962C8B-B14F-4D97-AF65-F5344CB8AC3E}">
        <p14:creationId xmlns:p14="http://schemas.microsoft.com/office/powerpoint/2010/main" val="181080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6"/>
            <a:ext cx="1311593"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6" y="537846"/>
            <a:ext cx="3805238"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FE82F1-DDB3-4606-8C5D-DFFF4F3E4DE4}"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9557FF-3CED-4635-9375-B97E5CB2C76C}" type="slidenum">
              <a:rPr lang="en-US" smtClean="0"/>
              <a:t>‹#›</a:t>
            </a:fld>
            <a:endParaRPr lang="en-US"/>
          </a:p>
        </p:txBody>
      </p:sp>
    </p:spTree>
    <p:extLst>
      <p:ext uri="{BB962C8B-B14F-4D97-AF65-F5344CB8AC3E}">
        <p14:creationId xmlns:p14="http://schemas.microsoft.com/office/powerpoint/2010/main" val="1670693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FE82F1-DDB3-4606-8C5D-DFFF4F3E4DE4}"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9557FF-3CED-4635-9375-B97E5CB2C76C}" type="slidenum">
              <a:rPr lang="en-US" smtClean="0"/>
              <a:t>‹#›</a:t>
            </a:fld>
            <a:endParaRPr lang="en-US"/>
          </a:p>
        </p:txBody>
      </p:sp>
    </p:spTree>
    <p:extLst>
      <p:ext uri="{BB962C8B-B14F-4D97-AF65-F5344CB8AC3E}">
        <p14:creationId xmlns:p14="http://schemas.microsoft.com/office/powerpoint/2010/main" val="1177425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FE82F1-DDB3-4606-8C5D-DFFF4F3E4DE4}"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9557FF-3CED-4635-9375-B97E5CB2C76C}" type="slidenum">
              <a:rPr lang="en-US" smtClean="0"/>
              <a:t>‹#›</a:t>
            </a:fld>
            <a:endParaRPr lang="en-US"/>
          </a:p>
        </p:txBody>
      </p:sp>
    </p:spTree>
    <p:extLst>
      <p:ext uri="{BB962C8B-B14F-4D97-AF65-F5344CB8AC3E}">
        <p14:creationId xmlns:p14="http://schemas.microsoft.com/office/powerpoint/2010/main" val="2081319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1"/>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1"/>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FE82F1-DDB3-4606-8C5D-DFFF4F3E4DE4}"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9557FF-3CED-4635-9375-B97E5CB2C76C}" type="slidenum">
              <a:rPr lang="en-US" smtClean="0"/>
              <a:t>‹#›</a:t>
            </a:fld>
            <a:endParaRPr lang="en-US"/>
          </a:p>
        </p:txBody>
      </p:sp>
    </p:spTree>
    <p:extLst>
      <p:ext uri="{BB962C8B-B14F-4D97-AF65-F5344CB8AC3E}">
        <p14:creationId xmlns:p14="http://schemas.microsoft.com/office/powerpoint/2010/main" val="2515339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FE82F1-DDB3-4606-8C5D-DFFF4F3E4DE4}" type="datetimeFigureOut">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9557FF-3CED-4635-9375-B97E5CB2C76C}" type="slidenum">
              <a:rPr lang="en-US" smtClean="0"/>
              <a:t>‹#›</a:t>
            </a:fld>
            <a:endParaRPr lang="en-US"/>
          </a:p>
        </p:txBody>
      </p:sp>
    </p:spTree>
    <p:extLst>
      <p:ext uri="{BB962C8B-B14F-4D97-AF65-F5344CB8AC3E}">
        <p14:creationId xmlns:p14="http://schemas.microsoft.com/office/powerpoint/2010/main" val="288583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FE82F1-DDB3-4606-8C5D-DFFF4F3E4DE4}" type="datetimeFigureOut">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9557FF-3CED-4635-9375-B97E5CB2C76C}" type="slidenum">
              <a:rPr lang="en-US" smtClean="0"/>
              <a:t>‹#›</a:t>
            </a:fld>
            <a:endParaRPr lang="en-US"/>
          </a:p>
        </p:txBody>
      </p:sp>
    </p:spTree>
    <p:extLst>
      <p:ext uri="{BB962C8B-B14F-4D97-AF65-F5344CB8AC3E}">
        <p14:creationId xmlns:p14="http://schemas.microsoft.com/office/powerpoint/2010/main" val="364375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FE82F1-DDB3-4606-8C5D-DFFF4F3E4DE4}" type="datetimeFigureOut">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9557FF-3CED-4635-9375-B97E5CB2C76C}" type="slidenum">
              <a:rPr lang="en-US" smtClean="0"/>
              <a:t>‹#›</a:t>
            </a:fld>
            <a:endParaRPr lang="en-US"/>
          </a:p>
        </p:txBody>
      </p:sp>
    </p:spTree>
    <p:extLst>
      <p:ext uri="{BB962C8B-B14F-4D97-AF65-F5344CB8AC3E}">
        <p14:creationId xmlns:p14="http://schemas.microsoft.com/office/powerpoint/2010/main" val="1276363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FE82F1-DDB3-4606-8C5D-DFFF4F3E4DE4}"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9557FF-3CED-4635-9375-B97E5CB2C76C}" type="slidenum">
              <a:rPr lang="en-US" smtClean="0"/>
              <a:t>‹#›</a:t>
            </a:fld>
            <a:endParaRPr lang="en-US"/>
          </a:p>
        </p:txBody>
      </p:sp>
    </p:spTree>
    <p:extLst>
      <p:ext uri="{BB962C8B-B14F-4D97-AF65-F5344CB8AC3E}">
        <p14:creationId xmlns:p14="http://schemas.microsoft.com/office/powerpoint/2010/main" val="1002639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FE82F1-DDB3-4606-8C5D-DFFF4F3E4DE4}"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9557FF-3CED-4635-9375-B97E5CB2C76C}" type="slidenum">
              <a:rPr lang="en-US" smtClean="0"/>
              <a:t>‹#›</a:t>
            </a:fld>
            <a:endParaRPr lang="en-US"/>
          </a:p>
        </p:txBody>
      </p:sp>
    </p:spTree>
    <p:extLst>
      <p:ext uri="{BB962C8B-B14F-4D97-AF65-F5344CB8AC3E}">
        <p14:creationId xmlns:p14="http://schemas.microsoft.com/office/powerpoint/2010/main" val="3320891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FBFE82F1-DDB3-4606-8C5D-DFFF4F3E4DE4}" type="datetimeFigureOut">
              <a:rPr lang="en-US" smtClean="0"/>
              <a:t>1/25/2017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F39557FF-3CED-4635-9375-B97E5CB2C76C}" type="slidenum">
              <a:rPr lang="en-US" smtClean="0"/>
              <a:t>‹#›</a:t>
            </a:fld>
            <a:endParaRPr lang="en-US"/>
          </a:p>
        </p:txBody>
      </p:sp>
    </p:spTree>
    <p:extLst>
      <p:ext uri="{BB962C8B-B14F-4D97-AF65-F5344CB8AC3E}">
        <p14:creationId xmlns:p14="http://schemas.microsoft.com/office/powerpoint/2010/main" val="4266446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0" y="1"/>
            <a:ext cx="7772400" cy="10058399"/>
          </a:xfrm>
          <a:prstGeom prst="rect">
            <a:avLst/>
          </a:prstGeom>
          <a:noFill/>
        </p:spPr>
        <p:txBody>
          <a:bodyPr wrap="square" lIns="101839" tIns="50919" rIns="0" bIns="50919" rtlCol="0">
            <a:noAutofit/>
          </a:bodyPr>
          <a:lstStyle/>
          <a:p>
            <a:pPr algn="ctr"/>
            <a:r>
              <a:rPr lang="en-US" b="1" u="sng" dirty="0" smtClean="0"/>
              <a:t>SQUAD Movement to Contact</a:t>
            </a:r>
          </a:p>
          <a:p>
            <a:pPr marL="114300" lvl="1" indent="-114300">
              <a:buFont typeface="Arial" panose="020B0604020202020204" pitchFamily="34" charset="0"/>
              <a:buChar char="•"/>
            </a:pPr>
            <a:r>
              <a:rPr lang="en-US" sz="1300" dirty="0"/>
              <a:t>One of the four Offensive tasks</a:t>
            </a:r>
          </a:p>
          <a:p>
            <a:pPr marL="114300" lvl="1" indent="-114300">
              <a:buFont typeface="Arial" panose="020B0604020202020204" pitchFamily="34" charset="0"/>
              <a:buChar char="•"/>
            </a:pPr>
            <a:r>
              <a:rPr lang="en-US" sz="1300" dirty="0"/>
              <a:t>You will conduct a MTC </a:t>
            </a:r>
            <a:r>
              <a:rPr lang="en-US" sz="1300" i="1" dirty="0"/>
              <a:t>“to develop the situation and establish or regain contact”</a:t>
            </a:r>
          </a:p>
          <a:p>
            <a:pPr marL="114300" lvl="1" indent="-114300">
              <a:buFont typeface="Arial" panose="020B0604020202020204" pitchFamily="34" charset="0"/>
              <a:buChar char="•"/>
            </a:pPr>
            <a:r>
              <a:rPr lang="en-US" sz="1300" dirty="0"/>
              <a:t>You will conduct a MTC when the enemy situation is vague or not specific enough to conduct an attack</a:t>
            </a:r>
          </a:p>
          <a:p>
            <a:pPr marL="114300" lvl="1" indent="-114300">
              <a:buFont typeface="Arial" panose="020B0604020202020204" pitchFamily="34" charset="0"/>
              <a:buChar char="•"/>
            </a:pPr>
            <a:r>
              <a:rPr lang="en-US" sz="1300" dirty="0"/>
              <a:t>You want to make contact with the smallest force as possible</a:t>
            </a:r>
          </a:p>
          <a:p>
            <a:pPr marL="114300" lvl="1" indent="-114300">
              <a:buFont typeface="Arial" panose="020B0604020202020204" pitchFamily="34" charset="0"/>
              <a:buChar char="•"/>
            </a:pPr>
            <a:r>
              <a:rPr lang="en-US" sz="1300" dirty="0"/>
              <a:t>A MTC may result in a </a:t>
            </a:r>
            <a:r>
              <a:rPr lang="en-US" sz="1300" i="1" dirty="0"/>
              <a:t>“meeting engagement”</a:t>
            </a:r>
          </a:p>
          <a:p>
            <a:pPr marL="685800" lvl="2" indent="-228600">
              <a:buFont typeface="Arial" panose="020B0604020202020204" pitchFamily="34" charset="0"/>
              <a:buChar char="•"/>
            </a:pPr>
            <a:r>
              <a:rPr lang="en-US" sz="1300" dirty="0"/>
              <a:t>Combat action (direct fire) occurring when a moving force engages an enemy at an unexpected time and place</a:t>
            </a:r>
          </a:p>
          <a:p>
            <a:pPr marL="685800" lvl="2" indent="-228600">
              <a:buFont typeface="Arial" panose="020B0604020202020204" pitchFamily="34" charset="0"/>
              <a:buChar char="•"/>
            </a:pPr>
            <a:r>
              <a:rPr lang="en-US" sz="1300" dirty="0"/>
              <a:t>If the enemy engages your squad first…you must quickly react and respond (see page J-2 in TACSOP)</a:t>
            </a:r>
          </a:p>
          <a:p>
            <a:pPr marL="1143000" lvl="3" indent="-225425">
              <a:buFont typeface="+mj-lt"/>
              <a:buAutoNum type="arabicPeriod"/>
            </a:pPr>
            <a:r>
              <a:rPr lang="en-US" sz="1300" dirty="0"/>
              <a:t>Fire team fight</a:t>
            </a:r>
          </a:p>
          <a:p>
            <a:pPr marL="1143000" lvl="3" indent="-225425">
              <a:buFont typeface="+mj-lt"/>
              <a:buAutoNum type="arabicPeriod"/>
            </a:pPr>
            <a:r>
              <a:rPr lang="en-US" sz="1300" dirty="0"/>
              <a:t>Squad Fight</a:t>
            </a:r>
          </a:p>
          <a:p>
            <a:pPr marL="1143000" lvl="3" indent="-225425">
              <a:buFont typeface="+mj-lt"/>
              <a:buAutoNum type="arabicPeriod"/>
            </a:pPr>
            <a:r>
              <a:rPr lang="en-US" sz="1300" dirty="0"/>
              <a:t>Larger than squad </a:t>
            </a:r>
            <a:r>
              <a:rPr lang="en-US" sz="1300" dirty="0" smtClean="0"/>
              <a:t>fight</a:t>
            </a:r>
          </a:p>
          <a:p>
            <a:pPr marL="124175" lvl="1" indent="-225425">
              <a:buFont typeface="Arial" panose="020B0604020202020204" pitchFamily="34" charset="0"/>
              <a:buChar char="•"/>
            </a:pPr>
            <a:r>
              <a:rPr lang="en-US" sz="1300" dirty="0"/>
              <a:t>Operational guidelines</a:t>
            </a:r>
          </a:p>
          <a:p>
            <a:pPr marL="633587" lvl="2" indent="-225425">
              <a:buFont typeface="Arial" panose="020B0604020202020204" pitchFamily="34" charset="0"/>
              <a:buChar char="•"/>
            </a:pPr>
            <a:r>
              <a:rPr lang="en-US" sz="1300" dirty="0"/>
              <a:t>You might be given a route, an axis, or an area to clear</a:t>
            </a:r>
          </a:p>
          <a:p>
            <a:pPr marL="633587" lvl="2" indent="-225425">
              <a:buFont typeface="Arial" panose="020B0604020202020204" pitchFamily="34" charset="0"/>
              <a:buChar char="•"/>
            </a:pPr>
            <a:r>
              <a:rPr lang="en-US" sz="1300" dirty="0"/>
              <a:t>Analyze the enemy situation &amp; terrain to determine likely enemy positions </a:t>
            </a:r>
          </a:p>
          <a:p>
            <a:pPr marL="1143000" lvl="3" indent="-225425">
              <a:buFont typeface="Arial" panose="020B0604020202020204" pitchFamily="34" charset="0"/>
              <a:buChar char="•"/>
            </a:pPr>
            <a:r>
              <a:rPr lang="en-US" sz="1300" dirty="0"/>
              <a:t>(TLPs….step 3…subset “A”)</a:t>
            </a:r>
          </a:p>
          <a:p>
            <a:pPr marL="633587" lvl="2" indent="-225425">
              <a:buFont typeface="Arial" panose="020B0604020202020204" pitchFamily="34" charset="0"/>
              <a:buChar char="•"/>
            </a:pPr>
            <a:r>
              <a:rPr lang="en-US" sz="1300" dirty="0"/>
              <a:t>Attempt to make visual contact first (IE the enemy doesn’t see you), assess the situation, and be prepared to execute a squad attack (hasty</a:t>
            </a:r>
            <a:r>
              <a:rPr lang="en-US" sz="1300" dirty="0" smtClean="0"/>
              <a:t>)</a:t>
            </a:r>
          </a:p>
          <a:p>
            <a:pPr marL="633587" lvl="2" indent="-225425">
              <a:buFont typeface="Arial" panose="020B0604020202020204" pitchFamily="34" charset="0"/>
              <a:buChar char="•"/>
            </a:pPr>
            <a:endParaRPr lang="en-US" sz="1200" dirty="0" smtClean="0"/>
          </a:p>
          <a:p>
            <a:endParaRPr lang="en-US" altLang="en-US" sz="1100" dirty="0" smtClean="0"/>
          </a:p>
          <a:p>
            <a:r>
              <a:rPr lang="en-US" altLang="en-US" sz="1300" dirty="0" smtClean="0"/>
              <a:t>1 </a:t>
            </a:r>
            <a:r>
              <a:rPr lang="en-US" altLang="en-US" sz="1300" dirty="0"/>
              <a:t>- Assembly Area (AA)…where TLPs occur</a:t>
            </a:r>
          </a:p>
          <a:p>
            <a:r>
              <a:rPr lang="en-US" altLang="en-US" sz="1300" dirty="0"/>
              <a:t>2 - Line of Departure (LD)</a:t>
            </a:r>
          </a:p>
          <a:p>
            <a:r>
              <a:rPr lang="en-US" altLang="en-US" sz="1300" dirty="0"/>
              <a:t>3 - Axis or Route (RT) with Rally Points</a:t>
            </a:r>
          </a:p>
          <a:p>
            <a:r>
              <a:rPr lang="en-US" altLang="en-US" sz="1300" dirty="0"/>
              <a:t>4 - Objective (OBJ)	</a:t>
            </a:r>
          </a:p>
          <a:p>
            <a:r>
              <a:rPr lang="en-US" altLang="en-US" sz="1300" dirty="0"/>
              <a:t>5 - Limit of Advance (LOA</a:t>
            </a:r>
            <a:r>
              <a:rPr lang="en-US" altLang="en-US" sz="1300" dirty="0" smtClean="0"/>
              <a:t>)</a:t>
            </a:r>
          </a:p>
          <a:p>
            <a:endParaRPr lang="en-US" altLang="en-US" sz="1100" dirty="0"/>
          </a:p>
          <a:p>
            <a:endParaRPr lang="en-US" altLang="en-US" sz="1100" dirty="0" smtClean="0"/>
          </a:p>
          <a:p>
            <a:endParaRPr lang="en-US" altLang="en-US" sz="1100" dirty="0" smtClean="0"/>
          </a:p>
          <a:p>
            <a:endParaRPr lang="en-US" altLang="en-US" sz="400" dirty="0"/>
          </a:p>
          <a:p>
            <a:pPr marL="0" lvl="1" algn="ctr"/>
            <a:r>
              <a:rPr lang="en-US" sz="1600" b="1" u="sng" dirty="0"/>
              <a:t>Performance steps</a:t>
            </a:r>
          </a:p>
          <a:p>
            <a:pPr marL="228600" lvl="2" indent="-228600">
              <a:buFont typeface="+mj-lt"/>
              <a:buAutoNum type="arabicPeriod"/>
            </a:pPr>
            <a:r>
              <a:rPr lang="en-US" sz="1300" dirty="0"/>
              <a:t>TLPs in AA or patrol base</a:t>
            </a:r>
          </a:p>
          <a:p>
            <a:pPr marL="228600" lvl="2" indent="-228600">
              <a:buFont typeface="+mj-lt"/>
              <a:buAutoNum type="arabicPeriod"/>
            </a:pPr>
            <a:r>
              <a:rPr lang="en-US" sz="1300" dirty="0"/>
              <a:t>Cross LD</a:t>
            </a:r>
          </a:p>
          <a:p>
            <a:pPr marL="228600" lvl="2" indent="-228600">
              <a:buFont typeface="+mj-lt"/>
              <a:buAutoNum type="arabicPeriod"/>
            </a:pPr>
            <a:r>
              <a:rPr lang="en-US" sz="1300" dirty="0"/>
              <a:t>Movement along route/axis (using rally points) towards OBJ</a:t>
            </a:r>
          </a:p>
          <a:p>
            <a:pPr marL="228600" lvl="2" indent="-228600">
              <a:buFont typeface="+mj-lt"/>
              <a:buAutoNum type="arabicPeriod"/>
            </a:pPr>
            <a:r>
              <a:rPr lang="en-US" sz="1300" dirty="0"/>
              <a:t>Attempt to make visual contact with enemy (you don’t want him to see you first)</a:t>
            </a:r>
          </a:p>
          <a:p>
            <a:pPr marL="738012" lvl="4" indent="-228600">
              <a:buFont typeface="+mj-lt"/>
              <a:buAutoNum type="arabicPeriod"/>
            </a:pPr>
            <a:r>
              <a:rPr lang="en-US" sz="1300" dirty="0"/>
              <a:t>If visual contact is made…assess situation (enemy/terrain)</a:t>
            </a:r>
          </a:p>
          <a:p>
            <a:pPr marL="1247424" lvl="6" indent="-228600">
              <a:buFont typeface="+mj-lt"/>
              <a:buAutoNum type="arabicPeriod"/>
            </a:pPr>
            <a:r>
              <a:rPr lang="en-US" sz="1300" dirty="0"/>
              <a:t>If it’s a “squad fight”…execute a hasty attack</a:t>
            </a:r>
          </a:p>
          <a:p>
            <a:pPr marL="1756837" lvl="8" indent="-228600">
              <a:buFont typeface="+mj-lt"/>
              <a:buAutoNum type="arabicPeriod"/>
            </a:pPr>
            <a:r>
              <a:rPr lang="en-US" sz="1300" dirty="0"/>
              <a:t>Quickly identify SBF location</a:t>
            </a:r>
          </a:p>
          <a:p>
            <a:pPr marL="1756837" lvl="8" indent="-228600">
              <a:buFont typeface="+mj-lt"/>
              <a:buAutoNum type="arabicPeriod"/>
            </a:pPr>
            <a:r>
              <a:rPr lang="en-US" sz="1300" dirty="0"/>
              <a:t>Quickly identify assault position</a:t>
            </a:r>
          </a:p>
          <a:p>
            <a:pPr marL="1756837" lvl="8" indent="-228600">
              <a:buFont typeface="+mj-lt"/>
              <a:buAutoNum type="arabicPeriod"/>
            </a:pPr>
            <a:r>
              <a:rPr lang="en-US" sz="1300" dirty="0"/>
              <a:t>Emplace SBF</a:t>
            </a:r>
          </a:p>
          <a:p>
            <a:pPr marL="1756837" lvl="8" indent="-228600">
              <a:buFont typeface="+mj-lt"/>
              <a:buAutoNum type="arabicPeriod"/>
            </a:pPr>
            <a:r>
              <a:rPr lang="en-US" sz="1300" dirty="0"/>
              <a:t>Maneuver assault element to assault position</a:t>
            </a:r>
          </a:p>
          <a:p>
            <a:pPr marL="1756837" lvl="8" indent="-228600">
              <a:buFont typeface="+mj-lt"/>
              <a:buAutoNum type="arabicPeriod"/>
            </a:pPr>
            <a:r>
              <a:rPr lang="en-US" sz="1300" dirty="0"/>
              <a:t>Initiate fires with SBF as assault element closes with/destroys enemy</a:t>
            </a:r>
          </a:p>
          <a:p>
            <a:pPr marL="1756837" lvl="8" indent="-228600">
              <a:buFont typeface="+mj-lt"/>
              <a:buAutoNum type="arabicPeriod"/>
            </a:pPr>
            <a:r>
              <a:rPr lang="en-US" sz="1300" dirty="0"/>
              <a:t>SBF shifts fire (15 degree rule…coordinated with Assault element)</a:t>
            </a:r>
          </a:p>
          <a:p>
            <a:pPr marL="1756837" lvl="8" indent="-228600">
              <a:buFont typeface="+mj-lt"/>
              <a:buAutoNum type="arabicPeriod"/>
            </a:pPr>
            <a:r>
              <a:rPr lang="en-US" sz="1300" dirty="0"/>
              <a:t>Assault element clears OBJ</a:t>
            </a:r>
          </a:p>
          <a:p>
            <a:pPr marL="1756837" lvl="8" indent="-228600">
              <a:buFont typeface="+mj-lt"/>
              <a:buAutoNum type="arabicPeriod"/>
            </a:pPr>
            <a:r>
              <a:rPr lang="en-US" sz="1300" dirty="0"/>
              <a:t>SBF ceases fire (15 degree rule…coordinated with Assault element)</a:t>
            </a:r>
          </a:p>
          <a:p>
            <a:pPr marL="1756837" lvl="8" indent="-228600">
              <a:buFont typeface="+mj-lt"/>
              <a:buAutoNum type="arabicPeriod"/>
            </a:pPr>
            <a:r>
              <a:rPr lang="en-US" sz="1300" dirty="0"/>
              <a:t>Assault element hits LOA</a:t>
            </a:r>
          </a:p>
          <a:p>
            <a:pPr marL="1756837" lvl="8" indent="-228600">
              <a:buFont typeface="+mj-lt"/>
              <a:buAutoNum type="arabicPeriod"/>
            </a:pPr>
            <a:r>
              <a:rPr lang="en-US" sz="1300" dirty="0"/>
              <a:t>Support element links up </a:t>
            </a:r>
            <a:r>
              <a:rPr lang="en-US" sz="1300" dirty="0" smtClean="0"/>
              <a:t>w/ </a:t>
            </a:r>
            <a:r>
              <a:rPr lang="en-US" sz="1300" dirty="0"/>
              <a:t>Assault element on OBJ to establish hasty defense</a:t>
            </a:r>
          </a:p>
          <a:p>
            <a:pPr marL="1756837" lvl="8" indent="-228600">
              <a:buFont typeface="+mj-lt"/>
              <a:buAutoNum type="arabicPeriod"/>
            </a:pPr>
            <a:r>
              <a:rPr lang="en-US" sz="1300" dirty="0"/>
              <a:t>EPW, Aid and Litter, demo, site exploitation (gain intel)</a:t>
            </a:r>
          </a:p>
          <a:p>
            <a:pPr marL="1756837" lvl="8" indent="-228600">
              <a:buFont typeface="+mj-lt"/>
              <a:buAutoNum type="arabicPeriod"/>
            </a:pPr>
            <a:r>
              <a:rPr lang="en-US" sz="1300" dirty="0"/>
              <a:t>Consolidate/Reorganize</a:t>
            </a:r>
          </a:p>
          <a:p>
            <a:pPr marL="1756837" lvl="8" indent="-228600">
              <a:buFont typeface="+mj-lt"/>
              <a:buAutoNum type="arabicPeriod"/>
            </a:pPr>
            <a:r>
              <a:rPr lang="en-US" sz="1300" dirty="0"/>
              <a:t>Secure OBJ (IE defend it), or move out….receive guidance from higher</a:t>
            </a:r>
          </a:p>
          <a:p>
            <a:pPr marL="228600" lvl="2" indent="-228600">
              <a:buFont typeface="+mj-lt"/>
              <a:buAutoNum type="arabicPeriod"/>
            </a:pPr>
            <a:r>
              <a:rPr lang="en-US" sz="1300" dirty="0"/>
              <a:t>If </a:t>
            </a:r>
            <a:r>
              <a:rPr lang="en-US" sz="1300" dirty="0" smtClean="0"/>
              <a:t>ENY </a:t>
            </a:r>
            <a:r>
              <a:rPr lang="en-US" sz="1300" dirty="0"/>
              <a:t>makes contact with you…execute leader decisions during battle drill execution (TACSOP J-2)</a:t>
            </a:r>
          </a:p>
          <a:p>
            <a:endParaRPr lang="en-US" altLang="en-US" sz="1100" dirty="0"/>
          </a:p>
          <a:p>
            <a:pPr marL="408162" lvl="2"/>
            <a:endParaRPr lang="en-US" sz="1200" dirty="0"/>
          </a:p>
          <a:p>
            <a:pPr marL="124175" lvl="1" indent="-225425">
              <a:buFont typeface="+mj-lt"/>
              <a:buAutoNum type="arabicPeriod"/>
            </a:pPr>
            <a:endParaRPr lang="en-US" sz="1200" dirty="0" smtClean="0"/>
          </a:p>
          <a:p>
            <a:endParaRPr lang="en-US" sz="1300" b="1" u="sng" dirty="0"/>
          </a:p>
          <a:p>
            <a:pPr marL="190949" indent="-190949">
              <a:buFont typeface="Arial" panose="020B0604020202020204" pitchFamily="34" charset="0"/>
              <a:buChar char="•"/>
            </a:pPr>
            <a:endParaRPr lang="en-US" sz="1300" b="1"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268" t="17886"/>
          <a:stretch/>
        </p:blipFill>
        <p:spPr bwMode="auto">
          <a:xfrm>
            <a:off x="3581400" y="3986950"/>
            <a:ext cx="4165600" cy="1923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88241"/>
          <a:stretch/>
        </p:blipFill>
        <p:spPr bwMode="auto">
          <a:xfrm>
            <a:off x="3048000" y="3600508"/>
            <a:ext cx="614363" cy="2343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Straight Connector 23"/>
          <p:cNvCxnSpPr/>
          <p:nvPr/>
        </p:nvCxnSpPr>
        <p:spPr>
          <a:xfrm>
            <a:off x="0" y="3949700"/>
            <a:ext cx="7772400" cy="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25400" y="5784792"/>
            <a:ext cx="77724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09367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788892" y="312717"/>
            <a:ext cx="6217920" cy="475488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8892" y="5290653"/>
            <a:ext cx="6217920" cy="475488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96930" y="-492131"/>
            <a:ext cx="5412950" cy="700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695990" y="4696293"/>
            <a:ext cx="468522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6198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533400" y="321835"/>
            <a:ext cx="6217920" cy="475488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15"/>
          <a:stretch/>
        </p:blipFill>
        <p:spPr bwMode="auto">
          <a:xfrm rot="5400000">
            <a:off x="1285604" y="-458286"/>
            <a:ext cx="4743993" cy="624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7530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Print slide 13, flip over and print slide 14 (top of page is next to back wall)</a:t>
            </a:r>
          </a:p>
          <a:p>
            <a:r>
              <a:rPr lang="en-US" dirty="0" smtClean="0"/>
              <a:t>Print slide 15, flip over and print slide 16 (top of page is next to back wall)</a:t>
            </a:r>
            <a:endParaRPr lang="en-US" dirty="0"/>
          </a:p>
        </p:txBody>
      </p:sp>
    </p:spTree>
    <p:extLst>
      <p:ext uri="{BB962C8B-B14F-4D97-AF65-F5344CB8AC3E}">
        <p14:creationId xmlns:p14="http://schemas.microsoft.com/office/powerpoint/2010/main" val="1649671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2898" y="204025"/>
            <a:ext cx="6217920" cy="475488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1552"/>
          <a:stretch/>
        </p:blipFill>
        <p:spPr bwMode="auto">
          <a:xfrm rot="5400000">
            <a:off x="1967465" y="-559833"/>
            <a:ext cx="4572002" cy="6225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125598" y="5122881"/>
            <a:ext cx="6217920" cy="475488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3936" y="4450081"/>
            <a:ext cx="4754881" cy="621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4740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18628" y="199573"/>
            <a:ext cx="6217920" cy="475488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914705" y="-466904"/>
            <a:ext cx="4773024" cy="6087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86445" y="4424526"/>
            <a:ext cx="4754880" cy="6192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118628" y="5143500"/>
            <a:ext cx="6217920" cy="475488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5412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18628" y="5143500"/>
            <a:ext cx="6217920" cy="475488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64767" y="4371969"/>
            <a:ext cx="5412950" cy="700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788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18628" y="199573"/>
            <a:ext cx="6217920" cy="475488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18628" y="5143500"/>
            <a:ext cx="6217920" cy="475488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058726" y="-359957"/>
            <a:ext cx="468522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15"/>
          <a:stretch/>
        </p:blipFill>
        <p:spPr bwMode="auto">
          <a:xfrm rot="5400000">
            <a:off x="1840351" y="4402183"/>
            <a:ext cx="4743993" cy="624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3619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0" y="1"/>
            <a:ext cx="7772400" cy="10058399"/>
          </a:xfrm>
          <a:prstGeom prst="rect">
            <a:avLst/>
          </a:prstGeom>
          <a:noFill/>
        </p:spPr>
        <p:txBody>
          <a:bodyPr wrap="square" lIns="101839" tIns="50919" rIns="0" bIns="50919" rtlCol="0">
            <a:noAutofit/>
          </a:bodyPr>
          <a:lstStyle/>
          <a:p>
            <a:pPr algn="ctr"/>
            <a:r>
              <a:rPr lang="en-US" b="1" u="sng" dirty="0" smtClean="0"/>
              <a:t>SQUAD Attack</a:t>
            </a:r>
          </a:p>
          <a:p>
            <a:pPr marL="114300" lvl="1" indent="-114300">
              <a:buFont typeface="Arial" panose="020B0604020202020204" pitchFamily="34" charset="0"/>
              <a:buChar char="•"/>
            </a:pPr>
            <a:r>
              <a:rPr lang="en-US" sz="1300" dirty="0"/>
              <a:t>One of the four Offensive tasks</a:t>
            </a:r>
          </a:p>
          <a:p>
            <a:pPr marL="114300" lvl="1" indent="-114300">
              <a:buFont typeface="Arial" panose="020B0604020202020204" pitchFamily="34" charset="0"/>
              <a:buChar char="•"/>
            </a:pPr>
            <a:r>
              <a:rPr lang="en-US" sz="1300" dirty="0"/>
              <a:t>An attack “destroys or defeats enemy forces, seizes and secures terrain, or both”</a:t>
            </a:r>
          </a:p>
          <a:p>
            <a:pPr marL="114300" lvl="1" indent="-114300">
              <a:buFont typeface="Arial" panose="020B0604020202020204" pitchFamily="34" charset="0"/>
              <a:buChar char="•"/>
            </a:pPr>
            <a:r>
              <a:rPr lang="en-US" sz="1300" dirty="0"/>
              <a:t>You plan to initiate contact…instead of reacting to contact</a:t>
            </a:r>
          </a:p>
          <a:p>
            <a:pPr marL="114300" lvl="1" indent="-114300">
              <a:buFont typeface="Arial" panose="020B0604020202020204" pitchFamily="34" charset="0"/>
              <a:buChar char="•"/>
            </a:pPr>
            <a:r>
              <a:rPr lang="en-US" sz="1300" dirty="0"/>
              <a:t>An attack differs from a MTC because the enemy locations are at least partially known, allowing the leader to achieve greater synchronization</a:t>
            </a:r>
          </a:p>
          <a:p>
            <a:pPr marL="114300" lvl="1" indent="-114300">
              <a:buFont typeface="Arial" panose="020B0604020202020204" pitchFamily="34" charset="0"/>
              <a:buChar char="•"/>
            </a:pPr>
            <a:r>
              <a:rPr lang="en-US" sz="1300" b="1" u="sng" dirty="0"/>
              <a:t>Deliberate</a:t>
            </a:r>
            <a:r>
              <a:rPr lang="en-US" sz="1300" dirty="0"/>
              <a:t> attack</a:t>
            </a:r>
          </a:p>
          <a:p>
            <a:pPr marL="623712" lvl="2" indent="-114300">
              <a:buFont typeface="Arial" panose="020B0604020202020204" pitchFamily="34" charset="0"/>
              <a:buChar char="•"/>
            </a:pPr>
            <a:r>
              <a:rPr lang="en-US" sz="1300" dirty="0"/>
              <a:t>Conducted when there is lots of time to plan/prepare</a:t>
            </a:r>
          </a:p>
          <a:p>
            <a:pPr marL="623712" lvl="2" indent="-114300">
              <a:buFont typeface="Arial" panose="020B0604020202020204" pitchFamily="34" charset="0"/>
              <a:buChar char="•"/>
            </a:pPr>
            <a:r>
              <a:rPr lang="en-US" sz="1300" dirty="0"/>
              <a:t>Preplanned/coordinated employment of firepower &amp; maneuver to close with and destroy the enemy</a:t>
            </a:r>
          </a:p>
          <a:p>
            <a:pPr marL="114300" lvl="1" indent="-114300">
              <a:buFont typeface="Arial" panose="020B0604020202020204" pitchFamily="34" charset="0"/>
              <a:buChar char="•"/>
            </a:pPr>
            <a:r>
              <a:rPr lang="en-US" sz="1300" b="1" u="sng" dirty="0"/>
              <a:t>Hasty</a:t>
            </a:r>
            <a:r>
              <a:rPr lang="en-US" sz="1300" dirty="0"/>
              <a:t> attack:</a:t>
            </a:r>
          </a:p>
          <a:p>
            <a:pPr marL="623712" lvl="2" indent="-114300">
              <a:buFont typeface="Arial" panose="020B0604020202020204" pitchFamily="34" charset="0"/>
              <a:buChar char="•"/>
            </a:pPr>
            <a:r>
              <a:rPr lang="en-US" sz="1300" dirty="0"/>
              <a:t>Conducted with little preparation (IE minutes)</a:t>
            </a:r>
          </a:p>
          <a:p>
            <a:pPr marL="623712" lvl="2" indent="-114300">
              <a:buFont typeface="Arial" panose="020B0604020202020204" pitchFamily="34" charset="0"/>
              <a:buChar char="•"/>
            </a:pPr>
            <a:r>
              <a:rPr lang="en-US" sz="1300" dirty="0"/>
              <a:t>Can be done as part of a MTC</a:t>
            </a:r>
          </a:p>
          <a:p>
            <a:pPr marL="623712" lvl="2" indent="-114300">
              <a:buFont typeface="Arial" panose="020B0604020202020204" pitchFamily="34" charset="0"/>
              <a:buChar char="•"/>
            </a:pPr>
            <a:r>
              <a:rPr lang="en-US" sz="1300" dirty="0"/>
              <a:t>Simple plan (execute violently</a:t>
            </a:r>
            <a:r>
              <a:rPr lang="en-US" sz="1300" dirty="0" smtClean="0"/>
              <a:t>)</a:t>
            </a:r>
          </a:p>
          <a:p>
            <a:pPr marL="114300" lvl="1" indent="-114300">
              <a:buFont typeface="Arial" panose="020B0604020202020204" pitchFamily="34" charset="0"/>
              <a:buChar char="•"/>
            </a:pPr>
            <a:r>
              <a:rPr lang="en-US" sz="1300" b="1" u="sng" dirty="0"/>
              <a:t>Task organization</a:t>
            </a:r>
          </a:p>
          <a:p>
            <a:pPr marL="623712" lvl="2" indent="-114300">
              <a:buFont typeface="Arial" panose="020B0604020202020204" pitchFamily="34" charset="0"/>
              <a:buChar char="•"/>
            </a:pPr>
            <a:r>
              <a:rPr lang="en-US" sz="1300" dirty="0"/>
              <a:t>Support (Support-by-fire)</a:t>
            </a:r>
          </a:p>
          <a:p>
            <a:pPr marL="623712" lvl="2" indent="-114300">
              <a:buFont typeface="Arial" panose="020B0604020202020204" pitchFamily="34" charset="0"/>
              <a:buChar char="•"/>
            </a:pPr>
            <a:r>
              <a:rPr lang="en-US" sz="1300" dirty="0"/>
              <a:t>Assault</a:t>
            </a:r>
          </a:p>
          <a:p>
            <a:pPr marL="623712" lvl="2" indent="-114300">
              <a:buFont typeface="Arial" panose="020B0604020202020204" pitchFamily="34" charset="0"/>
              <a:buChar char="•"/>
            </a:pPr>
            <a:r>
              <a:rPr lang="en-US" sz="1300" dirty="0"/>
              <a:t>Security (if needed</a:t>
            </a:r>
            <a:r>
              <a:rPr lang="en-US" sz="1300" dirty="0" smtClean="0"/>
              <a:t>)</a:t>
            </a:r>
          </a:p>
          <a:p>
            <a:pPr marL="114300" lvl="1" indent="-114300">
              <a:buFont typeface="Arial" panose="020B0604020202020204" pitchFamily="34" charset="0"/>
              <a:buChar char="•"/>
            </a:pPr>
            <a:r>
              <a:rPr lang="en-US" sz="1300" dirty="0"/>
              <a:t>You will move along your selected route to your pre-designated OBJ rally point (ORP)</a:t>
            </a:r>
          </a:p>
          <a:p>
            <a:pPr marL="114300" lvl="1" indent="-114300">
              <a:buFont typeface="Arial" panose="020B0604020202020204" pitchFamily="34" charset="0"/>
              <a:buChar char="•"/>
            </a:pPr>
            <a:r>
              <a:rPr lang="en-US" sz="1300" dirty="0"/>
              <a:t>You will need to establish an ORP and conduct a leader’s recon to identify: security positions (if needed), SBF position, the assault position, and the assault element’s route to the OBJ (look for obstacles), and emplace a surveillance team (to watch for changes on the OBJ)</a:t>
            </a:r>
          </a:p>
          <a:p>
            <a:pPr marL="114300" lvl="1" indent="-114300">
              <a:buFont typeface="Arial" panose="020B0604020202020204" pitchFamily="34" charset="0"/>
              <a:buChar char="•"/>
            </a:pPr>
            <a:r>
              <a:rPr lang="en-US" sz="1300" b="1" u="sng" dirty="0"/>
              <a:t>Leader’s Recon</a:t>
            </a:r>
            <a:r>
              <a:rPr lang="en-US" sz="1300" dirty="0"/>
              <a:t>: SL, Support TL, Assault TL, surveillance team </a:t>
            </a:r>
          </a:p>
          <a:p>
            <a:pPr marL="114300" lvl="1" indent="-114300">
              <a:buFont typeface="Arial" panose="020B0604020202020204" pitchFamily="34" charset="0"/>
              <a:buChar char="•"/>
            </a:pPr>
            <a:r>
              <a:rPr lang="en-US" sz="1300" b="1" u="sng" dirty="0"/>
              <a:t>ORP</a:t>
            </a:r>
            <a:r>
              <a:rPr lang="en-US" sz="1300" dirty="0"/>
              <a:t>: </a:t>
            </a:r>
          </a:p>
          <a:p>
            <a:pPr marL="623712" lvl="2" indent="-114300">
              <a:buFont typeface="Arial" panose="020B0604020202020204" pitchFamily="34" charset="0"/>
              <a:buChar char="•"/>
            </a:pPr>
            <a:r>
              <a:rPr lang="en-US" sz="1300" dirty="0"/>
              <a:t>Can be occupied by force…or by recon (if there is time)</a:t>
            </a:r>
          </a:p>
          <a:p>
            <a:pPr marL="623712" lvl="2" indent="-114300">
              <a:buFont typeface="Arial" panose="020B0604020202020204" pitchFamily="34" charset="0"/>
              <a:buChar char="•"/>
            </a:pPr>
            <a:r>
              <a:rPr lang="en-US" sz="1300" dirty="0"/>
              <a:t>Out of sight, sound, smell of OBJ (or terrain feature away)</a:t>
            </a:r>
          </a:p>
          <a:p>
            <a:pPr marL="623712" lvl="2" indent="-114300">
              <a:buFont typeface="Arial" panose="020B0604020202020204" pitchFamily="34" charset="0"/>
              <a:buChar char="•"/>
            </a:pPr>
            <a:r>
              <a:rPr lang="en-US" sz="1300" dirty="0"/>
              <a:t>Primary purpose is to conduct a leader’s recon (leave GOTWA)</a:t>
            </a:r>
          </a:p>
          <a:p>
            <a:pPr marL="623712" lvl="2" indent="-114300">
              <a:buFont typeface="Arial" panose="020B0604020202020204" pitchFamily="34" charset="0"/>
              <a:buChar char="•"/>
            </a:pPr>
            <a:r>
              <a:rPr lang="en-US" sz="1300" dirty="0"/>
              <a:t>Adjust your plan based on the leader’s recon</a:t>
            </a:r>
          </a:p>
          <a:p>
            <a:pPr marL="623712" lvl="2" indent="-114300">
              <a:buFont typeface="Arial" panose="020B0604020202020204" pitchFamily="34" charset="0"/>
              <a:buChar char="•"/>
            </a:pPr>
            <a:r>
              <a:rPr lang="en-US" sz="1300" dirty="0"/>
              <a:t>While leader’s recon is out, rest of unit makes final </a:t>
            </a:r>
            <a:r>
              <a:rPr lang="en-US" sz="1300" dirty="0" smtClean="0"/>
              <a:t>preparations </a:t>
            </a:r>
            <a:r>
              <a:rPr lang="en-US" sz="1300" dirty="0"/>
              <a:t>(camo, drops rucks, </a:t>
            </a:r>
            <a:r>
              <a:rPr lang="en-US" sz="1300" dirty="0" err="1" smtClean="0"/>
              <a:t>etc</a:t>
            </a:r>
            <a:r>
              <a:rPr lang="en-US" sz="1300" dirty="0" smtClean="0"/>
              <a:t>)</a:t>
            </a:r>
            <a:endParaRPr lang="en-US" sz="1300" dirty="0"/>
          </a:p>
          <a:p>
            <a:pPr marL="623712" lvl="2" indent="-114300">
              <a:buFont typeface="Arial" panose="020B0604020202020204" pitchFamily="34" charset="0"/>
              <a:buChar char="•"/>
            </a:pPr>
            <a:r>
              <a:rPr lang="en-US" sz="1300" dirty="0"/>
              <a:t>ORP should be secured if there is enough people</a:t>
            </a:r>
          </a:p>
          <a:p>
            <a:pPr marL="623712" lvl="2" indent="-114300">
              <a:buFont typeface="Arial" panose="020B0604020202020204" pitchFamily="34" charset="0"/>
              <a:buChar char="•"/>
            </a:pPr>
            <a:r>
              <a:rPr lang="en-US" sz="1300" dirty="0"/>
              <a:t>Unit returns to ORP for reconsolidation after action on OBJ</a:t>
            </a:r>
          </a:p>
          <a:p>
            <a:pPr marL="114300" lvl="1" indent="-114300">
              <a:buFont typeface="Arial" panose="020B0604020202020204" pitchFamily="34" charset="0"/>
              <a:buChar char="•"/>
            </a:pPr>
            <a:r>
              <a:rPr lang="en-US" sz="1300" b="1" u="sng" dirty="0"/>
              <a:t>Support-by-fire position</a:t>
            </a:r>
            <a:r>
              <a:rPr lang="en-US" sz="1300" dirty="0"/>
              <a:t>: position for you to establish setup machine guns to engage OBJ with direct fire weapons (concealed approach)</a:t>
            </a:r>
          </a:p>
          <a:p>
            <a:pPr marL="114300" lvl="1" indent="-114300">
              <a:buFont typeface="Arial" panose="020B0604020202020204" pitchFamily="34" charset="0"/>
              <a:buChar char="•"/>
            </a:pPr>
            <a:r>
              <a:rPr lang="en-US" sz="1300" b="1" u="sng" dirty="0"/>
              <a:t>Assault position</a:t>
            </a:r>
            <a:r>
              <a:rPr lang="en-US" sz="1300" dirty="0"/>
              <a:t>: last covered/concealed position short of the OBJ, where final preparations are made before the assault element hits </a:t>
            </a:r>
            <a:r>
              <a:rPr lang="en-US" sz="1300" dirty="0" smtClean="0"/>
              <a:t>OBJ</a:t>
            </a:r>
          </a:p>
          <a:p>
            <a:pPr marL="114300" lvl="1" indent="-114300">
              <a:buFont typeface="Arial" panose="020B0604020202020204" pitchFamily="34" charset="0"/>
              <a:buChar char="•"/>
            </a:pPr>
            <a:r>
              <a:rPr lang="en-US" sz="1300" dirty="0"/>
              <a:t>Make sure your SBF is emplaced before your assault element reaches their assault position</a:t>
            </a:r>
          </a:p>
          <a:p>
            <a:pPr marL="114300" lvl="1" indent="-114300">
              <a:buFont typeface="Arial" panose="020B0604020202020204" pitchFamily="34" charset="0"/>
              <a:buChar char="•"/>
            </a:pPr>
            <a:r>
              <a:rPr lang="en-US" sz="1300" dirty="0"/>
              <a:t>Initiate contact with your SBF (this will keep the enemy from seeing the assault element advancing towards them)</a:t>
            </a:r>
          </a:p>
          <a:p>
            <a:pPr marL="114300" lvl="1" indent="-114300">
              <a:buFont typeface="Arial" panose="020B0604020202020204" pitchFamily="34" charset="0"/>
              <a:buChar char="•"/>
            </a:pPr>
            <a:r>
              <a:rPr lang="en-US" sz="1300" dirty="0"/>
              <a:t>As the assault element moves toward the OBJ, they do not need to IMT/bound if: </a:t>
            </a:r>
          </a:p>
          <a:p>
            <a:pPr marL="623712" lvl="2" indent="-114300">
              <a:buFont typeface="Arial" panose="020B0604020202020204" pitchFamily="34" charset="0"/>
              <a:buChar char="•"/>
            </a:pPr>
            <a:r>
              <a:rPr lang="en-US" sz="1300" dirty="0"/>
              <a:t>Cover/concealment favors the assault element and</a:t>
            </a:r>
          </a:p>
          <a:p>
            <a:pPr marL="623712" lvl="2" indent="-114300">
              <a:buFont typeface="Arial" panose="020B0604020202020204" pitchFamily="34" charset="0"/>
              <a:buChar char="•"/>
            </a:pPr>
            <a:r>
              <a:rPr lang="en-US" sz="1300" dirty="0"/>
              <a:t>Enemy on OBJ has not spotted them</a:t>
            </a:r>
          </a:p>
          <a:p>
            <a:pPr marL="114300" lvl="1" indent="-114300">
              <a:buFont typeface="Arial" panose="020B0604020202020204" pitchFamily="34" charset="0"/>
              <a:buChar char="•"/>
            </a:pPr>
            <a:r>
              <a:rPr lang="en-US" sz="1300" dirty="0"/>
              <a:t>SBF will coordinate with assault element to shift / cease fire (15 degree rule</a:t>
            </a:r>
            <a:r>
              <a:rPr lang="en-US" sz="1300" dirty="0" smtClean="0"/>
              <a:t>).  The following must be planned:</a:t>
            </a:r>
            <a:endParaRPr lang="en-US" sz="1300" dirty="0"/>
          </a:p>
          <a:p>
            <a:pPr marL="623712" lvl="2" indent="-114300">
              <a:buFont typeface="Arial" panose="020B0604020202020204" pitchFamily="34" charset="0"/>
              <a:buChar char="•"/>
            </a:pPr>
            <a:r>
              <a:rPr lang="en-US" sz="1300" dirty="0"/>
              <a:t>PACE </a:t>
            </a:r>
            <a:r>
              <a:rPr lang="en-US" sz="1300" dirty="0" smtClean="0"/>
              <a:t>plan for </a:t>
            </a:r>
            <a:r>
              <a:rPr lang="en-US" sz="1300" dirty="0"/>
              <a:t>shift/lift/cease signals (visual and audible)</a:t>
            </a:r>
          </a:p>
          <a:p>
            <a:pPr marL="114300" lvl="1" indent="-114300">
              <a:buFont typeface="Arial" panose="020B0604020202020204" pitchFamily="34" charset="0"/>
              <a:buChar char="•"/>
            </a:pPr>
            <a:r>
              <a:rPr lang="en-US" sz="1300" dirty="0"/>
              <a:t>Assault element will clear the OBJ and reach LOA</a:t>
            </a:r>
          </a:p>
          <a:p>
            <a:pPr marL="114300" lvl="1" indent="-114300">
              <a:buFont typeface="Arial" panose="020B0604020202020204" pitchFamily="34" charset="0"/>
              <a:buChar char="•"/>
            </a:pPr>
            <a:r>
              <a:rPr lang="en-US" sz="1300" dirty="0"/>
              <a:t>SBF will join the assault element to form a hasty perimeter</a:t>
            </a:r>
          </a:p>
          <a:p>
            <a:pPr marL="114300" lvl="1" indent="-114300">
              <a:buFont typeface="Arial" panose="020B0604020202020204" pitchFamily="34" charset="0"/>
              <a:buChar char="•"/>
            </a:pPr>
            <a:r>
              <a:rPr lang="en-US" sz="1300" dirty="0"/>
              <a:t>Conduct EPW search, Aid and Litter, demo, etc.</a:t>
            </a:r>
          </a:p>
          <a:p>
            <a:pPr marL="114300" lvl="1" indent="-114300">
              <a:buFont typeface="Arial" panose="020B0604020202020204" pitchFamily="34" charset="0"/>
              <a:buChar char="•"/>
            </a:pPr>
            <a:r>
              <a:rPr lang="en-US" sz="1300" dirty="0"/>
              <a:t>Consolidation / Reorganization</a:t>
            </a:r>
          </a:p>
          <a:p>
            <a:pPr marL="114300" lvl="1" indent="-114300">
              <a:buFont typeface="Arial" panose="020B0604020202020204" pitchFamily="34" charset="0"/>
              <a:buChar char="•"/>
            </a:pPr>
            <a:r>
              <a:rPr lang="en-US" sz="1300" dirty="0"/>
              <a:t>Get guidance from higher…secure the OBJ or move </a:t>
            </a:r>
            <a:r>
              <a:rPr lang="en-US" sz="1300" dirty="0" smtClean="0"/>
              <a:t>out</a:t>
            </a:r>
            <a:endParaRPr lang="en-US" sz="1300" dirty="0"/>
          </a:p>
        </p:txBody>
      </p:sp>
    </p:spTree>
    <p:extLst>
      <p:ext uri="{BB962C8B-B14F-4D97-AF65-F5344CB8AC3E}">
        <p14:creationId xmlns:p14="http://schemas.microsoft.com/office/powerpoint/2010/main" val="2961161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0" y="1"/>
            <a:ext cx="7772400" cy="10058399"/>
          </a:xfrm>
          <a:prstGeom prst="rect">
            <a:avLst/>
          </a:prstGeom>
          <a:noFill/>
        </p:spPr>
        <p:txBody>
          <a:bodyPr wrap="square" lIns="101839" tIns="50919" rIns="0" bIns="50919" rtlCol="0">
            <a:noAutofit/>
          </a:bodyPr>
          <a:lstStyle/>
          <a:p>
            <a:pPr algn="ctr"/>
            <a:r>
              <a:rPr lang="en-US" b="1" u="sng" dirty="0" smtClean="0"/>
              <a:t>SQUAD Attack</a:t>
            </a:r>
          </a:p>
          <a:p>
            <a:endParaRPr lang="en-US" altLang="en-US" sz="1100" dirty="0" smtClean="0"/>
          </a:p>
          <a:p>
            <a:r>
              <a:rPr lang="en-US" altLang="en-US" sz="1400" dirty="0"/>
              <a:t>1 – Assembly Area (AA)…where TLPs occur</a:t>
            </a:r>
          </a:p>
          <a:p>
            <a:r>
              <a:rPr lang="en-US" altLang="en-US" sz="1400" dirty="0"/>
              <a:t>2 – Line of Departure (LD)</a:t>
            </a:r>
          </a:p>
          <a:p>
            <a:r>
              <a:rPr lang="en-US" altLang="en-US" sz="1400" dirty="0"/>
              <a:t>3 – Axis of Advance</a:t>
            </a:r>
          </a:p>
          <a:p>
            <a:r>
              <a:rPr lang="en-US" altLang="en-US" sz="1400" dirty="0"/>
              <a:t>4 – </a:t>
            </a:r>
            <a:r>
              <a:rPr lang="en-US" altLang="en-US" sz="1400" dirty="0" smtClean="0"/>
              <a:t>ORP (leader’s recon departs from here)</a:t>
            </a:r>
            <a:endParaRPr lang="en-US" altLang="en-US" sz="1400" dirty="0"/>
          </a:p>
          <a:p>
            <a:r>
              <a:rPr lang="en-US" altLang="en-US" sz="1400" dirty="0"/>
              <a:t>5 – Support by Fire Position (SBF)</a:t>
            </a:r>
          </a:p>
          <a:p>
            <a:r>
              <a:rPr lang="en-US" altLang="en-US" sz="1400" dirty="0"/>
              <a:t>6 – Assault Position (ASLT PSN)</a:t>
            </a:r>
          </a:p>
          <a:p>
            <a:r>
              <a:rPr lang="en-US" altLang="en-US" sz="1400" dirty="0"/>
              <a:t>7 – Objective (OBJ)	</a:t>
            </a:r>
          </a:p>
          <a:p>
            <a:r>
              <a:rPr lang="en-US" altLang="en-US" sz="1400" dirty="0"/>
              <a:t>8 – Limit of Advance (LOA</a:t>
            </a:r>
            <a:r>
              <a:rPr lang="en-US" altLang="en-US" sz="1400" dirty="0" smtClean="0"/>
              <a:t>)</a:t>
            </a:r>
          </a:p>
          <a:p>
            <a:endParaRPr lang="en-US" altLang="en-US" sz="1100" dirty="0"/>
          </a:p>
          <a:p>
            <a:endParaRPr lang="en-US" altLang="en-US" sz="1100" dirty="0" smtClean="0"/>
          </a:p>
          <a:p>
            <a:endParaRPr lang="en-US" altLang="en-US" sz="1100" dirty="0"/>
          </a:p>
          <a:p>
            <a:endParaRPr lang="en-US" altLang="en-US" sz="1100" dirty="0" smtClean="0"/>
          </a:p>
          <a:p>
            <a:endParaRPr lang="en-US" altLang="en-US" sz="1100" dirty="0"/>
          </a:p>
          <a:p>
            <a:endParaRPr lang="en-US" altLang="en-US" sz="1100" dirty="0" smtClean="0"/>
          </a:p>
          <a:p>
            <a:endParaRPr lang="en-US" altLang="en-US" sz="1100" dirty="0"/>
          </a:p>
          <a:p>
            <a:endParaRPr lang="en-US" altLang="en-US" sz="1100" dirty="0" smtClean="0"/>
          </a:p>
          <a:p>
            <a:endParaRPr lang="en-US" altLang="en-US" sz="1100" dirty="0"/>
          </a:p>
          <a:p>
            <a:endParaRPr lang="en-US" altLang="en-US" sz="1100" dirty="0" smtClean="0"/>
          </a:p>
          <a:p>
            <a:endParaRPr lang="en-US" altLang="en-US" sz="1100" dirty="0"/>
          </a:p>
          <a:p>
            <a:endParaRPr lang="en-US" altLang="en-US" sz="1100" dirty="0"/>
          </a:p>
          <a:p>
            <a:endParaRPr lang="en-US" altLang="en-US" sz="1100" dirty="0" smtClean="0"/>
          </a:p>
          <a:p>
            <a:endParaRPr lang="en-US" altLang="en-US" sz="1100" dirty="0"/>
          </a:p>
          <a:p>
            <a:endParaRPr lang="en-US" altLang="en-US" sz="1100" dirty="0"/>
          </a:p>
          <a:p>
            <a:pPr marL="0" lvl="1" algn="ctr"/>
            <a:endParaRPr lang="en-US" sz="1050" b="1" u="sng" dirty="0" smtClean="0"/>
          </a:p>
          <a:p>
            <a:pPr marL="0" lvl="1" algn="ctr"/>
            <a:r>
              <a:rPr lang="en-US" sz="1600" b="1" u="sng" dirty="0" smtClean="0"/>
              <a:t>Performance </a:t>
            </a:r>
            <a:r>
              <a:rPr lang="en-US" sz="1600" b="1" u="sng" dirty="0"/>
              <a:t>steps</a:t>
            </a:r>
          </a:p>
          <a:p>
            <a:pPr marL="342900" lvl="2" indent="-342900">
              <a:buFont typeface="+mj-lt"/>
              <a:buAutoNum type="arabicPeriod"/>
            </a:pPr>
            <a:r>
              <a:rPr lang="en-US" sz="1400" dirty="0"/>
              <a:t>TLPs in AA or patrol base</a:t>
            </a:r>
          </a:p>
          <a:p>
            <a:pPr marL="342900" lvl="2" indent="-342900">
              <a:buFont typeface="+mj-lt"/>
              <a:buAutoNum type="arabicPeriod"/>
            </a:pPr>
            <a:r>
              <a:rPr lang="en-US" sz="1400" dirty="0"/>
              <a:t>Cross LD</a:t>
            </a:r>
          </a:p>
          <a:p>
            <a:pPr marL="342900" lvl="2" indent="-342900">
              <a:buFont typeface="+mj-lt"/>
              <a:buAutoNum type="arabicPeriod"/>
            </a:pPr>
            <a:r>
              <a:rPr lang="en-US" sz="1400" dirty="0"/>
              <a:t>Movement along route/axis (using rally points)</a:t>
            </a:r>
          </a:p>
          <a:p>
            <a:pPr marL="342900" lvl="2" indent="-342900">
              <a:buFont typeface="+mj-lt"/>
              <a:buAutoNum type="arabicPeriod"/>
            </a:pPr>
            <a:r>
              <a:rPr lang="en-US" sz="1400" dirty="0"/>
              <a:t>Occupy ORP (by force or by recon)</a:t>
            </a:r>
          </a:p>
          <a:p>
            <a:pPr marL="342900" lvl="2" indent="-342900">
              <a:buFont typeface="+mj-lt"/>
              <a:buAutoNum type="arabicPeriod"/>
            </a:pPr>
            <a:r>
              <a:rPr lang="en-US" sz="1400" dirty="0"/>
              <a:t>Leader’s recon (issue GOTWA)</a:t>
            </a:r>
          </a:p>
          <a:p>
            <a:pPr marL="852313" lvl="3" indent="-342900">
              <a:buFont typeface="+mj-lt"/>
              <a:buAutoNum type="arabicPeriod"/>
            </a:pPr>
            <a:r>
              <a:rPr lang="en-US" sz="1400" dirty="0"/>
              <a:t>Pinpoint OBJ (confirm/deny enemy situation)</a:t>
            </a:r>
          </a:p>
          <a:p>
            <a:pPr marL="852313" lvl="3" indent="-342900">
              <a:buFont typeface="+mj-lt"/>
              <a:buAutoNum type="arabicPeriod"/>
            </a:pPr>
            <a:r>
              <a:rPr lang="en-US" sz="1400" dirty="0"/>
              <a:t>Identify SBF position </a:t>
            </a:r>
          </a:p>
          <a:p>
            <a:pPr marL="852313" lvl="3" indent="-342900">
              <a:buFont typeface="+mj-lt"/>
              <a:buAutoNum type="arabicPeriod"/>
            </a:pPr>
            <a:r>
              <a:rPr lang="en-US" sz="1400" dirty="0"/>
              <a:t>Identify Assault position</a:t>
            </a:r>
          </a:p>
          <a:p>
            <a:pPr marL="852313" lvl="3" indent="-342900">
              <a:buFont typeface="+mj-lt"/>
              <a:buAutoNum type="arabicPeriod"/>
            </a:pPr>
            <a:r>
              <a:rPr lang="en-US" sz="1400" dirty="0"/>
              <a:t>Emplace surveillance team (IVO SBF position)</a:t>
            </a:r>
          </a:p>
          <a:p>
            <a:pPr marL="342900" lvl="2" indent="-342900">
              <a:buFont typeface="+mj-lt"/>
              <a:buAutoNum type="arabicPeriod"/>
            </a:pPr>
            <a:r>
              <a:rPr lang="en-US" sz="1400" dirty="0"/>
              <a:t>Return to ORP; issue FRAGO if needed</a:t>
            </a:r>
          </a:p>
          <a:p>
            <a:pPr marL="342900" lvl="2" indent="-342900">
              <a:buFont typeface="+mj-lt"/>
              <a:buAutoNum type="arabicPeriod"/>
            </a:pPr>
            <a:r>
              <a:rPr lang="en-US" sz="1400" dirty="0"/>
              <a:t>Support element occupies SBF position</a:t>
            </a:r>
          </a:p>
          <a:p>
            <a:pPr marL="342900" lvl="2" indent="-342900">
              <a:buFont typeface="+mj-lt"/>
              <a:buAutoNum type="arabicPeriod"/>
            </a:pPr>
            <a:r>
              <a:rPr lang="en-US" sz="1400" dirty="0"/>
              <a:t>Assault element occupies assault position</a:t>
            </a:r>
          </a:p>
          <a:p>
            <a:pPr marL="342900" lvl="2" indent="-342900">
              <a:buFont typeface="+mj-lt"/>
              <a:buAutoNum type="arabicPeriod"/>
            </a:pPr>
            <a:r>
              <a:rPr lang="en-US" sz="1400" dirty="0"/>
              <a:t>SBF initiates fire</a:t>
            </a:r>
          </a:p>
          <a:p>
            <a:pPr marL="342900" lvl="2" indent="-342900">
              <a:buFont typeface="+mj-lt"/>
              <a:buAutoNum type="arabicPeriod"/>
            </a:pPr>
            <a:r>
              <a:rPr lang="en-US" sz="1400" dirty="0"/>
              <a:t>Assault element maneuvers towards OBJ</a:t>
            </a:r>
          </a:p>
          <a:p>
            <a:pPr marL="342900" lvl="2" indent="-342900">
              <a:buFont typeface="+mj-lt"/>
              <a:buAutoNum type="arabicPeriod"/>
            </a:pPr>
            <a:r>
              <a:rPr lang="en-US" sz="1400" dirty="0"/>
              <a:t>SBF shifts fire (15 degree rule…coordinated with Assault element)</a:t>
            </a:r>
          </a:p>
          <a:p>
            <a:pPr marL="342900" lvl="2" indent="-342900">
              <a:buFont typeface="+mj-lt"/>
              <a:buAutoNum type="arabicPeriod"/>
            </a:pPr>
            <a:r>
              <a:rPr lang="en-US" sz="1400" dirty="0"/>
              <a:t>SBF ceases fire (15 degree rule…coordinated with Assault element)</a:t>
            </a:r>
          </a:p>
          <a:p>
            <a:pPr marL="342900" lvl="2" indent="-342900">
              <a:buFont typeface="+mj-lt"/>
              <a:buAutoNum type="arabicPeriod"/>
            </a:pPr>
            <a:r>
              <a:rPr lang="en-US" sz="1400" dirty="0"/>
              <a:t>Assault element clears OBJ</a:t>
            </a:r>
          </a:p>
          <a:p>
            <a:pPr marL="342900" lvl="2" indent="-342900">
              <a:buFont typeface="+mj-lt"/>
              <a:buAutoNum type="arabicPeriod"/>
            </a:pPr>
            <a:r>
              <a:rPr lang="en-US" sz="1400" dirty="0"/>
              <a:t>Assault element hits LOA</a:t>
            </a:r>
          </a:p>
          <a:p>
            <a:pPr marL="342900" lvl="2" indent="-342900">
              <a:buFont typeface="+mj-lt"/>
              <a:buAutoNum type="arabicPeriod"/>
            </a:pPr>
            <a:r>
              <a:rPr lang="en-US" sz="1400" dirty="0"/>
              <a:t>Support element links up with Assault element on OBJ to establish hasty defense</a:t>
            </a:r>
          </a:p>
          <a:p>
            <a:pPr marL="342900" lvl="2" indent="-342900">
              <a:buFont typeface="+mj-lt"/>
              <a:buAutoNum type="arabicPeriod"/>
            </a:pPr>
            <a:r>
              <a:rPr lang="en-US" sz="1400" dirty="0"/>
              <a:t>EPW, Aid and Litter, demo</a:t>
            </a:r>
          </a:p>
          <a:p>
            <a:pPr marL="342900" lvl="2" indent="-342900">
              <a:buFont typeface="+mj-lt"/>
              <a:buAutoNum type="arabicPeriod"/>
            </a:pPr>
            <a:r>
              <a:rPr lang="en-US" sz="1400" dirty="0"/>
              <a:t>Grab gear from ORP</a:t>
            </a:r>
          </a:p>
          <a:p>
            <a:pPr marL="342900" lvl="2" indent="-342900">
              <a:buFont typeface="+mj-lt"/>
              <a:buAutoNum type="arabicPeriod"/>
            </a:pPr>
            <a:r>
              <a:rPr lang="en-US" sz="1400" dirty="0"/>
              <a:t>Consolidate/Reorganize</a:t>
            </a:r>
          </a:p>
          <a:p>
            <a:pPr marL="342900" lvl="2" indent="-342900">
              <a:buFont typeface="+mj-lt"/>
              <a:buAutoNum type="arabicPeriod"/>
            </a:pPr>
            <a:r>
              <a:rPr lang="en-US" sz="1400" dirty="0"/>
              <a:t>Secure OBJ (IE defend it), or move out….receive guidance from higher</a:t>
            </a:r>
          </a:p>
          <a:p>
            <a:pPr marL="0" lvl="2"/>
            <a:endParaRPr lang="en-US" sz="1300" dirty="0" smtClean="0"/>
          </a:p>
          <a:p>
            <a:endParaRPr lang="en-US" altLang="en-US" sz="1100" dirty="0"/>
          </a:p>
          <a:p>
            <a:pPr marL="408162" lvl="2"/>
            <a:endParaRPr lang="en-US" sz="1200" dirty="0"/>
          </a:p>
          <a:p>
            <a:pPr marL="124175" lvl="1" indent="-225425">
              <a:buFont typeface="+mj-lt"/>
              <a:buAutoNum type="arabicPeriod"/>
            </a:pPr>
            <a:endParaRPr lang="en-US" sz="1200" dirty="0" smtClean="0"/>
          </a:p>
          <a:p>
            <a:endParaRPr lang="en-US" sz="1300" b="1" u="sng" dirty="0"/>
          </a:p>
          <a:p>
            <a:pPr marL="190949" indent="-190949">
              <a:buFont typeface="Arial" panose="020B0604020202020204" pitchFamily="34" charset="0"/>
              <a:buChar char="•"/>
            </a:pPr>
            <a:endParaRPr lang="en-US" sz="13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19200"/>
            <a:ext cx="7772401" cy="370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5" name="Straight Connector 64"/>
          <p:cNvCxnSpPr/>
          <p:nvPr/>
        </p:nvCxnSpPr>
        <p:spPr>
          <a:xfrm>
            <a:off x="-50800" y="4806892"/>
            <a:ext cx="77724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69105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0" y="1"/>
            <a:ext cx="7772400" cy="10058399"/>
          </a:xfrm>
          <a:prstGeom prst="rect">
            <a:avLst/>
          </a:prstGeom>
          <a:noFill/>
        </p:spPr>
        <p:txBody>
          <a:bodyPr wrap="square" lIns="101839" tIns="50919" rIns="0" bIns="50919" rtlCol="0">
            <a:noAutofit/>
          </a:bodyPr>
          <a:lstStyle/>
          <a:p>
            <a:pPr algn="ctr"/>
            <a:r>
              <a:rPr lang="en-US" b="1" u="sng" dirty="0" smtClean="0"/>
              <a:t>SQUAD Ambush</a:t>
            </a:r>
          </a:p>
          <a:p>
            <a:pPr marL="171450" indent="-171450">
              <a:buFont typeface="Arial" panose="020B0604020202020204" pitchFamily="34" charset="0"/>
              <a:buChar char="•"/>
            </a:pPr>
            <a:r>
              <a:rPr lang="en-US" altLang="en-US" sz="1400" dirty="0" smtClean="0"/>
              <a:t>Starts </a:t>
            </a:r>
            <a:r>
              <a:rPr lang="en-US" altLang="en-US" sz="1400" dirty="0"/>
              <a:t>on TACSOP page I-7</a:t>
            </a:r>
          </a:p>
          <a:p>
            <a:pPr marL="171450" indent="-171450">
              <a:buFont typeface="Arial" panose="020B0604020202020204" pitchFamily="34" charset="0"/>
              <a:buChar char="•"/>
            </a:pPr>
            <a:r>
              <a:rPr lang="en-US" altLang="en-US" sz="1400" dirty="0"/>
              <a:t>Ambush is a special purpose attack</a:t>
            </a:r>
          </a:p>
          <a:p>
            <a:pPr marL="171450" indent="-171450">
              <a:buFont typeface="Arial" panose="020B0604020202020204" pitchFamily="34" charset="0"/>
              <a:buChar char="•"/>
            </a:pPr>
            <a:r>
              <a:rPr lang="en-US" altLang="en-US" sz="1400" dirty="0"/>
              <a:t>Its “an attack from a concealed position on a moving or temporarily halted enemy”</a:t>
            </a:r>
          </a:p>
          <a:p>
            <a:pPr marL="171450" indent="-171450">
              <a:buFont typeface="Arial" panose="020B0604020202020204" pitchFamily="34" charset="0"/>
              <a:buChar char="•"/>
            </a:pPr>
            <a:r>
              <a:rPr lang="en-US" altLang="en-US" sz="1400" dirty="0"/>
              <a:t>Purpose is to destroy and/or capture personnel/equipment or to harass the enemy</a:t>
            </a:r>
          </a:p>
          <a:p>
            <a:pPr marL="171450" indent="-171450">
              <a:buFont typeface="Arial" panose="020B0604020202020204" pitchFamily="34" charset="0"/>
              <a:buChar char="•"/>
            </a:pPr>
            <a:r>
              <a:rPr lang="en-US" altLang="en-US" sz="1400" b="1" u="sng" dirty="0"/>
              <a:t>Deliberate</a:t>
            </a:r>
            <a:r>
              <a:rPr lang="en-US" altLang="en-US" sz="1400" dirty="0"/>
              <a:t> ambush</a:t>
            </a:r>
          </a:p>
          <a:p>
            <a:pPr marL="680862" lvl="1" indent="-171450">
              <a:buFont typeface="Arial" panose="020B0604020202020204" pitchFamily="34" charset="0"/>
              <a:buChar char="•"/>
            </a:pPr>
            <a:r>
              <a:rPr lang="en-US" altLang="en-US" sz="1400" dirty="0"/>
              <a:t>Conducted when there is lots of time to plan/prepare</a:t>
            </a:r>
          </a:p>
          <a:p>
            <a:pPr marL="171450" indent="-171450">
              <a:buFont typeface="Arial" panose="020B0604020202020204" pitchFamily="34" charset="0"/>
              <a:buChar char="•"/>
            </a:pPr>
            <a:r>
              <a:rPr lang="en-US" altLang="en-US" sz="1400" b="1" u="sng" dirty="0"/>
              <a:t>Hasty</a:t>
            </a:r>
            <a:r>
              <a:rPr lang="en-US" altLang="en-US" sz="1400" dirty="0"/>
              <a:t> ambush:</a:t>
            </a:r>
          </a:p>
          <a:p>
            <a:pPr marL="680862" lvl="1" indent="-171450">
              <a:buFont typeface="Arial" panose="020B0604020202020204" pitchFamily="34" charset="0"/>
              <a:buChar char="•"/>
            </a:pPr>
            <a:r>
              <a:rPr lang="en-US" altLang="en-US" sz="1400" dirty="0"/>
              <a:t>Conducted with little preparation (IE minutes)</a:t>
            </a:r>
          </a:p>
          <a:p>
            <a:pPr marL="680862" lvl="1" indent="-171450">
              <a:buFont typeface="Arial" panose="020B0604020202020204" pitchFamily="34" charset="0"/>
              <a:buChar char="•"/>
            </a:pPr>
            <a:r>
              <a:rPr lang="en-US" altLang="en-US" sz="1400" dirty="0"/>
              <a:t>Simple plan (execute violently</a:t>
            </a:r>
            <a:r>
              <a:rPr lang="en-US" altLang="en-US" sz="1400" dirty="0" smtClean="0"/>
              <a:t>)</a:t>
            </a:r>
          </a:p>
          <a:p>
            <a:pPr marL="171450" indent="-171450">
              <a:buFont typeface="Arial" panose="020B0604020202020204" pitchFamily="34" charset="0"/>
              <a:buChar char="•"/>
            </a:pPr>
            <a:r>
              <a:rPr lang="en-US" altLang="en-US" sz="1400" b="1" u="sng" dirty="0"/>
              <a:t>Forms/types of ambushes</a:t>
            </a:r>
          </a:p>
          <a:p>
            <a:pPr marL="680862" lvl="1" indent="-171450">
              <a:buFont typeface="Arial" panose="020B0604020202020204" pitchFamily="34" charset="0"/>
              <a:buChar char="•"/>
            </a:pPr>
            <a:r>
              <a:rPr lang="en-US" altLang="en-US" sz="1400" dirty="0"/>
              <a:t>Area (PLT and larger)</a:t>
            </a:r>
          </a:p>
          <a:p>
            <a:pPr marL="680862" lvl="1" indent="-171450">
              <a:buFont typeface="Arial" panose="020B0604020202020204" pitchFamily="34" charset="0"/>
              <a:buChar char="•"/>
            </a:pPr>
            <a:r>
              <a:rPr lang="en-US" altLang="en-US" sz="1400" dirty="0"/>
              <a:t>Anti-armor</a:t>
            </a:r>
          </a:p>
          <a:p>
            <a:pPr marL="680862" lvl="1" indent="-171450">
              <a:buFont typeface="Arial" panose="020B0604020202020204" pitchFamily="34" charset="0"/>
              <a:buChar char="•"/>
            </a:pPr>
            <a:r>
              <a:rPr lang="en-US" altLang="en-US" sz="1400" dirty="0"/>
              <a:t>Point (rifle squads use this form)</a:t>
            </a:r>
          </a:p>
          <a:p>
            <a:pPr marL="171450" indent="-171450">
              <a:buFont typeface="Arial" panose="020B0604020202020204" pitchFamily="34" charset="0"/>
              <a:buChar char="•"/>
            </a:pPr>
            <a:r>
              <a:rPr lang="en-US" altLang="en-US" sz="1400" b="1" u="sng" dirty="0"/>
              <a:t>Ambush formations</a:t>
            </a:r>
          </a:p>
          <a:p>
            <a:pPr marL="680862" lvl="1" indent="-171450">
              <a:buFont typeface="Arial" panose="020B0604020202020204" pitchFamily="34" charset="0"/>
              <a:buChar char="•"/>
            </a:pPr>
            <a:r>
              <a:rPr lang="en-US" altLang="en-US" sz="1400" dirty="0"/>
              <a:t>Linear (simplest)</a:t>
            </a:r>
          </a:p>
          <a:p>
            <a:pPr marL="680862" lvl="1" indent="-171450">
              <a:buFont typeface="Arial" panose="020B0604020202020204" pitchFamily="34" charset="0"/>
              <a:buChar char="•"/>
            </a:pPr>
            <a:r>
              <a:rPr lang="en-US" altLang="en-US" sz="1400" dirty="0"/>
              <a:t>L-shaped</a:t>
            </a:r>
          </a:p>
          <a:p>
            <a:pPr marL="680862" lvl="1" indent="-171450">
              <a:buFont typeface="Arial" panose="020B0604020202020204" pitchFamily="34" charset="0"/>
              <a:buChar char="•"/>
            </a:pPr>
            <a:r>
              <a:rPr lang="en-US" altLang="en-US" sz="1400" dirty="0"/>
              <a:t>V-shaped</a:t>
            </a:r>
          </a:p>
          <a:p>
            <a:pPr marL="171450" indent="-171450">
              <a:buFont typeface="Arial" panose="020B0604020202020204" pitchFamily="34" charset="0"/>
              <a:buChar char="•"/>
            </a:pPr>
            <a:r>
              <a:rPr lang="en-US" altLang="en-US" sz="1400" b="1" u="sng" dirty="0"/>
              <a:t>Task Organization</a:t>
            </a:r>
          </a:p>
          <a:p>
            <a:pPr marL="680862" lvl="1" indent="-171450">
              <a:buFont typeface="Arial" panose="020B0604020202020204" pitchFamily="34" charset="0"/>
              <a:buChar char="•"/>
            </a:pPr>
            <a:r>
              <a:rPr lang="en-US" altLang="en-US" sz="1400" dirty="0"/>
              <a:t>Security</a:t>
            </a:r>
          </a:p>
          <a:p>
            <a:pPr marL="680862" lvl="1" indent="-171450">
              <a:buFont typeface="Arial" panose="020B0604020202020204" pitchFamily="34" charset="0"/>
              <a:buChar char="•"/>
            </a:pPr>
            <a:r>
              <a:rPr lang="en-US" altLang="en-US" sz="1400" dirty="0"/>
              <a:t>Support</a:t>
            </a:r>
          </a:p>
          <a:p>
            <a:pPr marL="680862" lvl="1" indent="-171450">
              <a:buFont typeface="Arial" panose="020B0604020202020204" pitchFamily="34" charset="0"/>
              <a:buChar char="•"/>
            </a:pPr>
            <a:r>
              <a:rPr lang="en-US" altLang="en-US" sz="1400" dirty="0" smtClean="0"/>
              <a:t>Assault</a:t>
            </a:r>
          </a:p>
          <a:p>
            <a:pPr marL="680862" lvl="1" indent="-171450">
              <a:buFont typeface="Arial" panose="020B0604020202020204" pitchFamily="34" charset="0"/>
              <a:buChar char="•"/>
            </a:pPr>
            <a:endParaRPr lang="en-US" altLang="en-US" sz="1100" dirty="0"/>
          </a:p>
          <a:p>
            <a:pPr marL="680862" lvl="1" indent="-171450">
              <a:buFont typeface="Arial" panose="020B0604020202020204" pitchFamily="34" charset="0"/>
              <a:buChar char="•"/>
            </a:pPr>
            <a:endParaRPr lang="en-US" altLang="en-US" sz="1100" dirty="0" smtClean="0"/>
          </a:p>
          <a:p>
            <a:pPr marL="680862" lvl="1" indent="-171450">
              <a:buFont typeface="Arial" panose="020B0604020202020204" pitchFamily="34" charset="0"/>
              <a:buChar char="•"/>
            </a:pPr>
            <a:endParaRPr lang="en-US" altLang="en-US" sz="1100" dirty="0"/>
          </a:p>
          <a:p>
            <a:pPr marL="680862" lvl="1" indent="-171450">
              <a:buFont typeface="Arial" panose="020B0604020202020204" pitchFamily="34" charset="0"/>
              <a:buChar char="•"/>
            </a:pPr>
            <a:endParaRPr lang="en-US" altLang="en-US" sz="1100" dirty="0" smtClean="0"/>
          </a:p>
          <a:p>
            <a:pPr marL="680862" lvl="1" indent="-171450">
              <a:buFont typeface="Arial" panose="020B0604020202020204" pitchFamily="34" charset="0"/>
              <a:buChar char="•"/>
            </a:pPr>
            <a:endParaRPr lang="en-US" altLang="en-US" sz="1100" dirty="0"/>
          </a:p>
          <a:p>
            <a:pPr marL="680862" lvl="1" indent="-171450">
              <a:buFont typeface="Arial" panose="020B0604020202020204" pitchFamily="34" charset="0"/>
              <a:buChar char="•"/>
            </a:pPr>
            <a:endParaRPr lang="en-US" altLang="en-US" sz="1100" dirty="0" smtClean="0"/>
          </a:p>
          <a:p>
            <a:pPr marL="680862" lvl="1" indent="-171450">
              <a:buFont typeface="Arial" panose="020B0604020202020204" pitchFamily="34" charset="0"/>
              <a:buChar char="•"/>
            </a:pPr>
            <a:endParaRPr lang="en-US" altLang="en-US" sz="1100" dirty="0"/>
          </a:p>
          <a:p>
            <a:pPr marL="680862" lvl="1" indent="-171450">
              <a:buFont typeface="Arial" panose="020B0604020202020204" pitchFamily="34" charset="0"/>
              <a:buChar char="•"/>
            </a:pPr>
            <a:endParaRPr lang="en-US" altLang="en-US" sz="1100" dirty="0" smtClean="0"/>
          </a:p>
          <a:p>
            <a:pPr marL="680862" lvl="1" indent="-171450">
              <a:buFont typeface="Arial" panose="020B0604020202020204" pitchFamily="34" charset="0"/>
              <a:buChar char="•"/>
            </a:pPr>
            <a:endParaRPr lang="en-US" altLang="en-US" sz="1100" dirty="0"/>
          </a:p>
          <a:p>
            <a:pPr marL="680862" lvl="1" indent="-171450">
              <a:buFont typeface="Arial" panose="020B0604020202020204" pitchFamily="34" charset="0"/>
              <a:buChar char="•"/>
            </a:pPr>
            <a:endParaRPr lang="en-US" altLang="en-US" sz="1100" dirty="0" smtClean="0"/>
          </a:p>
          <a:p>
            <a:pPr marL="680862" lvl="1" indent="-171450">
              <a:buFont typeface="Arial" panose="020B0604020202020204" pitchFamily="34" charset="0"/>
              <a:buChar char="•"/>
            </a:pPr>
            <a:endParaRPr lang="en-US" altLang="en-US" sz="1100" dirty="0"/>
          </a:p>
          <a:p>
            <a:pPr marL="680862" lvl="1" indent="-171450">
              <a:buFont typeface="Arial" panose="020B0604020202020204" pitchFamily="34" charset="0"/>
              <a:buChar char="•"/>
            </a:pPr>
            <a:endParaRPr lang="en-US" altLang="en-US" sz="1100" dirty="0" smtClean="0"/>
          </a:p>
          <a:p>
            <a:pPr marL="680862" lvl="1" indent="-171450">
              <a:buFont typeface="Arial" panose="020B0604020202020204" pitchFamily="34" charset="0"/>
              <a:buChar char="•"/>
            </a:pPr>
            <a:endParaRPr lang="en-US" altLang="en-US" sz="1100" dirty="0"/>
          </a:p>
          <a:p>
            <a:pPr marL="680862" lvl="1" indent="-171450">
              <a:buFont typeface="Arial" panose="020B0604020202020204" pitchFamily="34" charset="0"/>
              <a:buChar char="•"/>
            </a:pPr>
            <a:endParaRPr lang="en-US" altLang="en-US" sz="1100" dirty="0" smtClean="0"/>
          </a:p>
          <a:p>
            <a:pPr marL="680862" lvl="1" indent="-171450">
              <a:buFont typeface="Arial" panose="020B0604020202020204" pitchFamily="34" charset="0"/>
              <a:buChar char="•"/>
            </a:pPr>
            <a:endParaRPr lang="en-US" altLang="en-US" sz="1100" dirty="0"/>
          </a:p>
          <a:p>
            <a:pPr marL="680862" lvl="1" indent="-171450">
              <a:buFont typeface="Arial" panose="020B0604020202020204" pitchFamily="34" charset="0"/>
              <a:buChar char="•"/>
            </a:pPr>
            <a:endParaRPr lang="en-US" altLang="en-US" sz="1100" dirty="0" smtClean="0"/>
          </a:p>
          <a:p>
            <a:pPr marL="680862" lvl="1" indent="-171450">
              <a:buFont typeface="Arial" panose="020B0604020202020204" pitchFamily="34" charset="0"/>
              <a:buChar char="•"/>
            </a:pPr>
            <a:endParaRPr lang="en-US" altLang="en-US" sz="1100" dirty="0"/>
          </a:p>
          <a:p>
            <a:pPr marL="680862" lvl="1" indent="-171450">
              <a:buFont typeface="Arial" panose="020B0604020202020204" pitchFamily="34" charset="0"/>
              <a:buChar char="•"/>
            </a:pPr>
            <a:endParaRPr lang="en-US" altLang="en-US" sz="1100" dirty="0" smtClean="0"/>
          </a:p>
          <a:p>
            <a:pPr marL="680862" lvl="1" indent="-171450">
              <a:buFont typeface="Arial" panose="020B0604020202020204" pitchFamily="34" charset="0"/>
              <a:buChar char="•"/>
            </a:pPr>
            <a:endParaRPr lang="en-US" altLang="en-US" sz="1100" dirty="0"/>
          </a:p>
          <a:p>
            <a:pPr marL="680862" lvl="1" indent="-171450">
              <a:buFont typeface="Arial" panose="020B0604020202020204" pitchFamily="34" charset="0"/>
              <a:buChar char="•"/>
            </a:pPr>
            <a:endParaRPr lang="en-US" altLang="en-US" sz="1100" dirty="0"/>
          </a:p>
          <a:p>
            <a:pPr marL="171450" indent="-171450">
              <a:buFont typeface="Arial" panose="020B0604020202020204" pitchFamily="34" charset="0"/>
              <a:buChar char="•"/>
            </a:pPr>
            <a:endParaRPr lang="en-US" altLang="en-US" sz="1100" dirty="0" smtClean="0"/>
          </a:p>
          <a:p>
            <a:endParaRPr lang="en-US" altLang="en-US" sz="1100" dirty="0" smtClean="0"/>
          </a:p>
          <a:p>
            <a:endParaRPr lang="en-US" altLang="en-US" sz="1100" dirty="0" smtClean="0"/>
          </a:p>
          <a:p>
            <a:endParaRPr lang="en-US" altLang="en-US" sz="1100" dirty="0"/>
          </a:p>
          <a:p>
            <a:endParaRPr lang="en-US" altLang="en-US" sz="1100" dirty="0" smtClean="0"/>
          </a:p>
          <a:p>
            <a:endParaRPr lang="en-US" altLang="en-US" sz="1100" dirty="0"/>
          </a:p>
          <a:p>
            <a:endParaRPr lang="en-US" altLang="en-US" sz="1100" dirty="0" smtClean="0"/>
          </a:p>
          <a:p>
            <a:endParaRPr lang="en-US" altLang="en-US" sz="1100" dirty="0"/>
          </a:p>
          <a:p>
            <a:endParaRPr lang="en-US" altLang="en-US" sz="1100" dirty="0" smtClean="0"/>
          </a:p>
          <a:p>
            <a:endParaRPr lang="en-US" altLang="en-US" sz="1100" dirty="0"/>
          </a:p>
          <a:p>
            <a:endParaRPr lang="en-US" altLang="en-US" sz="1100" dirty="0" smtClean="0"/>
          </a:p>
          <a:p>
            <a:endParaRPr lang="en-US" altLang="en-US" sz="1100" dirty="0"/>
          </a:p>
          <a:p>
            <a:endParaRPr lang="en-US" altLang="en-US" sz="1100" dirty="0"/>
          </a:p>
          <a:p>
            <a:endParaRPr lang="en-US" altLang="en-US" sz="1100" dirty="0" smtClean="0"/>
          </a:p>
          <a:p>
            <a:endParaRPr lang="en-US" altLang="en-US" sz="1100" dirty="0"/>
          </a:p>
          <a:p>
            <a:endParaRPr lang="en-US" altLang="en-US" sz="1100" dirty="0"/>
          </a:p>
          <a:p>
            <a:pPr marL="0" lvl="1" algn="ctr"/>
            <a:endParaRPr lang="en-US" sz="1600" b="1" u="sng" dirty="0" smtClean="0"/>
          </a:p>
          <a:p>
            <a:pPr marL="0" lvl="1" algn="ctr"/>
            <a:r>
              <a:rPr lang="en-US" sz="1600" b="1" u="sng" dirty="0" smtClean="0"/>
              <a:t>Performance </a:t>
            </a:r>
            <a:r>
              <a:rPr lang="en-US" sz="1600" b="1" u="sng" dirty="0"/>
              <a:t>steps</a:t>
            </a:r>
          </a:p>
          <a:p>
            <a:pPr marL="0" lvl="2"/>
            <a:endParaRPr lang="en-US" sz="1300" dirty="0" smtClean="0"/>
          </a:p>
          <a:p>
            <a:endParaRPr lang="en-US" altLang="en-US" sz="1100" dirty="0"/>
          </a:p>
          <a:p>
            <a:pPr marL="408162" lvl="2"/>
            <a:endParaRPr lang="en-US" sz="1200" dirty="0"/>
          </a:p>
          <a:p>
            <a:pPr marL="124175" lvl="1" indent="-225425">
              <a:buFont typeface="+mj-lt"/>
              <a:buAutoNum type="arabicPeriod"/>
            </a:pPr>
            <a:endParaRPr lang="en-US" sz="1200" dirty="0" smtClean="0"/>
          </a:p>
          <a:p>
            <a:endParaRPr lang="en-US" sz="1300" b="1" u="sng" dirty="0"/>
          </a:p>
          <a:p>
            <a:pPr marL="190949" indent="-190949">
              <a:buFont typeface="Arial" panose="020B0604020202020204" pitchFamily="34" charset="0"/>
              <a:buChar char="•"/>
            </a:pPr>
            <a:endParaRPr lang="en-US" sz="13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49825"/>
            <a:ext cx="777240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Oval 23"/>
          <p:cNvSpPr/>
          <p:nvPr/>
        </p:nvSpPr>
        <p:spPr>
          <a:xfrm>
            <a:off x="304800" y="2857953"/>
            <a:ext cx="3581400" cy="3000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21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0" y="1"/>
            <a:ext cx="7772400" cy="10058399"/>
          </a:xfrm>
          <a:prstGeom prst="rect">
            <a:avLst/>
          </a:prstGeom>
          <a:noFill/>
        </p:spPr>
        <p:txBody>
          <a:bodyPr wrap="square" lIns="101839" tIns="50919" rIns="0" bIns="50919" rtlCol="0">
            <a:noAutofit/>
          </a:bodyPr>
          <a:lstStyle/>
          <a:p>
            <a:pPr algn="ctr"/>
            <a:r>
              <a:rPr lang="en-US" b="1" u="sng" dirty="0" smtClean="0"/>
              <a:t>SQUAD Ambush</a:t>
            </a:r>
          </a:p>
          <a:p>
            <a:endParaRPr lang="en-US" altLang="en-US" sz="1100" dirty="0" smtClean="0"/>
          </a:p>
          <a:p>
            <a:endParaRPr lang="en-US" altLang="en-US" sz="1100" dirty="0"/>
          </a:p>
          <a:p>
            <a:pPr marL="0" lvl="1" algn="ctr"/>
            <a:r>
              <a:rPr lang="en-US" sz="1600" b="1" u="sng" dirty="0" smtClean="0"/>
              <a:t>Performance </a:t>
            </a:r>
            <a:r>
              <a:rPr lang="en-US" sz="1600" b="1" u="sng" dirty="0"/>
              <a:t>steps</a:t>
            </a:r>
          </a:p>
          <a:p>
            <a:pPr marL="342900" lvl="2" indent="-342900">
              <a:buFont typeface="+mj-lt"/>
              <a:buAutoNum type="arabicPeriod"/>
            </a:pPr>
            <a:r>
              <a:rPr lang="en-US" sz="1600" dirty="0"/>
              <a:t>TLPs in AA or patrol base</a:t>
            </a:r>
          </a:p>
          <a:p>
            <a:pPr marL="342900" lvl="2" indent="-342900">
              <a:buFont typeface="+mj-lt"/>
              <a:buAutoNum type="arabicPeriod"/>
            </a:pPr>
            <a:r>
              <a:rPr lang="en-US" sz="1600" dirty="0"/>
              <a:t>Cross LD</a:t>
            </a:r>
          </a:p>
          <a:p>
            <a:pPr marL="342900" lvl="2" indent="-342900">
              <a:buFont typeface="+mj-lt"/>
              <a:buAutoNum type="arabicPeriod"/>
            </a:pPr>
            <a:r>
              <a:rPr lang="en-US" sz="1600" dirty="0"/>
              <a:t>Movement along route/axis (using rally points)</a:t>
            </a:r>
          </a:p>
          <a:p>
            <a:pPr marL="342900" lvl="2" indent="-342900">
              <a:buFont typeface="+mj-lt"/>
              <a:buAutoNum type="arabicPeriod"/>
            </a:pPr>
            <a:r>
              <a:rPr lang="en-US" sz="1600" dirty="0"/>
              <a:t>Occupy ORP (by force or by recon)</a:t>
            </a:r>
          </a:p>
          <a:p>
            <a:pPr marL="342900" lvl="2" indent="-342900">
              <a:buFont typeface="+mj-lt"/>
              <a:buAutoNum type="arabicPeriod"/>
            </a:pPr>
            <a:r>
              <a:rPr lang="en-US" sz="1600" dirty="0"/>
              <a:t>Leader’s recon (issue GOTWA)</a:t>
            </a:r>
          </a:p>
          <a:p>
            <a:pPr marL="852313" lvl="3" indent="-342900">
              <a:buFont typeface="+mj-lt"/>
              <a:buAutoNum type="arabicPeriod"/>
            </a:pPr>
            <a:r>
              <a:rPr lang="en-US" sz="1600" dirty="0"/>
              <a:t>Identify kill zone</a:t>
            </a:r>
          </a:p>
          <a:p>
            <a:pPr marL="852313" lvl="3" indent="-342900">
              <a:buFont typeface="+mj-lt"/>
              <a:buAutoNum type="arabicPeriod"/>
            </a:pPr>
            <a:r>
              <a:rPr lang="en-US" sz="1600" dirty="0"/>
              <a:t>Identify surveillance location</a:t>
            </a:r>
          </a:p>
          <a:p>
            <a:pPr marL="852313" lvl="3" indent="-342900">
              <a:buFont typeface="+mj-lt"/>
              <a:buAutoNum type="arabicPeriod"/>
            </a:pPr>
            <a:r>
              <a:rPr lang="en-US" sz="1600" dirty="0"/>
              <a:t>Identify security positions</a:t>
            </a:r>
          </a:p>
          <a:p>
            <a:pPr marL="852313" lvl="3" indent="-342900">
              <a:buFont typeface="+mj-lt"/>
              <a:buAutoNum type="arabicPeriod"/>
            </a:pPr>
            <a:r>
              <a:rPr lang="en-US" sz="1600" dirty="0"/>
              <a:t>Identify support position</a:t>
            </a:r>
          </a:p>
          <a:p>
            <a:pPr marL="852313" lvl="3" indent="-342900">
              <a:buFont typeface="+mj-lt"/>
              <a:buAutoNum type="arabicPeriod"/>
            </a:pPr>
            <a:r>
              <a:rPr lang="en-US" sz="1600" dirty="0"/>
              <a:t>Identify assault position</a:t>
            </a:r>
          </a:p>
          <a:p>
            <a:pPr marL="852313" lvl="3" indent="-342900">
              <a:buFont typeface="+mj-lt"/>
              <a:buAutoNum type="arabicPeriod"/>
            </a:pPr>
            <a:r>
              <a:rPr lang="en-US" sz="1600" dirty="0"/>
              <a:t>Identify release point (can be same as surveillance location)</a:t>
            </a:r>
          </a:p>
          <a:p>
            <a:pPr marL="852313" lvl="3" indent="-342900">
              <a:buFont typeface="+mj-lt"/>
              <a:buAutoNum type="arabicPeriod"/>
            </a:pPr>
            <a:r>
              <a:rPr lang="en-US" sz="1600" dirty="0"/>
              <a:t>Emplace surveillance team (leave a GOTWA)</a:t>
            </a:r>
          </a:p>
          <a:p>
            <a:pPr marL="342900" lvl="2" indent="-342900">
              <a:buFont typeface="+mj-lt"/>
              <a:buAutoNum type="arabicPeriod"/>
            </a:pPr>
            <a:r>
              <a:rPr lang="en-US" sz="1600" dirty="0"/>
              <a:t>Return to ORP; issue FRAGO if needed</a:t>
            </a:r>
          </a:p>
          <a:p>
            <a:pPr marL="342900" lvl="2" indent="-342900">
              <a:buFont typeface="+mj-lt"/>
              <a:buAutoNum type="arabicPeriod"/>
            </a:pPr>
            <a:r>
              <a:rPr lang="en-US" sz="1600" dirty="0"/>
              <a:t>Security occupies their positions</a:t>
            </a:r>
          </a:p>
          <a:p>
            <a:pPr marL="342900" lvl="2" indent="-342900">
              <a:buFont typeface="+mj-lt"/>
              <a:buAutoNum type="arabicPeriod"/>
            </a:pPr>
            <a:r>
              <a:rPr lang="en-US" sz="1600" dirty="0"/>
              <a:t>Support occupies their position</a:t>
            </a:r>
          </a:p>
          <a:p>
            <a:pPr marL="342900" lvl="2" indent="-342900">
              <a:buFont typeface="+mj-lt"/>
              <a:buAutoNum type="arabicPeriod"/>
            </a:pPr>
            <a:r>
              <a:rPr lang="en-US" sz="1600" dirty="0"/>
              <a:t>Assault occupies their position</a:t>
            </a:r>
          </a:p>
          <a:p>
            <a:pPr marL="342900" lvl="2" indent="-342900">
              <a:buFont typeface="+mj-lt"/>
              <a:buAutoNum type="arabicPeriod"/>
            </a:pPr>
            <a:r>
              <a:rPr lang="en-US" sz="1600" dirty="0"/>
              <a:t>Security element warns SL of enemy</a:t>
            </a:r>
          </a:p>
          <a:p>
            <a:pPr marL="342900" lvl="2" indent="-342900">
              <a:buFont typeface="+mj-lt"/>
              <a:buAutoNum type="arabicPeriod"/>
            </a:pPr>
            <a:r>
              <a:rPr lang="en-US" sz="1600" dirty="0"/>
              <a:t>SL initiates with most casualty producing weapon</a:t>
            </a:r>
          </a:p>
          <a:p>
            <a:pPr marL="342900" lvl="2" indent="-342900">
              <a:buFont typeface="+mj-lt"/>
              <a:buAutoNum type="arabicPeriod"/>
            </a:pPr>
            <a:r>
              <a:rPr lang="en-US" sz="1600" dirty="0"/>
              <a:t>SBF shifts fire (15 degree rule…coordinated with Assault element)</a:t>
            </a:r>
          </a:p>
          <a:p>
            <a:pPr marL="342900" lvl="2" indent="-342900">
              <a:buFont typeface="+mj-lt"/>
              <a:buAutoNum type="arabicPeriod"/>
            </a:pPr>
            <a:r>
              <a:rPr lang="en-US" sz="1600" dirty="0"/>
              <a:t>SBF ceases fire (15 degree rule…coordinated with Assault element)</a:t>
            </a:r>
          </a:p>
          <a:p>
            <a:pPr marL="342900" lvl="2" indent="-342900">
              <a:buFont typeface="+mj-lt"/>
              <a:buAutoNum type="arabicPeriod"/>
            </a:pPr>
            <a:r>
              <a:rPr lang="en-US" sz="1600" dirty="0"/>
              <a:t>Assault element clears kill zone; hits LOA</a:t>
            </a:r>
          </a:p>
          <a:p>
            <a:pPr marL="342900" lvl="2" indent="-342900">
              <a:buFont typeface="+mj-lt"/>
              <a:buAutoNum type="arabicPeriod"/>
            </a:pPr>
            <a:r>
              <a:rPr lang="en-US" sz="1600" dirty="0"/>
              <a:t>EPW, Aid and Litter, demo etc.</a:t>
            </a:r>
          </a:p>
          <a:p>
            <a:pPr marL="342900" lvl="2" indent="-342900">
              <a:buFont typeface="+mj-lt"/>
              <a:buAutoNum type="arabicPeriod"/>
            </a:pPr>
            <a:r>
              <a:rPr lang="en-US" sz="1600" dirty="0"/>
              <a:t>Assault returns to ORP</a:t>
            </a:r>
          </a:p>
          <a:p>
            <a:pPr marL="342900" lvl="2" indent="-342900">
              <a:buFont typeface="+mj-lt"/>
              <a:buAutoNum type="arabicPeriod"/>
            </a:pPr>
            <a:r>
              <a:rPr lang="en-US" sz="1600" dirty="0"/>
              <a:t>Support returns to ORP</a:t>
            </a:r>
          </a:p>
          <a:p>
            <a:pPr marL="342900" lvl="2" indent="-342900">
              <a:buFont typeface="+mj-lt"/>
              <a:buAutoNum type="arabicPeriod"/>
            </a:pPr>
            <a:r>
              <a:rPr lang="en-US" sz="1600" dirty="0"/>
              <a:t>Security elements return to ORP</a:t>
            </a:r>
          </a:p>
          <a:p>
            <a:pPr marL="342900" lvl="2" indent="-342900">
              <a:buFont typeface="+mj-lt"/>
              <a:buAutoNum type="arabicPeriod"/>
            </a:pPr>
            <a:r>
              <a:rPr lang="en-US" sz="1600" dirty="0"/>
              <a:t>Squad consolidates/reorganizes in ORP</a:t>
            </a:r>
          </a:p>
          <a:p>
            <a:pPr marL="0" lvl="2"/>
            <a:endParaRPr lang="en-US" sz="1300" dirty="0" smtClean="0"/>
          </a:p>
          <a:p>
            <a:endParaRPr lang="en-US" altLang="en-US" sz="1100" dirty="0"/>
          </a:p>
          <a:p>
            <a:pPr marL="408162" lvl="2"/>
            <a:endParaRPr lang="en-US" sz="1200" dirty="0"/>
          </a:p>
          <a:p>
            <a:pPr marL="124175" lvl="1" indent="-225425">
              <a:buFont typeface="+mj-lt"/>
              <a:buAutoNum type="arabicPeriod"/>
            </a:pPr>
            <a:endParaRPr lang="en-US" sz="1200" dirty="0" smtClean="0"/>
          </a:p>
          <a:p>
            <a:endParaRPr lang="en-US" sz="1300" b="1" u="sng" dirty="0"/>
          </a:p>
          <a:p>
            <a:pPr marL="190949" indent="-190949">
              <a:buFont typeface="Arial" panose="020B0604020202020204" pitchFamily="34" charset="0"/>
              <a:buChar char="•"/>
            </a:pPr>
            <a:endParaRPr lang="en-US" sz="1300" b="1" dirty="0"/>
          </a:p>
        </p:txBody>
      </p:sp>
    </p:spTree>
    <p:extLst>
      <p:ext uri="{BB962C8B-B14F-4D97-AF65-F5344CB8AC3E}">
        <p14:creationId xmlns:p14="http://schemas.microsoft.com/office/powerpoint/2010/main" val="2703541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0" y="1"/>
            <a:ext cx="7772400" cy="10058399"/>
          </a:xfrm>
          <a:prstGeom prst="rect">
            <a:avLst/>
          </a:prstGeom>
          <a:noFill/>
        </p:spPr>
        <p:txBody>
          <a:bodyPr wrap="square" lIns="101839" tIns="50919" rIns="0" bIns="50919" rtlCol="0">
            <a:noAutofit/>
          </a:bodyPr>
          <a:lstStyle/>
          <a:p>
            <a:pPr algn="ctr"/>
            <a:r>
              <a:rPr lang="en-US" b="1" u="sng" dirty="0" smtClean="0"/>
              <a:t>SQUAD Recon</a:t>
            </a:r>
          </a:p>
          <a:p>
            <a:pPr marL="171450" indent="-171450">
              <a:buFont typeface="Arial" panose="020B0604020202020204" pitchFamily="34" charset="0"/>
              <a:buChar char="•"/>
            </a:pPr>
            <a:r>
              <a:rPr lang="en-US" altLang="en-US" sz="1600" dirty="0"/>
              <a:t>Starts on TACSOP page H-1</a:t>
            </a:r>
          </a:p>
          <a:p>
            <a:pPr marL="171450" indent="-171450">
              <a:buFont typeface="Arial" panose="020B0604020202020204" pitchFamily="34" charset="0"/>
              <a:buChar char="•"/>
            </a:pPr>
            <a:r>
              <a:rPr lang="en-US" altLang="en-US" sz="1600" dirty="0"/>
              <a:t>Recon is used to gather information on the enemy or terrain</a:t>
            </a:r>
          </a:p>
          <a:p>
            <a:pPr marL="171450" indent="-171450">
              <a:buFont typeface="Arial" panose="020B0604020202020204" pitchFamily="34" charset="0"/>
              <a:buChar char="•"/>
            </a:pPr>
            <a:r>
              <a:rPr lang="en-US" altLang="en-US" sz="1600" dirty="0"/>
              <a:t>Avoid enemy contact…be light and stealthy</a:t>
            </a:r>
          </a:p>
          <a:p>
            <a:pPr marL="171450" indent="-171450">
              <a:buFont typeface="Arial" panose="020B0604020202020204" pitchFamily="34" charset="0"/>
              <a:buChar char="•"/>
            </a:pPr>
            <a:r>
              <a:rPr lang="en-US" altLang="en-US" sz="1600" dirty="0"/>
              <a:t>3 types of recon</a:t>
            </a:r>
          </a:p>
          <a:p>
            <a:pPr marL="738012" lvl="1" indent="-228600">
              <a:buFont typeface="+mj-lt"/>
              <a:buAutoNum type="arabicPeriod"/>
            </a:pPr>
            <a:r>
              <a:rPr lang="en-US" altLang="en-US" sz="1600" b="1" u="sng" dirty="0"/>
              <a:t>Area</a:t>
            </a:r>
            <a:r>
              <a:rPr lang="en-US" altLang="en-US" sz="1600" dirty="0"/>
              <a:t>: focuses on obtaining detailed info about the enemy, </a:t>
            </a:r>
            <a:r>
              <a:rPr lang="en-US" altLang="en-US" sz="1600" dirty="0" smtClean="0"/>
              <a:t>terrain</a:t>
            </a:r>
            <a:r>
              <a:rPr lang="en-US" altLang="en-US" sz="1600" dirty="0"/>
              <a:t>, or civil consideration in a certain area.  </a:t>
            </a:r>
          </a:p>
          <a:p>
            <a:pPr marL="738012" lvl="1" indent="-228600">
              <a:buFont typeface="+mj-lt"/>
              <a:buAutoNum type="arabicPeriod"/>
            </a:pPr>
            <a:r>
              <a:rPr lang="en-US" altLang="en-US" sz="1600" b="1" u="sng" dirty="0"/>
              <a:t>Zone</a:t>
            </a:r>
            <a:r>
              <a:rPr lang="en-US" altLang="en-US" sz="1600" dirty="0"/>
              <a:t>: obtains detailed information about a  specific route </a:t>
            </a:r>
            <a:r>
              <a:rPr lang="en-US" altLang="en-US" sz="1600" dirty="0" smtClean="0"/>
              <a:t>and </a:t>
            </a:r>
            <a:r>
              <a:rPr lang="en-US" altLang="en-US" sz="1600" dirty="0"/>
              <a:t>terrain where the enemy could influence 	movement along a route</a:t>
            </a:r>
          </a:p>
          <a:p>
            <a:pPr marL="738012" lvl="1" indent="-228600">
              <a:buFont typeface="+mj-lt"/>
              <a:buAutoNum type="arabicPeriod"/>
            </a:pPr>
            <a:r>
              <a:rPr lang="en-US" altLang="en-US" sz="1600" b="1" u="sng" dirty="0"/>
              <a:t>Route</a:t>
            </a:r>
            <a:r>
              <a:rPr lang="en-US" altLang="en-US" sz="1600" dirty="0"/>
              <a:t>: involves a directed effort to obtain detailed </a:t>
            </a:r>
            <a:r>
              <a:rPr lang="en-US" altLang="en-US" sz="1600" dirty="0" smtClean="0"/>
              <a:t>information </a:t>
            </a:r>
            <a:r>
              <a:rPr lang="en-US" altLang="en-US" sz="1600" dirty="0"/>
              <a:t>on all routes, obstacles, terrain, </a:t>
            </a:r>
            <a:r>
              <a:rPr lang="en-US" altLang="en-US" sz="1600" dirty="0" smtClean="0"/>
              <a:t>enemy forces</a:t>
            </a:r>
            <a:r>
              <a:rPr lang="en-US" altLang="en-US" sz="1600" dirty="0"/>
              <a:t>, or specific civil considerations within a zone </a:t>
            </a:r>
            <a:r>
              <a:rPr lang="en-US" altLang="en-US" sz="1600" dirty="0" smtClean="0"/>
              <a:t>defined </a:t>
            </a:r>
            <a:r>
              <a:rPr lang="en-US" altLang="en-US" sz="1600" dirty="0"/>
              <a:t>by boundaries</a:t>
            </a:r>
          </a:p>
          <a:p>
            <a:pPr marL="171450" indent="-171450">
              <a:buFont typeface="Arial" panose="020B0604020202020204" pitchFamily="34" charset="0"/>
              <a:buChar char="•"/>
            </a:pPr>
            <a:r>
              <a:rPr lang="en-US" altLang="en-US" sz="1600" b="1" u="sng" dirty="0"/>
              <a:t>Squads mainly execute Area </a:t>
            </a:r>
            <a:r>
              <a:rPr lang="en-US" altLang="en-US" sz="1600" b="1" u="sng" dirty="0" smtClean="0"/>
              <a:t>Recons</a:t>
            </a:r>
          </a:p>
          <a:p>
            <a:pPr marL="171450" indent="-171450">
              <a:buFont typeface="Arial" panose="020B0604020202020204" pitchFamily="34" charset="0"/>
              <a:buChar char="•"/>
            </a:pPr>
            <a:r>
              <a:rPr lang="en-US" altLang="en-US" sz="1600" b="1" u="sng" dirty="0"/>
              <a:t>Reconnaissance Team</a:t>
            </a:r>
            <a:r>
              <a:rPr lang="en-US" altLang="en-US" sz="1600" dirty="0"/>
              <a:t>: Reconnaissance teams reconnoiter the objective area from various vantage points once the security teams are in position. Normally reconnaissance teams are two-Soldier teams (buddy teams), to reduce the possibility of detection.</a:t>
            </a:r>
          </a:p>
          <a:p>
            <a:pPr marL="171450" indent="-171450">
              <a:buFont typeface="Arial" panose="020B0604020202020204" pitchFamily="34" charset="0"/>
              <a:buChar char="•"/>
            </a:pPr>
            <a:r>
              <a:rPr lang="en-US" altLang="en-US" sz="1600" b="1" u="sng" dirty="0"/>
              <a:t>Reconnaissance and Security Team</a:t>
            </a:r>
            <a:r>
              <a:rPr lang="en-US" altLang="en-US" sz="1600" dirty="0"/>
              <a:t>: You normally use R&amp;S teams in a zone reconnaissance, but they may be useful in any situation when it is impractical to separate reconnaissance and security.</a:t>
            </a:r>
          </a:p>
          <a:p>
            <a:pPr marL="171450" indent="-171450">
              <a:buFont typeface="Arial" panose="020B0604020202020204" pitchFamily="34" charset="0"/>
              <a:buChar char="•"/>
            </a:pPr>
            <a:r>
              <a:rPr lang="en-US" altLang="en-US" sz="1600" b="1" u="sng" dirty="0"/>
              <a:t>Security Element</a:t>
            </a:r>
            <a:r>
              <a:rPr lang="en-US" altLang="en-US" sz="1600" dirty="0"/>
              <a:t>: When the responsibilities for reconnaissance and security are separate, the security element provides security at danger areas, secures the objective rally point (ORP), isolates the objective, and supports the withdrawal of the rest of the platoon once the recon is complete. The security element may have separate security teams, each with an assigned task or sequence of tasks.</a:t>
            </a:r>
          </a:p>
          <a:p>
            <a:pPr marL="171450" indent="-171450">
              <a:buFont typeface="Arial" panose="020B0604020202020204" pitchFamily="34" charset="0"/>
              <a:buChar char="•"/>
            </a:pPr>
            <a:r>
              <a:rPr lang="en-US" altLang="en-US" sz="1600" b="1" u="sng" dirty="0"/>
              <a:t>Surveillance Team</a:t>
            </a:r>
            <a:r>
              <a:rPr lang="en-US" altLang="en-US" sz="1600" dirty="0"/>
              <a:t>: The surveillance team is a two-Soldier team that you place at a static vantage point. It observes the objective for an extended or determined period and gathers PIR or IR on the enemy or the objective. A surveillance team differs from a recon team in that the recon team maneuvers around the objective on multiple approaches in order to observe the objective from many vantage points</a:t>
            </a:r>
            <a:r>
              <a:rPr lang="en-US" altLang="en-US" sz="1600" dirty="0" smtClean="0"/>
              <a:t>.</a:t>
            </a:r>
          </a:p>
          <a:p>
            <a:pPr marL="171450" indent="-171450">
              <a:buFont typeface="Arial" panose="020B0604020202020204" pitchFamily="34" charset="0"/>
              <a:buChar char="•"/>
            </a:pPr>
            <a:r>
              <a:rPr lang="en-US" altLang="en-US" sz="1600" dirty="0"/>
              <a:t>Recon patrols should produce detailed OBJ sketches to include:</a:t>
            </a:r>
          </a:p>
          <a:p>
            <a:pPr marL="680862" lvl="1" indent="-171450">
              <a:buFont typeface="Arial" panose="020B0604020202020204" pitchFamily="34" charset="0"/>
              <a:buChar char="•"/>
            </a:pPr>
            <a:r>
              <a:rPr lang="en-US" altLang="en-US" sz="1600" dirty="0"/>
              <a:t>Enemy/Friendly </a:t>
            </a:r>
            <a:r>
              <a:rPr lang="en-US" altLang="en-US" sz="1600" dirty="0" err="1"/>
              <a:t>Infil</a:t>
            </a:r>
            <a:r>
              <a:rPr lang="en-US" altLang="en-US" sz="1600" dirty="0"/>
              <a:t> and </a:t>
            </a:r>
            <a:r>
              <a:rPr lang="en-US" altLang="en-US" sz="1600" dirty="0" err="1"/>
              <a:t>exfil</a:t>
            </a:r>
            <a:r>
              <a:rPr lang="en-US" altLang="en-US" sz="1600" dirty="0"/>
              <a:t> routes</a:t>
            </a:r>
          </a:p>
          <a:p>
            <a:pPr marL="680862" lvl="1" indent="-171450">
              <a:buFont typeface="Arial" panose="020B0604020202020204" pitchFamily="34" charset="0"/>
              <a:buChar char="•"/>
            </a:pPr>
            <a:r>
              <a:rPr lang="en-US" altLang="en-US" sz="1600" dirty="0"/>
              <a:t>Building locations </a:t>
            </a:r>
            <a:r>
              <a:rPr lang="en-US" altLang="en-US" sz="1600" dirty="0" smtClean="0"/>
              <a:t>(to include building construction materials)</a:t>
            </a:r>
            <a:endParaRPr lang="en-US" altLang="en-US" sz="1600" dirty="0"/>
          </a:p>
          <a:p>
            <a:pPr marL="680862" lvl="1" indent="-171450">
              <a:buFont typeface="Arial" panose="020B0604020202020204" pitchFamily="34" charset="0"/>
              <a:buChar char="•"/>
            </a:pPr>
            <a:r>
              <a:rPr lang="en-US" altLang="en-US" sz="1600" dirty="0"/>
              <a:t>Composition/disposition/strength of enemy</a:t>
            </a:r>
          </a:p>
          <a:p>
            <a:pPr marL="680862" lvl="1" indent="-171450">
              <a:buFont typeface="Arial" panose="020B0604020202020204" pitchFamily="34" charset="0"/>
              <a:buChar char="•"/>
            </a:pPr>
            <a:r>
              <a:rPr lang="en-US" altLang="en-US" sz="1600" dirty="0"/>
              <a:t>Locations of doors/windows (direction of opening)</a:t>
            </a:r>
          </a:p>
          <a:p>
            <a:pPr marL="171450" indent="-171450">
              <a:buFont typeface="Arial" panose="020B0604020202020204" pitchFamily="34" charset="0"/>
              <a:buChar char="•"/>
            </a:pPr>
            <a:r>
              <a:rPr lang="en-US" altLang="en-US" sz="1600" dirty="0"/>
              <a:t>Recon patrols should take photos/videos when </a:t>
            </a:r>
            <a:r>
              <a:rPr lang="en-US" altLang="en-US" sz="1600" dirty="0" smtClean="0"/>
              <a:t>possible</a:t>
            </a:r>
            <a:endParaRPr lang="en-US" altLang="en-US" sz="1600" dirty="0"/>
          </a:p>
          <a:p>
            <a:pPr marL="171450" indent="-171450">
              <a:buFont typeface="Arial" panose="020B0604020202020204" pitchFamily="34" charset="0"/>
              <a:buChar char="•"/>
            </a:pPr>
            <a:endParaRPr lang="en-US" altLang="en-US" sz="1100" dirty="0" smtClean="0"/>
          </a:p>
        </p:txBody>
      </p:sp>
    </p:spTree>
    <p:extLst>
      <p:ext uri="{BB962C8B-B14F-4D97-AF65-F5344CB8AC3E}">
        <p14:creationId xmlns:p14="http://schemas.microsoft.com/office/powerpoint/2010/main" val="454488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0" y="1"/>
            <a:ext cx="7772400" cy="10058399"/>
          </a:xfrm>
          <a:prstGeom prst="rect">
            <a:avLst/>
          </a:prstGeom>
          <a:noFill/>
        </p:spPr>
        <p:txBody>
          <a:bodyPr wrap="square" lIns="101839" tIns="50919" rIns="0" bIns="50919" rtlCol="0">
            <a:noAutofit/>
          </a:bodyPr>
          <a:lstStyle/>
          <a:p>
            <a:pPr algn="ctr"/>
            <a:r>
              <a:rPr lang="en-US" b="1" u="sng" dirty="0" smtClean="0"/>
              <a:t>SQUAD Recon</a:t>
            </a:r>
          </a:p>
          <a:p>
            <a:pPr marL="171450" indent="-171450">
              <a:buFont typeface="Arial" panose="020B0604020202020204" pitchFamily="34" charset="0"/>
              <a:buChar char="•"/>
            </a:pPr>
            <a:endParaRPr lang="en-US" altLang="en-US" sz="1100" dirty="0" smtClean="0"/>
          </a:p>
          <a:p>
            <a:pPr marL="171450" indent="-171450">
              <a:buFont typeface="Arial" panose="020B0604020202020204" pitchFamily="34" charset="0"/>
              <a:buChar char="•"/>
            </a:pPr>
            <a:endParaRPr lang="en-US" altLang="en-US" sz="1100" dirty="0"/>
          </a:p>
          <a:p>
            <a:pPr marL="171450" indent="-171450">
              <a:buFont typeface="Arial" panose="020B0604020202020204" pitchFamily="34" charset="0"/>
              <a:buChar char="•"/>
            </a:pPr>
            <a:endParaRPr lang="en-US" altLang="en-US" sz="1100" dirty="0" smtClean="0"/>
          </a:p>
          <a:p>
            <a:pPr marL="171450" indent="-171450">
              <a:buFont typeface="Arial" panose="020B0604020202020204" pitchFamily="34" charset="0"/>
              <a:buChar char="•"/>
            </a:pPr>
            <a:endParaRPr lang="en-US" altLang="en-US" sz="1100" dirty="0"/>
          </a:p>
          <a:p>
            <a:pPr marL="171450" indent="-171450">
              <a:buFont typeface="Arial" panose="020B0604020202020204" pitchFamily="34" charset="0"/>
              <a:buChar char="•"/>
            </a:pPr>
            <a:endParaRPr lang="en-US" altLang="en-US" sz="1100" dirty="0" smtClean="0"/>
          </a:p>
          <a:p>
            <a:pPr marL="171450" indent="-171450">
              <a:buFont typeface="Arial" panose="020B0604020202020204" pitchFamily="34" charset="0"/>
              <a:buChar char="•"/>
            </a:pPr>
            <a:endParaRPr lang="en-US" altLang="en-US" sz="1100" dirty="0"/>
          </a:p>
          <a:p>
            <a:pPr marL="171450" indent="-171450">
              <a:buFont typeface="Arial" panose="020B0604020202020204" pitchFamily="34" charset="0"/>
              <a:buChar char="•"/>
            </a:pPr>
            <a:endParaRPr lang="en-US" altLang="en-US" sz="1100" dirty="0" smtClean="0"/>
          </a:p>
          <a:p>
            <a:pPr marL="171450" indent="-171450">
              <a:buFont typeface="Arial" panose="020B0604020202020204" pitchFamily="34" charset="0"/>
              <a:buChar char="•"/>
            </a:pPr>
            <a:endParaRPr lang="en-US" altLang="en-US" sz="1100" dirty="0"/>
          </a:p>
          <a:p>
            <a:pPr marL="171450" indent="-171450">
              <a:buFont typeface="Arial" panose="020B0604020202020204" pitchFamily="34" charset="0"/>
              <a:buChar char="•"/>
            </a:pPr>
            <a:endParaRPr lang="en-US" altLang="en-US" sz="1100" dirty="0" smtClean="0"/>
          </a:p>
          <a:p>
            <a:pPr marL="171450" indent="-171450">
              <a:buFont typeface="Arial" panose="020B0604020202020204" pitchFamily="34" charset="0"/>
              <a:buChar char="•"/>
            </a:pPr>
            <a:endParaRPr lang="en-US" altLang="en-US" sz="1100" dirty="0"/>
          </a:p>
          <a:p>
            <a:pPr marL="171450" indent="-171450">
              <a:buFont typeface="Arial" panose="020B0604020202020204" pitchFamily="34" charset="0"/>
              <a:buChar char="•"/>
            </a:pPr>
            <a:endParaRPr lang="en-US" altLang="en-US" sz="1100" dirty="0" smtClean="0"/>
          </a:p>
          <a:p>
            <a:pPr marL="171450" indent="-171450">
              <a:buFont typeface="Arial" panose="020B0604020202020204" pitchFamily="34" charset="0"/>
              <a:buChar char="•"/>
            </a:pPr>
            <a:endParaRPr lang="en-US" altLang="en-US" sz="1100" dirty="0"/>
          </a:p>
          <a:p>
            <a:pPr marL="171450" indent="-171450">
              <a:buFont typeface="Arial" panose="020B0604020202020204" pitchFamily="34" charset="0"/>
              <a:buChar char="•"/>
            </a:pPr>
            <a:endParaRPr lang="en-US" altLang="en-US" sz="1100" dirty="0" smtClean="0"/>
          </a:p>
          <a:p>
            <a:pPr marL="171450" indent="-171450">
              <a:buFont typeface="Arial" panose="020B0604020202020204" pitchFamily="34" charset="0"/>
              <a:buChar char="•"/>
            </a:pPr>
            <a:endParaRPr lang="en-US" altLang="en-US" sz="1100" dirty="0"/>
          </a:p>
          <a:p>
            <a:pPr marL="171450" indent="-171450">
              <a:buFont typeface="Arial" panose="020B0604020202020204" pitchFamily="34" charset="0"/>
              <a:buChar char="•"/>
            </a:pPr>
            <a:endParaRPr lang="en-US" altLang="en-US" sz="1100" dirty="0" smtClean="0"/>
          </a:p>
          <a:p>
            <a:pPr marL="171450" indent="-171450">
              <a:buFont typeface="Arial" panose="020B0604020202020204" pitchFamily="34" charset="0"/>
              <a:buChar char="•"/>
            </a:pPr>
            <a:endParaRPr lang="en-US" altLang="en-US" sz="1100" dirty="0" smtClean="0"/>
          </a:p>
          <a:p>
            <a:pPr marL="171450" indent="-171450">
              <a:buFont typeface="Arial" panose="020B0604020202020204" pitchFamily="34" charset="0"/>
              <a:buChar char="•"/>
            </a:pPr>
            <a:endParaRPr lang="en-US" altLang="en-US" sz="1100" dirty="0"/>
          </a:p>
          <a:p>
            <a:pPr marL="171450" indent="-171450">
              <a:buFont typeface="Arial" panose="020B0604020202020204" pitchFamily="34" charset="0"/>
              <a:buChar char="•"/>
            </a:pPr>
            <a:endParaRPr lang="en-US" altLang="en-US" sz="1100" dirty="0" smtClean="0"/>
          </a:p>
          <a:p>
            <a:pPr marL="171450" indent="-171450">
              <a:buFont typeface="Arial" panose="020B0604020202020204" pitchFamily="34" charset="0"/>
              <a:buChar char="•"/>
            </a:pPr>
            <a:endParaRPr lang="en-US" altLang="en-US" sz="1100" dirty="0"/>
          </a:p>
          <a:p>
            <a:pPr marL="171450" indent="-171450">
              <a:buFont typeface="Arial" panose="020B0604020202020204" pitchFamily="34" charset="0"/>
              <a:buChar char="•"/>
            </a:pPr>
            <a:endParaRPr lang="en-US" altLang="en-US" sz="1100" dirty="0" smtClean="0"/>
          </a:p>
          <a:p>
            <a:pPr marL="171450" indent="-171450">
              <a:buFont typeface="Arial" panose="020B0604020202020204" pitchFamily="34" charset="0"/>
              <a:buChar char="•"/>
            </a:pPr>
            <a:endParaRPr lang="en-US" altLang="en-US" sz="1100" dirty="0"/>
          </a:p>
          <a:p>
            <a:pPr marL="171450" indent="-171450">
              <a:buFont typeface="Arial" panose="020B0604020202020204" pitchFamily="34" charset="0"/>
              <a:buChar char="•"/>
            </a:pPr>
            <a:endParaRPr lang="en-US" altLang="en-US" sz="1100" dirty="0" smtClean="0"/>
          </a:p>
          <a:p>
            <a:pPr marL="171450" indent="-171450">
              <a:buFont typeface="Arial" panose="020B0604020202020204" pitchFamily="34" charset="0"/>
              <a:buChar char="•"/>
            </a:pPr>
            <a:endParaRPr lang="en-US" altLang="en-US" sz="1100" dirty="0"/>
          </a:p>
          <a:p>
            <a:pPr marL="171450" indent="-171450">
              <a:buFont typeface="Arial" panose="020B0604020202020204" pitchFamily="34" charset="0"/>
              <a:buChar char="•"/>
            </a:pPr>
            <a:endParaRPr lang="en-US" altLang="en-US" sz="1100" dirty="0" smtClean="0"/>
          </a:p>
          <a:p>
            <a:pPr marL="171450" indent="-171450">
              <a:buFont typeface="Arial" panose="020B0604020202020204" pitchFamily="34" charset="0"/>
              <a:buChar char="•"/>
            </a:pPr>
            <a:endParaRPr lang="en-US" altLang="en-US" sz="1100" dirty="0"/>
          </a:p>
          <a:p>
            <a:pPr marL="171450" indent="-171450">
              <a:buFont typeface="Arial" panose="020B0604020202020204" pitchFamily="34" charset="0"/>
              <a:buChar char="•"/>
            </a:pPr>
            <a:endParaRPr lang="en-US" altLang="en-US" sz="1100" dirty="0" smtClean="0"/>
          </a:p>
          <a:p>
            <a:pPr marL="171450" indent="-171450">
              <a:buFont typeface="Arial" panose="020B0604020202020204" pitchFamily="34" charset="0"/>
              <a:buChar char="•"/>
            </a:pPr>
            <a:endParaRPr lang="en-US" altLang="en-US" sz="1100" dirty="0"/>
          </a:p>
          <a:p>
            <a:pPr marL="171450" indent="-171450">
              <a:buFont typeface="Arial" panose="020B0604020202020204" pitchFamily="34" charset="0"/>
              <a:buChar char="•"/>
            </a:pPr>
            <a:endParaRPr lang="en-US" altLang="en-US" sz="1100" dirty="0"/>
          </a:p>
          <a:p>
            <a:pPr marL="171450" indent="-171450">
              <a:buFont typeface="Arial" panose="020B0604020202020204" pitchFamily="34" charset="0"/>
              <a:buChar char="•"/>
            </a:pPr>
            <a:endParaRPr lang="en-US" altLang="en-US" sz="1100" dirty="0" smtClean="0"/>
          </a:p>
          <a:p>
            <a:pPr marL="171450" indent="-171450">
              <a:buFont typeface="Arial" panose="020B0604020202020204" pitchFamily="34" charset="0"/>
              <a:buChar char="•"/>
            </a:pPr>
            <a:endParaRPr lang="en-US" altLang="en-US" sz="1100" dirty="0"/>
          </a:p>
          <a:p>
            <a:pPr marL="171450" indent="-171450">
              <a:buFont typeface="Arial" panose="020B0604020202020204" pitchFamily="34" charset="0"/>
              <a:buChar char="•"/>
            </a:pPr>
            <a:endParaRPr lang="en-US" altLang="en-US" sz="1100" dirty="0" smtClean="0"/>
          </a:p>
          <a:p>
            <a:pPr marL="171450" indent="-171450">
              <a:buFont typeface="Arial" panose="020B0604020202020204" pitchFamily="34" charset="0"/>
              <a:buChar char="•"/>
            </a:pPr>
            <a:endParaRPr lang="en-US" altLang="en-US" sz="1100" b="1" u="sng" dirty="0" smtClean="0"/>
          </a:p>
          <a:p>
            <a:endParaRPr lang="en-US" altLang="en-US" sz="1100" dirty="0" smtClean="0"/>
          </a:p>
          <a:p>
            <a:pPr marL="0" lvl="1" algn="ctr"/>
            <a:r>
              <a:rPr lang="en-US" sz="1600" b="1" u="sng" dirty="0" smtClean="0"/>
              <a:t>Performance </a:t>
            </a:r>
            <a:r>
              <a:rPr lang="en-US" sz="1600" b="1" u="sng" dirty="0"/>
              <a:t>steps</a:t>
            </a:r>
          </a:p>
          <a:p>
            <a:pPr marL="342900" lvl="2" indent="-342900">
              <a:buFont typeface="+mj-lt"/>
              <a:buAutoNum type="arabicPeriod"/>
            </a:pPr>
            <a:r>
              <a:rPr lang="en-US" sz="1600" dirty="0"/>
              <a:t>TLPs in AA or patrol base</a:t>
            </a:r>
          </a:p>
          <a:p>
            <a:pPr marL="342900" lvl="2" indent="-342900">
              <a:buFont typeface="+mj-lt"/>
              <a:buAutoNum type="arabicPeriod"/>
            </a:pPr>
            <a:r>
              <a:rPr lang="en-US" sz="1600" dirty="0"/>
              <a:t>Cross LD</a:t>
            </a:r>
          </a:p>
          <a:p>
            <a:pPr marL="342900" lvl="2" indent="-342900">
              <a:buFont typeface="+mj-lt"/>
              <a:buAutoNum type="arabicPeriod"/>
            </a:pPr>
            <a:r>
              <a:rPr lang="en-US" sz="1600" dirty="0"/>
              <a:t>Movement along route/axis (using rally points)</a:t>
            </a:r>
          </a:p>
          <a:p>
            <a:pPr marL="342900" lvl="2" indent="-342900">
              <a:buFont typeface="+mj-lt"/>
              <a:buAutoNum type="arabicPeriod"/>
            </a:pPr>
            <a:r>
              <a:rPr lang="en-US" sz="1600" dirty="0"/>
              <a:t>Occupy ORP (by force or by recon)</a:t>
            </a:r>
          </a:p>
          <a:p>
            <a:pPr marL="342900" lvl="2" indent="-342900">
              <a:buFont typeface="+mj-lt"/>
              <a:buAutoNum type="arabicPeriod"/>
            </a:pPr>
            <a:r>
              <a:rPr lang="en-US" sz="1600" dirty="0"/>
              <a:t>Leader’s recon (issue GOTWA)</a:t>
            </a:r>
          </a:p>
          <a:p>
            <a:pPr marL="852313" lvl="3" indent="-342900">
              <a:buFont typeface="+mj-lt"/>
              <a:buAutoNum type="arabicPeriod"/>
            </a:pPr>
            <a:r>
              <a:rPr lang="en-US" sz="1600" dirty="0"/>
              <a:t>Pinpoint OBJ</a:t>
            </a:r>
          </a:p>
          <a:p>
            <a:pPr marL="852313" lvl="3" indent="-342900">
              <a:buFont typeface="+mj-lt"/>
              <a:buAutoNum type="arabicPeriod"/>
            </a:pPr>
            <a:r>
              <a:rPr lang="en-US" sz="1600" dirty="0"/>
              <a:t>Identify surveillance location</a:t>
            </a:r>
          </a:p>
          <a:p>
            <a:pPr marL="852313" lvl="3" indent="-342900">
              <a:buFont typeface="+mj-lt"/>
              <a:buAutoNum type="arabicPeriod"/>
            </a:pPr>
            <a:r>
              <a:rPr lang="en-US" sz="1600" dirty="0"/>
              <a:t>Identify vantage points for the R &amp; S teams</a:t>
            </a:r>
          </a:p>
          <a:p>
            <a:pPr marL="852313" lvl="3" indent="-342900">
              <a:buFont typeface="+mj-lt"/>
              <a:buAutoNum type="arabicPeriod"/>
            </a:pPr>
            <a:r>
              <a:rPr lang="en-US" sz="1600" dirty="0"/>
              <a:t>Identify release point (can be same as surveillance location)</a:t>
            </a:r>
          </a:p>
          <a:p>
            <a:pPr marL="852313" lvl="3" indent="-342900">
              <a:buFont typeface="+mj-lt"/>
              <a:buAutoNum type="arabicPeriod"/>
            </a:pPr>
            <a:r>
              <a:rPr lang="en-US" sz="1600" dirty="0"/>
              <a:t>Emplace surveillance team (leave a GOTWA)</a:t>
            </a:r>
          </a:p>
          <a:p>
            <a:pPr marL="342900" lvl="2" indent="-342900">
              <a:buFont typeface="+mj-lt"/>
              <a:buAutoNum type="arabicPeriod"/>
            </a:pPr>
            <a:r>
              <a:rPr lang="en-US" sz="1600" dirty="0"/>
              <a:t>Return to ORP; issue FRAGO if needed</a:t>
            </a:r>
          </a:p>
          <a:p>
            <a:pPr marL="342900" lvl="2" indent="-342900">
              <a:buFont typeface="+mj-lt"/>
              <a:buAutoNum type="arabicPeriod"/>
            </a:pPr>
            <a:r>
              <a:rPr lang="en-US" sz="1600" dirty="0"/>
              <a:t>R &amp; S teams move to RP and then conduct their reconnaissance (SALUTE)</a:t>
            </a:r>
          </a:p>
          <a:p>
            <a:pPr marL="342900" lvl="2" indent="-342900">
              <a:buFont typeface="+mj-lt"/>
              <a:buAutoNum type="arabicPeriod"/>
            </a:pPr>
            <a:r>
              <a:rPr lang="en-US" sz="1600" dirty="0"/>
              <a:t>After set amount of time, R &amp; S teams return to RP</a:t>
            </a:r>
          </a:p>
          <a:p>
            <a:pPr marL="342900" lvl="2" indent="-342900">
              <a:buFont typeface="+mj-lt"/>
              <a:buAutoNum type="arabicPeriod"/>
            </a:pPr>
            <a:r>
              <a:rPr lang="en-US" sz="1600" dirty="0"/>
              <a:t>R &amp; S teams determine if they have gathered enough intel; if so, they return to ORP</a:t>
            </a:r>
          </a:p>
          <a:p>
            <a:pPr marL="342900" lvl="2" indent="-342900">
              <a:buFont typeface="+mj-lt"/>
              <a:buAutoNum type="arabicPeriod"/>
            </a:pPr>
            <a:r>
              <a:rPr lang="en-US" sz="1600" dirty="0"/>
              <a:t>Squad consolidates/reorganizes in ORP</a:t>
            </a:r>
          </a:p>
          <a:p>
            <a:pPr marL="342900" lvl="2" indent="-342900">
              <a:buFont typeface="+mj-lt"/>
              <a:buAutoNum type="arabicPeriod"/>
            </a:pPr>
            <a:endParaRPr lang="en-US" sz="1600" dirty="0" smtClean="0"/>
          </a:p>
          <a:p>
            <a:pPr marL="0" lvl="2"/>
            <a:endParaRPr lang="en-US" sz="1300" dirty="0" smtClean="0"/>
          </a:p>
          <a:p>
            <a:endParaRPr lang="en-US" altLang="en-US" sz="1100" dirty="0"/>
          </a:p>
          <a:p>
            <a:pPr marL="408162" lvl="2"/>
            <a:endParaRPr lang="en-US" sz="1200" dirty="0"/>
          </a:p>
          <a:p>
            <a:pPr marL="124175" lvl="1" indent="-225425">
              <a:buFont typeface="+mj-lt"/>
              <a:buAutoNum type="arabicPeriod"/>
            </a:pPr>
            <a:endParaRPr lang="en-US" sz="1200" dirty="0" smtClean="0"/>
          </a:p>
          <a:p>
            <a:endParaRPr lang="en-US" sz="1300" b="1" u="sng" dirty="0"/>
          </a:p>
          <a:p>
            <a:pPr marL="190949" indent="-190949">
              <a:buFont typeface="Arial" panose="020B0604020202020204" pitchFamily="34" charset="0"/>
              <a:buChar char="•"/>
            </a:pPr>
            <a:endParaRPr lang="en-US" sz="1300" b="1"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929"/>
          <a:stretch/>
        </p:blipFill>
        <p:spPr bwMode="auto">
          <a:xfrm>
            <a:off x="23812" y="381000"/>
            <a:ext cx="7748588" cy="531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1291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838565" y="249712"/>
            <a:ext cx="6217920" cy="475488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46903" y="-423088"/>
            <a:ext cx="4754881" cy="621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83894" y="5196809"/>
            <a:ext cx="6217920" cy="475488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579971" y="4530332"/>
            <a:ext cx="4773024" cy="6087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5324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59450" y="-454086"/>
            <a:ext cx="4754880" cy="6192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91633" y="264888"/>
            <a:ext cx="6217920" cy="475488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91633" y="5080826"/>
            <a:ext cx="6217920" cy="475488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552"/>
          <a:stretch/>
        </p:blipFill>
        <p:spPr bwMode="auto">
          <a:xfrm rot="5400000">
            <a:off x="1554761" y="4370307"/>
            <a:ext cx="4754880" cy="6225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2085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2742</TotalTime>
  <Words>1239</Words>
  <Application>Microsoft Office PowerPoint</Application>
  <PresentationFormat>Custom</PresentationFormat>
  <Paragraphs>320</Paragraphs>
  <Slides>16</Slides>
  <Notes>0</Notes>
  <HiddenSlides>11</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EWU</dc:creator>
  <cp:lastModifiedBy>EWU</cp:lastModifiedBy>
  <cp:revision>21</cp:revision>
  <cp:lastPrinted>2017-01-25T23:41:03Z</cp:lastPrinted>
  <dcterms:created xsi:type="dcterms:W3CDTF">2016-10-12T17:31:33Z</dcterms:created>
  <dcterms:modified xsi:type="dcterms:W3CDTF">2017-01-25T23:58:32Z</dcterms:modified>
</cp:coreProperties>
</file>