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8"/>
  </p:notesMasterIdLst>
  <p:sldIdLst>
    <p:sldId id="265" r:id="rId2"/>
    <p:sldId id="304" r:id="rId3"/>
    <p:sldId id="321" r:id="rId4"/>
    <p:sldId id="406" r:id="rId5"/>
    <p:sldId id="559" r:id="rId6"/>
    <p:sldId id="323" r:id="rId7"/>
    <p:sldId id="319" r:id="rId8"/>
    <p:sldId id="320" r:id="rId9"/>
    <p:sldId id="324" r:id="rId10"/>
    <p:sldId id="325" r:id="rId11"/>
    <p:sldId id="457" r:id="rId12"/>
    <p:sldId id="458" r:id="rId13"/>
    <p:sldId id="500" r:id="rId14"/>
    <p:sldId id="501" r:id="rId15"/>
    <p:sldId id="502" r:id="rId16"/>
    <p:sldId id="326" r:id="rId17"/>
    <p:sldId id="327" r:id="rId18"/>
    <p:sldId id="328" r:id="rId19"/>
    <p:sldId id="332" r:id="rId20"/>
    <p:sldId id="557" r:id="rId21"/>
    <p:sldId id="391" r:id="rId22"/>
    <p:sldId id="329" r:id="rId23"/>
    <p:sldId id="330" r:id="rId24"/>
    <p:sldId id="460" r:id="rId25"/>
    <p:sldId id="331" r:id="rId26"/>
    <p:sldId id="561" r:id="rId27"/>
    <p:sldId id="562" r:id="rId28"/>
    <p:sldId id="461" r:id="rId29"/>
    <p:sldId id="462" r:id="rId30"/>
    <p:sldId id="463" r:id="rId31"/>
    <p:sldId id="464" r:id="rId32"/>
    <p:sldId id="465" r:id="rId33"/>
    <p:sldId id="477" r:id="rId34"/>
    <p:sldId id="478" r:id="rId35"/>
    <p:sldId id="479" r:id="rId36"/>
    <p:sldId id="480" r:id="rId37"/>
    <p:sldId id="481" r:id="rId38"/>
    <p:sldId id="482" r:id="rId39"/>
    <p:sldId id="483" r:id="rId40"/>
    <p:sldId id="484" r:id="rId41"/>
    <p:sldId id="485" r:id="rId42"/>
    <p:sldId id="486" r:id="rId43"/>
    <p:sldId id="487" r:id="rId44"/>
    <p:sldId id="488" r:id="rId45"/>
    <p:sldId id="489" r:id="rId46"/>
    <p:sldId id="490" r:id="rId47"/>
    <p:sldId id="491" r:id="rId48"/>
    <p:sldId id="492" r:id="rId49"/>
    <p:sldId id="493" r:id="rId50"/>
    <p:sldId id="495" r:id="rId51"/>
    <p:sldId id="496" r:id="rId52"/>
    <p:sldId id="497" r:id="rId53"/>
    <p:sldId id="494" r:id="rId54"/>
    <p:sldId id="498" r:id="rId55"/>
    <p:sldId id="399" r:id="rId56"/>
    <p:sldId id="511" r:id="rId57"/>
    <p:sldId id="512" r:id="rId58"/>
    <p:sldId id="509" r:id="rId59"/>
    <p:sldId id="510" r:id="rId60"/>
    <p:sldId id="513" r:id="rId61"/>
    <p:sldId id="396" r:id="rId62"/>
    <p:sldId id="334" r:id="rId63"/>
    <p:sldId id="395" r:id="rId64"/>
    <p:sldId id="508" r:id="rId65"/>
    <p:sldId id="333" r:id="rId66"/>
    <p:sldId id="392" r:id="rId67"/>
    <p:sldId id="507" r:id="rId68"/>
    <p:sldId id="393" r:id="rId69"/>
    <p:sldId id="504" r:id="rId70"/>
    <p:sldId id="336" r:id="rId71"/>
    <p:sldId id="514" r:id="rId72"/>
    <p:sldId id="337" r:id="rId73"/>
    <p:sldId id="515" r:id="rId74"/>
    <p:sldId id="400" r:id="rId75"/>
    <p:sldId id="338" r:id="rId76"/>
    <p:sldId id="401" r:id="rId77"/>
    <p:sldId id="402" r:id="rId78"/>
    <p:sldId id="403" r:id="rId79"/>
    <p:sldId id="339" r:id="rId80"/>
    <p:sldId id="340" r:id="rId81"/>
    <p:sldId id="341" r:id="rId82"/>
    <p:sldId id="342" r:id="rId83"/>
    <p:sldId id="404" r:id="rId84"/>
    <p:sldId id="516" r:id="rId85"/>
    <p:sldId id="503" r:id="rId86"/>
    <p:sldId id="475" r:id="rId87"/>
    <p:sldId id="474" r:id="rId88"/>
    <p:sldId id="472" r:id="rId89"/>
    <p:sldId id="473" r:id="rId90"/>
    <p:sldId id="517" r:id="rId91"/>
    <p:sldId id="519" r:id="rId92"/>
    <p:sldId id="520" r:id="rId93"/>
    <p:sldId id="521" r:id="rId94"/>
    <p:sldId id="522" r:id="rId95"/>
    <p:sldId id="343" r:id="rId96"/>
    <p:sldId id="345" r:id="rId97"/>
    <p:sldId id="523" r:id="rId98"/>
    <p:sldId id="524" r:id="rId99"/>
    <p:sldId id="525" r:id="rId100"/>
    <p:sldId id="526" r:id="rId101"/>
    <p:sldId id="528" r:id="rId102"/>
    <p:sldId id="529" r:id="rId103"/>
    <p:sldId id="408" r:id="rId104"/>
    <p:sldId id="409" r:id="rId105"/>
    <p:sldId id="387" r:id="rId106"/>
    <p:sldId id="531" r:id="rId107"/>
    <p:sldId id="532" r:id="rId108"/>
    <p:sldId id="533" r:id="rId109"/>
    <p:sldId id="410" r:id="rId110"/>
    <p:sldId id="411" r:id="rId111"/>
    <p:sldId id="412" r:id="rId112"/>
    <p:sldId id="534" r:id="rId113"/>
    <p:sldId id="535" r:id="rId114"/>
    <p:sldId id="536" r:id="rId115"/>
    <p:sldId id="537" r:id="rId116"/>
    <p:sldId id="538" r:id="rId117"/>
    <p:sldId id="539" r:id="rId118"/>
    <p:sldId id="558" r:id="rId119"/>
    <p:sldId id="371" r:id="rId120"/>
    <p:sldId id="543" r:id="rId121"/>
    <p:sldId id="372" r:id="rId122"/>
    <p:sldId id="373" r:id="rId123"/>
    <p:sldId id="377" r:id="rId124"/>
    <p:sldId id="437" r:id="rId125"/>
    <p:sldId id="438" r:id="rId126"/>
    <p:sldId id="439" r:id="rId127"/>
    <p:sldId id="379" r:id="rId128"/>
    <p:sldId id="440" r:id="rId129"/>
    <p:sldId id="378" r:id="rId130"/>
    <p:sldId id="441" r:id="rId131"/>
    <p:sldId id="381" r:id="rId132"/>
    <p:sldId id="442" r:id="rId133"/>
    <p:sldId id="380" r:id="rId134"/>
    <p:sldId id="454" r:id="rId135"/>
    <p:sldId id="443" r:id="rId136"/>
    <p:sldId id="444" r:id="rId137"/>
    <p:sldId id="445" r:id="rId138"/>
    <p:sldId id="456" r:id="rId139"/>
    <p:sldId id="455" r:id="rId140"/>
    <p:sldId id="550" r:id="rId141"/>
    <p:sldId id="551" r:id="rId142"/>
    <p:sldId id="552" r:id="rId143"/>
    <p:sldId id="388" r:id="rId144"/>
    <p:sldId id="553" r:id="rId145"/>
    <p:sldId id="554" r:id="rId146"/>
    <p:sldId id="459" r:id="rId147"/>
    <p:sldId id="389" r:id="rId148"/>
    <p:sldId id="466" r:id="rId149"/>
    <p:sldId id="467" r:id="rId150"/>
    <p:sldId id="468" r:id="rId151"/>
    <p:sldId id="470" r:id="rId152"/>
    <p:sldId id="390" r:id="rId153"/>
    <p:sldId id="544" r:id="rId154"/>
    <p:sldId id="555" r:id="rId155"/>
    <p:sldId id="556" r:id="rId156"/>
    <p:sldId id="563" r:id="rId157"/>
  </p:sldIdLst>
  <p:sldSz cx="5943600" cy="9144000"/>
  <p:notesSz cx="6950075" cy="9236075"/>
  <p:defaultTextStyle>
    <a:defPPr>
      <a:defRPr lang="en-US"/>
    </a:defPPr>
    <a:lvl1pPr marL="0" algn="l" defTabSz="773559" rtl="0" eaLnBrk="1" latinLnBrk="0" hangingPunct="1">
      <a:defRPr sz="1400" kern="1200">
        <a:solidFill>
          <a:schemeClr val="tx1"/>
        </a:solidFill>
        <a:latin typeface="+mn-lt"/>
        <a:ea typeface="+mn-ea"/>
        <a:cs typeface="+mn-cs"/>
      </a:defRPr>
    </a:lvl1pPr>
    <a:lvl2pPr marL="386779" algn="l" defTabSz="773559" rtl="0" eaLnBrk="1" latinLnBrk="0" hangingPunct="1">
      <a:defRPr sz="1400" kern="1200">
        <a:solidFill>
          <a:schemeClr val="tx1"/>
        </a:solidFill>
        <a:latin typeface="+mn-lt"/>
        <a:ea typeface="+mn-ea"/>
        <a:cs typeface="+mn-cs"/>
      </a:defRPr>
    </a:lvl2pPr>
    <a:lvl3pPr marL="773559" algn="l" defTabSz="773559" rtl="0" eaLnBrk="1" latinLnBrk="0" hangingPunct="1">
      <a:defRPr sz="1400" kern="1200">
        <a:solidFill>
          <a:schemeClr val="tx1"/>
        </a:solidFill>
        <a:latin typeface="+mn-lt"/>
        <a:ea typeface="+mn-ea"/>
        <a:cs typeface="+mn-cs"/>
      </a:defRPr>
    </a:lvl3pPr>
    <a:lvl4pPr marL="1160338" algn="l" defTabSz="773559" rtl="0" eaLnBrk="1" latinLnBrk="0" hangingPunct="1">
      <a:defRPr sz="1400" kern="1200">
        <a:solidFill>
          <a:schemeClr val="tx1"/>
        </a:solidFill>
        <a:latin typeface="+mn-lt"/>
        <a:ea typeface="+mn-ea"/>
        <a:cs typeface="+mn-cs"/>
      </a:defRPr>
    </a:lvl4pPr>
    <a:lvl5pPr marL="1547118" algn="l" defTabSz="773559" rtl="0" eaLnBrk="1" latinLnBrk="0" hangingPunct="1">
      <a:defRPr sz="1400" kern="1200">
        <a:solidFill>
          <a:schemeClr val="tx1"/>
        </a:solidFill>
        <a:latin typeface="+mn-lt"/>
        <a:ea typeface="+mn-ea"/>
        <a:cs typeface="+mn-cs"/>
      </a:defRPr>
    </a:lvl5pPr>
    <a:lvl6pPr marL="1933897" algn="l" defTabSz="773559" rtl="0" eaLnBrk="1" latinLnBrk="0" hangingPunct="1">
      <a:defRPr sz="1400" kern="1200">
        <a:solidFill>
          <a:schemeClr val="tx1"/>
        </a:solidFill>
        <a:latin typeface="+mn-lt"/>
        <a:ea typeface="+mn-ea"/>
        <a:cs typeface="+mn-cs"/>
      </a:defRPr>
    </a:lvl6pPr>
    <a:lvl7pPr marL="2320676" algn="l" defTabSz="773559" rtl="0" eaLnBrk="1" latinLnBrk="0" hangingPunct="1">
      <a:defRPr sz="1400" kern="1200">
        <a:solidFill>
          <a:schemeClr val="tx1"/>
        </a:solidFill>
        <a:latin typeface="+mn-lt"/>
        <a:ea typeface="+mn-ea"/>
        <a:cs typeface="+mn-cs"/>
      </a:defRPr>
    </a:lvl7pPr>
    <a:lvl8pPr marL="2707456" algn="l" defTabSz="773559" rtl="0" eaLnBrk="1" latinLnBrk="0" hangingPunct="1">
      <a:defRPr sz="1400" kern="1200">
        <a:solidFill>
          <a:schemeClr val="tx1"/>
        </a:solidFill>
        <a:latin typeface="+mn-lt"/>
        <a:ea typeface="+mn-ea"/>
        <a:cs typeface="+mn-cs"/>
      </a:defRPr>
    </a:lvl8pPr>
    <a:lvl9pPr marL="3094235" algn="l" defTabSz="773559"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66" autoAdjust="0"/>
    <p:restoredTop sz="94601" autoAdjust="0"/>
  </p:normalViewPr>
  <p:slideViewPr>
    <p:cSldViewPr>
      <p:cViewPr>
        <p:scale>
          <a:sx n="88" d="100"/>
          <a:sy n="88" d="100"/>
        </p:scale>
        <p:origin x="-2862" y="-114"/>
      </p:cViewPr>
      <p:guideLst>
        <p:guide orient="horz" pos="2880"/>
        <p:guide pos="18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1423" tIns="45712" rIns="91423" bIns="45712" rtlCol="0"/>
          <a:lstStyle>
            <a:lvl1pPr algn="l">
              <a:defRPr sz="1200"/>
            </a:lvl1pPr>
          </a:lstStyle>
          <a:p>
            <a:endParaRPr lang="en-US" dirty="0"/>
          </a:p>
        </p:txBody>
      </p:sp>
      <p:sp>
        <p:nvSpPr>
          <p:cNvPr id="3" name="Date Placeholder 2"/>
          <p:cNvSpPr>
            <a:spLocks noGrp="1"/>
          </p:cNvSpPr>
          <p:nvPr>
            <p:ph type="dt" idx="1"/>
          </p:nvPr>
        </p:nvSpPr>
        <p:spPr>
          <a:xfrm>
            <a:off x="3936769" y="0"/>
            <a:ext cx="3011699" cy="461804"/>
          </a:xfrm>
          <a:prstGeom prst="rect">
            <a:avLst/>
          </a:prstGeom>
        </p:spPr>
        <p:txBody>
          <a:bodyPr vert="horz" lIns="91423" tIns="45712" rIns="91423" bIns="45712" rtlCol="0"/>
          <a:lstStyle>
            <a:lvl1pPr algn="r">
              <a:defRPr sz="1200"/>
            </a:lvl1pPr>
          </a:lstStyle>
          <a:p>
            <a:fld id="{B247C774-5E54-4DFD-8D44-E66928774518}" type="datetimeFigureOut">
              <a:rPr lang="en-US" smtClean="0"/>
              <a:pPr/>
              <a:t>1/19/2017</a:t>
            </a:fld>
            <a:endParaRPr lang="en-US" dirty="0"/>
          </a:p>
        </p:txBody>
      </p:sp>
      <p:sp>
        <p:nvSpPr>
          <p:cNvPr id="4" name="Slide Image Placeholder 3"/>
          <p:cNvSpPr>
            <a:spLocks noGrp="1" noRot="1" noChangeAspect="1"/>
          </p:cNvSpPr>
          <p:nvPr>
            <p:ph type="sldImg" idx="2"/>
          </p:nvPr>
        </p:nvSpPr>
        <p:spPr>
          <a:xfrm>
            <a:off x="2349500" y="692150"/>
            <a:ext cx="2251075" cy="3463925"/>
          </a:xfrm>
          <a:prstGeom prst="rect">
            <a:avLst/>
          </a:prstGeom>
          <a:noFill/>
          <a:ln w="12700">
            <a:solidFill>
              <a:prstClr val="black"/>
            </a:solidFill>
          </a:ln>
        </p:spPr>
        <p:txBody>
          <a:bodyPr vert="horz" lIns="91423" tIns="45712" rIns="91423" bIns="45712"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1423" tIns="45712" rIns="91423"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2670"/>
            <a:ext cx="3011699" cy="461804"/>
          </a:xfrm>
          <a:prstGeom prst="rect">
            <a:avLst/>
          </a:prstGeom>
        </p:spPr>
        <p:txBody>
          <a:bodyPr vert="horz" lIns="91423" tIns="45712" rIns="91423" bIns="4571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70"/>
            <a:ext cx="3011699" cy="461804"/>
          </a:xfrm>
          <a:prstGeom prst="rect">
            <a:avLst/>
          </a:prstGeom>
        </p:spPr>
        <p:txBody>
          <a:bodyPr vert="horz" lIns="91423" tIns="45712" rIns="91423" bIns="45712" rtlCol="0" anchor="b"/>
          <a:lstStyle>
            <a:lvl1pPr algn="r">
              <a:defRPr sz="1200"/>
            </a:lvl1pPr>
          </a:lstStyle>
          <a:p>
            <a:fld id="{6CE789F9-5500-4465-9FE7-5BAF550B245A}" type="slidenum">
              <a:rPr lang="en-US" smtClean="0"/>
              <a:pPr/>
              <a:t>‹#›</a:t>
            </a:fld>
            <a:endParaRPr lang="en-US" dirty="0"/>
          </a:p>
        </p:txBody>
      </p:sp>
    </p:spTree>
    <p:extLst>
      <p:ext uri="{BB962C8B-B14F-4D97-AF65-F5344CB8AC3E}">
        <p14:creationId xmlns:p14="http://schemas.microsoft.com/office/powerpoint/2010/main" val="2977042913"/>
      </p:ext>
    </p:extLst>
  </p:cSld>
  <p:clrMap bg1="lt1" tx1="dk1" bg2="lt2" tx2="dk2" accent1="accent1" accent2="accent2" accent3="accent3" accent4="accent4" accent5="accent5" accent6="accent6" hlink="hlink" folHlink="folHlink"/>
  <p:notesStyle>
    <a:lvl1pPr marL="0" algn="l" defTabSz="773559" rtl="0" eaLnBrk="1" latinLnBrk="0" hangingPunct="1">
      <a:defRPr sz="1100" kern="1200">
        <a:solidFill>
          <a:schemeClr val="tx1"/>
        </a:solidFill>
        <a:latin typeface="+mn-lt"/>
        <a:ea typeface="+mn-ea"/>
        <a:cs typeface="+mn-cs"/>
      </a:defRPr>
    </a:lvl1pPr>
    <a:lvl2pPr marL="386779" algn="l" defTabSz="773559" rtl="0" eaLnBrk="1" latinLnBrk="0" hangingPunct="1">
      <a:defRPr sz="1100" kern="1200">
        <a:solidFill>
          <a:schemeClr val="tx1"/>
        </a:solidFill>
        <a:latin typeface="+mn-lt"/>
        <a:ea typeface="+mn-ea"/>
        <a:cs typeface="+mn-cs"/>
      </a:defRPr>
    </a:lvl2pPr>
    <a:lvl3pPr marL="773559" algn="l" defTabSz="773559" rtl="0" eaLnBrk="1" latinLnBrk="0" hangingPunct="1">
      <a:defRPr sz="1100" kern="1200">
        <a:solidFill>
          <a:schemeClr val="tx1"/>
        </a:solidFill>
        <a:latin typeface="+mn-lt"/>
        <a:ea typeface="+mn-ea"/>
        <a:cs typeface="+mn-cs"/>
      </a:defRPr>
    </a:lvl3pPr>
    <a:lvl4pPr marL="1160338" algn="l" defTabSz="773559" rtl="0" eaLnBrk="1" latinLnBrk="0" hangingPunct="1">
      <a:defRPr sz="1100" kern="1200">
        <a:solidFill>
          <a:schemeClr val="tx1"/>
        </a:solidFill>
        <a:latin typeface="+mn-lt"/>
        <a:ea typeface="+mn-ea"/>
        <a:cs typeface="+mn-cs"/>
      </a:defRPr>
    </a:lvl4pPr>
    <a:lvl5pPr marL="1547118" algn="l" defTabSz="773559" rtl="0" eaLnBrk="1" latinLnBrk="0" hangingPunct="1">
      <a:defRPr sz="1100" kern="1200">
        <a:solidFill>
          <a:schemeClr val="tx1"/>
        </a:solidFill>
        <a:latin typeface="+mn-lt"/>
        <a:ea typeface="+mn-ea"/>
        <a:cs typeface="+mn-cs"/>
      </a:defRPr>
    </a:lvl5pPr>
    <a:lvl6pPr marL="1933897" algn="l" defTabSz="773559" rtl="0" eaLnBrk="1" latinLnBrk="0" hangingPunct="1">
      <a:defRPr sz="1100" kern="1200">
        <a:solidFill>
          <a:schemeClr val="tx1"/>
        </a:solidFill>
        <a:latin typeface="+mn-lt"/>
        <a:ea typeface="+mn-ea"/>
        <a:cs typeface="+mn-cs"/>
      </a:defRPr>
    </a:lvl6pPr>
    <a:lvl7pPr marL="2320676" algn="l" defTabSz="773559" rtl="0" eaLnBrk="1" latinLnBrk="0" hangingPunct="1">
      <a:defRPr sz="1100" kern="1200">
        <a:solidFill>
          <a:schemeClr val="tx1"/>
        </a:solidFill>
        <a:latin typeface="+mn-lt"/>
        <a:ea typeface="+mn-ea"/>
        <a:cs typeface="+mn-cs"/>
      </a:defRPr>
    </a:lvl7pPr>
    <a:lvl8pPr marL="2707456" algn="l" defTabSz="773559" rtl="0" eaLnBrk="1" latinLnBrk="0" hangingPunct="1">
      <a:defRPr sz="1100" kern="1200">
        <a:solidFill>
          <a:schemeClr val="tx1"/>
        </a:solidFill>
        <a:latin typeface="+mn-lt"/>
        <a:ea typeface="+mn-ea"/>
        <a:cs typeface="+mn-cs"/>
      </a:defRPr>
    </a:lvl8pPr>
    <a:lvl9pPr marL="3094235" algn="l" defTabSz="773559" rtl="0" eaLnBrk="1" latinLnBrk="0" hangingPunct="1">
      <a:defRPr sz="11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5770" y="2840570"/>
            <a:ext cx="5052060" cy="1960034"/>
          </a:xfrm>
        </p:spPr>
        <p:txBody>
          <a:bodyPr/>
          <a:lstStyle/>
          <a:p>
            <a:r>
              <a:rPr lang="en-US" smtClean="0"/>
              <a:t>Click to edit Master title style</a:t>
            </a:r>
            <a:endParaRPr lang="en-US"/>
          </a:p>
        </p:txBody>
      </p:sp>
      <p:sp>
        <p:nvSpPr>
          <p:cNvPr id="3" name="Subtitle 2"/>
          <p:cNvSpPr>
            <a:spLocks noGrp="1"/>
          </p:cNvSpPr>
          <p:nvPr>
            <p:ph type="subTitle" idx="1"/>
          </p:nvPr>
        </p:nvSpPr>
        <p:spPr>
          <a:xfrm>
            <a:off x="891540" y="5181600"/>
            <a:ext cx="4160520" cy="3269673"/>
          </a:xfrm>
        </p:spPr>
        <p:txBody>
          <a:bodyPr/>
          <a:lstStyle>
            <a:lvl1pPr marL="0" indent="0" algn="ctr">
              <a:buNone/>
              <a:defRPr>
                <a:solidFill>
                  <a:schemeClr val="tx1">
                    <a:tint val="75000"/>
                  </a:schemeClr>
                </a:solidFill>
              </a:defRPr>
            </a:lvl1pPr>
            <a:lvl2pPr marL="386779" indent="0" algn="ctr">
              <a:buNone/>
              <a:defRPr>
                <a:solidFill>
                  <a:schemeClr val="tx1">
                    <a:tint val="75000"/>
                  </a:schemeClr>
                </a:solidFill>
              </a:defRPr>
            </a:lvl2pPr>
            <a:lvl3pPr marL="773559" indent="0" algn="ctr">
              <a:buNone/>
              <a:defRPr>
                <a:solidFill>
                  <a:schemeClr val="tx1">
                    <a:tint val="75000"/>
                  </a:schemeClr>
                </a:solidFill>
              </a:defRPr>
            </a:lvl3pPr>
            <a:lvl4pPr marL="1160338" indent="0" algn="ctr">
              <a:buNone/>
              <a:defRPr>
                <a:solidFill>
                  <a:schemeClr val="tx1">
                    <a:tint val="75000"/>
                  </a:schemeClr>
                </a:solidFill>
              </a:defRPr>
            </a:lvl4pPr>
            <a:lvl5pPr marL="1547118" indent="0" algn="ctr">
              <a:buNone/>
              <a:defRPr>
                <a:solidFill>
                  <a:schemeClr val="tx1">
                    <a:tint val="75000"/>
                  </a:schemeClr>
                </a:solidFill>
              </a:defRPr>
            </a:lvl5pPr>
            <a:lvl6pPr marL="1933897" indent="0" algn="ctr">
              <a:buNone/>
              <a:defRPr>
                <a:solidFill>
                  <a:schemeClr val="tx1">
                    <a:tint val="75000"/>
                  </a:schemeClr>
                </a:solidFill>
              </a:defRPr>
            </a:lvl6pPr>
            <a:lvl7pPr marL="2320676" indent="0" algn="ctr">
              <a:buNone/>
              <a:defRPr>
                <a:solidFill>
                  <a:schemeClr val="tx1">
                    <a:tint val="75000"/>
                  </a:schemeClr>
                </a:solidFill>
              </a:defRPr>
            </a:lvl7pPr>
            <a:lvl8pPr marL="2707456" indent="0" algn="ctr">
              <a:buNone/>
              <a:defRPr>
                <a:solidFill>
                  <a:schemeClr val="tx1">
                    <a:tint val="75000"/>
                  </a:schemeClr>
                </a:solidFill>
              </a:defRPr>
            </a:lvl8pPr>
            <a:lvl9pPr marL="3094235"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itle 1"/>
          <p:cNvSpPr>
            <a:spLocks noGrp="1"/>
          </p:cNvSpPr>
          <p:nvPr>
            <p:ph type="ctrTitle"/>
          </p:nvPr>
        </p:nvSpPr>
        <p:spPr>
          <a:xfrm>
            <a:off x="445770" y="1039095"/>
            <a:ext cx="5052060" cy="1960034"/>
          </a:xfrm>
        </p:spPr>
        <p:txBody>
          <a:bodyPr/>
          <a:lstStyle/>
          <a:p>
            <a:r>
              <a:rPr lang="en-US" smtClean="0"/>
              <a:t>Click to edit Master title style</a:t>
            </a:r>
            <a:endParaRPr lang="en-US"/>
          </a:p>
        </p:txBody>
      </p:sp>
      <p:sp>
        <p:nvSpPr>
          <p:cNvPr id="12" name="Subtitle 2"/>
          <p:cNvSpPr>
            <a:spLocks noGrp="1"/>
          </p:cNvSpPr>
          <p:nvPr>
            <p:ph type="subTitle" idx="1"/>
          </p:nvPr>
        </p:nvSpPr>
        <p:spPr>
          <a:xfrm>
            <a:off x="891540" y="3380127"/>
            <a:ext cx="4160520" cy="5071149"/>
          </a:xfrm>
        </p:spPr>
        <p:txBody>
          <a:bodyPr/>
          <a:lstStyle>
            <a:lvl1pPr marL="0" indent="0" algn="ctr">
              <a:buNone/>
              <a:defRPr>
                <a:solidFill>
                  <a:schemeClr val="tx1">
                    <a:tint val="75000"/>
                  </a:schemeClr>
                </a:solidFill>
              </a:defRPr>
            </a:lvl1pPr>
            <a:lvl2pPr marL="386779" indent="0" algn="ctr">
              <a:buNone/>
              <a:defRPr>
                <a:solidFill>
                  <a:schemeClr val="tx1">
                    <a:tint val="75000"/>
                  </a:schemeClr>
                </a:solidFill>
              </a:defRPr>
            </a:lvl2pPr>
            <a:lvl3pPr marL="773559" indent="0" algn="ctr">
              <a:buNone/>
              <a:defRPr>
                <a:solidFill>
                  <a:schemeClr val="tx1">
                    <a:tint val="75000"/>
                  </a:schemeClr>
                </a:solidFill>
              </a:defRPr>
            </a:lvl3pPr>
            <a:lvl4pPr marL="1160338" indent="0" algn="ctr">
              <a:buNone/>
              <a:defRPr>
                <a:solidFill>
                  <a:schemeClr val="tx1">
                    <a:tint val="75000"/>
                  </a:schemeClr>
                </a:solidFill>
              </a:defRPr>
            </a:lvl4pPr>
            <a:lvl5pPr marL="1547118" indent="0" algn="ctr">
              <a:buNone/>
              <a:defRPr>
                <a:solidFill>
                  <a:schemeClr val="tx1">
                    <a:tint val="75000"/>
                  </a:schemeClr>
                </a:solidFill>
              </a:defRPr>
            </a:lvl5pPr>
            <a:lvl6pPr marL="1933897" indent="0" algn="ctr">
              <a:buNone/>
              <a:defRPr>
                <a:solidFill>
                  <a:schemeClr val="tx1">
                    <a:tint val="75000"/>
                  </a:schemeClr>
                </a:solidFill>
              </a:defRPr>
            </a:lvl6pPr>
            <a:lvl7pPr marL="2320676" indent="0" algn="ctr">
              <a:buNone/>
              <a:defRPr>
                <a:solidFill>
                  <a:schemeClr val="tx1">
                    <a:tint val="75000"/>
                  </a:schemeClr>
                </a:solidFill>
              </a:defRPr>
            </a:lvl7pPr>
            <a:lvl8pPr marL="2707456" indent="0" algn="ctr">
              <a:buNone/>
              <a:defRPr>
                <a:solidFill>
                  <a:schemeClr val="tx1">
                    <a:tint val="75000"/>
                  </a:schemeClr>
                </a:solidFill>
              </a:defRPr>
            </a:lvl8pPr>
            <a:lvl9pPr marL="3094235"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97180" y="831273"/>
            <a:ext cx="5349240" cy="7620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97180" y="831273"/>
            <a:ext cx="5349240" cy="7620000"/>
          </a:xfrm>
        </p:spPr>
        <p:txBody>
          <a:bodyPr/>
          <a:lstStyle>
            <a:lvl1pPr marL="0" indent="0">
              <a:spcBef>
                <a:spcPts val="507"/>
              </a:spcBef>
              <a:buNone/>
              <a:defRPr/>
            </a:lvl1pPr>
            <a:lvl2pPr>
              <a:buNone/>
              <a:defRPr/>
            </a:lvl2pPr>
            <a:lvl3pPr>
              <a:buNone/>
              <a:defRPr/>
            </a:lvl3pPr>
            <a:lvl4pPr>
              <a:buNone/>
              <a:defRPr/>
            </a:lvl4pPr>
            <a:lvl5pPr>
              <a:buNone/>
              <a:defRPr/>
            </a:lvl5pPr>
          </a:lstStyle>
          <a:p>
            <a:pPr lvl="0"/>
            <a:r>
              <a:rPr lang="en-US" dirty="0"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4615" y="777009"/>
            <a:ext cx="2788915" cy="7674264"/>
          </a:xfrm>
        </p:spPr>
        <p:txBody>
          <a:bodyPr/>
          <a:lstStyle>
            <a:lvl1pPr>
              <a:defRPr sz="2200"/>
            </a:lvl1pPr>
            <a:lvl2pPr>
              <a:defRPr sz="21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030071" y="777009"/>
            <a:ext cx="2788916" cy="7674264"/>
          </a:xfrm>
        </p:spPr>
        <p:txBody>
          <a:bodyPr/>
          <a:lstStyle>
            <a:lvl1pPr>
              <a:defRPr sz="2200"/>
            </a:lvl1pPr>
            <a:lvl2pPr>
              <a:defRPr sz="21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vert27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80" y="89093"/>
            <a:ext cx="5349240" cy="465089"/>
          </a:xfrm>
          <a:prstGeom prst="rect">
            <a:avLst/>
          </a:prstGeom>
        </p:spPr>
        <p:txBody>
          <a:bodyPr vert="horz" wrap="none" lIns="77356" tIns="38678" rIns="77356" bIns="38678"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97180" y="831273"/>
            <a:ext cx="5349240" cy="7620000"/>
          </a:xfrm>
          <a:prstGeom prst="rect">
            <a:avLst/>
          </a:prstGeom>
        </p:spPr>
        <p:txBody>
          <a:bodyPr vert="horz" lIns="77356" tIns="38678" rIns="77356" bIns="3867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p:nvCxnSpPr>
        <p:spPr>
          <a:xfrm rot="10800000" flipH="1">
            <a:off x="291352" y="666751"/>
            <a:ext cx="5349240" cy="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userDrawn="1"/>
        </p:nvCxnSpPr>
        <p:spPr>
          <a:xfrm rot="10800000" flipH="1">
            <a:off x="297180" y="8866909"/>
            <a:ext cx="5349240" cy="0"/>
          </a:xfrm>
          <a:prstGeom prst="line">
            <a:avLst/>
          </a:prstGeom>
        </p:spPr>
        <p:style>
          <a:lnRef idx="3">
            <a:schemeClr val="dk1"/>
          </a:lnRef>
          <a:fillRef idx="0">
            <a:schemeClr val="dk1"/>
          </a:fillRef>
          <a:effectRef idx="2">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52" r:id="rId5"/>
    <p:sldLayoutId id="2147483654" r:id="rId6"/>
    <p:sldLayoutId id="2147483655" r:id="rId7"/>
    <p:sldLayoutId id="2147483658" r:id="rId8"/>
    <p:sldLayoutId id="2147483659" r:id="rId9"/>
  </p:sldLayoutIdLst>
  <p:hf hdr="0"/>
  <p:txStyles>
    <p:titleStyle>
      <a:lvl1pPr algn="ctr" defTabSz="773559" rtl="0" eaLnBrk="1" latinLnBrk="0" hangingPunct="1">
        <a:spcBef>
          <a:spcPct val="0"/>
        </a:spcBef>
        <a:buNone/>
        <a:defRPr sz="3100" b="1" kern="1200">
          <a:solidFill>
            <a:schemeClr val="tx1"/>
          </a:solidFill>
          <a:latin typeface="+mj-lt"/>
          <a:ea typeface="+mj-ea"/>
          <a:cs typeface="+mj-cs"/>
        </a:defRPr>
      </a:lvl1pPr>
    </p:titleStyle>
    <p:bodyStyle>
      <a:lvl1pPr marL="154712" indent="-154712" algn="l" defTabSz="773559" rtl="0" eaLnBrk="1" latinLnBrk="0" hangingPunct="1">
        <a:spcBef>
          <a:spcPts val="0"/>
        </a:spcBef>
        <a:buFont typeface="Arial" pitchFamily="34" charset="0"/>
        <a:buChar char="•"/>
        <a:defRPr sz="2100" kern="1200">
          <a:solidFill>
            <a:schemeClr val="tx1"/>
          </a:solidFill>
          <a:latin typeface="+mn-lt"/>
          <a:ea typeface="+mn-ea"/>
          <a:cs typeface="+mn-cs"/>
        </a:defRPr>
      </a:lvl1pPr>
      <a:lvl2pPr marL="309423" indent="-154712" algn="l" defTabSz="773559" rtl="0" eaLnBrk="1" latinLnBrk="0" hangingPunct="1">
        <a:spcBef>
          <a:spcPts val="0"/>
        </a:spcBef>
        <a:buFont typeface="Arial" pitchFamily="34" charset="0"/>
        <a:buChar char="–"/>
        <a:defRPr sz="1600" kern="1200">
          <a:solidFill>
            <a:schemeClr val="tx1"/>
          </a:solidFill>
          <a:latin typeface="+mn-lt"/>
          <a:ea typeface="+mn-ea"/>
          <a:cs typeface="+mn-cs"/>
        </a:defRPr>
      </a:lvl2pPr>
      <a:lvl3pPr marL="464135" indent="-154712" algn="l" defTabSz="773559" rtl="0" eaLnBrk="1" latinLnBrk="0" hangingPunct="1">
        <a:spcBef>
          <a:spcPts val="0"/>
        </a:spcBef>
        <a:buFont typeface="Arial" pitchFamily="34" charset="0"/>
        <a:buChar char="•"/>
        <a:defRPr sz="1400" kern="1200">
          <a:solidFill>
            <a:schemeClr val="tx1"/>
          </a:solidFill>
          <a:latin typeface="+mn-lt"/>
          <a:ea typeface="+mn-ea"/>
          <a:cs typeface="+mn-cs"/>
        </a:defRPr>
      </a:lvl3pPr>
      <a:lvl4pPr marL="618847" indent="-154712" algn="l" defTabSz="773559" rtl="0" eaLnBrk="1" latinLnBrk="0" hangingPunct="1">
        <a:spcBef>
          <a:spcPts val="0"/>
        </a:spcBef>
        <a:buFont typeface="Arial" pitchFamily="34" charset="0"/>
        <a:buChar char="–"/>
        <a:defRPr sz="1300" kern="1200">
          <a:solidFill>
            <a:schemeClr val="tx1"/>
          </a:solidFill>
          <a:latin typeface="+mn-lt"/>
          <a:ea typeface="+mn-ea"/>
          <a:cs typeface="+mn-cs"/>
        </a:defRPr>
      </a:lvl4pPr>
      <a:lvl5pPr marL="773559" indent="-154712" algn="l" defTabSz="773559" rtl="0" eaLnBrk="1" latinLnBrk="0" hangingPunct="1">
        <a:spcBef>
          <a:spcPts val="0"/>
        </a:spcBef>
        <a:buFont typeface="Arial" pitchFamily="34" charset="0"/>
        <a:buChar char="»"/>
        <a:defRPr sz="1300" kern="1200">
          <a:solidFill>
            <a:schemeClr val="tx1"/>
          </a:solidFill>
          <a:latin typeface="+mn-lt"/>
          <a:ea typeface="+mn-ea"/>
          <a:cs typeface="+mn-cs"/>
        </a:defRPr>
      </a:lvl5pPr>
      <a:lvl6pPr marL="2127288" indent="-193391" algn="l" defTabSz="773559"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514066" indent="-193391" algn="l" defTabSz="773559"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900847" indent="-193391" algn="l" defTabSz="773559"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287625" indent="-193391" algn="l" defTabSz="773559"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73559" rtl="0" eaLnBrk="1" latinLnBrk="0" hangingPunct="1">
        <a:defRPr sz="1400" kern="1200">
          <a:solidFill>
            <a:schemeClr val="tx1"/>
          </a:solidFill>
          <a:latin typeface="+mn-lt"/>
          <a:ea typeface="+mn-ea"/>
          <a:cs typeface="+mn-cs"/>
        </a:defRPr>
      </a:lvl1pPr>
      <a:lvl2pPr marL="386779" algn="l" defTabSz="773559" rtl="0" eaLnBrk="1" latinLnBrk="0" hangingPunct="1">
        <a:defRPr sz="1400" kern="1200">
          <a:solidFill>
            <a:schemeClr val="tx1"/>
          </a:solidFill>
          <a:latin typeface="+mn-lt"/>
          <a:ea typeface="+mn-ea"/>
          <a:cs typeface="+mn-cs"/>
        </a:defRPr>
      </a:lvl2pPr>
      <a:lvl3pPr marL="773559" algn="l" defTabSz="773559" rtl="0" eaLnBrk="1" latinLnBrk="0" hangingPunct="1">
        <a:defRPr sz="1400" kern="1200">
          <a:solidFill>
            <a:schemeClr val="tx1"/>
          </a:solidFill>
          <a:latin typeface="+mn-lt"/>
          <a:ea typeface="+mn-ea"/>
          <a:cs typeface="+mn-cs"/>
        </a:defRPr>
      </a:lvl3pPr>
      <a:lvl4pPr marL="1160338" algn="l" defTabSz="773559" rtl="0" eaLnBrk="1" latinLnBrk="0" hangingPunct="1">
        <a:defRPr sz="1400" kern="1200">
          <a:solidFill>
            <a:schemeClr val="tx1"/>
          </a:solidFill>
          <a:latin typeface="+mn-lt"/>
          <a:ea typeface="+mn-ea"/>
          <a:cs typeface="+mn-cs"/>
        </a:defRPr>
      </a:lvl4pPr>
      <a:lvl5pPr marL="1547118" algn="l" defTabSz="773559" rtl="0" eaLnBrk="1" latinLnBrk="0" hangingPunct="1">
        <a:defRPr sz="1400" kern="1200">
          <a:solidFill>
            <a:schemeClr val="tx1"/>
          </a:solidFill>
          <a:latin typeface="+mn-lt"/>
          <a:ea typeface="+mn-ea"/>
          <a:cs typeface="+mn-cs"/>
        </a:defRPr>
      </a:lvl5pPr>
      <a:lvl6pPr marL="1933897" algn="l" defTabSz="773559" rtl="0" eaLnBrk="1" latinLnBrk="0" hangingPunct="1">
        <a:defRPr sz="1400" kern="1200">
          <a:solidFill>
            <a:schemeClr val="tx1"/>
          </a:solidFill>
          <a:latin typeface="+mn-lt"/>
          <a:ea typeface="+mn-ea"/>
          <a:cs typeface="+mn-cs"/>
        </a:defRPr>
      </a:lvl6pPr>
      <a:lvl7pPr marL="2320676" algn="l" defTabSz="773559" rtl="0" eaLnBrk="1" latinLnBrk="0" hangingPunct="1">
        <a:defRPr sz="1400" kern="1200">
          <a:solidFill>
            <a:schemeClr val="tx1"/>
          </a:solidFill>
          <a:latin typeface="+mn-lt"/>
          <a:ea typeface="+mn-ea"/>
          <a:cs typeface="+mn-cs"/>
        </a:defRPr>
      </a:lvl7pPr>
      <a:lvl8pPr marL="2707456" algn="l" defTabSz="773559" rtl="0" eaLnBrk="1" latinLnBrk="0" hangingPunct="1">
        <a:defRPr sz="1400" kern="1200">
          <a:solidFill>
            <a:schemeClr val="tx1"/>
          </a:solidFill>
          <a:latin typeface="+mn-lt"/>
          <a:ea typeface="+mn-ea"/>
          <a:cs typeface="+mn-cs"/>
        </a:defRPr>
      </a:lvl8pPr>
      <a:lvl9pPr marL="3094235" algn="l" defTabSz="77355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 Id="rId4" Type="http://schemas.openxmlformats.org/officeDocument/2006/relationships/image" Target="../media/image155.png"/></Relationships>
</file>

<file path=ppt/slides/_rels/slide10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 Id="rId5" Type="http://schemas.openxmlformats.org/officeDocument/2006/relationships/image" Target="../media/image157.png"/><Relationship Id="rId4" Type="http://schemas.openxmlformats.org/officeDocument/2006/relationships/image" Target="../media/image156.png"/></Relationships>
</file>

<file path=ppt/slides/_rels/slide10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8.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10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0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2.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3.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111.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5.png"/><Relationship Id="rId7" Type="http://schemas.openxmlformats.org/officeDocument/2006/relationships/image" Target="../media/image167.png"/><Relationship Id="rId2" Type="http://schemas.openxmlformats.org/officeDocument/2006/relationships/image" Target="../media/image164.png"/><Relationship Id="rId1" Type="http://schemas.openxmlformats.org/officeDocument/2006/relationships/slideLayout" Target="../slideLayouts/slideLayout4.xml"/><Relationship Id="rId6" Type="http://schemas.openxmlformats.org/officeDocument/2006/relationships/image" Target="../media/image166.png"/><Relationship Id="rId5" Type="http://schemas.openxmlformats.org/officeDocument/2006/relationships/slide" Target="slide2.xml"/><Relationship Id="rId4" Type="http://schemas.openxmlformats.org/officeDocument/2006/relationships/slide" Target="slide4.xml"/></Relationships>
</file>

<file path=ppt/slides/_rels/slide1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 Id="rId4" Type="http://schemas.openxmlformats.org/officeDocument/2006/relationships/image" Target="../media/image169.png"/></Relationships>
</file>

<file path=ppt/slides/_rels/slide1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1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xml"/><Relationship Id="rId5" Type="http://schemas.openxmlformats.org/officeDocument/2006/relationships/slide" Target="slide2.xml"/><Relationship Id="rId4" Type="http://schemas.openxmlformats.org/officeDocument/2006/relationships/slide" Target="slide4.xml"/></Relationships>
</file>

<file path=ppt/slides/_rels/slide1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3.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4.xml"/><Relationship Id="rId5" Type="http://schemas.openxmlformats.org/officeDocument/2006/relationships/slide" Target="slide2.xml"/><Relationship Id="rId4" Type="http://schemas.openxmlformats.org/officeDocument/2006/relationships/slide" Target="slide4.xml"/></Relationships>
</file>

<file path=ppt/slides/_rels/slide1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6.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4.xml"/><Relationship Id="rId5" Type="http://schemas.openxmlformats.org/officeDocument/2006/relationships/slide" Target="slide2.xml"/><Relationship Id="rId4" Type="http://schemas.openxmlformats.org/officeDocument/2006/relationships/slide" Target="slide4.xml"/></Relationships>
</file>

<file path=ppt/slides/_rels/slide1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4.xml"/><Relationship Id="rId5" Type="http://schemas.openxmlformats.org/officeDocument/2006/relationships/slide" Target="slide2.xml"/><Relationship Id="rId4" Type="http://schemas.openxmlformats.org/officeDocument/2006/relationships/slide" Target="slide4.xml"/></Relationships>
</file>

<file path=ppt/slides/_rels/slide1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1.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1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5.png"/><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5.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 Id="rId9" Type="http://schemas.openxmlformats.org/officeDocument/2006/relationships/slide" Target="slide2.xml"/></Relationships>
</file>

<file path=ppt/slides/_rels/slide1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8.pn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1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9.pn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1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 Id="rId4" Type="http://schemas.openxmlformats.org/officeDocument/2006/relationships/image" Target="../media/image190.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 Id="rId4" Type="http://schemas.openxmlformats.org/officeDocument/2006/relationships/image" Target="../media/image191.gif"/></Relationships>
</file>

<file path=ppt/slides/_rels/slide1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93.jpeg"/><Relationship Id="rId7" Type="http://schemas.openxmlformats.org/officeDocument/2006/relationships/slide" Target="slide2.xml"/><Relationship Id="rId2" Type="http://schemas.openxmlformats.org/officeDocument/2006/relationships/image" Target="../media/image192.jpeg"/><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195.png"/><Relationship Id="rId4" Type="http://schemas.openxmlformats.org/officeDocument/2006/relationships/image" Target="../media/image194.png"/></Relationships>
</file>

<file path=ppt/slides/_rels/slide1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4.xml"/><Relationship Id="rId5" Type="http://schemas.openxmlformats.org/officeDocument/2006/relationships/slide" Target="slide2.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slide" Target="slide2.xml"/><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4.xml"/><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slide" Target="slide2.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slide" Target="slide2.xml"/><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slide" Target="slide4.xml"/></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slide" Target="slide2.xml"/><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 Id="rId4" Type="http://schemas.openxmlformats.org/officeDocument/2006/relationships/hyperlink" Target="http://www.google.com/url?sa=i&amp;rct=j&amp;q=&amp;esrc=s&amp;source=images&amp;cd=&amp;cad=rja&amp;uact=8&amp;ved=0ahUKEwjP8Z7t1JHPAhVW0GMKHT3ABdIQjRwIBQ&amp;url=http://www.benning.army.mil/mssp/PDF/adp3_90.pdf&amp;bvm=bv.133053837,d.amc&amp;psig=AFQjCNEdSVi98Wdi2KQDCCpkqwTW2UIxrw&amp;ust=1474038781025776" TargetMode="External"/></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4.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png"/><Relationship Id="rId7" Type="http://schemas.openxmlformats.org/officeDocument/2006/relationships/slide" Target="slide4.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9.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slide" Target="slide2.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slide" Target="slide4.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5" Type="http://schemas.openxmlformats.org/officeDocument/2006/relationships/slide" Target="slide2.xml"/><Relationship Id="rId4" Type="http://schemas.openxmlformats.org/officeDocument/2006/relationships/slide" Target="slide4.xml"/></Relationships>
</file>

<file path=ppt/slides/_rels/slide6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1.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65.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slide" Target="slide2.xml"/><Relationship Id="rId7" Type="http://schemas.openxmlformats.org/officeDocument/2006/relationships/image" Target="../media/image95.jpeg"/><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6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100.jpeg"/><Relationship Id="rId7" Type="http://schemas.openxmlformats.org/officeDocument/2006/relationships/image" Target="../media/image102.jpeg"/><Relationship Id="rId12" Type="http://schemas.openxmlformats.org/officeDocument/2006/relationships/image" Target="../media/image107.jpeg"/><Relationship Id="rId2" Type="http://schemas.openxmlformats.org/officeDocument/2006/relationships/image" Target="../media/image99.jpeg"/><Relationship Id="rId1" Type="http://schemas.openxmlformats.org/officeDocument/2006/relationships/slideLayout" Target="../slideLayouts/slideLayout4.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slide" Target="slide2.xml"/><Relationship Id="rId10" Type="http://schemas.openxmlformats.org/officeDocument/2006/relationships/image" Target="../media/image105.jpeg"/><Relationship Id="rId4" Type="http://schemas.openxmlformats.org/officeDocument/2006/relationships/slide" Target="slide4.xml"/><Relationship Id="rId9" Type="http://schemas.openxmlformats.org/officeDocument/2006/relationships/image" Target="../media/image104.jpeg"/></Relationships>
</file>

<file path=ppt/slides/_rels/slide6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4.xml"/><Relationship Id="rId5" Type="http://schemas.openxmlformats.org/officeDocument/2006/relationships/slide" Target="slide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openxmlformats.org/officeDocument/2006/relationships/slide" Target="slide2.xml"/><Relationship Id="rId2"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5.png"/></Relationships>
</file>

<file path=ppt/slides/_rels/slide7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png"/><Relationship Id="rId7" Type="http://schemas.openxmlformats.org/officeDocument/2006/relationships/slide" Target="slide2.xml"/><Relationship Id="rId2" Type="http://schemas.openxmlformats.org/officeDocument/2006/relationships/image" Target="../media/image116.png"/><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119.png"/><Relationship Id="rId10" Type="http://schemas.openxmlformats.org/officeDocument/2006/relationships/image" Target="../media/image122.png"/><Relationship Id="rId4" Type="http://schemas.openxmlformats.org/officeDocument/2006/relationships/image" Target="../media/image118.png"/><Relationship Id="rId9" Type="http://schemas.openxmlformats.org/officeDocument/2006/relationships/image" Target="../media/image121.png"/></Relationships>
</file>

<file path=ppt/slides/_rels/slide7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3.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7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4.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slide" Target="slide4.xml"/><Relationship Id="rId4" Type="http://schemas.openxmlformats.org/officeDocument/2006/relationships/image" Target="../media/image127.png"/></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 Id="rId5" Type="http://schemas.openxmlformats.org/officeDocument/2006/relationships/slide" Target="slide2.xml"/><Relationship Id="rId4" Type="http://schemas.openxmlformats.org/officeDocument/2006/relationships/slide" Target="slide4.xml"/></Relationships>
</file>

<file path=ppt/slides/_rels/slide7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0.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7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1.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7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2.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7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3.pn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slide" Target="slide2.xml"/><Relationship Id="rId2" Type="http://schemas.openxmlformats.org/officeDocument/2006/relationships/image" Target="../media/image134.png"/><Relationship Id="rId1" Type="http://schemas.openxmlformats.org/officeDocument/2006/relationships/slideLayout" Target="../slideLayouts/slideLayout4.xml"/><Relationship Id="rId6" Type="http://schemas.openxmlformats.org/officeDocument/2006/relationships/slide" Target="slide4.xml"/><Relationship Id="rId5" Type="http://schemas.openxmlformats.org/officeDocument/2006/relationships/image" Target="../media/image137.png"/><Relationship Id="rId4" Type="http://schemas.openxmlformats.org/officeDocument/2006/relationships/image" Target="../media/image136.png"/></Relationships>
</file>

<file path=ppt/slides/_rels/slide81.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slide" Target="slide2.xml"/><Relationship Id="rId2" Type="http://schemas.openxmlformats.org/officeDocument/2006/relationships/image" Target="../media/image138.png"/><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141.png"/><Relationship Id="rId4" Type="http://schemas.openxmlformats.org/officeDocument/2006/relationships/image" Target="../media/image140.png"/></Relationships>
</file>

<file path=ppt/slides/_rels/slide8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2.pn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3.pn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4.pn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87.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hyperlink" Target="http://www.globalsecurity.org/military/library/policy/army/fm/3-22-37/appb.htm" TargetMode="External"/><Relationship Id="rId1" Type="http://schemas.openxmlformats.org/officeDocument/2006/relationships/slideLayout" Target="../slideLayouts/slideLayout5.xml"/><Relationship Id="rId5" Type="http://schemas.openxmlformats.org/officeDocument/2006/relationships/slide" Target="slide2.xml"/><Relationship Id="rId4" Type="http://schemas.openxmlformats.org/officeDocument/2006/relationships/slide" Target="slide4.xml"/></Relationships>
</file>

<file path=ppt/slides/_rels/slide8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slide" Target="slide2.xml"/><Relationship Id="rId2" Type="http://schemas.openxmlformats.org/officeDocument/2006/relationships/image" Target="../media/image146.png"/><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149.png"/><Relationship Id="rId4" Type="http://schemas.openxmlformats.org/officeDocument/2006/relationships/image" Target="../media/image148.png"/></Relationships>
</file>

<file path=ppt/slides/_rels/slide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0.pn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9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1.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9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2.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9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3.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9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5.xml"/><Relationship Id="rId4" Type="http://schemas.openxmlformats.org/officeDocument/2006/relationships/image" Target="../media/image1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45770" y="3671458"/>
            <a:ext cx="5052060" cy="1960034"/>
          </a:xfrm>
        </p:spPr>
        <p:txBody>
          <a:bodyPr/>
          <a:lstStyle/>
          <a:p>
            <a:r>
              <a:rPr lang="en-US" dirty="0" smtClean="0"/>
              <a:t>Fighting Eagles TACSOP</a:t>
            </a:r>
            <a:endParaRPr lang="en-US" dirty="0"/>
          </a:p>
        </p:txBody>
      </p:sp>
      <p:pic>
        <p:nvPicPr>
          <p:cNvPr id="13" name="Picture 9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l="4444" t="4903" r="6667" b="4400"/>
          <a:stretch>
            <a:fillRect/>
          </a:stretch>
        </p:blipFill>
        <p:spPr bwMode="auto">
          <a:xfrm>
            <a:off x="1284601" y="1039094"/>
            <a:ext cx="3374398" cy="2995024"/>
          </a:xfrm>
          <a:prstGeom prst="rect">
            <a:avLst/>
          </a:prstGeom>
          <a:noFill/>
          <a:ln w="9525">
            <a:noFill/>
            <a:miter lim="800000"/>
            <a:headEnd/>
            <a:tailEnd/>
          </a:ln>
        </p:spPr>
      </p:pic>
      <p:sp>
        <p:nvSpPr>
          <p:cNvPr id="5" name="Footer Placeholder 4"/>
          <p:cNvSpPr txBox="1">
            <a:spLocks/>
          </p:cNvSpPr>
          <p:nvPr/>
        </p:nvSpPr>
        <p:spPr>
          <a:xfrm>
            <a:off x="0" y="8866912"/>
            <a:ext cx="5943600" cy="262619"/>
          </a:xfrm>
          <a:prstGeom prst="rect">
            <a:avLst/>
          </a:prstGeom>
        </p:spPr>
        <p:txBody>
          <a:bodyPr lIns="77356" tIns="38678" rIns="77356" bIns="38678" anchor="ctr"/>
          <a:lstStyle/>
          <a:p>
            <a:pPr algn="ctr">
              <a:defRPr/>
            </a:pPr>
            <a:r>
              <a:rPr lang="en-US" sz="1100" dirty="0">
                <a:hlinkClick r:id="rId3" action="ppaction://hlinksldjump" tooltip="Click here to return to the TACSOP Table of Contents"/>
              </a:rPr>
              <a:t>EWU ARMY ROTC</a:t>
            </a:r>
          </a:p>
        </p:txBody>
      </p:sp>
      <p:sp>
        <p:nvSpPr>
          <p:cNvPr id="8" name="Footer Placeholder 4"/>
          <p:cNvSpPr txBox="1">
            <a:spLocks/>
          </p:cNvSpPr>
          <p:nvPr/>
        </p:nvSpPr>
        <p:spPr>
          <a:xfrm>
            <a:off x="553571" y="6927273"/>
            <a:ext cx="4836459" cy="1454727"/>
          </a:xfrm>
          <a:prstGeom prst="rect">
            <a:avLst/>
          </a:prstGeom>
        </p:spPr>
        <p:txBody>
          <a:bodyPr lIns="77356" tIns="38678" rIns="77356" bIns="38678"/>
          <a:lstStyle/>
          <a:p>
            <a:pPr algn="ctr">
              <a:defRPr/>
            </a:pPr>
            <a:r>
              <a:rPr lang="en-US" sz="1600" b="1" u="sng" dirty="0"/>
              <a:t>References</a:t>
            </a:r>
          </a:p>
          <a:p>
            <a:pPr marL="94009" indent="-94009">
              <a:buFont typeface="Arial" pitchFamily="34" charset="0"/>
              <a:buChar char="•"/>
              <a:defRPr/>
            </a:pPr>
            <a:r>
              <a:rPr lang="en-US" sz="1300" b="1" dirty="0"/>
              <a:t>ATP 3-21.8 “Infantry Platoon and Squad”</a:t>
            </a:r>
          </a:p>
          <a:p>
            <a:pPr marL="94009" indent="-94009">
              <a:buFont typeface="Arial" pitchFamily="34" charset="0"/>
              <a:buChar char="•"/>
              <a:defRPr/>
            </a:pPr>
            <a:r>
              <a:rPr lang="en-US" sz="1300" b="1" dirty="0"/>
              <a:t>ADRP  3-90 “Offense and Defense”</a:t>
            </a:r>
          </a:p>
          <a:p>
            <a:pPr marL="94009" indent="-94009">
              <a:buFont typeface="Arial" pitchFamily="34" charset="0"/>
              <a:buChar char="•"/>
              <a:defRPr/>
            </a:pPr>
            <a:r>
              <a:rPr lang="en-US" sz="1300" b="1" dirty="0"/>
              <a:t>The Ranger Handbook</a:t>
            </a:r>
          </a:p>
          <a:p>
            <a:pPr marL="94009" indent="-94009">
              <a:buFont typeface="Arial" pitchFamily="34" charset="0"/>
              <a:buChar char="•"/>
              <a:defRPr/>
            </a:pPr>
            <a:r>
              <a:rPr lang="en-US" sz="1300" b="1" dirty="0"/>
              <a:t>ATP 3-20.98 “Reconnaissance Platoon”</a:t>
            </a:r>
          </a:p>
          <a:p>
            <a:pPr marL="94009" indent="-94009">
              <a:buFont typeface="Arial" pitchFamily="34" charset="0"/>
              <a:buChar char="•"/>
              <a:defRPr/>
            </a:pPr>
            <a:r>
              <a:rPr lang="en-US" sz="1300" b="1" dirty="0"/>
              <a:t>TC 3-21.75 “The Warrior Ethos and Soldier Combat Skills”</a:t>
            </a:r>
            <a:endParaRPr lang="en-US" b="1" dirty="0"/>
          </a:p>
        </p:txBody>
      </p:sp>
      <p:sp>
        <p:nvSpPr>
          <p:cNvPr id="9" name="Title 6"/>
          <p:cNvSpPr txBox="1">
            <a:spLocks/>
          </p:cNvSpPr>
          <p:nvPr/>
        </p:nvSpPr>
        <p:spPr>
          <a:xfrm>
            <a:off x="0" y="89093"/>
            <a:ext cx="5943600" cy="465089"/>
          </a:xfrm>
          <a:prstGeom prst="rect">
            <a:avLst/>
          </a:prstGeom>
        </p:spPr>
        <p:txBody>
          <a:bodyPr vert="horz" wrap="none" lIns="77356" tIns="38678" rIns="77356" bIns="38678" rtlCol="0" anchor="ctr">
            <a:noAutofit/>
          </a:bodyPr>
          <a:lstStyle/>
          <a:p>
            <a:pPr algn="ctr">
              <a:spcBef>
                <a:spcPct val="0"/>
              </a:spcBef>
              <a:defRPr/>
            </a:pPr>
            <a:r>
              <a:rPr lang="en-US" sz="3100" b="1" dirty="0">
                <a:latin typeface="+mj-lt"/>
                <a:ea typeface="+mj-ea"/>
                <a:cs typeface="+mj-cs"/>
              </a:rPr>
              <a:t>EWU ARMY ROTC</a:t>
            </a:r>
          </a:p>
        </p:txBody>
      </p:sp>
      <p:sp>
        <p:nvSpPr>
          <p:cNvPr id="10" name="Footer Placeholder 4"/>
          <p:cNvSpPr txBox="1">
            <a:spLocks/>
          </p:cNvSpPr>
          <p:nvPr/>
        </p:nvSpPr>
        <p:spPr>
          <a:xfrm>
            <a:off x="1864659" y="5585307"/>
            <a:ext cx="2056952" cy="372149"/>
          </a:xfrm>
          <a:prstGeom prst="rect">
            <a:avLst/>
          </a:prstGeom>
        </p:spPr>
        <p:txBody>
          <a:bodyPr lIns="77356" tIns="38678" rIns="77356" bIns="38678"/>
          <a:lstStyle/>
          <a:p>
            <a:pPr algn="ctr">
              <a:defRPr/>
            </a:pPr>
            <a:r>
              <a:rPr lang="en-US" b="1" dirty="0"/>
              <a:t>As </a:t>
            </a:r>
            <a:r>
              <a:rPr lang="en-US" b="1" dirty="0" smtClean="0"/>
              <a:t>of 20 </a:t>
            </a:r>
            <a:r>
              <a:rPr lang="en-US" b="1" dirty="0"/>
              <a:t>September 2016</a:t>
            </a:r>
          </a:p>
        </p:txBody>
      </p:sp>
      <p:pic>
        <p:nvPicPr>
          <p:cNvPr id="11" name="Picture 2" descr="http://images.ewu.edu/CSHE/Communication%20Disorders/EWUEagleEasternRed.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53611" y="2"/>
            <a:ext cx="589991" cy="623455"/>
          </a:xfrm>
          <a:prstGeom prst="rect">
            <a:avLst/>
          </a:prstGeom>
          <a:noFill/>
        </p:spPr>
      </p:pic>
      <p:pic>
        <p:nvPicPr>
          <p:cNvPr id="12" name="Picture 4" descr="http://www.ccsu.edu/uploaded/veteran's_affairs/rotcCC_patch.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 y="2"/>
            <a:ext cx="382045" cy="623455"/>
          </a:xfrm>
          <a:prstGeom prst="rect">
            <a:avLst/>
          </a:prstGeom>
          <a:noFill/>
        </p:spPr>
      </p:pic>
      <p:sp>
        <p:nvSpPr>
          <p:cNvPr id="2" name="TextBox 1"/>
          <p:cNvSpPr txBox="1"/>
          <p:nvPr/>
        </p:nvSpPr>
        <p:spPr>
          <a:xfrm>
            <a:off x="-1806389" y="831274"/>
            <a:ext cx="1165412" cy="729740"/>
          </a:xfrm>
          <a:prstGeom prst="rect">
            <a:avLst/>
          </a:prstGeom>
          <a:noFill/>
        </p:spPr>
        <p:txBody>
          <a:bodyPr wrap="square" lIns="77356" tIns="38678" rIns="77356" bIns="38678" rtlCol="0">
            <a:spAutoFit/>
          </a:bodyPr>
          <a:lstStyle/>
          <a:p>
            <a:pPr algn="ctr"/>
            <a:r>
              <a:rPr lang="en-US" dirty="0" smtClean="0"/>
              <a:t>Front Cover (this is laminated)</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Team Leader</a:t>
            </a:r>
            <a:endParaRPr lang="en-US" dirty="0"/>
          </a:p>
        </p:txBody>
      </p:sp>
      <p:grpSp>
        <p:nvGrpSpPr>
          <p:cNvPr id="9" name="Group 8"/>
          <p:cNvGrpSpPr/>
          <p:nvPr/>
        </p:nvGrpSpPr>
        <p:grpSpPr>
          <a:xfrm>
            <a:off x="0" y="8866911"/>
            <a:ext cx="5943600" cy="277091"/>
            <a:chOff x="0" y="9753600"/>
            <a:chExt cx="7772400" cy="304800"/>
          </a:xfrm>
        </p:grpSpPr>
        <p:sp>
          <p:nvSpPr>
            <p:cNvPr id="10" name="Footer Placeholder 4"/>
            <p:cNvSpPr txBox="1">
              <a:spLocks/>
            </p:cNvSpPr>
            <p:nvPr/>
          </p:nvSpPr>
          <p:spPr>
            <a:xfrm>
              <a:off x="0" y="9753600"/>
              <a:ext cx="3810000" cy="304800"/>
            </a:xfrm>
            <a:prstGeom prst="rect">
              <a:avLst/>
            </a:prstGeom>
          </p:spPr>
          <p:txBody>
            <a:bodyPr anchor="ctr"/>
            <a:lstStyle/>
            <a:p>
              <a:pPr>
                <a:defRPr/>
              </a:pPr>
              <a:r>
                <a:rPr lang="en-US" sz="1300" dirty="0">
                  <a:hlinkClick r:id="rId2" action="ppaction://hlinksldjump" tooltip="Click here to return to the TACSOP Table of Contents"/>
                </a:rPr>
                <a:t>Duties and Responsibilities</a:t>
              </a:r>
            </a:p>
          </p:txBody>
        </p:sp>
        <p:sp>
          <p:nvSpPr>
            <p:cNvPr id="11"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2" action="ppaction://hlinksldjump" tooltip="Click here to return to the TACSOP Table of Contents"/>
                </a:rPr>
                <a:t>B - 5</a:t>
              </a:r>
            </a:p>
          </p:txBody>
        </p:sp>
      </p:grpSp>
      <p:sp>
        <p:nvSpPr>
          <p:cNvPr id="12" name="Rectangle 11"/>
          <p:cNvSpPr/>
          <p:nvPr/>
        </p:nvSpPr>
        <p:spPr>
          <a:xfrm>
            <a:off x="0" y="1039093"/>
            <a:ext cx="5943600" cy="6649913"/>
          </a:xfrm>
          <a:prstGeom prst="rect">
            <a:avLst/>
          </a:prstGeom>
        </p:spPr>
        <p:txBody>
          <a:bodyPr wrap="square" lIns="77356" tIns="38678" rIns="77356" bIns="38678">
            <a:spAutoFit/>
          </a:bodyPr>
          <a:lstStyle/>
          <a:p>
            <a:r>
              <a:rPr lang="en-US" sz="1300" dirty="0"/>
              <a:t>The team leader leads his team members by personal example and has authority over his subordinates and overall responsibility of their actions. Centralized authority enables him to maintain troop discipline and unity and to act decisively. Under the fluid conditions of close combat, he accomplishes assigned missions using initiative without needing constant guidance from higher headquarters.</a:t>
            </a:r>
          </a:p>
          <a:p>
            <a:endParaRPr lang="en-US" sz="1300" dirty="0"/>
          </a:p>
          <a:p>
            <a:r>
              <a:rPr lang="en-US" sz="1300" dirty="0"/>
              <a:t>The team leader’s position on the battlefield requires immediacy and accuracy in all of his actions and is a fighting leader who leads by example. He is responsible for all his team does or fails to do, and is responsible for caring of the team’s Soldiers, weapons, and equipment. During operations, the team leader—</a:t>
            </a:r>
          </a:p>
          <a:p>
            <a:pPr marL="146385" indent="-146385">
              <a:buFont typeface="Arial" pitchFamily="34" charset="0"/>
              <a:buChar char="•"/>
            </a:pPr>
            <a:r>
              <a:rPr lang="en-US" sz="1300" dirty="0"/>
              <a:t>Is the subject matter expert for all the team’s weapons and duty positions and all squad battle drills.</a:t>
            </a:r>
          </a:p>
          <a:p>
            <a:pPr marL="146385" indent="-146385">
              <a:buFont typeface="Arial" pitchFamily="34" charset="0"/>
              <a:buChar char="•"/>
            </a:pPr>
            <a:r>
              <a:rPr lang="en-US" sz="1300" dirty="0"/>
              <a:t>Leads his team in fire and movement.</a:t>
            </a:r>
          </a:p>
          <a:p>
            <a:pPr marL="146385" indent="-146385">
              <a:buFont typeface="Arial" pitchFamily="34" charset="0"/>
              <a:buChar char="•"/>
            </a:pPr>
            <a:r>
              <a:rPr lang="en-US" sz="1300" dirty="0"/>
              <a:t>Controls the movement of his team and its rate and distribution of fire.</a:t>
            </a:r>
          </a:p>
          <a:p>
            <a:pPr marL="146385" indent="-146385">
              <a:buFont typeface="Arial" pitchFamily="34" charset="0"/>
              <a:buChar char="•"/>
            </a:pPr>
            <a:r>
              <a:rPr lang="en-US" sz="1300" dirty="0"/>
              <a:t>Employs digital mission command systems available to the squad and platoon.</a:t>
            </a:r>
          </a:p>
          <a:p>
            <a:pPr marL="146385" indent="-146385">
              <a:buFont typeface="Arial" pitchFamily="34" charset="0"/>
              <a:buChar char="•"/>
            </a:pPr>
            <a:r>
              <a:rPr lang="en-US" sz="1300" dirty="0"/>
              <a:t>Ensures security of the team’s area of operations.</a:t>
            </a:r>
          </a:p>
          <a:p>
            <a:pPr marL="146385" indent="-146385">
              <a:buFont typeface="Arial" pitchFamily="34" charset="0"/>
              <a:buChar char="•"/>
            </a:pPr>
            <a:r>
              <a:rPr lang="en-US" sz="1300" dirty="0"/>
              <a:t>Assists the squad leader as required.</a:t>
            </a:r>
          </a:p>
          <a:p>
            <a:pPr marL="146385" indent="-146385">
              <a:buFont typeface="Arial" pitchFamily="34" charset="0"/>
              <a:buChar char="•"/>
            </a:pPr>
            <a:r>
              <a:rPr lang="en-US" sz="1300" dirty="0"/>
              <a:t>Is prepared to assume the duties of squad leader and platoon sergeant.</a:t>
            </a:r>
          </a:p>
          <a:p>
            <a:pPr marL="146385" indent="-146385">
              <a:buFont typeface="Arial" pitchFamily="34" charset="0"/>
              <a:buChar char="•"/>
            </a:pPr>
            <a:r>
              <a:rPr lang="en-US" sz="1300" dirty="0"/>
              <a:t>Enforces field discipline and preventive medicine measures.</a:t>
            </a:r>
          </a:p>
          <a:p>
            <a:pPr marL="146385" indent="-146385">
              <a:buFont typeface="Arial" pitchFamily="34" charset="0"/>
              <a:buChar char="•"/>
            </a:pPr>
            <a:r>
              <a:rPr lang="en-US" sz="1300" dirty="0"/>
              <a:t>Determines his team’s combat load and manages its available classes of supply as required.</a:t>
            </a:r>
          </a:p>
          <a:p>
            <a:pPr marL="146385" indent="-146385">
              <a:buFont typeface="Arial" pitchFamily="34" charset="0"/>
              <a:buChar char="•"/>
            </a:pPr>
            <a:r>
              <a:rPr lang="en-US" sz="1300" dirty="0"/>
              <a:t>Understands the mission two levels up (squad and platoon).</a:t>
            </a:r>
          </a:p>
          <a:p>
            <a:endParaRPr lang="en-US" sz="1300" dirty="0"/>
          </a:p>
          <a:p>
            <a:r>
              <a:rPr lang="en-US" sz="1300" dirty="0"/>
              <a:t>When maneuvering the team, the team fights using one of three techniques. This includes:</a:t>
            </a:r>
          </a:p>
          <a:p>
            <a:pPr marL="146385" indent="-146385">
              <a:buFont typeface="Arial" pitchFamily="34" charset="0"/>
              <a:buChar char="•"/>
            </a:pPr>
            <a:r>
              <a:rPr lang="en-US" sz="1300" dirty="0"/>
              <a:t>Individual movement techniques. This is the lowest level of movement.</a:t>
            </a:r>
          </a:p>
          <a:p>
            <a:pPr marL="146385" indent="-146385">
              <a:buFont typeface="Arial" pitchFamily="34" charset="0"/>
              <a:buChar char="•"/>
            </a:pPr>
            <a:r>
              <a:rPr lang="en-US" sz="1300" dirty="0"/>
              <a:t>Buddy team fire and movement.</a:t>
            </a:r>
          </a:p>
          <a:p>
            <a:pPr marL="146385" indent="-146385">
              <a:buFont typeface="Arial" pitchFamily="34" charset="0"/>
              <a:buChar char="•"/>
            </a:pPr>
            <a:r>
              <a:rPr lang="en-US" sz="1300" dirty="0"/>
              <a:t>Fire team fire and movement (maneuver).</a:t>
            </a:r>
          </a:p>
          <a:p>
            <a:endParaRPr lang="en-US" sz="1300" dirty="0"/>
          </a:p>
          <a:p>
            <a:r>
              <a:rPr lang="en-US" sz="1300" dirty="0"/>
              <a:t>Determining a suitable technique is based on the effectiveness of the enemy’s fire and available cover and concealment. The more effective the enemy’s fire, the lower the level of movement. Because the team leader leads his team, he is able to make this assessment firsthand. Other leaders must be sensitive to his decision on movement.</a:t>
            </a:r>
          </a:p>
        </p:txBody>
      </p:sp>
    </p:spTree>
    <p:extLst>
      <p:ext uri="{BB962C8B-B14F-4D97-AF65-F5344CB8AC3E}">
        <p14:creationId xmlns:p14="http://schemas.microsoft.com/office/powerpoint/2010/main" val="21317573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13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Reconnaissance</a:t>
              </a:r>
            </a:p>
          </p:txBody>
        </p:sp>
        <p:sp>
          <p:nvSpPr>
            <p:cNvPr id="13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H - 6</a:t>
              </a:r>
            </a:p>
          </p:txBody>
        </p:sp>
      </p:grpSp>
      <p:sp>
        <p:nvSpPr>
          <p:cNvPr id="14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Zone Recon</a:t>
            </a:r>
            <a:endParaRPr lang="en-US" dirty="0"/>
          </a:p>
        </p:txBody>
      </p:sp>
      <p:sp>
        <p:nvSpPr>
          <p:cNvPr id="8" name="Rectangle 7"/>
          <p:cNvSpPr/>
          <p:nvPr/>
        </p:nvSpPr>
        <p:spPr>
          <a:xfrm>
            <a:off x="0" y="664316"/>
            <a:ext cx="5943600" cy="7718078"/>
          </a:xfrm>
          <a:prstGeom prst="rect">
            <a:avLst/>
          </a:prstGeom>
        </p:spPr>
        <p:txBody>
          <a:bodyPr wrap="square" lIns="77356" tIns="38678" rIns="77356" bIns="38678">
            <a:spAutoFit/>
          </a:bodyPr>
          <a:lstStyle/>
          <a:p>
            <a:r>
              <a:rPr lang="en-US" sz="1600" b="1" u="sng" dirty="0"/>
              <a:t>Performance Steps</a:t>
            </a:r>
          </a:p>
          <a:p>
            <a:r>
              <a:rPr lang="en-US" dirty="0"/>
              <a:t>(a) The element occupies the initial ORP as discussed in the section occupation of the ORP. RTO calls in spare for occupation of ORP. The leader confirms his location on map while subordinate leaders make necessary perimeter adjustments.</a:t>
            </a:r>
          </a:p>
          <a:p>
            <a:r>
              <a:rPr lang="en-US" dirty="0"/>
              <a:t>(b) The recon team leaders organize their recon elements.</a:t>
            </a:r>
          </a:p>
          <a:p>
            <a:pPr marL="393494" indent="-197419">
              <a:buAutoNum type="arabicParenBoth"/>
            </a:pPr>
            <a:r>
              <a:rPr lang="en-US" dirty="0"/>
              <a:t>Designate security and recon elements.</a:t>
            </a:r>
          </a:p>
          <a:p>
            <a:pPr marL="393494" indent="-197419"/>
            <a:r>
              <a:rPr lang="en-US" dirty="0"/>
              <a:t>(2) Assign responsibilities (point man, pace man, enroute recorder, and rear security), if not already assigned.</a:t>
            </a:r>
          </a:p>
          <a:p>
            <a:pPr marL="393494" indent="-197419"/>
            <a:r>
              <a:rPr lang="en-US" dirty="0"/>
              <a:t>(3) Designates easily recognizable rally points.</a:t>
            </a:r>
          </a:p>
          <a:p>
            <a:pPr marL="393494" indent="-197419"/>
            <a:r>
              <a:rPr lang="en-US" dirty="0"/>
              <a:t>(4) Ensure local security at all halts.</a:t>
            </a:r>
          </a:p>
          <a:p>
            <a:r>
              <a:rPr lang="en-US" dirty="0"/>
              <a:t>(c) The patrol recons the zone.</a:t>
            </a:r>
          </a:p>
          <a:p>
            <a:pPr marL="196076"/>
            <a:r>
              <a:rPr lang="en-US" dirty="0"/>
              <a:t>(1) Moves tactically to the ORP’s.</a:t>
            </a:r>
          </a:p>
          <a:p>
            <a:pPr marL="196076"/>
            <a:r>
              <a:rPr lang="en-US" dirty="0"/>
              <a:t>(2) Occupies designated ORP’s.</a:t>
            </a:r>
          </a:p>
          <a:p>
            <a:pPr marL="196076"/>
            <a:r>
              <a:rPr lang="en-US" dirty="0"/>
              <a:t>(3) Follows the method designated by the PL:</a:t>
            </a:r>
          </a:p>
          <a:p>
            <a:pPr marL="577483" indent="-147729"/>
            <a:r>
              <a:rPr lang="en-US" dirty="0"/>
              <a:t>a. </a:t>
            </a:r>
            <a:r>
              <a:rPr lang="en-US" u="sng" dirty="0"/>
              <a:t>Fan Method</a:t>
            </a:r>
            <a:r>
              <a:rPr lang="en-US" dirty="0"/>
              <a:t>. Utilizes a series of ORP’s. The patrol establishes security at the first ORP. Each recon element moves from the ORP along a different fan-shaped route that overlaps with others to ensure recon of the entire area. The leader typically maintains a reserve at the ORP. When all recon elements have returned to the ORP, the PL collects and disseminates all information before moving to the next ORP.</a:t>
            </a:r>
          </a:p>
          <a:p>
            <a:pPr marL="577483" indent="-147729"/>
            <a:r>
              <a:rPr lang="en-US" dirty="0"/>
              <a:t>b. </a:t>
            </a:r>
            <a:r>
              <a:rPr lang="en-US" u="sng" dirty="0"/>
              <a:t>Converging Routes Method</a:t>
            </a:r>
            <a:r>
              <a:rPr lang="en-US" dirty="0"/>
              <a:t>. The PL selects routes from the ORP through the zone to a link-up point at the far side of the zone from the ORP. Each recon element moves and recons along a specified route, and all elements converge at one time and place to link-up.</a:t>
            </a:r>
          </a:p>
          <a:p>
            <a:pPr marL="577483" indent="-147729"/>
            <a:r>
              <a:rPr lang="en-US" dirty="0"/>
              <a:t>c. </a:t>
            </a:r>
            <a:r>
              <a:rPr lang="en-US" u="sng" dirty="0"/>
              <a:t>Box Method</a:t>
            </a:r>
            <a:r>
              <a:rPr lang="en-US" dirty="0"/>
              <a:t>. The PL sends his recon elements from the first ORP along routes that form a box. He sends other elements along routes through the area within the box. All teams link-up</a:t>
            </a:r>
          </a:p>
          <a:p>
            <a:pPr marL="577483" indent="-147729"/>
            <a:r>
              <a:rPr lang="en-US" dirty="0"/>
              <a:t>at the far side of the box from the ORP.</a:t>
            </a:r>
          </a:p>
          <a:p>
            <a:r>
              <a:rPr lang="en-US" dirty="0"/>
              <a:t>(d) The recon teams perform reconnaissance.</a:t>
            </a:r>
          </a:p>
          <a:p>
            <a:pPr marL="429754" indent="-233680"/>
            <a:r>
              <a:rPr lang="en-US" dirty="0"/>
              <a:t>(1) During movement the squad will gather all PIR specified by the order.</a:t>
            </a:r>
          </a:p>
          <a:p>
            <a:pPr marL="429754" indent="-233680"/>
            <a:r>
              <a:rPr lang="en-US" dirty="0"/>
              <a:t>(2) Recon team leaders will ensure sketches are drawn of all enemy hardsites, roads, and trails.</a:t>
            </a:r>
          </a:p>
          <a:p>
            <a:pPr marL="429754" indent="-233680"/>
            <a:r>
              <a:rPr lang="en-US" dirty="0"/>
              <a:t>(3) When the squad arrives at new rendezvous point or ORP, the recon team leaders report to the PL with all information gathered.</a:t>
            </a:r>
          </a:p>
        </p:txBody>
      </p:sp>
    </p:spTree>
    <p:extLst>
      <p:ext uri="{BB962C8B-B14F-4D97-AF65-F5344CB8AC3E}">
        <p14:creationId xmlns:p14="http://schemas.microsoft.com/office/powerpoint/2010/main" val="11932536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13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Reconnaissance</a:t>
              </a:r>
            </a:p>
          </p:txBody>
        </p:sp>
        <p:sp>
          <p:nvSpPr>
            <p:cNvPr id="13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H - 7</a:t>
              </a:r>
            </a:p>
          </p:txBody>
        </p:sp>
      </p:grpSp>
      <p:sp>
        <p:nvSpPr>
          <p:cNvPr id="14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Zone Recon</a:t>
            </a:r>
            <a:endParaRPr lang="en-US" dirty="0"/>
          </a:p>
        </p:txBody>
      </p:sp>
      <p:sp>
        <p:nvSpPr>
          <p:cNvPr id="8" name="Rectangle 7"/>
          <p:cNvSpPr/>
          <p:nvPr/>
        </p:nvSpPr>
        <p:spPr>
          <a:xfrm>
            <a:off x="0" y="664315"/>
            <a:ext cx="5943600" cy="2685026"/>
          </a:xfrm>
          <a:prstGeom prst="rect">
            <a:avLst/>
          </a:prstGeom>
        </p:spPr>
        <p:txBody>
          <a:bodyPr wrap="square" lIns="77356" tIns="38678" rIns="77356" bIns="38678">
            <a:spAutoFit/>
          </a:bodyPr>
          <a:lstStyle/>
          <a:p>
            <a:pPr marL="429754" indent="-233680"/>
            <a:r>
              <a:rPr lang="en-US" dirty="0"/>
              <a:t>(4) Return to the ORP, or link up at the rendezvous point on time.</a:t>
            </a:r>
          </a:p>
          <a:p>
            <a:r>
              <a:rPr lang="en-US" dirty="0"/>
              <a:t>(e) The PL continues to control the recon elements.</a:t>
            </a:r>
          </a:p>
          <a:p>
            <a:pPr marL="429754" indent="-233680"/>
            <a:r>
              <a:rPr lang="en-US" dirty="0"/>
              <a:t>(1) PL moves with the recon element that establishes the link-up point.</a:t>
            </a:r>
          </a:p>
          <a:p>
            <a:pPr marL="429754" indent="-233680"/>
            <a:r>
              <a:rPr lang="en-US" dirty="0"/>
              <a:t>(2) PL changes recon methods as required.</a:t>
            </a:r>
          </a:p>
          <a:p>
            <a:pPr marL="429754" indent="-233680"/>
            <a:r>
              <a:rPr lang="en-US" dirty="0"/>
              <a:t>(3) PL designates times for the elements to return to the ORP or to link-up.</a:t>
            </a:r>
          </a:p>
          <a:p>
            <a:pPr marL="429754" indent="-233680"/>
            <a:r>
              <a:rPr lang="en-US" dirty="0"/>
              <a:t>(4) PL collects all information and disseminates it to the entire patrol. PL will brief all key subordinate leaders on information gathered by other squads, establishing one consolidated sketch if possible, and allow team leaders time to brief their teams.</a:t>
            </a:r>
          </a:p>
          <a:p>
            <a:pPr marL="429754" indent="-233680"/>
            <a:r>
              <a:rPr lang="en-US" dirty="0"/>
              <a:t>(5) PL and PSG account for all personnel.</a:t>
            </a:r>
          </a:p>
          <a:p>
            <a:pPr marL="196076" indent="-196076"/>
            <a:r>
              <a:rPr lang="en-US" dirty="0"/>
              <a:t>(f) The patrol continues the recon until all designated areas have been reconned, and returns undetected to friendly lines.</a:t>
            </a:r>
            <a:endParaRPr lang="en-US" dirty="0">
              <a:solidFill>
                <a:prstClr val="black"/>
              </a:solidFill>
            </a:endParaRPr>
          </a:p>
        </p:txBody>
      </p:sp>
      <p:pic>
        <p:nvPicPr>
          <p:cNvPr id="175106" name="Picture 2"/>
          <p:cNvPicPr>
            <a:picLocks noChangeAspect="1" noChangeArrowheads="1"/>
          </p:cNvPicPr>
          <p:nvPr/>
        </p:nvPicPr>
        <p:blipFill>
          <a:blip r:embed="rId4" cstate="print"/>
          <a:srcRect/>
          <a:stretch>
            <a:fillRect/>
          </a:stretch>
        </p:blipFill>
        <p:spPr bwMode="auto">
          <a:xfrm>
            <a:off x="0" y="3602183"/>
            <a:ext cx="5885329" cy="4926139"/>
          </a:xfrm>
          <a:prstGeom prst="rect">
            <a:avLst/>
          </a:prstGeom>
          <a:noFill/>
          <a:ln w="9525">
            <a:noFill/>
            <a:miter lim="800000"/>
            <a:headEnd/>
            <a:tailEnd/>
          </a:ln>
        </p:spPr>
      </p:pic>
      <p:sp>
        <p:nvSpPr>
          <p:cNvPr id="9" name="TextBox 8"/>
          <p:cNvSpPr txBox="1"/>
          <p:nvPr/>
        </p:nvSpPr>
        <p:spPr>
          <a:xfrm>
            <a:off x="3787588" y="3602184"/>
            <a:ext cx="1922929" cy="421964"/>
          </a:xfrm>
          <a:prstGeom prst="rect">
            <a:avLst/>
          </a:prstGeom>
        </p:spPr>
        <p:style>
          <a:lnRef idx="2">
            <a:schemeClr val="dk1"/>
          </a:lnRef>
          <a:fillRef idx="1">
            <a:schemeClr val="lt1"/>
          </a:fillRef>
          <a:effectRef idx="0">
            <a:schemeClr val="dk1"/>
          </a:effectRef>
          <a:fontRef idx="minor">
            <a:schemeClr val="dk1"/>
          </a:fontRef>
        </p:style>
        <p:txBody>
          <a:bodyPr wrap="square" lIns="77356" tIns="38678" rIns="77356" bIns="38678" rtlCol="0">
            <a:spAutoFit/>
          </a:bodyPr>
          <a:lstStyle/>
          <a:p>
            <a:pPr algn="ctr"/>
            <a:r>
              <a:rPr lang="en-US" sz="2200" b="1" dirty="0"/>
              <a:t>Box Method</a:t>
            </a:r>
          </a:p>
        </p:txBody>
      </p:sp>
    </p:spTree>
    <p:extLst>
      <p:ext uri="{BB962C8B-B14F-4D97-AF65-F5344CB8AC3E}">
        <p14:creationId xmlns:p14="http://schemas.microsoft.com/office/powerpoint/2010/main" val="119325361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13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Reconnaissance</a:t>
              </a:r>
            </a:p>
          </p:txBody>
        </p:sp>
        <p:sp>
          <p:nvSpPr>
            <p:cNvPr id="13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H - 8</a:t>
              </a:r>
            </a:p>
          </p:txBody>
        </p:sp>
      </p:grpSp>
      <p:sp>
        <p:nvSpPr>
          <p:cNvPr id="14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Zone Recon</a:t>
            </a:r>
            <a:endParaRPr lang="en-US" dirty="0"/>
          </a:p>
        </p:txBody>
      </p:sp>
      <p:pic>
        <p:nvPicPr>
          <p:cNvPr id="176130" name="Picture 2"/>
          <p:cNvPicPr>
            <a:picLocks noChangeAspect="1" noChangeArrowheads="1"/>
          </p:cNvPicPr>
          <p:nvPr/>
        </p:nvPicPr>
        <p:blipFill>
          <a:blip r:embed="rId4" cstate="print"/>
          <a:srcRect/>
          <a:stretch>
            <a:fillRect/>
          </a:stretch>
        </p:blipFill>
        <p:spPr bwMode="auto">
          <a:xfrm>
            <a:off x="187971" y="692730"/>
            <a:ext cx="5639089" cy="4156364"/>
          </a:xfrm>
          <a:prstGeom prst="rect">
            <a:avLst/>
          </a:prstGeom>
          <a:noFill/>
          <a:ln w="9525">
            <a:noFill/>
            <a:miter lim="800000"/>
            <a:headEnd/>
            <a:tailEnd/>
          </a:ln>
        </p:spPr>
      </p:pic>
      <p:sp>
        <p:nvSpPr>
          <p:cNvPr id="9" name="TextBox 8"/>
          <p:cNvSpPr txBox="1"/>
          <p:nvPr/>
        </p:nvSpPr>
        <p:spPr>
          <a:xfrm>
            <a:off x="2" y="4087094"/>
            <a:ext cx="1515035" cy="554181"/>
          </a:xfrm>
          <a:prstGeom prst="rect">
            <a:avLst/>
          </a:prstGeom>
        </p:spPr>
        <p:style>
          <a:lnRef idx="2">
            <a:schemeClr val="dk1"/>
          </a:lnRef>
          <a:fillRef idx="1">
            <a:schemeClr val="lt1"/>
          </a:fillRef>
          <a:effectRef idx="0">
            <a:schemeClr val="dk1"/>
          </a:effectRef>
          <a:fontRef idx="minor">
            <a:schemeClr val="dk1"/>
          </a:fontRef>
        </p:style>
        <p:txBody>
          <a:bodyPr wrap="square" lIns="77356" tIns="38678" rIns="77356" bIns="38678" rtlCol="0" anchor="ctr">
            <a:noAutofit/>
          </a:bodyPr>
          <a:lstStyle/>
          <a:p>
            <a:pPr algn="ctr"/>
            <a:r>
              <a:rPr lang="en-US" b="1" dirty="0"/>
              <a:t>Converging Routes Method</a:t>
            </a:r>
          </a:p>
        </p:txBody>
      </p:sp>
      <p:pic>
        <p:nvPicPr>
          <p:cNvPr id="176131" name="Picture 3"/>
          <p:cNvPicPr>
            <a:picLocks noChangeAspect="1" noChangeArrowheads="1"/>
          </p:cNvPicPr>
          <p:nvPr/>
        </p:nvPicPr>
        <p:blipFill>
          <a:blip r:embed="rId5" cstate="print"/>
          <a:srcRect/>
          <a:stretch>
            <a:fillRect/>
          </a:stretch>
        </p:blipFill>
        <p:spPr bwMode="auto">
          <a:xfrm>
            <a:off x="291352" y="4987639"/>
            <a:ext cx="5186083" cy="3794299"/>
          </a:xfrm>
          <a:prstGeom prst="rect">
            <a:avLst/>
          </a:prstGeom>
          <a:noFill/>
          <a:ln w="9525">
            <a:noFill/>
            <a:miter lim="800000"/>
            <a:headEnd/>
            <a:tailEnd/>
          </a:ln>
        </p:spPr>
      </p:pic>
      <p:sp>
        <p:nvSpPr>
          <p:cNvPr id="11" name="TextBox 10"/>
          <p:cNvSpPr txBox="1"/>
          <p:nvPr/>
        </p:nvSpPr>
        <p:spPr>
          <a:xfrm>
            <a:off x="4428567" y="5056911"/>
            <a:ext cx="1515035" cy="331441"/>
          </a:xfrm>
          <a:prstGeom prst="rect">
            <a:avLst/>
          </a:prstGeom>
        </p:spPr>
        <p:style>
          <a:lnRef idx="2">
            <a:schemeClr val="dk1"/>
          </a:lnRef>
          <a:fillRef idx="1">
            <a:schemeClr val="lt1"/>
          </a:fillRef>
          <a:effectRef idx="0">
            <a:schemeClr val="dk1"/>
          </a:effectRef>
          <a:fontRef idx="minor">
            <a:schemeClr val="dk1"/>
          </a:fontRef>
        </p:style>
        <p:txBody>
          <a:bodyPr wrap="square" lIns="77356" tIns="38678" rIns="77356" bIns="38678" rtlCol="0">
            <a:spAutoFit/>
          </a:bodyPr>
          <a:lstStyle/>
          <a:p>
            <a:pPr algn="ctr"/>
            <a:r>
              <a:rPr lang="en-US" sz="1600" b="1" dirty="0"/>
              <a:t>Fan Method</a:t>
            </a:r>
          </a:p>
        </p:txBody>
      </p:sp>
      <p:cxnSp>
        <p:nvCxnSpPr>
          <p:cNvPr id="13" name="Straight Connector 12"/>
          <p:cNvCxnSpPr/>
          <p:nvPr/>
        </p:nvCxnSpPr>
        <p:spPr>
          <a:xfrm>
            <a:off x="0" y="4987636"/>
            <a:ext cx="5943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25361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0" y="692727"/>
            <a:ext cx="5943600" cy="7620000"/>
          </a:xfrm>
        </p:spPr>
        <p:txBody>
          <a:bodyPr>
            <a:noAutofit/>
          </a:bodyPr>
          <a:lstStyle/>
          <a:p>
            <a:pPr>
              <a:spcBef>
                <a:spcPts val="0"/>
              </a:spcBef>
            </a:pPr>
            <a:r>
              <a:rPr lang="en-US" sz="1400" dirty="0"/>
              <a:t>A </a:t>
            </a:r>
            <a:r>
              <a:rPr lang="en-US" sz="1400" b="1" i="1" u="sng" dirty="0"/>
              <a:t>combat patrol </a:t>
            </a:r>
            <a:r>
              <a:rPr lang="en-US" sz="1400" dirty="0"/>
              <a:t>provides security and harasses, destroys, or captures enemy troops, equipment, or installations. When the commander gives a unit the mission to send out a combat patrol, he intends the patrol to make contact with the enemy and engage in close combat. A combat patrol always tries to remain undetected while moving, but when it discloses its location to the enemy it is with a sudden and violent attack. For this reason, the patrol normally carries a significant amount of weapons and ammunition. It may carry specialized munitions. A combat patrol collects and reports information gathered during the mission, whether related to the combat task or not. The three types of combat patrols are raid, ambush, and security patrol.</a:t>
            </a:r>
          </a:p>
          <a:p>
            <a:pPr>
              <a:spcBef>
                <a:spcPts val="0"/>
              </a:spcBef>
            </a:pPr>
            <a:endParaRPr lang="en-US" sz="500" dirty="0"/>
          </a:p>
          <a:p>
            <a:pPr>
              <a:spcBef>
                <a:spcPts val="0"/>
              </a:spcBef>
            </a:pPr>
            <a:r>
              <a:rPr lang="en-US" sz="1400" b="1" u="sng" dirty="0"/>
              <a:t>Raids</a:t>
            </a:r>
            <a:r>
              <a:rPr lang="en-US" sz="1400" dirty="0"/>
              <a:t> are surprise attacks against a position or installation for a specific purpose other than seizing and holding the terrain. It is conducted to destroy a position or installation, to destroy or capture enemy soldiers or equipment, or to free prisoners. A raid patrol retains terrain just long enough to accomplish the intent of the raid. A raid always ends with a planned withdrawal off the objective and a return to the main body.</a:t>
            </a:r>
          </a:p>
          <a:p>
            <a:pPr>
              <a:spcBef>
                <a:spcPts val="0"/>
              </a:spcBef>
            </a:pPr>
            <a:endParaRPr lang="en-US" sz="500" dirty="0"/>
          </a:p>
          <a:p>
            <a:pPr>
              <a:spcBef>
                <a:spcPts val="0"/>
              </a:spcBef>
            </a:pPr>
            <a:r>
              <a:rPr lang="en-US" sz="1400" dirty="0"/>
              <a:t>An </a:t>
            </a:r>
            <a:r>
              <a:rPr lang="en-US" sz="1400" b="1" u="sng" dirty="0"/>
              <a:t>ambush</a:t>
            </a:r>
            <a:r>
              <a:rPr lang="en-US" sz="1400" dirty="0"/>
              <a:t> is a surprise attack from a concealed position on a moving or temp. halted target. An ambush patrol does not need to seize or hold terrain. It can include an assault to close with and destroy the target, or an attack by fire only.</a:t>
            </a:r>
          </a:p>
          <a:p>
            <a:pPr>
              <a:spcBef>
                <a:spcPts val="0"/>
              </a:spcBef>
            </a:pPr>
            <a:endParaRPr lang="en-US" sz="500" dirty="0"/>
          </a:p>
          <a:p>
            <a:pPr>
              <a:spcBef>
                <a:spcPts val="0"/>
              </a:spcBef>
            </a:pPr>
            <a:r>
              <a:rPr lang="en-US" sz="1400" dirty="0"/>
              <a:t>A </a:t>
            </a:r>
            <a:r>
              <a:rPr lang="en-US" sz="1400" b="1" u="sng" dirty="0"/>
              <a:t>security patrol </a:t>
            </a:r>
            <a:r>
              <a:rPr lang="en-US" sz="1400" dirty="0"/>
              <a:t>is sent out from a unit location when the unit is stationary or during a halt to search the local area, detect enemy forces near the main body, and to engage and destroy the enemy within the capability of the patrol. This form of combat patrol normally is sent out by units operating in close terrain with limited fields of observation and fire. Although this form of combat patrol seeks to make direct enemy contact and to destroy enemy forces within its capability, it should try to avoid decisive engagement. A security patrol detects and disrupts enemy forces conducting reconnaissance of the main body or massing to conduct an attack. Security patrols normally are away from the main body of the unit for limited periods, returning frequently to coordinate and rest. They do not operate beyond the range of communications and supporting fires from the main body, especially mortar fires.</a:t>
            </a:r>
          </a:p>
          <a:p>
            <a:pPr>
              <a:spcBef>
                <a:spcPts val="0"/>
              </a:spcBef>
            </a:pPr>
            <a:endParaRPr lang="en-US" sz="1400" dirty="0"/>
          </a:p>
        </p:txBody>
      </p:sp>
      <p:grpSp>
        <p:nvGrpSpPr>
          <p:cNvPr id="5" name="Group 41"/>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Combat Patrols</a:t>
              </a: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I - 1</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Combat Patrols</a:t>
            </a:r>
            <a:endParaRPr lang="en-US" dirty="0"/>
          </a:p>
        </p:txBody>
      </p:sp>
    </p:spTree>
    <p:extLst>
      <p:ext uri="{BB962C8B-B14F-4D97-AF65-F5344CB8AC3E}">
        <p14:creationId xmlns:p14="http://schemas.microsoft.com/office/powerpoint/2010/main" val="177989059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0" y="762000"/>
            <a:ext cx="5943600" cy="7620000"/>
          </a:xfrm>
        </p:spPr>
        <p:txBody>
          <a:bodyPr>
            <a:noAutofit/>
          </a:bodyPr>
          <a:lstStyle/>
          <a:p>
            <a:pPr>
              <a:spcBef>
                <a:spcPts val="0"/>
              </a:spcBef>
            </a:pPr>
            <a:r>
              <a:rPr lang="en-US" sz="1200" dirty="0"/>
              <a:t>There are three essential elements for a combat patrol: </a:t>
            </a:r>
            <a:r>
              <a:rPr lang="en-US" sz="1200" b="1" u="sng" dirty="0"/>
              <a:t>security</a:t>
            </a:r>
            <a:r>
              <a:rPr lang="en-US" sz="1200" dirty="0"/>
              <a:t>; </a:t>
            </a:r>
            <a:r>
              <a:rPr lang="en-US" sz="1200" b="1" u="sng" dirty="0"/>
              <a:t>support</a:t>
            </a:r>
            <a:r>
              <a:rPr lang="en-US" sz="1200" dirty="0"/>
              <a:t>; and </a:t>
            </a:r>
            <a:r>
              <a:rPr lang="en-US" sz="1200" b="1" u="sng" dirty="0"/>
              <a:t>assault</a:t>
            </a:r>
            <a:r>
              <a:rPr lang="en-US" sz="1200" dirty="0"/>
              <a:t>. Assault elements accomplish the mission during actions on the objective. Support elements suppress or destroy enemy on the objective in support of the assault element. Security elements assist in isolating the objective by preventing enemy from entering and leaving the objective area as well as by ensuring the patrol’s withdrawal route remains open. The size of each element is based on the situation and leader’s analysis of METT-TC.</a:t>
            </a:r>
          </a:p>
          <a:p>
            <a:pPr>
              <a:spcBef>
                <a:spcPts val="0"/>
              </a:spcBef>
            </a:pPr>
            <a:endParaRPr lang="en-US" sz="500" dirty="0"/>
          </a:p>
          <a:p>
            <a:pPr>
              <a:spcBef>
                <a:spcPts val="0"/>
              </a:spcBef>
            </a:pPr>
            <a:r>
              <a:rPr lang="en-US" sz="1200" b="1" u="sng" dirty="0"/>
              <a:t>Assault Element</a:t>
            </a:r>
            <a:r>
              <a:rPr lang="en-US" sz="1200" dirty="0"/>
              <a:t>: The assault element is the combat patrol’s main effort. Its task is to conduct actions on the objective. In most cases, the assault element will accomplish the overall purpose. This element must be capable (through inherent capabilities or positioning relative to the enemy) of destroying or seizing the target of the combat patrol. Tasks typically associated with the assault element include:</a:t>
            </a:r>
          </a:p>
          <a:p>
            <a:pPr marL="241736" indent="-241736">
              <a:spcBef>
                <a:spcPts val="0"/>
              </a:spcBef>
              <a:buFont typeface="Arial" panose="020B0604020202020204" pitchFamily="34" charset="0"/>
              <a:buChar char="•"/>
            </a:pPr>
            <a:r>
              <a:rPr lang="en-US" sz="1200" dirty="0"/>
              <a:t>Conduct of assault across the objective to destroy enemy equipment, capture or kill enemy, and clearing of key terrain and enemy positions.</a:t>
            </a:r>
          </a:p>
          <a:p>
            <a:pPr marL="241736" indent="-241736">
              <a:spcBef>
                <a:spcPts val="0"/>
              </a:spcBef>
              <a:buFont typeface="Arial" panose="020B0604020202020204" pitchFamily="34" charset="0"/>
              <a:buChar char="•"/>
            </a:pPr>
            <a:r>
              <a:rPr lang="en-US" sz="1200" dirty="0"/>
              <a:t>Maneuver close enough to the objective to conduct an immediate assault if detected.</a:t>
            </a:r>
          </a:p>
          <a:p>
            <a:pPr marL="241736" indent="-241736">
              <a:spcBef>
                <a:spcPts val="0"/>
              </a:spcBef>
              <a:buFont typeface="Arial" panose="020B0604020202020204" pitchFamily="34" charset="0"/>
              <a:buChar char="•"/>
            </a:pPr>
            <a:r>
              <a:rPr lang="en-US" sz="1200" dirty="0"/>
              <a:t>Being prepared to support itself if the support element cannot suppress the enemy.</a:t>
            </a:r>
          </a:p>
          <a:p>
            <a:pPr marL="241736" indent="-241736">
              <a:spcBef>
                <a:spcPts val="0"/>
              </a:spcBef>
              <a:buFont typeface="Arial" panose="020B0604020202020204" pitchFamily="34" charset="0"/>
              <a:buChar char="•"/>
            </a:pPr>
            <a:r>
              <a:rPr lang="en-US" sz="1200" dirty="0"/>
              <a:t>Providing support to a breach element in reduction of obstacles, if required.</a:t>
            </a:r>
          </a:p>
          <a:p>
            <a:pPr marL="241736" indent="-241736">
              <a:spcBef>
                <a:spcPts val="0"/>
              </a:spcBef>
              <a:buFont typeface="Arial" panose="020B0604020202020204" pitchFamily="34" charset="0"/>
              <a:buChar char="•"/>
            </a:pPr>
            <a:r>
              <a:rPr lang="en-US" sz="1200" dirty="0"/>
              <a:t>Planning detailed fire control and distribution.</a:t>
            </a:r>
          </a:p>
          <a:p>
            <a:pPr marL="241736" indent="-241736">
              <a:spcBef>
                <a:spcPts val="0"/>
              </a:spcBef>
              <a:buFont typeface="Arial" panose="020B0604020202020204" pitchFamily="34" charset="0"/>
              <a:buChar char="•"/>
            </a:pPr>
            <a:r>
              <a:rPr lang="en-US" sz="1200" dirty="0"/>
              <a:t>Conducting controlled withdrawal from the objective.</a:t>
            </a:r>
          </a:p>
          <a:p>
            <a:pPr marL="241736" indent="-241736">
              <a:spcBef>
                <a:spcPts val="0"/>
              </a:spcBef>
              <a:buFont typeface="Arial" panose="020B0604020202020204" pitchFamily="34" charset="0"/>
              <a:buChar char="•"/>
            </a:pPr>
            <a:endParaRPr lang="en-US" sz="500" dirty="0"/>
          </a:p>
          <a:p>
            <a:pPr>
              <a:spcBef>
                <a:spcPts val="0"/>
              </a:spcBef>
            </a:pPr>
            <a:r>
              <a:rPr lang="en-US" sz="1200" b="1" u="sng" dirty="0"/>
              <a:t>Support Element</a:t>
            </a:r>
            <a:r>
              <a:rPr lang="en-US" sz="1200" dirty="0"/>
              <a:t>: The support element suppresses the enemy on the objective using direct and indirect fires. The support element is a shaping effort setting conditions for mission’s main effort. This element must be capable of supporting the assault element. The support force can be divided up into two or more elements if required. The support element is organized to address a threat of enemy interference with the assault elements. The support force suppresses, fixes, or destroys elements on the objective. The support force’s primary responsibility is to suppress enemy to prevent reposition against main effort.  They:</a:t>
            </a:r>
          </a:p>
          <a:p>
            <a:pPr marL="241736" indent="-241736">
              <a:spcBef>
                <a:spcPts val="0"/>
              </a:spcBef>
              <a:buFont typeface="Arial" panose="020B0604020202020204" pitchFamily="34" charset="0"/>
              <a:buChar char="•"/>
            </a:pPr>
            <a:r>
              <a:rPr lang="en-US" sz="1200" dirty="0"/>
              <a:t>Initiates fires and gains fire superiority with crew-served weapons and indirect fires.</a:t>
            </a:r>
          </a:p>
          <a:p>
            <a:pPr marL="241736" indent="-241736">
              <a:spcBef>
                <a:spcPts val="0"/>
              </a:spcBef>
              <a:buFont typeface="Arial" panose="020B0604020202020204" pitchFamily="34" charset="0"/>
              <a:buChar char="•"/>
            </a:pPr>
            <a:r>
              <a:rPr lang="en-US" sz="1200" dirty="0"/>
              <a:t>Controls rates and distribution of fires.</a:t>
            </a:r>
          </a:p>
          <a:p>
            <a:pPr marL="241736" indent="-241736">
              <a:spcBef>
                <a:spcPts val="0"/>
              </a:spcBef>
              <a:buFont typeface="Arial" panose="020B0604020202020204" pitchFamily="34" charset="0"/>
              <a:buChar char="•"/>
            </a:pPr>
            <a:r>
              <a:rPr lang="en-US" sz="1200" dirty="0"/>
              <a:t>Shifts/ceases fire on signal.</a:t>
            </a:r>
          </a:p>
          <a:p>
            <a:pPr marL="241736" indent="-241736">
              <a:spcBef>
                <a:spcPts val="0"/>
              </a:spcBef>
              <a:buFont typeface="Arial" panose="020B0604020202020204" pitchFamily="34" charset="0"/>
              <a:buChar char="•"/>
            </a:pPr>
            <a:r>
              <a:rPr lang="en-US" sz="1200" dirty="0"/>
              <a:t>Supports the withdrawal of the assault element.</a:t>
            </a:r>
          </a:p>
          <a:p>
            <a:pPr marL="241736" indent="-241736">
              <a:spcBef>
                <a:spcPts val="0"/>
              </a:spcBef>
              <a:buFont typeface="Arial" panose="020B0604020202020204" pitchFamily="34" charset="0"/>
              <a:buChar char="•"/>
            </a:pPr>
            <a:endParaRPr lang="en-US" sz="500" dirty="0"/>
          </a:p>
          <a:p>
            <a:r>
              <a:rPr lang="en-US" sz="1200" b="1" u="sng" dirty="0"/>
              <a:t>Security Element</a:t>
            </a:r>
            <a:r>
              <a:rPr lang="en-US" sz="1200" dirty="0"/>
              <a:t>: The security element is a shaping force having three roles. The first is to isolate the objective from enemy personnel and vehicles attempting to enter the objective area. These actions range from simply providing early warning, to blocking enemy movement This element may require several different forces located in various positions. The patrol leader is careful to consider enemy reserves or response forces that will be alerted once the engagement begins. The second role is to prevent enemy from escaping the objective area. The third role is to secure the patrol’s withdrawal route.</a:t>
            </a:r>
          </a:p>
          <a:p>
            <a:pPr>
              <a:spcBef>
                <a:spcPts val="0"/>
              </a:spcBef>
            </a:pPr>
            <a:endParaRPr lang="en-US" sz="1200" dirty="0"/>
          </a:p>
        </p:txBody>
      </p:sp>
      <p:grpSp>
        <p:nvGrpSpPr>
          <p:cNvPr id="5" name="Group 41"/>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Combat Patrols</a:t>
              </a: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I - 2</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Combat Patrol Planning</a:t>
            </a:r>
            <a:endParaRPr lang="en-US" dirty="0"/>
          </a:p>
        </p:txBody>
      </p:sp>
    </p:spTree>
    <p:extLst>
      <p:ext uri="{BB962C8B-B14F-4D97-AF65-F5344CB8AC3E}">
        <p14:creationId xmlns:p14="http://schemas.microsoft.com/office/powerpoint/2010/main" val="123743409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6541" y="762003"/>
            <a:ext cx="5943600" cy="3525209"/>
          </a:xfrm>
          <a:prstGeom prst="rect">
            <a:avLst/>
          </a:prstGeom>
        </p:spPr>
        <p:txBody>
          <a:bodyPr wrap="square" lIns="77356" tIns="38678" rIns="77356" bIns="38678">
            <a:spAutoFit/>
          </a:bodyPr>
          <a:lstStyle/>
          <a:p>
            <a:r>
              <a:rPr lang="en-US" dirty="0"/>
              <a:t>Raids are characterized by the following:</a:t>
            </a:r>
          </a:p>
          <a:p>
            <a:pPr marL="241736" indent="-241736">
              <a:buFont typeface="Arial" panose="020B0604020202020204" pitchFamily="34" charset="0"/>
              <a:buChar char="•"/>
            </a:pPr>
            <a:r>
              <a:rPr lang="en-US" dirty="0" smtClean="0"/>
              <a:t>Destruction </a:t>
            </a:r>
            <a:r>
              <a:rPr lang="en-US" dirty="0"/>
              <a:t>of essential systems or facilities (command and control nodes, </a:t>
            </a:r>
            <a:r>
              <a:rPr lang="en-US" dirty="0" smtClean="0"/>
              <a:t>logistical areas</a:t>
            </a:r>
            <a:r>
              <a:rPr lang="en-US" dirty="0"/>
              <a:t>, other high value areas).</a:t>
            </a:r>
          </a:p>
          <a:p>
            <a:pPr marL="241736" indent="-241736">
              <a:buFont typeface="Arial" panose="020B0604020202020204" pitchFamily="34" charset="0"/>
              <a:buChar char="•"/>
            </a:pPr>
            <a:r>
              <a:rPr lang="en-US" dirty="0" smtClean="0"/>
              <a:t>Provide </a:t>
            </a:r>
            <a:r>
              <a:rPr lang="en-US" dirty="0"/>
              <a:t>or deny critical information.</a:t>
            </a:r>
          </a:p>
          <a:p>
            <a:pPr marL="241736" indent="-241736">
              <a:buFont typeface="Arial" panose="020B0604020202020204" pitchFamily="34" charset="0"/>
              <a:buChar char="•"/>
            </a:pPr>
            <a:r>
              <a:rPr lang="en-US" dirty="0" smtClean="0"/>
              <a:t>Securing </a:t>
            </a:r>
            <a:r>
              <a:rPr lang="en-US" dirty="0"/>
              <a:t>of hostages or prisoners.</a:t>
            </a:r>
          </a:p>
          <a:p>
            <a:pPr marL="241736" indent="-241736">
              <a:buFont typeface="Arial" panose="020B0604020202020204" pitchFamily="34" charset="0"/>
              <a:buChar char="•"/>
            </a:pPr>
            <a:r>
              <a:rPr lang="en-US" dirty="0" smtClean="0"/>
              <a:t>Confusing </a:t>
            </a:r>
            <a:r>
              <a:rPr lang="en-US" dirty="0"/>
              <a:t>the enemy or disrupting his plans.</a:t>
            </a:r>
          </a:p>
          <a:p>
            <a:pPr marL="241736" indent="-241736">
              <a:buFont typeface="Arial" panose="020B0604020202020204" pitchFamily="34" charset="0"/>
              <a:buChar char="•"/>
            </a:pPr>
            <a:r>
              <a:rPr lang="en-US" dirty="0" smtClean="0"/>
              <a:t>Detailed </a:t>
            </a:r>
            <a:r>
              <a:rPr lang="en-US" dirty="0"/>
              <a:t>information collection (significant collection assets committed).</a:t>
            </a:r>
          </a:p>
          <a:p>
            <a:pPr marL="241736" indent="-241736">
              <a:buFont typeface="Arial" panose="020B0604020202020204" pitchFamily="34" charset="0"/>
              <a:buChar char="•"/>
            </a:pPr>
            <a:r>
              <a:rPr lang="en-US" dirty="0" smtClean="0"/>
              <a:t>Mission </a:t>
            </a:r>
            <a:r>
              <a:rPr lang="en-US" dirty="0"/>
              <a:t>command from the higher headquarters to synchronize the </a:t>
            </a:r>
            <a:r>
              <a:rPr lang="en-US" dirty="0" smtClean="0"/>
              <a:t>operation</a:t>
            </a:r>
            <a:r>
              <a:rPr lang="en-US" dirty="0"/>
              <a:t>.</a:t>
            </a:r>
          </a:p>
          <a:p>
            <a:pPr marL="241736" indent="-241736">
              <a:buFont typeface="Arial" panose="020B0604020202020204" pitchFamily="34" charset="0"/>
              <a:buChar char="•"/>
            </a:pPr>
            <a:r>
              <a:rPr lang="en-US" dirty="0" smtClean="0"/>
              <a:t>Creating </a:t>
            </a:r>
            <a:r>
              <a:rPr lang="en-US" dirty="0"/>
              <a:t>a window of opportunity.</a:t>
            </a:r>
          </a:p>
          <a:p>
            <a:endParaRPr lang="en-US" dirty="0" smtClean="0"/>
          </a:p>
          <a:p>
            <a:r>
              <a:rPr lang="en-US" dirty="0" smtClean="0"/>
              <a:t>Raids </a:t>
            </a:r>
            <a:r>
              <a:rPr lang="en-US" dirty="0"/>
              <a:t>normally are conducted in five phases</a:t>
            </a:r>
            <a:r>
              <a:rPr lang="en-US" dirty="0" smtClean="0"/>
              <a:t>—</a:t>
            </a:r>
            <a:endParaRPr lang="en-US" dirty="0"/>
          </a:p>
          <a:p>
            <a:r>
              <a:rPr lang="en-US" dirty="0"/>
              <a:t>1) Approach the objective.</a:t>
            </a:r>
          </a:p>
          <a:p>
            <a:r>
              <a:rPr lang="en-US" dirty="0"/>
              <a:t>2) Isolate the objective area.</a:t>
            </a:r>
          </a:p>
          <a:p>
            <a:r>
              <a:rPr lang="en-US" dirty="0"/>
              <a:t>3) Set conditions for the assault element.</a:t>
            </a:r>
          </a:p>
          <a:p>
            <a:r>
              <a:rPr lang="en-US" dirty="0"/>
              <a:t>4) Assault the objective.</a:t>
            </a:r>
          </a:p>
          <a:p>
            <a:r>
              <a:rPr lang="en-US" dirty="0"/>
              <a:t>5) Tactical movement away from the objective area</a:t>
            </a:r>
            <a:r>
              <a:rPr lang="en-US" dirty="0" smtClean="0"/>
              <a:t>.</a:t>
            </a:r>
            <a:endParaRPr lang="en-US"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4435" y="4852884"/>
            <a:ext cx="4806925" cy="3806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Combat Patrols</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I - 3</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Raid</a:t>
            </a:r>
            <a:endParaRPr lang="en-US" dirty="0"/>
          </a:p>
        </p:txBody>
      </p:sp>
    </p:spTree>
    <p:extLst>
      <p:ext uri="{BB962C8B-B14F-4D97-AF65-F5344CB8AC3E}">
        <p14:creationId xmlns:p14="http://schemas.microsoft.com/office/powerpoint/2010/main" val="39224545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Combat Patrols</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I - 4</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Raid</a:t>
            </a:r>
            <a:endParaRPr lang="en-US" dirty="0"/>
          </a:p>
        </p:txBody>
      </p:sp>
      <p:sp>
        <p:nvSpPr>
          <p:cNvPr id="11" name="Rectangle 10"/>
          <p:cNvSpPr/>
          <p:nvPr/>
        </p:nvSpPr>
        <p:spPr>
          <a:xfrm>
            <a:off x="0" y="692730"/>
            <a:ext cx="5943600" cy="7645660"/>
          </a:xfrm>
          <a:prstGeom prst="rect">
            <a:avLst/>
          </a:prstGeom>
        </p:spPr>
        <p:txBody>
          <a:bodyPr wrap="square" lIns="77356" tIns="38678" rIns="77356" bIns="38678">
            <a:spAutoFit/>
          </a:bodyPr>
          <a:lstStyle/>
          <a:p>
            <a:r>
              <a:rPr lang="en-US" sz="1300" b="1" u="sng" dirty="0"/>
              <a:t>Performance Steps</a:t>
            </a:r>
          </a:p>
          <a:p>
            <a:r>
              <a:rPr lang="en-US" sz="1300" dirty="0"/>
              <a:t>(a) The patrol moves to and occupies the ORP IAW the patrol SOP. The patrol prepares for leader’s recon.</a:t>
            </a:r>
          </a:p>
          <a:p>
            <a:r>
              <a:rPr lang="en-US" sz="1300" dirty="0"/>
              <a:t>(b) The PL, squad leaders, and selected personnel conduct a leader’s recon.</a:t>
            </a:r>
          </a:p>
          <a:p>
            <a:pPr marL="343804" indent="-150414">
              <a:buAutoNum type="arabicParenBoth"/>
            </a:pPr>
            <a:r>
              <a:rPr lang="en-US" sz="1300" dirty="0"/>
              <a:t>PL leaves a contingency plan with the PSG.</a:t>
            </a:r>
          </a:p>
          <a:p>
            <a:pPr marL="343804" indent="-150414"/>
            <a:r>
              <a:rPr lang="en-US" sz="1300" dirty="0"/>
              <a:t>(2) PL establishes the RP, pinpoints the objective, observes the objective, and verifies and updates intelligence information.</a:t>
            </a:r>
          </a:p>
          <a:p>
            <a:pPr marL="343804" indent="-150414"/>
            <a:r>
              <a:rPr lang="en-US" sz="1300" dirty="0"/>
              <a:t>(3) Leader’s recon verifies location of and routes to security, support, and</a:t>
            </a:r>
          </a:p>
          <a:p>
            <a:pPr marL="343804" indent="-150414"/>
            <a:r>
              <a:rPr lang="en-US" sz="1300" dirty="0"/>
              <a:t>(4) assault positions.</a:t>
            </a:r>
          </a:p>
          <a:p>
            <a:pPr marL="343804" indent="-150414"/>
            <a:r>
              <a:rPr lang="en-US" sz="1300" dirty="0"/>
              <a:t>(5) Leader’s recon conducts the recon without compromising the patrol.</a:t>
            </a:r>
          </a:p>
          <a:p>
            <a:pPr marL="343804" indent="-150414"/>
            <a:r>
              <a:rPr lang="en-US" sz="1300" dirty="0"/>
              <a:t>(6) Leader's recon normally recons support first, then assault.</a:t>
            </a:r>
          </a:p>
          <a:p>
            <a:pPr marL="343804" indent="-150414"/>
            <a:r>
              <a:rPr lang="en-US" sz="1300" dirty="0"/>
              <a:t>(7) PL leaves a surveillance team to observe the objective.</a:t>
            </a:r>
          </a:p>
          <a:p>
            <a:pPr marL="343804" indent="-150414"/>
            <a:r>
              <a:rPr lang="en-US" sz="1300" dirty="0"/>
              <a:t>(8) If the security teams were brought forward on the leader's reconnaissance, the security leader can begin moving security into position while the platoon leader and the remainder of the leaders reconnaissance party move back to the ORP.</a:t>
            </a:r>
          </a:p>
          <a:p>
            <a:r>
              <a:rPr lang="en-US" sz="1300" dirty="0"/>
              <a:t>(c) The PL updates his plan and issues instructions to his squad leaders.</a:t>
            </a:r>
          </a:p>
          <a:p>
            <a:pPr marL="386779" indent="-193391"/>
            <a:r>
              <a:rPr lang="en-US" sz="1300" dirty="0"/>
              <a:t>(1) Assigns positions and withdrawal routes to all elements.</a:t>
            </a:r>
          </a:p>
          <a:p>
            <a:pPr marL="386779" indent="-193391"/>
            <a:r>
              <a:rPr lang="en-US" sz="1300" dirty="0"/>
              <a:t>(2) Designates control measures on the objective (element objectives, lanes, limits of advance, and assault line).</a:t>
            </a:r>
          </a:p>
          <a:p>
            <a:pPr marL="386779" indent="-193391"/>
            <a:r>
              <a:rPr lang="en-US" sz="1300" dirty="0"/>
              <a:t>(3) Allows SLs time to disseminate information, and confirm that their elements are ready.</a:t>
            </a:r>
          </a:p>
          <a:p>
            <a:pPr marL="193391" indent="-193391"/>
            <a:r>
              <a:rPr lang="en-US" sz="1300" dirty="0"/>
              <a:t>(d) Security elements occupy designated positions, moving undetected into positions that provide early warning and can seal off the objective from outside support or reinforcement.</a:t>
            </a:r>
          </a:p>
          <a:p>
            <a:pPr marL="193391" indent="-193391"/>
            <a:r>
              <a:rPr lang="en-US" sz="1300" dirty="0"/>
              <a:t>(e) The support element leader moves the support element to designated positions. The support element leader ensures his element can place well-aimed fire on the objective.</a:t>
            </a:r>
          </a:p>
          <a:p>
            <a:pPr marL="193391" indent="-193391"/>
            <a:r>
              <a:rPr lang="en-US" sz="1300" dirty="0"/>
              <a:t>(f) The PL moves with the assault element into the assault position. The assault position is normally the last covered and concealed position before reaching the objective. As it passes through the assault position the platoon deploys into its assault formation; that is, its squads and fire teams deploy to place the bulk of their firepower to the front as they assault the objective. </a:t>
            </a:r>
          </a:p>
          <a:p>
            <a:pPr marL="386779" indent="-193391"/>
            <a:r>
              <a:rPr lang="en-US" sz="1300" dirty="0"/>
              <a:t>(1) Makes contact with the surveillance team to confirm any enemy activity on the objective.</a:t>
            </a:r>
          </a:p>
          <a:p>
            <a:pPr marL="386779" indent="-193391"/>
            <a:r>
              <a:rPr lang="en-US" sz="1300" dirty="0"/>
              <a:t>(2) Ensures that the assault position is close enough for immediate assault if the assault element is detected early.</a:t>
            </a:r>
          </a:p>
          <a:p>
            <a:pPr marL="386779" indent="-193391"/>
            <a:r>
              <a:rPr lang="en-US" sz="1300" dirty="0"/>
              <a:t>(3) Moves into position undetected, and establish local security and fire control measures.</a:t>
            </a:r>
          </a:p>
        </p:txBody>
      </p:sp>
    </p:spTree>
    <p:extLst>
      <p:ext uri="{BB962C8B-B14F-4D97-AF65-F5344CB8AC3E}">
        <p14:creationId xmlns:p14="http://schemas.microsoft.com/office/powerpoint/2010/main" val="392245455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Combat Patrols</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I - 5</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Raid</a:t>
            </a:r>
            <a:endParaRPr lang="en-US" dirty="0"/>
          </a:p>
        </p:txBody>
      </p:sp>
      <p:sp>
        <p:nvSpPr>
          <p:cNvPr id="7" name="Rectangle 6"/>
          <p:cNvSpPr/>
          <p:nvPr/>
        </p:nvSpPr>
        <p:spPr>
          <a:xfrm>
            <a:off x="0" y="688790"/>
            <a:ext cx="5943600" cy="8480412"/>
          </a:xfrm>
          <a:prstGeom prst="rect">
            <a:avLst/>
          </a:prstGeom>
        </p:spPr>
        <p:txBody>
          <a:bodyPr wrap="square" lIns="77356" tIns="38678" rIns="77356" bIns="38678">
            <a:spAutoFit/>
          </a:bodyPr>
          <a:lstStyle/>
          <a:p>
            <a:r>
              <a:rPr lang="en-US" sz="1300" dirty="0"/>
              <a:t>(g) Element leaders inform the PL when their elements are in position and ready.</a:t>
            </a:r>
          </a:p>
          <a:p>
            <a:r>
              <a:rPr lang="en-US" sz="1300" dirty="0"/>
              <a:t>(h) The PL directs the support element to fire.</a:t>
            </a:r>
          </a:p>
          <a:p>
            <a:r>
              <a:rPr lang="en-US" sz="1300" dirty="0"/>
              <a:t>(i) Upon gaining fire superiority, the PL directs the assault element to move towards the objective.</a:t>
            </a:r>
          </a:p>
          <a:p>
            <a:pPr marL="386779" indent="-193391"/>
            <a:r>
              <a:rPr lang="en-US" sz="1300" dirty="0"/>
              <a:t>(1) Assault element holds fire until engaged, or until ready to penetrate the objective.</a:t>
            </a:r>
          </a:p>
          <a:p>
            <a:pPr marL="386779" indent="-193391"/>
            <a:r>
              <a:rPr lang="en-US" sz="1300" dirty="0"/>
              <a:t>(2) PL signals the support element to lift or shift fires. The support element lifts or shifts fires as directed, shifting fire to the flanks of targets or areas directed in the FRAGO.</a:t>
            </a:r>
          </a:p>
          <a:p>
            <a:pPr marL="193391" indent="-193391"/>
            <a:r>
              <a:rPr lang="en-US" sz="1300" dirty="0"/>
              <a:t>(j) The assault element attacks and secures the objective. The assault element may be required to breech a wire obstacle. As the platoon or its assault element moves onto the objective, it must increase the volume and accuracy of fires. Squad leaders assign specific targets or objectives for their fire teams. Only when these direct fires keep the enemy suppressed can the rest of the unit maneuver. As the assault element gets closer to the enemy, there is more emphasis on suppression and less on maneuver.  Ultimately, all but one fire team may be suppressing to allow that one fire team to break into the enemy position. Throughout the assault, soldiers use proper individual movement techniques, and fire teams retain their basic shallow wedge formation. The platoon does not get "on-line" to sweep across the objective. </a:t>
            </a:r>
          </a:p>
          <a:p>
            <a:pPr marL="343804" indent="-147729"/>
            <a:r>
              <a:rPr lang="en-US" sz="1300" dirty="0"/>
              <a:t>(1) Assault element assaults all the way through the objective to the designated LOA.</a:t>
            </a:r>
          </a:p>
          <a:p>
            <a:pPr marL="343804" indent="-147729"/>
            <a:r>
              <a:rPr lang="en-US" sz="1300" dirty="0"/>
              <a:t>(2) Assault element leaders establish local security along the LOA, and consolidate and reorganize as necessary, providing ACE reports to the PL and PSG. The platoon establishes security, mans key weapons, provides first aid and prepares wounded soldiers for MEDEVAC, redistributes ammunition and supplies, relocates selected weapons to alternate positions if leaders believe that the enemy may have pinpointed them during the attack, adjusts other positions to maintain mutual support and squad and team leader provide ammunition, casualty, and equipment (ACE) reports to the platoon leader. The PL/PSG reorganize the patrol based on the contact.</a:t>
            </a:r>
          </a:p>
          <a:p>
            <a:pPr marL="675522" indent="-196076"/>
            <a:r>
              <a:rPr lang="en-US" sz="1300" dirty="0"/>
              <a:t>(a) On order, special teams accomplish all assigned tasks under the supervision of the PL, who positions himself where required to maintain control </a:t>
            </a:r>
          </a:p>
          <a:p>
            <a:pPr marL="675522" indent="-196076"/>
            <a:r>
              <a:rPr lang="en-US" sz="1300" dirty="0"/>
              <a:t>(b) Special Team Leaders report to PL when assigned tasks are complete.</a:t>
            </a:r>
          </a:p>
          <a:p>
            <a:pPr marL="147729" indent="-147729"/>
            <a:r>
              <a:rPr lang="en-US" sz="1300" dirty="0"/>
              <a:t>(k) On order or signal of the PL, the assault element withdraws from the objective. Using prearranged signals the assault line begins an organized withdrawal from the objective site maintaining control and security as the withdrawal is conducted. The assault element will bound back in the vicinity of the original assault line and will begin a single file withdrawal through the APLs choke point. It is critical for all men to move through the choke point to maintain an accurate count. Once the assault element is a safe distance from the objective and the headcount is confirmed, the platoon can withdraw the support</a:t>
            </a:r>
          </a:p>
        </p:txBody>
      </p:sp>
    </p:spTree>
    <p:extLst>
      <p:ext uri="{BB962C8B-B14F-4D97-AF65-F5344CB8AC3E}">
        <p14:creationId xmlns:p14="http://schemas.microsoft.com/office/powerpoint/2010/main" val="392245455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Combat Patrols</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I - 6</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Raid</a:t>
            </a:r>
            <a:endParaRPr lang="en-US" dirty="0"/>
          </a:p>
        </p:txBody>
      </p:sp>
      <p:sp>
        <p:nvSpPr>
          <p:cNvPr id="7" name="Rectangle 6"/>
          <p:cNvSpPr/>
          <p:nvPr/>
        </p:nvSpPr>
        <p:spPr>
          <a:xfrm>
            <a:off x="0" y="692727"/>
            <a:ext cx="5943600" cy="3586764"/>
          </a:xfrm>
          <a:prstGeom prst="rect">
            <a:avLst/>
          </a:prstGeom>
        </p:spPr>
        <p:txBody>
          <a:bodyPr wrap="square" lIns="77356" tIns="38678" rIns="77356" bIns="38678">
            <a:spAutoFit/>
          </a:bodyPr>
          <a:lstStyle/>
          <a:p>
            <a:pPr marL="147729" indent="-147729"/>
            <a:r>
              <a:rPr lang="en-US" sz="1200" dirty="0"/>
              <a:t>	element. If the support element were a part of the assault line they will withdraw together and the security would be given the signal to withdraw. Once the support is a safe distance off the objective they will notify the platoon leader and the platoon leader will contact the security element and give them the signal to withdraw. All security teams will link-up at the release point and notify the platoon leader prior to moving to the ORP. As personnel return to the ORP, they immediately secure their equip. and establish 360 security. Once the security element returns, the platoon will move out of the objective area as soon as possible, normally within 2 – 3 minutes.</a:t>
            </a:r>
          </a:p>
          <a:p>
            <a:pPr marL="343804" indent="-147729"/>
            <a:r>
              <a:rPr lang="en-US" sz="1200" dirty="0"/>
              <a:t>(1) Prior to withdrawal, demo team activates demo devices and charges.</a:t>
            </a:r>
          </a:p>
          <a:p>
            <a:pPr marL="343804" indent="-147729"/>
            <a:r>
              <a:rPr lang="en-US" sz="1200" dirty="0"/>
              <a:t>(2) Support element or designated personnel within the assault element maintain local security during withdrawal.</a:t>
            </a:r>
          </a:p>
          <a:p>
            <a:pPr marL="343804" indent="-147729"/>
            <a:r>
              <a:rPr lang="en-US" sz="1200" dirty="0"/>
              <a:t>(3) Leaders report updated accountability and status (ACE report) to the PL and PSG.</a:t>
            </a:r>
          </a:p>
          <a:p>
            <a:r>
              <a:rPr lang="en-US" sz="1200" dirty="0"/>
              <a:t>(l) Squads withdraw from the objective in the order designated in the FRAGO to the ORP.</a:t>
            </a:r>
          </a:p>
          <a:p>
            <a:pPr marL="393494" indent="-197419"/>
            <a:r>
              <a:rPr lang="en-US" sz="1200" dirty="0"/>
              <a:t>(1) Account for personnel and equipment.</a:t>
            </a:r>
          </a:p>
          <a:p>
            <a:pPr marL="393494" indent="-197419"/>
            <a:r>
              <a:rPr lang="en-US" sz="1200" dirty="0"/>
              <a:t>(2) Disseminate information.</a:t>
            </a:r>
          </a:p>
          <a:p>
            <a:pPr marL="196076"/>
            <a:r>
              <a:rPr lang="en-US" sz="1200" dirty="0"/>
              <a:t>(3) Redistribute ammunition and equipment as required.</a:t>
            </a:r>
          </a:p>
          <a:p>
            <a:r>
              <a:rPr lang="en-US" sz="1200" dirty="0"/>
              <a:t>(m) The PL reports mission accomplishment to higher and continues the mission.</a:t>
            </a:r>
          </a:p>
          <a:p>
            <a:pPr marL="196076"/>
            <a:r>
              <a:rPr lang="en-US" sz="1200" dirty="0"/>
              <a:t>(1) Reports raid assessment to higher.</a:t>
            </a:r>
          </a:p>
          <a:p>
            <a:pPr marL="196076"/>
            <a:r>
              <a:rPr lang="en-US" sz="1200" dirty="0"/>
              <a:t>(2) Informs higher of any IR/PIR gathered.</a:t>
            </a:r>
          </a:p>
        </p:txBody>
      </p:sp>
      <p:grpSp>
        <p:nvGrpSpPr>
          <p:cNvPr id="13" name="Group 12"/>
          <p:cNvGrpSpPr/>
          <p:nvPr/>
        </p:nvGrpSpPr>
        <p:grpSpPr>
          <a:xfrm>
            <a:off x="0" y="4572003"/>
            <a:ext cx="5943600" cy="4225636"/>
            <a:chOff x="0" y="4648200"/>
            <a:chExt cx="7772400" cy="4648200"/>
          </a:xfrm>
        </p:grpSpPr>
        <p:pic>
          <p:nvPicPr>
            <p:cNvPr id="177154" name="Picture 2"/>
            <p:cNvPicPr>
              <a:picLocks noChangeAspect="1" noChangeArrowheads="1"/>
            </p:cNvPicPr>
            <p:nvPr/>
          </p:nvPicPr>
          <p:blipFill>
            <a:blip r:embed="rId4" cstate="print"/>
            <a:srcRect/>
            <a:stretch>
              <a:fillRect/>
            </a:stretch>
          </p:blipFill>
          <p:spPr bwMode="auto">
            <a:xfrm>
              <a:off x="0" y="4648200"/>
              <a:ext cx="7772400" cy="4495800"/>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srcRect/>
            <a:stretch>
              <a:fillRect/>
            </a:stretch>
          </p:blipFill>
          <p:spPr bwMode="auto">
            <a:xfrm>
              <a:off x="5486400" y="9142185"/>
              <a:ext cx="2286000" cy="154215"/>
            </a:xfrm>
            <a:prstGeom prst="rect">
              <a:avLst/>
            </a:prstGeom>
            <a:noFill/>
            <a:ln w="9525">
              <a:noFill/>
              <a:miter lim="800000"/>
              <a:headEnd/>
              <a:tailEnd/>
            </a:ln>
          </p:spPr>
        </p:pic>
        <p:pic>
          <p:nvPicPr>
            <p:cNvPr id="12" name="Picture 2"/>
            <p:cNvPicPr>
              <a:picLocks noChangeAspect="1" noChangeArrowheads="1"/>
            </p:cNvPicPr>
            <p:nvPr/>
          </p:nvPicPr>
          <p:blipFill>
            <a:blip r:embed="rId6" cstate="print"/>
            <a:srcRect/>
            <a:stretch>
              <a:fillRect/>
            </a:stretch>
          </p:blipFill>
          <p:spPr bwMode="auto">
            <a:xfrm>
              <a:off x="2895600" y="8686800"/>
              <a:ext cx="1447800" cy="533400"/>
            </a:xfrm>
            <a:prstGeom prst="rect">
              <a:avLst/>
            </a:prstGeom>
            <a:noFill/>
            <a:ln w="9525">
              <a:noFill/>
              <a:miter lim="800000"/>
              <a:headEnd/>
              <a:tailEnd/>
            </a:ln>
          </p:spPr>
        </p:pic>
      </p:grpSp>
      <p:pic>
        <p:nvPicPr>
          <p:cNvPr id="14" name="Picture 2"/>
          <p:cNvPicPr>
            <a:picLocks noChangeAspect="1" noChangeArrowheads="1"/>
          </p:cNvPicPr>
          <p:nvPr/>
        </p:nvPicPr>
        <p:blipFill>
          <a:blip r:embed="rId5" cstate="print"/>
          <a:srcRect/>
          <a:stretch>
            <a:fillRect/>
          </a:stretch>
        </p:blipFill>
        <p:spPr bwMode="auto">
          <a:xfrm>
            <a:off x="-24973" y="8546935"/>
            <a:ext cx="1748117" cy="140195"/>
          </a:xfrm>
          <a:prstGeom prst="rect">
            <a:avLst/>
          </a:prstGeom>
          <a:noFill/>
          <a:ln w="9525">
            <a:noFill/>
            <a:miter lim="800000"/>
            <a:headEnd/>
            <a:tailEnd/>
          </a:ln>
        </p:spPr>
      </p:pic>
    </p:spTree>
    <p:extLst>
      <p:ext uri="{BB962C8B-B14F-4D97-AF65-F5344CB8AC3E}">
        <p14:creationId xmlns:p14="http://schemas.microsoft.com/office/powerpoint/2010/main" val="39224545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62004"/>
            <a:ext cx="5943600" cy="3463520"/>
          </a:xfrm>
          <a:prstGeom prst="rect">
            <a:avLst/>
          </a:prstGeom>
        </p:spPr>
        <p:txBody>
          <a:bodyPr wrap="square" lIns="77356" tIns="38678" rIns="77356" bIns="38678">
            <a:spAutoFit/>
          </a:bodyPr>
          <a:lstStyle/>
          <a:p>
            <a:r>
              <a:rPr lang="en-US" sz="1300" dirty="0"/>
              <a:t>The purpose of an </a:t>
            </a:r>
            <a:r>
              <a:rPr lang="en-US" sz="1300" b="1" u="sng" dirty="0"/>
              <a:t>ambush</a:t>
            </a:r>
            <a:r>
              <a:rPr lang="en-US" sz="1300" dirty="0"/>
              <a:t> is to destroy or to harass enemy forces. The ambush combines the advantages of the defense with the advantages of the offense, allowing a smaller force with limited means the ability to destroy a much larger force. Ambushes are enemy-oriented. Terrain is held only long enough to conduct the ambush, and then the force withdraws. Ambushes range from simple to complex and synchronized; short duration of minutes to long duration of hours; and within hand grenade range, to maximum standoff. Ambushes employ direct fire systems as well as other destructive means, such as command-detonated mines and explosives, and indirect fires on the enemy force. The attack may include an assault to close with and destroy the enemy or may just be a harassing assault by fire. Ambushes may be conducted as independent operations or as part of a larger operation.</a:t>
            </a:r>
          </a:p>
          <a:p>
            <a:endParaRPr lang="en-US" sz="1300" dirty="0"/>
          </a:p>
          <a:p>
            <a:r>
              <a:rPr lang="en-US" sz="1300" dirty="0"/>
              <a:t>The three forms of ambushes are </a:t>
            </a:r>
            <a:r>
              <a:rPr lang="en-US" sz="1300" b="1" u="sng" dirty="0"/>
              <a:t>point</a:t>
            </a:r>
            <a:r>
              <a:rPr lang="en-US" sz="1300" dirty="0"/>
              <a:t>, </a:t>
            </a:r>
            <a:r>
              <a:rPr lang="en-US" sz="1300" b="1" u="sng" dirty="0"/>
              <a:t>area</a:t>
            </a:r>
            <a:r>
              <a:rPr lang="en-US" sz="1300" dirty="0"/>
              <a:t>, and </a:t>
            </a:r>
            <a:r>
              <a:rPr lang="en-US" sz="1300" b="1" u="sng" dirty="0"/>
              <a:t>antiarmor</a:t>
            </a:r>
            <a:r>
              <a:rPr lang="en-US" sz="1300" dirty="0"/>
              <a:t>. In a point ambush, Soldiers deploy to attack a single kill zone. In an area ambush, Soldiers deploy as two or more related point ambushes. These ambushes at separate sites are related by their purpose. A unit smaller than a platoon normally does not conduct an area ambush. Antiarmor ambushes focus on moving or temporarily halted enemy armored vehicles </a:t>
            </a: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788" y="4294912"/>
            <a:ext cx="4245809" cy="453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Combat Patrols</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I - 7</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Ambush</a:t>
            </a:r>
            <a:endParaRPr lang="en-US" dirty="0"/>
          </a:p>
        </p:txBody>
      </p:sp>
    </p:spTree>
    <p:extLst>
      <p:ext uri="{BB962C8B-B14F-4D97-AF65-F5344CB8AC3E}">
        <p14:creationId xmlns:p14="http://schemas.microsoft.com/office/powerpoint/2010/main" val="3270670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800" dirty="0"/>
              <a:t>Radio Telephone Operator</a:t>
            </a:r>
          </a:p>
        </p:txBody>
      </p:sp>
      <p:grpSp>
        <p:nvGrpSpPr>
          <p:cNvPr id="2" name="Group 8"/>
          <p:cNvGrpSpPr/>
          <p:nvPr/>
        </p:nvGrpSpPr>
        <p:grpSpPr>
          <a:xfrm>
            <a:off x="0" y="8866911"/>
            <a:ext cx="5943600" cy="277091"/>
            <a:chOff x="0" y="9753600"/>
            <a:chExt cx="7772400" cy="304800"/>
          </a:xfrm>
        </p:grpSpPr>
        <p:sp>
          <p:nvSpPr>
            <p:cNvPr id="10" name="Footer Placeholder 4"/>
            <p:cNvSpPr txBox="1">
              <a:spLocks/>
            </p:cNvSpPr>
            <p:nvPr/>
          </p:nvSpPr>
          <p:spPr>
            <a:xfrm>
              <a:off x="0" y="9753600"/>
              <a:ext cx="3810000" cy="304800"/>
            </a:xfrm>
            <a:prstGeom prst="rect">
              <a:avLst/>
            </a:prstGeom>
          </p:spPr>
          <p:txBody>
            <a:bodyPr anchor="ctr"/>
            <a:lstStyle/>
            <a:p>
              <a:pPr>
                <a:defRPr/>
              </a:pPr>
              <a:r>
                <a:rPr lang="en-US" sz="1300" dirty="0">
                  <a:hlinkClick r:id="rId2" action="ppaction://hlinksldjump" tooltip="Click here to return to the TACSOP Table of Contents"/>
                </a:rPr>
                <a:t>Duties and Responsibilities</a:t>
              </a:r>
            </a:p>
          </p:txBody>
        </p:sp>
        <p:sp>
          <p:nvSpPr>
            <p:cNvPr id="11"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2" action="ppaction://hlinksldjump" tooltip="Click here to return to the TACSOP Table of Contents"/>
                </a:rPr>
                <a:t>B - 6</a:t>
              </a:r>
            </a:p>
          </p:txBody>
        </p:sp>
      </p:grpSp>
      <p:sp>
        <p:nvSpPr>
          <p:cNvPr id="12" name="Rectangle 11"/>
          <p:cNvSpPr/>
          <p:nvPr/>
        </p:nvSpPr>
        <p:spPr>
          <a:xfrm>
            <a:off x="0" y="1039093"/>
            <a:ext cx="5943600" cy="4205805"/>
          </a:xfrm>
          <a:prstGeom prst="rect">
            <a:avLst/>
          </a:prstGeom>
        </p:spPr>
        <p:txBody>
          <a:bodyPr wrap="square" lIns="77356" tIns="38678" rIns="77356" bIns="38678">
            <a:spAutoFit/>
          </a:bodyPr>
          <a:lstStyle/>
          <a:p>
            <a:r>
              <a:rPr lang="en-US" dirty="0" smtClean="0"/>
              <a:t>The platoon radiotelephone operator (RTO) primarily is responsible for communication with its controlling headquarters (usually the company). During operations, the RTO—</a:t>
            </a:r>
          </a:p>
          <a:p>
            <a:pPr marL="200105" indent="-200105">
              <a:buFont typeface="Arial" pitchFamily="34" charset="0"/>
              <a:buChar char="•"/>
            </a:pPr>
            <a:r>
              <a:rPr lang="en-US" dirty="0" smtClean="0"/>
              <a:t>Has communications at all times. If communication with the platoon’s next higher element is lost, the radiotelephone operator immediately informs the platoon leader or platoon sergeant and reestablishes communication.</a:t>
            </a:r>
          </a:p>
          <a:p>
            <a:pPr marL="200105" indent="-200105">
              <a:buFont typeface="Arial" pitchFamily="34" charset="0"/>
              <a:buChar char="•"/>
            </a:pPr>
            <a:r>
              <a:rPr lang="en-US" dirty="0" smtClean="0"/>
              <a:t>Conducts radio checks with higher according to unit standard operating procedures when in a static position. If radio contact cannot be made as required, he informs the platoon sergeant or platoon leader.</a:t>
            </a:r>
          </a:p>
          <a:p>
            <a:pPr marL="200105" indent="-200105">
              <a:buFont typeface="Arial" pitchFamily="34" charset="0"/>
              <a:buChar char="•"/>
            </a:pPr>
            <a:r>
              <a:rPr lang="en-US" dirty="0" smtClean="0"/>
              <a:t>Is an expert in radio procedures and report formats such as close combat attack call for indirect fire, or medical evacuation. Plus is an expert on types of field expedient antennas.</a:t>
            </a:r>
          </a:p>
          <a:p>
            <a:pPr marL="200105" indent="-200105">
              <a:buFont typeface="Arial" pitchFamily="34" charset="0"/>
              <a:buChar char="•"/>
            </a:pPr>
            <a:r>
              <a:rPr lang="en-US" dirty="0" smtClean="0"/>
              <a:t>Has the frequencies and call signs on his person in a location known to all Soldiers in the platoon.</a:t>
            </a:r>
          </a:p>
          <a:p>
            <a:pPr marL="200105" indent="-200105">
              <a:buFont typeface="Arial" pitchFamily="34" charset="0"/>
              <a:buChar char="•"/>
            </a:pPr>
            <a:r>
              <a:rPr lang="en-US" dirty="0" smtClean="0"/>
              <a:t>Assists the platoon leader with information management.</a:t>
            </a:r>
          </a:p>
          <a:p>
            <a:pPr marL="200105" indent="-200105">
              <a:buFont typeface="Arial" pitchFamily="34" charset="0"/>
              <a:buChar char="•"/>
            </a:pPr>
            <a:r>
              <a:rPr lang="en-US" dirty="0" smtClean="0"/>
              <a:t>Assists the platoon leader and platoon sergeant employing digital mission command systems with the squads and platoon.</a:t>
            </a:r>
          </a:p>
          <a:p>
            <a:pPr marL="200105" indent="-200105">
              <a:buFont typeface="Arial" pitchFamily="34" charset="0"/>
              <a:buChar char="•"/>
            </a:pPr>
            <a:r>
              <a:rPr lang="en-US" dirty="0" smtClean="0"/>
              <a:t>Determines his combat load prior to operations and manages battery utilization during operations.</a:t>
            </a:r>
            <a:endParaRPr lang="en-US" dirty="0"/>
          </a:p>
        </p:txBody>
      </p:sp>
    </p:spTree>
    <p:extLst>
      <p:ext uri="{BB962C8B-B14F-4D97-AF65-F5344CB8AC3E}">
        <p14:creationId xmlns:p14="http://schemas.microsoft.com/office/powerpoint/2010/main" val="21317573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62002"/>
            <a:ext cx="5943600" cy="2811758"/>
          </a:xfrm>
          <a:prstGeom prst="rect">
            <a:avLst/>
          </a:prstGeom>
        </p:spPr>
        <p:txBody>
          <a:bodyPr wrap="square" lIns="77356" tIns="38678" rIns="77356" bIns="38678">
            <a:spAutoFit/>
          </a:bodyPr>
          <a:lstStyle/>
          <a:p>
            <a:r>
              <a:rPr lang="en-US" sz="1300" dirty="0"/>
              <a:t>Based on the amount of time available to set an ambush, ambushes are hasty and deliberate. A </a:t>
            </a:r>
            <a:r>
              <a:rPr lang="en-US" sz="1300" b="1" u="sng" dirty="0"/>
              <a:t>hasty</a:t>
            </a:r>
            <a:r>
              <a:rPr lang="en-US" sz="1300" dirty="0"/>
              <a:t> ambush is conducted based on an unanticipated opportunity. It is used when a patrol sees the enemy before the enemy sees it, and the patrol has time to act. The leader gives the prearranged signal to start the action and all Soldiers move to concealed firing positions, prepared to engage the enemy. Depending on the mission, the patrol may allow the enemy to pass if the enemy does not detect the patrol.</a:t>
            </a:r>
          </a:p>
          <a:p>
            <a:endParaRPr lang="en-US" sz="500" dirty="0"/>
          </a:p>
          <a:p>
            <a:r>
              <a:rPr lang="en-US" sz="1300" dirty="0"/>
              <a:t>A </a:t>
            </a:r>
            <a:r>
              <a:rPr lang="en-US" sz="1300" b="1" u="sng" dirty="0"/>
              <a:t>deliberate</a:t>
            </a:r>
            <a:r>
              <a:rPr lang="en-US" sz="1300" dirty="0"/>
              <a:t> ambush is conducted against a specific target at a location chosen based on intelligence. With a deliberate ambush, leaders plan and prepare based on detailed information allowing them to anticipate enemy actions and enemy locations. Detailed </a:t>
            </a:r>
          </a:p>
          <a:p>
            <a:r>
              <a:rPr lang="en-US" sz="1300" dirty="0"/>
              <a:t>information includes: type and size of target, organization or formation, routes and direction of movement, time the force will reach or pass certain points on its route, and weapons and equipment carried.</a:t>
            </a:r>
          </a:p>
          <a:p>
            <a:endParaRPr lang="en-US" sz="500" dirty="0"/>
          </a:p>
          <a:p>
            <a:r>
              <a:rPr lang="en-US" sz="1300" dirty="0"/>
              <a:t>3 most common ambushes are </a:t>
            </a:r>
            <a:r>
              <a:rPr lang="en-US" sz="1300" b="1" u="sng" dirty="0"/>
              <a:t>linear</a:t>
            </a:r>
            <a:r>
              <a:rPr lang="en-US" sz="1300" dirty="0"/>
              <a:t>, </a:t>
            </a:r>
            <a:r>
              <a:rPr lang="en-US" sz="1300" b="1" u="sng" dirty="0"/>
              <a:t>L-shaped</a:t>
            </a:r>
            <a:r>
              <a:rPr lang="en-US" sz="1300" dirty="0"/>
              <a:t>, and </a:t>
            </a:r>
            <a:r>
              <a:rPr lang="en-US" sz="1300" b="1" u="sng" dirty="0"/>
              <a:t>V-shaped</a:t>
            </a:r>
            <a:r>
              <a:rPr lang="en-US" sz="1300" dirty="0"/>
              <a:t>.</a:t>
            </a:r>
          </a:p>
        </p:txBody>
      </p:sp>
      <p:pic>
        <p:nvPicPr>
          <p:cNvPr id="2150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682" y="4643534"/>
            <a:ext cx="5887921" cy="415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Combat Patrols</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I - 8</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Ambush</a:t>
            </a:r>
            <a:endParaRPr lang="en-US" dirty="0"/>
          </a:p>
        </p:txBody>
      </p:sp>
      <p:sp>
        <p:nvSpPr>
          <p:cNvPr id="11" name="TextBox 10"/>
          <p:cNvSpPr txBox="1"/>
          <p:nvPr/>
        </p:nvSpPr>
        <p:spPr>
          <a:xfrm>
            <a:off x="1748118" y="4156365"/>
            <a:ext cx="2505635" cy="421964"/>
          </a:xfrm>
          <a:prstGeom prst="rect">
            <a:avLst/>
          </a:prstGeom>
        </p:spPr>
        <p:style>
          <a:lnRef idx="2">
            <a:schemeClr val="dk1"/>
          </a:lnRef>
          <a:fillRef idx="1">
            <a:schemeClr val="lt1"/>
          </a:fillRef>
          <a:effectRef idx="0">
            <a:schemeClr val="dk1"/>
          </a:effectRef>
          <a:fontRef idx="minor">
            <a:schemeClr val="dk1"/>
          </a:fontRef>
        </p:style>
        <p:txBody>
          <a:bodyPr wrap="square" lIns="77356" tIns="38678" rIns="77356" bIns="38678" rtlCol="0">
            <a:spAutoFit/>
          </a:bodyPr>
          <a:lstStyle/>
          <a:p>
            <a:pPr algn="ctr"/>
            <a:r>
              <a:rPr lang="en-US" sz="2200" b="1" dirty="0"/>
              <a:t>Linear Ambush</a:t>
            </a:r>
          </a:p>
        </p:txBody>
      </p:sp>
    </p:spTree>
    <p:extLst>
      <p:ext uri="{BB962C8B-B14F-4D97-AF65-F5344CB8AC3E}">
        <p14:creationId xmlns:p14="http://schemas.microsoft.com/office/powerpoint/2010/main" val="42687826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8271" y="816692"/>
            <a:ext cx="5750949" cy="3602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4814" y="4364183"/>
            <a:ext cx="5652248" cy="4465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4" action="ppaction://hlinksldjump" tooltip="Click here to return to the TACSOP Table of Contents"/>
                </a:rPr>
                <a:t>Combat Patrols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5" action="ppaction://hlinksldjump" tooltip="Click here to return to the TACSOP Table of Contents"/>
                </a:rPr>
                <a:t>I - 9</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Ambush</a:t>
            </a:r>
            <a:endParaRPr lang="en-US" dirty="0"/>
          </a:p>
        </p:txBody>
      </p:sp>
      <p:grpSp>
        <p:nvGrpSpPr>
          <p:cNvPr id="14" name="Group 13"/>
          <p:cNvGrpSpPr/>
          <p:nvPr/>
        </p:nvGrpSpPr>
        <p:grpSpPr>
          <a:xfrm>
            <a:off x="-58270" y="4502729"/>
            <a:ext cx="2945143" cy="969819"/>
            <a:chOff x="3429000" y="5791200"/>
            <a:chExt cx="3851340" cy="1066800"/>
          </a:xfrm>
        </p:grpSpPr>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429000" y="5791200"/>
              <a:ext cx="21336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5410200" y="5791200"/>
              <a:ext cx="1870140" cy="1066800"/>
              <a:chOff x="4038600" y="4495800"/>
              <a:chExt cx="1870140" cy="1066800"/>
            </a:xfrm>
          </p:grpSpPr>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038600" y="4495800"/>
                <a:ext cx="16764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486400" y="4495800"/>
                <a:ext cx="42234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5" name="TextBox 14"/>
          <p:cNvSpPr txBox="1"/>
          <p:nvPr/>
        </p:nvSpPr>
        <p:spPr>
          <a:xfrm>
            <a:off x="3437967" y="7966365"/>
            <a:ext cx="2505635" cy="421964"/>
          </a:xfrm>
          <a:prstGeom prst="rect">
            <a:avLst/>
          </a:prstGeom>
        </p:spPr>
        <p:style>
          <a:lnRef idx="2">
            <a:schemeClr val="dk1"/>
          </a:lnRef>
          <a:fillRef idx="1">
            <a:schemeClr val="lt1"/>
          </a:fillRef>
          <a:effectRef idx="0">
            <a:schemeClr val="dk1"/>
          </a:effectRef>
          <a:fontRef idx="minor">
            <a:schemeClr val="dk1"/>
          </a:fontRef>
        </p:style>
        <p:txBody>
          <a:bodyPr wrap="square" lIns="77356" tIns="38678" rIns="77356" bIns="38678" rtlCol="0">
            <a:spAutoFit/>
          </a:bodyPr>
          <a:lstStyle/>
          <a:p>
            <a:pPr algn="ctr"/>
            <a:r>
              <a:rPr lang="en-US" sz="2200" b="1" dirty="0"/>
              <a:t>V-shaped Ambush</a:t>
            </a:r>
          </a:p>
        </p:txBody>
      </p:sp>
      <p:sp>
        <p:nvSpPr>
          <p:cNvPr id="16" name="TextBox 15"/>
          <p:cNvSpPr txBox="1"/>
          <p:nvPr/>
        </p:nvSpPr>
        <p:spPr>
          <a:xfrm>
            <a:off x="2" y="692729"/>
            <a:ext cx="2505635" cy="421964"/>
          </a:xfrm>
          <a:prstGeom prst="rect">
            <a:avLst/>
          </a:prstGeom>
        </p:spPr>
        <p:style>
          <a:lnRef idx="2">
            <a:schemeClr val="dk1"/>
          </a:lnRef>
          <a:fillRef idx="1">
            <a:schemeClr val="lt1"/>
          </a:fillRef>
          <a:effectRef idx="0">
            <a:schemeClr val="dk1"/>
          </a:effectRef>
          <a:fontRef idx="minor">
            <a:schemeClr val="dk1"/>
          </a:fontRef>
        </p:style>
        <p:txBody>
          <a:bodyPr wrap="square" lIns="77356" tIns="38678" rIns="77356" bIns="38678" rtlCol="0">
            <a:spAutoFit/>
          </a:bodyPr>
          <a:lstStyle/>
          <a:p>
            <a:pPr algn="ctr"/>
            <a:r>
              <a:rPr lang="en-US" sz="2200" b="1" dirty="0"/>
              <a:t>L-shaped Ambush</a:t>
            </a:r>
          </a:p>
        </p:txBody>
      </p:sp>
      <p:cxnSp>
        <p:nvCxnSpPr>
          <p:cNvPr id="18" name="Straight Connector 17"/>
          <p:cNvCxnSpPr/>
          <p:nvPr/>
        </p:nvCxnSpPr>
        <p:spPr>
          <a:xfrm flipV="1">
            <a:off x="-174812" y="4433455"/>
            <a:ext cx="61766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24351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Combat Patrols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I - 10</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Deliberate Ambush</a:t>
            </a:r>
            <a:endParaRPr lang="en-US" dirty="0"/>
          </a:p>
        </p:txBody>
      </p:sp>
      <p:sp>
        <p:nvSpPr>
          <p:cNvPr id="17" name="Rectangle 16"/>
          <p:cNvSpPr/>
          <p:nvPr/>
        </p:nvSpPr>
        <p:spPr>
          <a:xfrm>
            <a:off x="0" y="660745"/>
            <a:ext cx="5943600" cy="8198042"/>
          </a:xfrm>
          <a:prstGeom prst="rect">
            <a:avLst/>
          </a:prstGeom>
        </p:spPr>
        <p:txBody>
          <a:bodyPr wrap="square" lIns="77356" tIns="38678" rIns="77356" bIns="38678">
            <a:spAutoFit/>
          </a:bodyPr>
          <a:lstStyle/>
          <a:p>
            <a:r>
              <a:rPr lang="en-US" sz="1600" b="1" u="sng" dirty="0"/>
              <a:t>Performance Steps</a:t>
            </a:r>
          </a:p>
          <a:p>
            <a:r>
              <a:rPr lang="en-US" sz="1300" dirty="0"/>
              <a:t>(a) The PL prepares the patrol for the ambush in the ORP.</a:t>
            </a:r>
          </a:p>
          <a:p>
            <a:r>
              <a:rPr lang="en-US" sz="1300" dirty="0"/>
              <a:t>(b) The PL prepares to conduct a leader’s recon.</a:t>
            </a:r>
          </a:p>
          <a:p>
            <a:pPr marL="433785" indent="-244422"/>
            <a:r>
              <a:rPr lang="en-US" sz="1300" dirty="0"/>
              <a:t>(1) Designates the members of the leader’s recon party (typically includes squad leaders, surveillance team, RTO/FO, and possibly the security element.</a:t>
            </a:r>
          </a:p>
          <a:p>
            <a:pPr marL="433785" indent="-244422"/>
            <a:r>
              <a:rPr lang="en-US" sz="1300" dirty="0"/>
              <a:t>(2) Issues a contingency plan to the PSG.</a:t>
            </a:r>
          </a:p>
          <a:p>
            <a:r>
              <a:rPr lang="en-US" sz="1300" dirty="0"/>
              <a:t>(c) The PL conducts his leader's recon.</a:t>
            </a:r>
          </a:p>
          <a:p>
            <a:pPr marL="433785" indent="-244422"/>
            <a:r>
              <a:rPr lang="en-US" sz="1300" dirty="0"/>
              <a:t>(1) Ensures the leader’s recon party moves undetected.</a:t>
            </a:r>
          </a:p>
          <a:p>
            <a:pPr marL="433785" indent="-244422"/>
            <a:r>
              <a:rPr lang="en-US" sz="1300" dirty="0"/>
              <a:t>(2) Confirms the objective location and suitability for the ambush.</a:t>
            </a:r>
          </a:p>
          <a:p>
            <a:pPr marL="433785" indent="-244422"/>
            <a:r>
              <a:rPr lang="en-US" sz="1300" dirty="0"/>
              <a:t>(3) Selects a kill zone.</a:t>
            </a:r>
          </a:p>
          <a:p>
            <a:pPr marL="433785" indent="-244422"/>
            <a:r>
              <a:rPr lang="en-US" sz="1300" dirty="0"/>
              <a:t>(4) Posts a surveillance team at the site and issues a contingency plan.</a:t>
            </a:r>
          </a:p>
          <a:p>
            <a:pPr marL="433785" indent="-244422"/>
            <a:r>
              <a:rPr lang="en-US" sz="1300" dirty="0"/>
              <a:t>(5) Confirms suitability of assault and support positions and routes from them to the ORP.</a:t>
            </a:r>
          </a:p>
          <a:p>
            <a:r>
              <a:rPr lang="en-US" sz="1300" dirty="0"/>
              <a:t>(d) The PL adjusts his plan based on info from the recon.</a:t>
            </a:r>
          </a:p>
          <a:p>
            <a:pPr marL="189361"/>
            <a:r>
              <a:rPr lang="en-US" sz="1300" dirty="0"/>
              <a:t>(1) Assigns positions.</a:t>
            </a:r>
          </a:p>
          <a:p>
            <a:pPr marL="189361"/>
            <a:r>
              <a:rPr lang="en-US" sz="1300" dirty="0"/>
              <a:t>(2) Designates withdrawal routes.</a:t>
            </a:r>
          </a:p>
          <a:p>
            <a:pPr marL="189361"/>
            <a:r>
              <a:rPr lang="en-US" sz="1300" dirty="0"/>
              <a:t>(3) Designates necessary control measures.</a:t>
            </a:r>
          </a:p>
          <a:p>
            <a:r>
              <a:rPr lang="en-US" sz="1300" dirty="0"/>
              <a:t>(e) The PL confirms the ambush formation.</a:t>
            </a:r>
          </a:p>
          <a:p>
            <a:r>
              <a:rPr lang="en-US" sz="1300" dirty="0"/>
              <a:t>(f) The security team(s) occupy first, securing the flanks of the ambush site, and providing early warning. The security element must be in position before the support and assault elements move forward of the release point. A security team remains in the ORP if the patrol plans to return to the ORP after actions on the objective.</a:t>
            </a:r>
          </a:p>
          <a:p>
            <a:r>
              <a:rPr lang="en-US" sz="1300" dirty="0"/>
              <a:t>(g) Support element leader assigns sectors of fire.</a:t>
            </a:r>
          </a:p>
          <a:p>
            <a:pPr marL="393494" indent="-204134"/>
            <a:r>
              <a:rPr lang="en-US" sz="1300" dirty="0"/>
              <a:t>(1) Emplaces mines and obstacles as designated.</a:t>
            </a:r>
          </a:p>
          <a:p>
            <a:pPr marL="393494" indent="-204134"/>
            <a:r>
              <a:rPr lang="en-US" sz="1300" dirty="0"/>
              <a:t>(2) Identifies sectors of fire and emplaces limiting stakes to prevent friendly fires from hitting other elements.</a:t>
            </a:r>
          </a:p>
          <a:p>
            <a:pPr marL="393494" indent="-204134"/>
            <a:r>
              <a:rPr lang="en-US" sz="1300" dirty="0"/>
              <a:t>(3) Overwatches the movement of the assault element into position.</a:t>
            </a:r>
          </a:p>
          <a:p>
            <a:r>
              <a:rPr lang="en-US" sz="1300" dirty="0"/>
              <a:t>(h) Once the support element is in position, or on the PLs order, the assault element departs the ORP and moves into position. Actions of the assault element should include:</a:t>
            </a:r>
          </a:p>
          <a:p>
            <a:pPr marL="393494" indent="-204134"/>
            <a:r>
              <a:rPr lang="en-US" sz="1300" dirty="0"/>
              <a:t>(1) Identify individual sectors of fire as assigned by the PL. Emplace aiming stakes.</a:t>
            </a:r>
          </a:p>
          <a:p>
            <a:pPr marL="393494" indent="-204134"/>
            <a:r>
              <a:rPr lang="en-US" sz="1300" dirty="0"/>
              <a:t>(2) Emplace claymores and other protective devices.</a:t>
            </a:r>
          </a:p>
          <a:p>
            <a:pPr marL="393494" indent="-204134"/>
            <a:r>
              <a:rPr lang="en-US" sz="1300" dirty="0"/>
              <a:t>(3) Emplace claymores, mines, or other explosives in dead space within the kill zone.</a:t>
            </a:r>
          </a:p>
          <a:p>
            <a:pPr marL="393494" indent="-204134"/>
            <a:r>
              <a:rPr lang="en-US" sz="1300" dirty="0"/>
              <a:t>(4) Camouflage positions.</a:t>
            </a:r>
          </a:p>
          <a:p>
            <a:pPr marL="393494" indent="-204134"/>
            <a:r>
              <a:rPr lang="en-US" sz="1300" dirty="0"/>
              <a:t>(5) Move weapon selector switches to FIRE.</a:t>
            </a:r>
          </a:p>
          <a:p>
            <a:r>
              <a:rPr lang="en-US" sz="1300" dirty="0"/>
              <a:t>(i) The security element spots the enemy and notifies the PL, reporting the direction of movement, target size, and any special weapons or equipment carried. The security element must also keep the platoon leader informed if any enemy forces are following the lead force.</a:t>
            </a:r>
          </a:p>
        </p:txBody>
      </p:sp>
    </p:spTree>
    <p:extLst>
      <p:ext uri="{BB962C8B-B14F-4D97-AF65-F5344CB8AC3E}">
        <p14:creationId xmlns:p14="http://schemas.microsoft.com/office/powerpoint/2010/main" val="156624351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Combat Patrols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I - 11</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Deliberate Ambush</a:t>
            </a:r>
            <a:endParaRPr lang="en-US" dirty="0"/>
          </a:p>
        </p:txBody>
      </p:sp>
      <p:sp>
        <p:nvSpPr>
          <p:cNvPr id="6" name="Rectangle 5"/>
          <p:cNvSpPr/>
          <p:nvPr/>
        </p:nvSpPr>
        <p:spPr>
          <a:xfrm>
            <a:off x="0" y="703173"/>
            <a:ext cx="5943600" cy="7446511"/>
          </a:xfrm>
          <a:prstGeom prst="rect">
            <a:avLst/>
          </a:prstGeom>
        </p:spPr>
        <p:txBody>
          <a:bodyPr wrap="square" lIns="77356" tIns="38678" rIns="77356" bIns="38678">
            <a:spAutoFit/>
          </a:bodyPr>
          <a:lstStyle/>
          <a:p>
            <a:pPr marL="189361" indent="-189361"/>
            <a:r>
              <a:rPr lang="en-US" sz="1300" dirty="0"/>
              <a:t>(j) The PL alerts other elements, and determines if the enemy force is too large, or if his ambush can engage successfully.</a:t>
            </a:r>
          </a:p>
          <a:p>
            <a:pPr marL="189361" indent="-189361"/>
            <a:r>
              <a:rPr lang="en-US" sz="1300" dirty="0"/>
              <a:t>(k) The PL initiates the ambush using the highest casualty-producing device. He may use a command-detonated claymore. He must also plan backup method for initiating the ambush should the primary means fail. This should also be a casualty-producing device such as his individual weapon. This information must be passed out to all soldiers and practiced during rehearsals.</a:t>
            </a:r>
          </a:p>
          <a:p>
            <a:pPr marL="189361" indent="-189361"/>
            <a:r>
              <a:rPr lang="en-US" sz="1300" dirty="0"/>
              <a:t>(l) The PL ensures that the assault and support elements deliver fire with the heaviest, most accurate volume possible. The patrol must have a means of engaging the enemy in the kill zone during period of limited visibility if it becomes necessary to initiate the ambush under this situation. Use of tracers must be weighed against how it might help the enemy to identify friendly positions. The platoon leader may use handheld or indirect illumination flares to illuminate the kill zone.</a:t>
            </a:r>
          </a:p>
          <a:p>
            <a:pPr marL="189361" indent="-189361"/>
            <a:r>
              <a:rPr lang="en-US" sz="1300" dirty="0"/>
              <a:t>(m) The PL gives the signal to lift or shift fires if the target is to be assaulted. The PL directs lift or shift prior to any assault.</a:t>
            </a:r>
          </a:p>
          <a:p>
            <a:pPr marL="189361" indent="-189361"/>
            <a:r>
              <a:rPr lang="en-US" sz="1300" dirty="0"/>
              <a:t>(n) The assault element assaults before the remaining enemy can react.</a:t>
            </a:r>
          </a:p>
          <a:p>
            <a:pPr marL="433785" indent="-189361"/>
            <a:r>
              <a:rPr lang="en-US" sz="1300" dirty="0"/>
              <a:t>(1) Kills or captures enemy in the kill zone.</a:t>
            </a:r>
          </a:p>
          <a:p>
            <a:pPr marL="433785" indent="-189361"/>
            <a:r>
              <a:rPr lang="en-US" sz="1300" dirty="0"/>
              <a:t>(2) Uses individual movement techniques or bounds by fire teams to move.</a:t>
            </a:r>
          </a:p>
          <a:p>
            <a:pPr marL="433785" indent="-189361"/>
            <a:r>
              <a:rPr lang="en-US" sz="1300" dirty="0"/>
              <a:t>(3) Establishes security for special teams along a designated limit of advance (LOA) and gives ACE reports to higher.</a:t>
            </a:r>
          </a:p>
          <a:p>
            <a:pPr marL="189361" indent="-189361"/>
            <a:r>
              <a:rPr lang="en-US" sz="1300" dirty="0"/>
              <a:t>(o) The PL directs special teams (EPW search, aid and litter, demo) to accomplish their assigned task once the assault element has established its LOA. </a:t>
            </a:r>
          </a:p>
          <a:p>
            <a:pPr marL="488847" indent="-244422"/>
            <a:r>
              <a:rPr lang="en-US" sz="1300" dirty="0"/>
              <a:t>(1) Once the kill zone has been cleared collect and secure all EPWs and move them out of the kill zone before searching bodies. Establish a location for EPWs and enemy wounded who will not be taken out that provides them cover, yet allows them to be found easily by their units.</a:t>
            </a:r>
          </a:p>
          <a:p>
            <a:pPr marL="488847" indent="-244422"/>
            <a:r>
              <a:rPr lang="en-US" sz="1300" dirty="0"/>
              <a:t>(2) Search from one side to the other and mark bodies that have been searched to ensure the area is thoroughly covered. Search all dead enemy personnel using two-man search techniques. [As the search team approaches a dead enemy soldier, one man guards while the other man searches. First, he kicks the enemy weapon away. Second, he rolls the body over (if on the stomach) by lying on top and when given the go ahead by the guard (who is positioned at the enemy's head), the searcher rolls the body over on him. This is done for protection in case the enemy soldier has a grenade with the pin pulled underneath him. The searchers then conduct a systematic search of the dead soldier from head to toe removing all papers and anything new (different type rank, shoulder boards, different unit patch, pistol, weapon, or NVD). They note</a:t>
            </a:r>
          </a:p>
        </p:txBody>
      </p:sp>
    </p:spTree>
    <p:extLst>
      <p:ext uri="{BB962C8B-B14F-4D97-AF65-F5344CB8AC3E}">
        <p14:creationId xmlns:p14="http://schemas.microsoft.com/office/powerpoint/2010/main" val="156624351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Combat Patrols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I - 12</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Deliberate Ambush</a:t>
            </a:r>
            <a:endParaRPr lang="en-US" dirty="0"/>
          </a:p>
        </p:txBody>
      </p:sp>
      <p:sp>
        <p:nvSpPr>
          <p:cNvPr id="6" name="Rectangle 5"/>
          <p:cNvSpPr/>
          <p:nvPr/>
        </p:nvSpPr>
        <p:spPr>
          <a:xfrm>
            <a:off x="0" y="736782"/>
            <a:ext cx="5943600" cy="7048212"/>
          </a:xfrm>
          <a:prstGeom prst="rect">
            <a:avLst/>
          </a:prstGeom>
        </p:spPr>
        <p:txBody>
          <a:bodyPr wrap="square" lIns="77356" tIns="38678" rIns="77356" bIns="38678">
            <a:spAutoFit/>
          </a:bodyPr>
          <a:lstStyle/>
          <a:p>
            <a:pPr marL="488847" indent="-244422"/>
            <a:r>
              <a:rPr lang="en-US" sz="1300" dirty="0"/>
              <a:t>	if the enemy has a fresh or shabby haircut and the condition of his uniform and boots. They take note of the radio frequency, SOI, and maps. Once the body has been thoroughly searched, the search team will continue in this manner until all enemy personnel in and near the kill zone have been searched.]</a:t>
            </a:r>
          </a:p>
          <a:p>
            <a:pPr marL="433785" indent="-204134"/>
            <a:r>
              <a:rPr lang="en-US" sz="1300" dirty="0"/>
              <a:t>(3) Identify, collect, and prepare all equipment to be carried back or destroyed.</a:t>
            </a:r>
          </a:p>
          <a:p>
            <a:pPr marL="433785" indent="-204134"/>
            <a:r>
              <a:rPr lang="en-US" sz="1300" dirty="0"/>
              <a:t>(4) The demolition team prepares dual-primed explosives (C4 with two M60 fuse lighters and time fuse) or incendiary grenades and awaits the signal to initiate. This is normally the last action performed before the unit departs the objective and may signal the security elements to return to the ORP.</a:t>
            </a:r>
          </a:p>
          <a:p>
            <a:pPr marL="433785" indent="-204134"/>
            <a:r>
              <a:rPr lang="en-US" sz="1300" dirty="0"/>
              <a:t>(5) Evacuate and treat friendly wounded first, then enemy wounded, time permitting.</a:t>
            </a:r>
          </a:p>
          <a:p>
            <a:pPr marL="433785" indent="-204134"/>
            <a:r>
              <a:rPr lang="en-US" sz="1300" dirty="0"/>
              <a:t>(6) Actions on the objective with stationary assault line; all actions are the same with the exception of the search teams. They must work in 3 men teams in order to provide security within the teams to the far side of the kill zone while the search is being conducted. All KIAs should be dragged to near side of the kill zone prior to the search.</a:t>
            </a:r>
          </a:p>
          <a:p>
            <a:pPr marL="189361" indent="-189361"/>
            <a:r>
              <a:rPr lang="en-US" sz="1300" dirty="0"/>
              <a:t>(p) If a flank security team makes contact, it fights as long as possible without becoming decisively engaged. It uses a prearranged signal to let the platoon leader know it is breaking contact. The platoon leader may direct a portion of the support element to assist the security team in breaking contact. </a:t>
            </a:r>
          </a:p>
          <a:p>
            <a:pPr marL="189361" indent="-189361"/>
            <a:r>
              <a:rPr lang="en-US" sz="1300" dirty="0"/>
              <a:t>(q) The platoon leader directs the unit’s withdrawal from the ambush site:</a:t>
            </a:r>
          </a:p>
          <a:p>
            <a:pPr marL="189361" indent="-94009"/>
            <a:r>
              <a:rPr lang="en-US" sz="1300" dirty="0"/>
              <a:t>• Elements normally withdraw in the reverse order that they established their positions.</a:t>
            </a:r>
          </a:p>
          <a:p>
            <a:pPr marL="189361" indent="-94009"/>
            <a:r>
              <a:rPr lang="en-US" sz="1300" dirty="0"/>
              <a:t>• The elements may return to the RP or directly to the ORP, depending on the distance between elements.</a:t>
            </a:r>
          </a:p>
          <a:p>
            <a:pPr marL="189361" indent="-94009"/>
            <a:r>
              <a:rPr lang="en-US" sz="1300" dirty="0"/>
              <a:t>• The security element of the ORP must be alert to assist the platoon’s return to the ORP. It maintains security for the ORP while the rest of the platoon prepares to leave.</a:t>
            </a:r>
          </a:p>
          <a:p>
            <a:pPr marL="149072" indent="-149072"/>
            <a:r>
              <a:rPr lang="en-US" sz="1300" dirty="0"/>
              <a:t>(r) The PL and PSG direct actions at the ORP, to include accountability of personnel and equipment and recovery of rucksacks and other equipment left at the ORP during the ambush.</a:t>
            </a:r>
          </a:p>
          <a:p>
            <a:pPr marL="149072" indent="-149072"/>
            <a:r>
              <a:rPr lang="en-US" sz="1300" dirty="0"/>
              <a:t>(s) The platoon leader disseminates information, or moves the platoon to a safe location (no less than one kilometer or one terrain feature away from the OBJ) and disseminates info.</a:t>
            </a:r>
          </a:p>
          <a:p>
            <a:r>
              <a:rPr lang="en-US" sz="1300" dirty="0"/>
              <a:t>(t) As required, the PL and FO execute indirect fires to cover the platoon’s withdrawal.</a:t>
            </a:r>
          </a:p>
        </p:txBody>
      </p:sp>
    </p:spTree>
    <p:extLst>
      <p:ext uri="{BB962C8B-B14F-4D97-AF65-F5344CB8AC3E}">
        <p14:creationId xmlns:p14="http://schemas.microsoft.com/office/powerpoint/2010/main" val="156624351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1"/>
          <p:cNvGrpSpPr/>
          <p:nvPr/>
        </p:nvGrpSpPr>
        <p:grpSpPr>
          <a:xfrm>
            <a:off x="0" y="8866911"/>
            <a:ext cx="5943600" cy="277091"/>
            <a:chOff x="0" y="9753600"/>
            <a:chExt cx="7772400" cy="304800"/>
          </a:xfrm>
        </p:grpSpPr>
        <p:sp>
          <p:nvSpPr>
            <p:cNvPr id="5"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Combat Patrols</a:t>
              </a:r>
            </a:p>
          </p:txBody>
        </p:sp>
        <p:sp>
          <p:nvSpPr>
            <p:cNvPr id="6"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I - 13</a:t>
              </a:r>
            </a:p>
          </p:txBody>
        </p:sp>
      </p:grpSp>
      <p:sp>
        <p:nvSpPr>
          <p:cNvPr id="7"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Deliberate Ambush</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33297" y="1524003"/>
            <a:ext cx="5902119" cy="4987636"/>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Combat Patrols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I - 14</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Hasty Ambush</a:t>
            </a:r>
            <a:endParaRPr lang="en-US" dirty="0"/>
          </a:p>
        </p:txBody>
      </p:sp>
      <p:sp>
        <p:nvSpPr>
          <p:cNvPr id="17" name="Rectangle 16"/>
          <p:cNvSpPr/>
          <p:nvPr/>
        </p:nvSpPr>
        <p:spPr>
          <a:xfrm>
            <a:off x="0" y="660744"/>
            <a:ext cx="5943600" cy="7030107"/>
          </a:xfrm>
          <a:prstGeom prst="rect">
            <a:avLst/>
          </a:prstGeom>
        </p:spPr>
        <p:txBody>
          <a:bodyPr wrap="square" lIns="77356" tIns="38678" rIns="77356" bIns="38678">
            <a:spAutoFit/>
          </a:bodyPr>
          <a:lstStyle/>
          <a:p>
            <a:r>
              <a:rPr lang="en-US" b="1" u="sng" dirty="0" smtClean="0"/>
              <a:t>Performance Steps</a:t>
            </a:r>
          </a:p>
          <a:p>
            <a:pPr marL="196076" indent="-196076"/>
            <a:r>
              <a:rPr lang="en-US" dirty="0" smtClean="0"/>
              <a:t>(a) Using visual signals, any soldier alerts the unit that an enemy force is in sight. The soldier continues to monitor the location and activities of the enemy force until his team or squad leader relieves him, and gives the enemy location and direction of movement.</a:t>
            </a:r>
          </a:p>
          <a:p>
            <a:pPr marL="196076" indent="-196076"/>
            <a:r>
              <a:rPr lang="en-US" dirty="0" smtClean="0"/>
              <a:t>(b) The platoon or squad halts and remains motionless.</a:t>
            </a:r>
          </a:p>
          <a:p>
            <a:pPr marL="196076" indent="-196076"/>
            <a:r>
              <a:rPr lang="en-US" dirty="0" smtClean="0"/>
              <a:t>(c) The PL gives the signal to conduct a hasty ambush, taking care not to alert the enemy of the patrol’s presence.</a:t>
            </a:r>
          </a:p>
          <a:p>
            <a:pPr marL="196076" indent="-196076"/>
            <a:r>
              <a:rPr lang="en-US" dirty="0" smtClean="0"/>
              <a:t>(d) The leader determines the best nearby location for a hasty ambush. He uses arm-and-hand signals to direct unit members to covered/concealed positions.</a:t>
            </a:r>
          </a:p>
          <a:p>
            <a:pPr marL="196076" indent="-196076"/>
            <a:r>
              <a:rPr lang="en-US" dirty="0" smtClean="0"/>
              <a:t>(e) The leader designates the location and extent of the kill zone.</a:t>
            </a:r>
          </a:p>
          <a:p>
            <a:pPr marL="196076" indent="-196076"/>
            <a:r>
              <a:rPr lang="en-US" dirty="0" smtClean="0"/>
              <a:t>(f) Teams and squads move silently to covered and concealed positions, ensuring positions are undetected and have good observation and fields of fire into the kill zone.</a:t>
            </a:r>
          </a:p>
          <a:p>
            <a:pPr marL="196076" indent="-196076"/>
            <a:r>
              <a:rPr lang="en-US" dirty="0" smtClean="0"/>
              <a:t>(g) Security elements move out to cover each flank and the rear of the unit. The leader directs the security elements to move a given distance, set up, and rejoin the unit on order or, after the ambush (the sound of firing ceases). At squad level, the two outside buddy teams normally provide flank security as well as fires into the kill zone. At platoon level, fire teams make up the security elements. The PL assigns sectors of fire and issues any other commands necessary (control measures, etc.).</a:t>
            </a:r>
          </a:p>
          <a:p>
            <a:pPr marL="196076" indent="-196076"/>
            <a:r>
              <a:rPr lang="en-US" dirty="0" smtClean="0"/>
              <a:t>(i) The PL initiates the ambush, using the greatest casualty-producing weapon available, when the largest percentage of enemy is in the kill zone.</a:t>
            </a:r>
          </a:p>
          <a:p>
            <a:pPr marL="196076"/>
            <a:r>
              <a:rPr lang="en-US" dirty="0" smtClean="0"/>
              <a:t>(1) Controls the rate and distribution of fire.</a:t>
            </a:r>
          </a:p>
          <a:p>
            <a:pPr marL="196076"/>
            <a:r>
              <a:rPr lang="en-US" dirty="0" smtClean="0"/>
              <a:t>(2) Employs indirect fire to support the ambush.</a:t>
            </a:r>
          </a:p>
          <a:p>
            <a:pPr marL="196076"/>
            <a:r>
              <a:rPr lang="en-US" dirty="0" smtClean="0"/>
              <a:t>(3) Orders cease-fire.</a:t>
            </a:r>
          </a:p>
          <a:p>
            <a:pPr marL="196076" indent="-196076"/>
            <a:r>
              <a:rPr lang="en-US" dirty="0" smtClean="0"/>
              <a:t>(h) The PL designates personnel to conduct a hasty search of enemy personnel and process enemy prisoners and equipment.</a:t>
            </a:r>
          </a:p>
          <a:p>
            <a:pPr marL="196076" indent="-196076"/>
            <a:r>
              <a:rPr lang="en-US" dirty="0" smtClean="0"/>
              <a:t>(i) The PL orders the platoon to withdraw from the ambush site along a covered and concealed route.</a:t>
            </a:r>
          </a:p>
          <a:p>
            <a:pPr marL="196076" indent="-196076"/>
            <a:r>
              <a:rPr lang="en-US" dirty="0" smtClean="0"/>
              <a:t>(j) The PL gains accountability, reorganizes as necessary, disseminates information, reports the situation, and continues the mission as directed.</a:t>
            </a:r>
            <a:endParaRPr lang="en-US" b="1" u="sng" dirty="0" smtClean="0"/>
          </a:p>
        </p:txBody>
      </p:sp>
    </p:spTree>
    <p:extLst>
      <p:ext uri="{BB962C8B-B14F-4D97-AF65-F5344CB8AC3E}">
        <p14:creationId xmlns:p14="http://schemas.microsoft.com/office/powerpoint/2010/main" val="156624351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Combat Patrols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I - 15</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Hasty Ambush</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 y="1142583"/>
            <a:ext cx="5943601" cy="5022691"/>
          </a:xfrm>
          <a:prstGeom prst="rect">
            <a:avLst/>
          </a:prstGeom>
          <a:noFill/>
          <a:ln w="9525">
            <a:noFill/>
            <a:miter lim="800000"/>
            <a:headEnd/>
            <a:tailEnd/>
          </a:ln>
        </p:spPr>
      </p:pic>
    </p:spTree>
    <p:extLst>
      <p:ext uri="{BB962C8B-B14F-4D97-AF65-F5344CB8AC3E}">
        <p14:creationId xmlns:p14="http://schemas.microsoft.com/office/powerpoint/2010/main" val="156624351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7637"/>
            <a:ext cx="5943600" cy="6269718"/>
          </a:xfrm>
          <a:prstGeom prst="rect">
            <a:avLst/>
          </a:prstGeom>
        </p:spPr>
        <p:txBody>
          <a:bodyPr wrap="square" lIns="77356" tIns="38678" rIns="77356" bIns="38678">
            <a:spAutoFit/>
          </a:bodyPr>
          <a:lstStyle/>
          <a:p>
            <a:r>
              <a:rPr lang="en-US" sz="2100" dirty="0">
                <a:ea typeface="Times New Roman"/>
                <a:cs typeface="Arial" pitchFamily="34" charset="0"/>
              </a:rPr>
              <a:t>Battle Drills are essential because they allow us to instinctively dominate these critical first seconds of the contact minimizing the amount of time and complex decision-making that needs to take place in order to place effective fire on the enemy, suppress him, and gain the initiative.  This allows us as leaders to save complex thought-processes for exploitation and seize the initiative.</a:t>
            </a:r>
          </a:p>
          <a:p>
            <a:endParaRPr lang="en-US" sz="2100" dirty="0">
              <a:ea typeface="Times New Roman"/>
              <a:cs typeface="Arial" pitchFamily="34" charset="0"/>
            </a:endParaRPr>
          </a:p>
          <a:p>
            <a:r>
              <a:rPr lang="en-US" sz="2100" dirty="0"/>
              <a:t>Infantry platoons and squads undergo extensive training to conduct combat operations in all operational environments. In preparation for these operations battle drills are used to train and establish procedures to perform their mission. Battle drills are standardized collective actions made in response to common battle occurrences. They are designed for rapid reaction situations without the application of a deliberate decision-making process.</a:t>
            </a:r>
            <a:endParaRPr lang="en-US" sz="2100" dirty="0">
              <a:cs typeface="Arial" pitchFamily="34" charset="0"/>
            </a:endParaRPr>
          </a:p>
          <a:p>
            <a:endParaRPr lang="en-US" sz="2100" dirty="0">
              <a:cs typeface="Arial" pitchFamily="34" charset="0"/>
            </a:endParaRPr>
          </a:p>
        </p:txBody>
      </p:sp>
      <p:grpSp>
        <p:nvGrpSpPr>
          <p:cNvPr id="3" name="Group 41"/>
          <p:cNvGrpSpPr/>
          <p:nvPr/>
        </p:nvGrpSpPr>
        <p:grpSpPr>
          <a:xfrm>
            <a:off x="0" y="8866911"/>
            <a:ext cx="5943600" cy="277091"/>
            <a:chOff x="0" y="9753600"/>
            <a:chExt cx="7772400" cy="304800"/>
          </a:xfrm>
        </p:grpSpPr>
        <p:sp>
          <p:nvSpPr>
            <p:cNvPr id="5"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6"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- 1</a:t>
              </a:r>
            </a:p>
          </p:txBody>
        </p:sp>
      </p:grpSp>
      <p:sp>
        <p:nvSpPr>
          <p:cNvPr id="7"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Battle Drills</a:t>
            </a:r>
            <a:endParaRPr lang="en-US" dirty="0"/>
          </a:p>
        </p:txBody>
      </p:sp>
    </p:spTree>
    <p:extLst>
      <p:ext uri="{BB962C8B-B14F-4D97-AF65-F5344CB8AC3E}">
        <p14:creationId xmlns:p14="http://schemas.microsoft.com/office/powerpoint/2010/main" val="3155770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1"/>
            <a:ext cx="5943600" cy="7989646"/>
          </a:xfrm>
          <a:prstGeom prst="rect">
            <a:avLst/>
          </a:prstGeom>
        </p:spPr>
        <p:txBody>
          <a:bodyPr wrap="square" lIns="77356" tIns="38678" rIns="77356" bIns="38678">
            <a:spAutoFit/>
          </a:bodyPr>
          <a:lstStyle/>
          <a:p>
            <a:r>
              <a:rPr lang="en-US" sz="1300" dirty="0">
                <a:latin typeface="+mj-lt"/>
              </a:rPr>
              <a:t>The small  unit executes actions on contact using a logical, well organized process of decision making and action entailing these five steps:</a:t>
            </a:r>
          </a:p>
          <a:p>
            <a:pPr marL="290085" indent="-290085">
              <a:buFont typeface="+mj-lt"/>
              <a:buAutoNum type="arabicPeriod"/>
            </a:pPr>
            <a:r>
              <a:rPr lang="en-US" sz="1300" dirty="0">
                <a:latin typeface="+mj-lt"/>
              </a:rPr>
              <a:t>Deploy and report.</a:t>
            </a:r>
          </a:p>
          <a:p>
            <a:pPr marL="290085" indent="-290085">
              <a:buFont typeface="+mj-lt"/>
              <a:buAutoNum type="arabicPeriod"/>
            </a:pPr>
            <a:r>
              <a:rPr lang="en-US" sz="1300" dirty="0">
                <a:latin typeface="+mj-lt"/>
              </a:rPr>
              <a:t>Evaluate and develop the situation.</a:t>
            </a:r>
          </a:p>
          <a:p>
            <a:pPr marL="290085" indent="-290085">
              <a:buFont typeface="+mj-lt"/>
              <a:buAutoNum type="arabicPeriod"/>
            </a:pPr>
            <a:r>
              <a:rPr lang="en-US" sz="1300" dirty="0">
                <a:latin typeface="+mj-lt"/>
              </a:rPr>
              <a:t>Choose a course of action.</a:t>
            </a:r>
          </a:p>
          <a:p>
            <a:pPr marL="290085" indent="-290085">
              <a:buFont typeface="+mj-lt"/>
              <a:buAutoNum type="arabicPeriod"/>
            </a:pPr>
            <a:r>
              <a:rPr lang="en-US" sz="1300" dirty="0">
                <a:latin typeface="+mj-lt"/>
              </a:rPr>
              <a:t>Execute the selected course of action.</a:t>
            </a:r>
          </a:p>
          <a:p>
            <a:pPr marL="290085" indent="-290085">
              <a:buFont typeface="+mj-lt"/>
              <a:buAutoNum type="arabicPeriod"/>
            </a:pPr>
            <a:r>
              <a:rPr lang="en-US" sz="1300" dirty="0">
                <a:latin typeface="+mj-lt"/>
              </a:rPr>
              <a:t>Recommend a course of action to the higher commander</a:t>
            </a:r>
          </a:p>
          <a:p>
            <a:pPr marL="290085" indent="-290085">
              <a:buFont typeface="+mj-lt"/>
              <a:buAutoNum type="arabicPeriod"/>
            </a:pPr>
            <a:endParaRPr lang="en-US" sz="1300" dirty="0">
              <a:latin typeface="+mj-lt"/>
            </a:endParaRPr>
          </a:p>
          <a:p>
            <a:pPr marL="290085" indent="-290085">
              <a:buFont typeface="+mj-lt"/>
              <a:buAutoNum type="arabicPeriod"/>
            </a:pPr>
            <a:endParaRPr lang="en-US" sz="1300" dirty="0">
              <a:latin typeface="+mj-lt"/>
            </a:endParaRPr>
          </a:p>
          <a:p>
            <a:pPr algn="ctr"/>
            <a:r>
              <a:rPr lang="en-US" sz="1600" b="1" dirty="0">
                <a:latin typeface="+mj-lt"/>
                <a:cs typeface="Arial"/>
              </a:rPr>
              <a:t>*** LEADER DECISIONS DRIVE THE BATTLE DRILL *** EXECUTION SEQUENCE</a:t>
            </a:r>
          </a:p>
          <a:p>
            <a:pPr marL="290085" indent="-290085">
              <a:buFont typeface="+mj-lt"/>
              <a:buAutoNum type="arabicPeriod"/>
            </a:pPr>
            <a:endParaRPr lang="en-US" sz="1300" dirty="0">
              <a:latin typeface="+mj-lt"/>
              <a:cs typeface="Arial"/>
            </a:endParaRPr>
          </a:p>
          <a:p>
            <a:pPr marL="290085" indent="-290085" algn="ctr"/>
            <a:r>
              <a:rPr lang="en-US" sz="1300" b="1" u="sng" dirty="0">
                <a:latin typeface="+mj-lt"/>
                <a:cs typeface="Arial"/>
              </a:rPr>
              <a:t>Fire Team Makes Contact</a:t>
            </a:r>
          </a:p>
          <a:p>
            <a:pPr marL="196076" lvl="1" indent="-196076">
              <a:buFont typeface="+mj-lt"/>
              <a:buAutoNum type="arabicPeriod"/>
            </a:pPr>
            <a:r>
              <a:rPr lang="en-US" sz="1300" dirty="0">
                <a:latin typeface="+mj-lt"/>
                <a:cs typeface="Arial"/>
              </a:rPr>
              <a:t>Soldiers in the Fire Team instinctively do the following, immediately:</a:t>
            </a:r>
          </a:p>
          <a:p>
            <a:pPr marL="723868" lvl="2" indent="-146385">
              <a:buFont typeface="+mj-lt"/>
              <a:buAutoNum type="arabicPeriod"/>
            </a:pPr>
            <a:r>
              <a:rPr lang="en-US" sz="1300" dirty="0">
                <a:latin typeface="+mj-lt"/>
                <a:cs typeface="Arial"/>
              </a:rPr>
              <a:t>Return fire</a:t>
            </a:r>
          </a:p>
          <a:p>
            <a:pPr marL="723868" lvl="2" indent="-146385">
              <a:buFont typeface="+mj-lt"/>
              <a:buAutoNum type="arabicPeriod"/>
            </a:pPr>
            <a:r>
              <a:rPr lang="en-US" sz="1300" dirty="0">
                <a:latin typeface="+mj-lt"/>
                <a:cs typeface="Arial"/>
              </a:rPr>
              <a:t>Find cover</a:t>
            </a:r>
          </a:p>
          <a:p>
            <a:pPr marL="723868" lvl="2" indent="-146385">
              <a:buFont typeface="+mj-lt"/>
              <a:buAutoNum type="arabicPeriod"/>
            </a:pPr>
            <a:r>
              <a:rPr lang="en-US" sz="1300" dirty="0">
                <a:latin typeface="+mj-lt"/>
                <a:cs typeface="Arial"/>
              </a:rPr>
              <a:t>Get on line (once they are on line their fire team is ready to assault/support)</a:t>
            </a:r>
          </a:p>
          <a:p>
            <a:pPr marL="723868" lvl="2" indent="-146385">
              <a:buFont typeface="+mj-lt"/>
              <a:buAutoNum type="arabicPeriod"/>
            </a:pPr>
            <a:r>
              <a:rPr lang="en-US" sz="1300" dirty="0">
                <a:latin typeface="+mj-lt"/>
                <a:cs typeface="Arial"/>
              </a:rPr>
              <a:t>Call out 3 Ds (distance, direction, description)</a:t>
            </a:r>
          </a:p>
          <a:p>
            <a:pPr marL="196076" lvl="1" indent="-196076">
              <a:buFont typeface="+mj-lt"/>
              <a:buAutoNum type="arabicPeriod"/>
            </a:pPr>
            <a:r>
              <a:rPr lang="en-US" sz="1300" dirty="0">
                <a:latin typeface="+mj-lt"/>
                <a:cs typeface="Arial"/>
              </a:rPr>
              <a:t>Fire Team Leader rapidly assesses situation using 3 Ds &amp; METTTC to determine if its a:</a:t>
            </a:r>
          </a:p>
          <a:p>
            <a:pPr marL="1302694" lvl="2" indent="-290085">
              <a:buFont typeface="+mj-lt"/>
              <a:buAutoNum type="arabicPeriod"/>
            </a:pPr>
            <a:r>
              <a:rPr lang="en-US" sz="1300" b="1" u="sng" dirty="0">
                <a:latin typeface="+mj-lt"/>
                <a:cs typeface="Arial"/>
              </a:rPr>
              <a:t>Fire Team Fight</a:t>
            </a:r>
          </a:p>
          <a:p>
            <a:pPr marL="1449081" lvl="3" indent="-190704">
              <a:buFont typeface="+mj-lt"/>
              <a:buAutoNum type="arabicPeriod"/>
            </a:pPr>
            <a:r>
              <a:rPr lang="en-US" sz="1300" dirty="0">
                <a:latin typeface="+mj-lt"/>
                <a:cs typeface="Arial"/>
              </a:rPr>
              <a:t>Informs Squad Leader it’s a Fire Team Fight and he is pushing through the enemy</a:t>
            </a:r>
          </a:p>
          <a:p>
            <a:pPr marL="1449081" lvl="3" indent="-190704">
              <a:buFont typeface="+mj-lt"/>
              <a:buAutoNum type="arabicPeriod"/>
            </a:pPr>
            <a:r>
              <a:rPr lang="en-US" sz="1300" dirty="0">
                <a:latin typeface="+mj-lt"/>
                <a:cs typeface="Arial"/>
              </a:rPr>
              <a:t>Frontal assault through the enemy</a:t>
            </a:r>
          </a:p>
          <a:p>
            <a:pPr marL="1596811" lvl="4" indent="-92667">
              <a:buFont typeface="Arial" pitchFamily="34" charset="0"/>
              <a:buChar char="•"/>
            </a:pPr>
            <a:r>
              <a:rPr lang="en-US" sz="1300" dirty="0">
                <a:latin typeface="+mj-lt"/>
                <a:cs typeface="Arial"/>
              </a:rPr>
              <a:t>Bound individually or by buddy team (alternate/successive bounds)</a:t>
            </a:r>
          </a:p>
          <a:p>
            <a:pPr marL="1302694" lvl="2" indent="-290085">
              <a:buFont typeface="+mj-lt"/>
              <a:buAutoNum type="arabicPeriod"/>
            </a:pPr>
            <a:r>
              <a:rPr lang="en-US" sz="1300" b="1" u="sng" dirty="0">
                <a:latin typeface="+mj-lt"/>
                <a:cs typeface="Arial"/>
              </a:rPr>
              <a:t>Squad Fight</a:t>
            </a:r>
          </a:p>
          <a:p>
            <a:pPr marL="1548462" lvl="3" indent="-290085">
              <a:buFont typeface="+mj-lt"/>
              <a:buAutoNum type="arabicPeriod"/>
            </a:pPr>
            <a:r>
              <a:rPr lang="en-US" sz="1300" dirty="0">
                <a:latin typeface="+mj-lt"/>
                <a:cs typeface="Arial"/>
              </a:rPr>
              <a:t>Informs Squad Leader it’s a Squad Fight</a:t>
            </a:r>
          </a:p>
          <a:p>
            <a:pPr marL="1548462" lvl="3" indent="-290085">
              <a:buFont typeface="+mj-lt"/>
              <a:buAutoNum type="arabicPeriod"/>
            </a:pPr>
            <a:r>
              <a:rPr lang="en-US" sz="1300" dirty="0">
                <a:cs typeface="Arial"/>
              </a:rPr>
              <a:t>Recommends a COA to the SL</a:t>
            </a:r>
          </a:p>
          <a:p>
            <a:pPr marL="1548462" lvl="3" indent="-290085">
              <a:buFont typeface="+mj-lt"/>
              <a:buAutoNum type="arabicPeriod"/>
            </a:pPr>
            <a:r>
              <a:rPr lang="en-US" sz="1300" dirty="0">
                <a:latin typeface="+mj-lt"/>
                <a:cs typeface="Arial"/>
              </a:rPr>
              <a:t>Establishes a base of fire to support squad maneuver</a:t>
            </a:r>
          </a:p>
          <a:p>
            <a:pPr marL="1297321" lvl="2" indent="-290085">
              <a:buFont typeface="+mj-lt"/>
              <a:buAutoNum type="arabicPeriod"/>
            </a:pPr>
            <a:r>
              <a:rPr lang="en-US" sz="1300" b="1" u="sng" dirty="0">
                <a:latin typeface="+mj-lt"/>
                <a:cs typeface="Arial"/>
              </a:rPr>
              <a:t>Larger than a Squad Fight</a:t>
            </a:r>
          </a:p>
          <a:p>
            <a:pPr marL="1449081" lvl="3" indent="-190704">
              <a:buFont typeface="Arial" pitchFamily="34" charset="0"/>
              <a:buChar char="•"/>
            </a:pPr>
            <a:r>
              <a:rPr lang="en-US" sz="1300" dirty="0">
                <a:latin typeface="+mj-lt"/>
                <a:cs typeface="Arial"/>
              </a:rPr>
              <a:t>Fire Team continues to engage enemy, on line, in preparation for:</a:t>
            </a:r>
          </a:p>
          <a:p>
            <a:pPr marL="1841231" lvl="4" indent="-194733" defTabSz="1019326">
              <a:buFont typeface="+mj-lt"/>
              <a:buAutoNum type="arabicPeriod"/>
            </a:pPr>
            <a:r>
              <a:rPr lang="en-US" sz="1300" dirty="0">
                <a:latin typeface="+mj-lt"/>
                <a:cs typeface="Arial"/>
              </a:rPr>
              <a:t>Break Contact</a:t>
            </a:r>
          </a:p>
          <a:p>
            <a:pPr marL="1841231" lvl="4" indent="-194733" defTabSz="1019326">
              <a:buFont typeface="+mj-lt"/>
              <a:buAutoNum type="arabicPeriod"/>
            </a:pPr>
            <a:r>
              <a:rPr lang="en-US" sz="1300" dirty="0">
                <a:latin typeface="+mj-lt"/>
                <a:cs typeface="Arial"/>
              </a:rPr>
              <a:t>Platoon Attack</a:t>
            </a:r>
          </a:p>
          <a:p>
            <a:pPr marL="2222639" lvl="5" indent="-190704">
              <a:buFont typeface="Arial" pitchFamily="34" charset="0"/>
              <a:buChar char="•"/>
            </a:pPr>
            <a:r>
              <a:rPr lang="en-US" sz="1300" dirty="0">
                <a:latin typeface="+mj-lt"/>
                <a:cs typeface="Arial"/>
              </a:rPr>
              <a:t>If platoon attack, the fire team will become part of a squad-sized support element to support the platoon assault</a:t>
            </a:r>
          </a:p>
          <a:p>
            <a:endParaRPr lang="en-US" dirty="0" smtClean="0">
              <a:latin typeface="+mj-lt"/>
            </a:endParaRPr>
          </a:p>
          <a:p>
            <a:endParaRPr lang="en-US" dirty="0" smtClean="0">
              <a:latin typeface="+mj-lt"/>
            </a:endParaRPr>
          </a:p>
        </p:txBody>
      </p:sp>
      <p:grpSp>
        <p:nvGrpSpPr>
          <p:cNvPr id="5"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- 2</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200" dirty="0"/>
              <a:t>Leader Decisions During Battle Drill Execution</a:t>
            </a:r>
          </a:p>
        </p:txBody>
      </p:sp>
      <p:grpSp>
        <p:nvGrpSpPr>
          <p:cNvPr id="32" name="Group 57"/>
          <p:cNvGrpSpPr/>
          <p:nvPr/>
        </p:nvGrpSpPr>
        <p:grpSpPr>
          <a:xfrm>
            <a:off x="-67540" y="5712966"/>
            <a:ext cx="779313" cy="900546"/>
            <a:chOff x="2106452" y="2066924"/>
            <a:chExt cx="2038204" cy="828675"/>
          </a:xfrm>
        </p:grpSpPr>
        <p:sp>
          <p:nvSpPr>
            <p:cNvPr id="33" name="Oval 32"/>
            <p:cNvSpPr/>
            <p:nvPr/>
          </p:nvSpPr>
          <p:spPr>
            <a:xfrm>
              <a:off x="2286000" y="2066924"/>
              <a:ext cx="1676400" cy="82867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p:cNvSpPr txBox="1"/>
            <p:nvPr/>
          </p:nvSpPr>
          <p:spPr>
            <a:xfrm>
              <a:off x="2106452" y="2244092"/>
              <a:ext cx="2038204" cy="424820"/>
            </a:xfrm>
            <a:prstGeom prst="rect">
              <a:avLst/>
            </a:prstGeom>
            <a:noFill/>
          </p:spPr>
          <p:txBody>
            <a:bodyPr wrap="square" rtlCol="0">
              <a:spAutoFit/>
            </a:bodyPr>
            <a:lstStyle/>
            <a:p>
              <a:pPr algn="ctr"/>
              <a:r>
                <a:rPr lang="en-US" sz="800" b="1" dirty="0">
                  <a:latin typeface="Arial" pitchFamily="34" charset="0"/>
                  <a:cs typeface="Arial" pitchFamily="34" charset="0"/>
                </a:rPr>
                <a:t>Fire Team Leader DECISION</a:t>
              </a:r>
            </a:p>
          </p:txBody>
        </p:sp>
      </p:grpSp>
      <p:cxnSp>
        <p:nvCxnSpPr>
          <p:cNvPr id="36" name="Straight Arrow Connector 35"/>
          <p:cNvCxnSpPr>
            <a:stCxn id="33" idx="0"/>
          </p:cNvCxnSpPr>
          <p:nvPr/>
        </p:nvCxnSpPr>
        <p:spPr>
          <a:xfrm flipV="1">
            <a:off x="321599" y="5020235"/>
            <a:ext cx="610731" cy="6927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89259" y="6141794"/>
            <a:ext cx="27969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3" idx="4"/>
          </p:cNvCxnSpPr>
          <p:nvPr/>
        </p:nvCxnSpPr>
        <p:spPr>
          <a:xfrm>
            <a:off x="321599" y="6613511"/>
            <a:ext cx="553571" cy="20781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628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Machine Gun Teams</a:t>
            </a:r>
            <a:endParaRPr lang="en-US" dirty="0"/>
          </a:p>
        </p:txBody>
      </p:sp>
      <p:grpSp>
        <p:nvGrpSpPr>
          <p:cNvPr id="2" name="Group 8"/>
          <p:cNvGrpSpPr/>
          <p:nvPr/>
        </p:nvGrpSpPr>
        <p:grpSpPr>
          <a:xfrm>
            <a:off x="0" y="8866911"/>
            <a:ext cx="5943600" cy="277091"/>
            <a:chOff x="0" y="9753600"/>
            <a:chExt cx="7772400" cy="304800"/>
          </a:xfrm>
        </p:grpSpPr>
        <p:sp>
          <p:nvSpPr>
            <p:cNvPr id="10" name="Footer Placeholder 4"/>
            <p:cNvSpPr txBox="1">
              <a:spLocks/>
            </p:cNvSpPr>
            <p:nvPr/>
          </p:nvSpPr>
          <p:spPr>
            <a:xfrm>
              <a:off x="0" y="9753600"/>
              <a:ext cx="3810000" cy="304800"/>
            </a:xfrm>
            <a:prstGeom prst="rect">
              <a:avLst/>
            </a:prstGeom>
          </p:spPr>
          <p:txBody>
            <a:bodyPr anchor="ctr"/>
            <a:lstStyle/>
            <a:p>
              <a:pPr>
                <a:defRPr/>
              </a:pPr>
              <a:r>
                <a:rPr lang="en-US" sz="1300" dirty="0">
                  <a:hlinkClick r:id="rId2" action="ppaction://hlinksldjump" tooltip="Click here to return to the TACSOP Table of Contents"/>
                </a:rPr>
                <a:t>Duties and Responsibilities</a:t>
              </a:r>
            </a:p>
          </p:txBody>
        </p:sp>
        <p:sp>
          <p:nvSpPr>
            <p:cNvPr id="11"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2" action="ppaction://hlinksldjump" tooltip="Click here to return to the TACSOP Table of Contents"/>
                </a:rPr>
                <a:t>B - 7</a:t>
              </a:r>
            </a:p>
          </p:txBody>
        </p:sp>
      </p:grpSp>
      <p:sp>
        <p:nvSpPr>
          <p:cNvPr id="12" name="Rectangle 11"/>
          <p:cNvSpPr/>
          <p:nvPr/>
        </p:nvSpPr>
        <p:spPr>
          <a:xfrm>
            <a:off x="0" y="1039094"/>
            <a:ext cx="5943600" cy="6812853"/>
          </a:xfrm>
          <a:prstGeom prst="rect">
            <a:avLst/>
          </a:prstGeom>
        </p:spPr>
        <p:txBody>
          <a:bodyPr wrap="square" lIns="77356" tIns="38678" rIns="77356" bIns="38678">
            <a:spAutoFit/>
          </a:bodyPr>
          <a:lstStyle/>
          <a:p>
            <a:pPr algn="ctr"/>
            <a:r>
              <a:rPr lang="en-US" b="1" u="sng" dirty="0" smtClean="0"/>
              <a:t>MACHINE GUNNER</a:t>
            </a:r>
          </a:p>
          <a:p>
            <a:r>
              <a:rPr lang="en-US" dirty="0" smtClean="0"/>
              <a:t>The gunner is normally the senior member of the medium machine gun team.  During operations, the gunner—</a:t>
            </a:r>
          </a:p>
          <a:p>
            <a:pPr marL="146385" indent="-146385">
              <a:buFont typeface="Arial" pitchFamily="34" charset="0"/>
              <a:buChar char="•"/>
            </a:pPr>
            <a:r>
              <a:rPr lang="en-US" dirty="0" smtClean="0"/>
              <a:t>Is responsible for his assistant gunner and all the gun equipment.</a:t>
            </a:r>
          </a:p>
          <a:p>
            <a:pPr marL="146385" indent="-146385">
              <a:buFont typeface="Arial" pitchFamily="34" charset="0"/>
              <a:buChar char="•"/>
            </a:pPr>
            <a:r>
              <a:rPr lang="en-US" dirty="0" smtClean="0"/>
              <a:t>Is responsible for putting the gun in and out of action.</a:t>
            </a:r>
          </a:p>
          <a:p>
            <a:pPr marL="146385" indent="-146385">
              <a:buFont typeface="Arial" pitchFamily="34" charset="0"/>
              <a:buChar char="•"/>
            </a:pPr>
            <a:r>
              <a:rPr lang="en-US" dirty="0" smtClean="0"/>
              <a:t>Is the subject matter expert for information contained in FM 3-22.68.</a:t>
            </a:r>
          </a:p>
          <a:p>
            <a:pPr marL="146385" indent="-146385">
              <a:buFont typeface="Arial" pitchFamily="34" charset="0"/>
              <a:buChar char="•"/>
            </a:pPr>
            <a:r>
              <a:rPr lang="en-US" dirty="0" smtClean="0"/>
              <a:t>When attached to a rifle squad, is the subject matter expert for employment of the medium machine gun, and advises the rifle squad leader of the best way to employ the medium machine gun.</a:t>
            </a:r>
          </a:p>
          <a:p>
            <a:pPr marL="146385" indent="-146385">
              <a:buFont typeface="Arial" pitchFamily="34" charset="0"/>
              <a:buChar char="•"/>
            </a:pPr>
            <a:r>
              <a:rPr lang="en-US" dirty="0" smtClean="0"/>
              <a:t>Enforces field discipline while the gun team is employed tactically.</a:t>
            </a:r>
          </a:p>
          <a:p>
            <a:pPr marL="146385" indent="-146385">
              <a:buFont typeface="Arial" pitchFamily="34" charset="0"/>
              <a:buChar char="•"/>
            </a:pPr>
            <a:r>
              <a:rPr lang="en-US" dirty="0" smtClean="0"/>
              <a:t>Knows the ballistic effects of the weapon on all types of targets.</a:t>
            </a:r>
          </a:p>
          <a:p>
            <a:pPr marL="146385" indent="-146385">
              <a:buFont typeface="Arial" pitchFamily="34" charset="0"/>
              <a:buChar char="•"/>
            </a:pPr>
            <a:r>
              <a:rPr lang="en-US" dirty="0" smtClean="0"/>
              <a:t>Assists the weapons squad leader and is prepared to assume his responsibilities.</a:t>
            </a:r>
          </a:p>
          <a:p>
            <a:pPr marL="146385" indent="-146385">
              <a:buFont typeface="Arial" pitchFamily="34" charset="0"/>
              <a:buChar char="•"/>
            </a:pPr>
            <a:r>
              <a:rPr lang="en-US" dirty="0" smtClean="0"/>
              <a:t>Understands the mission two levels up (squad and platoon).</a:t>
            </a:r>
          </a:p>
          <a:p>
            <a:endParaRPr lang="en-US" dirty="0" smtClean="0"/>
          </a:p>
          <a:p>
            <a:endParaRPr lang="en-US" dirty="0" smtClean="0"/>
          </a:p>
          <a:p>
            <a:pPr algn="ctr"/>
            <a:r>
              <a:rPr lang="en-US" b="1" u="sng" dirty="0" smtClean="0"/>
              <a:t>ASSISTANT MACHINE GUNNER</a:t>
            </a:r>
          </a:p>
          <a:p>
            <a:r>
              <a:rPr lang="en-US" dirty="0" smtClean="0"/>
              <a:t>The assistant gunner is the second member of the gun team. He is prepared to assume the gunner’s role in any situation. During operations, the assistant gunner—</a:t>
            </a:r>
          </a:p>
          <a:p>
            <a:pPr marL="146385" indent="-146385">
              <a:buFont typeface="Arial" pitchFamily="34" charset="0"/>
              <a:buChar char="•"/>
            </a:pPr>
            <a:r>
              <a:rPr lang="en-US" dirty="0" smtClean="0"/>
              <a:t>Provides a supply of ammunition to the gun when employed.</a:t>
            </a:r>
          </a:p>
          <a:p>
            <a:pPr marL="146385" indent="-146385">
              <a:buFont typeface="Arial" pitchFamily="34" charset="0"/>
              <a:buChar char="•"/>
            </a:pPr>
            <a:r>
              <a:rPr lang="en-US" dirty="0" smtClean="0"/>
              <a:t>Spots rounds and reports recommended corrections to the gunner.</a:t>
            </a:r>
          </a:p>
          <a:p>
            <a:pPr marL="146385" indent="-146385">
              <a:buFont typeface="Arial" pitchFamily="34" charset="0"/>
              <a:buChar char="•"/>
            </a:pPr>
            <a:r>
              <a:rPr lang="en-US" dirty="0" smtClean="0"/>
              <a:t>Constantly updates the weapons squad leader on the round count and serviceability of the medium machine gun.</a:t>
            </a:r>
          </a:p>
          <a:p>
            <a:pPr marL="146385" indent="-146385">
              <a:buFont typeface="Arial" pitchFamily="34" charset="0"/>
              <a:buChar char="•"/>
            </a:pPr>
            <a:r>
              <a:rPr lang="en-US" dirty="0" smtClean="0"/>
              <a:t>Watches for Soldiers to the flanks of the target area or between the gun and target.</a:t>
            </a:r>
          </a:p>
          <a:p>
            <a:pPr marL="146385" indent="-146385">
              <a:buFont typeface="Arial" pitchFamily="34" charset="0"/>
              <a:buChar char="•"/>
            </a:pPr>
            <a:r>
              <a:rPr lang="en-US" dirty="0" smtClean="0"/>
              <a:t>Obtains ammunition from other Soldiers who are carrying 7.62-mm machine gun ammunition.</a:t>
            </a:r>
          </a:p>
          <a:p>
            <a:pPr marL="146385" indent="-146385">
              <a:buFont typeface="Arial" pitchFamily="34" charset="0"/>
              <a:buChar char="•"/>
            </a:pPr>
            <a:r>
              <a:rPr lang="en-US" dirty="0" smtClean="0"/>
              <a:t>Immediately assumes the role of gunner if the gunner is unable to continue his duties.</a:t>
            </a:r>
          </a:p>
          <a:p>
            <a:pPr marL="146385" indent="-146385">
              <a:buFont typeface="Arial" pitchFamily="34" charset="0"/>
              <a:buChar char="•"/>
            </a:pPr>
            <a:r>
              <a:rPr lang="en-US" dirty="0" smtClean="0"/>
              <a:t>Understands the mission two levels up (squad and platoon).</a:t>
            </a:r>
            <a:endParaRPr lang="en-US" dirty="0"/>
          </a:p>
        </p:txBody>
      </p:sp>
    </p:spTree>
    <p:extLst>
      <p:ext uri="{BB962C8B-B14F-4D97-AF65-F5344CB8AC3E}">
        <p14:creationId xmlns:p14="http://schemas.microsoft.com/office/powerpoint/2010/main" val="213175730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- 3</a:t>
              </a:r>
            </a:p>
          </p:txBody>
        </p:sp>
      </p:grpSp>
      <p:sp>
        <p:nvSpPr>
          <p:cNvPr id="14" name="Rectangle 13"/>
          <p:cNvSpPr/>
          <p:nvPr/>
        </p:nvSpPr>
        <p:spPr>
          <a:xfrm>
            <a:off x="0" y="762000"/>
            <a:ext cx="5943600" cy="8098273"/>
          </a:xfrm>
          <a:prstGeom prst="rect">
            <a:avLst/>
          </a:prstGeom>
        </p:spPr>
        <p:txBody>
          <a:bodyPr wrap="square" lIns="77356" tIns="38678" rIns="77356" bIns="38678">
            <a:spAutoFit/>
          </a:bodyPr>
          <a:lstStyle/>
          <a:p>
            <a:pPr marL="196076" indent="-196076">
              <a:buFont typeface="+mj-lt"/>
              <a:buAutoNum type="arabicPeriod" startAt="3"/>
            </a:pPr>
            <a:endParaRPr lang="en-US" sz="1300" dirty="0">
              <a:latin typeface="+mj-lt"/>
              <a:cs typeface="Arial"/>
            </a:endParaRPr>
          </a:p>
          <a:p>
            <a:pPr marL="196076" indent="-196076">
              <a:buFont typeface="+mj-lt"/>
              <a:buAutoNum type="arabicPeriod" startAt="3"/>
            </a:pPr>
            <a:r>
              <a:rPr lang="en-US" sz="1300" dirty="0">
                <a:latin typeface="+mj-lt"/>
                <a:cs typeface="Arial"/>
              </a:rPr>
              <a:t>Squad Leader rapidly assesses situation using Fire Team SITREP (3 Ds &amp; any additional info) &amp; METTTC to determine if its:</a:t>
            </a:r>
          </a:p>
          <a:p>
            <a:pPr marL="1302694" lvl="2" indent="-290085">
              <a:buFont typeface="+mj-lt"/>
              <a:buAutoNum type="arabicPeriod"/>
            </a:pPr>
            <a:r>
              <a:rPr lang="en-US" sz="1300" b="1" u="sng" dirty="0">
                <a:latin typeface="+mj-lt"/>
                <a:cs typeface="Arial"/>
              </a:rPr>
              <a:t>Squad Fight</a:t>
            </a:r>
          </a:p>
          <a:p>
            <a:pPr marL="1449081" lvl="3" indent="-190704">
              <a:buFont typeface="+mj-lt"/>
              <a:buAutoNum type="arabicPeriod"/>
            </a:pPr>
            <a:r>
              <a:rPr lang="en-US" sz="1300" dirty="0">
                <a:latin typeface="+mj-lt"/>
                <a:cs typeface="Arial"/>
              </a:rPr>
              <a:t>Informs PL it’s a Squad Fight and he is executing a Squad Assault (Battle Drill #2A)</a:t>
            </a:r>
          </a:p>
          <a:p>
            <a:pPr marL="1449081" lvl="3" indent="-190704">
              <a:buFont typeface="+mj-lt"/>
              <a:buAutoNum type="arabicPeriod"/>
            </a:pPr>
            <a:r>
              <a:rPr lang="en-US" sz="1300" dirty="0">
                <a:latin typeface="+mj-lt"/>
                <a:cs typeface="Arial"/>
              </a:rPr>
              <a:t>Fire Team in contact becomes Support-by-Fire (uses 15 degree rule)</a:t>
            </a:r>
          </a:p>
          <a:p>
            <a:pPr marL="1449081" lvl="3" indent="-190704">
              <a:buFont typeface="+mj-lt"/>
              <a:buAutoNum type="arabicPeriod"/>
            </a:pPr>
            <a:r>
              <a:rPr lang="en-US" sz="1300" dirty="0">
                <a:latin typeface="+mj-lt"/>
                <a:cs typeface="Arial"/>
              </a:rPr>
              <a:t>Trail Fire Team executes bold flanking maneuver to destroy ENY</a:t>
            </a:r>
          </a:p>
          <a:p>
            <a:pPr marL="1449081" lvl="3" indent="-190704">
              <a:buFont typeface="+mj-lt"/>
              <a:buAutoNum type="arabicPeriod"/>
            </a:pPr>
            <a:r>
              <a:rPr lang="en-US" sz="1300" dirty="0">
                <a:latin typeface="+mj-lt"/>
                <a:cs typeface="Arial"/>
              </a:rPr>
              <a:t>SL requests additional assets (Indirect, CCA, etc.)</a:t>
            </a:r>
          </a:p>
          <a:p>
            <a:pPr marL="1302694" lvl="2" indent="-290085">
              <a:buFont typeface="+mj-lt"/>
              <a:buAutoNum type="arabicPeriod"/>
            </a:pPr>
            <a:r>
              <a:rPr lang="en-US" sz="1300" b="1" u="sng" dirty="0">
                <a:latin typeface="+mj-lt"/>
                <a:cs typeface="Arial"/>
              </a:rPr>
              <a:t>Platoon Fight</a:t>
            </a:r>
          </a:p>
          <a:p>
            <a:pPr marL="1548462" lvl="3" indent="-290085">
              <a:buFont typeface="+mj-lt"/>
              <a:buAutoNum type="arabicPeriod"/>
            </a:pPr>
            <a:r>
              <a:rPr lang="en-US" sz="1300" dirty="0">
                <a:latin typeface="+mj-lt"/>
                <a:cs typeface="Arial"/>
              </a:rPr>
              <a:t>Informs PL it’s a Platoon Fight</a:t>
            </a:r>
          </a:p>
          <a:p>
            <a:pPr marL="1548462" lvl="3" indent="-290085">
              <a:buFont typeface="+mj-lt"/>
              <a:buAutoNum type="arabicPeriod"/>
            </a:pPr>
            <a:r>
              <a:rPr lang="en-US" sz="1300" dirty="0">
                <a:latin typeface="+mj-lt"/>
                <a:cs typeface="Arial"/>
              </a:rPr>
              <a:t>Recommends a COA to the PL</a:t>
            </a:r>
          </a:p>
          <a:p>
            <a:pPr marL="1548462" lvl="3" indent="-290085">
              <a:buFont typeface="+mj-lt"/>
              <a:buAutoNum type="arabicPeriod"/>
            </a:pPr>
            <a:r>
              <a:rPr lang="en-US" sz="1300" dirty="0">
                <a:latin typeface="+mj-lt"/>
                <a:cs typeface="Arial"/>
              </a:rPr>
              <a:t>Establishes a base of fire to support the platoon maneuver</a:t>
            </a:r>
          </a:p>
          <a:p>
            <a:pPr marL="1297321" lvl="2" indent="-290085">
              <a:buFont typeface="+mj-lt"/>
              <a:buAutoNum type="arabicPeriod"/>
            </a:pPr>
            <a:r>
              <a:rPr lang="en-US" sz="1300" b="1" u="sng" dirty="0">
                <a:latin typeface="+mj-lt"/>
                <a:cs typeface="Arial"/>
              </a:rPr>
              <a:t>Larger than a Platoon Fight</a:t>
            </a:r>
          </a:p>
          <a:p>
            <a:pPr marL="1449081" lvl="3" indent="-190704">
              <a:buFont typeface="Arial" pitchFamily="34" charset="0"/>
              <a:buChar char="•"/>
            </a:pPr>
            <a:r>
              <a:rPr lang="en-US" sz="1300" dirty="0">
                <a:latin typeface="+mj-lt"/>
                <a:cs typeface="Arial"/>
              </a:rPr>
              <a:t>Fire Team continues to engage enemy, on line, in preparation for:</a:t>
            </a:r>
          </a:p>
          <a:p>
            <a:pPr marL="1841231" lvl="4" indent="-194733" defTabSz="1019326">
              <a:buFont typeface="+mj-lt"/>
              <a:buAutoNum type="arabicPeriod"/>
            </a:pPr>
            <a:r>
              <a:rPr lang="en-US" sz="1300" dirty="0">
                <a:latin typeface="+mj-lt"/>
                <a:cs typeface="Arial"/>
              </a:rPr>
              <a:t>Squad Break Contact</a:t>
            </a:r>
          </a:p>
          <a:p>
            <a:pPr marL="1841231" lvl="4" indent="-194733" defTabSz="1019326">
              <a:buFont typeface="+mj-lt"/>
              <a:buAutoNum type="arabicPeriod"/>
            </a:pPr>
            <a:r>
              <a:rPr lang="en-US" sz="1300" dirty="0">
                <a:latin typeface="+mj-lt"/>
                <a:cs typeface="Arial"/>
              </a:rPr>
              <a:t>Company Attack</a:t>
            </a:r>
          </a:p>
          <a:p>
            <a:pPr marL="2222639" lvl="5" indent="-190704">
              <a:buFont typeface="Arial" pitchFamily="34" charset="0"/>
              <a:buChar char="•"/>
            </a:pPr>
            <a:r>
              <a:rPr lang="en-US" sz="1300" dirty="0">
                <a:latin typeface="+mj-lt"/>
                <a:cs typeface="Arial"/>
              </a:rPr>
              <a:t>If company attack, the squad will become part of a platoon-sized support element to support the company assault</a:t>
            </a:r>
          </a:p>
          <a:p>
            <a:pPr marL="196076" indent="-196076">
              <a:buFont typeface="+mj-lt"/>
              <a:buAutoNum type="arabicPeriod" startAt="4"/>
            </a:pPr>
            <a:r>
              <a:rPr lang="en-US" sz="1300" dirty="0">
                <a:latin typeface="+mj-lt"/>
                <a:cs typeface="Arial"/>
              </a:rPr>
              <a:t>As soon as possible, Squad Leader sends SALUTE/SITREP to PL to paint the picture of the situation and receive additional support from higher </a:t>
            </a:r>
          </a:p>
          <a:p>
            <a:pPr marL="196076" indent="-196076">
              <a:buFont typeface="+mj-lt"/>
              <a:buAutoNum type="arabicPeriod" startAt="4"/>
            </a:pPr>
            <a:endParaRPr lang="en-US" sz="1300" dirty="0">
              <a:latin typeface="+mj-lt"/>
              <a:cs typeface="Arial"/>
            </a:endParaRPr>
          </a:p>
          <a:p>
            <a:pPr marL="196076" indent="-196076"/>
            <a:r>
              <a:rPr lang="en-US" sz="1300" b="1" u="sng" dirty="0">
                <a:latin typeface="+mj-lt"/>
                <a:cs typeface="Arial"/>
              </a:rPr>
              <a:t>Tips when in contact</a:t>
            </a:r>
            <a:r>
              <a:rPr lang="en-US" sz="1300" dirty="0">
                <a:latin typeface="+mj-lt"/>
                <a:cs typeface="Arial"/>
              </a:rPr>
              <a:t>:</a:t>
            </a:r>
          </a:p>
          <a:p>
            <a:pPr marL="196076" indent="-196076">
              <a:buFont typeface="Arial" pitchFamily="34" charset="0"/>
              <a:buChar char="•"/>
            </a:pPr>
            <a:r>
              <a:rPr lang="en-US" sz="1300" dirty="0">
                <a:latin typeface="+mj-lt"/>
                <a:cs typeface="Arial"/>
              </a:rPr>
              <a:t>Clear and concise communication</a:t>
            </a:r>
          </a:p>
          <a:p>
            <a:pPr marL="582855" lvl="1" indent="-196076">
              <a:buFont typeface="Arial" pitchFamily="34" charset="0"/>
              <a:buChar char="•"/>
            </a:pPr>
            <a:r>
              <a:rPr lang="en-US" sz="1300" dirty="0">
                <a:latin typeface="+mj-lt"/>
                <a:cs typeface="Arial" pitchFamily="34" charset="0"/>
              </a:rPr>
              <a:t>“1-6, 1-1 Squad Fight, 0 casualties,  assaulting Right to Left”</a:t>
            </a:r>
          </a:p>
          <a:p>
            <a:pPr marL="582855" lvl="1" indent="-196076">
              <a:buFont typeface="Arial" pitchFamily="34" charset="0"/>
              <a:buChar char="•"/>
            </a:pPr>
            <a:r>
              <a:rPr lang="en-US" sz="1300" dirty="0">
                <a:latin typeface="+mj-lt"/>
                <a:cs typeface="Arial" pitchFamily="34" charset="0"/>
              </a:rPr>
              <a:t>“1-6, 1-1 Platoon Fight , 0 Casualties, Recommend support by fire my position and assault right to left”</a:t>
            </a:r>
          </a:p>
          <a:p>
            <a:pPr marL="582855" lvl="1" indent="-196076">
              <a:buFont typeface="Arial" pitchFamily="34" charset="0"/>
              <a:buChar char="•"/>
            </a:pPr>
            <a:endParaRPr lang="en-US" sz="1300" b="1" dirty="0">
              <a:latin typeface="+mj-lt"/>
              <a:cs typeface="Arial" pitchFamily="34" charset="0"/>
            </a:endParaRPr>
          </a:p>
          <a:p>
            <a:pPr marL="582855" lvl="1" indent="-196076">
              <a:buFont typeface="Arial" pitchFamily="34" charset="0"/>
              <a:buChar char="•"/>
            </a:pPr>
            <a:endParaRPr lang="en-US" sz="1300" dirty="0">
              <a:latin typeface="+mj-lt"/>
              <a:cs typeface="Arial"/>
            </a:endParaRPr>
          </a:p>
          <a:p>
            <a:pPr marL="196076" indent="-196076">
              <a:buFont typeface="+mj-lt"/>
              <a:buAutoNum type="arabicPeriod" startAt="4"/>
            </a:pPr>
            <a:endParaRPr lang="en-US" sz="1300" dirty="0">
              <a:latin typeface="+mj-lt"/>
              <a:cs typeface="Arial"/>
            </a:endParaRPr>
          </a:p>
          <a:p>
            <a:pPr marL="1306723" lvl="1" indent="-196076">
              <a:buFont typeface="+mj-lt"/>
              <a:buAutoNum type="arabicPeriod" startAt="3"/>
            </a:pPr>
            <a:endParaRPr lang="en-US" sz="1300" dirty="0">
              <a:latin typeface="+mj-lt"/>
              <a:cs typeface="Arial"/>
            </a:endParaRPr>
          </a:p>
          <a:p>
            <a:pPr marL="1254347" lvl="3" indent="-290085">
              <a:buFont typeface="+mj-lt"/>
              <a:buAutoNum type="arabicPeriod"/>
            </a:pPr>
            <a:endParaRPr lang="en-US" sz="1300" dirty="0">
              <a:latin typeface="+mj-lt"/>
              <a:cs typeface="Arial"/>
            </a:endParaRPr>
          </a:p>
          <a:p>
            <a:pPr marL="1641127" lvl="4" indent="-290085">
              <a:buFont typeface="+mj-lt"/>
              <a:buAutoNum type="arabicPeriod"/>
            </a:pPr>
            <a:endParaRPr lang="en-US" sz="1300" dirty="0">
              <a:latin typeface="+mj-lt"/>
              <a:cs typeface="Arial"/>
            </a:endParaRPr>
          </a:p>
          <a:p>
            <a:pPr marL="1254347" lvl="3" indent="-290085">
              <a:buFont typeface="+mj-lt"/>
              <a:buAutoNum type="arabicPeriod"/>
            </a:pPr>
            <a:endParaRPr lang="en-US" sz="1300" dirty="0">
              <a:latin typeface="+mj-lt"/>
              <a:cs typeface="Arial"/>
            </a:endParaRPr>
          </a:p>
          <a:p>
            <a:endParaRPr lang="en-US" dirty="0" smtClean="0">
              <a:latin typeface="+mj-lt"/>
            </a:endParaRPr>
          </a:p>
          <a:p>
            <a:endParaRPr lang="en-US" dirty="0" smtClean="0">
              <a:latin typeface="+mj-lt"/>
            </a:endParaRPr>
          </a:p>
          <a:p>
            <a:endParaRPr lang="en-US" dirty="0" smtClean="0">
              <a:latin typeface="+mj-lt"/>
            </a:endParaRPr>
          </a:p>
        </p:txBody>
      </p:sp>
      <p:grpSp>
        <p:nvGrpSpPr>
          <p:cNvPr id="21" name="Group 57"/>
          <p:cNvGrpSpPr/>
          <p:nvPr/>
        </p:nvGrpSpPr>
        <p:grpSpPr>
          <a:xfrm>
            <a:off x="-2774" y="2493818"/>
            <a:ext cx="640977" cy="900546"/>
            <a:chOff x="2286000" y="2066924"/>
            <a:chExt cx="1676400" cy="828675"/>
          </a:xfrm>
        </p:grpSpPr>
        <p:sp>
          <p:nvSpPr>
            <p:cNvPr id="22" name="Oval 21"/>
            <p:cNvSpPr/>
            <p:nvPr/>
          </p:nvSpPr>
          <p:spPr>
            <a:xfrm>
              <a:off x="2286000" y="2066924"/>
              <a:ext cx="1676400" cy="82867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2322979" y="2252961"/>
              <a:ext cx="1600198" cy="538105"/>
            </a:xfrm>
            <a:prstGeom prst="rect">
              <a:avLst/>
            </a:prstGeom>
            <a:noFill/>
          </p:spPr>
          <p:txBody>
            <a:bodyPr wrap="square" rtlCol="0">
              <a:spAutoFit/>
            </a:bodyPr>
            <a:lstStyle/>
            <a:p>
              <a:pPr algn="ctr"/>
              <a:r>
                <a:rPr lang="en-US" sz="800" b="1" dirty="0">
                  <a:latin typeface="Arial" pitchFamily="34" charset="0"/>
                  <a:cs typeface="Arial" pitchFamily="34" charset="0"/>
                </a:rPr>
                <a:t>Squad Leader DECISION</a:t>
              </a:r>
            </a:p>
          </p:txBody>
        </p:sp>
      </p:grpSp>
      <p:cxnSp>
        <p:nvCxnSpPr>
          <p:cNvPr id="24" name="Straight Arrow Connector 23"/>
          <p:cNvCxnSpPr>
            <a:stCxn id="22" idx="0"/>
          </p:cNvCxnSpPr>
          <p:nvPr/>
        </p:nvCxnSpPr>
        <p:spPr>
          <a:xfrm flipV="1">
            <a:off x="317712" y="1662545"/>
            <a:ext cx="556347" cy="83127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29877" y="2909454"/>
            <a:ext cx="27969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4"/>
          </p:cNvCxnSpPr>
          <p:nvPr/>
        </p:nvCxnSpPr>
        <p:spPr>
          <a:xfrm>
            <a:off x="317714" y="3394366"/>
            <a:ext cx="614618" cy="3463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200" dirty="0"/>
              <a:t>Leader Decisions During Battle Drill Execution</a:t>
            </a:r>
          </a:p>
        </p:txBody>
      </p:sp>
    </p:spTree>
    <p:extLst>
      <p:ext uri="{BB962C8B-B14F-4D97-AF65-F5344CB8AC3E}">
        <p14:creationId xmlns:p14="http://schemas.microsoft.com/office/powerpoint/2010/main" val="284062895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716919"/>
            <a:ext cx="5943600" cy="8142084"/>
          </a:xfrm>
          <a:prstGeom prst="rect">
            <a:avLst/>
          </a:prstGeom>
          <a:noFill/>
        </p:spPr>
        <p:txBody>
          <a:bodyPr wrap="square" lIns="77356" tIns="38678" rIns="77356" bIns="38678" rtlCol="0">
            <a:spAutoFit/>
          </a:bodyPr>
          <a:lstStyle/>
          <a:p>
            <a:pPr marL="147729" indent="-147729"/>
            <a:r>
              <a:rPr lang="en-US" sz="1300" dirty="0"/>
              <a:t>1. The element in contact immediately returns well-aimed fire on known enemy position(s).</a:t>
            </a:r>
          </a:p>
          <a:p>
            <a:pPr marL="147729" indent="-147729"/>
            <a:r>
              <a:rPr lang="en-US" sz="1300" dirty="0"/>
              <a:t>2. Soldiers and vehicles assume the nearest covered and concealed position.</a:t>
            </a:r>
          </a:p>
          <a:p>
            <a:pPr marL="147729" indent="-147729"/>
            <a:r>
              <a:rPr lang="en-US" sz="1300" dirty="0"/>
              <a:t>3. Element leaders locate and engage known enemy positions with well-aimed fire or battlesight fire command, and pass information to the unit leader and Soldiers.</a:t>
            </a:r>
          </a:p>
          <a:p>
            <a:pPr marL="147729" indent="-147729"/>
            <a:r>
              <a:rPr lang="en-US" sz="1300" dirty="0"/>
              <a:t>4. Element leaders control the fire of their Soldiers by using standard fire commands (initial and supplemental) containing the following elements:</a:t>
            </a:r>
          </a:p>
          <a:p>
            <a:pPr marL="386779"/>
            <a:r>
              <a:rPr lang="en-US" sz="1300" dirty="0"/>
              <a:t>a. Alert.			f. Method.</a:t>
            </a:r>
          </a:p>
          <a:p>
            <a:pPr marL="386779"/>
            <a:r>
              <a:rPr lang="en-US" sz="1300" dirty="0"/>
              <a:t>b. Weapon or ammunition (optional).	g. Control (optional).</a:t>
            </a:r>
          </a:p>
          <a:p>
            <a:pPr marL="386779"/>
            <a:r>
              <a:rPr lang="en-US" sz="1300" dirty="0"/>
              <a:t>c. Target description.		h. Execution.</a:t>
            </a:r>
          </a:p>
          <a:p>
            <a:pPr marL="386779"/>
            <a:r>
              <a:rPr lang="en-US" sz="1300" dirty="0"/>
              <a:t>d. Direction.			i. Termination.</a:t>
            </a:r>
          </a:p>
          <a:p>
            <a:pPr marL="386779"/>
            <a:r>
              <a:rPr lang="en-US" sz="1300" dirty="0"/>
              <a:t>e. Range.</a:t>
            </a:r>
          </a:p>
          <a:p>
            <a:r>
              <a:rPr lang="en-US" sz="1300" dirty="0"/>
              <a:t>5. Soldiers maintain contact (visual or oral) with their leader and other Soldiers</a:t>
            </a:r>
          </a:p>
          <a:p>
            <a:r>
              <a:rPr lang="en-US" sz="1300" dirty="0"/>
              <a:t>6. Soldiers maintain contact with TL and indicate the location of the enemy positions. </a:t>
            </a:r>
          </a:p>
          <a:p>
            <a:r>
              <a:rPr lang="en-US" sz="1300" dirty="0"/>
              <a:t>7. Unit leaders (visually or orally) check the status of their personnel.</a:t>
            </a:r>
          </a:p>
          <a:p>
            <a:r>
              <a:rPr lang="en-US" sz="1300" dirty="0"/>
              <a:t>8. Element leaders maintain visual contact with the unit leader.</a:t>
            </a:r>
          </a:p>
          <a:p>
            <a:r>
              <a:rPr lang="en-US" sz="1300" dirty="0"/>
              <a:t>9. The unit leader moves up to the element in contact and links up with its leader.</a:t>
            </a:r>
          </a:p>
          <a:p>
            <a:pPr marL="527794" indent="-141013"/>
            <a:r>
              <a:rPr lang="en-US" sz="1300" dirty="0"/>
              <a:t>a. Unit leader brings the radio-telephone operator, forward observer, element leader of the nearest element, one crew-served weapon team (machine gun team if available).</a:t>
            </a:r>
          </a:p>
          <a:p>
            <a:pPr marL="527794" indent="-141013"/>
            <a:r>
              <a:rPr lang="en-US" sz="1300" dirty="0"/>
              <a:t>b. Element leaders of the elements not in contact move to the front of their element.</a:t>
            </a:r>
          </a:p>
          <a:p>
            <a:pPr marL="527794" indent="-141013"/>
            <a:r>
              <a:rPr lang="en-US" sz="1300" dirty="0"/>
              <a:t>c. The platoon sergeant moves forward with the remaining crew-served weapons and links up with the unit leader and assumes control of the support element.</a:t>
            </a:r>
          </a:p>
          <a:p>
            <a:r>
              <a:rPr lang="en-US" sz="1300" dirty="0"/>
              <a:t>10. The unit leader determines whether or not the unit must move out of  engagement area.</a:t>
            </a:r>
          </a:p>
          <a:p>
            <a:pPr marL="196076" indent="-196076"/>
            <a:r>
              <a:rPr lang="en-US" sz="1300" dirty="0"/>
              <a:t>11. The unit leader determines whether or not the unit can gain and maintain suppressive fires with the element already in contact (based on the volume and accuracy of enemy fires against the element in contact).</a:t>
            </a:r>
          </a:p>
          <a:p>
            <a:r>
              <a:rPr lang="en-US" sz="1300" dirty="0"/>
              <a:t>12. The unit leader makes an assessment of the situation identifies—</a:t>
            </a:r>
          </a:p>
          <a:p>
            <a:pPr marL="625831" indent="-239052"/>
            <a:r>
              <a:rPr lang="en-US" sz="1300" dirty="0"/>
              <a:t>a. The location of the enemy position and obstacles.</a:t>
            </a:r>
          </a:p>
          <a:p>
            <a:pPr marL="527794" indent="-141013"/>
            <a:r>
              <a:rPr lang="en-US" sz="1300" dirty="0"/>
              <a:t>b. The size of the enemy force engaging the unit in contact. (The number of enemy automatic weapons, the presence of any vehicles, and the employment of indirect fires are indicators of enemy strength.)</a:t>
            </a:r>
          </a:p>
          <a:p>
            <a:pPr marL="625831" indent="-239052"/>
            <a:r>
              <a:rPr lang="en-US" sz="1300" dirty="0"/>
              <a:t>c. Vulnerable flanks.</a:t>
            </a:r>
          </a:p>
          <a:p>
            <a:pPr marL="625831" indent="-239052"/>
            <a:r>
              <a:rPr lang="en-US" sz="1300" dirty="0"/>
              <a:t>d. Covered and concealed flanking routes to the enemy positions.</a:t>
            </a:r>
          </a:p>
          <a:p>
            <a:pPr marL="147729" indent="-147729"/>
            <a:r>
              <a:rPr lang="en-US" sz="1300" dirty="0"/>
              <a:t>13. The unit leader decides whether to conduct an assault, bypass (if authorized by the company commander), or break contact.</a:t>
            </a:r>
          </a:p>
          <a:p>
            <a:pPr marL="200105" indent="-200105"/>
            <a:r>
              <a:rPr lang="en-US" sz="1300" dirty="0"/>
              <a:t>14. The unit leader reports the situation to higher headquarters and begins to maneuver the unit.</a:t>
            </a:r>
          </a:p>
        </p:txBody>
      </p:sp>
      <p:grpSp>
        <p:nvGrpSpPr>
          <p:cNvPr id="5" name="Group 41"/>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- 4</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400" dirty="0">
                <a:solidFill>
                  <a:prstClr val="black"/>
                </a:solidFill>
              </a:rPr>
              <a:t>Battle Drill 1: React to Direct Fire Contact</a:t>
            </a:r>
            <a:endParaRPr lang="en-US" sz="3300" dirty="0"/>
          </a:p>
        </p:txBody>
      </p:sp>
    </p:spTree>
    <p:extLst>
      <p:ext uri="{BB962C8B-B14F-4D97-AF65-F5344CB8AC3E}">
        <p14:creationId xmlns:p14="http://schemas.microsoft.com/office/powerpoint/2010/main" val="277858467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24436" y="785091"/>
            <a:ext cx="4603377" cy="420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68445" y="4802909"/>
            <a:ext cx="4370294" cy="3994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0" y="4849091"/>
            <a:ext cx="5943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41"/>
          <p:cNvGrpSpPr/>
          <p:nvPr/>
        </p:nvGrpSpPr>
        <p:grpSpPr>
          <a:xfrm>
            <a:off x="0" y="8866911"/>
            <a:ext cx="5943600" cy="277091"/>
            <a:chOff x="0" y="9753600"/>
            <a:chExt cx="7772400" cy="304800"/>
          </a:xfrm>
        </p:grpSpPr>
        <p:sp>
          <p:nvSpPr>
            <p:cNvPr id="9"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4" action="ppaction://hlinksldjump" tooltip="Click here to return to the TACSOP Table of Contents"/>
                </a:rPr>
                <a:t>Battle Drills</a:t>
              </a:r>
            </a:p>
          </p:txBody>
        </p:sp>
        <p:sp>
          <p:nvSpPr>
            <p:cNvPr id="10"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5" action="ppaction://hlinksldjump" tooltip="Click here to return to the TACSOP Table of Contents"/>
                </a:rPr>
                <a:t>J - 5</a:t>
              </a:r>
            </a:p>
          </p:txBody>
        </p:sp>
      </p:grpSp>
      <p:sp>
        <p:nvSpPr>
          <p:cNvPr id="11"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400" dirty="0">
                <a:solidFill>
                  <a:prstClr val="black"/>
                </a:solidFill>
              </a:rPr>
              <a:t>Battle Drill 1: React to Direct Fire Contact</a:t>
            </a:r>
            <a:endParaRPr lang="en-US" sz="3300" dirty="0"/>
          </a:p>
        </p:txBody>
      </p:sp>
    </p:spTree>
    <p:extLst>
      <p:ext uri="{BB962C8B-B14F-4D97-AF65-F5344CB8AC3E}">
        <p14:creationId xmlns:p14="http://schemas.microsoft.com/office/powerpoint/2010/main" val="57065335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12" y="733862"/>
            <a:ext cx="5943600" cy="8332161"/>
          </a:xfrm>
          <a:prstGeom prst="rect">
            <a:avLst/>
          </a:prstGeom>
        </p:spPr>
        <p:txBody>
          <a:bodyPr wrap="square" lIns="77356" tIns="38678" rIns="77356" bIns="38678">
            <a:spAutoFit/>
          </a:bodyPr>
          <a:lstStyle/>
          <a:p>
            <a:pPr marL="147729" indent="-147729"/>
            <a:r>
              <a:rPr lang="en-US" sz="1300" dirty="0"/>
              <a:t>1. The platoon conducts action on enemy contact. The squad or section in contact reacts to contact by immediately returning well-aimed fire on known enemy positions. Dismounted Soldiers assume the nearest covered positions. Vehicles move out of the beaten zone and Soldiers dismount the vehicle. The element in contact attempts to achieve suppressive fires. The element leader notifies the platoon leader of the action.</a:t>
            </a:r>
          </a:p>
          <a:p>
            <a:pPr marL="147729" indent="-147729"/>
            <a:r>
              <a:rPr lang="en-US" sz="1300" dirty="0"/>
              <a:t>2. Platoon leader gives the command to dismount the vehicles. The platoon sergeant takes control of the vehicles.</a:t>
            </a:r>
          </a:p>
          <a:p>
            <a:pPr marL="147729" indent="-147729"/>
            <a:r>
              <a:rPr lang="en-US" sz="1300" dirty="0"/>
              <a:t>3. The platoon leader, radio telephone operator, FO, squad leader of the next squad, and one machine gun team move forward to linkup with the squad leader of the squad in contact.</a:t>
            </a:r>
          </a:p>
          <a:p>
            <a:pPr marL="147729" indent="-147729"/>
            <a:r>
              <a:rPr lang="en-US" sz="1300" dirty="0"/>
              <a:t>4. The squad leader of the trail squad moves to the front of the lead fire team.</a:t>
            </a:r>
          </a:p>
          <a:p>
            <a:pPr marL="147729" indent="-147729"/>
            <a:r>
              <a:rPr lang="en-US" sz="1300" dirty="0"/>
              <a:t>5. The weapons squad leader and second machine gun team move forward and linkup with the platoon leader. If directed, the weapons squad leader assumes control of the base-of-fire element and positions the machine guns to add suppressive fires against the enemy.</a:t>
            </a:r>
          </a:p>
          <a:p>
            <a:pPr marL="147729" indent="-147729"/>
            <a:r>
              <a:rPr lang="en-US" sz="1300" dirty="0"/>
              <a:t>6. Platoon sergeant repositions vehicles, as necessary, to provide observation and supporting fire against the enemy.</a:t>
            </a:r>
          </a:p>
          <a:p>
            <a:pPr marL="147729" indent="-147729"/>
            <a:r>
              <a:rPr lang="en-US" sz="1300" dirty="0"/>
              <a:t>7. The platoon leader assesses the situation</a:t>
            </a:r>
            <a:r>
              <a:rPr lang="en-US" sz="1300" b="1" dirty="0"/>
              <a:t>.</a:t>
            </a:r>
          </a:p>
          <a:p>
            <a:pPr marL="147729" indent="-147729"/>
            <a:r>
              <a:rPr lang="en-US" sz="1300" dirty="0"/>
              <a:t>8. If the squad in contact cannot achieve suppressive fire, the squad leader reports to the platoon leader.</a:t>
            </a:r>
          </a:p>
          <a:p>
            <a:pPr marL="527794" indent="-141013"/>
            <a:r>
              <a:rPr lang="en-US" sz="1300" dirty="0"/>
              <a:t>a. The squad in contact establishes a base of fire. The squad leader deploys the squad to provide effective, sustained fires on the enemy position. The squad leader reports the final position to the platoon leader.</a:t>
            </a:r>
          </a:p>
          <a:p>
            <a:pPr marL="527794" indent="-141013"/>
            <a:r>
              <a:rPr lang="en-US" sz="1300" dirty="0"/>
              <a:t>b. The remaining squads (not in contact) take up covered and concealed positions in place, and observe to the flanks and rear of the platoon.</a:t>
            </a:r>
          </a:p>
          <a:p>
            <a:pPr marL="527794" indent="-141013"/>
            <a:r>
              <a:rPr lang="en-US" sz="1300" dirty="0"/>
              <a:t>c. The platoon leader moves forward with the radio-telephone operator, the platoon forward observer, squad leader of the nearest squad, and one machine gun team.</a:t>
            </a:r>
          </a:p>
          <a:p>
            <a:r>
              <a:rPr lang="en-US" sz="1300" dirty="0"/>
              <a:t>9. Lead squad locates the enemy.</a:t>
            </a:r>
          </a:p>
          <a:p>
            <a:pPr marL="479447" indent="-92667"/>
            <a:r>
              <a:rPr lang="en-US" sz="1300" dirty="0"/>
              <a:t>a. The squad leader of the squad in contact reports the enemy size and location, and any other information to the platoon leader. The platoon leader completes the squad leader's assessment of the situation.</a:t>
            </a:r>
          </a:p>
          <a:p>
            <a:pPr marL="479447" indent="-92667"/>
            <a:r>
              <a:rPr lang="en-US" sz="1300" dirty="0"/>
              <a:t>b. The squad continues to engage the enemy's position.</a:t>
            </a:r>
          </a:p>
          <a:p>
            <a:pPr marL="479447" indent="-92667"/>
            <a:r>
              <a:rPr lang="en-US" sz="1300" dirty="0"/>
              <a:t>c. The weapons squad leader moves forward with the second machine gun team and links up with the platoon leader.</a:t>
            </a:r>
          </a:p>
          <a:p>
            <a:pPr marL="479447" indent="-92667"/>
            <a:r>
              <a:rPr lang="en-US" sz="1300" dirty="0"/>
              <a:t>d. The platoon sergeant repositions vehicles, as necessary, to provide observation and supporting fire against the enemy.</a:t>
            </a:r>
          </a:p>
          <a:p>
            <a:r>
              <a:rPr lang="en-US" sz="1300" dirty="0"/>
              <a:t>10. Lead squad suppresses the enemy:</a:t>
            </a:r>
          </a:p>
          <a:p>
            <a:pPr marL="527794" indent="-141013"/>
            <a:r>
              <a:rPr lang="en-US" sz="1300" dirty="0"/>
              <a:t>a. The platoon leader determines if the squad in contact can gain suppressive fire</a:t>
            </a:r>
          </a:p>
        </p:txBody>
      </p:sp>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- 6</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solidFill>
                  <a:prstClr val="black"/>
                </a:solidFill>
              </a:rPr>
              <a:t>Battle Drill 2: Platoon Assault</a:t>
            </a:r>
            <a:endParaRPr lang="en-US" sz="2800" dirty="0"/>
          </a:p>
        </p:txBody>
      </p:sp>
    </p:spTree>
    <p:extLst>
      <p:ext uri="{BB962C8B-B14F-4D97-AF65-F5344CB8AC3E}">
        <p14:creationId xmlns:p14="http://schemas.microsoft.com/office/powerpoint/2010/main" val="118958016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12" y="733862"/>
            <a:ext cx="5943600" cy="8043959"/>
          </a:xfrm>
          <a:prstGeom prst="rect">
            <a:avLst/>
          </a:prstGeom>
        </p:spPr>
        <p:txBody>
          <a:bodyPr wrap="square" lIns="77356" tIns="38678" rIns="77356" bIns="38678">
            <a:spAutoFit/>
          </a:bodyPr>
          <a:lstStyle/>
          <a:p>
            <a:pPr marL="527794" indent="-141013"/>
            <a:r>
              <a:rPr lang="en-US" sz="1300" dirty="0"/>
              <a:t>against the enemy based on the volume and accuracy of the enemy's return fire.</a:t>
            </a:r>
          </a:p>
          <a:p>
            <a:pPr marL="675522" indent="-138328"/>
            <a:r>
              <a:rPr lang="en-US" sz="1300" dirty="0"/>
              <a:t>(1) If the answer is </a:t>
            </a:r>
            <a:r>
              <a:rPr lang="en-US" sz="1300" b="1" dirty="0"/>
              <a:t>YES</a:t>
            </a:r>
            <a:r>
              <a:rPr lang="en-US" sz="1300" dirty="0"/>
              <a:t>, the platoon leader directs the squad (with one or both machine guns) and vehicle element in contact to continue suppressing the enemy:</a:t>
            </a:r>
          </a:p>
          <a:p>
            <a:pPr marL="969634" indent="-196076"/>
            <a:r>
              <a:rPr lang="en-US" sz="1300" dirty="0"/>
              <a:t>(a) The squad in contact destroys or suppresses enemy weapons that are firing most effectively against it; normally crew-served weapons. (b) The vehicle section in contact destroys or suppresses enemy weapons that were firing most effectively against them,  including vehicles and crew-served weapons</a:t>
            </a:r>
            <a:r>
              <a:rPr lang="en-US" sz="1300" i="1" dirty="0"/>
              <a:t>.</a:t>
            </a:r>
          </a:p>
          <a:p>
            <a:pPr marL="773559"/>
            <a:r>
              <a:rPr lang="en-US" sz="1300" dirty="0"/>
              <a:t>(c) The squad in contact places screening smoke (M203/320) to prevent the</a:t>
            </a:r>
          </a:p>
          <a:p>
            <a:pPr marL="773559"/>
            <a:r>
              <a:rPr lang="en-US" sz="1300" dirty="0"/>
              <a:t>enemy from seeing the maneuver element.</a:t>
            </a:r>
          </a:p>
          <a:p>
            <a:pPr marL="719838" indent="-182646"/>
            <a:r>
              <a:rPr lang="en-US" sz="1300" dirty="0"/>
              <a:t>(2) If the answer is </a:t>
            </a:r>
            <a:r>
              <a:rPr lang="en-US" sz="1300" b="1" dirty="0"/>
              <a:t>NO</a:t>
            </a:r>
            <a:r>
              <a:rPr lang="en-US" sz="1300" dirty="0"/>
              <a:t>, the platoon leader deploys another squad, second vehicle section, and the second machine gun team to suppress the enemy position. (The platoon leader may direct the trail leader to position this squad and vehicle section, and weapons squad leader to position one or both machine gun teams in a better support-by-fire position.)</a:t>
            </a:r>
          </a:p>
          <a:p>
            <a:pPr marL="386779"/>
            <a:r>
              <a:rPr lang="en-US" sz="1300" dirty="0"/>
              <a:t>b. The platoon leader again determines if the platoon can gain suppressive fires against the enemy.</a:t>
            </a:r>
          </a:p>
          <a:p>
            <a:pPr marL="719838" indent="-182646"/>
            <a:r>
              <a:rPr lang="en-US" sz="1300" dirty="0"/>
              <a:t>(1) If the answer is </a:t>
            </a:r>
            <a:r>
              <a:rPr lang="en-US" sz="1300" b="1" dirty="0"/>
              <a:t>YES</a:t>
            </a:r>
            <a:r>
              <a:rPr lang="en-US" sz="1300" dirty="0"/>
              <a:t>, the platoon leader continues to suppress the enemy with the two squads, two machine guns, and vehicle-mounted weapons.</a:t>
            </a:r>
          </a:p>
          <a:p>
            <a:pPr marL="973663" indent="-200105"/>
            <a:r>
              <a:rPr lang="en-US" sz="1300" dirty="0"/>
              <a:t>(a) The trail squad leader assumes control of the base-of-fire element (squad in contact, machine gun teams, and any other squads designated by the platoon leader).</a:t>
            </a:r>
          </a:p>
          <a:p>
            <a:pPr marL="973663" indent="-200105"/>
            <a:r>
              <a:rPr lang="en-US" sz="1300" dirty="0"/>
              <a:t>(b) The platoon sergeant assumes control of the vehicle section and base-of fire element (squad in contact and machine gun teams designated by the platoon leader).</a:t>
            </a:r>
          </a:p>
          <a:p>
            <a:pPr marL="973663" indent="-200105"/>
            <a:r>
              <a:rPr lang="en-US" sz="1300" dirty="0"/>
              <a:t>(c) The platoon FO calls for and adjusts fires based on the platoon leader's directions. (The platoon leader does not wait for indirect fires before continuing with his actions.)</a:t>
            </a:r>
          </a:p>
          <a:p>
            <a:pPr marL="679550" indent="-142357"/>
            <a:r>
              <a:rPr lang="en-US" sz="1300" dirty="0"/>
              <a:t>(2) If the answer is still </a:t>
            </a:r>
            <a:r>
              <a:rPr lang="en-US" sz="1300" b="1" dirty="0"/>
              <a:t>NO</a:t>
            </a:r>
            <a:r>
              <a:rPr lang="en-US" sz="1300" dirty="0"/>
              <a:t>, the platoon leader deploys the last squad to provide flank and rear security; guide the rest of the company forward, as necessary; and report the situation to the company commander. Normally, the platoon becomes the base-of-fire element for the company and may deploy the last squad to add suppressive fires. The platoon continues to suppress or fix the enemy with direct and indirect fire, and responds to orders from the company Commander</a:t>
            </a:r>
          </a:p>
          <a:p>
            <a:pPr marL="200105" indent="-200105"/>
            <a:r>
              <a:rPr lang="en-US" sz="1300" dirty="0"/>
              <a:t>11. Platoon assaults the enemy position</a:t>
            </a:r>
            <a:r>
              <a:rPr lang="en-US" sz="1300" b="1" dirty="0"/>
              <a:t>. </a:t>
            </a:r>
            <a:r>
              <a:rPr lang="en-US" sz="1300" dirty="0"/>
              <a:t>If the squad(s) in contact together with the machine gun(s) and vehicle element can suppress the enemy, the platoon leader determines if the remaining squad(s) that are not in contact can maneuver. </a:t>
            </a:r>
          </a:p>
          <a:p>
            <a:endParaRPr lang="en-US" sz="1300" dirty="0"/>
          </a:p>
        </p:txBody>
      </p:sp>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- 7</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solidFill>
                  <a:prstClr val="black"/>
                </a:solidFill>
              </a:rPr>
              <a:t>Battle Drill 2: Platoon Assault</a:t>
            </a:r>
            <a:endParaRPr lang="en-US" sz="2800" dirty="0"/>
          </a:p>
        </p:txBody>
      </p:sp>
    </p:spTree>
    <p:extLst>
      <p:ext uri="{BB962C8B-B14F-4D97-AF65-F5344CB8AC3E}">
        <p14:creationId xmlns:p14="http://schemas.microsoft.com/office/powerpoint/2010/main" val="396090625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12" y="733859"/>
            <a:ext cx="5943600" cy="8142084"/>
          </a:xfrm>
          <a:prstGeom prst="rect">
            <a:avLst/>
          </a:prstGeom>
        </p:spPr>
        <p:txBody>
          <a:bodyPr wrap="square" lIns="77356" tIns="38678" rIns="77356" bIns="38678">
            <a:spAutoFit/>
          </a:bodyPr>
          <a:lstStyle/>
          <a:p>
            <a:pPr marL="386779"/>
            <a:r>
              <a:rPr lang="en-US" sz="1300" dirty="0">
                <a:solidFill>
                  <a:prstClr val="black"/>
                </a:solidFill>
              </a:rPr>
              <a:t>a. The platoon leader makes the following assessment:</a:t>
            </a:r>
          </a:p>
          <a:p>
            <a:pPr marL="537194"/>
            <a:r>
              <a:rPr lang="en-US" sz="1300" dirty="0">
                <a:solidFill>
                  <a:prstClr val="black"/>
                </a:solidFill>
              </a:rPr>
              <a:t>(1) Location of enemy positions and obstacles.</a:t>
            </a:r>
          </a:p>
          <a:p>
            <a:pPr marL="719838" indent="-182646"/>
            <a:r>
              <a:rPr lang="en-US" sz="1300" dirty="0">
                <a:solidFill>
                  <a:prstClr val="black"/>
                </a:solidFill>
              </a:rPr>
              <a:t>(2) Size of enemy force. (The number of enemy automatic weapons, the presence of any vehicles, and the employment of indirect fires are indicators of enemy strength.)</a:t>
            </a:r>
          </a:p>
          <a:p>
            <a:pPr marL="719838" indent="-182646"/>
            <a:r>
              <a:rPr lang="en-US" sz="1300" dirty="0">
                <a:solidFill>
                  <a:prstClr val="black"/>
                </a:solidFill>
              </a:rPr>
              <a:t>(3) Vulnerable flank.</a:t>
            </a:r>
          </a:p>
          <a:p>
            <a:pPr marL="537194"/>
            <a:r>
              <a:rPr lang="en-US" sz="1300" dirty="0">
                <a:solidFill>
                  <a:prstClr val="black"/>
                </a:solidFill>
              </a:rPr>
              <a:t>(4) Covered and concealed flanking route to the enemy position.</a:t>
            </a:r>
          </a:p>
          <a:p>
            <a:pPr marL="386779"/>
            <a:r>
              <a:rPr lang="en-US" sz="1300" dirty="0">
                <a:solidFill>
                  <a:prstClr val="black"/>
                </a:solidFill>
              </a:rPr>
              <a:t>b. If the answer is </a:t>
            </a:r>
            <a:r>
              <a:rPr lang="en-US" sz="1300" b="1" dirty="0">
                <a:solidFill>
                  <a:prstClr val="black"/>
                </a:solidFill>
              </a:rPr>
              <a:t>YES</a:t>
            </a:r>
            <a:r>
              <a:rPr lang="en-US" sz="1300" dirty="0">
                <a:solidFill>
                  <a:prstClr val="black"/>
                </a:solidFill>
              </a:rPr>
              <a:t>, the platoon leader maneuvers the squad(s) into the assault:</a:t>
            </a:r>
          </a:p>
          <a:p>
            <a:pPr marL="719838" indent="-182646"/>
            <a:r>
              <a:rPr lang="en-US" sz="1300" dirty="0">
                <a:solidFill>
                  <a:prstClr val="black"/>
                </a:solidFill>
              </a:rPr>
              <a:t>(1) Once the platoon leader has ensured that the base-of-fire element is in position and providing suppressive fires, he leads the assaulting squad(s) to the assault position.</a:t>
            </a:r>
          </a:p>
          <a:p>
            <a:pPr marL="719838" indent="-182646"/>
            <a:r>
              <a:rPr lang="en-US" sz="1300" dirty="0">
                <a:solidFill>
                  <a:prstClr val="black"/>
                </a:solidFill>
              </a:rPr>
              <a:t>(2) If the vehicle section can effectively suppress the enemy element, the platoon leader may reposition the weapons squad or machine gun to an intermediate or local support-by-fire position to provide additional suppression during the assault.</a:t>
            </a:r>
          </a:p>
          <a:p>
            <a:pPr marL="719838" indent="-182646"/>
            <a:r>
              <a:rPr lang="en-US" sz="1300" dirty="0">
                <a:solidFill>
                  <a:prstClr val="black"/>
                </a:solidFill>
              </a:rPr>
              <a:t>(3) Once in position, the platoon leader gives the prearranged signal for the base of-fire element to lift or shift direct fires to the opposite flank of the enemy position. (The assault element MUST pick up and maintain effective fires throughout the assault. Handover of responsibility for direct fires from the base-of-fire element to the assault element is critical.)</a:t>
            </a:r>
          </a:p>
          <a:p>
            <a:pPr marL="715810" indent="-196076"/>
            <a:r>
              <a:rPr lang="en-US" sz="1300" dirty="0"/>
              <a:t>(4) The platoon forward observer shifts indirect fires to isolate the enemy position.</a:t>
            </a:r>
          </a:p>
          <a:p>
            <a:pPr marL="715810" indent="-196076"/>
            <a:r>
              <a:rPr lang="en-US" sz="1300" dirty="0"/>
              <a:t>(5) The assaulting squad(s) fight through enemy positions using fire and maneuver. The platoon leader controls the movement of the squads, assigns specific objectives for each squad, and designates the main effort or base maneuver element. The base-of-fire element must be able to identify the near flank of the assaulting squad(s).</a:t>
            </a:r>
          </a:p>
          <a:p>
            <a:pPr marL="715810" indent="-196076"/>
            <a:r>
              <a:rPr lang="en-US" sz="1300" dirty="0"/>
              <a:t>(6) In the assault, the squad leader determines the way in which to move the elements of the squad based on the volume and accuracy of enemy fire against the squad and the amount of cover afforded by the terrain. In all cases, each Soldier uses individual movement techniques, as appropriate.</a:t>
            </a:r>
          </a:p>
          <a:p>
            <a:pPr marL="922631" indent="-182646"/>
            <a:r>
              <a:rPr lang="en-US" sz="1300" dirty="0"/>
              <a:t>(a) The squad leader designates one fire team to support the movement of the other team by fires.</a:t>
            </a:r>
          </a:p>
          <a:p>
            <a:pPr marL="922631" indent="-182646"/>
            <a:r>
              <a:rPr lang="en-US" sz="1300" dirty="0"/>
              <a:t>(b) The squad leader designates a distance or direction for the team to move and accompanies one of the fire teams.</a:t>
            </a:r>
          </a:p>
          <a:p>
            <a:pPr marL="922631" indent="-182646"/>
            <a:r>
              <a:rPr lang="en-US" sz="1300" dirty="0"/>
              <a:t>(c) Soldiers must maintain contact with team members and leaders.</a:t>
            </a:r>
          </a:p>
          <a:p>
            <a:pPr marL="922631" indent="-182646"/>
            <a:r>
              <a:rPr lang="en-US" sz="1300" dirty="0"/>
              <a:t>(d) Soldiers time their firing and reloading in order to sustain their rate of fire.</a:t>
            </a:r>
          </a:p>
          <a:p>
            <a:pPr marL="922631" indent="-182646"/>
            <a:endParaRPr lang="en-US" sz="1300" dirty="0"/>
          </a:p>
        </p:txBody>
      </p:sp>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- 8</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solidFill>
                  <a:prstClr val="black"/>
                </a:solidFill>
              </a:rPr>
              <a:t>Battle Drill 2: Platoon Assault</a:t>
            </a:r>
            <a:endParaRPr lang="en-US" sz="2800" dirty="0"/>
          </a:p>
        </p:txBody>
      </p:sp>
    </p:spTree>
    <p:extLst>
      <p:ext uri="{BB962C8B-B14F-4D97-AF65-F5344CB8AC3E}">
        <p14:creationId xmlns:p14="http://schemas.microsoft.com/office/powerpoint/2010/main" val="65330678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12" y="733859"/>
            <a:ext cx="5943600" cy="8043959"/>
          </a:xfrm>
          <a:prstGeom prst="rect">
            <a:avLst/>
          </a:prstGeom>
        </p:spPr>
        <p:txBody>
          <a:bodyPr wrap="square" lIns="77356" tIns="38678" rIns="77356" bIns="38678">
            <a:spAutoFit/>
          </a:bodyPr>
          <a:lstStyle/>
          <a:p>
            <a:pPr marL="922631" indent="-182646"/>
            <a:r>
              <a:rPr lang="en-US" sz="1300" dirty="0"/>
              <a:t>(e) The moving fire team proceeds to the next covered position. Teams use the wedge formation when assaulting. Soldiers move in rushes or by crawling.</a:t>
            </a:r>
          </a:p>
          <a:p>
            <a:pPr marL="922631" indent="-182646"/>
            <a:r>
              <a:rPr lang="en-US" sz="1300" dirty="0"/>
              <a:t>(f) The squad leader directs the next team to move.</a:t>
            </a:r>
          </a:p>
          <a:p>
            <a:pPr marL="922631" indent="-182646"/>
            <a:r>
              <a:rPr lang="en-US" sz="1300" dirty="0"/>
              <a:t>(g) If necessary, the team leader directs Soldiers to bound forward as individuals within buddy teams. Soldiers coordinate their movement and fires with each other within the buddy team, and maintain contact with their team leader.</a:t>
            </a:r>
          </a:p>
          <a:p>
            <a:pPr marL="922631" indent="-182646"/>
            <a:r>
              <a:rPr lang="en-US" sz="1300" dirty="0"/>
              <a:t>(h) Soldiers fire from covered positions. They select the next covered position before moving and rush forward (no more than five seconds), or use high or low crawl techniques based on terrain and enemy fires.</a:t>
            </a:r>
          </a:p>
          <a:p>
            <a:pPr marL="577483" indent="-136985"/>
            <a:r>
              <a:rPr lang="en-US" sz="1300" dirty="0"/>
              <a:t>c. If the answer is </a:t>
            </a:r>
            <a:r>
              <a:rPr lang="en-US" sz="1300" b="1" dirty="0"/>
              <a:t>NO</a:t>
            </a:r>
            <a:r>
              <a:rPr lang="en-US" sz="1300" dirty="0"/>
              <a:t>, or the assaulting squad(s) cannot continue to move, the platoon leader deploys the squad(s) to suppress the enemy and reports to the company commander. The platoon continues suppressing enemy positions and responds to the orders of the company commander.</a:t>
            </a:r>
          </a:p>
          <a:p>
            <a:pPr marL="240394" indent="-240394"/>
            <a:r>
              <a:rPr lang="en-US" sz="1300" dirty="0"/>
              <a:t>12. The platoon consolidates on the objective once the assaulting squad(s) has seized the enemy position.</a:t>
            </a:r>
          </a:p>
          <a:p>
            <a:pPr marL="527794" indent="-87294"/>
            <a:r>
              <a:rPr lang="en-US" sz="1300" dirty="0"/>
              <a:t>a. Establishes local security.</a:t>
            </a:r>
          </a:p>
          <a:p>
            <a:pPr marL="527794" indent="-87294"/>
            <a:r>
              <a:rPr lang="en-US" sz="1300" dirty="0"/>
              <a:t>b. The platoon leader signals for the base-of-fire element to move up into designated positions.</a:t>
            </a:r>
          </a:p>
          <a:p>
            <a:pPr marL="527794" indent="-87294"/>
            <a:r>
              <a:rPr lang="en-US" sz="1300" dirty="0"/>
              <a:t>c. The platoon leader assigns sectors of fire for each squad and vehicle.</a:t>
            </a:r>
          </a:p>
          <a:p>
            <a:pPr marL="527794" indent="-87294"/>
            <a:r>
              <a:rPr lang="en-US" sz="1300" dirty="0"/>
              <a:t>d. The platoon leader positions key weapons and vehicles to cover the most dangerous avenue(s) of approach.</a:t>
            </a:r>
          </a:p>
          <a:p>
            <a:pPr marL="527794" indent="-87294"/>
            <a:r>
              <a:rPr lang="en-US" sz="1300" dirty="0"/>
              <a:t>e. The platoon sergeant begins coordination for ammunition resupply.</a:t>
            </a:r>
          </a:p>
          <a:p>
            <a:pPr marL="527794" indent="-87294"/>
            <a:r>
              <a:rPr lang="en-US" sz="1300" dirty="0"/>
              <a:t>f. Soldiers take up hasty defensive positions.</a:t>
            </a:r>
          </a:p>
          <a:p>
            <a:pPr marL="527794" indent="-87294"/>
            <a:r>
              <a:rPr lang="en-US" sz="1300" dirty="0"/>
              <a:t>g. The platoon leader and FO develop a quick fire plan.</a:t>
            </a:r>
          </a:p>
          <a:p>
            <a:pPr marL="527794" indent="-87294"/>
            <a:r>
              <a:rPr lang="en-US" sz="1300" dirty="0"/>
              <a:t>h. The squads place out observation points to warn of enemy counterattacks.</a:t>
            </a:r>
          </a:p>
          <a:p>
            <a:r>
              <a:rPr lang="en-US" sz="1300" dirty="0"/>
              <a:t>13. Platoon organizes by:</a:t>
            </a:r>
          </a:p>
          <a:p>
            <a:pPr marL="586885" indent="-146385"/>
            <a:r>
              <a:rPr lang="en-US" sz="1300" dirty="0"/>
              <a:t>a. Reestablishing the chain of command.</a:t>
            </a:r>
          </a:p>
          <a:p>
            <a:pPr marL="586885" indent="-146385"/>
            <a:r>
              <a:rPr lang="en-US" sz="1300" dirty="0"/>
              <a:t>b. Redistributing and resupplying ammunition.</a:t>
            </a:r>
          </a:p>
          <a:p>
            <a:pPr marL="586885" indent="-146385"/>
            <a:r>
              <a:rPr lang="en-US" sz="1300" dirty="0"/>
              <a:t>c. Manning crew-served weapons first.</a:t>
            </a:r>
          </a:p>
          <a:p>
            <a:pPr marL="586885" indent="-146385"/>
            <a:r>
              <a:rPr lang="en-US" sz="1300" dirty="0"/>
              <a:t>d. Redistributing critical equipment such as radios; CBRN; and night vision devices.</a:t>
            </a:r>
          </a:p>
          <a:p>
            <a:pPr marL="586885" indent="-146385"/>
            <a:r>
              <a:rPr lang="en-US" sz="1300" dirty="0"/>
              <a:t>e. Treating casualties and evacuating wounded.</a:t>
            </a:r>
          </a:p>
          <a:p>
            <a:pPr marL="586885" indent="-146385"/>
            <a:r>
              <a:rPr lang="en-US" sz="1300" dirty="0"/>
              <a:t>f. Filling vacancies in key positions.</a:t>
            </a:r>
          </a:p>
          <a:p>
            <a:pPr marL="586885" indent="-146385"/>
            <a:r>
              <a:rPr lang="en-US" sz="1300" dirty="0"/>
              <a:t>g. Searching, silencing, segregating, safeguarding, and speeding EPWs to collection points.</a:t>
            </a:r>
          </a:p>
          <a:p>
            <a:pPr marL="586885" indent="-146385"/>
            <a:r>
              <a:rPr lang="en-US" sz="1300" dirty="0"/>
              <a:t>h. Collecting and reporting enemy information and materiel.</a:t>
            </a:r>
          </a:p>
          <a:p>
            <a:r>
              <a:rPr lang="en-US" sz="1300" dirty="0"/>
              <a:t>14. Platoon sends SITREP to the company commander.</a:t>
            </a:r>
          </a:p>
          <a:p>
            <a:endParaRPr lang="en-US" sz="1300" dirty="0"/>
          </a:p>
        </p:txBody>
      </p:sp>
      <p:grpSp>
        <p:nvGrpSpPr>
          <p:cNvPr id="10" name="Group 41"/>
          <p:cNvGrpSpPr/>
          <p:nvPr/>
        </p:nvGrpSpPr>
        <p:grpSpPr>
          <a:xfrm>
            <a:off x="0" y="8866911"/>
            <a:ext cx="5943600" cy="277091"/>
            <a:chOff x="0" y="9753600"/>
            <a:chExt cx="7772400" cy="304800"/>
          </a:xfrm>
        </p:grpSpPr>
        <p:sp>
          <p:nvSpPr>
            <p:cNvPr id="11"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12"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- 9</a:t>
              </a:r>
            </a:p>
          </p:txBody>
        </p:sp>
      </p:grpSp>
      <p:sp>
        <p:nvSpPr>
          <p:cNvPr id="13"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solidFill>
                  <a:prstClr val="black"/>
                </a:solidFill>
              </a:rPr>
              <a:t>Battle Drill 2: Platoon Assault</a:t>
            </a:r>
            <a:endParaRPr lang="en-US" sz="2800" dirty="0"/>
          </a:p>
        </p:txBody>
      </p:sp>
    </p:spTree>
    <p:extLst>
      <p:ext uri="{BB962C8B-B14F-4D97-AF65-F5344CB8AC3E}">
        <p14:creationId xmlns:p14="http://schemas.microsoft.com/office/powerpoint/2010/main" val="132901641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12" y="699223"/>
            <a:ext cx="5943600" cy="8388079"/>
          </a:xfrm>
          <a:prstGeom prst="rect">
            <a:avLst/>
          </a:prstGeom>
        </p:spPr>
        <p:txBody>
          <a:bodyPr wrap="square" lIns="77356" tIns="38678" rIns="77356" bIns="38678">
            <a:spAutoFit/>
          </a:bodyPr>
          <a:lstStyle/>
          <a:p>
            <a:pPr marL="147729" indent="-147729"/>
            <a:r>
              <a:rPr lang="en-US" sz="1200" dirty="0"/>
              <a:t>1. The team in contact immediately returns well-aimed fire on known enemy position(s) and assumes the nearest covered positions. Soldiers receiving fire take up nearest positions that afford protection from enemy fire (cover) and observation (concealment).</a:t>
            </a:r>
          </a:p>
          <a:p>
            <a:r>
              <a:rPr lang="en-US" sz="1200" dirty="0"/>
              <a:t>2. Soldiers in contact assume the nearest position that provides cover and concealment.</a:t>
            </a:r>
          </a:p>
          <a:p>
            <a:pPr marL="386779" indent="-146385"/>
            <a:r>
              <a:rPr lang="en-US" sz="1200" dirty="0"/>
              <a:t>a. Fire team Soldiers in contact move to positions (bound or crawl) where they can fire their weapons, position themselves to ensure that they have observation, fields of fire, cover, and concealment. They continue to fire and report known/suspected enemy to the fire team leader</a:t>
            </a:r>
          </a:p>
          <a:p>
            <a:pPr marL="386779" indent="-146385"/>
            <a:r>
              <a:rPr lang="en-US" sz="1200" dirty="0"/>
              <a:t>b. The team leader directs fires using tracers or standard fire commands. </a:t>
            </a:r>
          </a:p>
          <a:p>
            <a:pPr marL="386779" indent="-146385"/>
            <a:r>
              <a:rPr lang="en-US" sz="1200" dirty="0"/>
              <a:t>c. The fire team not in contact takes covered and concealed positions in place, and observes to the flanks and rear of the squad.</a:t>
            </a:r>
          </a:p>
          <a:p>
            <a:pPr marL="386779" indent="-146385"/>
            <a:r>
              <a:rPr lang="en-US" sz="1200" dirty="0"/>
              <a:t>d. The SL reports contact to the platoon leader and moves toward the fire team in contact.</a:t>
            </a:r>
          </a:p>
          <a:p>
            <a:r>
              <a:rPr lang="en-US" sz="1200" dirty="0"/>
              <a:t>3. Lead team locates the enemy:</a:t>
            </a:r>
          </a:p>
          <a:p>
            <a:pPr marL="381407" indent="-141013"/>
            <a:r>
              <a:rPr lang="en-US" sz="1200" dirty="0"/>
              <a:t>a. Using sight and sound, the fire team in contact acquires known/suspected enemy positions.</a:t>
            </a:r>
          </a:p>
          <a:p>
            <a:pPr marL="381407" indent="-141013"/>
            <a:r>
              <a:rPr lang="en-US" sz="1200" dirty="0"/>
              <a:t>b. The fire team in contact begins to place well-aimed fire on suspected enemy positions.</a:t>
            </a:r>
          </a:p>
          <a:p>
            <a:pPr marL="381407" indent="-141013"/>
            <a:r>
              <a:rPr lang="en-US" sz="1200" dirty="0"/>
              <a:t>c. The squad leader moves to a position to observe the enemy and assess the situation.</a:t>
            </a:r>
          </a:p>
          <a:p>
            <a:pPr marL="381407" indent="-141013"/>
            <a:r>
              <a:rPr lang="en-US" sz="1200" dirty="0"/>
              <a:t>d. The squad leader requests, through the platoon leader, immediate suppression indirect fires.</a:t>
            </a:r>
          </a:p>
          <a:p>
            <a:pPr marL="381407" indent="-141013"/>
            <a:r>
              <a:rPr lang="en-US" sz="1200" dirty="0"/>
              <a:t>e. The squad leader reports the enemy size and location, and any other information to the platoon leader. (As the platoon leader comes forward, he completes the squad leader's assessment of the situation.)</a:t>
            </a:r>
          </a:p>
          <a:p>
            <a:r>
              <a:rPr lang="en-US" sz="1200" dirty="0"/>
              <a:t>4. Team in contact suppresses the enemy.</a:t>
            </a:r>
          </a:p>
          <a:p>
            <a:pPr marL="386779" indent="-146385"/>
            <a:r>
              <a:rPr lang="en-US" sz="1200" dirty="0"/>
              <a:t>a. The squad leader determines if the fire team in contact can gain suppressive fire based on the volume and accuracy of the enemy fire.</a:t>
            </a:r>
          </a:p>
          <a:p>
            <a:pPr marL="386779" indent="-146385"/>
            <a:r>
              <a:rPr lang="en-US" sz="1200" dirty="0"/>
              <a:t>b. If the answer is </a:t>
            </a:r>
            <a:r>
              <a:rPr lang="en-US" sz="1200" b="1" dirty="0"/>
              <a:t>YES</a:t>
            </a:r>
            <a:r>
              <a:rPr lang="en-US" sz="1200" dirty="0"/>
              <a:t>, the fire team leader continues to suppress the enemy:</a:t>
            </a:r>
          </a:p>
          <a:p>
            <a:pPr marL="680895" indent="-190704"/>
            <a:r>
              <a:rPr lang="en-US" sz="1200" dirty="0"/>
              <a:t>(1) The fire team destroys or suppresses enemy crew-served weapons first.</a:t>
            </a:r>
          </a:p>
          <a:p>
            <a:pPr marL="680895" indent="-190704"/>
            <a:r>
              <a:rPr lang="en-US" sz="1200" dirty="0"/>
              <a:t>(2) The fire team places smoke (M203/320) on the enemy position to obscure it.</a:t>
            </a:r>
          </a:p>
          <a:p>
            <a:pPr marL="680895" indent="-190704"/>
            <a:r>
              <a:rPr lang="en-US" sz="1200" dirty="0"/>
              <a:t>(3) The fire team leader continues to control fires using tracers or standard fire commands. Fires must be well-aimed and continue at a sustained rate with no lulls.</a:t>
            </a:r>
          </a:p>
          <a:p>
            <a:pPr marL="680895" indent="-190704"/>
            <a:r>
              <a:rPr lang="en-US" sz="1200" dirty="0"/>
              <a:t>(4) Buddy teams fire their weapons so both aren‘t reloading their weapons at the same time.</a:t>
            </a:r>
          </a:p>
          <a:p>
            <a:pPr marL="381407" indent="-141013"/>
            <a:r>
              <a:rPr lang="en-US" sz="1200" dirty="0"/>
              <a:t>c. If the answer is </a:t>
            </a:r>
            <a:r>
              <a:rPr lang="en-US" sz="1200" b="1" dirty="0"/>
              <a:t>NO</a:t>
            </a:r>
            <a:r>
              <a:rPr lang="en-US" sz="1200" dirty="0"/>
              <a:t>, the squad leader then deploys the fire team not in contact to establish a support-by-fire position. The squad leader reports the situation to the platoon leader. Normally, the squad becomes the base-of-fire element for the platoon. The squad continues to suppress the enemy and responds to orders from the platoon leader. (The platoon leader, RTO, FO, one machine gun team, SL of the next squad, platoon sergeant, and the other machine gun team are already moving forward according to Battle Drill 2, Platoon Assault.)</a:t>
            </a:r>
          </a:p>
          <a:p>
            <a:r>
              <a:rPr lang="en-US" sz="1200" dirty="0"/>
              <a:t>5. The unit leader maneuvers the assault elements into the assault. </a:t>
            </a:r>
          </a:p>
          <a:p>
            <a:pPr marL="527794" indent="-141013"/>
            <a:r>
              <a:rPr lang="en-US" sz="1200" dirty="0"/>
              <a:t>a. Squad leader adjusts fires (both direct and indirect) based on the rate of the assault element movement and the minimum safe distances of weapons systems.</a:t>
            </a:r>
          </a:p>
          <a:p>
            <a:pPr marL="527794" indent="-141013"/>
            <a:r>
              <a:rPr lang="en-US" sz="1200" dirty="0"/>
              <a:t>b. Once in position, the squad leader gives the prearranged signal for the supporting fire team to shift direct fires to the opposite flank of the enemy position.</a:t>
            </a:r>
          </a:p>
          <a:p>
            <a:endParaRPr lang="en-US" sz="1200" dirty="0"/>
          </a:p>
        </p:txBody>
      </p:sp>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- 10</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solidFill>
                  <a:prstClr val="black"/>
                </a:solidFill>
              </a:rPr>
              <a:t>Battle Drill 2A: Squad Assault</a:t>
            </a:r>
            <a:endParaRPr lang="en-US" sz="2800" dirty="0"/>
          </a:p>
        </p:txBody>
      </p:sp>
    </p:spTree>
    <p:extLst>
      <p:ext uri="{BB962C8B-B14F-4D97-AF65-F5344CB8AC3E}">
        <p14:creationId xmlns:p14="http://schemas.microsoft.com/office/powerpoint/2010/main" val="12165340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12" y="699224"/>
            <a:ext cx="5943600" cy="8388079"/>
          </a:xfrm>
          <a:prstGeom prst="rect">
            <a:avLst/>
          </a:prstGeom>
        </p:spPr>
        <p:txBody>
          <a:bodyPr wrap="square" lIns="77356" tIns="38678" rIns="77356" bIns="38678">
            <a:spAutoFit/>
          </a:bodyPr>
          <a:lstStyle/>
          <a:p>
            <a:pPr marL="327688" indent="-141013"/>
            <a:r>
              <a:rPr lang="en-US" sz="1200" dirty="0"/>
              <a:t>c. The assaulting fire team assumes and maintains effective fires throughout the assault. Handover of responsibility for direct fires from support element to the assault element is critical to prevent fratricide. </a:t>
            </a:r>
          </a:p>
          <a:p>
            <a:pPr marL="327688" indent="-141013"/>
            <a:r>
              <a:rPr lang="en-US" sz="1200" dirty="0"/>
              <a:t>d. If available, unit leader directs the forward observer to shift indirect fire (including smoke) to isolate the enemy position.</a:t>
            </a:r>
          </a:p>
          <a:p>
            <a:r>
              <a:rPr lang="en-US" sz="1200" dirty="0"/>
              <a:t>6. The assaulting element(s) fight through enemy position(s) using fire and movement.</a:t>
            </a:r>
          </a:p>
          <a:p>
            <a:pPr marL="327688" indent="-141013"/>
            <a:r>
              <a:rPr lang="en-US" sz="1200" dirty="0"/>
              <a:t>a. TL controls the movement of the team.</a:t>
            </a:r>
          </a:p>
          <a:p>
            <a:pPr marL="327688" indent="-141013"/>
            <a:r>
              <a:rPr lang="en-US" sz="1200" dirty="0"/>
              <a:t>b. TL assigns specific objectives for each buddy team and designates a base maneuver element.</a:t>
            </a:r>
          </a:p>
          <a:p>
            <a:pPr marL="327688" indent="-141013"/>
            <a:r>
              <a:rPr lang="en-US" sz="1200" dirty="0"/>
              <a:t>c. Base-of-fire elements maintain visual contact of the near flank of the assaulting element.</a:t>
            </a:r>
          </a:p>
          <a:p>
            <a:pPr marL="327688" indent="-141013"/>
            <a:r>
              <a:rPr lang="en-US" sz="1200" dirty="0"/>
              <a:t>d. The assault element conducts fire and movement based on volume and accuracy of enemy fires against his element and the amount of cover afforded by the terrain.</a:t>
            </a:r>
          </a:p>
          <a:p>
            <a:pPr marL="627175" indent="-200105"/>
            <a:r>
              <a:rPr lang="en-US" sz="1200" dirty="0"/>
              <a:t>(1) Assault element leader designates a distance and direction for the assault element and moves with that element.</a:t>
            </a:r>
          </a:p>
          <a:p>
            <a:pPr marL="627175" indent="-200105"/>
            <a:r>
              <a:rPr lang="en-US" sz="1200" dirty="0"/>
              <a:t>(2) Soldiers maintain contact with team members and leaders.</a:t>
            </a:r>
          </a:p>
          <a:p>
            <a:pPr marL="627175" indent="-200105"/>
            <a:r>
              <a:rPr lang="en-US" sz="1200" dirty="0"/>
              <a:t>(3) Team leaders direct Soldiers to move as individuals or teams.</a:t>
            </a:r>
          </a:p>
          <a:p>
            <a:pPr marL="627175" indent="-200105"/>
            <a:r>
              <a:rPr lang="en-US" sz="1200" dirty="0"/>
              <a:t>(4) Soldiers fire from covered positions. Soldiers move using 3- to 5-second rushes or the low or high crawl techniques, taking advantage of available cover and concealment.</a:t>
            </a:r>
          </a:p>
          <a:p>
            <a:pPr marL="627175" indent="-200105"/>
            <a:r>
              <a:rPr lang="en-US" sz="1200" dirty="0"/>
              <a:t>(5) Soldiers time their firing and reloading in order to sustain their rate of fire.</a:t>
            </a:r>
          </a:p>
          <a:p>
            <a:pPr marL="627175" indent="-200105"/>
            <a:r>
              <a:rPr lang="en-US" sz="1200" dirty="0"/>
              <a:t>(6) Team leaders maintain contact with the unit leader and pass signals to element members.</a:t>
            </a:r>
          </a:p>
          <a:p>
            <a:pPr marL="627175" indent="-200105"/>
            <a:r>
              <a:rPr lang="en-US" sz="1200" dirty="0"/>
              <a:t>(7) If the assault element cannot continue to move, the unit leader deploys the element(s) to suppress the enemy and reports to higher headquarters.</a:t>
            </a:r>
          </a:p>
          <a:p>
            <a:r>
              <a:rPr lang="en-US" sz="1200" dirty="0"/>
              <a:t>7. The squad consolidates and reorganizes.</a:t>
            </a:r>
          </a:p>
          <a:p>
            <a:pPr marL="327688" indent="-141013"/>
            <a:r>
              <a:rPr lang="en-US" sz="1200" dirty="0"/>
              <a:t>a. Squad leaders establish local security.</a:t>
            </a:r>
          </a:p>
          <a:p>
            <a:pPr marL="327688" indent="-141013"/>
            <a:r>
              <a:rPr lang="en-US" sz="1200" dirty="0"/>
              <a:t>b. The squad leader signals for the base-of-fire element to move up into designated positions.</a:t>
            </a:r>
          </a:p>
          <a:p>
            <a:pPr marL="327688" indent="-141013"/>
            <a:r>
              <a:rPr lang="en-US" sz="1200" dirty="0"/>
              <a:t>c. The squad leader assigns sectors of fire for each element.</a:t>
            </a:r>
          </a:p>
          <a:p>
            <a:pPr marL="327688" indent="-141013"/>
            <a:r>
              <a:rPr lang="en-US" sz="1200" dirty="0"/>
              <a:t>d. The squad leader positions key weapons to cover the most dangerous avenue of approach.</a:t>
            </a:r>
          </a:p>
          <a:p>
            <a:pPr marL="327688" indent="-141013"/>
            <a:r>
              <a:rPr lang="en-US" sz="1200" dirty="0"/>
              <a:t>e. The squad leader begins coordination for ammunition resupply.</a:t>
            </a:r>
          </a:p>
          <a:p>
            <a:pPr marL="327688" indent="-141013"/>
            <a:r>
              <a:rPr lang="en-US" sz="1200" dirty="0"/>
              <a:t>f. Soldiers establish hasty fighting positions.</a:t>
            </a:r>
          </a:p>
          <a:p>
            <a:pPr marL="327688" indent="-141013"/>
            <a:r>
              <a:rPr lang="en-US" sz="1200" dirty="0"/>
              <a:t>g. Squad leader develops a quick fire plan.</a:t>
            </a:r>
          </a:p>
          <a:p>
            <a:pPr marL="327688" indent="-141013"/>
            <a:r>
              <a:rPr lang="en-US" sz="1200" dirty="0"/>
              <a:t>h. Squad leader place out observation posts to warn of enemy counterattacks.</a:t>
            </a:r>
          </a:p>
          <a:p>
            <a:pPr marL="327688" indent="-141013"/>
            <a:r>
              <a:rPr lang="en-US" sz="1200" dirty="0"/>
              <a:t>i. Reestablishes the chain of command.</a:t>
            </a:r>
          </a:p>
          <a:p>
            <a:pPr marL="327688" indent="-141013"/>
            <a:r>
              <a:rPr lang="en-US" sz="1200" dirty="0"/>
              <a:t>j. Redistributes and resupplies ammunition.</a:t>
            </a:r>
          </a:p>
          <a:p>
            <a:pPr marL="327688" indent="-141013"/>
            <a:r>
              <a:rPr lang="en-US" sz="1200" dirty="0"/>
              <a:t>k. Mans crew-served weapons, first.</a:t>
            </a:r>
          </a:p>
          <a:p>
            <a:pPr marL="327688" indent="-141013"/>
            <a:r>
              <a:rPr lang="en-US" sz="1200" dirty="0"/>
              <a:t>l. Redistributes critical equipment such as radios; CBRN; and night vision devices.</a:t>
            </a:r>
          </a:p>
          <a:p>
            <a:pPr marL="327688" indent="-141013"/>
            <a:r>
              <a:rPr lang="en-US" sz="1200" dirty="0"/>
              <a:t>m. Treats and evaluates wounded.</a:t>
            </a:r>
          </a:p>
          <a:p>
            <a:pPr marL="327688" indent="-141013"/>
            <a:r>
              <a:rPr lang="en-US" sz="1200" dirty="0"/>
              <a:t>n. Fills vacancies in key positions.</a:t>
            </a:r>
          </a:p>
          <a:p>
            <a:pPr marL="327688" indent="-141013"/>
            <a:r>
              <a:rPr lang="en-US" sz="1200" dirty="0"/>
              <a:t>o. Searches, silences, segregates, safeguards, speeds, and tags detainees.</a:t>
            </a:r>
          </a:p>
          <a:p>
            <a:pPr marL="327688" indent="-141013"/>
            <a:r>
              <a:rPr lang="en-US" sz="1200" dirty="0"/>
              <a:t>p. The unit leader consolidates ammunition, casualties’ and equipment reports.</a:t>
            </a:r>
          </a:p>
          <a:p>
            <a:r>
              <a:rPr lang="en-US" sz="1200" dirty="0"/>
              <a:t>8. Squad leader reports situation to platoon leader.</a:t>
            </a:r>
          </a:p>
          <a:p>
            <a:endParaRPr lang="en-US" sz="1200" dirty="0"/>
          </a:p>
        </p:txBody>
      </p:sp>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- 11</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solidFill>
                  <a:prstClr val="black"/>
                </a:solidFill>
              </a:rPr>
              <a:t>Battle Drill 2A: Squad Assault</a:t>
            </a:r>
            <a:endParaRPr lang="en-US" sz="2800" dirty="0"/>
          </a:p>
        </p:txBody>
      </p:sp>
    </p:spTree>
    <p:extLst>
      <p:ext uri="{BB962C8B-B14F-4D97-AF65-F5344CB8AC3E}">
        <p14:creationId xmlns:p14="http://schemas.microsoft.com/office/powerpoint/2010/main" val="125705465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92729"/>
            <a:ext cx="5943600" cy="4879426"/>
          </a:xfrm>
          <a:prstGeom prst="rect">
            <a:avLst/>
          </a:prstGeom>
        </p:spPr>
        <p:txBody>
          <a:bodyPr wrap="square" lIns="77356" tIns="38678" rIns="77356" bIns="38678">
            <a:spAutoFit/>
          </a:bodyPr>
          <a:lstStyle/>
          <a:p>
            <a:pPr marL="147729" indent="-147729"/>
            <a:r>
              <a:rPr lang="en-US" sz="1200" dirty="0"/>
              <a:t>1. The unit leader directs an element to suppress the enemy.</a:t>
            </a:r>
          </a:p>
          <a:p>
            <a:pPr marL="147729" indent="-147729"/>
            <a:r>
              <a:rPr lang="en-US" sz="1200" dirty="0"/>
              <a:t>2. The unit leader directs the vehicles to support the disengagement of the dismounted element. (If the vehicles cannot support the disengagement of the dismounted element, the PL directs one squad or team to suppress by fire to support the disengagement of the remainder of the element.)</a:t>
            </a:r>
          </a:p>
          <a:p>
            <a:pPr marL="147729" indent="-147729"/>
            <a:r>
              <a:rPr lang="en-US" sz="1200" dirty="0"/>
              <a:t>3. The unit leader orders a distance and direction, terrain feature, or last rally point of the movement of the element in contact.</a:t>
            </a:r>
          </a:p>
          <a:p>
            <a:pPr marL="147729" indent="-147729"/>
            <a:r>
              <a:rPr lang="en-US" sz="1200" dirty="0"/>
              <a:t>4. The unit leader employs indirect fires to suppress enemy position(s).</a:t>
            </a:r>
          </a:p>
          <a:p>
            <a:pPr marL="147729" indent="-147729"/>
            <a:r>
              <a:rPr lang="en-US" sz="1200" dirty="0"/>
              <a:t>5. The bounding element moves to occupy the overwatch position, employs smoke (M203, grenade launchers, indirect fires, and other options) to screen movement. If necessary, employs fragmentation and concussion grenades to facilitate breaking contact.</a:t>
            </a:r>
          </a:p>
          <a:p>
            <a:pPr marL="147729" indent="-147729"/>
            <a:r>
              <a:rPr lang="en-US" sz="1200" dirty="0"/>
              <a:t>6. The base-of-fire element continues to suppress the enemy.</a:t>
            </a:r>
          </a:p>
          <a:p>
            <a:pPr marL="147729" indent="-147729"/>
            <a:r>
              <a:rPr lang="en-US" sz="1200" dirty="0"/>
              <a:t>7. The moving element occupies their overwatch position and engages enemy position(s).</a:t>
            </a:r>
          </a:p>
          <a:p>
            <a:pPr marL="147729" indent="-147729"/>
            <a:r>
              <a:rPr lang="en-US" sz="1200" dirty="0"/>
              <a:t>8. The unit leader directs the base-of-fire element to move to its next covered and concealed position. Based on the terrain, and volume and accuracy of the enemy's fire, the moving element may need to use fire and movement techniques.</a:t>
            </a:r>
          </a:p>
          <a:p>
            <a:pPr marL="147729" indent="-147729"/>
            <a:r>
              <a:rPr lang="en-US" sz="1200" dirty="0"/>
              <a:t>9. The unit continues to bound away from the enemy until:</a:t>
            </a:r>
          </a:p>
          <a:p>
            <a:pPr marL="386779"/>
            <a:r>
              <a:rPr lang="en-US" sz="1200" dirty="0"/>
              <a:t>a. It breaks contact (the unit must continue to suppress the enemy as it breaks contact).</a:t>
            </a:r>
          </a:p>
          <a:p>
            <a:pPr marL="386779"/>
            <a:r>
              <a:rPr lang="en-US" sz="1200" dirty="0"/>
              <a:t>b. It passes through a higher-level support-by-fire position.</a:t>
            </a:r>
          </a:p>
          <a:p>
            <a:pPr marL="386779"/>
            <a:r>
              <a:rPr lang="en-US" sz="1200" dirty="0"/>
              <a:t>c. Its elements are in the assigned positions to conduct the next mission.</a:t>
            </a:r>
          </a:p>
          <a:p>
            <a:pPr marL="196076" indent="-196076"/>
            <a:r>
              <a:rPr lang="en-US" sz="1200" dirty="0"/>
              <a:t>10. The leader should consider changing the unit's direction of movement once contact is broken. This reduces the ability of the enemy to place effective indirect fire on the unit.</a:t>
            </a:r>
          </a:p>
          <a:p>
            <a:pPr marL="147729" indent="-147729"/>
            <a:r>
              <a:rPr lang="en-US" sz="1200" dirty="0"/>
              <a:t>11. Elements and Soldiers that become disrupted stay together and move to the last designated RP.</a:t>
            </a:r>
          </a:p>
          <a:p>
            <a:pPr marL="147729" indent="-147729"/>
            <a:r>
              <a:rPr lang="en-US" sz="1200" dirty="0"/>
              <a:t>12. Unit leaders account for Soldiers, reports the situation to higher leadership, reorganize as necessary, and continue the mission.</a:t>
            </a:r>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47367" y="5611091"/>
            <a:ext cx="3496235" cy="3186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Battle Drills</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J - 12</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solidFill>
                  <a:prstClr val="black"/>
                </a:solidFill>
              </a:rPr>
              <a:t>Battle Drill 3: Break Contact</a:t>
            </a:r>
            <a:endParaRPr lang="en-US" sz="5200" dirty="0"/>
          </a:p>
        </p:txBody>
      </p:sp>
    </p:spTree>
    <p:extLst>
      <p:ext uri="{BB962C8B-B14F-4D97-AF65-F5344CB8AC3E}">
        <p14:creationId xmlns:p14="http://schemas.microsoft.com/office/powerpoint/2010/main" val="10877951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8866911"/>
            <a:ext cx="5943600" cy="277091"/>
            <a:chOff x="0" y="9753600"/>
            <a:chExt cx="7772400" cy="304800"/>
          </a:xfrm>
        </p:grpSpPr>
        <p:sp>
          <p:nvSpPr>
            <p:cNvPr id="5"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Unified Land Operations</a:t>
              </a:r>
            </a:p>
          </p:txBody>
        </p:sp>
        <p:sp>
          <p:nvSpPr>
            <p:cNvPr id="6"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C - 1</a:t>
              </a:r>
            </a:p>
          </p:txBody>
        </p:sp>
      </p:grpSp>
      <p:sp>
        <p:nvSpPr>
          <p:cNvPr id="7"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800" dirty="0"/>
              <a:t>Unified Land Operations</a:t>
            </a:r>
          </a:p>
        </p:txBody>
      </p:sp>
      <p:grpSp>
        <p:nvGrpSpPr>
          <p:cNvPr id="3" name="Group 10"/>
          <p:cNvGrpSpPr/>
          <p:nvPr/>
        </p:nvGrpSpPr>
        <p:grpSpPr>
          <a:xfrm>
            <a:off x="58271" y="762003"/>
            <a:ext cx="5827059" cy="8035636"/>
            <a:chOff x="0" y="-2438400"/>
            <a:chExt cx="13239750" cy="17992725"/>
          </a:xfrm>
        </p:grpSpPr>
        <p:pic>
          <p:nvPicPr>
            <p:cNvPr id="169985" name="Picture 1"/>
            <p:cNvPicPr>
              <a:picLocks noChangeAspect="1" noChangeArrowheads="1"/>
            </p:cNvPicPr>
            <p:nvPr/>
          </p:nvPicPr>
          <p:blipFill>
            <a:blip r:embed="rId4" cstate="print"/>
            <a:srcRect/>
            <a:stretch>
              <a:fillRect/>
            </a:stretch>
          </p:blipFill>
          <p:spPr bwMode="auto">
            <a:xfrm>
              <a:off x="0" y="-2438400"/>
              <a:ext cx="13239750" cy="6048375"/>
            </a:xfrm>
            <a:prstGeom prst="rect">
              <a:avLst/>
            </a:prstGeom>
            <a:noFill/>
            <a:ln w="9525">
              <a:noFill/>
              <a:miter lim="800000"/>
              <a:headEnd/>
              <a:tailEnd/>
            </a:ln>
          </p:spPr>
        </p:pic>
        <p:pic>
          <p:nvPicPr>
            <p:cNvPr id="169986" name="Picture 2"/>
            <p:cNvPicPr>
              <a:picLocks noChangeAspect="1" noChangeArrowheads="1"/>
            </p:cNvPicPr>
            <p:nvPr/>
          </p:nvPicPr>
          <p:blipFill>
            <a:blip r:embed="rId5" cstate="print"/>
            <a:srcRect/>
            <a:stretch>
              <a:fillRect/>
            </a:stretch>
          </p:blipFill>
          <p:spPr bwMode="auto">
            <a:xfrm>
              <a:off x="0" y="3505200"/>
              <a:ext cx="13239750" cy="6048375"/>
            </a:xfrm>
            <a:prstGeom prst="rect">
              <a:avLst/>
            </a:prstGeom>
            <a:noFill/>
            <a:ln w="9525">
              <a:noFill/>
              <a:miter lim="800000"/>
              <a:headEnd/>
              <a:tailEnd/>
            </a:ln>
          </p:spPr>
        </p:pic>
        <p:pic>
          <p:nvPicPr>
            <p:cNvPr id="169987" name="Picture 3"/>
            <p:cNvPicPr>
              <a:picLocks noChangeAspect="1" noChangeArrowheads="1"/>
            </p:cNvPicPr>
            <p:nvPr/>
          </p:nvPicPr>
          <p:blipFill>
            <a:blip r:embed="rId6" cstate="print"/>
            <a:srcRect/>
            <a:stretch>
              <a:fillRect/>
            </a:stretch>
          </p:blipFill>
          <p:spPr bwMode="auto">
            <a:xfrm>
              <a:off x="0" y="9525000"/>
              <a:ext cx="13239750" cy="6029325"/>
            </a:xfrm>
            <a:prstGeom prst="rect">
              <a:avLst/>
            </a:prstGeom>
            <a:noFill/>
            <a:ln w="9525">
              <a:noFill/>
              <a:miter lim="800000"/>
              <a:headEnd/>
              <a:tailEnd/>
            </a:ln>
          </p:spPr>
        </p:pic>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86117" y="4947030"/>
            <a:ext cx="4312023" cy="388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0980" y="692730"/>
            <a:ext cx="4661648" cy="429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4"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5" action="ppaction://hlinksldjump" tooltip="Click here to return to the TACSOP Table of Contents"/>
                </a:rPr>
                <a:t>J - 13</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solidFill>
                  <a:prstClr val="black"/>
                </a:solidFill>
              </a:rPr>
              <a:t>Battle Drill 3: Break Contact</a:t>
            </a:r>
            <a:endParaRPr lang="en-US" sz="2800" dirty="0"/>
          </a:p>
        </p:txBody>
      </p:sp>
    </p:spTree>
    <p:extLst>
      <p:ext uri="{BB962C8B-B14F-4D97-AF65-F5344CB8AC3E}">
        <p14:creationId xmlns:p14="http://schemas.microsoft.com/office/powerpoint/2010/main" val="231548597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92729"/>
            <a:ext cx="5943600" cy="4325428"/>
          </a:xfrm>
          <a:prstGeom prst="rect">
            <a:avLst/>
          </a:prstGeom>
        </p:spPr>
        <p:txBody>
          <a:bodyPr wrap="square" lIns="77356" tIns="38678" rIns="77356" bIns="38678">
            <a:spAutoFit/>
          </a:bodyPr>
          <a:lstStyle/>
          <a:p>
            <a:r>
              <a:rPr lang="en-US" sz="1200" dirty="0"/>
              <a:t>1. Dismounted unit takes the following actions:</a:t>
            </a:r>
          </a:p>
          <a:p>
            <a:pPr marL="343804"/>
            <a:r>
              <a:rPr lang="en-US" sz="1200" dirty="0"/>
              <a:t>a. Soldiers in the kill zone execute one of the following two actions:</a:t>
            </a:r>
          </a:p>
          <a:p>
            <a:pPr marL="969634" indent="-196076"/>
            <a:r>
              <a:rPr lang="en-US" sz="1200" dirty="0"/>
              <a:t>(1) Return fire immediately. If cover is not available, immediately and without order or signal, assault through the kill zone.</a:t>
            </a:r>
          </a:p>
          <a:p>
            <a:pPr marL="969634" indent="-196076"/>
            <a:r>
              <a:rPr lang="en-US" sz="1200" dirty="0"/>
              <a:t>(2) Return fire immediately. If cover is not available, without order or signal, occupy the nearest covered position and throw smoke grenades.</a:t>
            </a:r>
          </a:p>
          <a:p>
            <a:pPr marL="386779"/>
            <a:r>
              <a:rPr lang="en-US" sz="1200" dirty="0"/>
              <a:t>b. Soldiers in the kill zone assault through the ambush using fire and movement.</a:t>
            </a:r>
          </a:p>
          <a:p>
            <a:pPr marL="386779"/>
            <a:r>
              <a:rPr lang="en-US" sz="1200" dirty="0"/>
              <a:t>c. Soldiers not in the kill zone identify the enemy location, place “well-aimed” suppressive fire on the enemy's position and shift fire as Soldiers assault the objective.</a:t>
            </a:r>
          </a:p>
          <a:p>
            <a:pPr marL="386779"/>
            <a:r>
              <a:rPr lang="en-US" sz="1200" dirty="0"/>
              <a:t>d. Soldiers assault through and destroy the enemy position. </a:t>
            </a:r>
          </a:p>
          <a:p>
            <a:pPr marL="386779"/>
            <a:r>
              <a:rPr lang="en-US" sz="1200" dirty="0"/>
              <a:t>e. The unit leader reports the contact to higher headquarters.</a:t>
            </a:r>
          </a:p>
          <a:p>
            <a:r>
              <a:rPr lang="en-US" sz="1200" dirty="0"/>
              <a:t>2. Mounted unit takes the following actions:</a:t>
            </a:r>
          </a:p>
          <a:p>
            <a:pPr marL="479447" indent="-135642"/>
            <a:r>
              <a:rPr lang="en-US" sz="1200" dirty="0"/>
              <a:t>a. Vehicle gunners in the kill zone immediately return fire and deploy vehicle smoke, while moving out of the kill zone.</a:t>
            </a:r>
          </a:p>
          <a:p>
            <a:pPr marL="479447" indent="-135642"/>
            <a:r>
              <a:rPr lang="en-US" sz="1200" dirty="0"/>
              <a:t>b. Soldiers in disabled vehicles in the kill zone immediately obscure themselves from the enemy with smoke, dismount if possible, seek covered positions, and return fire. </a:t>
            </a:r>
          </a:p>
          <a:p>
            <a:pPr marL="479447" indent="-135642"/>
            <a:r>
              <a:rPr lang="en-US" sz="1200" dirty="0"/>
              <a:t>c. Vehicle gunners and Soldiers outside of the kill zone identify the enemy positions, place "well-aimed" suppressive fire on the enemy, and shift fire as Soldiers assault the objective.</a:t>
            </a:r>
          </a:p>
          <a:p>
            <a:pPr marL="479447" indent="-135642"/>
            <a:r>
              <a:rPr lang="en-US" sz="1200" dirty="0"/>
              <a:t>d. The unit leader calls for and adjusts indirect fire and request CAS according to METT-TC.</a:t>
            </a:r>
          </a:p>
          <a:p>
            <a:pPr marL="479447" indent="-135642"/>
            <a:r>
              <a:rPr lang="en-US" sz="1200" dirty="0"/>
              <a:t>e. Soldiers in the kill zone assault through the ambush and destroy the enemy.</a:t>
            </a:r>
          </a:p>
          <a:p>
            <a:pPr marL="479447" indent="-135642"/>
            <a:r>
              <a:rPr lang="en-US" sz="1200" dirty="0"/>
              <a:t>f. The unit leader reports the contact to higher headquarters.</a:t>
            </a:r>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48874" y="5126183"/>
            <a:ext cx="3893203" cy="3702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Battle Drills</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J - 14</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600" dirty="0">
                <a:solidFill>
                  <a:prstClr val="black"/>
                </a:solidFill>
              </a:rPr>
              <a:t>Battle Drill 4: React to Ambush (near)</a:t>
            </a:r>
            <a:endParaRPr lang="en-US" sz="2600" dirty="0"/>
          </a:p>
        </p:txBody>
      </p:sp>
    </p:spTree>
    <p:extLst>
      <p:ext uri="{BB962C8B-B14F-4D97-AF65-F5344CB8AC3E}">
        <p14:creationId xmlns:p14="http://schemas.microsoft.com/office/powerpoint/2010/main" val="55928147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5792" y="734292"/>
            <a:ext cx="4253752" cy="4045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7518" y="4530436"/>
            <a:ext cx="448683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4"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5" action="ppaction://hlinksldjump" tooltip="Click here to return to the TACSOP Table of Contents"/>
                </a:rPr>
                <a:t>J - 15</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600" dirty="0">
                <a:solidFill>
                  <a:prstClr val="black"/>
                </a:solidFill>
              </a:rPr>
              <a:t>Battle Drill 4: React to Ambush (near)</a:t>
            </a:r>
            <a:endParaRPr lang="en-US" sz="2600" dirty="0"/>
          </a:p>
        </p:txBody>
      </p:sp>
    </p:spTree>
    <p:extLst>
      <p:ext uri="{BB962C8B-B14F-4D97-AF65-F5344CB8AC3E}">
        <p14:creationId xmlns:p14="http://schemas.microsoft.com/office/powerpoint/2010/main" val="25378573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62002"/>
            <a:ext cx="5943600" cy="8203413"/>
          </a:xfrm>
          <a:prstGeom prst="rect">
            <a:avLst/>
          </a:prstGeom>
        </p:spPr>
        <p:txBody>
          <a:bodyPr wrap="square" lIns="77356" tIns="38678" rIns="77356" bIns="38678">
            <a:spAutoFit/>
          </a:bodyPr>
          <a:lstStyle/>
          <a:p>
            <a:r>
              <a:rPr lang="en-US" sz="1200" dirty="0"/>
              <a:t>1. The unit deploys:</a:t>
            </a:r>
          </a:p>
          <a:p>
            <a:pPr marL="386779" indent="-147729"/>
            <a:r>
              <a:rPr lang="en-US" sz="1200" dirty="0"/>
              <a:t>a. The squad/team in contact establishes a base of fire. If mounted, the squad dismounts, establishes local security, and adds suppressive fires against the enemy. The platoon leader, radio telephone operator, and platoon FO dismount, and if not with the lead section, moves forward with the other squad leader and linkup with the squad leader of the lead squad.</a:t>
            </a:r>
          </a:p>
          <a:p>
            <a:pPr marL="386779" indent="-147729"/>
            <a:r>
              <a:rPr lang="en-US" sz="1200" dirty="0"/>
              <a:t>b. Weapons squad leader positions machine guns to reinforce rifle squad in contact.</a:t>
            </a:r>
          </a:p>
          <a:p>
            <a:pPr marL="386779" indent="-147729"/>
            <a:r>
              <a:rPr lang="en-US" sz="1200" dirty="0"/>
              <a:t>c. Platoon sergeant moves to support-by-fire position and assumes control of the position's fires and repositions vehicles if necessary, to provide additional observation and base of fire. The weapons squad leader repositions another machine gun, as needed, based on METT-TC.</a:t>
            </a:r>
          </a:p>
          <a:p>
            <a:pPr marL="386779" indent="-147729"/>
            <a:r>
              <a:rPr lang="en-US" sz="1200" dirty="0"/>
              <a:t>d. The squad in contact gains and maintains fire superiority by—</a:t>
            </a:r>
          </a:p>
          <a:p>
            <a:pPr marL="386779"/>
            <a:r>
              <a:rPr lang="en-US" sz="1200" dirty="0"/>
              <a:t>(1) Destroying or suppressing enemy crew-served weapons.</a:t>
            </a:r>
          </a:p>
          <a:p>
            <a:pPr marL="386779"/>
            <a:r>
              <a:rPr lang="en-US" sz="1200" dirty="0"/>
              <a:t>(2) Continuing suppressive fires at the lowest possible level.</a:t>
            </a:r>
          </a:p>
          <a:p>
            <a:pPr marL="386779"/>
            <a:r>
              <a:rPr lang="en-US" sz="1200" dirty="0"/>
              <a:t>(3) Suppressing the bunker and supporting positions.</a:t>
            </a:r>
          </a:p>
          <a:p>
            <a:pPr marL="386779"/>
            <a:r>
              <a:rPr lang="en-US" sz="1200" dirty="0"/>
              <a:t>(4) The squad employs SLMs, as required.</a:t>
            </a:r>
          </a:p>
          <a:p>
            <a:pPr marL="386779" indent="-147729"/>
            <a:r>
              <a:rPr lang="en-US" sz="1200" dirty="0"/>
              <a:t>e. The platoon FO calls for and adjusts indirect fires as directed by the platoon leader, including the use of smoke.</a:t>
            </a:r>
          </a:p>
          <a:p>
            <a:pPr marL="386779" indent="-147729"/>
            <a:r>
              <a:rPr lang="en-US" sz="1200" dirty="0"/>
              <a:t>f. Establishes security to rear and flanks of SBF position.</a:t>
            </a:r>
          </a:p>
          <a:p>
            <a:r>
              <a:rPr lang="en-US" sz="1200" dirty="0"/>
              <a:t>2. The unit reports:</a:t>
            </a:r>
          </a:p>
          <a:p>
            <a:pPr marL="240394"/>
            <a:r>
              <a:rPr lang="en-US" sz="1200" dirty="0"/>
              <a:t>a. Submits contact reports.</a:t>
            </a:r>
          </a:p>
          <a:p>
            <a:pPr marL="240394"/>
            <a:r>
              <a:rPr lang="en-US" sz="1200" dirty="0"/>
              <a:t>b. SALUTE report to commander.</a:t>
            </a:r>
          </a:p>
          <a:p>
            <a:pPr marL="240394"/>
            <a:r>
              <a:rPr lang="en-US" sz="1200" dirty="0"/>
              <a:t>c. Submits SITREP, as needed.</a:t>
            </a:r>
          </a:p>
          <a:p>
            <a:r>
              <a:rPr lang="en-US" sz="1200" dirty="0"/>
              <a:t>3. Unit personnel evaluate and develop the situation:</a:t>
            </a:r>
          </a:p>
          <a:p>
            <a:pPr marL="381407" indent="-141013"/>
            <a:r>
              <a:rPr lang="en-US" sz="1200" dirty="0"/>
              <a:t>a. The platoon leader, radio telephone operator, and platoon FO move forward to linkup with the squad leader of the squad in contact.</a:t>
            </a:r>
          </a:p>
          <a:p>
            <a:pPr marL="381407" indent="-141013"/>
            <a:r>
              <a:rPr lang="en-US" sz="1200" dirty="0"/>
              <a:t>b. The platoon + leader evaluates the situation by identifying the enemy's composition, disposition, and capabilities:</a:t>
            </a:r>
          </a:p>
          <a:p>
            <a:pPr marL="534507" indent="-147729"/>
            <a:r>
              <a:rPr lang="en-US" sz="1200" dirty="0"/>
              <a:t>(1) Identifies ENY disposition: number/location of enemy bunkers, level of mutual support and overlapping fires between positions, and connecting trenches and protective obstacles.</a:t>
            </a:r>
          </a:p>
          <a:p>
            <a:pPr marL="534507" indent="-147729"/>
            <a:r>
              <a:rPr lang="en-US" sz="1200" dirty="0"/>
              <a:t>(2) Identifies enemy composition and strength: the number of enemy automatic weapons, the presence of vehicles, and employment of indirect fires are indicators of enemy strength.</a:t>
            </a:r>
          </a:p>
          <a:p>
            <a:pPr marL="534507" indent="-147729"/>
            <a:r>
              <a:rPr lang="en-US" sz="1200" dirty="0"/>
              <a:t>(3) Identifies enemy capability: to defend, reinforce, attack, and withdraw.</a:t>
            </a:r>
          </a:p>
          <a:p>
            <a:pPr marL="381407" indent="-141013"/>
            <a:r>
              <a:rPr lang="en-US" sz="1200" dirty="0"/>
              <a:t>c. Platoon leader develops the situation by determining where he can move to a position of advantage. These include—</a:t>
            </a:r>
          </a:p>
          <a:p>
            <a:pPr marL="386779"/>
            <a:r>
              <a:rPr lang="en-US" sz="1200" dirty="0"/>
              <a:t>(1) A vulnerable flank or blind spot to at least one bunker.</a:t>
            </a:r>
          </a:p>
          <a:p>
            <a:pPr marL="386779"/>
            <a:r>
              <a:rPr lang="en-US" sz="1200" dirty="0"/>
              <a:t>(2) A covered and concealed flanking route to the flank of the bunker.</a:t>
            </a:r>
          </a:p>
          <a:p>
            <a:r>
              <a:rPr lang="en-US" sz="1200" dirty="0"/>
              <a:t>4. Unit personnel develop a COA:</a:t>
            </a:r>
          </a:p>
          <a:p>
            <a:pPr marL="530479" indent="-290085">
              <a:buAutoNum type="alphaLcPeriod"/>
            </a:pPr>
            <a:r>
              <a:rPr lang="en-US" sz="1200" dirty="0"/>
              <a:t>The platoon + leader determines—</a:t>
            </a:r>
          </a:p>
          <a:p>
            <a:pPr marL="533166"/>
            <a:r>
              <a:rPr lang="en-US" sz="1200" dirty="0">
                <a:solidFill>
                  <a:prstClr val="black"/>
                </a:solidFill>
              </a:rPr>
              <a:t>(1) Which bunker poses the greatest threat.</a:t>
            </a:r>
          </a:p>
          <a:p>
            <a:pPr marL="530479" indent="-290085"/>
            <a:endParaRPr lang="en-US" sz="1200" dirty="0"/>
          </a:p>
          <a:p>
            <a:pPr marL="530479" indent="-290085">
              <a:buAutoNum type="alphaLcPeriod"/>
            </a:pPr>
            <a:endParaRPr lang="en-US" sz="1200" dirty="0"/>
          </a:p>
        </p:txBody>
      </p:sp>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- 16</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800" dirty="0">
                <a:solidFill>
                  <a:prstClr val="black"/>
                </a:solidFill>
              </a:rPr>
              <a:t>Battle Drill 5: Knock Out a Bunker</a:t>
            </a:r>
            <a:endParaRPr lang="en-US" sz="2400" dirty="0"/>
          </a:p>
        </p:txBody>
      </p:sp>
    </p:spTree>
    <p:extLst>
      <p:ext uri="{BB962C8B-B14F-4D97-AF65-F5344CB8AC3E}">
        <p14:creationId xmlns:p14="http://schemas.microsoft.com/office/powerpoint/2010/main" val="129613505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92729"/>
            <a:ext cx="5943600" cy="7464749"/>
          </a:xfrm>
          <a:prstGeom prst="rect">
            <a:avLst/>
          </a:prstGeom>
        </p:spPr>
        <p:txBody>
          <a:bodyPr wrap="square" lIns="77356" tIns="38678" rIns="77356" bIns="38678">
            <a:spAutoFit/>
          </a:bodyPr>
          <a:lstStyle/>
          <a:p>
            <a:pPr marL="533166"/>
            <a:r>
              <a:rPr lang="en-US" sz="1200" dirty="0"/>
              <a:t>(2) Where the adjoining bunkers are located.</a:t>
            </a:r>
          </a:p>
          <a:p>
            <a:pPr marL="533166"/>
            <a:r>
              <a:rPr lang="en-US" sz="1200" dirty="0"/>
              <a:t>(3) Requirement to breach protective obstacles.</a:t>
            </a:r>
          </a:p>
          <a:p>
            <a:pPr marL="240394"/>
            <a:r>
              <a:rPr lang="en-US" sz="1200" dirty="0"/>
              <a:t>b. Platoon leader determines where support positions will be placed.</a:t>
            </a:r>
          </a:p>
          <a:p>
            <a:pPr marL="240394"/>
            <a:r>
              <a:rPr lang="en-US" sz="1200" dirty="0"/>
              <a:t>c. Platoon leader determines size and make up of assault squad.</a:t>
            </a:r>
          </a:p>
          <a:p>
            <a:r>
              <a:rPr lang="en-US" sz="1200" dirty="0"/>
              <a:t>5. Unit personnel execute COA:</a:t>
            </a:r>
          </a:p>
          <a:p>
            <a:pPr marL="240394"/>
            <a:r>
              <a:rPr lang="en-US" sz="1200" dirty="0"/>
              <a:t>a. Platoon leader directs the supporting element to suppress bunker:</a:t>
            </a:r>
          </a:p>
          <a:p>
            <a:pPr marL="715810" indent="-196076"/>
            <a:r>
              <a:rPr lang="en-US" sz="1200" dirty="0"/>
              <a:t>(1) Platoon sergeant repositions a squad, fire team, machine gun team, and mounted element to isolate the bunker and continue suppressive fires, as necessary.</a:t>
            </a:r>
          </a:p>
          <a:p>
            <a:pPr marL="715810" indent="-196076"/>
            <a:r>
              <a:rPr lang="en-US" sz="1200" dirty="0"/>
              <a:t>(2) FO shifts fires, as needed.</a:t>
            </a:r>
          </a:p>
          <a:p>
            <a:pPr marL="240394"/>
            <a:r>
              <a:rPr lang="en-US" sz="1200" dirty="0"/>
              <a:t>b. Platoon leader directs the assault squad to attack the bunker:</a:t>
            </a:r>
          </a:p>
          <a:p>
            <a:pPr marL="719838" indent="-186676"/>
            <a:r>
              <a:rPr lang="en-US" sz="1200" dirty="0"/>
              <a:t>(1) The assaulting squad, platoon leader, and radio-telephone operator move along the covered and concealed route to an assault position and do not mask the fires of the support-by-fire element.</a:t>
            </a:r>
          </a:p>
          <a:p>
            <a:pPr marL="719838" indent="-186676"/>
            <a:r>
              <a:rPr lang="en-US" sz="1200" dirty="0"/>
              <a:t>(2) Soldiers constantly watch for other bunkers or enemy positions in support of bunkers.</a:t>
            </a:r>
          </a:p>
          <a:p>
            <a:pPr marL="719838" indent="-186676"/>
            <a:r>
              <a:rPr lang="en-US" sz="1200" dirty="0"/>
              <a:t>(3) On the platoon leader’s signal, the supporting element shifts or ceases fire (direct fire and indirect fire).</a:t>
            </a:r>
          </a:p>
          <a:p>
            <a:pPr marL="719838" indent="-186676"/>
            <a:r>
              <a:rPr lang="en-US" sz="1200" dirty="0"/>
              <a:t>(4) Upon reaching the last covered and concealed position—</a:t>
            </a:r>
          </a:p>
          <a:p>
            <a:pPr marL="1070360" indent="-190704"/>
            <a:r>
              <a:rPr lang="en-US" sz="1200" dirty="0"/>
              <a:t>(a) Buddy team #1 (team leader and automatic rifleman) remain where they can cover buddy team #2 grenadier and rifleman.</a:t>
            </a:r>
          </a:p>
          <a:p>
            <a:pPr marL="1070360" indent="-190704"/>
            <a:r>
              <a:rPr lang="en-US" sz="1200" dirty="0"/>
              <a:t>(b) The squad leader positions himself where best to control the teams. On the squad leader’s signal, the base-of-fire element lifts or shifts fires to the opposite side of the bunker from the assaulting fire team’s approach.</a:t>
            </a:r>
          </a:p>
          <a:p>
            <a:pPr marL="533166"/>
            <a:r>
              <a:rPr lang="en-US" sz="1200" dirty="0"/>
              <a:t>(5) Buddy team #2 moves to a blind spot near the bunker.</a:t>
            </a:r>
          </a:p>
          <a:p>
            <a:pPr marL="1070360" indent="-190704"/>
            <a:r>
              <a:rPr lang="en-US" sz="1200" dirty="0"/>
              <a:t>(a) One Soldier takes up a covered position near the exit.</a:t>
            </a:r>
          </a:p>
          <a:p>
            <a:pPr marL="1070360" indent="-190704"/>
            <a:r>
              <a:rPr lang="en-US" sz="1200" dirty="0"/>
              <a:t>(b) The other Soldier cooks off a grenade (two seconds, maximum), announces, "FRAG OUT," and throws it through an aperture.</a:t>
            </a:r>
          </a:p>
          <a:p>
            <a:pPr marL="1070360" indent="-190704"/>
            <a:r>
              <a:rPr lang="en-US" sz="1200" dirty="0"/>
              <a:t>(c) After the grenade detonates, the Soldier covering the exit enters first and the team clears the bunker.</a:t>
            </a:r>
          </a:p>
          <a:p>
            <a:pPr marL="533166"/>
            <a:r>
              <a:rPr lang="en-US" sz="1200" dirty="0"/>
              <a:t>(6) Buddy team #1 moves to join buddy team #2.</a:t>
            </a:r>
          </a:p>
          <a:p>
            <a:pPr marL="533166"/>
            <a:r>
              <a:rPr lang="en-US" sz="1200" dirty="0"/>
              <a:t>(7) The team leader—</a:t>
            </a:r>
          </a:p>
          <a:p>
            <a:pPr marL="867568"/>
            <a:r>
              <a:rPr lang="en-US" sz="1200" dirty="0"/>
              <a:t>(a) Inspects the bunker.</a:t>
            </a:r>
          </a:p>
          <a:p>
            <a:pPr marL="867568"/>
            <a:r>
              <a:rPr lang="en-US" sz="1200" dirty="0"/>
              <a:t>(b) Marks the bunker according to unit SOP.</a:t>
            </a:r>
          </a:p>
          <a:p>
            <a:pPr marL="867568"/>
            <a:r>
              <a:rPr lang="en-US" sz="1200" dirty="0"/>
              <a:t>(c) Signals the squad leader that the bunker is clear.</a:t>
            </a:r>
          </a:p>
          <a:p>
            <a:r>
              <a:rPr lang="en-US" sz="1200" dirty="0"/>
              <a:t>6. The platoon leader:</a:t>
            </a:r>
          </a:p>
          <a:p>
            <a:pPr marL="381407" indent="-141013"/>
            <a:r>
              <a:rPr lang="en-US" sz="1200" dirty="0"/>
              <a:t>a. Directs the supporting squad to move up and knock out the next bunker. OR directs the assaulting squad to continue and knock out the next bunker.</a:t>
            </a:r>
          </a:p>
          <a:p>
            <a:pPr marL="381407" indent="-141013"/>
            <a:r>
              <a:rPr lang="en-US" sz="1200" dirty="0"/>
              <a:t>b. Rotates squads, as necessary.</a:t>
            </a:r>
          </a:p>
          <a:p>
            <a:pPr marL="98038" indent="-98038"/>
            <a:r>
              <a:rPr lang="en-US" sz="1200" dirty="0"/>
              <a:t>7. Unit leaders account for Soldiers, provide a SITREP to higher headquarters, consolidate and reorganize as necessary, and continue the mission.</a:t>
            </a:r>
          </a:p>
        </p:txBody>
      </p:sp>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- 17</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800" dirty="0">
                <a:solidFill>
                  <a:prstClr val="black"/>
                </a:solidFill>
              </a:rPr>
              <a:t>Battle Drill 5: Knock Out a Bunker</a:t>
            </a:r>
            <a:endParaRPr lang="en-US" sz="2400" dirty="0"/>
          </a:p>
        </p:txBody>
      </p:sp>
    </p:spTree>
    <p:extLst>
      <p:ext uri="{BB962C8B-B14F-4D97-AF65-F5344CB8AC3E}">
        <p14:creationId xmlns:p14="http://schemas.microsoft.com/office/powerpoint/2010/main" val="354139475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860835"/>
            <a:ext cx="5943600" cy="1740105"/>
          </a:xfrm>
          <a:prstGeom prst="rect">
            <a:avLst/>
          </a:prstGeom>
        </p:spPr>
        <p:txBody>
          <a:bodyPr wrap="square" lIns="77356" tIns="38678" rIns="77356" bIns="38678">
            <a:spAutoFit/>
          </a:bodyPr>
          <a:lstStyle/>
          <a:p>
            <a:pPr marL="527794" indent="-141013"/>
            <a:r>
              <a:rPr lang="en-US" sz="1200" dirty="0"/>
              <a:t>b. The first Soldier enters the room, moves left or right along the path of least resistance to one of two corners, and assumes a position of domination facing into the room. During movement, the Soldier scans the sector and eliminates all immediate threats.</a:t>
            </a:r>
          </a:p>
          <a:p>
            <a:pPr marL="527794" indent="-141013"/>
            <a:r>
              <a:rPr lang="en-US" sz="1200" dirty="0"/>
              <a:t>c. The second Soldier (normally the clearing team leader) enters the room immediately after the first Soldier and moves in the opposite direction of the first Soldier to his point of domination. During movement the Soldier eliminates all immediate threats in the sector.</a:t>
            </a:r>
          </a:p>
          <a:p>
            <a:pPr marL="527794" indent="-141013"/>
            <a:r>
              <a:rPr lang="en-US" sz="1200" dirty="0"/>
              <a:t>d. The third Soldier moves in the opposite direction of the second Soldier while scanning and clearing the sector and assuming the point of domination.</a:t>
            </a:r>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3082" y="2355275"/>
            <a:ext cx="5419166" cy="2495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692729"/>
            <a:ext cx="5943600" cy="1555439"/>
          </a:xfrm>
          <a:prstGeom prst="rect">
            <a:avLst/>
          </a:prstGeom>
        </p:spPr>
        <p:txBody>
          <a:bodyPr wrap="square" lIns="77356" tIns="38678" rIns="77356" bIns="38678">
            <a:spAutoFit/>
          </a:bodyPr>
          <a:lstStyle/>
          <a:p>
            <a:r>
              <a:rPr lang="en-US" sz="1200" dirty="0"/>
              <a:t>1. The unit leader occupies a position to best control the security and clearing teams.</a:t>
            </a:r>
          </a:p>
          <a:p>
            <a:pPr marL="527794" indent="-141013"/>
            <a:r>
              <a:rPr lang="en-US" sz="1200" dirty="0"/>
              <a:t>a. Unit leader directs a clearing team to secure corridors or hallways outside the room with appropriate firepower.</a:t>
            </a:r>
          </a:p>
          <a:p>
            <a:pPr marL="527794" indent="-141013"/>
            <a:r>
              <a:rPr lang="en-US" sz="1200" dirty="0"/>
              <a:t>b. The team leader (normally, the number two Soldier) takes a position to best control the clearing team outside the room.</a:t>
            </a:r>
          </a:p>
          <a:p>
            <a:pPr marL="386779"/>
            <a:r>
              <a:rPr lang="en-US" sz="1200" dirty="0"/>
              <a:t>c. The unit leader gives the signal to clear the room.</a:t>
            </a:r>
          </a:p>
          <a:p>
            <a:r>
              <a:rPr lang="en-US" sz="1200" dirty="0"/>
              <a:t>2. The clearing team enters and clears the room.</a:t>
            </a:r>
          </a:p>
          <a:p>
            <a:pPr marL="386779"/>
            <a:r>
              <a:rPr lang="en-US" sz="1200" dirty="0"/>
              <a:t>a. The first two Soldiers enter the room almost simultaneously.</a:t>
            </a:r>
          </a:p>
        </p:txBody>
      </p:sp>
      <p:pic>
        <p:nvPicPr>
          <p:cNvPr id="4505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7894" y="6554634"/>
            <a:ext cx="5069541" cy="2281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41"/>
          <p:cNvGrpSpPr/>
          <p:nvPr/>
        </p:nvGrpSpPr>
        <p:grpSpPr>
          <a:xfrm>
            <a:off x="0" y="8866911"/>
            <a:ext cx="5943600" cy="277091"/>
            <a:chOff x="0" y="9753600"/>
            <a:chExt cx="7772400" cy="304800"/>
          </a:xfrm>
        </p:grpSpPr>
        <p:sp>
          <p:nvSpPr>
            <p:cNvPr id="10"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4" action="ppaction://hlinksldjump" tooltip="Click here to return to the TACSOP Table of Contents"/>
                </a:rPr>
                <a:t>Battle Drills</a:t>
              </a:r>
            </a:p>
          </p:txBody>
        </p:sp>
        <p:sp>
          <p:nvSpPr>
            <p:cNvPr id="11"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5" action="ppaction://hlinksldjump" tooltip="Click here to return to the TACSOP Table of Contents"/>
                </a:rPr>
                <a:t>J - 18</a:t>
              </a:r>
            </a:p>
          </p:txBody>
        </p:sp>
      </p:grpSp>
      <p:sp>
        <p:nvSpPr>
          <p:cNvPr id="12"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700" dirty="0">
                <a:solidFill>
                  <a:prstClr val="black"/>
                </a:solidFill>
              </a:rPr>
              <a:t>Battle Drill 6: Enter and Clear a Room</a:t>
            </a:r>
            <a:endParaRPr lang="en-US" sz="2700" dirty="0"/>
          </a:p>
        </p:txBody>
      </p:sp>
    </p:spTree>
    <p:extLst>
      <p:ext uri="{BB962C8B-B14F-4D97-AF65-F5344CB8AC3E}">
        <p14:creationId xmlns:p14="http://schemas.microsoft.com/office/powerpoint/2010/main" val="22397497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62002"/>
            <a:ext cx="5943600" cy="447443"/>
          </a:xfrm>
          <a:prstGeom prst="rect">
            <a:avLst/>
          </a:prstGeom>
        </p:spPr>
        <p:txBody>
          <a:bodyPr wrap="square" lIns="77356" tIns="38678" rIns="77356" bIns="38678">
            <a:spAutoFit/>
          </a:bodyPr>
          <a:lstStyle/>
          <a:p>
            <a:pPr marL="386779"/>
            <a:r>
              <a:rPr lang="en-US" sz="1200" dirty="0"/>
              <a:t>e. The fourth Soldier moves opposite of the third Soldier to a position dominating his sector.</a:t>
            </a:r>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4813" y="1007161"/>
            <a:ext cx="5302623" cy="2386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3393524"/>
            <a:ext cx="5943600" cy="1924771"/>
          </a:xfrm>
          <a:prstGeom prst="rect">
            <a:avLst/>
          </a:prstGeom>
        </p:spPr>
        <p:txBody>
          <a:bodyPr wrap="square" lIns="77356" tIns="38678" rIns="77356" bIns="38678">
            <a:spAutoFit/>
          </a:bodyPr>
          <a:lstStyle/>
          <a:p>
            <a:pPr marL="527794" indent="-141013"/>
            <a:r>
              <a:rPr lang="en-US" sz="1200" dirty="0"/>
              <a:t>f. All Soldiers engage enemy combatants with precision aimed fire and identify noncombatants to avoid collateral damage.</a:t>
            </a:r>
          </a:p>
          <a:p>
            <a:pPr marL="527794" indent="-141013"/>
            <a:r>
              <a:rPr lang="en-US" sz="1200" dirty="0"/>
              <a:t>g. The clearing team leader announces to the unit leader when the room is CLEAR.</a:t>
            </a:r>
          </a:p>
          <a:p>
            <a:r>
              <a:rPr lang="en-US" sz="1200" dirty="0"/>
              <a:t>3. Marks the entry point according to unit SOP.</a:t>
            </a:r>
          </a:p>
          <a:p>
            <a:pPr marL="386779"/>
            <a:r>
              <a:rPr lang="en-US" sz="1200" dirty="0"/>
              <a:t>a. Makes a quick assessment of room and threat.</a:t>
            </a:r>
          </a:p>
          <a:p>
            <a:pPr marL="386779"/>
            <a:r>
              <a:rPr lang="en-US" sz="1200" dirty="0"/>
              <a:t>b. Determines if unit has fire power to continue clearing their assigned sector.</a:t>
            </a:r>
          </a:p>
          <a:p>
            <a:pPr marL="386779"/>
            <a:r>
              <a:rPr lang="en-US" sz="1200" dirty="0"/>
              <a:t>c. Reports to the higher unit leader the first room is clear.</a:t>
            </a:r>
          </a:p>
          <a:p>
            <a:pPr marL="386779"/>
            <a:r>
              <a:rPr lang="en-US" sz="1200" dirty="0"/>
              <a:t>d. Requests needed sustainment to continue clearing his sector.</a:t>
            </a:r>
          </a:p>
          <a:p>
            <a:pPr marL="386779"/>
            <a:r>
              <a:rPr lang="en-US" sz="1200" dirty="0"/>
              <a:t>e. Marks entry point according to unit SOP.</a:t>
            </a:r>
          </a:p>
          <a:p>
            <a:r>
              <a:rPr lang="en-US" sz="1200" dirty="0"/>
              <a:t>4. The unit consolidates and reorganizes, as needed.</a:t>
            </a:r>
          </a:p>
        </p:txBody>
      </p:sp>
      <p:grpSp>
        <p:nvGrpSpPr>
          <p:cNvPr id="8" name="Group 41"/>
          <p:cNvGrpSpPr/>
          <p:nvPr/>
        </p:nvGrpSpPr>
        <p:grpSpPr>
          <a:xfrm>
            <a:off x="0" y="8866911"/>
            <a:ext cx="5943600" cy="277091"/>
            <a:chOff x="0" y="9753600"/>
            <a:chExt cx="7772400" cy="304800"/>
          </a:xfrm>
        </p:grpSpPr>
        <p:sp>
          <p:nvSpPr>
            <p:cNvPr id="9"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Battle Drills</a:t>
              </a:r>
            </a:p>
          </p:txBody>
        </p:sp>
        <p:sp>
          <p:nvSpPr>
            <p:cNvPr id="10"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J - 19</a:t>
              </a:r>
            </a:p>
          </p:txBody>
        </p:sp>
      </p:grpSp>
      <p:sp>
        <p:nvSpPr>
          <p:cNvPr id="11"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700" dirty="0">
                <a:solidFill>
                  <a:prstClr val="black"/>
                </a:solidFill>
              </a:rPr>
              <a:t>Battle Drill 6: Enter and Clear a Room</a:t>
            </a:r>
            <a:endParaRPr lang="en-US" sz="2700" dirty="0"/>
          </a:p>
        </p:txBody>
      </p:sp>
    </p:spTree>
    <p:extLst>
      <p:ext uri="{BB962C8B-B14F-4D97-AF65-F5344CB8AC3E}">
        <p14:creationId xmlns:p14="http://schemas.microsoft.com/office/powerpoint/2010/main" val="223974975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2001"/>
            <a:ext cx="5943600" cy="2033264"/>
          </a:xfrm>
          <a:prstGeom prst="rect">
            <a:avLst/>
          </a:prstGeom>
        </p:spPr>
        <p:txBody>
          <a:bodyPr wrap="square" lIns="77356" tIns="38678" rIns="77356" bIns="38678">
            <a:spAutoFit/>
          </a:bodyPr>
          <a:lstStyle/>
          <a:p>
            <a:r>
              <a:rPr lang="en-US" dirty="0"/>
              <a:t>1. Dismounted. Unit personnel take the following actions:</a:t>
            </a:r>
          </a:p>
          <a:p>
            <a:pPr marL="527794" indent="-141013"/>
            <a:r>
              <a:rPr lang="en-US" dirty="0"/>
              <a:t>a. Any Soldier announces, “INCOMING!”</a:t>
            </a:r>
          </a:p>
          <a:p>
            <a:pPr marL="527794" indent="-141013"/>
            <a:r>
              <a:rPr lang="en-US" dirty="0"/>
              <a:t>b. Soldiers immediately assume the prone position or move to immediate </a:t>
            </a:r>
            <a:r>
              <a:rPr lang="en-US" dirty="0" smtClean="0"/>
              <a:t>available cover </a:t>
            </a:r>
            <a:r>
              <a:rPr lang="en-US" dirty="0"/>
              <a:t>during initial impacts.</a:t>
            </a:r>
          </a:p>
          <a:p>
            <a:pPr marL="527794" indent="-141013"/>
            <a:r>
              <a:rPr lang="en-US" dirty="0"/>
              <a:t>c. The unit leader orders the unit to move to a rally point by giving a </a:t>
            </a:r>
            <a:r>
              <a:rPr lang="en-US" dirty="0" smtClean="0"/>
              <a:t>direction and </a:t>
            </a:r>
            <a:r>
              <a:rPr lang="en-US" dirty="0"/>
              <a:t>distance.</a:t>
            </a:r>
          </a:p>
          <a:p>
            <a:pPr marL="527794" indent="-141013"/>
            <a:r>
              <a:rPr lang="en-US" dirty="0"/>
              <a:t>d. Soldiers move rapidly in the direction and distance to the designated rally point</a:t>
            </a:r>
            <a:r>
              <a:rPr lang="en-US" dirty="0" smtClean="0"/>
              <a:t>, after </a:t>
            </a:r>
            <a:r>
              <a:rPr lang="en-US" dirty="0"/>
              <a:t>the </a:t>
            </a:r>
            <a:r>
              <a:rPr lang="en-US" dirty="0" smtClean="0"/>
              <a:t>impacts</a:t>
            </a:r>
            <a:r>
              <a:rPr lang="en-US" dirty="0"/>
              <a:t>.</a:t>
            </a:r>
          </a:p>
          <a:p>
            <a:pPr marL="527794" indent="-141013"/>
            <a:r>
              <a:rPr lang="en-US" dirty="0"/>
              <a:t>e. The unit leaders report the contact to higher headquarters.</a:t>
            </a:r>
          </a:p>
        </p:txBody>
      </p:sp>
      <p:grpSp>
        <p:nvGrpSpPr>
          <p:cNvPr id="5"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- 20</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800" dirty="0">
                <a:solidFill>
                  <a:prstClr val="black"/>
                </a:solidFill>
              </a:rPr>
              <a:t>Battle Drill 9: React to Indirect Fire</a:t>
            </a:r>
            <a:endParaRPr lang="en-US" sz="2400" dirty="0"/>
          </a:p>
        </p:txBody>
      </p:sp>
    </p:spTree>
    <p:extLst>
      <p:ext uri="{BB962C8B-B14F-4D97-AF65-F5344CB8AC3E}">
        <p14:creationId xmlns:p14="http://schemas.microsoft.com/office/powerpoint/2010/main" val="223974975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92729"/>
            <a:ext cx="5943600" cy="7280083"/>
          </a:xfrm>
          <a:prstGeom prst="rect">
            <a:avLst/>
          </a:prstGeom>
        </p:spPr>
        <p:txBody>
          <a:bodyPr wrap="square" lIns="77356" tIns="38678" rIns="77356" bIns="38678">
            <a:spAutoFit/>
          </a:bodyPr>
          <a:lstStyle/>
          <a:p>
            <a:r>
              <a:rPr lang="en-US" sz="1200" dirty="0"/>
              <a:t>1. The first Soldier to realize there is a possible IED communicates the 3-Ds:</a:t>
            </a:r>
          </a:p>
          <a:p>
            <a:pPr marL="527794" indent="-141013"/>
            <a:r>
              <a:rPr lang="en-US" sz="1200" dirty="0"/>
              <a:t>a. Distance: the distance from the Soldier(s) that initially found the possible IED.</a:t>
            </a:r>
          </a:p>
          <a:p>
            <a:pPr marL="527794" indent="-141013"/>
            <a:r>
              <a:rPr lang="en-US" sz="1200" dirty="0"/>
              <a:t>b. Direction: the direction to which the possible IED is located from the Soldier(s) who initially found it.</a:t>
            </a:r>
          </a:p>
          <a:p>
            <a:pPr marL="527794" indent="-141013"/>
            <a:r>
              <a:rPr lang="en-US" sz="1200" dirty="0"/>
              <a:t>c. Description: the initial description of the possible IED. Soldiers should not move closer to the possible IED to retrieve a better description.</a:t>
            </a:r>
          </a:p>
          <a:p>
            <a:r>
              <a:rPr lang="en-US" sz="1200" dirty="0"/>
              <a:t>2. The element performs the 5-Cs.</a:t>
            </a:r>
          </a:p>
          <a:p>
            <a:pPr marL="527794" indent="-141013"/>
            <a:r>
              <a:rPr lang="en-US" sz="1200" dirty="0"/>
              <a:t>a. Check: all personnel should check their immediate area for secondary/tertiary devices by conducting 5/25/200 meter checks from their positions. If Soldiers suspect an IED while performing the 5/25/200 meter checks, they should assume it could detonate at any moment, even if the suspected IED turns out to be a false alarm.</a:t>
            </a:r>
          </a:p>
          <a:p>
            <a:pPr marL="527794" indent="-141013"/>
            <a:r>
              <a:rPr lang="en-US" sz="1200" dirty="0"/>
              <a:t>b. Confirm: the unit MUST confirm the existence of a suspected IED from a safe distance using any available standoff means (robot, Buffalo, optics, or other means). Once confirmed, the unit calls in an EOD 9-line explosive hazard spot report.</a:t>
            </a:r>
          </a:p>
          <a:p>
            <a:pPr marL="969634" indent="-196076"/>
            <a:r>
              <a:rPr lang="en-US" sz="1200" dirty="0"/>
              <a:t>(1) Line 1, date-time group: complete this line with the date and time the item was discovered.</a:t>
            </a:r>
          </a:p>
          <a:p>
            <a:pPr marL="969634" indent="-196076"/>
            <a:r>
              <a:rPr lang="en-US" sz="1200" dirty="0"/>
              <a:t>(2) Line 2, reporting activity and location: complete this line with the unit and the 8-digit grid location of the explosive hazard.</a:t>
            </a:r>
          </a:p>
          <a:p>
            <a:pPr marL="969634" indent="-196076"/>
            <a:r>
              <a:rPr lang="en-US" sz="1200" dirty="0"/>
              <a:t>(3) Line 3, contact method: enter the radio frequency, call sign, point of contact, and telephone number.</a:t>
            </a:r>
          </a:p>
          <a:p>
            <a:pPr marL="969634" indent="-196076"/>
            <a:r>
              <a:rPr lang="en-US" sz="1200" dirty="0"/>
              <a:t>(4) Line 4, type of ordnance: document whether it was dropped, projected, placed, or thrown; or whether it was a possible IED. Give the number of items, if more than one. Include as detailed of a description as possible of the item in question, to include the size, shape, and physical condition.</a:t>
            </a:r>
          </a:p>
          <a:p>
            <a:pPr marL="969634" indent="-196076"/>
            <a:r>
              <a:rPr lang="en-US" sz="1200" dirty="0"/>
              <a:t>(5) Line 5, CBRN contaminations: Be as specific as possible.</a:t>
            </a:r>
          </a:p>
          <a:p>
            <a:pPr marL="969634" indent="-196076"/>
            <a:r>
              <a:rPr lang="en-US" sz="1200" dirty="0"/>
              <a:t>(6) Line 6, resources threatened: document equipment, facilities, or other assets that were threatened.</a:t>
            </a:r>
          </a:p>
          <a:p>
            <a:pPr marL="969634" indent="-196076"/>
            <a:r>
              <a:rPr lang="en-US" sz="1200" dirty="0"/>
              <a:t>(7) Line 7, impact on mission: provide a short description of the current tactical situation and how the explosive hazard affected the status of the mission.</a:t>
            </a:r>
          </a:p>
          <a:p>
            <a:pPr marL="969634" indent="-196076"/>
            <a:r>
              <a:rPr lang="en-US" sz="1200" dirty="0"/>
              <a:t>(8) Line 8, protective measures: document any measures taken to protect personnel and equipment.</a:t>
            </a:r>
          </a:p>
          <a:p>
            <a:pPr marL="969634" indent="-196076"/>
            <a:r>
              <a:rPr lang="en-US" sz="1200" dirty="0"/>
              <a:t>(9) Line 9, recommended priority. indicate whether it was immediate, indirect, minor, or no threat:</a:t>
            </a:r>
          </a:p>
          <a:p>
            <a:pPr marL="1351042" indent="-190704"/>
            <a:r>
              <a:rPr lang="en-US" sz="1200" dirty="0"/>
              <a:t>(a) Immediate: stops the unit maneuver and mission capability, or threatens critical assets vital to the mission.</a:t>
            </a:r>
          </a:p>
          <a:p>
            <a:pPr marL="1351042" indent="-190704"/>
            <a:r>
              <a:rPr lang="en-US" sz="1200" dirty="0"/>
              <a:t>(b) Indirect: stops the unit maneuver and mission capability, or threatens critical assets important to the mission.</a:t>
            </a:r>
          </a:p>
          <a:p>
            <a:pPr marL="1351042" indent="-190704"/>
            <a:r>
              <a:rPr lang="en-US" sz="1200" dirty="0"/>
              <a:t>(c) Minor: reduces the unit maneuver and mission capability, or threatens noncritical assets.</a:t>
            </a:r>
          </a:p>
        </p:txBody>
      </p:sp>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- 21</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solidFill>
                  <a:prstClr val="black"/>
                </a:solidFill>
              </a:rPr>
              <a:t>Battle Drill 11: React to IED</a:t>
            </a:r>
            <a:endParaRPr lang="en-US" sz="2800" dirty="0"/>
          </a:p>
        </p:txBody>
      </p:sp>
    </p:spTree>
    <p:extLst>
      <p:ext uri="{BB962C8B-B14F-4D97-AF65-F5344CB8AC3E}">
        <p14:creationId xmlns:p14="http://schemas.microsoft.com/office/powerpoint/2010/main" val="31009274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8294"/>
            <a:ext cx="5943600" cy="6910751"/>
          </a:xfrm>
          <a:prstGeom prst="rect">
            <a:avLst/>
          </a:prstGeom>
        </p:spPr>
        <p:txBody>
          <a:bodyPr wrap="square" lIns="77356" tIns="38678" rIns="77356" bIns="38678">
            <a:spAutoFit/>
          </a:bodyPr>
          <a:lstStyle/>
          <a:p>
            <a:pPr marL="1351042" indent="-190704"/>
            <a:r>
              <a:rPr lang="en-US" sz="1200" dirty="0"/>
              <a:t>(d) No threat: has little or no effect on the capabilities or assets of the unit. c. Clear: the unit clears the area around the device of all personnel, working from the device outwards. If an IED has been confirmed, the unit must clear the area. The safe distance is determined by several factors: the tactical situation, avoiding predictability, and moving several hundred meters away from the IED.</a:t>
            </a:r>
          </a:p>
          <a:p>
            <a:pPr marL="527794" indent="-141013"/>
            <a:r>
              <a:rPr lang="en-US" sz="1200" dirty="0"/>
              <a:t>c. Clear: the unit clears the area around the device of all personnel, working from the device outwards. If an IED has been confirmed, the unit must clear the area. The safe distance is determined by several factors: the tactical situation, avoiding predictability, and moving several hundred meters away from the IED.</a:t>
            </a:r>
          </a:p>
          <a:p>
            <a:pPr marL="527794" indent="-141013"/>
            <a:r>
              <a:rPr lang="en-US" sz="1200" dirty="0"/>
              <a:t>d. Cordon: establish a security cordon around the danger area by setting up blocking positions to prevent foot and vehicle traffic from approaching the IED. An effective cordon will deny the enemy observation of friendly TTPs, along with denying them IED effectiveness. Continue to check for secondary/tertiary IEDs, make use of available cover, and establish an incident command post.</a:t>
            </a:r>
          </a:p>
          <a:p>
            <a:pPr marL="527794" indent="-141013"/>
            <a:r>
              <a:rPr lang="en-US" sz="1200" dirty="0"/>
              <a:t>e. Control: the unit must control the area inside the cordon to ensure authorized access. Since the distance of all personnel from the IED directly affects their safety, Soldiers should control the site to prevent someone from straying dangerously close until the threat has been neutralized.</a:t>
            </a:r>
          </a:p>
          <a:p>
            <a:pPr marL="969634" indent="-196076"/>
            <a:r>
              <a:rPr lang="en-US" sz="1200" dirty="0"/>
              <a:t>(1) 5-meter check: identify a position to halt. Search five meters out from your vehicle through the window before opening the door. Conduct a systematic visual check using binoculars or other optics. Check for abnormalities such as disturbed earth, suspicious objects, or loose bricks in walls and security ties. Work from the ground up and continue above head height. Take your time, search methodically, and use a white flashlight during hours of reduced visibility.</a:t>
            </a:r>
          </a:p>
          <a:p>
            <a:pPr marL="969634" indent="-196076"/>
            <a:r>
              <a:rPr lang="en-US" sz="1200" dirty="0"/>
              <a:t>(2) 25-Meter check: once a 5-meter check is completed and if deemed necessary by the patrol leader; exit the vehicle and close the door in order to protect occupants from the potential blast and sniper threats. Immediately perform a visual search under the vehicle and continue visually clear the area out to 25 meters, while simultaneously checking for potential IED indicators or anything out of the ordinary. During the 5/25/200 meter checks, the patrol (including Soldiers remaining inside the vehicle), must remain outwardly focused while searching from far-to-near looking for suspected enemy activity such as a triggerman, cameraman, or sniper.</a:t>
            </a:r>
          </a:p>
          <a:p>
            <a:pPr marL="773559"/>
            <a:r>
              <a:rPr lang="en-US" sz="1200" dirty="0"/>
              <a:t>(3) The driver and the gunner should remain inside the vehicle for security purposes.</a:t>
            </a:r>
          </a:p>
        </p:txBody>
      </p:sp>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Battle Drills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J - 22</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solidFill>
                  <a:prstClr val="black"/>
                </a:solidFill>
              </a:rPr>
              <a:t>Battle Drill 11: React to IED</a:t>
            </a:r>
            <a:endParaRPr lang="en-US" sz="2800" dirty="0"/>
          </a:p>
        </p:txBody>
      </p:sp>
    </p:spTree>
    <p:extLst>
      <p:ext uri="{BB962C8B-B14F-4D97-AF65-F5344CB8AC3E}">
        <p14:creationId xmlns:p14="http://schemas.microsoft.com/office/powerpoint/2010/main" val="2486716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8866911"/>
            <a:ext cx="5943600" cy="277091"/>
            <a:chOff x="0" y="9753600"/>
            <a:chExt cx="7772400" cy="304800"/>
          </a:xfrm>
        </p:grpSpPr>
        <p:sp>
          <p:nvSpPr>
            <p:cNvPr id="5"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Unified Land Operations</a:t>
              </a:r>
            </a:p>
          </p:txBody>
        </p:sp>
        <p:sp>
          <p:nvSpPr>
            <p:cNvPr id="6"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C - 2</a:t>
              </a:r>
            </a:p>
          </p:txBody>
        </p:sp>
      </p:grpSp>
      <p:sp>
        <p:nvSpPr>
          <p:cNvPr id="7"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800" dirty="0"/>
              <a:t>Unified Land Operations</a:t>
            </a:r>
          </a:p>
        </p:txBody>
      </p:sp>
      <p:grpSp>
        <p:nvGrpSpPr>
          <p:cNvPr id="14" name="Group 13"/>
          <p:cNvGrpSpPr/>
          <p:nvPr/>
        </p:nvGrpSpPr>
        <p:grpSpPr>
          <a:xfrm>
            <a:off x="24974" y="749944"/>
            <a:ext cx="5885329" cy="6454420"/>
            <a:chOff x="-3733800" y="-2302988"/>
            <a:chExt cx="16840200" cy="18085913"/>
          </a:xfrm>
        </p:grpSpPr>
        <p:pic>
          <p:nvPicPr>
            <p:cNvPr id="17101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33800" y="-2302988"/>
              <a:ext cx="16840200" cy="4543425"/>
            </a:xfrm>
            <a:prstGeom prst="rect">
              <a:avLst/>
            </a:prstGeom>
            <a:noFill/>
            <a:ln w="9525">
              <a:noFill/>
              <a:miter lim="800000"/>
              <a:headEnd/>
              <a:tailEnd/>
            </a:ln>
          </p:spPr>
        </p:pic>
        <p:pic>
          <p:nvPicPr>
            <p:cNvPr id="171011"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33800" y="2209800"/>
              <a:ext cx="16840200" cy="4543425"/>
            </a:xfrm>
            <a:prstGeom prst="rect">
              <a:avLst/>
            </a:prstGeom>
            <a:noFill/>
            <a:ln w="9525">
              <a:noFill/>
              <a:miter lim="800000"/>
              <a:headEnd/>
              <a:tailEnd/>
            </a:ln>
          </p:spPr>
        </p:pic>
        <p:pic>
          <p:nvPicPr>
            <p:cNvPr id="171012"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733800" y="6724650"/>
              <a:ext cx="16840200" cy="4543425"/>
            </a:xfrm>
            <a:prstGeom prst="rect">
              <a:avLst/>
            </a:prstGeom>
            <a:noFill/>
            <a:ln w="9525">
              <a:noFill/>
              <a:miter lim="800000"/>
              <a:headEnd/>
              <a:tailEnd/>
            </a:ln>
          </p:spPr>
        </p:pic>
        <p:pic>
          <p:nvPicPr>
            <p:cNvPr id="171013"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733800" y="11249025"/>
              <a:ext cx="16840200" cy="4533900"/>
            </a:xfrm>
            <a:prstGeom prst="rect">
              <a:avLst/>
            </a:prstGeom>
            <a:noFill/>
            <a:ln w="9525">
              <a:noFill/>
              <a:miter lim="800000"/>
              <a:headEnd/>
              <a:tailEnd/>
            </a:ln>
          </p:spPr>
        </p:pic>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762003"/>
            <a:ext cx="5943600" cy="8035636"/>
          </a:xfrm>
        </p:spPr>
        <p:txBody>
          <a:bodyPr>
            <a:noAutofit/>
          </a:bodyPr>
          <a:lstStyle/>
          <a:p>
            <a:pPr marL="0" indent="0" algn="ctr">
              <a:buNone/>
            </a:pPr>
            <a:r>
              <a:rPr lang="en-US" sz="1600" b="1" u="sng" dirty="0"/>
              <a:t>Tactical Combat Casualty Care</a:t>
            </a:r>
          </a:p>
          <a:p>
            <a:pPr marL="0" indent="0">
              <a:buNone/>
            </a:pPr>
            <a:r>
              <a:rPr lang="en-US" sz="1400" dirty="0"/>
              <a:t>Tactical Combat Casualty Care (TCCC) is the prehospital care rendered to a casualty in a tactical, combat environment. The principles of TCCC are fundamentally different from those of traditional civilian trauma care, which is practiced by most medical providers and medics. These differences are based on both the unique patterns and types of wounds that are suffered in combat and the tactical environment medical personnel face in combat. Unique combat wounds and tactical environments make it difficult to determine which intervention to perform at what time. Besides addressing a casualty’s medical condition, responding medical personnel must also address the tactical situation faced while providing casualty care in combat. A medically correct intervention performed at the wrong time may lead to further casualties. Stated another way, “good medicine may be bad tactics,” which can get the rescuer and casualty killed. To successfully navigate these issues, medical providers must have skills and training focused on combat trauma care, as opposed to civilian trauma care.</a:t>
            </a:r>
          </a:p>
          <a:p>
            <a:pPr marL="0" indent="0" algn="ctr">
              <a:buNone/>
            </a:pPr>
            <a:endParaRPr lang="en-US" sz="1400" b="1" u="sng" dirty="0"/>
          </a:p>
          <a:p>
            <a:pPr marL="0" indent="0" algn="ctr">
              <a:buNone/>
            </a:pPr>
            <a:r>
              <a:rPr lang="en-US" sz="1600" b="1" u="sng" dirty="0"/>
              <a:t>Casualties and Wounds</a:t>
            </a:r>
          </a:p>
          <a:p>
            <a:pPr marL="0" indent="0">
              <a:buNone/>
            </a:pPr>
            <a:r>
              <a:rPr lang="en-US" sz="1400" dirty="0"/>
              <a:t>On the battlefield, the prehospital period is the most important time to care for any combat casualty. In previous wars, up to 90 percent of combat deaths occurred before a casualty reached a medical treatment facility. This highlights the primary importance of treating battlefield casualties at the point of injury, prior to tactical evacuation care and arrival at a treatment facility.</a:t>
            </a:r>
          </a:p>
          <a:p>
            <a:pPr marL="0" indent="0">
              <a:buNone/>
            </a:pPr>
            <a:endParaRPr lang="en-US" sz="1400" dirty="0"/>
          </a:p>
          <a:p>
            <a:pPr>
              <a:buNone/>
            </a:pPr>
            <a:r>
              <a:rPr lang="en-US" sz="1400" dirty="0"/>
              <a:t>On the battlefield, casualties will fall into three general categories:</a:t>
            </a:r>
          </a:p>
          <a:p>
            <a:pPr>
              <a:buNone/>
            </a:pPr>
            <a:r>
              <a:rPr lang="en-US" sz="1400" dirty="0"/>
              <a:t>• Casualties who will live, regardless of receiving any medical aid.</a:t>
            </a:r>
          </a:p>
          <a:p>
            <a:pPr>
              <a:buNone/>
            </a:pPr>
            <a:r>
              <a:rPr lang="en-US" sz="1400" dirty="0"/>
              <a:t>• Casualties who will die, regardless of receiving any medical aid.</a:t>
            </a:r>
          </a:p>
          <a:p>
            <a:pPr>
              <a:buNone/>
            </a:pPr>
            <a:r>
              <a:rPr lang="en-US" sz="1400" dirty="0"/>
              <a:t>• Casualties who will die if they do not receive timely and appropriate medical aid.</a:t>
            </a:r>
          </a:p>
          <a:p>
            <a:pPr>
              <a:buNone/>
            </a:pPr>
            <a:endParaRPr lang="en-US" sz="1400" dirty="0"/>
          </a:p>
          <a:p>
            <a:pPr marL="0" indent="0">
              <a:buNone/>
            </a:pPr>
            <a:r>
              <a:rPr lang="en-US" sz="1400" dirty="0"/>
              <a:t>TCCC addresses the third category of casualties — those who require the most attention of the medical provider during combat.</a:t>
            </a:r>
          </a:p>
          <a:p>
            <a:pPr marL="0" indent="0">
              <a:buNone/>
            </a:pPr>
            <a:endParaRPr lang="en-US" sz="1400" dirty="0"/>
          </a:p>
          <a:p>
            <a:pPr algn="ctr">
              <a:buNone/>
            </a:pPr>
            <a:endParaRPr lang="en-US" sz="1400" dirty="0"/>
          </a:p>
        </p:txBody>
      </p:sp>
      <p:grpSp>
        <p:nvGrpSpPr>
          <p:cNvPr id="2"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Medical</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K - 1</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Medical</a:t>
            </a:r>
            <a:endParaRPr lang="en-US" sz="3700" dirty="0"/>
          </a:p>
        </p:txBody>
      </p:sp>
    </p:spTree>
    <p:extLst>
      <p:ext uri="{BB962C8B-B14F-4D97-AF65-F5344CB8AC3E}">
        <p14:creationId xmlns:p14="http://schemas.microsoft.com/office/powerpoint/2010/main" val="266297638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762000"/>
            <a:ext cx="5943600" cy="7620000"/>
          </a:xfrm>
        </p:spPr>
        <p:txBody>
          <a:bodyPr>
            <a:noAutofit/>
          </a:bodyPr>
          <a:lstStyle/>
          <a:p>
            <a:pPr algn="ctr">
              <a:buNone/>
            </a:pPr>
            <a:r>
              <a:rPr lang="en-US" sz="1400" b="1" u="sng" dirty="0"/>
              <a:t>TCCC Goals</a:t>
            </a:r>
          </a:p>
          <a:p>
            <a:pPr marL="0" indent="0">
              <a:buNone/>
            </a:pPr>
            <a:r>
              <a:rPr lang="en-US" sz="1400" dirty="0"/>
              <a:t>TCCC presents a system to manage combat casualties that takes the issues discussed above into  consideration. The guiding principle of TCCC is performing the correct intervention at the correct time in the continuum of field care. TCCC is ultimately structured to meet three important goals:</a:t>
            </a:r>
          </a:p>
          <a:p>
            <a:pPr marL="398867" indent="-154444">
              <a:buNone/>
            </a:pPr>
            <a:r>
              <a:rPr lang="en-US" sz="1400" dirty="0"/>
              <a:t>• Treat the casualty.</a:t>
            </a:r>
          </a:p>
          <a:p>
            <a:pPr marL="398867" indent="-154444">
              <a:buNone/>
            </a:pPr>
            <a:r>
              <a:rPr lang="en-US" sz="1400" dirty="0"/>
              <a:t>• Prevent additional casualties.</a:t>
            </a:r>
          </a:p>
          <a:p>
            <a:pPr marL="398867" indent="-154444">
              <a:buNone/>
            </a:pPr>
            <a:r>
              <a:rPr lang="en-US" sz="1400" dirty="0"/>
              <a:t>• Complete the mission.</a:t>
            </a:r>
          </a:p>
          <a:p>
            <a:pPr algn="ctr">
              <a:buNone/>
            </a:pPr>
            <a:endParaRPr lang="en-US" sz="1400" b="1" u="sng" dirty="0"/>
          </a:p>
          <a:p>
            <a:pPr algn="ctr">
              <a:buNone/>
            </a:pPr>
            <a:r>
              <a:rPr lang="en-US" sz="1400" b="1" u="sng" dirty="0"/>
              <a:t>Stages of Care</a:t>
            </a:r>
          </a:p>
          <a:p>
            <a:pPr marL="0" indent="0">
              <a:buNone/>
            </a:pPr>
            <a:r>
              <a:rPr lang="en-US" sz="1400" dirty="0"/>
              <a:t>In thinking about the management of combat casualties, it is helpful to divide care into three distinct phases, each with its own characteristics and limitations:</a:t>
            </a:r>
          </a:p>
          <a:p>
            <a:pPr>
              <a:buNone/>
            </a:pPr>
            <a:endParaRPr lang="en-US" sz="1400" dirty="0"/>
          </a:p>
          <a:p>
            <a:pPr>
              <a:buNone/>
            </a:pPr>
            <a:r>
              <a:rPr lang="en-US" sz="1400" dirty="0"/>
              <a:t>• </a:t>
            </a:r>
            <a:r>
              <a:rPr lang="en-US" sz="1400" b="1" u="sng" dirty="0"/>
              <a:t>Care under fire </a:t>
            </a:r>
            <a:r>
              <a:rPr lang="en-US" sz="1400" dirty="0"/>
              <a:t>is the care rendered at the point of injury while both the medic and the casualty are under effective hostile fire. The risk of additional injuries from hostile fire at any moment is extremely high for both the casualty and the medic. Available medical equipment is limited to that carried by the medic and the casualty. </a:t>
            </a:r>
          </a:p>
          <a:p>
            <a:pPr>
              <a:buNone/>
            </a:pPr>
            <a:endParaRPr lang="en-US" sz="1400" dirty="0"/>
          </a:p>
          <a:p>
            <a:pPr>
              <a:buNone/>
            </a:pPr>
            <a:r>
              <a:rPr lang="en-US" sz="1400" dirty="0"/>
              <a:t>• </a:t>
            </a:r>
            <a:r>
              <a:rPr lang="en-US" sz="1400" b="1" u="sng" dirty="0"/>
              <a:t>Tactical field care </a:t>
            </a:r>
            <a:r>
              <a:rPr lang="en-US" sz="1400" dirty="0"/>
              <a:t>is the care rendered by the medic once he and the casualty are no longer under effective hostile fire. It also applies to situations in which an injury has occurred on a mission but there has been no hostile fire. Available medical equipment is still limited to that carried into the field by mission personnel. Time to evacuation may vary from minutes to hours.</a:t>
            </a:r>
          </a:p>
          <a:p>
            <a:pPr>
              <a:buNone/>
            </a:pPr>
            <a:endParaRPr lang="en-US" sz="1400" dirty="0"/>
          </a:p>
          <a:p>
            <a:r>
              <a:rPr lang="en-US" sz="1400" b="1" u="sng" dirty="0"/>
              <a:t>Tactical evacuation care </a:t>
            </a:r>
            <a:r>
              <a:rPr lang="en-US" sz="1400" dirty="0"/>
              <a:t>is the care rendered once the casualty has been picked up by an aircraft, vehicle, or boat. Additional medical personnel and equipment that has been pre-staged in these assets should be available during this phase of casualty management. </a:t>
            </a:r>
          </a:p>
          <a:p>
            <a:endParaRPr lang="en-US" sz="1400" dirty="0"/>
          </a:p>
        </p:txBody>
      </p:sp>
      <p:grpSp>
        <p:nvGrpSpPr>
          <p:cNvPr id="11" name="Group 41"/>
          <p:cNvGrpSpPr/>
          <p:nvPr/>
        </p:nvGrpSpPr>
        <p:grpSpPr>
          <a:xfrm>
            <a:off x="0" y="8866911"/>
            <a:ext cx="5943600" cy="277091"/>
            <a:chOff x="0" y="9753600"/>
            <a:chExt cx="7772400" cy="304800"/>
          </a:xfrm>
        </p:grpSpPr>
        <p:sp>
          <p:nvSpPr>
            <p:cNvPr id="12"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Medical</a:t>
              </a:r>
            </a:p>
          </p:txBody>
        </p:sp>
        <p:sp>
          <p:nvSpPr>
            <p:cNvPr id="13"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K - 2</a:t>
              </a:r>
            </a:p>
          </p:txBody>
        </p:sp>
      </p:grpSp>
      <p:sp>
        <p:nvSpPr>
          <p:cNvPr id="14"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TCCC</a:t>
            </a:r>
            <a:endParaRPr lang="en-US" sz="3700" dirty="0"/>
          </a:p>
        </p:txBody>
      </p:sp>
    </p:spTree>
    <p:extLst>
      <p:ext uri="{BB962C8B-B14F-4D97-AF65-F5344CB8AC3E}">
        <p14:creationId xmlns:p14="http://schemas.microsoft.com/office/powerpoint/2010/main" val="266297638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596"/>
            <a:ext cx="5943600" cy="6233643"/>
          </a:xfrm>
          <a:prstGeom prst="rect">
            <a:avLst/>
          </a:prstGeom>
        </p:spPr>
        <p:txBody>
          <a:bodyPr wrap="square" lIns="77356" tIns="38678" rIns="77356" bIns="38678">
            <a:spAutoFit/>
          </a:bodyPr>
          <a:lstStyle/>
          <a:p>
            <a:pPr marL="95352" indent="-95352">
              <a:buFont typeface="Arial" pitchFamily="34" charset="0"/>
              <a:buChar char="•"/>
            </a:pPr>
            <a:r>
              <a:rPr lang="en-US" sz="1600" b="1" u="sng" dirty="0"/>
              <a:t>Priority I, URGENT </a:t>
            </a:r>
            <a:r>
              <a:rPr lang="en-US" sz="1600" dirty="0"/>
              <a:t>is assigned to emergency cases that should be evacuated as soon as possible and within a maximum of 1 hour to save life, limb, or eyesight and to prevent complications of serious illness and to avoid permanent disability.</a:t>
            </a:r>
          </a:p>
          <a:p>
            <a:pPr marL="95352" indent="-95352">
              <a:buFont typeface="Arial" pitchFamily="34" charset="0"/>
              <a:buChar char="•"/>
            </a:pPr>
            <a:endParaRPr lang="en-US" sz="1600" dirty="0"/>
          </a:p>
          <a:p>
            <a:pPr marL="95352" indent="-95352"/>
            <a:r>
              <a:rPr lang="en-US" sz="1600" dirty="0"/>
              <a:t>• </a:t>
            </a:r>
            <a:r>
              <a:rPr lang="en-US" sz="1600" b="1" u="sng" dirty="0"/>
              <a:t>Priority IA, URGENT-SURGICAL </a:t>
            </a:r>
            <a:r>
              <a:rPr lang="en-US" sz="1600" dirty="0"/>
              <a:t>is assigned to patients who must receive far forward surgical intervention to save life and stabilize for further evacuation.</a:t>
            </a:r>
          </a:p>
          <a:p>
            <a:pPr marL="95352" indent="-95352"/>
            <a:endParaRPr lang="en-US" sz="1600" dirty="0"/>
          </a:p>
          <a:p>
            <a:pPr marL="95352" indent="-95352"/>
            <a:r>
              <a:rPr lang="en-US" sz="1600" dirty="0"/>
              <a:t>• </a:t>
            </a:r>
            <a:r>
              <a:rPr lang="en-US" sz="1600" b="1" u="sng" dirty="0"/>
              <a:t>Priority II, PRIORITY </a:t>
            </a:r>
            <a:r>
              <a:rPr lang="en-US" sz="1600" dirty="0"/>
              <a:t>is assigned to sick and wounded personnel requiring prompt medical care. This precedence is used when the individual should be evacuated within 4 hours. Additionally, if his medical condition could deteriorate to such a degree that he will become an URGENT precedence or whose requirements for special treatment are not available locally, or who will suffer unnecessary pain or disability, the precedence is assigned as a PRIORITY.</a:t>
            </a:r>
          </a:p>
          <a:p>
            <a:pPr marL="95352" indent="-95352"/>
            <a:endParaRPr lang="en-US" sz="1600" dirty="0"/>
          </a:p>
          <a:p>
            <a:pPr marL="95352" indent="-95352"/>
            <a:r>
              <a:rPr lang="en-US" sz="1600" dirty="0"/>
              <a:t>• </a:t>
            </a:r>
            <a:r>
              <a:rPr lang="en-US" sz="1600" b="1" u="sng" dirty="0"/>
              <a:t>Priority III, ROUTINE </a:t>
            </a:r>
            <a:r>
              <a:rPr lang="en-US" sz="1600" dirty="0"/>
              <a:t>is assigned to sick and wounded personnel requiring evacuation but whose condition is not expected to deteriorate significantly. The sick and wounded in this category should be evacuated within 24 hours.</a:t>
            </a:r>
          </a:p>
          <a:p>
            <a:pPr marL="95352" indent="-95352"/>
            <a:endParaRPr lang="en-US" sz="1600" dirty="0"/>
          </a:p>
          <a:p>
            <a:pPr marL="95352" indent="-95352"/>
            <a:r>
              <a:rPr lang="en-US" sz="1600" dirty="0"/>
              <a:t>• </a:t>
            </a:r>
            <a:r>
              <a:rPr lang="en-US" sz="1600" b="1" u="sng" dirty="0"/>
              <a:t>Priority IV, CONVENIENCE </a:t>
            </a:r>
            <a:r>
              <a:rPr lang="en-US" sz="1600" dirty="0"/>
              <a:t>is assigned to patients for whom evacuation by medical vehicle is a matter of medical convenience rather than necessity.</a:t>
            </a:r>
          </a:p>
        </p:txBody>
      </p:sp>
      <p:grpSp>
        <p:nvGrpSpPr>
          <p:cNvPr id="5" name="Group 41"/>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Medical</a:t>
              </a: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K - 3</a:t>
              </a:r>
            </a:p>
          </p:txBody>
        </p:sp>
      </p:grpSp>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200" dirty="0">
                <a:solidFill>
                  <a:prstClr val="black"/>
                </a:solidFill>
              </a:rPr>
              <a:t>Medical Evacuation Precedence Categories</a:t>
            </a:r>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31275"/>
            <a:ext cx="5943600" cy="2105682"/>
          </a:xfrm>
          <a:prstGeom prst="rect">
            <a:avLst/>
          </a:prstGeom>
        </p:spPr>
        <p:txBody>
          <a:bodyPr wrap="square" lIns="77356" tIns="38678" rIns="77356" bIns="38678">
            <a:spAutoFit/>
          </a:bodyPr>
          <a:lstStyle/>
          <a:p>
            <a:r>
              <a:rPr lang="en-US" sz="1600" dirty="0"/>
              <a:t>Paint shiny areas (forehead, cheekbones, nose, ears, and chin) with a dark color. Paint shadow areas (around the eyes, under the nose, and under the chin) with a light color. In addition to the face, paint the exposed skin on the back of the neck, arms, and hands. Palms of hands are not normally camouflaged if arm-and-hand signals are to be used. Remove all jewelry to further reduce shine or reflection. When camouflage sticks/compacts are not issued, use burnt cork, bark, charcoal, lamp black, or light-colored mud.</a:t>
            </a:r>
          </a:p>
        </p:txBody>
      </p:sp>
      <p:grpSp>
        <p:nvGrpSpPr>
          <p:cNvPr id="14" name="Group 13"/>
          <p:cNvGrpSpPr/>
          <p:nvPr/>
        </p:nvGrpSpPr>
        <p:grpSpPr>
          <a:xfrm>
            <a:off x="0" y="3671454"/>
            <a:ext cx="5943600" cy="3879273"/>
            <a:chOff x="172729" y="4709700"/>
            <a:chExt cx="7426942" cy="4114001"/>
          </a:xfrm>
        </p:grpSpPr>
        <p:pic>
          <p:nvPicPr>
            <p:cNvPr id="2052" name="Picture 4"/>
            <p:cNvPicPr>
              <a:picLocks noChangeAspect="1" noChangeArrowheads="1"/>
            </p:cNvPicPr>
            <p:nvPr/>
          </p:nvPicPr>
          <p:blipFill>
            <a:blip r:embed="rId2" cstate="print"/>
            <a:srcRect/>
            <a:stretch>
              <a:fillRect/>
            </a:stretch>
          </p:blipFill>
          <p:spPr bwMode="auto">
            <a:xfrm>
              <a:off x="176213" y="4709700"/>
              <a:ext cx="7419975" cy="695325"/>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172729" y="5401541"/>
              <a:ext cx="7419975" cy="695325"/>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172729" y="6090312"/>
              <a:ext cx="7419975" cy="695325"/>
            </a:xfrm>
            <a:prstGeom prst="rect">
              <a:avLst/>
            </a:prstGeom>
            <a:noFill/>
            <a:ln w="9525">
              <a:noFill/>
              <a:miter lim="800000"/>
              <a:headEnd/>
              <a:tailEnd/>
            </a:ln>
          </p:spPr>
        </p:pic>
        <p:pic>
          <p:nvPicPr>
            <p:cNvPr id="2055" name="Picture 7"/>
            <p:cNvPicPr>
              <a:picLocks noChangeAspect="1" noChangeArrowheads="1"/>
            </p:cNvPicPr>
            <p:nvPr/>
          </p:nvPicPr>
          <p:blipFill>
            <a:blip r:embed="rId5" cstate="print"/>
            <a:srcRect/>
            <a:stretch>
              <a:fillRect/>
            </a:stretch>
          </p:blipFill>
          <p:spPr bwMode="auto">
            <a:xfrm>
              <a:off x="174008" y="6781800"/>
              <a:ext cx="7419975" cy="695325"/>
            </a:xfrm>
            <a:prstGeom prst="rect">
              <a:avLst/>
            </a:prstGeom>
            <a:noFill/>
            <a:ln w="9525">
              <a:noFill/>
              <a:miter lim="800000"/>
              <a:headEnd/>
              <a:tailEnd/>
            </a:ln>
          </p:spPr>
        </p:pic>
        <p:pic>
          <p:nvPicPr>
            <p:cNvPr id="2056" name="Picture 8"/>
            <p:cNvPicPr>
              <a:picLocks noChangeAspect="1" noChangeArrowheads="1"/>
            </p:cNvPicPr>
            <p:nvPr/>
          </p:nvPicPr>
          <p:blipFill>
            <a:blip r:embed="rId6" cstate="print"/>
            <a:srcRect/>
            <a:stretch>
              <a:fillRect/>
            </a:stretch>
          </p:blipFill>
          <p:spPr bwMode="auto">
            <a:xfrm>
              <a:off x="179696" y="7444427"/>
              <a:ext cx="7419975" cy="695325"/>
            </a:xfrm>
            <a:prstGeom prst="rect">
              <a:avLst/>
            </a:prstGeom>
            <a:noFill/>
            <a:ln w="9525">
              <a:noFill/>
              <a:miter lim="800000"/>
              <a:headEnd/>
              <a:tailEnd/>
            </a:ln>
          </p:spPr>
        </p:pic>
        <p:pic>
          <p:nvPicPr>
            <p:cNvPr id="2057" name="Picture 9"/>
            <p:cNvPicPr>
              <a:picLocks noChangeAspect="1" noChangeArrowheads="1"/>
            </p:cNvPicPr>
            <p:nvPr/>
          </p:nvPicPr>
          <p:blipFill>
            <a:blip r:embed="rId7" cstate="print"/>
            <a:srcRect/>
            <a:stretch>
              <a:fillRect/>
            </a:stretch>
          </p:blipFill>
          <p:spPr bwMode="auto">
            <a:xfrm>
              <a:off x="179696" y="8128376"/>
              <a:ext cx="7419975" cy="695325"/>
            </a:xfrm>
            <a:prstGeom prst="rect">
              <a:avLst/>
            </a:prstGeom>
            <a:noFill/>
            <a:ln w="9525">
              <a:noFill/>
              <a:miter lim="800000"/>
              <a:headEnd/>
              <a:tailEnd/>
            </a:ln>
          </p:spPr>
        </p:pic>
      </p:grpSp>
      <p:grpSp>
        <p:nvGrpSpPr>
          <p:cNvPr id="12" name="Group 41"/>
          <p:cNvGrpSpPr/>
          <p:nvPr/>
        </p:nvGrpSpPr>
        <p:grpSpPr>
          <a:xfrm>
            <a:off x="0" y="8866911"/>
            <a:ext cx="5943600" cy="277091"/>
            <a:chOff x="0" y="9753600"/>
            <a:chExt cx="7772400" cy="304800"/>
          </a:xfrm>
        </p:grpSpPr>
        <p:sp>
          <p:nvSpPr>
            <p:cNvPr id="13"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8" action="ppaction://hlinksldjump" tooltip="Click here to return to the TACSOP Table of Contents"/>
                </a:rPr>
                <a:t>Camouflage</a:t>
              </a:r>
            </a:p>
          </p:txBody>
        </p:sp>
        <p:sp>
          <p:nvSpPr>
            <p:cNvPr id="15"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9" action="ppaction://hlinksldjump" tooltip="Click here to return to the TACSOP Table of Contents"/>
                </a:rPr>
                <a:t>L - 1</a:t>
              </a:r>
            </a:p>
          </p:txBody>
        </p:sp>
      </p:grpSp>
      <p:sp>
        <p:nvSpPr>
          <p:cNvPr id="16"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Camouflage</a:t>
            </a:r>
            <a:endParaRPr lang="en-US" sz="3700" dirty="0"/>
          </a:p>
        </p:txBody>
      </p:sp>
    </p:spTree>
    <p:extLst>
      <p:ext uri="{BB962C8B-B14F-4D97-AF65-F5344CB8AC3E}">
        <p14:creationId xmlns:p14="http://schemas.microsoft.com/office/powerpoint/2010/main" val="30312235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541" y="762002"/>
            <a:ext cx="5827059" cy="7645660"/>
          </a:xfrm>
          <a:prstGeom prst="rect">
            <a:avLst/>
          </a:prstGeom>
          <a:noFill/>
        </p:spPr>
        <p:txBody>
          <a:bodyPr wrap="square" lIns="77356" tIns="38678" rIns="77356" bIns="38678" rtlCol="0">
            <a:spAutoFit/>
          </a:bodyPr>
          <a:lstStyle/>
          <a:p>
            <a:r>
              <a:rPr lang="en-US" sz="1300" dirty="0">
                <a:latin typeface="+mj-lt"/>
              </a:rPr>
              <a:t>A Key Leader Engagement is a method for building relationships with people and entities of influence in your area of operation. KLE occurs at all levels.  Coalition Forces best achieve desired KLE effects through deliberate and focused face-to-face meetings with local leaders.  Effective KLE fosters and expands rapport and builds a willingness to cooperate between Coalition Forces and influential people within host nation communities.</a:t>
            </a:r>
            <a:endParaRPr lang="en-US" sz="1300" b="1" dirty="0">
              <a:latin typeface="+mj-lt"/>
            </a:endParaRPr>
          </a:p>
          <a:p>
            <a:endParaRPr lang="en-US" sz="1300" b="1" dirty="0">
              <a:latin typeface="+mj-lt"/>
            </a:endParaRPr>
          </a:p>
          <a:p>
            <a:r>
              <a:rPr lang="en-US" sz="1300" b="1" dirty="0">
                <a:latin typeface="+mj-lt"/>
              </a:rPr>
              <a:t>Successful TTPS:</a:t>
            </a:r>
          </a:p>
          <a:p>
            <a:pPr marL="96695" indent="-96695">
              <a:buFont typeface="Arial" pitchFamily="34" charset="0"/>
              <a:buChar char="•"/>
            </a:pPr>
            <a:r>
              <a:rPr lang="en-US" sz="1300" dirty="0">
                <a:latin typeface="+mj-lt"/>
              </a:rPr>
              <a:t>Develop an agenda (endstate, questions, talking points, etc.) for each KLE</a:t>
            </a:r>
          </a:p>
          <a:p>
            <a:pPr marL="96695" indent="-96695">
              <a:buFont typeface="Arial" pitchFamily="34" charset="0"/>
              <a:buChar char="•"/>
            </a:pPr>
            <a:r>
              <a:rPr lang="en-US" sz="1300" dirty="0">
                <a:latin typeface="+mj-lt"/>
              </a:rPr>
              <a:t>Be prepared for impromptu KLEs (ie you run into a local during your recon patrol)</a:t>
            </a:r>
          </a:p>
          <a:p>
            <a:pPr marL="96695" indent="-96695">
              <a:buFont typeface="Arial" pitchFamily="34" charset="0"/>
              <a:buChar char="•"/>
            </a:pPr>
            <a:r>
              <a:rPr lang="en-US" sz="1300" dirty="0">
                <a:latin typeface="+mj-lt"/>
              </a:rPr>
              <a:t>View KLE more like a negotiation or a meeting of 2 friends, rather than an intelligence gathering or business meeting</a:t>
            </a:r>
          </a:p>
          <a:p>
            <a:pPr marL="96695" indent="-96695">
              <a:buFont typeface="Arial" pitchFamily="34" charset="0"/>
              <a:buChar char="•"/>
            </a:pPr>
            <a:r>
              <a:rPr lang="en-US" sz="1300" dirty="0">
                <a:latin typeface="+mj-lt"/>
              </a:rPr>
              <a:t>Do not expect to address your goals immediately (building rapport takes time) </a:t>
            </a:r>
          </a:p>
          <a:p>
            <a:pPr marL="96695" indent="-96695">
              <a:buFont typeface="Arial" pitchFamily="34" charset="0"/>
              <a:buChar char="•"/>
            </a:pPr>
            <a:r>
              <a:rPr lang="en-US" sz="1300" dirty="0">
                <a:latin typeface="+mj-lt"/>
              </a:rPr>
              <a:t>Use a majority of the time focusing on the goals and interests of the locals</a:t>
            </a:r>
          </a:p>
          <a:p>
            <a:pPr marL="96695" indent="-96695">
              <a:buFont typeface="Arial" pitchFamily="34" charset="0"/>
              <a:buChar char="•"/>
            </a:pPr>
            <a:r>
              <a:rPr lang="en-US" sz="1300" dirty="0">
                <a:latin typeface="+mj-lt"/>
              </a:rPr>
              <a:t>Never make a promise that you cannot keep </a:t>
            </a:r>
          </a:p>
          <a:p>
            <a:pPr marL="96695" indent="-96695">
              <a:buFont typeface="Arial" pitchFamily="34" charset="0"/>
              <a:buChar char="•"/>
            </a:pPr>
            <a:r>
              <a:rPr lang="en-US" sz="1300" dirty="0">
                <a:latin typeface="+mj-lt"/>
              </a:rPr>
              <a:t>Do not say “I cannot,” simply say “I don’t know if that’s possible, but I’ll try/check.”</a:t>
            </a:r>
          </a:p>
          <a:p>
            <a:pPr marL="96695" indent="-96695">
              <a:buFont typeface="Arial" pitchFamily="34" charset="0"/>
              <a:buChar char="•"/>
            </a:pPr>
            <a:r>
              <a:rPr lang="en-US" sz="1300" dirty="0">
                <a:latin typeface="+mj-lt"/>
              </a:rPr>
              <a:t>Casual conversation is a must at the beginning of every encounter </a:t>
            </a:r>
          </a:p>
          <a:p>
            <a:pPr marL="96695" indent="-96695">
              <a:buFont typeface="Arial" pitchFamily="34" charset="0"/>
              <a:buChar char="•"/>
            </a:pPr>
            <a:r>
              <a:rPr lang="en-US" sz="1300" dirty="0">
                <a:latin typeface="+mj-lt"/>
              </a:rPr>
              <a:t>Look at the host, not the interpreter. However, periodically make eye-contact with the interpreter.</a:t>
            </a:r>
          </a:p>
          <a:p>
            <a:pPr marL="96695" indent="-96695">
              <a:buFont typeface="Arial" pitchFamily="34" charset="0"/>
              <a:buChar char="•"/>
            </a:pPr>
            <a:r>
              <a:rPr lang="en-US" sz="1300" dirty="0">
                <a:latin typeface="+mj-lt"/>
              </a:rPr>
              <a:t>Accept offerings of food or tea (if you must decline, do so gracefully) </a:t>
            </a:r>
          </a:p>
          <a:p>
            <a:pPr marL="96695" indent="-96695">
              <a:buFont typeface="Arial" pitchFamily="34" charset="0"/>
              <a:buChar char="•"/>
            </a:pPr>
            <a:r>
              <a:rPr lang="en-US" sz="1300" dirty="0">
                <a:latin typeface="+mj-lt"/>
              </a:rPr>
              <a:t>Try to compliment the leader and avoid negatively affecting his honor </a:t>
            </a:r>
          </a:p>
          <a:p>
            <a:pPr marL="96695" indent="-96695">
              <a:buFont typeface="Arial" pitchFamily="34" charset="0"/>
              <a:buChar char="•"/>
            </a:pPr>
            <a:r>
              <a:rPr lang="en-US" sz="1300" dirty="0">
                <a:latin typeface="+mj-lt"/>
              </a:rPr>
              <a:t>Try not to openly disagree with their goals in public; instead, suggest further discussion may be needed </a:t>
            </a:r>
          </a:p>
          <a:p>
            <a:pPr marL="96695" indent="-96695">
              <a:buFont typeface="Arial" pitchFamily="34" charset="0"/>
              <a:buChar char="•"/>
            </a:pPr>
            <a:r>
              <a:rPr lang="en-US" sz="1300" dirty="0">
                <a:latin typeface="+mj-lt"/>
              </a:rPr>
              <a:t>Do not openly express anger or shout, as such behavior is viewed as disrespectful and shows a lack of self control </a:t>
            </a:r>
          </a:p>
          <a:p>
            <a:pPr marL="96695" indent="-96695">
              <a:buFont typeface="Arial" pitchFamily="34" charset="0"/>
              <a:buChar char="•"/>
            </a:pPr>
            <a:r>
              <a:rPr lang="en-US" sz="1300" dirty="0">
                <a:latin typeface="+mj-lt"/>
              </a:rPr>
              <a:t>Start &amp; end of meetings in local language</a:t>
            </a:r>
          </a:p>
          <a:p>
            <a:pPr marL="96695" indent="-96695">
              <a:buFont typeface="Arial" pitchFamily="34" charset="0"/>
              <a:buChar char="•"/>
            </a:pPr>
            <a:r>
              <a:rPr lang="en-US" sz="1300" dirty="0">
                <a:latin typeface="+mj-lt"/>
              </a:rPr>
              <a:t>In negotiations, allow your counterpart to ask about your agenda, but only allow for small pieces to be revealed (enough for your counterpart to feel comfortable and build his trust in you) </a:t>
            </a:r>
          </a:p>
          <a:p>
            <a:pPr marL="96695" indent="-96695">
              <a:buFont typeface="Arial" pitchFamily="34" charset="0"/>
              <a:buChar char="•"/>
            </a:pPr>
            <a:r>
              <a:rPr lang="en-US" sz="1300" dirty="0">
                <a:latin typeface="+mj-lt"/>
              </a:rPr>
              <a:t>Conclude the meeting by clarifying &amp; repeating agreements</a:t>
            </a:r>
          </a:p>
          <a:p>
            <a:pPr marL="96695" indent="-96695">
              <a:buFont typeface="Arial" pitchFamily="34" charset="0"/>
              <a:buChar char="•"/>
            </a:pPr>
            <a:r>
              <a:rPr lang="en-US" sz="1300" dirty="0">
                <a:latin typeface="+mj-lt"/>
              </a:rPr>
              <a:t>Don’t go to only listen, be an active listener without dominating the conversation.</a:t>
            </a:r>
          </a:p>
          <a:p>
            <a:pPr marL="96695" indent="-96695">
              <a:buFont typeface="Arial" pitchFamily="34" charset="0"/>
              <a:buChar char="•"/>
            </a:pPr>
            <a:r>
              <a:rPr lang="en-US" sz="1300" dirty="0">
                <a:latin typeface="+mj-lt"/>
              </a:rPr>
              <a:t>Prior to the KLE, conduct rehearsals when time permits and establish a translation rhythm with the interpreter.</a:t>
            </a:r>
          </a:p>
          <a:p>
            <a:pPr marL="96695" indent="-96695">
              <a:buFont typeface="Arial" pitchFamily="34" charset="0"/>
              <a:buChar char="•"/>
            </a:pPr>
            <a:r>
              <a:rPr lang="en-US" sz="1300" dirty="0">
                <a:latin typeface="+mj-lt"/>
              </a:rPr>
              <a:t>Repeat yourself or rephrase yourself when stressing complicated issues to bridge the language barrier &amp; increase understanding</a:t>
            </a:r>
          </a:p>
          <a:p>
            <a:pPr marL="96695" indent="-96695">
              <a:buFont typeface="Arial" pitchFamily="34" charset="0"/>
              <a:buChar char="•"/>
            </a:pPr>
            <a:r>
              <a:rPr lang="en-US" sz="1300" dirty="0">
                <a:latin typeface="+mj-lt"/>
              </a:rPr>
              <a:t>Be mindful of your body language &amp; the local’s as well.</a:t>
            </a:r>
          </a:p>
          <a:p>
            <a:pPr marL="96695" indent="-96695">
              <a:buFont typeface="Arial" pitchFamily="34" charset="0"/>
              <a:buChar char="•"/>
            </a:pPr>
            <a:r>
              <a:rPr lang="en-US" sz="1300" dirty="0">
                <a:latin typeface="+mj-lt"/>
              </a:rPr>
              <a:t>For expecting long KLEs, have a back-up interpreter.</a:t>
            </a:r>
          </a:p>
        </p:txBody>
      </p:sp>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Key Leader Engagements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M - 1</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800" dirty="0">
                <a:solidFill>
                  <a:prstClr val="black"/>
                </a:solidFill>
              </a:rPr>
              <a:t>Key Leader Engagements</a:t>
            </a:r>
            <a:endParaRPr lang="en-US" sz="3300" dirty="0"/>
          </a:p>
        </p:txBody>
      </p:sp>
    </p:spTree>
    <p:extLst>
      <p:ext uri="{BB962C8B-B14F-4D97-AF65-F5344CB8AC3E}">
        <p14:creationId xmlns:p14="http://schemas.microsoft.com/office/powerpoint/2010/main" val="206256612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73313"/>
            <a:ext cx="5943600" cy="4260118"/>
          </a:xfrm>
          <a:prstGeom prst="rect">
            <a:avLst/>
          </a:prstGeom>
        </p:spPr>
        <p:txBody>
          <a:bodyPr wrap="square" lIns="77356" tIns="38678" rIns="77356" bIns="38678">
            <a:spAutoFit/>
          </a:bodyPr>
          <a:lstStyle/>
          <a:p>
            <a:pPr marL="290085" indent="-290085">
              <a:buFont typeface="+mj-lt"/>
              <a:buAutoNum type="arabicPeriod"/>
            </a:pPr>
            <a:r>
              <a:rPr lang="en-US" altLang="en-US" sz="1300" b="1" dirty="0">
                <a:latin typeface="+mj-lt"/>
              </a:rPr>
              <a:t>OBSERVER IDENTIFICATION</a:t>
            </a:r>
          </a:p>
          <a:p>
            <a:pPr marL="290085" indent="-290085">
              <a:buFont typeface="+mj-lt"/>
              <a:buAutoNum type="arabicPeriod"/>
            </a:pPr>
            <a:r>
              <a:rPr lang="en-US" altLang="en-US" sz="1300" b="1" dirty="0">
                <a:latin typeface="+mj-lt"/>
              </a:rPr>
              <a:t>WARNING ORDER</a:t>
            </a:r>
          </a:p>
          <a:p>
            <a:pPr marL="290085" indent="-290085">
              <a:buFont typeface="+mj-lt"/>
              <a:buAutoNum type="arabicPeriod"/>
            </a:pPr>
            <a:r>
              <a:rPr lang="en-US" altLang="en-US" sz="1300" b="1" dirty="0">
                <a:latin typeface="+mj-lt"/>
              </a:rPr>
              <a:t>TARGET LOCATION</a:t>
            </a:r>
          </a:p>
          <a:p>
            <a:pPr lvl="1" indent="-200105">
              <a:buFont typeface="Arial" panose="020B0604020202020204" pitchFamily="34" charset="0"/>
              <a:buChar char="•"/>
            </a:pPr>
            <a:r>
              <a:rPr lang="en-US" altLang="en-US" sz="1300" dirty="0">
                <a:latin typeface="+mj-lt"/>
              </a:rPr>
              <a:t>Methods:</a:t>
            </a:r>
          </a:p>
          <a:p>
            <a:pPr marL="676864" lvl="2" indent="-193391">
              <a:buFont typeface="Arial" panose="020B0604020202020204" pitchFamily="34" charset="0"/>
              <a:buChar char="•"/>
            </a:pPr>
            <a:r>
              <a:rPr lang="en-US" altLang="en-US" sz="1300" u="sng" dirty="0">
                <a:latin typeface="+mj-lt"/>
              </a:rPr>
              <a:t>Grid mission</a:t>
            </a:r>
            <a:r>
              <a:rPr lang="en-US" altLang="en-US" sz="1300" dirty="0">
                <a:latin typeface="+mj-lt"/>
              </a:rPr>
              <a:t>: observer sends enemy target location as a 6-8 digit grid</a:t>
            </a:r>
          </a:p>
          <a:p>
            <a:pPr marL="676864" lvl="2" indent="-193391">
              <a:buFont typeface="Arial" panose="020B0604020202020204" pitchFamily="34" charset="0"/>
              <a:buChar char="•"/>
            </a:pPr>
            <a:r>
              <a:rPr lang="en-US" altLang="en-US" sz="1300" u="sng" dirty="0">
                <a:latin typeface="+mj-lt"/>
              </a:rPr>
              <a:t>Polar mission</a:t>
            </a:r>
            <a:r>
              <a:rPr lang="en-US" altLang="en-US" sz="1300" dirty="0">
                <a:latin typeface="+mj-lt"/>
              </a:rPr>
              <a:t>: observer sends direction and distance from his location to the enemy location</a:t>
            </a:r>
          </a:p>
          <a:p>
            <a:pPr marL="676864" lvl="2" indent="-193391">
              <a:buFont typeface="Arial" panose="020B0604020202020204" pitchFamily="34" charset="0"/>
              <a:buChar char="•"/>
            </a:pPr>
            <a:r>
              <a:rPr lang="en-US" altLang="en-US" sz="1300" u="sng" dirty="0">
                <a:latin typeface="+mj-lt"/>
              </a:rPr>
              <a:t>Shift from a Known Point</a:t>
            </a:r>
            <a:r>
              <a:rPr lang="en-US" altLang="en-US" sz="1300" dirty="0">
                <a:latin typeface="+mj-lt"/>
              </a:rPr>
              <a:t>: the enemy target will be located in relation to a pre-existing known point or pre-planned recorded target</a:t>
            </a:r>
          </a:p>
          <a:p>
            <a:pPr marL="290085" indent="-290085">
              <a:buFont typeface="+mj-lt"/>
              <a:buAutoNum type="arabicPeriod"/>
            </a:pPr>
            <a:r>
              <a:rPr lang="en-US" altLang="en-US" sz="1300" b="1" dirty="0">
                <a:latin typeface="+mj-lt"/>
              </a:rPr>
              <a:t>TARGET DESCRIPTION</a:t>
            </a:r>
          </a:p>
          <a:p>
            <a:pPr marL="676864" lvl="1" indent="-200105">
              <a:buFont typeface="Arial" panose="020B0604020202020204" pitchFamily="34" charset="0"/>
              <a:buChar char="•"/>
            </a:pPr>
            <a:r>
              <a:rPr lang="en-US" altLang="en-US" sz="1300" dirty="0">
                <a:latin typeface="+mj-lt"/>
              </a:rPr>
              <a:t>The target description helps the FDC to select the type and amount of ammunition to best defeat the enemy target….remember SNAP</a:t>
            </a:r>
          </a:p>
          <a:p>
            <a:pPr marL="676864" lvl="1" indent="-200105">
              <a:buFont typeface="Arial" panose="020B0604020202020204" pitchFamily="34" charset="0"/>
              <a:buChar char="•"/>
            </a:pPr>
            <a:r>
              <a:rPr lang="en-US" altLang="en-US" sz="1300" dirty="0">
                <a:latin typeface="+mj-lt"/>
              </a:rPr>
              <a:t>S: Size and Shape….”one enemy Soldier”  “platoon of enemy Soldiers”</a:t>
            </a:r>
          </a:p>
          <a:p>
            <a:pPr marL="676864" lvl="1" indent="-200105">
              <a:buFont typeface="Arial" panose="020B0604020202020204" pitchFamily="34" charset="0"/>
              <a:buChar char="•"/>
            </a:pPr>
            <a:r>
              <a:rPr lang="en-US" altLang="en-US" sz="1300" dirty="0">
                <a:latin typeface="+mj-lt"/>
              </a:rPr>
              <a:t>N: Nature and Nomenclature….”T72 tank”   “sniper team”   “machine gunner”</a:t>
            </a:r>
          </a:p>
          <a:p>
            <a:pPr marL="676864" lvl="1" indent="-200105">
              <a:buFont typeface="Arial" panose="020B0604020202020204" pitchFamily="34" charset="0"/>
              <a:buChar char="•"/>
            </a:pPr>
            <a:r>
              <a:rPr lang="en-US" altLang="en-US" sz="1300" dirty="0">
                <a:latin typeface="+mj-lt"/>
              </a:rPr>
              <a:t>A: Activity: “stationary”   “moving”</a:t>
            </a:r>
          </a:p>
          <a:p>
            <a:pPr marL="676864" lvl="1" indent="-200105">
              <a:buFont typeface="Arial" panose="020B0604020202020204" pitchFamily="34" charset="0"/>
              <a:buChar char="•"/>
            </a:pPr>
            <a:r>
              <a:rPr lang="en-US" altLang="en-US" sz="1300" dirty="0">
                <a:latin typeface="+mj-lt"/>
              </a:rPr>
              <a:t>P: Protection and Posture “in the open”   “dug in”   “on a rooftop”</a:t>
            </a:r>
          </a:p>
          <a:p>
            <a:pPr marL="290085" indent="-290085">
              <a:buFont typeface="+mj-lt"/>
              <a:buAutoNum type="arabicPeriod"/>
            </a:pPr>
            <a:r>
              <a:rPr lang="en-US" altLang="en-US" sz="1300" b="1" dirty="0">
                <a:latin typeface="+mj-lt"/>
              </a:rPr>
              <a:t>METHOD OF ENGAGEMENT</a:t>
            </a:r>
          </a:p>
          <a:p>
            <a:pPr marL="676864" lvl="1" indent="-200105">
              <a:buFont typeface="Arial" panose="020B0604020202020204" pitchFamily="34" charset="0"/>
              <a:buChar char="•"/>
            </a:pPr>
            <a:r>
              <a:rPr lang="en-US" altLang="en-US" sz="1300" dirty="0">
                <a:latin typeface="+mj-lt"/>
              </a:rPr>
              <a:t>If within 600m…..say danger close in transmission</a:t>
            </a:r>
          </a:p>
          <a:p>
            <a:pPr marL="290085" indent="-290085">
              <a:buFont typeface="+mj-lt"/>
              <a:buAutoNum type="arabicPeriod"/>
            </a:pPr>
            <a:r>
              <a:rPr lang="en-US" altLang="en-US" sz="1300" b="1" dirty="0">
                <a:latin typeface="+mj-lt"/>
              </a:rPr>
              <a:t>METHOD OF FIRE AND CONTROL</a:t>
            </a:r>
          </a:p>
          <a:p>
            <a:pPr marL="676864" lvl="1" indent="-200105">
              <a:buFont typeface="Arial" panose="020B0604020202020204" pitchFamily="34" charset="0"/>
              <a:buChar char="•"/>
            </a:pPr>
            <a:r>
              <a:rPr lang="en-US" altLang="en-US" sz="1300" dirty="0">
                <a:latin typeface="+mj-lt"/>
              </a:rPr>
              <a:t>Fire when ready, at my command, etc…</a:t>
            </a:r>
          </a:p>
        </p:txBody>
      </p:sp>
      <p:sp>
        <p:nvSpPr>
          <p:cNvPr id="6" name="Rectangle 5"/>
          <p:cNvSpPr>
            <a:spLocks noChangeArrowheads="1"/>
          </p:cNvSpPr>
          <p:nvPr/>
        </p:nvSpPr>
        <p:spPr bwMode="auto">
          <a:xfrm>
            <a:off x="0" y="5445358"/>
            <a:ext cx="5943600" cy="414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356" tIns="38678" rIns="77356" bIns="38678" anchor="ctr">
            <a:spAutoFit/>
          </a:bodyPr>
          <a:lstStyle>
            <a:lvl1pPr algn="ctr">
              <a:defRPr sz="1300" b="1" i="1">
                <a:solidFill>
                  <a:schemeClr val="tx1"/>
                </a:solidFill>
                <a:latin typeface="Verdana" panose="020B0604030504040204" pitchFamily="34" charset="0"/>
                <a:cs typeface="Arial" panose="020B0604020202020204" pitchFamily="34" charset="0"/>
              </a:defRPr>
            </a:lvl1pPr>
            <a:lvl2pPr marL="742950" indent="-285750" algn="ctr">
              <a:defRPr sz="1300" b="1" i="1">
                <a:solidFill>
                  <a:schemeClr val="tx1"/>
                </a:solidFill>
                <a:latin typeface="Verdana" panose="020B0604030504040204" pitchFamily="34" charset="0"/>
                <a:cs typeface="Arial" panose="020B0604020202020204" pitchFamily="34" charset="0"/>
              </a:defRPr>
            </a:lvl2pPr>
            <a:lvl3pPr marL="1143000" indent="-228600" algn="ctr">
              <a:defRPr sz="1300" b="1" i="1">
                <a:solidFill>
                  <a:schemeClr val="tx1"/>
                </a:solidFill>
                <a:latin typeface="Verdana" panose="020B0604030504040204" pitchFamily="34" charset="0"/>
                <a:cs typeface="Arial" panose="020B0604020202020204" pitchFamily="34" charset="0"/>
              </a:defRPr>
            </a:lvl3pPr>
            <a:lvl4pPr marL="1600200" indent="-228600" algn="ctr">
              <a:defRPr sz="1300" b="1" i="1">
                <a:solidFill>
                  <a:schemeClr val="tx1"/>
                </a:solidFill>
                <a:latin typeface="Verdana" panose="020B0604030504040204" pitchFamily="34" charset="0"/>
                <a:cs typeface="Arial" panose="020B0604020202020204" pitchFamily="34" charset="0"/>
              </a:defRPr>
            </a:lvl4pPr>
            <a:lvl5pPr marL="2057400" indent="-228600" algn="ctr">
              <a:defRPr sz="1300" b="1" i="1">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sz="1300" b="1" i="1">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sz="1300" b="1" i="1">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sz="1300" b="1" i="1">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sz="1300" b="1" i="1">
                <a:solidFill>
                  <a:schemeClr val="tx1"/>
                </a:solidFill>
                <a:latin typeface="Verdana" panose="020B0604030504040204" pitchFamily="34" charset="0"/>
                <a:cs typeface="Arial" panose="020B0604020202020204" pitchFamily="34" charset="0"/>
              </a:defRPr>
            </a:lvl9pPr>
          </a:lstStyle>
          <a:p>
            <a:pPr marL="290085" indent="-290085"/>
            <a:r>
              <a:rPr lang="en-US" altLang="en-US" sz="1400" i="0" u="sng" dirty="0">
                <a:solidFill>
                  <a:prstClr val="black"/>
                </a:solidFill>
                <a:latin typeface="+mj-lt"/>
                <a:cs typeface="+mn-cs"/>
              </a:rPr>
              <a:t>Example Fire Mission</a:t>
            </a:r>
          </a:p>
          <a:p>
            <a:pPr marL="290085" indent="-290085" algn="l">
              <a:buFont typeface="+mj-lt"/>
              <a:buAutoNum type="arabicPeriod"/>
            </a:pPr>
            <a:r>
              <a:rPr lang="en-US" altLang="en-US" sz="1200" b="0" i="0" dirty="0">
                <a:solidFill>
                  <a:prstClr val="black"/>
                </a:solidFill>
                <a:latin typeface="+mj-lt"/>
                <a:cs typeface="+mn-cs"/>
              </a:rPr>
              <a:t>Observer identification and warning order</a:t>
            </a:r>
          </a:p>
          <a:p>
            <a:pPr marL="918602" lvl="1" indent="-290085" algn="l">
              <a:buFont typeface="Arial" panose="020B0604020202020204" pitchFamily="34" charset="0"/>
              <a:buChar char="•"/>
            </a:pPr>
            <a:r>
              <a:rPr lang="en-US" altLang="en-US" sz="1200" b="0" i="0" dirty="0">
                <a:solidFill>
                  <a:prstClr val="black"/>
                </a:solidFill>
                <a:latin typeface="+mj-lt"/>
                <a:cs typeface="+mn-cs"/>
              </a:rPr>
              <a:t>“FDC this is Cobra 26, adjust fire, over”</a:t>
            </a:r>
          </a:p>
          <a:p>
            <a:pPr marL="290085" indent="-290085" algn="l">
              <a:buFont typeface="+mj-lt"/>
              <a:buAutoNum type="arabicPeriod"/>
            </a:pPr>
            <a:r>
              <a:rPr lang="en-US" altLang="en-US" sz="1200" b="0" i="0" dirty="0">
                <a:solidFill>
                  <a:prstClr val="black"/>
                </a:solidFill>
                <a:latin typeface="+mj-lt"/>
                <a:cs typeface="+mn-cs"/>
              </a:rPr>
              <a:t>Target Location</a:t>
            </a:r>
          </a:p>
          <a:p>
            <a:pPr marL="918602" lvl="1" indent="-290085" algn="l">
              <a:buFont typeface="Arial" panose="020B0604020202020204" pitchFamily="34" charset="0"/>
              <a:buChar char="•"/>
            </a:pPr>
            <a:r>
              <a:rPr lang="en-US" altLang="en-US" sz="1200" b="0" i="0" dirty="0">
                <a:solidFill>
                  <a:prstClr val="black"/>
                </a:solidFill>
                <a:latin typeface="+mj-lt"/>
                <a:cs typeface="+mn-cs"/>
              </a:rPr>
              <a:t>Grid 12345678, over</a:t>
            </a:r>
          </a:p>
          <a:p>
            <a:pPr marL="290085" indent="-290085" algn="l">
              <a:buFont typeface="+mj-lt"/>
              <a:buAutoNum type="arabicPeriod"/>
            </a:pPr>
            <a:r>
              <a:rPr lang="en-US" altLang="en-US" sz="1200" b="0" i="0" dirty="0">
                <a:solidFill>
                  <a:prstClr val="black"/>
                </a:solidFill>
                <a:latin typeface="+mj-lt"/>
                <a:cs typeface="+mn-cs"/>
              </a:rPr>
              <a:t>Target description, method of engagement, and method of fire and control</a:t>
            </a:r>
          </a:p>
          <a:p>
            <a:pPr marL="923972" indent="-290085" algn="l">
              <a:buFont typeface="Arial" panose="020B0604020202020204" pitchFamily="34" charset="0"/>
              <a:buChar char="•"/>
            </a:pPr>
            <a:r>
              <a:rPr lang="en-US" altLang="en-US" sz="1200" b="0" i="0" dirty="0">
                <a:solidFill>
                  <a:prstClr val="black"/>
                </a:solidFill>
                <a:latin typeface="+mj-lt"/>
                <a:cs typeface="+mn-cs"/>
              </a:rPr>
              <a:t>Platoon of Soldiers in the open, danger close, fire when ready, over</a:t>
            </a:r>
          </a:p>
          <a:p>
            <a:pPr lvl="0" algn="l"/>
            <a:endParaRPr lang="en-US" altLang="en-US" sz="500" b="0" i="0" dirty="0">
              <a:solidFill>
                <a:prstClr val="black"/>
              </a:solidFill>
              <a:latin typeface="+mj-lt"/>
              <a:cs typeface="+mn-cs"/>
            </a:endParaRPr>
          </a:p>
          <a:p>
            <a:pPr lvl="0" algn="l"/>
            <a:r>
              <a:rPr lang="en-US" altLang="en-US" sz="1200" b="0" i="0" dirty="0">
                <a:solidFill>
                  <a:prstClr val="black"/>
                </a:solidFill>
                <a:latin typeface="+mj-lt"/>
                <a:cs typeface="+mn-cs"/>
              </a:rPr>
              <a:t>****After the FDC receives the CFF, it determines how the target will be attacked.  Once they figure it out, they will send a “Message to Observer” which includes details about the fire mission (ie Target  #)</a:t>
            </a:r>
          </a:p>
          <a:p>
            <a:pPr lvl="0" algn="l"/>
            <a:endParaRPr lang="en-US" altLang="en-US" sz="500" b="0" i="0" dirty="0">
              <a:solidFill>
                <a:prstClr val="black"/>
              </a:solidFill>
              <a:latin typeface="+mj-lt"/>
              <a:cs typeface="+mn-cs"/>
            </a:endParaRPr>
          </a:p>
          <a:p>
            <a:pPr marL="149072" indent="-149072" algn="l">
              <a:buFont typeface="Arial" pitchFamily="34" charset="0"/>
              <a:buChar char="•"/>
            </a:pPr>
            <a:r>
              <a:rPr lang="en-US" altLang="en-US" sz="1200" b="0" i="0" dirty="0">
                <a:solidFill>
                  <a:prstClr val="black"/>
                </a:solidFill>
                <a:latin typeface="+mj-lt"/>
                <a:cs typeface="+mn-cs"/>
              </a:rPr>
              <a:t>Cobra 26, this FDC, you will 6x rounds of HE, target number AB2005</a:t>
            </a:r>
          </a:p>
          <a:p>
            <a:pPr marL="149072" indent="-149072" algn="l">
              <a:buFont typeface="Arial" pitchFamily="34" charset="0"/>
              <a:buChar char="•"/>
            </a:pPr>
            <a:r>
              <a:rPr lang="en-US" altLang="en-US" sz="1200" b="0" i="0" dirty="0">
                <a:solidFill>
                  <a:prstClr val="black"/>
                </a:solidFill>
                <a:latin typeface="+mj-lt"/>
                <a:cs typeface="+mn-cs"/>
              </a:rPr>
              <a:t>Shot over, Shot out</a:t>
            </a:r>
          </a:p>
          <a:p>
            <a:pPr marL="149072" indent="-149072" algn="l">
              <a:buFont typeface="Arial" pitchFamily="34" charset="0"/>
              <a:buChar char="•"/>
            </a:pPr>
            <a:r>
              <a:rPr lang="en-US" altLang="en-US" sz="1200" b="0" i="0" dirty="0">
                <a:solidFill>
                  <a:prstClr val="black"/>
                </a:solidFill>
                <a:latin typeface="+mj-lt"/>
                <a:cs typeface="+mn-cs"/>
              </a:rPr>
              <a:t>Splash over, splash out (this is to keep your head down)</a:t>
            </a:r>
          </a:p>
          <a:p>
            <a:pPr marL="149072" indent="-149072" algn="l">
              <a:buFont typeface="Arial" pitchFamily="34" charset="0"/>
              <a:buChar char="•"/>
            </a:pPr>
            <a:r>
              <a:rPr lang="en-US" altLang="en-US" sz="1200" b="0" i="0" dirty="0">
                <a:solidFill>
                  <a:prstClr val="black"/>
                </a:solidFill>
                <a:latin typeface="+mj-lt"/>
                <a:cs typeface="+mn-cs"/>
              </a:rPr>
              <a:t>Left/Right 100m, over </a:t>
            </a:r>
          </a:p>
          <a:p>
            <a:pPr marL="149072" indent="-149072" algn="l">
              <a:buFont typeface="Arial" pitchFamily="34" charset="0"/>
              <a:buChar char="•"/>
            </a:pPr>
            <a:r>
              <a:rPr lang="en-US" altLang="en-US" sz="1200" b="0" i="0" dirty="0">
                <a:solidFill>
                  <a:prstClr val="black"/>
                </a:solidFill>
                <a:latin typeface="+mj-lt"/>
                <a:cs typeface="+mn-cs"/>
              </a:rPr>
              <a:t>Add/drop 100m, over</a:t>
            </a:r>
          </a:p>
          <a:p>
            <a:pPr marL="149072" indent="-149072" algn="l">
              <a:buFont typeface="Arial" pitchFamily="34" charset="0"/>
              <a:buChar char="•"/>
            </a:pPr>
            <a:r>
              <a:rPr lang="en-US" altLang="en-US" sz="1200" b="0" i="0" dirty="0">
                <a:solidFill>
                  <a:prstClr val="black"/>
                </a:solidFill>
                <a:latin typeface="+mj-lt"/>
                <a:cs typeface="+mn-cs"/>
              </a:rPr>
              <a:t>Fire for Effect (once corrections/bracketing is complete)</a:t>
            </a:r>
          </a:p>
          <a:p>
            <a:pPr marL="149072" indent="-149072" algn="l">
              <a:buFont typeface="Arial" pitchFamily="34" charset="0"/>
              <a:buChar char="•"/>
            </a:pPr>
            <a:r>
              <a:rPr lang="en-US" altLang="en-US" sz="1200" b="0" i="0" dirty="0">
                <a:solidFill>
                  <a:prstClr val="black"/>
                </a:solidFill>
                <a:latin typeface="+mj-lt"/>
                <a:cs typeface="+mn-cs"/>
              </a:rPr>
              <a:t>2x enemy tanks destroyed, End of Mission, over</a:t>
            </a:r>
          </a:p>
          <a:p>
            <a:pPr marL="290085" indent="-290085" algn="l">
              <a:buFont typeface="+mj-lt"/>
              <a:buAutoNum type="arabicPeriod"/>
            </a:pPr>
            <a:endParaRPr lang="en-US" altLang="en-US" sz="1200" b="0" i="0" dirty="0">
              <a:latin typeface="+mj-lt"/>
            </a:endParaRPr>
          </a:p>
          <a:p>
            <a:pPr marL="290085" indent="-290085" algn="l">
              <a:buFont typeface="+mj-lt"/>
              <a:buAutoNum type="arabicPeriod"/>
            </a:pPr>
            <a:endParaRPr lang="en-US" altLang="en-US" sz="1200" b="0" i="0" dirty="0">
              <a:latin typeface="+mj-lt"/>
            </a:endParaRPr>
          </a:p>
          <a:p>
            <a:pPr marL="290085" indent="-290085" algn="l">
              <a:buFont typeface="+mj-lt"/>
              <a:buAutoNum type="arabicPeriod"/>
            </a:pPr>
            <a:endParaRPr lang="en-US" altLang="en-US" sz="1200" b="0" i="0" dirty="0">
              <a:latin typeface="+mj-lt"/>
            </a:endParaRPr>
          </a:p>
          <a:p>
            <a:pPr algn="l" eaLnBrk="1" hangingPunct="1"/>
            <a:endParaRPr lang="en-US" altLang="en-US" sz="1200" b="0" i="0" dirty="0">
              <a:latin typeface="+mj-lt"/>
            </a:endParaRPr>
          </a:p>
        </p:txBody>
      </p:sp>
      <p:grpSp>
        <p:nvGrpSpPr>
          <p:cNvPr id="7" name="Group 41"/>
          <p:cNvGrpSpPr/>
          <p:nvPr/>
        </p:nvGrpSpPr>
        <p:grpSpPr>
          <a:xfrm>
            <a:off x="0" y="8855367"/>
            <a:ext cx="5943600" cy="288636"/>
            <a:chOff x="0" y="9740900"/>
            <a:chExt cx="7772400" cy="317500"/>
          </a:xfrm>
        </p:grpSpPr>
        <p:sp>
          <p:nvSpPr>
            <p:cNvPr id="8" name="Footer Placeholder 4"/>
            <p:cNvSpPr txBox="1">
              <a:spLocks/>
            </p:cNvSpPr>
            <p:nvPr/>
          </p:nvSpPr>
          <p:spPr>
            <a:xfrm>
              <a:off x="0" y="9740900"/>
              <a:ext cx="3810000" cy="304800"/>
            </a:xfrm>
            <a:prstGeom prst="rect">
              <a:avLst/>
            </a:prstGeom>
          </p:spPr>
          <p:txBody>
            <a:bodyPr anchor="ctr"/>
            <a:lstStyle/>
            <a:p>
              <a:pPr>
                <a:defRPr/>
              </a:pPr>
              <a:endParaRPr lang="en-US" sz="1300" dirty="0">
                <a:hlinkClick r:id="rId2" action="ppaction://hlinksldjump" tooltip="Click here to return to the TACSOP Table of Contents"/>
              </a:endParaRPr>
            </a:p>
            <a:p>
              <a:pPr>
                <a:defRPr/>
              </a:pPr>
              <a:r>
                <a:rPr lang="en-US" sz="1300" dirty="0">
                  <a:hlinkClick r:id="rId2" action="ppaction://hlinksldjump" tooltip="Click here to return to the TACSOP Table of Contents"/>
                </a:rPr>
                <a:t>Reports/Requests</a:t>
              </a:r>
            </a:p>
            <a:p>
              <a:pPr lvl="0">
                <a:defRPr/>
              </a:pPr>
              <a:endParaRPr lang="en-US" sz="1300" dirty="0">
                <a:hlinkClick r:id="rId2" action="ppaction://hlinksldjump" tooltip="Click here to return to the TACSOP Table of Contents"/>
              </a:endParaRP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N - 1</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Call For Fire</a:t>
            </a:r>
            <a:endParaRPr lang="en-US" sz="3700"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07894" y="762001"/>
            <a:ext cx="5069541" cy="7948373"/>
          </a:xfrm>
          <a:prstGeom prst="rect">
            <a:avLst/>
          </a:prstGeom>
          <a:noFill/>
          <a:ln w="9525">
            <a:noFill/>
            <a:miter lim="800000"/>
            <a:headEnd/>
            <a:tailEnd/>
          </a:ln>
        </p:spPr>
      </p:pic>
      <p:grpSp>
        <p:nvGrpSpPr>
          <p:cNvPr id="5" name="Group 41"/>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a:defRPr/>
              </a:pPr>
              <a:r>
                <a:rPr lang="en-US" sz="1300" dirty="0">
                  <a:hlinkClick r:id="rId3" action="ppaction://hlinksldjump" tooltip="Click here to return to the TACSOP Table of Contents"/>
                </a:rPr>
                <a:t>Reports/Requests</a:t>
              </a: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N - 2</a:t>
              </a:r>
            </a:p>
          </p:txBody>
        </p:sp>
      </p:grpSp>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Call For Fire</a:t>
            </a:r>
            <a:endParaRPr lang="en-US" sz="3700" dirty="0"/>
          </a:p>
        </p:txBody>
      </p:sp>
    </p:spTree>
    <p:extLst>
      <p:ext uri="{BB962C8B-B14F-4D97-AF65-F5344CB8AC3E}">
        <p14:creationId xmlns:p14="http://schemas.microsoft.com/office/powerpoint/2010/main" val="30312235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6543" y="762003"/>
            <a:ext cx="5710517" cy="7020716"/>
          </a:xfrm>
          <a:prstGeom prst="rect">
            <a:avLst/>
          </a:prstGeom>
          <a:noFill/>
          <a:ln w="9525">
            <a:noFill/>
            <a:miter lim="800000"/>
            <a:headEnd/>
            <a:tailEnd/>
          </a:ln>
        </p:spPr>
      </p:pic>
      <p:grpSp>
        <p:nvGrpSpPr>
          <p:cNvPr id="3" name="Group 41"/>
          <p:cNvGrpSpPr/>
          <p:nvPr/>
        </p:nvGrpSpPr>
        <p:grpSpPr>
          <a:xfrm>
            <a:off x="0" y="8866911"/>
            <a:ext cx="5943600" cy="277091"/>
            <a:chOff x="0" y="9753600"/>
            <a:chExt cx="7772400" cy="304800"/>
          </a:xfrm>
        </p:grpSpPr>
        <p:sp>
          <p:nvSpPr>
            <p:cNvPr id="4"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Reports/Requests</a:t>
              </a:r>
            </a:p>
          </p:txBody>
        </p:sp>
        <p:sp>
          <p:nvSpPr>
            <p:cNvPr id="5" name="Footer Placeholder 4"/>
            <p:cNvSpPr txBox="1">
              <a:spLocks/>
            </p:cNvSpPr>
            <p:nvPr/>
          </p:nvSpPr>
          <p:spPr>
            <a:xfrm>
              <a:off x="3962400" y="9753600"/>
              <a:ext cx="3810000" cy="304800"/>
            </a:xfrm>
            <a:prstGeom prst="rect">
              <a:avLst/>
            </a:prstGeom>
          </p:spPr>
          <p:txBody>
            <a:bodyPr anchor="ctr"/>
            <a:lstStyle/>
            <a:p>
              <a:pPr lvl="0" algn="r">
                <a:defRPr/>
              </a:pPr>
              <a:r>
                <a:rPr lang="en-US" sz="1300" dirty="0">
                  <a:hlinkClick r:id="rId4" action="ppaction://hlinksldjump" tooltip="Click here to return to the TACSOP Table of Contents"/>
                </a:rPr>
                <a:t>N - 3</a:t>
              </a:r>
            </a:p>
          </p:txBody>
        </p:sp>
      </p:grpSp>
      <p:sp>
        <p:nvSpPr>
          <p:cNvPr id="6"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solidFill>
                  <a:prstClr val="black"/>
                </a:solidFill>
              </a:rPr>
              <a:t>Close Combat Aviation Request</a:t>
            </a:r>
            <a:endParaRPr lang="en-US" sz="2800" dirty="0"/>
          </a:p>
        </p:txBody>
      </p:sp>
    </p:spTree>
    <p:extLst>
      <p:ext uri="{BB962C8B-B14F-4D97-AF65-F5344CB8AC3E}">
        <p14:creationId xmlns:p14="http://schemas.microsoft.com/office/powerpoint/2010/main" val="7417974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1"/>
          <p:cNvGrpSpPr/>
          <p:nvPr/>
        </p:nvGrpSpPr>
        <p:grpSpPr>
          <a:xfrm>
            <a:off x="0" y="8866911"/>
            <a:ext cx="5943600" cy="277091"/>
            <a:chOff x="0" y="9753600"/>
            <a:chExt cx="7772400" cy="304800"/>
          </a:xfrm>
        </p:grpSpPr>
        <p:sp>
          <p:nvSpPr>
            <p:cNvPr id="5"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Reports/Requests</a:t>
              </a:r>
            </a:p>
          </p:txBody>
        </p:sp>
        <p:sp>
          <p:nvSpPr>
            <p:cNvPr id="6" name="Footer Placeholder 4"/>
            <p:cNvSpPr txBox="1">
              <a:spLocks/>
            </p:cNvSpPr>
            <p:nvPr/>
          </p:nvSpPr>
          <p:spPr>
            <a:xfrm>
              <a:off x="3962400" y="9753600"/>
              <a:ext cx="3810000" cy="304800"/>
            </a:xfrm>
            <a:prstGeom prst="rect">
              <a:avLst/>
            </a:prstGeom>
          </p:spPr>
          <p:txBody>
            <a:bodyPr anchor="ctr"/>
            <a:lstStyle/>
            <a:p>
              <a:pPr lvl="0" algn="r">
                <a:defRPr/>
              </a:pPr>
              <a:r>
                <a:rPr lang="en-US" sz="1300" dirty="0">
                  <a:hlinkClick r:id="rId3" action="ppaction://hlinksldjump" tooltip="Click here to return to the TACSOP Table of Contents"/>
                </a:rPr>
                <a:t>N - 4</a:t>
              </a:r>
            </a:p>
          </p:txBody>
        </p:sp>
      </p:grpSp>
      <p:sp>
        <p:nvSpPr>
          <p:cNvPr id="7"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800" dirty="0">
                <a:solidFill>
                  <a:prstClr val="black"/>
                </a:solidFill>
              </a:rPr>
              <a:t>9 Line MEDEVAC Request</a:t>
            </a:r>
            <a:endParaRPr lang="en-US" sz="3300" dirty="0"/>
          </a:p>
        </p:txBody>
      </p:sp>
      <p:sp>
        <p:nvSpPr>
          <p:cNvPr id="8" name="Text Box 10"/>
          <p:cNvSpPr txBox="1">
            <a:spLocks noChangeArrowheads="1"/>
          </p:cNvSpPr>
          <p:nvPr/>
        </p:nvSpPr>
        <p:spPr bwMode="auto">
          <a:xfrm>
            <a:off x="0" y="7995611"/>
            <a:ext cx="5943600" cy="1075307"/>
          </a:xfrm>
          <a:prstGeom prst="rect">
            <a:avLst/>
          </a:prstGeom>
          <a:noFill/>
          <a:ln w="9525">
            <a:noFill/>
            <a:miter lim="800000"/>
            <a:headEnd/>
            <a:tailEnd/>
          </a:ln>
        </p:spPr>
        <p:txBody>
          <a:bodyPr wrap="square" lIns="77356" tIns="38678" rIns="77356" bIns="38678" numCol="2">
            <a:spAutoFit/>
          </a:bodyPr>
          <a:lstStyle/>
          <a:p>
            <a:pPr marL="197419" indent="-197419">
              <a:lnSpc>
                <a:spcPct val="90000"/>
              </a:lnSpc>
              <a:buFontTx/>
              <a:buAutoNum type="arabicPeriod"/>
            </a:pPr>
            <a:r>
              <a:rPr lang="en-US" sz="1200" b="1" u="sng" dirty="0"/>
              <a:t>Mechanism</a:t>
            </a:r>
            <a:r>
              <a:rPr lang="en-US" sz="1200" dirty="0"/>
              <a:t> of Injury. </a:t>
            </a:r>
          </a:p>
          <a:p>
            <a:pPr marL="197419" indent="-197419">
              <a:lnSpc>
                <a:spcPct val="90000"/>
              </a:lnSpc>
              <a:buFontTx/>
              <a:buAutoNum type="arabicPeriod" startAt="2"/>
            </a:pPr>
            <a:r>
              <a:rPr lang="en-US" sz="1200" dirty="0"/>
              <a:t>Type of </a:t>
            </a:r>
            <a:r>
              <a:rPr lang="en-US" sz="1200" b="1" u="sng" dirty="0"/>
              <a:t>Injury</a:t>
            </a:r>
          </a:p>
          <a:p>
            <a:pPr marL="197419" indent="-197419">
              <a:lnSpc>
                <a:spcPct val="90000"/>
              </a:lnSpc>
            </a:pPr>
            <a:r>
              <a:rPr lang="en-US" sz="1200" dirty="0"/>
              <a:t>3.  </a:t>
            </a:r>
            <a:r>
              <a:rPr lang="en-US" sz="1200" b="1" u="sng" dirty="0"/>
              <a:t>Signs</a:t>
            </a:r>
            <a:r>
              <a:rPr lang="en-US" sz="1200" dirty="0"/>
              <a:t> (Vitals): </a:t>
            </a:r>
          </a:p>
          <a:p>
            <a:pPr marL="197419" indent="-197419">
              <a:lnSpc>
                <a:spcPct val="90000"/>
              </a:lnSpc>
            </a:pPr>
            <a:r>
              <a:rPr lang="en-US" sz="1200" dirty="0"/>
              <a:t>	    Pulse (heart beats per minute):</a:t>
            </a:r>
          </a:p>
          <a:p>
            <a:pPr marL="197419" indent="-197419">
              <a:lnSpc>
                <a:spcPct val="90000"/>
              </a:lnSpc>
            </a:pPr>
            <a:r>
              <a:rPr lang="en-US" sz="1200" dirty="0"/>
              <a:t>	    Respiratory Rate (breaths per minute):</a:t>
            </a:r>
          </a:p>
          <a:p>
            <a:pPr marL="197419" indent="-197419">
              <a:lnSpc>
                <a:spcPct val="90000"/>
              </a:lnSpc>
            </a:pPr>
            <a:r>
              <a:rPr lang="en-US" sz="1200" dirty="0"/>
              <a:t>	    </a:t>
            </a:r>
            <a:endParaRPr lang="en-US" sz="1200" dirty="0" smtClean="0"/>
          </a:p>
          <a:p>
            <a:pPr marL="197419" indent="-197419">
              <a:lnSpc>
                <a:spcPct val="90000"/>
              </a:lnSpc>
            </a:pPr>
            <a:r>
              <a:rPr lang="en-US" sz="1200" dirty="0" smtClean="0"/>
              <a:t>Blood </a:t>
            </a:r>
            <a:r>
              <a:rPr lang="en-US" sz="1200" dirty="0"/>
              <a:t>Pressure:                                   	             </a:t>
            </a:r>
          </a:p>
          <a:p>
            <a:pPr marL="197419" indent="-197419">
              <a:lnSpc>
                <a:spcPct val="90000"/>
              </a:lnSpc>
            </a:pPr>
            <a:r>
              <a:rPr lang="en-US" sz="1200" dirty="0"/>
              <a:t>4.  </a:t>
            </a:r>
            <a:r>
              <a:rPr lang="en-US" sz="1200" b="1" u="sng" dirty="0"/>
              <a:t>Treatment</a:t>
            </a:r>
            <a:r>
              <a:rPr lang="en-US" sz="1200" dirty="0"/>
              <a:t> Given</a:t>
            </a:r>
          </a:p>
          <a:p>
            <a:pPr marL="197419" indent="-197419">
              <a:lnSpc>
                <a:spcPct val="90000"/>
              </a:lnSpc>
            </a:pPr>
            <a:r>
              <a:rPr lang="en-US" sz="1200" dirty="0"/>
              <a:t>	    Type (Morphine, tourniquet, etc.)    </a:t>
            </a:r>
          </a:p>
          <a:p>
            <a:pPr marL="197419" indent="-197419">
              <a:lnSpc>
                <a:spcPct val="90000"/>
              </a:lnSpc>
            </a:pPr>
            <a:r>
              <a:rPr lang="en-US" sz="1200" dirty="0"/>
              <a:t>	    Time treatment given	      </a:t>
            </a:r>
          </a:p>
        </p:txBody>
      </p:sp>
      <p:sp>
        <p:nvSpPr>
          <p:cNvPr id="9" name="Text Box 10"/>
          <p:cNvSpPr txBox="1">
            <a:spLocks noChangeArrowheads="1"/>
          </p:cNvSpPr>
          <p:nvPr/>
        </p:nvSpPr>
        <p:spPr bwMode="auto">
          <a:xfrm>
            <a:off x="0" y="7657644"/>
            <a:ext cx="5943600" cy="387565"/>
          </a:xfrm>
          <a:prstGeom prst="rect">
            <a:avLst/>
          </a:prstGeom>
          <a:noFill/>
          <a:ln w="9525">
            <a:noFill/>
            <a:miter lim="800000"/>
            <a:headEnd/>
            <a:tailEnd/>
          </a:ln>
        </p:spPr>
        <p:txBody>
          <a:bodyPr wrap="square" lIns="77356" tIns="38678" rIns="77356" bIns="38678" numCol="1">
            <a:spAutoFit/>
          </a:bodyPr>
          <a:lstStyle/>
          <a:p>
            <a:pPr marL="197419" indent="-197419" algn="ctr">
              <a:lnSpc>
                <a:spcPct val="90000"/>
              </a:lnSpc>
            </a:pPr>
            <a:r>
              <a:rPr lang="en-US" sz="2200" b="1" u="sng" dirty="0"/>
              <a:t>M.I.S.T.</a:t>
            </a:r>
          </a:p>
        </p:txBody>
      </p:sp>
      <p:sp>
        <p:nvSpPr>
          <p:cNvPr id="10" name="Rectangle 9"/>
          <p:cNvSpPr/>
          <p:nvPr/>
        </p:nvSpPr>
        <p:spPr>
          <a:xfrm>
            <a:off x="0" y="626178"/>
            <a:ext cx="5943600" cy="7095423"/>
          </a:xfrm>
          <a:prstGeom prst="rect">
            <a:avLst/>
          </a:prstGeom>
        </p:spPr>
        <p:txBody>
          <a:bodyPr wrap="square" lIns="77363" tIns="38681" rIns="77363" bIns="38681">
            <a:spAutoFit/>
          </a:bodyPr>
          <a:lstStyle/>
          <a:p>
            <a:r>
              <a:rPr lang="en-US" sz="1200" b="1" u="sng" dirty="0"/>
              <a:t>1. Location of Pickup Site.</a:t>
            </a:r>
          </a:p>
          <a:p>
            <a:r>
              <a:rPr lang="en-US" sz="1200" dirty="0"/>
              <a:t>Encrypt grid coordinates. When using </a:t>
            </a:r>
            <a:r>
              <a:rPr lang="en-US" sz="1200" i="1" dirty="0"/>
              <a:t>DRYAD Numeral Cipher, the same SET line </a:t>
            </a:r>
            <a:r>
              <a:rPr lang="en-US" sz="1200" dirty="0"/>
              <a:t>will be used to encrypt grid zone letters and coordinates. To preclude misunderstanding, a statement is made that grid zone letters are included in the message (unless unit SOP specifies its use at all times).</a:t>
            </a:r>
          </a:p>
          <a:p>
            <a:r>
              <a:rPr lang="en-US" sz="1200" b="1" u="sng" dirty="0"/>
              <a:t>2. Radio Frequency, Call Sign, Suffix.</a:t>
            </a:r>
          </a:p>
          <a:p>
            <a:r>
              <a:rPr lang="en-US" sz="1200" dirty="0"/>
              <a:t>Encrypt the frequency of the radio at the pickup site, </a:t>
            </a:r>
            <a:r>
              <a:rPr lang="en-US" sz="1200" i="1" dirty="0"/>
              <a:t>not </a:t>
            </a:r>
            <a:r>
              <a:rPr lang="en-US" sz="1200" dirty="0"/>
              <a:t>a relay frequency. The call sign (and suffix if used) of person to be contacted at the pickup site may be transmitted in the clear. </a:t>
            </a:r>
          </a:p>
          <a:p>
            <a:r>
              <a:rPr lang="en-US" sz="1200" b="1" u="sng" dirty="0"/>
              <a:t>3. No. of Patients by Precedence.</a:t>
            </a:r>
          </a:p>
          <a:p>
            <a:r>
              <a:rPr lang="en-US" sz="1200" dirty="0"/>
              <a:t>Report only applicable info &amp; encrypt brevity codes. A = Urgent, B = Urgent-</a:t>
            </a:r>
            <a:r>
              <a:rPr lang="en-US" sz="1200" dirty="0" err="1"/>
              <a:t>Surg</a:t>
            </a:r>
            <a:r>
              <a:rPr lang="en-US" sz="1200" dirty="0"/>
              <a:t>, C = Priority, D = Routine, E = Convenience. (If 2 or more categories reported in same request, insert the word “break” </a:t>
            </a:r>
            <a:r>
              <a:rPr lang="en-US" sz="1200" dirty="0" err="1"/>
              <a:t>btwn</a:t>
            </a:r>
            <a:r>
              <a:rPr lang="en-US" sz="1200" dirty="0"/>
              <a:t>. each category.)</a:t>
            </a:r>
          </a:p>
          <a:p>
            <a:r>
              <a:rPr lang="en-US" sz="1200" b="1" u="sng" dirty="0"/>
              <a:t>4. Spec Equipment. </a:t>
            </a:r>
          </a:p>
          <a:p>
            <a:r>
              <a:rPr lang="en-US" sz="1200" dirty="0"/>
              <a:t>Encrypt applicable brevity codes. A = None, B = Hoist, C = Extraction equipment, D = Ventilator.</a:t>
            </a:r>
          </a:p>
          <a:p>
            <a:r>
              <a:rPr lang="en-US" sz="1200" b="1" u="sng" dirty="0"/>
              <a:t>5. No. of Patients by Type.</a:t>
            </a:r>
          </a:p>
          <a:p>
            <a:r>
              <a:rPr lang="en-US" sz="1200" dirty="0"/>
              <a:t>Report only applicable information and encrypt brevity code. If requesting MEDEVAC for both types, insert the word </a:t>
            </a:r>
            <a:r>
              <a:rPr lang="en-US" sz="1200" i="1" dirty="0"/>
              <a:t>“break ” </a:t>
            </a:r>
            <a:r>
              <a:rPr lang="en-US" sz="1200" dirty="0"/>
              <a:t>between the litter entry and ambulatory entry: L + # of </a:t>
            </a:r>
            <a:r>
              <a:rPr lang="en-US" sz="1200" dirty="0" err="1"/>
              <a:t>Pnt</a:t>
            </a:r>
            <a:r>
              <a:rPr lang="en-US" sz="1200" dirty="0"/>
              <a:t> -Litter; A + # of </a:t>
            </a:r>
            <a:r>
              <a:rPr lang="en-US" sz="1200" dirty="0" err="1"/>
              <a:t>Pnt</a:t>
            </a:r>
            <a:r>
              <a:rPr lang="en-US" sz="1200" dirty="0"/>
              <a:t> - </a:t>
            </a:r>
            <a:r>
              <a:rPr lang="en-US" sz="1200" dirty="0" err="1"/>
              <a:t>Ambul</a:t>
            </a:r>
            <a:r>
              <a:rPr lang="en-US" sz="1200" dirty="0"/>
              <a:t> (sitting). </a:t>
            </a:r>
          </a:p>
          <a:p>
            <a:r>
              <a:rPr lang="en-US" sz="1200" b="1" u="sng" dirty="0"/>
              <a:t>6. Security Pickup Site (Wartime).</a:t>
            </a:r>
          </a:p>
          <a:p>
            <a:r>
              <a:rPr lang="en-US" sz="1200" dirty="0"/>
              <a:t>N = No enemy troops in area, P = Possibly enemy troops in area (approach with caution), E = Enemy troops in area (approach with caution), X = Enemy troops in area (armed escort required).</a:t>
            </a:r>
          </a:p>
          <a:p>
            <a:r>
              <a:rPr lang="en-US" sz="1200" b="1" u="sng" dirty="0"/>
              <a:t>6. Number and type of Wound, Injury, Illness (Peacetime).</a:t>
            </a:r>
          </a:p>
          <a:p>
            <a:r>
              <a:rPr lang="en-US" sz="1200" dirty="0"/>
              <a:t>Specific information regarding patient wounds by type (gunshot or shrapnel). Report serious bleeding, along with patient blood type, if known.</a:t>
            </a:r>
          </a:p>
          <a:p>
            <a:r>
              <a:rPr lang="en-US" sz="1200" b="1" u="sng" dirty="0"/>
              <a:t>7. Method of Marking Pickup Site.</a:t>
            </a:r>
          </a:p>
          <a:p>
            <a:r>
              <a:rPr lang="en-US" sz="1200" dirty="0"/>
              <a:t>Encrypt the brevity codes. </a:t>
            </a:r>
            <a:r>
              <a:rPr lang="en-US" sz="1200" i="1" dirty="0"/>
              <a:t>A </a:t>
            </a:r>
            <a:r>
              <a:rPr lang="en-US" sz="1200" dirty="0"/>
              <a:t>= Panels, </a:t>
            </a:r>
            <a:r>
              <a:rPr lang="en-US" sz="1200" i="1" dirty="0"/>
              <a:t>B </a:t>
            </a:r>
            <a:r>
              <a:rPr lang="en-US" sz="1200" dirty="0"/>
              <a:t>= Pyrotechnic signal, </a:t>
            </a:r>
            <a:r>
              <a:rPr lang="en-US" sz="1200" i="1" dirty="0"/>
              <a:t>C </a:t>
            </a:r>
            <a:r>
              <a:rPr lang="en-US" sz="1200" dirty="0"/>
              <a:t>= Smoke Signal, </a:t>
            </a:r>
            <a:r>
              <a:rPr lang="en-US" sz="1200" i="1" dirty="0"/>
              <a:t>D </a:t>
            </a:r>
            <a:r>
              <a:rPr lang="en-US" sz="1200" dirty="0"/>
              <a:t>= None, </a:t>
            </a:r>
            <a:r>
              <a:rPr lang="en-US" sz="1200" i="1" dirty="0"/>
              <a:t>E </a:t>
            </a:r>
            <a:r>
              <a:rPr lang="en-US" sz="1200" dirty="0"/>
              <a:t>= Other.</a:t>
            </a:r>
          </a:p>
          <a:p>
            <a:r>
              <a:rPr lang="en-US" sz="1200" b="1" u="sng" dirty="0"/>
              <a:t>8. Patient Nationality and Status.</a:t>
            </a:r>
          </a:p>
          <a:p>
            <a:r>
              <a:rPr lang="en-US" sz="1200" dirty="0"/>
              <a:t>Number of patients in each category need not be transmitted. Encrypt only applicable brevity codes. A = US military, B = US civilian, C = Non-US mil, D = Non-US civilian, E = EPW.</a:t>
            </a:r>
          </a:p>
          <a:p>
            <a:r>
              <a:rPr lang="en-US" sz="1200" b="1" u="sng" dirty="0"/>
              <a:t>9. NBC Contamination, (Wartime).</a:t>
            </a:r>
          </a:p>
          <a:p>
            <a:r>
              <a:rPr lang="en-US" sz="1200" dirty="0"/>
              <a:t>Include this line only when applicable. Encrypt the applicable brevity codes. N = nuclear, B = biological, C = chemical.</a:t>
            </a:r>
          </a:p>
          <a:p>
            <a:r>
              <a:rPr lang="en-US" sz="1200" b="1" u="sng" dirty="0"/>
              <a:t>9. Terrain Description (Peacetime).</a:t>
            </a:r>
          </a:p>
          <a:p>
            <a:r>
              <a:rPr lang="en-US" sz="1200" dirty="0"/>
              <a:t>Include details of terrain features in and around proposed landing site. If possible, describe the relationship of site to a prominent terrain feature ( lake, mountain, tower).</a:t>
            </a:r>
          </a:p>
        </p:txBody>
      </p:sp>
    </p:spTree>
    <p:extLst>
      <p:ext uri="{BB962C8B-B14F-4D97-AF65-F5344CB8AC3E}">
        <p14:creationId xmlns:p14="http://schemas.microsoft.com/office/powerpoint/2010/main" val="72751220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1"/>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Reports/Requests</a:t>
              </a:r>
            </a:p>
          </p:txBody>
        </p:sp>
        <p:sp>
          <p:nvSpPr>
            <p:cNvPr id="7" name="Footer Placeholder 4"/>
            <p:cNvSpPr txBox="1">
              <a:spLocks/>
            </p:cNvSpPr>
            <p:nvPr/>
          </p:nvSpPr>
          <p:spPr>
            <a:xfrm>
              <a:off x="3962400" y="9753600"/>
              <a:ext cx="3810000" cy="304800"/>
            </a:xfrm>
            <a:prstGeom prst="rect">
              <a:avLst/>
            </a:prstGeom>
          </p:spPr>
          <p:txBody>
            <a:bodyPr anchor="ctr"/>
            <a:lstStyle/>
            <a:p>
              <a:pPr lvl="0" algn="r">
                <a:defRPr/>
              </a:pPr>
              <a:r>
                <a:rPr lang="en-US" sz="1300" u="sng" dirty="0"/>
                <a:t>N </a:t>
              </a:r>
              <a:r>
                <a:rPr lang="en-US" sz="1300" dirty="0">
                  <a:hlinkClick r:id="rId3" action="ppaction://hlinksldjump" tooltip="Click here to return to the TACSOP Table of Contents"/>
                </a:rPr>
                <a:t>- 5</a:t>
              </a:r>
            </a:p>
          </p:txBody>
        </p:sp>
      </p:grpSp>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9 Line UXO Report</a:t>
            </a:r>
            <a:endParaRPr lang="en-US" sz="3700" dirty="0"/>
          </a:p>
        </p:txBody>
      </p:sp>
      <p:pic>
        <p:nvPicPr>
          <p:cNvPr id="18433" name="Picture 1"/>
          <p:cNvPicPr>
            <a:picLocks noChangeAspect="1" noChangeArrowheads="1"/>
          </p:cNvPicPr>
          <p:nvPr/>
        </p:nvPicPr>
        <p:blipFill>
          <a:blip r:embed="rId4" cstate="print"/>
          <a:srcRect/>
          <a:stretch>
            <a:fillRect/>
          </a:stretch>
        </p:blipFill>
        <p:spPr bwMode="auto">
          <a:xfrm>
            <a:off x="0" y="762001"/>
            <a:ext cx="5943600" cy="7518755"/>
          </a:xfrm>
          <a:prstGeom prst="rect">
            <a:avLst/>
          </a:prstGeom>
          <a:noFill/>
          <a:ln w="9525">
            <a:noFill/>
            <a:miter lim="800000"/>
            <a:headEnd/>
            <a:tailEnd/>
          </a:ln>
        </p:spPr>
      </p:pic>
    </p:spTree>
    <p:extLst>
      <p:ext uri="{BB962C8B-B14F-4D97-AF65-F5344CB8AC3E}">
        <p14:creationId xmlns:p14="http://schemas.microsoft.com/office/powerpoint/2010/main" val="854011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17176"/>
            <a:ext cx="5943600" cy="8225005"/>
          </a:xfrm>
          <a:prstGeom prst="rect">
            <a:avLst/>
          </a:prstGeom>
        </p:spPr>
        <p:txBody>
          <a:bodyPr wrap="square" lIns="77356" tIns="38678" rIns="77356" bIns="38678">
            <a:spAutoFit/>
          </a:bodyPr>
          <a:lstStyle/>
          <a:p>
            <a:pPr marL="196076" indent="-196076">
              <a:buFont typeface="Arial" pitchFamily="34" charset="0"/>
              <a:buChar char="•"/>
            </a:pPr>
            <a:r>
              <a:rPr lang="en-US" sz="2100" dirty="0"/>
              <a:t>The </a:t>
            </a:r>
            <a:r>
              <a:rPr lang="en-US" sz="2100" b="1" u="sng" dirty="0"/>
              <a:t>mission command </a:t>
            </a:r>
            <a:r>
              <a:rPr lang="en-US" sz="2100" dirty="0"/>
              <a:t>WFF is the related tasks and systems that develop and  integrate those activities enabling a commander to balance the art of command and the science of control in order to integrate the other WFF</a:t>
            </a:r>
          </a:p>
          <a:p>
            <a:pPr marL="196076" indent="-196076">
              <a:buFont typeface="Arial" pitchFamily="34" charset="0"/>
              <a:buChar char="•"/>
            </a:pPr>
            <a:r>
              <a:rPr lang="en-US" sz="2100" dirty="0"/>
              <a:t>The </a:t>
            </a:r>
            <a:r>
              <a:rPr lang="en-US" sz="2100" b="1" u="sng" dirty="0"/>
              <a:t>movement and maneuver </a:t>
            </a:r>
            <a:r>
              <a:rPr lang="en-US" sz="2100" dirty="0"/>
              <a:t>WFF is the related tasks and systems that move and employ forces to achieve a position of relative advantage over the enemy and other threats. Direct fire and close combat are inherent in maneuver.</a:t>
            </a:r>
          </a:p>
          <a:p>
            <a:pPr marL="196076" indent="-196076">
              <a:buFont typeface="Arial" pitchFamily="34" charset="0"/>
              <a:buChar char="•"/>
            </a:pPr>
            <a:r>
              <a:rPr lang="en-US" sz="2100" dirty="0"/>
              <a:t>The </a:t>
            </a:r>
            <a:r>
              <a:rPr lang="en-US" sz="2100" b="1" u="sng" dirty="0"/>
              <a:t>intelligence</a:t>
            </a:r>
            <a:r>
              <a:rPr lang="en-US" sz="2100" dirty="0"/>
              <a:t> WFF is the related tasks and systems that facilitate understanding the enemy, terrain, and civil considerations.</a:t>
            </a:r>
          </a:p>
          <a:p>
            <a:pPr marL="196076" indent="-196076">
              <a:buFont typeface="Arial" pitchFamily="34" charset="0"/>
              <a:buChar char="•"/>
            </a:pPr>
            <a:r>
              <a:rPr lang="en-US" sz="2100" dirty="0"/>
              <a:t>The </a:t>
            </a:r>
            <a:r>
              <a:rPr lang="en-US" sz="2100" b="1" u="sng" dirty="0"/>
              <a:t>fires</a:t>
            </a:r>
            <a:r>
              <a:rPr lang="en-US" sz="2100" dirty="0"/>
              <a:t> WFF is the related tasks and systems that provide collective and coordinated use of Army indirect fires, air and missile defense, and joint fires through the targeting process .</a:t>
            </a:r>
          </a:p>
          <a:p>
            <a:pPr marL="196076" indent="-196076">
              <a:buFont typeface="Arial" pitchFamily="34" charset="0"/>
              <a:buChar char="•"/>
            </a:pPr>
            <a:r>
              <a:rPr lang="en-US" sz="2100" dirty="0"/>
              <a:t>The </a:t>
            </a:r>
            <a:r>
              <a:rPr lang="en-US" sz="2100" b="1" u="sng" dirty="0"/>
              <a:t>sustainment</a:t>
            </a:r>
            <a:r>
              <a:rPr lang="en-US" sz="2100" dirty="0"/>
              <a:t> WFF is the related tasks and systems that provide support and services to ensure freedom of action, extend operational reach, and prolong endurance.</a:t>
            </a:r>
          </a:p>
          <a:p>
            <a:pPr marL="196076" indent="-196076">
              <a:buFont typeface="Arial" pitchFamily="34" charset="0"/>
              <a:buChar char="•"/>
            </a:pPr>
            <a:r>
              <a:rPr lang="en-US" sz="2100" dirty="0"/>
              <a:t>The </a:t>
            </a:r>
            <a:r>
              <a:rPr lang="en-US" sz="2100" b="1" u="sng" dirty="0"/>
              <a:t>protection</a:t>
            </a:r>
            <a:r>
              <a:rPr lang="en-US" sz="2100" dirty="0"/>
              <a:t> WFF is the related tasks and systems that preserve the force so the commander can apply maximum combat power to accomplish the mission.</a:t>
            </a:r>
          </a:p>
        </p:txBody>
      </p:sp>
      <p:sp>
        <p:nvSpPr>
          <p:cNvPr id="5"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100" dirty="0"/>
              <a:t>6 Warfighting Functions (WFFs)</a:t>
            </a:r>
          </a:p>
        </p:txBody>
      </p:sp>
      <p:grpSp>
        <p:nvGrpSpPr>
          <p:cNvPr id="6" name="Group 8"/>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Unified Land Operations</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C - 3</a:t>
              </a:r>
            </a:p>
          </p:txBody>
        </p:sp>
      </p:gr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Reports/Requests</a:t>
              </a:r>
            </a:p>
          </p:txBody>
        </p:sp>
        <p:sp>
          <p:nvSpPr>
            <p:cNvPr id="8" name="Footer Placeholder 4"/>
            <p:cNvSpPr txBox="1">
              <a:spLocks/>
            </p:cNvSpPr>
            <p:nvPr/>
          </p:nvSpPr>
          <p:spPr>
            <a:xfrm>
              <a:off x="3962400" y="9753600"/>
              <a:ext cx="3810000" cy="304800"/>
            </a:xfrm>
            <a:prstGeom prst="rect">
              <a:avLst/>
            </a:prstGeom>
          </p:spPr>
          <p:txBody>
            <a:bodyPr anchor="ctr"/>
            <a:lstStyle/>
            <a:p>
              <a:pPr lvl="0" algn="r">
                <a:defRPr/>
              </a:pPr>
              <a:r>
                <a:rPr lang="en-US" sz="1300" u="sng" dirty="0"/>
                <a:t>N </a:t>
              </a:r>
              <a:r>
                <a:rPr lang="en-US" sz="1300" dirty="0">
                  <a:hlinkClick r:id="rId3" action="ppaction://hlinksldjump" tooltip="Click here to return to the TACSOP Table of Contents"/>
                </a:rPr>
                <a:t>- 6</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SALUTE REPORT</a:t>
            </a:r>
            <a:endParaRPr lang="en-US" sz="3700" dirty="0"/>
          </a:p>
        </p:txBody>
      </p:sp>
      <p:pic>
        <p:nvPicPr>
          <p:cNvPr id="10" name="Picture 2" descr="http://www.globalsecurity.org/military/library/policy/army/fm/3-19-4/fig4-4.gif"/>
          <p:cNvPicPr>
            <a:picLocks noGrp="1" noChangeAspect="1" noChangeArrowheads="1"/>
          </p:cNvPicPr>
          <p:nvPr>
            <p:ph idx="1"/>
          </p:nvPr>
        </p:nvPicPr>
        <p:blipFill>
          <a:blip r:embed="rId4" cstate="print">
            <a:extLst>
              <a:ext uri="{28A0092B-C50C-407E-A947-70E740481C1C}">
                <a14:useLocalDpi xmlns:a14="http://schemas.microsoft.com/office/drawing/2010/main"/>
              </a:ext>
            </a:extLst>
          </a:blip>
          <a:srcRect/>
          <a:stretch>
            <a:fillRect/>
          </a:stretch>
        </p:blipFill>
        <p:spPr bwMode="auto">
          <a:xfrm>
            <a:off x="0" y="831277"/>
            <a:ext cx="5943600" cy="761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79727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640978" y="4641284"/>
            <a:ext cx="1515035" cy="262777"/>
          </a:xfrm>
          <a:prstGeom prst="rect">
            <a:avLst/>
          </a:prstGeom>
          <a:noFill/>
          <a:ln w="9525">
            <a:noFill/>
            <a:miter lim="800000"/>
            <a:headEnd/>
            <a:tailEnd/>
          </a:ln>
        </p:spPr>
        <p:txBody>
          <a:bodyPr wrap="square" lIns="77356" tIns="38678" rIns="77356" bIns="38678">
            <a:spAutoFit/>
          </a:bodyPr>
          <a:lstStyle/>
          <a:p>
            <a:pPr algn="ctr" fontAlgn="base">
              <a:spcBef>
                <a:spcPct val="0"/>
              </a:spcBef>
              <a:spcAft>
                <a:spcPct val="0"/>
              </a:spcAft>
              <a:defRPr/>
            </a:pPr>
            <a:r>
              <a:rPr lang="en-US" sz="1200" b="1" u="sng" dirty="0">
                <a:solidFill>
                  <a:prstClr val="black"/>
                </a:solidFill>
                <a:cs typeface="Arial" pitchFamily="34" charset="0"/>
              </a:rPr>
              <a:t>M4 (30rd Mags)</a:t>
            </a:r>
          </a:p>
        </p:txBody>
      </p:sp>
      <p:sp>
        <p:nvSpPr>
          <p:cNvPr id="6" name="Rectangle 5"/>
          <p:cNvSpPr/>
          <p:nvPr/>
        </p:nvSpPr>
        <p:spPr bwMode="auto">
          <a:xfrm>
            <a:off x="844925" y="4918366"/>
            <a:ext cx="1136277" cy="2770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6 Mags</a:t>
            </a:r>
          </a:p>
        </p:txBody>
      </p:sp>
      <p:sp>
        <p:nvSpPr>
          <p:cNvPr id="7" name="Rectangle 6"/>
          <p:cNvSpPr/>
          <p:nvPr/>
        </p:nvSpPr>
        <p:spPr bwMode="auto">
          <a:xfrm>
            <a:off x="844925" y="5287819"/>
            <a:ext cx="1136277" cy="2770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5 Mags</a:t>
            </a:r>
          </a:p>
        </p:txBody>
      </p:sp>
      <p:sp>
        <p:nvSpPr>
          <p:cNvPr id="8" name="Rectangle 7"/>
          <p:cNvSpPr/>
          <p:nvPr/>
        </p:nvSpPr>
        <p:spPr bwMode="auto">
          <a:xfrm>
            <a:off x="844925" y="5657276"/>
            <a:ext cx="1136277" cy="2770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4 Mags</a:t>
            </a:r>
          </a:p>
        </p:txBody>
      </p:sp>
      <p:sp>
        <p:nvSpPr>
          <p:cNvPr id="9" name="Rectangle 8"/>
          <p:cNvSpPr/>
          <p:nvPr/>
        </p:nvSpPr>
        <p:spPr bwMode="auto">
          <a:xfrm>
            <a:off x="844925" y="6026729"/>
            <a:ext cx="1136277" cy="2770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3 Mags</a:t>
            </a:r>
          </a:p>
        </p:txBody>
      </p:sp>
      <p:sp>
        <p:nvSpPr>
          <p:cNvPr id="10" name="TextBox 9"/>
          <p:cNvSpPr txBox="1">
            <a:spLocks noChangeArrowheads="1"/>
          </p:cNvSpPr>
          <p:nvPr/>
        </p:nvSpPr>
        <p:spPr bwMode="auto">
          <a:xfrm>
            <a:off x="604944" y="6650184"/>
            <a:ext cx="1587873" cy="262777"/>
          </a:xfrm>
          <a:prstGeom prst="rect">
            <a:avLst/>
          </a:prstGeom>
          <a:noFill/>
          <a:ln w="9525">
            <a:noFill/>
            <a:miter lim="800000"/>
            <a:headEnd/>
            <a:tailEnd/>
          </a:ln>
        </p:spPr>
        <p:txBody>
          <a:bodyPr wrap="square" lIns="77356" tIns="38678" rIns="77356" bIns="38678">
            <a:spAutoFit/>
          </a:bodyPr>
          <a:lstStyle/>
          <a:p>
            <a:pPr algn="ctr" fontAlgn="base">
              <a:spcBef>
                <a:spcPct val="0"/>
              </a:spcBef>
              <a:spcAft>
                <a:spcPct val="0"/>
              </a:spcAft>
              <a:defRPr/>
            </a:pPr>
            <a:r>
              <a:rPr lang="en-US" sz="1200" b="1" u="sng" dirty="0">
                <a:solidFill>
                  <a:prstClr val="black"/>
                </a:solidFill>
                <a:cs typeface="Arial" pitchFamily="34" charset="0"/>
              </a:rPr>
              <a:t>240B (100rd belts)</a:t>
            </a:r>
          </a:p>
        </p:txBody>
      </p:sp>
      <p:sp>
        <p:nvSpPr>
          <p:cNvPr id="11" name="Rectangle 10"/>
          <p:cNvSpPr/>
          <p:nvPr/>
        </p:nvSpPr>
        <p:spPr bwMode="auto">
          <a:xfrm>
            <a:off x="808889" y="6927266"/>
            <a:ext cx="1136277" cy="2770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10 Belts</a:t>
            </a:r>
          </a:p>
        </p:txBody>
      </p:sp>
      <p:sp>
        <p:nvSpPr>
          <p:cNvPr id="12" name="Rectangle 11"/>
          <p:cNvSpPr/>
          <p:nvPr/>
        </p:nvSpPr>
        <p:spPr bwMode="auto">
          <a:xfrm>
            <a:off x="808889" y="7296722"/>
            <a:ext cx="1136277" cy="2770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8 Belts</a:t>
            </a:r>
          </a:p>
        </p:txBody>
      </p:sp>
      <p:sp>
        <p:nvSpPr>
          <p:cNvPr id="13" name="Rectangle 12"/>
          <p:cNvSpPr/>
          <p:nvPr/>
        </p:nvSpPr>
        <p:spPr bwMode="auto">
          <a:xfrm>
            <a:off x="808889" y="7666176"/>
            <a:ext cx="1136277" cy="2770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6 Belts</a:t>
            </a:r>
          </a:p>
        </p:txBody>
      </p:sp>
      <p:sp>
        <p:nvSpPr>
          <p:cNvPr id="14" name="Rectangle 13"/>
          <p:cNvSpPr/>
          <p:nvPr/>
        </p:nvSpPr>
        <p:spPr bwMode="auto">
          <a:xfrm>
            <a:off x="808889" y="8035629"/>
            <a:ext cx="1136277" cy="2770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5 Belts</a:t>
            </a:r>
          </a:p>
        </p:txBody>
      </p:sp>
      <p:sp>
        <p:nvSpPr>
          <p:cNvPr id="20" name="TextBox 21"/>
          <p:cNvSpPr txBox="1">
            <a:spLocks noChangeArrowheads="1"/>
          </p:cNvSpPr>
          <p:nvPr/>
        </p:nvSpPr>
        <p:spPr bwMode="auto">
          <a:xfrm>
            <a:off x="3838192" y="4612108"/>
            <a:ext cx="1369359" cy="262777"/>
          </a:xfrm>
          <a:prstGeom prst="rect">
            <a:avLst/>
          </a:prstGeom>
          <a:noFill/>
          <a:ln w="9525">
            <a:noFill/>
            <a:miter lim="800000"/>
            <a:headEnd/>
            <a:tailEnd/>
          </a:ln>
        </p:spPr>
        <p:txBody>
          <a:bodyPr wrap="square" lIns="77356" tIns="38678" rIns="77356" bIns="38678">
            <a:spAutoFit/>
          </a:bodyPr>
          <a:lstStyle/>
          <a:p>
            <a:pPr algn="ctr" fontAlgn="base">
              <a:spcBef>
                <a:spcPct val="0"/>
              </a:spcBef>
              <a:spcAft>
                <a:spcPct val="0"/>
              </a:spcAft>
              <a:defRPr/>
            </a:pPr>
            <a:r>
              <a:rPr lang="en-US" sz="1200" b="1" u="sng" dirty="0">
                <a:solidFill>
                  <a:prstClr val="black"/>
                </a:solidFill>
                <a:cs typeface="Arial" pitchFamily="34" charset="0"/>
              </a:rPr>
              <a:t>249 (100rd belts)</a:t>
            </a:r>
          </a:p>
        </p:txBody>
      </p:sp>
      <p:sp>
        <p:nvSpPr>
          <p:cNvPr id="21" name="Rectangle 20"/>
          <p:cNvSpPr/>
          <p:nvPr/>
        </p:nvSpPr>
        <p:spPr bwMode="auto">
          <a:xfrm>
            <a:off x="3933266" y="4892252"/>
            <a:ext cx="1136277" cy="27709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10 Belts</a:t>
            </a:r>
          </a:p>
        </p:txBody>
      </p:sp>
      <p:sp>
        <p:nvSpPr>
          <p:cNvPr id="22" name="Rectangle 21"/>
          <p:cNvSpPr/>
          <p:nvPr/>
        </p:nvSpPr>
        <p:spPr bwMode="auto">
          <a:xfrm>
            <a:off x="3933266" y="5261706"/>
            <a:ext cx="1136277" cy="27709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8 Belts</a:t>
            </a:r>
          </a:p>
        </p:txBody>
      </p:sp>
      <p:sp>
        <p:nvSpPr>
          <p:cNvPr id="23" name="Rectangle 22"/>
          <p:cNvSpPr/>
          <p:nvPr/>
        </p:nvSpPr>
        <p:spPr bwMode="auto">
          <a:xfrm>
            <a:off x="3933266" y="5631163"/>
            <a:ext cx="1136277" cy="27709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6 Belts</a:t>
            </a:r>
          </a:p>
        </p:txBody>
      </p:sp>
      <p:sp>
        <p:nvSpPr>
          <p:cNvPr id="24" name="Rectangle 23"/>
          <p:cNvSpPr/>
          <p:nvPr/>
        </p:nvSpPr>
        <p:spPr bwMode="auto">
          <a:xfrm>
            <a:off x="3933266" y="6000616"/>
            <a:ext cx="1136277" cy="27709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5 Belts</a:t>
            </a:r>
          </a:p>
        </p:txBody>
      </p:sp>
      <p:sp>
        <p:nvSpPr>
          <p:cNvPr id="30" name="TextBox 33"/>
          <p:cNvSpPr txBox="1">
            <a:spLocks noChangeArrowheads="1"/>
          </p:cNvSpPr>
          <p:nvPr/>
        </p:nvSpPr>
        <p:spPr bwMode="auto">
          <a:xfrm>
            <a:off x="3981568" y="6647128"/>
            <a:ext cx="1048871" cy="262777"/>
          </a:xfrm>
          <a:prstGeom prst="rect">
            <a:avLst/>
          </a:prstGeom>
          <a:noFill/>
          <a:ln w="9525">
            <a:noFill/>
            <a:miter lim="800000"/>
            <a:headEnd/>
            <a:tailEnd/>
          </a:ln>
        </p:spPr>
        <p:txBody>
          <a:bodyPr lIns="77356" tIns="38678" rIns="77356" bIns="38678">
            <a:spAutoFit/>
          </a:bodyPr>
          <a:lstStyle/>
          <a:p>
            <a:pPr algn="ctr" fontAlgn="base">
              <a:spcBef>
                <a:spcPct val="0"/>
              </a:spcBef>
              <a:spcAft>
                <a:spcPct val="0"/>
              </a:spcAft>
              <a:defRPr/>
            </a:pPr>
            <a:r>
              <a:rPr lang="en-US" sz="1200" b="1" u="sng" dirty="0">
                <a:solidFill>
                  <a:prstClr val="black"/>
                </a:solidFill>
                <a:cs typeface="Arial" pitchFamily="34" charset="0"/>
              </a:rPr>
              <a:t>Water (qts)</a:t>
            </a:r>
          </a:p>
        </p:txBody>
      </p:sp>
      <p:sp>
        <p:nvSpPr>
          <p:cNvPr id="31" name="Rectangle 30"/>
          <p:cNvSpPr/>
          <p:nvPr/>
        </p:nvSpPr>
        <p:spPr bwMode="auto">
          <a:xfrm>
            <a:off x="3947832" y="6927276"/>
            <a:ext cx="1136277" cy="2770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4</a:t>
            </a:r>
          </a:p>
        </p:txBody>
      </p:sp>
      <p:sp>
        <p:nvSpPr>
          <p:cNvPr id="32" name="Rectangle 31"/>
          <p:cNvSpPr/>
          <p:nvPr/>
        </p:nvSpPr>
        <p:spPr bwMode="auto">
          <a:xfrm>
            <a:off x="3947832" y="7296729"/>
            <a:ext cx="1136277" cy="2770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3</a:t>
            </a:r>
          </a:p>
        </p:txBody>
      </p:sp>
      <p:sp>
        <p:nvSpPr>
          <p:cNvPr id="33" name="Rectangle 32"/>
          <p:cNvSpPr/>
          <p:nvPr/>
        </p:nvSpPr>
        <p:spPr bwMode="auto">
          <a:xfrm>
            <a:off x="3947832" y="7666183"/>
            <a:ext cx="1136277" cy="2770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2</a:t>
            </a:r>
          </a:p>
        </p:txBody>
      </p:sp>
      <p:sp>
        <p:nvSpPr>
          <p:cNvPr id="34" name="Rectangle 33"/>
          <p:cNvSpPr/>
          <p:nvPr/>
        </p:nvSpPr>
        <p:spPr bwMode="auto">
          <a:xfrm>
            <a:off x="3947832" y="8035639"/>
            <a:ext cx="1136277" cy="2770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77356" tIns="38678" rIns="77356" bIns="38678" anchor="ctr"/>
          <a:lstStyle/>
          <a:p>
            <a:pPr algn="ctr" fontAlgn="base">
              <a:spcBef>
                <a:spcPct val="0"/>
              </a:spcBef>
              <a:spcAft>
                <a:spcPct val="0"/>
              </a:spcAft>
              <a:defRPr/>
            </a:pPr>
            <a:r>
              <a:rPr lang="en-US" sz="1200" dirty="0">
                <a:solidFill>
                  <a:prstClr val="black"/>
                </a:solidFill>
              </a:rPr>
              <a:t>1</a:t>
            </a:r>
          </a:p>
        </p:txBody>
      </p:sp>
      <p:sp>
        <p:nvSpPr>
          <p:cNvPr id="39" name="TextBox 38"/>
          <p:cNvSpPr txBox="1"/>
          <p:nvPr/>
        </p:nvSpPr>
        <p:spPr>
          <a:xfrm>
            <a:off x="3773021" y="6881102"/>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G</a:t>
            </a:r>
          </a:p>
        </p:txBody>
      </p:sp>
      <p:sp>
        <p:nvSpPr>
          <p:cNvPr id="40" name="TextBox 39"/>
          <p:cNvSpPr txBox="1"/>
          <p:nvPr/>
        </p:nvSpPr>
        <p:spPr>
          <a:xfrm>
            <a:off x="3773021" y="7250556"/>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A</a:t>
            </a:r>
          </a:p>
        </p:txBody>
      </p:sp>
      <p:sp>
        <p:nvSpPr>
          <p:cNvPr id="41" name="TextBox 40"/>
          <p:cNvSpPr txBox="1"/>
          <p:nvPr/>
        </p:nvSpPr>
        <p:spPr>
          <a:xfrm>
            <a:off x="3773021" y="7620012"/>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R</a:t>
            </a:r>
          </a:p>
        </p:txBody>
      </p:sp>
      <p:sp>
        <p:nvSpPr>
          <p:cNvPr id="42" name="TextBox 41"/>
          <p:cNvSpPr txBox="1"/>
          <p:nvPr/>
        </p:nvSpPr>
        <p:spPr>
          <a:xfrm>
            <a:off x="3773021" y="7989466"/>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B</a:t>
            </a:r>
          </a:p>
        </p:txBody>
      </p:sp>
      <p:sp>
        <p:nvSpPr>
          <p:cNvPr id="43" name="TextBox 42"/>
          <p:cNvSpPr txBox="1"/>
          <p:nvPr/>
        </p:nvSpPr>
        <p:spPr>
          <a:xfrm>
            <a:off x="619509" y="6896589"/>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G</a:t>
            </a:r>
          </a:p>
        </p:txBody>
      </p:sp>
      <p:sp>
        <p:nvSpPr>
          <p:cNvPr id="44" name="TextBox 43"/>
          <p:cNvSpPr txBox="1"/>
          <p:nvPr/>
        </p:nvSpPr>
        <p:spPr>
          <a:xfrm>
            <a:off x="619509" y="7266045"/>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A</a:t>
            </a:r>
          </a:p>
        </p:txBody>
      </p:sp>
      <p:sp>
        <p:nvSpPr>
          <p:cNvPr id="45" name="TextBox 44"/>
          <p:cNvSpPr txBox="1"/>
          <p:nvPr/>
        </p:nvSpPr>
        <p:spPr>
          <a:xfrm>
            <a:off x="619509" y="7635499"/>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R</a:t>
            </a:r>
          </a:p>
        </p:txBody>
      </p:sp>
      <p:sp>
        <p:nvSpPr>
          <p:cNvPr id="46" name="TextBox 45"/>
          <p:cNvSpPr txBox="1"/>
          <p:nvPr/>
        </p:nvSpPr>
        <p:spPr>
          <a:xfrm>
            <a:off x="619509" y="8004953"/>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B</a:t>
            </a:r>
          </a:p>
        </p:txBody>
      </p:sp>
      <p:sp>
        <p:nvSpPr>
          <p:cNvPr id="51" name="TextBox 50"/>
          <p:cNvSpPr txBox="1"/>
          <p:nvPr/>
        </p:nvSpPr>
        <p:spPr>
          <a:xfrm>
            <a:off x="3729317" y="4815395"/>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G</a:t>
            </a:r>
          </a:p>
        </p:txBody>
      </p:sp>
      <p:sp>
        <p:nvSpPr>
          <p:cNvPr id="52" name="TextBox 51"/>
          <p:cNvSpPr txBox="1"/>
          <p:nvPr/>
        </p:nvSpPr>
        <p:spPr>
          <a:xfrm>
            <a:off x="3729317" y="5184848"/>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A</a:t>
            </a:r>
          </a:p>
        </p:txBody>
      </p:sp>
      <p:sp>
        <p:nvSpPr>
          <p:cNvPr id="53" name="TextBox 52"/>
          <p:cNvSpPr txBox="1"/>
          <p:nvPr/>
        </p:nvSpPr>
        <p:spPr>
          <a:xfrm>
            <a:off x="3729317" y="5554303"/>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R</a:t>
            </a:r>
          </a:p>
        </p:txBody>
      </p:sp>
      <p:sp>
        <p:nvSpPr>
          <p:cNvPr id="54" name="TextBox 53"/>
          <p:cNvSpPr txBox="1"/>
          <p:nvPr/>
        </p:nvSpPr>
        <p:spPr>
          <a:xfrm>
            <a:off x="3729317" y="5923759"/>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B</a:t>
            </a:r>
          </a:p>
        </p:txBody>
      </p:sp>
      <p:sp>
        <p:nvSpPr>
          <p:cNvPr id="55" name="TextBox 54"/>
          <p:cNvSpPr txBox="1"/>
          <p:nvPr/>
        </p:nvSpPr>
        <p:spPr>
          <a:xfrm>
            <a:off x="640977" y="4887688"/>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G</a:t>
            </a:r>
          </a:p>
        </p:txBody>
      </p:sp>
      <p:sp>
        <p:nvSpPr>
          <p:cNvPr id="56" name="TextBox 55"/>
          <p:cNvSpPr txBox="1"/>
          <p:nvPr/>
        </p:nvSpPr>
        <p:spPr>
          <a:xfrm>
            <a:off x="640977" y="5257143"/>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A</a:t>
            </a:r>
          </a:p>
        </p:txBody>
      </p:sp>
      <p:sp>
        <p:nvSpPr>
          <p:cNvPr id="57" name="TextBox 56"/>
          <p:cNvSpPr txBox="1"/>
          <p:nvPr/>
        </p:nvSpPr>
        <p:spPr>
          <a:xfrm>
            <a:off x="640977" y="5626599"/>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R</a:t>
            </a:r>
          </a:p>
        </p:txBody>
      </p:sp>
      <p:sp>
        <p:nvSpPr>
          <p:cNvPr id="58" name="TextBox 57"/>
          <p:cNvSpPr txBox="1"/>
          <p:nvPr/>
        </p:nvSpPr>
        <p:spPr>
          <a:xfrm>
            <a:off x="640977" y="5996052"/>
            <a:ext cx="174812" cy="247389"/>
          </a:xfrm>
          <a:prstGeom prst="rect">
            <a:avLst/>
          </a:prstGeom>
          <a:noFill/>
        </p:spPr>
        <p:txBody>
          <a:bodyPr lIns="77356" tIns="38678" rIns="77356" bIns="38678">
            <a:spAutoFit/>
          </a:bodyPr>
          <a:lstStyle/>
          <a:p>
            <a:pPr fontAlgn="base">
              <a:spcBef>
                <a:spcPct val="0"/>
              </a:spcBef>
              <a:spcAft>
                <a:spcPct val="0"/>
              </a:spcAft>
              <a:defRPr/>
            </a:pPr>
            <a:r>
              <a:rPr lang="en-US" sz="1100" dirty="0">
                <a:solidFill>
                  <a:prstClr val="black"/>
                </a:solidFill>
                <a:cs typeface="Arial" pitchFamily="34" charset="0"/>
              </a:rPr>
              <a:t>B</a:t>
            </a:r>
          </a:p>
        </p:txBody>
      </p:sp>
      <p:sp>
        <p:nvSpPr>
          <p:cNvPr id="59" name="TextBox 58"/>
          <p:cNvSpPr txBox="1"/>
          <p:nvPr/>
        </p:nvSpPr>
        <p:spPr>
          <a:xfrm>
            <a:off x="0" y="831273"/>
            <a:ext cx="5943600" cy="3336788"/>
          </a:xfrm>
          <a:prstGeom prst="rect">
            <a:avLst/>
          </a:prstGeom>
          <a:noFill/>
        </p:spPr>
        <p:txBody>
          <a:bodyPr wrap="square" lIns="77356" tIns="38678" rIns="77356" bIns="38678" rtlCol="0">
            <a:spAutoFit/>
          </a:bodyPr>
          <a:lstStyle/>
          <a:p>
            <a:pPr>
              <a:buFont typeface="Arial" pitchFamily="34" charset="0"/>
              <a:buChar char="•"/>
            </a:pPr>
            <a:r>
              <a:rPr lang="en-US" dirty="0" smtClean="0"/>
              <a:t> </a:t>
            </a:r>
            <a:r>
              <a:rPr lang="en-US" b="1" u="sng" dirty="0" smtClean="0"/>
              <a:t>LIQUID </a:t>
            </a:r>
          </a:p>
          <a:p>
            <a:pPr marL="488847" lvl="1" indent="-102068">
              <a:buFont typeface="Arial" pitchFamily="34" charset="0"/>
              <a:buChar char="•"/>
            </a:pPr>
            <a:r>
              <a:rPr lang="en-US" dirty="0" smtClean="0"/>
              <a:t>Fuel / H2O</a:t>
            </a:r>
          </a:p>
          <a:p>
            <a:pPr>
              <a:buFont typeface="Arial" pitchFamily="34" charset="0"/>
              <a:buChar char="•"/>
            </a:pPr>
            <a:r>
              <a:rPr lang="en-US" b="1" u="sng" dirty="0" smtClean="0"/>
              <a:t> AMMUNITION</a:t>
            </a:r>
          </a:p>
          <a:p>
            <a:pPr marL="488847" lvl="1" indent="-102068">
              <a:buFont typeface="Arial" pitchFamily="34" charset="0"/>
              <a:buChar char="•"/>
            </a:pPr>
            <a:r>
              <a:rPr lang="en-US" dirty="0" smtClean="0"/>
              <a:t>Crew Served Weapons / Individual</a:t>
            </a:r>
          </a:p>
          <a:p>
            <a:pPr>
              <a:buFont typeface="Arial" pitchFamily="34" charset="0"/>
              <a:buChar char="•"/>
            </a:pPr>
            <a:r>
              <a:rPr lang="en-US" dirty="0" smtClean="0"/>
              <a:t> </a:t>
            </a:r>
            <a:r>
              <a:rPr lang="en-US" b="1" u="sng" dirty="0" smtClean="0"/>
              <a:t>CASUALTIES</a:t>
            </a:r>
          </a:p>
          <a:p>
            <a:pPr marL="488847" lvl="1" indent="-102068">
              <a:buFont typeface="Arial" pitchFamily="34" charset="0"/>
              <a:buChar char="•"/>
            </a:pPr>
            <a:r>
              <a:rPr lang="en-US" dirty="0" smtClean="0"/>
              <a:t>CF/Interpreter/ISAF/LN</a:t>
            </a:r>
          </a:p>
          <a:p>
            <a:pPr marL="488847" lvl="1" indent="-102068">
              <a:buFont typeface="Arial" pitchFamily="34" charset="0"/>
              <a:buChar char="•"/>
            </a:pPr>
            <a:r>
              <a:rPr lang="en-US" dirty="0" smtClean="0"/>
              <a:t> </a:t>
            </a:r>
            <a:r>
              <a:rPr lang="en-US" dirty="0" smtClean="0">
                <a:solidFill>
                  <a:prstClr val="black"/>
                </a:solidFill>
              </a:rPr>
              <a:t>Casualties will be reported as Green if no casualties are taken. If casualties are taken they will be reported as Amber followed with a by name listing of Battle Roster Number and injury.</a:t>
            </a:r>
          </a:p>
          <a:p>
            <a:pPr>
              <a:buFont typeface="Arial" pitchFamily="34" charset="0"/>
              <a:buChar char="•"/>
            </a:pPr>
            <a:r>
              <a:rPr lang="en-US" dirty="0" smtClean="0"/>
              <a:t> </a:t>
            </a:r>
            <a:r>
              <a:rPr lang="en-US" b="1" u="sng" dirty="0" smtClean="0"/>
              <a:t>EQUIPMENT </a:t>
            </a:r>
          </a:p>
          <a:p>
            <a:pPr marL="488847" lvl="1" indent="-102068">
              <a:buFont typeface="Arial" pitchFamily="34" charset="0"/>
              <a:buChar char="•"/>
            </a:pPr>
            <a:r>
              <a:rPr lang="en-US" dirty="0" smtClean="0"/>
              <a:t>Status of CREW systems and serviceability</a:t>
            </a:r>
          </a:p>
          <a:p>
            <a:pPr marL="488847" lvl="1" indent="-102068">
              <a:buFont typeface="Arial" pitchFamily="34" charset="0"/>
              <a:buChar char="•"/>
            </a:pPr>
            <a:r>
              <a:rPr lang="en-US" dirty="0" smtClean="0">
                <a:solidFill>
                  <a:prstClr val="black"/>
                </a:solidFill>
              </a:rPr>
              <a:t>Equipment will be reported as Green if no equipment is lost. If equipment is lost it will be reported as Amber followed by a list of the missing equipment and serial number if applicable. </a:t>
            </a:r>
          </a:p>
          <a:p>
            <a:pPr lvl="1">
              <a:buFont typeface="Arial" pitchFamily="34" charset="0"/>
              <a:buChar char="•"/>
            </a:pPr>
            <a:endParaRPr lang="en-US" dirty="0"/>
          </a:p>
        </p:txBody>
      </p:sp>
      <p:grpSp>
        <p:nvGrpSpPr>
          <p:cNvPr id="65" name="Group 41"/>
          <p:cNvGrpSpPr/>
          <p:nvPr/>
        </p:nvGrpSpPr>
        <p:grpSpPr>
          <a:xfrm>
            <a:off x="0" y="8866911"/>
            <a:ext cx="5943600" cy="277091"/>
            <a:chOff x="0" y="9753600"/>
            <a:chExt cx="7772400" cy="304800"/>
          </a:xfrm>
        </p:grpSpPr>
        <p:sp>
          <p:nvSpPr>
            <p:cNvPr id="6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Reports/Requests</a:t>
              </a:r>
            </a:p>
          </p:txBody>
        </p:sp>
        <p:sp>
          <p:nvSpPr>
            <p:cNvPr id="6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N - 7</a:t>
              </a:r>
            </a:p>
          </p:txBody>
        </p:sp>
      </p:grpSp>
      <p:sp>
        <p:nvSpPr>
          <p:cNvPr id="6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LACE Report</a:t>
            </a:r>
            <a:endParaRPr lang="en-US" sz="3700" dirty="0"/>
          </a:p>
        </p:txBody>
      </p:sp>
    </p:spTree>
    <p:extLst>
      <p:ext uri="{BB962C8B-B14F-4D97-AF65-F5344CB8AC3E}">
        <p14:creationId xmlns:p14="http://schemas.microsoft.com/office/powerpoint/2010/main" val="38558581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01680"/>
            <a:ext cx="5943600" cy="2346320"/>
          </a:xfrm>
          <a:prstGeom prst="rect">
            <a:avLst/>
          </a:prstGeom>
        </p:spPr>
        <p:txBody>
          <a:bodyPr wrap="square" lIns="86190" tIns="43093" rIns="86190" bIns="43093">
            <a:spAutoFit/>
          </a:bodyPr>
          <a:lstStyle/>
          <a:p>
            <a:pPr>
              <a:lnSpc>
                <a:spcPct val="80000"/>
              </a:lnSpc>
            </a:pPr>
            <a:r>
              <a:rPr lang="en-US" altLang="en-US" dirty="0" smtClean="0">
                <a:cs typeface="Arial" panose="020B0604020202020204" pitchFamily="34" charset="0"/>
              </a:rPr>
              <a:t>1</a:t>
            </a:r>
            <a:r>
              <a:rPr lang="en-US" altLang="en-US" dirty="0">
                <a:cs typeface="Arial" panose="020B0604020202020204" pitchFamily="34" charset="0"/>
              </a:rPr>
              <a:t>. Install battery.</a:t>
            </a:r>
          </a:p>
          <a:p>
            <a:pPr>
              <a:lnSpc>
                <a:spcPct val="80000"/>
              </a:lnSpc>
            </a:pPr>
            <a:r>
              <a:rPr lang="en-US" altLang="en-US" dirty="0">
                <a:cs typeface="Arial" panose="020B0604020202020204" pitchFamily="34" charset="0"/>
              </a:rPr>
              <a:t>2. Screw antenna base into "</a:t>
            </a:r>
            <a:r>
              <a:rPr lang="en-US" altLang="en-US" b="1" dirty="0">
                <a:cs typeface="Arial" panose="020B0604020202020204" pitchFamily="34" charset="0"/>
              </a:rPr>
              <a:t>RT ANT</a:t>
            </a:r>
            <a:r>
              <a:rPr lang="en-US" altLang="en-US" dirty="0">
                <a:cs typeface="Arial" panose="020B0604020202020204" pitchFamily="34" charset="0"/>
              </a:rPr>
              <a:t>" connector, </a:t>
            </a:r>
            <a:r>
              <a:rPr lang="en-US" altLang="en-US" b="1" i="1" u="sng" dirty="0">
                <a:cs typeface="Arial" panose="020B0604020202020204" pitchFamily="34" charset="0"/>
              </a:rPr>
              <a:t>hand tight!</a:t>
            </a:r>
          </a:p>
          <a:p>
            <a:pPr>
              <a:lnSpc>
                <a:spcPct val="80000"/>
              </a:lnSpc>
            </a:pPr>
            <a:r>
              <a:rPr lang="en-US" altLang="en-US" dirty="0">
                <a:cs typeface="Arial" panose="020B0604020202020204" pitchFamily="34" charset="0"/>
              </a:rPr>
              <a:t>3. Connect handset connector to "</a:t>
            </a:r>
            <a:r>
              <a:rPr lang="en-US" altLang="en-US" b="1" dirty="0">
                <a:cs typeface="Arial" panose="020B0604020202020204" pitchFamily="34" charset="0"/>
              </a:rPr>
              <a:t>AUD/DATA</a:t>
            </a:r>
            <a:r>
              <a:rPr lang="en-US" altLang="en-US" dirty="0">
                <a:cs typeface="Arial" panose="020B0604020202020204" pitchFamily="34" charset="0"/>
              </a:rPr>
              <a:t>" connector.</a:t>
            </a:r>
          </a:p>
          <a:p>
            <a:pPr>
              <a:lnSpc>
                <a:spcPct val="80000"/>
              </a:lnSpc>
            </a:pPr>
            <a:r>
              <a:rPr lang="en-US" altLang="en-US" dirty="0">
                <a:cs typeface="Arial" panose="020B0604020202020204" pitchFamily="34" charset="0"/>
              </a:rPr>
              <a:t>4. Set "</a:t>
            </a:r>
            <a:r>
              <a:rPr lang="en-US" altLang="en-US" b="1" dirty="0">
                <a:cs typeface="Arial" panose="020B0604020202020204" pitchFamily="34" charset="0"/>
              </a:rPr>
              <a:t>FCTN</a:t>
            </a:r>
            <a:r>
              <a:rPr lang="en-US" altLang="en-US" dirty="0">
                <a:cs typeface="Arial" panose="020B0604020202020204" pitchFamily="34" charset="0"/>
              </a:rPr>
              <a:t>" to "</a:t>
            </a:r>
            <a:r>
              <a:rPr lang="en-US" altLang="en-US" b="1" dirty="0">
                <a:cs typeface="Arial" panose="020B0604020202020204" pitchFamily="34" charset="0"/>
              </a:rPr>
              <a:t>TST</a:t>
            </a:r>
            <a:r>
              <a:rPr lang="en-US" altLang="en-US" dirty="0">
                <a:cs typeface="Arial" panose="020B0604020202020204" pitchFamily="34" charset="0"/>
              </a:rPr>
              <a:t>," should read "</a:t>
            </a:r>
            <a:r>
              <a:rPr lang="en-US" altLang="en-US" b="1" dirty="0">
                <a:cs typeface="Arial" panose="020B0604020202020204" pitchFamily="34" charset="0"/>
              </a:rPr>
              <a:t>GOOD</a:t>
            </a:r>
            <a:r>
              <a:rPr lang="en-US" altLang="en-US" dirty="0">
                <a:cs typeface="Arial" panose="020B0604020202020204" pitchFamily="34" charset="0"/>
              </a:rPr>
              <a:t>."</a:t>
            </a:r>
          </a:p>
          <a:p>
            <a:pPr>
              <a:lnSpc>
                <a:spcPct val="80000"/>
              </a:lnSpc>
            </a:pPr>
            <a:r>
              <a:rPr lang="en-US" altLang="en-US" dirty="0">
                <a:cs typeface="Arial" panose="020B0604020202020204" pitchFamily="34" charset="0"/>
              </a:rPr>
              <a:t>5. Set “</a:t>
            </a:r>
            <a:r>
              <a:rPr lang="en-US" altLang="en-US" b="1" dirty="0">
                <a:cs typeface="Arial" panose="020B0604020202020204" pitchFamily="34" charset="0"/>
              </a:rPr>
              <a:t>FNCT</a:t>
            </a:r>
            <a:r>
              <a:rPr lang="en-US" altLang="en-US" dirty="0">
                <a:cs typeface="Arial" panose="020B0604020202020204" pitchFamily="34" charset="0"/>
              </a:rPr>
              <a:t>” switch to “</a:t>
            </a:r>
            <a:r>
              <a:rPr lang="en-US" altLang="en-US" b="1" dirty="0">
                <a:cs typeface="Arial" panose="020B0604020202020204" pitchFamily="34" charset="0"/>
              </a:rPr>
              <a:t>LD</a:t>
            </a:r>
            <a:r>
              <a:rPr lang="en-US" altLang="en-US" dirty="0">
                <a:cs typeface="Arial" panose="020B0604020202020204" pitchFamily="34" charset="0"/>
              </a:rPr>
              <a:t>” </a:t>
            </a:r>
          </a:p>
          <a:p>
            <a:pPr>
              <a:lnSpc>
                <a:spcPct val="80000"/>
              </a:lnSpc>
            </a:pPr>
            <a:r>
              <a:rPr lang="en-US" altLang="en-US" dirty="0">
                <a:cs typeface="Arial" panose="020B0604020202020204" pitchFamily="34" charset="0"/>
              </a:rPr>
              <a:t>6. Set “</a:t>
            </a:r>
            <a:r>
              <a:rPr lang="en-US" altLang="en-US" b="1" dirty="0">
                <a:cs typeface="Arial" panose="020B0604020202020204" pitchFamily="34" charset="0"/>
              </a:rPr>
              <a:t>VOLUME</a:t>
            </a:r>
            <a:r>
              <a:rPr lang="en-US" altLang="en-US" dirty="0">
                <a:cs typeface="Arial" panose="020B0604020202020204" pitchFamily="34" charset="0"/>
              </a:rPr>
              <a:t>” to “</a:t>
            </a:r>
            <a:r>
              <a:rPr lang="en-US" altLang="en-US" b="1" dirty="0">
                <a:cs typeface="Arial" panose="020B0604020202020204" pitchFamily="34" charset="0"/>
              </a:rPr>
              <a:t>7</a:t>
            </a:r>
            <a:r>
              <a:rPr lang="en-US" altLang="en-US" dirty="0">
                <a:cs typeface="Arial" panose="020B0604020202020204" pitchFamily="34" charset="0"/>
              </a:rPr>
              <a:t>” via the “</a:t>
            </a:r>
            <a:r>
              <a:rPr lang="en-US" altLang="en-US" b="1" dirty="0">
                <a:cs typeface="Arial" panose="020B0604020202020204" pitchFamily="34" charset="0"/>
              </a:rPr>
              <a:t>MENU</a:t>
            </a:r>
            <a:r>
              <a:rPr lang="en-US" altLang="en-US" dirty="0">
                <a:cs typeface="Arial" panose="020B0604020202020204" pitchFamily="34" charset="0"/>
              </a:rPr>
              <a:t>” key with “</a:t>
            </a:r>
            <a:r>
              <a:rPr lang="en-US" altLang="en-US" b="1" dirty="0">
                <a:cs typeface="Arial" panose="020B0604020202020204" pitchFamily="34" charset="0"/>
              </a:rPr>
              <a:t>CHG</a:t>
            </a:r>
            <a:r>
              <a:rPr lang="en-US" altLang="en-US" dirty="0">
                <a:cs typeface="Arial" panose="020B0604020202020204" pitchFamily="34" charset="0"/>
              </a:rPr>
              <a:t>” key.</a:t>
            </a:r>
          </a:p>
          <a:p>
            <a:pPr>
              <a:lnSpc>
                <a:spcPct val="80000"/>
              </a:lnSpc>
            </a:pPr>
            <a:r>
              <a:rPr lang="en-US" altLang="en-US" dirty="0">
                <a:cs typeface="Arial" panose="020B0604020202020204" pitchFamily="34" charset="0"/>
              </a:rPr>
              <a:t>7. Set "</a:t>
            </a:r>
            <a:r>
              <a:rPr lang="en-US" altLang="en-US" b="1" dirty="0">
                <a:cs typeface="Arial" panose="020B0604020202020204" pitchFamily="34" charset="0"/>
              </a:rPr>
              <a:t>CHAN</a:t>
            </a:r>
            <a:r>
              <a:rPr lang="en-US" altLang="en-US" dirty="0">
                <a:cs typeface="Arial" panose="020B0604020202020204" pitchFamily="34" charset="0"/>
              </a:rPr>
              <a:t>" to desired channel via "</a:t>
            </a:r>
            <a:r>
              <a:rPr lang="en-US" altLang="en-US" b="1" dirty="0">
                <a:cs typeface="Arial" panose="020B0604020202020204" pitchFamily="34" charset="0"/>
              </a:rPr>
              <a:t>MENU</a:t>
            </a:r>
            <a:r>
              <a:rPr lang="en-US" altLang="en-US" dirty="0">
                <a:cs typeface="Arial" panose="020B0604020202020204" pitchFamily="34" charset="0"/>
              </a:rPr>
              <a:t>" key using number pad.</a:t>
            </a:r>
          </a:p>
          <a:p>
            <a:pPr>
              <a:lnSpc>
                <a:spcPct val="80000"/>
              </a:lnSpc>
            </a:pPr>
            <a:r>
              <a:rPr lang="en-US" altLang="en-US" dirty="0">
                <a:cs typeface="Arial" panose="020B0604020202020204" pitchFamily="34" charset="0"/>
              </a:rPr>
              <a:t>8. Set “</a:t>
            </a:r>
            <a:r>
              <a:rPr lang="en-US" altLang="en-US" b="1" dirty="0">
                <a:cs typeface="Arial" panose="020B0604020202020204" pitchFamily="34" charset="0"/>
              </a:rPr>
              <a:t>POWER</a:t>
            </a:r>
            <a:r>
              <a:rPr lang="en-US" altLang="en-US" dirty="0">
                <a:cs typeface="Arial" panose="020B0604020202020204" pitchFamily="34" charset="0"/>
              </a:rPr>
              <a:t>” to “</a:t>
            </a:r>
            <a:r>
              <a:rPr lang="en-US" altLang="en-US" b="1" dirty="0">
                <a:cs typeface="Arial" panose="020B0604020202020204" pitchFamily="34" charset="0"/>
              </a:rPr>
              <a:t>HI</a:t>
            </a:r>
            <a:r>
              <a:rPr lang="en-US" altLang="en-US" dirty="0">
                <a:cs typeface="Arial" panose="020B0604020202020204" pitchFamily="34" charset="0"/>
              </a:rPr>
              <a:t>” using “</a:t>
            </a:r>
            <a:r>
              <a:rPr lang="en-US" altLang="en-US" b="1" dirty="0">
                <a:cs typeface="Arial" panose="020B0604020202020204" pitchFamily="34" charset="0"/>
              </a:rPr>
              <a:t>CHG</a:t>
            </a:r>
            <a:r>
              <a:rPr lang="en-US" altLang="en-US" dirty="0">
                <a:cs typeface="Arial" panose="020B0604020202020204" pitchFamily="34" charset="0"/>
              </a:rPr>
              <a:t>” key.</a:t>
            </a:r>
          </a:p>
          <a:p>
            <a:pPr>
              <a:lnSpc>
                <a:spcPct val="80000"/>
              </a:lnSpc>
            </a:pPr>
            <a:r>
              <a:rPr lang="en-US" altLang="en-US" dirty="0">
                <a:cs typeface="Arial" panose="020B0604020202020204" pitchFamily="34" charset="0"/>
              </a:rPr>
              <a:t>9. Set “</a:t>
            </a:r>
            <a:r>
              <a:rPr lang="en-US" altLang="en-US" b="1" dirty="0">
                <a:cs typeface="Arial" panose="020B0604020202020204" pitchFamily="34" charset="0"/>
              </a:rPr>
              <a:t>MODE</a:t>
            </a:r>
            <a:r>
              <a:rPr lang="en-US" altLang="en-US" dirty="0">
                <a:cs typeface="Arial" panose="020B0604020202020204" pitchFamily="34" charset="0"/>
              </a:rPr>
              <a:t>” to “</a:t>
            </a:r>
            <a:r>
              <a:rPr lang="en-US" altLang="en-US" b="1" dirty="0">
                <a:cs typeface="Arial" panose="020B0604020202020204" pitchFamily="34" charset="0"/>
              </a:rPr>
              <a:t>SC</a:t>
            </a:r>
            <a:r>
              <a:rPr lang="en-US" altLang="en-US" dirty="0">
                <a:cs typeface="Arial" panose="020B0604020202020204" pitchFamily="34" charset="0"/>
              </a:rPr>
              <a:t>” via “</a:t>
            </a:r>
            <a:r>
              <a:rPr lang="en-US" altLang="en-US" b="1" dirty="0">
                <a:cs typeface="Arial" panose="020B0604020202020204" pitchFamily="34" charset="0"/>
              </a:rPr>
              <a:t>MENU</a:t>
            </a:r>
            <a:r>
              <a:rPr lang="en-US" altLang="en-US" dirty="0">
                <a:cs typeface="Arial" panose="020B0604020202020204" pitchFamily="34" charset="0"/>
              </a:rPr>
              <a:t>” with “</a:t>
            </a:r>
            <a:r>
              <a:rPr lang="en-US" altLang="en-US" b="1" dirty="0">
                <a:cs typeface="Arial" panose="020B0604020202020204" pitchFamily="34" charset="0"/>
              </a:rPr>
              <a:t>CHG</a:t>
            </a:r>
            <a:r>
              <a:rPr lang="en-US" altLang="en-US" dirty="0">
                <a:cs typeface="Arial" panose="020B0604020202020204" pitchFamily="34" charset="0"/>
              </a:rPr>
              <a:t>” key.</a:t>
            </a:r>
          </a:p>
          <a:p>
            <a:pPr>
              <a:lnSpc>
                <a:spcPct val="80000"/>
              </a:lnSpc>
            </a:pPr>
            <a:r>
              <a:rPr lang="en-US" altLang="en-US" dirty="0">
                <a:cs typeface="Arial" panose="020B0604020202020204" pitchFamily="34" charset="0"/>
              </a:rPr>
              <a:t>10. Set “</a:t>
            </a:r>
            <a:r>
              <a:rPr lang="en-US" altLang="en-US" b="1" dirty="0">
                <a:cs typeface="Arial" panose="020B0604020202020204" pitchFamily="34" charset="0"/>
              </a:rPr>
              <a:t>COMSEC</a:t>
            </a:r>
            <a:r>
              <a:rPr lang="en-US" altLang="en-US" dirty="0">
                <a:cs typeface="Arial" panose="020B0604020202020204" pitchFamily="34" charset="0"/>
              </a:rPr>
              <a:t>” to “</a:t>
            </a:r>
            <a:r>
              <a:rPr lang="en-US" altLang="en-US" b="1" dirty="0">
                <a:cs typeface="Arial" panose="020B0604020202020204" pitchFamily="34" charset="0"/>
              </a:rPr>
              <a:t>PT</a:t>
            </a:r>
            <a:r>
              <a:rPr lang="en-US" altLang="en-US" dirty="0">
                <a:cs typeface="Arial" panose="020B0604020202020204" pitchFamily="34" charset="0"/>
              </a:rPr>
              <a:t>” via “</a:t>
            </a:r>
            <a:r>
              <a:rPr lang="en-US" altLang="en-US" b="1" dirty="0">
                <a:cs typeface="Arial" panose="020B0604020202020204" pitchFamily="34" charset="0"/>
              </a:rPr>
              <a:t>MENU</a:t>
            </a:r>
            <a:r>
              <a:rPr lang="en-US" altLang="en-US" dirty="0">
                <a:cs typeface="Arial" panose="020B0604020202020204" pitchFamily="34" charset="0"/>
              </a:rPr>
              <a:t>” with “</a:t>
            </a:r>
            <a:r>
              <a:rPr lang="en-US" altLang="en-US" b="1" dirty="0">
                <a:cs typeface="Arial" panose="020B0604020202020204" pitchFamily="34" charset="0"/>
              </a:rPr>
              <a:t>CHG</a:t>
            </a:r>
            <a:r>
              <a:rPr lang="en-US" altLang="en-US" dirty="0">
                <a:cs typeface="Arial" panose="020B0604020202020204" pitchFamily="34" charset="0"/>
              </a:rPr>
              <a:t>” key.</a:t>
            </a:r>
          </a:p>
          <a:p>
            <a:pPr>
              <a:lnSpc>
                <a:spcPct val="80000"/>
              </a:lnSpc>
            </a:pPr>
            <a:r>
              <a:rPr lang="en-US" altLang="en-US" dirty="0">
                <a:cs typeface="Arial" panose="020B0604020202020204" pitchFamily="34" charset="0"/>
              </a:rPr>
              <a:t>11. Press “</a:t>
            </a:r>
            <a:r>
              <a:rPr lang="en-US" altLang="en-US" b="1" dirty="0">
                <a:cs typeface="Arial" panose="020B0604020202020204" pitchFamily="34" charset="0"/>
              </a:rPr>
              <a:t>FREQ</a:t>
            </a:r>
            <a:r>
              <a:rPr lang="en-US" altLang="en-US" dirty="0">
                <a:cs typeface="Arial" panose="020B0604020202020204" pitchFamily="34" charset="0"/>
              </a:rPr>
              <a:t>” key then “</a:t>
            </a:r>
            <a:r>
              <a:rPr lang="en-US" altLang="en-US" b="1" dirty="0">
                <a:cs typeface="Arial" panose="020B0604020202020204" pitchFamily="34" charset="0"/>
              </a:rPr>
              <a:t>CLR</a:t>
            </a:r>
            <a:r>
              <a:rPr lang="en-US" altLang="en-US" dirty="0">
                <a:cs typeface="Arial" panose="020B0604020202020204" pitchFamily="34" charset="0"/>
              </a:rPr>
              <a:t>” key.</a:t>
            </a:r>
          </a:p>
          <a:p>
            <a:pPr>
              <a:lnSpc>
                <a:spcPct val="80000"/>
              </a:lnSpc>
            </a:pPr>
            <a:r>
              <a:rPr lang="en-US" altLang="en-US" dirty="0">
                <a:cs typeface="Arial" panose="020B0604020202020204" pitchFamily="34" charset="0"/>
              </a:rPr>
              <a:t>12. Enter frequency given then press “</a:t>
            </a:r>
            <a:r>
              <a:rPr lang="en-US" altLang="en-US" b="1" dirty="0">
                <a:cs typeface="Arial" panose="020B0604020202020204" pitchFamily="34" charset="0"/>
              </a:rPr>
              <a:t>STO</a:t>
            </a:r>
            <a:r>
              <a:rPr lang="en-US" altLang="en-US" dirty="0">
                <a:cs typeface="Arial" panose="020B0604020202020204" pitchFamily="34" charset="0"/>
              </a:rPr>
              <a:t>” key</a:t>
            </a:r>
          </a:p>
          <a:p>
            <a:pPr>
              <a:lnSpc>
                <a:spcPct val="80000"/>
              </a:lnSpc>
            </a:pPr>
            <a:r>
              <a:rPr lang="en-US" altLang="en-US" dirty="0">
                <a:cs typeface="Arial" panose="020B0604020202020204" pitchFamily="34" charset="0"/>
              </a:rPr>
              <a:t>13. Set “</a:t>
            </a:r>
            <a:r>
              <a:rPr lang="en-US" altLang="en-US" b="1" dirty="0">
                <a:cs typeface="Arial" panose="020B0604020202020204" pitchFamily="34" charset="0"/>
              </a:rPr>
              <a:t>FUNC</a:t>
            </a:r>
            <a:r>
              <a:rPr lang="en-US" altLang="en-US" dirty="0">
                <a:cs typeface="Arial" panose="020B0604020202020204" pitchFamily="34" charset="0"/>
              </a:rPr>
              <a:t>” switch to “</a:t>
            </a:r>
            <a:r>
              <a:rPr lang="en-US" altLang="en-US" b="1" dirty="0">
                <a:cs typeface="Arial" panose="020B0604020202020204" pitchFamily="34" charset="0"/>
              </a:rPr>
              <a:t>SQ ON</a:t>
            </a:r>
            <a:r>
              <a:rPr lang="en-US" altLang="en-US" dirty="0">
                <a:cs typeface="Arial" panose="020B0604020202020204" pitchFamily="34" charset="0"/>
              </a:rPr>
              <a:t>”</a:t>
            </a:r>
          </a:p>
        </p:txBody>
      </p:sp>
      <p:pic>
        <p:nvPicPr>
          <p:cNvPr id="5" name="Picture 4" descr="asipfrnt1"/>
          <p:cNvPicPr>
            <a:picLocks noGrp="1"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0164" y="3109270"/>
            <a:ext cx="1920005" cy="134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2855259" y="3602182"/>
            <a:ext cx="2913529" cy="2355273"/>
            <a:chOff x="-113506" y="2429669"/>
            <a:chExt cx="7085015" cy="4284662"/>
          </a:xfrm>
        </p:grpSpPr>
        <p:pic>
          <p:nvPicPr>
            <p:cNvPr id="6"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3506" y="2429669"/>
              <a:ext cx="7085013" cy="4284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2967832" y="2602469"/>
              <a:ext cx="1146414" cy="299736"/>
            </a:xfrm>
            <a:prstGeom prst="rect">
              <a:avLst/>
            </a:prstGeom>
            <a:solidFill>
              <a:schemeClr val="bg1"/>
            </a:solidFill>
            <a:ln w="19050">
              <a:solidFill>
                <a:schemeClr val="tx1"/>
              </a:solidFill>
              <a:miter lim="800000"/>
              <a:headEnd/>
              <a:tailEnd/>
            </a:ln>
          </p:spPr>
          <p:txBody>
            <a:bodyPr wrap="square" lIns="0" tIns="0" rIns="0" bIns="0" anchor="ctr">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en-US" altLang="en-US" sz="800" dirty="0"/>
                <a:t>Hand Set</a:t>
              </a:r>
            </a:p>
          </p:txBody>
        </p:sp>
        <p:sp>
          <p:nvSpPr>
            <p:cNvPr id="8" name="TextBox 7"/>
            <p:cNvSpPr txBox="1">
              <a:spLocks noChangeArrowheads="1"/>
            </p:cNvSpPr>
            <p:nvPr/>
          </p:nvSpPr>
          <p:spPr bwMode="auto">
            <a:xfrm>
              <a:off x="5207664" y="3686040"/>
              <a:ext cx="1763845" cy="326615"/>
            </a:xfrm>
            <a:prstGeom prst="rect">
              <a:avLst/>
            </a:prstGeom>
            <a:solidFill>
              <a:schemeClr val="bg1"/>
            </a:solidFill>
            <a:ln w="19050">
              <a:solidFill>
                <a:schemeClr val="tx1"/>
              </a:solidFill>
              <a:miter lim="800000"/>
              <a:headEnd/>
              <a:tailEnd/>
            </a:ln>
          </p:spPr>
          <p:txBody>
            <a:bodyPr wrap="square" lIns="0" tIns="0" rIns="0" bIns="0" anchor="ctr">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en-US" altLang="en-US" sz="800" dirty="0"/>
                <a:t>Whip Antenna</a:t>
              </a:r>
            </a:p>
          </p:txBody>
        </p:sp>
        <p:sp>
          <p:nvSpPr>
            <p:cNvPr id="9" name="TextBox 8"/>
            <p:cNvSpPr txBox="1">
              <a:spLocks noChangeArrowheads="1"/>
            </p:cNvSpPr>
            <p:nvPr/>
          </p:nvSpPr>
          <p:spPr bwMode="auto">
            <a:xfrm>
              <a:off x="1215228" y="5953317"/>
              <a:ext cx="1320491" cy="461963"/>
            </a:xfrm>
            <a:prstGeom prst="rect">
              <a:avLst/>
            </a:prstGeom>
            <a:solidFill>
              <a:schemeClr val="bg1"/>
            </a:solidFill>
            <a:ln w="19050">
              <a:solidFill>
                <a:schemeClr val="tx1"/>
              </a:solidFill>
              <a:miter lim="800000"/>
              <a:headEnd/>
              <a:tailEnd/>
            </a:ln>
          </p:spPr>
          <p:txBody>
            <a:bodyPr wrap="square" lIns="0" tIns="0" rIns="0" bIns="0" anchor="ctr">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en-US" altLang="en-US" sz="800" dirty="0"/>
                <a:t>Battery Cover</a:t>
              </a:r>
            </a:p>
          </p:txBody>
        </p:sp>
        <p:sp>
          <p:nvSpPr>
            <p:cNvPr id="10" name="TextBox 9"/>
            <p:cNvSpPr txBox="1">
              <a:spLocks noChangeArrowheads="1"/>
            </p:cNvSpPr>
            <p:nvPr/>
          </p:nvSpPr>
          <p:spPr bwMode="auto">
            <a:xfrm>
              <a:off x="3685380" y="5428454"/>
              <a:ext cx="1522281" cy="524863"/>
            </a:xfrm>
            <a:prstGeom prst="rect">
              <a:avLst/>
            </a:prstGeom>
            <a:solidFill>
              <a:schemeClr val="bg1"/>
            </a:solidFill>
            <a:ln w="19050">
              <a:solidFill>
                <a:schemeClr val="tx1"/>
              </a:solidFill>
              <a:miter lim="800000"/>
              <a:headEnd/>
              <a:tailEnd/>
            </a:ln>
          </p:spPr>
          <p:txBody>
            <a:bodyPr wrap="square" lIns="0" tIns="0" rIns="0" bIns="0" anchor="ctr">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en-US" altLang="en-US" sz="800" dirty="0"/>
                <a:t>BB-590/U Battery</a:t>
              </a:r>
            </a:p>
          </p:txBody>
        </p:sp>
        <p:sp>
          <p:nvSpPr>
            <p:cNvPr id="11" name="TextBox 10"/>
            <p:cNvSpPr txBox="1">
              <a:spLocks noChangeArrowheads="1"/>
            </p:cNvSpPr>
            <p:nvPr/>
          </p:nvSpPr>
          <p:spPr bwMode="auto">
            <a:xfrm>
              <a:off x="1369221" y="5333024"/>
              <a:ext cx="1166497" cy="279892"/>
            </a:xfrm>
            <a:prstGeom prst="rect">
              <a:avLst/>
            </a:prstGeom>
            <a:solidFill>
              <a:schemeClr val="bg1"/>
            </a:solidFill>
            <a:ln w="19050">
              <a:solidFill>
                <a:schemeClr val="tx1"/>
              </a:solidFill>
              <a:miter lim="800000"/>
              <a:headEnd/>
              <a:tailEnd/>
            </a:ln>
          </p:spPr>
          <p:txBody>
            <a:bodyPr lIns="0" tIns="0" rIns="0" bIns="0" anchor="ctr">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en-US" altLang="en-US" sz="800" dirty="0"/>
                <a:t>Radio</a:t>
              </a:r>
            </a:p>
          </p:txBody>
        </p:sp>
      </p:grpSp>
      <p:pic>
        <p:nvPicPr>
          <p:cNvPr id="13" name="table"/>
          <p:cNvPicPr>
            <a:picLocks noChangeAspect="1"/>
          </p:cNvPicPr>
          <p:nvPr/>
        </p:nvPicPr>
        <p:blipFill>
          <a:blip r:embed="rId4" cstate="print"/>
          <a:stretch>
            <a:fillRect/>
          </a:stretch>
        </p:blipFill>
        <p:spPr>
          <a:xfrm>
            <a:off x="125540" y="4494761"/>
            <a:ext cx="2662450" cy="4113733"/>
          </a:xfrm>
          <a:prstGeom prst="rect">
            <a:avLst/>
          </a:prstGeom>
        </p:spPr>
      </p:pic>
      <p:pic>
        <p:nvPicPr>
          <p:cNvPr id="14" name="tabl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6374" y="6026728"/>
            <a:ext cx="2011296" cy="2783575"/>
          </a:xfrm>
          <a:prstGeom prst="rect">
            <a:avLst/>
          </a:prstGeom>
        </p:spPr>
      </p:pic>
      <p:grpSp>
        <p:nvGrpSpPr>
          <p:cNvPr id="16" name="Group 41"/>
          <p:cNvGrpSpPr/>
          <p:nvPr/>
        </p:nvGrpSpPr>
        <p:grpSpPr>
          <a:xfrm>
            <a:off x="0" y="8866911"/>
            <a:ext cx="5943600" cy="277091"/>
            <a:chOff x="0" y="9753600"/>
            <a:chExt cx="7772400" cy="304800"/>
          </a:xfrm>
        </p:grpSpPr>
        <p:sp>
          <p:nvSpPr>
            <p:cNvPr id="1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6" action="ppaction://hlinksldjump" tooltip="Click here to return to the TACSOP Table of Contents"/>
                </a:rPr>
                <a:t>Radio Operations</a:t>
              </a:r>
            </a:p>
          </p:txBody>
        </p:sp>
        <p:sp>
          <p:nvSpPr>
            <p:cNvPr id="1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7" action="ppaction://hlinksldjump" tooltip="Click here to return to the TACSOP Table of Contents"/>
                </a:rPr>
                <a:t>O - 1</a:t>
              </a:r>
            </a:p>
          </p:txBody>
        </p:sp>
      </p:grpSp>
      <p:sp>
        <p:nvSpPr>
          <p:cNvPr id="1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800" dirty="0">
                <a:solidFill>
                  <a:prstClr val="black"/>
                </a:solidFill>
              </a:rPr>
              <a:t>Radio Operations (ASIP)</a:t>
            </a:r>
            <a:endParaRPr lang="en-US" sz="3300" dirty="0"/>
          </a:p>
        </p:txBody>
      </p:sp>
    </p:spTree>
    <p:extLst>
      <p:ext uri="{BB962C8B-B14F-4D97-AF65-F5344CB8AC3E}">
        <p14:creationId xmlns:p14="http://schemas.microsoft.com/office/powerpoint/2010/main" val="17426628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1"/>
            <a:ext cx="5943600" cy="1200456"/>
          </a:xfrm>
          <a:prstGeom prst="rect">
            <a:avLst/>
          </a:prstGeom>
        </p:spPr>
        <p:txBody>
          <a:bodyPr wrap="square" lIns="77356" tIns="38678" rIns="77356" bIns="38678">
            <a:spAutoFit/>
          </a:bodyPr>
          <a:lstStyle/>
          <a:p>
            <a:pPr algn="ctr"/>
            <a:r>
              <a:rPr lang="en-US" sz="1600" b="1" u="sng" dirty="0"/>
              <a:t>Escalation of Force</a:t>
            </a:r>
          </a:p>
          <a:p>
            <a:pPr marL="290085" indent="-290085">
              <a:buFont typeface="+mj-lt"/>
              <a:buAutoNum type="arabicPeriod"/>
            </a:pPr>
            <a:r>
              <a:rPr lang="en-US" dirty="0" smtClean="0"/>
              <a:t>SHOUT - verbal warning to halt.</a:t>
            </a:r>
          </a:p>
          <a:p>
            <a:pPr marL="290085" indent="-290085">
              <a:buFont typeface="+mj-lt"/>
              <a:buAutoNum type="arabicPeriod"/>
            </a:pPr>
            <a:r>
              <a:rPr lang="en-US" dirty="0" smtClean="0"/>
              <a:t>SHOVE - nonlethal physical force.</a:t>
            </a:r>
          </a:p>
          <a:p>
            <a:pPr marL="290085" indent="-290085">
              <a:buFont typeface="+mj-lt"/>
              <a:buAutoNum type="arabicPeriod"/>
            </a:pPr>
            <a:r>
              <a:rPr lang="en-US" dirty="0" smtClean="0"/>
              <a:t>SHOW - intent to use weapon.</a:t>
            </a:r>
          </a:p>
          <a:p>
            <a:pPr marL="290085" indent="-290085">
              <a:buFont typeface="+mj-lt"/>
              <a:buAutoNum type="arabicPeriod"/>
            </a:pPr>
            <a:r>
              <a:rPr lang="en-US" dirty="0" smtClean="0"/>
              <a:t>SHOOT - deliberately aimed shots until threat no longer exists. </a:t>
            </a:r>
            <a:endParaRPr lang="en-US" dirty="0"/>
          </a:p>
        </p:txBody>
      </p:sp>
      <p:grpSp>
        <p:nvGrpSpPr>
          <p:cNvPr id="5" name="Group 41"/>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Miscellaneous</a:t>
              </a: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P - 1</a:t>
              </a:r>
            </a:p>
          </p:txBody>
        </p:sp>
      </p:grpSp>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Miscellaneous</a:t>
            </a:r>
            <a:endParaRPr lang="en-US" sz="3700" dirty="0"/>
          </a:p>
        </p:txBody>
      </p:sp>
      <p:graphicFrame>
        <p:nvGraphicFramePr>
          <p:cNvPr id="9" name="Table 8"/>
          <p:cNvGraphicFramePr>
            <a:graphicFrameLocks noGrp="1"/>
          </p:cNvGraphicFramePr>
          <p:nvPr/>
        </p:nvGraphicFramePr>
        <p:xfrm>
          <a:off x="233082" y="2865581"/>
          <a:ext cx="5535706" cy="2306326"/>
        </p:xfrm>
        <a:graphic>
          <a:graphicData uri="http://schemas.openxmlformats.org/drawingml/2006/table">
            <a:tbl>
              <a:tblPr/>
              <a:tblGrid>
                <a:gridCol w="620827">
                  <a:extLst>
                    <a:ext uri="{9D8B030D-6E8A-4147-A177-3AD203B41FA5}">
                      <a16:colId xmlns:a16="http://schemas.microsoft.com/office/drawing/2014/main" xmlns="" val="20000"/>
                    </a:ext>
                  </a:extLst>
                </a:gridCol>
                <a:gridCol w="4914879">
                  <a:extLst>
                    <a:ext uri="{9D8B030D-6E8A-4147-A177-3AD203B41FA5}">
                      <a16:colId xmlns:a16="http://schemas.microsoft.com/office/drawing/2014/main" xmlns="" val="20001"/>
                    </a:ext>
                  </a:extLst>
                </a:gridCol>
              </a:tblGrid>
              <a:tr h="208769">
                <a:tc>
                  <a:txBody>
                    <a:bodyPr/>
                    <a:lstStyle/>
                    <a:p>
                      <a:pPr algn="ctr" fontAlgn="b"/>
                      <a:r>
                        <a:rPr lang="en-US" sz="1300" b="1" i="0" u="none" strike="noStrike" dirty="0">
                          <a:latin typeface="+mj-lt"/>
                        </a:rPr>
                        <a:t>CLASS</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300" b="1" i="0" u="none" strike="noStrike" dirty="0">
                          <a:latin typeface="+mj-lt"/>
                        </a:rPr>
                        <a:t>DESCRIPTION</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xmlns="" val="10000"/>
                  </a:ext>
                </a:extLst>
              </a:tr>
              <a:tr h="208769">
                <a:tc>
                  <a:txBody>
                    <a:bodyPr/>
                    <a:lstStyle/>
                    <a:p>
                      <a:pPr algn="ctr" fontAlgn="b"/>
                      <a:r>
                        <a:rPr lang="en-US" sz="1300" b="0" i="0" u="none" strike="noStrike" dirty="0">
                          <a:latin typeface="+mj-lt"/>
                        </a:rPr>
                        <a:t>I</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latin typeface="+mj-lt"/>
                        </a:rPr>
                        <a:t>Subsistence</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08769">
                <a:tc>
                  <a:txBody>
                    <a:bodyPr/>
                    <a:lstStyle/>
                    <a:p>
                      <a:pPr algn="ctr" fontAlgn="b"/>
                      <a:r>
                        <a:rPr lang="en-US" sz="1300" b="0" i="0" u="none" strike="noStrike" dirty="0">
                          <a:latin typeface="+mj-lt"/>
                        </a:rPr>
                        <a:t>II</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latin typeface="+mj-lt"/>
                        </a:rPr>
                        <a:t>Clothing, individual equipment, tentage, organizational tool sets</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08769">
                <a:tc>
                  <a:txBody>
                    <a:bodyPr/>
                    <a:lstStyle/>
                    <a:p>
                      <a:pPr algn="ctr" fontAlgn="b"/>
                      <a:r>
                        <a:rPr lang="en-US" sz="1300" b="0" i="0" u="none" strike="noStrike" dirty="0">
                          <a:latin typeface="+mj-lt"/>
                        </a:rPr>
                        <a:t>III</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latin typeface="+mj-lt"/>
                        </a:rPr>
                        <a:t>POL (JP-8, DIESEL, MOGAS, OIL, HYDRALIC FLUID)</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08769">
                <a:tc>
                  <a:txBody>
                    <a:bodyPr/>
                    <a:lstStyle/>
                    <a:p>
                      <a:pPr algn="ctr" fontAlgn="b"/>
                      <a:r>
                        <a:rPr lang="en-US" sz="1300" b="0" i="0" u="none" strike="noStrike" dirty="0">
                          <a:latin typeface="+mj-lt"/>
                        </a:rPr>
                        <a:t>IV</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latin typeface="+mj-lt"/>
                        </a:rPr>
                        <a:t>Construction</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08769">
                <a:tc>
                  <a:txBody>
                    <a:bodyPr/>
                    <a:lstStyle/>
                    <a:p>
                      <a:pPr algn="ctr" fontAlgn="b"/>
                      <a:r>
                        <a:rPr lang="en-US" sz="1300" b="0" i="0" u="none" strike="noStrike" dirty="0">
                          <a:latin typeface="+mj-lt"/>
                        </a:rPr>
                        <a:t>V</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latin typeface="+mj-lt"/>
                        </a:rPr>
                        <a:t>Ammunition</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08769">
                <a:tc>
                  <a:txBody>
                    <a:bodyPr/>
                    <a:lstStyle/>
                    <a:p>
                      <a:pPr algn="ctr" fontAlgn="b"/>
                      <a:r>
                        <a:rPr lang="en-US" sz="1300" b="0" i="0" u="none" strike="noStrike" dirty="0">
                          <a:latin typeface="+mj-lt"/>
                        </a:rPr>
                        <a:t>VI</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latin typeface="+mj-lt"/>
                        </a:rPr>
                        <a:t>Personal demand</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08769">
                <a:tc>
                  <a:txBody>
                    <a:bodyPr/>
                    <a:lstStyle/>
                    <a:p>
                      <a:pPr algn="ctr" fontAlgn="b"/>
                      <a:r>
                        <a:rPr lang="en-US" sz="1300" b="0" i="0" u="none" strike="noStrike" dirty="0">
                          <a:latin typeface="+mj-lt"/>
                        </a:rPr>
                        <a:t>VII</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latin typeface="+mj-lt"/>
                        </a:rPr>
                        <a:t>Major end items</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08769">
                <a:tc>
                  <a:txBody>
                    <a:bodyPr/>
                    <a:lstStyle/>
                    <a:p>
                      <a:pPr algn="ctr" fontAlgn="b"/>
                      <a:r>
                        <a:rPr lang="en-US" sz="1300" b="0" i="0" u="none" strike="noStrike" dirty="0">
                          <a:latin typeface="+mj-lt"/>
                        </a:rPr>
                        <a:t>VIII</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latin typeface="+mj-lt"/>
                        </a:rPr>
                        <a:t>Medical material</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08769">
                <a:tc>
                  <a:txBody>
                    <a:bodyPr/>
                    <a:lstStyle/>
                    <a:p>
                      <a:pPr algn="ctr" fontAlgn="b"/>
                      <a:r>
                        <a:rPr lang="en-US" sz="1300" b="0" i="0" u="none" strike="noStrike" dirty="0">
                          <a:latin typeface="+mj-lt"/>
                        </a:rPr>
                        <a:t>IX</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latin typeface="+mj-lt"/>
                        </a:rPr>
                        <a:t>Repair parts</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08769">
                <a:tc>
                  <a:txBody>
                    <a:bodyPr/>
                    <a:lstStyle/>
                    <a:p>
                      <a:pPr algn="ctr" fontAlgn="b"/>
                      <a:r>
                        <a:rPr lang="en-US" sz="1300" b="0" i="0" u="none" strike="noStrike" dirty="0">
                          <a:latin typeface="+mj-lt"/>
                        </a:rPr>
                        <a:t>X</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latin typeface="+mj-lt"/>
                        </a:rPr>
                        <a:t>Material to support nonmilitary programs</a:t>
                      </a:r>
                    </a:p>
                  </a:txBody>
                  <a:tcPr marL="5464" marR="5464" marT="11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
        <p:nvSpPr>
          <p:cNvPr id="11" name="Rectangle 10"/>
          <p:cNvSpPr/>
          <p:nvPr/>
        </p:nvSpPr>
        <p:spPr>
          <a:xfrm>
            <a:off x="2215165" y="5472548"/>
            <a:ext cx="1471114" cy="331441"/>
          </a:xfrm>
          <a:prstGeom prst="rect">
            <a:avLst/>
          </a:prstGeom>
        </p:spPr>
        <p:txBody>
          <a:bodyPr wrap="none" lIns="77356" tIns="38678" rIns="77356" bIns="38678">
            <a:spAutoFit/>
          </a:bodyPr>
          <a:lstStyle/>
          <a:p>
            <a:pPr algn="ctr"/>
            <a:r>
              <a:rPr lang="en-US" sz="1600" b="1" u="sng" dirty="0"/>
              <a:t>Weapons Data</a:t>
            </a:r>
          </a:p>
        </p:txBody>
      </p:sp>
      <p:sp>
        <p:nvSpPr>
          <p:cNvPr id="16" name="Rectangle 8"/>
          <p:cNvSpPr>
            <a:spLocks noChangeArrowheads="1"/>
          </p:cNvSpPr>
          <p:nvPr/>
        </p:nvSpPr>
        <p:spPr bwMode="auto">
          <a:xfrm>
            <a:off x="452907" y="6055758"/>
            <a:ext cx="2243852" cy="2603335"/>
          </a:xfrm>
          <a:prstGeom prst="rect">
            <a:avLst/>
          </a:prstGeom>
          <a:noFill/>
          <a:ln w="19050">
            <a:solidFill>
              <a:schemeClr val="tx1"/>
            </a:solidFill>
            <a:miter lim="800000"/>
            <a:headEnd/>
            <a:tailEnd/>
          </a:ln>
          <a:effectLst/>
        </p:spPr>
        <p:txBody>
          <a:bodyPr lIns="59218" tIns="29610" rIns="59218" bIns="29610"/>
          <a:lstStyle/>
          <a:p>
            <a:pPr marL="268597" indent="-268597" defTabSz="714468">
              <a:lnSpc>
                <a:spcPct val="80000"/>
              </a:lnSpc>
              <a:spcBef>
                <a:spcPct val="20000"/>
              </a:spcBef>
            </a:pPr>
            <a:endParaRPr lang="en-US" sz="900" b="1" dirty="0"/>
          </a:p>
          <a:p>
            <a:pPr marL="268597" indent="-268597" defTabSz="714468">
              <a:lnSpc>
                <a:spcPct val="80000"/>
              </a:lnSpc>
              <a:spcBef>
                <a:spcPct val="20000"/>
              </a:spcBef>
            </a:pPr>
            <a:r>
              <a:rPr lang="en-US" sz="900" b="1" dirty="0"/>
              <a:t>M4             	500m pt / 600m area</a:t>
            </a:r>
          </a:p>
          <a:p>
            <a:pPr marL="268597" indent="-268597" defTabSz="714468">
              <a:lnSpc>
                <a:spcPct val="80000"/>
              </a:lnSpc>
              <a:spcBef>
                <a:spcPct val="20000"/>
              </a:spcBef>
            </a:pPr>
            <a:r>
              <a:rPr lang="en-US" sz="900" b="1" dirty="0"/>
              <a:t>M203         	150m pt / 350m area</a:t>
            </a:r>
          </a:p>
          <a:p>
            <a:pPr marL="268597" indent="-268597" defTabSz="714468">
              <a:lnSpc>
                <a:spcPct val="80000"/>
              </a:lnSpc>
              <a:spcBef>
                <a:spcPct val="20000"/>
              </a:spcBef>
            </a:pPr>
            <a:r>
              <a:rPr lang="en-US" sz="900" b="1" dirty="0"/>
              <a:t>M249         	600m pt / 800m area </a:t>
            </a:r>
          </a:p>
          <a:p>
            <a:pPr marL="268597" indent="-268597" defTabSz="714468">
              <a:lnSpc>
                <a:spcPct val="80000"/>
              </a:lnSpc>
              <a:spcBef>
                <a:spcPct val="20000"/>
              </a:spcBef>
            </a:pPr>
            <a:r>
              <a:rPr lang="en-US" sz="900" b="1" dirty="0"/>
              <a:t>M240B </a:t>
            </a:r>
          </a:p>
          <a:p>
            <a:pPr marL="268597" indent="-268597" defTabSz="714468">
              <a:lnSpc>
                <a:spcPct val="80000"/>
              </a:lnSpc>
              <a:spcBef>
                <a:spcPct val="20000"/>
              </a:spcBef>
            </a:pPr>
            <a:r>
              <a:rPr lang="en-US" sz="900" b="1" dirty="0"/>
              <a:t>   - Bipod    	600m pt / 800m area</a:t>
            </a:r>
          </a:p>
          <a:p>
            <a:pPr marL="268597" indent="-268597" defTabSz="714468">
              <a:lnSpc>
                <a:spcPct val="80000"/>
              </a:lnSpc>
              <a:spcBef>
                <a:spcPct val="20000"/>
              </a:spcBef>
            </a:pPr>
            <a:r>
              <a:rPr lang="en-US" sz="900" b="1" dirty="0"/>
              <a:t>   - Tripod   	800m pt / 1100m area</a:t>
            </a:r>
          </a:p>
          <a:p>
            <a:pPr marL="268597" indent="-268597" defTabSz="714468">
              <a:lnSpc>
                <a:spcPct val="80000"/>
              </a:lnSpc>
              <a:spcBef>
                <a:spcPct val="20000"/>
              </a:spcBef>
            </a:pPr>
            <a:r>
              <a:rPr lang="en-US" sz="900" b="1" dirty="0"/>
              <a:t>M2             	1830m area 700m grazing</a:t>
            </a:r>
          </a:p>
          <a:p>
            <a:pPr marL="268597" indent="-268597" defTabSz="714468">
              <a:lnSpc>
                <a:spcPct val="80000"/>
              </a:lnSpc>
              <a:spcBef>
                <a:spcPct val="20000"/>
              </a:spcBef>
            </a:pPr>
            <a:r>
              <a:rPr lang="en-US" sz="900" b="1" dirty="0"/>
              <a:t>Mk-19          	1500m pt / 2200m area</a:t>
            </a:r>
          </a:p>
          <a:p>
            <a:pPr marL="268597" indent="-268597" defTabSz="714468">
              <a:lnSpc>
                <a:spcPct val="80000"/>
              </a:lnSpc>
              <a:spcBef>
                <a:spcPct val="20000"/>
              </a:spcBef>
            </a:pPr>
            <a:r>
              <a:rPr lang="en-US" sz="900" b="1" dirty="0"/>
              <a:t>M136          	300m</a:t>
            </a:r>
          </a:p>
          <a:p>
            <a:pPr marL="268597" indent="-268597" defTabSz="714468">
              <a:lnSpc>
                <a:spcPct val="80000"/>
              </a:lnSpc>
              <a:spcBef>
                <a:spcPct val="20000"/>
              </a:spcBef>
            </a:pPr>
            <a:r>
              <a:rPr lang="en-US" sz="900" b="1" dirty="0"/>
              <a:t>Mortar (HE/WP/ILLUM)</a:t>
            </a:r>
          </a:p>
          <a:p>
            <a:pPr marL="268597" indent="-268597" defTabSz="714468">
              <a:lnSpc>
                <a:spcPct val="80000"/>
              </a:lnSpc>
              <a:spcBef>
                <a:spcPct val="20000"/>
              </a:spcBef>
            </a:pPr>
            <a:r>
              <a:rPr lang="en-US" sz="900" b="1" dirty="0"/>
              <a:t>   - 60mm	70m – 3500m</a:t>
            </a:r>
          </a:p>
          <a:p>
            <a:pPr marL="268597" indent="-268597" defTabSz="714468">
              <a:lnSpc>
                <a:spcPct val="80000"/>
              </a:lnSpc>
              <a:spcBef>
                <a:spcPct val="20000"/>
              </a:spcBef>
            </a:pPr>
            <a:r>
              <a:rPr lang="en-US" sz="900" b="1" dirty="0"/>
              <a:t>   - 81mm	70m – 5600m</a:t>
            </a:r>
          </a:p>
          <a:p>
            <a:pPr marL="268597" indent="-268597" defTabSz="714468">
              <a:lnSpc>
                <a:spcPct val="80000"/>
              </a:lnSpc>
              <a:spcBef>
                <a:spcPct val="20000"/>
              </a:spcBef>
            </a:pPr>
            <a:r>
              <a:rPr lang="en-US" sz="900" b="1" dirty="0"/>
              <a:t>  - 120mm,	180m – 7200m</a:t>
            </a:r>
          </a:p>
          <a:p>
            <a:pPr marL="268597" indent="-268597" defTabSz="714468">
              <a:lnSpc>
                <a:spcPct val="80000"/>
              </a:lnSpc>
              <a:spcBef>
                <a:spcPct val="20000"/>
              </a:spcBef>
            </a:pPr>
            <a:r>
              <a:rPr lang="en-US" sz="900" b="1" dirty="0"/>
              <a:t>105mm tank	2-2.5 km</a:t>
            </a:r>
          </a:p>
          <a:p>
            <a:pPr marL="268597" indent="-268597" defTabSz="714468">
              <a:lnSpc>
                <a:spcPct val="80000"/>
              </a:lnSpc>
              <a:spcBef>
                <a:spcPct val="20000"/>
              </a:spcBef>
            </a:pPr>
            <a:r>
              <a:rPr lang="en-US" sz="900" b="1" dirty="0"/>
              <a:t>25mm BFV	2,200m</a:t>
            </a:r>
          </a:p>
          <a:p>
            <a:pPr marL="268597" indent="-268597" defTabSz="714468">
              <a:lnSpc>
                <a:spcPct val="80000"/>
              </a:lnSpc>
              <a:spcBef>
                <a:spcPct val="20000"/>
              </a:spcBef>
            </a:pPr>
            <a:endParaRPr lang="en-US" sz="900" b="1" dirty="0"/>
          </a:p>
        </p:txBody>
      </p:sp>
      <p:sp>
        <p:nvSpPr>
          <p:cNvPr id="17" name="Rectangle 9"/>
          <p:cNvSpPr>
            <a:spLocks noChangeArrowheads="1"/>
          </p:cNvSpPr>
          <p:nvPr/>
        </p:nvSpPr>
        <p:spPr bwMode="auto">
          <a:xfrm>
            <a:off x="2913532" y="6055762"/>
            <a:ext cx="2246257" cy="2118420"/>
          </a:xfrm>
          <a:prstGeom prst="rect">
            <a:avLst/>
          </a:prstGeom>
          <a:noFill/>
          <a:ln w="19050">
            <a:solidFill>
              <a:schemeClr val="tx1"/>
            </a:solidFill>
            <a:miter lim="800000"/>
            <a:headEnd/>
            <a:tailEnd/>
          </a:ln>
          <a:effectLst/>
        </p:spPr>
        <p:txBody>
          <a:bodyPr lIns="71476" tIns="35738" rIns="71476" bIns="35738"/>
          <a:lstStyle/>
          <a:p>
            <a:pPr marL="268597" indent="-268597" defTabSz="714468">
              <a:lnSpc>
                <a:spcPct val="80000"/>
              </a:lnSpc>
              <a:spcBef>
                <a:spcPct val="20000"/>
              </a:spcBef>
            </a:pPr>
            <a:endParaRPr lang="en-US" sz="900" b="1" dirty="0"/>
          </a:p>
          <a:p>
            <a:pPr marL="268597" indent="-268597" defTabSz="714468">
              <a:lnSpc>
                <a:spcPct val="80000"/>
              </a:lnSpc>
              <a:spcBef>
                <a:spcPct val="20000"/>
              </a:spcBef>
            </a:pPr>
            <a:r>
              <a:rPr lang="en-US" sz="900" b="1" dirty="0"/>
              <a:t>AK47 &amp; Variants      	350m</a:t>
            </a:r>
          </a:p>
          <a:p>
            <a:pPr marL="268597" indent="-268597" defTabSz="714468">
              <a:lnSpc>
                <a:spcPct val="80000"/>
              </a:lnSpc>
              <a:spcBef>
                <a:spcPct val="20000"/>
              </a:spcBef>
            </a:pPr>
            <a:r>
              <a:rPr lang="en-US" sz="900" b="1" dirty="0"/>
              <a:t>AK74 5.45mm           	500m</a:t>
            </a:r>
          </a:p>
          <a:p>
            <a:pPr marL="268597" indent="-268597" defTabSz="714468">
              <a:lnSpc>
                <a:spcPct val="80000"/>
              </a:lnSpc>
              <a:spcBef>
                <a:spcPct val="20000"/>
              </a:spcBef>
            </a:pPr>
            <a:r>
              <a:rPr lang="en-US" sz="900" b="1" dirty="0"/>
              <a:t>RPK 7.62X39mm      	800m</a:t>
            </a:r>
          </a:p>
          <a:p>
            <a:pPr marL="268597" indent="-268597" defTabSz="714468">
              <a:lnSpc>
                <a:spcPct val="80000"/>
              </a:lnSpc>
              <a:spcBef>
                <a:spcPct val="20000"/>
              </a:spcBef>
            </a:pPr>
            <a:r>
              <a:rPr lang="en-US" sz="900" b="1" dirty="0"/>
              <a:t>RPD 7.62x39mm      	800m</a:t>
            </a:r>
          </a:p>
          <a:p>
            <a:pPr marL="268597" indent="-268597" defTabSz="714468">
              <a:lnSpc>
                <a:spcPct val="80000"/>
              </a:lnSpc>
              <a:spcBef>
                <a:spcPct val="20000"/>
              </a:spcBef>
            </a:pPr>
            <a:r>
              <a:rPr lang="en-US" sz="900" b="1" dirty="0"/>
              <a:t>PK 7.62X54mm        	800m</a:t>
            </a:r>
          </a:p>
          <a:p>
            <a:pPr marL="268597" indent="-268597" defTabSz="714468">
              <a:lnSpc>
                <a:spcPct val="80000"/>
              </a:lnSpc>
              <a:spcBef>
                <a:spcPct val="20000"/>
              </a:spcBef>
            </a:pPr>
            <a:r>
              <a:rPr lang="en-US" sz="900" b="1" dirty="0"/>
              <a:t>GP-25/30 40mm    	250-300m</a:t>
            </a:r>
          </a:p>
          <a:p>
            <a:pPr marL="268597" indent="-268597" defTabSz="714468">
              <a:lnSpc>
                <a:spcPct val="80000"/>
              </a:lnSpc>
              <a:spcBef>
                <a:spcPct val="20000"/>
              </a:spcBef>
            </a:pPr>
            <a:r>
              <a:rPr lang="en-US" sz="900" b="1" dirty="0"/>
              <a:t>AGS-17 30mm        	1700m</a:t>
            </a:r>
          </a:p>
          <a:p>
            <a:pPr marL="268597" indent="-268597" defTabSz="714468">
              <a:lnSpc>
                <a:spcPct val="80000"/>
              </a:lnSpc>
              <a:spcBef>
                <a:spcPct val="20000"/>
              </a:spcBef>
            </a:pPr>
            <a:r>
              <a:rPr lang="en-US" sz="900" b="1" dirty="0"/>
              <a:t>DSHK 12.7mm    	1500-2000m</a:t>
            </a:r>
          </a:p>
          <a:p>
            <a:pPr marL="268597" indent="-268597" defTabSz="714468">
              <a:lnSpc>
                <a:spcPct val="80000"/>
              </a:lnSpc>
              <a:spcBef>
                <a:spcPct val="20000"/>
              </a:spcBef>
            </a:pPr>
            <a:r>
              <a:rPr lang="en-US" sz="900" b="1" dirty="0"/>
              <a:t>RPG-7   85mm           	300m</a:t>
            </a:r>
          </a:p>
          <a:p>
            <a:pPr marL="268597" indent="-268597" defTabSz="714468">
              <a:lnSpc>
                <a:spcPct val="80000"/>
              </a:lnSpc>
              <a:spcBef>
                <a:spcPct val="20000"/>
              </a:spcBef>
            </a:pPr>
            <a:r>
              <a:rPr lang="en-US" sz="900" b="1" dirty="0"/>
              <a:t>Mortar</a:t>
            </a:r>
          </a:p>
          <a:p>
            <a:pPr marL="268597" indent="-268597" defTabSz="714468">
              <a:lnSpc>
                <a:spcPct val="80000"/>
              </a:lnSpc>
              <a:spcBef>
                <a:spcPct val="20000"/>
              </a:spcBef>
            </a:pPr>
            <a:r>
              <a:rPr lang="en-US" sz="900" b="1" dirty="0"/>
              <a:t>	- 82mm		100m – 2600m</a:t>
            </a:r>
          </a:p>
          <a:p>
            <a:pPr marL="268597" indent="-268597" defTabSz="714468">
              <a:lnSpc>
                <a:spcPct val="80000"/>
              </a:lnSpc>
              <a:spcBef>
                <a:spcPct val="20000"/>
              </a:spcBef>
            </a:pPr>
            <a:r>
              <a:rPr lang="en-US" sz="900" b="1" dirty="0"/>
              <a:t>	- 120mm	460m – 5700m</a:t>
            </a:r>
          </a:p>
        </p:txBody>
      </p:sp>
      <p:sp>
        <p:nvSpPr>
          <p:cNvPr id="19" name="Rectangle 18"/>
          <p:cNvSpPr/>
          <p:nvPr/>
        </p:nvSpPr>
        <p:spPr>
          <a:xfrm>
            <a:off x="2082402" y="2355275"/>
            <a:ext cx="1736639" cy="331441"/>
          </a:xfrm>
          <a:prstGeom prst="rect">
            <a:avLst/>
          </a:prstGeom>
        </p:spPr>
        <p:txBody>
          <a:bodyPr wrap="none" lIns="77356" tIns="38678" rIns="77356" bIns="38678">
            <a:spAutoFit/>
          </a:bodyPr>
          <a:lstStyle/>
          <a:p>
            <a:pPr algn="ctr"/>
            <a:r>
              <a:rPr lang="en-US" sz="1600" b="1" u="sng" dirty="0"/>
              <a:t>Classes of Supply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Miscellaneous</a:t>
              </a: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P - 2</a:t>
              </a:r>
            </a:p>
          </p:txBody>
        </p:sp>
      </p:grpSp>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Miscellaneous</a:t>
            </a:r>
            <a:endParaRPr lang="en-US" sz="3700" dirty="0"/>
          </a:p>
        </p:txBody>
      </p:sp>
      <p:graphicFrame>
        <p:nvGraphicFramePr>
          <p:cNvPr id="13" name="Table 12"/>
          <p:cNvGraphicFramePr>
            <a:graphicFrameLocks noGrp="1"/>
          </p:cNvGraphicFramePr>
          <p:nvPr>
            <p:extLst>
              <p:ext uri="{D42A27DB-BD31-4B8C-83A1-F6EECF244321}">
                <p14:modId xmlns:p14="http://schemas.microsoft.com/office/powerpoint/2010/main" val="2746451229"/>
              </p:ext>
            </p:extLst>
          </p:nvPr>
        </p:nvGraphicFramePr>
        <p:xfrm>
          <a:off x="174814" y="1613648"/>
          <a:ext cx="5593976" cy="2897239"/>
        </p:xfrm>
        <a:graphic>
          <a:graphicData uri="http://schemas.openxmlformats.org/drawingml/2006/table">
            <a:tbl>
              <a:tblPr firstRow="1" bandRow="1">
                <a:tableStyleId>{5C22544A-7EE6-4342-B048-85BDC9FD1C3A}</a:tableStyleId>
              </a:tblPr>
              <a:tblGrid>
                <a:gridCol w="1402478">
                  <a:extLst>
                    <a:ext uri="{9D8B030D-6E8A-4147-A177-3AD203B41FA5}">
                      <a16:colId xmlns:a16="http://schemas.microsoft.com/office/drawing/2014/main" xmlns="" val="20000"/>
                    </a:ext>
                  </a:extLst>
                </a:gridCol>
                <a:gridCol w="4191498">
                  <a:extLst>
                    <a:ext uri="{9D8B030D-6E8A-4147-A177-3AD203B41FA5}">
                      <a16:colId xmlns:a16="http://schemas.microsoft.com/office/drawing/2014/main" xmlns="" val="20001"/>
                    </a:ext>
                  </a:extLst>
                </a:gridCol>
              </a:tblGrid>
              <a:tr h="581893">
                <a:tc>
                  <a:txBody>
                    <a:bodyPr/>
                    <a:lstStyle/>
                    <a:p>
                      <a:pPr algn="ctr"/>
                      <a:r>
                        <a:rPr lang="en-US" sz="1500" dirty="0" smtClean="0">
                          <a:solidFill>
                            <a:schemeClr val="tx1"/>
                          </a:solidFill>
                        </a:rPr>
                        <a:t>Engagement Criteria</a:t>
                      </a:r>
                      <a:endParaRPr lang="en-US" sz="1500" dirty="0">
                        <a:solidFill>
                          <a:schemeClr val="tx1"/>
                        </a:solidFill>
                      </a:endParaRPr>
                    </a:p>
                  </a:txBody>
                  <a:tcPr marL="52443" marR="52443" marT="55419" marB="55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500" dirty="0" smtClean="0">
                          <a:solidFill>
                            <a:schemeClr val="tx1"/>
                          </a:solidFill>
                        </a:rPr>
                        <a:t>Definition</a:t>
                      </a:r>
                      <a:endParaRPr lang="en-US" sz="1500" dirty="0">
                        <a:solidFill>
                          <a:schemeClr val="tx1"/>
                        </a:solidFill>
                      </a:endParaRPr>
                    </a:p>
                  </a:txBody>
                  <a:tcPr marL="52443" marR="52443" marT="55419" marB="55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581893">
                <a:tc>
                  <a:txBody>
                    <a:bodyPr/>
                    <a:lstStyle/>
                    <a:p>
                      <a:pPr algn="ctr"/>
                      <a:r>
                        <a:rPr lang="en-US" sz="1500" dirty="0" smtClean="0">
                          <a:solidFill>
                            <a:schemeClr val="tx1"/>
                          </a:solidFill>
                        </a:rPr>
                        <a:t>Weapons Free</a:t>
                      </a:r>
                      <a:endParaRPr lang="en-US" sz="1500" dirty="0">
                        <a:solidFill>
                          <a:schemeClr val="tx1"/>
                        </a:solidFill>
                      </a:endParaRPr>
                    </a:p>
                  </a:txBody>
                  <a:tcPr marL="52443" marR="52443" marT="55419" marB="55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smtClean="0">
                          <a:solidFill>
                            <a:schemeClr val="tx1"/>
                          </a:solidFill>
                        </a:rPr>
                        <a:t>Engage</a:t>
                      </a:r>
                      <a:r>
                        <a:rPr lang="en-US" sz="1500" baseline="0" dirty="0" smtClean="0">
                          <a:solidFill>
                            <a:schemeClr val="tx1"/>
                          </a:solidFill>
                        </a:rPr>
                        <a:t> any targets that are not positively identified as friendly</a:t>
                      </a:r>
                      <a:endParaRPr lang="en-US" sz="1500" dirty="0">
                        <a:solidFill>
                          <a:schemeClr val="tx1"/>
                        </a:solidFill>
                      </a:endParaRPr>
                    </a:p>
                  </a:txBody>
                  <a:tcPr marL="52443" marR="52443" marT="55419" marB="55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577002">
                <a:tc>
                  <a:txBody>
                    <a:bodyPr/>
                    <a:lstStyle/>
                    <a:p>
                      <a:pPr algn="ctr"/>
                      <a:r>
                        <a:rPr lang="en-US" sz="1500" dirty="0" smtClean="0">
                          <a:solidFill>
                            <a:schemeClr val="tx1"/>
                          </a:solidFill>
                        </a:rPr>
                        <a:t>Weapons</a:t>
                      </a:r>
                      <a:r>
                        <a:rPr lang="en-US" sz="1500" baseline="0" dirty="0" smtClean="0">
                          <a:solidFill>
                            <a:schemeClr val="tx1"/>
                          </a:solidFill>
                        </a:rPr>
                        <a:t> Tight</a:t>
                      </a:r>
                      <a:endParaRPr lang="en-US" sz="1500" dirty="0">
                        <a:solidFill>
                          <a:schemeClr val="tx1"/>
                        </a:solidFill>
                      </a:endParaRPr>
                    </a:p>
                  </a:txBody>
                  <a:tcPr marL="52443" marR="52443" marT="55419" marB="55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smtClean="0">
                          <a:solidFill>
                            <a:schemeClr val="tx1"/>
                          </a:solidFill>
                        </a:rPr>
                        <a:t>Engage only targets that</a:t>
                      </a:r>
                      <a:r>
                        <a:rPr lang="en-US" sz="1500" baseline="0" dirty="0" smtClean="0">
                          <a:solidFill>
                            <a:schemeClr val="tx1"/>
                          </a:solidFill>
                        </a:rPr>
                        <a:t> are positively identified as enemy</a:t>
                      </a:r>
                    </a:p>
                  </a:txBody>
                  <a:tcPr marL="52443" marR="52443" marT="55419" marB="55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46366">
                <a:tc>
                  <a:txBody>
                    <a:bodyPr/>
                    <a:lstStyle/>
                    <a:p>
                      <a:pPr algn="ctr"/>
                      <a:r>
                        <a:rPr lang="en-US" sz="1500" dirty="0" smtClean="0">
                          <a:solidFill>
                            <a:schemeClr val="tx1"/>
                          </a:solidFill>
                        </a:rPr>
                        <a:t>Weapons Hold</a:t>
                      </a:r>
                      <a:endParaRPr lang="en-US" sz="1500" dirty="0">
                        <a:solidFill>
                          <a:schemeClr val="tx1"/>
                        </a:solidFill>
                      </a:endParaRPr>
                    </a:p>
                  </a:txBody>
                  <a:tcPr marL="52443" marR="52443" marT="55419" marB="55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aseline="0" dirty="0" smtClean="0">
                          <a:solidFill>
                            <a:schemeClr val="tx1"/>
                          </a:solidFill>
                        </a:rPr>
                        <a:t>Engage only if engaged or ordered to engage</a:t>
                      </a:r>
                    </a:p>
                  </a:txBody>
                  <a:tcPr marL="52443" marR="52443" marT="55419" marB="55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810085">
                <a:tc>
                  <a:txBody>
                    <a:bodyPr/>
                    <a:lstStyle/>
                    <a:p>
                      <a:pPr algn="ctr"/>
                      <a:r>
                        <a:rPr lang="en-US" sz="1500" dirty="0" smtClean="0">
                          <a:solidFill>
                            <a:schemeClr val="tx1"/>
                          </a:solidFill>
                        </a:rPr>
                        <a:t>Check Fire</a:t>
                      </a:r>
                      <a:endParaRPr lang="en-US" sz="1500" dirty="0">
                        <a:solidFill>
                          <a:schemeClr val="tx1"/>
                        </a:solidFill>
                      </a:endParaRPr>
                    </a:p>
                  </a:txBody>
                  <a:tcPr marL="52443" marR="52443" marT="55419" marB="55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aseline="0" dirty="0" smtClean="0">
                          <a:solidFill>
                            <a:schemeClr val="tx1"/>
                          </a:solidFill>
                        </a:rPr>
                        <a:t>Cease fire of all weapons systems both direct and indirect.  Possible safety concern or incident has occurred</a:t>
                      </a:r>
                    </a:p>
                  </a:txBody>
                  <a:tcPr marL="52443" marR="52443" marT="55419" marB="55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bl>
          </a:graphicData>
        </a:graphic>
      </p:graphicFrame>
      <p:graphicFrame>
        <p:nvGraphicFramePr>
          <p:cNvPr id="14" name="Group 3"/>
          <p:cNvGraphicFramePr>
            <a:graphicFrameLocks noGrp="1"/>
          </p:cNvGraphicFramePr>
          <p:nvPr>
            <p:ph idx="1"/>
            <p:extLst>
              <p:ext uri="{D42A27DB-BD31-4B8C-83A1-F6EECF244321}">
                <p14:modId xmlns:p14="http://schemas.microsoft.com/office/powerpoint/2010/main" val="3461091625"/>
              </p:ext>
            </p:extLst>
          </p:nvPr>
        </p:nvGraphicFramePr>
        <p:xfrm>
          <a:off x="0" y="5002306"/>
          <a:ext cx="5943599" cy="2856156"/>
        </p:xfrm>
        <a:graphic>
          <a:graphicData uri="http://schemas.openxmlformats.org/drawingml/2006/table">
            <a:tbl>
              <a:tblPr/>
              <a:tblGrid>
                <a:gridCol w="701446">
                  <a:extLst>
                    <a:ext uri="{9D8B030D-6E8A-4147-A177-3AD203B41FA5}">
                      <a16:colId xmlns:a16="http://schemas.microsoft.com/office/drawing/2014/main" xmlns="" val="20000"/>
                    </a:ext>
                  </a:extLst>
                </a:gridCol>
                <a:gridCol w="814654">
                  <a:extLst>
                    <a:ext uri="{9D8B030D-6E8A-4147-A177-3AD203B41FA5}">
                      <a16:colId xmlns:a16="http://schemas.microsoft.com/office/drawing/2014/main" xmlns="" val="20001"/>
                    </a:ext>
                  </a:extLst>
                </a:gridCol>
                <a:gridCol w="1405885">
                  <a:extLst>
                    <a:ext uri="{9D8B030D-6E8A-4147-A177-3AD203B41FA5}">
                      <a16:colId xmlns:a16="http://schemas.microsoft.com/office/drawing/2014/main" xmlns="" val="20002"/>
                    </a:ext>
                  </a:extLst>
                </a:gridCol>
                <a:gridCol w="1366920">
                  <a:extLst>
                    <a:ext uri="{9D8B030D-6E8A-4147-A177-3AD203B41FA5}">
                      <a16:colId xmlns:a16="http://schemas.microsoft.com/office/drawing/2014/main" xmlns="" val="20003"/>
                    </a:ext>
                  </a:extLst>
                </a:gridCol>
                <a:gridCol w="1654694">
                  <a:extLst>
                    <a:ext uri="{9D8B030D-6E8A-4147-A177-3AD203B41FA5}">
                      <a16:colId xmlns:a16="http://schemas.microsoft.com/office/drawing/2014/main" xmlns="" val="20004"/>
                    </a:ext>
                  </a:extLst>
                </a:gridCol>
              </a:tblGrid>
              <a:tr h="268941">
                <a:tc gridSpan="2">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ea typeface="ＭＳ Ｐゴシック" pitchFamily="34" charset="-128"/>
                          <a:cs typeface="Arial" pitchFamily="34" charset="0"/>
                        </a:rPr>
                        <a:t>Weapon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ea typeface="ＭＳ Ｐゴシック" pitchFamily="34" charset="-128"/>
                          <a:cs typeface="Arial" pitchFamily="34" charset="0"/>
                        </a:rPr>
                        <a:t>Red</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ea typeface="ＭＳ Ｐゴシック" pitchFamily="34" charset="-128"/>
                          <a:cs typeface="Arial" pitchFamily="34" charset="0"/>
                        </a:rPr>
                        <a:t>Amber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ea typeface="ＭＳ Ｐゴシック" pitchFamily="34" charset="-128"/>
                          <a:cs typeface="Arial" pitchFamily="34" charset="0"/>
                        </a:rPr>
                        <a:t>Green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xmlns="" val="10000"/>
                  </a:ext>
                </a:extLst>
              </a:tr>
              <a:tr h="860612">
                <a:tc rowSpan="2">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CLOSED</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BOLT</a:t>
                      </a:r>
                      <a:endPar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rPr>
                        <a:t>M4/M16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round chambered, weapon on safe</a:t>
                      </a:r>
                      <a:endPar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Magazine in weapon, no round chambered, weapon on safe</a:t>
                      </a:r>
                      <a:endPar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Weapon cleared, no rounds/magazines in weapon, weapon on safe</a:t>
                      </a:r>
                      <a:endPar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45459">
                <a:tc vMerge="1">
                  <a:txBody>
                    <a:bodyPr/>
                    <a:lstStyle/>
                    <a:p>
                      <a:endParaRPr lang="en-US"/>
                    </a:p>
                  </a:txBody>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rPr>
                        <a:t>M203/320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round chambered only when engaging </a:t>
                      </a:r>
                      <a:endPar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no round in tube, weapon on safe</a:t>
                      </a:r>
                      <a:endPar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2"/>
                  </a:ext>
                </a:extLst>
              </a:tr>
              <a:tr h="215153">
                <a:tc rowSpan="2">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OPEN</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BOLT</a:t>
                      </a:r>
                      <a:endPar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rPr>
                        <a:t>M249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ammo in feed tray, </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bolt to rear, </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weapon on safe</a:t>
                      </a:r>
                      <a:endPar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ammo in feed tray,</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bolt forward,</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weapon off safe</a:t>
                      </a:r>
                      <a:endPar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weapon cleared, </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no rounds/belt in weapon, </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bolt forward, </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ＭＳ Ｐゴシック" pitchFamily="34" charset="-128"/>
                          <a:cs typeface="Arial" pitchFamily="34" charset="0"/>
                        </a:rPr>
                        <a:t>weapon on safe</a:t>
                      </a:r>
                      <a:endPar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860612">
                <a:tc vMerge="1">
                  <a:txBody>
                    <a:bodyPr/>
                    <a:lstStyle/>
                    <a:p>
                      <a:endParaRPr lang="en-US"/>
                    </a:p>
                  </a:txBody>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ea typeface="ＭＳ Ｐゴシック" pitchFamily="34" charset="-128"/>
                          <a:cs typeface="Arial" pitchFamily="34" charset="0"/>
                        </a:rPr>
                        <a:t>M240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4"/>
                  </a:ext>
                </a:extLst>
              </a:tr>
            </a:tbl>
          </a:graphicData>
        </a:graphic>
      </p:graphicFrame>
      <p:sp>
        <p:nvSpPr>
          <p:cNvPr id="15" name="Rectangle 14"/>
          <p:cNvSpPr/>
          <p:nvPr/>
        </p:nvSpPr>
        <p:spPr>
          <a:xfrm>
            <a:off x="1793929" y="1075765"/>
            <a:ext cx="2355749" cy="331441"/>
          </a:xfrm>
          <a:prstGeom prst="rect">
            <a:avLst/>
          </a:prstGeom>
        </p:spPr>
        <p:txBody>
          <a:bodyPr wrap="none" lIns="77356" tIns="38678" rIns="77356" bIns="38678">
            <a:spAutoFit/>
          </a:bodyPr>
          <a:lstStyle/>
          <a:p>
            <a:pPr algn="ctr"/>
            <a:r>
              <a:rPr lang="en-US" sz="1600" b="1" u="sng" dirty="0"/>
              <a:t>Weapons Control Status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12267" y="4213412"/>
            <a:ext cx="2913529" cy="4694760"/>
          </a:xfrm>
          <a:prstGeom prst="rect">
            <a:avLst/>
          </a:prstGeom>
          <a:noFill/>
          <a:ln w="9525">
            <a:solidFill>
              <a:schemeClr val="tx1"/>
            </a:solidFill>
            <a:miter lim="800000"/>
            <a:headEnd/>
            <a:tailEnd/>
          </a:ln>
          <a:effectLst/>
        </p:spPr>
        <p:txBody>
          <a:bodyPr wrap="square" lIns="77356" tIns="38678" rIns="77356" bIns="38678">
            <a:spAutoFit/>
          </a:bodyPr>
          <a:lstStyle/>
          <a:p>
            <a:pPr marL="386779" indent="-386779" algn="ctr">
              <a:defRPr/>
            </a:pPr>
            <a:r>
              <a:rPr lang="en-US" sz="1200" b="1" u="sng" dirty="0">
                <a:latin typeface="+mj-lt"/>
              </a:rPr>
              <a:t>M249 Squad Automatic Weapon</a:t>
            </a:r>
          </a:p>
          <a:p>
            <a:pPr marL="386779" indent="-386779">
              <a:defRPr/>
            </a:pPr>
            <a:r>
              <a:rPr lang="en-US" sz="1200" u="sng" dirty="0">
                <a:latin typeface="+mj-lt"/>
              </a:rPr>
              <a:t>Point weapon into clearing barrel for all steps</a:t>
            </a:r>
          </a:p>
          <a:p>
            <a:pPr marL="386779" indent="-386779">
              <a:defRPr/>
            </a:pPr>
            <a:r>
              <a:rPr lang="en-US" sz="1200" dirty="0">
                <a:latin typeface="+mj-lt"/>
              </a:rPr>
              <a:t>1.) Place the weapon on “fire”.</a:t>
            </a:r>
          </a:p>
          <a:p>
            <a:pPr marL="386779" indent="-386779">
              <a:defRPr/>
            </a:pPr>
            <a:r>
              <a:rPr lang="en-US" sz="1200" dirty="0">
                <a:latin typeface="+mj-lt"/>
              </a:rPr>
              <a:t>2.) Lock the bolt to the rear.</a:t>
            </a:r>
          </a:p>
          <a:p>
            <a:pPr marL="386779" indent="-386779">
              <a:defRPr/>
            </a:pPr>
            <a:r>
              <a:rPr lang="en-US" sz="1200" dirty="0">
                <a:latin typeface="+mj-lt"/>
              </a:rPr>
              <a:t>3.)  Place the weapon on “safe”.</a:t>
            </a:r>
          </a:p>
          <a:p>
            <a:pPr marL="386779" indent="-386779">
              <a:defRPr/>
            </a:pPr>
            <a:r>
              <a:rPr lang="en-US" sz="1200" dirty="0">
                <a:latin typeface="+mj-lt"/>
              </a:rPr>
              <a:t>4.)  Return and lock the coking handle to the forward position.</a:t>
            </a:r>
          </a:p>
          <a:p>
            <a:pPr marL="386779" indent="-386779">
              <a:defRPr/>
            </a:pPr>
            <a:r>
              <a:rPr lang="en-US" sz="1200" dirty="0">
                <a:latin typeface="+mj-lt"/>
              </a:rPr>
              <a:t>5.)  Raise the cover and feed mechanism assembly and conduct 5-point ammo check:</a:t>
            </a:r>
          </a:p>
          <a:p>
            <a:pPr marL="386779" indent="-386779">
              <a:defRPr/>
            </a:pPr>
            <a:r>
              <a:rPr lang="en-US" sz="1200" dirty="0">
                <a:latin typeface="+mj-lt"/>
              </a:rPr>
              <a:t>	a.  Check feed pawl assembly under the feed cover.</a:t>
            </a:r>
          </a:p>
          <a:p>
            <a:pPr marL="386779" indent="-386779">
              <a:defRPr/>
            </a:pPr>
            <a:r>
              <a:rPr lang="en-US" sz="1200" dirty="0">
                <a:latin typeface="+mj-lt"/>
              </a:rPr>
              <a:t>	b.  Check the feed tray assembly.</a:t>
            </a:r>
          </a:p>
          <a:p>
            <a:pPr marL="386779" indent="-386779">
              <a:defRPr/>
            </a:pPr>
            <a:r>
              <a:rPr lang="en-US" sz="1200" dirty="0">
                <a:latin typeface="+mj-lt"/>
              </a:rPr>
              <a:t>	c.  Lift feed tray assembly and check the chamber.</a:t>
            </a:r>
          </a:p>
          <a:p>
            <a:pPr marL="386779" indent="-386779">
              <a:defRPr/>
            </a:pPr>
            <a:r>
              <a:rPr lang="en-US" sz="1200" dirty="0">
                <a:latin typeface="+mj-lt"/>
              </a:rPr>
              <a:t>	d.  Check the space between the bolt assembly and the chamber.</a:t>
            </a:r>
          </a:p>
          <a:p>
            <a:pPr marL="386779" indent="-386779">
              <a:defRPr/>
            </a:pPr>
            <a:r>
              <a:rPr lang="en-US" sz="1200" dirty="0">
                <a:latin typeface="+mj-lt"/>
              </a:rPr>
              <a:t>	e.  Insert 2 fingers of left hand into magazine well to extract ammo.</a:t>
            </a:r>
          </a:p>
          <a:p>
            <a:pPr marL="386779" indent="-386779">
              <a:defRPr/>
            </a:pPr>
            <a:r>
              <a:rPr lang="en-US" sz="1200" dirty="0">
                <a:latin typeface="+mj-lt"/>
              </a:rPr>
              <a:t>6.)  Close the cover and feed mechanism.</a:t>
            </a:r>
          </a:p>
          <a:p>
            <a:pPr marL="386779" indent="-386779">
              <a:defRPr/>
            </a:pPr>
            <a:r>
              <a:rPr lang="en-US" sz="1200" dirty="0">
                <a:latin typeface="+mj-lt"/>
              </a:rPr>
              <a:t>7.)  Place the weapon on “fire”.</a:t>
            </a:r>
          </a:p>
          <a:p>
            <a:pPr marL="386779" indent="-386779">
              <a:defRPr/>
            </a:pPr>
            <a:r>
              <a:rPr lang="en-US" sz="1200" dirty="0">
                <a:latin typeface="+mj-lt"/>
              </a:rPr>
              <a:t>8.)  Return the cocking handle to the rear position.</a:t>
            </a:r>
          </a:p>
          <a:p>
            <a:pPr marL="386779" indent="-386779">
              <a:defRPr/>
            </a:pPr>
            <a:r>
              <a:rPr lang="en-US" sz="1200" dirty="0">
                <a:latin typeface="+mj-lt"/>
              </a:rPr>
              <a:t>9.)  Pull the trigger, ease the bolt forward.</a:t>
            </a:r>
          </a:p>
        </p:txBody>
      </p:sp>
      <p:sp>
        <p:nvSpPr>
          <p:cNvPr id="5" name="Text Box 21"/>
          <p:cNvSpPr txBox="1">
            <a:spLocks noChangeArrowheads="1"/>
          </p:cNvSpPr>
          <p:nvPr/>
        </p:nvSpPr>
        <p:spPr bwMode="auto">
          <a:xfrm>
            <a:off x="3030071" y="4213412"/>
            <a:ext cx="2855259" cy="4694760"/>
          </a:xfrm>
          <a:prstGeom prst="rect">
            <a:avLst/>
          </a:prstGeom>
          <a:noFill/>
          <a:ln w="9525">
            <a:solidFill>
              <a:schemeClr val="tx1"/>
            </a:solidFill>
            <a:miter lim="800000"/>
            <a:headEnd/>
            <a:tailEnd/>
          </a:ln>
          <a:effectLst/>
        </p:spPr>
        <p:txBody>
          <a:bodyPr wrap="square" lIns="77356" tIns="38678" rIns="77356" bIns="38678">
            <a:spAutoFit/>
          </a:bodyPr>
          <a:lstStyle/>
          <a:p>
            <a:pPr marL="386779" indent="-386779" algn="ctr">
              <a:defRPr/>
            </a:pPr>
            <a:r>
              <a:rPr lang="en-US" sz="1200" b="1" u="sng" dirty="0">
                <a:latin typeface="+mj-lt"/>
              </a:rPr>
              <a:t>M240B Machine Gun</a:t>
            </a:r>
          </a:p>
          <a:p>
            <a:pPr marL="386779" indent="-386779">
              <a:defRPr/>
            </a:pPr>
            <a:r>
              <a:rPr lang="en-US" sz="1200" u="sng" dirty="0">
                <a:latin typeface="+mj-lt"/>
              </a:rPr>
              <a:t>Point weapon into clearing barrel for all steps.</a:t>
            </a:r>
          </a:p>
          <a:p>
            <a:pPr marL="386779" indent="-386779">
              <a:defRPr/>
            </a:pPr>
            <a:r>
              <a:rPr lang="en-US" sz="1200" dirty="0">
                <a:latin typeface="+mj-lt"/>
              </a:rPr>
              <a:t>1.)  Place the weapon on “fire”.</a:t>
            </a:r>
          </a:p>
          <a:p>
            <a:pPr marL="386779" indent="-386779">
              <a:defRPr/>
            </a:pPr>
            <a:r>
              <a:rPr lang="en-US" sz="1200" dirty="0">
                <a:latin typeface="+mj-lt"/>
              </a:rPr>
              <a:t>2.)  Lock the bolt to the rear.</a:t>
            </a:r>
          </a:p>
          <a:p>
            <a:pPr marL="386779" indent="-386779">
              <a:defRPr/>
            </a:pPr>
            <a:r>
              <a:rPr lang="en-US" sz="1200" dirty="0">
                <a:latin typeface="+mj-lt"/>
              </a:rPr>
              <a:t>3.)  Return the cocking lever to the forward position.</a:t>
            </a:r>
          </a:p>
          <a:p>
            <a:pPr marL="386779" indent="-386779">
              <a:defRPr/>
            </a:pPr>
            <a:r>
              <a:rPr lang="en-US" sz="1200" dirty="0">
                <a:latin typeface="+mj-lt"/>
              </a:rPr>
              <a:t>4.)  Place the weapon on “safe”.</a:t>
            </a:r>
          </a:p>
          <a:p>
            <a:pPr marL="386779" indent="-386779">
              <a:defRPr/>
            </a:pPr>
            <a:r>
              <a:rPr lang="en-US" sz="1200" dirty="0">
                <a:latin typeface="+mj-lt"/>
              </a:rPr>
              <a:t>5.)  Raise the cover assembly and conduct 4-point check for ammo:</a:t>
            </a:r>
          </a:p>
          <a:p>
            <a:pPr marL="773559" lvl="1" indent="-386779">
              <a:defRPr/>
            </a:pPr>
            <a:r>
              <a:rPr lang="en-US" sz="1200" dirty="0">
                <a:latin typeface="+mj-lt"/>
              </a:rPr>
              <a:t>a.  Check the feed pawl assembly under the cover.</a:t>
            </a:r>
          </a:p>
          <a:p>
            <a:pPr marL="773559" lvl="1" indent="-386779">
              <a:defRPr/>
            </a:pPr>
            <a:r>
              <a:rPr lang="en-US" sz="1200" dirty="0">
                <a:latin typeface="+mj-lt"/>
              </a:rPr>
              <a:t>b.  Check the feed tray.</a:t>
            </a:r>
          </a:p>
          <a:p>
            <a:pPr marL="773559" lvl="1" indent="-386779">
              <a:defRPr/>
            </a:pPr>
            <a:r>
              <a:rPr lang="en-US" sz="1200" dirty="0">
                <a:latin typeface="+mj-lt"/>
              </a:rPr>
              <a:t>c.  Lift the feed tray and inspect the chamber.</a:t>
            </a:r>
          </a:p>
          <a:p>
            <a:pPr marL="773559" lvl="1" indent="-386779">
              <a:defRPr/>
            </a:pPr>
            <a:r>
              <a:rPr lang="en-US" sz="1200" dirty="0">
                <a:latin typeface="+mj-lt"/>
              </a:rPr>
              <a:t>d.  Check between the face of the bolt and the chamber (including under the bolt and operating rod assembly).</a:t>
            </a:r>
          </a:p>
          <a:p>
            <a:pPr marL="386779" indent="-386779">
              <a:defRPr/>
            </a:pPr>
            <a:r>
              <a:rPr lang="en-US" sz="1200" dirty="0">
                <a:latin typeface="+mj-lt"/>
              </a:rPr>
              <a:t>6.)  Close the feed tray and cover assembly.</a:t>
            </a:r>
          </a:p>
          <a:p>
            <a:pPr marL="386779" indent="-386779">
              <a:defRPr/>
            </a:pPr>
            <a:r>
              <a:rPr lang="en-US" sz="1200" dirty="0">
                <a:latin typeface="+mj-lt"/>
              </a:rPr>
              <a:t>7.)  Place the weapon on “fire”.</a:t>
            </a:r>
          </a:p>
          <a:p>
            <a:pPr marL="386779" indent="-386779">
              <a:defRPr/>
            </a:pPr>
            <a:r>
              <a:rPr lang="en-US" sz="1200" dirty="0">
                <a:latin typeface="+mj-lt"/>
              </a:rPr>
              <a:t>8.)  Pull the coking handle to the rear and hold it.</a:t>
            </a:r>
          </a:p>
          <a:p>
            <a:pPr marL="386779" indent="-386779">
              <a:defRPr/>
            </a:pPr>
            <a:r>
              <a:rPr lang="en-US" sz="1200" dirty="0">
                <a:latin typeface="+mj-lt"/>
              </a:rPr>
              <a:t>9.)  Pull the trigger, ease the bolt forward.</a:t>
            </a:r>
          </a:p>
          <a:p>
            <a:pPr marL="386779" indent="-386779">
              <a:defRPr/>
            </a:pPr>
            <a:r>
              <a:rPr lang="en-US" sz="1200" dirty="0">
                <a:latin typeface="+mj-lt"/>
              </a:rPr>
              <a:t>10.)  Close the ejection port cover.</a:t>
            </a:r>
          </a:p>
        </p:txBody>
      </p:sp>
      <p:sp>
        <p:nvSpPr>
          <p:cNvPr id="6" name="Rectangle 51"/>
          <p:cNvSpPr>
            <a:spLocks noChangeArrowheads="1"/>
          </p:cNvSpPr>
          <p:nvPr/>
        </p:nvSpPr>
        <p:spPr bwMode="auto">
          <a:xfrm>
            <a:off x="58271" y="1108367"/>
            <a:ext cx="5768788" cy="2962384"/>
          </a:xfrm>
          <a:prstGeom prst="rect">
            <a:avLst/>
          </a:prstGeom>
          <a:noFill/>
          <a:ln w="9525">
            <a:solidFill>
              <a:srgbClr val="000000"/>
            </a:solidFill>
            <a:miter lim="800000"/>
            <a:headEnd/>
            <a:tailEnd/>
          </a:ln>
        </p:spPr>
        <p:txBody>
          <a:bodyPr wrap="square" lIns="53377" tIns="26687" rIns="53377" bIns="26687">
            <a:spAutoFit/>
          </a:bodyPr>
          <a:lstStyle/>
          <a:p>
            <a:pPr algn="ctr">
              <a:defRPr/>
            </a:pPr>
            <a:r>
              <a:rPr lang="en-US" sz="1300" b="1" u="sng" dirty="0">
                <a:solidFill>
                  <a:srgbClr val="000000"/>
                </a:solidFill>
                <a:latin typeface="+mj-lt"/>
              </a:rPr>
              <a:t>M16 / M4</a:t>
            </a:r>
          </a:p>
          <a:p>
            <a:pPr>
              <a:defRPr/>
            </a:pPr>
            <a:r>
              <a:rPr lang="en-US" sz="1200" u="sng" dirty="0">
                <a:solidFill>
                  <a:srgbClr val="000000"/>
                </a:solidFill>
                <a:latin typeface="+mj-lt"/>
              </a:rPr>
              <a:t>Point weapon into clearing barrel for all steps.</a:t>
            </a:r>
          </a:p>
          <a:p>
            <a:pPr>
              <a:defRPr/>
            </a:pPr>
            <a:r>
              <a:rPr lang="en-US" sz="1200" dirty="0">
                <a:solidFill>
                  <a:srgbClr val="000000"/>
                </a:solidFill>
                <a:latin typeface="+mj-lt"/>
              </a:rPr>
              <a:t>1.) Orient weapon in a safe direction (Clearing container if available).</a:t>
            </a:r>
          </a:p>
          <a:p>
            <a:pPr>
              <a:defRPr/>
            </a:pPr>
            <a:r>
              <a:rPr lang="en-US" sz="1200" dirty="0">
                <a:solidFill>
                  <a:srgbClr val="000000"/>
                </a:solidFill>
                <a:latin typeface="+mj-lt"/>
              </a:rPr>
              <a:t>2.) Remove the magazine from the weapon.</a:t>
            </a:r>
          </a:p>
          <a:p>
            <a:pPr>
              <a:defRPr/>
            </a:pPr>
            <a:r>
              <a:rPr lang="en-US" sz="1200" dirty="0">
                <a:solidFill>
                  <a:srgbClr val="000000"/>
                </a:solidFill>
                <a:latin typeface="+mj-lt"/>
              </a:rPr>
              <a:t>3.) Attempt to place weapon selector lever on SAFE.</a:t>
            </a:r>
          </a:p>
          <a:p>
            <a:pPr>
              <a:defRPr/>
            </a:pPr>
            <a:r>
              <a:rPr lang="en-US" sz="1200" dirty="0">
                <a:solidFill>
                  <a:srgbClr val="000000"/>
                </a:solidFill>
                <a:latin typeface="+mj-lt"/>
              </a:rPr>
              <a:t>4.) Lock bolt / slide to rear (ensure weapon is on SAFE).</a:t>
            </a:r>
          </a:p>
          <a:p>
            <a:pPr>
              <a:defRPr/>
            </a:pPr>
            <a:r>
              <a:rPr lang="en-US" sz="1200" dirty="0">
                <a:solidFill>
                  <a:srgbClr val="000000"/>
                </a:solidFill>
                <a:latin typeface="+mj-lt"/>
              </a:rPr>
              <a:t>5.) Inspect the receiver and chamber to ensure no ammunition is present  (Leader verified)</a:t>
            </a:r>
          </a:p>
          <a:p>
            <a:pPr>
              <a:defRPr/>
            </a:pPr>
            <a:r>
              <a:rPr lang="en-US" sz="1200" dirty="0">
                <a:solidFill>
                  <a:srgbClr val="000000"/>
                </a:solidFill>
                <a:latin typeface="+mj-lt"/>
              </a:rPr>
              <a:t>6.) With NO ammunition in chamber or receiver, allow the bolt / slide to go forward</a:t>
            </a:r>
          </a:p>
          <a:p>
            <a:pPr>
              <a:defRPr/>
            </a:pPr>
            <a:r>
              <a:rPr lang="en-US" sz="1200" dirty="0">
                <a:solidFill>
                  <a:srgbClr val="000000"/>
                </a:solidFill>
                <a:latin typeface="+mj-lt"/>
              </a:rPr>
              <a:t>7.) Aim weapon into clearing container, rotate selector lever to SEMI/place safety on fire, and squeeze the trigger.</a:t>
            </a:r>
          </a:p>
          <a:p>
            <a:pPr>
              <a:defRPr/>
            </a:pPr>
            <a:endParaRPr lang="en-US" sz="800" dirty="0">
              <a:solidFill>
                <a:srgbClr val="000000"/>
              </a:solidFill>
              <a:latin typeface="+mj-lt"/>
            </a:endParaRPr>
          </a:p>
          <a:p>
            <a:pPr>
              <a:defRPr/>
            </a:pPr>
            <a:r>
              <a:rPr lang="en-US" sz="1200" u="sng" dirty="0">
                <a:solidFill>
                  <a:srgbClr val="000000"/>
                </a:solidFill>
                <a:latin typeface="+mj-lt"/>
              </a:rPr>
              <a:t>For M16 / M4 / M14</a:t>
            </a:r>
          </a:p>
          <a:p>
            <a:pPr>
              <a:defRPr/>
            </a:pPr>
            <a:r>
              <a:rPr lang="en-US" sz="1200" dirty="0">
                <a:solidFill>
                  <a:srgbClr val="000000"/>
                </a:solidFill>
                <a:latin typeface="+mj-lt"/>
              </a:rPr>
              <a:t>8.) Charge weapon once</a:t>
            </a:r>
          </a:p>
          <a:p>
            <a:pPr>
              <a:defRPr/>
            </a:pPr>
            <a:r>
              <a:rPr lang="en-US" sz="1200" dirty="0">
                <a:solidFill>
                  <a:srgbClr val="000000"/>
                </a:solidFill>
                <a:latin typeface="+mj-lt"/>
              </a:rPr>
              <a:t>9.) Place selector lever on SAFE.</a:t>
            </a:r>
          </a:p>
          <a:p>
            <a:pPr>
              <a:defRPr/>
            </a:pPr>
            <a:r>
              <a:rPr lang="en-US" sz="1200" dirty="0">
                <a:solidFill>
                  <a:srgbClr val="000000"/>
                </a:solidFill>
                <a:latin typeface="+mj-lt"/>
              </a:rPr>
              <a:t>10.) Close ejection port cover (M16/M4).</a:t>
            </a:r>
          </a:p>
          <a:p>
            <a:pPr>
              <a:defRPr/>
            </a:pPr>
            <a:r>
              <a:rPr lang="en-US" sz="1200" dirty="0">
                <a:solidFill>
                  <a:srgbClr val="000000"/>
                </a:solidFill>
                <a:latin typeface="+mj-lt"/>
              </a:rPr>
              <a:t>11.) Pick up any ejected rounds.</a:t>
            </a:r>
            <a:endParaRPr lang="en-US" sz="1200" dirty="0">
              <a:latin typeface="+mj-lt"/>
            </a:endParaRPr>
          </a:p>
        </p:txBody>
      </p:sp>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Miscellaneous</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P - 3</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Miscellaneous</a:t>
            </a:r>
            <a:endParaRPr lang="en-US" sz="3700" dirty="0"/>
          </a:p>
        </p:txBody>
      </p:sp>
      <p:sp>
        <p:nvSpPr>
          <p:cNvPr id="11" name="Rectangle 10"/>
          <p:cNvSpPr/>
          <p:nvPr/>
        </p:nvSpPr>
        <p:spPr>
          <a:xfrm>
            <a:off x="1523063" y="719108"/>
            <a:ext cx="2897488" cy="331441"/>
          </a:xfrm>
          <a:prstGeom prst="rect">
            <a:avLst/>
          </a:prstGeom>
        </p:spPr>
        <p:txBody>
          <a:bodyPr wrap="none" lIns="77356" tIns="38678" rIns="77356" bIns="38678">
            <a:spAutoFit/>
          </a:bodyPr>
          <a:lstStyle/>
          <a:p>
            <a:pPr algn="ctr"/>
            <a:r>
              <a:rPr lang="en-US" sz="1600" b="1" u="sng" dirty="0"/>
              <a:t>Weapons Clearing Procedures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4974" y="133374"/>
            <a:ext cx="5673815" cy="8994134"/>
            <a:chOff x="84283" y="88655"/>
            <a:chExt cx="7419603" cy="9893547"/>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5400000">
              <a:off x="-1093231" y="1385085"/>
              <a:ext cx="9893547" cy="730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5400000">
              <a:off x="-4582111" y="4855082"/>
              <a:ext cx="9509760" cy="176971"/>
            </a:xfrm>
            <a:prstGeom prst="rect">
              <a:avLst/>
            </a:prstGeom>
            <a:solidFill>
              <a:schemeClr val="bg1"/>
            </a:solidFill>
          </p:spPr>
          <p:txBody>
            <a:bodyPr wrap="square" rtlCol="0">
              <a:noAutofit/>
            </a:bodyPr>
            <a:lstStyle/>
            <a:p>
              <a:r>
                <a:rPr lang="en-US" dirty="0" smtClean="0">
                  <a:solidFill>
                    <a:schemeClr val="bg1"/>
                  </a:solidFill>
                </a:rPr>
                <a:t>x</a:t>
              </a:r>
              <a:endParaRPr lang="en-US" dirty="0">
                <a:solidFill>
                  <a:schemeClr val="bg1"/>
                </a:solidFill>
              </a:endParaRPr>
            </a:p>
          </p:txBody>
        </p:sp>
      </p:grpSp>
    </p:spTree>
    <p:extLst>
      <p:ext uri="{BB962C8B-B14F-4D97-AF65-F5344CB8AC3E}">
        <p14:creationId xmlns:p14="http://schemas.microsoft.com/office/powerpoint/2010/main" val="2092584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Parallel Planning</a:t>
            </a:r>
            <a:endParaRPr lang="en-US" dirty="0"/>
          </a:p>
        </p:txBody>
      </p:sp>
      <p:grpSp>
        <p:nvGrpSpPr>
          <p:cNvPr id="7" name="Group 8"/>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a:defRPr/>
              </a:pPr>
              <a:r>
                <a:rPr lang="en-US" sz="1300" dirty="0">
                  <a:hlinkClick r:id="rId2" action="ppaction://hlinksldjump" tooltip="Click here to return to the TACSOP Table of Contents"/>
                </a:rPr>
                <a:t>Planning</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2" action="ppaction://hlinksldjump" tooltip="Click here to return to the TACSOP Table of Contents"/>
                </a:rPr>
                <a:t>D - 1</a:t>
              </a:r>
            </a:p>
          </p:txBody>
        </p:sp>
      </p:grpSp>
      <p:pic>
        <p:nvPicPr>
          <p:cNvPr id="3074" name="Picture 2"/>
          <p:cNvPicPr>
            <a:picLocks noChangeAspect="1" noChangeArrowheads="1"/>
          </p:cNvPicPr>
          <p:nvPr/>
        </p:nvPicPr>
        <p:blipFill>
          <a:blip r:embed="rId3" cstate="print"/>
          <a:srcRect/>
          <a:stretch>
            <a:fillRect/>
          </a:stretch>
        </p:blipFill>
        <p:spPr bwMode="auto">
          <a:xfrm>
            <a:off x="99024" y="1039094"/>
            <a:ext cx="5728036" cy="6511636"/>
          </a:xfrm>
          <a:prstGeom prst="rect">
            <a:avLst/>
          </a:prstGeom>
          <a:noFill/>
          <a:ln w="9525">
            <a:noFill/>
            <a:miter lim="800000"/>
            <a:headEnd/>
            <a:tailEnd/>
          </a:ln>
        </p:spPr>
      </p:pic>
      <p:sp>
        <p:nvSpPr>
          <p:cNvPr id="13" name="Rectangle 12"/>
          <p:cNvSpPr/>
          <p:nvPr/>
        </p:nvSpPr>
        <p:spPr>
          <a:xfrm>
            <a:off x="4195483" y="900546"/>
            <a:ext cx="1675279" cy="56803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7356" tIns="38678" rIns="77356" bIns="38678" rtlCol="0" anchor="ctr"/>
          <a:lstStyle/>
          <a:p>
            <a:pPr algn="ctr"/>
            <a:endParaRPr lang="en-US" dirty="0"/>
          </a:p>
        </p:txBody>
      </p:sp>
    </p:spTree>
    <p:extLst>
      <p:ext uri="{BB962C8B-B14F-4D97-AF65-F5344CB8AC3E}">
        <p14:creationId xmlns:p14="http://schemas.microsoft.com/office/powerpoint/2010/main" val="938492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8097" y="734061"/>
            <a:ext cx="5905506" cy="6885941"/>
          </a:xfrm>
        </p:spPr>
      </p:pic>
      <p:sp>
        <p:nvSpPr>
          <p:cNvPr id="4" name="Rectangle 3"/>
          <p:cNvSpPr/>
          <p:nvPr/>
        </p:nvSpPr>
        <p:spPr>
          <a:xfrm>
            <a:off x="0" y="7749078"/>
            <a:ext cx="5943600" cy="874575"/>
          </a:xfrm>
          <a:prstGeom prst="rect">
            <a:avLst/>
          </a:prstGeom>
        </p:spPr>
        <p:txBody>
          <a:bodyPr wrap="square" lIns="77356" tIns="38678" rIns="77356" bIns="38678">
            <a:spAutoFit/>
          </a:bodyPr>
          <a:lstStyle/>
          <a:p>
            <a:pPr algn="ctr"/>
            <a:r>
              <a:rPr lang="en-US" sz="1300" b="1" dirty="0"/>
              <a:t>Normally, the first three steps of TLP occur in order. However, the sequence of subsequent steps is based on the situation. The tasks involved in some steps example, initiate movement and conduct reconnaissance may occur several times. The last step, supervise and refine, occurs throughout.</a:t>
            </a:r>
          </a:p>
        </p:txBody>
      </p:sp>
      <p:sp>
        <p:nvSpPr>
          <p:cNvPr id="7"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800" dirty="0"/>
              <a:t>Troop Leading Procedures</a:t>
            </a:r>
          </a:p>
        </p:txBody>
      </p:sp>
      <p:grpSp>
        <p:nvGrpSpPr>
          <p:cNvPr id="8" name="Group 8"/>
          <p:cNvGrpSpPr/>
          <p:nvPr/>
        </p:nvGrpSpPr>
        <p:grpSpPr>
          <a:xfrm>
            <a:off x="0" y="8866911"/>
            <a:ext cx="5943600" cy="277091"/>
            <a:chOff x="0" y="9753600"/>
            <a:chExt cx="7772400" cy="304800"/>
          </a:xfrm>
        </p:grpSpPr>
        <p:sp>
          <p:nvSpPr>
            <p:cNvPr id="9"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Planning</a:t>
              </a:r>
            </a:p>
          </p:txBody>
        </p:sp>
        <p:sp>
          <p:nvSpPr>
            <p:cNvPr id="10"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D - 2</a:t>
              </a:r>
            </a:p>
          </p:txBody>
        </p:sp>
      </p:grpSp>
    </p:spTree>
    <p:extLst>
      <p:ext uri="{BB962C8B-B14F-4D97-AF65-F5344CB8AC3E}">
        <p14:creationId xmlns:p14="http://schemas.microsoft.com/office/powerpoint/2010/main" val="1374538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80" y="831273"/>
            <a:ext cx="5349240" cy="5892256"/>
          </a:xfrm>
        </p:spPr>
        <p:txBody>
          <a:bodyPr>
            <a:normAutofit/>
          </a:bodyPr>
          <a:lstStyle/>
          <a:p>
            <a:r>
              <a:rPr lang="en-US" dirty="0" smtClean="0">
                <a:latin typeface="+mj-lt"/>
              </a:rPr>
              <a:t>The “One Thirds Two Thirds” rule is an important rule for military leaders to follow for mission planning. The rule states that a military leader should not spend more than 1/3 of their available time for planning the mission.  The remaining 2/3 of the time is for their subordinates to do their mission planning/preparation. </a:t>
            </a:r>
          </a:p>
          <a:p>
            <a:endParaRPr lang="en-US" dirty="0" smtClean="0">
              <a:latin typeface="+mj-lt"/>
            </a:endParaRPr>
          </a:p>
          <a:p>
            <a:pPr marL="386779" indent="-386779">
              <a:buFont typeface="+mj-lt"/>
              <a:buAutoNum type="arabicPeriod"/>
            </a:pPr>
            <a:r>
              <a:rPr lang="en-US" dirty="0">
                <a:latin typeface="+mj-lt"/>
                <a:ea typeface="Calibri" panose="020F0502020204030204" pitchFamily="34" charset="0"/>
                <a:cs typeface="Times New Roman" panose="02020603050405020304" pitchFamily="18" charset="0"/>
              </a:rPr>
              <a:t>Determine SP </a:t>
            </a:r>
            <a:r>
              <a:rPr lang="en-US" dirty="0" smtClean="0">
                <a:latin typeface="+mj-lt"/>
                <a:ea typeface="Calibri" panose="020F0502020204030204" pitchFamily="34" charset="0"/>
                <a:cs typeface="Times New Roman" panose="02020603050405020304" pitchFamily="18" charset="0"/>
              </a:rPr>
              <a:t>time</a:t>
            </a:r>
          </a:p>
          <a:p>
            <a:pPr marL="471459" lvl="1" indent="-160895">
              <a:buFont typeface="Arial" panose="020B0604020202020204" pitchFamily="34" charset="0"/>
              <a:buChar char="•"/>
            </a:pPr>
            <a:r>
              <a:rPr lang="en-US" dirty="0" smtClean="0">
                <a:latin typeface="+mj-lt"/>
                <a:ea typeface="Calibri" panose="020F0502020204030204" pitchFamily="34" charset="0"/>
                <a:cs typeface="Times New Roman" panose="02020603050405020304" pitchFamily="18" charset="0"/>
              </a:rPr>
              <a:t>This is determined by conducting a hasty mission analysis  (use METTTC) to determine how long it will take you to accomplish the mission after you SP (crossing LD)</a:t>
            </a:r>
          </a:p>
          <a:p>
            <a:pPr marL="386779" indent="-386779">
              <a:buFont typeface="+mj-lt"/>
              <a:buAutoNum type="arabicPeriod"/>
            </a:pPr>
            <a:r>
              <a:rPr lang="en-US" dirty="0" smtClean="0">
                <a:latin typeface="+mj-lt"/>
                <a:ea typeface="Calibri" panose="020F0502020204030204" pitchFamily="34" charset="0"/>
                <a:cs typeface="Times New Roman" panose="02020603050405020304" pitchFamily="18" charset="0"/>
              </a:rPr>
              <a:t>Backwards </a:t>
            </a:r>
            <a:r>
              <a:rPr lang="en-US" dirty="0">
                <a:latin typeface="+mj-lt"/>
                <a:ea typeface="Calibri" panose="020F0502020204030204" pitchFamily="34" charset="0"/>
                <a:cs typeface="Times New Roman" panose="02020603050405020304" pitchFamily="18" charset="0"/>
              </a:rPr>
              <a:t>plan from SP </a:t>
            </a:r>
            <a:r>
              <a:rPr lang="en-US" dirty="0" smtClean="0">
                <a:latin typeface="+mj-lt"/>
                <a:ea typeface="Calibri" panose="020F0502020204030204" pitchFamily="34" charset="0"/>
                <a:cs typeface="Times New Roman" panose="02020603050405020304" pitchFamily="18" charset="0"/>
              </a:rPr>
              <a:t>time to determine total time available</a:t>
            </a:r>
          </a:p>
          <a:p>
            <a:pPr marL="471459" lvl="1" indent="-160895">
              <a:buFont typeface="Arial" panose="020B0604020202020204" pitchFamily="34" charset="0"/>
              <a:buChar char="•"/>
            </a:pPr>
            <a:r>
              <a:rPr lang="en-US" dirty="0" smtClean="0">
                <a:latin typeface="+mj-lt"/>
                <a:ea typeface="Calibri" panose="020F0502020204030204" pitchFamily="34" charset="0"/>
                <a:cs typeface="Times New Roman" panose="02020603050405020304" pitchFamily="18" charset="0"/>
              </a:rPr>
              <a:t>1/3 </a:t>
            </a:r>
            <a:r>
              <a:rPr lang="en-US" dirty="0">
                <a:latin typeface="+mj-lt"/>
                <a:ea typeface="Calibri" panose="020F0502020204030204" pitchFamily="34" charset="0"/>
                <a:cs typeface="Times New Roman" panose="02020603050405020304" pitchFamily="18" charset="0"/>
              </a:rPr>
              <a:t>of that time is for planning </a:t>
            </a:r>
            <a:r>
              <a:rPr lang="en-US" dirty="0" smtClean="0">
                <a:latin typeface="+mj-lt"/>
                <a:ea typeface="Calibri" panose="020F0502020204030204" pitchFamily="34" charset="0"/>
                <a:cs typeface="Times New Roman" panose="02020603050405020304" pitchFamily="18" charset="0"/>
              </a:rPr>
              <a:t>(Brief your OPORD NLT than the 1/3 mark) </a:t>
            </a:r>
          </a:p>
          <a:p>
            <a:pPr marL="471459" lvl="1" indent="-160895">
              <a:buFont typeface="Arial" panose="020B0604020202020204" pitchFamily="34" charset="0"/>
              <a:buChar char="•"/>
            </a:pPr>
            <a:r>
              <a:rPr lang="en-US" dirty="0" smtClean="0">
                <a:latin typeface="+mj-lt"/>
                <a:ea typeface="Calibri" panose="020F0502020204030204" pitchFamily="34" charset="0"/>
                <a:cs typeface="Times New Roman" panose="02020603050405020304" pitchFamily="18" charset="0"/>
              </a:rPr>
              <a:t>2/3 </a:t>
            </a:r>
            <a:r>
              <a:rPr lang="en-US" dirty="0">
                <a:latin typeface="+mj-lt"/>
                <a:ea typeface="Calibri" panose="020F0502020204030204" pitchFamily="34" charset="0"/>
                <a:cs typeface="Times New Roman" panose="02020603050405020304" pitchFamily="18" charset="0"/>
              </a:rPr>
              <a:t>is for </a:t>
            </a:r>
            <a:r>
              <a:rPr lang="en-US" dirty="0" smtClean="0">
                <a:latin typeface="+mj-lt"/>
                <a:ea typeface="Calibri" panose="020F0502020204030204" pitchFamily="34" charset="0"/>
                <a:cs typeface="Times New Roman" panose="02020603050405020304" pitchFamily="18" charset="0"/>
              </a:rPr>
              <a:t>preparation</a:t>
            </a:r>
          </a:p>
          <a:p>
            <a:endParaRPr lang="en-US" dirty="0">
              <a:latin typeface="+mj-lt"/>
              <a:ea typeface="Calibri" panose="020F0502020204030204" pitchFamily="34" charset="0"/>
              <a:cs typeface="Times New Roman" panose="02020603050405020304" pitchFamily="18" charset="0"/>
            </a:endParaRPr>
          </a:p>
          <a:p>
            <a:endParaRPr lang="en-US" dirty="0" smtClean="0">
              <a:latin typeface="+mj-lt"/>
            </a:endParaRPr>
          </a:p>
        </p:txBody>
      </p:sp>
      <p:cxnSp>
        <p:nvCxnSpPr>
          <p:cNvPr id="4" name="Straight Connector 3"/>
          <p:cNvCxnSpPr/>
          <p:nvPr/>
        </p:nvCxnSpPr>
        <p:spPr>
          <a:xfrm flipV="1">
            <a:off x="81679" y="7671406"/>
            <a:ext cx="5663901" cy="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flipH="1">
            <a:off x="81131" y="7467668"/>
            <a:ext cx="0" cy="407486"/>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flipH="1">
            <a:off x="1222944" y="7467668"/>
            <a:ext cx="0" cy="407486"/>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flipH="1">
            <a:off x="5768833" y="7467668"/>
            <a:ext cx="0" cy="40748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4080928" y="7467668"/>
            <a:ext cx="0" cy="407486"/>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5223164" y="7845451"/>
            <a:ext cx="722425" cy="416666"/>
          </a:xfrm>
          <a:prstGeom prst="rect">
            <a:avLst/>
          </a:prstGeom>
          <a:noFill/>
        </p:spPr>
        <p:txBody>
          <a:bodyPr wrap="square" lIns="77356" tIns="38678" rIns="77356" bIns="38678" rtlCol="0">
            <a:spAutoFit/>
          </a:bodyPr>
          <a:lstStyle/>
          <a:p>
            <a:pPr algn="ctr"/>
            <a:r>
              <a:rPr lang="en-US" sz="1100" b="1" dirty="0"/>
              <a:t>Actions on OBJ</a:t>
            </a:r>
          </a:p>
        </p:txBody>
      </p:sp>
      <p:sp>
        <p:nvSpPr>
          <p:cNvPr id="10" name="TextBox 9"/>
          <p:cNvSpPr txBox="1"/>
          <p:nvPr/>
        </p:nvSpPr>
        <p:spPr>
          <a:xfrm>
            <a:off x="3818142" y="7893643"/>
            <a:ext cx="554142" cy="585943"/>
          </a:xfrm>
          <a:prstGeom prst="rect">
            <a:avLst/>
          </a:prstGeom>
          <a:noFill/>
        </p:spPr>
        <p:txBody>
          <a:bodyPr wrap="square" lIns="77356" tIns="38678" rIns="77356" bIns="38678" rtlCol="0">
            <a:spAutoFit/>
          </a:bodyPr>
          <a:lstStyle/>
          <a:p>
            <a:pPr algn="ctr"/>
            <a:r>
              <a:rPr lang="en-US" sz="1100" b="1" dirty="0"/>
              <a:t>Cross LD (SP)</a:t>
            </a:r>
          </a:p>
        </p:txBody>
      </p:sp>
      <p:sp>
        <p:nvSpPr>
          <p:cNvPr id="11" name="TextBox 10"/>
          <p:cNvSpPr txBox="1"/>
          <p:nvPr/>
        </p:nvSpPr>
        <p:spPr>
          <a:xfrm>
            <a:off x="4139199" y="7372052"/>
            <a:ext cx="1748117" cy="251818"/>
          </a:xfrm>
          <a:prstGeom prst="rect">
            <a:avLst/>
          </a:prstGeom>
          <a:solidFill>
            <a:schemeClr val="bg1">
              <a:lumMod val="75000"/>
            </a:schemeClr>
          </a:solidFill>
        </p:spPr>
        <p:txBody>
          <a:bodyPr wrap="square" lIns="77356" tIns="38678" rIns="77356" bIns="38678" rtlCol="0">
            <a:noAutofit/>
          </a:bodyPr>
          <a:lstStyle/>
          <a:p>
            <a:pPr algn="ctr"/>
            <a:r>
              <a:rPr lang="en-US" sz="1100" b="1" dirty="0"/>
              <a:t>Movement to OBJ</a:t>
            </a:r>
          </a:p>
        </p:txBody>
      </p:sp>
      <p:sp>
        <p:nvSpPr>
          <p:cNvPr id="12" name="TextBox 11"/>
          <p:cNvSpPr txBox="1"/>
          <p:nvPr/>
        </p:nvSpPr>
        <p:spPr>
          <a:xfrm>
            <a:off x="1282114" y="7117309"/>
            <a:ext cx="2727063" cy="251818"/>
          </a:xfrm>
          <a:prstGeom prst="rect">
            <a:avLst/>
          </a:prstGeom>
          <a:solidFill>
            <a:schemeClr val="bg1">
              <a:lumMod val="65000"/>
            </a:schemeClr>
          </a:solidFill>
        </p:spPr>
        <p:txBody>
          <a:bodyPr wrap="square" lIns="77356" tIns="38678" rIns="77356" bIns="38678" rtlCol="0">
            <a:noAutofit/>
          </a:bodyPr>
          <a:lstStyle/>
          <a:p>
            <a:pPr algn="ctr"/>
            <a:r>
              <a:rPr lang="en-US" sz="1100" b="1" dirty="0"/>
              <a:t>Preparation/Rehearsals/etc</a:t>
            </a:r>
          </a:p>
        </p:txBody>
      </p:sp>
      <p:sp>
        <p:nvSpPr>
          <p:cNvPr id="13" name="TextBox 12"/>
          <p:cNvSpPr txBox="1"/>
          <p:nvPr/>
        </p:nvSpPr>
        <p:spPr>
          <a:xfrm>
            <a:off x="204453" y="7112070"/>
            <a:ext cx="978946" cy="251818"/>
          </a:xfrm>
          <a:prstGeom prst="rect">
            <a:avLst/>
          </a:prstGeom>
          <a:solidFill>
            <a:schemeClr val="bg1">
              <a:lumMod val="65000"/>
            </a:schemeClr>
          </a:solidFill>
        </p:spPr>
        <p:txBody>
          <a:bodyPr wrap="square" lIns="77356" tIns="38678" rIns="77356" bIns="38678" rtlCol="0">
            <a:noAutofit/>
          </a:bodyPr>
          <a:lstStyle/>
          <a:p>
            <a:pPr algn="ctr"/>
            <a:r>
              <a:rPr lang="en-US" sz="1100" b="1" dirty="0"/>
              <a:t>Planning</a:t>
            </a:r>
          </a:p>
        </p:txBody>
      </p:sp>
      <p:sp>
        <p:nvSpPr>
          <p:cNvPr id="14" name="TextBox 13"/>
          <p:cNvSpPr txBox="1"/>
          <p:nvPr/>
        </p:nvSpPr>
        <p:spPr>
          <a:xfrm>
            <a:off x="844261" y="7920076"/>
            <a:ext cx="801462" cy="416666"/>
          </a:xfrm>
          <a:prstGeom prst="rect">
            <a:avLst/>
          </a:prstGeom>
          <a:noFill/>
        </p:spPr>
        <p:txBody>
          <a:bodyPr wrap="square" lIns="77356" tIns="38678" rIns="77356" bIns="38678" rtlCol="0">
            <a:spAutoFit/>
          </a:bodyPr>
          <a:lstStyle/>
          <a:p>
            <a:pPr algn="ctr"/>
            <a:r>
              <a:rPr lang="en-US" sz="1100" b="1" dirty="0"/>
              <a:t>OPORD</a:t>
            </a:r>
          </a:p>
          <a:p>
            <a:pPr algn="ctr"/>
            <a:r>
              <a:rPr lang="en-US" sz="1100" b="1" dirty="0"/>
              <a:t>Brief</a:t>
            </a:r>
          </a:p>
        </p:txBody>
      </p:sp>
      <p:sp>
        <p:nvSpPr>
          <p:cNvPr id="15" name="TextBox 14"/>
          <p:cNvSpPr txBox="1"/>
          <p:nvPr/>
        </p:nvSpPr>
        <p:spPr>
          <a:xfrm>
            <a:off x="-139802" y="7920075"/>
            <a:ext cx="554142" cy="247389"/>
          </a:xfrm>
          <a:prstGeom prst="rect">
            <a:avLst/>
          </a:prstGeom>
          <a:noFill/>
        </p:spPr>
        <p:txBody>
          <a:bodyPr wrap="square" lIns="77356" tIns="38678" rIns="77356" bIns="38678" rtlCol="0">
            <a:spAutoFit/>
          </a:bodyPr>
          <a:lstStyle/>
          <a:p>
            <a:pPr algn="ctr"/>
            <a:r>
              <a:rPr lang="en-US" sz="1100" b="1" dirty="0"/>
              <a:t>Now</a:t>
            </a:r>
          </a:p>
        </p:txBody>
      </p:sp>
      <p:sp>
        <p:nvSpPr>
          <p:cNvPr id="17"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1/3 – 2/3 Rule</a:t>
            </a:r>
            <a:endParaRPr lang="en-US" dirty="0"/>
          </a:p>
        </p:txBody>
      </p:sp>
      <p:grpSp>
        <p:nvGrpSpPr>
          <p:cNvPr id="18" name="Group 8"/>
          <p:cNvGrpSpPr/>
          <p:nvPr/>
        </p:nvGrpSpPr>
        <p:grpSpPr>
          <a:xfrm>
            <a:off x="0" y="8866911"/>
            <a:ext cx="5943600" cy="277091"/>
            <a:chOff x="0" y="9753600"/>
            <a:chExt cx="7772400" cy="304800"/>
          </a:xfrm>
        </p:grpSpPr>
        <p:sp>
          <p:nvSpPr>
            <p:cNvPr id="19"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Planning</a:t>
              </a:r>
            </a:p>
          </p:txBody>
        </p:sp>
        <p:sp>
          <p:nvSpPr>
            <p:cNvPr id="20"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D - 3</a:t>
              </a:r>
            </a:p>
          </p:txBody>
        </p:sp>
      </p:grpSp>
      <p:sp>
        <p:nvSpPr>
          <p:cNvPr id="2" name="Rectangle 1"/>
          <p:cNvSpPr/>
          <p:nvPr/>
        </p:nvSpPr>
        <p:spPr>
          <a:xfrm>
            <a:off x="114754" y="7061280"/>
            <a:ext cx="4001931" cy="344391"/>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07762" tIns="53881" rIns="107762" bIns="53881" rtlCol="0" anchor="ctr"/>
          <a:lstStyle/>
          <a:p>
            <a:pPr algn="ctr"/>
            <a:endParaRPr lang="en-US"/>
          </a:p>
        </p:txBody>
      </p:sp>
    </p:spTree>
    <p:extLst>
      <p:ext uri="{BB962C8B-B14F-4D97-AF65-F5344CB8AC3E}">
        <p14:creationId xmlns:p14="http://schemas.microsoft.com/office/powerpoint/2010/main" val="3356892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692727"/>
            <a:ext cx="5943600" cy="7620000"/>
          </a:xfrm>
        </p:spPr>
        <p:txBody>
          <a:bodyPr>
            <a:noAutofit/>
          </a:bodyPr>
          <a:lstStyle/>
          <a:p>
            <a:pPr marL="96695" indent="-96695">
              <a:spcBef>
                <a:spcPts val="0"/>
              </a:spcBef>
              <a:buFont typeface="Arial" panose="020B0604020202020204" pitchFamily="34" charset="0"/>
              <a:buChar char="•"/>
            </a:pPr>
            <a:r>
              <a:rPr lang="en-US" sz="1400" b="1" u="sng" dirty="0"/>
              <a:t>Mission</a:t>
            </a:r>
            <a:r>
              <a:rPr lang="en-US" sz="1400" dirty="0"/>
              <a:t>. Commanders and staffs view all of the mission variables in terms of their impact on mission accomplishment. The mission is the task, together with the purpose, that clearly indicates the action to be taken and the reason for the action. It is always the first variable commanders consider during decision-making. A mission statement contains the, who, what, when, where, and why of the operation.</a:t>
            </a:r>
          </a:p>
          <a:p>
            <a:pPr marL="96695" indent="-96695">
              <a:spcBef>
                <a:spcPts val="0"/>
              </a:spcBef>
            </a:pPr>
            <a:endParaRPr lang="en-US" sz="700" dirty="0"/>
          </a:p>
          <a:p>
            <a:pPr marL="96695" indent="-96695">
              <a:spcBef>
                <a:spcPts val="0"/>
              </a:spcBef>
              <a:buFont typeface="Arial" panose="020B0604020202020204" pitchFamily="34" charset="0"/>
              <a:buChar char="•"/>
            </a:pPr>
            <a:r>
              <a:rPr lang="en-US" sz="1400" b="1" u="sng" dirty="0"/>
              <a:t>Enemy</a:t>
            </a:r>
            <a:r>
              <a:rPr lang="en-US" sz="1400" dirty="0"/>
              <a:t>. The second variable to consider is the enemy dispositions (including organization, strength, location, and tactical mobility), doctrine, equipment, capabilities, vulnerabilities, and probable courses of action.</a:t>
            </a:r>
          </a:p>
          <a:p>
            <a:pPr marL="96695" indent="-96695">
              <a:spcBef>
                <a:spcPts val="0"/>
              </a:spcBef>
            </a:pPr>
            <a:endParaRPr lang="en-US" sz="700" dirty="0"/>
          </a:p>
          <a:p>
            <a:pPr marL="96695" indent="-96695">
              <a:spcBef>
                <a:spcPts val="0"/>
              </a:spcBef>
              <a:buFont typeface="Arial" panose="020B0604020202020204" pitchFamily="34" charset="0"/>
              <a:buChar char="•"/>
            </a:pPr>
            <a:r>
              <a:rPr lang="en-US" sz="1400" b="1" u="sng" dirty="0"/>
              <a:t>Terrain and weather</a:t>
            </a:r>
            <a:r>
              <a:rPr lang="en-US" sz="1400" dirty="0"/>
              <a:t>. Terrain and weather analysis are inseparable and directly influence each other’s impact on military operations. Terrain includes natural features (such as rivers and mountains) and man-made features (such as cities, airfields, and bridges). Commanders analyze terrain using the five military aspects of terrain, observation and fields of fire, avenues of approach, key and decisive terrain, obstacles, cover and concealment (OAKOC). The military aspects of weather include visibility, wind, precipitation, cloud cover, temperature, and humidity.</a:t>
            </a:r>
          </a:p>
          <a:p>
            <a:pPr marL="96695" indent="-96695">
              <a:spcBef>
                <a:spcPts val="0"/>
              </a:spcBef>
            </a:pPr>
            <a:endParaRPr lang="en-US" sz="700" dirty="0"/>
          </a:p>
          <a:p>
            <a:pPr marL="96695" indent="-96695">
              <a:spcBef>
                <a:spcPts val="0"/>
              </a:spcBef>
              <a:buFont typeface="Arial" panose="020B0604020202020204" pitchFamily="34" charset="0"/>
              <a:buChar char="•"/>
            </a:pPr>
            <a:r>
              <a:rPr lang="en-US" sz="1400" b="1" u="sng" dirty="0"/>
              <a:t>Troops and support available</a:t>
            </a:r>
            <a:r>
              <a:rPr lang="en-US" sz="1400" dirty="0"/>
              <a:t>. This variable includes the number, type, capabilities, and condition of available friendly troops and support. This includes supplies, services, and support available from joint, host nation and unified action partners. They also include support from civilians and contractors employed by military organizations, such as the Defense Logistics Agency and the Army Materiel Command.</a:t>
            </a:r>
          </a:p>
          <a:p>
            <a:pPr marL="96695" indent="-96695">
              <a:spcBef>
                <a:spcPts val="0"/>
              </a:spcBef>
            </a:pPr>
            <a:endParaRPr lang="en-US" sz="700" dirty="0"/>
          </a:p>
          <a:p>
            <a:pPr marL="96695" indent="-96695">
              <a:spcBef>
                <a:spcPts val="0"/>
              </a:spcBef>
              <a:buFont typeface="Arial" panose="020B0604020202020204" pitchFamily="34" charset="0"/>
              <a:buChar char="•"/>
            </a:pPr>
            <a:r>
              <a:rPr lang="en-US" sz="1400" b="1" u="sng" dirty="0"/>
              <a:t>Time available</a:t>
            </a:r>
            <a:r>
              <a:rPr lang="en-US" sz="1400" dirty="0"/>
              <a:t>. Commanders assess the time available for planning, preparing, and executing tasks and operations. This includes the time required to assemble, deploy, and maneuver units in relationship to the enemy and conditions. </a:t>
            </a:r>
          </a:p>
          <a:p>
            <a:pPr marL="96695" indent="-96695">
              <a:spcBef>
                <a:spcPts val="0"/>
              </a:spcBef>
            </a:pPr>
            <a:endParaRPr lang="en-US" sz="700" dirty="0"/>
          </a:p>
          <a:p>
            <a:pPr marL="96695" indent="-96695">
              <a:spcBef>
                <a:spcPts val="0"/>
              </a:spcBef>
              <a:buFont typeface="Arial" panose="020B0604020202020204" pitchFamily="34" charset="0"/>
              <a:buChar char="•"/>
            </a:pPr>
            <a:r>
              <a:rPr lang="en-US" sz="1400" b="1" u="sng" dirty="0"/>
              <a:t>Civil considerations</a:t>
            </a:r>
            <a:r>
              <a:rPr lang="en-US" sz="1400" dirty="0"/>
              <a:t>. Civil considerations are the influence of manmade infrastructure, civilian institutions, and activities of the civilian leaders, populations, and organizations within an area of operation on the conduct of military operations. Civil considerations comprise six characteristics, expressed as ASCOPE: areas, structures, capabilities, organizations, people, and events.</a:t>
            </a:r>
          </a:p>
          <a:p>
            <a:pPr marL="241736" indent="-241736">
              <a:spcBef>
                <a:spcPts val="0"/>
              </a:spcBef>
              <a:buFont typeface="Arial" panose="020B0604020202020204" pitchFamily="34" charset="0"/>
              <a:buChar char="•"/>
            </a:pPr>
            <a:endParaRPr lang="en-US" sz="1400" dirty="0"/>
          </a:p>
        </p:txBody>
      </p:sp>
      <p:sp>
        <p:nvSpPr>
          <p:cNvPr id="4"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METT-TC</a:t>
            </a:r>
            <a:endParaRPr lang="en-US" dirty="0"/>
          </a:p>
        </p:txBody>
      </p:sp>
      <p:grpSp>
        <p:nvGrpSpPr>
          <p:cNvPr id="5" name="Group 8"/>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Planning</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D - 4</a:t>
              </a:r>
            </a:p>
          </p:txBody>
        </p:sp>
      </p:grpSp>
    </p:spTree>
    <p:extLst>
      <p:ext uri="{BB962C8B-B14F-4D97-AF65-F5344CB8AC3E}">
        <p14:creationId xmlns:p14="http://schemas.microsoft.com/office/powerpoint/2010/main" val="9623870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89093"/>
            <a:ext cx="5943600" cy="465089"/>
          </a:xfrm>
        </p:spPr>
        <p:txBody>
          <a:bodyPr/>
          <a:lstStyle/>
          <a:p>
            <a:r>
              <a:rPr lang="en-US" dirty="0" smtClean="0"/>
              <a:t>Table of Contents</a:t>
            </a:r>
            <a:endParaRPr lang="en-US" dirty="0"/>
          </a:p>
        </p:txBody>
      </p:sp>
      <p:sp>
        <p:nvSpPr>
          <p:cNvPr id="3" name="Content Placeholder 2"/>
          <p:cNvSpPr>
            <a:spLocks noGrp="1"/>
          </p:cNvSpPr>
          <p:nvPr>
            <p:ph sz="half" idx="1"/>
          </p:nvPr>
        </p:nvSpPr>
        <p:spPr>
          <a:xfrm>
            <a:off x="45456" y="654553"/>
            <a:ext cx="5898146" cy="8314641"/>
          </a:xfrm>
        </p:spPr>
        <p:txBody>
          <a:bodyPr wrap="square" numCol="2">
            <a:noAutofit/>
          </a:bodyPr>
          <a:lstStyle/>
          <a:p>
            <a:pPr lvl="0">
              <a:buNone/>
            </a:pPr>
            <a:r>
              <a:rPr lang="en-US" sz="1100" b="1" u="sng" dirty="0"/>
              <a:t>A.	General</a:t>
            </a:r>
            <a:endParaRPr lang="en-US" sz="1100" b="1" dirty="0"/>
          </a:p>
          <a:p>
            <a:pPr>
              <a:buNone/>
              <a:tabLst>
                <a:tab pos="393494" algn="l"/>
              </a:tabLst>
            </a:pPr>
            <a:r>
              <a:rPr lang="en-US" sz="1100" dirty="0"/>
              <a:t>A-1 	Army’s definition of leadership</a:t>
            </a:r>
          </a:p>
          <a:p>
            <a:pPr>
              <a:buNone/>
              <a:tabLst>
                <a:tab pos="393494" algn="l"/>
              </a:tabLst>
            </a:pPr>
            <a:r>
              <a:rPr lang="en-US" sz="1100" dirty="0"/>
              <a:t>A-1 	Schofield’s definition of discipline</a:t>
            </a:r>
          </a:p>
          <a:p>
            <a:pPr>
              <a:buNone/>
              <a:tabLst>
                <a:tab pos="393494" algn="l"/>
              </a:tabLst>
            </a:pPr>
            <a:r>
              <a:rPr lang="en-US" sz="1100" dirty="0"/>
              <a:t>A-2 	Rules of Thumb</a:t>
            </a:r>
          </a:p>
          <a:p>
            <a:pPr>
              <a:buNone/>
              <a:tabLst>
                <a:tab pos="393494" algn="l"/>
              </a:tabLst>
            </a:pPr>
            <a:r>
              <a:rPr lang="en-US" sz="1100" dirty="0"/>
              <a:t>A-3	Infantry Platoon Task Organization</a:t>
            </a:r>
          </a:p>
          <a:p>
            <a:pPr lvl="0">
              <a:buNone/>
            </a:pPr>
            <a:r>
              <a:rPr lang="en-US" sz="1100" b="1" u="sng" dirty="0"/>
              <a:t>B.	Duties and Responsibilities</a:t>
            </a:r>
            <a:endParaRPr lang="en-US" sz="1100" b="1" dirty="0"/>
          </a:p>
          <a:p>
            <a:pPr lvl="0">
              <a:buNone/>
            </a:pPr>
            <a:r>
              <a:rPr lang="en-US" sz="1100" b="1" u="sng" dirty="0"/>
              <a:t>C.	Unified Land Operations </a:t>
            </a:r>
            <a:endParaRPr lang="en-US" sz="1100" b="1" dirty="0"/>
          </a:p>
          <a:p>
            <a:pPr>
              <a:buNone/>
              <a:tabLst>
                <a:tab pos="393494" algn="l"/>
              </a:tabLst>
            </a:pPr>
            <a:r>
              <a:rPr lang="en-US" sz="1100" dirty="0"/>
              <a:t>C-1	Overview</a:t>
            </a:r>
          </a:p>
          <a:p>
            <a:pPr>
              <a:buNone/>
              <a:tabLst>
                <a:tab pos="393494" algn="l"/>
              </a:tabLst>
            </a:pPr>
            <a:r>
              <a:rPr lang="en-US" sz="1100" dirty="0"/>
              <a:t>C-2	Elements of Decisive Action</a:t>
            </a:r>
          </a:p>
          <a:p>
            <a:pPr>
              <a:buNone/>
              <a:tabLst>
                <a:tab pos="393494" algn="l"/>
              </a:tabLst>
            </a:pPr>
            <a:r>
              <a:rPr lang="en-US" sz="1100" dirty="0"/>
              <a:t>C-3 	Warfighting Functions (WFFs)</a:t>
            </a:r>
          </a:p>
          <a:p>
            <a:pPr lvl="0">
              <a:buNone/>
            </a:pPr>
            <a:r>
              <a:rPr lang="en-US" sz="1100" b="1" u="sng" dirty="0"/>
              <a:t>D.	Planning</a:t>
            </a:r>
            <a:endParaRPr lang="en-US" sz="1100" b="1" dirty="0"/>
          </a:p>
          <a:p>
            <a:pPr>
              <a:buNone/>
              <a:tabLst>
                <a:tab pos="393494" algn="l"/>
              </a:tabLst>
            </a:pPr>
            <a:r>
              <a:rPr lang="en-US" sz="1100" dirty="0"/>
              <a:t>D-1	Parallel Planning</a:t>
            </a:r>
          </a:p>
          <a:p>
            <a:pPr>
              <a:buNone/>
              <a:tabLst>
                <a:tab pos="393494" algn="l"/>
              </a:tabLst>
            </a:pPr>
            <a:r>
              <a:rPr lang="en-US" sz="1100" dirty="0"/>
              <a:t>D-2	TLPs </a:t>
            </a:r>
          </a:p>
          <a:p>
            <a:pPr>
              <a:buNone/>
              <a:tabLst>
                <a:tab pos="393494" algn="l"/>
              </a:tabLst>
            </a:pPr>
            <a:r>
              <a:rPr lang="en-US" sz="1100" dirty="0"/>
              <a:t>D-3	1/3-2/3 Rule &amp; backwards planning</a:t>
            </a:r>
          </a:p>
          <a:p>
            <a:pPr>
              <a:buNone/>
              <a:tabLst>
                <a:tab pos="393494" algn="l"/>
              </a:tabLst>
            </a:pPr>
            <a:r>
              <a:rPr lang="en-US" sz="1100" dirty="0"/>
              <a:t>D-4	METT-TC</a:t>
            </a:r>
          </a:p>
          <a:p>
            <a:pPr>
              <a:buNone/>
              <a:tabLst>
                <a:tab pos="393494" algn="l"/>
              </a:tabLst>
            </a:pPr>
            <a:r>
              <a:rPr lang="en-US" sz="1100" dirty="0"/>
              <a:t>D-5	OAKOC</a:t>
            </a:r>
          </a:p>
          <a:p>
            <a:pPr>
              <a:buNone/>
              <a:tabLst>
                <a:tab pos="393494" algn="l"/>
              </a:tabLst>
            </a:pPr>
            <a:r>
              <a:rPr lang="en-US" sz="1100" dirty="0"/>
              <a:t>D-6	ASCOPE</a:t>
            </a:r>
          </a:p>
          <a:p>
            <a:pPr>
              <a:buNone/>
              <a:tabLst>
                <a:tab pos="393494" algn="l"/>
              </a:tabLst>
            </a:pPr>
            <a:r>
              <a:rPr lang="en-US" sz="1100" dirty="0"/>
              <a:t>D-7	WARNO</a:t>
            </a:r>
          </a:p>
          <a:p>
            <a:pPr>
              <a:buNone/>
              <a:tabLst>
                <a:tab pos="393494" algn="l"/>
              </a:tabLst>
            </a:pPr>
            <a:r>
              <a:rPr lang="en-US" sz="1100" dirty="0"/>
              <a:t>D-8	OPORD</a:t>
            </a:r>
          </a:p>
          <a:p>
            <a:pPr>
              <a:buNone/>
              <a:tabLst>
                <a:tab pos="393494" algn="l"/>
              </a:tabLst>
            </a:pPr>
            <a:r>
              <a:rPr lang="en-US" sz="1100" dirty="0"/>
              <a:t>D-9	FRAGO</a:t>
            </a:r>
          </a:p>
          <a:p>
            <a:pPr>
              <a:buNone/>
              <a:tabLst>
                <a:tab pos="393494" algn="l"/>
              </a:tabLst>
            </a:pPr>
            <a:r>
              <a:rPr lang="en-US" sz="1100" dirty="0"/>
              <a:t>D-9	Elements common to all patrols</a:t>
            </a:r>
          </a:p>
          <a:p>
            <a:pPr>
              <a:buNone/>
              <a:tabLst>
                <a:tab pos="393494" algn="l"/>
              </a:tabLst>
            </a:pPr>
            <a:r>
              <a:rPr lang="en-US" sz="1100" dirty="0"/>
              <a:t>D-10	Rehearsals</a:t>
            </a:r>
          </a:p>
          <a:p>
            <a:pPr>
              <a:buNone/>
              <a:tabLst>
                <a:tab pos="393494" algn="l"/>
              </a:tabLst>
            </a:pPr>
            <a:r>
              <a:rPr lang="en-US" sz="1100" dirty="0"/>
              <a:t>D-11	PCCs &amp; PCIs</a:t>
            </a:r>
          </a:p>
          <a:p>
            <a:pPr>
              <a:buNone/>
              <a:tabLst>
                <a:tab pos="393494" algn="l"/>
              </a:tabLst>
            </a:pPr>
            <a:r>
              <a:rPr lang="en-US" sz="1100" dirty="0"/>
              <a:t>D-13	Tactical Mission Tasks</a:t>
            </a:r>
          </a:p>
          <a:p>
            <a:pPr>
              <a:buNone/>
              <a:tabLst>
                <a:tab pos="393494" algn="l"/>
              </a:tabLst>
            </a:pPr>
            <a:r>
              <a:rPr lang="en-US" sz="1100" dirty="0"/>
              <a:t>D-17	Fire Control Measures </a:t>
            </a:r>
          </a:p>
          <a:p>
            <a:pPr lvl="0">
              <a:buNone/>
            </a:pPr>
            <a:r>
              <a:rPr lang="en-US" sz="1100" b="1" u="sng" dirty="0"/>
              <a:t>E.	Offense</a:t>
            </a:r>
            <a:endParaRPr lang="en-US" sz="1100" b="1" dirty="0"/>
          </a:p>
          <a:p>
            <a:pPr>
              <a:buNone/>
              <a:tabLst>
                <a:tab pos="406400" algn="l"/>
              </a:tabLst>
            </a:pPr>
            <a:r>
              <a:rPr lang="en-US" sz="1100" dirty="0"/>
              <a:t>E-1	Characteristics</a:t>
            </a:r>
          </a:p>
          <a:p>
            <a:pPr>
              <a:buNone/>
              <a:tabLst>
                <a:tab pos="406400" algn="l"/>
              </a:tabLst>
            </a:pPr>
            <a:r>
              <a:rPr lang="en-US" sz="1100" dirty="0"/>
              <a:t>E-3	Offensive Tasks</a:t>
            </a:r>
          </a:p>
          <a:p>
            <a:pPr>
              <a:buNone/>
              <a:tabLst>
                <a:tab pos="406400" algn="l"/>
              </a:tabLst>
            </a:pPr>
            <a:r>
              <a:rPr lang="en-US" sz="1100" dirty="0"/>
              <a:t>E-6	5  Forms of Maneuver</a:t>
            </a:r>
          </a:p>
          <a:p>
            <a:pPr lvl="0">
              <a:buNone/>
            </a:pPr>
            <a:r>
              <a:rPr lang="en-US" sz="1100" b="1" u="sng" dirty="0"/>
              <a:t>F.	Defense</a:t>
            </a:r>
            <a:endParaRPr lang="en-US" sz="1100" b="1" dirty="0"/>
          </a:p>
          <a:p>
            <a:pPr>
              <a:buNone/>
              <a:tabLst>
                <a:tab pos="406400" algn="l"/>
              </a:tabLst>
            </a:pPr>
            <a:r>
              <a:rPr lang="en-US" sz="1100" dirty="0"/>
              <a:t>F-1	Characteristics</a:t>
            </a:r>
          </a:p>
          <a:p>
            <a:pPr>
              <a:buNone/>
              <a:tabLst>
                <a:tab pos="406400" algn="l"/>
              </a:tabLst>
            </a:pPr>
            <a:r>
              <a:rPr lang="en-US" sz="1100" dirty="0"/>
              <a:t>F-2	Defensive Tasks</a:t>
            </a:r>
          </a:p>
          <a:p>
            <a:pPr>
              <a:buNone/>
              <a:tabLst>
                <a:tab pos="406400" algn="l"/>
              </a:tabLst>
            </a:pPr>
            <a:r>
              <a:rPr lang="en-US" sz="1100" dirty="0"/>
              <a:t>F-7	Forms of the Defense</a:t>
            </a:r>
          </a:p>
          <a:p>
            <a:pPr>
              <a:buNone/>
              <a:tabLst>
                <a:tab pos="406400" algn="l"/>
              </a:tabLst>
            </a:pPr>
            <a:r>
              <a:rPr lang="en-US" sz="1100" dirty="0"/>
              <a:t>F-10	Battle Positions</a:t>
            </a:r>
          </a:p>
          <a:p>
            <a:pPr>
              <a:buNone/>
              <a:tabLst>
                <a:tab pos="406400" algn="l"/>
              </a:tabLst>
            </a:pPr>
            <a:r>
              <a:rPr lang="en-US" sz="1100" dirty="0"/>
              <a:t>F-11	Engagement Area Development</a:t>
            </a:r>
          </a:p>
          <a:p>
            <a:pPr lvl="0">
              <a:buNone/>
            </a:pPr>
            <a:r>
              <a:rPr lang="en-US" sz="1100" b="1" u="sng" dirty="0"/>
              <a:t>G.	Patrolling</a:t>
            </a:r>
            <a:endParaRPr lang="en-US" sz="1100" b="1" dirty="0"/>
          </a:p>
          <a:p>
            <a:pPr>
              <a:buNone/>
              <a:tabLst>
                <a:tab pos="433785" algn="l"/>
              </a:tabLst>
            </a:pPr>
            <a:r>
              <a:rPr lang="en-US" sz="1100" dirty="0"/>
              <a:t>G-1	5 Principles of Patrolling</a:t>
            </a:r>
          </a:p>
          <a:p>
            <a:pPr>
              <a:buNone/>
              <a:tabLst>
                <a:tab pos="433785" algn="l"/>
              </a:tabLst>
            </a:pPr>
            <a:r>
              <a:rPr lang="en-US" sz="1100" dirty="0"/>
              <a:t>G-1	GOTWA</a:t>
            </a:r>
          </a:p>
          <a:p>
            <a:pPr>
              <a:buNone/>
              <a:tabLst>
                <a:tab pos="433785" algn="l"/>
              </a:tabLst>
            </a:pPr>
            <a:r>
              <a:rPr lang="en-US" sz="1100" dirty="0"/>
              <a:t>G-2	Security Halts</a:t>
            </a:r>
          </a:p>
          <a:p>
            <a:pPr>
              <a:buNone/>
              <a:tabLst>
                <a:tab pos="433785" algn="l"/>
              </a:tabLst>
            </a:pPr>
            <a:r>
              <a:rPr lang="en-US" sz="1100" dirty="0"/>
              <a:t>G-4	Objective Rally Point (ORP)</a:t>
            </a:r>
          </a:p>
          <a:p>
            <a:pPr>
              <a:buNone/>
              <a:tabLst>
                <a:tab pos="433785" algn="l"/>
              </a:tabLst>
            </a:pPr>
            <a:r>
              <a:rPr lang="en-US" sz="1100" dirty="0"/>
              <a:t>G-6	Patrol Base Operations</a:t>
            </a:r>
          </a:p>
          <a:p>
            <a:pPr>
              <a:buNone/>
              <a:tabLst>
                <a:tab pos="433785" algn="l"/>
              </a:tabLst>
            </a:pPr>
            <a:r>
              <a:rPr lang="en-US" sz="1100" dirty="0"/>
              <a:t>G-7	Patrol Base Occupation</a:t>
            </a:r>
          </a:p>
          <a:p>
            <a:pPr>
              <a:buNone/>
              <a:tabLst>
                <a:tab pos="433785" algn="l"/>
              </a:tabLst>
            </a:pPr>
            <a:r>
              <a:rPr lang="en-US" sz="1100" dirty="0"/>
              <a:t>G-8	Priorities of Work</a:t>
            </a:r>
          </a:p>
          <a:p>
            <a:pPr>
              <a:buNone/>
              <a:tabLst>
                <a:tab pos="433785" algn="l"/>
              </a:tabLst>
            </a:pPr>
            <a:r>
              <a:rPr lang="en-US" sz="1100" dirty="0"/>
              <a:t>G-10	Leader's Recon</a:t>
            </a:r>
          </a:p>
          <a:p>
            <a:pPr>
              <a:buNone/>
              <a:tabLst>
                <a:tab pos="433785" algn="l"/>
              </a:tabLst>
            </a:pPr>
            <a:r>
              <a:rPr lang="en-US" sz="1100" dirty="0"/>
              <a:t>G-11	Hand and Arm Signals</a:t>
            </a:r>
          </a:p>
          <a:p>
            <a:pPr>
              <a:buNone/>
              <a:tabLst>
                <a:tab pos="433785" algn="l"/>
              </a:tabLst>
            </a:pPr>
            <a:r>
              <a:rPr lang="en-US" sz="1100" dirty="0"/>
              <a:t>G-13	Signals and Passwords</a:t>
            </a:r>
          </a:p>
          <a:p>
            <a:pPr>
              <a:buNone/>
              <a:tabLst>
                <a:tab pos="433785" algn="l"/>
              </a:tabLst>
            </a:pPr>
            <a:r>
              <a:rPr lang="en-US" sz="1100" dirty="0"/>
              <a:t>G-14	Individual Movement Techniques</a:t>
            </a:r>
          </a:p>
          <a:p>
            <a:pPr>
              <a:buNone/>
              <a:tabLst>
                <a:tab pos="433785" algn="l"/>
              </a:tabLst>
            </a:pPr>
            <a:r>
              <a:rPr lang="en-US" sz="1100" dirty="0"/>
              <a:t>G-16	Movement Formations</a:t>
            </a:r>
          </a:p>
          <a:p>
            <a:pPr>
              <a:buNone/>
              <a:tabLst>
                <a:tab pos="433785" algn="l"/>
              </a:tabLst>
            </a:pPr>
            <a:endParaRPr lang="en-US" sz="1100" dirty="0" smtClean="0"/>
          </a:p>
          <a:p>
            <a:pPr>
              <a:buNone/>
              <a:tabLst>
                <a:tab pos="433785" algn="l"/>
              </a:tabLst>
            </a:pPr>
            <a:endParaRPr lang="en-US" sz="1100" dirty="0"/>
          </a:p>
          <a:p>
            <a:pPr>
              <a:buNone/>
              <a:tabLst>
                <a:tab pos="433785" algn="l"/>
              </a:tabLst>
            </a:pPr>
            <a:endParaRPr lang="en-US" sz="1100" dirty="0" smtClean="0"/>
          </a:p>
          <a:p>
            <a:pPr>
              <a:buNone/>
              <a:tabLst>
                <a:tab pos="433785" algn="l"/>
              </a:tabLst>
            </a:pPr>
            <a:endParaRPr lang="en-US" sz="1100" dirty="0"/>
          </a:p>
          <a:p>
            <a:pPr>
              <a:buNone/>
              <a:tabLst>
                <a:tab pos="433785" algn="l"/>
              </a:tabLst>
            </a:pPr>
            <a:endParaRPr lang="en-US" sz="1100" dirty="0" smtClean="0"/>
          </a:p>
          <a:p>
            <a:pPr>
              <a:buNone/>
              <a:tabLst>
                <a:tab pos="433785" algn="l"/>
              </a:tabLst>
            </a:pPr>
            <a:endParaRPr lang="en-US" sz="1100" dirty="0"/>
          </a:p>
          <a:p>
            <a:pPr>
              <a:buNone/>
              <a:tabLst>
                <a:tab pos="433785" algn="l"/>
              </a:tabLst>
            </a:pPr>
            <a:r>
              <a:rPr lang="en-US" sz="1100" dirty="0" smtClean="0"/>
              <a:t>G-26</a:t>
            </a:r>
            <a:r>
              <a:rPr lang="en-US" sz="1100" dirty="0"/>
              <a:t>	Movement Techniques</a:t>
            </a:r>
          </a:p>
          <a:p>
            <a:pPr>
              <a:buNone/>
              <a:tabLst>
                <a:tab pos="433785" algn="l"/>
              </a:tabLst>
            </a:pPr>
            <a:r>
              <a:rPr lang="en-US" sz="1100" dirty="0" smtClean="0"/>
              <a:t>G-32</a:t>
            </a:r>
            <a:r>
              <a:rPr lang="en-US" sz="1100" dirty="0"/>
              <a:t>	Troop Movement Types</a:t>
            </a:r>
          </a:p>
          <a:p>
            <a:pPr>
              <a:buNone/>
              <a:tabLst>
                <a:tab pos="433785" algn="l"/>
              </a:tabLst>
            </a:pPr>
            <a:r>
              <a:rPr lang="en-US" sz="1100" dirty="0"/>
              <a:t>G-33	Range Cards</a:t>
            </a:r>
          </a:p>
          <a:p>
            <a:pPr>
              <a:buNone/>
              <a:tabLst>
                <a:tab pos="433785" algn="l"/>
              </a:tabLst>
            </a:pPr>
            <a:r>
              <a:rPr lang="en-US" sz="1100" dirty="0"/>
              <a:t>G-35 	Sector Sketches</a:t>
            </a:r>
          </a:p>
          <a:p>
            <a:pPr>
              <a:buNone/>
              <a:tabLst>
                <a:tab pos="440500" algn="l"/>
              </a:tabLst>
            </a:pPr>
            <a:r>
              <a:rPr lang="en-US" sz="1100" dirty="0"/>
              <a:t>G-38 	Danger Areas</a:t>
            </a:r>
          </a:p>
          <a:p>
            <a:pPr>
              <a:buNone/>
              <a:tabLst>
                <a:tab pos="393494" algn="l"/>
              </a:tabLst>
            </a:pPr>
            <a:r>
              <a:rPr lang="en-US" sz="1100" b="1" u="sng" dirty="0"/>
              <a:t>H.	Reconnaissance</a:t>
            </a:r>
            <a:endParaRPr lang="en-US" sz="1100" b="1" dirty="0"/>
          </a:p>
          <a:p>
            <a:pPr>
              <a:buNone/>
              <a:tabLst>
                <a:tab pos="393494" algn="l"/>
              </a:tabLst>
            </a:pPr>
            <a:r>
              <a:rPr lang="en-US" sz="1100" dirty="0"/>
              <a:t>H-1	Fundamentals of Recon</a:t>
            </a:r>
          </a:p>
          <a:p>
            <a:pPr>
              <a:buNone/>
              <a:tabLst>
                <a:tab pos="393494" algn="l"/>
              </a:tabLst>
            </a:pPr>
            <a:r>
              <a:rPr lang="en-US" sz="1100" dirty="0"/>
              <a:t>H-2	3 Types of Recon Patrols</a:t>
            </a:r>
          </a:p>
          <a:p>
            <a:pPr>
              <a:buNone/>
              <a:tabLst>
                <a:tab pos="393494" algn="l"/>
              </a:tabLst>
            </a:pPr>
            <a:r>
              <a:rPr lang="en-US" sz="1100" dirty="0"/>
              <a:t>H-3	Area Recon</a:t>
            </a:r>
          </a:p>
          <a:p>
            <a:pPr>
              <a:buNone/>
              <a:tabLst>
                <a:tab pos="393494" algn="l"/>
              </a:tabLst>
            </a:pPr>
            <a:r>
              <a:rPr lang="en-US" sz="1100" dirty="0"/>
              <a:t>H-6	Zone Recon</a:t>
            </a:r>
          </a:p>
          <a:p>
            <a:pPr>
              <a:buNone/>
              <a:tabLst>
                <a:tab pos="393494" algn="l"/>
              </a:tabLst>
            </a:pPr>
            <a:r>
              <a:rPr lang="en-US" sz="1100" b="1" u="sng" dirty="0"/>
              <a:t>I.	Combat Patrols</a:t>
            </a:r>
            <a:endParaRPr lang="en-US" sz="1100" b="1" dirty="0"/>
          </a:p>
          <a:p>
            <a:pPr>
              <a:buNone/>
              <a:tabLst>
                <a:tab pos="393494" algn="l"/>
              </a:tabLst>
            </a:pPr>
            <a:r>
              <a:rPr lang="en-US" sz="1100" dirty="0"/>
              <a:t>I-1	</a:t>
            </a:r>
            <a:r>
              <a:rPr lang="en-US" sz="1100" dirty="0" smtClean="0"/>
              <a:t>Combat </a:t>
            </a:r>
            <a:r>
              <a:rPr lang="en-US" sz="1100" dirty="0"/>
              <a:t>Patrols</a:t>
            </a:r>
          </a:p>
          <a:p>
            <a:pPr>
              <a:buNone/>
              <a:tabLst>
                <a:tab pos="393494" algn="l"/>
              </a:tabLst>
            </a:pPr>
            <a:r>
              <a:rPr lang="en-US" sz="1100" dirty="0"/>
              <a:t>I-2 	Combat Patrol Planning</a:t>
            </a:r>
          </a:p>
          <a:p>
            <a:pPr>
              <a:buNone/>
              <a:tabLst>
                <a:tab pos="393494" algn="l"/>
              </a:tabLst>
            </a:pPr>
            <a:r>
              <a:rPr lang="en-US" sz="1100" dirty="0"/>
              <a:t>I-3	</a:t>
            </a:r>
            <a:r>
              <a:rPr lang="en-US" sz="1100" dirty="0" smtClean="0"/>
              <a:t>Raid</a:t>
            </a:r>
            <a:endParaRPr lang="en-US" sz="1100" dirty="0"/>
          </a:p>
          <a:p>
            <a:pPr>
              <a:buNone/>
              <a:tabLst>
                <a:tab pos="393494" algn="l"/>
              </a:tabLst>
            </a:pPr>
            <a:r>
              <a:rPr lang="en-US" sz="1100" dirty="0"/>
              <a:t>I-7	</a:t>
            </a:r>
            <a:r>
              <a:rPr lang="en-US" sz="1100" dirty="0" smtClean="0"/>
              <a:t>Ambush </a:t>
            </a:r>
            <a:r>
              <a:rPr lang="en-US" sz="1100" dirty="0"/>
              <a:t>Fundamentals</a:t>
            </a:r>
          </a:p>
          <a:p>
            <a:pPr>
              <a:buNone/>
              <a:tabLst>
                <a:tab pos="393494" algn="l"/>
              </a:tabLst>
            </a:pPr>
            <a:r>
              <a:rPr lang="en-US" sz="1100" dirty="0"/>
              <a:t>I-10	Deliberate Ambush	</a:t>
            </a:r>
          </a:p>
          <a:p>
            <a:pPr>
              <a:buNone/>
              <a:tabLst>
                <a:tab pos="393494" algn="l"/>
              </a:tabLst>
            </a:pPr>
            <a:r>
              <a:rPr lang="en-US" sz="1100" dirty="0"/>
              <a:t>I-14	Hasty Ambush</a:t>
            </a:r>
          </a:p>
          <a:p>
            <a:pPr>
              <a:buNone/>
              <a:tabLst>
                <a:tab pos="393494" algn="l"/>
              </a:tabLst>
            </a:pPr>
            <a:r>
              <a:rPr lang="en-US" sz="1100" b="1" u="sng" dirty="0"/>
              <a:t>J.	Battle Drills</a:t>
            </a:r>
            <a:endParaRPr lang="en-US" sz="1100" b="1" dirty="0"/>
          </a:p>
          <a:p>
            <a:pPr>
              <a:buNone/>
              <a:tabLst>
                <a:tab pos="393494" algn="l"/>
              </a:tabLst>
            </a:pPr>
            <a:r>
              <a:rPr lang="en-US" sz="1100" dirty="0"/>
              <a:t>J-1	Battle Drills </a:t>
            </a:r>
          </a:p>
          <a:p>
            <a:pPr>
              <a:buNone/>
              <a:tabLst>
                <a:tab pos="393494" algn="l"/>
              </a:tabLst>
            </a:pPr>
            <a:r>
              <a:rPr lang="en-US" sz="1100" dirty="0"/>
              <a:t>J-2	Leader Decisions </a:t>
            </a:r>
            <a:r>
              <a:rPr lang="en-US" sz="1100" dirty="0" smtClean="0"/>
              <a:t>of Battle </a:t>
            </a:r>
            <a:r>
              <a:rPr lang="en-US" sz="1100" dirty="0"/>
              <a:t>Drill Execution</a:t>
            </a:r>
          </a:p>
          <a:p>
            <a:pPr>
              <a:buNone/>
              <a:tabLst>
                <a:tab pos="393494" algn="l"/>
              </a:tabLst>
            </a:pPr>
            <a:r>
              <a:rPr lang="en-US" sz="1100" dirty="0"/>
              <a:t>J-4	Battle Drill #1: React to Direct Fire Contact</a:t>
            </a:r>
          </a:p>
          <a:p>
            <a:pPr>
              <a:buNone/>
              <a:tabLst>
                <a:tab pos="393494" algn="l"/>
              </a:tabLst>
            </a:pPr>
            <a:r>
              <a:rPr lang="en-US" sz="1100" dirty="0"/>
              <a:t>J-6	Battle Drill #2: Platoon Assault</a:t>
            </a:r>
          </a:p>
          <a:p>
            <a:pPr>
              <a:buNone/>
              <a:tabLst>
                <a:tab pos="393494" algn="l"/>
              </a:tabLst>
            </a:pPr>
            <a:r>
              <a:rPr lang="en-US" sz="1100" dirty="0"/>
              <a:t>J-10	Battle Drill #2A: Squad Assault</a:t>
            </a:r>
          </a:p>
          <a:p>
            <a:pPr>
              <a:buNone/>
              <a:tabLst>
                <a:tab pos="393494" algn="l"/>
              </a:tabLst>
            </a:pPr>
            <a:r>
              <a:rPr lang="en-US" sz="1100" dirty="0"/>
              <a:t>J-12	Battle Drill #3: Break Contact</a:t>
            </a:r>
          </a:p>
          <a:p>
            <a:pPr>
              <a:buNone/>
              <a:tabLst>
                <a:tab pos="393494" algn="l"/>
              </a:tabLst>
            </a:pPr>
            <a:r>
              <a:rPr lang="en-US" sz="1100" dirty="0"/>
              <a:t>J-14	Battle Drill #4: React to Ambush (near)</a:t>
            </a:r>
          </a:p>
          <a:p>
            <a:pPr>
              <a:buNone/>
              <a:tabLst>
                <a:tab pos="393494" algn="l"/>
              </a:tabLst>
            </a:pPr>
            <a:r>
              <a:rPr lang="en-US" sz="1100" dirty="0"/>
              <a:t>J-16	Battle Drill #5: Knock out a Bunker</a:t>
            </a:r>
          </a:p>
          <a:p>
            <a:pPr>
              <a:buNone/>
              <a:tabLst>
                <a:tab pos="393494" algn="l"/>
              </a:tabLst>
            </a:pPr>
            <a:r>
              <a:rPr lang="en-US" sz="1100" dirty="0"/>
              <a:t>J-18	Battle Drill #6: Enter and Clear a Room</a:t>
            </a:r>
          </a:p>
          <a:p>
            <a:pPr>
              <a:buNone/>
              <a:tabLst>
                <a:tab pos="393494" algn="l"/>
              </a:tabLst>
            </a:pPr>
            <a:r>
              <a:rPr lang="en-US" sz="1100" dirty="0"/>
              <a:t>J-20	Battle Drill #9: React to Indirect Fire</a:t>
            </a:r>
          </a:p>
          <a:p>
            <a:pPr>
              <a:buNone/>
              <a:tabLst>
                <a:tab pos="393494" algn="l"/>
              </a:tabLst>
            </a:pPr>
            <a:r>
              <a:rPr lang="en-US" sz="1100" dirty="0"/>
              <a:t>J-21	Battle Drill #11: React to IED</a:t>
            </a:r>
          </a:p>
          <a:p>
            <a:pPr lvl="0">
              <a:buNone/>
            </a:pPr>
            <a:r>
              <a:rPr lang="en-US" sz="1100" b="1" u="sng" dirty="0"/>
              <a:t>K.	Medical</a:t>
            </a:r>
            <a:endParaRPr lang="en-US" sz="1100" b="1" dirty="0"/>
          </a:p>
          <a:p>
            <a:pPr>
              <a:buNone/>
              <a:tabLst>
                <a:tab pos="393494" algn="l"/>
              </a:tabLst>
            </a:pPr>
            <a:r>
              <a:rPr lang="en-US" sz="1100" dirty="0"/>
              <a:t>K-1	Tactical Combat Casualty Care (TC3)</a:t>
            </a:r>
          </a:p>
          <a:p>
            <a:pPr>
              <a:buNone/>
              <a:tabLst>
                <a:tab pos="393494" algn="l"/>
              </a:tabLst>
            </a:pPr>
            <a:r>
              <a:rPr lang="en-US" sz="1100" dirty="0"/>
              <a:t>K-3	Medical Evacuation Precedence Categories</a:t>
            </a:r>
          </a:p>
          <a:p>
            <a:pPr lvl="0">
              <a:buNone/>
            </a:pPr>
            <a:r>
              <a:rPr lang="en-US" sz="1100" b="1" u="sng" dirty="0"/>
              <a:t>L.	Camouflage</a:t>
            </a:r>
            <a:endParaRPr lang="en-US" sz="1100" b="1" dirty="0"/>
          </a:p>
          <a:p>
            <a:pPr lvl="0">
              <a:buNone/>
            </a:pPr>
            <a:r>
              <a:rPr lang="en-US" sz="1100" b="1" u="sng" dirty="0" smtClean="0"/>
              <a:t>M.  Key </a:t>
            </a:r>
            <a:r>
              <a:rPr lang="en-US" sz="1100" b="1" u="sng" dirty="0"/>
              <a:t>Leader Engagements</a:t>
            </a:r>
            <a:endParaRPr lang="en-US" sz="1100" b="1" dirty="0"/>
          </a:p>
          <a:p>
            <a:pPr lvl="0">
              <a:buNone/>
            </a:pPr>
            <a:r>
              <a:rPr lang="en-US" sz="1100" b="1" u="sng" dirty="0"/>
              <a:t>N.	Reports/Requests</a:t>
            </a:r>
            <a:endParaRPr lang="en-US" sz="1100" b="1" dirty="0"/>
          </a:p>
          <a:p>
            <a:pPr>
              <a:buNone/>
              <a:tabLst>
                <a:tab pos="393494" algn="l"/>
              </a:tabLst>
            </a:pPr>
            <a:r>
              <a:rPr lang="en-US" sz="1100" dirty="0"/>
              <a:t>N-1	Call for Fire Request</a:t>
            </a:r>
          </a:p>
          <a:p>
            <a:pPr>
              <a:buNone/>
              <a:tabLst>
                <a:tab pos="393494" algn="l"/>
              </a:tabLst>
            </a:pPr>
            <a:r>
              <a:rPr lang="en-US" sz="1100" dirty="0"/>
              <a:t>N-3	Close Combat Aviation Request </a:t>
            </a:r>
          </a:p>
          <a:p>
            <a:pPr>
              <a:buNone/>
              <a:tabLst>
                <a:tab pos="393494" algn="l"/>
              </a:tabLst>
            </a:pPr>
            <a:r>
              <a:rPr lang="en-US" sz="1100" dirty="0"/>
              <a:t>N-4	MEDEVAC request (w/ MIST) </a:t>
            </a:r>
          </a:p>
          <a:p>
            <a:pPr>
              <a:buNone/>
              <a:tabLst>
                <a:tab pos="393494" algn="l"/>
              </a:tabLst>
            </a:pPr>
            <a:r>
              <a:rPr lang="en-US" sz="1100" dirty="0"/>
              <a:t>N-5	UXO Report</a:t>
            </a:r>
          </a:p>
          <a:p>
            <a:pPr>
              <a:buNone/>
              <a:tabLst>
                <a:tab pos="393494" algn="l"/>
              </a:tabLst>
            </a:pPr>
            <a:r>
              <a:rPr lang="en-US" sz="1100" dirty="0"/>
              <a:t>N-6	SALUTE</a:t>
            </a:r>
          </a:p>
          <a:p>
            <a:pPr>
              <a:buNone/>
              <a:tabLst>
                <a:tab pos="393494" algn="l"/>
              </a:tabLst>
            </a:pPr>
            <a:r>
              <a:rPr lang="en-US" sz="1100" dirty="0"/>
              <a:t>N-7	LACE</a:t>
            </a:r>
          </a:p>
          <a:p>
            <a:pPr lvl="0">
              <a:buNone/>
            </a:pPr>
            <a:r>
              <a:rPr lang="en-US" sz="1100" b="1" u="sng" dirty="0"/>
              <a:t>O.	Radio Operations (ASIP)</a:t>
            </a:r>
            <a:endParaRPr lang="en-US" sz="1100" b="1" dirty="0"/>
          </a:p>
          <a:p>
            <a:pPr lvl="0">
              <a:buNone/>
            </a:pPr>
            <a:r>
              <a:rPr lang="en-US" sz="1100" b="1" u="sng" dirty="0"/>
              <a:t>P.	Miscellaneous</a:t>
            </a:r>
            <a:endParaRPr lang="en-US" sz="1100" b="1" dirty="0"/>
          </a:p>
          <a:p>
            <a:pPr>
              <a:buNone/>
              <a:tabLst>
                <a:tab pos="393494" algn="l"/>
              </a:tabLst>
            </a:pPr>
            <a:r>
              <a:rPr lang="en-US" sz="1100" dirty="0"/>
              <a:t>P-1	Escalation of Force</a:t>
            </a:r>
          </a:p>
          <a:p>
            <a:pPr>
              <a:buNone/>
              <a:tabLst>
                <a:tab pos="393494" algn="l"/>
              </a:tabLst>
            </a:pPr>
            <a:r>
              <a:rPr lang="en-US" sz="1100" dirty="0"/>
              <a:t>P-1	Classes of Supply</a:t>
            </a:r>
          </a:p>
          <a:p>
            <a:pPr>
              <a:buNone/>
              <a:tabLst>
                <a:tab pos="393494" algn="l"/>
              </a:tabLst>
            </a:pPr>
            <a:r>
              <a:rPr lang="en-US" sz="1100" dirty="0"/>
              <a:t>P-1	Weapons Data</a:t>
            </a:r>
          </a:p>
          <a:p>
            <a:pPr>
              <a:buNone/>
              <a:tabLst>
                <a:tab pos="393494" algn="l"/>
              </a:tabLst>
            </a:pPr>
            <a:r>
              <a:rPr lang="en-US" sz="1100" dirty="0"/>
              <a:t>P-2	Weapons Control Status</a:t>
            </a:r>
          </a:p>
          <a:p>
            <a:pPr>
              <a:buNone/>
              <a:tabLst>
                <a:tab pos="393494" algn="l"/>
              </a:tabLst>
            </a:pPr>
            <a:r>
              <a:rPr lang="en-US" sz="1100" dirty="0"/>
              <a:t>P-3	Weapons Clearing Procedures</a:t>
            </a:r>
          </a:p>
          <a:p>
            <a:pPr marL="290085" indent="-290085">
              <a:buNone/>
            </a:pPr>
            <a:endParaRPr lang="en-US" sz="1100" dirty="0"/>
          </a:p>
          <a:p>
            <a:pPr marL="290085" indent="-290085">
              <a:buNone/>
            </a:pPr>
            <a:endParaRPr lang="en-US" sz="1100" dirty="0"/>
          </a:p>
          <a:p>
            <a:pPr marL="0" indent="0">
              <a:buNone/>
            </a:pPr>
            <a:endParaRPr lang="en-US" sz="1100" dirty="0"/>
          </a:p>
          <a:p>
            <a:pPr marL="0" indent="0">
              <a:buNone/>
            </a:pPr>
            <a:endParaRPr lang="en-US" sz="1100" dirty="0"/>
          </a:p>
          <a:p>
            <a:pPr lvl="1">
              <a:buNone/>
            </a:pPr>
            <a:endParaRPr lang="en-US" sz="1100" dirty="0"/>
          </a:p>
        </p:txBody>
      </p:sp>
      <p:sp>
        <p:nvSpPr>
          <p:cNvPr id="10" name="Footer Placeholder 4"/>
          <p:cNvSpPr txBox="1">
            <a:spLocks/>
          </p:cNvSpPr>
          <p:nvPr/>
        </p:nvSpPr>
        <p:spPr>
          <a:xfrm>
            <a:off x="0" y="8866912"/>
            <a:ext cx="5943600" cy="262619"/>
          </a:xfrm>
          <a:prstGeom prst="rect">
            <a:avLst/>
          </a:prstGeom>
        </p:spPr>
        <p:txBody>
          <a:bodyPr lIns="77356" tIns="38678" rIns="77356" bIns="38678" anchor="ctr"/>
          <a:lstStyle/>
          <a:p>
            <a:pPr algn="ctr">
              <a:defRPr/>
            </a:pPr>
            <a:r>
              <a:rPr lang="en-US" sz="1100" u="sng" dirty="0">
                <a:hlinkClick r:id="rId2" action="ppaction://hlinksldjump" tooltip="Click here to return to the TACSOP Table of Contents"/>
              </a:rPr>
              <a:t>EWU ARMY ROTC</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692727"/>
            <a:ext cx="5943600" cy="7620000"/>
          </a:xfrm>
        </p:spPr>
        <p:txBody>
          <a:bodyPr>
            <a:noAutofit/>
          </a:bodyPr>
          <a:lstStyle/>
          <a:p>
            <a:pPr>
              <a:spcBef>
                <a:spcPts val="0"/>
              </a:spcBef>
              <a:spcAft>
                <a:spcPts val="707"/>
              </a:spcAft>
            </a:pPr>
            <a:r>
              <a:rPr lang="en-US" sz="1600" b="1" u="sng" dirty="0"/>
              <a:t>Obstacles</a:t>
            </a:r>
            <a:r>
              <a:rPr lang="en-US" sz="1600" b="1" dirty="0"/>
              <a:t> -</a:t>
            </a:r>
            <a:r>
              <a:rPr lang="en-US" sz="1600" dirty="0"/>
              <a:t>Leaders identify existing (inherent to terrain and either natural or man-made) and reinforcing (tactical or protective) obstacles limiting mobility in his area of operation. Reinforcing obstacles are constructed, emplaced, or detonated by military force.</a:t>
            </a:r>
          </a:p>
          <a:p>
            <a:pPr>
              <a:spcBef>
                <a:spcPts val="0"/>
              </a:spcBef>
              <a:spcAft>
                <a:spcPts val="707"/>
              </a:spcAft>
            </a:pPr>
            <a:r>
              <a:rPr lang="en-US" sz="1600" b="1" u="sng" dirty="0"/>
              <a:t>Avenues of Approach</a:t>
            </a:r>
            <a:r>
              <a:rPr lang="en-US" sz="1600" b="1" dirty="0"/>
              <a:t>- </a:t>
            </a:r>
            <a:r>
              <a:rPr lang="en-US" sz="1600" dirty="0"/>
              <a:t>An avenue of approach is an air or ground route of an attacking force leading to an objective or key terrain. Avenues of approach are classified by type (mounted, dismounted, air, or subterranean), formation, and speed of largest unit traveling on it.</a:t>
            </a:r>
          </a:p>
          <a:p>
            <a:pPr>
              <a:spcBef>
                <a:spcPts val="0"/>
              </a:spcBef>
              <a:spcAft>
                <a:spcPts val="707"/>
              </a:spcAft>
            </a:pPr>
            <a:r>
              <a:rPr lang="en-US" sz="1600" b="1" u="sng" dirty="0"/>
              <a:t>Key Terrain</a:t>
            </a:r>
            <a:r>
              <a:rPr lang="en-US" sz="1600" b="1" i="1" dirty="0"/>
              <a:t>- </a:t>
            </a:r>
            <a:r>
              <a:rPr lang="en-US" sz="1600" dirty="0"/>
              <a:t>Key terrain is locations or areas whose seizure, retention, or control gives a marked advantage to either combatant. It is a conclusion, usually arrived at after enemy analysis and COA development, rather than an observation.</a:t>
            </a:r>
            <a:r>
              <a:rPr lang="en-US" sz="1600" b="1" dirty="0"/>
              <a:t> </a:t>
            </a:r>
          </a:p>
          <a:p>
            <a:pPr>
              <a:spcBef>
                <a:spcPts val="0"/>
              </a:spcBef>
              <a:spcAft>
                <a:spcPts val="707"/>
              </a:spcAft>
            </a:pPr>
            <a:r>
              <a:rPr lang="en-US" sz="1600" b="1" u="sng" dirty="0"/>
              <a:t>Observation and Fields of Fire</a:t>
            </a:r>
            <a:r>
              <a:rPr lang="en-US" sz="1600" b="1" dirty="0"/>
              <a:t>- </a:t>
            </a:r>
            <a:r>
              <a:rPr lang="en-US" sz="1600" dirty="0"/>
              <a:t>The leader identifies locations along each avenue of approach providing clear observation and fields of fire for both the attacker and defender. He analyzes the area surrounding key terrain,  OBJs, engagement area, and obstacles. He locates intervisibility lines (ridges or horizons which can hide equipment or personnel from observation). He assesses the ability of the attacking force to overwatch or support movement (with direct fire). An intervisibility line analysis enables the leader to visualize the profile view of terrain when only a topographic product (map) is provided.</a:t>
            </a:r>
          </a:p>
          <a:p>
            <a:pPr>
              <a:spcBef>
                <a:spcPts val="0"/>
              </a:spcBef>
              <a:spcAft>
                <a:spcPts val="707"/>
              </a:spcAft>
            </a:pPr>
            <a:r>
              <a:rPr lang="en-US" sz="1600" b="1" u="sng" dirty="0"/>
              <a:t>Cover and Concealment- </a:t>
            </a:r>
            <a:r>
              <a:rPr lang="en-US" sz="1600" dirty="0"/>
              <a:t>Leaders look at the terrain, foliage, structures, and other features along avenues of approach (and on objectives or key terrain) to identify sites offering cover (protection from the effects of direct and indirect fire) and concealment (protection from observation). In the defense, weapon positions must be both lethal to the enemy and survivable to the Soldier. Cover and concealment is just as vital as clear fields of fire. Cover and concealment can be either part of the environment or something brought in by the unit to create the desired effect. Both offensive and defensive considerations must be made</a:t>
            </a:r>
          </a:p>
          <a:p>
            <a:pPr>
              <a:spcBef>
                <a:spcPts val="0"/>
              </a:spcBef>
              <a:spcAft>
                <a:spcPts val="707"/>
              </a:spcAft>
            </a:pPr>
            <a:endParaRPr lang="en-US" sz="1600" dirty="0"/>
          </a:p>
        </p:txBody>
      </p:sp>
      <p:sp>
        <p:nvSpPr>
          <p:cNvPr id="4"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OAKOC</a:t>
            </a:r>
            <a:endParaRPr lang="en-US" dirty="0"/>
          </a:p>
        </p:txBody>
      </p:sp>
      <p:grpSp>
        <p:nvGrpSpPr>
          <p:cNvPr id="5" name="Group 8"/>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Planning</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D - 5</a:t>
              </a:r>
            </a:p>
          </p:txBody>
        </p:sp>
      </p:grpSp>
    </p:spTree>
    <p:extLst>
      <p:ext uri="{BB962C8B-B14F-4D97-AF65-F5344CB8AC3E}">
        <p14:creationId xmlns:p14="http://schemas.microsoft.com/office/powerpoint/2010/main" val="2002412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t="74582"/>
          <a:stretch/>
        </p:blipFill>
        <p:spPr>
          <a:xfrm>
            <a:off x="71493" y="796051"/>
            <a:ext cx="6037482" cy="25290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74" y="3532913"/>
            <a:ext cx="5927928" cy="4853679"/>
          </a:xfrm>
          <a:prstGeom prst="rect">
            <a:avLst/>
          </a:prstGeom>
        </p:spPr>
      </p:pic>
      <p:sp>
        <p:nvSpPr>
          <p:cNvPr id="6"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ASCOPE</a:t>
            </a:r>
            <a:endParaRPr lang="en-US" dirty="0"/>
          </a:p>
        </p:txBody>
      </p:sp>
      <p:grpSp>
        <p:nvGrpSpPr>
          <p:cNvPr id="7" name="Group 8"/>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4" action="ppaction://hlinksldjump" tooltip="Click here to return to the TACSOP Table of Contents"/>
                </a:rPr>
                <a:t>Planning</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5" action="ppaction://hlinksldjump" tooltip="Click here to return to the TACSOP Table of Contents"/>
                </a:rPr>
                <a:t>D - 6</a:t>
              </a:r>
            </a:p>
          </p:txBody>
        </p:sp>
      </p:grpSp>
    </p:spTree>
    <p:extLst>
      <p:ext uri="{BB962C8B-B14F-4D97-AF65-F5344CB8AC3E}">
        <p14:creationId xmlns:p14="http://schemas.microsoft.com/office/powerpoint/2010/main" val="4014112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08796" y="969818"/>
            <a:ext cx="3544204" cy="755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6"/>
          <p:cNvSpPr>
            <a:spLocks noGrp="1"/>
          </p:cNvSpPr>
          <p:nvPr>
            <p:ph sz="half" idx="2"/>
          </p:nvPr>
        </p:nvSpPr>
        <p:spPr>
          <a:xfrm>
            <a:off x="1937498" y="5611095"/>
            <a:ext cx="2788916" cy="943841"/>
          </a:xfrm>
        </p:spPr>
        <p:txBody>
          <a:bodyPr>
            <a:normAutofit/>
          </a:bodyPr>
          <a:lstStyle/>
          <a:p>
            <a:r>
              <a:rPr lang="en-US" sz="1600" dirty="0"/>
              <a:t>Timeline (apply 1/3 2/3 rule)</a:t>
            </a:r>
          </a:p>
        </p:txBody>
      </p:sp>
      <p:sp>
        <p:nvSpPr>
          <p:cNvPr id="6"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800" dirty="0"/>
              <a:t>Warning Order (WARNO)</a:t>
            </a:r>
          </a:p>
        </p:txBody>
      </p:sp>
      <p:grpSp>
        <p:nvGrpSpPr>
          <p:cNvPr id="7" name="Group 8"/>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Planning</a:t>
              </a:r>
            </a:p>
          </p:txBody>
        </p:sp>
        <p:sp>
          <p:nvSpPr>
            <p:cNvPr id="10"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D - 7</a:t>
              </a:r>
            </a:p>
          </p:txBody>
        </p:sp>
      </p:grpSp>
    </p:spTree>
    <p:extLst>
      <p:ext uri="{BB962C8B-B14F-4D97-AF65-F5344CB8AC3E}">
        <p14:creationId xmlns:p14="http://schemas.microsoft.com/office/powerpoint/2010/main" val="3719444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623455"/>
            <a:ext cx="5349240" cy="465089"/>
          </a:xfrm>
        </p:spPr>
        <p:txBody>
          <a:bodyPr/>
          <a:lstStyle/>
          <a:p>
            <a:endParaRPr lang="en-US" dirty="0"/>
          </a:p>
        </p:txBody>
      </p:sp>
      <p:sp>
        <p:nvSpPr>
          <p:cNvPr id="8" name="Content Placeholder 7"/>
          <p:cNvSpPr>
            <a:spLocks noGrp="1"/>
          </p:cNvSpPr>
          <p:nvPr>
            <p:ph sz="half" idx="2"/>
          </p:nvPr>
        </p:nvSpPr>
        <p:spPr>
          <a:xfrm>
            <a:off x="3574414" y="5818909"/>
            <a:ext cx="2214283" cy="2286000"/>
          </a:xfrm>
          <a:ln>
            <a:solidFill>
              <a:schemeClr val="tx1"/>
            </a:solidFill>
          </a:ln>
        </p:spPr>
        <p:txBody>
          <a:bodyPr anchor="ctr">
            <a:noAutofit/>
          </a:bodyPr>
          <a:lstStyle/>
          <a:p>
            <a:pPr marL="0" indent="0" algn="ctr">
              <a:buNone/>
            </a:pPr>
            <a:r>
              <a:rPr lang="en-US" sz="1600" dirty="0"/>
              <a:t>Use a terrain model or sketch along with a map to explain the order. When possible, such as in the defense, give the order while observing the objective. The platoon/squad</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 y="762003"/>
            <a:ext cx="3204882" cy="7019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738721" y="912774"/>
            <a:ext cx="3263152" cy="449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800" dirty="0"/>
              <a:t>Operation Order/OPORD</a:t>
            </a:r>
          </a:p>
        </p:txBody>
      </p:sp>
      <p:grpSp>
        <p:nvGrpSpPr>
          <p:cNvPr id="7" name="Group 8"/>
          <p:cNvGrpSpPr/>
          <p:nvPr/>
        </p:nvGrpSpPr>
        <p:grpSpPr>
          <a:xfrm>
            <a:off x="0" y="8866911"/>
            <a:ext cx="5943600" cy="277091"/>
            <a:chOff x="0" y="9753600"/>
            <a:chExt cx="7772400" cy="304800"/>
          </a:xfrm>
        </p:grpSpPr>
        <p:sp>
          <p:nvSpPr>
            <p:cNvPr id="10"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4" action="ppaction://hlinksldjump" tooltip="Click here to return to the TACSOP Table of Contents"/>
                </a:rPr>
                <a:t>Planning</a:t>
              </a:r>
            </a:p>
          </p:txBody>
        </p:sp>
        <p:sp>
          <p:nvSpPr>
            <p:cNvPr id="11"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5" action="ppaction://hlinksldjump" tooltip="Click here to return to the TACSOP Table of Contents"/>
                </a:rPr>
                <a:t>D - 8</a:t>
              </a:r>
            </a:p>
          </p:txBody>
        </p:sp>
      </p:grpSp>
    </p:spTree>
    <p:extLst>
      <p:ext uri="{BB962C8B-B14F-4D97-AF65-F5344CB8AC3E}">
        <p14:creationId xmlns:p14="http://schemas.microsoft.com/office/powerpoint/2010/main" val="10642461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74812" y="777009"/>
            <a:ext cx="5644175" cy="7674264"/>
          </a:xfrm>
        </p:spPr>
        <p:txBody>
          <a:bodyPr>
            <a:normAutofit/>
          </a:bodyPr>
          <a:lstStyle/>
          <a:p>
            <a:pPr marL="0" indent="0">
              <a:buNone/>
            </a:pPr>
            <a:r>
              <a:rPr lang="en-US" b="1" dirty="0" smtClean="0"/>
              <a:t>FRAGMENTARY ORDERS (FRAGO). </a:t>
            </a:r>
            <a:r>
              <a:rPr lang="en-US" dirty="0" smtClean="0"/>
              <a:t>A FRAGO is an abbreviated form of an operations order, usually issued on a day-to-day basis that eliminates the need for restating information contained in a basic operations order. It is issued after an OPORD to change or modify that order or to execute a branch or sequel to that order.  Only address elements that have changed.</a:t>
            </a:r>
            <a:endParaRPr lang="en-US" dirty="0"/>
          </a:p>
        </p:txBody>
      </p:sp>
      <p:sp>
        <p:nvSpPr>
          <p:cNvPr id="5"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Fragmentary Order/FRAGO </a:t>
            </a:r>
          </a:p>
        </p:txBody>
      </p:sp>
      <p:grpSp>
        <p:nvGrpSpPr>
          <p:cNvPr id="3" name="Group 8"/>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Planning</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D - 9</a:t>
              </a:r>
            </a:p>
          </p:txBody>
        </p:sp>
      </p:grpSp>
      <p:sp>
        <p:nvSpPr>
          <p:cNvPr id="9" name="TextBox 8"/>
          <p:cNvSpPr txBox="1"/>
          <p:nvPr/>
        </p:nvSpPr>
        <p:spPr>
          <a:xfrm>
            <a:off x="0" y="4572000"/>
            <a:ext cx="5943600" cy="4169595"/>
          </a:xfrm>
          <a:prstGeom prst="rect">
            <a:avLst/>
          </a:prstGeom>
          <a:noFill/>
        </p:spPr>
        <p:txBody>
          <a:bodyPr wrap="square" lIns="77356" tIns="38678" rIns="77356" bIns="38678" rtlCol="0">
            <a:spAutoFit/>
          </a:bodyPr>
          <a:lstStyle/>
          <a:p>
            <a:pPr algn="ctr"/>
            <a:r>
              <a:rPr lang="en-US" sz="1900" b="1" u="sng" dirty="0"/>
              <a:t>Elements common to all patrols</a:t>
            </a:r>
          </a:p>
          <a:p>
            <a:pPr marL="98038" indent="-98038">
              <a:buFont typeface="Arial" panose="020B0604020202020204" pitchFamily="34" charset="0"/>
              <a:buChar char="•"/>
            </a:pPr>
            <a:r>
              <a:rPr lang="en-US" sz="1600" b="1" u="sng" dirty="0"/>
              <a:t>Aid and Litter Teams</a:t>
            </a:r>
            <a:r>
              <a:rPr lang="en-US" sz="1600" dirty="0"/>
              <a:t>: locate, treat, and evacuate casualties</a:t>
            </a:r>
          </a:p>
          <a:p>
            <a:pPr marL="98038" indent="-98038">
              <a:buFont typeface="Arial" panose="020B0604020202020204" pitchFamily="34" charset="0"/>
              <a:buChar char="•"/>
            </a:pPr>
            <a:r>
              <a:rPr lang="en-US" sz="1600" b="1" u="sng" dirty="0"/>
              <a:t>Detainee Teams</a:t>
            </a:r>
            <a:r>
              <a:rPr lang="en-US" sz="1600" dirty="0"/>
              <a:t>: process detainees using 5 Ss (search/silence/segregate/speed/safeguard)</a:t>
            </a:r>
          </a:p>
          <a:p>
            <a:pPr marL="98038" indent="-98038">
              <a:buFont typeface="Arial" panose="020B0604020202020204" pitchFamily="34" charset="0"/>
              <a:buChar char="•"/>
            </a:pPr>
            <a:r>
              <a:rPr lang="en-US" sz="1600" b="1" u="sng" dirty="0"/>
              <a:t>Surveillance Teams</a:t>
            </a:r>
            <a:r>
              <a:rPr lang="en-US" sz="1600" dirty="0"/>
              <a:t>: establish and maintain covert observation of an OBJ</a:t>
            </a:r>
          </a:p>
          <a:p>
            <a:pPr marL="98038" indent="-98038">
              <a:buFont typeface="Arial" panose="020B0604020202020204" pitchFamily="34" charset="0"/>
              <a:buChar char="•"/>
            </a:pPr>
            <a:r>
              <a:rPr lang="en-US" sz="1600" b="1" u="sng" dirty="0"/>
              <a:t>En route Recorder</a:t>
            </a:r>
            <a:r>
              <a:rPr lang="en-US" sz="1600" dirty="0"/>
              <a:t>: records all information collected during patrol</a:t>
            </a:r>
          </a:p>
          <a:p>
            <a:pPr marL="98038" indent="-98038">
              <a:buFont typeface="Arial" panose="020B0604020202020204" pitchFamily="34" charset="0"/>
              <a:buChar char="•"/>
            </a:pPr>
            <a:r>
              <a:rPr lang="en-US" sz="1600" b="1" u="sng" dirty="0"/>
              <a:t>Compass and Pace Man</a:t>
            </a:r>
            <a:r>
              <a:rPr lang="en-US" sz="1600" dirty="0"/>
              <a:t>: uses terrain-association, dead-reckoning, and/or GPS</a:t>
            </a:r>
          </a:p>
          <a:p>
            <a:pPr marL="98038" indent="-98038">
              <a:buFont typeface="Arial" panose="020B0604020202020204" pitchFamily="34" charset="0"/>
              <a:buChar char="•"/>
            </a:pPr>
            <a:r>
              <a:rPr lang="en-US" sz="1600" b="1" u="sng" dirty="0"/>
              <a:t>Assault Teams</a:t>
            </a:r>
            <a:r>
              <a:rPr lang="en-US" sz="1600" dirty="0"/>
              <a:t>: close with the enemy on the OBJ or clear the ambush kill zone</a:t>
            </a:r>
          </a:p>
          <a:p>
            <a:pPr marL="98038" indent="-98038">
              <a:buFont typeface="Arial" panose="020B0604020202020204" pitchFamily="34" charset="0"/>
              <a:buChar char="•"/>
            </a:pPr>
            <a:r>
              <a:rPr lang="en-US" sz="1600" b="1" u="sng" dirty="0"/>
              <a:t>Support Teams</a:t>
            </a:r>
            <a:r>
              <a:rPr lang="en-US" sz="1600" dirty="0"/>
              <a:t>: provide direct fire in support of the breach/assault teams.</a:t>
            </a:r>
          </a:p>
          <a:p>
            <a:pPr marL="98038" indent="-98038">
              <a:buFont typeface="Arial" panose="020B0604020202020204" pitchFamily="34" charset="0"/>
              <a:buChar char="•"/>
            </a:pPr>
            <a:r>
              <a:rPr lang="en-US" sz="1600" b="1" u="sng" dirty="0"/>
              <a:t>Breach Teams</a:t>
            </a:r>
            <a:r>
              <a:rPr lang="en-US" sz="1600" dirty="0"/>
              <a:t>: the assault team in getting to the objective.</a:t>
            </a:r>
          </a:p>
          <a:p>
            <a:pPr marL="98038" indent="-98038">
              <a:buFont typeface="Arial" panose="020B0604020202020204" pitchFamily="34" charset="0"/>
              <a:buChar char="•"/>
            </a:pPr>
            <a:r>
              <a:rPr lang="en-US" sz="1600" b="1" u="sng" dirty="0"/>
              <a:t>Search Teams</a:t>
            </a:r>
            <a:r>
              <a:rPr lang="en-US" sz="1600" dirty="0"/>
              <a:t>: conduct a cursory or detailed search of the objective area.</a:t>
            </a:r>
          </a:p>
        </p:txBody>
      </p:sp>
    </p:spTree>
    <p:extLst>
      <p:ext uri="{BB962C8B-B14F-4D97-AF65-F5344CB8AC3E}">
        <p14:creationId xmlns:p14="http://schemas.microsoft.com/office/powerpoint/2010/main" val="869832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603635"/>
            <a:ext cx="5349240" cy="465089"/>
          </a:xfrm>
        </p:spPr>
        <p:txBody>
          <a:bodyPr/>
          <a:lstStyle/>
          <a:p>
            <a:endParaRPr lang="en-US" dirty="0"/>
          </a:p>
        </p:txBody>
      </p:sp>
      <p:sp>
        <p:nvSpPr>
          <p:cNvPr id="4" name="Content Placeholder 3"/>
          <p:cNvSpPr>
            <a:spLocks noGrp="1"/>
          </p:cNvSpPr>
          <p:nvPr>
            <p:ph sz="half" idx="2"/>
          </p:nvPr>
        </p:nvSpPr>
        <p:spPr>
          <a:xfrm>
            <a:off x="0" y="777009"/>
            <a:ext cx="5943600" cy="7674264"/>
          </a:xfrm>
        </p:spPr>
        <p:txBody>
          <a:bodyPr>
            <a:normAutofit lnSpcReduction="10000"/>
          </a:bodyPr>
          <a:lstStyle/>
          <a:p>
            <a:pPr>
              <a:buNone/>
            </a:pPr>
            <a:r>
              <a:rPr lang="en-US" sz="2100" dirty="0"/>
              <a:t>Leaders may use several types of rehearsals, which include:</a:t>
            </a:r>
          </a:p>
          <a:p>
            <a:pPr marL="398867" indent="-154444"/>
            <a:r>
              <a:rPr lang="en-US" sz="2100" dirty="0"/>
              <a:t>Backbrief</a:t>
            </a:r>
          </a:p>
          <a:p>
            <a:pPr marL="398867" indent="-154444"/>
            <a:r>
              <a:rPr lang="en-US" sz="2100" dirty="0"/>
              <a:t>Combined arms rehearsal</a:t>
            </a:r>
          </a:p>
          <a:p>
            <a:pPr marL="398867" indent="-154444"/>
            <a:r>
              <a:rPr lang="en-US" sz="2100" dirty="0"/>
              <a:t>Support rehearsal</a:t>
            </a:r>
          </a:p>
          <a:p>
            <a:pPr marL="398867" indent="-154444"/>
            <a:r>
              <a:rPr lang="en-US" sz="2100" dirty="0"/>
              <a:t>Battle drill or standard operating procedure rehearsal</a:t>
            </a:r>
          </a:p>
          <a:p>
            <a:pPr marL="398867" indent="-154444">
              <a:buNone/>
            </a:pPr>
            <a:endParaRPr lang="en-US" sz="2100" dirty="0"/>
          </a:p>
          <a:p>
            <a:pPr marL="398867" indent="-154444">
              <a:buNone/>
            </a:pPr>
            <a:endParaRPr lang="en-US" sz="2100" dirty="0"/>
          </a:p>
          <a:p>
            <a:pPr>
              <a:buNone/>
            </a:pPr>
            <a:r>
              <a:rPr lang="en-US" sz="2100" b="1" u="sng" dirty="0"/>
              <a:t>METHODS OF REHEARSALS</a:t>
            </a:r>
          </a:p>
          <a:p>
            <a:pPr marL="0" indent="0">
              <a:buNone/>
            </a:pPr>
            <a:r>
              <a:rPr lang="en-US" sz="2100" dirty="0"/>
              <a:t>Rehearsals should follow the crawl-walk-run training  methodology whenever possible. This prepares the platoons and subordinate elements for increasingly difficult conditions. (Refer to FM 6-0 for more information).Units can conduct these forms of rehearsals if mission variables permit—</a:t>
            </a:r>
          </a:p>
          <a:p>
            <a:pPr marL="398867" indent="-154444"/>
            <a:r>
              <a:rPr lang="en-US" sz="2100" dirty="0"/>
              <a:t>Full-dress rehearsal</a:t>
            </a:r>
          </a:p>
          <a:p>
            <a:pPr marL="398867" indent="-154444"/>
            <a:r>
              <a:rPr lang="en-US" sz="2100" dirty="0"/>
              <a:t>Reduced-force rehearsal (key leader, squad leaders, etc.)</a:t>
            </a:r>
          </a:p>
          <a:p>
            <a:pPr marL="398867" indent="-154444"/>
            <a:r>
              <a:rPr lang="en-US" sz="2100" dirty="0"/>
              <a:t>Terrain-model rehearsal</a:t>
            </a:r>
          </a:p>
          <a:p>
            <a:pPr marL="398867" indent="-154444"/>
            <a:r>
              <a:rPr lang="en-US" sz="2100" dirty="0"/>
              <a:t>Digital terrain-model rehearsal</a:t>
            </a:r>
          </a:p>
          <a:p>
            <a:pPr marL="398867" indent="-154444"/>
            <a:r>
              <a:rPr lang="en-US" sz="2100" dirty="0"/>
              <a:t>Sketch-map rehearsal</a:t>
            </a:r>
          </a:p>
          <a:p>
            <a:pPr marL="398867" indent="-154444"/>
            <a:r>
              <a:rPr lang="en-US" sz="2100" dirty="0"/>
              <a:t>Map rehearsal</a:t>
            </a:r>
          </a:p>
          <a:p>
            <a:pPr marL="398867" indent="-154444"/>
            <a:r>
              <a:rPr lang="en-US" sz="2100" dirty="0"/>
              <a:t>Network rehearsal</a:t>
            </a:r>
          </a:p>
        </p:txBody>
      </p:sp>
      <p:sp>
        <p:nvSpPr>
          <p:cNvPr id="5"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Rehearsals</a:t>
            </a:r>
            <a:endParaRPr lang="en-US" dirty="0"/>
          </a:p>
        </p:txBody>
      </p:sp>
      <p:grpSp>
        <p:nvGrpSpPr>
          <p:cNvPr id="6" name="Group 8"/>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Planning</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D - 10</a:t>
              </a:r>
            </a:p>
          </p:txBody>
        </p:sp>
      </p:grpSp>
    </p:spTree>
    <p:extLst>
      <p:ext uri="{BB962C8B-B14F-4D97-AF65-F5344CB8AC3E}">
        <p14:creationId xmlns:p14="http://schemas.microsoft.com/office/powerpoint/2010/main" val="8698323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831273"/>
            <a:ext cx="5943600" cy="7620000"/>
          </a:xfrm>
        </p:spPr>
        <p:txBody>
          <a:bodyPr>
            <a:noAutofit/>
          </a:bodyPr>
          <a:lstStyle/>
          <a:p>
            <a:pPr marL="134703" indent="-134703">
              <a:spcBef>
                <a:spcPts val="0"/>
              </a:spcBef>
              <a:buFont typeface="Arial" panose="020B0604020202020204" pitchFamily="34" charset="0"/>
              <a:buChar char="•"/>
            </a:pPr>
            <a:r>
              <a:rPr lang="en-US" sz="1600" dirty="0"/>
              <a:t>PCCs and PCIs are critical to the success of missions. These checks and inspections are leader tasks and cannot be delegated below the team leader level. They ensure the Soldier is prepared to execute the required individual and collective tasks supporting the mission. Checks and inspections are part of the TLP protecting against shortfalls endangering Soldiers’ lives and jeopardize the execution of a mission.</a:t>
            </a:r>
          </a:p>
          <a:p>
            <a:pPr marL="134703" indent="-134703">
              <a:spcBef>
                <a:spcPts val="0"/>
              </a:spcBef>
            </a:pPr>
            <a:endParaRPr lang="en-US" sz="1600" dirty="0"/>
          </a:p>
          <a:p>
            <a:pPr marL="134703" indent="-134703">
              <a:spcBef>
                <a:spcPts val="0"/>
              </a:spcBef>
              <a:buFont typeface="Arial" panose="020B0604020202020204" pitchFamily="34" charset="0"/>
              <a:buChar char="•"/>
            </a:pPr>
            <a:r>
              <a:rPr lang="en-US" sz="1600" dirty="0"/>
              <a:t>PCCs and PCIs must be tailored to the specific unit and mission requirements.  Each mission and each patrol may require a separate set of checklists. Each element will have its own established set of PCCs and PCIs, but each platoon within its element should have identical checklists. Weapons squads will have a different checklist than line squads, but each weapon squad within an organization should be the same.</a:t>
            </a:r>
          </a:p>
          <a:p>
            <a:pPr marL="134703" indent="-134703">
              <a:spcBef>
                <a:spcPts val="0"/>
              </a:spcBef>
            </a:pPr>
            <a:endParaRPr lang="en-US" sz="1600" dirty="0"/>
          </a:p>
          <a:p>
            <a:pPr marL="134703" indent="-134703">
              <a:spcBef>
                <a:spcPts val="0"/>
              </a:spcBef>
              <a:buFont typeface="Arial" panose="020B0604020202020204" pitchFamily="34" charset="0"/>
              <a:buChar char="•"/>
            </a:pPr>
            <a:r>
              <a:rPr lang="en-US" sz="1600" dirty="0"/>
              <a:t>One of the best ways to ensure PCCs and PCIs are complete and thorough is with full-dress rehearsals. These rehearsals, run at combat speed with communication and full battle-equipment, allow the leader to envision minute details, as they will occur in the area of operation. If the operation is to be conducted at night, Soldiers should conduct fulldress rehearsals at night as well. PCCs and PCIs should include back briefs on the mission, the task and purpose of the mission, and how the Soldiers’ role fits into the scheme of maneuver. The Soldiers should know the latest intelligence updates, ROE, be versed in medical and casualty evacuation procedures and sustainment requirements.</a:t>
            </a:r>
          </a:p>
          <a:p>
            <a:pPr marL="134703" indent="-134703">
              <a:spcBef>
                <a:spcPts val="0"/>
              </a:spcBef>
            </a:pPr>
            <a:endParaRPr lang="en-US" sz="1600" dirty="0"/>
          </a:p>
          <a:p>
            <a:pPr marL="134703" indent="-134703">
              <a:spcBef>
                <a:spcPts val="0"/>
              </a:spcBef>
              <a:buFont typeface="Arial" panose="020B0604020202020204" pitchFamily="34" charset="0"/>
              <a:buChar char="•"/>
            </a:pPr>
            <a:r>
              <a:rPr lang="en-US" sz="1600" dirty="0"/>
              <a:t>Table below lists sensitive items, high dollar value items, issued pieces of equipment, and supplies. This table should spur thought it’s not a final list.</a:t>
            </a:r>
          </a:p>
        </p:txBody>
      </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PCCs and PCIs</a:t>
            </a:r>
            <a:endParaRPr lang="en-US" sz="3700" dirty="0"/>
          </a:p>
        </p:txBody>
      </p:sp>
      <p:grpSp>
        <p:nvGrpSpPr>
          <p:cNvPr id="11" name="Group 8"/>
          <p:cNvGrpSpPr/>
          <p:nvPr/>
        </p:nvGrpSpPr>
        <p:grpSpPr>
          <a:xfrm>
            <a:off x="0" y="8866911"/>
            <a:ext cx="5943600" cy="277091"/>
            <a:chOff x="0" y="9753600"/>
            <a:chExt cx="7772400" cy="304800"/>
          </a:xfrm>
        </p:grpSpPr>
        <p:sp>
          <p:nvSpPr>
            <p:cNvPr id="12"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Planning</a:t>
              </a:r>
            </a:p>
          </p:txBody>
        </p:sp>
        <p:sp>
          <p:nvSpPr>
            <p:cNvPr id="13"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D - 11</a:t>
              </a:r>
            </a:p>
          </p:txBody>
        </p:sp>
      </p:grpSp>
    </p:spTree>
    <p:extLst>
      <p:ext uri="{BB962C8B-B14F-4D97-AF65-F5344CB8AC3E}">
        <p14:creationId xmlns:p14="http://schemas.microsoft.com/office/powerpoint/2010/main" val="10586016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8269" y="969820"/>
            <a:ext cx="5710519" cy="727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prstClr val="black"/>
                </a:solidFill>
              </a:rPr>
              <a:t>PCCs and PCIs</a:t>
            </a:r>
            <a:endParaRPr lang="en-US" sz="3700" dirty="0"/>
          </a:p>
        </p:txBody>
      </p:sp>
      <p:grpSp>
        <p:nvGrpSpPr>
          <p:cNvPr id="10" name="Group 8"/>
          <p:cNvGrpSpPr/>
          <p:nvPr/>
        </p:nvGrpSpPr>
        <p:grpSpPr>
          <a:xfrm>
            <a:off x="0" y="8866911"/>
            <a:ext cx="5943600" cy="277091"/>
            <a:chOff x="0" y="9753600"/>
            <a:chExt cx="7772400" cy="304800"/>
          </a:xfrm>
        </p:grpSpPr>
        <p:sp>
          <p:nvSpPr>
            <p:cNvPr id="11"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Planning</a:t>
              </a:r>
            </a:p>
          </p:txBody>
        </p:sp>
        <p:sp>
          <p:nvSpPr>
            <p:cNvPr id="12"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D - 12</a:t>
              </a:r>
            </a:p>
          </p:txBody>
        </p:sp>
      </p:grpSp>
    </p:spTree>
    <p:extLst>
      <p:ext uri="{BB962C8B-B14F-4D97-AF65-F5344CB8AC3E}">
        <p14:creationId xmlns:p14="http://schemas.microsoft.com/office/powerpoint/2010/main" val="2666150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
          <p:cNvSpPr>
            <a:spLocks noChangeArrowheads="1"/>
          </p:cNvSpPr>
          <p:nvPr/>
        </p:nvSpPr>
        <p:spPr bwMode="auto">
          <a:xfrm>
            <a:off x="116541" y="831273"/>
            <a:ext cx="5827059" cy="3253873"/>
          </a:xfrm>
          <a:prstGeom prst="rect">
            <a:avLst/>
          </a:prstGeom>
          <a:noFill/>
          <a:ln w="9525">
            <a:noFill/>
            <a:miter lim="800000"/>
            <a:headEnd/>
            <a:tailEnd/>
          </a:ln>
        </p:spPr>
        <p:txBody>
          <a:bodyPr wrap="square" lIns="16504" tIns="11002" rIns="16504" bIns="11002">
            <a:spAutoFit/>
          </a:bodyPr>
          <a:lstStyle/>
          <a:p>
            <a:r>
              <a:rPr lang="en-US" sz="2100" b="1" u="sng" dirty="0"/>
              <a:t>Tactical mission tasks:</a:t>
            </a:r>
            <a:r>
              <a:rPr lang="en-US" sz="2100" b="1" dirty="0"/>
              <a:t> </a:t>
            </a:r>
            <a:r>
              <a:rPr lang="en-US" sz="2100" dirty="0"/>
              <a:t>are the specific activity performed by a unit while executing a form of tactical operation or form of maneuver. It may be expressed in terms of either actions by a friendly force or effects on an enemy force.  They describe the results or effects the commander wants to achieve- the </a:t>
            </a:r>
            <a:r>
              <a:rPr lang="en-US" sz="2100" b="1" i="1" dirty="0"/>
              <a:t>what</a:t>
            </a:r>
            <a:r>
              <a:rPr lang="en-US" sz="2100" dirty="0"/>
              <a:t> and </a:t>
            </a:r>
            <a:r>
              <a:rPr lang="en-US" sz="2100" b="1" i="1" dirty="0"/>
              <a:t>why</a:t>
            </a:r>
            <a:r>
              <a:rPr lang="en-US" sz="2100" dirty="0"/>
              <a:t> of a mission statement. The </a:t>
            </a:r>
            <a:r>
              <a:rPr lang="en-US" sz="2100" b="1" i="1" dirty="0"/>
              <a:t>what</a:t>
            </a:r>
            <a:r>
              <a:rPr lang="en-US" sz="2100" dirty="0"/>
              <a:t> is an effect that is normally measurable. The </a:t>
            </a:r>
            <a:r>
              <a:rPr lang="en-US" sz="2100" b="1" i="1" dirty="0"/>
              <a:t>why</a:t>
            </a:r>
            <a:r>
              <a:rPr lang="en-US" sz="2100" dirty="0"/>
              <a:t> of a mission statement provides the mission’s purpose.</a:t>
            </a:r>
          </a:p>
          <a:p>
            <a:endParaRPr lang="en-US" sz="2100" dirty="0"/>
          </a:p>
        </p:txBody>
      </p:sp>
      <p:sp>
        <p:nvSpPr>
          <p:cNvPr id="24"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Tactical Mission Tasks</a:t>
            </a:r>
            <a:endParaRPr lang="en-US" dirty="0"/>
          </a:p>
        </p:txBody>
      </p:sp>
      <p:grpSp>
        <p:nvGrpSpPr>
          <p:cNvPr id="25" name="Group 8"/>
          <p:cNvGrpSpPr/>
          <p:nvPr/>
        </p:nvGrpSpPr>
        <p:grpSpPr>
          <a:xfrm>
            <a:off x="0" y="8866911"/>
            <a:ext cx="5943600" cy="277091"/>
            <a:chOff x="0" y="9753600"/>
            <a:chExt cx="7772400" cy="304800"/>
          </a:xfrm>
        </p:grpSpPr>
        <p:sp>
          <p:nvSpPr>
            <p:cNvPr id="2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Planning</a:t>
              </a:r>
            </a:p>
          </p:txBody>
        </p:sp>
        <p:sp>
          <p:nvSpPr>
            <p:cNvPr id="2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D - 13</a:t>
              </a:r>
            </a:p>
          </p:txBody>
        </p:sp>
      </p:grpSp>
      <p:pic>
        <p:nvPicPr>
          <p:cNvPr id="32" name="Picture 5"/>
          <p:cNvPicPr>
            <a:picLocks noChangeAspect="1" noChangeArrowheads="1"/>
          </p:cNvPicPr>
          <p:nvPr/>
        </p:nvPicPr>
        <p:blipFill>
          <a:blip r:embed="rId4" cstate="print"/>
          <a:srcRect/>
          <a:stretch>
            <a:fillRect/>
          </a:stretch>
        </p:blipFill>
        <p:spPr bwMode="auto">
          <a:xfrm>
            <a:off x="880639" y="4147007"/>
            <a:ext cx="4182322" cy="2226084"/>
          </a:xfrm>
          <a:prstGeom prst="rect">
            <a:avLst/>
          </a:prstGeom>
          <a:noFill/>
          <a:ln w="9525">
            <a:solidFill>
              <a:schemeClr val="tx1"/>
            </a:solidFill>
            <a:miter lim="800000"/>
            <a:headEnd/>
            <a:tailEnd/>
          </a:ln>
        </p:spPr>
      </p:pic>
      <p:pic>
        <p:nvPicPr>
          <p:cNvPr id="33" name="Picture 5"/>
          <p:cNvPicPr>
            <a:picLocks noChangeAspect="1" noChangeArrowheads="1"/>
          </p:cNvPicPr>
          <p:nvPr/>
        </p:nvPicPr>
        <p:blipFill>
          <a:blip r:embed="rId5" cstate="print"/>
          <a:srcRect/>
          <a:stretch>
            <a:fillRect/>
          </a:stretch>
        </p:blipFill>
        <p:spPr bwMode="auto">
          <a:xfrm>
            <a:off x="1350818" y="6541997"/>
            <a:ext cx="3202233" cy="218636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2549843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52645315"/>
              </p:ext>
            </p:extLst>
          </p:nvPr>
        </p:nvGraphicFramePr>
        <p:xfrm>
          <a:off x="0" y="779270"/>
          <a:ext cx="5943600" cy="8087642"/>
        </p:xfrm>
        <a:graphic>
          <a:graphicData uri="http://schemas.openxmlformats.org/drawingml/2006/table">
            <a:tbl>
              <a:tblPr firstRow="1" bandRow="1">
                <a:tableStyleId>{5C22544A-7EE6-4342-B048-85BDC9FD1C3A}</a:tableStyleId>
              </a:tblPr>
              <a:tblGrid>
                <a:gridCol w="726440">
                  <a:extLst>
                    <a:ext uri="{9D8B030D-6E8A-4147-A177-3AD203B41FA5}">
                      <a16:colId xmlns:a16="http://schemas.microsoft.com/office/drawing/2014/main" xmlns="" val="20000"/>
                    </a:ext>
                  </a:extLst>
                </a:gridCol>
                <a:gridCol w="905137">
                  <a:extLst>
                    <a:ext uri="{9D8B030D-6E8A-4147-A177-3AD203B41FA5}">
                      <a16:colId xmlns:a16="http://schemas.microsoft.com/office/drawing/2014/main" xmlns="" val="20001"/>
                    </a:ext>
                  </a:extLst>
                </a:gridCol>
                <a:gridCol w="4312023">
                  <a:extLst>
                    <a:ext uri="{9D8B030D-6E8A-4147-A177-3AD203B41FA5}">
                      <a16:colId xmlns:a16="http://schemas.microsoft.com/office/drawing/2014/main" xmlns="" val="20002"/>
                    </a:ext>
                  </a:extLst>
                </a:gridCol>
              </a:tblGrid>
              <a:tr h="556132">
                <a:tc>
                  <a:txBody>
                    <a:bodyPr/>
                    <a:lstStyle/>
                    <a:p>
                      <a:pPr algn="ctr"/>
                      <a:r>
                        <a:rPr lang="en-US" sz="1400" b="1" i="0" dirty="0" smtClean="0">
                          <a:solidFill>
                            <a:schemeClr val="tx1"/>
                          </a:solidFill>
                          <a:latin typeface="+mj-lt"/>
                        </a:rPr>
                        <a:t>TASK</a:t>
                      </a:r>
                      <a:endParaRPr lang="en-US" sz="1400" b="1"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5714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j-lt"/>
                          <a:ea typeface="+mn-ea"/>
                          <a:cs typeface="+mn-cs"/>
                        </a:rPr>
                        <a:t>SYMBOL</a:t>
                      </a: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b="1" i="0" dirty="0" smtClean="0">
                          <a:solidFill>
                            <a:schemeClr val="tx1"/>
                          </a:solidFill>
                          <a:latin typeface="+mj-lt"/>
                        </a:rPr>
                        <a:t>DEFINITION</a:t>
                      </a:r>
                      <a:endParaRPr lang="en-US" sz="1400" b="1"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598251">
                <a:tc>
                  <a:txBody>
                    <a:bodyPr/>
                    <a:lstStyle/>
                    <a:p>
                      <a:pPr algn="ctr"/>
                      <a:r>
                        <a:rPr lang="en-US" sz="900" b="0" i="0" dirty="0" smtClean="0">
                          <a:solidFill>
                            <a:schemeClr val="tx1"/>
                          </a:solidFill>
                          <a:latin typeface="+mj-lt"/>
                        </a:rPr>
                        <a:t>AMBUSH</a:t>
                      </a:r>
                      <a:endParaRPr lang="en-US" sz="9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An attack by fire or other destructive means from concealed positions on a moving or temporarily halted enemy.</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585247">
                <a:tc>
                  <a:txBody>
                    <a:bodyPr/>
                    <a:lstStyle/>
                    <a:p>
                      <a:pPr algn="ctr"/>
                      <a:r>
                        <a:rPr lang="en-US" sz="900" b="0" i="0" dirty="0" smtClean="0">
                          <a:solidFill>
                            <a:schemeClr val="tx1"/>
                          </a:solidFill>
                          <a:latin typeface="+mj-lt"/>
                        </a:rPr>
                        <a:t>ATTACK BY FIRE</a:t>
                      </a:r>
                      <a:endParaRPr lang="en-US" sz="9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in which a commander uses direct fires, supported by indirect fires, to engage an enemy force without closing with the enemy to destroy, suppress, fix, or deceive that enemy</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904131">
                <a:tc>
                  <a:txBody>
                    <a:bodyPr/>
                    <a:lstStyle/>
                    <a:p>
                      <a:pPr algn="ctr"/>
                      <a:r>
                        <a:rPr lang="en-US" sz="900" b="0" i="0" dirty="0" smtClean="0">
                          <a:solidFill>
                            <a:schemeClr val="tx1"/>
                          </a:solidFill>
                          <a:latin typeface="+mj-lt"/>
                        </a:rPr>
                        <a:t>BLOCK</a:t>
                      </a:r>
                      <a:endParaRPr lang="en-US" sz="9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that denies the enemy access to an area or prevents his advance in a direction or along an avenue of approach. Block is also an obstacle effect that integrates fire planning and obstacle effort to stop an attacker along a specific avenue of approach or to prevent the attacking force from passing through an engagement area.</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574448">
                <a:tc>
                  <a:txBody>
                    <a:bodyPr/>
                    <a:lstStyle/>
                    <a:p>
                      <a:pPr algn="ctr"/>
                      <a:r>
                        <a:rPr lang="en-US" sz="900" b="0" i="0" dirty="0" smtClean="0">
                          <a:solidFill>
                            <a:schemeClr val="tx1"/>
                          </a:solidFill>
                          <a:latin typeface="+mj-lt"/>
                        </a:rPr>
                        <a:t>BREACH</a:t>
                      </a:r>
                      <a:endParaRPr lang="en-US" sz="9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in which the unit employs all available means to break through or establish a passage through an enemy defense, obstacle, minefield, or fortification.</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631364">
                <a:tc>
                  <a:txBody>
                    <a:bodyPr/>
                    <a:lstStyle/>
                    <a:p>
                      <a:pPr algn="ctr"/>
                      <a:r>
                        <a:rPr lang="en-US" sz="900" b="0" i="0" dirty="0" smtClean="0">
                          <a:solidFill>
                            <a:schemeClr val="tx1"/>
                          </a:solidFill>
                          <a:latin typeface="+mj-lt"/>
                        </a:rPr>
                        <a:t>BYPASS</a:t>
                      </a:r>
                      <a:endParaRPr lang="en-US" sz="9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in which the commander directs his unit to maneuver around an obstacle, position, or enemy force to maintain the momentum of the operation while deliberately avoiding combat with an enemy force</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574448">
                <a:tc>
                  <a:txBody>
                    <a:bodyPr/>
                    <a:lstStyle/>
                    <a:p>
                      <a:pPr algn="ctr"/>
                      <a:r>
                        <a:rPr lang="en-US" sz="900" b="0" i="0" dirty="0" smtClean="0">
                          <a:solidFill>
                            <a:schemeClr val="tx1"/>
                          </a:solidFill>
                          <a:latin typeface="+mj-lt"/>
                        </a:rPr>
                        <a:t>CANALIZE</a:t>
                      </a:r>
                      <a:endParaRPr lang="en-US" sz="9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in which the commander restricts enemy movement to a narrow zone by exploiting terrain coupled with the use of obstacles, fires, or friendly maneuver</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491062">
                <a:tc>
                  <a:txBody>
                    <a:bodyPr/>
                    <a:lstStyle/>
                    <a:p>
                      <a:pPr algn="ctr"/>
                      <a:r>
                        <a:rPr lang="en-US" sz="900" b="0" i="0" dirty="0" smtClean="0">
                          <a:solidFill>
                            <a:schemeClr val="tx1"/>
                          </a:solidFill>
                          <a:latin typeface="+mj-lt"/>
                        </a:rPr>
                        <a:t>CLEAR</a:t>
                      </a:r>
                      <a:endParaRPr lang="en-US" sz="9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that requires the commander to remove all enemy forces and eliminate organized resistance within an assigned area</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739289">
                <a:tc>
                  <a:txBody>
                    <a:bodyPr/>
                    <a:lstStyle/>
                    <a:p>
                      <a:pPr algn="ctr"/>
                      <a:r>
                        <a:rPr lang="en-US" sz="900" b="0" i="0" dirty="0" smtClean="0">
                          <a:solidFill>
                            <a:schemeClr val="tx1"/>
                          </a:solidFill>
                          <a:latin typeface="+mj-lt"/>
                        </a:rPr>
                        <a:t>CONTAIN</a:t>
                      </a:r>
                      <a:endParaRPr lang="en-US" sz="9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that requires the commander to stop, hold, or surround enemy forces or to cause them to center their activity on a given front and prevent them from withdrawing any part of their forces for use elsewhere</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739289">
                <a:tc>
                  <a:txBody>
                    <a:bodyPr/>
                    <a:lstStyle/>
                    <a:p>
                      <a:pPr algn="ctr"/>
                      <a:r>
                        <a:rPr lang="en-US" sz="900" b="0" i="0" dirty="0" smtClean="0">
                          <a:solidFill>
                            <a:schemeClr val="tx1"/>
                          </a:solidFill>
                          <a:latin typeface="+mj-lt"/>
                        </a:rPr>
                        <a:t>CONTROL</a:t>
                      </a:r>
                      <a:endParaRPr lang="en-US" sz="9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that requires the commander to maintain physical influence over a specified area to prevent its use by an enemy or to create conditions necessary for successful friendly operations</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1068972">
                <a:tc>
                  <a:txBody>
                    <a:bodyPr/>
                    <a:lstStyle/>
                    <a:p>
                      <a:pPr algn="ctr"/>
                      <a:r>
                        <a:rPr lang="en-US" sz="900" b="0" i="0" dirty="0" smtClean="0">
                          <a:solidFill>
                            <a:schemeClr val="tx1"/>
                          </a:solidFill>
                          <a:latin typeface="+mj-lt"/>
                        </a:rPr>
                        <a:t>COUNTER-ATTACK</a:t>
                      </a:r>
                      <a:endParaRPr lang="en-US" sz="9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kern="1200" baseline="0" dirty="0" smtClean="0">
                          <a:solidFill>
                            <a:schemeClr val="dk1"/>
                          </a:solidFill>
                          <a:latin typeface="+mj-lt"/>
                          <a:ea typeface="+mn-ea"/>
                          <a:cs typeface="+mn-cs"/>
                        </a:rPr>
                        <a:t>Attack by part or all of a defending force against an enemy attacking force, for such specific purposes as regaining ground lost, or cutting off or destroying enemy advance units, and with the general objective of denying to the enemy the attainment of the enemy’s purpose in attacking. In sustained defensive operations, it is undertaken to restore the battle position and is directed at limited objectives</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625009">
                <a:tc>
                  <a:txBody>
                    <a:bodyPr/>
                    <a:lstStyle/>
                    <a:p>
                      <a:pPr algn="ctr"/>
                      <a:r>
                        <a:rPr lang="en-US" sz="900" b="0" i="0" dirty="0" smtClean="0">
                          <a:solidFill>
                            <a:schemeClr val="tx1"/>
                          </a:solidFill>
                          <a:latin typeface="+mj-lt"/>
                        </a:rPr>
                        <a:t>DELAY</a:t>
                      </a:r>
                      <a:endParaRPr lang="en-US" sz="9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100" b="0" i="0" dirty="0">
                        <a:solidFill>
                          <a:schemeClr val="tx1"/>
                        </a:solidFill>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571454" rtl="0" eaLnBrk="1" fontAlgn="auto" latinLnBrk="0" hangingPunct="1">
                        <a:lnSpc>
                          <a:spcPct val="100000"/>
                        </a:lnSpc>
                        <a:spcBef>
                          <a:spcPts val="0"/>
                        </a:spcBef>
                        <a:spcAft>
                          <a:spcPts val="0"/>
                        </a:spcAft>
                        <a:buClrTx/>
                        <a:buSzTx/>
                        <a:buFontTx/>
                        <a:buNone/>
                        <a:tabLst/>
                        <a:defRPr/>
                      </a:pPr>
                      <a:r>
                        <a:rPr lang="en-US" sz="1100" dirty="0" smtClean="0">
                          <a:latin typeface="+mj-lt"/>
                        </a:rPr>
                        <a:t>A form of retrograde in which a force under pressure trades space for time by slowing the enemy’s momentum and inflicting maximum damage on the enemy without, in principle, becoming decisively engaged</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bl>
          </a:graphicData>
        </a:graphic>
      </p:graphicFrame>
      <p:pic>
        <p:nvPicPr>
          <p:cNvPr id="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6578" y="1344706"/>
            <a:ext cx="779369" cy="661679"/>
          </a:xfrm>
          <a:prstGeom prst="rect">
            <a:avLst/>
          </a:prstGeom>
          <a:noFill/>
          <a:ln w="9525">
            <a:noFill/>
            <a:miter lim="800000"/>
            <a:headEnd/>
            <a:tailEnd/>
          </a:ln>
        </p:spPr>
      </p:pic>
      <p:pic>
        <p:nvPicPr>
          <p:cNvPr id="8"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8306" y="1948107"/>
            <a:ext cx="701571" cy="595629"/>
          </a:xfrm>
          <a:prstGeom prst="rect">
            <a:avLst/>
          </a:prstGeom>
          <a:noFill/>
          <a:ln w="9525">
            <a:noFill/>
            <a:miter lim="800000"/>
            <a:headEnd/>
            <a:tailEnd/>
          </a:ln>
        </p:spPr>
      </p:pic>
      <p:pic>
        <p:nvPicPr>
          <p:cNvPr id="9"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7521" y="2613760"/>
            <a:ext cx="933846" cy="792829"/>
          </a:xfrm>
          <a:prstGeom prst="rect">
            <a:avLst/>
          </a:prstGeom>
          <a:noFill/>
          <a:ln w="9525">
            <a:noFill/>
            <a:miter lim="800000"/>
            <a:headEnd/>
            <a:tailEnd/>
          </a:ln>
        </p:spPr>
      </p:pic>
      <p:pic>
        <p:nvPicPr>
          <p:cNvPr id="10"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788" y="3406588"/>
            <a:ext cx="676635" cy="574459"/>
          </a:xfrm>
          <a:prstGeom prst="rect">
            <a:avLst/>
          </a:prstGeom>
          <a:noFill/>
          <a:ln w="9525">
            <a:noFill/>
            <a:miter lim="800000"/>
            <a:headEnd/>
            <a:tailEnd/>
          </a:ln>
        </p:spPr>
      </p:pic>
      <p:pic>
        <p:nvPicPr>
          <p:cNvPr id="11"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5534" y="4008041"/>
            <a:ext cx="736389" cy="625189"/>
          </a:xfrm>
          <a:prstGeom prst="rect">
            <a:avLst/>
          </a:prstGeom>
          <a:noFill/>
          <a:ln w="9525">
            <a:noFill/>
            <a:miter lim="800000"/>
            <a:headEnd/>
            <a:tailEnd/>
          </a:ln>
        </p:spPr>
      </p:pic>
      <p:pic>
        <p:nvPicPr>
          <p:cNvPr id="12" name="Picture 7"/>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96615" y="4610818"/>
            <a:ext cx="645308" cy="547861"/>
          </a:xfrm>
          <a:prstGeom prst="rect">
            <a:avLst/>
          </a:prstGeom>
          <a:noFill/>
          <a:ln w="9525">
            <a:noFill/>
            <a:miter lim="800000"/>
            <a:headEnd/>
            <a:tailEnd/>
          </a:ln>
        </p:spPr>
      </p:pic>
      <p:pic>
        <p:nvPicPr>
          <p:cNvPr id="13"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789" y="5107824"/>
            <a:ext cx="815788" cy="692599"/>
          </a:xfrm>
          <a:prstGeom prst="rect">
            <a:avLst/>
          </a:prstGeom>
          <a:noFill/>
          <a:ln w="9525">
            <a:noFill/>
            <a:miter lim="800000"/>
            <a:headEnd/>
            <a:tailEnd/>
          </a:ln>
        </p:spPr>
      </p:pic>
      <p:pic>
        <p:nvPicPr>
          <p:cNvPr id="14" name="Picture 9"/>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8519" y="5800423"/>
            <a:ext cx="696301" cy="591155"/>
          </a:xfrm>
          <a:prstGeom prst="rect">
            <a:avLst/>
          </a:prstGeom>
          <a:noFill/>
          <a:ln w="9525">
            <a:noFill/>
            <a:miter lim="800000"/>
            <a:headEnd/>
            <a:tailEnd/>
          </a:ln>
        </p:spPr>
      </p:pic>
      <p:pic>
        <p:nvPicPr>
          <p:cNvPr id="15"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5534" y="6391577"/>
            <a:ext cx="801221" cy="680231"/>
          </a:xfrm>
          <a:prstGeom prst="rect">
            <a:avLst/>
          </a:prstGeom>
          <a:noFill/>
          <a:ln w="9525">
            <a:noFill/>
            <a:miter lim="800000"/>
            <a:headEnd/>
            <a:tailEnd/>
          </a:ln>
        </p:spPr>
      </p:pic>
      <p:pic>
        <p:nvPicPr>
          <p:cNvPr id="16" name="Picture 11"/>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5534" y="7351059"/>
            <a:ext cx="779369" cy="661679"/>
          </a:xfrm>
          <a:prstGeom prst="rect">
            <a:avLst/>
          </a:prstGeom>
          <a:noFill/>
          <a:ln w="9525">
            <a:noFill/>
            <a:miter lim="800000"/>
            <a:headEnd/>
            <a:tailEnd/>
          </a:ln>
        </p:spPr>
      </p:pic>
      <p:pic>
        <p:nvPicPr>
          <p:cNvPr id="18"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1276" y="8227154"/>
            <a:ext cx="933544" cy="681522"/>
          </a:xfrm>
          <a:prstGeom prst="rect">
            <a:avLst/>
          </a:prstGeom>
          <a:noFill/>
          <a:ln w="9525">
            <a:noFill/>
            <a:miter lim="800000"/>
            <a:headEnd/>
            <a:tailEnd/>
          </a:ln>
        </p:spPr>
      </p:pic>
      <p:sp>
        <p:nvSpPr>
          <p:cNvPr id="1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Tactical Mission Tasks</a:t>
            </a:r>
            <a:endParaRPr lang="en-US" dirty="0"/>
          </a:p>
        </p:txBody>
      </p:sp>
      <p:grpSp>
        <p:nvGrpSpPr>
          <p:cNvPr id="20" name="Group 8"/>
          <p:cNvGrpSpPr/>
          <p:nvPr/>
        </p:nvGrpSpPr>
        <p:grpSpPr>
          <a:xfrm>
            <a:off x="0" y="8866911"/>
            <a:ext cx="5943600" cy="277091"/>
            <a:chOff x="0" y="9753600"/>
            <a:chExt cx="7772400" cy="304800"/>
          </a:xfrm>
        </p:grpSpPr>
        <p:sp>
          <p:nvSpPr>
            <p:cNvPr id="21"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13" action="ppaction://hlinksldjump" tooltip="Click here to return to the TACSOP Table of Contents"/>
                </a:rPr>
                <a:t>Planning</a:t>
              </a:r>
            </a:p>
          </p:txBody>
        </p:sp>
        <p:sp>
          <p:nvSpPr>
            <p:cNvPr id="22"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14" action="ppaction://hlinksldjump" tooltip="Click here to return to the TACSOP Table of Contents"/>
                </a:rPr>
                <a:t>D - 14</a:t>
              </a:r>
            </a:p>
          </p:txBody>
        </p:sp>
      </p:grpSp>
    </p:spTree>
    <p:extLst>
      <p:ext uri="{BB962C8B-B14F-4D97-AF65-F5344CB8AC3E}">
        <p14:creationId xmlns:p14="http://schemas.microsoft.com/office/powerpoint/2010/main" val="530927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2563094"/>
            <a:ext cx="5943600" cy="5071149"/>
          </a:xfrm>
        </p:spPr>
        <p:txBody>
          <a:bodyPr>
            <a:noAutofit/>
          </a:bodyPr>
          <a:lstStyle/>
          <a:p>
            <a:endParaRPr lang="en-US" sz="1600" b="1" dirty="0">
              <a:solidFill>
                <a:schemeClr val="tx1"/>
              </a:solidFill>
            </a:endParaRPr>
          </a:p>
          <a:p>
            <a:r>
              <a:rPr lang="en-US" sz="2200" b="1" u="sng" dirty="0">
                <a:solidFill>
                  <a:schemeClr val="tx1"/>
                </a:solidFill>
              </a:rPr>
              <a:t>Schofield’s Definition of Discipline</a:t>
            </a:r>
          </a:p>
          <a:p>
            <a:endParaRPr lang="en-US" sz="800" b="1" u="sng" dirty="0">
              <a:solidFill>
                <a:schemeClr val="tx1"/>
              </a:solidFill>
            </a:endParaRPr>
          </a:p>
          <a:p>
            <a:r>
              <a:rPr lang="en-US" b="1" dirty="0" smtClean="0">
                <a:solidFill>
                  <a:schemeClr val="tx1"/>
                </a:solidFill>
              </a:rPr>
              <a:t>The discipline which makes the soldiers of a free country reliable in battle is not to be gained by harsh or tyrannical treatment.   </a:t>
            </a:r>
          </a:p>
          <a:p>
            <a:r>
              <a:rPr lang="en-US" dirty="0" smtClean="0">
                <a:solidFill>
                  <a:schemeClr val="tx1"/>
                </a:solidFill>
              </a:rPr>
              <a:t>On the contrary, such treatment is far more likely to destroy than to make an army. It is possible to impart instructions and to give commands in such a manner and in such a tone of voice as to inspire in the soldier no feeling but and intense desire to obey, while the opposite manner and tone of voice cannot fail to excite strong resentment and a desire to disobey. The one mode or other of dealing with subordinates springs from a corresponding spirit in the breast of the commander. He who feels the respect which is due others cannot fail to inspire in them regard for himself; while he who feels, and hence manifests, disrespect toward other, especially his inferiors, cannot fail to inspire hatred against himself.</a:t>
            </a:r>
            <a:endParaRPr lang="en-US" dirty="0">
              <a:solidFill>
                <a:schemeClr val="tx1"/>
              </a:solidFill>
            </a:endParaRPr>
          </a:p>
        </p:txBody>
      </p:sp>
      <p:sp>
        <p:nvSpPr>
          <p:cNvPr id="4" name="Title 6"/>
          <p:cNvSpPr txBox="1">
            <a:spLocks/>
          </p:cNvSpPr>
          <p:nvPr/>
        </p:nvSpPr>
        <p:spPr>
          <a:xfrm>
            <a:off x="297180" y="89093"/>
            <a:ext cx="534924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800" dirty="0"/>
              <a:t>Leadership Philosophies</a:t>
            </a:r>
          </a:p>
        </p:txBody>
      </p:sp>
      <p:sp>
        <p:nvSpPr>
          <p:cNvPr id="6" name="Rectangle 5"/>
          <p:cNvSpPr/>
          <p:nvPr/>
        </p:nvSpPr>
        <p:spPr>
          <a:xfrm>
            <a:off x="90155" y="900549"/>
            <a:ext cx="5768788" cy="1381502"/>
          </a:xfrm>
          <a:prstGeom prst="rect">
            <a:avLst/>
          </a:prstGeom>
        </p:spPr>
        <p:txBody>
          <a:bodyPr wrap="square" lIns="77356" tIns="38678" rIns="77356" bIns="38678">
            <a:spAutoFit/>
          </a:bodyPr>
          <a:lstStyle/>
          <a:p>
            <a:pPr algn="ctr"/>
            <a:r>
              <a:rPr lang="en-US" sz="2100" dirty="0"/>
              <a:t>Army leadership is “the process of influencing people by providing purpose, direction, and motivation to accomplish the mission and improve the organization.”</a:t>
            </a:r>
          </a:p>
        </p:txBody>
      </p:sp>
      <p:grpSp>
        <p:nvGrpSpPr>
          <p:cNvPr id="11" name="Group 10"/>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a:defRPr/>
              </a:pPr>
              <a:r>
                <a:rPr lang="en-US" sz="1300" dirty="0">
                  <a:hlinkClick r:id="rId2" action="ppaction://hlinksldjump" tooltip="Click here to return to the TACSOP Table of Contents"/>
                </a:rPr>
                <a:t>General</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2" action="ppaction://hlinksldjump" tooltip="Click here to return to the TACSOP Table of Contents"/>
                </a:rPr>
                <a:t>A - 1</a:t>
              </a:r>
            </a:p>
          </p:txBody>
        </p:sp>
      </p:grpSp>
    </p:spTree>
    <p:extLst>
      <p:ext uri="{BB962C8B-B14F-4D97-AF65-F5344CB8AC3E}">
        <p14:creationId xmlns:p14="http://schemas.microsoft.com/office/powerpoint/2010/main" val="5787390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3362930118"/>
              </p:ext>
            </p:extLst>
          </p:nvPr>
        </p:nvGraphicFramePr>
        <p:xfrm>
          <a:off x="0" y="718742"/>
          <a:ext cx="5943600" cy="8098583"/>
        </p:xfrm>
        <a:graphic>
          <a:graphicData uri="http://schemas.openxmlformats.org/drawingml/2006/table">
            <a:tbl>
              <a:tblPr firstRow="1" bandRow="1">
                <a:tableStyleId>{5C22544A-7EE6-4342-B048-85BDC9FD1C3A}</a:tableStyleId>
              </a:tblPr>
              <a:tblGrid>
                <a:gridCol w="815788">
                  <a:extLst>
                    <a:ext uri="{9D8B030D-6E8A-4147-A177-3AD203B41FA5}">
                      <a16:colId xmlns:a16="http://schemas.microsoft.com/office/drawing/2014/main" xmlns="" val="20000"/>
                    </a:ext>
                  </a:extLst>
                </a:gridCol>
                <a:gridCol w="967292">
                  <a:extLst>
                    <a:ext uri="{9D8B030D-6E8A-4147-A177-3AD203B41FA5}">
                      <a16:colId xmlns:a16="http://schemas.microsoft.com/office/drawing/2014/main" xmlns="" val="20001"/>
                    </a:ext>
                  </a:extLst>
                </a:gridCol>
                <a:gridCol w="4160520">
                  <a:extLst>
                    <a:ext uri="{9D8B030D-6E8A-4147-A177-3AD203B41FA5}">
                      <a16:colId xmlns:a16="http://schemas.microsoft.com/office/drawing/2014/main" xmlns="" val="20002"/>
                    </a:ext>
                  </a:extLst>
                </a:gridCol>
              </a:tblGrid>
              <a:tr h="342737">
                <a:tc>
                  <a:txBody>
                    <a:bodyPr/>
                    <a:lstStyle/>
                    <a:p>
                      <a:pPr algn="ctr"/>
                      <a:r>
                        <a:rPr lang="en-US" sz="1600" b="1" i="0" dirty="0" smtClean="0">
                          <a:solidFill>
                            <a:schemeClr val="tx1"/>
                          </a:solidFill>
                        </a:rPr>
                        <a:t>TASK</a:t>
                      </a:r>
                      <a:endParaRPr lang="en-US" sz="1600" b="1"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5714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mn-ea"/>
                          <a:cs typeface="+mn-cs"/>
                        </a:rPr>
                        <a:t>SYMBOL</a:t>
                      </a: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i="0" dirty="0" smtClean="0">
                          <a:solidFill>
                            <a:schemeClr val="tx1"/>
                          </a:solidFill>
                        </a:rPr>
                        <a:t>DEFINITION</a:t>
                      </a:r>
                      <a:endParaRPr lang="en-US" sz="1600" b="1"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658140">
                <a:tc>
                  <a:txBody>
                    <a:bodyPr/>
                    <a:lstStyle/>
                    <a:p>
                      <a:pPr algn="ctr"/>
                      <a:r>
                        <a:rPr lang="en-US" sz="900" b="0" i="0" dirty="0" smtClean="0">
                          <a:solidFill>
                            <a:schemeClr val="tx1"/>
                          </a:solidFill>
                        </a:rPr>
                        <a:t>DEMONSTRATION</a:t>
                      </a:r>
                      <a:endParaRPr lang="en-US" sz="9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The demonstration is an attack to deceive the enemy about the location of the decisive operation or main attack. This purpose is very similar to that of a feint, but the friendly force does not seek to make contact with the enemy.</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826169">
                <a:tc>
                  <a:txBody>
                    <a:bodyPr/>
                    <a:lstStyle/>
                    <a:p>
                      <a:pPr algn="ctr"/>
                      <a:r>
                        <a:rPr lang="en-US" sz="900" b="0" i="0" dirty="0" smtClean="0">
                          <a:solidFill>
                            <a:schemeClr val="tx1"/>
                          </a:solidFill>
                        </a:rPr>
                        <a:t>DESTROY</a:t>
                      </a:r>
                      <a:endParaRPr lang="en-US" sz="9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571454" rtl="0" eaLnBrk="1" fontAlgn="auto" latinLnBrk="0" hangingPunct="1">
                        <a:lnSpc>
                          <a:spcPct val="100000"/>
                        </a:lnSpc>
                        <a:spcBef>
                          <a:spcPts val="0"/>
                        </a:spcBef>
                        <a:spcAft>
                          <a:spcPts val="0"/>
                        </a:spcAft>
                        <a:buClrTx/>
                        <a:buSzTx/>
                        <a:buFontTx/>
                        <a:buNone/>
                        <a:tabLst/>
                        <a:defRPr/>
                      </a:pPr>
                      <a:r>
                        <a:rPr lang="en-US" sz="900" kern="1200" baseline="0" dirty="0" smtClean="0">
                          <a:solidFill>
                            <a:schemeClr val="dk1"/>
                          </a:solidFill>
                          <a:latin typeface="+mj-lt"/>
                          <a:ea typeface="+mn-ea"/>
                          <a:cs typeface="+mn-cs"/>
                        </a:rPr>
                        <a:t>Destroy is a tactical mission task that occurs when an enemy force has temporarily or permanently lost the physical means or the will to fight. The defeated force's commander is unwilling or unable to pursue that individual's adopted course of action, thereby yielding to the friendly commander's will and can no longer interfere to a significant degree with the actions of friendly forces. Defeat can result from the use of force or the threat of its use.</a:t>
                      </a:r>
                      <a:endParaRPr lang="en-US" sz="900" b="0" i="0" kern="1200" dirty="0" smtClean="0">
                        <a:solidFill>
                          <a:schemeClr val="tx1"/>
                        </a:solidFill>
                        <a:latin typeface="+mj-lt"/>
                        <a:ea typeface="+mn-ea"/>
                        <a:cs typeface="+mn-cs"/>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563313">
                <a:tc>
                  <a:txBody>
                    <a:bodyPr/>
                    <a:lstStyle/>
                    <a:p>
                      <a:pPr algn="ctr"/>
                      <a:r>
                        <a:rPr lang="en-US" sz="900" b="0" i="0" dirty="0" smtClean="0">
                          <a:solidFill>
                            <a:schemeClr val="tx1"/>
                          </a:solidFill>
                        </a:rPr>
                        <a:t>DISENGAGE / DISENGEMENT</a:t>
                      </a:r>
                      <a:endParaRPr lang="en-US" sz="9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where a commander has his unit break contact with the enemy to allow the conduct of another mission or to avoid decisive engagement.</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826169">
                <a:tc>
                  <a:txBody>
                    <a:bodyPr/>
                    <a:lstStyle/>
                    <a:p>
                      <a:pPr algn="ctr"/>
                      <a:r>
                        <a:rPr lang="en-US" sz="900" b="0" i="0" dirty="0" smtClean="0">
                          <a:solidFill>
                            <a:schemeClr val="tx1"/>
                          </a:solidFill>
                        </a:rPr>
                        <a:t>DISRUPT</a:t>
                      </a:r>
                      <a:endParaRPr lang="en-US" sz="9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900" baseline="0" dirty="0" smtClean="0">
                          <a:latin typeface="+mj-lt"/>
                        </a:rPr>
                        <a:t>A tactical mission task in which a commander integrates direct and indirect fires, terrain, and obstacles to upset an enemy’s formation or tempo, interrupt his timetable, or cause his forces to commit prematurely or attack in piecemeal fashion. 2. An obstacle effect that focuses fire planning and obstacle effort to cause the enemy to break up his formation and tempo, interrupt his timetable, commit breaching assets prematurely, and attack in a piecemeal effort. </a:t>
                      </a:r>
                      <a:endParaRPr lang="en-US" sz="9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658140">
                <a:tc>
                  <a:txBody>
                    <a:bodyPr/>
                    <a:lstStyle/>
                    <a:p>
                      <a:pPr algn="ctr"/>
                      <a:r>
                        <a:rPr lang="en-US" sz="900" b="0" i="0" dirty="0" smtClean="0">
                          <a:solidFill>
                            <a:schemeClr val="tx1"/>
                          </a:solidFill>
                        </a:rPr>
                        <a:t>ENVELOPMENT</a:t>
                      </a: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form of maneuver in which an attacking force seeks to avoid the principal enemy defenses by seizing objectives behind those defenses that allow the targeted enemy force to be destroyed in their current positions</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521437">
                <a:tc>
                  <a:txBody>
                    <a:bodyPr/>
                    <a:lstStyle/>
                    <a:p>
                      <a:pPr algn="ctr"/>
                      <a:r>
                        <a:rPr lang="en-US" sz="900" b="0" i="0" dirty="0" smtClean="0">
                          <a:solidFill>
                            <a:schemeClr val="tx1"/>
                          </a:solidFill>
                        </a:rPr>
                        <a:t>EXFILTRATE</a:t>
                      </a:r>
                      <a:endParaRPr lang="en-US" sz="9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0" baseline="0" dirty="0" smtClean="0">
                          <a:latin typeface="+mj-lt"/>
                        </a:rPr>
                        <a:t>A tactical mission task where a commander removes Soldiers or units from areas under enemy control by stealth, deception, surprise, or clandestine means</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371807">
                <a:tc>
                  <a:txBody>
                    <a:bodyPr/>
                    <a:lstStyle/>
                    <a:p>
                      <a:pPr algn="ctr"/>
                      <a:r>
                        <a:rPr lang="en-US" sz="900" b="0" i="0" dirty="0" smtClean="0">
                          <a:solidFill>
                            <a:schemeClr val="tx1"/>
                          </a:solidFill>
                        </a:rPr>
                        <a:t>EXPLOIT</a:t>
                      </a:r>
                      <a:endParaRPr lang="en-US" sz="9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An offensive task—usually following a successful attack —designed to disorganize the enemy in depth. Conducted at BN level or higher.</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671069">
                <a:tc>
                  <a:txBody>
                    <a:bodyPr/>
                    <a:lstStyle/>
                    <a:p>
                      <a:pPr algn="ctr"/>
                      <a:r>
                        <a:rPr lang="en-US" sz="900" b="0" i="0" dirty="0" smtClean="0">
                          <a:solidFill>
                            <a:schemeClr val="tx1"/>
                          </a:solidFill>
                        </a:rPr>
                        <a:t>FEINT</a:t>
                      </a:r>
                      <a:endParaRPr lang="en-US" sz="9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feint is a form of attack used to deceive the enemy of the location or time of the actual decisive operations or main attack. Its purpose is to deceive the enemy and cause him to react in a particular way; such as by repositioning forces, committing its reserve, or shifting fires.</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822674">
                <a:tc>
                  <a:txBody>
                    <a:bodyPr/>
                    <a:lstStyle/>
                    <a:p>
                      <a:pPr algn="ctr"/>
                      <a:r>
                        <a:rPr lang="en-US" sz="900" b="0" i="0" dirty="0" smtClean="0">
                          <a:solidFill>
                            <a:schemeClr val="tx1"/>
                          </a:solidFill>
                        </a:rPr>
                        <a:t>FIX</a:t>
                      </a:r>
                      <a:endParaRPr lang="en-US" sz="9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where a commander prevents the enemy from moving any part of his force from a specific location for a specific period. Fix is also an obstacle effect that focuses fire planning and obstacle effort to slow an attacker’s movement within a specified area, normally an engagement area.</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521437">
                <a:tc>
                  <a:txBody>
                    <a:bodyPr/>
                    <a:lstStyle/>
                    <a:p>
                      <a:pPr algn="ctr"/>
                      <a:r>
                        <a:rPr lang="en-US" sz="900" b="0" i="0" dirty="0" smtClean="0">
                          <a:solidFill>
                            <a:schemeClr val="tx1"/>
                          </a:solidFill>
                        </a:rPr>
                        <a:t>FOLLOW AND ASSUME</a:t>
                      </a:r>
                      <a:endParaRPr lang="en-US" sz="9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in which a second committed force follows a force conducting an offensive operation and is prepared to continue the mission if the lead force is fixed, attrited, or unable to continue.</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521437">
                <a:tc>
                  <a:txBody>
                    <a:bodyPr/>
                    <a:lstStyle/>
                    <a:p>
                      <a:pPr algn="ctr"/>
                      <a:r>
                        <a:rPr lang="en-US" sz="900" b="0" i="0" dirty="0" smtClean="0">
                          <a:solidFill>
                            <a:schemeClr val="tx1"/>
                          </a:solidFill>
                        </a:rPr>
                        <a:t>FOLLOW AND SUPPORT</a:t>
                      </a:r>
                      <a:endParaRPr lang="en-US" sz="9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in which a committed force follows and supports a lead force conducting an offensive operation.</a:t>
                      </a:r>
                      <a:endParaRPr lang="en-US" sz="1100" b="0" i="0" dirty="0">
                        <a:solidFill>
                          <a:schemeClr val="tx1"/>
                        </a:solidFill>
                        <a:latin typeface="+mj-lt"/>
                      </a:endParaRPr>
                    </a:p>
                  </a:txBody>
                  <a:tcPr marL="54033"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739728">
                <a:tc>
                  <a:txBody>
                    <a:bodyPr/>
                    <a:lstStyle/>
                    <a:p>
                      <a:pPr algn="ctr"/>
                      <a:r>
                        <a:rPr lang="en-US" sz="900" b="0" i="0" dirty="0" smtClean="0">
                          <a:solidFill>
                            <a:schemeClr val="tx1"/>
                          </a:solidFill>
                        </a:rPr>
                        <a:t>INFILTRATE</a:t>
                      </a:r>
                      <a:endParaRPr lang="en-US" sz="9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form of maneuver in which an attacking force conducts undetected movement through or into an area occupied by enemy forces to occupy a position of advantage in the enemy rear while exposing only small elements to enemy defensive fires.</a:t>
                      </a:r>
                      <a:endParaRPr lang="en-US" sz="1100" b="0"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bl>
          </a:graphicData>
        </a:graphic>
      </p:graphicFrame>
      <p:pic>
        <p:nvPicPr>
          <p:cNvPr id="19"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4061" y="1016680"/>
            <a:ext cx="857484" cy="622011"/>
          </a:xfrm>
          <a:prstGeom prst="rect">
            <a:avLst/>
          </a:prstGeom>
          <a:noFill/>
          <a:ln w="9525">
            <a:noFill/>
            <a:miter lim="800000"/>
            <a:headEnd/>
            <a:tailEnd/>
          </a:ln>
        </p:spPr>
      </p:pic>
      <p:pic>
        <p:nvPicPr>
          <p:cNvPr id="20"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5139" y="1848139"/>
            <a:ext cx="744710" cy="640368"/>
          </a:xfrm>
          <a:prstGeom prst="rect">
            <a:avLst/>
          </a:prstGeom>
          <a:noFill/>
          <a:ln w="9525">
            <a:noFill/>
            <a:miter lim="800000"/>
            <a:headEnd/>
            <a:tailEnd/>
          </a:ln>
        </p:spPr>
      </p:pic>
      <p:pic>
        <p:nvPicPr>
          <p:cNvPr id="21"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3445" y="2583754"/>
            <a:ext cx="844673" cy="616646"/>
          </a:xfrm>
          <a:prstGeom prst="rect">
            <a:avLst/>
          </a:prstGeom>
          <a:noFill/>
          <a:ln w="9525">
            <a:noFill/>
            <a:miter lim="800000"/>
            <a:headEnd/>
            <a:tailEnd/>
          </a:ln>
        </p:spPr>
      </p:pic>
      <p:pic>
        <p:nvPicPr>
          <p:cNvPr id="22"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38200" y="3152134"/>
            <a:ext cx="939583" cy="797702"/>
          </a:xfrm>
          <a:prstGeom prst="rect">
            <a:avLst/>
          </a:prstGeom>
          <a:noFill/>
          <a:ln w="9525">
            <a:noFill/>
            <a:miter lim="800000"/>
            <a:headEnd/>
            <a:tailEnd/>
          </a:ln>
        </p:spPr>
      </p:pic>
      <p:pic>
        <p:nvPicPr>
          <p:cNvPr id="23"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788" y="4049231"/>
            <a:ext cx="961995" cy="598969"/>
          </a:xfrm>
          <a:prstGeom prst="rect">
            <a:avLst/>
          </a:prstGeom>
          <a:noFill/>
          <a:ln w="9525">
            <a:noFill/>
            <a:miter lim="800000"/>
            <a:headEnd/>
            <a:tailEnd/>
          </a:ln>
        </p:spPr>
      </p:pic>
      <p:pic>
        <p:nvPicPr>
          <p:cNvPr id="24" name="Picture 7"/>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4060" y="4618905"/>
            <a:ext cx="886401" cy="562695"/>
          </a:xfrm>
          <a:prstGeom prst="rect">
            <a:avLst/>
          </a:prstGeom>
          <a:noFill/>
          <a:ln w="9525">
            <a:noFill/>
            <a:miter lim="800000"/>
            <a:headEnd/>
            <a:tailEnd/>
          </a:ln>
        </p:spPr>
      </p:pic>
      <p:pic>
        <p:nvPicPr>
          <p:cNvPr id="25"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3586" y="5073426"/>
            <a:ext cx="771557" cy="565374"/>
          </a:xfrm>
          <a:prstGeom prst="rect">
            <a:avLst/>
          </a:prstGeom>
          <a:noFill/>
          <a:ln w="9525">
            <a:noFill/>
            <a:miter lim="800000"/>
            <a:headEnd/>
            <a:tailEnd/>
          </a:ln>
        </p:spPr>
      </p:pic>
      <p:pic>
        <p:nvPicPr>
          <p:cNvPr id="26" name="Picture 9"/>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4060" y="5613449"/>
            <a:ext cx="837640" cy="711151"/>
          </a:xfrm>
          <a:prstGeom prst="rect">
            <a:avLst/>
          </a:prstGeom>
          <a:noFill/>
          <a:ln w="9525">
            <a:noFill/>
            <a:miter lim="800000"/>
            <a:headEnd/>
            <a:tailEnd/>
          </a:ln>
        </p:spPr>
      </p:pic>
      <p:pic>
        <p:nvPicPr>
          <p:cNvPr id="27"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792" y="6412079"/>
            <a:ext cx="884984" cy="522121"/>
          </a:xfrm>
          <a:prstGeom prst="rect">
            <a:avLst/>
          </a:prstGeom>
          <a:noFill/>
          <a:ln w="9525">
            <a:noFill/>
            <a:miter lim="800000"/>
            <a:headEnd/>
            <a:tailEnd/>
          </a:ln>
        </p:spPr>
      </p:pic>
      <p:pic>
        <p:nvPicPr>
          <p:cNvPr id="28" name="Picture 11"/>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4059" y="7105162"/>
            <a:ext cx="872639" cy="514838"/>
          </a:xfrm>
          <a:prstGeom prst="rect">
            <a:avLst/>
          </a:prstGeom>
          <a:noFill/>
          <a:ln w="9525">
            <a:noFill/>
            <a:miter lim="800000"/>
            <a:headEnd/>
            <a:tailEnd/>
          </a:ln>
        </p:spPr>
      </p:pic>
      <p:pic>
        <p:nvPicPr>
          <p:cNvPr id="29"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4061" y="7667579"/>
            <a:ext cx="863133" cy="485821"/>
          </a:xfrm>
          <a:prstGeom prst="rect">
            <a:avLst/>
          </a:prstGeom>
          <a:noFill/>
          <a:ln w="9525">
            <a:noFill/>
            <a:miter lim="800000"/>
            <a:headEnd/>
            <a:tailEnd/>
          </a:ln>
        </p:spPr>
      </p:pic>
      <p:pic>
        <p:nvPicPr>
          <p:cNvPr id="30" name="Picture 13"/>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38785" y="8229600"/>
            <a:ext cx="913815" cy="457200"/>
          </a:xfrm>
          <a:prstGeom prst="rect">
            <a:avLst/>
          </a:prstGeom>
          <a:noFill/>
          <a:ln w="9525">
            <a:noFill/>
            <a:miter lim="800000"/>
            <a:headEnd/>
            <a:tailEnd/>
          </a:ln>
        </p:spPr>
      </p:pic>
      <p:sp>
        <p:nvSpPr>
          <p:cNvPr id="1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Tactical Mission Tasks</a:t>
            </a:r>
            <a:endParaRPr lang="en-US" dirty="0"/>
          </a:p>
        </p:txBody>
      </p:sp>
      <p:grpSp>
        <p:nvGrpSpPr>
          <p:cNvPr id="31" name="Group 8"/>
          <p:cNvGrpSpPr/>
          <p:nvPr/>
        </p:nvGrpSpPr>
        <p:grpSpPr>
          <a:xfrm>
            <a:off x="0" y="8866911"/>
            <a:ext cx="5943600" cy="277091"/>
            <a:chOff x="0" y="9753600"/>
            <a:chExt cx="7772400" cy="304800"/>
          </a:xfrm>
        </p:grpSpPr>
        <p:sp>
          <p:nvSpPr>
            <p:cNvPr id="32"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14" action="ppaction://hlinksldjump" tooltip="Click here to return to the TACSOP Table of Contents"/>
                </a:rPr>
                <a:t>Planning</a:t>
              </a:r>
            </a:p>
          </p:txBody>
        </p:sp>
        <p:sp>
          <p:nvSpPr>
            <p:cNvPr id="33"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15" action="ppaction://hlinksldjump" tooltip="Click here to return to the TACSOP Table of Contents"/>
                </a:rPr>
                <a:t>D - 15</a:t>
              </a:r>
            </a:p>
          </p:txBody>
        </p:sp>
      </p:grpSp>
    </p:spTree>
    <p:extLst>
      <p:ext uri="{BB962C8B-B14F-4D97-AF65-F5344CB8AC3E}">
        <p14:creationId xmlns:p14="http://schemas.microsoft.com/office/powerpoint/2010/main" val="19587448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545211609"/>
              </p:ext>
            </p:extLst>
          </p:nvPr>
        </p:nvGraphicFramePr>
        <p:xfrm>
          <a:off x="0" y="778332"/>
          <a:ext cx="5943600" cy="8034927"/>
        </p:xfrm>
        <a:graphic>
          <a:graphicData uri="http://schemas.openxmlformats.org/drawingml/2006/table">
            <a:tbl>
              <a:tblPr firstRow="1" bandRow="1">
                <a:tableStyleId>{5C22544A-7EE6-4342-B048-85BDC9FD1C3A}</a:tableStyleId>
              </a:tblPr>
              <a:tblGrid>
                <a:gridCol w="874059">
                  <a:extLst>
                    <a:ext uri="{9D8B030D-6E8A-4147-A177-3AD203B41FA5}">
                      <a16:colId xmlns:a16="http://schemas.microsoft.com/office/drawing/2014/main" xmlns="" val="20000"/>
                    </a:ext>
                  </a:extLst>
                </a:gridCol>
                <a:gridCol w="975061">
                  <a:extLst>
                    <a:ext uri="{9D8B030D-6E8A-4147-A177-3AD203B41FA5}">
                      <a16:colId xmlns:a16="http://schemas.microsoft.com/office/drawing/2014/main" xmlns="" val="20001"/>
                    </a:ext>
                  </a:extLst>
                </a:gridCol>
                <a:gridCol w="4094480">
                  <a:extLst>
                    <a:ext uri="{9D8B030D-6E8A-4147-A177-3AD203B41FA5}">
                      <a16:colId xmlns:a16="http://schemas.microsoft.com/office/drawing/2014/main" xmlns="" val="20002"/>
                    </a:ext>
                  </a:extLst>
                </a:gridCol>
              </a:tblGrid>
              <a:tr h="488040">
                <a:tc>
                  <a:txBody>
                    <a:bodyPr/>
                    <a:lstStyle/>
                    <a:p>
                      <a:pPr algn="ctr"/>
                      <a:r>
                        <a:rPr lang="en-US" sz="1800" b="1" i="0" dirty="0" smtClean="0">
                          <a:solidFill>
                            <a:schemeClr val="tx1"/>
                          </a:solidFill>
                        </a:rPr>
                        <a:t>TASK</a:t>
                      </a:r>
                      <a:endParaRPr lang="en-US" sz="1800" b="1"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5714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SYMBOL</a:t>
                      </a: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800" b="1" i="0" dirty="0" smtClean="0">
                          <a:solidFill>
                            <a:schemeClr val="tx1"/>
                          </a:solidFill>
                        </a:rPr>
                        <a:t>DEFINITION</a:t>
                      </a:r>
                      <a:endParaRPr lang="en-US" sz="1800" b="1"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478085">
                <a:tc>
                  <a:txBody>
                    <a:bodyPr/>
                    <a:lstStyle/>
                    <a:p>
                      <a:pPr algn="ctr"/>
                      <a:r>
                        <a:rPr lang="en-US" sz="1100" b="0" i="0" dirty="0" smtClean="0">
                          <a:solidFill>
                            <a:schemeClr val="tx1"/>
                          </a:solidFill>
                        </a:rPr>
                        <a:t>INTERDICT</a:t>
                      </a:r>
                      <a:endParaRPr lang="en-US" sz="7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where the commander prevents, disrupts, or delays the enemy’s use of an area or route.</a:t>
                      </a:r>
                      <a:endParaRPr lang="en-US" sz="1100" b="0"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743526">
                <a:tc>
                  <a:txBody>
                    <a:bodyPr/>
                    <a:lstStyle/>
                    <a:p>
                      <a:pPr algn="ctr"/>
                      <a:r>
                        <a:rPr lang="en-US" sz="1100" b="0" i="0" dirty="0" smtClean="0">
                          <a:solidFill>
                            <a:schemeClr val="tx1"/>
                          </a:solidFill>
                        </a:rPr>
                        <a:t>ISOLATE</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that requires a unit to seal off—both physically and psychologically—an enemy from his sources of support, deny an enemy freedom of movement, and prevent an enemy unit from having contact with other enemy forces.</a:t>
                      </a:r>
                      <a:endParaRPr lang="en-US" sz="1100" b="0"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478085">
                <a:tc>
                  <a:txBody>
                    <a:bodyPr/>
                    <a:lstStyle/>
                    <a:p>
                      <a:pPr algn="ctr"/>
                      <a:r>
                        <a:rPr lang="en-US" sz="1100" b="0" i="0" dirty="0" smtClean="0">
                          <a:solidFill>
                            <a:schemeClr val="tx1"/>
                          </a:solidFill>
                        </a:rPr>
                        <a:t>NEUTRALIZE</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that results in rendering enemy personnel or materiel incapable of interfering with a particular operation.</a:t>
                      </a:r>
                      <a:endParaRPr lang="en-US" sz="1100" b="0"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577740">
                <a:tc>
                  <a:txBody>
                    <a:bodyPr/>
                    <a:lstStyle/>
                    <a:p>
                      <a:pPr algn="ctr"/>
                      <a:r>
                        <a:rPr lang="en-US" sz="1100" b="0" i="0" dirty="0" smtClean="0">
                          <a:solidFill>
                            <a:schemeClr val="tx1"/>
                          </a:solidFill>
                        </a:rPr>
                        <a:t>OCCUPY</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that involves a force moving a friendly force into an area so that it can control that area. Both the force’s movement to and occupation of the area occur without enemy opposition.</a:t>
                      </a:r>
                      <a:endParaRPr lang="en-US" sz="1100" b="0"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577740">
                <a:tc>
                  <a:txBody>
                    <a:bodyPr/>
                    <a:lstStyle/>
                    <a:p>
                      <a:pPr algn="ctr"/>
                      <a:r>
                        <a:rPr lang="en-US" sz="1100" b="0" i="0" dirty="0" smtClean="0">
                          <a:solidFill>
                            <a:schemeClr val="tx1"/>
                          </a:solidFill>
                        </a:rPr>
                        <a:t>PASSAGE OF LINES (FORWARD)</a:t>
                      </a: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enabling operation in which one unit moves through another unit’s positions with the intent of moving into or out of enemy contact.</a:t>
                      </a:r>
                      <a:endParaRPr lang="en-US" sz="1100" b="0"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577740">
                <a:tc>
                  <a:txBody>
                    <a:bodyPr/>
                    <a:lstStyle/>
                    <a:p>
                      <a:pPr algn="ctr"/>
                      <a:r>
                        <a:rPr lang="en-US" sz="1100" b="0" i="0" dirty="0" smtClean="0">
                          <a:solidFill>
                            <a:schemeClr val="tx1"/>
                          </a:solidFill>
                        </a:rPr>
                        <a:t>PASSAGE</a:t>
                      </a:r>
                      <a:r>
                        <a:rPr lang="en-US" sz="1100" b="0" i="0" baseline="0" dirty="0" smtClean="0">
                          <a:solidFill>
                            <a:schemeClr val="tx1"/>
                          </a:solidFill>
                        </a:rPr>
                        <a:t> OF LINES </a:t>
                      </a:r>
                    </a:p>
                    <a:p>
                      <a:pPr algn="ctr"/>
                      <a:r>
                        <a:rPr lang="en-US" sz="1100" b="0" i="0" baseline="0" dirty="0" smtClean="0">
                          <a:solidFill>
                            <a:schemeClr val="tx1"/>
                          </a:solidFill>
                        </a:rPr>
                        <a:t>(REAR)</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571454" rtl="0" eaLnBrk="1" fontAlgn="auto" latinLnBrk="0" hangingPunct="1">
                        <a:lnSpc>
                          <a:spcPct val="100000"/>
                        </a:lnSpc>
                        <a:spcBef>
                          <a:spcPts val="0"/>
                        </a:spcBef>
                        <a:spcAft>
                          <a:spcPts val="0"/>
                        </a:spcAft>
                        <a:buClrTx/>
                        <a:buSzTx/>
                        <a:buFontTx/>
                        <a:buNone/>
                        <a:tabLst/>
                        <a:defRPr/>
                      </a:pPr>
                      <a:r>
                        <a:rPr lang="en-US" sz="1100" baseline="0" dirty="0" smtClean="0">
                          <a:latin typeface="+mj-lt"/>
                        </a:rPr>
                        <a:t>A tactical enabling operation in which one unit moves through another unit’s positions with the intent of moving into or out of enemy contact.</a:t>
                      </a:r>
                      <a:endParaRPr lang="en-US" sz="1100" b="0" i="0" dirty="0" smtClean="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567221">
                <a:tc>
                  <a:txBody>
                    <a:bodyPr/>
                    <a:lstStyle/>
                    <a:p>
                      <a:pPr algn="ctr"/>
                      <a:r>
                        <a:rPr lang="en-US" sz="1100" b="0" i="0" dirty="0" smtClean="0">
                          <a:solidFill>
                            <a:schemeClr val="tx1"/>
                          </a:solidFill>
                        </a:rPr>
                        <a:t>PENETRATION</a:t>
                      </a:r>
                      <a:r>
                        <a:rPr lang="en-US" sz="1100" b="0" i="0" baseline="0" dirty="0" smtClean="0">
                          <a:solidFill>
                            <a:schemeClr val="tx1"/>
                          </a:solidFill>
                        </a:rPr>
                        <a:t> / PENETRATE</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form of maneuver in which an attacking force seeks to rupture enemy defenses on a narrow front to disrupt the defensive system.</a:t>
                      </a:r>
                      <a:endParaRPr lang="en-US" sz="1100" b="0"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909313">
                <a:tc>
                  <a:txBody>
                    <a:bodyPr/>
                    <a:lstStyle/>
                    <a:p>
                      <a:pPr algn="ctr"/>
                      <a:r>
                        <a:rPr lang="en-US" sz="1100" b="0" i="0" dirty="0" smtClean="0">
                          <a:solidFill>
                            <a:schemeClr val="tx1"/>
                          </a:solidFill>
                        </a:rPr>
                        <a:t>RELIEF IN PLACE</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An operation in which, by direction of higher authority, all or part of a unit is replaced in an area by the incoming unit. The responsibilities of the replaced elements for the mission and the assigned area of operations are transferred to the incoming unit. The incoming unit continues the operation as ordered.</a:t>
                      </a:r>
                      <a:endParaRPr lang="en-US" sz="1100" b="0"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577740">
                <a:tc>
                  <a:txBody>
                    <a:bodyPr/>
                    <a:lstStyle/>
                    <a:p>
                      <a:pPr algn="ctr"/>
                      <a:r>
                        <a:rPr lang="en-US" sz="1100" b="0" i="0" dirty="0" smtClean="0">
                          <a:solidFill>
                            <a:schemeClr val="tx1"/>
                          </a:solidFill>
                        </a:rPr>
                        <a:t>RETAIN</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in which the commander ensures that a terrain feature controlled by a friendly force remains free of enemy occupation or use.</a:t>
                      </a:r>
                      <a:endParaRPr lang="en-US" sz="1100" b="0"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478085">
                <a:tc>
                  <a:txBody>
                    <a:bodyPr/>
                    <a:lstStyle/>
                    <a:p>
                      <a:pPr algn="ctr"/>
                      <a:r>
                        <a:rPr lang="en-US" sz="1100" b="0" i="0" dirty="0" smtClean="0">
                          <a:solidFill>
                            <a:schemeClr val="tx1"/>
                          </a:solidFill>
                        </a:rPr>
                        <a:t>RETIREMENT</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571454" rtl="0" eaLnBrk="1" fontAlgn="auto" latinLnBrk="0" hangingPunct="1">
                        <a:lnSpc>
                          <a:spcPct val="100000"/>
                        </a:lnSpc>
                        <a:spcBef>
                          <a:spcPts val="0"/>
                        </a:spcBef>
                        <a:spcAft>
                          <a:spcPts val="0"/>
                        </a:spcAft>
                        <a:buClrTx/>
                        <a:buSzTx/>
                        <a:buFontTx/>
                        <a:buNone/>
                        <a:tabLst/>
                        <a:defRPr/>
                      </a:pPr>
                      <a:r>
                        <a:rPr lang="en-US" sz="1100" baseline="0" dirty="0" smtClean="0">
                          <a:latin typeface="+mj-lt"/>
                        </a:rPr>
                        <a:t>A form of retrograde in which a force out of contact moves away from the enemy.</a:t>
                      </a:r>
                      <a:endParaRPr lang="en-US" sz="1100" b="0"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577740">
                <a:tc>
                  <a:txBody>
                    <a:bodyPr/>
                    <a:lstStyle/>
                    <a:p>
                      <a:pPr algn="ctr"/>
                      <a:r>
                        <a:rPr lang="en-US" sz="1100" b="0" i="0" dirty="0" smtClean="0">
                          <a:solidFill>
                            <a:schemeClr val="tx1"/>
                          </a:solidFill>
                        </a:rPr>
                        <a:t>SECURE</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A tactical mission task that involves preventing a unit, facility, or geographical location from being damaged or destroyed as a result of enemy action.</a:t>
                      </a:r>
                      <a:endParaRPr lang="en-US" sz="1100" b="0"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909313">
                <a:tc>
                  <a:txBody>
                    <a:bodyPr/>
                    <a:lstStyle/>
                    <a:p>
                      <a:pPr algn="ctr"/>
                      <a:r>
                        <a:rPr lang="en-US" sz="1100" b="0" i="0" dirty="0" smtClean="0">
                          <a:solidFill>
                            <a:schemeClr val="tx1"/>
                          </a:solidFill>
                        </a:rPr>
                        <a:t>SECURITY</a:t>
                      </a:r>
                    </a:p>
                    <a:p>
                      <a:pPr algn="ctr"/>
                      <a:r>
                        <a:rPr lang="en-US" sz="700" b="0" i="0" dirty="0" smtClean="0">
                          <a:solidFill>
                            <a:schemeClr val="tx1"/>
                          </a:solidFill>
                        </a:rPr>
                        <a:t>S</a:t>
                      </a:r>
                      <a:r>
                        <a:rPr lang="en-US" sz="700" b="0" i="0" baseline="0" dirty="0" smtClean="0">
                          <a:solidFill>
                            <a:schemeClr val="tx1"/>
                          </a:solidFill>
                        </a:rPr>
                        <a:t> = SCREEN</a:t>
                      </a:r>
                    </a:p>
                    <a:p>
                      <a:pPr algn="ctr"/>
                      <a:r>
                        <a:rPr lang="en-US" sz="700" b="0" i="0" baseline="0" dirty="0" smtClean="0">
                          <a:solidFill>
                            <a:schemeClr val="tx1"/>
                          </a:solidFill>
                        </a:rPr>
                        <a:t>C = COVER</a:t>
                      </a:r>
                    </a:p>
                    <a:p>
                      <a:pPr algn="ctr"/>
                      <a:r>
                        <a:rPr lang="en-US" sz="700" b="0" i="0" baseline="0" dirty="0" smtClean="0">
                          <a:solidFill>
                            <a:schemeClr val="tx1"/>
                          </a:solidFill>
                        </a:rPr>
                        <a:t>G = GUARD</a:t>
                      </a:r>
                      <a:endParaRPr lang="en-US" sz="7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mj-lt"/>
                        </a:rPr>
                        <a:t>Security operations are those operations undertaken by a commander to provide early and accurate warning of enemy operations, to provide the force being protected with time and maneuver space within which to react to the enemy, and to develop the situation to allow the commander to effectively use the protected force. </a:t>
                      </a:r>
                      <a:endParaRPr lang="en-US" sz="1100" b="0" i="0" dirty="0">
                        <a:solidFill>
                          <a:schemeClr val="tx1"/>
                        </a:solidFill>
                        <a:latin typeface="+mj-lt"/>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bl>
          </a:graphicData>
        </a:graphic>
      </p:graphicFrame>
      <p:pic>
        <p:nvPicPr>
          <p:cNvPr id="8"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2071" y="1214080"/>
            <a:ext cx="697776" cy="592406"/>
          </a:xfrm>
          <a:prstGeom prst="rect">
            <a:avLst/>
          </a:prstGeom>
          <a:noFill/>
          <a:ln w="9525">
            <a:noFill/>
            <a:miter lim="800000"/>
            <a:headEnd/>
            <a:tailEnd/>
          </a:ln>
        </p:spPr>
      </p:pic>
      <p:pic>
        <p:nvPicPr>
          <p:cNvPr id="9"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30661" y="1810019"/>
            <a:ext cx="659185" cy="559644"/>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4634" y="2513963"/>
            <a:ext cx="595213" cy="505331"/>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4919" y="2994105"/>
            <a:ext cx="695455" cy="590436"/>
          </a:xfrm>
          <a:prstGeom prst="rect">
            <a:avLst/>
          </a:prstGeom>
          <a:noFill/>
          <a:ln w="9525">
            <a:noFill/>
            <a:miter lim="800000"/>
            <a:headEnd/>
            <a:tailEnd/>
          </a:ln>
        </p:spPr>
      </p:pic>
      <p:pic>
        <p:nvPicPr>
          <p:cNvPr id="12"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9574" y="3584541"/>
            <a:ext cx="860214" cy="637691"/>
          </a:xfrm>
          <a:prstGeom prst="rect">
            <a:avLst/>
          </a:prstGeom>
          <a:noFill/>
          <a:ln w="9525">
            <a:noFill/>
            <a:miter lim="800000"/>
            <a:headEnd/>
            <a:tailEnd/>
          </a:ln>
        </p:spPr>
      </p:pic>
      <p:pic>
        <p:nvPicPr>
          <p:cNvPr id="13" name="Picture 7"/>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8726" y="4199609"/>
            <a:ext cx="772085" cy="572359"/>
          </a:xfrm>
          <a:prstGeom prst="rect">
            <a:avLst/>
          </a:prstGeom>
          <a:noFill/>
          <a:ln w="9525">
            <a:noFill/>
            <a:miter lim="800000"/>
            <a:headEnd/>
            <a:tailEnd/>
          </a:ln>
        </p:spPr>
      </p:pic>
      <p:pic>
        <p:nvPicPr>
          <p:cNvPr id="14"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1737" y="4728426"/>
            <a:ext cx="741008" cy="629111"/>
          </a:xfrm>
          <a:prstGeom prst="rect">
            <a:avLst/>
          </a:prstGeom>
          <a:noFill/>
          <a:ln w="9525">
            <a:noFill/>
            <a:miter lim="800000"/>
            <a:headEnd/>
            <a:tailEnd/>
          </a:ln>
        </p:spPr>
      </p:pic>
      <p:pic>
        <p:nvPicPr>
          <p:cNvPr id="15" name="Picture 9"/>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2330" y="5461096"/>
            <a:ext cx="898020" cy="592926"/>
          </a:xfrm>
          <a:prstGeom prst="rect">
            <a:avLst/>
          </a:prstGeom>
          <a:noFill/>
          <a:ln w="9525">
            <a:noFill/>
            <a:miter lim="800000"/>
            <a:headEnd/>
            <a:tailEnd/>
          </a:ln>
        </p:spPr>
      </p:pic>
      <p:pic>
        <p:nvPicPr>
          <p:cNvPr id="16"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8871" y="6230816"/>
            <a:ext cx="662827" cy="562738"/>
          </a:xfrm>
          <a:prstGeom prst="rect">
            <a:avLst/>
          </a:prstGeom>
          <a:noFill/>
          <a:ln w="9525">
            <a:noFill/>
            <a:miter lim="800000"/>
            <a:headEnd/>
            <a:tailEnd/>
          </a:ln>
        </p:spPr>
      </p:pic>
      <p:pic>
        <p:nvPicPr>
          <p:cNvPr id="17" name="Picture 11"/>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6153" y="6854077"/>
            <a:ext cx="765721" cy="552379"/>
          </a:xfrm>
          <a:prstGeom prst="rect">
            <a:avLst/>
          </a:prstGeom>
          <a:noFill/>
          <a:ln w="9525">
            <a:noFill/>
            <a:miter lim="800000"/>
            <a:headEnd/>
            <a:tailEnd/>
          </a:ln>
        </p:spPr>
      </p:pic>
      <p:pic>
        <p:nvPicPr>
          <p:cNvPr id="18" name="Picture 12"/>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896793" y="7303988"/>
            <a:ext cx="894652" cy="635325"/>
          </a:xfrm>
          <a:prstGeom prst="rect">
            <a:avLst/>
          </a:prstGeom>
          <a:noFill/>
          <a:ln w="9525">
            <a:noFill/>
            <a:miter lim="800000"/>
            <a:headEnd/>
            <a:tailEnd/>
          </a:ln>
        </p:spPr>
      </p:pic>
      <p:grpSp>
        <p:nvGrpSpPr>
          <p:cNvPr id="2" name="Group 18"/>
          <p:cNvGrpSpPr/>
          <p:nvPr/>
        </p:nvGrpSpPr>
        <p:grpSpPr>
          <a:xfrm>
            <a:off x="865854" y="8126616"/>
            <a:ext cx="998804" cy="366698"/>
            <a:chOff x="838200" y="8534400"/>
            <a:chExt cx="1680688" cy="523059"/>
          </a:xfrm>
        </p:grpSpPr>
        <p:pic>
          <p:nvPicPr>
            <p:cNvPr id="20"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8200" y="8534400"/>
              <a:ext cx="1680688" cy="367284"/>
            </a:xfrm>
            <a:prstGeom prst="rect">
              <a:avLst/>
            </a:prstGeom>
            <a:noFill/>
            <a:ln w="9525">
              <a:noFill/>
              <a:miter lim="800000"/>
              <a:headEnd/>
              <a:tailEnd/>
            </a:ln>
          </p:spPr>
        </p:pic>
        <p:sp>
          <p:nvSpPr>
            <p:cNvPr id="21" name="TextBox 20"/>
            <p:cNvSpPr txBox="1"/>
            <p:nvPr/>
          </p:nvSpPr>
          <p:spPr>
            <a:xfrm>
              <a:off x="1558569" y="8618445"/>
              <a:ext cx="182879" cy="439014"/>
            </a:xfrm>
            <a:prstGeom prst="rect">
              <a:avLst/>
            </a:prstGeom>
            <a:solidFill>
              <a:schemeClr val="bg1"/>
            </a:solidFill>
          </p:spPr>
          <p:txBody>
            <a:bodyPr wrap="square" rtlCol="0">
              <a:spAutoFit/>
            </a:bodyPr>
            <a:lstStyle/>
            <a:p>
              <a:endParaRPr lang="en-US" dirty="0"/>
            </a:p>
          </p:txBody>
        </p:sp>
        <p:sp>
          <p:nvSpPr>
            <p:cNvPr id="22" name="TextBox 21"/>
            <p:cNvSpPr txBox="1"/>
            <p:nvPr/>
          </p:nvSpPr>
          <p:spPr>
            <a:xfrm>
              <a:off x="1340003" y="8577132"/>
              <a:ext cx="91442" cy="387364"/>
            </a:xfrm>
            <a:prstGeom prst="rect">
              <a:avLst/>
            </a:prstGeom>
            <a:solidFill>
              <a:schemeClr val="bg1"/>
            </a:solidFill>
          </p:spPr>
          <p:txBody>
            <a:bodyPr wrap="square" rtlCol="0">
              <a:spAutoFit/>
            </a:bodyPr>
            <a:lstStyle/>
            <a:p>
              <a:pPr algn="ctr"/>
              <a:r>
                <a:rPr lang="en-US" sz="1100" dirty="0"/>
                <a:t>s</a:t>
              </a:r>
            </a:p>
          </p:txBody>
        </p:sp>
        <p:sp>
          <p:nvSpPr>
            <p:cNvPr id="23" name="TextBox 22"/>
            <p:cNvSpPr txBox="1"/>
            <p:nvPr/>
          </p:nvSpPr>
          <p:spPr>
            <a:xfrm>
              <a:off x="1889760" y="8578989"/>
              <a:ext cx="91442" cy="387364"/>
            </a:xfrm>
            <a:prstGeom prst="rect">
              <a:avLst/>
            </a:prstGeom>
            <a:solidFill>
              <a:schemeClr val="bg1"/>
            </a:solidFill>
          </p:spPr>
          <p:txBody>
            <a:bodyPr wrap="square" rtlCol="0">
              <a:spAutoFit/>
            </a:bodyPr>
            <a:lstStyle/>
            <a:p>
              <a:pPr algn="ctr"/>
              <a:r>
                <a:rPr lang="en-US" sz="1100" dirty="0"/>
                <a:t>s</a:t>
              </a:r>
            </a:p>
          </p:txBody>
        </p:sp>
      </p:grpSp>
      <p:sp>
        <p:nvSpPr>
          <p:cNvPr id="25"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Tactical Mission Tasks</a:t>
            </a:r>
            <a:endParaRPr lang="en-US" dirty="0"/>
          </a:p>
        </p:txBody>
      </p:sp>
      <p:grpSp>
        <p:nvGrpSpPr>
          <p:cNvPr id="26" name="Group 8"/>
          <p:cNvGrpSpPr/>
          <p:nvPr/>
        </p:nvGrpSpPr>
        <p:grpSpPr>
          <a:xfrm>
            <a:off x="0" y="8866911"/>
            <a:ext cx="5943600" cy="277091"/>
            <a:chOff x="0" y="9753600"/>
            <a:chExt cx="7772400" cy="304800"/>
          </a:xfrm>
        </p:grpSpPr>
        <p:sp>
          <p:nvSpPr>
            <p:cNvPr id="2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14" action="ppaction://hlinksldjump" tooltip="Click here to return to the TACSOP Table of Contents"/>
                </a:rPr>
                <a:t>Planning</a:t>
              </a:r>
            </a:p>
          </p:txBody>
        </p:sp>
        <p:sp>
          <p:nvSpPr>
            <p:cNvPr id="2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15" action="ppaction://hlinksldjump" tooltip="Click here to return to the TACSOP Table of Contents"/>
                </a:rPr>
                <a:t>D - 16</a:t>
              </a:r>
            </a:p>
          </p:txBody>
        </p:sp>
      </p:grpSp>
    </p:spTree>
    <p:extLst>
      <p:ext uri="{BB962C8B-B14F-4D97-AF65-F5344CB8AC3E}">
        <p14:creationId xmlns:p14="http://schemas.microsoft.com/office/powerpoint/2010/main" val="18681177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ext uri="{D42A27DB-BD31-4B8C-83A1-F6EECF244321}">
                <p14:modId xmlns:p14="http://schemas.microsoft.com/office/powerpoint/2010/main" val="2019309348"/>
              </p:ext>
            </p:extLst>
          </p:nvPr>
        </p:nvGraphicFramePr>
        <p:xfrm>
          <a:off x="0" y="821378"/>
          <a:ext cx="5943600" cy="4384802"/>
        </p:xfrm>
        <a:graphic>
          <a:graphicData uri="http://schemas.openxmlformats.org/drawingml/2006/table">
            <a:tbl>
              <a:tblPr firstRow="1" bandRow="1">
                <a:tableStyleId>{5C22544A-7EE6-4342-B048-85BDC9FD1C3A}</a:tableStyleId>
              </a:tblPr>
              <a:tblGrid>
                <a:gridCol w="815788">
                  <a:extLst>
                    <a:ext uri="{9D8B030D-6E8A-4147-A177-3AD203B41FA5}">
                      <a16:colId xmlns:a16="http://schemas.microsoft.com/office/drawing/2014/main" xmlns="" val="20000"/>
                    </a:ext>
                  </a:extLst>
                </a:gridCol>
                <a:gridCol w="1099372">
                  <a:extLst>
                    <a:ext uri="{9D8B030D-6E8A-4147-A177-3AD203B41FA5}">
                      <a16:colId xmlns:a16="http://schemas.microsoft.com/office/drawing/2014/main" xmlns="" val="20001"/>
                    </a:ext>
                  </a:extLst>
                </a:gridCol>
                <a:gridCol w="4028440">
                  <a:extLst>
                    <a:ext uri="{9D8B030D-6E8A-4147-A177-3AD203B41FA5}">
                      <a16:colId xmlns:a16="http://schemas.microsoft.com/office/drawing/2014/main" xmlns="" val="20002"/>
                    </a:ext>
                  </a:extLst>
                </a:gridCol>
              </a:tblGrid>
              <a:tr h="349827">
                <a:tc>
                  <a:txBody>
                    <a:bodyPr/>
                    <a:lstStyle/>
                    <a:p>
                      <a:pPr algn="ctr"/>
                      <a:r>
                        <a:rPr lang="en-US" sz="1600" b="1" i="0" dirty="0" smtClean="0">
                          <a:solidFill>
                            <a:schemeClr val="tx1"/>
                          </a:solidFill>
                        </a:rPr>
                        <a:t>TASK</a:t>
                      </a:r>
                      <a:endParaRPr lang="en-US" sz="1600" b="1"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5714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mn-ea"/>
                          <a:cs typeface="+mn-cs"/>
                        </a:rPr>
                        <a:t>SYMBOL</a:t>
                      </a: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i="0" dirty="0" smtClean="0">
                          <a:solidFill>
                            <a:schemeClr val="tx1"/>
                          </a:solidFill>
                        </a:rPr>
                        <a:t>DEFINITION</a:t>
                      </a:r>
                      <a:endParaRPr lang="en-US" sz="1600" b="1"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556095">
                <a:tc>
                  <a:txBody>
                    <a:bodyPr/>
                    <a:lstStyle/>
                    <a:p>
                      <a:pPr algn="ctr"/>
                      <a:r>
                        <a:rPr lang="en-US" sz="1100" b="0" i="0" dirty="0" smtClean="0">
                          <a:solidFill>
                            <a:schemeClr val="tx1"/>
                          </a:solidFill>
                        </a:rPr>
                        <a:t>SEIZE</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TimesNewRoman"/>
                        </a:rPr>
                        <a:t>A tactical mission task that involves taking possession of a designated area using overwhelming force.</a:t>
                      </a: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597478">
                <a:tc>
                  <a:txBody>
                    <a:bodyPr/>
                    <a:lstStyle/>
                    <a:p>
                      <a:pPr algn="ctr"/>
                      <a:r>
                        <a:rPr lang="en-US" sz="1100" b="0" i="0" dirty="0" smtClean="0">
                          <a:solidFill>
                            <a:schemeClr val="tx1"/>
                          </a:solidFill>
                        </a:rPr>
                        <a:t>SUPPORT BY FIRE</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TimesNewRoman"/>
                        </a:rPr>
                        <a:t>A tactical mission task in which a maneuver force moves to a position where it can engage the enemy by direct fire in support of another maneuvering force.</a:t>
                      </a: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597478">
                <a:tc>
                  <a:txBody>
                    <a:bodyPr/>
                    <a:lstStyle/>
                    <a:p>
                      <a:pPr algn="ctr"/>
                      <a:r>
                        <a:rPr lang="en-US" sz="1100" b="0" i="0" dirty="0" smtClean="0">
                          <a:solidFill>
                            <a:schemeClr val="tx1"/>
                          </a:solidFill>
                        </a:rPr>
                        <a:t>SUPPRESS</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TimesNewRoman"/>
                        </a:rPr>
                        <a:t>A tactical mission task that results in temporary degradation of the performance of a force or weapons system below the level needed to accomplish the mission.</a:t>
                      </a: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946202">
                <a:tc>
                  <a:txBody>
                    <a:bodyPr/>
                    <a:lstStyle/>
                    <a:p>
                      <a:pPr algn="ctr"/>
                      <a:r>
                        <a:rPr lang="en-US" sz="1100" b="0" i="0" dirty="0" smtClean="0">
                          <a:solidFill>
                            <a:schemeClr val="tx1"/>
                          </a:solidFill>
                        </a:rPr>
                        <a:t>TURN</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TimesNewRoman"/>
                        </a:rPr>
                        <a:t>1. A tactical mission task that involves forcing an enemy force from one avenue of approach or mobility corridor to another. 2. A tactical obstacle effect that integrates fire planning and obstacle effort to divert an enemy formation from one avenue of approach to an adjacent avenue of approach or into an engagement area.</a:t>
                      </a: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597478">
                <a:tc>
                  <a:txBody>
                    <a:bodyPr/>
                    <a:lstStyle/>
                    <a:p>
                      <a:pPr algn="ctr"/>
                      <a:r>
                        <a:rPr lang="en-US" sz="1100" b="0" i="0" dirty="0" smtClean="0">
                          <a:solidFill>
                            <a:schemeClr val="tx1"/>
                          </a:solidFill>
                        </a:rPr>
                        <a:t>WITHDRAW</a:t>
                      </a: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baseline="0" dirty="0" smtClean="0">
                          <a:latin typeface="TimesNewRoman"/>
                        </a:rPr>
                        <a:t>A planned retrograde operation in which a force in contact disengages from an enemy force and moves in a direction away from the enemy.</a:t>
                      </a: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597478">
                <a:tc>
                  <a:txBody>
                    <a:bodyPr/>
                    <a:lstStyle/>
                    <a:p>
                      <a:pPr algn="ctr"/>
                      <a:r>
                        <a:rPr lang="en-US" sz="1100" b="0" i="0" dirty="0" smtClean="0">
                          <a:solidFill>
                            <a:schemeClr val="tx1"/>
                          </a:solidFill>
                        </a:rPr>
                        <a:t>WITHDRAW</a:t>
                      </a:r>
                      <a:r>
                        <a:rPr lang="en-US" sz="1100" b="0" i="0" baseline="0" dirty="0" smtClean="0">
                          <a:solidFill>
                            <a:schemeClr val="tx1"/>
                          </a:solidFill>
                        </a:rPr>
                        <a:t> UNDER PRESSURE</a:t>
                      </a:r>
                      <a:endParaRPr lang="en-US" sz="1100" b="0" i="0" dirty="0">
                        <a:solidFill>
                          <a:schemeClr val="tx1"/>
                        </a:solidFill>
                      </a:endParaRPr>
                    </a:p>
                  </a:txBody>
                  <a:tcPr marL="0" marR="0"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b="0" i="0" dirty="0">
                        <a:solidFill>
                          <a:schemeClr val="tx1"/>
                        </a:solidFill>
                      </a:endParaRPr>
                    </a:p>
                  </a:txBody>
                  <a:tcPr marL="69925" marR="69925"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bl>
          </a:graphicData>
        </a:graphic>
      </p:graphicFrame>
      <p:pic>
        <p:nvPicPr>
          <p:cNvPr id="2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9414" y="1194237"/>
            <a:ext cx="695350" cy="590349"/>
          </a:xfrm>
          <a:prstGeom prst="rect">
            <a:avLst/>
          </a:prstGeom>
          <a:noFill/>
          <a:ln w="9525">
            <a:noFill/>
            <a:miter lim="800000"/>
            <a:headEnd/>
            <a:tailEnd/>
          </a:ln>
        </p:spPr>
      </p:pic>
      <p:pic>
        <p:nvPicPr>
          <p:cNvPr id="26"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7641" y="1734330"/>
            <a:ext cx="637919" cy="541589"/>
          </a:xfrm>
          <a:prstGeom prst="rect">
            <a:avLst/>
          </a:prstGeom>
          <a:noFill/>
          <a:ln w="9525">
            <a:noFill/>
            <a:miter lim="800000"/>
            <a:headEnd/>
            <a:tailEnd/>
          </a:ln>
        </p:spPr>
      </p:pic>
      <p:pic>
        <p:nvPicPr>
          <p:cNvPr id="27"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6288" y="2329897"/>
            <a:ext cx="620346" cy="569631"/>
          </a:xfrm>
          <a:prstGeom prst="rect">
            <a:avLst/>
          </a:prstGeom>
          <a:noFill/>
          <a:ln w="9525">
            <a:noFill/>
            <a:miter lim="800000"/>
            <a:headEnd/>
            <a:tailEnd/>
          </a:ln>
        </p:spPr>
      </p:pic>
      <p:pic>
        <p:nvPicPr>
          <p:cNvPr id="28"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0492" y="3012823"/>
            <a:ext cx="894134" cy="759114"/>
          </a:xfrm>
          <a:prstGeom prst="rect">
            <a:avLst/>
          </a:prstGeom>
          <a:noFill/>
          <a:ln w="9525">
            <a:noFill/>
            <a:miter lim="800000"/>
            <a:headEnd/>
            <a:tailEnd/>
          </a:ln>
        </p:spPr>
      </p:pic>
      <p:pic>
        <p:nvPicPr>
          <p:cNvPr id="29"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91139" y="4021989"/>
            <a:ext cx="953487" cy="661901"/>
          </a:xfrm>
          <a:prstGeom prst="rect">
            <a:avLst/>
          </a:prstGeom>
          <a:noFill/>
          <a:ln w="9525">
            <a:noFill/>
            <a:miter lim="800000"/>
            <a:headEnd/>
            <a:tailEnd/>
          </a:ln>
        </p:spPr>
      </p:pic>
      <p:pic>
        <p:nvPicPr>
          <p:cNvPr id="30" name="Picture 7"/>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6173" y="4597859"/>
            <a:ext cx="860854" cy="597596"/>
          </a:xfrm>
          <a:prstGeom prst="rect">
            <a:avLst/>
          </a:prstGeom>
          <a:noFill/>
          <a:ln w="9525">
            <a:noFill/>
            <a:miter lim="800000"/>
            <a:headEnd/>
            <a:tailEnd/>
          </a:ln>
        </p:spPr>
      </p:pic>
      <p:sp>
        <p:nvSpPr>
          <p:cNvPr id="33" name="TextBox 3"/>
          <p:cNvSpPr txBox="1">
            <a:spLocks noChangeArrowheads="1"/>
          </p:cNvSpPr>
          <p:nvPr/>
        </p:nvSpPr>
        <p:spPr bwMode="auto">
          <a:xfrm>
            <a:off x="291357" y="5264727"/>
            <a:ext cx="5244352" cy="403859"/>
          </a:xfrm>
          <a:prstGeom prst="rect">
            <a:avLst/>
          </a:prstGeom>
          <a:noFill/>
          <a:ln w="9525">
            <a:noFill/>
            <a:miter lim="800000"/>
            <a:headEnd/>
            <a:tailEnd/>
          </a:ln>
        </p:spPr>
        <p:txBody>
          <a:bodyPr wrap="square" lIns="77356" tIns="38678" rIns="77356" bIns="38678">
            <a:spAutoFit/>
          </a:bodyPr>
          <a:lstStyle/>
          <a:p>
            <a:pPr algn="ctr" fontAlgn="base">
              <a:spcBef>
                <a:spcPct val="0"/>
              </a:spcBef>
              <a:spcAft>
                <a:spcPct val="0"/>
              </a:spcAft>
              <a:defRPr/>
            </a:pPr>
            <a:r>
              <a:rPr lang="en-US" sz="2100" b="1" u="sng" dirty="0">
                <a:solidFill>
                  <a:prstClr val="black"/>
                </a:solidFill>
                <a:cs typeface="Arial" pitchFamily="34" charset="0"/>
              </a:rPr>
              <a:t>FIRE CONTROL MEASURES (FCMs)</a:t>
            </a:r>
          </a:p>
        </p:txBody>
      </p:sp>
      <p:cxnSp>
        <p:nvCxnSpPr>
          <p:cNvPr id="36" name="Straight Connector 35"/>
          <p:cNvCxnSpPr/>
          <p:nvPr/>
        </p:nvCxnSpPr>
        <p:spPr>
          <a:xfrm>
            <a:off x="0" y="5195455"/>
            <a:ext cx="5943600" cy="0"/>
          </a:xfrm>
          <a:prstGeom prst="line">
            <a:avLst/>
          </a:prstGeom>
        </p:spPr>
        <p:style>
          <a:lnRef idx="2">
            <a:schemeClr val="dk1"/>
          </a:lnRef>
          <a:fillRef idx="0">
            <a:schemeClr val="dk1"/>
          </a:fillRef>
          <a:effectRef idx="1">
            <a:schemeClr val="dk1"/>
          </a:effectRef>
          <a:fontRef idx="minor">
            <a:schemeClr val="tx1"/>
          </a:fontRef>
        </p:style>
      </p:cxnSp>
      <p:sp>
        <p:nvSpPr>
          <p:cNvPr id="17"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Tactical Mission Tasks &amp; FCMs</a:t>
            </a:r>
          </a:p>
        </p:txBody>
      </p:sp>
      <p:grpSp>
        <p:nvGrpSpPr>
          <p:cNvPr id="18" name="Group 8"/>
          <p:cNvGrpSpPr/>
          <p:nvPr/>
        </p:nvGrpSpPr>
        <p:grpSpPr>
          <a:xfrm>
            <a:off x="0" y="8866911"/>
            <a:ext cx="5943600" cy="277091"/>
            <a:chOff x="0" y="9753600"/>
            <a:chExt cx="7772400" cy="304800"/>
          </a:xfrm>
        </p:grpSpPr>
        <p:sp>
          <p:nvSpPr>
            <p:cNvPr id="19"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8" action="ppaction://hlinksldjump" tooltip="Click here to return to the TACSOP Table of Contents"/>
                </a:rPr>
                <a:t>Planning</a:t>
              </a:r>
            </a:p>
          </p:txBody>
        </p:sp>
        <p:sp>
          <p:nvSpPr>
            <p:cNvPr id="20"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9" action="ppaction://hlinksldjump" tooltip="Click here to return to the TACSOP Table of Contents"/>
                </a:rPr>
                <a:t>D - 17</a:t>
              </a:r>
            </a:p>
          </p:txBody>
        </p:sp>
      </p:grpSp>
      <p:pic>
        <p:nvPicPr>
          <p:cNvPr id="5122" name="Picture 2"/>
          <p:cNvPicPr>
            <a:picLocks noChangeAspect="1" noChangeArrowheads="1"/>
          </p:cNvPicPr>
          <p:nvPr/>
        </p:nvPicPr>
        <p:blipFill>
          <a:blip r:embed="rId10" cstate="print"/>
          <a:srcRect/>
          <a:stretch>
            <a:fillRect/>
          </a:stretch>
        </p:blipFill>
        <p:spPr bwMode="auto">
          <a:xfrm>
            <a:off x="454797" y="5653974"/>
            <a:ext cx="5034010" cy="3186546"/>
          </a:xfrm>
          <a:prstGeom prst="rect">
            <a:avLst/>
          </a:prstGeom>
          <a:noFill/>
          <a:ln w="9525">
            <a:noFill/>
            <a:miter lim="800000"/>
            <a:headEnd/>
            <a:tailEnd/>
          </a:ln>
        </p:spPr>
      </p:pic>
    </p:spTree>
    <p:extLst>
      <p:ext uri="{BB962C8B-B14F-4D97-AF65-F5344CB8AC3E}">
        <p14:creationId xmlns:p14="http://schemas.microsoft.com/office/powerpoint/2010/main" val="11524231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831273"/>
            <a:ext cx="5943600" cy="7620000"/>
          </a:xfrm>
        </p:spPr>
        <p:txBody>
          <a:bodyPr>
            <a:noAutofit/>
          </a:bodyPr>
          <a:lstStyle/>
          <a:p>
            <a:pPr>
              <a:spcBef>
                <a:spcPts val="0"/>
              </a:spcBef>
            </a:pPr>
            <a:r>
              <a:rPr lang="en-US" sz="1400" dirty="0"/>
              <a:t>The leader seizes, retains, and exploits the initiative when conducting offensive tasks. Even when conducting primarily defensive tasks, taking the initiative from the enemy requires offensive tasks that are force- or terrain-oriented. Force-oriented tasks focus on the enemy. Terrain-oriented tasks focus on seizing and retaining control of terrain and facilities.</a:t>
            </a:r>
          </a:p>
          <a:p>
            <a:pPr>
              <a:spcBef>
                <a:spcPts val="0"/>
              </a:spcBef>
            </a:pPr>
            <a:endParaRPr lang="en-US" sz="800" b="1" dirty="0"/>
          </a:p>
          <a:p>
            <a:pPr algn="ctr">
              <a:spcBef>
                <a:spcPts val="0"/>
              </a:spcBef>
            </a:pPr>
            <a:r>
              <a:rPr lang="en-US" b="1" u="sng" dirty="0" smtClean="0"/>
              <a:t>Characteristics of the Offense</a:t>
            </a:r>
          </a:p>
          <a:p>
            <a:pPr>
              <a:spcBef>
                <a:spcPts val="0"/>
              </a:spcBef>
            </a:pPr>
            <a:r>
              <a:rPr lang="en-US" sz="1400" dirty="0"/>
              <a:t>The Infantry platoon and squad gains, maintains the initiative and keeps constant pressure on the enemy throughout its area of operation. Success in the offense greatly depends upon the proper application of the characteristics of the offense discussed in the following paragraphs.</a:t>
            </a:r>
            <a:endParaRPr lang="en-US" sz="1400" b="1" dirty="0"/>
          </a:p>
          <a:p>
            <a:pPr>
              <a:spcBef>
                <a:spcPts val="0"/>
              </a:spcBef>
            </a:pPr>
            <a:endParaRPr lang="en-US" sz="800" b="1" dirty="0"/>
          </a:p>
          <a:p>
            <a:pPr>
              <a:spcBef>
                <a:spcPts val="0"/>
              </a:spcBef>
            </a:pPr>
            <a:r>
              <a:rPr lang="en-US" sz="1400" b="1" u="sng" dirty="0"/>
              <a:t>1) Audacity</a:t>
            </a:r>
            <a:r>
              <a:rPr lang="en-US" sz="1400" dirty="0"/>
              <a:t> is a simple plan of action, boldly executed. Audacity inspires Soldiers to overcome adversity and danger. It is a key component of all offensive actions, increasing the chance for surprise. Audacity depends upon the leader’s ability to see opportunities for action, decide in enough time to seize opportunities, and accept prudent risks. Leaders understand when and where to take risks, plan, and execute boldly.</a:t>
            </a:r>
          </a:p>
          <a:p>
            <a:pPr>
              <a:spcBef>
                <a:spcPts val="0"/>
              </a:spcBef>
            </a:pPr>
            <a:endParaRPr lang="en-US" sz="800" dirty="0"/>
          </a:p>
          <a:p>
            <a:pPr>
              <a:spcBef>
                <a:spcPts val="0"/>
              </a:spcBef>
            </a:pPr>
            <a:r>
              <a:rPr lang="en-US" sz="1400" b="1" u="sng" dirty="0"/>
              <a:t>2) Concentration</a:t>
            </a:r>
            <a:r>
              <a:rPr lang="en-US" sz="1400" dirty="0"/>
              <a:t> is the massing of overwhelming effects of combat power to achieve a single purpose. Leaders balance the necessity for concentrating forces to mass effects against the need to disperse forces in order to avoid creating lucrative targets. Advances in ground, air mobility, target acquisition, and long-range precision fires enable attackers to concentrate effects. Mission command systems provide reliable, relevant information that assist commanders in determining when to concentrate forces to mass effects. The Infantry platoon and squad achieves concentration through—</a:t>
            </a:r>
          </a:p>
          <a:p>
            <a:pPr marL="241736" indent="-241736">
              <a:spcBef>
                <a:spcPts val="0"/>
              </a:spcBef>
              <a:buFont typeface="Arial" panose="020B0604020202020204" pitchFamily="34" charset="0"/>
              <a:buChar char="•"/>
            </a:pPr>
            <a:r>
              <a:rPr lang="en-US" sz="1400" dirty="0"/>
              <a:t>Careful planning and coordination based on a thorough terrain and enemy analysis, plus accurate reconnaissance.</a:t>
            </a:r>
          </a:p>
          <a:p>
            <a:pPr marL="241736" indent="-241736">
              <a:spcBef>
                <a:spcPts val="0"/>
              </a:spcBef>
              <a:buFont typeface="Arial" panose="020B0604020202020204" pitchFamily="34" charset="0"/>
              <a:buChar char="•"/>
            </a:pPr>
            <a:r>
              <a:rPr lang="en-US" sz="1400" dirty="0"/>
              <a:t>Designation of a main effort and allocation of resources to support it.</a:t>
            </a:r>
          </a:p>
          <a:p>
            <a:pPr marL="241736" indent="-241736">
              <a:spcBef>
                <a:spcPts val="0"/>
              </a:spcBef>
              <a:buFont typeface="Arial" panose="020B0604020202020204" pitchFamily="34" charset="0"/>
              <a:buChar char="•"/>
            </a:pPr>
            <a:r>
              <a:rPr lang="en-US" sz="1400" dirty="0"/>
              <a:t>Continuous information flow.</a:t>
            </a:r>
          </a:p>
          <a:p>
            <a:pPr marL="241736" indent="-241736">
              <a:spcBef>
                <a:spcPts val="0"/>
              </a:spcBef>
              <a:buFont typeface="Arial" panose="020B0604020202020204" pitchFamily="34" charset="0"/>
              <a:buChar char="•"/>
            </a:pPr>
            <a:r>
              <a:rPr lang="en-US" sz="1400" dirty="0"/>
              <a:t>Massing firepower using long-range precision fires and maneuver.</a:t>
            </a:r>
          </a:p>
        </p:txBody>
      </p:sp>
      <p:grpSp>
        <p:nvGrpSpPr>
          <p:cNvPr id="6" name="Group 8"/>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Offense</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E - 1</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Offense</a:t>
            </a:r>
            <a:endParaRPr lang="en-US" dirty="0"/>
          </a:p>
        </p:txBody>
      </p:sp>
    </p:spTree>
    <p:extLst>
      <p:ext uri="{BB962C8B-B14F-4D97-AF65-F5344CB8AC3E}">
        <p14:creationId xmlns:p14="http://schemas.microsoft.com/office/powerpoint/2010/main" val="2417388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831273"/>
            <a:ext cx="5943600" cy="7620000"/>
          </a:xfrm>
        </p:spPr>
        <p:txBody>
          <a:bodyPr>
            <a:noAutofit/>
          </a:bodyPr>
          <a:lstStyle/>
          <a:p>
            <a:pPr>
              <a:spcBef>
                <a:spcPts val="0"/>
              </a:spcBef>
            </a:pPr>
            <a:r>
              <a:rPr lang="en-US" sz="1600" b="1" u="sng" dirty="0"/>
              <a:t>3) Surprise</a:t>
            </a:r>
            <a:r>
              <a:rPr lang="en-US" sz="1600" dirty="0"/>
              <a:t> is achieved by attacking the enemy at a time or place they do not expect or in a manner for which they are unprepared. Estimating the enemy commander’s intent and denying the ability to gain thorough and timely situational understanding are necessary to achieve surprise. Unpredictability and boldness help gain surprise. The direction, timing, and force of attack also help achieve surprise. Surprise delays enemy reactions, overloads and confuse his command and control systems, induces psychological shock in enemy soldiers and leaders, and reduces the coherence of defensive missions. By diminishing enemy combat power, surprise enables the attackers to exploit enemy paralysis and hesitancy. The Infantry platoon and squad achieve surprise by—</a:t>
            </a:r>
          </a:p>
          <a:p>
            <a:pPr marL="241736" indent="-241736">
              <a:spcBef>
                <a:spcPts val="0"/>
              </a:spcBef>
              <a:buFont typeface="Arial" panose="020B0604020202020204" pitchFamily="34" charset="0"/>
              <a:buChar char="•"/>
            </a:pPr>
            <a:r>
              <a:rPr lang="en-US" sz="1600" dirty="0"/>
              <a:t>Gaining and maintaining information dominance by conducting thorough information collection and counterreconnaissance efforts.</a:t>
            </a:r>
          </a:p>
          <a:p>
            <a:pPr marL="241736" indent="-241736">
              <a:spcBef>
                <a:spcPts val="0"/>
              </a:spcBef>
              <a:buFont typeface="Arial" panose="020B0604020202020204" pitchFamily="34" charset="0"/>
              <a:buChar char="•"/>
            </a:pPr>
            <a:r>
              <a:rPr lang="en-US" sz="1600" dirty="0"/>
              <a:t>Striking the enemy from an unexpected direction, at an unexpected time, and by unique combinations of movement with units that cross all types of terrain.</a:t>
            </a:r>
          </a:p>
          <a:p>
            <a:pPr marL="241736" indent="-241736">
              <a:spcBef>
                <a:spcPts val="0"/>
              </a:spcBef>
              <a:buFont typeface="Arial" panose="020B0604020202020204" pitchFamily="34" charset="0"/>
              <a:buChar char="•"/>
            </a:pPr>
            <a:r>
              <a:rPr lang="en-US" sz="1600" dirty="0"/>
              <a:t>Quickly changing the tempo of operations.</a:t>
            </a:r>
          </a:p>
          <a:p>
            <a:pPr marL="241736" indent="-241736">
              <a:spcBef>
                <a:spcPts val="0"/>
              </a:spcBef>
              <a:buFont typeface="Arial" panose="020B0604020202020204" pitchFamily="34" charset="0"/>
              <a:buChar char="•"/>
            </a:pPr>
            <a:r>
              <a:rPr lang="en-US" sz="1600" dirty="0"/>
              <a:t>Being unpredictable.</a:t>
            </a:r>
          </a:p>
          <a:p>
            <a:pPr marL="241736" indent="-241736">
              <a:spcBef>
                <a:spcPts val="0"/>
              </a:spcBef>
              <a:buFont typeface="Arial" panose="020B0604020202020204" pitchFamily="34" charset="0"/>
              <a:buChar char="•"/>
            </a:pPr>
            <a:endParaRPr lang="en-US" sz="1600" dirty="0"/>
          </a:p>
          <a:p>
            <a:pPr>
              <a:spcBef>
                <a:spcPts val="0"/>
              </a:spcBef>
            </a:pPr>
            <a:r>
              <a:rPr lang="en-US" sz="1600" b="1" u="sng" dirty="0"/>
              <a:t>4) Tempo</a:t>
            </a:r>
            <a:r>
              <a:rPr lang="en-US" sz="1600" dirty="0"/>
              <a:t> is the relative speed and rhythm of military operations over time with respect to the enemy. Controlling or altering tempo is necessary to retain the initiative. A faster tempo allows attackers to quickly penetrate barriers and defenses, and destroy enemy forces in-depth before they can react. Leaders adjust tempo as tactical situations, sustainment necessity, or operational opportunities allow. This ensures synchronization and proper coordination, but not at the expense of losing opportunities, that defeats the enemy. Rapid tempo demands quick decisions. It denies the enemy the chance to rest while continually creating offensive opportunities.</a:t>
            </a:r>
          </a:p>
        </p:txBody>
      </p:sp>
      <p:grpSp>
        <p:nvGrpSpPr>
          <p:cNvPr id="7" name="Group 8"/>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Offense</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E - 2</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Characteristics of the Offense</a:t>
            </a:r>
          </a:p>
        </p:txBody>
      </p:sp>
    </p:spTree>
    <p:extLst>
      <p:ext uri="{BB962C8B-B14F-4D97-AF65-F5344CB8AC3E}">
        <p14:creationId xmlns:p14="http://schemas.microsoft.com/office/powerpoint/2010/main" val="13909238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92728"/>
            <a:ext cx="5943600" cy="8550886"/>
          </a:xfrm>
          <a:prstGeom prst="rect">
            <a:avLst/>
          </a:prstGeom>
        </p:spPr>
        <p:txBody>
          <a:bodyPr wrap="square" lIns="77356" tIns="38678" rIns="77356" bIns="38678">
            <a:spAutoFit/>
          </a:bodyPr>
          <a:lstStyle/>
          <a:p>
            <a:r>
              <a:rPr lang="en-US" sz="1600" b="1" dirty="0"/>
              <a:t>The four offensive tasks are:</a:t>
            </a:r>
          </a:p>
          <a:p>
            <a:pPr marL="494218" indent="-290085">
              <a:buFont typeface="+mj-lt"/>
              <a:buAutoNum type="arabicPeriod"/>
            </a:pPr>
            <a:r>
              <a:rPr lang="en-US" sz="1600" b="1" dirty="0"/>
              <a:t>Movement to contact</a:t>
            </a:r>
          </a:p>
          <a:p>
            <a:pPr marL="494218" indent="-290085">
              <a:buFont typeface="+mj-lt"/>
              <a:buAutoNum type="arabicPeriod"/>
            </a:pPr>
            <a:r>
              <a:rPr lang="en-US" sz="1600" b="1" dirty="0"/>
              <a:t>Attack</a:t>
            </a:r>
          </a:p>
          <a:p>
            <a:pPr marL="494218" indent="-290085">
              <a:buFont typeface="+mj-lt"/>
              <a:buAutoNum type="arabicPeriod"/>
            </a:pPr>
            <a:r>
              <a:rPr lang="en-US" sz="1600" b="1" dirty="0"/>
              <a:t>Exploitation</a:t>
            </a:r>
          </a:p>
          <a:p>
            <a:pPr marL="494218" indent="-290085">
              <a:buFont typeface="+mj-lt"/>
              <a:buAutoNum type="arabicPeriod"/>
            </a:pPr>
            <a:r>
              <a:rPr lang="en-US" sz="1600" b="1" dirty="0"/>
              <a:t>Pursuit</a:t>
            </a:r>
          </a:p>
          <a:p>
            <a:r>
              <a:rPr lang="en-US" b="1" u="sng" dirty="0" smtClean="0"/>
              <a:t>1</a:t>
            </a:r>
            <a:r>
              <a:rPr lang="en-US" b="1" u="sng" dirty="0"/>
              <a:t>) Movement to contact </a:t>
            </a:r>
            <a:r>
              <a:rPr lang="en-US" dirty="0"/>
              <a:t>is an offensive task designed to develop the situation and establish or regain contact. (Refer to FM 3-90-1 for more information.) It creates favorable conditions for subsequent tactical actions. The leader conducts a movement to contact when the enemy situation is vague or not specific enough to conduct an attack. Forces executing this task seek to make contact with the smallest friendly force possible. A movement to contact may result in a meeting engagement, which is a combat action occurring when a moving force engages an enemy at an unexpected time and place. Once making contact with an enemy force, the leader has five options: attack, defend, bypass, delay, or withdraw. Two movement to contact techniques are search and attack, and cordon and search.</a:t>
            </a:r>
          </a:p>
          <a:p>
            <a:pPr marL="284715" indent="-194733"/>
            <a:r>
              <a:rPr lang="en-US" b="1" u="sng" dirty="0"/>
              <a:t>1) Search and attack </a:t>
            </a:r>
            <a:r>
              <a:rPr lang="en-US" dirty="0"/>
              <a:t>is a technique for conducting movement to contact sharing many of the same characteristics of an area security mission. (Refer to ADRP 3-90 for more information.) Conducted primarily by Infantry forces and often supported by armored forces, the leader employs this form of movement to contact when the enemy is operating as a small, dispersed element, or when the task is to deny the enemy the ability to move within a given area. Maneuver battalions and companies normally conduct search and attack.</a:t>
            </a:r>
          </a:p>
          <a:p>
            <a:pPr marL="284715" indent="-194733"/>
            <a:r>
              <a:rPr lang="en-US" b="1" u="sng" dirty="0"/>
              <a:t>2) Cordon and Search</a:t>
            </a:r>
            <a:r>
              <a:rPr lang="en-US" dirty="0"/>
              <a:t>: The most common tactical task during stability is a cordon and search. This involves two potentially inflammatory processes: limiting freedom of movement and searching dwellings. These two actions have a clear potential for negative consequences. Therefore, organizing cordon and search elements requires extensive mission tailoring and Infantry leaders always are prepared for a civil disturbance. Cordon and search involves isolating the target area and searching suspected buildings to capture or destroy possible insurgents and contraband. It involves the emplacement of a cordon, or security perimeter, to prevent traffic in and out of the area. The cordon permits the search element to operate unimpeded within the secured area. The purpose of cordon and search is to obtain weapon caches, materiel or information, persons of interest, or a specific high-value target.</a:t>
            </a:r>
          </a:p>
          <a:p>
            <a:endParaRPr lang="en-US" sz="1300" dirty="0"/>
          </a:p>
        </p:txBody>
      </p:sp>
      <p:grpSp>
        <p:nvGrpSpPr>
          <p:cNvPr id="5" name="Group 8"/>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Offense</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E - 3</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4 Offensive Tasks</a:t>
            </a:r>
            <a:endParaRPr lang="en-US" dirty="0"/>
          </a:p>
        </p:txBody>
      </p:sp>
    </p:spTree>
    <p:extLst>
      <p:ext uri="{BB962C8B-B14F-4D97-AF65-F5344CB8AC3E}">
        <p14:creationId xmlns:p14="http://schemas.microsoft.com/office/powerpoint/2010/main" val="22023847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762000"/>
            <a:ext cx="5943600" cy="7844809"/>
          </a:xfrm>
          <a:prstGeom prst="rect">
            <a:avLst/>
          </a:prstGeom>
        </p:spPr>
        <p:txBody>
          <a:bodyPr wrap="square" lIns="77356" tIns="38678" rIns="77356" bIns="38678">
            <a:spAutoFit/>
          </a:bodyPr>
          <a:lstStyle/>
          <a:p>
            <a:pPr marL="149072" indent="-149072"/>
            <a:r>
              <a:rPr lang="en-US" b="1" u="sng" dirty="0"/>
              <a:t>2) An attack</a:t>
            </a:r>
            <a:r>
              <a:rPr lang="en-US" dirty="0"/>
              <a:t> destroys or defeats enemy forces, seizes and secures terrain, or both. (Refer to FM 3-90-1 for more information.) Attacks incorporate coordinated movement supported by direct and indirect fires. They may be decisive or shaping operations and hasty or deliberate, depending upon the time available for assessing the situation, planning, and preparing. However, based on METT-TC, the leader may decide to conduct an attack using only fires. An attack differs from a movement to contact because enemy main body dispositions are at least partially known, allowing the leader to achieve greater synchronization. This enables the massing effects of attacking forces combat power more effective in an attack than in a movement to contact.</a:t>
            </a:r>
          </a:p>
          <a:p>
            <a:pPr marL="189361" indent="-189361"/>
            <a:endParaRPr lang="en-US" sz="1100" dirty="0"/>
          </a:p>
          <a:p>
            <a:pPr marL="189361" indent="-189361">
              <a:buAutoNum type="arabicParenR"/>
            </a:pPr>
            <a:r>
              <a:rPr lang="en-US" dirty="0"/>
              <a:t>Special Purpose Attacks are </a:t>
            </a:r>
            <a:r>
              <a:rPr lang="en-US" b="1" u="sng" dirty="0"/>
              <a:t>ambush</a:t>
            </a:r>
            <a:r>
              <a:rPr lang="en-US" dirty="0"/>
              <a:t>, </a:t>
            </a:r>
            <a:r>
              <a:rPr lang="en-US" b="1" u="sng" dirty="0"/>
              <a:t>counterattack</a:t>
            </a:r>
            <a:r>
              <a:rPr lang="en-US" dirty="0"/>
              <a:t>, </a:t>
            </a:r>
            <a:r>
              <a:rPr lang="en-US" b="1" u="sng" dirty="0"/>
              <a:t>demonstration</a:t>
            </a:r>
            <a:r>
              <a:rPr lang="en-US" dirty="0"/>
              <a:t>, </a:t>
            </a:r>
            <a:r>
              <a:rPr lang="en-US" b="1" u="sng" dirty="0"/>
              <a:t>feint</a:t>
            </a:r>
            <a:r>
              <a:rPr lang="en-US" dirty="0"/>
              <a:t>, </a:t>
            </a:r>
            <a:r>
              <a:rPr lang="en-US" b="1" u="sng" dirty="0"/>
              <a:t>raid</a:t>
            </a:r>
            <a:r>
              <a:rPr lang="en-US" dirty="0"/>
              <a:t>, and </a:t>
            </a:r>
            <a:r>
              <a:rPr lang="en-US" b="1" u="sng" dirty="0"/>
              <a:t>spoiling</a:t>
            </a:r>
            <a:r>
              <a:rPr lang="en-US" dirty="0"/>
              <a:t> </a:t>
            </a:r>
            <a:r>
              <a:rPr lang="en-US" b="1" u="sng" dirty="0"/>
              <a:t>attack</a:t>
            </a:r>
            <a:r>
              <a:rPr lang="en-US" dirty="0"/>
              <a:t>. (Refer to ADRP 3-90 for more information.) The commander’s intent and METT-TC determine which special purpose attacks to employ. Each attack can be conducted as either a hasty or a deliberate operation. The commander’s intent and METT-TC determine the specific attack form. As subordinate attack tasks, they share many of the planning, preparation, and execution considerations of attack. Demonstrations and feints, while forms of attack, also are associated with military deception operations.</a:t>
            </a:r>
          </a:p>
          <a:p>
            <a:pPr marL="339776" lvl="1" indent="-196076">
              <a:buAutoNum type="arabicParenR"/>
            </a:pPr>
            <a:r>
              <a:rPr lang="en-US" b="1" u="sng" dirty="0"/>
              <a:t>Ambush</a:t>
            </a:r>
            <a:r>
              <a:rPr lang="en-US" dirty="0"/>
              <a:t>: see ambush section of this TACSOP</a:t>
            </a:r>
          </a:p>
          <a:p>
            <a:pPr marL="339776" lvl="1" indent="-196076">
              <a:buAutoNum type="arabicParenR"/>
            </a:pPr>
            <a:r>
              <a:rPr lang="en-US" b="1" u="sng" dirty="0"/>
              <a:t>Counterattack</a:t>
            </a:r>
            <a:r>
              <a:rPr lang="en-US" dirty="0"/>
              <a:t>:  an attack by part or all of a defending force against an enemy attacking force, for such specific purposes as regaining ground lost or cutting off or destroying enemy advance units. The general objective is to deny the enemy his goal in attacking</a:t>
            </a:r>
          </a:p>
          <a:p>
            <a:pPr marL="339776" lvl="1" indent="-196076">
              <a:buAutoNum type="arabicParenR"/>
            </a:pPr>
            <a:r>
              <a:rPr lang="en-US" b="1" u="sng" dirty="0"/>
              <a:t>Demonstration</a:t>
            </a:r>
            <a:r>
              <a:rPr lang="en-US" dirty="0"/>
              <a:t>: in military deception, a demonstration is a show of force in an area where a decision is not sought but made to deceive a threat.  It is similar to a feint, but no actual contact with the threat is intended</a:t>
            </a:r>
          </a:p>
          <a:p>
            <a:pPr marL="339776" lvl="1" indent="-196076">
              <a:buAutoNum type="arabicParenR"/>
            </a:pPr>
            <a:r>
              <a:rPr lang="en-US" b="1" u="sng" dirty="0"/>
              <a:t>Feint:</a:t>
            </a:r>
            <a:r>
              <a:rPr lang="en-US" dirty="0"/>
              <a:t> an attack used to deceive the enemy as to the location or time of the actual decisive operation. Forces conducting a feint seek direct fire contact with the enemy but avoid decisive engagement. As in the demonstration, leader use feints in conjunction with other military deception activities.</a:t>
            </a:r>
            <a:endParaRPr lang="en-US" b="1" dirty="0"/>
          </a:p>
          <a:p>
            <a:pPr marL="339776" lvl="1" indent="-196076">
              <a:buAutoNum type="arabicParenR"/>
            </a:pPr>
            <a:r>
              <a:rPr lang="en-US" b="1" u="sng" dirty="0"/>
              <a:t>Raid</a:t>
            </a:r>
            <a:r>
              <a:rPr lang="en-US" dirty="0"/>
              <a:t>: see Raid section of this TACSOP</a:t>
            </a:r>
          </a:p>
          <a:p>
            <a:pPr marL="339776" lvl="1" indent="-196076">
              <a:buAutoNum type="arabicParenR"/>
            </a:pPr>
            <a:r>
              <a:rPr lang="en-US" b="1" u="sng" dirty="0"/>
              <a:t>Spoiling Attack</a:t>
            </a:r>
            <a:r>
              <a:rPr lang="en-US" dirty="0"/>
              <a:t>: A spoiling attack is a tactical maneuver employed to impair a hostile attack while the enemy is forming/assembling for an attack. </a:t>
            </a:r>
          </a:p>
        </p:txBody>
      </p:sp>
      <p:grpSp>
        <p:nvGrpSpPr>
          <p:cNvPr id="5" name="Group 8"/>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Offense</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E - 4</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4 Offensive Tasks</a:t>
            </a:r>
            <a:endParaRPr lang="en-US" dirty="0"/>
          </a:p>
        </p:txBody>
      </p:sp>
    </p:spTree>
    <p:extLst>
      <p:ext uri="{BB962C8B-B14F-4D97-AF65-F5344CB8AC3E}">
        <p14:creationId xmlns:p14="http://schemas.microsoft.com/office/powerpoint/2010/main" val="32088473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762001"/>
            <a:ext cx="5943600" cy="3175689"/>
          </a:xfrm>
          <a:prstGeom prst="rect">
            <a:avLst/>
          </a:prstGeom>
        </p:spPr>
        <p:txBody>
          <a:bodyPr wrap="square" lIns="77356" tIns="38678" rIns="77356" bIns="38678">
            <a:spAutoFit/>
          </a:bodyPr>
          <a:lstStyle/>
          <a:p>
            <a:r>
              <a:rPr lang="en-US" b="1" u="sng" dirty="0"/>
              <a:t>3) Exploitation</a:t>
            </a:r>
            <a:r>
              <a:rPr lang="en-US" dirty="0"/>
              <a:t> follows an attack and disorganizes the enemy in-depth (Refer to FM 3-90-1 for more information.) Exploitations seek to disintegrate enemy forces to the point where they have no alternative but surrender or retreat. Exploitation take advantage of tactical opportunities, foreseen or unforeseen. Division and higher headquarters normally plan site exploitations as branches or sequels plans. However, the Infantry platoon and squad may participate as part of the fixing force or striking force.</a:t>
            </a:r>
          </a:p>
          <a:p>
            <a:endParaRPr lang="en-US" dirty="0"/>
          </a:p>
          <a:p>
            <a:r>
              <a:rPr lang="en-US" b="1" u="sng" dirty="0"/>
              <a:t>4) A pursuit</a:t>
            </a:r>
            <a:r>
              <a:rPr lang="en-US" dirty="0"/>
              <a:t> is an offensive task designed to catch or cut off a hostile force attempting to escape, with the aim of destroying them. (Refer to FM 3-90-1 for more information.) A pursuit normally follows exploitation. Transition into a pursuit can occur if it is apparent enemy resistance has broken down entirely and the enemy is fleeing the area of operation. Pursuits entail rapid movement, decentralized control and clear commanders’ intent to facilitate control.</a:t>
            </a:r>
          </a:p>
        </p:txBody>
      </p:sp>
      <p:grpSp>
        <p:nvGrpSpPr>
          <p:cNvPr id="5" name="Group 8"/>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Offense</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E - 5</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4 Offensive Tasks</a:t>
            </a:r>
            <a:endParaRPr lang="en-US" dirty="0"/>
          </a:p>
        </p:txBody>
      </p:sp>
      <p:sp>
        <p:nvSpPr>
          <p:cNvPr id="164866" name="AutoShape 2" descr="Image result for army offensive tasks"/>
          <p:cNvSpPr>
            <a:spLocks noChangeAspect="1" noChangeArrowheads="1"/>
          </p:cNvSpPr>
          <p:nvPr/>
        </p:nvSpPr>
        <p:spPr bwMode="auto">
          <a:xfrm>
            <a:off x="0" y="-131328"/>
            <a:ext cx="233083" cy="277091"/>
          </a:xfrm>
          <a:prstGeom prst="rect">
            <a:avLst/>
          </a:prstGeom>
          <a:noFill/>
        </p:spPr>
        <p:txBody>
          <a:bodyPr vert="horz" wrap="square" lIns="77356" tIns="38678" rIns="77356" bIns="38678" numCol="1" anchor="t" anchorCtr="0" compatLnSpc="1">
            <a:prstTxWarp prst="textNoShape">
              <a:avLst/>
            </a:prstTxWarp>
          </a:bodyPr>
          <a:lstStyle/>
          <a:p>
            <a:endParaRPr lang="en-US" dirty="0"/>
          </a:p>
        </p:txBody>
      </p:sp>
      <p:sp>
        <p:nvSpPr>
          <p:cNvPr id="164868" name="AutoShape 4" descr="Image result for army offensive tasks"/>
          <p:cNvSpPr>
            <a:spLocks noChangeAspect="1" noChangeArrowheads="1"/>
          </p:cNvSpPr>
          <p:nvPr/>
        </p:nvSpPr>
        <p:spPr bwMode="auto">
          <a:xfrm>
            <a:off x="0" y="-131328"/>
            <a:ext cx="233083" cy="277091"/>
          </a:xfrm>
          <a:prstGeom prst="rect">
            <a:avLst/>
          </a:prstGeom>
          <a:noFill/>
        </p:spPr>
        <p:txBody>
          <a:bodyPr vert="horz" wrap="square" lIns="77356" tIns="38678" rIns="77356" bIns="38678" numCol="1" anchor="t" anchorCtr="0" compatLnSpc="1">
            <a:prstTxWarp prst="textNoShape">
              <a:avLst/>
            </a:prstTxWarp>
          </a:bodyPr>
          <a:lstStyle/>
          <a:p>
            <a:endParaRPr lang="en-US" dirty="0"/>
          </a:p>
        </p:txBody>
      </p:sp>
      <p:sp>
        <p:nvSpPr>
          <p:cNvPr id="164870" name="AutoShape 6" descr="Image result for army offensive tasks"/>
          <p:cNvSpPr>
            <a:spLocks noChangeAspect="1" noChangeArrowheads="1"/>
          </p:cNvSpPr>
          <p:nvPr/>
        </p:nvSpPr>
        <p:spPr bwMode="auto">
          <a:xfrm>
            <a:off x="0" y="-131328"/>
            <a:ext cx="233083" cy="277091"/>
          </a:xfrm>
          <a:prstGeom prst="rect">
            <a:avLst/>
          </a:prstGeom>
          <a:noFill/>
        </p:spPr>
        <p:txBody>
          <a:bodyPr vert="horz" wrap="square" lIns="77356" tIns="38678" rIns="77356" bIns="38678" numCol="1" anchor="t" anchorCtr="0" compatLnSpc="1">
            <a:prstTxWarp prst="textNoShape">
              <a:avLst/>
            </a:prstTxWarp>
          </a:bodyPr>
          <a:lstStyle/>
          <a:p>
            <a:endParaRPr lang="en-US" dirty="0"/>
          </a:p>
        </p:txBody>
      </p:sp>
      <p:sp>
        <p:nvSpPr>
          <p:cNvPr id="164872" name="AutoShape 8" descr="Image result for army offensive tasks">
            <a:hlinkClick r:id="rId4"/>
          </p:cNvPr>
          <p:cNvSpPr>
            <a:spLocks noChangeAspect="1" noChangeArrowheads="1"/>
          </p:cNvSpPr>
          <p:nvPr/>
        </p:nvSpPr>
        <p:spPr bwMode="auto">
          <a:xfrm>
            <a:off x="29135" y="-574385"/>
            <a:ext cx="2214283" cy="1203614"/>
          </a:xfrm>
          <a:prstGeom prst="rect">
            <a:avLst/>
          </a:prstGeom>
          <a:noFill/>
        </p:spPr>
        <p:txBody>
          <a:bodyPr vert="horz" wrap="square" lIns="77356" tIns="38678" rIns="77356" bIns="38678" numCol="1" anchor="t" anchorCtr="0" compatLnSpc="1">
            <a:prstTxWarp prst="textNoShape">
              <a:avLst/>
            </a:prstTxWarp>
          </a:bodyPr>
          <a:lstStyle/>
          <a:p>
            <a:endParaRPr lang="en-US" dirty="0"/>
          </a:p>
        </p:txBody>
      </p:sp>
      <p:sp>
        <p:nvSpPr>
          <p:cNvPr id="164874" name="AutoShape 10" descr="Image result for army offensive tasks">
            <a:hlinkClick r:id="rId4"/>
          </p:cNvPr>
          <p:cNvSpPr>
            <a:spLocks noChangeAspect="1" noChangeArrowheads="1"/>
          </p:cNvSpPr>
          <p:nvPr/>
        </p:nvSpPr>
        <p:spPr bwMode="auto">
          <a:xfrm>
            <a:off x="29135" y="-574385"/>
            <a:ext cx="2214283" cy="1203614"/>
          </a:xfrm>
          <a:prstGeom prst="rect">
            <a:avLst/>
          </a:prstGeom>
          <a:noFill/>
        </p:spPr>
        <p:txBody>
          <a:bodyPr vert="horz" wrap="square" lIns="77356" tIns="38678" rIns="77356" bIns="38678" numCol="1" anchor="t" anchorCtr="0" compatLnSpc="1">
            <a:prstTxWarp prst="textNoShape">
              <a:avLst/>
            </a:prstTxWarp>
          </a:bodyPr>
          <a:lstStyle/>
          <a:p>
            <a:endParaRPr lang="en-US" dirty="0"/>
          </a:p>
        </p:txBody>
      </p:sp>
      <p:sp>
        <p:nvSpPr>
          <p:cNvPr id="164876" name="AutoShape 12" descr="Image result for army offensive tasks"/>
          <p:cNvSpPr>
            <a:spLocks noChangeAspect="1" noChangeArrowheads="1"/>
          </p:cNvSpPr>
          <p:nvPr/>
        </p:nvSpPr>
        <p:spPr bwMode="auto">
          <a:xfrm>
            <a:off x="0" y="-131328"/>
            <a:ext cx="233083" cy="277091"/>
          </a:xfrm>
          <a:prstGeom prst="rect">
            <a:avLst/>
          </a:prstGeom>
          <a:noFill/>
        </p:spPr>
        <p:txBody>
          <a:bodyPr vert="horz" wrap="square" lIns="77356" tIns="38678" rIns="77356" bIns="38678"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8650790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8694" y="5047095"/>
            <a:ext cx="4953000" cy="3776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704716"/>
            <a:ext cx="5943600" cy="3956096"/>
          </a:xfrm>
          <a:prstGeom prst="rect">
            <a:avLst/>
          </a:prstGeom>
        </p:spPr>
        <p:txBody>
          <a:bodyPr wrap="square" lIns="77356" tIns="38678" rIns="77356" bIns="38678">
            <a:spAutoFit/>
          </a:bodyPr>
          <a:lstStyle/>
          <a:p>
            <a:r>
              <a:rPr lang="en-US" sz="1200" dirty="0"/>
              <a:t>Leaders select the form of maneuver based on METT-TC. The leader then synchronizes the contributions of all warfighting functions to the selected form of maneuver. An operation may contain several forms of offensive maneuver, such as frontal attack to clear enemy security forces, followed by a penetration to create a gap in enemy defenses, which in turn is followed by an envelopment to destroy a counterattacking force. While Infantry platoons and squads do not have the combat power to conduct all forms of maneuver on its own, they will participate as part of a larger organization. The six forms of maneuver are—Envelopment, Turning movement, Frontal attack, Penetration, Infiltration, and Flank attack.</a:t>
            </a:r>
          </a:p>
          <a:p>
            <a:pPr marL="241736" indent="-241736">
              <a:buFont typeface="Arial" panose="020B0604020202020204" pitchFamily="34" charset="0"/>
              <a:buChar char="•"/>
            </a:pPr>
            <a:endParaRPr lang="en-US" sz="1200" dirty="0"/>
          </a:p>
          <a:p>
            <a:r>
              <a:rPr lang="en-US" sz="1200" b="1" u="sng" dirty="0"/>
              <a:t>Envelopment</a:t>
            </a:r>
            <a:r>
              <a:rPr lang="en-US" sz="1200" dirty="0"/>
              <a:t> is a form of maneuver in which an attacking force seeks to avoid the principal enemy defenses by seizing objectives behind those defenses allowing the targeted enemy force to be destroyed in their current positions. BCTs and above normally plan and conduct envelopments. At the tactical level, envelopments focus on seizing terrain, destroying specific enemy forces, and interdicting enemy withdrawal routes. The leader’s decisive operation focuses on attacking an assailable flank. It avoids the enemy’s strength at the front where the effects of fires and obstacles are greatest. Generally, the leader prefers to conduct envelopment instead of a penetration or frontal attack because the attacking force tends to suffer fewer casualties while having the most opportunities to destroy the enemy. Envelopment also produces great psychological shock on the enemy. If no assailable flank is available, the attacking force creates one. The four varieties of envelopment are single envelopment, double envelopment, encirclement, and vertical envelopment.</a:t>
            </a:r>
          </a:p>
        </p:txBody>
      </p:sp>
      <p:grpSp>
        <p:nvGrpSpPr>
          <p:cNvPr id="7" name="Group 8"/>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Offense</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E - 6</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5 Forms of Maneuver</a:t>
            </a:r>
            <a:endParaRPr lang="en-US" dirty="0"/>
          </a:p>
        </p:txBody>
      </p:sp>
    </p:spTree>
    <p:extLst>
      <p:ext uri="{BB962C8B-B14F-4D97-AF65-F5344CB8AC3E}">
        <p14:creationId xmlns:p14="http://schemas.microsoft.com/office/powerpoint/2010/main" val="39720348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330" y="900548"/>
            <a:ext cx="5743729" cy="2467772"/>
          </a:xfrm>
          <a:prstGeom prst="rect">
            <a:avLst/>
          </a:prstGeom>
        </p:spPr>
        <p:txBody>
          <a:bodyPr wrap="square" lIns="77356" tIns="38678" rIns="77356" bIns="38678">
            <a:spAutoFit/>
          </a:bodyPr>
          <a:lstStyle/>
          <a:p>
            <a:r>
              <a:rPr lang="en-US" dirty="0"/>
              <a:t>A </a:t>
            </a:r>
            <a:r>
              <a:rPr lang="en-US" b="1" u="sng" dirty="0"/>
              <a:t>turning movement </a:t>
            </a:r>
            <a:r>
              <a:rPr lang="en-US" dirty="0"/>
              <a:t>is a form of maneuver in which the attacking force seeks to avoid the enemy’s principle defensive positions by seizing objectives behind the enemy’s current position. This causes the enemy forces to move out of their current positions or divert major forces to meet the threat. The leader uses this form of offensive maneuver to seize vital areas in the enemy’s support area before the main enemy force can withdraw or receive reinforcements. This form of offensive maneuver transitions from an attack into a site exploitation or pursuit. A turning movement seeks to make the enemy force displace from their current locations, whereas an enveloping force seeks to engage the enemy in their current locations from an unexpected direction. Divisions normally execute </a:t>
            </a:r>
            <a:r>
              <a:rPr lang="en-US" dirty="0" smtClean="0"/>
              <a:t>turning movements</a:t>
            </a:r>
            <a:r>
              <a:rPr lang="en-US" dirty="0"/>
              <a:t>.</a:t>
            </a:r>
          </a:p>
        </p:txBody>
      </p:sp>
      <p:pic>
        <p:nvPicPr>
          <p:cNvPr id="27651"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1352" y="3675529"/>
            <a:ext cx="542478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8"/>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Offense</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E - 7</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5 Forms of Maneuver</a:t>
            </a:r>
            <a:endParaRPr lang="en-US" dirty="0"/>
          </a:p>
        </p:txBody>
      </p:sp>
    </p:spTree>
    <p:extLst>
      <p:ext uri="{BB962C8B-B14F-4D97-AF65-F5344CB8AC3E}">
        <p14:creationId xmlns:p14="http://schemas.microsoft.com/office/powerpoint/2010/main" val="3790858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0" y="762002"/>
            <a:ext cx="5943600" cy="8177201"/>
          </a:xfrm>
          <a:prstGeom prst="rect">
            <a:avLst/>
          </a:prstGeom>
          <a:noFill/>
          <a:ln w="9525">
            <a:noFill/>
            <a:miter lim="800000"/>
            <a:headEnd/>
            <a:tailEnd/>
          </a:ln>
          <a:effectLst/>
        </p:spPr>
        <p:txBody>
          <a:bodyPr vert="horz" wrap="square" lIns="86190" tIns="0" rIns="86190" bIns="0" numCol="1" anchor="t" anchorCtr="0" compatLnSpc="1">
            <a:prstTxWarp prst="textNoShape">
              <a:avLst/>
            </a:prstTxWarp>
            <a:spAutoFit/>
          </a:bodyPr>
          <a:lstStyle/>
          <a:p>
            <a:pPr marL="150414" indent="-150414">
              <a:spcAft>
                <a:spcPts val="507"/>
              </a:spcAft>
            </a:pPr>
            <a:r>
              <a:rPr lang="en-US" sz="1300" dirty="0">
                <a:latin typeface="+mj-lt"/>
              </a:rPr>
              <a:t>1. </a:t>
            </a:r>
            <a:r>
              <a:rPr lang="en-US" dirty="0">
                <a:latin typeface="+mj-lt"/>
              </a:rPr>
              <a:t>Squads and platoons fight through enemy contact at the lowest possible level.</a:t>
            </a:r>
          </a:p>
          <a:p>
            <a:pPr marL="150414" indent="-150414">
              <a:spcAft>
                <a:spcPts val="507"/>
              </a:spcAft>
            </a:pPr>
            <a:r>
              <a:rPr lang="en-US" dirty="0">
                <a:latin typeface="+mj-lt"/>
              </a:rPr>
              <a:t>2. Squads in contact must establish effective suppressive fire before they or other squads can maneuver. If the squad cannot move under its own fires, the platoon must attempt to gain suppressive fires and then maneuver against the enemy position.</a:t>
            </a:r>
          </a:p>
          <a:p>
            <a:pPr marL="150414" indent="-150414">
              <a:spcAft>
                <a:spcPts val="507"/>
              </a:spcAft>
            </a:pPr>
            <a:r>
              <a:rPr lang="en-US" dirty="0">
                <a:latin typeface="+mj-lt"/>
              </a:rPr>
              <a:t>3.  Platoons and squads will fight as organized with fire teams and squads retaining their integrity. Even buddy teams stay the same. The team leader and the automatic rifleman form one buddy team, and the grenadier (M203) and a rifleman form the other buddy team.</a:t>
            </a:r>
          </a:p>
          <a:p>
            <a:pPr marL="150414" indent="-150414">
              <a:spcAft>
                <a:spcPts val="507"/>
              </a:spcAft>
            </a:pPr>
            <a:r>
              <a:rPr lang="en-US" dirty="0">
                <a:latin typeface="+mj-lt"/>
              </a:rPr>
              <a:t>4. Success depends upon all soldiers understanding what the platoon is trying to do and the specific steps necessary to accomplish the mission.</a:t>
            </a:r>
          </a:p>
          <a:p>
            <a:pPr marL="150414" indent="-150414">
              <a:spcAft>
                <a:spcPts val="507"/>
              </a:spcAft>
            </a:pPr>
            <a:r>
              <a:rPr lang="en-US" dirty="0">
                <a:latin typeface="+mj-lt"/>
              </a:rPr>
              <a:t>5. The platoon leader never waits for the squad in contact to develop the situation. Anytime a fire team makes contact, the platoon also begins taking action. That way the platoon can quickly provide additional support, maneuver to take up the assault, or follow-up on the success of the squad that made contact.</a:t>
            </a:r>
            <a:endParaRPr lang="en-US" dirty="0">
              <a:latin typeface="+mj-lt"/>
              <a:ea typeface="Times New Roman" pitchFamily="18" charset="0"/>
              <a:cs typeface="Times New Roman" pitchFamily="18" charset="0"/>
            </a:endParaRPr>
          </a:p>
          <a:p>
            <a:pPr marL="94009" indent="-94009" defTabSz="861900" eaLnBrk="0" fontAlgn="base" hangingPunct="0">
              <a:spcBef>
                <a:spcPct val="0"/>
              </a:spcBef>
              <a:spcAft>
                <a:spcPct val="0"/>
              </a:spcAft>
              <a:buFontTx/>
              <a:buChar char="•"/>
            </a:pPr>
            <a:endParaRPr lang="en-US" sz="1300" dirty="0">
              <a:latin typeface="+mj-lt"/>
              <a:ea typeface="Times New Roman" pitchFamily="18" charset="0"/>
              <a:cs typeface="Times New Roman" pitchFamily="18" charset="0"/>
            </a:endParaRPr>
          </a:p>
          <a:p>
            <a:pPr marL="94009" indent="-94009" defTabSz="861900" eaLnBrk="0" fontAlgn="base" hangingPunct="0">
              <a:spcBef>
                <a:spcPct val="0"/>
              </a:spcBef>
              <a:spcAft>
                <a:spcPct val="0"/>
              </a:spcAft>
              <a:buFontTx/>
              <a:buChar char="•"/>
            </a:pPr>
            <a:r>
              <a:rPr lang="en-US" sz="1300" dirty="0">
                <a:latin typeface="+mj-lt"/>
                <a:ea typeface="Times New Roman" pitchFamily="18" charset="0"/>
                <a:cs typeface="Times New Roman" pitchFamily="18" charset="0"/>
              </a:rPr>
              <a:t> See the enemy; PID – shoot first, talk second.  </a:t>
            </a:r>
            <a:endParaRPr lang="en-US" sz="1300" b="1" i="1" u="sng" dirty="0">
              <a:latin typeface="+mj-lt"/>
              <a:ea typeface="Times New Roman" pitchFamily="18" charset="0"/>
              <a:cs typeface="Times New Roman" pitchFamily="18" charset="0"/>
            </a:endParaRPr>
          </a:p>
          <a:p>
            <a:pPr marL="94009" indent="-94009" defTabSz="861900" eaLnBrk="0" fontAlgn="base" hangingPunct="0">
              <a:spcBef>
                <a:spcPct val="0"/>
              </a:spcBef>
              <a:spcAft>
                <a:spcPct val="0"/>
              </a:spcAft>
              <a:buFontTx/>
              <a:buChar char="•"/>
            </a:pPr>
            <a:r>
              <a:rPr lang="en-US" sz="1300" dirty="0">
                <a:latin typeface="+mj-lt"/>
                <a:ea typeface="Times New Roman" pitchFamily="18" charset="0"/>
                <a:cs typeface="Times New Roman" pitchFamily="18" charset="0"/>
              </a:rPr>
              <a:t> Never use the same route in and out</a:t>
            </a:r>
          </a:p>
          <a:p>
            <a:pPr marL="94009" indent="-94009" defTabSz="861900" eaLnBrk="0" fontAlgn="base" hangingPunct="0">
              <a:spcBef>
                <a:spcPct val="0"/>
              </a:spcBef>
              <a:spcAft>
                <a:spcPct val="0"/>
              </a:spcAft>
              <a:buFontTx/>
              <a:buChar char="•"/>
            </a:pPr>
            <a:r>
              <a:rPr lang="en-US" sz="1300" dirty="0">
                <a:latin typeface="+mj-lt"/>
                <a:ea typeface="Times New Roman" pitchFamily="18" charset="0"/>
                <a:cs typeface="Times New Roman" pitchFamily="18" charset="0"/>
              </a:rPr>
              <a:t> TLs lead by example: “Do as I do, go where I go, fire at what I’m firing at”</a:t>
            </a:r>
          </a:p>
          <a:p>
            <a:pPr marL="94009" indent="-94009" defTabSz="861900" eaLnBrk="0" fontAlgn="base" hangingPunct="0">
              <a:spcBef>
                <a:spcPct val="0"/>
              </a:spcBef>
              <a:spcAft>
                <a:spcPct val="0"/>
              </a:spcAft>
              <a:buFontTx/>
              <a:buChar char="•"/>
            </a:pPr>
            <a:r>
              <a:rPr lang="en-US" sz="1300" dirty="0">
                <a:latin typeface="+mj-lt"/>
                <a:ea typeface="Times New Roman" pitchFamily="18" charset="0"/>
                <a:cs typeface="Times New Roman" pitchFamily="18" charset="0"/>
              </a:rPr>
              <a:t> SLs – your actions/decisions will win or lose the fight</a:t>
            </a:r>
          </a:p>
          <a:p>
            <a:pPr marL="94009" indent="-94009" defTabSz="861900" eaLnBrk="0" fontAlgn="base" hangingPunct="0">
              <a:spcBef>
                <a:spcPct val="0"/>
              </a:spcBef>
              <a:spcAft>
                <a:spcPct val="0"/>
              </a:spcAft>
              <a:buFontTx/>
              <a:buChar char="•"/>
              <a:tabLst>
                <a:tab pos="110731" algn="l"/>
              </a:tabLst>
            </a:pPr>
            <a:r>
              <a:rPr lang="en-US" sz="1300" dirty="0">
                <a:latin typeface="+mj-lt"/>
                <a:ea typeface="Times New Roman" pitchFamily="18" charset="0"/>
                <a:cs typeface="Times New Roman" pitchFamily="18" charset="0"/>
              </a:rPr>
              <a:t> Someone is always over-watching my movement</a:t>
            </a:r>
          </a:p>
          <a:p>
            <a:pPr marL="94009" indent="-94009" defTabSz="861900" eaLnBrk="0" fontAlgn="base" hangingPunct="0">
              <a:spcBef>
                <a:spcPct val="0"/>
              </a:spcBef>
              <a:spcAft>
                <a:spcPct val="0"/>
              </a:spcAft>
              <a:buFontTx/>
              <a:buChar char="•"/>
            </a:pPr>
            <a:r>
              <a:rPr lang="en-US" sz="1300" dirty="0">
                <a:latin typeface="+mj-lt"/>
                <a:ea typeface="Times New Roman" pitchFamily="18" charset="0"/>
                <a:cs typeface="Times New Roman" pitchFamily="18" charset="0"/>
              </a:rPr>
              <a:t> Shooting while moving is the exception rather than the rule (except in MOUT)</a:t>
            </a:r>
          </a:p>
          <a:p>
            <a:pPr marL="94009" indent="-94009" defTabSz="861900" eaLnBrk="0" fontAlgn="base" hangingPunct="0">
              <a:spcBef>
                <a:spcPct val="0"/>
              </a:spcBef>
              <a:spcAft>
                <a:spcPct val="0"/>
              </a:spcAft>
              <a:buFontTx/>
              <a:buChar char="•"/>
              <a:tabLst>
                <a:tab pos="110731" algn="l"/>
              </a:tabLst>
            </a:pPr>
            <a:r>
              <a:rPr lang="en-US" sz="1300" dirty="0">
                <a:latin typeface="+mj-lt"/>
                <a:ea typeface="Times New Roman" pitchFamily="18" charset="0"/>
                <a:cs typeface="Times New Roman" pitchFamily="18" charset="0"/>
              </a:rPr>
              <a:t> Never do anything for the first time – recon, rehearse, coordinate with replacing unit</a:t>
            </a:r>
          </a:p>
          <a:p>
            <a:pPr marL="94009" indent="-94009" defTabSz="861900" eaLnBrk="0" fontAlgn="base" hangingPunct="0">
              <a:spcBef>
                <a:spcPct val="0"/>
              </a:spcBef>
              <a:spcAft>
                <a:spcPct val="0"/>
              </a:spcAft>
              <a:buFontTx/>
              <a:buChar char="•"/>
              <a:tabLst>
                <a:tab pos="110731" algn="l"/>
              </a:tabLst>
            </a:pPr>
            <a:r>
              <a:rPr lang="en-US" sz="1300" dirty="0">
                <a:latin typeface="+mj-lt"/>
                <a:ea typeface="Times New Roman" pitchFamily="18" charset="0"/>
                <a:cs typeface="Times New Roman" pitchFamily="18" charset="0"/>
              </a:rPr>
              <a:t> Never get surprised, never get your flank rolled-up, always cover your sector</a:t>
            </a:r>
          </a:p>
          <a:p>
            <a:pPr marL="94009" indent="-94009" defTabSz="861900" eaLnBrk="0" fontAlgn="base" hangingPunct="0">
              <a:spcBef>
                <a:spcPct val="0"/>
              </a:spcBef>
              <a:spcAft>
                <a:spcPct val="0"/>
              </a:spcAft>
              <a:buFontTx/>
              <a:buChar char="•"/>
            </a:pPr>
            <a:r>
              <a:rPr lang="en-US" sz="1300" dirty="0">
                <a:latin typeface="+mj-lt"/>
                <a:ea typeface="Times New Roman" pitchFamily="18" charset="0"/>
                <a:cs typeface="Times New Roman" pitchFamily="18" charset="0"/>
              </a:rPr>
              <a:t> Make the enemy fight you in two directions</a:t>
            </a:r>
          </a:p>
          <a:p>
            <a:pPr marL="94009" indent="-94009" defTabSz="861900" eaLnBrk="0" fontAlgn="base" hangingPunct="0">
              <a:spcBef>
                <a:spcPct val="0"/>
              </a:spcBef>
              <a:spcAft>
                <a:spcPct val="0"/>
              </a:spcAft>
              <a:buFontTx/>
              <a:buChar char="•"/>
            </a:pPr>
            <a:r>
              <a:rPr lang="en-US" sz="1300" dirty="0">
                <a:latin typeface="+mj-lt"/>
                <a:ea typeface="Times New Roman" pitchFamily="18" charset="0"/>
                <a:cs typeface="Times New Roman" pitchFamily="18" charset="0"/>
              </a:rPr>
              <a:t> Fight from high ground to low ground</a:t>
            </a:r>
          </a:p>
          <a:p>
            <a:pPr marL="94009" indent="-94009" defTabSz="861900" eaLnBrk="0" fontAlgn="base" hangingPunct="0">
              <a:spcBef>
                <a:spcPct val="0"/>
              </a:spcBef>
              <a:spcAft>
                <a:spcPct val="0"/>
              </a:spcAft>
              <a:buFontTx/>
              <a:buChar char="•"/>
            </a:pPr>
            <a:r>
              <a:rPr lang="en-US" sz="1300" dirty="0">
                <a:latin typeface="+mj-lt"/>
                <a:cs typeface="Times New Roman" pitchFamily="18" charset="0"/>
              </a:rPr>
              <a:t> Don’t wait for anyone to train your PLT, SQD, TM</a:t>
            </a:r>
          </a:p>
          <a:p>
            <a:pPr defTabSz="861900" eaLnBrk="0" fontAlgn="base" hangingPunct="0">
              <a:spcBef>
                <a:spcPct val="0"/>
              </a:spcBef>
              <a:spcAft>
                <a:spcPct val="0"/>
              </a:spcAft>
              <a:buFontTx/>
              <a:buChar char="•"/>
            </a:pPr>
            <a:endParaRPr lang="en-US" sz="1300" dirty="0">
              <a:latin typeface="+mj-lt"/>
              <a:cs typeface="Times New Roman" pitchFamily="18" charset="0"/>
            </a:endParaRPr>
          </a:p>
          <a:p>
            <a:pPr algn="ctr"/>
            <a:r>
              <a:rPr lang="en-US" sz="1300" b="1" u="sng" dirty="0">
                <a:latin typeface="+mj-lt"/>
                <a:ea typeface="Times New Roman"/>
                <a:cs typeface="Arial" pitchFamily="34" charset="0"/>
              </a:rPr>
              <a:t>DOMINATE THE 15 SECOND FIGHT!!!</a:t>
            </a:r>
            <a:endParaRPr lang="en-US" sz="1300" u="sng" dirty="0">
              <a:latin typeface="+mj-lt"/>
              <a:ea typeface="Times New Roman"/>
              <a:cs typeface="Arial" pitchFamily="34" charset="0"/>
            </a:endParaRPr>
          </a:p>
          <a:p>
            <a:pPr algn="ctr"/>
            <a:r>
              <a:rPr lang="en-US" sz="1300" b="1" dirty="0">
                <a:latin typeface="+mj-lt"/>
                <a:ea typeface="Times New Roman"/>
                <a:cs typeface="Arial" pitchFamily="34" charset="0"/>
              </a:rPr>
              <a:t> </a:t>
            </a:r>
            <a:endParaRPr lang="en-US" sz="1300" dirty="0">
              <a:latin typeface="+mj-lt"/>
              <a:ea typeface="Times New Roman"/>
              <a:cs typeface="Arial" pitchFamily="34" charset="0"/>
            </a:endParaRPr>
          </a:p>
          <a:p>
            <a:r>
              <a:rPr lang="en-US" sz="1300" b="1" dirty="0">
                <a:latin typeface="+mj-lt"/>
                <a:ea typeface="Times New Roman"/>
                <a:cs typeface="Arial" pitchFamily="34" charset="0"/>
              </a:rPr>
              <a:t>	</a:t>
            </a:r>
            <a:r>
              <a:rPr lang="en-US" sz="1300" dirty="0">
                <a:latin typeface="+mj-lt"/>
                <a:ea typeface="Times New Roman"/>
                <a:cs typeface="Arial" pitchFamily="34" charset="0"/>
              </a:rPr>
              <a:t>The first 15 seconds of any contact are critical.  Fighting Eagles dominate the first 15 Second Fight. Leaders and soldiers who PID the threat and react quickly (within 15 seconds) placing effective fire on the enemy will gain the initiative and dictate the terms of the remainder of the battle.</a:t>
            </a:r>
          </a:p>
          <a:p>
            <a:endParaRPr lang="en-US" sz="1300" dirty="0">
              <a:latin typeface="+mj-lt"/>
              <a:ea typeface="Times New Roman"/>
              <a:cs typeface="Arial" pitchFamily="34" charset="0"/>
            </a:endParaRPr>
          </a:p>
          <a:p>
            <a:r>
              <a:rPr lang="en-US" sz="1300" dirty="0">
                <a:latin typeface="+mj-lt"/>
                <a:ea typeface="Times New Roman"/>
                <a:cs typeface="Arial" pitchFamily="34" charset="0"/>
              </a:rPr>
              <a:t>	</a:t>
            </a:r>
            <a:endParaRPr lang="en-US" sz="1300" dirty="0">
              <a:latin typeface="+mj-lt"/>
              <a:cs typeface="Arial" pitchFamily="34" charset="0"/>
            </a:endParaRPr>
          </a:p>
        </p:txBody>
      </p:sp>
      <p:sp>
        <p:nvSpPr>
          <p:cNvPr id="4"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Rules of Thumb</a:t>
            </a:r>
            <a:endParaRPr lang="en-US" dirty="0"/>
          </a:p>
        </p:txBody>
      </p:sp>
      <p:grpSp>
        <p:nvGrpSpPr>
          <p:cNvPr id="5" name="Group 4"/>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General</a:t>
              </a:r>
              <a:endParaRPr lang="en-US" sz="1300" dirty="0">
                <a:hlinkClick r:id="rId3" action="ppaction://hlinksldjump" tooltip="Click here to return to the TACSOP Table of Contents"/>
              </a:endParaRP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A - 2</a:t>
              </a:r>
            </a:p>
          </p:txBody>
        </p:sp>
      </p:grpSp>
    </p:spTree>
    <p:extLst>
      <p:ext uri="{BB962C8B-B14F-4D97-AF65-F5344CB8AC3E}">
        <p14:creationId xmlns:p14="http://schemas.microsoft.com/office/powerpoint/2010/main" val="4080239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330" y="900548"/>
            <a:ext cx="5743729" cy="1164248"/>
          </a:xfrm>
          <a:prstGeom prst="rect">
            <a:avLst/>
          </a:prstGeom>
        </p:spPr>
        <p:txBody>
          <a:bodyPr wrap="square" lIns="77356" tIns="38678" rIns="77356" bIns="38678">
            <a:spAutoFit/>
          </a:bodyPr>
          <a:lstStyle/>
          <a:p>
            <a:r>
              <a:rPr lang="en-US" dirty="0"/>
              <a:t>A </a:t>
            </a:r>
            <a:r>
              <a:rPr lang="en-US" b="1" u="sng" dirty="0"/>
              <a:t>frontal attack </a:t>
            </a:r>
            <a:r>
              <a:rPr lang="en-US" dirty="0"/>
              <a:t>is a form of maneuver where an attacking force seeks to destroy a weaker enemy force, or fix a larger enemy in place over a broad front. An attacking force can use a frontal attack to overrun a weak enemy force. The leader commonly uses a frontal attack as a shaping operation in conjunction with other forms of maneuver.</a:t>
            </a: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1080" y="2355275"/>
            <a:ext cx="5548236" cy="5332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8"/>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Offense</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E - 8</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5 Forms of Maneuver</a:t>
            </a:r>
            <a:endParaRPr lang="en-US" dirty="0"/>
          </a:p>
        </p:txBody>
      </p:sp>
    </p:spTree>
    <p:extLst>
      <p:ext uri="{BB962C8B-B14F-4D97-AF65-F5344CB8AC3E}">
        <p14:creationId xmlns:p14="http://schemas.microsoft.com/office/powerpoint/2010/main" val="37908589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330" y="900546"/>
            <a:ext cx="5743729" cy="2033264"/>
          </a:xfrm>
          <a:prstGeom prst="rect">
            <a:avLst/>
          </a:prstGeom>
        </p:spPr>
        <p:txBody>
          <a:bodyPr wrap="square" lIns="77356" tIns="38678" rIns="77356" bIns="38678">
            <a:spAutoFit/>
          </a:bodyPr>
          <a:lstStyle/>
          <a:p>
            <a:r>
              <a:rPr lang="en-US" dirty="0"/>
              <a:t>A </a:t>
            </a:r>
            <a:r>
              <a:rPr lang="en-US" b="1" u="sng" dirty="0"/>
              <a:t>penetration</a:t>
            </a:r>
            <a:r>
              <a:rPr lang="en-US" dirty="0"/>
              <a:t> is a form of maneuver where an attacking force seeks to rupture enemy defenses in a narrow front to disrupt the defensive system. Destroying the continuity of defense allows the enemy’s subsequent isolation and defeat in detail by exploiting friendly forces. The penetration extends from the enemy’s security area through main defensive positions into the enemy support area. The leader employs a penetration when there is no assailable flank, enemy defenses are overextended and weak spots are detected in the enemy’s positions, or time pressures do not permit envelopment.</a:t>
            </a:r>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7341" y="3675530"/>
            <a:ext cx="5535706" cy="4527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8"/>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Offense</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E - 9</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5 Forms of Maneuver</a:t>
            </a:r>
            <a:endParaRPr lang="en-US" dirty="0"/>
          </a:p>
        </p:txBody>
      </p:sp>
    </p:spTree>
    <p:extLst>
      <p:ext uri="{BB962C8B-B14F-4D97-AF65-F5344CB8AC3E}">
        <p14:creationId xmlns:p14="http://schemas.microsoft.com/office/powerpoint/2010/main" val="4958549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330" y="900548"/>
            <a:ext cx="5743729" cy="2250518"/>
          </a:xfrm>
          <a:prstGeom prst="rect">
            <a:avLst/>
          </a:prstGeom>
        </p:spPr>
        <p:txBody>
          <a:bodyPr wrap="square" lIns="77356" tIns="38678" rIns="77356" bIns="38678">
            <a:spAutoFit/>
          </a:bodyPr>
          <a:lstStyle/>
          <a:p>
            <a:r>
              <a:rPr lang="en-US" dirty="0"/>
              <a:t>An </a:t>
            </a:r>
            <a:r>
              <a:rPr lang="en-US" b="1" u="sng" dirty="0"/>
              <a:t>infiltration</a:t>
            </a:r>
            <a:r>
              <a:rPr lang="en-US" dirty="0"/>
              <a:t> is a form of maneuver where an attacking force conducts undetected movement through or into an area controlled by enemy forces. The goal is to occupy a position of advantage behind enemy positions while exposing only small friendly elements to their defensive fires. Infiltration occurs by land, water, air, or a combination of means.  Moving and assembling forces covertly through enemy positions takes a considerable amount of time. To infiltrate, the force avoids detection and engagement. Since this requirement limits the size and strength of the infiltrating force, and infiltrated forces alone rarely can defeat an enemy, infiltration normally is used in conjunction with and in support for other forms of maneuver.</a:t>
            </a:r>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2692" y="3406588"/>
            <a:ext cx="5652248" cy="503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8"/>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Offense</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E - 10</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5 Forms of Maneuver</a:t>
            </a:r>
            <a:endParaRPr lang="en-US" dirty="0"/>
          </a:p>
        </p:txBody>
      </p:sp>
    </p:spTree>
    <p:extLst>
      <p:ext uri="{BB962C8B-B14F-4D97-AF65-F5344CB8AC3E}">
        <p14:creationId xmlns:p14="http://schemas.microsoft.com/office/powerpoint/2010/main" val="35921643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330" y="900547"/>
            <a:ext cx="5743729" cy="3554042"/>
          </a:xfrm>
          <a:prstGeom prst="rect">
            <a:avLst/>
          </a:prstGeom>
        </p:spPr>
        <p:txBody>
          <a:bodyPr wrap="square" lIns="77356" tIns="38678" rIns="77356" bIns="38678">
            <a:spAutoFit/>
          </a:bodyPr>
          <a:lstStyle/>
          <a:p>
            <a:r>
              <a:rPr lang="en-US" dirty="0"/>
              <a:t>A </a:t>
            </a:r>
            <a:r>
              <a:rPr lang="en-US" b="1" u="sng" dirty="0"/>
              <a:t>flanking attack </a:t>
            </a:r>
            <a:r>
              <a:rPr lang="en-US" dirty="0"/>
              <a:t>is a form of offensive maneuver directed at the flank of an enemy force as illustrated in figure 2-6, page 2-10. A flank is the right or left side of a military formation and is not oriented toward the enemy. It is usually not as strong in terms of forces or fires as is the front of a military formation. A flank may be created by the attacker with fires or by a successful penetration. A flanking attack is similar to envelopment but generally conducted on a shallower axis. It is designed to defeat the enemy force while minimizing the effect of the enemy’s frontally-oriented combat power. Flanking attacks normally are conducted with the main effort directed at the flank of the enemy. Usually, a supporting effort engages the enemy’s front by fire and maneuver while the main effort maneuvers to attack the enemy‘s flank. This supporting effort diverts the enemy’s attention from the threatened flank. Corps and divisions are the most likely echelons to conduct turning movements. It often is used for a hasty operation or meeting engagement where speed and simplicity are paramount to maintaining battle tempo and, ultimately, the initiative.</a:t>
            </a: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1740" y="4583491"/>
            <a:ext cx="5380121" cy="428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8"/>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Offense</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E - 10</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5 Forms of Maneuver</a:t>
            </a:r>
            <a:endParaRPr lang="en-US" dirty="0"/>
          </a:p>
        </p:txBody>
      </p:sp>
    </p:spTree>
    <p:extLst>
      <p:ext uri="{BB962C8B-B14F-4D97-AF65-F5344CB8AC3E}">
        <p14:creationId xmlns:p14="http://schemas.microsoft.com/office/powerpoint/2010/main" val="35921643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92731"/>
            <a:ext cx="5943600" cy="8174181"/>
          </a:xfrm>
        </p:spPr>
        <p:txBody>
          <a:bodyPr>
            <a:noAutofit/>
          </a:bodyPr>
          <a:lstStyle/>
          <a:p>
            <a:pPr>
              <a:spcBef>
                <a:spcPts val="0"/>
              </a:spcBef>
            </a:pPr>
            <a:r>
              <a:rPr lang="en-US" sz="1150" dirty="0"/>
              <a:t>A defensive task is a task conducted to defeat an enemy attack, gain time, economize forces, and develop conditions favorable for offensive or stability tasks. (Refer to ADRP 3-90 for more information.) Normally, the defense alone cannot achieve a decision. However, it can set conditions for a counteroffensive or counterattack that enables Army forces to regain the initiative. Other reasons for conducting defensive tasks include, retain decisive terrain or deny a vital area to the enemy, attrition or fix the enemy as a prelude to the offense, counter surprise action by the enemy, or to increase the enemy’s vulnerability by forcing the enemy commander to concentrate subordinate forces. This chapter covers basics of the defense, common defensive planning considerations, forms of the defense engagement area development, and transitions.</a:t>
            </a:r>
          </a:p>
          <a:p>
            <a:pPr>
              <a:spcBef>
                <a:spcPts val="0"/>
              </a:spcBef>
            </a:pPr>
            <a:endParaRPr lang="en-US" sz="1150" dirty="0"/>
          </a:p>
          <a:p>
            <a:pPr algn="ctr">
              <a:spcBef>
                <a:spcPts val="0"/>
              </a:spcBef>
            </a:pPr>
            <a:r>
              <a:rPr lang="en-US" sz="1150" b="1" u="sng" dirty="0"/>
              <a:t>Characteristics of the Defense</a:t>
            </a:r>
          </a:p>
          <a:p>
            <a:pPr marL="95352" indent="-95352">
              <a:spcBef>
                <a:spcPts val="0"/>
              </a:spcBef>
            </a:pPr>
            <a:r>
              <a:rPr lang="en-US" sz="1150" b="1" u="sng" dirty="0"/>
              <a:t>1) Preparation:</a:t>
            </a:r>
            <a:r>
              <a:rPr lang="en-US" sz="1150" b="1" dirty="0"/>
              <a:t> </a:t>
            </a:r>
            <a:r>
              <a:rPr lang="en-US" sz="1150" dirty="0"/>
              <a:t>The defense has inherent strengths. The defender arrives in the area of operation before the attacker and uses the available time to prepare. These preparations multiply the defense’s effectiveness. Preparations end only when the defenders retrograde or begin to fight. Until then, preparations are continuous. Preparations in-depth continues, even as the close fight begins</a:t>
            </a:r>
          </a:p>
          <a:p>
            <a:pPr marL="95352" indent="-95352">
              <a:spcBef>
                <a:spcPts val="0"/>
              </a:spcBef>
            </a:pPr>
            <a:r>
              <a:rPr lang="en-US" sz="1150" b="1" u="sng" dirty="0"/>
              <a:t>2) Security</a:t>
            </a:r>
            <a:r>
              <a:rPr lang="en-US" sz="1150" dirty="0"/>
              <a:t>: Security helps deceive the enemy as to friendly locations, strengths, and weaknesses. It also inhibits or defeat enemy reconnaissance. Security measures provide early warning and disrupt enemy attacks early and continuously.</a:t>
            </a:r>
          </a:p>
          <a:p>
            <a:pPr marL="95352" indent="-95352">
              <a:spcBef>
                <a:spcPts val="0"/>
              </a:spcBef>
            </a:pPr>
            <a:r>
              <a:rPr lang="en-US" sz="1150" b="1" u="sng" dirty="0"/>
              <a:t>3) Disruption</a:t>
            </a:r>
            <a:r>
              <a:rPr lang="en-US" sz="1150" b="1" dirty="0"/>
              <a:t>:</a:t>
            </a:r>
            <a:r>
              <a:rPr lang="en-US" sz="1150" b="1" u="sng" dirty="0"/>
              <a:t> </a:t>
            </a:r>
            <a:r>
              <a:rPr lang="en-US" sz="1150" dirty="0"/>
              <a:t>Defenders disrupt attackers’ tempo and synchronization with actions designed to prevent them from massing combat power. Disruptive actions attempt to unhinge the enemy’s preparations and, ultimately, his attacks. Methods include defeating or misdirecting enemy reconnaissance forces, breaking up his formations, isolating his units, and attacking or disrupting his systems.</a:t>
            </a:r>
            <a:endParaRPr lang="en-US" sz="1150" b="1" u="sng" dirty="0"/>
          </a:p>
          <a:p>
            <a:pPr marL="95352" indent="-95352">
              <a:spcBef>
                <a:spcPts val="0"/>
              </a:spcBef>
            </a:pPr>
            <a:r>
              <a:rPr lang="en-US" sz="1150" b="1" u="sng" dirty="0"/>
              <a:t>4) Mass and Concentration</a:t>
            </a:r>
            <a:r>
              <a:rPr lang="en-US" sz="1150" dirty="0"/>
              <a:t>: Defenders seek to mass the effects of overwhelming combat power where they choose and shift it to support the decisive operation. To obtain an advantage at decisive points, defenders economize and accept risk in some areas; retain and, when necessary, reconstitute a reserve; and maneuver to gain local superiority at the point of decision. Unit leaders accept risk in some areas to mass effects elsewhere. Obstacles, security forces, and fires can assist in reducing risk.</a:t>
            </a:r>
            <a:endParaRPr lang="en-US" sz="1150" b="1" u="sng" dirty="0"/>
          </a:p>
          <a:p>
            <a:pPr marL="95352" indent="-95352">
              <a:spcBef>
                <a:spcPts val="0"/>
              </a:spcBef>
            </a:pPr>
            <a:r>
              <a:rPr lang="en-US" sz="1150" b="1" u="sng" dirty="0"/>
              <a:t>5) Flexibility:</a:t>
            </a:r>
            <a:r>
              <a:rPr lang="en-US" sz="1150" b="1" dirty="0"/>
              <a:t> </a:t>
            </a:r>
            <a:r>
              <a:rPr lang="en-US" sz="1150" dirty="0"/>
              <a:t>The defense requires flexible plans. Planning focuses on preparation in-depth, use of reserves, and ability to shift the main effort. Leaders add flexibility by designating supplementary positions, designing counterattack plans, and preparing to counterattack.</a:t>
            </a:r>
            <a:endParaRPr lang="en-US" sz="1150" b="1" u="sng" dirty="0"/>
          </a:p>
          <a:p>
            <a:pPr marL="95352" indent="-95352">
              <a:spcBef>
                <a:spcPts val="0"/>
              </a:spcBef>
            </a:pPr>
            <a:r>
              <a:rPr lang="en-US" sz="1150" b="1" u="sng" dirty="0"/>
              <a:t>6) Maneuver: </a:t>
            </a:r>
            <a:r>
              <a:rPr lang="en-US" sz="1150" dirty="0"/>
              <a:t>Maneuver allows the defender to take full advantage of area of operation and to mass and concentrate when desirable. Maneuver, through movement in combination with fire, allows the defender to achieve a position of advantage over the enemy to accomplish the mission. It also encompasses defensive actions such as security and support area operations.</a:t>
            </a:r>
            <a:endParaRPr lang="en-US" sz="1150" b="1" u="sng" dirty="0"/>
          </a:p>
          <a:p>
            <a:pPr marL="95352" indent="-95352">
              <a:spcBef>
                <a:spcPts val="0"/>
              </a:spcBef>
            </a:pPr>
            <a:r>
              <a:rPr lang="en-US" sz="1150" b="1" u="sng" dirty="0"/>
              <a:t>7) Operation in Depth: </a:t>
            </a:r>
            <a:r>
              <a:rPr lang="en-US" sz="1150" dirty="0"/>
              <a:t>Simultaneous application of combat power throughout the area of operation improves the chances for success while minimizing friendly casualties. Quick, violent, and simultaneous action throughout the depth of the defender’s area of operation can hurt, confuse, and even paralyze an enemy force just as it is most exposed and vulnerable. Such actions weaken the enemy’s will and do not allow all early enemy successes to build the confidence of the enemy’s Soldiers and leaders. In-depth planning prevents the enemy from gaining momentum in the attack. Synchronization of decisive, shaping, and sustaining operations facilitates mission success. </a:t>
            </a:r>
            <a:endParaRPr lang="en-US" sz="1150" b="1" u="sng" dirty="0"/>
          </a:p>
        </p:txBody>
      </p:sp>
      <p:grpSp>
        <p:nvGrpSpPr>
          <p:cNvPr id="9" name="Group 8"/>
          <p:cNvGrpSpPr/>
          <p:nvPr/>
        </p:nvGrpSpPr>
        <p:grpSpPr>
          <a:xfrm>
            <a:off x="0" y="8866911"/>
            <a:ext cx="5943600" cy="277091"/>
            <a:chOff x="0" y="9753600"/>
            <a:chExt cx="7772400" cy="304800"/>
          </a:xfrm>
        </p:grpSpPr>
        <p:sp>
          <p:nvSpPr>
            <p:cNvPr id="10"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Defense</a:t>
              </a:r>
            </a:p>
          </p:txBody>
        </p:sp>
        <p:sp>
          <p:nvSpPr>
            <p:cNvPr id="11"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F - 1</a:t>
              </a:r>
            </a:p>
          </p:txBody>
        </p:sp>
      </p:grpSp>
      <p:sp>
        <p:nvSpPr>
          <p:cNvPr id="12"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Defense</a:t>
            </a:r>
            <a:endParaRPr lang="en-US" dirty="0"/>
          </a:p>
        </p:txBody>
      </p:sp>
    </p:spTree>
    <p:extLst>
      <p:ext uri="{BB962C8B-B14F-4D97-AF65-F5344CB8AC3E}">
        <p14:creationId xmlns:p14="http://schemas.microsoft.com/office/powerpoint/2010/main" val="39132224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541" y="762002"/>
            <a:ext cx="5827059" cy="8174181"/>
          </a:xfrm>
        </p:spPr>
        <p:txBody>
          <a:bodyPr>
            <a:noAutofit/>
          </a:bodyPr>
          <a:lstStyle/>
          <a:p>
            <a:pPr>
              <a:spcBef>
                <a:spcPts val="0"/>
              </a:spcBef>
            </a:pPr>
            <a:r>
              <a:rPr lang="en-US" sz="1400" dirty="0"/>
              <a:t>There are three basic defensive tasks: </a:t>
            </a:r>
            <a:r>
              <a:rPr lang="en-US" sz="1400" b="1" u="sng" dirty="0"/>
              <a:t>area defense, mobile, and retrograde</a:t>
            </a:r>
            <a:r>
              <a:rPr lang="en-US" sz="1400" dirty="0"/>
              <a:t>. Each contains elements of the others, and usually contains both static and dynamic aspects. Infantry platoons serve as the primary maneuver element, or terrain-controlling units for the Infantry company. They can defend area of operation, positions; serve as a security force or reserve as part of the Infantry company’s coordinated defense. (Refer to FM 3-90-1 for more information.)</a:t>
            </a:r>
          </a:p>
          <a:p>
            <a:pPr>
              <a:spcBef>
                <a:spcPts val="0"/>
              </a:spcBef>
            </a:pPr>
            <a:endParaRPr lang="en-US" sz="1400" dirty="0"/>
          </a:p>
          <a:p>
            <a:pPr>
              <a:spcBef>
                <a:spcPts val="0"/>
              </a:spcBef>
            </a:pPr>
            <a:r>
              <a:rPr lang="en-US" sz="1400" dirty="0"/>
              <a:t>As part of a defense, the Infantry platoon can defend, delay, withdraw, counterattack, and perform security tasks. The Infantry platoon usually defends,  as part of the Infantry company’s defense in the main battle area. It conducts the defense to achieve one or more of the following:</a:t>
            </a:r>
          </a:p>
          <a:p>
            <a:pPr marL="241736" indent="-241736">
              <a:spcBef>
                <a:spcPts val="0"/>
              </a:spcBef>
              <a:buFont typeface="Arial" panose="020B0604020202020204" pitchFamily="34" charset="0"/>
              <a:buChar char="•"/>
            </a:pPr>
            <a:r>
              <a:rPr lang="en-US" sz="1400" dirty="0"/>
              <a:t>Gain time.</a:t>
            </a:r>
          </a:p>
          <a:p>
            <a:pPr marL="241736" indent="-241736">
              <a:spcBef>
                <a:spcPts val="0"/>
              </a:spcBef>
              <a:buFont typeface="Arial" panose="020B0604020202020204" pitchFamily="34" charset="0"/>
              <a:buChar char="•"/>
            </a:pPr>
            <a:r>
              <a:rPr lang="en-US" sz="1400" dirty="0"/>
              <a:t>Retain essential terrain.</a:t>
            </a:r>
          </a:p>
          <a:p>
            <a:pPr marL="241736" indent="-241736">
              <a:spcBef>
                <a:spcPts val="0"/>
              </a:spcBef>
              <a:buFont typeface="Arial" panose="020B0604020202020204" pitchFamily="34" charset="0"/>
              <a:buChar char="•"/>
            </a:pPr>
            <a:r>
              <a:rPr lang="en-US" sz="1400" dirty="0"/>
              <a:t>Support other operations.</a:t>
            </a:r>
          </a:p>
          <a:p>
            <a:pPr marL="241736" indent="-241736">
              <a:spcBef>
                <a:spcPts val="0"/>
              </a:spcBef>
              <a:buFont typeface="Arial" panose="020B0604020202020204" pitchFamily="34" charset="0"/>
              <a:buChar char="•"/>
            </a:pPr>
            <a:r>
              <a:rPr lang="en-US" sz="1400" dirty="0"/>
              <a:t>Preoccupy the enemy in one area while friendly forces attack in another.</a:t>
            </a:r>
          </a:p>
          <a:p>
            <a:pPr marL="241736" indent="-241736">
              <a:spcBef>
                <a:spcPts val="0"/>
              </a:spcBef>
              <a:buFont typeface="Arial" panose="020B0604020202020204" pitchFamily="34" charset="0"/>
              <a:buChar char="•"/>
            </a:pPr>
            <a:r>
              <a:rPr lang="en-US" sz="1400" dirty="0"/>
              <a:t>Wear down enemy forces at a rapid rate while reinforcing friendly operations</a:t>
            </a:r>
          </a:p>
          <a:p>
            <a:pPr marL="241736" indent="-241736">
              <a:spcBef>
                <a:spcPts val="0"/>
              </a:spcBef>
              <a:buFont typeface="Arial" panose="020B0604020202020204" pitchFamily="34" charset="0"/>
              <a:buChar char="•"/>
            </a:pPr>
            <a:endParaRPr lang="en-US" sz="1400" dirty="0"/>
          </a:p>
          <a:p>
            <a:r>
              <a:rPr lang="en-US" sz="1400" b="1" u="sng" dirty="0"/>
              <a:t>Area Defense</a:t>
            </a:r>
            <a:r>
              <a:rPr lang="en-US" sz="1400" dirty="0"/>
              <a:t>: An area defense concentrates on denying enemy forces access to designated terrain for a specific time rather than destroying the enemy outright. The focus is on retaining terrain where the bulk of the defending force positions itself in mutually supporting positions and controls the terrain between positions. The defeat mechanism is fires into engagement area, which reserve units can supplement. The leader uses the reserve force to reinforce fires, add depth, block penetrations, restore positions, counterattack to destroy enemy forces, and seize the initiative.</a:t>
            </a:r>
          </a:p>
          <a:p>
            <a:pPr>
              <a:spcBef>
                <a:spcPts val="0"/>
              </a:spcBef>
            </a:pPr>
            <a:endParaRPr lang="en-US" sz="1400" dirty="0"/>
          </a:p>
        </p:txBody>
      </p:sp>
      <p:grpSp>
        <p:nvGrpSpPr>
          <p:cNvPr id="5" name="Group 4"/>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Defense</a:t>
              </a: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F - 2</a:t>
              </a:r>
            </a:p>
          </p:txBody>
        </p:sp>
      </p:grpSp>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Defensive Tasks</a:t>
            </a:r>
            <a:endParaRPr lang="en-US" dirty="0"/>
          </a:p>
        </p:txBody>
      </p:sp>
    </p:spTree>
    <p:extLst>
      <p:ext uri="{BB962C8B-B14F-4D97-AF65-F5344CB8AC3E}">
        <p14:creationId xmlns:p14="http://schemas.microsoft.com/office/powerpoint/2010/main" val="20966144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541" y="692731"/>
            <a:ext cx="5827059" cy="8174181"/>
          </a:xfrm>
        </p:spPr>
        <p:txBody>
          <a:bodyPr>
            <a:noAutofit/>
          </a:bodyPr>
          <a:lstStyle/>
          <a:p>
            <a:pPr>
              <a:spcBef>
                <a:spcPts val="0"/>
              </a:spcBef>
            </a:pPr>
            <a:endParaRPr lang="en-US" sz="1400" dirty="0"/>
          </a:p>
          <a:p>
            <a:r>
              <a:rPr lang="en-US" sz="1400" b="1" u="sng" dirty="0"/>
              <a:t>Mobile Defense</a:t>
            </a:r>
            <a:r>
              <a:rPr lang="en-US" sz="1400" dirty="0"/>
              <a:t>: Mobile defense is a defensive task that concentrates on destruction or defeat of the enemy through a decisive attack by a striking force. Mobile defenses focus on defeating or destroying the enemy by allowing enemy forces to advance to a point where they are exposed to a decisive counterattack by the striking force. The leader uses the fixing force to hold attacking enemy in position, to help channel attacking enemy forces into ambush areas, to retain areas from which to launch the striking force. Mobile defenses require an area of operation of considerable depth. The leader must able to shape the battlefield, causing an enemy to overextend its lines of communication, expose its flanks, and dissipate its combat power. Likewise, the leader must be able to move friendly forces around and behind the enemy force targeted to cut off and destroyed. Divisions or larger formations normally execute mobile defenses. However, the platoon may participate as part of the fixing force or the striking force. (Note: units smaller than a division usually do not conduct a mobile defense) </a:t>
            </a:r>
          </a:p>
          <a:p>
            <a:pPr>
              <a:spcBef>
                <a:spcPts val="0"/>
              </a:spcBef>
            </a:pPr>
            <a:endParaRPr lang="en-US" sz="1400" b="1" u="sng" dirty="0"/>
          </a:p>
          <a:p>
            <a:r>
              <a:rPr lang="en-US" sz="1400" b="1" u="sng" dirty="0"/>
              <a:t>Retrograde</a:t>
            </a:r>
            <a:r>
              <a:rPr lang="en-US" sz="1400" dirty="0"/>
              <a:t>: Retrograde is a defensive task involving organized movement away from the enemy. The enemy may force a retrograde or the leader may execute it voluntarily. In either case, the higher commander of the force executing the operation must approve retrograding.  There are three forms of retrograde:</a:t>
            </a:r>
          </a:p>
          <a:p>
            <a:pPr marL="773559" indent="-290085">
              <a:buFont typeface="+mj-lt"/>
              <a:buAutoNum type="arabicPeriod"/>
            </a:pPr>
            <a:r>
              <a:rPr lang="en-US" sz="1400" dirty="0"/>
              <a:t>Delay</a:t>
            </a:r>
          </a:p>
          <a:p>
            <a:pPr marL="773559" indent="-290085">
              <a:buFont typeface="+mj-lt"/>
              <a:buAutoNum type="arabicPeriod"/>
            </a:pPr>
            <a:r>
              <a:rPr lang="en-US" sz="1400" dirty="0"/>
              <a:t>Withdraw</a:t>
            </a:r>
          </a:p>
          <a:p>
            <a:pPr marL="773559" indent="-290085">
              <a:buFont typeface="+mj-lt"/>
              <a:buAutoNum type="arabicPeriod"/>
            </a:pPr>
            <a:r>
              <a:rPr lang="en-US" sz="1400" dirty="0"/>
              <a:t>Retire</a:t>
            </a:r>
          </a:p>
          <a:p>
            <a:pPr marL="290085" indent="-290085">
              <a:buFont typeface="+mj-lt"/>
              <a:buAutoNum type="arabicPeriod"/>
            </a:pPr>
            <a:endParaRPr lang="en-US" sz="1400" dirty="0"/>
          </a:p>
          <a:p>
            <a:r>
              <a:rPr lang="en-US" sz="1400" b="1" u="sng" dirty="0"/>
              <a:t>1) Delay</a:t>
            </a:r>
            <a:r>
              <a:rPr lang="en-US" sz="1400" dirty="0"/>
              <a:t>: allows units to trade space for time, avoiding decisive engagement and safeguard its forces. Ability of a force to trade space for time requires depth within the area of operation assigned to the delaying force. Delaying units may delay from either alternate or successive positions.</a:t>
            </a:r>
          </a:p>
          <a:p>
            <a:endParaRPr lang="en-US" sz="1400" dirty="0"/>
          </a:p>
        </p:txBody>
      </p:sp>
      <p:grpSp>
        <p:nvGrpSpPr>
          <p:cNvPr id="5" name="Group 4"/>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Defense</a:t>
              </a: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F - 3</a:t>
              </a:r>
            </a:p>
          </p:txBody>
        </p:sp>
      </p:grpSp>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Defensive Tasks</a:t>
            </a:r>
            <a:endParaRPr lang="en-US" dirty="0"/>
          </a:p>
        </p:txBody>
      </p:sp>
    </p:spTree>
    <p:extLst>
      <p:ext uri="{BB962C8B-B14F-4D97-AF65-F5344CB8AC3E}">
        <p14:creationId xmlns:p14="http://schemas.microsoft.com/office/powerpoint/2010/main" val="27283469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1357" y="3444423"/>
            <a:ext cx="5244352" cy="493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4814" y="900543"/>
            <a:ext cx="5652248" cy="1801660"/>
          </a:xfrm>
          <a:prstGeom prst="rect">
            <a:avLst/>
          </a:prstGeom>
        </p:spPr>
        <p:txBody>
          <a:bodyPr wrap="square" lIns="77356" tIns="38678" rIns="77356" bIns="38678">
            <a:spAutoFit/>
          </a:bodyPr>
          <a:lstStyle/>
          <a:p>
            <a:r>
              <a:rPr lang="en-US" b="1" u="sng" dirty="0" smtClean="0"/>
              <a:t>Delay from alternate positions</a:t>
            </a:r>
            <a:r>
              <a:rPr lang="en-US" dirty="0" smtClean="0"/>
              <a:t>: this is normally </a:t>
            </a:r>
            <a:r>
              <a:rPr lang="en-US" dirty="0"/>
              <a:t>is preferred when adequate forces </a:t>
            </a:r>
            <a:r>
              <a:rPr lang="en-US" dirty="0" smtClean="0"/>
              <a:t>are available </a:t>
            </a:r>
            <a:r>
              <a:rPr lang="en-US" dirty="0"/>
              <a:t>and areas of operation have sufficient depth. Delays from alternate positions, </a:t>
            </a:r>
            <a:r>
              <a:rPr lang="en-US" dirty="0" smtClean="0"/>
              <a:t>two or </a:t>
            </a:r>
            <a:r>
              <a:rPr lang="en-US" dirty="0"/>
              <a:t>more units in a single area of operation occupy delaying positions in-depth. </a:t>
            </a:r>
            <a:r>
              <a:rPr lang="en-US" dirty="0" smtClean="0"/>
              <a:t>As </a:t>
            </a:r>
            <a:r>
              <a:rPr lang="en-US" dirty="0"/>
              <a:t>the first unit engages the enemy, the second occupies the </a:t>
            </a:r>
            <a:r>
              <a:rPr lang="en-US" dirty="0" smtClean="0"/>
              <a:t>next position </a:t>
            </a:r>
            <a:r>
              <a:rPr lang="en-US" dirty="0"/>
              <a:t>in-depth and prepares to assume responsibility for the operation. The first </a:t>
            </a:r>
            <a:r>
              <a:rPr lang="en-US" dirty="0" smtClean="0"/>
              <a:t>force disengages </a:t>
            </a:r>
            <a:r>
              <a:rPr lang="en-US" dirty="0"/>
              <a:t>and passes around or through the second force. It then moves to the </a:t>
            </a:r>
            <a:r>
              <a:rPr lang="en-US" dirty="0" smtClean="0"/>
              <a:t>next position </a:t>
            </a:r>
            <a:r>
              <a:rPr lang="en-US" dirty="0"/>
              <a:t>and prepares to re-engage the enemy while the second force takes up the </a:t>
            </a:r>
            <a:r>
              <a:rPr lang="en-US" dirty="0" smtClean="0"/>
              <a:t>fight.</a:t>
            </a:r>
            <a:endParaRPr lang="en-US" dirty="0"/>
          </a:p>
        </p:txBody>
      </p:sp>
      <p:grpSp>
        <p:nvGrpSpPr>
          <p:cNvPr id="6" name="Group 5"/>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Defense</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F - 4</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Defensive Tasks</a:t>
            </a:r>
            <a:endParaRPr lang="en-US" dirty="0"/>
          </a:p>
        </p:txBody>
      </p:sp>
    </p:spTree>
    <p:extLst>
      <p:ext uri="{BB962C8B-B14F-4D97-AF65-F5344CB8AC3E}">
        <p14:creationId xmlns:p14="http://schemas.microsoft.com/office/powerpoint/2010/main" val="29366514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814" y="900545"/>
            <a:ext cx="5652248" cy="1816011"/>
          </a:xfrm>
          <a:prstGeom prst="rect">
            <a:avLst/>
          </a:prstGeom>
        </p:spPr>
        <p:txBody>
          <a:bodyPr wrap="square" lIns="77356" tIns="38678" rIns="77356" bIns="38678">
            <a:spAutoFit/>
          </a:bodyPr>
          <a:lstStyle/>
          <a:p>
            <a:r>
              <a:rPr lang="en-US" b="1" u="sng" dirty="0" smtClean="0"/>
              <a:t>Delay from subsequent positions</a:t>
            </a:r>
            <a:r>
              <a:rPr lang="en-US" dirty="0" smtClean="0"/>
              <a:t>: </a:t>
            </a:r>
            <a:r>
              <a:rPr lang="en-US" dirty="0"/>
              <a:t>Delays from subsequent positions are used when assigned area of operation are </a:t>
            </a:r>
            <a:r>
              <a:rPr lang="en-US" dirty="0" smtClean="0"/>
              <a:t>so wide </a:t>
            </a:r>
            <a:r>
              <a:rPr lang="en-US" dirty="0"/>
              <a:t>available forces cannot occupy more than a single tier of positions. </a:t>
            </a:r>
            <a:r>
              <a:rPr lang="en-US" dirty="0" smtClean="0"/>
              <a:t>Delays </a:t>
            </a:r>
            <a:r>
              <a:rPr lang="en-US" dirty="0"/>
              <a:t>from subsequent positions must ensure all delaying units are committed to each </a:t>
            </a:r>
            <a:r>
              <a:rPr lang="en-US" dirty="0" smtClean="0"/>
              <a:t>of the </a:t>
            </a:r>
            <a:r>
              <a:rPr lang="en-US" dirty="0"/>
              <a:t>series of battle positions or across the area of operation on the same phase line. </a:t>
            </a:r>
            <a:r>
              <a:rPr lang="en-US" dirty="0" smtClean="0"/>
              <a:t>Most of </a:t>
            </a:r>
            <a:r>
              <a:rPr lang="en-US" dirty="0"/>
              <a:t>the delaying force is located well forward. Mission dictates the delay from one </a:t>
            </a:r>
            <a:r>
              <a:rPr lang="en-US" dirty="0" smtClean="0"/>
              <a:t>battle position </a:t>
            </a:r>
            <a:r>
              <a:rPr lang="en-US" dirty="0"/>
              <a:t>or phase line to the next. Delaying unit movement is staggered so not all </a:t>
            </a:r>
            <a:r>
              <a:rPr lang="en-US" dirty="0" smtClean="0"/>
              <a:t>forces are </a:t>
            </a:r>
            <a:r>
              <a:rPr lang="en-US" dirty="0"/>
              <a:t>moving at the same time.</a:t>
            </a:r>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1065" y="3186547"/>
            <a:ext cx="5371099" cy="505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Defense</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F - 5</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Defensive Tasks</a:t>
            </a:r>
            <a:endParaRPr lang="en-US" dirty="0"/>
          </a:p>
        </p:txBody>
      </p:sp>
    </p:spTree>
    <p:extLst>
      <p:ext uri="{BB962C8B-B14F-4D97-AF65-F5344CB8AC3E}">
        <p14:creationId xmlns:p14="http://schemas.microsoft.com/office/powerpoint/2010/main" val="894830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814" y="762002"/>
            <a:ext cx="5652248" cy="1155329"/>
          </a:xfrm>
          <a:prstGeom prst="rect">
            <a:avLst/>
          </a:prstGeom>
        </p:spPr>
        <p:txBody>
          <a:bodyPr wrap="square" lIns="77356" tIns="38678" rIns="77356" bIns="38678">
            <a:spAutoFit/>
          </a:bodyPr>
          <a:lstStyle/>
          <a:p>
            <a:r>
              <a:rPr lang="en-US" b="1" u="sng" dirty="0" smtClean="0"/>
              <a:t>2) Withdrawal: </a:t>
            </a:r>
            <a:r>
              <a:rPr lang="en-US" dirty="0"/>
              <a:t>Withdrawal is a planned retrograde operation, which a force in contact </a:t>
            </a:r>
            <a:r>
              <a:rPr lang="en-US" dirty="0" smtClean="0"/>
              <a:t>disengages from </a:t>
            </a:r>
            <a:r>
              <a:rPr lang="en-US" dirty="0"/>
              <a:t>an enemy force, and moves in a direction away from the enemy. Although the </a:t>
            </a:r>
            <a:r>
              <a:rPr lang="en-US" dirty="0" smtClean="0"/>
              <a:t>leader avoids </a:t>
            </a:r>
            <a:r>
              <a:rPr lang="en-US" dirty="0"/>
              <a:t>withdrawing from action under enemy pressure, it is not always </a:t>
            </a:r>
            <a:r>
              <a:rPr lang="en-US" dirty="0" smtClean="0"/>
              <a:t>possible. Withdrawal </a:t>
            </a:r>
            <a:r>
              <a:rPr lang="en-US" dirty="0"/>
              <a:t>is used to preserve the force or release it for a new mission</a:t>
            </a:r>
            <a:r>
              <a:rPr lang="en-US" dirty="0" smtClean="0"/>
              <a:t>.  They are assisted or unassisted.</a:t>
            </a:r>
            <a:endParaRPr lang="en-US" dirty="0"/>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9628" y="2147454"/>
            <a:ext cx="5244352" cy="3120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65103" y="5611093"/>
            <a:ext cx="5652248" cy="2663435"/>
          </a:xfrm>
          <a:prstGeom prst="rect">
            <a:avLst/>
          </a:prstGeom>
        </p:spPr>
        <p:txBody>
          <a:bodyPr wrap="square" lIns="77356" tIns="38678" rIns="77356" bIns="38678">
            <a:spAutoFit/>
          </a:bodyPr>
          <a:lstStyle/>
          <a:p>
            <a:r>
              <a:rPr lang="en-US" b="1" u="sng" dirty="0"/>
              <a:t>3</a:t>
            </a:r>
            <a:r>
              <a:rPr lang="en-US" b="1" u="sng" dirty="0" smtClean="0"/>
              <a:t>) Retire:</a:t>
            </a:r>
            <a:r>
              <a:rPr lang="en-US" b="1" dirty="0" smtClean="0"/>
              <a:t> </a:t>
            </a:r>
            <a:r>
              <a:rPr lang="en-US" dirty="0"/>
              <a:t>Retirement is a task employing to move a force not in contact to the rear. </a:t>
            </a:r>
            <a:r>
              <a:rPr lang="en-US" dirty="0" smtClean="0"/>
              <a:t>Retirement is </a:t>
            </a:r>
            <a:r>
              <a:rPr lang="en-US" dirty="0"/>
              <a:t>a form of retrograde, which a force not in contact with the enemy moves away from </a:t>
            </a:r>
            <a:r>
              <a:rPr lang="en-US" dirty="0" smtClean="0"/>
              <a:t>the enemy</a:t>
            </a:r>
            <a:r>
              <a:rPr lang="en-US" dirty="0"/>
              <a:t>. A retiring unit organizes for combat but does not anticipate interference by </a:t>
            </a:r>
            <a:r>
              <a:rPr lang="en-US" dirty="0" smtClean="0"/>
              <a:t>enemy ground </a:t>
            </a:r>
            <a:r>
              <a:rPr lang="en-US" dirty="0"/>
              <a:t>forces. Typically, another unit’s security force covers the movement of </a:t>
            </a:r>
            <a:r>
              <a:rPr lang="en-US" dirty="0" smtClean="0"/>
              <a:t>one formation </a:t>
            </a:r>
            <a:r>
              <a:rPr lang="en-US" dirty="0"/>
              <a:t>as the unit conducts a retirement. However, mobile enemy </a:t>
            </a:r>
            <a:r>
              <a:rPr lang="en-US" dirty="0" smtClean="0"/>
              <a:t>forces, unconventional </a:t>
            </a:r>
            <a:r>
              <a:rPr lang="en-US" dirty="0"/>
              <a:t>forces, air strikes, air assaults, or long-range fires may attempt to </a:t>
            </a:r>
            <a:r>
              <a:rPr lang="en-US" dirty="0" smtClean="0"/>
              <a:t>interdict the </a:t>
            </a:r>
            <a:r>
              <a:rPr lang="en-US" dirty="0"/>
              <a:t>retiring unit. The leader plans for enemy actions and organizes the unit to fight in </a:t>
            </a:r>
            <a:r>
              <a:rPr lang="en-US" dirty="0" smtClean="0"/>
              <a:t>self-defense.  The </a:t>
            </a:r>
            <a:r>
              <a:rPr lang="en-US" dirty="0"/>
              <a:t>leader usually conducts retirement to reposition his forces for </a:t>
            </a:r>
            <a:r>
              <a:rPr lang="en-US" dirty="0" smtClean="0"/>
              <a:t>future operations </a:t>
            </a:r>
            <a:r>
              <a:rPr lang="en-US" dirty="0"/>
              <a:t>or to accommodate the current concept of the operation. Units </a:t>
            </a:r>
            <a:r>
              <a:rPr lang="en-US" dirty="0" smtClean="0"/>
              <a:t>conduct retirements </a:t>
            </a:r>
            <a:r>
              <a:rPr lang="en-US" dirty="0"/>
              <a:t>such as tactical road marches where security and speed are the most </a:t>
            </a:r>
            <a:r>
              <a:rPr lang="en-US" dirty="0" smtClean="0"/>
              <a:t>important considerations.</a:t>
            </a:r>
            <a:endParaRPr lang="en-US" dirty="0"/>
          </a:p>
        </p:txBody>
      </p:sp>
      <p:grpSp>
        <p:nvGrpSpPr>
          <p:cNvPr id="8" name="Group 7"/>
          <p:cNvGrpSpPr/>
          <p:nvPr/>
        </p:nvGrpSpPr>
        <p:grpSpPr>
          <a:xfrm>
            <a:off x="0" y="8866911"/>
            <a:ext cx="5943600" cy="277091"/>
            <a:chOff x="0" y="9753600"/>
            <a:chExt cx="7772400" cy="304800"/>
          </a:xfrm>
        </p:grpSpPr>
        <p:sp>
          <p:nvSpPr>
            <p:cNvPr id="9"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Defense</a:t>
              </a:r>
            </a:p>
          </p:txBody>
        </p:sp>
        <p:sp>
          <p:nvSpPr>
            <p:cNvPr id="10"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F - 6</a:t>
              </a:r>
            </a:p>
          </p:txBody>
        </p:sp>
      </p:grpSp>
      <p:sp>
        <p:nvSpPr>
          <p:cNvPr id="11"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Defensive Tasks</a:t>
            </a:r>
            <a:endParaRPr lang="en-US" dirty="0"/>
          </a:p>
        </p:txBody>
      </p:sp>
    </p:spTree>
    <p:extLst>
      <p:ext uri="{BB962C8B-B14F-4D97-AF65-F5344CB8AC3E}">
        <p14:creationId xmlns:p14="http://schemas.microsoft.com/office/powerpoint/2010/main" val="2001863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5678" y="3744269"/>
            <a:ext cx="5687931" cy="20204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5792" y="695469"/>
            <a:ext cx="4395530" cy="3021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42796" y="5865092"/>
            <a:ext cx="5535706" cy="2951675"/>
            <a:chOff x="76200" y="6426200"/>
            <a:chExt cx="7543800" cy="3373842"/>
          </a:xfrm>
        </p:grpSpPr>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6200" y="6426200"/>
              <a:ext cx="7543800" cy="33738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562600" y="8885520"/>
              <a:ext cx="1933977" cy="639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044824" y="8807389"/>
              <a:ext cx="2416175" cy="795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TextBox 3"/>
          <p:cNvSpPr txBox="1"/>
          <p:nvPr/>
        </p:nvSpPr>
        <p:spPr>
          <a:xfrm>
            <a:off x="2257987" y="3709635"/>
            <a:ext cx="1456765" cy="476276"/>
          </a:xfrm>
          <a:prstGeom prst="rect">
            <a:avLst/>
          </a:prstGeom>
          <a:noFill/>
        </p:spPr>
        <p:txBody>
          <a:bodyPr wrap="square" lIns="77356" tIns="38678" rIns="77356" bIns="38678" rtlCol="0">
            <a:spAutoFit/>
          </a:bodyPr>
          <a:lstStyle/>
          <a:p>
            <a:pPr algn="ctr"/>
            <a:r>
              <a:rPr lang="en-US" sz="1300" b="1" dirty="0"/>
              <a:t>Weapons </a:t>
            </a:r>
          </a:p>
          <a:p>
            <a:pPr algn="ctr"/>
            <a:r>
              <a:rPr lang="en-US" sz="1300" b="1" dirty="0"/>
              <a:t>Squad</a:t>
            </a:r>
          </a:p>
        </p:txBody>
      </p:sp>
      <p:sp>
        <p:nvSpPr>
          <p:cNvPr id="10" name="TextBox 9"/>
          <p:cNvSpPr txBox="1"/>
          <p:nvPr/>
        </p:nvSpPr>
        <p:spPr>
          <a:xfrm>
            <a:off x="2282266" y="5811430"/>
            <a:ext cx="1456765" cy="476276"/>
          </a:xfrm>
          <a:prstGeom prst="rect">
            <a:avLst/>
          </a:prstGeom>
          <a:noFill/>
        </p:spPr>
        <p:txBody>
          <a:bodyPr wrap="square" lIns="77356" tIns="38678" rIns="77356" bIns="38678" rtlCol="0">
            <a:spAutoFit/>
          </a:bodyPr>
          <a:lstStyle/>
          <a:p>
            <a:pPr algn="ctr"/>
            <a:r>
              <a:rPr lang="en-US" sz="1300" b="1" dirty="0"/>
              <a:t>Infantry</a:t>
            </a:r>
          </a:p>
          <a:p>
            <a:pPr algn="ctr"/>
            <a:r>
              <a:rPr lang="en-US" sz="1300" b="1" dirty="0"/>
              <a:t>Squad</a:t>
            </a:r>
          </a:p>
        </p:txBody>
      </p:sp>
      <p:sp>
        <p:nvSpPr>
          <p:cNvPr id="11"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2800" dirty="0"/>
              <a:t>Infantry Platoon Task Organization</a:t>
            </a:r>
          </a:p>
        </p:txBody>
      </p:sp>
      <p:grpSp>
        <p:nvGrpSpPr>
          <p:cNvPr id="12" name="Group 11"/>
          <p:cNvGrpSpPr/>
          <p:nvPr/>
        </p:nvGrpSpPr>
        <p:grpSpPr>
          <a:xfrm>
            <a:off x="0" y="8866911"/>
            <a:ext cx="5943600" cy="277091"/>
            <a:chOff x="0" y="9753600"/>
            <a:chExt cx="7772400" cy="304800"/>
          </a:xfrm>
        </p:grpSpPr>
        <p:sp>
          <p:nvSpPr>
            <p:cNvPr id="13"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7" action="ppaction://hlinksldjump" tooltip="Click here to return to the TACSOP Table of Contents"/>
                </a:rPr>
                <a:t>General</a:t>
              </a:r>
              <a:endParaRPr lang="en-US" sz="1300" dirty="0">
                <a:hlinkClick r:id="rId8" action="ppaction://hlinksldjump" tooltip="Click here to return to the TACSOP Table of Contents"/>
              </a:endParaRPr>
            </a:p>
          </p:txBody>
        </p:sp>
        <p:sp>
          <p:nvSpPr>
            <p:cNvPr id="14"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8" action="ppaction://hlinksldjump" tooltip="Click here to return to the TACSOP Table of Contents"/>
                </a:rPr>
                <a:t>A - 3</a:t>
              </a:r>
            </a:p>
          </p:txBody>
        </p:sp>
      </p:grpSp>
    </p:spTree>
    <p:extLst>
      <p:ext uri="{BB962C8B-B14F-4D97-AF65-F5344CB8AC3E}">
        <p14:creationId xmlns:p14="http://schemas.microsoft.com/office/powerpoint/2010/main" val="2372197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9627" y="3260150"/>
            <a:ext cx="5323435" cy="5537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824654" y="2770910"/>
            <a:ext cx="2267620" cy="295232"/>
          </a:xfrm>
          <a:prstGeom prst="rect">
            <a:avLst/>
          </a:prstGeom>
        </p:spPr>
        <p:txBody>
          <a:bodyPr wrap="none" lIns="77356" tIns="38678" rIns="77356" bIns="38678">
            <a:spAutoFit/>
          </a:bodyPr>
          <a:lstStyle/>
          <a:p>
            <a:pPr algn="ctr"/>
            <a:r>
              <a:rPr lang="en-US" b="1" u="sng" dirty="0"/>
              <a:t>Defense of a linear obstacle</a:t>
            </a:r>
          </a:p>
        </p:txBody>
      </p:sp>
      <p:sp>
        <p:nvSpPr>
          <p:cNvPr id="4" name="Rectangle 3"/>
          <p:cNvSpPr/>
          <p:nvPr/>
        </p:nvSpPr>
        <p:spPr>
          <a:xfrm>
            <a:off x="524435" y="842188"/>
            <a:ext cx="4836459" cy="1453920"/>
          </a:xfrm>
          <a:prstGeom prst="rect">
            <a:avLst/>
          </a:prstGeom>
        </p:spPr>
        <p:txBody>
          <a:bodyPr wrap="square" lIns="77356" tIns="38678" rIns="77356" bIns="38678">
            <a:spAutoFit/>
          </a:bodyPr>
          <a:lstStyle/>
          <a:p>
            <a:r>
              <a:rPr lang="en-US" sz="2200" b="1" u="sng" dirty="0"/>
              <a:t>Forms of the Defense</a:t>
            </a:r>
          </a:p>
          <a:p>
            <a:pPr marL="290085" indent="-290085">
              <a:buFont typeface="+mj-lt"/>
              <a:buAutoNum type="arabicPeriod"/>
            </a:pPr>
            <a:r>
              <a:rPr lang="en-US" sz="2200" dirty="0"/>
              <a:t>Defense of a linear obstacle</a:t>
            </a:r>
          </a:p>
          <a:p>
            <a:pPr marL="290085" indent="-290085">
              <a:buFont typeface="+mj-lt"/>
              <a:buAutoNum type="arabicPeriod"/>
            </a:pPr>
            <a:r>
              <a:rPr lang="en-US" sz="2200" dirty="0"/>
              <a:t>Perimeter defense</a:t>
            </a:r>
          </a:p>
          <a:p>
            <a:pPr marL="290085" indent="-290085">
              <a:buFont typeface="+mj-lt"/>
              <a:buAutoNum type="arabicPeriod"/>
            </a:pPr>
            <a:r>
              <a:rPr lang="en-US" sz="2200" dirty="0"/>
              <a:t>Reverse slope</a:t>
            </a:r>
          </a:p>
        </p:txBody>
      </p:sp>
      <p:grpSp>
        <p:nvGrpSpPr>
          <p:cNvPr id="7" name="Group 6"/>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Defense</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F - 7</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Forms of the Defense</a:t>
            </a:r>
            <a:endParaRPr lang="en-US" dirty="0"/>
          </a:p>
        </p:txBody>
      </p:sp>
    </p:spTree>
    <p:extLst>
      <p:ext uri="{BB962C8B-B14F-4D97-AF65-F5344CB8AC3E}">
        <p14:creationId xmlns:p14="http://schemas.microsoft.com/office/powerpoint/2010/main" val="30790272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4713" y="1765518"/>
            <a:ext cx="1587508" cy="295232"/>
          </a:xfrm>
          <a:prstGeom prst="rect">
            <a:avLst/>
          </a:prstGeom>
        </p:spPr>
        <p:txBody>
          <a:bodyPr wrap="none" lIns="77356" tIns="38678" rIns="77356" bIns="38678">
            <a:spAutoFit/>
          </a:bodyPr>
          <a:lstStyle/>
          <a:p>
            <a:pPr algn="ctr"/>
            <a:r>
              <a:rPr lang="en-US" b="1" u="sng" dirty="0" smtClean="0"/>
              <a:t>Perimeter Defense</a:t>
            </a:r>
            <a:endParaRPr lang="en-US" b="1" u="sng" dirty="0"/>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544" y="2424546"/>
            <a:ext cx="5526070" cy="547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Defense</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F - 8</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Forms of the Defense</a:t>
            </a:r>
            <a:endParaRPr lang="en-US" dirty="0"/>
          </a:p>
        </p:txBody>
      </p:sp>
    </p:spTree>
    <p:extLst>
      <p:ext uri="{BB962C8B-B14F-4D97-AF65-F5344CB8AC3E}">
        <p14:creationId xmlns:p14="http://schemas.microsoft.com/office/powerpoint/2010/main" val="39674802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5391" y="1765518"/>
            <a:ext cx="2186157" cy="295232"/>
          </a:xfrm>
          <a:prstGeom prst="rect">
            <a:avLst/>
          </a:prstGeom>
        </p:spPr>
        <p:txBody>
          <a:bodyPr wrap="none" lIns="77356" tIns="38678" rIns="77356" bIns="38678">
            <a:spAutoFit/>
          </a:bodyPr>
          <a:lstStyle/>
          <a:p>
            <a:pPr algn="ctr"/>
            <a:r>
              <a:rPr lang="en-US" b="1" u="sng" dirty="0" smtClean="0"/>
              <a:t>Defense on a reverse slope</a:t>
            </a:r>
            <a:endParaRPr lang="en-US" b="1" u="sng" dirty="0"/>
          </a:p>
        </p:txBody>
      </p:sp>
      <p:pic>
        <p:nvPicPr>
          <p:cNvPr id="36867"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341" y="2216729"/>
            <a:ext cx="5826250" cy="5916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Defense</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F - 9</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Forms of the Defense</a:t>
            </a:r>
            <a:endParaRPr lang="en-US" dirty="0"/>
          </a:p>
        </p:txBody>
      </p:sp>
    </p:spTree>
    <p:extLst>
      <p:ext uri="{BB962C8B-B14F-4D97-AF65-F5344CB8AC3E}">
        <p14:creationId xmlns:p14="http://schemas.microsoft.com/office/powerpoint/2010/main" val="1292693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812" y="900546"/>
            <a:ext cx="5768788" cy="5074821"/>
          </a:xfrm>
          <a:prstGeom prst="rect">
            <a:avLst/>
          </a:prstGeom>
        </p:spPr>
        <p:txBody>
          <a:bodyPr wrap="square" lIns="77356" tIns="38678" rIns="77356" bIns="38678">
            <a:spAutoFit/>
          </a:bodyPr>
          <a:lstStyle/>
          <a:p>
            <a:r>
              <a:rPr lang="en-US" b="1" u="sng" dirty="0" smtClean="0"/>
              <a:t>Battle Positions</a:t>
            </a:r>
            <a:r>
              <a:rPr lang="en-US" dirty="0" smtClean="0"/>
              <a:t>: defensive </a:t>
            </a:r>
            <a:r>
              <a:rPr lang="en-US" dirty="0"/>
              <a:t>location oriented on a likely enemy avenue </a:t>
            </a:r>
            <a:r>
              <a:rPr lang="en-US" dirty="0" smtClean="0"/>
              <a:t>of approach</a:t>
            </a:r>
            <a:r>
              <a:rPr lang="en-US" dirty="0"/>
              <a:t>. Units as large as battalion task forces and as small as squads or sections </a:t>
            </a:r>
            <a:r>
              <a:rPr lang="en-US" dirty="0" smtClean="0"/>
              <a:t>use battle </a:t>
            </a:r>
            <a:r>
              <a:rPr lang="en-US" dirty="0"/>
              <a:t>positions. They may occupy the topographical crest of a hill, a forward slope, </a:t>
            </a:r>
            <a:r>
              <a:rPr lang="en-US" dirty="0" smtClean="0"/>
              <a:t>a reverse </a:t>
            </a:r>
            <a:r>
              <a:rPr lang="en-US" dirty="0"/>
              <a:t>slope, or a combination of all areas. The leader selects his positions based </a:t>
            </a:r>
            <a:r>
              <a:rPr lang="en-US" dirty="0" smtClean="0"/>
              <a:t>on terrain</a:t>
            </a:r>
            <a:r>
              <a:rPr lang="en-US" dirty="0"/>
              <a:t>, enemy capabilities, and friendly capabilities. A leader can assign all or </a:t>
            </a:r>
            <a:r>
              <a:rPr lang="en-US" dirty="0" smtClean="0"/>
              <a:t>some subordinates </a:t>
            </a:r>
            <a:r>
              <a:rPr lang="en-US" dirty="0"/>
              <a:t>battle positions within the area of operation. The types of battle </a:t>
            </a:r>
            <a:r>
              <a:rPr lang="en-US" dirty="0" smtClean="0"/>
              <a:t>positions are</a:t>
            </a:r>
            <a:r>
              <a:rPr lang="en-US" dirty="0"/>
              <a:t>—</a:t>
            </a:r>
          </a:p>
          <a:p>
            <a:pPr marL="241736" indent="-241736">
              <a:buFont typeface="Arial" panose="020B0604020202020204" pitchFamily="34" charset="0"/>
              <a:buChar char="•"/>
            </a:pPr>
            <a:r>
              <a:rPr lang="en-US" b="1" u="sng" dirty="0" smtClean="0"/>
              <a:t>Primary</a:t>
            </a:r>
            <a:r>
              <a:rPr lang="en-US" dirty="0" smtClean="0"/>
              <a:t>: cover the enemy’s most likely avenue of approach</a:t>
            </a:r>
            <a:endParaRPr lang="en-US" dirty="0"/>
          </a:p>
          <a:p>
            <a:pPr marL="241736" indent="-241736">
              <a:buFont typeface="Arial" panose="020B0604020202020204" pitchFamily="34" charset="0"/>
              <a:buChar char="•"/>
            </a:pPr>
            <a:r>
              <a:rPr lang="en-US" b="1" u="sng" dirty="0" smtClean="0"/>
              <a:t>Alternate</a:t>
            </a:r>
            <a:r>
              <a:rPr lang="en-US" dirty="0" smtClean="0"/>
              <a:t>: for when primary positions become untenable or unsuitable</a:t>
            </a:r>
            <a:endParaRPr lang="en-US" dirty="0"/>
          </a:p>
          <a:p>
            <a:pPr marL="241736" indent="-241736">
              <a:buFont typeface="Arial" panose="020B0604020202020204" pitchFamily="34" charset="0"/>
              <a:buChar char="•"/>
            </a:pPr>
            <a:r>
              <a:rPr lang="en-US" b="1" u="sng" dirty="0" smtClean="0"/>
              <a:t>Supplementary</a:t>
            </a:r>
            <a:r>
              <a:rPr lang="en-US" dirty="0" smtClean="0"/>
              <a:t>: position that covers another possible enemy avenue of approach</a:t>
            </a:r>
            <a:endParaRPr lang="en-US" dirty="0"/>
          </a:p>
          <a:p>
            <a:pPr marL="241736" indent="-241736">
              <a:buFont typeface="Arial" panose="020B0604020202020204" pitchFamily="34" charset="0"/>
              <a:buChar char="•"/>
            </a:pPr>
            <a:r>
              <a:rPr lang="en-US" b="1" u="sng" dirty="0" smtClean="0"/>
              <a:t>Subsequent</a:t>
            </a:r>
            <a:r>
              <a:rPr lang="en-US" dirty="0" smtClean="0"/>
              <a:t>: position of which a unit expects to move during the course of the battle</a:t>
            </a:r>
            <a:endParaRPr lang="en-US" dirty="0"/>
          </a:p>
          <a:p>
            <a:pPr marL="241736" indent="-241736">
              <a:buFont typeface="Arial" panose="020B0604020202020204" pitchFamily="34" charset="0"/>
              <a:buChar char="•"/>
            </a:pPr>
            <a:r>
              <a:rPr lang="en-US" b="1" u="sng" dirty="0" smtClean="0"/>
              <a:t>Strongpoint</a:t>
            </a:r>
            <a:r>
              <a:rPr lang="en-US" dirty="0" smtClean="0"/>
              <a:t>: heavily fortified battle position tied to a natural or reinforcing obstacle to create an anchor for the defense</a:t>
            </a:r>
          </a:p>
          <a:p>
            <a:endParaRPr lang="en-US" dirty="0"/>
          </a:p>
          <a:p>
            <a:endParaRPr lang="en-US" dirty="0" smtClean="0"/>
          </a:p>
          <a:p>
            <a:endParaRPr lang="en-US" b="1" u="sng" dirty="0" smtClean="0"/>
          </a:p>
          <a:p>
            <a:endParaRPr lang="en-US" b="1" u="sng" dirty="0"/>
          </a:p>
          <a:p>
            <a:endParaRPr lang="en-US" b="1" u="sng" dirty="0" smtClean="0"/>
          </a:p>
          <a:p>
            <a:endParaRPr lang="en-US" dirty="0" smtClean="0"/>
          </a:p>
          <a:p>
            <a:endParaRPr lang="en-US" dirty="0"/>
          </a:p>
          <a:p>
            <a:endParaRPr lang="en-US" dirty="0"/>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4992510"/>
            <a:ext cx="5943600" cy="3532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Defense</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F - 10</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Battle Positions</a:t>
            </a:r>
            <a:endParaRPr lang="en-US" dirty="0"/>
          </a:p>
        </p:txBody>
      </p:sp>
    </p:spTree>
    <p:extLst>
      <p:ext uri="{BB962C8B-B14F-4D97-AF65-F5344CB8AC3E}">
        <p14:creationId xmlns:p14="http://schemas.microsoft.com/office/powerpoint/2010/main" val="4707594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8866911"/>
            <a:ext cx="5943600" cy="277091"/>
            <a:chOff x="0" y="9753600"/>
            <a:chExt cx="7772400" cy="304800"/>
          </a:xfrm>
        </p:grpSpPr>
        <p:sp>
          <p:nvSpPr>
            <p:cNvPr id="5"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Defense</a:t>
              </a:r>
            </a:p>
          </p:txBody>
        </p:sp>
        <p:sp>
          <p:nvSpPr>
            <p:cNvPr id="6"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F - 11</a:t>
              </a:r>
            </a:p>
          </p:txBody>
        </p:sp>
      </p:grpSp>
      <p:sp>
        <p:nvSpPr>
          <p:cNvPr id="7"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Engagement Area Development</a:t>
            </a:r>
          </a:p>
        </p:txBody>
      </p:sp>
      <p:sp>
        <p:nvSpPr>
          <p:cNvPr id="8" name="Rectangle 7"/>
          <p:cNvSpPr/>
          <p:nvPr/>
        </p:nvSpPr>
        <p:spPr>
          <a:xfrm>
            <a:off x="0" y="831274"/>
            <a:ext cx="5943600" cy="5987421"/>
          </a:xfrm>
          <a:prstGeom prst="rect">
            <a:avLst/>
          </a:prstGeom>
        </p:spPr>
        <p:txBody>
          <a:bodyPr wrap="square" lIns="77356" tIns="38678" rIns="77356" bIns="38678">
            <a:spAutoFit/>
          </a:bodyPr>
          <a:lstStyle/>
          <a:p>
            <a:r>
              <a:rPr lang="en-US" sz="1600" dirty="0"/>
              <a:t>The </a:t>
            </a:r>
            <a:r>
              <a:rPr lang="en-US" sz="1600" b="1" u="sng" dirty="0"/>
              <a:t>engagement area </a:t>
            </a:r>
            <a:r>
              <a:rPr lang="en-US" sz="1600" dirty="0"/>
              <a:t>is where the Infantry leader intends to engage and destroy an enemy force using the massed fires of all available weapons. Leaders combine natural and man-made obstacles to canalize the attacking force into engagement area. The success of engagements depends on how the leader can integrate the obstacle plan, indirect fire plan, and direct fire plan within the engagement area to achieve the Infantry platoon’s and squads’ tactical purposes.</a:t>
            </a:r>
          </a:p>
          <a:p>
            <a:endParaRPr lang="en-US" sz="1600" dirty="0"/>
          </a:p>
          <a:p>
            <a:r>
              <a:rPr lang="en-US" sz="1600" dirty="0"/>
              <a:t>At the platoon level, engagement area development is a complex function demanding parallel planning and preparation if the Infantry platoon and squad are to accomplish the myriad tasks for which it is responsible. Despite this complexity, engagement area development resembles a drill, and the platoon leader and his subordinate leaders use an orderly, standard set of procedures. The steps of engagement area development are not a rigid sequential process. Some steps may occur simultaneously to ensure the synergy of combined arms. Beginning with evaluation of METT-TC, the development process—</a:t>
            </a:r>
          </a:p>
          <a:p>
            <a:pPr marL="488847" indent="-244422">
              <a:buFont typeface="+mj-lt"/>
              <a:buAutoNum type="arabicPeriod"/>
            </a:pPr>
            <a:r>
              <a:rPr lang="en-US" sz="1600" dirty="0"/>
              <a:t>Identifies all likely enemy avenues of approach.</a:t>
            </a:r>
          </a:p>
          <a:p>
            <a:pPr marL="488847" indent="-244422">
              <a:buFont typeface="+mj-lt"/>
              <a:buAutoNum type="arabicPeriod"/>
            </a:pPr>
            <a:r>
              <a:rPr lang="en-US" sz="1600" dirty="0"/>
              <a:t>Determines likely enemy schemes of maneuver.</a:t>
            </a:r>
          </a:p>
          <a:p>
            <a:pPr marL="488847" indent="-244422">
              <a:buFont typeface="+mj-lt"/>
              <a:buAutoNum type="arabicPeriod"/>
            </a:pPr>
            <a:r>
              <a:rPr lang="en-US" sz="1600" dirty="0"/>
              <a:t>Determines where to kill the enemy.</a:t>
            </a:r>
          </a:p>
          <a:p>
            <a:pPr marL="488847" indent="-244422">
              <a:buFont typeface="+mj-lt"/>
              <a:buAutoNum type="arabicPeriod"/>
            </a:pPr>
            <a:r>
              <a:rPr lang="en-US" sz="1600" dirty="0"/>
              <a:t>Plans and integrates obstacles.</a:t>
            </a:r>
          </a:p>
          <a:p>
            <a:pPr marL="488847" indent="-244422">
              <a:buFont typeface="+mj-lt"/>
              <a:buAutoNum type="arabicPeriod"/>
            </a:pPr>
            <a:r>
              <a:rPr lang="en-US" sz="1600" dirty="0"/>
              <a:t>Emplaces weapon systems.</a:t>
            </a:r>
          </a:p>
          <a:p>
            <a:pPr marL="488847" indent="-244422">
              <a:buFont typeface="+mj-lt"/>
              <a:buAutoNum type="arabicPeriod"/>
            </a:pPr>
            <a:r>
              <a:rPr lang="en-US" sz="1600" dirty="0"/>
              <a:t>Plans and integrates indirect fires.</a:t>
            </a:r>
          </a:p>
          <a:p>
            <a:pPr marL="488847" indent="-244422">
              <a:buFont typeface="+mj-lt"/>
              <a:buAutoNum type="arabicPeriod"/>
            </a:pPr>
            <a:r>
              <a:rPr lang="en-US" sz="1600" dirty="0"/>
              <a:t>Rehearses the execution of operations in the engagement area.</a:t>
            </a:r>
          </a:p>
        </p:txBody>
      </p:sp>
    </p:spTree>
    <p:extLst>
      <p:ext uri="{BB962C8B-B14F-4D97-AF65-F5344CB8AC3E}">
        <p14:creationId xmlns:p14="http://schemas.microsoft.com/office/powerpoint/2010/main" val="1180410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 y="721872"/>
            <a:ext cx="5943599" cy="4911880"/>
          </a:xfrm>
          <a:prstGeom prst="rect">
            <a:avLst/>
          </a:prstGeom>
          <a:noFill/>
          <a:ln w="9525">
            <a:noFill/>
            <a:miter lim="800000"/>
            <a:headEnd/>
            <a:tailEnd/>
          </a:ln>
        </p:spPr>
        <p:txBody>
          <a:bodyPr wrap="square" lIns="77356" tIns="38678" rIns="77356" bIns="38678">
            <a:spAutoFit/>
          </a:bodyPr>
          <a:lstStyle/>
          <a:p>
            <a:pPr algn="ctr">
              <a:defRPr/>
            </a:pPr>
            <a:r>
              <a:rPr lang="en-US" sz="2200" b="1" u="sng" dirty="0">
                <a:latin typeface="+mj-lt"/>
                <a:cs typeface="Times New Roman" pitchFamily="18" charset="0"/>
              </a:rPr>
              <a:t>5 Principles of Patrolling</a:t>
            </a:r>
          </a:p>
          <a:p>
            <a:pPr algn="ctr">
              <a:defRPr/>
            </a:pPr>
            <a:endParaRPr lang="en-US" sz="1100" b="1" u="sng" dirty="0">
              <a:latin typeface="+mj-lt"/>
              <a:cs typeface="Times New Roman" pitchFamily="18" charset="0"/>
            </a:endParaRPr>
          </a:p>
          <a:p>
            <a:pPr marL="290085" indent="-290085">
              <a:buFont typeface="+mj-lt"/>
              <a:buAutoNum type="arabicPeriod"/>
              <a:defRPr/>
            </a:pPr>
            <a:r>
              <a:rPr lang="en-US" b="1" dirty="0" smtClean="0">
                <a:latin typeface="+mj-lt"/>
                <a:cs typeface="Times New Roman" pitchFamily="18" charset="0"/>
              </a:rPr>
              <a:t>Planning</a:t>
            </a:r>
            <a:r>
              <a:rPr lang="en-US" dirty="0">
                <a:latin typeface="+mj-lt"/>
                <a:cs typeface="Times New Roman" pitchFamily="18" charset="0"/>
              </a:rPr>
              <a:t>: Quickly make a simple plan and effectively communicate it to the lowest level. A great plan that takes forever to complete and is poorly disseminated isn’t a great plan. Plan and prepare to a realistic standard, and rehearse everything</a:t>
            </a:r>
            <a:r>
              <a:rPr lang="en-US" dirty="0" smtClean="0">
                <a:latin typeface="+mj-lt"/>
                <a:cs typeface="Times New Roman" pitchFamily="18" charset="0"/>
              </a:rPr>
              <a:t>.</a:t>
            </a:r>
          </a:p>
          <a:p>
            <a:pPr marL="290085" indent="-290085">
              <a:buFont typeface="+mj-lt"/>
              <a:buAutoNum type="arabicPeriod"/>
              <a:defRPr/>
            </a:pPr>
            <a:endParaRPr lang="en-US" sz="800" dirty="0">
              <a:latin typeface="+mj-lt"/>
              <a:cs typeface="Times New Roman" pitchFamily="18" charset="0"/>
            </a:endParaRPr>
          </a:p>
          <a:p>
            <a:pPr marL="290085" indent="-290085">
              <a:buFont typeface="+mj-lt"/>
              <a:buAutoNum type="arabicPeriod"/>
              <a:defRPr/>
            </a:pPr>
            <a:r>
              <a:rPr lang="en-US" b="1" dirty="0">
                <a:latin typeface="+mj-lt"/>
                <a:cs typeface="Times New Roman" pitchFamily="18" charset="0"/>
              </a:rPr>
              <a:t>Reconnaissance</a:t>
            </a:r>
            <a:r>
              <a:rPr lang="en-US" dirty="0">
                <a:latin typeface="+mj-lt"/>
                <a:cs typeface="Times New Roman" pitchFamily="18" charset="0"/>
              </a:rPr>
              <a:t>: Your responsibility as a </a:t>
            </a:r>
            <a:r>
              <a:rPr lang="en-US" dirty="0" smtClean="0">
                <a:latin typeface="+mj-lt"/>
                <a:cs typeface="Times New Roman" pitchFamily="18" charset="0"/>
              </a:rPr>
              <a:t>leader </a:t>
            </a:r>
            <a:r>
              <a:rPr lang="en-US" dirty="0">
                <a:latin typeface="+mj-lt"/>
                <a:cs typeface="Times New Roman" pitchFamily="18" charset="0"/>
              </a:rPr>
              <a:t>is to confirm what you think you know, and to find out what you don’t</a:t>
            </a:r>
            <a:r>
              <a:rPr lang="en-US" dirty="0" smtClean="0">
                <a:latin typeface="+mj-lt"/>
                <a:cs typeface="Times New Roman" pitchFamily="18" charset="0"/>
              </a:rPr>
              <a:t>.</a:t>
            </a:r>
          </a:p>
          <a:p>
            <a:pPr marL="290085" indent="-290085">
              <a:buFont typeface="+mj-lt"/>
              <a:buAutoNum type="arabicPeriod"/>
              <a:defRPr/>
            </a:pPr>
            <a:endParaRPr lang="en-US" sz="800" dirty="0">
              <a:latin typeface="+mj-lt"/>
              <a:cs typeface="Times New Roman" pitchFamily="18" charset="0"/>
            </a:endParaRPr>
          </a:p>
          <a:p>
            <a:pPr marL="290085" indent="-290085">
              <a:buFont typeface="+mj-lt"/>
              <a:buAutoNum type="arabicPeriod"/>
              <a:defRPr/>
            </a:pPr>
            <a:r>
              <a:rPr lang="en-US" b="1" dirty="0">
                <a:latin typeface="+mj-lt"/>
                <a:cs typeface="Times New Roman" pitchFamily="18" charset="0"/>
              </a:rPr>
              <a:t>Security</a:t>
            </a:r>
            <a:r>
              <a:rPr lang="en-US" dirty="0">
                <a:latin typeface="+mj-lt"/>
                <a:cs typeface="Times New Roman" pitchFamily="18" charset="0"/>
              </a:rPr>
              <a:t>: Preserve your force as a whole, and your recon assets in particular.  Every </a:t>
            </a:r>
            <a:r>
              <a:rPr lang="en-US" dirty="0" smtClean="0">
                <a:latin typeface="+mj-lt"/>
                <a:cs typeface="Times New Roman" pitchFamily="18" charset="0"/>
              </a:rPr>
              <a:t>Soldier </a:t>
            </a:r>
            <a:r>
              <a:rPr lang="en-US" dirty="0">
                <a:latin typeface="+mj-lt"/>
                <a:cs typeface="Times New Roman" pitchFamily="18" charset="0"/>
              </a:rPr>
              <a:t>and every rifle counts; anyone could be the difference between victory and defeat</a:t>
            </a:r>
            <a:r>
              <a:rPr lang="en-US" dirty="0" smtClean="0">
                <a:latin typeface="+mj-lt"/>
                <a:cs typeface="Times New Roman" pitchFamily="18" charset="0"/>
              </a:rPr>
              <a:t>.</a:t>
            </a:r>
          </a:p>
          <a:p>
            <a:pPr marL="290085" indent="-290085">
              <a:buFont typeface="+mj-lt"/>
              <a:buAutoNum type="arabicPeriod"/>
              <a:defRPr/>
            </a:pPr>
            <a:endParaRPr lang="en-US" sz="800" dirty="0">
              <a:latin typeface="+mj-lt"/>
              <a:cs typeface="Times New Roman" pitchFamily="18" charset="0"/>
            </a:endParaRPr>
          </a:p>
          <a:p>
            <a:pPr marL="290085" indent="-290085">
              <a:buFont typeface="+mj-lt"/>
              <a:buAutoNum type="arabicPeriod"/>
              <a:defRPr/>
            </a:pPr>
            <a:r>
              <a:rPr lang="en-US" b="1" dirty="0">
                <a:latin typeface="+mj-lt"/>
                <a:cs typeface="Times New Roman" pitchFamily="18" charset="0"/>
              </a:rPr>
              <a:t>Control</a:t>
            </a:r>
            <a:r>
              <a:rPr lang="en-US" dirty="0">
                <a:latin typeface="+mj-lt"/>
                <a:cs typeface="Times New Roman" pitchFamily="18" charset="0"/>
              </a:rPr>
              <a:t>: Clear concept of the operation and commander’s intent, coupled with disciplined communications, to bring every man and weapon you have available to overwhelm your enemy at the decisive point</a:t>
            </a:r>
            <a:r>
              <a:rPr lang="en-US" dirty="0" smtClean="0">
                <a:latin typeface="+mj-lt"/>
                <a:cs typeface="Times New Roman" pitchFamily="18" charset="0"/>
              </a:rPr>
              <a:t>.</a:t>
            </a:r>
          </a:p>
          <a:p>
            <a:pPr marL="290085" indent="-290085">
              <a:buFont typeface="+mj-lt"/>
              <a:buAutoNum type="arabicPeriod"/>
              <a:defRPr/>
            </a:pPr>
            <a:endParaRPr lang="en-US" sz="800" dirty="0">
              <a:latin typeface="+mj-lt"/>
              <a:cs typeface="Times New Roman" pitchFamily="18" charset="0"/>
            </a:endParaRPr>
          </a:p>
          <a:p>
            <a:pPr marL="290085" indent="-290085">
              <a:buFont typeface="+mj-lt"/>
              <a:buAutoNum type="arabicPeriod"/>
              <a:defRPr/>
            </a:pPr>
            <a:r>
              <a:rPr lang="en-US" b="1" dirty="0">
                <a:latin typeface="+mj-lt"/>
                <a:cs typeface="Times New Roman" pitchFamily="18" charset="0"/>
              </a:rPr>
              <a:t>Common Sense</a:t>
            </a:r>
            <a:r>
              <a:rPr lang="en-US" dirty="0">
                <a:latin typeface="+mj-lt"/>
                <a:cs typeface="Times New Roman" pitchFamily="18" charset="0"/>
              </a:rPr>
              <a:t>: Do what you’re supposed to do, without someone having to tell you, despite your own personal discomfort or fear</a:t>
            </a:r>
            <a:r>
              <a:rPr lang="en-US" dirty="0" smtClean="0">
                <a:latin typeface="+mj-lt"/>
                <a:cs typeface="Times New Roman" pitchFamily="18" charset="0"/>
              </a:rPr>
              <a:t>.</a:t>
            </a:r>
          </a:p>
          <a:p>
            <a:pPr marL="290085" indent="-290085">
              <a:buFont typeface="+mj-lt"/>
              <a:buAutoNum type="arabicPeriod"/>
              <a:defRPr/>
            </a:pPr>
            <a:endParaRPr lang="en-US" dirty="0" smtClean="0">
              <a:latin typeface="+mj-lt"/>
              <a:cs typeface="Times New Roman" pitchFamily="18" charset="0"/>
            </a:endParaRPr>
          </a:p>
          <a:p>
            <a:pPr marL="290085" indent="-290085">
              <a:buFont typeface="+mj-lt"/>
              <a:buAutoNum type="arabicPeriod"/>
              <a:defRPr/>
            </a:pPr>
            <a:endParaRPr lang="en-US" dirty="0" smtClean="0">
              <a:latin typeface="+mj-lt"/>
              <a:cs typeface="Times New Roman" pitchFamily="18" charset="0"/>
            </a:endParaRPr>
          </a:p>
          <a:p>
            <a:pPr marL="290085" indent="-290085" algn="ctr">
              <a:defRPr/>
            </a:pPr>
            <a:r>
              <a:rPr lang="en-US" sz="2200" b="1" u="sng" dirty="0">
                <a:latin typeface="+mj-lt"/>
                <a:cs typeface="Times New Roman" pitchFamily="18" charset="0"/>
              </a:rPr>
              <a:t>5 Point Contingency Plan (GOTWA)</a:t>
            </a:r>
          </a:p>
        </p:txBody>
      </p:sp>
      <p:grpSp>
        <p:nvGrpSpPr>
          <p:cNvPr id="5" name="Group 4"/>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- 1</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Patrolling</a:t>
            </a:r>
            <a:endParaRPr lang="en-US" dirty="0"/>
          </a:p>
        </p:txBody>
      </p:sp>
      <p:pic>
        <p:nvPicPr>
          <p:cNvPr id="12" name="Picture 1"/>
          <p:cNvPicPr>
            <a:picLocks noChangeAspect="1" noChangeArrowheads="1"/>
          </p:cNvPicPr>
          <p:nvPr/>
        </p:nvPicPr>
        <p:blipFill>
          <a:blip r:embed="rId4" cstate="print"/>
          <a:srcRect/>
          <a:stretch>
            <a:fillRect/>
          </a:stretch>
        </p:blipFill>
        <p:spPr bwMode="auto">
          <a:xfrm>
            <a:off x="524436" y="6442364"/>
            <a:ext cx="4926879" cy="2216727"/>
          </a:xfrm>
          <a:prstGeom prst="rect">
            <a:avLst/>
          </a:prstGeom>
          <a:noFill/>
          <a:ln w="9525">
            <a:noFill/>
            <a:miter lim="800000"/>
            <a:headEnd/>
            <a:tailEnd/>
          </a:ln>
        </p:spPr>
      </p:pic>
    </p:spTree>
    <p:extLst>
      <p:ext uri="{BB962C8B-B14F-4D97-AF65-F5344CB8AC3E}">
        <p14:creationId xmlns:p14="http://schemas.microsoft.com/office/powerpoint/2010/main" val="21800914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8866911"/>
            <a:ext cx="5943600" cy="277091"/>
            <a:chOff x="0" y="9753600"/>
            <a:chExt cx="7772400" cy="304800"/>
          </a:xfrm>
        </p:grpSpPr>
        <p:sp>
          <p:nvSpPr>
            <p:cNvPr id="10"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11"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- 2</a:t>
              </a:r>
            </a:p>
          </p:txBody>
        </p:sp>
      </p:grpSp>
      <p:sp>
        <p:nvSpPr>
          <p:cNvPr id="12"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Security Halts</a:t>
            </a:r>
            <a:endParaRPr lang="en-US" dirty="0"/>
          </a:p>
        </p:txBody>
      </p:sp>
      <p:sp>
        <p:nvSpPr>
          <p:cNvPr id="13" name="Rectangle 12"/>
          <p:cNvSpPr/>
          <p:nvPr/>
        </p:nvSpPr>
        <p:spPr>
          <a:xfrm>
            <a:off x="0" y="762000"/>
            <a:ext cx="5943600" cy="7834081"/>
          </a:xfrm>
          <a:prstGeom prst="rect">
            <a:avLst/>
          </a:prstGeom>
        </p:spPr>
        <p:txBody>
          <a:bodyPr wrap="square" lIns="77356" tIns="38678" rIns="77356" bIns="38678">
            <a:spAutoFit/>
          </a:bodyPr>
          <a:lstStyle/>
          <a:p>
            <a:r>
              <a:rPr lang="en-US" dirty="0"/>
              <a:t>Units conducting tactical movement frequently make temporary halts. These halts range from brief to extended periods. For short halts, platoons use a cigar-shaped perimeter intended to protect the force while maintaining the ability to continue movement. When the platoon leader decides not to immediately resume tactical movement, he transitions the platoon to a perimeter defense. The perimeter defense is used for longer halts or during lulls in combat.</a:t>
            </a:r>
          </a:p>
          <a:p>
            <a:endParaRPr lang="en-US" dirty="0"/>
          </a:p>
          <a:p>
            <a:pPr algn="ctr"/>
            <a:r>
              <a:rPr lang="en-US" b="1" u="sng" dirty="0"/>
              <a:t>Cigar–shaped Perimeter</a:t>
            </a:r>
          </a:p>
          <a:p>
            <a:r>
              <a:rPr lang="en-US" dirty="0"/>
              <a:t>When the unit halts, if terrain permits, Soldiers should move off the route and face out to cover the same sectors of fire they were assigned while moving, allowing passage through the center of the formation. This results in a cigar-shaped perimeter. Actions by subordinate leaders and their Soldiers occur without an order from the leader. Soldiers are repositioned as necessary to take advantage of the best cover, concealment, and fields of fire.</a:t>
            </a:r>
          </a:p>
          <a:p>
            <a:endParaRPr lang="en-US" dirty="0"/>
          </a:p>
          <a:p>
            <a:pPr algn="ctr"/>
            <a:r>
              <a:rPr lang="en-US" b="1" u="sng" dirty="0"/>
              <a:t>Perimeter Defense</a:t>
            </a:r>
            <a:endParaRPr lang="en-US" dirty="0"/>
          </a:p>
          <a:p>
            <a:r>
              <a:rPr lang="en-US" dirty="0"/>
              <a:t>When operating independently, the platoon uses a perimeter defense during extended halts, resupply, and issuing platoon orders or lulls in combat. Normally the unit first occupies a short halt formation. Then after conducting a leader’s reconnaissance of</a:t>
            </a:r>
          </a:p>
          <a:p>
            <a:r>
              <a:rPr lang="en-US" dirty="0"/>
              <a:t>the position and establishing security, the unit moves into the perimeter defense.</a:t>
            </a:r>
          </a:p>
          <a:p>
            <a:pPr algn="ctr"/>
            <a:r>
              <a:rPr lang="en-US" b="1" u="sng" dirty="0" smtClean="0"/>
              <a:t>Soldier </a:t>
            </a:r>
            <a:r>
              <a:rPr lang="en-US" b="1" u="sng" dirty="0"/>
              <a:t>Actions at Halts </a:t>
            </a:r>
          </a:p>
          <a:p>
            <a:pPr algn="ctr"/>
            <a:r>
              <a:rPr lang="en-US" dirty="0"/>
              <a:t>(these actions occur without leader prompting)</a:t>
            </a:r>
          </a:p>
          <a:p>
            <a:pPr marL="189361" indent="-189361">
              <a:buFont typeface="Arial" pitchFamily="34" charset="0"/>
              <a:buChar char="•"/>
            </a:pPr>
            <a:r>
              <a:rPr lang="en-US" dirty="0"/>
              <a:t>Moves to as much of a covered and concealed position as available.</a:t>
            </a:r>
          </a:p>
          <a:p>
            <a:pPr marL="189361" indent="-189361">
              <a:buFont typeface="Arial" pitchFamily="34" charset="0"/>
              <a:buChar char="•"/>
            </a:pPr>
            <a:r>
              <a:rPr lang="en-US" dirty="0"/>
              <a:t>Visually inspects and physically clears his immediate surroundings (a roughly 5- to 25-meter radius around his position).</a:t>
            </a:r>
          </a:p>
          <a:p>
            <a:pPr marL="189361" indent="-189361">
              <a:buFont typeface="Arial" pitchFamily="34" charset="0"/>
              <a:buChar char="•"/>
            </a:pPr>
            <a:r>
              <a:rPr lang="en-US" dirty="0"/>
              <a:t>Establishes a sector  of fire for his assigned weapon (using 12 o’clock as the direction the Soldier is facing, the Soldier’s sector of fire ranges from 10 o’clock to 2 o’clock).</a:t>
            </a:r>
          </a:p>
          <a:p>
            <a:pPr marL="189361" indent="-189361">
              <a:buFont typeface="Arial" pitchFamily="34" charset="0"/>
              <a:buChar char="•"/>
            </a:pPr>
            <a:r>
              <a:rPr lang="en-US" dirty="0"/>
              <a:t>Determines his observation and field of fire. Identifies dead space in his field of fire.</a:t>
            </a:r>
          </a:p>
          <a:p>
            <a:pPr marL="189361" indent="-189361">
              <a:buFont typeface="Arial" pitchFamily="34" charset="0"/>
              <a:buChar char="•"/>
            </a:pPr>
            <a:r>
              <a:rPr lang="en-US" dirty="0"/>
              <a:t>Identifies obstacles and determines enemy avenues of approach (both mounted and</a:t>
            </a:r>
          </a:p>
          <a:p>
            <a:pPr marL="189361" indent="-189361">
              <a:buFont typeface="Arial" pitchFamily="34" charset="0"/>
              <a:buChar char="•"/>
            </a:pPr>
            <a:r>
              <a:rPr lang="en-US" dirty="0"/>
              <a:t>dismounted).</a:t>
            </a:r>
          </a:p>
          <a:p>
            <a:pPr marL="189361" indent="-189361">
              <a:buFont typeface="Arial" pitchFamily="34" charset="0"/>
              <a:buChar char="•"/>
            </a:pPr>
            <a:r>
              <a:rPr lang="en-US" dirty="0"/>
              <a:t>Identifies the dominant ground in his immediate surroundings. </a:t>
            </a:r>
          </a:p>
          <a:p>
            <a:pPr marL="189361" indent="-189361">
              <a:buFont typeface="Arial" pitchFamily="34" charset="0"/>
              <a:buChar char="•"/>
            </a:pPr>
            <a:r>
              <a:rPr lang="en-US" dirty="0"/>
              <a:t>Coordinates his actions with the Soldiers (or vehicles) on his left and right.</a:t>
            </a:r>
          </a:p>
        </p:txBody>
      </p:sp>
    </p:spTree>
    <p:extLst>
      <p:ext uri="{BB962C8B-B14F-4D97-AF65-F5344CB8AC3E}">
        <p14:creationId xmlns:p14="http://schemas.microsoft.com/office/powerpoint/2010/main" val="22415967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8866911"/>
            <a:ext cx="5943600" cy="277091"/>
            <a:chOff x="0" y="9753600"/>
            <a:chExt cx="7772400" cy="304800"/>
          </a:xfrm>
        </p:grpSpPr>
        <p:sp>
          <p:nvSpPr>
            <p:cNvPr id="10"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11"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- 3</a:t>
              </a:r>
            </a:p>
          </p:txBody>
        </p:sp>
      </p:grpSp>
      <p:sp>
        <p:nvSpPr>
          <p:cNvPr id="12"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Security Halts</a:t>
            </a:r>
            <a:endParaRPr lang="en-US" dirty="0"/>
          </a:p>
        </p:txBody>
      </p:sp>
      <p:sp>
        <p:nvSpPr>
          <p:cNvPr id="13" name="Rectangle 12"/>
          <p:cNvSpPr/>
          <p:nvPr/>
        </p:nvSpPr>
        <p:spPr>
          <a:xfrm>
            <a:off x="0" y="762000"/>
            <a:ext cx="5943600" cy="7899124"/>
          </a:xfrm>
          <a:prstGeom prst="rect">
            <a:avLst/>
          </a:prstGeom>
        </p:spPr>
        <p:txBody>
          <a:bodyPr wrap="square" lIns="77356" tIns="38678" rIns="77356" bIns="38678">
            <a:spAutoFit/>
          </a:bodyPr>
          <a:lstStyle/>
          <a:p>
            <a:pPr algn="ctr"/>
            <a:r>
              <a:rPr lang="en-US" b="1" u="sng" dirty="0"/>
              <a:t>Squad Leader Actions at Halts</a:t>
            </a:r>
            <a:r>
              <a:rPr lang="en-US" dirty="0"/>
              <a:t> </a:t>
            </a:r>
          </a:p>
          <a:p>
            <a:pPr marL="149072" indent="-149072">
              <a:buFont typeface="Arial" pitchFamily="34" charset="0"/>
              <a:buChar char="•"/>
            </a:pPr>
            <a:r>
              <a:rPr lang="en-US" dirty="0"/>
              <a:t>Adjusts his perimeter:</a:t>
            </a:r>
          </a:p>
          <a:p>
            <a:pPr marL="433785" indent="-149072">
              <a:buFont typeface="Arial" pitchFamily="34" charset="0"/>
              <a:buChar char="•"/>
            </a:pPr>
            <a:r>
              <a:rPr lang="en-US" dirty="0"/>
              <a:t>If operating independently, the squad leader establishes 360-degree, three-dimensional security.</a:t>
            </a:r>
          </a:p>
          <a:p>
            <a:pPr marL="433785" indent="-149072">
              <a:buFont typeface="Arial" pitchFamily="34" charset="0"/>
              <a:buChar char="•"/>
            </a:pPr>
            <a:r>
              <a:rPr lang="en-US" dirty="0"/>
              <a:t>Attempts to find terrain that anchors his position.</a:t>
            </a:r>
          </a:p>
          <a:p>
            <a:pPr marL="433785" indent="-149072">
              <a:buFont typeface="Arial" pitchFamily="34" charset="0"/>
              <a:buChar char="•"/>
            </a:pPr>
            <a:r>
              <a:rPr lang="en-US" dirty="0"/>
              <a:t>If operating as part of a platoon, the squad leader arrays his teams to best fit into the platoon leader’s defensive scheme, based on the platoon leader’s guidance.</a:t>
            </a:r>
          </a:p>
          <a:p>
            <a:pPr marL="149072" indent="-149072">
              <a:buFont typeface="Arial" pitchFamily="34" charset="0"/>
              <a:buChar char="•"/>
            </a:pPr>
            <a:r>
              <a:rPr lang="en-US" dirty="0"/>
              <a:t>Visually inspects and physically clears (if required) the squad’s immediate surrounding (about 35 meters, the distance within hand grenade range).</a:t>
            </a:r>
          </a:p>
          <a:p>
            <a:pPr marL="149072" indent="-149072">
              <a:buFont typeface="Arial" pitchFamily="34" charset="0"/>
              <a:buChar char="•"/>
            </a:pPr>
            <a:r>
              <a:rPr lang="en-US" dirty="0"/>
              <a:t>Ensures his squad’s individual sectors of fire overlap with each other, creating a  seamless perimeter with no gaps of fire coverage.</a:t>
            </a:r>
          </a:p>
          <a:p>
            <a:pPr marL="149072" indent="-149072">
              <a:buFont typeface="Arial" pitchFamily="34" charset="0"/>
              <a:buChar char="•"/>
            </a:pPr>
            <a:r>
              <a:rPr lang="en-US" dirty="0"/>
              <a:t>Identifies his dead space and adjusts his M203 grenadiers accordingly.</a:t>
            </a:r>
          </a:p>
          <a:p>
            <a:pPr marL="149072" indent="-149072">
              <a:buFont typeface="Arial" pitchFamily="34" charset="0"/>
              <a:buChar char="•"/>
            </a:pPr>
            <a:r>
              <a:rPr lang="en-US" dirty="0"/>
              <a:t>Identifies obstacles and the likely enemy avenue of approach (mounted and dismounted).</a:t>
            </a:r>
          </a:p>
          <a:p>
            <a:pPr marL="149072" indent="-149072">
              <a:buFont typeface="Arial" pitchFamily="34" charset="0"/>
              <a:buChar char="•"/>
            </a:pPr>
            <a:r>
              <a:rPr lang="en-US" dirty="0"/>
              <a:t>Identifies the dominant ground in his area of operation.</a:t>
            </a:r>
          </a:p>
          <a:p>
            <a:pPr marL="149072" indent="-149072">
              <a:buFont typeface="Arial" pitchFamily="34" charset="0"/>
              <a:buChar char="•"/>
            </a:pPr>
            <a:r>
              <a:rPr lang="en-US" dirty="0"/>
              <a:t>Coordinates responsibilities and sectors with the units on his left and right.</a:t>
            </a:r>
          </a:p>
          <a:p>
            <a:pPr marL="149072" indent="-149072">
              <a:buFont typeface="Arial" pitchFamily="34" charset="0"/>
              <a:buChar char="•"/>
            </a:pPr>
            <a:endParaRPr lang="en-US" dirty="0"/>
          </a:p>
          <a:p>
            <a:pPr marL="149072" indent="-149072" algn="ctr"/>
            <a:r>
              <a:rPr lang="en-US" b="1" u="sng" dirty="0"/>
              <a:t>Platoon Leader Actions at Halts</a:t>
            </a:r>
          </a:p>
          <a:p>
            <a:pPr marL="189361" indent="-189361">
              <a:buFont typeface="Arial" pitchFamily="34" charset="0"/>
              <a:buChar char="•"/>
            </a:pPr>
            <a:r>
              <a:rPr lang="en-US" dirty="0"/>
              <a:t>Adjusts his perimeter:</a:t>
            </a:r>
          </a:p>
          <a:p>
            <a:pPr marL="393494" indent="-189361">
              <a:buFont typeface="Arial" pitchFamily="34" charset="0"/>
              <a:buChar char="•"/>
            </a:pPr>
            <a:r>
              <a:rPr lang="en-US" dirty="0"/>
              <a:t>If operating independently, he establishes 360-degree, three-dimensional security.</a:t>
            </a:r>
          </a:p>
          <a:p>
            <a:pPr marL="393494" indent="-189361">
              <a:buFont typeface="Arial" pitchFamily="34" charset="0"/>
              <a:buChar char="•"/>
            </a:pPr>
            <a:r>
              <a:rPr lang="en-US" dirty="0"/>
              <a:t>If operation as part of another organization, he arrays his squads to best fist into the controlling commander’s defensive scheme.</a:t>
            </a:r>
          </a:p>
          <a:p>
            <a:pPr marL="393494" indent="-189361">
              <a:buFont typeface="Arial" pitchFamily="34" charset="0"/>
              <a:buChar char="•"/>
            </a:pPr>
            <a:r>
              <a:rPr lang="en-US" dirty="0"/>
              <a:t>Supervises the emplacement of the weapons squad’s weapon systems.</a:t>
            </a:r>
          </a:p>
          <a:p>
            <a:pPr marL="189361" indent="-189361">
              <a:buFont typeface="Arial" pitchFamily="34" charset="0"/>
              <a:buChar char="•"/>
            </a:pPr>
            <a:r>
              <a:rPr lang="en-US" dirty="0"/>
              <a:t>Dispatches an element (usually a fire team) to visually inspect and physically clear the platoon’s immediate surrounding (an area out to small arms range, roughly 100-300 meters depending on terrain).</a:t>
            </a:r>
          </a:p>
          <a:p>
            <a:pPr marL="189361" indent="-189361">
              <a:buFont typeface="Arial" pitchFamily="34" charset="0"/>
              <a:buChar char="•"/>
            </a:pPr>
            <a:r>
              <a:rPr lang="en-US" dirty="0"/>
              <a:t>Ensures his squads’ sectors of fire overlap with each other, creating a seamless  perimeter with  no gaps of fire coverage.</a:t>
            </a:r>
          </a:p>
          <a:p>
            <a:pPr marL="189361" indent="-189361">
              <a:buFont typeface="Arial" pitchFamily="34" charset="0"/>
              <a:buChar char="•"/>
            </a:pPr>
            <a:r>
              <a:rPr lang="en-US" dirty="0"/>
              <a:t>Identifies his dead space not covered and requests indirect fire support to overwatch  dead space in the area of operation.</a:t>
            </a:r>
          </a:p>
          <a:p>
            <a:pPr marL="189361" indent="-189361">
              <a:buFont typeface="Arial" pitchFamily="34" charset="0"/>
              <a:buChar char="•"/>
            </a:pPr>
            <a:r>
              <a:rPr lang="en-US" dirty="0"/>
              <a:t>Identifies obstacles and the likely enemy avenue of approach (mounted and dismounted).</a:t>
            </a:r>
          </a:p>
          <a:p>
            <a:pPr marL="189361" indent="-189361">
              <a:buFont typeface="Arial" pitchFamily="34" charset="0"/>
              <a:buChar char="•"/>
            </a:pPr>
            <a:r>
              <a:rPr lang="en-US" dirty="0"/>
              <a:t>Identifies the dominant ground in his area of operation.</a:t>
            </a:r>
          </a:p>
          <a:p>
            <a:pPr marL="189361" indent="-189361">
              <a:buFont typeface="Arial" pitchFamily="34" charset="0"/>
              <a:buChar char="•"/>
            </a:pPr>
            <a:r>
              <a:rPr lang="en-US" dirty="0"/>
              <a:t>Coordinates with the units on his left and right.</a:t>
            </a:r>
          </a:p>
        </p:txBody>
      </p:sp>
    </p:spTree>
    <p:extLst>
      <p:ext uri="{BB962C8B-B14F-4D97-AF65-F5344CB8AC3E}">
        <p14:creationId xmlns:p14="http://schemas.microsoft.com/office/powerpoint/2010/main" val="22415967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0" y="1154222"/>
            <a:ext cx="5943600" cy="6980926"/>
          </a:xfrm>
          <a:prstGeom prst="rect">
            <a:avLst/>
          </a:prstGeom>
          <a:noFill/>
          <a:ln w="9525">
            <a:noFill/>
            <a:miter lim="800000"/>
            <a:headEnd/>
            <a:tailEnd/>
          </a:ln>
          <a:effectLst/>
        </p:spPr>
        <p:txBody>
          <a:bodyPr vert="horz" wrap="square" lIns="77356" tIns="38678" rIns="77356" bIns="38678" numCol="1" anchor="ctr" anchorCtr="0" compatLnSpc="1">
            <a:prstTxWarp prst="textNoShape">
              <a:avLst/>
            </a:prstTxWarp>
            <a:spAutoFit/>
          </a:bodyPr>
          <a:lstStyle/>
          <a:p>
            <a:r>
              <a:rPr lang="en-US" dirty="0" smtClean="0">
                <a:latin typeface="+mj-lt"/>
              </a:rPr>
              <a:t>The ORP is a point out of sight, sound, and small arms range of the objective area. It is normally located in the direction that the platoon plans to move after completion of actions on the objective. The ORP is tentative until the objective is pinpointed.</a:t>
            </a:r>
          </a:p>
          <a:p>
            <a:r>
              <a:rPr lang="en-US" u="sng" dirty="0" smtClean="0">
                <a:latin typeface="+mj-lt"/>
              </a:rPr>
              <a:t>Occupation of the ORP</a:t>
            </a:r>
          </a:p>
          <a:p>
            <a:pPr marL="479447" indent="-233680"/>
            <a:r>
              <a:rPr lang="en-US" dirty="0" smtClean="0">
                <a:latin typeface="+mj-lt"/>
              </a:rPr>
              <a:t>(1) The patrol halts beyond sight and sound of the tentative ORP (200-400m in good visibility, 100-200m in limited visibility).</a:t>
            </a:r>
          </a:p>
          <a:p>
            <a:pPr marL="479447" indent="-233680"/>
            <a:r>
              <a:rPr lang="en-US" dirty="0" smtClean="0">
                <a:latin typeface="+mj-lt"/>
              </a:rPr>
              <a:t>(2) The patrol establishes a security halt IAW the unit SOP.</a:t>
            </a:r>
          </a:p>
          <a:p>
            <a:pPr marL="479447" indent="-233680"/>
            <a:r>
              <a:rPr lang="en-US" dirty="0" smtClean="0">
                <a:latin typeface="+mj-lt"/>
              </a:rPr>
              <a:t>(3) After issuing a contingency plan to the PSG, the PL moves forward with a recon element to conduct a leader’s recon of the ORP.</a:t>
            </a:r>
          </a:p>
          <a:p>
            <a:pPr marL="479447" indent="-233680"/>
            <a:r>
              <a:rPr lang="en-US" dirty="0" smtClean="0">
                <a:latin typeface="+mj-lt"/>
              </a:rPr>
              <a:t>(4) For a squad-sized patrol, the PL moves forward with a compass man and one member of each fire team to confirm the ORP.</a:t>
            </a:r>
          </a:p>
          <a:p>
            <a:pPr marL="723868" indent="-244422"/>
            <a:r>
              <a:rPr lang="en-US" dirty="0" smtClean="0">
                <a:latin typeface="+mj-lt"/>
              </a:rPr>
              <a:t>(a) After physically clearing the ORP location, the PL leaves two men at the 6 o’clock position facing in opposite directions.</a:t>
            </a:r>
          </a:p>
          <a:p>
            <a:pPr marL="675522" indent="-196076"/>
            <a:r>
              <a:rPr lang="en-US" dirty="0" smtClean="0">
                <a:latin typeface="+mj-lt"/>
              </a:rPr>
              <a:t>(b) The PL issues a contingency plan and returns with the compass man to guide the patrol forward.</a:t>
            </a:r>
          </a:p>
          <a:p>
            <a:pPr marL="723868" indent="-244422"/>
            <a:r>
              <a:rPr lang="en-US" dirty="0" smtClean="0">
                <a:latin typeface="+mj-lt"/>
              </a:rPr>
              <a:t>(c) The PL guides the patrol forward into the ORP, with one team occupying from 3 o’clock through 12 o’clock to 9 o’clock, and the other occupying from 9 o’clock through 6 o’clock to 3 o’clock.</a:t>
            </a:r>
          </a:p>
          <a:p>
            <a:pPr marL="921286" indent="-197419"/>
            <a:r>
              <a:rPr lang="en-US" dirty="0" smtClean="0">
                <a:latin typeface="+mj-lt"/>
              </a:rPr>
              <a:t>(1) For a platoon-sized patrol, the PL follows the same sequence, taking one ammo bearer or assistant gunner from each gun team forward and positioning them at 10, 2, and 6 o’clock.</a:t>
            </a:r>
          </a:p>
          <a:p>
            <a:pPr marL="1167053" indent="-245767"/>
            <a:r>
              <a:rPr lang="en-US" dirty="0" smtClean="0">
                <a:latin typeface="+mj-lt"/>
              </a:rPr>
              <a:t>(a)  The first squad in the order of march is the base squad, occupying from 10 to 2 o’clock.</a:t>
            </a:r>
          </a:p>
          <a:p>
            <a:pPr marL="1167053" indent="-245767"/>
            <a:r>
              <a:rPr lang="en-US" dirty="0" smtClean="0">
                <a:latin typeface="+mj-lt"/>
              </a:rPr>
              <a:t>(b)  The trail squads occupy from 2 to 6 o’clock and 6 to 10 o’clock respectively.</a:t>
            </a:r>
          </a:p>
          <a:p>
            <a:pPr marL="1117363" indent="-196076"/>
            <a:r>
              <a:rPr lang="en-US" dirty="0" smtClean="0">
                <a:latin typeface="+mj-lt"/>
              </a:rPr>
              <a:t>(c) The patrol headquarters element occupies the center of the triangle.</a:t>
            </a:r>
          </a:p>
          <a:p>
            <a:pPr marL="969634" indent="-245767"/>
            <a:r>
              <a:rPr lang="en-US" dirty="0" smtClean="0">
                <a:latin typeface="+mj-lt"/>
              </a:rPr>
              <a:t>(2) Actions in the ORP. The unit prepares for the mission in the ORP. During the leader’s recon of the objective, once the objective is pinpointed, the PSG will generally line up rucks IAW unit SOP in the center of the ORP.</a:t>
            </a:r>
            <a:endParaRPr kumimoji="0" lang="en-US" b="1" i="0" u="sng" strike="noStrike" cap="none" normalizeH="0" baseline="0" dirty="0" smtClean="0">
              <a:ln>
                <a:noFill/>
              </a:ln>
              <a:solidFill>
                <a:schemeClr val="tx1"/>
              </a:solidFill>
              <a:effectLst/>
              <a:latin typeface="+mj-lt"/>
              <a:ea typeface="Times New Roman" pitchFamily="18" charset="0"/>
              <a:cs typeface="Arial" pitchFamily="34" charset="0"/>
            </a:endParaRPr>
          </a:p>
        </p:txBody>
      </p:sp>
      <p:grpSp>
        <p:nvGrpSpPr>
          <p:cNvPr id="2" name="Group 7"/>
          <p:cNvGrpSpPr/>
          <p:nvPr/>
        </p:nvGrpSpPr>
        <p:grpSpPr>
          <a:xfrm>
            <a:off x="0" y="8866911"/>
            <a:ext cx="5943600" cy="277091"/>
            <a:chOff x="0" y="9753600"/>
            <a:chExt cx="7772400" cy="304800"/>
          </a:xfrm>
        </p:grpSpPr>
        <p:sp>
          <p:nvSpPr>
            <p:cNvPr id="10"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11"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- 4</a:t>
              </a:r>
            </a:p>
          </p:txBody>
        </p:sp>
      </p:grpSp>
      <p:sp>
        <p:nvSpPr>
          <p:cNvPr id="12"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ORP</a:t>
            </a:r>
            <a:endParaRPr lang="en-US" dirty="0"/>
          </a:p>
        </p:txBody>
      </p:sp>
    </p:spTree>
    <p:extLst>
      <p:ext uri="{BB962C8B-B14F-4D97-AF65-F5344CB8AC3E}">
        <p14:creationId xmlns:p14="http://schemas.microsoft.com/office/powerpoint/2010/main" val="22415967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8866911"/>
            <a:ext cx="5943600" cy="277091"/>
            <a:chOff x="0" y="9753600"/>
            <a:chExt cx="7772400" cy="304800"/>
          </a:xfrm>
        </p:grpSpPr>
        <p:sp>
          <p:nvSpPr>
            <p:cNvPr id="10"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11"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- 5</a:t>
              </a:r>
            </a:p>
          </p:txBody>
        </p:sp>
      </p:grpSp>
      <p:sp>
        <p:nvSpPr>
          <p:cNvPr id="12"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ORP Occupation</a:t>
            </a:r>
            <a:endParaRPr lang="en-US" dirty="0"/>
          </a:p>
        </p:txBody>
      </p:sp>
      <p:pic>
        <p:nvPicPr>
          <p:cNvPr id="173058" name="Picture 2"/>
          <p:cNvPicPr>
            <a:picLocks noChangeAspect="1" noChangeArrowheads="1"/>
          </p:cNvPicPr>
          <p:nvPr/>
        </p:nvPicPr>
        <p:blipFill>
          <a:blip r:embed="rId4" cstate="print"/>
          <a:srcRect/>
          <a:stretch>
            <a:fillRect/>
          </a:stretch>
        </p:blipFill>
        <p:spPr bwMode="auto">
          <a:xfrm>
            <a:off x="233083" y="841537"/>
            <a:ext cx="5419165" cy="6085738"/>
          </a:xfrm>
          <a:prstGeom prst="rect">
            <a:avLst/>
          </a:prstGeom>
          <a:noFill/>
          <a:ln w="9525">
            <a:noFill/>
            <a:miter lim="800000"/>
            <a:headEnd/>
            <a:tailEnd/>
          </a:ln>
        </p:spPr>
      </p:pic>
      <p:sp>
        <p:nvSpPr>
          <p:cNvPr id="9" name="TextBox 8"/>
          <p:cNvSpPr txBox="1"/>
          <p:nvPr/>
        </p:nvSpPr>
        <p:spPr>
          <a:xfrm>
            <a:off x="0" y="6650183"/>
            <a:ext cx="5943600" cy="2178100"/>
          </a:xfrm>
          <a:prstGeom prst="rect">
            <a:avLst/>
          </a:prstGeom>
          <a:noFill/>
        </p:spPr>
        <p:txBody>
          <a:bodyPr wrap="square" lIns="77356" tIns="38678" rIns="77356" bIns="38678" rtlCol="0">
            <a:spAutoFit/>
          </a:bodyPr>
          <a:lstStyle/>
          <a:p>
            <a:pPr algn="ctr"/>
            <a:r>
              <a:rPr lang="en-US" sz="2100" b="1" u="sng" dirty="0"/>
              <a:t>Key Events</a:t>
            </a:r>
          </a:p>
          <a:p>
            <a:pPr marL="96695" indent="-96695">
              <a:buFont typeface="Arial" pitchFamily="34" charset="0"/>
              <a:buChar char="•"/>
            </a:pPr>
            <a:r>
              <a:rPr lang="en-US" sz="1600" dirty="0"/>
              <a:t>Halt beyond sight/sound of tentative ORP</a:t>
            </a:r>
          </a:p>
          <a:p>
            <a:pPr marL="96695" indent="-96695">
              <a:buFont typeface="Arial" pitchFamily="34" charset="0"/>
              <a:buChar char="•"/>
            </a:pPr>
            <a:r>
              <a:rPr lang="en-US" sz="1600" dirty="0"/>
              <a:t>Establish security halt (1)</a:t>
            </a:r>
          </a:p>
          <a:p>
            <a:pPr marL="96695" indent="-96695">
              <a:buFont typeface="Arial" pitchFamily="34" charset="0"/>
              <a:buChar char="•"/>
            </a:pPr>
            <a:r>
              <a:rPr lang="en-US" sz="1600" dirty="0"/>
              <a:t>PL moves forward with Recon Element (2)</a:t>
            </a:r>
          </a:p>
          <a:p>
            <a:pPr marL="96695" indent="-96695">
              <a:buFont typeface="Arial" pitchFamily="34" charset="0"/>
              <a:buChar char="•"/>
            </a:pPr>
            <a:r>
              <a:rPr lang="en-US" sz="1600" dirty="0"/>
              <a:t>Recon Element clears ORP (3)</a:t>
            </a:r>
          </a:p>
          <a:p>
            <a:pPr marL="96695" indent="-96695">
              <a:buFont typeface="Arial" pitchFamily="34" charset="0"/>
              <a:buChar char="•"/>
            </a:pPr>
            <a:r>
              <a:rPr lang="en-US" sz="1600" dirty="0"/>
              <a:t>PL leaves selected personnel at ORP, returns and brings patrol forward (4)</a:t>
            </a:r>
          </a:p>
          <a:p>
            <a:pPr marL="96695" indent="-96695">
              <a:buFont typeface="Arial" pitchFamily="34" charset="0"/>
              <a:buChar char="•"/>
            </a:pPr>
            <a:r>
              <a:rPr lang="en-US" sz="1600" dirty="0"/>
              <a:t>Patrol occupies ORP (5)</a:t>
            </a:r>
          </a:p>
        </p:txBody>
      </p:sp>
    </p:spTree>
    <p:extLst>
      <p:ext uri="{BB962C8B-B14F-4D97-AF65-F5344CB8AC3E}">
        <p14:creationId xmlns:p14="http://schemas.microsoft.com/office/powerpoint/2010/main" val="2241596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Platoon Leader</a:t>
            </a:r>
            <a:endParaRPr lang="en-US" dirty="0"/>
          </a:p>
        </p:txBody>
      </p:sp>
      <p:grpSp>
        <p:nvGrpSpPr>
          <p:cNvPr id="7" name="Group 6"/>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a:defRPr/>
              </a:pPr>
              <a:r>
                <a:rPr lang="en-US" sz="1300" dirty="0">
                  <a:hlinkClick r:id="rId2" action="ppaction://hlinksldjump" tooltip="Click here to return to the TACSOP Table of Contents"/>
                </a:rPr>
                <a:t>Duties and Responsibilities</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2" action="ppaction://hlinksldjump" tooltip="Click here to return to the TACSOP Table of Contents"/>
                </a:rPr>
                <a:t>B - 1</a:t>
              </a:r>
            </a:p>
          </p:txBody>
        </p:sp>
      </p:grpSp>
      <p:sp>
        <p:nvSpPr>
          <p:cNvPr id="12" name="Rectangle 11"/>
          <p:cNvSpPr/>
          <p:nvPr/>
        </p:nvSpPr>
        <p:spPr>
          <a:xfrm>
            <a:off x="0" y="900548"/>
            <a:ext cx="5943600" cy="7048212"/>
          </a:xfrm>
          <a:prstGeom prst="rect">
            <a:avLst/>
          </a:prstGeom>
        </p:spPr>
        <p:txBody>
          <a:bodyPr wrap="square" lIns="77356" tIns="38678" rIns="77356" bIns="38678">
            <a:spAutoFit/>
          </a:bodyPr>
          <a:lstStyle/>
          <a:p>
            <a:r>
              <a:rPr lang="en-US" sz="1300" dirty="0"/>
              <a:t>The platoon leader leads his Soldiers by personal example and is responsible for all the platoon does or fails to do, having complete authority over his subordinates. This centralized authority enables him to maintain unit discipline, unity, and to act decisively. He must be prepared to exercise initiative within his company commander’s intent and without specific guidance for every situation. The platoon leader knows his Soldiers, how to employ the platoon, its weapons, and its systems. Relying on the expertise of the platoon sergeant, the platoon leader regularly consults with him on all platoon matters. During operations, the platoon leader—</a:t>
            </a:r>
          </a:p>
          <a:p>
            <a:pPr marL="146385" indent="-146385">
              <a:buFont typeface="Arial" pitchFamily="34" charset="0"/>
              <a:buChar char="•"/>
            </a:pPr>
            <a:r>
              <a:rPr lang="en-US" sz="1300" dirty="0"/>
              <a:t>Leads the platoon in supporting the higher headquarters missions. He bases his actions on his assigned mission and intent and concept of his higher commanders.</a:t>
            </a:r>
          </a:p>
          <a:p>
            <a:pPr marL="146385" indent="-146385">
              <a:buFont typeface="Arial" pitchFamily="34" charset="0"/>
              <a:buChar char="•"/>
            </a:pPr>
            <a:r>
              <a:rPr lang="en-US" sz="1300" dirty="0"/>
              <a:t>Conducts troop leading procedures.</a:t>
            </a:r>
          </a:p>
          <a:p>
            <a:pPr marL="146385" indent="-146385">
              <a:buFont typeface="Arial" pitchFamily="34" charset="0"/>
              <a:buChar char="•"/>
            </a:pPr>
            <a:r>
              <a:rPr lang="en-US" sz="1300" dirty="0"/>
              <a:t>Maneuvers squads and fighting elements.</a:t>
            </a:r>
          </a:p>
          <a:p>
            <a:pPr marL="146385" indent="-146385">
              <a:buFont typeface="Arial" pitchFamily="34" charset="0"/>
              <a:buChar char="•"/>
            </a:pPr>
            <a:r>
              <a:rPr lang="en-US" sz="1300" dirty="0"/>
              <a:t>Synchronizes the efforts of squads.</a:t>
            </a:r>
          </a:p>
          <a:p>
            <a:pPr marL="146385" indent="-146385">
              <a:buFont typeface="Arial" pitchFamily="34" charset="0"/>
              <a:buChar char="•"/>
            </a:pPr>
            <a:r>
              <a:rPr lang="en-US" sz="1300" dirty="0"/>
              <a:t>Looks ahead to the next “move” of the platoon.</a:t>
            </a:r>
          </a:p>
          <a:p>
            <a:pPr marL="146385" indent="-146385">
              <a:buFont typeface="Arial" pitchFamily="34" charset="0"/>
              <a:buChar char="•"/>
            </a:pPr>
            <a:r>
              <a:rPr lang="en-US" sz="1300" dirty="0"/>
              <a:t>Requests, controls, and synchronizes supporting assets.</a:t>
            </a:r>
          </a:p>
          <a:p>
            <a:pPr marL="146385" indent="-146385">
              <a:buFont typeface="Arial" pitchFamily="34" charset="0"/>
              <a:buChar char="•"/>
            </a:pPr>
            <a:r>
              <a:rPr lang="en-US" sz="1300" dirty="0"/>
              <a:t>Employs mission command systems available to the squads and platoon. Checks with squad leaders ensuring 360-degree, three-dimensional security is maintained.</a:t>
            </a:r>
          </a:p>
          <a:p>
            <a:pPr marL="146385" indent="-146385">
              <a:buFont typeface="Arial" pitchFamily="34" charset="0"/>
              <a:buChar char="•"/>
            </a:pPr>
            <a:r>
              <a:rPr lang="en-US" sz="1300" dirty="0"/>
              <a:t>Checks with weapons squad leader controlling the emplacement of key weapon systems.</a:t>
            </a:r>
          </a:p>
          <a:p>
            <a:pPr marL="146385" indent="-146385">
              <a:buFont typeface="Arial" pitchFamily="34" charset="0"/>
              <a:buChar char="•"/>
            </a:pPr>
            <a:r>
              <a:rPr lang="en-US" sz="1300" dirty="0"/>
              <a:t>Issues accurate and timely reports.</a:t>
            </a:r>
          </a:p>
          <a:p>
            <a:pPr marL="146385" indent="-146385">
              <a:buFont typeface="Arial" pitchFamily="34" charset="0"/>
              <a:buChar char="•"/>
            </a:pPr>
            <a:r>
              <a:rPr lang="en-US" sz="1300" dirty="0"/>
              <a:t>Places himself where he is most needed to accomplish the mission.</a:t>
            </a:r>
          </a:p>
          <a:p>
            <a:pPr marL="146385" indent="-146385">
              <a:buFont typeface="Arial" pitchFamily="34" charset="0"/>
              <a:buChar char="•"/>
            </a:pPr>
            <a:r>
              <a:rPr lang="en-US" sz="1300" dirty="0"/>
              <a:t>Assigns clear tasks and purposes to the squads.</a:t>
            </a:r>
          </a:p>
          <a:p>
            <a:pPr marL="146385" indent="-146385">
              <a:buFont typeface="Arial" pitchFamily="34" charset="0"/>
              <a:buChar char="•"/>
            </a:pPr>
            <a:r>
              <a:rPr lang="en-US" sz="1300" dirty="0"/>
              <a:t>Understands the mission and commander’s intent two levels up (company and battalion).</a:t>
            </a:r>
          </a:p>
          <a:p>
            <a:pPr marL="146385" indent="-146385">
              <a:buFont typeface="Arial" pitchFamily="34" charset="0"/>
              <a:buChar char="•"/>
            </a:pPr>
            <a:r>
              <a:rPr lang="en-US" sz="1300" dirty="0"/>
              <a:t>Receives on-hand status reports from the platoon sergeant and squad leaders during planning.</a:t>
            </a:r>
          </a:p>
          <a:p>
            <a:pPr marL="146385" indent="-146385">
              <a:buFont typeface="Arial" pitchFamily="34" charset="0"/>
              <a:buChar char="•"/>
            </a:pPr>
            <a:r>
              <a:rPr lang="en-US" sz="1300" dirty="0"/>
              <a:t>Coordinates and assists in the development of the obstacle plan.</a:t>
            </a:r>
          </a:p>
          <a:p>
            <a:pPr marL="146385" indent="-146385">
              <a:buFont typeface="Arial" pitchFamily="34" charset="0"/>
              <a:buChar char="•"/>
            </a:pPr>
            <a:r>
              <a:rPr lang="en-US" sz="1300" dirty="0"/>
              <a:t>Oversees and is responsible for property management.</a:t>
            </a:r>
          </a:p>
          <a:p>
            <a:pPr marL="146385" indent="-146385">
              <a:buFont typeface="Arial" pitchFamily="34" charset="0"/>
              <a:buChar char="•"/>
            </a:pPr>
            <a:endParaRPr lang="en-US" sz="1300" dirty="0"/>
          </a:p>
          <a:p>
            <a:r>
              <a:rPr lang="en-US" sz="1300" dirty="0"/>
              <a:t>The platoon leader works to develop and maintain situational understanding. This is a product of four elements. First, the platoon leader attempts to know what is happening in present terms of friendly, enemy, neutral, and terrain situations. Second, he knows the end state representing mission accomplishment. Third, he determines the critical actions and events occurring to move his unit from the present to the end state. Finally, he assesses the risk throughout.</a:t>
            </a:r>
          </a:p>
        </p:txBody>
      </p:sp>
    </p:spTree>
    <p:extLst>
      <p:ext uri="{BB962C8B-B14F-4D97-AF65-F5344CB8AC3E}">
        <p14:creationId xmlns:p14="http://schemas.microsoft.com/office/powerpoint/2010/main" val="2025203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0" y="1275855"/>
            <a:ext cx="5943600" cy="5943836"/>
          </a:xfrm>
          <a:prstGeom prst="rect">
            <a:avLst/>
          </a:prstGeom>
          <a:noFill/>
          <a:ln w="9525">
            <a:noFill/>
            <a:miter lim="800000"/>
            <a:headEnd/>
            <a:tailEnd/>
          </a:ln>
          <a:effectLst/>
        </p:spPr>
        <p:txBody>
          <a:bodyPr vert="horz" wrap="square" lIns="77356" tIns="38678" rIns="77356" bIns="38678" numCol="1" anchor="ctr" anchorCtr="0" compatLnSpc="1">
            <a:prstTxWarp prst="textNoShape">
              <a:avLst/>
            </a:prstTxWarp>
            <a:spAutoFit/>
          </a:bodyPr>
          <a:lstStyle/>
          <a:p>
            <a:pPr marL="98038" indent="-98038" eaLnBrk="0" fontAlgn="base" hangingPunct="0">
              <a:spcBef>
                <a:spcPct val="0"/>
              </a:spcBef>
              <a:spcAft>
                <a:spcPct val="0"/>
              </a:spcAft>
              <a:buFontTx/>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A patrol base is a security perimeter that is set up for a platoon conducting a patrol and halts for an extended period.  Patrol bases should not be occupied for more than a 24 hour period, and should never be used more than once.  Patrol bases are used for hiding a unit, performing priorities of work, planning and issuing orders, and establishing a base from which to execute several consecutive or concurrent operations.</a:t>
            </a:r>
            <a:endParaRPr kumimoji="0" lang="en-US" b="0" i="0" u="none" strike="noStrike" cap="none" normalizeH="0" baseline="0" dirty="0" smtClean="0">
              <a:ln>
                <a:noFill/>
              </a:ln>
              <a:solidFill>
                <a:schemeClr val="tx1"/>
              </a:solidFill>
              <a:effectLst/>
              <a:latin typeface="+mj-lt"/>
              <a:cs typeface="Arial" pitchFamily="34" charset="0"/>
            </a:endParaRPr>
          </a:p>
          <a:p>
            <a:pPr marL="98038" indent="-98038" eaLnBrk="0" fontAlgn="base" hangingPunct="0">
              <a:spcBef>
                <a:spcPct val="0"/>
              </a:spcBef>
              <a:spcAft>
                <a:spcPct val="0"/>
              </a:spcAft>
              <a:buFontTx/>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Selection Criteria:</a:t>
            </a:r>
            <a:endParaRPr kumimoji="0" lang="en-US" b="0" i="0" u="none" strike="noStrike" cap="none" normalizeH="0" baseline="0" dirty="0" smtClean="0">
              <a:ln>
                <a:noFill/>
              </a:ln>
              <a:solidFill>
                <a:schemeClr val="tx1"/>
              </a:solidFill>
              <a:effectLst/>
              <a:latin typeface="+mj-lt"/>
              <a:cs typeface="Arial" pitchFamily="34" charset="0"/>
            </a:endParaRPr>
          </a:p>
          <a:p>
            <a:pPr marL="628516" lvl="1" indent="-241736" eaLnBrk="0" fontAlgn="base" hangingPunct="0">
              <a:spcBef>
                <a:spcPct val="0"/>
              </a:spcBef>
              <a:spcAft>
                <a:spcPct val="0"/>
              </a:spcAft>
              <a:buFont typeface="Arial" panose="020B0604020202020204" pitchFamily="34" charset="0"/>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Undesirable terrain for the enemy</a:t>
            </a:r>
            <a:endParaRPr kumimoji="0" lang="en-US" b="0" i="0" u="none" strike="noStrike" cap="none" normalizeH="0" baseline="0" dirty="0" smtClean="0">
              <a:ln>
                <a:noFill/>
              </a:ln>
              <a:solidFill>
                <a:schemeClr val="tx1"/>
              </a:solidFill>
              <a:effectLst/>
              <a:latin typeface="+mj-lt"/>
              <a:cs typeface="Arial" pitchFamily="34" charset="0"/>
            </a:endParaRPr>
          </a:p>
          <a:p>
            <a:pPr marL="628516" lvl="1" indent="-241736" eaLnBrk="0" fontAlgn="base" hangingPunct="0">
              <a:spcBef>
                <a:spcPct val="0"/>
              </a:spcBef>
              <a:spcAft>
                <a:spcPct val="0"/>
              </a:spcAft>
              <a:buFont typeface="Arial" panose="020B0604020202020204" pitchFamily="34" charset="0"/>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Off tactical lines of drift, roads, and trails</a:t>
            </a:r>
            <a:endParaRPr kumimoji="0" lang="en-US" b="0" i="0" u="none" strike="noStrike" cap="none" normalizeH="0" baseline="0" dirty="0" smtClean="0">
              <a:ln>
                <a:noFill/>
              </a:ln>
              <a:solidFill>
                <a:schemeClr val="tx1"/>
              </a:solidFill>
              <a:effectLst/>
              <a:latin typeface="+mj-lt"/>
              <a:cs typeface="Arial" pitchFamily="34" charset="0"/>
            </a:endParaRPr>
          </a:p>
          <a:p>
            <a:pPr marL="628516" lvl="1" indent="-241736" eaLnBrk="0" fontAlgn="base" hangingPunct="0">
              <a:spcBef>
                <a:spcPct val="0"/>
              </a:spcBef>
              <a:spcAft>
                <a:spcPct val="0"/>
              </a:spcAft>
              <a:buFont typeface="Arial" panose="020B0604020202020204" pitchFamily="34" charset="0"/>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Select terrain with dense vegetation that would impede foot movement into the area</a:t>
            </a:r>
            <a:endParaRPr kumimoji="0" lang="en-US" b="0" i="0" u="none" strike="noStrike" cap="none" normalizeH="0" baseline="0" dirty="0" smtClean="0">
              <a:ln>
                <a:noFill/>
              </a:ln>
              <a:solidFill>
                <a:schemeClr val="tx1"/>
              </a:solidFill>
              <a:effectLst/>
              <a:latin typeface="+mj-lt"/>
              <a:cs typeface="Arial" pitchFamily="34" charset="0"/>
            </a:endParaRPr>
          </a:p>
          <a:p>
            <a:pPr marL="628516" lvl="1" indent="-241736" eaLnBrk="0" fontAlgn="base" hangingPunct="0">
              <a:spcBef>
                <a:spcPct val="0"/>
              </a:spcBef>
              <a:spcAft>
                <a:spcPct val="0"/>
              </a:spcAft>
              <a:buFont typeface="Arial" panose="020B0604020202020204" pitchFamily="34" charset="0"/>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Select terrain near a source of water</a:t>
            </a:r>
            <a:endParaRPr kumimoji="0" lang="en-US" b="0" i="0" u="none" strike="noStrike" cap="none" normalizeH="0" baseline="0" dirty="0" smtClean="0">
              <a:ln>
                <a:noFill/>
              </a:ln>
              <a:solidFill>
                <a:schemeClr val="tx1"/>
              </a:solidFill>
              <a:effectLst/>
              <a:latin typeface="+mj-lt"/>
              <a:cs typeface="Arial" pitchFamily="34" charset="0"/>
            </a:endParaRPr>
          </a:p>
          <a:p>
            <a:pPr marL="628516" lvl="1" indent="-241736" eaLnBrk="0" fontAlgn="base" hangingPunct="0">
              <a:spcBef>
                <a:spcPct val="0"/>
              </a:spcBef>
              <a:spcAft>
                <a:spcPct val="0"/>
              </a:spcAft>
              <a:buFont typeface="Arial" panose="020B0604020202020204" pitchFamily="34" charset="0"/>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Select terrain that can be defended for a short period of time and that offers good cover and concealment</a:t>
            </a:r>
            <a:endParaRPr kumimoji="0" lang="en-US" b="0" i="0" u="none" strike="noStrike" cap="none" normalizeH="0" baseline="0" dirty="0" smtClean="0">
              <a:ln>
                <a:noFill/>
              </a:ln>
              <a:solidFill>
                <a:schemeClr val="tx1"/>
              </a:solidFill>
              <a:effectLst/>
              <a:latin typeface="+mj-lt"/>
              <a:cs typeface="Arial" pitchFamily="34" charset="0"/>
            </a:endParaRPr>
          </a:p>
          <a:p>
            <a:pPr marL="628516" lvl="1" indent="-241736" eaLnBrk="0" fontAlgn="base" hangingPunct="0">
              <a:spcBef>
                <a:spcPct val="0"/>
              </a:spcBef>
              <a:spcAft>
                <a:spcPct val="0"/>
              </a:spcAft>
              <a:buFont typeface="Arial" panose="020B0604020202020204" pitchFamily="34" charset="0"/>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Avoid known or suspected enemy positions</a:t>
            </a:r>
            <a:endParaRPr kumimoji="0" lang="en-US" b="0" i="0" u="none" strike="noStrike" cap="none" normalizeH="0" baseline="0" dirty="0" smtClean="0">
              <a:ln>
                <a:noFill/>
              </a:ln>
              <a:solidFill>
                <a:schemeClr val="tx1"/>
              </a:solidFill>
              <a:effectLst/>
              <a:latin typeface="+mj-lt"/>
              <a:cs typeface="Arial" pitchFamily="34" charset="0"/>
            </a:endParaRPr>
          </a:p>
          <a:p>
            <a:pPr marL="628516" lvl="1" indent="-241736" eaLnBrk="0" fontAlgn="base" hangingPunct="0">
              <a:spcBef>
                <a:spcPct val="0"/>
              </a:spcBef>
              <a:spcAft>
                <a:spcPct val="0"/>
              </a:spcAft>
              <a:buFont typeface="Arial" panose="020B0604020202020204" pitchFamily="34" charset="0"/>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Avoid built up areas</a:t>
            </a:r>
            <a:endParaRPr kumimoji="0" lang="en-US" b="0" i="0" u="none" strike="noStrike" cap="none" normalizeH="0" baseline="0" dirty="0" smtClean="0">
              <a:ln>
                <a:noFill/>
              </a:ln>
              <a:solidFill>
                <a:schemeClr val="tx1"/>
              </a:solidFill>
              <a:effectLst/>
              <a:latin typeface="+mj-lt"/>
              <a:cs typeface="Arial" pitchFamily="34" charset="0"/>
            </a:endParaRPr>
          </a:p>
          <a:p>
            <a:pPr marL="628516" lvl="1" indent="-241736" eaLnBrk="0" fontAlgn="base" hangingPunct="0">
              <a:spcBef>
                <a:spcPct val="0"/>
              </a:spcBef>
              <a:spcAft>
                <a:spcPct val="0"/>
              </a:spcAft>
              <a:buFont typeface="Arial" panose="020B0604020202020204" pitchFamily="34" charset="0"/>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Avoid ridges and hilltops, unless needed for communication</a:t>
            </a:r>
            <a:endParaRPr kumimoji="0" lang="en-US" b="0" i="0" u="none" strike="noStrike" cap="none" normalizeH="0" baseline="0" dirty="0" smtClean="0">
              <a:ln>
                <a:noFill/>
              </a:ln>
              <a:solidFill>
                <a:schemeClr val="tx1"/>
              </a:solidFill>
              <a:effectLst/>
              <a:latin typeface="+mj-lt"/>
              <a:cs typeface="Arial" pitchFamily="34" charset="0"/>
            </a:endParaRPr>
          </a:p>
          <a:p>
            <a:pPr marL="98038" indent="-98038" eaLnBrk="0" fontAlgn="base" hangingPunct="0">
              <a:spcBef>
                <a:spcPct val="0"/>
              </a:spcBef>
              <a:spcAft>
                <a:spcPct val="0"/>
              </a:spcAft>
              <a:buFontTx/>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The platoon will occupy the patrol base the same way it occupies the ORP.  </a:t>
            </a:r>
            <a:endParaRPr kumimoji="0" lang="en-US" b="0" i="0" u="none" strike="noStrike" cap="none" normalizeH="0" baseline="0" dirty="0" smtClean="0">
              <a:ln>
                <a:noFill/>
              </a:ln>
              <a:solidFill>
                <a:schemeClr val="tx1"/>
              </a:solidFill>
              <a:effectLst/>
              <a:latin typeface="+mj-lt"/>
              <a:cs typeface="Arial" pitchFamily="34" charset="0"/>
            </a:endParaRPr>
          </a:p>
          <a:p>
            <a:pPr marL="98038" indent="-98038" eaLnBrk="0" fontAlgn="base" hangingPunct="0">
              <a:spcBef>
                <a:spcPct val="0"/>
              </a:spcBef>
              <a:spcAft>
                <a:spcPct val="0"/>
              </a:spcAft>
              <a:buFontTx/>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The platoon will come to a security halt.  </a:t>
            </a:r>
            <a:endParaRPr kumimoji="0" lang="en-US" b="0" i="0" u="none" strike="noStrike" cap="none" normalizeH="0" baseline="0" dirty="0" smtClean="0">
              <a:ln>
                <a:noFill/>
              </a:ln>
              <a:solidFill>
                <a:schemeClr val="tx1"/>
              </a:solidFill>
              <a:effectLst/>
              <a:latin typeface="+mj-lt"/>
              <a:cs typeface="Arial" pitchFamily="34" charset="0"/>
            </a:endParaRPr>
          </a:p>
          <a:p>
            <a:pPr marL="98038" indent="-98038" eaLnBrk="0" fontAlgn="base" hangingPunct="0">
              <a:spcBef>
                <a:spcPct val="0"/>
              </a:spcBef>
              <a:spcAft>
                <a:spcPct val="0"/>
              </a:spcAft>
              <a:buFontTx/>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Once everyone is set in place, each team will send an R&amp;S team into the center of the PB where the PL will give them specific guidance.</a:t>
            </a:r>
          </a:p>
          <a:p>
            <a:pPr marL="484817" lvl="1" indent="-98038" eaLnBrk="0" fontAlgn="base" hangingPunct="0">
              <a:spcBef>
                <a:spcPct val="0"/>
              </a:spcBef>
              <a:spcAft>
                <a:spcPct val="0"/>
              </a:spcAft>
              <a:buFontTx/>
              <a:buChar char="•"/>
              <a:tabLst>
                <a:tab pos="193391" algn="l"/>
                <a:tab pos="386779" algn="l"/>
              </a:tabLst>
            </a:pPr>
            <a:r>
              <a:rPr lang="en-US" dirty="0">
                <a:latin typeface="+mj-lt"/>
                <a:ea typeface="Times New Roman" pitchFamily="18" charset="0"/>
                <a:cs typeface="Arial" pitchFamily="34" charset="0"/>
              </a:rPr>
              <a:t>The R&amp;S teams will then kick out and clear their areas (they could possibly put the claymores out as well).  When they return they will brief the PL on what they saw, and if the area is clear the PL will confirm the location and begin Priorities of Work</a:t>
            </a:r>
            <a:r>
              <a:rPr lang="en-US" dirty="0" smtClean="0">
                <a:latin typeface="+mj-lt"/>
                <a:ea typeface="Times New Roman" pitchFamily="18" charset="0"/>
                <a:cs typeface="Arial" pitchFamily="34" charset="0"/>
              </a:rPr>
              <a:t>.</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a:t>
            </a:r>
            <a:endParaRPr kumimoji="0" lang="en-US" b="0" i="0" u="none" strike="noStrike" cap="none" normalizeH="0" baseline="0" dirty="0" smtClean="0">
              <a:ln>
                <a:noFill/>
              </a:ln>
              <a:solidFill>
                <a:schemeClr val="tx1"/>
              </a:solidFill>
              <a:effectLst/>
              <a:latin typeface="+mj-lt"/>
              <a:cs typeface="Arial" pitchFamily="34" charset="0"/>
            </a:endParaRPr>
          </a:p>
          <a:p>
            <a:pPr marL="98038" indent="-98038" eaLnBrk="0" fontAlgn="base" hangingPunct="0">
              <a:spcBef>
                <a:spcPct val="0"/>
              </a:spcBef>
              <a:spcAft>
                <a:spcPct val="0"/>
              </a:spcAft>
              <a:buFontTx/>
              <a:buChar char="•"/>
              <a:tabLst>
                <a:tab pos="193391" algn="l"/>
                <a:tab pos="386779" algn="l"/>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The PSG will check the perimeter to ensure each team’s sectors are tied into each other.</a:t>
            </a:r>
            <a:endParaRPr kumimoji="0" lang="en-US" b="0" i="0" u="none" strike="noStrike" cap="none" normalizeH="0" baseline="0" dirty="0" smtClean="0">
              <a:ln>
                <a:noFill/>
              </a:ln>
              <a:solidFill>
                <a:schemeClr val="tx1"/>
              </a:solidFill>
              <a:effectLst/>
              <a:latin typeface="+mj-lt"/>
              <a:cs typeface="Arial" pitchFamily="34" charset="0"/>
            </a:endParaRPr>
          </a:p>
        </p:txBody>
      </p:sp>
      <p:grpSp>
        <p:nvGrpSpPr>
          <p:cNvPr id="2" name="Group 4"/>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- 6</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Patrol Base Operations</a:t>
            </a:r>
            <a:endParaRPr lang="en-US" dirty="0"/>
          </a:p>
        </p:txBody>
      </p:sp>
    </p:spTree>
    <p:extLst>
      <p:ext uri="{BB962C8B-B14F-4D97-AF65-F5344CB8AC3E}">
        <p14:creationId xmlns:p14="http://schemas.microsoft.com/office/powerpoint/2010/main" val="21800914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1"/>
          <p:cNvPicPr>
            <a:picLocks noChangeAspect="1" noChangeArrowheads="1"/>
          </p:cNvPicPr>
          <p:nvPr/>
        </p:nvPicPr>
        <p:blipFill>
          <a:blip r:embed="rId2" cstate="print"/>
          <a:srcRect/>
          <a:stretch>
            <a:fillRect/>
          </a:stretch>
        </p:blipFill>
        <p:spPr bwMode="auto">
          <a:xfrm>
            <a:off x="1107143" y="694268"/>
            <a:ext cx="3787588" cy="3411158"/>
          </a:xfrm>
          <a:prstGeom prst="rect">
            <a:avLst/>
          </a:prstGeom>
          <a:noFill/>
          <a:ln w="9525">
            <a:noFill/>
            <a:miter lim="800000"/>
            <a:headEnd/>
            <a:tailEnd/>
          </a:ln>
        </p:spPr>
      </p:pic>
      <p:grpSp>
        <p:nvGrpSpPr>
          <p:cNvPr id="77" name="Group 76"/>
          <p:cNvGrpSpPr/>
          <p:nvPr/>
        </p:nvGrpSpPr>
        <p:grpSpPr>
          <a:xfrm>
            <a:off x="0" y="8866911"/>
            <a:ext cx="5943600" cy="277091"/>
            <a:chOff x="0" y="9753600"/>
            <a:chExt cx="7772400" cy="304800"/>
          </a:xfrm>
        </p:grpSpPr>
        <p:sp>
          <p:nvSpPr>
            <p:cNvPr id="7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7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- 7</a:t>
              </a:r>
            </a:p>
          </p:txBody>
        </p:sp>
      </p:grpSp>
      <p:sp>
        <p:nvSpPr>
          <p:cNvPr id="8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Patrol Base Occupation</a:t>
            </a:r>
            <a:endParaRPr lang="en-US" dirty="0"/>
          </a:p>
        </p:txBody>
      </p:sp>
      <p:pic>
        <p:nvPicPr>
          <p:cNvPr id="114689" name="Picture 1"/>
          <p:cNvPicPr>
            <a:picLocks noChangeAspect="1" noChangeArrowheads="1"/>
          </p:cNvPicPr>
          <p:nvPr/>
        </p:nvPicPr>
        <p:blipFill>
          <a:blip r:embed="rId5" cstate="print"/>
          <a:srcRect/>
          <a:stretch>
            <a:fillRect/>
          </a:stretch>
        </p:blipFill>
        <p:spPr bwMode="auto">
          <a:xfrm>
            <a:off x="-58269" y="2079724"/>
            <a:ext cx="1456765" cy="2493819"/>
          </a:xfrm>
          <a:prstGeom prst="rect">
            <a:avLst/>
          </a:prstGeom>
          <a:noFill/>
          <a:ln w="9525">
            <a:noFill/>
            <a:miter lim="800000"/>
            <a:headEnd/>
            <a:tailEnd/>
          </a:ln>
        </p:spPr>
      </p:pic>
      <p:pic>
        <p:nvPicPr>
          <p:cNvPr id="82" name="Picture 1"/>
          <p:cNvPicPr>
            <a:picLocks noChangeAspect="1" noChangeArrowheads="1"/>
          </p:cNvPicPr>
          <p:nvPr/>
        </p:nvPicPr>
        <p:blipFill>
          <a:blip r:embed="rId6" cstate="print"/>
          <a:srcRect/>
          <a:stretch>
            <a:fillRect/>
          </a:stretch>
        </p:blipFill>
        <p:spPr bwMode="auto">
          <a:xfrm>
            <a:off x="4545109" y="2495362"/>
            <a:ext cx="1456765" cy="2078181"/>
          </a:xfrm>
          <a:prstGeom prst="rect">
            <a:avLst/>
          </a:prstGeom>
          <a:noFill/>
          <a:ln w="9525">
            <a:noFill/>
            <a:miter lim="800000"/>
            <a:headEnd/>
            <a:tailEnd/>
          </a:ln>
        </p:spPr>
      </p:pic>
      <p:sp>
        <p:nvSpPr>
          <p:cNvPr id="83" name="Rectangle 82"/>
          <p:cNvSpPr/>
          <p:nvPr/>
        </p:nvSpPr>
        <p:spPr>
          <a:xfrm>
            <a:off x="0" y="4593916"/>
            <a:ext cx="5943600" cy="4148456"/>
          </a:xfrm>
          <a:prstGeom prst="rect">
            <a:avLst/>
          </a:prstGeom>
        </p:spPr>
        <p:txBody>
          <a:bodyPr wrap="square" lIns="77356" tIns="38678" rIns="77356" bIns="38678">
            <a:spAutoFit/>
          </a:bodyPr>
          <a:lstStyle/>
          <a:p>
            <a:pPr marL="196076" indent="-196076"/>
            <a:r>
              <a:rPr lang="en-US" sz="1150" dirty="0"/>
              <a:t>(1) A PB is reconned and occupied in the same manner as an ORP, with the exception that the platoon will typically plan to enter at a 90 degree turn (this is METT-TC dependent; if there is nothing to be gained by this step, the patrol does not do it). The PL leaves a two-man OP at the turn, and the patrol covers any tracks from the turn to the PB. </a:t>
            </a:r>
          </a:p>
          <a:p>
            <a:pPr marL="196076" indent="-196076"/>
            <a:r>
              <a:rPr lang="en-US" sz="1150" dirty="0"/>
              <a:t>(2) The platoon moves into the PB. Squad-sized patrols will generally occupy a cigar-shaped perimeter; platoon-sized patrols will generally occupy a triangle-shaped perimeter.</a:t>
            </a:r>
          </a:p>
          <a:p>
            <a:pPr marL="196076" indent="-196076"/>
            <a:r>
              <a:rPr lang="en-US" sz="1150" dirty="0"/>
              <a:t>(3) The PL and another designated leader start at 6 o’clock and move in a clockwise manner, inspecting and adjusting the perimeter as necessary.</a:t>
            </a:r>
          </a:p>
          <a:p>
            <a:pPr marL="196076" indent="-196076"/>
            <a:r>
              <a:rPr lang="en-US" sz="1150" dirty="0"/>
              <a:t>(4) After the PL has checked each squad sector, each SL sends a two-man R&amp;S team to the PL at the CP. The PL issues the three R&amp;S teams a contingency plan, recon instructions, and detailed guidance on what to look for (enemy, water, built-up areas or human habitat, roads, trails, or possible rally points).</a:t>
            </a:r>
          </a:p>
          <a:p>
            <a:pPr marL="196076" indent="-196076"/>
            <a:r>
              <a:rPr lang="en-US" sz="1150" dirty="0"/>
              <a:t>(5) Each R&amp;S team departs at the left flank of its squad, moves a prescribed distance and direction, and reenters at the right flank of its own squad.</a:t>
            </a:r>
          </a:p>
          <a:p>
            <a:pPr marL="393494" indent="-197419"/>
            <a:r>
              <a:rPr lang="en-US" sz="1150" dirty="0"/>
              <a:t>(a) Squad-sized patrols do not normally send out an R&amp;S team at night.</a:t>
            </a:r>
          </a:p>
          <a:p>
            <a:pPr marL="393494" indent="-197419"/>
            <a:r>
              <a:rPr lang="en-US" sz="1150" dirty="0"/>
              <a:t>(b) R&amp;S teams will prepare a sketch of the area to the squad front if possible.</a:t>
            </a:r>
          </a:p>
          <a:p>
            <a:pPr marL="393494" indent="-197419"/>
            <a:r>
              <a:rPr lang="en-US" sz="1150" dirty="0"/>
              <a:t>(c) The patrol remains at 100 % alert during this recon. (d) If the PL feels the patrol was tracked or followed, he may elect to wait in silence at 100 % alert before sending out R&amp;S teams.</a:t>
            </a:r>
          </a:p>
          <a:p>
            <a:pPr marL="393494" indent="-197419"/>
            <a:r>
              <a:rPr lang="en-US" sz="1150" dirty="0"/>
              <a:t>(e) The R&amp;S teams may use methods such as the "I", the "Box", or the T". Regardless of the method chosen the R&amp;S team must be able to provide the PL with the same information.</a:t>
            </a:r>
          </a:p>
          <a:p>
            <a:pPr marL="196076" indent="-196076"/>
            <a:r>
              <a:rPr lang="en-US" sz="1150" dirty="0"/>
              <a:t>(6) Upon completion of R&amp;S, the PL confirms or denies the patrol base location, and either moves the patrol or begins priorities of work.</a:t>
            </a:r>
          </a:p>
        </p:txBody>
      </p:sp>
      <p:sp>
        <p:nvSpPr>
          <p:cNvPr id="86" name="Rectangle 2069"/>
          <p:cNvSpPr>
            <a:spLocks noChangeArrowheads="1"/>
          </p:cNvSpPr>
          <p:nvPr/>
        </p:nvSpPr>
        <p:spPr bwMode="auto">
          <a:xfrm>
            <a:off x="903738" y="902089"/>
            <a:ext cx="912816" cy="274962"/>
          </a:xfrm>
          <a:prstGeom prst="rect">
            <a:avLst/>
          </a:prstGeom>
          <a:solidFill>
            <a:schemeClr val="bg1"/>
          </a:solidFill>
          <a:ln w="12700">
            <a:noFill/>
            <a:miter lim="800000"/>
            <a:headEnd/>
            <a:tailEnd/>
          </a:ln>
        </p:spPr>
        <p:txBody>
          <a:bodyPr wrap="none" lIns="76551" tIns="37605" rIns="76551" bIns="37605">
            <a:spAutoFit/>
          </a:bodyPr>
          <a:lstStyle/>
          <a:p>
            <a:pPr algn="ctr" eaLnBrk="0" fontAlgn="base" hangingPunct="0">
              <a:spcBef>
                <a:spcPct val="0"/>
              </a:spcBef>
              <a:spcAft>
                <a:spcPct val="0"/>
              </a:spcAft>
              <a:defRPr/>
            </a:pPr>
            <a:r>
              <a:rPr lang="en-US" sz="1300" b="1" dirty="0">
                <a:solidFill>
                  <a:srgbClr val="000000"/>
                </a:solidFill>
                <a:cs typeface="Arial" pitchFamily="34" charset="0"/>
              </a:rPr>
              <a:t>10  o’clock</a:t>
            </a:r>
          </a:p>
        </p:txBody>
      </p:sp>
      <p:sp>
        <p:nvSpPr>
          <p:cNvPr id="87" name="Rectangle 2069"/>
          <p:cNvSpPr>
            <a:spLocks noChangeArrowheads="1"/>
          </p:cNvSpPr>
          <p:nvPr/>
        </p:nvSpPr>
        <p:spPr bwMode="auto">
          <a:xfrm>
            <a:off x="4228838" y="931776"/>
            <a:ext cx="787782" cy="274962"/>
          </a:xfrm>
          <a:prstGeom prst="rect">
            <a:avLst/>
          </a:prstGeom>
          <a:solidFill>
            <a:schemeClr val="bg1"/>
          </a:solidFill>
          <a:ln w="12700">
            <a:noFill/>
            <a:miter lim="800000"/>
            <a:headEnd/>
            <a:tailEnd/>
          </a:ln>
        </p:spPr>
        <p:txBody>
          <a:bodyPr wrap="none" lIns="76551" tIns="37605" rIns="76551" bIns="37605">
            <a:spAutoFit/>
          </a:bodyPr>
          <a:lstStyle/>
          <a:p>
            <a:pPr algn="ctr" eaLnBrk="0" fontAlgn="base" hangingPunct="0">
              <a:spcBef>
                <a:spcPct val="0"/>
              </a:spcBef>
              <a:spcAft>
                <a:spcPct val="0"/>
              </a:spcAft>
              <a:defRPr/>
            </a:pPr>
            <a:r>
              <a:rPr lang="en-US" sz="1300" b="1" dirty="0">
                <a:solidFill>
                  <a:srgbClr val="000000"/>
                </a:solidFill>
                <a:cs typeface="Arial" pitchFamily="34" charset="0"/>
              </a:rPr>
              <a:t>2 o’clock</a:t>
            </a:r>
          </a:p>
        </p:txBody>
      </p:sp>
      <p:sp>
        <p:nvSpPr>
          <p:cNvPr id="88" name="Rectangle 2069"/>
          <p:cNvSpPr>
            <a:spLocks noChangeArrowheads="1"/>
          </p:cNvSpPr>
          <p:nvPr/>
        </p:nvSpPr>
        <p:spPr bwMode="auto">
          <a:xfrm>
            <a:off x="2597262" y="3884116"/>
            <a:ext cx="787782" cy="274962"/>
          </a:xfrm>
          <a:prstGeom prst="rect">
            <a:avLst/>
          </a:prstGeom>
          <a:solidFill>
            <a:schemeClr val="bg1"/>
          </a:solidFill>
          <a:ln w="12700">
            <a:noFill/>
            <a:miter lim="800000"/>
            <a:headEnd/>
            <a:tailEnd/>
          </a:ln>
        </p:spPr>
        <p:txBody>
          <a:bodyPr wrap="none" lIns="76551" tIns="37605" rIns="76551" bIns="37605">
            <a:spAutoFit/>
          </a:bodyPr>
          <a:lstStyle/>
          <a:p>
            <a:pPr algn="ctr" eaLnBrk="0" fontAlgn="base" hangingPunct="0">
              <a:spcBef>
                <a:spcPct val="0"/>
              </a:spcBef>
              <a:spcAft>
                <a:spcPct val="0"/>
              </a:spcAft>
              <a:defRPr/>
            </a:pPr>
            <a:r>
              <a:rPr lang="en-US" sz="1300" b="1" dirty="0">
                <a:solidFill>
                  <a:srgbClr val="000000"/>
                </a:solidFill>
                <a:cs typeface="Arial" pitchFamily="34" charset="0"/>
              </a:rPr>
              <a:t>6 o’clock</a:t>
            </a:r>
          </a:p>
        </p:txBody>
      </p:sp>
      <p:sp>
        <p:nvSpPr>
          <p:cNvPr id="89" name="Rectangle 2069"/>
          <p:cNvSpPr>
            <a:spLocks noChangeArrowheads="1"/>
          </p:cNvSpPr>
          <p:nvPr/>
        </p:nvSpPr>
        <p:spPr bwMode="auto">
          <a:xfrm>
            <a:off x="2561148" y="902089"/>
            <a:ext cx="844615" cy="274962"/>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76551" tIns="37605" rIns="76551" bIns="37605">
            <a:spAutoFit/>
          </a:bodyPr>
          <a:lstStyle/>
          <a:p>
            <a:pPr algn="ctr" eaLnBrk="0" fontAlgn="base" hangingPunct="0">
              <a:spcBef>
                <a:spcPct val="0"/>
              </a:spcBef>
              <a:spcAft>
                <a:spcPct val="0"/>
              </a:spcAft>
              <a:defRPr/>
            </a:pPr>
            <a:r>
              <a:rPr lang="en-US" sz="1300" b="1" dirty="0">
                <a:solidFill>
                  <a:srgbClr val="000000"/>
                </a:solidFill>
                <a:cs typeface="Arial" pitchFamily="34" charset="0"/>
              </a:rPr>
              <a:t>1</a:t>
            </a:r>
            <a:r>
              <a:rPr lang="en-US" sz="1300" b="1" baseline="30000" dirty="0">
                <a:solidFill>
                  <a:srgbClr val="000000"/>
                </a:solidFill>
                <a:cs typeface="Arial" pitchFamily="34" charset="0"/>
              </a:rPr>
              <a:t>st </a:t>
            </a:r>
            <a:r>
              <a:rPr lang="en-US" sz="1300" b="1" dirty="0">
                <a:solidFill>
                  <a:srgbClr val="000000"/>
                </a:solidFill>
                <a:cs typeface="Arial" pitchFamily="34" charset="0"/>
              </a:rPr>
              <a:t> Squad</a:t>
            </a:r>
          </a:p>
        </p:txBody>
      </p:sp>
      <p:sp>
        <p:nvSpPr>
          <p:cNvPr id="90" name="Rectangle 2069"/>
          <p:cNvSpPr>
            <a:spLocks noChangeArrowheads="1"/>
          </p:cNvSpPr>
          <p:nvPr/>
        </p:nvSpPr>
        <p:spPr bwMode="auto">
          <a:xfrm>
            <a:off x="1390315" y="2397735"/>
            <a:ext cx="888187" cy="274962"/>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76551" tIns="37605" rIns="76551" bIns="37605">
            <a:spAutoFit/>
          </a:bodyPr>
          <a:lstStyle/>
          <a:p>
            <a:pPr algn="ctr" eaLnBrk="0" fontAlgn="base" hangingPunct="0">
              <a:spcBef>
                <a:spcPct val="0"/>
              </a:spcBef>
              <a:spcAft>
                <a:spcPct val="0"/>
              </a:spcAft>
              <a:defRPr/>
            </a:pPr>
            <a:r>
              <a:rPr lang="en-US" sz="1300" b="1" dirty="0">
                <a:solidFill>
                  <a:srgbClr val="000000"/>
                </a:solidFill>
                <a:cs typeface="Arial" pitchFamily="34" charset="0"/>
              </a:rPr>
              <a:t>3</a:t>
            </a:r>
            <a:r>
              <a:rPr lang="en-US" sz="1300" b="1" baseline="30000" dirty="0">
                <a:solidFill>
                  <a:srgbClr val="000000"/>
                </a:solidFill>
                <a:cs typeface="Arial" pitchFamily="34" charset="0"/>
              </a:rPr>
              <a:t>rd</a:t>
            </a:r>
            <a:r>
              <a:rPr lang="en-US" sz="1300" b="1" dirty="0">
                <a:solidFill>
                  <a:srgbClr val="000000"/>
                </a:solidFill>
                <a:cs typeface="Arial" pitchFamily="34" charset="0"/>
              </a:rPr>
              <a:t>  Squad</a:t>
            </a:r>
          </a:p>
        </p:txBody>
      </p:sp>
      <p:sp>
        <p:nvSpPr>
          <p:cNvPr id="91" name="Rectangle 2069"/>
          <p:cNvSpPr>
            <a:spLocks noChangeArrowheads="1"/>
          </p:cNvSpPr>
          <p:nvPr/>
        </p:nvSpPr>
        <p:spPr bwMode="auto">
          <a:xfrm>
            <a:off x="3619034" y="2397735"/>
            <a:ext cx="943128" cy="274962"/>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76551" tIns="37605" rIns="76551" bIns="37605">
            <a:spAutoFit/>
          </a:bodyPr>
          <a:lstStyle/>
          <a:p>
            <a:pPr algn="ctr" eaLnBrk="0" fontAlgn="base" hangingPunct="0">
              <a:spcBef>
                <a:spcPct val="0"/>
              </a:spcBef>
              <a:spcAft>
                <a:spcPct val="0"/>
              </a:spcAft>
              <a:defRPr/>
            </a:pPr>
            <a:r>
              <a:rPr lang="en-US" sz="1300" b="1" dirty="0">
                <a:solidFill>
                  <a:srgbClr val="000000"/>
                </a:solidFill>
                <a:cs typeface="Arial" pitchFamily="34" charset="0"/>
              </a:rPr>
              <a:t>2</a:t>
            </a:r>
            <a:r>
              <a:rPr lang="en-US" sz="1300" b="1" baseline="30000" dirty="0">
                <a:solidFill>
                  <a:srgbClr val="000000"/>
                </a:solidFill>
                <a:cs typeface="Arial" pitchFamily="34" charset="0"/>
              </a:rPr>
              <a:t>nd</a:t>
            </a:r>
            <a:r>
              <a:rPr lang="en-US" sz="1300" b="1" dirty="0">
                <a:solidFill>
                  <a:srgbClr val="000000"/>
                </a:solidFill>
                <a:cs typeface="Arial" pitchFamily="34" charset="0"/>
              </a:rPr>
              <a:t>   Squad</a:t>
            </a:r>
          </a:p>
        </p:txBody>
      </p:sp>
      <p:sp>
        <p:nvSpPr>
          <p:cNvPr id="92" name="Rectangle 14"/>
          <p:cNvSpPr txBox="1">
            <a:spLocks noChangeArrowheads="1"/>
          </p:cNvSpPr>
          <p:nvPr/>
        </p:nvSpPr>
        <p:spPr bwMode="auto">
          <a:xfrm>
            <a:off x="4661651" y="1386995"/>
            <a:ext cx="1281952" cy="900546"/>
          </a:xfrm>
          <a:prstGeom prst="rect">
            <a:avLst/>
          </a:prstGeom>
          <a:noFill/>
          <a:ln/>
        </p:spPr>
        <p:txBody>
          <a:bodyPr lIns="76551" tIns="37605" rIns="76551" bIns="37605"/>
          <a:lstStyle/>
          <a:p>
            <a:pPr algn="ctr" eaLnBrk="0" fontAlgn="base" hangingPunct="0">
              <a:spcBef>
                <a:spcPct val="0"/>
              </a:spcBef>
              <a:spcAft>
                <a:spcPct val="0"/>
              </a:spcAft>
              <a:defRPr/>
            </a:pPr>
            <a:r>
              <a:rPr lang="en-US" sz="1200" u="sng" dirty="0">
                <a:solidFill>
                  <a:prstClr val="black"/>
                </a:solidFill>
                <a:cs typeface="Arial" pitchFamily="34" charset="0"/>
              </a:rPr>
              <a:t>Leaders Recon</a:t>
            </a:r>
          </a:p>
          <a:p>
            <a:pPr algn="ctr" eaLnBrk="0" fontAlgn="base" hangingPunct="0">
              <a:spcBef>
                <a:spcPct val="0"/>
              </a:spcBef>
              <a:spcAft>
                <a:spcPct val="0"/>
              </a:spcAft>
              <a:defRPr/>
            </a:pPr>
            <a:r>
              <a:rPr lang="en-US" sz="1100" i="1" dirty="0">
                <a:solidFill>
                  <a:prstClr val="black"/>
                </a:solidFill>
                <a:cs typeface="Arial" pitchFamily="34" charset="0"/>
              </a:rPr>
              <a:t>PL, RTO, Lead TL, Compass, Trail TL &amp; RM, WPNS SQD LDR and 3 AGs</a:t>
            </a:r>
            <a:endParaRPr lang="en-US" sz="1100" dirty="0">
              <a:solidFill>
                <a:prstClr val="black"/>
              </a:solidFill>
              <a:cs typeface="Arial" pitchFamily="34" charset="0"/>
            </a:endParaRPr>
          </a:p>
        </p:txBody>
      </p:sp>
    </p:spTree>
    <p:extLst>
      <p:ext uri="{BB962C8B-B14F-4D97-AF65-F5344CB8AC3E}">
        <p14:creationId xmlns:p14="http://schemas.microsoft.com/office/powerpoint/2010/main" val="1073918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3299" y="900546"/>
            <a:ext cx="6024070" cy="7557680"/>
            <a:chOff x="-43544" y="1327666"/>
            <a:chExt cx="7877630" cy="8313448"/>
          </a:xfrm>
        </p:grpSpPr>
        <p:pic>
          <p:nvPicPr>
            <p:cNvPr id="20"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3544" y="3041367"/>
              <a:ext cx="7707087" cy="349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95942" y="1327666"/>
              <a:ext cx="7620000" cy="171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5122" y="6538686"/>
              <a:ext cx="7818964" cy="3102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0" y="8866911"/>
            <a:ext cx="5943600" cy="277091"/>
            <a:chOff x="0" y="9753600"/>
            <a:chExt cx="7772400" cy="304800"/>
          </a:xfrm>
        </p:grpSpPr>
        <p:sp>
          <p:nvSpPr>
            <p:cNvPr id="9"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5" action="ppaction://hlinksldjump" tooltip="Click here to return to the TACSOP Table of Contents"/>
                </a:rPr>
                <a:t>Patrolling</a:t>
              </a:r>
            </a:p>
          </p:txBody>
        </p:sp>
        <p:sp>
          <p:nvSpPr>
            <p:cNvPr id="10"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6" action="ppaction://hlinksldjump" tooltip="Click here to return to the TACSOP Table of Contents"/>
                </a:rPr>
                <a:t>G - 8</a:t>
              </a:r>
            </a:p>
          </p:txBody>
        </p:sp>
      </p:grpSp>
      <p:sp>
        <p:nvSpPr>
          <p:cNvPr id="11"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Priorities of Work</a:t>
            </a:r>
            <a:endParaRPr lang="en-US" dirty="0"/>
          </a:p>
        </p:txBody>
      </p:sp>
    </p:spTree>
    <p:extLst>
      <p:ext uri="{BB962C8B-B14F-4D97-AF65-F5344CB8AC3E}">
        <p14:creationId xmlns:p14="http://schemas.microsoft.com/office/powerpoint/2010/main" val="32351151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804886"/>
            <a:ext cx="5943600" cy="5845299"/>
            <a:chOff x="367521" y="4057283"/>
            <a:chExt cx="7084984" cy="596846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67521" y="4057283"/>
              <a:ext cx="6947679" cy="4286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33400" y="8190139"/>
              <a:ext cx="6919105" cy="183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0" y="8866911"/>
            <a:ext cx="5943600" cy="277091"/>
            <a:chOff x="0" y="9753600"/>
            <a:chExt cx="7772400" cy="304800"/>
          </a:xfrm>
        </p:grpSpPr>
        <p:sp>
          <p:nvSpPr>
            <p:cNvPr id="10"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4" action="ppaction://hlinksldjump" tooltip="Click here to return to the TACSOP Table of Contents"/>
                </a:rPr>
                <a:t>Patrolling</a:t>
              </a:r>
            </a:p>
          </p:txBody>
        </p:sp>
        <p:sp>
          <p:nvSpPr>
            <p:cNvPr id="11"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5" action="ppaction://hlinksldjump" tooltip="Click here to return to the TACSOP Table of Contents"/>
                </a:rPr>
                <a:t>G - 9</a:t>
              </a:r>
            </a:p>
          </p:txBody>
        </p:sp>
      </p:grpSp>
      <p:sp>
        <p:nvSpPr>
          <p:cNvPr id="12"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Priorities of Work</a:t>
            </a:r>
            <a:endParaRPr lang="en-US" dirty="0"/>
          </a:p>
        </p:txBody>
      </p:sp>
      <p:sp>
        <p:nvSpPr>
          <p:cNvPr id="2" name="TextBox 1"/>
          <p:cNvSpPr txBox="1"/>
          <p:nvPr/>
        </p:nvSpPr>
        <p:spPr>
          <a:xfrm>
            <a:off x="611841" y="7412184"/>
            <a:ext cx="4836459" cy="512486"/>
          </a:xfrm>
          <a:prstGeom prst="rect">
            <a:avLst/>
          </a:prstGeom>
        </p:spPr>
        <p:style>
          <a:lnRef idx="2">
            <a:schemeClr val="dk1"/>
          </a:lnRef>
          <a:fillRef idx="1">
            <a:schemeClr val="lt1"/>
          </a:fillRef>
          <a:effectRef idx="0">
            <a:schemeClr val="dk1"/>
          </a:effectRef>
          <a:fontRef idx="minor">
            <a:schemeClr val="dk1"/>
          </a:fontRef>
        </p:style>
        <p:txBody>
          <a:bodyPr wrap="square" lIns="77356" tIns="38678" rIns="77356" bIns="38678" rtlCol="0">
            <a:spAutoFit/>
          </a:bodyPr>
          <a:lstStyle/>
          <a:p>
            <a:r>
              <a:rPr lang="en-US" dirty="0" smtClean="0"/>
              <a:t>Security is always 100%</a:t>
            </a:r>
          </a:p>
          <a:p>
            <a:r>
              <a:rPr lang="en-US" dirty="0" smtClean="0"/>
              <a:t>Alert is the percentage of Soldiers on security (25-100%)</a:t>
            </a:r>
            <a:endParaRPr lang="en-US" dirty="0"/>
          </a:p>
        </p:txBody>
      </p:sp>
    </p:spTree>
    <p:extLst>
      <p:ext uri="{BB962C8B-B14F-4D97-AF65-F5344CB8AC3E}">
        <p14:creationId xmlns:p14="http://schemas.microsoft.com/office/powerpoint/2010/main" val="11212970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cstate="print"/>
          <a:srcRect/>
          <a:stretch>
            <a:fillRect/>
          </a:stretch>
        </p:blipFill>
        <p:spPr bwMode="auto">
          <a:xfrm>
            <a:off x="2" y="1039091"/>
            <a:ext cx="5993547" cy="6234546"/>
          </a:xfrm>
          <a:prstGeom prst="rect">
            <a:avLst/>
          </a:prstGeom>
          <a:noFill/>
          <a:ln w="9525">
            <a:noFill/>
            <a:miter lim="800000"/>
            <a:headEnd/>
            <a:tailEnd/>
          </a:ln>
        </p:spPr>
      </p:pic>
      <p:grpSp>
        <p:nvGrpSpPr>
          <p:cNvPr id="5" name="Group 4"/>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- 10</a:t>
              </a:r>
            </a:p>
          </p:txBody>
        </p:sp>
      </p:grpSp>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Leader’s Recon</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8"/>
          <p:cNvSpPr txBox="1">
            <a:spLocks noChangeArrowheads="1"/>
          </p:cNvSpPr>
          <p:nvPr/>
        </p:nvSpPr>
        <p:spPr bwMode="auto">
          <a:xfrm>
            <a:off x="1689848" y="831274"/>
            <a:ext cx="4253752" cy="874575"/>
          </a:xfrm>
          <a:prstGeom prst="rect">
            <a:avLst/>
          </a:prstGeom>
          <a:noFill/>
          <a:ln w="9525">
            <a:noFill/>
            <a:miter lim="800000"/>
            <a:headEnd/>
            <a:tailEnd/>
          </a:ln>
        </p:spPr>
        <p:txBody>
          <a:bodyPr wrap="square" lIns="77356" tIns="38678" rIns="77356" bIns="38678">
            <a:spAutoFit/>
          </a:bodyPr>
          <a:lstStyle/>
          <a:p>
            <a:pPr algn="ctr"/>
            <a:r>
              <a:rPr lang="en-US" sz="1300" b="1" u="sng" dirty="0"/>
              <a:t>MOVE OUT</a:t>
            </a:r>
            <a:r>
              <a:rPr lang="en-US" sz="1300" dirty="0"/>
              <a:t> </a:t>
            </a:r>
          </a:p>
          <a:p>
            <a:r>
              <a:rPr lang="en-US" sz="1300" dirty="0"/>
              <a:t>face the direction of movement make a 90 degree angle with your arm, in one motion bring it to the front straightening as you extend in the direction of travel</a:t>
            </a:r>
          </a:p>
        </p:txBody>
      </p:sp>
      <p:sp>
        <p:nvSpPr>
          <p:cNvPr id="10" name="TextBox 20"/>
          <p:cNvSpPr txBox="1">
            <a:spLocks noChangeArrowheads="1"/>
          </p:cNvSpPr>
          <p:nvPr/>
        </p:nvSpPr>
        <p:spPr bwMode="auto">
          <a:xfrm>
            <a:off x="1748117" y="2216727"/>
            <a:ext cx="1864661" cy="1272875"/>
          </a:xfrm>
          <a:prstGeom prst="rect">
            <a:avLst/>
          </a:prstGeom>
          <a:noFill/>
          <a:ln w="9525">
            <a:noFill/>
            <a:miter lim="800000"/>
            <a:headEnd/>
            <a:tailEnd/>
          </a:ln>
        </p:spPr>
        <p:txBody>
          <a:bodyPr wrap="square" lIns="77356" tIns="38678" rIns="77356" bIns="38678">
            <a:spAutoFit/>
          </a:bodyPr>
          <a:lstStyle/>
          <a:p>
            <a:pPr algn="ctr"/>
            <a:r>
              <a:rPr lang="en-US" sz="1300" b="1" u="sng" dirty="0"/>
              <a:t>DOUBLE TIME</a:t>
            </a:r>
          </a:p>
          <a:p>
            <a:r>
              <a:rPr lang="en-US" sz="1300" dirty="0"/>
              <a:t>make a 90 degree angle with your arm and fist your hand. extend straight up rapidly to signify double time</a:t>
            </a:r>
            <a:endParaRPr lang="en-US" sz="1300" b="1" u="sng" dirty="0"/>
          </a:p>
        </p:txBody>
      </p:sp>
      <p:sp>
        <p:nvSpPr>
          <p:cNvPr id="15" name="TextBox 23"/>
          <p:cNvSpPr txBox="1">
            <a:spLocks noChangeArrowheads="1"/>
          </p:cNvSpPr>
          <p:nvPr/>
        </p:nvSpPr>
        <p:spPr bwMode="auto">
          <a:xfrm>
            <a:off x="1689848" y="4109665"/>
            <a:ext cx="1251427" cy="675426"/>
          </a:xfrm>
          <a:prstGeom prst="rect">
            <a:avLst/>
          </a:prstGeom>
          <a:noFill/>
          <a:ln w="9525">
            <a:noFill/>
            <a:miter lim="800000"/>
            <a:headEnd/>
            <a:tailEnd/>
          </a:ln>
        </p:spPr>
        <p:txBody>
          <a:bodyPr wrap="square" lIns="77356" tIns="38678" rIns="77356" bIns="38678">
            <a:spAutoFit/>
          </a:bodyPr>
          <a:lstStyle/>
          <a:p>
            <a:pPr algn="ctr"/>
            <a:r>
              <a:rPr lang="en-US" sz="1300" b="1" u="sng" dirty="0"/>
              <a:t>PACE  COUNT</a:t>
            </a:r>
          </a:p>
          <a:p>
            <a:r>
              <a:rPr lang="en-US" sz="1300" dirty="0"/>
              <a:t>tap boot rapidly  </a:t>
            </a:r>
            <a:endParaRPr lang="en-US" sz="1300" b="1" u="sng" dirty="0"/>
          </a:p>
        </p:txBody>
      </p:sp>
      <p:sp>
        <p:nvSpPr>
          <p:cNvPr id="16" name="TextBox 25"/>
          <p:cNvSpPr txBox="1">
            <a:spLocks noChangeArrowheads="1"/>
          </p:cNvSpPr>
          <p:nvPr/>
        </p:nvSpPr>
        <p:spPr bwMode="auto">
          <a:xfrm>
            <a:off x="1467870" y="5261925"/>
            <a:ext cx="2144909" cy="874575"/>
          </a:xfrm>
          <a:prstGeom prst="rect">
            <a:avLst/>
          </a:prstGeom>
          <a:noFill/>
          <a:ln w="9525">
            <a:noFill/>
            <a:miter lim="800000"/>
            <a:headEnd/>
            <a:tailEnd/>
          </a:ln>
        </p:spPr>
        <p:txBody>
          <a:bodyPr wrap="square" lIns="77356" tIns="38678" rIns="77356" bIns="38678">
            <a:spAutoFit/>
          </a:bodyPr>
          <a:lstStyle/>
          <a:p>
            <a:pPr algn="ctr"/>
            <a:r>
              <a:rPr lang="en-US" sz="1300" b="1" u="sng" dirty="0"/>
              <a:t>LINEAR DANGER AREA</a:t>
            </a:r>
          </a:p>
          <a:p>
            <a:r>
              <a:rPr lang="en-US" sz="1300" dirty="0"/>
              <a:t>make a knife cutting edge with arm and motion across your chest rapidly </a:t>
            </a:r>
            <a:endParaRPr lang="en-US" sz="1300" b="1" u="sng" dirty="0"/>
          </a:p>
        </p:txBody>
      </p:sp>
      <p:sp>
        <p:nvSpPr>
          <p:cNvPr id="18" name="TextBox 29"/>
          <p:cNvSpPr txBox="1">
            <a:spLocks noChangeArrowheads="1"/>
          </p:cNvSpPr>
          <p:nvPr/>
        </p:nvSpPr>
        <p:spPr bwMode="auto">
          <a:xfrm>
            <a:off x="1806390" y="7412183"/>
            <a:ext cx="2447363" cy="874575"/>
          </a:xfrm>
          <a:prstGeom prst="rect">
            <a:avLst/>
          </a:prstGeom>
          <a:noFill/>
          <a:ln w="9525">
            <a:noFill/>
            <a:miter lim="800000"/>
            <a:headEnd/>
            <a:tailEnd/>
          </a:ln>
        </p:spPr>
        <p:txBody>
          <a:bodyPr wrap="square" lIns="77356" tIns="38678" rIns="77356" bIns="38678">
            <a:spAutoFit/>
          </a:bodyPr>
          <a:lstStyle/>
          <a:p>
            <a:r>
              <a:rPr lang="en-US" sz="1300" b="1" u="sng" dirty="0"/>
              <a:t>RALLY POINT</a:t>
            </a:r>
          </a:p>
          <a:p>
            <a:r>
              <a:rPr lang="en-US" sz="1300" dirty="0"/>
              <a:t>hold arm straight up with knife cutting  edge and circle above head, then point to area on ground</a:t>
            </a:r>
            <a:endParaRPr lang="en-US" sz="1300" b="1" u="sng" dirty="0"/>
          </a:p>
        </p:txBody>
      </p:sp>
      <p:grpSp>
        <p:nvGrpSpPr>
          <p:cNvPr id="20" name="Group 19"/>
          <p:cNvGrpSpPr/>
          <p:nvPr/>
        </p:nvGrpSpPr>
        <p:grpSpPr>
          <a:xfrm>
            <a:off x="0" y="8866911"/>
            <a:ext cx="5943600" cy="277091"/>
            <a:chOff x="0" y="9753600"/>
            <a:chExt cx="7772400" cy="304800"/>
          </a:xfrm>
        </p:grpSpPr>
        <p:sp>
          <p:nvSpPr>
            <p:cNvPr id="21"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22"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- 11</a:t>
              </a:r>
            </a:p>
          </p:txBody>
        </p:sp>
      </p:grpSp>
      <p:sp>
        <p:nvSpPr>
          <p:cNvPr id="23"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Hand and Arm Signals</a:t>
            </a:r>
            <a:endParaRPr lang="en-US" dirty="0"/>
          </a:p>
        </p:txBody>
      </p:sp>
      <p:pic>
        <p:nvPicPr>
          <p:cNvPr id="24" name="Picture 23" descr="IMG_7025.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6542" y="762001"/>
            <a:ext cx="1456768" cy="1417853"/>
          </a:xfrm>
          <a:prstGeom prst="rect">
            <a:avLst/>
          </a:prstGeom>
        </p:spPr>
      </p:pic>
      <p:pic>
        <p:nvPicPr>
          <p:cNvPr id="25" name="Picture 24" descr="IMG_7027.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431" y="2250081"/>
            <a:ext cx="1666689" cy="1421375"/>
          </a:xfrm>
          <a:prstGeom prst="rect">
            <a:avLst/>
          </a:prstGeom>
        </p:spPr>
      </p:pic>
      <p:pic>
        <p:nvPicPr>
          <p:cNvPr id="26" name="Picture 25" descr="IMG_7029.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490" y="3708427"/>
            <a:ext cx="1596357" cy="1440298"/>
          </a:xfrm>
          <a:prstGeom prst="rect">
            <a:avLst/>
          </a:prstGeom>
        </p:spPr>
      </p:pic>
      <p:pic>
        <p:nvPicPr>
          <p:cNvPr id="27" name="Picture 26" descr="IMG_7030.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62322" y="5195456"/>
            <a:ext cx="1294443" cy="1571359"/>
          </a:xfrm>
          <a:prstGeom prst="rect">
            <a:avLst/>
          </a:prstGeom>
        </p:spPr>
      </p:pic>
      <p:pic>
        <p:nvPicPr>
          <p:cNvPr id="28" name="Picture 27" descr="IMG_7032.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6541" y="6927273"/>
            <a:ext cx="1713918" cy="1662546"/>
          </a:xfrm>
          <a:prstGeom prst="rect">
            <a:avLst/>
          </a:prstGeom>
        </p:spPr>
      </p:pic>
      <p:pic>
        <p:nvPicPr>
          <p:cNvPr id="29" name="Picture 28" descr="IMG_7035.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372577" y="5261925"/>
            <a:ext cx="1420693" cy="1799414"/>
          </a:xfrm>
          <a:prstGeom prst="rect">
            <a:avLst/>
          </a:prstGeom>
        </p:spPr>
      </p:pic>
      <p:pic>
        <p:nvPicPr>
          <p:cNvPr id="30" name="Picture 29" descr="IMG_7038 (1).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253754" y="1819426"/>
            <a:ext cx="1658338" cy="1644211"/>
          </a:xfrm>
          <a:prstGeom prst="rect">
            <a:avLst/>
          </a:prstGeom>
        </p:spPr>
      </p:pic>
      <p:sp>
        <p:nvSpPr>
          <p:cNvPr id="31" name="TextBox 23"/>
          <p:cNvSpPr txBox="1">
            <a:spLocks noChangeArrowheads="1"/>
          </p:cNvSpPr>
          <p:nvPr/>
        </p:nvSpPr>
        <p:spPr bwMode="auto">
          <a:xfrm>
            <a:off x="4137212" y="3476314"/>
            <a:ext cx="1774878" cy="1272875"/>
          </a:xfrm>
          <a:prstGeom prst="rect">
            <a:avLst/>
          </a:prstGeom>
          <a:noFill/>
          <a:ln w="9525">
            <a:noFill/>
            <a:miter lim="800000"/>
            <a:headEnd/>
            <a:tailEnd/>
          </a:ln>
        </p:spPr>
        <p:txBody>
          <a:bodyPr wrap="square" lIns="77356" tIns="38678" rIns="77356" bIns="38678">
            <a:spAutoFit/>
          </a:bodyPr>
          <a:lstStyle/>
          <a:p>
            <a:pPr algn="ctr"/>
            <a:r>
              <a:rPr lang="en-US" sz="1300" b="1" u="sng" dirty="0"/>
              <a:t>ATTENTION</a:t>
            </a:r>
          </a:p>
          <a:p>
            <a:r>
              <a:rPr lang="en-US" sz="1300" dirty="0"/>
              <a:t>Make knife hand, palm facing away from you, extend arm in an in/out motion, pivoting at elbow</a:t>
            </a:r>
            <a:endParaRPr lang="en-US" sz="1300" b="1" u="sng" dirty="0"/>
          </a:p>
        </p:txBody>
      </p:sp>
      <p:sp>
        <p:nvSpPr>
          <p:cNvPr id="32" name="TextBox 23"/>
          <p:cNvSpPr txBox="1">
            <a:spLocks noChangeArrowheads="1"/>
          </p:cNvSpPr>
          <p:nvPr/>
        </p:nvSpPr>
        <p:spPr bwMode="auto">
          <a:xfrm>
            <a:off x="4196470" y="7061339"/>
            <a:ext cx="1774878" cy="1073726"/>
          </a:xfrm>
          <a:prstGeom prst="rect">
            <a:avLst/>
          </a:prstGeom>
          <a:noFill/>
          <a:ln w="9525">
            <a:noFill/>
            <a:miter lim="800000"/>
            <a:headEnd/>
            <a:tailEnd/>
          </a:ln>
        </p:spPr>
        <p:txBody>
          <a:bodyPr wrap="square" lIns="77356" tIns="38678" rIns="77356" bIns="38678">
            <a:spAutoFit/>
          </a:bodyPr>
          <a:lstStyle/>
          <a:p>
            <a:pPr algn="ctr"/>
            <a:r>
              <a:rPr lang="en-US" sz="1300" b="1" u="sng" dirty="0"/>
              <a:t>Security Halt</a:t>
            </a:r>
          </a:p>
          <a:p>
            <a:r>
              <a:rPr lang="en-US" sz="1300" dirty="0"/>
              <a:t>Face palm down towards ground and move hand in circular rotation</a:t>
            </a:r>
            <a:endParaRPr lang="en-US" sz="1300" b="1" u="sng" dirty="0"/>
          </a:p>
        </p:txBody>
      </p:sp>
      <p:cxnSp>
        <p:nvCxnSpPr>
          <p:cNvPr id="3" name="Straight Arrow Connector 2"/>
          <p:cNvCxnSpPr/>
          <p:nvPr/>
        </p:nvCxnSpPr>
        <p:spPr>
          <a:xfrm flipV="1">
            <a:off x="640977" y="2424547"/>
            <a:ext cx="0" cy="834782"/>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861414" y="2240184"/>
            <a:ext cx="670112" cy="1"/>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Curved Right Arrow 34"/>
          <p:cNvSpPr/>
          <p:nvPr/>
        </p:nvSpPr>
        <p:spPr>
          <a:xfrm>
            <a:off x="4298443" y="6719938"/>
            <a:ext cx="233083" cy="414672"/>
          </a:xfrm>
          <a:prstGeom prst="curvedRightArrow">
            <a:avLst/>
          </a:prstGeom>
        </p:spPr>
        <p:style>
          <a:lnRef idx="2">
            <a:schemeClr val="dk1">
              <a:shade val="50000"/>
            </a:schemeClr>
          </a:lnRef>
          <a:fillRef idx="1">
            <a:schemeClr val="dk1"/>
          </a:fillRef>
          <a:effectRef idx="0">
            <a:schemeClr val="dk1"/>
          </a:effectRef>
          <a:fontRef idx="minor">
            <a:schemeClr val="lt1"/>
          </a:fontRef>
        </p:style>
        <p:txBody>
          <a:bodyPr lIns="77363" tIns="38681" rIns="77363" bIns="38681" spcCol="0" rtlCol="0" anchor="ctr"/>
          <a:lstStyle/>
          <a:p>
            <a:pPr algn="ctr"/>
            <a:endParaRPr lang="en-US">
              <a:solidFill>
                <a:schemeClr val="tx1"/>
              </a:solidFill>
            </a:endParaRPr>
          </a:p>
        </p:txBody>
      </p:sp>
      <p:cxnSp>
        <p:nvCxnSpPr>
          <p:cNvPr id="36" name="Straight Arrow Connector 35"/>
          <p:cNvCxnSpPr>
            <a:endCxn id="27" idx="3"/>
          </p:cNvCxnSpPr>
          <p:nvPr/>
        </p:nvCxnSpPr>
        <p:spPr>
          <a:xfrm flipV="1">
            <a:off x="797758" y="5981136"/>
            <a:ext cx="659008" cy="785679"/>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8093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4"/>
          <p:cNvSpPr txBox="1">
            <a:spLocks noChangeArrowheads="1"/>
          </p:cNvSpPr>
          <p:nvPr/>
        </p:nvSpPr>
        <p:spPr bwMode="auto">
          <a:xfrm>
            <a:off x="1340224" y="928315"/>
            <a:ext cx="1456765" cy="1272875"/>
          </a:xfrm>
          <a:prstGeom prst="rect">
            <a:avLst/>
          </a:prstGeom>
          <a:noFill/>
          <a:ln w="9525">
            <a:noFill/>
            <a:miter lim="800000"/>
            <a:headEnd/>
            <a:tailEnd/>
          </a:ln>
        </p:spPr>
        <p:txBody>
          <a:bodyPr wrap="square" lIns="77356" tIns="38678" rIns="77356" bIns="38678">
            <a:spAutoFit/>
          </a:bodyPr>
          <a:lstStyle/>
          <a:p>
            <a:pPr algn="ctr"/>
            <a:r>
              <a:rPr lang="en-US" sz="1300" b="1" u="sng" dirty="0"/>
              <a:t>CEASE FIRE</a:t>
            </a:r>
          </a:p>
          <a:p>
            <a:pPr algn="ctr"/>
            <a:r>
              <a:rPr lang="en-US" sz="1300" dirty="0"/>
              <a:t>with palm facing out centered on chest, move palm up and down in front of your face</a:t>
            </a:r>
            <a:endParaRPr lang="en-US" sz="1300" b="1" u="sng" dirty="0"/>
          </a:p>
        </p:txBody>
      </p:sp>
      <p:sp>
        <p:nvSpPr>
          <p:cNvPr id="9" name="TextBox 26"/>
          <p:cNvSpPr txBox="1">
            <a:spLocks noChangeArrowheads="1"/>
          </p:cNvSpPr>
          <p:nvPr/>
        </p:nvSpPr>
        <p:spPr bwMode="auto">
          <a:xfrm>
            <a:off x="1398495" y="2761440"/>
            <a:ext cx="1340223" cy="874575"/>
          </a:xfrm>
          <a:prstGeom prst="rect">
            <a:avLst/>
          </a:prstGeom>
          <a:noFill/>
          <a:ln w="9525">
            <a:noFill/>
            <a:miter lim="800000"/>
            <a:headEnd/>
            <a:tailEnd/>
          </a:ln>
        </p:spPr>
        <p:txBody>
          <a:bodyPr wrap="square" lIns="77356" tIns="38678" rIns="77356" bIns="38678">
            <a:spAutoFit/>
          </a:bodyPr>
          <a:lstStyle/>
          <a:p>
            <a:pPr algn="ctr"/>
            <a:r>
              <a:rPr lang="en-US" sz="1300" b="1" u="sng" dirty="0"/>
              <a:t>HEAD COUNT </a:t>
            </a:r>
            <a:r>
              <a:rPr lang="en-US" sz="1300" dirty="0"/>
              <a:t>with flat palm tap the back of your head/kevlar</a:t>
            </a:r>
            <a:endParaRPr lang="en-US" sz="1300" b="1" u="sng" dirty="0"/>
          </a:p>
        </p:txBody>
      </p:sp>
      <p:sp>
        <p:nvSpPr>
          <p:cNvPr id="11" name="TextBox 18"/>
          <p:cNvSpPr txBox="1">
            <a:spLocks noChangeArrowheads="1"/>
          </p:cNvSpPr>
          <p:nvPr/>
        </p:nvSpPr>
        <p:spPr bwMode="auto">
          <a:xfrm>
            <a:off x="1398496" y="7162860"/>
            <a:ext cx="1285595" cy="1272875"/>
          </a:xfrm>
          <a:prstGeom prst="rect">
            <a:avLst/>
          </a:prstGeom>
          <a:noFill/>
          <a:ln w="9525">
            <a:noFill/>
            <a:miter lim="800000"/>
            <a:headEnd/>
            <a:tailEnd/>
          </a:ln>
        </p:spPr>
        <p:txBody>
          <a:bodyPr wrap="square" lIns="77356" tIns="38678" rIns="77356" bIns="38678">
            <a:spAutoFit/>
          </a:bodyPr>
          <a:lstStyle/>
          <a:p>
            <a:pPr algn="ctr"/>
            <a:r>
              <a:rPr lang="en-US" sz="1300" b="1" u="sng" dirty="0"/>
              <a:t>MAP CHECK- </a:t>
            </a:r>
            <a:r>
              <a:rPr lang="en-US" sz="1300" dirty="0"/>
              <a:t>place open palm in center of chest, use other hand to point into your palm</a:t>
            </a:r>
          </a:p>
        </p:txBody>
      </p:sp>
      <p:sp>
        <p:nvSpPr>
          <p:cNvPr id="12" name="TextBox 28"/>
          <p:cNvSpPr txBox="1">
            <a:spLocks noChangeArrowheads="1"/>
          </p:cNvSpPr>
          <p:nvPr/>
        </p:nvSpPr>
        <p:spPr bwMode="auto">
          <a:xfrm>
            <a:off x="1456765" y="4978171"/>
            <a:ext cx="1281952" cy="1073726"/>
          </a:xfrm>
          <a:prstGeom prst="rect">
            <a:avLst/>
          </a:prstGeom>
          <a:noFill/>
          <a:ln w="9525">
            <a:noFill/>
            <a:miter lim="800000"/>
            <a:headEnd/>
            <a:tailEnd/>
          </a:ln>
        </p:spPr>
        <p:txBody>
          <a:bodyPr wrap="square" lIns="77356" tIns="38678" rIns="77356" bIns="38678">
            <a:spAutoFit/>
          </a:bodyPr>
          <a:lstStyle/>
          <a:p>
            <a:pPr algn="ctr"/>
            <a:r>
              <a:rPr lang="en-US" sz="1300" b="1" u="sng" dirty="0"/>
              <a:t>FREEZE</a:t>
            </a:r>
          </a:p>
          <a:p>
            <a:pPr algn="ctr"/>
            <a:r>
              <a:rPr lang="en-US" sz="1300" dirty="0"/>
              <a:t>clench fist and make a 90 degree angle with arm </a:t>
            </a:r>
            <a:endParaRPr lang="en-US" sz="1300" b="1" u="sng" dirty="0"/>
          </a:p>
        </p:txBody>
      </p:sp>
      <p:sp>
        <p:nvSpPr>
          <p:cNvPr id="14" name="TextBox 13"/>
          <p:cNvSpPr txBox="1">
            <a:spLocks noChangeArrowheads="1"/>
          </p:cNvSpPr>
          <p:nvPr/>
        </p:nvSpPr>
        <p:spPr bwMode="auto">
          <a:xfrm>
            <a:off x="4422687" y="1029627"/>
            <a:ext cx="1637455" cy="874575"/>
          </a:xfrm>
          <a:prstGeom prst="rect">
            <a:avLst/>
          </a:prstGeom>
          <a:noFill/>
          <a:ln w="9525">
            <a:noFill/>
            <a:miter lim="800000"/>
            <a:headEnd/>
            <a:tailEnd/>
          </a:ln>
        </p:spPr>
        <p:txBody>
          <a:bodyPr wrap="square" lIns="77356" tIns="38678" rIns="77356" bIns="38678">
            <a:spAutoFit/>
          </a:bodyPr>
          <a:lstStyle/>
          <a:p>
            <a:pPr algn="ctr"/>
            <a:r>
              <a:rPr lang="en-US" sz="1300" b="1" u="sng" dirty="0"/>
              <a:t>PLT/SQD WEDGE </a:t>
            </a:r>
            <a:r>
              <a:rPr lang="en-US" sz="1300" dirty="0"/>
              <a:t>extend arm straight</a:t>
            </a:r>
          </a:p>
          <a:p>
            <a:pPr algn="ctr"/>
            <a:r>
              <a:rPr lang="en-US" sz="1300" dirty="0"/>
              <a:t>out making the “hang loose symbol”</a:t>
            </a:r>
          </a:p>
        </p:txBody>
      </p:sp>
      <p:sp>
        <p:nvSpPr>
          <p:cNvPr id="16" name="TextBox 15"/>
          <p:cNvSpPr txBox="1">
            <a:spLocks noChangeArrowheads="1"/>
          </p:cNvSpPr>
          <p:nvPr/>
        </p:nvSpPr>
        <p:spPr bwMode="auto">
          <a:xfrm>
            <a:off x="4224621" y="2840183"/>
            <a:ext cx="1777250" cy="1073726"/>
          </a:xfrm>
          <a:prstGeom prst="rect">
            <a:avLst/>
          </a:prstGeom>
          <a:noFill/>
          <a:ln w="9525">
            <a:noFill/>
            <a:miter lim="800000"/>
            <a:headEnd/>
            <a:tailEnd/>
          </a:ln>
        </p:spPr>
        <p:txBody>
          <a:bodyPr wrap="square" lIns="77356" tIns="38678" rIns="77356" bIns="38678">
            <a:spAutoFit/>
          </a:bodyPr>
          <a:lstStyle/>
          <a:p>
            <a:pPr algn="ctr"/>
            <a:r>
              <a:rPr lang="en-US" sz="1300" b="1" u="sng" dirty="0"/>
              <a:t>PLT/SQD FILE </a:t>
            </a:r>
          </a:p>
          <a:p>
            <a:pPr algn="ctr"/>
            <a:r>
              <a:rPr lang="en-US" sz="1300" dirty="0"/>
              <a:t>form a knife cutting edge with hand and  hold vertical in front of face. </a:t>
            </a:r>
          </a:p>
        </p:txBody>
      </p:sp>
      <p:sp>
        <p:nvSpPr>
          <p:cNvPr id="18" name="TextBox 17"/>
          <p:cNvSpPr txBox="1">
            <a:spLocks noChangeArrowheads="1"/>
          </p:cNvSpPr>
          <p:nvPr/>
        </p:nvSpPr>
        <p:spPr bwMode="auto">
          <a:xfrm>
            <a:off x="4195484" y="4433456"/>
            <a:ext cx="1489541" cy="675426"/>
          </a:xfrm>
          <a:prstGeom prst="rect">
            <a:avLst/>
          </a:prstGeom>
          <a:noFill/>
          <a:ln w="9525">
            <a:noFill/>
            <a:miter lim="800000"/>
            <a:headEnd/>
            <a:tailEnd/>
          </a:ln>
        </p:spPr>
        <p:txBody>
          <a:bodyPr wrap="square" lIns="77356" tIns="38678" rIns="77356" bIns="38678">
            <a:spAutoFit/>
          </a:bodyPr>
          <a:lstStyle/>
          <a:p>
            <a:pPr algn="ctr"/>
            <a:r>
              <a:rPr lang="en-US" sz="1300" b="1" u="sng" dirty="0"/>
              <a:t>ON LINE </a:t>
            </a:r>
          </a:p>
          <a:p>
            <a:pPr algn="ctr"/>
            <a:r>
              <a:rPr lang="en-US" sz="1300" dirty="0"/>
              <a:t>extend both arms straight out </a:t>
            </a:r>
          </a:p>
        </p:txBody>
      </p:sp>
      <p:sp>
        <p:nvSpPr>
          <p:cNvPr id="19" name="TextBox 9"/>
          <p:cNvSpPr txBox="1">
            <a:spLocks noChangeArrowheads="1"/>
          </p:cNvSpPr>
          <p:nvPr/>
        </p:nvSpPr>
        <p:spPr bwMode="auto">
          <a:xfrm>
            <a:off x="4117785" y="5888183"/>
            <a:ext cx="1825815" cy="1073726"/>
          </a:xfrm>
          <a:prstGeom prst="rect">
            <a:avLst/>
          </a:prstGeom>
          <a:noFill/>
          <a:ln w="9525">
            <a:noFill/>
            <a:miter lim="800000"/>
            <a:headEnd/>
            <a:tailEnd/>
          </a:ln>
        </p:spPr>
        <p:txBody>
          <a:bodyPr wrap="square" lIns="77356" tIns="38678" rIns="77356" bIns="38678">
            <a:spAutoFit/>
          </a:bodyPr>
          <a:lstStyle/>
          <a:p>
            <a:pPr algn="ctr"/>
            <a:r>
              <a:rPr lang="en-US" sz="1300" b="1" u="sng" dirty="0"/>
              <a:t>ENEMY SPOTTED </a:t>
            </a:r>
            <a:r>
              <a:rPr lang="en-US" sz="1300" dirty="0"/>
              <a:t>extend non firing arm and for an upside down  pistol in direction of enemy.</a:t>
            </a:r>
          </a:p>
        </p:txBody>
      </p:sp>
      <p:pic>
        <p:nvPicPr>
          <p:cNvPr id="21" name="Picture 20" descr="pred5.jpg"/>
          <p:cNvPicPr>
            <a:picLocks noChangeAspect="1"/>
          </p:cNvPicPr>
          <p:nvPr/>
        </p:nvPicPr>
        <p:blipFill>
          <a:blip r:embed="rId2" cstate="print"/>
          <a:stretch>
            <a:fillRect/>
          </a:stretch>
        </p:blipFill>
        <p:spPr>
          <a:xfrm>
            <a:off x="58272" y="4756521"/>
            <a:ext cx="1456765" cy="1755116"/>
          </a:xfrm>
          <a:prstGeom prst="rect">
            <a:avLst/>
          </a:prstGeom>
        </p:spPr>
      </p:pic>
      <p:pic>
        <p:nvPicPr>
          <p:cNvPr id="22" name="Picture 21" descr="pred2.jpg"/>
          <p:cNvPicPr>
            <a:picLocks noChangeAspect="1"/>
          </p:cNvPicPr>
          <p:nvPr/>
        </p:nvPicPr>
        <p:blipFill>
          <a:blip r:embed="rId3" cstate="print"/>
          <a:srcRect/>
          <a:stretch>
            <a:fillRect/>
          </a:stretch>
        </p:blipFill>
        <p:spPr>
          <a:xfrm>
            <a:off x="2913530" y="7135091"/>
            <a:ext cx="1398494" cy="1510149"/>
          </a:xfrm>
          <a:prstGeom prst="rect">
            <a:avLst/>
          </a:prstGeom>
        </p:spPr>
      </p:pic>
      <p:sp>
        <p:nvSpPr>
          <p:cNvPr id="23" name="TextBox 28"/>
          <p:cNvSpPr txBox="1">
            <a:spLocks noChangeArrowheads="1"/>
          </p:cNvSpPr>
          <p:nvPr/>
        </p:nvSpPr>
        <p:spPr bwMode="auto">
          <a:xfrm>
            <a:off x="4428565" y="7412184"/>
            <a:ext cx="1223683" cy="1078385"/>
          </a:xfrm>
          <a:prstGeom prst="rect">
            <a:avLst/>
          </a:prstGeom>
          <a:noFill/>
          <a:ln w="9525">
            <a:noFill/>
            <a:miter lim="800000"/>
            <a:headEnd/>
            <a:tailEnd/>
          </a:ln>
        </p:spPr>
        <p:txBody>
          <a:bodyPr wrap="square" lIns="77356" tIns="38678" rIns="77356" bIns="38678">
            <a:spAutoFit/>
          </a:bodyPr>
          <a:lstStyle/>
          <a:p>
            <a:pPr algn="ctr"/>
            <a:r>
              <a:rPr lang="en-US" sz="1300" b="1" u="sng" dirty="0"/>
              <a:t>HALT </a:t>
            </a:r>
            <a:r>
              <a:rPr lang="en-US" sz="1300" dirty="0"/>
              <a:t> </a:t>
            </a:r>
          </a:p>
          <a:p>
            <a:pPr algn="ctr"/>
            <a:r>
              <a:rPr lang="en-US" sz="1300" dirty="0" smtClean="0"/>
              <a:t>Open hand </a:t>
            </a:r>
            <a:r>
              <a:rPr lang="en-US" sz="1300" dirty="0"/>
              <a:t>and make a 90 degree angle with arm </a:t>
            </a:r>
            <a:endParaRPr lang="en-US" sz="1300" b="1" u="sng" dirty="0"/>
          </a:p>
        </p:txBody>
      </p:sp>
      <p:grpSp>
        <p:nvGrpSpPr>
          <p:cNvPr id="25" name="Group 24"/>
          <p:cNvGrpSpPr/>
          <p:nvPr/>
        </p:nvGrpSpPr>
        <p:grpSpPr>
          <a:xfrm>
            <a:off x="0" y="8866911"/>
            <a:ext cx="5943600" cy="277091"/>
            <a:chOff x="0" y="9753600"/>
            <a:chExt cx="7772400" cy="304800"/>
          </a:xfrm>
        </p:grpSpPr>
        <p:sp>
          <p:nvSpPr>
            <p:cNvPr id="2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4" action="ppaction://hlinksldjump" tooltip="Click here to return to the TACSOP Table of Contents"/>
                </a:rPr>
                <a:t>Patrolling</a:t>
              </a:r>
            </a:p>
          </p:txBody>
        </p:sp>
        <p:sp>
          <p:nvSpPr>
            <p:cNvPr id="2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5" action="ppaction://hlinksldjump" tooltip="Click here to return to the TACSOP Table of Contents"/>
                </a:rPr>
                <a:t>G - 12</a:t>
              </a:r>
            </a:p>
          </p:txBody>
        </p:sp>
      </p:grpSp>
      <p:sp>
        <p:nvSpPr>
          <p:cNvPr id="2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Hand and Arm Signals</a:t>
            </a:r>
            <a:endParaRPr lang="en-US" dirty="0"/>
          </a:p>
        </p:txBody>
      </p:sp>
      <p:pic>
        <p:nvPicPr>
          <p:cNvPr id="29" name="Picture 28" descr="IMG_70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8604" y="734545"/>
            <a:ext cx="1271524" cy="1874521"/>
          </a:xfrm>
          <a:prstGeom prst="rect">
            <a:avLst/>
          </a:prstGeom>
        </p:spPr>
      </p:pic>
      <p:pic>
        <p:nvPicPr>
          <p:cNvPr id="30" name="Picture 29" descr="IMG_7015.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8605" y="2678337"/>
            <a:ext cx="1256979" cy="1824391"/>
          </a:xfrm>
          <a:prstGeom prst="rect">
            <a:avLst/>
          </a:prstGeom>
        </p:spPr>
      </p:pic>
      <p:pic>
        <p:nvPicPr>
          <p:cNvPr id="31" name="Picture 30" descr="IMG_7018.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6542" y="6890501"/>
            <a:ext cx="1287311" cy="1422227"/>
          </a:xfrm>
          <a:prstGeom prst="rect">
            <a:avLst/>
          </a:prstGeom>
        </p:spPr>
      </p:pic>
      <p:pic>
        <p:nvPicPr>
          <p:cNvPr id="32" name="Picture 31" descr="IMG_7019.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913530" y="831273"/>
            <a:ext cx="1573306" cy="1427014"/>
          </a:xfrm>
          <a:prstGeom prst="rect">
            <a:avLst/>
          </a:prstGeom>
        </p:spPr>
      </p:pic>
      <p:pic>
        <p:nvPicPr>
          <p:cNvPr id="33" name="Picture 32" descr="IMG_7021.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680448" y="2355273"/>
            <a:ext cx="1642676" cy="1870371"/>
          </a:xfrm>
          <a:prstGeom prst="rect">
            <a:avLst/>
          </a:prstGeom>
        </p:spPr>
      </p:pic>
      <p:pic>
        <p:nvPicPr>
          <p:cNvPr id="34" name="Picture 33" descr="IMG_7023.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738718" y="4315258"/>
            <a:ext cx="1533939" cy="1537708"/>
          </a:xfrm>
          <a:prstGeom prst="rect">
            <a:avLst/>
          </a:prstGeom>
        </p:spPr>
      </p:pic>
      <p:pic>
        <p:nvPicPr>
          <p:cNvPr id="35" name="Picture 34" descr="IMG_7024.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622177" y="6025526"/>
            <a:ext cx="1555332" cy="971020"/>
          </a:xfrm>
          <a:prstGeom prst="rect">
            <a:avLst/>
          </a:prstGeom>
        </p:spPr>
      </p:pic>
      <p:cxnSp>
        <p:nvCxnSpPr>
          <p:cNvPr id="36" name="Straight Arrow Connector 35"/>
          <p:cNvCxnSpPr/>
          <p:nvPr/>
        </p:nvCxnSpPr>
        <p:spPr>
          <a:xfrm flipV="1">
            <a:off x="407894" y="928316"/>
            <a:ext cx="0" cy="834782"/>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6393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31274"/>
            <a:ext cx="5943600" cy="7899124"/>
          </a:xfrm>
          <a:prstGeom prst="rect">
            <a:avLst/>
          </a:prstGeom>
        </p:spPr>
        <p:txBody>
          <a:bodyPr wrap="square" lIns="77356" tIns="38678" rIns="77356" bIns="38678">
            <a:spAutoFit/>
          </a:bodyPr>
          <a:lstStyle/>
          <a:p>
            <a:pPr algn="ctr"/>
            <a:r>
              <a:rPr lang="en-US" b="1" u="sng" dirty="0"/>
              <a:t>Signals</a:t>
            </a:r>
          </a:p>
          <a:p>
            <a:r>
              <a:rPr lang="en-US" dirty="0"/>
              <a:t>The leader should consider the use of special signals. These include hand-and-arm  signals, flares, pyrotechnics, voice, whistles, radios, and visible or non-visible lasers. All signals are rehearsed to ensure all patrol members understand what they mean.  Signals are important for shifting/lifting fires during an assault</a:t>
            </a:r>
          </a:p>
          <a:p>
            <a:endParaRPr lang="en-US" dirty="0"/>
          </a:p>
          <a:p>
            <a:pPr algn="ctr"/>
            <a:r>
              <a:rPr lang="en-US" b="1" u="sng" dirty="0"/>
              <a:t>Challenge And Password</a:t>
            </a:r>
          </a:p>
          <a:p>
            <a:r>
              <a:rPr lang="en-US" dirty="0"/>
              <a:t>When a challenge and password are prescribed, the </a:t>
            </a:r>
            <a:r>
              <a:rPr lang="en-US" b="1" i="1" u="sng" dirty="0"/>
              <a:t>challenge</a:t>
            </a:r>
            <a:r>
              <a:rPr lang="en-US" dirty="0"/>
              <a:t> is given by the guard after the person is advanced to be recognized. The </a:t>
            </a:r>
            <a:r>
              <a:rPr lang="en-US" b="1" i="1" u="sng" dirty="0"/>
              <a:t>password</a:t>
            </a:r>
            <a:r>
              <a:rPr lang="en-US" dirty="0"/>
              <a:t> is given by the challenged person. The challenge and password are given in a low tone to prevent them from being overheard by others. For example, a guard at an ammunition dump observes a group approaching his post. While the group is far enough away (for the guard to take effective measures should the group rush him) he calls "Halt! Who is there?" After receiving an answer (such as "Sergeant Black, Delta Company") indicating the group is friendly and that it may be authorized to pass, the guard says, "Advance, Sergeant Black, to be recognized." When Sergeant Black reaches a point where the challenge, spoken in a low tone, can be heard only by Sergeant Black, the guard again says, "Halt!" Then he gives the challenge in a low tone (e. g. "Rainbow"). After receiving the correct password from Sergeant Black (e. g. "Archer") and otherwise satisfying himself that Sergeant Black is authorized to pass, the guard says, "Advance, Sergeant Black." The guard then tells Sergeant Black to bring up his men and identify them as they pass</a:t>
            </a:r>
          </a:p>
          <a:p>
            <a:endParaRPr lang="en-US" dirty="0"/>
          </a:p>
          <a:p>
            <a:pPr algn="ctr"/>
            <a:r>
              <a:rPr lang="en-US" b="1" u="sng" dirty="0"/>
              <a:t>Number Combination</a:t>
            </a:r>
          </a:p>
          <a:p>
            <a:r>
              <a:rPr lang="en-US" dirty="0"/>
              <a:t>If the OPORD states that the number combination is 9, then a guard would say “5” in a low tone to an approaching individual.  The approaching individual would respond with “4.”  4+5 =9.</a:t>
            </a:r>
          </a:p>
          <a:p>
            <a:endParaRPr lang="en-US" dirty="0"/>
          </a:p>
          <a:p>
            <a:pPr algn="ctr"/>
            <a:r>
              <a:rPr lang="en-US" b="1" u="sng" dirty="0"/>
              <a:t>Running Password</a:t>
            </a:r>
          </a:p>
          <a:p>
            <a:r>
              <a:rPr lang="en-US" dirty="0"/>
              <a:t>This code word alerts a unit that friendly are approaching in a less than organized manner and possibly under pressure. The number of friendly approaching follows the running password. For example, if the running password is </a:t>
            </a:r>
            <a:r>
              <a:rPr lang="en-US" i="1" dirty="0"/>
              <a:t>“eagle," </a:t>
            </a:r>
            <a:r>
              <a:rPr lang="en-US" dirty="0"/>
              <a:t>and seven friendly are</a:t>
            </a:r>
            <a:r>
              <a:rPr lang="en-US" i="1" dirty="0"/>
              <a:t> </a:t>
            </a:r>
            <a:r>
              <a:rPr lang="en-US" dirty="0"/>
              <a:t>approaching, they would say </a:t>
            </a:r>
            <a:r>
              <a:rPr lang="en-US" i="1" dirty="0"/>
              <a:t>“eagle seven."</a:t>
            </a:r>
            <a:endParaRPr lang="en-US" dirty="0"/>
          </a:p>
        </p:txBody>
      </p:sp>
      <p:grpSp>
        <p:nvGrpSpPr>
          <p:cNvPr id="5" name="Group 4"/>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- 13</a:t>
              </a:r>
            </a:p>
          </p:txBody>
        </p:sp>
      </p:grpSp>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Signals and Passwords</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46608"/>
            <a:ext cx="5943600" cy="8388079"/>
          </a:xfrm>
          <a:prstGeom prst="rect">
            <a:avLst/>
          </a:prstGeom>
        </p:spPr>
        <p:txBody>
          <a:bodyPr wrap="square" lIns="77356" tIns="38678" rIns="77356" bIns="38678">
            <a:spAutoFit/>
          </a:bodyPr>
          <a:lstStyle/>
          <a:p>
            <a:r>
              <a:rPr lang="en-US" sz="1200" b="1" u="sng" dirty="0">
                <a:latin typeface="+mj-lt"/>
                <a:cs typeface="Arial" panose="020B0604020202020204" pitchFamily="34" charset="0"/>
              </a:rPr>
              <a:t>Low Crawl</a:t>
            </a:r>
          </a:p>
          <a:p>
            <a:r>
              <a:rPr lang="en-US" sz="1200" dirty="0">
                <a:latin typeface="+mj-lt"/>
              </a:rPr>
              <a:t>The low crawl gives you the lowest silhouette. Use it to cross places where the cover and/or concealment are very low and enemy fire or observation prevents you from getting up. Keep your body flat against the ground. With your firing hand, grasp your weapon sling at the upper sling swivel. Let the front hand guard rest on your forearm (keeping the muzzle off the ground), and let the weapon butt drag on the ground. To move, push your arms forward and pull your firing side leg forward. Then pull with your arms and push with your leg. Continue this throughout the move</a:t>
            </a:r>
            <a:endParaRPr lang="en-US" sz="1200" dirty="0">
              <a:latin typeface="+mj-lt"/>
              <a:cs typeface="Arial" panose="020B0604020202020204" pitchFamily="34" charset="0"/>
            </a:endParaRPr>
          </a:p>
          <a:p>
            <a:pPr marL="241736" indent="-241736">
              <a:buFont typeface="Arial" panose="020B0604020202020204" pitchFamily="34" charset="0"/>
              <a:buChar char="•"/>
            </a:pPr>
            <a:endParaRPr lang="en-US" sz="1200" dirty="0">
              <a:latin typeface="+mj-lt"/>
              <a:cs typeface="Arial" panose="020B0604020202020204" pitchFamily="34" charset="0"/>
            </a:endParaRPr>
          </a:p>
          <a:p>
            <a:r>
              <a:rPr lang="en-US" sz="1200" b="1" u="sng" dirty="0">
                <a:latin typeface="+mj-lt"/>
                <a:cs typeface="Arial" panose="020B0604020202020204" pitchFamily="34" charset="0"/>
              </a:rPr>
              <a:t>High Crawl</a:t>
            </a:r>
          </a:p>
          <a:p>
            <a:r>
              <a:rPr lang="en-US" sz="1200" dirty="0"/>
              <a:t>The high crawl lets you move faster than the low crawl and still gives you a low silhouette. Use this crawl when there is good cover and concealment but enemy fire prevents you from getting up. Keep your body off the ground and resting on your forearms and lower legs. Cradle your weapon in your arms and keep its muzzle off the ground. Keep your knees well behind your buttocks so your body will stay low. To move, alternately advance your right elbow and left knee, then your left elbow and right knee .</a:t>
            </a:r>
          </a:p>
          <a:p>
            <a:endParaRPr lang="en-US" sz="1200" dirty="0">
              <a:latin typeface="+mj-lt"/>
              <a:cs typeface="Arial" panose="020B0604020202020204" pitchFamily="34" charset="0"/>
            </a:endParaRPr>
          </a:p>
          <a:p>
            <a:r>
              <a:rPr lang="en-US" sz="1200" b="1" u="sng" dirty="0">
                <a:latin typeface="+mj-lt"/>
                <a:cs typeface="Arial" panose="020B0604020202020204" pitchFamily="34" charset="0"/>
              </a:rPr>
              <a:t>3-5 Second Rush</a:t>
            </a:r>
          </a:p>
          <a:p>
            <a:r>
              <a:rPr lang="en-US" sz="1200" dirty="0"/>
              <a:t>The rush is the fastest way to move from one position to another . Each rush should last from 3 to 5 seconds. Rushes are kept short to prevent enemy machine gunners or riflemen from tracking you. However, do not stop and hit the ground in the open just, because 5 seconds have passed. Always try to hit the ground behind some cover. Before moving, pick out your next covered and concealed position and the best route to it. Make your move from the prone position as follows:</a:t>
            </a:r>
          </a:p>
          <a:p>
            <a:pPr marL="196076" indent="-103410"/>
            <a:r>
              <a:rPr lang="en-US" sz="1200" dirty="0"/>
              <a:t>• Slowly raise your head and pick your next position and the route to it.</a:t>
            </a:r>
          </a:p>
          <a:p>
            <a:pPr marL="196076" indent="-103410"/>
            <a:r>
              <a:rPr lang="en-US" sz="1200" dirty="0"/>
              <a:t>• Slowly lower your head.</a:t>
            </a:r>
          </a:p>
          <a:p>
            <a:pPr marL="196076" indent="-103410"/>
            <a:r>
              <a:rPr lang="en-US" sz="1200" dirty="0"/>
              <a:t>• Draw your arms into your body (keeping your elbows in).</a:t>
            </a:r>
          </a:p>
          <a:p>
            <a:pPr marL="196076" indent="-103410"/>
            <a:r>
              <a:rPr lang="en-US" sz="1200" dirty="0"/>
              <a:t>• Pull your right leg forward.</a:t>
            </a:r>
          </a:p>
          <a:p>
            <a:pPr marL="196076" indent="-103410"/>
            <a:r>
              <a:rPr lang="en-US" sz="1200" dirty="0"/>
              <a:t>• Raise your body by straightening your arms.</a:t>
            </a:r>
          </a:p>
          <a:p>
            <a:pPr marL="196076" indent="-103410"/>
            <a:r>
              <a:rPr lang="en-US" sz="1200" dirty="0"/>
              <a:t>• Get up quickly.</a:t>
            </a:r>
          </a:p>
          <a:p>
            <a:pPr marL="196076" indent="-103410"/>
            <a:r>
              <a:rPr lang="en-US" sz="1200" dirty="0"/>
              <a:t>• Rush to the next position.</a:t>
            </a:r>
          </a:p>
          <a:p>
            <a:endParaRPr lang="en-US" sz="1200" b="1" u="sng" dirty="0">
              <a:latin typeface="+mj-lt"/>
              <a:cs typeface="Arial" panose="020B0604020202020204" pitchFamily="34" charset="0"/>
            </a:endParaRPr>
          </a:p>
          <a:p>
            <a:r>
              <a:rPr lang="en-US" sz="1200" dirty="0"/>
              <a:t>When you are ready to stop moving:</a:t>
            </a:r>
          </a:p>
          <a:p>
            <a:r>
              <a:rPr lang="en-US" sz="1200" dirty="0"/>
              <a:t>• Plant both of your feet.</a:t>
            </a:r>
          </a:p>
          <a:p>
            <a:r>
              <a:rPr lang="en-US" sz="1200" dirty="0"/>
              <a:t>• Drop to your knees (at the same time slide a hand to the butt of your rifle).</a:t>
            </a:r>
          </a:p>
          <a:p>
            <a:r>
              <a:rPr lang="en-US" sz="1200" dirty="0"/>
              <a:t>• Fall forward, breaking the fall with the butt of the rifle.</a:t>
            </a:r>
          </a:p>
          <a:p>
            <a:r>
              <a:rPr lang="en-US" sz="1200" dirty="0"/>
              <a:t>• Go to a prone firing position.</a:t>
            </a:r>
          </a:p>
          <a:p>
            <a:endParaRPr lang="en-US" sz="1200" dirty="0"/>
          </a:p>
          <a:p>
            <a:r>
              <a:rPr lang="en-US" sz="1200" dirty="0"/>
              <a:t>If you have been firing from one position for some time, the enemy may have spotted you and may be waiting for you to come up from behind cover. So, before rushing forward, roll or crawl a short distance from your position. By coming up from another spot, you may fool an enemy who is aiming at one spot and waiting for you to rise. When the route to your next position is through an open area, use the 3 to 5</a:t>
            </a:r>
          </a:p>
          <a:p>
            <a:r>
              <a:rPr lang="en-US" sz="1200" dirty="0"/>
              <a:t>second rush. When necessary, hit the ground, roll right or left, and then rush again.</a:t>
            </a:r>
            <a:endParaRPr lang="en-US" sz="1200" b="1" u="sng" dirty="0">
              <a:latin typeface="+mj-lt"/>
              <a:cs typeface="Arial" panose="020B0604020202020204" pitchFamily="34" charset="0"/>
            </a:endParaRPr>
          </a:p>
          <a:p>
            <a:pPr marL="290085" indent="-290085"/>
            <a:endParaRPr lang="en-US" sz="1200" dirty="0">
              <a:latin typeface="+mj-lt"/>
              <a:cs typeface="Arial" panose="020B0604020202020204" pitchFamily="34" charset="0"/>
            </a:endParaRPr>
          </a:p>
        </p:txBody>
      </p:sp>
      <p:grpSp>
        <p:nvGrpSpPr>
          <p:cNvPr id="15" name="Group 14"/>
          <p:cNvGrpSpPr/>
          <p:nvPr/>
        </p:nvGrpSpPr>
        <p:grpSpPr>
          <a:xfrm>
            <a:off x="0" y="8866911"/>
            <a:ext cx="5943600" cy="277091"/>
            <a:chOff x="0" y="9753600"/>
            <a:chExt cx="7772400" cy="304800"/>
          </a:xfrm>
        </p:grpSpPr>
        <p:sp>
          <p:nvSpPr>
            <p:cNvPr id="1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1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- 14</a:t>
              </a:r>
            </a:p>
          </p:txBody>
        </p:sp>
      </p:grpSp>
      <p:sp>
        <p:nvSpPr>
          <p:cNvPr id="1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100" dirty="0"/>
              <a:t>Individual Movement Techniques</a:t>
            </a:r>
          </a:p>
        </p:txBody>
      </p:sp>
    </p:spTree>
    <p:extLst>
      <p:ext uri="{BB962C8B-B14F-4D97-AF65-F5344CB8AC3E}">
        <p14:creationId xmlns:p14="http://schemas.microsoft.com/office/powerpoint/2010/main" val="1009740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 y="60205"/>
            <a:ext cx="156739" cy="29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7356" tIns="38678" rIns="77356" bIns="38678" numCol="1" anchor="ctr" anchorCtr="0" compatLnSpc="1">
            <a:prstTxWarp prst="textNoShape">
              <a:avLst/>
            </a:prstTxWarp>
            <a:spAutoFit/>
          </a:bodyPr>
          <a:lstStyle/>
          <a:p>
            <a:endParaRPr lang="en-US" dirty="0"/>
          </a:p>
        </p:txBody>
      </p:sp>
      <p:pic>
        <p:nvPicPr>
          <p:cNvPr id="10" name="Picture 3" descr="L:\Tasks\TRADOC\Training Support Package Files\ANNEX F- INDIVIDUAL TACTICAL TRAINING\It3_fig3.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5892" y="5334000"/>
            <a:ext cx="4941545" cy="34763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308877" y="5126184"/>
            <a:ext cx="1446789" cy="295232"/>
          </a:xfrm>
          <a:prstGeom prst="rect">
            <a:avLst/>
          </a:prstGeom>
          <a:noFill/>
        </p:spPr>
        <p:txBody>
          <a:bodyPr wrap="none" lIns="77356" tIns="38678" rIns="77356" bIns="38678" rtlCol="0">
            <a:spAutoFit/>
          </a:bodyPr>
          <a:lstStyle/>
          <a:p>
            <a:pPr algn="ctr"/>
            <a:r>
              <a:rPr lang="en-US" b="1" u="sng" dirty="0" smtClean="0"/>
              <a:t>3-5 Second Rush</a:t>
            </a:r>
            <a:endParaRPr lang="en-US" b="1" u="sng" dirty="0"/>
          </a:p>
        </p:txBody>
      </p:sp>
      <p:pic>
        <p:nvPicPr>
          <p:cNvPr id="109569" name="Picture 1"/>
          <p:cNvPicPr>
            <a:picLocks noChangeAspect="1" noChangeArrowheads="1"/>
          </p:cNvPicPr>
          <p:nvPr/>
        </p:nvPicPr>
        <p:blipFill>
          <a:blip r:embed="rId3" cstate="print"/>
          <a:srcRect/>
          <a:stretch>
            <a:fillRect/>
          </a:stretch>
        </p:blipFill>
        <p:spPr bwMode="auto">
          <a:xfrm>
            <a:off x="349624" y="762000"/>
            <a:ext cx="5360894" cy="3948546"/>
          </a:xfrm>
          <a:prstGeom prst="rect">
            <a:avLst/>
          </a:prstGeom>
          <a:noFill/>
          <a:ln w="9525">
            <a:noFill/>
            <a:miter lim="800000"/>
            <a:headEnd/>
            <a:tailEnd/>
          </a:ln>
        </p:spPr>
      </p:pic>
      <p:grpSp>
        <p:nvGrpSpPr>
          <p:cNvPr id="9" name="Group 8"/>
          <p:cNvGrpSpPr/>
          <p:nvPr/>
        </p:nvGrpSpPr>
        <p:grpSpPr>
          <a:xfrm>
            <a:off x="0" y="8866911"/>
            <a:ext cx="5943600" cy="277091"/>
            <a:chOff x="0" y="9753600"/>
            <a:chExt cx="7772400" cy="304800"/>
          </a:xfrm>
        </p:grpSpPr>
        <p:sp>
          <p:nvSpPr>
            <p:cNvPr id="11"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4" action="ppaction://hlinksldjump" tooltip="Click here to return to the TACSOP Table of Contents"/>
                </a:rPr>
                <a:t>Patrolling</a:t>
              </a:r>
            </a:p>
          </p:txBody>
        </p:sp>
        <p:sp>
          <p:nvSpPr>
            <p:cNvPr id="12"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5" action="ppaction://hlinksldjump" tooltip="Click here to return to the TACSOP Table of Contents"/>
                </a:rPr>
                <a:t>G - 15</a:t>
              </a:r>
            </a:p>
          </p:txBody>
        </p:sp>
      </p:grpSp>
      <p:sp>
        <p:nvSpPr>
          <p:cNvPr id="14"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100" dirty="0"/>
              <a:t>Individual Movement Techniques</a:t>
            </a:r>
          </a:p>
        </p:txBody>
      </p:sp>
    </p:spTree>
    <p:extLst>
      <p:ext uri="{BB962C8B-B14F-4D97-AF65-F5344CB8AC3E}">
        <p14:creationId xmlns:p14="http://schemas.microsoft.com/office/powerpoint/2010/main" val="100974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78033"/>
            <a:ext cx="5943600" cy="7095417"/>
          </a:xfrm>
          <a:prstGeom prst="rect">
            <a:avLst/>
          </a:prstGeom>
        </p:spPr>
        <p:txBody>
          <a:bodyPr wrap="square" lIns="77356" tIns="38678" rIns="77356" bIns="38678">
            <a:spAutoFit/>
          </a:bodyPr>
          <a:lstStyle/>
          <a:p>
            <a:r>
              <a:rPr lang="en-US" sz="1200" dirty="0"/>
              <a:t>The platoon sergeant is the platoon's most experienced NCO and second-in-charge, accountable to the platoon leader for leadership, discipline, training, and welfare of the platoon's Soldiers. He sets the example in everything. He assists the platoon leader by upholding standards and platoon discipline. His expertise includes tactical maneuver, employment of weapons and systems, sustainment, administration, security, accountability, protection warfighting functions, and Soldier care. As the second-in charge, the platoon sergeant assumes no formal duties except those prescribed by the platoon leader. However, the platoon sergeant traditionally—</a:t>
            </a:r>
          </a:p>
          <a:p>
            <a:pPr marL="67351" indent="-67351">
              <a:buFont typeface="Arial" pitchFamily="34" charset="0"/>
              <a:buChar char="•"/>
            </a:pPr>
            <a:r>
              <a:rPr lang="en-US" sz="1200" dirty="0"/>
              <a:t>Ensures the platoon is prepared to accomplish its mission, which includes supervising precombat checks and inspections.</a:t>
            </a:r>
          </a:p>
          <a:p>
            <a:pPr marL="67351" indent="-67351">
              <a:buFont typeface="Arial" pitchFamily="34" charset="0"/>
              <a:buChar char="•"/>
            </a:pPr>
            <a:r>
              <a:rPr lang="en-US" sz="1200" dirty="0"/>
              <a:t>Updates platoon leader on appropriate reports and forwards reports needed by higher headquarters.</a:t>
            </a:r>
          </a:p>
          <a:p>
            <a:pPr marL="67351" indent="-67351">
              <a:buFont typeface="Arial" pitchFamily="34" charset="0"/>
              <a:buChar char="•"/>
            </a:pPr>
            <a:r>
              <a:rPr lang="en-US" sz="1200" dirty="0"/>
              <a:t>Prepares to assume the role and responsibilities of the platoon leader.</a:t>
            </a:r>
          </a:p>
          <a:p>
            <a:pPr marL="67351" indent="-67351">
              <a:buFont typeface="Arial" pitchFamily="34" charset="0"/>
              <a:buChar char="•"/>
            </a:pPr>
            <a:r>
              <a:rPr lang="en-US" sz="1200" dirty="0"/>
              <a:t>Takes charge of task-organized elements in the platoon during tactical operations, which may include but is not limited to, quartering parties, support elements in raids or attacks, and security patrols.</a:t>
            </a:r>
          </a:p>
          <a:p>
            <a:pPr marL="67351" indent="-67351">
              <a:buFont typeface="Arial" pitchFamily="34" charset="0"/>
              <a:buChar char="•"/>
            </a:pPr>
            <a:r>
              <a:rPr lang="en-US" sz="1200" dirty="0"/>
              <a:t>Monitors the morale, discipline, and health of the platoon.</a:t>
            </a:r>
          </a:p>
          <a:p>
            <a:pPr marL="67351" indent="-67351">
              <a:buFont typeface="Arial" pitchFamily="34" charset="0"/>
              <a:buChar char="•"/>
            </a:pPr>
            <a:r>
              <a:rPr lang="en-US" sz="1200" dirty="0"/>
              <a:t>Positions where best needed to help the engagement (either in the base of fire or with the assault element).</a:t>
            </a:r>
          </a:p>
          <a:p>
            <a:pPr marL="67351" indent="-67351">
              <a:buFont typeface="Arial" pitchFamily="34" charset="0"/>
              <a:buChar char="•"/>
            </a:pPr>
            <a:r>
              <a:rPr lang="en-US" sz="1200" dirty="0"/>
              <a:t>Receives squad leaders’ administrative, logistical, and maintenance reports, and requests rations, water, fuel, and ammunition. </a:t>
            </a:r>
          </a:p>
          <a:p>
            <a:pPr marL="67351" indent="-67351">
              <a:buFont typeface="Arial" pitchFamily="34" charset="0"/>
              <a:buChar char="•"/>
            </a:pPr>
            <a:r>
              <a:rPr lang="en-US" sz="1200" dirty="0"/>
              <a:t>Requests logistical support from the higher headquarters, and usually coordinates</a:t>
            </a:r>
          </a:p>
          <a:p>
            <a:pPr marL="67351" indent="-67351">
              <a:buFont typeface="Arial" pitchFamily="34" charset="0"/>
              <a:buChar char="•"/>
            </a:pPr>
            <a:r>
              <a:rPr lang="en-US" sz="1200" dirty="0"/>
              <a:t>with the company’s first sergeant or executive officer.</a:t>
            </a:r>
          </a:p>
          <a:p>
            <a:pPr marL="67351" indent="-67351">
              <a:buFont typeface="Arial" pitchFamily="34" charset="0"/>
              <a:buChar char="•"/>
            </a:pPr>
            <a:r>
              <a:rPr lang="en-US" sz="1200" dirty="0"/>
              <a:t>Ensures Soldiers maintain all equipment.</a:t>
            </a:r>
          </a:p>
          <a:p>
            <a:pPr marL="67351" indent="-67351">
              <a:buFont typeface="Arial" pitchFamily="34" charset="0"/>
              <a:buChar char="•"/>
            </a:pPr>
            <a:r>
              <a:rPr lang="en-US" sz="1200" dirty="0"/>
              <a:t>Ensures ammunition and supplies are properly and evenly distributed after the platoon consolidates on the objective and while the platoon reorganizes.</a:t>
            </a:r>
          </a:p>
          <a:p>
            <a:pPr marL="67351" indent="-67351">
              <a:buFont typeface="Arial" pitchFamily="34" charset="0"/>
              <a:buChar char="•"/>
            </a:pPr>
            <a:r>
              <a:rPr lang="en-US" sz="1200" dirty="0"/>
              <a:t>Manages the unit’s combat load prior to operations, and monitors logistical status during operations.</a:t>
            </a:r>
          </a:p>
          <a:p>
            <a:pPr marL="67351" indent="-67351">
              <a:buFont typeface="Arial" pitchFamily="34" charset="0"/>
              <a:buChar char="•"/>
            </a:pPr>
            <a:r>
              <a:rPr lang="en-US" sz="1200" dirty="0"/>
              <a:t>Establishes and operates the unit’s casualty collection point (CCP). This includes directing the platoon medic and aid/litter teams in moving casualties, maintains platoon strength level information, consolidates and forwards the platoon’s casualty reports, and receives and orients replacements.</a:t>
            </a:r>
          </a:p>
          <a:p>
            <a:pPr marL="67351" indent="-67351">
              <a:buFont typeface="Arial" pitchFamily="34" charset="0"/>
              <a:buChar char="•"/>
            </a:pPr>
            <a:r>
              <a:rPr lang="en-US" sz="1200" dirty="0"/>
              <a:t>Employs the available digital mission command systems to the squads and platoon.</a:t>
            </a:r>
          </a:p>
          <a:p>
            <a:pPr marL="67351" indent="-67351">
              <a:buFont typeface="Arial" pitchFamily="34" charset="0"/>
              <a:buChar char="•"/>
            </a:pPr>
            <a:r>
              <a:rPr lang="en-US" sz="1200" dirty="0"/>
              <a:t>Ensures Soldiers distribute supplies according to the platoon leader’s guidance and direction.</a:t>
            </a:r>
          </a:p>
          <a:p>
            <a:pPr marL="67351" indent="-67351">
              <a:buFont typeface="Arial" pitchFamily="34" charset="0"/>
              <a:buChar char="•"/>
            </a:pPr>
            <a:r>
              <a:rPr lang="en-US" sz="1200" dirty="0"/>
              <a:t>Accounts for Soldiers, equipment, and supplies.</a:t>
            </a:r>
          </a:p>
          <a:p>
            <a:pPr marL="67351" indent="-67351">
              <a:buFont typeface="Arial" pitchFamily="34" charset="0"/>
              <a:buChar char="•"/>
            </a:pPr>
            <a:r>
              <a:rPr lang="en-US" sz="1200" dirty="0"/>
              <a:t>Coaches, counsels, and mentors Soldiers.</a:t>
            </a:r>
          </a:p>
          <a:p>
            <a:pPr marL="67351" indent="-67351">
              <a:buFont typeface="Arial" pitchFamily="34" charset="0"/>
              <a:buChar char="•"/>
            </a:pPr>
            <a:r>
              <a:rPr lang="en-US" sz="1200" dirty="0"/>
              <a:t>Upholds standards and platoon discipline.</a:t>
            </a:r>
          </a:p>
          <a:p>
            <a:pPr marL="67351" indent="-67351">
              <a:buFont typeface="Arial" pitchFamily="34" charset="0"/>
              <a:buChar char="•"/>
            </a:pPr>
            <a:r>
              <a:rPr lang="en-US" sz="1200" dirty="0"/>
              <a:t>Understands the mission and commander’s intent two levels up (company and battalion).</a:t>
            </a:r>
          </a:p>
        </p:txBody>
      </p:sp>
      <p:sp>
        <p:nvSpPr>
          <p:cNvPr id="11"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Platoon Sergeant</a:t>
            </a:r>
            <a:endParaRPr lang="en-US" dirty="0"/>
          </a:p>
        </p:txBody>
      </p:sp>
      <p:grpSp>
        <p:nvGrpSpPr>
          <p:cNvPr id="12" name="Group 11"/>
          <p:cNvGrpSpPr/>
          <p:nvPr/>
        </p:nvGrpSpPr>
        <p:grpSpPr>
          <a:xfrm>
            <a:off x="0" y="8866911"/>
            <a:ext cx="5943600" cy="277091"/>
            <a:chOff x="0" y="9753600"/>
            <a:chExt cx="7772400" cy="304800"/>
          </a:xfrm>
        </p:grpSpPr>
        <p:sp>
          <p:nvSpPr>
            <p:cNvPr id="13" name="Footer Placeholder 4"/>
            <p:cNvSpPr txBox="1">
              <a:spLocks/>
            </p:cNvSpPr>
            <p:nvPr/>
          </p:nvSpPr>
          <p:spPr>
            <a:xfrm>
              <a:off x="0" y="9753600"/>
              <a:ext cx="3810000" cy="304800"/>
            </a:xfrm>
            <a:prstGeom prst="rect">
              <a:avLst/>
            </a:prstGeom>
          </p:spPr>
          <p:txBody>
            <a:bodyPr anchor="ctr"/>
            <a:lstStyle/>
            <a:p>
              <a:pPr>
                <a:defRPr/>
              </a:pPr>
              <a:r>
                <a:rPr lang="en-US" sz="1300" dirty="0">
                  <a:hlinkClick r:id="rId2" action="ppaction://hlinksldjump" tooltip="Click here to return to the TACSOP Table of Contents"/>
                </a:rPr>
                <a:t>Duties and Responsibilities</a:t>
              </a:r>
            </a:p>
          </p:txBody>
        </p:sp>
        <p:sp>
          <p:nvSpPr>
            <p:cNvPr id="14"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2" action="ppaction://hlinksldjump" tooltip="Click here to return to the TACSOP Table of Contents"/>
                </a:rPr>
                <a:t>B - 2</a:t>
              </a:r>
            </a:p>
          </p:txBody>
        </p:sp>
      </p:grpSp>
    </p:spTree>
    <p:extLst>
      <p:ext uri="{BB962C8B-B14F-4D97-AF65-F5344CB8AC3E}">
        <p14:creationId xmlns:p14="http://schemas.microsoft.com/office/powerpoint/2010/main" val="35305775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985262" y="2078185"/>
            <a:ext cx="2957249" cy="3602181"/>
            <a:chOff x="4439276" y="692058"/>
            <a:chExt cx="2771875" cy="2686142"/>
          </a:xfrm>
        </p:grpSpPr>
        <p:grpSp>
          <p:nvGrpSpPr>
            <p:cNvPr id="8" name="Group 7"/>
            <p:cNvGrpSpPr/>
            <p:nvPr/>
          </p:nvGrpSpPr>
          <p:grpSpPr>
            <a:xfrm>
              <a:off x="4439276" y="692058"/>
              <a:ext cx="2698336" cy="2686142"/>
              <a:chOff x="6252647" y="1350576"/>
              <a:chExt cx="2698336" cy="2686142"/>
            </a:xfrm>
          </p:grpSpPr>
          <p:grpSp>
            <p:nvGrpSpPr>
              <p:cNvPr id="4" name="Group 3"/>
              <p:cNvGrpSpPr/>
              <p:nvPr/>
            </p:nvGrpSpPr>
            <p:grpSpPr>
              <a:xfrm>
                <a:off x="6252647" y="1791422"/>
                <a:ext cx="2698336" cy="2245296"/>
                <a:chOff x="6252647" y="1791422"/>
                <a:chExt cx="2698336" cy="2245296"/>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632700" y="1791422"/>
                  <a:ext cx="1318283" cy="224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252647" y="1791422"/>
                  <a:ext cx="1448630" cy="224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7303180" y="1350576"/>
                <a:ext cx="1258871" cy="229509"/>
              </a:xfrm>
              <a:prstGeom prst="rect">
                <a:avLst/>
              </a:prstGeom>
              <a:noFill/>
            </p:spPr>
            <p:txBody>
              <a:bodyPr wrap="none" rtlCol="0">
                <a:spAutoFit/>
              </a:bodyPr>
              <a:lstStyle/>
              <a:p>
                <a:pPr algn="ctr"/>
                <a:r>
                  <a:rPr lang="en-US" b="1" u="sng" dirty="0" smtClean="0"/>
                  <a:t>Fire Team File </a:t>
                </a:r>
                <a:endParaRPr lang="en-US" b="1" u="sng" dirty="0"/>
              </a:p>
            </p:txBody>
          </p:sp>
        </p:grpSp>
        <p:pic>
          <p:nvPicPr>
            <p:cNvPr id="20"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10800000">
              <a:off x="7109167" y="2765552"/>
              <a:ext cx="101984" cy="6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04186" y="5888182"/>
            <a:ext cx="5464606" cy="2909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2" name="Group 41"/>
          <p:cNvGrpSpPr/>
          <p:nvPr/>
        </p:nvGrpSpPr>
        <p:grpSpPr>
          <a:xfrm>
            <a:off x="0" y="8866911"/>
            <a:ext cx="5943600" cy="277091"/>
            <a:chOff x="0" y="9753600"/>
            <a:chExt cx="7772400" cy="304800"/>
          </a:xfrm>
        </p:grpSpPr>
        <p:sp>
          <p:nvSpPr>
            <p:cNvPr id="43"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6" action="ppaction://hlinksldjump" tooltip="Click here to return to the TACSOP Table of Contents"/>
                </a:rPr>
                <a:t>Patrolling</a:t>
              </a:r>
            </a:p>
          </p:txBody>
        </p:sp>
        <p:sp>
          <p:nvSpPr>
            <p:cNvPr id="45"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7" action="ppaction://hlinksldjump" tooltip="Click here to return to the TACSOP Table of Contents"/>
                </a:rPr>
                <a:t>G - 17</a:t>
              </a:r>
            </a:p>
          </p:txBody>
        </p:sp>
      </p:grpSp>
      <p:sp>
        <p:nvSpPr>
          <p:cNvPr id="46"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Team Movement Formations</a:t>
            </a:r>
          </a:p>
        </p:txBody>
      </p:sp>
      <p:grpSp>
        <p:nvGrpSpPr>
          <p:cNvPr id="15" name="Group 14"/>
          <p:cNvGrpSpPr/>
          <p:nvPr/>
        </p:nvGrpSpPr>
        <p:grpSpPr>
          <a:xfrm>
            <a:off x="116542" y="914459"/>
            <a:ext cx="3554506" cy="3103360"/>
            <a:chOff x="774700" y="1143000"/>
            <a:chExt cx="3479796" cy="1889696"/>
          </a:xfrm>
        </p:grpSpPr>
        <p:sp>
          <p:nvSpPr>
            <p:cNvPr id="7" name="TextBox 6"/>
            <p:cNvSpPr txBox="1"/>
            <p:nvPr/>
          </p:nvSpPr>
          <p:spPr>
            <a:xfrm>
              <a:off x="1806159" y="1143000"/>
              <a:ext cx="1537359" cy="187411"/>
            </a:xfrm>
            <a:prstGeom prst="rect">
              <a:avLst/>
            </a:prstGeom>
            <a:noFill/>
          </p:spPr>
          <p:txBody>
            <a:bodyPr wrap="none" rtlCol="0">
              <a:spAutoFit/>
            </a:bodyPr>
            <a:lstStyle/>
            <a:p>
              <a:pPr algn="ctr"/>
              <a:r>
                <a:rPr lang="en-US" b="1" u="sng" dirty="0" smtClean="0"/>
                <a:t>Fire Team Wedge </a:t>
              </a:r>
              <a:endParaRPr lang="en-US" b="1" u="sng" dirty="0"/>
            </a:p>
          </p:txBody>
        </p:sp>
        <p:pic>
          <p:nvPicPr>
            <p:cNvPr id="2050"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89000" y="1443752"/>
              <a:ext cx="3327400" cy="158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774700" y="2440416"/>
              <a:ext cx="1435100" cy="59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10800000">
              <a:off x="4155557" y="2428239"/>
              <a:ext cx="98939" cy="59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526018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16542" y="5570987"/>
            <a:ext cx="5684634" cy="320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2"/>
          <p:cNvGrpSpPr/>
          <p:nvPr/>
        </p:nvGrpSpPr>
        <p:grpSpPr>
          <a:xfrm>
            <a:off x="-31446" y="2355274"/>
            <a:ext cx="2595358" cy="3048000"/>
            <a:chOff x="1256245" y="6792524"/>
            <a:chExt cx="2085498" cy="2147002"/>
          </a:xfrm>
        </p:grpSpPr>
        <p:pic>
          <p:nvPicPr>
            <p:cNvPr id="26" name="Picture 6"/>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70068" y="7032110"/>
              <a:ext cx="1971675" cy="1907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256245" y="6792524"/>
              <a:ext cx="1108016" cy="216797"/>
            </a:xfrm>
            <a:prstGeom prst="rect">
              <a:avLst/>
            </a:prstGeom>
            <a:noFill/>
          </p:spPr>
          <p:txBody>
            <a:bodyPr wrap="none" rtlCol="0">
              <a:spAutoFit/>
            </a:bodyPr>
            <a:lstStyle/>
            <a:p>
              <a:pPr algn="ctr"/>
              <a:r>
                <a:rPr lang="en-US" b="1" u="sng" dirty="0" smtClean="0"/>
                <a:t>Squad Column </a:t>
              </a:r>
              <a:endParaRPr lang="en-US" b="1" u="sng" dirty="0"/>
            </a:p>
          </p:txBody>
        </p:sp>
      </p:grpSp>
      <p:grpSp>
        <p:nvGrpSpPr>
          <p:cNvPr id="15" name="Group 24"/>
          <p:cNvGrpSpPr/>
          <p:nvPr/>
        </p:nvGrpSpPr>
        <p:grpSpPr>
          <a:xfrm>
            <a:off x="4137220" y="2563095"/>
            <a:ext cx="1790750" cy="2912831"/>
            <a:chOff x="4358684" y="5943312"/>
            <a:chExt cx="2014991" cy="2655398"/>
          </a:xfrm>
        </p:grpSpPr>
        <p:pic>
          <p:nvPicPr>
            <p:cNvPr id="2056" name="Picture 8"/>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358684" y="6006463"/>
              <a:ext cx="1918291" cy="259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191868" y="5943312"/>
              <a:ext cx="1181807" cy="280576"/>
            </a:xfrm>
            <a:prstGeom prst="rect">
              <a:avLst/>
            </a:prstGeom>
            <a:noFill/>
          </p:spPr>
          <p:txBody>
            <a:bodyPr wrap="none" rtlCol="0">
              <a:spAutoFit/>
            </a:bodyPr>
            <a:lstStyle/>
            <a:p>
              <a:pPr algn="ctr"/>
              <a:r>
                <a:rPr lang="en-US" b="1" u="sng" dirty="0" smtClean="0"/>
                <a:t>Squad File </a:t>
              </a:r>
              <a:endParaRPr lang="en-US" b="1" u="sng" dirty="0"/>
            </a:p>
          </p:txBody>
        </p:sp>
      </p:grpSp>
      <p:grpSp>
        <p:nvGrpSpPr>
          <p:cNvPr id="21" name="Group 2058"/>
          <p:cNvGrpSpPr/>
          <p:nvPr/>
        </p:nvGrpSpPr>
        <p:grpSpPr>
          <a:xfrm>
            <a:off x="2447366" y="761999"/>
            <a:ext cx="3110925" cy="1593273"/>
            <a:chOff x="551392" y="8054637"/>
            <a:chExt cx="2703475" cy="797570"/>
          </a:xfrm>
        </p:grpSpPr>
        <p:pic>
          <p:nvPicPr>
            <p:cNvPr id="2055" name="Picture 7"/>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51392" y="8119583"/>
              <a:ext cx="2703475" cy="732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1456038" y="8054637"/>
              <a:ext cx="926658" cy="154069"/>
            </a:xfrm>
            <a:prstGeom prst="rect">
              <a:avLst/>
            </a:prstGeom>
            <a:noFill/>
          </p:spPr>
          <p:txBody>
            <a:bodyPr wrap="none" rtlCol="0">
              <a:spAutoFit/>
            </a:bodyPr>
            <a:lstStyle/>
            <a:p>
              <a:pPr algn="ctr"/>
              <a:r>
                <a:rPr lang="en-US" b="1" u="sng" dirty="0" smtClean="0"/>
                <a:t>Squad Line</a:t>
              </a:r>
              <a:endParaRPr lang="en-US" b="1" u="sng" dirty="0"/>
            </a:p>
          </p:txBody>
        </p:sp>
      </p:grpSp>
      <p:grpSp>
        <p:nvGrpSpPr>
          <p:cNvPr id="22" name="Group 41"/>
          <p:cNvGrpSpPr/>
          <p:nvPr/>
        </p:nvGrpSpPr>
        <p:grpSpPr>
          <a:xfrm>
            <a:off x="0" y="8866911"/>
            <a:ext cx="5943600" cy="277091"/>
            <a:chOff x="0" y="9753600"/>
            <a:chExt cx="7772400" cy="304800"/>
          </a:xfrm>
        </p:grpSpPr>
        <p:sp>
          <p:nvSpPr>
            <p:cNvPr id="43"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6" action="ppaction://hlinksldjump" tooltip="Click here to return to the TACSOP Table of Contents"/>
                </a:rPr>
                <a:t>Patrolling</a:t>
              </a:r>
            </a:p>
          </p:txBody>
        </p:sp>
        <p:sp>
          <p:nvSpPr>
            <p:cNvPr id="45"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7" action="ppaction://hlinksldjump" tooltip="Click here to return to the TACSOP Table of Contents"/>
                </a:rPr>
                <a:t>G - 18</a:t>
              </a:r>
            </a:p>
          </p:txBody>
        </p:sp>
      </p:grpSp>
      <p:sp>
        <p:nvSpPr>
          <p:cNvPr id="46"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Squad Movement Formations</a:t>
            </a:r>
          </a:p>
        </p:txBody>
      </p:sp>
      <p:grpSp>
        <p:nvGrpSpPr>
          <p:cNvPr id="47" name="Group 2059"/>
          <p:cNvGrpSpPr/>
          <p:nvPr/>
        </p:nvGrpSpPr>
        <p:grpSpPr>
          <a:xfrm>
            <a:off x="14505" y="762001"/>
            <a:ext cx="2316322" cy="758827"/>
            <a:chOff x="830384" y="6167899"/>
            <a:chExt cx="2076390" cy="464271"/>
          </a:xfrm>
        </p:grpSpPr>
        <p:pic>
          <p:nvPicPr>
            <p:cNvPr id="53" name="Picture 7"/>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177535" y="6178072"/>
              <a:ext cx="1619277" cy="44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7"/>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30384" y="6181725"/>
              <a:ext cx="1078438" cy="450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7"/>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b="-3"/>
            <a:stretch/>
          </p:blipFill>
          <p:spPr bwMode="auto">
            <a:xfrm>
              <a:off x="2744577" y="6167899"/>
              <a:ext cx="162197" cy="460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526018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2097" y="807631"/>
            <a:ext cx="5891503" cy="645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1"/>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- 19</a:t>
              </a:r>
            </a:p>
          </p:txBody>
        </p:sp>
      </p:grpSp>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Platoon Movement Formations</a:t>
            </a:r>
          </a:p>
        </p:txBody>
      </p:sp>
    </p:spTree>
    <p:extLst>
      <p:ext uri="{BB962C8B-B14F-4D97-AF65-F5344CB8AC3E}">
        <p14:creationId xmlns:p14="http://schemas.microsoft.com/office/powerpoint/2010/main" val="6073734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165412"/>
            <a:ext cx="5883535" cy="7082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1"/>
          <p:cNvGrpSpPr/>
          <p:nvPr/>
        </p:nvGrpSpPr>
        <p:grpSpPr>
          <a:xfrm>
            <a:off x="0" y="8866911"/>
            <a:ext cx="5943600" cy="277091"/>
            <a:chOff x="0" y="9753600"/>
            <a:chExt cx="7772400" cy="304800"/>
          </a:xfrm>
        </p:grpSpPr>
        <p:sp>
          <p:nvSpPr>
            <p:cNvPr id="6"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7"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- 20</a:t>
              </a:r>
            </a:p>
          </p:txBody>
        </p:sp>
      </p:grpSp>
      <p:sp>
        <p:nvSpPr>
          <p:cNvPr id="8"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Platoon Movement Formations</a:t>
            </a:r>
          </a:p>
        </p:txBody>
      </p:sp>
    </p:spTree>
    <p:extLst>
      <p:ext uri="{BB962C8B-B14F-4D97-AF65-F5344CB8AC3E}">
        <p14:creationId xmlns:p14="http://schemas.microsoft.com/office/powerpoint/2010/main" val="6073734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96961" y="1662544"/>
            <a:ext cx="3148146" cy="6928584"/>
            <a:chOff x="2895600" y="729343"/>
            <a:chExt cx="4116807" cy="7621442"/>
          </a:xfrm>
        </p:grpSpPr>
        <p:grpSp>
          <p:nvGrpSpPr>
            <p:cNvPr id="5" name="Group 4"/>
            <p:cNvGrpSpPr/>
            <p:nvPr/>
          </p:nvGrpSpPr>
          <p:grpSpPr>
            <a:xfrm>
              <a:off x="3512457" y="729343"/>
              <a:ext cx="3499950" cy="7620000"/>
              <a:chOff x="3512457" y="729343"/>
              <a:chExt cx="3499950" cy="762000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512457" y="729343"/>
                <a:ext cx="3422746" cy="7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858000" y="6923314"/>
                <a:ext cx="154407" cy="1426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895600" y="7000957"/>
              <a:ext cx="1776996" cy="1349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a:xfrm>
            <a:off x="1" y="1028352"/>
            <a:ext cx="5943600" cy="421964"/>
          </a:xfrm>
          <a:prstGeom prst="rect">
            <a:avLst/>
          </a:prstGeom>
        </p:spPr>
        <p:txBody>
          <a:bodyPr wrap="square" lIns="77356" tIns="38678" rIns="77356" bIns="38678">
            <a:spAutoFit/>
          </a:bodyPr>
          <a:lstStyle/>
          <a:p>
            <a:pPr algn="ctr"/>
            <a:r>
              <a:rPr lang="en-US" sz="2200" b="1" u="sng" dirty="0"/>
              <a:t> Platoon Column </a:t>
            </a:r>
          </a:p>
        </p:txBody>
      </p:sp>
      <p:grpSp>
        <p:nvGrpSpPr>
          <p:cNvPr id="10" name="Group 41"/>
          <p:cNvGrpSpPr/>
          <p:nvPr/>
        </p:nvGrpSpPr>
        <p:grpSpPr>
          <a:xfrm>
            <a:off x="0" y="8866911"/>
            <a:ext cx="5943600" cy="277091"/>
            <a:chOff x="0" y="9753600"/>
            <a:chExt cx="7772400" cy="304800"/>
          </a:xfrm>
        </p:grpSpPr>
        <p:sp>
          <p:nvSpPr>
            <p:cNvPr id="11"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5" action="ppaction://hlinksldjump" tooltip="Click here to return to the TACSOP Table of Contents"/>
                </a:rPr>
                <a:t>Patrolling</a:t>
              </a:r>
            </a:p>
          </p:txBody>
        </p:sp>
        <p:sp>
          <p:nvSpPr>
            <p:cNvPr id="12"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6" action="ppaction://hlinksldjump" tooltip="Click here to return to the TACSOP Table of Contents"/>
                </a:rPr>
                <a:t>G - 21</a:t>
              </a:r>
            </a:p>
          </p:txBody>
        </p:sp>
      </p:grpSp>
      <p:sp>
        <p:nvSpPr>
          <p:cNvPr id="13"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Platoon Movement Formations</a:t>
            </a:r>
          </a:p>
        </p:txBody>
      </p:sp>
    </p:spTree>
    <p:extLst>
      <p:ext uri="{BB962C8B-B14F-4D97-AF65-F5344CB8AC3E}">
        <p14:creationId xmlns:p14="http://schemas.microsoft.com/office/powerpoint/2010/main" val="5791761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274" y="1246909"/>
            <a:ext cx="5782101" cy="2216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6543" y="4294910"/>
            <a:ext cx="5710517" cy="4521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96366" y="3948546"/>
            <a:ext cx="3423011" cy="729740"/>
          </a:xfrm>
          <a:prstGeom prst="rect">
            <a:avLst/>
          </a:prstGeom>
        </p:spPr>
        <p:txBody>
          <a:bodyPr wrap="square" lIns="77356" tIns="38678" rIns="77356" bIns="38678">
            <a:spAutoFit/>
          </a:bodyPr>
          <a:lstStyle/>
          <a:p>
            <a:pPr algn="ctr"/>
            <a:r>
              <a:rPr lang="en-US" sz="2100" b="1" u="sng" dirty="0"/>
              <a:t> Platoon Line, Squads in column </a:t>
            </a:r>
          </a:p>
        </p:txBody>
      </p:sp>
      <p:sp>
        <p:nvSpPr>
          <p:cNvPr id="9" name="Rectangle 8"/>
          <p:cNvSpPr/>
          <p:nvPr/>
        </p:nvSpPr>
        <p:spPr>
          <a:xfrm>
            <a:off x="0" y="762001"/>
            <a:ext cx="5943600" cy="403859"/>
          </a:xfrm>
          <a:prstGeom prst="rect">
            <a:avLst/>
          </a:prstGeom>
        </p:spPr>
        <p:txBody>
          <a:bodyPr wrap="square" lIns="77356" tIns="38678" rIns="77356" bIns="38678">
            <a:spAutoFit/>
          </a:bodyPr>
          <a:lstStyle/>
          <a:p>
            <a:pPr algn="ctr"/>
            <a:r>
              <a:rPr lang="en-US" sz="2100" b="1" u="sng" dirty="0"/>
              <a:t> Platoon Line, Squads on Line </a:t>
            </a:r>
          </a:p>
        </p:txBody>
      </p:sp>
      <p:grpSp>
        <p:nvGrpSpPr>
          <p:cNvPr id="10" name="Group 41"/>
          <p:cNvGrpSpPr/>
          <p:nvPr/>
        </p:nvGrpSpPr>
        <p:grpSpPr>
          <a:xfrm>
            <a:off x="0" y="8866911"/>
            <a:ext cx="5943600" cy="277091"/>
            <a:chOff x="0" y="9753600"/>
            <a:chExt cx="7772400" cy="304800"/>
          </a:xfrm>
        </p:grpSpPr>
        <p:sp>
          <p:nvSpPr>
            <p:cNvPr id="11"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4" action="ppaction://hlinksldjump" tooltip="Click here to return to the TACSOP Table of Contents"/>
                </a:rPr>
                <a:t>Patrolling</a:t>
              </a:r>
            </a:p>
          </p:txBody>
        </p:sp>
        <p:sp>
          <p:nvSpPr>
            <p:cNvPr id="12"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5" action="ppaction://hlinksldjump" tooltip="Click here to return to the TACSOP Table of Contents"/>
                </a:rPr>
                <a:t>G - 22</a:t>
              </a:r>
            </a:p>
          </p:txBody>
        </p:sp>
      </p:grpSp>
      <p:sp>
        <p:nvSpPr>
          <p:cNvPr id="13"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Platoon Movement Formations</a:t>
            </a:r>
          </a:p>
        </p:txBody>
      </p:sp>
      <p:cxnSp>
        <p:nvCxnSpPr>
          <p:cNvPr id="15" name="Straight Connector 14"/>
          <p:cNvCxnSpPr/>
          <p:nvPr/>
        </p:nvCxnSpPr>
        <p:spPr>
          <a:xfrm>
            <a:off x="0" y="3810000"/>
            <a:ext cx="5943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5785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998" y="1246910"/>
            <a:ext cx="5896605" cy="7387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10"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- 23</a:t>
              </a:r>
            </a:p>
          </p:txBody>
        </p:sp>
      </p:grpSp>
      <p:sp>
        <p:nvSpPr>
          <p:cNvPr id="11"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Platoon Movement Formations</a:t>
            </a:r>
          </a:p>
        </p:txBody>
      </p:sp>
      <p:sp>
        <p:nvSpPr>
          <p:cNvPr id="9" name="Rectangle 8"/>
          <p:cNvSpPr/>
          <p:nvPr/>
        </p:nvSpPr>
        <p:spPr>
          <a:xfrm>
            <a:off x="0" y="1035033"/>
            <a:ext cx="5943600" cy="403859"/>
          </a:xfrm>
          <a:prstGeom prst="rect">
            <a:avLst/>
          </a:prstGeom>
        </p:spPr>
        <p:txBody>
          <a:bodyPr wrap="square" lIns="77356" tIns="38678" rIns="77356" bIns="38678">
            <a:spAutoFit/>
          </a:bodyPr>
          <a:lstStyle/>
          <a:p>
            <a:pPr algn="ctr"/>
            <a:r>
              <a:rPr lang="en-US" sz="2100" b="1" u="sng" dirty="0"/>
              <a:t>Platoon Vee</a:t>
            </a:r>
          </a:p>
        </p:txBody>
      </p:sp>
    </p:spTree>
    <p:extLst>
      <p:ext uri="{BB962C8B-B14F-4D97-AF65-F5344CB8AC3E}">
        <p14:creationId xmlns:p14="http://schemas.microsoft.com/office/powerpoint/2010/main" val="33586752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271" y="1216633"/>
            <a:ext cx="5885329" cy="737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10"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- 24</a:t>
              </a:r>
            </a:p>
          </p:txBody>
        </p:sp>
      </p:grpSp>
      <p:sp>
        <p:nvSpPr>
          <p:cNvPr id="11"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Platoon Movement Formations</a:t>
            </a:r>
          </a:p>
        </p:txBody>
      </p:sp>
      <p:sp>
        <p:nvSpPr>
          <p:cNvPr id="9" name="Rectangle 8"/>
          <p:cNvSpPr/>
          <p:nvPr/>
        </p:nvSpPr>
        <p:spPr>
          <a:xfrm>
            <a:off x="58271" y="831274"/>
            <a:ext cx="5943600" cy="403859"/>
          </a:xfrm>
          <a:prstGeom prst="rect">
            <a:avLst/>
          </a:prstGeom>
        </p:spPr>
        <p:txBody>
          <a:bodyPr wrap="square" lIns="77356" tIns="38678" rIns="77356" bIns="38678">
            <a:spAutoFit/>
          </a:bodyPr>
          <a:lstStyle/>
          <a:p>
            <a:pPr algn="ctr"/>
            <a:r>
              <a:rPr lang="en-US" sz="2100" b="1" u="sng" dirty="0"/>
              <a:t>Platoon Wedge</a:t>
            </a:r>
          </a:p>
        </p:txBody>
      </p:sp>
    </p:spTree>
    <p:extLst>
      <p:ext uri="{BB962C8B-B14F-4D97-AF65-F5344CB8AC3E}">
        <p14:creationId xmlns:p14="http://schemas.microsoft.com/office/powerpoint/2010/main" val="11358393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543" y="762001"/>
            <a:ext cx="5710517" cy="8035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16542" y="1799061"/>
            <a:ext cx="2622177" cy="403859"/>
          </a:xfrm>
          <a:prstGeom prst="rect">
            <a:avLst/>
          </a:prstGeom>
        </p:spPr>
        <p:txBody>
          <a:bodyPr wrap="square" lIns="77356" tIns="38678" rIns="77356" bIns="38678">
            <a:spAutoFit/>
          </a:bodyPr>
          <a:lstStyle/>
          <a:p>
            <a:pPr algn="ctr"/>
            <a:r>
              <a:rPr lang="en-US" sz="2100" b="1" u="sng" dirty="0"/>
              <a:t>Platoon File</a:t>
            </a:r>
          </a:p>
        </p:txBody>
      </p:sp>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10"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- 25</a:t>
              </a:r>
            </a:p>
          </p:txBody>
        </p:sp>
      </p:grpSp>
      <p:sp>
        <p:nvSpPr>
          <p:cNvPr id="11"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300" dirty="0"/>
              <a:t>Platoon Movement Formations</a:t>
            </a:r>
          </a:p>
        </p:txBody>
      </p:sp>
    </p:spTree>
    <p:extLst>
      <p:ext uri="{BB962C8B-B14F-4D97-AF65-F5344CB8AC3E}">
        <p14:creationId xmlns:p14="http://schemas.microsoft.com/office/powerpoint/2010/main" val="24153518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24615" y="777009"/>
            <a:ext cx="5702444" cy="7674264"/>
          </a:xfrm>
        </p:spPr>
        <p:txBody>
          <a:bodyPr>
            <a:normAutofit/>
          </a:bodyPr>
          <a:lstStyle/>
          <a:p>
            <a:pPr marL="0" indent="0">
              <a:buNone/>
            </a:pPr>
            <a:r>
              <a:rPr lang="en-US" sz="2100" dirty="0"/>
              <a:t>Movement techniques are not fixed formations. They refer to the distances between Soldiers, teams, and squads vary based on mission, enemy, terrain, visibility, and other factors affecting control. There are three movement techniques: </a:t>
            </a:r>
            <a:r>
              <a:rPr lang="en-US" sz="2100" b="1" u="sng" dirty="0"/>
              <a:t>traveling</a:t>
            </a:r>
            <a:r>
              <a:rPr lang="en-US" sz="2100" dirty="0"/>
              <a:t>; </a:t>
            </a:r>
            <a:r>
              <a:rPr lang="en-US" sz="2100" b="1" u="sng" dirty="0"/>
              <a:t>traveling overwatch</a:t>
            </a:r>
            <a:r>
              <a:rPr lang="en-US" sz="2100" dirty="0"/>
              <a:t>; and </a:t>
            </a:r>
            <a:r>
              <a:rPr lang="en-US" sz="2100" b="1" u="sng" dirty="0"/>
              <a:t>bounding overwatch</a:t>
            </a:r>
            <a:r>
              <a:rPr lang="en-US" sz="2100" dirty="0"/>
              <a:t>. The selection of a movement technique is based on the likelihood of enemy contact and need for speed. Factors to consider for each technique are control, dispersion, speed, and security.  Individual movement techniques include high and low crawl, and three to five second rushes from one covered position to another.</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 y="5264729"/>
            <a:ext cx="5979765" cy="214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- 26</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Movement Techniques</a:t>
            </a:r>
            <a:endParaRPr lang="en-US" dirty="0"/>
          </a:p>
        </p:txBody>
      </p:sp>
    </p:spTree>
    <p:extLst>
      <p:ext uri="{BB962C8B-B14F-4D97-AF65-F5344CB8AC3E}">
        <p14:creationId xmlns:p14="http://schemas.microsoft.com/office/powerpoint/2010/main" val="251173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Weapons Squad Leader</a:t>
            </a:r>
            <a:endParaRPr lang="en-US" dirty="0"/>
          </a:p>
        </p:txBody>
      </p:sp>
      <p:grpSp>
        <p:nvGrpSpPr>
          <p:cNvPr id="11" name="Group 10"/>
          <p:cNvGrpSpPr/>
          <p:nvPr/>
        </p:nvGrpSpPr>
        <p:grpSpPr>
          <a:xfrm>
            <a:off x="0" y="8866911"/>
            <a:ext cx="5943600" cy="277091"/>
            <a:chOff x="0" y="9753600"/>
            <a:chExt cx="7772400" cy="304800"/>
          </a:xfrm>
        </p:grpSpPr>
        <p:sp>
          <p:nvSpPr>
            <p:cNvPr id="12" name="Footer Placeholder 4"/>
            <p:cNvSpPr txBox="1">
              <a:spLocks/>
            </p:cNvSpPr>
            <p:nvPr/>
          </p:nvSpPr>
          <p:spPr>
            <a:xfrm>
              <a:off x="0" y="9753600"/>
              <a:ext cx="3810000" cy="304800"/>
            </a:xfrm>
            <a:prstGeom prst="rect">
              <a:avLst/>
            </a:prstGeom>
          </p:spPr>
          <p:txBody>
            <a:bodyPr anchor="ctr"/>
            <a:lstStyle/>
            <a:p>
              <a:pPr>
                <a:defRPr/>
              </a:pPr>
              <a:r>
                <a:rPr lang="en-US" sz="1300" dirty="0">
                  <a:hlinkClick r:id="rId2" action="ppaction://hlinksldjump" tooltip="Click here to return to the TACSOP Table of Contents"/>
                </a:rPr>
                <a:t>Duties and Responsibilities</a:t>
              </a:r>
            </a:p>
          </p:txBody>
        </p:sp>
        <p:sp>
          <p:nvSpPr>
            <p:cNvPr id="13"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2" action="ppaction://hlinksldjump" tooltip="Click here to return to the TACSOP Table of Contents"/>
                </a:rPr>
                <a:t>B - 3</a:t>
              </a:r>
            </a:p>
          </p:txBody>
        </p:sp>
      </p:grpSp>
      <p:sp>
        <p:nvSpPr>
          <p:cNvPr id="14" name="Rectangle 13"/>
          <p:cNvSpPr/>
          <p:nvPr/>
        </p:nvSpPr>
        <p:spPr>
          <a:xfrm>
            <a:off x="0" y="1177638"/>
            <a:ext cx="5943600" cy="6378345"/>
          </a:xfrm>
          <a:prstGeom prst="rect">
            <a:avLst/>
          </a:prstGeom>
        </p:spPr>
        <p:txBody>
          <a:bodyPr wrap="square" lIns="77356" tIns="38678" rIns="77356" bIns="38678">
            <a:spAutoFit/>
          </a:bodyPr>
          <a:lstStyle/>
          <a:p>
            <a:r>
              <a:rPr lang="en-US" sz="1600" dirty="0"/>
              <a:t>The weapons squad leader leads his teams by personal example. He has complete authority over his subordinates and overall responsibility for those subordinates’ actions.  This centralized authority enables him to act decisively while maintaining troop discipline and unity. Under the fluid conditions of modern warfare, he accomplishes assigned missions using disciplined initiative without needing constant guidance from higher headquarters.</a:t>
            </a:r>
          </a:p>
          <a:p>
            <a:endParaRPr lang="en-US" sz="1600" dirty="0"/>
          </a:p>
          <a:p>
            <a:r>
              <a:rPr lang="en-US" sz="1600" dirty="0"/>
              <a:t>The weapons squad leader is usually the senior squad leader, second only to the platoon sergeant, and performs all the duties of the rifle squad leader. In addition, the weapons squad leader—</a:t>
            </a:r>
          </a:p>
          <a:p>
            <a:pPr marL="134703" indent="-134703">
              <a:buFont typeface="Arial" pitchFamily="34" charset="0"/>
              <a:buChar char="•"/>
            </a:pPr>
            <a:r>
              <a:rPr lang="en-US" sz="1600" dirty="0"/>
              <a:t>Controls fires and establishes fire control measures.</a:t>
            </a:r>
          </a:p>
          <a:p>
            <a:pPr marL="134703" indent="-134703">
              <a:buFont typeface="Arial" pitchFamily="34" charset="0"/>
              <a:buChar char="•"/>
            </a:pPr>
            <a:r>
              <a:rPr lang="en-US" sz="1600" dirty="0"/>
              <a:t>Recommends medium machine gun employment to the platoon leader.</a:t>
            </a:r>
          </a:p>
          <a:p>
            <a:pPr marL="134703" indent="-134703">
              <a:buFont typeface="Arial" pitchFamily="34" charset="0"/>
              <a:buChar char="•"/>
            </a:pPr>
            <a:r>
              <a:rPr lang="en-US" sz="1600" dirty="0"/>
              <a:t>Coordinates directly with the platoon leader for medium machine gun base-of-fire effect, and plans accordingly.</a:t>
            </a:r>
          </a:p>
          <a:p>
            <a:pPr marL="134703" indent="-134703">
              <a:buFont typeface="Arial" pitchFamily="34" charset="0"/>
              <a:buChar char="•"/>
            </a:pPr>
            <a:r>
              <a:rPr lang="en-US" sz="1600" dirty="0"/>
              <a:t>Monitors ammunition expenditure.</a:t>
            </a:r>
          </a:p>
          <a:p>
            <a:pPr marL="134703" indent="-134703">
              <a:buFont typeface="Arial" pitchFamily="34" charset="0"/>
              <a:buChar char="•"/>
            </a:pPr>
            <a:r>
              <a:rPr lang="en-US" sz="1600" dirty="0"/>
              <a:t>Coordinates directly with the platoon leader in placement of the Javelin-CCMS to best cover armored avenues of approach in the defense and overwatch positions in the attack.</a:t>
            </a:r>
          </a:p>
          <a:p>
            <a:pPr marL="134703" indent="-134703">
              <a:buFont typeface="Arial" pitchFamily="34" charset="0"/>
              <a:buChar char="•"/>
            </a:pPr>
            <a:r>
              <a:rPr lang="en-US" sz="1600" dirty="0"/>
              <a:t>Employs mission command systems available to the squad and platoon.</a:t>
            </a:r>
          </a:p>
          <a:p>
            <a:pPr marL="134703" indent="-134703">
              <a:buFont typeface="Arial" pitchFamily="34" charset="0"/>
              <a:buChar char="•"/>
            </a:pPr>
            <a:r>
              <a:rPr lang="en-US" sz="1600" dirty="0"/>
              <a:t>Performs the role of the platoon sergeant as required.</a:t>
            </a:r>
          </a:p>
          <a:p>
            <a:pPr marL="134703" indent="-134703">
              <a:buFont typeface="Arial" pitchFamily="34" charset="0"/>
              <a:buChar char="•"/>
            </a:pPr>
            <a:r>
              <a:rPr lang="en-US" sz="1600" dirty="0"/>
              <a:t>Conducts troop leading procedures.</a:t>
            </a:r>
          </a:p>
          <a:p>
            <a:pPr marL="134703" indent="-134703">
              <a:buFont typeface="Arial" pitchFamily="34" charset="0"/>
              <a:buChar char="•"/>
            </a:pPr>
            <a:r>
              <a:rPr lang="en-US" sz="1600" dirty="0"/>
              <a:t>Understands the mission two levels up (platoon and company).</a:t>
            </a:r>
          </a:p>
        </p:txBody>
      </p:sp>
    </p:spTree>
    <p:extLst>
      <p:ext uri="{BB962C8B-B14F-4D97-AF65-F5344CB8AC3E}">
        <p14:creationId xmlns:p14="http://schemas.microsoft.com/office/powerpoint/2010/main" val="20111239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00587"/>
            <a:ext cx="5943600" cy="616720"/>
          </a:xfrm>
          <a:prstGeom prst="rect">
            <a:avLst/>
          </a:prstGeom>
        </p:spPr>
        <p:txBody>
          <a:bodyPr wrap="square" lIns="77356" tIns="38678" rIns="77356" bIns="38678">
            <a:spAutoFit/>
          </a:bodyPr>
          <a:lstStyle/>
          <a:p>
            <a:pPr algn="ctr"/>
            <a:r>
              <a:rPr lang="en-US" sz="2100" b="1" u="sng" dirty="0">
                <a:latin typeface="TimesNewRomanPSMT"/>
              </a:rPr>
              <a:t>Traveling</a:t>
            </a:r>
            <a:r>
              <a:rPr lang="en-US" sz="2100" b="1" dirty="0">
                <a:latin typeface="TimesNewRomanPSMT"/>
              </a:rPr>
              <a:t> </a:t>
            </a:r>
            <a:endParaRPr lang="en-US" sz="1600" b="1" dirty="0">
              <a:latin typeface="TimesNewRomanPSMT"/>
            </a:endParaRPr>
          </a:p>
          <a:p>
            <a:pPr algn="ctr"/>
            <a:r>
              <a:rPr lang="en-US" b="1" dirty="0" smtClean="0">
                <a:latin typeface="TimesNewRomanPSMT"/>
              </a:rPr>
              <a:t>used </a:t>
            </a:r>
            <a:r>
              <a:rPr lang="en-US" b="1" dirty="0">
                <a:latin typeface="TimesNewRomanPSMT"/>
              </a:rPr>
              <a:t>when contact with the enemy is not likely and speed is </a:t>
            </a:r>
            <a:r>
              <a:rPr lang="en-US" b="1" dirty="0" smtClean="0">
                <a:latin typeface="TimesNewRomanPSMT"/>
              </a:rPr>
              <a:t>needed</a:t>
            </a:r>
            <a:endParaRPr lang="en-US" b="1" dirty="0"/>
          </a:p>
        </p:txBody>
      </p:sp>
      <p:pic>
        <p:nvPicPr>
          <p:cNvPr id="16387"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16542" y="1939639"/>
            <a:ext cx="2513960" cy="5055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572419" y="2178899"/>
            <a:ext cx="3385246" cy="4675044"/>
            <a:chOff x="6830280" y="-304801"/>
            <a:chExt cx="2921003" cy="3981450"/>
          </a:xfrm>
        </p:grpSpPr>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765146" y="-304801"/>
              <a:ext cx="1836057" cy="398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830280" y="3004456"/>
              <a:ext cx="1534886" cy="672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598883" y="3035298"/>
              <a:ext cx="152400" cy="639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Rectangle 11"/>
          <p:cNvSpPr/>
          <p:nvPr/>
        </p:nvSpPr>
        <p:spPr>
          <a:xfrm>
            <a:off x="-8322" y="6923214"/>
            <a:ext cx="2287736" cy="403859"/>
          </a:xfrm>
          <a:prstGeom prst="rect">
            <a:avLst/>
          </a:prstGeom>
        </p:spPr>
        <p:txBody>
          <a:bodyPr wrap="square" lIns="77356" tIns="38678" rIns="77356" bIns="38678">
            <a:spAutoFit/>
          </a:bodyPr>
          <a:lstStyle/>
          <a:p>
            <a:pPr algn="ctr"/>
            <a:r>
              <a:rPr lang="en-US" sz="2100" b="1" u="sng" dirty="0"/>
              <a:t>Platoon traveling</a:t>
            </a:r>
          </a:p>
        </p:txBody>
      </p:sp>
      <p:sp>
        <p:nvSpPr>
          <p:cNvPr id="13" name="Rectangle 12"/>
          <p:cNvSpPr/>
          <p:nvPr/>
        </p:nvSpPr>
        <p:spPr>
          <a:xfrm>
            <a:off x="3321428" y="6919154"/>
            <a:ext cx="2287736" cy="403859"/>
          </a:xfrm>
          <a:prstGeom prst="rect">
            <a:avLst/>
          </a:prstGeom>
        </p:spPr>
        <p:txBody>
          <a:bodyPr wrap="square" lIns="77356" tIns="38678" rIns="77356" bIns="38678">
            <a:spAutoFit/>
          </a:bodyPr>
          <a:lstStyle/>
          <a:p>
            <a:pPr algn="ctr"/>
            <a:r>
              <a:rPr lang="en-US" sz="2100" b="1" u="sng" dirty="0"/>
              <a:t>Squad traveling</a:t>
            </a:r>
          </a:p>
        </p:txBody>
      </p:sp>
      <p:grpSp>
        <p:nvGrpSpPr>
          <p:cNvPr id="14" name="Group 41"/>
          <p:cNvGrpSpPr/>
          <p:nvPr/>
        </p:nvGrpSpPr>
        <p:grpSpPr>
          <a:xfrm>
            <a:off x="0" y="8866911"/>
            <a:ext cx="5943600" cy="277091"/>
            <a:chOff x="0" y="9753600"/>
            <a:chExt cx="7772400" cy="304800"/>
          </a:xfrm>
        </p:grpSpPr>
        <p:sp>
          <p:nvSpPr>
            <p:cNvPr id="15"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6" action="ppaction://hlinksldjump" tooltip="Click here to return to the TACSOP Table of Contents"/>
                </a:rPr>
                <a:t>Patrolling</a:t>
              </a:r>
            </a:p>
          </p:txBody>
        </p:sp>
        <p:sp>
          <p:nvSpPr>
            <p:cNvPr id="16"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7" action="ppaction://hlinksldjump" tooltip="Click here to return to the TACSOP Table of Contents"/>
                </a:rPr>
                <a:t>G - 27</a:t>
              </a:r>
            </a:p>
          </p:txBody>
        </p:sp>
      </p:grpSp>
      <p:sp>
        <p:nvSpPr>
          <p:cNvPr id="17"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Movement Techniques</a:t>
            </a:r>
            <a:endParaRPr lang="en-US" dirty="0"/>
          </a:p>
        </p:txBody>
      </p:sp>
    </p:spTree>
    <p:extLst>
      <p:ext uri="{BB962C8B-B14F-4D97-AF65-F5344CB8AC3E}">
        <p14:creationId xmlns:p14="http://schemas.microsoft.com/office/powerpoint/2010/main" val="30278472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855258" y="3394367"/>
            <a:ext cx="3030071" cy="5357916"/>
            <a:chOff x="2286000" y="790575"/>
            <a:chExt cx="5162549" cy="8484508"/>
          </a:xfrm>
        </p:grpSpPr>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947886" y="790575"/>
              <a:ext cx="3338285" cy="847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123792" y="8055429"/>
              <a:ext cx="324757" cy="1219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286000" y="8055429"/>
              <a:ext cx="2888343" cy="121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a:off x="3127690" y="762000"/>
            <a:ext cx="2796988" cy="2250518"/>
          </a:xfrm>
          <a:prstGeom prst="rect">
            <a:avLst/>
          </a:prstGeom>
        </p:spPr>
        <p:txBody>
          <a:bodyPr wrap="square" lIns="77356" tIns="38678" rIns="77356" bIns="38678">
            <a:spAutoFit/>
          </a:bodyPr>
          <a:lstStyle/>
          <a:p>
            <a:r>
              <a:rPr lang="en-US" dirty="0" smtClean="0"/>
              <a:t>Squad </a:t>
            </a:r>
            <a:r>
              <a:rPr lang="en-US" b="1" u="sng" dirty="0" smtClean="0"/>
              <a:t>Traveling overwatch </a:t>
            </a:r>
            <a:r>
              <a:rPr lang="en-US" dirty="0"/>
              <a:t>is used when contact is possible. Attached weapons </a:t>
            </a:r>
            <a:r>
              <a:rPr lang="en-US" dirty="0" smtClean="0"/>
              <a:t>move near </a:t>
            </a:r>
            <a:r>
              <a:rPr lang="en-US" dirty="0"/>
              <a:t>and under the control of the squad leader so they can </a:t>
            </a:r>
            <a:r>
              <a:rPr lang="en-US" dirty="0" smtClean="0"/>
              <a:t>employ quickly</a:t>
            </a:r>
            <a:r>
              <a:rPr lang="en-US" dirty="0"/>
              <a:t>. Rifle </a:t>
            </a:r>
            <a:r>
              <a:rPr lang="en-US" dirty="0" smtClean="0"/>
              <a:t>squads normally </a:t>
            </a:r>
            <a:r>
              <a:rPr lang="en-US" dirty="0"/>
              <a:t>move in column or wedge formation. (See figure 2-25.) Ideally, the lead </a:t>
            </a:r>
            <a:r>
              <a:rPr lang="en-US" dirty="0" smtClean="0"/>
              <a:t>team moves </a:t>
            </a:r>
            <a:r>
              <a:rPr lang="en-US" dirty="0"/>
              <a:t>at least 50 meters in front of the rest of the element.</a:t>
            </a:r>
          </a:p>
        </p:txBody>
      </p:sp>
      <p:pic>
        <p:nvPicPr>
          <p:cNvPr id="17411"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74813" y="3532909"/>
            <a:ext cx="2563906" cy="5175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0" y="762001"/>
            <a:ext cx="2796988" cy="2462207"/>
          </a:xfrm>
          <a:prstGeom prst="rect">
            <a:avLst/>
          </a:prstGeom>
        </p:spPr>
        <p:txBody>
          <a:bodyPr wrap="square" lIns="77356" tIns="38678" rIns="77356" bIns="38678">
            <a:spAutoFit/>
          </a:bodyPr>
          <a:lstStyle/>
          <a:p>
            <a:r>
              <a:rPr lang="en-US" dirty="0" smtClean="0"/>
              <a:t>Platoon </a:t>
            </a:r>
            <a:r>
              <a:rPr lang="en-US" b="1" u="sng" dirty="0" smtClean="0"/>
              <a:t>Traveling </a:t>
            </a:r>
            <a:r>
              <a:rPr lang="en-US" b="1" u="sng" dirty="0"/>
              <a:t>overwatch </a:t>
            </a:r>
            <a:r>
              <a:rPr lang="en-US" dirty="0"/>
              <a:t>is an </a:t>
            </a:r>
            <a:r>
              <a:rPr lang="en-US" dirty="0" smtClean="0"/>
              <a:t>extended form </a:t>
            </a:r>
            <a:r>
              <a:rPr lang="en-US" dirty="0"/>
              <a:t>of traveling in which the </a:t>
            </a:r>
            <a:r>
              <a:rPr lang="en-US" dirty="0" smtClean="0"/>
              <a:t>lead  element moves </a:t>
            </a:r>
            <a:r>
              <a:rPr lang="en-US" dirty="0"/>
              <a:t>continuously but trailing elements move at varying speeds, </a:t>
            </a:r>
            <a:r>
              <a:rPr lang="en-US" dirty="0" smtClean="0"/>
              <a:t>sometimes </a:t>
            </a:r>
            <a:r>
              <a:rPr lang="en-US" dirty="0"/>
              <a:t>pausing </a:t>
            </a:r>
            <a:r>
              <a:rPr lang="en-US" dirty="0" smtClean="0"/>
              <a:t>to overwatch </a:t>
            </a:r>
            <a:r>
              <a:rPr lang="en-US" dirty="0"/>
              <a:t>movement of the lead element. (See figure 2-29.) Traveling overwatch is </a:t>
            </a:r>
            <a:r>
              <a:rPr lang="en-US" dirty="0" smtClean="0"/>
              <a:t>used when </a:t>
            </a:r>
            <a:r>
              <a:rPr lang="en-US" dirty="0"/>
              <a:t>enemy contact is possible but not expected. Caution is justified but speed </a:t>
            </a:r>
            <a:r>
              <a:rPr lang="en-US" dirty="0" smtClean="0"/>
              <a:t>is desirable</a:t>
            </a:r>
            <a:r>
              <a:rPr lang="en-US" dirty="0"/>
              <a:t>.</a:t>
            </a:r>
          </a:p>
        </p:txBody>
      </p:sp>
      <p:grpSp>
        <p:nvGrpSpPr>
          <p:cNvPr id="16" name="Group 41"/>
          <p:cNvGrpSpPr/>
          <p:nvPr/>
        </p:nvGrpSpPr>
        <p:grpSpPr>
          <a:xfrm>
            <a:off x="0" y="8866911"/>
            <a:ext cx="5943600" cy="277091"/>
            <a:chOff x="0" y="9753600"/>
            <a:chExt cx="7772400" cy="304800"/>
          </a:xfrm>
        </p:grpSpPr>
        <p:sp>
          <p:nvSpPr>
            <p:cNvPr id="1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6" action="ppaction://hlinksldjump" tooltip="Click here to return to the TACSOP Table of Contents"/>
                </a:rPr>
                <a:t>Patrolling</a:t>
              </a:r>
            </a:p>
          </p:txBody>
        </p:sp>
        <p:sp>
          <p:nvSpPr>
            <p:cNvPr id="1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7" action="ppaction://hlinksldjump" tooltip="Click here to return to the TACSOP Table of Contents"/>
                </a:rPr>
                <a:t>G - 28</a:t>
              </a:r>
            </a:p>
          </p:txBody>
        </p:sp>
      </p:grpSp>
      <p:sp>
        <p:nvSpPr>
          <p:cNvPr id="1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Movement Techniques</a:t>
            </a:r>
            <a:endParaRPr lang="en-US" dirty="0"/>
          </a:p>
        </p:txBody>
      </p:sp>
      <p:cxnSp>
        <p:nvCxnSpPr>
          <p:cNvPr id="21" name="Straight Connector 20"/>
          <p:cNvCxnSpPr/>
          <p:nvPr/>
        </p:nvCxnSpPr>
        <p:spPr>
          <a:xfrm>
            <a:off x="2913529" y="831276"/>
            <a:ext cx="0" cy="78970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2532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4137530"/>
            <a:ext cx="5885329" cy="4660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768119"/>
            <a:ext cx="5943600" cy="3210056"/>
          </a:xfrm>
          <a:prstGeom prst="rect">
            <a:avLst/>
          </a:prstGeom>
        </p:spPr>
        <p:txBody>
          <a:bodyPr wrap="square" lIns="77356" tIns="38678" rIns="77356" bIns="38678">
            <a:spAutoFit/>
          </a:bodyPr>
          <a:lstStyle/>
          <a:p>
            <a:r>
              <a:rPr lang="en-US" sz="1300" dirty="0"/>
              <a:t>Squad </a:t>
            </a:r>
            <a:r>
              <a:rPr lang="en-US" sz="1300" b="1" u="sng" dirty="0"/>
              <a:t>Bounding overwatch </a:t>
            </a:r>
            <a:r>
              <a:rPr lang="en-US" sz="1300" dirty="0"/>
              <a:t>is used when contact is expected, the squad leader feels the enemy is near (based upon movement, noise, reflection, trash, fresh tracks, or even a hunch), or a large open danger area must be crossed. The lead fire team overwatches first. Soldiers in the overwatch team scan for enemy positions. The squad leader usually stays with the overwatch team. The trail fire team bounds and signals the squad leader when his team completes its bound and is prepared to overwatch the movement of the other team.</a:t>
            </a:r>
          </a:p>
          <a:p>
            <a:endParaRPr lang="en-US" sz="500" dirty="0"/>
          </a:p>
          <a:p>
            <a:r>
              <a:rPr lang="en-US" sz="1300" dirty="0"/>
              <a:t>Both team leaders must know with which team the squad leader will be. The overwatching team leader must know the route and destination of the bounding team. The bounding team leader must know his team's destination and route, possible enemy locations, and actions to take when he arrives there. He also must know where the overwatching team will be and how he will receive his instructions. The cover and concealment on the bounding team's route dictates how its Soldiers move.</a:t>
            </a:r>
          </a:p>
          <a:p>
            <a:endParaRPr lang="en-US" sz="500" dirty="0"/>
          </a:p>
          <a:p>
            <a:r>
              <a:rPr lang="en-US" sz="1300" dirty="0"/>
              <a:t>Teams can bound successively or alternately.  Successive bounds are easier to control; alternate bounds can be faster.</a:t>
            </a:r>
          </a:p>
        </p:txBody>
      </p:sp>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- 29</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Movement Techniques</a:t>
            </a:r>
            <a:endParaRPr lang="en-US" dirty="0"/>
          </a:p>
        </p:txBody>
      </p:sp>
    </p:spTree>
    <p:extLst>
      <p:ext uri="{BB962C8B-B14F-4D97-AF65-F5344CB8AC3E}">
        <p14:creationId xmlns:p14="http://schemas.microsoft.com/office/powerpoint/2010/main" val="30077638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755938"/>
            <a:ext cx="5943600" cy="6378345"/>
          </a:xfrm>
          <a:prstGeom prst="rect">
            <a:avLst/>
          </a:prstGeom>
        </p:spPr>
        <p:txBody>
          <a:bodyPr wrap="square" lIns="77356" tIns="38678" rIns="77356" bIns="38678">
            <a:spAutoFit/>
          </a:bodyPr>
          <a:lstStyle/>
          <a:p>
            <a:r>
              <a:rPr lang="en-US" dirty="0" smtClean="0"/>
              <a:t>Platoon Bounding </a:t>
            </a:r>
            <a:r>
              <a:rPr lang="en-US" dirty="0"/>
              <a:t>overwatch is similar to fire and movement in which one </a:t>
            </a:r>
            <a:r>
              <a:rPr lang="en-US" dirty="0" smtClean="0"/>
              <a:t>unit overwatches </a:t>
            </a:r>
            <a:r>
              <a:rPr lang="en-US" dirty="0"/>
              <a:t>the movement of another. </a:t>
            </a:r>
            <a:r>
              <a:rPr lang="en-US" dirty="0" smtClean="0"/>
              <a:t> The </a:t>
            </a:r>
            <a:r>
              <a:rPr lang="en-US" dirty="0"/>
              <a:t>difference is </a:t>
            </a:r>
            <a:r>
              <a:rPr lang="en-US" dirty="0" smtClean="0"/>
              <a:t>there is </a:t>
            </a:r>
            <a:r>
              <a:rPr lang="en-US" dirty="0"/>
              <a:t>no actual enemy contact. Bounding overwatch is used when the leader expects </a:t>
            </a:r>
            <a:r>
              <a:rPr lang="en-US" dirty="0" smtClean="0"/>
              <a:t>contact. The </a:t>
            </a:r>
            <a:r>
              <a:rPr lang="en-US" dirty="0"/>
              <a:t>key to this technique is the proper use of terrain</a:t>
            </a:r>
            <a:r>
              <a:rPr lang="en-US" dirty="0" smtClean="0"/>
              <a:t>.</a:t>
            </a:r>
          </a:p>
          <a:p>
            <a:endParaRPr lang="en-US" sz="700" dirty="0"/>
          </a:p>
          <a:p>
            <a:r>
              <a:rPr lang="en-US" b="1" u="sng" dirty="0" smtClean="0"/>
              <a:t>One Squad Bounding</a:t>
            </a:r>
            <a:r>
              <a:rPr lang="en-US" dirty="0" smtClean="0"/>
              <a:t>: One </a:t>
            </a:r>
            <a:r>
              <a:rPr lang="en-US" dirty="0"/>
              <a:t>squad bounds forward to a chosen position; it then becomes </a:t>
            </a:r>
            <a:r>
              <a:rPr lang="en-US" dirty="0" smtClean="0"/>
              <a:t>the overwatching </a:t>
            </a:r>
            <a:r>
              <a:rPr lang="en-US" dirty="0"/>
              <a:t>element unless contact is made en route. The bounding squad can </a:t>
            </a:r>
            <a:r>
              <a:rPr lang="en-US" dirty="0" smtClean="0"/>
              <a:t>use traveling </a:t>
            </a:r>
            <a:r>
              <a:rPr lang="en-US" dirty="0"/>
              <a:t>overwatch, bounding overwatch, or individual movement techniques (low </a:t>
            </a:r>
            <a:r>
              <a:rPr lang="en-US" dirty="0" smtClean="0"/>
              <a:t>and high </a:t>
            </a:r>
            <a:r>
              <a:rPr lang="en-US" dirty="0"/>
              <a:t>crawl, and three- to five-second rushes by the fire team or buddy teams</a:t>
            </a:r>
            <a:r>
              <a:rPr lang="en-US" dirty="0" smtClean="0"/>
              <a:t>). METT-TC </a:t>
            </a:r>
            <a:r>
              <a:rPr lang="en-US" dirty="0"/>
              <a:t>dictates the length of the bounds. However, the bounding </a:t>
            </a:r>
            <a:r>
              <a:rPr lang="en-US" dirty="0" smtClean="0"/>
              <a:t>squads never </a:t>
            </a:r>
            <a:r>
              <a:rPr lang="en-US" dirty="0"/>
              <a:t>should move beyond the range at which the base-of-fire squads can suppress known</a:t>
            </a:r>
            <a:r>
              <a:rPr lang="en-US" dirty="0" smtClean="0"/>
              <a:t>, likely</a:t>
            </a:r>
            <a:r>
              <a:rPr lang="en-US" dirty="0"/>
              <a:t>, or suspected enemy positions. In severely restrictive terrain, the bounding </a:t>
            </a:r>
            <a:r>
              <a:rPr lang="en-US" dirty="0" smtClean="0"/>
              <a:t>squad’s makes </a:t>
            </a:r>
            <a:r>
              <a:rPr lang="en-US" dirty="0"/>
              <a:t>shorter bounds than it would in more open areas</a:t>
            </a:r>
            <a:r>
              <a:rPr lang="en-US" dirty="0" smtClean="0"/>
              <a:t>.</a:t>
            </a:r>
          </a:p>
          <a:p>
            <a:endParaRPr lang="en-US" sz="700" dirty="0"/>
          </a:p>
          <a:p>
            <a:r>
              <a:rPr lang="en-US" b="1" u="sng" dirty="0" smtClean="0"/>
              <a:t>One Squad Overwatching</a:t>
            </a:r>
            <a:r>
              <a:rPr lang="en-US" dirty="0" smtClean="0"/>
              <a:t>:  </a:t>
            </a:r>
            <a:r>
              <a:rPr lang="en-US" dirty="0"/>
              <a:t>One squad overwatches the bounding squad from covered positions and </a:t>
            </a:r>
            <a:r>
              <a:rPr lang="en-US" dirty="0" smtClean="0"/>
              <a:t>from where </a:t>
            </a:r>
            <a:r>
              <a:rPr lang="en-US" dirty="0"/>
              <a:t>it can see and suppress likely enemy positions. The platoon leader remains with </a:t>
            </a:r>
            <a:r>
              <a:rPr lang="en-US" dirty="0" smtClean="0"/>
              <a:t>the overwatching </a:t>
            </a:r>
            <a:r>
              <a:rPr lang="en-US" dirty="0"/>
              <a:t>squad. Normally, the platoon’s medium machine guns are located with </a:t>
            </a:r>
            <a:r>
              <a:rPr lang="en-US" dirty="0" smtClean="0"/>
              <a:t>the overwatching </a:t>
            </a:r>
            <a:r>
              <a:rPr lang="en-US" dirty="0"/>
              <a:t>squad</a:t>
            </a:r>
            <a:r>
              <a:rPr lang="en-US" dirty="0" smtClean="0"/>
              <a:t>.</a:t>
            </a:r>
          </a:p>
          <a:p>
            <a:endParaRPr lang="en-US" sz="700" dirty="0"/>
          </a:p>
          <a:p>
            <a:r>
              <a:rPr lang="en-US" b="1" u="sng" dirty="0" smtClean="0"/>
              <a:t>One Squad Awaiting Orders</a:t>
            </a:r>
            <a:r>
              <a:rPr lang="en-US" dirty="0" smtClean="0"/>
              <a:t>: </a:t>
            </a:r>
            <a:r>
              <a:rPr lang="en-US" dirty="0"/>
              <a:t>Based on the situation, one squad is uncommitted and ready for employment </a:t>
            </a:r>
            <a:r>
              <a:rPr lang="en-US" dirty="0" smtClean="0"/>
              <a:t>as directed </a:t>
            </a:r>
            <a:r>
              <a:rPr lang="en-US" dirty="0"/>
              <a:t>by the platoon leader. The platoon sergeant and leader of the squad </a:t>
            </a:r>
            <a:r>
              <a:rPr lang="en-US" dirty="0" smtClean="0"/>
              <a:t>awaiting orders </a:t>
            </a:r>
            <a:r>
              <a:rPr lang="en-US" dirty="0"/>
              <a:t>position themselves close to the platoon leader. On contact, this unit should </a:t>
            </a:r>
            <a:r>
              <a:rPr lang="en-US" dirty="0" smtClean="0"/>
              <a:t>be prepared </a:t>
            </a:r>
            <a:r>
              <a:rPr lang="en-US" dirty="0"/>
              <a:t>to support the overwatching element, move to assist the bounding squad, or </a:t>
            </a:r>
            <a:r>
              <a:rPr lang="en-US" dirty="0" smtClean="0"/>
              <a:t>move to </a:t>
            </a:r>
            <a:r>
              <a:rPr lang="en-US" dirty="0"/>
              <a:t>another location based on the platoon leader’s </a:t>
            </a:r>
            <a:r>
              <a:rPr lang="en-US" dirty="0" smtClean="0"/>
              <a:t>assessment</a:t>
            </a:r>
          </a:p>
          <a:p>
            <a:endParaRPr lang="en-US" sz="700" dirty="0"/>
          </a:p>
          <a:p>
            <a:r>
              <a:rPr lang="en-US" b="1" u="sng" dirty="0" smtClean="0"/>
              <a:t>Weapons Squad</a:t>
            </a:r>
            <a:r>
              <a:rPr lang="en-US" dirty="0" smtClean="0"/>
              <a:t>:  </a:t>
            </a:r>
            <a:r>
              <a:rPr lang="en-US" dirty="0"/>
              <a:t>Medium machine guns normally are employed in one of two ways</a:t>
            </a:r>
            <a:r>
              <a:rPr lang="en-US" dirty="0" smtClean="0"/>
              <a:t>— Attached </a:t>
            </a:r>
            <a:r>
              <a:rPr lang="en-US" dirty="0"/>
              <a:t>to the overwatch squad or the weapons squad supporting the </a:t>
            </a:r>
            <a:r>
              <a:rPr lang="en-US" dirty="0" smtClean="0"/>
              <a:t>overwatching Element, or awaiting </a:t>
            </a:r>
            <a:r>
              <a:rPr lang="en-US" dirty="0"/>
              <a:t>orders to move (with the platoon sergeant) or as part of a </a:t>
            </a:r>
            <a:r>
              <a:rPr lang="en-US" dirty="0" smtClean="0"/>
              <a:t>bounding element</a:t>
            </a:r>
            <a:r>
              <a:rPr lang="en-US" dirty="0"/>
              <a:t>.</a:t>
            </a:r>
            <a:r>
              <a:rPr lang="en-US" dirty="0" smtClean="0"/>
              <a:t> </a:t>
            </a:r>
          </a:p>
        </p:txBody>
      </p:sp>
      <p:grpSp>
        <p:nvGrpSpPr>
          <p:cNvPr id="6"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- 30</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Movement Techniques</a:t>
            </a:r>
            <a:endParaRPr lang="en-US" dirty="0"/>
          </a:p>
        </p:txBody>
      </p:sp>
    </p:spTree>
    <p:extLst>
      <p:ext uri="{BB962C8B-B14F-4D97-AF65-F5344CB8AC3E}">
        <p14:creationId xmlns:p14="http://schemas.microsoft.com/office/powerpoint/2010/main" val="42308892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36595" y="2216731"/>
            <a:ext cx="5690465" cy="5126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- 31</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Movement Techniques</a:t>
            </a:r>
            <a:endParaRPr lang="en-US" dirty="0"/>
          </a:p>
        </p:txBody>
      </p:sp>
      <p:sp>
        <p:nvSpPr>
          <p:cNvPr id="3" name="Rectangle 2"/>
          <p:cNvSpPr/>
          <p:nvPr/>
        </p:nvSpPr>
        <p:spPr>
          <a:xfrm>
            <a:off x="1759293" y="1880972"/>
            <a:ext cx="2388333" cy="295232"/>
          </a:xfrm>
          <a:prstGeom prst="rect">
            <a:avLst/>
          </a:prstGeom>
        </p:spPr>
        <p:txBody>
          <a:bodyPr wrap="none" lIns="77356" tIns="38678" rIns="77356" bIns="38678">
            <a:spAutoFit/>
          </a:bodyPr>
          <a:lstStyle/>
          <a:p>
            <a:r>
              <a:rPr lang="en-US" b="1" u="sng" dirty="0"/>
              <a:t>Platoon bounding overwatch</a:t>
            </a:r>
            <a:endParaRPr lang="en-US" u="sng" dirty="0"/>
          </a:p>
        </p:txBody>
      </p:sp>
    </p:spTree>
    <p:extLst>
      <p:ext uri="{BB962C8B-B14F-4D97-AF65-F5344CB8AC3E}">
        <p14:creationId xmlns:p14="http://schemas.microsoft.com/office/powerpoint/2010/main" val="42308892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2727"/>
            <a:ext cx="5943600" cy="7899124"/>
          </a:xfrm>
          <a:prstGeom prst="rect">
            <a:avLst/>
          </a:prstGeom>
          <a:noFill/>
        </p:spPr>
        <p:txBody>
          <a:bodyPr wrap="square" lIns="77356" tIns="38678" rIns="77356" bIns="38678" rtlCol="0">
            <a:spAutoFit/>
          </a:bodyPr>
          <a:lstStyle/>
          <a:p>
            <a:r>
              <a:rPr lang="en-US" b="1" u="sng" dirty="0"/>
              <a:t>Troop movement </a:t>
            </a:r>
            <a:r>
              <a:rPr lang="en-US" dirty="0"/>
              <a:t>is the movement of troops from one place to another by any available means. The ability of a commander to posture friendly forces for a decisive or shaping operation depends on the commander’s ability to move that force. The essence of battlefield agility is the capability to conduct rapid and orderly movement to concentrate combat power at decisive points and times. Successful movement places troops and equipment at their destination at the proper time, ready for combat. The three types of troop movement are </a:t>
            </a:r>
          </a:p>
          <a:p>
            <a:pPr marL="290085" indent="-290085">
              <a:buFont typeface="+mj-lt"/>
              <a:buAutoNum type="arabicPeriod"/>
            </a:pPr>
            <a:r>
              <a:rPr lang="en-US" dirty="0"/>
              <a:t>Administrative movement</a:t>
            </a:r>
          </a:p>
          <a:p>
            <a:pPr marL="290085" indent="-290085">
              <a:buFont typeface="+mj-lt"/>
              <a:buAutoNum type="arabicPeriod"/>
            </a:pPr>
            <a:r>
              <a:rPr lang="en-US" dirty="0"/>
              <a:t>Tactical road march</a:t>
            </a:r>
          </a:p>
          <a:p>
            <a:pPr marL="290085" indent="-290085">
              <a:buFont typeface="+mj-lt"/>
              <a:buAutoNum type="arabicPeriod"/>
            </a:pPr>
            <a:r>
              <a:rPr lang="en-US" dirty="0"/>
              <a:t>Approach march</a:t>
            </a:r>
          </a:p>
          <a:p>
            <a:endParaRPr lang="en-US" sz="500" dirty="0"/>
          </a:p>
          <a:p>
            <a:r>
              <a:rPr lang="en-US" b="1" u="sng" dirty="0"/>
              <a:t>Administrative Movement</a:t>
            </a:r>
          </a:p>
          <a:p>
            <a:r>
              <a:rPr lang="en-US" dirty="0"/>
              <a:t>Administrative movement is a movement in which troops and vehicles are arranged to expedite their movement and conserve time and energy when no enemy ground interference is anticipated. The commander only conducts administrative movements in secure areas. Examples of administrative movements include rail and highway movement in the continental United States. Once units deploy into a theater of war, commanders normally do not employ administrative movements.</a:t>
            </a:r>
          </a:p>
          <a:p>
            <a:endParaRPr lang="en-US" sz="500" b="1" u="sng" dirty="0"/>
          </a:p>
          <a:p>
            <a:r>
              <a:rPr lang="en-US" b="1" u="sng" dirty="0"/>
              <a:t>Tactical Road March</a:t>
            </a:r>
          </a:p>
          <a:p>
            <a:r>
              <a:rPr lang="en-US" dirty="0"/>
              <a:t>A tactical road march is a rapid movement used to relocate units within an area of operations to prepare for combat operations. Units maintain security against enemy air attack and prepare to take immediate action against an enemy ambush, although they do not expect contact with enemy ground forces.  (If the moving unit anticipates making contact with significant enemy ground forces, it will use a mix of </a:t>
            </a:r>
            <a:r>
              <a:rPr lang="fr-FR" dirty="0"/>
              <a:t>combat formations and movement techniques.) </a:t>
            </a:r>
            <a:r>
              <a:rPr lang="en-US" dirty="0"/>
              <a:t>The primary consideration of the tactical road march is rapid movement. However, the moving force employs security measures, even when contact with enemy ground forces is not expected. Units conducting road marches may or may not be organized into a combined arms formation. During a tactical road march, the commander is always prepared to take immediate action if the enemy attacks.</a:t>
            </a:r>
          </a:p>
          <a:p>
            <a:endParaRPr lang="en-US" sz="500" dirty="0"/>
          </a:p>
          <a:p>
            <a:r>
              <a:rPr lang="en-US" b="1" u="sng" dirty="0"/>
              <a:t>Approach March</a:t>
            </a:r>
          </a:p>
          <a:p>
            <a:r>
              <a:rPr lang="en-US" dirty="0"/>
              <a:t>An approach march is the advance of a combat unit when direct contact with the enemy is intended. However, it emphasizes speed over tactical deployment. Armored, Stryker, and infantry forces conduct tactical road marches and approach marches</a:t>
            </a:r>
          </a:p>
        </p:txBody>
      </p:sp>
      <p:grpSp>
        <p:nvGrpSpPr>
          <p:cNvPr id="3" name="Group 41"/>
          <p:cNvGrpSpPr/>
          <p:nvPr/>
        </p:nvGrpSpPr>
        <p:grpSpPr>
          <a:xfrm>
            <a:off x="0" y="8866911"/>
            <a:ext cx="5943600" cy="277091"/>
            <a:chOff x="0" y="9753600"/>
            <a:chExt cx="7772400" cy="304800"/>
          </a:xfrm>
        </p:grpSpPr>
        <p:sp>
          <p:nvSpPr>
            <p:cNvPr id="5"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6"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- 32</a:t>
              </a:r>
            </a:p>
          </p:txBody>
        </p:sp>
      </p:grpSp>
      <p:sp>
        <p:nvSpPr>
          <p:cNvPr id="7"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Troop Movement</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3980" y="1390009"/>
            <a:ext cx="5244352" cy="923325"/>
          </a:xfrm>
          <a:prstGeom prst="rect">
            <a:avLst/>
          </a:prstGeom>
          <a:noFill/>
        </p:spPr>
        <p:txBody>
          <a:bodyPr wrap="square" lIns="77356" tIns="38678" rIns="77356" bIns="38678" rtlCol="0">
            <a:spAutoFit/>
          </a:bodyPr>
          <a:lstStyle/>
          <a:p>
            <a:r>
              <a:rPr lang="en-US" sz="1100" dirty="0">
                <a:latin typeface="Arial" pitchFamily="34" charset="0"/>
                <a:cs typeface="Arial" pitchFamily="34" charset="0"/>
              </a:rPr>
              <a:t>.</a:t>
            </a:r>
          </a:p>
          <a:p>
            <a:endParaRPr lang="en-US" sz="1100" b="1" dirty="0">
              <a:latin typeface="Arial" pitchFamily="34" charset="0"/>
              <a:cs typeface="Arial" pitchFamily="34" charset="0"/>
            </a:endParaRPr>
          </a:p>
          <a:p>
            <a:endParaRPr lang="en-US" sz="1100" b="1" dirty="0">
              <a:latin typeface="Arial" pitchFamily="34" charset="0"/>
              <a:cs typeface="Arial" pitchFamily="34" charset="0"/>
            </a:endParaRPr>
          </a:p>
          <a:p>
            <a:r>
              <a:rPr lang="en-US" sz="1100" b="1" dirty="0">
                <a:latin typeface="Arial" pitchFamily="34" charset="0"/>
                <a:cs typeface="Arial" pitchFamily="34" charset="0"/>
              </a:rPr>
              <a:t>       </a:t>
            </a:r>
          </a:p>
          <a:p>
            <a:r>
              <a:rPr lang="en-US" sz="1100" b="1" dirty="0">
                <a:latin typeface="Arial" pitchFamily="34" charset="0"/>
                <a:cs typeface="Arial" pitchFamily="34" charset="0"/>
              </a:rPr>
              <a:t>     </a:t>
            </a:r>
          </a:p>
        </p:txBody>
      </p:sp>
      <p:pic>
        <p:nvPicPr>
          <p:cNvPr id="8197" name="Picture 5"/>
          <p:cNvPicPr>
            <a:picLocks noChangeAspect="1" noChangeArrowheads="1"/>
          </p:cNvPicPr>
          <p:nvPr/>
        </p:nvPicPr>
        <p:blipFill>
          <a:blip r:embed="rId2" cstate="print"/>
          <a:srcRect/>
          <a:stretch>
            <a:fillRect/>
          </a:stretch>
        </p:blipFill>
        <p:spPr bwMode="auto">
          <a:xfrm rot="16200000">
            <a:off x="-1080657" y="2181280"/>
            <a:ext cx="8104913" cy="5127812"/>
          </a:xfrm>
          <a:prstGeom prst="rect">
            <a:avLst/>
          </a:prstGeom>
          <a:noFill/>
          <a:ln w="9525">
            <a:noFill/>
            <a:miter lim="800000"/>
            <a:headEnd/>
            <a:tailEnd/>
          </a:ln>
        </p:spPr>
      </p:pic>
      <p:grpSp>
        <p:nvGrpSpPr>
          <p:cNvPr id="12" name="Group 41"/>
          <p:cNvGrpSpPr/>
          <p:nvPr/>
        </p:nvGrpSpPr>
        <p:grpSpPr>
          <a:xfrm>
            <a:off x="0" y="8866911"/>
            <a:ext cx="5943600" cy="277091"/>
            <a:chOff x="0" y="9753600"/>
            <a:chExt cx="7772400" cy="304800"/>
          </a:xfrm>
        </p:grpSpPr>
        <p:sp>
          <p:nvSpPr>
            <p:cNvPr id="13"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14"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- 33</a:t>
              </a:r>
            </a:p>
          </p:txBody>
        </p:sp>
      </p:grpSp>
      <p:sp>
        <p:nvSpPr>
          <p:cNvPr id="15"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Range Cards</a:t>
            </a:r>
            <a:endParaRPr lang="en-US" dirty="0"/>
          </a:p>
        </p:txBody>
      </p:sp>
    </p:spTree>
    <p:extLst>
      <p:ext uri="{BB962C8B-B14F-4D97-AF65-F5344CB8AC3E}">
        <p14:creationId xmlns:p14="http://schemas.microsoft.com/office/powerpoint/2010/main" val="42308892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3980" y="1390009"/>
            <a:ext cx="5244352" cy="923325"/>
          </a:xfrm>
          <a:prstGeom prst="rect">
            <a:avLst/>
          </a:prstGeom>
          <a:noFill/>
        </p:spPr>
        <p:txBody>
          <a:bodyPr wrap="square" lIns="77356" tIns="38678" rIns="77356" bIns="38678" rtlCol="0">
            <a:spAutoFit/>
          </a:bodyPr>
          <a:lstStyle/>
          <a:p>
            <a:r>
              <a:rPr lang="en-US" sz="1100" dirty="0">
                <a:latin typeface="Arial" pitchFamily="34" charset="0"/>
                <a:cs typeface="Arial" pitchFamily="34" charset="0"/>
              </a:rPr>
              <a:t>.</a:t>
            </a:r>
          </a:p>
          <a:p>
            <a:endParaRPr lang="en-US" sz="1100" b="1" dirty="0">
              <a:latin typeface="Arial" pitchFamily="34" charset="0"/>
              <a:cs typeface="Arial" pitchFamily="34" charset="0"/>
            </a:endParaRPr>
          </a:p>
          <a:p>
            <a:endParaRPr lang="en-US" sz="1100" b="1" dirty="0">
              <a:latin typeface="Arial" pitchFamily="34" charset="0"/>
              <a:cs typeface="Arial" pitchFamily="34" charset="0"/>
            </a:endParaRPr>
          </a:p>
          <a:p>
            <a:r>
              <a:rPr lang="en-US" sz="1100" b="1" dirty="0">
                <a:latin typeface="Arial" pitchFamily="34" charset="0"/>
                <a:cs typeface="Arial" pitchFamily="34" charset="0"/>
              </a:rPr>
              <a:t>       </a:t>
            </a:r>
          </a:p>
          <a:p>
            <a:r>
              <a:rPr lang="en-US" sz="1100" b="1" dirty="0">
                <a:latin typeface="Arial" pitchFamily="34" charset="0"/>
                <a:cs typeface="Arial" pitchFamily="34" charset="0"/>
              </a:rPr>
              <a:t>     </a:t>
            </a:r>
          </a:p>
        </p:txBody>
      </p:sp>
      <p:sp>
        <p:nvSpPr>
          <p:cNvPr id="9218" name="AutoShape 2" descr="Image result for patrol base range card">
            <a:hlinkClick r:id="rId2"/>
          </p:cNvPr>
          <p:cNvSpPr>
            <a:spLocks noChangeAspect="1" noChangeArrowheads="1"/>
          </p:cNvSpPr>
          <p:nvPr/>
        </p:nvSpPr>
        <p:spPr bwMode="auto">
          <a:xfrm>
            <a:off x="118973" y="-2050761"/>
            <a:ext cx="2731434" cy="4277591"/>
          </a:xfrm>
          <a:prstGeom prst="rect">
            <a:avLst/>
          </a:prstGeom>
          <a:noFill/>
        </p:spPr>
        <p:txBody>
          <a:bodyPr vert="horz" wrap="square" lIns="77356" tIns="38678" rIns="77356" bIns="38678" numCol="1" anchor="t" anchorCtr="0" compatLnSpc="1">
            <a:prstTxWarp prst="textNoShape">
              <a:avLst/>
            </a:prstTxWarp>
          </a:bodyPr>
          <a:lstStyle/>
          <a:p>
            <a:endParaRPr lang="en-US" dirty="0"/>
          </a:p>
        </p:txBody>
      </p:sp>
      <p:pic>
        <p:nvPicPr>
          <p:cNvPr id="9222" name="Picture 6" descr="Image result for patrol base range card">
            <a:hlinkClick r:id="rId2"/>
          </p:cNvPr>
          <p:cNvPicPr>
            <a:picLocks noChangeAspect="1" noChangeArrowheads="1"/>
          </p:cNvPicPr>
          <p:nvPr/>
        </p:nvPicPr>
        <p:blipFill>
          <a:blip r:embed="rId3" cstate="print"/>
          <a:srcRect/>
          <a:stretch>
            <a:fillRect/>
          </a:stretch>
        </p:blipFill>
        <p:spPr bwMode="auto">
          <a:xfrm>
            <a:off x="524435" y="762001"/>
            <a:ext cx="5011271" cy="7847955"/>
          </a:xfrm>
          <a:prstGeom prst="rect">
            <a:avLst/>
          </a:prstGeom>
          <a:noFill/>
        </p:spPr>
      </p:pic>
      <p:grpSp>
        <p:nvGrpSpPr>
          <p:cNvPr id="13" name="Group 41"/>
          <p:cNvGrpSpPr/>
          <p:nvPr/>
        </p:nvGrpSpPr>
        <p:grpSpPr>
          <a:xfrm>
            <a:off x="0" y="8866911"/>
            <a:ext cx="5943600" cy="277091"/>
            <a:chOff x="0" y="9753600"/>
            <a:chExt cx="7772400" cy="304800"/>
          </a:xfrm>
        </p:grpSpPr>
        <p:sp>
          <p:nvSpPr>
            <p:cNvPr id="14"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4" action="ppaction://hlinksldjump" tooltip="Click here to return to the TACSOP Table of Contents"/>
                </a:rPr>
                <a:t>Patrolling</a:t>
              </a:r>
            </a:p>
          </p:txBody>
        </p:sp>
        <p:sp>
          <p:nvSpPr>
            <p:cNvPr id="15"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5" action="ppaction://hlinksldjump" tooltip="Click here to return to the TACSOP Table of Contents"/>
                </a:rPr>
                <a:t>G - 34</a:t>
              </a:r>
            </a:p>
          </p:txBody>
        </p:sp>
      </p:grpSp>
      <p:sp>
        <p:nvSpPr>
          <p:cNvPr id="16"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Range Cards</a:t>
            </a:r>
            <a:endParaRPr lang="en-US" dirty="0"/>
          </a:p>
        </p:txBody>
      </p:sp>
    </p:spTree>
    <p:extLst>
      <p:ext uri="{BB962C8B-B14F-4D97-AF65-F5344CB8AC3E}">
        <p14:creationId xmlns:p14="http://schemas.microsoft.com/office/powerpoint/2010/main" val="42308892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69821"/>
            <a:ext cx="5943600" cy="3119534"/>
          </a:xfrm>
          <a:prstGeom prst="rect">
            <a:avLst/>
          </a:prstGeom>
        </p:spPr>
        <p:txBody>
          <a:bodyPr wrap="square" lIns="77356" tIns="38678" rIns="77356" bIns="38678">
            <a:spAutoFit/>
          </a:bodyPr>
          <a:lstStyle/>
          <a:p>
            <a:r>
              <a:rPr lang="en-US" sz="1600" b="1" u="sng" dirty="0"/>
              <a:t>Squad sector sketches </a:t>
            </a:r>
            <a:r>
              <a:rPr lang="en-US" sz="1600" dirty="0"/>
              <a:t>- The squad leaders prepare an original and one copy of the sector sketch. The original remains in the squad CP, and the copy is turned in to the platoon leader. As a minimum, the squad sector sketch includes: </a:t>
            </a:r>
          </a:p>
          <a:p>
            <a:pPr marL="244422" indent="-244422"/>
            <a:r>
              <a:rPr lang="en-US" sz="1600" dirty="0"/>
              <a:t>(1) Key terrain within the squad sector.</a:t>
            </a:r>
          </a:p>
          <a:p>
            <a:pPr marL="244422" indent="-244422"/>
            <a:r>
              <a:rPr lang="en-US" sz="1600" dirty="0"/>
              <a:t>(2) Each individual fighting position and its primary and secondary sectors of fire.</a:t>
            </a:r>
          </a:p>
          <a:p>
            <a:pPr marL="244422" indent="-244422"/>
            <a:r>
              <a:rPr lang="en-US" sz="1600" dirty="0"/>
              <a:t>(3) Key weapons positions and their primary sector of fire, secondary sector of fire, and any fire control measures.</a:t>
            </a:r>
          </a:p>
          <a:p>
            <a:pPr marL="244422" indent="-244422"/>
            <a:r>
              <a:rPr lang="en-US" sz="1600" dirty="0"/>
              <a:t>(4) All CP and OP locations.</a:t>
            </a:r>
          </a:p>
          <a:p>
            <a:pPr marL="244422" indent="-244422"/>
            <a:r>
              <a:rPr lang="en-US" sz="1600" dirty="0"/>
              <a:t>(5) All dead space within the squad sector.</a:t>
            </a:r>
          </a:p>
          <a:p>
            <a:pPr marL="244422" indent="-244422"/>
            <a:r>
              <a:rPr lang="en-US" sz="1600" dirty="0"/>
              <a:t>(6) Any obstacles and mines within the squad sector.</a:t>
            </a:r>
          </a:p>
        </p:txBody>
      </p:sp>
      <p:sp>
        <p:nvSpPr>
          <p:cNvPr id="12" name="Rectangle 11"/>
          <p:cNvSpPr/>
          <p:nvPr/>
        </p:nvSpPr>
        <p:spPr>
          <a:xfrm>
            <a:off x="0" y="4710547"/>
            <a:ext cx="5943600" cy="3372998"/>
          </a:xfrm>
          <a:prstGeom prst="rect">
            <a:avLst/>
          </a:prstGeom>
        </p:spPr>
        <p:txBody>
          <a:bodyPr wrap="square" lIns="77356" tIns="38678" rIns="77356" bIns="38678">
            <a:spAutoFit/>
          </a:bodyPr>
          <a:lstStyle/>
          <a:p>
            <a:r>
              <a:rPr lang="en-US" sz="1600" b="1" u="sng" dirty="0"/>
              <a:t>Platoon sector sketches </a:t>
            </a:r>
            <a:r>
              <a:rPr lang="en-US" sz="1600" dirty="0"/>
              <a:t>- The platoon leader prepares an original and one copy of the sector sketch. The original remains in the platoon CP, and the copy is turned in to the company commander. As a minimum, the platoon sector sketch includes:</a:t>
            </a:r>
          </a:p>
          <a:p>
            <a:pPr marL="244422" indent="-244422"/>
            <a:r>
              <a:rPr lang="en-US" sz="1600" dirty="0"/>
              <a:t>(1) Squad positions and sectors of fire.</a:t>
            </a:r>
          </a:p>
          <a:p>
            <a:pPr marL="244422" indent="-244422"/>
            <a:r>
              <a:rPr lang="en-US" sz="1600" dirty="0"/>
              <a:t>(2) Key weapons positions and their sectors of fire and fire control measures.</a:t>
            </a:r>
          </a:p>
          <a:p>
            <a:pPr marL="244422" indent="-244422"/>
            <a:r>
              <a:rPr lang="en-US" sz="1600" dirty="0"/>
              <a:t>(3) CPs (Command Post), OPs (Observation Post), and patrol routes.</a:t>
            </a:r>
          </a:p>
          <a:p>
            <a:pPr marL="244422" indent="-244422"/>
            <a:r>
              <a:rPr lang="en-US" sz="1600" dirty="0"/>
              <a:t>(4) Platoon maximum engagement lines.</a:t>
            </a:r>
          </a:p>
          <a:p>
            <a:pPr marL="244422" indent="-244422"/>
            <a:r>
              <a:rPr lang="en-US" sz="1600" dirty="0"/>
              <a:t>(5) All dead space within the platoon sector.</a:t>
            </a:r>
          </a:p>
          <a:p>
            <a:pPr marL="244422" indent="-244422"/>
            <a:r>
              <a:rPr lang="en-US" sz="1600" dirty="0"/>
              <a:t>(6) All mines and obstacles within the platoon sector.</a:t>
            </a:r>
          </a:p>
          <a:p>
            <a:pPr marL="244422" indent="-244422"/>
            <a:r>
              <a:rPr lang="en-US" sz="1600" dirty="0"/>
              <a:t>(7) Any TRPs (Target Reference Point) or FPFs (Final Protective Fires) within he platoon sector.</a:t>
            </a:r>
          </a:p>
        </p:txBody>
      </p:sp>
      <p:grpSp>
        <p:nvGrpSpPr>
          <p:cNvPr id="14" name="Group 41"/>
          <p:cNvGrpSpPr/>
          <p:nvPr/>
        </p:nvGrpSpPr>
        <p:grpSpPr>
          <a:xfrm>
            <a:off x="0" y="8866911"/>
            <a:ext cx="5943600" cy="277091"/>
            <a:chOff x="0" y="9753600"/>
            <a:chExt cx="7772400" cy="304800"/>
          </a:xfrm>
        </p:grpSpPr>
        <p:sp>
          <p:nvSpPr>
            <p:cNvPr id="15"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16"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- 35</a:t>
              </a:r>
            </a:p>
          </p:txBody>
        </p:sp>
      </p:grpSp>
      <p:sp>
        <p:nvSpPr>
          <p:cNvPr id="17"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Sector Sketches</a:t>
            </a:r>
            <a:endParaRPr lang="en-US" dirty="0"/>
          </a:p>
        </p:txBody>
      </p:sp>
    </p:spTree>
    <p:extLst>
      <p:ext uri="{BB962C8B-B14F-4D97-AF65-F5344CB8AC3E}">
        <p14:creationId xmlns:p14="http://schemas.microsoft.com/office/powerpoint/2010/main" val="42308892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74814" y="762000"/>
            <a:ext cx="5593977" cy="6677833"/>
          </a:xfrm>
          <a:prstGeom prst="rect">
            <a:avLst/>
          </a:prstGeom>
          <a:noFill/>
          <a:ln w="9525">
            <a:noFill/>
            <a:miter lim="800000"/>
            <a:headEnd/>
            <a:tailEnd/>
          </a:ln>
        </p:spPr>
      </p:pic>
      <p:grpSp>
        <p:nvGrpSpPr>
          <p:cNvPr id="6" name="Group 9"/>
          <p:cNvGrpSpPr/>
          <p:nvPr/>
        </p:nvGrpSpPr>
        <p:grpSpPr>
          <a:xfrm>
            <a:off x="2272557" y="7204364"/>
            <a:ext cx="3600462" cy="1524000"/>
            <a:chOff x="366346" y="11729357"/>
            <a:chExt cx="3127270" cy="760461"/>
          </a:xfrm>
        </p:grpSpPr>
        <p:pic>
          <p:nvPicPr>
            <p:cNvPr id="7" name="Picture 2"/>
            <p:cNvPicPr>
              <a:picLocks noChangeAspect="1" noChangeArrowheads="1"/>
            </p:cNvPicPr>
            <p:nvPr/>
          </p:nvPicPr>
          <p:blipFill>
            <a:blip r:embed="rId3" cstate="print"/>
            <a:srcRect/>
            <a:stretch>
              <a:fillRect/>
            </a:stretch>
          </p:blipFill>
          <p:spPr bwMode="auto">
            <a:xfrm>
              <a:off x="1966547" y="11729357"/>
              <a:ext cx="1295400" cy="760461"/>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3150025" y="11729357"/>
              <a:ext cx="343591" cy="760458"/>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366346" y="11729357"/>
              <a:ext cx="1676400" cy="760461"/>
            </a:xfrm>
            <a:prstGeom prst="rect">
              <a:avLst/>
            </a:prstGeom>
            <a:noFill/>
            <a:ln w="9525">
              <a:noFill/>
              <a:miter lim="800000"/>
              <a:headEnd/>
              <a:tailEnd/>
            </a:ln>
          </p:spPr>
        </p:pic>
      </p:grpSp>
      <p:grpSp>
        <p:nvGrpSpPr>
          <p:cNvPr id="12" name="Group 41"/>
          <p:cNvGrpSpPr/>
          <p:nvPr/>
        </p:nvGrpSpPr>
        <p:grpSpPr>
          <a:xfrm>
            <a:off x="0" y="8866911"/>
            <a:ext cx="5943600" cy="277091"/>
            <a:chOff x="0" y="9753600"/>
            <a:chExt cx="7772400" cy="304800"/>
          </a:xfrm>
        </p:grpSpPr>
        <p:sp>
          <p:nvSpPr>
            <p:cNvPr id="13"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6" action="ppaction://hlinksldjump" tooltip="Click here to return to the TACSOP Table of Contents"/>
                </a:rPr>
                <a:t>Patrolling</a:t>
              </a:r>
            </a:p>
          </p:txBody>
        </p:sp>
        <p:sp>
          <p:nvSpPr>
            <p:cNvPr id="14"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7" action="ppaction://hlinksldjump" tooltip="Click here to return to the TACSOP Table of Contents"/>
                </a:rPr>
                <a:t>G - 36</a:t>
              </a:r>
            </a:p>
          </p:txBody>
        </p:sp>
      </p:grpSp>
      <p:sp>
        <p:nvSpPr>
          <p:cNvPr id="15"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Squad Sector Sketches</a:t>
            </a:r>
            <a:endParaRPr lang="en-US" dirty="0"/>
          </a:p>
        </p:txBody>
      </p:sp>
    </p:spTree>
    <p:extLst>
      <p:ext uri="{BB962C8B-B14F-4D97-AF65-F5344CB8AC3E}">
        <p14:creationId xmlns:p14="http://schemas.microsoft.com/office/powerpoint/2010/main" val="4230889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31274"/>
            <a:ext cx="5943600" cy="8007751"/>
          </a:xfrm>
          <a:prstGeom prst="rect">
            <a:avLst/>
          </a:prstGeom>
        </p:spPr>
        <p:txBody>
          <a:bodyPr wrap="square" lIns="77356" tIns="38678" rIns="77356" bIns="38678">
            <a:spAutoFit/>
          </a:bodyPr>
          <a:lstStyle/>
          <a:p>
            <a:r>
              <a:rPr lang="en-US" dirty="0"/>
              <a:t>The squad leader directs team leaders and leads by personal example. He has authority over his subordinates and overall responsibility of those subordinates’ actions.  Centralized authority enables him to act decisively while maintaining troop discipline and unity. Under the fluid conditions of close combat, the squad leader accomplishes assigned</a:t>
            </a:r>
          </a:p>
          <a:p>
            <a:r>
              <a:rPr lang="en-US" dirty="0"/>
              <a:t>missions without constant guidance from higher headquarters.</a:t>
            </a:r>
          </a:p>
          <a:p>
            <a:endParaRPr lang="en-US" sz="700" dirty="0"/>
          </a:p>
          <a:p>
            <a:r>
              <a:rPr lang="en-US" dirty="0"/>
              <a:t>The squad leader is the senior Infantry Soldier in the squad and is responsible for everything the squad does or fails to do. He is responsible for the care of the squad’s Soldiers, weapons, and equipment, and leads the squad through two team leaders. During operations, the squad leader—</a:t>
            </a:r>
          </a:p>
          <a:p>
            <a:pPr marL="134703" indent="-134703">
              <a:buFont typeface="Arial" pitchFamily="34" charset="0"/>
              <a:buChar char="•"/>
            </a:pPr>
            <a:r>
              <a:rPr lang="en-US" dirty="0"/>
              <a:t>Is the subject matter expert on all battle and individual drills.</a:t>
            </a:r>
          </a:p>
          <a:p>
            <a:pPr marL="134703" indent="-134703">
              <a:buFont typeface="Arial" pitchFamily="34" charset="0"/>
              <a:buChar char="•"/>
            </a:pPr>
            <a:r>
              <a:rPr lang="en-US" dirty="0"/>
              <a:t>Is the subject matter expert for the squad’s organic weapons employment, and employment of supporting assets.</a:t>
            </a:r>
          </a:p>
          <a:p>
            <a:pPr marL="134703" indent="-134703">
              <a:buFont typeface="Arial" pitchFamily="34" charset="0"/>
              <a:buChar char="•"/>
            </a:pPr>
            <a:r>
              <a:rPr lang="en-US" dirty="0"/>
              <a:t>Knows weapon effects, surface danger zones, and risk estimate distances for all munitions.</a:t>
            </a:r>
          </a:p>
          <a:p>
            <a:pPr marL="134703" indent="-134703">
              <a:buFont typeface="Arial" pitchFamily="34" charset="0"/>
              <a:buChar char="•"/>
            </a:pPr>
            <a:r>
              <a:rPr lang="en-US" dirty="0"/>
              <a:t>Uses control measures for direct fire, indirect fire, and tactical movement effectively.</a:t>
            </a:r>
          </a:p>
          <a:p>
            <a:pPr marL="134703" indent="-134703">
              <a:buFont typeface="Arial" pitchFamily="34" charset="0"/>
              <a:buChar char="•"/>
            </a:pPr>
            <a:r>
              <a:rPr lang="en-US" dirty="0"/>
              <a:t>Controls the movement of the squad and its rate and distribution of fire (including call for and adjust fire).</a:t>
            </a:r>
          </a:p>
          <a:p>
            <a:pPr marL="134703" indent="-134703">
              <a:buFont typeface="Arial" pitchFamily="34" charset="0"/>
              <a:buChar char="•"/>
            </a:pPr>
            <a:r>
              <a:rPr lang="en-US" dirty="0"/>
              <a:t>Fights the close fight by fire and movement with two fire teams and available supporting weapons.</a:t>
            </a:r>
          </a:p>
          <a:p>
            <a:pPr marL="134703" indent="-134703">
              <a:buFont typeface="Arial" pitchFamily="34" charset="0"/>
              <a:buChar char="•"/>
            </a:pPr>
            <a:r>
              <a:rPr lang="en-US" dirty="0"/>
              <a:t>Selects the fire team’s general location and temporary sector of fires in the defense.</a:t>
            </a:r>
          </a:p>
          <a:p>
            <a:pPr marL="134703" indent="-134703">
              <a:buFont typeface="Arial" pitchFamily="34" charset="0"/>
              <a:buChar char="•"/>
            </a:pPr>
            <a:r>
              <a:rPr lang="en-US" dirty="0"/>
              <a:t>Communicates timely and accurate situation reports (SITREPs) and status reports including—</a:t>
            </a:r>
          </a:p>
          <a:p>
            <a:pPr marL="134703" indent="-134703">
              <a:buFont typeface="Arial" pitchFamily="34" charset="0"/>
              <a:buChar char="•"/>
            </a:pPr>
            <a:r>
              <a:rPr lang="en-US" dirty="0"/>
              <a:t>Size, activity, location, unit, time, and equipment (SALUTE) spot reports (SPOTREPs).</a:t>
            </a:r>
          </a:p>
          <a:p>
            <a:pPr marL="134703" indent="-134703">
              <a:buFont typeface="Arial" pitchFamily="34" charset="0"/>
              <a:buChar char="•"/>
            </a:pPr>
            <a:r>
              <a:rPr lang="en-US" dirty="0"/>
              <a:t>Status to the platoon leader (including squad location and progress, enemy situation, enemy </a:t>
            </a:r>
            <a:r>
              <a:rPr lang="en-US" dirty="0" smtClean="0"/>
              <a:t>KIA </a:t>
            </a:r>
            <a:r>
              <a:rPr lang="en-US" dirty="0"/>
              <a:t>and security posture).</a:t>
            </a:r>
          </a:p>
          <a:p>
            <a:pPr marL="134703" indent="-134703">
              <a:buFont typeface="Arial" pitchFamily="34" charset="0"/>
              <a:buChar char="•"/>
            </a:pPr>
            <a:r>
              <a:rPr lang="en-US" dirty="0"/>
              <a:t>Status of ammunition, casualties, and equipment to the platoon sergeant.</a:t>
            </a:r>
          </a:p>
          <a:p>
            <a:pPr marL="134703" indent="-134703">
              <a:buFont typeface="Arial" pitchFamily="34" charset="0"/>
              <a:buChar char="•"/>
            </a:pPr>
            <a:r>
              <a:rPr lang="en-US" dirty="0"/>
              <a:t>Employs digital mission command systems available to the squad </a:t>
            </a:r>
            <a:r>
              <a:rPr lang="en-US" dirty="0" smtClean="0"/>
              <a:t>and PLT.</a:t>
            </a:r>
            <a:endParaRPr lang="en-US" dirty="0"/>
          </a:p>
          <a:p>
            <a:pPr marL="134703" indent="-134703">
              <a:buFont typeface="Arial" pitchFamily="34" charset="0"/>
              <a:buChar char="•"/>
            </a:pPr>
            <a:r>
              <a:rPr lang="en-US" dirty="0"/>
              <a:t>Operates in all environments to include the urban environment.</a:t>
            </a:r>
          </a:p>
          <a:p>
            <a:pPr marL="134703" indent="-134703">
              <a:buFont typeface="Arial" pitchFamily="34" charset="0"/>
              <a:buChar char="•"/>
            </a:pPr>
            <a:r>
              <a:rPr lang="en-US" dirty="0"/>
              <a:t>Conducts troop leading procedures.</a:t>
            </a:r>
          </a:p>
          <a:p>
            <a:pPr marL="134703" indent="-134703">
              <a:buFont typeface="Arial" pitchFamily="34" charset="0"/>
              <a:buChar char="•"/>
            </a:pPr>
            <a:r>
              <a:rPr lang="en-US" dirty="0"/>
              <a:t>Assumes duties as the platoon sergeant or platoon leader as required</a:t>
            </a:r>
          </a:p>
          <a:p>
            <a:pPr marL="134703" indent="-134703">
              <a:buFont typeface="Arial" pitchFamily="34" charset="0"/>
              <a:buChar char="•"/>
            </a:pPr>
            <a:r>
              <a:rPr lang="en-US" dirty="0"/>
              <a:t>Understands the mission and commander’s intent two levels up (platoon and company).</a:t>
            </a:r>
          </a:p>
        </p:txBody>
      </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Squad Leader</a:t>
            </a:r>
            <a:endParaRPr lang="en-US" dirty="0"/>
          </a:p>
        </p:txBody>
      </p:sp>
      <p:grpSp>
        <p:nvGrpSpPr>
          <p:cNvPr id="10" name="Group 9"/>
          <p:cNvGrpSpPr/>
          <p:nvPr/>
        </p:nvGrpSpPr>
        <p:grpSpPr>
          <a:xfrm>
            <a:off x="0" y="8866911"/>
            <a:ext cx="5943600" cy="277091"/>
            <a:chOff x="0" y="9753600"/>
            <a:chExt cx="7772400" cy="304800"/>
          </a:xfrm>
        </p:grpSpPr>
        <p:sp>
          <p:nvSpPr>
            <p:cNvPr id="11" name="Footer Placeholder 4"/>
            <p:cNvSpPr txBox="1">
              <a:spLocks/>
            </p:cNvSpPr>
            <p:nvPr/>
          </p:nvSpPr>
          <p:spPr>
            <a:xfrm>
              <a:off x="0" y="9753600"/>
              <a:ext cx="3810000" cy="304800"/>
            </a:xfrm>
            <a:prstGeom prst="rect">
              <a:avLst/>
            </a:prstGeom>
          </p:spPr>
          <p:txBody>
            <a:bodyPr anchor="ctr"/>
            <a:lstStyle/>
            <a:p>
              <a:pPr>
                <a:defRPr/>
              </a:pPr>
              <a:r>
                <a:rPr lang="en-US" sz="1300" dirty="0">
                  <a:hlinkClick r:id="rId2" action="ppaction://hlinksldjump" tooltip="Click here to return to the TACSOP Table of Contents"/>
                </a:rPr>
                <a:t>Duties and Responsibilities</a:t>
              </a:r>
            </a:p>
          </p:txBody>
        </p:sp>
        <p:sp>
          <p:nvSpPr>
            <p:cNvPr id="12"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2" action="ppaction://hlinksldjump" tooltip="Click here to return to the TACSOP Table of Contents"/>
                </a:rPr>
                <a:t>B - 4</a:t>
              </a:r>
            </a:p>
          </p:txBody>
        </p:sp>
      </p:grpSp>
    </p:spTree>
    <p:extLst>
      <p:ext uri="{BB962C8B-B14F-4D97-AF65-F5344CB8AC3E}">
        <p14:creationId xmlns:p14="http://schemas.microsoft.com/office/powerpoint/2010/main" val="8540717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62"/>
          <p:cNvPicPr>
            <a:picLocks noChangeAspect="1" noChangeArrowheads="1"/>
          </p:cNvPicPr>
          <p:nvPr/>
        </p:nvPicPr>
        <p:blipFill>
          <a:blip r:embed="rId2" cstate="email"/>
          <a:srcRect/>
          <a:stretch>
            <a:fillRect/>
          </a:stretch>
        </p:blipFill>
        <p:spPr bwMode="auto">
          <a:xfrm>
            <a:off x="699249" y="762003"/>
            <a:ext cx="4545106" cy="7987794"/>
          </a:xfrm>
          <a:prstGeom prst="rect">
            <a:avLst/>
          </a:prstGeom>
          <a:noFill/>
        </p:spPr>
      </p:pic>
      <p:grpSp>
        <p:nvGrpSpPr>
          <p:cNvPr id="4" name="Group 41"/>
          <p:cNvGrpSpPr/>
          <p:nvPr/>
        </p:nvGrpSpPr>
        <p:grpSpPr>
          <a:xfrm>
            <a:off x="0" y="8866911"/>
            <a:ext cx="5943600" cy="277091"/>
            <a:chOff x="0" y="9753600"/>
            <a:chExt cx="7772400" cy="304800"/>
          </a:xfrm>
        </p:grpSpPr>
        <p:sp>
          <p:nvSpPr>
            <p:cNvPr id="13"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14"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- 37</a:t>
              </a:r>
            </a:p>
          </p:txBody>
        </p:sp>
      </p:grpSp>
      <p:sp>
        <p:nvSpPr>
          <p:cNvPr id="15"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Platoon Sector Sketches</a:t>
            </a:r>
            <a:endParaRPr lang="en-US" dirty="0"/>
          </a:p>
        </p:txBody>
      </p:sp>
    </p:spTree>
    <p:extLst>
      <p:ext uri="{BB962C8B-B14F-4D97-AF65-F5344CB8AC3E}">
        <p14:creationId xmlns:p14="http://schemas.microsoft.com/office/powerpoint/2010/main" val="42308892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07447"/>
            <a:ext cx="5943600" cy="7864858"/>
          </a:xfrm>
          <a:prstGeom prst="rect">
            <a:avLst/>
          </a:prstGeom>
        </p:spPr>
        <p:txBody>
          <a:bodyPr wrap="square" lIns="77356" tIns="38678" rIns="77356" bIns="38678">
            <a:spAutoFit/>
          </a:bodyPr>
          <a:lstStyle/>
          <a:p>
            <a:r>
              <a:rPr lang="en-US" sz="1150" dirty="0"/>
              <a:t>When analyzing the terrain through METT-TC during the TLP, the platoon leader may identify danger areas. When planning the route, he marks the danger areas on his overlay. The term </a:t>
            </a:r>
            <a:r>
              <a:rPr lang="en-US" sz="1150" b="1" i="1" u="sng" dirty="0"/>
              <a:t>danger area </a:t>
            </a:r>
            <a:r>
              <a:rPr lang="en-US" sz="1150" dirty="0"/>
              <a:t>refers to areas on the route where the terrain could expose the platoon to enemy observation, fire, or both. If possible, the platoon leader plans to avoid danger areas, but sometimes he cannot. When the unit must cross a danger area, it does so as quickly and carefully as possible. During planning, the leader designates nearside and far-side rally points. If the platoon encounters an unexpected danger area, it uses the en route rally points closest to the danger area as far-side and near-side rally points. Examples of danger areas include: open areas, roads/trails, villages, enemy locations, streams, obstacles, etc.</a:t>
            </a:r>
          </a:p>
          <a:p>
            <a:endParaRPr lang="en-US" sz="1150" dirty="0"/>
          </a:p>
          <a:p>
            <a:r>
              <a:rPr lang="en-US" sz="1150" dirty="0"/>
              <a:t>Regardless of the type of danger area, when the platoon must cross one independently, or as the lead element of a larger force, it must perform the following: </a:t>
            </a:r>
          </a:p>
          <a:p>
            <a:pPr marL="149072" indent="-149072">
              <a:buFont typeface="Arial" panose="020B0604020202020204" pitchFamily="34" charset="0"/>
              <a:buChar char="•"/>
            </a:pPr>
            <a:r>
              <a:rPr lang="en-US" sz="1150" dirty="0"/>
              <a:t>When the lead team signals "danger area" (relayed throughout the platoon), the platoon halts.</a:t>
            </a:r>
          </a:p>
          <a:p>
            <a:pPr marL="149072" indent="-149072">
              <a:buFont typeface="Arial" panose="020B0604020202020204" pitchFamily="34" charset="0"/>
              <a:buChar char="•"/>
            </a:pPr>
            <a:r>
              <a:rPr lang="en-US" sz="1150" dirty="0"/>
              <a:t>The platoon leader moves forward, confirms the danger area, and determines what technique the platoon will use to cross. The platoon sergeant also moves forward to the platoon leader.</a:t>
            </a:r>
          </a:p>
          <a:p>
            <a:pPr marL="149072" indent="-149072">
              <a:buFont typeface="Arial" panose="020B0604020202020204" pitchFamily="34" charset="0"/>
              <a:buChar char="•"/>
            </a:pPr>
            <a:r>
              <a:rPr lang="en-US" sz="1150" dirty="0"/>
              <a:t>The platoon leader informs all squad leaders of the situation, the near-side and far side rally points.</a:t>
            </a:r>
          </a:p>
          <a:p>
            <a:pPr marL="149072" indent="-149072">
              <a:buFont typeface="Arial" panose="020B0604020202020204" pitchFamily="34" charset="0"/>
              <a:buChar char="•"/>
            </a:pPr>
            <a:r>
              <a:rPr lang="en-US" sz="1150" dirty="0"/>
              <a:t>The platoon sergeant directs positioning of the near-side security (usually conducted by the trail squad). These two security teams may follow him forward when the platoon halts and a danger area signal is passed back.</a:t>
            </a:r>
          </a:p>
          <a:p>
            <a:pPr marL="149072" indent="-149072">
              <a:buFont typeface="Arial" panose="020B0604020202020204" pitchFamily="34" charset="0"/>
              <a:buChar char="•"/>
            </a:pPr>
            <a:r>
              <a:rPr lang="en-US" sz="1150" dirty="0"/>
              <a:t>The platoon leader reconnoiters the danger area and selects the crossing point providing the best cover and concealment.</a:t>
            </a:r>
          </a:p>
          <a:p>
            <a:pPr marL="149072" indent="-149072">
              <a:buFont typeface="Arial" panose="020B0604020202020204" pitchFamily="34" charset="0"/>
              <a:buChar char="•"/>
            </a:pPr>
            <a:r>
              <a:rPr lang="en-US" sz="1150" dirty="0"/>
              <a:t>Near-side security observes to the flanks and overwatches the crossing.</a:t>
            </a:r>
          </a:p>
          <a:p>
            <a:pPr marL="149072" indent="-149072">
              <a:buFont typeface="Arial" panose="020B0604020202020204" pitchFamily="34" charset="0"/>
              <a:buChar char="•"/>
            </a:pPr>
            <a:r>
              <a:rPr lang="en-US" sz="1150" dirty="0"/>
              <a:t>When the near-side security is in place, the platoon leader directs the far-side security team to cross the danger area.</a:t>
            </a:r>
          </a:p>
          <a:p>
            <a:pPr marL="149072" indent="-149072">
              <a:buFont typeface="Arial" panose="020B0604020202020204" pitchFamily="34" charset="0"/>
              <a:buChar char="•"/>
            </a:pPr>
            <a:r>
              <a:rPr lang="en-US" sz="1150" dirty="0"/>
              <a:t>The far-side security team clears the far side.</a:t>
            </a:r>
          </a:p>
          <a:p>
            <a:pPr marL="149072" indent="-149072">
              <a:buFont typeface="Arial" panose="020B0604020202020204" pitchFamily="34" charset="0"/>
              <a:buChar char="•"/>
            </a:pPr>
            <a:r>
              <a:rPr lang="en-US" sz="1150" dirty="0"/>
              <a:t>The far-side security team leader establishes an observation post forward of the cleared area.</a:t>
            </a:r>
          </a:p>
          <a:p>
            <a:pPr marL="149072" indent="-149072">
              <a:buFont typeface="Arial" panose="020B0604020202020204" pitchFamily="34" charset="0"/>
              <a:buChar char="•"/>
            </a:pPr>
            <a:r>
              <a:rPr lang="en-US" sz="1150" dirty="0"/>
              <a:t>The far-side security team signals to the squad leader the area is clear. The squad leader relays the message to the platoon leader.</a:t>
            </a:r>
          </a:p>
          <a:p>
            <a:pPr marL="149072" indent="-149072">
              <a:buFont typeface="Arial" panose="020B0604020202020204" pitchFamily="34" charset="0"/>
              <a:buChar char="•"/>
            </a:pPr>
            <a:r>
              <a:rPr lang="en-US" sz="1150" dirty="0"/>
              <a:t>The platoon leader selects the method the platoon will use to cross the danger area.</a:t>
            </a:r>
          </a:p>
          <a:p>
            <a:pPr marL="149072" indent="-149072">
              <a:buFont typeface="Arial" panose="020B0604020202020204" pitchFamily="34" charset="0"/>
              <a:buChar char="•"/>
            </a:pPr>
            <a:r>
              <a:rPr lang="en-US" sz="1150" dirty="0"/>
              <a:t>The platoon quickly and quietly crosses the danger area.</a:t>
            </a:r>
          </a:p>
          <a:p>
            <a:pPr marL="149072" indent="-149072">
              <a:buFont typeface="Arial" panose="020B0604020202020204" pitchFamily="34" charset="0"/>
              <a:buChar char="•"/>
            </a:pPr>
            <a:r>
              <a:rPr lang="en-US" sz="1150" dirty="0"/>
              <a:t>Once across the danger area, the main body begins moving slowly on the required azimuth.</a:t>
            </a:r>
          </a:p>
          <a:p>
            <a:pPr marL="149072" indent="-149072">
              <a:buFont typeface="Arial" panose="020B0604020202020204" pitchFamily="34" charset="0"/>
              <a:buChar char="•"/>
            </a:pPr>
            <a:r>
              <a:rPr lang="en-US" sz="1150" dirty="0"/>
              <a:t>The near-side security element, controlled by the platoon sergeant, crosses the danger area where the platoon crossed. They may attempt to cover tracks left by the platoon.</a:t>
            </a:r>
          </a:p>
          <a:p>
            <a:pPr marL="149072" indent="-149072">
              <a:buFont typeface="Arial" panose="020B0604020202020204" pitchFamily="34" charset="0"/>
              <a:buChar char="•"/>
            </a:pPr>
            <a:r>
              <a:rPr lang="en-US" sz="1150" dirty="0"/>
              <a:t>The platoon sergeant ensures everyone crosses and sends up the report.</a:t>
            </a:r>
          </a:p>
          <a:p>
            <a:pPr marL="149072" indent="-149072">
              <a:buFont typeface="Arial" panose="020B0604020202020204" pitchFamily="34" charset="0"/>
              <a:buChar char="•"/>
            </a:pPr>
            <a:r>
              <a:rPr lang="en-US" sz="1150" dirty="0"/>
              <a:t>The platoon leader ensures accountability and resumes movement at normal speed.</a:t>
            </a:r>
          </a:p>
          <a:p>
            <a:pPr marL="241736" indent="-241736">
              <a:buFont typeface="Arial" panose="020B0604020202020204" pitchFamily="34" charset="0"/>
              <a:buChar char="•"/>
            </a:pPr>
            <a:endParaRPr lang="en-US" sz="1150" dirty="0"/>
          </a:p>
          <a:p>
            <a:r>
              <a:rPr lang="en-US" sz="1150" dirty="0"/>
              <a:t>**Note: Same principles stated above are used when crossing a  squad across a danger area</a:t>
            </a:r>
          </a:p>
          <a:p>
            <a:endParaRPr lang="en-US" sz="1150" dirty="0"/>
          </a:p>
          <a:p>
            <a:r>
              <a:rPr lang="en-US" sz="1150" dirty="0"/>
              <a:t>The platoon leader or squad leader decides how the unit will cross based on the time he has, size of the unit, size of the danger area, fields of fire into the area, and amount of security he can post. An Infantry platoon or squad may cross all at once, in buddy teams, or one Soldier at a time. A large unit normally crosses its elements one at a time. As each element crosses, it moves to an overwatch position or to the far-side rally point until told to continue movement.</a:t>
            </a:r>
          </a:p>
        </p:txBody>
      </p:sp>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Patrolling</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G - 38</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Danger Areas</a:t>
            </a:r>
            <a:endParaRPr lang="en-US" dirty="0"/>
          </a:p>
        </p:txBody>
      </p:sp>
    </p:spTree>
    <p:extLst>
      <p:ext uri="{BB962C8B-B14F-4D97-AF65-F5344CB8AC3E}">
        <p14:creationId xmlns:p14="http://schemas.microsoft.com/office/powerpoint/2010/main" val="9867016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286000"/>
            <a:ext cx="5943600" cy="574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900547"/>
            <a:ext cx="5943600" cy="946994"/>
          </a:xfrm>
          <a:prstGeom prst="rect">
            <a:avLst/>
          </a:prstGeom>
        </p:spPr>
        <p:txBody>
          <a:bodyPr wrap="square" lIns="77356" tIns="38678" rIns="77356" bIns="38678">
            <a:spAutoFit/>
          </a:bodyPr>
          <a:lstStyle/>
          <a:p>
            <a:r>
              <a:rPr lang="en-US" dirty="0"/>
              <a:t>A linear danger area is an area where the platoon’s flanks are exposed along </a:t>
            </a:r>
            <a:r>
              <a:rPr lang="en-US" dirty="0" smtClean="0"/>
              <a:t>a relatively </a:t>
            </a:r>
            <a:r>
              <a:rPr lang="en-US" dirty="0"/>
              <a:t>narrow field of fire. Examples include streets, roads, trails, and streams. </a:t>
            </a:r>
            <a:r>
              <a:rPr lang="en-US" dirty="0" smtClean="0"/>
              <a:t>The platoon </a:t>
            </a:r>
            <a:r>
              <a:rPr lang="en-US" dirty="0"/>
              <a:t>crosses a linear danger area in the formation and location specified by the </a:t>
            </a:r>
            <a:r>
              <a:rPr lang="en-US" dirty="0" smtClean="0"/>
              <a:t>platoon leader</a:t>
            </a:r>
            <a:r>
              <a:rPr lang="en-US" dirty="0"/>
              <a:t>.</a:t>
            </a:r>
          </a:p>
        </p:txBody>
      </p:sp>
      <p:grpSp>
        <p:nvGrpSpPr>
          <p:cNvPr id="8" name="Group 41"/>
          <p:cNvGrpSpPr/>
          <p:nvPr/>
        </p:nvGrpSpPr>
        <p:grpSpPr>
          <a:xfrm>
            <a:off x="0" y="8866911"/>
            <a:ext cx="5943600" cy="277091"/>
            <a:chOff x="0" y="9753600"/>
            <a:chExt cx="7772400" cy="304800"/>
          </a:xfrm>
        </p:grpSpPr>
        <p:sp>
          <p:nvSpPr>
            <p:cNvPr id="9"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10"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- 39</a:t>
              </a:r>
            </a:p>
          </p:txBody>
        </p:sp>
      </p:grpSp>
      <p:sp>
        <p:nvSpPr>
          <p:cNvPr id="11"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Linear Danger Areas</a:t>
            </a:r>
            <a:endParaRPr lang="en-US" dirty="0"/>
          </a:p>
        </p:txBody>
      </p:sp>
    </p:spTree>
    <p:extLst>
      <p:ext uri="{BB962C8B-B14F-4D97-AF65-F5344CB8AC3E}">
        <p14:creationId xmlns:p14="http://schemas.microsoft.com/office/powerpoint/2010/main" val="28243044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00543"/>
            <a:ext cx="5943600" cy="2033264"/>
          </a:xfrm>
          <a:prstGeom prst="rect">
            <a:avLst/>
          </a:prstGeom>
        </p:spPr>
        <p:txBody>
          <a:bodyPr wrap="square" lIns="77356" tIns="38678" rIns="77356" bIns="38678">
            <a:spAutoFit/>
          </a:bodyPr>
          <a:lstStyle/>
          <a:p>
            <a:r>
              <a:rPr lang="en-US" dirty="0"/>
              <a:t>If the large open area is so large the platoon cannot bypass it due to the time </a:t>
            </a:r>
            <a:r>
              <a:rPr lang="en-US" dirty="0" smtClean="0"/>
              <a:t>needed to </a:t>
            </a:r>
            <a:r>
              <a:rPr lang="en-US" dirty="0"/>
              <a:t>accomplish the mission, a combination of traveling overwatch and </a:t>
            </a:r>
            <a:r>
              <a:rPr lang="en-US" dirty="0" smtClean="0"/>
              <a:t>bounding overwatch is </a:t>
            </a:r>
            <a:r>
              <a:rPr lang="en-US" dirty="0"/>
              <a:t>used to cross the large open </a:t>
            </a:r>
            <a:r>
              <a:rPr lang="en-US" dirty="0" smtClean="0"/>
              <a:t>area. The </a:t>
            </a:r>
            <a:r>
              <a:rPr lang="en-US" dirty="0"/>
              <a:t>traveling overwatch technique </a:t>
            </a:r>
            <a:r>
              <a:rPr lang="en-US" dirty="0" smtClean="0"/>
              <a:t>is used </a:t>
            </a:r>
            <a:r>
              <a:rPr lang="en-US" dirty="0"/>
              <a:t>to save time. The squad or platoon moves using the bounding overwatch </a:t>
            </a:r>
            <a:r>
              <a:rPr lang="en-US" dirty="0" smtClean="0"/>
              <a:t>technique any </a:t>
            </a:r>
            <a:r>
              <a:rPr lang="en-US" dirty="0"/>
              <a:t>point in the open area where enemy contact may be expected. The technique also </a:t>
            </a:r>
            <a:r>
              <a:rPr lang="en-US" dirty="0" smtClean="0"/>
              <a:t>may be </a:t>
            </a:r>
            <a:r>
              <a:rPr lang="en-US" dirty="0"/>
              <a:t>used once the squad or platoon comes within range of enemy small-arms fire from </a:t>
            </a:r>
            <a:r>
              <a:rPr lang="en-US" dirty="0" smtClean="0"/>
              <a:t>the far </a:t>
            </a:r>
            <a:r>
              <a:rPr lang="en-US" dirty="0"/>
              <a:t>side (about 250 meters). Once beyond the open area, the squad or platoon re-forms </a:t>
            </a:r>
            <a:r>
              <a:rPr lang="en-US" dirty="0" smtClean="0"/>
              <a:t>and continues </a:t>
            </a:r>
            <a:r>
              <a:rPr lang="en-US" dirty="0"/>
              <a:t>the mission.</a:t>
            </a: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117275"/>
            <a:ext cx="5943600" cy="5383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- 40</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800" dirty="0"/>
              <a:t>Large Open Danger Areas</a:t>
            </a:r>
          </a:p>
        </p:txBody>
      </p:sp>
    </p:spTree>
    <p:extLst>
      <p:ext uri="{BB962C8B-B14F-4D97-AF65-F5344CB8AC3E}">
        <p14:creationId xmlns:p14="http://schemas.microsoft.com/office/powerpoint/2010/main" val="39401354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6541" y="752097"/>
            <a:ext cx="5943600" cy="3988551"/>
          </a:xfrm>
          <a:prstGeom prst="rect">
            <a:avLst/>
          </a:prstGeom>
        </p:spPr>
        <p:txBody>
          <a:bodyPr wrap="square" lIns="77356" tIns="38678" rIns="77356" bIns="38678">
            <a:spAutoFit/>
          </a:bodyPr>
          <a:lstStyle/>
          <a:p>
            <a:r>
              <a:rPr lang="en-US" dirty="0"/>
              <a:t>Small open areas are small enough to bypass in the time allowed for the mission. Two techniques can be used.</a:t>
            </a:r>
          </a:p>
          <a:p>
            <a:endParaRPr lang="en-US" dirty="0"/>
          </a:p>
          <a:p>
            <a:r>
              <a:rPr lang="en-US" b="1" u="sng" dirty="0"/>
              <a:t>Contouring Around the Open Area</a:t>
            </a:r>
            <a:r>
              <a:rPr lang="en-US" dirty="0"/>
              <a:t>: The leader designates a rally point on the far side with the movement azimuth. He then decides which side of the open area to contour around (after considering the distance, terrain, cover and concealment), and moves around the open area. He uses the wood line and vegetation for cover and concealment. When the squad or platoon arrives at the rally point on the far side, the leader reassumes the azimuth to the objective area and continues the mission. </a:t>
            </a:r>
          </a:p>
          <a:p>
            <a:endParaRPr lang="en-US" dirty="0"/>
          </a:p>
          <a:p>
            <a:r>
              <a:rPr lang="en-US" b="1" u="sng" dirty="0"/>
              <a:t>Detour Bypass Method</a:t>
            </a:r>
            <a:r>
              <a:rPr lang="en-US" dirty="0"/>
              <a:t>:  The squad or platoon turns 90 degrees to the right or left around the open area and moves in the direction of travel. Once the squad or platoon has passed the danger area, the unit completes the box with another 90-degree turn and arrives at the far-side rally point, then continues the mission. The pace counts of the offset and return legs is not added to the distance of the planned route.</a:t>
            </a:r>
          </a:p>
          <a:p>
            <a:endParaRPr lang="en-US"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2707" y="4439269"/>
            <a:ext cx="4778188" cy="433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3" action="ppaction://hlinksldjump" tooltip="Click here to return to the TACSOP Table of Contents"/>
                </a:rPr>
                <a:t>Patrolling</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4" action="ppaction://hlinksldjump" tooltip="Click here to return to the TACSOP Table of Contents"/>
                </a:rPr>
                <a:t>G - 41</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sz="3800" dirty="0"/>
              <a:t>Small Open Danger Areas</a:t>
            </a:r>
          </a:p>
        </p:txBody>
      </p:sp>
    </p:spTree>
    <p:extLst>
      <p:ext uri="{BB962C8B-B14F-4D97-AF65-F5344CB8AC3E}">
        <p14:creationId xmlns:p14="http://schemas.microsoft.com/office/powerpoint/2010/main" val="26400713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831273"/>
            <a:ext cx="5943600" cy="7620000"/>
          </a:xfrm>
        </p:spPr>
        <p:txBody>
          <a:bodyPr>
            <a:noAutofit/>
          </a:bodyPr>
          <a:lstStyle/>
          <a:p>
            <a:pPr marL="386779" indent="-386779">
              <a:buNone/>
            </a:pPr>
            <a:r>
              <a:rPr lang="en-US" sz="1600" b="1" u="sng" dirty="0"/>
              <a:t>Fundamentals of Recon</a:t>
            </a:r>
          </a:p>
          <a:p>
            <a:pPr marL="290085" indent="-290085">
              <a:buFont typeface="+mj-lt"/>
              <a:buAutoNum type="arabicPeriod"/>
            </a:pPr>
            <a:r>
              <a:rPr lang="en-US" sz="1400" dirty="0"/>
              <a:t>Ensure continuous reconnaissance.</a:t>
            </a:r>
          </a:p>
          <a:p>
            <a:pPr marL="290085" indent="-290085">
              <a:buFont typeface="+mj-lt"/>
              <a:buAutoNum type="arabicPeriod"/>
            </a:pPr>
            <a:r>
              <a:rPr lang="en-US" sz="1400" dirty="0"/>
              <a:t>Do not keep reconnaissance assets in reserve.</a:t>
            </a:r>
          </a:p>
          <a:p>
            <a:pPr marL="290085" indent="-290085">
              <a:buFont typeface="+mj-lt"/>
              <a:buAutoNum type="arabicPeriod"/>
            </a:pPr>
            <a:r>
              <a:rPr lang="fr-FR" sz="1400" dirty="0"/>
              <a:t>Orient on the reconnaissance objective.</a:t>
            </a:r>
          </a:p>
          <a:p>
            <a:pPr marL="290085" indent="-290085">
              <a:buFont typeface="+mj-lt"/>
              <a:buAutoNum type="arabicPeriod"/>
            </a:pPr>
            <a:r>
              <a:rPr lang="en-US" sz="1400" dirty="0"/>
              <a:t>Report all information rapidly and accurately.</a:t>
            </a:r>
          </a:p>
          <a:p>
            <a:pPr marL="290085" indent="-290085">
              <a:buFont typeface="+mj-lt"/>
              <a:buAutoNum type="arabicPeriod"/>
            </a:pPr>
            <a:r>
              <a:rPr lang="en-US" sz="1400" dirty="0"/>
              <a:t>Retain freedom of maneuver.</a:t>
            </a:r>
          </a:p>
          <a:p>
            <a:pPr marL="290085" indent="-290085">
              <a:buFont typeface="+mj-lt"/>
              <a:buAutoNum type="arabicPeriod"/>
            </a:pPr>
            <a:r>
              <a:rPr lang="en-US" sz="1400" dirty="0"/>
              <a:t>Gain and maintain threat contact.</a:t>
            </a:r>
          </a:p>
          <a:p>
            <a:pPr marL="290085" indent="-290085">
              <a:buFont typeface="+mj-lt"/>
              <a:buAutoNum type="arabicPeriod"/>
            </a:pPr>
            <a:r>
              <a:rPr lang="en-US" sz="1400" dirty="0"/>
              <a:t>Develop the situation rapidly.</a:t>
            </a:r>
            <a:endParaRPr lang="en-US" sz="1400" b="1" dirty="0"/>
          </a:p>
          <a:p>
            <a:pPr marL="0" indent="0">
              <a:buNone/>
            </a:pPr>
            <a:endParaRPr lang="en-US" sz="1400" dirty="0"/>
          </a:p>
          <a:p>
            <a:pPr marL="0" indent="0">
              <a:buNone/>
            </a:pPr>
            <a:r>
              <a:rPr lang="en-US" sz="1400" dirty="0"/>
              <a:t>A </a:t>
            </a:r>
            <a:r>
              <a:rPr lang="en-US" sz="1400" b="1" i="1" u="sng" dirty="0"/>
              <a:t>reconnaissance patrol </a:t>
            </a:r>
            <a:r>
              <a:rPr lang="en-US" sz="1400" dirty="0"/>
              <a:t>collects information or confirms or disproves the accuracy of information previously gained. The intent for this type of patrol is to avoid enemy contact and accomplish its tactical task without engaging in close combat. With one exception (reconnaissance in force patrol), reconnaissance patrols always try to accomplish their mission without being detected or observed. Because detection cannot always be avoided, a reconnaissance patrol carries the necessary arms and equipment to protect itself and break contact with the enemy.</a:t>
            </a:r>
          </a:p>
          <a:p>
            <a:pPr marL="0" indent="0">
              <a:buNone/>
            </a:pPr>
            <a:endParaRPr lang="en-US" sz="1400" dirty="0"/>
          </a:p>
          <a:p>
            <a:pPr marL="0" indent="0">
              <a:buNone/>
            </a:pPr>
            <a:r>
              <a:rPr lang="en-US" sz="1400" dirty="0"/>
              <a:t>A reconnaissance patrol normally travels light, with as few personnel and as little arms, ammunition, and equipment as possible. This increases stealth and cross-country mobility in close terrain. Regardless of how the patrol is armed and equipped, the leader always plans for direct-fire contact with a hostile force. Leaders must anticipate where they may possibly be observed and control the hazard by emplacing measures to lessen their risk. If detected or unanticipated opportunities arise, reconnaissance patrols must be able to rapidly transition to combat. The three types of reconnaissance patrols normally conducted by an Infantry platoon and squad are—</a:t>
            </a:r>
          </a:p>
          <a:p>
            <a:pPr marL="0" indent="0">
              <a:buNone/>
            </a:pPr>
            <a:endParaRPr lang="en-US" sz="1400" dirty="0"/>
          </a:p>
          <a:p>
            <a:pPr marL="766844" indent="-386779">
              <a:buFont typeface="+mj-lt"/>
              <a:buAutoNum type="arabicPeriod"/>
            </a:pPr>
            <a:r>
              <a:rPr lang="en-US" sz="1400" b="1" dirty="0"/>
              <a:t>Area reconnaissance</a:t>
            </a:r>
          </a:p>
          <a:p>
            <a:pPr marL="766844" indent="-386779">
              <a:buFont typeface="+mj-lt"/>
              <a:buAutoNum type="arabicPeriod"/>
            </a:pPr>
            <a:r>
              <a:rPr lang="en-US" sz="1400" b="1" dirty="0"/>
              <a:t>Route reconnaissance</a:t>
            </a:r>
          </a:p>
          <a:p>
            <a:pPr marL="766844" indent="-386779">
              <a:buFont typeface="+mj-lt"/>
              <a:buAutoNum type="arabicPeriod"/>
            </a:pPr>
            <a:r>
              <a:rPr lang="en-US" sz="1400" b="1" dirty="0"/>
              <a:t>Zone reconnaissance</a:t>
            </a:r>
          </a:p>
          <a:p>
            <a:pPr marL="386779" indent="-386779">
              <a:buFont typeface="+mj-lt"/>
              <a:buAutoNum type="arabicPeriod"/>
            </a:pPr>
            <a:endParaRPr lang="en-US" sz="1400" b="1" dirty="0"/>
          </a:p>
          <a:p>
            <a:pPr marL="386779" indent="-386779">
              <a:buFont typeface="+mj-lt"/>
              <a:buAutoNum type="arabicPeriod"/>
            </a:pPr>
            <a:endParaRPr lang="en-US" sz="1400" b="1" dirty="0"/>
          </a:p>
        </p:txBody>
      </p:sp>
      <p:grpSp>
        <p:nvGrpSpPr>
          <p:cNvPr id="5" name="Group 41"/>
          <p:cNvGrpSpPr/>
          <p:nvPr/>
        </p:nvGrpSpPr>
        <p:grpSpPr>
          <a:xfrm>
            <a:off x="0" y="8866911"/>
            <a:ext cx="5943600" cy="277091"/>
            <a:chOff x="0" y="9753600"/>
            <a:chExt cx="7772400" cy="304800"/>
          </a:xfrm>
        </p:grpSpPr>
        <p:sp>
          <p:nvSpPr>
            <p:cNvPr id="7"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Reconnaissance</a:t>
              </a:r>
            </a:p>
          </p:txBody>
        </p:sp>
        <p:sp>
          <p:nvSpPr>
            <p:cNvPr id="8"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H - 1</a:t>
              </a:r>
            </a:p>
          </p:txBody>
        </p:sp>
      </p:grpSp>
      <p:sp>
        <p:nvSpPr>
          <p:cNvPr id="9"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Reconnaissance</a:t>
            </a:r>
            <a:endParaRPr lang="en-US" dirty="0"/>
          </a:p>
        </p:txBody>
      </p:sp>
    </p:spTree>
    <p:extLst>
      <p:ext uri="{BB962C8B-B14F-4D97-AF65-F5344CB8AC3E}">
        <p14:creationId xmlns:p14="http://schemas.microsoft.com/office/powerpoint/2010/main" val="18951611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777009"/>
            <a:ext cx="5943600" cy="7674264"/>
          </a:xfrm>
        </p:spPr>
        <p:txBody>
          <a:bodyPr>
            <a:noAutofit/>
          </a:bodyPr>
          <a:lstStyle/>
          <a:p>
            <a:pPr marL="0" indent="0">
              <a:buNone/>
            </a:pPr>
            <a:r>
              <a:rPr lang="en-US" sz="1600" b="1" u="sng" dirty="0"/>
              <a:t>Area reconnaissance</a:t>
            </a:r>
            <a:r>
              <a:rPr lang="en-US" sz="1600" u="sng" dirty="0"/>
              <a:t> </a:t>
            </a:r>
            <a:r>
              <a:rPr lang="en-US" sz="1600" dirty="0"/>
              <a:t>patrols focus on obtaining detailed information about the enemy activity, terrain, or specific civil considerations within a prescribed area. This area may include a town, a neighborhood, a ridgeline, woods, an airhead, or any other feature critical to operations. The area may consist of a single point (such as a bridge or an installation). Areas are normally smaller than zones and not usually contiguous to other friendly areas targeted for reconnaissance. Because the area is smaller, units conduct an </a:t>
            </a:r>
            <a:r>
              <a:rPr lang="fr-FR" sz="1600" dirty="0"/>
              <a:t>area reconnaissance quicker than a zone reconnaissance.</a:t>
            </a:r>
          </a:p>
          <a:p>
            <a:pPr marL="0" indent="0">
              <a:buNone/>
            </a:pPr>
            <a:endParaRPr lang="fr-FR" sz="700" dirty="0"/>
          </a:p>
          <a:p>
            <a:pPr marL="0" indent="0">
              <a:buNone/>
            </a:pPr>
            <a:r>
              <a:rPr lang="en-US" sz="1600" b="1" u="sng" dirty="0"/>
              <a:t>Route Reconnaissance </a:t>
            </a:r>
            <a:r>
              <a:rPr lang="en-US" sz="1600" dirty="0"/>
              <a:t>Obtains detailed information about a specified route and terrain where the enemy could influence movement along a route. Route reconnaissance focuses along a specific line of communications (such as a road, railway, or cross-country mobility corridor). It provides new or updated information on route conditions (such as obstacles and bridge classifications, and enemy and civilian activity along the route). A route reconnaissance includes not only the route itself, but also all terrain along the route from which the enemy could influence the friendly force’s movement. The commander normally assigns this mission to use a specific route for friendly movement.</a:t>
            </a:r>
          </a:p>
          <a:p>
            <a:pPr marL="0" indent="0">
              <a:buNone/>
            </a:pPr>
            <a:endParaRPr lang="en-US" sz="700" dirty="0"/>
          </a:p>
          <a:p>
            <a:pPr marL="0" indent="0">
              <a:buNone/>
            </a:pPr>
            <a:r>
              <a:rPr lang="en-US" sz="1600" b="1" u="sng" dirty="0"/>
              <a:t>Zone reconnaissance </a:t>
            </a:r>
            <a:r>
              <a:rPr lang="en-US" sz="1600" dirty="0"/>
              <a:t>involves a directed effort to obtain detailed information on all routes, obstacles, terrain, enemy forces, or specific civil considerations within a zone defined by boundaries. Obstacles include both existing and reinforcing, as well as areas CBRN contamination. Commanders assign zone reconnaissance missions when they need additional information on a zone before committing other forces in the zone. Zone reconnaissance missions are appropriate when the enemy situation is vague, existing knowledge of the terrain is limited, or combat operations have altered the terrain. A zone reconnaissance may include several route or area reconnaissance missions assigned to subordinate units.</a:t>
            </a:r>
          </a:p>
          <a:p>
            <a:pPr marL="0" indent="0">
              <a:buNone/>
            </a:pPr>
            <a:endParaRPr lang="fr-FR" sz="1600" dirty="0"/>
          </a:p>
          <a:p>
            <a:pPr marL="0" indent="0">
              <a:buNone/>
            </a:pPr>
            <a:r>
              <a:rPr lang="en-US" sz="1600" dirty="0"/>
              <a:t> </a:t>
            </a:r>
          </a:p>
        </p:txBody>
      </p:sp>
      <p:grpSp>
        <p:nvGrpSpPr>
          <p:cNvPr id="7" name="Group 41"/>
          <p:cNvGrpSpPr/>
          <p:nvPr/>
        </p:nvGrpSpPr>
        <p:grpSpPr>
          <a:xfrm>
            <a:off x="0" y="8866911"/>
            <a:ext cx="5943600" cy="277091"/>
            <a:chOff x="0" y="9753600"/>
            <a:chExt cx="7772400" cy="304800"/>
          </a:xfrm>
        </p:grpSpPr>
        <p:sp>
          <p:nvSpPr>
            <p:cNvPr id="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Reconnaissance</a:t>
              </a:r>
            </a:p>
          </p:txBody>
        </p:sp>
        <p:sp>
          <p:nvSpPr>
            <p:cNvPr id="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H - 2</a:t>
              </a:r>
            </a:p>
          </p:txBody>
        </p:sp>
      </p:grpSp>
      <p:sp>
        <p:nvSpPr>
          <p:cNvPr id="1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Reconnaissance Patrols</a:t>
            </a:r>
            <a:endParaRPr lang="en-US" dirty="0"/>
          </a:p>
        </p:txBody>
      </p:sp>
    </p:spTree>
    <p:extLst>
      <p:ext uri="{BB962C8B-B14F-4D97-AF65-F5344CB8AC3E}">
        <p14:creationId xmlns:p14="http://schemas.microsoft.com/office/powerpoint/2010/main" val="270449488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1"/>
          <p:cNvGrpSpPr/>
          <p:nvPr/>
        </p:nvGrpSpPr>
        <p:grpSpPr>
          <a:xfrm>
            <a:off x="0" y="8866911"/>
            <a:ext cx="5943600" cy="277091"/>
            <a:chOff x="0" y="9753600"/>
            <a:chExt cx="7772400" cy="304800"/>
          </a:xfrm>
        </p:grpSpPr>
        <p:sp>
          <p:nvSpPr>
            <p:cNvPr id="13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Reconnaissance</a:t>
              </a:r>
            </a:p>
          </p:txBody>
        </p:sp>
        <p:sp>
          <p:nvSpPr>
            <p:cNvPr id="13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H - 3</a:t>
              </a:r>
            </a:p>
          </p:txBody>
        </p:sp>
      </p:grpSp>
      <p:sp>
        <p:nvSpPr>
          <p:cNvPr id="14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Area Recon</a:t>
            </a:r>
            <a:endParaRPr lang="en-US" dirty="0"/>
          </a:p>
        </p:txBody>
      </p:sp>
      <p:sp>
        <p:nvSpPr>
          <p:cNvPr id="136" name="Rectangle 135"/>
          <p:cNvSpPr/>
          <p:nvPr/>
        </p:nvSpPr>
        <p:spPr>
          <a:xfrm>
            <a:off x="0" y="627530"/>
            <a:ext cx="5943600" cy="8541967"/>
          </a:xfrm>
          <a:prstGeom prst="rect">
            <a:avLst/>
          </a:prstGeom>
        </p:spPr>
        <p:txBody>
          <a:bodyPr wrap="square" lIns="77356" tIns="38678" rIns="77356" bIns="38678">
            <a:spAutoFit/>
          </a:bodyPr>
          <a:lstStyle/>
          <a:p>
            <a:pPr marL="189361" indent="-189361"/>
            <a:r>
              <a:rPr lang="en-US" sz="1375" b="1" u="sng" dirty="0"/>
              <a:t>Performance Steps</a:t>
            </a:r>
          </a:p>
          <a:p>
            <a:pPr marL="189361" indent="-189361"/>
            <a:r>
              <a:rPr lang="en-US" sz="1375" dirty="0"/>
              <a:t>(a) The element occupies the ORP as discussed in the section on occupation of the ORP. RTO calls in spare for occupation of ORP. The leader confirms his location on map while subordinate leaders make necessary perimeter adjustments.</a:t>
            </a:r>
          </a:p>
          <a:p>
            <a:pPr marL="189361" indent="-189361"/>
            <a:r>
              <a:rPr lang="en-US" sz="1375" dirty="0"/>
              <a:t>(b) The PL organizes the platoon in one of two ways: separate recon and security elements, or combined recon and security elements.</a:t>
            </a:r>
          </a:p>
          <a:p>
            <a:pPr marL="189361" indent="-189361"/>
            <a:r>
              <a:rPr lang="en-US" sz="1375" dirty="0"/>
              <a:t>(c) The PL takes subordinates leaders and key personnel on a leader’s recon to confirm the objective and plan.</a:t>
            </a:r>
          </a:p>
          <a:p>
            <a:pPr marL="488847" indent="-244422"/>
            <a:r>
              <a:rPr lang="en-US" sz="1375" dirty="0"/>
              <a:t>(1) Issues a 5 point contingency plan before departure.</a:t>
            </a:r>
          </a:p>
          <a:p>
            <a:pPr marL="488847" indent="-244422"/>
            <a:r>
              <a:rPr lang="en-US" sz="1375" dirty="0"/>
              <a:t>(2) Establishes a suitable release point. That is out of sight and sound distance from the objective (if possible), but (at a minimum) definitely out of sight of the objective, and should also possess good rally point characteristics.</a:t>
            </a:r>
          </a:p>
          <a:p>
            <a:pPr marL="488847" indent="-244422"/>
            <a:r>
              <a:rPr lang="en-US" sz="1375" dirty="0"/>
              <a:t>(3) Allows all pax to </a:t>
            </a:r>
            <a:r>
              <a:rPr lang="en-US" sz="1375" dirty="0" err="1" smtClean="0"/>
              <a:t>familiarizewith</a:t>
            </a:r>
            <a:r>
              <a:rPr lang="en-US" sz="1375" dirty="0" smtClean="0"/>
              <a:t> </a:t>
            </a:r>
            <a:r>
              <a:rPr lang="en-US" sz="1375" dirty="0"/>
              <a:t>the release point &amp; surrounding area</a:t>
            </a:r>
          </a:p>
          <a:p>
            <a:pPr marL="488847" indent="-244422"/>
            <a:r>
              <a:rPr lang="en-US" sz="1375" dirty="0"/>
              <a:t>(4) Identifies (pinpoints) the OBJ and emplaces surveillance. The surveillance team is positioned with one man facing the OBJ, and one facing back in the direction of the release point.</a:t>
            </a:r>
          </a:p>
          <a:p>
            <a:pPr marL="488847" indent="-244422"/>
            <a:r>
              <a:rPr lang="en-US" sz="1375" dirty="0"/>
              <a:t>(5) Takes subordinate leaders forward to pinpoint the objective, establish a limit of advance, and choose vantage points.</a:t>
            </a:r>
          </a:p>
          <a:p>
            <a:pPr marL="488847" indent="-244422"/>
            <a:r>
              <a:rPr lang="en-US" sz="1375" dirty="0"/>
              <a:t>(6) Maintains commo with the platoon throughout the leader’s recon.</a:t>
            </a:r>
          </a:p>
          <a:p>
            <a:pPr marL="488847" indent="-244422"/>
            <a:r>
              <a:rPr lang="en-US" sz="1375" dirty="0"/>
              <a:t>(7) Designates a surveillance team to keep the objective under surveillance. Issues a contingency plan to the senior man remaining with the surveillance team.</a:t>
            </a:r>
          </a:p>
          <a:p>
            <a:r>
              <a:rPr lang="en-US" sz="1375" dirty="0"/>
              <a:t>(d) The PSG maintains security and supervises priorities of work in the ORP.</a:t>
            </a:r>
          </a:p>
          <a:p>
            <a:pPr marL="433785" indent="-189361"/>
            <a:r>
              <a:rPr lang="en-US" sz="1375" dirty="0"/>
              <a:t>(1) Reestablishes security at the ORP.</a:t>
            </a:r>
          </a:p>
          <a:p>
            <a:pPr marL="433785" indent="-189361"/>
            <a:r>
              <a:rPr lang="en-US" sz="1375" dirty="0"/>
              <a:t>(2) Disseminates the PLs contingency plan.</a:t>
            </a:r>
          </a:p>
          <a:p>
            <a:pPr marL="433785" indent="-189361"/>
            <a:r>
              <a:rPr lang="en-US" sz="1375" dirty="0"/>
              <a:t>(3) Oversees preparation of recon personnel (Personnel recamouflaged, NODs and Binos prepared,  weapons on safe with a round in the chamber).</a:t>
            </a:r>
          </a:p>
          <a:p>
            <a:r>
              <a:rPr lang="en-US" sz="1375" dirty="0"/>
              <a:t>(e) The PL and his recon party return to the ORP.</a:t>
            </a:r>
          </a:p>
          <a:p>
            <a:pPr marL="534507" indent="-290085">
              <a:buAutoNum type="arabicParenBoth"/>
            </a:pPr>
            <a:r>
              <a:rPr lang="en-US" sz="1375" dirty="0"/>
              <a:t>Confirms the plan or issues a FRAGO.</a:t>
            </a:r>
          </a:p>
          <a:p>
            <a:pPr marL="534507" indent="-290085">
              <a:buAutoNum type="arabicParenBoth"/>
            </a:pPr>
            <a:r>
              <a:rPr lang="en-US" sz="1375" dirty="0"/>
              <a:t>Allows subordinate leaders time to disseminate the plan.</a:t>
            </a:r>
          </a:p>
          <a:p>
            <a:r>
              <a:rPr lang="en-US" sz="1375" dirty="0"/>
              <a:t>(f) The patrol conducts the recon by long-range observation/surveillance if possible.</a:t>
            </a:r>
          </a:p>
          <a:p>
            <a:pPr marL="488847" indent="-244422"/>
            <a:r>
              <a:rPr lang="en-US" sz="1375" dirty="0"/>
              <a:t>(1) R&amp;S elements move to observation points that offer cover and concealment, and that are outside of small-arms range and range of local security measures.</a:t>
            </a:r>
          </a:p>
          <a:p>
            <a:pPr marL="488847" indent="-244422"/>
            <a:r>
              <a:rPr lang="en-US" sz="1375" dirty="0"/>
              <a:t>(2) Establishes a series of OPs if information cannot be gathered from one location.</a:t>
            </a:r>
          </a:p>
          <a:p>
            <a:pPr marL="488847" indent="-244422"/>
            <a:r>
              <a:rPr lang="en-US" sz="1375" dirty="0"/>
              <a:t>(3) Gathers all PIR using the acronym SALUTE.</a:t>
            </a:r>
          </a:p>
        </p:txBody>
      </p:sp>
    </p:spTree>
    <p:extLst>
      <p:ext uri="{BB962C8B-B14F-4D97-AF65-F5344CB8AC3E}">
        <p14:creationId xmlns:p14="http://schemas.microsoft.com/office/powerpoint/2010/main" val="119325361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13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Reconnaissance</a:t>
              </a:r>
            </a:p>
          </p:txBody>
        </p:sp>
        <p:sp>
          <p:nvSpPr>
            <p:cNvPr id="13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H - 4</a:t>
              </a:r>
            </a:p>
          </p:txBody>
        </p:sp>
      </p:grpSp>
      <p:sp>
        <p:nvSpPr>
          <p:cNvPr id="14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Area Recon</a:t>
            </a:r>
            <a:endParaRPr lang="en-US" dirty="0"/>
          </a:p>
        </p:txBody>
      </p:sp>
      <p:sp>
        <p:nvSpPr>
          <p:cNvPr id="7" name="Rectangle 6"/>
          <p:cNvSpPr/>
          <p:nvPr/>
        </p:nvSpPr>
        <p:spPr>
          <a:xfrm>
            <a:off x="0" y="692729"/>
            <a:ext cx="5943600" cy="7247361"/>
          </a:xfrm>
          <a:prstGeom prst="rect">
            <a:avLst/>
          </a:prstGeom>
        </p:spPr>
        <p:txBody>
          <a:bodyPr wrap="square" lIns="77356" tIns="38678" rIns="77356" bIns="38678">
            <a:spAutoFit/>
          </a:bodyPr>
          <a:lstStyle/>
          <a:p>
            <a:r>
              <a:rPr lang="en-US" dirty="0"/>
              <a:t>(g) If necessary, the patrol conducts its recon by short-range observation/surveillance.</a:t>
            </a:r>
          </a:p>
          <a:p>
            <a:pPr marL="244422"/>
            <a:r>
              <a:rPr lang="en-US" dirty="0"/>
              <a:t>(1) Moves to an OP near the objective.</a:t>
            </a:r>
          </a:p>
          <a:p>
            <a:pPr marL="244422"/>
            <a:r>
              <a:rPr lang="en-US" dirty="0"/>
              <a:t>(2) Passes close enough to the objective to gain information.</a:t>
            </a:r>
          </a:p>
          <a:p>
            <a:pPr marL="244422"/>
            <a:r>
              <a:rPr lang="en-US" dirty="0"/>
              <a:t>(3) Gathers all PIR using the acronym SALUTE.</a:t>
            </a:r>
          </a:p>
          <a:p>
            <a:pPr marL="244422" indent="-244422"/>
            <a:r>
              <a:rPr lang="en-US" dirty="0"/>
              <a:t>(h) R&amp;S teams move using a technique such as the cloverleaf method to move to successive OP’s. In this method, R&amp;S teams avoid paralleling the objective site, maintain extreme stealth, do not cross the limit of advance, and Maximize the use of available cover and concealment.</a:t>
            </a:r>
          </a:p>
          <a:p>
            <a:pPr marL="244422" indent="-244422"/>
            <a:r>
              <a:rPr lang="en-US" dirty="0"/>
              <a:t>(i) During the conduct of the recon, each R&amp;S team will return to the release point when any of the following occurs:</a:t>
            </a:r>
          </a:p>
          <a:p>
            <a:pPr marL="244422"/>
            <a:r>
              <a:rPr lang="en-US" dirty="0"/>
              <a:t>(1) They have gathered all their PIR.</a:t>
            </a:r>
          </a:p>
          <a:p>
            <a:pPr marL="244422"/>
            <a:r>
              <a:rPr lang="en-US" dirty="0"/>
              <a:t>(2) They have reached the limit of advance.</a:t>
            </a:r>
          </a:p>
          <a:p>
            <a:pPr marL="244422"/>
            <a:r>
              <a:rPr lang="en-US" dirty="0"/>
              <a:t>(3) The allocated time to conduct the recon has elapsed.</a:t>
            </a:r>
          </a:p>
          <a:p>
            <a:pPr marL="244422"/>
            <a:r>
              <a:rPr lang="en-US" dirty="0"/>
              <a:t>(4) Contact has been made.</a:t>
            </a:r>
          </a:p>
          <a:p>
            <a:pPr marL="149072" indent="-149072"/>
            <a:r>
              <a:rPr lang="en-US" dirty="0"/>
              <a:t>(j) At the release point, the leader will analyze what information has been  gathered and determine if he has met the PIR requirements.</a:t>
            </a:r>
          </a:p>
          <a:p>
            <a:pPr marL="149072" indent="-149072"/>
            <a:r>
              <a:rPr lang="en-US" dirty="0"/>
              <a:t>(k) If the leader determines that he has not gathered sufficient information to meet the PIR requirements, or if the information he and the subordinate leader gathered differs drastically, he may have to send R&amp;S teams back up to the objective site. Before doing this, he will issue new five-point contingency plans all around and may even have to return to the ORP to alert the PSG of the change.</a:t>
            </a:r>
          </a:p>
          <a:p>
            <a:r>
              <a:rPr lang="en-US" dirty="0"/>
              <a:t>(l) The R&amp;S element returns undetected to the ORP by the specified time.</a:t>
            </a:r>
          </a:p>
          <a:p>
            <a:pPr marL="478102" indent="-244422"/>
            <a:r>
              <a:rPr lang="en-US" dirty="0"/>
              <a:t>(1) Disseminates information to all patrol members through key leaders at the ORP, or  moves to a position at least one terrain feature or one kilometer away to disseminate. To disseminate, the leader has the RTO prepare three sketches of the objective site based on his (the leader's) sketch and provides the copies to the subordinate leaders to assist in dissemination. </a:t>
            </a:r>
          </a:p>
          <a:p>
            <a:pPr marL="478102" indent="-244422"/>
            <a:r>
              <a:rPr lang="en-US" dirty="0"/>
              <a:t>(2) Reports any information requirements and/or any information requiring immediate attention to higher headquarters, and departs for the designated area.</a:t>
            </a:r>
          </a:p>
        </p:txBody>
      </p:sp>
    </p:spTree>
    <p:extLst>
      <p:ext uri="{BB962C8B-B14F-4D97-AF65-F5344CB8AC3E}">
        <p14:creationId xmlns:p14="http://schemas.microsoft.com/office/powerpoint/2010/main" val="119325361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0" y="8866911"/>
            <a:ext cx="5943600" cy="277091"/>
            <a:chOff x="0" y="9753600"/>
            <a:chExt cx="7772400" cy="304800"/>
          </a:xfrm>
        </p:grpSpPr>
        <p:sp>
          <p:nvSpPr>
            <p:cNvPr id="138" name="Footer Placeholder 4"/>
            <p:cNvSpPr txBox="1">
              <a:spLocks/>
            </p:cNvSpPr>
            <p:nvPr/>
          </p:nvSpPr>
          <p:spPr>
            <a:xfrm>
              <a:off x="0" y="9753600"/>
              <a:ext cx="3810000" cy="304800"/>
            </a:xfrm>
            <a:prstGeom prst="rect">
              <a:avLst/>
            </a:prstGeom>
          </p:spPr>
          <p:txBody>
            <a:bodyPr anchor="ctr"/>
            <a:lstStyle/>
            <a:p>
              <a:pPr lvl="0">
                <a:defRPr/>
              </a:pPr>
              <a:r>
                <a:rPr lang="en-US" sz="1300" dirty="0">
                  <a:hlinkClick r:id="rId2" action="ppaction://hlinksldjump" tooltip="Click here to return to the TACSOP Table of Contents"/>
                </a:rPr>
                <a:t>Reconnaissance</a:t>
              </a:r>
            </a:p>
          </p:txBody>
        </p:sp>
        <p:sp>
          <p:nvSpPr>
            <p:cNvPr id="139" name="Footer Placeholder 4"/>
            <p:cNvSpPr txBox="1">
              <a:spLocks/>
            </p:cNvSpPr>
            <p:nvPr/>
          </p:nvSpPr>
          <p:spPr>
            <a:xfrm>
              <a:off x="3962400" y="9753600"/>
              <a:ext cx="3810000" cy="304800"/>
            </a:xfrm>
            <a:prstGeom prst="rect">
              <a:avLst/>
            </a:prstGeom>
          </p:spPr>
          <p:txBody>
            <a:bodyPr anchor="ctr"/>
            <a:lstStyle/>
            <a:p>
              <a:pPr algn="r">
                <a:defRPr/>
              </a:pPr>
              <a:r>
                <a:rPr lang="en-US" sz="1300" dirty="0">
                  <a:hlinkClick r:id="rId3" action="ppaction://hlinksldjump" tooltip="Click here to return to the TACSOP Table of Contents"/>
                </a:rPr>
                <a:t>H - 5</a:t>
              </a:r>
            </a:p>
          </p:txBody>
        </p:sp>
      </p:grpSp>
      <p:sp>
        <p:nvSpPr>
          <p:cNvPr id="140" name="Title 6"/>
          <p:cNvSpPr txBox="1">
            <a:spLocks/>
          </p:cNvSpPr>
          <p:nvPr/>
        </p:nvSpPr>
        <p:spPr>
          <a:xfrm>
            <a:off x="0" y="89093"/>
            <a:ext cx="5943600" cy="465089"/>
          </a:xfrm>
          <a:prstGeom prst="rect">
            <a:avLst/>
          </a:prstGeom>
        </p:spPr>
        <p:txBody>
          <a:bodyPr lIns="77356" tIns="38678" rIns="77356" bIns="38678" anchor="ct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Area Recon</a:t>
            </a:r>
            <a:endParaRPr lang="en-US" dirty="0"/>
          </a:p>
        </p:txBody>
      </p:sp>
      <p:pic>
        <p:nvPicPr>
          <p:cNvPr id="174082" name="Picture 2"/>
          <p:cNvPicPr>
            <a:picLocks noChangeAspect="1" noChangeArrowheads="1"/>
          </p:cNvPicPr>
          <p:nvPr/>
        </p:nvPicPr>
        <p:blipFill>
          <a:blip r:embed="rId4" cstate="print"/>
          <a:srcRect/>
          <a:stretch>
            <a:fillRect/>
          </a:stretch>
        </p:blipFill>
        <p:spPr bwMode="auto">
          <a:xfrm>
            <a:off x="58271" y="3463636"/>
            <a:ext cx="5768788" cy="5306786"/>
          </a:xfrm>
          <a:prstGeom prst="rect">
            <a:avLst/>
          </a:prstGeom>
          <a:noFill/>
          <a:ln w="9525">
            <a:noFill/>
            <a:miter lim="800000"/>
            <a:headEnd/>
            <a:tailEnd/>
          </a:ln>
        </p:spPr>
      </p:pic>
      <p:sp>
        <p:nvSpPr>
          <p:cNvPr id="8" name="Rectangle 7"/>
          <p:cNvSpPr/>
          <p:nvPr/>
        </p:nvSpPr>
        <p:spPr>
          <a:xfrm>
            <a:off x="0" y="664315"/>
            <a:ext cx="5943600" cy="2878878"/>
          </a:xfrm>
          <a:prstGeom prst="rect">
            <a:avLst/>
          </a:prstGeom>
        </p:spPr>
        <p:txBody>
          <a:bodyPr wrap="square" lIns="77356" tIns="38678" rIns="77356" bIns="38678">
            <a:spAutoFit/>
          </a:bodyPr>
          <a:lstStyle/>
          <a:p>
            <a:pPr lvl="0"/>
            <a:r>
              <a:rPr lang="en-US" dirty="0">
                <a:solidFill>
                  <a:prstClr val="black"/>
                </a:solidFill>
              </a:rPr>
              <a:t>(m) If contact is made:</a:t>
            </a:r>
          </a:p>
          <a:p>
            <a:pPr marL="433785" indent="-189361">
              <a:buFontTx/>
              <a:buAutoNum type="arabicParenBoth"/>
            </a:pPr>
            <a:r>
              <a:rPr lang="en-US" dirty="0">
                <a:solidFill>
                  <a:prstClr val="black"/>
                </a:solidFill>
              </a:rPr>
              <a:t>Moving to the release point: the recon element will attempt to break contact and return to the ORP, secure rucksacks, and quickly move out of the area. Once they have moved a safe distance away, the leader will inform higher HQ of the situation and take further instructions from them.</a:t>
            </a:r>
          </a:p>
          <a:p>
            <a:pPr marL="433785" indent="-189361"/>
            <a:r>
              <a:rPr lang="en-US" dirty="0">
                <a:solidFill>
                  <a:prstClr val="black"/>
                </a:solidFill>
              </a:rPr>
              <a:t>(2) While emplacing surveillance: These individuals will withdraw through the release point to the ORP and follow the same procedures as above.</a:t>
            </a:r>
          </a:p>
          <a:p>
            <a:pPr marL="429754" indent="-183990"/>
            <a:r>
              <a:rPr lang="en-US" dirty="0">
                <a:solidFill>
                  <a:prstClr val="black"/>
                </a:solidFill>
              </a:rPr>
              <a:t>(3) While conducting the recon: All personnel will fire a full magazine on to the objective site. Surveillance will fire a LAW on the biggest weapon on the objective. All elements will pull off the objective and move to the release point. The senior man will quickly account for all personnel and return to the ORP. Once in the ORP, the procedures as outlined in (1) above will be followed.</a:t>
            </a:r>
          </a:p>
        </p:txBody>
      </p:sp>
    </p:spTree>
    <p:extLst>
      <p:ext uri="{BB962C8B-B14F-4D97-AF65-F5344CB8AC3E}">
        <p14:creationId xmlns:p14="http://schemas.microsoft.com/office/powerpoint/2010/main" val="11932536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18558</TotalTime>
  <Words>33233</Words>
  <Application>Microsoft Office PowerPoint</Application>
  <PresentationFormat>Custom</PresentationFormat>
  <Paragraphs>2237</Paragraphs>
  <Slides>156</Slides>
  <Notes>0</Notes>
  <HiddenSlides>0</HiddenSlides>
  <MMClips>0</MMClips>
  <ScaleCrop>false</ScaleCrop>
  <HeadingPairs>
    <vt:vector size="4" baseType="variant">
      <vt:variant>
        <vt:lpstr>Theme</vt:lpstr>
      </vt:variant>
      <vt:variant>
        <vt:i4>1</vt:i4>
      </vt:variant>
      <vt:variant>
        <vt:lpstr>Slide Titles</vt:lpstr>
      </vt:variant>
      <vt:variant>
        <vt:i4>156</vt:i4>
      </vt:variant>
    </vt:vector>
  </HeadingPairs>
  <TitlesOfParts>
    <vt:vector size="157" baseType="lpstr">
      <vt:lpstr>Office Theme</vt:lpstr>
      <vt:lpstr>Fighting Eagles TACSOP</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Lions TACSOP</dc:title>
  <dc:subject>Tactical Standard Operating Procedures</dc:subject>
  <dc:creator>Jason M. Pape</dc:creator>
  <cp:keywords>TACSOP SOP OEF</cp:keywords>
  <cp:lastModifiedBy>EWU</cp:lastModifiedBy>
  <cp:revision>622</cp:revision>
  <cp:lastPrinted>2016-09-22T01:01:56Z</cp:lastPrinted>
  <dcterms:created xsi:type="dcterms:W3CDTF">2011-05-19T22:09:44Z</dcterms:created>
  <dcterms:modified xsi:type="dcterms:W3CDTF">2017-01-19T17:25:25Z</dcterms:modified>
</cp:coreProperties>
</file>