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44" r:id="rId2"/>
    <p:sldId id="312" r:id="rId3"/>
    <p:sldId id="322" r:id="rId4"/>
    <p:sldId id="323" r:id="rId5"/>
    <p:sldId id="332" r:id="rId6"/>
    <p:sldId id="325" r:id="rId7"/>
    <p:sldId id="326" r:id="rId8"/>
    <p:sldId id="340" r:id="rId9"/>
    <p:sldId id="327" r:id="rId10"/>
    <p:sldId id="330" r:id="rId11"/>
    <p:sldId id="331" r:id="rId12"/>
    <p:sldId id="328" r:id="rId13"/>
    <p:sldId id="329" r:id="rId14"/>
    <p:sldId id="335" r:id="rId15"/>
    <p:sldId id="333" r:id="rId16"/>
    <p:sldId id="352" r:id="rId17"/>
    <p:sldId id="334" r:id="rId18"/>
    <p:sldId id="336" r:id="rId19"/>
    <p:sldId id="337" r:id="rId20"/>
    <p:sldId id="338" r:id="rId21"/>
    <p:sldId id="339" r:id="rId22"/>
    <p:sldId id="341" r:id="rId23"/>
    <p:sldId id="342" r:id="rId24"/>
    <p:sldId id="343" r:id="rId25"/>
    <p:sldId id="324" r:id="rId26"/>
    <p:sldId id="345" r:id="rId27"/>
    <p:sldId id="346" r:id="rId28"/>
    <p:sldId id="347" r:id="rId29"/>
    <p:sldId id="348" r:id="rId30"/>
    <p:sldId id="349" r:id="rId31"/>
    <p:sldId id="350" r:id="rId32"/>
    <p:sldId id="351" r:id="rId33"/>
    <p:sldId id="321" r:id="rId34"/>
    <p:sldId id="353"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2140DF95-10F1-45A7-A55B-A08735D2C654}">
          <p14:sldIdLst>
            <p14:sldId id="344"/>
            <p14:sldId id="312"/>
            <p14:sldId id="322"/>
            <p14:sldId id="323"/>
            <p14:sldId id="332"/>
            <p14:sldId id="325"/>
            <p14:sldId id="326"/>
            <p14:sldId id="340"/>
            <p14:sldId id="327"/>
            <p14:sldId id="330"/>
            <p14:sldId id="331"/>
            <p14:sldId id="328"/>
            <p14:sldId id="329"/>
            <p14:sldId id="335"/>
            <p14:sldId id="333"/>
            <p14:sldId id="352"/>
            <p14:sldId id="334"/>
            <p14:sldId id="336"/>
            <p14:sldId id="337"/>
            <p14:sldId id="338"/>
            <p14:sldId id="339"/>
            <p14:sldId id="341"/>
            <p14:sldId id="342"/>
            <p14:sldId id="343"/>
            <p14:sldId id="324"/>
            <p14:sldId id="345"/>
            <p14:sldId id="346"/>
            <p14:sldId id="347"/>
            <p14:sldId id="348"/>
            <p14:sldId id="349"/>
            <p14:sldId id="350"/>
            <p14:sldId id="351"/>
            <p14:sldId id="321"/>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80025" autoAdjust="0"/>
  </p:normalViewPr>
  <p:slideViewPr>
    <p:cSldViewPr>
      <p:cViewPr varScale="1">
        <p:scale>
          <a:sx n="74" d="100"/>
          <a:sy n="74" d="100"/>
        </p:scale>
        <p:origin x="1362"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767A19E5-EE33-4B18-A49A-2B4CF06BBDDD}" type="slidenum">
              <a:rPr lang="en-US" altLang="en-US"/>
              <a:pPr/>
              <a:t>‹#›</a:t>
            </a:fld>
            <a:endParaRPr lang="en-US" altLang="en-US"/>
          </a:p>
        </p:txBody>
      </p:sp>
    </p:spTree>
    <p:extLst>
      <p:ext uri="{BB962C8B-B14F-4D97-AF65-F5344CB8AC3E}">
        <p14:creationId xmlns:p14="http://schemas.microsoft.com/office/powerpoint/2010/main" val="1248058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 due</a:t>
            </a:r>
            <a:r>
              <a:rPr lang="en-US" baseline="0" dirty="0" smtClean="0"/>
              <a:t> to the larger number of attendees, please ask all questions, unless I indicate other wise, in the chat text box in WebEx indicated by the red arrow. </a:t>
            </a:r>
          </a:p>
          <a:p>
            <a:endParaRPr lang="en-US" baseline="0" dirty="0" smtClean="0"/>
          </a:p>
          <a:p>
            <a:r>
              <a:rPr lang="en-US" baseline="0" dirty="0" smtClean="0"/>
              <a:t>A brief period will be given for those who are only calling into the class to ask questions. </a:t>
            </a:r>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1</a:t>
            </a:fld>
            <a:endParaRPr lang="en-US" altLang="en-US"/>
          </a:p>
        </p:txBody>
      </p:sp>
    </p:spTree>
    <p:extLst>
      <p:ext uri="{BB962C8B-B14F-4D97-AF65-F5344CB8AC3E}">
        <p14:creationId xmlns:p14="http://schemas.microsoft.com/office/powerpoint/2010/main" val="260377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 </a:t>
            </a:r>
            <a:r>
              <a:rPr lang="en-US" dirty="0" smtClean="0"/>
              <a:t>If created this way, Rated NCO/Officer</a:t>
            </a:r>
            <a:r>
              <a:rPr lang="en-US" baseline="0" dirty="0" smtClean="0"/>
              <a:t> won’t be able to access. Only part 1 information transfers.</a:t>
            </a:r>
          </a:p>
          <a:p>
            <a:pPr marL="228600" indent="-228600">
              <a:buAutoNum type="arabicParenR"/>
            </a:pPr>
            <a:r>
              <a:rPr lang="en-US" baseline="0" dirty="0" smtClean="0"/>
              <a:t>- If created this way, </a:t>
            </a:r>
            <a:r>
              <a:rPr lang="en-US" dirty="0" smtClean="0"/>
              <a:t>Rated NCO/Officer</a:t>
            </a:r>
            <a:r>
              <a:rPr lang="en-US" baseline="0" dirty="0" smtClean="0"/>
              <a:t> can access until the </a:t>
            </a:r>
            <a:r>
              <a:rPr lang="en-US" baseline="0" dirty="0" err="1" smtClean="0"/>
              <a:t>eval</a:t>
            </a:r>
            <a:r>
              <a:rPr lang="en-US" baseline="0" dirty="0" smtClean="0"/>
              <a:t> times out, or the individual closes it.</a:t>
            </a:r>
          </a:p>
          <a:p>
            <a:pPr marL="457200" lvl="1" indent="0">
              <a:buNone/>
            </a:pPr>
            <a:r>
              <a:rPr lang="en-US" baseline="0" dirty="0" smtClean="0"/>
              <a:t>If rated NCO/Officer choses to initiate </a:t>
            </a:r>
            <a:r>
              <a:rPr lang="en-US" baseline="0" dirty="0" err="1" smtClean="0"/>
              <a:t>eval</a:t>
            </a:r>
            <a:r>
              <a:rPr lang="en-US" baseline="0" dirty="0" smtClean="0"/>
              <a:t> and give rater/SR draft bullets, recommend complete </a:t>
            </a:r>
            <a:r>
              <a:rPr lang="en-US" baseline="0" dirty="0" err="1" smtClean="0"/>
              <a:t>eval</a:t>
            </a:r>
            <a:r>
              <a:rPr lang="en-US" baseline="0" dirty="0" smtClean="0"/>
              <a:t> on PDF form and then cut and paste into EES. </a:t>
            </a:r>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12</a:t>
            </a:fld>
            <a:endParaRPr lang="en-US" altLang="en-US"/>
          </a:p>
        </p:txBody>
      </p:sp>
    </p:spTree>
    <p:extLst>
      <p:ext uri="{BB962C8B-B14F-4D97-AF65-F5344CB8AC3E}">
        <p14:creationId xmlns:p14="http://schemas.microsoft.com/office/powerpoint/2010/main" val="385054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QUESTIONS?</a:t>
            </a:r>
            <a:endParaRPr lang="en-US" b="1"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13</a:t>
            </a:fld>
            <a:endParaRPr lang="en-US" altLang="en-US"/>
          </a:p>
        </p:txBody>
      </p:sp>
    </p:spTree>
    <p:extLst>
      <p:ext uri="{BB962C8B-B14F-4D97-AF65-F5344CB8AC3E}">
        <p14:creationId xmlns:p14="http://schemas.microsoft.com/office/powerpoint/2010/main" val="425435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FOR SUBMISSION.  This is a 49</a:t>
            </a:r>
            <a:r>
              <a:rPr lang="en-US" baseline="30000" dirty="0" smtClean="0"/>
              <a:t>th</a:t>
            </a:r>
            <a:r>
              <a:rPr lang="en-US" baseline="0" dirty="0" smtClean="0"/>
              <a:t> MP BDE requirement only.  Any other elements on the line will need to contact their BN/BDE S1s to see if there are any similar requirements for their organizations. </a:t>
            </a:r>
          </a:p>
          <a:p>
            <a:endParaRPr lang="en-US" baseline="0" dirty="0" smtClean="0"/>
          </a:p>
          <a:p>
            <a:r>
              <a:rPr lang="en-US" baseline="0" dirty="0" smtClean="0"/>
              <a:t>NCOERs specifically, currently have a less than 2% error rate with this process.  Previously near 40%. </a:t>
            </a:r>
          </a:p>
          <a:p>
            <a:r>
              <a:rPr lang="en-US" b="1" baseline="0" dirty="0" smtClean="0"/>
              <a:t>QUESTIONS?</a:t>
            </a:r>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14</a:t>
            </a:fld>
            <a:endParaRPr lang="en-US" altLang="en-US"/>
          </a:p>
        </p:txBody>
      </p:sp>
    </p:spTree>
    <p:extLst>
      <p:ext uri="{BB962C8B-B14F-4D97-AF65-F5344CB8AC3E}">
        <p14:creationId xmlns:p14="http://schemas.microsoft.com/office/powerpoint/2010/main" val="174594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COUNSELING is part of the evaluation process and</a:t>
            </a:r>
            <a:r>
              <a:rPr lang="en-US" baseline="0" dirty="0" smtClean="0"/>
              <a:t> is typically where the process breaks down. </a:t>
            </a:r>
          </a:p>
          <a:p>
            <a:r>
              <a:rPr lang="en-US" baseline="0" dirty="0" smtClean="0"/>
              <a:t>You will need:</a:t>
            </a:r>
          </a:p>
          <a:p>
            <a:r>
              <a:rPr lang="en-US" baseline="0" dirty="0" smtClean="0"/>
              <a:t>-Delegate name, rank, DoD ID # and “.mil” email address (NOT </a:t>
            </a:r>
            <a:r>
              <a:rPr lang="en-US" baseline="0" dirty="0" err="1" smtClean="0"/>
              <a:t>AKO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15</a:t>
            </a:fld>
            <a:endParaRPr lang="en-US" altLang="en-US"/>
          </a:p>
        </p:txBody>
      </p:sp>
    </p:spTree>
    <p:extLst>
      <p:ext uri="{BB962C8B-B14F-4D97-AF65-F5344CB8AC3E}">
        <p14:creationId xmlns:p14="http://schemas.microsoft.com/office/powerpoint/2010/main" val="77248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COUNSELING is part of the evaluation process and</a:t>
            </a:r>
            <a:r>
              <a:rPr lang="en-US" baseline="0" dirty="0" smtClean="0"/>
              <a:t> is typically where the process breaks down. </a:t>
            </a:r>
          </a:p>
          <a:p>
            <a:r>
              <a:rPr lang="en-US" baseline="0" dirty="0" smtClean="0"/>
              <a:t>You will need:</a:t>
            </a:r>
          </a:p>
          <a:p>
            <a:r>
              <a:rPr lang="en-US" baseline="0" dirty="0" smtClean="0"/>
              <a:t>-Delegate name, rank, DoD ID # and “.mil” email address (NOT </a:t>
            </a:r>
            <a:r>
              <a:rPr lang="en-US" baseline="0" dirty="0" err="1" smtClean="0"/>
              <a:t>AKO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16</a:t>
            </a:fld>
            <a:endParaRPr lang="en-US" altLang="en-US"/>
          </a:p>
        </p:txBody>
      </p:sp>
    </p:spTree>
    <p:extLst>
      <p:ext uri="{BB962C8B-B14F-4D97-AF65-F5344CB8AC3E}">
        <p14:creationId xmlns:p14="http://schemas.microsoft.com/office/powerpoint/2010/main" val="376259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every Senior Rater within the 185 MP</a:t>
            </a:r>
            <a:r>
              <a:rPr lang="en-US" baseline="0" dirty="0" smtClean="0"/>
              <a:t> BN has the BN S1 as delegate with review/submit permissions.</a:t>
            </a:r>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17</a:t>
            </a:fld>
            <a:endParaRPr lang="en-US" altLang="en-US"/>
          </a:p>
        </p:txBody>
      </p:sp>
    </p:spTree>
    <p:extLst>
      <p:ext uri="{BB962C8B-B14F-4D97-AF65-F5344CB8AC3E}">
        <p14:creationId xmlns:p14="http://schemas.microsoft.com/office/powerpoint/2010/main" val="208726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Permissions</a:t>
            </a:r>
            <a:r>
              <a:rPr lang="en-US" baseline="0" dirty="0" smtClean="0"/>
              <a:t> include </a:t>
            </a:r>
          </a:p>
          <a:p>
            <a:r>
              <a:rPr lang="en-US" baseline="0" dirty="0" smtClean="0"/>
              <a:t>MANAGE DELEGATES</a:t>
            </a:r>
          </a:p>
          <a:p>
            <a:r>
              <a:rPr lang="en-US" baseline="0" dirty="0" smtClean="0"/>
              <a:t>VIEW RATING PROFILE</a:t>
            </a:r>
          </a:p>
          <a:p>
            <a:r>
              <a:rPr lang="en-US" baseline="0" dirty="0" smtClean="0"/>
              <a:t>EDIT EVALUATIONS</a:t>
            </a:r>
          </a:p>
          <a:p>
            <a:r>
              <a:rPr lang="en-US" baseline="0" dirty="0" smtClean="0"/>
              <a:t>SUBMIT EVALUATIONS/Remove signatures</a:t>
            </a:r>
          </a:p>
          <a:p>
            <a:r>
              <a:rPr lang="en-US" baseline="0" dirty="0" smtClean="0"/>
              <a:t>ENLISTED ADVISOR</a:t>
            </a:r>
          </a:p>
          <a:p>
            <a:r>
              <a:rPr lang="en-US" baseline="0" dirty="0" smtClean="0"/>
              <a:t>-Can set for a time limit, e.g. 1 </a:t>
            </a:r>
            <a:r>
              <a:rPr lang="en-US" baseline="0" dirty="0" err="1" smtClean="0"/>
              <a:t>yr</a:t>
            </a:r>
            <a:r>
              <a:rPr lang="en-US" baseline="0" dirty="0" smtClean="0"/>
              <a:t>, 6 </a:t>
            </a:r>
            <a:r>
              <a:rPr lang="en-US" baseline="0" dirty="0" err="1" smtClean="0"/>
              <a:t>mo</a:t>
            </a:r>
            <a:r>
              <a:rPr lang="en-US" baseline="0" dirty="0" smtClean="0"/>
              <a:t>, etc. </a:t>
            </a:r>
          </a:p>
          <a:p>
            <a:r>
              <a:rPr lang="en-US" b="1" baseline="0" dirty="0" smtClean="0"/>
              <a:t>QUESTIONS?</a:t>
            </a:r>
            <a:endParaRPr lang="en-US" b="1"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20</a:t>
            </a:fld>
            <a:endParaRPr lang="en-US" altLang="en-US"/>
          </a:p>
        </p:txBody>
      </p:sp>
    </p:spTree>
    <p:extLst>
      <p:ext uri="{BB962C8B-B14F-4D97-AF65-F5344CB8AC3E}">
        <p14:creationId xmlns:p14="http://schemas.microsoft.com/office/powerpoint/2010/main" val="128390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22</a:t>
            </a:fld>
            <a:endParaRPr lang="en-US" altLang="en-US"/>
          </a:p>
        </p:txBody>
      </p:sp>
    </p:spTree>
    <p:extLst>
      <p:ext uri="{BB962C8B-B14F-4D97-AF65-F5344CB8AC3E}">
        <p14:creationId xmlns:p14="http://schemas.microsoft.com/office/powerpoint/2010/main" val="549869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-Resist</a:t>
            </a:r>
            <a:r>
              <a:rPr lang="en-US" baseline="0" dirty="0" smtClean="0"/>
              <a:t> the urge to “leap-frog” subordinate evaluation ratings, or give a subordinate a “top block” simply because they are going to board or need it for promotion. </a:t>
            </a:r>
          </a:p>
          <a:p>
            <a:r>
              <a:rPr lang="en-US" baseline="0" dirty="0" smtClean="0"/>
              <a:t>-Only give EXCELS/</a:t>
            </a:r>
            <a:r>
              <a:rPr lang="en-US" sz="1200" dirty="0" smtClean="0"/>
              <a:t>MOST QUALIFIED ratings</a:t>
            </a:r>
            <a:r>
              <a:rPr lang="en-US" sz="1200" baseline="0" dirty="0" smtClean="0"/>
              <a:t> to those that deserve it. </a:t>
            </a:r>
          </a:p>
          <a:p>
            <a:endParaRPr lang="en-US" sz="1200" baseline="0" dirty="0" smtClean="0"/>
          </a:p>
          <a:p>
            <a:r>
              <a:rPr lang="en-US" sz="1200" b="1" baseline="0" dirty="0" smtClean="0"/>
              <a:t>QUESTIONS?</a:t>
            </a:r>
            <a:endParaRPr lang="en-US" b="1"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23</a:t>
            </a:fld>
            <a:endParaRPr lang="en-US" altLang="en-US"/>
          </a:p>
        </p:txBody>
      </p:sp>
    </p:spTree>
    <p:extLst>
      <p:ext uri="{BB962C8B-B14F-4D97-AF65-F5344CB8AC3E}">
        <p14:creationId xmlns:p14="http://schemas.microsoft.com/office/powerpoint/2010/main" val="216538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Reports:</a:t>
            </a:r>
            <a:r>
              <a:rPr lang="en-US" baseline="0" dirty="0" smtClean="0"/>
              <a:t> 365 (366 in leap year); reports are getting kicked back if they have less/more than 1 year rated time.  If less/more will be another type; </a:t>
            </a:r>
            <a:r>
              <a:rPr lang="en-US" baseline="0" dirty="0" err="1" smtClean="0"/>
              <a:t>COR</a:t>
            </a:r>
            <a:r>
              <a:rPr lang="en-US" baseline="0" dirty="0" smtClean="0"/>
              <a:t>, COD, Ext-ANN, etc. Typically 2LTs will NOT have an Annual for their first </a:t>
            </a:r>
            <a:r>
              <a:rPr lang="en-US" baseline="0" dirty="0" err="1" smtClean="0"/>
              <a:t>eval</a:t>
            </a:r>
            <a:r>
              <a:rPr lang="en-US" baseline="0" dirty="0" smtClean="0"/>
              <a:t> due to </a:t>
            </a:r>
            <a:r>
              <a:rPr lang="en-US" baseline="0" dirty="0" err="1" smtClean="0"/>
              <a:t>BOLC</a:t>
            </a:r>
            <a:r>
              <a:rPr lang="en-US" baseline="0" dirty="0" smtClean="0"/>
              <a:t> being nonrated time. </a:t>
            </a:r>
          </a:p>
          <a:p>
            <a:endParaRPr lang="en-US" baseline="0" dirty="0" smtClean="0"/>
          </a:p>
          <a:p>
            <a:r>
              <a:rPr lang="en-US" baseline="0" dirty="0" smtClean="0"/>
              <a:t>Extended annual: 365 (to 455) rated days; should have nonrated time. Can ALSO include ratings OVER 365 days; e.g. SM PCS or ETS within 90 days after annual; SM is pending administrative or legal actions that will conclude within 90 days after annual; SM will complete a project/process that was worked on throughout rating period; etc.</a:t>
            </a:r>
          </a:p>
          <a:p>
            <a:r>
              <a:rPr lang="en-US" baseline="0" dirty="0" smtClean="0"/>
              <a:t>See AR 623-3, sections VIII, IX, X for additional reports. </a:t>
            </a:r>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24</a:t>
            </a:fld>
            <a:endParaRPr lang="en-US" altLang="en-US"/>
          </a:p>
        </p:txBody>
      </p:sp>
    </p:spTree>
    <p:extLst>
      <p:ext uri="{BB962C8B-B14F-4D97-AF65-F5344CB8AC3E}">
        <p14:creationId xmlns:p14="http://schemas.microsoft.com/office/powerpoint/2010/main" val="200365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Self</a:t>
            </a:r>
          </a:p>
          <a:p>
            <a:r>
              <a:rPr lang="en-US" dirty="0" smtClean="0"/>
              <a:t>Name,</a:t>
            </a:r>
            <a:r>
              <a:rPr lang="en-US" baseline="0" dirty="0" smtClean="0"/>
              <a:t> Position, Background – Infantry/MP NCO, MP Officer, Aide, PL, Full time S3 now Full Time </a:t>
            </a:r>
            <a:r>
              <a:rPr lang="en-US" baseline="0" dirty="0" err="1" smtClean="0"/>
              <a:t>ALOC</a:t>
            </a:r>
            <a:r>
              <a:rPr lang="en-US" baseline="0" dirty="0" smtClean="0"/>
              <a:t> </a:t>
            </a:r>
            <a:r>
              <a:rPr lang="en-US" baseline="0" dirty="0" err="1" smtClean="0"/>
              <a:t>OIC</a:t>
            </a:r>
            <a:r>
              <a:rPr lang="en-US" baseline="0" dirty="0" smtClean="0"/>
              <a:t>/S1.</a:t>
            </a:r>
            <a:endParaRPr lang="en-US" dirty="0" smtClean="0"/>
          </a:p>
          <a:p>
            <a:endParaRPr lang="en-US" dirty="0" smtClean="0"/>
          </a:p>
          <a:p>
            <a:r>
              <a:rPr lang="en-US" dirty="0" smtClean="0"/>
              <a:t>OPENING COMMENTS:</a:t>
            </a:r>
          </a:p>
          <a:p>
            <a:r>
              <a:rPr lang="en-US" dirty="0" smtClean="0"/>
              <a:t>Thank You</a:t>
            </a:r>
            <a:r>
              <a:rPr lang="en-US" baseline="0" dirty="0" smtClean="0"/>
              <a:t> to </a:t>
            </a:r>
            <a:r>
              <a:rPr lang="en-US" dirty="0" smtClean="0"/>
              <a:t>40 MP CO (primary) for requesting this class, and everyone else on the line. </a:t>
            </a:r>
            <a:br>
              <a:rPr lang="en-US" dirty="0" smtClean="0"/>
            </a:br>
            <a:r>
              <a:rPr lang="en-US" dirty="0" smtClean="0"/>
              <a:t>Did</a:t>
            </a:r>
            <a:r>
              <a:rPr lang="en-US" baseline="0" dirty="0" smtClean="0"/>
              <a:t> not expect invite to go out in S1Net Blast, so thank you to those calling from out of state; from locations in Virginia, Louisiana, Texas, Oregon, Florida, and Illinois. </a:t>
            </a:r>
          </a:p>
          <a:p>
            <a:endParaRPr lang="en-US" dirty="0" smtClean="0"/>
          </a:p>
          <a:p>
            <a:r>
              <a:rPr lang="en-US" dirty="0" smtClean="0"/>
              <a:t>Points</a:t>
            </a:r>
            <a:r>
              <a:rPr lang="en-US" baseline="0" dirty="0" smtClean="0"/>
              <a:t> on my instructing method:</a:t>
            </a:r>
          </a:p>
          <a:p>
            <a:r>
              <a:rPr lang="en-US" baseline="0" dirty="0" smtClean="0"/>
              <a:t>-Designed so everyone can get it.</a:t>
            </a:r>
          </a:p>
          <a:p>
            <a:r>
              <a:rPr lang="en-US" baseline="0" dirty="0" smtClean="0"/>
              <a:t>-As “right” and as it can be, with some tricks and </a:t>
            </a:r>
            <a:r>
              <a:rPr lang="en-US" baseline="0" dirty="0" err="1" smtClean="0"/>
              <a:t>TTPs</a:t>
            </a:r>
            <a:r>
              <a:rPr lang="en-US" baseline="0" dirty="0" smtClean="0"/>
              <a:t> learned over career. </a:t>
            </a:r>
          </a:p>
          <a:p>
            <a:r>
              <a:rPr lang="en-US" baseline="0" dirty="0" smtClean="0"/>
              <a:t>-Slides may be “wordy,” designed so people don’t need “instructor” to get the info.</a:t>
            </a:r>
            <a:endParaRPr lang="en-US" dirty="0" smtClean="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a:t>
            </a:fld>
            <a:endParaRPr lang="en-US" altLang="en-US"/>
          </a:p>
        </p:txBody>
      </p:sp>
    </p:spTree>
    <p:extLst>
      <p:ext uri="{BB962C8B-B14F-4D97-AF65-F5344CB8AC3E}">
        <p14:creationId xmlns:p14="http://schemas.microsoft.com/office/powerpoint/2010/main" val="2816443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Seeing a lot of SR comments as bullets.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NCOERs</a:t>
            </a:r>
            <a:r>
              <a:rPr lang="en-US" baseline="0" dirty="0" smtClean="0"/>
              <a:t> with missing SHARP comment.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1LT(P) SR require a reviewer.</a:t>
            </a:r>
          </a:p>
          <a:p>
            <a:r>
              <a:rPr lang="en-US" baseline="0" dirty="0" smtClean="0"/>
              <a:t>Rated NCOs who are </a:t>
            </a:r>
            <a:r>
              <a:rPr lang="en-US" baseline="0" dirty="0" err="1" smtClean="0"/>
              <a:t>ARNG</a:t>
            </a:r>
            <a:r>
              <a:rPr lang="en-US" baseline="0" dirty="0" smtClean="0"/>
              <a:t> having the “P” identifier; not allowed per AR 623-3, para 2-11, </a:t>
            </a:r>
            <a:r>
              <a:rPr lang="en-US" sz="1200" b="0" i="1" u="none" strike="noStrike" kern="1200" baseline="0" dirty="0" smtClean="0">
                <a:solidFill>
                  <a:schemeClr val="tx1"/>
                </a:solidFill>
                <a:latin typeface="Arial" charset="0"/>
                <a:ea typeface="+mn-ea"/>
                <a:cs typeface="+mn-cs"/>
              </a:rPr>
              <a:t>d. “</a:t>
            </a:r>
            <a:r>
              <a:rPr lang="en-US" sz="1200" b="0" i="0" u="none" strike="noStrike" kern="1200" baseline="0" dirty="0" smtClean="0">
                <a:solidFill>
                  <a:schemeClr val="tx1"/>
                </a:solidFill>
                <a:latin typeface="Arial" charset="0"/>
                <a:ea typeface="+mn-ea"/>
                <a:cs typeface="+mn-cs"/>
              </a:rPr>
              <a:t>For </a:t>
            </a:r>
            <a:r>
              <a:rPr lang="en-US" sz="1200" b="0" i="0" u="none" strike="noStrike" kern="1200" baseline="0" dirty="0" err="1" smtClean="0">
                <a:solidFill>
                  <a:schemeClr val="tx1"/>
                </a:solidFill>
                <a:latin typeface="Arial" charset="0"/>
                <a:ea typeface="+mn-ea"/>
                <a:cs typeface="+mn-cs"/>
              </a:rPr>
              <a:t>ARNG</a:t>
            </a:r>
            <a:r>
              <a:rPr lang="en-US" sz="1200" b="0" i="0" u="none" strike="noStrike" kern="1200" baseline="0" dirty="0" smtClean="0">
                <a:solidFill>
                  <a:schemeClr val="tx1"/>
                </a:solidFill>
                <a:latin typeface="Arial" charset="0"/>
                <a:ea typeface="+mn-ea"/>
                <a:cs typeface="+mn-cs"/>
              </a:rPr>
              <a:t> NCOs, the “P” identifier in part I, block c for the rated NCO is not applicable.”</a:t>
            </a:r>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25</a:t>
            </a:fld>
            <a:endParaRPr lang="en-US" altLang="en-US"/>
          </a:p>
        </p:txBody>
      </p:sp>
    </p:spTree>
    <p:extLst>
      <p:ext uri="{BB962C8B-B14F-4D97-AF65-F5344CB8AC3E}">
        <p14:creationId xmlns:p14="http://schemas.microsoft.com/office/powerpoint/2010/main" val="246667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27</a:t>
            </a:fld>
            <a:endParaRPr lang="en-US" altLang="en-US"/>
          </a:p>
        </p:txBody>
      </p:sp>
    </p:spTree>
    <p:extLst>
      <p:ext uri="{BB962C8B-B14F-4D97-AF65-F5344CB8AC3E}">
        <p14:creationId xmlns:p14="http://schemas.microsoft.com/office/powerpoint/2010/main" val="46879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28</a:t>
            </a:fld>
            <a:endParaRPr lang="en-US" altLang="en-US"/>
          </a:p>
        </p:txBody>
      </p:sp>
    </p:spTree>
    <p:extLst>
      <p:ext uri="{BB962C8B-B14F-4D97-AF65-F5344CB8AC3E}">
        <p14:creationId xmlns:p14="http://schemas.microsoft.com/office/powerpoint/2010/main" val="1756180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29</a:t>
            </a:fld>
            <a:endParaRPr lang="en-US" altLang="en-US"/>
          </a:p>
        </p:txBody>
      </p:sp>
    </p:spTree>
    <p:extLst>
      <p:ext uri="{BB962C8B-B14F-4D97-AF65-F5344CB8AC3E}">
        <p14:creationId xmlns:p14="http://schemas.microsoft.com/office/powerpoint/2010/main" val="1675140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30</a:t>
            </a:fld>
            <a:endParaRPr lang="en-US" altLang="en-US"/>
          </a:p>
        </p:txBody>
      </p:sp>
    </p:spTree>
    <p:extLst>
      <p:ext uri="{BB962C8B-B14F-4D97-AF65-F5344CB8AC3E}">
        <p14:creationId xmlns:p14="http://schemas.microsoft.com/office/powerpoint/2010/main" val="1455822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31</a:t>
            </a:fld>
            <a:endParaRPr lang="en-US" altLang="en-US"/>
          </a:p>
        </p:txBody>
      </p:sp>
    </p:spTree>
    <p:extLst>
      <p:ext uri="{BB962C8B-B14F-4D97-AF65-F5344CB8AC3E}">
        <p14:creationId xmlns:p14="http://schemas.microsoft.com/office/powerpoint/2010/main" val="2472478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32</a:t>
            </a:fld>
            <a:endParaRPr lang="en-US" altLang="en-US"/>
          </a:p>
        </p:txBody>
      </p:sp>
    </p:spTree>
    <p:extLst>
      <p:ext uri="{BB962C8B-B14F-4D97-AF65-F5344CB8AC3E}">
        <p14:creationId xmlns:p14="http://schemas.microsoft.com/office/powerpoint/2010/main" val="3094816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QUESTIONS? </a:t>
            </a:r>
          </a:p>
          <a:p>
            <a:r>
              <a:rPr lang="en-US" dirty="0" smtClean="0"/>
              <a:t>Anyone</a:t>
            </a:r>
            <a:r>
              <a:rPr lang="en-US" baseline="0" dirty="0" smtClean="0"/>
              <a:t> who would like a copy of this class, please email me at my “.mil” email and I will send you a copy.</a:t>
            </a:r>
          </a:p>
          <a:p>
            <a:r>
              <a:rPr lang="en-US" baseline="0" dirty="0" smtClean="0"/>
              <a:t>Also available is a quick introduction to Milsuite class. </a:t>
            </a:r>
          </a:p>
          <a:p>
            <a:endParaRPr lang="en-US" baseline="0" dirty="0" smtClean="0"/>
          </a:p>
          <a:p>
            <a:r>
              <a:rPr lang="en-US" baseline="0" dirty="0" smtClean="0"/>
              <a:t>For feedback, comments, or thoughts on how </a:t>
            </a:r>
            <a:r>
              <a:rPr lang="en-US" baseline="0" dirty="0" err="1" smtClean="0"/>
              <a:t>how</a:t>
            </a:r>
            <a:r>
              <a:rPr lang="en-US" baseline="0" dirty="0" smtClean="0"/>
              <a:t> to make this class better, please feel free to email me at&gt;</a:t>
            </a:r>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33</a:t>
            </a:fld>
            <a:endParaRPr lang="en-US" altLang="en-US"/>
          </a:p>
        </p:txBody>
      </p:sp>
    </p:spTree>
    <p:extLst>
      <p:ext uri="{BB962C8B-B14F-4D97-AF65-F5344CB8AC3E}">
        <p14:creationId xmlns:p14="http://schemas.microsoft.com/office/powerpoint/2010/main" val="146185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34</a:t>
            </a:fld>
            <a:endParaRPr lang="en-US"/>
          </a:p>
        </p:txBody>
      </p:sp>
    </p:spTree>
    <p:extLst>
      <p:ext uri="{BB962C8B-B14F-4D97-AF65-F5344CB8AC3E}">
        <p14:creationId xmlns:p14="http://schemas.microsoft.com/office/powerpoint/2010/main" val="175516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p>
          <a:p>
            <a:r>
              <a:rPr lang="en-US" dirty="0" smtClean="0"/>
              <a:t>Class on the Basics of and the “Art” of Bullet Writing will</a:t>
            </a:r>
            <a:r>
              <a:rPr lang="en-US" baseline="0" dirty="0" smtClean="0"/>
              <a:t> follow this class after a short break. </a:t>
            </a:r>
          </a:p>
          <a:p>
            <a:r>
              <a:rPr lang="en-US" baseline="0" dirty="0" smtClean="0"/>
              <a:t>All classes are available on </a:t>
            </a:r>
            <a:r>
              <a:rPr lang="en-US" baseline="0" dirty="0" err="1" smtClean="0"/>
              <a:t>MilSuite</a:t>
            </a:r>
            <a:r>
              <a:rPr lang="en-US" baseline="0" dirty="0" smtClean="0"/>
              <a:t>. </a:t>
            </a:r>
          </a:p>
          <a:p>
            <a:r>
              <a:rPr lang="en-US" baseline="0" dirty="0" smtClean="0"/>
              <a:t>-Eval submitted in EES with THRU prior to 1 JAN 16; has to be removed and replaced. </a:t>
            </a:r>
          </a:p>
          <a:p>
            <a:r>
              <a:rPr lang="en-US" baseline="0" dirty="0" smtClean="0"/>
              <a:t>-Even HQDA Makes mistakes,</a:t>
            </a:r>
            <a:endParaRPr lang="en-US" dirty="0" smtClean="0"/>
          </a:p>
          <a:p>
            <a:endParaRPr lang="en-US" dirty="0" smtClean="0"/>
          </a:p>
          <a:p>
            <a:r>
              <a:rPr lang="en-US" dirty="0" smtClean="0"/>
              <a:t>NOTE</a:t>
            </a:r>
            <a:r>
              <a:rPr lang="en-US" baseline="0" dirty="0" smtClean="0"/>
              <a:t> ON MILSUITE:</a:t>
            </a:r>
          </a:p>
          <a:p>
            <a:r>
              <a:rPr lang="en-US" baseline="0" dirty="0" smtClean="0"/>
              <a:t>-Products include bullet guides, duty descriptions, profile tracking tools, etc. </a:t>
            </a:r>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3</a:t>
            </a:fld>
            <a:endParaRPr lang="en-US" altLang="en-US"/>
          </a:p>
        </p:txBody>
      </p:sp>
    </p:spTree>
    <p:extLst>
      <p:ext uri="{BB962C8B-B14F-4D97-AF65-F5344CB8AC3E}">
        <p14:creationId xmlns:p14="http://schemas.microsoft.com/office/powerpoint/2010/main" val="248402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t>
            </a:r>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5</a:t>
            </a:fld>
            <a:endParaRPr lang="en-US" altLang="en-US"/>
          </a:p>
        </p:txBody>
      </p:sp>
    </p:spTree>
    <p:extLst>
      <p:ext uri="{BB962C8B-B14F-4D97-AF65-F5344CB8AC3E}">
        <p14:creationId xmlns:p14="http://schemas.microsoft.com/office/powerpoint/2010/main" val="36067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Screen of</a:t>
            </a:r>
            <a:r>
              <a:rPr lang="en-US" baseline="0" dirty="0" smtClean="0"/>
              <a:t> EES. </a:t>
            </a:r>
          </a:p>
          <a:p>
            <a:r>
              <a:rPr lang="en-US" dirty="0" smtClean="0"/>
              <a:t>These</a:t>
            </a:r>
            <a:r>
              <a:rPr lang="en-US" baseline="0" dirty="0" smtClean="0"/>
              <a:t> are the buttons most used and will be covered here. </a:t>
            </a:r>
            <a:endParaRPr lang="en-US" dirty="0" smtClean="0"/>
          </a:p>
          <a:p>
            <a:endParaRPr lang="en-US" dirty="0" smtClean="0"/>
          </a:p>
          <a:p>
            <a:r>
              <a:rPr lang="en-US" b="1" dirty="0" smtClean="0"/>
              <a:t>QUESTIONS? </a:t>
            </a:r>
            <a:endParaRPr lang="en-US" b="1"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6</a:t>
            </a:fld>
            <a:endParaRPr lang="en-US" altLang="en-US"/>
          </a:p>
        </p:txBody>
      </p:sp>
    </p:spTree>
    <p:extLst>
      <p:ext uri="{BB962C8B-B14F-4D97-AF65-F5344CB8AC3E}">
        <p14:creationId xmlns:p14="http://schemas.microsoft.com/office/powerpoint/2010/main" val="300753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Rater: Assesses PERFORMANCE.</a:t>
            </a:r>
          </a:p>
          <a:p>
            <a:r>
              <a:rPr lang="en-US" dirty="0" smtClean="0"/>
              <a:t>-Raters, make sure you comment accordingly for the bullet points.</a:t>
            </a:r>
            <a:r>
              <a:rPr lang="en-US" baseline="0" dirty="0" smtClean="0"/>
              <a:t> </a:t>
            </a:r>
          </a:p>
          <a:p>
            <a:r>
              <a:rPr lang="en-US" dirty="0" smtClean="0"/>
              <a:t>-Do</a:t>
            </a:r>
            <a:r>
              <a:rPr lang="en-US" baseline="0" dirty="0" smtClean="0"/>
              <a:t> not be afraid the put “MET STANDARD” if that’s all they did.  Do not feel you need to inflate a rating to protect a poor performer, even if you failed to counsel. </a:t>
            </a:r>
          </a:p>
          <a:p>
            <a:r>
              <a:rPr lang="en-US" baseline="0" dirty="0" smtClean="0"/>
              <a:t>-Raters are continuing to talk about POTENTIAL! STOP!</a:t>
            </a:r>
          </a:p>
          <a:p>
            <a:r>
              <a:rPr lang="en-US" baseline="0" dirty="0" smtClean="0"/>
              <a:t>EXAMPLES RIGHT: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-performed according to standard, with minimal supervision.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-outstanding performance in all respects; clearly performed above already high expectations.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-top performing SSG in a company with 23 </a:t>
            </a:r>
            <a:r>
              <a:rPr lang="en-US" sz="1200" kern="1200" dirty="0" err="1" smtClean="0">
                <a:solidFill>
                  <a:schemeClr val="tx1"/>
                </a:solidFill>
                <a:effectLst/>
                <a:latin typeface="Arial" charset="0"/>
                <a:ea typeface="+mn-ea"/>
                <a:cs typeface="+mn-cs"/>
              </a:rPr>
              <a:t>SSGs</a:t>
            </a:r>
            <a:r>
              <a:rPr lang="en-US" sz="1200" kern="1200" dirty="0" smtClean="0">
                <a:solidFill>
                  <a:schemeClr val="tx1"/>
                </a:solidFill>
                <a:effectLst/>
                <a:latin typeface="Arial"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-performs at a level above his current rank</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continue to utilize as squad leader to increase exposure to leadership challenges</a:t>
            </a:r>
            <a:br>
              <a:rPr lang="en-US" sz="1200" kern="1200" dirty="0" smtClean="0">
                <a:solidFill>
                  <a:schemeClr val="tx1"/>
                </a:solidFill>
                <a:effectLst/>
                <a:latin typeface="Arial" charset="0"/>
                <a:ea typeface="+mn-ea"/>
                <a:cs typeface="+mn-cs"/>
              </a:rPr>
            </a:b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EXAMPLES WRONG: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-ready for promotion 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-assign immediately as MP company 1SG.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-has the potential to</a:t>
            </a:r>
            <a:r>
              <a:rPr lang="en-US" sz="1200" kern="1200" baseline="0" dirty="0" smtClean="0">
                <a:solidFill>
                  <a:schemeClr val="tx1"/>
                </a:solidFill>
                <a:effectLst/>
                <a:latin typeface="Arial" charset="0"/>
                <a:ea typeface="+mn-ea"/>
                <a:cs typeface="+mn-cs"/>
              </a:rPr>
              <a:t> excel in the company.</a:t>
            </a:r>
            <a:endParaRPr lang="en-US" sz="1200" kern="1200" dirty="0" smtClean="0">
              <a:solidFill>
                <a:schemeClr val="tx1"/>
              </a:solidFill>
              <a:effectLst/>
              <a:latin typeface="Arial" charset="0"/>
              <a:ea typeface="+mn-ea"/>
              <a:cs typeface="+mn-cs"/>
            </a:endParaRPr>
          </a:p>
          <a:p>
            <a:endParaRPr lang="en-US" baseline="0" dirty="0" smtClean="0"/>
          </a:p>
          <a:p>
            <a:r>
              <a:rPr lang="en-US" baseline="0" dirty="0" smtClean="0"/>
              <a:t>Senior Rater: Assesses POTENTIAL, not performance. </a:t>
            </a:r>
          </a:p>
          <a:p>
            <a:endParaRPr lang="en-US" baseline="0" dirty="0" smtClean="0"/>
          </a:p>
          <a:p>
            <a:endParaRPr lang="en-US" baseline="0" dirty="0" smtClean="0"/>
          </a:p>
          <a:p>
            <a:r>
              <a:rPr lang="en-US" b="1" baseline="0" dirty="0" smtClean="0">
                <a:solidFill>
                  <a:schemeClr val="tx1"/>
                </a:solidFill>
              </a:rPr>
              <a:t>QUESTIONS?</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7</a:t>
            </a:fld>
            <a:endParaRPr lang="en-US" altLang="en-US"/>
          </a:p>
        </p:txBody>
      </p:sp>
    </p:spTree>
    <p:extLst>
      <p:ext uri="{BB962C8B-B14F-4D97-AF65-F5344CB8AC3E}">
        <p14:creationId xmlns:p14="http://schemas.microsoft.com/office/powerpoint/2010/main" val="335417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RATED SOLDIERS:</a:t>
            </a:r>
          </a:p>
          <a:p>
            <a:r>
              <a:rPr lang="en-US" dirty="0" smtClean="0"/>
              <a:t>-In 185 MP</a:t>
            </a:r>
            <a:r>
              <a:rPr lang="en-US" baseline="0" dirty="0" smtClean="0"/>
              <a:t> BN, </a:t>
            </a:r>
            <a:r>
              <a:rPr lang="en-US" dirty="0" smtClean="0"/>
              <a:t>at the </a:t>
            </a:r>
            <a:r>
              <a:rPr lang="en-US" baseline="0" dirty="0" smtClean="0"/>
              <a:t>beginning of August 2016, there were 41 </a:t>
            </a:r>
            <a:r>
              <a:rPr lang="en-US" baseline="0" dirty="0" err="1" smtClean="0"/>
              <a:t>SGTs</a:t>
            </a:r>
            <a:r>
              <a:rPr lang="en-US" baseline="0" dirty="0" smtClean="0"/>
              <a:t> that were without an evaluation for over 480 days since promotion. </a:t>
            </a:r>
          </a:p>
          <a:p>
            <a:r>
              <a:rPr lang="en-US" baseline="0" dirty="0" smtClean="0"/>
              <a:t>-There were 3 </a:t>
            </a:r>
            <a:r>
              <a:rPr lang="en-US" baseline="0" dirty="0" err="1" smtClean="0"/>
              <a:t>SSGs</a:t>
            </a:r>
            <a:r>
              <a:rPr lang="en-US" baseline="0" dirty="0" smtClean="0"/>
              <a:t>!</a:t>
            </a:r>
          </a:p>
          <a:p>
            <a:r>
              <a:rPr lang="en-US" baseline="0" dirty="0" smtClean="0"/>
              <a:t>-Issue due to promo date not being entered into </a:t>
            </a:r>
            <a:r>
              <a:rPr lang="en-US" baseline="0" dirty="0" err="1" smtClean="0"/>
              <a:t>SIDPERs</a:t>
            </a:r>
            <a:r>
              <a:rPr lang="en-US" baseline="0" dirty="0" smtClean="0"/>
              <a:t>, therefore </a:t>
            </a:r>
            <a:r>
              <a:rPr lang="en-US" baseline="0" dirty="0" err="1" smtClean="0"/>
              <a:t>RMT</a:t>
            </a:r>
            <a:r>
              <a:rPr lang="en-US" baseline="0" dirty="0" smtClean="0"/>
              <a:t> didn’t track. </a:t>
            </a:r>
          </a:p>
          <a:p>
            <a:endParaRPr lang="en-US" dirty="0" smtClean="0"/>
          </a:p>
          <a:p>
            <a:r>
              <a:rPr lang="en-US" dirty="0" smtClean="0"/>
              <a:t>REVIEWER:</a:t>
            </a:r>
          </a:p>
          <a:p>
            <a:r>
              <a:rPr lang="en-US" dirty="0" smtClean="0"/>
              <a:t>-Companies that do not</a:t>
            </a:r>
            <a:r>
              <a:rPr lang="en-US" baseline="0" dirty="0" smtClean="0"/>
              <a:t> have a CPT for a company commander, will need BN assistance in order to review NCOERs. </a:t>
            </a:r>
          </a:p>
          <a:p>
            <a:r>
              <a:rPr lang="en-US" baseline="0" dirty="0" smtClean="0"/>
              <a:t>-185 MP BN has sent out a memo designating the BN reviewer as part of the BN Evaluation SOP.  </a:t>
            </a:r>
          </a:p>
          <a:p>
            <a:r>
              <a:rPr lang="en-US" baseline="0" dirty="0" smtClean="0"/>
              <a:t>-No, 1LT(P) does not count. </a:t>
            </a:r>
            <a:endParaRPr lang="en-US" dirty="0" smtClean="0"/>
          </a:p>
          <a:p>
            <a:endParaRPr lang="en-US" dirty="0" smtClean="0"/>
          </a:p>
          <a:p>
            <a:r>
              <a:rPr lang="en-US" dirty="0" smtClean="0"/>
              <a:t>-Order that an NCOER has to be signed in: Rater, SR,</a:t>
            </a:r>
            <a:r>
              <a:rPr lang="en-US" baseline="0" dirty="0" smtClean="0"/>
              <a:t> Rated NCO, Reviewer (if applicable).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solidFill>
                  <a:schemeClr val="tx1"/>
                </a:solidFill>
              </a:rPr>
              <a:t>QUESTIONS?</a:t>
            </a:r>
            <a:endParaRPr lang="en-US" b="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8</a:t>
            </a:fld>
            <a:endParaRPr lang="en-US" altLang="en-US"/>
          </a:p>
        </p:txBody>
      </p:sp>
    </p:spTree>
    <p:extLst>
      <p:ext uri="{BB962C8B-B14F-4D97-AF65-F5344CB8AC3E}">
        <p14:creationId xmlns:p14="http://schemas.microsoft.com/office/powerpoint/2010/main" val="64757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YOU WILL NEED:</a:t>
            </a:r>
          </a:p>
          <a:p>
            <a:r>
              <a:rPr lang="en-US" baseline="0" dirty="0" smtClean="0"/>
              <a:t>DODID #s: Rated, Rater, SR, and Reviewer if applicable.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Names, last and first: Rated, Rater, SR, and Reviewer if applicable.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“Dot</a:t>
            </a:r>
            <a:r>
              <a:rPr lang="en-US" baseline="0" dirty="0" smtClean="0"/>
              <a:t> MIL” email addresses: Rated, Rater, SR, and Reviewer if applicable. </a:t>
            </a:r>
          </a:p>
          <a:p>
            <a:r>
              <a:rPr lang="en-US" dirty="0" smtClean="0"/>
              <a:t>Rater/Senior</a:t>
            </a:r>
            <a:r>
              <a:rPr lang="en-US" baseline="0" dirty="0" smtClean="0"/>
              <a:t> Rater Support Forms and Initial </a:t>
            </a:r>
            <a:r>
              <a:rPr lang="en-US" dirty="0" smtClean="0"/>
              <a:t>Counseling</a:t>
            </a:r>
            <a:r>
              <a:rPr lang="en-US" baseline="0" dirty="0" smtClean="0"/>
              <a:t> (see NCOER Support Form Class).</a:t>
            </a:r>
            <a:endParaRPr lang="en-US" dirty="0" smtClean="0"/>
          </a:p>
          <a:p>
            <a:endParaRPr lang="en-US" dirty="0"/>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9</a:t>
            </a:fld>
            <a:endParaRPr lang="en-US" altLang="en-US"/>
          </a:p>
        </p:txBody>
      </p:sp>
    </p:spTree>
    <p:extLst>
      <p:ext uri="{BB962C8B-B14F-4D97-AF65-F5344CB8AC3E}">
        <p14:creationId xmlns:p14="http://schemas.microsoft.com/office/powerpoint/2010/main" val="118109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will not dig</a:t>
            </a:r>
            <a:r>
              <a:rPr lang="en-US" baseline="0" dirty="0" smtClean="0"/>
              <a:t> into how to develop all of the parts of the NCOER Support Form however I put together a class available on </a:t>
            </a:r>
            <a:r>
              <a:rPr lang="en-US" baseline="0" dirty="0" err="1" smtClean="0"/>
              <a:t>Milbook</a:t>
            </a:r>
            <a:r>
              <a:rPr lang="en-US" baseline="0" dirty="0" smtClean="0"/>
              <a:t> with can be used if you’re interested in how to develop duty descriptions, goals, </a:t>
            </a:r>
            <a:r>
              <a:rPr lang="en-US" baseline="0" dirty="0" err="1" smtClean="0"/>
              <a:t>etc</a:t>
            </a:r>
            <a:r>
              <a:rPr lang="en-US" baseline="0" dirty="0" smtClean="0"/>
              <a:t> (can be used for OER </a:t>
            </a:r>
            <a:r>
              <a:rPr lang="en-US" baseline="0" dirty="0" err="1" smtClean="0"/>
              <a:t>Spt</a:t>
            </a:r>
            <a:r>
              <a:rPr lang="en-US" baseline="0" dirty="0" smtClean="0"/>
              <a:t> </a:t>
            </a:r>
            <a:r>
              <a:rPr lang="en-US" baseline="0" dirty="0" err="1" smtClean="0"/>
              <a:t>Frm</a:t>
            </a:r>
            <a:r>
              <a:rPr lang="en-US" baseline="0" dirty="0" smtClean="0"/>
              <a:t> as well). </a:t>
            </a:r>
          </a:p>
          <a:p>
            <a:endParaRPr lang="en-US" baseline="0" dirty="0" smtClean="0"/>
          </a:p>
          <a:p>
            <a:r>
              <a:rPr lang="en-US" baseline="0" dirty="0" err="1" smtClean="0"/>
              <a:t>TTPs</a:t>
            </a:r>
            <a:r>
              <a:rPr lang="en-US" baseline="0" dirty="0" smtClean="0"/>
              <a:t> for support forms:</a:t>
            </a:r>
          </a:p>
          <a:p>
            <a:r>
              <a:rPr lang="en-US" baseline="0" dirty="0" smtClean="0"/>
              <a:t>-Rater or Rated NCO/Officer can initiate</a:t>
            </a:r>
          </a:p>
          <a:p>
            <a:r>
              <a:rPr lang="en-US" baseline="0" dirty="0" smtClean="0"/>
              <a:t>-Recommend any time Rated NCO/Officer does something, it’s added to the </a:t>
            </a:r>
            <a:r>
              <a:rPr lang="en-US" baseline="0" dirty="0" err="1" smtClean="0"/>
              <a:t>SPT</a:t>
            </a:r>
            <a:r>
              <a:rPr lang="en-US" baseline="0" dirty="0" smtClean="0"/>
              <a:t> </a:t>
            </a:r>
            <a:r>
              <a:rPr lang="en-US" baseline="0" dirty="0" err="1" smtClean="0"/>
              <a:t>Frm</a:t>
            </a:r>
            <a:r>
              <a:rPr lang="en-US" baseline="0" dirty="0" smtClean="0"/>
              <a:t>. </a:t>
            </a:r>
          </a:p>
          <a:p>
            <a:r>
              <a:rPr lang="en-US" baseline="0" dirty="0" smtClean="0"/>
              <a:t>-Little known/understood things to add:</a:t>
            </a:r>
          </a:p>
          <a:p>
            <a:r>
              <a:rPr lang="en-US" baseline="0" dirty="0" smtClean="0"/>
              <a:t>--Civilian schooling grades, semester hours completed, degree’s earned etc.</a:t>
            </a:r>
          </a:p>
          <a:p>
            <a:pPr marL="0" lvl="1" indent="0">
              <a:spcBef>
                <a:spcPts val="0"/>
              </a:spcBef>
              <a:spcAft>
                <a:spcPts val="600"/>
              </a:spcAft>
              <a:buFont typeface="Arial" panose="020B0604020202020204" pitchFamily="34" charset="0"/>
              <a:buNone/>
            </a:pPr>
            <a:r>
              <a:rPr lang="en-US" baseline="0" dirty="0" smtClean="0"/>
              <a:t>--</a:t>
            </a:r>
            <a:r>
              <a:rPr lang="en-US" sz="2000" dirty="0" smtClean="0"/>
              <a:t>Completed college credits and or maintained high GPA</a:t>
            </a:r>
          </a:p>
          <a:p>
            <a:pPr marL="0" lvl="1" indent="0">
              <a:spcBef>
                <a:spcPts val="0"/>
              </a:spcBef>
              <a:spcAft>
                <a:spcPts val="600"/>
              </a:spcAft>
              <a:buFont typeface="Arial" panose="020B0604020202020204" pitchFamily="34" charset="0"/>
              <a:buNone/>
            </a:pPr>
            <a:r>
              <a:rPr lang="en-US" sz="2000" dirty="0" smtClean="0"/>
              <a:t>--Completed/competed in a marathon or some physical competition</a:t>
            </a:r>
          </a:p>
          <a:p>
            <a:pPr marL="0" lvl="1" indent="0">
              <a:spcBef>
                <a:spcPts val="0"/>
              </a:spcBef>
              <a:spcAft>
                <a:spcPts val="600"/>
              </a:spcAft>
              <a:buFont typeface="Arial" panose="020B0604020202020204" pitchFamily="34" charset="0"/>
              <a:buNone/>
            </a:pPr>
            <a:r>
              <a:rPr lang="en-US" sz="2000" dirty="0" smtClean="0"/>
              <a:t>--Volunteered in community</a:t>
            </a:r>
          </a:p>
          <a:p>
            <a:pPr marL="0" lvl="1" indent="0">
              <a:spcBef>
                <a:spcPts val="0"/>
              </a:spcBef>
              <a:spcAft>
                <a:spcPts val="600"/>
              </a:spcAft>
              <a:buFont typeface="Arial" panose="020B0604020202020204" pitchFamily="34" charset="0"/>
              <a:buNone/>
            </a:pPr>
            <a:r>
              <a:rPr lang="en-US" sz="2000" dirty="0" smtClean="0"/>
              <a:t>--Recognized/awarded something in civilian job</a:t>
            </a:r>
          </a:p>
          <a:p>
            <a:endParaRPr lang="en-US" baseline="0" dirty="0" smtClean="0"/>
          </a:p>
          <a:p>
            <a:r>
              <a:rPr lang="en-US" b="1" baseline="0" dirty="0" smtClean="0"/>
              <a:t>-QUESTIONS?</a:t>
            </a:r>
          </a:p>
        </p:txBody>
      </p:sp>
      <p:sp>
        <p:nvSpPr>
          <p:cNvPr id="4" name="Slide Number Placeholder 3"/>
          <p:cNvSpPr>
            <a:spLocks noGrp="1"/>
          </p:cNvSpPr>
          <p:nvPr>
            <p:ph type="sldNum" sz="quarter" idx="10"/>
          </p:nvPr>
        </p:nvSpPr>
        <p:spPr/>
        <p:txBody>
          <a:bodyPr/>
          <a:lstStyle/>
          <a:p>
            <a:fld id="{767A19E5-EE33-4B18-A49A-2B4CF06BBDDD}" type="slidenum">
              <a:rPr lang="en-US" altLang="en-US" smtClean="0"/>
              <a:pPr/>
              <a:t>11</a:t>
            </a:fld>
            <a:endParaRPr lang="en-US" altLang="en-US"/>
          </a:p>
        </p:txBody>
      </p:sp>
    </p:spTree>
    <p:extLst>
      <p:ext uri="{BB962C8B-B14F-4D97-AF65-F5344CB8AC3E}">
        <p14:creationId xmlns:p14="http://schemas.microsoft.com/office/powerpoint/2010/main" val="139399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extBox 6"/>
          <p:cNvSpPr txBox="1"/>
          <p:nvPr userDrawn="1"/>
        </p:nvSpPr>
        <p:spPr>
          <a:xfrm>
            <a:off x="24581" y="5812840"/>
            <a:ext cx="2069349" cy="1015663"/>
          </a:xfrm>
          <a:prstGeom prst="rect">
            <a:avLst/>
          </a:prstGeom>
          <a:noFill/>
        </p:spPr>
        <p:txBody>
          <a:bodyPr wrap="none" rtlCol="0">
            <a:spAutoFit/>
          </a:bodyPr>
          <a:lstStyle/>
          <a:p>
            <a:r>
              <a:rPr lang="en-US" sz="1200" b="1" dirty="0" smtClean="0"/>
              <a:t>PRODUCT CREATED BY:</a:t>
            </a:r>
          </a:p>
          <a:p>
            <a:r>
              <a:rPr lang="en-US" sz="1200" baseline="0" dirty="0" smtClean="0"/>
              <a:t>Brock J. Young</a:t>
            </a:r>
          </a:p>
          <a:p>
            <a:r>
              <a:rPr lang="en-US" sz="1200" baseline="0" dirty="0" smtClean="0"/>
              <a:t>Brock.j.young.mil@mail.mil</a:t>
            </a:r>
          </a:p>
          <a:p>
            <a:endParaRPr lang="en-US" sz="1200" baseline="0" dirty="0" smtClean="0"/>
          </a:p>
          <a:p>
            <a:r>
              <a:rPr lang="en-US" sz="1200" b="1" baseline="0" dirty="0" smtClean="0"/>
              <a:t>“Pride, Honor, Discipline”</a:t>
            </a:r>
            <a:endParaRPr lang="en-US" sz="1200" b="1" dirty="0"/>
          </a:p>
        </p:txBody>
      </p:sp>
      <p:sp>
        <p:nvSpPr>
          <p:cNvPr id="8" name="TextBox 7"/>
          <p:cNvSpPr txBox="1"/>
          <p:nvPr userDrawn="1"/>
        </p:nvSpPr>
        <p:spPr>
          <a:xfrm>
            <a:off x="3485901" y="6366838"/>
            <a:ext cx="2172198" cy="461665"/>
          </a:xfrm>
          <a:prstGeom prst="rect">
            <a:avLst/>
          </a:prstGeom>
          <a:noFill/>
        </p:spPr>
        <p:txBody>
          <a:bodyPr wrap="none" rtlCol="0">
            <a:spAutoFit/>
          </a:bodyPr>
          <a:lstStyle/>
          <a:p>
            <a:pPr algn="ctr"/>
            <a:r>
              <a:rPr lang="en-US" sz="1200" b="1" dirty="0" smtClean="0"/>
              <a:t>CURRENT VERSION DATE:</a:t>
            </a:r>
          </a:p>
          <a:p>
            <a:pPr algn="ctr"/>
            <a:r>
              <a:rPr lang="en-US" sz="1200" b="0" dirty="0" smtClean="0"/>
              <a:t>v9 20170318</a:t>
            </a:r>
            <a:endParaRPr lang="en-US" sz="1200" b="0" dirty="0" smtClean="0"/>
          </a:p>
        </p:txBody>
      </p:sp>
    </p:spTree>
    <p:extLst>
      <p:ext uri="{BB962C8B-B14F-4D97-AF65-F5344CB8AC3E}">
        <p14:creationId xmlns:p14="http://schemas.microsoft.com/office/powerpoint/2010/main" val="16505681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BAF16E-988A-469C-BB62-8219C8F6E4DB}" type="slidenum">
              <a:rPr lang="en-US" altLang="en-US"/>
              <a:pPr/>
              <a:t>‹#›</a:t>
            </a:fld>
            <a:endParaRPr lang="en-US" altLang="en-US"/>
          </a:p>
        </p:txBody>
      </p:sp>
    </p:spTree>
    <p:extLst>
      <p:ext uri="{BB962C8B-B14F-4D97-AF65-F5344CB8AC3E}">
        <p14:creationId xmlns:p14="http://schemas.microsoft.com/office/powerpoint/2010/main" val="338700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095E2-3A7C-4FC1-94EB-B29C073F4ACF}" type="slidenum">
              <a:rPr lang="en-US" altLang="en-US"/>
              <a:pPr/>
              <a:t>‹#›</a:t>
            </a:fld>
            <a:endParaRPr lang="en-US" altLang="en-US"/>
          </a:p>
        </p:txBody>
      </p:sp>
    </p:spTree>
    <p:extLst>
      <p:ext uri="{BB962C8B-B14F-4D97-AF65-F5344CB8AC3E}">
        <p14:creationId xmlns:p14="http://schemas.microsoft.com/office/powerpoint/2010/main" val="415497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02E2F47-156B-4970-85C2-1D645C91FDCB}" type="slidenum">
              <a:rPr lang="en-US" altLang="en-US"/>
              <a:pPr/>
              <a:t>‹#›</a:t>
            </a:fld>
            <a:endParaRPr lang="en-US" altLang="en-US"/>
          </a:p>
        </p:txBody>
      </p:sp>
    </p:spTree>
    <p:extLst>
      <p:ext uri="{BB962C8B-B14F-4D97-AF65-F5344CB8AC3E}">
        <p14:creationId xmlns:p14="http://schemas.microsoft.com/office/powerpoint/2010/main" val="63890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89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26" descr="csf_inside"/>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0" name="Slide Number Placeholder 2"/>
          <p:cNvSpPr txBox="1">
            <a:spLocks noGrp="1"/>
          </p:cNvSpPr>
          <p:nvPr userDrawn="1"/>
        </p:nvSpPr>
        <p:spPr>
          <a:xfrm>
            <a:off x="7259638" y="6600825"/>
            <a:ext cx="1828800" cy="182563"/>
          </a:xfrm>
          <a:prstGeom prst="rect">
            <a:avLst/>
          </a:prstGeom>
          <a:noFill/>
        </p:spPr>
        <p:txBody>
          <a:bodyPr/>
          <a:lstStyle/>
          <a:p>
            <a:pPr algn="r">
              <a:defRPr/>
            </a:pPr>
            <a:fld id="{FF82D9A5-2B96-4E1C-AAA7-343399D36B57}" type="slidenum">
              <a:rPr lang="en-US" sz="900">
                <a:solidFill>
                  <a:schemeClr val="bg1">
                    <a:lumMod val="50000"/>
                  </a:schemeClr>
                </a:solidFill>
              </a:rPr>
              <a:pPr algn="r">
                <a:defRPr/>
              </a:pPr>
              <a:t>‹#›</a:t>
            </a:fld>
            <a:endParaRPr lang="en-US" sz="900" dirty="0">
              <a:solidFill>
                <a:schemeClr val="bg1">
                  <a:lumMod val="50000"/>
                </a:schemeClr>
              </a:solidFill>
            </a:endParaRPr>
          </a:p>
        </p:txBody>
      </p:sp>
      <p:sp>
        <p:nvSpPr>
          <p:cNvPr id="12" name="Date Placeholder 3"/>
          <p:cNvSpPr txBox="1">
            <a:spLocks/>
          </p:cNvSpPr>
          <p:nvPr userDrawn="1"/>
        </p:nvSpPr>
        <p:spPr>
          <a:xfrm>
            <a:off x="4053543" y="6604363"/>
            <a:ext cx="1371600" cy="180975"/>
          </a:xfrm>
          <a:prstGeom prst="rect">
            <a:avLst/>
          </a:prstGeom>
        </p:spPr>
        <p:txBody>
          <a:bodyPr/>
          <a:lstStyle/>
          <a:p>
            <a:pPr algn="ctr">
              <a:defRPr/>
            </a:pPr>
            <a:r>
              <a:rPr lang="en-US" sz="900" dirty="0">
                <a:solidFill>
                  <a:srgbClr val="808080"/>
                </a:solidFill>
                <a:latin typeface="+mn-lt"/>
                <a:cs typeface="Arial" charset="0"/>
              </a:rPr>
              <a:t>DAMO-CSF</a:t>
            </a:r>
          </a:p>
        </p:txBody>
      </p:sp>
      <p:pic>
        <p:nvPicPr>
          <p:cNvPr id="6" name="Picture 5" descr="CSF2-slide-template-tex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2554"/>
            <a:ext cx="3429000" cy="1143000"/>
          </a:xfrm>
          <a:prstGeom prst="rect">
            <a:avLst/>
          </a:prstGeom>
        </p:spPr>
      </p:pic>
      <p:pic>
        <p:nvPicPr>
          <p:cNvPr id="7" name="Picture 6" descr="csf2_logo-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 y="34836"/>
            <a:ext cx="868680" cy="868680"/>
          </a:xfrm>
          <a:prstGeom prst="rect">
            <a:avLst/>
          </a:prstGeom>
        </p:spPr>
      </p:pic>
    </p:spTree>
    <p:extLst>
      <p:ext uri="{BB962C8B-B14F-4D97-AF65-F5344CB8AC3E}">
        <p14:creationId xmlns:p14="http://schemas.microsoft.com/office/powerpoint/2010/main" val="2740639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26" descr="csf_inside"/>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0" name="Slide Number Placeholder 2"/>
          <p:cNvSpPr txBox="1">
            <a:spLocks noGrp="1"/>
          </p:cNvSpPr>
          <p:nvPr userDrawn="1"/>
        </p:nvSpPr>
        <p:spPr>
          <a:xfrm>
            <a:off x="7259638" y="6600825"/>
            <a:ext cx="1828800" cy="182563"/>
          </a:xfrm>
          <a:prstGeom prst="rect">
            <a:avLst/>
          </a:prstGeom>
          <a:noFill/>
        </p:spPr>
        <p:txBody>
          <a:bodyPr/>
          <a:lstStyle/>
          <a:p>
            <a:pPr algn="r">
              <a:defRPr/>
            </a:pPr>
            <a:fld id="{FF82D9A5-2B96-4E1C-AAA7-343399D36B57}" type="slidenum">
              <a:rPr lang="en-US" sz="900">
                <a:solidFill>
                  <a:schemeClr val="bg1">
                    <a:lumMod val="50000"/>
                  </a:schemeClr>
                </a:solidFill>
              </a:rPr>
              <a:pPr algn="r">
                <a:defRPr/>
              </a:pPr>
              <a:t>‹#›</a:t>
            </a:fld>
            <a:endParaRPr lang="en-US" sz="900" dirty="0">
              <a:solidFill>
                <a:schemeClr val="bg1">
                  <a:lumMod val="50000"/>
                </a:schemeClr>
              </a:solidFill>
            </a:endParaRPr>
          </a:p>
        </p:txBody>
      </p:sp>
      <p:sp>
        <p:nvSpPr>
          <p:cNvPr id="12" name="Date Placeholder 3"/>
          <p:cNvSpPr txBox="1">
            <a:spLocks/>
          </p:cNvSpPr>
          <p:nvPr userDrawn="1"/>
        </p:nvSpPr>
        <p:spPr>
          <a:xfrm>
            <a:off x="4053543" y="6604363"/>
            <a:ext cx="1371600" cy="180975"/>
          </a:xfrm>
          <a:prstGeom prst="rect">
            <a:avLst/>
          </a:prstGeom>
        </p:spPr>
        <p:txBody>
          <a:bodyPr/>
          <a:lstStyle/>
          <a:p>
            <a:pPr algn="ctr">
              <a:defRPr/>
            </a:pPr>
            <a:r>
              <a:rPr lang="en-US" sz="900" dirty="0">
                <a:solidFill>
                  <a:srgbClr val="808080"/>
                </a:solidFill>
                <a:latin typeface="+mn-lt"/>
                <a:cs typeface="Arial" charset="0"/>
              </a:rPr>
              <a:t>DAMO-CSF</a:t>
            </a:r>
          </a:p>
        </p:txBody>
      </p:sp>
      <p:pic>
        <p:nvPicPr>
          <p:cNvPr id="6" name="Picture 5" descr="CSF2-slide-template-tex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2554"/>
            <a:ext cx="3429000" cy="1143000"/>
          </a:xfrm>
          <a:prstGeom prst="rect">
            <a:avLst/>
          </a:prstGeom>
        </p:spPr>
      </p:pic>
      <p:pic>
        <p:nvPicPr>
          <p:cNvPr id="7" name="Picture 6" descr="csf2_logo-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 y="34836"/>
            <a:ext cx="868680" cy="868680"/>
          </a:xfrm>
          <a:prstGeom prst="rect">
            <a:avLst/>
          </a:prstGeom>
        </p:spPr>
      </p:pic>
    </p:spTree>
    <p:extLst>
      <p:ext uri="{BB962C8B-B14F-4D97-AF65-F5344CB8AC3E}">
        <p14:creationId xmlns:p14="http://schemas.microsoft.com/office/powerpoint/2010/main" val="3717808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26" descr="csf_inside"/>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0" name="Slide Number Placeholder 2"/>
          <p:cNvSpPr txBox="1">
            <a:spLocks noGrp="1"/>
          </p:cNvSpPr>
          <p:nvPr userDrawn="1"/>
        </p:nvSpPr>
        <p:spPr>
          <a:xfrm>
            <a:off x="7259638" y="6600825"/>
            <a:ext cx="1828800" cy="182563"/>
          </a:xfrm>
          <a:prstGeom prst="rect">
            <a:avLst/>
          </a:prstGeom>
          <a:noFill/>
        </p:spPr>
        <p:txBody>
          <a:bodyPr/>
          <a:lstStyle/>
          <a:p>
            <a:pPr algn="r">
              <a:defRPr/>
            </a:pPr>
            <a:fld id="{FF82D9A5-2B96-4E1C-AAA7-343399D36B57}" type="slidenum">
              <a:rPr lang="en-US" sz="900">
                <a:solidFill>
                  <a:schemeClr val="bg1">
                    <a:lumMod val="50000"/>
                  </a:schemeClr>
                </a:solidFill>
              </a:rPr>
              <a:pPr algn="r">
                <a:defRPr/>
              </a:pPr>
              <a:t>‹#›</a:t>
            </a:fld>
            <a:endParaRPr lang="en-US" sz="900" dirty="0">
              <a:solidFill>
                <a:schemeClr val="bg1">
                  <a:lumMod val="50000"/>
                </a:schemeClr>
              </a:solidFill>
            </a:endParaRPr>
          </a:p>
        </p:txBody>
      </p:sp>
      <p:sp>
        <p:nvSpPr>
          <p:cNvPr id="12" name="Date Placeholder 3"/>
          <p:cNvSpPr txBox="1">
            <a:spLocks/>
          </p:cNvSpPr>
          <p:nvPr userDrawn="1"/>
        </p:nvSpPr>
        <p:spPr>
          <a:xfrm>
            <a:off x="4053543" y="6604363"/>
            <a:ext cx="1371600" cy="180975"/>
          </a:xfrm>
          <a:prstGeom prst="rect">
            <a:avLst/>
          </a:prstGeom>
        </p:spPr>
        <p:txBody>
          <a:bodyPr/>
          <a:lstStyle/>
          <a:p>
            <a:pPr algn="ctr">
              <a:defRPr/>
            </a:pPr>
            <a:r>
              <a:rPr lang="en-US" sz="900" dirty="0">
                <a:solidFill>
                  <a:srgbClr val="808080"/>
                </a:solidFill>
                <a:latin typeface="+mn-lt"/>
                <a:cs typeface="Arial" charset="0"/>
              </a:rPr>
              <a:t>DAMO-CSF</a:t>
            </a:r>
          </a:p>
        </p:txBody>
      </p:sp>
      <p:pic>
        <p:nvPicPr>
          <p:cNvPr id="6" name="Picture 5" descr="CSF2-slide-template-tex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2554"/>
            <a:ext cx="3429000" cy="1143000"/>
          </a:xfrm>
          <a:prstGeom prst="rect">
            <a:avLst/>
          </a:prstGeom>
        </p:spPr>
      </p:pic>
      <p:pic>
        <p:nvPicPr>
          <p:cNvPr id="7" name="Picture 6" descr="csf2_logo-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 y="34836"/>
            <a:ext cx="868680" cy="868680"/>
          </a:xfrm>
          <a:prstGeom prst="rect">
            <a:avLst/>
          </a:prstGeom>
        </p:spPr>
      </p:pic>
    </p:spTree>
    <p:extLst>
      <p:ext uri="{BB962C8B-B14F-4D97-AF65-F5344CB8AC3E}">
        <p14:creationId xmlns:p14="http://schemas.microsoft.com/office/powerpoint/2010/main" val="333739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26" descr="csf_inside"/>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0" name="Slide Number Placeholder 2"/>
          <p:cNvSpPr txBox="1">
            <a:spLocks noGrp="1"/>
          </p:cNvSpPr>
          <p:nvPr userDrawn="1"/>
        </p:nvSpPr>
        <p:spPr>
          <a:xfrm>
            <a:off x="7259638" y="6600825"/>
            <a:ext cx="1828800" cy="182563"/>
          </a:xfrm>
          <a:prstGeom prst="rect">
            <a:avLst/>
          </a:prstGeom>
          <a:noFill/>
        </p:spPr>
        <p:txBody>
          <a:bodyPr/>
          <a:lstStyle/>
          <a:p>
            <a:pPr algn="r">
              <a:defRPr/>
            </a:pPr>
            <a:fld id="{FF82D9A5-2B96-4E1C-AAA7-343399D36B57}" type="slidenum">
              <a:rPr lang="en-US" sz="900">
                <a:solidFill>
                  <a:schemeClr val="bg1">
                    <a:lumMod val="50000"/>
                  </a:schemeClr>
                </a:solidFill>
              </a:rPr>
              <a:pPr algn="r">
                <a:defRPr/>
              </a:pPr>
              <a:t>‹#›</a:t>
            </a:fld>
            <a:endParaRPr lang="en-US" sz="900" dirty="0">
              <a:solidFill>
                <a:schemeClr val="bg1">
                  <a:lumMod val="50000"/>
                </a:schemeClr>
              </a:solidFill>
            </a:endParaRPr>
          </a:p>
        </p:txBody>
      </p:sp>
      <p:sp>
        <p:nvSpPr>
          <p:cNvPr id="12" name="Date Placeholder 3"/>
          <p:cNvSpPr txBox="1">
            <a:spLocks/>
          </p:cNvSpPr>
          <p:nvPr userDrawn="1"/>
        </p:nvSpPr>
        <p:spPr>
          <a:xfrm>
            <a:off x="4053543" y="6604363"/>
            <a:ext cx="1371600" cy="180975"/>
          </a:xfrm>
          <a:prstGeom prst="rect">
            <a:avLst/>
          </a:prstGeom>
        </p:spPr>
        <p:txBody>
          <a:bodyPr/>
          <a:lstStyle/>
          <a:p>
            <a:pPr algn="ctr">
              <a:defRPr/>
            </a:pPr>
            <a:r>
              <a:rPr lang="en-US" sz="900" dirty="0">
                <a:solidFill>
                  <a:srgbClr val="808080"/>
                </a:solidFill>
                <a:latin typeface="+mn-lt"/>
                <a:cs typeface="Arial" charset="0"/>
              </a:rPr>
              <a:t>DAMO-CSF</a:t>
            </a:r>
          </a:p>
        </p:txBody>
      </p:sp>
      <p:pic>
        <p:nvPicPr>
          <p:cNvPr id="6" name="Picture 5" descr="CSF2-slide-template-tex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2554"/>
            <a:ext cx="3429000" cy="1143000"/>
          </a:xfrm>
          <a:prstGeom prst="rect">
            <a:avLst/>
          </a:prstGeom>
        </p:spPr>
      </p:pic>
      <p:pic>
        <p:nvPicPr>
          <p:cNvPr id="7" name="Picture 6" descr="csf2_logo-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 y="34836"/>
            <a:ext cx="868680" cy="868680"/>
          </a:xfrm>
          <a:prstGeom prst="rect">
            <a:avLst/>
          </a:prstGeom>
        </p:spPr>
      </p:pic>
    </p:spTree>
    <p:extLst>
      <p:ext uri="{BB962C8B-B14F-4D97-AF65-F5344CB8AC3E}">
        <p14:creationId xmlns:p14="http://schemas.microsoft.com/office/powerpoint/2010/main" val="1126537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26" descr="csf_inside"/>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0" name="Slide Number Placeholder 2"/>
          <p:cNvSpPr txBox="1">
            <a:spLocks noGrp="1"/>
          </p:cNvSpPr>
          <p:nvPr userDrawn="1"/>
        </p:nvSpPr>
        <p:spPr>
          <a:xfrm>
            <a:off x="7259638" y="6600825"/>
            <a:ext cx="1828800" cy="182563"/>
          </a:xfrm>
          <a:prstGeom prst="rect">
            <a:avLst/>
          </a:prstGeom>
          <a:noFill/>
        </p:spPr>
        <p:txBody>
          <a:bodyPr/>
          <a:lstStyle/>
          <a:p>
            <a:pPr algn="r">
              <a:defRPr/>
            </a:pPr>
            <a:fld id="{FF82D9A5-2B96-4E1C-AAA7-343399D36B57}" type="slidenum">
              <a:rPr lang="en-US" sz="900">
                <a:solidFill>
                  <a:schemeClr val="bg1">
                    <a:lumMod val="50000"/>
                  </a:schemeClr>
                </a:solidFill>
              </a:rPr>
              <a:pPr algn="r">
                <a:defRPr/>
              </a:pPr>
              <a:t>‹#›</a:t>
            </a:fld>
            <a:endParaRPr lang="en-US" sz="900" dirty="0">
              <a:solidFill>
                <a:schemeClr val="bg1">
                  <a:lumMod val="50000"/>
                </a:schemeClr>
              </a:solidFill>
            </a:endParaRPr>
          </a:p>
        </p:txBody>
      </p:sp>
      <p:sp>
        <p:nvSpPr>
          <p:cNvPr id="12" name="Date Placeholder 3"/>
          <p:cNvSpPr txBox="1">
            <a:spLocks/>
          </p:cNvSpPr>
          <p:nvPr userDrawn="1"/>
        </p:nvSpPr>
        <p:spPr>
          <a:xfrm>
            <a:off x="4053543" y="6604363"/>
            <a:ext cx="1371600" cy="180975"/>
          </a:xfrm>
          <a:prstGeom prst="rect">
            <a:avLst/>
          </a:prstGeom>
        </p:spPr>
        <p:txBody>
          <a:bodyPr/>
          <a:lstStyle/>
          <a:p>
            <a:pPr algn="ctr">
              <a:defRPr/>
            </a:pPr>
            <a:r>
              <a:rPr lang="en-US" sz="900" dirty="0">
                <a:solidFill>
                  <a:srgbClr val="808080"/>
                </a:solidFill>
                <a:latin typeface="+mn-lt"/>
                <a:cs typeface="Arial" charset="0"/>
              </a:rPr>
              <a:t>DAMO-CSF</a:t>
            </a:r>
          </a:p>
        </p:txBody>
      </p:sp>
      <p:pic>
        <p:nvPicPr>
          <p:cNvPr id="6" name="Picture 5" descr="CSF2-slide-template-tex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2554"/>
            <a:ext cx="3429000" cy="1143000"/>
          </a:xfrm>
          <a:prstGeom prst="rect">
            <a:avLst/>
          </a:prstGeom>
        </p:spPr>
      </p:pic>
      <p:pic>
        <p:nvPicPr>
          <p:cNvPr id="7" name="Picture 6" descr="csf2_logo-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 y="34836"/>
            <a:ext cx="868680" cy="868680"/>
          </a:xfrm>
          <a:prstGeom prst="rect">
            <a:avLst/>
          </a:prstGeom>
        </p:spPr>
      </p:pic>
    </p:spTree>
    <p:extLst>
      <p:ext uri="{BB962C8B-B14F-4D97-AF65-F5344CB8AC3E}">
        <p14:creationId xmlns:p14="http://schemas.microsoft.com/office/powerpoint/2010/main" val="313108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26" descr="csf_inside"/>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0" name="Slide Number Placeholder 2"/>
          <p:cNvSpPr txBox="1">
            <a:spLocks noGrp="1"/>
          </p:cNvSpPr>
          <p:nvPr userDrawn="1"/>
        </p:nvSpPr>
        <p:spPr>
          <a:xfrm>
            <a:off x="7259638" y="6600825"/>
            <a:ext cx="1828800" cy="182563"/>
          </a:xfrm>
          <a:prstGeom prst="rect">
            <a:avLst/>
          </a:prstGeom>
          <a:noFill/>
        </p:spPr>
        <p:txBody>
          <a:bodyPr/>
          <a:lstStyle/>
          <a:p>
            <a:pPr algn="r">
              <a:defRPr/>
            </a:pPr>
            <a:fld id="{FF82D9A5-2B96-4E1C-AAA7-343399D36B57}" type="slidenum">
              <a:rPr lang="en-US" sz="900">
                <a:solidFill>
                  <a:schemeClr val="bg1">
                    <a:lumMod val="50000"/>
                  </a:schemeClr>
                </a:solidFill>
              </a:rPr>
              <a:pPr algn="r">
                <a:defRPr/>
              </a:pPr>
              <a:t>‹#›</a:t>
            </a:fld>
            <a:endParaRPr lang="en-US" sz="900" dirty="0">
              <a:solidFill>
                <a:schemeClr val="bg1">
                  <a:lumMod val="50000"/>
                </a:schemeClr>
              </a:solidFill>
            </a:endParaRPr>
          </a:p>
        </p:txBody>
      </p:sp>
      <p:sp>
        <p:nvSpPr>
          <p:cNvPr id="12" name="Date Placeholder 3"/>
          <p:cNvSpPr txBox="1">
            <a:spLocks/>
          </p:cNvSpPr>
          <p:nvPr userDrawn="1"/>
        </p:nvSpPr>
        <p:spPr>
          <a:xfrm>
            <a:off x="4053543" y="6604363"/>
            <a:ext cx="1371600" cy="180975"/>
          </a:xfrm>
          <a:prstGeom prst="rect">
            <a:avLst/>
          </a:prstGeom>
        </p:spPr>
        <p:txBody>
          <a:bodyPr/>
          <a:lstStyle/>
          <a:p>
            <a:pPr algn="ctr">
              <a:defRPr/>
            </a:pPr>
            <a:r>
              <a:rPr lang="en-US" sz="900" dirty="0">
                <a:solidFill>
                  <a:srgbClr val="808080"/>
                </a:solidFill>
                <a:latin typeface="+mn-lt"/>
                <a:cs typeface="Arial" charset="0"/>
              </a:rPr>
              <a:t>DAMO-CSF</a:t>
            </a:r>
          </a:p>
        </p:txBody>
      </p:sp>
      <p:pic>
        <p:nvPicPr>
          <p:cNvPr id="6" name="Picture 5" descr="CSF2-slide-template-tex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2554"/>
            <a:ext cx="3429000" cy="1143000"/>
          </a:xfrm>
          <a:prstGeom prst="rect">
            <a:avLst/>
          </a:prstGeom>
        </p:spPr>
      </p:pic>
      <p:pic>
        <p:nvPicPr>
          <p:cNvPr id="7" name="Picture 6" descr="csf2_logo-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 y="34836"/>
            <a:ext cx="868680" cy="868680"/>
          </a:xfrm>
          <a:prstGeom prst="rect">
            <a:avLst/>
          </a:prstGeom>
        </p:spPr>
      </p:pic>
    </p:spTree>
    <p:extLst>
      <p:ext uri="{BB962C8B-B14F-4D97-AF65-F5344CB8AC3E}">
        <p14:creationId xmlns:p14="http://schemas.microsoft.com/office/powerpoint/2010/main" val="323467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65AE26-44EE-4AFE-AF2F-9AB270E2BC96}" type="slidenum">
              <a:rPr lang="en-US" altLang="en-US"/>
              <a:pPr/>
              <a:t>‹#›</a:t>
            </a:fld>
            <a:endParaRPr lang="en-US" altLang="en-US"/>
          </a:p>
        </p:txBody>
      </p:sp>
    </p:spTree>
    <p:extLst>
      <p:ext uri="{BB962C8B-B14F-4D97-AF65-F5344CB8AC3E}">
        <p14:creationId xmlns:p14="http://schemas.microsoft.com/office/powerpoint/2010/main" val="152351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TextBox 14"/>
          <p:cNvSpPr txBox="1">
            <a:spLocks noChangeArrowheads="1"/>
          </p:cNvSpPr>
          <p:nvPr userDrawn="1"/>
        </p:nvSpPr>
        <p:spPr bwMode="auto">
          <a:xfrm>
            <a:off x="3309938" y="5522913"/>
            <a:ext cx="184731" cy="461665"/>
          </a:xfrm>
          <a:prstGeom prst="rect">
            <a:avLst/>
          </a:prstGeom>
          <a:noFill/>
          <a:ln w="9525">
            <a:noFill/>
            <a:miter lim="800000"/>
            <a:headEnd/>
            <a:tailEnd/>
          </a:ln>
        </p:spPr>
        <p:txBody>
          <a:bodyPr wrap="none">
            <a:spAutoFit/>
          </a:bodyPr>
          <a:lstStyle/>
          <a:p>
            <a:pPr>
              <a:defRPr/>
            </a:pPr>
            <a:endParaRPr lang="en-US" dirty="0"/>
          </a:p>
        </p:txBody>
      </p:sp>
      <p:sp>
        <p:nvSpPr>
          <p:cNvPr id="16" name="Text Box 28"/>
          <p:cNvSpPr txBox="1">
            <a:spLocks noChangeArrowheads="1"/>
          </p:cNvSpPr>
          <p:nvPr userDrawn="1"/>
        </p:nvSpPr>
        <p:spPr bwMode="auto">
          <a:xfrm>
            <a:off x="2787651" y="-9525"/>
            <a:ext cx="1490663" cy="246221"/>
          </a:xfrm>
          <a:prstGeom prst="rect">
            <a:avLst/>
          </a:prstGeom>
          <a:noFill/>
          <a:ln w="12700" algn="ctr">
            <a:noFill/>
            <a:miter lim="800000"/>
            <a:headEnd/>
            <a:tailEnd/>
          </a:ln>
        </p:spPr>
        <p:txBody>
          <a:bodyPr>
            <a:spAutoFit/>
          </a:bodyPr>
          <a:lstStyle/>
          <a:p>
            <a:pPr algn="r">
              <a:defRPr/>
            </a:pPr>
            <a:r>
              <a:rPr lang="en-US" sz="1000" b="1" dirty="0">
                <a:solidFill>
                  <a:srgbClr val="006600"/>
                </a:solidFill>
                <a:cs typeface="Arial" pitchFamily="34" charset="0"/>
              </a:rPr>
              <a:t> </a:t>
            </a:r>
          </a:p>
        </p:txBody>
      </p:sp>
      <p:sp>
        <p:nvSpPr>
          <p:cNvPr id="18" name="Text Box 19"/>
          <p:cNvSpPr txBox="1">
            <a:spLocks noChangeArrowheads="1"/>
          </p:cNvSpPr>
          <p:nvPr userDrawn="1"/>
        </p:nvSpPr>
        <p:spPr bwMode="auto">
          <a:xfrm>
            <a:off x="4252914" y="1"/>
            <a:ext cx="4891087" cy="954099"/>
          </a:xfrm>
          <a:prstGeom prst="rect">
            <a:avLst/>
          </a:prstGeom>
          <a:noFill/>
          <a:ln w="9525">
            <a:noFill/>
            <a:miter lim="800000"/>
            <a:headEnd/>
            <a:tailEnd/>
          </a:ln>
        </p:spPr>
        <p:txBody>
          <a:bodyPr lIns="91432" tIns="45716" rIns="91432" bIns="45716">
            <a:spAutoFit/>
          </a:bodyPr>
          <a:lstStyle/>
          <a:p>
            <a:pPr algn="ctr">
              <a:defRPr/>
            </a:pPr>
            <a:endParaRPr lang="en-US" sz="2800" b="1" dirty="0">
              <a:solidFill>
                <a:schemeClr val="bg1"/>
              </a:solidFill>
              <a:effectLst>
                <a:outerShdw blurRad="38100" dist="38100" dir="2700000" algn="tl">
                  <a:srgbClr val="C0C0C0"/>
                </a:outerShdw>
              </a:effectLst>
            </a:endParaRPr>
          </a:p>
          <a:p>
            <a:pPr algn="ctr">
              <a:defRPr/>
            </a:pPr>
            <a:endParaRPr lang="en-US" sz="2800" b="1" dirty="0">
              <a:solidFill>
                <a:schemeClr val="bg1"/>
              </a:solidFill>
              <a:effectLst>
                <a:outerShdw blurRad="38100" dist="38100" dir="2700000" algn="tl">
                  <a:srgbClr val="C0C0C0"/>
                </a:outerShdw>
              </a:effectLst>
            </a:endParaRPr>
          </a:p>
        </p:txBody>
      </p:sp>
      <p:sp>
        <p:nvSpPr>
          <p:cNvPr id="22" name="Content Placeholder 2"/>
          <p:cNvSpPr>
            <a:spLocks noGrp="1"/>
          </p:cNvSpPr>
          <p:nvPr>
            <p:ph idx="1"/>
          </p:nvPr>
        </p:nvSpPr>
        <p:spPr>
          <a:xfrm>
            <a:off x="685800" y="1705628"/>
            <a:ext cx="7772400" cy="4114800"/>
          </a:xfrm>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7500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3914D1-DCED-4F28-BE48-D7877E53E388}" type="slidenum">
              <a:rPr lang="en-US" altLang="en-US"/>
              <a:pPr/>
              <a:t>‹#›</a:t>
            </a:fld>
            <a:endParaRPr lang="en-US" altLang="en-US"/>
          </a:p>
        </p:txBody>
      </p:sp>
    </p:spTree>
    <p:extLst>
      <p:ext uri="{BB962C8B-B14F-4D97-AF65-F5344CB8AC3E}">
        <p14:creationId xmlns:p14="http://schemas.microsoft.com/office/powerpoint/2010/main" val="150428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16E1AC-8EAC-4B0A-8C3F-F60AAF0C97BD}" type="slidenum">
              <a:rPr lang="en-US" altLang="en-US"/>
              <a:pPr/>
              <a:t>‹#›</a:t>
            </a:fld>
            <a:endParaRPr lang="en-US" altLang="en-US"/>
          </a:p>
        </p:txBody>
      </p:sp>
    </p:spTree>
    <p:extLst>
      <p:ext uri="{BB962C8B-B14F-4D97-AF65-F5344CB8AC3E}">
        <p14:creationId xmlns:p14="http://schemas.microsoft.com/office/powerpoint/2010/main" val="385611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CA47E19-C639-47BE-8F24-CEA8C343F8BD}" type="slidenum">
              <a:rPr lang="en-US" altLang="en-US"/>
              <a:pPr/>
              <a:t>‹#›</a:t>
            </a:fld>
            <a:endParaRPr lang="en-US" altLang="en-US"/>
          </a:p>
        </p:txBody>
      </p:sp>
    </p:spTree>
    <p:extLst>
      <p:ext uri="{BB962C8B-B14F-4D97-AF65-F5344CB8AC3E}">
        <p14:creationId xmlns:p14="http://schemas.microsoft.com/office/powerpoint/2010/main" val="395805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64F6DFF-E9E0-45F9-8FD1-8030C7B99F71}" type="slidenum">
              <a:rPr lang="en-US" altLang="en-US"/>
              <a:pPr/>
              <a:t>‹#›</a:t>
            </a:fld>
            <a:endParaRPr lang="en-US" altLang="en-US"/>
          </a:p>
        </p:txBody>
      </p:sp>
    </p:spTree>
    <p:extLst>
      <p:ext uri="{BB962C8B-B14F-4D97-AF65-F5344CB8AC3E}">
        <p14:creationId xmlns:p14="http://schemas.microsoft.com/office/powerpoint/2010/main" val="62018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D6166D3-AD7E-492D-8994-87DB13283141}" type="slidenum">
              <a:rPr lang="en-US" altLang="en-US"/>
              <a:pPr/>
              <a:t>‹#›</a:t>
            </a:fld>
            <a:endParaRPr lang="en-US" altLang="en-US"/>
          </a:p>
        </p:txBody>
      </p:sp>
    </p:spTree>
    <p:extLst>
      <p:ext uri="{BB962C8B-B14F-4D97-AF65-F5344CB8AC3E}">
        <p14:creationId xmlns:p14="http://schemas.microsoft.com/office/powerpoint/2010/main" val="3550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AD240AC-2D4B-4544-9D1C-4D0EB98E40EB}" type="slidenum">
              <a:rPr lang="en-US" altLang="en-US"/>
              <a:pPr/>
              <a:t>‹#›</a:t>
            </a:fld>
            <a:endParaRPr lang="en-US" altLang="en-US"/>
          </a:p>
        </p:txBody>
      </p:sp>
    </p:spTree>
    <p:extLst>
      <p:ext uri="{BB962C8B-B14F-4D97-AF65-F5344CB8AC3E}">
        <p14:creationId xmlns:p14="http://schemas.microsoft.com/office/powerpoint/2010/main" val="102000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CDEDB0-B342-4EC2-A466-C67F2326D4B8}" type="slidenum">
              <a:rPr lang="en-US" altLang="en-US"/>
              <a:pPr/>
              <a:t>‹#›</a:t>
            </a:fld>
            <a:endParaRPr lang="en-US" altLang="en-US"/>
          </a:p>
        </p:txBody>
      </p:sp>
    </p:spTree>
    <p:extLst>
      <p:ext uri="{BB962C8B-B14F-4D97-AF65-F5344CB8AC3E}">
        <p14:creationId xmlns:p14="http://schemas.microsoft.com/office/powerpoint/2010/main" val="191760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9" descr="top-corner"/>
          <p:cNvPicPr>
            <a:picLocks noChangeAspect="1" noChangeArrowheads="1"/>
          </p:cNvPicPr>
          <p:nvPr userDrawn="1"/>
        </p:nvPicPr>
        <p:blipFill>
          <a:blip r:embed="rId22">
            <a:extLst>
              <a:ext uri="{28A0092B-C50C-407E-A947-70E740481C1C}">
                <a14:useLocalDpi xmlns:a14="http://schemas.microsoft.com/office/drawing/2010/main"/>
              </a:ext>
            </a:extLst>
          </a:blip>
          <a:srcRect/>
          <a:stretch>
            <a:fillRect/>
          </a:stretch>
        </p:blipFill>
        <p:spPr bwMode="auto">
          <a:xfrm>
            <a:off x="0" y="0"/>
            <a:ext cx="3810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HD-patch-j.jpg"/>
          <p:cNvPicPr>
            <a:picLocks noChangeAspect="1"/>
          </p:cNvPicPr>
          <p:nvPr userDrawn="1"/>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38" y="0"/>
            <a:ext cx="870962" cy="873659"/>
          </a:xfrm>
          <a:prstGeom prst="rect">
            <a:avLst/>
          </a:prstGeom>
        </p:spPr>
      </p:pic>
      <p:pic>
        <p:nvPicPr>
          <p:cNvPr id="10" name="Picture 9" descr="MP Pistols12.gif"/>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265655" y="61759"/>
            <a:ext cx="838200" cy="624042"/>
          </a:xfrm>
          <a:prstGeom prst="rect">
            <a:avLst/>
          </a:prstGeom>
        </p:spPr>
      </p:pic>
      <p:pic>
        <p:nvPicPr>
          <p:cNvPr id="1026" name="Picture 11" descr="bottom-corner"/>
          <p:cNvPicPr>
            <a:picLocks noChangeAspect="1" noChangeArrowheads="1"/>
          </p:cNvPicPr>
          <p:nvPr userDrawn="1"/>
        </p:nvPicPr>
        <p:blipFill>
          <a:blip r:embed="rId25">
            <a:extLst>
              <a:ext uri="{28A0092B-C50C-407E-A947-70E740481C1C}">
                <a14:useLocalDpi xmlns:a14="http://schemas.microsoft.com/office/drawing/2010/main"/>
              </a:ext>
            </a:extLst>
          </a:blip>
          <a:srcRect/>
          <a:stretch>
            <a:fillRect/>
          </a:stretch>
        </p:blipFill>
        <p:spPr bwMode="auto">
          <a:xfrm>
            <a:off x="5334000" y="3562350"/>
            <a:ext cx="3810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7FF9BD-D2B8-4F08-A02B-3972924B037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85" r:id="rId2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ilsuite.mil/book/message/57467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milsuite.mil/book/docs/DOC-278659"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evaluations.hrc.army.m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ilsuite.mi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www.milsuite.mi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Brock.j.young.mil@mail.mil" TargetMode="External"/><Relationship Id="rId5" Type="http://schemas.openxmlformats.org/officeDocument/2006/relationships/hyperlink" Target="https://www.milsuite.mil/book/docs/DOC-202566" TargetMode="External"/><Relationship Id="rId4" Type="http://schemas.openxmlformats.org/officeDocument/2006/relationships/hyperlink" Target="https://www.milsuite.mil/book/docs/DOC-26314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valuations.hrc.army.mi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2627"/>
          <a:stretch/>
        </p:blipFill>
        <p:spPr>
          <a:xfrm>
            <a:off x="152400" y="1219200"/>
            <a:ext cx="4493450" cy="4876800"/>
          </a:xfrm>
          <a:prstGeom prst="rect">
            <a:avLst/>
          </a:prstGeom>
          <a:ln>
            <a:solidFill>
              <a:schemeClr val="tx2"/>
            </a:solidFill>
          </a:ln>
        </p:spPr>
      </p:pic>
      <p:sp>
        <p:nvSpPr>
          <p:cNvPr id="5" name="TextBox 4"/>
          <p:cNvSpPr txBox="1"/>
          <p:nvPr/>
        </p:nvSpPr>
        <p:spPr>
          <a:xfrm>
            <a:off x="152400" y="34636"/>
            <a:ext cx="8839200" cy="769441"/>
          </a:xfrm>
          <a:prstGeom prst="rect">
            <a:avLst/>
          </a:prstGeom>
          <a:noFill/>
        </p:spPr>
        <p:txBody>
          <a:bodyPr wrap="square" rtlCol="0">
            <a:spAutoFit/>
          </a:bodyPr>
          <a:lstStyle/>
          <a:p>
            <a:pPr algn="ctr"/>
            <a:r>
              <a:rPr lang="en-US" sz="4400" b="1" dirty="0" smtClean="0"/>
              <a:t>GROUND RULES</a:t>
            </a:r>
            <a:endParaRPr lang="en-US" sz="4400" b="1" dirty="0"/>
          </a:p>
        </p:txBody>
      </p:sp>
      <p:cxnSp>
        <p:nvCxnSpPr>
          <p:cNvPr id="8" name="Straight Arrow Connector 7"/>
          <p:cNvCxnSpPr/>
          <p:nvPr/>
        </p:nvCxnSpPr>
        <p:spPr>
          <a:xfrm flipH="1">
            <a:off x="4374970" y="5543461"/>
            <a:ext cx="3473630" cy="291316"/>
          </a:xfrm>
          <a:prstGeom prst="straightConnector1">
            <a:avLst/>
          </a:prstGeom>
          <a:ln w="762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00600" y="1219200"/>
            <a:ext cx="4356847" cy="4324261"/>
          </a:xfrm>
          <a:prstGeom prst="rect">
            <a:avLst/>
          </a:prstGeom>
          <a:noFill/>
        </p:spPr>
        <p:txBody>
          <a:bodyPr wrap="square" rtlCol="0">
            <a:spAutoFit/>
          </a:bodyPr>
          <a:lstStyle/>
          <a:p>
            <a:pPr>
              <a:spcAft>
                <a:spcPts val="600"/>
              </a:spcAft>
            </a:pPr>
            <a:r>
              <a:rPr lang="en-US" sz="2000" b="1" dirty="0" smtClean="0"/>
              <a:t>1) Keep your phone on </a:t>
            </a:r>
            <a:r>
              <a:rPr lang="en-US" sz="2000" b="1" u="sng" dirty="0" smtClean="0"/>
              <a:t>MUTE</a:t>
            </a:r>
            <a:r>
              <a:rPr lang="en-US" sz="2000" b="1" dirty="0" smtClean="0"/>
              <a:t>.</a:t>
            </a:r>
          </a:p>
          <a:p>
            <a:pPr>
              <a:spcAft>
                <a:spcPts val="600"/>
              </a:spcAft>
            </a:pPr>
            <a:r>
              <a:rPr lang="en-US" sz="2000" b="1" dirty="0" smtClean="0"/>
              <a:t>2) Type in what unit/state/ component you’re with in the Chat box below (I’m interested in seeing where everyone is from). </a:t>
            </a:r>
            <a:endParaRPr lang="en-US" sz="2000" b="1" dirty="0"/>
          </a:p>
          <a:p>
            <a:pPr>
              <a:spcAft>
                <a:spcPts val="600"/>
              </a:spcAft>
            </a:pPr>
            <a:r>
              <a:rPr lang="en-US" sz="2000" b="1" dirty="0" smtClean="0"/>
              <a:t>3) Time will be given during each session to ask questions; please hold questions until then. (though may be limited due to number of participants)</a:t>
            </a:r>
            <a:endParaRPr lang="en-US" sz="2000" b="1" dirty="0"/>
          </a:p>
          <a:p>
            <a:pPr>
              <a:spcAft>
                <a:spcPts val="600"/>
              </a:spcAft>
            </a:pPr>
            <a:r>
              <a:rPr lang="en-US" sz="2000" b="1" dirty="0"/>
              <a:t>4</a:t>
            </a:r>
            <a:r>
              <a:rPr lang="en-US" sz="2000" b="1" dirty="0" smtClean="0"/>
              <a:t>) Feel free to type a question (at appropriate time) in the WEBEX Chat box located here:</a:t>
            </a:r>
          </a:p>
        </p:txBody>
      </p:sp>
    </p:spTree>
    <p:extLst>
      <p:ext uri="{BB962C8B-B14F-4D97-AF65-F5344CB8AC3E}">
        <p14:creationId xmlns:p14="http://schemas.microsoft.com/office/powerpoint/2010/main" val="21133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911177" y="3048000"/>
            <a:ext cx="3644079" cy="3728646"/>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4733216" y="990600"/>
            <a:ext cx="4038600" cy="1873327"/>
          </a:xfrm>
          <a:prstGeom prst="rect">
            <a:avLst/>
          </a:prstGeom>
          <a:ln>
            <a:solidFill>
              <a:schemeClr val="tx1"/>
            </a:solidFill>
          </a:ln>
        </p:spPr>
      </p:pic>
      <p:sp>
        <p:nvSpPr>
          <p:cNvPr id="2" name="Title 1"/>
          <p:cNvSpPr>
            <a:spLocks noGrp="1"/>
          </p:cNvSpPr>
          <p:nvPr>
            <p:ph type="title"/>
          </p:nvPr>
        </p:nvSpPr>
        <p:spPr>
          <a:xfrm>
            <a:off x="457200" y="0"/>
            <a:ext cx="8229600" cy="1143000"/>
          </a:xfrm>
        </p:spPr>
        <p:txBody>
          <a:bodyPr/>
          <a:lstStyle/>
          <a:p>
            <a:r>
              <a:rPr lang="en-US" b="1" dirty="0" smtClean="0"/>
              <a:t>Creating a Support Form</a:t>
            </a:r>
            <a:endParaRPr lang="en-US" b="1" dirty="0"/>
          </a:p>
        </p:txBody>
      </p:sp>
      <p:sp>
        <p:nvSpPr>
          <p:cNvPr id="5" name="TextBox 4"/>
          <p:cNvSpPr txBox="1"/>
          <p:nvPr/>
        </p:nvSpPr>
        <p:spPr>
          <a:xfrm>
            <a:off x="1025227" y="1353024"/>
            <a:ext cx="3314700" cy="738664"/>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Confirm applicable information is correct.</a:t>
            </a:r>
          </a:p>
          <a:p>
            <a:pPr algn="ctr"/>
            <a:r>
              <a:rPr lang="en-US" sz="1400" b="1" dirty="0" smtClean="0"/>
              <a:t>Click “NEXT”</a:t>
            </a:r>
            <a:endParaRPr lang="en-US" sz="1400" dirty="0" smtClean="0"/>
          </a:p>
        </p:txBody>
      </p:sp>
      <p:sp>
        <p:nvSpPr>
          <p:cNvPr id="19" name="TextBox 18"/>
          <p:cNvSpPr txBox="1"/>
          <p:nvPr/>
        </p:nvSpPr>
        <p:spPr>
          <a:xfrm>
            <a:off x="228600" y="3491258"/>
            <a:ext cx="2453977" cy="523220"/>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Complete filling out the Section I Admin data.</a:t>
            </a:r>
          </a:p>
        </p:txBody>
      </p:sp>
      <p:cxnSp>
        <p:nvCxnSpPr>
          <p:cNvPr id="23" name="Straight Arrow Connector 22"/>
          <p:cNvCxnSpPr>
            <a:stCxn id="19" idx="3"/>
          </p:cNvCxnSpPr>
          <p:nvPr/>
        </p:nvCxnSpPr>
        <p:spPr>
          <a:xfrm>
            <a:off x="2682577" y="3752868"/>
            <a:ext cx="1051223" cy="15049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39927" y="2091688"/>
            <a:ext cx="2899073" cy="7354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339927" y="1066800"/>
            <a:ext cx="2945989" cy="297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4793117"/>
            <a:ext cx="2453977" cy="1169551"/>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Click “NEXT,” and complete Section II Authentication </a:t>
            </a:r>
          </a:p>
          <a:p>
            <a:pPr algn="ctr"/>
            <a:r>
              <a:rPr lang="en-US" sz="1400" b="1" dirty="0" smtClean="0"/>
              <a:t>(Rater/ Senior Rater/ Reviewer Info)</a:t>
            </a:r>
          </a:p>
        </p:txBody>
      </p:sp>
    </p:spTree>
    <p:extLst>
      <p:ext uri="{BB962C8B-B14F-4D97-AF65-F5344CB8AC3E}">
        <p14:creationId xmlns:p14="http://schemas.microsoft.com/office/powerpoint/2010/main" val="2828529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990600"/>
            <a:ext cx="3484346" cy="3427575"/>
          </a:xfrm>
          <a:prstGeom prst="rect">
            <a:avLst/>
          </a:prstGeom>
          <a:ln>
            <a:solidFill>
              <a:schemeClr val="tx1"/>
            </a:solidFill>
          </a:ln>
        </p:spPr>
      </p:pic>
      <p:sp>
        <p:nvSpPr>
          <p:cNvPr id="2" name="Title 1"/>
          <p:cNvSpPr>
            <a:spLocks noGrp="1"/>
          </p:cNvSpPr>
          <p:nvPr>
            <p:ph type="title"/>
          </p:nvPr>
        </p:nvSpPr>
        <p:spPr>
          <a:xfrm>
            <a:off x="457200" y="0"/>
            <a:ext cx="8229600" cy="1143000"/>
          </a:xfrm>
        </p:spPr>
        <p:txBody>
          <a:bodyPr/>
          <a:lstStyle/>
          <a:p>
            <a:r>
              <a:rPr lang="en-US" b="1" dirty="0" smtClean="0"/>
              <a:t>Creating a Support Form</a:t>
            </a:r>
            <a:endParaRPr lang="en-US" b="1" dirty="0"/>
          </a:p>
        </p:txBody>
      </p:sp>
      <p:sp>
        <p:nvSpPr>
          <p:cNvPr id="5" name="TextBox 4"/>
          <p:cNvSpPr txBox="1"/>
          <p:nvPr/>
        </p:nvSpPr>
        <p:spPr>
          <a:xfrm>
            <a:off x="4724400" y="1295400"/>
            <a:ext cx="3314700" cy="738664"/>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Enter any applicable Counseling Dates.</a:t>
            </a:r>
          </a:p>
          <a:p>
            <a:pPr algn="ctr"/>
            <a:r>
              <a:rPr lang="en-US" sz="1400" b="1" dirty="0" smtClean="0"/>
              <a:t>Click “NEXT”</a:t>
            </a:r>
            <a:endParaRPr lang="en-US" sz="1400" dirty="0" smtClean="0"/>
          </a:p>
        </p:txBody>
      </p:sp>
      <p:cxnSp>
        <p:nvCxnSpPr>
          <p:cNvPr id="23" name="Straight Arrow Connector 22"/>
          <p:cNvCxnSpPr/>
          <p:nvPr/>
        </p:nvCxnSpPr>
        <p:spPr>
          <a:xfrm flipH="1">
            <a:off x="2046973" y="1673943"/>
            <a:ext cx="2677427" cy="2310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4675655" y="2719460"/>
            <a:ext cx="3178227" cy="3651412"/>
          </a:xfrm>
          <a:prstGeom prst="rect">
            <a:avLst/>
          </a:prstGeom>
          <a:ln>
            <a:solidFill>
              <a:schemeClr val="tx1"/>
            </a:solidFill>
          </a:ln>
        </p:spPr>
      </p:pic>
      <p:sp>
        <p:nvSpPr>
          <p:cNvPr id="15" name="TextBox 14"/>
          <p:cNvSpPr txBox="1"/>
          <p:nvPr/>
        </p:nvSpPr>
        <p:spPr>
          <a:xfrm>
            <a:off x="686219" y="4815845"/>
            <a:ext cx="3314700" cy="1169551"/>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Begin filling out applicable sections.</a:t>
            </a:r>
          </a:p>
          <a:p>
            <a:pPr algn="ctr"/>
            <a:r>
              <a:rPr lang="en-US" sz="1400" dirty="0" smtClean="0"/>
              <a:t>How to fill out this information can </a:t>
            </a:r>
            <a:r>
              <a:rPr lang="en-US" sz="1400" dirty="0"/>
              <a:t>be found in </a:t>
            </a:r>
            <a:r>
              <a:rPr lang="en-US" sz="1400" dirty="0" smtClean="0"/>
              <a:t>the PowerPoint class entitled “</a:t>
            </a:r>
            <a:r>
              <a:rPr lang="en-US" sz="1400" dirty="0" err="1" smtClean="0"/>
              <a:t>NCOER</a:t>
            </a:r>
            <a:r>
              <a:rPr lang="en-US" sz="1400" dirty="0" smtClean="0"/>
              <a:t> </a:t>
            </a:r>
            <a:r>
              <a:rPr lang="en-US" sz="1400" dirty="0"/>
              <a:t>Support Form Class - v4 </a:t>
            </a:r>
            <a:r>
              <a:rPr lang="en-US" sz="1400" dirty="0" smtClean="0"/>
              <a:t>20150516”</a:t>
            </a:r>
          </a:p>
        </p:txBody>
      </p:sp>
      <p:cxnSp>
        <p:nvCxnSpPr>
          <p:cNvPr id="17" name="Straight Arrow Connector 16"/>
          <p:cNvCxnSpPr/>
          <p:nvPr/>
        </p:nvCxnSpPr>
        <p:spPr>
          <a:xfrm>
            <a:off x="4011805" y="5400620"/>
            <a:ext cx="78879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629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Create an Evaluation</a:t>
            </a:r>
            <a:endParaRPr lang="en-US" b="1" dirty="0"/>
          </a:p>
        </p:txBody>
      </p:sp>
      <p:pic>
        <p:nvPicPr>
          <p:cNvPr id="4" name="Picture 3"/>
          <p:cNvPicPr>
            <a:picLocks noChangeAspect="1"/>
          </p:cNvPicPr>
          <p:nvPr/>
        </p:nvPicPr>
        <p:blipFill rotWithShape="1">
          <a:blip r:embed="rId3"/>
          <a:srcRect t="16346" b="27351"/>
          <a:stretch/>
        </p:blipFill>
        <p:spPr>
          <a:xfrm>
            <a:off x="3886200" y="4343399"/>
            <a:ext cx="5105400" cy="2362201"/>
          </a:xfrm>
          <a:prstGeom prst="rect">
            <a:avLst/>
          </a:prstGeom>
          <a:ln>
            <a:solidFill>
              <a:schemeClr val="tx1"/>
            </a:solidFill>
          </a:ln>
        </p:spPr>
      </p:pic>
      <p:sp>
        <p:nvSpPr>
          <p:cNvPr id="5" name="TextBox 4"/>
          <p:cNvSpPr txBox="1"/>
          <p:nvPr/>
        </p:nvSpPr>
        <p:spPr>
          <a:xfrm>
            <a:off x="83318" y="3734482"/>
            <a:ext cx="3733800" cy="2000548"/>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2) Create an Evaluation From Scratch (no Support Form used):</a:t>
            </a:r>
          </a:p>
          <a:p>
            <a:pPr algn="ctr"/>
            <a:r>
              <a:rPr lang="en-US" sz="1200" dirty="0" smtClean="0"/>
              <a:t>Click on applicable button and begin form.  You will need to enter all administrative data as well as duties, responsibilities, MOS/</a:t>
            </a:r>
            <a:r>
              <a:rPr lang="en-US" sz="1200" dirty="0" err="1" smtClean="0"/>
              <a:t>AOC</a:t>
            </a:r>
            <a:r>
              <a:rPr lang="en-US" sz="1200" dirty="0" smtClean="0"/>
              <a:t>, etc.</a:t>
            </a:r>
          </a:p>
          <a:p>
            <a:pPr algn="ctr"/>
            <a:r>
              <a:rPr lang="en-US" sz="1200" dirty="0" smtClean="0"/>
              <a:t>NOTE: If you are the </a:t>
            </a:r>
            <a:r>
              <a:rPr lang="en-US" sz="1200" b="1" dirty="0" smtClean="0"/>
              <a:t>Rated Soldier</a:t>
            </a:r>
            <a:r>
              <a:rPr lang="en-US" sz="1200" dirty="0" smtClean="0"/>
              <a:t>, you can create and input your own evaluation information, however once you EXIT the evaluation, </a:t>
            </a:r>
            <a:r>
              <a:rPr lang="en-US" sz="1200" dirty="0"/>
              <a:t>you will not have access to view it </a:t>
            </a:r>
            <a:r>
              <a:rPr lang="en-US" sz="1200" dirty="0" smtClean="0"/>
              <a:t>again until </a:t>
            </a:r>
            <a:r>
              <a:rPr lang="en-US" sz="1200" dirty="0"/>
              <a:t>it is ready for your signature</a:t>
            </a:r>
            <a:r>
              <a:rPr lang="en-US" sz="1200" dirty="0" smtClean="0"/>
              <a:t>.</a:t>
            </a:r>
            <a:endParaRPr lang="en-US" sz="1200" dirty="0"/>
          </a:p>
        </p:txBody>
      </p:sp>
      <p:cxnSp>
        <p:nvCxnSpPr>
          <p:cNvPr id="6" name="Straight Arrow Connector 5"/>
          <p:cNvCxnSpPr/>
          <p:nvPr/>
        </p:nvCxnSpPr>
        <p:spPr>
          <a:xfrm>
            <a:off x="3817118" y="4711533"/>
            <a:ext cx="2507482" cy="10234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17118" y="4711533"/>
            <a:ext cx="1059682" cy="10234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2037932" y="931385"/>
            <a:ext cx="5068137" cy="4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kern="0" dirty="0" smtClean="0"/>
              <a:t>2 ways to create an Evaluation:</a:t>
            </a:r>
            <a:endParaRPr lang="en-US" sz="2400" b="1" kern="0" dirty="0"/>
          </a:p>
        </p:txBody>
      </p:sp>
      <p:pic>
        <p:nvPicPr>
          <p:cNvPr id="12" name="Picture 11"/>
          <p:cNvPicPr>
            <a:picLocks noChangeAspect="1"/>
          </p:cNvPicPr>
          <p:nvPr/>
        </p:nvPicPr>
        <p:blipFill rotWithShape="1">
          <a:blip r:embed="rId4"/>
          <a:srcRect l="6680" r="9823"/>
          <a:stretch/>
        </p:blipFill>
        <p:spPr>
          <a:xfrm>
            <a:off x="3886200" y="2924947"/>
            <a:ext cx="5181600" cy="1114615"/>
          </a:xfrm>
          <a:prstGeom prst="rect">
            <a:avLst/>
          </a:prstGeom>
          <a:ln>
            <a:solidFill>
              <a:schemeClr val="tx1"/>
            </a:solidFill>
          </a:ln>
        </p:spPr>
      </p:pic>
      <p:sp>
        <p:nvSpPr>
          <p:cNvPr id="13" name="TextBox 12"/>
          <p:cNvSpPr txBox="1"/>
          <p:nvPr/>
        </p:nvSpPr>
        <p:spPr>
          <a:xfrm>
            <a:off x="228600" y="1406518"/>
            <a:ext cx="4724400" cy="1415772"/>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1) Create an Evaluation From an active Support Form:</a:t>
            </a:r>
          </a:p>
          <a:p>
            <a:pPr algn="ctr"/>
            <a:r>
              <a:rPr lang="en-US" sz="1200" dirty="0" smtClean="0"/>
              <a:t>Click on “Create </a:t>
            </a:r>
            <a:r>
              <a:rPr lang="en-US" sz="1200" dirty="0" err="1" smtClean="0"/>
              <a:t>OER</a:t>
            </a:r>
            <a:r>
              <a:rPr lang="en-US" sz="1200" dirty="0" smtClean="0"/>
              <a:t> (or </a:t>
            </a:r>
            <a:r>
              <a:rPr lang="en-US" sz="1200" dirty="0" err="1" smtClean="0"/>
              <a:t>NCOER</a:t>
            </a:r>
            <a:r>
              <a:rPr lang="en-US" sz="1200" dirty="0" smtClean="0"/>
              <a:t>)” button.  This way is PREFERRED because it will import all of the admin data </a:t>
            </a:r>
            <a:r>
              <a:rPr lang="en-US" sz="1200" b="1" dirty="0" smtClean="0"/>
              <a:t>(NOT BULLETS)</a:t>
            </a:r>
            <a:r>
              <a:rPr lang="en-US" sz="1200" dirty="0" smtClean="0"/>
              <a:t> from the Support Form.  </a:t>
            </a:r>
          </a:p>
          <a:p>
            <a:pPr algn="ctr"/>
            <a:r>
              <a:rPr lang="en-US" sz="1200" dirty="0" smtClean="0"/>
              <a:t>NOTE: If you are the </a:t>
            </a:r>
            <a:r>
              <a:rPr lang="en-US" sz="1200" b="1" dirty="0" smtClean="0"/>
              <a:t>Rated Soldier</a:t>
            </a:r>
            <a:r>
              <a:rPr lang="en-US" sz="1200" dirty="0" smtClean="0"/>
              <a:t>, once you create the evaluation you will not have access to view it until it is ready for your signature.</a:t>
            </a:r>
          </a:p>
        </p:txBody>
      </p:sp>
      <p:cxnSp>
        <p:nvCxnSpPr>
          <p:cNvPr id="15" name="Straight Arrow Connector 14"/>
          <p:cNvCxnSpPr>
            <a:stCxn id="13" idx="2"/>
          </p:cNvCxnSpPr>
          <p:nvPr/>
        </p:nvCxnSpPr>
        <p:spPr>
          <a:xfrm>
            <a:off x="2590800" y="2822290"/>
            <a:ext cx="2667000" cy="3038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088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Create an Evaluation</a:t>
            </a:r>
            <a:endParaRPr lang="en-US" dirty="0"/>
          </a:p>
        </p:txBody>
      </p:sp>
      <p:sp>
        <p:nvSpPr>
          <p:cNvPr id="7" name="TextBox 6"/>
          <p:cNvSpPr txBox="1"/>
          <p:nvPr/>
        </p:nvSpPr>
        <p:spPr>
          <a:xfrm>
            <a:off x="546747" y="914400"/>
            <a:ext cx="8050506" cy="5678478"/>
          </a:xfrm>
          <a:prstGeom prst="rect">
            <a:avLst/>
          </a:prstGeom>
          <a:noFill/>
        </p:spPr>
        <p:txBody>
          <a:bodyPr wrap="square" rtlCol="0" anchor="t">
            <a:spAutoFit/>
          </a:bodyPr>
          <a:lstStyle/>
          <a:p>
            <a:pPr marL="285750" indent="-285750">
              <a:spcAft>
                <a:spcPts val="600"/>
              </a:spcAft>
              <a:buFont typeface="Arial" panose="020B0604020202020204" pitchFamily="34" charset="0"/>
              <a:buChar char="•"/>
            </a:pPr>
            <a:r>
              <a:rPr lang="en-US" sz="1900" dirty="0" smtClean="0"/>
              <a:t>Once created, the Rater and Senior Rater will input the applicable information, bullets/narratives into the form.  </a:t>
            </a:r>
          </a:p>
          <a:p>
            <a:pPr marL="285750" indent="-285750">
              <a:spcAft>
                <a:spcPts val="600"/>
              </a:spcAft>
              <a:buFont typeface="Arial" panose="020B0604020202020204" pitchFamily="34" charset="0"/>
              <a:buChar char="•"/>
            </a:pPr>
            <a:r>
              <a:rPr lang="en-US" sz="1900" dirty="0" err="1" smtClean="0"/>
              <a:t>OERs</a:t>
            </a:r>
            <a:r>
              <a:rPr lang="en-US" sz="1900" dirty="0" smtClean="0"/>
              <a:t>: Every box will be in narrative format</a:t>
            </a:r>
          </a:p>
          <a:p>
            <a:pPr marL="285750" indent="-285750">
              <a:spcAft>
                <a:spcPts val="600"/>
              </a:spcAft>
              <a:buFont typeface="Arial" panose="020B0604020202020204" pitchFamily="34" charset="0"/>
              <a:buChar char="•"/>
            </a:pPr>
            <a:r>
              <a:rPr lang="en-US" sz="1900" dirty="0"/>
              <a:t>N</a:t>
            </a:r>
            <a:r>
              <a:rPr lang="en-US" sz="1900" dirty="0" smtClean="0"/>
              <a:t>COERs: Rater boxes will be in bullet format on SGT and SSG/MSG-1SG NCOERs(no change to old formatting); SGM/CSM NCOERs will be all narrative.  Senior Rater comments will be in a narrative format.</a:t>
            </a:r>
          </a:p>
          <a:p>
            <a:pPr marL="800100" lvl="1" indent="-342900">
              <a:spcAft>
                <a:spcPts val="600"/>
              </a:spcAft>
              <a:buFont typeface="Arial" panose="020B0604020202020204" pitchFamily="34" charset="0"/>
              <a:buChar char="‒"/>
            </a:pPr>
            <a:r>
              <a:rPr lang="en-US" sz="1900" dirty="0" err="1" smtClean="0"/>
              <a:t>TTP</a:t>
            </a:r>
            <a:r>
              <a:rPr lang="en-US" sz="1900" dirty="0"/>
              <a:t>:</a:t>
            </a:r>
            <a:r>
              <a:rPr lang="en-US" sz="1900" dirty="0" smtClean="0"/>
              <a:t> SR </a:t>
            </a:r>
            <a:r>
              <a:rPr lang="en-US" sz="1900" b="1" dirty="0" smtClean="0"/>
              <a:t>SHOULD </a:t>
            </a:r>
            <a:r>
              <a:rPr lang="en-US" sz="1900" dirty="0" smtClean="0"/>
              <a:t>comment on (at a minimum); observed performance (optional); promotion potential (command, positons, assignments etc.); school potential (both Mil and </a:t>
            </a:r>
            <a:r>
              <a:rPr lang="en-US" sz="1900" dirty="0" err="1" smtClean="0"/>
              <a:t>Civ</a:t>
            </a:r>
            <a:r>
              <a:rPr lang="en-US" sz="1900" dirty="0" smtClean="0"/>
              <a:t>); performance potential; and retention potential (optional)</a:t>
            </a:r>
          </a:p>
          <a:p>
            <a:pPr marL="285750" indent="-285750">
              <a:spcAft>
                <a:spcPts val="600"/>
              </a:spcAft>
              <a:buFont typeface="Arial" panose="020B0604020202020204" pitchFamily="34" charset="0"/>
              <a:buChar char="•"/>
            </a:pPr>
            <a:r>
              <a:rPr lang="en-US" sz="1900" dirty="0" smtClean="0"/>
              <a:t>Once everything is good and someone (the Enlisted Advisor in “perfect world; see </a:t>
            </a:r>
            <a:r>
              <a:rPr lang="en-US" sz="1900" dirty="0"/>
              <a:t>section on Assigning Delegates</a:t>
            </a:r>
            <a:r>
              <a:rPr lang="en-US" sz="1900" dirty="0" smtClean="0"/>
              <a:t>) has reviewed the evaluation, the evaluation must be signed in order:</a:t>
            </a:r>
          </a:p>
          <a:p>
            <a:pPr marL="800100" lvl="1" indent="-342900">
              <a:spcAft>
                <a:spcPts val="600"/>
              </a:spcAft>
              <a:buFont typeface="Arial" panose="020B0604020202020204" pitchFamily="34" charset="0"/>
              <a:buChar char="‒"/>
            </a:pPr>
            <a:r>
              <a:rPr lang="en-US" sz="1900" dirty="0" smtClean="0"/>
              <a:t>Rater</a:t>
            </a:r>
          </a:p>
          <a:p>
            <a:pPr marL="800100" lvl="1" indent="-342900">
              <a:spcAft>
                <a:spcPts val="600"/>
              </a:spcAft>
              <a:buFont typeface="Arial" panose="020B0604020202020204" pitchFamily="34" charset="0"/>
              <a:buChar char="‒"/>
            </a:pPr>
            <a:r>
              <a:rPr lang="en-US" sz="1900" dirty="0" smtClean="0"/>
              <a:t>Senior Rater</a:t>
            </a:r>
          </a:p>
          <a:p>
            <a:pPr marL="800100" lvl="1" indent="-342900">
              <a:spcAft>
                <a:spcPts val="600"/>
              </a:spcAft>
              <a:buFont typeface="Arial" panose="020B0604020202020204" pitchFamily="34" charset="0"/>
              <a:buChar char="‒"/>
            </a:pPr>
            <a:r>
              <a:rPr lang="en-US" sz="1900" dirty="0" smtClean="0"/>
              <a:t>Rated Soldier</a:t>
            </a:r>
          </a:p>
          <a:p>
            <a:pPr marL="800100" lvl="1" indent="-342900">
              <a:spcAft>
                <a:spcPts val="600"/>
              </a:spcAft>
              <a:buFont typeface="Arial" panose="020B0604020202020204" pitchFamily="34" charset="0"/>
              <a:buChar char="‒"/>
            </a:pPr>
            <a:r>
              <a:rPr lang="en-US" sz="1900" dirty="0"/>
              <a:t>Reviewer (if applicable</a:t>
            </a:r>
            <a:r>
              <a:rPr lang="en-US" sz="1900" dirty="0" smtClean="0"/>
              <a:t>)</a:t>
            </a:r>
            <a:endParaRPr lang="en-US" sz="1900" dirty="0"/>
          </a:p>
        </p:txBody>
      </p:sp>
    </p:spTree>
    <p:extLst>
      <p:ext uri="{BB962C8B-B14F-4D97-AF65-F5344CB8AC3E}">
        <p14:creationId xmlns:p14="http://schemas.microsoft.com/office/powerpoint/2010/main" val="15555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Completing an </a:t>
            </a:r>
            <a:r>
              <a:rPr lang="en-US" b="1" dirty="0"/>
              <a:t>Evaluation</a:t>
            </a:r>
            <a:endParaRPr lang="en-US" dirty="0"/>
          </a:p>
        </p:txBody>
      </p:sp>
      <p:sp>
        <p:nvSpPr>
          <p:cNvPr id="7" name="TextBox 6"/>
          <p:cNvSpPr txBox="1"/>
          <p:nvPr/>
        </p:nvSpPr>
        <p:spPr>
          <a:xfrm>
            <a:off x="546747" y="1143000"/>
            <a:ext cx="8050506" cy="5401479"/>
          </a:xfrm>
          <a:prstGeom prst="rect">
            <a:avLst/>
          </a:prstGeom>
          <a:noFill/>
        </p:spPr>
        <p:txBody>
          <a:bodyPr wrap="square" rtlCol="0" anchor="t">
            <a:spAutoFit/>
          </a:bodyPr>
          <a:lstStyle/>
          <a:p>
            <a:pPr marL="285750" indent="-285750">
              <a:spcAft>
                <a:spcPts val="600"/>
              </a:spcAft>
              <a:buFont typeface="Arial" panose="020B0604020202020204" pitchFamily="34" charset="0"/>
              <a:buChar char="•"/>
            </a:pPr>
            <a:r>
              <a:rPr lang="en-US" sz="2000" dirty="0" smtClean="0"/>
              <a:t>Once the evaluation is signed by the Rated Soldier, the </a:t>
            </a:r>
            <a:r>
              <a:rPr lang="en-US" sz="2000" b="1" dirty="0" smtClean="0"/>
              <a:t>Senior Rater </a:t>
            </a:r>
            <a:r>
              <a:rPr lang="en-US" sz="2000" dirty="0" smtClean="0"/>
              <a:t>submits the evaluation to </a:t>
            </a:r>
            <a:r>
              <a:rPr lang="en-US" sz="2000" dirty="0" err="1" smtClean="0"/>
              <a:t>HQDA</a:t>
            </a:r>
            <a:r>
              <a:rPr lang="en-US" sz="2000" dirty="0" smtClean="0"/>
              <a:t> for submission:</a:t>
            </a:r>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endParaRPr lang="en-US" sz="2000" dirty="0" smtClean="0"/>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endParaRPr lang="en-US" sz="2000" dirty="0" smtClean="0"/>
          </a:p>
          <a:p>
            <a:pPr marL="285750" indent="-285750">
              <a:spcAft>
                <a:spcPts val="600"/>
              </a:spcAft>
              <a:buFont typeface="Arial" panose="020B0604020202020204" pitchFamily="34" charset="0"/>
              <a:buChar char="•"/>
            </a:pPr>
            <a:endParaRPr lang="en-US" sz="2000" dirty="0"/>
          </a:p>
          <a:p>
            <a:pPr>
              <a:spcAft>
                <a:spcPts val="600"/>
              </a:spcAft>
            </a:pPr>
            <a:endParaRPr lang="en-US" sz="2000" dirty="0"/>
          </a:p>
          <a:p>
            <a:pPr marL="285750" indent="-285750">
              <a:spcAft>
                <a:spcPts val="600"/>
              </a:spcAft>
              <a:buFont typeface="Arial" panose="020B0604020202020204" pitchFamily="34" charset="0"/>
              <a:buChar char="•"/>
            </a:pPr>
            <a:r>
              <a:rPr lang="en-US" sz="2000" b="1" dirty="0" smtClean="0"/>
              <a:t>NOTE FOR 49 MP BDE ONLY. </a:t>
            </a:r>
            <a:r>
              <a:rPr lang="en-US" sz="2000" dirty="0" smtClean="0"/>
              <a:t>SR </a:t>
            </a:r>
            <a:r>
              <a:rPr lang="en-US" sz="2000" b="1" u="sng" dirty="0" smtClean="0"/>
              <a:t>WILL NOT</a:t>
            </a:r>
            <a:r>
              <a:rPr lang="en-US" sz="2000" b="1" dirty="0" smtClean="0"/>
              <a:t> </a:t>
            </a:r>
            <a:r>
              <a:rPr lang="en-US" sz="2000" dirty="0" smtClean="0"/>
              <a:t>submit evaluations.</a:t>
            </a:r>
          </a:p>
          <a:p>
            <a:pPr marL="285750" indent="-285750">
              <a:spcAft>
                <a:spcPts val="600"/>
              </a:spcAft>
              <a:buFont typeface="Arial" panose="020B0604020202020204" pitchFamily="34" charset="0"/>
              <a:buChar char="•"/>
            </a:pPr>
            <a:r>
              <a:rPr lang="en-US" sz="2000" b="1" dirty="0" err="1" smtClean="0"/>
              <a:t>OERs</a:t>
            </a:r>
            <a:r>
              <a:rPr lang="en-US" sz="2000" dirty="0" smtClean="0"/>
              <a:t>: SR will informed the BN S1 that the OER is complete and ready for submission.  The BN S1 will inform the 49 MP BDE S1, who will review and code </a:t>
            </a:r>
            <a:r>
              <a:rPr lang="en-US" sz="2000" dirty="0" err="1" smtClean="0"/>
              <a:t>OERs</a:t>
            </a:r>
            <a:endParaRPr lang="en-US" sz="2000" dirty="0" smtClean="0"/>
          </a:p>
          <a:p>
            <a:pPr marL="285750" indent="-285750">
              <a:spcAft>
                <a:spcPts val="600"/>
              </a:spcAft>
              <a:buFont typeface="Arial" panose="020B0604020202020204" pitchFamily="34" charset="0"/>
              <a:buChar char="•"/>
            </a:pPr>
            <a:r>
              <a:rPr lang="en-US" sz="2000" b="1" dirty="0"/>
              <a:t>NCOERs</a:t>
            </a:r>
            <a:r>
              <a:rPr lang="en-US" sz="2000" dirty="0"/>
              <a:t>: SR will informed the BN S1 that the </a:t>
            </a:r>
            <a:r>
              <a:rPr lang="en-US" sz="2000" dirty="0" smtClean="0"/>
              <a:t>NCOER is   complete </a:t>
            </a:r>
            <a:r>
              <a:rPr lang="en-US" sz="2000" dirty="0"/>
              <a:t>and ready for submission.  The BN S1 </a:t>
            </a:r>
            <a:r>
              <a:rPr lang="en-US" sz="2000" dirty="0" smtClean="0"/>
              <a:t>will review,    submit and </a:t>
            </a:r>
            <a:r>
              <a:rPr lang="en-US" sz="2000" dirty="0"/>
              <a:t>code </a:t>
            </a:r>
            <a:r>
              <a:rPr lang="en-US" sz="2000" dirty="0" smtClean="0"/>
              <a:t>NCOERs</a:t>
            </a:r>
          </a:p>
        </p:txBody>
      </p:sp>
      <p:pic>
        <p:nvPicPr>
          <p:cNvPr id="3" name="Picture 2"/>
          <p:cNvPicPr>
            <a:picLocks noChangeAspect="1"/>
          </p:cNvPicPr>
          <p:nvPr/>
        </p:nvPicPr>
        <p:blipFill>
          <a:blip r:embed="rId3"/>
          <a:stretch>
            <a:fillRect/>
          </a:stretch>
        </p:blipFill>
        <p:spPr>
          <a:xfrm>
            <a:off x="797159" y="2247436"/>
            <a:ext cx="7549682" cy="1535102"/>
          </a:xfrm>
          <a:prstGeom prst="rect">
            <a:avLst/>
          </a:prstGeom>
          <a:ln>
            <a:solidFill>
              <a:schemeClr val="tx1"/>
            </a:solidFill>
          </a:ln>
        </p:spPr>
      </p:pic>
      <p:cxnSp>
        <p:nvCxnSpPr>
          <p:cNvPr id="5" name="Straight Arrow Connector 4"/>
          <p:cNvCxnSpPr/>
          <p:nvPr/>
        </p:nvCxnSpPr>
        <p:spPr>
          <a:xfrm flipH="1">
            <a:off x="5334000" y="1943499"/>
            <a:ext cx="685800" cy="6078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926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Evaluation Process</a:t>
            </a:r>
            <a:endParaRPr lang="en-US" dirty="0"/>
          </a:p>
        </p:txBody>
      </p:sp>
      <p:sp>
        <p:nvSpPr>
          <p:cNvPr id="3" name="Rectangle 2"/>
          <p:cNvSpPr/>
          <p:nvPr/>
        </p:nvSpPr>
        <p:spPr>
          <a:xfrm>
            <a:off x="0" y="1074777"/>
            <a:ext cx="9144000" cy="5478423"/>
          </a:xfrm>
          <a:prstGeom prst="rect">
            <a:avLst/>
          </a:prstGeom>
        </p:spPr>
        <p:txBody>
          <a:bodyPr wrap="square">
            <a:spAutoFit/>
          </a:bodyPr>
          <a:lstStyle/>
          <a:p>
            <a:pPr marL="457200" indent="-457200">
              <a:spcAft>
                <a:spcPts val="1200"/>
              </a:spcAft>
              <a:buFont typeface="+mj-lt"/>
              <a:buAutoNum type="arabicPeriod"/>
            </a:pPr>
            <a:r>
              <a:rPr lang="en-US" sz="2000" b="1" dirty="0"/>
              <a:t>Initial </a:t>
            </a:r>
            <a:r>
              <a:rPr lang="en-US" sz="2000" b="1" dirty="0" smtClean="0"/>
              <a:t>Counseling. </a:t>
            </a:r>
            <a:r>
              <a:rPr lang="en-US" sz="2000" dirty="0" smtClean="0"/>
              <a:t>Following this, the </a:t>
            </a:r>
            <a:r>
              <a:rPr lang="en-US" sz="2000" u="sng" dirty="0" smtClean="0"/>
              <a:t>Rated Soldier </a:t>
            </a:r>
            <a:r>
              <a:rPr lang="en-US" sz="2000" dirty="0" smtClean="0"/>
              <a:t>should create their NCOER/OER Support Form if their Rater hasn’t done so already</a:t>
            </a:r>
          </a:p>
          <a:p>
            <a:pPr marL="457200" indent="-457200">
              <a:spcAft>
                <a:spcPts val="1200"/>
              </a:spcAft>
              <a:buFont typeface="+mj-lt"/>
              <a:buAutoNum type="arabicPeriod"/>
            </a:pPr>
            <a:r>
              <a:rPr lang="en-US" sz="2000" b="1" dirty="0" smtClean="0"/>
              <a:t>Follow-up Counseling: </a:t>
            </a:r>
            <a:r>
              <a:rPr lang="en-US" sz="2000" dirty="0" smtClean="0"/>
              <a:t>Quarterly (AC and </a:t>
            </a:r>
            <a:r>
              <a:rPr lang="en-US" sz="2000" dirty="0" err="1" smtClean="0"/>
              <a:t>AGR</a:t>
            </a:r>
            <a:r>
              <a:rPr lang="en-US" sz="2000" dirty="0" smtClean="0"/>
              <a:t>); semi-annually for </a:t>
            </a:r>
            <a:r>
              <a:rPr lang="en-US" sz="2000" dirty="0" err="1" smtClean="0"/>
              <a:t>ARNG</a:t>
            </a:r>
            <a:r>
              <a:rPr lang="en-US" sz="2000" dirty="0" smtClean="0"/>
              <a:t>/</a:t>
            </a:r>
            <a:r>
              <a:rPr lang="en-US" sz="2000" dirty="0" err="1" smtClean="0"/>
              <a:t>USAR</a:t>
            </a:r>
            <a:r>
              <a:rPr lang="en-US" sz="2000" dirty="0" smtClean="0"/>
              <a:t> M-Day/</a:t>
            </a:r>
            <a:r>
              <a:rPr lang="en-US" sz="2000" dirty="0" err="1" smtClean="0"/>
              <a:t>TPU</a:t>
            </a:r>
            <a:r>
              <a:rPr lang="en-US" sz="2000" dirty="0" smtClean="0"/>
              <a:t> NCOs. Counseling should also take place after periods of extended duty, e.g. AT, </a:t>
            </a:r>
            <a:r>
              <a:rPr lang="en-US" sz="2000" dirty="0" err="1" smtClean="0"/>
              <a:t>ODT</a:t>
            </a:r>
            <a:r>
              <a:rPr lang="en-US" sz="2000" dirty="0" smtClean="0"/>
              <a:t>, etc. Update Support form/4856</a:t>
            </a:r>
          </a:p>
          <a:p>
            <a:pPr marL="457200" indent="-457200">
              <a:spcAft>
                <a:spcPts val="1200"/>
              </a:spcAft>
              <a:buFont typeface="+mj-lt"/>
              <a:buAutoNum type="arabicPeriod"/>
            </a:pPr>
            <a:r>
              <a:rPr lang="en-US" sz="2000" b="1" dirty="0" smtClean="0"/>
              <a:t>Evaluation Creation.</a:t>
            </a:r>
            <a:r>
              <a:rPr lang="en-US" sz="2000" dirty="0" smtClean="0"/>
              <a:t> Any time</a:t>
            </a:r>
            <a:r>
              <a:rPr lang="en-US" sz="2000" dirty="0"/>
              <a:t>;</a:t>
            </a:r>
            <a:r>
              <a:rPr lang="en-US" sz="2000" dirty="0" smtClean="0"/>
              <a:t> suggested complete draft 30 days from the “THRU” date</a:t>
            </a:r>
          </a:p>
          <a:p>
            <a:pPr marL="457200" indent="-457200">
              <a:spcAft>
                <a:spcPts val="1200"/>
              </a:spcAft>
              <a:buFont typeface="+mj-lt"/>
              <a:buAutoNum type="arabicPeriod"/>
            </a:pPr>
            <a:r>
              <a:rPr lang="en-US" sz="2000" b="1" dirty="0" smtClean="0"/>
              <a:t>Signing the Evaluation</a:t>
            </a:r>
            <a:r>
              <a:rPr lang="en-US" sz="2000" dirty="0" smtClean="0"/>
              <a:t>. Can be signed up to 14 days before the “THRU”</a:t>
            </a:r>
          </a:p>
          <a:p>
            <a:pPr marL="457200" indent="-457200">
              <a:spcAft>
                <a:spcPts val="1200"/>
              </a:spcAft>
              <a:buFont typeface="+mj-lt"/>
              <a:buAutoNum type="arabicPeriod"/>
            </a:pPr>
            <a:r>
              <a:rPr lang="en-US" sz="2000" b="1" dirty="0" smtClean="0"/>
              <a:t>Submission to HQDA</a:t>
            </a:r>
            <a:r>
              <a:rPr lang="en-US" sz="2000" dirty="0" smtClean="0"/>
              <a:t>. Submit on </a:t>
            </a:r>
            <a:r>
              <a:rPr lang="en-US" sz="2000" dirty="0"/>
              <a:t>or after the “THRU” date </a:t>
            </a:r>
            <a:r>
              <a:rPr lang="en-US" sz="2000" dirty="0" smtClean="0"/>
              <a:t>once signed by the Rated Soldier. SR forwards evaluation to HQDA (except 49 MP BDE) </a:t>
            </a:r>
          </a:p>
          <a:p>
            <a:pPr marL="457200" indent="-457200">
              <a:spcAft>
                <a:spcPts val="0"/>
              </a:spcAft>
              <a:buFont typeface="+mj-lt"/>
              <a:buAutoNum type="arabicPeriod"/>
            </a:pPr>
            <a:r>
              <a:rPr lang="en-US" sz="2000" b="1" dirty="0" smtClean="0"/>
              <a:t>Coding/</a:t>
            </a:r>
            <a:r>
              <a:rPr lang="en-US" sz="2000" b="1" dirty="0" err="1" smtClean="0"/>
              <a:t>PERMing</a:t>
            </a:r>
            <a:r>
              <a:rPr lang="en-US" sz="2000" b="1" dirty="0" smtClean="0"/>
              <a:t>. </a:t>
            </a:r>
            <a:r>
              <a:rPr lang="en-US" sz="2000" dirty="0" err="1" smtClean="0"/>
              <a:t>OERs</a:t>
            </a:r>
            <a:r>
              <a:rPr lang="en-US" sz="2000" dirty="0"/>
              <a:t> </a:t>
            </a:r>
            <a:r>
              <a:rPr lang="en-US" sz="2000" dirty="0" smtClean="0"/>
              <a:t>take 5 weeks, </a:t>
            </a:r>
            <a:r>
              <a:rPr lang="en-US" sz="2000" dirty="0"/>
              <a:t>NCOERs take 8 weeks to process to your </a:t>
            </a:r>
            <a:r>
              <a:rPr lang="en-US" sz="2000" dirty="0" smtClean="0"/>
              <a:t>file. </a:t>
            </a:r>
            <a:r>
              <a:rPr lang="en-US" sz="2000" dirty="0"/>
              <a:t>The difference </a:t>
            </a:r>
            <a:r>
              <a:rPr lang="en-US" sz="2000" dirty="0" smtClean="0"/>
              <a:t>comes from the volume </a:t>
            </a:r>
            <a:r>
              <a:rPr lang="en-US" sz="2000" dirty="0"/>
              <a:t>of </a:t>
            </a:r>
            <a:r>
              <a:rPr lang="en-US" sz="2000" dirty="0" smtClean="0"/>
              <a:t>NCOERs                 and the </a:t>
            </a:r>
            <a:r>
              <a:rPr lang="en-US" sz="2000" dirty="0"/>
              <a:t>number of errors on the </a:t>
            </a:r>
            <a:r>
              <a:rPr lang="en-US" sz="2000" dirty="0" smtClean="0"/>
              <a:t>forms. OER error rate – 12-16%,                NCOER error rate – 27-33</a:t>
            </a:r>
            <a:r>
              <a:rPr lang="en-US" sz="2000" dirty="0"/>
              <a:t>%. </a:t>
            </a:r>
            <a:r>
              <a:rPr lang="en-US" sz="2000" dirty="0" err="1" smtClean="0"/>
              <a:t>HRC's</a:t>
            </a:r>
            <a:r>
              <a:rPr lang="en-US" sz="2000" dirty="0" smtClean="0"/>
              <a:t> </a:t>
            </a:r>
            <a:r>
              <a:rPr lang="en-US" sz="2000" dirty="0"/>
              <a:t>goal is 4-6 weeks for </a:t>
            </a:r>
            <a:r>
              <a:rPr lang="en-US" sz="2000" dirty="0" smtClean="0"/>
              <a:t>all.                     Any </a:t>
            </a:r>
            <a:r>
              <a:rPr lang="en-US" sz="2000" dirty="0"/>
              <a:t>faster and you can't fix errors without doing an </a:t>
            </a:r>
            <a:r>
              <a:rPr lang="en-US" sz="2000" dirty="0" smtClean="0"/>
              <a:t>Appeal</a:t>
            </a:r>
            <a:endParaRPr lang="en-US" sz="2000" dirty="0"/>
          </a:p>
        </p:txBody>
      </p:sp>
    </p:spTree>
    <p:extLst>
      <p:ext uri="{BB962C8B-B14F-4D97-AF65-F5344CB8AC3E}">
        <p14:creationId xmlns:p14="http://schemas.microsoft.com/office/powerpoint/2010/main" val="848992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BREAK</a:t>
            </a:r>
            <a:endParaRPr lang="en-US" dirty="0"/>
          </a:p>
        </p:txBody>
      </p:sp>
      <p:sp>
        <p:nvSpPr>
          <p:cNvPr id="4" name="Title 1"/>
          <p:cNvSpPr txBox="1">
            <a:spLocks/>
          </p:cNvSpPr>
          <p:nvPr/>
        </p:nvSpPr>
        <p:spPr bwMode="auto">
          <a:xfrm>
            <a:off x="479612" y="2895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smtClean="0"/>
              <a:t>5 min</a:t>
            </a:r>
            <a:endParaRPr lang="en-US" kern="0" dirty="0"/>
          </a:p>
        </p:txBody>
      </p:sp>
    </p:spTree>
    <p:extLst>
      <p:ext uri="{BB962C8B-B14F-4D97-AF65-F5344CB8AC3E}">
        <p14:creationId xmlns:p14="http://schemas.microsoft.com/office/powerpoint/2010/main" val="177892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Assigning Delegates</a:t>
            </a:r>
            <a:endParaRPr lang="en-US" dirty="0"/>
          </a:p>
        </p:txBody>
      </p:sp>
      <p:sp>
        <p:nvSpPr>
          <p:cNvPr id="3" name="TextBox 2"/>
          <p:cNvSpPr txBox="1"/>
          <p:nvPr/>
        </p:nvSpPr>
        <p:spPr>
          <a:xfrm>
            <a:off x="418159" y="990600"/>
            <a:ext cx="8307681" cy="5709255"/>
          </a:xfrm>
          <a:prstGeom prst="rect">
            <a:avLst/>
          </a:prstGeom>
          <a:noFill/>
        </p:spPr>
        <p:txBody>
          <a:bodyPr wrap="square" rtlCol="0" anchor="t">
            <a:spAutoFit/>
          </a:bodyPr>
          <a:lstStyle/>
          <a:p>
            <a:pPr marL="285750" indent="-285750">
              <a:spcAft>
                <a:spcPts val="600"/>
              </a:spcAft>
              <a:buFont typeface="Arial" panose="020B0604020202020204" pitchFamily="34" charset="0"/>
              <a:buChar char="•"/>
            </a:pPr>
            <a:r>
              <a:rPr lang="en-US" sz="2000" dirty="0" smtClean="0"/>
              <a:t>Assigning delegates allows visibility of evaluations and support form by Soldiers out side of the rating chain.</a:t>
            </a:r>
          </a:p>
          <a:p>
            <a:pPr marL="285750" indent="-285750">
              <a:spcAft>
                <a:spcPts val="600"/>
              </a:spcAft>
              <a:buFont typeface="Arial" panose="020B0604020202020204" pitchFamily="34" charset="0"/>
              <a:buChar char="•"/>
            </a:pPr>
            <a:r>
              <a:rPr lang="en-US" sz="2000" b="1" dirty="0" smtClean="0"/>
              <a:t>Mandatory delegates (for 185 MP BN):</a:t>
            </a:r>
          </a:p>
          <a:p>
            <a:pPr marL="742950" lvl="1" indent="-285750">
              <a:spcAft>
                <a:spcPts val="600"/>
              </a:spcAft>
              <a:buFont typeface="Arial" panose="020B0604020202020204" pitchFamily="34" charset="0"/>
              <a:buChar char="•"/>
            </a:pPr>
            <a:r>
              <a:rPr lang="en-US" sz="2000" b="1" dirty="0" smtClean="0"/>
              <a:t>All Officers</a:t>
            </a:r>
            <a:r>
              <a:rPr lang="en-US" sz="2000" dirty="0" smtClean="0"/>
              <a:t>: Assign BN S1 Officer and BDE S1 Warrant as delegates with the following permissions:</a:t>
            </a:r>
          </a:p>
          <a:p>
            <a:pPr marL="1200150" lvl="2" indent="-285750">
              <a:spcAft>
                <a:spcPts val="600"/>
              </a:spcAft>
              <a:buFont typeface="Wingdings" panose="05000000000000000000" pitchFamily="2" charset="2"/>
              <a:buChar char="§"/>
            </a:pPr>
            <a:r>
              <a:rPr lang="en-US" sz="2000" dirty="0" smtClean="0"/>
              <a:t>View Rating Profile</a:t>
            </a:r>
          </a:p>
          <a:p>
            <a:pPr marL="1200150" lvl="2" indent="-285750">
              <a:spcAft>
                <a:spcPts val="600"/>
              </a:spcAft>
              <a:buFont typeface="Wingdings" panose="05000000000000000000" pitchFamily="2" charset="2"/>
              <a:buChar char="§"/>
            </a:pPr>
            <a:r>
              <a:rPr lang="en-US" sz="2000" dirty="0" smtClean="0"/>
              <a:t>Edit Evaluations</a:t>
            </a:r>
          </a:p>
          <a:p>
            <a:pPr marL="1200150" lvl="2" indent="-285750">
              <a:spcAft>
                <a:spcPts val="600"/>
              </a:spcAft>
              <a:buFont typeface="Wingdings" panose="05000000000000000000" pitchFamily="2" charset="2"/>
              <a:buChar char="§"/>
            </a:pPr>
            <a:r>
              <a:rPr lang="en-US" sz="2000" dirty="0" smtClean="0"/>
              <a:t>Submit Evaluations/ Remove Signatures</a:t>
            </a:r>
          </a:p>
          <a:p>
            <a:pPr marL="742950" lvl="1" indent="-285750">
              <a:spcAft>
                <a:spcPts val="600"/>
              </a:spcAft>
              <a:buFont typeface="Arial" panose="020B0604020202020204" pitchFamily="34" charset="0"/>
              <a:buChar char="•"/>
            </a:pPr>
            <a:r>
              <a:rPr lang="en-US" sz="2000" b="1" dirty="0" smtClean="0"/>
              <a:t>All NCOs</a:t>
            </a:r>
            <a:r>
              <a:rPr lang="en-US" sz="2000" dirty="0" smtClean="0"/>
              <a:t>: Assign Company 1SG or </a:t>
            </a:r>
            <a:r>
              <a:rPr lang="en-US" sz="2000" dirty="0" err="1" smtClean="0"/>
              <a:t>DET</a:t>
            </a:r>
            <a:r>
              <a:rPr lang="en-US" sz="2000" dirty="0" smtClean="0"/>
              <a:t> SGT (at a minimum) as delegate with the “Enlisted Advisor” permissions.</a:t>
            </a:r>
          </a:p>
          <a:p>
            <a:pPr marL="742950" lvl="1" indent="-285750">
              <a:spcAft>
                <a:spcPts val="600"/>
              </a:spcAft>
              <a:buFont typeface="Arial" panose="020B0604020202020204" pitchFamily="34" charset="0"/>
              <a:buChar char="•"/>
            </a:pPr>
            <a:r>
              <a:rPr lang="en-US" sz="2000" b="1" dirty="0" smtClean="0"/>
              <a:t>NCOs with BC as Senior Rater or Reviewer</a:t>
            </a:r>
            <a:r>
              <a:rPr lang="en-US" sz="2000" dirty="0" smtClean="0"/>
              <a:t>: Assign BN CSM </a:t>
            </a:r>
            <a:r>
              <a:rPr lang="en-US" sz="2000" dirty="0"/>
              <a:t>as delegate with the “Enlisted Advisor” permissions</a:t>
            </a:r>
            <a:r>
              <a:rPr lang="en-US" sz="2000" dirty="0" smtClean="0"/>
              <a:t>.</a:t>
            </a:r>
          </a:p>
          <a:p>
            <a:pPr marL="285750" indent="-285750">
              <a:spcAft>
                <a:spcPts val="600"/>
              </a:spcAft>
              <a:buFont typeface="Arial" panose="020B0604020202020204" pitchFamily="34" charset="0"/>
              <a:buChar char="•"/>
            </a:pPr>
            <a:r>
              <a:rPr lang="en-US" sz="2000" dirty="0" smtClean="0"/>
              <a:t>Other delegates can be assigned at the unit level as appropriate. Suggested delegates include company XO, Platoon Sergeants,           Training or Readiness NCOs, etc.</a:t>
            </a:r>
          </a:p>
          <a:p>
            <a:pPr>
              <a:spcAft>
                <a:spcPts val="600"/>
              </a:spcAft>
            </a:pPr>
            <a:endParaRPr lang="en-US" sz="2000" dirty="0"/>
          </a:p>
        </p:txBody>
      </p:sp>
    </p:spTree>
    <p:extLst>
      <p:ext uri="{BB962C8B-B14F-4D97-AF65-F5344CB8AC3E}">
        <p14:creationId xmlns:p14="http://schemas.microsoft.com/office/powerpoint/2010/main" val="4235209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Assigning Delegates</a:t>
            </a:r>
            <a:endParaRPr lang="en-US" dirty="0"/>
          </a:p>
        </p:txBody>
      </p:sp>
      <p:sp>
        <p:nvSpPr>
          <p:cNvPr id="3" name="TextBox 2"/>
          <p:cNvSpPr txBox="1"/>
          <p:nvPr/>
        </p:nvSpPr>
        <p:spPr>
          <a:xfrm>
            <a:off x="607718" y="1007983"/>
            <a:ext cx="8307681" cy="400110"/>
          </a:xfrm>
          <a:prstGeom prst="rect">
            <a:avLst/>
          </a:prstGeom>
          <a:noFill/>
        </p:spPr>
        <p:txBody>
          <a:bodyPr wrap="square" rtlCol="0" anchor="t">
            <a:spAutoFit/>
          </a:bodyPr>
          <a:lstStyle/>
          <a:p>
            <a:pPr marL="285750" indent="-285750">
              <a:spcAft>
                <a:spcPts val="600"/>
              </a:spcAft>
              <a:buFont typeface="Arial" panose="020B0604020202020204" pitchFamily="34" charset="0"/>
              <a:buChar char="•"/>
            </a:pPr>
            <a:r>
              <a:rPr lang="en-US" sz="2000" dirty="0" smtClean="0"/>
              <a:t>How to assign a delegate:</a:t>
            </a:r>
            <a:endParaRPr lang="en-US" sz="2000" dirty="0"/>
          </a:p>
        </p:txBody>
      </p:sp>
      <p:pic>
        <p:nvPicPr>
          <p:cNvPr id="4" name="Picture 3"/>
          <p:cNvPicPr>
            <a:picLocks noChangeAspect="1"/>
          </p:cNvPicPr>
          <p:nvPr/>
        </p:nvPicPr>
        <p:blipFill>
          <a:blip r:embed="rId2"/>
          <a:stretch>
            <a:fillRect/>
          </a:stretch>
        </p:blipFill>
        <p:spPr>
          <a:xfrm>
            <a:off x="5105400" y="1100800"/>
            <a:ext cx="2989248" cy="2566675"/>
          </a:xfrm>
          <a:prstGeom prst="rect">
            <a:avLst/>
          </a:prstGeom>
          <a:ln>
            <a:solidFill>
              <a:schemeClr val="tx1"/>
            </a:solidFill>
          </a:ln>
        </p:spPr>
      </p:pic>
      <p:sp>
        <p:nvSpPr>
          <p:cNvPr id="5" name="TextBox 4"/>
          <p:cNvSpPr txBox="1"/>
          <p:nvPr/>
        </p:nvSpPr>
        <p:spPr>
          <a:xfrm>
            <a:off x="607718" y="1724114"/>
            <a:ext cx="3314700" cy="307777"/>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1) Select “Manage Delegates”</a:t>
            </a:r>
            <a:endParaRPr lang="en-US" sz="1400" dirty="0" smtClean="0"/>
          </a:p>
        </p:txBody>
      </p:sp>
      <p:cxnSp>
        <p:nvCxnSpPr>
          <p:cNvPr id="6" name="Straight Arrow Connector 5"/>
          <p:cNvCxnSpPr>
            <a:stCxn id="5" idx="3"/>
          </p:cNvCxnSpPr>
          <p:nvPr/>
        </p:nvCxnSpPr>
        <p:spPr>
          <a:xfrm>
            <a:off x="3922418" y="1878003"/>
            <a:ext cx="2958593" cy="11015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srcRect l="16805" t="13324" r="13959" b="26907"/>
          <a:stretch/>
        </p:blipFill>
        <p:spPr>
          <a:xfrm>
            <a:off x="3505200" y="4137385"/>
            <a:ext cx="3962400" cy="2388297"/>
          </a:xfrm>
          <a:prstGeom prst="rect">
            <a:avLst/>
          </a:prstGeom>
          <a:ln>
            <a:solidFill>
              <a:schemeClr val="tx1"/>
            </a:solidFill>
          </a:ln>
        </p:spPr>
      </p:pic>
      <p:sp>
        <p:nvSpPr>
          <p:cNvPr id="12" name="TextBox 11"/>
          <p:cNvSpPr txBox="1"/>
          <p:nvPr/>
        </p:nvSpPr>
        <p:spPr>
          <a:xfrm>
            <a:off x="607718" y="3647376"/>
            <a:ext cx="3314700" cy="1384995"/>
          </a:xfrm>
          <a:prstGeom prst="rect">
            <a:avLst/>
          </a:prstGeom>
          <a:solidFill>
            <a:srgbClr val="92D050"/>
          </a:solidFill>
          <a:ln w="38100">
            <a:solidFill>
              <a:srgbClr val="FFC000"/>
            </a:solidFill>
          </a:ln>
        </p:spPr>
        <p:txBody>
          <a:bodyPr wrap="square" rtlCol="0" anchor="ctr">
            <a:spAutoFit/>
          </a:bodyPr>
          <a:lstStyle/>
          <a:p>
            <a:pPr algn="ctr"/>
            <a:r>
              <a:rPr lang="en-US" sz="1400" b="1" dirty="0"/>
              <a:t>2</a:t>
            </a:r>
            <a:r>
              <a:rPr lang="en-US" sz="1400" b="1" dirty="0" smtClean="0"/>
              <a:t>) If adding your first delegate your screen will look like this. Use the drop down to select </a:t>
            </a:r>
          </a:p>
          <a:p>
            <a:pPr algn="ctr"/>
            <a:r>
              <a:rPr lang="en-US" sz="1400" b="1" dirty="0" smtClean="0"/>
              <a:t>“Rater” or “Senior Rater” depending on what role you would like to assign.</a:t>
            </a:r>
            <a:endParaRPr lang="en-US" sz="1400" dirty="0" smtClean="0"/>
          </a:p>
        </p:txBody>
      </p:sp>
      <p:cxnSp>
        <p:nvCxnSpPr>
          <p:cNvPr id="13" name="Straight Arrow Connector 12"/>
          <p:cNvCxnSpPr/>
          <p:nvPr/>
        </p:nvCxnSpPr>
        <p:spPr>
          <a:xfrm>
            <a:off x="3922418" y="5032371"/>
            <a:ext cx="497182" cy="3778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41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68859" y="1208038"/>
            <a:ext cx="4097009" cy="2195974"/>
          </a:xfrm>
          <a:prstGeom prst="rect">
            <a:avLst/>
          </a:prstGeom>
          <a:ln>
            <a:solidFill>
              <a:schemeClr val="tx1"/>
            </a:solidFill>
          </a:ln>
        </p:spPr>
      </p:pic>
      <p:sp>
        <p:nvSpPr>
          <p:cNvPr id="2" name="Title 1"/>
          <p:cNvSpPr>
            <a:spLocks noGrp="1"/>
          </p:cNvSpPr>
          <p:nvPr>
            <p:ph type="title"/>
          </p:nvPr>
        </p:nvSpPr>
        <p:spPr>
          <a:xfrm>
            <a:off x="457200" y="0"/>
            <a:ext cx="8229600" cy="1143000"/>
          </a:xfrm>
        </p:spPr>
        <p:txBody>
          <a:bodyPr/>
          <a:lstStyle/>
          <a:p>
            <a:r>
              <a:rPr lang="en-US" b="1" dirty="0" smtClean="0"/>
              <a:t>Assigning Delegates</a:t>
            </a:r>
            <a:endParaRPr lang="en-US" dirty="0"/>
          </a:p>
        </p:txBody>
      </p:sp>
      <p:sp>
        <p:nvSpPr>
          <p:cNvPr id="3" name="TextBox 2"/>
          <p:cNvSpPr txBox="1"/>
          <p:nvPr/>
        </p:nvSpPr>
        <p:spPr>
          <a:xfrm>
            <a:off x="607718" y="1007983"/>
            <a:ext cx="8307681" cy="400110"/>
          </a:xfrm>
          <a:prstGeom prst="rect">
            <a:avLst/>
          </a:prstGeom>
          <a:noFill/>
        </p:spPr>
        <p:txBody>
          <a:bodyPr wrap="square" rtlCol="0" anchor="t">
            <a:spAutoFit/>
          </a:bodyPr>
          <a:lstStyle/>
          <a:p>
            <a:pPr marL="285750" indent="-285750">
              <a:spcAft>
                <a:spcPts val="600"/>
              </a:spcAft>
              <a:buFont typeface="Arial" panose="020B0604020202020204" pitchFamily="34" charset="0"/>
              <a:buChar char="•"/>
            </a:pPr>
            <a:r>
              <a:rPr lang="en-US" sz="2000" dirty="0" smtClean="0"/>
              <a:t>How to assign a delegate:</a:t>
            </a:r>
            <a:endParaRPr lang="en-US" sz="2000" dirty="0"/>
          </a:p>
        </p:txBody>
      </p:sp>
      <p:sp>
        <p:nvSpPr>
          <p:cNvPr id="5" name="TextBox 4"/>
          <p:cNvSpPr txBox="1"/>
          <p:nvPr/>
        </p:nvSpPr>
        <p:spPr>
          <a:xfrm>
            <a:off x="607718" y="1616393"/>
            <a:ext cx="3314700" cy="523220"/>
          </a:xfrm>
          <a:prstGeom prst="rect">
            <a:avLst/>
          </a:prstGeom>
          <a:solidFill>
            <a:srgbClr val="92D050"/>
          </a:solidFill>
          <a:ln w="38100">
            <a:solidFill>
              <a:srgbClr val="FFC000"/>
            </a:solidFill>
          </a:ln>
        </p:spPr>
        <p:txBody>
          <a:bodyPr wrap="square" rtlCol="0" anchor="ctr">
            <a:spAutoFit/>
          </a:bodyPr>
          <a:lstStyle/>
          <a:p>
            <a:pPr algn="ctr"/>
            <a:r>
              <a:rPr lang="en-US" sz="1400" b="1" dirty="0"/>
              <a:t>3</a:t>
            </a:r>
            <a:r>
              <a:rPr lang="en-US" sz="1400" b="1" dirty="0" smtClean="0"/>
              <a:t>) Enter the delegate’s DOD ID number or SSN and Last Name</a:t>
            </a:r>
            <a:endParaRPr lang="en-US" sz="1400" dirty="0" smtClean="0"/>
          </a:p>
        </p:txBody>
      </p:sp>
      <p:cxnSp>
        <p:nvCxnSpPr>
          <p:cNvPr id="6" name="Straight Arrow Connector 5"/>
          <p:cNvCxnSpPr>
            <a:stCxn id="5" idx="3"/>
          </p:cNvCxnSpPr>
          <p:nvPr/>
        </p:nvCxnSpPr>
        <p:spPr>
          <a:xfrm>
            <a:off x="3922418" y="1878003"/>
            <a:ext cx="1335382" cy="4699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4498" y="3447366"/>
            <a:ext cx="3314700" cy="738664"/>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4) When information populates, ensure delegate’s information is correct.</a:t>
            </a:r>
            <a:endParaRPr lang="en-US" sz="1400" dirty="0" smtClean="0"/>
          </a:p>
        </p:txBody>
      </p:sp>
      <p:cxnSp>
        <p:nvCxnSpPr>
          <p:cNvPr id="13" name="Straight Arrow Connector 12"/>
          <p:cNvCxnSpPr/>
          <p:nvPr/>
        </p:nvCxnSpPr>
        <p:spPr>
          <a:xfrm>
            <a:off x="3922418" y="5032371"/>
            <a:ext cx="497182" cy="3778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922418" y="3902489"/>
            <a:ext cx="4000640" cy="2259764"/>
          </a:xfrm>
          <a:prstGeom prst="rect">
            <a:avLst/>
          </a:prstGeom>
          <a:ln>
            <a:solidFill>
              <a:schemeClr val="tx1"/>
            </a:solidFill>
          </a:ln>
        </p:spPr>
      </p:pic>
      <p:sp>
        <p:nvSpPr>
          <p:cNvPr id="14" name="TextBox 13"/>
          <p:cNvSpPr txBox="1"/>
          <p:nvPr/>
        </p:nvSpPr>
        <p:spPr>
          <a:xfrm>
            <a:off x="284498" y="5410200"/>
            <a:ext cx="3314700" cy="738664"/>
          </a:xfrm>
          <a:prstGeom prst="rect">
            <a:avLst/>
          </a:prstGeom>
          <a:solidFill>
            <a:srgbClr val="92D050"/>
          </a:solidFill>
          <a:ln w="38100">
            <a:solidFill>
              <a:srgbClr val="FFC000"/>
            </a:solidFill>
          </a:ln>
        </p:spPr>
        <p:txBody>
          <a:bodyPr wrap="square" rtlCol="0" anchor="ctr">
            <a:spAutoFit/>
          </a:bodyPr>
          <a:lstStyle/>
          <a:p>
            <a:pPr algn="ctr"/>
            <a:r>
              <a:rPr lang="en-US" sz="1400" b="1" dirty="0"/>
              <a:t>5</a:t>
            </a:r>
            <a:r>
              <a:rPr lang="en-US" sz="1400" b="1" dirty="0" smtClean="0"/>
              <a:t>) Select roles; an “Enlisted Advisor” will </a:t>
            </a:r>
            <a:r>
              <a:rPr lang="en-US" sz="1400" b="1" smtClean="0"/>
              <a:t>only be a </a:t>
            </a:r>
            <a:r>
              <a:rPr lang="en-US" sz="1400" b="1" dirty="0" smtClean="0"/>
              <a:t>delegate for Rater or Senior Rater.</a:t>
            </a:r>
            <a:endParaRPr lang="en-US" sz="1400" dirty="0" smtClean="0"/>
          </a:p>
        </p:txBody>
      </p:sp>
      <p:cxnSp>
        <p:nvCxnSpPr>
          <p:cNvPr id="15" name="Straight Arrow Connector 14"/>
          <p:cNvCxnSpPr/>
          <p:nvPr/>
        </p:nvCxnSpPr>
        <p:spPr>
          <a:xfrm>
            <a:off x="3599198" y="3835220"/>
            <a:ext cx="1506202" cy="551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99198" y="5334000"/>
            <a:ext cx="571811" cy="445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56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09800"/>
            <a:ext cx="8839200" cy="2308324"/>
          </a:xfrm>
          <a:prstGeom prst="rect">
            <a:avLst/>
          </a:prstGeom>
          <a:noFill/>
        </p:spPr>
        <p:txBody>
          <a:bodyPr wrap="square" rtlCol="0">
            <a:spAutoFit/>
          </a:bodyPr>
          <a:lstStyle/>
          <a:p>
            <a:pPr algn="ctr"/>
            <a:r>
              <a:rPr lang="en-US" sz="3600" b="1" dirty="0" smtClean="0"/>
              <a:t>(Evaluation Entry System)</a:t>
            </a:r>
          </a:p>
          <a:p>
            <a:pPr algn="ctr"/>
            <a:endParaRPr lang="en-US" sz="3600" b="1" dirty="0"/>
          </a:p>
          <a:p>
            <a:pPr algn="ctr"/>
            <a:r>
              <a:rPr lang="en-US" sz="3600" b="1" dirty="0" smtClean="0"/>
              <a:t>What YOU need to know, </a:t>
            </a:r>
          </a:p>
          <a:p>
            <a:pPr algn="ctr"/>
            <a:r>
              <a:rPr lang="en-US" sz="3600" b="1" dirty="0" smtClean="0"/>
              <a:t>Mixed with some </a:t>
            </a:r>
            <a:r>
              <a:rPr lang="en-US" sz="3600" b="1" dirty="0" err="1" smtClean="0"/>
              <a:t>Eval</a:t>
            </a:r>
            <a:r>
              <a:rPr lang="en-US" sz="3600" b="1" dirty="0" smtClean="0"/>
              <a:t> basics.</a:t>
            </a:r>
            <a:endParaRPr lang="en-US" sz="3600" b="1" dirty="0"/>
          </a:p>
        </p:txBody>
      </p:sp>
      <p:sp>
        <p:nvSpPr>
          <p:cNvPr id="5" name="TextBox 4"/>
          <p:cNvSpPr txBox="1"/>
          <p:nvPr/>
        </p:nvSpPr>
        <p:spPr>
          <a:xfrm>
            <a:off x="152400" y="1440359"/>
            <a:ext cx="8839200" cy="769441"/>
          </a:xfrm>
          <a:prstGeom prst="rect">
            <a:avLst/>
          </a:prstGeom>
          <a:noFill/>
        </p:spPr>
        <p:txBody>
          <a:bodyPr wrap="square" rtlCol="0">
            <a:spAutoFit/>
          </a:bodyPr>
          <a:lstStyle/>
          <a:p>
            <a:pPr algn="ctr"/>
            <a:r>
              <a:rPr lang="en-US" sz="4400" b="1" dirty="0" smtClean="0"/>
              <a:t>Intro to EES</a:t>
            </a:r>
            <a:endParaRPr lang="en-US" sz="4400" b="1" dirty="0"/>
          </a:p>
        </p:txBody>
      </p:sp>
    </p:spTree>
    <p:extLst>
      <p:ext uri="{BB962C8B-B14F-4D97-AF65-F5344CB8AC3E}">
        <p14:creationId xmlns:p14="http://schemas.microsoft.com/office/powerpoint/2010/main" val="2114425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52299" y="1143000"/>
            <a:ext cx="4311840" cy="2740251"/>
          </a:xfrm>
          <a:prstGeom prst="rect">
            <a:avLst/>
          </a:prstGeom>
          <a:ln>
            <a:solidFill>
              <a:schemeClr val="tx1"/>
            </a:solidFill>
          </a:ln>
        </p:spPr>
      </p:pic>
      <p:sp>
        <p:nvSpPr>
          <p:cNvPr id="2" name="Title 1"/>
          <p:cNvSpPr>
            <a:spLocks noGrp="1"/>
          </p:cNvSpPr>
          <p:nvPr>
            <p:ph type="title"/>
          </p:nvPr>
        </p:nvSpPr>
        <p:spPr>
          <a:xfrm>
            <a:off x="457200" y="0"/>
            <a:ext cx="8229600" cy="1143000"/>
          </a:xfrm>
        </p:spPr>
        <p:txBody>
          <a:bodyPr/>
          <a:lstStyle/>
          <a:p>
            <a:r>
              <a:rPr lang="en-US" b="1" dirty="0" smtClean="0"/>
              <a:t>Assigning Delegates</a:t>
            </a:r>
            <a:endParaRPr lang="en-US" dirty="0"/>
          </a:p>
        </p:txBody>
      </p:sp>
      <p:sp>
        <p:nvSpPr>
          <p:cNvPr id="3" name="TextBox 2"/>
          <p:cNvSpPr txBox="1"/>
          <p:nvPr/>
        </p:nvSpPr>
        <p:spPr>
          <a:xfrm>
            <a:off x="607718" y="1007983"/>
            <a:ext cx="8307681" cy="400110"/>
          </a:xfrm>
          <a:prstGeom prst="rect">
            <a:avLst/>
          </a:prstGeom>
          <a:noFill/>
        </p:spPr>
        <p:txBody>
          <a:bodyPr wrap="square" rtlCol="0" anchor="t">
            <a:spAutoFit/>
          </a:bodyPr>
          <a:lstStyle/>
          <a:p>
            <a:pPr marL="285750" indent="-285750">
              <a:spcAft>
                <a:spcPts val="600"/>
              </a:spcAft>
              <a:buFont typeface="Arial" panose="020B0604020202020204" pitchFamily="34" charset="0"/>
              <a:buChar char="•"/>
            </a:pPr>
            <a:r>
              <a:rPr lang="en-US" sz="2000" dirty="0" smtClean="0"/>
              <a:t>How to assign a delegate:</a:t>
            </a:r>
            <a:endParaRPr lang="en-US" sz="2000" dirty="0"/>
          </a:p>
        </p:txBody>
      </p:sp>
      <p:sp>
        <p:nvSpPr>
          <p:cNvPr id="5" name="TextBox 4"/>
          <p:cNvSpPr txBox="1"/>
          <p:nvPr/>
        </p:nvSpPr>
        <p:spPr>
          <a:xfrm>
            <a:off x="264401" y="1551655"/>
            <a:ext cx="3314700" cy="1169551"/>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6) Check the applicable delegate permissions. Unless granting additional permissions, only select the “Enlisted Advisor” permission for the Enlisted Advisor.</a:t>
            </a:r>
            <a:endParaRPr lang="en-US" sz="1400" dirty="0" smtClean="0"/>
          </a:p>
        </p:txBody>
      </p:sp>
      <p:cxnSp>
        <p:nvCxnSpPr>
          <p:cNvPr id="6" name="Straight Arrow Connector 5"/>
          <p:cNvCxnSpPr>
            <a:stCxn id="5" idx="3"/>
          </p:cNvCxnSpPr>
          <p:nvPr/>
        </p:nvCxnSpPr>
        <p:spPr>
          <a:xfrm>
            <a:off x="3579101" y="2136431"/>
            <a:ext cx="1545349" cy="143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4401" y="2852011"/>
            <a:ext cx="3314700" cy="523220"/>
          </a:xfrm>
          <a:prstGeom prst="rect">
            <a:avLst/>
          </a:prstGeom>
          <a:solidFill>
            <a:srgbClr val="92D050"/>
          </a:solidFill>
          <a:ln w="38100">
            <a:solidFill>
              <a:srgbClr val="FFC000"/>
            </a:solidFill>
          </a:ln>
        </p:spPr>
        <p:txBody>
          <a:bodyPr wrap="square" rtlCol="0" anchor="ctr">
            <a:spAutoFit/>
          </a:bodyPr>
          <a:lstStyle/>
          <a:p>
            <a:pPr algn="ctr"/>
            <a:r>
              <a:rPr lang="en-US" sz="1400" b="1" dirty="0"/>
              <a:t>7</a:t>
            </a:r>
            <a:r>
              <a:rPr lang="en-US" sz="1400" b="1" dirty="0" smtClean="0"/>
              <a:t>) Select “Update Permissions” to save work; </a:t>
            </a:r>
            <a:endParaRPr lang="en-US" sz="1400" dirty="0" smtClean="0"/>
          </a:p>
        </p:txBody>
      </p:sp>
      <p:cxnSp>
        <p:nvCxnSpPr>
          <p:cNvPr id="13" name="Straight Arrow Connector 12"/>
          <p:cNvCxnSpPr/>
          <p:nvPr/>
        </p:nvCxnSpPr>
        <p:spPr>
          <a:xfrm flipV="1">
            <a:off x="5064683" y="1774509"/>
            <a:ext cx="1167284" cy="2365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49983" y="4088216"/>
            <a:ext cx="3314700" cy="1384995"/>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8) Use drop down to change the role you would like your delegate to have permissions</a:t>
            </a:r>
            <a:r>
              <a:rPr lang="en-US" sz="1400" b="1" dirty="0"/>
              <a:t> </a:t>
            </a:r>
            <a:r>
              <a:rPr lang="en-US" sz="1400" b="1" dirty="0" smtClean="0"/>
              <a:t>(Note: only a delegate with “Submit Evaluations” permission in the Senior Rater role can submit completed evaluations). </a:t>
            </a:r>
            <a:endParaRPr lang="en-US" sz="1400" dirty="0" smtClean="0"/>
          </a:p>
        </p:txBody>
      </p:sp>
      <p:cxnSp>
        <p:nvCxnSpPr>
          <p:cNvPr id="15" name="Straight Arrow Connector 14"/>
          <p:cNvCxnSpPr>
            <a:stCxn id="12" idx="3"/>
          </p:cNvCxnSpPr>
          <p:nvPr/>
        </p:nvCxnSpPr>
        <p:spPr>
          <a:xfrm>
            <a:off x="3579101" y="3113621"/>
            <a:ext cx="1069099" cy="5165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57165" y="5839627"/>
            <a:ext cx="3314700" cy="738664"/>
          </a:xfrm>
          <a:prstGeom prst="rect">
            <a:avLst/>
          </a:prstGeom>
          <a:solidFill>
            <a:srgbClr val="92D050"/>
          </a:solidFill>
          <a:ln w="38100">
            <a:solidFill>
              <a:srgbClr val="FFC000"/>
            </a:solidFill>
          </a:ln>
        </p:spPr>
        <p:txBody>
          <a:bodyPr wrap="square" rtlCol="0" anchor="ctr">
            <a:spAutoFit/>
          </a:bodyPr>
          <a:lstStyle/>
          <a:p>
            <a:pPr algn="ctr"/>
            <a:r>
              <a:rPr lang="en-US" sz="1400" b="1" dirty="0"/>
              <a:t>9</a:t>
            </a:r>
            <a:r>
              <a:rPr lang="en-US" sz="1400" b="1" dirty="0" smtClean="0"/>
              <a:t>) Add any additional delegates you need to add. When complete, return to the HOME screen.</a:t>
            </a:r>
            <a:endParaRPr lang="en-US" sz="1400" dirty="0" smtClean="0"/>
          </a:p>
        </p:txBody>
      </p:sp>
      <p:cxnSp>
        <p:nvCxnSpPr>
          <p:cNvPr id="23" name="Straight Arrow Connector 22"/>
          <p:cNvCxnSpPr/>
          <p:nvPr/>
        </p:nvCxnSpPr>
        <p:spPr>
          <a:xfrm flipH="1" flipV="1">
            <a:off x="6172200" y="3630207"/>
            <a:ext cx="1047958" cy="22094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061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Profiling</a:t>
            </a:r>
            <a:endParaRPr lang="en-US" b="1" dirty="0"/>
          </a:p>
        </p:txBody>
      </p:sp>
      <p:sp>
        <p:nvSpPr>
          <p:cNvPr id="3" name="TextBox 2"/>
          <p:cNvSpPr txBox="1"/>
          <p:nvPr/>
        </p:nvSpPr>
        <p:spPr>
          <a:xfrm>
            <a:off x="462643" y="914400"/>
            <a:ext cx="8307681" cy="5478423"/>
          </a:xfrm>
          <a:prstGeom prst="rect">
            <a:avLst/>
          </a:prstGeom>
          <a:noFill/>
        </p:spPr>
        <p:txBody>
          <a:bodyPr wrap="square" rtlCol="0" anchor="t">
            <a:spAutoFit/>
          </a:bodyPr>
          <a:lstStyle/>
          <a:p>
            <a:r>
              <a:rPr lang="en-US" sz="2000" b="1" dirty="0" smtClean="0"/>
              <a:t>What is a “Profile” with regards to evaluations?</a:t>
            </a:r>
          </a:p>
          <a:p>
            <a:endParaRPr lang="en-US" sz="2000" b="1" dirty="0" smtClean="0"/>
          </a:p>
          <a:p>
            <a:pPr marL="342900" indent="-342900">
              <a:spcAft>
                <a:spcPts val="1200"/>
              </a:spcAft>
              <a:buFont typeface="Arial" panose="020B0604020202020204" pitchFamily="34" charset="0"/>
              <a:buChar char="•"/>
            </a:pPr>
            <a:r>
              <a:rPr lang="en-US" sz="2000" dirty="0" smtClean="0"/>
              <a:t>A “Profile” is a management technique used to prevent Senior Raters/Raters </a:t>
            </a:r>
            <a:r>
              <a:rPr lang="en-US" sz="2000" dirty="0"/>
              <a:t>from placing everyone in the top </a:t>
            </a:r>
            <a:r>
              <a:rPr lang="en-US" sz="2000" dirty="0" smtClean="0"/>
              <a:t>box.</a:t>
            </a:r>
          </a:p>
          <a:p>
            <a:pPr lvl="1">
              <a:spcAft>
                <a:spcPts val="1200"/>
              </a:spcAft>
            </a:pPr>
            <a:r>
              <a:rPr lang="en-US" sz="2000" dirty="0"/>
              <a:t>	</a:t>
            </a:r>
            <a:r>
              <a:rPr lang="en-US" sz="2000" dirty="0" smtClean="0"/>
              <a:t>(if everyone is AWESOME, then no one is awesome)</a:t>
            </a:r>
          </a:p>
          <a:p>
            <a:pPr marL="342900" indent="-342900">
              <a:spcAft>
                <a:spcPts val="1200"/>
              </a:spcAft>
              <a:buFont typeface="Arial" panose="020B0604020202020204" pitchFamily="34" charset="0"/>
              <a:buChar char="•"/>
            </a:pPr>
            <a:r>
              <a:rPr lang="en-US" sz="2000" dirty="0" smtClean="0"/>
              <a:t>It is designed to force Raters and Senior Raters to give better, more accurate assessments of their subordinates. </a:t>
            </a:r>
          </a:p>
          <a:p>
            <a:pPr marL="342900" indent="-342900">
              <a:spcAft>
                <a:spcPts val="1200"/>
              </a:spcAft>
              <a:buFont typeface="Arial" panose="020B0604020202020204" pitchFamily="34" charset="0"/>
              <a:buChar char="•"/>
            </a:pPr>
            <a:r>
              <a:rPr lang="en-US" sz="2000" dirty="0" smtClean="0"/>
              <a:t>Profiling doesn’t mean good NCOs/Officers are harmed by the rating check, it just requires </a:t>
            </a:r>
            <a:r>
              <a:rPr lang="en-US" sz="2000" dirty="0"/>
              <a:t>more succinct narrative </a:t>
            </a:r>
            <a:r>
              <a:rPr lang="en-US" sz="2000" dirty="0" smtClean="0"/>
              <a:t>and bullet comments.</a:t>
            </a:r>
          </a:p>
          <a:p>
            <a:pPr marL="342900" indent="-342900">
              <a:spcAft>
                <a:spcPts val="1200"/>
              </a:spcAft>
              <a:buFont typeface="Arial" panose="020B0604020202020204" pitchFamily="34" charset="0"/>
              <a:buChar char="•"/>
            </a:pPr>
            <a:r>
              <a:rPr lang="en-US" sz="2000" b="1" dirty="0" err="1" smtClean="0"/>
              <a:t>OERs</a:t>
            </a:r>
            <a:r>
              <a:rPr lang="en-US" sz="2000" b="1" dirty="0" smtClean="0"/>
              <a:t>: </a:t>
            </a:r>
            <a:r>
              <a:rPr lang="en-US" sz="2000" dirty="0" smtClean="0"/>
              <a:t>BOTH the Rater and Senior Rater Profiles are CONSTRAINED, meaning EES/</a:t>
            </a:r>
            <a:r>
              <a:rPr lang="en-US" sz="2000" dirty="0" err="1" smtClean="0"/>
              <a:t>HQDA</a:t>
            </a:r>
            <a:r>
              <a:rPr lang="en-US" sz="2000" dirty="0" smtClean="0"/>
              <a:t> will not allow a Far Exceeds or Most Qualified if your profile doesn’t allow it (AR 623-3, </a:t>
            </a:r>
            <a:r>
              <a:rPr lang="en-US" sz="2000" dirty="0" err="1" smtClean="0"/>
              <a:t>ch</a:t>
            </a:r>
            <a:r>
              <a:rPr lang="en-US" sz="2000" dirty="0" smtClean="0"/>
              <a:t> 3-11). </a:t>
            </a:r>
          </a:p>
          <a:p>
            <a:pPr marL="342900" indent="-342900">
              <a:spcAft>
                <a:spcPts val="0"/>
              </a:spcAft>
              <a:buFont typeface="Arial" panose="020B0604020202020204" pitchFamily="34" charset="0"/>
              <a:buChar char="•"/>
            </a:pPr>
            <a:r>
              <a:rPr lang="en-US" sz="2000" b="1" dirty="0" err="1" smtClean="0"/>
              <a:t>NCOERs</a:t>
            </a:r>
            <a:r>
              <a:rPr lang="en-US" sz="2000" b="1" dirty="0" smtClean="0"/>
              <a:t>: </a:t>
            </a:r>
            <a:r>
              <a:rPr lang="en-US" sz="2000" dirty="0" smtClean="0"/>
              <a:t>Only Senior Rater Profiles are constrained, but </a:t>
            </a:r>
          </a:p>
          <a:p>
            <a:pPr marL="342900">
              <a:spcAft>
                <a:spcPts val="0"/>
              </a:spcAft>
            </a:pPr>
            <a:r>
              <a:rPr lang="en-US" sz="2000" dirty="0" smtClean="0"/>
              <a:t>Rater profiles are tracked to check “tendency,” which will</a:t>
            </a:r>
          </a:p>
          <a:p>
            <a:pPr marL="342900">
              <a:spcAft>
                <a:spcPts val="0"/>
              </a:spcAft>
            </a:pPr>
            <a:r>
              <a:rPr lang="en-US" sz="2000" dirty="0" smtClean="0"/>
              <a:t>effect how boards treat Rater bullets. </a:t>
            </a:r>
          </a:p>
        </p:txBody>
      </p:sp>
    </p:spTree>
    <p:extLst>
      <p:ext uri="{BB962C8B-B14F-4D97-AF65-F5344CB8AC3E}">
        <p14:creationId xmlns:p14="http://schemas.microsoft.com/office/powerpoint/2010/main" val="3892716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Profiling, cont.</a:t>
            </a:r>
            <a:endParaRPr lang="en-US" b="1" dirty="0"/>
          </a:p>
        </p:txBody>
      </p:sp>
      <p:sp>
        <p:nvSpPr>
          <p:cNvPr id="3" name="TextBox 2"/>
          <p:cNvSpPr txBox="1"/>
          <p:nvPr/>
        </p:nvSpPr>
        <p:spPr>
          <a:xfrm>
            <a:off x="457200" y="914400"/>
            <a:ext cx="8307681" cy="5478423"/>
          </a:xfrm>
          <a:prstGeom prst="rect">
            <a:avLst/>
          </a:prstGeom>
          <a:noFill/>
        </p:spPr>
        <p:txBody>
          <a:bodyPr wrap="square" rtlCol="0" anchor="t">
            <a:spAutoFit/>
          </a:bodyPr>
          <a:lstStyle/>
          <a:p>
            <a:r>
              <a:rPr lang="en-US" sz="2000" b="1" dirty="0" smtClean="0"/>
              <a:t>What are the constraints? </a:t>
            </a:r>
          </a:p>
          <a:p>
            <a:endParaRPr lang="en-US" sz="2000" b="1" dirty="0" smtClean="0"/>
          </a:p>
          <a:p>
            <a:pPr marL="342900" indent="-342900">
              <a:spcBef>
                <a:spcPts val="0"/>
              </a:spcBef>
              <a:buFont typeface="Arial" panose="020B0604020202020204" pitchFamily="34" charset="0"/>
              <a:buChar char="•"/>
            </a:pPr>
            <a:r>
              <a:rPr lang="en-US" sz="2000" b="1" dirty="0" err="1" smtClean="0"/>
              <a:t>NCOERs</a:t>
            </a:r>
            <a:r>
              <a:rPr lang="en-US" sz="2000" b="1" dirty="0"/>
              <a:t>:  Raters must maintain a credible RATER PROFILE.  </a:t>
            </a:r>
            <a:r>
              <a:rPr lang="en-US" sz="2000" dirty="0"/>
              <a:t>Your Rater Profile is</a:t>
            </a:r>
            <a:r>
              <a:rPr lang="en-US" sz="2000" b="1" dirty="0"/>
              <a:t> UN-CONSTRAINED</a:t>
            </a:r>
            <a:r>
              <a:rPr lang="en-US" sz="2000" dirty="0"/>
              <a:t>, meaning you can give as many “FAR EXCEEDS” ratings as you like. However, your “Rater Tendency,” or rating history for each grade they rate, is maintained within the EES. It follows a rater through their career and while not constrained, will affect how an evaluation is looked at; e.g. if a Rater only gives “FAR EXCEEDS” to certain grades (from SSG-CSM/</a:t>
            </a:r>
            <a:r>
              <a:rPr lang="en-US" sz="2000" dirty="0" err="1"/>
              <a:t>SGM</a:t>
            </a:r>
            <a:r>
              <a:rPr lang="en-US" sz="2000" dirty="0"/>
              <a:t>), it will give less weight to their comments on a particular evaluation. </a:t>
            </a:r>
            <a:endParaRPr lang="en-US" sz="2000" dirty="0" smtClean="0"/>
          </a:p>
          <a:p>
            <a:pPr marL="342900" indent="-342900">
              <a:spcBef>
                <a:spcPts val="1200"/>
              </a:spcBef>
              <a:buFont typeface="Arial" panose="020B0604020202020204" pitchFamily="34" charset="0"/>
              <a:buChar char="•"/>
            </a:pPr>
            <a:r>
              <a:rPr lang="en-US" sz="2000" b="1" dirty="0" err="1" smtClean="0"/>
              <a:t>NCOERs</a:t>
            </a:r>
            <a:r>
              <a:rPr lang="en-US" sz="2000" b="1" dirty="0"/>
              <a:t>: Senior Rater Profile. </a:t>
            </a:r>
            <a:r>
              <a:rPr lang="en-US" sz="2000" dirty="0" smtClean="0"/>
              <a:t>Senior </a:t>
            </a:r>
            <a:r>
              <a:rPr lang="en-US" sz="2000" dirty="0"/>
              <a:t>Rater Profile is</a:t>
            </a:r>
            <a:r>
              <a:rPr lang="en-US" sz="2000" b="1" dirty="0"/>
              <a:t> CONSTRAINED</a:t>
            </a:r>
            <a:r>
              <a:rPr lang="en-US" sz="2000" dirty="0"/>
              <a:t>, meaning you are limited to marking 24% of </a:t>
            </a:r>
            <a:r>
              <a:rPr lang="en-US" sz="2000" dirty="0" err="1" smtClean="0"/>
              <a:t>SSGs</a:t>
            </a:r>
            <a:r>
              <a:rPr lang="en-US" sz="2000" dirty="0" smtClean="0"/>
              <a:t>-CSM/</a:t>
            </a:r>
            <a:r>
              <a:rPr lang="en-US" sz="2000" dirty="0" err="1" smtClean="0"/>
              <a:t>SGM</a:t>
            </a:r>
            <a:r>
              <a:rPr lang="en-US" sz="2000" dirty="0" smtClean="0"/>
              <a:t>, </a:t>
            </a:r>
            <a:r>
              <a:rPr lang="en-US" sz="2000" dirty="0"/>
              <a:t>“MOST QUALIFIED.”  There is a “Silver Bullet Exception,” meaning with immature profiles (under 5 </a:t>
            </a:r>
            <a:endParaRPr lang="en-US" sz="2000" dirty="0" smtClean="0"/>
          </a:p>
          <a:p>
            <a:pPr marL="342900">
              <a:spcBef>
                <a:spcPts val="0"/>
              </a:spcBef>
            </a:pPr>
            <a:r>
              <a:rPr lang="en-US" sz="2000" dirty="0" smtClean="0"/>
              <a:t>evaluations</a:t>
            </a:r>
            <a:r>
              <a:rPr lang="en-US" sz="2000" dirty="0"/>
              <a:t>) 1 of the first 4 </a:t>
            </a:r>
            <a:r>
              <a:rPr lang="en-US" sz="2000" dirty="0" err="1"/>
              <a:t>NCOERs</a:t>
            </a:r>
            <a:r>
              <a:rPr lang="en-US" sz="2000" dirty="0"/>
              <a:t> can be given the “MOST QUALIFIED” ranking. </a:t>
            </a:r>
            <a:r>
              <a:rPr lang="en-US" sz="2000" dirty="0" smtClean="0"/>
              <a:t>This is a ONE TIME USE per rank.</a:t>
            </a:r>
            <a:endParaRPr lang="en-US" sz="2000" dirty="0"/>
          </a:p>
        </p:txBody>
      </p:sp>
    </p:spTree>
    <p:extLst>
      <p:ext uri="{BB962C8B-B14F-4D97-AF65-F5344CB8AC3E}">
        <p14:creationId xmlns:p14="http://schemas.microsoft.com/office/powerpoint/2010/main" val="2164416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Profiling, cont.</a:t>
            </a:r>
            <a:endParaRPr lang="en-US" b="1" dirty="0"/>
          </a:p>
        </p:txBody>
      </p:sp>
      <p:sp>
        <p:nvSpPr>
          <p:cNvPr id="3" name="TextBox 2"/>
          <p:cNvSpPr txBox="1"/>
          <p:nvPr/>
        </p:nvSpPr>
        <p:spPr>
          <a:xfrm>
            <a:off x="457200" y="990600"/>
            <a:ext cx="8307681" cy="5632311"/>
          </a:xfrm>
          <a:prstGeom prst="rect">
            <a:avLst/>
          </a:prstGeom>
          <a:noFill/>
        </p:spPr>
        <p:txBody>
          <a:bodyPr wrap="square" rtlCol="0" anchor="t">
            <a:spAutoFit/>
          </a:bodyPr>
          <a:lstStyle/>
          <a:p>
            <a:pPr marL="342900" indent="-342900">
              <a:spcAft>
                <a:spcPts val="1200"/>
              </a:spcAft>
              <a:buFont typeface="Arial" panose="020B0604020202020204" pitchFamily="34" charset="0"/>
              <a:buChar char="•"/>
            </a:pPr>
            <a:r>
              <a:rPr lang="en-US" sz="2000" b="1" dirty="0" err="1" smtClean="0"/>
              <a:t>OERs</a:t>
            </a:r>
            <a:r>
              <a:rPr lang="en-US" sz="2000" b="1" dirty="0"/>
              <a:t>: Rater and Senior Rater Profiles are CONSTRAINED, </a:t>
            </a:r>
            <a:r>
              <a:rPr lang="en-US" sz="2000" dirty="0"/>
              <a:t>meaning</a:t>
            </a:r>
            <a:r>
              <a:rPr lang="en-US" sz="2000" b="1" dirty="0"/>
              <a:t> </a:t>
            </a:r>
            <a:r>
              <a:rPr lang="en-US" sz="2000" dirty="0"/>
              <a:t>Officers are only allowed to grant 49% of each rank they rate with either an “EXCELS” (as Rater) or “MOST QUALIFIED” (as Senior Rater).  HOWEVER, if you have an immature profile, and have only just begun rating/senior rating Officers of a certain rank, you are allowed a ONE TIME option of giving one of the first </a:t>
            </a:r>
            <a:r>
              <a:rPr lang="en-US" sz="2000" dirty="0" smtClean="0"/>
              <a:t>4 evaluations </a:t>
            </a:r>
            <a:r>
              <a:rPr lang="en-US" sz="2000" dirty="0"/>
              <a:t>you make at a particular grade, an “EXCELS” (as Rater) or “MOST QUALIFIED” (as Senior Rater</a:t>
            </a:r>
            <a:r>
              <a:rPr lang="en-US" sz="2000" dirty="0" smtClean="0"/>
              <a:t>).</a:t>
            </a:r>
            <a:endParaRPr lang="en-US" sz="2000" dirty="0"/>
          </a:p>
          <a:p>
            <a:pPr>
              <a:spcAft>
                <a:spcPts val="1200"/>
              </a:spcAft>
            </a:pPr>
            <a:r>
              <a:rPr lang="en-US" sz="2000" b="1" dirty="0" smtClean="0"/>
              <a:t>Managing your Profile.</a:t>
            </a:r>
          </a:p>
          <a:p>
            <a:pPr marL="342900" indent="-342900">
              <a:spcAft>
                <a:spcPts val="1200"/>
              </a:spcAft>
              <a:buFont typeface="Arial" panose="020B0604020202020204" pitchFamily="34" charset="0"/>
              <a:buChar char="•"/>
            </a:pPr>
            <a:r>
              <a:rPr lang="en-US" sz="2000" dirty="0" smtClean="0"/>
              <a:t>You can keep track of your profile through EES.</a:t>
            </a:r>
          </a:p>
          <a:p>
            <a:pPr marL="342900" indent="-342900">
              <a:spcAft>
                <a:spcPts val="1200"/>
              </a:spcAft>
              <a:buFont typeface="Arial" panose="020B0604020202020204" pitchFamily="34" charset="0"/>
              <a:buChar char="•"/>
            </a:pPr>
            <a:r>
              <a:rPr lang="en-US" sz="2000" dirty="0" smtClean="0"/>
              <a:t>Managing profiles for the good of your subordinates requires forethought and planning.</a:t>
            </a:r>
          </a:p>
          <a:p>
            <a:pPr marL="342900" indent="-342900">
              <a:spcAft>
                <a:spcPts val="1200"/>
              </a:spcAft>
              <a:buFont typeface="Arial" panose="020B0604020202020204" pitchFamily="34" charset="0"/>
              <a:buChar char="•"/>
            </a:pPr>
            <a:r>
              <a:rPr lang="en-US" sz="2000" dirty="0" smtClean="0"/>
              <a:t>Get a tracker. Here are two:</a:t>
            </a:r>
          </a:p>
          <a:p>
            <a:pPr marL="800100" lvl="1" indent="-342900">
              <a:spcAft>
                <a:spcPts val="1200"/>
              </a:spcAft>
              <a:buFont typeface="Arial" panose="020B0604020202020204" pitchFamily="34" charset="0"/>
              <a:buChar char="•"/>
            </a:pPr>
            <a:r>
              <a:rPr lang="en-US" sz="2000" dirty="0">
                <a:hlinkClick r:id="rId3"/>
              </a:rPr>
              <a:t>https://</a:t>
            </a:r>
            <a:r>
              <a:rPr lang="en-US" sz="2000" dirty="0" smtClean="0">
                <a:hlinkClick r:id="rId3"/>
              </a:rPr>
              <a:t>www.milsuite.mil/book/message/574677</a:t>
            </a:r>
            <a:endParaRPr lang="en-US" sz="2000" dirty="0" smtClean="0"/>
          </a:p>
          <a:p>
            <a:pPr marL="800100" lvl="1" indent="-342900">
              <a:spcAft>
                <a:spcPts val="1200"/>
              </a:spcAft>
              <a:buFont typeface="Arial" panose="020B0604020202020204" pitchFamily="34" charset="0"/>
              <a:buChar char="•"/>
            </a:pPr>
            <a:r>
              <a:rPr lang="en-US" sz="2000" dirty="0">
                <a:hlinkClick r:id="rId4"/>
              </a:rPr>
              <a:t>https://</a:t>
            </a:r>
            <a:r>
              <a:rPr lang="en-US" sz="2000" dirty="0" smtClean="0">
                <a:hlinkClick r:id="rId4"/>
              </a:rPr>
              <a:t>www.milsuite.mil/book/docs/DOC-278659</a:t>
            </a:r>
            <a:r>
              <a:rPr lang="en-US" sz="2000" dirty="0" smtClean="0"/>
              <a:t> </a:t>
            </a:r>
            <a:endParaRPr lang="en-US" sz="2000" dirty="0"/>
          </a:p>
        </p:txBody>
      </p:sp>
    </p:spTree>
    <p:extLst>
      <p:ext uri="{BB962C8B-B14F-4D97-AF65-F5344CB8AC3E}">
        <p14:creationId xmlns:p14="http://schemas.microsoft.com/office/powerpoint/2010/main" val="1135551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Types of </a:t>
            </a:r>
            <a:r>
              <a:rPr lang="en-US" b="1" dirty="0" err="1" smtClean="0"/>
              <a:t>Evals</a:t>
            </a:r>
            <a:endParaRPr lang="en-US" b="1" dirty="0"/>
          </a:p>
        </p:txBody>
      </p:sp>
      <p:sp>
        <p:nvSpPr>
          <p:cNvPr id="4" name="Content Placeholder 2"/>
          <p:cNvSpPr>
            <a:spLocks noGrp="1"/>
          </p:cNvSpPr>
          <p:nvPr>
            <p:ph idx="1"/>
          </p:nvPr>
        </p:nvSpPr>
        <p:spPr>
          <a:xfrm>
            <a:off x="457200" y="990600"/>
            <a:ext cx="8229600" cy="4525963"/>
          </a:xfrm>
        </p:spPr>
        <p:txBody>
          <a:bodyPr/>
          <a:lstStyle/>
          <a:p>
            <a:pPr marL="0" indent="0">
              <a:spcBef>
                <a:spcPts val="0"/>
              </a:spcBef>
              <a:spcAft>
                <a:spcPts val="600"/>
              </a:spcAft>
              <a:buNone/>
            </a:pPr>
            <a:r>
              <a:rPr lang="en-US" sz="2000" b="1" dirty="0" smtClean="0"/>
              <a:t>When is YOUR evaluation due? </a:t>
            </a:r>
          </a:p>
          <a:p>
            <a:pPr marL="0" indent="0">
              <a:spcBef>
                <a:spcPts val="0"/>
              </a:spcBef>
              <a:spcAft>
                <a:spcPts val="600"/>
              </a:spcAft>
              <a:buNone/>
            </a:pPr>
            <a:r>
              <a:rPr lang="en-US" dirty="0" smtClean="0"/>
              <a:t>(These are only the “typical” types of evaluations, see AR 623-3 for a complete list)</a:t>
            </a:r>
          </a:p>
          <a:p>
            <a:pPr>
              <a:spcBef>
                <a:spcPts val="0"/>
              </a:spcBef>
              <a:spcAft>
                <a:spcPts val="600"/>
              </a:spcAft>
            </a:pPr>
            <a:r>
              <a:rPr lang="en-US" b="1" dirty="0" smtClean="0"/>
              <a:t>Annual: </a:t>
            </a:r>
            <a:r>
              <a:rPr lang="en-US" b="1" u="sng" dirty="0" smtClean="0"/>
              <a:t>365 rated days</a:t>
            </a:r>
            <a:r>
              <a:rPr lang="en-US" b="1" dirty="0" smtClean="0"/>
              <a:t> </a:t>
            </a:r>
            <a:r>
              <a:rPr lang="en-US" dirty="0" smtClean="0"/>
              <a:t>from last THRU or promotion to SGT; </a:t>
            </a:r>
            <a:r>
              <a:rPr lang="en-US" b="1" u="sng" dirty="0" smtClean="0"/>
              <a:t>NO unrated time</a:t>
            </a:r>
            <a:r>
              <a:rPr lang="en-US" dirty="0" smtClean="0"/>
              <a:t>. </a:t>
            </a:r>
          </a:p>
          <a:p>
            <a:pPr>
              <a:spcBef>
                <a:spcPts val="0"/>
              </a:spcBef>
              <a:spcAft>
                <a:spcPts val="600"/>
              </a:spcAft>
            </a:pPr>
            <a:r>
              <a:rPr lang="en-US" b="1" dirty="0" smtClean="0"/>
              <a:t>Extended Annual: </a:t>
            </a:r>
            <a:r>
              <a:rPr lang="en-US" b="1" u="sng" dirty="0" smtClean="0"/>
              <a:t>365 rated days</a:t>
            </a:r>
            <a:r>
              <a:rPr lang="en-US" b="1" dirty="0" smtClean="0"/>
              <a:t> </a:t>
            </a:r>
            <a:r>
              <a:rPr lang="en-US" dirty="0" smtClean="0"/>
              <a:t>with additional unrated time from </a:t>
            </a:r>
            <a:r>
              <a:rPr lang="en-US" dirty="0"/>
              <a:t>last THRU or promotion to </a:t>
            </a:r>
            <a:r>
              <a:rPr lang="en-US" dirty="0" smtClean="0"/>
              <a:t>SGT/Commission. Typically, 1</a:t>
            </a:r>
            <a:r>
              <a:rPr lang="en-US" baseline="30000" dirty="0" smtClean="0"/>
              <a:t>st</a:t>
            </a:r>
            <a:r>
              <a:rPr lang="en-US" dirty="0" smtClean="0"/>
              <a:t> time </a:t>
            </a:r>
            <a:r>
              <a:rPr lang="en-US" dirty="0" err="1" smtClean="0"/>
              <a:t>OERs</a:t>
            </a:r>
            <a:r>
              <a:rPr lang="en-US" dirty="0" smtClean="0"/>
              <a:t> for 2LTs will be Extended Annual.</a:t>
            </a:r>
          </a:p>
          <a:p>
            <a:pPr>
              <a:spcBef>
                <a:spcPts val="0"/>
              </a:spcBef>
              <a:spcAft>
                <a:spcPts val="600"/>
              </a:spcAft>
            </a:pPr>
            <a:r>
              <a:rPr lang="en-US" b="1" dirty="0" smtClean="0"/>
              <a:t>Change of Rater: </a:t>
            </a:r>
            <a:r>
              <a:rPr lang="en-US" dirty="0" smtClean="0"/>
              <a:t>Mandatory when Rater changes but has been Rater for over 90 days.</a:t>
            </a:r>
          </a:p>
          <a:p>
            <a:pPr>
              <a:spcBef>
                <a:spcPts val="0"/>
              </a:spcBef>
              <a:spcAft>
                <a:spcPts val="600"/>
              </a:spcAft>
            </a:pPr>
            <a:r>
              <a:rPr lang="en-US" b="1" dirty="0" smtClean="0"/>
              <a:t>Change of Duty: </a:t>
            </a:r>
            <a:r>
              <a:rPr lang="en-US" dirty="0" smtClean="0"/>
              <a:t>Changes duty while under same Rater (to include going into the ING).</a:t>
            </a:r>
          </a:p>
          <a:p>
            <a:pPr>
              <a:spcBef>
                <a:spcPts val="0"/>
              </a:spcBef>
              <a:spcAft>
                <a:spcPts val="600"/>
              </a:spcAft>
            </a:pPr>
            <a:r>
              <a:rPr lang="en-US" b="1" dirty="0" smtClean="0"/>
              <a:t>Complete the Record (</a:t>
            </a:r>
            <a:r>
              <a:rPr lang="en-US" b="1" dirty="0" err="1" smtClean="0"/>
              <a:t>OERs</a:t>
            </a:r>
            <a:r>
              <a:rPr lang="en-US" b="1" dirty="0" smtClean="0"/>
              <a:t> only)</a:t>
            </a:r>
            <a:r>
              <a:rPr lang="en-US" dirty="0" smtClean="0"/>
              <a:t>: Used to close out a rating period before an </a:t>
            </a:r>
            <a:r>
              <a:rPr lang="en-US" dirty="0" err="1" smtClean="0"/>
              <a:t>HQDA</a:t>
            </a:r>
            <a:r>
              <a:rPr lang="en-US" dirty="0" smtClean="0"/>
              <a:t> Board.</a:t>
            </a:r>
          </a:p>
          <a:p>
            <a:pPr>
              <a:spcBef>
                <a:spcPts val="0"/>
              </a:spcBef>
              <a:spcAft>
                <a:spcPts val="0"/>
              </a:spcAft>
            </a:pPr>
            <a:r>
              <a:rPr lang="en-US" b="1" dirty="0" smtClean="0"/>
              <a:t>Relief for Cause: </a:t>
            </a:r>
            <a:r>
              <a:rPr lang="en-US" dirty="0"/>
              <a:t>is required when an NCO </a:t>
            </a:r>
            <a:r>
              <a:rPr lang="en-US" dirty="0" smtClean="0"/>
              <a:t>or Officer is</a:t>
            </a:r>
          </a:p>
          <a:p>
            <a:pPr indent="0">
              <a:spcBef>
                <a:spcPts val="0"/>
              </a:spcBef>
              <a:spcAft>
                <a:spcPts val="0"/>
              </a:spcAft>
              <a:buNone/>
            </a:pPr>
            <a:r>
              <a:rPr lang="en-US" dirty="0" smtClean="0"/>
              <a:t>relieved </a:t>
            </a:r>
            <a:r>
              <a:rPr lang="en-US" dirty="0"/>
              <a:t>for cause. Must include counseling (or other </a:t>
            </a:r>
          </a:p>
          <a:p>
            <a:pPr indent="0">
              <a:spcBef>
                <a:spcPts val="0"/>
              </a:spcBef>
              <a:spcAft>
                <a:spcPts val="0"/>
              </a:spcAft>
              <a:buNone/>
            </a:pPr>
            <a:r>
              <a:rPr lang="en-US" dirty="0"/>
              <a:t>applicable </a:t>
            </a:r>
            <a:r>
              <a:rPr lang="en-US" dirty="0" smtClean="0"/>
              <a:t>documentation).</a:t>
            </a:r>
          </a:p>
        </p:txBody>
      </p:sp>
    </p:spTree>
    <p:extLst>
      <p:ext uri="{BB962C8B-B14F-4D97-AF65-F5344CB8AC3E}">
        <p14:creationId xmlns:p14="http://schemas.microsoft.com/office/powerpoint/2010/main" val="191115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Major Issues</a:t>
            </a:r>
            <a:endParaRPr lang="en-US" b="1" dirty="0"/>
          </a:p>
        </p:txBody>
      </p:sp>
      <p:sp>
        <p:nvSpPr>
          <p:cNvPr id="3" name="Content Placeholder 2"/>
          <p:cNvSpPr>
            <a:spLocks noGrp="1"/>
          </p:cNvSpPr>
          <p:nvPr>
            <p:ph idx="1"/>
          </p:nvPr>
        </p:nvSpPr>
        <p:spPr>
          <a:xfrm>
            <a:off x="457200" y="762000"/>
            <a:ext cx="8229600" cy="4525963"/>
          </a:xfrm>
        </p:spPr>
        <p:txBody>
          <a:bodyPr/>
          <a:lstStyle/>
          <a:p>
            <a:pPr marL="0" indent="0">
              <a:spcBef>
                <a:spcPts val="0"/>
              </a:spcBef>
              <a:spcAft>
                <a:spcPts val="1200"/>
              </a:spcAft>
              <a:buNone/>
            </a:pPr>
            <a:r>
              <a:rPr lang="en-US" sz="2400" b="1" dirty="0" smtClean="0"/>
              <a:t>Major Issues that cause evaluations to be returned:</a:t>
            </a:r>
          </a:p>
          <a:p>
            <a:r>
              <a:rPr lang="en-US" dirty="0" smtClean="0"/>
              <a:t>Formatting </a:t>
            </a:r>
            <a:r>
              <a:rPr lang="en-US" dirty="0"/>
              <a:t>issues in Rater and Senior Rater’s comment </a:t>
            </a:r>
            <a:r>
              <a:rPr lang="en-US" dirty="0" smtClean="0"/>
              <a:t>sections on </a:t>
            </a:r>
            <a:r>
              <a:rPr lang="en-US" dirty="0" err="1" smtClean="0"/>
              <a:t>NCOERs</a:t>
            </a:r>
            <a:endParaRPr lang="en-US" dirty="0"/>
          </a:p>
          <a:p>
            <a:pPr lvl="1"/>
            <a:r>
              <a:rPr lang="en-US" sz="1600" dirty="0"/>
              <a:t>D</a:t>
            </a:r>
            <a:r>
              <a:rPr lang="en-US" sz="1600" dirty="0" smtClean="0"/>
              <a:t>A </a:t>
            </a:r>
            <a:r>
              <a:rPr lang="en-US" sz="1600" dirty="0"/>
              <a:t>PAM 623-3 para 3-6b, 3-11b - Raters of MSG and below will use bullet(s) for all blocks in Part IV</a:t>
            </a:r>
          </a:p>
          <a:p>
            <a:pPr lvl="1"/>
            <a:r>
              <a:rPr lang="en-US" sz="1600" dirty="0" smtClean="0"/>
              <a:t>DA </a:t>
            </a:r>
            <a:r>
              <a:rPr lang="en-US" sz="1600" dirty="0"/>
              <a:t>PAM 623-3 para 3-16b - Raters of </a:t>
            </a:r>
            <a:r>
              <a:rPr lang="en-US" sz="1600" dirty="0" err="1"/>
              <a:t>SGMs</a:t>
            </a:r>
            <a:r>
              <a:rPr lang="en-US" sz="1600" dirty="0"/>
              <a:t> / </a:t>
            </a:r>
            <a:r>
              <a:rPr lang="en-US" sz="1600" dirty="0" err="1"/>
              <a:t>CSMs</a:t>
            </a:r>
            <a:r>
              <a:rPr lang="en-US" sz="1600" dirty="0"/>
              <a:t> will use narrative comments for Part IV blocks c, d and f</a:t>
            </a:r>
          </a:p>
          <a:p>
            <a:pPr lvl="1"/>
            <a:r>
              <a:rPr lang="en-US" sz="1600" dirty="0" smtClean="0"/>
              <a:t>DA </a:t>
            </a:r>
            <a:r>
              <a:rPr lang="en-US" sz="1600" dirty="0"/>
              <a:t>PAM 623-3 para 3-7c, 3-12e,  3-17e - Senior Raters of all NCOs will use narrative comments</a:t>
            </a:r>
          </a:p>
          <a:p>
            <a:r>
              <a:rPr lang="en-US" dirty="0" smtClean="0"/>
              <a:t>Raters comment on performance, </a:t>
            </a:r>
            <a:r>
              <a:rPr lang="en-US" b="1" dirty="0" smtClean="0"/>
              <a:t>NOT potential.</a:t>
            </a:r>
            <a:endParaRPr lang="en-US" b="1" dirty="0"/>
          </a:p>
          <a:p>
            <a:r>
              <a:rPr lang="en-US" dirty="0" smtClean="0"/>
              <a:t>Senior Raters comment on potential, </a:t>
            </a:r>
            <a:r>
              <a:rPr lang="en-US" b="1" dirty="0" smtClean="0"/>
              <a:t>NOT performance.</a:t>
            </a:r>
            <a:r>
              <a:rPr lang="en-US" b="1" dirty="0"/>
              <a:t> </a:t>
            </a:r>
          </a:p>
          <a:p>
            <a:r>
              <a:rPr lang="en-US" dirty="0"/>
              <a:t>Missing SHARP </a:t>
            </a:r>
            <a:r>
              <a:rPr lang="en-US" dirty="0" smtClean="0"/>
              <a:t>statement in </a:t>
            </a:r>
            <a:r>
              <a:rPr lang="en-US" dirty="0"/>
              <a:t>Part IV block c (Character</a:t>
            </a:r>
            <a:r>
              <a:rPr lang="en-US" dirty="0" smtClean="0"/>
              <a:t>).</a:t>
            </a:r>
            <a:endParaRPr lang="en-US" dirty="0"/>
          </a:p>
          <a:p>
            <a:r>
              <a:rPr lang="en-US" dirty="0" smtClean="0"/>
              <a:t>Unqualified </a:t>
            </a:r>
            <a:r>
              <a:rPr lang="en-US" dirty="0"/>
              <a:t>Senior </a:t>
            </a:r>
            <a:r>
              <a:rPr lang="en-US" dirty="0" smtClean="0"/>
              <a:t>Rater (must </a:t>
            </a:r>
            <a:r>
              <a:rPr lang="en-US" dirty="0"/>
              <a:t>be two pay grades above rated </a:t>
            </a:r>
            <a:r>
              <a:rPr lang="en-US" dirty="0" smtClean="0"/>
              <a:t>NCO)</a:t>
            </a:r>
            <a:r>
              <a:rPr lang="en-US" dirty="0"/>
              <a:t> </a:t>
            </a:r>
          </a:p>
          <a:p>
            <a:r>
              <a:rPr lang="en-US" dirty="0"/>
              <a:t>Missing Required Supplementary </a:t>
            </a:r>
            <a:r>
              <a:rPr lang="en-US" dirty="0" smtClean="0"/>
              <a:t>Reviewer, e.g. NCOERs with Senior </a:t>
            </a:r>
            <a:r>
              <a:rPr lang="en-US" dirty="0"/>
              <a:t>Raters in ranks of SFC–MSG, WO1–CW2, </a:t>
            </a:r>
            <a:r>
              <a:rPr lang="en-US" dirty="0" smtClean="0"/>
              <a:t>2LT–1LT.</a:t>
            </a:r>
          </a:p>
          <a:p>
            <a:r>
              <a:rPr lang="en-US" dirty="0" smtClean="0"/>
              <a:t>Reviewer must be SGM/CSM, CW3 or higher, CPT or higher.</a:t>
            </a:r>
            <a:endParaRPr lang="en-US" dirty="0"/>
          </a:p>
          <a:p>
            <a:r>
              <a:rPr lang="en-US" dirty="0" smtClean="0"/>
              <a:t>Improper </a:t>
            </a:r>
            <a:r>
              <a:rPr lang="en-US" dirty="0"/>
              <a:t>use of “Extended Annual</a:t>
            </a:r>
            <a:r>
              <a:rPr lang="en-US" dirty="0" smtClean="0"/>
              <a:t>” report (wrong type of </a:t>
            </a:r>
            <a:r>
              <a:rPr lang="en-US" dirty="0" err="1" smtClean="0"/>
              <a:t>eval</a:t>
            </a:r>
            <a:r>
              <a:rPr lang="en-US" dirty="0" smtClean="0"/>
              <a:t>).</a:t>
            </a:r>
          </a:p>
          <a:p>
            <a:r>
              <a:rPr lang="en-US" dirty="0" smtClean="0"/>
              <a:t>Senior Rater now uses NARRATIVE on NCOER, not bullets.</a:t>
            </a:r>
          </a:p>
          <a:p>
            <a:r>
              <a:rPr lang="en-US" dirty="0" err="1" smtClean="0"/>
              <a:t>ARNG</a:t>
            </a:r>
            <a:r>
              <a:rPr lang="en-US" dirty="0" smtClean="0"/>
              <a:t> NCOs; “P” on rated SM rank (not allowed on </a:t>
            </a:r>
            <a:r>
              <a:rPr lang="en-US" dirty="0" err="1" smtClean="0"/>
              <a:t>ARNG</a:t>
            </a:r>
            <a:r>
              <a:rPr lang="en-US" dirty="0"/>
              <a:t> </a:t>
            </a:r>
            <a:r>
              <a:rPr lang="en-US" dirty="0" smtClean="0"/>
              <a:t>NCOs)</a:t>
            </a:r>
            <a:endParaRPr lang="en-US" dirty="0"/>
          </a:p>
        </p:txBody>
      </p:sp>
    </p:spTree>
    <p:extLst>
      <p:ext uri="{BB962C8B-B14F-4D97-AF65-F5344CB8AC3E}">
        <p14:creationId xmlns:p14="http://schemas.microsoft.com/office/powerpoint/2010/main" val="498860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Issues Seen in the 185th</a:t>
            </a:r>
            <a:endParaRPr lang="en-US" b="1" dirty="0"/>
          </a:p>
        </p:txBody>
      </p:sp>
      <p:sp>
        <p:nvSpPr>
          <p:cNvPr id="3" name="Content Placeholder 2"/>
          <p:cNvSpPr>
            <a:spLocks noGrp="1"/>
          </p:cNvSpPr>
          <p:nvPr>
            <p:ph idx="1"/>
          </p:nvPr>
        </p:nvSpPr>
        <p:spPr>
          <a:xfrm>
            <a:off x="457200" y="1041401"/>
            <a:ext cx="8229600" cy="482599"/>
          </a:xfrm>
        </p:spPr>
        <p:txBody>
          <a:bodyPr/>
          <a:lstStyle/>
          <a:p>
            <a:pPr marL="0" indent="0">
              <a:spcBef>
                <a:spcPts val="0"/>
              </a:spcBef>
              <a:spcAft>
                <a:spcPts val="1200"/>
              </a:spcAft>
              <a:buNone/>
            </a:pPr>
            <a:r>
              <a:rPr lang="en-US" sz="2400" b="1" dirty="0" smtClean="0"/>
              <a:t>From 185th MP evaluations:</a:t>
            </a:r>
          </a:p>
        </p:txBody>
      </p:sp>
      <p:pic>
        <p:nvPicPr>
          <p:cNvPr id="4" name="Picture 3"/>
          <p:cNvPicPr>
            <a:picLocks noChangeAspect="1"/>
          </p:cNvPicPr>
          <p:nvPr/>
        </p:nvPicPr>
        <p:blipFill rotWithShape="1">
          <a:blip r:embed="rId2"/>
          <a:srcRect l="67222" t="44666" r="20555" b="47482"/>
          <a:stretch/>
        </p:blipFill>
        <p:spPr>
          <a:xfrm>
            <a:off x="457200" y="1752600"/>
            <a:ext cx="3036498" cy="1219200"/>
          </a:xfrm>
          <a:prstGeom prst="rect">
            <a:avLst/>
          </a:prstGeom>
          <a:ln w="3175">
            <a:solidFill>
              <a:schemeClr val="tx1"/>
            </a:solidFill>
          </a:ln>
        </p:spPr>
      </p:pic>
      <p:sp>
        <p:nvSpPr>
          <p:cNvPr id="5" name="Content Placeholder 2"/>
          <p:cNvSpPr txBox="1">
            <a:spLocks/>
          </p:cNvSpPr>
          <p:nvPr/>
        </p:nvSpPr>
        <p:spPr bwMode="auto">
          <a:xfrm>
            <a:off x="3733800" y="1752600"/>
            <a:ext cx="5410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o Reason for submission incorrect: “Reassignment” is not a valid evaluation for ANY </a:t>
            </a:r>
            <a:r>
              <a:rPr lang="en-US" sz="2000" kern="0" dirty="0" err="1" smtClean="0"/>
              <a:t>ARNG</a:t>
            </a:r>
            <a:r>
              <a:rPr lang="en-US" sz="2000" kern="0" dirty="0" smtClean="0"/>
              <a:t> NCO/Officer. </a:t>
            </a:r>
          </a:p>
        </p:txBody>
      </p:sp>
      <p:cxnSp>
        <p:nvCxnSpPr>
          <p:cNvPr id="7" name="Straight Arrow Connector 6"/>
          <p:cNvCxnSpPr/>
          <p:nvPr/>
        </p:nvCxnSpPr>
        <p:spPr>
          <a:xfrm flipH="1">
            <a:off x="2819400" y="1960562"/>
            <a:ext cx="1066800" cy="554038"/>
          </a:xfrm>
          <a:prstGeom prst="straightConnector1">
            <a:avLst/>
          </a:prstGeom>
          <a:ln w="762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srcRect l="9445" t="56222" r="65555" b="33111"/>
          <a:stretch/>
        </p:blipFill>
        <p:spPr>
          <a:xfrm>
            <a:off x="342900" y="3382963"/>
            <a:ext cx="3429000" cy="914400"/>
          </a:xfrm>
          <a:prstGeom prst="rect">
            <a:avLst/>
          </a:prstGeom>
          <a:ln>
            <a:solidFill>
              <a:schemeClr val="tx1"/>
            </a:solidFill>
          </a:ln>
        </p:spPr>
      </p:pic>
      <p:sp>
        <p:nvSpPr>
          <p:cNvPr id="10" name="Content Placeholder 2"/>
          <p:cNvSpPr txBox="1">
            <a:spLocks/>
          </p:cNvSpPr>
          <p:nvPr/>
        </p:nvSpPr>
        <p:spPr bwMode="auto">
          <a:xfrm>
            <a:off x="3886200" y="3027363"/>
            <a:ext cx="525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o Selecting an “ANNUAL” evaluation has a default THRU date that is 365 days from the FROM date; 2016 is a leap year with 366 days. Raters must manually change the date. This one should be “20160714.”</a:t>
            </a:r>
          </a:p>
        </p:txBody>
      </p:sp>
      <p:cxnSp>
        <p:nvCxnSpPr>
          <p:cNvPr id="11" name="Straight Arrow Connector 10"/>
          <p:cNvCxnSpPr/>
          <p:nvPr/>
        </p:nvCxnSpPr>
        <p:spPr>
          <a:xfrm flipH="1">
            <a:off x="3276600" y="3230563"/>
            <a:ext cx="762000" cy="762000"/>
          </a:xfrm>
          <a:prstGeom prst="straightConnector1">
            <a:avLst/>
          </a:prstGeom>
          <a:ln w="762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4"/>
          <a:srcRect l="21112" t="45556" r="22221" b="42889"/>
          <a:stretch/>
        </p:blipFill>
        <p:spPr>
          <a:xfrm>
            <a:off x="322385" y="5622926"/>
            <a:ext cx="8669215" cy="1104900"/>
          </a:xfrm>
          <a:prstGeom prst="rect">
            <a:avLst/>
          </a:prstGeom>
          <a:ln>
            <a:solidFill>
              <a:schemeClr val="tx1"/>
            </a:solidFill>
          </a:ln>
        </p:spPr>
      </p:pic>
      <p:sp>
        <p:nvSpPr>
          <p:cNvPr id="16" name="Rectangle 15"/>
          <p:cNvSpPr/>
          <p:nvPr/>
        </p:nvSpPr>
        <p:spPr>
          <a:xfrm>
            <a:off x="419100" y="5867400"/>
            <a:ext cx="20193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05600" y="5854700"/>
            <a:ext cx="609600" cy="1492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bwMode="auto">
          <a:xfrm>
            <a:off x="190500" y="5029200"/>
            <a:ext cx="8801100" cy="77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a:t>o</a:t>
            </a:r>
            <a:r>
              <a:rPr lang="en-US" sz="2000" kern="0" dirty="0" smtClean="0"/>
              <a:t> “ANNUAL” reports must be 365/366 days EXACTLY, with no unrated time. </a:t>
            </a:r>
          </a:p>
        </p:txBody>
      </p:sp>
      <p:cxnSp>
        <p:nvCxnSpPr>
          <p:cNvPr id="19" name="Straight Arrow Connector 18"/>
          <p:cNvCxnSpPr/>
          <p:nvPr/>
        </p:nvCxnSpPr>
        <p:spPr>
          <a:xfrm flipH="1">
            <a:off x="3458308" y="5622926"/>
            <a:ext cx="1113692" cy="772319"/>
          </a:xfrm>
          <a:prstGeom prst="straightConnector1">
            <a:avLst/>
          </a:prstGeom>
          <a:ln w="762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91050" y="5622926"/>
            <a:ext cx="3105150" cy="381000"/>
          </a:xfrm>
          <a:prstGeom prst="straightConnector1">
            <a:avLst/>
          </a:prstGeom>
          <a:ln w="762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38400" y="5622926"/>
            <a:ext cx="2133600" cy="885030"/>
          </a:xfrm>
          <a:prstGeom prst="straightConnector1">
            <a:avLst/>
          </a:prstGeom>
          <a:ln w="762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67400" y="6242845"/>
            <a:ext cx="20193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185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Issues Seen in the 185th</a:t>
            </a:r>
            <a:endParaRPr lang="en-US" b="1" dirty="0"/>
          </a:p>
        </p:txBody>
      </p:sp>
      <p:sp>
        <p:nvSpPr>
          <p:cNvPr id="5" name="Content Placeholder 2"/>
          <p:cNvSpPr txBox="1">
            <a:spLocks/>
          </p:cNvSpPr>
          <p:nvPr/>
        </p:nvSpPr>
        <p:spPr bwMode="auto">
          <a:xfrm>
            <a:off x="439057" y="2882048"/>
            <a:ext cx="8802914"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o “Daily Duties and Scope,” “Areas of Special Emphasis,” and “Appointed Duties” need to be separated by a SEMICOLON</a:t>
            </a:r>
          </a:p>
        </p:txBody>
      </p:sp>
      <p:pic>
        <p:nvPicPr>
          <p:cNvPr id="8" name="Picture 7"/>
          <p:cNvPicPr>
            <a:picLocks noChangeAspect="1"/>
          </p:cNvPicPr>
          <p:nvPr/>
        </p:nvPicPr>
        <p:blipFill rotWithShape="1">
          <a:blip r:embed="rId3"/>
          <a:srcRect l="21666" t="74000" r="59445" b="21555"/>
          <a:stretch/>
        </p:blipFill>
        <p:spPr>
          <a:xfrm>
            <a:off x="457200" y="1848530"/>
            <a:ext cx="4285618" cy="630238"/>
          </a:xfrm>
          <a:prstGeom prst="rect">
            <a:avLst/>
          </a:prstGeom>
          <a:ln>
            <a:solidFill>
              <a:schemeClr val="tx1"/>
            </a:solidFill>
          </a:ln>
        </p:spPr>
      </p:pic>
      <p:pic>
        <p:nvPicPr>
          <p:cNvPr id="12" name="Picture 11"/>
          <p:cNvPicPr>
            <a:picLocks noChangeAspect="1"/>
          </p:cNvPicPr>
          <p:nvPr/>
        </p:nvPicPr>
        <p:blipFill rotWithShape="1">
          <a:blip r:embed="rId4"/>
          <a:srcRect l="58624" t="34889" r="23889" b="57111"/>
          <a:stretch/>
        </p:blipFill>
        <p:spPr>
          <a:xfrm>
            <a:off x="457200" y="3695814"/>
            <a:ext cx="3969656" cy="1135001"/>
          </a:xfrm>
          <a:prstGeom prst="rect">
            <a:avLst/>
          </a:prstGeom>
          <a:ln>
            <a:solidFill>
              <a:schemeClr val="tx1"/>
            </a:solidFill>
          </a:ln>
        </p:spPr>
      </p:pic>
      <p:cxnSp>
        <p:nvCxnSpPr>
          <p:cNvPr id="7" name="Straight Arrow Connector 6"/>
          <p:cNvCxnSpPr/>
          <p:nvPr/>
        </p:nvCxnSpPr>
        <p:spPr>
          <a:xfrm>
            <a:off x="533400" y="3695814"/>
            <a:ext cx="1066800" cy="567500"/>
          </a:xfrm>
          <a:prstGeom prst="straightConnector1">
            <a:avLst/>
          </a:prstGeom>
          <a:ln w="762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57200" y="2286000"/>
            <a:ext cx="1828800" cy="457525"/>
          </a:xfrm>
          <a:prstGeom prst="straightConnector1">
            <a:avLst/>
          </a:prstGeom>
          <a:ln w="762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bwMode="auto">
          <a:xfrm>
            <a:off x="439057" y="4978539"/>
            <a:ext cx="8802914"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o REVIEWERS for NCOERs must be SGM/CSM, CW3-CW5, or CPT/higher.  1LT(P) cannot be reviewers, and evaluations with 1LT(P) senior raters, require review.</a:t>
            </a:r>
          </a:p>
          <a:p>
            <a:pPr marL="0" indent="0">
              <a:spcBef>
                <a:spcPts val="0"/>
              </a:spcBef>
              <a:spcAft>
                <a:spcPts val="1200"/>
              </a:spcAft>
              <a:buFontTx/>
              <a:buNone/>
            </a:pPr>
            <a:r>
              <a:rPr lang="en-US" sz="2000" kern="0" dirty="0" smtClean="0"/>
              <a:t>o Using old </a:t>
            </a:r>
            <a:r>
              <a:rPr lang="en-US" sz="2000" kern="0" dirty="0" err="1" smtClean="0"/>
              <a:t>AKO</a:t>
            </a:r>
            <a:r>
              <a:rPr lang="en-US" sz="2000" kern="0" dirty="0" smtClean="0"/>
              <a:t> emails opposed to the “mail.mil” email.  </a:t>
            </a:r>
          </a:p>
        </p:txBody>
      </p:sp>
      <p:sp>
        <p:nvSpPr>
          <p:cNvPr id="11" name="Content Placeholder 2"/>
          <p:cNvSpPr txBox="1">
            <a:spLocks/>
          </p:cNvSpPr>
          <p:nvPr/>
        </p:nvSpPr>
        <p:spPr bwMode="auto">
          <a:xfrm>
            <a:off x="457200" y="1041401"/>
            <a:ext cx="8229600" cy="48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400" b="1" kern="0" smtClean="0"/>
              <a:t>From 185th MP evaluations:</a:t>
            </a:r>
            <a:endParaRPr lang="en-US" sz="2400" b="1" kern="0" dirty="0" smtClean="0"/>
          </a:p>
        </p:txBody>
      </p:sp>
    </p:spTree>
    <p:extLst>
      <p:ext uri="{BB962C8B-B14F-4D97-AF65-F5344CB8AC3E}">
        <p14:creationId xmlns:p14="http://schemas.microsoft.com/office/powerpoint/2010/main" val="557905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Issues Seen in the 185th</a:t>
            </a:r>
            <a:endParaRPr lang="en-US" b="1" dirty="0"/>
          </a:p>
        </p:txBody>
      </p:sp>
      <p:sp>
        <p:nvSpPr>
          <p:cNvPr id="3" name="Content Placeholder 2"/>
          <p:cNvSpPr>
            <a:spLocks noGrp="1"/>
          </p:cNvSpPr>
          <p:nvPr>
            <p:ph idx="1"/>
          </p:nvPr>
        </p:nvSpPr>
        <p:spPr>
          <a:xfrm>
            <a:off x="457200" y="884237"/>
            <a:ext cx="8229600" cy="868363"/>
          </a:xfrm>
        </p:spPr>
        <p:txBody>
          <a:bodyPr/>
          <a:lstStyle/>
          <a:p>
            <a:pPr marL="0" indent="0">
              <a:spcBef>
                <a:spcPts val="0"/>
              </a:spcBef>
              <a:spcAft>
                <a:spcPts val="1200"/>
              </a:spcAft>
              <a:buNone/>
            </a:pPr>
            <a:r>
              <a:rPr lang="en-US" sz="2400" b="1" dirty="0" smtClean="0"/>
              <a:t>Comments from evaluations that have been kicked back from HQDA:</a:t>
            </a:r>
          </a:p>
        </p:txBody>
      </p:sp>
      <p:sp>
        <p:nvSpPr>
          <p:cNvPr id="5" name="Content Placeholder 2"/>
          <p:cNvSpPr txBox="1">
            <a:spLocks/>
          </p:cNvSpPr>
          <p:nvPr/>
        </p:nvSpPr>
        <p:spPr bwMode="auto">
          <a:xfrm>
            <a:off x="457200" y="1768474"/>
            <a:ext cx="8802914"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a:t>o </a:t>
            </a:r>
            <a:r>
              <a:rPr lang="en-US" sz="2000" kern="0" dirty="0" smtClean="0"/>
              <a:t>Bullets </a:t>
            </a:r>
            <a:r>
              <a:rPr lang="en-US" sz="2000" kern="0" dirty="0"/>
              <a:t>must be preceded by a small </a:t>
            </a:r>
            <a:r>
              <a:rPr lang="en-US" sz="2000" kern="0" dirty="0" smtClean="0"/>
              <a:t>“o,” </a:t>
            </a:r>
            <a:r>
              <a:rPr lang="en-US" sz="2000" kern="0" dirty="0"/>
              <a:t>begin with a lower case letter and start with his/her or action words/NOT Soldiers Name and </a:t>
            </a:r>
            <a:r>
              <a:rPr lang="en-US" sz="2000" kern="0" dirty="0" smtClean="0"/>
              <a:t>rank.</a:t>
            </a:r>
          </a:p>
          <a:p>
            <a:pPr marL="0" indent="0">
              <a:spcBef>
                <a:spcPts val="0"/>
              </a:spcBef>
              <a:spcAft>
                <a:spcPts val="1200"/>
              </a:spcAft>
              <a:buFontTx/>
              <a:buNone/>
            </a:pPr>
            <a:r>
              <a:rPr lang="en-US" sz="2000" kern="0" dirty="0" smtClean="0"/>
              <a:t>o Rater </a:t>
            </a:r>
            <a:r>
              <a:rPr lang="en-US" sz="2000" kern="0" dirty="0"/>
              <a:t>Overall Performance - Rater comments are limited to performance only; comments on potential such as future military schooling, promotion or assignments are not </a:t>
            </a:r>
            <a:r>
              <a:rPr lang="en-US" sz="2000" kern="0" dirty="0" smtClean="0"/>
              <a:t>authorized.</a:t>
            </a:r>
          </a:p>
          <a:p>
            <a:pPr marL="0" indent="0">
              <a:spcBef>
                <a:spcPts val="0"/>
              </a:spcBef>
              <a:spcAft>
                <a:spcPts val="1200"/>
              </a:spcAft>
              <a:buFontTx/>
              <a:buNone/>
            </a:pPr>
            <a:r>
              <a:rPr lang="en-US" sz="2000" dirty="0" smtClean="0"/>
              <a:t>o Senior </a:t>
            </a:r>
            <a:r>
              <a:rPr lang="en-US" sz="2000" dirty="0"/>
              <a:t>rater comments must be in narrative </a:t>
            </a:r>
            <a:r>
              <a:rPr lang="en-US" sz="2000" dirty="0" smtClean="0"/>
              <a:t>format.</a:t>
            </a:r>
          </a:p>
          <a:p>
            <a:pPr marL="0" indent="0">
              <a:spcBef>
                <a:spcPts val="0"/>
              </a:spcBef>
              <a:spcAft>
                <a:spcPts val="1200"/>
              </a:spcAft>
              <a:buFontTx/>
              <a:buNone/>
            </a:pPr>
            <a:r>
              <a:rPr lang="en-US" sz="2000" dirty="0" smtClean="0"/>
              <a:t>o Rater </a:t>
            </a:r>
            <a:r>
              <a:rPr lang="en-US" sz="2000" dirty="0"/>
              <a:t>is an </a:t>
            </a:r>
            <a:r>
              <a:rPr lang="en-US" sz="2000" dirty="0" err="1"/>
              <a:t>ARNG</a:t>
            </a:r>
            <a:r>
              <a:rPr lang="en-US" sz="2000" dirty="0"/>
              <a:t> NCO, the P identifier is not </a:t>
            </a:r>
            <a:r>
              <a:rPr lang="en-US" sz="2000" dirty="0" smtClean="0"/>
              <a:t>authorized.</a:t>
            </a:r>
            <a:endParaRPr lang="en-US" sz="2000" kern="0" dirty="0" smtClean="0"/>
          </a:p>
          <a:p>
            <a:pPr marL="0" indent="0">
              <a:spcBef>
                <a:spcPts val="0"/>
              </a:spcBef>
              <a:spcAft>
                <a:spcPts val="1200"/>
              </a:spcAft>
              <a:buFontTx/>
              <a:buNone/>
            </a:pPr>
            <a:endParaRPr lang="en-US" sz="2000" kern="0" dirty="0" smtClean="0"/>
          </a:p>
        </p:txBody>
      </p:sp>
    </p:spTree>
    <p:extLst>
      <p:ext uri="{BB962C8B-B14F-4D97-AF65-F5344CB8AC3E}">
        <p14:creationId xmlns:p14="http://schemas.microsoft.com/office/powerpoint/2010/main" val="697946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2400" y="1243451"/>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-DO NOT use the old @US.ARMY.MIL </a:t>
            </a:r>
          </a:p>
        </p:txBody>
      </p:sp>
      <p:pic>
        <p:nvPicPr>
          <p:cNvPr id="6" name="Picture 5"/>
          <p:cNvPicPr>
            <a:picLocks noChangeAspect="1"/>
          </p:cNvPicPr>
          <p:nvPr/>
        </p:nvPicPr>
        <p:blipFill>
          <a:blip r:embed="rId3"/>
          <a:stretch>
            <a:fillRect/>
          </a:stretch>
        </p:blipFill>
        <p:spPr>
          <a:xfrm>
            <a:off x="304800" y="1717967"/>
            <a:ext cx="3780977" cy="1556334"/>
          </a:xfrm>
          <a:prstGeom prst="rect">
            <a:avLst/>
          </a:prstGeom>
          <a:ln w="19050">
            <a:solidFill>
              <a:schemeClr val="tx1"/>
            </a:solidFill>
          </a:ln>
        </p:spPr>
      </p:pic>
      <p:pic>
        <p:nvPicPr>
          <p:cNvPr id="7" name="Picture 6"/>
          <p:cNvPicPr>
            <a:picLocks noChangeAspect="1"/>
          </p:cNvPicPr>
          <p:nvPr/>
        </p:nvPicPr>
        <p:blipFill rotWithShape="1">
          <a:blip r:embed="rId4"/>
          <a:srcRect r="61278" b="11705"/>
          <a:stretch/>
        </p:blipFill>
        <p:spPr>
          <a:xfrm>
            <a:off x="1411198" y="4419600"/>
            <a:ext cx="2133600" cy="762000"/>
          </a:xfrm>
          <a:prstGeom prst="rect">
            <a:avLst/>
          </a:prstGeom>
          <a:ln>
            <a:solidFill>
              <a:schemeClr val="tx1"/>
            </a:solidFill>
          </a:ln>
        </p:spPr>
      </p:pic>
      <p:sp>
        <p:nvSpPr>
          <p:cNvPr id="8" name="Content Placeholder 2"/>
          <p:cNvSpPr txBox="1">
            <a:spLocks/>
          </p:cNvSpPr>
          <p:nvPr/>
        </p:nvSpPr>
        <p:spPr bwMode="auto">
          <a:xfrm>
            <a:off x="1258797" y="5410199"/>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-These sections don’t use bullets.</a:t>
            </a:r>
          </a:p>
        </p:txBody>
      </p:sp>
      <p:cxnSp>
        <p:nvCxnSpPr>
          <p:cNvPr id="10" name="Straight Arrow Connector 9"/>
          <p:cNvCxnSpPr/>
          <p:nvPr/>
        </p:nvCxnSpPr>
        <p:spPr>
          <a:xfrm flipV="1">
            <a:off x="1258797" y="4748650"/>
            <a:ext cx="762000" cy="6886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3950" y="1635191"/>
            <a:ext cx="1376250" cy="3685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4800" y="1657654"/>
            <a:ext cx="509811" cy="13632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stretch>
            <a:fillRect/>
          </a:stretch>
        </p:blipFill>
        <p:spPr>
          <a:xfrm>
            <a:off x="3139984" y="4476164"/>
            <a:ext cx="2486025" cy="838200"/>
          </a:xfrm>
          <a:prstGeom prst="rect">
            <a:avLst/>
          </a:prstGeom>
          <a:ln>
            <a:solidFill>
              <a:schemeClr val="tx1"/>
            </a:solidFill>
          </a:ln>
        </p:spPr>
      </p:pic>
      <p:pic>
        <p:nvPicPr>
          <p:cNvPr id="22" name="Picture 21"/>
          <p:cNvPicPr>
            <a:picLocks noChangeAspect="1"/>
          </p:cNvPicPr>
          <p:nvPr/>
        </p:nvPicPr>
        <p:blipFill>
          <a:blip r:embed="rId6"/>
          <a:stretch>
            <a:fillRect/>
          </a:stretch>
        </p:blipFill>
        <p:spPr>
          <a:xfrm>
            <a:off x="4359184" y="4514546"/>
            <a:ext cx="2533650" cy="819150"/>
          </a:xfrm>
          <a:prstGeom prst="rect">
            <a:avLst/>
          </a:prstGeom>
          <a:ln>
            <a:solidFill>
              <a:schemeClr val="tx1"/>
            </a:solidFill>
          </a:ln>
        </p:spPr>
      </p:pic>
      <p:cxnSp>
        <p:nvCxnSpPr>
          <p:cNvPr id="24" name="Straight Arrow Connector 23"/>
          <p:cNvCxnSpPr/>
          <p:nvPr/>
        </p:nvCxnSpPr>
        <p:spPr>
          <a:xfrm flipV="1">
            <a:off x="1330347" y="4800600"/>
            <a:ext cx="1971338" cy="6095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258797" y="4800600"/>
            <a:ext cx="3405188" cy="6095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a:stretch>
            <a:fillRect/>
          </a:stretch>
        </p:blipFill>
        <p:spPr>
          <a:xfrm>
            <a:off x="4736582" y="2504531"/>
            <a:ext cx="4242837" cy="1000669"/>
          </a:xfrm>
          <a:prstGeom prst="rect">
            <a:avLst/>
          </a:prstGeom>
          <a:ln>
            <a:solidFill>
              <a:schemeClr val="tx1"/>
            </a:solidFill>
          </a:ln>
        </p:spPr>
      </p:pic>
      <p:sp>
        <p:nvSpPr>
          <p:cNvPr id="33" name="Content Placeholder 2"/>
          <p:cNvSpPr txBox="1">
            <a:spLocks/>
          </p:cNvSpPr>
          <p:nvPr/>
        </p:nvSpPr>
        <p:spPr bwMode="auto">
          <a:xfrm>
            <a:off x="4724400" y="2100978"/>
            <a:ext cx="44195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-Leap year has 366 days (20161029)</a:t>
            </a:r>
          </a:p>
        </p:txBody>
      </p:sp>
      <p:cxnSp>
        <p:nvCxnSpPr>
          <p:cNvPr id="38" name="Straight Arrow Connector 37"/>
          <p:cNvCxnSpPr/>
          <p:nvPr/>
        </p:nvCxnSpPr>
        <p:spPr>
          <a:xfrm>
            <a:off x="4855165" y="2469211"/>
            <a:ext cx="2002835" cy="5766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smtClean="0"/>
              <a:t>Issues Seen in the 185th</a:t>
            </a:r>
            <a:endParaRPr lang="en-US" b="1" kern="0" dirty="0"/>
          </a:p>
        </p:txBody>
      </p:sp>
    </p:spTree>
    <p:extLst>
      <p:ext uri="{BB962C8B-B14F-4D97-AF65-F5344CB8AC3E}">
        <p14:creationId xmlns:p14="http://schemas.microsoft.com/office/powerpoint/2010/main" val="2878854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t>EES NOTE</a:t>
            </a:r>
            <a:endParaRPr lang="en-US" b="1" dirty="0"/>
          </a:p>
        </p:txBody>
      </p:sp>
      <p:sp>
        <p:nvSpPr>
          <p:cNvPr id="4" name="Content Placeholder 3"/>
          <p:cNvSpPr>
            <a:spLocks noGrp="1"/>
          </p:cNvSpPr>
          <p:nvPr>
            <p:ph idx="1"/>
          </p:nvPr>
        </p:nvSpPr>
        <p:spPr>
          <a:xfrm>
            <a:off x="457200" y="914400"/>
            <a:ext cx="8229600" cy="4525963"/>
          </a:xfrm>
        </p:spPr>
        <p:txBody>
          <a:bodyPr/>
          <a:lstStyle/>
          <a:p>
            <a:r>
              <a:rPr lang="en-US" sz="2800" b="1" dirty="0" smtClean="0"/>
              <a:t>Use of EES is MANDATORY for all </a:t>
            </a:r>
            <a:r>
              <a:rPr lang="en-US" sz="2800" b="1" dirty="0" err="1" smtClean="0"/>
              <a:t>NCOERs</a:t>
            </a:r>
            <a:r>
              <a:rPr lang="en-US" sz="2800" b="1" dirty="0" smtClean="0"/>
              <a:t> with a “THRU” date of 1 JAN 16 or later. </a:t>
            </a:r>
          </a:p>
          <a:p>
            <a:pPr lvl="1"/>
            <a:r>
              <a:rPr lang="en-US" sz="2000" b="1" dirty="0" err="1" smtClean="0"/>
              <a:t>NCOERs</a:t>
            </a:r>
            <a:r>
              <a:rPr lang="en-US" sz="2000" b="1" dirty="0" smtClean="0"/>
              <a:t> with a “THRU” date before 1 JAN 16, will be submitted through the proper S1 channels using the applicable form for that date. </a:t>
            </a:r>
          </a:p>
          <a:p>
            <a:r>
              <a:rPr lang="en-US" sz="2800" b="1" dirty="0" smtClean="0"/>
              <a:t>Use of EES for </a:t>
            </a:r>
            <a:r>
              <a:rPr lang="en-US" sz="2800" b="1" dirty="0" err="1" smtClean="0"/>
              <a:t>OER</a:t>
            </a:r>
            <a:r>
              <a:rPr lang="en-US" sz="2800" b="1" dirty="0" smtClean="0"/>
              <a:t> submission has been mandatory for several years.</a:t>
            </a:r>
          </a:p>
          <a:p>
            <a:pPr marL="0" indent="0" algn="ctr">
              <a:buNone/>
            </a:pPr>
            <a:r>
              <a:rPr lang="en-US" sz="3200" dirty="0" smtClean="0">
                <a:hlinkClick r:id="rId3"/>
              </a:rPr>
              <a:t>https</a:t>
            </a:r>
            <a:r>
              <a:rPr lang="en-US" sz="3200" dirty="0">
                <a:hlinkClick r:id="rId3"/>
              </a:rPr>
              <a:t>://</a:t>
            </a:r>
            <a:r>
              <a:rPr lang="en-US" sz="3200" dirty="0" smtClean="0">
                <a:hlinkClick r:id="rId3"/>
              </a:rPr>
              <a:t>evaluations.hrc.army.mil/</a:t>
            </a:r>
            <a:r>
              <a:rPr lang="en-US" sz="3200" dirty="0" smtClean="0"/>
              <a:t> </a:t>
            </a:r>
          </a:p>
          <a:p>
            <a:endParaRPr lang="en-US" sz="1400" dirty="0" smtClean="0"/>
          </a:p>
          <a:p>
            <a:r>
              <a:rPr lang="en-US" sz="2800" dirty="0" smtClean="0"/>
              <a:t>This class will not cover the </a:t>
            </a:r>
            <a:r>
              <a:rPr lang="en-US" sz="2800" b="1" dirty="0" smtClean="0"/>
              <a:t>art</a:t>
            </a:r>
            <a:r>
              <a:rPr lang="en-US" sz="2800" dirty="0" smtClean="0"/>
              <a:t> of writing evaluations. For information on how to create and compile evaluations, see S1Net at;</a:t>
            </a:r>
          </a:p>
          <a:p>
            <a:pPr marL="0" indent="0" algn="ctr">
              <a:buNone/>
            </a:pPr>
            <a:r>
              <a:rPr lang="en-US" sz="2800" dirty="0" smtClean="0">
                <a:hlinkClick r:id="rId4"/>
              </a:rPr>
              <a:t>www.milsuite.mil</a:t>
            </a:r>
            <a:r>
              <a:rPr lang="en-US" sz="2800" dirty="0" smtClean="0"/>
              <a:t> </a:t>
            </a:r>
          </a:p>
        </p:txBody>
      </p:sp>
    </p:spTree>
    <p:extLst>
      <p:ext uri="{BB962C8B-B14F-4D97-AF65-F5344CB8AC3E}">
        <p14:creationId xmlns:p14="http://schemas.microsoft.com/office/powerpoint/2010/main" val="73614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72143" y="1385479"/>
            <a:ext cx="262345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-Maximum of 3 bullet comments per box.</a:t>
            </a:r>
          </a:p>
        </p:txBody>
      </p:sp>
      <p:pic>
        <p:nvPicPr>
          <p:cNvPr id="40" name="Picture 39"/>
          <p:cNvPicPr>
            <a:picLocks noChangeAspect="1"/>
          </p:cNvPicPr>
          <p:nvPr/>
        </p:nvPicPr>
        <p:blipFill>
          <a:blip r:embed="rId3"/>
          <a:stretch>
            <a:fillRect/>
          </a:stretch>
        </p:blipFill>
        <p:spPr>
          <a:xfrm>
            <a:off x="3154816" y="1234647"/>
            <a:ext cx="1209675" cy="1581150"/>
          </a:xfrm>
          <a:prstGeom prst="rect">
            <a:avLst/>
          </a:prstGeom>
          <a:ln>
            <a:solidFill>
              <a:schemeClr val="tx1"/>
            </a:solidFill>
          </a:ln>
        </p:spPr>
      </p:pic>
      <p:cxnSp>
        <p:nvCxnSpPr>
          <p:cNvPr id="18" name="Straight Arrow Connector 17"/>
          <p:cNvCxnSpPr/>
          <p:nvPr/>
        </p:nvCxnSpPr>
        <p:spPr>
          <a:xfrm flipV="1">
            <a:off x="2648562" y="1614079"/>
            <a:ext cx="628038" cy="2424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648562" y="1856558"/>
            <a:ext cx="628038"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48562" y="1870438"/>
            <a:ext cx="628038"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48562" y="1870438"/>
            <a:ext cx="628038" cy="5679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a:off x="457200" y="5715000"/>
            <a:ext cx="5991720" cy="635856"/>
          </a:xfrm>
          <a:prstGeom prst="rect">
            <a:avLst/>
          </a:prstGeom>
          <a:ln>
            <a:solidFill>
              <a:schemeClr val="tx1"/>
            </a:solidFill>
          </a:ln>
        </p:spPr>
      </p:pic>
      <p:sp>
        <p:nvSpPr>
          <p:cNvPr id="30" name="Content Placeholder 2"/>
          <p:cNvSpPr txBox="1">
            <a:spLocks/>
          </p:cNvSpPr>
          <p:nvPr/>
        </p:nvSpPr>
        <p:spPr bwMode="auto">
          <a:xfrm>
            <a:off x="457200" y="5257800"/>
            <a:ext cx="61130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-Bullet comment makes no sense.</a:t>
            </a:r>
          </a:p>
        </p:txBody>
      </p:sp>
      <p:pic>
        <p:nvPicPr>
          <p:cNvPr id="19" name="Picture 18"/>
          <p:cNvPicPr>
            <a:picLocks noChangeAspect="1"/>
          </p:cNvPicPr>
          <p:nvPr/>
        </p:nvPicPr>
        <p:blipFill rotWithShape="1">
          <a:blip r:embed="rId5"/>
          <a:srcRect t="18852" r="32652"/>
          <a:stretch/>
        </p:blipFill>
        <p:spPr>
          <a:xfrm>
            <a:off x="4658220" y="2140390"/>
            <a:ext cx="4028580" cy="1236682"/>
          </a:xfrm>
          <a:prstGeom prst="rect">
            <a:avLst/>
          </a:prstGeom>
          <a:ln>
            <a:solidFill>
              <a:schemeClr val="tx1"/>
            </a:solidFill>
          </a:ln>
        </p:spPr>
      </p:pic>
      <p:pic>
        <p:nvPicPr>
          <p:cNvPr id="34" name="Picture 33"/>
          <p:cNvPicPr>
            <a:picLocks noChangeAspect="1"/>
          </p:cNvPicPr>
          <p:nvPr/>
        </p:nvPicPr>
        <p:blipFill rotWithShape="1">
          <a:blip r:embed="rId5"/>
          <a:srcRect l="49953" r="10556" b="80224"/>
          <a:stretch/>
        </p:blipFill>
        <p:spPr>
          <a:xfrm>
            <a:off x="6672510" y="2077265"/>
            <a:ext cx="2362201" cy="301392"/>
          </a:xfrm>
          <a:prstGeom prst="rect">
            <a:avLst/>
          </a:prstGeom>
          <a:ln>
            <a:solidFill>
              <a:schemeClr val="tx1"/>
            </a:solidFill>
          </a:ln>
        </p:spPr>
      </p:pic>
      <p:sp>
        <p:nvSpPr>
          <p:cNvPr id="35" name="Content Placeholder 2"/>
          <p:cNvSpPr txBox="1">
            <a:spLocks/>
          </p:cNvSpPr>
          <p:nvPr/>
        </p:nvSpPr>
        <p:spPr bwMode="auto">
          <a:xfrm>
            <a:off x="4572000" y="140789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-Rater CANNOT comment on potential of future schools</a:t>
            </a:r>
          </a:p>
        </p:txBody>
      </p:sp>
      <p:pic>
        <p:nvPicPr>
          <p:cNvPr id="21" name="Picture 20"/>
          <p:cNvPicPr>
            <a:picLocks noChangeAspect="1"/>
          </p:cNvPicPr>
          <p:nvPr/>
        </p:nvPicPr>
        <p:blipFill>
          <a:blip r:embed="rId6"/>
          <a:stretch>
            <a:fillRect/>
          </a:stretch>
        </p:blipFill>
        <p:spPr>
          <a:xfrm>
            <a:off x="461554" y="4028647"/>
            <a:ext cx="7477125" cy="923925"/>
          </a:xfrm>
          <a:prstGeom prst="rect">
            <a:avLst/>
          </a:prstGeom>
          <a:ln>
            <a:solidFill>
              <a:schemeClr val="tx1"/>
            </a:solidFill>
          </a:ln>
        </p:spPr>
      </p:pic>
      <p:sp>
        <p:nvSpPr>
          <p:cNvPr id="36" name="Content Placeholder 2"/>
          <p:cNvSpPr txBox="1">
            <a:spLocks/>
          </p:cNvSpPr>
          <p:nvPr/>
        </p:nvSpPr>
        <p:spPr bwMode="auto">
          <a:xfrm>
            <a:off x="362561" y="3535149"/>
            <a:ext cx="7576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-Missing SHARP Bullet</a:t>
            </a:r>
          </a:p>
        </p:txBody>
      </p:sp>
      <p:sp>
        <p:nvSpPr>
          <p:cNvPr id="22"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smtClean="0"/>
              <a:t>Issues Seen in the 185th</a:t>
            </a:r>
            <a:endParaRPr lang="en-US" b="1" kern="0" dirty="0"/>
          </a:p>
        </p:txBody>
      </p:sp>
    </p:spTree>
    <p:extLst>
      <p:ext uri="{BB962C8B-B14F-4D97-AF65-F5344CB8AC3E}">
        <p14:creationId xmlns:p14="http://schemas.microsoft.com/office/powerpoint/2010/main" val="2453726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72143" y="1265804"/>
            <a:ext cx="582385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-Check doesn’t match comments.</a:t>
            </a:r>
          </a:p>
        </p:txBody>
      </p:sp>
      <p:pic>
        <p:nvPicPr>
          <p:cNvPr id="3" name="Picture 2"/>
          <p:cNvPicPr>
            <a:picLocks noChangeAspect="1"/>
          </p:cNvPicPr>
          <p:nvPr/>
        </p:nvPicPr>
        <p:blipFill>
          <a:blip r:embed="rId3"/>
          <a:stretch>
            <a:fillRect/>
          </a:stretch>
        </p:blipFill>
        <p:spPr>
          <a:xfrm>
            <a:off x="272143" y="1681775"/>
            <a:ext cx="6572250" cy="1524000"/>
          </a:xfrm>
          <a:prstGeom prst="rect">
            <a:avLst/>
          </a:prstGeom>
          <a:solidFill>
            <a:schemeClr val="accent2"/>
          </a:solidFill>
          <a:ln>
            <a:solidFill>
              <a:schemeClr val="tx1"/>
            </a:solidFill>
          </a:ln>
        </p:spPr>
      </p:pic>
      <p:pic>
        <p:nvPicPr>
          <p:cNvPr id="4" name="Picture 3"/>
          <p:cNvPicPr>
            <a:picLocks noChangeAspect="1"/>
          </p:cNvPicPr>
          <p:nvPr/>
        </p:nvPicPr>
        <p:blipFill>
          <a:blip r:embed="rId4"/>
          <a:stretch>
            <a:fillRect/>
          </a:stretch>
        </p:blipFill>
        <p:spPr>
          <a:xfrm>
            <a:off x="272143" y="3790950"/>
            <a:ext cx="4524375" cy="476250"/>
          </a:xfrm>
          <a:prstGeom prst="rect">
            <a:avLst/>
          </a:prstGeom>
          <a:ln>
            <a:solidFill>
              <a:schemeClr val="tx1"/>
            </a:solidFill>
          </a:ln>
        </p:spPr>
      </p:pic>
      <p:sp>
        <p:nvSpPr>
          <p:cNvPr id="22" name="Content Placeholder 2"/>
          <p:cNvSpPr txBox="1">
            <a:spLocks/>
          </p:cNvSpPr>
          <p:nvPr/>
        </p:nvSpPr>
        <p:spPr bwMode="auto">
          <a:xfrm>
            <a:off x="152400" y="3333750"/>
            <a:ext cx="582385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-SHARP Bullet in the Wrong Box.</a:t>
            </a:r>
          </a:p>
        </p:txBody>
      </p:sp>
      <p:cxnSp>
        <p:nvCxnSpPr>
          <p:cNvPr id="18" name="Straight Arrow Connector 17"/>
          <p:cNvCxnSpPr/>
          <p:nvPr/>
        </p:nvCxnSpPr>
        <p:spPr>
          <a:xfrm>
            <a:off x="272143" y="3662975"/>
            <a:ext cx="2792185" cy="2559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2143" y="3703882"/>
            <a:ext cx="185057" cy="3251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stretch>
            <a:fillRect/>
          </a:stretch>
        </p:blipFill>
        <p:spPr>
          <a:xfrm>
            <a:off x="914400" y="4816521"/>
            <a:ext cx="4701642" cy="1502704"/>
          </a:xfrm>
          <a:prstGeom prst="rect">
            <a:avLst/>
          </a:prstGeom>
          <a:ln>
            <a:solidFill>
              <a:schemeClr val="tx1"/>
            </a:solidFill>
          </a:ln>
        </p:spPr>
      </p:pic>
      <p:sp>
        <p:nvSpPr>
          <p:cNvPr id="27" name="Content Placeholder 2"/>
          <p:cNvSpPr txBox="1">
            <a:spLocks/>
          </p:cNvSpPr>
          <p:nvPr/>
        </p:nvSpPr>
        <p:spPr bwMode="auto">
          <a:xfrm>
            <a:off x="239486" y="4395175"/>
            <a:ext cx="555171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-1059 producing school comments not allowed.</a:t>
            </a:r>
          </a:p>
        </p:txBody>
      </p:sp>
      <p:sp>
        <p:nvSpPr>
          <p:cNvPr id="28" name="Content Placeholder 2"/>
          <p:cNvSpPr txBox="1">
            <a:spLocks/>
          </p:cNvSpPr>
          <p:nvPr/>
        </p:nvSpPr>
        <p:spPr bwMode="auto">
          <a:xfrm>
            <a:off x="5642168" y="4814275"/>
            <a:ext cx="32732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-Periods on ALL bullets, or NO bullets; CONSISTENCY!</a:t>
            </a:r>
          </a:p>
        </p:txBody>
      </p:sp>
      <p:cxnSp>
        <p:nvCxnSpPr>
          <p:cNvPr id="29" name="Straight Arrow Connector 28"/>
          <p:cNvCxnSpPr/>
          <p:nvPr/>
        </p:nvCxnSpPr>
        <p:spPr>
          <a:xfrm>
            <a:off x="364671" y="4672882"/>
            <a:ext cx="549729" cy="2498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1"/>
          </p:cNvCxnSpPr>
          <p:nvPr/>
        </p:nvCxnSpPr>
        <p:spPr>
          <a:xfrm flipH="1">
            <a:off x="1752600" y="5042875"/>
            <a:ext cx="3889568" cy="1228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419600" y="5042875"/>
            <a:ext cx="1196442" cy="647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8" idx="1"/>
          </p:cNvCxnSpPr>
          <p:nvPr/>
        </p:nvCxnSpPr>
        <p:spPr>
          <a:xfrm flipH="1">
            <a:off x="3184072" y="5042875"/>
            <a:ext cx="2458096" cy="11293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457200" y="0"/>
            <a:ext cx="8229600" cy="1143000"/>
          </a:xfrm>
        </p:spPr>
        <p:txBody>
          <a:bodyPr/>
          <a:lstStyle/>
          <a:p>
            <a:r>
              <a:rPr lang="en-US" b="1" dirty="0" smtClean="0"/>
              <a:t>Issues Seen in the 185th</a:t>
            </a:r>
            <a:endParaRPr lang="en-US" b="1" dirty="0"/>
          </a:p>
        </p:txBody>
      </p:sp>
    </p:spTree>
    <p:extLst>
      <p:ext uri="{BB962C8B-B14F-4D97-AF65-F5344CB8AC3E}">
        <p14:creationId xmlns:p14="http://schemas.microsoft.com/office/powerpoint/2010/main" val="2598668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298157" y="1153094"/>
            <a:ext cx="404524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-Raters cannot use the NCO’s name in bullets.</a:t>
            </a:r>
          </a:p>
        </p:txBody>
      </p:sp>
      <p:grpSp>
        <p:nvGrpSpPr>
          <p:cNvPr id="7" name="Group 6"/>
          <p:cNvGrpSpPr/>
          <p:nvPr/>
        </p:nvGrpSpPr>
        <p:grpSpPr>
          <a:xfrm>
            <a:off x="457200" y="1839805"/>
            <a:ext cx="3215389" cy="1247571"/>
            <a:chOff x="685799" y="1419429"/>
            <a:chExt cx="3215389" cy="1247571"/>
          </a:xfrm>
        </p:grpSpPr>
        <p:pic>
          <p:nvPicPr>
            <p:cNvPr id="5" name="Picture 4"/>
            <p:cNvPicPr>
              <a:picLocks noChangeAspect="1"/>
            </p:cNvPicPr>
            <p:nvPr/>
          </p:nvPicPr>
          <p:blipFill>
            <a:blip r:embed="rId3"/>
            <a:stretch>
              <a:fillRect/>
            </a:stretch>
          </p:blipFill>
          <p:spPr>
            <a:xfrm>
              <a:off x="685799" y="1419429"/>
              <a:ext cx="3215389" cy="1247571"/>
            </a:xfrm>
            <a:prstGeom prst="rect">
              <a:avLst/>
            </a:prstGeom>
            <a:ln>
              <a:solidFill>
                <a:schemeClr val="tx1"/>
              </a:solidFill>
            </a:ln>
          </p:spPr>
        </p:pic>
        <p:sp>
          <p:nvSpPr>
            <p:cNvPr id="6" name="Rectangle 5"/>
            <p:cNvSpPr/>
            <p:nvPr/>
          </p:nvSpPr>
          <p:spPr>
            <a:xfrm>
              <a:off x="1409700" y="2332060"/>
              <a:ext cx="419100" cy="1825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cxnSp>
        <p:nvCxnSpPr>
          <p:cNvPr id="31" name="Straight Arrow Connector 30"/>
          <p:cNvCxnSpPr/>
          <p:nvPr/>
        </p:nvCxnSpPr>
        <p:spPr>
          <a:xfrm>
            <a:off x="457200" y="1828800"/>
            <a:ext cx="533400" cy="9236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5410200" y="1918907"/>
            <a:ext cx="2443163" cy="1168469"/>
          </a:xfrm>
          <a:prstGeom prst="rect">
            <a:avLst/>
          </a:prstGeom>
          <a:ln>
            <a:solidFill>
              <a:schemeClr val="tx1"/>
            </a:solidFill>
          </a:ln>
        </p:spPr>
      </p:pic>
      <p:sp>
        <p:nvSpPr>
          <p:cNvPr id="30" name="Content Placeholder 2"/>
          <p:cNvSpPr txBox="1">
            <a:spLocks/>
          </p:cNvSpPr>
          <p:nvPr/>
        </p:nvSpPr>
        <p:spPr bwMode="auto">
          <a:xfrm>
            <a:off x="4876800" y="1143000"/>
            <a:ext cx="404524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-Choosing incorrect REASON for submission.</a:t>
            </a:r>
          </a:p>
        </p:txBody>
      </p:sp>
      <p:cxnSp>
        <p:nvCxnSpPr>
          <p:cNvPr id="32" name="Straight Arrow Connector 31"/>
          <p:cNvCxnSpPr/>
          <p:nvPr/>
        </p:nvCxnSpPr>
        <p:spPr>
          <a:xfrm>
            <a:off x="5143500" y="1819564"/>
            <a:ext cx="647700" cy="695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5"/>
          <a:srcRect r="37922" b="82107"/>
          <a:stretch/>
        </p:blipFill>
        <p:spPr>
          <a:xfrm>
            <a:off x="508092" y="4123618"/>
            <a:ext cx="3941364" cy="1032730"/>
          </a:xfrm>
          <a:prstGeom prst="rect">
            <a:avLst/>
          </a:prstGeom>
          <a:ln>
            <a:solidFill>
              <a:schemeClr val="tx1"/>
            </a:solidFill>
          </a:ln>
        </p:spPr>
      </p:pic>
      <p:pic>
        <p:nvPicPr>
          <p:cNvPr id="26" name="Picture 25"/>
          <p:cNvPicPr>
            <a:picLocks noChangeAspect="1"/>
          </p:cNvPicPr>
          <p:nvPr/>
        </p:nvPicPr>
        <p:blipFill rotWithShape="1">
          <a:blip r:embed="rId5"/>
          <a:srcRect t="82838" r="4817"/>
          <a:stretch/>
        </p:blipFill>
        <p:spPr>
          <a:xfrm>
            <a:off x="1810136" y="4953000"/>
            <a:ext cx="6043227" cy="990600"/>
          </a:xfrm>
          <a:prstGeom prst="rect">
            <a:avLst/>
          </a:prstGeom>
          <a:ln>
            <a:solidFill>
              <a:schemeClr val="tx1"/>
            </a:solidFill>
          </a:ln>
        </p:spPr>
      </p:pic>
      <p:sp>
        <p:nvSpPr>
          <p:cNvPr id="35" name="Content Placeholder 2"/>
          <p:cNvSpPr txBox="1">
            <a:spLocks/>
          </p:cNvSpPr>
          <p:nvPr/>
        </p:nvSpPr>
        <p:spPr bwMode="auto">
          <a:xfrm>
            <a:off x="455023" y="3619007"/>
            <a:ext cx="763088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1200"/>
              </a:spcAft>
              <a:buFontTx/>
              <a:buNone/>
            </a:pPr>
            <a:r>
              <a:rPr lang="en-US" sz="2000" kern="0" dirty="0" smtClean="0"/>
              <a:t>-Counseling dates outside of rating period.</a:t>
            </a:r>
          </a:p>
        </p:txBody>
      </p:sp>
      <p:sp>
        <p:nvSpPr>
          <p:cNvPr id="33" name="Oval 32"/>
          <p:cNvSpPr/>
          <p:nvPr/>
        </p:nvSpPr>
        <p:spPr>
          <a:xfrm>
            <a:off x="6477000" y="4953000"/>
            <a:ext cx="1219200" cy="6489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14768" y="4191783"/>
            <a:ext cx="2028632" cy="9501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0"/>
            <a:ext cx="8229600" cy="1143000"/>
          </a:xfrm>
        </p:spPr>
        <p:txBody>
          <a:bodyPr/>
          <a:lstStyle/>
          <a:p>
            <a:r>
              <a:rPr lang="en-US" b="1" dirty="0" smtClean="0"/>
              <a:t>Issues Seen in the 185th</a:t>
            </a:r>
            <a:endParaRPr lang="en-US" b="1" dirty="0"/>
          </a:p>
        </p:txBody>
      </p:sp>
    </p:spTree>
    <p:extLst>
      <p:ext uri="{BB962C8B-B14F-4D97-AF65-F5344CB8AC3E}">
        <p14:creationId xmlns:p14="http://schemas.microsoft.com/office/powerpoint/2010/main" val="635326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2" y="3048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effectLst/>
                <a:uLnTx/>
                <a:uFillTx/>
                <a:latin typeface="+mj-lt"/>
                <a:ea typeface="+mj-ea"/>
                <a:cs typeface="+mj-cs"/>
              </a:rPr>
              <a:t>QUESTIONS?</a:t>
            </a:r>
            <a:endParaRPr kumimoji="0" lang="en-US" sz="4400" b="1" i="0" u="none" strike="noStrike" kern="0" cap="none" spc="0" normalizeH="0" baseline="0" noProof="0" dirty="0">
              <a:ln>
                <a:noFill/>
              </a:ln>
              <a:effectLst/>
              <a:uLnTx/>
              <a:uFillTx/>
              <a:latin typeface="+mj-lt"/>
              <a:ea typeface="+mj-ea"/>
              <a:cs typeface="+mj-cs"/>
            </a:endParaRPr>
          </a:p>
        </p:txBody>
      </p:sp>
      <p:sp>
        <p:nvSpPr>
          <p:cNvPr id="3" name="Rectangle 2"/>
          <p:cNvSpPr/>
          <p:nvPr/>
        </p:nvSpPr>
        <p:spPr>
          <a:xfrm>
            <a:off x="856554" y="1073527"/>
            <a:ext cx="7430895" cy="4478149"/>
          </a:xfrm>
          <a:prstGeom prst="rect">
            <a:avLst/>
          </a:prstGeom>
        </p:spPr>
        <p:txBody>
          <a:bodyPr wrap="square">
            <a:spAutoFit/>
          </a:bodyPr>
          <a:lstStyle/>
          <a:p>
            <a:pPr algn="ctr">
              <a:spcAft>
                <a:spcPts val="600"/>
              </a:spcAft>
            </a:pPr>
            <a:r>
              <a:rPr lang="en-US" sz="2400" dirty="0" smtClean="0"/>
              <a:t>For additional personal growth and development, </a:t>
            </a:r>
          </a:p>
          <a:p>
            <a:pPr algn="ctr">
              <a:spcAft>
                <a:spcPts val="600"/>
              </a:spcAft>
            </a:pPr>
            <a:r>
              <a:rPr lang="en-US" sz="2400" dirty="0" smtClean="0"/>
              <a:t>visit:</a:t>
            </a:r>
          </a:p>
          <a:p>
            <a:pPr algn="ctr">
              <a:spcAft>
                <a:spcPts val="600"/>
              </a:spcAft>
            </a:pPr>
            <a:r>
              <a:rPr lang="en-US" sz="2400" b="1" dirty="0" smtClean="0"/>
              <a:t>Milsuite and </a:t>
            </a:r>
            <a:r>
              <a:rPr lang="en-US" sz="2400" b="1" dirty="0" err="1" smtClean="0"/>
              <a:t>MilBook</a:t>
            </a:r>
            <a:r>
              <a:rPr lang="en-US" sz="2400" b="1" dirty="0" smtClean="0"/>
              <a:t>;</a:t>
            </a:r>
          </a:p>
          <a:p>
            <a:pPr algn="ctr">
              <a:spcAft>
                <a:spcPts val="600"/>
              </a:spcAft>
            </a:pPr>
            <a:r>
              <a:rPr lang="en-US" sz="2400" b="1" dirty="0" smtClean="0">
                <a:hlinkClick r:id="rId3"/>
              </a:rPr>
              <a:t>www.milsuite.mil</a:t>
            </a:r>
            <a:endParaRPr lang="en-US" sz="2400" b="1" dirty="0" smtClean="0"/>
          </a:p>
          <a:p>
            <a:pPr algn="ctr">
              <a:spcAft>
                <a:spcPts val="600"/>
              </a:spcAft>
            </a:pPr>
            <a:r>
              <a:rPr lang="en-US" sz="2400" b="1" dirty="0" err="1" smtClean="0"/>
              <a:t>NCOER</a:t>
            </a:r>
            <a:r>
              <a:rPr lang="en-US" sz="2400" b="1" dirty="0" smtClean="0"/>
              <a:t> </a:t>
            </a:r>
            <a:r>
              <a:rPr lang="en-US" sz="2400" b="1" dirty="0"/>
              <a:t>Bullet </a:t>
            </a:r>
            <a:r>
              <a:rPr lang="en-US" sz="2400" b="1" dirty="0" smtClean="0"/>
              <a:t>Guide;</a:t>
            </a:r>
          </a:p>
          <a:p>
            <a:pPr algn="ctr">
              <a:spcAft>
                <a:spcPts val="600"/>
              </a:spcAft>
            </a:pPr>
            <a:r>
              <a:rPr lang="en-US" sz="2400" b="1" dirty="0" smtClean="0">
                <a:hlinkClick r:id="rId4"/>
              </a:rPr>
              <a:t>https://www.milsuite.mil/book/docs/DOC-263142</a:t>
            </a:r>
            <a:endParaRPr lang="en-US" sz="2400" b="1" dirty="0" smtClean="0"/>
          </a:p>
          <a:p>
            <a:pPr algn="ctr">
              <a:spcAft>
                <a:spcPts val="600"/>
              </a:spcAft>
            </a:pPr>
            <a:r>
              <a:rPr lang="en-US" sz="2400" b="1" dirty="0" err="1" smtClean="0"/>
              <a:t>NCOER</a:t>
            </a:r>
            <a:r>
              <a:rPr lang="en-US" sz="2400" b="1" dirty="0" smtClean="0"/>
              <a:t> (</a:t>
            </a:r>
            <a:r>
              <a:rPr lang="en-US" sz="2400" b="1" dirty="0" err="1" smtClean="0"/>
              <a:t>OER</a:t>
            </a:r>
            <a:r>
              <a:rPr lang="en-US" sz="2400" b="1" dirty="0" smtClean="0"/>
              <a:t>) Support Form Class;</a:t>
            </a:r>
          </a:p>
          <a:p>
            <a:pPr algn="ctr">
              <a:spcAft>
                <a:spcPts val="600"/>
              </a:spcAft>
            </a:pPr>
            <a:r>
              <a:rPr lang="en-US" sz="2400" b="1" dirty="0">
                <a:hlinkClick r:id="rId5"/>
              </a:rPr>
              <a:t>https://</a:t>
            </a:r>
            <a:r>
              <a:rPr lang="en-US" sz="2400" b="1" dirty="0" smtClean="0">
                <a:hlinkClick r:id="rId5"/>
              </a:rPr>
              <a:t>www.milsuite.mil/book/docs/DOC-202566</a:t>
            </a:r>
            <a:endParaRPr lang="en-US" sz="2400" b="1" dirty="0" smtClean="0"/>
          </a:p>
          <a:p>
            <a:pPr algn="ctr">
              <a:spcAft>
                <a:spcPts val="600"/>
              </a:spcAft>
            </a:pPr>
            <a:r>
              <a:rPr lang="en-US" sz="2400" b="1" dirty="0" smtClean="0"/>
              <a:t>FEEDBACK/CRITIQUE:</a:t>
            </a:r>
          </a:p>
          <a:p>
            <a:pPr algn="ctr">
              <a:spcAft>
                <a:spcPts val="600"/>
              </a:spcAft>
            </a:pPr>
            <a:r>
              <a:rPr lang="en-US" sz="2400" b="1" dirty="0" smtClean="0">
                <a:hlinkClick r:id="rId6"/>
              </a:rPr>
              <a:t>Brock.j.young.mil@mail.mil</a:t>
            </a:r>
            <a:r>
              <a:rPr lang="en-US" sz="2400" b="1" dirty="0" smtClean="0"/>
              <a:t> </a:t>
            </a:r>
            <a:endParaRPr lang="en-US" sz="2400" b="1" dirty="0"/>
          </a:p>
        </p:txBody>
      </p:sp>
    </p:spTree>
    <p:extLst>
      <p:ext uri="{BB962C8B-B14F-4D97-AF65-F5344CB8AC3E}">
        <p14:creationId xmlns:p14="http://schemas.microsoft.com/office/powerpoint/2010/main" val="2914519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971800"/>
            <a:ext cx="8839200" cy="646331"/>
          </a:xfrm>
          <a:prstGeom prst="rect">
            <a:avLst/>
          </a:prstGeom>
          <a:noFill/>
        </p:spPr>
        <p:txBody>
          <a:bodyPr wrap="square" rtlCol="0">
            <a:spAutoFit/>
          </a:bodyPr>
          <a:lstStyle/>
          <a:p>
            <a:pPr algn="ctr"/>
            <a:r>
              <a:rPr lang="en-US" sz="3600" b="1" dirty="0" smtClean="0"/>
              <a:t>10 MIN BREAK</a:t>
            </a:r>
            <a:endParaRPr lang="en-US" sz="3600" b="1" dirty="0"/>
          </a:p>
        </p:txBody>
      </p:sp>
    </p:spTree>
    <p:extLst>
      <p:ext uri="{BB962C8B-B14F-4D97-AF65-F5344CB8AC3E}">
        <p14:creationId xmlns:p14="http://schemas.microsoft.com/office/powerpoint/2010/main" val="2870665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Agenda</a:t>
            </a:r>
            <a:endParaRPr lang="en-US" b="1" dirty="0"/>
          </a:p>
        </p:txBody>
      </p:sp>
      <p:sp>
        <p:nvSpPr>
          <p:cNvPr id="3" name="Content Placeholder 2"/>
          <p:cNvSpPr>
            <a:spLocks noGrp="1"/>
          </p:cNvSpPr>
          <p:nvPr>
            <p:ph idx="1"/>
          </p:nvPr>
        </p:nvSpPr>
        <p:spPr>
          <a:xfrm>
            <a:off x="457200" y="914400"/>
            <a:ext cx="8229600" cy="4525963"/>
          </a:xfrm>
        </p:spPr>
        <p:txBody>
          <a:bodyPr/>
          <a:lstStyle/>
          <a:p>
            <a:r>
              <a:rPr lang="en-US" sz="2600" dirty="0" smtClean="0"/>
              <a:t>References</a:t>
            </a:r>
          </a:p>
          <a:p>
            <a:r>
              <a:rPr lang="en-US" sz="2600" dirty="0" smtClean="0"/>
              <a:t>Navigating EES</a:t>
            </a:r>
          </a:p>
          <a:p>
            <a:r>
              <a:rPr lang="en-US" sz="2600" dirty="0" smtClean="0"/>
              <a:t>Responsibilities</a:t>
            </a:r>
          </a:p>
          <a:p>
            <a:r>
              <a:rPr lang="en-US" sz="2600" dirty="0" smtClean="0"/>
              <a:t>Creating an </a:t>
            </a:r>
            <a:r>
              <a:rPr lang="en-US" sz="2600" dirty="0" err="1" smtClean="0"/>
              <a:t>OER</a:t>
            </a:r>
            <a:r>
              <a:rPr lang="en-US" sz="2600" dirty="0" smtClean="0"/>
              <a:t>/</a:t>
            </a:r>
            <a:r>
              <a:rPr lang="en-US" sz="2600" dirty="0" err="1" smtClean="0"/>
              <a:t>NCOER</a:t>
            </a:r>
            <a:r>
              <a:rPr lang="en-US" sz="2600" dirty="0" smtClean="0"/>
              <a:t> Support Form</a:t>
            </a:r>
          </a:p>
          <a:p>
            <a:r>
              <a:rPr lang="en-US" sz="2600" dirty="0" smtClean="0"/>
              <a:t>Creating an </a:t>
            </a:r>
            <a:r>
              <a:rPr lang="en-US" sz="2600" dirty="0" err="1" smtClean="0"/>
              <a:t>OER</a:t>
            </a:r>
            <a:r>
              <a:rPr lang="en-US" sz="2600" dirty="0" smtClean="0"/>
              <a:t>/</a:t>
            </a:r>
            <a:r>
              <a:rPr lang="en-US" sz="2600" dirty="0" err="1" smtClean="0"/>
              <a:t>NCOER</a:t>
            </a:r>
            <a:endParaRPr lang="en-US" sz="2600" dirty="0" smtClean="0"/>
          </a:p>
          <a:p>
            <a:r>
              <a:rPr lang="en-US" sz="2600" dirty="0"/>
              <a:t>Evaluation Process</a:t>
            </a:r>
          </a:p>
          <a:p>
            <a:r>
              <a:rPr lang="en-US" sz="2600" dirty="0" smtClean="0"/>
              <a:t>Assigning Delegates</a:t>
            </a:r>
          </a:p>
          <a:p>
            <a:r>
              <a:rPr lang="en-US" sz="2600" dirty="0" smtClean="0"/>
              <a:t>“Profiling” and Rater/SR Profile</a:t>
            </a:r>
          </a:p>
          <a:p>
            <a:r>
              <a:rPr lang="en-US" sz="2600" dirty="0" smtClean="0"/>
              <a:t>Types of Evaluations</a:t>
            </a:r>
          </a:p>
          <a:p>
            <a:r>
              <a:rPr lang="en-US" sz="2600" dirty="0" smtClean="0"/>
              <a:t>Major Issues (and issues with 185 </a:t>
            </a:r>
            <a:r>
              <a:rPr lang="en-US" sz="2600" dirty="0" err="1" smtClean="0"/>
              <a:t>evals</a:t>
            </a:r>
            <a:r>
              <a:rPr lang="en-US" sz="2600" dirty="0" smtClean="0"/>
              <a:t>)</a:t>
            </a:r>
          </a:p>
          <a:p>
            <a:r>
              <a:rPr lang="en-US" sz="2600" dirty="0" smtClean="0"/>
              <a:t>Questions</a:t>
            </a:r>
          </a:p>
          <a:p>
            <a:r>
              <a:rPr lang="en-US" sz="2600" dirty="0" smtClean="0"/>
              <a:t>10 Minute Break.</a:t>
            </a:r>
            <a:endParaRPr lang="en-US" sz="2600" dirty="0"/>
          </a:p>
        </p:txBody>
      </p:sp>
    </p:spTree>
    <p:extLst>
      <p:ext uri="{BB962C8B-B14F-4D97-AF65-F5344CB8AC3E}">
        <p14:creationId xmlns:p14="http://schemas.microsoft.com/office/powerpoint/2010/main" val="1651620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References</a:t>
            </a:r>
            <a:endParaRPr lang="en-US" b="1" dirty="0"/>
          </a:p>
        </p:txBody>
      </p:sp>
      <p:sp>
        <p:nvSpPr>
          <p:cNvPr id="3" name="Content Placeholder 2"/>
          <p:cNvSpPr>
            <a:spLocks noGrp="1"/>
          </p:cNvSpPr>
          <p:nvPr>
            <p:ph idx="1"/>
          </p:nvPr>
        </p:nvSpPr>
        <p:spPr>
          <a:xfrm>
            <a:off x="457200" y="1066800"/>
            <a:ext cx="8229600" cy="4525963"/>
          </a:xfrm>
        </p:spPr>
        <p:txBody>
          <a:bodyPr/>
          <a:lstStyle/>
          <a:p>
            <a:r>
              <a:rPr lang="en-US" sz="2000" dirty="0" smtClean="0"/>
              <a:t>EES </a:t>
            </a:r>
            <a:r>
              <a:rPr lang="en-US" sz="2000" dirty="0" err="1" smtClean="0"/>
              <a:t>Webstie</a:t>
            </a:r>
            <a:r>
              <a:rPr lang="en-US" sz="2000" dirty="0"/>
              <a:t>: </a:t>
            </a:r>
            <a:r>
              <a:rPr lang="en-US" sz="2000" dirty="0">
                <a:hlinkClick r:id="rId3"/>
              </a:rPr>
              <a:t>https://</a:t>
            </a:r>
            <a:r>
              <a:rPr lang="en-US" sz="2000" dirty="0" smtClean="0">
                <a:hlinkClick r:id="rId3"/>
              </a:rPr>
              <a:t>evaluations.hrc.army.mil/index.html</a:t>
            </a:r>
            <a:endParaRPr lang="en-US" sz="2000" dirty="0" smtClean="0"/>
          </a:p>
          <a:p>
            <a:r>
              <a:rPr lang="en-US" sz="2000" dirty="0" smtClean="0"/>
              <a:t>ADP </a:t>
            </a:r>
            <a:r>
              <a:rPr lang="en-US" sz="2000" dirty="0"/>
              <a:t>1, The Army</a:t>
            </a:r>
          </a:p>
          <a:p>
            <a:r>
              <a:rPr lang="en-US" sz="2000" dirty="0" err="1" smtClean="0"/>
              <a:t>ADRP</a:t>
            </a:r>
            <a:r>
              <a:rPr lang="en-US" sz="2000" dirty="0" smtClean="0"/>
              <a:t> </a:t>
            </a:r>
            <a:r>
              <a:rPr lang="en-US" sz="2000" dirty="0"/>
              <a:t>1, The Army Profession</a:t>
            </a:r>
          </a:p>
          <a:p>
            <a:r>
              <a:rPr lang="en-US" sz="2000" dirty="0" err="1" smtClean="0"/>
              <a:t>ADRP</a:t>
            </a:r>
            <a:r>
              <a:rPr lang="en-US" sz="2000" dirty="0" smtClean="0"/>
              <a:t> </a:t>
            </a:r>
            <a:r>
              <a:rPr lang="en-US" sz="2000" dirty="0"/>
              <a:t>6-22, Army Leadership</a:t>
            </a:r>
          </a:p>
          <a:p>
            <a:r>
              <a:rPr lang="en-US" sz="2000" dirty="0" err="1" smtClean="0"/>
              <a:t>ADRP</a:t>
            </a:r>
            <a:r>
              <a:rPr lang="en-US" sz="2000" dirty="0" smtClean="0"/>
              <a:t> </a:t>
            </a:r>
            <a:r>
              <a:rPr lang="en-US" sz="2000" dirty="0"/>
              <a:t>7-0, Training Units and Developing Leaders</a:t>
            </a:r>
          </a:p>
          <a:p>
            <a:r>
              <a:rPr lang="en-US" sz="2000" dirty="0" smtClean="0"/>
              <a:t>AR </a:t>
            </a:r>
            <a:r>
              <a:rPr lang="en-US" sz="2000" dirty="0"/>
              <a:t>27-10, Military Justice</a:t>
            </a:r>
          </a:p>
          <a:p>
            <a:r>
              <a:rPr lang="en-US" sz="2000" dirty="0" smtClean="0"/>
              <a:t>AR </a:t>
            </a:r>
            <a:r>
              <a:rPr lang="en-US" sz="2000" dirty="0"/>
              <a:t>350-1, Army Training and Leader Development</a:t>
            </a:r>
          </a:p>
          <a:p>
            <a:r>
              <a:rPr lang="en-US" sz="2000" dirty="0" smtClean="0"/>
              <a:t>AR </a:t>
            </a:r>
            <a:r>
              <a:rPr lang="en-US" sz="2000" dirty="0"/>
              <a:t>600-9, The Army Body Composition Program</a:t>
            </a:r>
          </a:p>
          <a:p>
            <a:r>
              <a:rPr lang="en-US" sz="2000" dirty="0" smtClean="0"/>
              <a:t>AR </a:t>
            </a:r>
            <a:r>
              <a:rPr lang="en-US" sz="2000" dirty="0"/>
              <a:t>600-20, Army Command Policy</a:t>
            </a:r>
          </a:p>
          <a:p>
            <a:r>
              <a:rPr lang="en-US" sz="2000" dirty="0" smtClean="0"/>
              <a:t>AR </a:t>
            </a:r>
            <a:r>
              <a:rPr lang="en-US" sz="2000" dirty="0"/>
              <a:t>623-3, Evaluation Reporting System</a:t>
            </a:r>
          </a:p>
          <a:p>
            <a:r>
              <a:rPr lang="en-US" sz="2000" dirty="0" smtClean="0"/>
              <a:t>ATP </a:t>
            </a:r>
            <a:r>
              <a:rPr lang="en-US" sz="2000" dirty="0"/>
              <a:t>6-22.1, The Counseling Process</a:t>
            </a:r>
          </a:p>
          <a:p>
            <a:r>
              <a:rPr lang="en-US" sz="2000" dirty="0" smtClean="0"/>
              <a:t>DA </a:t>
            </a:r>
            <a:r>
              <a:rPr lang="en-US" sz="2000" dirty="0"/>
              <a:t>Pam 611-21, Military Occupational Classification and Structure</a:t>
            </a:r>
          </a:p>
          <a:p>
            <a:r>
              <a:rPr lang="en-US" sz="2000" dirty="0" smtClean="0"/>
              <a:t>DA </a:t>
            </a:r>
            <a:r>
              <a:rPr lang="en-US" sz="2000" dirty="0"/>
              <a:t>Pam 623-3, Evaluation Reporting System</a:t>
            </a:r>
          </a:p>
          <a:p>
            <a:r>
              <a:rPr lang="en-US" sz="2000" dirty="0" smtClean="0"/>
              <a:t>FM </a:t>
            </a:r>
            <a:r>
              <a:rPr lang="en-US" sz="2000" dirty="0"/>
              <a:t>6-22, Army Leadership; Competent, Confident, and Agile</a:t>
            </a:r>
          </a:p>
          <a:p>
            <a:r>
              <a:rPr lang="en-US" sz="2000" dirty="0" smtClean="0"/>
              <a:t>TC </a:t>
            </a:r>
            <a:r>
              <a:rPr lang="en-US" sz="2000" dirty="0"/>
              <a:t>7-22.7, Noncommissioned Officer Guide</a:t>
            </a:r>
          </a:p>
        </p:txBody>
      </p:sp>
    </p:spTree>
    <p:extLst>
      <p:ext uri="{BB962C8B-B14F-4D97-AF65-F5344CB8AC3E}">
        <p14:creationId xmlns:p14="http://schemas.microsoft.com/office/powerpoint/2010/main" val="122409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Navigating EES</a:t>
            </a:r>
            <a:endParaRPr lang="en-US" b="1" dirty="0"/>
          </a:p>
        </p:txBody>
      </p:sp>
      <p:pic>
        <p:nvPicPr>
          <p:cNvPr id="4" name="Picture 3"/>
          <p:cNvPicPr>
            <a:picLocks noChangeAspect="1"/>
          </p:cNvPicPr>
          <p:nvPr/>
        </p:nvPicPr>
        <p:blipFill>
          <a:blip r:embed="rId3"/>
          <a:stretch>
            <a:fillRect/>
          </a:stretch>
        </p:blipFill>
        <p:spPr>
          <a:xfrm>
            <a:off x="2019300" y="1600200"/>
            <a:ext cx="5105400" cy="4195527"/>
          </a:xfrm>
          <a:prstGeom prst="rect">
            <a:avLst/>
          </a:prstGeom>
          <a:ln>
            <a:solidFill>
              <a:schemeClr val="tx1"/>
            </a:solidFill>
          </a:ln>
        </p:spPr>
      </p:pic>
      <p:sp>
        <p:nvSpPr>
          <p:cNvPr id="5" name="TextBox 4"/>
          <p:cNvSpPr txBox="1"/>
          <p:nvPr/>
        </p:nvSpPr>
        <p:spPr>
          <a:xfrm>
            <a:off x="228600" y="1217583"/>
            <a:ext cx="2019300" cy="1077218"/>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Create / Continue Support Form:</a:t>
            </a:r>
          </a:p>
          <a:p>
            <a:pPr algn="ctr"/>
            <a:r>
              <a:rPr lang="en-US" sz="1200" dirty="0" smtClean="0"/>
              <a:t>Rated, Rater, SR or Delegates can create and edit support forms.</a:t>
            </a:r>
          </a:p>
        </p:txBody>
      </p:sp>
      <p:sp>
        <p:nvSpPr>
          <p:cNvPr id="6" name="TextBox 5"/>
          <p:cNvSpPr txBox="1"/>
          <p:nvPr/>
        </p:nvSpPr>
        <p:spPr>
          <a:xfrm>
            <a:off x="228600" y="3455267"/>
            <a:ext cx="2019300" cy="1261884"/>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Create / Continue Evaluation:</a:t>
            </a:r>
          </a:p>
          <a:p>
            <a:pPr algn="ctr"/>
            <a:r>
              <a:rPr lang="en-US" sz="1200" dirty="0" smtClean="0"/>
              <a:t>ANYONE can create, but only Rater, SR or delegate can view or edit once saved.</a:t>
            </a:r>
          </a:p>
        </p:txBody>
      </p:sp>
      <p:sp>
        <p:nvSpPr>
          <p:cNvPr id="7" name="TextBox 6"/>
          <p:cNvSpPr txBox="1"/>
          <p:nvPr/>
        </p:nvSpPr>
        <p:spPr>
          <a:xfrm>
            <a:off x="7135210" y="3547601"/>
            <a:ext cx="2019300" cy="677108"/>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Manage Delegates:</a:t>
            </a:r>
          </a:p>
          <a:p>
            <a:pPr algn="ctr"/>
            <a:r>
              <a:rPr lang="en-US" sz="1200" dirty="0" smtClean="0"/>
              <a:t>Go here to assign delegates.</a:t>
            </a:r>
          </a:p>
        </p:txBody>
      </p:sp>
      <p:cxnSp>
        <p:nvCxnSpPr>
          <p:cNvPr id="9" name="Straight Arrow Connector 8"/>
          <p:cNvCxnSpPr/>
          <p:nvPr/>
        </p:nvCxnSpPr>
        <p:spPr>
          <a:xfrm flipH="1">
            <a:off x="6477000" y="4224709"/>
            <a:ext cx="658210" cy="5758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58410" y="3547600"/>
            <a:ext cx="1943100" cy="1636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47900" y="3547600"/>
            <a:ext cx="723900" cy="1636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51184" y="4343400"/>
            <a:ext cx="1950326" cy="2814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40674" y="4343400"/>
            <a:ext cx="578726" cy="2814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68920" y="1728236"/>
            <a:ext cx="1932590" cy="8625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58410" y="1728236"/>
            <a:ext cx="332390" cy="9387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268920" y="1722870"/>
            <a:ext cx="1769680" cy="11925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68920" y="1722870"/>
            <a:ext cx="321880" cy="13251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887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Responsibilities</a:t>
            </a:r>
            <a:endParaRPr lang="en-US" b="1" dirty="0"/>
          </a:p>
        </p:txBody>
      </p:sp>
      <p:sp>
        <p:nvSpPr>
          <p:cNvPr id="3" name="Content Placeholder 2"/>
          <p:cNvSpPr>
            <a:spLocks noGrp="1"/>
          </p:cNvSpPr>
          <p:nvPr>
            <p:ph idx="1"/>
          </p:nvPr>
        </p:nvSpPr>
        <p:spPr>
          <a:xfrm>
            <a:off x="457200" y="990600"/>
            <a:ext cx="8686800" cy="4525963"/>
          </a:xfrm>
        </p:spPr>
        <p:txBody>
          <a:bodyPr/>
          <a:lstStyle/>
          <a:p>
            <a:pPr>
              <a:spcBef>
                <a:spcPts val="0"/>
              </a:spcBef>
              <a:spcAft>
                <a:spcPts val="600"/>
              </a:spcAft>
            </a:pPr>
            <a:r>
              <a:rPr lang="en-US" sz="2000" b="1" dirty="0" smtClean="0"/>
              <a:t>Commanders: </a:t>
            </a:r>
            <a:r>
              <a:rPr lang="en-US" sz="2000" dirty="0" smtClean="0"/>
              <a:t>Commander’s are ultimately responsible for the evaluations within their units. </a:t>
            </a:r>
          </a:p>
          <a:p>
            <a:pPr>
              <a:spcBef>
                <a:spcPts val="0"/>
              </a:spcBef>
              <a:spcAft>
                <a:spcPts val="600"/>
              </a:spcAft>
            </a:pPr>
            <a:r>
              <a:rPr lang="en-US" sz="2000" b="1" dirty="0" smtClean="0"/>
              <a:t>Rater:</a:t>
            </a:r>
            <a:r>
              <a:rPr lang="en-US" sz="2000" b="1" dirty="0"/>
              <a:t> </a:t>
            </a:r>
            <a:r>
              <a:rPr lang="en-US" sz="2000" b="1" dirty="0" smtClean="0"/>
              <a:t>Assesses PERFORMANCE. (AR 623-3, 2-12)</a:t>
            </a:r>
          </a:p>
          <a:p>
            <a:pPr lvl="1">
              <a:spcBef>
                <a:spcPts val="0"/>
              </a:spcBef>
              <a:spcAft>
                <a:spcPts val="600"/>
              </a:spcAft>
            </a:pPr>
            <a:r>
              <a:rPr lang="en-US" sz="2000" dirty="0" smtClean="0"/>
              <a:t>Counsel Soldier. Initial face-to-face </a:t>
            </a:r>
            <a:r>
              <a:rPr lang="en-US" sz="2000" dirty="0"/>
              <a:t>discussion of duties, responsibilities, and objectives </a:t>
            </a:r>
            <a:endParaRPr lang="en-US" sz="2000" dirty="0" smtClean="0"/>
          </a:p>
          <a:p>
            <a:pPr lvl="1">
              <a:spcBef>
                <a:spcPts val="0"/>
              </a:spcBef>
              <a:spcAft>
                <a:spcPts val="600"/>
              </a:spcAft>
            </a:pPr>
            <a:r>
              <a:rPr lang="en-US" sz="2000" dirty="0" smtClean="0"/>
              <a:t>Quarterly/semi-annually to assess </a:t>
            </a:r>
            <a:r>
              <a:rPr lang="en-US" sz="2000" dirty="0"/>
              <a:t>a Soldier’s </a:t>
            </a:r>
            <a:r>
              <a:rPr lang="en-US" sz="2000" dirty="0" smtClean="0"/>
              <a:t>performance against the standards - </a:t>
            </a:r>
            <a:r>
              <a:rPr lang="en-US" sz="2000" dirty="0"/>
              <a:t>the Army Leadership </a:t>
            </a:r>
            <a:r>
              <a:rPr lang="en-US" sz="2000" dirty="0" smtClean="0"/>
              <a:t>Requirements Model, </a:t>
            </a:r>
            <a:r>
              <a:rPr lang="en-US" sz="2000" dirty="0"/>
              <a:t>the </a:t>
            </a:r>
            <a:r>
              <a:rPr lang="en-US" sz="2000" dirty="0" smtClean="0"/>
              <a:t>org’s </a:t>
            </a:r>
            <a:r>
              <a:rPr lang="en-US" sz="2000" dirty="0"/>
              <a:t>mission, </a:t>
            </a:r>
            <a:r>
              <a:rPr lang="en-US" sz="2000" dirty="0" smtClean="0"/>
              <a:t>duties</a:t>
            </a:r>
            <a:r>
              <a:rPr lang="en-US" sz="2000" dirty="0"/>
              <a:t>, responsibilities, </a:t>
            </a:r>
            <a:r>
              <a:rPr lang="en-US" sz="2000" dirty="0" smtClean="0"/>
              <a:t>tasks, and objectives</a:t>
            </a:r>
          </a:p>
          <a:p>
            <a:pPr lvl="1">
              <a:spcBef>
                <a:spcPts val="0"/>
              </a:spcBef>
              <a:spcAft>
                <a:spcPts val="600"/>
              </a:spcAft>
            </a:pPr>
            <a:r>
              <a:rPr lang="en-US" sz="2000" dirty="0"/>
              <a:t>Inform NCOs where they </a:t>
            </a:r>
            <a:r>
              <a:rPr lang="en-US" sz="2000" dirty="0" smtClean="0"/>
              <a:t>stand in comparison to peers, </a:t>
            </a:r>
            <a:r>
              <a:rPr lang="en-US" sz="2000" dirty="0"/>
              <a:t>and what they can do </a:t>
            </a:r>
            <a:r>
              <a:rPr lang="en-US" sz="2000" dirty="0" err="1"/>
              <a:t>IOT</a:t>
            </a:r>
            <a:r>
              <a:rPr lang="en-US" sz="2000" dirty="0"/>
              <a:t> </a:t>
            </a:r>
            <a:r>
              <a:rPr lang="en-US" sz="2000" dirty="0" smtClean="0"/>
              <a:t>improve</a:t>
            </a:r>
          </a:p>
          <a:p>
            <a:pPr lvl="1">
              <a:spcBef>
                <a:spcPts val="0"/>
              </a:spcBef>
              <a:spcAft>
                <a:spcPts val="600"/>
              </a:spcAft>
            </a:pPr>
            <a:r>
              <a:rPr lang="en-US" sz="2000" b="1" dirty="0" smtClean="0"/>
              <a:t>NOTE: </a:t>
            </a:r>
            <a:r>
              <a:rPr lang="en-US" sz="2000" dirty="0" smtClean="0"/>
              <a:t>Rater commenting on potential will result in in the evaluation being returned from HQDA</a:t>
            </a:r>
          </a:p>
          <a:p>
            <a:pPr>
              <a:spcBef>
                <a:spcPts val="0"/>
              </a:spcBef>
              <a:spcAft>
                <a:spcPts val="600"/>
              </a:spcAft>
            </a:pPr>
            <a:r>
              <a:rPr lang="en-US" sz="2000" b="1" dirty="0" smtClean="0"/>
              <a:t>Senior Rater: Assesses POTENTIAL. (AR 623-3, 2-14)</a:t>
            </a:r>
          </a:p>
          <a:p>
            <a:pPr lvl="1">
              <a:spcBef>
                <a:spcPts val="0"/>
              </a:spcBef>
              <a:spcAft>
                <a:spcPts val="600"/>
              </a:spcAft>
            </a:pPr>
            <a:r>
              <a:rPr lang="en-US" sz="2000" dirty="0" smtClean="0"/>
              <a:t>Accurately assess </a:t>
            </a:r>
            <a:r>
              <a:rPr lang="en-US" sz="2000" b="1" dirty="0" smtClean="0"/>
              <a:t>POTENTIAL</a:t>
            </a:r>
            <a:r>
              <a:rPr lang="en-US" sz="2000" dirty="0" smtClean="0"/>
              <a:t> for greater responsibility     measured against the above standards. Must be 2 grades         higher (min) than Rated NCO</a:t>
            </a:r>
          </a:p>
          <a:p>
            <a:pPr lvl="1">
              <a:spcBef>
                <a:spcPts val="0"/>
              </a:spcBef>
              <a:spcAft>
                <a:spcPts val="600"/>
              </a:spcAft>
            </a:pPr>
            <a:r>
              <a:rPr lang="en-US" sz="2000" b="1" dirty="0" smtClean="0"/>
              <a:t>REVIEWS FOR ACCURACY</a:t>
            </a:r>
            <a:endParaRPr lang="en-US" sz="2000" dirty="0" smtClean="0"/>
          </a:p>
        </p:txBody>
      </p:sp>
    </p:spTree>
    <p:extLst>
      <p:ext uri="{BB962C8B-B14F-4D97-AF65-F5344CB8AC3E}">
        <p14:creationId xmlns:p14="http://schemas.microsoft.com/office/powerpoint/2010/main" val="3116461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Responsibilities, cont.</a:t>
            </a:r>
            <a:endParaRPr lang="en-US" b="1" dirty="0"/>
          </a:p>
        </p:txBody>
      </p:sp>
      <p:sp>
        <p:nvSpPr>
          <p:cNvPr id="3" name="Content Placeholder 2"/>
          <p:cNvSpPr>
            <a:spLocks noGrp="1"/>
          </p:cNvSpPr>
          <p:nvPr>
            <p:ph idx="1"/>
          </p:nvPr>
        </p:nvSpPr>
        <p:spPr>
          <a:xfrm>
            <a:off x="462643" y="990600"/>
            <a:ext cx="8534400" cy="4525963"/>
          </a:xfrm>
        </p:spPr>
        <p:txBody>
          <a:bodyPr/>
          <a:lstStyle/>
          <a:p>
            <a:pPr>
              <a:spcBef>
                <a:spcPts val="0"/>
              </a:spcBef>
              <a:spcAft>
                <a:spcPts val="600"/>
              </a:spcAft>
            </a:pPr>
            <a:r>
              <a:rPr lang="en-US" sz="2000" b="1" dirty="0" smtClean="0"/>
              <a:t>Rated Soldier: (</a:t>
            </a:r>
            <a:r>
              <a:rPr lang="en-US" sz="2000" b="1" dirty="0"/>
              <a:t>AR 623-3, 2-10</a:t>
            </a:r>
            <a:r>
              <a:rPr lang="en-US" sz="2000" b="1" dirty="0" smtClean="0"/>
              <a:t>)</a:t>
            </a:r>
          </a:p>
          <a:p>
            <a:pPr lvl="1">
              <a:spcBef>
                <a:spcPts val="0"/>
              </a:spcBef>
              <a:spcAft>
                <a:spcPts val="600"/>
              </a:spcAft>
            </a:pPr>
            <a:r>
              <a:rPr lang="en-US" sz="2000" b="1" dirty="0" smtClean="0"/>
              <a:t>Make sure your evaluation gets done, when it needs to be done (Annual vs. Change of Rater vs. Change of Duty, etc.)! </a:t>
            </a:r>
            <a:endParaRPr lang="en-US" sz="2000" b="1" dirty="0"/>
          </a:p>
          <a:p>
            <a:pPr marL="457200" lvl="1" indent="0" algn="ctr">
              <a:spcBef>
                <a:spcPts val="0"/>
              </a:spcBef>
              <a:spcAft>
                <a:spcPts val="600"/>
              </a:spcAft>
              <a:buNone/>
            </a:pPr>
            <a:r>
              <a:rPr lang="en-US" sz="2000" b="1" dirty="0" smtClean="0"/>
              <a:t>IT’S YOUR CAREER</a:t>
            </a:r>
            <a:r>
              <a:rPr lang="en-US" sz="2000" dirty="0" smtClean="0"/>
              <a:t>!!</a:t>
            </a:r>
          </a:p>
          <a:p>
            <a:pPr lvl="1">
              <a:spcBef>
                <a:spcPts val="0"/>
              </a:spcBef>
              <a:spcAft>
                <a:spcPts val="600"/>
              </a:spcAft>
            </a:pPr>
            <a:r>
              <a:rPr lang="en-US" sz="2000" dirty="0" smtClean="0"/>
              <a:t>Push for counseling and updates on performance.</a:t>
            </a:r>
          </a:p>
          <a:p>
            <a:pPr lvl="1">
              <a:spcBef>
                <a:spcPts val="0"/>
              </a:spcBef>
              <a:spcAft>
                <a:spcPts val="600"/>
              </a:spcAft>
            </a:pPr>
            <a:r>
              <a:rPr lang="en-US" sz="2000" dirty="0" smtClean="0"/>
              <a:t>Update Support Form with accomplishments, even those accomplishments in civilian education, training, etc. </a:t>
            </a:r>
          </a:p>
          <a:p>
            <a:pPr>
              <a:spcBef>
                <a:spcPts val="0"/>
              </a:spcBef>
              <a:spcAft>
                <a:spcPts val="600"/>
              </a:spcAft>
            </a:pPr>
            <a:endParaRPr lang="en-US" sz="2000" b="1" dirty="0" smtClean="0"/>
          </a:p>
          <a:p>
            <a:pPr>
              <a:spcBef>
                <a:spcPts val="0"/>
              </a:spcBef>
              <a:spcAft>
                <a:spcPts val="600"/>
              </a:spcAft>
            </a:pPr>
            <a:r>
              <a:rPr lang="en-US" sz="2000" b="1" dirty="0" smtClean="0"/>
              <a:t>Supplementary </a:t>
            </a:r>
            <a:r>
              <a:rPr lang="en-US" sz="2000" b="1" dirty="0"/>
              <a:t>Reviewer (NCOERs only):</a:t>
            </a:r>
          </a:p>
          <a:p>
            <a:pPr lvl="1">
              <a:spcBef>
                <a:spcPts val="0"/>
              </a:spcBef>
              <a:spcAft>
                <a:spcPts val="600"/>
              </a:spcAft>
            </a:pPr>
            <a:r>
              <a:rPr lang="en-US" sz="2000" dirty="0"/>
              <a:t>Ensures Rater and Senior Rater meet minimum requirements and bullets/ narrative comments meet the standards. </a:t>
            </a:r>
          </a:p>
          <a:p>
            <a:pPr lvl="1">
              <a:spcBef>
                <a:spcPts val="0"/>
              </a:spcBef>
              <a:spcAft>
                <a:spcPts val="600"/>
              </a:spcAft>
            </a:pPr>
            <a:r>
              <a:rPr lang="en-US" sz="2000" dirty="0"/>
              <a:t>NCOERs do not need a Supplementary Reviewer if the Senior Rater is SGM/CSM, CW3-CW5, or CPT/higher</a:t>
            </a:r>
          </a:p>
          <a:p>
            <a:pPr lvl="1">
              <a:spcBef>
                <a:spcPts val="0"/>
              </a:spcBef>
              <a:spcAft>
                <a:spcPts val="600"/>
              </a:spcAft>
            </a:pPr>
            <a:r>
              <a:rPr lang="en-US" sz="2000" dirty="0"/>
              <a:t>Qualifications: Must be SGM/CSM, CW3-CW5, or </a:t>
            </a:r>
            <a:r>
              <a:rPr lang="en-US" sz="2000" dirty="0" smtClean="0"/>
              <a:t>CPT/         higher</a:t>
            </a:r>
            <a:r>
              <a:rPr lang="en-US" sz="2000" dirty="0"/>
              <a:t>, and be senior to the Senior </a:t>
            </a:r>
            <a:r>
              <a:rPr lang="en-US" sz="2000" dirty="0" smtClean="0"/>
              <a:t>Rater in </a:t>
            </a:r>
            <a:r>
              <a:rPr lang="en-US" sz="2000" dirty="0" err="1" smtClean="0"/>
              <a:t>TIG</a:t>
            </a:r>
            <a:r>
              <a:rPr lang="en-US" sz="2000" dirty="0" smtClean="0"/>
              <a:t>/rank</a:t>
            </a:r>
            <a:endParaRPr lang="en-US" sz="2000" dirty="0"/>
          </a:p>
        </p:txBody>
      </p:sp>
    </p:spTree>
    <p:extLst>
      <p:ext uri="{BB962C8B-B14F-4D97-AF65-F5344CB8AC3E}">
        <p14:creationId xmlns:p14="http://schemas.microsoft.com/office/powerpoint/2010/main" val="57573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Creating a Support Form</a:t>
            </a:r>
            <a:endParaRPr lang="en-US" b="1" dirty="0"/>
          </a:p>
        </p:txBody>
      </p:sp>
      <p:pic>
        <p:nvPicPr>
          <p:cNvPr id="4" name="Picture 3"/>
          <p:cNvPicPr>
            <a:picLocks noChangeAspect="1"/>
          </p:cNvPicPr>
          <p:nvPr/>
        </p:nvPicPr>
        <p:blipFill rotWithShape="1">
          <a:blip r:embed="rId3"/>
          <a:srcRect l="-746" t="14530" r="746" b="58227"/>
          <a:stretch/>
        </p:blipFill>
        <p:spPr>
          <a:xfrm>
            <a:off x="2019300" y="1218419"/>
            <a:ext cx="5105400" cy="1143001"/>
          </a:xfrm>
          <a:prstGeom prst="rect">
            <a:avLst/>
          </a:prstGeom>
          <a:ln>
            <a:solidFill>
              <a:schemeClr val="tx1"/>
            </a:solidFill>
          </a:ln>
        </p:spPr>
      </p:pic>
      <p:sp>
        <p:nvSpPr>
          <p:cNvPr id="5" name="TextBox 4"/>
          <p:cNvSpPr txBox="1"/>
          <p:nvPr/>
        </p:nvSpPr>
        <p:spPr>
          <a:xfrm>
            <a:off x="173420" y="1004569"/>
            <a:ext cx="2019300" cy="738664"/>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Create Support Form:</a:t>
            </a:r>
          </a:p>
          <a:p>
            <a:pPr algn="ctr"/>
            <a:r>
              <a:rPr lang="en-US" sz="1400" dirty="0" smtClean="0"/>
              <a:t>Click on applicable button.</a:t>
            </a:r>
          </a:p>
        </p:txBody>
      </p:sp>
      <p:cxnSp>
        <p:nvCxnSpPr>
          <p:cNvPr id="6" name="Straight Arrow Connector 5"/>
          <p:cNvCxnSpPr/>
          <p:nvPr/>
        </p:nvCxnSpPr>
        <p:spPr>
          <a:xfrm>
            <a:off x="2192720" y="1042677"/>
            <a:ext cx="779080" cy="557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92720" y="1042677"/>
            <a:ext cx="2455480" cy="557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3657600" y="1945723"/>
            <a:ext cx="3747616" cy="4830742"/>
          </a:xfrm>
          <a:prstGeom prst="rect">
            <a:avLst/>
          </a:prstGeom>
          <a:ln>
            <a:solidFill>
              <a:schemeClr val="tx1"/>
            </a:solidFill>
          </a:ln>
        </p:spPr>
      </p:pic>
      <p:sp>
        <p:nvSpPr>
          <p:cNvPr id="19" name="TextBox 18"/>
          <p:cNvSpPr txBox="1"/>
          <p:nvPr/>
        </p:nvSpPr>
        <p:spPr>
          <a:xfrm>
            <a:off x="457200" y="2765559"/>
            <a:ext cx="2453977" cy="1384995"/>
          </a:xfrm>
          <a:prstGeom prst="rect">
            <a:avLst/>
          </a:prstGeom>
          <a:solidFill>
            <a:srgbClr val="92D050"/>
          </a:solidFill>
          <a:ln w="38100">
            <a:solidFill>
              <a:srgbClr val="FFC000"/>
            </a:solidFill>
          </a:ln>
        </p:spPr>
        <p:txBody>
          <a:bodyPr wrap="square" rtlCol="0" anchor="ctr">
            <a:spAutoFit/>
          </a:bodyPr>
          <a:lstStyle/>
          <a:p>
            <a:pPr algn="ctr"/>
            <a:r>
              <a:rPr lang="en-US" sz="1400" b="1" dirty="0" smtClean="0"/>
              <a:t>Enter applicable information for:</a:t>
            </a:r>
          </a:p>
          <a:p>
            <a:pPr algn="ctr"/>
            <a:r>
              <a:rPr lang="en-US" sz="1400" dirty="0" smtClean="0"/>
              <a:t>Rated NCO/OFFICER,</a:t>
            </a:r>
          </a:p>
          <a:p>
            <a:pPr algn="ctr"/>
            <a:r>
              <a:rPr lang="en-US" sz="1400" dirty="0" smtClean="0"/>
              <a:t>Senior Rater,</a:t>
            </a:r>
          </a:p>
          <a:p>
            <a:pPr algn="ctr"/>
            <a:r>
              <a:rPr lang="en-US" sz="1400" dirty="0" smtClean="0"/>
              <a:t>Reviewer (if applicable on </a:t>
            </a:r>
            <a:r>
              <a:rPr lang="en-US" sz="1400" dirty="0" err="1" smtClean="0"/>
              <a:t>NCOERs</a:t>
            </a:r>
            <a:r>
              <a:rPr lang="en-US" sz="1400" dirty="0" smtClean="0"/>
              <a:t> only)</a:t>
            </a:r>
          </a:p>
        </p:txBody>
      </p:sp>
      <p:cxnSp>
        <p:nvCxnSpPr>
          <p:cNvPr id="20" name="Straight Arrow Connector 19"/>
          <p:cNvCxnSpPr>
            <a:stCxn id="19" idx="3"/>
          </p:cNvCxnSpPr>
          <p:nvPr/>
        </p:nvCxnSpPr>
        <p:spPr>
          <a:xfrm flipV="1">
            <a:off x="2911177" y="3200401"/>
            <a:ext cx="822623" cy="2576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3"/>
          </p:cNvCxnSpPr>
          <p:nvPr/>
        </p:nvCxnSpPr>
        <p:spPr>
          <a:xfrm>
            <a:off x="2911177" y="3458057"/>
            <a:ext cx="898823" cy="18759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3"/>
          </p:cNvCxnSpPr>
          <p:nvPr/>
        </p:nvCxnSpPr>
        <p:spPr>
          <a:xfrm>
            <a:off x="2911177" y="3458057"/>
            <a:ext cx="822623" cy="28665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157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10173</TotalTime>
  <Words>4071</Words>
  <Application>Microsoft Office PowerPoint</Application>
  <PresentationFormat>On-screen Show (4:3)</PresentationFormat>
  <Paragraphs>397</Paragraphs>
  <Slides>34</Slides>
  <Notes>28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Verdana</vt:lpstr>
      <vt:lpstr>Wingdings</vt:lpstr>
      <vt:lpstr>Default Design</vt:lpstr>
      <vt:lpstr>PowerPoint Presentation</vt:lpstr>
      <vt:lpstr>PowerPoint Presentation</vt:lpstr>
      <vt:lpstr>EES NOTE</vt:lpstr>
      <vt:lpstr>Agenda</vt:lpstr>
      <vt:lpstr>References</vt:lpstr>
      <vt:lpstr>Navigating EES</vt:lpstr>
      <vt:lpstr>Responsibilities</vt:lpstr>
      <vt:lpstr>Responsibilities, cont.</vt:lpstr>
      <vt:lpstr>Creating a Support Form</vt:lpstr>
      <vt:lpstr>Creating a Support Form</vt:lpstr>
      <vt:lpstr>Creating a Support Form</vt:lpstr>
      <vt:lpstr>Create an Evaluation</vt:lpstr>
      <vt:lpstr>Create an Evaluation</vt:lpstr>
      <vt:lpstr>Completing an Evaluation</vt:lpstr>
      <vt:lpstr>Evaluation Process</vt:lpstr>
      <vt:lpstr>BREAK</vt:lpstr>
      <vt:lpstr>Assigning Delegates</vt:lpstr>
      <vt:lpstr>Assigning Delegates</vt:lpstr>
      <vt:lpstr>Assigning Delegates</vt:lpstr>
      <vt:lpstr>Assigning Delegates</vt:lpstr>
      <vt:lpstr>Profiling</vt:lpstr>
      <vt:lpstr>Profiling, cont.</vt:lpstr>
      <vt:lpstr>Profiling, cont.</vt:lpstr>
      <vt:lpstr>Types of Evals</vt:lpstr>
      <vt:lpstr>Major Issues</vt:lpstr>
      <vt:lpstr>Issues Seen in the 185th</vt:lpstr>
      <vt:lpstr>Issues Seen in the 185th</vt:lpstr>
      <vt:lpstr>Issues Seen in the 185th</vt:lpstr>
      <vt:lpstr>PowerPoint Presentation</vt:lpstr>
      <vt:lpstr>PowerPoint Presentation</vt:lpstr>
      <vt:lpstr>Issues Seen in the 185th</vt:lpstr>
      <vt:lpstr>Issues Seen in the 185th</vt:lpstr>
      <vt:lpstr>PowerPoint Presentation</vt:lpstr>
      <vt:lpstr>PowerPoint Presentation</vt:lpstr>
    </vt:vector>
  </TitlesOfParts>
  <Company>InterPublicGroup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Strong INSERT LOGO</dc:title>
  <dc:creator>sara.gavin</dc:creator>
  <cp:lastModifiedBy>Young, Brock J 1LT NGCA</cp:lastModifiedBy>
  <cp:revision>258</cp:revision>
  <dcterms:created xsi:type="dcterms:W3CDTF">2006-09-29T05:40:26Z</dcterms:created>
  <dcterms:modified xsi:type="dcterms:W3CDTF">2017-03-21T18:12:50Z</dcterms:modified>
</cp:coreProperties>
</file>