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48" r:id="rId5"/>
  </p:sldMasterIdLst>
  <p:notesMasterIdLst>
    <p:notesMasterId r:id="rId52"/>
  </p:notesMasterIdLst>
  <p:handoutMasterIdLst>
    <p:handoutMasterId r:id="rId53"/>
  </p:handoutMasterIdLst>
  <p:sldIdLst>
    <p:sldId id="317" r:id="rId6"/>
    <p:sldId id="357" r:id="rId7"/>
    <p:sldId id="262" r:id="rId8"/>
    <p:sldId id="322" r:id="rId9"/>
    <p:sldId id="318" r:id="rId10"/>
    <p:sldId id="319" r:id="rId11"/>
    <p:sldId id="320" r:id="rId12"/>
    <p:sldId id="282" r:id="rId13"/>
    <p:sldId id="278" r:id="rId14"/>
    <p:sldId id="323" r:id="rId15"/>
    <p:sldId id="324" r:id="rId16"/>
    <p:sldId id="325" r:id="rId17"/>
    <p:sldId id="328" r:id="rId18"/>
    <p:sldId id="326" r:id="rId19"/>
    <p:sldId id="329" r:id="rId20"/>
    <p:sldId id="327" r:id="rId21"/>
    <p:sldId id="330" r:id="rId22"/>
    <p:sldId id="331" r:id="rId23"/>
    <p:sldId id="332" r:id="rId24"/>
    <p:sldId id="333" r:id="rId25"/>
    <p:sldId id="336" r:id="rId26"/>
    <p:sldId id="334" r:id="rId27"/>
    <p:sldId id="337" r:id="rId28"/>
    <p:sldId id="338" r:id="rId29"/>
    <p:sldId id="355" r:id="rId30"/>
    <p:sldId id="339" r:id="rId31"/>
    <p:sldId id="341" r:id="rId32"/>
    <p:sldId id="352" r:id="rId33"/>
    <p:sldId id="353" r:id="rId34"/>
    <p:sldId id="354" r:id="rId35"/>
    <p:sldId id="340" r:id="rId36"/>
    <p:sldId id="342" r:id="rId37"/>
    <p:sldId id="351" r:id="rId38"/>
    <p:sldId id="356" r:id="rId39"/>
    <p:sldId id="343" r:id="rId40"/>
    <p:sldId id="344" r:id="rId41"/>
    <p:sldId id="345" r:id="rId42"/>
    <p:sldId id="346" r:id="rId43"/>
    <p:sldId id="348" r:id="rId44"/>
    <p:sldId id="347" r:id="rId45"/>
    <p:sldId id="349" r:id="rId46"/>
    <p:sldId id="350" r:id="rId47"/>
    <p:sldId id="280" r:id="rId48"/>
    <p:sldId id="275" r:id="rId49"/>
    <p:sldId id="316" r:id="rId50"/>
    <p:sldId id="276" r:id="rId5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66946" autoAdjust="0"/>
  </p:normalViewPr>
  <p:slideViewPr>
    <p:cSldViewPr>
      <p:cViewPr varScale="1">
        <p:scale>
          <a:sx n="61" d="100"/>
          <a:sy n="61" d="100"/>
        </p:scale>
        <p:origin x="1710" y="78"/>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64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EBD8BC5-1046-4DD1-A796-9DAB5D0ED688}" type="datetimeFigureOut">
              <a:rPr lang="en-US" smtClean="0"/>
              <a:t>3/21/2017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0CAA7E2-6798-40B1-92F3-A2DA1E686D36}" type="slidenum">
              <a:rPr lang="en-US" smtClean="0"/>
              <a:t>‹#›</a:t>
            </a:fld>
            <a:endParaRPr lang="en-US"/>
          </a:p>
        </p:txBody>
      </p:sp>
    </p:spTree>
    <p:extLst>
      <p:ext uri="{BB962C8B-B14F-4D97-AF65-F5344CB8AC3E}">
        <p14:creationId xmlns:p14="http://schemas.microsoft.com/office/powerpoint/2010/main" val="92843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B14609-BDC8-4D7A-BE25-1202A29DFC96}" type="datetimeFigureOut">
              <a:rPr lang="en-US" smtClean="0"/>
              <a:pPr/>
              <a:t>3/21/2017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C81A6A-65C9-4662-A59D-39BB8CF26EBC}" type="slidenum">
              <a:rPr lang="en-US" smtClean="0"/>
              <a:pPr/>
              <a:t>‹#›</a:t>
            </a:fld>
            <a:endParaRPr lang="en-US"/>
          </a:p>
        </p:txBody>
      </p:sp>
    </p:spTree>
    <p:extLst>
      <p:ext uri="{BB962C8B-B14F-4D97-AF65-F5344CB8AC3E}">
        <p14:creationId xmlns:p14="http://schemas.microsoft.com/office/powerpoint/2010/main" val="96662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begin, due</a:t>
            </a:r>
            <a:r>
              <a:rPr lang="en-US" baseline="0" dirty="0" smtClean="0"/>
              <a:t> to the larger than normal number of attendees, please ask all questions, unless I indicate other wise, in the chat text box in WebEx indicated by the red arrow. </a:t>
            </a:r>
          </a:p>
          <a:p>
            <a:endParaRPr lang="en-US" baseline="0" dirty="0" smtClean="0"/>
          </a:p>
          <a:p>
            <a:r>
              <a:rPr lang="en-US" baseline="0" dirty="0" smtClean="0"/>
              <a:t>A brief period will be given for those who are only calling into the class to ask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a:t>
            </a:fld>
            <a:endParaRPr lang="en-US"/>
          </a:p>
        </p:txBody>
      </p:sp>
    </p:spTree>
    <p:extLst>
      <p:ext uri="{BB962C8B-B14F-4D97-AF65-F5344CB8AC3E}">
        <p14:creationId xmlns:p14="http://schemas.microsoft.com/office/powerpoint/2010/main" val="242328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NOTE: On </a:t>
            </a:r>
            <a:r>
              <a:rPr lang="en-US" sz="1200" dirty="0" err="1" smtClean="0"/>
              <a:t>MOS’s</a:t>
            </a:r>
            <a:r>
              <a:rPr lang="en-US" sz="1200" dirty="0" smtClean="0"/>
              <a:t>,</a:t>
            </a:r>
            <a:r>
              <a:rPr lang="en-US" sz="1200" baseline="0" dirty="0" smtClean="0"/>
              <a:t> if no </a:t>
            </a:r>
            <a:r>
              <a:rPr lang="en-US" sz="1200" baseline="0" dirty="0" err="1" smtClean="0"/>
              <a:t>ASI</a:t>
            </a:r>
            <a:r>
              <a:rPr lang="en-US" sz="1200" baseline="0" dirty="0" smtClean="0"/>
              <a:t>/</a:t>
            </a:r>
            <a:r>
              <a:rPr lang="en-US" sz="1200" baseline="0" dirty="0" err="1" smtClean="0"/>
              <a:t>SQI</a:t>
            </a:r>
            <a:r>
              <a:rPr lang="en-US" sz="1200" baseline="0" dirty="0" smtClean="0"/>
              <a:t>, it </a:t>
            </a:r>
            <a:r>
              <a:rPr lang="en-US" sz="1200" dirty="0" smtClean="0"/>
              <a:t>is an “O” (Oh), not a “0” (zero). </a:t>
            </a:r>
          </a:p>
          <a:p>
            <a:r>
              <a:rPr lang="en-US" sz="1200" b="1" u="sng" dirty="0" smtClean="0"/>
              <a:t>Details matter</a:t>
            </a:r>
            <a:r>
              <a:rPr lang="en-US" sz="1200" b="1" u="none" dirty="0" smtClean="0"/>
              <a:t>. </a:t>
            </a:r>
          </a:p>
          <a:p>
            <a:r>
              <a:rPr lang="en-US" sz="1200" b="0" u="none" dirty="0" smtClean="0"/>
              <a:t>Take</a:t>
            </a:r>
            <a:r>
              <a:rPr lang="en-US" sz="1200" b="0" u="none" baseline="0" dirty="0" smtClean="0"/>
              <a:t> the time to be administratively correct.</a:t>
            </a:r>
            <a:endParaRPr lang="en-US" b="0" u="none"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14</a:t>
            </a:fld>
            <a:endParaRPr lang="en-US"/>
          </a:p>
        </p:txBody>
      </p:sp>
    </p:spTree>
    <p:extLst>
      <p:ext uri="{BB962C8B-B14F-4D97-AF65-F5344CB8AC3E}">
        <p14:creationId xmlns:p14="http://schemas.microsoft.com/office/powerpoint/2010/main" val="2436681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15</a:t>
            </a:fld>
            <a:endParaRPr lang="en-US"/>
          </a:p>
        </p:txBody>
      </p:sp>
    </p:spTree>
    <p:extLst>
      <p:ext uri="{BB962C8B-B14F-4D97-AF65-F5344CB8AC3E}">
        <p14:creationId xmlns:p14="http://schemas.microsoft.com/office/powerpoint/2010/main" val="4110045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NOTE</a:t>
            </a:r>
            <a:r>
              <a:rPr lang="en-US" sz="1200" dirty="0" smtClean="0"/>
              <a:t>: On </a:t>
            </a:r>
            <a:r>
              <a:rPr lang="en-US" sz="1200" dirty="0" err="1" smtClean="0"/>
              <a:t>MOS’s</a:t>
            </a:r>
            <a:r>
              <a:rPr lang="en-US" sz="1200" dirty="0" smtClean="0"/>
              <a:t>,</a:t>
            </a:r>
            <a:r>
              <a:rPr lang="en-US" sz="1200" baseline="0" dirty="0" smtClean="0"/>
              <a:t> if no </a:t>
            </a:r>
            <a:r>
              <a:rPr lang="en-US" sz="1200" baseline="0" dirty="0" err="1" smtClean="0"/>
              <a:t>ASI</a:t>
            </a:r>
            <a:r>
              <a:rPr lang="en-US" sz="1200" baseline="0" dirty="0" smtClean="0"/>
              <a:t>/</a:t>
            </a:r>
            <a:r>
              <a:rPr lang="en-US" sz="1200" baseline="0" dirty="0" err="1" smtClean="0"/>
              <a:t>SQI</a:t>
            </a:r>
            <a:r>
              <a:rPr lang="en-US" sz="1200" baseline="0" dirty="0" smtClean="0"/>
              <a:t>, it </a:t>
            </a:r>
            <a:r>
              <a:rPr lang="en-US" sz="1200" dirty="0" smtClean="0"/>
              <a:t>is an “O” (Oh), not a “0” (zero). </a:t>
            </a:r>
            <a:r>
              <a:rPr lang="en-US" sz="1200" b="1" u="sng" dirty="0" smtClean="0"/>
              <a:t>Details matter</a:t>
            </a:r>
            <a:r>
              <a:rPr lang="en-US" sz="1200" b="1" u="none" dirty="0" smtClean="0"/>
              <a:t>.</a:t>
            </a:r>
            <a:endParaRPr lang="en-US" b="1" u="none"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16</a:t>
            </a:fld>
            <a:endParaRPr lang="en-US"/>
          </a:p>
        </p:txBody>
      </p:sp>
    </p:spTree>
    <p:extLst>
      <p:ext uri="{BB962C8B-B14F-4D97-AF65-F5344CB8AC3E}">
        <p14:creationId xmlns:p14="http://schemas.microsoft.com/office/powerpoint/2010/main" val="2238240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17</a:t>
            </a:fld>
            <a:endParaRPr lang="en-US"/>
          </a:p>
        </p:txBody>
      </p:sp>
    </p:spTree>
    <p:extLst>
      <p:ext uri="{BB962C8B-B14F-4D97-AF65-F5344CB8AC3E}">
        <p14:creationId xmlns:p14="http://schemas.microsoft.com/office/powerpoint/2010/main" val="3641917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NOTE</a:t>
            </a:r>
            <a:r>
              <a:rPr lang="en-US" sz="1200" dirty="0" smtClean="0"/>
              <a:t>: On </a:t>
            </a:r>
            <a:r>
              <a:rPr lang="en-US" sz="1200" dirty="0" err="1" smtClean="0"/>
              <a:t>MOS’s</a:t>
            </a:r>
            <a:r>
              <a:rPr lang="en-US" sz="1200" dirty="0" smtClean="0"/>
              <a:t>,</a:t>
            </a:r>
            <a:r>
              <a:rPr lang="en-US" sz="1200" baseline="0" dirty="0" smtClean="0"/>
              <a:t> if no </a:t>
            </a:r>
            <a:r>
              <a:rPr lang="en-US" sz="1200" baseline="0" dirty="0" err="1" smtClean="0"/>
              <a:t>ASI</a:t>
            </a:r>
            <a:r>
              <a:rPr lang="en-US" sz="1200" baseline="0" dirty="0" smtClean="0"/>
              <a:t>/</a:t>
            </a:r>
            <a:r>
              <a:rPr lang="en-US" sz="1200" baseline="0" dirty="0" err="1" smtClean="0"/>
              <a:t>SQI</a:t>
            </a:r>
            <a:r>
              <a:rPr lang="en-US" sz="1200" baseline="0" dirty="0" smtClean="0"/>
              <a:t>, it </a:t>
            </a:r>
            <a:r>
              <a:rPr lang="en-US" sz="1200" dirty="0" smtClean="0"/>
              <a:t>is an “O” (Oh), not a “0” (zero). </a:t>
            </a:r>
            <a:r>
              <a:rPr lang="en-US" sz="1200" b="1" u="sng" dirty="0" smtClean="0"/>
              <a:t>Details matter</a:t>
            </a:r>
            <a:r>
              <a:rPr lang="en-US" sz="1200" b="1" u="none" dirty="0" smtClean="0"/>
              <a:t>.</a:t>
            </a:r>
            <a:endParaRPr lang="en-US" b="1" u="none" dirty="0" smtClean="0"/>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18</a:t>
            </a:fld>
            <a:endParaRPr lang="en-US"/>
          </a:p>
        </p:txBody>
      </p:sp>
    </p:spTree>
    <p:extLst>
      <p:ext uri="{BB962C8B-B14F-4D97-AF65-F5344CB8AC3E}">
        <p14:creationId xmlns:p14="http://schemas.microsoft.com/office/powerpoint/2010/main" val="1106589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This is only a </a:t>
            </a:r>
            <a:r>
              <a:rPr lang="en-US" dirty="0" err="1" smtClean="0"/>
              <a:t>TTP</a:t>
            </a:r>
            <a:r>
              <a:rPr lang="en-US" dirty="0" smtClean="0"/>
              <a:t> that we have used and it has shown to be effective and successful and capturing our </a:t>
            </a:r>
            <a:r>
              <a:rPr lang="en-US" dirty="0" err="1" smtClean="0"/>
              <a:t>AGR’s</a:t>
            </a:r>
            <a:r>
              <a:rPr lang="en-US" dirty="0" smtClean="0"/>
              <a:t> duty performance. </a:t>
            </a:r>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19</a:t>
            </a:fld>
            <a:endParaRPr lang="en-US"/>
          </a:p>
        </p:txBody>
      </p:sp>
    </p:spTree>
    <p:extLst>
      <p:ext uri="{BB962C8B-B14F-4D97-AF65-F5344CB8AC3E}">
        <p14:creationId xmlns:p14="http://schemas.microsoft.com/office/powerpoint/2010/main" val="220023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21</a:t>
            </a:fld>
            <a:endParaRPr lang="en-US"/>
          </a:p>
        </p:txBody>
      </p:sp>
    </p:spTree>
    <p:extLst>
      <p:ext uri="{BB962C8B-B14F-4D97-AF65-F5344CB8AC3E}">
        <p14:creationId xmlns:p14="http://schemas.microsoft.com/office/powerpoint/2010/main" val="991909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22</a:t>
            </a:fld>
            <a:endParaRPr lang="en-US"/>
          </a:p>
        </p:txBody>
      </p:sp>
    </p:spTree>
    <p:extLst>
      <p:ext uri="{BB962C8B-B14F-4D97-AF65-F5344CB8AC3E}">
        <p14:creationId xmlns:p14="http://schemas.microsoft.com/office/powerpoint/2010/main" val="1539691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interpretation:</a:t>
            </a:r>
            <a:r>
              <a:rPr lang="en-US" baseline="0" dirty="0" smtClean="0"/>
              <a:t> </a:t>
            </a:r>
            <a:r>
              <a:rPr lang="en-US" dirty="0" smtClean="0"/>
              <a:t>Mandatory </a:t>
            </a:r>
            <a:r>
              <a:rPr lang="en-US" dirty="0" err="1" smtClean="0"/>
              <a:t>APFT</a:t>
            </a:r>
            <a:r>
              <a:rPr lang="en-US" dirty="0" smtClean="0"/>
              <a:t> Fail Comments do</a:t>
            </a:r>
            <a:r>
              <a:rPr lang="en-US" baseline="0" dirty="0" smtClean="0"/>
              <a:t> not have to be included in box d. Presence, since comments can only be used once per the AR.  </a:t>
            </a:r>
          </a:p>
          <a:p>
            <a:endParaRPr lang="en-US" baseline="0" dirty="0" smtClean="0"/>
          </a:p>
          <a:p>
            <a:r>
              <a:rPr lang="en-US" b="1" baseline="0" dirty="0" smtClean="0"/>
              <a:t>QUESTIONS?</a:t>
            </a:r>
          </a:p>
          <a:p>
            <a:endParaRPr lang="en-US" b="1" baseline="0" dirty="0" smtClean="0"/>
          </a:p>
          <a:p>
            <a:r>
              <a:rPr lang="en-US" b="1" baseline="0" dirty="0" smtClean="0"/>
              <a:t>Next, we will go over the basics of bullets and bullet formatting. </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23</a:t>
            </a:fld>
            <a:endParaRPr lang="en-US"/>
          </a:p>
        </p:txBody>
      </p:sp>
    </p:spTree>
    <p:extLst>
      <p:ext uri="{BB962C8B-B14F-4D97-AF65-F5344CB8AC3E}">
        <p14:creationId xmlns:p14="http://schemas.microsoft.com/office/powerpoint/2010/main" val="2552608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24</a:t>
            </a:fld>
            <a:endParaRPr lang="en-US"/>
          </a:p>
        </p:txBody>
      </p:sp>
    </p:spTree>
    <p:extLst>
      <p:ext uri="{BB962C8B-B14F-4D97-AF65-F5344CB8AC3E}">
        <p14:creationId xmlns:p14="http://schemas.microsoft.com/office/powerpoint/2010/main" val="394908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begin, due</a:t>
            </a:r>
            <a:r>
              <a:rPr lang="en-US" baseline="0" dirty="0" smtClean="0"/>
              <a:t> to the larger than normal number of attendees, please ask all questions, unless I indicate other wise, in the chat text box in WebEx indicated by the red arrow. </a:t>
            </a:r>
          </a:p>
          <a:p>
            <a:endParaRPr lang="en-US" baseline="0" dirty="0" smtClean="0"/>
          </a:p>
          <a:p>
            <a:r>
              <a:rPr lang="en-US" baseline="0" dirty="0" smtClean="0"/>
              <a:t>A brief period will be given for those who are only calling into the class to ask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a:t>
            </a:fld>
            <a:endParaRPr lang="en-US"/>
          </a:p>
        </p:txBody>
      </p:sp>
    </p:spTree>
    <p:extLst>
      <p:ext uri="{BB962C8B-B14F-4D97-AF65-F5344CB8AC3E}">
        <p14:creationId xmlns:p14="http://schemas.microsoft.com/office/powerpoint/2010/main" val="3468787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ON 1059 SCHOOLS: Can’t comment on what the NCO did at school, but CAN</a:t>
            </a:r>
            <a:r>
              <a:rPr lang="en-US" baseline="0" dirty="0" smtClean="0"/>
              <a:t> comment on other actions leading up to it; e.g. “with less then 4 days notice, she completed course prerequisites, attended and passed </a:t>
            </a:r>
            <a:r>
              <a:rPr lang="en-US" baseline="0" dirty="0" err="1" smtClean="0"/>
              <a:t>BLC</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QUESTIONS?</a:t>
            </a:r>
          </a:p>
        </p:txBody>
      </p:sp>
      <p:sp>
        <p:nvSpPr>
          <p:cNvPr id="4" name="Slide Number Placeholder 3"/>
          <p:cNvSpPr>
            <a:spLocks noGrp="1"/>
          </p:cNvSpPr>
          <p:nvPr>
            <p:ph type="sldNum" sz="quarter" idx="10"/>
          </p:nvPr>
        </p:nvSpPr>
        <p:spPr/>
        <p:txBody>
          <a:bodyPr/>
          <a:lstStyle/>
          <a:p>
            <a:fld id="{98C81A6A-65C9-4662-A59D-39BB8CF26EBC}" type="slidenum">
              <a:rPr lang="en-US" smtClean="0"/>
              <a:pPr/>
              <a:t>25</a:t>
            </a:fld>
            <a:endParaRPr lang="en-US"/>
          </a:p>
        </p:txBody>
      </p:sp>
    </p:spTree>
    <p:extLst>
      <p:ext uri="{BB962C8B-B14F-4D97-AF65-F5344CB8AC3E}">
        <p14:creationId xmlns:p14="http://schemas.microsoft.com/office/powerpoint/2010/main" val="2281913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Story about returned</a:t>
            </a:r>
            <a:r>
              <a:rPr lang="en-US" b="0" baseline="0" dirty="0" smtClean="0"/>
              <a:t>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t>
            </a:r>
            <a:r>
              <a:rPr lang="en-US" sz="1200" dirty="0" smtClean="0"/>
              <a:t>ensured the fair, respectful treatment of assigned personnel and enforced a</a:t>
            </a:r>
            <a:r>
              <a:rPr lang="en-US" sz="1200" baseline="0" dirty="0" smtClean="0"/>
              <a:t> climate of dignity and respect” NO GO</a:t>
            </a:r>
            <a:endParaRPr lang="en-US" sz="1200" dirty="0" smtClean="0"/>
          </a:p>
          <a:p>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t>
            </a:r>
            <a:r>
              <a:rPr lang="en-US" sz="1200" dirty="0" smtClean="0"/>
              <a:t>ensured the fair, respectful treatment of assigned personnel and enforced a</a:t>
            </a:r>
            <a:r>
              <a:rPr lang="en-US" sz="1200" baseline="0" dirty="0" smtClean="0"/>
              <a:t> climate of dignity and respect; SHARP” GO</a:t>
            </a:r>
            <a:endParaRPr lang="en-US" sz="1200" dirty="0" smtClean="0"/>
          </a:p>
          <a:p>
            <a:endParaRPr lang="en-US" b="0" dirty="0" smtClean="0"/>
          </a:p>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26</a:t>
            </a:fld>
            <a:endParaRPr lang="en-US"/>
          </a:p>
        </p:txBody>
      </p:sp>
    </p:spTree>
    <p:extLst>
      <p:ext uri="{BB962C8B-B14F-4D97-AF65-F5344CB8AC3E}">
        <p14:creationId xmlns:p14="http://schemas.microsoft.com/office/powerpoint/2010/main" val="1356215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 Break.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27</a:t>
            </a:fld>
            <a:endParaRPr lang="en-US"/>
          </a:p>
        </p:txBody>
      </p:sp>
    </p:spTree>
    <p:extLst>
      <p:ext uri="{BB962C8B-B14F-4D97-AF65-F5344CB8AC3E}">
        <p14:creationId xmlns:p14="http://schemas.microsoft.com/office/powerpoint/2010/main" val="604252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ART refers to writing more than</a:t>
            </a:r>
            <a:r>
              <a:rPr lang="en-US" baseline="0" dirty="0" smtClean="0"/>
              <a:t> the “NCOER dot COM” bullets, and telling a story about the Rated NCO.</a:t>
            </a:r>
          </a:p>
          <a:p>
            <a:r>
              <a:rPr lang="en-US" baseline="0" dirty="0" smtClean="0"/>
              <a:t>Being Fair and Accurate. </a:t>
            </a:r>
          </a:p>
          <a:p>
            <a:r>
              <a:rPr lang="en-US" baseline="0" dirty="0" smtClean="0"/>
              <a:t>Rated NCO owes it to themselves to keep their support forms up dated.</a:t>
            </a:r>
          </a:p>
          <a:p>
            <a:endParaRPr lang="en-US" baseline="0" dirty="0" smtClean="0"/>
          </a:p>
          <a:p>
            <a:r>
              <a:rPr lang="en-US" baseline="0" dirty="0" smtClean="0"/>
              <a:t>COUNSELING: </a:t>
            </a:r>
          </a:p>
          <a:p>
            <a:r>
              <a:rPr lang="en-US" baseline="0" dirty="0" smtClean="0"/>
              <a:t>-Hit on this already. </a:t>
            </a:r>
          </a:p>
          <a:p>
            <a:r>
              <a:rPr lang="en-US" baseline="0" dirty="0" smtClean="0"/>
              <a:t>-It’s VERY important.</a:t>
            </a:r>
          </a:p>
          <a:p>
            <a:r>
              <a:rPr lang="en-US" baseline="0" dirty="0" smtClean="0"/>
              <a:t>-Not doing it is one of the reasons evaluations are so “hard”.</a:t>
            </a:r>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28</a:t>
            </a:fld>
            <a:endParaRPr lang="en-US"/>
          </a:p>
        </p:txBody>
      </p:sp>
    </p:spTree>
    <p:extLst>
      <p:ext uri="{BB962C8B-B14F-4D97-AF65-F5344CB8AC3E}">
        <p14:creationId xmlns:p14="http://schemas.microsoft.com/office/powerpoint/2010/main" val="1256847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a:t>
            </a:r>
          </a:p>
          <a:p>
            <a:r>
              <a:rPr lang="en-US" dirty="0" smtClean="0"/>
              <a:t>-Rating Schemes are important;</a:t>
            </a:r>
            <a:r>
              <a:rPr lang="en-US" baseline="0" dirty="0" smtClean="0"/>
              <a:t> with an approved rating scheme, there is little a substandard NCO can do to challenge a negative/substandard evaluation. </a:t>
            </a:r>
          </a:p>
          <a:p>
            <a:r>
              <a:rPr lang="en-US" dirty="0" smtClean="0"/>
              <a:t>-If</a:t>
            </a:r>
            <a:r>
              <a:rPr lang="en-US" baseline="0" dirty="0" smtClean="0"/>
              <a:t> there was no counseling, DON’T LIE. Leave the counseling dates blank, and the SR and Rater must comment on why the counseling is missing. </a:t>
            </a:r>
          </a:p>
          <a:p>
            <a:r>
              <a:rPr lang="en-US" baseline="0" dirty="0" smtClean="0"/>
              <a:t>-All NCOs know the a standard based on the NCO creed, Warrior Ethos, and Army Values; counseling or not, NCOs can be held accountable to them. </a:t>
            </a:r>
          </a:p>
          <a:p>
            <a:endParaRPr lang="en-US" baseline="0" dirty="0" smtClean="0"/>
          </a:p>
          <a:p>
            <a:r>
              <a:rPr lang="en-US" b="1" baseline="0" dirty="0" smtClean="0"/>
              <a:t>QUESTIONS?</a:t>
            </a:r>
          </a:p>
          <a:p>
            <a:endParaRPr lang="en-US" b="1" baseline="0" dirty="0" smtClean="0"/>
          </a:p>
          <a:p>
            <a:r>
              <a:rPr lang="en-US" b="1" baseline="0" dirty="0" smtClean="0"/>
              <a:t>We’ll now go over what the book says each rater box check means. </a:t>
            </a:r>
            <a:endParaRPr lang="en-US" b="1"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29</a:t>
            </a:fld>
            <a:endParaRPr lang="en-US"/>
          </a:p>
        </p:txBody>
      </p:sp>
    </p:spTree>
    <p:extLst>
      <p:ext uri="{BB962C8B-B14F-4D97-AF65-F5344CB8AC3E}">
        <p14:creationId xmlns:p14="http://schemas.microsoft.com/office/powerpoint/2010/main" val="3322267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30</a:t>
            </a:fld>
            <a:endParaRPr lang="en-US"/>
          </a:p>
        </p:txBody>
      </p:sp>
    </p:spTree>
    <p:extLst>
      <p:ext uri="{BB962C8B-B14F-4D97-AF65-F5344CB8AC3E}">
        <p14:creationId xmlns:p14="http://schemas.microsoft.com/office/powerpoint/2010/main" val="1553240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 STANDARD</a:t>
            </a:r>
            <a:r>
              <a:rPr lang="en-US" baseline="0" dirty="0" smtClean="0"/>
              <a:t> should be the base line rating for all NCOs. </a:t>
            </a:r>
          </a:p>
          <a:p>
            <a:r>
              <a:rPr lang="en-US" dirty="0" smtClean="0"/>
              <a:t>-MET STANDARD is</a:t>
            </a:r>
            <a:r>
              <a:rPr lang="en-US" baseline="0" dirty="0" smtClean="0"/>
              <a:t> NOT derogatory or negative. </a:t>
            </a:r>
          </a:p>
          <a:p>
            <a:r>
              <a:rPr lang="en-US" baseline="0" dirty="0" smtClean="0"/>
              <a:t>-MET STANDARD is “NCO did their job” but had no WOW moments or achievements.</a:t>
            </a:r>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31</a:t>
            </a:fld>
            <a:endParaRPr lang="en-US"/>
          </a:p>
        </p:txBody>
      </p:sp>
    </p:spTree>
    <p:extLst>
      <p:ext uri="{BB962C8B-B14F-4D97-AF65-F5344CB8AC3E}">
        <p14:creationId xmlns:p14="http://schemas.microsoft.com/office/powerpoint/2010/main" val="33429973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a:t>
            </a:r>
            <a:r>
              <a:rPr lang="en-US" baseline="0" dirty="0" smtClean="0"/>
              <a:t> NOT MEET: </a:t>
            </a:r>
          </a:p>
          <a:p>
            <a:r>
              <a:rPr lang="en-US" baseline="0" dirty="0" smtClean="0"/>
              <a:t>Like Far Exceeded the standard, Did not Meet the standard checks require qualitative and substantiated bullet comments; </a:t>
            </a:r>
          </a:p>
          <a:p>
            <a:r>
              <a:rPr lang="en-US" baseline="0" dirty="0" smtClean="0"/>
              <a:t>“NCO failed to do X,”</a:t>
            </a:r>
          </a:p>
          <a:p>
            <a:r>
              <a:rPr lang="en-US" baseline="0" dirty="0" smtClean="0"/>
              <a:t>“He neglected to check Y,”</a:t>
            </a:r>
          </a:p>
          <a:p>
            <a:r>
              <a:rPr lang="en-US" baseline="0" dirty="0" smtClean="0"/>
              <a:t>“She allowed Z to happen and did nothing” </a:t>
            </a:r>
          </a:p>
          <a:p>
            <a:endParaRPr lang="en-US" baseline="0" dirty="0" smtClean="0"/>
          </a:p>
          <a:p>
            <a:r>
              <a:rPr lang="en-US" b="1" baseline="0" dirty="0" smtClean="0"/>
              <a:t>QUESTIONS?</a:t>
            </a:r>
          </a:p>
          <a:p>
            <a:endParaRPr lang="en-US" b="1" baseline="0" dirty="0" smtClean="0"/>
          </a:p>
          <a:p>
            <a:r>
              <a:rPr lang="en-US" b="1" baseline="0" dirty="0" smtClean="0"/>
              <a:t>Now, lets get into the subtle differences. </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32</a:t>
            </a:fld>
            <a:endParaRPr lang="en-US"/>
          </a:p>
        </p:txBody>
      </p:sp>
    </p:spTree>
    <p:extLst>
      <p:ext uri="{BB962C8B-B14F-4D97-AF65-F5344CB8AC3E}">
        <p14:creationId xmlns:p14="http://schemas.microsoft.com/office/powerpoint/2010/main" val="37539205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33</a:t>
            </a:fld>
            <a:endParaRPr lang="en-US"/>
          </a:p>
        </p:txBody>
      </p:sp>
    </p:spTree>
    <p:extLst>
      <p:ext uri="{BB962C8B-B14F-4D97-AF65-F5344CB8AC3E}">
        <p14:creationId xmlns:p14="http://schemas.microsoft.com/office/powerpoint/2010/main" val="3145318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When inputting bullets,</a:t>
            </a:r>
            <a:r>
              <a:rPr lang="en-US" b="0" baseline="0" dirty="0" smtClean="0"/>
              <a:t> make sure the best bullets are on top in each box; don’t make the board look for WHY the NCO FAR/EXCEEDED the standard. </a:t>
            </a:r>
            <a:endParaRPr lang="en-US" b="0" dirty="0" smtClean="0"/>
          </a:p>
          <a:p>
            <a:endParaRPr lang="en-US" b="1" dirty="0" smtClean="0"/>
          </a:p>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34</a:t>
            </a:fld>
            <a:endParaRPr lang="en-US"/>
          </a:p>
        </p:txBody>
      </p:sp>
    </p:spTree>
    <p:extLst>
      <p:ext uri="{BB962C8B-B14F-4D97-AF65-F5344CB8AC3E}">
        <p14:creationId xmlns:p14="http://schemas.microsoft.com/office/powerpoint/2010/main" val="2917206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a:t>
            </a:r>
          </a:p>
          <a:p>
            <a:endParaRPr lang="en-US" dirty="0" smtClean="0"/>
          </a:p>
          <a:p>
            <a:r>
              <a:rPr lang="en-US" dirty="0" smtClean="0"/>
              <a:t>OPENING COMMENTS:</a:t>
            </a:r>
          </a:p>
          <a:p>
            <a:r>
              <a:rPr lang="en-US" dirty="0" smtClean="0"/>
              <a:t>Again, thank You</a:t>
            </a:r>
            <a:r>
              <a:rPr lang="en-US" baseline="0" dirty="0" smtClean="0"/>
              <a:t> to </a:t>
            </a:r>
            <a:r>
              <a:rPr lang="en-US" dirty="0" smtClean="0"/>
              <a:t>40 MP CO (primary) for requesting this class, and everyone else on the line. </a:t>
            </a:r>
            <a:br>
              <a:rPr lang="en-US" dirty="0" smtClean="0"/>
            </a:br>
            <a:endParaRPr lang="en-US" dirty="0" smtClean="0"/>
          </a:p>
          <a:p>
            <a:r>
              <a:rPr lang="en-US" dirty="0" smtClean="0"/>
              <a:t>As before, Points</a:t>
            </a:r>
            <a:r>
              <a:rPr lang="en-US" baseline="0" dirty="0" smtClean="0"/>
              <a:t> on my instructing method:</a:t>
            </a:r>
          </a:p>
          <a:p>
            <a:r>
              <a:rPr lang="en-US" baseline="0" dirty="0" smtClean="0"/>
              <a:t>-Designed so everyone can get it.</a:t>
            </a:r>
          </a:p>
          <a:p>
            <a:r>
              <a:rPr lang="en-US" baseline="0" dirty="0" smtClean="0"/>
              <a:t>-As “right” and as it can be, with some tricks and </a:t>
            </a:r>
            <a:r>
              <a:rPr lang="en-US" baseline="0" dirty="0" err="1" smtClean="0"/>
              <a:t>TTPs</a:t>
            </a:r>
            <a:r>
              <a:rPr lang="en-US" baseline="0" dirty="0" smtClean="0"/>
              <a:t> learned over career. </a:t>
            </a:r>
          </a:p>
          <a:p>
            <a:r>
              <a:rPr lang="en-US" baseline="0" dirty="0" smtClean="0"/>
              <a:t>-Slides may be “wordy,” designed so people don’t need “instructor” to get the info.</a:t>
            </a:r>
            <a:endParaRPr lang="en-US"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5</a:t>
            </a:fld>
            <a:endParaRPr lang="en-US"/>
          </a:p>
        </p:txBody>
      </p:sp>
    </p:spTree>
    <p:extLst>
      <p:ext uri="{BB962C8B-B14F-4D97-AF65-F5344CB8AC3E}">
        <p14:creationId xmlns:p14="http://schemas.microsoft.com/office/powerpoint/2010/main" val="34948004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35</a:t>
            </a:fld>
            <a:endParaRPr lang="en-US"/>
          </a:p>
        </p:txBody>
      </p:sp>
    </p:spTree>
    <p:extLst>
      <p:ext uri="{BB962C8B-B14F-4D97-AF65-F5344CB8AC3E}">
        <p14:creationId xmlns:p14="http://schemas.microsoft.com/office/powerpoint/2010/main" val="10032895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36</a:t>
            </a:fld>
            <a:endParaRPr lang="en-US"/>
          </a:p>
        </p:txBody>
      </p:sp>
    </p:spTree>
    <p:extLst>
      <p:ext uri="{BB962C8B-B14F-4D97-AF65-F5344CB8AC3E}">
        <p14:creationId xmlns:p14="http://schemas.microsoft.com/office/powerpoint/2010/main" val="2589980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examples</a:t>
            </a:r>
            <a:r>
              <a:rPr lang="en-US" baseline="0" dirty="0" smtClean="0"/>
              <a:t> show that the NCO may have MET the standard, but just barely.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37</a:t>
            </a:fld>
            <a:endParaRPr lang="en-US"/>
          </a:p>
        </p:txBody>
      </p:sp>
    </p:spTree>
    <p:extLst>
      <p:ext uri="{BB962C8B-B14F-4D97-AF65-F5344CB8AC3E}">
        <p14:creationId xmlns:p14="http://schemas.microsoft.com/office/powerpoint/2010/main" val="3123403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QUESTIONS?</a:t>
            </a:r>
          </a:p>
          <a:p>
            <a:endParaRPr lang="en-US" b="1" dirty="0" smtClean="0"/>
          </a:p>
          <a:p>
            <a:r>
              <a:rPr lang="en-US" b="1" dirty="0" smtClean="0"/>
              <a:t>We will now move into the Senior Rater narrative section</a:t>
            </a:r>
            <a:r>
              <a:rPr lang="en-US" b="1" baseline="0" dirty="0" smtClean="0"/>
              <a:t> and how the SR narrative can strengthen the Rater’s comments and box check.</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38</a:t>
            </a:fld>
            <a:endParaRPr lang="en-US"/>
          </a:p>
        </p:txBody>
      </p:sp>
    </p:spTree>
    <p:extLst>
      <p:ext uri="{BB962C8B-B14F-4D97-AF65-F5344CB8AC3E}">
        <p14:creationId xmlns:p14="http://schemas.microsoft.com/office/powerpoint/2010/main" val="287249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SR Narratives</a:t>
            </a:r>
            <a:r>
              <a:rPr lang="en-US" sz="1200" baseline="0" dirty="0" smtClean="0"/>
              <a:t> work to reinforce or strengthen the rater comments and box check.</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SR narrative can strengthen a MET standard NCOER,</a:t>
            </a:r>
            <a:r>
              <a:rPr lang="en-US" sz="1200" baseline="0" dirty="0" smtClean="0"/>
              <a:t> or it can weaken it. </a:t>
            </a:r>
            <a:endParaRPr lang="en-US" sz="1200"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39</a:t>
            </a:fld>
            <a:endParaRPr lang="en-US"/>
          </a:p>
        </p:txBody>
      </p:sp>
    </p:spTree>
    <p:extLst>
      <p:ext uri="{BB962C8B-B14F-4D97-AF65-F5344CB8AC3E}">
        <p14:creationId xmlns:p14="http://schemas.microsoft.com/office/powerpoint/2010/main" val="1310041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40</a:t>
            </a:fld>
            <a:endParaRPr lang="en-US"/>
          </a:p>
        </p:txBody>
      </p:sp>
    </p:spTree>
    <p:extLst>
      <p:ext uri="{BB962C8B-B14F-4D97-AF65-F5344CB8AC3E}">
        <p14:creationId xmlns:p14="http://schemas.microsoft.com/office/powerpoint/2010/main" val="35191795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41</a:t>
            </a:fld>
            <a:endParaRPr lang="en-US"/>
          </a:p>
        </p:txBody>
      </p:sp>
    </p:spTree>
    <p:extLst>
      <p:ext uri="{BB962C8B-B14F-4D97-AF65-F5344CB8AC3E}">
        <p14:creationId xmlns:p14="http://schemas.microsoft.com/office/powerpoint/2010/main" val="38102902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42</a:t>
            </a:fld>
            <a:endParaRPr lang="en-US"/>
          </a:p>
        </p:txBody>
      </p:sp>
    </p:spTree>
    <p:extLst>
      <p:ext uri="{BB962C8B-B14F-4D97-AF65-F5344CB8AC3E}">
        <p14:creationId xmlns:p14="http://schemas.microsoft.com/office/powerpoint/2010/main" val="35036416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QUESTIONS? </a:t>
            </a:r>
          </a:p>
          <a:p>
            <a:endParaRPr lang="en-US" b="1" dirty="0" smtClean="0"/>
          </a:p>
          <a:p>
            <a:r>
              <a:rPr lang="en-US" b="1" dirty="0" smtClean="0"/>
              <a:t>Next,</a:t>
            </a:r>
            <a:r>
              <a:rPr lang="en-US" b="1" baseline="0" dirty="0" smtClean="0"/>
              <a:t> we will go over some additional issues I’ve been seeing within my BN. </a:t>
            </a:r>
            <a:endParaRPr lang="en-US" b="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43</a:t>
            </a:fld>
            <a:endParaRPr lang="en-US"/>
          </a:p>
        </p:txBody>
      </p:sp>
    </p:spTree>
    <p:extLst>
      <p:ext uri="{BB962C8B-B14F-4D97-AF65-F5344CB8AC3E}">
        <p14:creationId xmlns:p14="http://schemas.microsoft.com/office/powerpoint/2010/main" val="40771473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767A19E5-EE33-4B18-A49A-2B4CF06BBDDD}" type="slidenum">
              <a:rPr lang="en-US" altLang="en-US" smtClean="0"/>
              <a:pPr/>
              <a:t>44</a:t>
            </a:fld>
            <a:endParaRPr lang="en-US" altLang="en-US"/>
          </a:p>
        </p:txBody>
      </p:sp>
    </p:spTree>
    <p:extLst>
      <p:ext uri="{BB962C8B-B14F-4D97-AF65-F5344CB8AC3E}">
        <p14:creationId xmlns:p14="http://schemas.microsoft.com/office/powerpoint/2010/main" val="2934598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ON MILSUITE:</a:t>
            </a:r>
          </a:p>
          <a:p>
            <a:r>
              <a:rPr lang="en-US" baseline="0" dirty="0" smtClean="0"/>
              <a:t>-Have another class/introduction to what Milsuite/</a:t>
            </a:r>
            <a:r>
              <a:rPr lang="en-US" baseline="0" dirty="0" err="1" smtClean="0"/>
              <a:t>Milbook</a:t>
            </a:r>
            <a:r>
              <a:rPr lang="en-US" baseline="0" dirty="0" smtClean="0"/>
              <a:t> is and can send it.  Email me for copy. </a:t>
            </a:r>
          </a:p>
          <a:p>
            <a:r>
              <a:rPr lang="en-US" baseline="0" dirty="0" smtClean="0"/>
              <a:t>-Items include bullet guides, duty descriptions, profile tracking tools, etc. </a:t>
            </a:r>
          </a:p>
          <a:p>
            <a:endParaRPr lang="en-US" baseline="0" dirty="0" smtClean="0"/>
          </a:p>
          <a:p>
            <a:r>
              <a:rPr lang="en-US" baseline="0" dirty="0" smtClean="0"/>
              <a:t>-If interested, request a copy of the Intro to Milsuite class at the end of the class. . </a:t>
            </a:r>
            <a:endParaRPr lang="en-US" dirty="0"/>
          </a:p>
        </p:txBody>
      </p:sp>
      <p:sp>
        <p:nvSpPr>
          <p:cNvPr id="4" name="Slide Number Placeholder 3"/>
          <p:cNvSpPr>
            <a:spLocks noGrp="1"/>
          </p:cNvSpPr>
          <p:nvPr>
            <p:ph type="sldNum" sz="quarter" idx="10"/>
          </p:nvPr>
        </p:nvSpPr>
        <p:spPr/>
        <p:txBody>
          <a:bodyPr/>
          <a:lstStyle/>
          <a:p>
            <a:fld id="{767A19E5-EE33-4B18-A49A-2B4CF06BBDDD}" type="slidenum">
              <a:rPr lang="en-US" altLang="en-US" smtClean="0"/>
              <a:pPr/>
              <a:t>7</a:t>
            </a:fld>
            <a:endParaRPr lang="en-US" altLang="en-US"/>
          </a:p>
        </p:txBody>
      </p:sp>
    </p:spTree>
    <p:extLst>
      <p:ext uri="{BB962C8B-B14F-4D97-AF65-F5344CB8AC3E}">
        <p14:creationId xmlns:p14="http://schemas.microsoft.com/office/powerpoint/2010/main" val="15738163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45</a:t>
            </a:fld>
            <a:endParaRPr lang="en-US"/>
          </a:p>
        </p:txBody>
      </p:sp>
    </p:spTree>
    <p:extLst>
      <p:ext uri="{BB962C8B-B14F-4D97-AF65-F5344CB8AC3E}">
        <p14:creationId xmlns:p14="http://schemas.microsoft.com/office/powerpoint/2010/main" val="24437479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1223"/>
              </a:spcAft>
              <a:buFont typeface="Arial" pitchFamily="34" charset="0"/>
              <a:buChar char="•"/>
            </a:pPr>
            <a:r>
              <a:rPr lang="en-US" dirty="0" smtClean="0"/>
              <a:t>Forums aren’t just a place to go for “products.”  </a:t>
            </a:r>
          </a:p>
          <a:p>
            <a:pPr>
              <a:spcAft>
                <a:spcPts val="1223"/>
              </a:spcAft>
              <a:buFont typeface="Arial" pitchFamily="34" charset="0"/>
              <a:buChar char="•"/>
            </a:pPr>
            <a:r>
              <a:rPr lang="en-US" dirty="0" smtClean="0"/>
              <a:t>They are a place to share your own information, experiences, and ask questions you may have. </a:t>
            </a:r>
          </a:p>
          <a:p>
            <a:pPr>
              <a:spcAft>
                <a:spcPts val="1223"/>
              </a:spcAft>
              <a:buFont typeface="Arial" pitchFamily="34" charset="0"/>
              <a:buChar char="•"/>
            </a:pPr>
            <a:r>
              <a:rPr lang="en-US" dirty="0" smtClean="0"/>
              <a:t>In sharing your experiences, you reflect on them in more detail(personal AAR), and then can learn more from them yourself and gain deeper insight into them.  </a:t>
            </a:r>
          </a:p>
          <a:p>
            <a:pPr>
              <a:spcAft>
                <a:spcPts val="1223"/>
              </a:spcAft>
              <a:buFont typeface="Arial" pitchFamily="34" charset="0"/>
              <a:buChar char="•"/>
            </a:pPr>
            <a:endParaRPr lang="en-US" dirty="0" smtClean="0"/>
          </a:p>
          <a:p>
            <a:pPr>
              <a:spcAft>
                <a:spcPts val="1223"/>
              </a:spcAft>
              <a:buFont typeface="Arial" pitchFamily="34" charset="0"/>
              <a:buChar char="•"/>
            </a:pPr>
            <a:r>
              <a:rPr lang="en-US" dirty="0" smtClean="0"/>
              <a:t>Strongly recommend all company grade officers</a:t>
            </a:r>
            <a:r>
              <a:rPr lang="en-US" baseline="0" dirty="0" smtClean="0"/>
              <a:t> check out JuniorOfficer.army.mil; MAJ and above, please feel free to check it out as well. </a:t>
            </a:r>
            <a:endParaRPr lang="en-US"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46</a:t>
            </a:fld>
            <a:endParaRPr lang="en-US"/>
          </a:p>
        </p:txBody>
      </p:sp>
    </p:spTree>
    <p:extLst>
      <p:ext uri="{BB962C8B-B14F-4D97-AF65-F5344CB8AC3E}">
        <p14:creationId xmlns:p14="http://schemas.microsoft.com/office/powerpoint/2010/main" val="27691269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1223"/>
              </a:spcAft>
              <a:buFont typeface="Arial" pitchFamily="34" charset="0"/>
              <a:buChar char="•"/>
            </a:pPr>
            <a:r>
              <a:rPr lang="en-US" dirty="0" smtClean="0"/>
              <a:t>Thank you. </a:t>
            </a:r>
          </a:p>
        </p:txBody>
      </p:sp>
      <p:sp>
        <p:nvSpPr>
          <p:cNvPr id="4" name="Slide Number Placeholder 3"/>
          <p:cNvSpPr>
            <a:spLocks noGrp="1"/>
          </p:cNvSpPr>
          <p:nvPr>
            <p:ph type="sldNum" sz="quarter" idx="10"/>
          </p:nvPr>
        </p:nvSpPr>
        <p:spPr/>
        <p:txBody>
          <a:bodyPr/>
          <a:lstStyle/>
          <a:p>
            <a:fld id="{98C81A6A-65C9-4662-A59D-39BB8CF26EBC}" type="slidenum">
              <a:rPr lang="en-US" smtClean="0"/>
              <a:pPr/>
              <a:t>47</a:t>
            </a:fld>
            <a:endParaRPr lang="en-US"/>
          </a:p>
        </p:txBody>
      </p:sp>
    </p:spTree>
    <p:extLst>
      <p:ext uri="{BB962C8B-B14F-4D97-AF65-F5344CB8AC3E}">
        <p14:creationId xmlns:p14="http://schemas.microsoft.com/office/powerpoint/2010/main" val="972416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1223"/>
              </a:spcAft>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98C81A6A-65C9-4662-A59D-39BB8CF26EBC}" type="slidenum">
              <a:rPr lang="en-US" smtClean="0"/>
              <a:pPr/>
              <a:t>48</a:t>
            </a:fld>
            <a:endParaRPr lang="en-US"/>
          </a:p>
        </p:txBody>
      </p:sp>
    </p:spTree>
    <p:extLst>
      <p:ext uri="{BB962C8B-B14F-4D97-AF65-F5344CB8AC3E}">
        <p14:creationId xmlns:p14="http://schemas.microsoft.com/office/powerpoint/2010/main" val="3613515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a:t>
            </a:r>
            <a:endParaRPr lang="en-US" dirty="0"/>
          </a:p>
        </p:txBody>
      </p:sp>
      <p:sp>
        <p:nvSpPr>
          <p:cNvPr id="4" name="Slide Number Placeholder 3"/>
          <p:cNvSpPr>
            <a:spLocks noGrp="1"/>
          </p:cNvSpPr>
          <p:nvPr>
            <p:ph type="sldNum" sz="quarter" idx="10"/>
          </p:nvPr>
        </p:nvSpPr>
        <p:spPr/>
        <p:txBody>
          <a:bodyPr/>
          <a:lstStyle/>
          <a:p>
            <a:fld id="{767A19E5-EE33-4B18-A49A-2B4CF06BBDDD}" type="slidenum">
              <a:rPr lang="en-US" altLang="en-US" smtClean="0"/>
              <a:pPr/>
              <a:t>9</a:t>
            </a:fld>
            <a:endParaRPr lang="en-US" altLang="en-US"/>
          </a:p>
        </p:txBody>
      </p:sp>
    </p:spTree>
    <p:extLst>
      <p:ext uri="{BB962C8B-B14F-4D97-AF65-F5344CB8AC3E}">
        <p14:creationId xmlns:p14="http://schemas.microsoft.com/office/powerpoint/2010/main" val="61987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10</a:t>
            </a:fld>
            <a:endParaRPr lang="en-US"/>
          </a:p>
        </p:txBody>
      </p:sp>
    </p:spTree>
    <p:extLst>
      <p:ext uri="{BB962C8B-B14F-4D97-AF65-F5344CB8AC3E}">
        <p14:creationId xmlns:p14="http://schemas.microsoft.com/office/powerpoint/2010/main" val="2375197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98C81A6A-65C9-4662-A59D-39BB8CF26EBC}" type="slidenum">
              <a:rPr lang="en-US" smtClean="0"/>
              <a:pPr/>
              <a:t>11</a:t>
            </a:fld>
            <a:endParaRPr lang="en-US"/>
          </a:p>
        </p:txBody>
      </p:sp>
    </p:spTree>
    <p:extLst>
      <p:ext uri="{BB962C8B-B14F-4D97-AF65-F5344CB8AC3E}">
        <p14:creationId xmlns:p14="http://schemas.microsoft.com/office/powerpoint/2010/main" val="2451452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Rater: Assesses PERFORMANCE.</a:t>
            </a:r>
          </a:p>
          <a:p>
            <a:r>
              <a:rPr lang="en-US" dirty="0" smtClean="0"/>
              <a:t>-Raters, make sure you comment accordingly for the bullet points.</a:t>
            </a:r>
            <a:r>
              <a:rPr lang="en-US" baseline="0" dirty="0" smtClean="0"/>
              <a:t> </a:t>
            </a:r>
          </a:p>
          <a:p>
            <a:r>
              <a:rPr lang="en-US" dirty="0" smtClean="0"/>
              <a:t>-Do</a:t>
            </a:r>
            <a:r>
              <a:rPr lang="en-US" baseline="0" dirty="0" smtClean="0"/>
              <a:t> not be afraid the put “MET STANDARD” if that’s all they did.  Do not feel you need to inflate a rating to protect a poor performer, even if you failed to counsel. </a:t>
            </a:r>
          </a:p>
          <a:p>
            <a:r>
              <a:rPr lang="en-US" baseline="0" dirty="0" smtClean="0"/>
              <a:t>-Raters are continuing to talk about POTENTIAL! STOP!</a:t>
            </a:r>
          </a:p>
          <a:p>
            <a:r>
              <a:rPr lang="en-US" baseline="0" dirty="0" smtClean="0"/>
              <a:t>EXAMPLES RIGHT:</a:t>
            </a:r>
          </a:p>
          <a:p>
            <a:r>
              <a:rPr lang="en-US" sz="1200" kern="1200" dirty="0" smtClean="0">
                <a:solidFill>
                  <a:schemeClr val="tx1"/>
                </a:solidFill>
                <a:effectLst/>
                <a:latin typeface="Arial" charset="0"/>
                <a:ea typeface="+mn-ea"/>
                <a:cs typeface="+mn-cs"/>
              </a:rPr>
              <a:t>-outstanding performance in all respects; clearly performed above already high expectations.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-top performing SSG in a company with 23 </a:t>
            </a:r>
            <a:r>
              <a:rPr lang="en-US" sz="1200" kern="1200" dirty="0" err="1" smtClean="0">
                <a:solidFill>
                  <a:schemeClr val="tx1"/>
                </a:solidFill>
                <a:effectLst/>
                <a:latin typeface="Arial" charset="0"/>
                <a:ea typeface="+mn-ea"/>
                <a:cs typeface="+mn-cs"/>
              </a:rPr>
              <a:t>SSGs</a:t>
            </a:r>
            <a:r>
              <a:rPr lang="en-US" sz="1200" kern="1200" dirty="0" smtClean="0">
                <a:solidFill>
                  <a:schemeClr val="tx1"/>
                </a:solidFill>
                <a:effectLst/>
                <a:latin typeface="Arial" charset="0"/>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-performs at a level above his current rank</a:t>
            </a:r>
            <a:br>
              <a:rPr lang="en-US" sz="1200" kern="1200" dirty="0" smtClean="0">
                <a:solidFill>
                  <a:schemeClr val="tx1"/>
                </a:solidFill>
                <a:effectLst/>
                <a:latin typeface="Arial" charset="0"/>
                <a:ea typeface="+mn-ea"/>
                <a:cs typeface="+mn-cs"/>
              </a:rPr>
            </a:br>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EXAMPLES WRONG: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-ready for promotion now</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-assign immediately as MP company 1SG.</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-has the potential to</a:t>
            </a:r>
            <a:r>
              <a:rPr lang="en-US" sz="1200" kern="1200" baseline="0" dirty="0" smtClean="0">
                <a:solidFill>
                  <a:schemeClr val="tx1"/>
                </a:solidFill>
                <a:effectLst/>
                <a:latin typeface="Arial" charset="0"/>
                <a:ea typeface="+mn-ea"/>
                <a:cs typeface="+mn-cs"/>
              </a:rPr>
              <a:t> excel in the company</a:t>
            </a:r>
            <a:endParaRPr lang="en-US" sz="1200" kern="1200" dirty="0" smtClean="0">
              <a:solidFill>
                <a:schemeClr val="tx1"/>
              </a:solidFill>
              <a:effectLst/>
              <a:latin typeface="Arial" charset="0"/>
              <a:ea typeface="+mn-ea"/>
              <a:cs typeface="+mn-cs"/>
            </a:endParaRPr>
          </a:p>
          <a:p>
            <a:r>
              <a:rPr lang="en-US" baseline="0" dirty="0" smtClean="0"/>
              <a:t>-will make an excellent SSG (if a SGT)</a:t>
            </a:r>
          </a:p>
          <a:p>
            <a:endParaRPr lang="en-US" baseline="0" dirty="0" smtClean="0"/>
          </a:p>
          <a:p>
            <a:r>
              <a:rPr lang="en-US" baseline="0" dirty="0" smtClean="0"/>
              <a:t>Senior Rater: Assesses POTENTIAL and is responsible to ensure the evaluation is administratively correct. </a:t>
            </a:r>
          </a:p>
          <a:p>
            <a:endParaRPr lang="en-US" baseline="0" dirty="0" smtClean="0"/>
          </a:p>
          <a:p>
            <a:r>
              <a:rPr lang="en-US" b="1" baseline="0" dirty="0" smtClean="0">
                <a:solidFill>
                  <a:schemeClr val="tx1"/>
                </a:solidFill>
              </a:rPr>
              <a:t>QUESTIONS?</a:t>
            </a:r>
            <a:endParaRPr lang="en-US" b="1" dirty="0">
              <a:solidFill>
                <a:schemeClr val="tx1"/>
              </a:solidFill>
            </a:endParaRPr>
          </a:p>
        </p:txBody>
      </p:sp>
      <p:sp>
        <p:nvSpPr>
          <p:cNvPr id="4" name="Slide Number Placeholder 3"/>
          <p:cNvSpPr>
            <a:spLocks noGrp="1"/>
          </p:cNvSpPr>
          <p:nvPr>
            <p:ph type="sldNum" sz="quarter" idx="10"/>
          </p:nvPr>
        </p:nvSpPr>
        <p:spPr/>
        <p:txBody>
          <a:bodyPr/>
          <a:lstStyle/>
          <a:p>
            <a:fld id="{767A19E5-EE33-4B18-A49A-2B4CF06BBDDD}" type="slidenum">
              <a:rPr lang="en-US" altLang="en-US" smtClean="0"/>
              <a:pPr/>
              <a:t>12</a:t>
            </a:fld>
            <a:endParaRPr lang="en-US" altLang="en-US"/>
          </a:p>
        </p:txBody>
      </p:sp>
    </p:spTree>
    <p:extLst>
      <p:ext uri="{BB962C8B-B14F-4D97-AF65-F5344CB8AC3E}">
        <p14:creationId xmlns:p14="http://schemas.microsoft.com/office/powerpoint/2010/main" val="396579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RATED SOLDIERS:</a:t>
            </a:r>
          </a:p>
          <a:p>
            <a:r>
              <a:rPr lang="en-US" dirty="0" smtClean="0"/>
              <a:t>-In 185 MP</a:t>
            </a:r>
            <a:r>
              <a:rPr lang="en-US" baseline="0" dirty="0" smtClean="0"/>
              <a:t> BN, </a:t>
            </a:r>
            <a:r>
              <a:rPr lang="en-US" dirty="0" smtClean="0"/>
              <a:t>at the </a:t>
            </a:r>
            <a:r>
              <a:rPr lang="en-US" baseline="0" dirty="0" smtClean="0"/>
              <a:t>beginning of August 2016, there were 41 </a:t>
            </a:r>
            <a:r>
              <a:rPr lang="en-US" baseline="0" dirty="0" err="1" smtClean="0"/>
              <a:t>SGTs</a:t>
            </a:r>
            <a:r>
              <a:rPr lang="en-US" baseline="0" dirty="0" smtClean="0"/>
              <a:t> that were without an evaluation for over 480 days since promotion. </a:t>
            </a:r>
          </a:p>
          <a:p>
            <a:r>
              <a:rPr lang="en-US" baseline="0" dirty="0" smtClean="0"/>
              <a:t>-There were 3 </a:t>
            </a:r>
            <a:r>
              <a:rPr lang="en-US" baseline="0" dirty="0" err="1" smtClean="0"/>
              <a:t>SSGs</a:t>
            </a:r>
            <a:r>
              <a:rPr lang="en-US" baseline="0" dirty="0" smtClean="0"/>
              <a:t>!</a:t>
            </a:r>
          </a:p>
          <a:p>
            <a:r>
              <a:rPr lang="en-US" baseline="0" dirty="0" smtClean="0"/>
              <a:t>-Issue due to promo date not being entered into </a:t>
            </a:r>
            <a:r>
              <a:rPr lang="en-US" baseline="0" dirty="0" err="1" smtClean="0"/>
              <a:t>SIDPERs</a:t>
            </a:r>
            <a:r>
              <a:rPr lang="en-US" baseline="0" dirty="0" smtClean="0"/>
              <a:t>, therefore </a:t>
            </a:r>
            <a:r>
              <a:rPr lang="en-US" baseline="0" dirty="0" err="1" smtClean="0"/>
              <a:t>RMT</a:t>
            </a:r>
            <a:r>
              <a:rPr lang="en-US" baseline="0" dirty="0" smtClean="0"/>
              <a:t> didn’t track. </a:t>
            </a:r>
          </a:p>
          <a:p>
            <a:endParaRPr lang="en-US" dirty="0" smtClean="0"/>
          </a:p>
          <a:p>
            <a:r>
              <a:rPr lang="en-US" dirty="0" smtClean="0"/>
              <a:t>REVIEWER:</a:t>
            </a:r>
          </a:p>
          <a:p>
            <a:r>
              <a:rPr lang="en-US" dirty="0" smtClean="0"/>
              <a:t>-Companies that do not</a:t>
            </a:r>
            <a:r>
              <a:rPr lang="en-US" baseline="0" dirty="0" smtClean="0"/>
              <a:t> have a CPT for a company commander, will need BN assistance in order to review NCOERs. </a:t>
            </a:r>
          </a:p>
          <a:p>
            <a:r>
              <a:rPr lang="en-US" baseline="0" dirty="0" smtClean="0"/>
              <a:t>-185 MP BN has sent out a memo designating the BN reviewer as part of the BN Evaluation SOP.  </a:t>
            </a:r>
          </a:p>
          <a:p>
            <a:r>
              <a:rPr lang="en-US" baseline="0" dirty="0" smtClean="0"/>
              <a:t>-No, 1LT(P) does not count. </a:t>
            </a:r>
            <a:endParaRPr lang="en-US" dirty="0" smtClean="0"/>
          </a:p>
          <a:p>
            <a:endParaRPr lang="en-US" dirty="0" smtClean="0"/>
          </a:p>
          <a:p>
            <a:r>
              <a:rPr lang="en-US" dirty="0" smtClean="0"/>
              <a:t>-Order that an NCOER has to be signed in: Rater, SR,</a:t>
            </a:r>
            <a:r>
              <a:rPr lang="en-US" baseline="0" dirty="0" smtClean="0"/>
              <a:t> Rated NCO, Reviewer (if applicable).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solidFill>
                  <a:schemeClr val="tx1"/>
                </a:solidFill>
              </a:rPr>
              <a:t>QUESTIONS?</a:t>
            </a:r>
            <a:endParaRPr lang="en-US" b="1" dirty="0" smtClean="0">
              <a:solidFill>
                <a:schemeClr val="tx1"/>
              </a:solidFill>
            </a:endParaRPr>
          </a:p>
          <a:p>
            <a:endParaRPr lang="en-US" dirty="0" smtClean="0"/>
          </a:p>
          <a:p>
            <a:r>
              <a:rPr lang="en-US" dirty="0" smtClean="0"/>
              <a:t>Next we will go into</a:t>
            </a:r>
            <a:r>
              <a:rPr lang="en-US" baseline="0" dirty="0" smtClean="0"/>
              <a:t> how to fill out the NCOER, starting from the top, Part 1 box a.</a:t>
            </a:r>
            <a:endParaRPr lang="en-US" dirty="0"/>
          </a:p>
        </p:txBody>
      </p:sp>
      <p:sp>
        <p:nvSpPr>
          <p:cNvPr id="4" name="Slide Number Placeholder 3"/>
          <p:cNvSpPr>
            <a:spLocks noGrp="1"/>
          </p:cNvSpPr>
          <p:nvPr>
            <p:ph type="sldNum" sz="quarter" idx="10"/>
          </p:nvPr>
        </p:nvSpPr>
        <p:spPr/>
        <p:txBody>
          <a:bodyPr/>
          <a:lstStyle/>
          <a:p>
            <a:fld id="{767A19E5-EE33-4B18-A49A-2B4CF06BBDDD}" type="slidenum">
              <a:rPr lang="en-US" altLang="en-US" smtClean="0"/>
              <a:pPr/>
              <a:t>13</a:t>
            </a:fld>
            <a:endParaRPr lang="en-US" altLang="en-US"/>
          </a:p>
        </p:txBody>
      </p:sp>
    </p:spTree>
    <p:extLst>
      <p:ext uri="{BB962C8B-B14F-4D97-AF65-F5344CB8AC3E}">
        <p14:creationId xmlns:p14="http://schemas.microsoft.com/office/powerpoint/2010/main" val="5573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TextBox 1"/>
          <p:cNvSpPr txBox="1"/>
          <p:nvPr userDrawn="1"/>
        </p:nvSpPr>
        <p:spPr>
          <a:xfrm>
            <a:off x="64251" y="5842337"/>
            <a:ext cx="2069349" cy="1015663"/>
          </a:xfrm>
          <a:prstGeom prst="rect">
            <a:avLst/>
          </a:prstGeom>
          <a:noFill/>
        </p:spPr>
        <p:txBody>
          <a:bodyPr wrap="none" rtlCol="0">
            <a:spAutoFit/>
          </a:bodyPr>
          <a:lstStyle/>
          <a:p>
            <a:r>
              <a:rPr lang="en-US" sz="1200" b="1" dirty="0" smtClean="0"/>
              <a:t>PRODUCT CREATED BY:</a:t>
            </a:r>
          </a:p>
          <a:p>
            <a:r>
              <a:rPr lang="en-US" sz="1200" baseline="0" dirty="0" smtClean="0"/>
              <a:t>Brock J. Young</a:t>
            </a:r>
          </a:p>
          <a:p>
            <a:r>
              <a:rPr lang="en-US" sz="1200" baseline="0" dirty="0" smtClean="0"/>
              <a:t>Brock.j.young.mil@mail.mil</a:t>
            </a:r>
          </a:p>
          <a:p>
            <a:endParaRPr lang="en-US" sz="1200" baseline="0" dirty="0" smtClean="0"/>
          </a:p>
          <a:p>
            <a:r>
              <a:rPr lang="en-US" sz="1200" b="1" baseline="0" dirty="0" smtClean="0"/>
              <a:t>“Pride, Honor, Discipline”</a:t>
            </a:r>
            <a:endParaRPr lang="en-US" sz="1200" b="1" dirty="0"/>
          </a:p>
        </p:txBody>
      </p:sp>
      <p:sp>
        <p:nvSpPr>
          <p:cNvPr id="3" name="TextBox 2"/>
          <p:cNvSpPr txBox="1"/>
          <p:nvPr userDrawn="1"/>
        </p:nvSpPr>
        <p:spPr>
          <a:xfrm>
            <a:off x="6971802" y="6015335"/>
            <a:ext cx="2172198" cy="461665"/>
          </a:xfrm>
          <a:prstGeom prst="rect">
            <a:avLst/>
          </a:prstGeom>
          <a:noFill/>
        </p:spPr>
        <p:txBody>
          <a:bodyPr wrap="none" rtlCol="0">
            <a:spAutoFit/>
          </a:bodyPr>
          <a:lstStyle/>
          <a:p>
            <a:pPr algn="r"/>
            <a:r>
              <a:rPr lang="en-US" sz="1200" b="1" dirty="0" smtClean="0"/>
              <a:t>CURRENT VERSION DATE:</a:t>
            </a:r>
          </a:p>
          <a:p>
            <a:pPr algn="r"/>
            <a:r>
              <a:rPr lang="en-US" sz="1200" b="0" dirty="0" smtClean="0"/>
              <a:t>V5 20170318</a:t>
            </a:r>
            <a:endParaRPr lang="en-US" sz="1200" b="0"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DB65AE26-44EE-4AFE-AF2F-9AB270E2BC96}" type="slidenum">
              <a:rPr lang="en-US" altLang="en-US"/>
              <a:pPr/>
              <a:t>‹#›</a:t>
            </a:fld>
            <a:endParaRPr lang="en-US" altLang="en-US"/>
          </a:p>
        </p:txBody>
      </p:sp>
    </p:spTree>
    <p:extLst>
      <p:ext uri="{BB962C8B-B14F-4D97-AF65-F5344CB8AC3E}">
        <p14:creationId xmlns:p14="http://schemas.microsoft.com/office/powerpoint/2010/main" val="3304054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igi Background"/>
          <p:cNvPicPr>
            <a:picLocks noChangeAspect="1" noChangeArrowheads="1"/>
          </p:cNvPicPr>
          <p:nvPr userDrawn="1"/>
        </p:nvPicPr>
        <p:blipFill>
          <a:blip r:embed="rId5" cstate="screen"/>
          <a:srcRect/>
          <a:stretch>
            <a:fillRect/>
          </a:stretch>
        </p:blipFill>
        <p:spPr bwMode="auto">
          <a:xfrm>
            <a:off x="0" y="0"/>
            <a:ext cx="9144000" cy="6858000"/>
          </a:xfrm>
          <a:prstGeom prst="rect">
            <a:avLst/>
          </a:prstGeom>
          <a:noFill/>
          <a:ln w="9525">
            <a:noFill/>
            <a:miter lim="800000"/>
            <a:headEnd/>
            <a:tailEnd/>
          </a:ln>
        </p:spPr>
      </p:pic>
      <p:pic>
        <p:nvPicPr>
          <p:cNvPr id="3" name="Picture 2" descr="PHD-patch-j.jpg"/>
          <p:cNvPicPr>
            <a:picLocks noChangeAspect="1"/>
          </p:cNvPicPr>
          <p:nvPr userDrawn="1"/>
        </p:nvPicPr>
        <p:blipFill>
          <a:blip r:embed="rId6" cstate="screen"/>
          <a:stretch>
            <a:fillRect/>
          </a:stretch>
        </p:blipFill>
        <p:spPr>
          <a:xfrm>
            <a:off x="0" y="0"/>
            <a:ext cx="1063507" cy="1066800"/>
          </a:xfrm>
          <a:prstGeom prst="rect">
            <a:avLst/>
          </a:prstGeom>
        </p:spPr>
      </p:pic>
      <p:pic>
        <p:nvPicPr>
          <p:cNvPr id="4" name="Picture 3" descr="MP Pistols12.gif"/>
          <p:cNvPicPr>
            <a:picLocks noChangeAspect="1"/>
          </p:cNvPicPr>
          <p:nvPr userDrawn="1"/>
        </p:nvPicPr>
        <p:blipFill>
          <a:blip r:embed="rId7" cstate="screen"/>
          <a:stretch>
            <a:fillRect/>
          </a:stretch>
        </p:blipFill>
        <p:spPr>
          <a:xfrm>
            <a:off x="8120498" y="0"/>
            <a:ext cx="1023502" cy="76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valuations.hrc.army.mil/index.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milsuite.mil/book/docs/DOC-27354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pd.army.mi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www.milsuite.mi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971800"/>
            <a:ext cx="8839200" cy="646331"/>
          </a:xfrm>
          <a:prstGeom prst="rect">
            <a:avLst/>
          </a:prstGeom>
          <a:noFill/>
        </p:spPr>
        <p:txBody>
          <a:bodyPr wrap="square" rtlCol="0">
            <a:spAutoFit/>
          </a:bodyPr>
          <a:lstStyle/>
          <a:p>
            <a:pPr algn="ctr"/>
            <a:r>
              <a:rPr lang="en-US" sz="3600" b="1" dirty="0" smtClean="0"/>
              <a:t>10 MIN BREAK</a:t>
            </a:r>
            <a:endParaRPr lang="en-US" sz="3600" b="1" dirty="0"/>
          </a:p>
        </p:txBody>
      </p:sp>
    </p:spTree>
    <p:extLst>
      <p:ext uri="{BB962C8B-B14F-4D97-AF65-F5344CB8AC3E}">
        <p14:creationId xmlns:p14="http://schemas.microsoft.com/office/powerpoint/2010/main" val="3062280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0"/>
            <a:ext cx="8229600" cy="685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kern="0" dirty="0" smtClean="0"/>
              <a:t>Responsibilities</a:t>
            </a:r>
            <a:endParaRPr lang="en-US" sz="3600" b="1" kern="0" dirty="0"/>
          </a:p>
        </p:txBody>
      </p:sp>
      <p:sp>
        <p:nvSpPr>
          <p:cNvPr id="6" name="Content Placeholder 2"/>
          <p:cNvSpPr txBox="1">
            <a:spLocks/>
          </p:cNvSpPr>
          <p:nvPr/>
        </p:nvSpPr>
        <p:spPr>
          <a:xfrm>
            <a:off x="461962" y="838200"/>
            <a:ext cx="86868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600"/>
              </a:spcAft>
            </a:pPr>
            <a:r>
              <a:rPr lang="en-US" sz="2000" b="1" kern="0" dirty="0" smtClean="0"/>
              <a:t>Commanders: </a:t>
            </a:r>
            <a:r>
              <a:rPr lang="en-US" sz="2000" kern="0" dirty="0" smtClean="0"/>
              <a:t>Commander’s are ultimately responsible for the evaluations within their units. </a:t>
            </a:r>
          </a:p>
          <a:p>
            <a:pPr>
              <a:spcBef>
                <a:spcPts val="0"/>
              </a:spcBef>
              <a:spcAft>
                <a:spcPts val="600"/>
              </a:spcAft>
            </a:pPr>
            <a:r>
              <a:rPr lang="en-US" sz="2000" b="1" kern="0" dirty="0" smtClean="0"/>
              <a:t>Rater: Assesses PERFORMANCE. (AR 623-3, 2-12)</a:t>
            </a:r>
          </a:p>
          <a:p>
            <a:pPr lvl="1">
              <a:spcBef>
                <a:spcPts val="0"/>
              </a:spcBef>
              <a:spcAft>
                <a:spcPts val="600"/>
              </a:spcAft>
            </a:pPr>
            <a:r>
              <a:rPr lang="en-US" sz="2000" kern="0" dirty="0" smtClean="0"/>
              <a:t>Counsel Soldier. Initial face-to-face discussion of duties, responsibilities, and objectives </a:t>
            </a:r>
          </a:p>
          <a:p>
            <a:pPr lvl="1">
              <a:spcBef>
                <a:spcPts val="0"/>
              </a:spcBef>
              <a:spcAft>
                <a:spcPts val="600"/>
              </a:spcAft>
            </a:pPr>
            <a:r>
              <a:rPr lang="en-US" sz="2000" kern="0" dirty="0" smtClean="0"/>
              <a:t>Quarterly/semi-annually to assess a Soldier’s performance against the standards - the Army Leadership Requirements Model, the org’s mission, duties, responsibilities, tasks, and objectives</a:t>
            </a:r>
          </a:p>
          <a:p>
            <a:pPr lvl="1">
              <a:spcBef>
                <a:spcPts val="0"/>
              </a:spcBef>
              <a:spcAft>
                <a:spcPts val="600"/>
              </a:spcAft>
            </a:pPr>
            <a:r>
              <a:rPr lang="en-US" sz="2000" kern="0" dirty="0" smtClean="0"/>
              <a:t>Inform NCOs where they stand in comparison to peers, and what they can do </a:t>
            </a:r>
            <a:r>
              <a:rPr lang="en-US" sz="2000" kern="0" dirty="0" err="1" smtClean="0"/>
              <a:t>IOT</a:t>
            </a:r>
            <a:r>
              <a:rPr lang="en-US" sz="2000" kern="0" dirty="0" smtClean="0"/>
              <a:t> improve</a:t>
            </a:r>
          </a:p>
          <a:p>
            <a:pPr lvl="1">
              <a:spcBef>
                <a:spcPts val="0"/>
              </a:spcBef>
              <a:spcAft>
                <a:spcPts val="600"/>
              </a:spcAft>
            </a:pPr>
            <a:r>
              <a:rPr lang="en-US" sz="2000" b="1" kern="0" dirty="0" smtClean="0"/>
              <a:t>NOTE: </a:t>
            </a:r>
            <a:r>
              <a:rPr lang="en-US" sz="2000" kern="0" dirty="0" smtClean="0"/>
              <a:t>Rater commenting on potential will result in in the evaluation being returned from HQDA</a:t>
            </a:r>
          </a:p>
          <a:p>
            <a:pPr>
              <a:spcBef>
                <a:spcPts val="0"/>
              </a:spcBef>
              <a:spcAft>
                <a:spcPts val="600"/>
              </a:spcAft>
            </a:pPr>
            <a:r>
              <a:rPr lang="en-US" sz="2000" b="1" kern="0" dirty="0" smtClean="0"/>
              <a:t>Senior Rater: Assesses POTENTIAL. (AR 623-3, 2-14)</a:t>
            </a:r>
          </a:p>
          <a:p>
            <a:pPr lvl="1">
              <a:spcBef>
                <a:spcPts val="0"/>
              </a:spcBef>
              <a:spcAft>
                <a:spcPts val="600"/>
              </a:spcAft>
            </a:pPr>
            <a:r>
              <a:rPr lang="en-US" sz="2000" kern="0" dirty="0" smtClean="0"/>
              <a:t>Accurately assess </a:t>
            </a:r>
            <a:r>
              <a:rPr lang="en-US" sz="2000" b="1" kern="0" dirty="0" smtClean="0"/>
              <a:t>POTENTIAL</a:t>
            </a:r>
            <a:r>
              <a:rPr lang="en-US" sz="2000" kern="0" dirty="0" smtClean="0"/>
              <a:t> for greater responsibility     measured against the above standards. Must be 2 grades         higher (min) than Rated NCO</a:t>
            </a:r>
          </a:p>
          <a:p>
            <a:pPr lvl="1">
              <a:spcBef>
                <a:spcPts val="0"/>
              </a:spcBef>
              <a:spcAft>
                <a:spcPts val="600"/>
              </a:spcAft>
            </a:pPr>
            <a:r>
              <a:rPr lang="en-US" sz="2000" b="1" kern="0" dirty="0" smtClean="0"/>
              <a:t>REVIEWS FOR ACCURACY</a:t>
            </a:r>
            <a:endParaRPr lang="en-US" sz="2000" kern="0" dirty="0" smtClean="0"/>
          </a:p>
        </p:txBody>
      </p:sp>
    </p:spTree>
    <p:extLst>
      <p:ext uri="{BB962C8B-B14F-4D97-AF65-F5344CB8AC3E}">
        <p14:creationId xmlns:p14="http://schemas.microsoft.com/office/powerpoint/2010/main" val="2725394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z="3600" b="1" dirty="0" smtClean="0"/>
              <a:t>Responsibilities, cont.</a:t>
            </a:r>
            <a:endParaRPr lang="en-US" sz="3600" b="1" dirty="0"/>
          </a:p>
        </p:txBody>
      </p:sp>
      <p:sp>
        <p:nvSpPr>
          <p:cNvPr id="3" name="Content Placeholder 2"/>
          <p:cNvSpPr>
            <a:spLocks noGrp="1"/>
          </p:cNvSpPr>
          <p:nvPr>
            <p:ph idx="1"/>
          </p:nvPr>
        </p:nvSpPr>
        <p:spPr>
          <a:xfrm>
            <a:off x="462643" y="808037"/>
            <a:ext cx="8534400" cy="4525963"/>
          </a:xfrm>
        </p:spPr>
        <p:txBody>
          <a:bodyPr/>
          <a:lstStyle/>
          <a:p>
            <a:pPr>
              <a:spcBef>
                <a:spcPts val="0"/>
              </a:spcBef>
              <a:spcAft>
                <a:spcPts val="600"/>
              </a:spcAft>
            </a:pPr>
            <a:r>
              <a:rPr lang="en-US" sz="2000" b="1" dirty="0" smtClean="0"/>
              <a:t>Rated Soldier: (</a:t>
            </a:r>
            <a:r>
              <a:rPr lang="en-US" sz="2000" b="1" dirty="0"/>
              <a:t>AR 623-3, 2-10</a:t>
            </a:r>
            <a:r>
              <a:rPr lang="en-US" sz="2000" b="1" dirty="0" smtClean="0"/>
              <a:t>)</a:t>
            </a:r>
          </a:p>
          <a:p>
            <a:pPr lvl="1">
              <a:spcBef>
                <a:spcPts val="0"/>
              </a:spcBef>
              <a:spcAft>
                <a:spcPts val="600"/>
              </a:spcAft>
            </a:pPr>
            <a:r>
              <a:rPr lang="en-US" sz="2000" b="1" dirty="0" smtClean="0"/>
              <a:t>Make sure your evaluation gets done, when it needs to be done (Annual vs. Change of Rater vs. Change of Duty, etc.)! </a:t>
            </a:r>
            <a:endParaRPr lang="en-US" sz="2000" b="1" dirty="0"/>
          </a:p>
          <a:p>
            <a:pPr marL="457200" lvl="1" indent="0" algn="ctr">
              <a:spcBef>
                <a:spcPts val="0"/>
              </a:spcBef>
              <a:spcAft>
                <a:spcPts val="600"/>
              </a:spcAft>
              <a:buNone/>
            </a:pPr>
            <a:r>
              <a:rPr lang="en-US" sz="2000" b="1" dirty="0" smtClean="0"/>
              <a:t>IT’S YOUR CAREER</a:t>
            </a:r>
            <a:r>
              <a:rPr lang="en-US" sz="2000" dirty="0" smtClean="0"/>
              <a:t>!!</a:t>
            </a:r>
          </a:p>
          <a:p>
            <a:pPr lvl="1">
              <a:spcBef>
                <a:spcPts val="0"/>
              </a:spcBef>
              <a:spcAft>
                <a:spcPts val="600"/>
              </a:spcAft>
            </a:pPr>
            <a:r>
              <a:rPr lang="en-US" sz="2000" dirty="0" smtClean="0"/>
              <a:t>Push for counseling and updates on performance</a:t>
            </a:r>
          </a:p>
          <a:p>
            <a:pPr lvl="1">
              <a:spcBef>
                <a:spcPts val="0"/>
              </a:spcBef>
              <a:spcAft>
                <a:spcPts val="600"/>
              </a:spcAft>
            </a:pPr>
            <a:r>
              <a:rPr lang="en-US" sz="2000" dirty="0" smtClean="0"/>
              <a:t>Update Support Form with accomplishments, even those accomplishments in civilian education, training, </a:t>
            </a:r>
            <a:r>
              <a:rPr lang="en-US" sz="2000" dirty="0" err="1" smtClean="0"/>
              <a:t>etc</a:t>
            </a:r>
            <a:endParaRPr lang="en-US" sz="2000" dirty="0" smtClean="0"/>
          </a:p>
          <a:p>
            <a:pPr>
              <a:spcBef>
                <a:spcPts val="0"/>
              </a:spcBef>
              <a:spcAft>
                <a:spcPts val="600"/>
              </a:spcAft>
            </a:pPr>
            <a:endParaRPr lang="en-US" sz="2000" b="1" dirty="0" smtClean="0"/>
          </a:p>
          <a:p>
            <a:pPr>
              <a:spcBef>
                <a:spcPts val="0"/>
              </a:spcBef>
              <a:spcAft>
                <a:spcPts val="600"/>
              </a:spcAft>
            </a:pPr>
            <a:r>
              <a:rPr lang="en-US" sz="2000" b="1" dirty="0" smtClean="0"/>
              <a:t>Supplementary </a:t>
            </a:r>
            <a:r>
              <a:rPr lang="en-US" sz="2000" b="1" dirty="0"/>
              <a:t>Reviewer (NCOERs only):</a:t>
            </a:r>
          </a:p>
          <a:p>
            <a:pPr lvl="1">
              <a:spcBef>
                <a:spcPts val="0"/>
              </a:spcBef>
              <a:spcAft>
                <a:spcPts val="600"/>
              </a:spcAft>
            </a:pPr>
            <a:r>
              <a:rPr lang="en-US" sz="2000" dirty="0"/>
              <a:t>Ensures Rater and Senior Rater meet minimum requirements and bullets/ narrative comments meet the </a:t>
            </a:r>
            <a:r>
              <a:rPr lang="en-US" sz="2000" dirty="0" smtClean="0"/>
              <a:t>standards</a:t>
            </a:r>
            <a:endParaRPr lang="en-US" sz="2000" dirty="0"/>
          </a:p>
          <a:p>
            <a:pPr lvl="1">
              <a:spcBef>
                <a:spcPts val="0"/>
              </a:spcBef>
              <a:spcAft>
                <a:spcPts val="600"/>
              </a:spcAft>
            </a:pPr>
            <a:r>
              <a:rPr lang="en-US" sz="2000" dirty="0"/>
              <a:t>NCOERs do not need a Supplementary Reviewer if the Senior Rater is SGM/CSM, CW3-CW5, or CPT/higher</a:t>
            </a:r>
          </a:p>
          <a:p>
            <a:pPr lvl="1">
              <a:spcBef>
                <a:spcPts val="0"/>
              </a:spcBef>
              <a:spcAft>
                <a:spcPts val="600"/>
              </a:spcAft>
            </a:pPr>
            <a:r>
              <a:rPr lang="en-US" sz="2000" dirty="0"/>
              <a:t>Qualifications: Must be SGM/CSM, CW3-CW5, or </a:t>
            </a:r>
            <a:r>
              <a:rPr lang="en-US" sz="2000" dirty="0" smtClean="0"/>
              <a:t>CPT/         higher</a:t>
            </a:r>
            <a:r>
              <a:rPr lang="en-US" sz="2000" dirty="0"/>
              <a:t>, and be senior to the Senior </a:t>
            </a:r>
            <a:r>
              <a:rPr lang="en-US" sz="2000" dirty="0" smtClean="0"/>
              <a:t>Rater in </a:t>
            </a:r>
            <a:r>
              <a:rPr lang="en-US" sz="2000" dirty="0" err="1" smtClean="0"/>
              <a:t>TIG</a:t>
            </a:r>
            <a:r>
              <a:rPr lang="en-US" sz="2000" dirty="0" smtClean="0"/>
              <a:t>/rank</a:t>
            </a:r>
            <a:endParaRPr lang="en-US" sz="2000" dirty="0"/>
          </a:p>
        </p:txBody>
      </p:sp>
    </p:spTree>
    <p:extLst>
      <p:ext uri="{BB962C8B-B14F-4D97-AF65-F5344CB8AC3E}">
        <p14:creationId xmlns:p14="http://schemas.microsoft.com/office/powerpoint/2010/main" val="2470075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a:t>
            </a:r>
            <a:r>
              <a:rPr lang="en-US" sz="2800" b="1" dirty="0" smtClean="0"/>
              <a:t/>
            </a:r>
            <a:br>
              <a:rPr lang="en-US" sz="2800" b="1" dirty="0" smtClean="0"/>
            </a:br>
            <a:r>
              <a:rPr lang="en-US" sz="2800" b="1" dirty="0" smtClean="0"/>
              <a:t>Administrative Data</a:t>
            </a:r>
            <a:r>
              <a:rPr lang="en-US" sz="2800" dirty="0" smtClean="0"/>
              <a:t> </a:t>
            </a:r>
            <a:endParaRPr lang="en-US" sz="2800" dirty="0"/>
          </a:p>
        </p:txBody>
      </p:sp>
      <p:pic>
        <p:nvPicPr>
          <p:cNvPr id="5" name="Picture 4"/>
          <p:cNvPicPr>
            <a:picLocks noChangeAspect="1"/>
          </p:cNvPicPr>
          <p:nvPr/>
        </p:nvPicPr>
        <p:blipFill rotWithShape="1">
          <a:blip r:embed="rId3"/>
          <a:srcRect b="68810"/>
          <a:stretch/>
        </p:blipFill>
        <p:spPr>
          <a:xfrm>
            <a:off x="685800" y="1066800"/>
            <a:ext cx="7772400" cy="1537436"/>
          </a:xfrm>
          <a:prstGeom prst="rect">
            <a:avLst/>
          </a:prstGeom>
        </p:spPr>
      </p:pic>
      <p:sp>
        <p:nvSpPr>
          <p:cNvPr id="6" name="Rectangle 5"/>
          <p:cNvSpPr/>
          <p:nvPr/>
        </p:nvSpPr>
        <p:spPr>
          <a:xfrm>
            <a:off x="228600" y="2532995"/>
            <a:ext cx="8915400" cy="4401205"/>
          </a:xfrm>
          <a:prstGeom prst="rect">
            <a:avLst/>
          </a:prstGeom>
        </p:spPr>
        <p:txBody>
          <a:bodyPr wrap="square">
            <a:spAutoFit/>
          </a:bodyPr>
          <a:lstStyle/>
          <a:p>
            <a:r>
              <a:rPr lang="en-US" sz="2000" b="1" dirty="0" smtClean="0"/>
              <a:t>Part I consists of:</a:t>
            </a:r>
          </a:p>
          <a:p>
            <a:r>
              <a:rPr lang="en-US" sz="2000" b="1" dirty="0" smtClean="0"/>
              <a:t>a. </a:t>
            </a:r>
            <a:r>
              <a:rPr lang="en-US" sz="2000" dirty="0" smtClean="0"/>
              <a:t>NAME (self-explanatory) </a:t>
            </a:r>
          </a:p>
          <a:p>
            <a:r>
              <a:rPr lang="en-US" sz="2000" b="1" dirty="0" smtClean="0"/>
              <a:t>b. </a:t>
            </a:r>
            <a:r>
              <a:rPr lang="en-US" sz="2000" dirty="0" smtClean="0"/>
              <a:t>DOD ID</a:t>
            </a:r>
            <a:r>
              <a:rPr lang="en-US" sz="2000" dirty="0"/>
              <a:t> </a:t>
            </a:r>
            <a:r>
              <a:rPr lang="en-US" sz="2000" dirty="0" smtClean="0"/>
              <a:t>is better to use than SSN </a:t>
            </a:r>
          </a:p>
          <a:p>
            <a:r>
              <a:rPr lang="en-US" sz="2000" b="1" dirty="0" smtClean="0"/>
              <a:t>c. </a:t>
            </a:r>
            <a:r>
              <a:rPr lang="en-US" sz="2000" dirty="0" smtClean="0"/>
              <a:t>RANK; as of THRU date </a:t>
            </a:r>
          </a:p>
          <a:p>
            <a:r>
              <a:rPr lang="en-US" sz="2000" b="1" dirty="0" smtClean="0"/>
              <a:t>d. </a:t>
            </a:r>
            <a:r>
              <a:rPr lang="en-US" sz="2000" dirty="0" smtClean="0"/>
              <a:t>DATE OF RANK: This needs to be confirmed and match the NCO’s record. </a:t>
            </a:r>
          </a:p>
          <a:p>
            <a:r>
              <a:rPr lang="en-US" sz="2000" b="1" dirty="0" smtClean="0"/>
              <a:t>e. </a:t>
            </a:r>
            <a:r>
              <a:rPr lang="en-US" sz="2000" dirty="0" err="1" smtClean="0"/>
              <a:t>PMOSC</a:t>
            </a:r>
            <a:r>
              <a:rPr lang="en-US" sz="2000" dirty="0" smtClean="0"/>
              <a:t>: This should be a minimum of 5 digits (e.g. 31B3O), but can be 3 digits (e.g. 88M). It is an “O” (Oh) not a “0” (zero)</a:t>
            </a:r>
          </a:p>
          <a:p>
            <a:r>
              <a:rPr lang="en-US" sz="2000" b="1" dirty="0" smtClean="0"/>
              <a:t>f. </a:t>
            </a:r>
            <a:r>
              <a:rPr lang="en-US" sz="2000" dirty="0" smtClean="0"/>
              <a:t>UNIT, ORG, STATION: Unit, City, Zip Code, and “NG” for Major Command (e.g. “330 MP CO, ONTARIO, CA 91764, NG)</a:t>
            </a:r>
          </a:p>
          <a:p>
            <a:r>
              <a:rPr lang="en-US" sz="2000" b="1" dirty="0" smtClean="0"/>
              <a:t>g.</a:t>
            </a:r>
            <a:r>
              <a:rPr lang="en-US" sz="2000" dirty="0" smtClean="0"/>
              <a:t> STATUS CODE: M-day, </a:t>
            </a:r>
            <a:r>
              <a:rPr lang="en-US" sz="2000" dirty="0" err="1" smtClean="0"/>
              <a:t>ADOS</a:t>
            </a:r>
            <a:r>
              <a:rPr lang="en-US" sz="2000" dirty="0" smtClean="0"/>
              <a:t>, or </a:t>
            </a:r>
            <a:r>
              <a:rPr lang="en-US" sz="2000" dirty="0" err="1" smtClean="0"/>
              <a:t>AGR</a:t>
            </a:r>
            <a:r>
              <a:rPr lang="en-US" sz="2000" dirty="0" smtClean="0"/>
              <a:t> depending on status as of THRU.</a:t>
            </a:r>
          </a:p>
          <a:p>
            <a:r>
              <a:rPr lang="en-US" sz="2000" b="1" dirty="0" smtClean="0"/>
              <a:t>h. </a:t>
            </a:r>
            <a:r>
              <a:rPr lang="en-US" sz="2000" dirty="0" err="1" smtClean="0"/>
              <a:t>UIC</a:t>
            </a:r>
            <a:r>
              <a:rPr lang="en-US" sz="2000" dirty="0"/>
              <a:t> </a:t>
            </a:r>
            <a:r>
              <a:rPr lang="en-US" sz="2000" dirty="0" smtClean="0"/>
              <a:t>(self-explanatory)</a:t>
            </a:r>
          </a:p>
          <a:p>
            <a:r>
              <a:rPr lang="en-US" sz="2000" b="1" dirty="0" smtClean="0"/>
              <a:t>i.</a:t>
            </a:r>
            <a:r>
              <a:rPr lang="en-US" sz="2000" dirty="0" smtClean="0"/>
              <a:t> REASON FOR SUBMISSION; routine </a:t>
            </a:r>
            <a:r>
              <a:rPr lang="en-US" sz="2000" dirty="0" err="1" smtClean="0"/>
              <a:t>evals</a:t>
            </a:r>
            <a:r>
              <a:rPr lang="en-US" sz="2000" dirty="0" smtClean="0"/>
              <a:t> are Annual, Extended Annual, Change of Rater or Relief for Cause (contact SME if you think it needs to be something else, e.g. </a:t>
            </a:r>
            <a:r>
              <a:rPr lang="en-US" sz="2000" dirty="0" err="1" smtClean="0"/>
              <a:t>REFRAD</a:t>
            </a:r>
            <a:r>
              <a:rPr lang="en-US" sz="2000" dirty="0" smtClean="0"/>
              <a:t> or SR OPTION)</a:t>
            </a:r>
          </a:p>
        </p:txBody>
      </p:sp>
    </p:spTree>
    <p:extLst>
      <p:ext uri="{BB962C8B-B14F-4D97-AF65-F5344CB8AC3E}">
        <p14:creationId xmlns:p14="http://schemas.microsoft.com/office/powerpoint/2010/main" val="64408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a:t>
            </a:r>
            <a:r>
              <a:rPr lang="en-US" sz="2800" b="1" dirty="0" smtClean="0"/>
              <a:t/>
            </a:r>
            <a:br>
              <a:rPr lang="en-US" sz="2800" b="1" dirty="0" smtClean="0"/>
            </a:br>
            <a:r>
              <a:rPr lang="en-US" sz="2800" b="1" dirty="0" smtClean="0"/>
              <a:t>Administrative Data, cont.</a:t>
            </a:r>
            <a:r>
              <a:rPr lang="en-US" sz="2800" dirty="0" smtClean="0"/>
              <a:t> </a:t>
            </a:r>
            <a:endParaRPr lang="en-US" sz="2800" dirty="0"/>
          </a:p>
        </p:txBody>
      </p:sp>
      <p:pic>
        <p:nvPicPr>
          <p:cNvPr id="5" name="Picture 4"/>
          <p:cNvPicPr>
            <a:picLocks noChangeAspect="1"/>
          </p:cNvPicPr>
          <p:nvPr/>
        </p:nvPicPr>
        <p:blipFill rotWithShape="1">
          <a:blip r:embed="rId3"/>
          <a:srcRect b="68810"/>
          <a:stretch/>
        </p:blipFill>
        <p:spPr>
          <a:xfrm>
            <a:off x="685800" y="1066800"/>
            <a:ext cx="7772400" cy="1537436"/>
          </a:xfrm>
          <a:prstGeom prst="rect">
            <a:avLst/>
          </a:prstGeom>
        </p:spPr>
      </p:pic>
      <p:sp>
        <p:nvSpPr>
          <p:cNvPr id="6" name="Rectangle 5"/>
          <p:cNvSpPr/>
          <p:nvPr/>
        </p:nvSpPr>
        <p:spPr>
          <a:xfrm>
            <a:off x="228600" y="2604236"/>
            <a:ext cx="8915400" cy="4093428"/>
          </a:xfrm>
          <a:prstGeom prst="rect">
            <a:avLst/>
          </a:prstGeom>
        </p:spPr>
        <p:txBody>
          <a:bodyPr wrap="square">
            <a:spAutoFit/>
          </a:bodyPr>
          <a:lstStyle/>
          <a:p>
            <a:r>
              <a:rPr lang="en-US" sz="2000" b="1" dirty="0" smtClean="0"/>
              <a:t>Part I continued:</a:t>
            </a:r>
          </a:p>
          <a:p>
            <a:r>
              <a:rPr lang="en-US" sz="2000" b="1" dirty="0" smtClean="0"/>
              <a:t>j.</a:t>
            </a:r>
            <a:r>
              <a:rPr lang="en-US" sz="2000" dirty="0" smtClean="0"/>
              <a:t> PERIOD COVERED: </a:t>
            </a:r>
          </a:p>
          <a:p>
            <a:r>
              <a:rPr lang="en-US" sz="2000" dirty="0"/>
              <a:t>	</a:t>
            </a:r>
            <a:r>
              <a:rPr lang="en-US" sz="2000" dirty="0" smtClean="0"/>
              <a:t>-FROM; day after last </a:t>
            </a:r>
            <a:r>
              <a:rPr lang="en-US" sz="2000" dirty="0" err="1" smtClean="0"/>
              <a:t>eval’s</a:t>
            </a:r>
            <a:r>
              <a:rPr lang="en-US" sz="2000" dirty="0" smtClean="0"/>
              <a:t> THRU </a:t>
            </a:r>
          </a:p>
          <a:p>
            <a:r>
              <a:rPr lang="en-US" sz="2000" dirty="0"/>
              <a:t>	</a:t>
            </a:r>
            <a:r>
              <a:rPr lang="en-US" sz="2000" dirty="0" smtClean="0"/>
              <a:t>-THRU; last day of this period. Double check if annual that it takes 	into account leap year if applicable </a:t>
            </a:r>
          </a:p>
          <a:p>
            <a:r>
              <a:rPr lang="en-US" sz="2000" b="1" dirty="0" smtClean="0"/>
              <a:t>k</a:t>
            </a:r>
            <a:r>
              <a:rPr lang="en-US" sz="2000" dirty="0" smtClean="0"/>
              <a:t>. RATED MONTHS; auto-populates</a:t>
            </a:r>
          </a:p>
          <a:p>
            <a:r>
              <a:rPr lang="en-US" sz="2000" b="1" dirty="0" smtClean="0"/>
              <a:t>l. </a:t>
            </a:r>
            <a:r>
              <a:rPr lang="en-US" sz="2000" dirty="0" smtClean="0"/>
              <a:t>NONRATED CODES: Codes used for any nonrated time, e.g. with lack of rater qualification, days attended mil or civ school (to include police/LE academy), confinement, under a doctor’s care, etc. (DA PAM 623-3, table 2-25)</a:t>
            </a:r>
          </a:p>
          <a:p>
            <a:r>
              <a:rPr lang="en-US" sz="2000" b="1" dirty="0" smtClean="0"/>
              <a:t>m.</a:t>
            </a:r>
            <a:r>
              <a:rPr lang="en-US" sz="2000" dirty="0" smtClean="0"/>
              <a:t> NO. OF ENCLOSURES: If there are any enclosures</a:t>
            </a:r>
          </a:p>
          <a:p>
            <a:r>
              <a:rPr lang="en-US" sz="2000" b="1" dirty="0" smtClean="0"/>
              <a:t>n. </a:t>
            </a:r>
            <a:r>
              <a:rPr lang="en-US" sz="2000" dirty="0" smtClean="0"/>
              <a:t>RATED NCO’S EMAIL ADDRESS: This MUST BE the “@mail.mil” address, NOT the old “</a:t>
            </a:r>
            <a:r>
              <a:rPr lang="en-US" sz="2000" strike="sngStrike" dirty="0" smtClean="0"/>
              <a:t>us.army.mil</a:t>
            </a:r>
            <a:r>
              <a:rPr lang="en-US" sz="2000" dirty="0" smtClean="0"/>
              <a:t>” address </a:t>
            </a:r>
          </a:p>
        </p:txBody>
      </p:sp>
    </p:spTree>
    <p:extLst>
      <p:ext uri="{BB962C8B-B14F-4D97-AF65-F5344CB8AC3E}">
        <p14:creationId xmlns:p14="http://schemas.microsoft.com/office/powerpoint/2010/main" val="9305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a:t>
            </a:r>
            <a:br>
              <a:rPr lang="en-US" sz="3600" b="1" dirty="0" smtClean="0"/>
            </a:br>
            <a:r>
              <a:rPr lang="en-US" sz="2800" b="1" dirty="0" smtClean="0"/>
              <a:t>Authentication</a:t>
            </a:r>
            <a:endParaRPr lang="en-US" sz="3600" dirty="0"/>
          </a:p>
        </p:txBody>
      </p:sp>
      <p:pic>
        <p:nvPicPr>
          <p:cNvPr id="2" name="Picture 1"/>
          <p:cNvPicPr>
            <a:picLocks noChangeAspect="1"/>
          </p:cNvPicPr>
          <p:nvPr/>
        </p:nvPicPr>
        <p:blipFill rotWithShape="1">
          <a:blip r:embed="rId3"/>
          <a:srcRect t="30083" r="176" b="33442"/>
          <a:stretch/>
        </p:blipFill>
        <p:spPr>
          <a:xfrm>
            <a:off x="790575" y="1066800"/>
            <a:ext cx="7562850" cy="1752600"/>
          </a:xfrm>
          <a:prstGeom prst="rect">
            <a:avLst/>
          </a:prstGeom>
        </p:spPr>
      </p:pic>
      <p:sp>
        <p:nvSpPr>
          <p:cNvPr id="6" name="Rectangle 5"/>
          <p:cNvSpPr/>
          <p:nvPr/>
        </p:nvSpPr>
        <p:spPr>
          <a:xfrm>
            <a:off x="114300" y="2895600"/>
            <a:ext cx="8915400" cy="2862322"/>
          </a:xfrm>
          <a:prstGeom prst="rect">
            <a:avLst/>
          </a:prstGeom>
        </p:spPr>
        <p:txBody>
          <a:bodyPr wrap="square">
            <a:spAutoFit/>
          </a:bodyPr>
          <a:lstStyle/>
          <a:p>
            <a:r>
              <a:rPr lang="en-US" sz="2000" b="1" dirty="0" smtClean="0"/>
              <a:t>Part II:</a:t>
            </a:r>
          </a:p>
          <a:p>
            <a:r>
              <a:rPr lang="en-US" sz="2000" b="1" dirty="0" smtClean="0"/>
              <a:t>a1, b1: </a:t>
            </a:r>
            <a:r>
              <a:rPr lang="en-US" sz="2000" dirty="0" smtClean="0"/>
              <a:t>NAME; self explanatory </a:t>
            </a:r>
          </a:p>
          <a:p>
            <a:r>
              <a:rPr lang="en-US" sz="2000" b="1" dirty="0" smtClean="0"/>
              <a:t>a2, b2:</a:t>
            </a:r>
            <a:r>
              <a:rPr lang="en-US" sz="2000" dirty="0" smtClean="0"/>
              <a:t> DOD ID number is better than SSN</a:t>
            </a:r>
          </a:p>
          <a:p>
            <a:r>
              <a:rPr lang="en-US" sz="2000" b="1" dirty="0" smtClean="0"/>
              <a:t>a5, b5:</a:t>
            </a:r>
            <a:r>
              <a:rPr lang="en-US" sz="2000" dirty="0" smtClean="0"/>
              <a:t> RANK (as of THRU date). </a:t>
            </a:r>
            <a:r>
              <a:rPr lang="en-US" sz="2000" dirty="0" err="1" smtClean="0"/>
              <a:t>PMOCS</a:t>
            </a:r>
            <a:r>
              <a:rPr lang="en-US" sz="2000" dirty="0" smtClean="0"/>
              <a:t>/BRANCH; full MOS is NCO (e.g. 31B4O) or branch if officer (e.g. MP, AG, IN). ORGANIZATION; the member’s organization (e.g. “40 MP CO,” or “184</a:t>
            </a:r>
            <a:r>
              <a:rPr lang="en-US" sz="2000" baseline="30000" dirty="0" smtClean="0"/>
              <a:t>th</a:t>
            </a:r>
            <a:r>
              <a:rPr lang="en-US" sz="2000" dirty="0" smtClean="0"/>
              <a:t> Infantry Battalion”). DUTY ASSIGNMENT; individual’s duty assignment (e.g. “BN Commander,” “OPS SGM,” “BN S4,” etc.)</a:t>
            </a:r>
          </a:p>
          <a:p>
            <a:r>
              <a:rPr lang="en-US" sz="2000" b="1" dirty="0" smtClean="0"/>
              <a:t>a6, b6: </a:t>
            </a:r>
            <a:r>
              <a:rPr lang="en-US" sz="2000" dirty="0" smtClean="0"/>
              <a:t>ALL EMAIL ADDRESSES WILL BE “@MAIL.MIL”</a:t>
            </a:r>
          </a:p>
        </p:txBody>
      </p:sp>
    </p:spTree>
    <p:extLst>
      <p:ext uri="{BB962C8B-B14F-4D97-AF65-F5344CB8AC3E}">
        <p14:creationId xmlns:p14="http://schemas.microsoft.com/office/powerpoint/2010/main" val="997448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a:t>
            </a:r>
            <a:br>
              <a:rPr lang="en-US" sz="3600" b="1" dirty="0" smtClean="0"/>
            </a:br>
            <a:r>
              <a:rPr lang="en-US" sz="2800" b="1" dirty="0" smtClean="0"/>
              <a:t>Authentication, cont.</a:t>
            </a:r>
            <a:endParaRPr lang="en-US" sz="3600" dirty="0"/>
          </a:p>
        </p:txBody>
      </p:sp>
      <p:pic>
        <p:nvPicPr>
          <p:cNvPr id="2" name="Picture 1"/>
          <p:cNvPicPr>
            <a:picLocks noChangeAspect="1"/>
          </p:cNvPicPr>
          <p:nvPr/>
        </p:nvPicPr>
        <p:blipFill rotWithShape="1">
          <a:blip r:embed="rId3"/>
          <a:srcRect t="64972" r="176"/>
          <a:stretch/>
        </p:blipFill>
        <p:spPr>
          <a:xfrm>
            <a:off x="790575" y="1066800"/>
            <a:ext cx="7562850" cy="1683020"/>
          </a:xfrm>
          <a:prstGeom prst="rect">
            <a:avLst/>
          </a:prstGeom>
        </p:spPr>
      </p:pic>
      <p:sp>
        <p:nvSpPr>
          <p:cNvPr id="6" name="Rectangle 5"/>
          <p:cNvSpPr/>
          <p:nvPr/>
        </p:nvSpPr>
        <p:spPr>
          <a:xfrm>
            <a:off x="114300" y="2743200"/>
            <a:ext cx="8915400" cy="2554545"/>
          </a:xfrm>
          <a:prstGeom prst="rect">
            <a:avLst/>
          </a:prstGeom>
        </p:spPr>
        <p:txBody>
          <a:bodyPr wrap="square">
            <a:spAutoFit/>
          </a:bodyPr>
          <a:lstStyle/>
          <a:p>
            <a:r>
              <a:rPr lang="en-US" sz="2000" b="1" dirty="0" smtClean="0"/>
              <a:t>Part II, continued:</a:t>
            </a:r>
          </a:p>
          <a:p>
            <a:r>
              <a:rPr lang="en-US" sz="2000" b="1" dirty="0" smtClean="0"/>
              <a:t>SUPPLEMENTARY REVIEW:</a:t>
            </a:r>
            <a:r>
              <a:rPr lang="en-US" sz="2000" dirty="0"/>
              <a:t> </a:t>
            </a:r>
            <a:endParaRPr lang="en-US" sz="2000" dirty="0" smtClean="0"/>
          </a:p>
          <a:p>
            <a:r>
              <a:rPr lang="en-US" sz="2000" b="1" dirty="0" smtClean="0"/>
              <a:t>c1: </a:t>
            </a:r>
            <a:r>
              <a:rPr lang="en-US" sz="2000" dirty="0" smtClean="0"/>
              <a:t>Is a Reviewer required? YES if Senior Rater is SSG-1SG/MSG, WO1-CW2, or 2LT-1LT</a:t>
            </a:r>
          </a:p>
          <a:p>
            <a:r>
              <a:rPr lang="en-US" sz="2000" b="1" dirty="0" smtClean="0"/>
              <a:t>c2, c3:</a:t>
            </a:r>
            <a:r>
              <a:rPr lang="en-US" sz="2000" dirty="0" smtClean="0"/>
              <a:t> Same as areas above</a:t>
            </a:r>
          </a:p>
          <a:p>
            <a:r>
              <a:rPr lang="en-US" sz="2000" b="1" dirty="0" smtClean="0"/>
              <a:t>c4, c7: </a:t>
            </a:r>
            <a:r>
              <a:rPr lang="en-US" sz="2000" dirty="0" smtClean="0"/>
              <a:t>Same as areas above</a:t>
            </a:r>
          </a:p>
          <a:p>
            <a:r>
              <a:rPr lang="en-US" sz="2000" b="1" dirty="0" smtClean="0"/>
              <a:t>d1</a:t>
            </a:r>
            <a:r>
              <a:rPr lang="en-US" sz="2000" dirty="0" smtClean="0"/>
              <a:t>: COUNSELING DATES: At least 1 is required, or Rater </a:t>
            </a:r>
            <a:r>
              <a:rPr lang="en-US" sz="2000" b="1" dirty="0" smtClean="0"/>
              <a:t>AND </a:t>
            </a:r>
            <a:r>
              <a:rPr lang="en-US" sz="2000" dirty="0" smtClean="0"/>
              <a:t>Senior Rater need to make a comment as to WHY counseling wasn’t done</a:t>
            </a:r>
          </a:p>
        </p:txBody>
      </p:sp>
    </p:spTree>
    <p:extLst>
      <p:ext uri="{BB962C8B-B14F-4D97-AF65-F5344CB8AC3E}">
        <p14:creationId xmlns:p14="http://schemas.microsoft.com/office/powerpoint/2010/main" val="695861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III</a:t>
            </a:r>
            <a:br>
              <a:rPr lang="en-US" sz="3600" b="1" dirty="0" smtClean="0"/>
            </a:br>
            <a:r>
              <a:rPr lang="en-US" sz="2800" b="1" dirty="0" smtClean="0"/>
              <a:t>Duty Description</a:t>
            </a:r>
            <a:endParaRPr lang="en-US" sz="3600" dirty="0"/>
          </a:p>
        </p:txBody>
      </p:sp>
      <p:pic>
        <p:nvPicPr>
          <p:cNvPr id="2" name="Picture 1"/>
          <p:cNvPicPr>
            <a:picLocks noChangeAspect="1"/>
          </p:cNvPicPr>
          <p:nvPr/>
        </p:nvPicPr>
        <p:blipFill>
          <a:blip r:embed="rId3"/>
          <a:stretch>
            <a:fillRect/>
          </a:stretch>
        </p:blipFill>
        <p:spPr>
          <a:xfrm>
            <a:off x="837009" y="1066800"/>
            <a:ext cx="7469982" cy="2325746"/>
          </a:xfrm>
          <a:prstGeom prst="rect">
            <a:avLst/>
          </a:prstGeom>
        </p:spPr>
      </p:pic>
      <p:sp>
        <p:nvSpPr>
          <p:cNvPr id="7" name="Rectangle 6"/>
          <p:cNvSpPr/>
          <p:nvPr/>
        </p:nvSpPr>
        <p:spPr>
          <a:xfrm>
            <a:off x="114300" y="3392546"/>
            <a:ext cx="8915400" cy="3170099"/>
          </a:xfrm>
          <a:prstGeom prst="rect">
            <a:avLst/>
          </a:prstGeom>
        </p:spPr>
        <p:txBody>
          <a:bodyPr wrap="square">
            <a:spAutoFit/>
          </a:bodyPr>
          <a:lstStyle/>
          <a:p>
            <a:r>
              <a:rPr lang="en-US" sz="2000" b="1" dirty="0" smtClean="0"/>
              <a:t>Part III:</a:t>
            </a:r>
          </a:p>
          <a:p>
            <a:r>
              <a:rPr lang="en-US" sz="2000" b="1" dirty="0" smtClean="0"/>
              <a:t>a</a:t>
            </a:r>
            <a:r>
              <a:rPr lang="en-US" sz="2000" b="1" dirty="0"/>
              <a:t>. Principal Duty </a:t>
            </a:r>
            <a:r>
              <a:rPr lang="en-US" sz="2000" b="1" dirty="0" smtClean="0"/>
              <a:t>Title: </a:t>
            </a:r>
            <a:r>
              <a:rPr lang="en-US" sz="2000" dirty="0" smtClean="0"/>
              <a:t>The </a:t>
            </a:r>
            <a:r>
              <a:rPr lang="en-US" sz="2000" dirty="0"/>
              <a:t>Rated NCO’s duty title; e.g. Team Leader, Squad Leader, Platoon Sergeant, </a:t>
            </a:r>
            <a:r>
              <a:rPr lang="en-US" sz="2000" dirty="0" smtClean="0"/>
              <a:t>HR SGT, </a:t>
            </a:r>
            <a:r>
              <a:rPr lang="en-US" sz="2000" dirty="0"/>
              <a:t>etc</a:t>
            </a:r>
            <a:r>
              <a:rPr lang="en-US" sz="2000" dirty="0" smtClean="0"/>
              <a:t>. If </a:t>
            </a:r>
            <a:r>
              <a:rPr lang="en-US" sz="2000" dirty="0" err="1" smtClean="0"/>
              <a:t>AGR</a:t>
            </a:r>
            <a:r>
              <a:rPr lang="en-US" sz="2000" dirty="0" smtClean="0"/>
              <a:t>, it will have BOTH, para/line duty title and </a:t>
            </a:r>
            <a:r>
              <a:rPr lang="en-US" sz="2000" dirty="0" err="1" smtClean="0"/>
              <a:t>AGR</a:t>
            </a:r>
            <a:r>
              <a:rPr lang="en-US" sz="2000" dirty="0" smtClean="0"/>
              <a:t> title; e.g. “SQUAD LEADER / READINESS NCO (</a:t>
            </a:r>
            <a:r>
              <a:rPr lang="en-US" sz="2000" dirty="0" err="1" smtClean="0"/>
              <a:t>AGR</a:t>
            </a:r>
            <a:r>
              <a:rPr lang="en-US" sz="2000" dirty="0" smtClean="0"/>
              <a:t>)</a:t>
            </a:r>
            <a:endParaRPr lang="en-US" sz="2000" dirty="0"/>
          </a:p>
          <a:p>
            <a:endParaRPr lang="en-US" sz="2000" b="1" dirty="0" smtClean="0"/>
          </a:p>
          <a:p>
            <a:r>
              <a:rPr lang="en-US" sz="2000" b="1" dirty="0" smtClean="0"/>
              <a:t>b</a:t>
            </a:r>
            <a:r>
              <a:rPr lang="en-US" sz="2000" b="1" dirty="0"/>
              <a:t>. Duty </a:t>
            </a:r>
            <a:r>
              <a:rPr lang="en-US" sz="2000" b="1" dirty="0" err="1"/>
              <a:t>MOSC</a:t>
            </a:r>
            <a:r>
              <a:rPr lang="en-US" sz="2000" b="1" dirty="0"/>
              <a:t> (military occupational specialty code</a:t>
            </a:r>
            <a:r>
              <a:rPr lang="en-US" sz="2000" b="1" dirty="0" smtClean="0"/>
              <a:t>): </a:t>
            </a:r>
            <a:r>
              <a:rPr lang="en-US" sz="2000" dirty="0" smtClean="0"/>
              <a:t>Based </a:t>
            </a:r>
            <a:r>
              <a:rPr lang="en-US" sz="2000" dirty="0"/>
              <a:t>on the Principal Duty Title, this will be the rated NCO’s </a:t>
            </a:r>
            <a:r>
              <a:rPr lang="en-US" sz="2000" b="1" dirty="0"/>
              <a:t>DUTY </a:t>
            </a:r>
            <a:r>
              <a:rPr lang="en-US" sz="2000" dirty="0"/>
              <a:t>MOS (not their current or primary MOS); e.g. 31B2O, 31B3O, 31B4O, 91B3O, etc.  This should also include any </a:t>
            </a:r>
            <a:r>
              <a:rPr lang="en-US" sz="2000" dirty="0" err="1"/>
              <a:t>ASI</a:t>
            </a:r>
            <a:r>
              <a:rPr lang="en-US" sz="2000" dirty="0"/>
              <a:t>/</a:t>
            </a:r>
            <a:r>
              <a:rPr lang="en-US" sz="2000" dirty="0" err="1"/>
              <a:t>SQI</a:t>
            </a:r>
            <a:r>
              <a:rPr lang="en-US" sz="2000" dirty="0"/>
              <a:t> required for the </a:t>
            </a:r>
            <a:r>
              <a:rPr lang="en-US" sz="2000" dirty="0" smtClean="0"/>
              <a:t>position (e.g. 31B32S)</a:t>
            </a:r>
            <a:endParaRPr lang="en-US" sz="2000" dirty="0"/>
          </a:p>
          <a:p>
            <a:endParaRPr lang="en-US" sz="2000" dirty="0" smtClean="0"/>
          </a:p>
        </p:txBody>
      </p:sp>
    </p:spTree>
    <p:extLst>
      <p:ext uri="{BB962C8B-B14F-4D97-AF65-F5344CB8AC3E}">
        <p14:creationId xmlns:p14="http://schemas.microsoft.com/office/powerpoint/2010/main" val="528623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III</a:t>
            </a:r>
            <a:br>
              <a:rPr lang="en-US" sz="3600" b="1" dirty="0" smtClean="0"/>
            </a:br>
            <a:r>
              <a:rPr lang="en-US" sz="2800" b="1" dirty="0" smtClean="0"/>
              <a:t>Duty Description, cont.</a:t>
            </a:r>
            <a:endParaRPr lang="en-US" sz="3600" dirty="0"/>
          </a:p>
        </p:txBody>
      </p:sp>
      <p:pic>
        <p:nvPicPr>
          <p:cNvPr id="2" name="Picture 1"/>
          <p:cNvPicPr>
            <a:picLocks noChangeAspect="1"/>
          </p:cNvPicPr>
          <p:nvPr/>
        </p:nvPicPr>
        <p:blipFill>
          <a:blip r:embed="rId3"/>
          <a:stretch>
            <a:fillRect/>
          </a:stretch>
        </p:blipFill>
        <p:spPr>
          <a:xfrm>
            <a:off x="837009" y="1066800"/>
            <a:ext cx="7469982" cy="2325746"/>
          </a:xfrm>
          <a:prstGeom prst="rect">
            <a:avLst/>
          </a:prstGeom>
        </p:spPr>
      </p:pic>
      <p:sp>
        <p:nvSpPr>
          <p:cNvPr id="7" name="Rectangle 6"/>
          <p:cNvSpPr/>
          <p:nvPr/>
        </p:nvSpPr>
        <p:spPr>
          <a:xfrm>
            <a:off x="114300" y="3392546"/>
            <a:ext cx="8915400" cy="3477875"/>
          </a:xfrm>
          <a:prstGeom prst="rect">
            <a:avLst/>
          </a:prstGeom>
        </p:spPr>
        <p:txBody>
          <a:bodyPr wrap="square">
            <a:spAutoFit/>
          </a:bodyPr>
          <a:lstStyle/>
          <a:p>
            <a:r>
              <a:rPr lang="en-US" sz="2000" b="1" dirty="0" smtClean="0"/>
              <a:t>Part III continued:</a:t>
            </a:r>
          </a:p>
          <a:p>
            <a:r>
              <a:rPr lang="en-US" sz="2000" b="1" dirty="0" smtClean="0"/>
              <a:t>c. Daily </a:t>
            </a:r>
            <a:r>
              <a:rPr lang="en-US" sz="2000" b="1" dirty="0"/>
              <a:t>Duties and </a:t>
            </a:r>
            <a:r>
              <a:rPr lang="en-US" sz="2000" b="1" dirty="0" smtClean="0"/>
              <a:t>Scope: </a:t>
            </a:r>
            <a:r>
              <a:rPr lang="en-US" sz="2000" dirty="0" smtClean="0"/>
              <a:t>Entered </a:t>
            </a:r>
            <a:r>
              <a:rPr lang="en-US" sz="2000" dirty="0"/>
              <a:t>as a series of </a:t>
            </a:r>
            <a:r>
              <a:rPr lang="en-US" sz="2000" dirty="0" smtClean="0"/>
              <a:t>phrases in present tense starting </a:t>
            </a:r>
            <a:r>
              <a:rPr lang="en-US" sz="2000" dirty="0"/>
              <a:t>with action words, separated by semicolons, and ending in a period. </a:t>
            </a:r>
            <a:r>
              <a:rPr lang="en-US" sz="2000" dirty="0" smtClean="0"/>
              <a:t>Must </a:t>
            </a:r>
            <a:r>
              <a:rPr lang="en-US" sz="2000" dirty="0"/>
              <a:t>be factually </a:t>
            </a:r>
            <a:r>
              <a:rPr lang="en-US" sz="2000" dirty="0" smtClean="0"/>
              <a:t>correct and is </a:t>
            </a:r>
            <a:r>
              <a:rPr lang="en-US" sz="2000" dirty="0"/>
              <a:t>an outline of the </a:t>
            </a:r>
            <a:r>
              <a:rPr lang="en-US" sz="2000" b="1" dirty="0"/>
              <a:t>NORMAL </a:t>
            </a:r>
            <a:r>
              <a:rPr lang="en-US" sz="2000" dirty="0"/>
              <a:t>requirements of the specific duty </a:t>
            </a:r>
            <a:r>
              <a:rPr lang="en-US" sz="2000" dirty="0" smtClean="0"/>
              <a:t>position showing required</a:t>
            </a:r>
            <a:r>
              <a:rPr lang="en-US" sz="2000" dirty="0"/>
              <a:t>/ routine </a:t>
            </a:r>
            <a:r>
              <a:rPr lang="en-US" sz="2000" dirty="0" smtClean="0"/>
              <a:t>duties, and </a:t>
            </a:r>
            <a:r>
              <a:rPr lang="en-US" sz="2000" dirty="0"/>
              <a:t>not frequently changing </a:t>
            </a:r>
            <a:r>
              <a:rPr lang="en-US" sz="2000" dirty="0" smtClean="0"/>
              <a:t>tasks. Scope </a:t>
            </a:r>
            <a:r>
              <a:rPr lang="en-US" sz="2000" dirty="0"/>
              <a:t>should include the number of people supervised, equipment, facilities, dollars involved, and any other routine duties and responsibilities critical to mission </a:t>
            </a:r>
            <a:r>
              <a:rPr lang="en-US" sz="2000" dirty="0" smtClean="0"/>
              <a:t>accomplishment</a:t>
            </a:r>
          </a:p>
          <a:p>
            <a:endParaRPr lang="en-US" sz="2000" dirty="0" smtClean="0"/>
          </a:p>
          <a:p>
            <a:r>
              <a:rPr lang="en-US" sz="2000" b="1" dirty="0"/>
              <a:t>NOTE. </a:t>
            </a:r>
            <a:r>
              <a:rPr lang="en-US" sz="2000" dirty="0"/>
              <a:t>For </a:t>
            </a:r>
            <a:r>
              <a:rPr lang="en-US" sz="2000" dirty="0" err="1"/>
              <a:t>AGR</a:t>
            </a:r>
            <a:r>
              <a:rPr lang="en-US" sz="2000" dirty="0"/>
              <a:t> Soldiers, enter </a:t>
            </a:r>
            <a:r>
              <a:rPr lang="en-US" sz="2000" dirty="0" smtClean="0"/>
              <a:t>duties for both assignments</a:t>
            </a:r>
            <a:r>
              <a:rPr lang="en-US" sz="2000" dirty="0"/>
              <a:t>/ titles, e.g. </a:t>
            </a:r>
            <a:r>
              <a:rPr lang="en-US" sz="2000" dirty="0" smtClean="0"/>
              <a:t>“As Squad Leader….  As Readiness </a:t>
            </a:r>
            <a:r>
              <a:rPr lang="en-US" sz="2000" dirty="0"/>
              <a:t>NCO (</a:t>
            </a:r>
            <a:r>
              <a:rPr lang="en-US" sz="2000" dirty="0" err="1"/>
              <a:t>AGR</a:t>
            </a:r>
            <a:r>
              <a:rPr lang="en-US" sz="2000" dirty="0" smtClean="0"/>
              <a:t>)…”</a:t>
            </a:r>
            <a:endParaRPr lang="en-US" sz="2000" dirty="0"/>
          </a:p>
        </p:txBody>
      </p:sp>
    </p:spTree>
    <p:extLst>
      <p:ext uri="{BB962C8B-B14F-4D97-AF65-F5344CB8AC3E}">
        <p14:creationId xmlns:p14="http://schemas.microsoft.com/office/powerpoint/2010/main" val="756125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III</a:t>
            </a:r>
            <a:br>
              <a:rPr lang="en-US" sz="3600" b="1" dirty="0" smtClean="0"/>
            </a:br>
            <a:r>
              <a:rPr lang="en-US" sz="2800" b="1" dirty="0" smtClean="0"/>
              <a:t>Duty Description, cont.</a:t>
            </a:r>
            <a:endParaRPr lang="en-US" sz="3600" dirty="0"/>
          </a:p>
        </p:txBody>
      </p:sp>
      <p:pic>
        <p:nvPicPr>
          <p:cNvPr id="2" name="Picture 1"/>
          <p:cNvPicPr>
            <a:picLocks noChangeAspect="1"/>
          </p:cNvPicPr>
          <p:nvPr/>
        </p:nvPicPr>
        <p:blipFill>
          <a:blip r:embed="rId2"/>
          <a:stretch>
            <a:fillRect/>
          </a:stretch>
        </p:blipFill>
        <p:spPr>
          <a:xfrm>
            <a:off x="837009" y="1066800"/>
            <a:ext cx="7469982" cy="2325746"/>
          </a:xfrm>
          <a:prstGeom prst="rect">
            <a:avLst/>
          </a:prstGeom>
        </p:spPr>
      </p:pic>
      <p:sp>
        <p:nvSpPr>
          <p:cNvPr id="7" name="Rectangle 6"/>
          <p:cNvSpPr/>
          <p:nvPr/>
        </p:nvSpPr>
        <p:spPr>
          <a:xfrm>
            <a:off x="114300" y="3392546"/>
            <a:ext cx="8915400" cy="2862322"/>
          </a:xfrm>
          <a:prstGeom prst="rect">
            <a:avLst/>
          </a:prstGeom>
        </p:spPr>
        <p:txBody>
          <a:bodyPr wrap="square">
            <a:spAutoFit/>
          </a:bodyPr>
          <a:lstStyle/>
          <a:p>
            <a:r>
              <a:rPr lang="en-US" sz="2000" b="1" dirty="0" smtClean="0"/>
              <a:t>Part III continued:</a:t>
            </a:r>
          </a:p>
          <a:p>
            <a:r>
              <a:rPr lang="en-US" sz="2000" b="1" dirty="0" smtClean="0"/>
              <a:t>c. Daily </a:t>
            </a:r>
            <a:r>
              <a:rPr lang="en-US" sz="2000" b="1" dirty="0"/>
              <a:t>Duties and </a:t>
            </a:r>
            <a:r>
              <a:rPr lang="en-US" sz="2000" b="1" dirty="0" smtClean="0"/>
              <a:t>Scope: EXAMPLE:</a:t>
            </a:r>
          </a:p>
          <a:p>
            <a:endParaRPr lang="en-US" sz="2000" dirty="0" smtClean="0"/>
          </a:p>
          <a:p>
            <a:r>
              <a:rPr lang="en-US" sz="2000" dirty="0" smtClean="0"/>
              <a:t>Serves </a:t>
            </a:r>
            <a:r>
              <a:rPr lang="en-US" sz="2000" dirty="0"/>
              <a:t>as Squad Leader for a Combat Support MP Company; trains, leads, supervises, counsels, enforces standards and disciplines of 3 MP teams containing 10  junior enlisted and 3 NCOs in support of battlefield operations and law and order operations; assist the Platoon Leader in support of platoon tasks; ensures maintenance and accountability of 4 M1151 platforms and equipment in excess of $1 million dollars</a:t>
            </a:r>
            <a:r>
              <a:rPr lang="en-US" sz="2000" dirty="0" smtClean="0"/>
              <a:t>.</a:t>
            </a:r>
            <a:endParaRPr lang="en-US" sz="2000" dirty="0"/>
          </a:p>
        </p:txBody>
      </p:sp>
    </p:spTree>
    <p:extLst>
      <p:ext uri="{BB962C8B-B14F-4D97-AF65-F5344CB8AC3E}">
        <p14:creationId xmlns:p14="http://schemas.microsoft.com/office/powerpoint/2010/main" val="3477391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III</a:t>
            </a:r>
            <a:br>
              <a:rPr lang="en-US" sz="3600" b="1" dirty="0" smtClean="0"/>
            </a:br>
            <a:r>
              <a:rPr lang="en-US" sz="2800" b="1" dirty="0" smtClean="0"/>
              <a:t>Duty Description, cont.</a:t>
            </a:r>
            <a:endParaRPr lang="en-US" sz="3600" dirty="0"/>
          </a:p>
        </p:txBody>
      </p:sp>
      <p:pic>
        <p:nvPicPr>
          <p:cNvPr id="2" name="Picture 1"/>
          <p:cNvPicPr>
            <a:picLocks noChangeAspect="1"/>
          </p:cNvPicPr>
          <p:nvPr/>
        </p:nvPicPr>
        <p:blipFill>
          <a:blip r:embed="rId3"/>
          <a:stretch>
            <a:fillRect/>
          </a:stretch>
        </p:blipFill>
        <p:spPr>
          <a:xfrm>
            <a:off x="837009" y="1066800"/>
            <a:ext cx="7469982" cy="2325746"/>
          </a:xfrm>
          <a:prstGeom prst="rect">
            <a:avLst/>
          </a:prstGeom>
        </p:spPr>
      </p:pic>
      <p:sp>
        <p:nvSpPr>
          <p:cNvPr id="7" name="Rectangle 6"/>
          <p:cNvSpPr/>
          <p:nvPr/>
        </p:nvSpPr>
        <p:spPr>
          <a:xfrm>
            <a:off x="114300" y="3392546"/>
            <a:ext cx="8915400" cy="3477875"/>
          </a:xfrm>
          <a:prstGeom prst="rect">
            <a:avLst/>
          </a:prstGeom>
        </p:spPr>
        <p:txBody>
          <a:bodyPr wrap="square">
            <a:spAutoFit/>
          </a:bodyPr>
          <a:lstStyle/>
          <a:p>
            <a:r>
              <a:rPr lang="en-US" sz="2000" b="1" dirty="0" smtClean="0"/>
              <a:t>Part III continued:</a:t>
            </a:r>
          </a:p>
          <a:p>
            <a:r>
              <a:rPr lang="en-US" sz="2000" b="1" dirty="0"/>
              <a:t>d. Areas of Special Emphasis</a:t>
            </a:r>
            <a:r>
              <a:rPr lang="en-US" sz="2000" b="1" dirty="0" smtClean="0"/>
              <a:t>: </a:t>
            </a:r>
            <a:r>
              <a:rPr lang="en-US" sz="2000" dirty="0" smtClean="0"/>
              <a:t>Should </a:t>
            </a:r>
            <a:r>
              <a:rPr lang="en-US" sz="2000" dirty="0"/>
              <a:t>include the MOST IMPORTANT items that applied at any time during the rating period</a:t>
            </a:r>
            <a:r>
              <a:rPr lang="en-US" sz="2000" dirty="0" smtClean="0"/>
              <a:t>. Enter as </a:t>
            </a:r>
            <a:r>
              <a:rPr lang="en-US" sz="2000" dirty="0"/>
              <a:t>list of tasks </a:t>
            </a:r>
            <a:r>
              <a:rPr lang="en-US" sz="2000" dirty="0" smtClean="0"/>
              <a:t>and / </a:t>
            </a:r>
            <a:r>
              <a:rPr lang="en-US" sz="2000" dirty="0"/>
              <a:t>or duties, separated by semicolons, ending with a </a:t>
            </a:r>
            <a:r>
              <a:rPr lang="en-US" sz="2000" dirty="0" smtClean="0"/>
              <a:t>period. Not needed but should have corresponding bullets somewhere on NCOER</a:t>
            </a:r>
          </a:p>
          <a:p>
            <a:r>
              <a:rPr lang="en-US" sz="2000" b="1" dirty="0" smtClean="0"/>
              <a:t>NOTE</a:t>
            </a:r>
            <a:r>
              <a:rPr lang="en-US" sz="2000" b="1" dirty="0"/>
              <a:t>. </a:t>
            </a:r>
            <a:r>
              <a:rPr lang="en-US" sz="2000" dirty="0"/>
              <a:t>For </a:t>
            </a:r>
            <a:r>
              <a:rPr lang="en-US" sz="2000" dirty="0" err="1"/>
              <a:t>AGR</a:t>
            </a:r>
            <a:r>
              <a:rPr lang="en-US" sz="2000" dirty="0"/>
              <a:t> Soldiers, enter items for both </a:t>
            </a:r>
            <a:r>
              <a:rPr lang="en-US" sz="2000" dirty="0" smtClean="0"/>
              <a:t>assignments / titles</a:t>
            </a:r>
            <a:endParaRPr lang="en-US" sz="2000" b="1" dirty="0"/>
          </a:p>
          <a:p>
            <a:r>
              <a:rPr lang="en-US" sz="2000" b="1" dirty="0"/>
              <a:t>d. Areas of Special Emphasis</a:t>
            </a:r>
            <a:r>
              <a:rPr lang="en-US" sz="2000" b="1" dirty="0" smtClean="0"/>
              <a:t>: EXAMPLES:</a:t>
            </a:r>
          </a:p>
          <a:p>
            <a:r>
              <a:rPr lang="en-US" sz="2000" dirty="0" smtClean="0"/>
              <a:t>-Pre-deployment </a:t>
            </a:r>
            <a:r>
              <a:rPr lang="en-US" sz="2000" dirty="0"/>
              <a:t>Training; Safety; Detainee Operations; Army Warrior </a:t>
            </a:r>
            <a:r>
              <a:rPr lang="en-US" sz="2000" dirty="0" smtClean="0"/>
              <a:t>Training.</a:t>
            </a:r>
          </a:p>
          <a:p>
            <a:r>
              <a:rPr lang="en-US" sz="2000" dirty="0"/>
              <a:t>-</a:t>
            </a:r>
            <a:r>
              <a:rPr lang="en-US" sz="2000" dirty="0" smtClean="0"/>
              <a:t>Platoon/Company </a:t>
            </a:r>
            <a:r>
              <a:rPr lang="en-US" sz="2000" dirty="0"/>
              <a:t>Marksmanship Instructor; Physical Security checks for platoon/company; Provost Marshal Activities</a:t>
            </a:r>
            <a:r>
              <a:rPr lang="en-US" sz="2000" dirty="0" smtClean="0"/>
              <a:t>.</a:t>
            </a:r>
            <a:endParaRPr lang="en-US" sz="2000" dirty="0"/>
          </a:p>
        </p:txBody>
      </p:sp>
    </p:spTree>
    <p:extLst>
      <p:ext uri="{BB962C8B-B14F-4D97-AF65-F5344CB8AC3E}">
        <p14:creationId xmlns:p14="http://schemas.microsoft.com/office/powerpoint/2010/main" val="379179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t="-1" b="-998"/>
          <a:stretch/>
        </p:blipFill>
        <p:spPr>
          <a:xfrm>
            <a:off x="574964" y="1057835"/>
            <a:ext cx="3997036" cy="5181600"/>
          </a:xfrm>
          <a:prstGeom prst="rect">
            <a:avLst/>
          </a:prstGeom>
          <a:ln>
            <a:solidFill>
              <a:schemeClr val="tx2"/>
            </a:solidFill>
          </a:ln>
        </p:spPr>
      </p:pic>
      <p:sp>
        <p:nvSpPr>
          <p:cNvPr id="5" name="TextBox 4"/>
          <p:cNvSpPr txBox="1"/>
          <p:nvPr/>
        </p:nvSpPr>
        <p:spPr>
          <a:xfrm>
            <a:off x="152400" y="34636"/>
            <a:ext cx="8839200" cy="646331"/>
          </a:xfrm>
          <a:prstGeom prst="rect">
            <a:avLst/>
          </a:prstGeom>
          <a:noFill/>
        </p:spPr>
        <p:txBody>
          <a:bodyPr wrap="square" rtlCol="0">
            <a:spAutoFit/>
          </a:bodyPr>
          <a:lstStyle/>
          <a:p>
            <a:pPr algn="ctr"/>
            <a:r>
              <a:rPr lang="en-US" sz="3600" b="1" dirty="0" smtClean="0"/>
              <a:t>GROUND RULES</a:t>
            </a:r>
            <a:endParaRPr lang="en-US" sz="3600" b="1" dirty="0"/>
          </a:p>
        </p:txBody>
      </p:sp>
      <p:cxnSp>
        <p:nvCxnSpPr>
          <p:cNvPr id="8" name="Straight Arrow Connector 7"/>
          <p:cNvCxnSpPr/>
          <p:nvPr/>
        </p:nvCxnSpPr>
        <p:spPr>
          <a:xfrm flipH="1">
            <a:off x="3886200" y="4648200"/>
            <a:ext cx="4038600" cy="1295400"/>
          </a:xfrm>
          <a:prstGeom prst="straightConnector1">
            <a:avLst/>
          </a:prstGeom>
          <a:ln w="76200">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653803" y="1057835"/>
            <a:ext cx="4356847" cy="3785652"/>
          </a:xfrm>
          <a:prstGeom prst="rect">
            <a:avLst/>
          </a:prstGeom>
          <a:noFill/>
        </p:spPr>
        <p:txBody>
          <a:bodyPr wrap="square" rtlCol="0">
            <a:spAutoFit/>
          </a:bodyPr>
          <a:lstStyle/>
          <a:p>
            <a:pPr>
              <a:spcAft>
                <a:spcPts val="600"/>
              </a:spcAft>
            </a:pPr>
            <a:r>
              <a:rPr lang="en-US" sz="2000" b="1" dirty="0" smtClean="0"/>
              <a:t>1) Keep your phone on </a:t>
            </a:r>
            <a:r>
              <a:rPr lang="en-US" sz="2000" b="1" u="sng" dirty="0" smtClean="0"/>
              <a:t>MUTE</a:t>
            </a:r>
            <a:r>
              <a:rPr lang="en-US" sz="2000" b="1" dirty="0" smtClean="0"/>
              <a:t>.</a:t>
            </a:r>
          </a:p>
          <a:p>
            <a:pPr>
              <a:spcAft>
                <a:spcPts val="600"/>
              </a:spcAft>
            </a:pPr>
            <a:endParaRPr lang="en-US" sz="2000" b="1" dirty="0" smtClean="0"/>
          </a:p>
          <a:p>
            <a:pPr>
              <a:spcAft>
                <a:spcPts val="600"/>
              </a:spcAft>
            </a:pPr>
            <a:r>
              <a:rPr lang="en-US" sz="2000" b="1" dirty="0" smtClean="0"/>
              <a:t>2) Time will be given during each session to ask questions; please hold questions until then. (though may be limited due to number of participants)</a:t>
            </a:r>
          </a:p>
          <a:p>
            <a:pPr>
              <a:spcAft>
                <a:spcPts val="600"/>
              </a:spcAft>
            </a:pPr>
            <a:endParaRPr lang="en-US" sz="2000" b="1" dirty="0"/>
          </a:p>
          <a:p>
            <a:pPr>
              <a:spcAft>
                <a:spcPts val="600"/>
              </a:spcAft>
            </a:pPr>
            <a:r>
              <a:rPr lang="en-US" sz="2000" b="1" dirty="0" smtClean="0"/>
              <a:t>3) Feel free to type a question (at appropriate time) in the WEBEX Chat box located here:</a:t>
            </a:r>
          </a:p>
        </p:txBody>
      </p:sp>
    </p:spTree>
    <p:extLst>
      <p:ext uri="{BB962C8B-B14F-4D97-AF65-F5344CB8AC3E}">
        <p14:creationId xmlns:p14="http://schemas.microsoft.com/office/powerpoint/2010/main" val="4153997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III</a:t>
            </a:r>
            <a:br>
              <a:rPr lang="en-US" sz="3600" b="1" dirty="0" smtClean="0"/>
            </a:br>
            <a:r>
              <a:rPr lang="en-US" sz="2800" b="1" dirty="0" smtClean="0"/>
              <a:t>Duty Description, cont.</a:t>
            </a:r>
            <a:endParaRPr lang="en-US" sz="3600" dirty="0"/>
          </a:p>
        </p:txBody>
      </p:sp>
      <p:pic>
        <p:nvPicPr>
          <p:cNvPr id="2" name="Picture 1"/>
          <p:cNvPicPr>
            <a:picLocks noChangeAspect="1"/>
          </p:cNvPicPr>
          <p:nvPr/>
        </p:nvPicPr>
        <p:blipFill>
          <a:blip r:embed="rId3"/>
          <a:stretch>
            <a:fillRect/>
          </a:stretch>
        </p:blipFill>
        <p:spPr>
          <a:xfrm>
            <a:off x="837009" y="1066800"/>
            <a:ext cx="7469982" cy="2325746"/>
          </a:xfrm>
          <a:prstGeom prst="rect">
            <a:avLst/>
          </a:prstGeom>
        </p:spPr>
      </p:pic>
      <p:sp>
        <p:nvSpPr>
          <p:cNvPr id="7" name="Rectangle 6"/>
          <p:cNvSpPr/>
          <p:nvPr/>
        </p:nvSpPr>
        <p:spPr>
          <a:xfrm>
            <a:off x="114300" y="3392546"/>
            <a:ext cx="8915400" cy="3477875"/>
          </a:xfrm>
          <a:prstGeom prst="rect">
            <a:avLst/>
          </a:prstGeom>
        </p:spPr>
        <p:txBody>
          <a:bodyPr wrap="square">
            <a:spAutoFit/>
          </a:bodyPr>
          <a:lstStyle/>
          <a:p>
            <a:r>
              <a:rPr lang="en-US" sz="2000" b="1" dirty="0" smtClean="0"/>
              <a:t>Part III continued:</a:t>
            </a:r>
          </a:p>
          <a:p>
            <a:r>
              <a:rPr lang="en-US" sz="2000" b="1" dirty="0"/>
              <a:t>e. Appointed Duties: </a:t>
            </a:r>
            <a:r>
              <a:rPr lang="en-US" sz="2000" dirty="0"/>
              <a:t>Enter duties appointed to the NCO </a:t>
            </a:r>
            <a:r>
              <a:rPr lang="en-US" sz="2000" dirty="0" smtClean="0"/>
              <a:t>in writing, and not </a:t>
            </a:r>
            <a:r>
              <a:rPr lang="en-US" sz="2000" dirty="0"/>
              <a:t>normally included in the duty </a:t>
            </a:r>
            <a:r>
              <a:rPr lang="en-US" sz="2000" dirty="0" smtClean="0"/>
              <a:t>description Not </a:t>
            </a:r>
            <a:r>
              <a:rPr lang="en-US" sz="2000" dirty="0"/>
              <a:t>needed but should have corresponding bullets somewhere on </a:t>
            </a:r>
            <a:r>
              <a:rPr lang="en-US" sz="2000" dirty="0" smtClean="0"/>
              <a:t>NCOER. Enter </a:t>
            </a:r>
            <a:r>
              <a:rPr lang="en-US" sz="2000" dirty="0"/>
              <a:t>as list of tasks and / or duties, separated by semicolons, ending with a </a:t>
            </a:r>
            <a:r>
              <a:rPr lang="en-US" sz="2000" dirty="0" smtClean="0"/>
              <a:t>period</a:t>
            </a:r>
            <a:endParaRPr lang="en-US" sz="2000" dirty="0"/>
          </a:p>
          <a:p>
            <a:r>
              <a:rPr lang="en-US" sz="2000" b="1" dirty="0"/>
              <a:t>NOTE. </a:t>
            </a:r>
            <a:r>
              <a:rPr lang="en-US" sz="2000" dirty="0"/>
              <a:t>For </a:t>
            </a:r>
            <a:r>
              <a:rPr lang="en-US" sz="2000" dirty="0" err="1"/>
              <a:t>AGR</a:t>
            </a:r>
            <a:r>
              <a:rPr lang="en-US" sz="2000" dirty="0"/>
              <a:t> Soldiers, enter items for both assignments / </a:t>
            </a:r>
            <a:r>
              <a:rPr lang="en-US" sz="2000" dirty="0" smtClean="0"/>
              <a:t>titles</a:t>
            </a:r>
            <a:r>
              <a:rPr lang="en-US" sz="2000" b="1" dirty="0" smtClean="0"/>
              <a:t> </a:t>
            </a:r>
            <a:endParaRPr lang="en-US" sz="2000" b="1" dirty="0"/>
          </a:p>
          <a:p>
            <a:pPr>
              <a:spcAft>
                <a:spcPts val="0"/>
              </a:spcAft>
            </a:pPr>
            <a:endParaRPr lang="en-US" sz="2000" b="1" dirty="0"/>
          </a:p>
          <a:p>
            <a:pPr>
              <a:spcAft>
                <a:spcPts val="0"/>
              </a:spcAft>
            </a:pPr>
            <a:r>
              <a:rPr lang="en-US" sz="2000" b="1" dirty="0" smtClean="0"/>
              <a:t>e</a:t>
            </a:r>
            <a:r>
              <a:rPr lang="en-US" sz="2000" b="1" dirty="0"/>
              <a:t>. Appointed Duties</a:t>
            </a:r>
            <a:r>
              <a:rPr lang="en-US" sz="2000" b="1" dirty="0" smtClean="0"/>
              <a:t>: EXAMPLES: </a:t>
            </a:r>
          </a:p>
          <a:p>
            <a:pPr>
              <a:spcAft>
                <a:spcPts val="0"/>
              </a:spcAft>
            </a:pPr>
            <a:r>
              <a:rPr lang="en-US" sz="2000" dirty="0" smtClean="0"/>
              <a:t>-Traffic </a:t>
            </a:r>
            <a:r>
              <a:rPr lang="en-US" sz="2000" dirty="0"/>
              <a:t>Investigator; Unit Prevention Leader (</a:t>
            </a:r>
            <a:r>
              <a:rPr lang="en-US" sz="2000" dirty="0" err="1"/>
              <a:t>UPL</a:t>
            </a:r>
            <a:r>
              <a:rPr lang="en-US" sz="2000" dirty="0"/>
              <a:t>). </a:t>
            </a:r>
          </a:p>
          <a:p>
            <a:pPr>
              <a:spcAft>
                <a:spcPts val="0"/>
              </a:spcAft>
            </a:pPr>
            <a:r>
              <a:rPr lang="en-US" sz="2000" dirty="0" smtClean="0"/>
              <a:t>-Resilience </a:t>
            </a:r>
            <a:r>
              <a:rPr lang="en-US" sz="2000" dirty="0"/>
              <a:t>Trainer Assistant (RTA).</a:t>
            </a:r>
          </a:p>
          <a:p>
            <a:pPr marL="457200" indent="-457200">
              <a:spcAft>
                <a:spcPts val="0"/>
              </a:spcAft>
            </a:pPr>
            <a:r>
              <a:rPr lang="en-US" sz="2000" dirty="0" smtClean="0"/>
              <a:t>-Physical </a:t>
            </a:r>
            <a:r>
              <a:rPr lang="en-US" sz="2000" dirty="0"/>
              <a:t>Security NCO; Unit Prevention Leader</a:t>
            </a:r>
            <a:r>
              <a:rPr lang="en-US" sz="2000" dirty="0" smtClean="0"/>
              <a:t>.</a:t>
            </a:r>
            <a:endParaRPr lang="en-US" sz="2000" dirty="0"/>
          </a:p>
        </p:txBody>
      </p:sp>
    </p:spTree>
    <p:extLst>
      <p:ext uri="{BB962C8B-B14F-4D97-AF65-F5344CB8AC3E}">
        <p14:creationId xmlns:p14="http://schemas.microsoft.com/office/powerpoint/2010/main" val="1655426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IV</a:t>
            </a:r>
            <a:br>
              <a:rPr lang="en-US" sz="3600" b="1" dirty="0" smtClean="0"/>
            </a:br>
            <a:r>
              <a:rPr lang="en-US" sz="2800" b="1" dirty="0" smtClean="0"/>
              <a:t>Basics: </a:t>
            </a:r>
            <a:r>
              <a:rPr lang="en-US" sz="2800" b="1" dirty="0" err="1" smtClean="0"/>
              <a:t>APFT</a:t>
            </a:r>
            <a:r>
              <a:rPr lang="en-US" sz="2800" b="1" dirty="0" smtClean="0"/>
              <a:t>-HT/WT</a:t>
            </a:r>
            <a:endParaRPr lang="en-US" sz="3600" dirty="0"/>
          </a:p>
        </p:txBody>
      </p:sp>
      <p:sp>
        <p:nvSpPr>
          <p:cNvPr id="7" name="Rectangle 6"/>
          <p:cNvSpPr/>
          <p:nvPr/>
        </p:nvSpPr>
        <p:spPr>
          <a:xfrm>
            <a:off x="114299" y="1717860"/>
            <a:ext cx="8915400" cy="5262979"/>
          </a:xfrm>
          <a:prstGeom prst="rect">
            <a:avLst/>
          </a:prstGeom>
        </p:spPr>
        <p:txBody>
          <a:bodyPr wrap="square">
            <a:spAutoFit/>
          </a:bodyPr>
          <a:lstStyle/>
          <a:p>
            <a:r>
              <a:rPr lang="en-US" sz="2000" b="1" dirty="0" smtClean="0"/>
              <a:t>Part IV:</a:t>
            </a:r>
          </a:p>
          <a:p>
            <a:r>
              <a:rPr lang="en-US" sz="2000" b="1" dirty="0" smtClean="0"/>
              <a:t>a.: </a:t>
            </a:r>
            <a:r>
              <a:rPr lang="en-US" sz="2000" dirty="0" err="1" smtClean="0"/>
              <a:t>APFT</a:t>
            </a:r>
            <a:r>
              <a:rPr lang="en-US" sz="2000" dirty="0" smtClean="0"/>
              <a:t> Pass/Fail/Profile: Did the NCO take an </a:t>
            </a:r>
            <a:r>
              <a:rPr lang="en-US" sz="2000" dirty="0" err="1" smtClean="0"/>
              <a:t>APFT</a:t>
            </a:r>
            <a:r>
              <a:rPr lang="en-US" sz="2000" dirty="0" smtClean="0"/>
              <a:t> within 12 months of THIS evaluation’s THRU date</a:t>
            </a:r>
            <a:r>
              <a:rPr lang="en-US" sz="2000" dirty="0"/>
              <a:t>? For PROFILE, the DATE will be the date the profile was awarded. If a profile, a note in the comments section needs to indicate what date the HT/WT took </a:t>
            </a:r>
            <a:r>
              <a:rPr lang="en-US" sz="2000" dirty="0" smtClean="0"/>
              <a:t>place</a:t>
            </a:r>
            <a:endParaRPr lang="en-US" sz="2000" dirty="0"/>
          </a:p>
          <a:p>
            <a:r>
              <a:rPr lang="en-US" sz="2000" b="1" dirty="0" smtClean="0"/>
              <a:t>b.: </a:t>
            </a:r>
            <a:r>
              <a:rPr lang="en-US" sz="2000" dirty="0" smtClean="0"/>
              <a:t>HT/WT: Enter the SM’s HT/WT that corresponds to the </a:t>
            </a:r>
            <a:r>
              <a:rPr lang="en-US" sz="2000" dirty="0" err="1" smtClean="0"/>
              <a:t>APFT</a:t>
            </a:r>
            <a:r>
              <a:rPr lang="en-US" sz="2000" dirty="0" smtClean="0"/>
              <a:t> date, and or the last time the SM took HT/WT.  Annotate whether or not they were within standards (met HT/WT standards and or passed tape)</a:t>
            </a:r>
          </a:p>
          <a:p>
            <a:endParaRPr lang="en-US" sz="800" b="1" dirty="0"/>
          </a:p>
          <a:p>
            <a:r>
              <a:rPr lang="en-US" sz="2000" b="1" dirty="0" smtClean="0"/>
              <a:t>NOTE: </a:t>
            </a:r>
            <a:r>
              <a:rPr lang="en-US" sz="2000" dirty="0" smtClean="0"/>
              <a:t>The </a:t>
            </a:r>
            <a:r>
              <a:rPr lang="en-US" sz="2000" dirty="0" err="1" smtClean="0"/>
              <a:t>APFT</a:t>
            </a:r>
            <a:r>
              <a:rPr lang="en-US" sz="2000" dirty="0" smtClean="0"/>
              <a:t> and HT/WT needs to be within 12 months of the THRU date, not necessarily during rating period; e.g. for a Change of Rater or other evaluation that is less than 1 year </a:t>
            </a:r>
          </a:p>
          <a:p>
            <a:endParaRPr lang="en-US" sz="800" dirty="0"/>
          </a:p>
          <a:p>
            <a:r>
              <a:rPr lang="en-US" sz="2000" dirty="0" smtClean="0"/>
              <a:t>Comments in the </a:t>
            </a:r>
            <a:r>
              <a:rPr lang="en-US" sz="2000" dirty="0" err="1" smtClean="0"/>
              <a:t>APFT</a:t>
            </a:r>
            <a:r>
              <a:rPr lang="en-US" sz="2000" dirty="0" smtClean="0"/>
              <a:t> box </a:t>
            </a:r>
            <a:r>
              <a:rPr lang="en-US" sz="2000" b="1" dirty="0" smtClean="0"/>
              <a:t>will be </a:t>
            </a:r>
            <a:r>
              <a:rPr lang="en-US" sz="2000" dirty="0" smtClean="0"/>
              <a:t>bullet format, and are mandatory for FAIL, NO </a:t>
            </a:r>
            <a:r>
              <a:rPr lang="en-US" sz="2000" dirty="0" err="1" smtClean="0"/>
              <a:t>APFT</a:t>
            </a:r>
            <a:r>
              <a:rPr lang="en-US" sz="2000" dirty="0" smtClean="0"/>
              <a:t> or PROFILE (that limits the NCO); </a:t>
            </a:r>
          </a:p>
          <a:p>
            <a:r>
              <a:rPr lang="en-US" sz="2000" dirty="0" smtClean="0"/>
              <a:t>“o NCO failed to meet minimum run time, but has been improving”</a:t>
            </a:r>
          </a:p>
          <a:p>
            <a:r>
              <a:rPr lang="en-US" sz="2000" dirty="0" smtClean="0"/>
              <a:t>“o Profile prevents NCO from carrying helmet and combat vest; limits ability to lead in a field environment”</a:t>
            </a:r>
          </a:p>
        </p:txBody>
      </p:sp>
      <p:pic>
        <p:nvPicPr>
          <p:cNvPr id="3" name="Picture 2"/>
          <p:cNvPicPr>
            <a:picLocks noChangeAspect="1"/>
          </p:cNvPicPr>
          <p:nvPr/>
        </p:nvPicPr>
        <p:blipFill>
          <a:blip r:embed="rId3"/>
          <a:stretch>
            <a:fillRect/>
          </a:stretch>
        </p:blipFill>
        <p:spPr>
          <a:xfrm>
            <a:off x="652462" y="1049834"/>
            <a:ext cx="7839075" cy="668026"/>
          </a:xfrm>
          <a:prstGeom prst="rect">
            <a:avLst/>
          </a:prstGeom>
          <a:ln w="19050">
            <a:solidFill>
              <a:schemeClr val="tx1"/>
            </a:solidFill>
          </a:ln>
        </p:spPr>
      </p:pic>
    </p:spTree>
    <p:extLst>
      <p:ext uri="{BB962C8B-B14F-4D97-AF65-F5344CB8AC3E}">
        <p14:creationId xmlns:p14="http://schemas.microsoft.com/office/powerpoint/2010/main" val="2970759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IV</a:t>
            </a:r>
            <a:br>
              <a:rPr lang="en-US" sz="3600" b="1" dirty="0" smtClean="0"/>
            </a:br>
            <a:r>
              <a:rPr lang="en-US" sz="2800" b="1" dirty="0" smtClean="0"/>
              <a:t>BULLET BASICS</a:t>
            </a:r>
            <a:endParaRPr lang="en-US" sz="3600" dirty="0"/>
          </a:p>
        </p:txBody>
      </p:sp>
      <p:sp>
        <p:nvSpPr>
          <p:cNvPr id="6" name="Rectangle 5"/>
          <p:cNvSpPr/>
          <p:nvPr/>
        </p:nvSpPr>
        <p:spPr>
          <a:xfrm>
            <a:off x="400050" y="1066800"/>
            <a:ext cx="8743950" cy="5324535"/>
          </a:xfrm>
          <a:prstGeom prst="rect">
            <a:avLst/>
          </a:prstGeom>
        </p:spPr>
        <p:txBody>
          <a:bodyPr wrap="square">
            <a:spAutoFit/>
          </a:bodyPr>
          <a:lstStyle/>
          <a:p>
            <a:r>
              <a:rPr lang="en-US" sz="2000" b="1" dirty="0" smtClean="0"/>
              <a:t>Bullets: </a:t>
            </a:r>
            <a:r>
              <a:rPr lang="en-US" sz="2000" dirty="0" smtClean="0"/>
              <a:t>No change to bullet format from “old” NCOER/ NCOER Support forms:</a:t>
            </a:r>
          </a:p>
          <a:p>
            <a:pPr marL="228600" lvl="1" indent="-228600">
              <a:buFont typeface="Arial" pitchFamily="34" charset="0"/>
              <a:buChar char="•"/>
            </a:pPr>
            <a:r>
              <a:rPr lang="en-US" sz="2000" dirty="0" smtClean="0"/>
              <a:t>“o” (lower case “O”) and then a space</a:t>
            </a:r>
          </a:p>
          <a:p>
            <a:pPr marL="228600" lvl="1" indent="-228600">
              <a:buFont typeface="Arial" pitchFamily="34" charset="0"/>
              <a:buChar char="•"/>
            </a:pPr>
            <a:r>
              <a:rPr lang="en-US" sz="2000" dirty="0"/>
              <a:t>S</a:t>
            </a:r>
            <a:r>
              <a:rPr lang="en-US" sz="2000" dirty="0" smtClean="0"/>
              <a:t>tart bullet with lower case letter, pronouns </a:t>
            </a:r>
            <a:r>
              <a:rPr lang="en-US" sz="2000" dirty="0"/>
              <a:t>(his, </a:t>
            </a:r>
            <a:r>
              <a:rPr lang="en-US" sz="2000" dirty="0" smtClean="0"/>
              <a:t>her; double check for proper usage – if cutting and pasting!!), </a:t>
            </a:r>
            <a:r>
              <a:rPr lang="en-US" sz="2000" dirty="0"/>
              <a:t>or action </a:t>
            </a:r>
            <a:r>
              <a:rPr lang="en-US" sz="2000" dirty="0" smtClean="0"/>
              <a:t>verbs; “performed,” “completed,” “supervised,” etc.</a:t>
            </a:r>
          </a:p>
          <a:p>
            <a:pPr marL="228600" lvl="1" indent="-228600">
              <a:buFont typeface="Arial" pitchFamily="34" charset="0"/>
              <a:buChar char="•"/>
            </a:pPr>
            <a:r>
              <a:rPr lang="en-US" sz="2000" dirty="0" smtClean="0"/>
              <a:t>Use </a:t>
            </a:r>
            <a:r>
              <a:rPr lang="en-US" sz="2000" b="1" dirty="0" smtClean="0"/>
              <a:t>PAST TENSE </a:t>
            </a:r>
            <a:r>
              <a:rPr lang="en-US" sz="2000" dirty="0" smtClean="0"/>
              <a:t>when </a:t>
            </a:r>
            <a:r>
              <a:rPr lang="en-US" sz="2000" dirty="0"/>
              <a:t>addressing how the NCO performed and his or her contributions made during the rating </a:t>
            </a:r>
            <a:r>
              <a:rPr lang="en-US" sz="2000" dirty="0" smtClean="0"/>
              <a:t>period</a:t>
            </a:r>
          </a:p>
          <a:p>
            <a:pPr marL="228600" lvl="1" indent="-228600">
              <a:buFont typeface="Arial" pitchFamily="34" charset="0"/>
              <a:buChar char="•"/>
            </a:pPr>
            <a:r>
              <a:rPr lang="en-US" sz="2000" dirty="0" smtClean="0"/>
              <a:t>Be </a:t>
            </a:r>
            <a:r>
              <a:rPr lang="en-US" sz="2000" dirty="0"/>
              <a:t>short, concise, </a:t>
            </a:r>
            <a:r>
              <a:rPr lang="en-US" sz="2000" dirty="0" smtClean="0"/>
              <a:t>and to </a:t>
            </a:r>
            <a:r>
              <a:rPr lang="en-US" sz="2000" dirty="0"/>
              <a:t>the </a:t>
            </a:r>
            <a:r>
              <a:rPr lang="en-US" sz="2000" dirty="0" smtClean="0"/>
              <a:t>point</a:t>
            </a:r>
            <a:endParaRPr lang="en-US" sz="2000" b="1" dirty="0" smtClean="0"/>
          </a:p>
          <a:p>
            <a:pPr marL="228600" lvl="1" indent="-228600">
              <a:buFont typeface="Arial" pitchFamily="34" charset="0"/>
              <a:buChar char="•"/>
            </a:pPr>
            <a:r>
              <a:rPr lang="en-US" sz="2000" dirty="0" smtClean="0"/>
              <a:t>Minimum 1/maximum 3 bullets</a:t>
            </a:r>
          </a:p>
          <a:p>
            <a:pPr marL="228600" lvl="1" indent="-228600">
              <a:buFont typeface="Arial" pitchFamily="34" charset="0"/>
              <a:buChar char="•"/>
            </a:pPr>
            <a:r>
              <a:rPr lang="en-US" sz="2000" dirty="0" smtClean="0"/>
              <a:t>Up to two lines of text (preferably one)</a:t>
            </a:r>
            <a:r>
              <a:rPr lang="en-US" sz="2000" dirty="0"/>
              <a:t> </a:t>
            </a:r>
            <a:r>
              <a:rPr lang="en-US" sz="2000" dirty="0" smtClean="0"/>
              <a:t>with one space between bullets</a:t>
            </a:r>
          </a:p>
          <a:p>
            <a:pPr marL="228600" lvl="1" indent="-228600">
              <a:buFont typeface="Arial" pitchFamily="34" charset="0"/>
              <a:buChar char="•"/>
            </a:pPr>
            <a:r>
              <a:rPr lang="en-US" sz="2000" dirty="0" smtClean="0"/>
              <a:t>Either no “.” (periods) or periods at the end of </a:t>
            </a:r>
            <a:r>
              <a:rPr lang="en-US" sz="2000" b="1" u="sng" dirty="0" smtClean="0"/>
              <a:t>ALL</a:t>
            </a:r>
            <a:r>
              <a:rPr lang="en-US" sz="2000" dirty="0" smtClean="0"/>
              <a:t> bullets. </a:t>
            </a:r>
            <a:r>
              <a:rPr lang="en-US" sz="2000" u="sng" dirty="0" smtClean="0"/>
              <a:t>Be consistent</a:t>
            </a:r>
          </a:p>
          <a:p>
            <a:pPr marL="228600" lvl="1" indent="-228600">
              <a:buFont typeface="Arial" pitchFamily="34" charset="0"/>
              <a:buChar char="•"/>
            </a:pPr>
            <a:r>
              <a:rPr lang="en-US" sz="2000" dirty="0" smtClean="0"/>
              <a:t>Use specific examples only </a:t>
            </a:r>
            <a:r>
              <a:rPr lang="en-US" sz="2000" dirty="0"/>
              <a:t>once; </a:t>
            </a:r>
            <a:r>
              <a:rPr lang="en-US" sz="2000" dirty="0" smtClean="0"/>
              <a:t>rater </a:t>
            </a:r>
            <a:r>
              <a:rPr lang="en-US" sz="2000" dirty="0"/>
              <a:t>must decide under which responsibility the bullet </a:t>
            </a:r>
            <a:r>
              <a:rPr lang="en-US" sz="2000" dirty="0" smtClean="0"/>
              <a:t>is </a:t>
            </a:r>
            <a:r>
              <a:rPr lang="en-US" sz="2000" dirty="0"/>
              <a:t>most </a:t>
            </a:r>
            <a:r>
              <a:rPr lang="en-US" sz="2000" dirty="0" smtClean="0"/>
              <a:t>applicable (to include </a:t>
            </a:r>
            <a:r>
              <a:rPr lang="en-US" sz="2000" dirty="0" err="1" smtClean="0"/>
              <a:t>APFT</a:t>
            </a:r>
            <a:r>
              <a:rPr lang="en-US" sz="2000" dirty="0" smtClean="0"/>
              <a:t> fail)</a:t>
            </a:r>
          </a:p>
          <a:p>
            <a:pPr marL="228600" lvl="1" indent="-228600">
              <a:buFont typeface="Arial" pitchFamily="34" charset="0"/>
              <a:buChar char="•"/>
            </a:pPr>
            <a:r>
              <a:rPr lang="en-US" sz="2000" dirty="0"/>
              <a:t>Awards and/or special recognition received during the rating period may be cited in evaluation comments (for example, “received the Humanitarian Service Medal” or “named the NCO of the Year</a:t>
            </a:r>
            <a:r>
              <a:rPr lang="en-US" sz="2000" dirty="0" smtClean="0"/>
              <a:t>”)</a:t>
            </a:r>
            <a:endParaRPr lang="en-US" sz="2000" dirty="0"/>
          </a:p>
        </p:txBody>
      </p:sp>
    </p:spTree>
    <p:extLst>
      <p:ext uri="{BB962C8B-B14F-4D97-AF65-F5344CB8AC3E}">
        <p14:creationId xmlns:p14="http://schemas.microsoft.com/office/powerpoint/2010/main" val="1100538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IV</a:t>
            </a:r>
            <a:br>
              <a:rPr lang="en-US" sz="3600" b="1" dirty="0" smtClean="0"/>
            </a:br>
            <a:r>
              <a:rPr lang="en-US" sz="2800" b="1" dirty="0" smtClean="0"/>
              <a:t>BULLET BASICS, cont.</a:t>
            </a:r>
            <a:endParaRPr lang="en-US" sz="3600" dirty="0"/>
          </a:p>
        </p:txBody>
      </p:sp>
      <p:sp>
        <p:nvSpPr>
          <p:cNvPr id="6" name="Rectangle 5"/>
          <p:cNvSpPr/>
          <p:nvPr/>
        </p:nvSpPr>
        <p:spPr>
          <a:xfrm>
            <a:off x="266700" y="1027734"/>
            <a:ext cx="8610600" cy="5940088"/>
          </a:xfrm>
          <a:prstGeom prst="rect">
            <a:avLst/>
          </a:prstGeom>
        </p:spPr>
        <p:txBody>
          <a:bodyPr wrap="square">
            <a:spAutoFit/>
          </a:bodyPr>
          <a:lstStyle/>
          <a:p>
            <a:pPr marL="228600" lvl="1" indent="-228600">
              <a:buFont typeface="Arial" pitchFamily="34" charset="0"/>
              <a:buChar char="•"/>
            </a:pPr>
            <a:r>
              <a:rPr lang="en-US" sz="2000" dirty="0"/>
              <a:t>Numbers; 1-10, write </a:t>
            </a:r>
            <a:r>
              <a:rPr lang="en-US" sz="2000" dirty="0" smtClean="0"/>
              <a:t>out </a:t>
            </a:r>
            <a:r>
              <a:rPr lang="en-US" sz="2000" dirty="0"/>
              <a:t>(e.g. one, two, ten).  11 or higher, write </a:t>
            </a:r>
            <a:r>
              <a:rPr lang="en-US" sz="2000" dirty="0" smtClean="0"/>
              <a:t>number</a:t>
            </a:r>
            <a:r>
              <a:rPr lang="en-US" sz="2000" dirty="0"/>
              <a:t>; e.g. 11, 15, </a:t>
            </a:r>
            <a:r>
              <a:rPr lang="en-US" sz="2000" dirty="0" smtClean="0"/>
              <a:t>105</a:t>
            </a:r>
          </a:p>
          <a:p>
            <a:pPr marL="457200" lvl="2"/>
            <a:r>
              <a:rPr lang="en-US" sz="2000" dirty="0"/>
              <a:t>-</a:t>
            </a:r>
            <a:r>
              <a:rPr lang="en-US" sz="2000" dirty="0" smtClean="0"/>
              <a:t>Exception</a:t>
            </a:r>
            <a:r>
              <a:rPr lang="en-US" sz="2000" dirty="0"/>
              <a:t>, when a 1-10 is WITH an 11 or higher; e.g. “5 tool kits with 20 tools </a:t>
            </a:r>
            <a:r>
              <a:rPr lang="en-US" sz="2000" dirty="0" smtClean="0"/>
              <a:t>each”</a:t>
            </a:r>
            <a:endParaRPr lang="en-US" sz="2000" b="1" u="sng" dirty="0" smtClean="0"/>
          </a:p>
          <a:p>
            <a:pPr marL="228600" lvl="1" indent="-228600">
              <a:buFont typeface="Arial" pitchFamily="34" charset="0"/>
              <a:buChar char="•"/>
            </a:pPr>
            <a:r>
              <a:rPr lang="en-US" sz="2000" b="1" u="sng" dirty="0" smtClean="0"/>
              <a:t>DO </a:t>
            </a:r>
            <a:r>
              <a:rPr lang="en-US" sz="2000" b="1" u="sng" dirty="0"/>
              <a:t>NOT</a:t>
            </a:r>
            <a:r>
              <a:rPr lang="en-US" sz="2000" b="1" dirty="0"/>
              <a:t> </a:t>
            </a:r>
            <a:r>
              <a:rPr lang="en-US" sz="2000" dirty="0"/>
              <a:t>include NCO’s </a:t>
            </a:r>
            <a:r>
              <a:rPr lang="en-US" sz="2000" dirty="0" smtClean="0"/>
              <a:t>name/rank </a:t>
            </a:r>
            <a:r>
              <a:rPr lang="en-US" sz="2000" dirty="0"/>
              <a:t>in the bullet</a:t>
            </a:r>
            <a:r>
              <a:rPr lang="en-US" sz="2000" dirty="0" smtClean="0"/>
              <a:t>. You can use other</a:t>
            </a:r>
            <a:r>
              <a:rPr lang="en-US" sz="2000" dirty="0"/>
              <a:t> </a:t>
            </a:r>
            <a:r>
              <a:rPr lang="en-US" sz="2000" dirty="0" smtClean="0"/>
              <a:t>names </a:t>
            </a:r>
            <a:r>
              <a:rPr lang="en-US" sz="2000" dirty="0"/>
              <a:t>if </a:t>
            </a:r>
            <a:r>
              <a:rPr lang="en-US" sz="2000" dirty="0" smtClean="0"/>
              <a:t>applicable; e.g. </a:t>
            </a:r>
            <a:r>
              <a:rPr lang="en-US" sz="2000" dirty="0"/>
              <a:t>“recognized by MG Smith, Commander 1 ID, for excellence”</a:t>
            </a:r>
          </a:p>
          <a:p>
            <a:pPr marL="228600" lvl="1" indent="-228600">
              <a:buFont typeface="Arial" pitchFamily="34" charset="0"/>
              <a:buChar char="•"/>
            </a:pPr>
            <a:r>
              <a:rPr lang="en-US" sz="2000" b="1" u="sng" dirty="0" smtClean="0"/>
              <a:t>DO NOT</a:t>
            </a:r>
            <a:r>
              <a:rPr lang="en-US" sz="2000" dirty="0" smtClean="0"/>
              <a:t> include School/Course Comments for any AER/DA </a:t>
            </a:r>
            <a:r>
              <a:rPr lang="en-US" sz="2000" dirty="0"/>
              <a:t>Form </a:t>
            </a:r>
            <a:r>
              <a:rPr lang="en-US" sz="2000" dirty="0" smtClean="0"/>
              <a:t>1059 producing course (if no 1059, then it’s alright to use)</a:t>
            </a:r>
          </a:p>
          <a:p>
            <a:pPr marL="0" lvl="1"/>
            <a:r>
              <a:rPr lang="en-US" sz="2000" b="1" dirty="0" smtClean="0"/>
              <a:t>Negative Comments:</a:t>
            </a:r>
          </a:p>
          <a:p>
            <a:pPr marL="228600" lvl="1" indent="-228600">
              <a:buFont typeface="Arial" pitchFamily="34" charset="0"/>
              <a:buChar char="•"/>
            </a:pPr>
            <a:r>
              <a:rPr lang="en-US" sz="2000" b="1" u="sng" dirty="0" smtClean="0"/>
              <a:t>DO NOT</a:t>
            </a:r>
            <a:r>
              <a:rPr lang="en-US" sz="2000" b="1" dirty="0" smtClean="0"/>
              <a:t> </a:t>
            </a:r>
            <a:r>
              <a:rPr lang="en-US" sz="2000" dirty="0"/>
              <a:t>comment on </a:t>
            </a:r>
            <a:r>
              <a:rPr lang="en-US" sz="2000" dirty="0" smtClean="0"/>
              <a:t>pending/ongoing investigations; allegations; letters </a:t>
            </a:r>
            <a:r>
              <a:rPr lang="en-US" sz="2000" dirty="0"/>
              <a:t>of </a:t>
            </a:r>
            <a:r>
              <a:rPr lang="en-US" sz="2000" dirty="0" smtClean="0"/>
              <a:t>reprimand; letters </a:t>
            </a:r>
            <a:r>
              <a:rPr lang="en-US" sz="2000" dirty="0"/>
              <a:t>of </a:t>
            </a:r>
            <a:r>
              <a:rPr lang="en-US" sz="2000" dirty="0" smtClean="0"/>
              <a:t>admonishment; </a:t>
            </a:r>
            <a:r>
              <a:rPr lang="en-US" sz="2000" dirty="0" err="1" smtClean="0"/>
              <a:t>SFPA</a:t>
            </a:r>
            <a:r>
              <a:rPr lang="en-US" sz="2000" dirty="0" smtClean="0"/>
              <a:t>; courts martial; reductions; civil trials; letter </a:t>
            </a:r>
            <a:r>
              <a:rPr lang="en-US" sz="2000" dirty="0"/>
              <a:t>of declination </a:t>
            </a:r>
            <a:r>
              <a:rPr lang="en-US" sz="2000" dirty="0" smtClean="0"/>
              <a:t>(bars); Article </a:t>
            </a:r>
            <a:r>
              <a:rPr lang="en-US" sz="2000" dirty="0"/>
              <a:t>15 (but you can include what the ART 15 was for, e.g. AWOL, negligence, etc</a:t>
            </a:r>
            <a:r>
              <a:rPr lang="en-US" sz="2000" dirty="0" smtClean="0"/>
              <a:t>.); or not </a:t>
            </a:r>
            <a:r>
              <a:rPr lang="en-US" sz="2000" dirty="0"/>
              <a:t>meeting </a:t>
            </a:r>
            <a:r>
              <a:rPr lang="en-US" sz="2000" b="1" dirty="0" smtClean="0"/>
              <a:t>UNIT </a:t>
            </a:r>
            <a:r>
              <a:rPr lang="en-US" sz="2000" dirty="0" err="1" smtClean="0"/>
              <a:t>APFT</a:t>
            </a:r>
            <a:r>
              <a:rPr lang="en-US" sz="2000" dirty="0" smtClean="0"/>
              <a:t> standards</a:t>
            </a:r>
          </a:p>
          <a:p>
            <a:pPr marL="228600" lvl="1" indent="-228600">
              <a:buFont typeface="Arial" pitchFamily="34" charset="0"/>
              <a:buChar char="•"/>
            </a:pPr>
            <a:r>
              <a:rPr lang="en-US" sz="2000" b="1" u="sng" dirty="0" smtClean="0"/>
              <a:t>DO</a:t>
            </a:r>
            <a:r>
              <a:rPr lang="en-US" sz="2000" b="1" dirty="0" smtClean="0"/>
              <a:t> </a:t>
            </a:r>
            <a:r>
              <a:rPr lang="en-US" sz="2000" dirty="0"/>
              <a:t>(if verified) make </a:t>
            </a:r>
            <a:r>
              <a:rPr lang="en-US" sz="2000" dirty="0" smtClean="0"/>
              <a:t>comments on NCO was cited </a:t>
            </a:r>
            <a:r>
              <a:rPr lang="en-US" sz="2000" dirty="0"/>
              <a:t>for or received a </a:t>
            </a:r>
            <a:r>
              <a:rPr lang="en-US" sz="2000" dirty="0" smtClean="0"/>
              <a:t>DUI; was AWOL during period; tested </a:t>
            </a:r>
            <a:r>
              <a:rPr lang="en-US" sz="2000" dirty="0"/>
              <a:t>positive on </a:t>
            </a:r>
            <a:r>
              <a:rPr lang="en-US" sz="2000" dirty="0" smtClean="0"/>
              <a:t>urinalysis; arrested, apprehended and or incarcerated; criminal incident; fraud; desertion; dropped </a:t>
            </a:r>
            <a:r>
              <a:rPr lang="en-US" sz="2000" dirty="0"/>
              <a:t>from the </a:t>
            </a:r>
            <a:r>
              <a:rPr lang="en-US" sz="2000" dirty="0" smtClean="0"/>
              <a:t>rolls; </a:t>
            </a:r>
            <a:r>
              <a:rPr lang="en-US" sz="2000" dirty="0"/>
              <a:t>v</a:t>
            </a:r>
            <a:r>
              <a:rPr lang="en-US" sz="2000" dirty="0" smtClean="0"/>
              <a:t>iolated </a:t>
            </a:r>
            <a:r>
              <a:rPr lang="en-US" sz="2000" dirty="0"/>
              <a:t>AR 600-20 (</a:t>
            </a:r>
            <a:r>
              <a:rPr lang="en-US" sz="2000" dirty="0" smtClean="0"/>
              <a:t>fraternization/SHARP); </a:t>
            </a:r>
            <a:r>
              <a:rPr lang="en-US" sz="2000" dirty="0" err="1" smtClean="0"/>
              <a:t>etc</a:t>
            </a:r>
            <a:endParaRPr lang="en-US" sz="2000" dirty="0"/>
          </a:p>
        </p:txBody>
      </p:sp>
    </p:spTree>
    <p:extLst>
      <p:ext uri="{BB962C8B-B14F-4D97-AF65-F5344CB8AC3E}">
        <p14:creationId xmlns:p14="http://schemas.microsoft.com/office/powerpoint/2010/main" val="3269789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 PART IV</a:t>
            </a:r>
            <a:br>
              <a:rPr lang="en-US" sz="3600" b="1" dirty="0" smtClean="0"/>
            </a:br>
            <a:r>
              <a:rPr lang="en-US" sz="2800" b="1" dirty="0" smtClean="0"/>
              <a:t>SHARP BULLET</a:t>
            </a:r>
            <a:endParaRPr lang="en-US" sz="3600" dirty="0"/>
          </a:p>
        </p:txBody>
      </p:sp>
      <p:sp>
        <p:nvSpPr>
          <p:cNvPr id="5" name="Rectangle 4"/>
          <p:cNvSpPr/>
          <p:nvPr/>
        </p:nvSpPr>
        <p:spPr>
          <a:xfrm>
            <a:off x="457200" y="1143000"/>
            <a:ext cx="8572500" cy="4401205"/>
          </a:xfrm>
          <a:prstGeom prst="rect">
            <a:avLst/>
          </a:prstGeom>
        </p:spPr>
        <p:txBody>
          <a:bodyPr wrap="square">
            <a:spAutoFit/>
          </a:bodyPr>
          <a:lstStyle/>
          <a:p>
            <a:pPr marL="0" lvl="1"/>
            <a:r>
              <a:rPr lang="en-US" sz="2000" dirty="0" smtClean="0"/>
              <a:t>A comment on the NCO’s adherence to Army SHARP is MANDATORY on all evaluations. This is one of the primary reasons evaluations get returned. To be safe, make sure the comment says “SHARP” somewhere. </a:t>
            </a:r>
            <a:endParaRPr lang="en-US" sz="2000" dirty="0"/>
          </a:p>
          <a:p>
            <a:pPr marL="0" lvl="1"/>
            <a:endParaRPr lang="en-US" sz="2000" dirty="0" smtClean="0"/>
          </a:p>
          <a:p>
            <a:pPr marL="342900" lvl="1" indent="-342900">
              <a:buFont typeface="Arial" panose="020B0604020202020204" pitchFamily="34" charset="0"/>
              <a:buChar char="•"/>
            </a:pPr>
            <a:r>
              <a:rPr lang="en-US" sz="2000" b="1" dirty="0"/>
              <a:t>SHARP </a:t>
            </a:r>
            <a:r>
              <a:rPr lang="en-US" sz="2000" dirty="0" smtClean="0"/>
              <a:t>comments go </a:t>
            </a:r>
            <a:r>
              <a:rPr lang="en-US" sz="2000" dirty="0"/>
              <a:t>in PART IV, block c. </a:t>
            </a:r>
            <a:r>
              <a:rPr lang="en-US" sz="2000" dirty="0" smtClean="0"/>
              <a:t>CHARACTER</a:t>
            </a:r>
          </a:p>
          <a:p>
            <a:pPr marL="342900" lvl="1" indent="-342900">
              <a:buFont typeface="Arial" panose="020B0604020202020204" pitchFamily="34" charset="0"/>
              <a:buChar char="•"/>
            </a:pPr>
            <a:endParaRPr lang="en-US" sz="2000" dirty="0"/>
          </a:p>
          <a:p>
            <a:pPr marL="0" lvl="1"/>
            <a:r>
              <a:rPr lang="en-US" sz="2000" b="1" dirty="0" smtClean="0"/>
              <a:t>Examples:</a:t>
            </a:r>
          </a:p>
          <a:p>
            <a:pPr marL="0" lvl="1"/>
            <a:r>
              <a:rPr lang="en-US" sz="2000" dirty="0"/>
              <a:t>o strongly supports the army SHARP program</a:t>
            </a:r>
          </a:p>
          <a:p>
            <a:pPr marL="0" lvl="1"/>
            <a:r>
              <a:rPr lang="en-US" sz="2000" dirty="0" smtClean="0"/>
              <a:t>o </a:t>
            </a:r>
            <a:r>
              <a:rPr lang="en-US" sz="2000" dirty="0"/>
              <a:t>practiced equal opportunity throughout the </a:t>
            </a:r>
            <a:r>
              <a:rPr lang="en-US" sz="2000" dirty="0" smtClean="0"/>
              <a:t>platoon and enforced Army SHARP</a:t>
            </a:r>
            <a:endParaRPr lang="en-US" sz="2000" dirty="0"/>
          </a:p>
          <a:p>
            <a:pPr marL="0" lvl="1"/>
            <a:r>
              <a:rPr lang="en-US" sz="2000" dirty="0" smtClean="0"/>
              <a:t>o </a:t>
            </a:r>
            <a:r>
              <a:rPr lang="en-US" sz="2000" dirty="0"/>
              <a:t>practiced fair and just treatment to all </a:t>
            </a:r>
            <a:r>
              <a:rPr lang="en-US" sz="2000" dirty="0" smtClean="0"/>
              <a:t>Soldiers; strongly supported SHARP initiatives</a:t>
            </a:r>
            <a:endParaRPr lang="en-US" sz="2000" dirty="0"/>
          </a:p>
          <a:p>
            <a:pPr marL="0" lvl="1"/>
            <a:r>
              <a:rPr lang="en-US" sz="2000" dirty="0"/>
              <a:t>o strongly supports the army SHARP program, and ensured the fair, respectful treatment of assigned </a:t>
            </a:r>
            <a:r>
              <a:rPr lang="en-US" sz="2000" dirty="0" smtClean="0"/>
              <a:t>personnel</a:t>
            </a:r>
            <a:endParaRPr lang="en-US" sz="2000" dirty="0"/>
          </a:p>
        </p:txBody>
      </p:sp>
    </p:spTree>
    <p:extLst>
      <p:ext uri="{BB962C8B-B14F-4D97-AF65-F5344CB8AC3E}">
        <p14:creationId xmlns:p14="http://schemas.microsoft.com/office/powerpoint/2010/main" val="3659331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BREAK</a:t>
            </a:r>
            <a:endParaRPr lang="en-US" sz="3600" dirty="0"/>
          </a:p>
        </p:txBody>
      </p:sp>
      <p:sp>
        <p:nvSpPr>
          <p:cNvPr id="5" name="Title 1"/>
          <p:cNvSpPr txBox="1">
            <a:spLocks/>
          </p:cNvSpPr>
          <p:nvPr/>
        </p:nvSpPr>
        <p:spPr>
          <a:xfrm>
            <a:off x="457200" y="3276600"/>
            <a:ext cx="8229600" cy="685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kern="0" dirty="0" smtClean="0"/>
              <a:t>5 minutes</a:t>
            </a:r>
            <a:endParaRPr lang="en-US" sz="3600" kern="0" dirty="0"/>
          </a:p>
        </p:txBody>
      </p:sp>
    </p:spTree>
    <p:extLst>
      <p:ext uri="{BB962C8B-B14F-4D97-AF65-F5344CB8AC3E}">
        <p14:creationId xmlns:p14="http://schemas.microsoft.com/office/powerpoint/2010/main" val="3003274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t>Art of the Bullet: </a:t>
            </a:r>
            <a:r>
              <a:rPr lang="en-US" sz="2800" dirty="0" smtClean="0"/>
              <a:t/>
            </a:r>
            <a:br>
              <a:rPr lang="en-US" sz="2800" dirty="0" smtClean="0"/>
            </a:br>
            <a:r>
              <a:rPr lang="en-US" sz="2800" dirty="0" smtClean="0"/>
              <a:t>Evaluating </a:t>
            </a:r>
            <a:r>
              <a:rPr lang="en-US" sz="2800" dirty="0"/>
              <a:t>Actual </a:t>
            </a:r>
            <a:r>
              <a:rPr lang="en-US" sz="2800" dirty="0" smtClean="0"/>
              <a:t>Performance</a:t>
            </a:r>
            <a:endParaRPr lang="en-US" sz="3600" dirty="0"/>
          </a:p>
        </p:txBody>
      </p:sp>
      <p:sp>
        <p:nvSpPr>
          <p:cNvPr id="6" name="Rectangle 5"/>
          <p:cNvSpPr/>
          <p:nvPr/>
        </p:nvSpPr>
        <p:spPr>
          <a:xfrm>
            <a:off x="304800" y="1600200"/>
            <a:ext cx="8839200" cy="5170646"/>
          </a:xfrm>
          <a:prstGeom prst="rect">
            <a:avLst/>
          </a:prstGeom>
        </p:spPr>
        <p:txBody>
          <a:bodyPr wrap="square">
            <a:spAutoFit/>
          </a:bodyPr>
          <a:lstStyle/>
          <a:p>
            <a:pPr marL="342900" lvl="1" indent="-342900">
              <a:spcBef>
                <a:spcPts val="0"/>
              </a:spcBef>
              <a:spcAft>
                <a:spcPts val="600"/>
              </a:spcAft>
              <a:buFont typeface="Arial" panose="020B0604020202020204" pitchFamily="34" charset="0"/>
              <a:buChar char="•"/>
            </a:pPr>
            <a:r>
              <a:rPr lang="en-US" sz="2000" dirty="0" smtClean="0"/>
              <a:t>The </a:t>
            </a:r>
            <a:r>
              <a:rPr lang="en-US" sz="2000" b="1" dirty="0" smtClean="0"/>
              <a:t>RATER</a:t>
            </a:r>
            <a:r>
              <a:rPr lang="en-US" sz="2000" dirty="0" smtClean="0"/>
              <a:t> rates NCO’s PERFORMANCE during the rating period</a:t>
            </a:r>
          </a:p>
          <a:p>
            <a:pPr marL="342900" lvl="1" indent="-342900">
              <a:spcBef>
                <a:spcPts val="0"/>
              </a:spcBef>
              <a:spcAft>
                <a:spcPts val="600"/>
              </a:spcAft>
              <a:buFont typeface="Arial" panose="020B0604020202020204" pitchFamily="34" charset="0"/>
              <a:buChar char="•"/>
            </a:pPr>
            <a:r>
              <a:rPr lang="en-US" sz="2000" dirty="0" smtClean="0"/>
              <a:t>The </a:t>
            </a:r>
            <a:r>
              <a:rPr lang="en-US" sz="2000" b="1" dirty="0" smtClean="0"/>
              <a:t>RATED </a:t>
            </a:r>
            <a:r>
              <a:rPr lang="en-US" sz="2000" dirty="0" smtClean="0"/>
              <a:t>NCO should assist rater by ensuring rater has information on what they did (e.g. keeping their NCOER support form up to date or providing data on things the rater might not have been tracking)</a:t>
            </a:r>
          </a:p>
          <a:p>
            <a:pPr marL="342900" lvl="1" indent="-342900">
              <a:spcBef>
                <a:spcPts val="0"/>
              </a:spcBef>
              <a:spcAft>
                <a:spcPts val="600"/>
              </a:spcAft>
              <a:buFont typeface="Arial" panose="020B0604020202020204" pitchFamily="34" charset="0"/>
              <a:buChar char="•"/>
            </a:pPr>
            <a:r>
              <a:rPr lang="en-US" sz="2000" dirty="0" smtClean="0"/>
              <a:t>Write evaluation so boards don’t have to guess about the NCO; are they awesome, substandard, or just “meh?” Box checks matter, but what the bullets say can matter MORE</a:t>
            </a:r>
          </a:p>
          <a:p>
            <a:pPr marL="342900" lvl="1" indent="-342900">
              <a:spcBef>
                <a:spcPts val="0"/>
              </a:spcBef>
              <a:spcAft>
                <a:spcPts val="600"/>
              </a:spcAft>
              <a:buFont typeface="Arial" panose="020B0604020202020204" pitchFamily="34" charset="0"/>
              <a:buChar char="•"/>
            </a:pPr>
            <a:r>
              <a:rPr lang="en-US" sz="2000" dirty="0" smtClean="0"/>
              <a:t>Evaluations should include specifics on </a:t>
            </a:r>
            <a:r>
              <a:rPr lang="en-US" sz="2000" b="1" dirty="0" smtClean="0"/>
              <a:t>WHAT </a:t>
            </a:r>
            <a:r>
              <a:rPr lang="en-US" sz="2000" dirty="0" smtClean="0"/>
              <a:t>the NCO did, and or </a:t>
            </a:r>
            <a:r>
              <a:rPr lang="en-US" sz="2000" b="1" dirty="0" smtClean="0"/>
              <a:t>HOW</a:t>
            </a:r>
            <a:r>
              <a:rPr lang="en-US" sz="2000" dirty="0" smtClean="0"/>
              <a:t> it benefited the organization, Soldiers, community or even the NCO personally</a:t>
            </a:r>
          </a:p>
          <a:p>
            <a:pPr marL="342900" lvl="1" indent="-342900">
              <a:spcBef>
                <a:spcPts val="0"/>
              </a:spcBef>
              <a:spcAft>
                <a:spcPts val="600"/>
              </a:spcAft>
              <a:buFont typeface="Arial" panose="020B0604020202020204" pitchFamily="34" charset="0"/>
              <a:buChar char="•"/>
            </a:pPr>
            <a:r>
              <a:rPr lang="en-US" sz="2000" dirty="0" smtClean="0"/>
              <a:t>“Q</a:t>
            </a:r>
            <a:r>
              <a:rPr lang="en-US" altLang="en-US" sz="2000" dirty="0" smtClean="0"/>
              <a:t>uantify </a:t>
            </a:r>
            <a:r>
              <a:rPr lang="en-US" altLang="en-US" sz="2000" dirty="0"/>
              <a:t>and </a:t>
            </a:r>
            <a:r>
              <a:rPr lang="en-US" altLang="en-US" sz="2000" dirty="0" smtClean="0"/>
              <a:t>Qualify” performance</a:t>
            </a:r>
            <a:endParaRPr lang="en-US" sz="2000" dirty="0" smtClean="0"/>
          </a:p>
          <a:p>
            <a:pPr marL="0" lvl="1">
              <a:spcBef>
                <a:spcPts val="0"/>
              </a:spcBef>
              <a:spcAft>
                <a:spcPts val="600"/>
              </a:spcAft>
            </a:pPr>
            <a:endParaRPr lang="en-US" sz="2000" b="1" dirty="0" smtClean="0"/>
          </a:p>
          <a:p>
            <a:pPr marL="0" lvl="1">
              <a:spcBef>
                <a:spcPts val="0"/>
              </a:spcBef>
              <a:spcAft>
                <a:spcPts val="600"/>
              </a:spcAft>
            </a:pPr>
            <a:r>
              <a:rPr lang="en-US" sz="2000" b="1" dirty="0" smtClean="0"/>
              <a:t>COUNSELING</a:t>
            </a:r>
            <a:r>
              <a:rPr lang="en-US" sz="2000" dirty="0"/>
              <a:t>:  As </a:t>
            </a:r>
            <a:r>
              <a:rPr lang="en-US" sz="2000" b="1" dirty="0"/>
              <a:t>RATER, </a:t>
            </a:r>
            <a:r>
              <a:rPr lang="en-US" sz="2000" dirty="0"/>
              <a:t>you must have the personal courage to counsel subordinates, inform them where they are in comparison to their peers, and what they need to improve their standing.</a:t>
            </a:r>
          </a:p>
        </p:txBody>
      </p:sp>
    </p:spTree>
    <p:extLst>
      <p:ext uri="{BB962C8B-B14F-4D97-AF65-F5344CB8AC3E}">
        <p14:creationId xmlns:p14="http://schemas.microsoft.com/office/powerpoint/2010/main" val="1133473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dirty="0" smtClean="0">
                <a:cs typeface="Arial" charset="0"/>
              </a:rPr>
              <a:t> </a:t>
            </a:r>
            <a:r>
              <a:rPr lang="en-US" sz="2800" b="1" dirty="0"/>
              <a:t>Art of the Bullet: </a:t>
            </a:r>
            <a:r>
              <a:rPr lang="en-US" sz="2800" dirty="0"/>
              <a:t/>
            </a:r>
            <a:br>
              <a:rPr lang="en-US" sz="2800" dirty="0"/>
            </a:br>
            <a:r>
              <a:rPr lang="en-US" sz="2800" dirty="0"/>
              <a:t>Evaluating Actual </a:t>
            </a:r>
            <a:r>
              <a:rPr lang="en-US" sz="2800" dirty="0" smtClean="0"/>
              <a:t>Performance, cont.</a:t>
            </a:r>
            <a:endParaRPr lang="en-US" sz="3600" dirty="0"/>
          </a:p>
        </p:txBody>
      </p:sp>
      <p:sp>
        <p:nvSpPr>
          <p:cNvPr id="6" name="Rectangle 5"/>
          <p:cNvSpPr/>
          <p:nvPr/>
        </p:nvSpPr>
        <p:spPr>
          <a:xfrm>
            <a:off x="304800" y="1600200"/>
            <a:ext cx="8839200" cy="4555093"/>
          </a:xfrm>
          <a:prstGeom prst="rect">
            <a:avLst/>
          </a:prstGeom>
        </p:spPr>
        <p:txBody>
          <a:bodyPr wrap="square">
            <a:spAutoFit/>
          </a:bodyPr>
          <a:lstStyle/>
          <a:p>
            <a:pPr marL="342900" lvl="1" indent="-342900">
              <a:spcBef>
                <a:spcPts val="0"/>
              </a:spcBef>
              <a:spcAft>
                <a:spcPts val="600"/>
              </a:spcAft>
              <a:buFont typeface="Arial" panose="020B0604020202020204" pitchFamily="34" charset="0"/>
              <a:buChar char="•"/>
            </a:pPr>
            <a:r>
              <a:rPr lang="en-US" sz="2000" dirty="0" smtClean="0">
                <a:cs typeface="Arial" charset="0"/>
              </a:rPr>
              <a:t>Raters and Senior Raters need to </a:t>
            </a:r>
            <a:r>
              <a:rPr lang="en-US" sz="2000" b="1" dirty="0">
                <a:cs typeface="Arial" charset="0"/>
              </a:rPr>
              <a:t>f</a:t>
            </a:r>
            <a:r>
              <a:rPr lang="en-US" sz="2000" b="1" dirty="0" smtClean="0">
                <a:cs typeface="Arial" charset="0"/>
              </a:rPr>
              <a:t>airly</a:t>
            </a:r>
            <a:r>
              <a:rPr lang="en-US" sz="2000" dirty="0" smtClean="0">
                <a:cs typeface="Arial" charset="0"/>
              </a:rPr>
              <a:t> </a:t>
            </a:r>
            <a:r>
              <a:rPr lang="en-US" sz="2000" dirty="0">
                <a:cs typeface="Arial" charset="0"/>
              </a:rPr>
              <a:t>and </a:t>
            </a:r>
            <a:r>
              <a:rPr lang="en-US" sz="2000" b="1" dirty="0" smtClean="0">
                <a:cs typeface="Arial" charset="0"/>
              </a:rPr>
              <a:t>accurately </a:t>
            </a:r>
            <a:r>
              <a:rPr lang="en-US" sz="2000" dirty="0" smtClean="0">
                <a:cs typeface="Arial" charset="0"/>
              </a:rPr>
              <a:t>assess subordinates. </a:t>
            </a:r>
            <a:endParaRPr lang="en-US" sz="2000" dirty="0" smtClean="0"/>
          </a:p>
          <a:p>
            <a:pPr marL="342900" lvl="1" indent="-342900">
              <a:spcBef>
                <a:spcPts val="0"/>
              </a:spcBef>
              <a:spcAft>
                <a:spcPts val="600"/>
              </a:spcAft>
              <a:buFont typeface="Arial" panose="020B0604020202020204" pitchFamily="34" charset="0"/>
              <a:buChar char="•"/>
            </a:pPr>
            <a:r>
              <a:rPr lang="en-US" sz="2000" dirty="0" smtClean="0"/>
              <a:t>Always remember:</a:t>
            </a:r>
          </a:p>
          <a:p>
            <a:pPr marL="0" lvl="1" algn="ctr">
              <a:spcBef>
                <a:spcPts val="0"/>
              </a:spcBef>
              <a:spcAft>
                <a:spcPts val="600"/>
              </a:spcAft>
            </a:pPr>
            <a:r>
              <a:rPr lang="en-US" sz="2000" b="1" dirty="0" smtClean="0"/>
              <a:t>If “everyone” is awesome, then “no one” is awesome</a:t>
            </a:r>
          </a:p>
          <a:p>
            <a:pPr marL="342900" lvl="1" indent="-342900">
              <a:spcBef>
                <a:spcPts val="0"/>
              </a:spcBef>
              <a:spcAft>
                <a:spcPts val="600"/>
              </a:spcAft>
              <a:buFont typeface="Arial" panose="020B0604020202020204" pitchFamily="34" charset="0"/>
              <a:buChar char="•"/>
            </a:pPr>
            <a:r>
              <a:rPr lang="en-US" sz="2000" dirty="0" smtClean="0"/>
              <a:t>Not every outstanding NCO has the opportunity to shine every rating period; sometimes there isn’t anything going on </a:t>
            </a:r>
          </a:p>
          <a:p>
            <a:pPr marL="800100" lvl="2" indent="-342900">
              <a:spcBef>
                <a:spcPts val="0"/>
              </a:spcBef>
              <a:spcAft>
                <a:spcPts val="600"/>
              </a:spcAft>
              <a:buFont typeface="Arial" panose="020B0604020202020204" pitchFamily="34" charset="0"/>
              <a:buChar char="‒"/>
            </a:pPr>
            <a:r>
              <a:rPr lang="en-US" sz="2000" dirty="0" smtClean="0"/>
              <a:t>Senior Rater needs ensure their potential narrative is extra strong (see Senior Rater Narrative section).</a:t>
            </a:r>
          </a:p>
          <a:p>
            <a:pPr marL="342900" lvl="1" indent="-342900">
              <a:spcBef>
                <a:spcPts val="0"/>
              </a:spcBef>
              <a:spcAft>
                <a:spcPts val="600"/>
              </a:spcAft>
              <a:buFont typeface="Arial" panose="020B0604020202020204" pitchFamily="34" charset="0"/>
              <a:buChar char="•"/>
            </a:pPr>
            <a:r>
              <a:rPr lang="en-US" sz="2000" b="1" dirty="0" smtClean="0"/>
              <a:t>IMPORTANT: </a:t>
            </a:r>
            <a:r>
              <a:rPr lang="en-US" sz="2000" dirty="0" smtClean="0"/>
              <a:t>If the NCO was a mediocre performer, it is the rater and senior rater’s responsibility to accurately assess the NCO on their </a:t>
            </a:r>
            <a:r>
              <a:rPr lang="en-US" sz="2000" dirty="0"/>
              <a:t>NCOER, even if the rater failed to counsel the </a:t>
            </a:r>
            <a:r>
              <a:rPr lang="en-US" sz="2000" dirty="0" smtClean="0"/>
              <a:t>NCO during the rating period </a:t>
            </a:r>
          </a:p>
          <a:p>
            <a:pPr marL="0" lvl="1" algn="ctr">
              <a:spcBef>
                <a:spcPts val="0"/>
              </a:spcBef>
              <a:spcAft>
                <a:spcPts val="600"/>
              </a:spcAft>
            </a:pPr>
            <a:r>
              <a:rPr lang="en-US" sz="2000" b="1" dirty="0" smtClean="0"/>
              <a:t>TWO WRONGS DON’T BETTER THE ORGANIZATION</a:t>
            </a:r>
            <a:endParaRPr lang="en-US" sz="2000" b="1" dirty="0"/>
          </a:p>
        </p:txBody>
      </p:sp>
    </p:spTree>
    <p:extLst>
      <p:ext uri="{BB962C8B-B14F-4D97-AF65-F5344CB8AC3E}">
        <p14:creationId xmlns:p14="http://schemas.microsoft.com/office/powerpoint/2010/main" val="3359272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dirty="0" smtClean="0">
                <a:cs typeface="Arial" charset="0"/>
              </a:rPr>
              <a:t> </a:t>
            </a:r>
            <a:r>
              <a:rPr lang="en-US" sz="2800" b="1" dirty="0"/>
              <a:t>Art of the Bullet: </a:t>
            </a:r>
            <a:r>
              <a:rPr lang="en-US" sz="2800" dirty="0"/>
              <a:t/>
            </a:r>
            <a:br>
              <a:rPr lang="en-US" sz="2800" dirty="0"/>
            </a:br>
            <a:r>
              <a:rPr lang="en-US" sz="2800" dirty="0" smtClean="0"/>
              <a:t>What the Bullet Says, By the Book </a:t>
            </a:r>
            <a:endParaRPr lang="en-US" sz="3600" dirty="0"/>
          </a:p>
        </p:txBody>
      </p:sp>
      <p:sp>
        <p:nvSpPr>
          <p:cNvPr id="6" name="Rectangle 5"/>
          <p:cNvSpPr/>
          <p:nvPr/>
        </p:nvSpPr>
        <p:spPr>
          <a:xfrm>
            <a:off x="304800" y="1522601"/>
            <a:ext cx="8839200" cy="5478423"/>
          </a:xfrm>
          <a:prstGeom prst="rect">
            <a:avLst/>
          </a:prstGeom>
        </p:spPr>
        <p:txBody>
          <a:bodyPr wrap="square">
            <a:spAutoFit/>
          </a:bodyPr>
          <a:lstStyle/>
          <a:p>
            <a:pPr marL="0" lvl="1">
              <a:spcBef>
                <a:spcPts val="0"/>
              </a:spcBef>
              <a:spcAft>
                <a:spcPts val="600"/>
              </a:spcAft>
            </a:pPr>
            <a:r>
              <a:rPr lang="en-US" sz="2000" b="1" dirty="0">
                <a:cs typeface="Arial" charset="0"/>
              </a:rPr>
              <a:t>Qualitative and substantiated bullet comments. </a:t>
            </a:r>
            <a:endParaRPr lang="en-US" sz="2000" dirty="0" smtClean="0">
              <a:cs typeface="Arial" charset="0"/>
            </a:endParaRPr>
          </a:p>
          <a:p>
            <a:pPr marL="342900" lvl="1" indent="-342900">
              <a:spcBef>
                <a:spcPts val="0"/>
              </a:spcBef>
              <a:spcAft>
                <a:spcPts val="600"/>
              </a:spcAft>
              <a:buFont typeface="Arial" panose="020B0604020202020204" pitchFamily="34" charset="0"/>
              <a:buChar char="•"/>
            </a:pPr>
            <a:r>
              <a:rPr lang="en-US" sz="2000" dirty="0" smtClean="0">
                <a:cs typeface="Arial" charset="0"/>
              </a:rPr>
              <a:t>Explains where </a:t>
            </a:r>
            <a:r>
              <a:rPr lang="en-US" sz="2000" dirty="0">
                <a:cs typeface="Arial" charset="0"/>
              </a:rPr>
              <a:t>a rated NCO is particularly strong or needs </a:t>
            </a:r>
            <a:r>
              <a:rPr lang="en-US" sz="2000" dirty="0" smtClean="0">
                <a:cs typeface="Arial" charset="0"/>
              </a:rPr>
              <a:t>improvement</a:t>
            </a:r>
          </a:p>
          <a:p>
            <a:pPr marL="342900" lvl="1" indent="-342900">
              <a:spcBef>
                <a:spcPts val="0"/>
              </a:spcBef>
              <a:spcAft>
                <a:spcPts val="600"/>
              </a:spcAft>
              <a:buFont typeface="Arial" panose="020B0604020202020204" pitchFamily="34" charset="0"/>
              <a:buChar char="•"/>
            </a:pPr>
            <a:r>
              <a:rPr lang="en-US" sz="2000" dirty="0" smtClean="0">
                <a:cs typeface="Arial" charset="0"/>
              </a:rPr>
              <a:t>Brief definitions are </a:t>
            </a:r>
            <a:r>
              <a:rPr lang="en-US" sz="2000" dirty="0">
                <a:cs typeface="Arial" charset="0"/>
              </a:rPr>
              <a:t>annotated on the NCOER, part IV, blocks c through </a:t>
            </a:r>
            <a:r>
              <a:rPr lang="en-US" sz="2000" dirty="0" smtClean="0">
                <a:cs typeface="Arial" charset="0"/>
              </a:rPr>
              <a:t>h </a:t>
            </a:r>
          </a:p>
          <a:p>
            <a:pPr marL="342900" lvl="1" indent="-342900">
              <a:spcBef>
                <a:spcPts val="0"/>
              </a:spcBef>
              <a:spcAft>
                <a:spcPts val="600"/>
              </a:spcAft>
              <a:buFont typeface="Arial" panose="020B0604020202020204" pitchFamily="34" charset="0"/>
              <a:buChar char="•"/>
            </a:pPr>
            <a:r>
              <a:rPr lang="en-US" sz="2000" dirty="0" smtClean="0">
                <a:cs typeface="Arial" charset="0"/>
              </a:rPr>
              <a:t>Further </a:t>
            </a:r>
            <a:r>
              <a:rPr lang="en-US" sz="2000" dirty="0">
                <a:cs typeface="Arial" charset="0"/>
              </a:rPr>
              <a:t>information is found in </a:t>
            </a:r>
            <a:r>
              <a:rPr lang="en-US" sz="2000" dirty="0" err="1">
                <a:cs typeface="Arial" charset="0"/>
              </a:rPr>
              <a:t>ADRP</a:t>
            </a:r>
            <a:r>
              <a:rPr lang="en-US" sz="2000" dirty="0">
                <a:cs typeface="Arial" charset="0"/>
              </a:rPr>
              <a:t> 6–22 and ADP </a:t>
            </a:r>
            <a:r>
              <a:rPr lang="en-US" sz="2000" dirty="0" smtClean="0">
                <a:cs typeface="Arial" charset="0"/>
              </a:rPr>
              <a:t>6–22</a:t>
            </a:r>
            <a:endParaRPr lang="en-US" sz="2000" dirty="0"/>
          </a:p>
          <a:p>
            <a:pPr marL="0" lvl="1">
              <a:spcBef>
                <a:spcPts val="0"/>
              </a:spcBef>
              <a:spcAft>
                <a:spcPts val="600"/>
              </a:spcAft>
            </a:pPr>
            <a:endParaRPr lang="en-US" sz="1200" b="1" dirty="0" smtClean="0">
              <a:cs typeface="Arial" charset="0"/>
            </a:endParaRPr>
          </a:p>
          <a:p>
            <a:pPr marL="0" lvl="1">
              <a:spcBef>
                <a:spcPts val="0"/>
              </a:spcBef>
              <a:spcAft>
                <a:spcPts val="600"/>
              </a:spcAft>
            </a:pPr>
            <a:r>
              <a:rPr lang="en-US" sz="2000" b="1" dirty="0" smtClean="0">
                <a:cs typeface="Arial" charset="0"/>
              </a:rPr>
              <a:t>RATING BOX CHECKS MEANINGS</a:t>
            </a:r>
          </a:p>
          <a:p>
            <a:pPr marL="0" lvl="1">
              <a:spcBef>
                <a:spcPts val="0"/>
              </a:spcBef>
              <a:spcAft>
                <a:spcPts val="600"/>
              </a:spcAft>
            </a:pPr>
            <a:r>
              <a:rPr lang="en-US" sz="2000" b="1" dirty="0" smtClean="0">
                <a:cs typeface="Arial" charset="0"/>
              </a:rPr>
              <a:t>FAR EXCEEDED STANDARD</a:t>
            </a:r>
            <a:endParaRPr lang="en-US" sz="2000" dirty="0" smtClean="0">
              <a:cs typeface="Arial" charset="0"/>
            </a:endParaRPr>
          </a:p>
          <a:p>
            <a:pPr marL="342900" lvl="1" indent="-342900">
              <a:spcBef>
                <a:spcPts val="0"/>
              </a:spcBef>
              <a:spcAft>
                <a:spcPts val="600"/>
              </a:spcAft>
              <a:buFont typeface="Arial" panose="020B0604020202020204" pitchFamily="34" charset="0"/>
              <a:buChar char="•"/>
            </a:pPr>
            <a:r>
              <a:rPr lang="en-US" sz="2000" dirty="0" smtClean="0">
                <a:cs typeface="Arial" charset="0"/>
              </a:rPr>
              <a:t>NCO performs </a:t>
            </a:r>
            <a:r>
              <a:rPr lang="en-US" sz="2000" b="1" dirty="0" smtClean="0">
                <a:cs typeface="Arial" charset="0"/>
              </a:rPr>
              <a:t>EXTRAORDINARILY ABOVE </a:t>
            </a:r>
            <a:r>
              <a:rPr lang="en-US" sz="2000" dirty="0" smtClean="0">
                <a:cs typeface="Arial" charset="0"/>
              </a:rPr>
              <a:t>Army </a:t>
            </a:r>
            <a:r>
              <a:rPr lang="en-US" sz="2000" dirty="0">
                <a:cs typeface="Arial" charset="0"/>
              </a:rPr>
              <a:t>standards and organizational </a:t>
            </a:r>
            <a:r>
              <a:rPr lang="en-US" sz="2000" dirty="0" smtClean="0">
                <a:cs typeface="Arial" charset="0"/>
              </a:rPr>
              <a:t>goals</a:t>
            </a:r>
          </a:p>
          <a:p>
            <a:pPr marL="342900" lvl="1" indent="-342900">
              <a:spcBef>
                <a:spcPts val="0"/>
              </a:spcBef>
              <a:spcAft>
                <a:spcPts val="600"/>
              </a:spcAft>
              <a:buFont typeface="Arial" panose="020B0604020202020204" pitchFamily="34" charset="0"/>
              <a:buChar char="•"/>
            </a:pPr>
            <a:r>
              <a:rPr lang="en-US" sz="2000" dirty="0" smtClean="0">
                <a:cs typeface="Arial" charset="0"/>
              </a:rPr>
              <a:t>NCO enables </a:t>
            </a:r>
            <a:r>
              <a:rPr lang="en-US" sz="2000" dirty="0">
                <a:cs typeface="Arial" charset="0"/>
              </a:rPr>
              <a:t>Soldiers and unit to far surpass required organizational and Army </a:t>
            </a:r>
            <a:r>
              <a:rPr lang="en-US" sz="2000" dirty="0" smtClean="0">
                <a:cs typeface="Arial" charset="0"/>
              </a:rPr>
              <a:t>standards; demonstrated </a:t>
            </a:r>
            <a:r>
              <a:rPr lang="en-US" sz="2000" dirty="0">
                <a:cs typeface="Arial" charset="0"/>
              </a:rPr>
              <a:t>performance epitomizes excellence </a:t>
            </a:r>
            <a:endParaRPr lang="en-US" sz="2000" dirty="0" smtClean="0">
              <a:cs typeface="Arial" charset="0"/>
            </a:endParaRPr>
          </a:p>
          <a:p>
            <a:pPr marL="342900" lvl="1" indent="-342900">
              <a:spcBef>
                <a:spcPts val="0"/>
              </a:spcBef>
              <a:spcAft>
                <a:spcPts val="600"/>
              </a:spcAft>
              <a:buFont typeface="Arial" panose="020B0604020202020204" pitchFamily="34" charset="0"/>
              <a:buChar char="•"/>
            </a:pPr>
            <a:r>
              <a:rPr lang="en-US" sz="2000" dirty="0" smtClean="0">
                <a:cs typeface="Arial" charset="0"/>
              </a:rPr>
              <a:t>Results </a:t>
            </a:r>
            <a:r>
              <a:rPr lang="en-US" sz="2000" dirty="0">
                <a:cs typeface="Arial" charset="0"/>
              </a:rPr>
              <a:t>have an immediate impact and enduring effect on the mission, </a:t>
            </a:r>
            <a:r>
              <a:rPr lang="en-US" sz="2000" dirty="0" smtClean="0">
                <a:cs typeface="Arial" charset="0"/>
              </a:rPr>
              <a:t>Soldiers</a:t>
            </a:r>
            <a:r>
              <a:rPr lang="en-US" sz="2000" dirty="0">
                <a:cs typeface="Arial" charset="0"/>
              </a:rPr>
              <a:t>, </a:t>
            </a:r>
            <a:r>
              <a:rPr lang="en-US" sz="2000" dirty="0" smtClean="0">
                <a:cs typeface="Arial" charset="0"/>
              </a:rPr>
              <a:t>unit</a:t>
            </a:r>
            <a:r>
              <a:rPr lang="en-US" sz="2000" dirty="0">
                <a:cs typeface="Arial" charset="0"/>
              </a:rPr>
              <a:t>, and </a:t>
            </a:r>
            <a:r>
              <a:rPr lang="en-US" sz="2000" dirty="0" smtClean="0">
                <a:cs typeface="Arial" charset="0"/>
              </a:rPr>
              <a:t>Army</a:t>
            </a:r>
          </a:p>
          <a:p>
            <a:pPr marL="342900" lvl="1" indent="-342900">
              <a:spcBef>
                <a:spcPts val="0"/>
              </a:spcBef>
              <a:spcAft>
                <a:spcPts val="600"/>
              </a:spcAft>
              <a:buFont typeface="Arial" panose="020B0604020202020204" pitchFamily="34" charset="0"/>
              <a:buChar char="•"/>
            </a:pPr>
            <a:r>
              <a:rPr lang="en-US" sz="2000" dirty="0" smtClean="0">
                <a:cs typeface="Arial" charset="0"/>
              </a:rPr>
              <a:t>Performance demonstrates the </a:t>
            </a:r>
            <a:r>
              <a:rPr lang="en-US" sz="2000" dirty="0">
                <a:cs typeface="Arial" charset="0"/>
              </a:rPr>
              <a:t>best of the upper third of NCOs of the same </a:t>
            </a:r>
            <a:r>
              <a:rPr lang="en-US" sz="2000" dirty="0" smtClean="0">
                <a:cs typeface="Arial" charset="0"/>
              </a:rPr>
              <a:t>grade</a:t>
            </a:r>
            <a:endParaRPr lang="en-US" sz="2000" dirty="0">
              <a:cs typeface="Arial" charset="0"/>
            </a:endParaRPr>
          </a:p>
        </p:txBody>
      </p:sp>
    </p:spTree>
    <p:extLst>
      <p:ext uri="{BB962C8B-B14F-4D97-AF65-F5344CB8AC3E}">
        <p14:creationId xmlns:p14="http://schemas.microsoft.com/office/powerpoint/2010/main" val="1437459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dirty="0" smtClean="0">
                <a:cs typeface="Arial" charset="0"/>
              </a:rPr>
              <a:t> </a:t>
            </a:r>
            <a:r>
              <a:rPr lang="en-US" sz="2800" b="1" dirty="0"/>
              <a:t>Art of the Bullet: </a:t>
            </a:r>
            <a:r>
              <a:rPr lang="en-US" sz="2800" dirty="0"/>
              <a:t/>
            </a:r>
            <a:br>
              <a:rPr lang="en-US" sz="2800" dirty="0"/>
            </a:br>
            <a:r>
              <a:rPr lang="en-US" sz="2800" dirty="0" smtClean="0"/>
              <a:t>What the Bullet Says, By the Book, cont. </a:t>
            </a:r>
            <a:endParaRPr lang="en-US" sz="3600" dirty="0"/>
          </a:p>
        </p:txBody>
      </p:sp>
      <p:sp>
        <p:nvSpPr>
          <p:cNvPr id="6" name="Rectangle 5"/>
          <p:cNvSpPr/>
          <p:nvPr/>
        </p:nvSpPr>
        <p:spPr>
          <a:xfrm>
            <a:off x="304800" y="1522601"/>
            <a:ext cx="8839200" cy="4708981"/>
          </a:xfrm>
          <a:prstGeom prst="rect">
            <a:avLst/>
          </a:prstGeom>
        </p:spPr>
        <p:txBody>
          <a:bodyPr wrap="square">
            <a:spAutoFit/>
          </a:bodyPr>
          <a:lstStyle/>
          <a:p>
            <a:pPr marL="0" lvl="1">
              <a:spcBef>
                <a:spcPts val="0"/>
              </a:spcBef>
              <a:spcAft>
                <a:spcPts val="600"/>
              </a:spcAft>
            </a:pPr>
            <a:r>
              <a:rPr lang="en-US" sz="2000" b="1" dirty="0" smtClean="0">
                <a:cs typeface="Arial" charset="0"/>
              </a:rPr>
              <a:t>EXCEEDED STANDARD</a:t>
            </a:r>
          </a:p>
          <a:p>
            <a:pPr marL="342900" lvl="1" indent="-342900">
              <a:spcBef>
                <a:spcPts val="0"/>
              </a:spcBef>
              <a:spcAft>
                <a:spcPts val="600"/>
              </a:spcAft>
              <a:buFont typeface="Arial" panose="020B0604020202020204" pitchFamily="34" charset="0"/>
              <a:buChar char="•"/>
            </a:pPr>
            <a:r>
              <a:rPr lang="en-US" sz="2000" dirty="0" smtClean="0">
                <a:cs typeface="Arial" charset="0"/>
              </a:rPr>
              <a:t>NCO </a:t>
            </a:r>
            <a:r>
              <a:rPr lang="en-US" sz="2000" dirty="0">
                <a:cs typeface="Arial" charset="0"/>
              </a:rPr>
              <a:t>performs </a:t>
            </a:r>
            <a:r>
              <a:rPr lang="en-US" sz="2000" b="1" dirty="0" smtClean="0">
                <a:cs typeface="Arial" charset="0"/>
              </a:rPr>
              <a:t>ABOVE </a:t>
            </a:r>
            <a:r>
              <a:rPr lang="en-US" sz="2000" dirty="0" smtClean="0">
                <a:cs typeface="Arial" charset="0"/>
              </a:rPr>
              <a:t>Army </a:t>
            </a:r>
            <a:r>
              <a:rPr lang="en-US" sz="2000" dirty="0">
                <a:cs typeface="Arial" charset="0"/>
              </a:rPr>
              <a:t>standards and organizational goals </a:t>
            </a:r>
            <a:endParaRPr lang="en-US" sz="2000" dirty="0" smtClean="0">
              <a:cs typeface="Arial" charset="0"/>
            </a:endParaRPr>
          </a:p>
          <a:p>
            <a:pPr marL="342900" lvl="1" indent="-342900">
              <a:spcBef>
                <a:spcPts val="0"/>
              </a:spcBef>
              <a:spcAft>
                <a:spcPts val="600"/>
              </a:spcAft>
              <a:buFont typeface="Arial" panose="020B0604020202020204" pitchFamily="34" charset="0"/>
              <a:buChar char="•"/>
            </a:pPr>
            <a:r>
              <a:rPr lang="en-US" sz="2000" dirty="0" smtClean="0">
                <a:cs typeface="Arial" charset="0"/>
              </a:rPr>
              <a:t>Results </a:t>
            </a:r>
            <a:r>
              <a:rPr lang="en-US" sz="2000" dirty="0">
                <a:cs typeface="Arial" charset="0"/>
              </a:rPr>
              <a:t>have an immediate impact on </a:t>
            </a:r>
            <a:r>
              <a:rPr lang="en-US" sz="2000" dirty="0" smtClean="0">
                <a:cs typeface="Arial" charset="0"/>
              </a:rPr>
              <a:t>mission</a:t>
            </a:r>
            <a:r>
              <a:rPr lang="en-US" sz="2000" dirty="0">
                <a:cs typeface="Arial" charset="0"/>
              </a:rPr>
              <a:t>, </a:t>
            </a:r>
            <a:r>
              <a:rPr lang="en-US" sz="2000" dirty="0" smtClean="0">
                <a:cs typeface="Arial" charset="0"/>
              </a:rPr>
              <a:t>Soldiers</a:t>
            </a:r>
            <a:r>
              <a:rPr lang="en-US" sz="2000" dirty="0">
                <a:cs typeface="Arial" charset="0"/>
              </a:rPr>
              <a:t>, </a:t>
            </a:r>
            <a:r>
              <a:rPr lang="en-US" sz="2000" dirty="0" smtClean="0">
                <a:cs typeface="Arial" charset="0"/>
              </a:rPr>
              <a:t>unit</a:t>
            </a:r>
            <a:r>
              <a:rPr lang="en-US" sz="2000" dirty="0">
                <a:cs typeface="Arial" charset="0"/>
              </a:rPr>
              <a:t>, and </a:t>
            </a:r>
            <a:r>
              <a:rPr lang="en-US" sz="2000" dirty="0" smtClean="0">
                <a:cs typeface="Arial" charset="0"/>
              </a:rPr>
              <a:t>Army </a:t>
            </a:r>
          </a:p>
          <a:p>
            <a:pPr marL="342900" lvl="1" indent="-342900">
              <a:spcBef>
                <a:spcPts val="0"/>
              </a:spcBef>
              <a:spcAft>
                <a:spcPts val="600"/>
              </a:spcAft>
              <a:buFont typeface="Arial" panose="020B0604020202020204" pitchFamily="34" charset="0"/>
              <a:buChar char="•"/>
            </a:pPr>
            <a:r>
              <a:rPr lang="en-US" sz="2000" dirty="0" smtClean="0">
                <a:cs typeface="Arial" charset="0"/>
              </a:rPr>
              <a:t>Level </a:t>
            </a:r>
            <a:r>
              <a:rPr lang="en-US" sz="2000" dirty="0">
                <a:cs typeface="Arial" charset="0"/>
              </a:rPr>
              <a:t>of performance </a:t>
            </a:r>
            <a:r>
              <a:rPr lang="en-US" sz="2000" b="1" dirty="0" smtClean="0">
                <a:cs typeface="Arial" charset="0"/>
              </a:rPr>
              <a:t>IS NOT </a:t>
            </a:r>
            <a:r>
              <a:rPr lang="en-US" sz="2000" dirty="0" smtClean="0">
                <a:cs typeface="Arial" charset="0"/>
              </a:rPr>
              <a:t>common; </a:t>
            </a:r>
            <a:r>
              <a:rPr lang="en-US" sz="2000" dirty="0">
                <a:cs typeface="Arial" charset="0"/>
              </a:rPr>
              <a:t>typically demonstrated by the upper third of NCOs of the same </a:t>
            </a:r>
            <a:r>
              <a:rPr lang="en-US" sz="2000" dirty="0" smtClean="0">
                <a:cs typeface="Arial" charset="0"/>
              </a:rPr>
              <a:t>grade</a:t>
            </a:r>
            <a:endParaRPr lang="en-US" sz="2000" dirty="0">
              <a:cs typeface="Arial" charset="0"/>
            </a:endParaRPr>
          </a:p>
          <a:p>
            <a:pPr marL="0" lvl="1">
              <a:spcBef>
                <a:spcPts val="0"/>
              </a:spcBef>
              <a:spcAft>
                <a:spcPts val="600"/>
              </a:spcAft>
            </a:pPr>
            <a:r>
              <a:rPr lang="en-US" sz="2000" b="1" dirty="0" smtClean="0">
                <a:cs typeface="Arial" charset="0"/>
              </a:rPr>
              <a:t>MET STANDARD </a:t>
            </a:r>
          </a:p>
          <a:p>
            <a:pPr marL="342900" lvl="1" indent="-342900">
              <a:spcBef>
                <a:spcPts val="0"/>
              </a:spcBef>
              <a:spcAft>
                <a:spcPts val="600"/>
              </a:spcAft>
              <a:buFont typeface="Arial" panose="020B0604020202020204" pitchFamily="34" charset="0"/>
              <a:buChar char="•"/>
            </a:pPr>
            <a:r>
              <a:rPr lang="en-US" sz="2000" dirty="0" smtClean="0">
                <a:cs typeface="Arial" charset="0"/>
              </a:rPr>
              <a:t>NCO achieves </a:t>
            </a:r>
            <a:r>
              <a:rPr lang="en-US" sz="2000" dirty="0">
                <a:cs typeface="Arial" charset="0"/>
              </a:rPr>
              <a:t>and maintains </a:t>
            </a:r>
            <a:r>
              <a:rPr lang="en-US" sz="2000" dirty="0" smtClean="0">
                <a:cs typeface="Arial" charset="0"/>
              </a:rPr>
              <a:t>required </a:t>
            </a:r>
            <a:r>
              <a:rPr lang="en-US" sz="2000" dirty="0">
                <a:cs typeface="Arial" charset="0"/>
              </a:rPr>
              <a:t>Army standards and organizational </a:t>
            </a:r>
            <a:r>
              <a:rPr lang="en-US" sz="2000" dirty="0" smtClean="0">
                <a:cs typeface="Arial" charset="0"/>
              </a:rPr>
              <a:t>goals </a:t>
            </a:r>
          </a:p>
          <a:p>
            <a:pPr marL="342900" lvl="1" indent="-342900">
              <a:spcBef>
                <a:spcPts val="0"/>
              </a:spcBef>
              <a:spcAft>
                <a:spcPts val="600"/>
              </a:spcAft>
              <a:buFont typeface="Arial" panose="020B0604020202020204" pitchFamily="34" charset="0"/>
              <a:buChar char="•"/>
            </a:pPr>
            <a:r>
              <a:rPr lang="en-US" sz="2000" dirty="0" smtClean="0">
                <a:cs typeface="Arial" charset="0"/>
              </a:rPr>
              <a:t>NCO effectively </a:t>
            </a:r>
            <a:r>
              <a:rPr lang="en-US" sz="2000" dirty="0">
                <a:cs typeface="Arial" charset="0"/>
              </a:rPr>
              <a:t>meets and enforces the standard for the unit and those in his/her </a:t>
            </a:r>
            <a:r>
              <a:rPr lang="en-US" sz="2000" dirty="0" smtClean="0">
                <a:cs typeface="Arial" charset="0"/>
              </a:rPr>
              <a:t>charge</a:t>
            </a:r>
          </a:p>
          <a:p>
            <a:pPr marL="342900" lvl="1" indent="-342900">
              <a:spcBef>
                <a:spcPts val="0"/>
              </a:spcBef>
              <a:spcAft>
                <a:spcPts val="600"/>
              </a:spcAft>
              <a:buFont typeface="Arial" panose="020B0604020202020204" pitchFamily="34" charset="0"/>
              <a:buChar char="•"/>
            </a:pPr>
            <a:r>
              <a:rPr lang="en-US" sz="2000" dirty="0">
                <a:cs typeface="Arial" charset="0"/>
              </a:rPr>
              <a:t>R</a:t>
            </a:r>
            <a:r>
              <a:rPr lang="en-US" sz="2000" dirty="0" smtClean="0">
                <a:cs typeface="Arial" charset="0"/>
              </a:rPr>
              <a:t>esults </a:t>
            </a:r>
            <a:r>
              <a:rPr lang="en-US" sz="2000" dirty="0">
                <a:cs typeface="Arial" charset="0"/>
              </a:rPr>
              <a:t>have a positive impact on </a:t>
            </a:r>
            <a:r>
              <a:rPr lang="en-US" sz="2000" dirty="0" smtClean="0">
                <a:cs typeface="Arial" charset="0"/>
              </a:rPr>
              <a:t>mission</a:t>
            </a:r>
            <a:r>
              <a:rPr lang="en-US" sz="2000" dirty="0">
                <a:cs typeface="Arial" charset="0"/>
              </a:rPr>
              <a:t>, </a:t>
            </a:r>
            <a:r>
              <a:rPr lang="en-US" sz="2000" dirty="0" smtClean="0">
                <a:cs typeface="Arial" charset="0"/>
              </a:rPr>
              <a:t>Soldiers</a:t>
            </a:r>
            <a:r>
              <a:rPr lang="en-US" sz="2000" dirty="0">
                <a:cs typeface="Arial" charset="0"/>
              </a:rPr>
              <a:t>, </a:t>
            </a:r>
            <a:r>
              <a:rPr lang="en-US" sz="2000" dirty="0" smtClean="0">
                <a:cs typeface="Arial" charset="0"/>
              </a:rPr>
              <a:t>unit</a:t>
            </a:r>
            <a:r>
              <a:rPr lang="en-US" sz="2000" dirty="0">
                <a:cs typeface="Arial" charset="0"/>
              </a:rPr>
              <a:t>, and </a:t>
            </a:r>
            <a:r>
              <a:rPr lang="en-US" sz="2000" dirty="0" smtClean="0">
                <a:cs typeface="Arial" charset="0"/>
              </a:rPr>
              <a:t>Army </a:t>
            </a:r>
          </a:p>
          <a:p>
            <a:pPr marL="342900" lvl="1" indent="-342900">
              <a:spcBef>
                <a:spcPts val="0"/>
              </a:spcBef>
              <a:spcAft>
                <a:spcPts val="600"/>
              </a:spcAft>
              <a:buFont typeface="Arial" panose="020B0604020202020204" pitchFamily="34" charset="0"/>
              <a:buChar char="•"/>
            </a:pPr>
            <a:r>
              <a:rPr lang="en-US" sz="2000" dirty="0" smtClean="0">
                <a:cs typeface="Arial" charset="0"/>
              </a:rPr>
              <a:t>Level </a:t>
            </a:r>
            <a:r>
              <a:rPr lang="en-US" sz="2000" dirty="0">
                <a:cs typeface="Arial" charset="0"/>
              </a:rPr>
              <a:t>of performance is considered </a:t>
            </a:r>
            <a:r>
              <a:rPr lang="en-US" sz="2000" b="1" dirty="0" smtClean="0">
                <a:cs typeface="Arial" charset="0"/>
              </a:rPr>
              <a:t>NORMAL </a:t>
            </a:r>
            <a:r>
              <a:rPr lang="en-US" sz="2000" dirty="0" smtClean="0">
                <a:cs typeface="Arial" charset="0"/>
              </a:rPr>
              <a:t>and </a:t>
            </a:r>
            <a:r>
              <a:rPr lang="en-US" sz="2000" dirty="0">
                <a:cs typeface="Arial" charset="0"/>
              </a:rPr>
              <a:t>typically demonstrated by a majority of NCOs of the same </a:t>
            </a:r>
            <a:r>
              <a:rPr lang="en-US" sz="2000" dirty="0" smtClean="0">
                <a:cs typeface="Arial" charset="0"/>
              </a:rPr>
              <a:t>grade</a:t>
            </a:r>
            <a:endParaRPr lang="en-US" sz="2000" dirty="0">
              <a:cs typeface="Arial" charset="0"/>
            </a:endParaRPr>
          </a:p>
        </p:txBody>
      </p:sp>
    </p:spTree>
    <p:extLst>
      <p:ext uri="{BB962C8B-B14F-4D97-AF65-F5344CB8AC3E}">
        <p14:creationId xmlns:p14="http://schemas.microsoft.com/office/powerpoint/2010/main" val="3742019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382286"/>
            <a:ext cx="7010400" cy="3477875"/>
          </a:xfrm>
          <a:prstGeom prst="rect">
            <a:avLst/>
          </a:prstGeom>
          <a:noFill/>
        </p:spPr>
        <p:txBody>
          <a:bodyPr wrap="square" rtlCol="0">
            <a:spAutoFit/>
          </a:bodyPr>
          <a:lstStyle/>
          <a:p>
            <a:pPr algn="ctr"/>
            <a:r>
              <a:rPr lang="en-US" sz="4400" b="1" dirty="0" smtClean="0"/>
              <a:t>WRITING THE NCOER</a:t>
            </a:r>
          </a:p>
          <a:p>
            <a:pPr algn="ctr"/>
            <a:r>
              <a:rPr lang="en-US" sz="4400" dirty="0" smtClean="0"/>
              <a:t>Basics and the </a:t>
            </a:r>
          </a:p>
          <a:p>
            <a:pPr algn="ctr"/>
            <a:r>
              <a:rPr lang="en-US" sz="4400" dirty="0" smtClean="0"/>
              <a:t>“Art” of Bullet Writing</a:t>
            </a:r>
          </a:p>
          <a:p>
            <a:pPr algn="ctr"/>
            <a:endParaRPr lang="en-US" sz="4400" dirty="0" smtClean="0"/>
          </a:p>
          <a:p>
            <a:pPr algn="ctr"/>
            <a:r>
              <a:rPr lang="en-US" sz="4400" dirty="0" smtClean="0"/>
              <a:t>DA Form 2166-9-1 and-2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dirty="0" smtClean="0">
                <a:cs typeface="Arial" charset="0"/>
              </a:rPr>
              <a:t> </a:t>
            </a:r>
            <a:r>
              <a:rPr lang="en-US" sz="2800" b="1" dirty="0"/>
              <a:t>Art of the Bullet: </a:t>
            </a:r>
            <a:r>
              <a:rPr lang="en-US" sz="2800" dirty="0"/>
              <a:t/>
            </a:r>
            <a:br>
              <a:rPr lang="en-US" sz="2800" dirty="0"/>
            </a:br>
            <a:r>
              <a:rPr lang="en-US" sz="2800" dirty="0" smtClean="0"/>
              <a:t>What the Bullet Says, By the Book, cont. </a:t>
            </a:r>
            <a:endParaRPr lang="en-US" sz="3600" dirty="0"/>
          </a:p>
        </p:txBody>
      </p:sp>
      <p:sp>
        <p:nvSpPr>
          <p:cNvPr id="6" name="Rectangle 5"/>
          <p:cNvSpPr/>
          <p:nvPr/>
        </p:nvSpPr>
        <p:spPr>
          <a:xfrm>
            <a:off x="304800" y="1522601"/>
            <a:ext cx="8839200" cy="2862322"/>
          </a:xfrm>
          <a:prstGeom prst="rect">
            <a:avLst/>
          </a:prstGeom>
        </p:spPr>
        <p:txBody>
          <a:bodyPr wrap="square">
            <a:spAutoFit/>
          </a:bodyPr>
          <a:lstStyle/>
          <a:p>
            <a:pPr marL="0" lvl="1">
              <a:spcBef>
                <a:spcPts val="0"/>
              </a:spcBef>
              <a:spcAft>
                <a:spcPts val="600"/>
              </a:spcAft>
            </a:pPr>
            <a:r>
              <a:rPr lang="en-US" sz="2000" b="1" dirty="0" smtClean="0">
                <a:cs typeface="Arial" charset="0"/>
              </a:rPr>
              <a:t>DID NOT MEET STANDARD </a:t>
            </a:r>
          </a:p>
          <a:p>
            <a:pPr marL="342900" lvl="1" indent="-342900">
              <a:spcBef>
                <a:spcPts val="0"/>
              </a:spcBef>
              <a:spcAft>
                <a:spcPts val="600"/>
              </a:spcAft>
              <a:buFont typeface="Arial" panose="020B0604020202020204" pitchFamily="34" charset="0"/>
              <a:buChar char="•"/>
            </a:pPr>
            <a:r>
              <a:rPr lang="en-US" sz="2000" dirty="0" smtClean="0">
                <a:cs typeface="Arial" charset="0"/>
              </a:rPr>
              <a:t>NCO fails to meet or maintain the required Army standards and organizational goals of leader competencies and attributes </a:t>
            </a:r>
          </a:p>
          <a:p>
            <a:pPr marL="342900" lvl="1" indent="-342900">
              <a:spcBef>
                <a:spcPts val="0"/>
              </a:spcBef>
              <a:spcAft>
                <a:spcPts val="600"/>
              </a:spcAft>
              <a:buFont typeface="Arial" panose="020B0604020202020204" pitchFamily="34" charset="0"/>
              <a:buChar char="•"/>
            </a:pPr>
            <a:r>
              <a:rPr lang="en-US" sz="2000" dirty="0" smtClean="0">
                <a:cs typeface="Arial" charset="0"/>
              </a:rPr>
              <a:t>NCO does not enforce or meet the standard for the unit or those in his/her charge</a:t>
            </a:r>
          </a:p>
          <a:p>
            <a:pPr marL="342900" lvl="1" indent="-342900">
              <a:spcBef>
                <a:spcPts val="0"/>
              </a:spcBef>
              <a:spcAft>
                <a:spcPts val="600"/>
              </a:spcAft>
              <a:buFont typeface="Arial" panose="020B0604020202020204" pitchFamily="34" charset="0"/>
              <a:buChar char="•"/>
            </a:pPr>
            <a:r>
              <a:rPr lang="en-US" sz="2000" dirty="0" smtClean="0">
                <a:cs typeface="Arial" charset="0"/>
              </a:rPr>
              <a:t>NCO exhibits/displays minimal or no effort to meet the standard</a:t>
            </a:r>
          </a:p>
          <a:p>
            <a:pPr marL="342900" lvl="1" indent="-342900">
              <a:spcBef>
                <a:spcPts val="0"/>
              </a:spcBef>
              <a:spcAft>
                <a:spcPts val="600"/>
              </a:spcAft>
              <a:buFont typeface="Arial" panose="020B0604020202020204" pitchFamily="34" charset="0"/>
              <a:buChar char="•"/>
            </a:pPr>
            <a:r>
              <a:rPr lang="en-US" sz="2000" dirty="0" smtClean="0">
                <a:cs typeface="Arial" charset="0"/>
              </a:rPr>
              <a:t>NCO’s actions often have a negative effect on the mission, their Soldiers, the unit, and the Army</a:t>
            </a:r>
          </a:p>
        </p:txBody>
      </p:sp>
    </p:spTree>
    <p:extLst>
      <p:ext uri="{BB962C8B-B14F-4D97-AF65-F5344CB8AC3E}">
        <p14:creationId xmlns:p14="http://schemas.microsoft.com/office/powerpoint/2010/main" val="1707788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a:t>
            </a:r>
            <a:r>
              <a:rPr lang="en-US" sz="2800" b="1" dirty="0" smtClean="0"/>
              <a:t/>
            </a:r>
            <a:br>
              <a:rPr lang="en-US" sz="2800" b="1" dirty="0" smtClean="0"/>
            </a:br>
            <a:r>
              <a:rPr lang="en-US" sz="2800" dirty="0" smtClean="0"/>
              <a:t>Far Exceeded vs. Exceeded Standard</a:t>
            </a:r>
            <a:endParaRPr lang="en-US" sz="3600" dirty="0"/>
          </a:p>
        </p:txBody>
      </p:sp>
      <p:sp>
        <p:nvSpPr>
          <p:cNvPr id="6" name="Rectangle 5"/>
          <p:cNvSpPr/>
          <p:nvPr/>
        </p:nvSpPr>
        <p:spPr>
          <a:xfrm>
            <a:off x="304800" y="1600200"/>
            <a:ext cx="8839200" cy="5093702"/>
          </a:xfrm>
          <a:prstGeom prst="rect">
            <a:avLst/>
          </a:prstGeom>
        </p:spPr>
        <p:txBody>
          <a:bodyPr wrap="square">
            <a:spAutoFit/>
          </a:bodyPr>
          <a:lstStyle/>
          <a:p>
            <a:pPr marL="342900" lvl="1" indent="-342900">
              <a:spcBef>
                <a:spcPts val="0"/>
              </a:spcBef>
              <a:spcAft>
                <a:spcPts val="600"/>
              </a:spcAft>
              <a:buFont typeface="Arial" panose="020B0604020202020204" pitchFamily="34" charset="0"/>
              <a:buChar char="•"/>
            </a:pPr>
            <a:r>
              <a:rPr lang="en-US" sz="2000" dirty="0" smtClean="0"/>
              <a:t>The difference between </a:t>
            </a:r>
            <a:r>
              <a:rPr lang="en-US" sz="2000" b="1" dirty="0" smtClean="0"/>
              <a:t>FAR EXCEEDED </a:t>
            </a:r>
            <a:r>
              <a:rPr lang="en-US" sz="2000" dirty="0" smtClean="0"/>
              <a:t>and </a:t>
            </a:r>
            <a:r>
              <a:rPr lang="en-US" sz="2000" b="1" dirty="0" smtClean="0"/>
              <a:t>EXCEEDED </a:t>
            </a:r>
            <a:r>
              <a:rPr lang="en-US" sz="2000" dirty="0" smtClean="0"/>
              <a:t>standard is in the numbers</a:t>
            </a:r>
          </a:p>
          <a:p>
            <a:pPr marL="342900" lvl="1" indent="-342900">
              <a:spcBef>
                <a:spcPts val="0"/>
              </a:spcBef>
              <a:spcAft>
                <a:spcPts val="600"/>
              </a:spcAft>
              <a:buFont typeface="Arial" panose="020B0604020202020204" pitchFamily="34" charset="0"/>
              <a:buChar char="•"/>
            </a:pPr>
            <a:r>
              <a:rPr lang="en-US" sz="2000" dirty="0"/>
              <a:t>Raters need to Q</a:t>
            </a:r>
            <a:r>
              <a:rPr lang="en-US" altLang="en-US" sz="2000" dirty="0"/>
              <a:t>uantify and Qualify </a:t>
            </a:r>
            <a:r>
              <a:rPr lang="en-US" altLang="en-US" sz="2000" dirty="0" smtClean="0"/>
              <a:t>performance</a:t>
            </a:r>
            <a:endParaRPr lang="en-US" altLang="en-US" sz="2000" dirty="0"/>
          </a:p>
          <a:p>
            <a:pPr marL="342900" lvl="1" indent="-342900">
              <a:spcBef>
                <a:spcPts val="0"/>
              </a:spcBef>
              <a:spcAft>
                <a:spcPts val="600"/>
              </a:spcAft>
              <a:buFont typeface="Arial" panose="020B0604020202020204" pitchFamily="34" charset="0"/>
              <a:buChar char="•"/>
            </a:pPr>
            <a:r>
              <a:rPr lang="en-US" sz="2000" dirty="0" smtClean="0"/>
              <a:t>Numbers equal quantifiable bullets:</a:t>
            </a:r>
          </a:p>
          <a:p>
            <a:pPr marL="457200" lvl="2">
              <a:spcBef>
                <a:spcPts val="0"/>
              </a:spcBef>
              <a:spcAft>
                <a:spcPts val="600"/>
              </a:spcAft>
            </a:pPr>
            <a:r>
              <a:rPr lang="en-US" sz="2000" dirty="0" smtClean="0"/>
              <a:t>-”o increased squad </a:t>
            </a:r>
            <a:r>
              <a:rPr lang="en-US" sz="2000" dirty="0" err="1" smtClean="0"/>
              <a:t>APFT</a:t>
            </a:r>
            <a:r>
              <a:rPr lang="en-US" sz="2000" dirty="0" smtClean="0"/>
              <a:t> average from 212 to 275”</a:t>
            </a:r>
          </a:p>
          <a:p>
            <a:pPr marL="457200" lvl="2">
              <a:spcBef>
                <a:spcPts val="0"/>
              </a:spcBef>
              <a:spcAft>
                <a:spcPts val="600"/>
              </a:spcAft>
            </a:pPr>
            <a:r>
              <a:rPr lang="en-US" sz="2000" dirty="0" smtClean="0"/>
              <a:t>-”o administrative efforts were directly responsible for the company moving from #20 to the #1 ranked company in the BN"</a:t>
            </a:r>
            <a:endParaRPr lang="en-US" sz="2000" dirty="0"/>
          </a:p>
          <a:p>
            <a:pPr marL="342900" lvl="1" indent="-342900">
              <a:spcBef>
                <a:spcPts val="0"/>
              </a:spcBef>
              <a:spcAft>
                <a:spcPts val="600"/>
              </a:spcAft>
              <a:buFont typeface="Arial" panose="020B0604020202020204" pitchFamily="34" charset="0"/>
              <a:buChar char="•"/>
            </a:pPr>
            <a:r>
              <a:rPr lang="en-US" sz="2000" dirty="0" smtClean="0"/>
              <a:t>Not all “numbers” are the same. Be objective and impartial when doing a box check:</a:t>
            </a:r>
          </a:p>
          <a:p>
            <a:pPr marL="457200" lvl="2">
              <a:spcBef>
                <a:spcPts val="0"/>
              </a:spcBef>
              <a:spcAft>
                <a:spcPts val="600"/>
              </a:spcAft>
            </a:pPr>
            <a:r>
              <a:rPr lang="en-US" sz="2000" dirty="0" smtClean="0"/>
              <a:t>1) Far Exceeded; “lead the company with a 300 </a:t>
            </a:r>
            <a:r>
              <a:rPr lang="en-US" sz="2000" dirty="0" err="1" smtClean="0"/>
              <a:t>APFT</a:t>
            </a:r>
            <a:r>
              <a:rPr lang="en-US" sz="2000" dirty="0" smtClean="0"/>
              <a:t> score”</a:t>
            </a:r>
          </a:p>
          <a:p>
            <a:pPr marL="457200" lvl="2">
              <a:spcBef>
                <a:spcPts val="0"/>
              </a:spcBef>
              <a:spcAft>
                <a:spcPts val="600"/>
              </a:spcAft>
            </a:pPr>
            <a:r>
              <a:rPr lang="en-US" sz="2000" dirty="0" smtClean="0"/>
              <a:t>2) Exceeded; “demonstrates superior physical fitness, passing the </a:t>
            </a:r>
            <a:r>
              <a:rPr lang="en-US" sz="2000" dirty="0" err="1" smtClean="0"/>
              <a:t>APFT</a:t>
            </a:r>
            <a:r>
              <a:rPr lang="en-US" sz="2000" dirty="0" smtClean="0"/>
              <a:t> with a score of 250”</a:t>
            </a:r>
          </a:p>
          <a:p>
            <a:pPr marL="457200" lvl="2">
              <a:spcBef>
                <a:spcPts val="0"/>
              </a:spcBef>
              <a:spcAft>
                <a:spcPts val="600"/>
              </a:spcAft>
            </a:pPr>
            <a:endParaRPr lang="en-US" sz="2000" dirty="0" smtClean="0"/>
          </a:p>
          <a:p>
            <a:pPr marL="342900" lvl="1" indent="-342900">
              <a:spcBef>
                <a:spcPts val="0"/>
              </a:spcBef>
              <a:spcAft>
                <a:spcPts val="600"/>
              </a:spcAft>
              <a:buFont typeface="Arial" panose="020B0604020202020204" pitchFamily="34" charset="0"/>
              <a:buChar char="•"/>
            </a:pPr>
            <a:r>
              <a:rPr lang="en-US" sz="2000" dirty="0" smtClean="0"/>
              <a:t>“</a:t>
            </a:r>
            <a:r>
              <a:rPr lang="en-US" sz="2000" b="1" dirty="0" smtClean="0"/>
              <a:t>2)</a:t>
            </a:r>
            <a:r>
              <a:rPr lang="en-US" sz="2000" dirty="0" smtClean="0"/>
              <a:t>” might have more words, but “</a:t>
            </a:r>
            <a:r>
              <a:rPr lang="en-US" sz="2000" b="1" dirty="0" smtClean="0"/>
              <a:t>1)</a:t>
            </a:r>
            <a:r>
              <a:rPr lang="en-US" sz="2000" dirty="0" smtClean="0"/>
              <a:t>” is clearly superior. </a:t>
            </a:r>
            <a:endParaRPr lang="en-US" sz="2000" dirty="0"/>
          </a:p>
        </p:txBody>
      </p:sp>
    </p:spTree>
    <p:extLst>
      <p:ext uri="{BB962C8B-B14F-4D97-AF65-F5344CB8AC3E}">
        <p14:creationId xmlns:p14="http://schemas.microsoft.com/office/powerpoint/2010/main" val="1237749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 </a:t>
            </a:r>
            <a:r>
              <a:rPr lang="en-US" sz="2800" b="1" dirty="0" smtClean="0">
                <a:cs typeface="Arial" charset="0"/>
              </a:rPr>
              <a:t/>
            </a:r>
            <a:br>
              <a:rPr lang="en-US" sz="2800" b="1" dirty="0" smtClean="0">
                <a:cs typeface="Arial" charset="0"/>
              </a:rPr>
            </a:br>
            <a:r>
              <a:rPr lang="en-US" sz="2800" dirty="0" smtClean="0"/>
              <a:t>Far Exceeded vs. Exceeded Standard, cont. </a:t>
            </a:r>
            <a:endParaRPr lang="en-US" sz="3600" dirty="0"/>
          </a:p>
        </p:txBody>
      </p:sp>
      <p:sp>
        <p:nvSpPr>
          <p:cNvPr id="6" name="Rectangle 5"/>
          <p:cNvSpPr/>
          <p:nvPr/>
        </p:nvSpPr>
        <p:spPr>
          <a:xfrm>
            <a:off x="533400" y="1600200"/>
            <a:ext cx="8610600" cy="4939814"/>
          </a:xfrm>
          <a:prstGeom prst="rect">
            <a:avLst/>
          </a:prstGeom>
        </p:spPr>
        <p:txBody>
          <a:bodyPr wrap="square">
            <a:spAutoFit/>
          </a:bodyPr>
          <a:lstStyle/>
          <a:p>
            <a:pPr marL="0" lvl="1">
              <a:spcBef>
                <a:spcPts val="0"/>
              </a:spcBef>
              <a:spcAft>
                <a:spcPts val="600"/>
              </a:spcAft>
            </a:pPr>
            <a:r>
              <a:rPr lang="en-US" sz="2000" dirty="0" smtClean="0"/>
              <a:t>Other things that count as quantifiable bullets; </a:t>
            </a:r>
          </a:p>
          <a:p>
            <a:pPr marL="342900" lvl="1" indent="-342900">
              <a:spcBef>
                <a:spcPts val="0"/>
              </a:spcBef>
              <a:spcAft>
                <a:spcPts val="600"/>
              </a:spcAft>
              <a:buFont typeface="Arial" panose="020B0604020202020204" pitchFamily="34" charset="0"/>
              <a:buChar char="•"/>
            </a:pPr>
            <a:r>
              <a:rPr lang="en-US" sz="2000" dirty="0" smtClean="0"/>
              <a:t>Completed college credits and or maintained high GPA</a:t>
            </a:r>
          </a:p>
          <a:p>
            <a:pPr marL="342900" lvl="1" indent="-342900">
              <a:spcBef>
                <a:spcPts val="0"/>
              </a:spcBef>
              <a:spcAft>
                <a:spcPts val="600"/>
              </a:spcAft>
              <a:buFont typeface="Arial" panose="020B0604020202020204" pitchFamily="34" charset="0"/>
              <a:buChar char="•"/>
            </a:pPr>
            <a:r>
              <a:rPr lang="en-US" sz="2000" dirty="0" smtClean="0"/>
              <a:t>Completed/competed in a marathon or some physical competition</a:t>
            </a:r>
          </a:p>
          <a:p>
            <a:pPr marL="342900" lvl="1" indent="-342900">
              <a:spcBef>
                <a:spcPts val="0"/>
              </a:spcBef>
              <a:spcAft>
                <a:spcPts val="600"/>
              </a:spcAft>
              <a:buFont typeface="Arial" panose="020B0604020202020204" pitchFamily="34" charset="0"/>
              <a:buChar char="•"/>
            </a:pPr>
            <a:r>
              <a:rPr lang="en-US" sz="2000" dirty="0" smtClean="0"/>
              <a:t>Volunteered in community</a:t>
            </a:r>
          </a:p>
          <a:p>
            <a:pPr marL="342900" lvl="1" indent="-342900">
              <a:spcBef>
                <a:spcPts val="0"/>
              </a:spcBef>
              <a:spcAft>
                <a:spcPts val="600"/>
              </a:spcAft>
              <a:buFont typeface="Arial" panose="020B0604020202020204" pitchFamily="34" charset="0"/>
              <a:buChar char="•"/>
            </a:pPr>
            <a:r>
              <a:rPr lang="en-US" sz="2000" dirty="0" smtClean="0"/>
              <a:t>Recognized/awarded something in civilian job</a:t>
            </a:r>
          </a:p>
          <a:p>
            <a:pPr marL="0" lvl="1">
              <a:spcBef>
                <a:spcPts val="0"/>
              </a:spcBef>
              <a:spcAft>
                <a:spcPts val="600"/>
              </a:spcAft>
            </a:pPr>
            <a:endParaRPr lang="en-US" sz="2000" dirty="0" smtClean="0"/>
          </a:p>
          <a:p>
            <a:pPr marL="0" lvl="1">
              <a:spcBef>
                <a:spcPts val="0"/>
              </a:spcBef>
              <a:spcAft>
                <a:spcPts val="600"/>
              </a:spcAft>
            </a:pPr>
            <a:r>
              <a:rPr lang="en-US" sz="2000" b="1" dirty="0" smtClean="0"/>
              <a:t>RATER Overall Performance</a:t>
            </a:r>
            <a:r>
              <a:rPr lang="en-US" sz="2000" dirty="0" smtClean="0"/>
              <a:t>: If the NCO is great, say so;</a:t>
            </a:r>
          </a:p>
          <a:p>
            <a:pPr marL="342900" lvl="1" indent="-342900">
              <a:spcBef>
                <a:spcPts val="0"/>
              </a:spcBef>
              <a:spcAft>
                <a:spcPts val="600"/>
              </a:spcAft>
              <a:buFont typeface="Arial" panose="020B0604020202020204" pitchFamily="34" charset="0"/>
              <a:buChar char="•"/>
            </a:pPr>
            <a:r>
              <a:rPr lang="en-US" sz="2000" dirty="0" smtClean="0"/>
              <a:t>“o #1 SGT of the 9 I rate”</a:t>
            </a:r>
          </a:p>
          <a:p>
            <a:pPr marL="342900" lvl="1" indent="-342900">
              <a:spcBef>
                <a:spcPts val="0"/>
              </a:spcBef>
              <a:spcAft>
                <a:spcPts val="600"/>
              </a:spcAft>
              <a:buFont typeface="Arial" panose="020B0604020202020204" pitchFamily="34" charset="0"/>
              <a:buChar char="•"/>
            </a:pPr>
            <a:r>
              <a:rPr lang="en-US" sz="2000" dirty="0" smtClean="0"/>
              <a:t>“o outstanding performance; top SSG I’ve ever worked with”</a:t>
            </a:r>
          </a:p>
          <a:p>
            <a:pPr marL="342900" lvl="1" indent="-342900">
              <a:spcBef>
                <a:spcPts val="0"/>
              </a:spcBef>
              <a:spcAft>
                <a:spcPts val="600"/>
              </a:spcAft>
              <a:buFont typeface="Arial" panose="020B0604020202020204" pitchFamily="34" charset="0"/>
              <a:buChar char="•"/>
            </a:pPr>
            <a:r>
              <a:rPr lang="en-US" sz="2000" dirty="0" smtClean="0"/>
              <a:t>“o top 5% of the </a:t>
            </a:r>
            <a:r>
              <a:rPr lang="en-US" sz="2000" dirty="0" err="1" smtClean="0"/>
              <a:t>SSGs</a:t>
            </a:r>
            <a:r>
              <a:rPr lang="en-US" sz="2000" dirty="0" smtClean="0"/>
              <a:t> I’ve served with in my 20 year career”</a:t>
            </a:r>
          </a:p>
          <a:p>
            <a:pPr marL="342900" lvl="1" indent="-342900">
              <a:spcBef>
                <a:spcPts val="0"/>
              </a:spcBef>
              <a:spcAft>
                <a:spcPts val="600"/>
              </a:spcAft>
              <a:buFont typeface="Arial" panose="020B0604020202020204" pitchFamily="34" charset="0"/>
              <a:buChar char="•"/>
            </a:pPr>
            <a:r>
              <a:rPr lang="en-US" sz="2000" dirty="0" smtClean="0"/>
              <a:t>“o absolute best SFC I’ve had the privilege to work with in 15 years of service”</a:t>
            </a:r>
          </a:p>
          <a:p>
            <a:pPr marL="3429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89438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 </a:t>
            </a:r>
            <a:r>
              <a:rPr lang="en-US" sz="2800" b="1" dirty="0" smtClean="0">
                <a:cs typeface="Arial" charset="0"/>
              </a:rPr>
              <a:t/>
            </a:r>
            <a:br>
              <a:rPr lang="en-US" sz="2800" b="1" dirty="0" smtClean="0">
                <a:cs typeface="Arial" charset="0"/>
              </a:rPr>
            </a:br>
            <a:r>
              <a:rPr lang="en-US" sz="2800" dirty="0" smtClean="0"/>
              <a:t>Met vs. Exceeded vs. Far Exceeded</a:t>
            </a:r>
            <a:endParaRPr lang="en-US" sz="3600" dirty="0"/>
          </a:p>
        </p:txBody>
      </p:sp>
      <p:sp>
        <p:nvSpPr>
          <p:cNvPr id="6" name="Rectangle 5"/>
          <p:cNvSpPr/>
          <p:nvPr/>
        </p:nvSpPr>
        <p:spPr>
          <a:xfrm>
            <a:off x="533400" y="1600200"/>
            <a:ext cx="8610600" cy="4324261"/>
          </a:xfrm>
          <a:prstGeom prst="rect">
            <a:avLst/>
          </a:prstGeom>
        </p:spPr>
        <p:txBody>
          <a:bodyPr wrap="square">
            <a:spAutoFit/>
          </a:bodyPr>
          <a:lstStyle/>
          <a:p>
            <a:pPr marL="0" lvl="1">
              <a:spcBef>
                <a:spcPts val="0"/>
              </a:spcBef>
              <a:spcAft>
                <a:spcPts val="600"/>
              </a:spcAft>
            </a:pPr>
            <a:r>
              <a:rPr lang="en-US" sz="2000" dirty="0" smtClean="0"/>
              <a:t>The following is an example of the difference between Met the Standard, Exceeded the Standard, and Far Exceeded the Standard bullets.</a:t>
            </a:r>
            <a:r>
              <a:rPr lang="en-US" sz="600" dirty="0" smtClean="0"/>
              <a:t> </a:t>
            </a:r>
          </a:p>
          <a:p>
            <a:pPr marL="0" lvl="1">
              <a:spcBef>
                <a:spcPts val="0"/>
              </a:spcBef>
              <a:spcAft>
                <a:spcPts val="600"/>
              </a:spcAft>
            </a:pPr>
            <a:r>
              <a:rPr lang="en-US" sz="2000" dirty="0" smtClean="0"/>
              <a:t>You have a Maintenance PSG you are preparing an NCOER for:</a:t>
            </a:r>
          </a:p>
          <a:p>
            <a:pPr marL="342900" lvl="1" indent="-342900">
              <a:spcBef>
                <a:spcPts val="0"/>
              </a:spcBef>
              <a:spcAft>
                <a:spcPts val="600"/>
              </a:spcAft>
              <a:buFont typeface="Arial" panose="020B0604020202020204" pitchFamily="34" charset="0"/>
              <a:buChar char="•"/>
            </a:pPr>
            <a:r>
              <a:rPr lang="en-US" sz="2000" b="1" dirty="0" smtClean="0"/>
              <a:t>MET THE STANDARD</a:t>
            </a:r>
            <a:r>
              <a:rPr lang="en-US" sz="2000" dirty="0" smtClean="0"/>
              <a:t> example;</a:t>
            </a:r>
          </a:p>
          <a:p>
            <a:pPr marL="0" lvl="1">
              <a:spcBef>
                <a:spcPts val="0"/>
              </a:spcBef>
              <a:spcAft>
                <a:spcPts val="600"/>
              </a:spcAft>
            </a:pPr>
            <a:r>
              <a:rPr lang="en-US" sz="2000" dirty="0" smtClean="0"/>
              <a:t>o went out of his way to ensure platoon personnel were trained and competent in assigned duties</a:t>
            </a:r>
          </a:p>
          <a:p>
            <a:pPr marL="342900" lvl="1" indent="-342900">
              <a:spcBef>
                <a:spcPts val="0"/>
              </a:spcBef>
              <a:spcAft>
                <a:spcPts val="600"/>
              </a:spcAft>
              <a:buFont typeface="Arial" panose="020B0604020202020204" pitchFamily="34" charset="0"/>
              <a:buChar char="•"/>
            </a:pPr>
            <a:r>
              <a:rPr lang="en-US" sz="2000" b="1" dirty="0" smtClean="0"/>
              <a:t>EXCEEDED THE STANDARD </a:t>
            </a:r>
            <a:r>
              <a:rPr lang="en-US" sz="2000" dirty="0" smtClean="0"/>
              <a:t>example;</a:t>
            </a:r>
          </a:p>
          <a:p>
            <a:pPr marL="0" lvl="1">
              <a:spcBef>
                <a:spcPts val="0"/>
              </a:spcBef>
              <a:spcAft>
                <a:spcPts val="600"/>
              </a:spcAft>
            </a:pPr>
            <a:r>
              <a:rPr lang="en-US" sz="2000" dirty="0"/>
              <a:t>o </a:t>
            </a:r>
            <a:r>
              <a:rPr lang="en-US" sz="2000" dirty="0" smtClean="0"/>
              <a:t>trained 98 personnel within the company on maintenance standards and practices</a:t>
            </a:r>
          </a:p>
          <a:p>
            <a:pPr marL="342900" lvl="1" indent="-342900">
              <a:spcBef>
                <a:spcPts val="0"/>
              </a:spcBef>
              <a:spcAft>
                <a:spcPts val="600"/>
              </a:spcAft>
              <a:buFont typeface="Arial" panose="020B0604020202020204" pitchFamily="34" charset="0"/>
              <a:buChar char="•"/>
            </a:pPr>
            <a:r>
              <a:rPr lang="en-US" sz="2000" b="1" dirty="0" smtClean="0"/>
              <a:t>FAR EXCEEDED THE STANDARD </a:t>
            </a:r>
            <a:r>
              <a:rPr lang="en-US" sz="2000" dirty="0" smtClean="0"/>
              <a:t>example;</a:t>
            </a:r>
            <a:endParaRPr lang="en-US" sz="2000" dirty="0"/>
          </a:p>
          <a:p>
            <a:pPr marL="0" lvl="1">
              <a:spcBef>
                <a:spcPts val="0"/>
              </a:spcBef>
              <a:spcAft>
                <a:spcPts val="600"/>
              </a:spcAft>
            </a:pPr>
            <a:r>
              <a:rPr lang="en-US" sz="2000" dirty="0"/>
              <a:t>o trained 98 personnel within the company on maintenance </a:t>
            </a:r>
            <a:r>
              <a:rPr lang="en-US" sz="2000" dirty="0" smtClean="0"/>
              <a:t>standards and practices; </a:t>
            </a:r>
            <a:r>
              <a:rPr lang="en-US" sz="2000" dirty="0"/>
              <a:t>increasing </a:t>
            </a:r>
            <a:r>
              <a:rPr lang="en-US" sz="2000" dirty="0" smtClean="0"/>
              <a:t>vehicle </a:t>
            </a:r>
            <a:r>
              <a:rPr lang="en-US" sz="2000" dirty="0"/>
              <a:t>readiness from 55% to 85%</a:t>
            </a:r>
            <a:endParaRPr lang="en-US" sz="2000" dirty="0" smtClean="0"/>
          </a:p>
        </p:txBody>
      </p:sp>
    </p:spTree>
    <p:extLst>
      <p:ext uri="{BB962C8B-B14F-4D97-AF65-F5344CB8AC3E}">
        <p14:creationId xmlns:p14="http://schemas.microsoft.com/office/powerpoint/2010/main" val="11753910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 </a:t>
            </a:r>
            <a:r>
              <a:rPr lang="en-US" sz="2800" b="1" dirty="0" smtClean="0">
                <a:cs typeface="Arial" charset="0"/>
              </a:rPr>
              <a:t/>
            </a:r>
            <a:br>
              <a:rPr lang="en-US" sz="2800" b="1" dirty="0" smtClean="0">
                <a:cs typeface="Arial" charset="0"/>
              </a:rPr>
            </a:br>
            <a:r>
              <a:rPr lang="en-US" sz="2800" dirty="0" smtClean="0"/>
              <a:t>MET the Standard</a:t>
            </a:r>
            <a:endParaRPr lang="en-US" sz="3600" dirty="0"/>
          </a:p>
        </p:txBody>
      </p:sp>
      <p:sp>
        <p:nvSpPr>
          <p:cNvPr id="6" name="Rectangle 5"/>
          <p:cNvSpPr/>
          <p:nvPr/>
        </p:nvSpPr>
        <p:spPr>
          <a:xfrm>
            <a:off x="533400" y="1600200"/>
            <a:ext cx="8610600" cy="4785926"/>
          </a:xfrm>
          <a:prstGeom prst="rect">
            <a:avLst/>
          </a:prstGeom>
        </p:spPr>
        <p:txBody>
          <a:bodyPr wrap="square">
            <a:spAutoFit/>
          </a:bodyPr>
          <a:lstStyle/>
          <a:p>
            <a:pPr marL="0" lvl="1">
              <a:spcBef>
                <a:spcPts val="0"/>
              </a:spcBef>
              <a:spcAft>
                <a:spcPts val="600"/>
              </a:spcAft>
            </a:pPr>
            <a:r>
              <a:rPr lang="en-US" sz="2000" dirty="0" smtClean="0"/>
              <a:t>If your NCO just MET the standard, it needs to be reflected. “MET” the standard, is just that – the NCO did their job, nothing more, nothing less:</a:t>
            </a:r>
          </a:p>
          <a:p>
            <a:pPr marL="342900" lvl="1" indent="-342900">
              <a:spcBef>
                <a:spcPts val="0"/>
              </a:spcBef>
              <a:spcAft>
                <a:spcPts val="600"/>
              </a:spcAft>
              <a:buFont typeface="Arial" panose="020B0604020202020204" pitchFamily="34" charset="0"/>
              <a:buChar char="•"/>
            </a:pPr>
            <a:r>
              <a:rPr lang="en-US" sz="2000" dirty="0" smtClean="0"/>
              <a:t>“o top 50% of the NCOs I’ve served with”</a:t>
            </a:r>
          </a:p>
          <a:p>
            <a:pPr marL="342900" lvl="1" indent="-342900">
              <a:spcBef>
                <a:spcPts val="0"/>
              </a:spcBef>
              <a:spcAft>
                <a:spcPts val="600"/>
              </a:spcAft>
              <a:buFont typeface="Arial" panose="020B0604020202020204" pitchFamily="34" charset="0"/>
              <a:buChar char="•"/>
            </a:pPr>
            <a:r>
              <a:rPr lang="en-US" sz="2000" dirty="0" smtClean="0"/>
              <a:t>“o meets the standards with everything she does”</a:t>
            </a:r>
          </a:p>
          <a:p>
            <a:pPr marL="342900" lvl="1" indent="-342900">
              <a:spcBef>
                <a:spcPts val="0"/>
              </a:spcBef>
              <a:spcAft>
                <a:spcPts val="600"/>
              </a:spcAft>
              <a:buFont typeface="Arial" panose="020B0604020202020204" pitchFamily="34" charset="0"/>
              <a:buChar char="•"/>
            </a:pPr>
            <a:r>
              <a:rPr lang="en-US" sz="2000" dirty="0" smtClean="0"/>
              <a:t>“o solid NCO; able </a:t>
            </a:r>
            <a:r>
              <a:rPr lang="en-US" sz="2000" dirty="0"/>
              <a:t>to motivate Soldiers to accomplish the </a:t>
            </a:r>
            <a:r>
              <a:rPr lang="en-US" sz="2000" dirty="0" smtClean="0"/>
              <a:t>mission”</a:t>
            </a:r>
            <a:endParaRPr lang="en-US" sz="2000" dirty="0"/>
          </a:p>
          <a:p>
            <a:pPr marL="342900" lvl="1" indent="-342900">
              <a:spcBef>
                <a:spcPts val="0"/>
              </a:spcBef>
              <a:spcAft>
                <a:spcPts val="600"/>
              </a:spcAft>
              <a:buFont typeface="Arial" panose="020B0604020202020204" pitchFamily="34" charset="0"/>
              <a:buChar char="•"/>
            </a:pPr>
            <a:r>
              <a:rPr lang="en-US" sz="2000" dirty="0" smtClean="0"/>
              <a:t>“o teaches </a:t>
            </a:r>
            <a:r>
              <a:rPr lang="en-US" sz="2000" dirty="0"/>
              <a:t>all tasks to </a:t>
            </a:r>
            <a:r>
              <a:rPr lang="en-US" sz="2000" dirty="0" smtClean="0"/>
              <a:t>standard”</a:t>
            </a:r>
          </a:p>
          <a:p>
            <a:pPr marL="342900" lvl="1" indent="-342900">
              <a:spcBef>
                <a:spcPts val="0"/>
              </a:spcBef>
              <a:spcAft>
                <a:spcPts val="600"/>
              </a:spcAft>
              <a:buFont typeface="Arial" panose="020B0604020202020204" pitchFamily="34" charset="0"/>
              <a:buChar char="•"/>
            </a:pPr>
            <a:r>
              <a:rPr lang="en-US" sz="2000" dirty="0" smtClean="0"/>
              <a:t>“o ensures squad it trained and familiar with assigned tasks”</a:t>
            </a:r>
          </a:p>
          <a:p>
            <a:pPr marL="342900" lvl="1" indent="-342900">
              <a:spcBef>
                <a:spcPts val="0"/>
              </a:spcBef>
              <a:spcAft>
                <a:spcPts val="600"/>
              </a:spcAft>
              <a:buFont typeface="Arial" panose="020B0604020202020204" pitchFamily="34" charset="0"/>
              <a:buChar char="•"/>
            </a:pPr>
            <a:r>
              <a:rPr lang="en-US" sz="2000" dirty="0" smtClean="0"/>
              <a:t>“o maintained accountability of assigned personnel and property during annual training”</a:t>
            </a:r>
            <a:endParaRPr lang="en-US" sz="2000" dirty="0"/>
          </a:p>
          <a:p>
            <a:pPr marL="0" lvl="1">
              <a:spcBef>
                <a:spcPts val="0"/>
              </a:spcBef>
              <a:spcAft>
                <a:spcPts val="600"/>
              </a:spcAft>
            </a:pPr>
            <a:endParaRPr lang="en-US" sz="2000" dirty="0" smtClean="0"/>
          </a:p>
          <a:p>
            <a:pPr marL="0" lvl="1">
              <a:spcBef>
                <a:spcPts val="0"/>
              </a:spcBef>
              <a:spcAft>
                <a:spcPts val="600"/>
              </a:spcAft>
            </a:pPr>
            <a:r>
              <a:rPr lang="en-US" sz="2000" b="1" dirty="0" smtClean="0"/>
              <a:t>Bottom Line: </a:t>
            </a:r>
            <a:r>
              <a:rPr lang="en-US" sz="2000" dirty="0" smtClean="0"/>
              <a:t>If an NCO “did their job,” then they </a:t>
            </a:r>
            <a:r>
              <a:rPr lang="en-US" sz="2000" b="1" dirty="0" smtClean="0"/>
              <a:t>DID NOT </a:t>
            </a:r>
            <a:r>
              <a:rPr lang="en-US" sz="2000" dirty="0" smtClean="0"/>
              <a:t>“Exceed” the standard. </a:t>
            </a:r>
          </a:p>
          <a:p>
            <a:pPr marL="342900" lvl="1" indent="-342900">
              <a:spcBef>
                <a:spcPts val="0"/>
              </a:spcBef>
              <a:spcAft>
                <a:spcPts val="600"/>
              </a:spcAft>
              <a:buFont typeface="Arial" panose="020B0604020202020204" pitchFamily="34" charset="0"/>
              <a:buChar char="•"/>
            </a:pPr>
            <a:r>
              <a:rPr lang="en-US" sz="2000" dirty="0" smtClean="0"/>
              <a:t>Inflating ratings does nothing for the NCO or the evaluation process</a:t>
            </a:r>
          </a:p>
        </p:txBody>
      </p:sp>
    </p:spTree>
    <p:extLst>
      <p:ext uri="{BB962C8B-B14F-4D97-AF65-F5344CB8AC3E}">
        <p14:creationId xmlns:p14="http://schemas.microsoft.com/office/powerpoint/2010/main" val="34708538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a:t>
            </a:r>
            <a:r>
              <a:rPr lang="en-US" sz="2800" b="1" dirty="0" smtClean="0"/>
              <a:t/>
            </a:r>
            <a:br>
              <a:rPr lang="en-US" sz="2800" b="1" dirty="0" smtClean="0"/>
            </a:br>
            <a:r>
              <a:rPr lang="en-US" sz="2800" dirty="0" smtClean="0"/>
              <a:t>Assess </a:t>
            </a:r>
            <a:r>
              <a:rPr lang="en-US" sz="2800" dirty="0" smtClean="0">
                <a:cs typeface="Arial" charset="0"/>
              </a:rPr>
              <a:t>Mediocrity</a:t>
            </a:r>
            <a:endParaRPr lang="en-US" sz="3600" dirty="0"/>
          </a:p>
        </p:txBody>
      </p:sp>
      <p:sp>
        <p:nvSpPr>
          <p:cNvPr id="6" name="Rectangle 5"/>
          <p:cNvSpPr/>
          <p:nvPr/>
        </p:nvSpPr>
        <p:spPr>
          <a:xfrm>
            <a:off x="457200" y="1600200"/>
            <a:ext cx="8686800" cy="5093702"/>
          </a:xfrm>
          <a:prstGeom prst="rect">
            <a:avLst/>
          </a:prstGeom>
        </p:spPr>
        <p:txBody>
          <a:bodyPr wrap="square">
            <a:spAutoFit/>
          </a:bodyPr>
          <a:lstStyle/>
          <a:p>
            <a:pPr marL="0" lvl="1">
              <a:spcBef>
                <a:spcPts val="0"/>
              </a:spcBef>
              <a:spcAft>
                <a:spcPts val="600"/>
              </a:spcAft>
            </a:pPr>
            <a:r>
              <a:rPr lang="en-US" sz="2000" dirty="0">
                <a:cs typeface="Arial" charset="0"/>
              </a:rPr>
              <a:t>Raters and SR need to </a:t>
            </a:r>
            <a:r>
              <a:rPr lang="en-US" sz="2000" b="1" dirty="0">
                <a:cs typeface="Arial" charset="0"/>
              </a:rPr>
              <a:t>fairly</a:t>
            </a:r>
            <a:r>
              <a:rPr lang="en-US" sz="2000" dirty="0">
                <a:cs typeface="Arial" charset="0"/>
              </a:rPr>
              <a:t> and </a:t>
            </a:r>
            <a:r>
              <a:rPr lang="en-US" sz="2000" b="1" dirty="0">
                <a:cs typeface="Arial" charset="0"/>
              </a:rPr>
              <a:t>accurately </a:t>
            </a:r>
            <a:r>
              <a:rPr lang="en-US" sz="2000" dirty="0">
                <a:cs typeface="Arial" charset="0"/>
              </a:rPr>
              <a:t>assess subordinates</a:t>
            </a:r>
          </a:p>
          <a:p>
            <a:pPr marL="0" lvl="1">
              <a:spcBef>
                <a:spcPts val="0"/>
              </a:spcBef>
              <a:spcAft>
                <a:spcPts val="600"/>
              </a:spcAft>
            </a:pPr>
            <a:r>
              <a:rPr lang="en-US" sz="2000" b="1" dirty="0" smtClean="0">
                <a:cs typeface="Arial" charset="0"/>
              </a:rPr>
              <a:t>Bottom Line: “Don’t </a:t>
            </a:r>
            <a:r>
              <a:rPr lang="en-US" sz="2000" b="1" dirty="0">
                <a:cs typeface="Arial" charset="0"/>
              </a:rPr>
              <a:t>pass the trash” </a:t>
            </a:r>
            <a:endParaRPr lang="en-US" sz="2000" dirty="0" smtClean="0">
              <a:cs typeface="Arial" charset="0"/>
            </a:endParaRPr>
          </a:p>
          <a:p>
            <a:pPr marL="342900" lvl="1" indent="-342900">
              <a:spcBef>
                <a:spcPts val="0"/>
              </a:spcBef>
              <a:spcAft>
                <a:spcPts val="600"/>
              </a:spcAft>
              <a:buFont typeface="Arial" panose="020B0604020202020204" pitchFamily="34" charset="0"/>
              <a:buChar char="•"/>
            </a:pPr>
            <a:r>
              <a:rPr lang="en-US" sz="2000" dirty="0" smtClean="0">
                <a:cs typeface="Arial" charset="0"/>
              </a:rPr>
              <a:t>Some NCOs deserve mediocre evaluations; even if they “MET” the standard. Let </a:t>
            </a:r>
            <a:r>
              <a:rPr lang="en-US" sz="2000" dirty="0">
                <a:cs typeface="Arial" charset="0"/>
              </a:rPr>
              <a:t>the bullets speak for </a:t>
            </a:r>
            <a:r>
              <a:rPr lang="en-US" sz="2000" dirty="0" smtClean="0">
                <a:cs typeface="Arial" charset="0"/>
              </a:rPr>
              <a:t>you:</a:t>
            </a:r>
            <a:endParaRPr lang="en-US" sz="2000" dirty="0">
              <a:cs typeface="Arial" charset="0"/>
            </a:endParaRPr>
          </a:p>
          <a:p>
            <a:pPr marL="800100" lvl="2" indent="-342900">
              <a:spcBef>
                <a:spcPts val="0"/>
              </a:spcBef>
              <a:spcAft>
                <a:spcPts val="600"/>
              </a:spcAft>
              <a:buFont typeface="Arial" panose="020B0604020202020204" pitchFamily="34" charset="0"/>
              <a:buChar char="‒"/>
            </a:pPr>
            <a:r>
              <a:rPr lang="en-US" sz="2000" dirty="0" smtClean="0"/>
              <a:t>“o lowest </a:t>
            </a:r>
            <a:r>
              <a:rPr lang="en-US" sz="2000" dirty="0"/>
              <a:t>performing of 4 Squad Leaders” (still met)</a:t>
            </a:r>
            <a:endParaRPr lang="en-US" sz="2000" dirty="0">
              <a:cs typeface="Arial" charset="0"/>
            </a:endParaRPr>
          </a:p>
          <a:p>
            <a:pPr marL="800100" lvl="2" indent="-342900">
              <a:spcBef>
                <a:spcPts val="0"/>
              </a:spcBef>
              <a:spcAft>
                <a:spcPts val="600"/>
              </a:spcAft>
              <a:buFont typeface="Arial" panose="020B0604020202020204" pitchFamily="34" charset="0"/>
              <a:buChar char="‒"/>
            </a:pPr>
            <a:r>
              <a:rPr lang="en-US" sz="2000" dirty="0" smtClean="0">
                <a:cs typeface="Arial" charset="0"/>
              </a:rPr>
              <a:t>“o completed </a:t>
            </a:r>
            <a:r>
              <a:rPr lang="en-US" sz="2000" dirty="0">
                <a:cs typeface="Arial" charset="0"/>
              </a:rPr>
              <a:t>tasks when supervised”</a:t>
            </a:r>
            <a:r>
              <a:rPr lang="en-US" sz="2000" dirty="0"/>
              <a:t> (still met)</a:t>
            </a:r>
          </a:p>
          <a:p>
            <a:pPr marL="800100" lvl="2" indent="-342900">
              <a:spcBef>
                <a:spcPts val="0"/>
              </a:spcBef>
              <a:spcAft>
                <a:spcPts val="600"/>
              </a:spcAft>
              <a:buFont typeface="Arial" panose="020B0604020202020204" pitchFamily="34" charset="0"/>
              <a:buChar char="‒"/>
            </a:pPr>
            <a:r>
              <a:rPr lang="en-US" sz="2000" dirty="0" smtClean="0"/>
              <a:t>“o accomplished tasks when given one at a time; single </a:t>
            </a:r>
            <a:r>
              <a:rPr lang="en-US" sz="2000" dirty="0"/>
              <a:t>task oriented; unable to multitask without assistance” </a:t>
            </a:r>
            <a:r>
              <a:rPr lang="en-US" sz="2000" dirty="0" smtClean="0"/>
              <a:t>(still met)</a:t>
            </a:r>
          </a:p>
          <a:p>
            <a:pPr marL="800100" lvl="2" indent="-342900">
              <a:spcBef>
                <a:spcPts val="0"/>
              </a:spcBef>
              <a:spcAft>
                <a:spcPts val="600"/>
              </a:spcAft>
              <a:buFont typeface="Arial" panose="020B0604020202020204" pitchFamily="34" charset="0"/>
              <a:buChar char="‒"/>
            </a:pPr>
            <a:r>
              <a:rPr lang="en-US" sz="2000" dirty="0" smtClean="0"/>
              <a:t>“o completes </a:t>
            </a:r>
            <a:r>
              <a:rPr lang="en-US" sz="2000" dirty="0"/>
              <a:t>tasks when due” (still met)</a:t>
            </a:r>
          </a:p>
          <a:p>
            <a:pPr marL="800100" lvl="2" indent="-342900">
              <a:spcBef>
                <a:spcPts val="0"/>
              </a:spcBef>
              <a:spcAft>
                <a:spcPts val="600"/>
              </a:spcAft>
              <a:buFont typeface="Arial" panose="020B0604020202020204" pitchFamily="34" charset="0"/>
              <a:buChar char="‒"/>
            </a:pPr>
            <a:r>
              <a:rPr lang="en-US" sz="2000" dirty="0" smtClean="0"/>
              <a:t>“o wears </a:t>
            </a:r>
            <a:r>
              <a:rPr lang="en-US" sz="2000" dirty="0"/>
              <a:t>uniform to standard” (still met)</a:t>
            </a:r>
          </a:p>
          <a:p>
            <a:pPr marL="800100" lvl="2" indent="-342900">
              <a:spcBef>
                <a:spcPts val="0"/>
              </a:spcBef>
              <a:spcAft>
                <a:spcPts val="600"/>
              </a:spcAft>
              <a:buFont typeface="Arial" panose="020B0604020202020204" pitchFamily="34" charset="0"/>
              <a:buChar char="‒"/>
            </a:pPr>
            <a:r>
              <a:rPr lang="en-US" sz="2000" dirty="0" smtClean="0"/>
              <a:t>“o accomplishes mission, but consistently </a:t>
            </a:r>
            <a:r>
              <a:rPr lang="en-US" sz="2000" dirty="0"/>
              <a:t>complains about time spent in the field” (still met</a:t>
            </a:r>
            <a:r>
              <a:rPr lang="en-US" sz="2000" dirty="0" smtClean="0"/>
              <a:t>)</a:t>
            </a:r>
          </a:p>
          <a:p>
            <a:pPr marL="800100" lvl="2" indent="-342900">
              <a:spcBef>
                <a:spcPts val="0"/>
              </a:spcBef>
              <a:spcAft>
                <a:spcPts val="600"/>
              </a:spcAft>
              <a:buFont typeface="Arial" panose="020B0604020202020204" pitchFamily="34" charset="0"/>
              <a:buChar char="‒"/>
            </a:pPr>
            <a:r>
              <a:rPr lang="en-US" sz="2000" dirty="0" smtClean="0"/>
              <a:t>“o accomplished the mission, but takes </a:t>
            </a:r>
            <a:r>
              <a:rPr lang="en-US" sz="2000" dirty="0"/>
              <a:t>little initiative to accomplish </a:t>
            </a:r>
            <a:r>
              <a:rPr lang="en-US" sz="2000" dirty="0" smtClean="0"/>
              <a:t>them in </a:t>
            </a:r>
            <a:r>
              <a:rPr lang="en-US" sz="2000" dirty="0"/>
              <a:t>a timely fashion</a:t>
            </a:r>
            <a:r>
              <a:rPr lang="en-US" sz="2000" dirty="0" smtClean="0"/>
              <a:t>”</a:t>
            </a:r>
            <a:r>
              <a:rPr lang="en-US" sz="2000" dirty="0"/>
              <a:t> (still met)</a:t>
            </a:r>
          </a:p>
        </p:txBody>
      </p:sp>
    </p:spTree>
    <p:extLst>
      <p:ext uri="{BB962C8B-B14F-4D97-AF65-F5344CB8AC3E}">
        <p14:creationId xmlns:p14="http://schemas.microsoft.com/office/powerpoint/2010/main" val="3594777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a:cs typeface="Arial" charset="0"/>
              </a:rPr>
              <a:t>Fairly and Accurately Assess:</a:t>
            </a:r>
            <a:r>
              <a:rPr lang="en-US" sz="2800" dirty="0" smtClean="0"/>
              <a:t/>
            </a:r>
            <a:br>
              <a:rPr lang="en-US" sz="2800" dirty="0" smtClean="0"/>
            </a:br>
            <a:r>
              <a:rPr lang="en-US" sz="2800" dirty="0" smtClean="0">
                <a:cs typeface="Arial" charset="0"/>
              </a:rPr>
              <a:t>Mediocrity, cont.</a:t>
            </a:r>
            <a:endParaRPr lang="en-US" sz="3600" dirty="0"/>
          </a:p>
        </p:txBody>
      </p:sp>
      <p:sp>
        <p:nvSpPr>
          <p:cNvPr id="6" name="Rectangle 5"/>
          <p:cNvSpPr/>
          <p:nvPr/>
        </p:nvSpPr>
        <p:spPr>
          <a:xfrm>
            <a:off x="457200" y="1524000"/>
            <a:ext cx="8686800" cy="4478149"/>
          </a:xfrm>
          <a:prstGeom prst="rect">
            <a:avLst/>
          </a:prstGeom>
        </p:spPr>
        <p:txBody>
          <a:bodyPr wrap="square">
            <a:spAutoFit/>
          </a:bodyPr>
          <a:lstStyle/>
          <a:p>
            <a:pPr marL="0" lvl="1">
              <a:spcBef>
                <a:spcPts val="0"/>
              </a:spcBef>
              <a:spcAft>
                <a:spcPts val="600"/>
              </a:spcAft>
            </a:pPr>
            <a:r>
              <a:rPr lang="en-US" sz="2000" dirty="0" smtClean="0">
                <a:cs typeface="Arial" charset="0"/>
              </a:rPr>
              <a:t>Even if </a:t>
            </a:r>
            <a:r>
              <a:rPr lang="en-US" sz="2000" dirty="0">
                <a:cs typeface="Arial" charset="0"/>
              </a:rPr>
              <a:t>the chain failed to counsel, don’t be apprehensive of giving an NCO a “DID NOT MEET STANDARD” evaluation if they deserve it;</a:t>
            </a:r>
          </a:p>
          <a:p>
            <a:pPr marL="800100" lvl="2" indent="-342900">
              <a:spcBef>
                <a:spcPts val="0"/>
              </a:spcBef>
              <a:spcAft>
                <a:spcPts val="600"/>
              </a:spcAft>
              <a:buFont typeface="Arial" panose="020B0604020202020204" pitchFamily="34" charset="0"/>
              <a:buChar char="‒"/>
            </a:pPr>
            <a:r>
              <a:rPr lang="en-US" sz="2000" dirty="0"/>
              <a:t>“o neglected to perform on the spot corrections to subordinates”</a:t>
            </a:r>
          </a:p>
          <a:p>
            <a:pPr marL="800100" lvl="2" indent="-342900">
              <a:spcBef>
                <a:spcPts val="0"/>
              </a:spcBef>
              <a:spcAft>
                <a:spcPts val="600"/>
              </a:spcAft>
              <a:buFont typeface="Arial" panose="020B0604020202020204" pitchFamily="34" charset="0"/>
              <a:buChar char="‒"/>
            </a:pPr>
            <a:r>
              <a:rPr lang="en-US" sz="2000" dirty="0"/>
              <a:t>“o often deferred decisions to subordinates due to adversity to risk”</a:t>
            </a:r>
          </a:p>
          <a:p>
            <a:pPr marL="800100" lvl="2" indent="-342900">
              <a:spcBef>
                <a:spcPts val="0"/>
              </a:spcBef>
              <a:spcAft>
                <a:spcPts val="600"/>
              </a:spcAft>
              <a:buFont typeface="Arial" panose="020B0604020202020204" pitchFamily="34" charset="0"/>
              <a:buChar char="‒"/>
            </a:pPr>
            <a:r>
              <a:rPr lang="en-US" sz="2000" dirty="0" smtClean="0"/>
              <a:t>“o verbally counseled many times on his substandard appearance”</a:t>
            </a:r>
          </a:p>
          <a:p>
            <a:pPr marL="800100" lvl="2" indent="-342900">
              <a:spcBef>
                <a:spcPts val="0"/>
              </a:spcBef>
              <a:spcAft>
                <a:spcPts val="600"/>
              </a:spcAft>
              <a:buFont typeface="Arial" panose="020B0604020202020204" pitchFamily="34" charset="0"/>
              <a:buChar char="‒"/>
            </a:pPr>
            <a:r>
              <a:rPr lang="en-US" sz="2000" dirty="0" smtClean="0"/>
              <a:t>“o attitude displays a lack of </a:t>
            </a:r>
            <a:r>
              <a:rPr lang="en-US" sz="2000" dirty="0"/>
              <a:t>desire to work with and train </a:t>
            </a:r>
            <a:r>
              <a:rPr lang="en-US" sz="2000" dirty="0" smtClean="0"/>
              <a:t>Soldiers”</a:t>
            </a:r>
          </a:p>
          <a:p>
            <a:pPr marL="800100" lvl="2" indent="-342900">
              <a:spcBef>
                <a:spcPts val="0"/>
              </a:spcBef>
              <a:spcAft>
                <a:spcPts val="600"/>
              </a:spcAft>
              <a:buFont typeface="Arial" panose="020B0604020202020204" pitchFamily="34" charset="0"/>
              <a:buChar char="‒"/>
            </a:pPr>
            <a:r>
              <a:rPr lang="en-US" sz="2000" dirty="0" smtClean="0"/>
              <a:t>“o tends </a:t>
            </a:r>
            <a:r>
              <a:rPr lang="en-US" sz="2000" dirty="0"/>
              <a:t>to put the blame on others for own </a:t>
            </a:r>
            <a:r>
              <a:rPr lang="en-US" sz="2000" dirty="0" smtClean="0"/>
              <a:t>shortcomings”</a:t>
            </a:r>
            <a:endParaRPr lang="en-US" sz="2000" dirty="0"/>
          </a:p>
          <a:p>
            <a:pPr marL="800100" lvl="2" indent="-342900">
              <a:spcBef>
                <a:spcPts val="0"/>
              </a:spcBef>
              <a:spcAft>
                <a:spcPts val="600"/>
              </a:spcAft>
              <a:buFont typeface="Arial" panose="020B0604020202020204" pitchFamily="34" charset="0"/>
              <a:buChar char="‒"/>
            </a:pPr>
            <a:r>
              <a:rPr lang="en-US" sz="2000" dirty="0" smtClean="0"/>
              <a:t>“o participates </a:t>
            </a:r>
            <a:r>
              <a:rPr lang="en-US" sz="2000" dirty="0"/>
              <a:t>in horseplay with lower grade enlisted </a:t>
            </a:r>
            <a:r>
              <a:rPr lang="en-US" sz="2000" dirty="0" smtClean="0"/>
              <a:t>Soldiers”</a:t>
            </a:r>
          </a:p>
          <a:p>
            <a:pPr marL="0" lvl="1">
              <a:spcBef>
                <a:spcPts val="0"/>
              </a:spcBef>
              <a:spcAft>
                <a:spcPts val="600"/>
              </a:spcAft>
            </a:pPr>
            <a:endParaRPr lang="en-US" sz="2000" dirty="0" smtClean="0"/>
          </a:p>
          <a:p>
            <a:pPr marL="0" lvl="1">
              <a:spcBef>
                <a:spcPts val="0"/>
              </a:spcBef>
              <a:spcAft>
                <a:spcPts val="600"/>
              </a:spcAft>
            </a:pPr>
            <a:endParaRPr lang="en-US" sz="2000" dirty="0" smtClean="0"/>
          </a:p>
          <a:p>
            <a:pPr marL="0" lvl="1">
              <a:spcBef>
                <a:spcPts val="0"/>
              </a:spcBef>
              <a:spcAft>
                <a:spcPts val="600"/>
              </a:spcAft>
            </a:pPr>
            <a:r>
              <a:rPr lang="en-US" sz="2000" dirty="0" smtClean="0"/>
              <a:t>Don’t be afraid to give the NCO a </a:t>
            </a:r>
            <a:r>
              <a:rPr lang="en-US" sz="2000" b="1" dirty="0" smtClean="0"/>
              <a:t>DID NOT MEET STANDARD </a:t>
            </a:r>
            <a:r>
              <a:rPr lang="en-US" sz="2000" dirty="0" smtClean="0"/>
              <a:t>if they deserve one; just be prepared to back it up</a:t>
            </a:r>
            <a:endParaRPr lang="en-US" sz="2000" dirty="0"/>
          </a:p>
        </p:txBody>
      </p:sp>
    </p:spTree>
    <p:extLst>
      <p:ext uri="{BB962C8B-B14F-4D97-AF65-F5344CB8AC3E}">
        <p14:creationId xmlns:p14="http://schemas.microsoft.com/office/powerpoint/2010/main" val="17049963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smtClean="0"/>
              <a:t>Senior Rater Narrative: </a:t>
            </a:r>
            <a:r>
              <a:rPr lang="en-US" sz="2800" dirty="0" smtClean="0"/>
              <a:t/>
            </a:r>
            <a:br>
              <a:rPr lang="en-US" sz="2800" dirty="0" smtClean="0"/>
            </a:br>
            <a:r>
              <a:rPr lang="en-US" sz="2800" dirty="0" smtClean="0"/>
              <a:t>Evaluating Potential</a:t>
            </a:r>
            <a:endParaRPr lang="en-US" sz="3600" dirty="0"/>
          </a:p>
        </p:txBody>
      </p:sp>
      <p:sp>
        <p:nvSpPr>
          <p:cNvPr id="6" name="Rectangle 5"/>
          <p:cNvSpPr/>
          <p:nvPr/>
        </p:nvSpPr>
        <p:spPr>
          <a:xfrm>
            <a:off x="304800" y="1524000"/>
            <a:ext cx="8839200" cy="4555093"/>
          </a:xfrm>
          <a:prstGeom prst="rect">
            <a:avLst/>
          </a:prstGeom>
        </p:spPr>
        <p:txBody>
          <a:bodyPr wrap="square">
            <a:spAutoFit/>
          </a:bodyPr>
          <a:lstStyle/>
          <a:p>
            <a:pPr marL="0" lvl="1">
              <a:spcBef>
                <a:spcPts val="0"/>
              </a:spcBef>
              <a:spcAft>
                <a:spcPts val="600"/>
              </a:spcAft>
            </a:pPr>
            <a:r>
              <a:rPr lang="en-US" sz="2000" dirty="0" smtClean="0"/>
              <a:t>The </a:t>
            </a:r>
            <a:r>
              <a:rPr lang="en-US" sz="2000" b="1" dirty="0" smtClean="0"/>
              <a:t>SENIOR RATER</a:t>
            </a:r>
            <a:r>
              <a:rPr lang="en-US" sz="2000" dirty="0" smtClean="0"/>
              <a:t> rates an NCO’s </a:t>
            </a:r>
            <a:r>
              <a:rPr lang="en-US" sz="2000" b="1" dirty="0" smtClean="0"/>
              <a:t>POTENTIAL</a:t>
            </a:r>
            <a:r>
              <a:rPr lang="en-US" sz="2000" dirty="0" smtClean="0"/>
              <a:t> based on the rating period</a:t>
            </a:r>
          </a:p>
          <a:p>
            <a:pPr marL="342900" lvl="1" indent="-342900">
              <a:spcBef>
                <a:spcPts val="0"/>
              </a:spcBef>
              <a:spcAft>
                <a:spcPts val="600"/>
              </a:spcAft>
              <a:buFont typeface="Arial" panose="020B0604020202020204" pitchFamily="34" charset="0"/>
              <a:buChar char="•"/>
            </a:pPr>
            <a:r>
              <a:rPr lang="en-US" sz="2000" dirty="0" smtClean="0"/>
              <a:t>SR’s comments are in NARRATIVE format (not bullet)</a:t>
            </a:r>
          </a:p>
          <a:p>
            <a:pPr marL="342900" lvl="1" indent="-342900">
              <a:spcBef>
                <a:spcPts val="0"/>
              </a:spcBef>
              <a:spcAft>
                <a:spcPts val="600"/>
              </a:spcAft>
              <a:buFont typeface="Arial" panose="020B0604020202020204" pitchFamily="34" charset="0"/>
              <a:buChar char="•"/>
            </a:pPr>
            <a:r>
              <a:rPr lang="en-US" sz="2000" dirty="0" smtClean="0"/>
              <a:t>SR narrative should </a:t>
            </a:r>
            <a:r>
              <a:rPr lang="en-US" sz="2000" b="1" dirty="0" smtClean="0"/>
              <a:t>QUANTIFY </a:t>
            </a:r>
            <a:r>
              <a:rPr lang="en-US" sz="2000" dirty="0" smtClean="0"/>
              <a:t>the rated </a:t>
            </a:r>
            <a:r>
              <a:rPr lang="en-US" sz="2000" dirty="0"/>
              <a:t>Soldier’s value relative to </a:t>
            </a:r>
            <a:r>
              <a:rPr lang="en-US" sz="2000" dirty="0" smtClean="0"/>
              <a:t>peers, </a:t>
            </a:r>
            <a:r>
              <a:rPr lang="en-US" sz="2000" dirty="0"/>
              <a:t>and do so in concert with senior rater box </a:t>
            </a:r>
            <a:r>
              <a:rPr lang="en-US" sz="2000" dirty="0" smtClean="0"/>
              <a:t>check</a:t>
            </a:r>
            <a:endParaRPr lang="en-US" sz="2000" dirty="0"/>
          </a:p>
          <a:p>
            <a:pPr marL="342900" lvl="1" indent="-342900">
              <a:spcBef>
                <a:spcPts val="0"/>
              </a:spcBef>
              <a:spcAft>
                <a:spcPts val="600"/>
              </a:spcAft>
              <a:buFont typeface="Arial" panose="020B0604020202020204" pitchFamily="34" charset="0"/>
              <a:buChar char="•"/>
            </a:pPr>
            <a:r>
              <a:rPr lang="en-US" sz="2000" dirty="0"/>
              <a:t>SR narrative can strengthen a MET standard NCOER </a:t>
            </a:r>
          </a:p>
          <a:p>
            <a:pPr marL="342900" lvl="1" indent="-342900">
              <a:spcBef>
                <a:spcPts val="0"/>
              </a:spcBef>
              <a:spcAft>
                <a:spcPts val="600"/>
              </a:spcAft>
              <a:buFont typeface="Arial" panose="020B0604020202020204" pitchFamily="34" charset="0"/>
              <a:buChar char="•"/>
            </a:pPr>
            <a:r>
              <a:rPr lang="en-US" sz="2000" dirty="0" smtClean="0"/>
              <a:t>Additionally, the SR comments on anything “off” about the NCOER; e.g. lack of counseling, if the NCO did not sign, if the NCO failed an </a:t>
            </a:r>
            <a:r>
              <a:rPr lang="en-US" sz="2000" dirty="0" err="1" smtClean="0"/>
              <a:t>APFT</a:t>
            </a:r>
            <a:r>
              <a:rPr lang="en-US" sz="2000" dirty="0" smtClean="0"/>
              <a:t> and if they’re getting better, if there was no counseling, etc. </a:t>
            </a:r>
          </a:p>
          <a:p>
            <a:pPr marL="342900" lvl="1" indent="-342900">
              <a:spcBef>
                <a:spcPts val="0"/>
              </a:spcBef>
              <a:spcAft>
                <a:spcPts val="600"/>
              </a:spcAft>
              <a:buFont typeface="Arial" panose="020B0604020202020204" pitchFamily="34" charset="0"/>
              <a:buChar char="•"/>
            </a:pPr>
            <a:r>
              <a:rPr lang="en-US" sz="2000" dirty="0" smtClean="0"/>
              <a:t>If </a:t>
            </a:r>
            <a:r>
              <a:rPr lang="en-US" sz="2000" dirty="0"/>
              <a:t>the SR doesn’t meet the minimum day necessary to SR? </a:t>
            </a:r>
            <a:endParaRPr lang="en-US" sz="2000" dirty="0" smtClean="0"/>
          </a:p>
          <a:p>
            <a:pPr marL="800100" lvl="2" indent="-342900">
              <a:spcBef>
                <a:spcPts val="0"/>
              </a:spcBef>
              <a:spcAft>
                <a:spcPts val="600"/>
              </a:spcAft>
              <a:buFont typeface="Arial" panose="020B0604020202020204" pitchFamily="34" charset="0"/>
              <a:buChar char="‒"/>
            </a:pPr>
            <a:r>
              <a:rPr lang="en-US" sz="2000" dirty="0" smtClean="0"/>
              <a:t>Place the following in part </a:t>
            </a:r>
            <a:r>
              <a:rPr lang="en-US" sz="2000" dirty="0"/>
              <a:t>V, block b: “I am unable to evaluate the rated NCO because I have not been the senior rater for the </a:t>
            </a:r>
            <a:r>
              <a:rPr lang="en-US" sz="2000" dirty="0" smtClean="0"/>
              <a:t>required number </a:t>
            </a:r>
            <a:r>
              <a:rPr lang="en-US" sz="2000" dirty="0"/>
              <a:t>of days.” </a:t>
            </a:r>
            <a:r>
              <a:rPr lang="en-US" sz="2000" dirty="0" smtClean="0"/>
              <a:t>Part </a:t>
            </a:r>
            <a:r>
              <a:rPr lang="en-US" sz="2000" dirty="0"/>
              <a:t>V, blocks a, b, and c will be left </a:t>
            </a:r>
            <a:r>
              <a:rPr lang="en-US" sz="2000" dirty="0" smtClean="0"/>
              <a:t>blank</a:t>
            </a:r>
            <a:endParaRPr lang="en-US" sz="2000" dirty="0"/>
          </a:p>
        </p:txBody>
      </p:sp>
    </p:spTree>
    <p:extLst>
      <p:ext uri="{BB962C8B-B14F-4D97-AF65-F5344CB8AC3E}">
        <p14:creationId xmlns:p14="http://schemas.microsoft.com/office/powerpoint/2010/main" val="1978262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smtClean="0"/>
              <a:t>Senior Rater Narrative: </a:t>
            </a:r>
            <a:r>
              <a:rPr lang="en-US" sz="2800" dirty="0" smtClean="0"/>
              <a:t/>
            </a:r>
            <a:br>
              <a:rPr lang="en-US" sz="2800" dirty="0" smtClean="0"/>
            </a:br>
            <a:r>
              <a:rPr lang="en-US" sz="2800" dirty="0" smtClean="0"/>
              <a:t>Evaluating Potential, cont.</a:t>
            </a:r>
            <a:endParaRPr lang="en-US" sz="3600" dirty="0"/>
          </a:p>
        </p:txBody>
      </p:sp>
      <p:sp>
        <p:nvSpPr>
          <p:cNvPr id="6" name="Rectangle 5"/>
          <p:cNvSpPr/>
          <p:nvPr/>
        </p:nvSpPr>
        <p:spPr>
          <a:xfrm>
            <a:off x="304800" y="1447800"/>
            <a:ext cx="8839200" cy="5324535"/>
          </a:xfrm>
          <a:prstGeom prst="rect">
            <a:avLst/>
          </a:prstGeom>
        </p:spPr>
        <p:txBody>
          <a:bodyPr wrap="square">
            <a:spAutoFit/>
          </a:bodyPr>
          <a:lstStyle/>
          <a:p>
            <a:pPr marL="342900" lvl="1" indent="-342900">
              <a:spcBef>
                <a:spcPts val="0"/>
              </a:spcBef>
              <a:spcAft>
                <a:spcPts val="600"/>
              </a:spcAft>
              <a:buFont typeface="Arial" panose="020B0604020202020204" pitchFamily="34" charset="0"/>
              <a:buChar char="•"/>
            </a:pPr>
            <a:r>
              <a:rPr lang="en-US" sz="2000" dirty="0" smtClean="0"/>
              <a:t>SR narratives concentrate on </a:t>
            </a:r>
            <a:r>
              <a:rPr lang="en-US" sz="2000" b="1" dirty="0" smtClean="0"/>
              <a:t>POTENTIAL</a:t>
            </a:r>
            <a:r>
              <a:rPr lang="en-US" sz="2000" dirty="0" smtClean="0"/>
              <a:t>, however can speak on observed performance (but it must be limited). Narratives should:</a:t>
            </a:r>
          </a:p>
          <a:p>
            <a:pPr marL="800100" lvl="2" indent="-342900">
              <a:spcBef>
                <a:spcPts val="0"/>
              </a:spcBef>
              <a:spcAft>
                <a:spcPts val="600"/>
              </a:spcAft>
              <a:buFont typeface="Arial" panose="020B0604020202020204" pitchFamily="34" charset="0"/>
              <a:buChar char="‒"/>
            </a:pPr>
            <a:r>
              <a:rPr lang="en-US" sz="2000" dirty="0" smtClean="0"/>
              <a:t>Send a clear message</a:t>
            </a:r>
          </a:p>
          <a:p>
            <a:pPr marL="800100" lvl="2" indent="-342900">
              <a:spcBef>
                <a:spcPts val="0"/>
              </a:spcBef>
              <a:spcAft>
                <a:spcPts val="600"/>
              </a:spcAft>
              <a:buFont typeface="Arial" panose="020B0604020202020204" pitchFamily="34" charset="0"/>
              <a:buChar char="‒"/>
            </a:pPr>
            <a:r>
              <a:rPr lang="en-US" altLang="en-US" sz="2000" dirty="0" smtClean="0"/>
              <a:t>Quantify the </a:t>
            </a:r>
            <a:r>
              <a:rPr lang="en-US" altLang="en-US" sz="2000" dirty="0"/>
              <a:t>rated Soldier’s </a:t>
            </a:r>
            <a:r>
              <a:rPr lang="en-US" altLang="en-US" sz="2000" dirty="0" smtClean="0"/>
              <a:t>potential </a:t>
            </a:r>
            <a:r>
              <a:rPr lang="en-US" altLang="en-US" sz="2000" dirty="0"/>
              <a:t>by </a:t>
            </a:r>
            <a:r>
              <a:rPr lang="en-US" altLang="en-US" sz="2000" dirty="0" smtClean="0"/>
              <a:t>using exclusive </a:t>
            </a:r>
            <a:r>
              <a:rPr lang="en-US" altLang="en-US" sz="2000" dirty="0"/>
              <a:t>narratives that clearly describe superior performance/potential (e.g., #1 or my best, top 5%, #2 out of 10, must select for </a:t>
            </a:r>
            <a:r>
              <a:rPr lang="en-US" altLang="en-US" sz="2000" dirty="0" smtClean="0"/>
              <a:t>Command, </a:t>
            </a:r>
            <a:r>
              <a:rPr lang="en-US" altLang="en-US" sz="2000" dirty="0"/>
              <a:t>promote </a:t>
            </a:r>
            <a:r>
              <a:rPr lang="en-US" altLang="en-US" sz="2000" dirty="0" smtClean="0"/>
              <a:t>now/as soon as possible, etc.)</a:t>
            </a:r>
          </a:p>
          <a:p>
            <a:pPr marL="800100" lvl="2" indent="-342900">
              <a:spcBef>
                <a:spcPts val="0"/>
              </a:spcBef>
              <a:spcAft>
                <a:spcPts val="600"/>
              </a:spcAft>
              <a:buFont typeface="Arial" panose="020B0604020202020204" pitchFamily="34" charset="0"/>
              <a:buChar char="‒"/>
            </a:pPr>
            <a:r>
              <a:rPr lang="en-US" altLang="en-US" sz="2000" dirty="0" smtClean="0"/>
              <a:t>Be strong and describe </a:t>
            </a:r>
            <a:r>
              <a:rPr lang="en-US" altLang="en-US" sz="2000" dirty="0"/>
              <a:t>significant performance and </a:t>
            </a:r>
            <a:r>
              <a:rPr lang="en-US" altLang="en-US" sz="2000" dirty="0" smtClean="0"/>
              <a:t>recommend </a:t>
            </a:r>
            <a:r>
              <a:rPr lang="en-US" altLang="en-US" sz="2000" dirty="0"/>
              <a:t>promotion (e.g., outstanding performance, one of my best, promote </a:t>
            </a:r>
            <a:r>
              <a:rPr lang="en-US" altLang="en-US" sz="2000" dirty="0" smtClean="0"/>
              <a:t>now, promote ahead of peers)</a:t>
            </a:r>
          </a:p>
          <a:p>
            <a:pPr marL="342900" lvl="1" indent="-342900">
              <a:spcBef>
                <a:spcPts val="0"/>
              </a:spcBef>
              <a:spcAft>
                <a:spcPts val="600"/>
              </a:spcAft>
              <a:buFont typeface="Arial" panose="020B0604020202020204" pitchFamily="34" charset="0"/>
              <a:buChar char="•"/>
            </a:pPr>
            <a:r>
              <a:rPr lang="en-US" altLang="en-US" sz="2000" dirty="0" smtClean="0"/>
              <a:t>SR narratives </a:t>
            </a:r>
            <a:r>
              <a:rPr lang="en-US" sz="2000" dirty="0" smtClean="0"/>
              <a:t>should focus </a:t>
            </a:r>
            <a:r>
              <a:rPr lang="en-US" sz="2000" dirty="0"/>
              <a:t>on the rated NCO’s potential </a:t>
            </a:r>
            <a:r>
              <a:rPr lang="en-US" sz="2000" dirty="0" smtClean="0"/>
              <a:t>for;</a:t>
            </a:r>
          </a:p>
          <a:p>
            <a:pPr marL="800100" lvl="2" indent="-342900">
              <a:spcBef>
                <a:spcPts val="0"/>
              </a:spcBef>
              <a:spcAft>
                <a:spcPts val="600"/>
              </a:spcAft>
              <a:buFont typeface="Arial" panose="020B0604020202020204" pitchFamily="34" charset="0"/>
              <a:buChar char="‒"/>
            </a:pPr>
            <a:r>
              <a:rPr lang="en-US" sz="2000" dirty="0" smtClean="0"/>
              <a:t>promotion</a:t>
            </a:r>
            <a:r>
              <a:rPr lang="en-US" sz="2000" dirty="0"/>
              <a:t>, command, schooling (military and civilian), </a:t>
            </a:r>
            <a:endParaRPr lang="en-US" sz="2000" dirty="0" smtClean="0"/>
          </a:p>
          <a:p>
            <a:pPr marL="800100" lvl="2" indent="-342900">
              <a:spcBef>
                <a:spcPts val="0"/>
              </a:spcBef>
              <a:spcAft>
                <a:spcPts val="600"/>
              </a:spcAft>
              <a:buFont typeface="Arial" panose="020B0604020202020204" pitchFamily="34" charset="0"/>
              <a:buChar char="‒"/>
            </a:pPr>
            <a:r>
              <a:rPr lang="en-US" sz="2000" dirty="0" smtClean="0"/>
              <a:t>broadening assignments</a:t>
            </a:r>
          </a:p>
          <a:p>
            <a:pPr marL="800100" lvl="2" indent="-342900">
              <a:spcBef>
                <a:spcPts val="0"/>
              </a:spcBef>
              <a:spcAft>
                <a:spcPts val="600"/>
              </a:spcAft>
              <a:buFont typeface="Arial" panose="020B0604020202020204" pitchFamily="34" charset="0"/>
              <a:buChar char="‒"/>
            </a:pPr>
            <a:r>
              <a:rPr lang="en-US" sz="2000" dirty="0" smtClean="0"/>
              <a:t>successive </a:t>
            </a:r>
            <a:r>
              <a:rPr lang="en-US" sz="2000" dirty="0"/>
              <a:t>duty </a:t>
            </a:r>
            <a:r>
              <a:rPr lang="en-US" sz="2000" dirty="0" smtClean="0"/>
              <a:t>and </a:t>
            </a:r>
            <a:r>
              <a:rPr lang="en-US" sz="2000" dirty="0"/>
              <a:t>level of </a:t>
            </a:r>
            <a:r>
              <a:rPr lang="en-US" sz="2000" dirty="0" smtClean="0"/>
              <a:t>assignments</a:t>
            </a:r>
          </a:p>
          <a:p>
            <a:pPr marL="800100" lvl="2" indent="-342900">
              <a:spcBef>
                <a:spcPts val="0"/>
              </a:spcBef>
              <a:spcAft>
                <a:spcPts val="600"/>
              </a:spcAft>
              <a:buFont typeface="Arial" panose="020B0604020202020204" pitchFamily="34" charset="0"/>
              <a:buChar char="‒"/>
            </a:pPr>
            <a:r>
              <a:rPr lang="en-US" sz="2000" dirty="0" smtClean="0"/>
              <a:t>retention (optional)</a:t>
            </a:r>
          </a:p>
        </p:txBody>
      </p:sp>
    </p:spTree>
    <p:extLst>
      <p:ext uri="{BB962C8B-B14F-4D97-AF65-F5344CB8AC3E}">
        <p14:creationId xmlns:p14="http://schemas.microsoft.com/office/powerpoint/2010/main" val="39591744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smtClean="0"/>
              <a:t>Senior Rater Narrative: </a:t>
            </a:r>
            <a:r>
              <a:rPr lang="en-US" sz="2800" dirty="0" smtClean="0"/>
              <a:t/>
            </a:r>
            <a:br>
              <a:rPr lang="en-US" sz="2800" dirty="0" smtClean="0"/>
            </a:br>
            <a:r>
              <a:rPr lang="en-US" sz="2800" dirty="0" smtClean="0"/>
              <a:t>Evaluating Potential, cont.</a:t>
            </a:r>
            <a:endParaRPr lang="en-US" sz="3600" dirty="0"/>
          </a:p>
        </p:txBody>
      </p:sp>
      <p:sp>
        <p:nvSpPr>
          <p:cNvPr id="6" name="Rectangle 5"/>
          <p:cNvSpPr/>
          <p:nvPr/>
        </p:nvSpPr>
        <p:spPr>
          <a:xfrm>
            <a:off x="304800" y="1447800"/>
            <a:ext cx="8839200" cy="5170646"/>
          </a:xfrm>
          <a:prstGeom prst="rect">
            <a:avLst/>
          </a:prstGeom>
        </p:spPr>
        <p:txBody>
          <a:bodyPr wrap="square">
            <a:spAutoFit/>
          </a:bodyPr>
          <a:lstStyle/>
          <a:p>
            <a:pPr marL="342900" lvl="1" indent="-342900">
              <a:spcBef>
                <a:spcPts val="0"/>
              </a:spcBef>
              <a:spcAft>
                <a:spcPts val="600"/>
              </a:spcAft>
              <a:buFont typeface="Arial" panose="020B0604020202020204" pitchFamily="34" charset="0"/>
              <a:buChar char="•"/>
            </a:pPr>
            <a:r>
              <a:rPr lang="en-US" sz="2000" dirty="0" smtClean="0"/>
              <a:t>Comments; short, concise and to the point </a:t>
            </a:r>
          </a:p>
          <a:p>
            <a:pPr marL="342900" lvl="1" indent="-342900">
              <a:spcBef>
                <a:spcPts val="0"/>
              </a:spcBef>
              <a:spcAft>
                <a:spcPts val="600"/>
              </a:spcAft>
              <a:buFont typeface="Arial" panose="020B0604020202020204" pitchFamily="34" charset="0"/>
              <a:buChar char="•"/>
            </a:pPr>
            <a:r>
              <a:rPr lang="en-US" sz="2000" dirty="0" smtClean="0"/>
              <a:t>Strong statements about strong/superior NCOs, as well as </a:t>
            </a:r>
            <a:r>
              <a:rPr lang="en-US" sz="2000" dirty="0" smtClean="0">
                <a:cs typeface="Arial" charset="0"/>
              </a:rPr>
              <a:t>substandard </a:t>
            </a:r>
            <a:r>
              <a:rPr lang="en-US" sz="2000" dirty="0">
                <a:cs typeface="Arial" charset="0"/>
              </a:rPr>
              <a:t>performance </a:t>
            </a:r>
            <a:r>
              <a:rPr lang="en-US" sz="2000" dirty="0" smtClean="0">
                <a:cs typeface="Arial" charset="0"/>
              </a:rPr>
              <a:t>and or NCOs possessing </a:t>
            </a:r>
            <a:r>
              <a:rPr lang="en-US" sz="2000" dirty="0">
                <a:cs typeface="Arial" charset="0"/>
              </a:rPr>
              <a:t>limited potential and poor performance of </a:t>
            </a:r>
            <a:r>
              <a:rPr lang="en-US" sz="2000" dirty="0" smtClean="0">
                <a:cs typeface="Arial" charset="0"/>
              </a:rPr>
              <a:t>duty</a:t>
            </a:r>
          </a:p>
          <a:p>
            <a:pPr marL="342900" lvl="1" indent="-342900">
              <a:spcBef>
                <a:spcPts val="0"/>
              </a:spcBef>
              <a:spcAft>
                <a:spcPts val="600"/>
              </a:spcAft>
              <a:buFont typeface="Arial" panose="020B0604020202020204" pitchFamily="34" charset="0"/>
              <a:buChar char="•"/>
            </a:pPr>
            <a:r>
              <a:rPr lang="en-US" sz="2000" b="1" dirty="0" smtClean="0">
                <a:cs typeface="Arial" charset="0"/>
              </a:rPr>
              <a:t>Avoid </a:t>
            </a:r>
            <a:r>
              <a:rPr lang="en-US" sz="2000" dirty="0" smtClean="0">
                <a:cs typeface="Arial" charset="0"/>
              </a:rPr>
              <a:t>quantifying </a:t>
            </a:r>
            <a:r>
              <a:rPr lang="en-US" sz="2000" dirty="0">
                <a:cs typeface="Arial" charset="0"/>
              </a:rPr>
              <a:t>(e.g., “top 2% of my Captains / Sergeants First Class”) </a:t>
            </a:r>
            <a:r>
              <a:rPr lang="en-US" sz="2000" dirty="0" smtClean="0">
                <a:cs typeface="Arial" charset="0"/>
              </a:rPr>
              <a:t>when they haven’t SR many (only SR 3 </a:t>
            </a:r>
            <a:r>
              <a:rPr lang="en-US" sz="2000" dirty="0" err="1" smtClean="0">
                <a:cs typeface="Arial" charset="0"/>
              </a:rPr>
              <a:t>CPTs</a:t>
            </a:r>
            <a:r>
              <a:rPr lang="en-US" sz="2000" dirty="0" smtClean="0">
                <a:cs typeface="Arial" charset="0"/>
              </a:rPr>
              <a:t> / </a:t>
            </a:r>
            <a:r>
              <a:rPr lang="en-US" sz="2000" dirty="0" err="1" smtClean="0">
                <a:cs typeface="Arial" charset="0"/>
              </a:rPr>
              <a:t>SFCs</a:t>
            </a:r>
            <a:r>
              <a:rPr lang="en-US" sz="2000" dirty="0" smtClean="0">
                <a:cs typeface="Arial" charset="0"/>
              </a:rPr>
              <a:t>)</a:t>
            </a:r>
            <a:endParaRPr lang="en-US" sz="2000" dirty="0">
              <a:cs typeface="Arial" charset="0"/>
            </a:endParaRPr>
          </a:p>
          <a:p>
            <a:pPr marL="342900" lvl="1" indent="-342900">
              <a:spcBef>
                <a:spcPts val="0"/>
              </a:spcBef>
              <a:spcAft>
                <a:spcPts val="600"/>
              </a:spcAft>
              <a:buFont typeface="Arial" panose="020B0604020202020204" pitchFamily="34" charset="0"/>
              <a:buChar char="•"/>
            </a:pPr>
            <a:r>
              <a:rPr lang="en-US" sz="2000" b="1" dirty="0" smtClean="0">
                <a:cs typeface="Arial" charset="0"/>
              </a:rPr>
              <a:t>Avoid </a:t>
            </a:r>
            <a:r>
              <a:rPr lang="en-US" sz="2000" dirty="0" smtClean="0">
                <a:cs typeface="Arial" charset="0"/>
              </a:rPr>
              <a:t>stating </a:t>
            </a:r>
            <a:r>
              <a:rPr lang="en-US" sz="2000" dirty="0">
                <a:cs typeface="Arial" charset="0"/>
              </a:rPr>
              <a:t>“the best ever” – </a:t>
            </a:r>
            <a:r>
              <a:rPr lang="en-US" sz="2000" dirty="0" smtClean="0">
                <a:cs typeface="Arial" charset="0"/>
              </a:rPr>
              <a:t>with a small population </a:t>
            </a:r>
            <a:r>
              <a:rPr lang="en-US" sz="2000" dirty="0">
                <a:cs typeface="Arial" charset="0"/>
              </a:rPr>
              <a:t>and </a:t>
            </a:r>
            <a:r>
              <a:rPr lang="en-US" sz="2000" dirty="0" smtClean="0">
                <a:cs typeface="Arial" charset="0"/>
              </a:rPr>
              <a:t>then a HIGHLY QUALIFIED box check (doesn’t match the comment)</a:t>
            </a:r>
            <a:endParaRPr lang="en-US" sz="2000" dirty="0">
              <a:cs typeface="Arial" charset="0"/>
            </a:endParaRPr>
          </a:p>
          <a:p>
            <a:pPr marL="342900" lvl="1" indent="-342900">
              <a:spcBef>
                <a:spcPts val="0"/>
              </a:spcBef>
              <a:spcAft>
                <a:spcPts val="600"/>
              </a:spcAft>
              <a:buFont typeface="Arial" panose="020B0604020202020204" pitchFamily="34" charset="0"/>
              <a:buChar char="•"/>
            </a:pPr>
            <a:r>
              <a:rPr lang="en-US" sz="2000" b="1" dirty="0" smtClean="0">
                <a:cs typeface="Arial" charset="0"/>
              </a:rPr>
              <a:t>Avoid </a:t>
            </a:r>
            <a:r>
              <a:rPr lang="en-US" sz="2000" dirty="0" smtClean="0">
                <a:cs typeface="Arial" charset="0"/>
              </a:rPr>
              <a:t>phrases and clichés that are counterproductive and overused: “Stellar,” “</a:t>
            </a:r>
            <a:r>
              <a:rPr lang="en-US" sz="2000" dirty="0">
                <a:cs typeface="Arial" charset="0"/>
              </a:rPr>
              <a:t>Hit the ground </a:t>
            </a:r>
            <a:r>
              <a:rPr lang="en-US" sz="2000" dirty="0" smtClean="0">
                <a:cs typeface="Arial" charset="0"/>
              </a:rPr>
              <a:t>running,” “Consummate,” “Unlimited potential”</a:t>
            </a:r>
          </a:p>
          <a:p>
            <a:pPr marL="342900" lvl="1" indent="-342900">
              <a:spcBef>
                <a:spcPts val="0"/>
              </a:spcBef>
              <a:spcAft>
                <a:spcPts val="600"/>
              </a:spcAft>
              <a:buFont typeface="Arial" panose="020B0604020202020204" pitchFamily="34" charset="0"/>
              <a:buChar char="•"/>
            </a:pPr>
            <a:r>
              <a:rPr lang="en-US" sz="2000" b="1" dirty="0" smtClean="0">
                <a:cs typeface="Arial" charset="0"/>
              </a:rPr>
              <a:t>Don’t exaggerate:</a:t>
            </a:r>
            <a:r>
              <a:rPr lang="en-US" sz="1200" b="1" dirty="0">
                <a:cs typeface="Arial" charset="0"/>
              </a:rPr>
              <a:t> </a:t>
            </a:r>
            <a:r>
              <a:rPr lang="en-US" sz="2000" dirty="0" smtClean="0">
                <a:cs typeface="Arial" charset="0"/>
              </a:rPr>
              <a:t>“Will </a:t>
            </a:r>
            <a:r>
              <a:rPr lang="en-US" sz="2000" dirty="0">
                <a:cs typeface="Arial" charset="0"/>
              </a:rPr>
              <a:t>be the best </a:t>
            </a:r>
            <a:r>
              <a:rPr lang="en-US" sz="2000" dirty="0" smtClean="0">
                <a:cs typeface="Arial" charset="0"/>
              </a:rPr>
              <a:t>1SG” for a SGT; or “</a:t>
            </a:r>
            <a:r>
              <a:rPr lang="en-US" sz="2000" dirty="0">
                <a:cs typeface="Arial" charset="0"/>
              </a:rPr>
              <a:t>A future </a:t>
            </a:r>
            <a:r>
              <a:rPr lang="en-US" sz="2000" dirty="0" smtClean="0">
                <a:cs typeface="Arial" charset="0"/>
              </a:rPr>
              <a:t>SGM” or “will </a:t>
            </a:r>
            <a:r>
              <a:rPr lang="en-US" sz="2000" dirty="0">
                <a:cs typeface="Arial" charset="0"/>
              </a:rPr>
              <a:t>be the best BDE CSM” </a:t>
            </a:r>
            <a:r>
              <a:rPr lang="en-US" sz="2000" dirty="0" smtClean="0">
                <a:cs typeface="Arial" charset="0"/>
              </a:rPr>
              <a:t>for an SFC.</a:t>
            </a:r>
            <a:r>
              <a:rPr lang="en-US" sz="2000" dirty="0">
                <a:cs typeface="Arial" charset="0"/>
              </a:rPr>
              <a:t> </a:t>
            </a:r>
            <a:r>
              <a:rPr lang="en-US" sz="2000" dirty="0" smtClean="0">
                <a:cs typeface="Arial" charset="0"/>
              </a:rPr>
              <a:t>“</a:t>
            </a:r>
            <a:r>
              <a:rPr lang="en-US" sz="2000" dirty="0">
                <a:cs typeface="Arial" charset="0"/>
              </a:rPr>
              <a:t>In fact, skip </a:t>
            </a:r>
            <a:r>
              <a:rPr lang="en-US" sz="2000" dirty="0" smtClean="0">
                <a:cs typeface="Arial" charset="0"/>
              </a:rPr>
              <a:t>SFC and </a:t>
            </a:r>
            <a:r>
              <a:rPr lang="en-US" sz="2000" dirty="0">
                <a:cs typeface="Arial" charset="0"/>
              </a:rPr>
              <a:t>promote to </a:t>
            </a:r>
            <a:r>
              <a:rPr lang="en-US" sz="2000" dirty="0" smtClean="0">
                <a:cs typeface="Arial" charset="0"/>
              </a:rPr>
              <a:t>MSG” for an SSG</a:t>
            </a:r>
            <a:endParaRPr lang="en-US" sz="2000" dirty="0">
              <a:cs typeface="Arial" charset="0"/>
            </a:endParaRPr>
          </a:p>
          <a:p>
            <a:pPr marL="342900" lvl="1" indent="-342900">
              <a:spcBef>
                <a:spcPts val="0"/>
              </a:spcBef>
              <a:spcAft>
                <a:spcPts val="600"/>
              </a:spcAft>
              <a:buFont typeface="Arial" panose="020B0604020202020204" pitchFamily="34" charset="0"/>
              <a:buChar char="•"/>
            </a:pPr>
            <a:r>
              <a:rPr lang="en-US" sz="2000" b="1" dirty="0" smtClean="0">
                <a:cs typeface="Arial" charset="0"/>
              </a:rPr>
              <a:t>Don’t </a:t>
            </a:r>
            <a:r>
              <a:rPr lang="en-US" sz="2000" b="1" dirty="0">
                <a:cs typeface="Arial" charset="0"/>
              </a:rPr>
              <a:t>b</a:t>
            </a:r>
            <a:r>
              <a:rPr lang="en-US" sz="2000" b="1" dirty="0" smtClean="0">
                <a:cs typeface="Arial" charset="0"/>
              </a:rPr>
              <a:t>e frivolous:</a:t>
            </a:r>
            <a:r>
              <a:rPr lang="en-US" sz="2000" b="1" dirty="0">
                <a:cs typeface="Arial" charset="0"/>
              </a:rPr>
              <a:t> </a:t>
            </a:r>
            <a:r>
              <a:rPr lang="en-US" sz="2000" dirty="0" smtClean="0">
                <a:cs typeface="Arial" charset="0"/>
              </a:rPr>
              <a:t>“</a:t>
            </a:r>
            <a:r>
              <a:rPr lang="en-US" sz="2000" dirty="0">
                <a:cs typeface="Arial" charset="0"/>
              </a:rPr>
              <a:t>Eats </a:t>
            </a:r>
            <a:r>
              <a:rPr lang="en-US" sz="2000" dirty="0" err="1">
                <a:cs typeface="Arial" charset="0"/>
              </a:rPr>
              <a:t>taskings</a:t>
            </a:r>
            <a:r>
              <a:rPr lang="en-US" sz="2000" dirty="0">
                <a:cs typeface="Arial" charset="0"/>
              </a:rPr>
              <a:t> like </a:t>
            </a:r>
            <a:r>
              <a:rPr lang="en-US" sz="2000" dirty="0" smtClean="0">
                <a:cs typeface="Arial" charset="0"/>
              </a:rPr>
              <a:t>candy,” “</a:t>
            </a:r>
            <a:r>
              <a:rPr lang="en-US" sz="2000" dirty="0">
                <a:cs typeface="Arial" charset="0"/>
              </a:rPr>
              <a:t>Gleam in his eye, fire in his </a:t>
            </a:r>
            <a:r>
              <a:rPr lang="en-US" sz="2000" dirty="0" smtClean="0">
                <a:cs typeface="Arial" charset="0"/>
              </a:rPr>
              <a:t>belly</a:t>
            </a:r>
            <a:r>
              <a:rPr lang="en-US" sz="2000" dirty="0">
                <a:cs typeface="Arial" charset="0"/>
              </a:rPr>
              <a:t>,</a:t>
            </a:r>
            <a:r>
              <a:rPr lang="en-US" sz="2000" dirty="0" smtClean="0">
                <a:cs typeface="Arial" charset="0"/>
              </a:rPr>
              <a:t>” “</a:t>
            </a:r>
            <a:r>
              <a:rPr lang="en-US" sz="2000" dirty="0">
                <a:cs typeface="Arial" charset="0"/>
              </a:rPr>
              <a:t>This </a:t>
            </a:r>
            <a:r>
              <a:rPr lang="en-US" sz="2000" dirty="0" smtClean="0">
                <a:cs typeface="Arial" charset="0"/>
              </a:rPr>
              <a:t>NCO </a:t>
            </a:r>
            <a:r>
              <a:rPr lang="en-US" sz="2000" dirty="0">
                <a:cs typeface="Arial" charset="0"/>
              </a:rPr>
              <a:t>justifies every dollar spent on </a:t>
            </a:r>
            <a:r>
              <a:rPr lang="en-US" sz="2000" dirty="0" smtClean="0">
                <a:cs typeface="Arial" charset="0"/>
              </a:rPr>
              <a:t>recruiting”</a:t>
            </a:r>
            <a:endParaRPr lang="en-US" dirty="0">
              <a:cs typeface="Arial" charset="0"/>
            </a:endParaRPr>
          </a:p>
        </p:txBody>
      </p:sp>
    </p:spTree>
    <p:extLst>
      <p:ext uri="{BB962C8B-B14F-4D97-AF65-F5344CB8AC3E}">
        <p14:creationId xmlns:p14="http://schemas.microsoft.com/office/powerpoint/2010/main" val="234161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3600" b="1" dirty="0"/>
              <a:t>NCOERs</a:t>
            </a:r>
          </a:p>
        </p:txBody>
      </p:sp>
      <p:sp>
        <p:nvSpPr>
          <p:cNvPr id="3" name="Content Placeholder 2"/>
          <p:cNvSpPr>
            <a:spLocks noGrp="1"/>
          </p:cNvSpPr>
          <p:nvPr>
            <p:ph idx="1"/>
          </p:nvPr>
        </p:nvSpPr>
        <p:spPr>
          <a:xfrm>
            <a:off x="457200" y="914400"/>
            <a:ext cx="8229600" cy="4525963"/>
          </a:xfrm>
        </p:spPr>
        <p:txBody>
          <a:bodyPr/>
          <a:lstStyle/>
          <a:p>
            <a:pPr marL="0" indent="0" algn="ctr">
              <a:buNone/>
            </a:pPr>
            <a:r>
              <a:rPr lang="en-US" sz="2400" b="1" dirty="0" smtClean="0"/>
              <a:t>NOTE: </a:t>
            </a:r>
          </a:p>
          <a:p>
            <a:pPr marL="0" indent="0" algn="ctr">
              <a:buNone/>
            </a:pPr>
            <a:r>
              <a:rPr lang="en-US" sz="2400" dirty="0" smtClean="0"/>
              <a:t>This class will not </a:t>
            </a:r>
            <a:r>
              <a:rPr lang="en-US" sz="2400" dirty="0"/>
              <a:t>cover </a:t>
            </a:r>
            <a:r>
              <a:rPr lang="en-US" sz="2400" dirty="0" smtClean="0"/>
              <a:t>the art of writing the </a:t>
            </a:r>
          </a:p>
          <a:p>
            <a:pPr marL="0" indent="0" algn="ctr">
              <a:spcBef>
                <a:spcPts val="0"/>
              </a:spcBef>
              <a:buNone/>
            </a:pPr>
            <a:r>
              <a:rPr lang="en-US" sz="2400" dirty="0" smtClean="0"/>
              <a:t>2166-9-3</a:t>
            </a:r>
            <a:r>
              <a:rPr lang="en-US" sz="2400" dirty="0"/>
              <a:t>, CSM/SGM evaluation </a:t>
            </a:r>
            <a:r>
              <a:rPr lang="en-US" sz="2400" dirty="0" smtClean="0"/>
              <a:t>form.</a:t>
            </a:r>
          </a:p>
          <a:p>
            <a:pPr marL="0" indent="0" algn="ctr">
              <a:buNone/>
            </a:pPr>
            <a:endParaRPr lang="en-US" sz="2400" dirty="0"/>
          </a:p>
          <a:p>
            <a:pPr marL="0" indent="0" algn="ctr">
              <a:buNone/>
            </a:pPr>
            <a:r>
              <a:rPr lang="en-US" sz="2400" dirty="0" smtClean="0"/>
              <a:t>Please see the Army Human Resources Command (HRC) PowerPoint Presentation, “Effective </a:t>
            </a:r>
            <a:r>
              <a:rPr lang="en-US" sz="2400" dirty="0"/>
              <a:t>Writing for </a:t>
            </a:r>
            <a:r>
              <a:rPr lang="en-US" sz="2400" dirty="0" smtClean="0"/>
              <a:t>Evaluations” (also used as a reference for this class) located at;</a:t>
            </a:r>
          </a:p>
          <a:p>
            <a:pPr marL="0" indent="0" algn="ctr">
              <a:buNone/>
            </a:pPr>
            <a:endParaRPr lang="en-US" sz="2400" b="1" dirty="0" smtClean="0"/>
          </a:p>
          <a:p>
            <a:pPr marL="0" indent="0" algn="ctr">
              <a:buNone/>
            </a:pPr>
            <a:r>
              <a:rPr lang="en-US" sz="2400" b="1" dirty="0" smtClean="0"/>
              <a:t>https</a:t>
            </a:r>
            <a:r>
              <a:rPr lang="en-US" sz="2400" b="1" dirty="0"/>
              <a:t>://www.milsuite.mil/book/docs/DOC-273544</a:t>
            </a:r>
          </a:p>
          <a:p>
            <a:pPr marL="0" indent="0" algn="ctr">
              <a:buNone/>
            </a:pPr>
            <a:endParaRPr lang="en-US" sz="2400" dirty="0" smtClean="0"/>
          </a:p>
          <a:p>
            <a:pPr marL="0" indent="0" algn="ctr">
              <a:buNone/>
            </a:pPr>
            <a:r>
              <a:rPr lang="en-US" sz="2400" dirty="0" smtClean="0"/>
              <a:t>For information on how to fill out that form, as well as for more examples of bullets for -1 and -2 evaluations.</a:t>
            </a:r>
            <a:endParaRPr lang="en-US" sz="2400" dirty="0"/>
          </a:p>
        </p:txBody>
      </p:sp>
    </p:spTree>
    <p:extLst>
      <p:ext uri="{BB962C8B-B14F-4D97-AF65-F5344CB8AC3E}">
        <p14:creationId xmlns:p14="http://schemas.microsoft.com/office/powerpoint/2010/main" val="35880931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smtClean="0"/>
              <a:t>Senior Rater Narrative: </a:t>
            </a:r>
            <a:r>
              <a:rPr lang="en-US" sz="2800" dirty="0" smtClean="0"/>
              <a:t/>
            </a:r>
            <a:br>
              <a:rPr lang="en-US" sz="2800" dirty="0" smtClean="0"/>
            </a:br>
            <a:r>
              <a:rPr lang="en-US" sz="2800" dirty="0" smtClean="0"/>
              <a:t>Evaluating Potential, cont.</a:t>
            </a:r>
            <a:endParaRPr lang="en-US" sz="3600" dirty="0"/>
          </a:p>
        </p:txBody>
      </p:sp>
      <p:sp>
        <p:nvSpPr>
          <p:cNvPr id="6" name="Rectangle 5"/>
          <p:cNvSpPr/>
          <p:nvPr/>
        </p:nvSpPr>
        <p:spPr>
          <a:xfrm>
            <a:off x="304800" y="1447800"/>
            <a:ext cx="8839200" cy="5386090"/>
          </a:xfrm>
          <a:prstGeom prst="rect">
            <a:avLst/>
          </a:prstGeom>
        </p:spPr>
        <p:txBody>
          <a:bodyPr wrap="square">
            <a:spAutoFit/>
          </a:bodyPr>
          <a:lstStyle/>
          <a:p>
            <a:pPr marL="0" lvl="1">
              <a:spcBef>
                <a:spcPts val="0"/>
              </a:spcBef>
              <a:spcAft>
                <a:spcPts val="600"/>
              </a:spcAft>
            </a:pPr>
            <a:r>
              <a:rPr lang="en-US" sz="2000" b="1" dirty="0" smtClean="0"/>
              <a:t>Example, Strong/Most Qualified: </a:t>
            </a:r>
          </a:p>
          <a:p>
            <a:pPr marL="0" lvl="1">
              <a:spcBef>
                <a:spcPts val="0"/>
              </a:spcBef>
              <a:spcAft>
                <a:spcPts val="600"/>
              </a:spcAft>
            </a:pPr>
            <a:r>
              <a:rPr lang="en-US" sz="2000" dirty="0" smtClean="0"/>
              <a:t>SSG Cody </a:t>
            </a:r>
            <a:r>
              <a:rPr lang="en-US" sz="2000" dirty="0"/>
              <a:t>is the best </a:t>
            </a:r>
            <a:r>
              <a:rPr lang="en-US" sz="2000" dirty="0" smtClean="0"/>
              <a:t>SSG of the 9 </a:t>
            </a:r>
            <a:r>
              <a:rPr lang="en-US" sz="2000" dirty="0"/>
              <a:t>I senior rate. He has </a:t>
            </a:r>
            <a:r>
              <a:rPr lang="en-US" sz="2000" dirty="0" smtClean="0"/>
              <a:t>extremely high potential for more responsibility; </a:t>
            </a:r>
            <a:r>
              <a:rPr lang="en-US" sz="2000" dirty="0"/>
              <a:t>promote to </a:t>
            </a:r>
            <a:r>
              <a:rPr lang="en-US" sz="2000" dirty="0" smtClean="0"/>
              <a:t>SFC now</a:t>
            </a:r>
            <a:r>
              <a:rPr lang="en-US" sz="2000" dirty="0"/>
              <a:t>. Assign as MP </a:t>
            </a:r>
            <a:r>
              <a:rPr lang="en-US" sz="2000" dirty="0" smtClean="0"/>
              <a:t>Platoon Sergeant immediately</a:t>
            </a:r>
            <a:r>
              <a:rPr lang="en-US" sz="2000" dirty="0"/>
              <a:t>, and send to </a:t>
            </a:r>
            <a:r>
              <a:rPr lang="en-US" sz="2000" dirty="0" err="1" smtClean="0"/>
              <a:t>SLC</a:t>
            </a:r>
            <a:r>
              <a:rPr lang="en-US" sz="2000" dirty="0" smtClean="0"/>
              <a:t> </a:t>
            </a:r>
            <a:r>
              <a:rPr lang="en-US" sz="2000" dirty="0"/>
              <a:t>as soon as possible. He will continue to succeed and will make an outstanding </a:t>
            </a:r>
            <a:r>
              <a:rPr lang="en-US" sz="2000" dirty="0" smtClean="0"/>
              <a:t>PSG. </a:t>
            </a:r>
            <a:r>
              <a:rPr lang="en-US" sz="2000" dirty="0"/>
              <a:t>Every effort needs to be made in order to retain </a:t>
            </a:r>
            <a:r>
              <a:rPr lang="en-US" sz="2000" dirty="0" smtClean="0"/>
              <a:t>NCOs like </a:t>
            </a:r>
            <a:r>
              <a:rPr lang="en-US" sz="2000" dirty="0"/>
              <a:t>him</a:t>
            </a:r>
            <a:r>
              <a:rPr lang="en-US" sz="2000" dirty="0" smtClean="0"/>
              <a:t>.</a:t>
            </a:r>
          </a:p>
          <a:p>
            <a:pPr marL="0" lvl="1">
              <a:spcBef>
                <a:spcPts val="0"/>
              </a:spcBef>
              <a:spcAft>
                <a:spcPts val="600"/>
              </a:spcAft>
            </a:pPr>
            <a:endParaRPr lang="en-US" sz="600" dirty="0"/>
          </a:p>
          <a:p>
            <a:pPr marL="0" lvl="1">
              <a:spcBef>
                <a:spcPts val="0"/>
              </a:spcBef>
              <a:spcAft>
                <a:spcPts val="600"/>
              </a:spcAft>
            </a:pPr>
            <a:r>
              <a:rPr lang="en-US" sz="2000" dirty="0" smtClean="0"/>
              <a:t>SFC </a:t>
            </a:r>
            <a:r>
              <a:rPr lang="en-US" sz="2000" dirty="0" err="1"/>
              <a:t>Smud</a:t>
            </a:r>
            <a:r>
              <a:rPr lang="en-US" sz="2000" dirty="0"/>
              <a:t> is </a:t>
            </a:r>
            <a:r>
              <a:rPr lang="en-US" sz="2000" dirty="0" smtClean="0"/>
              <a:t>An excellent NCO</a:t>
            </a:r>
            <a:r>
              <a:rPr lang="en-US" sz="2000" dirty="0"/>
              <a:t>, top 20% of all SFC’s I have served with, and will absolutely be a 1SG someday. Promote now and send to Non-Lethal Weapons Trainer Course immediately. Afford him every opportunity to complete his college education.</a:t>
            </a:r>
          </a:p>
          <a:p>
            <a:pPr>
              <a:spcAft>
                <a:spcPts val="600"/>
              </a:spcAft>
            </a:pPr>
            <a:r>
              <a:rPr lang="en-US" sz="600" dirty="0" smtClean="0"/>
              <a:t/>
            </a:r>
            <a:br>
              <a:rPr lang="en-US" sz="600" dirty="0" smtClean="0"/>
            </a:br>
            <a:r>
              <a:rPr lang="en-US" sz="2000" dirty="0" smtClean="0"/>
              <a:t>1SG </a:t>
            </a:r>
            <a:r>
              <a:rPr lang="en-US" sz="2000" dirty="0" err="1"/>
              <a:t>XXXXX</a:t>
            </a:r>
            <a:r>
              <a:rPr lang="en-US" sz="2000" dirty="0"/>
              <a:t> ranks #1 of 4 First Sergeants I currently senior rate and is among the best senior NCOs within the battalion.  Already operating in a Battalion CSM capacity, he is a must select for SGM with incredible potential.  Immediately select for SGM at first look, followed by assignment to the resident Sergeants Major Academy</a:t>
            </a:r>
            <a:r>
              <a:rPr lang="en-US" sz="2000" dirty="0" smtClean="0"/>
              <a:t>.</a:t>
            </a:r>
            <a:endParaRPr lang="en-US" sz="2000" dirty="0"/>
          </a:p>
        </p:txBody>
      </p:sp>
    </p:spTree>
    <p:extLst>
      <p:ext uri="{BB962C8B-B14F-4D97-AF65-F5344CB8AC3E}">
        <p14:creationId xmlns:p14="http://schemas.microsoft.com/office/powerpoint/2010/main" val="2841820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685800"/>
          </a:xfrm>
        </p:spPr>
        <p:txBody>
          <a:bodyPr/>
          <a:lstStyle/>
          <a:p>
            <a:r>
              <a:rPr lang="en-US" sz="3600" b="1" dirty="0" smtClean="0"/>
              <a:t>NCOER</a:t>
            </a:r>
            <a:br>
              <a:rPr lang="en-US" sz="3600" b="1" dirty="0" smtClean="0"/>
            </a:br>
            <a:r>
              <a:rPr lang="en-US" sz="2800" b="1" dirty="0" smtClean="0"/>
              <a:t>Senior Rater Narrative: </a:t>
            </a:r>
            <a:r>
              <a:rPr lang="en-US" sz="2800" dirty="0" smtClean="0"/>
              <a:t/>
            </a:r>
            <a:br>
              <a:rPr lang="en-US" sz="2800" dirty="0" smtClean="0"/>
            </a:br>
            <a:r>
              <a:rPr lang="en-US" sz="2800" dirty="0" smtClean="0"/>
              <a:t>Evaluating Potential, cont.</a:t>
            </a:r>
            <a:endParaRPr lang="en-US" sz="3600" dirty="0"/>
          </a:p>
        </p:txBody>
      </p:sp>
      <p:sp>
        <p:nvSpPr>
          <p:cNvPr id="6" name="Rectangle 5"/>
          <p:cNvSpPr/>
          <p:nvPr/>
        </p:nvSpPr>
        <p:spPr>
          <a:xfrm>
            <a:off x="304800" y="1447800"/>
            <a:ext cx="8839200" cy="5139869"/>
          </a:xfrm>
          <a:prstGeom prst="rect">
            <a:avLst/>
          </a:prstGeom>
        </p:spPr>
        <p:txBody>
          <a:bodyPr wrap="square">
            <a:spAutoFit/>
          </a:bodyPr>
          <a:lstStyle/>
          <a:p>
            <a:pPr marL="0" lvl="1">
              <a:spcBef>
                <a:spcPts val="0"/>
              </a:spcBef>
              <a:spcAft>
                <a:spcPts val="600"/>
              </a:spcAft>
            </a:pPr>
            <a:r>
              <a:rPr lang="en-US" sz="2000" b="1" dirty="0" smtClean="0"/>
              <a:t>Example, Qualified and Mediocre: </a:t>
            </a:r>
          </a:p>
          <a:p>
            <a:pPr marL="0" lvl="1">
              <a:spcBef>
                <a:spcPts val="0"/>
              </a:spcBef>
              <a:spcAft>
                <a:spcPts val="600"/>
              </a:spcAft>
            </a:pPr>
            <a:r>
              <a:rPr lang="en-US" sz="2000" dirty="0"/>
              <a:t>SGT </a:t>
            </a:r>
            <a:r>
              <a:rPr lang="en-US" sz="2000" dirty="0" err="1"/>
              <a:t>Snuffy</a:t>
            </a:r>
            <a:r>
              <a:rPr lang="en-US" sz="2000" dirty="0"/>
              <a:t> will make an outstanding Staff Sergeant. Send to </a:t>
            </a:r>
            <a:r>
              <a:rPr lang="en-US" sz="2000" dirty="0" err="1"/>
              <a:t>ALC</a:t>
            </a:r>
            <a:r>
              <a:rPr lang="en-US" sz="2000" dirty="0"/>
              <a:t> when eligible, promote when ready. She has great potential and will excel in any duty position. SGT </a:t>
            </a:r>
            <a:r>
              <a:rPr lang="en-US" sz="2000" dirty="0" err="1"/>
              <a:t>Snuffy’s</a:t>
            </a:r>
            <a:r>
              <a:rPr lang="en-US" sz="2000" dirty="0"/>
              <a:t> </a:t>
            </a:r>
            <a:r>
              <a:rPr lang="en-US" sz="2000" dirty="0" err="1"/>
              <a:t>APFT</a:t>
            </a:r>
            <a:r>
              <a:rPr lang="en-US" sz="2000" dirty="0"/>
              <a:t> performance is improving and on track to meeting the standards soon. </a:t>
            </a:r>
            <a:endParaRPr lang="en-US" sz="1200" dirty="0"/>
          </a:p>
          <a:p>
            <a:pPr marL="0" lvl="1">
              <a:spcBef>
                <a:spcPts val="0"/>
              </a:spcBef>
              <a:spcAft>
                <a:spcPts val="600"/>
              </a:spcAft>
            </a:pPr>
            <a:endParaRPr lang="en-US" sz="600" dirty="0"/>
          </a:p>
          <a:p>
            <a:pPr marL="0" lvl="1">
              <a:spcBef>
                <a:spcPts val="0"/>
              </a:spcBef>
              <a:spcAft>
                <a:spcPts val="600"/>
              </a:spcAft>
            </a:pPr>
            <a:r>
              <a:rPr lang="en-US" sz="2000" dirty="0"/>
              <a:t>SGT Joe will excel in the NCO corps and should be considered for promotion after additional training and experience. He should be sent to his next level </a:t>
            </a:r>
            <a:r>
              <a:rPr lang="en-US" sz="2000" dirty="0" err="1"/>
              <a:t>NCOES</a:t>
            </a:r>
            <a:r>
              <a:rPr lang="en-US" sz="2000" dirty="0"/>
              <a:t> when eligible. SGT Joe should be able to handle additional responsibility after some mentorship and schooling.</a:t>
            </a:r>
          </a:p>
          <a:p>
            <a:pPr marL="0" lvl="1">
              <a:spcBef>
                <a:spcPts val="0"/>
              </a:spcBef>
              <a:spcAft>
                <a:spcPts val="600"/>
              </a:spcAft>
            </a:pPr>
            <a:endParaRPr lang="en-US" sz="600" dirty="0" smtClean="0"/>
          </a:p>
          <a:p>
            <a:pPr marL="0" lvl="1">
              <a:spcBef>
                <a:spcPts val="0"/>
              </a:spcBef>
              <a:spcAft>
                <a:spcPts val="600"/>
              </a:spcAft>
            </a:pPr>
            <a:r>
              <a:rPr lang="en-US" sz="2000" dirty="0" smtClean="0"/>
              <a:t>Example of </a:t>
            </a:r>
            <a:r>
              <a:rPr lang="en-US" sz="2000" b="1" dirty="0" smtClean="0"/>
              <a:t>NOT QUALIFIED</a:t>
            </a:r>
            <a:r>
              <a:rPr lang="en-US" sz="2000" dirty="0" smtClean="0"/>
              <a:t>:</a:t>
            </a:r>
          </a:p>
          <a:p>
            <a:pPr marL="0" lvl="1">
              <a:spcBef>
                <a:spcPts val="0"/>
              </a:spcBef>
              <a:spcAft>
                <a:spcPts val="600"/>
              </a:spcAft>
            </a:pPr>
            <a:r>
              <a:rPr lang="en-US" sz="2000" dirty="0"/>
              <a:t>SSG </a:t>
            </a:r>
            <a:r>
              <a:rPr lang="en-US" sz="2000" dirty="0" err="1" smtClean="0"/>
              <a:t>XXXXX</a:t>
            </a:r>
            <a:r>
              <a:rPr lang="en-US" sz="2000" dirty="0" smtClean="0"/>
              <a:t> </a:t>
            </a:r>
            <a:r>
              <a:rPr lang="en-US" sz="2000" dirty="0"/>
              <a:t>needs to take personal initiative to bring himself to the competency level of his current rank. He should not be sent to any military school until he has addressed his shortcomings.  Unless SSG </a:t>
            </a:r>
            <a:r>
              <a:rPr lang="en-US" sz="2000" dirty="0" err="1" smtClean="0"/>
              <a:t>XXXXX</a:t>
            </a:r>
            <a:r>
              <a:rPr lang="en-US" sz="2000" dirty="0" smtClean="0"/>
              <a:t> takes </a:t>
            </a:r>
            <a:r>
              <a:rPr lang="en-US" sz="2000" dirty="0"/>
              <a:t>steps to improve, he should be allowed to ETS without effort to retain.  </a:t>
            </a:r>
          </a:p>
        </p:txBody>
      </p:sp>
    </p:spTree>
    <p:extLst>
      <p:ext uri="{BB962C8B-B14F-4D97-AF65-F5344CB8AC3E}">
        <p14:creationId xmlns:p14="http://schemas.microsoft.com/office/powerpoint/2010/main" val="3604431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b="1" dirty="0" smtClean="0"/>
              <a:t>Issues Seen in the 185th</a:t>
            </a:r>
            <a:endParaRPr lang="en-US" sz="3600" b="1" dirty="0"/>
          </a:p>
        </p:txBody>
      </p:sp>
      <p:sp>
        <p:nvSpPr>
          <p:cNvPr id="5" name="Content Placeholder 2"/>
          <p:cNvSpPr txBox="1">
            <a:spLocks/>
          </p:cNvSpPr>
          <p:nvPr/>
        </p:nvSpPr>
        <p:spPr bwMode="auto">
          <a:xfrm>
            <a:off x="457200" y="914401"/>
            <a:ext cx="8802914" cy="215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spcBef>
                <a:spcPts val="0"/>
              </a:spcBef>
              <a:spcAft>
                <a:spcPts val="1200"/>
              </a:spcAft>
              <a:buNone/>
            </a:pPr>
            <a:r>
              <a:rPr lang="en-US" sz="2000" b="1" dirty="0" smtClean="0"/>
              <a:t>Some comments </a:t>
            </a:r>
            <a:r>
              <a:rPr lang="en-US" sz="2000" b="1" dirty="0"/>
              <a:t>from evaluations that have been kicked back from </a:t>
            </a:r>
            <a:r>
              <a:rPr lang="en-US" sz="2000" b="1" dirty="0" smtClean="0"/>
              <a:t>HQDA, as well as observations from the S1:</a:t>
            </a:r>
            <a:endParaRPr lang="en-US" sz="2000" kern="0" dirty="0"/>
          </a:p>
          <a:p>
            <a:pPr>
              <a:spcBef>
                <a:spcPts val="0"/>
              </a:spcBef>
              <a:spcAft>
                <a:spcPts val="1200"/>
              </a:spcAft>
            </a:pPr>
            <a:r>
              <a:rPr lang="en-US" sz="2000" kern="0" dirty="0" smtClean="0"/>
              <a:t>Missing SHARP bullet (just flat out NOT there)</a:t>
            </a:r>
          </a:p>
          <a:p>
            <a:pPr>
              <a:spcBef>
                <a:spcPts val="0"/>
              </a:spcBef>
              <a:spcAft>
                <a:spcPts val="1200"/>
              </a:spcAft>
            </a:pPr>
            <a:r>
              <a:rPr lang="en-US" sz="2000" kern="0" dirty="0" smtClean="0"/>
              <a:t>Missing reviewer (SR submits before it can be signed or not </a:t>
            </a:r>
            <a:r>
              <a:rPr lang="en-US" sz="2000" kern="0" dirty="0" err="1" smtClean="0"/>
              <a:t>qual</a:t>
            </a:r>
            <a:r>
              <a:rPr lang="en-US" sz="2000" kern="0" dirty="0" smtClean="0"/>
              <a:t>)</a:t>
            </a:r>
          </a:p>
          <a:p>
            <a:pPr>
              <a:spcBef>
                <a:spcPts val="0"/>
              </a:spcBef>
              <a:spcAft>
                <a:spcPts val="1200"/>
              </a:spcAft>
            </a:pPr>
            <a:r>
              <a:rPr lang="en-US" sz="2000" kern="0" dirty="0" smtClean="0"/>
              <a:t>Counseling dates missing without rater/SR comment</a:t>
            </a:r>
          </a:p>
          <a:p>
            <a:pPr>
              <a:spcBef>
                <a:spcPts val="0"/>
              </a:spcBef>
              <a:spcAft>
                <a:spcPts val="1200"/>
              </a:spcAft>
            </a:pPr>
            <a:r>
              <a:rPr lang="en-US" sz="2000" kern="0" dirty="0" smtClean="0"/>
              <a:t>Bullets </a:t>
            </a:r>
            <a:r>
              <a:rPr lang="en-US" sz="2000" kern="0" dirty="0"/>
              <a:t>must be preceded by a small </a:t>
            </a:r>
            <a:r>
              <a:rPr lang="en-US" sz="2000" kern="0" dirty="0" smtClean="0"/>
              <a:t>“o,” </a:t>
            </a:r>
            <a:r>
              <a:rPr lang="en-US" sz="2000" kern="0" dirty="0"/>
              <a:t>begin with a lower case letter and start with his/her or action words/NOT Soldiers Name and </a:t>
            </a:r>
            <a:r>
              <a:rPr lang="en-US" sz="2000" kern="0" dirty="0" smtClean="0"/>
              <a:t>rank</a:t>
            </a:r>
          </a:p>
          <a:p>
            <a:pPr>
              <a:spcBef>
                <a:spcPts val="0"/>
              </a:spcBef>
              <a:spcAft>
                <a:spcPts val="1200"/>
              </a:spcAft>
            </a:pPr>
            <a:r>
              <a:rPr lang="en-US" sz="2000" kern="0" dirty="0" smtClean="0"/>
              <a:t>Rater </a:t>
            </a:r>
            <a:r>
              <a:rPr lang="en-US" sz="2000" kern="0" dirty="0"/>
              <a:t>Overall Performance - Rater comments are limited to performance only; comments on potential such as future military schooling, promotion or assignments are not </a:t>
            </a:r>
            <a:r>
              <a:rPr lang="en-US" sz="2000" kern="0" dirty="0" smtClean="0"/>
              <a:t>authorized (raters are actually using the word POTENTIAL in their comments…)</a:t>
            </a:r>
          </a:p>
          <a:p>
            <a:pPr>
              <a:spcBef>
                <a:spcPts val="0"/>
              </a:spcBef>
              <a:spcAft>
                <a:spcPts val="1200"/>
              </a:spcAft>
            </a:pPr>
            <a:r>
              <a:rPr lang="en-US" sz="2000" dirty="0" smtClean="0"/>
              <a:t>Senior </a:t>
            </a:r>
            <a:r>
              <a:rPr lang="en-US" sz="2000" dirty="0"/>
              <a:t>rater comments must be in narrative </a:t>
            </a:r>
            <a:r>
              <a:rPr lang="en-US" sz="2000" dirty="0" smtClean="0"/>
              <a:t>format (SRs are still submitting them </a:t>
            </a:r>
            <a:r>
              <a:rPr lang="en-US" sz="2000" dirty="0" err="1" smtClean="0"/>
              <a:t>bulletized</a:t>
            </a:r>
            <a:r>
              <a:rPr lang="en-US" sz="2000" dirty="0" smtClean="0"/>
              <a:t>)</a:t>
            </a:r>
          </a:p>
          <a:p>
            <a:pPr>
              <a:spcBef>
                <a:spcPts val="0"/>
              </a:spcBef>
              <a:spcAft>
                <a:spcPts val="1200"/>
              </a:spcAft>
            </a:pPr>
            <a:r>
              <a:rPr lang="en-US" sz="2000" kern="0" dirty="0" smtClean="0"/>
              <a:t>Successive and broadening assignments, AREN’T; they’re just some made up trash. Assignments should match the SR narrative</a:t>
            </a:r>
          </a:p>
        </p:txBody>
      </p:sp>
    </p:spTree>
    <p:extLst>
      <p:ext uri="{BB962C8B-B14F-4D97-AF65-F5344CB8AC3E}">
        <p14:creationId xmlns:p14="http://schemas.microsoft.com/office/powerpoint/2010/main" val="23461119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900" y="0"/>
            <a:ext cx="6934200" cy="1077218"/>
          </a:xfrm>
          <a:prstGeom prst="rect">
            <a:avLst/>
          </a:prstGeom>
          <a:noFill/>
        </p:spPr>
        <p:txBody>
          <a:bodyPr wrap="square" rtlCol="0">
            <a:spAutoFit/>
          </a:bodyPr>
          <a:lstStyle/>
          <a:p>
            <a:pPr algn="ctr"/>
            <a:r>
              <a:rPr lang="en-US" sz="3600" b="1" dirty="0" smtClean="0"/>
              <a:t>NCOERs</a:t>
            </a:r>
          </a:p>
          <a:p>
            <a:pPr algn="ctr"/>
            <a:r>
              <a:rPr lang="en-US" sz="2800" b="1" dirty="0" smtClean="0"/>
              <a:t>Additional Training</a:t>
            </a:r>
            <a:endParaRPr lang="en-US" sz="2800" b="1" dirty="0"/>
          </a:p>
        </p:txBody>
      </p:sp>
      <p:sp>
        <p:nvSpPr>
          <p:cNvPr id="5" name="Rectangle 4"/>
          <p:cNvSpPr/>
          <p:nvPr/>
        </p:nvSpPr>
        <p:spPr>
          <a:xfrm>
            <a:off x="533400" y="1143000"/>
            <a:ext cx="8077200" cy="4093428"/>
          </a:xfrm>
          <a:prstGeom prst="rect">
            <a:avLst/>
          </a:prstGeom>
        </p:spPr>
        <p:txBody>
          <a:bodyPr wrap="square">
            <a:spAutoFit/>
          </a:bodyPr>
          <a:lstStyle/>
          <a:p>
            <a:pPr>
              <a:spcAft>
                <a:spcPts val="1200"/>
              </a:spcAft>
              <a:buFont typeface="Arial" pitchFamily="34" charset="0"/>
              <a:buChar char="•"/>
            </a:pPr>
            <a:r>
              <a:rPr lang="en-US" sz="2000" b="1" dirty="0" smtClean="0"/>
              <a:t>For technical instructions </a:t>
            </a:r>
            <a:r>
              <a:rPr lang="en-US" sz="2000" dirty="0" smtClean="0"/>
              <a:t>on how to fill out the NCOER using the Evaluation Entry System (</a:t>
            </a:r>
            <a:r>
              <a:rPr lang="en-US" sz="2000" dirty="0" err="1" smtClean="0"/>
              <a:t>ESS</a:t>
            </a:r>
            <a:r>
              <a:rPr lang="en-US" sz="2000" dirty="0" smtClean="0"/>
              <a:t>), please refer to instructions and classes available at the following locations</a:t>
            </a:r>
            <a:r>
              <a:rPr lang="en-US" sz="2000" b="1" dirty="0" smtClean="0"/>
              <a:t>:</a:t>
            </a:r>
          </a:p>
          <a:p>
            <a:pPr>
              <a:spcAft>
                <a:spcPts val="1200"/>
              </a:spcAft>
              <a:buFont typeface="Arial" pitchFamily="34" charset="0"/>
              <a:buChar char="•"/>
            </a:pPr>
            <a:r>
              <a:rPr lang="en-US" sz="2000" b="1" dirty="0" err="1" smtClean="0"/>
              <a:t>MilBook</a:t>
            </a:r>
            <a:r>
              <a:rPr lang="en-US" sz="2000" b="1" dirty="0" smtClean="0"/>
              <a:t>:</a:t>
            </a:r>
          </a:p>
          <a:p>
            <a:pPr lvl="1">
              <a:spcAft>
                <a:spcPts val="1200"/>
              </a:spcAft>
            </a:pPr>
            <a:r>
              <a:rPr lang="en-US" sz="2000" b="1" dirty="0"/>
              <a:t>https://</a:t>
            </a:r>
            <a:r>
              <a:rPr lang="en-US" sz="2000" b="1" dirty="0" smtClean="0"/>
              <a:t>www.milsuite.mil/book/docs/DOC-294087</a:t>
            </a:r>
          </a:p>
          <a:p>
            <a:pPr>
              <a:spcAft>
                <a:spcPts val="1200"/>
              </a:spcAft>
              <a:buFont typeface="Arial" panose="020B0604020202020204" pitchFamily="34" charset="0"/>
              <a:buChar char="•"/>
            </a:pPr>
            <a:r>
              <a:rPr lang="en-US" sz="2000" b="1" dirty="0" smtClean="0"/>
              <a:t>Human Resources Home Page:</a:t>
            </a:r>
          </a:p>
          <a:p>
            <a:pPr lvl="1">
              <a:spcAft>
                <a:spcPts val="1200"/>
              </a:spcAft>
            </a:pPr>
            <a:r>
              <a:rPr lang="en-US" sz="2000" b="1" dirty="0" smtClean="0"/>
              <a:t>https://www.hrc.army.mil/TAGD/Evaluation%20Systems%20Homepage  </a:t>
            </a:r>
          </a:p>
          <a:p>
            <a:pPr marL="0" lvl="1">
              <a:spcAft>
                <a:spcPts val="1200"/>
              </a:spcAft>
              <a:buFont typeface="Arial" panose="020B0604020202020204" pitchFamily="34" charset="0"/>
              <a:buChar char="•"/>
            </a:pPr>
            <a:r>
              <a:rPr lang="en-US" sz="2000" b="1" dirty="0" smtClean="0"/>
              <a:t>NCOER Support Form Class:</a:t>
            </a:r>
          </a:p>
          <a:p>
            <a:pPr marL="461963" lvl="1">
              <a:spcAft>
                <a:spcPts val="1200"/>
              </a:spcAft>
            </a:pPr>
            <a:r>
              <a:rPr lang="en-US" sz="2000" b="1" dirty="0"/>
              <a:t>https://www.milsuite.mil/book/docs/DOC-202566</a:t>
            </a:r>
            <a:endParaRPr lang="en-US" sz="2000" b="1"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914400"/>
            <a:ext cx="8077200" cy="4862870"/>
          </a:xfrm>
          <a:prstGeom prst="rect">
            <a:avLst/>
          </a:prstGeom>
        </p:spPr>
        <p:txBody>
          <a:bodyPr wrap="square">
            <a:spAutoFit/>
          </a:bodyPr>
          <a:lstStyle/>
          <a:p>
            <a:pPr>
              <a:spcAft>
                <a:spcPts val="1200"/>
              </a:spcAft>
            </a:pPr>
            <a:r>
              <a:rPr lang="en-US" sz="2000" b="1" dirty="0" smtClean="0"/>
              <a:t>ARMY PROFESSIONAL FORUMS:</a:t>
            </a:r>
          </a:p>
          <a:p>
            <a:pPr>
              <a:spcAft>
                <a:spcPts val="1200"/>
              </a:spcAft>
              <a:buFont typeface="Arial" pitchFamily="34" charset="0"/>
              <a:buChar char="•"/>
            </a:pPr>
            <a:r>
              <a:rPr lang="en-US" sz="2000" dirty="0" smtClean="0">
                <a:ln>
                  <a:solidFill>
                    <a:sysClr val="windowText" lastClr="000000"/>
                  </a:solidFill>
                </a:ln>
                <a:solidFill>
                  <a:sysClr val="windowText" lastClr="000000"/>
                </a:solidFill>
              </a:rPr>
              <a:t>https://www.milsuite.mil/ </a:t>
            </a:r>
            <a:r>
              <a:rPr lang="en-US" sz="2000" b="1" dirty="0" smtClean="0"/>
              <a:t>: Some available forums;</a:t>
            </a:r>
          </a:p>
          <a:p>
            <a:pPr lvl="1">
              <a:spcAft>
                <a:spcPts val="1200"/>
              </a:spcAft>
              <a:buFont typeface="Arial" pitchFamily="34" charset="0"/>
              <a:buChar char="•"/>
            </a:pPr>
            <a:r>
              <a:rPr lang="en-US" sz="2000" b="1" dirty="0" smtClean="0"/>
              <a:t>S1-Net: </a:t>
            </a:r>
            <a:r>
              <a:rPr lang="en-US" sz="2000" dirty="0" smtClean="0"/>
              <a:t>Massive forum and document library with all things administration; awards, evaluations, </a:t>
            </a:r>
            <a:r>
              <a:rPr lang="en-US" sz="2000" dirty="0" err="1" smtClean="0"/>
              <a:t>MOI</a:t>
            </a:r>
            <a:r>
              <a:rPr lang="en-US" sz="2000" dirty="0" smtClean="0"/>
              <a:t>/</a:t>
            </a:r>
            <a:r>
              <a:rPr lang="en-US" sz="2000" dirty="0" err="1" smtClean="0"/>
              <a:t>LOI</a:t>
            </a:r>
            <a:r>
              <a:rPr lang="en-US" sz="2000" dirty="0" smtClean="0"/>
              <a:t>, memos, counseling, </a:t>
            </a:r>
            <a:r>
              <a:rPr lang="en-US" sz="2000" dirty="0" err="1" smtClean="0"/>
              <a:t>ALARACTs</a:t>
            </a:r>
            <a:r>
              <a:rPr lang="en-US" sz="2000" dirty="0" smtClean="0"/>
              <a:t>, uniform questions, random answers, </a:t>
            </a:r>
            <a:r>
              <a:rPr lang="en-US" sz="2000" dirty="0" err="1" smtClean="0"/>
              <a:t>etc</a:t>
            </a:r>
            <a:endParaRPr lang="en-US" sz="2000" b="1" dirty="0" smtClean="0"/>
          </a:p>
          <a:p>
            <a:pPr lvl="1">
              <a:spcAft>
                <a:spcPts val="1200"/>
              </a:spcAft>
              <a:buFont typeface="Arial" pitchFamily="34" charset="0"/>
              <a:buChar char="•"/>
            </a:pPr>
            <a:r>
              <a:rPr lang="en-US" sz="2000" b="1" dirty="0" err="1" smtClean="0"/>
              <a:t>LeaderNet</a:t>
            </a:r>
            <a:r>
              <a:rPr lang="en-US" sz="2000" b="1" dirty="0" smtClean="0"/>
              <a:t>; </a:t>
            </a:r>
            <a:r>
              <a:rPr lang="en-US" sz="2000" dirty="0" smtClean="0"/>
              <a:t>Rank/MOS unspecific, </a:t>
            </a:r>
            <a:r>
              <a:rPr lang="en-US" sz="2000" dirty="0" err="1" smtClean="0"/>
              <a:t>TTPs</a:t>
            </a:r>
            <a:r>
              <a:rPr lang="en-US" sz="2000" dirty="0" smtClean="0"/>
              <a:t>, lessons learned, products, questions and answers</a:t>
            </a:r>
          </a:p>
          <a:p>
            <a:pPr lvl="1">
              <a:spcAft>
                <a:spcPts val="1200"/>
              </a:spcAft>
              <a:buFont typeface="Arial" pitchFamily="34" charset="0"/>
              <a:buChar char="•"/>
            </a:pPr>
            <a:r>
              <a:rPr lang="en-US" sz="2000" b="1" dirty="0" err="1" smtClean="0"/>
              <a:t>ProtectionNet</a:t>
            </a:r>
            <a:r>
              <a:rPr lang="en-US" sz="2000" b="1" dirty="0" smtClean="0"/>
              <a:t>: </a:t>
            </a:r>
            <a:r>
              <a:rPr lang="en-US" sz="2000" dirty="0" smtClean="0"/>
              <a:t>For MP, Engineer, and Chemical specific information, questions, and products</a:t>
            </a:r>
          </a:p>
          <a:p>
            <a:pPr>
              <a:spcAft>
                <a:spcPts val="1200"/>
              </a:spcAft>
              <a:buFont typeface="Arial" pitchFamily="34" charset="0"/>
              <a:buChar char="•"/>
            </a:pPr>
            <a:r>
              <a:rPr lang="en-US" sz="2000" dirty="0" smtClean="0">
                <a:ln>
                  <a:solidFill>
                    <a:sysClr val="windowText" lastClr="000000"/>
                  </a:solidFill>
                </a:ln>
                <a:solidFill>
                  <a:sysClr val="windowText" lastClr="000000"/>
                </a:solidFill>
              </a:rPr>
              <a:t>Juniorofficer.army.mil</a:t>
            </a:r>
            <a:r>
              <a:rPr lang="en-US" sz="2000" b="1" dirty="0" smtClean="0"/>
              <a:t>; </a:t>
            </a:r>
            <a:r>
              <a:rPr lang="en-US" sz="2000" dirty="0" smtClean="0"/>
              <a:t>professional forum for company and field grade officers who like to mentor current and future Junior Officers. Ran by Officers for Officers (administered out of the USMA, West Point)</a:t>
            </a:r>
          </a:p>
        </p:txBody>
      </p:sp>
      <p:sp>
        <p:nvSpPr>
          <p:cNvPr id="4" name="TextBox 3"/>
          <p:cNvSpPr txBox="1"/>
          <p:nvPr/>
        </p:nvSpPr>
        <p:spPr>
          <a:xfrm>
            <a:off x="1104900" y="0"/>
            <a:ext cx="6934200" cy="646331"/>
          </a:xfrm>
          <a:prstGeom prst="rect">
            <a:avLst/>
          </a:prstGeom>
          <a:noFill/>
        </p:spPr>
        <p:txBody>
          <a:bodyPr wrap="square" rtlCol="0">
            <a:spAutoFit/>
          </a:bodyPr>
          <a:lstStyle/>
          <a:p>
            <a:pPr algn="ctr"/>
            <a:r>
              <a:rPr lang="en-US" sz="3600" b="1" dirty="0" smtClean="0"/>
              <a:t>BUILD YOURSELF</a:t>
            </a:r>
            <a:endParaRPr lang="en-US" sz="3600" b="1"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478340"/>
            <a:ext cx="8077200" cy="2215991"/>
          </a:xfrm>
          <a:prstGeom prst="rect">
            <a:avLst/>
          </a:prstGeom>
        </p:spPr>
        <p:txBody>
          <a:bodyPr wrap="square">
            <a:spAutoFit/>
          </a:bodyPr>
          <a:lstStyle/>
          <a:p>
            <a:pPr algn="ctr">
              <a:spcAft>
                <a:spcPts val="1200"/>
              </a:spcAft>
            </a:pPr>
            <a:r>
              <a:rPr lang="en-US" sz="13800" b="1" dirty="0" smtClean="0"/>
              <a:t>?</a:t>
            </a:r>
          </a:p>
        </p:txBody>
      </p:sp>
      <p:sp>
        <p:nvSpPr>
          <p:cNvPr id="4" name="TextBox 3"/>
          <p:cNvSpPr txBox="1"/>
          <p:nvPr/>
        </p:nvSpPr>
        <p:spPr>
          <a:xfrm>
            <a:off x="1104900" y="0"/>
            <a:ext cx="6934200" cy="646331"/>
          </a:xfrm>
          <a:prstGeom prst="rect">
            <a:avLst/>
          </a:prstGeom>
          <a:noFill/>
        </p:spPr>
        <p:txBody>
          <a:bodyPr wrap="square" rtlCol="0">
            <a:spAutoFit/>
          </a:bodyPr>
          <a:lstStyle/>
          <a:p>
            <a:pPr lvl="1" algn="ctr"/>
            <a:r>
              <a:rPr lang="en-US" sz="3600" b="1" dirty="0" smtClean="0"/>
              <a:t>QUESTIONS</a:t>
            </a:r>
            <a:endParaRPr lang="en-US" sz="3600" b="1" dirty="0"/>
          </a:p>
        </p:txBody>
      </p:sp>
      <p:sp>
        <p:nvSpPr>
          <p:cNvPr id="6" name="TextBox 5"/>
          <p:cNvSpPr txBox="1"/>
          <p:nvPr/>
        </p:nvSpPr>
        <p:spPr>
          <a:xfrm>
            <a:off x="1575025" y="3688140"/>
            <a:ext cx="5993949" cy="1323439"/>
          </a:xfrm>
          <a:prstGeom prst="rect">
            <a:avLst/>
          </a:prstGeom>
          <a:noFill/>
        </p:spPr>
        <p:txBody>
          <a:bodyPr wrap="none" rtlCol="0">
            <a:spAutoFit/>
          </a:bodyPr>
          <a:lstStyle/>
          <a:p>
            <a:pPr algn="ctr"/>
            <a:r>
              <a:rPr lang="en-US" sz="2000" dirty="0" smtClean="0"/>
              <a:t>Please direct suggested additions, </a:t>
            </a:r>
          </a:p>
          <a:p>
            <a:pPr algn="ctr"/>
            <a:r>
              <a:rPr lang="en-US" sz="2000" dirty="0" smtClean="0"/>
              <a:t>questions, corrections, or problems concerning the </a:t>
            </a:r>
          </a:p>
          <a:p>
            <a:pPr algn="ctr"/>
            <a:r>
              <a:rPr lang="en-US" sz="2000" dirty="0" smtClean="0"/>
              <a:t>information contained in this PowerPoint to:</a:t>
            </a:r>
          </a:p>
          <a:p>
            <a:pPr algn="ctr"/>
            <a:r>
              <a:rPr lang="en-US" sz="2000" b="1" dirty="0" smtClean="0"/>
              <a:t>Brock.j.young.mil@mail.mil</a:t>
            </a:r>
            <a:endParaRPr lang="en-US" sz="2000" b="1"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4900" y="0"/>
            <a:ext cx="6934200" cy="646331"/>
          </a:xfrm>
          <a:prstGeom prst="rect">
            <a:avLst/>
          </a:prstGeom>
          <a:noFill/>
        </p:spPr>
        <p:txBody>
          <a:bodyPr wrap="square" rtlCol="0">
            <a:spAutoFit/>
          </a:bodyPr>
          <a:lstStyle/>
          <a:p>
            <a:pPr lvl="1" algn="ctr"/>
            <a:r>
              <a:rPr lang="en-US" sz="3600" b="1" dirty="0" smtClean="0"/>
              <a:t>CONTRIBUTIONS</a:t>
            </a:r>
            <a:endParaRPr lang="en-US" sz="3600" b="1" dirty="0"/>
          </a:p>
        </p:txBody>
      </p:sp>
      <p:sp>
        <p:nvSpPr>
          <p:cNvPr id="7" name="TextBox 6"/>
          <p:cNvSpPr txBox="1"/>
          <p:nvPr/>
        </p:nvSpPr>
        <p:spPr>
          <a:xfrm>
            <a:off x="1954138" y="1074003"/>
            <a:ext cx="5235728" cy="1569660"/>
          </a:xfrm>
          <a:prstGeom prst="rect">
            <a:avLst/>
          </a:prstGeom>
          <a:noFill/>
        </p:spPr>
        <p:txBody>
          <a:bodyPr wrap="none" rtlCol="0">
            <a:spAutoFit/>
          </a:bodyPr>
          <a:lstStyle/>
          <a:p>
            <a:pPr algn="ctr"/>
            <a:r>
              <a:rPr lang="en-US" sz="2400" b="1" dirty="0" smtClean="0"/>
              <a:t>Thank you to the following people </a:t>
            </a:r>
          </a:p>
          <a:p>
            <a:pPr algn="ctr"/>
            <a:r>
              <a:rPr lang="en-US" sz="2400" b="1" dirty="0" smtClean="0"/>
              <a:t>for contributing to this class</a:t>
            </a:r>
            <a:r>
              <a:rPr lang="en-US" sz="2400" dirty="0" smtClean="0"/>
              <a:t>:</a:t>
            </a:r>
          </a:p>
          <a:p>
            <a:pPr algn="ctr"/>
            <a:endParaRPr lang="en-US" sz="2400" b="1" dirty="0" smtClean="0"/>
          </a:p>
          <a:p>
            <a:pPr algn="ctr"/>
            <a:r>
              <a:rPr lang="en-US" sz="2400" b="1" dirty="0" smtClean="0"/>
              <a:t>Jerry Dillard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sz="3600" b="1" dirty="0" smtClean="0"/>
              <a:t>EES NOTE</a:t>
            </a:r>
            <a:endParaRPr lang="en-US" sz="3600" b="1" dirty="0"/>
          </a:p>
        </p:txBody>
      </p:sp>
      <p:sp>
        <p:nvSpPr>
          <p:cNvPr id="4" name="Content Placeholder 3"/>
          <p:cNvSpPr>
            <a:spLocks noGrp="1"/>
          </p:cNvSpPr>
          <p:nvPr>
            <p:ph idx="1"/>
          </p:nvPr>
        </p:nvSpPr>
        <p:spPr>
          <a:xfrm>
            <a:off x="457200" y="914400"/>
            <a:ext cx="8229600" cy="4525963"/>
          </a:xfrm>
        </p:spPr>
        <p:txBody>
          <a:bodyPr/>
          <a:lstStyle/>
          <a:p>
            <a:r>
              <a:rPr lang="en-US" sz="2800" b="1" dirty="0" smtClean="0"/>
              <a:t>Use of EES is MANDATORY for all </a:t>
            </a:r>
            <a:r>
              <a:rPr lang="en-US" sz="2800" b="1" dirty="0" err="1" smtClean="0"/>
              <a:t>NCOERs</a:t>
            </a:r>
            <a:r>
              <a:rPr lang="en-US" sz="2800" b="1" dirty="0" smtClean="0"/>
              <a:t> with a “THRU” date of 1 JAN 16 or later. </a:t>
            </a:r>
          </a:p>
          <a:p>
            <a:pPr lvl="1"/>
            <a:r>
              <a:rPr lang="en-US" sz="2000" b="1" dirty="0" smtClean="0"/>
              <a:t>NCOERs with a “THRU” date before 1 JAN 16, will be submitted through the proper S1 channels using the applicable form for that date. </a:t>
            </a:r>
          </a:p>
          <a:p>
            <a:pPr marL="457200" lvl="1" indent="0">
              <a:buNone/>
            </a:pPr>
            <a:endParaRPr lang="en-US" sz="2800" b="1" dirty="0" smtClean="0"/>
          </a:p>
          <a:p>
            <a:pPr marL="0" indent="0" algn="ctr">
              <a:buNone/>
            </a:pPr>
            <a:r>
              <a:rPr lang="en-US" sz="2800" b="1" dirty="0" smtClean="0"/>
              <a:t>https</a:t>
            </a:r>
            <a:r>
              <a:rPr lang="en-US" sz="2800" b="1" dirty="0"/>
              <a:t>://</a:t>
            </a:r>
            <a:r>
              <a:rPr lang="en-US" sz="2800" b="1" dirty="0" smtClean="0"/>
              <a:t>evaluations.hrc.army.mil/</a:t>
            </a:r>
          </a:p>
          <a:p>
            <a:pPr marL="0" indent="0" algn="ctr">
              <a:buNone/>
            </a:pPr>
            <a:r>
              <a:rPr lang="en-US" sz="2800" b="1" dirty="0" smtClean="0"/>
              <a:t> </a:t>
            </a:r>
          </a:p>
          <a:p>
            <a:r>
              <a:rPr lang="en-US" sz="2800" dirty="0"/>
              <a:t>Use of EES for OER submission has been mandatory for several </a:t>
            </a:r>
            <a:r>
              <a:rPr lang="en-US" sz="2800" dirty="0" smtClean="0"/>
              <a:t>years</a:t>
            </a:r>
          </a:p>
        </p:txBody>
      </p:sp>
    </p:spTree>
    <p:extLst>
      <p:ext uri="{BB962C8B-B14F-4D97-AF65-F5344CB8AC3E}">
        <p14:creationId xmlns:p14="http://schemas.microsoft.com/office/powerpoint/2010/main" val="257821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b="1" dirty="0" smtClean="0"/>
              <a:t>Agenda</a:t>
            </a:r>
            <a:endParaRPr lang="en-US" b="1" dirty="0"/>
          </a:p>
        </p:txBody>
      </p:sp>
      <p:sp>
        <p:nvSpPr>
          <p:cNvPr id="3" name="Content Placeholder 2"/>
          <p:cNvSpPr>
            <a:spLocks noGrp="1"/>
          </p:cNvSpPr>
          <p:nvPr>
            <p:ph idx="1"/>
          </p:nvPr>
        </p:nvSpPr>
        <p:spPr>
          <a:xfrm>
            <a:off x="457200" y="762000"/>
            <a:ext cx="8686800" cy="4525963"/>
          </a:xfrm>
        </p:spPr>
        <p:txBody>
          <a:bodyPr/>
          <a:lstStyle/>
          <a:p>
            <a:r>
              <a:rPr lang="en-US" sz="2400" dirty="0" smtClean="0"/>
              <a:t>References</a:t>
            </a:r>
            <a:endParaRPr lang="en-US" sz="2400" dirty="0"/>
          </a:p>
          <a:p>
            <a:r>
              <a:rPr lang="en-US" sz="2400" dirty="0" smtClean="0"/>
              <a:t>NCOER Forms</a:t>
            </a:r>
            <a:r>
              <a:rPr lang="en-US" sz="2400" dirty="0"/>
              <a:t>; DA Forms 2166-9-1 and-2 </a:t>
            </a:r>
            <a:endParaRPr lang="en-US" sz="2400" dirty="0" smtClean="0"/>
          </a:p>
          <a:p>
            <a:r>
              <a:rPr lang="en-US" sz="2400" dirty="0" smtClean="0"/>
              <a:t>Responsibilities</a:t>
            </a:r>
          </a:p>
          <a:p>
            <a:r>
              <a:rPr lang="en-US" sz="2400" dirty="0" smtClean="0"/>
              <a:t>Filling out the NCOER, Parts I, II, and III basics</a:t>
            </a:r>
          </a:p>
          <a:p>
            <a:r>
              <a:rPr lang="en-US" sz="2400" dirty="0" smtClean="0"/>
              <a:t>Filling </a:t>
            </a:r>
            <a:r>
              <a:rPr lang="en-US" sz="2400" dirty="0"/>
              <a:t>out the </a:t>
            </a:r>
            <a:r>
              <a:rPr lang="en-US" sz="2400" dirty="0" smtClean="0"/>
              <a:t>NCOER, Part IV basics</a:t>
            </a:r>
          </a:p>
          <a:p>
            <a:pPr lvl="1"/>
            <a:r>
              <a:rPr lang="en-US" sz="2000" dirty="0" err="1" smtClean="0"/>
              <a:t>APFT</a:t>
            </a:r>
            <a:r>
              <a:rPr lang="en-US" sz="2000" dirty="0"/>
              <a:t> </a:t>
            </a:r>
            <a:r>
              <a:rPr lang="en-US" sz="2000" dirty="0" smtClean="0"/>
              <a:t>and HT/WT</a:t>
            </a:r>
          </a:p>
          <a:p>
            <a:pPr lvl="1"/>
            <a:r>
              <a:rPr lang="en-US" sz="2000" dirty="0" smtClean="0"/>
              <a:t>Bullet Basics</a:t>
            </a:r>
          </a:p>
          <a:p>
            <a:pPr lvl="1"/>
            <a:r>
              <a:rPr lang="en-US" sz="2000" dirty="0" smtClean="0"/>
              <a:t>SHARP Comment</a:t>
            </a:r>
          </a:p>
          <a:p>
            <a:r>
              <a:rPr lang="en-US" sz="2400" dirty="0" smtClean="0"/>
              <a:t>Art of the Bullet: Evaluating </a:t>
            </a:r>
            <a:r>
              <a:rPr lang="en-US" sz="2400" b="1" u="sng" dirty="0" smtClean="0"/>
              <a:t>PERFORMANCE</a:t>
            </a:r>
            <a:r>
              <a:rPr lang="en-US" sz="2400" b="1" dirty="0" smtClean="0"/>
              <a:t> </a:t>
            </a:r>
          </a:p>
          <a:p>
            <a:pPr lvl="1"/>
            <a:r>
              <a:rPr lang="en-US" sz="2000" dirty="0" smtClean="0"/>
              <a:t>How to say what needs to be said; Great vs. Good, &amp; Meh...</a:t>
            </a:r>
          </a:p>
          <a:p>
            <a:r>
              <a:rPr lang="en-US" sz="2400" dirty="0" smtClean="0"/>
              <a:t>Senior Rater (SR) Narrative: Evaluating </a:t>
            </a:r>
            <a:r>
              <a:rPr lang="en-US" sz="2400" b="1" u="sng" dirty="0" smtClean="0"/>
              <a:t>POTENTIAL</a:t>
            </a:r>
            <a:endParaRPr lang="en-US" sz="2400" dirty="0" smtClean="0"/>
          </a:p>
          <a:p>
            <a:r>
              <a:rPr lang="en-US" sz="2400" dirty="0" smtClean="0"/>
              <a:t>Major Issues (and issues with 185 MP BN </a:t>
            </a:r>
            <a:r>
              <a:rPr lang="en-US" sz="2400" dirty="0" err="1" smtClean="0"/>
              <a:t>evals</a:t>
            </a:r>
            <a:r>
              <a:rPr lang="en-US" sz="2400" dirty="0" smtClean="0"/>
              <a:t>)</a:t>
            </a:r>
          </a:p>
          <a:p>
            <a:r>
              <a:rPr lang="en-US" sz="2400" dirty="0" smtClean="0"/>
              <a:t>Additional Resources</a:t>
            </a:r>
          </a:p>
          <a:p>
            <a:r>
              <a:rPr lang="en-US" sz="2400" dirty="0" smtClean="0"/>
              <a:t>Questions</a:t>
            </a:r>
            <a:endParaRPr lang="en-US" sz="2400" dirty="0"/>
          </a:p>
        </p:txBody>
      </p:sp>
    </p:spTree>
    <p:extLst>
      <p:ext uri="{BB962C8B-B14F-4D97-AF65-F5344CB8AC3E}">
        <p14:creationId xmlns:p14="http://schemas.microsoft.com/office/powerpoint/2010/main" val="3824433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b="1" dirty="0" smtClean="0"/>
              <a:t>References</a:t>
            </a:r>
            <a:endParaRPr lang="en-US" sz="3600" b="1" dirty="0"/>
          </a:p>
        </p:txBody>
      </p:sp>
      <p:sp>
        <p:nvSpPr>
          <p:cNvPr id="3" name="Content Placeholder 2"/>
          <p:cNvSpPr>
            <a:spLocks noGrp="1"/>
          </p:cNvSpPr>
          <p:nvPr>
            <p:ph idx="1"/>
          </p:nvPr>
        </p:nvSpPr>
        <p:spPr>
          <a:xfrm>
            <a:off x="457200" y="838200"/>
            <a:ext cx="8229600" cy="4525963"/>
          </a:xfrm>
        </p:spPr>
        <p:txBody>
          <a:bodyPr/>
          <a:lstStyle/>
          <a:p>
            <a:r>
              <a:rPr lang="en-US" sz="1800" dirty="0" smtClean="0"/>
              <a:t>EES </a:t>
            </a:r>
            <a:r>
              <a:rPr lang="en-US" sz="1800" dirty="0" err="1" smtClean="0"/>
              <a:t>Webstie</a:t>
            </a:r>
            <a:r>
              <a:rPr lang="en-US" sz="1800" dirty="0"/>
              <a:t>: </a:t>
            </a:r>
            <a:r>
              <a:rPr lang="en-US" sz="1800" dirty="0">
                <a:hlinkClick r:id="rId3"/>
              </a:rPr>
              <a:t>https://</a:t>
            </a:r>
            <a:r>
              <a:rPr lang="en-US" sz="1800" dirty="0" smtClean="0">
                <a:hlinkClick r:id="rId3"/>
              </a:rPr>
              <a:t>evaluations.hrc.army.mil/index.html</a:t>
            </a:r>
            <a:endParaRPr lang="en-US" sz="1800" dirty="0" smtClean="0"/>
          </a:p>
          <a:p>
            <a:r>
              <a:rPr lang="en-US" sz="1800" dirty="0" smtClean="0"/>
              <a:t>Effective Writing </a:t>
            </a:r>
            <a:r>
              <a:rPr lang="en-US" sz="1800" dirty="0"/>
              <a:t>For Evaluations (21 APR 16), </a:t>
            </a:r>
            <a:r>
              <a:rPr lang="en-US" sz="1800" dirty="0">
                <a:hlinkClick r:id="rId4"/>
              </a:rPr>
              <a:t>https://</a:t>
            </a:r>
            <a:r>
              <a:rPr lang="en-US" sz="1800" dirty="0" smtClean="0">
                <a:hlinkClick r:id="rId4"/>
              </a:rPr>
              <a:t>www.milsuite.mil/book/docs/DOC-273544</a:t>
            </a:r>
            <a:r>
              <a:rPr lang="en-US" sz="1800" dirty="0" smtClean="0"/>
              <a:t> </a:t>
            </a:r>
          </a:p>
          <a:p>
            <a:r>
              <a:rPr lang="en-US" sz="1800" dirty="0" smtClean="0"/>
              <a:t>ADP </a:t>
            </a:r>
            <a:r>
              <a:rPr lang="en-US" sz="1800" dirty="0"/>
              <a:t>1, The Army</a:t>
            </a:r>
          </a:p>
          <a:p>
            <a:r>
              <a:rPr lang="en-US" sz="1800" dirty="0" err="1" smtClean="0"/>
              <a:t>ADRP</a:t>
            </a:r>
            <a:r>
              <a:rPr lang="en-US" sz="1800" dirty="0" smtClean="0"/>
              <a:t> </a:t>
            </a:r>
            <a:r>
              <a:rPr lang="en-US" sz="1800" dirty="0"/>
              <a:t>1, The Army Profession</a:t>
            </a:r>
          </a:p>
          <a:p>
            <a:r>
              <a:rPr lang="en-US" sz="1800" dirty="0" err="1" smtClean="0"/>
              <a:t>ADRP</a:t>
            </a:r>
            <a:r>
              <a:rPr lang="en-US" sz="1800" dirty="0" smtClean="0"/>
              <a:t> </a:t>
            </a:r>
            <a:r>
              <a:rPr lang="en-US" sz="1800" dirty="0"/>
              <a:t>6-22, Army Leadership</a:t>
            </a:r>
          </a:p>
          <a:p>
            <a:r>
              <a:rPr lang="en-US" sz="1800" dirty="0" err="1" smtClean="0"/>
              <a:t>ADRP</a:t>
            </a:r>
            <a:r>
              <a:rPr lang="en-US" sz="1800" dirty="0" smtClean="0"/>
              <a:t> </a:t>
            </a:r>
            <a:r>
              <a:rPr lang="en-US" sz="1800" dirty="0"/>
              <a:t>7-0, Training Units and Developing Leaders</a:t>
            </a:r>
          </a:p>
          <a:p>
            <a:r>
              <a:rPr lang="en-US" sz="1800" dirty="0" smtClean="0"/>
              <a:t>AR </a:t>
            </a:r>
            <a:r>
              <a:rPr lang="en-US" sz="1800" dirty="0"/>
              <a:t>27-10, Military Justice</a:t>
            </a:r>
          </a:p>
          <a:p>
            <a:r>
              <a:rPr lang="en-US" sz="1800" dirty="0" smtClean="0"/>
              <a:t>AR </a:t>
            </a:r>
            <a:r>
              <a:rPr lang="en-US" sz="1800" dirty="0"/>
              <a:t>350-1, Army Training and Leader Development</a:t>
            </a:r>
          </a:p>
          <a:p>
            <a:r>
              <a:rPr lang="en-US" sz="1800" dirty="0" smtClean="0"/>
              <a:t>AR </a:t>
            </a:r>
            <a:r>
              <a:rPr lang="en-US" sz="1800" dirty="0"/>
              <a:t>600-9, The Army Body Composition Program</a:t>
            </a:r>
          </a:p>
          <a:p>
            <a:r>
              <a:rPr lang="en-US" sz="1800" dirty="0" smtClean="0"/>
              <a:t>AR </a:t>
            </a:r>
            <a:r>
              <a:rPr lang="en-US" sz="1800" dirty="0"/>
              <a:t>600-20, Army Command Policy</a:t>
            </a:r>
          </a:p>
          <a:p>
            <a:r>
              <a:rPr lang="en-US" sz="1800" dirty="0" smtClean="0"/>
              <a:t>AR </a:t>
            </a:r>
            <a:r>
              <a:rPr lang="en-US" sz="1800" dirty="0"/>
              <a:t>623-3, Evaluation Reporting System</a:t>
            </a:r>
          </a:p>
          <a:p>
            <a:r>
              <a:rPr lang="en-US" sz="1800" dirty="0" smtClean="0"/>
              <a:t>ATP </a:t>
            </a:r>
            <a:r>
              <a:rPr lang="en-US" sz="1800" dirty="0"/>
              <a:t>6-22.1, The Counseling Process</a:t>
            </a:r>
          </a:p>
          <a:p>
            <a:r>
              <a:rPr lang="en-US" sz="1800" dirty="0" smtClean="0"/>
              <a:t>DA </a:t>
            </a:r>
            <a:r>
              <a:rPr lang="en-US" sz="1800" dirty="0"/>
              <a:t>Pam 611-21, Military Occupational Classification and Structure</a:t>
            </a:r>
          </a:p>
          <a:p>
            <a:r>
              <a:rPr lang="en-US" sz="1800" dirty="0" smtClean="0"/>
              <a:t>DA </a:t>
            </a:r>
            <a:r>
              <a:rPr lang="en-US" sz="1800" dirty="0"/>
              <a:t>Pam 623-3, Evaluation Reporting System</a:t>
            </a:r>
          </a:p>
          <a:p>
            <a:r>
              <a:rPr lang="en-US" sz="1800" dirty="0" smtClean="0"/>
              <a:t>FM </a:t>
            </a:r>
            <a:r>
              <a:rPr lang="en-US" sz="1800" dirty="0"/>
              <a:t>6-22, Army Leadership; Competent, Confident, and Agile</a:t>
            </a:r>
          </a:p>
          <a:p>
            <a:r>
              <a:rPr lang="en-US" sz="1800" dirty="0" smtClean="0"/>
              <a:t>TC </a:t>
            </a:r>
            <a:r>
              <a:rPr lang="en-US" sz="1800" dirty="0"/>
              <a:t>7-22.7, Noncommissioned Officer Guide</a:t>
            </a:r>
          </a:p>
        </p:txBody>
      </p:sp>
    </p:spTree>
    <p:extLst>
      <p:ext uri="{BB962C8B-B14F-4D97-AF65-F5344CB8AC3E}">
        <p14:creationId xmlns:p14="http://schemas.microsoft.com/office/powerpoint/2010/main" val="4104231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900" y="0"/>
            <a:ext cx="6934200" cy="1077218"/>
          </a:xfrm>
          <a:prstGeom prst="rect">
            <a:avLst/>
          </a:prstGeom>
          <a:noFill/>
        </p:spPr>
        <p:txBody>
          <a:bodyPr wrap="square" rtlCol="0">
            <a:spAutoFit/>
          </a:bodyPr>
          <a:lstStyle/>
          <a:p>
            <a:pPr algn="ctr"/>
            <a:r>
              <a:rPr lang="en-US" sz="3600" b="1" dirty="0" smtClean="0"/>
              <a:t>NCOERs</a:t>
            </a:r>
          </a:p>
          <a:p>
            <a:pPr algn="ctr"/>
            <a:r>
              <a:rPr lang="en-US" sz="2800" b="1" dirty="0" smtClean="0"/>
              <a:t>STOP!</a:t>
            </a:r>
            <a:endParaRPr lang="en-US" sz="2800" b="1" dirty="0"/>
          </a:p>
        </p:txBody>
      </p:sp>
      <p:sp>
        <p:nvSpPr>
          <p:cNvPr id="5" name="Rectangle 4"/>
          <p:cNvSpPr/>
          <p:nvPr/>
        </p:nvSpPr>
        <p:spPr>
          <a:xfrm>
            <a:off x="533400" y="1143000"/>
            <a:ext cx="8077200" cy="5478423"/>
          </a:xfrm>
          <a:prstGeom prst="rect">
            <a:avLst/>
          </a:prstGeom>
        </p:spPr>
        <p:txBody>
          <a:bodyPr wrap="square">
            <a:spAutoFit/>
          </a:bodyPr>
          <a:lstStyle/>
          <a:p>
            <a:pPr algn="ctr">
              <a:spcAft>
                <a:spcPts val="1200"/>
              </a:spcAft>
            </a:pPr>
            <a:r>
              <a:rPr lang="en-US" sz="4400" b="1" u="sng" dirty="0" smtClean="0"/>
              <a:t>STOP!!</a:t>
            </a:r>
          </a:p>
          <a:p>
            <a:pPr>
              <a:spcAft>
                <a:spcPts val="1200"/>
              </a:spcAft>
            </a:pPr>
            <a:r>
              <a:rPr lang="en-US" sz="2800" b="1" dirty="0" smtClean="0"/>
              <a:t>Return to the Reference page.  </a:t>
            </a:r>
          </a:p>
          <a:p>
            <a:pPr>
              <a:spcAft>
                <a:spcPts val="1200"/>
              </a:spcAft>
            </a:pPr>
            <a:r>
              <a:rPr lang="en-US" sz="2800" dirty="0" smtClean="0"/>
              <a:t>If you have not downloaded each publication on the reference page, go to the following and do so:</a:t>
            </a:r>
          </a:p>
          <a:p>
            <a:pPr algn="ctr">
              <a:spcAft>
                <a:spcPts val="1200"/>
              </a:spcAft>
            </a:pPr>
            <a:r>
              <a:rPr lang="en-US" sz="4400" b="1" dirty="0" smtClean="0">
                <a:hlinkClick r:id="rId3"/>
              </a:rPr>
              <a:t>http://www.apd.army.mil/</a:t>
            </a:r>
            <a:r>
              <a:rPr lang="en-US" sz="4400" b="1" dirty="0" smtClean="0"/>
              <a:t> &amp;</a:t>
            </a:r>
          </a:p>
          <a:p>
            <a:pPr algn="ctr">
              <a:spcAft>
                <a:spcPts val="1200"/>
              </a:spcAft>
            </a:pPr>
            <a:r>
              <a:rPr lang="en-US" sz="4400" b="1" dirty="0" smtClean="0">
                <a:hlinkClick r:id="rId4"/>
              </a:rPr>
              <a:t>www.Milsuite.mil</a:t>
            </a:r>
            <a:r>
              <a:rPr lang="en-US" sz="4400" b="1" dirty="0" smtClean="0"/>
              <a:t> </a:t>
            </a:r>
          </a:p>
          <a:p>
            <a:pPr>
              <a:spcAft>
                <a:spcPts val="1200"/>
              </a:spcAft>
            </a:pPr>
            <a:r>
              <a:rPr lang="en-US" sz="2800" dirty="0" smtClean="0"/>
              <a:t>It is </a:t>
            </a:r>
            <a:r>
              <a:rPr lang="en-US" sz="2800" b="1" dirty="0" smtClean="0"/>
              <a:t>STRONGLY </a:t>
            </a:r>
            <a:r>
              <a:rPr lang="en-US" sz="2800" dirty="0" smtClean="0"/>
              <a:t>recommended that this process not continue until you have done all of the current reference material.</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49213" y="4079821"/>
            <a:ext cx="4598987" cy="1423814"/>
          </a:xfrm>
          <a:prstGeom prst="rect">
            <a:avLst/>
          </a:prstGeom>
          <a:ln w="19050">
            <a:solidFill>
              <a:schemeClr val="tx1"/>
            </a:solidFill>
          </a:ln>
        </p:spPr>
      </p:pic>
      <p:sp>
        <p:nvSpPr>
          <p:cNvPr id="2" name="TextBox 1"/>
          <p:cNvSpPr txBox="1"/>
          <p:nvPr/>
        </p:nvSpPr>
        <p:spPr>
          <a:xfrm>
            <a:off x="1104900" y="0"/>
            <a:ext cx="6934200" cy="1200329"/>
          </a:xfrm>
          <a:prstGeom prst="rect">
            <a:avLst/>
          </a:prstGeom>
          <a:noFill/>
        </p:spPr>
        <p:txBody>
          <a:bodyPr wrap="square" rtlCol="0">
            <a:spAutoFit/>
          </a:bodyPr>
          <a:lstStyle/>
          <a:p>
            <a:pPr algn="ctr"/>
            <a:r>
              <a:rPr lang="en-US" sz="3600" b="1" dirty="0" smtClean="0"/>
              <a:t>NCOERS</a:t>
            </a:r>
            <a:endParaRPr lang="en-US" sz="3600" b="1" dirty="0"/>
          </a:p>
          <a:p>
            <a:pPr algn="ctr"/>
            <a:r>
              <a:rPr lang="en-US" sz="3600" dirty="0"/>
              <a:t>DA </a:t>
            </a:r>
            <a:r>
              <a:rPr lang="en-US" sz="3600" dirty="0" smtClean="0"/>
              <a:t>Forms </a:t>
            </a:r>
            <a:r>
              <a:rPr lang="en-US" sz="3600" dirty="0"/>
              <a:t>2166-9-1 and-2 </a:t>
            </a:r>
          </a:p>
        </p:txBody>
      </p:sp>
      <p:pic>
        <p:nvPicPr>
          <p:cNvPr id="3" name="Picture 2"/>
          <p:cNvPicPr>
            <a:picLocks noChangeAspect="1"/>
          </p:cNvPicPr>
          <p:nvPr/>
        </p:nvPicPr>
        <p:blipFill rotWithShape="1">
          <a:blip r:embed="rId4"/>
          <a:srcRect b="65369"/>
          <a:stretch/>
        </p:blipFill>
        <p:spPr>
          <a:xfrm>
            <a:off x="49213" y="1814702"/>
            <a:ext cx="4598987" cy="2088880"/>
          </a:xfrm>
          <a:prstGeom prst="rect">
            <a:avLst/>
          </a:prstGeom>
          <a:ln w="19050">
            <a:solidFill>
              <a:schemeClr val="tx1"/>
            </a:solidFill>
          </a:ln>
        </p:spPr>
      </p:pic>
      <p:pic>
        <p:nvPicPr>
          <p:cNvPr id="4" name="Picture 3"/>
          <p:cNvPicPr>
            <a:picLocks noChangeAspect="1"/>
          </p:cNvPicPr>
          <p:nvPr/>
        </p:nvPicPr>
        <p:blipFill>
          <a:blip r:embed="rId5"/>
          <a:stretch>
            <a:fillRect/>
          </a:stretch>
        </p:blipFill>
        <p:spPr>
          <a:xfrm>
            <a:off x="4267200" y="2282606"/>
            <a:ext cx="4822825" cy="2262217"/>
          </a:xfrm>
          <a:prstGeom prst="rect">
            <a:avLst/>
          </a:prstGeom>
          <a:ln w="19050">
            <a:solidFill>
              <a:schemeClr val="tx1"/>
            </a:solidFill>
          </a:ln>
        </p:spPr>
      </p:pic>
      <p:pic>
        <p:nvPicPr>
          <p:cNvPr id="6" name="Picture 5"/>
          <p:cNvPicPr>
            <a:picLocks noChangeAspect="1"/>
          </p:cNvPicPr>
          <p:nvPr/>
        </p:nvPicPr>
        <p:blipFill>
          <a:blip r:embed="rId6"/>
          <a:stretch>
            <a:fillRect/>
          </a:stretch>
        </p:blipFill>
        <p:spPr>
          <a:xfrm>
            <a:off x="4213225" y="4747976"/>
            <a:ext cx="4876800" cy="1511318"/>
          </a:xfrm>
          <a:prstGeom prst="rect">
            <a:avLst/>
          </a:prstGeom>
          <a:ln w="19050">
            <a:solidFill>
              <a:schemeClr val="tx1"/>
            </a:solidFill>
          </a:ln>
        </p:spPr>
      </p:pic>
      <p:sp>
        <p:nvSpPr>
          <p:cNvPr id="8" name="Rectangle 7"/>
          <p:cNvSpPr/>
          <p:nvPr/>
        </p:nvSpPr>
        <p:spPr>
          <a:xfrm>
            <a:off x="1172742" y="5513160"/>
            <a:ext cx="2351927" cy="646331"/>
          </a:xfrm>
          <a:prstGeom prst="rect">
            <a:avLst/>
          </a:prstGeom>
        </p:spPr>
        <p:txBody>
          <a:bodyPr wrap="none">
            <a:spAutoFit/>
          </a:bodyPr>
          <a:lstStyle/>
          <a:p>
            <a:pPr algn="ctr"/>
            <a:r>
              <a:rPr lang="en-US" dirty="0"/>
              <a:t>DA </a:t>
            </a:r>
            <a:r>
              <a:rPr lang="en-US" dirty="0" smtClean="0"/>
              <a:t>Form 2166-9-2</a:t>
            </a:r>
          </a:p>
          <a:p>
            <a:pPr algn="ctr"/>
            <a:r>
              <a:rPr lang="en-US" dirty="0" smtClean="0"/>
              <a:t>(for SSG -1SG/MSG)</a:t>
            </a:r>
            <a:endParaRPr lang="en-US" dirty="0"/>
          </a:p>
        </p:txBody>
      </p:sp>
      <p:sp>
        <p:nvSpPr>
          <p:cNvPr id="9" name="Rectangle 8"/>
          <p:cNvSpPr/>
          <p:nvPr/>
        </p:nvSpPr>
        <p:spPr>
          <a:xfrm>
            <a:off x="4392612" y="6287869"/>
            <a:ext cx="4572000" cy="646331"/>
          </a:xfrm>
          <a:prstGeom prst="rect">
            <a:avLst/>
          </a:prstGeom>
        </p:spPr>
        <p:txBody>
          <a:bodyPr>
            <a:spAutoFit/>
          </a:bodyPr>
          <a:lstStyle/>
          <a:p>
            <a:pPr algn="ctr"/>
            <a:r>
              <a:rPr lang="en-US" dirty="0"/>
              <a:t>DA Form </a:t>
            </a:r>
            <a:r>
              <a:rPr lang="en-US" dirty="0" smtClean="0"/>
              <a:t>2166-9-1</a:t>
            </a:r>
            <a:endParaRPr lang="en-US" dirty="0"/>
          </a:p>
          <a:p>
            <a:pPr algn="ctr"/>
            <a:r>
              <a:rPr lang="en-US" dirty="0"/>
              <a:t>(for </a:t>
            </a:r>
            <a:r>
              <a:rPr lang="en-US" dirty="0" smtClean="0"/>
              <a:t>SGT)</a:t>
            </a:r>
            <a:endParaRPr lang="en-US" dirty="0"/>
          </a:p>
        </p:txBody>
      </p:sp>
      <p:sp>
        <p:nvSpPr>
          <p:cNvPr id="10" name="Rectangle 9"/>
          <p:cNvSpPr/>
          <p:nvPr/>
        </p:nvSpPr>
        <p:spPr>
          <a:xfrm>
            <a:off x="49214" y="1120914"/>
            <a:ext cx="9040812" cy="707886"/>
          </a:xfrm>
          <a:prstGeom prst="rect">
            <a:avLst/>
          </a:prstGeom>
        </p:spPr>
        <p:txBody>
          <a:bodyPr wrap="square">
            <a:spAutoFit/>
          </a:bodyPr>
          <a:lstStyle/>
          <a:p>
            <a:pPr algn="ctr"/>
            <a:r>
              <a:rPr lang="en-US" sz="2000" dirty="0" smtClean="0"/>
              <a:t>This class will cover the DA Form 2166-9-1 (SGT) and </a:t>
            </a:r>
          </a:p>
          <a:p>
            <a:pPr algn="ctr"/>
            <a:r>
              <a:rPr lang="en-US" sz="2000" dirty="0" smtClean="0"/>
              <a:t>DA Form 2166-9-2 (SSG-1SG/MSG) evaluations only.</a:t>
            </a:r>
            <a:endParaRPr lang="en-US"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3D0EEA9375044E943FDBD94F0517BD" ma:contentTypeVersion="1" ma:contentTypeDescription="Create a new document." ma:contentTypeScope="" ma:versionID="7b8ecfb2785d814eb860d736da7f489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5952B21-8232-4053-895F-B89BC3553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1356898-F442-4309-BF26-108FE40190C1}">
  <ds:schemaRefs>
    <ds:schemaRef ds:uri="http://schemas.microsoft.com/office/2006/metadata/longProperties"/>
  </ds:schemaRefs>
</ds:datastoreItem>
</file>

<file path=customXml/itemProps3.xml><?xml version="1.0" encoding="utf-8"?>
<ds:datastoreItem xmlns:ds="http://schemas.openxmlformats.org/officeDocument/2006/customXml" ds:itemID="{2CB6FBB5-05E8-43B8-A2DB-44E764D9CBF6}">
  <ds:schemaRefs>
    <ds:schemaRef ds:uri="http://schemas.microsoft.com/sharepoint/v3/contenttype/forms"/>
  </ds:schemaRefs>
</ds:datastoreItem>
</file>

<file path=customXml/itemProps4.xml><?xml version="1.0" encoding="utf-8"?>
<ds:datastoreItem xmlns:ds="http://schemas.openxmlformats.org/officeDocument/2006/customXml" ds:itemID="{2FA7EF50-6716-4DF9-8FF8-CF8398792721}">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dcmitype/"/>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7790</TotalTime>
  <Words>6158</Words>
  <Application>Microsoft Office PowerPoint</Application>
  <PresentationFormat>On-screen Show (4:3)</PresentationFormat>
  <Paragraphs>552</Paragraphs>
  <Slides>46</Slides>
  <Notes>43</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1_Default Design</vt:lpstr>
      <vt:lpstr>PowerPoint Presentation</vt:lpstr>
      <vt:lpstr>PowerPoint Presentation</vt:lpstr>
      <vt:lpstr>PowerPoint Presentation</vt:lpstr>
      <vt:lpstr>NCOERs</vt:lpstr>
      <vt:lpstr>EES NOTE</vt:lpstr>
      <vt:lpstr>Agenda</vt:lpstr>
      <vt:lpstr>References</vt:lpstr>
      <vt:lpstr>PowerPoint Presentation</vt:lpstr>
      <vt:lpstr>PowerPoint Presentation</vt:lpstr>
      <vt:lpstr>PowerPoint Presentation</vt:lpstr>
      <vt:lpstr>Responsibilities, cont.</vt:lpstr>
      <vt:lpstr>NCOER PART I Administrative Data </vt:lpstr>
      <vt:lpstr>NCOER PART I Administrative Data, cont. </vt:lpstr>
      <vt:lpstr>NCOER PART II Authentication</vt:lpstr>
      <vt:lpstr>NCOER PART II Authentication, cont.</vt:lpstr>
      <vt:lpstr>NCOER PART III Duty Description</vt:lpstr>
      <vt:lpstr>NCOER PART III Duty Description, cont.</vt:lpstr>
      <vt:lpstr>NCOER PART III Duty Description, cont.</vt:lpstr>
      <vt:lpstr>NCOER PART III Duty Description, cont.</vt:lpstr>
      <vt:lpstr>NCOER PART III Duty Description, cont.</vt:lpstr>
      <vt:lpstr>NCOER PART IV Basics: APFT-HT/WT</vt:lpstr>
      <vt:lpstr>NCOER PART IV BULLET BASICS</vt:lpstr>
      <vt:lpstr>NCOER PART IV BULLET BASICS, cont.</vt:lpstr>
      <vt:lpstr>NCOER PART IV SHARP BULLET</vt:lpstr>
      <vt:lpstr>BREAK</vt:lpstr>
      <vt:lpstr>NCOER Art of the Bullet:  Evaluating Actual Performance</vt:lpstr>
      <vt:lpstr>NCOER  Art of the Bullet:  Evaluating Actual Performance, cont.</vt:lpstr>
      <vt:lpstr>NCOER  Art of the Bullet:  What the Bullet Says, By the Book </vt:lpstr>
      <vt:lpstr>NCOER  Art of the Bullet:  What the Bullet Says, By the Book, cont. </vt:lpstr>
      <vt:lpstr>NCOER  Art of the Bullet:  What the Bullet Says, By the Book, cont. </vt:lpstr>
      <vt:lpstr>NCOER Fairly and Accurately Assess: Far Exceeded vs. Exceeded Standard</vt:lpstr>
      <vt:lpstr>NCOER Fairly and Accurately Assess:  Far Exceeded vs. Exceeded Standard, cont. </vt:lpstr>
      <vt:lpstr>NCOER Fairly and Accurately Assess:  Met vs. Exceeded vs. Far Exceeded</vt:lpstr>
      <vt:lpstr>NCOER Fairly and Accurately Assess:  MET the Standard</vt:lpstr>
      <vt:lpstr>NCOER Fairly and Accurately Assess: Assess Mediocrity</vt:lpstr>
      <vt:lpstr>NCOER Fairly and Accurately Assess: Mediocrity, cont.</vt:lpstr>
      <vt:lpstr>NCOER Senior Rater Narrative:  Evaluating Potential</vt:lpstr>
      <vt:lpstr>NCOER Senior Rater Narrative:  Evaluating Potential, cont.</vt:lpstr>
      <vt:lpstr>NCOER Senior Rater Narrative:  Evaluating Potential, cont.</vt:lpstr>
      <vt:lpstr>NCOER Senior Rater Narrative:  Evaluating Potential, cont.</vt:lpstr>
      <vt:lpstr>NCOER Senior Rater Narrative:  Evaluating Potential, cont.</vt:lpstr>
      <vt:lpstr>Issues Seen in the 185th</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3</dc:title>
  <dc:creator>samuel.p.spiller</dc:creator>
  <cp:lastModifiedBy>Young, Brock J 1LT NGCA</cp:lastModifiedBy>
  <cp:revision>349</cp:revision>
  <cp:lastPrinted>2016-11-29T23:50:12Z</cp:lastPrinted>
  <dcterms:created xsi:type="dcterms:W3CDTF">2008-08-19T13:19:02Z</dcterms:created>
  <dcterms:modified xsi:type="dcterms:W3CDTF">2017-03-21T18:13:29Z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