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66" autoAdjust="0"/>
    <p:restoredTop sz="96469" autoAdjust="0"/>
  </p:normalViewPr>
  <p:slideViewPr>
    <p:cSldViewPr>
      <p:cViewPr varScale="1">
        <p:scale>
          <a:sx n="70" d="100"/>
          <a:sy n="70" d="100"/>
        </p:scale>
        <p:origin x="151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0839-66EE-4CF1-8A5C-568D4D1D20C6}" type="datetimeFigureOut">
              <a:rPr lang="en-US" smtClean="0"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A97B1-5E4F-4197-96C2-5E29BCD068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02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0839-66EE-4CF1-8A5C-568D4D1D20C6}" type="datetimeFigureOut">
              <a:rPr lang="en-US" smtClean="0"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A97B1-5E4F-4197-96C2-5E29BCD068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22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0839-66EE-4CF1-8A5C-568D4D1D20C6}" type="datetimeFigureOut">
              <a:rPr lang="en-US" smtClean="0"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A97B1-5E4F-4197-96C2-5E29BCD068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333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0839-66EE-4CF1-8A5C-568D4D1D20C6}" type="datetimeFigureOut">
              <a:rPr lang="en-US" smtClean="0"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A97B1-5E4F-4197-96C2-5E29BCD068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038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0839-66EE-4CF1-8A5C-568D4D1D20C6}" type="datetimeFigureOut">
              <a:rPr lang="en-US" smtClean="0"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A97B1-5E4F-4197-96C2-5E29BCD068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19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0839-66EE-4CF1-8A5C-568D4D1D20C6}" type="datetimeFigureOut">
              <a:rPr lang="en-US" smtClean="0"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A97B1-5E4F-4197-96C2-5E29BCD068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19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0839-66EE-4CF1-8A5C-568D4D1D20C6}" type="datetimeFigureOut">
              <a:rPr lang="en-US" smtClean="0"/>
              <a:t>12/15/2016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A97B1-5E4F-4197-96C2-5E29BCD068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523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0839-66EE-4CF1-8A5C-568D4D1D20C6}" type="datetimeFigureOut">
              <a:rPr lang="en-US" smtClean="0"/>
              <a:t>12/15/2016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A97B1-5E4F-4197-96C2-5E29BCD068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037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0839-66EE-4CF1-8A5C-568D4D1D20C6}" type="datetimeFigureOut">
              <a:rPr lang="en-US" smtClean="0"/>
              <a:t>12/15/2016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A97B1-5E4F-4197-96C2-5E29BCD068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924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0839-66EE-4CF1-8A5C-568D4D1D20C6}" type="datetimeFigureOut">
              <a:rPr lang="en-US" smtClean="0"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A97B1-5E4F-4197-96C2-5E29BCD068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777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0839-66EE-4CF1-8A5C-568D4D1D20C6}" type="datetimeFigureOut">
              <a:rPr lang="en-US" smtClean="0"/>
              <a:t>12/15/2016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A97B1-5E4F-4197-96C2-5E29BCD068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940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90839-66EE-4CF1-8A5C-568D4D1D20C6}" type="datetimeFigureOut">
              <a:rPr lang="en-US" smtClean="0"/>
              <a:t>12/15/2016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A97B1-5E4F-4197-96C2-5E29BCD068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87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ight Arrow 85"/>
          <p:cNvSpPr/>
          <p:nvPr/>
        </p:nvSpPr>
        <p:spPr>
          <a:xfrm rot="16200000">
            <a:off x="3353136" y="3217670"/>
            <a:ext cx="367867" cy="207193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9" name="Right Arrow 88"/>
          <p:cNvSpPr/>
          <p:nvPr/>
        </p:nvSpPr>
        <p:spPr>
          <a:xfrm rot="16200000">
            <a:off x="7230872" y="3221013"/>
            <a:ext cx="367867" cy="207193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4" name="Right Arrow 93"/>
          <p:cNvSpPr/>
          <p:nvPr/>
        </p:nvSpPr>
        <p:spPr>
          <a:xfrm rot="16200000">
            <a:off x="6172536" y="3221471"/>
            <a:ext cx="367867" cy="207193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9" name="Right Arrow 98"/>
          <p:cNvSpPr/>
          <p:nvPr/>
        </p:nvSpPr>
        <p:spPr>
          <a:xfrm rot="16200000">
            <a:off x="7959004" y="3221472"/>
            <a:ext cx="367867" cy="207193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6" name="Down Arrow 95"/>
          <p:cNvSpPr/>
          <p:nvPr/>
        </p:nvSpPr>
        <p:spPr>
          <a:xfrm>
            <a:off x="4343400" y="2514600"/>
            <a:ext cx="174507" cy="4928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0" y="2767280"/>
            <a:ext cx="1910931" cy="66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Professional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Personal/Family</a:t>
            </a:r>
            <a:endParaRPr lang="en-US" alt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1938218" y="2776538"/>
            <a:ext cx="6553200" cy="533400"/>
            <a:chOff x="1248" y="1656"/>
            <a:chExt cx="4128" cy="336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1248" y="1824"/>
              <a:ext cx="4128" cy="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1248" y="1656"/>
              <a:ext cx="0" cy="336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1837" y="1656"/>
              <a:ext cx="0" cy="336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2427" y="1656"/>
              <a:ext cx="0" cy="336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3017" y="1656"/>
              <a:ext cx="0" cy="336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>
              <a:off x="3606" y="1656"/>
              <a:ext cx="0" cy="336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4196" y="1656"/>
              <a:ext cx="0" cy="336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4786" y="1656"/>
              <a:ext cx="0" cy="336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5376" y="1656"/>
              <a:ext cx="0" cy="336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" name="Text Box 30"/>
          <p:cNvSpPr txBox="1">
            <a:spLocks noChangeArrowheads="1"/>
          </p:cNvSpPr>
          <p:nvPr/>
        </p:nvSpPr>
        <p:spPr bwMode="auto">
          <a:xfrm>
            <a:off x="6172200" y="4124240"/>
            <a:ext cx="2971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Family </a:t>
            </a:r>
            <a:r>
              <a:rPr lang="en-US" altLang="en-US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(Info/Goals):</a:t>
            </a:r>
            <a:endParaRPr lang="en-US" altLang="en-US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Wingdings" charset="2"/>
              <a:buChar char="Ø"/>
            </a:pP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Married since: </a:t>
            </a: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##</a:t>
            </a: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July 20##</a:t>
            </a:r>
            <a:endParaRPr lang="en-US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Wingdings" charset="2"/>
              <a:buChar char="Ø"/>
            </a:pP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Family goals: Continue to </a:t>
            </a: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……….</a:t>
            </a:r>
            <a:endParaRPr lang="en-US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Wingdings" charset="2"/>
              <a:buChar char="Ø"/>
            </a:pPr>
            <a:endParaRPr lang="en-US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27"/>
          <p:cNvSpPr txBox="1">
            <a:spLocks noChangeArrowheads="1"/>
          </p:cNvSpPr>
          <p:nvPr/>
        </p:nvSpPr>
        <p:spPr bwMode="auto">
          <a:xfrm>
            <a:off x="1661940" y="6418052"/>
            <a:ext cx="13773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u="sng" dirty="0">
                <a:latin typeface="Arial" panose="020B0604020202020204" pitchFamily="34" charset="0"/>
                <a:cs typeface="Arial" panose="020B0604020202020204" pitchFamily="34" charset="0"/>
              </a:rPr>
              <a:t>Next OER due: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ANN</a:t>
            </a:r>
            <a:r>
              <a:rPr lang="en-US" alt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## </a:t>
            </a:r>
            <a:r>
              <a:rPr lang="en-US" alt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June 20##</a:t>
            </a:r>
            <a:endParaRPr lang="en-US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7"/>
          <p:cNvSpPr txBox="1">
            <a:spLocks noChangeArrowheads="1"/>
          </p:cNvSpPr>
          <p:nvPr/>
        </p:nvSpPr>
        <p:spPr bwMode="auto">
          <a:xfrm>
            <a:off x="3886201" y="708025"/>
            <a:ext cx="14937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Arrived </a:t>
            </a:r>
            <a:r>
              <a:rPr lang="en-US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  <a:endParaRPr lang="en-US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##</a:t>
            </a: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June </a:t>
            </a: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en-US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7"/>
          <p:cNvSpPr txBox="1">
            <a:spLocks noChangeArrowheads="1"/>
          </p:cNvSpPr>
          <p:nvPr/>
        </p:nvSpPr>
        <p:spPr bwMode="auto">
          <a:xfrm>
            <a:off x="1921475" y="709613"/>
            <a:ext cx="2083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Arrived to Fort Hood</a:t>
            </a:r>
            <a:endParaRPr lang="en-US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##</a:t>
            </a: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June </a:t>
            </a: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en-US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alt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7"/>
          <p:cNvSpPr txBox="1">
            <a:spLocks noChangeArrowheads="1"/>
          </p:cNvSpPr>
          <p:nvPr/>
        </p:nvSpPr>
        <p:spPr bwMode="auto">
          <a:xfrm>
            <a:off x="7315200" y="726744"/>
            <a:ext cx="1447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Total Months KD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en-US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Date Placeholder 31"/>
          <p:cNvSpPr>
            <a:spLocks noGrp="1"/>
          </p:cNvSpPr>
          <p:nvPr>
            <p:ph type="dt" sz="quarter" idx="10"/>
          </p:nvPr>
        </p:nvSpPr>
        <p:spPr>
          <a:xfrm>
            <a:off x="7315200" y="6534150"/>
            <a:ext cx="1828800" cy="323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of: </a:t>
            </a:r>
            <a:r>
              <a:rPr lang="en-US" alt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en-US" alt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December </a:t>
            </a:r>
            <a:r>
              <a:rPr lang="en-US" altLang="en-US" sz="11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endParaRPr lang="en-US" altLang="en-US" sz="11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30"/>
          <p:cNvSpPr txBox="1">
            <a:spLocks noChangeArrowheads="1"/>
          </p:cNvSpPr>
          <p:nvPr/>
        </p:nvSpPr>
        <p:spPr bwMode="auto">
          <a:xfrm>
            <a:off x="5473208" y="729048"/>
            <a:ext cx="16133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Months </a:t>
            </a:r>
            <a:r>
              <a:rPr lang="en-US" alt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Position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en-US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1557218" y="3288268"/>
            <a:ext cx="75867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2015            16             17             18           19             20             21            22  </a:t>
            </a:r>
            <a:r>
              <a:rPr lang="en-US" alt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23  24</a:t>
            </a:r>
            <a:endParaRPr lang="en-US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1" y="5417403"/>
            <a:ext cx="2921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Future Jobs </a:t>
            </a:r>
            <a:r>
              <a:rPr lang="en-US" altLang="en-US" sz="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(3 future consecutive assignments)</a:t>
            </a:r>
            <a:r>
              <a:rPr lang="en-US" altLang="en-US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en-US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Duty Position </a:t>
            </a: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Duty Position </a:t>
            </a: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Duty Position </a:t>
            </a:r>
            <a:endParaRPr lang="en-US" alt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-1" y="4125842"/>
            <a:ext cx="312420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Previous </a:t>
            </a:r>
            <a:r>
              <a:rPr lang="en-US" altLang="en-US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Positions </a:t>
            </a:r>
            <a:r>
              <a:rPr lang="en-US" altLang="en-US" sz="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(last 5)</a:t>
            </a:r>
            <a:r>
              <a:rPr lang="en-US" altLang="en-US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en-US" sz="1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XYZ </a:t>
            </a: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 (</a:t>
            </a: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20##-20##)</a:t>
            </a:r>
            <a:endParaRPr lang="en-US" alt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Duty Position </a:t>
            </a: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(2012-2013)</a:t>
            </a:r>
            <a:endParaRPr lang="en-US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Duty Position </a:t>
            </a: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(2010-2012)</a:t>
            </a:r>
            <a:endParaRPr lang="en-US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Duty Position </a:t>
            </a: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(2009-2010</a:t>
            </a: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Duty Position </a:t>
            </a: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2006-2009)</a:t>
            </a:r>
            <a:endParaRPr lang="en-US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5250" y="21610"/>
            <a:ext cx="1733550" cy="24929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Place Here)</a:t>
            </a: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COPY OF DA PHOTO OR FAMILY PHOTO OR INDIVIDUAL PHOTO</a:t>
            </a:r>
          </a:p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(Place Here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1714648" y="3244424"/>
            <a:ext cx="19050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1709500" y="2912852"/>
            <a:ext cx="19050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27"/>
          <p:cNvSpPr txBox="1">
            <a:spLocks noChangeArrowheads="1"/>
          </p:cNvSpPr>
          <p:nvPr/>
        </p:nvSpPr>
        <p:spPr bwMode="auto">
          <a:xfrm>
            <a:off x="0" y="6416498"/>
            <a:ext cx="1524776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Last OER:</a:t>
            </a:r>
            <a:endParaRPr lang="en-US" altLang="en-US" sz="11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COR </a:t>
            </a:r>
            <a:r>
              <a:rPr lang="en-US" alt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##</a:t>
            </a:r>
            <a:r>
              <a:rPr lang="en-US" alt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August </a:t>
            </a:r>
            <a:r>
              <a:rPr lang="en-US" alt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20##</a:t>
            </a:r>
            <a:endParaRPr lang="en-US" alt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 Box 30"/>
          <p:cNvSpPr txBox="1">
            <a:spLocks noChangeArrowheads="1"/>
          </p:cNvSpPr>
          <p:nvPr/>
        </p:nvSpPr>
        <p:spPr bwMode="auto">
          <a:xfrm>
            <a:off x="6197600" y="5585387"/>
            <a:ext cx="2946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Hobbies:</a:t>
            </a:r>
            <a:br>
              <a:rPr lang="en-US" altLang="en-US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Hobby 1</a:t>
            </a:r>
            <a:endParaRPr lang="en-US" alt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Hobby 2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Hobby 3</a:t>
            </a:r>
            <a:endParaRPr lang="en-US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 Box 30"/>
          <p:cNvSpPr txBox="1">
            <a:spLocks noChangeArrowheads="1"/>
          </p:cNvSpPr>
          <p:nvPr/>
        </p:nvSpPr>
        <p:spPr bwMode="auto">
          <a:xfrm>
            <a:off x="3048000" y="4126680"/>
            <a:ext cx="327659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Professional/Personal Goals/Notes:</a:t>
            </a:r>
            <a:endParaRPr lang="en-US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Wingdings" charset="2"/>
              <a:buChar char="Ø"/>
            </a:pP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Professional goal: </a:t>
            </a: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Continue </a:t>
            </a: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to…….l</a:t>
            </a: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 typeface="Wingdings" charset="2"/>
              <a:buChar char="Ø"/>
            </a:pP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Professional ……..</a:t>
            </a:r>
            <a:endParaRPr lang="en-US" alt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Wingdings" charset="2"/>
              <a:buChar char="Ø"/>
            </a:pP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Continue to </a:t>
            </a: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……..</a:t>
            </a:r>
            <a:endParaRPr lang="en-US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Wingdings" charset="2"/>
              <a:buChar char="Ø"/>
            </a:pP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Retirement: </a:t>
            </a: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Successfully and proudly </a:t>
            </a:r>
            <a:r>
              <a:rPr lang="en-US" alt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……...</a:t>
            </a:r>
            <a:endParaRPr lang="en-US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048000" y="4191638"/>
            <a:ext cx="0" cy="2253818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239933" y="4191638"/>
            <a:ext cx="0" cy="2253818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 rot="16200000">
            <a:off x="-217206" y="2930477"/>
            <a:ext cx="69602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en-US" sz="1050" i="1" dirty="0">
                <a:latin typeface="Arial" panose="020B0604020202020204" pitchFamily="34" charset="0"/>
                <a:cs typeface="Arial" panose="020B0604020202020204" pitchFamily="34" charset="0"/>
              </a:rPr>
              <a:t>Timeline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130805" y="4114800"/>
            <a:ext cx="8860795" cy="0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 Box 6"/>
          <p:cNvSpPr txBox="1">
            <a:spLocks noChangeArrowheads="1"/>
          </p:cNvSpPr>
          <p:nvPr/>
        </p:nvSpPr>
        <p:spPr bwMode="auto">
          <a:xfrm>
            <a:off x="2448537" y="-714"/>
            <a:ext cx="441204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RANK First MI. Last Name (42H; </a:t>
            </a:r>
            <a:r>
              <a:rPr lang="en-US" altLang="en-US" sz="2000" dirty="0" smtClean="0"/>
              <a:t>AG)</a:t>
            </a:r>
            <a:endParaRPr lang="en-US" altLang="en-US" sz="20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 smtClean="0"/>
              <a:t>Duty Position– YG##</a:t>
            </a:r>
            <a:endParaRPr lang="en-US" altLang="en-US" sz="2000" dirty="0"/>
          </a:p>
        </p:txBody>
      </p:sp>
      <p:sp>
        <p:nvSpPr>
          <p:cNvPr id="58" name="Text Box 29"/>
          <p:cNvSpPr txBox="1">
            <a:spLocks noChangeArrowheads="1"/>
          </p:cNvSpPr>
          <p:nvPr/>
        </p:nvSpPr>
        <p:spPr bwMode="auto">
          <a:xfrm>
            <a:off x="1905000" y="1099752"/>
            <a:ext cx="36258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u="sng" dirty="0">
                <a:solidFill>
                  <a:srgbClr val="0070C0"/>
                </a:solidFill>
                <a:latin typeface="Calibri" charset="0"/>
              </a:rPr>
              <a:t>Short </a:t>
            </a:r>
            <a:r>
              <a:rPr lang="en-US" altLang="en-US" sz="1200" b="1" u="sng" dirty="0" smtClean="0">
                <a:solidFill>
                  <a:srgbClr val="0070C0"/>
                </a:solidFill>
                <a:latin typeface="Calibri" charset="0"/>
              </a:rPr>
              <a:t>term goals:</a:t>
            </a:r>
            <a:endParaRPr lang="en-US" altLang="en-US" sz="1200" b="1" u="sng" dirty="0">
              <a:solidFill>
                <a:srgbClr val="0070C0"/>
              </a:solidFill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200" dirty="0">
                <a:latin typeface="Calibri" charset="0"/>
              </a:rPr>
              <a:t> </a:t>
            </a:r>
            <a:r>
              <a:rPr lang="en-US" altLang="en-US" sz="1200" dirty="0" smtClean="0">
                <a:latin typeface="Calibri" charset="0"/>
              </a:rPr>
              <a:t>Continue to </a:t>
            </a:r>
            <a:r>
              <a:rPr lang="en-US" altLang="en-US" sz="1200" dirty="0" smtClean="0">
                <a:latin typeface="Calibri" charset="0"/>
              </a:rPr>
              <a:t>improve…………...</a:t>
            </a:r>
            <a:endParaRPr lang="en-US" altLang="en-US" sz="1200" dirty="0" smtClean="0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200" dirty="0">
                <a:latin typeface="Calibri" charset="0"/>
              </a:rPr>
              <a:t> </a:t>
            </a:r>
            <a:r>
              <a:rPr lang="en-US" altLang="en-US" sz="1200" dirty="0" smtClean="0">
                <a:latin typeface="Calibri" charset="0"/>
              </a:rPr>
              <a:t>Improve overall </a:t>
            </a:r>
            <a:r>
              <a:rPr lang="en-US" altLang="en-US" sz="1200" dirty="0" smtClean="0">
                <a:latin typeface="Calibri" charset="0"/>
              </a:rPr>
              <a:t>………….</a:t>
            </a:r>
            <a:endParaRPr lang="en-US" altLang="en-US" sz="1200" dirty="0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200" dirty="0" smtClean="0">
                <a:latin typeface="Calibri" charset="0"/>
              </a:rPr>
              <a:t> Professional improvement as a junior </a:t>
            </a:r>
            <a:r>
              <a:rPr lang="en-US" altLang="en-US" sz="1200" dirty="0" smtClean="0">
                <a:latin typeface="Calibri" charset="0"/>
              </a:rPr>
              <a:t>Officer</a:t>
            </a:r>
            <a:r>
              <a:rPr lang="en-US" altLang="en-US" sz="1200" dirty="0" smtClean="0">
                <a:latin typeface="Calibri" charset="0"/>
              </a:rPr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200" dirty="0" smtClean="0">
                <a:latin typeface="Calibri" charset="0"/>
              </a:rPr>
              <a:t> Become a </a:t>
            </a:r>
            <a:r>
              <a:rPr lang="en-US" altLang="en-US" sz="1200" dirty="0" smtClean="0">
                <a:latin typeface="Calibri" charset="0"/>
              </a:rPr>
              <a:t>better………..</a:t>
            </a:r>
            <a:endParaRPr lang="en-US" altLang="en-US" sz="1200" dirty="0">
              <a:latin typeface="Calibri" charset="0"/>
            </a:endParaRPr>
          </a:p>
        </p:txBody>
      </p:sp>
      <p:sp>
        <p:nvSpPr>
          <p:cNvPr id="59" name="Text Box 29"/>
          <p:cNvSpPr txBox="1">
            <a:spLocks noChangeArrowheads="1"/>
          </p:cNvSpPr>
          <p:nvPr/>
        </p:nvSpPr>
        <p:spPr bwMode="auto">
          <a:xfrm>
            <a:off x="5441950" y="1088648"/>
            <a:ext cx="37020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u="sng" dirty="0" smtClean="0">
                <a:solidFill>
                  <a:srgbClr val="0070C0"/>
                </a:solidFill>
                <a:latin typeface="Calibri" charset="0"/>
              </a:rPr>
              <a:t>Long term goals:</a:t>
            </a:r>
            <a:endParaRPr lang="en-US" altLang="en-US" sz="1200" b="1" u="sng" dirty="0">
              <a:solidFill>
                <a:srgbClr val="0070C0"/>
              </a:solidFill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200" dirty="0">
                <a:latin typeface="Calibri" charset="0"/>
              </a:rPr>
              <a:t> </a:t>
            </a:r>
            <a:r>
              <a:rPr lang="en-US" altLang="en-US" sz="1200" dirty="0" smtClean="0">
                <a:latin typeface="Calibri" charset="0"/>
              </a:rPr>
              <a:t>Continue professional </a:t>
            </a:r>
            <a:r>
              <a:rPr lang="en-US" altLang="en-US" sz="1200" dirty="0" smtClean="0">
                <a:latin typeface="Calibri" charset="0"/>
              </a:rPr>
              <a:t>development……...</a:t>
            </a:r>
            <a:endParaRPr lang="en-US" altLang="en-US" sz="1200" dirty="0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200" dirty="0" smtClean="0">
                <a:latin typeface="Calibri" charset="0"/>
              </a:rPr>
              <a:t> Maintain a competitive edge and </a:t>
            </a:r>
            <a:r>
              <a:rPr lang="en-US" altLang="en-US" sz="1200" dirty="0" smtClean="0">
                <a:latin typeface="Calibri" charset="0"/>
              </a:rPr>
              <a:t>continue……….</a:t>
            </a:r>
            <a:endParaRPr lang="en-US" altLang="en-US" sz="1200" dirty="0" smtClean="0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200" dirty="0">
                <a:latin typeface="Calibri" charset="0"/>
              </a:rPr>
              <a:t>  Improve </a:t>
            </a:r>
            <a:r>
              <a:rPr lang="en-US" altLang="en-US" sz="1200" dirty="0" smtClean="0">
                <a:latin typeface="Calibri" charset="0"/>
              </a:rPr>
              <a:t>…………….</a:t>
            </a:r>
            <a:endParaRPr lang="en-US" altLang="en-US" sz="1200" dirty="0" smtClean="0">
              <a:latin typeface="Calibri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en-US" sz="1200" dirty="0">
              <a:latin typeface="Calibri" charset="0"/>
            </a:endParaRPr>
          </a:p>
        </p:txBody>
      </p:sp>
      <p:sp>
        <p:nvSpPr>
          <p:cNvPr id="78" name="TextBox 33"/>
          <p:cNvSpPr txBox="1">
            <a:spLocks noChangeArrowheads="1"/>
          </p:cNvSpPr>
          <p:nvPr/>
        </p:nvSpPr>
        <p:spPr bwMode="auto">
          <a:xfrm>
            <a:off x="4787106" y="2299662"/>
            <a:ext cx="11572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srgbClr val="FF0000"/>
                </a:solidFill>
              </a:rPr>
              <a:t>PZ LTC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79" name="Down Arrow 78"/>
          <p:cNvSpPr/>
          <p:nvPr/>
        </p:nvSpPr>
        <p:spPr>
          <a:xfrm>
            <a:off x="5257800" y="2528590"/>
            <a:ext cx="174507" cy="4928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0" name="TextBox 38"/>
          <p:cNvSpPr txBox="1">
            <a:spLocks noChangeArrowheads="1"/>
          </p:cNvSpPr>
          <p:nvPr/>
        </p:nvSpPr>
        <p:spPr bwMode="auto">
          <a:xfrm>
            <a:off x="1946827" y="2584736"/>
            <a:ext cx="1459949" cy="276999"/>
          </a:xfrm>
          <a:prstGeom prst="rect">
            <a:avLst/>
          </a:prstGeom>
          <a:solidFill>
            <a:schemeClr val="bg1">
              <a:alpha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/>
              <a:t>S3</a:t>
            </a:r>
            <a:endParaRPr lang="en-US" altLang="en-US" sz="1200" dirty="0"/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4182304" y="3108387"/>
            <a:ext cx="3344561" cy="246063"/>
          </a:xfrm>
          <a:prstGeom prst="rect">
            <a:avLst/>
          </a:prstGeom>
          <a:solidFill>
            <a:schemeClr val="bg1">
              <a:alpha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/>
              <a:t>Broadening </a:t>
            </a:r>
            <a:r>
              <a:rPr lang="en-US" altLang="en-US" sz="1000" dirty="0" smtClean="0"/>
              <a:t>Opportunities</a:t>
            </a:r>
            <a:endParaRPr lang="en-US" altLang="en-US" sz="1000" dirty="0"/>
          </a:p>
        </p:txBody>
      </p:sp>
      <p:sp>
        <p:nvSpPr>
          <p:cNvPr id="82" name="TextBox 38"/>
          <p:cNvSpPr txBox="1">
            <a:spLocks noChangeArrowheads="1"/>
          </p:cNvSpPr>
          <p:nvPr/>
        </p:nvSpPr>
        <p:spPr bwMode="auto">
          <a:xfrm>
            <a:off x="1947322" y="3103933"/>
            <a:ext cx="2226744" cy="246062"/>
          </a:xfrm>
          <a:prstGeom prst="rect">
            <a:avLst/>
          </a:prstGeom>
          <a:solidFill>
            <a:schemeClr val="bg1">
              <a:alpha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/>
              <a:t>KD Assignment</a:t>
            </a:r>
          </a:p>
        </p:txBody>
      </p:sp>
      <p:sp>
        <p:nvSpPr>
          <p:cNvPr id="83" name="TextBox 33"/>
          <p:cNvSpPr txBox="1">
            <a:spLocks noChangeArrowheads="1"/>
          </p:cNvSpPr>
          <p:nvPr/>
        </p:nvSpPr>
        <p:spPr bwMode="auto">
          <a:xfrm>
            <a:off x="8658372" y="2863334"/>
            <a:ext cx="56182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FF0000"/>
                </a:solidFill>
              </a:rPr>
              <a:t>COL 2024</a:t>
            </a:r>
            <a:endParaRPr lang="en-US" altLang="en-US" sz="800" dirty="0">
              <a:solidFill>
                <a:srgbClr val="FF0000"/>
              </a:solidFill>
            </a:endParaRPr>
          </a:p>
        </p:txBody>
      </p:sp>
      <p:sp>
        <p:nvSpPr>
          <p:cNvPr id="84" name="Down Arrow 83"/>
          <p:cNvSpPr/>
          <p:nvPr/>
        </p:nvSpPr>
        <p:spPr>
          <a:xfrm rot="16200000">
            <a:off x="8520151" y="2941304"/>
            <a:ext cx="243312" cy="225451"/>
          </a:xfrm>
          <a:prstGeom prst="downArrow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5" name="Date Placeholder 31"/>
          <p:cNvSpPr txBox="1">
            <a:spLocks/>
          </p:cNvSpPr>
          <p:nvPr/>
        </p:nvSpPr>
        <p:spPr bwMode="auto">
          <a:xfrm>
            <a:off x="2878665" y="3505838"/>
            <a:ext cx="1710269" cy="53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Daughter 1 </a:t>
            </a:r>
            <a:r>
              <a:rPr lang="en-US" altLang="en-US" sz="1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Begins HS</a:t>
            </a:r>
          </a:p>
        </p:txBody>
      </p:sp>
      <p:sp>
        <p:nvSpPr>
          <p:cNvPr id="87" name="5-Point Star 86"/>
          <p:cNvSpPr/>
          <p:nvPr/>
        </p:nvSpPr>
        <p:spPr>
          <a:xfrm>
            <a:off x="2667000" y="2924175"/>
            <a:ext cx="228600" cy="228600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8" name="Date Placeholder 31"/>
          <p:cNvSpPr txBox="1">
            <a:spLocks/>
          </p:cNvSpPr>
          <p:nvPr/>
        </p:nvSpPr>
        <p:spPr bwMode="auto">
          <a:xfrm>
            <a:off x="6680852" y="3505838"/>
            <a:ext cx="1472548" cy="53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Two decade marriage anniversary</a:t>
            </a:r>
          </a:p>
        </p:txBody>
      </p:sp>
      <p:sp>
        <p:nvSpPr>
          <p:cNvPr id="90" name="TextBox 38"/>
          <p:cNvSpPr txBox="1">
            <a:spLocks noChangeArrowheads="1"/>
          </p:cNvSpPr>
          <p:nvPr/>
        </p:nvSpPr>
        <p:spPr bwMode="auto">
          <a:xfrm>
            <a:off x="4173837" y="2585758"/>
            <a:ext cx="1210822" cy="26161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 smtClean="0"/>
              <a:t>OC</a:t>
            </a:r>
            <a:endParaRPr lang="en-US" altLang="en-US" sz="1100" dirty="0"/>
          </a:p>
        </p:txBody>
      </p:sp>
      <p:sp>
        <p:nvSpPr>
          <p:cNvPr id="91" name="TextBox 38"/>
          <p:cNvSpPr txBox="1">
            <a:spLocks noChangeArrowheads="1"/>
          </p:cNvSpPr>
          <p:nvPr/>
        </p:nvSpPr>
        <p:spPr bwMode="auto">
          <a:xfrm>
            <a:off x="5401733" y="2582333"/>
            <a:ext cx="914400" cy="276999"/>
          </a:xfrm>
          <a:prstGeom prst="rect">
            <a:avLst/>
          </a:prstGeom>
          <a:solidFill>
            <a:schemeClr val="bg1">
              <a:alpha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/>
              <a:t>BN CDR</a:t>
            </a:r>
            <a:endParaRPr lang="en-US" altLang="en-US" sz="1200" dirty="0"/>
          </a:p>
        </p:txBody>
      </p:sp>
      <p:sp>
        <p:nvSpPr>
          <p:cNvPr id="93" name="Date Placeholder 31"/>
          <p:cNvSpPr txBox="1">
            <a:spLocks/>
          </p:cNvSpPr>
          <p:nvPr/>
        </p:nvSpPr>
        <p:spPr bwMode="auto">
          <a:xfrm>
            <a:off x="5410200" y="3505838"/>
            <a:ext cx="1235075" cy="53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Daughter 1 </a:t>
            </a:r>
            <a:r>
              <a:rPr lang="en-US" altLang="en-US" sz="1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Graduates HS</a:t>
            </a:r>
          </a:p>
        </p:txBody>
      </p:sp>
      <p:sp>
        <p:nvSpPr>
          <p:cNvPr id="95" name="TextBox 38"/>
          <p:cNvSpPr txBox="1">
            <a:spLocks noChangeArrowheads="1"/>
          </p:cNvSpPr>
          <p:nvPr/>
        </p:nvSpPr>
        <p:spPr bwMode="auto">
          <a:xfrm>
            <a:off x="7526866" y="2580270"/>
            <a:ext cx="958766" cy="276999"/>
          </a:xfrm>
          <a:prstGeom prst="rect">
            <a:avLst/>
          </a:prstGeom>
          <a:solidFill>
            <a:schemeClr val="bg1">
              <a:alpha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/>
              <a:t>BDE…</a:t>
            </a:r>
            <a:endParaRPr lang="en-US" altLang="en-US" sz="1200" dirty="0"/>
          </a:p>
        </p:txBody>
      </p:sp>
      <p:sp>
        <p:nvSpPr>
          <p:cNvPr id="97" name="TextBox 33"/>
          <p:cNvSpPr txBox="1">
            <a:spLocks noChangeArrowheads="1"/>
          </p:cNvSpPr>
          <p:nvPr/>
        </p:nvSpPr>
        <p:spPr bwMode="auto">
          <a:xfrm>
            <a:off x="3854979" y="2296867"/>
            <a:ext cx="11572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FF0000"/>
                </a:solidFill>
              </a:rPr>
              <a:t>B</a:t>
            </a:r>
            <a:r>
              <a:rPr lang="en-US" altLang="en-US" sz="1200" dirty="0" smtClean="0">
                <a:solidFill>
                  <a:srgbClr val="FF0000"/>
                </a:solidFill>
              </a:rPr>
              <a:t>Z LTC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98" name="Date Placeholder 31"/>
          <p:cNvSpPr txBox="1">
            <a:spLocks/>
          </p:cNvSpPr>
          <p:nvPr/>
        </p:nvSpPr>
        <p:spPr bwMode="auto">
          <a:xfrm>
            <a:off x="7827906" y="3505200"/>
            <a:ext cx="1239893" cy="53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Daughter 2 </a:t>
            </a:r>
            <a:r>
              <a:rPr lang="en-US" altLang="en-US" sz="1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begins Middle School</a:t>
            </a:r>
          </a:p>
        </p:txBody>
      </p:sp>
      <p:sp>
        <p:nvSpPr>
          <p:cNvPr id="100" name="TextBox 38"/>
          <p:cNvSpPr txBox="1">
            <a:spLocks noChangeArrowheads="1"/>
          </p:cNvSpPr>
          <p:nvPr/>
        </p:nvSpPr>
        <p:spPr bwMode="auto">
          <a:xfrm>
            <a:off x="3411006" y="2579632"/>
            <a:ext cx="754593" cy="276999"/>
          </a:xfrm>
          <a:prstGeom prst="rect">
            <a:avLst/>
          </a:prstGeom>
          <a:solidFill>
            <a:schemeClr val="bg1">
              <a:alpha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/>
              <a:t>XO</a:t>
            </a:r>
            <a:endParaRPr lang="en-US" altLang="en-US" sz="1200" dirty="0"/>
          </a:p>
        </p:txBody>
      </p:sp>
      <p:sp>
        <p:nvSpPr>
          <p:cNvPr id="101" name="TextBox 38"/>
          <p:cNvSpPr txBox="1">
            <a:spLocks noChangeArrowheads="1"/>
          </p:cNvSpPr>
          <p:nvPr/>
        </p:nvSpPr>
        <p:spPr bwMode="auto">
          <a:xfrm>
            <a:off x="6324600" y="2582333"/>
            <a:ext cx="1202265" cy="276999"/>
          </a:xfrm>
          <a:prstGeom prst="rect">
            <a:avLst/>
          </a:prstGeom>
          <a:solidFill>
            <a:schemeClr val="bg1">
              <a:alpha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err="1" smtClean="0"/>
              <a:t>CoS</a:t>
            </a:r>
            <a:endParaRPr lang="en-US" altLang="en-US" sz="1200" dirty="0"/>
          </a:p>
        </p:txBody>
      </p:sp>
      <p:sp>
        <p:nvSpPr>
          <p:cNvPr id="102" name="TextBox 38"/>
          <p:cNvSpPr txBox="1">
            <a:spLocks noChangeArrowheads="1"/>
          </p:cNvSpPr>
          <p:nvPr/>
        </p:nvSpPr>
        <p:spPr bwMode="auto">
          <a:xfrm>
            <a:off x="7535103" y="3120867"/>
            <a:ext cx="950529" cy="215444"/>
          </a:xfrm>
          <a:prstGeom prst="rect">
            <a:avLst/>
          </a:prstGeom>
          <a:solidFill>
            <a:schemeClr val="bg1">
              <a:alpha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KD Assignment</a:t>
            </a:r>
          </a:p>
        </p:txBody>
      </p:sp>
      <p:pic>
        <p:nvPicPr>
          <p:cNvPr id="63" name="Picture 990" descr="Embelm - Department of the Arm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815" y="32097"/>
            <a:ext cx="733889" cy="652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88377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279</Words>
  <Application>Microsoft Office PowerPoint</Application>
  <PresentationFormat>On-screen Show (4:3)</PresentationFormat>
  <Paragraphs>68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Wingdings</vt:lpstr>
      <vt:lpstr>Office Theme</vt:lpstr>
      <vt:lpstr>PowerPoint Presentation</vt:lpstr>
    </vt:vector>
  </TitlesOfParts>
  <Company>III Corps G1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G1 III Corps</dc:creator>
  <cp:lastModifiedBy>Pinzon, Cristian MAJ MIL FORSCOM</cp:lastModifiedBy>
  <cp:revision>25</cp:revision>
  <cp:lastPrinted>2015-07-31T05:09:43Z</cp:lastPrinted>
  <dcterms:created xsi:type="dcterms:W3CDTF">2014-11-09T16:31:22Z</dcterms:created>
  <dcterms:modified xsi:type="dcterms:W3CDTF">2016-12-15T07:46:38Z</dcterms:modified>
</cp:coreProperties>
</file>