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37" autoAdjust="0"/>
    <p:restoredTop sz="94660"/>
  </p:normalViewPr>
  <p:slideViewPr>
    <p:cSldViewPr>
      <p:cViewPr varScale="1">
        <p:scale>
          <a:sx n="106" d="100"/>
          <a:sy n="106" d="100"/>
        </p:scale>
        <p:origin x="231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48637-587C-4AE9-9D9E-DC2331430C1C}"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FAFB9-DE2C-406E-BDF2-B343D7C853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48637-587C-4AE9-9D9E-DC2331430C1C}"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FAFB9-DE2C-406E-BDF2-B343D7C853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48637-587C-4AE9-9D9E-DC2331430C1C}"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FAFB9-DE2C-406E-BDF2-B343D7C853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48637-587C-4AE9-9D9E-DC2331430C1C}"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FAFB9-DE2C-406E-BDF2-B343D7C853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48637-587C-4AE9-9D9E-DC2331430C1C}"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FAFB9-DE2C-406E-BDF2-B343D7C853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48637-587C-4AE9-9D9E-DC2331430C1C}" type="datetimeFigureOut">
              <a:rPr lang="en-US" smtClean="0"/>
              <a:pPr/>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FAFB9-DE2C-406E-BDF2-B343D7C853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48637-587C-4AE9-9D9E-DC2331430C1C}" type="datetimeFigureOut">
              <a:rPr lang="en-US" smtClean="0"/>
              <a:pPr/>
              <a:t>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BFAFB9-DE2C-406E-BDF2-B343D7C853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48637-587C-4AE9-9D9E-DC2331430C1C}" type="datetimeFigureOut">
              <a:rPr lang="en-US" smtClean="0"/>
              <a:pPr/>
              <a:t>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BFAFB9-DE2C-406E-BDF2-B343D7C853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48637-587C-4AE9-9D9E-DC2331430C1C}" type="datetimeFigureOut">
              <a:rPr lang="en-US" smtClean="0"/>
              <a:pPr/>
              <a:t>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BFAFB9-DE2C-406E-BDF2-B343D7C853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48637-587C-4AE9-9D9E-DC2331430C1C}" type="datetimeFigureOut">
              <a:rPr lang="en-US" smtClean="0"/>
              <a:pPr/>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FAFB9-DE2C-406E-BDF2-B343D7C853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48637-587C-4AE9-9D9E-DC2331430C1C}" type="datetimeFigureOut">
              <a:rPr lang="en-US" smtClean="0"/>
              <a:pPr/>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FAFB9-DE2C-406E-BDF2-B343D7C853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48637-587C-4AE9-9D9E-DC2331430C1C}" type="datetimeFigureOut">
              <a:rPr lang="en-US" smtClean="0"/>
              <a:pPr/>
              <a:t>4/4/2017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FAFB9-DE2C-406E-BDF2-B343D7C85327}" type="slidenum">
              <a:rPr lang="en-US" smtClean="0"/>
              <a:pPr/>
              <a:t>‹#›</a:t>
            </a:fld>
            <a:endParaRPr lang="en-US"/>
          </a:p>
        </p:txBody>
      </p:sp>
      <p:pic>
        <p:nvPicPr>
          <p:cNvPr id="7" name="Picture 6" descr="C:\Users\john.v.petersen\Pictures\1-12.png"/>
          <p:cNvPicPr>
            <a:picLocks noChangeAspect="1" noChangeArrowheads="1"/>
          </p:cNvPicPr>
          <p:nvPr userDrawn="1"/>
        </p:nvPicPr>
        <p:blipFill>
          <a:blip r:embed="rId13" cstate="print"/>
          <a:srcRect/>
          <a:stretch>
            <a:fillRect/>
          </a:stretch>
        </p:blipFill>
        <p:spPr bwMode="auto">
          <a:xfrm>
            <a:off x="8615758" y="16627"/>
            <a:ext cx="511616" cy="533400"/>
          </a:xfrm>
          <a:prstGeom prst="rect">
            <a:avLst/>
          </a:prstGeom>
          <a:noFill/>
        </p:spPr>
      </p:pic>
      <p:pic>
        <p:nvPicPr>
          <p:cNvPr id="8" name="Picture 2" descr="C:\Users\grady.s.taylor\Documents\Cheese\Army patch.jpg"/>
          <p:cNvPicPr>
            <a:picLocks noChangeAspect="1" noChangeArrowheads="1"/>
          </p:cNvPicPr>
          <p:nvPr userDrawn="1"/>
        </p:nvPicPr>
        <p:blipFill>
          <a:blip r:embed="rId14" cstate="print"/>
          <a:stretch>
            <a:fillRect/>
          </a:stretch>
        </p:blipFill>
        <p:spPr bwMode="auto">
          <a:xfrm>
            <a:off x="33252" y="16626"/>
            <a:ext cx="461596" cy="5334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62243" t="14452" r="11778" b="3778"/>
          <a:stretch/>
        </p:blipFill>
        <p:spPr>
          <a:xfrm>
            <a:off x="2209800" y="609600"/>
            <a:ext cx="4419600" cy="4572000"/>
          </a:xfrm>
          <a:prstGeom prst="rect">
            <a:avLst/>
          </a:prstGeom>
        </p:spPr>
      </p:pic>
      <p:sp>
        <p:nvSpPr>
          <p:cNvPr id="12" name="TextBox 12"/>
          <p:cNvSpPr txBox="1"/>
          <p:nvPr/>
        </p:nvSpPr>
        <p:spPr>
          <a:xfrm>
            <a:off x="0" y="2362200"/>
            <a:ext cx="2209803" cy="2819400"/>
          </a:xfrm>
          <a:prstGeom prst="rect">
            <a:avLst/>
          </a:prstGeom>
          <a:noFill/>
          <a:ln w="9528">
            <a:solidFill>
              <a:srgbClr val="000000"/>
            </a:solid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 b="1" i="0" u="sng" strike="noStrike" kern="1200" cap="none" spc="0" baseline="0" dirty="0">
                <a:solidFill>
                  <a:srgbClr val="000000"/>
                </a:solidFill>
                <a:uFillTx/>
                <a:latin typeface="Arial" pitchFamily="34"/>
                <a:cs typeface="Arial" pitchFamily="34"/>
              </a:rPr>
              <a:t>Concept of the Operation</a:t>
            </a:r>
          </a:p>
          <a:p>
            <a:r>
              <a:rPr lang="en-US" sz="600" dirty="0"/>
              <a:t>Phase I (Tactical Road March): 21 0900 APR 15, all available tanks will SP from the BN Motor Pool and conduct a tactical road march generally north on West Range Road. The OOM will be 3-2-HQ-1. Upon arrival, C Co will Occupy Heat North. Details about the staging plan for C Co vehicles is </a:t>
            </a:r>
            <a:r>
              <a:rPr lang="en-US" sz="600" b="1" dirty="0"/>
              <a:t>TBP</a:t>
            </a:r>
            <a:r>
              <a:rPr lang="en-US" sz="600" dirty="0"/>
              <a:t>. Key tasks in this phase: PCCs/PCIs, dispatching, TLPs, road guards.</a:t>
            </a:r>
          </a:p>
          <a:p>
            <a:r>
              <a:rPr lang="en-US" sz="600" dirty="0"/>
              <a:t> </a:t>
            </a:r>
          </a:p>
          <a:p>
            <a:r>
              <a:rPr lang="en-US" sz="600" dirty="0"/>
              <a:t>Phase II (Range Operations): After Occupying Heat North, all tanks will conduct Boresighting, Plumb &amp; Sync, and concurrent training NLT 21 2000 APR 15. 22 0630 APR 15, all vehicles will conduct boresighting. Upon completion of boresighting, all vehicles will move to the firing line and take commands from the Master Gunner. The Master Gunner will set conditions to remote fire all tanks to ensure they are safe to fire with a crew inside. When the Master Gunner confirms that the tanks are safe, crews will complete LFAST as directed by the MG. Upon completion, C Co conducts concurrent training (</a:t>
            </a:r>
            <a:r>
              <a:rPr lang="en-US" sz="600" b="1" dirty="0"/>
              <a:t>TBP</a:t>
            </a:r>
            <a:r>
              <a:rPr lang="en-US" sz="600" dirty="0"/>
              <a:t>). If a crew is unable to LFAST, the make-up day is 24APR15. Key tasks in this phase: Boresighting and P&amp;S, remote firing of ALL tanks, concurrent training plan.</a:t>
            </a:r>
          </a:p>
          <a:p>
            <a:r>
              <a:rPr lang="en-US" sz="600" dirty="0"/>
              <a:t> </a:t>
            </a:r>
          </a:p>
          <a:p>
            <a:r>
              <a:rPr lang="en-US" sz="600" dirty="0"/>
              <a:t>Phase III (Retirement): After completion of LFAST and concurrent training, C Co will request release from the range. O/O, C Co will conduct road march from Heat North, generally south along West Range Road to the 1</a:t>
            </a:r>
            <a:r>
              <a:rPr lang="en-US" sz="600" baseline="30000" dirty="0"/>
              <a:t>st</a:t>
            </a:r>
            <a:r>
              <a:rPr lang="en-US" sz="600" dirty="0"/>
              <a:t> CAV Wash Rack. OOM: 1-2-HQ-3. C Co will clean all vehicles at the wash rack, and return to the motor pool to park the vehicles. Key tasks in this phase: PCCs/PCIs, equipment accountability and cleaning.</a:t>
            </a:r>
          </a:p>
          <a:p>
            <a:pPr>
              <a:defRPr sz="1800" b="0" i="0" u="none" strike="noStrike" kern="0" cap="none" spc="0" baseline="0">
                <a:solidFill>
                  <a:srgbClr val="000000"/>
                </a:solidFill>
                <a:uFillTx/>
              </a:defRPr>
            </a:pPr>
            <a:endParaRPr lang="en-US" sz="600" kern="0" dirty="0" smtClean="0">
              <a:solidFill>
                <a:srgbClr val="000000"/>
              </a:solidFill>
              <a:latin typeface="Arial" pitchFamily="34" charset="0"/>
              <a:cs typeface="Arial" pitchFamily="34" charset="0"/>
            </a:endParaRPr>
          </a:p>
          <a:p>
            <a:pPr>
              <a:defRPr sz="1800" b="0" i="0" u="none" strike="noStrike" kern="0" cap="none" spc="0" baseline="0">
                <a:solidFill>
                  <a:srgbClr val="000000"/>
                </a:solidFill>
                <a:uFillTx/>
              </a:defRPr>
            </a:pPr>
            <a:endParaRPr lang="en-US" sz="600" kern="0" dirty="0" smtClean="0">
              <a:solidFill>
                <a:srgbClr val="000000"/>
              </a:solidFill>
              <a:latin typeface="Arial" pitchFamily="34" charset="0"/>
              <a:cs typeface="Arial" pitchFamily="34" charset="0"/>
            </a:endParaRPr>
          </a:p>
        </p:txBody>
      </p:sp>
      <p:sp>
        <p:nvSpPr>
          <p:cNvPr id="9" name="Rectangle 7"/>
          <p:cNvSpPr/>
          <p:nvPr/>
        </p:nvSpPr>
        <p:spPr>
          <a:xfrm>
            <a:off x="6629401" y="609600"/>
            <a:ext cx="2514600" cy="4648200"/>
          </a:xfrm>
          <a:prstGeom prst="rect">
            <a:avLst/>
          </a:prstGeom>
          <a:noFill/>
          <a:ln w="12701">
            <a:solidFill>
              <a:srgbClr val="000000"/>
            </a:solidFill>
            <a:prstDash val="solid"/>
            <a:miter/>
          </a:ln>
        </p:spPr>
        <p:txBody>
          <a:bodyPr vert="horz" wrap="square" lIns="91440" tIns="45720" rIns="91440" bIns="45720" anchor="t" anchorCtr="0" compatLnSpc="1"/>
          <a:lstStyle/>
          <a:p>
            <a:pPr fontAlgn="auto">
              <a:spcBef>
                <a:spcPts val="0"/>
              </a:spcBef>
              <a:spcAft>
                <a:spcPts val="0"/>
              </a:spcAft>
              <a:defRPr sz="1800" b="0" i="0" u="none" strike="noStrike" kern="0" cap="none" spc="0" baseline="0">
                <a:solidFill>
                  <a:srgbClr val="000000"/>
                </a:solidFill>
                <a:uFillTx/>
              </a:defRPr>
            </a:pPr>
            <a:r>
              <a:rPr lang="en-US" sz="800" b="1" kern="0" dirty="0" smtClean="0">
                <a:solidFill>
                  <a:srgbClr val="000000"/>
                </a:solidFill>
                <a:latin typeface="Arial" panose="020B0604020202020204" pitchFamily="34" charset="0"/>
                <a:cs typeface="Arial" pitchFamily="34" charset="0"/>
              </a:rPr>
              <a:t>TRAINING EVENT:  </a:t>
            </a:r>
            <a:r>
              <a:rPr lang="en-US" sz="800" kern="0" dirty="0" smtClean="0">
                <a:solidFill>
                  <a:srgbClr val="000000"/>
                </a:solidFill>
                <a:latin typeface="Arial" pitchFamily="34" charset="0"/>
                <a:cs typeface="Arial" pitchFamily="34" charset="0"/>
              </a:rPr>
              <a:t>BN LFAST</a:t>
            </a:r>
            <a:br>
              <a:rPr lang="en-US" sz="800" kern="0" dirty="0" smtClean="0">
                <a:solidFill>
                  <a:srgbClr val="000000"/>
                </a:solidFill>
                <a:latin typeface="Arial" pitchFamily="34" charset="0"/>
                <a:cs typeface="Arial" pitchFamily="34" charset="0"/>
              </a:rPr>
            </a:br>
            <a:endParaRPr lang="en-US" sz="800" kern="0" dirty="0" smtClean="0">
              <a:solidFill>
                <a:srgbClr val="000000"/>
              </a:solidFill>
              <a:latin typeface="Arial" pitchFamily="34" charset="0"/>
              <a:cs typeface="Arial" pitchFamily="34" charset="0"/>
            </a:endParaRPr>
          </a:p>
          <a:p>
            <a:pPr fontAlgn="auto">
              <a:spcBef>
                <a:spcPts val="0"/>
              </a:spcBef>
              <a:spcAft>
                <a:spcPts val="0"/>
              </a:spcAft>
              <a:defRPr sz="1800" b="0" i="0" u="none" strike="noStrike" kern="0" cap="none" spc="0" baseline="0">
                <a:solidFill>
                  <a:srgbClr val="000000"/>
                </a:solidFill>
                <a:uFillTx/>
              </a:defRPr>
            </a:pPr>
            <a:r>
              <a:rPr lang="en-US" sz="800" b="1" kern="0" dirty="0" smtClean="0">
                <a:solidFill>
                  <a:srgbClr val="000000"/>
                </a:solidFill>
                <a:latin typeface="Arial" pitchFamily="34" charset="0"/>
                <a:cs typeface="Arial" pitchFamily="34" charset="0"/>
              </a:rPr>
              <a:t>MISSION: </a:t>
            </a:r>
            <a:r>
              <a:rPr lang="en-US" sz="800" dirty="0">
                <a:latin typeface="Arial" panose="020B0604020202020204" pitchFamily="34" charset="0"/>
                <a:cs typeface="Arial" panose="020B0604020202020204" pitchFamily="34" charset="0"/>
              </a:rPr>
              <a:t>C Co conducts tactical </a:t>
            </a:r>
            <a:r>
              <a:rPr lang="en-US" sz="800" b="1" dirty="0">
                <a:latin typeface="Arial" panose="020B0604020202020204" pitchFamily="34" charset="0"/>
                <a:cs typeface="Arial" panose="020B0604020202020204" pitchFamily="34" charset="0"/>
              </a:rPr>
              <a:t>road march</a:t>
            </a:r>
            <a:r>
              <a:rPr lang="en-US" sz="800" dirty="0">
                <a:latin typeface="Arial" panose="020B0604020202020204" pitchFamily="34" charset="0"/>
                <a:cs typeface="Arial" panose="020B0604020202020204" pitchFamily="34" charset="0"/>
              </a:rPr>
              <a:t> 21 0900 APR 15 to </a:t>
            </a:r>
            <a:r>
              <a:rPr lang="en-US" sz="800" b="1" dirty="0">
                <a:latin typeface="Arial" panose="020B0604020202020204" pitchFamily="34" charset="0"/>
                <a:cs typeface="Arial" panose="020B0604020202020204" pitchFamily="34" charset="0"/>
              </a:rPr>
              <a:t>occupy</a:t>
            </a:r>
            <a:r>
              <a:rPr lang="en-US" sz="800" dirty="0">
                <a:latin typeface="Arial" panose="020B0604020202020204" pitchFamily="34" charset="0"/>
                <a:cs typeface="Arial" panose="020B0604020202020204" pitchFamily="34" charset="0"/>
              </a:rPr>
              <a:t> Heat </a:t>
            </a:r>
            <a:r>
              <a:rPr lang="en-US" sz="800" dirty="0" smtClean="0">
                <a:latin typeface="Arial" panose="020B0604020202020204" pitchFamily="34" charset="0"/>
                <a:cs typeface="Arial" panose="020B0604020202020204" pitchFamily="34" charset="0"/>
              </a:rPr>
              <a:t>North</a:t>
            </a:r>
          </a:p>
          <a:p>
            <a:pPr fontAlgn="auto">
              <a:spcBef>
                <a:spcPts val="0"/>
              </a:spcBef>
              <a:spcAft>
                <a:spcPts val="0"/>
              </a:spcAft>
              <a:defRPr sz="1800" b="0" i="0" u="none" strike="noStrike" kern="0" cap="none" spc="0" baseline="0">
                <a:solidFill>
                  <a:srgbClr val="000000"/>
                </a:solidFill>
                <a:uFillTx/>
              </a:defRPr>
            </a:pPr>
            <a:endParaRPr lang="en-US" sz="800" b="1" kern="0" dirty="0" smtClean="0">
              <a:solidFill>
                <a:srgbClr val="000000"/>
              </a:solidFill>
              <a:latin typeface="Arial" pitchFamily="34" charset="0"/>
              <a:cs typeface="Arial" pitchFamily="34" charset="0"/>
            </a:endParaRPr>
          </a:p>
          <a:p>
            <a:pPr fontAlgn="auto">
              <a:spcBef>
                <a:spcPts val="0"/>
              </a:spcBef>
              <a:spcAft>
                <a:spcPts val="0"/>
              </a:spcAft>
              <a:defRPr sz="1800" b="0" i="0" u="none" strike="noStrike" kern="0" cap="none" spc="0" baseline="0">
                <a:solidFill>
                  <a:srgbClr val="000000"/>
                </a:solidFill>
                <a:uFillTx/>
              </a:defRPr>
            </a:pPr>
            <a:r>
              <a:rPr lang="en-US" sz="800" b="1" kern="0" dirty="0" smtClean="0">
                <a:solidFill>
                  <a:srgbClr val="000000"/>
                </a:solidFill>
                <a:latin typeface="Arial" pitchFamily="34" charset="0"/>
                <a:cs typeface="Arial" pitchFamily="34" charset="0"/>
              </a:rPr>
              <a:t>Purpose: </a:t>
            </a:r>
            <a:r>
              <a:rPr lang="en-US" sz="800" b="1" dirty="0" smtClean="0">
                <a:latin typeface="Arial" panose="020B0604020202020204" pitchFamily="34" charset="0"/>
                <a:cs typeface="Arial" panose="020B0604020202020204" pitchFamily="34" charset="0"/>
              </a:rPr>
              <a:t>Allow</a:t>
            </a:r>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all vehicles to execute a test fire and LFAST</a:t>
            </a:r>
            <a:r>
              <a:rPr lang="en-US" sz="800" dirty="0" smtClean="0">
                <a:latin typeface="Arial" panose="020B0604020202020204" pitchFamily="34" charset="0"/>
                <a:cs typeface="Arial" panose="020B0604020202020204" pitchFamily="34" charset="0"/>
              </a:rPr>
              <a:t>.</a:t>
            </a:r>
          </a:p>
          <a:p>
            <a:pPr fontAlgn="auto">
              <a:spcBef>
                <a:spcPts val="0"/>
              </a:spcBef>
              <a:spcAft>
                <a:spcPts val="0"/>
              </a:spcAft>
              <a:defRPr sz="1800" b="0" i="0" u="none" strike="noStrike" kern="0" cap="none" spc="0" baseline="0">
                <a:solidFill>
                  <a:srgbClr val="000000"/>
                </a:solidFill>
                <a:uFillTx/>
              </a:defRPr>
            </a:pPr>
            <a:endParaRPr lang="en-US" sz="800" b="1" kern="0" dirty="0" smtClean="0">
              <a:solidFill>
                <a:srgbClr val="000000"/>
              </a:solidFill>
              <a:latin typeface="Arial" pitchFamily="34" charset="0"/>
              <a:cs typeface="Arial" pitchFamily="34" charset="0"/>
            </a:endParaRPr>
          </a:p>
          <a:p>
            <a:pPr fontAlgn="auto">
              <a:spcBef>
                <a:spcPts val="0"/>
              </a:spcBef>
              <a:spcAft>
                <a:spcPts val="0"/>
              </a:spcAft>
              <a:defRPr sz="1800" b="0" i="0" u="none" strike="noStrike" kern="0" cap="none" spc="0" baseline="0">
                <a:solidFill>
                  <a:srgbClr val="000000"/>
                </a:solidFill>
                <a:uFillTx/>
              </a:defRPr>
            </a:pPr>
            <a:r>
              <a:rPr lang="en-US" sz="800" b="1" kern="0" dirty="0" smtClean="0">
                <a:solidFill>
                  <a:srgbClr val="000000"/>
                </a:solidFill>
                <a:latin typeface="Arial" pitchFamily="34" charset="0"/>
                <a:cs typeface="Arial" pitchFamily="34" charset="0"/>
              </a:rPr>
              <a:t>Key Tasks: </a:t>
            </a:r>
            <a:endParaRPr lang="en-US" sz="800" kern="0" dirty="0" smtClean="0">
              <a:solidFill>
                <a:srgbClr val="000000"/>
              </a:solidFill>
              <a:latin typeface="Arial" pitchFamily="34" charset="0"/>
              <a:cs typeface="Arial" pitchFamily="34" charset="0"/>
            </a:endParaRPr>
          </a:p>
          <a:p>
            <a:pPr marL="171450" lvl="0" indent="-171450">
              <a:buFont typeface="Arial" panose="020B0604020202020204" pitchFamily="34" charset="0"/>
              <a:buChar char="•"/>
            </a:pPr>
            <a:r>
              <a:rPr lang="en-US" sz="800" dirty="0" smtClean="0">
                <a:latin typeface="Arial" panose="020B0604020202020204" pitchFamily="34" charset="0"/>
                <a:cs typeface="Arial" panose="020B0604020202020204" pitchFamily="34" charset="0"/>
              </a:rPr>
              <a:t>PCCs/PCIs </a:t>
            </a:r>
            <a:r>
              <a:rPr lang="en-US" sz="800" dirty="0">
                <a:latin typeface="Arial" panose="020B0604020202020204" pitchFamily="34" charset="0"/>
                <a:cs typeface="Arial" panose="020B0604020202020204" pitchFamily="34" charset="0"/>
              </a:rPr>
              <a:t>of all equipment moving to the range</a:t>
            </a:r>
          </a:p>
          <a:p>
            <a:pPr marL="171450" lvl="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Remote fire ALL tanks</a:t>
            </a:r>
          </a:p>
          <a:p>
            <a:pPr marL="171450" lvl="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Screen all tanks</a:t>
            </a:r>
          </a:p>
          <a:p>
            <a:pPr marL="171450" lvl="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Boresight and plumb and sync 21APR15</a:t>
            </a:r>
          </a:p>
          <a:p>
            <a:pPr marL="171450" lvl="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Boresight the morning of 22APR15.</a:t>
            </a:r>
          </a:p>
          <a:p>
            <a:pPr fontAlgn="auto">
              <a:spcBef>
                <a:spcPts val="0"/>
              </a:spcBef>
              <a:spcAft>
                <a:spcPts val="0"/>
              </a:spcAft>
              <a:defRPr sz="1800" b="0" i="0" u="none" strike="noStrike" kern="0" cap="none" spc="0" baseline="0">
                <a:solidFill>
                  <a:srgbClr val="000000"/>
                </a:solidFill>
                <a:uFillTx/>
              </a:defRPr>
            </a:pPr>
            <a:endParaRPr lang="en-US" sz="800" b="1" kern="0" dirty="0" smtClean="0">
              <a:solidFill>
                <a:srgbClr val="000000"/>
              </a:solidFill>
              <a:latin typeface="Arial" pitchFamily="34" charset="0"/>
              <a:cs typeface="Arial" pitchFamily="34" charset="0"/>
            </a:endParaRPr>
          </a:p>
          <a:p>
            <a:pPr fontAlgn="auto">
              <a:spcBef>
                <a:spcPts val="0"/>
              </a:spcBef>
              <a:spcAft>
                <a:spcPts val="0"/>
              </a:spcAft>
              <a:defRPr sz="1800" b="0" i="0" u="none" strike="noStrike" kern="0" cap="none" spc="0" baseline="0">
                <a:solidFill>
                  <a:srgbClr val="000000"/>
                </a:solidFill>
                <a:uFillTx/>
              </a:defRPr>
            </a:pPr>
            <a:r>
              <a:rPr lang="en-US" sz="800" b="1" kern="0" dirty="0" smtClean="0">
                <a:solidFill>
                  <a:srgbClr val="000000"/>
                </a:solidFill>
                <a:latin typeface="Arial" pitchFamily="34" charset="0"/>
                <a:cs typeface="Arial" pitchFamily="34" charset="0"/>
              </a:rPr>
              <a:t>Endstate: </a:t>
            </a:r>
          </a:p>
          <a:p>
            <a:pPr fontAlgn="auto">
              <a:spcBef>
                <a:spcPts val="0"/>
              </a:spcBef>
              <a:spcAft>
                <a:spcPts val="0"/>
              </a:spcAft>
              <a:defRPr sz="1800" b="0" i="0" u="none" strike="noStrike" kern="0" cap="none" spc="0" baseline="0">
                <a:solidFill>
                  <a:srgbClr val="000000"/>
                </a:solidFill>
                <a:uFillTx/>
              </a:defRPr>
            </a:pPr>
            <a:r>
              <a:rPr lang="en-US" sz="800" dirty="0" smtClean="0">
                <a:latin typeface="Arial" panose="020B0604020202020204" pitchFamily="34" charset="0"/>
                <a:cs typeface="Arial" panose="020B0604020202020204" pitchFamily="34" charset="0"/>
              </a:rPr>
              <a:t>All </a:t>
            </a:r>
            <a:r>
              <a:rPr lang="en-US" sz="800" dirty="0">
                <a:latin typeface="Arial" panose="020B0604020202020204" pitchFamily="34" charset="0"/>
                <a:cs typeface="Arial" panose="020B0604020202020204" pitchFamily="34" charset="0"/>
              </a:rPr>
              <a:t>tanks deemed safe to fire with a crew inside and are complete with LFAST, and returned to BN motor pool</a:t>
            </a:r>
            <a:r>
              <a:rPr lang="en-US" sz="800" dirty="0" smtClean="0">
                <a:latin typeface="Arial" panose="020B0604020202020204" pitchFamily="34" charset="0"/>
                <a:cs typeface="Arial" panose="020B0604020202020204" pitchFamily="34" charset="0"/>
              </a:rPr>
              <a:t>.</a:t>
            </a:r>
          </a:p>
          <a:p>
            <a:pPr fontAlgn="auto">
              <a:spcBef>
                <a:spcPts val="0"/>
              </a:spcBef>
              <a:spcAft>
                <a:spcPts val="0"/>
              </a:spcAft>
              <a:defRPr sz="1800" b="0" i="0" u="none" strike="noStrike" kern="0" cap="none" spc="0" baseline="0">
                <a:solidFill>
                  <a:srgbClr val="000000"/>
                </a:solidFill>
                <a:uFillTx/>
              </a:defRPr>
            </a:pPr>
            <a:endParaRPr lang="en-US" sz="800" b="1" kern="0" dirty="0" smtClean="0">
              <a:solidFill>
                <a:srgbClr val="000000"/>
              </a:solidFill>
              <a:latin typeface="Arial" pitchFamily="34" charset="0"/>
              <a:cs typeface="Arial" pitchFamily="34" charset="0"/>
            </a:endParaRPr>
          </a:p>
          <a:p>
            <a:pPr fontAlgn="auto">
              <a:spcBef>
                <a:spcPts val="0"/>
              </a:spcBef>
              <a:spcAft>
                <a:spcPts val="0"/>
              </a:spcAft>
              <a:defRPr sz="1800" b="0" i="0" u="none" strike="noStrike" kern="0" cap="none" spc="0" baseline="0">
                <a:solidFill>
                  <a:srgbClr val="000000"/>
                </a:solidFill>
                <a:uFillTx/>
              </a:defRPr>
            </a:pPr>
            <a:r>
              <a:rPr lang="en-US" sz="800" b="1" kern="0" dirty="0" smtClean="0">
                <a:solidFill>
                  <a:srgbClr val="000000"/>
                </a:solidFill>
                <a:latin typeface="Arial" pitchFamily="34" charset="0"/>
                <a:cs typeface="Arial" pitchFamily="34" charset="0"/>
              </a:rPr>
              <a:t>Projected Number of Trainees: 40</a:t>
            </a:r>
          </a:p>
          <a:p>
            <a:pPr fontAlgn="auto">
              <a:spcBef>
                <a:spcPts val="0"/>
              </a:spcBef>
              <a:spcAft>
                <a:spcPts val="0"/>
              </a:spcAft>
              <a:defRPr sz="1800" b="0" i="0" u="none" strike="noStrike" kern="0" cap="none" spc="0" baseline="0">
                <a:solidFill>
                  <a:srgbClr val="000000"/>
                </a:solidFill>
                <a:uFillTx/>
              </a:defRPr>
            </a:pPr>
            <a:endParaRPr lang="en-US" sz="800" b="1" kern="0" dirty="0" smtClean="0">
              <a:solidFill>
                <a:srgbClr val="000000"/>
              </a:solidFill>
              <a:latin typeface="Arial" pitchFamily="34" charset="0"/>
              <a:cs typeface="Arial" pitchFamily="34" charset="0"/>
            </a:endParaRPr>
          </a:p>
          <a:p>
            <a:pPr fontAlgn="auto">
              <a:spcBef>
                <a:spcPts val="0"/>
              </a:spcBef>
              <a:spcAft>
                <a:spcPts val="0"/>
              </a:spcAft>
              <a:defRPr sz="1800" b="0" i="0" u="none" strike="noStrike" kern="0" cap="none" spc="0" baseline="0">
                <a:solidFill>
                  <a:srgbClr val="000000"/>
                </a:solidFill>
                <a:uFillTx/>
              </a:defRPr>
            </a:pPr>
            <a:r>
              <a:rPr lang="en-US" sz="800" b="1" kern="0" dirty="0" smtClean="0">
                <a:solidFill>
                  <a:srgbClr val="000000"/>
                </a:solidFill>
                <a:latin typeface="Arial" pitchFamily="34" charset="0"/>
                <a:cs typeface="Arial" pitchFamily="34" charset="0"/>
              </a:rPr>
              <a:t>Key METL Tasks: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i="0" strike="noStrike" kern="1200" cap="none" spc="0" baseline="0" dirty="0" smtClean="0">
                <a:uFillTx/>
                <a:latin typeface="Arial" pitchFamily="34" charset="0"/>
                <a:cs typeface="Arial" pitchFamily="34" charset="0"/>
              </a:rPr>
              <a:t>71-TS-2110</a:t>
            </a:r>
            <a:r>
              <a:rPr lang="en-US" sz="800" dirty="0" smtClean="0">
                <a:latin typeface="Arial" pitchFamily="34" charset="0"/>
                <a:cs typeface="Arial" pitchFamily="34" charset="0"/>
              </a:rPr>
              <a:t>: </a:t>
            </a:r>
            <a:r>
              <a:rPr lang="en-US" sz="800" i="0" strike="noStrike" kern="1200" cap="none" spc="0" baseline="0" dirty="0" smtClean="0">
                <a:uFillTx/>
                <a:latin typeface="Arial" pitchFamily="34" charset="0"/>
                <a:cs typeface="Arial" pitchFamily="34" charset="0"/>
              </a:rPr>
              <a:t>Conduct Armor</a:t>
            </a:r>
            <a:r>
              <a:rPr lang="en-US" sz="800" i="0" strike="noStrike" kern="1200" cap="none" spc="0" dirty="0" smtClean="0">
                <a:uFillTx/>
                <a:latin typeface="Arial" pitchFamily="34" charset="0"/>
                <a:cs typeface="Arial" pitchFamily="34" charset="0"/>
              </a:rPr>
              <a:t> Company Operations</a:t>
            </a:r>
            <a:endParaRPr lang="en-US" sz="800" i="0" strike="noStrike" kern="1200" cap="none" spc="0" baseline="0" dirty="0" smtClean="0">
              <a:uFillTx/>
              <a:latin typeface="Arial" pitchFamily="34" charset="0"/>
              <a:cs typeface="Arial"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00" i="0" u="sng" strike="noStrike" kern="1200" cap="none" spc="0" baseline="0" dirty="0" smtClean="0">
              <a:solidFill>
                <a:srgbClr val="000000"/>
              </a:solidFill>
              <a:uFillTx/>
              <a:latin typeface="Arial" pitchFamily="34" charset="0"/>
              <a:cs typeface="Arial"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i="0" u="sng" strike="noStrike" kern="1200" cap="none" spc="0" baseline="0" dirty="0" smtClean="0">
                <a:solidFill>
                  <a:srgbClr val="000000"/>
                </a:solidFill>
                <a:uFillTx/>
                <a:latin typeface="Arial" pitchFamily="34" charset="0"/>
                <a:cs typeface="Arial" pitchFamily="34" charset="0"/>
              </a:rPr>
              <a:t>References:</a:t>
            </a:r>
          </a:p>
          <a:p>
            <a:pPr marL="171450" lvl="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OPORD 15-005 1-12 CAV Fire Control Validation Exercise (Charger Phoenix)</a:t>
            </a:r>
          </a:p>
          <a:p>
            <a:pPr marL="171450" lvl="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1</a:t>
            </a:r>
            <a:r>
              <a:rPr lang="en-US" sz="800" baseline="30000" dirty="0">
                <a:latin typeface="Arial" panose="020B0604020202020204" pitchFamily="34" charset="0"/>
                <a:cs typeface="Arial" panose="020B0604020202020204" pitchFamily="34" charset="0"/>
              </a:rPr>
              <a:t>st</a:t>
            </a:r>
            <a:r>
              <a:rPr lang="en-US" sz="800" dirty="0">
                <a:latin typeface="Arial" panose="020B0604020202020204" pitchFamily="34" charset="0"/>
                <a:cs typeface="Arial" panose="020B0604020202020204" pitchFamily="34" charset="0"/>
              </a:rPr>
              <a:t> CAV GUNSOP</a:t>
            </a:r>
          </a:p>
          <a:p>
            <a:pPr marL="171450" lvl="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TC 3-20.31 HBCT Gunnery</a:t>
            </a:r>
          </a:p>
          <a:p>
            <a:pPr marL="171450" lvl="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FH 350-40: Range Control Operating Procedures</a:t>
            </a:r>
          </a:p>
          <a:p>
            <a:pPr marL="171450" lvl="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Greywolf GUNSOP</a:t>
            </a:r>
          </a:p>
          <a:p>
            <a:pPr marL="171450" lvl="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Greywolf TRAINSOP</a:t>
            </a:r>
          </a:p>
          <a:p>
            <a:pPr marL="171450" lvl="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1-12 CAV OPORD 15-002 (FY 15 UTP)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00" i="0" strike="noStrike" kern="1200" cap="none" spc="0" baseline="0" dirty="0">
              <a:solidFill>
                <a:srgbClr val="000000"/>
              </a:solidFill>
              <a:uFillTx/>
              <a:latin typeface="Arial" pitchFamily="34" charset="0"/>
              <a:cs typeface="Arial"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00" b="1" i="0" u="none" strike="noStrike" kern="1200" cap="none" spc="0" baseline="0" dirty="0">
              <a:solidFill>
                <a:srgbClr val="000000"/>
              </a:solidFill>
              <a:uFillTx/>
              <a:latin typeface="Arial" pitchFamily="34" charset="0"/>
              <a:cs typeface="Arial" pitchFamily="34" charset="0"/>
            </a:endParaRPr>
          </a:p>
        </p:txBody>
      </p:sp>
      <p:sp>
        <p:nvSpPr>
          <p:cNvPr id="16" name="Down Arrow 16"/>
          <p:cNvSpPr/>
          <p:nvPr/>
        </p:nvSpPr>
        <p:spPr>
          <a:xfrm rot="10799991">
            <a:off x="6248402" y="685796"/>
            <a:ext cx="332228" cy="838203"/>
          </a:xfrm>
          <a:custGeom>
            <a:avLst>
              <a:gd name="f0" fmla="val 17319"/>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N</a:t>
            </a:r>
          </a:p>
        </p:txBody>
      </p:sp>
      <p:sp>
        <p:nvSpPr>
          <p:cNvPr id="19" name="Rectangle 29"/>
          <p:cNvSpPr/>
          <p:nvPr/>
        </p:nvSpPr>
        <p:spPr>
          <a:xfrm>
            <a:off x="914400" y="80677"/>
            <a:ext cx="7239003" cy="461665"/>
          </a:xfrm>
          <a:prstGeom prst="rect">
            <a:avLst/>
          </a:prstGeom>
          <a:noFill/>
          <a:ln>
            <a:noFill/>
            <a:prstDash val="solid"/>
          </a:ln>
        </p:spPr>
        <p:txBody>
          <a:bodyPr vert="horz" wrap="square" lIns="91440" tIns="45720" rIns="91440" bIns="45720" anchor="t" anchorCtr="1" compatLnSpc="1">
            <a:spAutoFit/>
          </a:bodyPr>
          <a:lstStyle/>
          <a:p>
            <a:pPr algn="ctr"/>
            <a:r>
              <a:rPr lang="en-US" sz="2400" b="1" dirty="0" smtClean="0">
                <a:solidFill>
                  <a:srgbClr val="000000"/>
                </a:solidFill>
                <a:cs typeface="Arial" charset="0"/>
              </a:rPr>
              <a:t>C CO, 1-12 CAV, Operation Crazy Phoenix</a:t>
            </a:r>
            <a:endParaRPr lang="en-US" sz="2400" b="1" dirty="0">
              <a:solidFill>
                <a:srgbClr val="000000"/>
              </a:solidFill>
              <a:cs typeface="Arial" charset="0"/>
            </a:endParaRPr>
          </a:p>
        </p:txBody>
      </p:sp>
      <p:graphicFrame>
        <p:nvGraphicFramePr>
          <p:cNvPr id="36" name="Table 35"/>
          <p:cNvGraphicFramePr>
            <a:graphicFrameLocks noGrp="1"/>
          </p:cNvGraphicFramePr>
          <p:nvPr>
            <p:extLst>
              <p:ext uri="{D42A27DB-BD31-4B8C-83A1-F6EECF244321}">
                <p14:modId xmlns:p14="http://schemas.microsoft.com/office/powerpoint/2010/main" val="94100047"/>
              </p:ext>
            </p:extLst>
          </p:nvPr>
        </p:nvGraphicFramePr>
        <p:xfrm>
          <a:off x="0" y="609600"/>
          <a:ext cx="2209800" cy="1783080"/>
        </p:xfrm>
        <a:graphic>
          <a:graphicData uri="http://schemas.openxmlformats.org/drawingml/2006/table">
            <a:tbl>
              <a:tblPr firstRow="1" bandRow="1">
                <a:tableStyleId>{5C22544A-7EE6-4342-B048-85BDC9FD1C3A}</a:tableStyleId>
              </a:tblPr>
              <a:tblGrid>
                <a:gridCol w="1274885"/>
                <a:gridCol w="934915"/>
              </a:tblGrid>
              <a:tr h="194733">
                <a:tc>
                  <a:txBody>
                    <a:bodyPr/>
                    <a:lstStyle/>
                    <a:p>
                      <a:pPr algn="ctr"/>
                      <a:r>
                        <a:rPr lang="en-US" sz="700" dirty="0" smtClean="0">
                          <a:solidFill>
                            <a:schemeClr val="tx1"/>
                          </a:solidFill>
                          <a:latin typeface="Arial" pitchFamily="34" charset="0"/>
                          <a:cs typeface="Arial" pitchFamily="34" charset="0"/>
                        </a:rPr>
                        <a:t>8 Step Training</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smtClean="0">
                          <a:solidFill>
                            <a:schemeClr val="tx1"/>
                          </a:solidFill>
                          <a:latin typeface="Arial" pitchFamily="34" charset="0"/>
                          <a:cs typeface="Arial" pitchFamily="34" charset="0"/>
                        </a:rPr>
                        <a:t>Date</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4733">
                <a:tc>
                  <a:txBody>
                    <a:bodyPr/>
                    <a:lstStyle/>
                    <a:p>
                      <a:r>
                        <a:rPr lang="en-US" sz="700" dirty="0" smtClean="0">
                          <a:solidFill>
                            <a:schemeClr val="tx1"/>
                          </a:solidFill>
                          <a:latin typeface="Arial" pitchFamily="34" charset="0"/>
                          <a:cs typeface="Arial" pitchFamily="34" charset="0"/>
                        </a:rPr>
                        <a:t>Plan  the Training</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US" sz="700" baseline="0" dirty="0" smtClean="0">
                          <a:solidFill>
                            <a:schemeClr val="tx1"/>
                          </a:solidFill>
                          <a:latin typeface="Arial" pitchFamily="34" charset="0"/>
                          <a:cs typeface="Arial" pitchFamily="34" charset="0"/>
                        </a:rPr>
                        <a:t>10APR15</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194733">
                <a:tc>
                  <a:txBody>
                    <a:bodyPr/>
                    <a:lstStyle/>
                    <a:p>
                      <a:r>
                        <a:rPr lang="en-US" sz="700" dirty="0" smtClean="0">
                          <a:solidFill>
                            <a:schemeClr val="tx1"/>
                          </a:solidFill>
                          <a:latin typeface="Arial" pitchFamily="34" charset="0"/>
                          <a:cs typeface="Arial" pitchFamily="34" charset="0"/>
                        </a:rPr>
                        <a:t>Certify</a:t>
                      </a:r>
                      <a:r>
                        <a:rPr lang="en-US" sz="700" baseline="0" dirty="0" smtClean="0">
                          <a:solidFill>
                            <a:schemeClr val="tx1"/>
                          </a:solidFill>
                          <a:latin typeface="Arial" pitchFamily="34" charset="0"/>
                          <a:cs typeface="Arial" pitchFamily="34" charset="0"/>
                        </a:rPr>
                        <a:t> Leaders</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700" dirty="0" smtClean="0">
                          <a:solidFill>
                            <a:schemeClr val="tx1"/>
                          </a:solidFill>
                          <a:latin typeface="Arial" pitchFamily="34" charset="0"/>
                          <a:cs typeface="Arial" pitchFamily="34" charset="0"/>
                        </a:rPr>
                        <a:t>15APR15</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194733">
                <a:tc>
                  <a:txBody>
                    <a:bodyPr/>
                    <a:lstStyle/>
                    <a:p>
                      <a:r>
                        <a:rPr lang="en-US" sz="700" dirty="0" smtClean="0">
                          <a:solidFill>
                            <a:schemeClr val="tx1"/>
                          </a:solidFill>
                          <a:latin typeface="Arial" pitchFamily="34" charset="0"/>
                          <a:cs typeface="Arial" pitchFamily="34" charset="0"/>
                        </a:rPr>
                        <a:t>Recon</a:t>
                      </a:r>
                      <a:r>
                        <a:rPr lang="en-US" sz="700" baseline="0" dirty="0" smtClean="0">
                          <a:solidFill>
                            <a:schemeClr val="tx1"/>
                          </a:solidFill>
                          <a:latin typeface="Arial" pitchFamily="34" charset="0"/>
                          <a:cs typeface="Arial" pitchFamily="34" charset="0"/>
                        </a:rPr>
                        <a:t> the Site</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700" dirty="0" smtClean="0">
                          <a:solidFill>
                            <a:schemeClr val="tx1"/>
                          </a:solidFill>
                          <a:latin typeface="Arial" pitchFamily="34" charset="0"/>
                          <a:cs typeface="Arial" pitchFamily="34" charset="0"/>
                        </a:rPr>
                        <a:t>16APR15</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194733">
                <a:tc>
                  <a:txBody>
                    <a:bodyPr/>
                    <a:lstStyle/>
                    <a:p>
                      <a:r>
                        <a:rPr lang="en-US" sz="700" dirty="0" smtClean="0">
                          <a:solidFill>
                            <a:schemeClr val="tx1"/>
                          </a:solidFill>
                          <a:latin typeface="Arial" pitchFamily="34" charset="0"/>
                          <a:cs typeface="Arial" pitchFamily="34" charset="0"/>
                        </a:rPr>
                        <a:t>Issue the Plan</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US" sz="700" dirty="0" smtClean="0">
                          <a:solidFill>
                            <a:schemeClr val="tx1"/>
                          </a:solidFill>
                          <a:latin typeface="Arial" pitchFamily="34" charset="0"/>
                          <a:cs typeface="Arial" pitchFamily="34" charset="0"/>
                        </a:rPr>
                        <a:t>13APR</a:t>
                      </a:r>
                      <a:r>
                        <a:rPr lang="en-US" sz="700" baseline="0" dirty="0" smtClean="0">
                          <a:solidFill>
                            <a:schemeClr val="tx1"/>
                          </a:solidFill>
                          <a:latin typeface="Arial" pitchFamily="34" charset="0"/>
                          <a:cs typeface="Arial" pitchFamily="34" charset="0"/>
                        </a:rPr>
                        <a:t>15</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194733">
                <a:tc>
                  <a:txBody>
                    <a:bodyPr/>
                    <a:lstStyle/>
                    <a:p>
                      <a:r>
                        <a:rPr lang="en-US" sz="700" dirty="0" smtClean="0">
                          <a:solidFill>
                            <a:schemeClr val="tx1"/>
                          </a:solidFill>
                          <a:latin typeface="Arial" pitchFamily="34" charset="0"/>
                          <a:cs typeface="Arial" pitchFamily="34" charset="0"/>
                        </a:rPr>
                        <a:t>Rehearsals</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700" dirty="0" smtClean="0">
                          <a:solidFill>
                            <a:schemeClr val="tx1"/>
                          </a:solidFill>
                          <a:latin typeface="Arial" pitchFamily="34" charset="0"/>
                          <a:cs typeface="Arial" pitchFamily="34" charset="0"/>
                        </a:rPr>
                        <a:t>17APR15</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94733">
                <a:tc>
                  <a:txBody>
                    <a:bodyPr/>
                    <a:lstStyle/>
                    <a:p>
                      <a:r>
                        <a:rPr lang="en-US" sz="700" dirty="0" smtClean="0">
                          <a:solidFill>
                            <a:schemeClr val="tx1"/>
                          </a:solidFill>
                          <a:latin typeface="Arial" pitchFamily="34" charset="0"/>
                          <a:cs typeface="Arial" pitchFamily="34" charset="0"/>
                        </a:rPr>
                        <a:t>Execute</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700" dirty="0" smtClean="0">
                          <a:solidFill>
                            <a:schemeClr val="tx1"/>
                          </a:solidFill>
                          <a:latin typeface="Arial" pitchFamily="34" charset="0"/>
                          <a:cs typeface="Arial" pitchFamily="34" charset="0"/>
                        </a:rPr>
                        <a:t>21-22APR15</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94733">
                <a:tc>
                  <a:txBody>
                    <a:bodyPr/>
                    <a:lstStyle/>
                    <a:p>
                      <a:r>
                        <a:rPr lang="en-US" sz="700" dirty="0" smtClean="0">
                          <a:solidFill>
                            <a:schemeClr val="tx1"/>
                          </a:solidFill>
                          <a:latin typeface="Arial" pitchFamily="34" charset="0"/>
                          <a:cs typeface="Arial" pitchFamily="34" charset="0"/>
                        </a:rPr>
                        <a:t>Conduct AAR</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700" dirty="0" smtClean="0">
                          <a:solidFill>
                            <a:schemeClr val="tx1"/>
                          </a:solidFill>
                          <a:latin typeface="Arial" pitchFamily="34" charset="0"/>
                          <a:cs typeface="Arial" pitchFamily="34" charset="0"/>
                        </a:rPr>
                        <a:t>23APR</a:t>
                      </a:r>
                      <a:r>
                        <a:rPr lang="en-US" sz="700" baseline="0" dirty="0" smtClean="0">
                          <a:solidFill>
                            <a:schemeClr val="tx1"/>
                          </a:solidFill>
                          <a:latin typeface="Arial" pitchFamily="34" charset="0"/>
                          <a:cs typeface="Arial" pitchFamily="34" charset="0"/>
                        </a:rPr>
                        <a:t>15</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94733">
                <a:tc>
                  <a:txBody>
                    <a:bodyPr/>
                    <a:lstStyle/>
                    <a:p>
                      <a:r>
                        <a:rPr lang="en-US" sz="700" dirty="0" smtClean="0">
                          <a:solidFill>
                            <a:schemeClr val="tx1"/>
                          </a:solidFill>
                          <a:latin typeface="Arial" pitchFamily="34" charset="0"/>
                          <a:cs typeface="Arial" pitchFamily="34" charset="0"/>
                        </a:rPr>
                        <a:t>Retrain</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700" dirty="0" smtClean="0">
                          <a:solidFill>
                            <a:schemeClr val="tx1"/>
                          </a:solidFill>
                          <a:latin typeface="Arial" pitchFamily="34" charset="0"/>
                          <a:cs typeface="Arial" pitchFamily="34" charset="0"/>
                        </a:rPr>
                        <a:t>24APR15</a:t>
                      </a:r>
                      <a:endParaRPr lang="en-US" sz="7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bl>
          </a:graphicData>
        </a:graphic>
      </p:graphicFrame>
      <p:sp>
        <p:nvSpPr>
          <p:cNvPr id="24" name="Rectangle 23"/>
          <p:cNvSpPr/>
          <p:nvPr/>
        </p:nvSpPr>
        <p:spPr>
          <a:xfrm>
            <a:off x="2209800" y="609600"/>
            <a:ext cx="4419600" cy="45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p:cNvGraphicFramePr>
            <a:graphicFrameLocks noGrp="1"/>
          </p:cNvGraphicFramePr>
          <p:nvPr>
            <p:extLst>
              <p:ext uri="{D42A27DB-BD31-4B8C-83A1-F6EECF244321}">
                <p14:modId xmlns:p14="http://schemas.microsoft.com/office/powerpoint/2010/main" val="2387540217"/>
              </p:ext>
            </p:extLst>
          </p:nvPr>
        </p:nvGraphicFramePr>
        <p:xfrm>
          <a:off x="0" y="5181602"/>
          <a:ext cx="2209800" cy="1679412"/>
        </p:xfrm>
        <a:graphic>
          <a:graphicData uri="http://schemas.openxmlformats.org/drawingml/2006/table">
            <a:tbl>
              <a:tblPr firstRow="1" bandRow="1">
                <a:tableStyleId>{5C22544A-7EE6-4342-B048-85BDC9FD1C3A}</a:tableStyleId>
              </a:tblPr>
              <a:tblGrid>
                <a:gridCol w="457200"/>
                <a:gridCol w="457200"/>
                <a:gridCol w="914400"/>
                <a:gridCol w="381000"/>
              </a:tblGrid>
              <a:tr h="220032">
                <a:tc gridSpan="4">
                  <a:txBody>
                    <a:bodyPr/>
                    <a:lstStyle/>
                    <a:p>
                      <a:pPr algn="ctr"/>
                      <a:r>
                        <a:rPr lang="en-US" sz="800" b="1" u="sng" dirty="0" smtClean="0">
                          <a:solidFill>
                            <a:schemeClr val="tx1"/>
                          </a:solidFill>
                          <a:latin typeface="Arial" pitchFamily="34" charset="0"/>
                          <a:cs typeface="Arial" pitchFamily="34" charset="0"/>
                        </a:rPr>
                        <a:t>RESOURCE STATUS</a:t>
                      </a:r>
                      <a:endParaRPr lang="en-US" sz="800" b="1" u="sng"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32677">
                <a:tc>
                  <a:txBody>
                    <a:bodyPr/>
                    <a:lstStyle/>
                    <a:p>
                      <a:pPr algn="ctr"/>
                      <a:r>
                        <a:rPr lang="en-US" sz="700" b="1" u="sng" dirty="0" err="1" smtClean="0">
                          <a:solidFill>
                            <a:schemeClr val="tx1"/>
                          </a:solidFill>
                          <a:latin typeface="Arial" pitchFamily="34" charset="0"/>
                          <a:cs typeface="Arial" pitchFamily="34" charset="0"/>
                        </a:rPr>
                        <a:t>CLI</a:t>
                      </a:r>
                      <a:endParaRPr lang="en-US" sz="700" b="1" u="sng"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b="1" u="sng"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700" b="1" u="sng" dirty="0" err="1" smtClean="0">
                          <a:solidFill>
                            <a:schemeClr val="tx1"/>
                          </a:solidFill>
                          <a:latin typeface="Arial" pitchFamily="34" charset="0"/>
                          <a:cs typeface="Arial" pitchFamily="34" charset="0"/>
                        </a:rPr>
                        <a:t>CLVIII</a:t>
                      </a:r>
                      <a:endParaRPr lang="en-US" sz="700" b="1" u="sng"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b="1" u="sng"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32677">
                <a:tc>
                  <a:txBody>
                    <a:bodyPr/>
                    <a:lstStyle/>
                    <a:p>
                      <a:pPr algn="ctr"/>
                      <a:r>
                        <a:rPr lang="en-US" sz="700" b="1" u="sng" dirty="0" err="1" smtClean="0">
                          <a:solidFill>
                            <a:schemeClr val="tx1"/>
                          </a:solidFill>
                          <a:latin typeface="Arial" pitchFamily="34" charset="0"/>
                          <a:cs typeface="Arial" pitchFamily="34" charset="0"/>
                        </a:rPr>
                        <a:t>CLII</a:t>
                      </a:r>
                      <a:endParaRPr lang="en-US" sz="700" b="1" u="sng"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b="1" u="sng"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700" b="1" u="sng" dirty="0" err="1" smtClean="0">
                          <a:solidFill>
                            <a:schemeClr val="tx1"/>
                          </a:solidFill>
                          <a:latin typeface="Arial" pitchFamily="34" charset="0"/>
                          <a:cs typeface="Arial" pitchFamily="34" charset="0"/>
                        </a:rPr>
                        <a:t>CLIX</a:t>
                      </a:r>
                      <a:endParaRPr lang="en-US" sz="700" b="1" u="sng"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b="1" u="sng"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32677">
                <a:tc>
                  <a:txBody>
                    <a:bodyPr/>
                    <a:lstStyle/>
                    <a:p>
                      <a:pPr algn="ctr"/>
                      <a:r>
                        <a:rPr lang="en-US" sz="700" b="1" u="sng" dirty="0" err="1" smtClean="0">
                          <a:solidFill>
                            <a:schemeClr val="tx1"/>
                          </a:solidFill>
                          <a:latin typeface="Arial" pitchFamily="34" charset="0"/>
                          <a:cs typeface="Arial" pitchFamily="34" charset="0"/>
                        </a:rPr>
                        <a:t>CLIII</a:t>
                      </a:r>
                      <a:endParaRPr lang="en-US" sz="700" b="1" u="sng"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b="1" u="sng"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700" b="1" u="sng" dirty="0" smtClean="0">
                          <a:solidFill>
                            <a:schemeClr val="tx1"/>
                          </a:solidFill>
                          <a:latin typeface="Arial" pitchFamily="34" charset="0"/>
                          <a:cs typeface="Arial" pitchFamily="34" charset="0"/>
                        </a:rPr>
                        <a:t>Transportation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b="1" u="sng"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32677">
                <a:tc>
                  <a:txBody>
                    <a:bodyPr/>
                    <a:lstStyle/>
                    <a:p>
                      <a:pPr algn="ctr"/>
                      <a:r>
                        <a:rPr lang="en-US" sz="700" b="1" u="sng" dirty="0" err="1" smtClean="0">
                          <a:solidFill>
                            <a:schemeClr val="tx1"/>
                          </a:solidFill>
                          <a:latin typeface="Arial" pitchFamily="34" charset="0"/>
                          <a:cs typeface="Arial" pitchFamily="34" charset="0"/>
                        </a:rPr>
                        <a:t>CLIV</a:t>
                      </a:r>
                      <a:endParaRPr lang="en-US" sz="700" b="1" u="sng"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b="1" u="sng"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700" b="1" u="sng" dirty="0" smtClean="0">
                          <a:solidFill>
                            <a:schemeClr val="tx1"/>
                          </a:solidFill>
                          <a:latin typeface="Arial" pitchFamily="34" charset="0"/>
                          <a:cs typeface="Arial" pitchFamily="34" charset="0"/>
                        </a:rPr>
                        <a:t>Medical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b="1" u="sng"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32677">
                <a:tc>
                  <a:txBody>
                    <a:bodyPr/>
                    <a:lstStyle/>
                    <a:p>
                      <a:pPr algn="ctr"/>
                      <a:r>
                        <a:rPr lang="en-US" sz="700" b="1" u="sng" dirty="0" err="1" smtClean="0">
                          <a:solidFill>
                            <a:schemeClr val="tx1"/>
                          </a:solidFill>
                          <a:latin typeface="Arial" pitchFamily="34" charset="0"/>
                          <a:cs typeface="Arial" pitchFamily="34" charset="0"/>
                        </a:rPr>
                        <a:t>CLV</a:t>
                      </a:r>
                      <a:endParaRPr lang="en-US" sz="700" b="1" u="sng"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b="1" u="sng"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700" b="1" u="sng" dirty="0" smtClean="0">
                          <a:solidFill>
                            <a:schemeClr val="tx1"/>
                          </a:solidFill>
                          <a:latin typeface="Arial" pitchFamily="34" charset="0"/>
                          <a:cs typeface="Arial" pitchFamily="34" charset="0"/>
                        </a:rPr>
                        <a:t>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b="1" u="sng"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959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u="sng" dirty="0" err="1" smtClean="0">
                          <a:solidFill>
                            <a:schemeClr val="tx1"/>
                          </a:solidFill>
                          <a:latin typeface="Arial" pitchFamily="34" charset="0"/>
                          <a:cs typeface="Arial" pitchFamily="34" charset="0"/>
                        </a:rPr>
                        <a:t>CLVII</a:t>
                      </a:r>
                      <a:endParaRPr lang="en-US" sz="700" b="1" u="sng"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b="1" u="sng"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marL="0" marR="0" lvl="0" indent="0" algn="ctr" defTabSz="914400" rtl="0" fontAlgn="auto" hangingPunct="1">
                        <a:lnSpc>
                          <a:spcPct val="70000"/>
                        </a:lnSpc>
                        <a:spcBef>
                          <a:spcPts val="0"/>
                        </a:spcBef>
                        <a:spcAft>
                          <a:spcPts val="0"/>
                        </a:spcAft>
                        <a:buNone/>
                        <a:tabLst>
                          <a:tab pos="225427" algn="l"/>
                        </a:tabLst>
                        <a:defRPr sz="1800" b="0" i="0" u="none" strike="noStrike" kern="0" cap="none" spc="0" baseline="0">
                          <a:solidFill>
                            <a:srgbClr val="000000"/>
                          </a:solidFill>
                          <a:uFillTx/>
                        </a:defRPr>
                      </a:pPr>
                      <a:r>
                        <a:rPr lang="en-US" sz="600" b="1" u="sng" kern="0" dirty="0" smtClean="0">
                          <a:solidFill>
                            <a:schemeClr val="tx1"/>
                          </a:solidFill>
                          <a:latin typeface="Arial" pitchFamily="34" charset="0"/>
                          <a:cs typeface="Arial" pitchFamily="34" charset="0"/>
                        </a:rPr>
                        <a:t>RISK ASSESSMENT: </a:t>
                      </a:r>
                    </a:p>
                    <a:p>
                      <a:pPr marL="0" marR="0" lvl="0" indent="0" algn="ctr" defTabSz="914400" rtl="0" fontAlgn="auto" hangingPunct="1">
                        <a:lnSpc>
                          <a:spcPct val="70000"/>
                        </a:lnSpc>
                        <a:spcBef>
                          <a:spcPts val="0"/>
                        </a:spcBef>
                        <a:spcAft>
                          <a:spcPts val="0"/>
                        </a:spcAft>
                        <a:buNone/>
                        <a:tabLst>
                          <a:tab pos="225427" algn="l"/>
                        </a:tabLst>
                        <a:defRPr sz="1800" b="0" i="0" u="none" strike="noStrike" kern="0" cap="none" spc="0" baseline="0">
                          <a:solidFill>
                            <a:srgbClr val="000000"/>
                          </a:solidFill>
                          <a:uFillTx/>
                        </a:defRPr>
                      </a:pPr>
                      <a:endParaRPr lang="en-US" sz="600" b="1" i="0" u="none" strike="noStrike" kern="1200" cap="none" spc="0" baseline="0" dirty="0" smtClean="0">
                        <a:solidFill>
                          <a:schemeClr val="tx1"/>
                        </a:solidFill>
                        <a:uFillTx/>
                        <a:latin typeface="Arial" pitchFamily="34" charset="0"/>
                        <a:cs typeface="Arial" pitchFamily="34" charset="0"/>
                      </a:endParaRPr>
                    </a:p>
                    <a:p>
                      <a:pPr marL="0" marR="0" lvl="0" indent="0" algn="ctr" defTabSz="914400" rtl="0" fontAlgn="auto" hangingPunct="1">
                        <a:lnSpc>
                          <a:spcPct val="70000"/>
                        </a:lnSpc>
                        <a:spcBef>
                          <a:spcPts val="0"/>
                        </a:spcBef>
                        <a:spcAft>
                          <a:spcPts val="0"/>
                        </a:spcAft>
                        <a:buNone/>
                        <a:tabLst>
                          <a:tab pos="225427" algn="l"/>
                        </a:tabLst>
                        <a:defRPr sz="1800" b="0" i="0" u="none" strike="noStrike" kern="0" cap="none" spc="0" baseline="0">
                          <a:solidFill>
                            <a:srgbClr val="000000"/>
                          </a:solidFill>
                          <a:uFillTx/>
                        </a:defRPr>
                      </a:pPr>
                      <a:r>
                        <a:rPr lang="en-US" sz="600" b="1" i="0" u="none" strike="noStrike" kern="1200" cap="none" spc="0" baseline="0" dirty="0" smtClean="0">
                          <a:solidFill>
                            <a:schemeClr val="tx1"/>
                          </a:solidFill>
                          <a:uFillTx/>
                          <a:latin typeface="Arial" pitchFamily="34" charset="0"/>
                          <a:cs typeface="Arial" pitchFamily="34" charset="0"/>
                        </a:rPr>
                        <a:t>LOW</a:t>
                      </a:r>
                      <a:endParaRPr lang="en-US" sz="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9" name="Table 28"/>
          <p:cNvGraphicFramePr>
            <a:graphicFrameLocks noGrp="1"/>
          </p:cNvGraphicFramePr>
          <p:nvPr/>
        </p:nvGraphicFramePr>
        <p:xfrm>
          <a:off x="0" y="6858000"/>
          <a:ext cx="2209800" cy="243840"/>
        </p:xfrm>
        <a:graphic>
          <a:graphicData uri="http://schemas.openxmlformats.org/drawingml/2006/table">
            <a:tbl>
              <a:tblPr firstRow="1" bandRow="1">
                <a:tableStyleId>{5C22544A-7EE6-4342-B048-85BDC9FD1C3A}</a:tableStyleId>
              </a:tblPr>
              <a:tblGrid>
                <a:gridCol w="589280"/>
                <a:gridCol w="589280"/>
                <a:gridCol w="589280"/>
                <a:gridCol w="441960"/>
              </a:tblGrid>
              <a:tr h="0">
                <a:tc>
                  <a:txBody>
                    <a:bodyPr/>
                    <a:lstStyle/>
                    <a:p>
                      <a:pPr algn="ctr"/>
                      <a:r>
                        <a:rPr lang="en-US" sz="500" dirty="0" smtClean="0">
                          <a:solidFill>
                            <a:schemeClr val="tx1"/>
                          </a:solidFill>
                          <a:latin typeface="Arial" pitchFamily="34" charset="0"/>
                          <a:cs typeface="Arial" pitchFamily="34" charset="0"/>
                        </a:rPr>
                        <a:t>Complete</a:t>
                      </a:r>
                      <a:endParaRPr lang="en-US" sz="5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500" dirty="0" smtClean="0">
                          <a:solidFill>
                            <a:schemeClr val="tx1"/>
                          </a:solidFill>
                          <a:latin typeface="Arial" pitchFamily="34" charset="0"/>
                          <a:cs typeface="Arial" pitchFamily="34" charset="0"/>
                        </a:rPr>
                        <a:t>Initial Coordination</a:t>
                      </a:r>
                      <a:endParaRPr lang="en-US" sz="5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00" dirty="0" smtClean="0">
                          <a:solidFill>
                            <a:schemeClr val="tx1"/>
                          </a:solidFill>
                          <a:latin typeface="Arial" pitchFamily="34" charset="0"/>
                          <a:cs typeface="Arial" pitchFamily="34" charset="0"/>
                        </a:rPr>
                        <a:t>No Coordination</a:t>
                      </a:r>
                      <a:endParaRPr lang="en-US" sz="5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500" b="1" u="sng" dirty="0" smtClean="0">
                          <a:solidFill>
                            <a:schemeClr val="bg1"/>
                          </a:solidFill>
                          <a:latin typeface="Arial" pitchFamily="34" charset="0"/>
                          <a:cs typeface="Arial" pitchFamily="34" charset="0"/>
                        </a:rPr>
                        <a:t>N/A</a:t>
                      </a:r>
                      <a:endParaRPr lang="en-US" sz="500" b="1" u="sng"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04743920"/>
              </p:ext>
            </p:extLst>
          </p:nvPr>
        </p:nvGraphicFramePr>
        <p:xfrm>
          <a:off x="2209800" y="5181600"/>
          <a:ext cx="6934200" cy="1676400"/>
        </p:xfrm>
        <a:graphic>
          <a:graphicData uri="http://schemas.openxmlformats.org/drawingml/2006/table">
            <a:tbl>
              <a:tblPr firstRow="1" bandRow="1">
                <a:tableStyleId>{5C22544A-7EE6-4342-B048-85BDC9FD1C3A}</a:tableStyleId>
              </a:tblPr>
              <a:tblGrid>
                <a:gridCol w="2133600"/>
                <a:gridCol w="2286000"/>
                <a:gridCol w="2514600"/>
              </a:tblGrid>
              <a:tr h="1676400">
                <a:tc>
                  <a:txBody>
                    <a:bodyPr/>
                    <a:lstStyle/>
                    <a:p>
                      <a:pPr algn="ctr">
                        <a:defRPr/>
                      </a:pPr>
                      <a:r>
                        <a:rPr lang="en-US" sz="900" b="1" u="sng" dirty="0" smtClean="0">
                          <a:solidFill>
                            <a:schemeClr val="tx1"/>
                          </a:solidFill>
                          <a:latin typeface="Arial" pitchFamily="34" charset="0"/>
                          <a:cs typeface="Arial" pitchFamily="34" charset="0"/>
                        </a:rPr>
                        <a:t>21APR15</a:t>
                      </a:r>
                      <a:endParaRPr lang="en-US" sz="900" b="1" u="sng" baseline="0" dirty="0" smtClean="0">
                        <a:solidFill>
                          <a:schemeClr val="tx1"/>
                        </a:solidFill>
                        <a:latin typeface="Arial" pitchFamily="34" charset="0"/>
                        <a:cs typeface="Arial" pitchFamily="34" charset="0"/>
                      </a:endParaRPr>
                    </a:p>
                    <a:p>
                      <a:pPr>
                        <a:lnSpc>
                          <a:spcPts val="1000"/>
                        </a:lnSpc>
                        <a:tabLst>
                          <a:tab pos="225427" algn="l"/>
                        </a:tabLst>
                        <a:defRPr sz="1800" b="0" i="0" u="none" strike="noStrike" kern="0" cap="none" spc="0" baseline="0">
                          <a:solidFill>
                            <a:srgbClr val="000000"/>
                          </a:solidFill>
                          <a:uFillTx/>
                        </a:defRPr>
                      </a:pPr>
                      <a:r>
                        <a:rPr lang="en-US" sz="900" dirty="0" smtClean="0">
                          <a:solidFill>
                            <a:schemeClr val="tx1"/>
                          </a:solidFill>
                          <a:latin typeface="Arial" pitchFamily="34" charset="0"/>
                          <a:cs typeface="Arial" pitchFamily="34" charset="0"/>
                        </a:rPr>
                        <a:t>0530: CO Formation</a:t>
                      </a:r>
                    </a:p>
                    <a:p>
                      <a:pPr>
                        <a:lnSpc>
                          <a:spcPts val="1000"/>
                        </a:lnSpc>
                        <a:tabLst>
                          <a:tab pos="225427" algn="l"/>
                        </a:tabLst>
                        <a:defRPr sz="1800" b="0" i="0" u="none" strike="noStrike" kern="0" cap="none" spc="0" baseline="0">
                          <a:solidFill>
                            <a:srgbClr val="000000"/>
                          </a:solidFill>
                          <a:uFillTx/>
                        </a:defRPr>
                      </a:pPr>
                      <a:r>
                        <a:rPr lang="en-US" sz="900" dirty="0" smtClean="0">
                          <a:solidFill>
                            <a:schemeClr val="tx1"/>
                          </a:solidFill>
                          <a:latin typeface="Arial" pitchFamily="34" charset="0"/>
                          <a:cs typeface="Arial" pitchFamily="34" charset="0"/>
                        </a:rPr>
                        <a:t>0545: Begin weapons draw from arms room</a:t>
                      </a:r>
                    </a:p>
                    <a:p>
                      <a:pPr>
                        <a:lnSpc>
                          <a:spcPts val="1000"/>
                        </a:lnSpc>
                        <a:buFontTx/>
                        <a:buNone/>
                        <a:tabLst>
                          <a:tab pos="225427" algn="l"/>
                        </a:tabLst>
                        <a:defRPr sz="1800" b="0" i="0" u="none" strike="noStrike" kern="0" cap="none" spc="0" baseline="0">
                          <a:solidFill>
                            <a:srgbClr val="000000"/>
                          </a:solidFill>
                          <a:uFillTx/>
                        </a:defRPr>
                      </a:pPr>
                      <a:r>
                        <a:rPr lang="en-US" sz="900" dirty="0" smtClean="0">
                          <a:solidFill>
                            <a:schemeClr val="tx1"/>
                          </a:solidFill>
                          <a:latin typeface="Arial" pitchFamily="34" charset="0"/>
                          <a:cs typeface="Arial" pitchFamily="34" charset="0"/>
                        </a:rPr>
                        <a:t>0700: Final PCI</a:t>
                      </a:r>
                    </a:p>
                    <a:p>
                      <a:pPr>
                        <a:lnSpc>
                          <a:spcPts val="1000"/>
                        </a:lnSpc>
                        <a:buFontTx/>
                        <a:buNone/>
                        <a:tabLst>
                          <a:tab pos="225427" algn="l"/>
                        </a:tabLst>
                        <a:defRPr sz="1800" b="0" i="0" u="none" strike="noStrike" kern="0" cap="none" spc="0" baseline="0">
                          <a:solidFill>
                            <a:srgbClr val="000000"/>
                          </a:solidFill>
                          <a:uFillTx/>
                        </a:defRPr>
                      </a:pPr>
                      <a:r>
                        <a:rPr lang="en-US" sz="900" dirty="0" smtClean="0">
                          <a:solidFill>
                            <a:schemeClr val="tx1"/>
                          </a:solidFill>
                          <a:latin typeface="Arial" pitchFamily="34" charset="0"/>
                          <a:cs typeface="Arial" pitchFamily="34" charset="0"/>
                        </a:rPr>
                        <a:t>0800: Radio Checks</a:t>
                      </a:r>
                    </a:p>
                    <a:p>
                      <a:pPr>
                        <a:lnSpc>
                          <a:spcPts val="1000"/>
                        </a:lnSpc>
                        <a:buFontTx/>
                        <a:buNone/>
                        <a:tabLst>
                          <a:tab pos="225427" algn="l"/>
                        </a:tabLst>
                        <a:defRPr sz="1800" b="0" i="0" u="none" strike="noStrike" kern="0" cap="none" spc="0" baseline="0">
                          <a:solidFill>
                            <a:srgbClr val="000000"/>
                          </a:solidFill>
                          <a:uFillTx/>
                        </a:defRPr>
                      </a:pPr>
                      <a:r>
                        <a:rPr lang="en-US" sz="900" dirty="0" smtClean="0">
                          <a:solidFill>
                            <a:schemeClr val="tx1"/>
                          </a:solidFill>
                          <a:latin typeface="Arial" pitchFamily="34" charset="0"/>
                          <a:cs typeface="Arial" pitchFamily="34" charset="0"/>
                        </a:rPr>
                        <a:t>0830:</a:t>
                      </a:r>
                      <a:r>
                        <a:rPr lang="en-US" sz="900" baseline="0" dirty="0" smtClean="0">
                          <a:solidFill>
                            <a:schemeClr val="tx1"/>
                          </a:solidFill>
                          <a:latin typeface="Arial" pitchFamily="34" charset="0"/>
                          <a:cs typeface="Arial" pitchFamily="34" charset="0"/>
                        </a:rPr>
                        <a:t> Stage Vehicles</a:t>
                      </a:r>
                    </a:p>
                    <a:p>
                      <a:pPr>
                        <a:lnSpc>
                          <a:spcPts val="1000"/>
                        </a:lnSpc>
                        <a:buFontTx/>
                        <a:buNone/>
                        <a:tabLst>
                          <a:tab pos="225427" algn="l"/>
                        </a:tabLst>
                        <a:defRPr sz="1800" b="0" i="0" u="none" strike="noStrike" kern="0" cap="none" spc="0" baseline="0">
                          <a:solidFill>
                            <a:srgbClr val="000000"/>
                          </a:solidFill>
                          <a:uFillTx/>
                        </a:defRPr>
                      </a:pPr>
                      <a:r>
                        <a:rPr lang="en-US" sz="900" baseline="0" dirty="0" smtClean="0">
                          <a:solidFill>
                            <a:schemeClr val="tx1"/>
                          </a:solidFill>
                          <a:latin typeface="Arial" pitchFamily="34" charset="0"/>
                          <a:cs typeface="Arial" pitchFamily="34" charset="0"/>
                        </a:rPr>
                        <a:t>0845: Convoy Brief</a:t>
                      </a:r>
                    </a:p>
                    <a:p>
                      <a:pPr>
                        <a:lnSpc>
                          <a:spcPts val="1000"/>
                        </a:lnSpc>
                        <a:buFontTx/>
                        <a:buNone/>
                        <a:tabLst>
                          <a:tab pos="225427" algn="l"/>
                        </a:tabLst>
                        <a:defRPr sz="1800" b="0" i="0" u="none" strike="noStrike" kern="0" cap="none" spc="0" baseline="0">
                          <a:solidFill>
                            <a:srgbClr val="000000"/>
                          </a:solidFill>
                          <a:uFillTx/>
                        </a:defRPr>
                      </a:pPr>
                      <a:r>
                        <a:rPr lang="en-US" sz="900" baseline="0" dirty="0" smtClean="0">
                          <a:solidFill>
                            <a:schemeClr val="tx1"/>
                          </a:solidFill>
                          <a:latin typeface="Arial" pitchFamily="34" charset="0"/>
                          <a:cs typeface="Arial" pitchFamily="34" charset="0"/>
                        </a:rPr>
                        <a:t>0900: SP</a:t>
                      </a:r>
                    </a:p>
                    <a:p>
                      <a:pPr>
                        <a:lnSpc>
                          <a:spcPts val="1000"/>
                        </a:lnSpc>
                        <a:buFontTx/>
                        <a:buNone/>
                        <a:tabLst>
                          <a:tab pos="225427" algn="l"/>
                        </a:tabLst>
                        <a:defRPr sz="1800" b="0" i="0" u="none" strike="noStrike" kern="0" cap="none" spc="0" baseline="0">
                          <a:solidFill>
                            <a:srgbClr val="000000"/>
                          </a:solidFill>
                          <a:uFillTx/>
                        </a:defRPr>
                      </a:pPr>
                      <a:r>
                        <a:rPr lang="en-US" sz="900" baseline="0" dirty="0" smtClean="0">
                          <a:solidFill>
                            <a:schemeClr val="tx1"/>
                          </a:solidFill>
                          <a:latin typeface="Arial" pitchFamily="34" charset="0"/>
                          <a:cs typeface="Arial" pitchFamily="34" charset="0"/>
                        </a:rPr>
                        <a:t>~1000: RP</a:t>
                      </a:r>
                    </a:p>
                    <a:p>
                      <a:pPr>
                        <a:lnSpc>
                          <a:spcPts val="1000"/>
                        </a:lnSpc>
                        <a:buFontTx/>
                        <a:buNone/>
                        <a:tabLst>
                          <a:tab pos="225427" algn="l"/>
                        </a:tabLst>
                        <a:defRPr sz="1800" b="0" i="0" u="none" strike="noStrike" kern="0" cap="none" spc="0" baseline="0">
                          <a:solidFill>
                            <a:srgbClr val="000000"/>
                          </a:solidFill>
                          <a:uFillTx/>
                        </a:defRPr>
                      </a:pPr>
                      <a:r>
                        <a:rPr lang="en-US" sz="900" baseline="0" dirty="0" smtClean="0">
                          <a:solidFill>
                            <a:schemeClr val="tx1"/>
                          </a:solidFill>
                          <a:latin typeface="Arial" pitchFamily="34" charset="0"/>
                          <a:cs typeface="Arial" pitchFamily="34" charset="0"/>
                        </a:rPr>
                        <a:t>1000-UTC: Boresight, P&amp;S, Concurrent training</a:t>
                      </a:r>
                      <a:endParaRPr lang="en-US" sz="9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defRPr/>
                      </a:pPr>
                      <a:r>
                        <a:rPr lang="en-US" sz="1000" b="1" u="sng" dirty="0" smtClean="0">
                          <a:solidFill>
                            <a:schemeClr val="tx1"/>
                          </a:solidFill>
                          <a:latin typeface="Arial" pitchFamily="34" charset="0"/>
                          <a:cs typeface="Arial" pitchFamily="34" charset="0"/>
                        </a:rPr>
                        <a:t>22APR15</a:t>
                      </a:r>
                    </a:p>
                    <a:p>
                      <a:pPr marL="0" marR="0" lvl="0" indent="0" algn="l" defTabSz="914400" rtl="0" fontAlgn="auto" hangingPunct="1">
                        <a:lnSpc>
                          <a:spcPct val="70000"/>
                        </a:lnSpc>
                        <a:spcBef>
                          <a:spcPts val="0"/>
                        </a:spcBef>
                        <a:spcAft>
                          <a:spcPts val="0"/>
                        </a:spcAft>
                        <a:buNone/>
                        <a:tabLst>
                          <a:tab pos="225427" algn="l"/>
                        </a:tabLst>
                        <a:defRPr sz="1800" b="0" i="0" u="none" strike="noStrike" kern="0" cap="none" spc="0" baseline="0">
                          <a:solidFill>
                            <a:srgbClr val="000000"/>
                          </a:solidFill>
                          <a:uFillTx/>
                        </a:defRPr>
                      </a:pPr>
                      <a:endParaRPr lang="en-US" sz="1000" b="1" i="0" u="none" strike="noStrike" kern="1200" cap="none" spc="0" baseline="0" dirty="0" smtClean="0">
                        <a:solidFill>
                          <a:schemeClr val="tx1"/>
                        </a:solidFill>
                        <a:uFillTx/>
                        <a:latin typeface="Arial" pitchFamily="34" charset="0"/>
                        <a:cs typeface="Arial" pitchFamily="34" charset="0"/>
                      </a:endParaRPr>
                    </a:p>
                    <a:p>
                      <a:pPr>
                        <a:lnSpc>
                          <a:spcPts val="1000"/>
                        </a:lnSpc>
                        <a:tabLst>
                          <a:tab pos="225427" algn="l"/>
                        </a:tabLst>
                        <a:defRPr sz="1800" b="0" i="0" u="none" strike="noStrike" kern="0" cap="none" spc="0" baseline="0">
                          <a:solidFill>
                            <a:srgbClr val="000000"/>
                          </a:solidFill>
                          <a:uFillTx/>
                        </a:defRPr>
                      </a:pPr>
                      <a:r>
                        <a:rPr lang="en-US" sz="1000" dirty="0" smtClean="0">
                          <a:solidFill>
                            <a:schemeClr val="tx1"/>
                          </a:solidFill>
                          <a:latin typeface="Arial" pitchFamily="34" charset="0"/>
                          <a:cs typeface="Arial" pitchFamily="34" charset="0"/>
                        </a:rPr>
                        <a:t>0530: Wake Up</a:t>
                      </a:r>
                    </a:p>
                    <a:p>
                      <a:pPr>
                        <a:lnSpc>
                          <a:spcPts val="1000"/>
                        </a:lnSpc>
                        <a:tabLst>
                          <a:tab pos="225427" algn="l"/>
                        </a:tabLst>
                        <a:defRPr sz="1800" b="0" i="0" u="none" strike="noStrike" kern="0" cap="none" spc="0" baseline="0">
                          <a:solidFill>
                            <a:srgbClr val="000000"/>
                          </a:solidFill>
                          <a:uFillTx/>
                        </a:defRPr>
                      </a:pPr>
                      <a:r>
                        <a:rPr lang="en-US" sz="1000" dirty="0" smtClean="0">
                          <a:solidFill>
                            <a:schemeClr val="tx1"/>
                          </a:solidFill>
                          <a:latin typeface="Arial" pitchFamily="34" charset="0"/>
                          <a:cs typeface="Arial" pitchFamily="34" charset="0"/>
                        </a:rPr>
                        <a:t>0630:</a:t>
                      </a:r>
                      <a:r>
                        <a:rPr lang="en-US" sz="1000" baseline="0" dirty="0" smtClean="0">
                          <a:solidFill>
                            <a:schemeClr val="tx1"/>
                          </a:solidFill>
                          <a:latin typeface="Arial" pitchFamily="34" charset="0"/>
                          <a:cs typeface="Arial" pitchFamily="34" charset="0"/>
                        </a:rPr>
                        <a:t> Confirm Boresight</a:t>
                      </a:r>
                      <a:endParaRPr lang="en-US" sz="1000" dirty="0" smtClean="0">
                        <a:solidFill>
                          <a:schemeClr val="tx1"/>
                        </a:solidFill>
                        <a:latin typeface="Arial" pitchFamily="34" charset="0"/>
                        <a:cs typeface="Arial" pitchFamily="34" charset="0"/>
                      </a:endParaRPr>
                    </a:p>
                    <a:p>
                      <a:pPr>
                        <a:lnSpc>
                          <a:spcPts val="1000"/>
                        </a:lnSpc>
                        <a:buFontTx/>
                        <a:buNone/>
                        <a:tabLst>
                          <a:tab pos="225427" algn="l"/>
                        </a:tabLst>
                        <a:defRPr sz="1800" b="0" i="0" u="none" strike="noStrike" kern="0" cap="none" spc="0" baseline="0">
                          <a:solidFill>
                            <a:srgbClr val="000000"/>
                          </a:solidFill>
                          <a:uFillTx/>
                        </a:defRPr>
                      </a:pPr>
                      <a:r>
                        <a:rPr lang="en-US" sz="1000" dirty="0" smtClean="0">
                          <a:solidFill>
                            <a:schemeClr val="tx1"/>
                          </a:solidFill>
                          <a:latin typeface="Arial" pitchFamily="34" charset="0"/>
                          <a:cs typeface="Arial" pitchFamily="34" charset="0"/>
                        </a:rPr>
                        <a:t>0700-UTC: Remote fire, LFAST</a:t>
                      </a:r>
                    </a:p>
                    <a:p>
                      <a:pPr>
                        <a:lnSpc>
                          <a:spcPts val="1000"/>
                        </a:lnSpc>
                        <a:buFontTx/>
                        <a:buNone/>
                        <a:tabLst>
                          <a:tab pos="225427" algn="l"/>
                        </a:tabLst>
                        <a:defRPr sz="1800" b="0" i="0" u="none" strike="noStrike" kern="0" cap="none" spc="0" baseline="0">
                          <a:solidFill>
                            <a:srgbClr val="000000"/>
                          </a:solidFill>
                          <a:uFillTx/>
                        </a:defRPr>
                      </a:pPr>
                      <a:r>
                        <a:rPr lang="en-US" sz="1000" dirty="0" smtClean="0">
                          <a:solidFill>
                            <a:schemeClr val="tx1"/>
                          </a:solidFill>
                          <a:latin typeface="Arial" pitchFamily="34" charset="0"/>
                          <a:cs typeface="Arial" pitchFamily="34" charset="0"/>
                        </a:rPr>
                        <a:t>O/O: </a:t>
                      </a:r>
                      <a:r>
                        <a:rPr lang="en-US" sz="1000" dirty="0" err="1" smtClean="0">
                          <a:solidFill>
                            <a:schemeClr val="tx1"/>
                          </a:solidFill>
                          <a:latin typeface="Arial" pitchFamily="34" charset="0"/>
                          <a:cs typeface="Arial" pitchFamily="34" charset="0"/>
                        </a:rPr>
                        <a:t>RTB</a:t>
                      </a:r>
                      <a:endParaRPr lang="en-US" sz="1000" dirty="0" smtClean="0">
                        <a:solidFill>
                          <a:schemeClr val="tx1"/>
                        </a:solidFill>
                        <a:latin typeface="Arial" pitchFamily="34" charset="0"/>
                        <a:cs typeface="Arial" pitchFamily="34" charset="0"/>
                      </a:endParaRPr>
                    </a:p>
                    <a:p>
                      <a:pPr algn="ctr">
                        <a:defRPr/>
                      </a:pPr>
                      <a:endParaRPr lang="en-US" sz="10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defTabSz="914400" rtl="0" fontAlgn="auto" hangingPunct="1">
                        <a:lnSpc>
                          <a:spcPct val="70000"/>
                        </a:lnSpc>
                        <a:spcBef>
                          <a:spcPts val="0"/>
                        </a:spcBef>
                        <a:spcAft>
                          <a:spcPts val="0"/>
                        </a:spcAft>
                        <a:buNone/>
                        <a:tabLst>
                          <a:tab pos="225427" algn="l"/>
                        </a:tabLst>
                        <a:defRPr sz="1800" b="0" i="0" u="none" strike="noStrike" kern="0" cap="none" spc="0" baseline="0">
                          <a:solidFill>
                            <a:srgbClr val="000000"/>
                          </a:solidFill>
                          <a:uFillTx/>
                        </a:defRPr>
                      </a:pPr>
                      <a:r>
                        <a:rPr lang="en-US" sz="1000" b="1" u="sng" dirty="0" err="1" smtClean="0">
                          <a:solidFill>
                            <a:schemeClr val="tx1"/>
                          </a:solidFill>
                          <a:latin typeface="Arial" pitchFamily="34" charset="0"/>
                          <a:cs typeface="Arial" pitchFamily="34" charset="0"/>
                        </a:rPr>
                        <a:t>PLT</a:t>
                      </a:r>
                      <a:r>
                        <a:rPr lang="en-US" sz="1000" b="1" i="0" u="sng" strike="noStrike" kern="1200" cap="none" spc="0" baseline="0" dirty="0" smtClean="0">
                          <a:solidFill>
                            <a:schemeClr val="tx1"/>
                          </a:solidFill>
                          <a:uFillTx/>
                          <a:latin typeface="Arial" pitchFamily="34" charset="0"/>
                          <a:cs typeface="Arial" pitchFamily="34" charset="0"/>
                        </a:rPr>
                        <a:t> COLLECTIVE TASKS:  </a:t>
                      </a:r>
                    </a:p>
                    <a:p>
                      <a:pPr marL="0" marR="0" lvl="0" indent="0" algn="l" defTabSz="914400" rtl="0" eaLnBrk="1" fontAlgn="auto" latinLnBrk="0" hangingPunct="1">
                        <a:lnSpc>
                          <a:spcPct val="70000"/>
                        </a:lnSpc>
                        <a:spcBef>
                          <a:spcPts val="0"/>
                        </a:spcBef>
                        <a:spcAft>
                          <a:spcPts val="0"/>
                        </a:spcAft>
                        <a:buClrTx/>
                        <a:buSzTx/>
                        <a:buFontTx/>
                        <a:buNone/>
                        <a:tabLst>
                          <a:tab pos="225427" algn="l"/>
                        </a:tabLst>
                        <a:defRPr sz="1800" b="0" i="0" u="none" strike="noStrike" kern="0" cap="none" spc="0" baseline="0">
                          <a:solidFill>
                            <a:srgbClr val="000000"/>
                          </a:solidFill>
                          <a:uFillTx/>
                        </a:defRPr>
                      </a:pPr>
                      <a:r>
                        <a:rPr lang="en-US" sz="1000" i="0" strike="noStrike" kern="1200" cap="none" spc="0" baseline="0" dirty="0" smtClean="0">
                          <a:solidFill>
                            <a:schemeClr val="tx1"/>
                          </a:solidFill>
                          <a:uFillTx/>
                          <a:latin typeface="Arial" pitchFamily="34" charset="0"/>
                          <a:cs typeface="Arial" pitchFamily="34" charset="0"/>
                        </a:rPr>
                        <a:t>Conduct Boresight of M1A2SEPV2</a:t>
                      </a:r>
                    </a:p>
                    <a:p>
                      <a:pPr marL="0" marR="0" lvl="0" indent="0" algn="l" defTabSz="914400" rtl="0" eaLnBrk="1" fontAlgn="auto" latinLnBrk="0" hangingPunct="1">
                        <a:lnSpc>
                          <a:spcPct val="70000"/>
                        </a:lnSpc>
                        <a:spcBef>
                          <a:spcPts val="0"/>
                        </a:spcBef>
                        <a:spcAft>
                          <a:spcPts val="0"/>
                        </a:spcAft>
                        <a:buClrTx/>
                        <a:buSzTx/>
                        <a:buFontTx/>
                        <a:buNone/>
                        <a:tabLst>
                          <a:tab pos="225427" algn="l"/>
                        </a:tabLst>
                        <a:defRPr sz="1800" b="0" i="0" u="none" strike="noStrike" kern="0" cap="none" spc="0" baseline="0">
                          <a:solidFill>
                            <a:srgbClr val="000000"/>
                          </a:solidFill>
                          <a:uFillTx/>
                        </a:defRPr>
                      </a:pPr>
                      <a:r>
                        <a:rPr lang="en-US" sz="1000" i="0" strike="noStrike" kern="1200" cap="none" spc="0" baseline="0" dirty="0" smtClean="0">
                          <a:solidFill>
                            <a:schemeClr val="tx1"/>
                          </a:solidFill>
                          <a:uFillTx/>
                          <a:latin typeface="Arial" pitchFamily="34" charset="0"/>
                          <a:cs typeface="Arial" pitchFamily="34" charset="0"/>
                        </a:rPr>
                        <a:t>Conduct Plumb and Sync</a:t>
                      </a:r>
                    </a:p>
                    <a:p>
                      <a:pPr marL="0" marR="0" lvl="0" indent="0" algn="l" defTabSz="914400" rtl="0" eaLnBrk="1" fontAlgn="auto" latinLnBrk="0" hangingPunct="1">
                        <a:lnSpc>
                          <a:spcPct val="70000"/>
                        </a:lnSpc>
                        <a:spcBef>
                          <a:spcPts val="0"/>
                        </a:spcBef>
                        <a:spcAft>
                          <a:spcPts val="0"/>
                        </a:spcAft>
                        <a:buClrTx/>
                        <a:buSzTx/>
                        <a:buFontTx/>
                        <a:buNone/>
                        <a:tabLst>
                          <a:tab pos="225427" algn="l"/>
                        </a:tabLst>
                        <a:defRPr sz="1800" b="0" i="0" u="none" strike="noStrike" kern="0" cap="none" spc="0" baseline="0">
                          <a:solidFill>
                            <a:srgbClr val="000000"/>
                          </a:solidFill>
                          <a:uFillTx/>
                        </a:defRPr>
                      </a:pPr>
                      <a:r>
                        <a:rPr lang="en-US" sz="1000" i="0" strike="noStrike" kern="1200" cap="none" spc="0" baseline="0" dirty="0" smtClean="0">
                          <a:solidFill>
                            <a:schemeClr val="tx1"/>
                          </a:solidFill>
                          <a:uFillTx/>
                          <a:latin typeface="Arial" pitchFamily="34" charset="0"/>
                          <a:cs typeface="Arial" pitchFamily="34" charset="0"/>
                        </a:rPr>
                        <a:t>071-313-3454: Engage targets with an M2 Machine Gun</a:t>
                      </a:r>
                    </a:p>
                    <a:p>
                      <a:pPr marL="0" marR="0" lvl="0" indent="0" algn="l" defTabSz="914400" rtl="0" eaLnBrk="1" fontAlgn="auto" latinLnBrk="0" hangingPunct="1">
                        <a:lnSpc>
                          <a:spcPct val="70000"/>
                        </a:lnSpc>
                        <a:spcBef>
                          <a:spcPts val="0"/>
                        </a:spcBef>
                        <a:spcAft>
                          <a:spcPts val="0"/>
                        </a:spcAft>
                        <a:buClrTx/>
                        <a:buSzTx/>
                        <a:buFontTx/>
                        <a:buNone/>
                        <a:tabLst>
                          <a:tab pos="225427" algn="l"/>
                        </a:tabLst>
                        <a:defRPr sz="1800" b="0" i="0" u="none" strike="noStrike" kern="0" cap="none" spc="0" baseline="0">
                          <a:solidFill>
                            <a:srgbClr val="000000"/>
                          </a:solidFill>
                          <a:uFillTx/>
                        </a:defRPr>
                      </a:pPr>
                      <a:r>
                        <a:rPr lang="en-US" sz="1000" i="0" strike="noStrike" kern="1200" cap="none" spc="0" baseline="0" dirty="0" smtClean="0">
                          <a:solidFill>
                            <a:schemeClr val="tx1"/>
                          </a:solidFill>
                          <a:uFillTx/>
                          <a:latin typeface="Arial" pitchFamily="34" charset="0"/>
                          <a:cs typeface="Arial" pitchFamily="34" charset="0"/>
                        </a:rPr>
                        <a:t>171-150-0037: Engage targets with the main gun from the gunner’s station</a:t>
                      </a:r>
                    </a:p>
                    <a:p>
                      <a:pPr marL="0" marR="0" lvl="0" indent="0" algn="l" defTabSz="914400" rtl="0" eaLnBrk="1" fontAlgn="auto" latinLnBrk="0" hangingPunct="1">
                        <a:lnSpc>
                          <a:spcPct val="70000"/>
                        </a:lnSpc>
                        <a:spcBef>
                          <a:spcPts val="0"/>
                        </a:spcBef>
                        <a:spcAft>
                          <a:spcPts val="0"/>
                        </a:spcAft>
                        <a:buClrTx/>
                        <a:buSzTx/>
                        <a:buFontTx/>
                        <a:buNone/>
                        <a:tabLst>
                          <a:tab pos="225427" algn="l"/>
                        </a:tabLst>
                        <a:defRPr sz="1800" b="0" i="0" u="none" strike="noStrike" kern="0" cap="none" spc="0" baseline="0">
                          <a:solidFill>
                            <a:srgbClr val="000000"/>
                          </a:solidFill>
                          <a:uFillTx/>
                        </a:defRPr>
                      </a:pPr>
                      <a:r>
                        <a:rPr lang="en-US" sz="1000" i="0" strike="noStrike" kern="1200" cap="none" spc="0" baseline="0" dirty="0" smtClean="0">
                          <a:solidFill>
                            <a:schemeClr val="tx1"/>
                          </a:solidFill>
                          <a:uFillTx/>
                          <a:latin typeface="Arial" pitchFamily="34" charset="0"/>
                          <a:cs typeface="Arial" pitchFamily="34" charset="0"/>
                        </a:rPr>
                        <a:t>171-126-1262: Direct machine gun engagements on an M1 series tank</a:t>
                      </a:r>
                    </a:p>
                    <a:p>
                      <a:pPr marL="0" marR="0" lvl="0" indent="0" defTabSz="914400" rtl="0" fontAlgn="auto" hangingPunct="1">
                        <a:lnSpc>
                          <a:spcPct val="70000"/>
                        </a:lnSpc>
                        <a:spcBef>
                          <a:spcPts val="0"/>
                        </a:spcBef>
                        <a:spcAft>
                          <a:spcPts val="0"/>
                        </a:spcAft>
                        <a:buNone/>
                        <a:tabLst>
                          <a:tab pos="225427" algn="l"/>
                        </a:tabLst>
                        <a:defRPr sz="1800" b="0" i="0" u="none" strike="noStrike" kern="0" cap="none" spc="0" baseline="0">
                          <a:solidFill>
                            <a:srgbClr val="000000"/>
                          </a:solidFill>
                          <a:uFillTx/>
                        </a:defRPr>
                      </a:pPr>
                      <a:r>
                        <a:rPr lang="en-US" sz="1000" b="0" u="none" dirty="0" smtClean="0">
                          <a:solidFill>
                            <a:schemeClr val="tx1"/>
                          </a:solidFill>
                          <a:latin typeface="Arial" pitchFamily="34" charset="0"/>
                          <a:cs typeface="Arial" pitchFamily="34" charset="0"/>
                        </a:rPr>
                        <a:t>07-02-1256:</a:t>
                      </a:r>
                      <a:r>
                        <a:rPr lang="en-US" sz="1000" b="0" u="none" baseline="0" dirty="0" smtClean="0">
                          <a:solidFill>
                            <a:schemeClr val="tx1"/>
                          </a:solidFill>
                          <a:latin typeface="Arial" pitchFamily="34" charset="0"/>
                          <a:cs typeface="Arial" pitchFamily="34" charset="0"/>
                        </a:rPr>
                        <a:t> Operate a Command Post</a:t>
                      </a:r>
                      <a:endParaRPr lang="en-US" sz="1000" b="0" u="none" dirty="0" smtClean="0">
                        <a:solidFill>
                          <a:schemeClr val="tx1"/>
                        </a:solidFill>
                        <a:latin typeface="Arial" pitchFamily="34" charset="0"/>
                        <a:cs typeface="Arial" pitchFamily="34" charset="0"/>
                      </a:endParaRPr>
                    </a:p>
                    <a:p>
                      <a:pPr marL="0" marR="0" lvl="0" indent="0" defTabSz="914400" rtl="0" fontAlgn="auto" hangingPunct="1">
                        <a:lnSpc>
                          <a:spcPct val="70000"/>
                        </a:lnSpc>
                        <a:spcBef>
                          <a:spcPts val="0"/>
                        </a:spcBef>
                        <a:spcAft>
                          <a:spcPts val="0"/>
                        </a:spcAft>
                        <a:buNone/>
                        <a:tabLst>
                          <a:tab pos="225427" algn="l"/>
                        </a:tabLst>
                        <a:defRPr sz="1800" b="0" i="0" u="none" strike="noStrike" kern="0" cap="none" spc="0" baseline="0">
                          <a:solidFill>
                            <a:srgbClr val="000000"/>
                          </a:solidFill>
                          <a:uFillTx/>
                        </a:defRPr>
                      </a:pPr>
                      <a:r>
                        <a:rPr lang="en-US" sz="1000" b="1" u="sng" dirty="0" smtClean="0">
                          <a:solidFill>
                            <a:schemeClr val="tx1"/>
                          </a:solidFill>
                          <a:latin typeface="Arial" pitchFamily="34" charset="0"/>
                          <a:cs typeface="Arial" pitchFamily="34" charset="0"/>
                        </a:rPr>
                        <a:t>LEADER TASKS:</a:t>
                      </a:r>
                      <a:endParaRPr lang="en-US" sz="1000" b="1" dirty="0" smtClean="0">
                        <a:solidFill>
                          <a:schemeClr val="tx1"/>
                        </a:solidFill>
                        <a:latin typeface="Arial" pitchFamily="34" charset="0"/>
                        <a:cs typeface="Arial"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i="0" strike="noStrike" kern="1200" cap="none" spc="0" baseline="0" dirty="0" smtClean="0">
                          <a:solidFill>
                            <a:schemeClr val="tx1"/>
                          </a:solidFill>
                          <a:uFillTx/>
                          <a:latin typeface="Arial" pitchFamily="34" charset="0"/>
                          <a:cs typeface="Arial" pitchFamily="34" charset="0"/>
                        </a:rPr>
                        <a:t>07-2-5081: Conduct TLPs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i="0" strike="noStrike" kern="1200" cap="none" spc="0" baseline="0" dirty="0" smtClean="0">
                          <a:solidFill>
                            <a:schemeClr val="tx1"/>
                          </a:solidFill>
                          <a:uFillTx/>
                          <a:latin typeface="Arial" pitchFamily="34" charset="0"/>
                          <a:cs typeface="Arial" pitchFamily="34" charset="0"/>
                        </a:rPr>
                        <a:t>150-718-5145: Conduct risk management</a:t>
                      </a:r>
                      <a:endParaRPr lang="en-US" sz="1000" b="1" i="0" u="sng" strike="noStrike" kern="1200" cap="none" spc="0" baseline="0" dirty="0" smtClean="0">
                        <a:solidFill>
                          <a:schemeClr val="tx1"/>
                        </a:solidFill>
                        <a:uFillTx/>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20" name="Group 19"/>
          <p:cNvGrpSpPr/>
          <p:nvPr/>
        </p:nvGrpSpPr>
        <p:grpSpPr>
          <a:xfrm rot="11228701">
            <a:off x="2209796" y="1524000"/>
            <a:ext cx="2590804" cy="2563899"/>
            <a:chOff x="-1524000" y="1453144"/>
            <a:chExt cx="1043845" cy="1064374"/>
          </a:xfrm>
        </p:grpSpPr>
        <p:sp>
          <p:nvSpPr>
            <p:cNvPr id="7" name="Arc 6"/>
            <p:cNvSpPr/>
            <p:nvPr/>
          </p:nvSpPr>
          <p:spPr>
            <a:xfrm>
              <a:off x="-1394555" y="1524000"/>
              <a:ext cx="914400" cy="914400"/>
            </a:xfrm>
            <a:prstGeom prst="arc">
              <a:avLst>
                <a:gd name="adj1" fmla="val 16200000"/>
                <a:gd name="adj2" fmla="val 500806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10800000">
              <a:off x="-1524000" y="1524000"/>
              <a:ext cx="914400" cy="914400"/>
            </a:xfrm>
            <a:prstGeom prst="arc">
              <a:avLst>
                <a:gd name="adj1" fmla="val 16200000"/>
                <a:gd name="adj2" fmla="val 476005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032200" y="2364194"/>
              <a:ext cx="135759" cy="153324"/>
            </a:xfrm>
            <a:prstGeom prst="rect">
              <a:avLst/>
            </a:prstGeom>
            <a:noFill/>
          </p:spPr>
          <p:txBody>
            <a:bodyPr wrap="none" rtlCol="0">
              <a:spAutoFit/>
            </a:bodyPr>
            <a:lstStyle/>
            <a:p>
              <a:r>
                <a:rPr lang="en-US" dirty="0" smtClean="0">
                  <a:solidFill>
                    <a:schemeClr val="accent1"/>
                  </a:solidFill>
                </a:rPr>
                <a:t>O</a:t>
              </a:r>
              <a:endParaRPr lang="en-US" dirty="0">
                <a:solidFill>
                  <a:schemeClr val="accent1"/>
                </a:solidFill>
              </a:endParaRPr>
            </a:p>
          </p:txBody>
        </p:sp>
        <p:grpSp>
          <p:nvGrpSpPr>
            <p:cNvPr id="15" name="Group 14"/>
            <p:cNvGrpSpPr/>
            <p:nvPr/>
          </p:nvGrpSpPr>
          <p:grpSpPr>
            <a:xfrm rot="4706704">
              <a:off x="-1229307" y="1453144"/>
              <a:ext cx="152400" cy="152400"/>
              <a:chOff x="-1424939" y="1546860"/>
              <a:chExt cx="152400" cy="152400"/>
            </a:xfrm>
          </p:grpSpPr>
          <p:cxnSp>
            <p:nvCxnSpPr>
              <p:cNvPr id="11" name="Straight Connector 10"/>
              <p:cNvCxnSpPr/>
              <p:nvPr/>
            </p:nvCxnSpPr>
            <p:spPr>
              <a:xfrm>
                <a:off x="-1420463" y="1546860"/>
                <a:ext cx="147923"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422701" y="1544622"/>
                <a:ext cx="147923" cy="152400"/>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p:nvGrpSpPr>
        <p:grpSpPr>
          <a:xfrm>
            <a:off x="5791200" y="2674751"/>
            <a:ext cx="278372" cy="441697"/>
            <a:chOff x="-1295400" y="1844303"/>
            <a:chExt cx="914400" cy="1356097"/>
          </a:xfrm>
        </p:grpSpPr>
        <p:sp>
          <p:nvSpPr>
            <p:cNvPr id="21" name="Rectangle 20"/>
            <p:cNvSpPr/>
            <p:nvPr/>
          </p:nvSpPr>
          <p:spPr>
            <a:xfrm rot="2670578">
              <a:off x="-1295400" y="2286000"/>
              <a:ext cx="9144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59180" y="1846843"/>
              <a:ext cx="152001"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188739" y="2572316"/>
              <a:ext cx="685401" cy="322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73677" y="1844303"/>
              <a:ext cx="152001"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095660" y="1981200"/>
            <a:ext cx="278372" cy="441697"/>
            <a:chOff x="-1295400" y="1844303"/>
            <a:chExt cx="914400" cy="1356097"/>
          </a:xfrm>
        </p:grpSpPr>
        <p:sp>
          <p:nvSpPr>
            <p:cNvPr id="38" name="Rectangle 37"/>
            <p:cNvSpPr/>
            <p:nvPr/>
          </p:nvSpPr>
          <p:spPr>
            <a:xfrm rot="2670578">
              <a:off x="-1295400" y="2286000"/>
              <a:ext cx="9144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059180" y="1846843"/>
              <a:ext cx="152001"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73677" y="1844303"/>
              <a:ext cx="152001"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Connector 41"/>
          <p:cNvCxnSpPr>
            <a:stCxn id="38" idx="2"/>
            <a:endCxn id="38" idx="0"/>
          </p:cNvCxnSpPr>
          <p:nvPr/>
        </p:nvCxnSpPr>
        <p:spPr>
          <a:xfrm flipV="1">
            <a:off x="5130452" y="2167785"/>
            <a:ext cx="208788" cy="2123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8" idx="1"/>
            <a:endCxn id="38" idx="3"/>
          </p:cNvCxnSpPr>
          <p:nvPr/>
        </p:nvCxnSpPr>
        <p:spPr>
          <a:xfrm>
            <a:off x="5135588" y="2176408"/>
            <a:ext cx="198516" cy="1951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273</Words>
  <Application>Microsoft Office PowerPoint</Application>
  <PresentationFormat>On-screen Show (4:3)</PresentationFormat>
  <Paragraphs>100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david.seligman</dc:creator>
  <cp:lastModifiedBy>Mierva, Zachary S CPT MIL USA USMA</cp:lastModifiedBy>
  <cp:revision>45</cp:revision>
  <dcterms:created xsi:type="dcterms:W3CDTF">2011-02-23T15:40:31Z</dcterms:created>
  <dcterms:modified xsi:type="dcterms:W3CDTF">2017-04-04T15:20:32Z</dcterms:modified>
</cp:coreProperties>
</file>