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94"/>
  </p:notesMasterIdLst>
  <p:handoutMasterIdLst>
    <p:handoutMasterId r:id="rId95"/>
  </p:handoutMasterIdLst>
  <p:sldIdLst>
    <p:sldId id="256" r:id="rId3"/>
    <p:sldId id="335" r:id="rId4"/>
    <p:sldId id="281" r:id="rId5"/>
    <p:sldId id="293" r:id="rId6"/>
    <p:sldId id="286" r:id="rId7"/>
    <p:sldId id="282" r:id="rId8"/>
    <p:sldId id="283" r:id="rId9"/>
    <p:sldId id="284" r:id="rId10"/>
    <p:sldId id="297" r:id="rId11"/>
    <p:sldId id="316" r:id="rId12"/>
    <p:sldId id="303" r:id="rId13"/>
    <p:sldId id="285" r:id="rId14"/>
    <p:sldId id="324" r:id="rId15"/>
    <p:sldId id="314" r:id="rId16"/>
    <p:sldId id="290" r:id="rId17"/>
    <p:sldId id="287" r:id="rId18"/>
    <p:sldId id="278" r:id="rId19"/>
    <p:sldId id="279" r:id="rId20"/>
    <p:sldId id="304" r:id="rId21"/>
    <p:sldId id="280" r:id="rId22"/>
    <p:sldId id="307" r:id="rId23"/>
    <p:sldId id="347" r:id="rId24"/>
    <p:sldId id="348" r:id="rId25"/>
    <p:sldId id="312" r:id="rId26"/>
    <p:sldId id="302" r:id="rId27"/>
    <p:sldId id="343" r:id="rId28"/>
    <p:sldId id="344" r:id="rId29"/>
    <p:sldId id="345" r:id="rId30"/>
    <p:sldId id="346" r:id="rId31"/>
    <p:sldId id="295" r:id="rId32"/>
    <p:sldId id="326" r:id="rId33"/>
    <p:sldId id="349" r:id="rId34"/>
    <p:sldId id="350" r:id="rId35"/>
    <p:sldId id="339" r:id="rId36"/>
    <p:sldId id="330" r:id="rId37"/>
    <p:sldId id="336" r:id="rId38"/>
    <p:sldId id="338" r:id="rId39"/>
    <p:sldId id="300" r:id="rId40"/>
    <p:sldId id="317" r:id="rId41"/>
    <p:sldId id="318" r:id="rId42"/>
    <p:sldId id="319" r:id="rId43"/>
    <p:sldId id="320" r:id="rId44"/>
    <p:sldId id="321" r:id="rId45"/>
    <p:sldId id="310" r:id="rId46"/>
    <p:sldId id="351" r:id="rId47"/>
    <p:sldId id="352" r:id="rId48"/>
    <p:sldId id="353" r:id="rId49"/>
    <p:sldId id="354" r:id="rId50"/>
    <p:sldId id="355" r:id="rId51"/>
    <p:sldId id="356" r:id="rId52"/>
    <p:sldId id="357" r:id="rId53"/>
    <p:sldId id="358" r:id="rId54"/>
    <p:sldId id="359" r:id="rId55"/>
    <p:sldId id="360" r:id="rId56"/>
    <p:sldId id="362" r:id="rId57"/>
    <p:sldId id="363" r:id="rId58"/>
    <p:sldId id="367" r:id="rId59"/>
    <p:sldId id="391" r:id="rId60"/>
    <p:sldId id="392" r:id="rId61"/>
    <p:sldId id="393" r:id="rId62"/>
    <p:sldId id="394" r:id="rId63"/>
    <p:sldId id="395" r:id="rId64"/>
    <p:sldId id="398" r:id="rId65"/>
    <p:sldId id="364" r:id="rId66"/>
    <p:sldId id="365" r:id="rId67"/>
    <p:sldId id="366" r:id="rId68"/>
    <p:sldId id="396" r:id="rId69"/>
    <p:sldId id="397" r:id="rId70"/>
    <p:sldId id="399" r:id="rId71"/>
    <p:sldId id="388" r:id="rId72"/>
    <p:sldId id="361" r:id="rId73"/>
    <p:sldId id="400" r:id="rId74"/>
    <p:sldId id="368" r:id="rId75"/>
    <p:sldId id="369" r:id="rId76"/>
    <p:sldId id="370" r:id="rId77"/>
    <p:sldId id="371" r:id="rId78"/>
    <p:sldId id="372" r:id="rId79"/>
    <p:sldId id="373" r:id="rId80"/>
    <p:sldId id="374" r:id="rId81"/>
    <p:sldId id="375" r:id="rId82"/>
    <p:sldId id="376" r:id="rId83"/>
    <p:sldId id="378" r:id="rId84"/>
    <p:sldId id="379" r:id="rId85"/>
    <p:sldId id="380" r:id="rId86"/>
    <p:sldId id="381" r:id="rId87"/>
    <p:sldId id="382" r:id="rId88"/>
    <p:sldId id="383" r:id="rId89"/>
    <p:sldId id="384" r:id="rId90"/>
    <p:sldId id="385" r:id="rId91"/>
    <p:sldId id="386" r:id="rId92"/>
    <p:sldId id="387" r:id="rId93"/>
  </p:sldIdLst>
  <p:sldSz cx="6858000" cy="9906000" type="A4"/>
  <p:notesSz cx="7010400" cy="9296400"/>
  <p:defaultTextStyle>
    <a:defPPr>
      <a:defRPr lang="en-US"/>
    </a:defPPr>
    <a:lvl1pPr marL="0" algn="l" defTabSz="957626" rtl="0" eaLnBrk="1" latinLnBrk="0" hangingPunct="1">
      <a:defRPr sz="1900" kern="1200">
        <a:solidFill>
          <a:schemeClr val="tx1"/>
        </a:solidFill>
        <a:latin typeface="+mn-lt"/>
        <a:ea typeface="+mn-ea"/>
        <a:cs typeface="+mn-cs"/>
      </a:defRPr>
    </a:lvl1pPr>
    <a:lvl2pPr marL="478813" algn="l" defTabSz="957626" rtl="0" eaLnBrk="1" latinLnBrk="0" hangingPunct="1">
      <a:defRPr sz="1900" kern="1200">
        <a:solidFill>
          <a:schemeClr val="tx1"/>
        </a:solidFill>
        <a:latin typeface="+mn-lt"/>
        <a:ea typeface="+mn-ea"/>
        <a:cs typeface="+mn-cs"/>
      </a:defRPr>
    </a:lvl2pPr>
    <a:lvl3pPr marL="957626" algn="l" defTabSz="957626" rtl="0" eaLnBrk="1" latinLnBrk="0" hangingPunct="1">
      <a:defRPr sz="1900" kern="1200">
        <a:solidFill>
          <a:schemeClr val="tx1"/>
        </a:solidFill>
        <a:latin typeface="+mn-lt"/>
        <a:ea typeface="+mn-ea"/>
        <a:cs typeface="+mn-cs"/>
      </a:defRPr>
    </a:lvl3pPr>
    <a:lvl4pPr marL="1436438" algn="l" defTabSz="957626" rtl="0" eaLnBrk="1" latinLnBrk="0" hangingPunct="1">
      <a:defRPr sz="1900" kern="1200">
        <a:solidFill>
          <a:schemeClr val="tx1"/>
        </a:solidFill>
        <a:latin typeface="+mn-lt"/>
        <a:ea typeface="+mn-ea"/>
        <a:cs typeface="+mn-cs"/>
      </a:defRPr>
    </a:lvl4pPr>
    <a:lvl5pPr marL="1915253" algn="l" defTabSz="957626" rtl="0" eaLnBrk="1" latinLnBrk="0" hangingPunct="1">
      <a:defRPr sz="1900" kern="1200">
        <a:solidFill>
          <a:schemeClr val="tx1"/>
        </a:solidFill>
        <a:latin typeface="+mn-lt"/>
        <a:ea typeface="+mn-ea"/>
        <a:cs typeface="+mn-cs"/>
      </a:defRPr>
    </a:lvl5pPr>
    <a:lvl6pPr marL="2394066" algn="l" defTabSz="957626" rtl="0" eaLnBrk="1" latinLnBrk="0" hangingPunct="1">
      <a:defRPr sz="1900" kern="1200">
        <a:solidFill>
          <a:schemeClr val="tx1"/>
        </a:solidFill>
        <a:latin typeface="+mn-lt"/>
        <a:ea typeface="+mn-ea"/>
        <a:cs typeface="+mn-cs"/>
      </a:defRPr>
    </a:lvl6pPr>
    <a:lvl7pPr marL="2872880" algn="l" defTabSz="957626" rtl="0" eaLnBrk="1" latinLnBrk="0" hangingPunct="1">
      <a:defRPr sz="1900" kern="1200">
        <a:solidFill>
          <a:schemeClr val="tx1"/>
        </a:solidFill>
        <a:latin typeface="+mn-lt"/>
        <a:ea typeface="+mn-ea"/>
        <a:cs typeface="+mn-cs"/>
      </a:defRPr>
    </a:lvl7pPr>
    <a:lvl8pPr marL="3351692" algn="l" defTabSz="957626" rtl="0" eaLnBrk="1" latinLnBrk="0" hangingPunct="1">
      <a:defRPr sz="1900" kern="1200">
        <a:solidFill>
          <a:schemeClr val="tx1"/>
        </a:solidFill>
        <a:latin typeface="+mn-lt"/>
        <a:ea typeface="+mn-ea"/>
        <a:cs typeface="+mn-cs"/>
      </a:defRPr>
    </a:lvl8pPr>
    <a:lvl9pPr marL="3830504" algn="l" defTabSz="9576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99104" autoAdjust="0"/>
  </p:normalViewPr>
  <p:slideViewPr>
    <p:cSldViewPr>
      <p:cViewPr>
        <p:scale>
          <a:sx n="60" d="100"/>
          <a:sy n="60" d="100"/>
        </p:scale>
        <p:origin x="-1866" y="-78"/>
      </p:cViewPr>
      <p:guideLst>
        <p:guide orient="horz" pos="312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499"/>
          </a:xfrm>
          <a:prstGeom prst="rect">
            <a:avLst/>
          </a:prstGeom>
        </p:spPr>
        <p:txBody>
          <a:bodyPr vert="horz" lIns="97109" tIns="48555" rIns="97109" bIns="48555" rtlCol="0"/>
          <a:lstStyle>
            <a:lvl1pPr algn="l">
              <a:defRPr sz="1300"/>
            </a:lvl1pPr>
          </a:lstStyle>
          <a:p>
            <a:endParaRPr lang="en-US" dirty="0"/>
          </a:p>
        </p:txBody>
      </p:sp>
      <p:sp>
        <p:nvSpPr>
          <p:cNvPr id="3" name="Date Placeholder 2"/>
          <p:cNvSpPr>
            <a:spLocks noGrp="1"/>
          </p:cNvSpPr>
          <p:nvPr>
            <p:ph type="dt" sz="quarter" idx="1"/>
          </p:nvPr>
        </p:nvSpPr>
        <p:spPr>
          <a:xfrm>
            <a:off x="3970891" y="1"/>
            <a:ext cx="3037840" cy="465499"/>
          </a:xfrm>
          <a:prstGeom prst="rect">
            <a:avLst/>
          </a:prstGeom>
        </p:spPr>
        <p:txBody>
          <a:bodyPr vert="horz" lIns="97109" tIns="48555" rIns="97109" bIns="48555" rtlCol="0"/>
          <a:lstStyle>
            <a:lvl1pPr algn="r">
              <a:defRPr sz="1300"/>
            </a:lvl1pPr>
          </a:lstStyle>
          <a:p>
            <a:fld id="{0A2A741F-9C65-424A-B0A8-C097D5512D49}" type="datetimeFigureOut">
              <a:rPr lang="en-US" smtClean="0"/>
              <a:pPr/>
              <a:t>12/10/2014</a:t>
            </a:fld>
            <a:endParaRPr lang="en-US" dirty="0"/>
          </a:p>
        </p:txBody>
      </p:sp>
      <p:sp>
        <p:nvSpPr>
          <p:cNvPr id="4" name="Footer Placeholder 3"/>
          <p:cNvSpPr>
            <a:spLocks noGrp="1"/>
          </p:cNvSpPr>
          <p:nvPr>
            <p:ph type="ftr" sz="quarter" idx="2"/>
          </p:nvPr>
        </p:nvSpPr>
        <p:spPr>
          <a:xfrm>
            <a:off x="0" y="8829202"/>
            <a:ext cx="3037840" cy="465499"/>
          </a:xfrm>
          <a:prstGeom prst="rect">
            <a:avLst/>
          </a:prstGeom>
        </p:spPr>
        <p:txBody>
          <a:bodyPr vert="horz" lIns="97109" tIns="48555" rIns="97109" bIns="4855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891" y="8829202"/>
            <a:ext cx="3037840" cy="465499"/>
          </a:xfrm>
          <a:prstGeom prst="rect">
            <a:avLst/>
          </a:prstGeom>
        </p:spPr>
        <p:txBody>
          <a:bodyPr vert="horz" lIns="97109" tIns="48555" rIns="97109" bIns="48555" rtlCol="0" anchor="b"/>
          <a:lstStyle>
            <a:lvl1pPr algn="r">
              <a:defRPr sz="1300"/>
            </a:lvl1pPr>
          </a:lstStyle>
          <a:p>
            <a:fld id="{850DA2FE-DCF5-4212-849F-3805E4040183}" type="slidenum">
              <a:rPr lang="en-US" smtClean="0"/>
              <a:pPr/>
              <a:t>‹#›</a:t>
            </a:fld>
            <a:endParaRPr lang="en-US" dirty="0"/>
          </a:p>
        </p:txBody>
      </p:sp>
    </p:spTree>
    <p:extLst>
      <p:ext uri="{BB962C8B-B14F-4D97-AF65-F5344CB8AC3E}">
        <p14:creationId xmlns="" xmlns:p14="http://schemas.microsoft.com/office/powerpoint/2010/main" val="90551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8" rIns="93177" bIns="46588" rtlCol="0"/>
          <a:lstStyle>
            <a:lvl1pPr algn="l">
              <a:defRPr sz="13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8" rIns="93177" bIns="46588" rtlCol="0"/>
          <a:lstStyle>
            <a:lvl1pPr algn="r">
              <a:defRPr sz="1300"/>
            </a:lvl1pPr>
          </a:lstStyle>
          <a:p>
            <a:fld id="{A94A1BB2-3CCE-41AC-9939-2757D7C1C2A2}" type="datetimeFigureOut">
              <a:rPr lang="en-US" smtClean="0"/>
              <a:pPr/>
              <a:t>12/10/2014</a:t>
            </a:fld>
            <a:endParaRPr lang="en-US" dirty="0"/>
          </a:p>
        </p:txBody>
      </p:sp>
      <p:sp>
        <p:nvSpPr>
          <p:cNvPr id="4" name="Slide Image Placeholder 3"/>
          <p:cNvSpPr>
            <a:spLocks noGrp="1" noRot="1" noChangeAspect="1"/>
          </p:cNvSpPr>
          <p:nvPr>
            <p:ph type="sldImg" idx="2"/>
          </p:nvPr>
        </p:nvSpPr>
        <p:spPr>
          <a:xfrm>
            <a:off x="2300288" y="696913"/>
            <a:ext cx="2413000" cy="3486150"/>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8" rIns="93177"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8" rIns="93177" bIns="46588" rtlCol="0" anchor="b"/>
          <a:lstStyle>
            <a:lvl1pPr algn="r">
              <a:defRPr sz="1300"/>
            </a:lvl1pPr>
          </a:lstStyle>
          <a:p>
            <a:fld id="{E6C79246-FE0F-4B16-A27A-800354714FF0}" type="slidenum">
              <a:rPr lang="en-US" smtClean="0"/>
              <a:pPr/>
              <a:t>‹#›</a:t>
            </a:fld>
            <a:endParaRPr lang="en-US" dirty="0"/>
          </a:p>
        </p:txBody>
      </p:sp>
    </p:spTree>
    <p:extLst>
      <p:ext uri="{BB962C8B-B14F-4D97-AF65-F5344CB8AC3E}">
        <p14:creationId xmlns="" xmlns:p14="http://schemas.microsoft.com/office/powerpoint/2010/main" val="4113136076"/>
      </p:ext>
    </p:extLst>
  </p:cSld>
  <p:clrMap bg1="lt1" tx1="dk1" bg2="lt2" tx2="dk2" accent1="accent1" accent2="accent2" accent3="accent3" accent4="accent4" accent5="accent5" accent6="accent6" hlink="hlink" folHlink="folHlink"/>
  <p:notesStyle>
    <a:lvl1pPr marL="0" algn="l" defTabSz="957626" rtl="0" eaLnBrk="1" latinLnBrk="0" hangingPunct="1">
      <a:defRPr sz="1200" kern="1200">
        <a:solidFill>
          <a:schemeClr val="tx1"/>
        </a:solidFill>
        <a:latin typeface="+mn-lt"/>
        <a:ea typeface="+mn-ea"/>
        <a:cs typeface="+mn-cs"/>
      </a:defRPr>
    </a:lvl1pPr>
    <a:lvl2pPr marL="478813" algn="l" defTabSz="957626" rtl="0" eaLnBrk="1" latinLnBrk="0" hangingPunct="1">
      <a:defRPr sz="1200" kern="1200">
        <a:solidFill>
          <a:schemeClr val="tx1"/>
        </a:solidFill>
        <a:latin typeface="+mn-lt"/>
        <a:ea typeface="+mn-ea"/>
        <a:cs typeface="+mn-cs"/>
      </a:defRPr>
    </a:lvl2pPr>
    <a:lvl3pPr marL="957626" algn="l" defTabSz="957626" rtl="0" eaLnBrk="1" latinLnBrk="0" hangingPunct="1">
      <a:defRPr sz="1200" kern="1200">
        <a:solidFill>
          <a:schemeClr val="tx1"/>
        </a:solidFill>
        <a:latin typeface="+mn-lt"/>
        <a:ea typeface="+mn-ea"/>
        <a:cs typeface="+mn-cs"/>
      </a:defRPr>
    </a:lvl3pPr>
    <a:lvl4pPr marL="1436438" algn="l" defTabSz="957626" rtl="0" eaLnBrk="1" latinLnBrk="0" hangingPunct="1">
      <a:defRPr sz="1200" kern="1200">
        <a:solidFill>
          <a:schemeClr val="tx1"/>
        </a:solidFill>
        <a:latin typeface="+mn-lt"/>
        <a:ea typeface="+mn-ea"/>
        <a:cs typeface="+mn-cs"/>
      </a:defRPr>
    </a:lvl4pPr>
    <a:lvl5pPr marL="1915253" algn="l" defTabSz="957626" rtl="0" eaLnBrk="1" latinLnBrk="0" hangingPunct="1">
      <a:defRPr sz="1200" kern="1200">
        <a:solidFill>
          <a:schemeClr val="tx1"/>
        </a:solidFill>
        <a:latin typeface="+mn-lt"/>
        <a:ea typeface="+mn-ea"/>
        <a:cs typeface="+mn-cs"/>
      </a:defRPr>
    </a:lvl5pPr>
    <a:lvl6pPr marL="2394066" algn="l" defTabSz="957626" rtl="0" eaLnBrk="1" latinLnBrk="0" hangingPunct="1">
      <a:defRPr sz="1200" kern="1200">
        <a:solidFill>
          <a:schemeClr val="tx1"/>
        </a:solidFill>
        <a:latin typeface="+mn-lt"/>
        <a:ea typeface="+mn-ea"/>
        <a:cs typeface="+mn-cs"/>
      </a:defRPr>
    </a:lvl6pPr>
    <a:lvl7pPr marL="2872880" algn="l" defTabSz="957626" rtl="0" eaLnBrk="1" latinLnBrk="0" hangingPunct="1">
      <a:defRPr sz="1200" kern="1200">
        <a:solidFill>
          <a:schemeClr val="tx1"/>
        </a:solidFill>
        <a:latin typeface="+mn-lt"/>
        <a:ea typeface="+mn-ea"/>
        <a:cs typeface="+mn-cs"/>
      </a:defRPr>
    </a:lvl7pPr>
    <a:lvl8pPr marL="3351692" algn="l" defTabSz="957626" rtl="0" eaLnBrk="1" latinLnBrk="0" hangingPunct="1">
      <a:defRPr sz="1200" kern="1200">
        <a:solidFill>
          <a:schemeClr val="tx1"/>
        </a:solidFill>
        <a:latin typeface="+mn-lt"/>
        <a:ea typeface="+mn-ea"/>
        <a:cs typeface="+mn-cs"/>
      </a:defRPr>
    </a:lvl8pPr>
    <a:lvl9pPr marL="3830504" algn="l" defTabSz="9576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696913"/>
            <a:ext cx="24130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79246-FE0F-4B16-A27A-800354714FF0}" type="slidenum">
              <a:rPr lang="en-US" smtClean="0"/>
              <a:pPr/>
              <a:t>1</a:t>
            </a:fld>
            <a:endParaRPr lang="en-US" dirty="0"/>
          </a:p>
        </p:txBody>
      </p:sp>
    </p:spTree>
    <p:extLst>
      <p:ext uri="{BB962C8B-B14F-4D97-AF65-F5344CB8AC3E}">
        <p14:creationId xmlns="" xmlns:p14="http://schemas.microsoft.com/office/powerpoint/2010/main" val="327238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696913"/>
            <a:ext cx="2413000" cy="3486150"/>
          </a:xfrm>
        </p:spPr>
      </p:sp>
      <p:sp>
        <p:nvSpPr>
          <p:cNvPr id="3" name="Notes Placeholder 2"/>
          <p:cNvSpPr>
            <a:spLocks noGrp="1"/>
          </p:cNvSpPr>
          <p:nvPr>
            <p:ph type="body" idx="1"/>
          </p:nvPr>
        </p:nvSpPr>
        <p:spPr/>
        <p:txBody>
          <a:bodyPr/>
          <a:lstStyle/>
          <a:p>
            <a:r>
              <a:rPr lang="en-US" dirty="0" smtClean="0"/>
              <a:t>Paper</a:t>
            </a:r>
            <a:r>
              <a:rPr lang="en-US" baseline="0" dirty="0" smtClean="0"/>
              <a:t> size is 4in x 6in and can be printed on a notecard.</a:t>
            </a:r>
            <a:endParaRPr lang="en-US" dirty="0"/>
          </a:p>
        </p:txBody>
      </p:sp>
      <p:sp>
        <p:nvSpPr>
          <p:cNvPr id="4" name="Slide Number Placeholder 3"/>
          <p:cNvSpPr>
            <a:spLocks noGrp="1"/>
          </p:cNvSpPr>
          <p:nvPr>
            <p:ph type="sldNum" sz="quarter" idx="10"/>
          </p:nvPr>
        </p:nvSpPr>
        <p:spPr/>
        <p:txBody>
          <a:bodyPr/>
          <a:lstStyle/>
          <a:p>
            <a:fld id="{52263548-4E9E-E544-B3A3-4C24B1F11D7D}" type="slidenum">
              <a:rPr lang="en-US" smtClean="0"/>
              <a:pPr/>
              <a:t>13</a:t>
            </a:fld>
            <a:endParaRPr lang="en-US" dirty="0"/>
          </a:p>
        </p:txBody>
      </p:sp>
    </p:spTree>
    <p:extLst>
      <p:ext uri="{BB962C8B-B14F-4D97-AF65-F5344CB8AC3E}">
        <p14:creationId xmlns="" xmlns:p14="http://schemas.microsoft.com/office/powerpoint/2010/main" val="47680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C79246-FE0F-4B16-A27A-800354714FF0}" type="slidenum">
              <a:rPr lang="en-US" smtClean="0"/>
              <a:pPr/>
              <a:t>85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93"/>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813" indent="0" algn="ctr">
              <a:buNone/>
              <a:defRPr>
                <a:solidFill>
                  <a:schemeClr val="tx1">
                    <a:tint val="75000"/>
                  </a:schemeClr>
                </a:solidFill>
              </a:defRPr>
            </a:lvl2pPr>
            <a:lvl3pPr marL="957626" indent="0" algn="ctr">
              <a:buNone/>
              <a:defRPr>
                <a:solidFill>
                  <a:schemeClr val="tx1">
                    <a:tint val="75000"/>
                  </a:schemeClr>
                </a:solidFill>
              </a:defRPr>
            </a:lvl3pPr>
            <a:lvl4pPr marL="1436438" indent="0" algn="ctr">
              <a:buNone/>
              <a:defRPr>
                <a:solidFill>
                  <a:schemeClr val="tx1">
                    <a:tint val="75000"/>
                  </a:schemeClr>
                </a:solidFill>
              </a:defRPr>
            </a:lvl4pPr>
            <a:lvl5pPr marL="1915253" indent="0" algn="ctr">
              <a:buNone/>
              <a:defRPr>
                <a:solidFill>
                  <a:schemeClr val="tx1">
                    <a:tint val="75000"/>
                  </a:schemeClr>
                </a:solidFill>
              </a:defRPr>
            </a:lvl5pPr>
            <a:lvl6pPr marL="2394066" indent="0" algn="ctr">
              <a:buNone/>
              <a:defRPr>
                <a:solidFill>
                  <a:schemeClr val="tx1">
                    <a:tint val="75000"/>
                  </a:schemeClr>
                </a:solidFill>
              </a:defRPr>
            </a:lvl6pPr>
            <a:lvl7pPr marL="2872880" indent="0" algn="ctr">
              <a:buNone/>
              <a:defRPr>
                <a:solidFill>
                  <a:schemeClr val="tx1">
                    <a:tint val="75000"/>
                  </a:schemeClr>
                </a:solidFill>
              </a:defRPr>
            </a:lvl7pPr>
            <a:lvl8pPr marL="3351692" indent="0" algn="ctr">
              <a:buNone/>
              <a:defRPr>
                <a:solidFill>
                  <a:schemeClr val="tx1">
                    <a:tint val="75000"/>
                  </a:schemeClr>
                </a:solidFill>
              </a:defRPr>
            </a:lvl8pPr>
            <a:lvl9pPr marL="38305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11/13/2014</a:t>
            </a: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11/13/2014</a:t>
            </a: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40" y="529709"/>
            <a:ext cx="1157288" cy="11268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84" y="529709"/>
            <a:ext cx="3357563" cy="11268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11/13/2014</a:t>
            </a: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227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4323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8240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7316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8333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1431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931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247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11/13/2014</a:t>
            </a: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9274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0575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1"/>
            <a:ext cx="4514850" cy="84522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4805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8"/>
            <a:ext cx="5829300" cy="2166937"/>
          </a:xfrm>
        </p:spPr>
        <p:txBody>
          <a:bodyPr anchor="b"/>
          <a:lstStyle>
            <a:lvl1pPr marL="0" indent="0">
              <a:buNone/>
              <a:defRPr sz="2100">
                <a:solidFill>
                  <a:schemeClr val="tx1">
                    <a:tint val="75000"/>
                  </a:schemeClr>
                </a:solidFill>
              </a:defRPr>
            </a:lvl1pPr>
            <a:lvl2pPr marL="478813" indent="0">
              <a:buNone/>
              <a:defRPr sz="1900">
                <a:solidFill>
                  <a:schemeClr val="tx1">
                    <a:tint val="75000"/>
                  </a:schemeClr>
                </a:solidFill>
              </a:defRPr>
            </a:lvl2pPr>
            <a:lvl3pPr marL="957626" indent="0">
              <a:buNone/>
              <a:defRPr sz="1700">
                <a:solidFill>
                  <a:schemeClr val="tx1">
                    <a:tint val="75000"/>
                  </a:schemeClr>
                </a:solidFill>
              </a:defRPr>
            </a:lvl3pPr>
            <a:lvl4pPr marL="1436438" indent="0">
              <a:buNone/>
              <a:defRPr sz="1500">
                <a:solidFill>
                  <a:schemeClr val="tx1">
                    <a:tint val="75000"/>
                  </a:schemeClr>
                </a:solidFill>
              </a:defRPr>
            </a:lvl4pPr>
            <a:lvl5pPr marL="1915253" indent="0">
              <a:buNone/>
              <a:defRPr sz="1500">
                <a:solidFill>
                  <a:schemeClr val="tx1">
                    <a:tint val="75000"/>
                  </a:schemeClr>
                </a:solidFill>
              </a:defRPr>
            </a:lvl5pPr>
            <a:lvl6pPr marL="2394066" indent="0">
              <a:buNone/>
              <a:defRPr sz="1500">
                <a:solidFill>
                  <a:schemeClr val="tx1">
                    <a:tint val="75000"/>
                  </a:schemeClr>
                </a:solidFill>
              </a:defRPr>
            </a:lvl6pPr>
            <a:lvl7pPr marL="2872880" indent="0">
              <a:buNone/>
              <a:defRPr sz="1500">
                <a:solidFill>
                  <a:schemeClr val="tx1">
                    <a:tint val="75000"/>
                  </a:schemeClr>
                </a:solidFill>
              </a:defRPr>
            </a:lvl7pPr>
            <a:lvl8pPr marL="3351692" indent="0">
              <a:buNone/>
              <a:defRPr sz="1500">
                <a:solidFill>
                  <a:schemeClr val="tx1">
                    <a:tint val="75000"/>
                  </a:schemeClr>
                </a:solidFill>
              </a:defRPr>
            </a:lvl8pPr>
            <a:lvl9pPr marL="383050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11/13/2014</a:t>
            </a: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80" y="3081871"/>
            <a:ext cx="2257425" cy="87159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5" y="3081871"/>
            <a:ext cx="2257425" cy="87159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11/13/2014</a:t>
            </a:r>
            <a:endParaRPr lang="en-US" dirty="0"/>
          </a:p>
        </p:txBody>
      </p:sp>
      <p:sp>
        <p:nvSpPr>
          <p:cNvPr id="6" name="Footer Placeholder 5"/>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5" y="2217388"/>
            <a:ext cx="3030141" cy="924101"/>
          </a:xfrm>
        </p:spPr>
        <p:txBody>
          <a:bodyPr anchor="b"/>
          <a:lstStyle>
            <a:lvl1pPr marL="0" indent="0">
              <a:buNone/>
              <a:defRPr sz="2500" b="1"/>
            </a:lvl1pPr>
            <a:lvl2pPr marL="478813" indent="0">
              <a:buNone/>
              <a:defRPr sz="2100" b="1"/>
            </a:lvl2pPr>
            <a:lvl3pPr marL="957626" indent="0">
              <a:buNone/>
              <a:defRPr sz="1900" b="1"/>
            </a:lvl3pPr>
            <a:lvl4pPr marL="1436438" indent="0">
              <a:buNone/>
              <a:defRPr sz="1700" b="1"/>
            </a:lvl4pPr>
            <a:lvl5pPr marL="1915253" indent="0">
              <a:buNone/>
              <a:defRPr sz="1700" b="1"/>
            </a:lvl5pPr>
            <a:lvl6pPr marL="2394066" indent="0">
              <a:buNone/>
              <a:defRPr sz="1700" b="1"/>
            </a:lvl6pPr>
            <a:lvl7pPr marL="2872880" indent="0">
              <a:buNone/>
              <a:defRPr sz="1700" b="1"/>
            </a:lvl7pPr>
            <a:lvl8pPr marL="3351692" indent="0">
              <a:buNone/>
              <a:defRPr sz="1700" b="1"/>
            </a:lvl8pPr>
            <a:lvl9pPr marL="383050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42905" y="3141488"/>
            <a:ext cx="303014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8" y="2217388"/>
            <a:ext cx="3031331" cy="924101"/>
          </a:xfrm>
        </p:spPr>
        <p:txBody>
          <a:bodyPr anchor="b"/>
          <a:lstStyle>
            <a:lvl1pPr marL="0" indent="0">
              <a:buNone/>
              <a:defRPr sz="2500" b="1"/>
            </a:lvl1pPr>
            <a:lvl2pPr marL="478813" indent="0">
              <a:buNone/>
              <a:defRPr sz="2100" b="1"/>
            </a:lvl2pPr>
            <a:lvl3pPr marL="957626" indent="0">
              <a:buNone/>
              <a:defRPr sz="1900" b="1"/>
            </a:lvl3pPr>
            <a:lvl4pPr marL="1436438" indent="0">
              <a:buNone/>
              <a:defRPr sz="1700" b="1"/>
            </a:lvl4pPr>
            <a:lvl5pPr marL="1915253" indent="0">
              <a:buNone/>
              <a:defRPr sz="1700" b="1"/>
            </a:lvl5pPr>
            <a:lvl6pPr marL="2394066" indent="0">
              <a:buNone/>
              <a:defRPr sz="1700" b="1"/>
            </a:lvl6pPr>
            <a:lvl7pPr marL="2872880" indent="0">
              <a:buNone/>
              <a:defRPr sz="1700" b="1"/>
            </a:lvl7pPr>
            <a:lvl8pPr marL="3351692" indent="0">
              <a:buNone/>
              <a:defRPr sz="1700" b="1"/>
            </a:lvl8pPr>
            <a:lvl9pPr marL="383050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483778" y="3141488"/>
            <a:ext cx="303133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11/13/2014</a:t>
            </a:r>
            <a:endParaRPr lang="en-US" dirty="0"/>
          </a:p>
        </p:txBody>
      </p:sp>
      <p:sp>
        <p:nvSpPr>
          <p:cNvPr id="8" name="Footer Placeholder 7"/>
          <p:cNvSpPr>
            <a:spLocks noGrp="1"/>
          </p:cNvSpPr>
          <p:nvPr>
            <p:ph type="ftr" sz="quarter" idx="11"/>
          </p:nvPr>
        </p:nvSpPr>
        <p:spPr/>
        <p:txBody>
          <a:bodyPr/>
          <a:lstStyle/>
          <a:p>
            <a:r>
              <a:rPr lang="en-US" smtClean="0"/>
              <a:t>Steadfast and Vigilant</a:t>
            </a:r>
            <a:endParaRPr lang="en-US" dirty="0"/>
          </a:p>
        </p:txBody>
      </p:sp>
      <p:sp>
        <p:nvSpPr>
          <p:cNvPr id="9" name="Slide Number Placeholder 8"/>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11/13/2014</a:t>
            </a:r>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11/13/2014</a:t>
            </a:r>
            <a:endParaRPr lang="en-US" dirty="0"/>
          </a:p>
        </p:txBody>
      </p:sp>
      <p:sp>
        <p:nvSpPr>
          <p:cNvPr id="3" name="Footer Placeholder 2"/>
          <p:cNvSpPr>
            <a:spLocks noGrp="1"/>
          </p:cNvSpPr>
          <p:nvPr>
            <p:ph type="ftr" sz="quarter" idx="11"/>
          </p:nvPr>
        </p:nvSpPr>
        <p:spPr/>
        <p:txBody>
          <a:bodyPr/>
          <a:lstStyle/>
          <a:p>
            <a:r>
              <a:rPr lang="en-US" smtClean="0"/>
              <a:t>Steadfast and Vigilant</a:t>
            </a:r>
            <a:endParaRPr lang="en-US" dirty="0"/>
          </a:p>
        </p:txBody>
      </p:sp>
      <p:sp>
        <p:nvSpPr>
          <p:cNvPr id="4" name="Slide Number Placeholder 3"/>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9" y="394407"/>
            <a:ext cx="2256235" cy="1678517"/>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681296" y="394418"/>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9" y="2072927"/>
            <a:ext cx="2256235" cy="6775980"/>
          </a:xfrm>
        </p:spPr>
        <p:txBody>
          <a:bodyPr/>
          <a:lstStyle>
            <a:lvl1pPr marL="0" indent="0">
              <a:buNone/>
              <a:defRPr sz="1500"/>
            </a:lvl1pPr>
            <a:lvl2pPr marL="478813" indent="0">
              <a:buNone/>
              <a:defRPr sz="1200"/>
            </a:lvl2pPr>
            <a:lvl3pPr marL="957626" indent="0">
              <a:buNone/>
              <a:defRPr sz="1000"/>
            </a:lvl3pPr>
            <a:lvl4pPr marL="1436438" indent="0">
              <a:buNone/>
              <a:defRPr sz="900"/>
            </a:lvl4pPr>
            <a:lvl5pPr marL="1915253" indent="0">
              <a:buNone/>
              <a:defRPr sz="900"/>
            </a:lvl5pPr>
            <a:lvl6pPr marL="2394066" indent="0">
              <a:buNone/>
              <a:defRPr sz="900"/>
            </a:lvl6pPr>
            <a:lvl7pPr marL="2872880" indent="0">
              <a:buNone/>
              <a:defRPr sz="900"/>
            </a:lvl7pPr>
            <a:lvl8pPr marL="3351692" indent="0">
              <a:buNone/>
              <a:defRPr sz="900"/>
            </a:lvl8pPr>
            <a:lvl9pPr marL="38305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11/13/2014</a:t>
            </a:r>
            <a:endParaRPr lang="en-US" dirty="0"/>
          </a:p>
        </p:txBody>
      </p:sp>
      <p:sp>
        <p:nvSpPr>
          <p:cNvPr id="6" name="Footer Placeholder 5"/>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3"/>
            <a:ext cx="4114800" cy="818622"/>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400"/>
            </a:lvl1pPr>
            <a:lvl2pPr marL="478813" indent="0">
              <a:buNone/>
              <a:defRPr sz="2900"/>
            </a:lvl2pPr>
            <a:lvl3pPr marL="957626" indent="0">
              <a:buNone/>
              <a:defRPr sz="2500"/>
            </a:lvl3pPr>
            <a:lvl4pPr marL="1436438" indent="0">
              <a:buNone/>
              <a:defRPr sz="2100"/>
            </a:lvl4pPr>
            <a:lvl5pPr marL="1915253" indent="0">
              <a:buNone/>
              <a:defRPr sz="2100"/>
            </a:lvl5pPr>
            <a:lvl6pPr marL="2394066" indent="0">
              <a:buNone/>
              <a:defRPr sz="2100"/>
            </a:lvl6pPr>
            <a:lvl7pPr marL="2872880" indent="0">
              <a:buNone/>
              <a:defRPr sz="2100"/>
            </a:lvl7pPr>
            <a:lvl8pPr marL="3351692" indent="0">
              <a:buNone/>
              <a:defRPr sz="2100"/>
            </a:lvl8pPr>
            <a:lvl9pPr marL="3830504" indent="0">
              <a:buNone/>
              <a:defRPr sz="2100"/>
            </a:lvl9pPr>
          </a:lstStyle>
          <a:p>
            <a:endParaRPr lang="en-US" dirty="0"/>
          </a:p>
        </p:txBody>
      </p:sp>
      <p:sp>
        <p:nvSpPr>
          <p:cNvPr id="4" name="Text Placeholder 3"/>
          <p:cNvSpPr>
            <a:spLocks noGrp="1"/>
          </p:cNvSpPr>
          <p:nvPr>
            <p:ph type="body" sz="half" idx="2"/>
          </p:nvPr>
        </p:nvSpPr>
        <p:spPr>
          <a:xfrm>
            <a:off x="1344216" y="7752825"/>
            <a:ext cx="4114800" cy="1162578"/>
          </a:xfrm>
        </p:spPr>
        <p:txBody>
          <a:bodyPr/>
          <a:lstStyle>
            <a:lvl1pPr marL="0" indent="0">
              <a:buNone/>
              <a:defRPr sz="1500"/>
            </a:lvl1pPr>
            <a:lvl2pPr marL="478813" indent="0">
              <a:buNone/>
              <a:defRPr sz="1200"/>
            </a:lvl2pPr>
            <a:lvl3pPr marL="957626" indent="0">
              <a:buNone/>
              <a:defRPr sz="1000"/>
            </a:lvl3pPr>
            <a:lvl4pPr marL="1436438" indent="0">
              <a:buNone/>
              <a:defRPr sz="900"/>
            </a:lvl4pPr>
            <a:lvl5pPr marL="1915253" indent="0">
              <a:buNone/>
              <a:defRPr sz="900"/>
            </a:lvl5pPr>
            <a:lvl6pPr marL="2394066" indent="0">
              <a:buNone/>
              <a:defRPr sz="900"/>
            </a:lvl6pPr>
            <a:lvl7pPr marL="2872880" indent="0">
              <a:buNone/>
              <a:defRPr sz="900"/>
            </a:lvl7pPr>
            <a:lvl8pPr marL="3351692" indent="0">
              <a:buNone/>
              <a:defRPr sz="900"/>
            </a:lvl8pPr>
            <a:lvl9pPr marL="38305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11/13/2014</a:t>
            </a:r>
            <a:endParaRPr lang="en-US" dirty="0"/>
          </a:p>
        </p:txBody>
      </p:sp>
      <p:sp>
        <p:nvSpPr>
          <p:cNvPr id="6" name="Footer Placeholder 5"/>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5763" tIns="47881" rIns="95763" bIns="478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5"/>
            <a:ext cx="6172200" cy="6537502"/>
          </a:xfrm>
          <a:prstGeom prst="rect">
            <a:avLst/>
          </a:prstGeom>
        </p:spPr>
        <p:txBody>
          <a:bodyPr vert="horz" lIns="95763" tIns="47881" rIns="95763" bIns="47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1"/>
          </a:xfrm>
          <a:prstGeom prst="rect">
            <a:avLst/>
          </a:prstGeom>
        </p:spPr>
        <p:txBody>
          <a:bodyPr vert="horz" lIns="95763" tIns="47881" rIns="95763" bIns="47881" rtlCol="0" anchor="ctr"/>
          <a:lstStyle>
            <a:lvl1pPr algn="l">
              <a:defRPr sz="1200">
                <a:solidFill>
                  <a:schemeClr val="tx1">
                    <a:tint val="75000"/>
                  </a:schemeClr>
                </a:solidFill>
              </a:defRPr>
            </a:lvl1pPr>
          </a:lstStyle>
          <a:p>
            <a:r>
              <a:rPr lang="en-US" smtClean="0"/>
              <a:t>11/13/2014</a:t>
            </a:r>
            <a:endParaRPr lang="en-US" dirty="0"/>
          </a:p>
        </p:txBody>
      </p:sp>
      <p:sp>
        <p:nvSpPr>
          <p:cNvPr id="5" name="Footer Placeholder 4"/>
          <p:cNvSpPr>
            <a:spLocks noGrp="1"/>
          </p:cNvSpPr>
          <p:nvPr>
            <p:ph type="ftr" sz="quarter" idx="3"/>
          </p:nvPr>
        </p:nvSpPr>
        <p:spPr>
          <a:xfrm>
            <a:off x="2343150" y="9181399"/>
            <a:ext cx="2171700" cy="527401"/>
          </a:xfrm>
          <a:prstGeom prst="rect">
            <a:avLst/>
          </a:prstGeom>
        </p:spPr>
        <p:txBody>
          <a:bodyPr vert="horz" lIns="95763" tIns="47881" rIns="95763" bIns="47881" rtlCol="0" anchor="ctr"/>
          <a:lstStyle>
            <a:lvl1pPr algn="ctr">
              <a:defRPr sz="1200">
                <a:solidFill>
                  <a:schemeClr val="tx1">
                    <a:tint val="75000"/>
                  </a:schemeClr>
                </a:solidFill>
              </a:defRPr>
            </a:lvl1pPr>
          </a:lstStyle>
          <a:p>
            <a:r>
              <a:rPr lang="en-US" smtClean="0"/>
              <a:t>Steadfast and Vigilant</a:t>
            </a:r>
            <a:endParaRPr lang="en-US" dirty="0"/>
          </a:p>
        </p:txBody>
      </p:sp>
      <p:sp>
        <p:nvSpPr>
          <p:cNvPr id="6" name="Slide Number Placeholder 5"/>
          <p:cNvSpPr>
            <a:spLocks noGrp="1"/>
          </p:cNvSpPr>
          <p:nvPr>
            <p:ph type="sldNum" sz="quarter" idx="4"/>
          </p:nvPr>
        </p:nvSpPr>
        <p:spPr>
          <a:xfrm>
            <a:off x="4914900" y="9181399"/>
            <a:ext cx="1600200" cy="527401"/>
          </a:xfrm>
          <a:prstGeom prst="rect">
            <a:avLst/>
          </a:prstGeom>
        </p:spPr>
        <p:txBody>
          <a:bodyPr vert="horz" lIns="95763" tIns="47881" rIns="95763" bIns="47881" rtlCol="0" anchor="ctr"/>
          <a:lstStyle>
            <a:lvl1pPr algn="r">
              <a:defRPr sz="1200">
                <a:solidFill>
                  <a:schemeClr val="tx1">
                    <a:tint val="75000"/>
                  </a:schemeClr>
                </a:solidFill>
              </a:defRPr>
            </a:lvl1pPr>
          </a:lstStyle>
          <a:p>
            <a:fld id="{19C55568-C6AD-4596-911E-41E918440C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57626" rtl="0" eaLnBrk="1" latinLnBrk="0" hangingPunct="1">
        <a:spcBef>
          <a:spcPct val="0"/>
        </a:spcBef>
        <a:buNone/>
        <a:defRPr sz="4600" kern="1200">
          <a:solidFill>
            <a:schemeClr val="tx1"/>
          </a:solidFill>
          <a:latin typeface="+mj-lt"/>
          <a:ea typeface="+mj-ea"/>
          <a:cs typeface="+mj-cs"/>
        </a:defRPr>
      </a:lvl1pPr>
    </p:titleStyle>
    <p:bodyStyle>
      <a:lvl1pPr marL="359111" indent="-359111" algn="l" defTabSz="9576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071" indent="-299258" algn="l" defTabSz="95762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032" indent="-239408" algn="l" defTabSz="95762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5845"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4659"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472"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86"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98"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911" indent="-239408" algn="l" defTabSz="95762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26" rtl="0" eaLnBrk="1" latinLnBrk="0" hangingPunct="1">
        <a:defRPr sz="1900" kern="1200">
          <a:solidFill>
            <a:schemeClr val="tx1"/>
          </a:solidFill>
          <a:latin typeface="+mn-lt"/>
          <a:ea typeface="+mn-ea"/>
          <a:cs typeface="+mn-cs"/>
        </a:defRPr>
      </a:lvl1pPr>
      <a:lvl2pPr marL="478813" algn="l" defTabSz="957626" rtl="0" eaLnBrk="1" latinLnBrk="0" hangingPunct="1">
        <a:defRPr sz="1900" kern="1200">
          <a:solidFill>
            <a:schemeClr val="tx1"/>
          </a:solidFill>
          <a:latin typeface="+mn-lt"/>
          <a:ea typeface="+mn-ea"/>
          <a:cs typeface="+mn-cs"/>
        </a:defRPr>
      </a:lvl2pPr>
      <a:lvl3pPr marL="957626" algn="l" defTabSz="957626" rtl="0" eaLnBrk="1" latinLnBrk="0" hangingPunct="1">
        <a:defRPr sz="1900" kern="1200">
          <a:solidFill>
            <a:schemeClr val="tx1"/>
          </a:solidFill>
          <a:latin typeface="+mn-lt"/>
          <a:ea typeface="+mn-ea"/>
          <a:cs typeface="+mn-cs"/>
        </a:defRPr>
      </a:lvl3pPr>
      <a:lvl4pPr marL="1436438" algn="l" defTabSz="957626" rtl="0" eaLnBrk="1" latinLnBrk="0" hangingPunct="1">
        <a:defRPr sz="1900" kern="1200">
          <a:solidFill>
            <a:schemeClr val="tx1"/>
          </a:solidFill>
          <a:latin typeface="+mn-lt"/>
          <a:ea typeface="+mn-ea"/>
          <a:cs typeface="+mn-cs"/>
        </a:defRPr>
      </a:lvl4pPr>
      <a:lvl5pPr marL="1915253" algn="l" defTabSz="957626" rtl="0" eaLnBrk="1" latinLnBrk="0" hangingPunct="1">
        <a:defRPr sz="1900" kern="1200">
          <a:solidFill>
            <a:schemeClr val="tx1"/>
          </a:solidFill>
          <a:latin typeface="+mn-lt"/>
          <a:ea typeface="+mn-ea"/>
          <a:cs typeface="+mn-cs"/>
        </a:defRPr>
      </a:lvl5pPr>
      <a:lvl6pPr marL="2394066" algn="l" defTabSz="957626" rtl="0" eaLnBrk="1" latinLnBrk="0" hangingPunct="1">
        <a:defRPr sz="1900" kern="1200">
          <a:solidFill>
            <a:schemeClr val="tx1"/>
          </a:solidFill>
          <a:latin typeface="+mn-lt"/>
          <a:ea typeface="+mn-ea"/>
          <a:cs typeface="+mn-cs"/>
        </a:defRPr>
      </a:lvl6pPr>
      <a:lvl7pPr marL="2872880" algn="l" defTabSz="957626" rtl="0" eaLnBrk="1" latinLnBrk="0" hangingPunct="1">
        <a:defRPr sz="1900" kern="1200">
          <a:solidFill>
            <a:schemeClr val="tx1"/>
          </a:solidFill>
          <a:latin typeface="+mn-lt"/>
          <a:ea typeface="+mn-ea"/>
          <a:cs typeface="+mn-cs"/>
        </a:defRPr>
      </a:lvl7pPr>
      <a:lvl8pPr marL="3351692" algn="l" defTabSz="957626" rtl="0" eaLnBrk="1" latinLnBrk="0" hangingPunct="1">
        <a:defRPr sz="1900" kern="1200">
          <a:solidFill>
            <a:schemeClr val="tx1"/>
          </a:solidFill>
          <a:latin typeface="+mn-lt"/>
          <a:ea typeface="+mn-ea"/>
          <a:cs typeface="+mn-cs"/>
        </a:defRPr>
      </a:lvl8pPr>
      <a:lvl9pPr marL="3830504" algn="l" defTabSz="95762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rPr>
              <a:t>11/13/2014</a:t>
            </a:r>
            <a:endParaRPr lang="en-US">
              <a:solidFill>
                <a:prstClr val="black">
                  <a:tint val="75000"/>
                </a:prstClr>
              </a:solidFill>
            </a:endParaRPr>
          </a:p>
        </p:txBody>
      </p:sp>
      <p:sp>
        <p:nvSpPr>
          <p:cNvPr id="5" name="Footer Placeholder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Steadfast and Vigilant</a:t>
            </a:r>
            <a:endParaRPr lang="en-US">
              <a:solidFill>
                <a:prstClr val="black">
                  <a:tint val="75000"/>
                </a:prstClr>
              </a:solidFill>
            </a:endParaRPr>
          </a:p>
        </p:txBody>
      </p:sp>
      <p:sp>
        <p:nvSpPr>
          <p:cNvPr id="6" name="Slide Number Placeholder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A08CA1-87F9-4E71-B51C-00DB99D8422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 xmlns:p14="http://schemas.microsoft.com/office/powerpoint/2010/main" val="2235162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image" Target="../media/image35.png"/><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pn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8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60.gif"/><Relationship Id="rId18" Type="http://schemas.openxmlformats.org/officeDocument/2006/relationships/image" Target="../media/image65.jpeg"/><Relationship Id="rId3" Type="http://schemas.openxmlformats.org/officeDocument/2006/relationships/image" Target="../media/image53.jpeg"/><Relationship Id="rId7" Type="http://schemas.openxmlformats.org/officeDocument/2006/relationships/image" Target="../media/image56.jpeg"/><Relationship Id="rId12" Type="http://schemas.openxmlformats.org/officeDocument/2006/relationships/image" Target="../media/image59.jpeg"/><Relationship Id="rId17" Type="http://schemas.openxmlformats.org/officeDocument/2006/relationships/image" Target="../media/image64.jpeg"/><Relationship Id="rId2" Type="http://schemas.openxmlformats.org/officeDocument/2006/relationships/image" Target="../media/image38.jpeg"/><Relationship Id="rId16"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58.jpeg"/><Relationship Id="rId5" Type="http://schemas.openxmlformats.org/officeDocument/2006/relationships/image" Target="../media/image42.jpeg"/><Relationship Id="rId15" Type="http://schemas.openxmlformats.org/officeDocument/2006/relationships/image" Target="../media/image62.jpeg"/><Relationship Id="rId10" Type="http://schemas.openxmlformats.org/officeDocument/2006/relationships/image" Target="../media/image57.png"/><Relationship Id="rId4" Type="http://schemas.openxmlformats.org/officeDocument/2006/relationships/image" Target="../media/image54.jpeg"/><Relationship Id="rId9" Type="http://schemas.openxmlformats.org/officeDocument/2006/relationships/image" Target="../media/image37.jpeg"/><Relationship Id="rId14" Type="http://schemas.openxmlformats.org/officeDocument/2006/relationships/image" Target="../media/image61.jpeg"/></Relationships>
</file>

<file path=ppt/slides/_rels/slide8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5.jpeg"/><Relationship Id="rId18" Type="http://schemas.openxmlformats.org/officeDocument/2006/relationships/image" Target="../media/image74.jpeg"/><Relationship Id="rId3" Type="http://schemas.openxmlformats.org/officeDocument/2006/relationships/image" Target="../media/image67.jpeg"/><Relationship Id="rId7" Type="http://schemas.openxmlformats.org/officeDocument/2006/relationships/image" Target="../media/image51.jpeg"/><Relationship Id="rId12" Type="http://schemas.openxmlformats.org/officeDocument/2006/relationships/image" Target="../media/image58.jpeg"/><Relationship Id="rId17" Type="http://schemas.openxmlformats.org/officeDocument/2006/relationships/image" Target="../media/image73.jpeg"/><Relationship Id="rId2" Type="http://schemas.openxmlformats.org/officeDocument/2006/relationships/image" Target="../media/image66.png"/><Relationship Id="rId16" Type="http://schemas.openxmlformats.org/officeDocument/2006/relationships/image" Target="../media/image72.jpeg"/><Relationship Id="rId20"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69.jpeg"/><Relationship Id="rId5" Type="http://schemas.openxmlformats.org/officeDocument/2006/relationships/image" Target="../media/image43.jpeg"/><Relationship Id="rId15" Type="http://schemas.openxmlformats.org/officeDocument/2006/relationships/image" Target="../media/image71.jpeg"/><Relationship Id="rId10" Type="http://schemas.openxmlformats.org/officeDocument/2006/relationships/image" Target="../media/image37.jpeg"/><Relationship Id="rId19" Type="http://schemas.openxmlformats.org/officeDocument/2006/relationships/image" Target="../media/image75.png"/><Relationship Id="rId4" Type="http://schemas.openxmlformats.org/officeDocument/2006/relationships/image" Target="../media/image44.jpeg"/><Relationship Id="rId9" Type="http://schemas.openxmlformats.org/officeDocument/2006/relationships/image" Target="../media/image36.jpeg"/><Relationship Id="rId14" Type="http://schemas.openxmlformats.org/officeDocument/2006/relationships/image" Target="../media/image70.jpeg"/></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435690"/>
            <a:ext cx="5829300" cy="2123369"/>
          </a:xfrm>
        </p:spPr>
        <p:txBody>
          <a:bodyPr>
            <a:normAutofit fontScale="90000"/>
          </a:bodyPr>
          <a:lstStyle/>
          <a:p>
            <a:r>
              <a:rPr lang="en-US" b="1" cap="all" dirty="0" smtClean="0">
                <a:latin typeface="Century Schoolbook" pitchFamily="18" charset="0"/>
              </a:rPr>
              <a:t>PHANTOM Troop</a:t>
            </a:r>
            <a:br>
              <a:rPr lang="en-US" b="1" cap="all" dirty="0" smtClean="0">
                <a:latin typeface="Century Schoolbook" pitchFamily="18" charset="0"/>
              </a:rPr>
            </a:br>
            <a:r>
              <a:rPr lang="en-US" b="1" cap="all" dirty="0" smtClean="0">
                <a:latin typeface="Century Schoolbook" pitchFamily="18" charset="0"/>
              </a:rPr>
              <a:t>Small Unit TACSOP</a:t>
            </a:r>
            <a:endParaRPr lang="en-US" b="1" cap="all" dirty="0">
              <a:latin typeface="Century Schoolbook" pitchFamily="18" charset="0"/>
            </a:endParaRPr>
          </a:p>
        </p:txBody>
      </p:sp>
      <p:pic>
        <p:nvPicPr>
          <p:cNvPr id="5" name="Picture 4" descr="C:\Users\elio.padilla\Desktop\C TRP Logo Folder\C TRP Logo3.png"/>
          <p:cNvPicPr>
            <a:picLocks noChangeAspect="1" noChangeArrowheads="1"/>
          </p:cNvPicPr>
          <p:nvPr/>
        </p:nvPicPr>
        <p:blipFill>
          <a:blip r:embed="rId3" cstate="print"/>
          <a:srcRect/>
          <a:stretch>
            <a:fillRect/>
          </a:stretch>
        </p:blipFill>
        <p:spPr bwMode="auto">
          <a:xfrm>
            <a:off x="1066806" y="2895608"/>
            <a:ext cx="4644139" cy="3484651"/>
          </a:xfrm>
          <a:prstGeom prst="rect">
            <a:avLst/>
          </a:prstGeom>
          <a:noFill/>
          <a:ln>
            <a:solidFill>
              <a:schemeClr val="tx1"/>
            </a:solidFill>
          </a:ln>
        </p:spPr>
      </p:pic>
      <p:sp>
        <p:nvSpPr>
          <p:cNvPr id="4" name="Footer Placeholder 3"/>
          <p:cNvSpPr>
            <a:spLocks noGrp="1"/>
          </p:cNvSpPr>
          <p:nvPr>
            <p:ph type="ftr" sz="quarter" idx="11"/>
          </p:nvPr>
        </p:nvSpPr>
        <p:spPr/>
        <p:txBody>
          <a:bodyPr/>
          <a:lstStyle/>
          <a:p>
            <a:r>
              <a:rPr lang="en-US" dirty="0"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2C. DELIBERATE </a:t>
            </a:r>
            <a:r>
              <a:rPr lang="en-US" sz="2900" dirty="0">
                <a:solidFill>
                  <a:schemeClr val="bg1"/>
                </a:solidFill>
                <a:latin typeface="Arial Black" pitchFamily="34" charset="0"/>
              </a:rPr>
              <a:t>LDA</a:t>
            </a:r>
          </a:p>
        </p:txBody>
      </p:sp>
      <p:grpSp>
        <p:nvGrpSpPr>
          <p:cNvPr id="3" name="Group 8"/>
          <p:cNvGrpSpPr/>
          <p:nvPr/>
        </p:nvGrpSpPr>
        <p:grpSpPr>
          <a:xfrm>
            <a:off x="1791609" y="4292617"/>
            <a:ext cx="570605" cy="495299"/>
            <a:chOff x="1162052" y="2895600"/>
            <a:chExt cx="570606" cy="457200"/>
          </a:xfrm>
        </p:grpSpPr>
        <p:sp>
          <p:nvSpPr>
            <p:cNvPr id="7" name="Oval 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 name="TextBox 7"/>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4" name="Group 16"/>
          <p:cNvGrpSpPr/>
          <p:nvPr/>
        </p:nvGrpSpPr>
        <p:grpSpPr>
          <a:xfrm>
            <a:off x="17587" y="1981202"/>
            <a:ext cx="6840416" cy="2343150"/>
            <a:chOff x="0" y="2180492"/>
            <a:chExt cx="6840416" cy="2162908"/>
          </a:xfrm>
        </p:grpSpPr>
        <p:sp>
          <p:nvSpPr>
            <p:cNvPr id="14" name="Freeform 13"/>
            <p:cNvSpPr/>
            <p:nvPr/>
          </p:nvSpPr>
          <p:spPr>
            <a:xfrm>
              <a:off x="0" y="2485292"/>
              <a:ext cx="6840416" cy="1858108"/>
            </a:xfrm>
            <a:custGeom>
              <a:avLst/>
              <a:gdLst>
                <a:gd name="connsiteX0" fmla="*/ 0 w 6840416"/>
                <a:gd name="connsiteY0" fmla="*/ 298939 h 1737946"/>
                <a:gd name="connsiteX1" fmla="*/ 3147646 w 6840416"/>
                <a:gd name="connsiteY1" fmla="*/ 1688123 h 1737946"/>
                <a:gd name="connsiteX2" fmla="*/ 6840416 w 6840416"/>
                <a:gd name="connsiteY2" fmla="*/ 0 h 1737946"/>
              </a:gdLst>
              <a:ahLst/>
              <a:cxnLst>
                <a:cxn ang="0">
                  <a:pos x="connsiteX0" y="connsiteY0"/>
                </a:cxn>
                <a:cxn ang="0">
                  <a:pos x="connsiteX1" y="connsiteY1"/>
                </a:cxn>
                <a:cxn ang="0">
                  <a:pos x="connsiteX2" y="connsiteY2"/>
                </a:cxn>
              </a:cxnLst>
              <a:rect l="l" t="t" r="r" b="b"/>
              <a:pathLst>
                <a:path w="6840416" h="1737946">
                  <a:moveTo>
                    <a:pt x="0" y="298939"/>
                  </a:moveTo>
                  <a:cubicBezTo>
                    <a:pt x="1003788" y="1018442"/>
                    <a:pt x="2007577" y="1737946"/>
                    <a:pt x="3147646" y="1688123"/>
                  </a:cubicBezTo>
                  <a:cubicBezTo>
                    <a:pt x="4287715" y="1638300"/>
                    <a:pt x="6142893" y="243254"/>
                    <a:pt x="6840416"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14"/>
            <p:cNvSpPr/>
            <p:nvPr/>
          </p:nvSpPr>
          <p:spPr>
            <a:xfrm>
              <a:off x="0" y="2180492"/>
              <a:ext cx="6840416" cy="1858108"/>
            </a:xfrm>
            <a:custGeom>
              <a:avLst/>
              <a:gdLst>
                <a:gd name="connsiteX0" fmla="*/ 0 w 6840416"/>
                <a:gd name="connsiteY0" fmla="*/ 298939 h 1737946"/>
                <a:gd name="connsiteX1" fmla="*/ 3147646 w 6840416"/>
                <a:gd name="connsiteY1" fmla="*/ 1688123 h 1737946"/>
                <a:gd name="connsiteX2" fmla="*/ 6840416 w 6840416"/>
                <a:gd name="connsiteY2" fmla="*/ 0 h 1737946"/>
              </a:gdLst>
              <a:ahLst/>
              <a:cxnLst>
                <a:cxn ang="0">
                  <a:pos x="connsiteX0" y="connsiteY0"/>
                </a:cxn>
                <a:cxn ang="0">
                  <a:pos x="connsiteX1" y="connsiteY1"/>
                </a:cxn>
                <a:cxn ang="0">
                  <a:pos x="connsiteX2" y="connsiteY2"/>
                </a:cxn>
              </a:cxnLst>
              <a:rect l="l" t="t" r="r" b="b"/>
              <a:pathLst>
                <a:path w="6840416" h="1737946">
                  <a:moveTo>
                    <a:pt x="0" y="298939"/>
                  </a:moveTo>
                  <a:cubicBezTo>
                    <a:pt x="1003788" y="1018442"/>
                    <a:pt x="2007577" y="1737946"/>
                    <a:pt x="3147646" y="1688123"/>
                  </a:cubicBezTo>
                  <a:cubicBezTo>
                    <a:pt x="4287715" y="1638300"/>
                    <a:pt x="6142893" y="243254"/>
                    <a:pt x="6840416"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25"/>
          <p:cNvGrpSpPr/>
          <p:nvPr/>
        </p:nvGrpSpPr>
        <p:grpSpPr>
          <a:xfrm>
            <a:off x="3200400" y="742950"/>
            <a:ext cx="304800" cy="330200"/>
            <a:chOff x="3429000" y="5105400"/>
            <a:chExt cx="762000" cy="762000"/>
          </a:xfrm>
        </p:grpSpPr>
        <p:cxnSp>
          <p:nvCxnSpPr>
            <p:cNvPr id="19" name="Straight Connector 18"/>
            <p:cNvCxnSpPr/>
            <p:nvPr/>
          </p:nvCxnSpPr>
          <p:spPr>
            <a:xfrm>
              <a:off x="3810000" y="51054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5486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flipV="1">
            <a:off x="1410595" y="4044950"/>
            <a:ext cx="533400" cy="412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1"/>
          <p:cNvGrpSpPr/>
          <p:nvPr/>
        </p:nvGrpSpPr>
        <p:grpSpPr>
          <a:xfrm>
            <a:off x="2534545" y="4375167"/>
            <a:ext cx="457200" cy="495299"/>
            <a:chOff x="1219200" y="2895600"/>
            <a:chExt cx="457200" cy="457200"/>
          </a:xfrm>
        </p:grpSpPr>
        <p:sp>
          <p:nvSpPr>
            <p:cNvPr id="23" name="Oval 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 name="TextBox 23"/>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cxnSp>
        <p:nvCxnSpPr>
          <p:cNvPr id="25" name="Straight Arrow Connector 24"/>
          <p:cNvCxnSpPr/>
          <p:nvPr/>
        </p:nvCxnSpPr>
        <p:spPr>
          <a:xfrm flipV="1">
            <a:off x="2895600" y="4375150"/>
            <a:ext cx="762000" cy="165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38400" y="1568450"/>
            <a:ext cx="2362200" cy="28067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1" idx="4"/>
          </p:cNvCxnSpPr>
          <p:nvPr/>
        </p:nvCxnSpPr>
        <p:spPr>
          <a:xfrm flipV="1">
            <a:off x="2133600" y="4375150"/>
            <a:ext cx="304800" cy="140335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40"/>
          <p:cNvGrpSpPr/>
          <p:nvPr/>
        </p:nvGrpSpPr>
        <p:grpSpPr>
          <a:xfrm>
            <a:off x="3531090" y="1981182"/>
            <a:ext cx="507511" cy="495300"/>
            <a:chOff x="1193595" y="2895600"/>
            <a:chExt cx="507512" cy="457200"/>
          </a:xfrm>
        </p:grpSpPr>
        <p:sp>
          <p:nvSpPr>
            <p:cNvPr id="42" name="Oval 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TextBox 42"/>
            <p:cNvSpPr txBox="1"/>
            <p:nvPr/>
          </p:nvSpPr>
          <p:spPr>
            <a:xfrm>
              <a:off x="1193595" y="2999475"/>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0" name="Group 43"/>
          <p:cNvGrpSpPr/>
          <p:nvPr/>
        </p:nvGrpSpPr>
        <p:grpSpPr>
          <a:xfrm>
            <a:off x="3886210" y="1485918"/>
            <a:ext cx="534121" cy="495302"/>
            <a:chOff x="1180290" y="2895600"/>
            <a:chExt cx="534121" cy="457200"/>
          </a:xfrm>
        </p:grpSpPr>
        <p:sp>
          <p:nvSpPr>
            <p:cNvPr id="45" name="Oval 4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6" name="TextBox 45"/>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cxnSp>
        <p:nvCxnSpPr>
          <p:cNvPr id="52" name="Straight Arrow Connector 51"/>
          <p:cNvCxnSpPr/>
          <p:nvPr/>
        </p:nvCxnSpPr>
        <p:spPr>
          <a:xfrm flipV="1">
            <a:off x="3962400" y="2971800"/>
            <a:ext cx="609600" cy="33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53"/>
          <p:cNvGrpSpPr/>
          <p:nvPr/>
        </p:nvGrpSpPr>
        <p:grpSpPr>
          <a:xfrm>
            <a:off x="3505215" y="3136917"/>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cxnSp>
        <p:nvCxnSpPr>
          <p:cNvPr id="57" name="Straight Arrow Connector 56"/>
          <p:cNvCxnSpPr/>
          <p:nvPr/>
        </p:nvCxnSpPr>
        <p:spPr>
          <a:xfrm flipH="1" flipV="1">
            <a:off x="1905000" y="2971800"/>
            <a:ext cx="685800" cy="412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675149" y="1681129"/>
            <a:ext cx="295989" cy="281363"/>
          </a:xfrm>
          <a:prstGeom prst="rect">
            <a:avLst/>
          </a:prstGeom>
          <a:noFill/>
        </p:spPr>
        <p:txBody>
          <a:bodyPr wrap="none" lIns="95763" tIns="47881" rIns="95763" bIns="47881" rtlCol="0">
            <a:spAutoFit/>
          </a:bodyPr>
          <a:lstStyle/>
          <a:p>
            <a:r>
              <a:rPr lang="en-US" sz="1200" dirty="0">
                <a:latin typeface="Arial Black" pitchFamily="34" charset="0"/>
              </a:rPr>
              <a:t>4</a:t>
            </a:r>
          </a:p>
        </p:txBody>
      </p:sp>
      <p:sp>
        <p:nvSpPr>
          <p:cNvPr id="60" name="TextBox 59"/>
          <p:cNvSpPr txBox="1"/>
          <p:nvPr/>
        </p:nvSpPr>
        <p:spPr>
          <a:xfrm>
            <a:off x="2989349" y="4540261"/>
            <a:ext cx="295989" cy="281363"/>
          </a:xfrm>
          <a:prstGeom prst="rect">
            <a:avLst/>
          </a:prstGeom>
          <a:noFill/>
        </p:spPr>
        <p:txBody>
          <a:bodyPr wrap="none" lIns="95763" tIns="47881" rIns="95763" bIns="47881" rtlCol="0">
            <a:spAutoFit/>
          </a:bodyPr>
          <a:lstStyle/>
          <a:p>
            <a:r>
              <a:rPr lang="en-US" sz="1200" dirty="0">
                <a:latin typeface="Arial Black" pitchFamily="34" charset="0"/>
              </a:rPr>
              <a:t>3</a:t>
            </a:r>
          </a:p>
        </p:txBody>
      </p:sp>
      <p:sp>
        <p:nvSpPr>
          <p:cNvPr id="61" name="TextBox 60"/>
          <p:cNvSpPr txBox="1"/>
          <p:nvPr/>
        </p:nvSpPr>
        <p:spPr>
          <a:xfrm>
            <a:off x="2286007" y="3001929"/>
            <a:ext cx="295989" cy="281363"/>
          </a:xfrm>
          <a:prstGeom prst="rect">
            <a:avLst/>
          </a:prstGeom>
          <a:noFill/>
          <a:ln>
            <a:noFill/>
          </a:ln>
        </p:spPr>
        <p:txBody>
          <a:bodyPr wrap="none" lIns="95763" tIns="47881" rIns="95763" bIns="47881" rtlCol="0">
            <a:spAutoFit/>
          </a:bodyPr>
          <a:lstStyle/>
          <a:p>
            <a:r>
              <a:rPr lang="en-US" sz="1200" dirty="0">
                <a:latin typeface="Arial Black" pitchFamily="34" charset="0"/>
              </a:rPr>
              <a:t>5</a:t>
            </a:r>
          </a:p>
        </p:txBody>
      </p:sp>
      <p:grpSp>
        <p:nvGrpSpPr>
          <p:cNvPr id="12" name="Group 21"/>
          <p:cNvGrpSpPr/>
          <p:nvPr/>
        </p:nvGrpSpPr>
        <p:grpSpPr>
          <a:xfrm>
            <a:off x="1905000" y="5283218"/>
            <a:ext cx="457200" cy="495302"/>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TextBox 4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6" name="Group 21"/>
          <p:cNvGrpSpPr/>
          <p:nvPr/>
        </p:nvGrpSpPr>
        <p:grpSpPr>
          <a:xfrm>
            <a:off x="1447812" y="5695968"/>
            <a:ext cx="537135" cy="495302"/>
            <a:chOff x="1178785" y="2895600"/>
            <a:chExt cx="537135"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9" name="TextBox 4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sp>
        <p:nvSpPr>
          <p:cNvPr id="51" name="TextBox 50"/>
          <p:cNvSpPr txBox="1"/>
          <p:nvPr/>
        </p:nvSpPr>
        <p:spPr>
          <a:xfrm>
            <a:off x="1905005" y="5778511"/>
            <a:ext cx="295989" cy="281363"/>
          </a:xfrm>
          <a:prstGeom prst="rect">
            <a:avLst/>
          </a:prstGeom>
          <a:noFill/>
        </p:spPr>
        <p:txBody>
          <a:bodyPr wrap="none" lIns="95763" tIns="47881" rIns="95763" bIns="47881" rtlCol="0">
            <a:spAutoFit/>
          </a:bodyPr>
          <a:lstStyle/>
          <a:p>
            <a:r>
              <a:rPr lang="en-US" sz="1200" dirty="0">
                <a:latin typeface="Arial Black" pitchFamily="34" charset="0"/>
              </a:rPr>
              <a:t>8</a:t>
            </a:r>
          </a:p>
        </p:txBody>
      </p:sp>
      <p:sp>
        <p:nvSpPr>
          <p:cNvPr id="47" name="Content Placeholder 2"/>
          <p:cNvSpPr>
            <a:spLocks noGrp="1"/>
          </p:cNvSpPr>
          <p:nvPr>
            <p:ph idx="1"/>
          </p:nvPr>
        </p:nvSpPr>
        <p:spPr>
          <a:xfrm>
            <a:off x="0" y="6356350"/>
            <a:ext cx="6858000" cy="3549650"/>
          </a:xfrm>
        </p:spPr>
        <p:txBody>
          <a:bodyPr>
            <a:normAutofit fontScale="92500" lnSpcReduction="10000"/>
          </a:bodyPr>
          <a:lstStyle/>
          <a:p>
            <a:pPr marL="478813" indent="-478813">
              <a:buFont typeface="+mj-lt"/>
              <a:buAutoNum type="arabicPeriod"/>
            </a:pPr>
            <a:r>
              <a:rPr lang="en-US" sz="2100" cap="all" dirty="0"/>
              <a:t>LDA is identified // Pass H&amp;A signal back</a:t>
            </a:r>
          </a:p>
          <a:p>
            <a:pPr marL="478813" indent="-478813">
              <a:buFont typeface="+mj-lt"/>
              <a:buAutoNum type="arabicPeriod"/>
            </a:pPr>
            <a:r>
              <a:rPr lang="en-US" sz="2100" cap="all" dirty="0"/>
              <a:t>short halt // lay guns on far-side target // identifies crossing point</a:t>
            </a:r>
          </a:p>
          <a:p>
            <a:pPr marL="478813" indent="-478813">
              <a:buFont typeface="+mj-lt"/>
              <a:buAutoNum type="arabicPeriod"/>
            </a:pPr>
            <a:r>
              <a:rPr lang="en-US" sz="2100" cap="all" dirty="0"/>
              <a:t>Establish near-side security (Left: ASAW / RIGHT: Agr)</a:t>
            </a:r>
          </a:p>
          <a:p>
            <a:pPr marL="478813" indent="-478813">
              <a:buFont typeface="+mj-lt"/>
              <a:buAutoNum type="arabicPeriod"/>
            </a:pPr>
            <a:r>
              <a:rPr lang="en-US" sz="2100" cap="all" dirty="0"/>
              <a:t>Sso, atl, bgr cross LDA at 45 degree angle</a:t>
            </a:r>
          </a:p>
          <a:p>
            <a:pPr marL="478813" indent="-478813">
              <a:buFont typeface="+mj-lt"/>
              <a:buAutoNum type="arabicPeriod"/>
            </a:pPr>
            <a:r>
              <a:rPr lang="en-US" sz="2100" cap="all" dirty="0"/>
              <a:t>BGR establishes left far-side security</a:t>
            </a:r>
          </a:p>
          <a:p>
            <a:pPr marL="478813" indent="-478813">
              <a:buFont typeface="+mj-lt"/>
              <a:buAutoNum type="arabicPeriod"/>
            </a:pPr>
            <a:r>
              <a:rPr lang="en-US" sz="2100" cap="all" dirty="0"/>
              <a:t>Far-side clears (ATL, SSO)</a:t>
            </a:r>
          </a:p>
          <a:p>
            <a:pPr marL="478813" indent="-478813">
              <a:buFont typeface="+mj-lt"/>
              <a:buAutoNum type="arabicPeriod"/>
            </a:pPr>
            <a:r>
              <a:rPr lang="en-US" sz="2100" cap="all" dirty="0"/>
              <a:t>BSAW move to far side, establishes right side</a:t>
            </a:r>
          </a:p>
          <a:p>
            <a:pPr marL="478813" indent="-478813">
              <a:buFont typeface="+mj-lt"/>
              <a:buAutoNum type="arabicPeriod"/>
            </a:pPr>
            <a:r>
              <a:rPr lang="en-US" sz="2100" cap="all" dirty="0"/>
              <a:t>ASAW, RTO, </a:t>
            </a:r>
            <a:r>
              <a:rPr lang="en-US" sz="2100" cap="all" dirty="0" smtClean="0"/>
              <a:t>AGR</a:t>
            </a:r>
            <a:r>
              <a:rPr lang="en-US" sz="2100" cap="all" dirty="0"/>
              <a:t>, TL move to far side</a:t>
            </a:r>
          </a:p>
          <a:p>
            <a:pPr marL="478813" indent="-478813">
              <a:buFont typeface="+mj-lt"/>
              <a:buAutoNum type="arabicPeriod"/>
            </a:pPr>
            <a:r>
              <a:rPr lang="en-US" sz="2100" cap="all" dirty="0"/>
              <a:t>TL breaks down far side security (BSAW, BGR)</a:t>
            </a:r>
          </a:p>
          <a:p>
            <a:pPr marL="478813" indent="-478813">
              <a:buFont typeface="+mj-lt"/>
              <a:buAutoNum type="arabicPeriod"/>
            </a:pPr>
            <a:r>
              <a:rPr lang="en-US" sz="2100" cap="all" dirty="0"/>
              <a:t>Patrol continues mission</a:t>
            </a:r>
          </a:p>
          <a:p>
            <a:pPr marL="478813" indent="-478813">
              <a:buFont typeface="+mj-lt"/>
              <a:buAutoNum type="arabicPeriod"/>
            </a:pPr>
            <a:endParaRPr lang="en-US" sz="2100" cap="all" dirty="0"/>
          </a:p>
        </p:txBody>
      </p:sp>
      <p:grpSp>
        <p:nvGrpSpPr>
          <p:cNvPr id="17" name="Group 37"/>
          <p:cNvGrpSpPr/>
          <p:nvPr/>
        </p:nvGrpSpPr>
        <p:grpSpPr>
          <a:xfrm>
            <a:off x="2362200" y="321946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sp>
        <p:nvSpPr>
          <p:cNvPr id="20" name="Footer Placeholder 19"/>
          <p:cNvSpPr>
            <a:spLocks noGrp="1"/>
          </p:cNvSpPr>
          <p:nvPr>
            <p:ph type="ftr" sz="quarter" idx="11"/>
          </p:nvPr>
        </p:nvSpPr>
        <p:spPr/>
        <p:txBody>
          <a:bodyPr/>
          <a:lstStyle/>
          <a:p>
            <a:r>
              <a:rPr lang="en-US" smtClean="0"/>
              <a:t>Steadfast and Vigilant</a:t>
            </a:r>
            <a:endParaRPr lang="en-US" dirty="0"/>
          </a:p>
        </p:txBody>
      </p:sp>
      <p:sp>
        <p:nvSpPr>
          <p:cNvPr id="50" name="Slide Number Placeholder 49"/>
          <p:cNvSpPr>
            <a:spLocks noGrp="1"/>
          </p:cNvSpPr>
          <p:nvPr>
            <p:ph type="sldNum" sz="quarter" idx="12"/>
          </p:nvPr>
        </p:nvSpPr>
        <p:spPr/>
        <p:txBody>
          <a:bodyPr/>
          <a:lstStyle/>
          <a:p>
            <a:fld id="{19C55568-C6AD-4596-911E-41E918440C47}" type="slidenum">
              <a:rPr lang="en-US" smtClean="0"/>
              <a:pPr/>
              <a:t>10</a:t>
            </a:fld>
            <a:endParaRPr lang="en-US" dirty="0"/>
          </a:p>
        </p:txBody>
      </p:sp>
    </p:spTree>
    <p:extLst>
      <p:ext uri="{BB962C8B-B14F-4D97-AF65-F5344CB8AC3E}">
        <p14:creationId xmlns="" xmlns:p14="http://schemas.microsoft.com/office/powerpoint/2010/main" val="669336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2D. FISH-HOOK</a:t>
            </a:r>
            <a:endParaRPr lang="en-US" sz="2900" dirty="0">
              <a:solidFill>
                <a:schemeClr val="bg1"/>
              </a:solidFill>
              <a:latin typeface="Arial Black" pitchFamily="34" charset="0"/>
            </a:endParaRPr>
          </a:p>
        </p:txBody>
      </p:sp>
      <p:grpSp>
        <p:nvGrpSpPr>
          <p:cNvPr id="21" name="Group 20"/>
          <p:cNvGrpSpPr/>
          <p:nvPr/>
        </p:nvGrpSpPr>
        <p:grpSpPr>
          <a:xfrm>
            <a:off x="1435004" y="4179285"/>
            <a:ext cx="5291303" cy="4901220"/>
            <a:chOff x="811222" y="1724196"/>
            <a:chExt cx="5291303" cy="4524203"/>
          </a:xfrm>
        </p:grpSpPr>
        <p:grpSp>
          <p:nvGrpSpPr>
            <p:cNvPr id="64" name="Group 63"/>
            <p:cNvGrpSpPr>
              <a:grpSpLocks noChangeAspect="1"/>
            </p:cNvGrpSpPr>
            <p:nvPr/>
          </p:nvGrpSpPr>
          <p:grpSpPr>
            <a:xfrm>
              <a:off x="811222" y="1724196"/>
              <a:ext cx="5291303" cy="4524203"/>
              <a:chOff x="710629" y="3751189"/>
              <a:chExt cx="2622652" cy="2242436"/>
            </a:xfrm>
          </p:grpSpPr>
          <p:grpSp>
            <p:nvGrpSpPr>
              <p:cNvPr id="65" name="Group 64"/>
              <p:cNvGrpSpPr/>
              <p:nvPr/>
            </p:nvGrpSpPr>
            <p:grpSpPr>
              <a:xfrm>
                <a:off x="710629" y="4867569"/>
                <a:ext cx="956686" cy="1126056"/>
                <a:chOff x="5701337" y="1838159"/>
                <a:chExt cx="956686" cy="1126056"/>
              </a:xfrm>
            </p:grpSpPr>
            <p:sp>
              <p:nvSpPr>
                <p:cNvPr id="77" name="Oval 63"/>
                <p:cNvSpPr>
                  <a:spLocks noChangeArrowheads="1"/>
                </p:cNvSpPr>
                <p:nvPr/>
              </p:nvSpPr>
              <p:spPr bwMode="auto">
                <a:xfrm rot="5400000">
                  <a:off x="6591179" y="1838159"/>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0" name="Oval 63"/>
                <p:cNvSpPr>
                  <a:spLocks noChangeArrowheads="1"/>
                </p:cNvSpPr>
                <p:nvPr/>
              </p:nvSpPr>
              <p:spPr bwMode="auto">
                <a:xfrm rot="5400000">
                  <a:off x="6590411" y="1998641"/>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3" name="Oval 63"/>
                <p:cNvSpPr>
                  <a:spLocks noChangeArrowheads="1"/>
                </p:cNvSpPr>
                <p:nvPr/>
              </p:nvSpPr>
              <p:spPr bwMode="auto">
                <a:xfrm rot="5400000">
                  <a:off x="6601762" y="2443287"/>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6" name="Oval 63"/>
                <p:cNvSpPr>
                  <a:spLocks noChangeArrowheads="1"/>
                </p:cNvSpPr>
                <p:nvPr/>
              </p:nvSpPr>
              <p:spPr bwMode="auto">
                <a:xfrm rot="5400000">
                  <a:off x="6600994" y="2593186"/>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9" name="Oval 63"/>
                <p:cNvSpPr>
                  <a:spLocks noChangeArrowheads="1"/>
                </p:cNvSpPr>
                <p:nvPr/>
              </p:nvSpPr>
              <p:spPr bwMode="auto">
                <a:xfrm rot="5400000">
                  <a:off x="6601762" y="2747472"/>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2" name="Oval 63"/>
                <p:cNvSpPr>
                  <a:spLocks noChangeArrowheads="1"/>
                </p:cNvSpPr>
                <p:nvPr/>
              </p:nvSpPr>
              <p:spPr bwMode="auto">
                <a:xfrm rot="5400000">
                  <a:off x="6600994" y="2907954"/>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5" name="Up Arrow 94"/>
                <p:cNvSpPr/>
                <p:nvPr/>
              </p:nvSpPr>
              <p:spPr>
                <a:xfrm>
                  <a:off x="6332764" y="2054902"/>
                  <a:ext cx="189329" cy="619408"/>
                </a:xfrm>
                <a:prstGeom prst="upArrow">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extBox 97"/>
                <p:cNvSpPr txBox="1"/>
                <p:nvPr/>
              </p:nvSpPr>
              <p:spPr>
                <a:xfrm>
                  <a:off x="5701337" y="2180690"/>
                  <a:ext cx="685047" cy="253469"/>
                </a:xfrm>
                <a:prstGeom prst="rect">
                  <a:avLst/>
                </a:prstGeom>
                <a:noFill/>
              </p:spPr>
              <p:txBody>
                <a:bodyPr wrap="none" rtlCol="0">
                  <a:spAutoFit/>
                </a:bodyPr>
                <a:lstStyle/>
                <a:p>
                  <a:pPr algn="ctr"/>
                  <a:r>
                    <a:rPr lang="en-US" sz="1500" dirty="0">
                      <a:latin typeface="Arial Black"/>
                      <a:cs typeface="Arial Black"/>
                    </a:rPr>
                    <a:t>DIRECTION</a:t>
                  </a:r>
                </a:p>
                <a:p>
                  <a:pPr algn="ctr"/>
                  <a:r>
                    <a:rPr lang="en-US" sz="1500" dirty="0">
                      <a:latin typeface="Arial Black"/>
                      <a:cs typeface="Arial Black"/>
                    </a:rPr>
                    <a:t>OF TRAVEL</a:t>
                  </a:r>
                </a:p>
              </p:txBody>
            </p:sp>
            <p:sp>
              <p:nvSpPr>
                <p:cNvPr id="101" name="Oval 63"/>
                <p:cNvSpPr>
                  <a:spLocks noChangeArrowheads="1"/>
                </p:cNvSpPr>
                <p:nvPr/>
              </p:nvSpPr>
              <p:spPr bwMode="auto">
                <a:xfrm rot="5400000">
                  <a:off x="6597068" y="2149023"/>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2" name="Oval 63"/>
                <p:cNvSpPr>
                  <a:spLocks noChangeArrowheads="1"/>
                </p:cNvSpPr>
                <p:nvPr/>
              </p:nvSpPr>
              <p:spPr bwMode="auto">
                <a:xfrm rot="5400000">
                  <a:off x="6596300" y="2298922"/>
                  <a:ext cx="56261" cy="56261"/>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cxnSp>
            <p:nvCxnSpPr>
              <p:cNvPr id="66" name="Straight Arrow Connector 65"/>
              <p:cNvCxnSpPr/>
              <p:nvPr/>
            </p:nvCxnSpPr>
            <p:spPr>
              <a:xfrm>
                <a:off x="1606868" y="3966633"/>
                <a:ext cx="1363703" cy="0"/>
              </a:xfrm>
              <a:prstGeom prst="straightConnector1">
                <a:avLst/>
              </a:prstGeom>
              <a:ln w="381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928240" y="4030131"/>
                <a:ext cx="0" cy="679452"/>
              </a:xfrm>
              <a:prstGeom prst="straightConnector1">
                <a:avLst/>
              </a:prstGeom>
              <a:ln w="381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2230626" y="4773086"/>
                <a:ext cx="687030" cy="0"/>
              </a:xfrm>
              <a:prstGeom prst="straightConnector1">
                <a:avLst/>
              </a:prstGeom>
              <a:ln w="381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2230626" y="4487337"/>
                <a:ext cx="0" cy="275166"/>
              </a:xfrm>
              <a:prstGeom prst="straightConnector1">
                <a:avLst/>
              </a:prstGeom>
              <a:ln w="381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0" name="Oval 69"/>
              <p:cNvSpPr>
                <a:spLocks noChangeAspect="1"/>
              </p:cNvSpPr>
              <p:nvPr/>
            </p:nvSpPr>
            <p:spPr>
              <a:xfrm>
                <a:off x="2090585" y="4164106"/>
                <a:ext cx="295992" cy="295992"/>
              </a:xfrm>
              <a:prstGeom prst="ellipse">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2049856" y="3751189"/>
                <a:ext cx="403782" cy="147856"/>
              </a:xfrm>
              <a:prstGeom prst="rect">
                <a:avLst/>
              </a:prstGeom>
              <a:noFill/>
            </p:spPr>
            <p:txBody>
              <a:bodyPr wrap="none" rtlCol="0">
                <a:spAutoFit/>
              </a:bodyPr>
              <a:lstStyle/>
              <a:p>
                <a:pPr algn="ctr"/>
                <a:r>
                  <a:rPr lang="en-US" sz="1500" dirty="0">
                    <a:latin typeface="Arial Black"/>
                    <a:cs typeface="Arial Black"/>
                  </a:rPr>
                  <a:t>200 M</a:t>
                </a:r>
              </a:p>
            </p:txBody>
          </p:sp>
          <p:sp>
            <p:nvSpPr>
              <p:cNvPr id="72" name="TextBox 71"/>
              <p:cNvSpPr txBox="1"/>
              <p:nvPr/>
            </p:nvSpPr>
            <p:spPr>
              <a:xfrm>
                <a:off x="2929499" y="4280353"/>
                <a:ext cx="403782" cy="147856"/>
              </a:xfrm>
              <a:prstGeom prst="rect">
                <a:avLst/>
              </a:prstGeom>
              <a:noFill/>
            </p:spPr>
            <p:txBody>
              <a:bodyPr wrap="none" rtlCol="0">
                <a:spAutoFit/>
              </a:bodyPr>
              <a:lstStyle/>
              <a:p>
                <a:pPr algn="ctr"/>
                <a:r>
                  <a:rPr lang="en-US" sz="1500" dirty="0">
                    <a:latin typeface="Arial Black"/>
                    <a:cs typeface="Arial Black"/>
                  </a:rPr>
                  <a:t>100 M</a:t>
                </a:r>
              </a:p>
            </p:txBody>
          </p:sp>
          <p:sp>
            <p:nvSpPr>
              <p:cNvPr id="73" name="TextBox 72"/>
              <p:cNvSpPr txBox="1"/>
              <p:nvPr/>
            </p:nvSpPr>
            <p:spPr>
              <a:xfrm>
                <a:off x="2419587" y="4815418"/>
                <a:ext cx="403783" cy="147856"/>
              </a:xfrm>
              <a:prstGeom prst="rect">
                <a:avLst/>
              </a:prstGeom>
              <a:noFill/>
            </p:spPr>
            <p:txBody>
              <a:bodyPr wrap="none" rtlCol="0">
                <a:spAutoFit/>
              </a:bodyPr>
              <a:lstStyle/>
              <a:p>
                <a:pPr algn="ctr"/>
                <a:r>
                  <a:rPr lang="en-US" sz="1500" dirty="0">
                    <a:latin typeface="Arial Black"/>
                    <a:cs typeface="Arial Black"/>
                  </a:rPr>
                  <a:t>100 M</a:t>
                </a:r>
              </a:p>
            </p:txBody>
          </p:sp>
          <p:sp>
            <p:nvSpPr>
              <p:cNvPr id="74" name="TextBox 73"/>
              <p:cNvSpPr txBox="1"/>
              <p:nvPr/>
            </p:nvSpPr>
            <p:spPr>
              <a:xfrm>
                <a:off x="2204840" y="4506381"/>
                <a:ext cx="340219" cy="147856"/>
              </a:xfrm>
              <a:prstGeom prst="rect">
                <a:avLst/>
              </a:prstGeom>
              <a:noFill/>
            </p:spPr>
            <p:txBody>
              <a:bodyPr wrap="none" rtlCol="0">
                <a:spAutoFit/>
              </a:bodyPr>
              <a:lstStyle/>
              <a:p>
                <a:pPr algn="ctr"/>
                <a:r>
                  <a:rPr lang="en-US" sz="1500" dirty="0">
                    <a:latin typeface="Arial Black"/>
                    <a:cs typeface="Arial Black"/>
                  </a:rPr>
                  <a:t>50 M</a:t>
                </a:r>
              </a:p>
            </p:txBody>
          </p:sp>
          <p:cxnSp>
            <p:nvCxnSpPr>
              <p:cNvPr id="75" name="Straight Arrow Connector 74"/>
              <p:cNvCxnSpPr/>
              <p:nvPr/>
            </p:nvCxnSpPr>
            <p:spPr>
              <a:xfrm flipV="1">
                <a:off x="1617451" y="3995713"/>
                <a:ext cx="0" cy="744323"/>
              </a:xfrm>
              <a:prstGeom prst="straightConnector1">
                <a:avLst/>
              </a:prstGeom>
              <a:ln w="381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624967" y="3960737"/>
                <a:ext cx="256794" cy="147856"/>
              </a:xfrm>
              <a:prstGeom prst="rect">
                <a:avLst/>
              </a:prstGeom>
              <a:noFill/>
            </p:spPr>
            <p:txBody>
              <a:bodyPr wrap="none" rtlCol="0">
                <a:spAutoFit/>
              </a:bodyPr>
              <a:lstStyle/>
              <a:p>
                <a:pPr algn="ctr"/>
                <a:r>
                  <a:rPr lang="en-US" sz="1500" dirty="0">
                    <a:latin typeface="Arial Black"/>
                    <a:cs typeface="Arial Black"/>
                  </a:rPr>
                  <a:t>90°</a:t>
                </a:r>
              </a:p>
            </p:txBody>
          </p:sp>
        </p:grpSp>
        <p:grpSp>
          <p:nvGrpSpPr>
            <p:cNvPr id="9" name="Group 8"/>
            <p:cNvGrpSpPr/>
            <p:nvPr/>
          </p:nvGrpSpPr>
          <p:grpSpPr>
            <a:xfrm rot="13921010">
              <a:off x="3366987" y="2942124"/>
              <a:ext cx="276428" cy="750929"/>
              <a:chOff x="2115812" y="5830669"/>
              <a:chExt cx="276428" cy="750929"/>
            </a:xfrm>
          </p:grpSpPr>
          <p:sp>
            <p:nvSpPr>
              <p:cNvPr id="103" name="Oval 102"/>
              <p:cNvSpPr>
                <a:spLocks noChangeAspect="1"/>
              </p:cNvSpPr>
              <p:nvPr/>
            </p:nvSpPr>
            <p:spPr>
              <a:xfrm rot="10800000">
                <a:off x="2133600" y="5868769"/>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cxnSp>
            <p:nvCxnSpPr>
              <p:cNvPr id="104" name="Straight Connector 103"/>
              <p:cNvCxnSpPr/>
              <p:nvPr/>
            </p:nvCxnSpPr>
            <p:spPr>
              <a:xfrm rot="10800000" flipH="1">
                <a:off x="2316040" y="5830669"/>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2116015" y="5830669"/>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rot="10800000">
                <a:off x="2115812" y="6093713"/>
                <a:ext cx="116723" cy="487885"/>
              </a:xfrm>
              <a:custGeom>
                <a:avLst/>
                <a:gdLst>
                  <a:gd name="connsiteX0" fmla="*/ 40217 w 65088"/>
                  <a:gd name="connsiteY0" fmla="*/ 0 h 517525"/>
                  <a:gd name="connsiteX1" fmla="*/ 59267 w 65088"/>
                  <a:gd name="connsiteY1" fmla="*/ 114300 h 517525"/>
                  <a:gd name="connsiteX2" fmla="*/ 5292 w 65088"/>
                  <a:gd name="connsiteY2" fmla="*/ 254000 h 517525"/>
                  <a:gd name="connsiteX3" fmla="*/ 27517 w 65088"/>
                  <a:gd name="connsiteY3" fmla="*/ 428625 h 517525"/>
                  <a:gd name="connsiteX4" fmla="*/ 21167 w 65088"/>
                  <a:gd name="connsiteY4" fmla="*/ 517525 h 51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8" h="517525">
                    <a:moveTo>
                      <a:pt x="40217" y="0"/>
                    </a:moveTo>
                    <a:cubicBezTo>
                      <a:pt x="52652" y="35983"/>
                      <a:pt x="65088" y="71967"/>
                      <a:pt x="59267" y="114300"/>
                    </a:cubicBezTo>
                    <a:cubicBezTo>
                      <a:pt x="53446" y="156633"/>
                      <a:pt x="10584" y="201613"/>
                      <a:pt x="5292" y="254000"/>
                    </a:cubicBezTo>
                    <a:cubicBezTo>
                      <a:pt x="0" y="306387"/>
                      <a:pt x="24871" y="384704"/>
                      <a:pt x="27517" y="428625"/>
                    </a:cubicBezTo>
                    <a:cubicBezTo>
                      <a:pt x="30163" y="472546"/>
                      <a:pt x="21167" y="517525"/>
                      <a:pt x="21167" y="5175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2" name="TextBox 21"/>
          <p:cNvSpPr txBox="1"/>
          <p:nvPr/>
        </p:nvSpPr>
        <p:spPr>
          <a:xfrm>
            <a:off x="0" y="825503"/>
            <a:ext cx="6858000" cy="2682020"/>
          </a:xfrm>
          <a:prstGeom prst="rect">
            <a:avLst/>
          </a:prstGeom>
          <a:noFill/>
        </p:spPr>
        <p:txBody>
          <a:bodyPr wrap="square" lIns="95763" tIns="47881" rIns="95763" bIns="47881" rtlCol="0">
            <a:spAutoFit/>
          </a:bodyPr>
          <a:lstStyle/>
          <a:p>
            <a:pPr marL="359111" indent="-359111">
              <a:buFont typeface="+mj-lt"/>
              <a:buAutoNum type="arabicPeriod"/>
            </a:pPr>
            <a:r>
              <a:rPr lang="en-US" dirty="0" smtClean="0"/>
              <a:t>PASS FISH-HOOK H&amp;S BACK</a:t>
            </a:r>
          </a:p>
          <a:p>
            <a:pPr marL="359111" indent="-359111">
              <a:buFont typeface="+mj-lt"/>
              <a:buAutoNum type="arabicPeriod"/>
            </a:pPr>
            <a:r>
              <a:rPr lang="en-US" dirty="0" smtClean="0"/>
              <a:t>SQUADS MOVE INTO A FILE AT </a:t>
            </a:r>
            <a:r>
              <a:rPr lang="en-US" dirty="0"/>
              <a:t>FIRST 90</a:t>
            </a:r>
            <a:r>
              <a:rPr lang="en-US" dirty="0" smtClean="0"/>
              <a:t>° TURN</a:t>
            </a:r>
            <a:endParaRPr lang="en-US" sz="1200" dirty="0" smtClean="0"/>
          </a:p>
          <a:p>
            <a:pPr marL="359111" indent="-359111">
              <a:buFont typeface="+mj-lt"/>
              <a:buAutoNum type="arabicPeriod"/>
            </a:pPr>
            <a:r>
              <a:rPr lang="en-US" dirty="0" smtClean="0"/>
              <a:t>EXECUTE 90° TURNS TO PREVENT TRACKING</a:t>
            </a:r>
          </a:p>
          <a:p>
            <a:pPr marL="359111" indent="-359111">
              <a:buFont typeface="+mj-lt"/>
              <a:buAutoNum type="arabicPeriod"/>
            </a:pPr>
            <a:r>
              <a:rPr lang="en-US" dirty="0" smtClean="0"/>
              <a:t>SHORT HALT POSTURE</a:t>
            </a:r>
          </a:p>
          <a:p>
            <a:pPr marL="359111" indent="-359111">
              <a:buFont typeface="+mj-lt"/>
              <a:buAutoNum type="arabicPeriod"/>
            </a:pPr>
            <a:r>
              <a:rPr lang="en-US" dirty="0" smtClean="0"/>
              <a:t>SLLS / PINPOINT ON MAP</a:t>
            </a:r>
          </a:p>
          <a:p>
            <a:pPr marL="359111" indent="-359111">
              <a:buFont typeface="+mj-lt"/>
              <a:buAutoNum type="arabicPeriod"/>
            </a:pPr>
            <a:r>
              <a:rPr lang="en-US" dirty="0" smtClean="0"/>
              <a:t>INPLACE CLAYMORE COVERING 6 ‘O CLOCK</a:t>
            </a:r>
            <a:endParaRPr lang="en-US" sz="1200" dirty="0" smtClean="0"/>
          </a:p>
          <a:p>
            <a:pPr marL="359111" indent="-359111"/>
            <a:endParaRPr lang="en-US" sz="1200" dirty="0" smtClean="0"/>
          </a:p>
          <a:p>
            <a:pPr marL="359111" indent="-359111"/>
            <a:r>
              <a:rPr lang="en-US" sz="1400" dirty="0" smtClean="0"/>
              <a:t>PLATOON:</a:t>
            </a:r>
          </a:p>
          <a:p>
            <a:pPr marL="359111" indent="-359111"/>
            <a:r>
              <a:rPr lang="en-US" sz="1400" dirty="0" smtClean="0"/>
              <a:t>     - PLACE TWO SOLDIERS AT CHOKE-POINT TO CONTROL THE FLOW OF ENTRY</a:t>
            </a:r>
          </a:p>
          <a:p>
            <a:pPr marL="359111" indent="-359111"/>
            <a:r>
              <a:rPr lang="en-US" sz="1400" dirty="0" smtClean="0"/>
              <a:t>     - 2B-GRENADIER CONTROLS CLAYMORE</a:t>
            </a:r>
            <a:endParaRPr lang="en-US" sz="1400" dirty="0"/>
          </a:p>
        </p:txBody>
      </p:sp>
      <p:sp>
        <p:nvSpPr>
          <p:cNvPr id="35" name="Oval 63"/>
          <p:cNvSpPr>
            <a:spLocks noChangeArrowheads="1"/>
          </p:cNvSpPr>
          <p:nvPr/>
        </p:nvSpPr>
        <p:spPr bwMode="auto">
          <a:xfrm rot="5400000">
            <a:off x="3195674" y="4490390"/>
            <a:ext cx="122968" cy="113509"/>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5763" tIns="47881" rIns="95763" bIns="47881" anchor="ctr"/>
          <a:lstStyle/>
          <a:p>
            <a:endParaRPr lang="en-US" dirty="0"/>
          </a:p>
        </p:txBody>
      </p:sp>
      <p:sp>
        <p:nvSpPr>
          <p:cNvPr id="36" name="Oval 63"/>
          <p:cNvSpPr>
            <a:spLocks noChangeArrowheads="1"/>
          </p:cNvSpPr>
          <p:nvPr/>
        </p:nvSpPr>
        <p:spPr bwMode="auto">
          <a:xfrm rot="5400000">
            <a:off x="3083976" y="4652032"/>
            <a:ext cx="122968" cy="113509"/>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5763" tIns="47881" rIns="95763" bIns="47881" anchor="ctr"/>
          <a:lstStyle/>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37" name="Slide Number Placeholder 36"/>
          <p:cNvSpPr>
            <a:spLocks noGrp="1"/>
          </p:cNvSpPr>
          <p:nvPr>
            <p:ph type="sldNum" sz="quarter" idx="12"/>
          </p:nvPr>
        </p:nvSpPr>
        <p:spPr/>
        <p:txBody>
          <a:bodyPr/>
          <a:lstStyle/>
          <a:p>
            <a:fld id="{19C55568-C6AD-4596-911E-41E918440C47}" type="slidenum">
              <a:rPr lang="en-US" smtClean="0"/>
              <a:pPr/>
              <a:t>11</a:t>
            </a:fld>
            <a:endParaRPr lang="en-US" dirty="0"/>
          </a:p>
        </p:txBody>
      </p:sp>
    </p:spTree>
    <p:extLst>
      <p:ext uri="{BB962C8B-B14F-4D97-AF65-F5344CB8AC3E}">
        <p14:creationId xmlns="" xmlns:p14="http://schemas.microsoft.com/office/powerpoint/2010/main" val="233100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2E. SHORT </a:t>
            </a:r>
            <a:r>
              <a:rPr lang="en-US" sz="2900" dirty="0">
                <a:solidFill>
                  <a:schemeClr val="bg1"/>
                </a:solidFill>
                <a:latin typeface="Arial Black" pitchFamily="34" charset="0"/>
              </a:rPr>
              <a:t>HALT POSTURE</a:t>
            </a:r>
          </a:p>
        </p:txBody>
      </p:sp>
      <p:grpSp>
        <p:nvGrpSpPr>
          <p:cNvPr id="6" name="Group 5"/>
          <p:cNvGrpSpPr/>
          <p:nvPr/>
        </p:nvGrpSpPr>
        <p:grpSpPr>
          <a:xfrm>
            <a:off x="3505209" y="908053"/>
            <a:ext cx="2996249" cy="4609614"/>
            <a:chOff x="3505200" y="838200"/>
            <a:chExt cx="2996249" cy="4255027"/>
          </a:xfrm>
        </p:grpSpPr>
        <p:grpSp>
          <p:nvGrpSpPr>
            <p:cNvPr id="13" name="Group 8"/>
            <p:cNvGrpSpPr/>
            <p:nvPr/>
          </p:nvGrpSpPr>
          <p:grpSpPr>
            <a:xfrm>
              <a:off x="5428224" y="2404283"/>
              <a:ext cx="570605" cy="460961"/>
              <a:chOff x="1164382" y="2895600"/>
              <a:chExt cx="565949" cy="457200"/>
            </a:xfrm>
          </p:grpSpPr>
          <p:sp>
            <p:nvSpPr>
              <p:cNvPr id="78" name="Oval 7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9" name="TextBox 78"/>
              <p:cNvSpPr txBox="1"/>
              <p:nvPr/>
            </p:nvSpPr>
            <p:spPr>
              <a:xfrm>
                <a:off x="1164382" y="2895604"/>
                <a:ext cx="565949" cy="422675"/>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14" name="Group 21"/>
            <p:cNvGrpSpPr/>
            <p:nvPr/>
          </p:nvGrpSpPr>
          <p:grpSpPr>
            <a:xfrm>
              <a:off x="4096178" y="2707088"/>
              <a:ext cx="460961" cy="460961"/>
              <a:chOff x="1219200" y="2895600"/>
              <a:chExt cx="457200" cy="457200"/>
            </a:xfrm>
          </p:grpSpPr>
          <p:sp>
            <p:nvSpPr>
              <p:cNvPr id="81" name="Oval 8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2" name="TextBox 81"/>
              <p:cNvSpPr txBox="1"/>
              <p:nvPr/>
            </p:nvSpPr>
            <p:spPr>
              <a:xfrm>
                <a:off x="1232554" y="2895603"/>
                <a:ext cx="429598" cy="422675"/>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15" name="Group 40"/>
            <p:cNvGrpSpPr/>
            <p:nvPr/>
          </p:nvGrpSpPr>
          <p:grpSpPr>
            <a:xfrm>
              <a:off x="4839444" y="1866497"/>
              <a:ext cx="507511" cy="460961"/>
              <a:chOff x="1195667" y="2895600"/>
              <a:chExt cx="503371" cy="457200"/>
            </a:xfrm>
          </p:grpSpPr>
          <p:sp>
            <p:nvSpPr>
              <p:cNvPr id="84" name="Oval 8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5" name="TextBox 84"/>
              <p:cNvSpPr txBox="1"/>
              <p:nvPr/>
            </p:nvSpPr>
            <p:spPr>
              <a:xfrm>
                <a:off x="1195667" y="2971800"/>
                <a:ext cx="503371" cy="253605"/>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6" name="Group 43"/>
            <p:cNvGrpSpPr/>
            <p:nvPr/>
          </p:nvGrpSpPr>
          <p:grpSpPr>
            <a:xfrm>
              <a:off x="4813452" y="1405535"/>
              <a:ext cx="534121" cy="460961"/>
              <a:chOff x="1182470" y="2895600"/>
              <a:chExt cx="529764" cy="457200"/>
            </a:xfrm>
          </p:grpSpPr>
          <p:sp>
            <p:nvSpPr>
              <p:cNvPr id="87" name="Oval 8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8" name="TextBox 87"/>
              <p:cNvSpPr txBox="1"/>
              <p:nvPr/>
            </p:nvSpPr>
            <p:spPr>
              <a:xfrm>
                <a:off x="1182470" y="2999600"/>
                <a:ext cx="529764" cy="253605"/>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18" name="Group 21"/>
            <p:cNvGrpSpPr/>
            <p:nvPr/>
          </p:nvGrpSpPr>
          <p:grpSpPr>
            <a:xfrm>
              <a:off x="4852626" y="3048001"/>
              <a:ext cx="460961" cy="460961"/>
              <a:chOff x="1219200" y="2895600"/>
              <a:chExt cx="457200" cy="457200"/>
            </a:xfrm>
          </p:grpSpPr>
          <p:sp>
            <p:nvSpPr>
              <p:cNvPr id="93" name="Oval 9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4" name="TextBox 93"/>
              <p:cNvSpPr txBox="1"/>
              <p:nvPr/>
            </p:nvSpPr>
            <p:spPr>
              <a:xfrm>
                <a:off x="1250041" y="2999600"/>
                <a:ext cx="394620" cy="253605"/>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9" name="Group 21"/>
            <p:cNvGrpSpPr/>
            <p:nvPr/>
          </p:nvGrpSpPr>
          <p:grpSpPr>
            <a:xfrm>
              <a:off x="4818475" y="3581401"/>
              <a:ext cx="537135" cy="460961"/>
              <a:chOff x="1180970" y="2895600"/>
              <a:chExt cx="532752" cy="457200"/>
            </a:xfrm>
          </p:grpSpPr>
          <p:sp>
            <p:nvSpPr>
              <p:cNvPr id="96" name="Oval 9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7" name="TextBox 96"/>
              <p:cNvSpPr txBox="1"/>
              <p:nvPr/>
            </p:nvSpPr>
            <p:spPr>
              <a:xfrm>
                <a:off x="1180970" y="2999600"/>
                <a:ext cx="532752" cy="253605"/>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20" name="Group 37"/>
            <p:cNvGrpSpPr/>
            <p:nvPr/>
          </p:nvGrpSpPr>
          <p:grpSpPr>
            <a:xfrm>
              <a:off x="5496791" y="4094474"/>
              <a:ext cx="460961" cy="460961"/>
              <a:chOff x="1219200" y="2895600"/>
              <a:chExt cx="457200" cy="457200"/>
            </a:xfrm>
          </p:grpSpPr>
          <p:sp>
            <p:nvSpPr>
              <p:cNvPr id="99" name="Oval 9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0" name="TextBox 99"/>
              <p:cNvSpPr txBox="1"/>
              <p:nvPr/>
            </p:nvSpPr>
            <p:spPr>
              <a:xfrm>
                <a:off x="1232554" y="2895603"/>
                <a:ext cx="429598" cy="422675"/>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cxnSp>
          <p:nvCxnSpPr>
            <p:cNvPr id="116" name="Straight Arrow Connector 115"/>
            <p:cNvCxnSpPr/>
            <p:nvPr/>
          </p:nvCxnSpPr>
          <p:spPr>
            <a:xfrm flipV="1">
              <a:off x="5083106" y="838200"/>
              <a:ext cx="0" cy="691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5810008" y="2256539"/>
              <a:ext cx="614615" cy="3073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5810007" y="4289498"/>
              <a:ext cx="691442" cy="3073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3505200" y="2676134"/>
              <a:ext cx="691442" cy="2304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3812509" y="4632266"/>
              <a:ext cx="460961" cy="4609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53"/>
            <p:cNvGrpSpPr/>
            <p:nvPr/>
          </p:nvGrpSpPr>
          <p:grpSpPr>
            <a:xfrm>
              <a:off x="4045340" y="4401783"/>
              <a:ext cx="570605" cy="460961"/>
              <a:chOff x="1164382" y="2895600"/>
              <a:chExt cx="565949" cy="457200"/>
            </a:xfrm>
          </p:grpSpPr>
          <p:sp>
            <p:nvSpPr>
              <p:cNvPr id="90" name="Oval 8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1" name="TextBox 90"/>
              <p:cNvSpPr txBox="1"/>
              <p:nvPr/>
            </p:nvSpPr>
            <p:spPr>
              <a:xfrm>
                <a:off x="1164382" y="2895603"/>
                <a:ext cx="565949" cy="422675"/>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sp>
        <p:nvSpPr>
          <p:cNvPr id="42" name="Rectangle 41"/>
          <p:cNvSpPr/>
          <p:nvPr/>
        </p:nvSpPr>
        <p:spPr>
          <a:xfrm>
            <a:off x="3733800" y="6521453"/>
            <a:ext cx="2971800" cy="27749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43" name="TextBox 42"/>
          <p:cNvSpPr txBox="1"/>
          <p:nvPr/>
        </p:nvSpPr>
        <p:spPr>
          <a:xfrm>
            <a:off x="3733800" y="6151463"/>
            <a:ext cx="29718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PLATOON</a:t>
            </a:r>
            <a:endParaRPr lang="en-US" dirty="0">
              <a:solidFill>
                <a:schemeClr val="bg1"/>
              </a:solidFill>
              <a:latin typeface="Arial Black" pitchFamily="34" charset="0"/>
            </a:endParaRPr>
          </a:p>
        </p:txBody>
      </p:sp>
      <p:grpSp>
        <p:nvGrpSpPr>
          <p:cNvPr id="11" name="Group 10"/>
          <p:cNvGrpSpPr/>
          <p:nvPr/>
        </p:nvGrpSpPr>
        <p:grpSpPr>
          <a:xfrm>
            <a:off x="149426" y="5283203"/>
            <a:ext cx="3508182" cy="4400964"/>
            <a:chOff x="149423" y="4876800"/>
            <a:chExt cx="3508180" cy="4062428"/>
          </a:xfrm>
        </p:grpSpPr>
        <p:sp>
          <p:nvSpPr>
            <p:cNvPr id="3" name="Block Arc 2"/>
            <p:cNvSpPr/>
            <p:nvPr/>
          </p:nvSpPr>
          <p:spPr>
            <a:xfrm rot="16200000">
              <a:off x="23455" y="6591300"/>
              <a:ext cx="2819400" cy="60960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p:cNvSpPr/>
            <p:nvPr/>
          </p:nvSpPr>
          <p:spPr>
            <a:xfrm rot="5400000">
              <a:off x="964043" y="6591300"/>
              <a:ext cx="2819400" cy="60960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1676400" y="5943600"/>
              <a:ext cx="380954" cy="2133600"/>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rot="16200000">
              <a:off x="1361310" y="6781796"/>
              <a:ext cx="1015366" cy="276999"/>
            </a:xfrm>
            <a:prstGeom prst="rect">
              <a:avLst/>
            </a:prstGeom>
            <a:noFill/>
          </p:spPr>
          <p:txBody>
            <a:bodyPr wrap="none" rtlCol="0">
              <a:spAutoFit/>
            </a:bodyPr>
            <a:lstStyle/>
            <a:p>
              <a:pPr algn="ctr"/>
              <a:r>
                <a:rPr lang="en-US" sz="1200" dirty="0">
                  <a:solidFill>
                    <a:schemeClr val="bg1"/>
                  </a:solidFill>
                  <a:latin typeface="Arial Black" pitchFamily="34" charset="0"/>
                </a:rPr>
                <a:t>3 SQD / HQ</a:t>
              </a:r>
            </a:p>
          </p:txBody>
        </p:sp>
        <p:sp>
          <p:nvSpPr>
            <p:cNvPr id="39" name="TextBox 38"/>
            <p:cNvSpPr txBox="1"/>
            <p:nvPr/>
          </p:nvSpPr>
          <p:spPr>
            <a:xfrm rot="5400000">
              <a:off x="1942825" y="6663920"/>
              <a:ext cx="920667" cy="384721"/>
            </a:xfrm>
            <a:prstGeom prst="rect">
              <a:avLst/>
            </a:prstGeom>
            <a:noFill/>
          </p:spPr>
          <p:txBody>
            <a:bodyPr wrap="none" rtlCol="0">
              <a:spAutoFit/>
            </a:bodyPr>
            <a:lstStyle/>
            <a:p>
              <a:pPr algn="ctr"/>
              <a:r>
                <a:rPr lang="en-US" dirty="0" smtClean="0">
                  <a:latin typeface="Arial Black" pitchFamily="34" charset="0"/>
                </a:rPr>
                <a:t>2 SQD</a:t>
              </a:r>
              <a:endParaRPr lang="en-US" dirty="0">
                <a:latin typeface="Arial Black" pitchFamily="34" charset="0"/>
              </a:endParaRPr>
            </a:p>
          </p:txBody>
        </p:sp>
        <p:sp>
          <p:nvSpPr>
            <p:cNvPr id="40" name="TextBox 39"/>
            <p:cNvSpPr txBox="1"/>
            <p:nvPr/>
          </p:nvSpPr>
          <p:spPr>
            <a:xfrm rot="16200000">
              <a:off x="952225" y="6645767"/>
              <a:ext cx="920667" cy="384721"/>
            </a:xfrm>
            <a:prstGeom prst="rect">
              <a:avLst/>
            </a:prstGeom>
            <a:noFill/>
          </p:spPr>
          <p:txBody>
            <a:bodyPr wrap="none" rtlCol="0">
              <a:spAutoFit/>
            </a:bodyPr>
            <a:lstStyle/>
            <a:p>
              <a:pPr algn="ctr"/>
              <a:r>
                <a:rPr lang="en-US" dirty="0" smtClean="0">
                  <a:latin typeface="Arial Black" pitchFamily="34" charset="0"/>
                </a:rPr>
                <a:t>1 SQD</a:t>
              </a:r>
              <a:endParaRPr lang="en-US" dirty="0">
                <a:latin typeface="Arial Black" pitchFamily="34" charset="0"/>
              </a:endParaRPr>
            </a:p>
          </p:txBody>
        </p:sp>
        <p:grpSp>
          <p:nvGrpSpPr>
            <p:cNvPr id="10" name="Group 9"/>
            <p:cNvGrpSpPr/>
            <p:nvPr/>
          </p:nvGrpSpPr>
          <p:grpSpPr>
            <a:xfrm>
              <a:off x="1640638" y="4876800"/>
              <a:ext cx="461986" cy="907906"/>
              <a:chOff x="1338816" y="5029200"/>
              <a:chExt cx="461986" cy="907906"/>
            </a:xfrm>
          </p:grpSpPr>
          <p:cxnSp>
            <p:nvCxnSpPr>
              <p:cNvPr id="41" name="Straight Arrow Connector 40"/>
              <p:cNvCxnSpPr/>
              <p:nvPr/>
            </p:nvCxnSpPr>
            <p:spPr>
              <a:xfrm flipV="1">
                <a:off x="1567719" y="5029200"/>
                <a:ext cx="0" cy="65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800" y="5410200"/>
                <a:ext cx="22860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338816" y="5638800"/>
                <a:ext cx="461986" cy="298306"/>
              </a:xfrm>
              <a:prstGeom prst="rect">
                <a:avLst/>
              </a:prstGeom>
              <a:noFill/>
            </p:spPr>
            <p:txBody>
              <a:bodyPr wrap="none" rtlCol="0">
                <a:spAutoFit/>
              </a:bodyPr>
              <a:lstStyle/>
              <a:p>
                <a:pPr algn="ctr"/>
                <a:r>
                  <a:rPr lang="en-US" sz="1500" dirty="0">
                    <a:latin typeface="Arial Black" pitchFamily="34" charset="0"/>
                  </a:rPr>
                  <a:t>1A</a:t>
                </a:r>
              </a:p>
            </p:txBody>
          </p:sp>
        </p:grpSp>
        <p:grpSp>
          <p:nvGrpSpPr>
            <p:cNvPr id="50" name="Group 49"/>
            <p:cNvGrpSpPr/>
            <p:nvPr/>
          </p:nvGrpSpPr>
          <p:grpSpPr>
            <a:xfrm rot="16200000">
              <a:off x="398735" y="6312704"/>
              <a:ext cx="426448" cy="925071"/>
              <a:chOff x="1356577" y="5029200"/>
              <a:chExt cx="426448" cy="925071"/>
            </a:xfrm>
          </p:grpSpPr>
          <p:cxnSp>
            <p:nvCxnSpPr>
              <p:cNvPr id="51" name="Straight Arrow Connector 50"/>
              <p:cNvCxnSpPr/>
              <p:nvPr/>
            </p:nvCxnSpPr>
            <p:spPr>
              <a:xfrm flipV="1">
                <a:off x="1567719" y="5029200"/>
                <a:ext cx="0" cy="65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47800" y="5410200"/>
                <a:ext cx="22860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56577" y="5631106"/>
                <a:ext cx="426448" cy="323165"/>
              </a:xfrm>
              <a:prstGeom prst="rect">
                <a:avLst/>
              </a:prstGeom>
              <a:noFill/>
            </p:spPr>
            <p:txBody>
              <a:bodyPr wrap="none" rtlCol="0">
                <a:spAutoFit/>
              </a:bodyPr>
              <a:lstStyle/>
              <a:p>
                <a:pPr algn="ctr"/>
                <a:r>
                  <a:rPr lang="en-US" sz="1500" dirty="0">
                    <a:latin typeface="Arial Black" pitchFamily="34" charset="0"/>
                  </a:rPr>
                  <a:t>1B</a:t>
                </a:r>
              </a:p>
            </p:txBody>
          </p:sp>
        </p:grpSp>
        <p:grpSp>
          <p:nvGrpSpPr>
            <p:cNvPr id="54" name="Group 53"/>
            <p:cNvGrpSpPr/>
            <p:nvPr/>
          </p:nvGrpSpPr>
          <p:grpSpPr>
            <a:xfrm rot="10800000">
              <a:off x="1625222" y="8021851"/>
              <a:ext cx="461986" cy="917377"/>
              <a:chOff x="1338814" y="5029200"/>
              <a:chExt cx="461986" cy="917377"/>
            </a:xfrm>
          </p:grpSpPr>
          <p:cxnSp>
            <p:nvCxnSpPr>
              <p:cNvPr id="55" name="Straight Arrow Connector 54"/>
              <p:cNvCxnSpPr/>
              <p:nvPr/>
            </p:nvCxnSpPr>
            <p:spPr>
              <a:xfrm flipV="1">
                <a:off x="1567719" y="5029200"/>
                <a:ext cx="0" cy="65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47800" y="5410200"/>
                <a:ext cx="22860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rot="10800000">
                <a:off x="1338814" y="5648271"/>
                <a:ext cx="461986" cy="298306"/>
              </a:xfrm>
              <a:prstGeom prst="rect">
                <a:avLst/>
              </a:prstGeom>
              <a:noFill/>
            </p:spPr>
            <p:txBody>
              <a:bodyPr wrap="none" rtlCol="0">
                <a:spAutoFit/>
              </a:bodyPr>
              <a:lstStyle/>
              <a:p>
                <a:pPr algn="ctr"/>
                <a:r>
                  <a:rPr lang="en-US" sz="1500" dirty="0">
                    <a:latin typeface="Arial Black" pitchFamily="34" charset="0"/>
                  </a:rPr>
                  <a:t>2A</a:t>
                </a:r>
              </a:p>
            </p:txBody>
          </p:sp>
        </p:grpSp>
        <p:grpSp>
          <p:nvGrpSpPr>
            <p:cNvPr id="58" name="Group 57"/>
            <p:cNvGrpSpPr/>
            <p:nvPr/>
          </p:nvGrpSpPr>
          <p:grpSpPr>
            <a:xfrm rot="5400000">
              <a:off x="2981841" y="6312703"/>
              <a:ext cx="426448" cy="925077"/>
              <a:chOff x="1356589" y="5029200"/>
              <a:chExt cx="426448" cy="925077"/>
            </a:xfrm>
          </p:grpSpPr>
          <p:cxnSp>
            <p:nvCxnSpPr>
              <p:cNvPr id="59" name="Straight Arrow Connector 58"/>
              <p:cNvCxnSpPr/>
              <p:nvPr/>
            </p:nvCxnSpPr>
            <p:spPr>
              <a:xfrm flipV="1">
                <a:off x="1567719" y="5029200"/>
                <a:ext cx="0" cy="65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47800" y="5410200"/>
                <a:ext cx="22860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356589" y="5631112"/>
                <a:ext cx="426448" cy="323165"/>
              </a:xfrm>
              <a:prstGeom prst="rect">
                <a:avLst/>
              </a:prstGeom>
              <a:noFill/>
            </p:spPr>
            <p:txBody>
              <a:bodyPr wrap="none" rtlCol="0">
                <a:spAutoFit/>
              </a:bodyPr>
              <a:lstStyle/>
              <a:p>
                <a:pPr algn="ctr"/>
                <a:r>
                  <a:rPr lang="en-US" sz="1500" dirty="0">
                    <a:latin typeface="Arial Black" pitchFamily="34" charset="0"/>
                  </a:rPr>
                  <a:t>2B</a:t>
                </a:r>
              </a:p>
            </p:txBody>
          </p:sp>
        </p:grpSp>
      </p:grpSp>
      <p:sp>
        <p:nvSpPr>
          <p:cNvPr id="62" name="Rectangle 61"/>
          <p:cNvSpPr/>
          <p:nvPr/>
        </p:nvSpPr>
        <p:spPr>
          <a:xfrm>
            <a:off x="381000" y="1733550"/>
            <a:ext cx="2819400" cy="2806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63" name="TextBox 62"/>
          <p:cNvSpPr txBox="1"/>
          <p:nvPr/>
        </p:nvSpPr>
        <p:spPr>
          <a:xfrm>
            <a:off x="381000" y="1363563"/>
            <a:ext cx="28194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SQUAD</a:t>
            </a:r>
            <a:endParaRPr lang="en-US" dirty="0">
              <a:solidFill>
                <a:schemeClr val="bg1"/>
              </a:solidFill>
              <a:latin typeface="Arial Black" pitchFamily="34" charset="0"/>
            </a:endParaRPr>
          </a:p>
        </p:txBody>
      </p:sp>
      <p:sp>
        <p:nvSpPr>
          <p:cNvPr id="12" name="Rectangle 11"/>
          <p:cNvSpPr/>
          <p:nvPr/>
        </p:nvSpPr>
        <p:spPr>
          <a:xfrm>
            <a:off x="381000" y="1733550"/>
            <a:ext cx="2743200" cy="3236018"/>
          </a:xfrm>
          <a:prstGeom prst="rect">
            <a:avLst/>
          </a:prstGeom>
        </p:spPr>
        <p:txBody>
          <a:bodyPr wrap="square" lIns="95763" tIns="47881" rIns="95763" bIns="47881">
            <a:spAutoFit/>
          </a:bodyPr>
          <a:lstStyle/>
          <a:p>
            <a:pPr marL="359111" indent="-359111">
              <a:buFont typeface="+mj-lt"/>
              <a:buAutoNum type="arabicPeriod"/>
            </a:pPr>
            <a:r>
              <a:rPr lang="en-US" sz="1700" cap="all" dirty="0"/>
              <a:t>360° SECURITY</a:t>
            </a:r>
          </a:p>
          <a:p>
            <a:pPr marL="359111" indent="-359111">
              <a:buFont typeface="+mj-lt"/>
              <a:buAutoNum type="arabicPeriod"/>
            </a:pPr>
            <a:r>
              <a:rPr lang="en-US" sz="1700" cap="all" dirty="0"/>
              <a:t>SLLS</a:t>
            </a:r>
          </a:p>
          <a:p>
            <a:pPr marL="359111" indent="-359111">
              <a:buFont typeface="+mj-lt"/>
              <a:buAutoNum type="arabicPeriod"/>
            </a:pPr>
            <a:r>
              <a:rPr lang="en-US" sz="1700" cap="all" dirty="0"/>
              <a:t>TL PINPOINTS ON MAP</a:t>
            </a:r>
          </a:p>
          <a:p>
            <a:pPr marL="359111" indent="-359111">
              <a:buFont typeface="+mj-lt"/>
              <a:buAutoNum type="arabicPeriod"/>
            </a:pPr>
            <a:r>
              <a:rPr lang="en-US" sz="1700" cap="all" dirty="0"/>
              <a:t>ATL MOVES TO CENTER</a:t>
            </a:r>
          </a:p>
          <a:p>
            <a:pPr marL="359111" indent="-359111">
              <a:buFont typeface="+mj-lt"/>
              <a:buAutoNum type="arabicPeriod"/>
            </a:pPr>
            <a:r>
              <a:rPr lang="en-US" sz="1700" cap="all" dirty="0"/>
              <a:t>ATL DISSEMINATES:</a:t>
            </a:r>
          </a:p>
          <a:p>
            <a:pPr marL="837923" lvl="1" indent="-359111">
              <a:buFont typeface="+mj-lt"/>
              <a:buAutoNum type="arabicPeriod"/>
            </a:pPr>
            <a:r>
              <a:rPr lang="en-US" sz="1700" cap="all" dirty="0"/>
              <a:t>LOCATION ON MAP</a:t>
            </a:r>
          </a:p>
          <a:p>
            <a:pPr marL="837923" lvl="1" indent="-359111">
              <a:buFont typeface="+mj-lt"/>
              <a:buAutoNum type="arabicPeriod"/>
            </a:pPr>
            <a:r>
              <a:rPr lang="en-US" sz="1700" cap="all" dirty="0"/>
              <a:t>REASON FOR HALT</a:t>
            </a:r>
          </a:p>
          <a:p>
            <a:pPr marL="837923" lvl="1" indent="-359111">
              <a:buFont typeface="+mj-lt"/>
              <a:buAutoNum type="arabicPeriod"/>
            </a:pPr>
            <a:r>
              <a:rPr lang="en-US" sz="1700" cap="all" dirty="0"/>
              <a:t>NEXT ACTION</a:t>
            </a:r>
          </a:p>
          <a:p>
            <a:pPr marL="359111" indent="-359111">
              <a:buFont typeface="+mj-lt"/>
              <a:buAutoNum type="arabicPeriod"/>
            </a:pPr>
            <a:r>
              <a:rPr lang="en-US" sz="1700" cap="all" dirty="0"/>
              <a:t>ATL PLACES CLAYMORE</a:t>
            </a:r>
            <a:br>
              <a:rPr lang="en-US" sz="1700" cap="all" dirty="0"/>
            </a:br>
            <a:r>
              <a:rPr lang="en-US" sz="1700" cap="all" dirty="0"/>
              <a:t>(IF NECCESARY)</a:t>
            </a:r>
          </a:p>
          <a:p>
            <a:pPr marL="359111" indent="-359111">
              <a:buFont typeface="+mj-lt"/>
              <a:buAutoNum type="arabicPeriod"/>
            </a:pPr>
            <a:endParaRPr lang="en-US" sz="1700" cap="all" dirty="0"/>
          </a:p>
          <a:p>
            <a:pPr marL="359111" indent="-359111">
              <a:buFont typeface="+mj-lt"/>
              <a:buAutoNum type="arabicPeriod"/>
            </a:pPr>
            <a:endParaRPr lang="en-US" sz="1700" cap="all" dirty="0"/>
          </a:p>
        </p:txBody>
      </p:sp>
      <p:sp>
        <p:nvSpPr>
          <p:cNvPr id="66" name="Rectangle 65"/>
          <p:cNvSpPr/>
          <p:nvPr/>
        </p:nvSpPr>
        <p:spPr>
          <a:xfrm>
            <a:off x="3733800" y="6521451"/>
            <a:ext cx="3124200" cy="2712798"/>
          </a:xfrm>
          <a:prstGeom prst="rect">
            <a:avLst/>
          </a:prstGeom>
        </p:spPr>
        <p:txBody>
          <a:bodyPr wrap="square" lIns="95763" tIns="47881" rIns="95763" bIns="47881">
            <a:spAutoFit/>
          </a:bodyPr>
          <a:lstStyle/>
          <a:p>
            <a:pPr marL="359111" indent="-359111">
              <a:buFont typeface="+mj-lt"/>
              <a:buAutoNum type="arabicPeriod"/>
            </a:pPr>
            <a:r>
              <a:rPr lang="en-US" sz="1700" cap="all" dirty="0"/>
              <a:t>360° SECURITY</a:t>
            </a:r>
          </a:p>
          <a:p>
            <a:pPr marL="359111" indent="-359111">
              <a:buFont typeface="+mj-lt"/>
              <a:buAutoNum type="arabicPeriod"/>
            </a:pPr>
            <a:r>
              <a:rPr lang="en-US" sz="1700" cap="all" dirty="0"/>
              <a:t>SLLS</a:t>
            </a:r>
          </a:p>
          <a:p>
            <a:pPr marL="359111" indent="-359111">
              <a:buFont typeface="+mj-lt"/>
              <a:buAutoNum type="arabicPeriod"/>
            </a:pPr>
            <a:r>
              <a:rPr lang="en-US" sz="1700" cap="all" dirty="0"/>
              <a:t>PL PINPOINTS ON MAP</a:t>
            </a:r>
          </a:p>
          <a:p>
            <a:pPr marL="359111" indent="-359111">
              <a:buFont typeface="+mj-lt"/>
              <a:buAutoNum type="arabicPeriod"/>
            </a:pPr>
            <a:r>
              <a:rPr lang="en-US" sz="1700" cap="all" dirty="0"/>
              <a:t>PSG / SL</a:t>
            </a:r>
            <a:r>
              <a:rPr lang="en-US" sz="1700" cap="small" dirty="0"/>
              <a:t>s MOVE TO CENTER</a:t>
            </a:r>
          </a:p>
          <a:p>
            <a:pPr marL="359111" indent="-359111">
              <a:buFont typeface="+mj-lt"/>
              <a:buAutoNum type="arabicPeriod"/>
            </a:pPr>
            <a:r>
              <a:rPr lang="en-US" sz="1700" cap="all" dirty="0"/>
              <a:t>ATL</a:t>
            </a:r>
            <a:r>
              <a:rPr lang="en-US" sz="1700" cap="small" dirty="0"/>
              <a:t>s</a:t>
            </a:r>
            <a:r>
              <a:rPr lang="en-US" sz="1700" cap="all" dirty="0"/>
              <a:t> DISSEMINATE:</a:t>
            </a:r>
          </a:p>
          <a:p>
            <a:pPr marL="837923" lvl="1" indent="-359111">
              <a:buFont typeface="+mj-lt"/>
              <a:buAutoNum type="arabicPeriod"/>
            </a:pPr>
            <a:r>
              <a:rPr lang="en-US" sz="1700" cap="all" dirty="0"/>
              <a:t>LOCATION ON MAP</a:t>
            </a:r>
          </a:p>
          <a:p>
            <a:pPr marL="837923" lvl="1" indent="-359111">
              <a:buFont typeface="+mj-lt"/>
              <a:buAutoNum type="arabicPeriod"/>
            </a:pPr>
            <a:r>
              <a:rPr lang="en-US" sz="1700" cap="all" dirty="0"/>
              <a:t>REASON FOR HALT</a:t>
            </a:r>
          </a:p>
          <a:p>
            <a:pPr marL="837923" lvl="1" indent="-359111">
              <a:buFont typeface="+mj-lt"/>
              <a:buAutoNum type="arabicPeriod"/>
            </a:pPr>
            <a:r>
              <a:rPr lang="en-US" sz="1700" cap="all" dirty="0"/>
              <a:t>NEXT ACTION</a:t>
            </a:r>
          </a:p>
          <a:p>
            <a:pPr marL="359111" indent="-359111">
              <a:buFont typeface="+mj-lt"/>
              <a:buAutoNum type="arabicPeriod"/>
            </a:pPr>
            <a:r>
              <a:rPr lang="en-US" sz="1700" cap="all" dirty="0"/>
              <a:t>3</a:t>
            </a:r>
            <a:r>
              <a:rPr lang="en-US" sz="1700" cap="all" dirty="0" smtClean="0"/>
              <a:t>atl </a:t>
            </a:r>
            <a:r>
              <a:rPr lang="en-US" sz="1700" cap="all" dirty="0"/>
              <a:t>PLACES CLAYMORE</a:t>
            </a:r>
            <a:br>
              <a:rPr lang="en-US" sz="1700" cap="all" dirty="0"/>
            </a:br>
            <a:r>
              <a:rPr lang="en-US" sz="1700" cap="all" dirty="0"/>
              <a:t>(IF NECCESARY)</a:t>
            </a:r>
          </a:p>
        </p:txBody>
      </p:sp>
      <p:sp>
        <p:nvSpPr>
          <p:cNvPr id="8" name="Footer Placeholder 7"/>
          <p:cNvSpPr>
            <a:spLocks noGrp="1"/>
          </p:cNvSpPr>
          <p:nvPr>
            <p:ph type="ftr" sz="quarter" idx="11"/>
          </p:nvPr>
        </p:nvSpPr>
        <p:spPr/>
        <p:txBody>
          <a:bodyPr/>
          <a:lstStyle/>
          <a:p>
            <a:r>
              <a:rPr lang="en-US" smtClean="0"/>
              <a:t>Steadfast and Vigilant</a:t>
            </a:r>
            <a:endParaRPr lang="en-US" dirty="0"/>
          </a:p>
        </p:txBody>
      </p:sp>
      <p:sp>
        <p:nvSpPr>
          <p:cNvPr id="64" name="Slide Number Placeholder 63"/>
          <p:cNvSpPr>
            <a:spLocks noGrp="1"/>
          </p:cNvSpPr>
          <p:nvPr>
            <p:ph type="sldNum" sz="quarter" idx="12"/>
          </p:nvPr>
        </p:nvSpPr>
        <p:spPr/>
        <p:txBody>
          <a:bodyPr/>
          <a:lstStyle/>
          <a:p>
            <a:fld id="{19C55568-C6AD-4596-911E-41E918440C4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743784"/>
            <a:ext cx="6858000" cy="9033194"/>
          </a:xfrm>
          <a:prstGeom prst="rect">
            <a:avLst/>
          </a:prstGeom>
          <a:noFill/>
        </p:spPr>
        <p:txBody>
          <a:bodyPr wrap="square" lIns="167593" tIns="83796" rIns="167593" bIns="83796" rtlCol="0">
            <a:spAutoFit/>
          </a:bodyPr>
          <a:lstStyle/>
          <a:p>
            <a:pPr marL="314236" indent="-314236">
              <a:buFont typeface="Wingdings" charset="2"/>
              <a:buChar char="q"/>
            </a:pPr>
            <a:r>
              <a:rPr lang="en-US" sz="1800" dirty="0"/>
              <a:t>WHERE YOU ARE </a:t>
            </a:r>
            <a:r>
              <a:rPr lang="en-US" sz="1800" b="1" u="sng" dirty="0"/>
              <a:t>GOING</a:t>
            </a:r>
          </a:p>
          <a:p>
            <a:pPr marL="793050" lvl="1" indent="-314236">
              <a:buFont typeface="Wingdings" charset="2"/>
              <a:buChar char="q"/>
            </a:pPr>
            <a:r>
              <a:rPr lang="en-US" sz="1800" dirty="0"/>
              <a:t>DISTANCE </a:t>
            </a:r>
          </a:p>
          <a:p>
            <a:pPr marL="793050" lvl="1" indent="-314236">
              <a:buFont typeface="Wingdings" charset="2"/>
              <a:buChar char="q"/>
            </a:pPr>
            <a:r>
              <a:rPr lang="en-US" sz="1800" dirty="0"/>
              <a:t>DIRECTION (MAGNETIC)</a:t>
            </a:r>
          </a:p>
          <a:p>
            <a:pPr marL="793050" lvl="1" indent="-314236">
              <a:buFont typeface="Wingdings" charset="2"/>
              <a:buChar char="q"/>
            </a:pPr>
            <a:r>
              <a:rPr lang="en-US" sz="1800" dirty="0"/>
              <a:t>DESCRIPTION</a:t>
            </a:r>
          </a:p>
          <a:p>
            <a:pPr marL="793050" lvl="1" indent="-314236">
              <a:buFont typeface="Wingdings" charset="2"/>
              <a:buChar char="q"/>
            </a:pPr>
            <a:r>
              <a:rPr lang="en-US" sz="1800" dirty="0"/>
              <a:t>GRID POINT</a:t>
            </a:r>
          </a:p>
          <a:p>
            <a:pPr marL="793050" lvl="1" indent="-314236">
              <a:buFont typeface="Wingdings" charset="2"/>
              <a:buChar char="q"/>
            </a:pPr>
            <a:r>
              <a:rPr lang="en-US" sz="1800" i="1" dirty="0"/>
              <a:t>BRIEFED WHILE VIEWING MAP</a:t>
            </a:r>
            <a:endParaRPr lang="en-US" sz="1800" dirty="0"/>
          </a:p>
          <a:p>
            <a:pPr marL="314236" indent="-314236">
              <a:buFont typeface="Wingdings" charset="2"/>
              <a:buChar char="q"/>
            </a:pPr>
            <a:r>
              <a:rPr lang="en-US" sz="1800" b="1" u="sng" dirty="0"/>
              <a:t>OTHERS</a:t>
            </a:r>
            <a:r>
              <a:rPr lang="en-US" sz="1800" dirty="0"/>
              <a:t> YOU WILL BE TAKING WITH YOU</a:t>
            </a:r>
          </a:p>
          <a:p>
            <a:pPr marL="793050" lvl="1" indent="-314236">
              <a:buFont typeface="Wingdings" charset="2"/>
              <a:buChar char="q"/>
            </a:pPr>
            <a:r>
              <a:rPr lang="en-US" sz="1800" dirty="0"/>
              <a:t>NUMBER OF TOTAL PEOPLE</a:t>
            </a:r>
          </a:p>
          <a:p>
            <a:pPr marL="793050" lvl="1" indent="-314236">
              <a:buFont typeface="Wingdings" charset="2"/>
              <a:buChar char="q"/>
            </a:pPr>
            <a:r>
              <a:rPr lang="en-US" sz="1800" dirty="0"/>
              <a:t>NAME / POSITION</a:t>
            </a:r>
          </a:p>
          <a:p>
            <a:pPr marL="793050" lvl="1" indent="-314236">
              <a:buFont typeface="Wingdings" charset="2"/>
              <a:buChar char="q"/>
            </a:pPr>
            <a:r>
              <a:rPr lang="en-US" sz="1800" i="1" dirty="0"/>
              <a:t>SOLDIERS WILL BE COUNTED OUT AND IN</a:t>
            </a:r>
            <a:endParaRPr lang="en-US" sz="1800" dirty="0"/>
          </a:p>
          <a:p>
            <a:pPr marL="793050" lvl="1" indent="-314236">
              <a:buFont typeface="Wingdings" charset="2"/>
              <a:buChar char="q"/>
            </a:pPr>
            <a:r>
              <a:rPr lang="en-US" sz="1800" i="1" dirty="0"/>
              <a:t>RECOMMENDED PARTY: PL / FO / M249 / M320</a:t>
            </a:r>
            <a:endParaRPr lang="en-US" sz="1800" dirty="0"/>
          </a:p>
          <a:p>
            <a:pPr marL="314236" indent="-314236">
              <a:buFont typeface="Wingdings" charset="2"/>
              <a:buChar char="q"/>
            </a:pPr>
            <a:r>
              <a:rPr lang="en-US" sz="1800" b="1" u="sng" dirty="0"/>
              <a:t>T</a:t>
            </a:r>
            <a:r>
              <a:rPr lang="en-US" sz="1800" dirty="0"/>
              <a:t>IME YOU WILL BE GONE</a:t>
            </a:r>
          </a:p>
          <a:p>
            <a:pPr marL="793050" lvl="1" indent="-314236">
              <a:buFont typeface="Wingdings" charset="2"/>
              <a:buChar char="q"/>
            </a:pPr>
            <a:r>
              <a:rPr lang="en-US" sz="1800" dirty="0"/>
              <a:t>EXACT ZULU TIME YOU WILL RETURN</a:t>
            </a:r>
          </a:p>
          <a:p>
            <a:pPr marL="793050" lvl="1" indent="-314236">
              <a:buFont typeface="Wingdings" charset="2"/>
              <a:buChar char="q"/>
            </a:pPr>
            <a:r>
              <a:rPr lang="en-US" sz="1800" i="1" dirty="0"/>
              <a:t>DO NOT BRIEF A TIME LENGTH (E.G. 60 MINUTES)</a:t>
            </a:r>
            <a:endParaRPr lang="en-US" sz="1800" dirty="0"/>
          </a:p>
          <a:p>
            <a:pPr marL="1271862" lvl="2" indent="-314236">
              <a:buFont typeface="Wingdings" charset="2"/>
              <a:buChar char="q"/>
            </a:pPr>
            <a:r>
              <a:rPr lang="en-US" sz="1800" i="1" dirty="0"/>
              <a:t>AFTER FULL DISEMINATION THE LAST MAN WILL HAVE A DIFFERENT TIME THAN THE FIRST</a:t>
            </a:r>
            <a:endParaRPr lang="en-US" sz="1800" dirty="0"/>
          </a:p>
          <a:p>
            <a:pPr marL="793050" lvl="1" indent="-314236">
              <a:buFont typeface="Wingdings" charset="2"/>
              <a:buChar char="q"/>
            </a:pPr>
            <a:r>
              <a:rPr lang="en-US" sz="1800" i="1" dirty="0"/>
              <a:t>RECOMMENDED YOU GIVE YOURSELF DOUBLE THE TIME YOU THINK YOU WILL NEED</a:t>
            </a:r>
            <a:endParaRPr lang="en-US" sz="1800" dirty="0"/>
          </a:p>
          <a:p>
            <a:pPr marL="314236" indent="-314236">
              <a:buFont typeface="Wingdings" charset="2"/>
              <a:buChar char="q"/>
            </a:pPr>
            <a:r>
              <a:rPr lang="en-US" sz="1800" b="1" u="sng" dirty="0"/>
              <a:t>WHAT</a:t>
            </a:r>
            <a:r>
              <a:rPr lang="en-US" sz="1800" dirty="0"/>
              <a:t> TO DO IF WE DO NOT RETURN</a:t>
            </a:r>
          </a:p>
          <a:p>
            <a:pPr marL="793050" lvl="1" indent="-314236">
              <a:buFont typeface="Wingdings" charset="2"/>
              <a:buChar char="q"/>
            </a:pPr>
            <a:r>
              <a:rPr lang="en-US" sz="1800" dirty="0"/>
              <a:t>SEND SEARCH PARTY TOWARDS DISTANCE / DIRECTION GIVEN</a:t>
            </a:r>
          </a:p>
          <a:p>
            <a:pPr marL="793050" lvl="1" indent="-314236">
              <a:buFont typeface="Wingdings" charset="2"/>
              <a:buChar char="q"/>
            </a:pPr>
            <a:r>
              <a:rPr lang="en-US" sz="1800" dirty="0"/>
              <a:t>LINK-UP AT DESIGNATED AREA OF RECOVERY</a:t>
            </a:r>
          </a:p>
          <a:p>
            <a:pPr marL="793050" lvl="1" indent="-314236">
              <a:buFont typeface="Wingdings" charset="2"/>
              <a:buChar char="q"/>
            </a:pPr>
            <a:r>
              <a:rPr lang="en-US" sz="1800" i="1" dirty="0"/>
              <a:t>NO “WAIT 10 MORE MINUTES”</a:t>
            </a:r>
            <a:endParaRPr lang="en-US" sz="1800" dirty="0"/>
          </a:p>
          <a:p>
            <a:pPr marL="793050" lvl="1" indent="-314236">
              <a:buFont typeface="Wingdings" charset="2"/>
              <a:buChar char="q"/>
            </a:pPr>
            <a:r>
              <a:rPr lang="en-US" sz="1800" i="1" dirty="0"/>
              <a:t>NO “CALL HIGHER”</a:t>
            </a:r>
            <a:endParaRPr lang="en-US" sz="1800" dirty="0"/>
          </a:p>
          <a:p>
            <a:pPr marL="314236" indent="-314236">
              <a:buFont typeface="Wingdings" charset="2"/>
              <a:buChar char="q"/>
            </a:pPr>
            <a:r>
              <a:rPr lang="en-US" sz="1800" b="1" u="sng" dirty="0"/>
              <a:t>ACTIONS</a:t>
            </a:r>
            <a:r>
              <a:rPr lang="en-US" sz="1800" dirty="0"/>
              <a:t> ON CONTACT</a:t>
            </a:r>
          </a:p>
          <a:p>
            <a:pPr marL="793050" lvl="1" indent="-314236">
              <a:buFont typeface="Wingdings" charset="2"/>
              <a:buChar char="q"/>
            </a:pPr>
            <a:r>
              <a:rPr lang="en-US" sz="1800" dirty="0"/>
              <a:t>WHAT </a:t>
            </a:r>
            <a:r>
              <a:rPr lang="en-US" sz="1800" u="sng" dirty="0"/>
              <a:t>YOU</a:t>
            </a:r>
            <a:r>
              <a:rPr lang="en-US" sz="1800" dirty="0"/>
              <a:t> DO IF </a:t>
            </a:r>
            <a:r>
              <a:rPr lang="en-US" sz="1800" u="sng" dirty="0"/>
              <a:t>I</a:t>
            </a:r>
            <a:r>
              <a:rPr lang="en-US" sz="1800" dirty="0"/>
              <a:t> MAKE CONTACT</a:t>
            </a:r>
          </a:p>
          <a:p>
            <a:pPr marL="793050" lvl="1" indent="-314236">
              <a:buFont typeface="Wingdings" charset="2"/>
              <a:buChar char="q"/>
            </a:pPr>
            <a:r>
              <a:rPr lang="en-US" sz="1800" dirty="0"/>
              <a:t>WHAT </a:t>
            </a:r>
            <a:r>
              <a:rPr lang="en-US" sz="1800" u="sng" dirty="0"/>
              <a:t>I</a:t>
            </a:r>
            <a:r>
              <a:rPr lang="en-US" sz="1800" dirty="0"/>
              <a:t> DO IF </a:t>
            </a:r>
            <a:r>
              <a:rPr lang="en-US" sz="1800" u="sng" dirty="0"/>
              <a:t>I</a:t>
            </a:r>
            <a:r>
              <a:rPr lang="en-US" sz="1800" dirty="0"/>
              <a:t> MAKE CONTACT</a:t>
            </a:r>
          </a:p>
          <a:p>
            <a:pPr marL="793050" lvl="1" indent="-314236">
              <a:buFont typeface="Wingdings" charset="2"/>
              <a:buChar char="q"/>
            </a:pPr>
            <a:r>
              <a:rPr lang="en-US" sz="1800" dirty="0"/>
              <a:t>WHAT </a:t>
            </a:r>
            <a:r>
              <a:rPr lang="en-US" sz="1800" u="sng" dirty="0"/>
              <a:t>YOU</a:t>
            </a:r>
            <a:r>
              <a:rPr lang="en-US" sz="1800" dirty="0"/>
              <a:t> DO IF </a:t>
            </a:r>
            <a:r>
              <a:rPr lang="en-US" sz="1800" u="sng" dirty="0"/>
              <a:t>YOU</a:t>
            </a:r>
            <a:r>
              <a:rPr lang="en-US" sz="1800" dirty="0"/>
              <a:t> MAKE CONTACT</a:t>
            </a:r>
          </a:p>
          <a:p>
            <a:pPr marL="793050" lvl="1" indent="-314236">
              <a:buFont typeface="Wingdings" charset="2"/>
              <a:buChar char="q"/>
            </a:pPr>
            <a:r>
              <a:rPr lang="en-US" sz="1800" dirty="0"/>
              <a:t>WHAT </a:t>
            </a:r>
            <a:r>
              <a:rPr lang="en-US" sz="1800" u="sng" dirty="0"/>
              <a:t>I</a:t>
            </a:r>
            <a:r>
              <a:rPr lang="en-US" sz="1800" dirty="0"/>
              <a:t> DO IF </a:t>
            </a:r>
            <a:r>
              <a:rPr lang="en-US" sz="1800" u="sng" dirty="0"/>
              <a:t>YOU</a:t>
            </a:r>
            <a:r>
              <a:rPr lang="en-US" sz="1800" dirty="0"/>
              <a:t> MAKE CONTACT</a:t>
            </a:r>
          </a:p>
          <a:p>
            <a:pPr marL="314236" indent="-314236">
              <a:buFont typeface="Wingdings" charset="2"/>
              <a:buChar char="q"/>
            </a:pPr>
            <a:r>
              <a:rPr lang="en-US" sz="1800" i="1" dirty="0"/>
              <a:t>SPECIAL INSTRUCTIONS</a:t>
            </a:r>
            <a:endParaRPr lang="en-US" sz="1800" dirty="0"/>
          </a:p>
          <a:p>
            <a:pPr marL="793050" lvl="1" indent="-314236">
              <a:buFont typeface="Wingdings" charset="2"/>
              <a:buChar char="q"/>
            </a:pPr>
            <a:r>
              <a:rPr lang="en-US" sz="1800" dirty="0"/>
              <a:t>WHAT TASKS ARE TO BE ACCOMPLISHED IN THE ORP IN YOUR ABSENCE</a:t>
            </a:r>
          </a:p>
        </p:txBody>
      </p:sp>
      <p:sp>
        <p:nvSpPr>
          <p:cNvPr id="2" name="TextBox 1"/>
          <p:cNvSpPr txBox="1"/>
          <p:nvPr/>
        </p:nvSpPr>
        <p:spPr>
          <a:xfrm>
            <a:off x="9" y="11"/>
            <a:ext cx="6857999" cy="681483"/>
          </a:xfrm>
          <a:prstGeom prst="rect">
            <a:avLst/>
          </a:prstGeom>
          <a:solidFill>
            <a:schemeClr val="tx1"/>
          </a:solidFill>
        </p:spPr>
        <p:txBody>
          <a:bodyPr wrap="square" lIns="95772" tIns="47886" rIns="95772" bIns="47886" rtlCol="0">
            <a:spAutoFit/>
          </a:bodyPr>
          <a:lstStyle/>
          <a:p>
            <a:pPr algn="ctr"/>
            <a:r>
              <a:rPr lang="en-US" b="1" dirty="0" smtClean="0">
                <a:solidFill>
                  <a:schemeClr val="bg1"/>
                </a:solidFill>
                <a:latin typeface="Arial Black"/>
                <a:cs typeface="Arial Black"/>
              </a:rPr>
              <a:t>2F. FIVE-POINT </a:t>
            </a:r>
            <a:r>
              <a:rPr lang="en-US" b="1" dirty="0">
                <a:solidFill>
                  <a:schemeClr val="bg1"/>
                </a:solidFill>
                <a:latin typeface="Arial Black"/>
                <a:cs typeface="Arial Black"/>
              </a:rPr>
              <a:t>CONTINGENCY PLAN</a:t>
            </a:r>
          </a:p>
          <a:p>
            <a:pPr algn="ctr"/>
            <a:r>
              <a:rPr lang="en-US" dirty="0" smtClean="0">
                <a:solidFill>
                  <a:schemeClr val="bg1"/>
                </a:solidFill>
                <a:latin typeface="Arial Black"/>
                <a:cs typeface="Arial Black"/>
              </a:rPr>
              <a:t>(GOTWA)</a:t>
            </a:r>
            <a:endParaRPr lang="en-US" dirty="0">
              <a:solidFill>
                <a:schemeClr val="bg1"/>
              </a:solidFill>
              <a:latin typeface="Arial Black"/>
              <a:cs typeface="Arial Black"/>
            </a:endParaRP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13</a:t>
            </a:fld>
            <a:endParaRPr lang="en-US" dirty="0"/>
          </a:p>
        </p:txBody>
      </p:sp>
    </p:spTree>
    <p:extLst>
      <p:ext uri="{BB962C8B-B14F-4D97-AF65-F5344CB8AC3E}">
        <p14:creationId xmlns="" xmlns:p14="http://schemas.microsoft.com/office/powerpoint/2010/main" val="115925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742950"/>
          </a:xfrm>
          <a:solidFill>
            <a:schemeClr val="tx1"/>
          </a:solidFill>
        </p:spPr>
        <p:txBody>
          <a:bodyPr>
            <a:noAutofit/>
          </a:bodyPr>
          <a:lstStyle/>
          <a:p>
            <a:r>
              <a:rPr lang="en-US" sz="2100" dirty="0" smtClean="0">
                <a:solidFill>
                  <a:schemeClr val="bg1"/>
                </a:solidFill>
                <a:latin typeface="Arial Black" pitchFamily="34" charset="0"/>
              </a:rPr>
              <a:t>3. LEADER’S RECONNAISSANCE</a:t>
            </a:r>
            <a:r>
              <a:rPr lang="en-US" sz="2100" dirty="0">
                <a:solidFill>
                  <a:schemeClr val="bg1"/>
                </a:solidFill>
                <a:latin typeface="Arial Black" pitchFamily="34" charset="0"/>
              </a:rPr>
              <a:t/>
            </a:r>
            <a:br>
              <a:rPr lang="en-US" sz="2100" dirty="0">
                <a:solidFill>
                  <a:schemeClr val="bg1"/>
                </a:solidFill>
                <a:latin typeface="Arial Black" pitchFamily="34" charset="0"/>
              </a:rPr>
            </a:br>
            <a:r>
              <a:rPr lang="en-US" sz="2100" dirty="0">
                <a:solidFill>
                  <a:schemeClr val="bg1"/>
                </a:solidFill>
                <a:latin typeface="Arial Black" pitchFamily="34" charset="0"/>
              </a:rPr>
              <a:t>OF OBJECTIVE RALLY POINT</a:t>
            </a:r>
          </a:p>
        </p:txBody>
      </p:sp>
      <p:grpSp>
        <p:nvGrpSpPr>
          <p:cNvPr id="3" name="Group 8"/>
          <p:cNvGrpSpPr/>
          <p:nvPr/>
        </p:nvGrpSpPr>
        <p:grpSpPr>
          <a:xfrm>
            <a:off x="5029216" y="5613417"/>
            <a:ext cx="570605" cy="495299"/>
            <a:chOff x="1162052" y="2895600"/>
            <a:chExt cx="570606" cy="457200"/>
          </a:xfrm>
        </p:grpSpPr>
        <p:sp>
          <p:nvSpPr>
            <p:cNvPr id="7" name="Oval 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 name="TextBox 7"/>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cxnSp>
        <p:nvCxnSpPr>
          <p:cNvPr id="31" name="Straight Arrow Connector 30"/>
          <p:cNvCxnSpPr/>
          <p:nvPr/>
        </p:nvCxnSpPr>
        <p:spPr>
          <a:xfrm flipH="1" flipV="1">
            <a:off x="4648200" y="5530850"/>
            <a:ext cx="1295400" cy="173355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53000" y="7264400"/>
            <a:ext cx="990600" cy="660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40"/>
          <p:cNvGrpSpPr/>
          <p:nvPr/>
        </p:nvGrpSpPr>
        <p:grpSpPr>
          <a:xfrm>
            <a:off x="4419601" y="7594600"/>
            <a:ext cx="507511" cy="495300"/>
            <a:chOff x="1193595" y="2895600"/>
            <a:chExt cx="507512" cy="457200"/>
          </a:xfrm>
        </p:grpSpPr>
        <p:sp>
          <p:nvSpPr>
            <p:cNvPr id="42" name="Oval 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TextBox 42"/>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1" name="Group 53"/>
          <p:cNvGrpSpPr/>
          <p:nvPr/>
        </p:nvGrpSpPr>
        <p:grpSpPr>
          <a:xfrm>
            <a:off x="4648216" y="8007367"/>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2" name="Group 21"/>
          <p:cNvGrpSpPr/>
          <p:nvPr/>
        </p:nvGrpSpPr>
        <p:grpSpPr>
          <a:xfrm>
            <a:off x="4800600" y="5200668"/>
            <a:ext cx="457200" cy="495302"/>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TextBox 4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6" name="Group 21"/>
          <p:cNvGrpSpPr/>
          <p:nvPr/>
        </p:nvGrpSpPr>
        <p:grpSpPr>
          <a:xfrm>
            <a:off x="4419612" y="8420118"/>
            <a:ext cx="537135" cy="495302"/>
            <a:chOff x="1178785" y="2895600"/>
            <a:chExt cx="537135"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9" name="TextBox 4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7" name="Group 37"/>
          <p:cNvGrpSpPr/>
          <p:nvPr/>
        </p:nvGrpSpPr>
        <p:grpSpPr>
          <a:xfrm>
            <a:off x="4191000" y="800736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75" name="Group 74"/>
          <p:cNvGrpSpPr/>
          <p:nvPr/>
        </p:nvGrpSpPr>
        <p:grpSpPr>
          <a:xfrm>
            <a:off x="4419600" y="4457709"/>
            <a:ext cx="457200" cy="1031875"/>
            <a:chOff x="3276600" y="3505200"/>
            <a:chExt cx="457200" cy="952500"/>
          </a:xfrm>
          <a:solidFill>
            <a:schemeClr val="bg1"/>
          </a:solidFill>
        </p:grpSpPr>
        <p:grpSp>
          <p:nvGrpSpPr>
            <p:cNvPr id="63" name="Group 62"/>
            <p:cNvGrpSpPr>
              <a:grpSpLocks noChangeAspect="1"/>
            </p:cNvGrpSpPr>
            <p:nvPr/>
          </p:nvGrpSpPr>
          <p:grpSpPr>
            <a:xfrm>
              <a:off x="3276600" y="3505200"/>
              <a:ext cx="457200" cy="952500"/>
              <a:chOff x="1828800" y="2286000"/>
              <a:chExt cx="914400" cy="1905000"/>
            </a:xfrm>
            <a:grpFill/>
          </p:grpSpPr>
          <p:sp>
            <p:nvSpPr>
              <p:cNvPr id="64" name="Rectangle 63"/>
              <p:cNvSpPr>
                <a:spLocks noChangeAspect="1"/>
              </p:cNvSpPr>
              <p:nvPr/>
            </p:nvSpPr>
            <p:spPr>
              <a:xfrm>
                <a:off x="1828800" y="2286000"/>
                <a:ext cx="914400" cy="9144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p:cNvSpPr txBox="1"/>
            <p:nvPr/>
          </p:nvSpPr>
          <p:spPr>
            <a:xfrm>
              <a:off x="3303346" y="3629372"/>
              <a:ext cx="415499" cy="255691"/>
            </a:xfrm>
            <a:prstGeom prst="rect">
              <a:avLst/>
            </a:prstGeom>
            <a:grpFill/>
            <a:ln w="38100">
              <a:noFill/>
            </a:ln>
          </p:spPr>
          <p:txBody>
            <a:bodyPr wrap="none" rtlCol="0">
              <a:spAutoFit/>
            </a:bodyPr>
            <a:lstStyle/>
            <a:p>
              <a:pPr algn="ctr"/>
              <a:r>
                <a:rPr lang="en-US" sz="1200" dirty="0">
                  <a:latin typeface="Arial Black" pitchFamily="34" charset="0"/>
                </a:rPr>
                <a:t>RP</a:t>
              </a:r>
            </a:p>
          </p:txBody>
        </p:sp>
      </p:grpSp>
      <p:grpSp>
        <p:nvGrpSpPr>
          <p:cNvPr id="110" name="Group 109"/>
          <p:cNvGrpSpPr/>
          <p:nvPr/>
        </p:nvGrpSpPr>
        <p:grpSpPr>
          <a:xfrm>
            <a:off x="4075975" y="6934209"/>
            <a:ext cx="457200" cy="1031875"/>
            <a:chOff x="1219200" y="4419600"/>
            <a:chExt cx="457200" cy="952500"/>
          </a:xfrm>
        </p:grpSpPr>
        <p:sp>
          <p:nvSpPr>
            <p:cNvPr id="109" name="Isosceles Triangle 108"/>
            <p:cNvSpPr>
              <a:spLocks noChangeAspect="1"/>
            </p:cNvSpPr>
            <p:nvPr/>
          </p:nvSpPr>
          <p:spPr>
            <a:xfrm rot="10800000">
              <a:off x="1219200" y="4876800"/>
              <a:ext cx="457200" cy="4953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1228843" y="4504493"/>
              <a:ext cx="423514" cy="255691"/>
            </a:xfrm>
            <a:prstGeom prst="rect">
              <a:avLst/>
            </a:prstGeom>
            <a:solidFill>
              <a:schemeClr val="bg1"/>
            </a:solidFill>
            <a:ln w="38100">
              <a:noFill/>
            </a:ln>
          </p:spPr>
          <p:txBody>
            <a:bodyPr wrap="none" rtlCol="0">
              <a:spAutoFit/>
            </a:bodyPr>
            <a:lstStyle/>
            <a:p>
              <a:pPr algn="ctr"/>
              <a:r>
                <a:rPr lang="en-US" sz="1200" dirty="0">
                  <a:latin typeface="Arial Black" pitchFamily="34" charset="0"/>
                </a:rPr>
                <a:t>SH</a:t>
              </a:r>
            </a:p>
          </p:txBody>
        </p:sp>
        <p:sp>
          <p:nvSpPr>
            <p:cNvPr id="108" name="Rectangle 107"/>
            <p:cNvSpPr>
              <a:spLocks noChangeAspect="1"/>
            </p:cNvSpPr>
            <p:nvPr/>
          </p:nvSpPr>
          <p:spPr>
            <a:xfrm>
              <a:off x="1219200" y="44196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0" name="TextBox 279"/>
          <p:cNvSpPr txBox="1"/>
          <p:nvPr/>
        </p:nvSpPr>
        <p:spPr>
          <a:xfrm>
            <a:off x="152400" y="908051"/>
            <a:ext cx="3886200" cy="1927968"/>
          </a:xfrm>
          <a:prstGeom prst="rect">
            <a:avLst/>
          </a:prstGeom>
          <a:noFill/>
        </p:spPr>
        <p:txBody>
          <a:bodyPr wrap="square" lIns="95763" tIns="47881" rIns="95763" bIns="47881" rtlCol="0">
            <a:spAutoFit/>
          </a:bodyPr>
          <a:lstStyle/>
          <a:p>
            <a:pPr marL="359111" indent="-359111">
              <a:buFont typeface="+mj-lt"/>
              <a:buAutoNum type="arabicPeriod"/>
            </a:pPr>
            <a:r>
              <a:rPr lang="en-US" sz="1700" dirty="0">
                <a:cs typeface="Arial" pitchFamily="34" charset="0"/>
              </a:rPr>
              <a:t>SHORT HALT / SLLS / PINPOINT</a:t>
            </a:r>
          </a:p>
          <a:p>
            <a:pPr marL="359111" indent="-359111">
              <a:buFont typeface="+mj-lt"/>
              <a:buAutoNum type="arabicPeriod"/>
            </a:pPr>
            <a:r>
              <a:rPr lang="en-US" sz="1700" dirty="0">
                <a:cs typeface="Arial" pitchFamily="34" charset="0"/>
              </a:rPr>
              <a:t>GOTWA TO ATL (BACKBREIF)</a:t>
            </a:r>
          </a:p>
          <a:p>
            <a:pPr marL="359111" indent="-359111">
              <a:buFont typeface="+mj-lt"/>
              <a:buAutoNum type="arabicPeriod"/>
            </a:pPr>
            <a:r>
              <a:rPr lang="en-US" sz="1700" dirty="0">
                <a:cs typeface="Arial" pitchFamily="34" charset="0"/>
              </a:rPr>
              <a:t>ATL COUNTS OUT (DOGLEG)</a:t>
            </a:r>
          </a:p>
          <a:p>
            <a:pPr marL="359111" indent="-359111">
              <a:buFont typeface="+mj-lt"/>
              <a:buAutoNum type="arabicPeriod"/>
            </a:pPr>
            <a:r>
              <a:rPr lang="en-US" sz="1700" dirty="0">
                <a:cs typeface="Arial" pitchFamily="34" charset="0"/>
              </a:rPr>
              <a:t>SHORT HALT AT RP / PINPOINT</a:t>
            </a:r>
          </a:p>
          <a:p>
            <a:pPr marL="359111" indent="-359111">
              <a:buFont typeface="+mj-lt"/>
              <a:buAutoNum type="arabicPeriod"/>
            </a:pPr>
            <a:r>
              <a:rPr lang="en-US" sz="1700" dirty="0">
                <a:cs typeface="Arial" pitchFamily="34" charset="0"/>
              </a:rPr>
              <a:t>TL ISSUES GOTWA TO SSO</a:t>
            </a:r>
          </a:p>
          <a:p>
            <a:pPr marL="359111" indent="-359111">
              <a:buFont typeface="+mj-lt"/>
              <a:buAutoNum type="arabicPeriod"/>
            </a:pPr>
            <a:r>
              <a:rPr lang="en-US" sz="1700" dirty="0">
                <a:cs typeface="Arial" pitchFamily="34" charset="0"/>
              </a:rPr>
              <a:t>LEADER’S RECONNAISSANCE PARTY </a:t>
            </a:r>
            <a:br>
              <a:rPr lang="en-US" sz="1700" dirty="0">
                <a:cs typeface="Arial" pitchFamily="34" charset="0"/>
              </a:rPr>
            </a:br>
            <a:r>
              <a:rPr lang="en-US" sz="1700" dirty="0">
                <a:cs typeface="Arial" pitchFamily="34" charset="0"/>
              </a:rPr>
              <a:t>CLEARS TENTATIVE ORP</a:t>
            </a:r>
          </a:p>
        </p:txBody>
      </p:sp>
      <p:grpSp>
        <p:nvGrpSpPr>
          <p:cNvPr id="68" name="Group 67"/>
          <p:cNvGrpSpPr>
            <a:grpSpLocks noChangeAspect="1"/>
          </p:cNvGrpSpPr>
          <p:nvPr/>
        </p:nvGrpSpPr>
        <p:grpSpPr>
          <a:xfrm>
            <a:off x="3962406" y="1155708"/>
            <a:ext cx="2220604" cy="2077151"/>
            <a:chOff x="1235561" y="3388378"/>
            <a:chExt cx="4953367" cy="4276965"/>
          </a:xfrm>
        </p:grpSpPr>
        <p:sp>
          <p:nvSpPr>
            <p:cNvPr id="81" name="Oval 80"/>
            <p:cNvSpPr>
              <a:spLocks noChangeAspect="1"/>
            </p:cNvSpPr>
            <p:nvPr/>
          </p:nvSpPr>
          <p:spPr>
            <a:xfrm>
              <a:off x="1251610" y="3505200"/>
              <a:ext cx="4356845" cy="41148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82" name="Straight Arrow Connector 81"/>
            <p:cNvCxnSpPr/>
            <p:nvPr/>
          </p:nvCxnSpPr>
          <p:spPr>
            <a:xfrm flipH="1" flipV="1">
              <a:off x="3429000" y="3903785"/>
              <a:ext cx="1447800" cy="14478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846385" y="5498125"/>
              <a:ext cx="30480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352800" y="3903785"/>
              <a:ext cx="76200" cy="32766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1828800" y="5586045"/>
              <a:ext cx="1447800" cy="14478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2953089" y="3388378"/>
              <a:ext cx="869616" cy="570356"/>
              <a:chOff x="5772489" y="3558363"/>
              <a:chExt cx="869616" cy="570356"/>
            </a:xfrm>
          </p:grpSpPr>
          <p:sp>
            <p:nvSpPr>
              <p:cNvPr id="101" name="Rectangle 100"/>
              <p:cNvSpPr/>
              <p:nvPr/>
            </p:nvSpPr>
            <p:spPr>
              <a:xfrm>
                <a:off x="6019800" y="3657600"/>
                <a:ext cx="381000" cy="380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2" name="TextBox 101"/>
              <p:cNvSpPr txBox="1"/>
              <p:nvPr/>
            </p:nvSpPr>
            <p:spPr>
              <a:xfrm>
                <a:off x="5772489" y="3558363"/>
                <a:ext cx="869616" cy="570356"/>
              </a:xfrm>
              <a:prstGeom prst="rect">
                <a:avLst/>
              </a:prstGeom>
              <a:noFill/>
            </p:spPr>
            <p:txBody>
              <a:bodyPr wrap="none" rtlCol="0">
                <a:spAutoFit/>
              </a:bodyPr>
              <a:lstStyle/>
              <a:p>
                <a:r>
                  <a:rPr lang="en-US" sz="1200" dirty="0">
                    <a:solidFill>
                      <a:schemeClr val="bg1"/>
                    </a:solidFill>
                    <a:latin typeface="Arial Black" pitchFamily="34" charset="0"/>
                  </a:rPr>
                  <a:t>12</a:t>
                </a:r>
              </a:p>
            </p:txBody>
          </p:sp>
        </p:grpSp>
        <p:grpSp>
          <p:nvGrpSpPr>
            <p:cNvPr id="90" name="Group 89"/>
            <p:cNvGrpSpPr/>
            <p:nvPr/>
          </p:nvGrpSpPr>
          <p:grpSpPr>
            <a:xfrm>
              <a:off x="3134599" y="7094987"/>
              <a:ext cx="640768" cy="570356"/>
              <a:chOff x="5918829" y="3554617"/>
              <a:chExt cx="640768" cy="570356"/>
            </a:xfrm>
          </p:grpSpPr>
          <p:sp>
            <p:nvSpPr>
              <p:cNvPr id="99" name="Rectangle 98"/>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0" name="TextBox 99"/>
              <p:cNvSpPr txBox="1"/>
              <p:nvPr/>
            </p:nvSpPr>
            <p:spPr>
              <a:xfrm>
                <a:off x="5918829" y="3554617"/>
                <a:ext cx="640768" cy="570356"/>
              </a:xfrm>
              <a:prstGeom prst="rect">
                <a:avLst/>
              </a:prstGeom>
              <a:noFill/>
            </p:spPr>
            <p:txBody>
              <a:bodyPr wrap="none" rtlCol="0">
                <a:spAutoFit/>
              </a:bodyPr>
              <a:lstStyle/>
              <a:p>
                <a:r>
                  <a:rPr lang="en-US" sz="1200" dirty="0">
                    <a:solidFill>
                      <a:schemeClr val="bg1"/>
                    </a:solidFill>
                    <a:latin typeface="Arial Black" pitchFamily="34" charset="0"/>
                  </a:rPr>
                  <a:t>6</a:t>
                </a:r>
              </a:p>
            </p:txBody>
          </p:sp>
        </p:grpSp>
        <p:grpSp>
          <p:nvGrpSpPr>
            <p:cNvPr id="91" name="Group 90"/>
            <p:cNvGrpSpPr/>
            <p:nvPr/>
          </p:nvGrpSpPr>
          <p:grpSpPr>
            <a:xfrm>
              <a:off x="4920349" y="5133489"/>
              <a:ext cx="640769" cy="570356"/>
              <a:chOff x="5910949" y="3533289"/>
              <a:chExt cx="640769" cy="570356"/>
            </a:xfrm>
          </p:grpSpPr>
          <p:sp>
            <p:nvSpPr>
              <p:cNvPr id="97" name="Rectangle 96"/>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8" name="TextBox 97"/>
              <p:cNvSpPr txBox="1"/>
              <p:nvPr/>
            </p:nvSpPr>
            <p:spPr>
              <a:xfrm>
                <a:off x="5910949" y="3533289"/>
                <a:ext cx="640769" cy="570356"/>
              </a:xfrm>
              <a:prstGeom prst="rect">
                <a:avLst/>
              </a:prstGeom>
              <a:noFill/>
            </p:spPr>
            <p:txBody>
              <a:bodyPr wrap="none" rtlCol="0">
                <a:spAutoFit/>
              </a:bodyPr>
              <a:lstStyle/>
              <a:p>
                <a:r>
                  <a:rPr lang="en-US" sz="1200" dirty="0">
                    <a:solidFill>
                      <a:schemeClr val="bg1"/>
                    </a:solidFill>
                    <a:latin typeface="Arial Black" pitchFamily="34" charset="0"/>
                  </a:rPr>
                  <a:t>3</a:t>
                </a:r>
              </a:p>
            </p:txBody>
          </p:sp>
        </p:grpSp>
        <p:grpSp>
          <p:nvGrpSpPr>
            <p:cNvPr id="92" name="Group 91"/>
            <p:cNvGrpSpPr/>
            <p:nvPr/>
          </p:nvGrpSpPr>
          <p:grpSpPr>
            <a:xfrm>
              <a:off x="1235561" y="5184226"/>
              <a:ext cx="640768" cy="570356"/>
              <a:chOff x="5889621" y="3525411"/>
              <a:chExt cx="640768" cy="570356"/>
            </a:xfrm>
          </p:grpSpPr>
          <p:sp>
            <p:nvSpPr>
              <p:cNvPr id="94" name="Rectangle 93"/>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6" name="TextBox 95"/>
              <p:cNvSpPr txBox="1"/>
              <p:nvPr/>
            </p:nvSpPr>
            <p:spPr>
              <a:xfrm>
                <a:off x="5889621" y="3525411"/>
                <a:ext cx="640768" cy="570356"/>
              </a:xfrm>
              <a:prstGeom prst="rect">
                <a:avLst/>
              </a:prstGeom>
              <a:noFill/>
            </p:spPr>
            <p:txBody>
              <a:bodyPr wrap="none" rtlCol="0">
                <a:spAutoFit/>
              </a:bodyPr>
              <a:lstStyle/>
              <a:p>
                <a:r>
                  <a:rPr lang="en-US" sz="1200" dirty="0">
                    <a:solidFill>
                      <a:schemeClr val="bg1"/>
                    </a:solidFill>
                    <a:latin typeface="Arial Black" pitchFamily="34" charset="0"/>
                  </a:rPr>
                  <a:t>9</a:t>
                </a:r>
              </a:p>
            </p:txBody>
          </p:sp>
        </p:grpSp>
        <p:sp>
          <p:nvSpPr>
            <p:cNvPr id="93" name="TextBox 92"/>
            <p:cNvSpPr txBox="1"/>
            <p:nvPr/>
          </p:nvSpPr>
          <p:spPr>
            <a:xfrm rot="2682459">
              <a:off x="3635575" y="3575496"/>
              <a:ext cx="2553353" cy="950593"/>
            </a:xfrm>
            <a:prstGeom prst="rect">
              <a:avLst/>
            </a:prstGeom>
            <a:noFill/>
          </p:spPr>
          <p:txBody>
            <a:bodyPr wrap="none" rtlCol="0">
              <a:spAutoFit/>
            </a:bodyPr>
            <a:lstStyle/>
            <a:p>
              <a:pPr algn="ctr"/>
              <a:r>
                <a:rPr lang="en-US" sz="1200" dirty="0">
                  <a:latin typeface="Arial Black" pitchFamily="34" charset="0"/>
                </a:rPr>
                <a:t>TENTATIVE</a:t>
              </a:r>
            </a:p>
            <a:p>
              <a:pPr algn="ctr"/>
              <a:r>
                <a:rPr lang="en-US" sz="1200" dirty="0">
                  <a:latin typeface="Arial Black" pitchFamily="34" charset="0"/>
                </a:rPr>
                <a:t>ORP</a:t>
              </a:r>
            </a:p>
          </p:txBody>
        </p:sp>
      </p:grpSp>
      <p:grpSp>
        <p:nvGrpSpPr>
          <p:cNvPr id="69" name="Group 21"/>
          <p:cNvGrpSpPr/>
          <p:nvPr/>
        </p:nvGrpSpPr>
        <p:grpSpPr>
          <a:xfrm>
            <a:off x="4217188" y="3728950"/>
            <a:ext cx="457200" cy="495299"/>
            <a:chOff x="1219200" y="2895600"/>
            <a:chExt cx="457200" cy="457200"/>
          </a:xfrm>
        </p:grpSpPr>
        <p:sp>
          <p:nvSpPr>
            <p:cNvPr id="79" name="Oval 7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0" name="TextBox 7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76" name="Group 43"/>
          <p:cNvGrpSpPr/>
          <p:nvPr/>
        </p:nvGrpSpPr>
        <p:grpSpPr>
          <a:xfrm>
            <a:off x="4267210" y="3219468"/>
            <a:ext cx="534121" cy="495302"/>
            <a:chOff x="1180290" y="2895600"/>
            <a:chExt cx="534121" cy="457200"/>
          </a:xfrm>
        </p:grpSpPr>
        <p:sp>
          <p:nvSpPr>
            <p:cNvPr id="77" name="Oval 7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8" name="TextBox 77"/>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cxnSp>
        <p:nvCxnSpPr>
          <p:cNvPr id="103" name="Straight Arrow Connector 102"/>
          <p:cNvCxnSpPr>
            <a:stCxn id="64" idx="0"/>
            <a:endCxn id="81" idx="4"/>
          </p:cNvCxnSpPr>
          <p:nvPr/>
        </p:nvCxnSpPr>
        <p:spPr>
          <a:xfrm flipV="1">
            <a:off x="4648201" y="3210837"/>
            <a:ext cx="297986" cy="1246868"/>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04800" y="6646761"/>
            <a:ext cx="2667000" cy="3176692"/>
            <a:chOff x="304800" y="5906869"/>
            <a:chExt cx="2667000" cy="2932331"/>
          </a:xfrm>
        </p:grpSpPr>
        <p:grpSp>
          <p:nvGrpSpPr>
            <p:cNvPr id="279" name="Group 278"/>
            <p:cNvGrpSpPr/>
            <p:nvPr/>
          </p:nvGrpSpPr>
          <p:grpSpPr>
            <a:xfrm>
              <a:off x="304800" y="5906869"/>
              <a:ext cx="2667000" cy="2932331"/>
              <a:chOff x="304800" y="5410200"/>
              <a:chExt cx="2667000" cy="2932331"/>
            </a:xfrm>
          </p:grpSpPr>
          <p:sp>
            <p:nvSpPr>
              <p:cNvPr id="193" name="Rectangle 192"/>
              <p:cNvSpPr/>
              <p:nvPr/>
            </p:nvSpPr>
            <p:spPr>
              <a:xfrm>
                <a:off x="304800" y="5751731"/>
                <a:ext cx="26670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304800" y="5410200"/>
                <a:ext cx="2667000" cy="355127"/>
              </a:xfrm>
              <a:prstGeom prst="rect">
                <a:avLst/>
              </a:prstGeom>
              <a:solidFill>
                <a:schemeClr val="tx1"/>
              </a:solidFill>
              <a:ln w="38100">
                <a:solidFill>
                  <a:schemeClr val="tx1"/>
                </a:solidFill>
              </a:ln>
            </p:spPr>
            <p:txBody>
              <a:bodyPr wrap="square" rtlCol="0">
                <a:spAutoFit/>
              </a:bodyPr>
              <a:lstStyle/>
              <a:p>
                <a:pPr algn="ctr"/>
                <a:r>
                  <a:rPr lang="en-US" dirty="0" smtClean="0">
                    <a:solidFill>
                      <a:schemeClr val="bg1"/>
                    </a:solidFill>
                    <a:latin typeface="Arial Black" pitchFamily="34" charset="0"/>
                  </a:rPr>
                  <a:t>LEADER’S RECON</a:t>
                </a:r>
                <a:endParaRPr lang="en-US" dirty="0">
                  <a:solidFill>
                    <a:schemeClr val="bg1"/>
                  </a:solidFill>
                  <a:latin typeface="Arial Black" pitchFamily="34" charset="0"/>
                </a:endParaRPr>
              </a:p>
            </p:txBody>
          </p:sp>
          <p:grpSp>
            <p:nvGrpSpPr>
              <p:cNvPr id="263" name="Group 43"/>
              <p:cNvGrpSpPr/>
              <p:nvPr/>
            </p:nvGrpSpPr>
            <p:grpSpPr>
              <a:xfrm>
                <a:off x="381000" y="5943600"/>
                <a:ext cx="534121" cy="457200"/>
                <a:chOff x="1180290" y="2895600"/>
                <a:chExt cx="534121" cy="457200"/>
              </a:xfrm>
            </p:grpSpPr>
            <p:sp>
              <p:nvSpPr>
                <p:cNvPr id="264" name="Oval 26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65" name="TextBox 264"/>
                <p:cNvSpPr txBox="1"/>
                <p:nvPr/>
              </p:nvSpPr>
              <p:spPr>
                <a:xfrm>
                  <a:off x="1180290" y="2999601"/>
                  <a:ext cx="534121" cy="255692"/>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266" name="Group 21"/>
              <p:cNvGrpSpPr/>
              <p:nvPr/>
            </p:nvGrpSpPr>
            <p:grpSpPr>
              <a:xfrm>
                <a:off x="433376" y="7047131"/>
                <a:ext cx="457200" cy="457200"/>
                <a:chOff x="1212961" y="3448146"/>
                <a:chExt cx="457200" cy="457200"/>
              </a:xfrm>
            </p:grpSpPr>
            <p:sp>
              <p:nvSpPr>
                <p:cNvPr id="267" name="Oval 266"/>
                <p:cNvSpPr>
                  <a:spLocks noChangeAspect="1"/>
                </p:cNvSpPr>
                <p:nvPr/>
              </p:nvSpPr>
              <p:spPr>
                <a:xfrm>
                  <a:off x="1212961" y="3448146"/>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68" name="TextBox 267"/>
                <p:cNvSpPr txBox="1"/>
                <p:nvPr/>
              </p:nvSpPr>
              <p:spPr>
                <a:xfrm>
                  <a:off x="1242181" y="3552147"/>
                  <a:ext cx="397866" cy="255692"/>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269" name="Group 21"/>
              <p:cNvGrpSpPr/>
              <p:nvPr/>
            </p:nvGrpSpPr>
            <p:grpSpPr>
              <a:xfrm>
                <a:off x="439615" y="6509266"/>
                <a:ext cx="457200" cy="457200"/>
                <a:chOff x="1219200" y="2381346"/>
                <a:chExt cx="457200" cy="457200"/>
              </a:xfrm>
            </p:grpSpPr>
            <p:sp>
              <p:nvSpPr>
                <p:cNvPr id="270" name="Oval 269"/>
                <p:cNvSpPr>
                  <a:spLocks noChangeAspect="1"/>
                </p:cNvSpPr>
                <p:nvPr/>
              </p:nvSpPr>
              <p:spPr>
                <a:xfrm>
                  <a:off x="1219200" y="2381346"/>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71" name="TextBox 270"/>
                <p:cNvSpPr txBox="1"/>
                <p:nvPr/>
              </p:nvSpPr>
              <p:spPr>
                <a:xfrm>
                  <a:off x="1230785" y="2381346"/>
                  <a:ext cx="433132"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272" name="Group 8"/>
              <p:cNvGrpSpPr/>
              <p:nvPr/>
            </p:nvGrpSpPr>
            <p:grpSpPr>
              <a:xfrm>
                <a:off x="381007" y="7620000"/>
                <a:ext cx="570605" cy="457200"/>
                <a:chOff x="1162057" y="2895600"/>
                <a:chExt cx="570605" cy="457200"/>
              </a:xfrm>
            </p:grpSpPr>
            <p:sp>
              <p:nvSpPr>
                <p:cNvPr id="273" name="Oval 27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74" name="TextBox 273"/>
                <p:cNvSpPr txBox="1"/>
                <p:nvPr/>
              </p:nvSpPr>
              <p:spPr>
                <a:xfrm>
                  <a:off x="1162057" y="2895600"/>
                  <a:ext cx="570605"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sp>
            <p:nvSpPr>
              <p:cNvPr id="276" name="TextBox 275"/>
              <p:cNvSpPr txBox="1"/>
              <p:nvPr/>
            </p:nvSpPr>
            <p:spPr>
              <a:xfrm>
                <a:off x="838200" y="6509265"/>
                <a:ext cx="2057400" cy="426152"/>
              </a:xfrm>
              <a:prstGeom prst="rect">
                <a:avLst/>
              </a:prstGeom>
              <a:noFill/>
            </p:spPr>
            <p:txBody>
              <a:bodyPr wrap="square" rtlCol="0">
                <a:spAutoFit/>
              </a:bodyPr>
              <a:lstStyle/>
              <a:p>
                <a:r>
                  <a:rPr lang="en-US" sz="1200" dirty="0">
                    <a:latin typeface="Arial Black" pitchFamily="34" charset="0"/>
                  </a:rPr>
                  <a:t>: CLEARS TENTATIVE</a:t>
                </a:r>
                <a:br>
                  <a:rPr lang="en-US" sz="1200" dirty="0">
                    <a:latin typeface="Arial Black" pitchFamily="34" charset="0"/>
                  </a:rPr>
                </a:br>
                <a:r>
                  <a:rPr lang="en-US" sz="1200" dirty="0">
                    <a:latin typeface="Arial Black" pitchFamily="34" charset="0"/>
                  </a:rPr>
                  <a:t>  ORP</a:t>
                </a:r>
              </a:p>
            </p:txBody>
          </p:sp>
        </p:grpSp>
        <p:sp>
          <p:nvSpPr>
            <p:cNvPr id="104" name="TextBox 103"/>
            <p:cNvSpPr txBox="1"/>
            <p:nvPr/>
          </p:nvSpPr>
          <p:spPr>
            <a:xfrm>
              <a:off x="838200" y="6446349"/>
              <a:ext cx="2057400" cy="426152"/>
            </a:xfrm>
            <a:prstGeom prst="rect">
              <a:avLst/>
            </a:prstGeom>
            <a:noFill/>
          </p:spPr>
          <p:txBody>
            <a:bodyPr wrap="square" rtlCol="0">
              <a:spAutoFit/>
            </a:bodyPr>
            <a:lstStyle/>
            <a:p>
              <a:r>
                <a:rPr lang="en-US" sz="1200" dirty="0">
                  <a:latin typeface="Arial Black" pitchFamily="34" charset="0"/>
                </a:rPr>
                <a:t>: CLEARS TENTATIVE</a:t>
              </a:r>
              <a:br>
                <a:rPr lang="en-US" sz="1200" dirty="0">
                  <a:latin typeface="Arial Black" pitchFamily="34" charset="0"/>
                </a:rPr>
              </a:br>
              <a:r>
                <a:rPr lang="en-US" sz="1200" dirty="0">
                  <a:latin typeface="Arial Black" pitchFamily="34" charset="0"/>
                </a:rPr>
                <a:t>  ORP</a:t>
              </a:r>
            </a:p>
          </p:txBody>
        </p:sp>
        <p:sp>
          <p:nvSpPr>
            <p:cNvPr id="126" name="TextBox 125"/>
            <p:cNvSpPr txBox="1"/>
            <p:nvPr/>
          </p:nvSpPr>
          <p:spPr>
            <a:xfrm>
              <a:off x="838200" y="7467600"/>
              <a:ext cx="2057400" cy="426152"/>
            </a:xfrm>
            <a:prstGeom prst="rect">
              <a:avLst/>
            </a:prstGeom>
            <a:noFill/>
          </p:spPr>
          <p:txBody>
            <a:bodyPr wrap="square" rtlCol="0">
              <a:spAutoFit/>
            </a:bodyPr>
            <a:lstStyle/>
            <a:p>
              <a:r>
                <a:rPr lang="en-US" sz="1200" dirty="0">
                  <a:latin typeface="Arial Black" pitchFamily="34" charset="0"/>
                </a:rPr>
                <a:t>: ISSUES 2 GOTWAS</a:t>
              </a:r>
              <a:br>
                <a:rPr lang="en-US" sz="1200" dirty="0">
                  <a:latin typeface="Arial Black" pitchFamily="34" charset="0"/>
                </a:rPr>
              </a:br>
              <a:r>
                <a:rPr lang="en-US" sz="1200" dirty="0">
                  <a:latin typeface="Arial Black" pitchFamily="34" charset="0"/>
                </a:rPr>
                <a:t>  OVERWATCH AT RP</a:t>
              </a:r>
            </a:p>
          </p:txBody>
        </p:sp>
        <p:sp>
          <p:nvSpPr>
            <p:cNvPr id="127" name="TextBox 126"/>
            <p:cNvSpPr txBox="1"/>
            <p:nvPr/>
          </p:nvSpPr>
          <p:spPr>
            <a:xfrm>
              <a:off x="838200" y="8072735"/>
              <a:ext cx="2057400" cy="426152"/>
            </a:xfrm>
            <a:prstGeom prst="rect">
              <a:avLst/>
            </a:prstGeom>
            <a:noFill/>
          </p:spPr>
          <p:txBody>
            <a:bodyPr wrap="square" rtlCol="0">
              <a:spAutoFit/>
            </a:bodyPr>
            <a:lstStyle/>
            <a:p>
              <a:r>
                <a:rPr lang="en-US" sz="1200" dirty="0">
                  <a:latin typeface="Arial Black" pitchFamily="34" charset="0"/>
                </a:rPr>
                <a:t>: OVERWATCH AT RP</a:t>
              </a:r>
              <a:br>
                <a:rPr lang="en-US" sz="1200" dirty="0">
                  <a:latin typeface="Arial Black" pitchFamily="34" charset="0"/>
                </a:rPr>
              </a:br>
              <a:r>
                <a:rPr lang="en-US" sz="1200" dirty="0">
                  <a:latin typeface="Arial Black" pitchFamily="34" charset="0"/>
                </a:rPr>
                <a:t>  REAR SECURITY</a:t>
              </a:r>
            </a:p>
          </p:txBody>
        </p:sp>
      </p:grpSp>
      <p:sp>
        <p:nvSpPr>
          <p:cNvPr id="129" name="Rectangle 128"/>
          <p:cNvSpPr/>
          <p:nvPr/>
        </p:nvSpPr>
        <p:spPr>
          <a:xfrm>
            <a:off x="304800" y="3506892"/>
            <a:ext cx="2971800" cy="2806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30" name="TextBox 129"/>
          <p:cNvSpPr txBox="1"/>
          <p:nvPr/>
        </p:nvSpPr>
        <p:spPr>
          <a:xfrm>
            <a:off x="304800" y="3136909"/>
            <a:ext cx="2971800" cy="619917"/>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sz="1700" dirty="0">
                <a:solidFill>
                  <a:schemeClr val="bg1"/>
                </a:solidFill>
                <a:latin typeface="Arial Black" pitchFamily="34" charset="0"/>
              </a:rPr>
              <a:t>ORP CHARACTERISTICS</a:t>
            </a:r>
          </a:p>
        </p:txBody>
      </p:sp>
      <p:sp>
        <p:nvSpPr>
          <p:cNvPr id="131" name="Rectangle 130"/>
          <p:cNvSpPr/>
          <p:nvPr/>
        </p:nvSpPr>
        <p:spPr>
          <a:xfrm>
            <a:off x="304800" y="3810000"/>
            <a:ext cx="2895600" cy="2629244"/>
          </a:xfrm>
          <a:prstGeom prst="rect">
            <a:avLst/>
          </a:prstGeom>
        </p:spPr>
        <p:txBody>
          <a:bodyPr wrap="square" lIns="95763" tIns="47881" rIns="95763" bIns="47881">
            <a:spAutoFit/>
          </a:bodyPr>
          <a:lstStyle/>
          <a:p>
            <a:pPr marL="359111" indent="-359111">
              <a:buFont typeface="+mj-lt"/>
              <a:buAutoNum type="arabicPeriod"/>
            </a:pPr>
            <a:r>
              <a:rPr lang="en-US" sz="1600" cap="all" dirty="0"/>
              <a:t>EASILY DEFENDABLE</a:t>
            </a:r>
          </a:p>
          <a:p>
            <a:pPr marL="359111" indent="-359111">
              <a:buFont typeface="+mj-lt"/>
              <a:buAutoNum type="arabicPeriod"/>
            </a:pPr>
            <a:r>
              <a:rPr lang="en-US" sz="1600" cap="all" dirty="0"/>
              <a:t>AWAY FROM NATURAL LINES OF DRIFT</a:t>
            </a:r>
          </a:p>
          <a:p>
            <a:pPr marL="359111" indent="-359111">
              <a:buFont typeface="+mj-lt"/>
              <a:buAutoNum type="arabicPeriod"/>
            </a:pPr>
            <a:r>
              <a:rPr lang="en-US" sz="1600" cap="all" dirty="0"/>
              <a:t>AWAY FROM HIGH-SPEED AVENUES OF APPROACH</a:t>
            </a:r>
          </a:p>
          <a:p>
            <a:pPr marL="359111" indent="-359111">
              <a:buFont typeface="+mj-lt"/>
              <a:buAutoNum type="arabicPeriod"/>
            </a:pPr>
            <a:r>
              <a:rPr lang="en-US" sz="1600" cap="all" dirty="0"/>
              <a:t>PROVIDES NO VALUE TO ENEMY</a:t>
            </a:r>
          </a:p>
          <a:p>
            <a:pPr marL="359111" indent="-359111">
              <a:buFont typeface="+mj-lt"/>
              <a:buAutoNum type="arabicPeriod"/>
            </a:pPr>
            <a:r>
              <a:rPr lang="en-US" sz="1600" cap="all" dirty="0"/>
              <a:t>PROVIDES COVER &amp; CONCEALMENT FROM GROUND &amp; AIR</a:t>
            </a: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83" name="Slide Number Placeholder 82"/>
          <p:cNvSpPr>
            <a:spLocks noGrp="1"/>
          </p:cNvSpPr>
          <p:nvPr>
            <p:ph type="sldNum" sz="quarter" idx="12"/>
          </p:nvPr>
        </p:nvSpPr>
        <p:spPr/>
        <p:txBody>
          <a:bodyPr/>
          <a:lstStyle/>
          <a:p>
            <a:fld id="{19C55568-C6AD-4596-911E-41E918440C47}" type="slidenum">
              <a:rPr lang="en-US" smtClean="0"/>
              <a:pPr/>
              <a:t>14</a:t>
            </a:fld>
            <a:endParaRPr lang="en-US" dirty="0"/>
          </a:p>
        </p:txBody>
      </p:sp>
    </p:spTree>
    <p:extLst>
      <p:ext uri="{BB962C8B-B14F-4D97-AF65-F5344CB8AC3E}">
        <p14:creationId xmlns="" xmlns:p14="http://schemas.microsoft.com/office/powerpoint/2010/main" val="81593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825500"/>
          </a:xfrm>
          <a:solidFill>
            <a:schemeClr val="tx1"/>
          </a:solidFill>
        </p:spPr>
        <p:txBody>
          <a:bodyPr>
            <a:normAutofit fontScale="90000"/>
          </a:bodyPr>
          <a:lstStyle/>
          <a:p>
            <a:r>
              <a:rPr lang="en-US" sz="2900" dirty="0" smtClean="0">
                <a:solidFill>
                  <a:srgbClr val="FFFFFF"/>
                </a:solidFill>
                <a:latin typeface="Arial Black" pitchFamily="34" charset="0"/>
              </a:rPr>
              <a:t>3A. CLEARING </a:t>
            </a:r>
            <a:r>
              <a:rPr lang="en-US" sz="2900" dirty="0">
                <a:solidFill>
                  <a:srgbClr val="FFFFFF"/>
                </a:solidFill>
                <a:latin typeface="Arial Black" pitchFamily="34" charset="0"/>
              </a:rPr>
              <a:t>THE TENTATIVE OBJECTIVE RALLY POINT</a:t>
            </a:r>
            <a:endParaRPr lang="en-US" sz="2400" dirty="0">
              <a:solidFill>
                <a:srgbClr val="FFFFFF"/>
              </a:solidFill>
              <a:latin typeface="Arial Black" pitchFamily="34" charset="0"/>
            </a:endParaRPr>
          </a:p>
        </p:txBody>
      </p:sp>
      <p:sp>
        <p:nvSpPr>
          <p:cNvPr id="20" name="TextBox 19"/>
          <p:cNvSpPr txBox="1"/>
          <p:nvPr/>
        </p:nvSpPr>
        <p:spPr>
          <a:xfrm>
            <a:off x="228600" y="825503"/>
            <a:ext cx="6400800" cy="2635854"/>
          </a:xfrm>
          <a:prstGeom prst="rect">
            <a:avLst/>
          </a:prstGeom>
          <a:noFill/>
        </p:spPr>
        <p:txBody>
          <a:bodyPr wrap="square" lIns="95763" tIns="47881" rIns="95763" bIns="47881" rtlCol="0">
            <a:spAutoFit/>
          </a:bodyPr>
          <a:lstStyle/>
          <a:p>
            <a:pPr marL="359111" indent="-359111">
              <a:buFont typeface="+mj-lt"/>
              <a:buAutoNum type="arabicPeriod"/>
            </a:pPr>
            <a:r>
              <a:rPr lang="en-US" sz="1500" cap="all" dirty="0"/>
              <a:t>HALT AT RELEASE POINT / SLLS</a:t>
            </a:r>
          </a:p>
          <a:p>
            <a:pPr marL="359111" indent="-359111">
              <a:buFont typeface="+mj-lt"/>
              <a:buAutoNum type="arabicPeriod"/>
            </a:pPr>
            <a:r>
              <a:rPr lang="en-US" sz="1500" cap="all" dirty="0" smtClean="0"/>
              <a:t>SSO </a:t>
            </a:r>
            <a:r>
              <a:rPr lang="en-US" sz="1500" cap="all" dirty="0"/>
              <a:t>ISSUES GOTWA TO </a:t>
            </a:r>
            <a:r>
              <a:rPr lang="en-US" sz="1500" cap="all" dirty="0" smtClean="0"/>
              <a:t>TL</a:t>
            </a:r>
            <a:endParaRPr lang="en-US" sz="1500" cap="all" dirty="0"/>
          </a:p>
          <a:p>
            <a:pPr marL="359111" indent="-359111">
              <a:buFont typeface="+mj-lt"/>
              <a:buAutoNum type="arabicPeriod"/>
            </a:pPr>
            <a:r>
              <a:rPr lang="en-US" sz="1500" cap="all" dirty="0"/>
              <a:t>SSO &amp; AGR Recon </a:t>
            </a:r>
            <a:r>
              <a:rPr lang="en-US" sz="1500" cap="all" dirty="0" smtClean="0"/>
              <a:t>TENTATIVE </a:t>
            </a:r>
            <a:r>
              <a:rPr lang="en-US" sz="1500" cap="all" dirty="0"/>
              <a:t>ORP</a:t>
            </a:r>
          </a:p>
          <a:p>
            <a:pPr marL="837923" lvl="1" indent="-359111">
              <a:buFont typeface="+mj-lt"/>
              <a:buAutoNum type="arabicPeriod"/>
            </a:pPr>
            <a:r>
              <a:rPr lang="en-US" sz="1500" cap="all" dirty="0"/>
              <a:t>TL &amp; ASAW PROVIDE OVERWATCH</a:t>
            </a:r>
          </a:p>
          <a:p>
            <a:pPr marL="837923" lvl="1" indent="-359111">
              <a:buFont typeface="+mj-lt"/>
              <a:buAutoNum type="arabicPeriod"/>
            </a:pPr>
            <a:r>
              <a:rPr lang="en-US" sz="1500" cap="all" dirty="0"/>
              <a:t>SSO &amp; AGR CLEAR </a:t>
            </a:r>
            <a:r>
              <a:rPr lang="en-US" sz="1500" cap="all" dirty="0" smtClean="0"/>
              <a:t>TENTATIVE </a:t>
            </a:r>
            <a:r>
              <a:rPr lang="en-US" sz="1500" cap="all" dirty="0"/>
              <a:t>ORP (6 -&gt; 9 -&gt; 3 -&gt; 12)</a:t>
            </a:r>
            <a:br>
              <a:rPr lang="en-US" sz="1500" cap="all" dirty="0"/>
            </a:br>
            <a:r>
              <a:rPr lang="en-US" sz="1500" cap="all" dirty="0"/>
              <a:t>* LOOK FOR RECET HUMAN ACTIVITY (BRASS / TRASH)</a:t>
            </a:r>
          </a:p>
          <a:p>
            <a:pPr marL="359111" indent="-359111">
              <a:buFont typeface="+mj-lt"/>
              <a:buAutoNum type="arabicPeriod"/>
            </a:pPr>
            <a:r>
              <a:rPr lang="en-US" sz="1500" cap="all" dirty="0"/>
              <a:t>SSO &amp; AGR RETURN TO RP // TL DETERMAINS SUITABILITY</a:t>
            </a:r>
          </a:p>
          <a:p>
            <a:pPr marL="359111" indent="-359111">
              <a:buFont typeface="+mj-lt"/>
              <a:buAutoNum type="arabicPeriod"/>
            </a:pPr>
            <a:r>
              <a:rPr lang="en-US" sz="1500" cap="all" dirty="0"/>
              <a:t>TL PINPOINTS ORP // TL LEAVES RADIO WITH SSO //</a:t>
            </a:r>
            <a:br>
              <a:rPr lang="en-US" sz="1500" cap="all" dirty="0"/>
            </a:br>
            <a:r>
              <a:rPr lang="en-US" sz="1500" cap="all" dirty="0"/>
              <a:t>CONFIRMS NEAR &amp; FAR RECOGNITION SIGNAL // ISSUES GOTWA TO SSO</a:t>
            </a:r>
          </a:p>
          <a:p>
            <a:pPr marL="359111" indent="-359111">
              <a:buFont typeface="+mj-lt"/>
              <a:buAutoNum type="arabicPeriod"/>
            </a:pPr>
            <a:r>
              <a:rPr lang="en-US" sz="1500" cap="all" dirty="0"/>
              <a:t>TL &amp; ASAW MOVE </a:t>
            </a:r>
            <a:r>
              <a:rPr lang="en-US" sz="1500" cap="all" dirty="0" smtClean="0"/>
              <a:t>BACK TO SECURITY HALT AND GATHER THE REMAINDER OF THE ELEMENT AND BRINGS THEM TO THE ORP.</a:t>
            </a:r>
            <a:endParaRPr lang="en-US" sz="1500" cap="all" dirty="0"/>
          </a:p>
        </p:txBody>
      </p:sp>
      <p:grpSp>
        <p:nvGrpSpPr>
          <p:cNvPr id="45" name="Group 40"/>
          <p:cNvGrpSpPr/>
          <p:nvPr/>
        </p:nvGrpSpPr>
        <p:grpSpPr>
          <a:xfrm>
            <a:off x="3157401" y="9297264"/>
            <a:ext cx="570605" cy="526223"/>
            <a:chOff x="1162053" y="2867056"/>
            <a:chExt cx="570606" cy="485744"/>
          </a:xfrm>
        </p:grpSpPr>
        <p:sp>
          <p:nvSpPr>
            <p:cNvPr id="56" name="Oval 5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7" name="TextBox 56"/>
            <p:cNvSpPr txBox="1"/>
            <p:nvPr/>
          </p:nvSpPr>
          <p:spPr>
            <a:xfrm>
              <a:off x="1162053" y="2867056"/>
              <a:ext cx="570606"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47" name="Group 21"/>
          <p:cNvGrpSpPr/>
          <p:nvPr/>
        </p:nvGrpSpPr>
        <p:grpSpPr>
          <a:xfrm>
            <a:off x="3224106" y="8750318"/>
            <a:ext cx="457200" cy="495302"/>
            <a:chOff x="1219200" y="2895600"/>
            <a:chExt cx="457200" cy="457200"/>
          </a:xfrm>
        </p:grpSpPr>
        <p:sp>
          <p:nvSpPr>
            <p:cNvPr id="54" name="Oval 5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5" name="TextBox 54"/>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sp>
        <p:nvSpPr>
          <p:cNvPr id="103" name="TextBox 102"/>
          <p:cNvSpPr txBox="1"/>
          <p:nvPr/>
        </p:nvSpPr>
        <p:spPr>
          <a:xfrm>
            <a:off x="2098430" y="3439949"/>
            <a:ext cx="2133600" cy="1020027"/>
          </a:xfrm>
          <a:prstGeom prst="rect">
            <a:avLst/>
          </a:prstGeom>
          <a:noFill/>
        </p:spPr>
        <p:txBody>
          <a:bodyPr wrap="square" lIns="95763" tIns="47881" rIns="95763" bIns="47881" rtlCol="0">
            <a:spAutoFit/>
          </a:bodyPr>
          <a:lstStyle/>
          <a:p>
            <a:pPr algn="ctr"/>
            <a:r>
              <a:rPr lang="en-US" sz="1200" cap="all" dirty="0"/>
              <a:t>100 meters from the center in the direction of movement or an advantage point to see beyond 100 meters</a:t>
            </a:r>
          </a:p>
        </p:txBody>
      </p:sp>
      <p:grpSp>
        <p:nvGrpSpPr>
          <p:cNvPr id="106" name="Group 105"/>
          <p:cNvGrpSpPr/>
          <p:nvPr/>
        </p:nvGrpSpPr>
        <p:grpSpPr>
          <a:xfrm>
            <a:off x="1583620" y="4648209"/>
            <a:ext cx="3908631" cy="3635661"/>
            <a:chOff x="1416679" y="4212910"/>
            <a:chExt cx="3908631" cy="3433919"/>
          </a:xfrm>
        </p:grpSpPr>
        <p:grpSp>
          <p:nvGrpSpPr>
            <p:cNvPr id="105" name="Group 104"/>
            <p:cNvGrpSpPr>
              <a:grpSpLocks noChangeAspect="1"/>
            </p:cNvGrpSpPr>
            <p:nvPr/>
          </p:nvGrpSpPr>
          <p:grpSpPr>
            <a:xfrm>
              <a:off x="1416679" y="4212910"/>
              <a:ext cx="3908631" cy="3433919"/>
              <a:chOff x="1251610" y="3487615"/>
              <a:chExt cx="4740696" cy="4164924"/>
            </a:xfrm>
          </p:grpSpPr>
          <p:sp>
            <p:nvSpPr>
              <p:cNvPr id="66" name="Oval 65"/>
              <p:cNvSpPr>
                <a:spLocks noChangeAspect="1"/>
              </p:cNvSpPr>
              <p:nvPr/>
            </p:nvSpPr>
            <p:spPr>
              <a:xfrm>
                <a:off x="1251610" y="3505200"/>
                <a:ext cx="4356845" cy="41148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Arrow Connector 69"/>
              <p:cNvCxnSpPr/>
              <p:nvPr/>
            </p:nvCxnSpPr>
            <p:spPr>
              <a:xfrm flipH="1" flipV="1">
                <a:off x="3429000" y="3903785"/>
                <a:ext cx="1447800" cy="14478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846385" y="5498125"/>
                <a:ext cx="30480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352800" y="3903785"/>
                <a:ext cx="76200" cy="32766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1828800" y="5586045"/>
                <a:ext cx="1447800" cy="14478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065520" y="3487615"/>
                <a:ext cx="616716" cy="442441"/>
                <a:chOff x="5884920" y="3657600"/>
                <a:chExt cx="616716" cy="442441"/>
              </a:xfrm>
            </p:grpSpPr>
            <p:sp>
              <p:nvSpPr>
                <p:cNvPr id="83" name="Rectangle 82"/>
                <p:cNvSpPr/>
                <p:nvPr/>
              </p:nvSpPr>
              <p:spPr>
                <a:xfrm>
                  <a:off x="6019800" y="3657600"/>
                  <a:ext cx="381000" cy="380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5884920" y="3659314"/>
                  <a:ext cx="616716" cy="440727"/>
                </a:xfrm>
                <a:prstGeom prst="rect">
                  <a:avLst/>
                </a:prstGeom>
                <a:noFill/>
              </p:spPr>
              <p:txBody>
                <a:bodyPr wrap="none" rtlCol="0">
                  <a:spAutoFit/>
                </a:bodyPr>
                <a:lstStyle/>
                <a:p>
                  <a:r>
                    <a:rPr lang="en-US" dirty="0" smtClean="0">
                      <a:solidFill>
                        <a:schemeClr val="bg1"/>
                      </a:solidFill>
                      <a:latin typeface="Arial Black" pitchFamily="34" charset="0"/>
                    </a:rPr>
                    <a:t>12</a:t>
                  </a:r>
                  <a:endParaRPr lang="en-US" dirty="0">
                    <a:solidFill>
                      <a:schemeClr val="bg1"/>
                    </a:solidFill>
                    <a:latin typeface="Arial Black" pitchFamily="34" charset="0"/>
                  </a:endParaRPr>
                </a:p>
              </p:txBody>
            </p:sp>
          </p:grpSp>
          <p:grpSp>
            <p:nvGrpSpPr>
              <p:cNvPr id="86" name="Group 85"/>
              <p:cNvGrpSpPr/>
              <p:nvPr/>
            </p:nvGrpSpPr>
            <p:grpSpPr>
              <a:xfrm>
                <a:off x="3222223" y="7197970"/>
                <a:ext cx="420347" cy="454569"/>
                <a:chOff x="6006453" y="3657600"/>
                <a:chExt cx="420347" cy="454569"/>
              </a:xfrm>
            </p:grpSpPr>
            <p:sp>
              <p:nvSpPr>
                <p:cNvPr id="89" name="Rectangle 88"/>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6006453" y="3671442"/>
                  <a:ext cx="420347" cy="440727"/>
                </a:xfrm>
                <a:prstGeom prst="rect">
                  <a:avLst/>
                </a:prstGeom>
                <a:noFill/>
              </p:spPr>
              <p:txBody>
                <a:bodyPr wrap="none" rtlCol="0">
                  <a:spAutoFit/>
                </a:bodyPr>
                <a:lstStyle/>
                <a:p>
                  <a:r>
                    <a:rPr lang="en-US" dirty="0" smtClean="0">
                      <a:solidFill>
                        <a:schemeClr val="bg1"/>
                      </a:solidFill>
                      <a:latin typeface="Arial Black" pitchFamily="34" charset="0"/>
                    </a:rPr>
                    <a:t>6</a:t>
                  </a:r>
                  <a:endParaRPr lang="en-US" dirty="0">
                    <a:solidFill>
                      <a:schemeClr val="bg1"/>
                    </a:solidFill>
                    <a:latin typeface="Arial Black" pitchFamily="34" charset="0"/>
                  </a:endParaRPr>
                </a:p>
              </p:txBody>
            </p:sp>
          </p:grpSp>
          <p:grpSp>
            <p:nvGrpSpPr>
              <p:cNvPr id="96" name="Group 95"/>
              <p:cNvGrpSpPr/>
              <p:nvPr/>
            </p:nvGrpSpPr>
            <p:grpSpPr>
              <a:xfrm>
                <a:off x="5029200" y="5250314"/>
                <a:ext cx="428330" cy="440727"/>
                <a:chOff x="6019800" y="3650114"/>
                <a:chExt cx="428330" cy="440727"/>
              </a:xfrm>
            </p:grpSpPr>
            <p:sp>
              <p:nvSpPr>
                <p:cNvPr id="97" name="Rectangle 96"/>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6027783" y="3650114"/>
                  <a:ext cx="420347" cy="440727"/>
                </a:xfrm>
                <a:prstGeom prst="rect">
                  <a:avLst/>
                </a:prstGeom>
                <a:noFill/>
              </p:spPr>
              <p:txBody>
                <a:bodyPr wrap="none" rtlCol="0">
                  <a:spAutoFit/>
                </a:bodyPr>
                <a:lstStyle/>
                <a:p>
                  <a:r>
                    <a:rPr lang="en-US" dirty="0" smtClean="0">
                      <a:solidFill>
                        <a:schemeClr val="bg1"/>
                      </a:solidFill>
                      <a:latin typeface="Arial Black" pitchFamily="34" charset="0"/>
                    </a:rPr>
                    <a:t>3</a:t>
                  </a:r>
                  <a:endParaRPr lang="en-US" dirty="0">
                    <a:solidFill>
                      <a:schemeClr val="bg1"/>
                    </a:solidFill>
                    <a:latin typeface="Arial Black" pitchFamily="34" charset="0"/>
                  </a:endParaRPr>
                </a:p>
              </p:txBody>
            </p:sp>
          </p:grpSp>
          <p:grpSp>
            <p:nvGrpSpPr>
              <p:cNvPr id="99" name="Group 98"/>
              <p:cNvGrpSpPr/>
              <p:nvPr/>
            </p:nvGrpSpPr>
            <p:grpSpPr>
              <a:xfrm>
                <a:off x="1335589" y="5298513"/>
                <a:ext cx="420347" cy="440727"/>
                <a:chOff x="5989649" y="3639698"/>
                <a:chExt cx="420347" cy="440727"/>
              </a:xfrm>
            </p:grpSpPr>
            <p:sp>
              <p:nvSpPr>
                <p:cNvPr id="100" name="Rectangle 99"/>
                <p:cNvSpPr/>
                <p:nvPr/>
              </p:nvSpPr>
              <p:spPr>
                <a:xfrm>
                  <a:off x="6019800" y="3657600"/>
                  <a:ext cx="381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5989649" y="3639698"/>
                  <a:ext cx="420347" cy="440727"/>
                </a:xfrm>
                <a:prstGeom prst="rect">
                  <a:avLst/>
                </a:prstGeom>
                <a:noFill/>
              </p:spPr>
              <p:txBody>
                <a:bodyPr wrap="none" rtlCol="0">
                  <a:spAutoFit/>
                </a:bodyPr>
                <a:lstStyle/>
                <a:p>
                  <a:r>
                    <a:rPr lang="en-US" dirty="0" smtClean="0">
                      <a:solidFill>
                        <a:schemeClr val="bg1"/>
                      </a:solidFill>
                      <a:latin typeface="Arial Black" pitchFamily="34" charset="0"/>
                    </a:rPr>
                    <a:t>9</a:t>
                  </a:r>
                  <a:endParaRPr lang="en-US" dirty="0">
                    <a:solidFill>
                      <a:schemeClr val="bg1"/>
                    </a:solidFill>
                    <a:latin typeface="Arial Black" pitchFamily="34" charset="0"/>
                  </a:endParaRPr>
                </a:p>
              </p:txBody>
            </p:sp>
          </p:grpSp>
          <p:sp>
            <p:nvSpPr>
              <p:cNvPr id="102" name="TextBox 101"/>
              <p:cNvSpPr txBox="1"/>
              <p:nvPr/>
            </p:nvSpPr>
            <p:spPr>
              <a:xfrm rot="2682459">
                <a:off x="3918960" y="3703579"/>
                <a:ext cx="2073346" cy="775678"/>
              </a:xfrm>
              <a:prstGeom prst="rect">
                <a:avLst/>
              </a:prstGeom>
              <a:noFill/>
            </p:spPr>
            <p:txBody>
              <a:bodyPr wrap="none" rtlCol="0">
                <a:spAutoFit/>
              </a:bodyPr>
              <a:lstStyle/>
              <a:p>
                <a:pPr algn="ctr"/>
                <a:r>
                  <a:rPr lang="en-US" dirty="0" smtClean="0">
                    <a:latin typeface="Arial Black" pitchFamily="34" charset="0"/>
                  </a:rPr>
                  <a:t>TENTATIVE</a:t>
                </a:r>
              </a:p>
              <a:p>
                <a:pPr algn="ctr"/>
                <a:r>
                  <a:rPr lang="en-US" dirty="0" smtClean="0">
                    <a:latin typeface="Arial Black" pitchFamily="34" charset="0"/>
                  </a:rPr>
                  <a:t>ORP</a:t>
                </a:r>
                <a:endParaRPr lang="en-US" dirty="0">
                  <a:latin typeface="Arial Black" pitchFamily="34" charset="0"/>
                </a:endParaRPr>
              </a:p>
            </p:txBody>
          </p:sp>
        </p:grpSp>
        <p:grpSp>
          <p:nvGrpSpPr>
            <p:cNvPr id="30" name="Group 21"/>
            <p:cNvGrpSpPr/>
            <p:nvPr/>
          </p:nvGrpSpPr>
          <p:grpSpPr>
            <a:xfrm>
              <a:off x="2954215" y="5865865"/>
              <a:ext cx="457200" cy="457200"/>
              <a:chOff x="1219200" y="2895600"/>
              <a:chExt cx="457200" cy="457200"/>
            </a:xfrm>
          </p:grpSpPr>
          <p:sp>
            <p:nvSpPr>
              <p:cNvPr id="64" name="Oval 6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65" name="TextBox 64"/>
              <p:cNvSpPr txBox="1"/>
              <p:nvPr/>
            </p:nvSpPr>
            <p:spPr>
              <a:xfrm>
                <a:off x="1230785" y="2895600"/>
                <a:ext cx="433132" cy="436048"/>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31" name="Group 43"/>
            <p:cNvGrpSpPr/>
            <p:nvPr/>
          </p:nvGrpSpPr>
          <p:grpSpPr>
            <a:xfrm>
              <a:off x="2913185" y="5408665"/>
              <a:ext cx="534121" cy="457200"/>
              <a:chOff x="1180290" y="2895600"/>
              <a:chExt cx="534121" cy="457200"/>
            </a:xfrm>
          </p:grpSpPr>
          <p:sp>
            <p:nvSpPr>
              <p:cNvPr id="62" name="Oval 6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63" name="TextBox 62"/>
              <p:cNvSpPr txBox="1"/>
              <p:nvPr/>
            </p:nvSpPr>
            <p:spPr>
              <a:xfrm>
                <a:off x="1180290" y="2999601"/>
                <a:ext cx="534121" cy="261628"/>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sp>
        <p:nvSpPr>
          <p:cNvPr id="107" name="TextBox 106"/>
          <p:cNvSpPr txBox="1"/>
          <p:nvPr/>
        </p:nvSpPr>
        <p:spPr>
          <a:xfrm>
            <a:off x="5105400" y="5667199"/>
            <a:ext cx="1828800" cy="835361"/>
          </a:xfrm>
          <a:prstGeom prst="rect">
            <a:avLst/>
          </a:prstGeom>
          <a:noFill/>
        </p:spPr>
        <p:txBody>
          <a:bodyPr wrap="square" lIns="95763" tIns="47881" rIns="95763" bIns="47881" rtlCol="0">
            <a:spAutoFit/>
          </a:bodyPr>
          <a:lstStyle/>
          <a:p>
            <a:pPr algn="ctr"/>
            <a:r>
              <a:rPr lang="en-US" sz="1200" cap="all" dirty="0"/>
              <a:t>50 meters from the center or to an advantage points to see beyond 50 meters</a:t>
            </a:r>
          </a:p>
        </p:txBody>
      </p:sp>
      <p:sp>
        <p:nvSpPr>
          <p:cNvPr id="108" name="TextBox 107"/>
          <p:cNvSpPr txBox="1"/>
          <p:nvPr/>
        </p:nvSpPr>
        <p:spPr>
          <a:xfrm>
            <a:off x="3581400" y="8255006"/>
            <a:ext cx="1981200" cy="835361"/>
          </a:xfrm>
          <a:prstGeom prst="rect">
            <a:avLst/>
          </a:prstGeom>
          <a:noFill/>
        </p:spPr>
        <p:txBody>
          <a:bodyPr wrap="square" lIns="95763" tIns="47881" rIns="95763" bIns="47881" rtlCol="0">
            <a:spAutoFit/>
          </a:bodyPr>
          <a:lstStyle/>
          <a:p>
            <a:pPr algn="ctr"/>
            <a:r>
              <a:rPr lang="en-US" sz="1200" cap="all" dirty="0"/>
              <a:t>Once the tentative ORP is cleared the S&amp;O will be placed at the 6 o’clock position</a:t>
            </a:r>
          </a:p>
        </p:txBody>
      </p:sp>
      <p:sp>
        <p:nvSpPr>
          <p:cNvPr id="109" name="TextBox 108"/>
          <p:cNvSpPr txBox="1"/>
          <p:nvPr/>
        </p:nvSpPr>
        <p:spPr>
          <a:xfrm>
            <a:off x="-62880" y="5584649"/>
            <a:ext cx="1752600" cy="835361"/>
          </a:xfrm>
          <a:prstGeom prst="rect">
            <a:avLst/>
          </a:prstGeom>
          <a:noFill/>
        </p:spPr>
        <p:txBody>
          <a:bodyPr wrap="square" lIns="95763" tIns="47881" rIns="95763" bIns="47881" rtlCol="0">
            <a:spAutoFit/>
          </a:bodyPr>
          <a:lstStyle/>
          <a:p>
            <a:pPr algn="ctr"/>
            <a:r>
              <a:rPr lang="en-US" sz="1200" cap="all" dirty="0"/>
              <a:t>50 meters from the center or to an advantage points to see beyond 50 meters</a:t>
            </a:r>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41" name="Slide Number Placeholder 40"/>
          <p:cNvSpPr>
            <a:spLocks noGrp="1"/>
          </p:cNvSpPr>
          <p:nvPr>
            <p:ph type="sldNum" sz="quarter" idx="12"/>
          </p:nvPr>
        </p:nvSpPr>
        <p:spPr/>
        <p:txBody>
          <a:bodyPr/>
          <a:lstStyle/>
          <a:p>
            <a:fld id="{19C55568-C6AD-4596-911E-41E918440C4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3B. ORP </a:t>
            </a:r>
            <a:r>
              <a:rPr lang="en-US" sz="2900" dirty="0">
                <a:solidFill>
                  <a:schemeClr val="bg1"/>
                </a:solidFill>
                <a:latin typeface="Arial Black" pitchFamily="34" charset="0"/>
              </a:rPr>
              <a:t>/ LONG HALT POSTURE</a:t>
            </a:r>
          </a:p>
        </p:txBody>
      </p:sp>
      <p:sp>
        <p:nvSpPr>
          <p:cNvPr id="47" name="Rectangle 46"/>
          <p:cNvSpPr/>
          <p:nvPr/>
        </p:nvSpPr>
        <p:spPr>
          <a:xfrm>
            <a:off x="152400" y="660412"/>
            <a:ext cx="3733800" cy="5359676"/>
          </a:xfrm>
          <a:prstGeom prst="rect">
            <a:avLst/>
          </a:prstGeom>
        </p:spPr>
        <p:txBody>
          <a:bodyPr wrap="square" lIns="95763" tIns="47881" rIns="95763" bIns="47881">
            <a:spAutoFit/>
          </a:bodyPr>
          <a:lstStyle/>
          <a:p>
            <a:pPr marL="359111" indent="-359111">
              <a:buFont typeface="+mj-lt"/>
              <a:buAutoNum type="arabicPeriod"/>
            </a:pPr>
            <a:r>
              <a:rPr lang="en-US" sz="1800" cap="all" dirty="0" smtClean="0"/>
              <a:t>Patrol dog legs into the long halt/ORP formation</a:t>
            </a:r>
          </a:p>
          <a:p>
            <a:pPr marL="359111" indent="-359111">
              <a:buFont typeface="+mj-lt"/>
              <a:buAutoNum type="arabicPeriod"/>
            </a:pPr>
            <a:r>
              <a:rPr lang="en-US" sz="1800" cap="all" dirty="0" smtClean="0"/>
              <a:t>Long halt can turn into a HASTY ORP BY FORCE</a:t>
            </a:r>
          </a:p>
          <a:p>
            <a:pPr marL="359111" indent="-359111">
              <a:buFont typeface="+mj-lt"/>
              <a:buAutoNum type="arabicPeriod"/>
            </a:pPr>
            <a:r>
              <a:rPr lang="en-US" sz="1800" cap="all" dirty="0" smtClean="0"/>
              <a:t>Patrol stays on a knee until each man is IN PLACE.</a:t>
            </a:r>
          </a:p>
          <a:p>
            <a:pPr marL="359111" indent="-359111">
              <a:buFont typeface="+mj-lt"/>
              <a:buAutoNum type="arabicPeriod"/>
            </a:pPr>
            <a:r>
              <a:rPr lang="en-US" sz="1800" cap="all" dirty="0" smtClean="0"/>
              <a:t>Each member sits down with their rucksack on, one at a time starting with SSO</a:t>
            </a:r>
          </a:p>
          <a:p>
            <a:pPr marL="359111" indent="-359111">
              <a:buFont typeface="+mj-lt"/>
              <a:buAutoNum type="arabicPeriod"/>
            </a:pPr>
            <a:r>
              <a:rPr lang="en-US" sz="1800" cap="all" dirty="0" smtClean="0"/>
              <a:t>Conduct SLLS</a:t>
            </a:r>
          </a:p>
          <a:p>
            <a:pPr marL="359111" indent="-359111">
              <a:buFont typeface="+mj-lt"/>
              <a:buAutoNum type="arabicPeriod"/>
            </a:pPr>
            <a:r>
              <a:rPr lang="en-US" sz="1800" cap="all" dirty="0" smtClean="0"/>
              <a:t>Pin point position on map</a:t>
            </a:r>
          </a:p>
          <a:p>
            <a:pPr marL="359111" indent="-359111">
              <a:buFont typeface="+mj-lt"/>
              <a:buAutoNum type="arabicPeriod"/>
            </a:pPr>
            <a:r>
              <a:rPr lang="en-US" sz="1800" cap="all" dirty="0" smtClean="0"/>
              <a:t>RTO establishes communications with Higher HQ</a:t>
            </a:r>
          </a:p>
          <a:p>
            <a:pPr marL="359111" indent="-359111">
              <a:buFont typeface="+mj-lt"/>
              <a:buAutoNum type="arabicPeriod"/>
            </a:pPr>
            <a:r>
              <a:rPr lang="en-US" sz="1800" cap="all" dirty="0" smtClean="0"/>
              <a:t>place claymore</a:t>
            </a:r>
          </a:p>
          <a:p>
            <a:pPr marL="359111" indent="-359111">
              <a:buFont typeface="+mj-lt"/>
              <a:buAutoNum type="arabicPeriod"/>
            </a:pPr>
            <a:r>
              <a:rPr lang="en-US" sz="1800" cap="all" dirty="0" smtClean="0"/>
              <a:t>TL issues GOTWA to ATL</a:t>
            </a:r>
          </a:p>
          <a:p>
            <a:pPr marL="359111" indent="-359111">
              <a:buFont typeface="+mj-lt"/>
              <a:buAutoNum type="arabicPeriod"/>
            </a:pPr>
            <a:r>
              <a:rPr lang="en-US" sz="1800" cap="all" dirty="0" smtClean="0"/>
              <a:t>TL conducts Leader’s Recon OF OBJECTIVE</a:t>
            </a:r>
          </a:p>
          <a:p>
            <a:pPr marL="359111" indent="-359111">
              <a:buFont typeface="+mj-lt"/>
              <a:buAutoNum type="arabicPeriod"/>
            </a:pPr>
            <a:r>
              <a:rPr lang="en-US" sz="1800" cap="all" dirty="0" smtClean="0"/>
              <a:t>ATL disseminates GOTWA</a:t>
            </a:r>
            <a:endParaRPr lang="en-US" sz="1800" cap="all" dirty="0"/>
          </a:p>
        </p:txBody>
      </p:sp>
      <p:grpSp>
        <p:nvGrpSpPr>
          <p:cNvPr id="52" name="Group 51"/>
          <p:cNvGrpSpPr/>
          <p:nvPr/>
        </p:nvGrpSpPr>
        <p:grpSpPr>
          <a:xfrm>
            <a:off x="152400" y="6521453"/>
            <a:ext cx="6477000" cy="3176692"/>
            <a:chOff x="228600" y="6019800"/>
            <a:chExt cx="3505200" cy="2932331"/>
          </a:xfrm>
        </p:grpSpPr>
        <p:sp>
          <p:nvSpPr>
            <p:cNvPr id="50" name="Rectangle 49"/>
            <p:cNvSpPr/>
            <p:nvPr/>
          </p:nvSpPr>
          <p:spPr>
            <a:xfrm>
              <a:off x="228600" y="6361331"/>
              <a:ext cx="35052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228600" y="6019800"/>
              <a:ext cx="3505200" cy="355127"/>
            </a:xfrm>
            <a:prstGeom prst="rect">
              <a:avLst/>
            </a:prstGeom>
            <a:solidFill>
              <a:schemeClr val="tx1"/>
            </a:solidFill>
            <a:ln w="38100">
              <a:solidFill>
                <a:schemeClr val="tx1"/>
              </a:solidFill>
            </a:ln>
          </p:spPr>
          <p:txBody>
            <a:bodyPr wrap="square" rtlCol="0">
              <a:spAutoFit/>
            </a:bodyPr>
            <a:lstStyle/>
            <a:p>
              <a:pPr algn="ctr"/>
              <a:r>
                <a:rPr lang="en-US" dirty="0" smtClean="0">
                  <a:solidFill>
                    <a:schemeClr val="bg1"/>
                  </a:solidFill>
                  <a:latin typeface="Arial Black" pitchFamily="34" charset="0"/>
                </a:rPr>
                <a:t>PREPARE MWE</a:t>
              </a:r>
              <a:endParaRPr lang="en-US" dirty="0">
                <a:solidFill>
                  <a:schemeClr val="bg1"/>
                </a:solidFill>
                <a:latin typeface="Arial Black" pitchFamily="34" charset="0"/>
              </a:endParaRPr>
            </a:p>
          </p:txBody>
        </p:sp>
      </p:grpSp>
      <p:grpSp>
        <p:nvGrpSpPr>
          <p:cNvPr id="65" name="Group 64"/>
          <p:cNvGrpSpPr/>
          <p:nvPr/>
        </p:nvGrpSpPr>
        <p:grpSpPr>
          <a:xfrm>
            <a:off x="3810009" y="1238253"/>
            <a:ext cx="2996249" cy="4609614"/>
            <a:chOff x="3505200" y="838200"/>
            <a:chExt cx="2996249" cy="4255027"/>
          </a:xfrm>
        </p:grpSpPr>
        <p:grpSp>
          <p:nvGrpSpPr>
            <p:cNvPr id="66" name="Group 8"/>
            <p:cNvGrpSpPr/>
            <p:nvPr/>
          </p:nvGrpSpPr>
          <p:grpSpPr>
            <a:xfrm>
              <a:off x="5428224" y="2404283"/>
              <a:ext cx="570605" cy="460961"/>
              <a:chOff x="1164382" y="2895600"/>
              <a:chExt cx="565949" cy="457200"/>
            </a:xfrm>
          </p:grpSpPr>
          <p:sp>
            <p:nvSpPr>
              <p:cNvPr id="109" name="Oval 10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10" name="TextBox 109"/>
              <p:cNvSpPr txBox="1"/>
              <p:nvPr/>
            </p:nvSpPr>
            <p:spPr>
              <a:xfrm>
                <a:off x="1164382" y="2895604"/>
                <a:ext cx="565949" cy="422675"/>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67" name="Group 21"/>
            <p:cNvGrpSpPr/>
            <p:nvPr/>
          </p:nvGrpSpPr>
          <p:grpSpPr>
            <a:xfrm>
              <a:off x="4096178" y="2707088"/>
              <a:ext cx="460961" cy="460961"/>
              <a:chOff x="1219200" y="2895600"/>
              <a:chExt cx="457200" cy="457200"/>
            </a:xfrm>
          </p:grpSpPr>
          <p:sp>
            <p:nvSpPr>
              <p:cNvPr id="107" name="Oval 10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8" name="TextBox 107"/>
              <p:cNvSpPr txBox="1"/>
              <p:nvPr/>
            </p:nvSpPr>
            <p:spPr>
              <a:xfrm>
                <a:off x="1232554" y="2895603"/>
                <a:ext cx="429598" cy="422675"/>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68" name="Group 40"/>
            <p:cNvGrpSpPr/>
            <p:nvPr/>
          </p:nvGrpSpPr>
          <p:grpSpPr>
            <a:xfrm>
              <a:off x="4839444" y="1907097"/>
              <a:ext cx="507511" cy="460961"/>
              <a:chOff x="1195667" y="2935869"/>
              <a:chExt cx="503371" cy="457200"/>
            </a:xfrm>
          </p:grpSpPr>
          <p:sp>
            <p:nvSpPr>
              <p:cNvPr id="105" name="Oval 104"/>
              <p:cNvSpPr>
                <a:spLocks noChangeAspect="1"/>
              </p:cNvSpPr>
              <p:nvPr/>
            </p:nvSpPr>
            <p:spPr>
              <a:xfrm>
                <a:off x="1219200" y="293586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6" name="TextBox 105"/>
              <p:cNvSpPr txBox="1"/>
              <p:nvPr/>
            </p:nvSpPr>
            <p:spPr>
              <a:xfrm>
                <a:off x="1195667" y="3050124"/>
                <a:ext cx="503371" cy="253605"/>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69" name="Group 43"/>
            <p:cNvGrpSpPr/>
            <p:nvPr/>
          </p:nvGrpSpPr>
          <p:grpSpPr>
            <a:xfrm>
              <a:off x="4813452" y="1405535"/>
              <a:ext cx="534121" cy="460961"/>
              <a:chOff x="1182470" y="2895600"/>
              <a:chExt cx="529764" cy="457200"/>
            </a:xfrm>
          </p:grpSpPr>
          <p:sp>
            <p:nvSpPr>
              <p:cNvPr id="103" name="Oval 10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4" name="TextBox 103"/>
              <p:cNvSpPr txBox="1"/>
              <p:nvPr/>
            </p:nvSpPr>
            <p:spPr>
              <a:xfrm>
                <a:off x="1182470" y="2999600"/>
                <a:ext cx="529764" cy="253605"/>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70" name="Group 21"/>
            <p:cNvGrpSpPr/>
            <p:nvPr/>
          </p:nvGrpSpPr>
          <p:grpSpPr>
            <a:xfrm>
              <a:off x="4852626" y="3001105"/>
              <a:ext cx="460961" cy="460961"/>
              <a:chOff x="1219200" y="2849087"/>
              <a:chExt cx="457200" cy="457200"/>
            </a:xfrm>
          </p:grpSpPr>
          <p:sp>
            <p:nvSpPr>
              <p:cNvPr id="101" name="Oval 100"/>
              <p:cNvSpPr>
                <a:spLocks noChangeAspect="1"/>
              </p:cNvSpPr>
              <p:nvPr/>
            </p:nvSpPr>
            <p:spPr>
              <a:xfrm>
                <a:off x="1219200" y="2849087"/>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2" name="TextBox 101"/>
              <p:cNvSpPr txBox="1"/>
              <p:nvPr/>
            </p:nvSpPr>
            <p:spPr>
              <a:xfrm>
                <a:off x="1250041" y="2953087"/>
                <a:ext cx="394620" cy="253605"/>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71" name="Group 21"/>
            <p:cNvGrpSpPr/>
            <p:nvPr/>
          </p:nvGrpSpPr>
          <p:grpSpPr>
            <a:xfrm>
              <a:off x="4818475" y="3493473"/>
              <a:ext cx="537135" cy="460961"/>
              <a:chOff x="1180970" y="2808390"/>
              <a:chExt cx="532752" cy="457200"/>
            </a:xfrm>
          </p:grpSpPr>
          <p:sp>
            <p:nvSpPr>
              <p:cNvPr id="95" name="Oval 94"/>
              <p:cNvSpPr>
                <a:spLocks noChangeAspect="1"/>
              </p:cNvSpPr>
              <p:nvPr/>
            </p:nvSpPr>
            <p:spPr>
              <a:xfrm>
                <a:off x="1219200" y="280839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8" name="TextBox 97"/>
              <p:cNvSpPr txBox="1"/>
              <p:nvPr/>
            </p:nvSpPr>
            <p:spPr>
              <a:xfrm>
                <a:off x="1180970" y="2903609"/>
                <a:ext cx="532752" cy="253605"/>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72" name="Group 37"/>
            <p:cNvGrpSpPr/>
            <p:nvPr/>
          </p:nvGrpSpPr>
          <p:grpSpPr>
            <a:xfrm>
              <a:off x="5496791" y="4094474"/>
              <a:ext cx="460961" cy="460961"/>
              <a:chOff x="1219200" y="2895600"/>
              <a:chExt cx="457200" cy="457200"/>
            </a:xfrm>
          </p:grpSpPr>
          <p:sp>
            <p:nvSpPr>
              <p:cNvPr id="89" name="Oval 8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2" name="TextBox 91"/>
              <p:cNvSpPr txBox="1"/>
              <p:nvPr/>
            </p:nvSpPr>
            <p:spPr>
              <a:xfrm>
                <a:off x="1232554" y="2895603"/>
                <a:ext cx="429598" cy="422675"/>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cxnSp>
          <p:nvCxnSpPr>
            <p:cNvPr id="73" name="Straight Arrow Connector 72"/>
            <p:cNvCxnSpPr/>
            <p:nvPr/>
          </p:nvCxnSpPr>
          <p:spPr>
            <a:xfrm flipV="1">
              <a:off x="5083106" y="838200"/>
              <a:ext cx="0" cy="691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810008" y="2256539"/>
              <a:ext cx="614615" cy="3073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10007" y="4289498"/>
              <a:ext cx="691442" cy="3073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3505200" y="2676134"/>
              <a:ext cx="691442" cy="2304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3812509" y="4632266"/>
              <a:ext cx="460961" cy="4609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 53"/>
            <p:cNvGrpSpPr/>
            <p:nvPr/>
          </p:nvGrpSpPr>
          <p:grpSpPr>
            <a:xfrm>
              <a:off x="4045340" y="4401783"/>
              <a:ext cx="570605" cy="460961"/>
              <a:chOff x="1164382" y="2895600"/>
              <a:chExt cx="565949" cy="457200"/>
            </a:xfrm>
          </p:grpSpPr>
          <p:sp>
            <p:nvSpPr>
              <p:cNvPr id="83" name="Oval 8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6" name="TextBox 85"/>
              <p:cNvSpPr txBox="1"/>
              <p:nvPr/>
            </p:nvSpPr>
            <p:spPr>
              <a:xfrm>
                <a:off x="1164382" y="2895603"/>
                <a:ext cx="565949" cy="422675"/>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sp>
        <p:nvSpPr>
          <p:cNvPr id="64" name="Rectangle 63"/>
          <p:cNvSpPr/>
          <p:nvPr/>
        </p:nvSpPr>
        <p:spPr>
          <a:xfrm>
            <a:off x="166255" y="6934208"/>
            <a:ext cx="2667000" cy="2554545"/>
          </a:xfrm>
          <a:prstGeom prst="rect">
            <a:avLst/>
          </a:prstGeom>
        </p:spPr>
        <p:txBody>
          <a:bodyPr wrap="square">
            <a:spAutoFit/>
          </a:bodyPr>
          <a:lstStyle/>
          <a:p>
            <a:r>
              <a:rPr lang="en-US" sz="1600" b="1" dirty="0" smtClean="0"/>
              <a:t>MEN</a:t>
            </a:r>
          </a:p>
          <a:p>
            <a:pPr marL="359174" indent="-359174">
              <a:buFont typeface="+mj-lt"/>
              <a:buAutoNum type="arabicPeriod"/>
            </a:pPr>
            <a:r>
              <a:rPr lang="en-US" sz="1600" dirty="0" smtClean="0"/>
              <a:t>CAMOUFLAGE FACE</a:t>
            </a:r>
          </a:p>
          <a:p>
            <a:pPr marL="359174" indent="-359174">
              <a:buFont typeface="+mj-lt"/>
              <a:buAutoNum type="arabicPeriod"/>
            </a:pPr>
            <a:r>
              <a:rPr lang="en-US" sz="1600" dirty="0" smtClean="0"/>
              <a:t>FOLEAGE AROUND HELMATE, NECK, FLC</a:t>
            </a:r>
          </a:p>
          <a:p>
            <a:pPr marL="359174" indent="-359174">
              <a:buFont typeface="+mj-lt"/>
              <a:buAutoNum type="arabicPeriod"/>
            </a:pPr>
            <a:r>
              <a:rPr lang="en-US" sz="1600" dirty="0" smtClean="0"/>
              <a:t>FLC SILENCED FOR NOISE AND SHINE</a:t>
            </a:r>
          </a:p>
          <a:p>
            <a:pPr marL="359174" indent="-359174">
              <a:buFont typeface="+mj-lt"/>
              <a:buAutoNum type="arabicPeriod"/>
            </a:pPr>
            <a:r>
              <a:rPr lang="en-US" sz="1600" dirty="0" smtClean="0"/>
              <a:t>FULL MAGAZINES</a:t>
            </a:r>
          </a:p>
          <a:p>
            <a:pPr marL="359174" indent="-359174">
              <a:buFont typeface="+mj-lt"/>
              <a:buAutoNum type="arabicPeriod"/>
            </a:pPr>
            <a:r>
              <a:rPr lang="en-US" sz="1600" dirty="0" smtClean="0"/>
              <a:t>1QT WATER</a:t>
            </a:r>
          </a:p>
          <a:p>
            <a:pPr marL="359174" indent="-359174">
              <a:buFont typeface="+mj-lt"/>
              <a:buAutoNum type="arabicPeriod"/>
            </a:pPr>
            <a:r>
              <a:rPr lang="en-US" sz="1600" dirty="0" smtClean="0"/>
              <a:t>SKETCH PAD &amp; PENCIL</a:t>
            </a:r>
          </a:p>
          <a:p>
            <a:pPr marL="359174" indent="-359174">
              <a:buFont typeface="+mj-lt"/>
              <a:buAutoNum type="arabicPeriod"/>
            </a:pPr>
            <a:r>
              <a:rPr lang="en-US" sz="1600" dirty="0" smtClean="0"/>
              <a:t>KNOWLEDGE OF PIR / SIR</a:t>
            </a:r>
          </a:p>
        </p:txBody>
      </p:sp>
      <p:sp>
        <p:nvSpPr>
          <p:cNvPr id="78" name="Rectangle 77"/>
          <p:cNvSpPr/>
          <p:nvPr/>
        </p:nvSpPr>
        <p:spPr>
          <a:xfrm>
            <a:off x="2895600" y="6934208"/>
            <a:ext cx="3733800" cy="2554545"/>
          </a:xfrm>
          <a:prstGeom prst="rect">
            <a:avLst/>
          </a:prstGeom>
        </p:spPr>
        <p:txBody>
          <a:bodyPr wrap="square">
            <a:spAutoFit/>
          </a:bodyPr>
          <a:lstStyle/>
          <a:p>
            <a:r>
              <a:rPr lang="en-US" sz="1600" b="1" dirty="0" smtClean="0"/>
              <a:t>WEAPONS</a:t>
            </a:r>
          </a:p>
          <a:p>
            <a:pPr marL="359174" indent="-359174">
              <a:buFont typeface="+mj-lt"/>
              <a:buAutoNum type="arabicPeriod"/>
            </a:pPr>
            <a:r>
              <a:rPr lang="en-US" sz="1600" dirty="0" smtClean="0"/>
              <a:t>WEAPONS ON SAFE</a:t>
            </a:r>
          </a:p>
          <a:p>
            <a:pPr marL="359174" indent="-359174">
              <a:buFont typeface="+mj-lt"/>
              <a:buAutoNum type="arabicPeriod"/>
            </a:pPr>
            <a:r>
              <a:rPr lang="en-US" sz="1600" dirty="0" smtClean="0"/>
              <a:t>ROUNDCHAMBERED / FUNCTIONAL</a:t>
            </a:r>
          </a:p>
          <a:p>
            <a:pPr marL="359174" indent="-359174">
              <a:buFont typeface="+mj-lt"/>
              <a:buAutoNum type="arabicPeriod"/>
            </a:pPr>
            <a:r>
              <a:rPr lang="en-US" sz="1600" dirty="0" smtClean="0"/>
              <a:t>320: CORRECT ROUND / TUBE CLEAN</a:t>
            </a:r>
          </a:p>
          <a:p>
            <a:pPr marL="359174" indent="-359174">
              <a:buFont typeface="+mj-lt"/>
              <a:buAutoNum type="arabicPeriod"/>
            </a:pPr>
            <a:r>
              <a:rPr lang="en-US" sz="1600" dirty="0" smtClean="0"/>
              <a:t>249: ROUND SEATED PROPERLY</a:t>
            </a:r>
          </a:p>
          <a:p>
            <a:r>
              <a:rPr lang="en-US" sz="1600" b="1" dirty="0" smtClean="0"/>
              <a:t>EQUIPMENT</a:t>
            </a:r>
          </a:p>
          <a:p>
            <a:pPr marL="359174" indent="-359174">
              <a:buFont typeface="+mj-lt"/>
              <a:buAutoNum type="arabicPeriod"/>
            </a:pPr>
            <a:r>
              <a:rPr lang="en-US" sz="1600" dirty="0" smtClean="0"/>
              <a:t>PROPERLY TIED DOWN</a:t>
            </a:r>
          </a:p>
          <a:p>
            <a:pPr marL="359174" indent="-359174">
              <a:buFont typeface="+mj-lt"/>
              <a:buAutoNum type="arabicPeriod"/>
            </a:pPr>
            <a:r>
              <a:rPr lang="en-US" sz="1600" dirty="0" smtClean="0"/>
              <a:t>NOD</a:t>
            </a:r>
            <a:r>
              <a:rPr lang="en-US" sz="1600" cap="small" dirty="0" smtClean="0"/>
              <a:t>s PREPARED / FUNCTIONAL</a:t>
            </a:r>
          </a:p>
          <a:p>
            <a:pPr marL="359174" indent="-359174">
              <a:buFont typeface="+mj-lt"/>
              <a:buAutoNum type="arabicPeriod"/>
            </a:pPr>
            <a:r>
              <a:rPr lang="en-US" sz="1600" dirty="0" smtClean="0"/>
              <a:t>RADIOS (EXTRA BATTERIES / WORKS)</a:t>
            </a:r>
          </a:p>
          <a:p>
            <a:pPr marL="359174" indent="-359174">
              <a:buFont typeface="+mj-lt"/>
              <a:buAutoNum type="arabicPeriod"/>
            </a:pPr>
            <a:r>
              <a:rPr lang="en-US" sz="1600" dirty="0" smtClean="0"/>
              <a:t>SPECIAL EQUIPMENT</a:t>
            </a:r>
          </a:p>
        </p:txBody>
      </p:sp>
      <p:sp>
        <p:nvSpPr>
          <p:cNvPr id="79" name="Rectangle 78"/>
          <p:cNvSpPr/>
          <p:nvPr/>
        </p:nvSpPr>
        <p:spPr>
          <a:xfrm>
            <a:off x="1404970" y="9384268"/>
            <a:ext cx="4307462" cy="369332"/>
          </a:xfrm>
          <a:prstGeom prst="rect">
            <a:avLst/>
          </a:prstGeom>
        </p:spPr>
        <p:txBody>
          <a:bodyPr wrap="none">
            <a:spAutoFit/>
          </a:bodyPr>
          <a:lstStyle/>
          <a:p>
            <a:pPr algn="ctr"/>
            <a:r>
              <a:rPr lang="en-US" sz="1800" b="1" i="1" dirty="0" smtClean="0"/>
              <a:t>ALL SOLDIERS ARE INSPECTED BEFORE AOO</a:t>
            </a:r>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41" name="Slide Number Placeholder 40"/>
          <p:cNvSpPr>
            <a:spLocks noGrp="1"/>
          </p:cNvSpPr>
          <p:nvPr>
            <p:ph type="sldNum" sz="quarter" idx="12"/>
          </p:nvPr>
        </p:nvSpPr>
        <p:spPr/>
        <p:txBody>
          <a:bodyPr/>
          <a:lstStyle/>
          <a:p>
            <a:fld id="{19C55568-C6AD-4596-911E-41E918440C47}"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742950"/>
          </a:xfrm>
          <a:solidFill>
            <a:schemeClr val="tx1"/>
          </a:solidFill>
        </p:spPr>
        <p:txBody>
          <a:bodyPr>
            <a:noAutofit/>
          </a:bodyPr>
          <a:lstStyle/>
          <a:p>
            <a:r>
              <a:rPr lang="en-US" sz="2100" dirty="0" smtClean="0">
                <a:solidFill>
                  <a:schemeClr val="bg1"/>
                </a:solidFill>
                <a:latin typeface="Arial Black" pitchFamily="34" charset="0"/>
              </a:rPr>
              <a:t>3C. LEADER’S </a:t>
            </a:r>
            <a:r>
              <a:rPr lang="en-US" sz="2100" dirty="0">
                <a:solidFill>
                  <a:schemeClr val="bg1"/>
                </a:solidFill>
                <a:latin typeface="Arial Black" pitchFamily="34" charset="0"/>
              </a:rPr>
              <a:t>RECONNAISSANCE</a:t>
            </a:r>
            <a:br>
              <a:rPr lang="en-US" sz="2100" dirty="0">
                <a:solidFill>
                  <a:schemeClr val="bg1"/>
                </a:solidFill>
                <a:latin typeface="Arial Black" pitchFamily="34" charset="0"/>
              </a:rPr>
            </a:br>
            <a:r>
              <a:rPr lang="en-US" sz="2100" dirty="0">
                <a:solidFill>
                  <a:schemeClr val="bg1"/>
                </a:solidFill>
                <a:latin typeface="Arial Black" pitchFamily="34" charset="0"/>
              </a:rPr>
              <a:t>OF OBJECTIVE</a:t>
            </a:r>
          </a:p>
        </p:txBody>
      </p:sp>
      <p:grpSp>
        <p:nvGrpSpPr>
          <p:cNvPr id="3" name="Group 8"/>
          <p:cNvGrpSpPr/>
          <p:nvPr/>
        </p:nvGrpSpPr>
        <p:grpSpPr>
          <a:xfrm>
            <a:off x="5517797" y="4467447"/>
            <a:ext cx="570605" cy="495299"/>
            <a:chOff x="1162052" y="2895600"/>
            <a:chExt cx="570606" cy="457200"/>
          </a:xfrm>
        </p:grpSpPr>
        <p:sp>
          <p:nvSpPr>
            <p:cNvPr id="7" name="Oval 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 name="TextBox 7"/>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6" name="Group 21"/>
          <p:cNvGrpSpPr/>
          <p:nvPr/>
        </p:nvGrpSpPr>
        <p:grpSpPr>
          <a:xfrm>
            <a:off x="5715000" y="3962417"/>
            <a:ext cx="457200" cy="495299"/>
            <a:chOff x="1219200" y="2895600"/>
            <a:chExt cx="457200" cy="457200"/>
          </a:xfrm>
        </p:grpSpPr>
        <p:sp>
          <p:nvSpPr>
            <p:cNvPr id="23" name="Oval 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 name="TextBox 23"/>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cxnSp>
        <p:nvCxnSpPr>
          <p:cNvPr id="31" name="Straight Arrow Connector 30"/>
          <p:cNvCxnSpPr/>
          <p:nvPr/>
        </p:nvCxnSpPr>
        <p:spPr>
          <a:xfrm flipH="1" flipV="1">
            <a:off x="4648200" y="5530850"/>
            <a:ext cx="1295400" cy="173355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53000" y="7264400"/>
            <a:ext cx="990600" cy="660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40"/>
          <p:cNvGrpSpPr/>
          <p:nvPr/>
        </p:nvGrpSpPr>
        <p:grpSpPr>
          <a:xfrm>
            <a:off x="4419601" y="7594600"/>
            <a:ext cx="507511" cy="495300"/>
            <a:chOff x="1193595" y="2895600"/>
            <a:chExt cx="507512" cy="457200"/>
          </a:xfrm>
        </p:grpSpPr>
        <p:sp>
          <p:nvSpPr>
            <p:cNvPr id="42" name="Oval 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TextBox 42"/>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0" name="Group 43"/>
          <p:cNvGrpSpPr/>
          <p:nvPr/>
        </p:nvGrpSpPr>
        <p:grpSpPr>
          <a:xfrm>
            <a:off x="5180890" y="3136918"/>
            <a:ext cx="534121" cy="495302"/>
            <a:chOff x="1180290" y="2895600"/>
            <a:chExt cx="534121" cy="457200"/>
          </a:xfrm>
        </p:grpSpPr>
        <p:sp>
          <p:nvSpPr>
            <p:cNvPr id="45" name="Oval 4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6" name="TextBox 45"/>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11" name="Group 53"/>
          <p:cNvGrpSpPr/>
          <p:nvPr/>
        </p:nvGrpSpPr>
        <p:grpSpPr>
          <a:xfrm>
            <a:off x="4648216" y="8007367"/>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2" name="Group 21"/>
          <p:cNvGrpSpPr/>
          <p:nvPr/>
        </p:nvGrpSpPr>
        <p:grpSpPr>
          <a:xfrm>
            <a:off x="5620871" y="3408847"/>
            <a:ext cx="457200" cy="495302"/>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TextBox 4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6" name="Group 21"/>
          <p:cNvGrpSpPr/>
          <p:nvPr/>
        </p:nvGrpSpPr>
        <p:grpSpPr>
          <a:xfrm>
            <a:off x="4419612" y="8420118"/>
            <a:ext cx="537135" cy="495302"/>
            <a:chOff x="1178785" y="2895600"/>
            <a:chExt cx="537135"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9" name="TextBox 4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7" name="Group 37"/>
          <p:cNvGrpSpPr/>
          <p:nvPr/>
        </p:nvGrpSpPr>
        <p:grpSpPr>
          <a:xfrm>
            <a:off x="4191000" y="800736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74" name="Group 73"/>
          <p:cNvGrpSpPr/>
          <p:nvPr/>
        </p:nvGrpSpPr>
        <p:grpSpPr>
          <a:xfrm>
            <a:off x="5486400" y="2311409"/>
            <a:ext cx="457200" cy="1031875"/>
            <a:chOff x="4343400" y="4572000"/>
            <a:chExt cx="457200" cy="952500"/>
          </a:xfrm>
          <a:solidFill>
            <a:schemeClr val="bg1"/>
          </a:solidFill>
        </p:grpSpPr>
        <p:grpSp>
          <p:nvGrpSpPr>
            <p:cNvPr id="70" name="Group 69"/>
            <p:cNvGrpSpPr>
              <a:grpSpLocks noChangeAspect="1"/>
            </p:cNvGrpSpPr>
            <p:nvPr/>
          </p:nvGrpSpPr>
          <p:grpSpPr>
            <a:xfrm>
              <a:off x="4343400" y="4572000"/>
              <a:ext cx="457200" cy="952500"/>
              <a:chOff x="1828800" y="2286000"/>
              <a:chExt cx="914400" cy="1905000"/>
            </a:xfrm>
            <a:grpFill/>
          </p:grpSpPr>
          <p:sp>
            <p:nvSpPr>
              <p:cNvPr id="71" name="Rectangle 70"/>
              <p:cNvSpPr>
                <a:spLocks noChangeAspect="1"/>
              </p:cNvSpPr>
              <p:nvPr/>
            </p:nvSpPr>
            <p:spPr>
              <a:xfrm>
                <a:off x="1828800" y="2286000"/>
                <a:ext cx="914400" cy="9144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p:cNvSpPr txBox="1"/>
            <p:nvPr/>
          </p:nvSpPr>
          <p:spPr>
            <a:xfrm>
              <a:off x="4374954" y="4696172"/>
              <a:ext cx="405881" cy="255691"/>
            </a:xfrm>
            <a:prstGeom prst="rect">
              <a:avLst/>
            </a:prstGeom>
            <a:grpFill/>
            <a:ln w="38100">
              <a:noFill/>
            </a:ln>
          </p:spPr>
          <p:txBody>
            <a:bodyPr wrap="none" rtlCol="0">
              <a:spAutoFit/>
            </a:bodyPr>
            <a:lstStyle/>
            <a:p>
              <a:pPr algn="ctr"/>
              <a:r>
                <a:rPr lang="en-US" sz="1200" dirty="0">
                  <a:latin typeface="Arial Black" pitchFamily="34" charset="0"/>
                </a:rPr>
                <a:t>SS</a:t>
              </a:r>
            </a:p>
          </p:txBody>
        </p:sp>
      </p:grpSp>
      <p:grpSp>
        <p:nvGrpSpPr>
          <p:cNvPr id="83" name="Group 37"/>
          <p:cNvGrpSpPr/>
          <p:nvPr/>
        </p:nvGrpSpPr>
        <p:grpSpPr>
          <a:xfrm>
            <a:off x="4267200" y="1733550"/>
            <a:ext cx="685800" cy="742950"/>
            <a:chOff x="1219200" y="2895600"/>
            <a:chExt cx="457200" cy="457200"/>
          </a:xfrm>
          <a:noFill/>
        </p:grpSpPr>
        <p:sp>
          <p:nvSpPr>
            <p:cNvPr id="84" name="Oval 83"/>
            <p:cNvSpPr>
              <a:spLocks noChangeAspect="1"/>
            </p:cNvSpPr>
            <p:nvPr/>
          </p:nvSpPr>
          <p:spPr>
            <a:xfrm>
              <a:off x="1219200" y="2895600"/>
              <a:ext cx="457200" cy="4572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Black" pitchFamily="34" charset="0"/>
              </a:endParaRPr>
            </a:p>
          </p:txBody>
        </p:sp>
        <p:sp>
          <p:nvSpPr>
            <p:cNvPr id="85" name="TextBox 84"/>
            <p:cNvSpPr txBox="1"/>
            <p:nvPr/>
          </p:nvSpPr>
          <p:spPr>
            <a:xfrm>
              <a:off x="1256832" y="3040029"/>
              <a:ext cx="357149" cy="170461"/>
            </a:xfrm>
            <a:prstGeom prst="rect">
              <a:avLst/>
            </a:prstGeom>
            <a:grpFill/>
            <a:ln w="38100">
              <a:noFill/>
            </a:ln>
          </p:spPr>
          <p:txBody>
            <a:bodyPr wrap="none" rtlCol="0">
              <a:spAutoFit/>
            </a:bodyPr>
            <a:lstStyle/>
            <a:p>
              <a:pPr algn="ctr"/>
              <a:r>
                <a:rPr lang="en-US" sz="1200" dirty="0">
                  <a:latin typeface="Arial Black" pitchFamily="34" charset="0"/>
                </a:rPr>
                <a:t>OBJ</a:t>
              </a:r>
            </a:p>
          </p:txBody>
        </p:sp>
      </p:grpSp>
      <p:sp>
        <p:nvSpPr>
          <p:cNvPr id="95" name="Arc 94"/>
          <p:cNvSpPr>
            <a:spLocks noChangeAspect="1"/>
          </p:cNvSpPr>
          <p:nvPr/>
        </p:nvSpPr>
        <p:spPr>
          <a:xfrm rot="8397680">
            <a:off x="4460877" y="3596636"/>
            <a:ext cx="1251342" cy="1220059"/>
          </a:xfrm>
          <a:prstGeom prst="arc">
            <a:avLst>
              <a:gd name="adj1" fmla="val 10824789"/>
              <a:gd name="adj2" fmla="val 0"/>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95763" tIns="47881" rIns="95763" bIns="47881" rtlCol="0" anchor="ctr"/>
          <a:lstStyle/>
          <a:p>
            <a:pPr algn="ctr"/>
            <a:endParaRPr lang="en-US" dirty="0"/>
          </a:p>
        </p:txBody>
      </p:sp>
      <p:grpSp>
        <p:nvGrpSpPr>
          <p:cNvPr id="75" name="Group 74"/>
          <p:cNvGrpSpPr/>
          <p:nvPr/>
        </p:nvGrpSpPr>
        <p:grpSpPr>
          <a:xfrm>
            <a:off x="4419600" y="4457709"/>
            <a:ext cx="457200" cy="1031875"/>
            <a:chOff x="3276600" y="3505200"/>
            <a:chExt cx="457200" cy="952500"/>
          </a:xfrm>
          <a:solidFill>
            <a:schemeClr val="bg1"/>
          </a:solidFill>
        </p:grpSpPr>
        <p:grpSp>
          <p:nvGrpSpPr>
            <p:cNvPr id="63" name="Group 62"/>
            <p:cNvGrpSpPr>
              <a:grpSpLocks noChangeAspect="1"/>
            </p:cNvGrpSpPr>
            <p:nvPr/>
          </p:nvGrpSpPr>
          <p:grpSpPr>
            <a:xfrm>
              <a:off x="3276600" y="3505200"/>
              <a:ext cx="457200" cy="952500"/>
              <a:chOff x="1828800" y="2286000"/>
              <a:chExt cx="914400" cy="1905000"/>
            </a:xfrm>
            <a:grpFill/>
          </p:grpSpPr>
          <p:sp>
            <p:nvSpPr>
              <p:cNvPr id="64" name="Rectangle 63"/>
              <p:cNvSpPr>
                <a:spLocks noChangeAspect="1"/>
              </p:cNvSpPr>
              <p:nvPr/>
            </p:nvSpPr>
            <p:spPr>
              <a:xfrm>
                <a:off x="1828800" y="2286000"/>
                <a:ext cx="914400" cy="9144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p:cNvSpPr txBox="1"/>
            <p:nvPr/>
          </p:nvSpPr>
          <p:spPr>
            <a:xfrm>
              <a:off x="3303346" y="3629372"/>
              <a:ext cx="415499" cy="255691"/>
            </a:xfrm>
            <a:prstGeom prst="rect">
              <a:avLst/>
            </a:prstGeom>
            <a:grpFill/>
            <a:ln w="38100">
              <a:noFill/>
            </a:ln>
          </p:spPr>
          <p:txBody>
            <a:bodyPr wrap="none" rtlCol="0">
              <a:spAutoFit/>
            </a:bodyPr>
            <a:lstStyle/>
            <a:p>
              <a:pPr algn="ctr"/>
              <a:r>
                <a:rPr lang="en-US" sz="1200" dirty="0">
                  <a:latin typeface="Arial Black" pitchFamily="34" charset="0"/>
                </a:rPr>
                <a:t>RP</a:t>
              </a:r>
            </a:p>
          </p:txBody>
        </p:sp>
      </p:grpSp>
      <p:grpSp>
        <p:nvGrpSpPr>
          <p:cNvPr id="110" name="Group 109"/>
          <p:cNvGrpSpPr/>
          <p:nvPr/>
        </p:nvGrpSpPr>
        <p:grpSpPr>
          <a:xfrm>
            <a:off x="4038605" y="6934209"/>
            <a:ext cx="543740" cy="1031875"/>
            <a:chOff x="1181826" y="4419600"/>
            <a:chExt cx="543739" cy="952500"/>
          </a:xfrm>
        </p:grpSpPr>
        <p:sp>
          <p:nvSpPr>
            <p:cNvPr id="109" name="Isosceles Triangle 108"/>
            <p:cNvSpPr>
              <a:spLocks noChangeAspect="1"/>
            </p:cNvSpPr>
            <p:nvPr/>
          </p:nvSpPr>
          <p:spPr>
            <a:xfrm rot="10800000">
              <a:off x="1219200" y="4876800"/>
              <a:ext cx="457200" cy="4953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1181826" y="4543772"/>
              <a:ext cx="543739" cy="255691"/>
            </a:xfrm>
            <a:prstGeom prst="rect">
              <a:avLst/>
            </a:prstGeom>
            <a:solidFill>
              <a:schemeClr val="bg1"/>
            </a:solidFill>
            <a:ln w="38100">
              <a:noFill/>
            </a:ln>
          </p:spPr>
          <p:txBody>
            <a:bodyPr wrap="none" rtlCol="0">
              <a:spAutoFit/>
            </a:bodyPr>
            <a:lstStyle/>
            <a:p>
              <a:pPr algn="ctr"/>
              <a:r>
                <a:rPr lang="en-US" sz="1200" dirty="0">
                  <a:latin typeface="Arial Black" pitchFamily="34" charset="0"/>
                </a:rPr>
                <a:t>ORP</a:t>
              </a:r>
            </a:p>
          </p:txBody>
        </p:sp>
        <p:sp>
          <p:nvSpPr>
            <p:cNvPr id="108" name="Rectangle 107"/>
            <p:cNvSpPr>
              <a:spLocks noChangeAspect="1"/>
            </p:cNvSpPr>
            <p:nvPr/>
          </p:nvSpPr>
          <p:spPr>
            <a:xfrm>
              <a:off x="1219200" y="44196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9" name="Group 278"/>
          <p:cNvGrpSpPr/>
          <p:nvPr/>
        </p:nvGrpSpPr>
        <p:grpSpPr>
          <a:xfrm>
            <a:off x="304800" y="6399111"/>
            <a:ext cx="2667000" cy="3176692"/>
            <a:chOff x="304800" y="5410200"/>
            <a:chExt cx="2667000" cy="2932331"/>
          </a:xfrm>
        </p:grpSpPr>
        <p:sp>
          <p:nvSpPr>
            <p:cNvPr id="193" name="Rectangle 192"/>
            <p:cNvSpPr/>
            <p:nvPr/>
          </p:nvSpPr>
          <p:spPr>
            <a:xfrm>
              <a:off x="304800" y="5751731"/>
              <a:ext cx="26670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304800" y="5410200"/>
              <a:ext cx="2667000" cy="355127"/>
            </a:xfrm>
            <a:prstGeom prst="rect">
              <a:avLst/>
            </a:prstGeom>
            <a:solidFill>
              <a:schemeClr val="tx1"/>
            </a:solidFill>
            <a:ln w="38100">
              <a:solidFill>
                <a:schemeClr val="tx1"/>
              </a:solidFill>
            </a:ln>
          </p:spPr>
          <p:txBody>
            <a:bodyPr wrap="square" rtlCol="0">
              <a:spAutoFit/>
            </a:bodyPr>
            <a:lstStyle/>
            <a:p>
              <a:pPr algn="ctr"/>
              <a:r>
                <a:rPr lang="en-US" dirty="0" smtClean="0">
                  <a:solidFill>
                    <a:schemeClr val="bg1"/>
                  </a:solidFill>
                  <a:latin typeface="Arial Black" pitchFamily="34" charset="0"/>
                </a:rPr>
                <a:t>LEADER’S RECON</a:t>
              </a:r>
              <a:endParaRPr lang="en-US" dirty="0">
                <a:solidFill>
                  <a:schemeClr val="bg1"/>
                </a:solidFill>
                <a:latin typeface="Arial Black" pitchFamily="34" charset="0"/>
              </a:endParaRPr>
            </a:p>
          </p:txBody>
        </p:sp>
        <p:grpSp>
          <p:nvGrpSpPr>
            <p:cNvPr id="263" name="Group 43"/>
            <p:cNvGrpSpPr/>
            <p:nvPr/>
          </p:nvGrpSpPr>
          <p:grpSpPr>
            <a:xfrm>
              <a:off x="381000" y="5943600"/>
              <a:ext cx="534121" cy="457200"/>
              <a:chOff x="1180290" y="2895600"/>
              <a:chExt cx="534121" cy="457200"/>
            </a:xfrm>
          </p:grpSpPr>
          <p:sp>
            <p:nvSpPr>
              <p:cNvPr id="264" name="Oval 26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65" name="TextBox 264"/>
              <p:cNvSpPr txBox="1"/>
              <p:nvPr/>
            </p:nvSpPr>
            <p:spPr>
              <a:xfrm>
                <a:off x="1180290" y="2999601"/>
                <a:ext cx="534121" cy="255692"/>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266" name="Group 21"/>
            <p:cNvGrpSpPr/>
            <p:nvPr/>
          </p:nvGrpSpPr>
          <p:grpSpPr>
            <a:xfrm>
              <a:off x="439615" y="6494585"/>
              <a:ext cx="457200" cy="457200"/>
              <a:chOff x="1219200" y="2895600"/>
              <a:chExt cx="457200" cy="457200"/>
            </a:xfrm>
          </p:grpSpPr>
          <p:sp>
            <p:nvSpPr>
              <p:cNvPr id="267" name="Oval 26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68" name="TextBox 267"/>
              <p:cNvSpPr txBox="1"/>
              <p:nvPr/>
            </p:nvSpPr>
            <p:spPr>
              <a:xfrm>
                <a:off x="1248420" y="2999601"/>
                <a:ext cx="397866" cy="255692"/>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269" name="Group 21"/>
            <p:cNvGrpSpPr/>
            <p:nvPr/>
          </p:nvGrpSpPr>
          <p:grpSpPr>
            <a:xfrm>
              <a:off x="439615" y="7023520"/>
              <a:ext cx="457200" cy="457200"/>
              <a:chOff x="1219200" y="2895600"/>
              <a:chExt cx="457200" cy="457200"/>
            </a:xfrm>
          </p:grpSpPr>
          <p:sp>
            <p:nvSpPr>
              <p:cNvPr id="270" name="Oval 26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71" name="TextBox 270"/>
              <p:cNvSpPr txBox="1"/>
              <p:nvPr/>
            </p:nvSpPr>
            <p:spPr>
              <a:xfrm>
                <a:off x="1230785" y="2895600"/>
                <a:ext cx="433132"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272" name="Group 8"/>
            <p:cNvGrpSpPr/>
            <p:nvPr/>
          </p:nvGrpSpPr>
          <p:grpSpPr>
            <a:xfrm>
              <a:off x="381007" y="7620000"/>
              <a:ext cx="570605" cy="457200"/>
              <a:chOff x="1162057" y="2895600"/>
              <a:chExt cx="570605" cy="457200"/>
            </a:xfrm>
          </p:grpSpPr>
          <p:sp>
            <p:nvSpPr>
              <p:cNvPr id="273" name="Oval 27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74" name="TextBox 273"/>
              <p:cNvSpPr txBox="1"/>
              <p:nvPr/>
            </p:nvSpPr>
            <p:spPr>
              <a:xfrm>
                <a:off x="1162057" y="2895600"/>
                <a:ext cx="570605"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sp>
          <p:nvSpPr>
            <p:cNvPr id="275" name="TextBox 274"/>
            <p:cNvSpPr txBox="1"/>
            <p:nvPr/>
          </p:nvSpPr>
          <p:spPr>
            <a:xfrm>
              <a:off x="838201" y="6031525"/>
              <a:ext cx="2057400" cy="255691"/>
            </a:xfrm>
            <a:prstGeom prst="rect">
              <a:avLst/>
            </a:prstGeom>
            <a:noFill/>
          </p:spPr>
          <p:txBody>
            <a:bodyPr wrap="square" rtlCol="0">
              <a:spAutoFit/>
            </a:bodyPr>
            <a:lstStyle/>
            <a:p>
              <a:r>
                <a:rPr lang="en-US" sz="1200" dirty="0">
                  <a:latin typeface="Arial Black" pitchFamily="34" charset="0"/>
                </a:rPr>
                <a:t>: LAND NAVIGATION</a:t>
              </a:r>
            </a:p>
          </p:txBody>
        </p:sp>
        <p:sp>
          <p:nvSpPr>
            <p:cNvPr id="276" name="TextBox 275"/>
            <p:cNvSpPr txBox="1"/>
            <p:nvPr/>
          </p:nvSpPr>
          <p:spPr>
            <a:xfrm>
              <a:off x="838200" y="6581001"/>
              <a:ext cx="2057400" cy="255691"/>
            </a:xfrm>
            <a:prstGeom prst="rect">
              <a:avLst/>
            </a:prstGeom>
            <a:noFill/>
          </p:spPr>
          <p:txBody>
            <a:bodyPr wrap="square" rtlCol="0">
              <a:spAutoFit/>
            </a:bodyPr>
            <a:lstStyle/>
            <a:p>
              <a:r>
                <a:rPr lang="en-US" sz="1200" dirty="0">
                  <a:latin typeface="Arial Black" pitchFamily="34" charset="0"/>
                </a:rPr>
                <a:t>: GOTWA (ATL / AGR)</a:t>
              </a:r>
            </a:p>
          </p:txBody>
        </p:sp>
        <p:sp>
          <p:nvSpPr>
            <p:cNvPr id="277" name="TextBox 276"/>
            <p:cNvSpPr txBox="1"/>
            <p:nvPr/>
          </p:nvSpPr>
          <p:spPr>
            <a:xfrm>
              <a:off x="838200" y="7104186"/>
              <a:ext cx="2057400" cy="255691"/>
            </a:xfrm>
            <a:prstGeom prst="rect">
              <a:avLst/>
            </a:prstGeom>
            <a:noFill/>
          </p:spPr>
          <p:txBody>
            <a:bodyPr wrap="square" rtlCol="0">
              <a:spAutoFit/>
            </a:bodyPr>
            <a:lstStyle/>
            <a:p>
              <a:r>
                <a:rPr lang="en-US" sz="1200" dirty="0">
                  <a:latin typeface="Arial Black" pitchFamily="34" charset="0"/>
                </a:rPr>
                <a:t>: S&amp;O (REAR)</a:t>
              </a:r>
            </a:p>
          </p:txBody>
        </p:sp>
        <p:sp>
          <p:nvSpPr>
            <p:cNvPr id="278" name="TextBox 277"/>
            <p:cNvSpPr txBox="1"/>
            <p:nvPr/>
          </p:nvSpPr>
          <p:spPr>
            <a:xfrm>
              <a:off x="838200" y="7696200"/>
              <a:ext cx="2057400" cy="255691"/>
            </a:xfrm>
            <a:prstGeom prst="rect">
              <a:avLst/>
            </a:prstGeom>
            <a:noFill/>
          </p:spPr>
          <p:txBody>
            <a:bodyPr wrap="square" rtlCol="0">
              <a:spAutoFit/>
            </a:bodyPr>
            <a:lstStyle/>
            <a:p>
              <a:r>
                <a:rPr lang="en-US" sz="1200" dirty="0">
                  <a:latin typeface="Arial Black" pitchFamily="34" charset="0"/>
                </a:rPr>
                <a:t>: S&amp;O (FRONT)</a:t>
              </a:r>
            </a:p>
          </p:txBody>
        </p:sp>
      </p:grpSp>
      <p:sp>
        <p:nvSpPr>
          <p:cNvPr id="280" name="TextBox 279"/>
          <p:cNvSpPr txBox="1"/>
          <p:nvPr/>
        </p:nvSpPr>
        <p:spPr>
          <a:xfrm>
            <a:off x="6" y="733355"/>
            <a:ext cx="3932497" cy="5590509"/>
          </a:xfrm>
          <a:prstGeom prst="rect">
            <a:avLst/>
          </a:prstGeom>
          <a:noFill/>
        </p:spPr>
        <p:txBody>
          <a:bodyPr wrap="none" lIns="95763" tIns="47881" rIns="95763" bIns="47881" rtlCol="0">
            <a:spAutoFit/>
          </a:bodyPr>
          <a:lstStyle/>
          <a:p>
            <a:pPr marL="359111" indent="-359111">
              <a:buFont typeface="+mj-lt"/>
              <a:buAutoNum type="arabicPeriod"/>
            </a:pPr>
            <a:r>
              <a:rPr lang="en-US" sz="1700" dirty="0">
                <a:cs typeface="Arial" pitchFamily="34" charset="0"/>
              </a:rPr>
              <a:t>PREPARE MWE IN ORP</a:t>
            </a:r>
          </a:p>
          <a:p>
            <a:pPr marL="359111" indent="-359111">
              <a:buFont typeface="+mj-lt"/>
              <a:buAutoNum type="arabicPeriod"/>
            </a:pPr>
            <a:r>
              <a:rPr lang="en-US" sz="1700" dirty="0">
                <a:cs typeface="Arial" pitchFamily="34" charset="0"/>
              </a:rPr>
              <a:t>GOTWA TO ATL (BACKBREIF)</a:t>
            </a:r>
          </a:p>
          <a:p>
            <a:pPr marL="359111" indent="-359111">
              <a:buFont typeface="+mj-lt"/>
              <a:buAutoNum type="arabicPeriod"/>
            </a:pPr>
            <a:r>
              <a:rPr lang="en-US" sz="1700" dirty="0">
                <a:cs typeface="Arial" pitchFamily="34" charset="0"/>
              </a:rPr>
              <a:t>ATL COUNTS OUT (DOGLEG)</a:t>
            </a:r>
          </a:p>
          <a:p>
            <a:pPr marL="359111" indent="-359111">
              <a:buFont typeface="+mj-lt"/>
              <a:buAutoNum type="arabicPeriod"/>
            </a:pPr>
            <a:r>
              <a:rPr lang="en-US" sz="1700" dirty="0">
                <a:cs typeface="Arial" pitchFamily="34" charset="0"/>
              </a:rPr>
              <a:t>SHORT HALT AT RP / PINPOINT /</a:t>
            </a:r>
            <a:br>
              <a:rPr lang="en-US" sz="1700" dirty="0">
                <a:cs typeface="Arial" pitchFamily="34" charset="0"/>
              </a:rPr>
            </a:br>
            <a:r>
              <a:rPr lang="en-US" sz="1700" dirty="0">
                <a:cs typeface="Arial" pitchFamily="34" charset="0"/>
              </a:rPr>
              <a:t>RECAMOUFLAGE</a:t>
            </a:r>
          </a:p>
          <a:p>
            <a:pPr marL="359111" indent="-359111">
              <a:buFont typeface="+mj-lt"/>
              <a:buAutoNum type="arabicPeriod"/>
            </a:pPr>
            <a:r>
              <a:rPr lang="en-US" sz="1700" dirty="0">
                <a:cs typeface="Arial" pitchFamily="34" charset="0"/>
              </a:rPr>
              <a:t>TL / SSO CLOVERLEAF AND </a:t>
            </a:r>
            <a:br>
              <a:rPr lang="en-US" sz="1700" dirty="0">
                <a:cs typeface="Arial" pitchFamily="34" charset="0"/>
              </a:rPr>
            </a:br>
            <a:r>
              <a:rPr lang="en-US" sz="1700" dirty="0">
                <a:cs typeface="Arial" pitchFamily="34" charset="0"/>
              </a:rPr>
              <a:t>IDENTIFY SURVEILLANCE SITE</a:t>
            </a:r>
            <a:br>
              <a:rPr lang="en-US" sz="1700" dirty="0">
                <a:cs typeface="Arial" pitchFamily="34" charset="0"/>
              </a:rPr>
            </a:br>
            <a:r>
              <a:rPr lang="en-US" sz="1700" dirty="0">
                <a:cs typeface="Arial" pitchFamily="34" charset="0"/>
              </a:rPr>
              <a:t>* AGR / ASAW PROVIDE OVERWATCH</a:t>
            </a:r>
          </a:p>
          <a:p>
            <a:pPr marL="359111" indent="-359111">
              <a:buFont typeface="+mj-lt"/>
              <a:buAutoNum type="arabicPeriod"/>
            </a:pPr>
            <a:r>
              <a:rPr lang="en-US" sz="1700" dirty="0">
                <a:cs typeface="Arial" pitchFamily="34" charset="0"/>
              </a:rPr>
              <a:t>IDENIFY SURVEILLANCE SITE</a:t>
            </a:r>
          </a:p>
          <a:p>
            <a:pPr marL="359111" indent="-359111">
              <a:buFont typeface="+mj-lt"/>
              <a:buAutoNum type="arabicPeriod"/>
            </a:pPr>
            <a:r>
              <a:rPr lang="en-US" sz="1700" dirty="0">
                <a:cs typeface="Arial" pitchFamily="34" charset="0"/>
              </a:rPr>
              <a:t>ENPLACE S&amp;O (ASAW / AGR)</a:t>
            </a:r>
            <a:br>
              <a:rPr lang="en-US" sz="1700" dirty="0">
                <a:cs typeface="Arial" pitchFamily="34" charset="0"/>
              </a:rPr>
            </a:br>
            <a:r>
              <a:rPr lang="en-US" sz="1700" dirty="0">
                <a:cs typeface="Arial" pitchFamily="34" charset="0"/>
              </a:rPr>
              <a:t>* GOTWA TO AGR (BACKBREIF)</a:t>
            </a:r>
            <a:br>
              <a:rPr lang="en-US" sz="1700" dirty="0">
                <a:cs typeface="Arial" pitchFamily="34" charset="0"/>
              </a:rPr>
            </a:br>
            <a:r>
              <a:rPr lang="en-US" sz="1700" dirty="0">
                <a:cs typeface="Arial" pitchFamily="34" charset="0"/>
              </a:rPr>
              <a:t>* ENGAGEMENT CRITERIA</a:t>
            </a:r>
            <a:br>
              <a:rPr lang="en-US" sz="1700" dirty="0">
                <a:cs typeface="Arial" pitchFamily="34" charset="0"/>
              </a:rPr>
            </a:br>
            <a:r>
              <a:rPr lang="en-US" sz="1700" dirty="0">
                <a:cs typeface="Arial" pitchFamily="34" charset="0"/>
              </a:rPr>
              <a:t>* DISENGAGEMENT CRITERIA</a:t>
            </a:r>
            <a:br>
              <a:rPr lang="en-US" sz="1700" dirty="0">
                <a:cs typeface="Arial" pitchFamily="34" charset="0"/>
              </a:rPr>
            </a:br>
            <a:r>
              <a:rPr lang="en-US" sz="1700" dirty="0">
                <a:cs typeface="Arial" pitchFamily="34" charset="0"/>
              </a:rPr>
              <a:t>* RADIO / SPOTTING SCOPE</a:t>
            </a:r>
          </a:p>
          <a:p>
            <a:pPr marL="359111" indent="-359111">
              <a:buFont typeface="+mj-lt"/>
              <a:buAutoNum type="arabicPeriod"/>
            </a:pPr>
            <a:r>
              <a:rPr lang="en-US" sz="1700" dirty="0">
                <a:cs typeface="Arial" pitchFamily="34" charset="0"/>
              </a:rPr>
              <a:t>TL / SSO RADIOS TO ORP AND MOVES </a:t>
            </a:r>
            <a:br>
              <a:rPr lang="en-US" sz="1700" dirty="0">
                <a:cs typeface="Arial" pitchFamily="34" charset="0"/>
              </a:rPr>
            </a:br>
            <a:r>
              <a:rPr lang="en-US" sz="1700" dirty="0">
                <a:cs typeface="Arial" pitchFamily="34" charset="0"/>
              </a:rPr>
              <a:t>THROUGH RELEASE POINT</a:t>
            </a:r>
          </a:p>
          <a:p>
            <a:pPr marL="359111" indent="-359111">
              <a:buFont typeface="+mj-lt"/>
              <a:buAutoNum type="arabicPeriod"/>
            </a:pPr>
            <a:r>
              <a:rPr lang="en-US" sz="1700" dirty="0">
                <a:cs typeface="Arial" pitchFamily="34" charset="0"/>
              </a:rPr>
              <a:t>NEAR-RECOGNITION SIGNAL / </a:t>
            </a:r>
            <a:br>
              <a:rPr lang="en-US" sz="1700" dirty="0">
                <a:cs typeface="Arial" pitchFamily="34" charset="0"/>
              </a:rPr>
            </a:br>
            <a:r>
              <a:rPr lang="en-US" sz="1700" dirty="0">
                <a:cs typeface="Arial" pitchFamily="34" charset="0"/>
              </a:rPr>
              <a:t>ENTER ORP / MEETS WITH ATL</a:t>
            </a:r>
          </a:p>
          <a:p>
            <a:pPr marL="359111" indent="-359111">
              <a:buFont typeface="+mj-lt"/>
              <a:buAutoNum type="arabicPeriod"/>
            </a:pPr>
            <a:r>
              <a:rPr lang="en-US" sz="1700" dirty="0">
                <a:cs typeface="Arial" pitchFamily="34" charset="0"/>
              </a:rPr>
              <a:t>FINAL COORDINATION (TL &amp; ATL)</a:t>
            </a:r>
            <a:br>
              <a:rPr lang="en-US" sz="1700" dirty="0">
                <a:cs typeface="Arial" pitchFamily="34" charset="0"/>
              </a:rPr>
            </a:br>
            <a:r>
              <a:rPr lang="en-US" sz="1700" dirty="0">
                <a:cs typeface="Arial" pitchFamily="34" charset="0"/>
              </a:rPr>
              <a:t>* DESIGNATED AREA OF RECOVERY</a:t>
            </a:r>
            <a:br>
              <a:rPr lang="en-US" sz="1700" dirty="0">
                <a:cs typeface="Arial" pitchFamily="34" charset="0"/>
              </a:rPr>
            </a:br>
            <a:r>
              <a:rPr lang="en-US" sz="1700" dirty="0">
                <a:cs typeface="Arial" pitchFamily="34" charset="0"/>
              </a:rPr>
              <a:t>* NO COMMO PLAN</a:t>
            </a: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8" name="Slide Number Placeholder 67"/>
          <p:cNvSpPr>
            <a:spLocks noGrp="1"/>
          </p:cNvSpPr>
          <p:nvPr>
            <p:ph type="sldNum" sz="quarter" idx="12"/>
          </p:nvPr>
        </p:nvSpPr>
        <p:spPr/>
        <p:txBody>
          <a:bodyPr/>
          <a:lstStyle/>
          <a:p>
            <a:fld id="{19C55568-C6AD-4596-911E-41E918440C47}"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4A. OCCUPY </a:t>
            </a:r>
            <a:r>
              <a:rPr lang="en-US" sz="2900" dirty="0">
                <a:solidFill>
                  <a:schemeClr val="bg1"/>
                </a:solidFill>
                <a:latin typeface="Arial Black" pitchFamily="34" charset="0"/>
              </a:rPr>
              <a:t>SUVEILLANCE SITE</a:t>
            </a:r>
          </a:p>
        </p:txBody>
      </p:sp>
      <p:grpSp>
        <p:nvGrpSpPr>
          <p:cNvPr id="3" name="Group 8"/>
          <p:cNvGrpSpPr/>
          <p:nvPr/>
        </p:nvGrpSpPr>
        <p:grpSpPr>
          <a:xfrm>
            <a:off x="5345207" y="2971817"/>
            <a:ext cx="570605" cy="495299"/>
            <a:chOff x="1162052" y="2895600"/>
            <a:chExt cx="570606" cy="457200"/>
          </a:xfrm>
        </p:grpSpPr>
        <p:sp>
          <p:nvSpPr>
            <p:cNvPr id="7" name="Oval 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 name="TextBox 7"/>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4" name="Group 21"/>
          <p:cNvGrpSpPr/>
          <p:nvPr/>
        </p:nvGrpSpPr>
        <p:grpSpPr>
          <a:xfrm>
            <a:off x="5649991" y="3462277"/>
            <a:ext cx="457200" cy="495299"/>
            <a:chOff x="1219200" y="2895600"/>
            <a:chExt cx="457200" cy="457200"/>
          </a:xfrm>
        </p:grpSpPr>
        <p:sp>
          <p:nvSpPr>
            <p:cNvPr id="23" name="Oval 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 name="TextBox 23"/>
            <p:cNvSpPr txBox="1"/>
            <p:nvPr/>
          </p:nvSpPr>
          <p:spPr>
            <a:xfrm>
              <a:off x="1230786"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5" name="Group 40"/>
          <p:cNvGrpSpPr/>
          <p:nvPr/>
        </p:nvGrpSpPr>
        <p:grpSpPr>
          <a:xfrm>
            <a:off x="5562601" y="6191250"/>
            <a:ext cx="507511" cy="495300"/>
            <a:chOff x="1193595" y="2895600"/>
            <a:chExt cx="507512" cy="457200"/>
          </a:xfrm>
        </p:grpSpPr>
        <p:sp>
          <p:nvSpPr>
            <p:cNvPr id="42" name="Oval 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TextBox 42"/>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6" name="Group 43"/>
          <p:cNvGrpSpPr/>
          <p:nvPr/>
        </p:nvGrpSpPr>
        <p:grpSpPr>
          <a:xfrm>
            <a:off x="5257810" y="5778518"/>
            <a:ext cx="534121" cy="495302"/>
            <a:chOff x="1180290" y="2895600"/>
            <a:chExt cx="534121" cy="457200"/>
          </a:xfrm>
        </p:grpSpPr>
        <p:sp>
          <p:nvSpPr>
            <p:cNvPr id="45" name="Oval 4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6" name="TextBox 45"/>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9" name="Group 53"/>
          <p:cNvGrpSpPr/>
          <p:nvPr/>
        </p:nvGrpSpPr>
        <p:grpSpPr>
          <a:xfrm>
            <a:off x="4735607" y="8007367"/>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0" name="Group 21"/>
          <p:cNvGrpSpPr/>
          <p:nvPr/>
        </p:nvGrpSpPr>
        <p:grpSpPr>
          <a:xfrm>
            <a:off x="4548021" y="7575568"/>
            <a:ext cx="457200" cy="495302"/>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TextBox 4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1" name="Group 21"/>
          <p:cNvGrpSpPr/>
          <p:nvPr/>
        </p:nvGrpSpPr>
        <p:grpSpPr>
          <a:xfrm>
            <a:off x="4507003" y="8420118"/>
            <a:ext cx="537135" cy="495302"/>
            <a:chOff x="1178785" y="2895600"/>
            <a:chExt cx="537135"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9" name="TextBox 4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2" name="Group 37"/>
          <p:cNvGrpSpPr/>
          <p:nvPr/>
        </p:nvGrpSpPr>
        <p:grpSpPr>
          <a:xfrm>
            <a:off x="4278391" y="800736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15" name="Group 37"/>
          <p:cNvGrpSpPr/>
          <p:nvPr/>
        </p:nvGrpSpPr>
        <p:grpSpPr>
          <a:xfrm>
            <a:off x="3897391" y="1073150"/>
            <a:ext cx="685800" cy="742950"/>
            <a:chOff x="1219200" y="2895600"/>
            <a:chExt cx="457200" cy="457200"/>
          </a:xfrm>
          <a:noFill/>
        </p:grpSpPr>
        <p:sp>
          <p:nvSpPr>
            <p:cNvPr id="84" name="Oval 83"/>
            <p:cNvSpPr>
              <a:spLocks noChangeAspect="1"/>
            </p:cNvSpPr>
            <p:nvPr/>
          </p:nvSpPr>
          <p:spPr>
            <a:xfrm>
              <a:off x="1219200" y="2895600"/>
              <a:ext cx="457200" cy="4572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Black" pitchFamily="34" charset="0"/>
              </a:endParaRPr>
            </a:p>
          </p:txBody>
        </p:sp>
        <p:sp>
          <p:nvSpPr>
            <p:cNvPr id="85" name="TextBox 84"/>
            <p:cNvSpPr txBox="1"/>
            <p:nvPr/>
          </p:nvSpPr>
          <p:spPr>
            <a:xfrm>
              <a:off x="1256832" y="3040029"/>
              <a:ext cx="357149" cy="170461"/>
            </a:xfrm>
            <a:prstGeom prst="rect">
              <a:avLst/>
            </a:prstGeom>
            <a:grpFill/>
            <a:ln w="38100">
              <a:noFill/>
            </a:ln>
          </p:spPr>
          <p:txBody>
            <a:bodyPr wrap="none" rtlCol="0">
              <a:spAutoFit/>
            </a:bodyPr>
            <a:lstStyle/>
            <a:p>
              <a:pPr algn="ctr"/>
              <a:r>
                <a:rPr lang="en-US" sz="1200" dirty="0">
                  <a:latin typeface="Arial Black" pitchFamily="34" charset="0"/>
                </a:rPr>
                <a:t>OBJ</a:t>
              </a:r>
            </a:p>
          </p:txBody>
        </p:sp>
      </p:grpSp>
      <p:grpSp>
        <p:nvGrpSpPr>
          <p:cNvPr id="16" name="Group 74"/>
          <p:cNvGrpSpPr/>
          <p:nvPr/>
        </p:nvGrpSpPr>
        <p:grpSpPr>
          <a:xfrm>
            <a:off x="4506991" y="4457709"/>
            <a:ext cx="457200" cy="1031875"/>
            <a:chOff x="3276600" y="3505200"/>
            <a:chExt cx="457200" cy="952500"/>
          </a:xfrm>
          <a:solidFill>
            <a:schemeClr val="bg1"/>
          </a:solidFill>
        </p:grpSpPr>
        <p:grpSp>
          <p:nvGrpSpPr>
            <p:cNvPr id="17" name="Group 62"/>
            <p:cNvGrpSpPr>
              <a:grpSpLocks noChangeAspect="1"/>
            </p:cNvGrpSpPr>
            <p:nvPr/>
          </p:nvGrpSpPr>
          <p:grpSpPr>
            <a:xfrm>
              <a:off x="3276600" y="3505200"/>
              <a:ext cx="457200" cy="952500"/>
              <a:chOff x="1828800" y="2286000"/>
              <a:chExt cx="914400" cy="1905000"/>
            </a:xfrm>
            <a:grpFill/>
          </p:grpSpPr>
          <p:sp>
            <p:nvSpPr>
              <p:cNvPr id="64" name="Rectangle 63"/>
              <p:cNvSpPr>
                <a:spLocks noChangeAspect="1"/>
              </p:cNvSpPr>
              <p:nvPr/>
            </p:nvSpPr>
            <p:spPr>
              <a:xfrm>
                <a:off x="1828800" y="2286000"/>
                <a:ext cx="914400" cy="9144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p:cNvSpPr txBox="1"/>
            <p:nvPr/>
          </p:nvSpPr>
          <p:spPr>
            <a:xfrm>
              <a:off x="3303346" y="3629372"/>
              <a:ext cx="415499" cy="255691"/>
            </a:xfrm>
            <a:prstGeom prst="rect">
              <a:avLst/>
            </a:prstGeom>
            <a:grpFill/>
            <a:ln w="38100">
              <a:noFill/>
            </a:ln>
          </p:spPr>
          <p:txBody>
            <a:bodyPr wrap="none" rtlCol="0">
              <a:spAutoFit/>
            </a:bodyPr>
            <a:lstStyle/>
            <a:p>
              <a:pPr algn="ctr"/>
              <a:r>
                <a:rPr lang="en-US" sz="1200" dirty="0">
                  <a:latin typeface="Arial Black" pitchFamily="34" charset="0"/>
                </a:rPr>
                <a:t>RP</a:t>
              </a:r>
            </a:p>
          </p:txBody>
        </p:sp>
      </p:grpSp>
      <p:grpSp>
        <p:nvGrpSpPr>
          <p:cNvPr id="18" name="Group 109"/>
          <p:cNvGrpSpPr/>
          <p:nvPr/>
        </p:nvGrpSpPr>
        <p:grpSpPr>
          <a:xfrm>
            <a:off x="4125991" y="6934209"/>
            <a:ext cx="543740" cy="1031875"/>
            <a:chOff x="1153902" y="4419600"/>
            <a:chExt cx="543739" cy="952500"/>
          </a:xfrm>
        </p:grpSpPr>
        <p:sp>
          <p:nvSpPr>
            <p:cNvPr id="109" name="Isosceles Triangle 108"/>
            <p:cNvSpPr>
              <a:spLocks noChangeAspect="1"/>
            </p:cNvSpPr>
            <p:nvPr/>
          </p:nvSpPr>
          <p:spPr>
            <a:xfrm rot="10800000">
              <a:off x="1219200" y="4876800"/>
              <a:ext cx="457200" cy="4953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1153902" y="4526187"/>
              <a:ext cx="543739" cy="255691"/>
            </a:xfrm>
            <a:prstGeom prst="rect">
              <a:avLst/>
            </a:prstGeom>
            <a:solidFill>
              <a:schemeClr val="bg1"/>
            </a:solidFill>
            <a:ln w="38100">
              <a:noFill/>
            </a:ln>
          </p:spPr>
          <p:txBody>
            <a:bodyPr wrap="none" rtlCol="0">
              <a:spAutoFit/>
            </a:bodyPr>
            <a:lstStyle/>
            <a:p>
              <a:pPr algn="ctr"/>
              <a:r>
                <a:rPr lang="en-US" sz="1200" dirty="0">
                  <a:latin typeface="Arial Black" pitchFamily="34" charset="0"/>
                </a:rPr>
                <a:t>ORP</a:t>
              </a:r>
            </a:p>
          </p:txBody>
        </p:sp>
        <p:sp>
          <p:nvSpPr>
            <p:cNvPr id="108" name="Rectangle 107"/>
            <p:cNvSpPr>
              <a:spLocks noChangeAspect="1"/>
            </p:cNvSpPr>
            <p:nvPr/>
          </p:nvSpPr>
          <p:spPr>
            <a:xfrm>
              <a:off x="1219200" y="44196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Oval 82"/>
          <p:cNvSpPr>
            <a:spLocks noChangeAspect="1"/>
          </p:cNvSpPr>
          <p:nvPr/>
        </p:nvSpPr>
        <p:spPr>
          <a:xfrm>
            <a:off x="4964199" y="2559050"/>
            <a:ext cx="1694329" cy="173355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86" name="TextBox 85"/>
          <p:cNvSpPr txBox="1"/>
          <p:nvPr/>
        </p:nvSpPr>
        <p:spPr>
          <a:xfrm rot="2492641">
            <a:off x="5974869" y="2757039"/>
            <a:ext cx="710654" cy="389085"/>
          </a:xfrm>
          <a:prstGeom prst="rect">
            <a:avLst/>
          </a:prstGeom>
          <a:noFill/>
        </p:spPr>
        <p:txBody>
          <a:bodyPr wrap="none" lIns="95763" tIns="47881" rIns="95763" bIns="47881" rtlCol="0">
            <a:spAutoFit/>
          </a:bodyPr>
          <a:lstStyle/>
          <a:p>
            <a:r>
              <a:rPr lang="en-US" dirty="0" smtClean="0">
                <a:latin typeface="Arial Black" pitchFamily="34" charset="0"/>
              </a:rPr>
              <a:t>RFA</a:t>
            </a:r>
            <a:endParaRPr lang="en-US" dirty="0">
              <a:latin typeface="Arial Black" pitchFamily="34" charset="0"/>
            </a:endParaRPr>
          </a:p>
        </p:txBody>
      </p:sp>
      <p:cxnSp>
        <p:nvCxnSpPr>
          <p:cNvPr id="96" name="Straight Arrow Connector 95"/>
          <p:cNvCxnSpPr/>
          <p:nvPr/>
        </p:nvCxnSpPr>
        <p:spPr>
          <a:xfrm flipV="1">
            <a:off x="4887991" y="3632200"/>
            <a:ext cx="609600" cy="74295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4724400" y="5530850"/>
            <a:ext cx="1295400" cy="173355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029200" y="7264400"/>
            <a:ext cx="990600" cy="660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 y="825512"/>
            <a:ext cx="4654233" cy="5590509"/>
          </a:xfrm>
          <a:prstGeom prst="rect">
            <a:avLst/>
          </a:prstGeom>
          <a:noFill/>
        </p:spPr>
        <p:txBody>
          <a:bodyPr wrap="none" lIns="95763" tIns="47881" rIns="95763" bIns="47881" rtlCol="0">
            <a:spAutoFit/>
          </a:bodyPr>
          <a:lstStyle/>
          <a:p>
            <a:pPr marL="359111" indent="-359111">
              <a:buFont typeface="+mj-lt"/>
              <a:buAutoNum type="arabicPeriod"/>
            </a:pPr>
            <a:r>
              <a:rPr lang="en-US" sz="1700" dirty="0">
                <a:cs typeface="Arial" pitchFamily="34" charset="0"/>
              </a:rPr>
              <a:t>ATL BACKBRIEFS TL</a:t>
            </a:r>
            <a:br>
              <a:rPr lang="en-US" sz="1700" dirty="0">
                <a:cs typeface="Arial" pitchFamily="34" charset="0"/>
              </a:rPr>
            </a:br>
            <a:r>
              <a:rPr lang="en-US" sz="1700" dirty="0">
                <a:cs typeface="Arial" pitchFamily="34" charset="0"/>
              </a:rPr>
              <a:t>* DAR / NO COMMO PLAN</a:t>
            </a:r>
          </a:p>
          <a:p>
            <a:pPr marL="359111" indent="-359111">
              <a:buFont typeface="+mj-lt"/>
              <a:buAutoNum type="arabicPeriod"/>
            </a:pPr>
            <a:r>
              <a:rPr lang="en-US" sz="1700" dirty="0">
                <a:cs typeface="Arial" pitchFamily="34" charset="0"/>
              </a:rPr>
              <a:t>SSO LEADS ATL TO SS</a:t>
            </a:r>
            <a:br>
              <a:rPr lang="en-US" sz="1700" dirty="0">
                <a:cs typeface="Arial" pitchFamily="34" charset="0"/>
              </a:rPr>
            </a:br>
            <a:r>
              <a:rPr lang="en-US" sz="1700" dirty="0">
                <a:cs typeface="Arial" pitchFamily="34" charset="0"/>
              </a:rPr>
              <a:t>* ATL RADIOS TO SS</a:t>
            </a:r>
            <a:br>
              <a:rPr lang="en-US" sz="1700" dirty="0">
                <a:cs typeface="Arial" pitchFamily="34" charset="0"/>
              </a:rPr>
            </a:br>
            <a:r>
              <a:rPr lang="en-US" sz="1700" dirty="0">
                <a:cs typeface="Arial" pitchFamily="34" charset="0"/>
              </a:rPr>
              <a:t>* TL COUNTS OUT (DOGLEG)</a:t>
            </a:r>
          </a:p>
          <a:p>
            <a:pPr marL="359111" indent="-359111">
              <a:buFont typeface="+mj-lt"/>
              <a:buAutoNum type="arabicPeriod"/>
            </a:pPr>
            <a:r>
              <a:rPr lang="en-US" sz="1700" dirty="0">
                <a:cs typeface="Arial" pitchFamily="34" charset="0"/>
              </a:rPr>
              <a:t>FUNNEL THROUGH RP / </a:t>
            </a:r>
            <a:br>
              <a:rPr lang="en-US" sz="1700" dirty="0">
                <a:cs typeface="Arial" pitchFamily="34" charset="0"/>
              </a:rPr>
            </a:br>
            <a:r>
              <a:rPr lang="en-US" sz="1700" dirty="0">
                <a:cs typeface="Arial" pitchFamily="34" charset="0"/>
              </a:rPr>
              <a:t>NEAR-RECOGNITION SIGNAL / MOVE TO SS</a:t>
            </a:r>
          </a:p>
          <a:p>
            <a:pPr marL="359111" indent="-359111">
              <a:buFont typeface="+mj-lt"/>
              <a:buAutoNum type="arabicPeriod"/>
            </a:pPr>
            <a:r>
              <a:rPr lang="en-US" sz="1700" dirty="0">
                <a:cs typeface="Arial" pitchFamily="34" charset="0"/>
              </a:rPr>
              <a:t>IMPROVE POSITION</a:t>
            </a:r>
            <a:br>
              <a:rPr lang="en-US" sz="1700" dirty="0">
                <a:cs typeface="Arial" pitchFamily="34" charset="0"/>
              </a:rPr>
            </a:br>
            <a:r>
              <a:rPr lang="en-US" sz="1700" dirty="0">
                <a:cs typeface="Arial" pitchFamily="34" charset="0"/>
              </a:rPr>
              <a:t>* SET CLAYMORE (ATL)</a:t>
            </a:r>
            <a:br>
              <a:rPr lang="en-US" sz="1700" dirty="0">
                <a:cs typeface="Arial" pitchFamily="34" charset="0"/>
              </a:rPr>
            </a:br>
            <a:r>
              <a:rPr lang="en-US" sz="1700" dirty="0">
                <a:cs typeface="Arial" pitchFamily="34" charset="0"/>
              </a:rPr>
              <a:t>* SET SMOKE (OBS @ 12 / SAW @ 6)</a:t>
            </a:r>
          </a:p>
          <a:p>
            <a:pPr marL="359111" indent="-359111">
              <a:buFont typeface="+mj-lt"/>
              <a:buAutoNum type="arabicPeriod"/>
            </a:pPr>
            <a:r>
              <a:rPr lang="en-US" sz="1700" dirty="0">
                <a:cs typeface="Arial" pitchFamily="34" charset="0"/>
              </a:rPr>
              <a:t>TEAM SETS IN POSITION</a:t>
            </a:r>
            <a:br>
              <a:rPr lang="en-US" sz="1700" dirty="0">
                <a:cs typeface="Arial" pitchFamily="34" charset="0"/>
              </a:rPr>
            </a:br>
            <a:r>
              <a:rPr lang="en-US" sz="1700" dirty="0">
                <a:cs typeface="Arial" pitchFamily="34" charset="0"/>
              </a:rPr>
              <a:t>* IDENTIFY NEAREST COVERED POSITION (ALL)</a:t>
            </a:r>
            <a:br>
              <a:rPr lang="en-US" sz="1700" dirty="0">
                <a:cs typeface="Arial" pitchFamily="34" charset="0"/>
              </a:rPr>
            </a:br>
            <a:r>
              <a:rPr lang="en-US" sz="1700" dirty="0">
                <a:cs typeface="Arial" pitchFamily="34" charset="0"/>
              </a:rPr>
              <a:t>* ESTABLISH RFA (FST/ ATL</a:t>
            </a:r>
            <a:r>
              <a:rPr lang="en-US" sz="1700" dirty="0" smtClean="0">
                <a:cs typeface="Arial" pitchFamily="34" charset="0"/>
              </a:rPr>
              <a:t>)</a:t>
            </a:r>
            <a:r>
              <a:rPr lang="en-US" sz="1700" dirty="0">
                <a:cs typeface="Arial" pitchFamily="34" charset="0"/>
              </a:rPr>
              <a:t/>
            </a:r>
            <a:br>
              <a:rPr lang="en-US" sz="1700" dirty="0">
                <a:cs typeface="Arial" pitchFamily="34" charset="0"/>
              </a:rPr>
            </a:br>
            <a:r>
              <a:rPr lang="en-US" sz="1700" dirty="0">
                <a:cs typeface="Arial" pitchFamily="34" charset="0"/>
              </a:rPr>
              <a:t>* CAS / 9-LINE PREP (FST/ATL)</a:t>
            </a:r>
            <a:br>
              <a:rPr lang="en-US" sz="1700" dirty="0">
                <a:cs typeface="Arial" pitchFamily="34" charset="0"/>
              </a:rPr>
            </a:br>
            <a:r>
              <a:rPr lang="en-US" sz="1700" dirty="0">
                <a:cs typeface="Arial" pitchFamily="34" charset="0"/>
              </a:rPr>
              <a:t>* HASTY / DETAILED SEARCH (SSO/OBS</a:t>
            </a:r>
            <a:r>
              <a:rPr lang="en-US" sz="1700" dirty="0" smtClean="0">
                <a:cs typeface="Arial" pitchFamily="34" charset="0"/>
              </a:rPr>
              <a:t>)</a:t>
            </a:r>
          </a:p>
          <a:p>
            <a:pPr marL="359111" indent="-359111">
              <a:buFont typeface="+mj-lt"/>
              <a:buAutoNum type="arabicPeriod"/>
            </a:pPr>
            <a:r>
              <a:rPr lang="en-US" sz="1700" dirty="0" smtClean="0">
                <a:cs typeface="Arial" pitchFamily="34" charset="0"/>
              </a:rPr>
              <a:t>ATL SENDS EXCHECK THAT SS IS IN POSITION</a:t>
            </a:r>
            <a:endParaRPr lang="en-US" sz="1700" dirty="0">
              <a:cs typeface="Arial" pitchFamily="34" charset="0"/>
            </a:endParaRPr>
          </a:p>
          <a:p>
            <a:pPr marL="359111" indent="-359111">
              <a:buFont typeface="+mj-lt"/>
              <a:buAutoNum type="arabicPeriod"/>
            </a:pPr>
            <a:endParaRPr lang="en-US" sz="1700" dirty="0">
              <a:cs typeface="Arial" pitchFamily="34" charset="0"/>
            </a:endParaRPr>
          </a:p>
          <a:p>
            <a:pPr marL="359111" indent="-359111">
              <a:buFont typeface="+mj-lt"/>
              <a:buAutoNum type="arabicPeriod"/>
            </a:pPr>
            <a:endParaRPr lang="en-US" sz="1700" dirty="0">
              <a:cs typeface="Arial" pitchFamily="34" charset="0"/>
            </a:endParaRPr>
          </a:p>
          <a:p>
            <a:pPr marL="359111" indent="-359111">
              <a:buFont typeface="+mj-lt"/>
              <a:buAutoNum type="arabicPeriod"/>
            </a:pPr>
            <a:endParaRPr lang="en-US" sz="1700" dirty="0">
              <a:cs typeface="Arial" pitchFamily="34" charset="0"/>
            </a:endParaRPr>
          </a:p>
          <a:p>
            <a:pPr marL="359111" indent="-359111">
              <a:buFont typeface="+mj-lt"/>
              <a:buAutoNum type="arabicPeriod"/>
            </a:pPr>
            <a:endParaRPr lang="en-US" sz="1700" dirty="0">
              <a:cs typeface="Arial" pitchFamily="34" charset="0"/>
            </a:endParaRPr>
          </a:p>
          <a:p>
            <a:pPr marL="359111" indent="-359111">
              <a:buFont typeface="+mj-lt"/>
              <a:buAutoNum type="arabicPeriod"/>
            </a:pPr>
            <a:endParaRPr lang="en-US" sz="1700" dirty="0">
              <a:cs typeface="Arial" pitchFamily="34" charset="0"/>
            </a:endParaRPr>
          </a:p>
        </p:txBody>
      </p:sp>
      <p:grpSp>
        <p:nvGrpSpPr>
          <p:cNvPr id="119" name="Group 118"/>
          <p:cNvGrpSpPr/>
          <p:nvPr/>
        </p:nvGrpSpPr>
        <p:grpSpPr>
          <a:xfrm>
            <a:off x="228601" y="5802874"/>
            <a:ext cx="2725615" cy="3855487"/>
            <a:chOff x="169985" y="5317021"/>
            <a:chExt cx="2725615" cy="3558910"/>
          </a:xfrm>
        </p:grpSpPr>
        <p:grpSp>
          <p:nvGrpSpPr>
            <p:cNvPr id="19" name="Group 253"/>
            <p:cNvGrpSpPr/>
            <p:nvPr/>
          </p:nvGrpSpPr>
          <p:grpSpPr>
            <a:xfrm>
              <a:off x="228600" y="5317021"/>
              <a:ext cx="2667000" cy="3558910"/>
              <a:chOff x="304800" y="3680090"/>
              <a:chExt cx="2667000" cy="3558910"/>
            </a:xfrm>
          </p:grpSpPr>
          <p:cxnSp>
            <p:nvCxnSpPr>
              <p:cNvPr id="25" name="Straight Arrow Connector 24"/>
              <p:cNvCxnSpPr/>
              <p:nvPr/>
            </p:nvCxnSpPr>
            <p:spPr>
              <a:xfrm>
                <a:off x="914400" y="5392615"/>
                <a:ext cx="457200" cy="4747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143000" y="5105400"/>
                <a:ext cx="8206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752600" y="5433645"/>
                <a:ext cx="3810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41"/>
              <p:cNvGrpSpPr/>
              <p:nvPr/>
            </p:nvGrpSpPr>
            <p:grpSpPr>
              <a:xfrm>
                <a:off x="2133601" y="6172200"/>
                <a:ext cx="534121" cy="457200"/>
                <a:chOff x="1846698" y="2362200"/>
                <a:chExt cx="534121" cy="457200"/>
              </a:xfrm>
            </p:grpSpPr>
            <p:sp>
              <p:nvSpPr>
                <p:cNvPr id="141" name="TextBox 140"/>
                <p:cNvSpPr txBox="1"/>
                <p:nvPr/>
              </p:nvSpPr>
              <p:spPr>
                <a:xfrm>
                  <a:off x="1846698" y="2474259"/>
                  <a:ext cx="534121" cy="255691"/>
                </a:xfrm>
                <a:prstGeom prst="rect">
                  <a:avLst/>
                </a:prstGeom>
                <a:noFill/>
                <a:ln w="38100">
                  <a:noFill/>
                </a:ln>
              </p:spPr>
              <p:txBody>
                <a:bodyPr wrap="none" rtlCol="0">
                  <a:spAutoFit/>
                </a:bodyPr>
                <a:lstStyle/>
                <a:p>
                  <a:pPr algn="ctr"/>
                  <a:r>
                    <a:rPr lang="en-US" sz="1200" dirty="0">
                      <a:latin typeface="Arial Black" pitchFamily="34" charset="0"/>
                    </a:rPr>
                    <a:t>SSO</a:t>
                  </a:r>
                </a:p>
              </p:txBody>
            </p:sp>
            <p:sp>
              <p:nvSpPr>
                <p:cNvPr id="140" name="Rectangle 139"/>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142"/>
              <p:cNvGrpSpPr/>
              <p:nvPr/>
            </p:nvGrpSpPr>
            <p:grpSpPr>
              <a:xfrm>
                <a:off x="2113986" y="5638800"/>
                <a:ext cx="570605" cy="457200"/>
                <a:chOff x="1828462" y="2362200"/>
                <a:chExt cx="570605" cy="457200"/>
              </a:xfrm>
            </p:grpSpPr>
            <p:sp>
              <p:nvSpPr>
                <p:cNvPr id="144" name="TextBox 143"/>
                <p:cNvSpPr txBox="1"/>
                <p:nvPr/>
              </p:nvSpPr>
              <p:spPr>
                <a:xfrm>
                  <a:off x="1828462" y="2474259"/>
                  <a:ext cx="570605" cy="255691"/>
                </a:xfrm>
                <a:prstGeom prst="rect">
                  <a:avLst/>
                </a:prstGeom>
                <a:noFill/>
                <a:ln w="38100">
                  <a:noFill/>
                </a:ln>
              </p:spPr>
              <p:txBody>
                <a:bodyPr wrap="none" rtlCol="0">
                  <a:spAutoFit/>
                </a:bodyPr>
                <a:lstStyle/>
                <a:p>
                  <a:pPr algn="ctr"/>
                  <a:r>
                    <a:rPr lang="en-US" sz="1200" dirty="0">
                      <a:latin typeface="Arial Black" pitchFamily="34" charset="0"/>
                    </a:rPr>
                    <a:t>SAW</a:t>
                  </a:r>
                </a:p>
              </p:txBody>
            </p:sp>
            <p:sp>
              <p:nvSpPr>
                <p:cNvPr id="145" name="Rectangle 144"/>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145"/>
              <p:cNvGrpSpPr/>
              <p:nvPr/>
            </p:nvGrpSpPr>
            <p:grpSpPr>
              <a:xfrm>
                <a:off x="516201" y="5638800"/>
                <a:ext cx="507511" cy="457200"/>
                <a:chOff x="1842418" y="2362200"/>
                <a:chExt cx="507511" cy="457200"/>
              </a:xfrm>
            </p:grpSpPr>
            <p:sp>
              <p:nvSpPr>
                <p:cNvPr id="147" name="TextBox 146"/>
                <p:cNvSpPr txBox="1"/>
                <p:nvPr/>
              </p:nvSpPr>
              <p:spPr>
                <a:xfrm>
                  <a:off x="1842418" y="2474259"/>
                  <a:ext cx="507511" cy="255691"/>
                </a:xfrm>
                <a:prstGeom prst="rect">
                  <a:avLst/>
                </a:prstGeom>
                <a:noFill/>
                <a:ln w="38100">
                  <a:noFill/>
                </a:ln>
              </p:spPr>
              <p:txBody>
                <a:bodyPr wrap="none" rtlCol="0">
                  <a:spAutoFit/>
                </a:bodyPr>
                <a:lstStyle/>
                <a:p>
                  <a:pPr algn="ctr"/>
                  <a:r>
                    <a:rPr lang="en-US" sz="1200" dirty="0">
                      <a:latin typeface="Arial Black" pitchFamily="34" charset="0"/>
                    </a:rPr>
                    <a:t>ATL</a:t>
                  </a:r>
                </a:p>
              </p:txBody>
            </p:sp>
            <p:sp>
              <p:nvSpPr>
                <p:cNvPr id="148" name="Rectangle 147"/>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148"/>
              <p:cNvGrpSpPr/>
              <p:nvPr/>
            </p:nvGrpSpPr>
            <p:grpSpPr>
              <a:xfrm>
                <a:off x="574934" y="6172200"/>
                <a:ext cx="464664" cy="457200"/>
                <a:chOff x="1879607" y="2362200"/>
                <a:chExt cx="464664" cy="457200"/>
              </a:xfrm>
            </p:grpSpPr>
            <p:sp>
              <p:nvSpPr>
                <p:cNvPr id="150" name="TextBox 149"/>
                <p:cNvSpPr txBox="1"/>
                <p:nvPr/>
              </p:nvSpPr>
              <p:spPr>
                <a:xfrm>
                  <a:off x="1879607" y="2474259"/>
                  <a:ext cx="433132" cy="255691"/>
                </a:xfrm>
                <a:prstGeom prst="rect">
                  <a:avLst/>
                </a:prstGeom>
                <a:noFill/>
                <a:ln w="38100">
                  <a:noFill/>
                </a:ln>
              </p:spPr>
              <p:txBody>
                <a:bodyPr wrap="none" rtlCol="0">
                  <a:spAutoFit/>
                </a:bodyPr>
                <a:lstStyle/>
                <a:p>
                  <a:pPr algn="ctr"/>
                  <a:r>
                    <a:rPr lang="en-US" sz="1200" dirty="0">
                      <a:latin typeface="Arial Black" pitchFamily="34" charset="0"/>
                    </a:rPr>
                    <a:t>GR</a:t>
                  </a:r>
                </a:p>
              </p:txBody>
            </p:sp>
            <p:sp>
              <p:nvSpPr>
                <p:cNvPr id="151" name="Rectangle 150"/>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3" name="Rectangle 192"/>
              <p:cNvSpPr/>
              <p:nvPr/>
            </p:nvSpPr>
            <p:spPr>
              <a:xfrm>
                <a:off x="304800" y="4001869"/>
                <a:ext cx="2667000" cy="32371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304800" y="3680090"/>
                <a:ext cx="2667000" cy="340922"/>
              </a:xfrm>
              <a:prstGeom prst="rect">
                <a:avLst/>
              </a:prstGeom>
              <a:solidFill>
                <a:schemeClr val="tx1"/>
              </a:solidFill>
              <a:ln w="38100">
                <a:solidFill>
                  <a:schemeClr val="tx1"/>
                </a:solidFill>
              </a:ln>
            </p:spPr>
            <p:txBody>
              <a:bodyPr wrap="square" rtlCol="0">
                <a:spAutoFit/>
              </a:bodyPr>
              <a:lstStyle/>
              <a:p>
                <a:pPr algn="ctr"/>
                <a:r>
                  <a:rPr lang="en-US" sz="1800" dirty="0" smtClean="0">
                    <a:solidFill>
                      <a:schemeClr val="bg1"/>
                    </a:solidFill>
                    <a:latin typeface="Arial Black" pitchFamily="34" charset="0"/>
                  </a:rPr>
                  <a:t>RUCK / REST PLAN</a:t>
                </a:r>
                <a:endParaRPr lang="en-US" sz="1800" dirty="0">
                  <a:solidFill>
                    <a:schemeClr val="bg1"/>
                  </a:solidFill>
                  <a:latin typeface="Arial Black" pitchFamily="34" charset="0"/>
                </a:endParaRPr>
              </a:p>
            </p:txBody>
          </p:sp>
          <p:grpSp>
            <p:nvGrpSpPr>
              <p:cNvPr id="27" name="Group 21"/>
              <p:cNvGrpSpPr/>
              <p:nvPr/>
            </p:nvGrpSpPr>
            <p:grpSpPr>
              <a:xfrm>
                <a:off x="1314455" y="6705600"/>
                <a:ext cx="570605" cy="457200"/>
                <a:chOff x="1162055" y="2895600"/>
                <a:chExt cx="570605" cy="457200"/>
              </a:xfrm>
            </p:grpSpPr>
            <p:sp>
              <p:nvSpPr>
                <p:cNvPr id="233" name="Oval 23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34" name="TextBox 233"/>
                <p:cNvSpPr txBox="1"/>
                <p:nvPr/>
              </p:nvSpPr>
              <p:spPr>
                <a:xfrm>
                  <a:off x="1162055" y="2999601"/>
                  <a:ext cx="570605" cy="255691"/>
                </a:xfrm>
                <a:prstGeom prst="rect">
                  <a:avLst/>
                </a:prstGeom>
                <a:noFill/>
              </p:spPr>
              <p:txBody>
                <a:bodyPr wrap="none" rtlCol="0">
                  <a:spAutoFit/>
                </a:bodyPr>
                <a:lstStyle/>
                <a:p>
                  <a:pPr algn="ctr"/>
                  <a:r>
                    <a:rPr lang="en-US" sz="1200" dirty="0">
                      <a:solidFill>
                        <a:schemeClr val="bg1"/>
                      </a:solidFill>
                      <a:latin typeface="Arial Black" pitchFamily="34" charset="0"/>
                    </a:rPr>
                    <a:t>SAW</a:t>
                  </a:r>
                </a:p>
              </p:txBody>
            </p:sp>
          </p:grpSp>
          <p:grpSp>
            <p:nvGrpSpPr>
              <p:cNvPr id="28" name="Group 21"/>
              <p:cNvGrpSpPr/>
              <p:nvPr/>
            </p:nvGrpSpPr>
            <p:grpSpPr>
              <a:xfrm>
                <a:off x="1336699" y="5791200"/>
                <a:ext cx="526106" cy="457200"/>
                <a:chOff x="1184299" y="2895600"/>
                <a:chExt cx="526106" cy="457200"/>
              </a:xfrm>
            </p:grpSpPr>
            <p:sp>
              <p:nvSpPr>
                <p:cNvPr id="236" name="Oval 23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37" name="TextBox 236"/>
                <p:cNvSpPr txBox="1"/>
                <p:nvPr/>
              </p:nvSpPr>
              <p:spPr>
                <a:xfrm>
                  <a:off x="1184299" y="2999601"/>
                  <a:ext cx="526106" cy="255691"/>
                </a:xfrm>
                <a:prstGeom prst="rect">
                  <a:avLst/>
                </a:prstGeom>
                <a:noFill/>
              </p:spPr>
              <p:txBody>
                <a:bodyPr wrap="none" rtlCol="0">
                  <a:spAutoFit/>
                </a:bodyPr>
                <a:lstStyle/>
                <a:p>
                  <a:pPr algn="ctr"/>
                  <a:r>
                    <a:rPr lang="en-US" sz="1200" dirty="0">
                      <a:solidFill>
                        <a:schemeClr val="bg1"/>
                      </a:solidFill>
                      <a:latin typeface="Arial Black" pitchFamily="34" charset="0"/>
                    </a:rPr>
                    <a:t>RST</a:t>
                  </a:r>
                </a:p>
              </p:txBody>
            </p:sp>
          </p:grpSp>
          <p:grpSp>
            <p:nvGrpSpPr>
              <p:cNvPr id="29" name="Group 21"/>
              <p:cNvGrpSpPr/>
              <p:nvPr/>
            </p:nvGrpSpPr>
            <p:grpSpPr>
              <a:xfrm>
                <a:off x="1981204" y="4876800"/>
                <a:ext cx="541110" cy="457200"/>
                <a:chOff x="1176800" y="2895600"/>
                <a:chExt cx="541110" cy="457200"/>
              </a:xfrm>
            </p:grpSpPr>
            <p:sp>
              <p:nvSpPr>
                <p:cNvPr id="239" name="Oval 2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0" name="TextBox 239"/>
                <p:cNvSpPr txBox="1"/>
                <p:nvPr/>
              </p:nvSpPr>
              <p:spPr>
                <a:xfrm>
                  <a:off x="1176800" y="2999601"/>
                  <a:ext cx="541110" cy="255691"/>
                </a:xfrm>
                <a:prstGeom prst="rect">
                  <a:avLst/>
                </a:prstGeom>
                <a:noFill/>
              </p:spPr>
              <p:txBody>
                <a:bodyPr wrap="none" rtlCol="0">
                  <a:spAutoFit/>
                </a:bodyPr>
                <a:lstStyle/>
                <a:p>
                  <a:pPr algn="ctr"/>
                  <a:r>
                    <a:rPr lang="en-US" sz="1200" dirty="0">
                      <a:solidFill>
                        <a:schemeClr val="bg1"/>
                      </a:solidFill>
                      <a:latin typeface="Arial Black" pitchFamily="34" charset="0"/>
                    </a:rPr>
                    <a:t>LOG</a:t>
                  </a:r>
                </a:p>
              </p:txBody>
            </p:sp>
          </p:grpSp>
          <p:grpSp>
            <p:nvGrpSpPr>
              <p:cNvPr id="30" name="Group 21"/>
              <p:cNvGrpSpPr/>
              <p:nvPr/>
            </p:nvGrpSpPr>
            <p:grpSpPr>
              <a:xfrm>
                <a:off x="609600" y="4876800"/>
                <a:ext cx="543740" cy="457200"/>
                <a:chOff x="1175481" y="2895600"/>
                <a:chExt cx="543740" cy="457200"/>
              </a:xfrm>
            </p:grpSpPr>
            <p:sp>
              <p:nvSpPr>
                <p:cNvPr id="242" name="Oval 2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3" name="TextBox 242"/>
                <p:cNvSpPr txBox="1"/>
                <p:nvPr/>
              </p:nvSpPr>
              <p:spPr>
                <a:xfrm>
                  <a:off x="1175481" y="2999601"/>
                  <a:ext cx="543740" cy="255691"/>
                </a:xfrm>
                <a:prstGeom prst="rect">
                  <a:avLst/>
                </a:prstGeom>
                <a:noFill/>
              </p:spPr>
              <p:txBody>
                <a:bodyPr wrap="none" rtlCol="0">
                  <a:spAutoFit/>
                </a:bodyPr>
                <a:lstStyle/>
                <a:p>
                  <a:pPr algn="ctr"/>
                  <a:r>
                    <a:rPr lang="en-US" sz="1200" dirty="0">
                      <a:solidFill>
                        <a:schemeClr val="bg1"/>
                      </a:solidFill>
                      <a:latin typeface="Arial Black" pitchFamily="34" charset="0"/>
                    </a:rPr>
                    <a:t>OBS</a:t>
                  </a:r>
                </a:p>
              </p:txBody>
            </p:sp>
          </p:grpSp>
          <p:cxnSp>
            <p:nvCxnSpPr>
              <p:cNvPr id="247" name="Straight Arrow Connector 246"/>
              <p:cNvCxnSpPr>
                <a:stCxn id="237" idx="1"/>
              </p:cNvCxnSpPr>
              <p:nvPr/>
            </p:nvCxnSpPr>
            <p:spPr>
              <a:xfrm>
                <a:off x="1336699" y="6023048"/>
                <a:ext cx="29043" cy="758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rot="10800000">
              <a:off x="2057400" y="5791200"/>
              <a:ext cx="276225" cy="768350"/>
              <a:chOff x="-914400" y="7865935"/>
              <a:chExt cx="276225" cy="768350"/>
            </a:xfrm>
          </p:grpSpPr>
          <p:sp>
            <p:nvSpPr>
              <p:cNvPr id="112" name="Oval 111"/>
              <p:cNvSpPr>
                <a:spLocks noChangeAspect="1"/>
              </p:cNvSpPr>
              <p:nvPr/>
            </p:nvSpPr>
            <p:spPr>
              <a:xfrm>
                <a:off x="-884360" y="8367585"/>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cxnSp>
            <p:nvCxnSpPr>
              <p:cNvPr id="113" name="Straight Connector 112"/>
              <p:cNvCxnSpPr/>
              <p:nvPr/>
            </p:nvCxnSpPr>
            <p:spPr>
              <a:xfrm flipH="1">
                <a:off x="-914400" y="8558085"/>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4375" y="8558085"/>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Freeform 114"/>
              <p:cNvSpPr/>
              <p:nvPr/>
            </p:nvSpPr>
            <p:spPr>
              <a:xfrm>
                <a:off x="-795867" y="7865935"/>
                <a:ext cx="65088" cy="517525"/>
              </a:xfrm>
              <a:custGeom>
                <a:avLst/>
                <a:gdLst>
                  <a:gd name="connsiteX0" fmla="*/ 40217 w 65088"/>
                  <a:gd name="connsiteY0" fmla="*/ 0 h 517525"/>
                  <a:gd name="connsiteX1" fmla="*/ 59267 w 65088"/>
                  <a:gd name="connsiteY1" fmla="*/ 114300 h 517525"/>
                  <a:gd name="connsiteX2" fmla="*/ 5292 w 65088"/>
                  <a:gd name="connsiteY2" fmla="*/ 254000 h 517525"/>
                  <a:gd name="connsiteX3" fmla="*/ 27517 w 65088"/>
                  <a:gd name="connsiteY3" fmla="*/ 428625 h 517525"/>
                  <a:gd name="connsiteX4" fmla="*/ 21167 w 65088"/>
                  <a:gd name="connsiteY4" fmla="*/ 517525 h 51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8" h="517525">
                    <a:moveTo>
                      <a:pt x="40217" y="0"/>
                    </a:moveTo>
                    <a:cubicBezTo>
                      <a:pt x="52652" y="35983"/>
                      <a:pt x="65088" y="71967"/>
                      <a:pt x="59267" y="114300"/>
                    </a:cubicBezTo>
                    <a:cubicBezTo>
                      <a:pt x="53446" y="156633"/>
                      <a:pt x="10584" y="201613"/>
                      <a:pt x="5292" y="254000"/>
                    </a:cubicBezTo>
                    <a:cubicBezTo>
                      <a:pt x="0" y="306387"/>
                      <a:pt x="24871" y="384704"/>
                      <a:pt x="27517" y="428625"/>
                    </a:cubicBezTo>
                    <a:cubicBezTo>
                      <a:pt x="30163" y="472546"/>
                      <a:pt x="21167" y="517525"/>
                      <a:pt x="21167" y="5175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17" name="Straight Arrow Connector 116"/>
            <p:cNvCxnSpPr/>
            <p:nvPr/>
          </p:nvCxnSpPr>
          <p:spPr>
            <a:xfrm flipV="1">
              <a:off x="442448" y="6265985"/>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69985" y="5717132"/>
              <a:ext cx="535724" cy="596613"/>
            </a:xfrm>
            <a:prstGeom prst="rect">
              <a:avLst/>
            </a:prstGeom>
            <a:noFill/>
          </p:spPr>
          <p:txBody>
            <a:bodyPr wrap="none" rtlCol="0">
              <a:spAutoFit/>
            </a:bodyPr>
            <a:lstStyle/>
            <a:p>
              <a:pPr algn="ctr"/>
              <a:r>
                <a:rPr lang="en-US" sz="1200" dirty="0">
                  <a:latin typeface="Arial Black" pitchFamily="34" charset="0"/>
                </a:rPr>
                <a:t>OBJ</a:t>
              </a:r>
            </a:p>
            <a:p>
              <a:pPr algn="ctr"/>
              <a:endParaRPr lang="en-US" sz="1200" dirty="0">
                <a:latin typeface="Arial Black" pitchFamily="34" charset="0"/>
              </a:endParaRPr>
            </a:p>
            <a:p>
              <a:pPr algn="ctr"/>
              <a:r>
                <a:rPr lang="en-US" sz="1200" dirty="0">
                  <a:latin typeface="Arial Black" pitchFamily="34" charset="0"/>
                </a:rPr>
                <a:t>12</a:t>
              </a:r>
            </a:p>
          </p:txBody>
        </p:sp>
      </p:grpSp>
      <p:sp>
        <p:nvSpPr>
          <p:cNvPr id="14" name="Footer Placeholder 13"/>
          <p:cNvSpPr>
            <a:spLocks noGrp="1"/>
          </p:cNvSpPr>
          <p:nvPr>
            <p:ph type="ftr" sz="quarter" idx="11"/>
          </p:nvPr>
        </p:nvSpPr>
        <p:spPr/>
        <p:txBody>
          <a:bodyPr/>
          <a:lstStyle/>
          <a:p>
            <a:r>
              <a:rPr lang="en-US" smtClean="0"/>
              <a:t>Steadfast and Vigilant</a:t>
            </a:r>
            <a:endParaRPr lang="en-US" dirty="0"/>
          </a:p>
        </p:txBody>
      </p:sp>
      <p:sp>
        <p:nvSpPr>
          <p:cNvPr id="87" name="Slide Number Placeholder 86"/>
          <p:cNvSpPr>
            <a:spLocks noGrp="1"/>
          </p:cNvSpPr>
          <p:nvPr>
            <p:ph type="sldNum" sz="quarter" idx="12"/>
          </p:nvPr>
        </p:nvSpPr>
        <p:spPr/>
        <p:txBody>
          <a:bodyPr/>
          <a:lstStyle/>
          <a:p>
            <a:fld id="{19C55568-C6AD-4596-911E-41E918440C47}"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a:bodyPr>
          <a:lstStyle/>
          <a:p>
            <a:r>
              <a:rPr lang="en-US" sz="2900" dirty="0" smtClean="0">
                <a:solidFill>
                  <a:schemeClr val="bg1"/>
                </a:solidFill>
                <a:latin typeface="Arial Black" pitchFamily="34" charset="0"/>
              </a:rPr>
              <a:t>4B. SURVEILLANCE </a:t>
            </a:r>
            <a:r>
              <a:rPr lang="en-US" sz="2900" dirty="0">
                <a:solidFill>
                  <a:schemeClr val="bg1"/>
                </a:solidFill>
                <a:latin typeface="Arial Black" pitchFamily="34" charset="0"/>
              </a:rPr>
              <a:t>SITE</a:t>
            </a:r>
            <a:br>
              <a:rPr lang="en-US" sz="2900" dirty="0">
                <a:solidFill>
                  <a:schemeClr val="bg1"/>
                </a:solidFill>
                <a:latin typeface="Arial Black" pitchFamily="34" charset="0"/>
              </a:rPr>
            </a:br>
            <a:r>
              <a:rPr lang="en-US" sz="2400" dirty="0">
                <a:solidFill>
                  <a:schemeClr val="bg1"/>
                </a:solidFill>
                <a:latin typeface="Arial Black" pitchFamily="34" charset="0"/>
              </a:rPr>
              <a:t>PRIORITIES OF WORK</a:t>
            </a:r>
          </a:p>
        </p:txBody>
      </p:sp>
      <p:grpSp>
        <p:nvGrpSpPr>
          <p:cNvPr id="11" name="Group 8"/>
          <p:cNvGrpSpPr>
            <a:grpSpLocks noChangeAspect="1"/>
          </p:cNvGrpSpPr>
          <p:nvPr/>
        </p:nvGrpSpPr>
        <p:grpSpPr>
          <a:xfrm>
            <a:off x="334557" y="8540526"/>
            <a:ext cx="667042" cy="548885"/>
            <a:chOff x="1146400" y="2895600"/>
            <a:chExt cx="601922"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3" name="TextBox 32"/>
            <p:cNvSpPr txBox="1"/>
            <p:nvPr/>
          </p:nvSpPr>
          <p:spPr>
            <a:xfrm>
              <a:off x="1146400" y="3002687"/>
              <a:ext cx="601922" cy="269184"/>
            </a:xfrm>
            <a:prstGeom prst="rect">
              <a:avLst/>
            </a:prstGeom>
            <a:noFill/>
          </p:spPr>
          <p:txBody>
            <a:bodyPr wrap="none" rtlCol="0">
              <a:spAutoFit/>
            </a:bodyPr>
            <a:lstStyle/>
            <a:p>
              <a:pPr algn="ctr"/>
              <a:r>
                <a:rPr lang="en-US" sz="1500" dirty="0">
                  <a:solidFill>
                    <a:schemeClr val="bg1"/>
                  </a:solidFill>
                  <a:latin typeface="Arial Black" pitchFamily="34" charset="0"/>
                </a:rPr>
                <a:t>SAW</a:t>
              </a:r>
            </a:p>
          </p:txBody>
        </p:sp>
      </p:grpSp>
      <p:grpSp>
        <p:nvGrpSpPr>
          <p:cNvPr id="12" name="Group 21"/>
          <p:cNvGrpSpPr>
            <a:grpSpLocks noChangeAspect="1"/>
          </p:cNvGrpSpPr>
          <p:nvPr/>
        </p:nvGrpSpPr>
        <p:grpSpPr>
          <a:xfrm>
            <a:off x="366493" y="9128478"/>
            <a:ext cx="612668" cy="548884"/>
            <a:chOff x="1170927" y="2895600"/>
            <a:chExt cx="552856"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6" name="TextBox 35"/>
            <p:cNvSpPr txBox="1"/>
            <p:nvPr/>
          </p:nvSpPr>
          <p:spPr>
            <a:xfrm>
              <a:off x="1170927" y="3016984"/>
              <a:ext cx="552856" cy="269184"/>
            </a:xfrm>
            <a:prstGeom prst="rect">
              <a:avLst/>
            </a:prstGeom>
            <a:noFill/>
          </p:spPr>
          <p:txBody>
            <a:bodyPr wrap="none" rtlCol="0">
              <a:spAutoFit/>
            </a:bodyPr>
            <a:lstStyle/>
            <a:p>
              <a:pPr algn="ctr"/>
              <a:r>
                <a:rPr lang="en-US" sz="1500" dirty="0">
                  <a:solidFill>
                    <a:schemeClr val="bg1"/>
                  </a:solidFill>
                  <a:latin typeface="Arial Black" pitchFamily="34" charset="0"/>
                </a:rPr>
                <a:t>RST</a:t>
              </a:r>
            </a:p>
          </p:txBody>
        </p:sp>
      </p:grpSp>
      <p:grpSp>
        <p:nvGrpSpPr>
          <p:cNvPr id="13" name="Group 40"/>
          <p:cNvGrpSpPr>
            <a:grpSpLocks noChangeAspect="1"/>
          </p:cNvGrpSpPr>
          <p:nvPr/>
        </p:nvGrpSpPr>
        <p:grpSpPr>
          <a:xfrm>
            <a:off x="366115" y="7948240"/>
            <a:ext cx="630237" cy="564781"/>
            <a:chOff x="1182705" y="2895599"/>
            <a:chExt cx="552705" cy="457200"/>
          </a:xfrm>
        </p:grpSpPr>
        <p:sp>
          <p:nvSpPr>
            <p:cNvPr id="38" name="Oval 37"/>
            <p:cNvSpPr>
              <a:spLocks noChangeAspect="1"/>
            </p:cNvSpPr>
            <p:nvPr/>
          </p:nvSpPr>
          <p:spPr>
            <a:xfrm>
              <a:off x="1219200" y="289559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9" name="TextBox 38"/>
            <p:cNvSpPr txBox="1"/>
            <p:nvPr/>
          </p:nvSpPr>
          <p:spPr>
            <a:xfrm>
              <a:off x="1182705" y="3006907"/>
              <a:ext cx="552705" cy="261608"/>
            </a:xfrm>
            <a:prstGeom prst="rect">
              <a:avLst/>
            </a:prstGeom>
            <a:noFill/>
          </p:spPr>
          <p:txBody>
            <a:bodyPr wrap="none" rtlCol="0">
              <a:spAutoFit/>
            </a:bodyPr>
            <a:lstStyle/>
            <a:p>
              <a:pPr algn="ctr"/>
              <a:r>
                <a:rPr lang="en-US" sz="1500" dirty="0">
                  <a:solidFill>
                    <a:schemeClr val="bg1"/>
                  </a:solidFill>
                  <a:latin typeface="Arial Black" pitchFamily="34" charset="0"/>
                </a:rPr>
                <a:t>LOG</a:t>
              </a:r>
            </a:p>
          </p:txBody>
        </p:sp>
      </p:grpSp>
      <p:grpSp>
        <p:nvGrpSpPr>
          <p:cNvPr id="14" name="Group 43"/>
          <p:cNvGrpSpPr>
            <a:grpSpLocks noChangeAspect="1"/>
          </p:cNvGrpSpPr>
          <p:nvPr/>
        </p:nvGrpSpPr>
        <p:grpSpPr>
          <a:xfrm>
            <a:off x="366009" y="7370386"/>
            <a:ext cx="633507" cy="548885"/>
            <a:chOff x="1173224" y="2895600"/>
            <a:chExt cx="571661"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173224" y="3011303"/>
              <a:ext cx="571661" cy="269184"/>
            </a:xfrm>
            <a:prstGeom prst="rect">
              <a:avLst/>
            </a:prstGeom>
            <a:noFill/>
          </p:spPr>
          <p:txBody>
            <a:bodyPr wrap="none" rtlCol="0">
              <a:spAutoFit/>
            </a:bodyPr>
            <a:lstStyle/>
            <a:p>
              <a:pPr algn="ctr"/>
              <a:r>
                <a:rPr lang="en-US" sz="1500" dirty="0">
                  <a:solidFill>
                    <a:schemeClr val="bg1"/>
                  </a:solidFill>
                  <a:latin typeface="Arial Black" pitchFamily="34" charset="0"/>
                </a:rPr>
                <a:t>OBS</a:t>
              </a:r>
            </a:p>
          </p:txBody>
        </p:sp>
      </p:grpSp>
      <p:sp>
        <p:nvSpPr>
          <p:cNvPr id="58" name="Rectangle 57"/>
          <p:cNvSpPr/>
          <p:nvPr/>
        </p:nvSpPr>
        <p:spPr>
          <a:xfrm>
            <a:off x="1143000" y="7307087"/>
            <a:ext cx="5257800" cy="2543521"/>
          </a:xfrm>
          <a:prstGeom prst="rect">
            <a:avLst/>
          </a:prstGeom>
        </p:spPr>
        <p:txBody>
          <a:bodyPr wrap="square" lIns="95763" tIns="47881" rIns="95763" bIns="47881">
            <a:spAutoFit/>
          </a:bodyPr>
          <a:lstStyle/>
          <a:p>
            <a:r>
              <a:rPr lang="en-US" sz="1500" cap="all" dirty="0">
                <a:latin typeface="Arial Black" pitchFamily="34" charset="0"/>
              </a:rPr>
              <a:t>OBSERVER (OBS)</a:t>
            </a:r>
            <a:r>
              <a:rPr lang="en-US" sz="1500" cap="all" dirty="0"/>
              <a:t> </a:t>
            </a:r>
          </a:p>
          <a:p>
            <a:pPr marL="359111" indent="-359111">
              <a:spcBef>
                <a:spcPct val="20000"/>
              </a:spcBef>
              <a:buFont typeface="Arial" pitchFamily="34" charset="0"/>
              <a:buChar char="•"/>
              <a:defRPr/>
            </a:pPr>
            <a:r>
              <a:rPr lang="en-US" sz="1500" cap="all" dirty="0"/>
              <a:t>STAYS ON GLASS AND GIVES DETAILS TO RECORDER</a:t>
            </a:r>
          </a:p>
          <a:p>
            <a:pPr marL="359111" indent="-359111">
              <a:spcBef>
                <a:spcPct val="20000"/>
              </a:spcBef>
              <a:defRPr/>
            </a:pPr>
            <a:r>
              <a:rPr lang="en-US" sz="1500" cap="all" dirty="0">
                <a:latin typeface="Arial Black" pitchFamily="34" charset="0"/>
              </a:rPr>
              <a:t>SURVEILLANCE LOG RECORDER (LOG)</a:t>
            </a:r>
          </a:p>
          <a:p>
            <a:pPr marL="359111" indent="-359111">
              <a:spcBef>
                <a:spcPct val="20000"/>
              </a:spcBef>
              <a:buFont typeface="Arial" pitchFamily="34" charset="0"/>
              <a:buChar char="•"/>
              <a:defRPr/>
            </a:pPr>
            <a:r>
              <a:rPr lang="en-US" sz="1500" cap="all" dirty="0"/>
              <a:t>RECORDS AND MAINTAINS SURVEILLANCE LOG</a:t>
            </a:r>
          </a:p>
          <a:p>
            <a:pPr marL="359111" indent="-359111">
              <a:spcBef>
                <a:spcPct val="20000"/>
              </a:spcBef>
              <a:defRPr/>
            </a:pPr>
            <a:r>
              <a:rPr lang="en-US" sz="1500" cap="all" dirty="0">
                <a:latin typeface="Arial Black" pitchFamily="34" charset="0"/>
              </a:rPr>
              <a:t>SQUAD AUTOMATIC WEAPON (SAW)</a:t>
            </a:r>
          </a:p>
          <a:p>
            <a:pPr marL="359111" indent="-359111">
              <a:spcBef>
                <a:spcPct val="20000"/>
              </a:spcBef>
              <a:buFont typeface="Arial" pitchFamily="34" charset="0"/>
              <a:buChar char="•"/>
              <a:defRPr/>
            </a:pPr>
            <a:r>
              <a:rPr lang="en-US" sz="1500" cap="all" dirty="0"/>
              <a:t>provides immediate suppression</a:t>
            </a:r>
          </a:p>
          <a:p>
            <a:pPr marL="359111" indent="-359111">
              <a:spcBef>
                <a:spcPct val="20000"/>
              </a:spcBef>
              <a:buFont typeface="Arial" pitchFamily="34" charset="0"/>
              <a:buChar char="•"/>
              <a:defRPr/>
            </a:pPr>
            <a:r>
              <a:rPr lang="en-US" sz="1500" cap="all" dirty="0"/>
              <a:t>REAR SECURITY</a:t>
            </a:r>
          </a:p>
          <a:p>
            <a:pPr marL="359111" indent="-359111">
              <a:spcBef>
                <a:spcPct val="20000"/>
              </a:spcBef>
              <a:defRPr/>
            </a:pPr>
            <a:r>
              <a:rPr lang="en-US" sz="1500" cap="all" dirty="0">
                <a:latin typeface="Arial Black" pitchFamily="34" charset="0"/>
              </a:rPr>
              <a:t>RESTING (RST)</a:t>
            </a:r>
          </a:p>
          <a:p>
            <a:pPr marL="359111" indent="-359111">
              <a:spcBef>
                <a:spcPct val="20000"/>
              </a:spcBef>
              <a:buFont typeface="Arial" pitchFamily="34" charset="0"/>
              <a:buChar char="•"/>
              <a:defRPr/>
            </a:pPr>
            <a:r>
              <a:rPr lang="en-US" sz="1500" cap="all" dirty="0"/>
              <a:t>EXECUTE THE FINAL PRIORITY OF WORK</a:t>
            </a:r>
          </a:p>
        </p:txBody>
      </p:sp>
      <p:sp>
        <p:nvSpPr>
          <p:cNvPr id="3" name="Rectangle 2"/>
          <p:cNvSpPr/>
          <p:nvPr/>
        </p:nvSpPr>
        <p:spPr>
          <a:xfrm>
            <a:off x="0" y="990603"/>
            <a:ext cx="6858000" cy="6390728"/>
          </a:xfrm>
          <a:prstGeom prst="rect">
            <a:avLst/>
          </a:prstGeom>
        </p:spPr>
        <p:txBody>
          <a:bodyPr wrap="square" lIns="95763" tIns="47881" rIns="95763" bIns="47881">
            <a:spAutoFit/>
          </a:bodyPr>
          <a:lstStyle/>
          <a:p>
            <a:r>
              <a:rPr lang="en-US" sz="1500" i="1" cap="all" dirty="0"/>
              <a:t>Detailed and accurate reporting is critical to the success of a reconnaissance or surveillance mission</a:t>
            </a:r>
            <a:r>
              <a:rPr lang="en-US" sz="1500" b="1" i="1" cap="all" dirty="0"/>
              <a:t>. </a:t>
            </a:r>
            <a:r>
              <a:rPr lang="en-US" sz="1500" i="1" cap="all" dirty="0"/>
              <a:t>The information you provide feeds into your supported unit’s decision making process</a:t>
            </a:r>
            <a:r>
              <a:rPr lang="en-US" sz="1500" b="1" i="1" cap="all" dirty="0"/>
              <a:t>. </a:t>
            </a:r>
            <a:r>
              <a:rPr lang="en-US" sz="1500" i="1" cap="all" dirty="0"/>
              <a:t>your reports Should be able to “paint an accurate picture” with your words.</a:t>
            </a:r>
            <a:r>
              <a:rPr lang="en-US" sz="1500" i="1" dirty="0"/>
              <a:t> </a:t>
            </a:r>
            <a:r>
              <a:rPr lang="en-US" sz="1500" i="1" cap="all" dirty="0"/>
              <a:t>You never know what minute piece of information may prove to be vital to the analysts. Report EVERYTHING you can of tactical significance.</a:t>
            </a:r>
            <a:br>
              <a:rPr lang="en-US" sz="1500" i="1" cap="all" dirty="0"/>
            </a:br>
            <a:endParaRPr lang="en-US" sz="1500" i="1" dirty="0"/>
          </a:p>
          <a:p>
            <a:pPr marL="359111" indent="-359111">
              <a:buFont typeface="+mj-lt"/>
              <a:buAutoNum type="arabicPeriod"/>
            </a:pPr>
            <a:r>
              <a:rPr lang="en-US" sz="1600" dirty="0" smtClean="0"/>
              <a:t>IDENTIFY NEAREST INDIVIDUAL COVER FOR EACH SOLDIER</a:t>
            </a:r>
          </a:p>
          <a:p>
            <a:pPr marL="359111" indent="-359111">
              <a:buFont typeface="+mj-lt"/>
              <a:buAutoNum type="arabicPeriod"/>
            </a:pPr>
            <a:r>
              <a:rPr lang="en-US" sz="1600" dirty="0" smtClean="0"/>
              <a:t>ATL </a:t>
            </a:r>
            <a:r>
              <a:rPr lang="en-US" sz="1600" dirty="0"/>
              <a:t>DISSEMINATES INFORMATION FROM TL:</a:t>
            </a:r>
            <a:br>
              <a:rPr lang="en-US" sz="1600" dirty="0"/>
            </a:br>
            <a:r>
              <a:rPr lang="en-US" sz="1600" dirty="0"/>
              <a:t>- DAR // ENGAGEMENT / </a:t>
            </a:r>
            <a:r>
              <a:rPr lang="en-US" sz="1600" dirty="0" smtClean="0"/>
              <a:t>DISPLACEMENT </a:t>
            </a:r>
            <a:r>
              <a:rPr lang="en-US" sz="1600" dirty="0"/>
              <a:t>CRITERIA (RED, WHITE, BLUE)</a:t>
            </a:r>
          </a:p>
          <a:p>
            <a:pPr marL="359111" indent="-359111">
              <a:buFont typeface="+mj-lt"/>
              <a:buAutoNum type="arabicPeriod"/>
            </a:pPr>
            <a:r>
              <a:rPr lang="en-US" sz="1600" dirty="0" smtClean="0"/>
              <a:t>SETUP CLAYMORE (ATL) / SETUP SMOKE (SSO)</a:t>
            </a:r>
          </a:p>
          <a:p>
            <a:pPr marL="359111" indent="-359111">
              <a:buFont typeface="+mj-lt"/>
              <a:buAutoNum type="arabicPeriod"/>
            </a:pPr>
            <a:r>
              <a:rPr lang="en-US" sz="1600" dirty="0" smtClean="0"/>
              <a:t>CONTACT FSO AND ESTABLISH A RESTRICTED FIRES AREA (RFA) OVER THE SURVEILLANCE SITE</a:t>
            </a:r>
          </a:p>
          <a:p>
            <a:pPr marL="359111" indent="-359111">
              <a:buFont typeface="+mj-lt"/>
              <a:buAutoNum type="arabicPeriod"/>
            </a:pPr>
            <a:r>
              <a:rPr lang="en-US" sz="1600" dirty="0" smtClean="0"/>
              <a:t>CONDUCT </a:t>
            </a:r>
            <a:r>
              <a:rPr lang="en-US" sz="1600" dirty="0"/>
              <a:t>HASTY SEARCH OF OBJECTIVE</a:t>
            </a:r>
            <a:br>
              <a:rPr lang="en-US" sz="1600" dirty="0"/>
            </a:br>
            <a:r>
              <a:rPr lang="en-US" sz="1600" dirty="0"/>
              <a:t>- IDENTIFY OBSERVER-TARGET DIRECTION (MILS / DEGREES &amp; CARDINAL)</a:t>
            </a:r>
            <a:br>
              <a:rPr lang="en-US" sz="1600" dirty="0"/>
            </a:br>
            <a:r>
              <a:rPr lang="en-US" sz="1600" dirty="0"/>
              <a:t>- BUILD RANGE ESTIMATION BT IDENTIFYING KNOWN DISTANCES ON MAP</a:t>
            </a:r>
          </a:p>
          <a:p>
            <a:pPr marL="359111" indent="-359111">
              <a:buFont typeface="+mj-lt"/>
              <a:buAutoNum type="arabicPeriod"/>
            </a:pPr>
            <a:r>
              <a:rPr lang="en-US" sz="1600" dirty="0"/>
              <a:t>IDENTIFY IDF TRARGETS</a:t>
            </a:r>
            <a:br>
              <a:rPr lang="en-US" sz="1600" dirty="0"/>
            </a:br>
            <a:r>
              <a:rPr lang="en-US" sz="1600" dirty="0"/>
              <a:t>- SEND UP SURVEILLANCE SITE LOCATION TO FDC</a:t>
            </a:r>
            <a:br>
              <a:rPr lang="en-US" sz="1600" dirty="0"/>
            </a:br>
            <a:r>
              <a:rPr lang="en-US" sz="1600" dirty="0"/>
              <a:t>- PLOT GRIDS FOR TARGETS </a:t>
            </a:r>
            <a:br>
              <a:rPr lang="en-US" sz="1600" dirty="0"/>
            </a:br>
            <a:r>
              <a:rPr lang="en-US" sz="1600" dirty="0"/>
              <a:t>- PLAN TARGETS ON BUILDINGS, SUPPLY ROUTES, PAST / ON OBJ, EGRESS</a:t>
            </a:r>
          </a:p>
          <a:p>
            <a:pPr marL="359111" indent="-359111">
              <a:buFont typeface="+mj-lt"/>
              <a:buAutoNum type="arabicPeriod"/>
            </a:pPr>
            <a:r>
              <a:rPr lang="en-US" sz="1600" dirty="0" smtClean="0"/>
              <a:t>FILL-OUT CAS / CCA / MEDEVAC SMART CARDS</a:t>
            </a:r>
          </a:p>
          <a:p>
            <a:pPr marL="359111" indent="-359111">
              <a:buFont typeface="+mj-lt"/>
              <a:buAutoNum type="arabicPeriod"/>
            </a:pPr>
            <a:r>
              <a:rPr lang="en-US" sz="1600" dirty="0" smtClean="0"/>
              <a:t>CONDUCT </a:t>
            </a:r>
            <a:r>
              <a:rPr lang="en-US" sz="1600" dirty="0"/>
              <a:t>DETAILED SEARCH</a:t>
            </a:r>
            <a:br>
              <a:rPr lang="en-US" sz="1600" dirty="0"/>
            </a:br>
            <a:r>
              <a:rPr lang="en-US" sz="1600" dirty="0"/>
              <a:t>- DIVIDE OBJECTIVE INTO SECTIONS IF NECCESARY</a:t>
            </a:r>
            <a:br>
              <a:rPr lang="en-US" sz="1600" dirty="0"/>
            </a:br>
            <a:r>
              <a:rPr lang="en-US" sz="1600" dirty="0"/>
              <a:t>- SCAN SYSTEMATICLY FROM NAKED EYE THROUGH HIGHEST LEVEL OPTIC</a:t>
            </a:r>
            <a:br>
              <a:rPr lang="en-US" sz="1600" dirty="0"/>
            </a:br>
            <a:r>
              <a:rPr lang="en-US" sz="1600" dirty="0"/>
              <a:t>- OBSERVER GIVES DETAILS TO THE RECORDER</a:t>
            </a:r>
          </a:p>
          <a:p>
            <a:pPr marL="359111" indent="-359111">
              <a:buFont typeface="+mj-lt"/>
              <a:buAutoNum type="arabicPeriod"/>
            </a:pPr>
            <a:r>
              <a:rPr lang="en-US" sz="1600" dirty="0"/>
              <a:t>MAINTAIL CONSTANT OBSERVATION ON AREAS THAT ARE LIKELY TO CHANGE</a:t>
            </a: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18" name="Slide Number Placeholder 17"/>
          <p:cNvSpPr>
            <a:spLocks noGrp="1"/>
          </p:cNvSpPr>
          <p:nvPr>
            <p:ph type="sldNum" sz="quarter" idx="12"/>
          </p:nvPr>
        </p:nvSpPr>
        <p:spPr/>
        <p:txBody>
          <a:bodyPr/>
          <a:lstStyle/>
          <a:p>
            <a:fld id="{19C55568-C6AD-4596-911E-41E918440C47}" type="slidenum">
              <a:rPr lang="en-US" smtClean="0"/>
              <a:pPr/>
              <a:t>19</a:t>
            </a:fld>
            <a:endParaRPr lang="en-US" dirty="0"/>
          </a:p>
        </p:txBody>
      </p:sp>
    </p:spTree>
    <p:extLst>
      <p:ext uri="{BB962C8B-B14F-4D97-AF65-F5344CB8AC3E}">
        <p14:creationId xmlns="" xmlns:p14="http://schemas.microsoft.com/office/powerpoint/2010/main" val="249330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a:bodyPr>
          <a:lstStyle/>
          <a:p>
            <a:r>
              <a:rPr lang="en-US" sz="2900" dirty="0" smtClean="0">
                <a:solidFill>
                  <a:schemeClr val="bg1"/>
                </a:solidFill>
                <a:latin typeface="Arial Black" pitchFamily="34" charset="0"/>
              </a:rPr>
              <a:t>PHANTOM 6</a:t>
            </a:r>
            <a:endParaRPr lang="en-US" sz="2400" dirty="0">
              <a:solidFill>
                <a:schemeClr val="bg1"/>
              </a:solidFill>
              <a:latin typeface="Arial Black" pitchFamily="34" charset="0"/>
            </a:endParaRPr>
          </a:p>
        </p:txBody>
      </p:sp>
      <p:grpSp>
        <p:nvGrpSpPr>
          <p:cNvPr id="3" name="Group 43"/>
          <p:cNvGrpSpPr/>
          <p:nvPr/>
        </p:nvGrpSpPr>
        <p:grpSpPr>
          <a:xfrm>
            <a:off x="1981203" y="1470005"/>
            <a:ext cx="2834002" cy="758845"/>
            <a:chOff x="721865" y="2895600"/>
            <a:chExt cx="1451868" cy="457200"/>
          </a:xfrm>
        </p:grpSpPr>
        <p:sp>
          <p:nvSpPr>
            <p:cNvPr id="41" name="Oval 40"/>
            <p:cNvSpPr>
              <a:spLocks noChangeAspect="1"/>
            </p:cNvSpPr>
            <p:nvPr/>
          </p:nvSpPr>
          <p:spPr>
            <a:xfrm>
              <a:off x="721865" y="2895600"/>
              <a:ext cx="1451868" cy="4572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173926" y="3011303"/>
              <a:ext cx="570257" cy="231792"/>
            </a:xfrm>
            <a:prstGeom prst="rect">
              <a:avLst/>
            </a:prstGeom>
            <a:noFill/>
          </p:spPr>
          <p:txBody>
            <a:bodyPr wrap="none" rtlCol="0">
              <a:spAutoFit/>
            </a:bodyPr>
            <a:lstStyle/>
            <a:p>
              <a:pPr algn="ctr"/>
              <a:r>
                <a:rPr lang="en-US" dirty="0" smtClean="0">
                  <a:solidFill>
                    <a:schemeClr val="bg1"/>
                  </a:solidFill>
                  <a:latin typeface="Arial Black" pitchFamily="34" charset="0"/>
                </a:rPr>
                <a:t>TRUST	</a:t>
              </a:r>
              <a:endParaRPr lang="en-US" dirty="0">
                <a:solidFill>
                  <a:schemeClr val="bg1"/>
                </a:solidFill>
                <a:latin typeface="Arial Black" pitchFamily="34" charset="0"/>
              </a:endParaRPr>
            </a:p>
          </p:txBody>
        </p:sp>
      </p:grpSp>
      <p:grpSp>
        <p:nvGrpSpPr>
          <p:cNvPr id="4" name="Group 43"/>
          <p:cNvGrpSpPr/>
          <p:nvPr/>
        </p:nvGrpSpPr>
        <p:grpSpPr>
          <a:xfrm>
            <a:off x="1981203" y="3432155"/>
            <a:ext cx="2834002" cy="758845"/>
            <a:chOff x="721865" y="2895600"/>
            <a:chExt cx="1451868" cy="457200"/>
          </a:xfrm>
        </p:grpSpPr>
        <p:sp>
          <p:nvSpPr>
            <p:cNvPr id="28" name="Oval 27"/>
            <p:cNvSpPr>
              <a:spLocks noChangeAspect="1"/>
            </p:cNvSpPr>
            <p:nvPr/>
          </p:nvSpPr>
          <p:spPr>
            <a:xfrm>
              <a:off x="721865" y="2895600"/>
              <a:ext cx="1451868" cy="4572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atin typeface="Arial Black" pitchFamily="34" charset="0"/>
              </a:endParaRPr>
            </a:p>
          </p:txBody>
        </p:sp>
        <p:sp>
          <p:nvSpPr>
            <p:cNvPr id="29" name="TextBox 28"/>
            <p:cNvSpPr txBox="1"/>
            <p:nvPr/>
          </p:nvSpPr>
          <p:spPr>
            <a:xfrm>
              <a:off x="1185912" y="3011303"/>
              <a:ext cx="546279" cy="231792"/>
            </a:xfrm>
            <a:prstGeom prst="rect">
              <a:avLst/>
            </a:prstGeom>
            <a:noFill/>
          </p:spPr>
          <p:txBody>
            <a:bodyPr wrap="none" rtlCol="0">
              <a:spAutoFit/>
            </a:bodyPr>
            <a:lstStyle/>
            <a:p>
              <a:pPr algn="ctr"/>
              <a:r>
                <a:rPr lang="en-US" dirty="0" smtClean="0">
                  <a:solidFill>
                    <a:schemeClr val="bg1"/>
                  </a:solidFill>
                  <a:latin typeface="Arial Black" pitchFamily="34" charset="0"/>
                </a:rPr>
                <a:t>THINK</a:t>
              </a:r>
              <a:endParaRPr lang="en-US" dirty="0">
                <a:solidFill>
                  <a:schemeClr val="bg1"/>
                </a:solidFill>
                <a:latin typeface="Arial Black" pitchFamily="34" charset="0"/>
              </a:endParaRPr>
            </a:p>
          </p:txBody>
        </p:sp>
      </p:grpSp>
      <p:grpSp>
        <p:nvGrpSpPr>
          <p:cNvPr id="5" name="Group 43"/>
          <p:cNvGrpSpPr/>
          <p:nvPr/>
        </p:nvGrpSpPr>
        <p:grpSpPr>
          <a:xfrm>
            <a:off x="1981203" y="5489555"/>
            <a:ext cx="2834002" cy="758845"/>
            <a:chOff x="721865" y="2895600"/>
            <a:chExt cx="1451868" cy="457200"/>
          </a:xfrm>
        </p:grpSpPr>
        <p:sp>
          <p:nvSpPr>
            <p:cNvPr id="31" name="Oval 30"/>
            <p:cNvSpPr>
              <a:spLocks noChangeAspect="1"/>
            </p:cNvSpPr>
            <p:nvPr/>
          </p:nvSpPr>
          <p:spPr>
            <a:xfrm>
              <a:off x="721865" y="2895600"/>
              <a:ext cx="1451868" cy="4572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atin typeface="Arial Black" pitchFamily="34" charset="0"/>
              </a:endParaRPr>
            </a:p>
          </p:txBody>
        </p:sp>
        <p:sp>
          <p:nvSpPr>
            <p:cNvPr id="34" name="TextBox 33"/>
            <p:cNvSpPr txBox="1"/>
            <p:nvPr/>
          </p:nvSpPr>
          <p:spPr>
            <a:xfrm>
              <a:off x="882258" y="3011303"/>
              <a:ext cx="1153589" cy="231792"/>
            </a:xfrm>
            <a:prstGeom prst="rect">
              <a:avLst/>
            </a:prstGeom>
            <a:noFill/>
          </p:spPr>
          <p:txBody>
            <a:bodyPr wrap="none" rtlCol="0">
              <a:spAutoFit/>
            </a:bodyPr>
            <a:lstStyle/>
            <a:p>
              <a:pPr algn="ctr"/>
              <a:r>
                <a:rPr lang="en-US" dirty="0" smtClean="0">
                  <a:solidFill>
                    <a:schemeClr val="bg1"/>
                  </a:solidFill>
                  <a:latin typeface="Arial Black" pitchFamily="34" charset="0"/>
                </a:rPr>
                <a:t>COMMUNICATE</a:t>
              </a:r>
              <a:endParaRPr lang="en-US" dirty="0">
                <a:solidFill>
                  <a:schemeClr val="bg1"/>
                </a:solidFill>
                <a:latin typeface="Arial Black" pitchFamily="34" charset="0"/>
              </a:endParaRPr>
            </a:p>
          </p:txBody>
        </p:sp>
      </p:grpSp>
      <p:grpSp>
        <p:nvGrpSpPr>
          <p:cNvPr id="8" name="Group 43"/>
          <p:cNvGrpSpPr/>
          <p:nvPr/>
        </p:nvGrpSpPr>
        <p:grpSpPr>
          <a:xfrm>
            <a:off x="1981203" y="7470755"/>
            <a:ext cx="2834002" cy="758845"/>
            <a:chOff x="721865" y="2895600"/>
            <a:chExt cx="1451868" cy="457200"/>
          </a:xfrm>
        </p:grpSpPr>
        <p:sp>
          <p:nvSpPr>
            <p:cNvPr id="54" name="Oval 53"/>
            <p:cNvSpPr>
              <a:spLocks noChangeAspect="1"/>
            </p:cNvSpPr>
            <p:nvPr/>
          </p:nvSpPr>
          <p:spPr>
            <a:xfrm>
              <a:off x="721865" y="2895600"/>
              <a:ext cx="1451868" cy="4572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atin typeface="Arial Black" pitchFamily="34" charset="0"/>
              </a:endParaRPr>
            </a:p>
          </p:txBody>
        </p:sp>
        <p:sp>
          <p:nvSpPr>
            <p:cNvPr id="57" name="TextBox 56"/>
            <p:cNvSpPr txBox="1"/>
            <p:nvPr/>
          </p:nvSpPr>
          <p:spPr>
            <a:xfrm>
              <a:off x="1252026" y="3011303"/>
              <a:ext cx="414061" cy="231792"/>
            </a:xfrm>
            <a:prstGeom prst="rect">
              <a:avLst/>
            </a:prstGeom>
            <a:noFill/>
          </p:spPr>
          <p:txBody>
            <a:bodyPr wrap="none" rtlCol="0">
              <a:spAutoFit/>
            </a:bodyPr>
            <a:lstStyle/>
            <a:p>
              <a:pPr algn="ctr"/>
              <a:r>
                <a:rPr lang="en-US" dirty="0" smtClean="0">
                  <a:solidFill>
                    <a:schemeClr val="bg1"/>
                  </a:solidFill>
                  <a:latin typeface="Arial Black" pitchFamily="34" charset="0"/>
                </a:rPr>
                <a:t>WIN!</a:t>
              </a:r>
              <a:endParaRPr lang="en-US" dirty="0">
                <a:solidFill>
                  <a:schemeClr val="bg1"/>
                </a:solidFill>
                <a:latin typeface="Arial Black" pitchFamily="34" charset="0"/>
              </a:endParaRPr>
            </a:p>
          </p:txBody>
        </p:sp>
      </p:grpSp>
      <p:sp>
        <p:nvSpPr>
          <p:cNvPr id="10" name="Footer Placeholder 9"/>
          <p:cNvSpPr>
            <a:spLocks noGrp="1"/>
          </p:cNvSpPr>
          <p:nvPr>
            <p:ph type="ftr" sz="quarter" idx="11"/>
          </p:nvPr>
        </p:nvSpPr>
        <p:spPr/>
        <p:txBody>
          <a:bodyPr/>
          <a:lstStyle/>
          <a:p>
            <a:r>
              <a:rPr lang="en-US" dirty="0" smtClean="0"/>
              <a:t>Steadfast and Vigilant</a:t>
            </a:r>
            <a:endParaRPr lang="en-US" dirty="0"/>
          </a:p>
        </p:txBody>
      </p:sp>
      <p:sp>
        <p:nvSpPr>
          <p:cNvPr id="24" name="Slide Number Placeholder 23"/>
          <p:cNvSpPr>
            <a:spLocks noGrp="1"/>
          </p:cNvSpPr>
          <p:nvPr>
            <p:ph type="sldNum" sz="quarter" idx="12"/>
          </p:nvPr>
        </p:nvSpPr>
        <p:spPr/>
        <p:txBody>
          <a:bodyPr/>
          <a:lstStyle/>
          <a:p>
            <a:fld id="{19C55568-C6AD-4596-911E-41E918440C4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4C. OCCUPY </a:t>
            </a:r>
            <a:r>
              <a:rPr lang="en-US" sz="2900" dirty="0">
                <a:solidFill>
                  <a:schemeClr val="bg1"/>
                </a:solidFill>
                <a:latin typeface="Arial Black" pitchFamily="34" charset="0"/>
              </a:rPr>
              <a:t>HIDE SITE</a:t>
            </a:r>
          </a:p>
        </p:txBody>
      </p:sp>
      <p:grpSp>
        <p:nvGrpSpPr>
          <p:cNvPr id="9" name="Group 53"/>
          <p:cNvGrpSpPr/>
          <p:nvPr/>
        </p:nvGrpSpPr>
        <p:grpSpPr>
          <a:xfrm>
            <a:off x="1720994" y="6377160"/>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sp>
        <p:nvSpPr>
          <p:cNvPr id="51" name="TextBox 50"/>
          <p:cNvSpPr txBox="1"/>
          <p:nvPr/>
        </p:nvSpPr>
        <p:spPr>
          <a:xfrm>
            <a:off x="2417661" y="7602703"/>
            <a:ext cx="295989" cy="281363"/>
          </a:xfrm>
          <a:prstGeom prst="rect">
            <a:avLst/>
          </a:prstGeom>
          <a:noFill/>
        </p:spPr>
        <p:txBody>
          <a:bodyPr wrap="none" lIns="95763" tIns="47881" rIns="95763" bIns="47881" rtlCol="0">
            <a:spAutoFit/>
          </a:bodyPr>
          <a:lstStyle/>
          <a:p>
            <a:r>
              <a:rPr lang="en-US" sz="1200" dirty="0">
                <a:latin typeface="Arial Black" pitchFamily="34" charset="0"/>
              </a:rPr>
              <a:t>1</a:t>
            </a:r>
          </a:p>
        </p:txBody>
      </p:sp>
      <p:grpSp>
        <p:nvGrpSpPr>
          <p:cNvPr id="12" name="Group 37"/>
          <p:cNvGrpSpPr/>
          <p:nvPr/>
        </p:nvGrpSpPr>
        <p:grpSpPr>
          <a:xfrm>
            <a:off x="2315029" y="712645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13" name="Group 37"/>
          <p:cNvGrpSpPr/>
          <p:nvPr/>
        </p:nvGrpSpPr>
        <p:grpSpPr>
          <a:xfrm>
            <a:off x="3897391" y="1073150"/>
            <a:ext cx="685800" cy="742950"/>
            <a:chOff x="1219200" y="2895600"/>
            <a:chExt cx="457200" cy="457200"/>
          </a:xfrm>
          <a:noFill/>
        </p:grpSpPr>
        <p:sp>
          <p:nvSpPr>
            <p:cNvPr id="84" name="Oval 83"/>
            <p:cNvSpPr>
              <a:spLocks noChangeAspect="1"/>
            </p:cNvSpPr>
            <p:nvPr/>
          </p:nvSpPr>
          <p:spPr>
            <a:xfrm>
              <a:off x="1219200" y="2895600"/>
              <a:ext cx="457200" cy="4572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Black" pitchFamily="34" charset="0"/>
              </a:endParaRPr>
            </a:p>
          </p:txBody>
        </p:sp>
        <p:sp>
          <p:nvSpPr>
            <p:cNvPr id="85" name="TextBox 84"/>
            <p:cNvSpPr txBox="1"/>
            <p:nvPr/>
          </p:nvSpPr>
          <p:spPr>
            <a:xfrm>
              <a:off x="1256832" y="3040029"/>
              <a:ext cx="357149" cy="170461"/>
            </a:xfrm>
            <a:prstGeom prst="rect">
              <a:avLst/>
            </a:prstGeom>
            <a:grpFill/>
            <a:ln w="38100">
              <a:noFill/>
            </a:ln>
          </p:spPr>
          <p:txBody>
            <a:bodyPr wrap="none" rtlCol="0">
              <a:spAutoFit/>
            </a:bodyPr>
            <a:lstStyle/>
            <a:p>
              <a:pPr algn="ctr"/>
              <a:r>
                <a:rPr lang="en-US" sz="1200" dirty="0">
                  <a:latin typeface="Arial Black" pitchFamily="34" charset="0"/>
                </a:rPr>
                <a:t>OBJ</a:t>
              </a:r>
            </a:p>
          </p:txBody>
        </p:sp>
      </p:grpSp>
      <p:grpSp>
        <p:nvGrpSpPr>
          <p:cNvPr id="14" name="Group 74"/>
          <p:cNvGrpSpPr/>
          <p:nvPr/>
        </p:nvGrpSpPr>
        <p:grpSpPr>
          <a:xfrm>
            <a:off x="4953000" y="4994284"/>
            <a:ext cx="457200" cy="1031875"/>
            <a:chOff x="3276600" y="3505200"/>
            <a:chExt cx="457200" cy="952500"/>
          </a:xfrm>
          <a:solidFill>
            <a:schemeClr val="bg1"/>
          </a:solidFill>
        </p:grpSpPr>
        <p:grpSp>
          <p:nvGrpSpPr>
            <p:cNvPr id="15" name="Group 62"/>
            <p:cNvGrpSpPr>
              <a:grpSpLocks noChangeAspect="1"/>
            </p:cNvGrpSpPr>
            <p:nvPr/>
          </p:nvGrpSpPr>
          <p:grpSpPr>
            <a:xfrm>
              <a:off x="3276600" y="3505200"/>
              <a:ext cx="457200" cy="952500"/>
              <a:chOff x="1828800" y="2286000"/>
              <a:chExt cx="914400" cy="1905000"/>
            </a:xfrm>
            <a:grpFill/>
          </p:grpSpPr>
          <p:sp>
            <p:nvSpPr>
              <p:cNvPr id="64" name="Rectangle 63"/>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p:cNvSpPr txBox="1"/>
            <p:nvPr/>
          </p:nvSpPr>
          <p:spPr>
            <a:xfrm>
              <a:off x="3303346" y="3629372"/>
              <a:ext cx="415499" cy="255691"/>
            </a:xfrm>
            <a:prstGeom prst="rect">
              <a:avLst/>
            </a:prstGeom>
            <a:grpFill/>
            <a:ln w="38100">
              <a:noFill/>
            </a:ln>
          </p:spPr>
          <p:txBody>
            <a:bodyPr wrap="none" rtlCol="0">
              <a:spAutoFit/>
            </a:bodyPr>
            <a:lstStyle/>
            <a:p>
              <a:pPr algn="ctr"/>
              <a:r>
                <a:rPr lang="en-US" sz="1200" dirty="0">
                  <a:latin typeface="Arial Black" pitchFamily="34" charset="0"/>
                </a:rPr>
                <a:t>RP</a:t>
              </a:r>
            </a:p>
          </p:txBody>
        </p:sp>
      </p:grpSp>
      <p:grpSp>
        <p:nvGrpSpPr>
          <p:cNvPr id="20" name="Group 145"/>
          <p:cNvGrpSpPr/>
          <p:nvPr/>
        </p:nvGrpSpPr>
        <p:grpSpPr>
          <a:xfrm>
            <a:off x="1777262" y="6897840"/>
            <a:ext cx="464664" cy="495300"/>
            <a:chOff x="1879607" y="2362200"/>
            <a:chExt cx="464664" cy="457200"/>
          </a:xfrm>
        </p:grpSpPr>
        <p:sp>
          <p:nvSpPr>
            <p:cNvPr id="147" name="TextBox 146"/>
            <p:cNvSpPr txBox="1"/>
            <p:nvPr/>
          </p:nvSpPr>
          <p:spPr>
            <a:xfrm>
              <a:off x="1879607" y="2474259"/>
              <a:ext cx="433132" cy="255691"/>
            </a:xfrm>
            <a:prstGeom prst="rect">
              <a:avLst/>
            </a:prstGeom>
            <a:noFill/>
            <a:ln w="38100">
              <a:noFill/>
            </a:ln>
          </p:spPr>
          <p:txBody>
            <a:bodyPr wrap="none" rtlCol="0">
              <a:spAutoFit/>
            </a:bodyPr>
            <a:lstStyle/>
            <a:p>
              <a:pPr algn="ctr"/>
              <a:r>
                <a:rPr lang="en-US" sz="1200" dirty="0">
                  <a:latin typeface="Arial Black" pitchFamily="34" charset="0"/>
                </a:rPr>
                <a:t>GR</a:t>
              </a:r>
            </a:p>
          </p:txBody>
        </p:sp>
        <p:sp>
          <p:nvSpPr>
            <p:cNvPr id="148" name="Rectangle 147"/>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148"/>
          <p:cNvGrpSpPr/>
          <p:nvPr/>
        </p:nvGrpSpPr>
        <p:grpSpPr>
          <a:xfrm>
            <a:off x="2215385" y="6605767"/>
            <a:ext cx="570605" cy="495300"/>
            <a:chOff x="1810870" y="2362200"/>
            <a:chExt cx="570606" cy="457200"/>
          </a:xfrm>
        </p:grpSpPr>
        <p:sp>
          <p:nvSpPr>
            <p:cNvPr id="150" name="TextBox 149"/>
            <p:cNvSpPr txBox="1"/>
            <p:nvPr/>
          </p:nvSpPr>
          <p:spPr>
            <a:xfrm>
              <a:off x="1810870" y="2467544"/>
              <a:ext cx="570606" cy="255692"/>
            </a:xfrm>
            <a:prstGeom prst="rect">
              <a:avLst/>
            </a:prstGeom>
            <a:noFill/>
            <a:ln w="38100">
              <a:noFill/>
            </a:ln>
          </p:spPr>
          <p:txBody>
            <a:bodyPr wrap="none" rtlCol="0">
              <a:spAutoFit/>
            </a:bodyPr>
            <a:lstStyle/>
            <a:p>
              <a:pPr algn="ctr"/>
              <a:r>
                <a:rPr lang="en-US" sz="1200" dirty="0">
                  <a:latin typeface="Arial Black" pitchFamily="34" charset="0"/>
                </a:rPr>
                <a:t>SAW</a:t>
              </a:r>
            </a:p>
          </p:txBody>
        </p:sp>
        <p:sp>
          <p:nvSpPr>
            <p:cNvPr id="151" name="Rectangle 150"/>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3" name="Rectangle 192"/>
          <p:cNvSpPr/>
          <p:nvPr/>
        </p:nvSpPr>
        <p:spPr>
          <a:xfrm>
            <a:off x="228600" y="6026150"/>
            <a:ext cx="2667000" cy="35496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94" name="TextBox 193"/>
          <p:cNvSpPr txBox="1"/>
          <p:nvPr/>
        </p:nvSpPr>
        <p:spPr>
          <a:xfrm>
            <a:off x="228600" y="5338335"/>
            <a:ext cx="2667000" cy="681473"/>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RUCK / REST PLAN</a:t>
            </a:r>
            <a:endParaRPr lang="en-US" dirty="0">
              <a:solidFill>
                <a:schemeClr val="bg1"/>
              </a:solidFill>
              <a:latin typeface="Arial Black" pitchFamily="34" charset="0"/>
            </a:endParaRPr>
          </a:p>
        </p:txBody>
      </p:sp>
      <p:sp>
        <p:nvSpPr>
          <p:cNvPr id="83" name="Oval 82"/>
          <p:cNvSpPr>
            <a:spLocks noChangeAspect="1"/>
          </p:cNvSpPr>
          <p:nvPr/>
        </p:nvSpPr>
        <p:spPr>
          <a:xfrm>
            <a:off x="5029209" y="2559050"/>
            <a:ext cx="1694329" cy="173355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86" name="TextBox 85"/>
          <p:cNvSpPr txBox="1"/>
          <p:nvPr/>
        </p:nvSpPr>
        <p:spPr>
          <a:xfrm rot="2492641">
            <a:off x="6039879" y="2757039"/>
            <a:ext cx="710654" cy="389085"/>
          </a:xfrm>
          <a:prstGeom prst="rect">
            <a:avLst/>
          </a:prstGeom>
          <a:noFill/>
        </p:spPr>
        <p:txBody>
          <a:bodyPr wrap="none" lIns="95763" tIns="47881" rIns="95763" bIns="47881" rtlCol="0">
            <a:spAutoFit/>
          </a:bodyPr>
          <a:lstStyle/>
          <a:p>
            <a:r>
              <a:rPr lang="en-US" dirty="0" smtClean="0">
                <a:latin typeface="Arial Black" pitchFamily="34" charset="0"/>
              </a:rPr>
              <a:t>RFA</a:t>
            </a:r>
            <a:endParaRPr lang="en-US" dirty="0">
              <a:latin typeface="Arial Black" pitchFamily="34" charset="0"/>
            </a:endParaRPr>
          </a:p>
        </p:txBody>
      </p:sp>
      <p:cxnSp>
        <p:nvCxnSpPr>
          <p:cNvPr id="99" name="Straight Arrow Connector 98"/>
          <p:cNvCxnSpPr/>
          <p:nvPr/>
        </p:nvCxnSpPr>
        <p:spPr>
          <a:xfrm flipH="1" flipV="1">
            <a:off x="4038600" y="7099303"/>
            <a:ext cx="381000" cy="1238247"/>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19359584">
            <a:off x="5409649" y="3038960"/>
            <a:ext cx="679704" cy="634780"/>
            <a:chOff x="2057400" y="3224048"/>
            <a:chExt cx="679704" cy="585952"/>
          </a:xfrm>
        </p:grpSpPr>
        <p:sp>
          <p:nvSpPr>
            <p:cNvPr id="101" name="Isosceles Triangle 100"/>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2192216" y="3515851"/>
              <a:ext cx="405881" cy="255692"/>
            </a:xfrm>
            <a:prstGeom prst="rect">
              <a:avLst/>
            </a:prstGeom>
            <a:noFill/>
            <a:ln w="38100">
              <a:noFill/>
            </a:ln>
          </p:spPr>
          <p:txBody>
            <a:bodyPr wrap="none" rtlCol="0">
              <a:spAutoFit/>
            </a:bodyPr>
            <a:lstStyle/>
            <a:p>
              <a:pPr algn="ctr"/>
              <a:r>
                <a:rPr lang="en-US" sz="1200" dirty="0">
                  <a:latin typeface="Arial Black" pitchFamily="34" charset="0"/>
                </a:rPr>
                <a:t>SS</a:t>
              </a:r>
            </a:p>
          </p:txBody>
        </p:sp>
      </p:grpSp>
      <p:grpSp>
        <p:nvGrpSpPr>
          <p:cNvPr id="16" name="Group 109"/>
          <p:cNvGrpSpPr/>
          <p:nvPr/>
        </p:nvGrpSpPr>
        <p:grpSpPr>
          <a:xfrm>
            <a:off x="4876799" y="7429511"/>
            <a:ext cx="543740" cy="1031875"/>
            <a:chOff x="1153902" y="4419600"/>
            <a:chExt cx="543739" cy="952500"/>
          </a:xfrm>
        </p:grpSpPr>
        <p:sp>
          <p:nvSpPr>
            <p:cNvPr id="109" name="Isosceles Triangle 108"/>
            <p:cNvSpPr>
              <a:spLocks noChangeAspect="1"/>
            </p:cNvSpPr>
            <p:nvPr/>
          </p:nvSpPr>
          <p:spPr>
            <a:xfrm rot="10800000">
              <a:off x="1219200" y="4876800"/>
              <a:ext cx="457200" cy="4953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1153902" y="4526187"/>
              <a:ext cx="543739" cy="255691"/>
            </a:xfrm>
            <a:prstGeom prst="rect">
              <a:avLst/>
            </a:prstGeom>
            <a:noFill/>
            <a:ln w="38100">
              <a:noFill/>
            </a:ln>
          </p:spPr>
          <p:txBody>
            <a:bodyPr wrap="none" rtlCol="0">
              <a:spAutoFit/>
            </a:bodyPr>
            <a:lstStyle/>
            <a:p>
              <a:pPr algn="ctr"/>
              <a:r>
                <a:rPr lang="en-US" sz="1200" dirty="0">
                  <a:latin typeface="Arial Black" pitchFamily="34" charset="0"/>
                </a:rPr>
                <a:t>ORP</a:t>
              </a:r>
            </a:p>
          </p:txBody>
        </p:sp>
        <p:sp>
          <p:nvSpPr>
            <p:cNvPr id="108" name="Rectangle 107"/>
            <p:cNvSpPr>
              <a:spLocks noChangeAspect="1"/>
            </p:cNvSpPr>
            <p:nvPr/>
          </p:nvSpPr>
          <p:spPr>
            <a:xfrm>
              <a:off x="1219200" y="44196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p:cNvGrpSpPr/>
          <p:nvPr/>
        </p:nvGrpSpPr>
        <p:grpSpPr>
          <a:xfrm rot="20751377">
            <a:off x="3635414" y="6354180"/>
            <a:ext cx="679704" cy="634782"/>
            <a:chOff x="2057400" y="3224048"/>
            <a:chExt cx="679704" cy="585952"/>
          </a:xfrm>
        </p:grpSpPr>
        <p:sp>
          <p:nvSpPr>
            <p:cNvPr id="98" name="Isosceles Triangle 97"/>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2183398" y="3515853"/>
              <a:ext cx="423514" cy="255691"/>
            </a:xfrm>
            <a:prstGeom prst="rect">
              <a:avLst/>
            </a:prstGeom>
            <a:noFill/>
            <a:ln w="38100">
              <a:noFill/>
            </a:ln>
          </p:spPr>
          <p:txBody>
            <a:bodyPr wrap="none" rtlCol="0">
              <a:spAutoFit/>
            </a:bodyPr>
            <a:lstStyle/>
            <a:p>
              <a:pPr algn="ctr"/>
              <a:r>
                <a:rPr lang="en-US" sz="1200" dirty="0">
                  <a:latin typeface="Arial Black" pitchFamily="34" charset="0"/>
                </a:rPr>
                <a:t>HS</a:t>
              </a:r>
            </a:p>
          </p:txBody>
        </p:sp>
      </p:grpSp>
      <p:sp>
        <p:nvSpPr>
          <p:cNvPr id="104" name="Oval 103"/>
          <p:cNvSpPr>
            <a:spLocks noChangeAspect="1"/>
          </p:cNvSpPr>
          <p:nvPr/>
        </p:nvSpPr>
        <p:spPr>
          <a:xfrm>
            <a:off x="3200405" y="5861051"/>
            <a:ext cx="1694329" cy="173355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05" name="TextBox 104"/>
          <p:cNvSpPr txBox="1"/>
          <p:nvPr/>
        </p:nvSpPr>
        <p:spPr>
          <a:xfrm rot="2492641">
            <a:off x="4211079" y="6059043"/>
            <a:ext cx="710654" cy="389085"/>
          </a:xfrm>
          <a:prstGeom prst="rect">
            <a:avLst/>
          </a:prstGeom>
          <a:noFill/>
        </p:spPr>
        <p:txBody>
          <a:bodyPr wrap="none" lIns="95763" tIns="47881" rIns="95763" bIns="47881" rtlCol="0">
            <a:spAutoFit/>
          </a:bodyPr>
          <a:lstStyle/>
          <a:p>
            <a:r>
              <a:rPr lang="en-US" dirty="0" smtClean="0">
                <a:latin typeface="Arial Black" pitchFamily="34" charset="0"/>
              </a:rPr>
              <a:t>RFA</a:t>
            </a:r>
            <a:endParaRPr lang="en-US" dirty="0">
              <a:latin typeface="Arial Black" pitchFamily="34" charset="0"/>
            </a:endParaRPr>
          </a:p>
        </p:txBody>
      </p:sp>
      <p:grpSp>
        <p:nvGrpSpPr>
          <p:cNvPr id="106" name="Group 53"/>
          <p:cNvGrpSpPr/>
          <p:nvPr/>
        </p:nvGrpSpPr>
        <p:grpSpPr>
          <a:xfrm>
            <a:off x="1233632" y="7285188"/>
            <a:ext cx="537135" cy="495300"/>
            <a:chOff x="1178785" y="2895600"/>
            <a:chExt cx="537135" cy="457200"/>
          </a:xfrm>
        </p:grpSpPr>
        <p:sp>
          <p:nvSpPr>
            <p:cNvPr id="110" name="Oval 10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11" name="TextBox 110"/>
            <p:cNvSpPr txBox="1"/>
            <p:nvPr/>
          </p:nvSpPr>
          <p:spPr>
            <a:xfrm>
              <a:off x="1178785" y="3001111"/>
              <a:ext cx="537135" cy="255692"/>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12" name="Group 37"/>
          <p:cNvGrpSpPr/>
          <p:nvPr/>
        </p:nvGrpSpPr>
        <p:grpSpPr>
          <a:xfrm>
            <a:off x="1810939" y="8034501"/>
            <a:ext cx="457200" cy="495300"/>
            <a:chOff x="1219200" y="2895600"/>
            <a:chExt cx="457200" cy="457200"/>
          </a:xfrm>
        </p:grpSpPr>
        <p:sp>
          <p:nvSpPr>
            <p:cNvPr id="113" name="Oval 11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14" name="TextBox 113"/>
            <p:cNvSpPr txBox="1"/>
            <p:nvPr/>
          </p:nvSpPr>
          <p:spPr>
            <a:xfrm>
              <a:off x="1230834" y="2983525"/>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15" name="Group 145"/>
          <p:cNvGrpSpPr/>
          <p:nvPr/>
        </p:nvGrpSpPr>
        <p:grpSpPr>
          <a:xfrm>
            <a:off x="1256357" y="7805890"/>
            <a:ext cx="537135" cy="495300"/>
            <a:chOff x="1880361" y="2362200"/>
            <a:chExt cx="537135" cy="457200"/>
          </a:xfrm>
        </p:grpSpPr>
        <p:sp>
          <p:nvSpPr>
            <p:cNvPr id="116" name="TextBox 115"/>
            <p:cNvSpPr txBox="1"/>
            <p:nvPr/>
          </p:nvSpPr>
          <p:spPr>
            <a:xfrm>
              <a:off x="1880361" y="2474259"/>
              <a:ext cx="537135" cy="255691"/>
            </a:xfrm>
            <a:prstGeom prst="rect">
              <a:avLst/>
            </a:prstGeom>
            <a:noFill/>
            <a:ln w="38100">
              <a:noFill/>
            </a:ln>
          </p:spPr>
          <p:txBody>
            <a:bodyPr wrap="none" rtlCol="0">
              <a:spAutoFit/>
            </a:bodyPr>
            <a:lstStyle/>
            <a:p>
              <a:pPr algn="ctr"/>
              <a:r>
                <a:rPr lang="en-US" sz="1200" dirty="0">
                  <a:latin typeface="Arial Black" pitchFamily="34" charset="0"/>
                </a:rPr>
                <a:t>RTO</a:t>
              </a:r>
            </a:p>
          </p:txBody>
        </p:sp>
        <p:sp>
          <p:nvSpPr>
            <p:cNvPr id="117" name="Rectangle 116"/>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48"/>
          <p:cNvGrpSpPr/>
          <p:nvPr/>
        </p:nvGrpSpPr>
        <p:grpSpPr>
          <a:xfrm>
            <a:off x="1787490" y="7513799"/>
            <a:ext cx="457200" cy="495300"/>
            <a:chOff x="1887071" y="2362200"/>
            <a:chExt cx="457200" cy="457200"/>
          </a:xfrm>
        </p:grpSpPr>
        <p:sp>
          <p:nvSpPr>
            <p:cNvPr id="119" name="TextBox 118"/>
            <p:cNvSpPr txBox="1"/>
            <p:nvPr/>
          </p:nvSpPr>
          <p:spPr>
            <a:xfrm>
              <a:off x="1914827" y="2449959"/>
              <a:ext cx="397866" cy="255691"/>
            </a:xfrm>
            <a:prstGeom prst="rect">
              <a:avLst/>
            </a:prstGeom>
            <a:noFill/>
            <a:ln w="38100">
              <a:noFill/>
            </a:ln>
          </p:spPr>
          <p:txBody>
            <a:bodyPr wrap="none" rtlCol="0">
              <a:spAutoFit/>
            </a:bodyPr>
            <a:lstStyle/>
            <a:p>
              <a:pPr algn="ctr"/>
              <a:r>
                <a:rPr lang="en-US" sz="1200" dirty="0">
                  <a:latin typeface="Arial Black" pitchFamily="34" charset="0"/>
                </a:rPr>
                <a:t>TL</a:t>
              </a:r>
            </a:p>
          </p:txBody>
        </p:sp>
        <p:sp>
          <p:nvSpPr>
            <p:cNvPr id="120" name="Rectangle 119"/>
            <p:cNvSpPr/>
            <p:nvPr/>
          </p:nvSpPr>
          <p:spPr>
            <a:xfrm>
              <a:off x="1887071" y="236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3" name="TextBox 132"/>
          <p:cNvSpPr txBox="1"/>
          <p:nvPr/>
        </p:nvSpPr>
        <p:spPr>
          <a:xfrm>
            <a:off x="2148029" y="6300954"/>
            <a:ext cx="295989" cy="281363"/>
          </a:xfrm>
          <a:prstGeom prst="rect">
            <a:avLst/>
          </a:prstGeom>
          <a:noFill/>
        </p:spPr>
        <p:txBody>
          <a:bodyPr wrap="none" lIns="95763" tIns="47881" rIns="95763" bIns="47881" rtlCol="0">
            <a:spAutoFit/>
          </a:bodyPr>
          <a:lstStyle/>
          <a:p>
            <a:r>
              <a:rPr lang="en-US" sz="1200" dirty="0">
                <a:latin typeface="Arial Black" pitchFamily="34" charset="0"/>
              </a:rPr>
              <a:t>2</a:t>
            </a:r>
          </a:p>
        </p:txBody>
      </p:sp>
      <p:sp>
        <p:nvSpPr>
          <p:cNvPr id="134" name="TextBox 133"/>
          <p:cNvSpPr txBox="1"/>
          <p:nvPr/>
        </p:nvSpPr>
        <p:spPr>
          <a:xfrm>
            <a:off x="2224229" y="8117054"/>
            <a:ext cx="295989" cy="281363"/>
          </a:xfrm>
          <a:prstGeom prst="rect">
            <a:avLst/>
          </a:prstGeom>
          <a:noFill/>
        </p:spPr>
        <p:txBody>
          <a:bodyPr wrap="none" lIns="95763" tIns="47881" rIns="95763" bIns="47881" rtlCol="0">
            <a:spAutoFit/>
          </a:bodyPr>
          <a:lstStyle/>
          <a:p>
            <a:r>
              <a:rPr lang="en-US" sz="1200" dirty="0">
                <a:latin typeface="Arial Black" pitchFamily="34" charset="0"/>
              </a:rPr>
              <a:t>2</a:t>
            </a:r>
          </a:p>
        </p:txBody>
      </p:sp>
      <p:sp>
        <p:nvSpPr>
          <p:cNvPr id="135" name="TextBox 134"/>
          <p:cNvSpPr txBox="1"/>
          <p:nvPr/>
        </p:nvSpPr>
        <p:spPr>
          <a:xfrm>
            <a:off x="1327416" y="7024853"/>
            <a:ext cx="295989" cy="281363"/>
          </a:xfrm>
          <a:prstGeom prst="rect">
            <a:avLst/>
          </a:prstGeom>
          <a:noFill/>
        </p:spPr>
        <p:txBody>
          <a:bodyPr wrap="none" lIns="95763" tIns="47881" rIns="95763" bIns="47881" rtlCol="0">
            <a:spAutoFit/>
          </a:bodyPr>
          <a:lstStyle/>
          <a:p>
            <a:r>
              <a:rPr lang="en-US" sz="1200" dirty="0">
                <a:latin typeface="Arial Black" pitchFamily="34" charset="0"/>
              </a:rPr>
              <a:t>1</a:t>
            </a:r>
          </a:p>
        </p:txBody>
      </p:sp>
      <p:sp>
        <p:nvSpPr>
          <p:cNvPr id="138" name="Oval 137"/>
          <p:cNvSpPr>
            <a:spLocks noChangeAspect="1"/>
          </p:cNvSpPr>
          <p:nvPr/>
        </p:nvSpPr>
        <p:spPr>
          <a:xfrm>
            <a:off x="1901839" y="9064884"/>
            <a:ext cx="228600" cy="2476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sz="1200" dirty="0">
              <a:latin typeface="Arial Black" pitchFamily="34" charset="0"/>
            </a:endParaRPr>
          </a:p>
        </p:txBody>
      </p:sp>
      <p:cxnSp>
        <p:nvCxnSpPr>
          <p:cNvPr id="143" name="Straight Connector 142"/>
          <p:cNvCxnSpPr/>
          <p:nvPr/>
        </p:nvCxnSpPr>
        <p:spPr>
          <a:xfrm flipH="1">
            <a:off x="1871799" y="9271259"/>
            <a:ext cx="76200" cy="82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071824" y="9271259"/>
            <a:ext cx="76200" cy="82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1990334" y="8521434"/>
            <a:ext cx="65088" cy="560652"/>
          </a:xfrm>
          <a:custGeom>
            <a:avLst/>
            <a:gdLst>
              <a:gd name="connsiteX0" fmla="*/ 40217 w 65088"/>
              <a:gd name="connsiteY0" fmla="*/ 0 h 517525"/>
              <a:gd name="connsiteX1" fmla="*/ 59267 w 65088"/>
              <a:gd name="connsiteY1" fmla="*/ 114300 h 517525"/>
              <a:gd name="connsiteX2" fmla="*/ 5292 w 65088"/>
              <a:gd name="connsiteY2" fmla="*/ 254000 h 517525"/>
              <a:gd name="connsiteX3" fmla="*/ 27517 w 65088"/>
              <a:gd name="connsiteY3" fmla="*/ 428625 h 517525"/>
              <a:gd name="connsiteX4" fmla="*/ 21167 w 65088"/>
              <a:gd name="connsiteY4" fmla="*/ 517525 h 51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8" h="517525">
                <a:moveTo>
                  <a:pt x="40217" y="0"/>
                </a:moveTo>
                <a:cubicBezTo>
                  <a:pt x="52652" y="35983"/>
                  <a:pt x="65088" y="71967"/>
                  <a:pt x="59267" y="114300"/>
                </a:cubicBezTo>
                <a:cubicBezTo>
                  <a:pt x="53446" y="156633"/>
                  <a:pt x="10584" y="201613"/>
                  <a:pt x="5292" y="254000"/>
                </a:cubicBezTo>
                <a:cubicBezTo>
                  <a:pt x="0" y="306387"/>
                  <a:pt x="24871" y="384704"/>
                  <a:pt x="27517" y="428625"/>
                </a:cubicBezTo>
                <a:cubicBezTo>
                  <a:pt x="30163" y="472546"/>
                  <a:pt x="21167" y="517525"/>
                  <a:pt x="21167" y="5175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lIns="95763" tIns="47881" rIns="95763" bIns="47881" rtlCol="0" anchor="ctr"/>
          <a:lstStyle/>
          <a:p>
            <a:pPr algn="ctr"/>
            <a:endParaRPr lang="en-US" dirty="0"/>
          </a:p>
        </p:txBody>
      </p:sp>
      <p:sp>
        <p:nvSpPr>
          <p:cNvPr id="156" name="TextBox 155"/>
          <p:cNvSpPr txBox="1"/>
          <p:nvPr/>
        </p:nvSpPr>
        <p:spPr>
          <a:xfrm>
            <a:off x="304800" y="8492976"/>
            <a:ext cx="1628084" cy="973860"/>
          </a:xfrm>
          <a:prstGeom prst="rect">
            <a:avLst/>
          </a:prstGeom>
          <a:noFill/>
        </p:spPr>
        <p:txBody>
          <a:bodyPr wrap="none" lIns="95763" tIns="47881" rIns="95763" bIns="47881" rtlCol="0">
            <a:spAutoFit/>
          </a:bodyPr>
          <a:lstStyle/>
          <a:p>
            <a:r>
              <a:rPr lang="en-US" dirty="0" smtClean="0">
                <a:latin typeface="Arial" pitchFamily="34" charset="0"/>
                <a:cs typeface="Arial" pitchFamily="34" charset="0"/>
              </a:rPr>
              <a:t>1s / 2s REST</a:t>
            </a:r>
          </a:p>
          <a:p>
            <a:r>
              <a:rPr lang="en-US" dirty="0" smtClean="0">
                <a:latin typeface="Arial" pitchFamily="34" charset="0"/>
                <a:cs typeface="Arial" pitchFamily="34" charset="0"/>
              </a:rPr>
              <a:t>SAW @ 12</a:t>
            </a:r>
          </a:p>
          <a:p>
            <a:r>
              <a:rPr lang="en-US" dirty="0" smtClean="0">
                <a:latin typeface="Arial" pitchFamily="34" charset="0"/>
                <a:cs typeface="Arial" pitchFamily="34" charset="0"/>
              </a:rPr>
              <a:t>CM @ 6 </a:t>
            </a:r>
            <a:endParaRPr lang="en-US" dirty="0">
              <a:latin typeface="Arial" pitchFamily="34" charset="0"/>
              <a:cs typeface="Arial" pitchFamily="34" charset="0"/>
            </a:endParaRPr>
          </a:p>
        </p:txBody>
      </p:sp>
      <p:cxnSp>
        <p:nvCxnSpPr>
          <p:cNvPr id="158" name="Straight Arrow Connector 157"/>
          <p:cNvCxnSpPr/>
          <p:nvPr/>
        </p:nvCxnSpPr>
        <p:spPr>
          <a:xfrm flipV="1">
            <a:off x="609600" y="6769100"/>
            <a:ext cx="0" cy="7429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32774" y="6174524"/>
            <a:ext cx="544455" cy="650695"/>
          </a:xfrm>
          <a:prstGeom prst="rect">
            <a:avLst/>
          </a:prstGeom>
          <a:noFill/>
        </p:spPr>
        <p:txBody>
          <a:bodyPr wrap="none" lIns="95763" tIns="47881" rIns="95763" bIns="47881" rtlCol="0">
            <a:spAutoFit/>
          </a:bodyPr>
          <a:lstStyle/>
          <a:p>
            <a:pPr algn="ctr"/>
            <a:r>
              <a:rPr lang="en-US" sz="1200" dirty="0">
                <a:latin typeface="Arial Black" pitchFamily="34" charset="0"/>
              </a:rPr>
              <a:t>OBJ</a:t>
            </a:r>
          </a:p>
          <a:p>
            <a:pPr algn="ctr"/>
            <a:endParaRPr lang="en-US" sz="1200" dirty="0">
              <a:latin typeface="Arial Black" pitchFamily="34" charset="0"/>
            </a:endParaRPr>
          </a:p>
          <a:p>
            <a:pPr algn="ctr"/>
            <a:r>
              <a:rPr lang="en-US" sz="1200" dirty="0">
                <a:latin typeface="Arial Black" pitchFamily="34" charset="0"/>
              </a:rPr>
              <a:t>12</a:t>
            </a:r>
          </a:p>
        </p:txBody>
      </p:sp>
      <p:grpSp>
        <p:nvGrpSpPr>
          <p:cNvPr id="162" name="Group 74"/>
          <p:cNvGrpSpPr/>
          <p:nvPr/>
        </p:nvGrpSpPr>
        <p:grpSpPr>
          <a:xfrm>
            <a:off x="3605147" y="8585209"/>
            <a:ext cx="538738" cy="1031875"/>
            <a:chOff x="3224142" y="3505200"/>
            <a:chExt cx="538737" cy="952500"/>
          </a:xfrm>
          <a:solidFill>
            <a:schemeClr val="bg1"/>
          </a:solidFill>
        </p:grpSpPr>
        <p:grpSp>
          <p:nvGrpSpPr>
            <p:cNvPr id="163" name="Group 62"/>
            <p:cNvGrpSpPr>
              <a:grpSpLocks noChangeAspect="1"/>
            </p:cNvGrpSpPr>
            <p:nvPr/>
          </p:nvGrpSpPr>
          <p:grpSpPr>
            <a:xfrm>
              <a:off x="3276600" y="3505200"/>
              <a:ext cx="457200" cy="952500"/>
              <a:chOff x="1828800" y="2286000"/>
              <a:chExt cx="914400" cy="1905000"/>
            </a:xfrm>
            <a:grpFill/>
          </p:grpSpPr>
          <p:sp>
            <p:nvSpPr>
              <p:cNvPr id="165" name="Rectangle 164"/>
              <p:cNvSpPr>
                <a:spLocks noChangeAspect="1"/>
              </p:cNvSpPr>
              <p:nvPr/>
            </p:nvSpPr>
            <p:spPr>
              <a:xfrm>
                <a:off x="1828800" y="2286000"/>
                <a:ext cx="914400" cy="9144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4" name="TextBox 163"/>
            <p:cNvSpPr txBox="1"/>
            <p:nvPr/>
          </p:nvSpPr>
          <p:spPr>
            <a:xfrm>
              <a:off x="3224142" y="3629372"/>
              <a:ext cx="538737" cy="255691"/>
            </a:xfrm>
            <a:prstGeom prst="rect">
              <a:avLst/>
            </a:prstGeom>
            <a:noFill/>
            <a:ln w="38100">
              <a:noFill/>
            </a:ln>
          </p:spPr>
          <p:txBody>
            <a:bodyPr wrap="none" rtlCol="0">
              <a:spAutoFit/>
            </a:bodyPr>
            <a:lstStyle/>
            <a:p>
              <a:pPr algn="ctr"/>
              <a:r>
                <a:rPr lang="en-US" sz="1200" dirty="0">
                  <a:latin typeface="Arial Black" pitchFamily="34" charset="0"/>
                </a:rPr>
                <a:t>DAR</a:t>
              </a:r>
            </a:p>
          </p:txBody>
        </p:sp>
      </p:grpSp>
      <p:sp>
        <p:nvSpPr>
          <p:cNvPr id="167" name="TextBox 166"/>
          <p:cNvSpPr txBox="1"/>
          <p:nvPr/>
        </p:nvSpPr>
        <p:spPr>
          <a:xfrm>
            <a:off x="0" y="825505"/>
            <a:ext cx="5486400" cy="3497628"/>
          </a:xfrm>
          <a:prstGeom prst="rect">
            <a:avLst/>
          </a:prstGeom>
          <a:noFill/>
        </p:spPr>
        <p:txBody>
          <a:bodyPr wrap="square" lIns="95763" tIns="47881" rIns="95763" bIns="47881" rtlCol="0">
            <a:spAutoFit/>
          </a:bodyPr>
          <a:lstStyle/>
          <a:p>
            <a:pPr marL="359111" indent="-359111">
              <a:buFont typeface="+mj-lt"/>
              <a:buAutoNum type="arabicPeriod"/>
            </a:pPr>
            <a:r>
              <a:rPr lang="en-US" sz="1700" dirty="0">
                <a:cs typeface="Arial" pitchFamily="34" charset="0"/>
              </a:rPr>
              <a:t>TL COUNTS OUT ATL</a:t>
            </a:r>
          </a:p>
          <a:p>
            <a:pPr marL="359111" indent="-359111">
              <a:buFont typeface="+mj-lt"/>
              <a:buAutoNum type="arabicPeriod"/>
            </a:pPr>
            <a:r>
              <a:rPr lang="en-US" sz="1700" dirty="0">
                <a:cs typeface="Arial" pitchFamily="34" charset="0"/>
              </a:rPr>
              <a:t>CHECK MWE (TL)</a:t>
            </a:r>
          </a:p>
          <a:p>
            <a:pPr marL="359111" indent="-359111">
              <a:buFont typeface="+mj-lt"/>
              <a:buAutoNum type="arabicPeriod"/>
            </a:pPr>
            <a:r>
              <a:rPr lang="en-US" sz="1700" dirty="0" smtClean="0">
                <a:cs typeface="Arial" pitchFamily="34" charset="0"/>
              </a:rPr>
              <a:t>360° </a:t>
            </a:r>
            <a:r>
              <a:rPr lang="en-US" sz="1700" dirty="0">
                <a:cs typeface="Arial" pitchFamily="34" charset="0"/>
              </a:rPr>
              <a:t>SWEEP OF ORP</a:t>
            </a:r>
          </a:p>
          <a:p>
            <a:pPr marL="359111" indent="-359111">
              <a:buFont typeface="+mj-lt"/>
              <a:buAutoNum type="arabicPeriod"/>
            </a:pPr>
            <a:r>
              <a:rPr lang="en-US" sz="1700" dirty="0">
                <a:cs typeface="Arial" pitchFamily="34" charset="0"/>
              </a:rPr>
              <a:t>TL/RTO/BSAW/BGR </a:t>
            </a:r>
            <a:br>
              <a:rPr lang="en-US" sz="1700" dirty="0">
                <a:cs typeface="Arial" pitchFamily="34" charset="0"/>
              </a:rPr>
            </a:br>
            <a:r>
              <a:rPr lang="en-US" sz="1700" dirty="0">
                <a:cs typeface="Arial" pitchFamily="34" charset="0"/>
              </a:rPr>
              <a:t>MOVE TO HIDE SITE (DOGLEG)</a:t>
            </a:r>
          </a:p>
          <a:p>
            <a:pPr marL="359111" indent="-359111">
              <a:buFont typeface="+mj-lt"/>
              <a:buAutoNum type="arabicPeriod"/>
            </a:pPr>
            <a:r>
              <a:rPr lang="en-US" sz="1700" dirty="0">
                <a:cs typeface="Arial" pitchFamily="34" charset="0"/>
              </a:rPr>
              <a:t>STOP / SLLS</a:t>
            </a:r>
          </a:p>
          <a:p>
            <a:pPr marL="359111" indent="-359111">
              <a:buFont typeface="+mj-lt"/>
              <a:buAutoNum type="arabicPeriod"/>
            </a:pPr>
            <a:r>
              <a:rPr lang="en-US" sz="1700" dirty="0">
                <a:cs typeface="Arial" pitchFamily="34" charset="0"/>
              </a:rPr>
              <a:t>RECON / CLEAR HIDE SITE (BGR/BSAW)</a:t>
            </a:r>
          </a:p>
          <a:p>
            <a:pPr marL="359111" indent="-359111">
              <a:buFont typeface="+mj-lt"/>
              <a:buAutoNum type="arabicPeriod"/>
            </a:pPr>
            <a:r>
              <a:rPr lang="en-US" sz="1700" dirty="0">
                <a:cs typeface="Arial" pitchFamily="34" charset="0"/>
              </a:rPr>
              <a:t>360° SECURITY / SLLS</a:t>
            </a:r>
          </a:p>
          <a:p>
            <a:pPr marL="359111" indent="-359111">
              <a:buFont typeface="+mj-lt"/>
              <a:buAutoNum type="arabicPeriod"/>
            </a:pPr>
            <a:r>
              <a:rPr lang="en-US" sz="1700" dirty="0" smtClean="0">
                <a:cs typeface="Arial" pitchFamily="34" charset="0"/>
              </a:rPr>
              <a:t>SETUP CLAYMORE</a:t>
            </a:r>
            <a:endParaRPr lang="en-US" sz="1700" dirty="0">
              <a:cs typeface="Arial" pitchFamily="34" charset="0"/>
            </a:endParaRPr>
          </a:p>
          <a:p>
            <a:pPr marL="359111" indent="-359111">
              <a:buFont typeface="+mj-lt"/>
              <a:buAutoNum type="arabicPeriod"/>
            </a:pPr>
            <a:r>
              <a:rPr lang="en-US" sz="1700" dirty="0">
                <a:cs typeface="Arial" pitchFamily="34" charset="0"/>
              </a:rPr>
              <a:t>ESTABLISH COMMUNICATION WITH </a:t>
            </a:r>
            <a:r>
              <a:rPr lang="en-US" sz="1700" dirty="0" smtClean="0">
                <a:cs typeface="Arial" pitchFamily="34" charset="0"/>
              </a:rPr>
              <a:t/>
            </a:r>
            <a:br>
              <a:rPr lang="en-US" sz="1700" dirty="0" smtClean="0">
                <a:cs typeface="Arial" pitchFamily="34" charset="0"/>
              </a:rPr>
            </a:br>
            <a:r>
              <a:rPr lang="en-US" sz="1700" dirty="0" smtClean="0">
                <a:cs typeface="Arial" pitchFamily="34" charset="0"/>
              </a:rPr>
              <a:t>HIGHER UNIT</a:t>
            </a:r>
          </a:p>
          <a:p>
            <a:pPr marL="359111" indent="-359111">
              <a:buFont typeface="+mj-lt"/>
              <a:buAutoNum type="arabicPeriod"/>
            </a:pPr>
            <a:r>
              <a:rPr lang="en-US" sz="1700" dirty="0" smtClean="0">
                <a:cs typeface="Arial" pitchFamily="34" charset="0"/>
              </a:rPr>
              <a:t>SEND EXCHECK THAT HIDE SITE IS ESTABLISHED</a:t>
            </a:r>
          </a:p>
          <a:p>
            <a:pPr marL="359111" indent="-359111">
              <a:buFont typeface="+mj-lt"/>
              <a:buAutoNum type="arabicPeriod"/>
            </a:pPr>
            <a:r>
              <a:rPr lang="en-US" sz="1700" dirty="0" smtClean="0">
                <a:cs typeface="Arial" pitchFamily="34" charset="0"/>
              </a:rPr>
              <a:t>MAINTAIN COMMUNICATION WITH SURV. SITE </a:t>
            </a:r>
            <a:endParaRPr lang="en-US" sz="1700" dirty="0">
              <a:cs typeface="Arial" pitchFamily="34" charset="0"/>
            </a:endParaRPr>
          </a:p>
        </p:txBody>
      </p:sp>
      <p:cxnSp>
        <p:nvCxnSpPr>
          <p:cNvPr id="169" name="Straight Connector 168"/>
          <p:cNvCxnSpPr>
            <a:endCxn id="109" idx="0"/>
          </p:cNvCxnSpPr>
          <p:nvPr/>
        </p:nvCxnSpPr>
        <p:spPr>
          <a:xfrm>
            <a:off x="4495801" y="8420105"/>
            <a:ext cx="674900" cy="4127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71" name="Slide Number Placeholder 70"/>
          <p:cNvSpPr>
            <a:spLocks noGrp="1"/>
          </p:cNvSpPr>
          <p:nvPr>
            <p:ph type="sldNum" sz="quarter" idx="12"/>
          </p:nvPr>
        </p:nvSpPr>
        <p:spPr/>
        <p:txBody>
          <a:bodyPr/>
          <a:lstStyle/>
          <a:p>
            <a:fld id="{19C55568-C6AD-4596-911E-41E918440C47}"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a:bodyPr>
          <a:lstStyle/>
          <a:p>
            <a:r>
              <a:rPr lang="en-US" sz="2900" dirty="0" smtClean="0">
                <a:solidFill>
                  <a:schemeClr val="bg1"/>
                </a:solidFill>
                <a:latin typeface="Arial Black" pitchFamily="34" charset="0"/>
              </a:rPr>
              <a:t>4D. HIDE </a:t>
            </a:r>
            <a:r>
              <a:rPr lang="en-US" sz="2900" dirty="0">
                <a:solidFill>
                  <a:schemeClr val="bg1"/>
                </a:solidFill>
                <a:latin typeface="Arial Black" pitchFamily="34" charset="0"/>
              </a:rPr>
              <a:t>SITE</a:t>
            </a:r>
            <a:br>
              <a:rPr lang="en-US" sz="2900" dirty="0">
                <a:solidFill>
                  <a:schemeClr val="bg1"/>
                </a:solidFill>
                <a:latin typeface="Arial Black" pitchFamily="34" charset="0"/>
              </a:rPr>
            </a:br>
            <a:r>
              <a:rPr lang="en-US" sz="2400" dirty="0">
                <a:solidFill>
                  <a:schemeClr val="bg1"/>
                </a:solidFill>
                <a:latin typeface="Arial Black" pitchFamily="34" charset="0"/>
              </a:rPr>
              <a:t>PRIORITIES OF WORK</a:t>
            </a:r>
          </a:p>
        </p:txBody>
      </p:sp>
      <p:grpSp>
        <p:nvGrpSpPr>
          <p:cNvPr id="11" name="Group 8"/>
          <p:cNvGrpSpPr>
            <a:grpSpLocks noChangeAspect="1"/>
          </p:cNvGrpSpPr>
          <p:nvPr/>
        </p:nvGrpSpPr>
        <p:grpSpPr>
          <a:xfrm>
            <a:off x="334557" y="8042665"/>
            <a:ext cx="667042" cy="548885"/>
            <a:chOff x="1146400" y="2895600"/>
            <a:chExt cx="601922"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3" name="TextBox 32"/>
            <p:cNvSpPr txBox="1"/>
            <p:nvPr/>
          </p:nvSpPr>
          <p:spPr>
            <a:xfrm>
              <a:off x="1146400" y="3002687"/>
              <a:ext cx="601922" cy="269184"/>
            </a:xfrm>
            <a:prstGeom prst="rect">
              <a:avLst/>
            </a:prstGeom>
            <a:noFill/>
          </p:spPr>
          <p:txBody>
            <a:bodyPr wrap="none" rtlCol="0">
              <a:spAutoFit/>
            </a:bodyPr>
            <a:lstStyle/>
            <a:p>
              <a:pPr algn="ctr"/>
              <a:r>
                <a:rPr lang="en-US" sz="1500" dirty="0">
                  <a:solidFill>
                    <a:schemeClr val="bg1"/>
                  </a:solidFill>
                  <a:latin typeface="Arial Black" pitchFamily="34" charset="0"/>
                </a:rPr>
                <a:t>SAW</a:t>
              </a:r>
            </a:p>
          </p:txBody>
        </p:sp>
      </p:grpSp>
      <p:grpSp>
        <p:nvGrpSpPr>
          <p:cNvPr id="12" name="Group 21"/>
          <p:cNvGrpSpPr>
            <a:grpSpLocks noChangeAspect="1"/>
          </p:cNvGrpSpPr>
          <p:nvPr/>
        </p:nvGrpSpPr>
        <p:grpSpPr>
          <a:xfrm>
            <a:off x="366493" y="8630617"/>
            <a:ext cx="612668" cy="548884"/>
            <a:chOff x="1170927" y="2895600"/>
            <a:chExt cx="552856"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6" name="TextBox 35"/>
            <p:cNvSpPr txBox="1"/>
            <p:nvPr/>
          </p:nvSpPr>
          <p:spPr>
            <a:xfrm>
              <a:off x="1170927" y="3016984"/>
              <a:ext cx="552856" cy="269184"/>
            </a:xfrm>
            <a:prstGeom prst="rect">
              <a:avLst/>
            </a:prstGeom>
            <a:noFill/>
          </p:spPr>
          <p:txBody>
            <a:bodyPr wrap="none" rtlCol="0">
              <a:spAutoFit/>
            </a:bodyPr>
            <a:lstStyle/>
            <a:p>
              <a:pPr algn="ctr"/>
              <a:r>
                <a:rPr lang="en-US" sz="1500" dirty="0">
                  <a:solidFill>
                    <a:schemeClr val="bg1"/>
                  </a:solidFill>
                  <a:latin typeface="Arial Black" pitchFamily="34" charset="0"/>
                </a:rPr>
                <a:t>RST</a:t>
              </a:r>
            </a:p>
          </p:txBody>
        </p:sp>
      </p:grpSp>
      <p:grpSp>
        <p:nvGrpSpPr>
          <p:cNvPr id="13" name="Group 40"/>
          <p:cNvGrpSpPr>
            <a:grpSpLocks noChangeAspect="1"/>
          </p:cNvGrpSpPr>
          <p:nvPr/>
        </p:nvGrpSpPr>
        <p:grpSpPr>
          <a:xfrm>
            <a:off x="368614" y="7450378"/>
            <a:ext cx="625236" cy="564781"/>
            <a:chOff x="1184894" y="2895599"/>
            <a:chExt cx="548318" cy="457200"/>
          </a:xfrm>
        </p:grpSpPr>
        <p:sp>
          <p:nvSpPr>
            <p:cNvPr id="38" name="Oval 37"/>
            <p:cNvSpPr>
              <a:spLocks noChangeAspect="1"/>
            </p:cNvSpPr>
            <p:nvPr/>
          </p:nvSpPr>
          <p:spPr>
            <a:xfrm>
              <a:off x="1219200" y="289559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9" name="TextBox 38"/>
            <p:cNvSpPr txBox="1"/>
            <p:nvPr/>
          </p:nvSpPr>
          <p:spPr>
            <a:xfrm>
              <a:off x="1184894" y="3006907"/>
              <a:ext cx="548318" cy="261608"/>
            </a:xfrm>
            <a:prstGeom prst="rect">
              <a:avLst/>
            </a:prstGeom>
            <a:noFill/>
          </p:spPr>
          <p:txBody>
            <a:bodyPr wrap="none" rtlCol="0">
              <a:spAutoFit/>
            </a:bodyPr>
            <a:lstStyle/>
            <a:p>
              <a:pPr algn="ctr"/>
              <a:r>
                <a:rPr lang="en-US" sz="1500" dirty="0">
                  <a:solidFill>
                    <a:schemeClr val="bg1"/>
                  </a:solidFill>
                  <a:latin typeface="Arial Black" pitchFamily="34" charset="0"/>
                </a:rPr>
                <a:t>RTO</a:t>
              </a:r>
            </a:p>
          </p:txBody>
        </p:sp>
      </p:grpSp>
      <p:grpSp>
        <p:nvGrpSpPr>
          <p:cNvPr id="14" name="Group 43"/>
          <p:cNvGrpSpPr>
            <a:grpSpLocks noChangeAspect="1"/>
          </p:cNvGrpSpPr>
          <p:nvPr/>
        </p:nvGrpSpPr>
        <p:grpSpPr>
          <a:xfrm>
            <a:off x="416969" y="6872525"/>
            <a:ext cx="506663" cy="548885"/>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254951" y="3011303"/>
              <a:ext cx="408206" cy="269184"/>
            </a:xfrm>
            <a:prstGeom prst="rect">
              <a:avLst/>
            </a:prstGeom>
            <a:noFill/>
          </p:spPr>
          <p:txBody>
            <a:bodyPr wrap="none" rtlCol="0">
              <a:spAutoFit/>
            </a:bodyPr>
            <a:lstStyle/>
            <a:p>
              <a:pPr algn="ctr"/>
              <a:r>
                <a:rPr lang="en-US" sz="1500" dirty="0">
                  <a:solidFill>
                    <a:schemeClr val="bg1"/>
                  </a:solidFill>
                  <a:latin typeface="Arial Black" pitchFamily="34" charset="0"/>
                </a:rPr>
                <a:t>TL</a:t>
              </a:r>
            </a:p>
          </p:txBody>
        </p:sp>
      </p:grpSp>
      <p:sp>
        <p:nvSpPr>
          <p:cNvPr id="58" name="Rectangle 57"/>
          <p:cNvSpPr/>
          <p:nvPr/>
        </p:nvSpPr>
        <p:spPr>
          <a:xfrm>
            <a:off x="1143000" y="6858000"/>
            <a:ext cx="5486400" cy="2774353"/>
          </a:xfrm>
          <a:prstGeom prst="rect">
            <a:avLst/>
          </a:prstGeom>
        </p:spPr>
        <p:txBody>
          <a:bodyPr wrap="square" lIns="95763" tIns="47881" rIns="95763" bIns="47881">
            <a:spAutoFit/>
          </a:bodyPr>
          <a:lstStyle/>
          <a:p>
            <a:r>
              <a:rPr lang="en-US" sz="1500" cap="all" dirty="0">
                <a:latin typeface="Arial Black" pitchFamily="34" charset="0"/>
              </a:rPr>
              <a:t>TEAM LEADER (TL)</a:t>
            </a:r>
            <a:r>
              <a:rPr lang="en-US" sz="1500" cap="all" dirty="0"/>
              <a:t> </a:t>
            </a:r>
          </a:p>
          <a:p>
            <a:pPr marL="359111" indent="-359111">
              <a:spcBef>
                <a:spcPct val="20000"/>
              </a:spcBef>
              <a:buFont typeface="Arial" pitchFamily="34" charset="0"/>
              <a:buChar char="•"/>
              <a:defRPr/>
            </a:pPr>
            <a:r>
              <a:rPr lang="en-US" sz="1500" cap="all" dirty="0"/>
              <a:t>REVIEWS AND EDITS ALL REPORTS BEFORE THEY ARE SENT HIGHER</a:t>
            </a:r>
          </a:p>
          <a:p>
            <a:pPr marL="359111" indent="-359111">
              <a:spcBef>
                <a:spcPct val="20000"/>
              </a:spcBef>
              <a:defRPr/>
            </a:pPr>
            <a:r>
              <a:rPr lang="en-US" sz="1500" cap="all" dirty="0">
                <a:latin typeface="Arial Black" pitchFamily="34" charset="0"/>
              </a:rPr>
              <a:t>RADIO TELEPHONE OPERATOR (RTO)</a:t>
            </a:r>
          </a:p>
          <a:p>
            <a:pPr marL="359111" indent="-359111">
              <a:spcBef>
                <a:spcPct val="20000"/>
              </a:spcBef>
              <a:buFont typeface="Arial" pitchFamily="34" charset="0"/>
              <a:buChar char="•"/>
              <a:defRPr/>
            </a:pPr>
            <a:r>
              <a:rPr lang="en-US" sz="1500" cap="all" dirty="0"/>
              <a:t>RECORDS AND MAINTAINS COMMUNICATION LOG</a:t>
            </a:r>
          </a:p>
          <a:p>
            <a:pPr marL="359111" indent="-359111">
              <a:spcBef>
                <a:spcPct val="20000"/>
              </a:spcBef>
              <a:defRPr/>
            </a:pPr>
            <a:r>
              <a:rPr lang="en-US" sz="1500" cap="all" dirty="0">
                <a:latin typeface="Arial Black" pitchFamily="34" charset="0"/>
              </a:rPr>
              <a:t>SQUAD AUTOMATIC WEAPON (SAW)</a:t>
            </a:r>
          </a:p>
          <a:p>
            <a:pPr marL="359111" indent="-359111">
              <a:spcBef>
                <a:spcPct val="20000"/>
              </a:spcBef>
              <a:buFont typeface="Arial" pitchFamily="34" charset="0"/>
              <a:buChar char="•"/>
              <a:defRPr/>
            </a:pPr>
            <a:r>
              <a:rPr lang="en-US" sz="1500" cap="all" dirty="0"/>
              <a:t>provides immediate suppression</a:t>
            </a:r>
          </a:p>
          <a:p>
            <a:pPr marL="359111" indent="-359111">
              <a:spcBef>
                <a:spcPct val="20000"/>
              </a:spcBef>
              <a:buFont typeface="Arial" pitchFamily="34" charset="0"/>
              <a:buChar char="•"/>
              <a:defRPr/>
            </a:pPr>
            <a:r>
              <a:rPr lang="en-US" sz="1500" cap="all" dirty="0"/>
              <a:t>REAR SECURITY</a:t>
            </a:r>
          </a:p>
          <a:p>
            <a:pPr marL="359111" indent="-359111">
              <a:spcBef>
                <a:spcPct val="20000"/>
              </a:spcBef>
              <a:defRPr/>
            </a:pPr>
            <a:r>
              <a:rPr lang="en-US" sz="1500" cap="all" dirty="0">
                <a:latin typeface="Arial Black" pitchFamily="34" charset="0"/>
              </a:rPr>
              <a:t>RESTING (RST)</a:t>
            </a:r>
          </a:p>
          <a:p>
            <a:pPr marL="359111" indent="-359111">
              <a:spcBef>
                <a:spcPct val="20000"/>
              </a:spcBef>
              <a:buFont typeface="Arial" pitchFamily="34" charset="0"/>
              <a:buChar char="•"/>
              <a:defRPr/>
            </a:pPr>
            <a:r>
              <a:rPr lang="en-US" sz="1500" cap="all" dirty="0"/>
              <a:t>EXECUTE THE FINAL PRIORITY OF WORK</a:t>
            </a:r>
          </a:p>
        </p:txBody>
      </p:sp>
      <p:sp>
        <p:nvSpPr>
          <p:cNvPr id="3" name="Rectangle 2"/>
          <p:cNvSpPr/>
          <p:nvPr/>
        </p:nvSpPr>
        <p:spPr>
          <a:xfrm>
            <a:off x="0" y="990606"/>
            <a:ext cx="6858000" cy="5375065"/>
          </a:xfrm>
          <a:prstGeom prst="rect">
            <a:avLst/>
          </a:prstGeom>
        </p:spPr>
        <p:txBody>
          <a:bodyPr wrap="square" lIns="95763" tIns="47881" rIns="95763" bIns="47881">
            <a:spAutoFit/>
          </a:bodyPr>
          <a:lstStyle/>
          <a:p>
            <a:r>
              <a:rPr lang="en-US" sz="1500" i="1" cap="all" dirty="0"/>
              <a:t>Detailed and accurate reporting is critical to the success of a reconnaissance or surveillance mission</a:t>
            </a:r>
            <a:r>
              <a:rPr lang="en-US" sz="1500" b="1" i="1" cap="all" dirty="0"/>
              <a:t>. </a:t>
            </a:r>
            <a:r>
              <a:rPr lang="en-US" sz="1500" i="1" cap="all" dirty="0"/>
              <a:t>The information you provide feeds into your supported unit’s decision making process</a:t>
            </a:r>
            <a:r>
              <a:rPr lang="en-US" sz="1500" b="1" i="1" cap="all" dirty="0"/>
              <a:t>. </a:t>
            </a:r>
            <a:r>
              <a:rPr lang="en-US" sz="1500" i="1" cap="all" dirty="0"/>
              <a:t>your reports Should be able to “paint an accurate picture” with your words.</a:t>
            </a:r>
            <a:r>
              <a:rPr lang="en-US" sz="1500" i="1" dirty="0"/>
              <a:t> </a:t>
            </a:r>
            <a:r>
              <a:rPr lang="en-US" sz="1500" i="1" cap="all" dirty="0"/>
              <a:t>You never know what minute piece of information may prove to be vital to the analysts. Report EVERYTHING you can of tactical significance.</a:t>
            </a:r>
            <a:endParaRPr lang="en-US" sz="1500" i="1" dirty="0"/>
          </a:p>
          <a:p>
            <a:endParaRPr lang="en-US" sz="1500" i="1" dirty="0"/>
          </a:p>
          <a:p>
            <a:pPr marL="359111" indent="-359111">
              <a:buFont typeface="+mj-lt"/>
              <a:buAutoNum type="arabicPeriod"/>
            </a:pPr>
            <a:r>
              <a:rPr lang="en-US" sz="1700" dirty="0"/>
              <a:t>SECURITY HALT // SLLS // PINPOINT LOCATION ON MAP // CLAYMORE</a:t>
            </a:r>
          </a:p>
          <a:p>
            <a:pPr marL="359111" indent="-359111">
              <a:buFont typeface="+mj-lt"/>
              <a:buAutoNum type="arabicPeriod"/>
            </a:pPr>
            <a:r>
              <a:rPr lang="en-US" sz="1700" dirty="0"/>
              <a:t>TL DISSEMINATES INFORMATION:</a:t>
            </a:r>
            <a:br>
              <a:rPr lang="en-US" sz="1700" dirty="0"/>
            </a:br>
            <a:r>
              <a:rPr lang="en-US" sz="1700" dirty="0"/>
              <a:t>- DAR // ENGAGEMENT / DISENGAGEMENT CRITERIA // RED, WHITE, BLUE</a:t>
            </a:r>
          </a:p>
          <a:p>
            <a:pPr marL="359111" indent="-359111">
              <a:buFont typeface="+mj-lt"/>
              <a:buAutoNum type="arabicPeriod"/>
            </a:pPr>
            <a:r>
              <a:rPr lang="en-US" sz="1700" dirty="0"/>
              <a:t>IDENTIFY NEAREST INDIVIDUAL COVER FOR EACH </a:t>
            </a:r>
            <a:r>
              <a:rPr lang="en-US" sz="1700" dirty="0" smtClean="0"/>
              <a:t>SOLDIER</a:t>
            </a:r>
          </a:p>
          <a:p>
            <a:pPr marL="359111" indent="-359111">
              <a:buFont typeface="+mj-lt"/>
              <a:buAutoNum type="arabicPeriod"/>
            </a:pPr>
            <a:r>
              <a:rPr lang="en-US" sz="1700" dirty="0" smtClean="0"/>
              <a:t>ESTABLISH A RESTRICTED FIRE AREA (RFA) AROUND THE HIDE SITE</a:t>
            </a:r>
            <a:endParaRPr lang="en-US" sz="1700" dirty="0"/>
          </a:p>
          <a:p>
            <a:pPr marL="359111" indent="-359111">
              <a:buFont typeface="+mj-lt"/>
              <a:buAutoNum type="arabicPeriod"/>
            </a:pPr>
            <a:r>
              <a:rPr lang="en-US" sz="1700" dirty="0"/>
              <a:t>RTO ESTABLISHES COMMUNICATION WITH HIGHER UNIT</a:t>
            </a:r>
            <a:br>
              <a:rPr lang="en-US" sz="1700" dirty="0"/>
            </a:br>
            <a:r>
              <a:rPr lang="en-US" sz="1700" dirty="0"/>
              <a:t>- MAINTAINS COMMUNICATION WITH SURVEILLANCE </a:t>
            </a:r>
            <a:r>
              <a:rPr lang="en-US" sz="1700" dirty="0" smtClean="0"/>
              <a:t>SITE</a:t>
            </a:r>
          </a:p>
          <a:p>
            <a:pPr marL="359111" indent="-359111">
              <a:buFont typeface="+mj-lt"/>
              <a:buAutoNum type="arabicPeriod"/>
            </a:pPr>
            <a:r>
              <a:rPr lang="en-US" sz="1700" dirty="0" smtClean="0"/>
              <a:t>INPLACE CLAYMORE</a:t>
            </a:r>
          </a:p>
          <a:p>
            <a:pPr marL="359111" indent="-359111">
              <a:buFont typeface="+mj-lt"/>
              <a:buAutoNum type="arabicPeriod"/>
            </a:pPr>
            <a:r>
              <a:rPr lang="en-US" sz="1700" dirty="0" smtClean="0"/>
              <a:t>PLAN FIRES ON EGRESS ROUTE</a:t>
            </a:r>
          </a:p>
          <a:p>
            <a:pPr marL="359111" indent="-359111">
              <a:buFont typeface="+mj-lt"/>
              <a:buAutoNum type="arabicPeriod"/>
            </a:pPr>
            <a:r>
              <a:rPr lang="en-US" sz="1700" dirty="0" smtClean="0"/>
              <a:t>FILL-OUT CAS / CCA / MEDEVAC SMART CARDS</a:t>
            </a:r>
            <a:endParaRPr lang="en-US" sz="1700" dirty="0"/>
          </a:p>
          <a:p>
            <a:pPr marL="359111" indent="-359111">
              <a:buFont typeface="+mj-lt"/>
              <a:buAutoNum type="arabicPeriod"/>
            </a:pPr>
            <a:r>
              <a:rPr lang="en-US" sz="1700" dirty="0"/>
              <a:t>TL SENDS REPORT TO HIGHER THAT HIDE &amp; SURVEILLANCE SITE ARE </a:t>
            </a:r>
            <a:r>
              <a:rPr lang="en-US" sz="1700" dirty="0" smtClean="0"/>
              <a:t>ESTABLISHED</a:t>
            </a:r>
          </a:p>
          <a:p>
            <a:pPr marL="359111" indent="-359111">
              <a:buFont typeface="+mj-lt"/>
              <a:buAutoNum type="arabicPeriod"/>
            </a:pPr>
            <a:r>
              <a:rPr lang="en-US" sz="1700" dirty="0" smtClean="0"/>
              <a:t>CONSOLIDATE AND ORGANIZE REPORTS FROM SURV. SITE TO HIGHER</a:t>
            </a:r>
            <a:endParaRPr lang="en-US" sz="1700"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18" name="Slide Number Placeholder 17"/>
          <p:cNvSpPr>
            <a:spLocks noGrp="1"/>
          </p:cNvSpPr>
          <p:nvPr>
            <p:ph type="sldNum" sz="quarter" idx="12"/>
          </p:nvPr>
        </p:nvSpPr>
        <p:spPr/>
        <p:txBody>
          <a:bodyPr/>
          <a:lstStyle/>
          <a:p>
            <a:fld id="{19C55568-C6AD-4596-911E-41E918440C47}" type="slidenum">
              <a:rPr lang="en-US" smtClean="0"/>
              <a:pPr/>
              <a:t>21</a:t>
            </a:fld>
            <a:endParaRPr lang="en-US" dirty="0"/>
          </a:p>
        </p:txBody>
      </p:sp>
    </p:spTree>
    <p:extLst>
      <p:ext uri="{BB962C8B-B14F-4D97-AF65-F5344CB8AC3E}">
        <p14:creationId xmlns="" xmlns:p14="http://schemas.microsoft.com/office/powerpoint/2010/main" val="488025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2663"/>
            <a:ext cx="6858000" cy="3820794"/>
          </a:xfrm>
          <a:prstGeom prst="rect">
            <a:avLst/>
          </a:prstGeom>
          <a:noFill/>
        </p:spPr>
        <p:txBody>
          <a:bodyPr wrap="square" lIns="95763" tIns="47881" rIns="95763" bIns="47881" rtlCol="0">
            <a:spAutoFit/>
          </a:bodyPr>
          <a:lstStyle/>
          <a:p>
            <a:r>
              <a:rPr lang="en-US" b="1" cap="all" dirty="0" smtClean="0">
                <a:cs typeface="Arial Black"/>
              </a:rPr>
              <a:t>RED:</a:t>
            </a:r>
            <a:r>
              <a:rPr lang="en-US" cap="all" dirty="0" smtClean="0">
                <a:cs typeface="Arial Black"/>
              </a:rPr>
              <a:t> </a:t>
            </a:r>
            <a:r>
              <a:rPr lang="en-US" cap="all" dirty="0" smtClean="0">
                <a:cs typeface="Arial"/>
              </a:rPr>
              <a:t>ENEMY ON THE OBJECTIVE</a:t>
            </a:r>
          </a:p>
          <a:p>
            <a:pPr marL="778071" lvl="1" indent="-299258">
              <a:buFontTx/>
              <a:buChar char="-"/>
            </a:pPr>
            <a:r>
              <a:rPr lang="en-US" sz="1700" cap="all" dirty="0">
                <a:cs typeface="Arial Black"/>
              </a:rPr>
              <a:t>EVERYONE IS AWAKE</a:t>
            </a:r>
          </a:p>
          <a:p>
            <a:r>
              <a:rPr lang="en-US" b="1" cap="all" dirty="0" smtClean="0">
                <a:cs typeface="Arial Black"/>
              </a:rPr>
              <a:t>WHITE:</a:t>
            </a:r>
            <a:r>
              <a:rPr lang="en-US" cap="all" dirty="0" smtClean="0">
                <a:cs typeface="Arial"/>
              </a:rPr>
              <a:t> ENEMY APPROACHING SURVEILLANCE SITE</a:t>
            </a:r>
          </a:p>
          <a:p>
            <a:pPr marL="778071" lvl="1" indent="-299258">
              <a:buFontTx/>
              <a:buChar char="-"/>
            </a:pPr>
            <a:r>
              <a:rPr lang="en-US" sz="1700" cap="all" dirty="0">
                <a:cs typeface="Arial Black"/>
              </a:rPr>
              <a:t>PACK EVERYTHING AND BE READY TO MOVE</a:t>
            </a:r>
          </a:p>
          <a:p>
            <a:pPr marL="778071" lvl="1" indent="-299258">
              <a:buFontTx/>
              <a:buChar char="-"/>
            </a:pPr>
            <a:r>
              <a:rPr lang="en-US" sz="1700" cap="all" dirty="0">
                <a:cs typeface="Arial Black"/>
              </a:rPr>
              <a:t>LAY </a:t>
            </a:r>
            <a:r>
              <a:rPr lang="en-US" sz="1700" cap="all" dirty="0" smtClean="0">
                <a:cs typeface="Arial Black"/>
              </a:rPr>
              <a:t>GUNS ON, </a:t>
            </a:r>
            <a:r>
              <a:rPr lang="en-US" sz="1700" cap="all" dirty="0">
                <a:cs typeface="Arial Black"/>
              </a:rPr>
              <a:t>BUT DO NOT LOAD</a:t>
            </a:r>
          </a:p>
          <a:p>
            <a:pPr marL="778071" lvl="1" indent="-299258">
              <a:buFontTx/>
              <a:buChar char="-"/>
            </a:pPr>
            <a:r>
              <a:rPr lang="en-US" sz="1700" cap="all" dirty="0">
                <a:cs typeface="Arial Black"/>
              </a:rPr>
              <a:t>REQUEST CAS/CCA ON STATION</a:t>
            </a:r>
          </a:p>
          <a:p>
            <a:r>
              <a:rPr lang="en-US" b="1" cap="all" dirty="0" smtClean="0">
                <a:cs typeface="Arial Black"/>
              </a:rPr>
              <a:t>BLUE:</a:t>
            </a:r>
            <a:r>
              <a:rPr lang="en-US" cap="all" dirty="0" smtClean="0">
                <a:cs typeface="Arial Black"/>
              </a:rPr>
              <a:t> </a:t>
            </a:r>
            <a:r>
              <a:rPr lang="en-US" cap="all" dirty="0" smtClean="0">
                <a:cs typeface="Arial"/>
              </a:rPr>
              <a:t>SURVEILLANCE SITE COMPROMISED</a:t>
            </a:r>
          </a:p>
          <a:p>
            <a:pPr marL="778071" lvl="1" indent="-299258">
              <a:buFontTx/>
              <a:buChar char="-"/>
            </a:pPr>
            <a:r>
              <a:rPr lang="en-US" sz="1700" cap="all" dirty="0">
                <a:cs typeface="Arial"/>
              </a:rPr>
              <a:t>EXECUTE BREAKOUT DRILL</a:t>
            </a:r>
          </a:p>
          <a:p>
            <a:pPr marL="1256885" lvl="2" indent="-299258">
              <a:buFontTx/>
              <a:buChar char="-"/>
            </a:pPr>
            <a:r>
              <a:rPr lang="en-US" sz="1700" cap="all" dirty="0">
                <a:cs typeface="Arial"/>
              </a:rPr>
              <a:t>DETONATE CLAYMORE</a:t>
            </a:r>
          </a:p>
          <a:p>
            <a:pPr marL="1256885" lvl="2" indent="-299258">
              <a:buFontTx/>
              <a:buChar char="-"/>
            </a:pPr>
            <a:r>
              <a:rPr lang="en-US" sz="1700" cap="all" dirty="0">
                <a:cs typeface="Arial"/>
              </a:rPr>
              <a:t>CALL IN IDF / CAS / CCA</a:t>
            </a:r>
          </a:p>
          <a:p>
            <a:pPr marL="1256885" lvl="2" indent="-299258">
              <a:buFontTx/>
              <a:buChar char="-"/>
            </a:pPr>
            <a:r>
              <a:rPr lang="en-US" sz="1700" cap="all" dirty="0">
                <a:cs typeface="Arial"/>
              </a:rPr>
              <a:t>BREAK CONTACT</a:t>
            </a:r>
          </a:p>
          <a:p>
            <a:pPr marL="1256885" lvl="2" indent="-299258">
              <a:buFontTx/>
              <a:buChar char="-"/>
            </a:pPr>
            <a:r>
              <a:rPr lang="en-US" sz="1700" cap="all" dirty="0">
                <a:cs typeface="Arial"/>
              </a:rPr>
              <a:t>MOVE TO DESIGNATED AREA OF RECOVERY (DAR)</a:t>
            </a:r>
          </a:p>
          <a:p>
            <a:pPr marL="1256885" lvl="2" indent="-299258">
              <a:buFontTx/>
              <a:buChar char="-"/>
            </a:pPr>
            <a:endParaRPr lang="en-US" sz="1700" cap="all" dirty="0">
              <a:cs typeface="Arial"/>
            </a:endParaRPr>
          </a:p>
          <a:p>
            <a:pPr marL="1316736" lvl="2" indent="-359111">
              <a:buFont typeface="Wingdings" charset="2"/>
              <a:buChar char="Ø"/>
            </a:pPr>
            <a:endParaRPr lang="en-US" sz="1500" cap="all" dirty="0">
              <a:cs typeface="Arial Black"/>
            </a:endParaRPr>
          </a:p>
        </p:txBody>
      </p:sp>
      <p:sp>
        <p:nvSpPr>
          <p:cNvPr id="39" name="Title 1"/>
          <p:cNvSpPr>
            <a:spLocks noGrp="1"/>
          </p:cNvSpPr>
          <p:nvPr>
            <p:ph type="title"/>
          </p:nvPr>
        </p:nvSpPr>
        <p:spPr>
          <a:xfrm>
            <a:off x="0" y="0"/>
            <a:ext cx="6858000" cy="908050"/>
          </a:xfrm>
          <a:solidFill>
            <a:schemeClr val="tx1"/>
          </a:solidFill>
        </p:spPr>
        <p:txBody>
          <a:bodyPr>
            <a:normAutofit/>
          </a:bodyPr>
          <a:lstStyle/>
          <a:p>
            <a:r>
              <a:rPr lang="en-US" sz="2900" dirty="0" smtClean="0">
                <a:solidFill>
                  <a:schemeClr val="bg1"/>
                </a:solidFill>
                <a:latin typeface="Arial Black" pitchFamily="34" charset="0"/>
              </a:rPr>
              <a:t>4E. DISPLACEMENT </a:t>
            </a:r>
            <a:r>
              <a:rPr lang="en-US" sz="2900" dirty="0">
                <a:solidFill>
                  <a:schemeClr val="bg1"/>
                </a:solidFill>
                <a:latin typeface="Arial Black" pitchFamily="34" charset="0"/>
              </a:rPr>
              <a:t>CRITERIA</a:t>
            </a:r>
            <a:br>
              <a:rPr lang="en-US" sz="2900" dirty="0">
                <a:solidFill>
                  <a:schemeClr val="bg1"/>
                </a:solidFill>
                <a:latin typeface="Arial Black" pitchFamily="34" charset="0"/>
              </a:rPr>
            </a:br>
            <a:r>
              <a:rPr lang="en-US" sz="2400" dirty="0">
                <a:solidFill>
                  <a:schemeClr val="bg1"/>
                </a:solidFill>
                <a:latin typeface="Arial Black" pitchFamily="34" charset="0"/>
              </a:rPr>
              <a:t>RED, WHITE, BLUE PLAN</a:t>
            </a:r>
          </a:p>
        </p:txBody>
      </p:sp>
      <p:grpSp>
        <p:nvGrpSpPr>
          <p:cNvPr id="2" name="Group 89"/>
          <p:cNvGrpSpPr/>
          <p:nvPr/>
        </p:nvGrpSpPr>
        <p:grpSpPr>
          <a:xfrm>
            <a:off x="381007" y="4810892"/>
            <a:ext cx="6116564" cy="4009074"/>
            <a:chOff x="381000" y="4440823"/>
            <a:chExt cx="6116564" cy="3700687"/>
          </a:xfrm>
        </p:grpSpPr>
        <p:sp>
          <p:nvSpPr>
            <p:cNvPr id="18" name="Oval 17"/>
            <p:cNvSpPr>
              <a:spLocks noChangeAspect="1"/>
            </p:cNvSpPr>
            <p:nvPr/>
          </p:nvSpPr>
          <p:spPr>
            <a:xfrm>
              <a:off x="381000" y="5606069"/>
              <a:ext cx="1143000" cy="1079501"/>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8337635">
              <a:off x="279800" y="5751291"/>
              <a:ext cx="629167" cy="353943"/>
            </a:xfrm>
            <a:prstGeom prst="rect">
              <a:avLst/>
            </a:prstGeom>
            <a:noFill/>
          </p:spPr>
          <p:txBody>
            <a:bodyPr wrap="none" rtlCol="0">
              <a:spAutoFit/>
            </a:bodyPr>
            <a:lstStyle/>
            <a:p>
              <a:pPr algn="ctr"/>
              <a:r>
                <a:rPr lang="en-US" sz="1700" dirty="0">
                  <a:latin typeface="Arial Black" pitchFamily="34" charset="0"/>
                </a:rPr>
                <a:t>OBJ</a:t>
              </a:r>
            </a:p>
          </p:txBody>
        </p:sp>
        <p:grpSp>
          <p:nvGrpSpPr>
            <p:cNvPr id="3" name="Group 31"/>
            <p:cNvGrpSpPr/>
            <p:nvPr/>
          </p:nvGrpSpPr>
          <p:grpSpPr>
            <a:xfrm>
              <a:off x="6014739" y="6391719"/>
              <a:ext cx="482825" cy="647700"/>
              <a:chOff x="4847150" y="4610100"/>
              <a:chExt cx="680708" cy="952500"/>
            </a:xfrm>
          </p:grpSpPr>
          <p:grpSp>
            <p:nvGrpSpPr>
              <p:cNvPr id="6" name="Group 62"/>
              <p:cNvGrpSpPr>
                <a:grpSpLocks noChangeAspect="1"/>
              </p:cNvGrpSpPr>
              <p:nvPr/>
            </p:nvGrpSpPr>
            <p:grpSpPr>
              <a:xfrm>
                <a:off x="4953000" y="4610100"/>
                <a:ext cx="457200" cy="952500"/>
                <a:chOff x="1828800" y="2286000"/>
                <a:chExt cx="914400" cy="1905000"/>
              </a:xfrm>
              <a:solidFill>
                <a:schemeClr val="bg1"/>
              </a:solidFill>
            </p:grpSpPr>
            <p:sp>
              <p:nvSpPr>
                <p:cNvPr id="30" name="Rectangle 29"/>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a:spLocks noChangeAspect="1"/>
                </p:cNvSpPr>
                <p:nvPr/>
              </p:nvSpPr>
              <p:spPr>
                <a:xfrm rot="10800000">
                  <a:off x="1828800" y="3200400"/>
                  <a:ext cx="914400" cy="9906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4847150" y="4689725"/>
                <a:ext cx="680708" cy="334237"/>
              </a:xfrm>
              <a:prstGeom prst="rect">
                <a:avLst/>
              </a:prstGeom>
              <a:noFill/>
              <a:ln w="38100">
                <a:noFill/>
              </a:ln>
            </p:spPr>
            <p:txBody>
              <a:bodyPr wrap="none" rtlCol="0">
                <a:spAutoFit/>
              </a:bodyPr>
              <a:lstStyle/>
              <a:p>
                <a:pPr algn="ctr"/>
                <a:r>
                  <a:rPr lang="en-US" sz="1000" dirty="0">
                    <a:latin typeface="Arial Black" pitchFamily="34" charset="0"/>
                  </a:rPr>
                  <a:t>DAR</a:t>
                </a:r>
              </a:p>
            </p:txBody>
          </p:sp>
        </p:grpSp>
        <p:cxnSp>
          <p:nvCxnSpPr>
            <p:cNvPr id="49" name="Curved Connector 48"/>
            <p:cNvCxnSpPr>
              <a:stCxn id="41" idx="3"/>
              <a:endCxn id="31" idx="5"/>
            </p:cNvCxnSpPr>
            <p:nvPr/>
          </p:nvCxnSpPr>
          <p:spPr>
            <a:xfrm rot="16200000" flipH="1">
              <a:off x="5118242" y="5818367"/>
              <a:ext cx="579146" cy="1526154"/>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9" name="Group 39"/>
            <p:cNvGrpSpPr/>
            <p:nvPr/>
          </p:nvGrpSpPr>
          <p:grpSpPr>
            <a:xfrm>
              <a:off x="4416138" y="5934520"/>
              <a:ext cx="457200" cy="361466"/>
              <a:chOff x="2057400" y="3224048"/>
              <a:chExt cx="679704" cy="592697"/>
            </a:xfrm>
          </p:grpSpPr>
          <p:sp>
            <p:nvSpPr>
              <p:cNvPr id="41" name="Isosceles Triangle 40"/>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2093449" y="3397487"/>
                <a:ext cx="603410" cy="419258"/>
              </a:xfrm>
              <a:prstGeom prst="rect">
                <a:avLst/>
              </a:prstGeom>
              <a:noFill/>
              <a:ln w="38100">
                <a:noFill/>
              </a:ln>
            </p:spPr>
            <p:txBody>
              <a:bodyPr wrap="none" rtlCol="0">
                <a:spAutoFit/>
              </a:bodyPr>
              <a:lstStyle/>
              <a:p>
                <a:pPr algn="ctr"/>
                <a:r>
                  <a:rPr lang="en-US" sz="1200" dirty="0">
                    <a:latin typeface="Arial Black" pitchFamily="34" charset="0"/>
                  </a:rPr>
                  <a:t>SS</a:t>
                </a:r>
              </a:p>
            </p:txBody>
          </p:sp>
        </p:grpSp>
        <p:sp>
          <p:nvSpPr>
            <p:cNvPr id="5" name="TextBox 4"/>
            <p:cNvSpPr txBox="1"/>
            <p:nvPr/>
          </p:nvSpPr>
          <p:spPr>
            <a:xfrm rot="16200000">
              <a:off x="628622" y="4717526"/>
              <a:ext cx="629167" cy="353943"/>
            </a:xfrm>
            <a:prstGeom prst="rect">
              <a:avLst/>
            </a:prstGeom>
            <a:noFill/>
          </p:spPr>
          <p:txBody>
            <a:bodyPr wrap="none" rtlCol="0">
              <a:spAutoFit/>
            </a:bodyPr>
            <a:lstStyle/>
            <a:p>
              <a:r>
                <a:rPr lang="en-US" sz="1700" dirty="0">
                  <a:latin typeface="Arial Black"/>
                  <a:cs typeface="Arial Black"/>
                </a:rPr>
                <a:t>RED</a:t>
              </a:r>
            </a:p>
          </p:txBody>
        </p:sp>
        <p:sp>
          <p:nvSpPr>
            <p:cNvPr id="46" name="TextBox 45"/>
            <p:cNvSpPr txBox="1"/>
            <p:nvPr/>
          </p:nvSpPr>
          <p:spPr>
            <a:xfrm rot="16200000">
              <a:off x="625077" y="7312876"/>
              <a:ext cx="629167" cy="353943"/>
            </a:xfrm>
            <a:prstGeom prst="rect">
              <a:avLst/>
            </a:prstGeom>
            <a:noFill/>
          </p:spPr>
          <p:txBody>
            <a:bodyPr wrap="none" rtlCol="0">
              <a:spAutoFit/>
            </a:bodyPr>
            <a:lstStyle/>
            <a:p>
              <a:r>
                <a:rPr lang="en-US" sz="1700" dirty="0">
                  <a:latin typeface="Arial Black"/>
                  <a:cs typeface="Arial Black"/>
                </a:rPr>
                <a:t>RED</a:t>
              </a:r>
            </a:p>
          </p:txBody>
        </p:sp>
        <p:cxnSp>
          <p:nvCxnSpPr>
            <p:cNvPr id="7" name="Straight Connector 6"/>
            <p:cNvCxnSpPr>
              <a:stCxn id="5" idx="1"/>
              <a:endCxn id="46" idx="3"/>
            </p:cNvCxnSpPr>
            <p:nvPr/>
          </p:nvCxnSpPr>
          <p:spPr>
            <a:xfrm flipH="1">
              <a:off x="939661" y="5209081"/>
              <a:ext cx="3545" cy="196618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713453" y="5910869"/>
              <a:ext cx="458824" cy="457200"/>
              <a:chOff x="486174" y="4724400"/>
              <a:chExt cx="458824" cy="457200"/>
            </a:xfrm>
          </p:grpSpPr>
          <p:sp>
            <p:nvSpPr>
              <p:cNvPr id="8" name="Diamond 7"/>
              <p:cNvSpPr>
                <a:spLocks noChangeAspect="1"/>
              </p:cNvSpPr>
              <p:nvPr/>
            </p:nvSpPr>
            <p:spPr>
              <a:xfrm>
                <a:off x="487798" y="4724400"/>
                <a:ext cx="457200" cy="457200"/>
              </a:xfrm>
              <a:prstGeom prst="diamond">
                <a:avLst/>
              </a:prstGeom>
              <a:solidFill>
                <a:schemeClr val="bg1">
                  <a:lumMod val="65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Multiply 9"/>
              <p:cNvSpPr/>
              <p:nvPr/>
            </p:nvSpPr>
            <p:spPr>
              <a:xfrm>
                <a:off x="486174" y="4724400"/>
                <a:ext cx="457200" cy="457200"/>
              </a:xfrm>
              <a:prstGeom prst="mathMultiply">
                <a:avLst>
                  <a:gd name="adj1" fmla="val 0"/>
                </a:avLst>
              </a:prstGeom>
              <a:solidFill>
                <a:schemeClr val="bg1">
                  <a:lumMod val="7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2" name="TextBox 51"/>
            <p:cNvSpPr txBox="1"/>
            <p:nvPr/>
          </p:nvSpPr>
          <p:spPr>
            <a:xfrm rot="16200000">
              <a:off x="1752194" y="4717526"/>
              <a:ext cx="907349" cy="353943"/>
            </a:xfrm>
            <a:prstGeom prst="rect">
              <a:avLst/>
            </a:prstGeom>
            <a:noFill/>
          </p:spPr>
          <p:txBody>
            <a:bodyPr wrap="none" rtlCol="0">
              <a:spAutoFit/>
            </a:bodyPr>
            <a:lstStyle/>
            <a:p>
              <a:r>
                <a:rPr lang="en-US" sz="1700" dirty="0">
                  <a:latin typeface="Arial Black"/>
                  <a:cs typeface="Arial Black"/>
                </a:rPr>
                <a:t>WHITE</a:t>
              </a:r>
            </a:p>
          </p:txBody>
        </p:sp>
        <p:sp>
          <p:nvSpPr>
            <p:cNvPr id="53" name="TextBox 52"/>
            <p:cNvSpPr txBox="1"/>
            <p:nvPr/>
          </p:nvSpPr>
          <p:spPr>
            <a:xfrm rot="16200000">
              <a:off x="1748651" y="7312879"/>
              <a:ext cx="907349" cy="353943"/>
            </a:xfrm>
            <a:prstGeom prst="rect">
              <a:avLst/>
            </a:prstGeom>
            <a:noFill/>
          </p:spPr>
          <p:txBody>
            <a:bodyPr wrap="none" rtlCol="0">
              <a:spAutoFit/>
            </a:bodyPr>
            <a:lstStyle/>
            <a:p>
              <a:r>
                <a:rPr lang="en-US" sz="1700" dirty="0">
                  <a:latin typeface="Arial Black"/>
                  <a:cs typeface="Arial Black"/>
                </a:rPr>
                <a:t>WHITE</a:t>
              </a:r>
            </a:p>
          </p:txBody>
        </p:sp>
        <p:cxnSp>
          <p:nvCxnSpPr>
            <p:cNvPr id="54" name="Straight Connector 53"/>
            <p:cNvCxnSpPr>
              <a:stCxn id="52" idx="1"/>
              <a:endCxn id="53" idx="3"/>
            </p:cNvCxnSpPr>
            <p:nvPr/>
          </p:nvCxnSpPr>
          <p:spPr>
            <a:xfrm flipH="1">
              <a:off x="2202326" y="5348172"/>
              <a:ext cx="3543" cy="168800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2" name="Group 58"/>
            <p:cNvGrpSpPr/>
            <p:nvPr/>
          </p:nvGrpSpPr>
          <p:grpSpPr>
            <a:xfrm>
              <a:off x="1976114" y="5910869"/>
              <a:ext cx="458824" cy="457200"/>
              <a:chOff x="486174" y="4724400"/>
              <a:chExt cx="458824" cy="457200"/>
            </a:xfrm>
          </p:grpSpPr>
          <p:sp>
            <p:nvSpPr>
              <p:cNvPr id="60" name="Diamond 59"/>
              <p:cNvSpPr>
                <a:spLocks noChangeAspect="1"/>
              </p:cNvSpPr>
              <p:nvPr/>
            </p:nvSpPr>
            <p:spPr>
              <a:xfrm>
                <a:off x="487798" y="4724400"/>
                <a:ext cx="457200" cy="457200"/>
              </a:xfrm>
              <a:prstGeom prst="diamond">
                <a:avLst/>
              </a:prstGeom>
              <a:solidFill>
                <a:schemeClr val="bg1">
                  <a:lumMod val="75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Multiply 60"/>
              <p:cNvSpPr/>
              <p:nvPr/>
            </p:nvSpPr>
            <p:spPr>
              <a:xfrm>
                <a:off x="486174" y="4724400"/>
                <a:ext cx="457200" cy="457200"/>
              </a:xfrm>
              <a:prstGeom prst="mathMultiply">
                <a:avLst>
                  <a:gd name="adj1" fmla="val 0"/>
                </a:avLst>
              </a:prstGeom>
              <a:solidFill>
                <a:schemeClr val="bg1">
                  <a:lumMod val="6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Box 61"/>
            <p:cNvSpPr txBox="1"/>
            <p:nvPr/>
          </p:nvSpPr>
          <p:spPr>
            <a:xfrm rot="16200000">
              <a:off x="3042208" y="4722293"/>
              <a:ext cx="768969" cy="353943"/>
            </a:xfrm>
            <a:prstGeom prst="rect">
              <a:avLst/>
            </a:prstGeom>
            <a:noFill/>
          </p:spPr>
          <p:txBody>
            <a:bodyPr wrap="none" rtlCol="0">
              <a:spAutoFit/>
            </a:bodyPr>
            <a:lstStyle/>
            <a:p>
              <a:r>
                <a:rPr lang="en-US" sz="1700" dirty="0">
                  <a:latin typeface="Arial Black"/>
                  <a:cs typeface="Arial Black"/>
                </a:rPr>
                <a:t>BLUE</a:t>
              </a:r>
            </a:p>
          </p:txBody>
        </p:sp>
        <p:sp>
          <p:nvSpPr>
            <p:cNvPr id="63" name="TextBox 62"/>
            <p:cNvSpPr txBox="1"/>
            <p:nvPr/>
          </p:nvSpPr>
          <p:spPr>
            <a:xfrm rot="16200000">
              <a:off x="3038662" y="7317644"/>
              <a:ext cx="768969" cy="353943"/>
            </a:xfrm>
            <a:prstGeom prst="rect">
              <a:avLst/>
            </a:prstGeom>
            <a:noFill/>
          </p:spPr>
          <p:txBody>
            <a:bodyPr wrap="none" rtlCol="0">
              <a:spAutoFit/>
            </a:bodyPr>
            <a:lstStyle/>
            <a:p>
              <a:r>
                <a:rPr lang="en-US" sz="1700" dirty="0">
                  <a:latin typeface="Arial Black"/>
                  <a:cs typeface="Arial Black"/>
                </a:rPr>
                <a:t>BLUE</a:t>
              </a:r>
            </a:p>
          </p:txBody>
        </p:sp>
        <p:cxnSp>
          <p:nvCxnSpPr>
            <p:cNvPr id="64" name="Straight Connector 63"/>
            <p:cNvCxnSpPr>
              <a:stCxn id="62" idx="1"/>
              <a:endCxn id="63" idx="3"/>
            </p:cNvCxnSpPr>
            <p:nvPr/>
          </p:nvCxnSpPr>
          <p:spPr>
            <a:xfrm flipH="1">
              <a:off x="3423147" y="5283749"/>
              <a:ext cx="3546" cy="182638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64"/>
            <p:cNvGrpSpPr/>
            <p:nvPr/>
          </p:nvGrpSpPr>
          <p:grpSpPr>
            <a:xfrm>
              <a:off x="3196938" y="5915635"/>
              <a:ext cx="458824" cy="457200"/>
              <a:chOff x="486174" y="4724400"/>
              <a:chExt cx="458824" cy="457200"/>
            </a:xfrm>
          </p:grpSpPr>
          <p:sp>
            <p:nvSpPr>
              <p:cNvPr id="66" name="Diamond 65"/>
              <p:cNvSpPr>
                <a:spLocks noChangeAspect="1"/>
              </p:cNvSpPr>
              <p:nvPr/>
            </p:nvSpPr>
            <p:spPr>
              <a:xfrm>
                <a:off x="487798" y="4724400"/>
                <a:ext cx="457200" cy="457200"/>
              </a:xfrm>
              <a:prstGeom prst="diamond">
                <a:avLst/>
              </a:prstGeom>
              <a:solidFill>
                <a:schemeClr val="bg1">
                  <a:lumMod val="75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Multiply 66"/>
              <p:cNvSpPr/>
              <p:nvPr/>
            </p:nvSpPr>
            <p:spPr>
              <a:xfrm>
                <a:off x="486174" y="4724400"/>
                <a:ext cx="457200" cy="457200"/>
              </a:xfrm>
              <a:prstGeom prst="mathMultiply">
                <a:avLst>
                  <a:gd name="adj1" fmla="val 0"/>
                </a:avLst>
              </a:pr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26"/>
            <p:cNvGrpSpPr/>
            <p:nvPr/>
          </p:nvGrpSpPr>
          <p:grpSpPr>
            <a:xfrm rot="5400000">
              <a:off x="3976401" y="5717030"/>
              <a:ext cx="276225" cy="768350"/>
              <a:chOff x="1871799" y="7865935"/>
              <a:chExt cx="276225" cy="768350"/>
            </a:xfrm>
          </p:grpSpPr>
          <p:sp>
            <p:nvSpPr>
              <p:cNvPr id="70" name="Oval 69"/>
              <p:cNvSpPr>
                <a:spLocks noChangeAspect="1"/>
              </p:cNvSpPr>
              <p:nvPr/>
            </p:nvSpPr>
            <p:spPr>
              <a:xfrm>
                <a:off x="1901839" y="8367585"/>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cxnSp>
            <p:nvCxnSpPr>
              <p:cNvPr id="71" name="Straight Connector 70"/>
              <p:cNvCxnSpPr/>
              <p:nvPr/>
            </p:nvCxnSpPr>
            <p:spPr>
              <a:xfrm flipH="1">
                <a:off x="1871799" y="8558085"/>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71824" y="8558085"/>
                <a:ext cx="76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1990332" y="7865935"/>
                <a:ext cx="65088" cy="517525"/>
              </a:xfrm>
              <a:custGeom>
                <a:avLst/>
                <a:gdLst>
                  <a:gd name="connsiteX0" fmla="*/ 40217 w 65088"/>
                  <a:gd name="connsiteY0" fmla="*/ 0 h 517525"/>
                  <a:gd name="connsiteX1" fmla="*/ 59267 w 65088"/>
                  <a:gd name="connsiteY1" fmla="*/ 114300 h 517525"/>
                  <a:gd name="connsiteX2" fmla="*/ 5292 w 65088"/>
                  <a:gd name="connsiteY2" fmla="*/ 254000 h 517525"/>
                  <a:gd name="connsiteX3" fmla="*/ 27517 w 65088"/>
                  <a:gd name="connsiteY3" fmla="*/ 428625 h 517525"/>
                  <a:gd name="connsiteX4" fmla="*/ 21167 w 65088"/>
                  <a:gd name="connsiteY4" fmla="*/ 517525 h 51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8" h="517525">
                    <a:moveTo>
                      <a:pt x="40217" y="0"/>
                    </a:moveTo>
                    <a:cubicBezTo>
                      <a:pt x="52652" y="35983"/>
                      <a:pt x="65088" y="71967"/>
                      <a:pt x="59267" y="114300"/>
                    </a:cubicBezTo>
                    <a:cubicBezTo>
                      <a:pt x="53446" y="156633"/>
                      <a:pt x="10584" y="201613"/>
                      <a:pt x="5292" y="254000"/>
                    </a:cubicBezTo>
                    <a:cubicBezTo>
                      <a:pt x="0" y="306387"/>
                      <a:pt x="24871" y="384704"/>
                      <a:pt x="27517" y="428625"/>
                    </a:cubicBezTo>
                    <a:cubicBezTo>
                      <a:pt x="30163" y="472546"/>
                      <a:pt x="21167" y="517525"/>
                      <a:pt x="21167" y="5175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74"/>
            <p:cNvGrpSpPr/>
            <p:nvPr/>
          </p:nvGrpSpPr>
          <p:grpSpPr>
            <a:xfrm>
              <a:off x="4949538" y="7763320"/>
              <a:ext cx="457200" cy="378190"/>
              <a:chOff x="2057400" y="3224048"/>
              <a:chExt cx="679704" cy="620120"/>
            </a:xfrm>
          </p:grpSpPr>
          <p:sp>
            <p:nvSpPr>
              <p:cNvPr id="76" name="Isosceles Triangle 75"/>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2080345" y="3424910"/>
                <a:ext cx="629624" cy="419258"/>
              </a:xfrm>
              <a:prstGeom prst="rect">
                <a:avLst/>
              </a:prstGeom>
              <a:noFill/>
              <a:ln w="38100">
                <a:noFill/>
              </a:ln>
            </p:spPr>
            <p:txBody>
              <a:bodyPr wrap="none" rtlCol="0">
                <a:spAutoFit/>
              </a:bodyPr>
              <a:lstStyle/>
              <a:p>
                <a:pPr algn="ctr"/>
                <a:r>
                  <a:rPr lang="en-US" sz="1200" dirty="0">
                    <a:latin typeface="Arial Black" pitchFamily="34" charset="0"/>
                  </a:rPr>
                  <a:t>HS</a:t>
                </a:r>
              </a:p>
            </p:txBody>
          </p:sp>
        </p:grpSp>
        <p:cxnSp>
          <p:nvCxnSpPr>
            <p:cNvPr id="78" name="Curved Connector 77"/>
            <p:cNvCxnSpPr>
              <a:stCxn id="76" idx="5"/>
              <a:endCxn id="31" idx="0"/>
            </p:cNvCxnSpPr>
            <p:nvPr/>
          </p:nvCxnSpPr>
          <p:spPr>
            <a:xfrm flipV="1">
              <a:off x="5292438" y="7039419"/>
              <a:ext cx="959526" cy="902576"/>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8" idx="3"/>
              <a:endCxn id="60" idx="1"/>
            </p:cNvCxnSpPr>
            <p:nvPr/>
          </p:nvCxnSpPr>
          <p:spPr>
            <a:xfrm>
              <a:off x="1172277" y="6139469"/>
              <a:ext cx="805461" cy="12700"/>
            </a:xfrm>
            <a:prstGeom prst="curvedConnector3">
              <a:avLst>
                <a:gd name="adj1" fmla="val 50000"/>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60" idx="3"/>
              <a:endCxn id="66" idx="1"/>
            </p:cNvCxnSpPr>
            <p:nvPr/>
          </p:nvCxnSpPr>
          <p:spPr>
            <a:xfrm>
              <a:off x="2434938" y="6139469"/>
              <a:ext cx="763624" cy="4766"/>
            </a:xfrm>
            <a:prstGeom prst="curvedConnector3">
              <a:avLst>
                <a:gd name="adj1" fmla="val 50000"/>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7" name="Footer Placeholder 16"/>
          <p:cNvSpPr>
            <a:spLocks noGrp="1"/>
          </p:cNvSpPr>
          <p:nvPr>
            <p:ph type="ftr" sz="quarter" idx="11"/>
          </p:nvPr>
        </p:nvSpPr>
        <p:spPr/>
        <p:txBody>
          <a:bodyPr/>
          <a:lstStyle/>
          <a:p>
            <a:r>
              <a:rPr lang="en-US" smtClean="0"/>
              <a:t>Steadfast and Vigilant</a:t>
            </a:r>
            <a:endParaRPr lang="en-US" dirty="0"/>
          </a:p>
        </p:txBody>
      </p:sp>
      <p:sp>
        <p:nvSpPr>
          <p:cNvPr id="47" name="Slide Number Placeholder 46"/>
          <p:cNvSpPr>
            <a:spLocks noGrp="1"/>
          </p:cNvSpPr>
          <p:nvPr>
            <p:ph type="sldNum" sz="quarter" idx="12"/>
          </p:nvPr>
        </p:nvSpPr>
        <p:spPr/>
        <p:txBody>
          <a:bodyPr/>
          <a:lstStyle/>
          <a:p>
            <a:fld id="{19C55568-C6AD-4596-911E-41E918440C47}" type="slidenum">
              <a:rPr lang="en-US" smtClean="0"/>
              <a:pPr/>
              <a:t>22</a:t>
            </a:fld>
            <a:endParaRPr lang="en-US" dirty="0"/>
          </a:p>
        </p:txBody>
      </p:sp>
    </p:spTree>
    <p:extLst>
      <p:ext uri="{BB962C8B-B14F-4D97-AF65-F5344CB8AC3E}">
        <p14:creationId xmlns="" xmlns:p14="http://schemas.microsoft.com/office/powerpoint/2010/main" val="2891566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87249"/>
            <a:ext cx="6858000" cy="3051352"/>
          </a:xfrm>
          <a:prstGeom prst="rect">
            <a:avLst/>
          </a:prstGeom>
          <a:noFill/>
        </p:spPr>
        <p:txBody>
          <a:bodyPr wrap="square" lIns="95763" tIns="47881" rIns="95763" bIns="47881" rtlCol="0">
            <a:spAutoFit/>
          </a:bodyPr>
          <a:lstStyle/>
          <a:p>
            <a:pPr marL="457200" indent="-457200">
              <a:buFont typeface="+mj-lt"/>
              <a:buAutoNum type="arabicPeriod"/>
            </a:pPr>
            <a:r>
              <a:rPr lang="en-US" sz="1600" cap="all" dirty="0" smtClean="0">
                <a:cs typeface="Arial Black"/>
              </a:rPr>
              <a:t>TL ORDERS TO </a:t>
            </a:r>
            <a:r>
              <a:rPr lang="en-US" sz="1600" cap="all" dirty="0" smtClean="0">
                <a:cs typeface="Arial"/>
              </a:rPr>
              <a:t>BREAK CONTACT</a:t>
            </a:r>
          </a:p>
          <a:p>
            <a:pPr marL="457200" indent="-457200">
              <a:buFont typeface="+mj-lt"/>
              <a:buAutoNum type="arabicPeriod"/>
            </a:pPr>
            <a:r>
              <a:rPr lang="en-US" sz="1600" cap="all" dirty="0" smtClean="0">
                <a:cs typeface="Arial"/>
              </a:rPr>
              <a:t>TL DESIGNATED SUPPORT ELEMENT AND MANEUVER ELEMENT</a:t>
            </a:r>
          </a:p>
          <a:p>
            <a:pPr marL="457200" indent="-457200">
              <a:buFont typeface="+mj-lt"/>
              <a:buAutoNum type="arabicPeriod"/>
            </a:pPr>
            <a:r>
              <a:rPr lang="en-US" sz="1600" cap="all" dirty="0" smtClean="0">
                <a:cs typeface="Arial"/>
              </a:rPr>
              <a:t>TL ISSUES DISTANCE &amp; DIRECTION FOR THE MANEUVER ELEMENT</a:t>
            </a:r>
          </a:p>
          <a:p>
            <a:pPr marL="457200" indent="-457200">
              <a:buFont typeface="+mj-lt"/>
              <a:buAutoNum type="arabicPeriod"/>
            </a:pPr>
            <a:r>
              <a:rPr lang="en-US" sz="1600" cap="all" dirty="0" smtClean="0">
                <a:cs typeface="Arial"/>
              </a:rPr>
              <a:t>SBF SUPRESSES ENEMY POSITION</a:t>
            </a:r>
          </a:p>
          <a:p>
            <a:pPr marL="457200" indent="-457200">
              <a:buFont typeface="+mj-lt"/>
              <a:buAutoNum type="arabicPeriod"/>
            </a:pPr>
            <a:r>
              <a:rPr lang="en-US" sz="1600" cap="all" dirty="0" smtClean="0">
                <a:cs typeface="Arial"/>
              </a:rPr>
              <a:t>MANEUVER ELEMENT USES SMOKE TO MASK MOVEMENT</a:t>
            </a:r>
            <a:br>
              <a:rPr lang="en-US" sz="1600" cap="all" dirty="0" smtClean="0">
                <a:cs typeface="Arial"/>
              </a:rPr>
            </a:br>
            <a:r>
              <a:rPr lang="en-US" sz="1600" cap="all" dirty="0" smtClean="0">
                <a:cs typeface="Arial"/>
              </a:rPr>
              <a:t>-  TAKES UP OVERWATCH POSITION</a:t>
            </a:r>
            <a:br>
              <a:rPr lang="en-US" sz="1600" cap="all" dirty="0" smtClean="0">
                <a:cs typeface="Arial"/>
              </a:rPr>
            </a:br>
            <a:r>
              <a:rPr lang="en-US" sz="1600" cap="all" dirty="0" smtClean="0">
                <a:cs typeface="Arial"/>
              </a:rPr>
              <a:t>-   BEGINS TO SUPPRESS ENEMY</a:t>
            </a:r>
          </a:p>
          <a:p>
            <a:pPr marL="457200" indent="-457200">
              <a:buFont typeface="+mj-lt"/>
              <a:buAutoNum type="arabicPeriod"/>
            </a:pPr>
            <a:r>
              <a:rPr lang="en-US" sz="1600" cap="all" dirty="0" smtClean="0">
                <a:cs typeface="Arial"/>
              </a:rPr>
              <a:t>TL DIRECTS SBF TO BREAK CONTACT</a:t>
            </a:r>
          </a:p>
          <a:p>
            <a:pPr marL="457200" indent="-457200">
              <a:buFont typeface="+mj-lt"/>
              <a:buAutoNum type="arabicPeriod"/>
            </a:pPr>
            <a:r>
              <a:rPr lang="en-US" sz="1600" cap="all" dirty="0" smtClean="0">
                <a:cs typeface="Arial"/>
              </a:rPr>
              <a:t>TL USES SMOKE TO SCREEN MOVEMENT</a:t>
            </a:r>
            <a:br>
              <a:rPr lang="en-US" sz="1600" cap="all" dirty="0" smtClean="0">
                <a:cs typeface="Arial"/>
              </a:rPr>
            </a:br>
            <a:r>
              <a:rPr lang="en-US" sz="1600" cap="all" dirty="0" smtClean="0">
                <a:cs typeface="Arial"/>
              </a:rPr>
              <a:t>-  TAKES UP OVERWATCH POSITION</a:t>
            </a:r>
          </a:p>
          <a:p>
            <a:pPr marL="457200" indent="-457200">
              <a:buFont typeface="+mj-lt"/>
              <a:buAutoNum type="arabicPeriod"/>
            </a:pPr>
            <a:r>
              <a:rPr lang="en-US" sz="1600" cap="all" dirty="0" smtClean="0">
                <a:cs typeface="Arial"/>
              </a:rPr>
              <a:t>TL CONTINUES TO BOUND AWAY UNTIL CONTACT IS BROKEN</a:t>
            </a:r>
          </a:p>
          <a:p>
            <a:pPr marL="457200" indent="-457200">
              <a:buFont typeface="+mj-lt"/>
              <a:buAutoNum type="arabicPeriod"/>
            </a:pPr>
            <a:r>
              <a:rPr lang="en-US" sz="1600" cap="all" dirty="0" smtClean="0">
                <a:cs typeface="Arial"/>
              </a:rPr>
              <a:t>CONSOLIDATE / REORGANIZE</a:t>
            </a:r>
          </a:p>
        </p:txBody>
      </p:sp>
      <p:sp>
        <p:nvSpPr>
          <p:cNvPr id="39" name="Title 1"/>
          <p:cNvSpPr>
            <a:spLocks noGrp="1"/>
          </p:cNvSpPr>
          <p:nvPr>
            <p:ph type="title"/>
          </p:nvPr>
        </p:nvSpPr>
        <p:spPr>
          <a:xfrm>
            <a:off x="0" y="2"/>
            <a:ext cx="6858000" cy="609600"/>
          </a:xfrm>
          <a:solidFill>
            <a:schemeClr val="tx1"/>
          </a:solidFill>
        </p:spPr>
        <p:txBody>
          <a:bodyPr>
            <a:normAutofit/>
          </a:bodyPr>
          <a:lstStyle/>
          <a:p>
            <a:r>
              <a:rPr lang="en-US" sz="2900" dirty="0" smtClean="0">
                <a:solidFill>
                  <a:schemeClr val="bg1"/>
                </a:solidFill>
                <a:latin typeface="Arial Black" pitchFamily="34" charset="0"/>
              </a:rPr>
              <a:t>4F. BREAK CONTACT</a:t>
            </a:r>
            <a:endParaRPr lang="en-US" sz="2400" dirty="0">
              <a:solidFill>
                <a:schemeClr val="bg1"/>
              </a:solidFill>
              <a:latin typeface="Arial Black" pitchFamily="34" charset="0"/>
            </a:endParaRPr>
          </a:p>
        </p:txBody>
      </p:sp>
      <p:grpSp>
        <p:nvGrpSpPr>
          <p:cNvPr id="5" name="Group 8"/>
          <p:cNvGrpSpPr/>
          <p:nvPr/>
        </p:nvGrpSpPr>
        <p:grpSpPr>
          <a:xfrm>
            <a:off x="457212" y="5715018"/>
            <a:ext cx="570605" cy="495299"/>
            <a:chOff x="1162052" y="2895600"/>
            <a:chExt cx="570606" cy="457200"/>
          </a:xfrm>
        </p:grpSpPr>
        <p:sp>
          <p:nvSpPr>
            <p:cNvPr id="6" name="Oval 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 name="TextBox 6"/>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8" name="Group 40"/>
          <p:cNvGrpSpPr/>
          <p:nvPr/>
        </p:nvGrpSpPr>
        <p:grpSpPr>
          <a:xfrm>
            <a:off x="4953000" y="5867395"/>
            <a:ext cx="507511" cy="495300"/>
            <a:chOff x="1193595" y="2895600"/>
            <a:chExt cx="507512" cy="457200"/>
          </a:xfrm>
        </p:grpSpPr>
        <p:sp>
          <p:nvSpPr>
            <p:cNvPr id="9" name="Oval 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 name="TextBox 9"/>
            <p:cNvSpPr txBox="1"/>
            <p:nvPr/>
          </p:nvSpPr>
          <p:spPr>
            <a:xfrm>
              <a:off x="1193595" y="3009315"/>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1" name="Group 53"/>
          <p:cNvGrpSpPr/>
          <p:nvPr/>
        </p:nvGrpSpPr>
        <p:grpSpPr>
          <a:xfrm>
            <a:off x="4267212" y="6019819"/>
            <a:ext cx="570605" cy="495299"/>
            <a:chOff x="1162052" y="2895600"/>
            <a:chExt cx="570606" cy="457200"/>
          </a:xfrm>
        </p:grpSpPr>
        <p:sp>
          <p:nvSpPr>
            <p:cNvPr id="12" name="Oval 1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3" name="TextBox 12"/>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4" name="Group 21"/>
          <p:cNvGrpSpPr/>
          <p:nvPr/>
        </p:nvGrpSpPr>
        <p:grpSpPr>
          <a:xfrm>
            <a:off x="990600" y="6248388"/>
            <a:ext cx="457200" cy="495298"/>
            <a:chOff x="1219200" y="2895599"/>
            <a:chExt cx="457200" cy="457200"/>
          </a:xfrm>
        </p:grpSpPr>
        <p:sp>
          <p:nvSpPr>
            <p:cNvPr id="15" name="Oval 14"/>
            <p:cNvSpPr>
              <a:spLocks noChangeAspect="1"/>
            </p:cNvSpPr>
            <p:nvPr/>
          </p:nvSpPr>
          <p:spPr>
            <a:xfrm>
              <a:off x="1219200" y="289559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6" name="TextBox 15"/>
            <p:cNvSpPr txBox="1"/>
            <p:nvPr/>
          </p:nvSpPr>
          <p:spPr>
            <a:xfrm>
              <a:off x="1248420" y="2999602"/>
              <a:ext cx="397866" cy="255692"/>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7" name="Group 21"/>
          <p:cNvGrpSpPr/>
          <p:nvPr/>
        </p:nvGrpSpPr>
        <p:grpSpPr>
          <a:xfrm>
            <a:off x="1524005" y="5943618"/>
            <a:ext cx="537135" cy="495302"/>
            <a:chOff x="1178785" y="2895600"/>
            <a:chExt cx="537135" cy="457200"/>
          </a:xfrm>
        </p:grpSpPr>
        <p:sp>
          <p:nvSpPr>
            <p:cNvPr id="18" name="Oval 1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9" name="TextBox 1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20" name="Group 37"/>
          <p:cNvGrpSpPr/>
          <p:nvPr/>
        </p:nvGrpSpPr>
        <p:grpSpPr>
          <a:xfrm>
            <a:off x="5638800" y="5219721"/>
            <a:ext cx="457200" cy="495299"/>
            <a:chOff x="1219200" y="2895600"/>
            <a:chExt cx="457200" cy="457200"/>
          </a:xfrm>
        </p:grpSpPr>
        <p:sp>
          <p:nvSpPr>
            <p:cNvPr id="21" name="Oval 2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2" name="TextBox 21"/>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23" name="Group 21"/>
          <p:cNvGrpSpPr/>
          <p:nvPr/>
        </p:nvGrpSpPr>
        <p:grpSpPr>
          <a:xfrm>
            <a:off x="2438400" y="5638819"/>
            <a:ext cx="457200" cy="495299"/>
            <a:chOff x="1219200" y="2895600"/>
            <a:chExt cx="457200" cy="457200"/>
          </a:xfrm>
        </p:grpSpPr>
        <p:sp>
          <p:nvSpPr>
            <p:cNvPr id="24" name="Oval 2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5" name="TextBox 24"/>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26" name="Group 43"/>
          <p:cNvGrpSpPr/>
          <p:nvPr/>
        </p:nvGrpSpPr>
        <p:grpSpPr>
          <a:xfrm>
            <a:off x="5486410" y="5715019"/>
            <a:ext cx="534121" cy="495302"/>
            <a:chOff x="1180290" y="2895600"/>
            <a:chExt cx="534121" cy="457200"/>
          </a:xfrm>
        </p:grpSpPr>
        <p:sp>
          <p:nvSpPr>
            <p:cNvPr id="27" name="Oval 2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8" name="TextBox 27"/>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30" name="Group 100"/>
          <p:cNvGrpSpPr>
            <a:grpSpLocks/>
          </p:cNvGrpSpPr>
          <p:nvPr/>
        </p:nvGrpSpPr>
        <p:grpSpPr bwMode="auto">
          <a:xfrm rot="19966241">
            <a:off x="3735860" y="4764998"/>
            <a:ext cx="2468835" cy="1209477"/>
            <a:chOff x="457199" y="5562601"/>
            <a:chExt cx="892731" cy="533400"/>
          </a:xfrm>
        </p:grpSpPr>
        <p:cxnSp>
          <p:nvCxnSpPr>
            <p:cNvPr id="32" name="Straight Connector 31"/>
            <p:cNvCxnSpPr/>
            <p:nvPr/>
          </p:nvCxnSpPr>
          <p:spPr>
            <a:xfrm>
              <a:off x="600164" y="5867400"/>
              <a:ext cx="600448"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19147" y="5905453"/>
              <a:ext cx="228600" cy="15249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159383" y="5905453"/>
              <a:ext cx="228600" cy="15249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111752" y="5654628"/>
              <a:ext cx="304800" cy="15249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381047" y="5638753"/>
              <a:ext cx="304800" cy="15249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Down Arrow 39"/>
          <p:cNvSpPr/>
          <p:nvPr/>
        </p:nvSpPr>
        <p:spPr>
          <a:xfrm>
            <a:off x="990600" y="7086601"/>
            <a:ext cx="1371600" cy="2133600"/>
          </a:xfrm>
          <a:prstGeom prst="downArrow">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Steadfast and Vigilant</a:t>
            </a:r>
            <a:endParaRPr lang="en-US" dirty="0"/>
          </a:p>
        </p:txBody>
      </p:sp>
      <p:sp>
        <p:nvSpPr>
          <p:cNvPr id="37" name="Slide Number Placeholder 36"/>
          <p:cNvSpPr>
            <a:spLocks noGrp="1"/>
          </p:cNvSpPr>
          <p:nvPr>
            <p:ph type="sldNum" sz="quarter" idx="12"/>
          </p:nvPr>
        </p:nvSpPr>
        <p:spPr/>
        <p:txBody>
          <a:bodyPr/>
          <a:lstStyle/>
          <a:p>
            <a:fld id="{19C55568-C6AD-4596-911E-41E918440C47}" type="slidenum">
              <a:rPr lang="en-US" smtClean="0"/>
              <a:pPr/>
              <a:t>23</a:t>
            </a:fld>
            <a:endParaRPr lang="en-US" dirty="0"/>
          </a:p>
        </p:txBody>
      </p:sp>
    </p:spTree>
    <p:extLst>
      <p:ext uri="{BB962C8B-B14F-4D97-AF65-F5344CB8AC3E}">
        <p14:creationId xmlns="" xmlns:p14="http://schemas.microsoft.com/office/powerpoint/2010/main" val="2891566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fontScale="90000"/>
          </a:bodyPr>
          <a:lstStyle/>
          <a:p>
            <a:r>
              <a:rPr lang="en-US" sz="2900" dirty="0" smtClean="0">
                <a:solidFill>
                  <a:srgbClr val="FFFFFF"/>
                </a:solidFill>
                <a:latin typeface="Arial Black" pitchFamily="34" charset="0"/>
              </a:rPr>
              <a:t>5A. PAX </a:t>
            </a:r>
            <a:r>
              <a:rPr lang="en-US" sz="2900" dirty="0">
                <a:solidFill>
                  <a:srgbClr val="FFFFFF"/>
                </a:solidFill>
                <a:latin typeface="Arial Black" pitchFamily="34" charset="0"/>
              </a:rPr>
              <a:t>/ VEHICLE IDENTIFICATION</a:t>
            </a:r>
          </a:p>
        </p:txBody>
      </p:sp>
      <p:sp>
        <p:nvSpPr>
          <p:cNvPr id="4" name="TextBox 3"/>
          <p:cNvSpPr txBox="1"/>
          <p:nvPr/>
        </p:nvSpPr>
        <p:spPr>
          <a:xfrm>
            <a:off x="0" y="577851"/>
            <a:ext cx="6858000" cy="6098340"/>
          </a:xfrm>
          <a:prstGeom prst="rect">
            <a:avLst/>
          </a:prstGeom>
          <a:noFill/>
        </p:spPr>
        <p:txBody>
          <a:bodyPr wrap="square" lIns="95763" tIns="47881" rIns="95763" bIns="47881" rtlCol="0">
            <a:spAutoFit/>
          </a:bodyPr>
          <a:lstStyle/>
          <a:p>
            <a:r>
              <a:rPr lang="en-US" sz="1000" i="1" cap="all" dirty="0"/>
              <a:t>The purpose of pre-operational surveillance is to determine the target’s vulnerabilities. Surveillance helps to quantify the target, note possible weaknesses and even to begin to identify potential attack methods. When the target is a person, perhaps targeted for assassination or capture, teams will look for patterns of behavior such as the time the target leaves the objective, the transportation method and the route taken. They also will take note of the type of security, if any, the target uses. </a:t>
            </a:r>
            <a:br>
              <a:rPr lang="en-US" sz="1000" i="1" cap="all" dirty="0"/>
            </a:br>
            <a:endParaRPr lang="en-US" sz="1000" i="1" dirty="0">
              <a:cs typeface="Arial" pitchFamily="34" charset="0"/>
            </a:endParaRPr>
          </a:p>
          <a:p>
            <a:pPr algn="ctr"/>
            <a:r>
              <a:rPr lang="en-US" sz="1500" dirty="0">
                <a:cs typeface="Arial" pitchFamily="34" charset="0"/>
              </a:rPr>
              <a:t>** </a:t>
            </a:r>
            <a:r>
              <a:rPr lang="en-US" sz="1500" u="sng" dirty="0">
                <a:cs typeface="Arial" pitchFamily="34" charset="0"/>
              </a:rPr>
              <a:t>ENSURE CROSS-COMMUNICATION WITH SISTER ELEMENTS WHEN NAMING PAX</a:t>
            </a:r>
            <a:r>
              <a:rPr lang="en-US" sz="1500" dirty="0">
                <a:cs typeface="Arial" pitchFamily="34" charset="0"/>
              </a:rPr>
              <a:t> **</a:t>
            </a:r>
            <a:br>
              <a:rPr lang="en-US" sz="1500" dirty="0">
                <a:cs typeface="Arial" pitchFamily="34" charset="0"/>
              </a:rPr>
            </a:br>
            <a:endParaRPr lang="en-US" sz="1500" dirty="0">
              <a:cs typeface="Arial" pitchFamily="34" charset="0"/>
            </a:endParaRPr>
          </a:p>
          <a:p>
            <a:pPr marL="359111" indent="-359111">
              <a:buFont typeface="+mj-lt"/>
              <a:buAutoNum type="arabicPeriod"/>
            </a:pPr>
            <a:r>
              <a:rPr lang="en-US" sz="1500" dirty="0">
                <a:cs typeface="Arial" pitchFamily="34" charset="0"/>
              </a:rPr>
              <a:t>NAME PERSONNEL ALPHABETICALY</a:t>
            </a:r>
            <a:br>
              <a:rPr lang="en-US" sz="1500" dirty="0">
                <a:cs typeface="Arial" pitchFamily="34" charset="0"/>
              </a:rPr>
            </a:br>
            <a:r>
              <a:rPr lang="en-US" sz="1500" dirty="0">
                <a:cs typeface="Arial" pitchFamily="34" charset="0"/>
              </a:rPr>
              <a:t>       A = ADAM /  B = BOB / C = CHRIS / ETC.</a:t>
            </a:r>
          </a:p>
          <a:p>
            <a:pPr marL="359111" indent="-359111">
              <a:buFont typeface="+mj-lt"/>
              <a:buAutoNum type="arabicPeriod"/>
            </a:pPr>
            <a:r>
              <a:rPr lang="en-US" sz="1500" dirty="0">
                <a:cs typeface="Arial" pitchFamily="34" charset="0"/>
              </a:rPr>
              <a:t>HIGH-VALUE TARGETS</a:t>
            </a:r>
          </a:p>
          <a:p>
            <a:pPr marL="359111" indent="-359111">
              <a:buFont typeface="+mj-lt"/>
              <a:buAutoNum type="arabicPeriod"/>
            </a:pPr>
            <a:r>
              <a:rPr lang="en-US" sz="1500" dirty="0">
                <a:cs typeface="Arial" pitchFamily="34" charset="0"/>
              </a:rPr>
              <a:t>SPECIAL ITEMS OF EQUIPMENT</a:t>
            </a:r>
          </a:p>
          <a:p>
            <a:pPr marL="359111" indent="-359111">
              <a:buFont typeface="+mj-lt"/>
              <a:buAutoNum type="arabicPeriod"/>
            </a:pPr>
            <a:r>
              <a:rPr lang="en-US" sz="1500" dirty="0">
                <a:cs typeface="Arial" pitchFamily="34" charset="0"/>
              </a:rPr>
              <a:t>DTG</a:t>
            </a:r>
          </a:p>
          <a:p>
            <a:pPr marL="359111" indent="-359111">
              <a:buFont typeface="+mj-lt"/>
              <a:buAutoNum type="arabicPeriod"/>
            </a:pPr>
            <a:r>
              <a:rPr lang="en-US" sz="1500" dirty="0">
                <a:cs typeface="Arial" pitchFamily="34" charset="0"/>
              </a:rPr>
              <a:t>LOCATION</a:t>
            </a:r>
          </a:p>
          <a:p>
            <a:pPr marL="359111" indent="-359111">
              <a:buFont typeface="+mj-lt"/>
              <a:buAutoNum type="arabicPeriod"/>
            </a:pPr>
            <a:r>
              <a:rPr lang="en-US" sz="1500" dirty="0">
                <a:cs typeface="Arial" pitchFamily="34" charset="0"/>
              </a:rPr>
              <a:t>CLOTHING</a:t>
            </a:r>
          </a:p>
          <a:p>
            <a:pPr marL="359111" indent="-359111">
              <a:buFont typeface="+mj-lt"/>
              <a:buAutoNum type="arabicPeriod"/>
            </a:pPr>
            <a:r>
              <a:rPr lang="en-US" sz="1500" dirty="0">
                <a:cs typeface="Arial" pitchFamily="34" charset="0"/>
              </a:rPr>
              <a:t>WEAPONS</a:t>
            </a:r>
          </a:p>
          <a:p>
            <a:pPr marL="359111" indent="-359111">
              <a:buFont typeface="+mj-lt"/>
              <a:buAutoNum type="arabicPeriod"/>
            </a:pPr>
            <a:r>
              <a:rPr lang="en-US" sz="1500" dirty="0">
                <a:cs typeface="Arial" pitchFamily="34" charset="0"/>
              </a:rPr>
              <a:t>ACTIVITY</a:t>
            </a:r>
          </a:p>
          <a:p>
            <a:pPr marL="359111" indent="-359111">
              <a:buFont typeface="+mj-lt"/>
              <a:buAutoNum type="arabicPeriod"/>
            </a:pPr>
            <a:r>
              <a:rPr lang="en-US" sz="1500" dirty="0">
                <a:cs typeface="Arial" pitchFamily="34" charset="0"/>
              </a:rPr>
              <a:t>TRANSPORTATION METHOD</a:t>
            </a:r>
          </a:p>
          <a:p>
            <a:pPr marL="359111" indent="-359111">
              <a:buFont typeface="+mj-lt"/>
              <a:buAutoNum type="arabicPeriod"/>
            </a:pPr>
            <a:r>
              <a:rPr lang="en-US" sz="1500" dirty="0">
                <a:cs typeface="Arial" pitchFamily="34" charset="0"/>
              </a:rPr>
              <a:t>ROUTE TAKEN</a:t>
            </a:r>
          </a:p>
          <a:p>
            <a:pPr marL="359111" indent="-359111">
              <a:buFont typeface="+mj-lt"/>
              <a:buAutoNum type="arabicPeriod"/>
            </a:pPr>
            <a:r>
              <a:rPr lang="en-US" sz="1500" dirty="0">
                <a:cs typeface="Arial" pitchFamily="34" charset="0"/>
              </a:rPr>
              <a:t>DEFENSIVE POSTURE</a:t>
            </a:r>
          </a:p>
          <a:p>
            <a:pPr marL="359111" indent="-359111">
              <a:buFont typeface="+mj-lt"/>
              <a:buAutoNum type="arabicPeriod"/>
            </a:pPr>
            <a:r>
              <a:rPr lang="en-US" sz="1500" dirty="0">
                <a:cs typeface="Arial" pitchFamily="34" charset="0"/>
              </a:rPr>
              <a:t>MARKINGS ON VEHICLES / WEAPONS / EQUIPMENT</a:t>
            </a:r>
          </a:p>
          <a:p>
            <a:endParaRPr lang="en-US" sz="1500" dirty="0">
              <a:cs typeface="Arial" pitchFamily="34" charset="0"/>
            </a:endParaRPr>
          </a:p>
          <a:p>
            <a:r>
              <a:rPr lang="en-US" sz="1500" b="1" dirty="0">
                <a:cs typeface="Arial" pitchFamily="34" charset="0"/>
              </a:rPr>
              <a:t>OBSERVATIONAL CONSIDERATIONS</a:t>
            </a:r>
          </a:p>
          <a:p>
            <a:r>
              <a:rPr lang="en-US" sz="1500" cap="all" dirty="0"/>
              <a:t> - Put yourself in the mindset of the supported </a:t>
            </a:r>
            <a:r>
              <a:rPr lang="en-US" sz="1500" cap="all" dirty="0" smtClean="0"/>
              <a:t>Commander</a:t>
            </a:r>
            <a:endParaRPr lang="en-US" sz="1500" cap="all" dirty="0"/>
          </a:p>
          <a:p>
            <a:r>
              <a:rPr lang="en-US" sz="1500" cap="all" dirty="0"/>
              <a:t>      - He may be looking for actionable intelligence on an </a:t>
            </a:r>
            <a:r>
              <a:rPr lang="en-US" sz="1500" cap="all" dirty="0" smtClean="0"/>
              <a:t>HVT</a:t>
            </a:r>
            <a:endParaRPr lang="en-US" sz="1500" cap="all" dirty="0"/>
          </a:p>
          <a:p>
            <a:r>
              <a:rPr lang="en-US" sz="1500" cap="all" dirty="0"/>
              <a:t>      - He may be asking for targeting data for a CFF </a:t>
            </a:r>
            <a:r>
              <a:rPr lang="en-US" sz="1500" cap="all" dirty="0" smtClean="0"/>
              <a:t>mission</a:t>
            </a:r>
            <a:endParaRPr lang="en-US" sz="1500" cap="all" dirty="0"/>
          </a:p>
          <a:p>
            <a:r>
              <a:rPr lang="en-US" sz="1500" cap="all" dirty="0"/>
              <a:t>      - He may be looking to send his troops to hit this particular </a:t>
            </a:r>
            <a:r>
              <a:rPr lang="en-US" sz="1500" cap="all" dirty="0" smtClean="0"/>
              <a:t>OBJ</a:t>
            </a:r>
            <a:endParaRPr lang="en-US" sz="1500" cap="all" dirty="0"/>
          </a:p>
          <a:p>
            <a:r>
              <a:rPr lang="en-US" sz="1500" cap="all" dirty="0"/>
              <a:t> ** </a:t>
            </a:r>
            <a:r>
              <a:rPr lang="en-US" sz="1500" u="sng" cap="all" dirty="0"/>
              <a:t>What do you think is tactically relevant?</a:t>
            </a:r>
            <a:r>
              <a:rPr lang="en-US" sz="1500" cap="all" dirty="0"/>
              <a:t> **</a:t>
            </a:r>
          </a:p>
        </p:txBody>
      </p:sp>
      <p:grpSp>
        <p:nvGrpSpPr>
          <p:cNvPr id="47" name="Group 46"/>
          <p:cNvGrpSpPr>
            <a:grpSpLocks noChangeAspect="1"/>
          </p:cNvGrpSpPr>
          <p:nvPr/>
        </p:nvGrpSpPr>
        <p:grpSpPr>
          <a:xfrm>
            <a:off x="79863" y="7016752"/>
            <a:ext cx="3272945" cy="2659268"/>
            <a:chOff x="0" y="0"/>
            <a:chExt cx="9144000" cy="6858000"/>
          </a:xfrm>
        </p:grpSpPr>
        <p:pic>
          <p:nvPicPr>
            <p:cNvPr id="48" name="Picture 2" descr="building"/>
            <p:cNvPicPr>
              <a:picLocks noGrp="1" noChangeAspect="1" noChangeArrowheads="1"/>
            </p:cNvPicPr>
            <p:nvPr>
              <p:ph/>
            </p:nvPr>
          </p:nvPicPr>
          <p:blipFill>
            <a:blip r:embed="rId2" cstate="print">
              <a:grayscl/>
              <a:extLst>
                <a:ext uri="{28A0092B-C50C-407E-A947-70E740481C1C}">
                  <a14:useLocalDpi xmlns="" xmlns:a14="http://schemas.microsoft.com/office/drawing/2010/main" val="0"/>
                </a:ext>
              </a:extLst>
            </a:blip>
            <a:srcRect/>
            <a:stretch>
              <a:fillRect/>
            </a:stretch>
          </p:blipFill>
          <p:spPr>
            <a:xfrm>
              <a:off x="0" y="0"/>
              <a:ext cx="9144000" cy="6858000"/>
            </a:xfrm>
            <a:noFill/>
            <a:ln w="28575" cmpd="sng">
              <a:solidFill>
                <a:schemeClr val="bg1"/>
              </a:solidFill>
            </a:ln>
          </p:spPr>
        </p:pic>
        <p:sp>
          <p:nvSpPr>
            <p:cNvPr id="49" name="Rectangle 3"/>
            <p:cNvSpPr>
              <a:spLocks noChangeArrowheads="1"/>
            </p:cNvSpPr>
            <p:nvPr/>
          </p:nvSpPr>
          <p:spPr bwMode="auto">
            <a:xfrm>
              <a:off x="3352800" y="3505200"/>
              <a:ext cx="304800" cy="685800"/>
            </a:xfrm>
            <a:prstGeom prst="rect">
              <a:avLst/>
            </a:prstGeom>
            <a:noFill/>
            <a:ln w="28575"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0" name="Rectangle 4"/>
            <p:cNvSpPr>
              <a:spLocks noChangeArrowheads="1"/>
            </p:cNvSpPr>
            <p:nvPr/>
          </p:nvSpPr>
          <p:spPr bwMode="auto">
            <a:xfrm>
              <a:off x="2209800" y="2895600"/>
              <a:ext cx="990600" cy="1447800"/>
            </a:xfrm>
            <a:prstGeom prst="rect">
              <a:avLst/>
            </a:prstGeom>
            <a:noFill/>
            <a:ln w="28575"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1" name="Rectangle 5"/>
            <p:cNvSpPr>
              <a:spLocks noChangeArrowheads="1"/>
            </p:cNvSpPr>
            <p:nvPr/>
          </p:nvSpPr>
          <p:spPr bwMode="auto">
            <a:xfrm>
              <a:off x="3810000" y="3352800"/>
              <a:ext cx="1447800" cy="381000"/>
            </a:xfrm>
            <a:prstGeom prst="rect">
              <a:avLst/>
            </a:prstGeom>
            <a:noFill/>
            <a:ln w="28575"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2" name="Line 6"/>
            <p:cNvSpPr>
              <a:spLocks noChangeShapeType="1"/>
            </p:cNvSpPr>
            <p:nvPr/>
          </p:nvSpPr>
          <p:spPr bwMode="auto">
            <a:xfrm>
              <a:off x="4114800" y="3657600"/>
              <a:ext cx="0" cy="4572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3" name="Oval 7"/>
            <p:cNvSpPr>
              <a:spLocks noChangeArrowheads="1"/>
            </p:cNvSpPr>
            <p:nvPr/>
          </p:nvSpPr>
          <p:spPr bwMode="auto">
            <a:xfrm>
              <a:off x="5334000" y="2209800"/>
              <a:ext cx="3352800" cy="10668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4" name="Line 8"/>
            <p:cNvSpPr>
              <a:spLocks noChangeShapeType="1"/>
            </p:cNvSpPr>
            <p:nvPr/>
          </p:nvSpPr>
          <p:spPr bwMode="auto">
            <a:xfrm>
              <a:off x="5867400" y="2667000"/>
              <a:ext cx="0" cy="14478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5" name="Oval 9"/>
            <p:cNvSpPr>
              <a:spLocks noChangeArrowheads="1"/>
            </p:cNvSpPr>
            <p:nvPr/>
          </p:nvSpPr>
          <p:spPr bwMode="auto">
            <a:xfrm>
              <a:off x="1600200" y="2438400"/>
              <a:ext cx="685800" cy="4572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6" name="Oval 10"/>
            <p:cNvSpPr>
              <a:spLocks noChangeArrowheads="1"/>
            </p:cNvSpPr>
            <p:nvPr/>
          </p:nvSpPr>
          <p:spPr bwMode="auto">
            <a:xfrm>
              <a:off x="990600" y="3733800"/>
              <a:ext cx="838200" cy="5334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7" name="Oval 11"/>
            <p:cNvSpPr>
              <a:spLocks noChangeArrowheads="1"/>
            </p:cNvSpPr>
            <p:nvPr/>
          </p:nvSpPr>
          <p:spPr bwMode="auto">
            <a:xfrm>
              <a:off x="6781800" y="3352800"/>
              <a:ext cx="228600" cy="8382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9" name="Oval 12"/>
            <p:cNvSpPr>
              <a:spLocks noChangeArrowheads="1"/>
            </p:cNvSpPr>
            <p:nvPr/>
          </p:nvSpPr>
          <p:spPr bwMode="auto">
            <a:xfrm>
              <a:off x="3429000" y="4267200"/>
              <a:ext cx="4191000" cy="8382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62" name="Line 13"/>
            <p:cNvSpPr>
              <a:spLocks noChangeShapeType="1"/>
            </p:cNvSpPr>
            <p:nvPr/>
          </p:nvSpPr>
          <p:spPr bwMode="auto">
            <a:xfrm>
              <a:off x="2667000" y="3124200"/>
              <a:ext cx="0" cy="9906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68" name="Line 14"/>
            <p:cNvSpPr>
              <a:spLocks noChangeShapeType="1"/>
            </p:cNvSpPr>
            <p:nvPr/>
          </p:nvSpPr>
          <p:spPr bwMode="auto">
            <a:xfrm>
              <a:off x="3505200" y="3581400"/>
              <a:ext cx="0" cy="5334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69" name="Oval 15"/>
            <p:cNvSpPr>
              <a:spLocks noChangeArrowheads="1"/>
            </p:cNvSpPr>
            <p:nvPr/>
          </p:nvSpPr>
          <p:spPr bwMode="auto">
            <a:xfrm>
              <a:off x="7848600" y="3429000"/>
              <a:ext cx="762000" cy="7620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90" name="Line 16"/>
            <p:cNvSpPr>
              <a:spLocks noChangeShapeType="1"/>
            </p:cNvSpPr>
            <p:nvPr/>
          </p:nvSpPr>
          <p:spPr bwMode="auto">
            <a:xfrm flipV="1">
              <a:off x="5334000" y="1600200"/>
              <a:ext cx="0" cy="8382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4" name="Line 17"/>
            <p:cNvSpPr>
              <a:spLocks noChangeShapeType="1"/>
            </p:cNvSpPr>
            <p:nvPr/>
          </p:nvSpPr>
          <p:spPr bwMode="auto">
            <a:xfrm flipH="1">
              <a:off x="0" y="1600200"/>
              <a:ext cx="5334000" cy="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5" name="Line 18"/>
            <p:cNvSpPr>
              <a:spLocks noChangeShapeType="1"/>
            </p:cNvSpPr>
            <p:nvPr/>
          </p:nvSpPr>
          <p:spPr bwMode="auto">
            <a:xfrm>
              <a:off x="0" y="1600200"/>
              <a:ext cx="0" cy="12192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2" name="Line 19"/>
            <p:cNvSpPr>
              <a:spLocks noChangeShapeType="1"/>
            </p:cNvSpPr>
            <p:nvPr/>
          </p:nvSpPr>
          <p:spPr bwMode="auto">
            <a:xfrm>
              <a:off x="2133600" y="2438400"/>
              <a:ext cx="0" cy="1676400"/>
            </a:xfrm>
            <a:prstGeom prst="line">
              <a:avLst/>
            </a:prstGeom>
            <a:noFill/>
            <a:ln w="28575" cmpd="sng">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3" name="Oval 20"/>
            <p:cNvSpPr>
              <a:spLocks noChangeArrowheads="1"/>
            </p:cNvSpPr>
            <p:nvPr/>
          </p:nvSpPr>
          <p:spPr bwMode="auto">
            <a:xfrm>
              <a:off x="8534400" y="3505200"/>
              <a:ext cx="609600" cy="6096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grpSp>
        <p:nvGrpSpPr>
          <p:cNvPr id="104" name="Group 103"/>
          <p:cNvGrpSpPr>
            <a:grpSpLocks noChangeAspect="1"/>
          </p:cNvGrpSpPr>
          <p:nvPr/>
        </p:nvGrpSpPr>
        <p:grpSpPr>
          <a:xfrm>
            <a:off x="3505200" y="7016755"/>
            <a:ext cx="3276600" cy="2663470"/>
            <a:chOff x="0" y="-3175"/>
            <a:chExt cx="9144000" cy="6861175"/>
          </a:xfrm>
        </p:grpSpPr>
        <p:pic>
          <p:nvPicPr>
            <p:cNvPr id="105" name="Picture 2" descr="aussie_special_forces"/>
            <p:cNvPicPr>
              <a:picLocks noGrp="1" noChangeAspect="1" noChangeArrowheads="1"/>
            </p:cNvPicPr>
            <p:nvPr>
              <p:ph/>
            </p:nvPr>
          </p:nvPicPr>
          <p:blipFill>
            <a:blip r:embed="rId3" cstate="print">
              <a:grayscl/>
              <a:extLst>
                <a:ext uri="{28A0092B-C50C-407E-A947-70E740481C1C}">
                  <a14:useLocalDpi xmlns="" xmlns:a14="http://schemas.microsoft.com/office/drawing/2010/main" val="0"/>
                </a:ext>
              </a:extLst>
            </a:blip>
            <a:srcRect/>
            <a:stretch>
              <a:fillRect/>
            </a:stretch>
          </p:blipFill>
          <p:spPr>
            <a:xfrm>
              <a:off x="0" y="-3175"/>
              <a:ext cx="9144000" cy="6861175"/>
            </a:xfrm>
            <a:noFill/>
            <a:ln w="28575" cmpd="sng">
              <a:solidFill>
                <a:schemeClr val="bg1"/>
              </a:solidFill>
            </a:ln>
          </p:spPr>
        </p:pic>
        <p:sp>
          <p:nvSpPr>
            <p:cNvPr id="106" name="Oval 3"/>
            <p:cNvSpPr>
              <a:spLocks noChangeArrowheads="1"/>
            </p:cNvSpPr>
            <p:nvPr/>
          </p:nvSpPr>
          <p:spPr bwMode="auto">
            <a:xfrm>
              <a:off x="609600" y="1371600"/>
              <a:ext cx="1524000" cy="17526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7" name="Oval 4"/>
            <p:cNvSpPr>
              <a:spLocks noChangeArrowheads="1"/>
            </p:cNvSpPr>
            <p:nvPr/>
          </p:nvSpPr>
          <p:spPr bwMode="auto">
            <a:xfrm>
              <a:off x="5791200" y="4191000"/>
              <a:ext cx="1752600" cy="13716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8" name="Oval 5"/>
            <p:cNvSpPr>
              <a:spLocks noChangeArrowheads="1"/>
            </p:cNvSpPr>
            <p:nvPr/>
          </p:nvSpPr>
          <p:spPr bwMode="auto">
            <a:xfrm>
              <a:off x="3581400" y="2667000"/>
              <a:ext cx="1600200" cy="6096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9" name="Oval 6"/>
            <p:cNvSpPr>
              <a:spLocks noChangeArrowheads="1"/>
            </p:cNvSpPr>
            <p:nvPr/>
          </p:nvSpPr>
          <p:spPr bwMode="auto">
            <a:xfrm>
              <a:off x="4876800" y="2362200"/>
              <a:ext cx="1219200" cy="6858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0" name="Oval 7"/>
            <p:cNvSpPr>
              <a:spLocks noChangeArrowheads="1"/>
            </p:cNvSpPr>
            <p:nvPr/>
          </p:nvSpPr>
          <p:spPr bwMode="auto">
            <a:xfrm>
              <a:off x="1752600" y="685800"/>
              <a:ext cx="1295400" cy="12954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1" name="Oval 8"/>
            <p:cNvSpPr>
              <a:spLocks noChangeArrowheads="1"/>
            </p:cNvSpPr>
            <p:nvPr/>
          </p:nvSpPr>
          <p:spPr bwMode="auto">
            <a:xfrm>
              <a:off x="3429000" y="1371600"/>
              <a:ext cx="1524000" cy="3810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2" name="Oval 9"/>
            <p:cNvSpPr>
              <a:spLocks noChangeArrowheads="1"/>
            </p:cNvSpPr>
            <p:nvPr/>
          </p:nvSpPr>
          <p:spPr bwMode="auto">
            <a:xfrm>
              <a:off x="1981200" y="2438400"/>
              <a:ext cx="838200" cy="16764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3" name="Oval 10"/>
            <p:cNvSpPr>
              <a:spLocks noChangeArrowheads="1"/>
            </p:cNvSpPr>
            <p:nvPr/>
          </p:nvSpPr>
          <p:spPr bwMode="auto">
            <a:xfrm>
              <a:off x="3886200" y="1676400"/>
              <a:ext cx="990600" cy="6096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4" name="Oval 11"/>
            <p:cNvSpPr>
              <a:spLocks noChangeArrowheads="1"/>
            </p:cNvSpPr>
            <p:nvPr/>
          </p:nvSpPr>
          <p:spPr bwMode="auto">
            <a:xfrm>
              <a:off x="3200400" y="1981200"/>
              <a:ext cx="457200" cy="457200"/>
            </a:xfrm>
            <a:prstGeom prst="ellipse">
              <a:avLst/>
            </a:prstGeom>
            <a:noFill/>
            <a:ln w="28575" cmpd="sng">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36" name="Slide Number Placeholder 35"/>
          <p:cNvSpPr>
            <a:spLocks noGrp="1"/>
          </p:cNvSpPr>
          <p:nvPr>
            <p:ph type="sldNum" sz="quarter" idx="12"/>
          </p:nvPr>
        </p:nvSpPr>
        <p:spPr/>
        <p:txBody>
          <a:bodyPr/>
          <a:lstStyle/>
          <a:p>
            <a:fld id="{19C55568-C6AD-4596-911E-41E918440C47}" type="slidenum">
              <a:rPr lang="en-US" smtClean="0"/>
              <a:pPr/>
              <a:t>24</a:t>
            </a:fld>
            <a:endParaRPr lang="en-US" dirty="0"/>
          </a:p>
        </p:txBody>
      </p:sp>
    </p:spTree>
    <p:extLst>
      <p:ext uri="{BB962C8B-B14F-4D97-AF65-F5344CB8AC3E}">
        <p14:creationId xmlns="" xmlns:p14="http://schemas.microsoft.com/office/powerpoint/2010/main" val="4225704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5B. BUILDING </a:t>
            </a:r>
            <a:r>
              <a:rPr lang="en-US" sz="2900" dirty="0">
                <a:solidFill>
                  <a:schemeClr val="bg1"/>
                </a:solidFill>
                <a:latin typeface="Arial Black" pitchFamily="34" charset="0"/>
              </a:rPr>
              <a:t>IDENTIFICATION</a:t>
            </a:r>
          </a:p>
        </p:txBody>
      </p:sp>
      <p:sp>
        <p:nvSpPr>
          <p:cNvPr id="4" name="TextBox 3"/>
          <p:cNvSpPr txBox="1"/>
          <p:nvPr/>
        </p:nvSpPr>
        <p:spPr>
          <a:xfrm>
            <a:off x="0" y="601766"/>
            <a:ext cx="6858000" cy="4621013"/>
          </a:xfrm>
          <a:prstGeom prst="rect">
            <a:avLst/>
          </a:prstGeom>
          <a:noFill/>
        </p:spPr>
        <p:txBody>
          <a:bodyPr wrap="square" lIns="95763" tIns="47881" rIns="95763" bIns="47881" rtlCol="0">
            <a:spAutoFit/>
          </a:bodyPr>
          <a:lstStyle/>
          <a:p>
            <a:r>
              <a:rPr lang="en-US" sz="1000" i="1" cap="all" dirty="0"/>
              <a:t>The purpose of pre-operational surveillance in an urban environment is to determine the target’s vulnerabilities. Surveillance helps to quantify the target, note possible weaknesses and even to begin to identify potential attack methods.</a:t>
            </a:r>
            <a:r>
              <a:rPr lang="en-US" sz="1000" i="1" dirty="0"/>
              <a:t> </a:t>
            </a:r>
            <a:r>
              <a:rPr lang="en-US" sz="1000" i="1" cap="all" dirty="0"/>
              <a:t>For fixed targets such as buildings, the surveillance will be used to determine physical security measures as well as patterns of behavior within the guard force, if guards are employed. For example, teams will identify the best possible entry points into buildings, doors, windows, fences, gates, but also will look for times when fewer guards are present or when the guards are about to come on or off their shifts. All of this information will then be used to select the best time and location for the attack, the type of attack and the resources needed to execute it.</a:t>
            </a:r>
            <a:r>
              <a:rPr lang="en-US" sz="1000" i="1" dirty="0"/>
              <a:t> </a:t>
            </a:r>
            <a:r>
              <a:rPr lang="en-US" sz="1000" dirty="0"/>
              <a:t/>
            </a:r>
            <a:br>
              <a:rPr lang="en-US" sz="1000" dirty="0"/>
            </a:br>
            <a:endParaRPr lang="en-US" sz="1000" dirty="0">
              <a:cs typeface="Arial" pitchFamily="34" charset="0"/>
            </a:endParaRPr>
          </a:p>
          <a:p>
            <a:pPr marL="359111" indent="-359111">
              <a:buFont typeface="+mj-lt"/>
              <a:buAutoNum type="arabicPeriod"/>
            </a:pPr>
            <a:r>
              <a:rPr lang="en-US" sz="1500" dirty="0">
                <a:cs typeface="Arial" pitchFamily="34" charset="0"/>
              </a:rPr>
              <a:t>BUILDING NUMBER FROM HIGHER UNIT GRG</a:t>
            </a:r>
          </a:p>
          <a:p>
            <a:pPr marL="359111" indent="-359111">
              <a:buFont typeface="+mj-lt"/>
              <a:buAutoNum type="arabicPeriod"/>
            </a:pPr>
            <a:r>
              <a:rPr lang="en-US" sz="1500" dirty="0">
                <a:cs typeface="Arial" pitchFamily="34" charset="0"/>
              </a:rPr>
              <a:t>FACES OF BUILDINGS ARE COLORS</a:t>
            </a:r>
            <a:br>
              <a:rPr lang="en-US" sz="1500" dirty="0">
                <a:cs typeface="Arial" pitchFamily="34" charset="0"/>
              </a:rPr>
            </a:br>
            <a:r>
              <a:rPr lang="en-US" sz="1500" dirty="0">
                <a:cs typeface="Arial" pitchFamily="34" charset="0"/>
              </a:rPr>
              <a:t>- NORTH = RED</a:t>
            </a:r>
            <a:br>
              <a:rPr lang="en-US" sz="1500" dirty="0">
                <a:cs typeface="Arial" pitchFamily="34" charset="0"/>
              </a:rPr>
            </a:br>
            <a:r>
              <a:rPr lang="en-US" sz="1500" dirty="0">
                <a:cs typeface="Arial" pitchFamily="34" charset="0"/>
              </a:rPr>
              <a:t>- SOUTH = BLUE</a:t>
            </a:r>
            <a:br>
              <a:rPr lang="en-US" sz="1500" dirty="0">
                <a:cs typeface="Arial" pitchFamily="34" charset="0"/>
              </a:rPr>
            </a:br>
            <a:r>
              <a:rPr lang="en-US" sz="1500" dirty="0">
                <a:cs typeface="Arial" pitchFamily="34" charset="0"/>
              </a:rPr>
              <a:t>- EAST = BLACK</a:t>
            </a:r>
            <a:br>
              <a:rPr lang="en-US" sz="1500" dirty="0">
                <a:cs typeface="Arial" pitchFamily="34" charset="0"/>
              </a:rPr>
            </a:br>
            <a:r>
              <a:rPr lang="en-US" sz="1500" dirty="0">
                <a:cs typeface="Arial" pitchFamily="34" charset="0"/>
              </a:rPr>
              <a:t>- WEST = WHITE</a:t>
            </a:r>
          </a:p>
          <a:p>
            <a:pPr marL="359111" indent="-359111">
              <a:buFont typeface="+mj-lt"/>
              <a:buAutoNum type="arabicPeriod"/>
            </a:pPr>
            <a:r>
              <a:rPr lang="en-US" sz="1500" dirty="0">
                <a:cs typeface="Arial" pitchFamily="34" charset="0"/>
              </a:rPr>
              <a:t>FLOORS ARE LETTERS </a:t>
            </a:r>
            <a:br>
              <a:rPr lang="en-US" sz="1500" dirty="0">
                <a:cs typeface="Arial" pitchFamily="34" charset="0"/>
              </a:rPr>
            </a:br>
            <a:r>
              <a:rPr lang="en-US" sz="1500" dirty="0">
                <a:cs typeface="Arial" pitchFamily="34" charset="0"/>
              </a:rPr>
              <a:t>- A = FLOOR 1</a:t>
            </a:r>
            <a:br>
              <a:rPr lang="en-US" sz="1500" dirty="0">
                <a:cs typeface="Arial" pitchFamily="34" charset="0"/>
              </a:rPr>
            </a:br>
            <a:r>
              <a:rPr lang="en-US" sz="1500" dirty="0">
                <a:cs typeface="Arial" pitchFamily="34" charset="0"/>
              </a:rPr>
              <a:t>- AA = FLOOR 27</a:t>
            </a:r>
          </a:p>
          <a:p>
            <a:pPr marL="359111" indent="-359111">
              <a:buFont typeface="+mj-lt"/>
              <a:buAutoNum type="arabicPeriod"/>
            </a:pPr>
            <a:r>
              <a:rPr lang="en-US" sz="1500" dirty="0">
                <a:cs typeface="Arial" pitchFamily="34" charset="0"/>
              </a:rPr>
              <a:t>WINDOWS ARE NUMBERS</a:t>
            </a:r>
            <a:br>
              <a:rPr lang="en-US" sz="1500" dirty="0">
                <a:cs typeface="Arial" pitchFamily="34" charset="0"/>
              </a:rPr>
            </a:br>
            <a:r>
              <a:rPr lang="en-US" sz="1500" dirty="0">
                <a:cs typeface="Arial" pitchFamily="34" charset="0"/>
              </a:rPr>
              <a:t>- NUMBERED FROM LEFT TO RIGHT</a:t>
            </a:r>
            <a:br>
              <a:rPr lang="en-US" sz="1500" dirty="0">
                <a:cs typeface="Arial" pitchFamily="34" charset="0"/>
              </a:rPr>
            </a:br>
            <a:endParaRPr lang="en-US" sz="1500" dirty="0">
              <a:cs typeface="Arial" pitchFamily="34" charset="0"/>
            </a:endParaRPr>
          </a:p>
          <a:p>
            <a:r>
              <a:rPr lang="en-US" sz="1200" i="1" dirty="0">
                <a:cs typeface="Arial" pitchFamily="34" charset="0"/>
              </a:rPr>
              <a:t>IE:  IF THERE IS ACTIVITY IN BUILDING #15, ON THE SOUTH FACE, ON THE 3</a:t>
            </a:r>
            <a:r>
              <a:rPr lang="en-US" sz="1200" i="1" baseline="30000" dirty="0">
                <a:cs typeface="Arial" pitchFamily="34" charset="0"/>
              </a:rPr>
              <a:t>RD</a:t>
            </a:r>
            <a:r>
              <a:rPr lang="en-US" sz="1200" i="1" dirty="0">
                <a:cs typeface="Arial" pitchFamily="34" charset="0"/>
              </a:rPr>
              <a:t> FLOOR, IN THE SECOND WINDOW FROM THE LEFT…. THE TANSMITION WOULD READ: </a:t>
            </a:r>
            <a:r>
              <a:rPr lang="en-US" sz="1200" b="1" i="1" dirty="0">
                <a:cs typeface="Arial" pitchFamily="34" charset="0"/>
              </a:rPr>
              <a:t>#15, BLUE, CHARLIE, 2</a:t>
            </a:r>
          </a:p>
        </p:txBody>
      </p:sp>
      <p:grpSp>
        <p:nvGrpSpPr>
          <p:cNvPr id="101" name="Group 100"/>
          <p:cNvGrpSpPr>
            <a:grpSpLocks noChangeAspect="1"/>
          </p:cNvGrpSpPr>
          <p:nvPr/>
        </p:nvGrpSpPr>
        <p:grpSpPr>
          <a:xfrm>
            <a:off x="457210" y="5492265"/>
            <a:ext cx="5992891" cy="4466487"/>
            <a:chOff x="-448203" y="3672453"/>
            <a:chExt cx="8054651" cy="5541334"/>
          </a:xfrm>
        </p:grpSpPr>
        <p:sp>
          <p:nvSpPr>
            <p:cNvPr id="13" name="Cube 12"/>
            <p:cNvSpPr/>
            <p:nvPr/>
          </p:nvSpPr>
          <p:spPr>
            <a:xfrm>
              <a:off x="2132190" y="4278868"/>
              <a:ext cx="2667000" cy="4111752"/>
            </a:xfrm>
            <a:prstGeom prst="cube">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14" name="Right Arrow 13"/>
            <p:cNvSpPr/>
            <p:nvPr/>
          </p:nvSpPr>
          <p:spPr>
            <a:xfrm rot="18864600">
              <a:off x="4358470" y="7802170"/>
              <a:ext cx="1143724" cy="498487"/>
            </a:xfrm>
            <a:prstGeom prst="rightArrow">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latin typeface="Arial Black"/>
                  <a:cs typeface="Arial Black"/>
                </a:rPr>
                <a:t>N</a:t>
              </a:r>
            </a:p>
          </p:txBody>
        </p:sp>
        <p:cxnSp>
          <p:nvCxnSpPr>
            <p:cNvPr id="16" name="Straight Connector 15"/>
            <p:cNvCxnSpPr>
              <a:stCxn id="13" idx="0"/>
              <a:endCxn id="17" idx="1"/>
            </p:cNvCxnSpPr>
            <p:nvPr/>
          </p:nvCxnSpPr>
          <p:spPr>
            <a:xfrm flipV="1">
              <a:off x="3799065" y="3892013"/>
              <a:ext cx="1029534" cy="38685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28599" y="3672453"/>
              <a:ext cx="2277298" cy="439118"/>
            </a:xfrm>
            <a:prstGeom prst="rect">
              <a:avLst/>
            </a:prstGeom>
            <a:noFill/>
          </p:spPr>
          <p:txBody>
            <a:bodyPr wrap="none" rtlCol="0">
              <a:spAutoFit/>
            </a:bodyPr>
            <a:lstStyle/>
            <a:p>
              <a:r>
                <a:rPr lang="en-US" sz="1700" dirty="0">
                  <a:latin typeface="Arial Black"/>
                  <a:cs typeface="Arial Black"/>
                </a:rPr>
                <a:t>NORTH: RED</a:t>
              </a:r>
            </a:p>
          </p:txBody>
        </p:sp>
        <p:sp>
          <p:nvSpPr>
            <p:cNvPr id="58" name="TextBox 57"/>
            <p:cNvSpPr txBox="1"/>
            <p:nvPr/>
          </p:nvSpPr>
          <p:spPr>
            <a:xfrm>
              <a:off x="2824846" y="4376904"/>
              <a:ext cx="1249088" cy="439118"/>
            </a:xfrm>
            <a:prstGeom prst="rect">
              <a:avLst/>
            </a:prstGeom>
            <a:noFill/>
          </p:spPr>
          <p:txBody>
            <a:bodyPr wrap="none" rtlCol="0">
              <a:spAutoFit/>
            </a:bodyPr>
            <a:lstStyle/>
            <a:p>
              <a:r>
                <a:rPr lang="en-US" sz="1700" dirty="0">
                  <a:latin typeface="Arial Black"/>
                  <a:cs typeface="Arial Black"/>
                </a:rPr>
                <a:t>GRG #</a:t>
              </a:r>
            </a:p>
          </p:txBody>
        </p:sp>
        <p:cxnSp>
          <p:nvCxnSpPr>
            <p:cNvPr id="60" name="Straight Connector 59"/>
            <p:cNvCxnSpPr/>
            <p:nvPr/>
          </p:nvCxnSpPr>
          <p:spPr>
            <a:xfrm flipV="1">
              <a:off x="4633840" y="5227881"/>
              <a:ext cx="609601" cy="2931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193159" y="4901712"/>
              <a:ext cx="2413289" cy="439118"/>
            </a:xfrm>
            <a:prstGeom prst="rect">
              <a:avLst/>
            </a:prstGeom>
            <a:noFill/>
          </p:spPr>
          <p:txBody>
            <a:bodyPr wrap="none" rtlCol="0">
              <a:spAutoFit/>
            </a:bodyPr>
            <a:lstStyle/>
            <a:p>
              <a:r>
                <a:rPr lang="en-US" sz="1700" dirty="0">
                  <a:latin typeface="Arial Black"/>
                  <a:cs typeface="Arial Black"/>
                </a:rPr>
                <a:t>EAST: BLACK</a:t>
              </a:r>
            </a:p>
          </p:txBody>
        </p:sp>
        <p:cxnSp>
          <p:nvCxnSpPr>
            <p:cNvPr id="63" name="Straight Connector 62"/>
            <p:cNvCxnSpPr/>
            <p:nvPr/>
          </p:nvCxnSpPr>
          <p:spPr>
            <a:xfrm>
              <a:off x="3122790" y="8264604"/>
              <a:ext cx="320210" cy="586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3366481" y="8774669"/>
              <a:ext cx="2466203" cy="439118"/>
            </a:xfrm>
            <a:prstGeom prst="rect">
              <a:avLst/>
            </a:prstGeom>
            <a:noFill/>
          </p:spPr>
          <p:txBody>
            <a:bodyPr wrap="none" rtlCol="0">
              <a:spAutoFit/>
            </a:bodyPr>
            <a:lstStyle/>
            <a:p>
              <a:r>
                <a:rPr lang="en-US" sz="1700" dirty="0">
                  <a:latin typeface="Arial Black"/>
                  <a:cs typeface="Arial Black"/>
                </a:rPr>
                <a:t>SOUTH: BLUE</a:t>
              </a:r>
            </a:p>
          </p:txBody>
        </p:sp>
        <p:cxnSp>
          <p:nvCxnSpPr>
            <p:cNvPr id="65" name="Straight Connector 64"/>
            <p:cNvCxnSpPr/>
            <p:nvPr/>
          </p:nvCxnSpPr>
          <p:spPr>
            <a:xfrm>
              <a:off x="466195" y="7022069"/>
              <a:ext cx="1635051" cy="12704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48203" y="6260069"/>
              <a:ext cx="2431472" cy="439118"/>
            </a:xfrm>
            <a:prstGeom prst="rect">
              <a:avLst/>
            </a:prstGeom>
            <a:noFill/>
          </p:spPr>
          <p:txBody>
            <a:bodyPr wrap="none" rtlCol="0">
              <a:spAutoFit/>
            </a:bodyPr>
            <a:lstStyle/>
            <a:p>
              <a:r>
                <a:rPr lang="en-US" sz="1700" dirty="0">
                  <a:latin typeface="Arial Black"/>
                  <a:cs typeface="Arial Black"/>
                </a:rPr>
                <a:t>WEST: WHITE</a:t>
              </a:r>
            </a:p>
          </p:txBody>
        </p:sp>
        <p:cxnSp>
          <p:nvCxnSpPr>
            <p:cNvPr id="67" name="Straight Connector 66"/>
            <p:cNvCxnSpPr/>
            <p:nvPr/>
          </p:nvCxnSpPr>
          <p:spPr>
            <a:xfrm flipH="1" flipV="1">
              <a:off x="435963" y="6629401"/>
              <a:ext cx="30234" cy="39266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2132190" y="6336268"/>
              <a:ext cx="20002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2147600" y="7707868"/>
              <a:ext cx="20002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2147600" y="7022068"/>
              <a:ext cx="20002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147600" y="5650468"/>
              <a:ext cx="20002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266174" y="7871935"/>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1</a:t>
              </a:r>
            </a:p>
          </p:txBody>
        </p:sp>
        <p:sp>
          <p:nvSpPr>
            <p:cNvPr id="75" name="TextBox 74"/>
            <p:cNvSpPr txBox="1"/>
            <p:nvPr/>
          </p:nvSpPr>
          <p:spPr>
            <a:xfrm>
              <a:off x="2266174" y="71744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1</a:t>
              </a:r>
            </a:p>
          </p:txBody>
        </p:sp>
        <p:sp>
          <p:nvSpPr>
            <p:cNvPr id="76" name="TextBox 75"/>
            <p:cNvSpPr txBox="1"/>
            <p:nvPr/>
          </p:nvSpPr>
          <p:spPr>
            <a:xfrm>
              <a:off x="2266174" y="64886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1</a:t>
              </a:r>
            </a:p>
          </p:txBody>
        </p:sp>
        <p:sp>
          <p:nvSpPr>
            <p:cNvPr id="77" name="TextBox 76"/>
            <p:cNvSpPr txBox="1"/>
            <p:nvPr/>
          </p:nvSpPr>
          <p:spPr>
            <a:xfrm>
              <a:off x="2266174" y="58028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1</a:t>
              </a:r>
            </a:p>
          </p:txBody>
        </p:sp>
        <p:sp>
          <p:nvSpPr>
            <p:cNvPr id="78" name="TextBox 77"/>
            <p:cNvSpPr txBox="1"/>
            <p:nvPr/>
          </p:nvSpPr>
          <p:spPr>
            <a:xfrm>
              <a:off x="2266174" y="51170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1</a:t>
              </a:r>
            </a:p>
          </p:txBody>
        </p:sp>
        <p:sp>
          <p:nvSpPr>
            <p:cNvPr id="79" name="TextBox 78"/>
            <p:cNvSpPr txBox="1"/>
            <p:nvPr/>
          </p:nvSpPr>
          <p:spPr>
            <a:xfrm>
              <a:off x="2938603" y="7871935"/>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2</a:t>
              </a:r>
            </a:p>
          </p:txBody>
        </p:sp>
        <p:sp>
          <p:nvSpPr>
            <p:cNvPr id="80" name="TextBox 79"/>
            <p:cNvSpPr txBox="1"/>
            <p:nvPr/>
          </p:nvSpPr>
          <p:spPr>
            <a:xfrm>
              <a:off x="2938603" y="71744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2</a:t>
              </a:r>
            </a:p>
          </p:txBody>
        </p:sp>
        <p:sp>
          <p:nvSpPr>
            <p:cNvPr id="81" name="TextBox 80"/>
            <p:cNvSpPr txBox="1"/>
            <p:nvPr/>
          </p:nvSpPr>
          <p:spPr>
            <a:xfrm>
              <a:off x="2938603" y="64886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2</a:t>
              </a:r>
            </a:p>
          </p:txBody>
        </p:sp>
        <p:sp>
          <p:nvSpPr>
            <p:cNvPr id="82" name="TextBox 81"/>
            <p:cNvSpPr txBox="1"/>
            <p:nvPr/>
          </p:nvSpPr>
          <p:spPr>
            <a:xfrm>
              <a:off x="2938603" y="58028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2</a:t>
              </a:r>
            </a:p>
          </p:txBody>
        </p:sp>
        <p:sp>
          <p:nvSpPr>
            <p:cNvPr id="83" name="TextBox 82"/>
            <p:cNvSpPr txBox="1"/>
            <p:nvPr/>
          </p:nvSpPr>
          <p:spPr>
            <a:xfrm>
              <a:off x="2938603" y="51170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2</a:t>
              </a:r>
            </a:p>
          </p:txBody>
        </p:sp>
        <p:sp>
          <p:nvSpPr>
            <p:cNvPr id="84" name="TextBox 83"/>
            <p:cNvSpPr txBox="1"/>
            <p:nvPr/>
          </p:nvSpPr>
          <p:spPr>
            <a:xfrm>
              <a:off x="3561571" y="7871935"/>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3</a:t>
              </a:r>
            </a:p>
          </p:txBody>
        </p:sp>
        <p:sp>
          <p:nvSpPr>
            <p:cNvPr id="85" name="TextBox 84"/>
            <p:cNvSpPr txBox="1"/>
            <p:nvPr/>
          </p:nvSpPr>
          <p:spPr>
            <a:xfrm>
              <a:off x="3561571" y="71744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3</a:t>
              </a:r>
            </a:p>
          </p:txBody>
        </p:sp>
        <p:sp>
          <p:nvSpPr>
            <p:cNvPr id="86" name="TextBox 85"/>
            <p:cNvSpPr txBox="1"/>
            <p:nvPr/>
          </p:nvSpPr>
          <p:spPr>
            <a:xfrm>
              <a:off x="3561571" y="64886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3</a:t>
              </a:r>
            </a:p>
          </p:txBody>
        </p:sp>
        <p:sp>
          <p:nvSpPr>
            <p:cNvPr id="87" name="TextBox 86"/>
            <p:cNvSpPr txBox="1"/>
            <p:nvPr/>
          </p:nvSpPr>
          <p:spPr>
            <a:xfrm>
              <a:off x="3561571" y="58028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3</a:t>
              </a:r>
            </a:p>
          </p:txBody>
        </p:sp>
        <p:sp>
          <p:nvSpPr>
            <p:cNvPr id="88" name="TextBox 87"/>
            <p:cNvSpPr txBox="1"/>
            <p:nvPr/>
          </p:nvSpPr>
          <p:spPr>
            <a:xfrm>
              <a:off x="3561571" y="5117067"/>
              <a:ext cx="444257" cy="439118"/>
            </a:xfrm>
            <a:prstGeom prst="rect">
              <a:avLst/>
            </a:prstGeom>
            <a:solidFill>
              <a:srgbClr val="FFFFFF"/>
            </a:solidFill>
            <a:ln>
              <a:solidFill>
                <a:srgbClr val="000000"/>
              </a:solidFill>
            </a:ln>
          </p:spPr>
          <p:txBody>
            <a:bodyPr wrap="none" rtlCol="0">
              <a:spAutoFit/>
            </a:bodyPr>
            <a:lstStyle/>
            <a:p>
              <a:r>
                <a:rPr lang="en-US" sz="1700" dirty="0">
                  <a:latin typeface="Arial Black"/>
                  <a:cs typeface="Arial Black"/>
                </a:rPr>
                <a:t>3</a:t>
              </a:r>
            </a:p>
          </p:txBody>
        </p:sp>
        <p:cxnSp>
          <p:nvCxnSpPr>
            <p:cNvPr id="89" name="Straight Connector 88"/>
            <p:cNvCxnSpPr/>
            <p:nvPr/>
          </p:nvCxnSpPr>
          <p:spPr>
            <a:xfrm flipH="1">
              <a:off x="4128800" y="5117068"/>
              <a:ext cx="685800" cy="533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4128800" y="5802868"/>
              <a:ext cx="685800" cy="533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4128800" y="6488668"/>
              <a:ext cx="685800" cy="533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4128800" y="7174468"/>
              <a:ext cx="685800" cy="533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rot="19197398">
              <a:off x="3976809" y="7573598"/>
              <a:ext cx="1010050" cy="439118"/>
            </a:xfrm>
            <a:prstGeom prst="rect">
              <a:avLst/>
            </a:prstGeom>
            <a:noFill/>
            <a:ln>
              <a:noFill/>
            </a:ln>
          </p:spPr>
          <p:txBody>
            <a:bodyPr wrap="square" rtlCol="0">
              <a:spAutoFit/>
            </a:bodyPr>
            <a:lstStyle/>
            <a:p>
              <a:pPr algn="ctr"/>
              <a:r>
                <a:rPr lang="en-US" sz="1700" dirty="0">
                  <a:latin typeface="Arial Black"/>
                  <a:cs typeface="Arial Black"/>
                </a:rPr>
                <a:t>A</a:t>
              </a:r>
            </a:p>
          </p:txBody>
        </p:sp>
        <p:sp>
          <p:nvSpPr>
            <p:cNvPr id="97" name="TextBox 96"/>
            <p:cNvSpPr txBox="1"/>
            <p:nvPr/>
          </p:nvSpPr>
          <p:spPr>
            <a:xfrm rot="19197398">
              <a:off x="3976809" y="6887798"/>
              <a:ext cx="1010050" cy="439118"/>
            </a:xfrm>
            <a:prstGeom prst="rect">
              <a:avLst/>
            </a:prstGeom>
            <a:noFill/>
            <a:ln>
              <a:noFill/>
            </a:ln>
          </p:spPr>
          <p:txBody>
            <a:bodyPr wrap="square" rtlCol="0">
              <a:spAutoFit/>
            </a:bodyPr>
            <a:lstStyle/>
            <a:p>
              <a:pPr algn="ctr"/>
              <a:r>
                <a:rPr lang="en-US" sz="1700" dirty="0">
                  <a:latin typeface="Arial Black"/>
                  <a:cs typeface="Arial Black"/>
                </a:rPr>
                <a:t>B</a:t>
              </a:r>
            </a:p>
          </p:txBody>
        </p:sp>
        <p:sp>
          <p:nvSpPr>
            <p:cNvPr id="98" name="TextBox 97"/>
            <p:cNvSpPr txBox="1"/>
            <p:nvPr/>
          </p:nvSpPr>
          <p:spPr>
            <a:xfrm rot="19197398">
              <a:off x="3956541" y="6202001"/>
              <a:ext cx="1010050" cy="439118"/>
            </a:xfrm>
            <a:prstGeom prst="rect">
              <a:avLst/>
            </a:prstGeom>
            <a:noFill/>
            <a:ln>
              <a:noFill/>
            </a:ln>
          </p:spPr>
          <p:txBody>
            <a:bodyPr wrap="square" rtlCol="0">
              <a:spAutoFit/>
            </a:bodyPr>
            <a:lstStyle/>
            <a:p>
              <a:pPr algn="ctr"/>
              <a:r>
                <a:rPr lang="en-US" sz="1700" dirty="0">
                  <a:latin typeface="Arial Black"/>
                  <a:cs typeface="Arial Black"/>
                </a:rPr>
                <a:t>C</a:t>
              </a:r>
            </a:p>
          </p:txBody>
        </p:sp>
        <p:sp>
          <p:nvSpPr>
            <p:cNvPr id="99" name="TextBox 98"/>
            <p:cNvSpPr txBox="1"/>
            <p:nvPr/>
          </p:nvSpPr>
          <p:spPr>
            <a:xfrm rot="19197398">
              <a:off x="3900609" y="5516201"/>
              <a:ext cx="1010050" cy="439118"/>
            </a:xfrm>
            <a:prstGeom prst="rect">
              <a:avLst/>
            </a:prstGeom>
            <a:noFill/>
            <a:ln>
              <a:noFill/>
            </a:ln>
          </p:spPr>
          <p:txBody>
            <a:bodyPr wrap="square" rtlCol="0">
              <a:spAutoFit/>
            </a:bodyPr>
            <a:lstStyle/>
            <a:p>
              <a:pPr algn="ctr"/>
              <a:r>
                <a:rPr lang="en-US" sz="1700" dirty="0">
                  <a:latin typeface="Arial Black"/>
                  <a:cs typeface="Arial Black"/>
                </a:rPr>
                <a:t>D</a:t>
              </a:r>
            </a:p>
          </p:txBody>
        </p:sp>
        <p:sp>
          <p:nvSpPr>
            <p:cNvPr id="100" name="TextBox 99"/>
            <p:cNvSpPr txBox="1"/>
            <p:nvPr/>
          </p:nvSpPr>
          <p:spPr>
            <a:xfrm rot="19197398">
              <a:off x="3900609" y="4906600"/>
              <a:ext cx="1010050" cy="439118"/>
            </a:xfrm>
            <a:prstGeom prst="rect">
              <a:avLst/>
            </a:prstGeom>
            <a:noFill/>
            <a:ln>
              <a:noFill/>
            </a:ln>
          </p:spPr>
          <p:txBody>
            <a:bodyPr wrap="square" rtlCol="0">
              <a:spAutoFit/>
            </a:bodyPr>
            <a:lstStyle/>
            <a:p>
              <a:pPr algn="ctr"/>
              <a:r>
                <a:rPr lang="en-US" sz="1700" dirty="0">
                  <a:latin typeface="Arial Black"/>
                  <a:cs typeface="Arial Black"/>
                </a:rPr>
                <a:t>E</a:t>
              </a:r>
            </a:p>
          </p:txBody>
        </p:sp>
      </p:gr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46" name="Slide Number Placeholder 45"/>
          <p:cNvSpPr>
            <a:spLocks noGrp="1"/>
          </p:cNvSpPr>
          <p:nvPr>
            <p:ph type="sldNum" sz="quarter" idx="12"/>
          </p:nvPr>
        </p:nvSpPr>
        <p:spPr/>
        <p:txBody>
          <a:bodyPr/>
          <a:lstStyle/>
          <a:p>
            <a:fld id="{19C55568-C6AD-4596-911E-41E918440C47}"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 y="3"/>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6A. ANGUS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(INITIAL ENTRY REPORT)</a:t>
            </a:r>
            <a:endParaRPr lang="en-US" sz="1700" dirty="0">
              <a:solidFill>
                <a:schemeClr val="bg1"/>
              </a:solidFill>
              <a:latin typeface="Arial Black" pitchFamily="34" charset="0"/>
            </a:endParaRPr>
          </a:p>
        </p:txBody>
      </p:sp>
      <p:sp>
        <p:nvSpPr>
          <p:cNvPr id="7" name="TextBox 6"/>
          <p:cNvSpPr txBox="1"/>
          <p:nvPr/>
        </p:nvSpPr>
        <p:spPr>
          <a:xfrm>
            <a:off x="0" y="660401"/>
            <a:ext cx="6858000" cy="3328369"/>
          </a:xfrm>
          <a:prstGeom prst="rect">
            <a:avLst/>
          </a:prstGeom>
          <a:noFill/>
        </p:spPr>
        <p:txBody>
          <a:bodyPr wrap="square" lIns="95779" tIns="47890" rIns="95779" bIns="47890" rtlCol="0">
            <a:spAutoFit/>
          </a:bodyPr>
          <a:lstStyle/>
          <a:p>
            <a:pPr marL="359174" indent="-359174">
              <a:buFont typeface="+mj-lt"/>
              <a:buAutoNum type="arabicPeriod"/>
            </a:pPr>
            <a:r>
              <a:rPr lang="en-US" sz="1500" b="1" cap="all" dirty="0"/>
              <a:t>CURRENT DTG</a:t>
            </a:r>
            <a:endParaRPr lang="en-US" sz="1500" b="1" dirty="0"/>
          </a:p>
          <a:p>
            <a:pPr marL="359174" indent="-359174">
              <a:buFont typeface="+mj-lt"/>
              <a:buAutoNum type="arabicPeriod"/>
            </a:pPr>
            <a:r>
              <a:rPr lang="en-US" sz="1500" b="1" cap="all" dirty="0"/>
              <a:t>TEAM STATUS (CODE WORDS: GREEN, AMBER, RED) </a:t>
            </a:r>
            <a:endParaRPr lang="en-US" sz="1500" b="1" dirty="0"/>
          </a:p>
          <a:p>
            <a:pPr marL="359174" indent="-359174">
              <a:buFont typeface="+mj-lt"/>
              <a:buAutoNum type="arabicPeriod"/>
            </a:pPr>
            <a:r>
              <a:rPr lang="en-US" sz="1500" b="1" cap="all" dirty="0"/>
              <a:t>TEAM CURRENT LOCATION (6 DIGIT WITH IDENTIFIER)</a:t>
            </a:r>
            <a:endParaRPr lang="en-US" sz="1500" b="1" dirty="0"/>
          </a:p>
          <a:p>
            <a:pPr marL="359174" indent="-359174">
              <a:buFont typeface="+mj-lt"/>
              <a:buAutoNum type="arabicPeriod"/>
            </a:pPr>
            <a:r>
              <a:rPr lang="en-US" sz="1500" b="1" cap="all" dirty="0"/>
              <a:t>TEAM LEADER’S NARRATIVE WITH DEVIATIONS FROM BRIEFED PLAN</a:t>
            </a:r>
            <a:endParaRPr lang="en-US" sz="1500" b="1" dirty="0"/>
          </a:p>
          <a:p>
            <a:pPr marL="359174" indent="-359174">
              <a:buFont typeface="+mj-lt"/>
              <a:buAutoNum type="arabicPeriod"/>
            </a:pPr>
            <a:r>
              <a:rPr lang="en-US" sz="1500" b="1" cap="all" dirty="0"/>
              <a:t>TEAM LEADER’S </a:t>
            </a:r>
            <a:r>
              <a:rPr lang="en-US" sz="1500" b="1" cap="all" dirty="0" smtClean="0"/>
              <a:t>REMARKS</a:t>
            </a:r>
          </a:p>
          <a:p>
            <a:pPr lvl="0"/>
            <a:endParaRPr lang="en-US" sz="1500" cap="all" dirty="0"/>
          </a:p>
          <a:p>
            <a:r>
              <a:rPr lang="en-US" sz="1500" cap="all" dirty="0"/>
              <a:t>THE RTO NORMALLY SENDS THE ANGUS REPORT AS SOON AFTER THE INSERTION AS THE TACTICAL SITUATION ALLOWS. THIS IS USUALLY COMPLETED WITHIN FOUR HOURS OF INSERTION. IF THE ANGUS IS NOT SENT WITHIN THIS WINDOW THE COB MAY ASSUME THE MISSION IS COMPROMISED AND INITIATE EMERGENCY PROCEDURES. THIS MESSAGE ALERTS THE COB OF THE STATUS OF THE INSERTION, THE TEAMS INITIAL SITUATION, AND POSSIBLE DEVIATIONS FROM THE INFILTRATION PLAN DUE TO PREVIOUSLY UNKNOWN CONDITIIONS ON THE GROUND.</a:t>
            </a:r>
            <a:endParaRPr lang="en-US" sz="1500" dirty="0"/>
          </a:p>
          <a:p>
            <a:pPr lvl="0"/>
            <a:endParaRPr lang="en-US" sz="1500" dirty="0"/>
          </a:p>
        </p:txBody>
      </p:sp>
      <p:sp>
        <p:nvSpPr>
          <p:cNvPr id="43" name="TextBox 42"/>
          <p:cNvSpPr txBox="1"/>
          <p:nvPr/>
        </p:nvSpPr>
        <p:spPr>
          <a:xfrm>
            <a:off x="-26733" y="4790611"/>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6B. BORRIS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(INTELLIGENCE REPORT)</a:t>
            </a:r>
            <a:endParaRPr lang="en-US" sz="1700" dirty="0">
              <a:solidFill>
                <a:schemeClr val="bg1"/>
              </a:solidFill>
              <a:latin typeface="Arial Black" pitchFamily="34" charset="0"/>
            </a:endParaRPr>
          </a:p>
        </p:txBody>
      </p:sp>
      <p:sp>
        <p:nvSpPr>
          <p:cNvPr id="9" name="Rectangle 8"/>
          <p:cNvSpPr/>
          <p:nvPr/>
        </p:nvSpPr>
        <p:spPr>
          <a:xfrm>
            <a:off x="0" y="5451010"/>
            <a:ext cx="6858000" cy="3097537"/>
          </a:xfrm>
          <a:prstGeom prst="rect">
            <a:avLst/>
          </a:prstGeom>
        </p:spPr>
        <p:txBody>
          <a:bodyPr wrap="square" lIns="95779" tIns="47890" rIns="95779" bIns="47890">
            <a:spAutoFit/>
          </a:bodyPr>
          <a:lstStyle/>
          <a:p>
            <a:pPr marL="359174" indent="-359174">
              <a:buFont typeface="+mj-lt"/>
              <a:buAutoNum type="arabicPeriod"/>
            </a:pPr>
            <a:r>
              <a:rPr lang="en-US" sz="1500" b="1" cap="all" dirty="0"/>
              <a:t>CURRENT DTG</a:t>
            </a:r>
            <a:endParaRPr lang="en-US" sz="1500" b="1" dirty="0"/>
          </a:p>
          <a:p>
            <a:pPr marL="359174" indent="-359174">
              <a:buFont typeface="+mj-lt"/>
              <a:buAutoNum type="arabicPeriod"/>
            </a:pPr>
            <a:r>
              <a:rPr lang="en-US" sz="1500" b="1" cap="all" dirty="0"/>
              <a:t>DTG ACTIVITY OBSERVED</a:t>
            </a:r>
            <a:endParaRPr lang="en-US" sz="1500" b="1" dirty="0"/>
          </a:p>
          <a:p>
            <a:pPr marL="359174" indent="-359174">
              <a:buFont typeface="+mj-lt"/>
              <a:buAutoNum type="arabicPeriod"/>
            </a:pPr>
            <a:r>
              <a:rPr lang="en-US" sz="1500" b="1" cap="all" dirty="0"/>
              <a:t>LOCATION OF ACTIVITY OBSERVED</a:t>
            </a:r>
            <a:endParaRPr lang="en-US" sz="1500" b="1" dirty="0"/>
          </a:p>
          <a:p>
            <a:pPr marL="359174" indent="-359174">
              <a:buFont typeface="+mj-lt"/>
              <a:buAutoNum type="arabicPeriod"/>
            </a:pPr>
            <a:r>
              <a:rPr lang="en-US" sz="1500" b="1" cap="all" dirty="0"/>
              <a:t>OBSERVED ACTIVITY</a:t>
            </a:r>
            <a:endParaRPr lang="en-US" sz="1500" b="1" dirty="0"/>
          </a:p>
          <a:p>
            <a:pPr marL="359174" indent="-359174">
              <a:buFont typeface="+mj-lt"/>
              <a:buAutoNum type="arabicPeriod"/>
            </a:pPr>
            <a:r>
              <a:rPr lang="en-US" sz="1500" b="1" cap="all" dirty="0"/>
              <a:t>DESCRIPTION OF VEHICLES / EQUIPMENT / PERSONNEL / WEAPONS</a:t>
            </a:r>
            <a:endParaRPr lang="en-US" sz="1500" b="1" dirty="0"/>
          </a:p>
          <a:p>
            <a:pPr marL="359174" indent="-359174">
              <a:buFont typeface="+mj-lt"/>
              <a:buAutoNum type="arabicPeriod"/>
            </a:pPr>
            <a:r>
              <a:rPr lang="en-US" sz="1500" b="1" cap="all" dirty="0"/>
              <a:t>TEAM LEADER’S </a:t>
            </a:r>
            <a:r>
              <a:rPr lang="en-US" sz="1500" b="1" cap="all" dirty="0" smtClean="0"/>
              <a:t>ASSESSMENT</a:t>
            </a:r>
          </a:p>
          <a:p>
            <a:pPr lvl="0"/>
            <a:endParaRPr lang="en-US" sz="1500" b="1" cap="all" dirty="0"/>
          </a:p>
          <a:p>
            <a:pPr lvl="0"/>
            <a:r>
              <a:rPr lang="en-US" sz="1500" cap="all" dirty="0"/>
              <a:t>WHEN ANY </a:t>
            </a:r>
            <a:r>
              <a:rPr lang="en-US" sz="1500" i="1" cap="all" dirty="0"/>
              <a:t>PIR</a:t>
            </a:r>
            <a:r>
              <a:rPr lang="en-US" sz="1500" cap="all" dirty="0"/>
              <a:t> IS OBSERVED ON THE OBJECTIVE, THE RTO WILL SEND A BORIS REPORT TO THE COB DURING PRESCRIBED COMMUNICATIONS WINDOWS. WHEN </a:t>
            </a:r>
            <a:r>
              <a:rPr lang="en-US" sz="1500" i="1" cap="all" dirty="0"/>
              <a:t>ICT</a:t>
            </a:r>
            <a:r>
              <a:rPr lang="en-US" sz="1500" cap="all" dirty="0"/>
              <a:t> IS MET, THE SURVEILLANCE SITE HAS 3 MINUTES TO SEND THE REQUIRED INFORMATION TO THE HIDE SITE. THE HIDE SITE HAS 15 MINUTES TO COMPILE THE INFORMATION INTO THE REPORT AND SEND IT TO THE COB. A FLASH BORIS MUST BE FOLLOWED WITH A DETAILED BORIS WITHIN 30 MINUTES.</a:t>
            </a:r>
            <a:r>
              <a:rPr lang="en-US" sz="1500" dirty="0"/>
              <a:t> </a:t>
            </a:r>
          </a:p>
        </p:txBody>
      </p:sp>
      <p:sp>
        <p:nvSpPr>
          <p:cNvPr id="3" name="Footer Placeholder 2"/>
          <p:cNvSpPr>
            <a:spLocks noGrp="1"/>
          </p:cNvSpPr>
          <p:nvPr>
            <p:ph type="ftr" sz="quarter" idx="11"/>
          </p:nvPr>
        </p:nvSpPr>
        <p:spPr/>
        <p:txBody>
          <a:bodyPr/>
          <a:lstStyle/>
          <a:p>
            <a:r>
              <a:rPr lang="en-US" smtClean="0"/>
              <a:t>Steadfast and Vigilant</a:t>
            </a:r>
            <a:endParaRPr lang="en-US" dirty="0"/>
          </a:p>
        </p:txBody>
      </p:sp>
      <p:sp>
        <p:nvSpPr>
          <p:cNvPr id="8" name="Slide Number Placeholder 7"/>
          <p:cNvSpPr>
            <a:spLocks noGrp="1"/>
          </p:cNvSpPr>
          <p:nvPr>
            <p:ph type="sldNum" sz="quarter" idx="12"/>
          </p:nvPr>
        </p:nvSpPr>
        <p:spPr/>
        <p:txBody>
          <a:bodyPr/>
          <a:lstStyle/>
          <a:p>
            <a:fld id="{19C55568-C6AD-4596-911E-41E918440C47}" type="slidenum">
              <a:rPr lang="en-US" smtClean="0"/>
              <a:pPr/>
              <a:t>26</a:t>
            </a:fld>
            <a:endParaRPr lang="en-US" dirty="0"/>
          </a:p>
        </p:txBody>
      </p:sp>
    </p:spTree>
    <p:extLst>
      <p:ext uri="{BB962C8B-B14F-4D97-AF65-F5344CB8AC3E}">
        <p14:creationId xmlns="" xmlns:p14="http://schemas.microsoft.com/office/powerpoint/2010/main" val="2148409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 y="3"/>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6C. CRACK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(BATTLE DAMAGE ASSESSMENT)</a:t>
            </a:r>
            <a:endParaRPr lang="en-US" sz="1700" dirty="0">
              <a:solidFill>
                <a:schemeClr val="bg1"/>
              </a:solidFill>
              <a:latin typeface="Arial Black" pitchFamily="34" charset="0"/>
            </a:endParaRPr>
          </a:p>
        </p:txBody>
      </p:sp>
      <p:sp>
        <p:nvSpPr>
          <p:cNvPr id="7" name="TextBox 6"/>
          <p:cNvSpPr txBox="1"/>
          <p:nvPr/>
        </p:nvSpPr>
        <p:spPr>
          <a:xfrm>
            <a:off x="0" y="660403"/>
            <a:ext cx="6858000" cy="3790034"/>
          </a:xfrm>
          <a:prstGeom prst="rect">
            <a:avLst/>
          </a:prstGeom>
          <a:noFill/>
        </p:spPr>
        <p:txBody>
          <a:bodyPr wrap="square" lIns="95779" tIns="47890" rIns="95779" bIns="47890" rtlCol="0">
            <a:spAutoFit/>
          </a:bodyPr>
          <a:lstStyle/>
          <a:p>
            <a:pPr marL="359174" indent="-359174">
              <a:buFont typeface="+mj-lt"/>
              <a:buAutoNum type="arabicPeriod"/>
            </a:pPr>
            <a:r>
              <a:rPr lang="en-US" sz="1500" b="1" dirty="0"/>
              <a:t>CURRENT DTG</a:t>
            </a:r>
          </a:p>
          <a:p>
            <a:pPr marL="359174" indent="-359174">
              <a:buFont typeface="+mj-lt"/>
              <a:buAutoNum type="arabicPeriod"/>
            </a:pPr>
            <a:r>
              <a:rPr lang="en-US" sz="1500" b="1" dirty="0"/>
              <a:t>LOCATION OF TARGET ( 8 DIGIT WITH IDENTIFIER</a:t>
            </a:r>
            <a:r>
              <a:rPr lang="en-US" sz="1500" b="1" dirty="0" smtClean="0"/>
              <a:t>)</a:t>
            </a:r>
          </a:p>
          <a:p>
            <a:pPr marL="359174" indent="-359174">
              <a:buFont typeface="+mj-lt"/>
              <a:buAutoNum type="arabicPeriod"/>
            </a:pPr>
            <a:r>
              <a:rPr lang="en-US" sz="1500" b="1" dirty="0"/>
              <a:t>TYPE OF TARGET (VEHICLE, BRIDGE, BUILDING, ECT….)</a:t>
            </a:r>
          </a:p>
          <a:p>
            <a:pPr marL="359174" indent="-359174">
              <a:buFont typeface="+mj-lt"/>
              <a:buAutoNum type="arabicPeriod"/>
            </a:pPr>
            <a:r>
              <a:rPr lang="en-US" sz="1500" b="1" dirty="0" smtClean="0"/>
              <a:t>DESCRIPTION </a:t>
            </a:r>
            <a:r>
              <a:rPr lang="en-US" sz="1500" b="1" dirty="0"/>
              <a:t>OF </a:t>
            </a:r>
            <a:r>
              <a:rPr lang="en-US" sz="1500" b="1" dirty="0" smtClean="0"/>
              <a:t>TARGET</a:t>
            </a:r>
            <a:br>
              <a:rPr lang="en-US" sz="1500" b="1" dirty="0" smtClean="0"/>
            </a:br>
            <a:r>
              <a:rPr lang="en-US" sz="1500" b="1" dirty="0" smtClean="0"/>
              <a:t>     - PHYSICAL </a:t>
            </a:r>
            <a:r>
              <a:rPr lang="en-US" sz="1500" b="1" dirty="0"/>
              <a:t>DAMAGE </a:t>
            </a:r>
            <a:r>
              <a:rPr lang="en-US" sz="1500" b="1" dirty="0" smtClean="0"/>
              <a:t>ASSESSMENT</a:t>
            </a:r>
            <a:br>
              <a:rPr lang="en-US" sz="1500" b="1" dirty="0" smtClean="0"/>
            </a:br>
            <a:r>
              <a:rPr lang="en-US" sz="1500" b="1" dirty="0" smtClean="0"/>
              <a:t>     - FUNCTIONAL </a:t>
            </a:r>
            <a:r>
              <a:rPr lang="en-US" sz="1500" b="1" dirty="0"/>
              <a:t>DAMAGE ASSESSMENT</a:t>
            </a:r>
          </a:p>
          <a:p>
            <a:pPr marL="359174" indent="-359174">
              <a:buFont typeface="+mj-lt"/>
              <a:buAutoNum type="arabicPeriod"/>
            </a:pPr>
            <a:r>
              <a:rPr lang="en-US" sz="1500" b="1" dirty="0"/>
              <a:t>ANALYSIS (THE LEVEL OF CONFIDENCE INI THE ACCURACY OF THE ASSESSMENT, AND WHETHER THE REATTACK IS NECESSARY</a:t>
            </a:r>
            <a:r>
              <a:rPr lang="en-US" sz="1500" b="1" dirty="0" smtClean="0"/>
              <a:t>)</a:t>
            </a:r>
            <a:br>
              <a:rPr lang="en-US" sz="1500" b="1" dirty="0" smtClean="0"/>
            </a:br>
            <a:r>
              <a:rPr lang="en-US" sz="1500" b="1" dirty="0" smtClean="0"/>
              <a:t>     - CONFIRMED </a:t>
            </a:r>
            <a:br>
              <a:rPr lang="en-US" sz="1500" b="1" dirty="0" smtClean="0"/>
            </a:br>
            <a:r>
              <a:rPr lang="en-US" sz="1500" b="1" dirty="0" smtClean="0"/>
              <a:t>     - PROBABLE </a:t>
            </a:r>
            <a:r>
              <a:rPr lang="en-US" sz="1500" b="1" dirty="0"/>
              <a:t>(AT LEAST 50% </a:t>
            </a:r>
            <a:r>
              <a:rPr lang="en-US" sz="1500" b="1" dirty="0" smtClean="0"/>
              <a:t>CONFIDENCE)</a:t>
            </a:r>
            <a:r>
              <a:rPr lang="en-US" sz="1500" b="1" dirty="0"/>
              <a:t/>
            </a:r>
            <a:br>
              <a:rPr lang="en-US" sz="1500" b="1" dirty="0"/>
            </a:br>
            <a:r>
              <a:rPr lang="en-US" sz="1500" b="1" dirty="0" smtClean="0"/>
              <a:t>     - POSSIBLE </a:t>
            </a:r>
            <a:r>
              <a:rPr lang="en-US" sz="1500" b="1" dirty="0"/>
              <a:t>(AT MOST 50% </a:t>
            </a:r>
            <a:r>
              <a:rPr lang="en-US" sz="1500" b="1" dirty="0" smtClean="0"/>
              <a:t>CONFIDENCE)</a:t>
            </a:r>
            <a:endParaRPr lang="en-US" sz="1500" b="1" dirty="0"/>
          </a:p>
          <a:p>
            <a:pPr marL="359174" indent="-359174">
              <a:buFont typeface="+mj-lt"/>
              <a:buAutoNum type="arabicPeriod"/>
            </a:pPr>
            <a:r>
              <a:rPr lang="en-US" sz="1500" b="1" dirty="0"/>
              <a:t>TEAM LEADER’S REMARKS</a:t>
            </a:r>
          </a:p>
          <a:p>
            <a:endParaRPr lang="en-US" sz="1500" dirty="0" smtClean="0"/>
          </a:p>
          <a:p>
            <a:pPr lvl="0"/>
            <a:r>
              <a:rPr lang="en-US" sz="1500" dirty="0"/>
              <a:t>THE CRACK REPORT IS USED TO PROVIDE A TIMELY AND ACCURATE ESTIMATE OF DAMAGE RESULTING FROM THE APPLICATION OF MILITARY FORCE, EITHER LETHAL OR NONLETHAL, AGAINST A PREDETERMINED OBJECTIVE. </a:t>
            </a:r>
          </a:p>
        </p:txBody>
      </p:sp>
      <p:sp>
        <p:nvSpPr>
          <p:cNvPr id="6" name="TextBox 5"/>
          <p:cNvSpPr txBox="1"/>
          <p:nvPr/>
        </p:nvSpPr>
        <p:spPr>
          <a:xfrm>
            <a:off x="8" y="4996855"/>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6D. CYRIL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(SITUATION REPORT)</a:t>
            </a:r>
            <a:endParaRPr lang="en-US" sz="1700" dirty="0">
              <a:solidFill>
                <a:schemeClr val="bg1"/>
              </a:solidFill>
              <a:latin typeface="Arial Black" pitchFamily="34" charset="0"/>
            </a:endParaRPr>
          </a:p>
        </p:txBody>
      </p:sp>
      <p:sp>
        <p:nvSpPr>
          <p:cNvPr id="2" name="Rectangle 1"/>
          <p:cNvSpPr/>
          <p:nvPr/>
        </p:nvSpPr>
        <p:spPr>
          <a:xfrm>
            <a:off x="17647" y="5630370"/>
            <a:ext cx="6840359" cy="3328369"/>
          </a:xfrm>
          <a:prstGeom prst="rect">
            <a:avLst/>
          </a:prstGeom>
        </p:spPr>
        <p:txBody>
          <a:bodyPr wrap="square" lIns="95779" tIns="47890" rIns="95779" bIns="47890">
            <a:spAutoFit/>
          </a:bodyPr>
          <a:lstStyle/>
          <a:p>
            <a:pPr marL="359174" indent="-359174">
              <a:buFont typeface="+mj-lt"/>
              <a:buAutoNum type="arabicPeriod"/>
            </a:pPr>
            <a:r>
              <a:rPr lang="en-US" sz="1500" b="1" dirty="0"/>
              <a:t>CURRENT DTG</a:t>
            </a:r>
          </a:p>
          <a:p>
            <a:pPr marL="359174" indent="-359174">
              <a:buFont typeface="+mj-lt"/>
              <a:buAutoNum type="arabicPeriod"/>
            </a:pPr>
            <a:r>
              <a:rPr lang="en-US" sz="1500" b="1" dirty="0"/>
              <a:t>TEAM’S CURRENT LOCATION (8 DIGIT WITH IDENTIFIER)</a:t>
            </a:r>
          </a:p>
          <a:p>
            <a:pPr marL="359174" indent="-359174">
              <a:buFont typeface="+mj-lt"/>
              <a:buAutoNum type="arabicPeriod"/>
            </a:pPr>
            <a:r>
              <a:rPr lang="en-US" sz="1500" b="1" dirty="0"/>
              <a:t>MEDICAL STATUS OF TEAM (CODE WORDS: GREEN, AMBER, RED)</a:t>
            </a:r>
          </a:p>
          <a:p>
            <a:pPr marL="359174" indent="-359174">
              <a:buFont typeface="+mj-lt"/>
              <a:buAutoNum type="arabicPeriod"/>
            </a:pPr>
            <a:r>
              <a:rPr lang="en-US" sz="1500" b="1" dirty="0"/>
              <a:t>STATUS OF TEAM EQUIPMENT (CODE WORDS: GREEN, AMBER, RED)</a:t>
            </a:r>
          </a:p>
          <a:p>
            <a:pPr marL="359174" indent="-359174">
              <a:buFont typeface="+mj-lt"/>
              <a:buAutoNum type="arabicPeriod"/>
            </a:pPr>
            <a:r>
              <a:rPr lang="en-US" sz="1500" b="1" dirty="0"/>
              <a:t>STATUS OF FOOD WATER AND BATTERIES (PER PERSON)</a:t>
            </a:r>
          </a:p>
          <a:p>
            <a:pPr marL="359174" indent="-359174">
              <a:buFont typeface="+mj-lt"/>
              <a:buAutoNum type="arabicPeriod"/>
            </a:pPr>
            <a:r>
              <a:rPr lang="en-US" sz="1500" b="1" dirty="0"/>
              <a:t>TEAM ACTIVITY SINCE LAST COMMUNICATIONS WINDOW</a:t>
            </a:r>
          </a:p>
          <a:p>
            <a:pPr marL="359174" indent="-359174">
              <a:buFont typeface="+mj-lt"/>
              <a:buAutoNum type="arabicPeriod"/>
            </a:pPr>
            <a:r>
              <a:rPr lang="en-US" sz="1500" b="1" dirty="0"/>
              <a:t>TEAM ACTIVITY UNTIL NEXT COMMUNICATIONS WINDOW</a:t>
            </a:r>
          </a:p>
          <a:p>
            <a:pPr marL="359174" indent="-359174">
              <a:buFont typeface="+mj-lt"/>
              <a:buAutoNum type="arabicPeriod"/>
            </a:pPr>
            <a:r>
              <a:rPr lang="en-US" sz="1500" b="1" dirty="0"/>
              <a:t>TEAM LEADER’S REMARKS </a:t>
            </a:r>
            <a:endParaRPr lang="en-US" sz="1500" b="1" dirty="0" smtClean="0"/>
          </a:p>
          <a:p>
            <a:endParaRPr lang="en-US" sz="1500" b="1" dirty="0"/>
          </a:p>
          <a:p>
            <a:r>
              <a:rPr lang="en-US" sz="1500" dirty="0"/>
              <a:t>THE RTO MUST SEND THE CYRIL REPORT DURING, AND ONLY DURING, SCHEDULED COMMUNICATIONS WINDOWS. THE CYRIL REPORTS THE TEAM’S SITUATION, STATUS (MEDICAL, TEAM EQUIPMENT, FOOD, WATER, BATTERIES), PAST, CURRENT, AND PLANNED ACTIVITIES. </a:t>
            </a:r>
            <a:r>
              <a:rPr lang="en-US" sz="1500" u="sng" dirty="0"/>
              <a:t>THE TEAM </a:t>
            </a:r>
            <a:r>
              <a:rPr lang="en-US" sz="1500" i="1" u="sng" dirty="0"/>
              <a:t>MUST</a:t>
            </a:r>
            <a:r>
              <a:rPr lang="en-US" sz="1500" u="sng" dirty="0"/>
              <a:t> SEND A CYRIL REPORT DURING EVERY COMMUNICATIONS WINDOW</a:t>
            </a:r>
            <a:r>
              <a:rPr lang="en-US" sz="1500" dirty="0" smtClean="0"/>
              <a:t>.</a:t>
            </a:r>
            <a:endParaRPr lang="en-US" sz="1500"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8" name="Slide Number Placeholder 7"/>
          <p:cNvSpPr>
            <a:spLocks noGrp="1"/>
          </p:cNvSpPr>
          <p:nvPr>
            <p:ph type="sldNum" sz="quarter" idx="12"/>
          </p:nvPr>
        </p:nvSpPr>
        <p:spPr/>
        <p:txBody>
          <a:bodyPr/>
          <a:lstStyle/>
          <a:p>
            <a:fld id="{19C55568-C6AD-4596-911E-41E918440C47}" type="slidenum">
              <a:rPr lang="en-US" smtClean="0"/>
              <a:pPr/>
              <a:t>27</a:t>
            </a:fld>
            <a:endParaRPr lang="en-US" dirty="0"/>
          </a:p>
        </p:txBody>
      </p:sp>
    </p:spTree>
    <p:extLst>
      <p:ext uri="{BB962C8B-B14F-4D97-AF65-F5344CB8AC3E}">
        <p14:creationId xmlns="" xmlns:p14="http://schemas.microsoft.com/office/powerpoint/2010/main" val="3987745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 y="3"/>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6E. EAGLE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(FIRST EYES ON OBJECTIVE)</a:t>
            </a:r>
            <a:endParaRPr lang="en-US" sz="1700" dirty="0">
              <a:solidFill>
                <a:schemeClr val="bg1"/>
              </a:solidFill>
              <a:latin typeface="Arial Black" pitchFamily="34" charset="0"/>
            </a:endParaRPr>
          </a:p>
        </p:txBody>
      </p:sp>
      <p:sp>
        <p:nvSpPr>
          <p:cNvPr id="3" name="Rectangle 2"/>
          <p:cNvSpPr/>
          <p:nvPr/>
        </p:nvSpPr>
        <p:spPr>
          <a:xfrm>
            <a:off x="-4180" y="660411"/>
            <a:ext cx="6862183" cy="5175029"/>
          </a:xfrm>
          <a:prstGeom prst="rect">
            <a:avLst/>
          </a:prstGeom>
        </p:spPr>
        <p:txBody>
          <a:bodyPr wrap="square" lIns="95779" tIns="47890" rIns="95779" bIns="47890">
            <a:spAutoFit/>
          </a:bodyPr>
          <a:lstStyle/>
          <a:p>
            <a:pPr marL="359174" indent="-359174">
              <a:buFont typeface="+mj-lt"/>
              <a:buAutoNum type="arabicPeriod"/>
            </a:pPr>
            <a:r>
              <a:rPr lang="en-US" sz="1500" b="1" dirty="0"/>
              <a:t>CURRENT DTG</a:t>
            </a:r>
          </a:p>
          <a:p>
            <a:pPr marL="359174" indent="-359174">
              <a:buFont typeface="+mj-lt"/>
              <a:buAutoNum type="arabicPeriod"/>
            </a:pPr>
            <a:r>
              <a:rPr lang="en-US" sz="1500" b="1" dirty="0"/>
              <a:t>OBSERVATION DTG</a:t>
            </a:r>
          </a:p>
          <a:p>
            <a:pPr marL="359174" indent="-359174">
              <a:buFont typeface="+mj-lt"/>
              <a:buAutoNum type="arabicPeriod"/>
            </a:pPr>
            <a:r>
              <a:rPr lang="en-US" sz="1500" b="1" dirty="0"/>
              <a:t>GA0588385875 GRID LOCATION IS APROX 100M SOUTH OF THE OBJ.</a:t>
            </a:r>
          </a:p>
          <a:p>
            <a:pPr marL="359174" indent="-359174">
              <a:buFont typeface="+mj-lt"/>
              <a:buAutoNum type="arabicPeriod"/>
            </a:pPr>
            <a:r>
              <a:rPr lang="en-US" sz="1500" b="1" dirty="0" smtClean="0"/>
              <a:t>CHANGE IN FIRE TARGETS / RESTRICTED FIRE AREAS</a:t>
            </a:r>
            <a:endParaRPr lang="en-US" sz="1500" b="1" dirty="0"/>
          </a:p>
          <a:p>
            <a:pPr marL="359174" indent="-359174">
              <a:buFont typeface="+mj-lt"/>
              <a:buAutoNum type="arabicPeriod"/>
            </a:pPr>
            <a:r>
              <a:rPr lang="en-US" sz="1500" b="1" dirty="0"/>
              <a:t>INFORMATION OF TACTICAL VALUE (OBJ AND SURROUNDING AREA</a:t>
            </a:r>
            <a:r>
              <a:rPr lang="en-US" sz="1500" b="1" dirty="0" smtClean="0"/>
              <a:t>)</a:t>
            </a:r>
            <a:br>
              <a:rPr lang="en-US" sz="1500" b="1" dirty="0" smtClean="0"/>
            </a:br>
            <a:r>
              <a:rPr lang="en-US" sz="1500" b="1" dirty="0" smtClean="0"/>
              <a:t>- TERRAIN</a:t>
            </a:r>
            <a:r>
              <a:rPr lang="en-US" sz="1500" b="1" dirty="0"/>
              <a:t>: </a:t>
            </a:r>
            <a:r>
              <a:rPr lang="en-US" sz="1500" b="1" dirty="0" smtClean="0"/>
              <a:t>OAKOC</a:t>
            </a:r>
            <a:br>
              <a:rPr lang="en-US" sz="1500" b="1" dirty="0" smtClean="0"/>
            </a:br>
            <a:r>
              <a:rPr lang="en-US" sz="1500" b="1" dirty="0" smtClean="0"/>
              <a:t>- STRUCTURES</a:t>
            </a:r>
            <a:r>
              <a:rPr lang="en-US" sz="1500" b="1" dirty="0"/>
              <a:t>: LOCATION, ORIENTATION, DIMENSIONS, CONSTRUCTION, </a:t>
            </a:r>
            <a:r>
              <a:rPr lang="en-US" sz="1500" b="1" dirty="0" smtClean="0"/>
              <a:t>NUMBER</a:t>
            </a:r>
            <a:br>
              <a:rPr lang="en-US" sz="1500" b="1" dirty="0" smtClean="0"/>
            </a:br>
            <a:r>
              <a:rPr lang="en-US" sz="1500" b="1" dirty="0" smtClean="0"/>
              <a:t>   OF </a:t>
            </a:r>
            <a:r>
              <a:rPr lang="en-US" sz="1500" b="1" dirty="0"/>
              <a:t>FLOORS, POINTS OF ENTRY, WINDOWS, ROOF, UTILITIES, SECURITY </a:t>
            </a:r>
            <a:r>
              <a:rPr lang="en-US" sz="1500" b="1" dirty="0" smtClean="0"/>
              <a:t/>
            </a:r>
            <a:br>
              <a:rPr lang="en-US" sz="1500" b="1" dirty="0" smtClean="0"/>
            </a:br>
            <a:r>
              <a:rPr lang="en-US" sz="1500" b="1" dirty="0" smtClean="0"/>
              <a:t>- EQUIPMENT</a:t>
            </a:r>
            <a:r>
              <a:rPr lang="en-US" sz="1500" b="1" dirty="0"/>
              <a:t/>
            </a:r>
            <a:br>
              <a:rPr lang="en-US" sz="1500" b="1" dirty="0"/>
            </a:br>
            <a:r>
              <a:rPr lang="en-US" sz="1500" b="1" dirty="0" smtClean="0"/>
              <a:t>- WEAPONS</a:t>
            </a:r>
            <a:r>
              <a:rPr lang="en-US" sz="1500" b="1" dirty="0"/>
              <a:t/>
            </a:r>
            <a:br>
              <a:rPr lang="en-US" sz="1500" b="1" dirty="0"/>
            </a:br>
            <a:r>
              <a:rPr lang="en-US" sz="1500" b="1" dirty="0" smtClean="0"/>
              <a:t>- VEHICLES</a:t>
            </a:r>
            <a:r>
              <a:rPr lang="en-US" sz="1500" b="1" dirty="0"/>
              <a:t/>
            </a:r>
            <a:br>
              <a:rPr lang="en-US" sz="1500" b="1" dirty="0"/>
            </a:br>
            <a:r>
              <a:rPr lang="en-US" sz="1500" b="1" dirty="0" smtClean="0"/>
              <a:t>- PERSONNEL</a:t>
            </a:r>
            <a:endParaRPr lang="en-US" sz="1500" b="1" dirty="0"/>
          </a:p>
          <a:p>
            <a:pPr marL="359174" indent="-359174">
              <a:buFont typeface="+mj-lt"/>
              <a:buAutoNum type="arabicPeriod"/>
            </a:pPr>
            <a:r>
              <a:rPr lang="en-US" sz="1500" b="1" dirty="0"/>
              <a:t>TEAM LEADER’S </a:t>
            </a:r>
            <a:r>
              <a:rPr lang="en-US" sz="1500" b="1" dirty="0" smtClean="0"/>
              <a:t>REMARKS</a:t>
            </a:r>
            <a:endParaRPr lang="en-US" sz="1500" dirty="0" smtClean="0"/>
          </a:p>
          <a:p>
            <a:endParaRPr lang="en-US" sz="1500" dirty="0"/>
          </a:p>
          <a:p>
            <a:r>
              <a:rPr lang="en-US" sz="1500" dirty="0"/>
              <a:t>THE RTO MUST SEND AN EAGLE REPORT IN THE FIRST COMMUNICATIONS WINDOW AFTER EYES ON THE OBJECTIVE HAS BEEN ESTABLISHED. THIS REPORT CONTAINS CRITICAL INFORMATION TO INCLUDE THE LOCATIONS OF THE SURVEILLANCE AND HIDE SITES, AS WELL AS TRP AND NFA ADJUSTMENTS. THIS REPORT MUST BE EXTREMELY DETAILED AND PAINT A CLEAR PICTURE OF THE OBJECTIVE WITH THE SURROUNDING TERRAIN, STRUCTURES EQUIPMENT, ANY WEAPONS IDENTIFIED, VEHICLES AND PERSONNEL. </a:t>
            </a:r>
          </a:p>
        </p:txBody>
      </p:sp>
      <p:sp>
        <p:nvSpPr>
          <p:cNvPr id="8" name="TextBox 7"/>
          <p:cNvSpPr txBox="1"/>
          <p:nvPr/>
        </p:nvSpPr>
        <p:spPr>
          <a:xfrm>
            <a:off x="8" y="5695953"/>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6F. UNDER</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(CACHE)</a:t>
            </a:r>
            <a:endParaRPr lang="en-US" sz="1700" dirty="0">
              <a:solidFill>
                <a:schemeClr val="bg1"/>
              </a:solidFill>
              <a:latin typeface="Arial Black" pitchFamily="34" charset="0"/>
            </a:endParaRPr>
          </a:p>
        </p:txBody>
      </p:sp>
      <p:sp>
        <p:nvSpPr>
          <p:cNvPr id="9" name="Rectangle 8"/>
          <p:cNvSpPr/>
          <p:nvPr/>
        </p:nvSpPr>
        <p:spPr>
          <a:xfrm>
            <a:off x="7" y="6376279"/>
            <a:ext cx="6862183" cy="2866704"/>
          </a:xfrm>
          <a:prstGeom prst="rect">
            <a:avLst/>
          </a:prstGeom>
        </p:spPr>
        <p:txBody>
          <a:bodyPr wrap="square" lIns="95779" tIns="47890" rIns="95779" bIns="47890">
            <a:spAutoFit/>
          </a:bodyPr>
          <a:lstStyle/>
          <a:p>
            <a:pPr marL="359174" indent="-359174">
              <a:buFont typeface="+mj-lt"/>
              <a:buAutoNum type="arabicPeriod"/>
            </a:pPr>
            <a:r>
              <a:rPr lang="en-US" sz="1500" b="1" dirty="0" smtClean="0"/>
              <a:t>TYPE OF CACHE</a:t>
            </a:r>
          </a:p>
          <a:p>
            <a:pPr marL="359174" indent="-359174">
              <a:buFont typeface="+mj-lt"/>
              <a:buAutoNum type="arabicPeriod"/>
            </a:pPr>
            <a:r>
              <a:rPr lang="en-US" sz="1500" b="1" dirty="0" smtClean="0"/>
              <a:t>CONTENTS</a:t>
            </a:r>
          </a:p>
          <a:p>
            <a:pPr marL="359174" indent="-359174">
              <a:buFont typeface="+mj-lt"/>
              <a:buAutoNum type="arabicPeriod"/>
            </a:pPr>
            <a:r>
              <a:rPr lang="en-US" sz="1500" b="1" dirty="0" smtClean="0"/>
              <a:t>NUMBER OF CONTAINERS</a:t>
            </a:r>
          </a:p>
          <a:p>
            <a:pPr marL="359174" indent="-359174">
              <a:buFont typeface="+mj-lt"/>
              <a:buAutoNum type="arabicPeriod"/>
            </a:pPr>
            <a:r>
              <a:rPr lang="en-US" sz="1500" b="1" dirty="0" smtClean="0"/>
              <a:t>REFERENCE POINT &amp; GRID LOCATION</a:t>
            </a:r>
          </a:p>
          <a:p>
            <a:pPr marL="359174" indent="-359174">
              <a:buFont typeface="+mj-lt"/>
              <a:buAutoNum type="arabicPeriod"/>
            </a:pPr>
            <a:r>
              <a:rPr lang="en-US" sz="1500" b="1" dirty="0" smtClean="0"/>
              <a:t>LOCATION FROM REFERENCE POINT</a:t>
            </a:r>
          </a:p>
          <a:p>
            <a:pPr marL="359174" indent="-359174">
              <a:buFont typeface="+mj-lt"/>
              <a:buAutoNum type="arabicPeriod"/>
            </a:pPr>
            <a:r>
              <a:rPr lang="en-US" sz="1500" b="1" dirty="0" smtClean="0"/>
              <a:t>DEPTH</a:t>
            </a:r>
          </a:p>
          <a:p>
            <a:pPr marL="359174" indent="-359174">
              <a:buFont typeface="+mj-lt"/>
              <a:buAutoNum type="arabicPeriod"/>
            </a:pPr>
            <a:r>
              <a:rPr lang="en-US" sz="1500" b="1" dirty="0" smtClean="0"/>
              <a:t>ADDITIONAL INFORMATION</a:t>
            </a:r>
            <a:endParaRPr lang="en-US" sz="1500" dirty="0" smtClean="0"/>
          </a:p>
          <a:p>
            <a:endParaRPr lang="en-US" sz="1500" dirty="0"/>
          </a:p>
          <a:p>
            <a:r>
              <a:rPr lang="en-US" sz="1500" dirty="0"/>
              <a:t>THE </a:t>
            </a:r>
            <a:r>
              <a:rPr lang="en-US" sz="1500" dirty="0" smtClean="0"/>
              <a:t>UNDER REPORT IS USED BY HIGHER HEADQUATERS FOR RESUPPLY OF EQUIPMENT, RATIONS, OR UPDATES ON MISSION CRITICAL INFORMATION. IT IS ALSO USED THE RECONNAISSANCE TEAM WHEN LEAVING EQUIPMENT THAT IS NO LONGER NEEDED OR FOR THE DROP OF PIR / SIR.</a:t>
            </a:r>
            <a:endParaRPr lang="en-US" sz="1500"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28</a:t>
            </a:fld>
            <a:endParaRPr lang="en-US" dirty="0"/>
          </a:p>
        </p:txBody>
      </p:sp>
    </p:spTree>
    <p:extLst>
      <p:ext uri="{BB962C8B-B14F-4D97-AF65-F5344CB8AC3E}">
        <p14:creationId xmlns="" xmlns:p14="http://schemas.microsoft.com/office/powerpoint/2010/main" val="4253584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 y="3"/>
            <a:ext cx="6857999" cy="619936"/>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6G. ENTER / LEAVE </a:t>
            </a:r>
            <a:br>
              <a:rPr lang="en-US" sz="1700" dirty="0" smtClean="0">
                <a:solidFill>
                  <a:schemeClr val="bg1"/>
                </a:solidFill>
                <a:latin typeface="Arial Black" pitchFamily="34" charset="0"/>
              </a:rPr>
            </a:br>
            <a:r>
              <a:rPr lang="en-US" sz="1700" dirty="0" smtClean="0">
                <a:solidFill>
                  <a:schemeClr val="bg1"/>
                </a:solidFill>
                <a:latin typeface="Arial Black" pitchFamily="34" charset="0"/>
              </a:rPr>
              <a:t>(INFIL / EXFIL)</a:t>
            </a:r>
            <a:endParaRPr lang="en-US" sz="1700" dirty="0">
              <a:solidFill>
                <a:schemeClr val="bg1"/>
              </a:solidFill>
              <a:latin typeface="Arial Black" pitchFamily="34" charset="0"/>
            </a:endParaRPr>
          </a:p>
        </p:txBody>
      </p:sp>
      <p:sp>
        <p:nvSpPr>
          <p:cNvPr id="3" name="Rectangle 2"/>
          <p:cNvSpPr/>
          <p:nvPr/>
        </p:nvSpPr>
        <p:spPr>
          <a:xfrm>
            <a:off x="-4180" y="660403"/>
            <a:ext cx="6862183" cy="7021688"/>
          </a:xfrm>
          <a:prstGeom prst="rect">
            <a:avLst/>
          </a:prstGeom>
        </p:spPr>
        <p:txBody>
          <a:bodyPr wrap="square" lIns="95779" tIns="47890" rIns="95779" bIns="47890">
            <a:spAutoFit/>
          </a:bodyPr>
          <a:lstStyle/>
          <a:p>
            <a:pPr marL="359174" indent="-359174">
              <a:buFont typeface="+mj-lt"/>
              <a:buAutoNum type="arabicPeriod"/>
            </a:pPr>
            <a:r>
              <a:rPr lang="en-US" sz="1500" b="1" dirty="0"/>
              <a:t>CURRENT DTG</a:t>
            </a:r>
          </a:p>
          <a:p>
            <a:pPr marL="359174" indent="-359174">
              <a:buFont typeface="+mj-lt"/>
              <a:buAutoNum type="arabicPeriod"/>
            </a:pPr>
            <a:r>
              <a:rPr lang="en-US" sz="1500" b="1" dirty="0"/>
              <a:t>LOCATION</a:t>
            </a:r>
          </a:p>
          <a:p>
            <a:pPr marL="359174" indent="-359174">
              <a:buFont typeface="+mj-lt"/>
              <a:buAutoNum type="arabicPeriod"/>
            </a:pPr>
            <a:r>
              <a:rPr lang="en-US" sz="1500" b="1" dirty="0"/>
              <a:t>ROUTE TAKEN (DISTANCE AND DIRECTION)</a:t>
            </a:r>
          </a:p>
          <a:p>
            <a:pPr marL="359174" indent="-359174">
              <a:buFont typeface="+mj-lt"/>
              <a:buAutoNum type="arabicPeriod"/>
            </a:pPr>
            <a:r>
              <a:rPr lang="en-US" sz="1500" b="1" dirty="0"/>
              <a:t>DURATION (ENTER: INSERT TO ORP – LEAVE: TEAM INTERNAL LU TO EXTRACTION POINT)</a:t>
            </a:r>
          </a:p>
          <a:p>
            <a:pPr marL="359174" indent="-359174">
              <a:buFont typeface="+mj-lt"/>
              <a:buAutoNum type="arabicPeriod"/>
            </a:pPr>
            <a:r>
              <a:rPr lang="en-US" sz="1500" b="1" dirty="0"/>
              <a:t>INFORMATION OF TACTICAL </a:t>
            </a:r>
            <a:r>
              <a:rPr lang="en-US" sz="1500" b="1" dirty="0" smtClean="0"/>
              <a:t>VALUE</a:t>
            </a:r>
            <a:br>
              <a:rPr lang="en-US" sz="1500" b="1" dirty="0" smtClean="0"/>
            </a:br>
            <a:r>
              <a:rPr lang="en-US" sz="1500" b="1" dirty="0" smtClean="0"/>
              <a:t>TERRAIN</a:t>
            </a:r>
            <a:r>
              <a:rPr lang="en-US" sz="1500" b="1" dirty="0"/>
              <a:t>: DESCRIPTION OF TERRAIN TO INCLUDE KEY TERRAIN…</a:t>
            </a:r>
            <a:r>
              <a:rPr lang="en-US" sz="1500" b="1" dirty="0" smtClean="0"/>
              <a:t>.</a:t>
            </a:r>
            <a:br>
              <a:rPr lang="en-US" sz="1500" b="1" dirty="0" smtClean="0"/>
            </a:br>
            <a:r>
              <a:rPr lang="en-US" sz="1500" b="1" dirty="0" smtClean="0"/>
              <a:t>VEGITATION</a:t>
            </a:r>
            <a:r>
              <a:rPr lang="en-US" sz="1500" b="1" dirty="0"/>
              <a:t>: RESTRICTIVE, UNRESTRICTIVE, EFFECTS ON TEAM…</a:t>
            </a:r>
            <a:r>
              <a:rPr lang="en-US" sz="1500" b="1" dirty="0" smtClean="0"/>
              <a:t>.</a:t>
            </a:r>
            <a:br>
              <a:rPr lang="en-US" sz="1500" b="1" dirty="0" smtClean="0"/>
            </a:br>
            <a:r>
              <a:rPr lang="en-US" sz="1500" b="1" dirty="0" smtClean="0"/>
              <a:t>ROADS</a:t>
            </a:r>
            <a:r>
              <a:rPr lang="en-US" sz="1500" b="1" dirty="0"/>
              <a:t>/TRAILS: SIZE: TRAFFICABILITY, SIGNS OF RECENT ACTIVITY…</a:t>
            </a:r>
            <a:r>
              <a:rPr lang="en-US" sz="1500" b="1" dirty="0" smtClean="0"/>
              <a:t>.</a:t>
            </a:r>
            <a:br>
              <a:rPr lang="en-US" sz="1500" b="1" dirty="0" smtClean="0"/>
            </a:br>
            <a:r>
              <a:rPr lang="en-US" sz="1500" b="1" dirty="0" smtClean="0"/>
              <a:t>RIVERS</a:t>
            </a:r>
            <a:r>
              <a:rPr lang="en-US" sz="1500" b="1" dirty="0"/>
              <a:t>/STREAMS: WIDTH, DEPTH, FORDING POINTS, NAVIGABLE?...</a:t>
            </a:r>
            <a:r>
              <a:rPr lang="en-US" sz="1500" b="1" dirty="0" smtClean="0"/>
              <a:t>.</a:t>
            </a:r>
            <a:br>
              <a:rPr lang="en-US" sz="1500" b="1" dirty="0" smtClean="0"/>
            </a:br>
            <a:r>
              <a:rPr lang="en-US" sz="1500" b="1" dirty="0" smtClean="0"/>
              <a:t>STRUCTURES</a:t>
            </a:r>
            <a:r>
              <a:rPr lang="en-US" sz="1500" b="1" dirty="0"/>
              <a:t>: LOCATION, SIZE, CONSTRUCTION, ORIENTATION, USE…</a:t>
            </a:r>
            <a:r>
              <a:rPr lang="en-US" sz="1500" b="1" dirty="0" smtClean="0"/>
              <a:t>.</a:t>
            </a:r>
            <a:br>
              <a:rPr lang="en-US" sz="1500" b="1" dirty="0" smtClean="0"/>
            </a:br>
            <a:r>
              <a:rPr lang="en-US" sz="1500" b="1" dirty="0" smtClean="0"/>
              <a:t>OBSTACLES</a:t>
            </a:r>
            <a:r>
              <a:rPr lang="en-US" sz="1500" b="1" dirty="0"/>
              <a:t>: LOCATION, TYPE, ORIENTATION, PURPOSE…</a:t>
            </a:r>
            <a:r>
              <a:rPr lang="en-US" sz="1500" b="1" dirty="0" smtClean="0"/>
              <a:t>.</a:t>
            </a:r>
            <a:br>
              <a:rPr lang="en-US" sz="1500" b="1" dirty="0" smtClean="0"/>
            </a:br>
            <a:r>
              <a:rPr lang="en-US" sz="1500" b="1" dirty="0" smtClean="0"/>
              <a:t>CIVILIANS</a:t>
            </a:r>
            <a:r>
              <a:rPr lang="en-US" sz="1500" b="1" dirty="0"/>
              <a:t>: LOCATION, NUMBER, ACTIVITY OR SIGNS OF ACTIVITY…</a:t>
            </a:r>
            <a:r>
              <a:rPr lang="en-US" sz="1500" b="1" dirty="0" smtClean="0"/>
              <a:t>.</a:t>
            </a:r>
            <a:br>
              <a:rPr lang="en-US" sz="1500" b="1" dirty="0" smtClean="0"/>
            </a:br>
            <a:r>
              <a:rPr lang="en-US" sz="1500" b="1" dirty="0" smtClean="0"/>
              <a:t>ENEMY</a:t>
            </a:r>
            <a:r>
              <a:rPr lang="en-US" sz="1500" b="1" dirty="0"/>
              <a:t>: LOCATION, NUMBER, PERSONNEL OR VEHICULAR ACTIVITY…</a:t>
            </a:r>
            <a:r>
              <a:rPr lang="en-US" sz="1500" b="1" dirty="0" smtClean="0"/>
              <a:t>.</a:t>
            </a:r>
            <a:br>
              <a:rPr lang="en-US" sz="1500" b="1" dirty="0" smtClean="0"/>
            </a:br>
            <a:r>
              <a:rPr lang="en-US" sz="1500" b="1" dirty="0" smtClean="0"/>
              <a:t>CONTACT</a:t>
            </a:r>
            <a:r>
              <a:rPr lang="en-US" sz="1500" b="1" dirty="0"/>
              <a:t>: DTG, LOCATION, TYPE, CASUALITIES, ACTIONS, ACE….</a:t>
            </a:r>
          </a:p>
          <a:p>
            <a:pPr marL="359174" indent="-359174">
              <a:buFont typeface="+mj-lt"/>
              <a:buAutoNum type="arabicPeriod"/>
            </a:pPr>
            <a:r>
              <a:rPr lang="en-US" sz="1500" b="1" dirty="0"/>
              <a:t>TEAM LEADER’S </a:t>
            </a:r>
            <a:r>
              <a:rPr lang="en-US" sz="1500" b="1" dirty="0" smtClean="0"/>
              <a:t>REMARKS</a:t>
            </a:r>
          </a:p>
          <a:p>
            <a:pPr lvl="0"/>
            <a:endParaRPr lang="en-US" sz="1500" b="1" dirty="0"/>
          </a:p>
          <a:p>
            <a:r>
              <a:rPr lang="en-US" sz="1500" dirty="0"/>
              <a:t>THE RTO SENDS THE ENTER REPORT IN THE FIRST COMMUNICATIONS WINDOW AFTER EYES ON HAS BEEN ESTABLISHED. THE ENTER REPORT WILL COVER FROM INSERTION UNTIL THE TEAM HAS ESTABLISHED THE ORP. INFORMATION INCLUDED IN THE ENTER REPORTS INCLUDES THE ROUTE TAKEN FROM INSERTION TO ORP WITH DISTANCE AND DIRECTION. THE DURATION FROM INSERTION TO ORP. THE INFORMATION OF TACTICAL VALUE MUST BE VERY DETAILED AND PAINT A CLEAR PICTURE DESCRIBING THE TERRAIN, VEGITATION, ROADS/TRAILS, RIVERS/STREAMS, STRUCTURES, OBSTACLES, CIVILIANS, ENEMY AND ANY CONTACT TAKEN. </a:t>
            </a:r>
          </a:p>
          <a:p>
            <a:r>
              <a:rPr lang="en-US" sz="1500" dirty="0"/>
              <a:t> </a:t>
            </a:r>
          </a:p>
          <a:p>
            <a:r>
              <a:rPr lang="en-US" sz="1500" dirty="0"/>
              <a:t>THE RTO SENDS THE LEAVE REPORT IN THE FIRST COMMUNICATIONS WINDOW AFTER THE TEAM HAS REACHED THE EXTRACTION SITE. THE FORMAT OF THE MESSAGE REMAINS THE SAME AS THE ENTER REPORT OTHER THAN THE REPORT TITLE IN THE MESSAGE HEADER. </a:t>
            </a:r>
          </a:p>
        </p:txBody>
      </p:sp>
      <p:sp>
        <p:nvSpPr>
          <p:cNvPr id="7" name="TextBox 6"/>
          <p:cNvSpPr txBox="1"/>
          <p:nvPr/>
        </p:nvSpPr>
        <p:spPr>
          <a:xfrm>
            <a:off x="9" y="7429508"/>
            <a:ext cx="6857999" cy="358325"/>
          </a:xfrm>
          <a:prstGeom prst="rect">
            <a:avLst/>
          </a:prstGeom>
          <a:solidFill>
            <a:schemeClr val="tx1"/>
          </a:solidFill>
          <a:ln w="38100">
            <a:noFill/>
          </a:ln>
        </p:spPr>
        <p:txBody>
          <a:bodyPr wrap="square" lIns="95779" tIns="47890" rIns="95779" bIns="47890" rtlCol="0">
            <a:spAutoFit/>
          </a:bodyPr>
          <a:lstStyle/>
          <a:p>
            <a:pPr algn="ctr"/>
            <a:r>
              <a:rPr lang="en-US" sz="1700" dirty="0" smtClean="0">
                <a:solidFill>
                  <a:schemeClr val="bg1"/>
                </a:solidFill>
                <a:latin typeface="Arial Black" pitchFamily="34" charset="0"/>
              </a:rPr>
              <a:t>6H. SALUTE</a:t>
            </a:r>
            <a:endParaRPr lang="en-US" sz="1700" dirty="0">
              <a:solidFill>
                <a:schemeClr val="bg1"/>
              </a:solidFill>
              <a:latin typeface="Arial Black" pitchFamily="34" charset="0"/>
            </a:endParaRPr>
          </a:p>
        </p:txBody>
      </p:sp>
      <p:sp>
        <p:nvSpPr>
          <p:cNvPr id="2" name="TextBox 1"/>
          <p:cNvSpPr txBox="1"/>
          <p:nvPr/>
        </p:nvSpPr>
        <p:spPr>
          <a:xfrm>
            <a:off x="30008" y="7842253"/>
            <a:ext cx="1733722" cy="1980308"/>
          </a:xfrm>
          <a:prstGeom prst="rect">
            <a:avLst/>
          </a:prstGeom>
          <a:noFill/>
        </p:spPr>
        <p:txBody>
          <a:bodyPr wrap="none" lIns="95779" tIns="47890" rIns="95779" bIns="47890" rtlCol="0">
            <a:spAutoFit/>
          </a:bodyPr>
          <a:lstStyle/>
          <a:p>
            <a:pPr>
              <a:lnSpc>
                <a:spcPct val="120000"/>
              </a:lnSpc>
            </a:pPr>
            <a:r>
              <a:rPr lang="en-US" sz="1700" b="1" dirty="0" smtClean="0">
                <a:latin typeface="Arial Black"/>
                <a:cs typeface="Arial Black"/>
              </a:rPr>
              <a:t>S :</a:t>
            </a:r>
            <a:r>
              <a:rPr lang="en-US" sz="1700" dirty="0" smtClean="0">
                <a:latin typeface="Arial Black"/>
                <a:cs typeface="Arial Black"/>
              </a:rPr>
              <a:t>  </a:t>
            </a:r>
            <a:r>
              <a:rPr lang="en-US" sz="1700" dirty="0" smtClean="0">
                <a:cs typeface="Arial Black"/>
              </a:rPr>
              <a:t>SIZE</a:t>
            </a:r>
            <a:endParaRPr lang="en-US" sz="1700" b="1" dirty="0" smtClean="0">
              <a:latin typeface="Arial Black"/>
              <a:cs typeface="Arial Black"/>
            </a:endParaRPr>
          </a:p>
          <a:p>
            <a:pPr>
              <a:lnSpc>
                <a:spcPct val="120000"/>
              </a:lnSpc>
            </a:pPr>
            <a:r>
              <a:rPr lang="en-US" sz="1700" b="1" dirty="0" smtClean="0">
                <a:latin typeface="Arial Black"/>
                <a:cs typeface="Arial Black"/>
              </a:rPr>
              <a:t>L :</a:t>
            </a:r>
            <a:r>
              <a:rPr lang="en-US" sz="1700" dirty="0">
                <a:latin typeface="Arial Black"/>
                <a:cs typeface="Arial Black"/>
              </a:rPr>
              <a:t> </a:t>
            </a:r>
            <a:r>
              <a:rPr lang="en-US" sz="1700" dirty="0" smtClean="0">
                <a:latin typeface="Arial Black"/>
                <a:cs typeface="Arial Black"/>
              </a:rPr>
              <a:t> </a:t>
            </a:r>
            <a:r>
              <a:rPr lang="en-US" sz="1700" dirty="0" smtClean="0">
                <a:cs typeface="Arial Black"/>
              </a:rPr>
              <a:t>LOCATION</a:t>
            </a:r>
            <a:endParaRPr lang="en-US" sz="1700" b="1" dirty="0" smtClean="0">
              <a:latin typeface="Arial Black"/>
              <a:cs typeface="Arial Black"/>
            </a:endParaRPr>
          </a:p>
          <a:p>
            <a:pPr>
              <a:lnSpc>
                <a:spcPct val="120000"/>
              </a:lnSpc>
            </a:pPr>
            <a:r>
              <a:rPr lang="en-US" sz="1700" b="1" dirty="0" smtClean="0">
                <a:latin typeface="Arial Black"/>
                <a:cs typeface="Arial Black"/>
              </a:rPr>
              <a:t>A :</a:t>
            </a:r>
            <a:r>
              <a:rPr lang="en-US" sz="1700" dirty="0">
                <a:latin typeface="Arial Black"/>
                <a:cs typeface="Arial Black"/>
              </a:rPr>
              <a:t> </a:t>
            </a:r>
            <a:r>
              <a:rPr lang="en-US" sz="1700" dirty="0" smtClean="0">
                <a:latin typeface="Arial Black"/>
                <a:cs typeface="Arial Black"/>
              </a:rPr>
              <a:t> </a:t>
            </a:r>
            <a:r>
              <a:rPr lang="en-US" sz="1700" dirty="0" smtClean="0">
                <a:cs typeface="Arial Black"/>
              </a:rPr>
              <a:t>ACTIVITY</a:t>
            </a:r>
            <a:endParaRPr lang="en-US" sz="1700" b="1" dirty="0" smtClean="0">
              <a:latin typeface="Arial Black"/>
              <a:cs typeface="Arial Black"/>
            </a:endParaRPr>
          </a:p>
          <a:p>
            <a:pPr>
              <a:lnSpc>
                <a:spcPct val="120000"/>
              </a:lnSpc>
            </a:pPr>
            <a:r>
              <a:rPr lang="en-US" sz="1700" b="1" dirty="0" smtClean="0">
                <a:latin typeface="Arial Black"/>
                <a:cs typeface="Arial Black"/>
              </a:rPr>
              <a:t>U :</a:t>
            </a:r>
            <a:r>
              <a:rPr lang="en-US" sz="1700" dirty="0">
                <a:latin typeface="Arial Black"/>
                <a:cs typeface="Arial Black"/>
              </a:rPr>
              <a:t> </a:t>
            </a:r>
            <a:r>
              <a:rPr lang="en-US" sz="1700" dirty="0" smtClean="0">
                <a:latin typeface="Arial Black"/>
                <a:cs typeface="Arial Black"/>
              </a:rPr>
              <a:t> </a:t>
            </a:r>
            <a:r>
              <a:rPr lang="en-US" sz="1700" dirty="0" smtClean="0">
                <a:cs typeface="Arial Black"/>
              </a:rPr>
              <a:t>UNIFORM</a:t>
            </a:r>
            <a:endParaRPr lang="en-US" sz="1700" b="1" dirty="0" smtClean="0">
              <a:latin typeface="Arial Black"/>
              <a:cs typeface="Arial Black"/>
            </a:endParaRPr>
          </a:p>
          <a:p>
            <a:pPr>
              <a:lnSpc>
                <a:spcPct val="120000"/>
              </a:lnSpc>
            </a:pPr>
            <a:r>
              <a:rPr lang="en-US" sz="1700" b="1" dirty="0" smtClean="0">
                <a:latin typeface="Arial Black"/>
                <a:cs typeface="Arial Black"/>
              </a:rPr>
              <a:t>T :</a:t>
            </a:r>
            <a:r>
              <a:rPr lang="en-US" sz="1700" dirty="0">
                <a:latin typeface="Arial Black"/>
                <a:cs typeface="Arial Black"/>
              </a:rPr>
              <a:t> </a:t>
            </a:r>
            <a:r>
              <a:rPr lang="en-US" sz="1700" dirty="0" smtClean="0">
                <a:latin typeface="Arial Black"/>
                <a:cs typeface="Arial Black"/>
              </a:rPr>
              <a:t> </a:t>
            </a:r>
            <a:r>
              <a:rPr lang="en-US" sz="1700" dirty="0" smtClean="0">
                <a:cs typeface="Arial Black"/>
              </a:rPr>
              <a:t>TIME</a:t>
            </a:r>
            <a:endParaRPr lang="en-US" sz="1700" b="1" dirty="0" smtClean="0">
              <a:latin typeface="Arial Black"/>
              <a:cs typeface="Arial Black"/>
            </a:endParaRPr>
          </a:p>
          <a:p>
            <a:pPr>
              <a:lnSpc>
                <a:spcPct val="120000"/>
              </a:lnSpc>
            </a:pPr>
            <a:r>
              <a:rPr lang="en-US" sz="1700" b="1" dirty="0" smtClean="0">
                <a:latin typeface="Arial Black"/>
                <a:cs typeface="Arial Black"/>
              </a:rPr>
              <a:t>E :</a:t>
            </a:r>
            <a:r>
              <a:rPr lang="en-US" sz="1700" dirty="0">
                <a:latin typeface="Arial Black"/>
                <a:cs typeface="Arial Black"/>
              </a:rPr>
              <a:t> </a:t>
            </a:r>
            <a:r>
              <a:rPr lang="en-US" sz="1700" dirty="0" smtClean="0">
                <a:latin typeface="Arial Black"/>
                <a:cs typeface="Arial Black"/>
              </a:rPr>
              <a:t> </a:t>
            </a:r>
            <a:r>
              <a:rPr lang="en-US" sz="1700" dirty="0" smtClean="0">
                <a:cs typeface="Arial Black"/>
              </a:rPr>
              <a:t>EQUIPMENT</a:t>
            </a:r>
            <a:endParaRPr lang="en-US" sz="1700" b="1" dirty="0">
              <a:latin typeface="Arial Black"/>
              <a:cs typeface="Arial Black"/>
            </a:endParaRPr>
          </a:p>
        </p:txBody>
      </p:sp>
      <p:sp>
        <p:nvSpPr>
          <p:cNvPr id="4" name="TextBox 3"/>
          <p:cNvSpPr txBox="1"/>
          <p:nvPr/>
        </p:nvSpPr>
        <p:spPr>
          <a:xfrm>
            <a:off x="2438400" y="8161165"/>
            <a:ext cx="4343400" cy="1143156"/>
          </a:xfrm>
          <a:prstGeom prst="rect">
            <a:avLst/>
          </a:prstGeom>
          <a:noFill/>
        </p:spPr>
        <p:txBody>
          <a:bodyPr wrap="square" lIns="95779" tIns="47890" rIns="95779" bIns="47890" rtlCol="0">
            <a:spAutoFit/>
          </a:bodyPr>
          <a:lstStyle/>
          <a:p>
            <a:r>
              <a:rPr lang="en-US" sz="1700" dirty="0" smtClean="0"/>
              <a:t>THE SALUTE REPORT IS A QUICK SUMMARY OF THE CURRENT ENEMY SITUATION. ALL REPORTS MUST BE QUICKLY, COMPLETELY, AND ACCURATELY REPORTED</a:t>
            </a:r>
            <a:endParaRPr lang="en-US" sz="1700" dirty="0"/>
          </a:p>
        </p:txBody>
      </p:sp>
      <p:sp>
        <p:nvSpPr>
          <p:cNvPr id="6" name="Footer Placeholder 5"/>
          <p:cNvSpPr>
            <a:spLocks noGrp="1"/>
          </p:cNvSpPr>
          <p:nvPr>
            <p:ph type="ftr" sz="quarter" idx="11"/>
          </p:nvPr>
        </p:nvSpPr>
        <p:spPr/>
        <p:txBody>
          <a:bodyPr/>
          <a:lstStyle/>
          <a:p>
            <a:r>
              <a:rPr lang="en-US" smtClean="0"/>
              <a:t>Steadfast and Vigilant</a:t>
            </a:r>
            <a:endParaRPr lang="en-US" dirty="0"/>
          </a:p>
        </p:txBody>
      </p:sp>
      <p:sp>
        <p:nvSpPr>
          <p:cNvPr id="8" name="Slide Number Placeholder 7"/>
          <p:cNvSpPr>
            <a:spLocks noGrp="1"/>
          </p:cNvSpPr>
          <p:nvPr>
            <p:ph type="sldNum" sz="quarter" idx="12"/>
          </p:nvPr>
        </p:nvSpPr>
        <p:spPr/>
        <p:txBody>
          <a:bodyPr/>
          <a:lstStyle/>
          <a:p>
            <a:fld id="{19C55568-C6AD-4596-911E-41E918440C47}" type="slidenum">
              <a:rPr lang="en-US" smtClean="0"/>
              <a:pPr/>
              <a:t>29</a:t>
            </a:fld>
            <a:endParaRPr lang="en-US" dirty="0"/>
          </a:p>
        </p:txBody>
      </p:sp>
    </p:spTree>
    <p:extLst>
      <p:ext uri="{BB962C8B-B14F-4D97-AF65-F5344CB8AC3E}">
        <p14:creationId xmlns="" xmlns:p14="http://schemas.microsoft.com/office/powerpoint/2010/main" val="499785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b="1" cap="all" dirty="0" smtClean="0">
                <a:solidFill>
                  <a:srgbClr val="FFFFFF"/>
                </a:solidFill>
              </a:rPr>
              <a:t>PHANTOM TROOP’S </a:t>
            </a:r>
            <a:r>
              <a:rPr lang="en-US" sz="2900" b="1" cap="all" dirty="0">
                <a:solidFill>
                  <a:srgbClr val="FFFFFF"/>
                </a:solidFill>
              </a:rPr>
              <a:t>STANDING ORDERS</a:t>
            </a:r>
            <a:endParaRPr lang="en-US" sz="2900" cap="all" dirty="0">
              <a:solidFill>
                <a:srgbClr val="FFFFFF"/>
              </a:solidFill>
            </a:endParaRPr>
          </a:p>
        </p:txBody>
      </p:sp>
      <p:sp>
        <p:nvSpPr>
          <p:cNvPr id="62" name="Content Placeholder 2"/>
          <p:cNvSpPr>
            <a:spLocks noGrp="1"/>
          </p:cNvSpPr>
          <p:nvPr>
            <p:ph idx="1"/>
          </p:nvPr>
        </p:nvSpPr>
        <p:spPr>
          <a:xfrm>
            <a:off x="0" y="577852"/>
            <a:ext cx="6858000" cy="9186308"/>
          </a:xfrm>
        </p:spPr>
        <p:txBody>
          <a:bodyPr>
            <a:noAutofit/>
          </a:bodyPr>
          <a:lstStyle/>
          <a:p>
            <a:pPr>
              <a:buFont typeface="+mj-lt"/>
              <a:buAutoNum type="arabicPeriod"/>
            </a:pPr>
            <a:r>
              <a:rPr lang="en-US" sz="1400" cap="all" dirty="0"/>
              <a:t>Know your job and the job of everyone </a:t>
            </a:r>
            <a:r>
              <a:rPr lang="en-US" sz="1400" cap="all" dirty="0" smtClean="0"/>
              <a:t>beside </a:t>
            </a:r>
            <a:r>
              <a:rPr lang="en-US" sz="1400" cap="all" dirty="0"/>
              <a:t>you</a:t>
            </a:r>
            <a:r>
              <a:rPr lang="en-US" sz="1400" cap="all" dirty="0" smtClean="0"/>
              <a:t>. </a:t>
            </a:r>
            <a:r>
              <a:rPr lang="en-US" sz="1400" cap="all" dirty="0"/>
              <a:t>There is no substitute for accurate knowledge. Knowledge is power</a:t>
            </a:r>
            <a:r>
              <a:rPr lang="en-US" sz="1400" cap="all" dirty="0" smtClean="0"/>
              <a:t>; </a:t>
            </a:r>
            <a:r>
              <a:rPr lang="en-US" sz="1400" cap="all" dirty="0"/>
              <a:t>Never fake it</a:t>
            </a:r>
            <a:r>
              <a:rPr lang="en-US" sz="1400" cap="all" dirty="0" smtClean="0"/>
              <a:t>.</a:t>
            </a:r>
          </a:p>
          <a:p>
            <a:pPr>
              <a:buFont typeface="+mj-lt"/>
              <a:buAutoNum type="arabicPeriod"/>
            </a:pPr>
            <a:r>
              <a:rPr lang="en-US" sz="1400" cap="all" dirty="0" smtClean="0"/>
              <a:t>Never </a:t>
            </a:r>
            <a:r>
              <a:rPr lang="en-US" sz="1400" cap="all" dirty="0"/>
              <a:t>lie to an NCO or Officer. Admit your mistakes quickly and learn from them.</a:t>
            </a:r>
            <a:endParaRPr lang="en-US" sz="1400" cap="all" dirty="0" smtClean="0"/>
          </a:p>
          <a:p>
            <a:pPr>
              <a:buFont typeface="+mj-lt"/>
              <a:buAutoNum type="arabicPeriod"/>
            </a:pPr>
            <a:r>
              <a:rPr lang="en-US" sz="1400" cap="all" dirty="0" smtClean="0"/>
              <a:t>Stand </a:t>
            </a:r>
            <a:r>
              <a:rPr lang="en-US" sz="1400" cap="all" dirty="0"/>
              <a:t>ready to execute any task with intensity. Aggressively confront </a:t>
            </a:r>
            <a:r>
              <a:rPr lang="en-US" sz="1400" cap="all" dirty="0" smtClean="0"/>
              <a:t>problems.</a:t>
            </a:r>
          </a:p>
          <a:p>
            <a:pPr>
              <a:buFont typeface="+mj-lt"/>
              <a:buAutoNum type="arabicPeriod"/>
            </a:pPr>
            <a:r>
              <a:rPr lang="en-US" sz="1400" cap="all" dirty="0" smtClean="0"/>
              <a:t>Seize </a:t>
            </a:r>
            <a:r>
              <a:rPr lang="en-US" sz="1400" cap="all" dirty="0"/>
              <a:t>the initiative. Acquire first, shoot first, hit first</a:t>
            </a:r>
            <a:r>
              <a:rPr lang="en-US" sz="1400" cap="all" dirty="0" smtClean="0"/>
              <a:t>.</a:t>
            </a:r>
          </a:p>
          <a:p>
            <a:pPr>
              <a:buFont typeface="+mj-lt"/>
              <a:buAutoNum type="arabicPeriod"/>
            </a:pPr>
            <a:r>
              <a:rPr lang="en-US" sz="1400" cap="all" dirty="0" smtClean="0"/>
              <a:t>Your weapon is your life-line. Keep it on safe, clean, and off the ground. Your neatness of dress and Care of equipment will sets standard for others to follow.</a:t>
            </a:r>
          </a:p>
          <a:p>
            <a:pPr>
              <a:buFont typeface="+mj-lt"/>
              <a:buAutoNum type="arabicPeriod"/>
            </a:pPr>
            <a:r>
              <a:rPr lang="en-US" sz="1400" cap="all" dirty="0" smtClean="0"/>
              <a:t>Be </a:t>
            </a:r>
            <a:r>
              <a:rPr lang="en-US" sz="1400" cap="all" dirty="0"/>
              <a:t>nimble. Move quickly and without detection. </a:t>
            </a:r>
            <a:r>
              <a:rPr lang="en-US" sz="1400" cap="all" dirty="0" smtClean="0"/>
              <a:t>A </a:t>
            </a:r>
            <a:r>
              <a:rPr lang="en-US" sz="1400" cap="all" dirty="0"/>
              <a:t>CIVILIAN ON THE BATTLEFIELD MAY RESULT IN A HARD </a:t>
            </a:r>
            <a:r>
              <a:rPr lang="en-US" sz="1400" cap="all" dirty="0" smtClean="0"/>
              <a:t>COMPROMISE. </a:t>
            </a:r>
            <a:r>
              <a:rPr lang="en-US" sz="1400" cap="all" dirty="0"/>
              <a:t>Compromise is failure. </a:t>
            </a:r>
            <a:endParaRPr lang="en-US" sz="1400" cap="all" dirty="0" smtClean="0"/>
          </a:p>
          <a:p>
            <a:pPr lvl="0">
              <a:buFont typeface="+mj-lt"/>
              <a:buAutoNum type="arabicPeriod"/>
            </a:pPr>
            <a:r>
              <a:rPr lang="en-US" sz="1400" cap="all" dirty="0" smtClean="0"/>
              <a:t>Fight </a:t>
            </a:r>
            <a:r>
              <a:rPr lang="en-US" sz="1400" cap="all" dirty="0"/>
              <a:t>behind cover. Do not funnel onto the objective; utilize individual movement techniques and micro-terrain for protection</a:t>
            </a:r>
            <a:r>
              <a:rPr lang="en-US" sz="1400" cap="all" dirty="0" smtClean="0"/>
              <a:t>.</a:t>
            </a:r>
            <a:endParaRPr lang="en-US" sz="1400" cap="all" dirty="0"/>
          </a:p>
          <a:p>
            <a:pPr lvl="0">
              <a:buFont typeface="+mj-lt"/>
              <a:buAutoNum type="arabicPeriod"/>
            </a:pPr>
            <a:r>
              <a:rPr lang="en-US" sz="1400" cap="all" dirty="0"/>
              <a:t>Spread out! Make contact with the smallest element possible.</a:t>
            </a:r>
          </a:p>
          <a:p>
            <a:pPr lvl="0">
              <a:buFont typeface="+mj-lt"/>
              <a:buAutoNum type="arabicPeriod"/>
            </a:pPr>
            <a:r>
              <a:rPr lang="en-US" sz="1400" cap="all" dirty="0"/>
              <a:t>Accept and mitigate tactical risk. Exercise tactical patience</a:t>
            </a:r>
            <a:r>
              <a:rPr lang="en-US" sz="1400" cap="all" dirty="0" smtClean="0"/>
              <a:t>. </a:t>
            </a:r>
          </a:p>
          <a:p>
            <a:pPr lvl="0">
              <a:buFont typeface="+mj-lt"/>
              <a:buAutoNum type="arabicPeriod"/>
            </a:pPr>
            <a:r>
              <a:rPr lang="en-US" sz="1400" cap="all" dirty="0"/>
              <a:t>Remain calm under </a:t>
            </a:r>
            <a:r>
              <a:rPr lang="en-US" sz="1400" cap="all" dirty="0" smtClean="0"/>
              <a:t>fire </a:t>
            </a:r>
            <a:r>
              <a:rPr lang="en-US" sz="1400" cap="all" dirty="0"/>
              <a:t>- your stoic presence in any stressful situation will have a calming effect on </a:t>
            </a:r>
            <a:r>
              <a:rPr lang="en-US" sz="1400" cap="all" dirty="0" smtClean="0"/>
              <a:t>THOSE AROUND YOU. </a:t>
            </a:r>
          </a:p>
          <a:p>
            <a:pPr lvl="0">
              <a:buFont typeface="+mj-lt"/>
              <a:buAutoNum type="arabicPeriod"/>
            </a:pPr>
            <a:r>
              <a:rPr lang="en-US" sz="1400" cap="all" dirty="0" smtClean="0"/>
              <a:t>If </a:t>
            </a:r>
            <a:r>
              <a:rPr lang="en-US" sz="1400" cap="all" dirty="0"/>
              <a:t>separated from your unit, survival depends on your ability to successfully evade enemy forces and be recovered by friendly forces. Know the evasion plan of action. </a:t>
            </a:r>
          </a:p>
          <a:p>
            <a:pPr>
              <a:buFont typeface="+mj-lt"/>
              <a:buAutoNum type="arabicPeriod"/>
            </a:pPr>
            <a:r>
              <a:rPr lang="en-US" sz="1400" cap="all" dirty="0"/>
              <a:t>Maintain security at all times. Never drop security below 33% when executing priorities of work</a:t>
            </a:r>
            <a:r>
              <a:rPr lang="en-US" sz="1400" cap="all" dirty="0" smtClean="0"/>
              <a:t>.</a:t>
            </a:r>
            <a:r>
              <a:rPr lang="en-US" sz="1400" cap="all" dirty="0"/>
              <a:t> Ensure all priorities of work are completed before chow. Never eat on the line and ensure security is in </a:t>
            </a:r>
            <a:r>
              <a:rPr lang="en-US" sz="1400" cap="all" dirty="0" smtClean="0"/>
              <a:t>place.</a:t>
            </a:r>
          </a:p>
          <a:p>
            <a:pPr>
              <a:buFont typeface="+mj-lt"/>
              <a:buAutoNum type="arabicPeriod"/>
            </a:pPr>
            <a:r>
              <a:rPr lang="en-US" sz="1400" cap="all" dirty="0" smtClean="0"/>
              <a:t>Conduct </a:t>
            </a:r>
            <a:r>
              <a:rPr lang="en-US" sz="1400" cap="all" dirty="0"/>
              <a:t>stand-to and maintain 100% security at BMNT. Dawn is when the enemy attacks.</a:t>
            </a:r>
            <a:endParaRPr lang="en-US" sz="1400" cap="all" dirty="0" smtClean="0"/>
          </a:p>
          <a:p>
            <a:pPr lvl="0">
              <a:buFont typeface="+mj-lt"/>
              <a:buAutoNum type="arabicPeriod"/>
            </a:pPr>
            <a:r>
              <a:rPr lang="en-US" sz="1400" cap="all" dirty="0" smtClean="0"/>
              <a:t>Move </a:t>
            </a:r>
            <a:r>
              <a:rPr lang="en-US" sz="1400" cap="all" dirty="0"/>
              <a:t>tactically. Adjust your movement formations to the terrain </a:t>
            </a:r>
            <a:r>
              <a:rPr lang="en-US" sz="1400" cap="all" dirty="0" smtClean="0"/>
              <a:t>AND THE enemy.</a:t>
            </a:r>
          </a:p>
          <a:p>
            <a:pPr lvl="0">
              <a:buFont typeface="+mj-lt"/>
              <a:buAutoNum type="arabicPeriod"/>
            </a:pPr>
            <a:r>
              <a:rPr lang="en-US" sz="1400" cap="all" dirty="0"/>
              <a:t>Never return on the same route. Plan routes for infiltration, exfiltration, and </a:t>
            </a:r>
            <a:r>
              <a:rPr lang="en-US" sz="1400" cap="all" dirty="0" smtClean="0"/>
              <a:t>contingencies.</a:t>
            </a:r>
          </a:p>
          <a:p>
            <a:pPr lvl="0">
              <a:buFont typeface="+mj-lt"/>
              <a:buAutoNum type="arabicPeriod"/>
            </a:pPr>
            <a:r>
              <a:rPr lang="en-US" sz="1400" cap="all" dirty="0" smtClean="0"/>
              <a:t>When </a:t>
            </a:r>
            <a:r>
              <a:rPr lang="en-US" sz="1400" cap="all" dirty="0"/>
              <a:t>crossing linear danger areas, emplace security to provide early warning and use the terrain to your advantage.</a:t>
            </a:r>
          </a:p>
          <a:p>
            <a:pPr lvl="0">
              <a:buFont typeface="+mj-lt"/>
              <a:buAutoNum type="arabicPeriod"/>
            </a:pPr>
            <a:r>
              <a:rPr lang="en-US" sz="1400" cap="all" dirty="0"/>
              <a:t>Counter-track your movement to disrupt the enemy. If someone is following you, execute a hasty ambush</a:t>
            </a:r>
            <a:r>
              <a:rPr lang="en-US" sz="1400" cap="all" dirty="0" smtClean="0"/>
              <a:t>.</a:t>
            </a:r>
          </a:p>
          <a:p>
            <a:pPr lvl="0">
              <a:buFont typeface="+mj-lt"/>
              <a:buAutoNum type="arabicPeriod"/>
            </a:pPr>
            <a:r>
              <a:rPr lang="en-US" sz="1400" cap="all" dirty="0" smtClean="0"/>
              <a:t>Surprise </a:t>
            </a:r>
            <a:r>
              <a:rPr lang="en-US" sz="1400" cap="all" dirty="0"/>
              <a:t>the enemy and overwhelm them with integrated fires. </a:t>
            </a:r>
            <a:r>
              <a:rPr lang="en-US" sz="1400" cap="all" dirty="0" smtClean="0"/>
              <a:t>violence </a:t>
            </a:r>
            <a:r>
              <a:rPr lang="en-US" sz="1400" cap="all" dirty="0"/>
              <a:t>of action is decisive to a small unit’s survival</a:t>
            </a:r>
            <a:r>
              <a:rPr lang="en-US" sz="1400" cap="all" dirty="0" smtClean="0"/>
              <a:t>.</a:t>
            </a:r>
          </a:p>
          <a:p>
            <a:pPr>
              <a:buFont typeface="+mj-lt"/>
              <a:buAutoNum type="arabicPeriod"/>
            </a:pPr>
            <a:r>
              <a:rPr lang="en-US" sz="1400" cap="all" dirty="0" smtClean="0"/>
              <a:t>Possess physical vitality and endurance.  Be able to withstand the hardships to which you are subjected, and a dauntless spirit that enables you not only to accept them cheerfully but to minimize their magnitude.  Be positive in the worst situations – your attitude is contagious. </a:t>
            </a:r>
          </a:p>
          <a:p>
            <a:pPr lvl="0">
              <a:buFont typeface="+mj-lt"/>
              <a:buAutoNum type="arabicPeriod"/>
            </a:pPr>
            <a:endParaRPr lang="en-US" sz="1300" cap="all" dirty="0" smtClean="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3</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7A. CASEVAC </a:t>
            </a:r>
            <a:r>
              <a:rPr lang="en-US" sz="2900" dirty="0">
                <a:solidFill>
                  <a:schemeClr val="bg1"/>
                </a:solidFill>
                <a:latin typeface="Arial Black" pitchFamily="34" charset="0"/>
              </a:rPr>
              <a:t>PLAN</a:t>
            </a:r>
          </a:p>
        </p:txBody>
      </p:sp>
      <p:sp>
        <p:nvSpPr>
          <p:cNvPr id="4" name="TextBox 3"/>
          <p:cNvSpPr txBox="1"/>
          <p:nvPr/>
        </p:nvSpPr>
        <p:spPr>
          <a:xfrm>
            <a:off x="0" y="8832862"/>
            <a:ext cx="2133600" cy="650695"/>
          </a:xfrm>
          <a:prstGeom prst="rect">
            <a:avLst/>
          </a:prstGeom>
          <a:noFill/>
        </p:spPr>
        <p:txBody>
          <a:bodyPr wrap="square" lIns="95763" tIns="47881" rIns="95763" bIns="47881" rtlCol="0">
            <a:spAutoFit/>
          </a:bodyPr>
          <a:lstStyle/>
          <a:p>
            <a:pPr marL="359111" indent="-359111"/>
            <a:r>
              <a:rPr lang="en-US" sz="1200" dirty="0">
                <a:latin typeface="Arial Black" pitchFamily="34" charset="0"/>
                <a:cs typeface="Arial" pitchFamily="34" charset="0"/>
              </a:rPr>
              <a:t>CARE UNDER FIRE (1)</a:t>
            </a:r>
          </a:p>
          <a:p>
            <a:pPr marL="359111" indent="-359111">
              <a:buFont typeface="+mj-lt"/>
              <a:buAutoNum type="arabicPeriod"/>
            </a:pPr>
            <a:r>
              <a:rPr lang="en-US" sz="1200" dirty="0">
                <a:cs typeface="Arial" pitchFamily="34" charset="0"/>
              </a:rPr>
              <a:t>VISUAL BLOOD SWEEP</a:t>
            </a:r>
          </a:p>
          <a:p>
            <a:pPr marL="359111" indent="-359111">
              <a:buFont typeface="+mj-lt"/>
              <a:buAutoNum type="arabicPeriod"/>
            </a:pPr>
            <a:r>
              <a:rPr lang="en-US" sz="1200" dirty="0">
                <a:cs typeface="Arial" pitchFamily="34" charset="0"/>
              </a:rPr>
              <a:t>HASTY TOURNIQUET</a:t>
            </a:r>
          </a:p>
        </p:txBody>
      </p:sp>
      <p:grpSp>
        <p:nvGrpSpPr>
          <p:cNvPr id="37" name="Group 36"/>
          <p:cNvGrpSpPr>
            <a:grpSpLocks noChangeAspect="1"/>
          </p:cNvGrpSpPr>
          <p:nvPr/>
        </p:nvGrpSpPr>
        <p:grpSpPr>
          <a:xfrm>
            <a:off x="3303299" y="2063760"/>
            <a:ext cx="1725903" cy="2069918"/>
            <a:chOff x="4191000" y="1066800"/>
            <a:chExt cx="2133600" cy="2362043"/>
          </a:xfrm>
        </p:grpSpPr>
        <p:sp>
          <p:nvSpPr>
            <p:cNvPr id="24" name="Isosceles Triangle 23"/>
            <p:cNvSpPr>
              <a:spLocks noChangeAspect="1"/>
            </p:cNvSpPr>
            <p:nvPr/>
          </p:nvSpPr>
          <p:spPr>
            <a:xfrm rot="10800000">
              <a:off x="4191000" y="1371600"/>
              <a:ext cx="2127504" cy="1834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TextBox 24"/>
            <p:cNvSpPr txBox="1"/>
            <p:nvPr/>
          </p:nvSpPr>
          <p:spPr>
            <a:xfrm>
              <a:off x="5045777" y="2816032"/>
              <a:ext cx="415498" cy="280970"/>
            </a:xfrm>
            <a:prstGeom prst="rect">
              <a:avLst/>
            </a:prstGeom>
            <a:noFill/>
            <a:ln w="38100">
              <a:noFill/>
            </a:ln>
          </p:spPr>
          <p:txBody>
            <a:bodyPr wrap="square" rtlCol="0">
              <a:spAutoFit/>
            </a:bodyPr>
            <a:lstStyle/>
            <a:p>
              <a:pPr algn="ctr"/>
              <a:r>
                <a:rPr lang="en-US" sz="1000" dirty="0">
                  <a:latin typeface="Arial Black" pitchFamily="34" charset="0"/>
                </a:rPr>
                <a:t>6</a:t>
              </a:r>
            </a:p>
          </p:txBody>
        </p:sp>
        <p:sp>
          <p:nvSpPr>
            <p:cNvPr id="26" name="TextBox 25"/>
            <p:cNvSpPr txBox="1"/>
            <p:nvPr/>
          </p:nvSpPr>
          <p:spPr>
            <a:xfrm>
              <a:off x="4206499" y="1352226"/>
              <a:ext cx="516700" cy="280970"/>
            </a:xfrm>
            <a:prstGeom prst="rect">
              <a:avLst/>
            </a:prstGeom>
            <a:noFill/>
            <a:ln w="38100">
              <a:noFill/>
            </a:ln>
          </p:spPr>
          <p:txBody>
            <a:bodyPr wrap="square" rtlCol="0">
              <a:spAutoFit/>
            </a:bodyPr>
            <a:lstStyle/>
            <a:p>
              <a:pPr algn="ctr"/>
              <a:r>
                <a:rPr lang="en-US" sz="1000" dirty="0">
                  <a:latin typeface="Arial Black" pitchFamily="34" charset="0"/>
                </a:rPr>
                <a:t>10</a:t>
              </a:r>
            </a:p>
          </p:txBody>
        </p:sp>
        <p:sp>
          <p:nvSpPr>
            <p:cNvPr id="27" name="TextBox 26"/>
            <p:cNvSpPr txBox="1"/>
            <p:nvPr/>
          </p:nvSpPr>
          <p:spPr>
            <a:xfrm>
              <a:off x="5891724" y="1332288"/>
              <a:ext cx="415498" cy="280970"/>
            </a:xfrm>
            <a:prstGeom prst="rect">
              <a:avLst/>
            </a:prstGeom>
            <a:noFill/>
            <a:ln w="38100">
              <a:noFill/>
            </a:ln>
          </p:spPr>
          <p:txBody>
            <a:bodyPr wrap="square" rtlCol="0">
              <a:spAutoFit/>
            </a:bodyPr>
            <a:lstStyle/>
            <a:p>
              <a:pPr algn="ctr"/>
              <a:r>
                <a:rPr lang="en-US" sz="1000" dirty="0">
                  <a:latin typeface="Arial Black" pitchFamily="34" charset="0"/>
                </a:rPr>
                <a:t>2</a:t>
              </a:r>
            </a:p>
          </p:txBody>
        </p:sp>
        <p:sp>
          <p:nvSpPr>
            <p:cNvPr id="28" name="TextBox 27"/>
            <p:cNvSpPr txBox="1"/>
            <p:nvPr/>
          </p:nvSpPr>
          <p:spPr>
            <a:xfrm>
              <a:off x="4191000" y="1066800"/>
              <a:ext cx="2133600" cy="280970"/>
            </a:xfrm>
            <a:prstGeom prst="rect">
              <a:avLst/>
            </a:prstGeom>
            <a:noFill/>
            <a:ln w="38100">
              <a:noFill/>
            </a:ln>
          </p:spPr>
          <p:txBody>
            <a:bodyPr wrap="square" rtlCol="0">
              <a:spAutoFit/>
            </a:bodyPr>
            <a:lstStyle/>
            <a:p>
              <a:pPr algn="ctr"/>
              <a:r>
                <a:rPr lang="en-US" sz="1000" dirty="0">
                  <a:latin typeface="Arial Black" pitchFamily="34" charset="0"/>
                </a:rPr>
                <a:t>MINIMAL</a:t>
              </a:r>
            </a:p>
          </p:txBody>
        </p:sp>
        <p:sp>
          <p:nvSpPr>
            <p:cNvPr id="29" name="TextBox 28"/>
            <p:cNvSpPr txBox="1"/>
            <p:nvPr/>
          </p:nvSpPr>
          <p:spPr>
            <a:xfrm rot="18059290">
              <a:off x="4867656" y="2166504"/>
              <a:ext cx="2133601" cy="304384"/>
            </a:xfrm>
            <a:prstGeom prst="rect">
              <a:avLst/>
            </a:prstGeom>
            <a:noFill/>
            <a:ln w="38100">
              <a:noFill/>
            </a:ln>
          </p:spPr>
          <p:txBody>
            <a:bodyPr wrap="square" rtlCol="0">
              <a:spAutoFit/>
            </a:bodyPr>
            <a:lstStyle/>
            <a:p>
              <a:pPr algn="ctr"/>
              <a:r>
                <a:rPr lang="en-US" sz="1000" dirty="0">
                  <a:latin typeface="Arial Black" pitchFamily="34" charset="0"/>
                </a:rPr>
                <a:t>PRIORITY / DELAYED</a:t>
              </a:r>
            </a:p>
          </p:txBody>
        </p:sp>
        <p:sp>
          <p:nvSpPr>
            <p:cNvPr id="30" name="TextBox 29"/>
            <p:cNvSpPr txBox="1"/>
            <p:nvPr/>
          </p:nvSpPr>
          <p:spPr>
            <a:xfrm rot="3551600">
              <a:off x="3526289" y="2209851"/>
              <a:ext cx="2133601" cy="304384"/>
            </a:xfrm>
            <a:prstGeom prst="rect">
              <a:avLst/>
            </a:prstGeom>
            <a:noFill/>
            <a:ln w="38100">
              <a:noFill/>
            </a:ln>
          </p:spPr>
          <p:txBody>
            <a:bodyPr wrap="square" rtlCol="0">
              <a:spAutoFit/>
            </a:bodyPr>
            <a:lstStyle/>
            <a:p>
              <a:pPr algn="ctr"/>
              <a:r>
                <a:rPr lang="en-US" sz="1000" dirty="0">
                  <a:latin typeface="Arial Black" pitchFamily="34" charset="0"/>
                </a:rPr>
                <a:t>URGENT / IMMIDIATE</a:t>
              </a:r>
            </a:p>
          </p:txBody>
        </p:sp>
      </p:grpSp>
      <p:sp>
        <p:nvSpPr>
          <p:cNvPr id="62" name="TextBox 61"/>
          <p:cNvSpPr txBox="1"/>
          <p:nvPr/>
        </p:nvSpPr>
        <p:spPr>
          <a:xfrm>
            <a:off x="457200" y="4465516"/>
            <a:ext cx="3657600" cy="835361"/>
          </a:xfrm>
          <a:prstGeom prst="rect">
            <a:avLst/>
          </a:prstGeom>
          <a:noFill/>
        </p:spPr>
        <p:txBody>
          <a:bodyPr wrap="square" lIns="95763" tIns="47881" rIns="95763" bIns="47881" rtlCol="0">
            <a:spAutoFit/>
          </a:bodyPr>
          <a:lstStyle/>
          <a:p>
            <a:pPr marL="359111" indent="-359111"/>
            <a:r>
              <a:rPr lang="en-US" sz="1200" dirty="0">
                <a:latin typeface="Arial Black" pitchFamily="34" charset="0"/>
                <a:cs typeface="Arial" pitchFamily="34" charset="0"/>
              </a:rPr>
              <a:t>TACTICAL EVACUATION CARE (3)</a:t>
            </a:r>
          </a:p>
          <a:p>
            <a:pPr marL="359111" indent="-359111">
              <a:buFont typeface="+mj-lt"/>
              <a:buAutoNum type="arabicPeriod"/>
            </a:pPr>
            <a:r>
              <a:rPr lang="en-US" sz="1200" dirty="0">
                <a:cs typeface="Arial" pitchFamily="34" charset="0"/>
              </a:rPr>
              <a:t>MEDIC CONTINUES TREATMENT</a:t>
            </a:r>
          </a:p>
          <a:p>
            <a:pPr marL="359111" indent="-359111">
              <a:buFont typeface="+mj-lt"/>
              <a:buAutoNum type="arabicPeriod"/>
            </a:pPr>
            <a:r>
              <a:rPr lang="en-US" sz="1200" dirty="0">
                <a:cs typeface="Arial" pitchFamily="34" charset="0"/>
              </a:rPr>
              <a:t>PREPARE CASUALTY FOR TRANSPORT</a:t>
            </a:r>
          </a:p>
          <a:p>
            <a:pPr marL="359111" indent="-359111">
              <a:buFont typeface="+mj-lt"/>
              <a:buAutoNum type="arabicPeriod"/>
            </a:pPr>
            <a:r>
              <a:rPr lang="en-US" sz="1200" dirty="0">
                <a:cs typeface="Arial" pitchFamily="34" charset="0"/>
              </a:rPr>
              <a:t>TRANSPORT TO HLZ / AXP</a:t>
            </a:r>
          </a:p>
        </p:txBody>
      </p:sp>
      <p:grpSp>
        <p:nvGrpSpPr>
          <p:cNvPr id="3" name="Group 2"/>
          <p:cNvGrpSpPr>
            <a:grpSpLocks noChangeAspect="1"/>
          </p:cNvGrpSpPr>
          <p:nvPr/>
        </p:nvGrpSpPr>
        <p:grpSpPr>
          <a:xfrm rot="10800000">
            <a:off x="5029208" y="666577"/>
            <a:ext cx="1677533" cy="1060189"/>
            <a:chOff x="418035" y="6324600"/>
            <a:chExt cx="4768817" cy="2782022"/>
          </a:xfrm>
        </p:grpSpPr>
        <p:grpSp>
          <p:nvGrpSpPr>
            <p:cNvPr id="61" name="Group 60"/>
            <p:cNvGrpSpPr>
              <a:grpSpLocks noChangeAspect="1"/>
            </p:cNvGrpSpPr>
            <p:nvPr/>
          </p:nvGrpSpPr>
          <p:grpSpPr>
            <a:xfrm>
              <a:off x="429568" y="6324600"/>
              <a:ext cx="4610516" cy="2608308"/>
              <a:chOff x="571084" y="5316492"/>
              <a:chExt cx="4610516" cy="2608308"/>
            </a:xfrm>
          </p:grpSpPr>
          <p:sp>
            <p:nvSpPr>
              <p:cNvPr id="38" name="Oval 37"/>
              <p:cNvSpPr>
                <a:spLocks noChangeAspect="1"/>
              </p:cNvSpPr>
              <p:nvPr/>
            </p:nvSpPr>
            <p:spPr>
              <a:xfrm>
                <a:off x="571084" y="5316492"/>
                <a:ext cx="298862" cy="298862"/>
              </a:xfrm>
              <a:prstGeom prst="ellipse">
                <a:avLst/>
              </a:prstGeom>
              <a:solidFill>
                <a:schemeClr val="tx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Oval 39"/>
              <p:cNvSpPr>
                <a:spLocks noChangeAspect="1"/>
              </p:cNvSpPr>
              <p:nvPr/>
            </p:nvSpPr>
            <p:spPr>
              <a:xfrm>
                <a:off x="715490" y="6324600"/>
                <a:ext cx="751118" cy="751118"/>
              </a:xfrm>
              <a:prstGeom prst="ellipse">
                <a:avLst/>
              </a:prstGeom>
              <a:no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cxnSp>
            <p:nvCxnSpPr>
              <p:cNvPr id="45" name="Straight Connector 44"/>
              <p:cNvCxnSpPr/>
              <p:nvPr/>
            </p:nvCxnSpPr>
            <p:spPr>
              <a:xfrm flipH="1">
                <a:off x="1482434" y="6705600"/>
                <a:ext cx="23622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a:off x="-467598" y="6743700"/>
                <a:ext cx="23622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962400" y="6705600"/>
                <a:ext cx="12192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418035" y="8807760"/>
              <a:ext cx="298862" cy="298862"/>
            </a:xfrm>
            <a:prstGeom prst="ellipse">
              <a:avLst/>
            </a:prstGeom>
            <a:solidFill>
              <a:schemeClr val="tx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7" name="Oval 46"/>
            <p:cNvSpPr>
              <a:spLocks noChangeAspect="1"/>
            </p:cNvSpPr>
            <p:nvPr/>
          </p:nvSpPr>
          <p:spPr>
            <a:xfrm>
              <a:off x="3598185" y="7566180"/>
              <a:ext cx="298862" cy="298862"/>
            </a:xfrm>
            <a:prstGeom prst="ellipse">
              <a:avLst/>
            </a:prstGeom>
            <a:solidFill>
              <a:schemeClr val="tx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3" name="Oval 52"/>
            <p:cNvSpPr>
              <a:spLocks noChangeAspect="1"/>
            </p:cNvSpPr>
            <p:nvPr/>
          </p:nvSpPr>
          <p:spPr>
            <a:xfrm>
              <a:off x="4887990" y="7543800"/>
              <a:ext cx="298862" cy="298862"/>
            </a:xfrm>
            <a:prstGeom prst="ellipse">
              <a:avLst/>
            </a:prstGeom>
            <a:solidFill>
              <a:schemeClr val="tx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grpSp>
      <p:grpSp>
        <p:nvGrpSpPr>
          <p:cNvPr id="9" name="Group 8"/>
          <p:cNvGrpSpPr/>
          <p:nvPr/>
        </p:nvGrpSpPr>
        <p:grpSpPr>
          <a:xfrm>
            <a:off x="4572000" y="1739731"/>
            <a:ext cx="1219200" cy="330200"/>
            <a:chOff x="1676400" y="1828800"/>
            <a:chExt cx="1371600" cy="457200"/>
          </a:xfrm>
        </p:grpSpPr>
        <p:sp>
          <p:nvSpPr>
            <p:cNvPr id="8" name="Rounded Rectangle 7"/>
            <p:cNvSpPr/>
            <p:nvPr/>
          </p:nvSpPr>
          <p:spPr>
            <a:xfrm>
              <a:off x="1676400" y="1828800"/>
              <a:ext cx="1371600" cy="457200"/>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6" name="TextBox 55"/>
            <p:cNvSpPr txBox="1"/>
            <p:nvPr/>
          </p:nvSpPr>
          <p:spPr>
            <a:xfrm>
              <a:off x="1715476" y="1879068"/>
              <a:ext cx="1295400" cy="340922"/>
            </a:xfrm>
            <a:prstGeom prst="rect">
              <a:avLst/>
            </a:prstGeom>
            <a:noFill/>
            <a:ln w="38100">
              <a:noFill/>
            </a:ln>
          </p:spPr>
          <p:txBody>
            <a:bodyPr wrap="square" rtlCol="0">
              <a:spAutoFit/>
            </a:bodyPr>
            <a:lstStyle/>
            <a:p>
              <a:pPr algn="ctr"/>
              <a:r>
                <a:rPr lang="en-US" sz="1000" dirty="0">
                  <a:latin typeface="Arial Black" pitchFamily="34" charset="0"/>
                </a:rPr>
                <a:t>EXPECTANT</a:t>
              </a:r>
            </a:p>
          </p:txBody>
        </p:sp>
      </p:grpSp>
      <p:grpSp>
        <p:nvGrpSpPr>
          <p:cNvPr id="68" name="Group 67"/>
          <p:cNvGrpSpPr/>
          <p:nvPr/>
        </p:nvGrpSpPr>
        <p:grpSpPr>
          <a:xfrm>
            <a:off x="2973252" y="5695959"/>
            <a:ext cx="482825" cy="701675"/>
            <a:chOff x="4847148" y="4610100"/>
            <a:chExt cx="680708" cy="952500"/>
          </a:xfrm>
        </p:grpSpPr>
        <p:grpSp>
          <p:nvGrpSpPr>
            <p:cNvPr id="69" name="Group 62"/>
            <p:cNvGrpSpPr>
              <a:grpSpLocks noChangeAspect="1"/>
            </p:cNvGrpSpPr>
            <p:nvPr/>
          </p:nvGrpSpPr>
          <p:grpSpPr>
            <a:xfrm>
              <a:off x="4953000" y="4610100"/>
              <a:ext cx="457200" cy="952500"/>
              <a:chOff x="1828800" y="2286000"/>
              <a:chExt cx="914400" cy="1905000"/>
            </a:xfrm>
            <a:solidFill>
              <a:schemeClr val="bg1"/>
            </a:solidFill>
          </p:grpSpPr>
          <p:sp>
            <p:nvSpPr>
              <p:cNvPr id="71" name="Rectangle 70"/>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a:spLocks noChangeAspect="1"/>
              </p:cNvSpPr>
              <p:nvPr/>
            </p:nvSpPr>
            <p:spPr>
              <a:xfrm rot="10800000">
                <a:off x="1828800" y="3200400"/>
                <a:ext cx="914400" cy="9906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extBox 69"/>
            <p:cNvSpPr txBox="1"/>
            <p:nvPr/>
          </p:nvSpPr>
          <p:spPr>
            <a:xfrm>
              <a:off x="4847148" y="4689725"/>
              <a:ext cx="680708" cy="334237"/>
            </a:xfrm>
            <a:prstGeom prst="rect">
              <a:avLst/>
            </a:prstGeom>
            <a:noFill/>
            <a:ln w="38100">
              <a:noFill/>
            </a:ln>
          </p:spPr>
          <p:txBody>
            <a:bodyPr wrap="none" rtlCol="0">
              <a:spAutoFit/>
            </a:bodyPr>
            <a:lstStyle/>
            <a:p>
              <a:pPr algn="ctr"/>
              <a:r>
                <a:rPr lang="en-US" sz="1000" dirty="0">
                  <a:latin typeface="Arial Black" pitchFamily="34" charset="0"/>
                </a:rPr>
                <a:t>DAR</a:t>
              </a:r>
            </a:p>
          </p:txBody>
        </p:sp>
      </p:grpSp>
      <p:cxnSp>
        <p:nvCxnSpPr>
          <p:cNvPr id="73" name="Curved Connector 72"/>
          <p:cNvCxnSpPr>
            <a:stCxn id="75" idx="0"/>
            <a:endCxn id="72" idx="5"/>
          </p:cNvCxnSpPr>
          <p:nvPr/>
        </p:nvCxnSpPr>
        <p:spPr>
          <a:xfrm rot="5400000" flipH="1" flipV="1">
            <a:off x="1314107" y="7263287"/>
            <a:ext cx="2863386" cy="767200"/>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2133600" y="9078573"/>
            <a:ext cx="457200" cy="391591"/>
            <a:chOff x="2057400" y="3224048"/>
            <a:chExt cx="679704" cy="592706"/>
          </a:xfrm>
        </p:grpSpPr>
        <p:sp>
          <p:nvSpPr>
            <p:cNvPr id="75" name="Isosceles Triangle 74"/>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2093449" y="3397493"/>
              <a:ext cx="603410" cy="419261"/>
            </a:xfrm>
            <a:prstGeom prst="rect">
              <a:avLst/>
            </a:prstGeom>
            <a:noFill/>
            <a:ln w="38100">
              <a:noFill/>
            </a:ln>
          </p:spPr>
          <p:txBody>
            <a:bodyPr wrap="none" rtlCol="0">
              <a:spAutoFit/>
            </a:bodyPr>
            <a:lstStyle/>
            <a:p>
              <a:pPr algn="ctr"/>
              <a:r>
                <a:rPr lang="en-US" sz="1200" dirty="0">
                  <a:latin typeface="Arial Black" pitchFamily="34" charset="0"/>
                </a:rPr>
                <a:t>SS</a:t>
              </a:r>
            </a:p>
          </p:txBody>
        </p:sp>
      </p:grpSp>
      <p:grpSp>
        <p:nvGrpSpPr>
          <p:cNvPr id="77" name="Group 76"/>
          <p:cNvGrpSpPr/>
          <p:nvPr/>
        </p:nvGrpSpPr>
        <p:grpSpPr>
          <a:xfrm>
            <a:off x="990600" y="7161805"/>
            <a:ext cx="457200" cy="409706"/>
            <a:chOff x="2057400" y="3224048"/>
            <a:chExt cx="679704" cy="620117"/>
          </a:xfrm>
        </p:grpSpPr>
        <p:sp>
          <p:nvSpPr>
            <p:cNvPr id="78" name="Isosceles Triangle 77"/>
            <p:cNvSpPr>
              <a:spLocks noChangeAspect="1"/>
            </p:cNvSpPr>
            <p:nvPr/>
          </p:nvSpPr>
          <p:spPr>
            <a:xfrm>
              <a:off x="2057400" y="3224048"/>
              <a:ext cx="679704" cy="585952"/>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2080345" y="3424909"/>
              <a:ext cx="629624" cy="419256"/>
            </a:xfrm>
            <a:prstGeom prst="rect">
              <a:avLst/>
            </a:prstGeom>
            <a:noFill/>
            <a:ln w="38100">
              <a:noFill/>
            </a:ln>
          </p:spPr>
          <p:txBody>
            <a:bodyPr wrap="none" rtlCol="0">
              <a:spAutoFit/>
            </a:bodyPr>
            <a:lstStyle/>
            <a:p>
              <a:pPr algn="ctr"/>
              <a:r>
                <a:rPr lang="en-US" sz="1200" dirty="0">
                  <a:latin typeface="Arial Black" pitchFamily="34" charset="0"/>
                </a:rPr>
                <a:t>HS</a:t>
              </a:r>
            </a:p>
          </p:txBody>
        </p:sp>
      </p:grpSp>
      <p:cxnSp>
        <p:nvCxnSpPr>
          <p:cNvPr id="80" name="Curved Connector 79"/>
          <p:cNvCxnSpPr>
            <a:stCxn id="78" idx="0"/>
            <a:endCxn id="72" idx="5"/>
          </p:cNvCxnSpPr>
          <p:nvPr/>
        </p:nvCxnSpPr>
        <p:spPr>
          <a:xfrm rot="5400000" flipH="1" flipV="1">
            <a:off x="1700990" y="5733404"/>
            <a:ext cx="946622" cy="1910200"/>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1" idx="0"/>
            <a:endCxn id="42" idx="4"/>
          </p:cNvCxnSpPr>
          <p:nvPr/>
        </p:nvCxnSpPr>
        <p:spPr>
          <a:xfrm rot="5400000" flipH="1" flipV="1">
            <a:off x="2964874" y="4496931"/>
            <a:ext cx="1444625" cy="953414"/>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429000" y="5613402"/>
            <a:ext cx="3886200" cy="3974682"/>
          </a:xfrm>
          <a:prstGeom prst="rect">
            <a:avLst/>
          </a:prstGeom>
          <a:noFill/>
        </p:spPr>
        <p:txBody>
          <a:bodyPr wrap="square" lIns="95763" tIns="47881" rIns="95763" bIns="47881" rtlCol="0">
            <a:spAutoFit/>
          </a:bodyPr>
          <a:lstStyle/>
          <a:p>
            <a:pPr marL="359111" indent="-359111"/>
            <a:r>
              <a:rPr lang="en-US" sz="1200" dirty="0">
                <a:latin typeface="Arial Black" pitchFamily="34" charset="0"/>
                <a:cs typeface="Arial" pitchFamily="34" charset="0"/>
              </a:rPr>
              <a:t>TACTICAL FIELD CARE (2)</a:t>
            </a:r>
          </a:p>
          <a:p>
            <a:pPr marL="359111" indent="-359111">
              <a:buFont typeface="+mj-lt"/>
              <a:buAutoNum type="arabicPeriod"/>
            </a:pPr>
            <a:r>
              <a:rPr lang="en-US" sz="1200" dirty="0">
                <a:cs typeface="Arial" pitchFamily="34" charset="0"/>
              </a:rPr>
              <a:t>RE-ASSESS CASUALTY (HABC)</a:t>
            </a:r>
            <a:br>
              <a:rPr lang="en-US" sz="1200" dirty="0">
                <a:cs typeface="Arial" pitchFamily="34" charset="0"/>
              </a:rPr>
            </a:br>
            <a:r>
              <a:rPr lang="en-US" sz="1200" b="1" dirty="0">
                <a:cs typeface="Arial" pitchFamily="34" charset="0"/>
              </a:rPr>
              <a:t>H:</a:t>
            </a:r>
            <a:r>
              <a:rPr lang="en-US" sz="1200" dirty="0">
                <a:cs typeface="Arial" pitchFamily="34" charset="0"/>
              </a:rPr>
              <a:t> HEMORAGE</a:t>
            </a:r>
            <a:br>
              <a:rPr lang="en-US" sz="1200" dirty="0">
                <a:cs typeface="Arial" pitchFamily="34" charset="0"/>
              </a:rPr>
            </a:br>
            <a:r>
              <a:rPr lang="en-US" sz="1200" dirty="0">
                <a:cs typeface="Arial" pitchFamily="34" charset="0"/>
              </a:rPr>
              <a:t>    * CONTROL MASSIVE HEMORAGE</a:t>
            </a:r>
            <a:br>
              <a:rPr lang="en-US" sz="1200" dirty="0">
                <a:cs typeface="Arial" pitchFamily="34" charset="0"/>
              </a:rPr>
            </a:br>
            <a:r>
              <a:rPr lang="en-US" sz="1200" dirty="0">
                <a:cs typeface="Arial" pitchFamily="34" charset="0"/>
              </a:rPr>
              <a:t>     - HEAD TO TOE BLOOD SWEEP</a:t>
            </a:r>
            <a:br>
              <a:rPr lang="en-US" sz="1200" dirty="0">
                <a:cs typeface="Arial" pitchFamily="34" charset="0"/>
              </a:rPr>
            </a:br>
            <a:r>
              <a:rPr lang="en-US" sz="1200" dirty="0">
                <a:cs typeface="Arial" pitchFamily="34" charset="0"/>
              </a:rPr>
              <a:t>     - TURNIQUET</a:t>
            </a:r>
            <a:br>
              <a:rPr lang="en-US" sz="1200" dirty="0">
                <a:cs typeface="Arial" pitchFamily="34" charset="0"/>
              </a:rPr>
            </a:br>
            <a:r>
              <a:rPr lang="en-US" sz="1200" dirty="0">
                <a:cs typeface="Arial" pitchFamily="34" charset="0"/>
              </a:rPr>
              <a:t>     - EMERGENCY TRAMA BANDAGE</a:t>
            </a:r>
            <a:br>
              <a:rPr lang="en-US" sz="1200" dirty="0">
                <a:cs typeface="Arial" pitchFamily="34" charset="0"/>
              </a:rPr>
            </a:br>
            <a:r>
              <a:rPr lang="en-US" sz="1200" dirty="0">
                <a:cs typeface="Arial" pitchFamily="34" charset="0"/>
              </a:rPr>
              <a:t>     - COMBAT GUAZE</a:t>
            </a:r>
            <a:br>
              <a:rPr lang="en-US" sz="1200" dirty="0">
                <a:cs typeface="Arial" pitchFamily="34" charset="0"/>
              </a:rPr>
            </a:br>
            <a:r>
              <a:rPr lang="en-US" sz="1200" b="1" dirty="0">
                <a:cs typeface="Arial" pitchFamily="34" charset="0"/>
              </a:rPr>
              <a:t>A: </a:t>
            </a:r>
            <a:r>
              <a:rPr lang="en-US" sz="1200" dirty="0">
                <a:cs typeface="Arial" pitchFamily="34" charset="0"/>
              </a:rPr>
              <a:t>AIRWAY</a:t>
            </a:r>
            <a:br>
              <a:rPr lang="en-US" sz="1200" dirty="0">
                <a:cs typeface="Arial" pitchFamily="34" charset="0"/>
              </a:rPr>
            </a:br>
            <a:r>
              <a:rPr lang="en-US" sz="1200" dirty="0">
                <a:cs typeface="Arial" pitchFamily="34" charset="0"/>
              </a:rPr>
              <a:t>     *HEAD-TILT, CHIN-LIFT</a:t>
            </a:r>
            <a:br>
              <a:rPr lang="en-US" sz="1200" dirty="0">
                <a:cs typeface="Arial" pitchFamily="34" charset="0"/>
              </a:rPr>
            </a:br>
            <a:r>
              <a:rPr lang="en-US" sz="1200" dirty="0">
                <a:cs typeface="Arial" pitchFamily="34" charset="0"/>
              </a:rPr>
              <a:t>     - ENSURE AIRWAY IS CLEAR</a:t>
            </a:r>
            <a:br>
              <a:rPr lang="en-US" sz="1200" dirty="0">
                <a:cs typeface="Arial" pitchFamily="34" charset="0"/>
              </a:rPr>
            </a:br>
            <a:r>
              <a:rPr lang="en-US" sz="1200" b="1" dirty="0">
                <a:cs typeface="Arial" pitchFamily="34" charset="0"/>
              </a:rPr>
              <a:t>B: </a:t>
            </a:r>
            <a:r>
              <a:rPr lang="en-US" sz="1200" dirty="0">
                <a:cs typeface="Arial" pitchFamily="34" charset="0"/>
              </a:rPr>
              <a:t>BREATHING</a:t>
            </a:r>
            <a:br>
              <a:rPr lang="en-US" sz="1200" dirty="0">
                <a:cs typeface="Arial" pitchFamily="34" charset="0"/>
              </a:rPr>
            </a:br>
            <a:r>
              <a:rPr lang="en-US" sz="1200" dirty="0">
                <a:cs typeface="Arial" pitchFamily="34" charset="0"/>
              </a:rPr>
              <a:t>     *LOOK – LISTEN – FEEL</a:t>
            </a:r>
            <a:br>
              <a:rPr lang="en-US" sz="1200" dirty="0">
                <a:cs typeface="Arial" pitchFamily="34" charset="0"/>
              </a:rPr>
            </a:br>
            <a:r>
              <a:rPr lang="en-US" sz="1200" dirty="0">
                <a:cs typeface="Arial" pitchFamily="34" charset="0"/>
              </a:rPr>
              <a:t>     - LOOK FOR EVEN CHEST RISE AND FALL</a:t>
            </a:r>
            <a:br>
              <a:rPr lang="en-US" sz="1200" dirty="0">
                <a:cs typeface="Arial" pitchFamily="34" charset="0"/>
              </a:rPr>
            </a:br>
            <a:r>
              <a:rPr lang="en-US" sz="1200" dirty="0">
                <a:cs typeface="Arial" pitchFamily="34" charset="0"/>
              </a:rPr>
              <a:t>     - FEEL BY PLACING HANDS ON CHEST</a:t>
            </a:r>
            <a:br>
              <a:rPr lang="en-US" sz="1200" dirty="0">
                <a:cs typeface="Arial" pitchFamily="34" charset="0"/>
              </a:rPr>
            </a:br>
            <a:r>
              <a:rPr lang="en-US" sz="1200" dirty="0">
                <a:cs typeface="Arial" pitchFamily="34" charset="0"/>
              </a:rPr>
              <a:t>     - LISTEN FOR BREATH SOUNDS</a:t>
            </a:r>
            <a:br>
              <a:rPr lang="en-US" sz="1200" dirty="0">
                <a:cs typeface="Arial" pitchFamily="34" charset="0"/>
              </a:rPr>
            </a:br>
            <a:r>
              <a:rPr lang="en-US" sz="1200" b="1" dirty="0">
                <a:cs typeface="Arial" pitchFamily="34" charset="0"/>
              </a:rPr>
              <a:t>C: </a:t>
            </a:r>
            <a:r>
              <a:rPr lang="en-US" sz="1200" dirty="0">
                <a:cs typeface="Arial" pitchFamily="34" charset="0"/>
              </a:rPr>
              <a:t>CIRCULATION</a:t>
            </a:r>
            <a:br>
              <a:rPr lang="en-US" sz="1200" dirty="0">
                <a:cs typeface="Arial" pitchFamily="34" charset="0"/>
              </a:rPr>
            </a:br>
            <a:r>
              <a:rPr lang="en-US" sz="1200" dirty="0">
                <a:cs typeface="Arial" pitchFamily="34" charset="0"/>
              </a:rPr>
              <a:t>     *CHECK FOR RADIAL PULSE</a:t>
            </a:r>
            <a:br>
              <a:rPr lang="en-US" sz="1200" dirty="0">
                <a:cs typeface="Arial" pitchFamily="34" charset="0"/>
              </a:rPr>
            </a:br>
            <a:r>
              <a:rPr lang="en-US" sz="1200" dirty="0">
                <a:cs typeface="Arial" pitchFamily="34" charset="0"/>
              </a:rPr>
              <a:t>     - SECONDARY HEMORAGE CONTROL</a:t>
            </a:r>
            <a:br>
              <a:rPr lang="en-US" sz="1200" dirty="0">
                <a:cs typeface="Arial" pitchFamily="34" charset="0"/>
              </a:rPr>
            </a:br>
            <a:r>
              <a:rPr lang="en-US" sz="1200" dirty="0">
                <a:cs typeface="Arial" pitchFamily="34" charset="0"/>
              </a:rPr>
              <a:t>     - SHOCK CONTROL</a:t>
            </a:r>
          </a:p>
          <a:p>
            <a:pPr marL="359111" indent="-359111">
              <a:buFont typeface="+mj-lt"/>
              <a:buAutoNum type="arabicPeriod"/>
            </a:pPr>
            <a:r>
              <a:rPr lang="en-US" sz="1200" dirty="0">
                <a:cs typeface="Arial" pitchFamily="34" charset="0"/>
              </a:rPr>
              <a:t>HAND-OVER TO MEDIC</a:t>
            </a:r>
          </a:p>
        </p:txBody>
      </p:sp>
      <p:grpSp>
        <p:nvGrpSpPr>
          <p:cNvPr id="86" name="Group 85"/>
          <p:cNvGrpSpPr>
            <a:grpSpLocks noChangeAspect="1"/>
          </p:cNvGrpSpPr>
          <p:nvPr/>
        </p:nvGrpSpPr>
        <p:grpSpPr>
          <a:xfrm>
            <a:off x="4011487" y="3962400"/>
            <a:ext cx="304800" cy="330200"/>
            <a:chOff x="5410200" y="2286000"/>
            <a:chExt cx="1219200" cy="1219200"/>
          </a:xfrm>
        </p:grpSpPr>
        <p:sp>
          <p:nvSpPr>
            <p:cNvPr id="41" name="Plus 40"/>
            <p:cNvSpPr>
              <a:spLocks noChangeAspect="1"/>
            </p:cNvSpPr>
            <p:nvPr/>
          </p:nvSpPr>
          <p:spPr>
            <a:xfrm>
              <a:off x="5410200" y="2286000"/>
              <a:ext cx="1219200" cy="1219200"/>
            </a:xfrm>
            <a:prstGeom prst="mathPlus">
              <a:avLst>
                <a:gd name="adj1" fmla="val 8219"/>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5562600" y="2438400"/>
              <a:ext cx="914400" cy="914400"/>
            </a:xfrm>
            <a:prstGeom prst="ellipse">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9" name="Rectangle 88"/>
          <p:cNvSpPr/>
          <p:nvPr/>
        </p:nvSpPr>
        <p:spPr>
          <a:xfrm>
            <a:off x="457200" y="2146311"/>
            <a:ext cx="2743200" cy="1204703"/>
          </a:xfrm>
          <a:prstGeom prst="rect">
            <a:avLst/>
          </a:prstGeom>
        </p:spPr>
        <p:txBody>
          <a:bodyPr wrap="square" lIns="95772" tIns="47886" rIns="95772" bIns="47886">
            <a:spAutoFit/>
          </a:bodyPr>
          <a:lstStyle/>
          <a:p>
            <a:r>
              <a:rPr lang="en-US" sz="1200" dirty="0">
                <a:latin typeface="Arial Black"/>
                <a:cs typeface="Arial Black"/>
              </a:rPr>
              <a:t>TIAGE TRIANGLE</a:t>
            </a:r>
          </a:p>
          <a:p>
            <a:r>
              <a:rPr lang="en-US" sz="1200" dirty="0">
                <a:cs typeface="Arial" pitchFamily="34" charset="0"/>
              </a:rPr>
              <a:t>* MEDIC / PSG AT CHOKE-POINT</a:t>
            </a:r>
          </a:p>
          <a:p>
            <a:pPr marL="239428" indent="-239428">
              <a:buFont typeface="Wingdings" charset="2"/>
              <a:buChar char="Ø"/>
            </a:pPr>
            <a:r>
              <a:rPr lang="en-US" sz="1200" dirty="0">
                <a:cs typeface="Arial" pitchFamily="34" charset="0"/>
              </a:rPr>
              <a:t>URGENT (RED CHEM-LIGHT)</a:t>
            </a:r>
          </a:p>
          <a:p>
            <a:pPr marL="239428" indent="-239428">
              <a:buFont typeface="Wingdings" charset="2"/>
              <a:buChar char="Ø"/>
            </a:pPr>
            <a:r>
              <a:rPr lang="en-US" sz="1200" dirty="0">
                <a:cs typeface="Arial" pitchFamily="34" charset="0"/>
              </a:rPr>
              <a:t>PRIORITY (YELLOW CHEM-LIGHT)</a:t>
            </a:r>
          </a:p>
          <a:p>
            <a:pPr marL="239428" indent="-239428">
              <a:buFont typeface="Wingdings" charset="2"/>
              <a:buChar char="Ø"/>
            </a:pPr>
            <a:r>
              <a:rPr lang="en-US" sz="1200" dirty="0">
                <a:cs typeface="Arial" pitchFamily="34" charset="0"/>
              </a:rPr>
              <a:t>MINIMAL (GREEN CHEM-LIGHT)</a:t>
            </a:r>
          </a:p>
          <a:p>
            <a:pPr marL="239428" indent="-239428">
              <a:buFont typeface="Wingdings" charset="2"/>
              <a:buChar char="Ø"/>
            </a:pPr>
            <a:r>
              <a:rPr lang="en-US" sz="1200" dirty="0">
                <a:cs typeface="Arial" pitchFamily="34" charset="0"/>
              </a:rPr>
              <a:t>EXPECTANT (BLUE CHEM-LIGHT)</a:t>
            </a:r>
            <a:endParaRPr lang="en-US" sz="1200" dirty="0"/>
          </a:p>
        </p:txBody>
      </p:sp>
      <p:cxnSp>
        <p:nvCxnSpPr>
          <p:cNvPr id="90" name="Curved Connector 89"/>
          <p:cNvCxnSpPr>
            <a:stCxn id="42" idx="6"/>
            <a:endCxn id="40" idx="0"/>
          </p:cNvCxnSpPr>
          <p:nvPr/>
        </p:nvCxnSpPr>
        <p:spPr>
          <a:xfrm flipV="1">
            <a:off x="4278189" y="1342587"/>
            <a:ext cx="2241580" cy="2784916"/>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Steadfast and Vigilant</a:t>
            </a:r>
            <a:endParaRPr lang="en-US" dirty="0"/>
          </a:p>
        </p:txBody>
      </p:sp>
      <p:sp>
        <p:nvSpPr>
          <p:cNvPr id="50" name="Slide Number Placeholder 49"/>
          <p:cNvSpPr>
            <a:spLocks noGrp="1"/>
          </p:cNvSpPr>
          <p:nvPr>
            <p:ph type="sldNum" sz="quarter" idx="12"/>
          </p:nvPr>
        </p:nvSpPr>
        <p:spPr/>
        <p:txBody>
          <a:bodyPr/>
          <a:lstStyle/>
          <a:p>
            <a:fld id="{19C55568-C6AD-4596-911E-41E918440C4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7B. CCP </a:t>
            </a:r>
            <a:r>
              <a:rPr lang="en-US" sz="2900" dirty="0">
                <a:solidFill>
                  <a:schemeClr val="bg1"/>
                </a:solidFill>
                <a:latin typeface="Arial Black" pitchFamily="34" charset="0"/>
              </a:rPr>
              <a:t>/ HLZ OPERATIONS</a:t>
            </a:r>
          </a:p>
        </p:txBody>
      </p:sp>
      <p:sp>
        <p:nvSpPr>
          <p:cNvPr id="4" name="TextBox 3"/>
          <p:cNvSpPr txBox="1"/>
          <p:nvPr/>
        </p:nvSpPr>
        <p:spPr>
          <a:xfrm>
            <a:off x="76200" y="825509"/>
            <a:ext cx="3810000" cy="3328351"/>
          </a:xfrm>
          <a:prstGeom prst="rect">
            <a:avLst/>
          </a:prstGeom>
          <a:noFill/>
        </p:spPr>
        <p:txBody>
          <a:bodyPr wrap="square" lIns="95763" tIns="47881" rIns="95763" bIns="47881" rtlCol="0">
            <a:spAutoFit/>
          </a:bodyPr>
          <a:lstStyle/>
          <a:p>
            <a:pPr marL="359111" indent="-359111"/>
            <a:r>
              <a:rPr lang="en-US" sz="1500" dirty="0">
                <a:latin typeface="Arial Black" pitchFamily="34" charset="0"/>
                <a:cs typeface="Arial" pitchFamily="34" charset="0"/>
              </a:rPr>
              <a:t>CCP OPERATIONS</a:t>
            </a:r>
          </a:p>
          <a:p>
            <a:pPr marL="359111" indent="-359111">
              <a:buFont typeface="+mj-lt"/>
              <a:buAutoNum type="arabicPeriod"/>
            </a:pPr>
            <a:r>
              <a:rPr lang="en-US" sz="1500" dirty="0">
                <a:cs typeface="Arial" pitchFamily="34" charset="0"/>
              </a:rPr>
              <a:t>SECURITY</a:t>
            </a:r>
          </a:p>
          <a:p>
            <a:pPr marL="359111" indent="-359111">
              <a:buFont typeface="+mj-lt"/>
              <a:buAutoNum type="arabicPeriod"/>
            </a:pPr>
            <a:r>
              <a:rPr lang="en-US" sz="1500" dirty="0">
                <a:cs typeface="Arial" pitchFamily="34" charset="0"/>
              </a:rPr>
              <a:t>AID &amp; LITTER TEAMS</a:t>
            </a:r>
          </a:p>
          <a:p>
            <a:pPr marL="359111" indent="-359111">
              <a:buFont typeface="+mj-lt"/>
              <a:buAutoNum type="arabicPeriod"/>
            </a:pPr>
            <a:r>
              <a:rPr lang="en-US" sz="1500" dirty="0">
                <a:cs typeface="Arial" pitchFamily="34" charset="0"/>
              </a:rPr>
              <a:t>TIAGE TRIANGLE:</a:t>
            </a:r>
            <a:br>
              <a:rPr lang="en-US" sz="1500" dirty="0">
                <a:cs typeface="Arial" pitchFamily="34" charset="0"/>
              </a:rPr>
            </a:br>
            <a:r>
              <a:rPr lang="en-US" sz="1500" dirty="0">
                <a:cs typeface="Arial" pitchFamily="34" charset="0"/>
              </a:rPr>
              <a:t>* MEDIC / PSG AT CHOKE-POINT (6 ‘O CLOCK)</a:t>
            </a:r>
          </a:p>
          <a:p>
            <a:pPr marL="837923" lvl="1" indent="-359111">
              <a:buFont typeface="+mj-lt"/>
              <a:buAutoNum type="arabicPeriod"/>
            </a:pPr>
            <a:r>
              <a:rPr lang="en-US" sz="1500" dirty="0">
                <a:cs typeface="Arial" pitchFamily="34" charset="0"/>
              </a:rPr>
              <a:t>URGENT (RED CHEM-LIGHT)</a:t>
            </a:r>
          </a:p>
          <a:p>
            <a:pPr marL="837923" lvl="1" indent="-359111">
              <a:buFont typeface="+mj-lt"/>
              <a:buAutoNum type="arabicPeriod"/>
            </a:pPr>
            <a:r>
              <a:rPr lang="en-US" sz="1500" dirty="0">
                <a:cs typeface="Arial" pitchFamily="34" charset="0"/>
              </a:rPr>
              <a:t>PRIORITY (YELLOW CHEM-LIGHT)</a:t>
            </a:r>
          </a:p>
          <a:p>
            <a:pPr marL="837923" lvl="1" indent="-359111">
              <a:buFont typeface="+mj-lt"/>
              <a:buAutoNum type="arabicPeriod"/>
            </a:pPr>
            <a:r>
              <a:rPr lang="en-US" sz="1500" dirty="0">
                <a:cs typeface="Arial" pitchFamily="34" charset="0"/>
              </a:rPr>
              <a:t>MINIMAL (GREEN CHEM-LIGHT)</a:t>
            </a:r>
          </a:p>
          <a:p>
            <a:pPr marL="837923" lvl="1" indent="-359111">
              <a:buFont typeface="+mj-lt"/>
              <a:buAutoNum type="arabicPeriod"/>
            </a:pPr>
            <a:r>
              <a:rPr lang="en-US" sz="1500" dirty="0">
                <a:cs typeface="Arial" pitchFamily="34" charset="0"/>
              </a:rPr>
              <a:t>EXPECTANT (BLUE CHEM-LIGHT)</a:t>
            </a:r>
          </a:p>
          <a:p>
            <a:pPr marL="359111" indent="-359111">
              <a:buFont typeface="+mj-lt"/>
              <a:buAutoNum type="arabicPeriod"/>
            </a:pPr>
            <a:r>
              <a:rPr lang="en-US" sz="1500" dirty="0">
                <a:cs typeface="Arial" pitchFamily="34" charset="0"/>
              </a:rPr>
              <a:t>PATIENT TRACKING &amp; ACCOUNTABILITY BY BATTLE ROSTER NUMBER</a:t>
            </a:r>
          </a:p>
          <a:p>
            <a:pPr marL="359111" indent="-359111">
              <a:buFont typeface="+mj-lt"/>
              <a:buAutoNum type="arabicPeriod"/>
            </a:pPr>
            <a:r>
              <a:rPr lang="en-US" sz="1500" dirty="0">
                <a:cs typeface="Arial" pitchFamily="34" charset="0"/>
              </a:rPr>
              <a:t>MARKINGS FOR: CCP // VEHICLE ROUTE IN/OUT // LANDING ZONE</a:t>
            </a:r>
          </a:p>
        </p:txBody>
      </p:sp>
      <p:grpSp>
        <p:nvGrpSpPr>
          <p:cNvPr id="5" name="Group 4"/>
          <p:cNvGrpSpPr/>
          <p:nvPr/>
        </p:nvGrpSpPr>
        <p:grpSpPr>
          <a:xfrm>
            <a:off x="3935664" y="4041725"/>
            <a:ext cx="2895600" cy="1945303"/>
            <a:chOff x="278064" y="5519243"/>
            <a:chExt cx="2895600" cy="1451688"/>
          </a:xfrm>
        </p:grpSpPr>
        <p:sp>
          <p:nvSpPr>
            <p:cNvPr id="6" name="Rectangle 5"/>
            <p:cNvSpPr/>
            <p:nvPr/>
          </p:nvSpPr>
          <p:spPr>
            <a:xfrm>
              <a:off x="304800" y="5751731"/>
              <a:ext cx="2667000" cy="1219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 y="5519243"/>
              <a:ext cx="2667000" cy="241163"/>
            </a:xfrm>
            <a:prstGeom prst="rect">
              <a:avLst/>
            </a:prstGeom>
            <a:solidFill>
              <a:schemeClr val="tx1"/>
            </a:solidFill>
            <a:ln w="38100">
              <a:solidFill>
                <a:schemeClr val="tx1"/>
              </a:solidFill>
            </a:ln>
          </p:spPr>
          <p:txBody>
            <a:bodyPr wrap="square" rtlCol="0">
              <a:spAutoFit/>
            </a:bodyPr>
            <a:lstStyle/>
            <a:p>
              <a:pPr algn="ctr"/>
              <a:r>
                <a:rPr lang="en-US" sz="1500" dirty="0">
                  <a:solidFill>
                    <a:schemeClr val="bg1"/>
                  </a:solidFill>
                  <a:latin typeface="Arial Black" pitchFamily="34" charset="0"/>
                </a:rPr>
                <a:t>HLZ MARKING</a:t>
              </a:r>
            </a:p>
          </p:txBody>
        </p:sp>
        <p:sp>
          <p:nvSpPr>
            <p:cNvPr id="23" name="TextBox 22"/>
            <p:cNvSpPr txBox="1"/>
            <p:nvPr/>
          </p:nvSpPr>
          <p:spPr>
            <a:xfrm>
              <a:off x="381001" y="6047601"/>
              <a:ext cx="534121" cy="20671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sp>
          <p:nvSpPr>
            <p:cNvPr id="21" name="TextBox 20"/>
            <p:cNvSpPr txBox="1"/>
            <p:nvPr/>
          </p:nvSpPr>
          <p:spPr>
            <a:xfrm>
              <a:off x="468835" y="6598586"/>
              <a:ext cx="397866" cy="20671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sp>
          <p:nvSpPr>
            <p:cNvPr id="12" name="TextBox 11"/>
            <p:cNvSpPr txBox="1"/>
            <p:nvPr/>
          </p:nvSpPr>
          <p:spPr>
            <a:xfrm>
              <a:off x="278064" y="5750776"/>
              <a:ext cx="2895600" cy="1171364"/>
            </a:xfrm>
            <a:prstGeom prst="rect">
              <a:avLst/>
            </a:prstGeom>
            <a:noFill/>
          </p:spPr>
          <p:txBody>
            <a:bodyPr wrap="square" rtlCol="0">
              <a:spAutoFit/>
            </a:bodyPr>
            <a:lstStyle/>
            <a:p>
              <a:r>
                <a:rPr lang="en-US" sz="1200" dirty="0">
                  <a:latin typeface="Arial Black" pitchFamily="34" charset="0"/>
                </a:rPr>
                <a:t>DAY:</a:t>
              </a:r>
              <a:br>
                <a:rPr lang="en-US" sz="1200" dirty="0">
                  <a:latin typeface="Arial Black" pitchFamily="34" charset="0"/>
                </a:rPr>
              </a:br>
              <a:r>
                <a:rPr lang="en-US" sz="1200" dirty="0">
                  <a:latin typeface="Arial Black" pitchFamily="34" charset="0"/>
                </a:rPr>
                <a:t>   (P) VS-17 PANEL</a:t>
              </a:r>
            </a:p>
            <a:p>
              <a:r>
                <a:rPr lang="en-US" sz="1200" dirty="0">
                  <a:latin typeface="Arial Black" pitchFamily="34" charset="0"/>
                </a:rPr>
                <a:t>   (A) SMOKE</a:t>
              </a:r>
            </a:p>
            <a:p>
              <a:r>
                <a:rPr lang="en-US" sz="1200" dirty="0">
                  <a:latin typeface="Arial Black" pitchFamily="34" charset="0"/>
                </a:rPr>
                <a:t>NIGHT:</a:t>
              </a:r>
            </a:p>
            <a:p>
              <a:r>
                <a:rPr lang="en-US" sz="1200" dirty="0">
                  <a:latin typeface="Arial Black" pitchFamily="34" charset="0"/>
                </a:rPr>
                <a:t>   (P) IR CHEM-LIGHT</a:t>
              </a:r>
            </a:p>
            <a:p>
              <a:r>
                <a:rPr lang="en-US" sz="1200" dirty="0">
                  <a:latin typeface="Arial Black" pitchFamily="34" charset="0"/>
                </a:rPr>
                <a:t>   (A) IR STROBE</a:t>
              </a:r>
            </a:p>
            <a:p>
              <a:r>
                <a:rPr lang="en-US" sz="1200" dirty="0">
                  <a:latin typeface="Arial Black" pitchFamily="34" charset="0"/>
                </a:rPr>
                <a:t>   (C) BUZZ-SAW</a:t>
              </a:r>
            </a:p>
            <a:p>
              <a:r>
                <a:rPr lang="en-US" sz="1200" dirty="0">
                  <a:latin typeface="Arial Black" pitchFamily="34" charset="0"/>
                </a:rPr>
                <a:t>ENGINEER TAPE [OBSTACLES]</a:t>
              </a:r>
            </a:p>
          </p:txBody>
        </p:sp>
      </p:grpSp>
      <p:grpSp>
        <p:nvGrpSpPr>
          <p:cNvPr id="31" name="Group 30"/>
          <p:cNvGrpSpPr/>
          <p:nvPr/>
        </p:nvGrpSpPr>
        <p:grpSpPr>
          <a:xfrm>
            <a:off x="3929349" y="822276"/>
            <a:ext cx="2667000" cy="2880543"/>
            <a:chOff x="304800" y="5428666"/>
            <a:chExt cx="2667000" cy="1542268"/>
          </a:xfrm>
        </p:grpSpPr>
        <p:sp>
          <p:nvSpPr>
            <p:cNvPr id="32" name="Rectangle 31"/>
            <p:cNvSpPr/>
            <p:nvPr/>
          </p:nvSpPr>
          <p:spPr>
            <a:xfrm>
              <a:off x="304800" y="5597264"/>
              <a:ext cx="2667000" cy="1373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3" name="TextBox 32"/>
            <p:cNvSpPr txBox="1"/>
            <p:nvPr/>
          </p:nvSpPr>
          <p:spPr>
            <a:xfrm>
              <a:off x="304800" y="5428666"/>
              <a:ext cx="2667000" cy="173025"/>
            </a:xfrm>
            <a:prstGeom prst="rect">
              <a:avLst/>
            </a:prstGeom>
            <a:solidFill>
              <a:schemeClr val="tx1"/>
            </a:solidFill>
            <a:ln w="38100">
              <a:solidFill>
                <a:schemeClr val="tx1"/>
              </a:solidFill>
            </a:ln>
          </p:spPr>
          <p:txBody>
            <a:bodyPr wrap="square" rtlCol="0">
              <a:spAutoFit/>
            </a:bodyPr>
            <a:lstStyle/>
            <a:p>
              <a:pPr algn="ctr"/>
              <a:r>
                <a:rPr lang="en-US" sz="1500" dirty="0">
                  <a:solidFill>
                    <a:schemeClr val="bg1"/>
                  </a:solidFill>
                  <a:latin typeface="Arial Black" pitchFamily="34" charset="0"/>
                </a:rPr>
                <a:t>TRIAGE TRIANGLE</a:t>
              </a:r>
            </a:p>
          </p:txBody>
        </p:sp>
      </p:grpSp>
      <p:grpSp>
        <p:nvGrpSpPr>
          <p:cNvPr id="61" name="Group 60"/>
          <p:cNvGrpSpPr/>
          <p:nvPr/>
        </p:nvGrpSpPr>
        <p:grpSpPr>
          <a:xfrm>
            <a:off x="457200" y="6953176"/>
            <a:ext cx="4795068" cy="2870283"/>
            <a:chOff x="598716" y="5410200"/>
            <a:chExt cx="4795068" cy="2649492"/>
          </a:xfrm>
        </p:grpSpPr>
        <p:sp>
          <p:nvSpPr>
            <p:cNvPr id="38" name="Oval 37"/>
            <p:cNvSpPr>
              <a:spLocks noChangeAspect="1"/>
            </p:cNvSpPr>
            <p:nvPr/>
          </p:nvSpPr>
          <p:spPr>
            <a:xfrm>
              <a:off x="609142" y="5410200"/>
              <a:ext cx="205154" cy="205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9" name="Oval 38"/>
            <p:cNvSpPr>
              <a:spLocks noChangeAspect="1"/>
            </p:cNvSpPr>
            <p:nvPr/>
          </p:nvSpPr>
          <p:spPr>
            <a:xfrm>
              <a:off x="603662" y="7854538"/>
              <a:ext cx="205154" cy="205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Oval 39"/>
            <p:cNvSpPr>
              <a:spLocks noChangeAspect="1"/>
            </p:cNvSpPr>
            <p:nvPr/>
          </p:nvSpPr>
          <p:spPr>
            <a:xfrm>
              <a:off x="715490" y="6324600"/>
              <a:ext cx="751118" cy="7511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Oval 42"/>
            <p:cNvSpPr>
              <a:spLocks noChangeAspect="1"/>
            </p:cNvSpPr>
            <p:nvPr/>
          </p:nvSpPr>
          <p:spPr>
            <a:xfrm rot="5400000">
              <a:off x="5181600" y="6599694"/>
              <a:ext cx="205154" cy="205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Oval 43"/>
            <p:cNvSpPr>
              <a:spLocks noChangeAspect="1"/>
            </p:cNvSpPr>
            <p:nvPr/>
          </p:nvSpPr>
          <p:spPr>
            <a:xfrm rot="5400000">
              <a:off x="3810000" y="6599710"/>
              <a:ext cx="205154" cy="205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cxnSp>
          <p:nvCxnSpPr>
            <p:cNvPr id="45" name="Straight Connector 44"/>
            <p:cNvCxnSpPr/>
            <p:nvPr/>
          </p:nvCxnSpPr>
          <p:spPr>
            <a:xfrm flipH="1">
              <a:off x="1482434" y="67056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a:off x="-467598" y="67437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962400" y="6705600"/>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09600" y="5900059"/>
              <a:ext cx="609600" cy="255691"/>
            </a:xfrm>
            <a:prstGeom prst="rect">
              <a:avLst/>
            </a:prstGeom>
            <a:noFill/>
            <a:ln w="38100">
              <a:noFill/>
            </a:ln>
          </p:spPr>
          <p:txBody>
            <a:bodyPr wrap="square" rtlCol="0">
              <a:spAutoFit/>
            </a:bodyPr>
            <a:lstStyle/>
            <a:p>
              <a:pPr algn="ctr"/>
              <a:r>
                <a:rPr lang="en-US" sz="1200" dirty="0">
                  <a:latin typeface="Arial Black" pitchFamily="34" charset="0"/>
                </a:rPr>
                <a:t>7</a:t>
              </a:r>
              <a:r>
                <a:rPr lang="en-US" sz="1200" cap="small" dirty="0">
                  <a:latin typeface="Arial Black" pitchFamily="34" charset="0"/>
                </a:rPr>
                <a:t>m</a:t>
              </a:r>
            </a:p>
          </p:txBody>
        </p:sp>
        <p:sp>
          <p:nvSpPr>
            <p:cNvPr id="51" name="TextBox 50"/>
            <p:cNvSpPr txBox="1"/>
            <p:nvPr/>
          </p:nvSpPr>
          <p:spPr>
            <a:xfrm>
              <a:off x="598716" y="7315175"/>
              <a:ext cx="609600" cy="255691"/>
            </a:xfrm>
            <a:prstGeom prst="rect">
              <a:avLst/>
            </a:prstGeom>
            <a:noFill/>
            <a:ln w="38100">
              <a:noFill/>
            </a:ln>
          </p:spPr>
          <p:txBody>
            <a:bodyPr wrap="square" rtlCol="0">
              <a:spAutoFit/>
            </a:bodyPr>
            <a:lstStyle/>
            <a:p>
              <a:pPr algn="ctr"/>
              <a:r>
                <a:rPr lang="en-US" sz="1200" dirty="0">
                  <a:latin typeface="Arial Black" pitchFamily="34" charset="0"/>
                </a:rPr>
                <a:t>7</a:t>
              </a:r>
              <a:r>
                <a:rPr lang="en-US" sz="1200" cap="small" dirty="0">
                  <a:latin typeface="Arial Black" pitchFamily="34" charset="0"/>
                </a:rPr>
                <a:t>m</a:t>
              </a:r>
            </a:p>
          </p:txBody>
        </p:sp>
        <p:sp>
          <p:nvSpPr>
            <p:cNvPr id="52" name="TextBox 51"/>
            <p:cNvSpPr txBox="1"/>
            <p:nvPr/>
          </p:nvSpPr>
          <p:spPr>
            <a:xfrm>
              <a:off x="2362200" y="6427920"/>
              <a:ext cx="609600" cy="255691"/>
            </a:xfrm>
            <a:prstGeom prst="rect">
              <a:avLst/>
            </a:prstGeom>
            <a:noFill/>
            <a:ln w="38100">
              <a:noFill/>
            </a:ln>
          </p:spPr>
          <p:txBody>
            <a:bodyPr wrap="square" rtlCol="0">
              <a:spAutoFit/>
            </a:bodyPr>
            <a:lstStyle/>
            <a:p>
              <a:pPr algn="ctr"/>
              <a:r>
                <a:rPr lang="en-US" sz="1200" dirty="0">
                  <a:latin typeface="Arial Black" pitchFamily="34" charset="0"/>
                </a:rPr>
                <a:t>14</a:t>
              </a:r>
              <a:r>
                <a:rPr lang="en-US" sz="1200" cap="small" dirty="0">
                  <a:latin typeface="Arial Black" pitchFamily="34" charset="0"/>
                </a:rPr>
                <a:t>m</a:t>
              </a:r>
            </a:p>
          </p:txBody>
        </p:sp>
        <p:sp>
          <p:nvSpPr>
            <p:cNvPr id="54" name="TextBox 53"/>
            <p:cNvSpPr txBox="1"/>
            <p:nvPr/>
          </p:nvSpPr>
          <p:spPr>
            <a:xfrm>
              <a:off x="4322736" y="6428601"/>
              <a:ext cx="609600" cy="255691"/>
            </a:xfrm>
            <a:prstGeom prst="rect">
              <a:avLst/>
            </a:prstGeom>
            <a:noFill/>
            <a:ln w="38100">
              <a:noFill/>
            </a:ln>
          </p:spPr>
          <p:txBody>
            <a:bodyPr wrap="square" rtlCol="0">
              <a:spAutoFit/>
            </a:bodyPr>
            <a:lstStyle/>
            <a:p>
              <a:pPr algn="ctr"/>
              <a:r>
                <a:rPr lang="en-US" sz="1200" dirty="0">
                  <a:latin typeface="Arial Black" pitchFamily="34" charset="0"/>
                </a:rPr>
                <a:t>7</a:t>
              </a:r>
              <a:r>
                <a:rPr lang="en-US" sz="1200" cap="small" dirty="0">
                  <a:latin typeface="Arial Black" pitchFamily="34" charset="0"/>
                </a:rPr>
                <a:t>m</a:t>
              </a:r>
            </a:p>
          </p:txBody>
        </p:sp>
        <p:sp>
          <p:nvSpPr>
            <p:cNvPr id="55" name="Right Arrow 54"/>
            <p:cNvSpPr/>
            <p:nvPr/>
          </p:nvSpPr>
          <p:spPr>
            <a:xfrm>
              <a:off x="3641184" y="5833404"/>
              <a:ext cx="1752600"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Black" pitchFamily="34" charset="0"/>
                </a:rPr>
                <a:t>DIRECTION OF FLIGHT</a:t>
              </a:r>
            </a:p>
          </p:txBody>
        </p:sp>
        <p:grpSp>
          <p:nvGrpSpPr>
            <p:cNvPr id="60" name="Group 59"/>
            <p:cNvGrpSpPr/>
            <p:nvPr/>
          </p:nvGrpSpPr>
          <p:grpSpPr>
            <a:xfrm>
              <a:off x="1752600" y="7162800"/>
              <a:ext cx="1752600" cy="484632"/>
              <a:chOff x="1752600" y="7239000"/>
              <a:chExt cx="1752600" cy="484632"/>
            </a:xfrm>
          </p:grpSpPr>
          <p:sp>
            <p:nvSpPr>
              <p:cNvPr id="57" name="Right Arrow 56"/>
              <p:cNvSpPr/>
              <p:nvPr/>
            </p:nvSpPr>
            <p:spPr>
              <a:xfrm rot="10800000">
                <a:off x="1752600" y="7239000"/>
                <a:ext cx="1752600"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Black" pitchFamily="34" charset="0"/>
                </a:endParaRPr>
              </a:p>
            </p:txBody>
          </p:sp>
          <p:sp>
            <p:nvSpPr>
              <p:cNvPr id="59" name="TextBox 58"/>
              <p:cNvSpPr txBox="1"/>
              <p:nvPr/>
            </p:nvSpPr>
            <p:spPr>
              <a:xfrm>
                <a:off x="2006072" y="7365569"/>
                <a:ext cx="1499128" cy="213076"/>
              </a:xfrm>
              <a:prstGeom prst="rect">
                <a:avLst/>
              </a:prstGeom>
              <a:noFill/>
            </p:spPr>
            <p:txBody>
              <a:bodyPr wrap="none" rtlCol="0">
                <a:spAutoFit/>
              </a:bodyPr>
              <a:lstStyle/>
              <a:p>
                <a:r>
                  <a:rPr lang="en-US" sz="900" dirty="0">
                    <a:latin typeface="Arial Black" pitchFamily="34" charset="0"/>
                  </a:rPr>
                  <a:t>DIRECTION OF WIND</a:t>
                </a:r>
              </a:p>
            </p:txBody>
          </p:sp>
        </p:grpSp>
      </p:grpSp>
      <p:sp>
        <p:nvSpPr>
          <p:cNvPr id="62" name="TextBox 61"/>
          <p:cNvSpPr txBox="1"/>
          <p:nvPr/>
        </p:nvSpPr>
        <p:spPr>
          <a:xfrm>
            <a:off x="76200" y="4127510"/>
            <a:ext cx="3657600" cy="2405021"/>
          </a:xfrm>
          <a:prstGeom prst="rect">
            <a:avLst/>
          </a:prstGeom>
          <a:noFill/>
        </p:spPr>
        <p:txBody>
          <a:bodyPr wrap="square" lIns="95763" tIns="47881" rIns="95763" bIns="47881" rtlCol="0">
            <a:spAutoFit/>
          </a:bodyPr>
          <a:lstStyle/>
          <a:p>
            <a:pPr marL="359111" indent="-359111"/>
            <a:r>
              <a:rPr lang="en-US" sz="1500" dirty="0">
                <a:latin typeface="Arial Black" pitchFamily="34" charset="0"/>
                <a:cs typeface="Arial" pitchFamily="34" charset="0"/>
              </a:rPr>
              <a:t>HLZ OPERATIONS</a:t>
            </a:r>
          </a:p>
          <a:p>
            <a:pPr marL="359111" indent="-359111">
              <a:buFont typeface="+mj-lt"/>
              <a:buAutoNum type="arabicPeriod"/>
            </a:pPr>
            <a:r>
              <a:rPr lang="en-US" sz="1500" dirty="0">
                <a:cs typeface="Arial" pitchFamily="34" charset="0"/>
              </a:rPr>
              <a:t>HLZ CLEAR OF OBSTACLES 18 INCHES IN HIGHTH NEED TO BE CLEARED OR MARKED</a:t>
            </a:r>
          </a:p>
          <a:p>
            <a:pPr marL="359111" indent="-359111">
              <a:buFont typeface="+mj-lt"/>
              <a:buAutoNum type="arabicPeriod"/>
            </a:pPr>
            <a:r>
              <a:rPr lang="en-US" sz="1500" dirty="0">
                <a:cs typeface="Arial" pitchFamily="34" charset="0"/>
              </a:rPr>
              <a:t>LAND HEADING INTO THE WIND</a:t>
            </a:r>
          </a:p>
          <a:p>
            <a:pPr marL="359111" indent="-359111">
              <a:buFont typeface="+mj-lt"/>
              <a:buAutoNum type="arabicPeriod"/>
            </a:pPr>
            <a:r>
              <a:rPr lang="en-US" sz="1500" dirty="0">
                <a:cs typeface="Arial" pitchFamily="34" charset="0"/>
              </a:rPr>
              <a:t>VS-17 / LIGHTS ARE SECURED</a:t>
            </a:r>
          </a:p>
          <a:p>
            <a:pPr marL="359111" indent="-359111">
              <a:buFont typeface="+mj-lt"/>
              <a:buAutoNum type="arabicPeriod"/>
            </a:pPr>
            <a:r>
              <a:rPr lang="en-US" sz="1500" dirty="0">
                <a:cs typeface="Arial" pitchFamily="34" charset="0"/>
              </a:rPr>
              <a:t>CLEAR A DIAMETER:</a:t>
            </a:r>
            <a:br>
              <a:rPr lang="en-US" sz="1500" dirty="0">
                <a:cs typeface="Arial" pitchFamily="34" charset="0"/>
              </a:rPr>
            </a:br>
            <a:r>
              <a:rPr lang="en-US" sz="1500" dirty="0">
                <a:cs typeface="Arial" pitchFamily="34" charset="0"/>
              </a:rPr>
              <a:t>- UH-60 REQUIRES 50</a:t>
            </a:r>
            <a:r>
              <a:rPr lang="en-US" sz="1500" cap="small" dirty="0">
                <a:cs typeface="Arial" pitchFamily="34" charset="0"/>
              </a:rPr>
              <a:t>m</a:t>
            </a:r>
            <a:br>
              <a:rPr lang="en-US" sz="1500" cap="small" dirty="0">
                <a:cs typeface="Arial" pitchFamily="34" charset="0"/>
              </a:rPr>
            </a:br>
            <a:r>
              <a:rPr lang="en-US" sz="1500" cap="small" dirty="0">
                <a:cs typeface="Arial" pitchFamily="34" charset="0"/>
              </a:rPr>
              <a:t>- CH-47 REQUIRES 80m</a:t>
            </a:r>
          </a:p>
          <a:p>
            <a:pPr marL="359111" indent="-359111">
              <a:buFont typeface="+mj-lt"/>
              <a:buAutoNum type="arabicPeriod"/>
            </a:pPr>
            <a:r>
              <a:rPr lang="en-US" sz="1500" dirty="0">
                <a:cs typeface="Arial" pitchFamily="34" charset="0"/>
              </a:rPr>
              <a:t>AVOID LANDING DOWNSLOPE</a:t>
            </a:r>
          </a:p>
        </p:txBody>
      </p:sp>
      <p:grpSp>
        <p:nvGrpSpPr>
          <p:cNvPr id="58" name="Group 40"/>
          <p:cNvGrpSpPr/>
          <p:nvPr/>
        </p:nvGrpSpPr>
        <p:grpSpPr>
          <a:xfrm>
            <a:off x="3962400" y="6149632"/>
            <a:ext cx="2667000" cy="1091698"/>
            <a:chOff x="304800" y="5398442"/>
            <a:chExt cx="2667000" cy="1608190"/>
          </a:xfrm>
        </p:grpSpPr>
        <p:sp>
          <p:nvSpPr>
            <p:cNvPr id="63" name="Rectangle 62"/>
            <p:cNvSpPr/>
            <p:nvPr/>
          </p:nvSpPr>
          <p:spPr>
            <a:xfrm>
              <a:off x="304800" y="5627041"/>
              <a:ext cx="2667000" cy="13438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381000" y="6047601"/>
              <a:ext cx="534121" cy="408049"/>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sp>
          <p:nvSpPr>
            <p:cNvPr id="65" name="TextBox 64"/>
            <p:cNvSpPr txBox="1"/>
            <p:nvPr/>
          </p:nvSpPr>
          <p:spPr>
            <a:xfrm>
              <a:off x="468834" y="6598583"/>
              <a:ext cx="397866" cy="408049"/>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sp>
          <p:nvSpPr>
            <p:cNvPr id="66" name="TextBox 65"/>
            <p:cNvSpPr txBox="1"/>
            <p:nvPr/>
          </p:nvSpPr>
          <p:spPr>
            <a:xfrm>
              <a:off x="609600" y="5946192"/>
              <a:ext cx="2057400" cy="816099"/>
            </a:xfrm>
            <a:prstGeom prst="rect">
              <a:avLst/>
            </a:prstGeom>
            <a:noFill/>
          </p:spPr>
          <p:txBody>
            <a:bodyPr wrap="square" rtlCol="0">
              <a:spAutoFit/>
            </a:bodyPr>
            <a:lstStyle/>
            <a:p>
              <a:pPr algn="ctr"/>
              <a:r>
                <a:rPr lang="en-US" sz="1500" dirty="0">
                  <a:latin typeface="Arial Black" pitchFamily="34" charset="0"/>
                </a:rPr>
                <a:t>UH-60:   50</a:t>
              </a:r>
              <a:r>
                <a:rPr lang="en-US" sz="1500" cap="small" dirty="0">
                  <a:latin typeface="Arial Black" pitchFamily="34" charset="0"/>
                </a:rPr>
                <a:t>m</a:t>
              </a:r>
            </a:p>
            <a:p>
              <a:pPr algn="ctr"/>
              <a:r>
                <a:rPr lang="en-US" sz="1500" cap="small" dirty="0">
                  <a:latin typeface="Arial Black" pitchFamily="34" charset="0"/>
                </a:rPr>
                <a:t>CH-47:   80m</a:t>
              </a:r>
            </a:p>
          </p:txBody>
        </p:sp>
        <p:sp>
          <p:nvSpPr>
            <p:cNvPr id="67" name="TextBox 66"/>
            <p:cNvSpPr txBox="1"/>
            <p:nvPr/>
          </p:nvSpPr>
          <p:spPr>
            <a:xfrm>
              <a:off x="304800" y="5398442"/>
              <a:ext cx="2667000" cy="476057"/>
            </a:xfrm>
            <a:prstGeom prst="rect">
              <a:avLst/>
            </a:prstGeom>
            <a:solidFill>
              <a:schemeClr val="tx1"/>
            </a:solidFill>
            <a:ln w="38100">
              <a:solidFill>
                <a:schemeClr val="tx1"/>
              </a:solidFill>
            </a:ln>
          </p:spPr>
          <p:txBody>
            <a:bodyPr wrap="square" rtlCol="0">
              <a:spAutoFit/>
            </a:bodyPr>
            <a:lstStyle/>
            <a:p>
              <a:pPr algn="ctr"/>
              <a:r>
                <a:rPr lang="en-US" sz="1500" dirty="0">
                  <a:solidFill>
                    <a:schemeClr val="bg1"/>
                  </a:solidFill>
                  <a:latin typeface="Arial Black" pitchFamily="34" charset="0"/>
                </a:rPr>
                <a:t>CLEARANCE DIAMETER</a:t>
              </a:r>
            </a:p>
          </p:txBody>
        </p:sp>
      </p:grpSp>
      <p:grpSp>
        <p:nvGrpSpPr>
          <p:cNvPr id="46" name="Group 45"/>
          <p:cNvGrpSpPr>
            <a:grpSpLocks noChangeAspect="1"/>
          </p:cNvGrpSpPr>
          <p:nvPr/>
        </p:nvGrpSpPr>
        <p:grpSpPr>
          <a:xfrm>
            <a:off x="4088881" y="1634650"/>
            <a:ext cx="1549920" cy="1967499"/>
            <a:chOff x="4191000" y="1066800"/>
            <a:chExt cx="2133600" cy="2500097"/>
          </a:xfrm>
        </p:grpSpPr>
        <p:sp>
          <p:nvSpPr>
            <p:cNvPr id="47" name="Isosceles Triangle 46"/>
            <p:cNvSpPr>
              <a:spLocks noChangeAspect="1"/>
            </p:cNvSpPr>
            <p:nvPr/>
          </p:nvSpPr>
          <p:spPr>
            <a:xfrm rot="10800000">
              <a:off x="4191000" y="1371600"/>
              <a:ext cx="2127504" cy="1834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TextBox 52"/>
            <p:cNvSpPr txBox="1"/>
            <p:nvPr/>
          </p:nvSpPr>
          <p:spPr>
            <a:xfrm>
              <a:off x="5045777" y="2816036"/>
              <a:ext cx="415498" cy="312873"/>
            </a:xfrm>
            <a:prstGeom prst="rect">
              <a:avLst/>
            </a:prstGeom>
            <a:noFill/>
            <a:ln w="38100">
              <a:noFill/>
            </a:ln>
          </p:spPr>
          <p:txBody>
            <a:bodyPr wrap="square" rtlCol="0">
              <a:spAutoFit/>
            </a:bodyPr>
            <a:lstStyle/>
            <a:p>
              <a:pPr algn="ctr"/>
              <a:r>
                <a:rPr lang="en-US" sz="1000" dirty="0">
                  <a:latin typeface="Arial Black" pitchFamily="34" charset="0"/>
                </a:rPr>
                <a:t>6</a:t>
              </a:r>
            </a:p>
          </p:txBody>
        </p:sp>
        <p:sp>
          <p:nvSpPr>
            <p:cNvPr id="56" name="TextBox 55"/>
            <p:cNvSpPr txBox="1"/>
            <p:nvPr/>
          </p:nvSpPr>
          <p:spPr>
            <a:xfrm>
              <a:off x="4206500" y="1352228"/>
              <a:ext cx="516701" cy="312873"/>
            </a:xfrm>
            <a:prstGeom prst="rect">
              <a:avLst/>
            </a:prstGeom>
            <a:noFill/>
            <a:ln w="38100">
              <a:noFill/>
            </a:ln>
          </p:spPr>
          <p:txBody>
            <a:bodyPr wrap="square" rtlCol="0">
              <a:spAutoFit/>
            </a:bodyPr>
            <a:lstStyle/>
            <a:p>
              <a:pPr algn="ctr"/>
              <a:r>
                <a:rPr lang="en-US" sz="1000" dirty="0">
                  <a:latin typeface="Arial Black" pitchFamily="34" charset="0"/>
                </a:rPr>
                <a:t>10</a:t>
              </a:r>
            </a:p>
          </p:txBody>
        </p:sp>
        <p:sp>
          <p:nvSpPr>
            <p:cNvPr id="68" name="TextBox 67"/>
            <p:cNvSpPr txBox="1"/>
            <p:nvPr/>
          </p:nvSpPr>
          <p:spPr>
            <a:xfrm>
              <a:off x="5891724" y="1332283"/>
              <a:ext cx="415498" cy="312873"/>
            </a:xfrm>
            <a:prstGeom prst="rect">
              <a:avLst/>
            </a:prstGeom>
            <a:noFill/>
            <a:ln w="38100">
              <a:noFill/>
            </a:ln>
          </p:spPr>
          <p:txBody>
            <a:bodyPr wrap="square" rtlCol="0">
              <a:spAutoFit/>
            </a:bodyPr>
            <a:lstStyle/>
            <a:p>
              <a:pPr algn="ctr"/>
              <a:r>
                <a:rPr lang="en-US" sz="1000" dirty="0">
                  <a:latin typeface="Arial Black" pitchFamily="34" charset="0"/>
                </a:rPr>
                <a:t>2</a:t>
              </a:r>
            </a:p>
          </p:txBody>
        </p:sp>
        <p:sp>
          <p:nvSpPr>
            <p:cNvPr id="69" name="TextBox 68"/>
            <p:cNvSpPr txBox="1"/>
            <p:nvPr/>
          </p:nvSpPr>
          <p:spPr>
            <a:xfrm>
              <a:off x="4191000" y="1066800"/>
              <a:ext cx="2133600" cy="312873"/>
            </a:xfrm>
            <a:prstGeom prst="rect">
              <a:avLst/>
            </a:prstGeom>
            <a:noFill/>
            <a:ln w="38100">
              <a:noFill/>
            </a:ln>
          </p:spPr>
          <p:txBody>
            <a:bodyPr wrap="square" rtlCol="0">
              <a:spAutoFit/>
            </a:bodyPr>
            <a:lstStyle/>
            <a:p>
              <a:pPr algn="ctr"/>
              <a:r>
                <a:rPr lang="en-US" sz="1000" dirty="0">
                  <a:latin typeface="Arial Black" pitchFamily="34" charset="0"/>
                </a:rPr>
                <a:t>MINIMAL</a:t>
              </a:r>
            </a:p>
          </p:txBody>
        </p:sp>
        <p:sp>
          <p:nvSpPr>
            <p:cNvPr id="70" name="TextBox 69"/>
            <p:cNvSpPr txBox="1"/>
            <p:nvPr/>
          </p:nvSpPr>
          <p:spPr>
            <a:xfrm rot="18059290">
              <a:off x="4719694" y="2232951"/>
              <a:ext cx="2328947" cy="338945"/>
            </a:xfrm>
            <a:prstGeom prst="rect">
              <a:avLst/>
            </a:prstGeom>
            <a:noFill/>
            <a:ln w="38100">
              <a:noFill/>
            </a:ln>
          </p:spPr>
          <p:txBody>
            <a:bodyPr wrap="square" rtlCol="0">
              <a:spAutoFit/>
            </a:bodyPr>
            <a:lstStyle/>
            <a:p>
              <a:pPr algn="ctr"/>
              <a:r>
                <a:rPr lang="en-US" sz="1000" dirty="0">
                  <a:latin typeface="Arial Black" pitchFamily="34" charset="0"/>
                </a:rPr>
                <a:t>PRIORITY / DELAYED</a:t>
              </a:r>
            </a:p>
          </p:txBody>
        </p:sp>
        <p:sp>
          <p:nvSpPr>
            <p:cNvPr id="71" name="TextBox 70"/>
            <p:cNvSpPr txBox="1"/>
            <p:nvPr/>
          </p:nvSpPr>
          <p:spPr>
            <a:xfrm rot="3636629">
              <a:off x="3431276" y="2179565"/>
              <a:ext cx="2330053" cy="338945"/>
            </a:xfrm>
            <a:prstGeom prst="rect">
              <a:avLst/>
            </a:prstGeom>
            <a:noFill/>
            <a:ln w="38100">
              <a:noFill/>
            </a:ln>
          </p:spPr>
          <p:txBody>
            <a:bodyPr wrap="square" rtlCol="0">
              <a:spAutoFit/>
            </a:bodyPr>
            <a:lstStyle/>
            <a:p>
              <a:pPr algn="ctr"/>
              <a:r>
                <a:rPr lang="en-US" sz="1000" dirty="0">
                  <a:latin typeface="Arial Black" pitchFamily="34" charset="0"/>
                </a:rPr>
                <a:t>URGENT / IMMIDIATE</a:t>
              </a:r>
            </a:p>
          </p:txBody>
        </p:sp>
      </p:grpSp>
      <p:grpSp>
        <p:nvGrpSpPr>
          <p:cNvPr id="72" name="Group 71"/>
          <p:cNvGrpSpPr>
            <a:grpSpLocks noChangeAspect="1"/>
          </p:cNvGrpSpPr>
          <p:nvPr/>
        </p:nvGrpSpPr>
        <p:grpSpPr>
          <a:xfrm>
            <a:off x="4704960" y="3344114"/>
            <a:ext cx="304800" cy="330200"/>
            <a:chOff x="5410200" y="2286000"/>
            <a:chExt cx="1219200" cy="1219200"/>
          </a:xfrm>
        </p:grpSpPr>
        <p:sp>
          <p:nvSpPr>
            <p:cNvPr id="73" name="Plus 72"/>
            <p:cNvSpPr>
              <a:spLocks noChangeAspect="1"/>
            </p:cNvSpPr>
            <p:nvPr/>
          </p:nvSpPr>
          <p:spPr>
            <a:xfrm>
              <a:off x="5410200" y="2286000"/>
              <a:ext cx="1219200" cy="1219200"/>
            </a:xfrm>
            <a:prstGeom prst="mathPlus">
              <a:avLst>
                <a:gd name="adj1" fmla="val 8219"/>
              </a:avLst>
            </a:prstGeom>
            <a:solidFill>
              <a:schemeClr val="tx1"/>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a:spLocks noChangeAspect="1"/>
            </p:cNvSpPr>
            <p:nvPr/>
          </p:nvSpPr>
          <p:spPr>
            <a:xfrm>
              <a:off x="5562600" y="2438400"/>
              <a:ext cx="914400" cy="914400"/>
            </a:xfrm>
            <a:prstGeom prst="ellipse">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5" name="Group 74"/>
          <p:cNvGrpSpPr/>
          <p:nvPr/>
        </p:nvGrpSpPr>
        <p:grpSpPr>
          <a:xfrm>
            <a:off x="5518799" y="1217213"/>
            <a:ext cx="1033683" cy="408807"/>
            <a:chOff x="1642447" y="1828800"/>
            <a:chExt cx="1440679" cy="645022"/>
          </a:xfrm>
        </p:grpSpPr>
        <p:sp>
          <p:nvSpPr>
            <p:cNvPr id="76" name="Rounded Rectangle 75"/>
            <p:cNvSpPr/>
            <p:nvPr/>
          </p:nvSpPr>
          <p:spPr>
            <a:xfrm>
              <a:off x="1676400" y="1828800"/>
              <a:ext cx="1371600" cy="457200"/>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TextBox 76"/>
            <p:cNvSpPr txBox="1"/>
            <p:nvPr/>
          </p:nvSpPr>
          <p:spPr>
            <a:xfrm>
              <a:off x="1642447" y="1842522"/>
              <a:ext cx="1440679" cy="631300"/>
            </a:xfrm>
            <a:prstGeom prst="rect">
              <a:avLst/>
            </a:prstGeom>
            <a:noFill/>
            <a:ln w="38100">
              <a:noFill/>
            </a:ln>
          </p:spPr>
          <p:txBody>
            <a:bodyPr wrap="square" rtlCol="0">
              <a:spAutoFit/>
            </a:bodyPr>
            <a:lstStyle/>
            <a:p>
              <a:pPr algn="ctr"/>
              <a:r>
                <a:rPr lang="en-US" sz="1000" dirty="0">
                  <a:latin typeface="Arial Black" pitchFamily="34" charset="0"/>
                </a:rPr>
                <a:t>EXPECTANT</a:t>
              </a:r>
            </a:p>
          </p:txBody>
        </p:sp>
      </p:grpSp>
      <p:sp>
        <p:nvSpPr>
          <p:cNvPr id="8" name="TextBox 7"/>
          <p:cNvSpPr txBox="1"/>
          <p:nvPr/>
        </p:nvSpPr>
        <p:spPr>
          <a:xfrm>
            <a:off x="4876803" y="1106569"/>
            <a:ext cx="719200" cy="250596"/>
          </a:xfrm>
          <a:prstGeom prst="rect">
            <a:avLst/>
          </a:prstGeom>
          <a:noFill/>
        </p:spPr>
        <p:txBody>
          <a:bodyPr wrap="none" lIns="95772" tIns="47886" rIns="95772" bIns="47886" rtlCol="0">
            <a:spAutoFit/>
          </a:bodyPr>
          <a:lstStyle/>
          <a:p>
            <a:r>
              <a:rPr lang="en-US" sz="1000" dirty="0"/>
              <a:t>**BLUE**</a:t>
            </a:r>
          </a:p>
        </p:txBody>
      </p:sp>
      <p:sp>
        <p:nvSpPr>
          <p:cNvPr id="78" name="TextBox 77"/>
          <p:cNvSpPr txBox="1"/>
          <p:nvPr/>
        </p:nvSpPr>
        <p:spPr>
          <a:xfrm>
            <a:off x="4458483" y="1485900"/>
            <a:ext cx="807365" cy="250596"/>
          </a:xfrm>
          <a:prstGeom prst="rect">
            <a:avLst/>
          </a:prstGeom>
          <a:noFill/>
        </p:spPr>
        <p:txBody>
          <a:bodyPr wrap="none" lIns="95772" tIns="47886" rIns="95772" bIns="47886" rtlCol="0">
            <a:spAutoFit/>
          </a:bodyPr>
          <a:lstStyle/>
          <a:p>
            <a:r>
              <a:rPr lang="en-US" sz="1000" dirty="0"/>
              <a:t>**GREEN**</a:t>
            </a:r>
          </a:p>
        </p:txBody>
      </p:sp>
      <p:sp>
        <p:nvSpPr>
          <p:cNvPr id="79" name="TextBox 78"/>
          <p:cNvSpPr txBox="1"/>
          <p:nvPr/>
        </p:nvSpPr>
        <p:spPr>
          <a:xfrm rot="18109651">
            <a:off x="5106448" y="2629187"/>
            <a:ext cx="754466" cy="250596"/>
          </a:xfrm>
          <a:prstGeom prst="rect">
            <a:avLst/>
          </a:prstGeom>
          <a:noFill/>
        </p:spPr>
        <p:txBody>
          <a:bodyPr wrap="none" lIns="95772" tIns="47886" rIns="95772" bIns="47886" rtlCol="0">
            <a:spAutoFit/>
          </a:bodyPr>
          <a:lstStyle/>
          <a:p>
            <a:r>
              <a:rPr lang="en-US" sz="1000" dirty="0"/>
              <a:t>*YELLOW*</a:t>
            </a:r>
          </a:p>
        </p:txBody>
      </p:sp>
      <p:sp>
        <p:nvSpPr>
          <p:cNvPr id="80" name="TextBox 79"/>
          <p:cNvSpPr txBox="1"/>
          <p:nvPr/>
        </p:nvSpPr>
        <p:spPr>
          <a:xfrm rot="3556512">
            <a:off x="3906851" y="2578900"/>
            <a:ext cx="659889" cy="250596"/>
          </a:xfrm>
          <a:prstGeom prst="rect">
            <a:avLst/>
          </a:prstGeom>
          <a:noFill/>
        </p:spPr>
        <p:txBody>
          <a:bodyPr wrap="none" lIns="95772" tIns="47886" rIns="95772" bIns="47886" rtlCol="0">
            <a:spAutoFit/>
          </a:bodyPr>
          <a:lstStyle/>
          <a:p>
            <a:r>
              <a:rPr lang="en-US" sz="1000" dirty="0"/>
              <a:t>**RED**</a:t>
            </a:r>
          </a:p>
        </p:txBody>
      </p:sp>
      <p:sp>
        <p:nvSpPr>
          <p:cNvPr id="81" name="TextBox 80"/>
          <p:cNvSpPr txBox="1"/>
          <p:nvPr/>
        </p:nvSpPr>
        <p:spPr>
          <a:xfrm>
            <a:off x="4946527" y="3384550"/>
            <a:ext cx="624623" cy="250596"/>
          </a:xfrm>
          <a:prstGeom prst="rect">
            <a:avLst/>
          </a:prstGeom>
          <a:noFill/>
        </p:spPr>
        <p:txBody>
          <a:bodyPr wrap="none" lIns="95772" tIns="47886" rIns="95772" bIns="47886" rtlCol="0">
            <a:spAutoFit/>
          </a:bodyPr>
          <a:lstStyle/>
          <a:p>
            <a:r>
              <a:rPr lang="en-US" sz="1000" dirty="0"/>
              <a:t>[MEDIC]</a:t>
            </a:r>
          </a:p>
        </p:txBody>
      </p:sp>
      <p:sp>
        <p:nvSpPr>
          <p:cNvPr id="82" name="TextBox 81"/>
          <p:cNvSpPr txBox="1"/>
          <p:nvPr/>
        </p:nvSpPr>
        <p:spPr>
          <a:xfrm>
            <a:off x="4306087" y="3384550"/>
            <a:ext cx="478749" cy="250596"/>
          </a:xfrm>
          <a:prstGeom prst="rect">
            <a:avLst/>
          </a:prstGeom>
          <a:noFill/>
        </p:spPr>
        <p:txBody>
          <a:bodyPr wrap="none" lIns="95772" tIns="47886" rIns="95772" bIns="47886" rtlCol="0">
            <a:spAutoFit/>
          </a:bodyPr>
          <a:lstStyle/>
          <a:p>
            <a:r>
              <a:rPr lang="en-US" sz="1000" dirty="0"/>
              <a:t>[PSG]</a:t>
            </a:r>
          </a:p>
        </p:txBody>
      </p:sp>
      <p:sp>
        <p:nvSpPr>
          <p:cNvPr id="9" name="Footer Placeholder 8"/>
          <p:cNvSpPr>
            <a:spLocks noGrp="1"/>
          </p:cNvSpPr>
          <p:nvPr>
            <p:ph type="ftr" sz="quarter" idx="11"/>
          </p:nvPr>
        </p:nvSpPr>
        <p:spPr/>
        <p:txBody>
          <a:bodyPr/>
          <a:lstStyle/>
          <a:p>
            <a:r>
              <a:rPr lang="en-US" smtClean="0"/>
              <a:t>Steadfast and Vigilant</a:t>
            </a:r>
            <a:endParaRPr lang="en-US" dirty="0"/>
          </a:p>
        </p:txBody>
      </p:sp>
      <p:sp>
        <p:nvSpPr>
          <p:cNvPr id="83" name="Slide Number Placeholder 82"/>
          <p:cNvSpPr>
            <a:spLocks noGrp="1"/>
          </p:cNvSpPr>
          <p:nvPr>
            <p:ph type="sldNum" sz="quarter" idx="12"/>
          </p:nvPr>
        </p:nvSpPr>
        <p:spPr/>
        <p:txBody>
          <a:bodyPr/>
          <a:lstStyle/>
          <a:p>
            <a:fld id="{19C55568-C6AD-4596-911E-41E918440C47}" type="slidenum">
              <a:rPr lang="en-US" smtClean="0"/>
              <a:pPr/>
              <a:t>31</a:t>
            </a:fld>
            <a:endParaRPr lang="en-US" dirty="0"/>
          </a:p>
        </p:txBody>
      </p:sp>
    </p:spTree>
    <p:extLst>
      <p:ext uri="{BB962C8B-B14F-4D97-AF65-F5344CB8AC3E}">
        <p14:creationId xmlns="" xmlns:p14="http://schemas.microsoft.com/office/powerpoint/2010/main" val="1559728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rgbClr val="FFFFFF"/>
                </a:solidFill>
                <a:latin typeface="Arial Black" pitchFamily="34" charset="0"/>
              </a:rPr>
              <a:t>8. EVASION </a:t>
            </a:r>
            <a:r>
              <a:rPr lang="en-US" sz="2900" dirty="0">
                <a:solidFill>
                  <a:srgbClr val="FFFFFF"/>
                </a:solidFill>
                <a:latin typeface="Arial Black" pitchFamily="34" charset="0"/>
              </a:rPr>
              <a:t>AND RECOVERY</a:t>
            </a:r>
          </a:p>
        </p:txBody>
      </p:sp>
      <p:sp>
        <p:nvSpPr>
          <p:cNvPr id="167" name="TextBox 166"/>
          <p:cNvSpPr txBox="1"/>
          <p:nvPr/>
        </p:nvSpPr>
        <p:spPr>
          <a:xfrm>
            <a:off x="1" y="660403"/>
            <a:ext cx="6858000" cy="8960662"/>
          </a:xfrm>
          <a:prstGeom prst="rect">
            <a:avLst/>
          </a:prstGeom>
          <a:noFill/>
          <a:ln>
            <a:noFill/>
          </a:ln>
        </p:spPr>
        <p:txBody>
          <a:bodyPr wrap="square" lIns="95763" tIns="47881" rIns="95763" bIns="47881" rtlCol="0">
            <a:spAutoFit/>
          </a:bodyPr>
          <a:lstStyle/>
          <a:p>
            <a:pPr lvl="0"/>
            <a:r>
              <a:rPr lang="en-US" sz="1600" i="1" cap="all" dirty="0"/>
              <a:t>As a member of a reconnaissance team operating away from a Forward Operating Base with the possibility of becoming separated from your unit or team. Your ability to successfully evade to, or be recovered by, friendly forces will greatly improve your chances of survival on the battlefield</a:t>
            </a:r>
            <a:r>
              <a:rPr lang="en-US" sz="1600" i="1" dirty="0"/>
              <a:t>.</a:t>
            </a:r>
            <a:r>
              <a:rPr lang="en-US" sz="1600" i="1" cap="all" dirty="0"/>
              <a:t> </a:t>
            </a:r>
            <a:r>
              <a:rPr lang="en-US" sz="1600" i="1" u="sng" cap="all" dirty="0"/>
              <a:t>Ultimate responsibility for proper evasion preparation and planning rests with the potential evaders</a:t>
            </a:r>
            <a:r>
              <a:rPr lang="en-US" sz="1600" i="1" cap="all" dirty="0"/>
              <a:t>.</a:t>
            </a:r>
            <a:endParaRPr lang="en-US" sz="1600" b="1" dirty="0">
              <a:cs typeface="Arial" pitchFamily="34" charset="0"/>
            </a:endParaRPr>
          </a:p>
          <a:p>
            <a:endParaRPr lang="en-US" sz="1600" b="1" dirty="0">
              <a:cs typeface="Arial" pitchFamily="34" charset="0"/>
            </a:endParaRPr>
          </a:p>
          <a:p>
            <a:r>
              <a:rPr lang="en-US" sz="1600" b="1" dirty="0">
                <a:cs typeface="Arial" pitchFamily="34" charset="0"/>
              </a:rPr>
              <a:t>EVASION PLAN OF ACTION (EPA):</a:t>
            </a:r>
          </a:p>
          <a:p>
            <a:pPr marL="359111" indent="-359111">
              <a:buFont typeface="+mj-lt"/>
              <a:buAutoNum type="arabicPeriod"/>
            </a:pPr>
            <a:r>
              <a:rPr lang="en-US" sz="1600" dirty="0">
                <a:cs typeface="Arial" pitchFamily="34" charset="0"/>
              </a:rPr>
              <a:t>NO-COMMO PLAN</a:t>
            </a:r>
          </a:p>
          <a:p>
            <a:pPr marL="359111" indent="-359111">
              <a:buFont typeface="+mj-lt"/>
              <a:buAutoNum type="arabicPeriod"/>
            </a:pPr>
            <a:r>
              <a:rPr lang="en-US" sz="1600" dirty="0">
                <a:cs typeface="Arial" pitchFamily="34" charset="0"/>
              </a:rPr>
              <a:t>DESIGNATED AREA OF RECOVERY (DAR)</a:t>
            </a:r>
          </a:p>
          <a:p>
            <a:pPr marL="359111" indent="-359111">
              <a:buFont typeface="+mj-lt"/>
              <a:buAutoNum type="arabicPeriod"/>
            </a:pPr>
            <a:r>
              <a:rPr lang="en-US" sz="1600" dirty="0">
                <a:cs typeface="Arial" pitchFamily="34" charset="0"/>
              </a:rPr>
              <a:t>RECOVERY ACTIVATION SIGNAL (RAS)</a:t>
            </a:r>
            <a:br>
              <a:rPr lang="en-US" sz="1600" dirty="0">
                <a:cs typeface="Arial" pitchFamily="34" charset="0"/>
              </a:rPr>
            </a:br>
            <a:endParaRPr lang="en-US" sz="1600" dirty="0">
              <a:cs typeface="Arial" pitchFamily="34" charset="0"/>
            </a:endParaRPr>
          </a:p>
          <a:p>
            <a:r>
              <a:rPr lang="en-US" sz="1600" b="1" dirty="0">
                <a:cs typeface="Arial" pitchFamily="34" charset="0"/>
              </a:rPr>
              <a:t>NO-COMMO PLAN</a:t>
            </a:r>
          </a:p>
          <a:p>
            <a:pPr marL="299258" indent="-299258">
              <a:buFont typeface="Arial"/>
              <a:buChar char="•"/>
            </a:pPr>
            <a:r>
              <a:rPr lang="en-US" sz="1600" dirty="0">
                <a:cs typeface="Arial" pitchFamily="34" charset="0"/>
              </a:rPr>
              <a:t>IF COMMO IS LOST THEN MOVE TO THE LAST REPORTED FRONT LINE TRACE (PHASE LINE, CHECKPOINT, ETC.)</a:t>
            </a:r>
          </a:p>
          <a:p>
            <a:pPr marL="299258" indent="-299258">
              <a:buFont typeface="Arial"/>
              <a:buChar char="•"/>
            </a:pPr>
            <a:r>
              <a:rPr lang="en-US" sz="1600" dirty="0">
                <a:cs typeface="Arial" pitchFamily="34" charset="0"/>
              </a:rPr>
              <a:t>IF FILL IS LOST THEN THE PLATOON WILL CONDUCT LINK-UP WITH TROOP AT PREDESIGNATED LINK-UP RALLY POINT</a:t>
            </a:r>
          </a:p>
          <a:p>
            <a:pPr marL="299258" indent="-299258">
              <a:buFont typeface="Arial"/>
              <a:buChar char="•"/>
            </a:pPr>
            <a:r>
              <a:rPr lang="en-US" sz="1600" dirty="0">
                <a:cs typeface="Arial" pitchFamily="34" charset="0"/>
              </a:rPr>
              <a:t>IF CONTACT WITH TROOP IS LOST THEN CONTACT ADJACENT UNITS</a:t>
            </a:r>
          </a:p>
          <a:p>
            <a:pPr marL="299258" indent="-299258">
              <a:buFont typeface="Arial"/>
              <a:buChar char="•"/>
            </a:pPr>
            <a:r>
              <a:rPr lang="en-US" sz="1600" dirty="0">
                <a:cs typeface="Arial" pitchFamily="34" charset="0"/>
              </a:rPr>
              <a:t>IF ALL PLANS FAIL THEN MOVE TO DAR. MAINTAIN UNIT INTEGRITY.</a:t>
            </a:r>
          </a:p>
          <a:p>
            <a:endParaRPr lang="en-US" sz="1600" b="1" dirty="0">
              <a:cs typeface="Arial" pitchFamily="34" charset="0"/>
            </a:endParaRPr>
          </a:p>
          <a:p>
            <a:r>
              <a:rPr lang="en-US" sz="1600" b="1" dirty="0">
                <a:cs typeface="Arial" pitchFamily="34" charset="0"/>
              </a:rPr>
              <a:t>DESIGNATED AREA OF RECOVERY (DAR):</a:t>
            </a:r>
            <a:r>
              <a:rPr lang="en-US" sz="1600" dirty="0">
                <a:cs typeface="Arial" pitchFamily="34" charset="0"/>
              </a:rPr>
              <a:t> </a:t>
            </a:r>
          </a:p>
          <a:p>
            <a:pPr marL="299258" indent="-299258">
              <a:buFont typeface="Arial"/>
              <a:buChar char="•"/>
            </a:pPr>
            <a:r>
              <a:rPr lang="en-US" sz="1600" dirty="0">
                <a:cs typeface="Arial" pitchFamily="34" charset="0"/>
              </a:rPr>
              <a:t>SPECIFIC LOCATION(S) OR CORRIDOR THAT IS PRE-PLANNED, EASILY RECOGNIZED, AND UNDERSTOOD BY EVERY SOLDIER. </a:t>
            </a:r>
          </a:p>
          <a:p>
            <a:pPr marL="299258" indent="-299258">
              <a:buFont typeface="Arial"/>
              <a:buChar char="•"/>
            </a:pPr>
            <a:r>
              <a:rPr lang="en-US" sz="1600" dirty="0">
                <a:cs typeface="Arial" pitchFamily="34" charset="0"/>
              </a:rPr>
              <a:t>SOLDIERS WILL MOVE TO THE DAR IF DISPLACEMENT CRITERIA OR THE NO-COMMO PLAN IS MET.</a:t>
            </a:r>
          </a:p>
          <a:p>
            <a:pPr marL="299258" indent="-299258">
              <a:buFont typeface="Arial"/>
              <a:buChar char="•"/>
            </a:pPr>
            <a:r>
              <a:rPr lang="en-US" sz="1600" dirty="0">
                <a:cs typeface="Arial" pitchFamily="34" charset="0"/>
              </a:rPr>
              <a:t>THERE WILL BE MULTIPLE DESIGNATED AREAS OF RECOVERY TIED TO A TIME. IF YOU MISS THE FIRST TIME, MOVE TO THE NEXT DAR.</a:t>
            </a:r>
          </a:p>
          <a:p>
            <a:pPr marL="778071" lvl="1" indent="-299258">
              <a:buFont typeface="Arial"/>
              <a:buChar char="•"/>
            </a:pPr>
            <a:r>
              <a:rPr lang="en-US" sz="1600" b="1" dirty="0">
                <a:cs typeface="Arial" pitchFamily="34" charset="0"/>
              </a:rPr>
              <a:t>DAR1 = 2 HOURS  // DAR2 = 4 HOURS // DAR3 = 8 HOURS</a:t>
            </a:r>
          </a:p>
          <a:p>
            <a:endParaRPr lang="en-US" sz="1600" b="1" dirty="0">
              <a:cs typeface="Arial" pitchFamily="34" charset="0"/>
            </a:endParaRPr>
          </a:p>
          <a:p>
            <a:r>
              <a:rPr lang="en-US" sz="1600" b="1" dirty="0">
                <a:cs typeface="Arial" pitchFamily="34" charset="0"/>
              </a:rPr>
              <a:t>RECOVERY ACTIVATION SIGNAL (RAS)</a:t>
            </a:r>
          </a:p>
          <a:p>
            <a:pPr marL="299258" indent="-299258">
              <a:buFont typeface="Arial"/>
              <a:buChar char="•"/>
            </a:pPr>
            <a:r>
              <a:rPr lang="en-US" sz="1600" cap="all" dirty="0"/>
              <a:t>PURPOSE: IDENTIFICATION FOR COMBAT SEARCH AND RESCURE TEAM</a:t>
            </a:r>
          </a:p>
          <a:p>
            <a:pPr marL="299258" indent="-299258">
              <a:buFont typeface="Arial"/>
              <a:buChar char="•"/>
            </a:pPr>
            <a:r>
              <a:rPr lang="en-US" sz="1600" cap="all" dirty="0"/>
              <a:t>ENPLACED BY EVADER when EXECUTING THE evasion PLAN OF ACTION</a:t>
            </a:r>
            <a:endParaRPr lang="en-US" sz="1600" dirty="0"/>
          </a:p>
          <a:p>
            <a:pPr marL="299258" indent="-299258">
              <a:buFont typeface="Arial"/>
              <a:buChar char="•"/>
            </a:pPr>
            <a:r>
              <a:rPr lang="en-US" sz="1600" cap="all" dirty="0"/>
              <a:t>Can be letter of the day, number of the day, etc.</a:t>
            </a:r>
            <a:endParaRPr lang="en-US" sz="1600" dirty="0"/>
          </a:p>
          <a:p>
            <a:pPr marL="299258" indent="-299258">
              <a:buFont typeface="Arial"/>
              <a:buChar char="•"/>
            </a:pPr>
            <a:r>
              <a:rPr lang="en-US" sz="1600" cap="all" dirty="0"/>
              <a:t>RAS can be made of either manmade or natural materials    </a:t>
            </a:r>
            <a:endParaRPr lang="en-US" sz="1600" dirty="0"/>
          </a:p>
          <a:p>
            <a:pPr marL="778071" lvl="1" indent="-299258">
              <a:buFont typeface="Arial"/>
              <a:buChar char="•"/>
            </a:pPr>
            <a:r>
              <a:rPr lang="en-US" sz="1600" cap="all" dirty="0"/>
              <a:t>VS17 panels, stepped down vegetation, logs, debris, etc.</a:t>
            </a:r>
            <a:endParaRPr lang="en-US" sz="1600" dirty="0"/>
          </a:p>
          <a:p>
            <a:pPr marL="778071" lvl="1" indent="-299258">
              <a:buFont typeface="Arial"/>
              <a:buChar char="•"/>
            </a:pPr>
            <a:r>
              <a:rPr lang="en-US" sz="1600" cap="all" dirty="0"/>
              <a:t>RAS should be 1m high // legs 1m // wide 4m</a:t>
            </a:r>
            <a:endParaRPr lang="en-US" sz="1600"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32</a:t>
            </a:fld>
            <a:endParaRPr lang="en-US" dirty="0"/>
          </a:p>
        </p:txBody>
      </p:sp>
    </p:spTree>
    <p:extLst>
      <p:ext uri="{BB962C8B-B14F-4D97-AF65-F5344CB8AC3E}">
        <p14:creationId xmlns="" xmlns:p14="http://schemas.microsoft.com/office/powerpoint/2010/main" val="475893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fontScale="90000"/>
          </a:bodyPr>
          <a:lstStyle/>
          <a:p>
            <a:r>
              <a:rPr lang="en-US" sz="2900" dirty="0" smtClean="0">
                <a:solidFill>
                  <a:srgbClr val="FFFFFF"/>
                </a:solidFill>
                <a:latin typeface="Arial Black" pitchFamily="34" charset="0"/>
              </a:rPr>
              <a:t>8A. DAR </a:t>
            </a:r>
            <a:r>
              <a:rPr lang="en-US" sz="2900" dirty="0">
                <a:solidFill>
                  <a:srgbClr val="FFFFFF"/>
                </a:solidFill>
                <a:latin typeface="Arial Black" pitchFamily="34" charset="0"/>
              </a:rPr>
              <a:t>LINK-</a:t>
            </a:r>
            <a:r>
              <a:rPr lang="en-US" sz="2900" dirty="0" smtClean="0">
                <a:solidFill>
                  <a:srgbClr val="FFFFFF"/>
                </a:solidFill>
                <a:latin typeface="Arial Black" pitchFamily="34" charset="0"/>
              </a:rPr>
              <a:t>UP ACCOUNTABILITY</a:t>
            </a:r>
            <a:endParaRPr lang="en-US" sz="2900" dirty="0">
              <a:solidFill>
                <a:srgbClr val="FFFFFF"/>
              </a:solidFill>
              <a:latin typeface="Arial Black" pitchFamily="34" charset="0"/>
            </a:endParaRPr>
          </a:p>
        </p:txBody>
      </p:sp>
      <p:grpSp>
        <p:nvGrpSpPr>
          <p:cNvPr id="3" name="Group 93"/>
          <p:cNvGrpSpPr>
            <a:grpSpLocks noChangeAspect="1"/>
          </p:cNvGrpSpPr>
          <p:nvPr/>
        </p:nvGrpSpPr>
        <p:grpSpPr>
          <a:xfrm>
            <a:off x="1584107" y="2399062"/>
            <a:ext cx="4381585" cy="7424397"/>
            <a:chOff x="1963053" y="1263426"/>
            <a:chExt cx="4918402" cy="7728174"/>
          </a:xfrm>
        </p:grpSpPr>
        <p:sp>
          <p:nvSpPr>
            <p:cNvPr id="13" name="Rectangle 12"/>
            <p:cNvSpPr/>
            <p:nvPr/>
          </p:nvSpPr>
          <p:spPr>
            <a:xfrm>
              <a:off x="2982396" y="1981200"/>
              <a:ext cx="914400" cy="701040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15" name="Rectangle 14"/>
            <p:cNvSpPr/>
            <p:nvPr/>
          </p:nvSpPr>
          <p:spPr>
            <a:xfrm>
              <a:off x="4088545" y="1981200"/>
              <a:ext cx="914400" cy="701040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grpSp>
          <p:nvGrpSpPr>
            <p:cNvPr id="4" name="Group 8"/>
            <p:cNvGrpSpPr/>
            <p:nvPr/>
          </p:nvGrpSpPr>
          <p:grpSpPr>
            <a:xfrm>
              <a:off x="1967856" y="4328727"/>
              <a:ext cx="821030" cy="700473"/>
              <a:chOff x="1179409" y="2895600"/>
              <a:chExt cx="535888" cy="457200"/>
            </a:xfrm>
          </p:grpSpPr>
          <p:sp>
            <p:nvSpPr>
              <p:cNvPr id="18" name="Oval 1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19" name="TextBox 18"/>
              <p:cNvSpPr txBox="1"/>
              <p:nvPr/>
            </p:nvSpPr>
            <p:spPr>
              <a:xfrm>
                <a:off x="1179409" y="2895600"/>
                <a:ext cx="535888" cy="418212"/>
              </a:xfrm>
              <a:prstGeom prst="rect">
                <a:avLst/>
              </a:prstGeom>
              <a:noFill/>
            </p:spPr>
            <p:txBody>
              <a:bodyPr wrap="none" rtlCol="0">
                <a:spAutoFit/>
              </a:bodyPr>
              <a:lstStyle/>
              <a:p>
                <a:pPr algn="ctr"/>
                <a:r>
                  <a:rPr lang="en-US" sz="1700" dirty="0">
                    <a:solidFill>
                      <a:schemeClr val="bg1"/>
                    </a:solidFill>
                    <a:latin typeface="Arial Black" pitchFamily="34" charset="0"/>
                  </a:rPr>
                  <a:t>A</a:t>
                </a:r>
              </a:p>
              <a:p>
                <a:pPr algn="ctr"/>
                <a:r>
                  <a:rPr lang="en-US" sz="1700" dirty="0">
                    <a:solidFill>
                      <a:schemeClr val="bg1"/>
                    </a:solidFill>
                    <a:latin typeface="Arial Black" pitchFamily="34" charset="0"/>
                  </a:rPr>
                  <a:t>SAW</a:t>
                </a:r>
              </a:p>
            </p:txBody>
          </p:sp>
        </p:grpSp>
        <p:grpSp>
          <p:nvGrpSpPr>
            <p:cNvPr id="5" name="Group 21"/>
            <p:cNvGrpSpPr/>
            <p:nvPr/>
          </p:nvGrpSpPr>
          <p:grpSpPr>
            <a:xfrm>
              <a:off x="2026884" y="5152253"/>
              <a:ext cx="700473" cy="700474"/>
              <a:chOff x="1219200" y="2895600"/>
              <a:chExt cx="457200" cy="457200"/>
            </a:xfrm>
          </p:grpSpPr>
          <p:sp>
            <p:nvSpPr>
              <p:cNvPr id="21" name="Oval 2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22" name="TextBox 21"/>
              <p:cNvSpPr txBox="1"/>
              <p:nvPr/>
            </p:nvSpPr>
            <p:spPr>
              <a:xfrm>
                <a:off x="1251097" y="2907301"/>
                <a:ext cx="392508" cy="418211"/>
              </a:xfrm>
              <a:prstGeom prst="rect">
                <a:avLst/>
              </a:prstGeom>
              <a:noFill/>
            </p:spPr>
            <p:txBody>
              <a:bodyPr wrap="none" rtlCol="0">
                <a:spAutoFit/>
              </a:bodyPr>
              <a:lstStyle/>
              <a:p>
                <a:pPr algn="ctr"/>
                <a:r>
                  <a:rPr lang="en-US" sz="1700" dirty="0">
                    <a:solidFill>
                      <a:schemeClr val="bg1"/>
                    </a:solidFill>
                    <a:latin typeface="Arial Black" pitchFamily="34" charset="0"/>
                  </a:rPr>
                  <a:t>A</a:t>
                </a:r>
              </a:p>
              <a:p>
                <a:pPr algn="ctr"/>
                <a:r>
                  <a:rPr lang="en-US" sz="1700" dirty="0">
                    <a:solidFill>
                      <a:schemeClr val="bg1"/>
                    </a:solidFill>
                    <a:latin typeface="Arial Black" pitchFamily="34" charset="0"/>
                  </a:rPr>
                  <a:t>GR</a:t>
                </a:r>
              </a:p>
            </p:txBody>
          </p:sp>
        </p:grpSp>
        <p:grpSp>
          <p:nvGrpSpPr>
            <p:cNvPr id="6" name="Group 40"/>
            <p:cNvGrpSpPr/>
            <p:nvPr/>
          </p:nvGrpSpPr>
          <p:grpSpPr>
            <a:xfrm>
              <a:off x="2023370" y="3550637"/>
              <a:ext cx="728115" cy="700473"/>
              <a:chOff x="1219200" y="2895600"/>
              <a:chExt cx="475241" cy="457200"/>
            </a:xfrm>
          </p:grpSpPr>
          <p:sp>
            <p:nvSpPr>
              <p:cNvPr id="24" name="Oval 2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25" name="TextBox 24"/>
              <p:cNvSpPr txBox="1"/>
              <p:nvPr/>
            </p:nvSpPr>
            <p:spPr>
              <a:xfrm>
                <a:off x="1223667" y="3006907"/>
                <a:ext cx="470774" cy="240472"/>
              </a:xfrm>
              <a:prstGeom prst="rect">
                <a:avLst/>
              </a:prstGeom>
              <a:noFill/>
            </p:spPr>
            <p:txBody>
              <a:bodyPr wrap="none" rtlCol="0">
                <a:spAutoFit/>
              </a:bodyPr>
              <a:lstStyle/>
              <a:p>
                <a:pPr algn="ctr"/>
                <a:r>
                  <a:rPr lang="en-US" sz="1700" dirty="0">
                    <a:solidFill>
                      <a:schemeClr val="bg1"/>
                    </a:solidFill>
                    <a:latin typeface="Arial Black" pitchFamily="34" charset="0"/>
                  </a:rPr>
                  <a:t>ATL</a:t>
                </a:r>
              </a:p>
            </p:txBody>
          </p:sp>
        </p:grpSp>
        <p:grpSp>
          <p:nvGrpSpPr>
            <p:cNvPr id="7" name="Group 43"/>
            <p:cNvGrpSpPr/>
            <p:nvPr/>
          </p:nvGrpSpPr>
          <p:grpSpPr>
            <a:xfrm>
              <a:off x="2007857" y="2790054"/>
              <a:ext cx="763305" cy="700473"/>
              <a:chOff x="1209955" y="2895600"/>
              <a:chExt cx="498210" cy="457200"/>
            </a:xfrm>
          </p:grpSpPr>
          <p:sp>
            <p:nvSpPr>
              <p:cNvPr id="27" name="Oval 2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28" name="TextBox 27"/>
              <p:cNvSpPr txBox="1"/>
              <p:nvPr/>
            </p:nvSpPr>
            <p:spPr>
              <a:xfrm>
                <a:off x="1209955" y="3011303"/>
                <a:ext cx="498210" cy="240472"/>
              </a:xfrm>
              <a:prstGeom prst="rect">
                <a:avLst/>
              </a:prstGeom>
              <a:noFill/>
            </p:spPr>
            <p:txBody>
              <a:bodyPr wrap="none" rtlCol="0">
                <a:spAutoFit/>
              </a:bodyPr>
              <a:lstStyle/>
              <a:p>
                <a:pPr algn="ctr"/>
                <a:r>
                  <a:rPr lang="en-US" sz="1700" dirty="0">
                    <a:solidFill>
                      <a:schemeClr val="bg1"/>
                    </a:solidFill>
                    <a:latin typeface="Arial Black" pitchFamily="34" charset="0"/>
                  </a:rPr>
                  <a:t>SSO</a:t>
                </a:r>
              </a:p>
            </p:txBody>
          </p:sp>
        </p:grpSp>
        <p:grpSp>
          <p:nvGrpSpPr>
            <p:cNvPr id="8" name="Group 53"/>
            <p:cNvGrpSpPr/>
            <p:nvPr/>
          </p:nvGrpSpPr>
          <p:grpSpPr>
            <a:xfrm>
              <a:off x="1963053" y="8214927"/>
              <a:ext cx="821030" cy="700473"/>
              <a:chOff x="1179411" y="2895600"/>
              <a:chExt cx="535888" cy="457200"/>
            </a:xfrm>
          </p:grpSpPr>
          <p:sp>
            <p:nvSpPr>
              <p:cNvPr id="30" name="Oval 2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31" name="TextBox 30"/>
              <p:cNvSpPr txBox="1"/>
              <p:nvPr/>
            </p:nvSpPr>
            <p:spPr>
              <a:xfrm>
                <a:off x="1179411" y="2907304"/>
                <a:ext cx="535888" cy="418212"/>
              </a:xfrm>
              <a:prstGeom prst="rect">
                <a:avLst/>
              </a:prstGeom>
              <a:noFill/>
            </p:spPr>
            <p:txBody>
              <a:bodyPr wrap="none" rtlCol="0">
                <a:spAutoFit/>
              </a:bodyPr>
              <a:lstStyle/>
              <a:p>
                <a:pPr algn="ctr"/>
                <a:r>
                  <a:rPr lang="en-US" sz="1700" dirty="0">
                    <a:solidFill>
                      <a:schemeClr val="bg1"/>
                    </a:solidFill>
                    <a:latin typeface="Arial Black" pitchFamily="34" charset="0"/>
                  </a:rPr>
                  <a:t>B</a:t>
                </a:r>
              </a:p>
              <a:p>
                <a:pPr algn="ctr"/>
                <a:r>
                  <a:rPr lang="en-US" sz="1700" dirty="0">
                    <a:solidFill>
                      <a:schemeClr val="bg1"/>
                    </a:solidFill>
                    <a:latin typeface="Arial Black" pitchFamily="34" charset="0"/>
                  </a:rPr>
                  <a:t>SAW</a:t>
                </a:r>
              </a:p>
            </p:txBody>
          </p:sp>
        </p:grpSp>
        <p:grpSp>
          <p:nvGrpSpPr>
            <p:cNvPr id="9" name="Group 21"/>
            <p:cNvGrpSpPr/>
            <p:nvPr/>
          </p:nvGrpSpPr>
          <p:grpSpPr>
            <a:xfrm>
              <a:off x="2025733" y="6690927"/>
              <a:ext cx="700473" cy="700473"/>
              <a:chOff x="1219200" y="2895600"/>
              <a:chExt cx="457200" cy="457200"/>
            </a:xfrm>
          </p:grpSpPr>
          <p:sp>
            <p:nvSpPr>
              <p:cNvPr id="33" name="Oval 3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34" name="TextBox 33"/>
              <p:cNvSpPr txBox="1"/>
              <p:nvPr/>
            </p:nvSpPr>
            <p:spPr>
              <a:xfrm>
                <a:off x="1280418" y="3011303"/>
                <a:ext cx="357274" cy="240472"/>
              </a:xfrm>
              <a:prstGeom prst="rect">
                <a:avLst/>
              </a:prstGeom>
              <a:noFill/>
            </p:spPr>
            <p:txBody>
              <a:bodyPr wrap="none" rtlCol="0">
                <a:spAutoFit/>
              </a:bodyPr>
              <a:lstStyle/>
              <a:p>
                <a:pPr algn="ctr"/>
                <a:r>
                  <a:rPr lang="en-US" sz="1700" dirty="0">
                    <a:solidFill>
                      <a:schemeClr val="bg1"/>
                    </a:solidFill>
                    <a:latin typeface="Arial Black" pitchFamily="34" charset="0"/>
                  </a:rPr>
                  <a:t>TL</a:t>
                </a:r>
              </a:p>
            </p:txBody>
          </p:sp>
        </p:grpSp>
        <p:grpSp>
          <p:nvGrpSpPr>
            <p:cNvPr id="10" name="Group 21"/>
            <p:cNvGrpSpPr/>
            <p:nvPr/>
          </p:nvGrpSpPr>
          <p:grpSpPr>
            <a:xfrm>
              <a:off x="2002493" y="5928927"/>
              <a:ext cx="767193" cy="700473"/>
              <a:chOff x="1208683" y="2895600"/>
              <a:chExt cx="500748" cy="457200"/>
            </a:xfrm>
          </p:grpSpPr>
          <p:sp>
            <p:nvSpPr>
              <p:cNvPr id="36" name="Oval 3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37" name="TextBox 36"/>
              <p:cNvSpPr txBox="1"/>
              <p:nvPr/>
            </p:nvSpPr>
            <p:spPr>
              <a:xfrm>
                <a:off x="1208683" y="3023005"/>
                <a:ext cx="500748" cy="240472"/>
              </a:xfrm>
              <a:prstGeom prst="rect">
                <a:avLst/>
              </a:prstGeom>
              <a:noFill/>
            </p:spPr>
            <p:txBody>
              <a:bodyPr wrap="none" rtlCol="0">
                <a:spAutoFit/>
              </a:bodyPr>
              <a:lstStyle/>
              <a:p>
                <a:pPr algn="ctr"/>
                <a:r>
                  <a:rPr lang="en-US" sz="1700" dirty="0">
                    <a:solidFill>
                      <a:schemeClr val="bg1"/>
                    </a:solidFill>
                    <a:latin typeface="Arial Black" pitchFamily="34" charset="0"/>
                  </a:rPr>
                  <a:t>RTO</a:t>
                </a:r>
              </a:p>
            </p:txBody>
          </p:sp>
        </p:grpSp>
        <p:grpSp>
          <p:nvGrpSpPr>
            <p:cNvPr id="11" name="Group 37"/>
            <p:cNvGrpSpPr/>
            <p:nvPr/>
          </p:nvGrpSpPr>
          <p:grpSpPr>
            <a:xfrm>
              <a:off x="2034121" y="7452927"/>
              <a:ext cx="700473" cy="700474"/>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40" name="TextBox 39"/>
              <p:cNvSpPr txBox="1"/>
              <p:nvPr/>
            </p:nvSpPr>
            <p:spPr>
              <a:xfrm>
                <a:off x="1251097" y="2919003"/>
                <a:ext cx="392508" cy="418211"/>
              </a:xfrm>
              <a:prstGeom prst="rect">
                <a:avLst/>
              </a:prstGeom>
              <a:noFill/>
            </p:spPr>
            <p:txBody>
              <a:bodyPr wrap="none" rtlCol="0">
                <a:spAutoFit/>
              </a:bodyPr>
              <a:lstStyle/>
              <a:p>
                <a:pPr algn="ctr"/>
                <a:r>
                  <a:rPr lang="en-US" sz="1700" dirty="0">
                    <a:solidFill>
                      <a:schemeClr val="bg1"/>
                    </a:solidFill>
                    <a:latin typeface="Arial Black" pitchFamily="34" charset="0"/>
                  </a:rPr>
                  <a:t>B</a:t>
                </a:r>
              </a:p>
              <a:p>
                <a:pPr algn="ctr"/>
                <a:r>
                  <a:rPr lang="en-US" sz="1700" dirty="0">
                    <a:solidFill>
                      <a:schemeClr val="bg1"/>
                    </a:solidFill>
                    <a:latin typeface="Arial Black" pitchFamily="34" charset="0"/>
                  </a:rPr>
                  <a:t>GR</a:t>
                </a:r>
              </a:p>
            </p:txBody>
          </p:sp>
        </p:grpSp>
        <p:sp>
          <p:nvSpPr>
            <p:cNvPr id="42" name="Oval 41"/>
            <p:cNvSpPr>
              <a:spLocks noChangeAspect="1"/>
            </p:cNvSpPr>
            <p:nvPr/>
          </p:nvSpPr>
          <p:spPr>
            <a:xfrm>
              <a:off x="3101728" y="4332665"/>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45" name="Oval 44"/>
            <p:cNvSpPr>
              <a:spLocks noChangeAspect="1"/>
            </p:cNvSpPr>
            <p:nvPr/>
          </p:nvSpPr>
          <p:spPr>
            <a:xfrm>
              <a:off x="3099792" y="5156191"/>
              <a:ext cx="700473" cy="700474"/>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48" name="Oval 47"/>
            <p:cNvSpPr>
              <a:spLocks noChangeAspect="1"/>
            </p:cNvSpPr>
            <p:nvPr/>
          </p:nvSpPr>
          <p:spPr>
            <a:xfrm>
              <a:off x="3096277" y="3554575"/>
              <a:ext cx="700474"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51" name="Oval 50"/>
            <p:cNvSpPr>
              <a:spLocks noChangeAspect="1"/>
            </p:cNvSpPr>
            <p:nvPr/>
          </p:nvSpPr>
          <p:spPr>
            <a:xfrm>
              <a:off x="3094929" y="2793992"/>
              <a:ext cx="700474"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54" name="Oval 53"/>
            <p:cNvSpPr>
              <a:spLocks noChangeAspect="1"/>
            </p:cNvSpPr>
            <p:nvPr/>
          </p:nvSpPr>
          <p:spPr>
            <a:xfrm>
              <a:off x="3096921" y="8218865"/>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57" name="Oval 56"/>
            <p:cNvSpPr>
              <a:spLocks noChangeAspect="1"/>
            </p:cNvSpPr>
            <p:nvPr/>
          </p:nvSpPr>
          <p:spPr>
            <a:xfrm>
              <a:off x="3098641" y="6694865"/>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0" name="Oval 59"/>
            <p:cNvSpPr>
              <a:spLocks noChangeAspect="1"/>
            </p:cNvSpPr>
            <p:nvPr/>
          </p:nvSpPr>
          <p:spPr>
            <a:xfrm>
              <a:off x="3091512" y="5932865"/>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3" name="Oval 62"/>
            <p:cNvSpPr>
              <a:spLocks noChangeAspect="1"/>
            </p:cNvSpPr>
            <p:nvPr/>
          </p:nvSpPr>
          <p:spPr>
            <a:xfrm>
              <a:off x="3107029" y="7456865"/>
              <a:ext cx="700473" cy="700474"/>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5" name="Oval 64"/>
            <p:cNvSpPr>
              <a:spLocks noChangeAspect="1"/>
            </p:cNvSpPr>
            <p:nvPr/>
          </p:nvSpPr>
          <p:spPr>
            <a:xfrm>
              <a:off x="4207877" y="4347338"/>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6" name="Oval 65"/>
            <p:cNvSpPr>
              <a:spLocks noChangeAspect="1"/>
            </p:cNvSpPr>
            <p:nvPr/>
          </p:nvSpPr>
          <p:spPr>
            <a:xfrm>
              <a:off x="4205941" y="5170864"/>
              <a:ext cx="700473" cy="700474"/>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8" name="Oval 67"/>
            <p:cNvSpPr>
              <a:spLocks noChangeAspect="1"/>
            </p:cNvSpPr>
            <p:nvPr/>
          </p:nvSpPr>
          <p:spPr>
            <a:xfrm>
              <a:off x="4201078" y="2808665"/>
              <a:ext cx="700474"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69" name="Oval 68"/>
            <p:cNvSpPr>
              <a:spLocks noChangeAspect="1"/>
            </p:cNvSpPr>
            <p:nvPr/>
          </p:nvSpPr>
          <p:spPr>
            <a:xfrm>
              <a:off x="4203070" y="8233538"/>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70" name="Oval 69"/>
            <p:cNvSpPr>
              <a:spLocks noChangeAspect="1"/>
            </p:cNvSpPr>
            <p:nvPr/>
          </p:nvSpPr>
          <p:spPr>
            <a:xfrm>
              <a:off x="4204790" y="6709538"/>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71" name="Oval 70"/>
            <p:cNvSpPr>
              <a:spLocks noChangeAspect="1"/>
            </p:cNvSpPr>
            <p:nvPr/>
          </p:nvSpPr>
          <p:spPr>
            <a:xfrm>
              <a:off x="4197661" y="5947538"/>
              <a:ext cx="700473" cy="70047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72" name="Oval 71"/>
            <p:cNvSpPr>
              <a:spLocks noChangeAspect="1"/>
            </p:cNvSpPr>
            <p:nvPr/>
          </p:nvSpPr>
          <p:spPr>
            <a:xfrm>
              <a:off x="4213178" y="7471538"/>
              <a:ext cx="700473" cy="700474"/>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14" name="TextBox 13"/>
            <p:cNvSpPr txBox="1"/>
            <p:nvPr/>
          </p:nvSpPr>
          <p:spPr>
            <a:xfrm>
              <a:off x="5218452" y="3047998"/>
              <a:ext cx="1578504" cy="368425"/>
            </a:xfrm>
            <a:prstGeom prst="rect">
              <a:avLst/>
            </a:prstGeom>
            <a:noFill/>
          </p:spPr>
          <p:txBody>
            <a:bodyPr wrap="none" rtlCol="0">
              <a:spAutoFit/>
            </a:bodyPr>
            <a:lstStyle/>
            <a:p>
              <a:r>
                <a:rPr lang="en-US" sz="1700" dirty="0"/>
                <a:t>NOT PRESENT</a:t>
              </a:r>
            </a:p>
          </p:txBody>
        </p:sp>
        <p:sp>
          <p:nvSpPr>
            <p:cNvPr id="74" name="TextBox 73"/>
            <p:cNvSpPr txBox="1"/>
            <p:nvPr/>
          </p:nvSpPr>
          <p:spPr>
            <a:xfrm>
              <a:off x="5218451" y="3544668"/>
              <a:ext cx="1432680" cy="640739"/>
            </a:xfrm>
            <a:prstGeom prst="rect">
              <a:avLst/>
            </a:prstGeom>
            <a:noFill/>
          </p:spPr>
          <p:txBody>
            <a:bodyPr wrap="none" rtlCol="0">
              <a:spAutoFit/>
            </a:bodyPr>
            <a:lstStyle/>
            <a:p>
              <a:r>
                <a:rPr lang="en-US" sz="1700" dirty="0"/>
                <a:t>PRESENT</a:t>
              </a:r>
              <a:br>
                <a:rPr lang="en-US" sz="1700" dirty="0"/>
              </a:br>
              <a:r>
                <a:rPr lang="en-US" sz="1700" dirty="0"/>
                <a:t>(NO INJURY)</a:t>
              </a:r>
            </a:p>
          </p:txBody>
        </p:sp>
        <p:sp>
          <p:nvSpPr>
            <p:cNvPr id="75" name="TextBox 74"/>
            <p:cNvSpPr txBox="1"/>
            <p:nvPr/>
          </p:nvSpPr>
          <p:spPr>
            <a:xfrm>
              <a:off x="5218451" y="4343400"/>
              <a:ext cx="1663004" cy="640739"/>
            </a:xfrm>
            <a:prstGeom prst="rect">
              <a:avLst/>
            </a:prstGeom>
            <a:noFill/>
          </p:spPr>
          <p:txBody>
            <a:bodyPr wrap="none" rtlCol="0">
              <a:spAutoFit/>
            </a:bodyPr>
            <a:lstStyle/>
            <a:p>
              <a:r>
                <a:rPr lang="en-US" sz="1700" dirty="0"/>
                <a:t>PRESENT</a:t>
              </a:r>
              <a:br>
                <a:rPr lang="en-US" sz="1700" dirty="0"/>
              </a:br>
              <a:r>
                <a:rPr lang="en-US" sz="1700" dirty="0"/>
                <a:t>(WITH INJURY)</a:t>
              </a:r>
            </a:p>
          </p:txBody>
        </p:sp>
        <p:sp>
          <p:nvSpPr>
            <p:cNvPr id="76" name="TextBox 75"/>
            <p:cNvSpPr txBox="1"/>
            <p:nvPr/>
          </p:nvSpPr>
          <p:spPr>
            <a:xfrm>
              <a:off x="5255540" y="5221069"/>
              <a:ext cx="538379" cy="368425"/>
            </a:xfrm>
            <a:prstGeom prst="rect">
              <a:avLst/>
            </a:prstGeom>
            <a:noFill/>
          </p:spPr>
          <p:txBody>
            <a:bodyPr wrap="none" rtlCol="0">
              <a:spAutoFit/>
            </a:bodyPr>
            <a:lstStyle/>
            <a:p>
              <a:r>
                <a:rPr lang="en-US" sz="1700" dirty="0"/>
                <a:t>KIA</a:t>
              </a:r>
            </a:p>
          </p:txBody>
        </p:sp>
        <p:sp>
          <p:nvSpPr>
            <p:cNvPr id="78" name="Oval 77"/>
            <p:cNvSpPr>
              <a:spLocks noChangeAspect="1"/>
            </p:cNvSpPr>
            <p:nvPr/>
          </p:nvSpPr>
          <p:spPr>
            <a:xfrm>
              <a:off x="4211723" y="3566727"/>
              <a:ext cx="700474" cy="7004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cxnSp>
          <p:nvCxnSpPr>
            <p:cNvPr id="80" name="Straight Connector 79"/>
            <p:cNvCxnSpPr>
              <a:stCxn id="65" idx="7"/>
              <a:endCxn id="65" idx="3"/>
            </p:cNvCxnSpPr>
            <p:nvPr/>
          </p:nvCxnSpPr>
          <p:spPr>
            <a:xfrm flipH="1">
              <a:off x="4310459" y="4449920"/>
              <a:ext cx="495309" cy="495309"/>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66" idx="3"/>
            </p:cNvCxnSpPr>
            <p:nvPr/>
          </p:nvCxnSpPr>
          <p:spPr>
            <a:xfrm flipH="1">
              <a:off x="4308523" y="5257800"/>
              <a:ext cx="490838" cy="510956"/>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6" idx="5"/>
              <a:endCxn id="66" idx="1"/>
            </p:cNvCxnSpPr>
            <p:nvPr/>
          </p:nvCxnSpPr>
          <p:spPr>
            <a:xfrm flipH="1" flipV="1">
              <a:off x="4308523" y="5273446"/>
              <a:ext cx="495309" cy="49531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4367157" y="6124610"/>
              <a:ext cx="365483" cy="365483"/>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Arial Black" pitchFamily="34" charset="0"/>
              </a:endParaRPr>
            </a:p>
          </p:txBody>
        </p:sp>
        <p:sp>
          <p:nvSpPr>
            <p:cNvPr id="89" name="TextBox 88"/>
            <p:cNvSpPr txBox="1"/>
            <p:nvPr/>
          </p:nvSpPr>
          <p:spPr>
            <a:xfrm>
              <a:off x="5255540" y="6107667"/>
              <a:ext cx="1284050" cy="368425"/>
            </a:xfrm>
            <a:prstGeom prst="rect">
              <a:avLst/>
            </a:prstGeom>
            <a:noFill/>
          </p:spPr>
          <p:txBody>
            <a:bodyPr wrap="none" rtlCol="0">
              <a:spAutoFit/>
            </a:bodyPr>
            <a:lstStyle/>
            <a:p>
              <a:r>
                <a:rPr lang="en-US" sz="1700" dirty="0"/>
                <a:t>CAPTURED</a:t>
              </a:r>
            </a:p>
          </p:txBody>
        </p:sp>
        <p:sp>
          <p:nvSpPr>
            <p:cNvPr id="91" name="Right Brace 90"/>
            <p:cNvSpPr/>
            <p:nvPr/>
          </p:nvSpPr>
          <p:spPr>
            <a:xfrm rot="16200000">
              <a:off x="3809044" y="1232374"/>
              <a:ext cx="379379" cy="1118271"/>
            </a:xfrm>
            <a:prstGeom prst="righ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dirty="0"/>
            </a:p>
          </p:txBody>
        </p:sp>
        <p:sp>
          <p:nvSpPr>
            <p:cNvPr id="93" name="TextBox 92"/>
            <p:cNvSpPr txBox="1"/>
            <p:nvPr/>
          </p:nvSpPr>
          <p:spPr>
            <a:xfrm>
              <a:off x="3133156" y="1263426"/>
              <a:ext cx="1771615" cy="368425"/>
            </a:xfrm>
            <a:prstGeom prst="rect">
              <a:avLst/>
            </a:prstGeom>
            <a:noFill/>
          </p:spPr>
          <p:txBody>
            <a:bodyPr wrap="none" rtlCol="0">
              <a:spAutoFit/>
            </a:bodyPr>
            <a:lstStyle/>
            <a:p>
              <a:r>
                <a:rPr lang="en-US" sz="1700" dirty="0"/>
                <a:t>ENGINEER TAPE</a:t>
              </a:r>
            </a:p>
          </p:txBody>
        </p:sp>
      </p:grpSp>
      <p:sp>
        <p:nvSpPr>
          <p:cNvPr id="95" name="TextBox 94"/>
          <p:cNvSpPr txBox="1"/>
          <p:nvPr/>
        </p:nvSpPr>
        <p:spPr>
          <a:xfrm>
            <a:off x="0" y="577853"/>
            <a:ext cx="6858000" cy="1666358"/>
          </a:xfrm>
          <a:prstGeom prst="rect">
            <a:avLst/>
          </a:prstGeom>
          <a:noFill/>
        </p:spPr>
        <p:txBody>
          <a:bodyPr wrap="square" lIns="95763" tIns="47881" rIns="95763" bIns="47881" rtlCol="0">
            <a:spAutoFit/>
          </a:bodyPr>
          <a:lstStyle/>
          <a:p>
            <a:pPr marL="359111" indent="-359111">
              <a:buFont typeface="+mj-lt"/>
              <a:buAutoNum type="arabicPeriod"/>
            </a:pPr>
            <a:r>
              <a:rPr lang="en-US" sz="1700" dirty="0" smtClean="0"/>
              <a:t>EVADER </a:t>
            </a:r>
            <a:r>
              <a:rPr lang="en-US" sz="1700" dirty="0"/>
              <a:t>WILL MOVE TO DESIGNATED AREA OF </a:t>
            </a:r>
            <a:r>
              <a:rPr lang="en-US" sz="1700" dirty="0" smtClean="0"/>
              <a:t>RECOVERY</a:t>
            </a:r>
          </a:p>
          <a:p>
            <a:pPr marL="359111" indent="-359111">
              <a:buFont typeface="+mj-lt"/>
              <a:buAutoNum type="arabicPeriod"/>
            </a:pPr>
            <a:r>
              <a:rPr lang="en-US" sz="1700" dirty="0" smtClean="0"/>
              <a:t>MARK YOUR STATUS IN THE APPROPRIATE CIRCLE</a:t>
            </a:r>
          </a:p>
          <a:p>
            <a:pPr marL="359111" indent="-359111">
              <a:buFont typeface="+mj-lt"/>
              <a:buAutoNum type="arabicPeriod"/>
            </a:pPr>
            <a:r>
              <a:rPr lang="en-US" sz="1700" dirty="0" smtClean="0"/>
              <a:t>IF MOVEMENT AWAY FROM THE DAR IS NECESSARY WITHOUT FULL ACOUNTABILITY, THIS MARKING WILL SERVE AS A PERSONNAL STATUS MESSAGE TO INCOMING PERSONNEL UPON REACHING THE VACANT DAR</a:t>
            </a:r>
            <a:endParaRPr lang="en-US" sz="1700" dirty="0"/>
          </a:p>
        </p:txBody>
      </p:sp>
      <p:sp>
        <p:nvSpPr>
          <p:cNvPr id="16" name="Footer Placeholder 15"/>
          <p:cNvSpPr>
            <a:spLocks noGrp="1"/>
          </p:cNvSpPr>
          <p:nvPr>
            <p:ph type="ftr" sz="quarter" idx="11"/>
          </p:nvPr>
        </p:nvSpPr>
        <p:spPr/>
        <p:txBody>
          <a:bodyPr/>
          <a:lstStyle/>
          <a:p>
            <a:r>
              <a:rPr lang="en-US" smtClean="0"/>
              <a:t>Steadfast and Vigilant</a:t>
            </a:r>
            <a:endParaRPr lang="en-US" dirty="0"/>
          </a:p>
        </p:txBody>
      </p:sp>
      <p:sp>
        <p:nvSpPr>
          <p:cNvPr id="59" name="Slide Number Placeholder 58"/>
          <p:cNvSpPr>
            <a:spLocks noGrp="1"/>
          </p:cNvSpPr>
          <p:nvPr>
            <p:ph type="sldNum" sz="quarter" idx="12"/>
          </p:nvPr>
        </p:nvSpPr>
        <p:spPr/>
        <p:txBody>
          <a:bodyPr/>
          <a:lstStyle/>
          <a:p>
            <a:fld id="{19C55568-C6AD-4596-911E-41E918440C47}" type="slidenum">
              <a:rPr lang="en-US" smtClean="0"/>
              <a:pPr/>
              <a:t>33</a:t>
            </a:fld>
            <a:endParaRPr lang="en-US" dirty="0"/>
          </a:p>
        </p:txBody>
      </p:sp>
    </p:spTree>
    <p:extLst>
      <p:ext uri="{BB962C8B-B14F-4D97-AF65-F5344CB8AC3E}">
        <p14:creationId xmlns="" xmlns:p14="http://schemas.microsoft.com/office/powerpoint/2010/main" val="4108681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rgbClr val="FFFFFF"/>
                </a:solidFill>
                <a:latin typeface="Arial Black" pitchFamily="34" charset="0"/>
              </a:rPr>
              <a:t>9. AREA RECONNAISSANCE</a:t>
            </a:r>
            <a:endParaRPr lang="en-US" sz="2900" dirty="0">
              <a:solidFill>
                <a:srgbClr val="FFFFFF"/>
              </a:solidFill>
              <a:latin typeface="Arial Black" pitchFamily="34" charset="0"/>
            </a:endParaRPr>
          </a:p>
        </p:txBody>
      </p:sp>
      <p:sp>
        <p:nvSpPr>
          <p:cNvPr id="4" name="Oval 3"/>
          <p:cNvSpPr>
            <a:spLocks noChangeAspect="1"/>
          </p:cNvSpPr>
          <p:nvPr/>
        </p:nvSpPr>
        <p:spPr>
          <a:xfrm>
            <a:off x="3726095" y="683993"/>
            <a:ext cx="2388444" cy="2443733"/>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grpSp>
        <p:nvGrpSpPr>
          <p:cNvPr id="5" name="Group 37"/>
          <p:cNvGrpSpPr/>
          <p:nvPr/>
        </p:nvGrpSpPr>
        <p:grpSpPr>
          <a:xfrm>
            <a:off x="5790728" y="2736135"/>
            <a:ext cx="391921" cy="429808"/>
            <a:chOff x="1219200" y="2889973"/>
            <a:chExt cx="457200" cy="462827"/>
          </a:xfrm>
        </p:grpSpPr>
        <p:sp>
          <p:nvSpPr>
            <p:cNvPr id="29" name="Oval 2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0" name="TextBox 29"/>
            <p:cNvSpPr txBox="1"/>
            <p:nvPr/>
          </p:nvSpPr>
          <p:spPr>
            <a:xfrm>
              <a:off x="1235427" y="2889973"/>
              <a:ext cx="439825" cy="430848"/>
            </a:xfrm>
            <a:prstGeom prst="rect">
              <a:avLst/>
            </a:prstGeom>
            <a:noFill/>
          </p:spPr>
          <p:txBody>
            <a:bodyPr wrap="none" rtlCol="0">
              <a:spAutoFit/>
            </a:bodyPr>
            <a:lstStyle/>
            <a:p>
              <a:pPr algn="ctr"/>
              <a:r>
                <a:rPr lang="en-US" sz="1000" dirty="0" smtClean="0">
                  <a:solidFill>
                    <a:schemeClr val="bg1"/>
                  </a:solidFill>
                  <a:latin typeface="Arial Black" pitchFamily="34" charset="0"/>
                </a:rPr>
                <a:t>RS</a:t>
              </a:r>
            </a:p>
            <a:p>
              <a:pPr algn="ctr"/>
              <a:r>
                <a:rPr lang="en-US" sz="1000" dirty="0">
                  <a:solidFill>
                    <a:schemeClr val="bg1"/>
                  </a:solidFill>
                  <a:latin typeface="Arial Black" pitchFamily="34" charset="0"/>
                </a:rPr>
                <a:t>1</a:t>
              </a:r>
            </a:p>
          </p:txBody>
        </p:sp>
      </p:grpSp>
      <p:sp>
        <p:nvSpPr>
          <p:cNvPr id="7" name="TextBox 6"/>
          <p:cNvSpPr txBox="1"/>
          <p:nvPr/>
        </p:nvSpPr>
        <p:spPr>
          <a:xfrm>
            <a:off x="4119782" y="1705693"/>
            <a:ext cx="1577644" cy="353927"/>
          </a:xfrm>
          <a:prstGeom prst="rect">
            <a:avLst/>
          </a:prstGeom>
          <a:noFill/>
        </p:spPr>
        <p:txBody>
          <a:bodyPr wrap="none" lIns="91424" tIns="45712" rIns="91424" bIns="45712" rtlCol="0">
            <a:spAutoFit/>
          </a:bodyPr>
          <a:lstStyle/>
          <a:p>
            <a:pPr algn="ctr"/>
            <a:r>
              <a:rPr lang="en-US" sz="1700" dirty="0" smtClean="0">
                <a:latin typeface="Arial Black" pitchFamily="34" charset="0"/>
              </a:rPr>
              <a:t>OBJECTIVE</a:t>
            </a:r>
            <a:endParaRPr lang="en-US" sz="1500" dirty="0">
              <a:latin typeface="Arial Black" pitchFamily="34" charset="0"/>
            </a:endParaRPr>
          </a:p>
        </p:txBody>
      </p:sp>
      <p:grpSp>
        <p:nvGrpSpPr>
          <p:cNvPr id="6" name="Group 10"/>
          <p:cNvGrpSpPr/>
          <p:nvPr/>
        </p:nvGrpSpPr>
        <p:grpSpPr>
          <a:xfrm>
            <a:off x="4731225" y="3985254"/>
            <a:ext cx="415499" cy="884543"/>
            <a:chOff x="4945147" y="4610100"/>
            <a:chExt cx="484704" cy="952500"/>
          </a:xfrm>
        </p:grpSpPr>
        <p:grpSp>
          <p:nvGrpSpPr>
            <p:cNvPr id="8" name="Group 62"/>
            <p:cNvGrpSpPr>
              <a:grpSpLocks noChangeAspect="1"/>
            </p:cNvGrpSpPr>
            <p:nvPr/>
          </p:nvGrpSpPr>
          <p:grpSpPr>
            <a:xfrm>
              <a:off x="4953000" y="4610100"/>
              <a:ext cx="457200" cy="952500"/>
              <a:chOff x="1828800" y="2286000"/>
              <a:chExt cx="914400" cy="1905000"/>
            </a:xfrm>
            <a:solidFill>
              <a:schemeClr val="bg1"/>
            </a:solidFill>
          </p:grpSpPr>
          <p:sp>
            <p:nvSpPr>
              <p:cNvPr id="21" name="Rectangle 20"/>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4945147" y="4674120"/>
              <a:ext cx="484704" cy="298280"/>
            </a:xfrm>
            <a:prstGeom prst="rect">
              <a:avLst/>
            </a:prstGeom>
            <a:noFill/>
            <a:ln w="38100">
              <a:noFill/>
            </a:ln>
          </p:spPr>
          <p:txBody>
            <a:bodyPr wrap="none" rtlCol="0">
              <a:spAutoFit/>
            </a:bodyPr>
            <a:lstStyle/>
            <a:p>
              <a:pPr algn="ctr"/>
              <a:r>
                <a:rPr lang="en-US" sz="1200" dirty="0">
                  <a:latin typeface="Arial Black" pitchFamily="34" charset="0"/>
                </a:rPr>
                <a:t>R</a:t>
              </a:r>
              <a:r>
                <a:rPr lang="en-US" sz="1200" dirty="0" smtClean="0">
                  <a:latin typeface="Arial Black" pitchFamily="34" charset="0"/>
                </a:rPr>
                <a:t>P</a:t>
              </a:r>
              <a:endParaRPr lang="en-US" sz="1200" dirty="0">
                <a:latin typeface="Arial Black" pitchFamily="34" charset="0"/>
              </a:endParaRPr>
            </a:p>
          </p:txBody>
        </p:sp>
      </p:grpSp>
      <p:grpSp>
        <p:nvGrpSpPr>
          <p:cNvPr id="9" name="Group 31"/>
          <p:cNvGrpSpPr/>
          <p:nvPr/>
        </p:nvGrpSpPr>
        <p:grpSpPr>
          <a:xfrm>
            <a:off x="4523305" y="3271459"/>
            <a:ext cx="823601" cy="587900"/>
            <a:chOff x="3048000" y="4876800"/>
            <a:chExt cx="762000" cy="502090"/>
          </a:xfrm>
        </p:grpSpPr>
        <p:grpSp>
          <p:nvGrpSpPr>
            <p:cNvPr id="10" name="Group 100"/>
            <p:cNvGrpSpPr>
              <a:grpSpLocks/>
            </p:cNvGrpSpPr>
            <p:nvPr/>
          </p:nvGrpSpPr>
          <p:grpSpPr bwMode="auto">
            <a:xfrm>
              <a:off x="3048000" y="4876800"/>
              <a:ext cx="762000" cy="457200"/>
              <a:chOff x="457200" y="5562600"/>
              <a:chExt cx="892730" cy="533400"/>
            </a:xfrm>
          </p:grpSpPr>
          <p:cxnSp>
            <p:nvCxnSpPr>
              <p:cNvPr id="14" name="Straight Connector 13"/>
              <p:cNvCxnSpPr/>
              <p:nvPr/>
            </p:nvCxnSpPr>
            <p:spPr>
              <a:xfrm>
                <a:off x="600164" y="5867400"/>
                <a:ext cx="600448"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19147" y="5905453"/>
                <a:ext cx="228600" cy="152495"/>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159383" y="5905453"/>
                <a:ext cx="228600" cy="152495"/>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111752" y="5654628"/>
                <a:ext cx="304800" cy="15249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381047" y="5638753"/>
                <a:ext cx="304800" cy="15249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171851" y="5142322"/>
              <a:ext cx="517901" cy="236568"/>
            </a:xfrm>
            <a:prstGeom prst="rect">
              <a:avLst/>
            </a:prstGeom>
            <a:noFill/>
            <a:ln w="38100">
              <a:noFill/>
            </a:ln>
          </p:spPr>
          <p:txBody>
            <a:bodyPr wrap="none" rtlCol="0">
              <a:spAutoFit/>
            </a:bodyPr>
            <a:lstStyle/>
            <a:p>
              <a:pPr algn="ctr"/>
              <a:r>
                <a:rPr lang="en-US" sz="1200" dirty="0" smtClean="0">
                  <a:latin typeface="Arial Black" pitchFamily="34" charset="0"/>
                </a:rPr>
                <a:t>S&amp;O</a:t>
              </a:r>
              <a:endParaRPr lang="en-US" sz="1200" dirty="0">
                <a:latin typeface="Arial Black" pitchFamily="34" charset="0"/>
              </a:endParaRPr>
            </a:p>
          </p:txBody>
        </p:sp>
      </p:grpSp>
      <p:cxnSp>
        <p:nvCxnSpPr>
          <p:cNvPr id="33" name="Straight Arrow Connector 32"/>
          <p:cNvCxnSpPr>
            <a:endCxn id="22" idx="0"/>
          </p:cNvCxnSpPr>
          <p:nvPr/>
        </p:nvCxnSpPr>
        <p:spPr>
          <a:xfrm flipH="1" flipV="1">
            <a:off x="4933907" y="4869805"/>
            <a:ext cx="274671" cy="143526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1" name="Group 109"/>
          <p:cNvGrpSpPr/>
          <p:nvPr/>
        </p:nvGrpSpPr>
        <p:grpSpPr>
          <a:xfrm>
            <a:off x="5753015" y="5323612"/>
            <a:ext cx="543740" cy="1115295"/>
            <a:chOff x="1200423" y="4419600"/>
            <a:chExt cx="503071" cy="952500"/>
          </a:xfrm>
        </p:grpSpPr>
        <p:sp>
          <p:nvSpPr>
            <p:cNvPr id="35" name="Isosceles Triangle 34"/>
            <p:cNvSpPr>
              <a:spLocks noChangeAspect="1"/>
            </p:cNvSpPr>
            <p:nvPr/>
          </p:nvSpPr>
          <p:spPr>
            <a:xfrm rot="10800000">
              <a:off x="1219200" y="4876800"/>
              <a:ext cx="457200" cy="4953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200423" y="4526187"/>
              <a:ext cx="503071" cy="236567"/>
            </a:xfrm>
            <a:prstGeom prst="rect">
              <a:avLst/>
            </a:prstGeom>
            <a:noFill/>
            <a:ln w="38100">
              <a:noFill/>
            </a:ln>
          </p:spPr>
          <p:txBody>
            <a:bodyPr wrap="none" rtlCol="0">
              <a:spAutoFit/>
            </a:bodyPr>
            <a:lstStyle/>
            <a:p>
              <a:pPr algn="ctr"/>
              <a:r>
                <a:rPr lang="en-US" sz="1200" dirty="0">
                  <a:latin typeface="Arial Black" pitchFamily="34" charset="0"/>
                </a:rPr>
                <a:t>ORP</a:t>
              </a:r>
            </a:p>
          </p:txBody>
        </p:sp>
        <p:sp>
          <p:nvSpPr>
            <p:cNvPr id="37" name="Rectangle 36"/>
            <p:cNvSpPr>
              <a:spLocks noChangeAspect="1"/>
            </p:cNvSpPr>
            <p:nvPr/>
          </p:nvSpPr>
          <p:spPr>
            <a:xfrm>
              <a:off x="1219200" y="44196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8" name="Straight Connector 37"/>
          <p:cNvCxnSpPr>
            <a:endCxn id="35" idx="0"/>
          </p:cNvCxnSpPr>
          <p:nvPr/>
        </p:nvCxnSpPr>
        <p:spPr>
          <a:xfrm>
            <a:off x="5290938" y="6394288"/>
            <a:ext cx="729460" cy="4461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37"/>
          <p:cNvGrpSpPr/>
          <p:nvPr/>
        </p:nvGrpSpPr>
        <p:grpSpPr>
          <a:xfrm>
            <a:off x="3649364" y="2713760"/>
            <a:ext cx="391921" cy="429808"/>
            <a:chOff x="1219200" y="2889973"/>
            <a:chExt cx="457200" cy="462827"/>
          </a:xfrm>
        </p:grpSpPr>
        <p:sp>
          <p:nvSpPr>
            <p:cNvPr id="40" name="Oval 3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1" name="TextBox 40"/>
            <p:cNvSpPr txBox="1"/>
            <p:nvPr/>
          </p:nvSpPr>
          <p:spPr>
            <a:xfrm>
              <a:off x="1235427" y="2889973"/>
              <a:ext cx="439825" cy="430848"/>
            </a:xfrm>
            <a:prstGeom prst="rect">
              <a:avLst/>
            </a:prstGeom>
            <a:noFill/>
          </p:spPr>
          <p:txBody>
            <a:bodyPr wrap="none" rtlCol="0">
              <a:spAutoFit/>
            </a:bodyPr>
            <a:lstStyle/>
            <a:p>
              <a:pPr algn="ctr"/>
              <a:r>
                <a:rPr lang="en-US" sz="1000" dirty="0" smtClean="0">
                  <a:solidFill>
                    <a:schemeClr val="bg1"/>
                  </a:solidFill>
                  <a:latin typeface="Arial Black" pitchFamily="34" charset="0"/>
                </a:rPr>
                <a:t>RS</a:t>
              </a:r>
            </a:p>
            <a:p>
              <a:pPr algn="ctr"/>
              <a:r>
                <a:rPr lang="en-US" sz="1000" dirty="0" smtClean="0">
                  <a:solidFill>
                    <a:schemeClr val="bg1"/>
                  </a:solidFill>
                  <a:latin typeface="Arial Black" pitchFamily="34" charset="0"/>
                </a:rPr>
                <a:t>2</a:t>
              </a:r>
              <a:endParaRPr lang="en-US" sz="1000" dirty="0">
                <a:solidFill>
                  <a:schemeClr val="bg1"/>
                </a:solidFill>
                <a:latin typeface="Arial Black" pitchFamily="34" charset="0"/>
              </a:endParaRPr>
            </a:p>
          </p:txBody>
        </p:sp>
      </p:grpSp>
      <p:cxnSp>
        <p:nvCxnSpPr>
          <p:cNvPr id="45" name="Elbow Connector 44"/>
          <p:cNvCxnSpPr>
            <a:stCxn id="21" idx="3"/>
            <a:endCxn id="30" idx="3"/>
          </p:cNvCxnSpPr>
          <p:nvPr/>
        </p:nvCxnSpPr>
        <p:spPr>
          <a:xfrm flipV="1">
            <a:off x="5129879" y="2936190"/>
            <a:ext cx="1051786" cy="1261355"/>
          </a:xfrm>
          <a:prstGeom prst="bentConnector3">
            <a:avLst>
              <a:gd name="adj1" fmla="val 121734"/>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21" idx="1"/>
            <a:endCxn id="41" idx="1"/>
          </p:cNvCxnSpPr>
          <p:nvPr/>
        </p:nvCxnSpPr>
        <p:spPr>
          <a:xfrm rot="10800000">
            <a:off x="3663275" y="2913815"/>
            <a:ext cx="1074683" cy="1283730"/>
          </a:xfrm>
          <a:prstGeom prst="bentConnector3">
            <a:avLst>
              <a:gd name="adj1" fmla="val 121271"/>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flipH="1" flipV="1">
            <a:off x="6201197" y="1905852"/>
            <a:ext cx="160425" cy="1064521"/>
          </a:xfrm>
          <a:prstGeom prst="bentConnector3">
            <a:avLst>
              <a:gd name="adj1" fmla="val -154016"/>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rot="10800000" flipH="1">
            <a:off x="3479022" y="1905860"/>
            <a:ext cx="159097" cy="1047793"/>
          </a:xfrm>
          <a:prstGeom prst="bentConnector3">
            <a:avLst>
              <a:gd name="adj1" fmla="val -155302"/>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6200" y="660403"/>
            <a:ext cx="3657600" cy="4020867"/>
          </a:xfrm>
          <a:prstGeom prst="rect">
            <a:avLst/>
          </a:prstGeom>
        </p:spPr>
        <p:txBody>
          <a:bodyPr wrap="square" lIns="95779" tIns="47890" rIns="95779" bIns="47890">
            <a:spAutoFit/>
          </a:bodyPr>
          <a:lstStyle/>
          <a:p>
            <a:pPr marL="359111" indent="-359111">
              <a:buFont typeface="+mj-lt"/>
              <a:buAutoNum type="arabicPeriod"/>
            </a:pPr>
            <a:r>
              <a:rPr lang="en-US" sz="1500" dirty="0">
                <a:cs typeface="Arial" pitchFamily="34" charset="0"/>
              </a:rPr>
              <a:t>PREPARE </a:t>
            </a:r>
            <a:r>
              <a:rPr lang="en-US" sz="1500" dirty="0" smtClean="0">
                <a:cs typeface="Arial" pitchFamily="34" charset="0"/>
              </a:rPr>
              <a:t>MWE OF RECON TEAM </a:t>
            </a:r>
            <a:r>
              <a:rPr lang="en-US" sz="1500" dirty="0">
                <a:cs typeface="Arial" pitchFamily="34" charset="0"/>
              </a:rPr>
              <a:t>IN </a:t>
            </a:r>
            <a:r>
              <a:rPr lang="en-US" sz="1500" dirty="0" smtClean="0">
                <a:cs typeface="Arial" pitchFamily="34" charset="0"/>
              </a:rPr>
              <a:t>ORP</a:t>
            </a:r>
          </a:p>
          <a:p>
            <a:pPr marL="359111" indent="-359111">
              <a:buFont typeface="+mj-lt"/>
              <a:buAutoNum type="arabicPeriod"/>
            </a:pPr>
            <a:r>
              <a:rPr lang="en-US" sz="1500" dirty="0" smtClean="0">
                <a:cs typeface="Arial" pitchFamily="34" charset="0"/>
              </a:rPr>
              <a:t>CONFIRM ROUTE</a:t>
            </a:r>
          </a:p>
          <a:p>
            <a:pPr marL="359111" indent="-359111">
              <a:buFont typeface="+mj-lt"/>
              <a:buAutoNum type="arabicPeriod"/>
            </a:pPr>
            <a:r>
              <a:rPr lang="en-US" sz="1500" dirty="0" smtClean="0">
                <a:cs typeface="Arial" pitchFamily="34" charset="0"/>
              </a:rPr>
              <a:t>INSPECT RECON TEAM</a:t>
            </a:r>
            <a:endParaRPr lang="en-US" sz="1500" dirty="0">
              <a:cs typeface="Arial" pitchFamily="34" charset="0"/>
            </a:endParaRPr>
          </a:p>
          <a:p>
            <a:pPr marL="359111" indent="-359111">
              <a:buFont typeface="+mj-lt"/>
              <a:buAutoNum type="arabicPeriod"/>
            </a:pPr>
            <a:r>
              <a:rPr lang="en-US" sz="1500" dirty="0">
                <a:cs typeface="Arial" pitchFamily="34" charset="0"/>
              </a:rPr>
              <a:t>GOTWA TO ATL (BACKBREIF)</a:t>
            </a:r>
          </a:p>
          <a:p>
            <a:pPr marL="359111" indent="-359111">
              <a:buFont typeface="+mj-lt"/>
              <a:buAutoNum type="arabicPeriod"/>
            </a:pPr>
            <a:r>
              <a:rPr lang="en-US" sz="1500" dirty="0">
                <a:cs typeface="Arial" pitchFamily="34" charset="0"/>
              </a:rPr>
              <a:t>ATL COUNTS OUT (DOGLEG</a:t>
            </a:r>
            <a:r>
              <a:rPr lang="en-US" sz="1500" dirty="0" smtClean="0">
                <a:cs typeface="Arial" pitchFamily="34" charset="0"/>
              </a:rPr>
              <a:t>)</a:t>
            </a:r>
            <a:endParaRPr lang="en-US" sz="1500" dirty="0">
              <a:cs typeface="Arial" pitchFamily="34" charset="0"/>
            </a:endParaRPr>
          </a:p>
          <a:p>
            <a:pPr marL="359111" indent="-359111">
              <a:buFont typeface="+mj-lt"/>
              <a:buAutoNum type="arabicPeriod"/>
            </a:pPr>
            <a:r>
              <a:rPr lang="en-US" sz="1500" dirty="0">
                <a:cs typeface="Arial" pitchFamily="34" charset="0"/>
              </a:rPr>
              <a:t>SHORT HALT AT RP / </a:t>
            </a:r>
            <a:r>
              <a:rPr lang="en-US" sz="1500" dirty="0" smtClean="0">
                <a:cs typeface="Arial" pitchFamily="34" charset="0"/>
              </a:rPr>
              <a:t>SLLS / RECAMOUFLAGE</a:t>
            </a:r>
          </a:p>
          <a:p>
            <a:pPr marL="359111" indent="-359111">
              <a:buFont typeface="+mj-lt"/>
              <a:buAutoNum type="arabicPeriod"/>
            </a:pPr>
            <a:r>
              <a:rPr lang="en-US" sz="1500" dirty="0" smtClean="0">
                <a:cs typeface="Arial" pitchFamily="34" charset="0"/>
              </a:rPr>
              <a:t>PINPOINT OBJECTIVE:</a:t>
            </a:r>
            <a:br>
              <a:rPr lang="en-US" sz="1500" dirty="0" smtClean="0">
                <a:cs typeface="Arial" pitchFamily="34" charset="0"/>
              </a:rPr>
            </a:br>
            <a:r>
              <a:rPr lang="en-US" sz="1500" dirty="0" smtClean="0">
                <a:cs typeface="Arial" pitchFamily="34" charset="0"/>
              </a:rPr>
              <a:t>CONFIRM / CHANGE / ABORT MSN</a:t>
            </a:r>
            <a:endParaRPr lang="en-US" sz="1500" dirty="0">
              <a:cs typeface="Arial" pitchFamily="34" charset="0"/>
            </a:endParaRPr>
          </a:p>
          <a:p>
            <a:pPr marL="359111" indent="-359111">
              <a:buFont typeface="+mj-lt"/>
              <a:buAutoNum type="arabicPeriod"/>
            </a:pPr>
            <a:r>
              <a:rPr lang="en-US" sz="1500" dirty="0" smtClean="0">
                <a:cs typeface="Arial" pitchFamily="34" charset="0"/>
              </a:rPr>
              <a:t>ENPLACE S&amp;O / GOTWA</a:t>
            </a:r>
          </a:p>
          <a:p>
            <a:pPr marL="359111" indent="-359111">
              <a:buFont typeface="+mj-lt"/>
              <a:buAutoNum type="arabicPeriod"/>
            </a:pPr>
            <a:r>
              <a:rPr lang="en-US" sz="1500" dirty="0" smtClean="0">
                <a:cs typeface="Arial" pitchFamily="34" charset="0"/>
              </a:rPr>
              <a:t>TL </a:t>
            </a:r>
            <a:r>
              <a:rPr lang="en-US" sz="1500" dirty="0">
                <a:cs typeface="Arial" pitchFamily="34" charset="0"/>
              </a:rPr>
              <a:t>/ SSO CLOVERLEAF AND </a:t>
            </a:r>
            <a:br>
              <a:rPr lang="en-US" sz="1500" dirty="0">
                <a:cs typeface="Arial" pitchFamily="34" charset="0"/>
              </a:rPr>
            </a:br>
            <a:r>
              <a:rPr lang="en-US" sz="1500" dirty="0" smtClean="0">
                <a:cs typeface="Arial" pitchFamily="34" charset="0"/>
              </a:rPr>
              <a:t>BEGIN TO GATHER PIR</a:t>
            </a:r>
          </a:p>
          <a:p>
            <a:pPr marL="359111" indent="-359111">
              <a:buFont typeface="+mj-lt"/>
              <a:buAutoNum type="arabicPeriod"/>
            </a:pPr>
            <a:r>
              <a:rPr lang="en-US" sz="1500" dirty="0" smtClean="0"/>
              <a:t>CONFIRM PIR AT RP</a:t>
            </a:r>
          </a:p>
          <a:p>
            <a:pPr marL="359111" indent="-359111">
              <a:buFont typeface="+mj-lt"/>
              <a:buAutoNum type="arabicPeriod"/>
            </a:pPr>
            <a:r>
              <a:rPr lang="en-US" sz="1500" dirty="0" smtClean="0"/>
              <a:t>WITHDRAWL / EXTRACT S&amp;O</a:t>
            </a:r>
          </a:p>
          <a:p>
            <a:pPr marL="359111" indent="-359111">
              <a:buFont typeface="+mj-lt"/>
              <a:buAutoNum type="arabicPeriod"/>
            </a:pPr>
            <a:r>
              <a:rPr lang="en-US" sz="1500" dirty="0" smtClean="0"/>
              <a:t>NEAR / FAR RECOGNITION SIGNAL</a:t>
            </a:r>
            <a:br>
              <a:rPr lang="en-US" sz="1500" dirty="0" smtClean="0"/>
            </a:br>
            <a:r>
              <a:rPr lang="en-US" sz="1500" dirty="0" smtClean="0"/>
              <a:t>WITH ORP</a:t>
            </a:r>
          </a:p>
          <a:p>
            <a:pPr marL="359111" indent="-359111">
              <a:buFont typeface="+mj-lt"/>
              <a:buAutoNum type="arabicPeriod"/>
            </a:pPr>
            <a:r>
              <a:rPr lang="en-US" sz="1500" dirty="0" smtClean="0"/>
              <a:t>DISSEMINATE PIR AT ORP</a:t>
            </a:r>
            <a:endParaRPr lang="en-US" sz="1500" dirty="0"/>
          </a:p>
        </p:txBody>
      </p:sp>
      <p:grpSp>
        <p:nvGrpSpPr>
          <p:cNvPr id="13" name="Group 113"/>
          <p:cNvGrpSpPr/>
          <p:nvPr/>
        </p:nvGrpSpPr>
        <p:grpSpPr>
          <a:xfrm>
            <a:off x="304800" y="5294230"/>
            <a:ext cx="2667000" cy="2092512"/>
            <a:chOff x="304800" y="4582180"/>
            <a:chExt cx="2667000" cy="1931549"/>
          </a:xfrm>
        </p:grpSpPr>
        <p:sp>
          <p:nvSpPr>
            <p:cNvPr id="69" name="Rectangle 68"/>
            <p:cNvSpPr/>
            <p:nvPr/>
          </p:nvSpPr>
          <p:spPr>
            <a:xfrm>
              <a:off x="304800" y="5065931"/>
              <a:ext cx="2667000" cy="14477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304800" y="4582180"/>
              <a:ext cx="2667000" cy="511383"/>
            </a:xfrm>
            <a:prstGeom prst="rect">
              <a:avLst/>
            </a:prstGeom>
            <a:solidFill>
              <a:schemeClr val="tx1"/>
            </a:solidFill>
            <a:ln w="38100">
              <a:solidFill>
                <a:schemeClr val="tx1"/>
              </a:solidFill>
            </a:ln>
          </p:spPr>
          <p:txBody>
            <a:bodyPr wrap="square" rtlCol="0">
              <a:spAutoFit/>
            </a:bodyPr>
            <a:lstStyle/>
            <a:p>
              <a:pPr algn="ctr"/>
              <a:r>
                <a:rPr lang="en-US" sz="1500" dirty="0" smtClean="0">
                  <a:solidFill>
                    <a:schemeClr val="bg1"/>
                  </a:solidFill>
                  <a:latin typeface="Arial Black" pitchFamily="34" charset="0"/>
                </a:rPr>
                <a:t>RECONNAISSANCE &amp; SECURITY</a:t>
              </a:r>
              <a:endParaRPr lang="en-US" sz="1500" dirty="0">
                <a:solidFill>
                  <a:schemeClr val="bg1"/>
                </a:solidFill>
                <a:latin typeface="Arial Black" pitchFamily="34" charset="0"/>
              </a:endParaRPr>
            </a:p>
          </p:txBody>
        </p:sp>
        <p:grpSp>
          <p:nvGrpSpPr>
            <p:cNvPr id="19" name="Group 43"/>
            <p:cNvGrpSpPr/>
            <p:nvPr/>
          </p:nvGrpSpPr>
          <p:grpSpPr>
            <a:xfrm>
              <a:off x="381000" y="5257800"/>
              <a:ext cx="534121" cy="457200"/>
              <a:chOff x="1180290" y="2895600"/>
              <a:chExt cx="534121" cy="457200"/>
            </a:xfrm>
          </p:grpSpPr>
          <p:sp>
            <p:nvSpPr>
              <p:cNvPr id="85" name="Oval 8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6" name="TextBox 85"/>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23" name="Group 21"/>
            <p:cNvGrpSpPr/>
            <p:nvPr/>
          </p:nvGrpSpPr>
          <p:grpSpPr>
            <a:xfrm>
              <a:off x="439615" y="5808785"/>
              <a:ext cx="457200" cy="457200"/>
              <a:chOff x="1219200" y="2895600"/>
              <a:chExt cx="457200" cy="457200"/>
            </a:xfrm>
          </p:grpSpPr>
          <p:sp>
            <p:nvSpPr>
              <p:cNvPr id="83" name="Oval 8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4" name="TextBox 8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sp>
          <p:nvSpPr>
            <p:cNvPr id="75" name="TextBox 74"/>
            <p:cNvSpPr txBox="1"/>
            <p:nvPr/>
          </p:nvSpPr>
          <p:spPr>
            <a:xfrm>
              <a:off x="838201" y="5290065"/>
              <a:ext cx="2057400" cy="426152"/>
            </a:xfrm>
            <a:prstGeom prst="rect">
              <a:avLst/>
            </a:prstGeom>
            <a:noFill/>
          </p:spPr>
          <p:txBody>
            <a:bodyPr wrap="square" rtlCol="0">
              <a:spAutoFit/>
            </a:bodyPr>
            <a:lstStyle/>
            <a:p>
              <a:r>
                <a:rPr lang="en-US" sz="1200" dirty="0">
                  <a:latin typeface="Arial Black" pitchFamily="34" charset="0"/>
                </a:rPr>
                <a:t>: </a:t>
              </a:r>
              <a:r>
                <a:rPr lang="en-US" sz="1200" dirty="0" smtClean="0">
                  <a:latin typeface="Arial Black" pitchFamily="34" charset="0"/>
                </a:rPr>
                <a:t>CONDUCTS</a:t>
              </a:r>
              <a:br>
                <a:rPr lang="en-US" sz="1200" dirty="0" smtClean="0">
                  <a:latin typeface="Arial Black" pitchFamily="34" charset="0"/>
                </a:rPr>
              </a:br>
              <a:r>
                <a:rPr lang="en-US" sz="1200" dirty="0" smtClean="0">
                  <a:latin typeface="Arial Black" pitchFamily="34" charset="0"/>
                </a:rPr>
                <a:t>  RECONNAISSANCE</a:t>
              </a:r>
              <a:endParaRPr lang="en-US" sz="1200" dirty="0">
                <a:latin typeface="Arial Black" pitchFamily="34" charset="0"/>
              </a:endParaRPr>
            </a:p>
          </p:txBody>
        </p:sp>
        <p:sp>
          <p:nvSpPr>
            <p:cNvPr id="76" name="TextBox 75"/>
            <p:cNvSpPr txBox="1"/>
            <p:nvPr/>
          </p:nvSpPr>
          <p:spPr>
            <a:xfrm>
              <a:off x="838200" y="5895201"/>
              <a:ext cx="2057400" cy="426152"/>
            </a:xfrm>
            <a:prstGeom prst="rect">
              <a:avLst/>
            </a:prstGeom>
            <a:noFill/>
          </p:spPr>
          <p:txBody>
            <a:bodyPr wrap="square" rtlCol="0">
              <a:spAutoFit/>
            </a:bodyPr>
            <a:lstStyle/>
            <a:p>
              <a:r>
                <a:rPr lang="en-US" sz="1200" dirty="0">
                  <a:latin typeface="Arial Black" pitchFamily="34" charset="0"/>
                </a:rPr>
                <a:t>: </a:t>
              </a:r>
              <a:r>
                <a:rPr lang="en-US" sz="1200" dirty="0" smtClean="0">
                  <a:latin typeface="Arial Black" pitchFamily="34" charset="0"/>
                </a:rPr>
                <a:t>PROVIDES LOCAL</a:t>
              </a:r>
              <a:br>
                <a:rPr lang="en-US" sz="1200" dirty="0" smtClean="0">
                  <a:latin typeface="Arial Black" pitchFamily="34" charset="0"/>
                </a:rPr>
              </a:br>
              <a:r>
                <a:rPr lang="en-US" sz="1200" dirty="0" smtClean="0">
                  <a:latin typeface="Arial Black" pitchFamily="34" charset="0"/>
                </a:rPr>
                <a:t>  SECURITY</a:t>
              </a:r>
              <a:endParaRPr lang="en-US" sz="1200" dirty="0">
                <a:latin typeface="Arial Black" pitchFamily="34" charset="0"/>
              </a:endParaRPr>
            </a:p>
          </p:txBody>
        </p:sp>
      </p:grpSp>
      <p:grpSp>
        <p:nvGrpSpPr>
          <p:cNvPr id="24" name="Group 106"/>
          <p:cNvGrpSpPr/>
          <p:nvPr/>
        </p:nvGrpSpPr>
        <p:grpSpPr>
          <a:xfrm>
            <a:off x="304800" y="7594600"/>
            <a:ext cx="2667000" cy="2146300"/>
            <a:chOff x="304800" y="6629400"/>
            <a:chExt cx="2667000" cy="1981200"/>
          </a:xfrm>
        </p:grpSpPr>
        <p:sp>
          <p:nvSpPr>
            <p:cNvPr id="88" name="Rectangle 87"/>
            <p:cNvSpPr/>
            <p:nvPr/>
          </p:nvSpPr>
          <p:spPr>
            <a:xfrm>
              <a:off x="304800" y="6970931"/>
              <a:ext cx="2667000" cy="16396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304800" y="6629400"/>
              <a:ext cx="2667000" cy="511383"/>
            </a:xfrm>
            <a:prstGeom prst="rect">
              <a:avLst/>
            </a:prstGeom>
            <a:solidFill>
              <a:schemeClr val="tx1"/>
            </a:solidFill>
            <a:ln w="38100">
              <a:solidFill>
                <a:schemeClr val="tx1"/>
              </a:solidFill>
            </a:ln>
          </p:spPr>
          <p:txBody>
            <a:bodyPr wrap="square" rtlCol="0">
              <a:spAutoFit/>
            </a:bodyPr>
            <a:lstStyle/>
            <a:p>
              <a:pPr algn="ctr"/>
              <a:r>
                <a:rPr lang="en-US" sz="1500" dirty="0" smtClean="0">
                  <a:solidFill>
                    <a:schemeClr val="bg1"/>
                  </a:solidFill>
                  <a:latin typeface="Arial Black" pitchFamily="34" charset="0"/>
                </a:rPr>
                <a:t>SURVEILLANCE &amp; OVERWATCH</a:t>
              </a:r>
              <a:endParaRPr lang="en-US" sz="1500" dirty="0">
                <a:solidFill>
                  <a:schemeClr val="bg1"/>
                </a:solidFill>
                <a:latin typeface="Arial Black" pitchFamily="34" charset="0"/>
              </a:endParaRPr>
            </a:p>
          </p:txBody>
        </p:sp>
        <p:grpSp>
          <p:nvGrpSpPr>
            <p:cNvPr id="25" name="Group 21"/>
            <p:cNvGrpSpPr/>
            <p:nvPr/>
          </p:nvGrpSpPr>
          <p:grpSpPr>
            <a:xfrm>
              <a:off x="439615" y="7315200"/>
              <a:ext cx="457200" cy="457200"/>
              <a:chOff x="1219200" y="2895600"/>
              <a:chExt cx="457200" cy="457200"/>
            </a:xfrm>
          </p:grpSpPr>
          <p:sp>
            <p:nvSpPr>
              <p:cNvPr id="100" name="Oval 9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1" name="TextBox 100"/>
              <p:cNvSpPr txBox="1"/>
              <p:nvPr/>
            </p:nvSpPr>
            <p:spPr>
              <a:xfrm>
                <a:off x="1230785" y="2895600"/>
                <a:ext cx="433132"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26" name="Group 8"/>
            <p:cNvGrpSpPr/>
            <p:nvPr/>
          </p:nvGrpSpPr>
          <p:grpSpPr>
            <a:xfrm>
              <a:off x="381007" y="7911680"/>
              <a:ext cx="570605" cy="457200"/>
              <a:chOff x="1162057" y="2895600"/>
              <a:chExt cx="570605" cy="457200"/>
            </a:xfrm>
          </p:grpSpPr>
          <p:sp>
            <p:nvSpPr>
              <p:cNvPr id="98" name="Oval 9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9" name="TextBox 98"/>
              <p:cNvSpPr txBox="1"/>
              <p:nvPr/>
            </p:nvSpPr>
            <p:spPr>
              <a:xfrm>
                <a:off x="1162057" y="2895600"/>
                <a:ext cx="570605" cy="426152"/>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sp>
          <p:nvSpPr>
            <p:cNvPr id="96" name="TextBox 95"/>
            <p:cNvSpPr txBox="1"/>
            <p:nvPr/>
          </p:nvSpPr>
          <p:spPr>
            <a:xfrm>
              <a:off x="838200" y="7395865"/>
              <a:ext cx="2057400" cy="255691"/>
            </a:xfrm>
            <a:prstGeom prst="rect">
              <a:avLst/>
            </a:prstGeom>
            <a:noFill/>
          </p:spPr>
          <p:txBody>
            <a:bodyPr wrap="square" rtlCol="0">
              <a:spAutoFit/>
            </a:bodyPr>
            <a:lstStyle/>
            <a:p>
              <a:r>
                <a:rPr lang="en-US" sz="1200" dirty="0">
                  <a:latin typeface="Arial Black" pitchFamily="34" charset="0"/>
                </a:rPr>
                <a:t>: S&amp;O (REAR)</a:t>
              </a:r>
            </a:p>
          </p:txBody>
        </p:sp>
        <p:sp>
          <p:nvSpPr>
            <p:cNvPr id="97" name="TextBox 96"/>
            <p:cNvSpPr txBox="1"/>
            <p:nvPr/>
          </p:nvSpPr>
          <p:spPr>
            <a:xfrm>
              <a:off x="838200" y="7987880"/>
              <a:ext cx="2057400" cy="255691"/>
            </a:xfrm>
            <a:prstGeom prst="rect">
              <a:avLst/>
            </a:prstGeom>
            <a:noFill/>
          </p:spPr>
          <p:txBody>
            <a:bodyPr wrap="square" rtlCol="0">
              <a:spAutoFit/>
            </a:bodyPr>
            <a:lstStyle/>
            <a:p>
              <a:r>
                <a:rPr lang="en-US" sz="1200" dirty="0">
                  <a:latin typeface="Arial Black" pitchFamily="34" charset="0"/>
                </a:rPr>
                <a:t>: S&amp;O (FRONT)</a:t>
              </a:r>
            </a:p>
          </p:txBody>
        </p:sp>
      </p:grpSp>
      <p:grpSp>
        <p:nvGrpSpPr>
          <p:cNvPr id="27" name="Group 110"/>
          <p:cNvGrpSpPr/>
          <p:nvPr/>
        </p:nvGrpSpPr>
        <p:grpSpPr>
          <a:xfrm>
            <a:off x="3505200" y="6604000"/>
            <a:ext cx="3048000" cy="3219450"/>
            <a:chOff x="228600" y="6019800"/>
            <a:chExt cx="3505200" cy="2932331"/>
          </a:xfrm>
        </p:grpSpPr>
        <p:sp>
          <p:nvSpPr>
            <p:cNvPr id="112" name="Rectangle 111"/>
            <p:cNvSpPr/>
            <p:nvPr/>
          </p:nvSpPr>
          <p:spPr>
            <a:xfrm>
              <a:off x="228600" y="6361331"/>
              <a:ext cx="35052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p:cNvSpPr txBox="1"/>
            <p:nvPr/>
          </p:nvSpPr>
          <p:spPr>
            <a:xfrm>
              <a:off x="228600" y="6019800"/>
              <a:ext cx="3505200" cy="490574"/>
            </a:xfrm>
            <a:prstGeom prst="rect">
              <a:avLst/>
            </a:prstGeom>
            <a:solidFill>
              <a:schemeClr val="tx1"/>
            </a:solidFill>
            <a:ln w="38100">
              <a:solidFill>
                <a:schemeClr val="tx1"/>
              </a:solidFill>
            </a:ln>
          </p:spPr>
          <p:txBody>
            <a:bodyPr wrap="square" rtlCol="0">
              <a:spAutoFit/>
            </a:bodyPr>
            <a:lstStyle/>
            <a:p>
              <a:pPr algn="ctr"/>
              <a:r>
                <a:rPr lang="en-US" sz="1700" dirty="0" smtClean="0">
                  <a:solidFill>
                    <a:schemeClr val="bg1"/>
                  </a:solidFill>
                  <a:latin typeface="Arial Black"/>
                  <a:cs typeface="Arial Black"/>
                </a:rPr>
                <a:t>PREPA</a:t>
              </a:r>
              <a:r>
                <a:rPr lang="en-US" sz="1700" dirty="0" smtClean="0">
                  <a:solidFill>
                    <a:srgbClr val="FFFFFF"/>
                  </a:solidFill>
                  <a:latin typeface="Arial Black"/>
                  <a:cs typeface="Arial Black"/>
                </a:rPr>
                <a:t>RE MWE</a:t>
              </a:r>
            </a:p>
            <a:p>
              <a:pPr algn="ctr"/>
              <a:r>
                <a:rPr lang="en-US" sz="1200" dirty="0" smtClean="0">
                  <a:solidFill>
                    <a:srgbClr val="FFFFFF"/>
                  </a:solidFill>
                  <a:latin typeface="Arial Black"/>
                  <a:cs typeface="Arial Black"/>
                </a:rPr>
                <a:t>*PRIORITY </a:t>
              </a:r>
              <a:r>
                <a:rPr lang="en-US" sz="1200" dirty="0">
                  <a:solidFill>
                    <a:srgbClr val="FFFFFF"/>
                  </a:solidFill>
                  <a:latin typeface="Arial Black"/>
                  <a:cs typeface="Arial Black"/>
                </a:rPr>
                <a:t>TO RECON TEAM </a:t>
              </a:r>
              <a:r>
                <a:rPr lang="en-US" sz="1200" dirty="0" smtClean="0">
                  <a:solidFill>
                    <a:srgbClr val="FFFFFF"/>
                  </a:solidFill>
                  <a:latin typeface="Arial Black"/>
                  <a:cs typeface="Arial Black"/>
                </a:rPr>
                <a:t>*</a:t>
              </a:r>
              <a:endParaRPr lang="en-US" sz="1200" dirty="0">
                <a:solidFill>
                  <a:srgbClr val="FFFFFF"/>
                </a:solidFill>
                <a:latin typeface="Arial Black"/>
                <a:cs typeface="Arial Black"/>
              </a:endParaRPr>
            </a:p>
          </p:txBody>
        </p:sp>
      </p:grpSp>
      <p:sp>
        <p:nvSpPr>
          <p:cNvPr id="115" name="TextBox 114"/>
          <p:cNvSpPr txBox="1"/>
          <p:nvPr/>
        </p:nvSpPr>
        <p:spPr>
          <a:xfrm>
            <a:off x="3505202" y="7294406"/>
            <a:ext cx="2992383" cy="2358873"/>
          </a:xfrm>
          <a:prstGeom prst="rect">
            <a:avLst/>
          </a:prstGeom>
          <a:noFill/>
        </p:spPr>
        <p:txBody>
          <a:bodyPr wrap="square" lIns="95779" tIns="47890" rIns="95779" bIns="47890" rtlCol="0">
            <a:spAutoFit/>
          </a:bodyPr>
          <a:lstStyle/>
          <a:p>
            <a:r>
              <a:rPr lang="en-US" sz="1200" b="1" dirty="0" smtClean="0"/>
              <a:t>MEN</a:t>
            </a:r>
          </a:p>
          <a:p>
            <a:pPr marL="359174" indent="-359174">
              <a:buFont typeface="+mj-lt"/>
              <a:buAutoNum type="arabicPeriod"/>
            </a:pPr>
            <a:r>
              <a:rPr lang="en-US" sz="1200" dirty="0" smtClean="0"/>
              <a:t>CAMOUFLAGE</a:t>
            </a:r>
          </a:p>
          <a:p>
            <a:pPr marL="359174" indent="-359174">
              <a:buFont typeface="+mj-lt"/>
              <a:buAutoNum type="arabicPeriod"/>
            </a:pPr>
            <a:r>
              <a:rPr lang="en-US" sz="1200" dirty="0"/>
              <a:t>SKETCH PAD &amp; PENCIL</a:t>
            </a:r>
          </a:p>
          <a:p>
            <a:pPr marL="359174" indent="-359174">
              <a:buFont typeface="+mj-lt"/>
              <a:buAutoNum type="arabicPeriod"/>
            </a:pPr>
            <a:r>
              <a:rPr lang="en-US" sz="1200" dirty="0"/>
              <a:t>KNOWLEDGE OF PIR / </a:t>
            </a:r>
            <a:r>
              <a:rPr lang="en-US" sz="1200" dirty="0" smtClean="0"/>
              <a:t>SIR</a:t>
            </a:r>
          </a:p>
          <a:p>
            <a:r>
              <a:rPr lang="en-US" sz="1200" b="1" dirty="0" smtClean="0"/>
              <a:t>WEAPONS</a:t>
            </a:r>
          </a:p>
          <a:p>
            <a:pPr marL="359174" indent="-359174">
              <a:buFont typeface="+mj-lt"/>
              <a:buAutoNum type="arabicPeriod"/>
            </a:pPr>
            <a:r>
              <a:rPr lang="en-US" sz="1200" dirty="0" smtClean="0"/>
              <a:t>CHAMBERED / FUNCTIONAL</a:t>
            </a:r>
          </a:p>
          <a:p>
            <a:r>
              <a:rPr lang="en-US" sz="1200" b="1" dirty="0" smtClean="0"/>
              <a:t>EQUIPMENT</a:t>
            </a:r>
          </a:p>
          <a:p>
            <a:pPr marL="359174" indent="-359174">
              <a:buFont typeface="+mj-lt"/>
              <a:buAutoNum type="arabicPeriod"/>
            </a:pPr>
            <a:r>
              <a:rPr lang="en-US" sz="1200" dirty="0" smtClean="0"/>
              <a:t>SUBDUE SHINY PARTS</a:t>
            </a:r>
          </a:p>
          <a:p>
            <a:pPr marL="359174" indent="-359174">
              <a:buFont typeface="+mj-lt"/>
              <a:buAutoNum type="arabicPeriod"/>
            </a:pPr>
            <a:r>
              <a:rPr lang="en-US" sz="1200" dirty="0" smtClean="0"/>
              <a:t>SILENCE NOISE</a:t>
            </a:r>
          </a:p>
          <a:p>
            <a:pPr marL="359174" indent="-359174">
              <a:buFont typeface="+mj-lt"/>
              <a:buAutoNum type="arabicPeriod"/>
            </a:pPr>
            <a:r>
              <a:rPr lang="en-US" sz="1200" dirty="0"/>
              <a:t>RADIOS (EXTRA BATTERIES</a:t>
            </a:r>
            <a:r>
              <a:rPr lang="en-US" sz="1200" dirty="0" smtClean="0"/>
              <a:t>)</a:t>
            </a:r>
          </a:p>
          <a:p>
            <a:pPr marL="359174" indent="-359174">
              <a:buFont typeface="+mj-lt"/>
              <a:buAutoNum type="arabicPeriod"/>
            </a:pPr>
            <a:r>
              <a:rPr lang="en-US" sz="1200" dirty="0"/>
              <a:t>SPECIAL EQUIPMENT</a:t>
            </a:r>
            <a:endParaRPr lang="en-US" sz="1200" dirty="0" smtClean="0"/>
          </a:p>
          <a:p>
            <a:pPr algn="ctr"/>
            <a:r>
              <a:rPr lang="en-US" sz="1500" b="1" i="1" dirty="0" smtClean="0"/>
              <a:t>TL INSPECTS ALL SOLDIERS</a:t>
            </a:r>
          </a:p>
        </p:txBody>
      </p:sp>
      <p:sp>
        <p:nvSpPr>
          <p:cNvPr id="28" name="Footer Placeholder 27"/>
          <p:cNvSpPr>
            <a:spLocks noGrp="1"/>
          </p:cNvSpPr>
          <p:nvPr>
            <p:ph type="ftr" sz="quarter" idx="11"/>
          </p:nvPr>
        </p:nvSpPr>
        <p:spPr/>
        <p:txBody>
          <a:bodyPr/>
          <a:lstStyle/>
          <a:p>
            <a:r>
              <a:rPr lang="en-US" smtClean="0"/>
              <a:t>Steadfast and Vigilant</a:t>
            </a:r>
            <a:endParaRPr lang="en-US" dirty="0"/>
          </a:p>
        </p:txBody>
      </p:sp>
      <p:sp>
        <p:nvSpPr>
          <p:cNvPr id="62" name="Slide Number Placeholder 61"/>
          <p:cNvSpPr>
            <a:spLocks noGrp="1"/>
          </p:cNvSpPr>
          <p:nvPr>
            <p:ph type="sldNum" sz="quarter" idx="12"/>
          </p:nvPr>
        </p:nvSpPr>
        <p:spPr/>
        <p:txBody>
          <a:bodyPr/>
          <a:lstStyle/>
          <a:p>
            <a:fld id="{19C55568-C6AD-4596-911E-41E918440C47}" type="slidenum">
              <a:rPr lang="en-US" smtClean="0"/>
              <a:pPr/>
              <a:t>34</a:t>
            </a:fld>
            <a:endParaRPr lang="en-US" dirty="0"/>
          </a:p>
        </p:txBody>
      </p:sp>
    </p:spTree>
    <p:extLst>
      <p:ext uri="{BB962C8B-B14F-4D97-AF65-F5344CB8AC3E}">
        <p14:creationId xmlns="" xmlns:p14="http://schemas.microsoft.com/office/powerpoint/2010/main" val="2556491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rgbClr val="FFFFFF"/>
                </a:solidFill>
                <a:latin typeface="Arial Black" pitchFamily="34" charset="0"/>
              </a:rPr>
              <a:t>10. LINK-UP</a:t>
            </a:r>
            <a:endParaRPr lang="en-US" sz="2900" dirty="0">
              <a:solidFill>
                <a:srgbClr val="FFFFFF"/>
              </a:solidFill>
              <a:latin typeface="Arial Black" pitchFamily="34" charset="0"/>
            </a:endParaRPr>
          </a:p>
        </p:txBody>
      </p:sp>
      <p:sp>
        <p:nvSpPr>
          <p:cNvPr id="4" name="TextBox 3"/>
          <p:cNvSpPr txBox="1"/>
          <p:nvPr/>
        </p:nvSpPr>
        <p:spPr>
          <a:xfrm>
            <a:off x="0" y="598056"/>
            <a:ext cx="6858000" cy="5682842"/>
          </a:xfrm>
          <a:prstGeom prst="rect">
            <a:avLst/>
          </a:prstGeom>
          <a:noFill/>
        </p:spPr>
        <p:txBody>
          <a:bodyPr wrap="square" lIns="95763" tIns="47881" rIns="95763" bIns="47881" rtlCol="0">
            <a:spAutoFit/>
          </a:bodyPr>
          <a:lstStyle/>
          <a:p>
            <a:pPr marL="359111" indent="-359111">
              <a:buFont typeface="+mj-lt"/>
              <a:buAutoNum type="arabicPeriod"/>
            </a:pPr>
            <a:r>
              <a:rPr lang="en-US" sz="1100" cap="all" dirty="0">
                <a:cs typeface="Arial" pitchFamily="34" charset="0"/>
              </a:rPr>
              <a:t>SHORT HALT POSTURE</a:t>
            </a:r>
          </a:p>
          <a:p>
            <a:pPr marL="359111" indent="-359111">
              <a:buFont typeface="+mj-lt"/>
              <a:buAutoNum type="arabicPeriod"/>
            </a:pPr>
            <a:r>
              <a:rPr lang="en-US" sz="1100" cap="all" dirty="0">
                <a:cs typeface="Arial" pitchFamily="34" charset="0"/>
              </a:rPr>
              <a:t>SLLS / PINPOINT LOCATION</a:t>
            </a:r>
          </a:p>
          <a:p>
            <a:pPr marL="359111" indent="-359111">
              <a:buFont typeface="+mj-lt"/>
              <a:buAutoNum type="arabicPeriod"/>
            </a:pPr>
            <a:r>
              <a:rPr lang="en-US" sz="1100" cap="all" dirty="0">
                <a:cs typeface="Arial" pitchFamily="34" charset="0"/>
              </a:rPr>
              <a:t>TRANSITION INTO LONG-HALT POSTURE</a:t>
            </a:r>
          </a:p>
          <a:p>
            <a:pPr marL="359111" indent="-359111">
              <a:buFont typeface="+mj-lt"/>
              <a:buAutoNum type="arabicPeriod"/>
            </a:pPr>
            <a:r>
              <a:rPr lang="en-US" sz="1100" cap="all" dirty="0">
                <a:cs typeface="Arial" pitchFamily="34" charset="0"/>
              </a:rPr>
              <a:t>TL ISSUES GOTWA TO ATL</a:t>
            </a:r>
          </a:p>
          <a:p>
            <a:pPr marL="359111" indent="-359111">
              <a:buFont typeface="+mj-lt"/>
              <a:buAutoNum type="arabicPeriod"/>
            </a:pPr>
            <a:r>
              <a:rPr lang="en-US" sz="1100" cap="all" dirty="0">
                <a:cs typeface="Arial" pitchFamily="34" charset="0"/>
              </a:rPr>
              <a:t>MOVING ELEMENT MOVES TO LINK-UP SITE &amp; </a:t>
            </a:r>
            <a:r>
              <a:rPr lang="en-US" sz="1100" cap="all" dirty="0" smtClean="0">
                <a:cs typeface="Arial" pitchFamily="34" charset="0"/>
              </a:rPr>
              <a:t>HALTS</a:t>
            </a:r>
            <a:r>
              <a:rPr lang="en-US" sz="1100" cap="all" dirty="0">
                <a:cs typeface="Arial" pitchFamily="34" charset="0"/>
              </a:rPr>
              <a:t/>
            </a:r>
            <a:br>
              <a:rPr lang="en-US" sz="1100" cap="all" dirty="0">
                <a:cs typeface="Arial" pitchFamily="34" charset="0"/>
              </a:rPr>
            </a:br>
            <a:r>
              <a:rPr lang="en-US" sz="1100" cap="all" dirty="0" smtClean="0"/>
              <a:t>STATIONARY </a:t>
            </a:r>
            <a:r>
              <a:rPr lang="en-US" sz="1100" cap="all" dirty="0"/>
              <a:t>ELEMENT </a:t>
            </a:r>
            <a:r>
              <a:rPr lang="en-US" sz="1100" cap="all" dirty="0" smtClean="0"/>
              <a:t>HALTS </a:t>
            </a:r>
            <a:r>
              <a:rPr lang="en-US" sz="1100" cap="all" dirty="0"/>
              <a:t>/ RECONS / CLEARS / OCCUPIES LINK-UP RALLY POINT (LURP)</a:t>
            </a:r>
            <a:endParaRPr lang="en-US" sz="1100" cap="all" dirty="0">
              <a:cs typeface="Arial" pitchFamily="34" charset="0"/>
            </a:endParaRPr>
          </a:p>
          <a:p>
            <a:pPr marL="359111" indent="-359111">
              <a:buFont typeface="+mj-lt"/>
              <a:buAutoNum type="arabicPeriod"/>
            </a:pPr>
            <a:r>
              <a:rPr lang="en-US" sz="1100" cap="all" dirty="0">
                <a:cs typeface="Arial" pitchFamily="34" charset="0"/>
              </a:rPr>
              <a:t>TL CONTACS STATIONARY ELEMENT &amp; REQUESTS PERMISSION TO MOVE TO </a:t>
            </a:r>
            <a:r>
              <a:rPr lang="en-US" sz="1100" cap="all" dirty="0" smtClean="0">
                <a:cs typeface="Arial" pitchFamily="34" charset="0"/>
              </a:rPr>
              <a:t>LURP</a:t>
            </a:r>
            <a:endParaRPr lang="en-US" sz="1100" cap="all" dirty="0" smtClean="0"/>
          </a:p>
          <a:p>
            <a:pPr marL="359111" indent="-359111">
              <a:buFont typeface="+mj-lt"/>
              <a:buAutoNum type="arabicPeriod"/>
            </a:pPr>
            <a:r>
              <a:rPr lang="en-US" sz="1100" cap="all" dirty="0" smtClean="0"/>
              <a:t>MOVING </a:t>
            </a:r>
            <a:r>
              <a:rPr lang="en-US" sz="1100" cap="all" dirty="0"/>
              <a:t>element </a:t>
            </a:r>
            <a:r>
              <a:rPr lang="en-US" sz="1100" cap="all" dirty="0" smtClean="0"/>
              <a:t>continues </a:t>
            </a:r>
            <a:r>
              <a:rPr lang="en-US" sz="1100" cap="all" dirty="0"/>
              <a:t>to move forward halting approximately every 50-100 meters and conducting SLLS </a:t>
            </a:r>
            <a:r>
              <a:rPr lang="en-US" sz="1100" cap="all" dirty="0" smtClean="0"/>
              <a:t>until </a:t>
            </a:r>
            <a:r>
              <a:rPr lang="en-US" sz="1100" cap="all" dirty="0"/>
              <a:t>they have made visual contact with the </a:t>
            </a:r>
            <a:r>
              <a:rPr lang="en-US" sz="1100" cap="all" dirty="0" smtClean="0"/>
              <a:t>Link</a:t>
            </a:r>
            <a:r>
              <a:rPr lang="en-US" sz="1100" cap="all" dirty="0"/>
              <a:t>-up </a:t>
            </a:r>
            <a:r>
              <a:rPr lang="en-US" sz="1100" cap="all" dirty="0" smtClean="0"/>
              <a:t>point</a:t>
            </a:r>
          </a:p>
          <a:p>
            <a:pPr marL="359111" indent="-359111">
              <a:buFont typeface="+mj-lt"/>
              <a:buAutoNum type="arabicPeriod"/>
            </a:pPr>
            <a:r>
              <a:rPr lang="en-US" sz="1100" cap="all" dirty="0" smtClean="0">
                <a:cs typeface="Arial" pitchFamily="34" charset="0"/>
              </a:rPr>
              <a:t>MOVING ELEMENT ESTABLISHES OVERWATCH OF LINK-UP POINT</a:t>
            </a:r>
            <a:br>
              <a:rPr lang="en-US" sz="1100" cap="all" dirty="0" smtClean="0">
                <a:cs typeface="Arial" pitchFamily="34" charset="0"/>
              </a:rPr>
            </a:br>
            <a:r>
              <a:rPr lang="en-US" sz="1100" cap="all" dirty="0" smtClean="0">
                <a:cs typeface="Arial" pitchFamily="34" charset="0"/>
              </a:rPr>
              <a:t>ALTERT STATIONARY ELEMENT THEY HAVE VISUAL CONTACT WITH LP / GIVES DISTANCE &amp; DIRECTION</a:t>
            </a:r>
          </a:p>
          <a:p>
            <a:pPr marL="359111" indent="-359111">
              <a:buFont typeface="+mj-lt"/>
              <a:buAutoNum type="arabicPeriod"/>
            </a:pPr>
            <a:r>
              <a:rPr lang="en-US" sz="1100" cap="all" dirty="0" smtClean="0">
                <a:cs typeface="Arial" pitchFamily="34" charset="0"/>
              </a:rPr>
              <a:t>LINK-UP TEAM PROVIDES NEAR RECOGNITION SIGNAL WITH SE</a:t>
            </a:r>
          </a:p>
          <a:p>
            <a:pPr marL="359111" indent="-359111">
              <a:buFont typeface="+mj-lt"/>
              <a:buAutoNum type="arabicPeriod"/>
            </a:pPr>
            <a:r>
              <a:rPr lang="en-US" sz="1100" cap="all" dirty="0" smtClean="0">
                <a:cs typeface="Arial" pitchFamily="34" charset="0"/>
              </a:rPr>
              <a:t>LINK-UP TEAM CONDUCTS FACE-TO-FACE WITH SE</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r>
              <a:rPr lang="en-US" sz="1100" cap="all" dirty="0" smtClean="0">
                <a:cs typeface="Arial" pitchFamily="34" charset="0"/>
              </a:rPr>
              <a:t/>
            </a:r>
            <a:br>
              <a:rPr lang="en-US" sz="1100" cap="all" dirty="0" smtClean="0">
                <a:cs typeface="Arial" pitchFamily="34" charset="0"/>
              </a:rPr>
            </a:br>
            <a:endParaRPr lang="en-US" sz="1100" cap="all" dirty="0" smtClean="0">
              <a:cs typeface="Arial" pitchFamily="34" charset="0"/>
            </a:endParaRPr>
          </a:p>
          <a:p>
            <a:pPr marL="359111" indent="-359111">
              <a:buFont typeface="+mj-lt"/>
              <a:buAutoNum type="arabicPeriod"/>
            </a:pPr>
            <a:r>
              <a:rPr lang="en-US" sz="1100" cap="all" dirty="0" smtClean="0">
                <a:cs typeface="Arial" pitchFamily="34" charset="0"/>
              </a:rPr>
              <a:t>TL CALLS UP OVERWATCH AND LINKS THEM</a:t>
            </a:r>
            <a:br>
              <a:rPr lang="en-US" sz="1100" cap="all" dirty="0" smtClean="0">
                <a:cs typeface="Arial" pitchFamily="34" charset="0"/>
              </a:rPr>
            </a:br>
            <a:r>
              <a:rPr lang="en-US" sz="1100" cap="all" dirty="0" smtClean="0">
                <a:cs typeface="Arial" pitchFamily="34" charset="0"/>
              </a:rPr>
              <a:t>IN WITH THE SE / ISSUE GOTWA TO SSO</a:t>
            </a:r>
          </a:p>
          <a:p>
            <a:pPr marL="359111" indent="-359111">
              <a:buFont typeface="+mj-lt"/>
              <a:buAutoNum type="arabicPeriod"/>
            </a:pPr>
            <a:r>
              <a:rPr lang="en-US" sz="1100" cap="all" dirty="0" smtClean="0">
                <a:cs typeface="Arial" pitchFamily="34" charset="0"/>
              </a:rPr>
              <a:t>FAR RECOGNITION TO SECURITY HALT</a:t>
            </a:r>
          </a:p>
          <a:p>
            <a:pPr marL="359111" indent="-359111">
              <a:buFont typeface="+mj-lt"/>
              <a:buAutoNum type="arabicPeriod"/>
            </a:pPr>
            <a:r>
              <a:rPr lang="en-US" sz="1100" cap="all" dirty="0" smtClean="0">
                <a:cs typeface="Arial" pitchFamily="34" charset="0"/>
              </a:rPr>
              <a:t>NEAR RECOGNITION TO SH / MOVES BACK </a:t>
            </a:r>
            <a:br>
              <a:rPr lang="en-US" sz="1100" cap="all" dirty="0" smtClean="0">
                <a:cs typeface="Arial" pitchFamily="34" charset="0"/>
              </a:rPr>
            </a:br>
            <a:r>
              <a:rPr lang="en-US" sz="1100" cap="all" dirty="0" smtClean="0">
                <a:cs typeface="Arial" pitchFamily="34" charset="0"/>
              </a:rPr>
              <a:t>TO GATHER REMAINDER OF SQUAD</a:t>
            </a:r>
          </a:p>
          <a:p>
            <a:pPr marL="359111" indent="-359111">
              <a:buFont typeface="+mj-lt"/>
              <a:buAutoNum type="arabicPeriod"/>
            </a:pPr>
            <a:r>
              <a:rPr lang="en-US" sz="1100" cap="all" dirty="0" smtClean="0">
                <a:cs typeface="Arial" pitchFamily="34" charset="0"/>
              </a:rPr>
              <a:t>TL MOVES SQUAD UP TO LINK-UP POINT</a:t>
            </a:r>
            <a:br>
              <a:rPr lang="en-US" sz="1100" cap="all" dirty="0" smtClean="0">
                <a:cs typeface="Arial" pitchFamily="34" charset="0"/>
              </a:rPr>
            </a:br>
            <a:r>
              <a:rPr lang="en-US" sz="1100" cap="all" dirty="0" smtClean="0">
                <a:cs typeface="Arial" pitchFamily="34" charset="0"/>
              </a:rPr>
              <a:t>- EXCHANGE FAR / NEAR RECOGNITION SIGNAL </a:t>
            </a:r>
            <a:br>
              <a:rPr lang="en-US" sz="1100" cap="all" dirty="0" smtClean="0">
                <a:cs typeface="Arial" pitchFamily="34" charset="0"/>
              </a:rPr>
            </a:br>
            <a:r>
              <a:rPr lang="en-US" sz="1100" cap="all" dirty="0" smtClean="0">
                <a:cs typeface="Arial" pitchFamily="34" charset="0"/>
              </a:rPr>
              <a:t>WITH LINK-UP POINT</a:t>
            </a:r>
            <a:endParaRPr lang="en-US" sz="1100" cap="all" dirty="0">
              <a:cs typeface="Arial" pitchFamily="34" charset="0"/>
            </a:endParaRPr>
          </a:p>
          <a:p>
            <a:pPr marL="359111" indent="-359111">
              <a:buFont typeface="+mj-lt"/>
              <a:buAutoNum type="arabicPeriod"/>
            </a:pPr>
            <a:r>
              <a:rPr lang="en-US" sz="1100" cap="all" dirty="0" smtClean="0">
                <a:cs typeface="Arial" pitchFamily="34" charset="0"/>
              </a:rPr>
              <a:t>STATIONARY ELEMENT WILL GUIDE SQUAD TO THE</a:t>
            </a:r>
            <a:br>
              <a:rPr lang="en-US" sz="1100" cap="all" dirty="0" smtClean="0">
                <a:cs typeface="Arial" pitchFamily="34" charset="0"/>
              </a:rPr>
            </a:br>
            <a:r>
              <a:rPr lang="en-US" sz="1100" cap="all" dirty="0" smtClean="0">
                <a:cs typeface="Arial" pitchFamily="34" charset="0"/>
              </a:rPr>
              <a:t>LINK-UP RALLY POINT AND INTEGRATE IN THE SECURITY</a:t>
            </a:r>
            <a:br>
              <a:rPr lang="en-US" sz="1100" cap="all" dirty="0" smtClean="0">
                <a:cs typeface="Arial" pitchFamily="34" charset="0"/>
              </a:rPr>
            </a:br>
            <a:r>
              <a:rPr lang="en-US" sz="1100" cap="all" dirty="0" smtClean="0">
                <a:cs typeface="Arial" pitchFamily="34" charset="0"/>
              </a:rPr>
              <a:t>HALT OR BE LOADED ONTO TRUCKS</a:t>
            </a:r>
          </a:p>
        </p:txBody>
      </p:sp>
      <p:grpSp>
        <p:nvGrpSpPr>
          <p:cNvPr id="17" name="Group 16"/>
          <p:cNvGrpSpPr/>
          <p:nvPr/>
        </p:nvGrpSpPr>
        <p:grpSpPr>
          <a:xfrm>
            <a:off x="0" y="6679129"/>
            <a:ext cx="6858000" cy="3226870"/>
            <a:chOff x="380999" y="4335629"/>
            <a:chExt cx="6248401" cy="2938970"/>
          </a:xfrm>
        </p:grpSpPr>
        <p:sp>
          <p:nvSpPr>
            <p:cNvPr id="12" name="Rectangle 11"/>
            <p:cNvSpPr/>
            <p:nvPr/>
          </p:nvSpPr>
          <p:spPr>
            <a:xfrm>
              <a:off x="381000" y="4711703"/>
              <a:ext cx="6248400" cy="25628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41890" y="5867977"/>
              <a:ext cx="486644" cy="252285"/>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sp>
          <p:nvSpPr>
            <p:cNvPr id="14" name="TextBox 13"/>
            <p:cNvSpPr txBox="1"/>
            <p:nvPr/>
          </p:nvSpPr>
          <p:spPr>
            <a:xfrm>
              <a:off x="1050129" y="6321198"/>
              <a:ext cx="362500" cy="252285"/>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sp>
          <p:nvSpPr>
            <p:cNvPr id="15" name="TextBox 14"/>
            <p:cNvSpPr txBox="1"/>
            <p:nvPr/>
          </p:nvSpPr>
          <p:spPr>
            <a:xfrm>
              <a:off x="380999" y="4711704"/>
              <a:ext cx="6248400" cy="2326630"/>
            </a:xfrm>
            <a:prstGeom prst="rect">
              <a:avLst/>
            </a:prstGeom>
            <a:noFill/>
          </p:spPr>
          <p:txBody>
            <a:bodyPr wrap="square" rtlCol="0">
              <a:spAutoFit/>
            </a:bodyPr>
            <a:lstStyle/>
            <a:p>
              <a:pPr marL="179555" indent="-179555">
                <a:buFont typeface="Wingdings" charset="2"/>
                <a:buChar char="Ø"/>
              </a:pPr>
              <a:r>
                <a:rPr lang="en-US" sz="1000" b="1" cap="all" dirty="0"/>
                <a:t>Moving Element (ME) </a:t>
              </a:r>
              <a:r>
                <a:rPr lang="en-US" sz="1000" cap="all" dirty="0"/>
                <a:t>is the squad or squads that are moving up to the link-up point</a:t>
              </a:r>
              <a:r>
                <a:rPr lang="en-US" sz="1000" cap="all" dirty="0" smtClean="0"/>
                <a:t>.</a:t>
              </a:r>
              <a:br>
                <a:rPr lang="en-US" sz="1000" cap="all" dirty="0" smtClean="0"/>
              </a:br>
              <a:endParaRPr lang="en-US" sz="1000" cap="all" dirty="0"/>
            </a:p>
            <a:p>
              <a:pPr marL="179555" indent="-179555">
                <a:buFont typeface="Wingdings" charset="2"/>
                <a:buChar char="Ø"/>
              </a:pPr>
              <a:r>
                <a:rPr lang="en-US" sz="1000" b="1" cap="all" dirty="0"/>
                <a:t>Stationary Element (SE) </a:t>
              </a:r>
              <a:r>
                <a:rPr lang="en-US" sz="1000" cap="all" dirty="0"/>
                <a:t>is the first element at the link-up point, they established the link-up point, marked it, and have a security team observing the link-up point from a cover and concealed position</a:t>
              </a:r>
              <a:r>
                <a:rPr lang="en-US" sz="1000" cap="all" dirty="0" smtClean="0"/>
                <a:t>.</a:t>
              </a:r>
              <a:br>
                <a:rPr lang="en-US" sz="1000" cap="all" dirty="0" smtClean="0"/>
              </a:br>
              <a:endParaRPr lang="en-US" sz="1000" cap="all" dirty="0" smtClean="0"/>
            </a:p>
            <a:p>
              <a:pPr marL="179555" indent="-179555">
                <a:buFont typeface="Wingdings" charset="2"/>
                <a:buChar char="Ø"/>
              </a:pPr>
              <a:r>
                <a:rPr lang="en-US" sz="1000" b="1" cap="all" dirty="0" smtClean="0"/>
                <a:t>LINK-UP POINT (LP)</a:t>
              </a:r>
              <a:r>
                <a:rPr lang="en-US" sz="1000" cap="all" dirty="0" smtClean="0"/>
                <a:t> </a:t>
              </a:r>
              <a:r>
                <a:rPr lang="en-US" sz="1000" cap="all" dirty="0"/>
                <a:t>This is the actual point on the ground that the elements conducting the Link-up operation are </a:t>
              </a:r>
              <a:r>
                <a:rPr lang="en-US" sz="1000" b="1" cap="all" dirty="0"/>
                <a:t>looking for</a:t>
              </a:r>
              <a:r>
                <a:rPr lang="en-US" sz="1000" cap="all" dirty="0"/>
                <a:t>. This is nothing more than an easily identifiable feature on the ground. </a:t>
              </a:r>
              <a:r>
                <a:rPr lang="en-US" sz="1000" cap="all" dirty="0" smtClean="0"/>
                <a:t/>
              </a:r>
              <a:br>
                <a:rPr lang="en-US" sz="1000" cap="all" dirty="0" smtClean="0"/>
              </a:br>
              <a:endParaRPr lang="en-US" sz="1000" cap="all" dirty="0" smtClean="0"/>
            </a:p>
            <a:p>
              <a:pPr marL="179555" indent="-179555">
                <a:buFont typeface="Wingdings" charset="2"/>
                <a:buChar char="Ø"/>
              </a:pPr>
              <a:r>
                <a:rPr lang="en-US" sz="1000" b="1" cap="all" dirty="0" smtClean="0"/>
                <a:t>LINK-UP RALLY POINT (LURP) </a:t>
              </a:r>
              <a:r>
                <a:rPr lang="en-US" sz="1000" cap="all" dirty="0"/>
                <a:t>This is the point that all of the elements that are conducting the Link-up will occupy once the Link-up is complete. This rally point needs to have the same characteristics as an ORP, and be large enough for the size of the element that is linking up to establish a security perimeter. </a:t>
              </a:r>
              <a:r>
                <a:rPr lang="en-US" sz="1000" cap="all" dirty="0" smtClean="0"/>
                <a:t/>
              </a:r>
              <a:br>
                <a:rPr lang="en-US" sz="1000" cap="all" dirty="0" smtClean="0"/>
              </a:br>
              <a:endParaRPr lang="en-US" sz="1000" cap="all" dirty="0" smtClean="0"/>
            </a:p>
            <a:p>
              <a:pPr marL="179555" indent="-179555">
                <a:buFont typeface="Wingdings" charset="2"/>
                <a:buChar char="Ø"/>
              </a:pPr>
              <a:r>
                <a:rPr lang="en-US" sz="1000" b="1" cap="all" dirty="0" smtClean="0"/>
                <a:t>LINK-UP SITE (LUS)</a:t>
              </a:r>
              <a:r>
                <a:rPr lang="en-US" sz="1000" cap="all" dirty="0" smtClean="0"/>
                <a:t> THIS IS THE ENTIRE AREA SURROUNDING THE LINK-UP RALLY POINT, THIS AREA INCLUDES ALL OF THE ELEMENTS SECURITY HALTS, THE LINK-UP RALLY POINT, EVERYTHING. THE LINK-UP SITE CAN EXTEND TO A 1KM RADIUS FROM THE ACTUAL LINK-UP POINT ITSELF. THE STATIONARY ELEMENT MUST CONTROL AND SYNCRONIZE THE MOVEMENT OF ALL THE FRIENDLY ELEMENTS OPERATING IN THE LINK-UP SITE AREA.</a:t>
              </a:r>
              <a:endParaRPr lang="en-US" sz="1000" b="1" cap="all" dirty="0"/>
            </a:p>
          </p:txBody>
        </p:sp>
        <p:sp>
          <p:nvSpPr>
            <p:cNvPr id="16" name="TextBox 15"/>
            <p:cNvSpPr txBox="1"/>
            <p:nvPr/>
          </p:nvSpPr>
          <p:spPr>
            <a:xfrm>
              <a:off x="381000" y="4335629"/>
              <a:ext cx="6248400" cy="322364"/>
            </a:xfrm>
            <a:prstGeom prst="rect">
              <a:avLst/>
            </a:prstGeom>
            <a:solidFill>
              <a:schemeClr val="tx1"/>
            </a:solidFill>
            <a:ln w="38100">
              <a:solidFill>
                <a:schemeClr val="tx1"/>
              </a:solidFill>
            </a:ln>
          </p:spPr>
          <p:txBody>
            <a:bodyPr wrap="square" rtlCol="0">
              <a:spAutoFit/>
            </a:bodyPr>
            <a:lstStyle/>
            <a:p>
              <a:pPr algn="ctr"/>
              <a:r>
                <a:rPr lang="en-US" sz="1700" dirty="0">
                  <a:solidFill>
                    <a:schemeClr val="bg1"/>
                  </a:solidFill>
                  <a:latin typeface="Arial Black" pitchFamily="34" charset="0"/>
                </a:rPr>
                <a:t>KEY TERMS</a:t>
              </a:r>
            </a:p>
          </p:txBody>
        </p:sp>
      </p:grpSp>
      <p:grpSp>
        <p:nvGrpSpPr>
          <p:cNvPr id="70" name="Group 69"/>
          <p:cNvGrpSpPr>
            <a:grpSpLocks noChangeAspect="1"/>
          </p:cNvGrpSpPr>
          <p:nvPr/>
        </p:nvGrpSpPr>
        <p:grpSpPr>
          <a:xfrm>
            <a:off x="3276600" y="3014637"/>
            <a:ext cx="3505200" cy="3586340"/>
            <a:chOff x="1219200" y="1919139"/>
            <a:chExt cx="4419600" cy="4174069"/>
          </a:xfrm>
        </p:grpSpPr>
        <p:sp>
          <p:nvSpPr>
            <p:cNvPr id="18" name="Oval 17"/>
            <p:cNvSpPr>
              <a:spLocks noChangeAspect="1"/>
            </p:cNvSpPr>
            <p:nvPr/>
          </p:nvSpPr>
          <p:spPr>
            <a:xfrm>
              <a:off x="1219200" y="1919139"/>
              <a:ext cx="4419600" cy="417406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grpSp>
          <p:nvGrpSpPr>
            <p:cNvPr id="19" name="Group 37"/>
            <p:cNvGrpSpPr/>
            <p:nvPr/>
          </p:nvGrpSpPr>
          <p:grpSpPr>
            <a:xfrm>
              <a:off x="3637862" y="5257800"/>
              <a:ext cx="511763" cy="457200"/>
              <a:chOff x="1199462" y="2895600"/>
              <a:chExt cx="511763" cy="457200"/>
            </a:xfrm>
          </p:grpSpPr>
          <p:sp>
            <p:nvSpPr>
              <p:cNvPr id="20" name="Oval 1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1" name="TextBox 20"/>
              <p:cNvSpPr txBox="1"/>
              <p:nvPr/>
            </p:nvSpPr>
            <p:spPr>
              <a:xfrm>
                <a:off x="1199462" y="2970739"/>
                <a:ext cx="511763" cy="322394"/>
              </a:xfrm>
              <a:prstGeom prst="rect">
                <a:avLst/>
              </a:prstGeom>
              <a:noFill/>
            </p:spPr>
            <p:txBody>
              <a:bodyPr wrap="none" rtlCol="0">
                <a:spAutoFit/>
              </a:bodyPr>
              <a:lstStyle/>
              <a:p>
                <a:pPr algn="ctr"/>
                <a:r>
                  <a:rPr lang="en-US" sz="1200" dirty="0">
                    <a:solidFill>
                      <a:schemeClr val="bg1"/>
                    </a:solidFill>
                    <a:latin typeface="Arial Black" pitchFamily="34" charset="0"/>
                  </a:rPr>
                  <a:t>SE</a:t>
                </a:r>
              </a:p>
            </p:txBody>
          </p:sp>
        </p:grpSp>
        <p:grpSp>
          <p:nvGrpSpPr>
            <p:cNvPr id="22" name="Group 37"/>
            <p:cNvGrpSpPr/>
            <p:nvPr/>
          </p:nvGrpSpPr>
          <p:grpSpPr>
            <a:xfrm>
              <a:off x="1545440" y="3048000"/>
              <a:ext cx="556229" cy="457200"/>
              <a:chOff x="1164440" y="2895600"/>
              <a:chExt cx="556229" cy="457200"/>
            </a:xfrm>
          </p:grpSpPr>
          <p:sp>
            <p:nvSpPr>
              <p:cNvPr id="23" name="Oval 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 name="TextBox 23"/>
              <p:cNvSpPr txBox="1"/>
              <p:nvPr/>
            </p:nvSpPr>
            <p:spPr>
              <a:xfrm>
                <a:off x="1164440" y="2957954"/>
                <a:ext cx="556229" cy="322394"/>
              </a:xfrm>
              <a:prstGeom prst="rect">
                <a:avLst/>
              </a:prstGeom>
              <a:noFill/>
            </p:spPr>
            <p:txBody>
              <a:bodyPr wrap="none" rtlCol="0">
                <a:spAutoFit/>
              </a:bodyPr>
              <a:lstStyle/>
              <a:p>
                <a:pPr algn="ctr"/>
                <a:r>
                  <a:rPr lang="en-US" sz="1200" dirty="0">
                    <a:solidFill>
                      <a:schemeClr val="bg1"/>
                    </a:solidFill>
                    <a:latin typeface="Arial Black" pitchFamily="34" charset="0"/>
                  </a:rPr>
                  <a:t>ME</a:t>
                </a:r>
              </a:p>
            </p:txBody>
          </p:sp>
        </p:grpSp>
        <p:sp>
          <p:nvSpPr>
            <p:cNvPr id="26" name="TextBox 25"/>
            <p:cNvSpPr txBox="1"/>
            <p:nvPr/>
          </p:nvSpPr>
          <p:spPr>
            <a:xfrm rot="2089639">
              <a:off x="4096924" y="2034597"/>
              <a:ext cx="1449549" cy="716411"/>
            </a:xfrm>
            <a:prstGeom prst="rect">
              <a:avLst/>
            </a:prstGeom>
            <a:noFill/>
          </p:spPr>
          <p:txBody>
            <a:bodyPr wrap="none" lIns="91424" tIns="45712" rIns="91424" bIns="45712" rtlCol="0">
              <a:spAutoFit/>
            </a:bodyPr>
            <a:lstStyle/>
            <a:p>
              <a:pPr algn="ctr"/>
              <a:r>
                <a:rPr lang="en-US" sz="1700" dirty="0">
                  <a:latin typeface="Arial Black" pitchFamily="34" charset="0"/>
                </a:rPr>
                <a:t>LINK-</a:t>
              </a:r>
              <a:r>
                <a:rPr lang="en-US" sz="1500" dirty="0">
                  <a:latin typeface="Arial Black" pitchFamily="34" charset="0"/>
                </a:rPr>
                <a:t>UP</a:t>
              </a:r>
            </a:p>
            <a:p>
              <a:pPr algn="ctr"/>
              <a:r>
                <a:rPr lang="en-US" sz="1700" dirty="0">
                  <a:latin typeface="Arial Black" pitchFamily="34" charset="0"/>
                </a:rPr>
                <a:t>SITE</a:t>
              </a:r>
            </a:p>
          </p:txBody>
        </p:sp>
        <p:grpSp>
          <p:nvGrpSpPr>
            <p:cNvPr id="32" name="Group 31"/>
            <p:cNvGrpSpPr/>
            <p:nvPr/>
          </p:nvGrpSpPr>
          <p:grpSpPr>
            <a:xfrm>
              <a:off x="4480487" y="3049270"/>
              <a:ext cx="499635" cy="990252"/>
              <a:chOff x="4937687" y="4572348"/>
              <a:chExt cx="499635" cy="990252"/>
            </a:xfrm>
          </p:grpSpPr>
          <p:grpSp>
            <p:nvGrpSpPr>
              <p:cNvPr id="28" name="Group 62"/>
              <p:cNvGrpSpPr>
                <a:grpSpLocks noChangeAspect="1"/>
              </p:cNvGrpSpPr>
              <p:nvPr/>
            </p:nvGrpSpPr>
            <p:grpSpPr>
              <a:xfrm>
                <a:off x="4953000" y="4610100"/>
                <a:ext cx="457200" cy="952500"/>
                <a:chOff x="1828800" y="2286000"/>
                <a:chExt cx="914400" cy="1905000"/>
              </a:xfrm>
              <a:solidFill>
                <a:schemeClr val="bg1"/>
              </a:solidFill>
            </p:grpSpPr>
            <p:sp>
              <p:nvSpPr>
                <p:cNvPr id="30" name="Rectangle 29"/>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4937687" y="4572348"/>
                <a:ext cx="499635" cy="501501"/>
              </a:xfrm>
              <a:prstGeom prst="rect">
                <a:avLst/>
              </a:prstGeom>
              <a:noFill/>
              <a:ln w="38100">
                <a:noFill/>
              </a:ln>
            </p:spPr>
            <p:txBody>
              <a:bodyPr wrap="none" rtlCol="0">
                <a:spAutoFit/>
              </a:bodyPr>
              <a:lstStyle/>
              <a:p>
                <a:pPr algn="ctr"/>
                <a:r>
                  <a:rPr lang="en-US" sz="1100" dirty="0">
                    <a:latin typeface="Arial Black" pitchFamily="34" charset="0"/>
                  </a:rPr>
                  <a:t>LU</a:t>
                </a:r>
              </a:p>
              <a:p>
                <a:pPr algn="ctr"/>
                <a:r>
                  <a:rPr lang="en-US" sz="1100" dirty="0">
                    <a:latin typeface="Arial Black" pitchFamily="34" charset="0"/>
                  </a:rPr>
                  <a:t>RP</a:t>
                </a:r>
              </a:p>
            </p:txBody>
          </p:sp>
        </p:grpSp>
        <p:cxnSp>
          <p:nvCxnSpPr>
            <p:cNvPr id="45" name="Curved Connector 44"/>
            <p:cNvCxnSpPr>
              <a:stCxn id="24" idx="2"/>
              <a:endCxn id="58" idx="5"/>
            </p:cNvCxnSpPr>
            <p:nvPr/>
          </p:nvCxnSpPr>
          <p:spPr>
            <a:xfrm rot="16200000" flipH="1">
              <a:off x="2237166" y="3019135"/>
              <a:ext cx="359123" cy="1186346"/>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21" idx="1"/>
              <a:endCxn id="58" idx="0"/>
            </p:cNvCxnSpPr>
            <p:nvPr/>
          </p:nvCxnSpPr>
          <p:spPr>
            <a:xfrm rot="10800000">
              <a:off x="3124201" y="4039521"/>
              <a:ext cx="513662" cy="1454615"/>
            </a:xfrm>
            <a:prstGeom prst="curvedConnector2">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2879267" y="3087022"/>
              <a:ext cx="501657" cy="952500"/>
              <a:chOff x="4936667" y="4610100"/>
              <a:chExt cx="501657" cy="952500"/>
            </a:xfrm>
          </p:grpSpPr>
          <p:grpSp>
            <p:nvGrpSpPr>
              <p:cNvPr id="52" name="Group 62"/>
              <p:cNvGrpSpPr>
                <a:grpSpLocks noChangeAspect="1"/>
              </p:cNvGrpSpPr>
              <p:nvPr/>
            </p:nvGrpSpPr>
            <p:grpSpPr>
              <a:xfrm>
                <a:off x="4953000" y="4610100"/>
                <a:ext cx="457200" cy="952500"/>
                <a:chOff x="1828800" y="2286000"/>
                <a:chExt cx="914400" cy="1905000"/>
              </a:xfrm>
              <a:solidFill>
                <a:schemeClr val="bg1"/>
              </a:solidFill>
            </p:grpSpPr>
            <p:sp>
              <p:nvSpPr>
                <p:cNvPr id="54" name="Rectangle 53"/>
                <p:cNvSpPr>
                  <a:spLocks noChangeAspect="1"/>
                </p:cNvSpPr>
                <p:nvPr/>
              </p:nvSpPr>
              <p:spPr>
                <a:xfrm>
                  <a:off x="1828800" y="2286000"/>
                  <a:ext cx="9144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a:spLocks noChangeAspect="1"/>
                </p:cNvSpPr>
                <p:nvPr/>
              </p:nvSpPr>
              <p:spPr>
                <a:xfrm rot="10800000">
                  <a:off x="1828800" y="3200400"/>
                  <a:ext cx="914400" cy="990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4936667" y="4674120"/>
                <a:ext cx="501657" cy="322394"/>
              </a:xfrm>
              <a:prstGeom prst="rect">
                <a:avLst/>
              </a:prstGeom>
              <a:noFill/>
              <a:ln w="38100">
                <a:noFill/>
              </a:ln>
            </p:spPr>
            <p:txBody>
              <a:bodyPr wrap="none" rtlCol="0">
                <a:spAutoFit/>
              </a:bodyPr>
              <a:lstStyle/>
              <a:p>
                <a:pPr algn="ctr"/>
                <a:r>
                  <a:rPr lang="en-US" sz="1200" dirty="0" smtClean="0">
                    <a:latin typeface="Arial Black" pitchFamily="34" charset="0"/>
                  </a:rPr>
                  <a:t>LP</a:t>
                </a:r>
                <a:endParaRPr lang="en-US" sz="1200" dirty="0">
                  <a:latin typeface="Arial Black" pitchFamily="34" charset="0"/>
                </a:endParaRPr>
              </a:p>
            </p:txBody>
          </p:sp>
        </p:grpSp>
        <p:cxnSp>
          <p:nvCxnSpPr>
            <p:cNvPr id="59" name="Curved Connector 58"/>
            <p:cNvCxnSpPr>
              <a:stCxn id="58" idx="1"/>
              <a:endCxn id="31" idx="5"/>
            </p:cNvCxnSpPr>
            <p:nvPr/>
          </p:nvCxnSpPr>
          <p:spPr>
            <a:xfrm>
              <a:off x="3238500" y="3791872"/>
              <a:ext cx="1371600" cy="12700"/>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4" name="Group 100"/>
            <p:cNvGrpSpPr>
              <a:grpSpLocks/>
            </p:cNvGrpSpPr>
            <p:nvPr/>
          </p:nvGrpSpPr>
          <p:grpSpPr bwMode="auto">
            <a:xfrm rot="6432568">
              <a:off x="2135604" y="3542438"/>
              <a:ext cx="526910" cy="392600"/>
              <a:chOff x="457200" y="5562600"/>
              <a:chExt cx="892730" cy="533400"/>
            </a:xfrm>
          </p:grpSpPr>
          <p:cxnSp>
            <p:nvCxnSpPr>
              <p:cNvPr id="65" name="Straight Connector 64"/>
              <p:cNvCxnSpPr/>
              <p:nvPr/>
            </p:nvCxnSpPr>
            <p:spPr>
              <a:xfrm>
                <a:off x="600164" y="5867400"/>
                <a:ext cx="600448"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19147" y="5905453"/>
                <a:ext cx="228600" cy="152495"/>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1159383" y="5905453"/>
                <a:ext cx="228600" cy="152495"/>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1111752" y="5654628"/>
                <a:ext cx="304800" cy="15249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V="1">
                <a:off x="381047" y="5638753"/>
                <a:ext cx="304800" cy="15249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3" name="TextBox 72"/>
          <p:cNvSpPr txBox="1"/>
          <p:nvPr/>
        </p:nvSpPr>
        <p:spPr>
          <a:xfrm>
            <a:off x="381007" y="2808257"/>
            <a:ext cx="2971801" cy="1550960"/>
          </a:xfrm>
          <a:prstGeom prst="rect">
            <a:avLst/>
          </a:prstGeom>
          <a:noFill/>
          <a:ln>
            <a:noFill/>
          </a:ln>
        </p:spPr>
        <p:txBody>
          <a:bodyPr wrap="square" lIns="95779" tIns="47890" rIns="95779" bIns="47890" rtlCol="0">
            <a:spAutoFit/>
          </a:bodyPr>
          <a:lstStyle/>
          <a:p>
            <a:pPr marL="179587" indent="-179587">
              <a:buFontTx/>
              <a:buChar char="-"/>
            </a:pPr>
            <a:r>
              <a:rPr lang="en-US" sz="1050" cap="all" dirty="0" smtClean="0"/>
              <a:t>TL </a:t>
            </a:r>
            <a:r>
              <a:rPr lang="en-US" sz="1050" cap="all" dirty="0"/>
              <a:t>will </a:t>
            </a:r>
            <a:r>
              <a:rPr lang="en-US" sz="1050" b="1" cap="all" dirty="0"/>
              <a:t>identify </a:t>
            </a:r>
            <a:r>
              <a:rPr lang="en-US" sz="1050" cap="all" dirty="0" smtClean="0"/>
              <a:t>himself</a:t>
            </a:r>
          </a:p>
          <a:p>
            <a:pPr marL="179587" indent="-179587">
              <a:buFontTx/>
              <a:buChar char="-"/>
            </a:pPr>
            <a:r>
              <a:rPr lang="en-US" sz="1050" cap="all" dirty="0" smtClean="0"/>
              <a:t>TL </a:t>
            </a:r>
            <a:r>
              <a:rPr lang="en-US" sz="1050" cap="all" dirty="0"/>
              <a:t>will ask them </a:t>
            </a:r>
            <a:r>
              <a:rPr lang="en-US" sz="1050" b="1" cap="all" dirty="0"/>
              <a:t>how long </a:t>
            </a:r>
            <a:r>
              <a:rPr lang="en-US" sz="1050" cap="all" dirty="0"/>
              <a:t>the stationary element will stay </a:t>
            </a:r>
            <a:r>
              <a:rPr lang="en-US" sz="1050" cap="all" dirty="0" smtClean="0"/>
              <a:t>there </a:t>
            </a:r>
            <a:endParaRPr lang="en-US" sz="1050" cap="all" dirty="0"/>
          </a:p>
          <a:p>
            <a:pPr marL="179587" indent="-179587">
              <a:buFontTx/>
              <a:buChar char="-"/>
            </a:pPr>
            <a:r>
              <a:rPr lang="en-US" sz="1050" cap="all" dirty="0"/>
              <a:t>TL will tell him the </a:t>
            </a:r>
            <a:r>
              <a:rPr lang="en-US" sz="1050" b="1" cap="all" dirty="0"/>
              <a:t>number of personnel </a:t>
            </a:r>
            <a:r>
              <a:rPr lang="en-US" sz="1050" cap="all" dirty="0"/>
              <a:t>that he will return </a:t>
            </a:r>
            <a:r>
              <a:rPr lang="en-US" sz="1050" cap="all" dirty="0" smtClean="0"/>
              <a:t>with </a:t>
            </a:r>
          </a:p>
          <a:p>
            <a:pPr marL="179587" indent="-179587">
              <a:buFontTx/>
              <a:buChar char="-"/>
            </a:pPr>
            <a:r>
              <a:rPr lang="en-US" sz="1050" b="1" cap="all" dirty="0" smtClean="0"/>
              <a:t>How </a:t>
            </a:r>
            <a:r>
              <a:rPr lang="en-US" sz="1050" b="1" cap="all" dirty="0"/>
              <a:t>long </a:t>
            </a:r>
            <a:r>
              <a:rPr lang="en-US" sz="1050" cap="all" dirty="0"/>
              <a:t>until it will take to bring the </a:t>
            </a:r>
            <a:r>
              <a:rPr lang="en-US" sz="1050" b="1" cap="all" dirty="0"/>
              <a:t>remainder of the squad </a:t>
            </a:r>
            <a:r>
              <a:rPr lang="en-US" sz="1050" cap="all" dirty="0"/>
              <a:t>up from the </a:t>
            </a:r>
            <a:r>
              <a:rPr lang="en-US" sz="1050" cap="all" dirty="0" smtClean="0"/>
              <a:t>SH</a:t>
            </a:r>
          </a:p>
          <a:p>
            <a:pPr marL="179587" indent="-179587">
              <a:buFontTx/>
              <a:buChar char="-"/>
            </a:pPr>
            <a:r>
              <a:rPr lang="en-US" sz="1050" cap="all" dirty="0" smtClean="0"/>
              <a:t>From </a:t>
            </a:r>
            <a:r>
              <a:rPr lang="en-US" sz="1050" cap="all" dirty="0"/>
              <a:t>what </a:t>
            </a:r>
            <a:r>
              <a:rPr lang="en-US" sz="1050" b="1" cap="all" dirty="0"/>
              <a:t>general direction </a:t>
            </a:r>
            <a:r>
              <a:rPr lang="en-US" sz="1050" cap="all" dirty="0"/>
              <a:t>the squad will be coming </a:t>
            </a:r>
            <a:r>
              <a:rPr lang="en-US" sz="1050" cap="all" dirty="0" smtClean="0"/>
              <a:t>from</a:t>
            </a:r>
            <a:endParaRPr lang="en-US" sz="1050" cap="all" dirty="0">
              <a:cs typeface="Arial" pitchFamily="34" charset="0"/>
            </a:endParaRP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40" name="Slide Number Placeholder 39"/>
          <p:cNvSpPr>
            <a:spLocks noGrp="1"/>
          </p:cNvSpPr>
          <p:nvPr>
            <p:ph type="sldNum" sz="quarter" idx="12"/>
          </p:nvPr>
        </p:nvSpPr>
        <p:spPr/>
        <p:txBody>
          <a:bodyPr/>
          <a:lstStyle/>
          <a:p>
            <a:fld id="{19C55568-C6AD-4596-911E-41E918440C47}" type="slidenum">
              <a:rPr lang="en-US" smtClean="0"/>
              <a:pPr/>
              <a:t>35</a:t>
            </a:fld>
            <a:endParaRPr lang="en-US" dirty="0"/>
          </a:p>
        </p:txBody>
      </p:sp>
    </p:spTree>
    <p:extLst>
      <p:ext uri="{BB962C8B-B14F-4D97-AF65-F5344CB8AC3E}">
        <p14:creationId xmlns="" xmlns:p14="http://schemas.microsoft.com/office/powerpoint/2010/main" val="2648613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858000" cy="742950"/>
          </a:xfrm>
          <a:solidFill>
            <a:schemeClr val="tx1"/>
          </a:solidFill>
        </p:spPr>
        <p:txBody>
          <a:bodyPr>
            <a:noAutofit/>
          </a:bodyPr>
          <a:lstStyle/>
          <a:p>
            <a:r>
              <a:rPr lang="en-US" sz="2100" dirty="0" smtClean="0">
                <a:solidFill>
                  <a:srgbClr val="FFFFFF"/>
                </a:solidFill>
                <a:latin typeface="Arial Black" pitchFamily="34" charset="0"/>
              </a:rPr>
              <a:t>11. OCCUPY HIDE SITE</a:t>
            </a:r>
            <a:br>
              <a:rPr lang="en-US" sz="2100" dirty="0" smtClean="0">
                <a:solidFill>
                  <a:srgbClr val="FFFFFF"/>
                </a:solidFill>
                <a:latin typeface="Arial Black" pitchFamily="34" charset="0"/>
              </a:rPr>
            </a:br>
            <a:r>
              <a:rPr lang="en-US" sz="2100" dirty="0" smtClean="0">
                <a:solidFill>
                  <a:srgbClr val="FFFFFF"/>
                </a:solidFill>
                <a:latin typeface="Arial Black" pitchFamily="34" charset="0"/>
              </a:rPr>
              <a:t>(PRIMARY)</a:t>
            </a:r>
            <a:endParaRPr lang="en-US" sz="2100" dirty="0">
              <a:solidFill>
                <a:srgbClr val="FFFFFF"/>
              </a:solidFill>
              <a:latin typeface="Arial Black" pitchFamily="34" charset="0"/>
            </a:endParaRPr>
          </a:p>
        </p:txBody>
      </p:sp>
      <p:sp>
        <p:nvSpPr>
          <p:cNvPr id="5" name="Rectangle 4"/>
          <p:cNvSpPr/>
          <p:nvPr/>
        </p:nvSpPr>
        <p:spPr>
          <a:xfrm>
            <a:off x="0" y="882255"/>
            <a:ext cx="6858000" cy="2635872"/>
          </a:xfrm>
          <a:prstGeom prst="rect">
            <a:avLst/>
          </a:prstGeom>
        </p:spPr>
        <p:txBody>
          <a:bodyPr wrap="square" lIns="95779" tIns="47890" rIns="95779" bIns="47890">
            <a:spAutoFit/>
          </a:bodyPr>
          <a:lstStyle/>
          <a:p>
            <a:pPr marL="359174" indent="-359174">
              <a:buFont typeface="+mj-lt"/>
              <a:buAutoNum type="arabicPeriod"/>
            </a:pPr>
            <a:r>
              <a:rPr lang="en-US" sz="1500" cap="all" dirty="0" smtClean="0"/>
              <a:t>Unit FOOM (Terrain dependent)</a:t>
            </a:r>
          </a:p>
          <a:p>
            <a:pPr marL="359174" indent="-359174">
              <a:buFont typeface="+mj-lt"/>
              <a:buAutoNum type="arabicPeriod"/>
            </a:pPr>
            <a:r>
              <a:rPr lang="en-US" sz="1500" cap="all" dirty="0" smtClean="0"/>
              <a:t>Security Halt (SH/LH)</a:t>
            </a:r>
          </a:p>
          <a:p>
            <a:pPr marL="359174" indent="-359174">
              <a:buFont typeface="+mj-lt"/>
              <a:buAutoNum type="arabicPeriod"/>
            </a:pPr>
            <a:r>
              <a:rPr lang="en-US" sz="1500" cap="all" dirty="0" smtClean="0"/>
              <a:t>LDRS recon of tentative CP (Personnel_)</a:t>
            </a:r>
          </a:p>
          <a:p>
            <a:pPr marL="359174" indent="-359174">
              <a:buFont typeface="+mj-lt"/>
              <a:buAutoNum type="arabicPeriod"/>
            </a:pPr>
            <a:r>
              <a:rPr lang="en-US" sz="1500" cap="all" dirty="0" smtClean="0"/>
              <a:t>ID/clear/establish S&amp;O/5 point (vulnerable points; 5 characteristics)</a:t>
            </a:r>
          </a:p>
          <a:p>
            <a:pPr marL="359174" indent="-359174">
              <a:buFont typeface="+mj-lt"/>
              <a:buAutoNum type="arabicPeriod"/>
            </a:pPr>
            <a:r>
              <a:rPr lang="en-US" sz="1500" cap="all" dirty="0" smtClean="0"/>
              <a:t>CP occupation (Personnel__;90/90; SLLS)</a:t>
            </a:r>
          </a:p>
          <a:p>
            <a:pPr marL="359174" indent="-359174">
              <a:buFont typeface="+mj-lt"/>
              <a:buAutoNum type="arabicPeriod"/>
            </a:pPr>
            <a:r>
              <a:rPr lang="en-US" sz="1500" cap="all" dirty="0" smtClean="0"/>
              <a:t>R&amp;S, confirm/change/abort (5 characteristics; OACOK)</a:t>
            </a:r>
          </a:p>
          <a:p>
            <a:pPr marL="359174" indent="-359174">
              <a:buFont typeface="+mj-lt"/>
              <a:buAutoNum type="arabicPeriod"/>
            </a:pPr>
            <a:r>
              <a:rPr lang="en-US" sz="1500" cap="all" dirty="0" smtClean="0"/>
              <a:t>CP establishment (commo/camo/info protection)</a:t>
            </a:r>
          </a:p>
          <a:p>
            <a:pPr marL="359174" indent="-359174">
              <a:buFont typeface="+mj-lt"/>
              <a:buAutoNum type="arabicPeriod"/>
            </a:pPr>
            <a:r>
              <a:rPr lang="en-US" sz="1500" cap="all" dirty="0" smtClean="0"/>
              <a:t>CP defensive measures (early warning/op/routes)</a:t>
            </a:r>
          </a:p>
          <a:p>
            <a:pPr marL="359174" indent="-359174">
              <a:buFont typeface="+mj-lt"/>
              <a:buAutoNum type="arabicPeriod"/>
            </a:pPr>
            <a:r>
              <a:rPr lang="en-US" sz="1500" cap="all" dirty="0" smtClean="0"/>
              <a:t>Fires/withdrawal/alert plans (SOF/ Black&amp;Gold/APB)</a:t>
            </a:r>
          </a:p>
          <a:p>
            <a:pPr marL="359174" indent="-359174">
              <a:buFont typeface="+mj-lt"/>
              <a:buAutoNum type="arabicPeriod"/>
            </a:pPr>
            <a:r>
              <a:rPr lang="en-US" sz="1500" cap="all" dirty="0" smtClean="0"/>
              <a:t>Black/Gold/Alternate CP(distance; direction; terrain feature</a:t>
            </a:r>
          </a:p>
          <a:p>
            <a:pPr marL="359174" indent="-359174">
              <a:buFont typeface="+mj-lt"/>
              <a:buAutoNum type="arabicPeriod"/>
            </a:pPr>
            <a:r>
              <a:rPr lang="en-US" sz="1500" cap="all" dirty="0" smtClean="0"/>
              <a:t>Compromise Plan- procedures; direction; authentication; LU</a:t>
            </a:r>
          </a:p>
        </p:txBody>
      </p:sp>
      <p:grpSp>
        <p:nvGrpSpPr>
          <p:cNvPr id="49" name="Group 21"/>
          <p:cNvGrpSpPr>
            <a:grpSpLocks noChangeAspect="1"/>
          </p:cNvGrpSpPr>
          <p:nvPr/>
        </p:nvGrpSpPr>
        <p:grpSpPr>
          <a:xfrm>
            <a:off x="6101701" y="3797306"/>
            <a:ext cx="308432" cy="330201"/>
            <a:chOff x="1213755" y="2895600"/>
            <a:chExt cx="462645" cy="457200"/>
          </a:xfrm>
        </p:grpSpPr>
        <p:sp>
          <p:nvSpPr>
            <p:cNvPr id="50" name="Oval 4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1" name="TextBox 50"/>
            <p:cNvSpPr txBox="1"/>
            <p:nvPr/>
          </p:nvSpPr>
          <p:spPr>
            <a:xfrm>
              <a:off x="1213755" y="2928732"/>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52" name="Group 21"/>
          <p:cNvGrpSpPr>
            <a:grpSpLocks noChangeAspect="1"/>
          </p:cNvGrpSpPr>
          <p:nvPr/>
        </p:nvGrpSpPr>
        <p:grpSpPr>
          <a:xfrm>
            <a:off x="5790858" y="4210053"/>
            <a:ext cx="304801" cy="330201"/>
            <a:chOff x="1219200" y="2895600"/>
            <a:chExt cx="457200" cy="457200"/>
          </a:xfrm>
        </p:grpSpPr>
        <p:sp>
          <p:nvSpPr>
            <p:cNvPr id="53" name="Oval 5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4" name="TextBox 53"/>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55" name="Group 21"/>
          <p:cNvGrpSpPr>
            <a:grpSpLocks noChangeAspect="1"/>
          </p:cNvGrpSpPr>
          <p:nvPr/>
        </p:nvGrpSpPr>
        <p:grpSpPr>
          <a:xfrm>
            <a:off x="6400454" y="4210054"/>
            <a:ext cx="305147" cy="330201"/>
            <a:chOff x="1218683" y="2895600"/>
            <a:chExt cx="457717" cy="457200"/>
          </a:xfrm>
        </p:grpSpPr>
        <p:sp>
          <p:nvSpPr>
            <p:cNvPr id="56" name="Oval 5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7" name="TextBox 56"/>
            <p:cNvSpPr txBox="1"/>
            <p:nvPr/>
          </p:nvSpPr>
          <p:spPr>
            <a:xfrm>
              <a:off x="1218683" y="2901858"/>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X</a:t>
              </a:r>
              <a:endParaRPr lang="en-US" sz="1200" dirty="0">
                <a:solidFill>
                  <a:schemeClr val="bg1"/>
                </a:solidFill>
                <a:latin typeface="Arial Black" pitchFamily="34" charset="0"/>
              </a:endParaRPr>
            </a:p>
          </p:txBody>
        </p:sp>
      </p:grpSp>
      <p:grpSp>
        <p:nvGrpSpPr>
          <p:cNvPr id="127" name="Group 126"/>
          <p:cNvGrpSpPr/>
          <p:nvPr/>
        </p:nvGrpSpPr>
        <p:grpSpPr>
          <a:xfrm>
            <a:off x="103632" y="3636545"/>
            <a:ext cx="3249168" cy="3034425"/>
            <a:chOff x="103632" y="3276600"/>
            <a:chExt cx="3249168" cy="2801007"/>
          </a:xfrm>
        </p:grpSpPr>
        <p:sp>
          <p:nvSpPr>
            <p:cNvPr id="6" name="Isosceles Triangle 5"/>
            <p:cNvSpPr>
              <a:spLocks noChangeAspect="1"/>
            </p:cNvSpPr>
            <p:nvPr/>
          </p:nvSpPr>
          <p:spPr>
            <a:xfrm rot="10800000">
              <a:off x="103632" y="3276600"/>
              <a:ext cx="3249168" cy="280100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21"/>
            <p:cNvGrpSpPr>
              <a:grpSpLocks noChangeAspect="1"/>
            </p:cNvGrpSpPr>
            <p:nvPr/>
          </p:nvGrpSpPr>
          <p:grpSpPr>
            <a:xfrm>
              <a:off x="435481" y="3596256"/>
              <a:ext cx="305147" cy="304801"/>
              <a:chOff x="1218681" y="2895600"/>
              <a:chExt cx="457719" cy="457200"/>
            </a:xfrm>
          </p:grpSpPr>
          <p:sp>
            <p:nvSpPr>
              <p:cNvPr id="14" name="Oval 1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5" name="TextBox 14"/>
              <p:cNvSpPr txBox="1"/>
              <p:nvPr/>
            </p:nvSpPr>
            <p:spPr>
              <a:xfrm>
                <a:off x="1218681"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16" name="Group 21"/>
            <p:cNvGrpSpPr>
              <a:grpSpLocks noChangeAspect="1"/>
            </p:cNvGrpSpPr>
            <p:nvPr/>
          </p:nvGrpSpPr>
          <p:grpSpPr>
            <a:xfrm>
              <a:off x="272716" y="3324896"/>
              <a:ext cx="304801" cy="304801"/>
              <a:chOff x="1219200" y="2895600"/>
              <a:chExt cx="457200" cy="457200"/>
            </a:xfrm>
          </p:grpSpPr>
          <p:sp>
            <p:nvSpPr>
              <p:cNvPr id="17" name="Oval 1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8" name="TextBox 17"/>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19" name="Group 21"/>
            <p:cNvGrpSpPr>
              <a:grpSpLocks noChangeAspect="1"/>
            </p:cNvGrpSpPr>
            <p:nvPr/>
          </p:nvGrpSpPr>
          <p:grpSpPr>
            <a:xfrm>
              <a:off x="580565" y="3320716"/>
              <a:ext cx="330540" cy="304801"/>
              <a:chOff x="1199444" y="2895600"/>
              <a:chExt cx="495808" cy="457200"/>
            </a:xfrm>
          </p:grpSpPr>
          <p:sp>
            <p:nvSpPr>
              <p:cNvPr id="20" name="Oval 1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1" name="TextBox 20"/>
              <p:cNvSpPr txBox="1"/>
              <p:nvPr/>
            </p:nvSpPr>
            <p:spPr>
              <a:xfrm>
                <a:off x="1199444" y="2934780"/>
                <a:ext cx="495808"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M</a:t>
                </a:r>
                <a:endParaRPr lang="en-US" sz="1200" dirty="0">
                  <a:solidFill>
                    <a:schemeClr val="bg1"/>
                  </a:solidFill>
                  <a:latin typeface="Arial Black" pitchFamily="34" charset="0"/>
                </a:endParaRPr>
              </a:p>
            </p:txBody>
          </p:sp>
        </p:grpSp>
        <p:grpSp>
          <p:nvGrpSpPr>
            <p:cNvPr id="31" name="Group 21"/>
            <p:cNvGrpSpPr>
              <a:grpSpLocks noChangeAspect="1"/>
            </p:cNvGrpSpPr>
            <p:nvPr/>
          </p:nvGrpSpPr>
          <p:grpSpPr>
            <a:xfrm>
              <a:off x="1572493" y="5534525"/>
              <a:ext cx="312906" cy="304801"/>
              <a:chOff x="1212672" y="2895600"/>
              <a:chExt cx="469357"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3" name="TextBox 32"/>
              <p:cNvSpPr txBox="1"/>
              <p:nvPr/>
            </p:nvSpPr>
            <p:spPr>
              <a:xfrm>
                <a:off x="1212672" y="2934780"/>
                <a:ext cx="469357"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grpSp>
          <p:nvGrpSpPr>
            <p:cNvPr id="34" name="Group 21"/>
            <p:cNvGrpSpPr>
              <a:grpSpLocks noChangeAspect="1"/>
            </p:cNvGrpSpPr>
            <p:nvPr/>
          </p:nvGrpSpPr>
          <p:grpSpPr>
            <a:xfrm>
              <a:off x="1413387" y="5263165"/>
              <a:ext cx="305147" cy="304801"/>
              <a:chOff x="1218681" y="2895600"/>
              <a:chExt cx="457719"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6" name="TextBox 35"/>
              <p:cNvSpPr txBox="1"/>
              <p:nvPr/>
            </p:nvSpPr>
            <p:spPr>
              <a:xfrm>
                <a:off x="1218681"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C</a:t>
                </a:r>
                <a:endParaRPr lang="en-US" sz="1200" dirty="0">
                  <a:solidFill>
                    <a:schemeClr val="bg1"/>
                  </a:solidFill>
                  <a:latin typeface="Arial Black" pitchFamily="34" charset="0"/>
                </a:endParaRPr>
              </a:p>
            </p:txBody>
          </p:sp>
        </p:grpSp>
        <p:grpSp>
          <p:nvGrpSpPr>
            <p:cNvPr id="37" name="Group 21"/>
            <p:cNvGrpSpPr>
              <a:grpSpLocks noChangeAspect="1"/>
            </p:cNvGrpSpPr>
            <p:nvPr/>
          </p:nvGrpSpPr>
          <p:grpSpPr>
            <a:xfrm>
              <a:off x="1734408" y="5258985"/>
              <a:ext cx="305145" cy="304801"/>
              <a:chOff x="1218684" y="2895600"/>
              <a:chExt cx="457716" cy="457200"/>
            </a:xfrm>
          </p:grpSpPr>
          <p:sp>
            <p:nvSpPr>
              <p:cNvPr id="38" name="Oval 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9" name="TextBox 38"/>
              <p:cNvSpPr txBox="1"/>
              <p:nvPr/>
            </p:nvSpPr>
            <p:spPr>
              <a:xfrm>
                <a:off x="1218684"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40" name="Group 21"/>
            <p:cNvGrpSpPr>
              <a:grpSpLocks noChangeAspect="1"/>
            </p:cNvGrpSpPr>
            <p:nvPr/>
          </p:nvGrpSpPr>
          <p:grpSpPr>
            <a:xfrm>
              <a:off x="2693228" y="3612298"/>
              <a:ext cx="305147" cy="304801"/>
              <a:chOff x="1218681" y="2895600"/>
              <a:chExt cx="457719"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2" name="TextBox 41"/>
              <p:cNvSpPr txBox="1"/>
              <p:nvPr/>
            </p:nvSpPr>
            <p:spPr>
              <a:xfrm>
                <a:off x="1218681"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43" name="Group 21"/>
            <p:cNvGrpSpPr>
              <a:grpSpLocks noChangeAspect="1"/>
            </p:cNvGrpSpPr>
            <p:nvPr/>
          </p:nvGrpSpPr>
          <p:grpSpPr>
            <a:xfrm>
              <a:off x="2530463" y="3340938"/>
              <a:ext cx="304801" cy="304801"/>
              <a:chOff x="1219200" y="2895600"/>
              <a:chExt cx="457200" cy="457200"/>
            </a:xfrm>
          </p:grpSpPr>
          <p:sp>
            <p:nvSpPr>
              <p:cNvPr id="44" name="Oval 4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5" name="TextBox 44"/>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46" name="Group 21"/>
            <p:cNvGrpSpPr>
              <a:grpSpLocks noChangeAspect="1"/>
            </p:cNvGrpSpPr>
            <p:nvPr/>
          </p:nvGrpSpPr>
          <p:grpSpPr>
            <a:xfrm>
              <a:off x="2851138" y="3336758"/>
              <a:ext cx="305145" cy="304801"/>
              <a:chOff x="1218684" y="2895600"/>
              <a:chExt cx="457716" cy="457200"/>
            </a:xfrm>
          </p:grpSpPr>
          <p:sp>
            <p:nvSpPr>
              <p:cNvPr id="47" name="Oval 4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8" name="TextBox 47"/>
              <p:cNvSpPr txBox="1"/>
              <p:nvPr/>
            </p:nvSpPr>
            <p:spPr>
              <a:xfrm>
                <a:off x="1218684"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X</a:t>
                </a:r>
                <a:endParaRPr lang="en-US" sz="1200" dirty="0">
                  <a:solidFill>
                    <a:schemeClr val="bg1"/>
                  </a:solidFill>
                  <a:latin typeface="Arial Black" pitchFamily="34" charset="0"/>
                </a:endParaRPr>
              </a:p>
            </p:txBody>
          </p:sp>
        </p:grpSp>
        <p:grpSp>
          <p:nvGrpSpPr>
            <p:cNvPr id="58" name="Group 21"/>
            <p:cNvGrpSpPr>
              <a:grpSpLocks noChangeAspect="1"/>
            </p:cNvGrpSpPr>
            <p:nvPr/>
          </p:nvGrpSpPr>
          <p:grpSpPr>
            <a:xfrm>
              <a:off x="1888957" y="4976130"/>
              <a:ext cx="304801" cy="304801"/>
              <a:chOff x="1219200" y="2895600"/>
              <a:chExt cx="457200" cy="457200"/>
            </a:xfrm>
          </p:grpSpPr>
          <p:sp>
            <p:nvSpPr>
              <p:cNvPr id="59" name="Oval 5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60" name="TextBox 59"/>
              <p:cNvSpPr txBox="1"/>
              <p:nvPr/>
            </p:nvSpPr>
            <p:spPr>
              <a:xfrm>
                <a:off x="1231908"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grpSp>
        <p:nvGrpSpPr>
          <p:cNvPr id="71" name="Group 21"/>
          <p:cNvGrpSpPr>
            <a:grpSpLocks noChangeAspect="1"/>
          </p:cNvGrpSpPr>
          <p:nvPr/>
        </p:nvGrpSpPr>
        <p:grpSpPr>
          <a:xfrm>
            <a:off x="5790848" y="5118103"/>
            <a:ext cx="330540" cy="330201"/>
            <a:chOff x="1199445" y="2895600"/>
            <a:chExt cx="495807" cy="457200"/>
          </a:xfrm>
        </p:grpSpPr>
        <p:sp>
          <p:nvSpPr>
            <p:cNvPr id="72" name="Oval 7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3" name="TextBox 72"/>
            <p:cNvSpPr txBox="1"/>
            <p:nvPr/>
          </p:nvSpPr>
          <p:spPr>
            <a:xfrm>
              <a:off x="1199445" y="2934780"/>
              <a:ext cx="495807"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M</a:t>
              </a:r>
              <a:endParaRPr lang="en-US" sz="1200" dirty="0">
                <a:solidFill>
                  <a:schemeClr val="bg1"/>
                </a:solidFill>
                <a:latin typeface="Arial Black" pitchFamily="34" charset="0"/>
              </a:endParaRPr>
            </a:p>
          </p:txBody>
        </p:sp>
      </p:grpSp>
      <p:grpSp>
        <p:nvGrpSpPr>
          <p:cNvPr id="74" name="Group 21"/>
          <p:cNvGrpSpPr>
            <a:grpSpLocks noChangeAspect="1"/>
          </p:cNvGrpSpPr>
          <p:nvPr/>
        </p:nvGrpSpPr>
        <p:grpSpPr>
          <a:xfrm>
            <a:off x="6400457" y="5118103"/>
            <a:ext cx="305147" cy="330201"/>
            <a:chOff x="1218683" y="2895600"/>
            <a:chExt cx="457717" cy="457200"/>
          </a:xfrm>
        </p:grpSpPr>
        <p:sp>
          <p:nvSpPr>
            <p:cNvPr id="75" name="Oval 7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6" name="TextBox 75"/>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77" name="Group 21"/>
          <p:cNvGrpSpPr>
            <a:grpSpLocks noChangeAspect="1"/>
          </p:cNvGrpSpPr>
          <p:nvPr/>
        </p:nvGrpSpPr>
        <p:grpSpPr>
          <a:xfrm>
            <a:off x="6095311" y="5530853"/>
            <a:ext cx="304801" cy="330201"/>
            <a:chOff x="1219200" y="2895600"/>
            <a:chExt cx="457200" cy="457200"/>
          </a:xfrm>
        </p:grpSpPr>
        <p:sp>
          <p:nvSpPr>
            <p:cNvPr id="78" name="Oval 7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9" name="TextBox 78"/>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80" name="Group 21"/>
          <p:cNvGrpSpPr>
            <a:grpSpLocks noChangeAspect="1"/>
          </p:cNvGrpSpPr>
          <p:nvPr/>
        </p:nvGrpSpPr>
        <p:grpSpPr>
          <a:xfrm>
            <a:off x="6400459" y="5943603"/>
            <a:ext cx="304801" cy="330201"/>
            <a:chOff x="1219200" y="2895600"/>
            <a:chExt cx="457200" cy="457200"/>
          </a:xfrm>
        </p:grpSpPr>
        <p:sp>
          <p:nvSpPr>
            <p:cNvPr id="81" name="Oval 8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2" name="TextBox 81"/>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83" name="Group 21"/>
          <p:cNvGrpSpPr>
            <a:grpSpLocks noChangeAspect="1"/>
          </p:cNvGrpSpPr>
          <p:nvPr/>
        </p:nvGrpSpPr>
        <p:grpSpPr>
          <a:xfrm>
            <a:off x="5790509" y="5943603"/>
            <a:ext cx="305147" cy="330201"/>
            <a:chOff x="1218683" y="2895600"/>
            <a:chExt cx="457717" cy="457200"/>
          </a:xfrm>
        </p:grpSpPr>
        <p:sp>
          <p:nvSpPr>
            <p:cNvPr id="84" name="Oval 8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5" name="TextBox 84"/>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86" name="Group 21"/>
          <p:cNvGrpSpPr>
            <a:grpSpLocks noChangeAspect="1"/>
          </p:cNvGrpSpPr>
          <p:nvPr/>
        </p:nvGrpSpPr>
        <p:grpSpPr>
          <a:xfrm>
            <a:off x="6090962" y="6356353"/>
            <a:ext cx="312906" cy="330201"/>
            <a:chOff x="1212675" y="2895600"/>
            <a:chExt cx="469356" cy="457200"/>
          </a:xfrm>
        </p:grpSpPr>
        <p:sp>
          <p:nvSpPr>
            <p:cNvPr id="87" name="Oval 8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8" name="TextBox 87"/>
            <p:cNvSpPr txBox="1"/>
            <p:nvPr/>
          </p:nvSpPr>
          <p:spPr>
            <a:xfrm>
              <a:off x="1212675" y="2934780"/>
              <a:ext cx="46935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grpSp>
        <p:nvGrpSpPr>
          <p:cNvPr id="89" name="Group 21"/>
          <p:cNvGrpSpPr>
            <a:grpSpLocks noChangeAspect="1"/>
          </p:cNvGrpSpPr>
          <p:nvPr/>
        </p:nvGrpSpPr>
        <p:grpSpPr>
          <a:xfrm>
            <a:off x="6095660" y="4705353"/>
            <a:ext cx="305147" cy="330201"/>
            <a:chOff x="1218683" y="2895600"/>
            <a:chExt cx="457717" cy="457200"/>
          </a:xfrm>
        </p:grpSpPr>
        <p:sp>
          <p:nvSpPr>
            <p:cNvPr id="90" name="Oval 8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1" name="TextBox 90"/>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C</a:t>
              </a:r>
              <a:endParaRPr lang="en-US" sz="1200" dirty="0">
                <a:solidFill>
                  <a:schemeClr val="bg1"/>
                </a:solidFill>
                <a:latin typeface="Arial Black" pitchFamily="34" charset="0"/>
              </a:endParaRPr>
            </a:p>
          </p:txBody>
        </p:sp>
      </p:grpSp>
      <p:grpSp>
        <p:nvGrpSpPr>
          <p:cNvPr id="92" name="Group 21"/>
          <p:cNvGrpSpPr>
            <a:grpSpLocks noChangeAspect="1"/>
          </p:cNvGrpSpPr>
          <p:nvPr/>
        </p:nvGrpSpPr>
        <p:grpSpPr>
          <a:xfrm>
            <a:off x="6095659" y="8337553"/>
            <a:ext cx="304801" cy="330201"/>
            <a:chOff x="1219200" y="2895600"/>
            <a:chExt cx="457200" cy="457200"/>
          </a:xfrm>
        </p:grpSpPr>
        <p:sp>
          <p:nvSpPr>
            <p:cNvPr id="93" name="Oval 9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4" name="TextBox 93"/>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95" name="Group 21"/>
          <p:cNvGrpSpPr>
            <a:grpSpLocks noChangeAspect="1"/>
          </p:cNvGrpSpPr>
          <p:nvPr/>
        </p:nvGrpSpPr>
        <p:grpSpPr>
          <a:xfrm>
            <a:off x="6400807" y="8750303"/>
            <a:ext cx="304801" cy="330201"/>
            <a:chOff x="1219200" y="2895600"/>
            <a:chExt cx="457200" cy="457200"/>
          </a:xfrm>
        </p:grpSpPr>
        <p:sp>
          <p:nvSpPr>
            <p:cNvPr id="96" name="Oval 9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7" name="TextBox 96"/>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98" name="Group 21"/>
          <p:cNvGrpSpPr>
            <a:grpSpLocks noChangeAspect="1"/>
          </p:cNvGrpSpPr>
          <p:nvPr/>
        </p:nvGrpSpPr>
        <p:grpSpPr>
          <a:xfrm>
            <a:off x="5790860" y="8750303"/>
            <a:ext cx="305147" cy="330201"/>
            <a:chOff x="1218683" y="2895600"/>
            <a:chExt cx="457717" cy="457200"/>
          </a:xfrm>
        </p:grpSpPr>
        <p:sp>
          <p:nvSpPr>
            <p:cNvPr id="99" name="Oval 9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0" name="TextBox 99"/>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101" name="Group 21"/>
          <p:cNvGrpSpPr>
            <a:grpSpLocks noChangeAspect="1"/>
          </p:cNvGrpSpPr>
          <p:nvPr/>
        </p:nvGrpSpPr>
        <p:grpSpPr>
          <a:xfrm>
            <a:off x="6091311" y="9163053"/>
            <a:ext cx="312906" cy="330201"/>
            <a:chOff x="1212674" y="2895600"/>
            <a:chExt cx="469356" cy="457200"/>
          </a:xfrm>
        </p:grpSpPr>
        <p:sp>
          <p:nvSpPr>
            <p:cNvPr id="102" name="Oval 10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3" name="TextBox 102"/>
            <p:cNvSpPr txBox="1"/>
            <p:nvPr/>
          </p:nvSpPr>
          <p:spPr>
            <a:xfrm>
              <a:off x="1212674" y="2934780"/>
              <a:ext cx="46935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cxnSp>
        <p:nvCxnSpPr>
          <p:cNvPr id="107" name="Straight Arrow Connector 106"/>
          <p:cNvCxnSpPr/>
          <p:nvPr/>
        </p:nvCxnSpPr>
        <p:spPr>
          <a:xfrm>
            <a:off x="6248051" y="6851650"/>
            <a:ext cx="0" cy="1320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343401" y="7099301"/>
            <a:ext cx="2059004" cy="558380"/>
          </a:xfrm>
          <a:prstGeom prst="rect">
            <a:avLst/>
          </a:prstGeom>
          <a:noFill/>
        </p:spPr>
        <p:txBody>
          <a:bodyPr wrap="none" lIns="95779" tIns="47890" rIns="95779" bIns="47890" rtlCol="0">
            <a:spAutoFit/>
          </a:bodyPr>
          <a:lstStyle/>
          <a:p>
            <a:r>
              <a:rPr lang="en-US" sz="1500" dirty="0" smtClean="0">
                <a:latin typeface="Arial Black" pitchFamily="34" charset="0"/>
              </a:rPr>
              <a:t>GV:  200m - 400m</a:t>
            </a:r>
          </a:p>
          <a:p>
            <a:r>
              <a:rPr lang="en-US" sz="1500" dirty="0" smtClean="0">
                <a:latin typeface="Arial Black" pitchFamily="34" charset="0"/>
              </a:rPr>
              <a:t>LV:   100m - 200m</a:t>
            </a:r>
            <a:endParaRPr lang="en-US" sz="1500" dirty="0">
              <a:latin typeface="Arial Black" pitchFamily="34" charset="0"/>
            </a:endParaRPr>
          </a:p>
        </p:txBody>
      </p:sp>
      <p:cxnSp>
        <p:nvCxnSpPr>
          <p:cNvPr id="111" name="Straight Arrow Connector 110"/>
          <p:cNvCxnSpPr/>
          <p:nvPr/>
        </p:nvCxnSpPr>
        <p:spPr>
          <a:xfrm flipH="1">
            <a:off x="1752600" y="8915400"/>
            <a:ext cx="3930316"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1720516" y="6799514"/>
            <a:ext cx="32084" cy="2033336"/>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918410" y="3953723"/>
            <a:ext cx="1828800" cy="1173933"/>
          </a:xfrm>
          <a:prstGeom prst="rect">
            <a:avLst/>
          </a:prstGeom>
        </p:spPr>
        <p:txBody>
          <a:bodyPr wrap="square" lIns="95779" tIns="47890" rIns="95779" bIns="47890">
            <a:spAutoFit/>
          </a:bodyPr>
          <a:lstStyle/>
          <a:p>
            <a:r>
              <a:rPr lang="en-US" sz="1400" cap="all" dirty="0" smtClean="0"/>
              <a:t>(6)  C/C/O ; R&amp;S</a:t>
            </a:r>
          </a:p>
          <a:p>
            <a:r>
              <a:rPr lang="en-US" sz="1400" cap="all" dirty="0" smtClean="0"/>
              <a:t>(7)  Establishment</a:t>
            </a:r>
          </a:p>
          <a:p>
            <a:r>
              <a:rPr lang="en-US" sz="1400" cap="all" dirty="0" smtClean="0"/>
              <a:t>(8)  Defensive Meas.</a:t>
            </a:r>
          </a:p>
          <a:p>
            <a:r>
              <a:rPr lang="en-US" sz="1400" cap="all" dirty="0" smtClean="0"/>
              <a:t>(9)  Plans/APB</a:t>
            </a:r>
          </a:p>
          <a:p>
            <a:r>
              <a:rPr lang="en-US" sz="1400" cap="all" dirty="0" smtClean="0"/>
              <a:t>(10/11)  COMP PLAN</a:t>
            </a:r>
            <a:endParaRPr lang="en-US" sz="1400" cap="all" dirty="0"/>
          </a:p>
        </p:txBody>
      </p:sp>
      <p:sp>
        <p:nvSpPr>
          <p:cNvPr id="3" name="Footer Placeholder 2"/>
          <p:cNvSpPr>
            <a:spLocks noGrp="1"/>
          </p:cNvSpPr>
          <p:nvPr>
            <p:ph type="ftr" sz="quarter" idx="11"/>
          </p:nvPr>
        </p:nvSpPr>
        <p:spPr/>
        <p:txBody>
          <a:bodyPr/>
          <a:lstStyle/>
          <a:p>
            <a:r>
              <a:rPr lang="en-US" smtClean="0"/>
              <a:t>Steadfast and Vigilant</a:t>
            </a:r>
            <a:endParaRPr lang="en-US" dirty="0"/>
          </a:p>
        </p:txBody>
      </p:sp>
      <p:sp>
        <p:nvSpPr>
          <p:cNvPr id="104" name="Slide Number Placeholder 103"/>
          <p:cNvSpPr>
            <a:spLocks noGrp="1"/>
          </p:cNvSpPr>
          <p:nvPr>
            <p:ph type="sldNum" sz="quarter" idx="12"/>
          </p:nvPr>
        </p:nvSpPr>
        <p:spPr/>
        <p:txBody>
          <a:bodyPr/>
          <a:lstStyle/>
          <a:p>
            <a:fld id="{19C55568-C6AD-4596-911E-41E918440C47}"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858000" cy="742950"/>
          </a:xfrm>
          <a:solidFill>
            <a:schemeClr val="tx1"/>
          </a:solidFill>
        </p:spPr>
        <p:txBody>
          <a:bodyPr>
            <a:noAutofit/>
          </a:bodyPr>
          <a:lstStyle/>
          <a:p>
            <a:r>
              <a:rPr lang="en-US" sz="2100" dirty="0" smtClean="0">
                <a:solidFill>
                  <a:srgbClr val="FFFFFF"/>
                </a:solidFill>
                <a:latin typeface="Arial Black" pitchFamily="34" charset="0"/>
              </a:rPr>
              <a:t>11. OCCUPY HIDE SITE</a:t>
            </a:r>
            <a:br>
              <a:rPr lang="en-US" sz="2100" dirty="0" smtClean="0">
                <a:solidFill>
                  <a:srgbClr val="FFFFFF"/>
                </a:solidFill>
                <a:latin typeface="Arial Black" pitchFamily="34" charset="0"/>
              </a:rPr>
            </a:br>
            <a:r>
              <a:rPr lang="en-US" sz="2100" dirty="0" smtClean="0">
                <a:solidFill>
                  <a:srgbClr val="FFFFFF"/>
                </a:solidFill>
                <a:latin typeface="Arial Black" pitchFamily="34" charset="0"/>
              </a:rPr>
              <a:t>(ALTERNATE)</a:t>
            </a:r>
            <a:endParaRPr lang="en-US" sz="2100" dirty="0">
              <a:solidFill>
                <a:srgbClr val="FFFFFF"/>
              </a:solidFill>
              <a:latin typeface="Arial Black" pitchFamily="34" charset="0"/>
            </a:endParaRPr>
          </a:p>
        </p:txBody>
      </p:sp>
      <p:sp>
        <p:nvSpPr>
          <p:cNvPr id="5" name="Rectangle 4"/>
          <p:cNvSpPr/>
          <p:nvPr/>
        </p:nvSpPr>
        <p:spPr>
          <a:xfrm>
            <a:off x="0" y="882255"/>
            <a:ext cx="6858000" cy="2635872"/>
          </a:xfrm>
          <a:prstGeom prst="rect">
            <a:avLst/>
          </a:prstGeom>
        </p:spPr>
        <p:txBody>
          <a:bodyPr wrap="square" lIns="95779" tIns="47890" rIns="95779" bIns="47890">
            <a:spAutoFit/>
          </a:bodyPr>
          <a:lstStyle/>
          <a:p>
            <a:pPr marL="359174" indent="-359174">
              <a:buFont typeface="+mj-lt"/>
              <a:buAutoNum type="arabicPeriod"/>
            </a:pPr>
            <a:r>
              <a:rPr lang="en-US" sz="1500" cap="all" dirty="0" smtClean="0"/>
              <a:t>Unit FOOM (Terrain dependent)</a:t>
            </a:r>
          </a:p>
          <a:p>
            <a:pPr marL="359174" indent="-359174">
              <a:buFont typeface="+mj-lt"/>
              <a:buAutoNum type="arabicPeriod"/>
            </a:pPr>
            <a:r>
              <a:rPr lang="en-US" sz="1500" cap="all" dirty="0" smtClean="0"/>
              <a:t>Security Halt (SH/LH)</a:t>
            </a:r>
          </a:p>
          <a:p>
            <a:pPr marL="359174" indent="-359174">
              <a:buFont typeface="+mj-lt"/>
              <a:buAutoNum type="arabicPeriod"/>
            </a:pPr>
            <a:r>
              <a:rPr lang="en-US" sz="1500" cap="all" dirty="0" smtClean="0"/>
              <a:t>LDRS recon of tentative CP (Personnel_)</a:t>
            </a:r>
          </a:p>
          <a:p>
            <a:pPr marL="359174" indent="-359174">
              <a:buFont typeface="+mj-lt"/>
              <a:buAutoNum type="arabicPeriod"/>
            </a:pPr>
            <a:r>
              <a:rPr lang="en-US" sz="1500" cap="all" dirty="0" smtClean="0"/>
              <a:t>ID/clear/establish S&amp;O/5 point (vulnerable points; 5 characteristics)</a:t>
            </a:r>
          </a:p>
          <a:p>
            <a:pPr marL="359174" indent="-359174">
              <a:buFont typeface="+mj-lt"/>
              <a:buAutoNum type="arabicPeriod"/>
            </a:pPr>
            <a:r>
              <a:rPr lang="en-US" sz="1500" cap="all" dirty="0" smtClean="0"/>
              <a:t>CP occupation (Personnel__;90/90; SLLS)</a:t>
            </a:r>
          </a:p>
          <a:p>
            <a:pPr marL="359174" indent="-359174">
              <a:buFont typeface="+mj-lt"/>
              <a:buAutoNum type="arabicPeriod"/>
            </a:pPr>
            <a:r>
              <a:rPr lang="en-US" sz="1500" cap="all" dirty="0" smtClean="0"/>
              <a:t>R&amp;S, confirm/change/abort (5 characteristics; OACOK)</a:t>
            </a:r>
          </a:p>
          <a:p>
            <a:pPr marL="359174" indent="-359174">
              <a:buFont typeface="+mj-lt"/>
              <a:buAutoNum type="arabicPeriod"/>
            </a:pPr>
            <a:r>
              <a:rPr lang="en-US" sz="1500" cap="all" dirty="0" smtClean="0"/>
              <a:t>CP establishment (commo/camo/info protection)</a:t>
            </a:r>
          </a:p>
          <a:p>
            <a:pPr marL="359174" indent="-359174">
              <a:buFont typeface="+mj-lt"/>
              <a:buAutoNum type="arabicPeriod"/>
            </a:pPr>
            <a:r>
              <a:rPr lang="en-US" sz="1500" cap="all" dirty="0" smtClean="0"/>
              <a:t>CP defensive measures (early warning/op/routes)</a:t>
            </a:r>
          </a:p>
          <a:p>
            <a:pPr marL="359174" indent="-359174">
              <a:buFont typeface="+mj-lt"/>
              <a:buAutoNum type="arabicPeriod"/>
            </a:pPr>
            <a:r>
              <a:rPr lang="en-US" sz="1500" cap="all" dirty="0" smtClean="0"/>
              <a:t>Fires/withdrawal/alert plans (SOF/ Black&amp;Gold/APB)</a:t>
            </a:r>
          </a:p>
          <a:p>
            <a:pPr marL="359174" indent="-359174">
              <a:buFont typeface="+mj-lt"/>
              <a:buAutoNum type="arabicPeriod"/>
            </a:pPr>
            <a:r>
              <a:rPr lang="en-US" sz="1500" cap="all" dirty="0" smtClean="0"/>
              <a:t>Black/Gold/Alternate CP(distance; direction; terrain feature</a:t>
            </a:r>
          </a:p>
          <a:p>
            <a:pPr marL="359174" indent="-359174">
              <a:buFont typeface="+mj-lt"/>
              <a:buAutoNum type="arabicPeriod"/>
            </a:pPr>
            <a:r>
              <a:rPr lang="en-US" sz="1500" cap="all" dirty="0" smtClean="0"/>
              <a:t>Compromise Plan- procedures; direction; authentication; LU</a:t>
            </a:r>
          </a:p>
        </p:txBody>
      </p:sp>
      <p:grpSp>
        <p:nvGrpSpPr>
          <p:cNvPr id="2" name="Group 21"/>
          <p:cNvGrpSpPr>
            <a:grpSpLocks noChangeAspect="1"/>
          </p:cNvGrpSpPr>
          <p:nvPr/>
        </p:nvGrpSpPr>
        <p:grpSpPr>
          <a:xfrm>
            <a:off x="6101701" y="3797306"/>
            <a:ext cx="308432" cy="330201"/>
            <a:chOff x="1213755" y="2895600"/>
            <a:chExt cx="462645" cy="457200"/>
          </a:xfrm>
        </p:grpSpPr>
        <p:sp>
          <p:nvSpPr>
            <p:cNvPr id="50" name="Oval 4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1" name="TextBox 50"/>
            <p:cNvSpPr txBox="1"/>
            <p:nvPr/>
          </p:nvSpPr>
          <p:spPr>
            <a:xfrm>
              <a:off x="1213755" y="2928732"/>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3" name="Group 21"/>
          <p:cNvGrpSpPr>
            <a:grpSpLocks noChangeAspect="1"/>
          </p:cNvGrpSpPr>
          <p:nvPr/>
        </p:nvGrpSpPr>
        <p:grpSpPr>
          <a:xfrm>
            <a:off x="5790858" y="4210053"/>
            <a:ext cx="304801" cy="330201"/>
            <a:chOff x="1219200" y="2895600"/>
            <a:chExt cx="457200" cy="457200"/>
          </a:xfrm>
        </p:grpSpPr>
        <p:sp>
          <p:nvSpPr>
            <p:cNvPr id="53" name="Oval 5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4" name="TextBox 53"/>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7" name="Group 21"/>
          <p:cNvGrpSpPr>
            <a:grpSpLocks noChangeAspect="1"/>
          </p:cNvGrpSpPr>
          <p:nvPr/>
        </p:nvGrpSpPr>
        <p:grpSpPr>
          <a:xfrm>
            <a:off x="6400454" y="4210054"/>
            <a:ext cx="305147" cy="330201"/>
            <a:chOff x="1218683" y="2895600"/>
            <a:chExt cx="457717" cy="457200"/>
          </a:xfrm>
        </p:grpSpPr>
        <p:sp>
          <p:nvSpPr>
            <p:cNvPr id="56" name="Oval 5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7" name="TextBox 56"/>
            <p:cNvSpPr txBox="1"/>
            <p:nvPr/>
          </p:nvSpPr>
          <p:spPr>
            <a:xfrm>
              <a:off x="1218683" y="2901858"/>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X</a:t>
              </a:r>
              <a:endParaRPr lang="en-US" sz="1200" dirty="0">
                <a:solidFill>
                  <a:schemeClr val="bg1"/>
                </a:solidFill>
                <a:latin typeface="Arial Black" pitchFamily="34" charset="0"/>
              </a:endParaRPr>
            </a:p>
          </p:txBody>
        </p:sp>
      </p:grpSp>
      <p:grpSp>
        <p:nvGrpSpPr>
          <p:cNvPr id="9" name="Group 21"/>
          <p:cNvGrpSpPr>
            <a:grpSpLocks noChangeAspect="1"/>
          </p:cNvGrpSpPr>
          <p:nvPr/>
        </p:nvGrpSpPr>
        <p:grpSpPr>
          <a:xfrm>
            <a:off x="1744499" y="4787903"/>
            <a:ext cx="305147" cy="330201"/>
            <a:chOff x="1218683" y="2895600"/>
            <a:chExt cx="457717" cy="457200"/>
          </a:xfrm>
        </p:grpSpPr>
        <p:sp>
          <p:nvSpPr>
            <p:cNvPr id="14" name="Oval 1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5" name="TextBox 14"/>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10" name="Group 21"/>
          <p:cNvGrpSpPr>
            <a:grpSpLocks noChangeAspect="1"/>
          </p:cNvGrpSpPr>
          <p:nvPr/>
        </p:nvGrpSpPr>
        <p:grpSpPr>
          <a:xfrm>
            <a:off x="1515900" y="4044953"/>
            <a:ext cx="304801" cy="330201"/>
            <a:chOff x="1219200" y="2895600"/>
            <a:chExt cx="457200" cy="457200"/>
          </a:xfrm>
        </p:grpSpPr>
        <p:sp>
          <p:nvSpPr>
            <p:cNvPr id="17" name="Oval 1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8" name="TextBox 17"/>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11" name="Group 21"/>
          <p:cNvGrpSpPr>
            <a:grpSpLocks noChangeAspect="1"/>
          </p:cNvGrpSpPr>
          <p:nvPr/>
        </p:nvGrpSpPr>
        <p:grpSpPr>
          <a:xfrm>
            <a:off x="1490150" y="5035553"/>
            <a:ext cx="330540" cy="330201"/>
            <a:chOff x="1199445" y="2895600"/>
            <a:chExt cx="495807" cy="457200"/>
          </a:xfrm>
        </p:grpSpPr>
        <p:sp>
          <p:nvSpPr>
            <p:cNvPr id="20" name="Oval 1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1" name="TextBox 20"/>
            <p:cNvSpPr txBox="1"/>
            <p:nvPr/>
          </p:nvSpPr>
          <p:spPr>
            <a:xfrm>
              <a:off x="1199445" y="2934780"/>
              <a:ext cx="495807"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M</a:t>
              </a:r>
              <a:endParaRPr lang="en-US" sz="1200" dirty="0">
                <a:solidFill>
                  <a:schemeClr val="bg1"/>
                </a:solidFill>
                <a:latin typeface="Arial Black" pitchFamily="34" charset="0"/>
              </a:endParaRPr>
            </a:p>
          </p:txBody>
        </p:sp>
      </p:grpSp>
      <p:grpSp>
        <p:nvGrpSpPr>
          <p:cNvPr id="12" name="Group 21"/>
          <p:cNvGrpSpPr>
            <a:grpSpLocks noChangeAspect="1"/>
          </p:cNvGrpSpPr>
          <p:nvPr/>
        </p:nvGrpSpPr>
        <p:grpSpPr>
          <a:xfrm>
            <a:off x="1744505" y="6273803"/>
            <a:ext cx="312906" cy="330201"/>
            <a:chOff x="1212674" y="2895600"/>
            <a:chExt cx="469356"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3" name="TextBox 32"/>
            <p:cNvSpPr txBox="1"/>
            <p:nvPr/>
          </p:nvSpPr>
          <p:spPr>
            <a:xfrm>
              <a:off x="1212674" y="2934780"/>
              <a:ext cx="46935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grpSp>
        <p:nvGrpSpPr>
          <p:cNvPr id="13" name="Group 21"/>
          <p:cNvGrpSpPr>
            <a:grpSpLocks noChangeAspect="1"/>
          </p:cNvGrpSpPr>
          <p:nvPr/>
        </p:nvGrpSpPr>
        <p:grpSpPr>
          <a:xfrm>
            <a:off x="1515899" y="5530853"/>
            <a:ext cx="305147" cy="330201"/>
            <a:chOff x="1218683" y="2895600"/>
            <a:chExt cx="457717"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6" name="TextBox 35"/>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C</a:t>
              </a:r>
              <a:endParaRPr lang="en-US" sz="1200" dirty="0">
                <a:solidFill>
                  <a:schemeClr val="bg1"/>
                </a:solidFill>
                <a:latin typeface="Arial Black" pitchFamily="34" charset="0"/>
              </a:endParaRPr>
            </a:p>
          </p:txBody>
        </p:sp>
      </p:grpSp>
      <p:grpSp>
        <p:nvGrpSpPr>
          <p:cNvPr id="16" name="Group 21"/>
          <p:cNvGrpSpPr>
            <a:grpSpLocks noChangeAspect="1"/>
          </p:cNvGrpSpPr>
          <p:nvPr/>
        </p:nvGrpSpPr>
        <p:grpSpPr>
          <a:xfrm>
            <a:off x="1744495" y="5778503"/>
            <a:ext cx="305145" cy="330201"/>
            <a:chOff x="1218684" y="2895600"/>
            <a:chExt cx="457716" cy="457200"/>
          </a:xfrm>
        </p:grpSpPr>
        <p:sp>
          <p:nvSpPr>
            <p:cNvPr id="38" name="Oval 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39" name="TextBox 38"/>
            <p:cNvSpPr txBox="1"/>
            <p:nvPr/>
          </p:nvSpPr>
          <p:spPr>
            <a:xfrm>
              <a:off x="1218684"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19" name="Group 21"/>
          <p:cNvGrpSpPr>
            <a:grpSpLocks noChangeAspect="1"/>
          </p:cNvGrpSpPr>
          <p:nvPr/>
        </p:nvGrpSpPr>
        <p:grpSpPr>
          <a:xfrm>
            <a:off x="1515899" y="4540253"/>
            <a:ext cx="305147" cy="330201"/>
            <a:chOff x="1218683" y="2895600"/>
            <a:chExt cx="457717"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2" name="TextBox 41"/>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22" name="Group 21"/>
          <p:cNvGrpSpPr>
            <a:grpSpLocks noChangeAspect="1"/>
          </p:cNvGrpSpPr>
          <p:nvPr/>
        </p:nvGrpSpPr>
        <p:grpSpPr>
          <a:xfrm>
            <a:off x="1744500" y="4292603"/>
            <a:ext cx="304801" cy="330201"/>
            <a:chOff x="1219200" y="2895600"/>
            <a:chExt cx="457200" cy="457200"/>
          </a:xfrm>
        </p:grpSpPr>
        <p:sp>
          <p:nvSpPr>
            <p:cNvPr id="44" name="Oval 4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5" name="TextBox 44"/>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23" name="Group 21"/>
          <p:cNvGrpSpPr>
            <a:grpSpLocks noChangeAspect="1"/>
          </p:cNvGrpSpPr>
          <p:nvPr/>
        </p:nvGrpSpPr>
        <p:grpSpPr>
          <a:xfrm>
            <a:off x="1744495" y="5283203"/>
            <a:ext cx="305145" cy="330201"/>
            <a:chOff x="1218684" y="2895600"/>
            <a:chExt cx="457716" cy="457200"/>
          </a:xfrm>
        </p:grpSpPr>
        <p:sp>
          <p:nvSpPr>
            <p:cNvPr id="47" name="Oval 4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8" name="TextBox 47"/>
            <p:cNvSpPr txBox="1"/>
            <p:nvPr/>
          </p:nvSpPr>
          <p:spPr>
            <a:xfrm>
              <a:off x="1218684" y="2934780"/>
              <a:ext cx="45733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X</a:t>
              </a:r>
              <a:endParaRPr lang="en-US" sz="1200" dirty="0">
                <a:solidFill>
                  <a:schemeClr val="bg1"/>
                </a:solidFill>
                <a:latin typeface="Arial Black" pitchFamily="34" charset="0"/>
              </a:endParaRPr>
            </a:p>
          </p:txBody>
        </p:sp>
      </p:grpSp>
      <p:grpSp>
        <p:nvGrpSpPr>
          <p:cNvPr id="24" name="Group 21"/>
          <p:cNvGrpSpPr>
            <a:grpSpLocks noChangeAspect="1"/>
          </p:cNvGrpSpPr>
          <p:nvPr/>
        </p:nvGrpSpPr>
        <p:grpSpPr>
          <a:xfrm>
            <a:off x="1515901" y="6026153"/>
            <a:ext cx="304801" cy="330201"/>
            <a:chOff x="1219200" y="2895600"/>
            <a:chExt cx="457200" cy="457200"/>
          </a:xfrm>
        </p:grpSpPr>
        <p:sp>
          <p:nvSpPr>
            <p:cNvPr id="59" name="Oval 5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60" name="TextBox 59"/>
            <p:cNvSpPr txBox="1"/>
            <p:nvPr/>
          </p:nvSpPr>
          <p:spPr>
            <a:xfrm>
              <a:off x="1231908"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25" name="Group 21"/>
          <p:cNvGrpSpPr>
            <a:grpSpLocks noChangeAspect="1"/>
          </p:cNvGrpSpPr>
          <p:nvPr/>
        </p:nvGrpSpPr>
        <p:grpSpPr>
          <a:xfrm>
            <a:off x="5790848" y="5118103"/>
            <a:ext cx="330540" cy="330201"/>
            <a:chOff x="1199445" y="2895600"/>
            <a:chExt cx="495807" cy="457200"/>
          </a:xfrm>
        </p:grpSpPr>
        <p:sp>
          <p:nvSpPr>
            <p:cNvPr id="72" name="Oval 7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3" name="TextBox 72"/>
            <p:cNvSpPr txBox="1"/>
            <p:nvPr/>
          </p:nvSpPr>
          <p:spPr>
            <a:xfrm>
              <a:off x="1199445" y="2934780"/>
              <a:ext cx="495807"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M</a:t>
              </a:r>
              <a:endParaRPr lang="en-US" sz="1200" dirty="0">
                <a:solidFill>
                  <a:schemeClr val="bg1"/>
                </a:solidFill>
                <a:latin typeface="Arial Black" pitchFamily="34" charset="0"/>
              </a:endParaRPr>
            </a:p>
          </p:txBody>
        </p:sp>
      </p:grpSp>
      <p:grpSp>
        <p:nvGrpSpPr>
          <p:cNvPr id="26" name="Group 21"/>
          <p:cNvGrpSpPr>
            <a:grpSpLocks noChangeAspect="1"/>
          </p:cNvGrpSpPr>
          <p:nvPr/>
        </p:nvGrpSpPr>
        <p:grpSpPr>
          <a:xfrm>
            <a:off x="6400457" y="5118103"/>
            <a:ext cx="305147" cy="330201"/>
            <a:chOff x="1218683" y="2895600"/>
            <a:chExt cx="457717" cy="457200"/>
          </a:xfrm>
        </p:grpSpPr>
        <p:sp>
          <p:nvSpPr>
            <p:cNvPr id="75" name="Oval 7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6" name="TextBox 75"/>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27" name="Group 21"/>
          <p:cNvGrpSpPr>
            <a:grpSpLocks noChangeAspect="1"/>
          </p:cNvGrpSpPr>
          <p:nvPr/>
        </p:nvGrpSpPr>
        <p:grpSpPr>
          <a:xfrm>
            <a:off x="6095311" y="5530853"/>
            <a:ext cx="304801" cy="330201"/>
            <a:chOff x="1219200" y="2895600"/>
            <a:chExt cx="457200" cy="457200"/>
          </a:xfrm>
        </p:grpSpPr>
        <p:sp>
          <p:nvSpPr>
            <p:cNvPr id="78" name="Oval 7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9" name="TextBox 78"/>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28" name="Group 21"/>
          <p:cNvGrpSpPr>
            <a:grpSpLocks noChangeAspect="1"/>
          </p:cNvGrpSpPr>
          <p:nvPr/>
        </p:nvGrpSpPr>
        <p:grpSpPr>
          <a:xfrm>
            <a:off x="6400459" y="5943603"/>
            <a:ext cx="304801" cy="330201"/>
            <a:chOff x="1219200" y="2895600"/>
            <a:chExt cx="457200" cy="457200"/>
          </a:xfrm>
        </p:grpSpPr>
        <p:sp>
          <p:nvSpPr>
            <p:cNvPr id="81" name="Oval 8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2" name="TextBox 81"/>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29" name="Group 21"/>
          <p:cNvGrpSpPr>
            <a:grpSpLocks noChangeAspect="1"/>
          </p:cNvGrpSpPr>
          <p:nvPr/>
        </p:nvGrpSpPr>
        <p:grpSpPr>
          <a:xfrm>
            <a:off x="5790509" y="5943603"/>
            <a:ext cx="305147" cy="330201"/>
            <a:chOff x="1218683" y="2895600"/>
            <a:chExt cx="457717" cy="457200"/>
          </a:xfrm>
        </p:grpSpPr>
        <p:sp>
          <p:nvSpPr>
            <p:cNvPr id="84" name="Oval 8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5" name="TextBox 84"/>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30" name="Group 21"/>
          <p:cNvGrpSpPr>
            <a:grpSpLocks noChangeAspect="1"/>
          </p:cNvGrpSpPr>
          <p:nvPr/>
        </p:nvGrpSpPr>
        <p:grpSpPr>
          <a:xfrm>
            <a:off x="6090962" y="6356353"/>
            <a:ext cx="312906" cy="330201"/>
            <a:chOff x="1212675" y="2895600"/>
            <a:chExt cx="469356" cy="457200"/>
          </a:xfrm>
        </p:grpSpPr>
        <p:sp>
          <p:nvSpPr>
            <p:cNvPr id="87" name="Oval 8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8" name="TextBox 87"/>
            <p:cNvSpPr txBox="1"/>
            <p:nvPr/>
          </p:nvSpPr>
          <p:spPr>
            <a:xfrm>
              <a:off x="1212675" y="2934780"/>
              <a:ext cx="46935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grpSp>
        <p:nvGrpSpPr>
          <p:cNvPr id="31" name="Group 21"/>
          <p:cNvGrpSpPr>
            <a:grpSpLocks noChangeAspect="1"/>
          </p:cNvGrpSpPr>
          <p:nvPr/>
        </p:nvGrpSpPr>
        <p:grpSpPr>
          <a:xfrm>
            <a:off x="6095660" y="4705353"/>
            <a:ext cx="305147" cy="330201"/>
            <a:chOff x="1218683" y="2895600"/>
            <a:chExt cx="457717" cy="457200"/>
          </a:xfrm>
        </p:grpSpPr>
        <p:sp>
          <p:nvSpPr>
            <p:cNvPr id="90" name="Oval 8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1" name="TextBox 90"/>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C</a:t>
              </a:r>
              <a:endParaRPr lang="en-US" sz="1200" dirty="0">
                <a:solidFill>
                  <a:schemeClr val="bg1"/>
                </a:solidFill>
                <a:latin typeface="Arial Black" pitchFamily="34" charset="0"/>
              </a:endParaRPr>
            </a:p>
          </p:txBody>
        </p:sp>
      </p:grpSp>
      <p:grpSp>
        <p:nvGrpSpPr>
          <p:cNvPr id="34" name="Group 21"/>
          <p:cNvGrpSpPr>
            <a:grpSpLocks noChangeAspect="1"/>
          </p:cNvGrpSpPr>
          <p:nvPr/>
        </p:nvGrpSpPr>
        <p:grpSpPr>
          <a:xfrm>
            <a:off x="6095659" y="8337553"/>
            <a:ext cx="304801" cy="330201"/>
            <a:chOff x="1219200" y="2895600"/>
            <a:chExt cx="457200" cy="457200"/>
          </a:xfrm>
        </p:grpSpPr>
        <p:sp>
          <p:nvSpPr>
            <p:cNvPr id="93" name="Oval 9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4" name="TextBox 93"/>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F</a:t>
              </a:r>
              <a:endParaRPr lang="en-US" sz="1200" dirty="0">
                <a:solidFill>
                  <a:schemeClr val="bg1"/>
                </a:solidFill>
                <a:latin typeface="Arial Black" pitchFamily="34" charset="0"/>
              </a:endParaRPr>
            </a:p>
          </p:txBody>
        </p:sp>
      </p:grpSp>
      <p:grpSp>
        <p:nvGrpSpPr>
          <p:cNvPr id="37" name="Group 21"/>
          <p:cNvGrpSpPr>
            <a:grpSpLocks noChangeAspect="1"/>
          </p:cNvGrpSpPr>
          <p:nvPr/>
        </p:nvGrpSpPr>
        <p:grpSpPr>
          <a:xfrm>
            <a:off x="6400807" y="8750303"/>
            <a:ext cx="304801" cy="330201"/>
            <a:chOff x="1219200" y="2895600"/>
            <a:chExt cx="457200" cy="457200"/>
          </a:xfrm>
        </p:grpSpPr>
        <p:sp>
          <p:nvSpPr>
            <p:cNvPr id="96" name="Oval 9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7" name="TextBox 96"/>
            <p:cNvSpPr txBox="1"/>
            <p:nvPr/>
          </p:nvSpPr>
          <p:spPr>
            <a:xfrm>
              <a:off x="1231903" y="2934780"/>
              <a:ext cx="43088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1</a:t>
              </a:r>
              <a:endParaRPr lang="en-US" sz="1200" dirty="0">
                <a:solidFill>
                  <a:schemeClr val="bg1"/>
                </a:solidFill>
                <a:latin typeface="Arial Black" pitchFamily="34" charset="0"/>
              </a:endParaRPr>
            </a:p>
          </p:txBody>
        </p:sp>
      </p:grpSp>
      <p:grpSp>
        <p:nvGrpSpPr>
          <p:cNvPr id="40" name="Group 21"/>
          <p:cNvGrpSpPr>
            <a:grpSpLocks noChangeAspect="1"/>
          </p:cNvGrpSpPr>
          <p:nvPr/>
        </p:nvGrpSpPr>
        <p:grpSpPr>
          <a:xfrm>
            <a:off x="5790860" y="8750303"/>
            <a:ext cx="305147" cy="330201"/>
            <a:chOff x="1218683" y="2895600"/>
            <a:chExt cx="457717" cy="457200"/>
          </a:xfrm>
        </p:grpSpPr>
        <p:sp>
          <p:nvSpPr>
            <p:cNvPr id="99" name="Oval 9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0" name="TextBox 99"/>
            <p:cNvSpPr txBox="1"/>
            <p:nvPr/>
          </p:nvSpPr>
          <p:spPr>
            <a:xfrm>
              <a:off x="1218683" y="2934780"/>
              <a:ext cx="457335"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R</a:t>
              </a:r>
              <a:endParaRPr lang="en-US" sz="1200" dirty="0">
                <a:solidFill>
                  <a:schemeClr val="bg1"/>
                </a:solidFill>
                <a:latin typeface="Arial Black" pitchFamily="34" charset="0"/>
              </a:endParaRPr>
            </a:p>
          </p:txBody>
        </p:sp>
      </p:grpSp>
      <p:grpSp>
        <p:nvGrpSpPr>
          <p:cNvPr id="43" name="Group 21"/>
          <p:cNvGrpSpPr>
            <a:grpSpLocks noChangeAspect="1"/>
          </p:cNvGrpSpPr>
          <p:nvPr/>
        </p:nvGrpSpPr>
        <p:grpSpPr>
          <a:xfrm>
            <a:off x="6091311" y="9163053"/>
            <a:ext cx="312906" cy="330201"/>
            <a:chOff x="1212674" y="2895600"/>
            <a:chExt cx="469356" cy="457200"/>
          </a:xfrm>
        </p:grpSpPr>
        <p:sp>
          <p:nvSpPr>
            <p:cNvPr id="102" name="Oval 10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3" name="TextBox 102"/>
            <p:cNvSpPr txBox="1"/>
            <p:nvPr/>
          </p:nvSpPr>
          <p:spPr>
            <a:xfrm>
              <a:off x="1212674" y="2934780"/>
              <a:ext cx="469356" cy="383536"/>
            </a:xfrm>
            <a:prstGeom prst="rect">
              <a:avLst/>
            </a:prstGeom>
            <a:noFill/>
          </p:spPr>
          <p:txBody>
            <a:bodyPr wrap="none" rtlCol="0">
              <a:spAutoFit/>
            </a:bodyPr>
            <a:lstStyle/>
            <a:p>
              <a:pPr algn="ctr"/>
              <a:r>
                <a:rPr lang="en-US" sz="1200" dirty="0" smtClean="0">
                  <a:solidFill>
                    <a:schemeClr val="bg1"/>
                  </a:solidFill>
                  <a:latin typeface="Arial Black" pitchFamily="34" charset="0"/>
                </a:rPr>
                <a:t>N</a:t>
              </a:r>
              <a:endParaRPr lang="en-US" sz="1200" dirty="0">
                <a:solidFill>
                  <a:schemeClr val="bg1"/>
                </a:solidFill>
                <a:latin typeface="Arial Black" pitchFamily="34" charset="0"/>
              </a:endParaRPr>
            </a:p>
          </p:txBody>
        </p:sp>
      </p:grpSp>
      <p:cxnSp>
        <p:nvCxnSpPr>
          <p:cNvPr id="107" name="Straight Arrow Connector 106"/>
          <p:cNvCxnSpPr/>
          <p:nvPr/>
        </p:nvCxnSpPr>
        <p:spPr>
          <a:xfrm>
            <a:off x="6248051" y="6851650"/>
            <a:ext cx="0" cy="1320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343401" y="7099301"/>
            <a:ext cx="2059004" cy="558380"/>
          </a:xfrm>
          <a:prstGeom prst="rect">
            <a:avLst/>
          </a:prstGeom>
          <a:noFill/>
        </p:spPr>
        <p:txBody>
          <a:bodyPr wrap="none" lIns="95779" tIns="47890" rIns="95779" bIns="47890" rtlCol="0">
            <a:spAutoFit/>
          </a:bodyPr>
          <a:lstStyle/>
          <a:p>
            <a:r>
              <a:rPr lang="en-US" sz="1500" dirty="0" smtClean="0">
                <a:latin typeface="Arial Black" pitchFamily="34" charset="0"/>
              </a:rPr>
              <a:t>GV:  200m - 400m</a:t>
            </a:r>
          </a:p>
          <a:p>
            <a:r>
              <a:rPr lang="en-US" sz="1500" dirty="0" smtClean="0">
                <a:latin typeface="Arial Black" pitchFamily="34" charset="0"/>
              </a:rPr>
              <a:t>LV:   100m - 200m</a:t>
            </a:r>
            <a:endParaRPr lang="en-US" sz="1500" dirty="0">
              <a:latin typeface="Arial Black" pitchFamily="34" charset="0"/>
            </a:endParaRPr>
          </a:p>
        </p:txBody>
      </p:sp>
      <p:cxnSp>
        <p:nvCxnSpPr>
          <p:cNvPr id="111" name="Straight Arrow Connector 110"/>
          <p:cNvCxnSpPr/>
          <p:nvPr/>
        </p:nvCxnSpPr>
        <p:spPr>
          <a:xfrm flipH="1">
            <a:off x="1676400" y="8915400"/>
            <a:ext cx="4006516"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752600" y="6769100"/>
            <a:ext cx="0" cy="19812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Steadfast and Vigilant</a:t>
            </a:r>
            <a:endParaRPr lang="en-US" dirty="0"/>
          </a:p>
        </p:txBody>
      </p:sp>
      <p:sp>
        <p:nvSpPr>
          <p:cNvPr id="83" name="Slide Number Placeholder 82"/>
          <p:cNvSpPr>
            <a:spLocks noGrp="1"/>
          </p:cNvSpPr>
          <p:nvPr>
            <p:ph type="sldNum" sz="quarter" idx="12"/>
          </p:nvPr>
        </p:nvSpPr>
        <p:spPr/>
        <p:txBody>
          <a:bodyPr/>
          <a:lstStyle/>
          <a:p>
            <a:fld id="{19C55568-C6AD-4596-911E-41E918440C47}"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t="2867"/>
          <a:stretch>
            <a:fillRect/>
          </a:stretch>
        </p:blipFill>
        <p:spPr bwMode="auto">
          <a:xfrm>
            <a:off x="0" y="577846"/>
            <a:ext cx="6858000" cy="8390864"/>
          </a:xfrm>
          <a:prstGeom prst="rect">
            <a:avLst/>
          </a:prstGeom>
          <a:noFill/>
          <a:ln w="9525">
            <a:noFill/>
            <a:miter lim="800000"/>
            <a:headEnd/>
            <a:tailEnd/>
          </a:ln>
        </p:spPr>
      </p:pic>
      <p:sp>
        <p:nvSpPr>
          <p:cNvPr id="5" name="TextBox 4"/>
          <p:cNvSpPr txBox="1"/>
          <p:nvPr/>
        </p:nvSpPr>
        <p:spPr>
          <a:xfrm>
            <a:off x="0" y="8518617"/>
            <a:ext cx="6858000" cy="358307"/>
          </a:xfrm>
          <a:prstGeom prst="rect">
            <a:avLst/>
          </a:prstGeom>
          <a:solidFill>
            <a:schemeClr val="bg1">
              <a:lumMod val="65000"/>
            </a:schemeClr>
          </a:solidFill>
          <a:ln w="15875">
            <a:solidFill>
              <a:schemeClr val="tx1"/>
            </a:solidFill>
          </a:ln>
        </p:spPr>
        <p:txBody>
          <a:bodyPr wrap="square" lIns="95763" tIns="47881" rIns="95763" bIns="47881" rtlCol="0">
            <a:spAutoFit/>
          </a:bodyPr>
          <a:lstStyle/>
          <a:p>
            <a:r>
              <a:rPr lang="en-US" sz="1700" b="1" dirty="0"/>
              <a:t>MIST</a:t>
            </a:r>
          </a:p>
        </p:txBody>
      </p:sp>
      <p:graphicFrame>
        <p:nvGraphicFramePr>
          <p:cNvPr id="6" name="Table 5"/>
          <p:cNvGraphicFramePr>
            <a:graphicFrameLocks noGrp="1"/>
          </p:cNvGraphicFramePr>
          <p:nvPr/>
        </p:nvGraphicFramePr>
        <p:xfrm>
          <a:off x="0" y="8802841"/>
          <a:ext cx="6858000" cy="1073152"/>
        </p:xfrm>
        <a:graphic>
          <a:graphicData uri="http://schemas.openxmlformats.org/drawingml/2006/table">
            <a:tbl>
              <a:tblPr/>
              <a:tblGrid>
                <a:gridCol w="1371600"/>
                <a:gridCol w="5486400"/>
              </a:tblGrid>
              <a:tr h="268288">
                <a:tc>
                  <a:txBody>
                    <a:bodyPr/>
                    <a:lstStyle/>
                    <a:p>
                      <a:pPr algn="l" fontAlgn="b"/>
                      <a:r>
                        <a:rPr lang="en-US" sz="1300" b="1" i="0" u="none" strike="noStrike" dirty="0" smtClean="0">
                          <a:solidFill>
                            <a:srgbClr val="000000"/>
                          </a:solidFill>
                          <a:latin typeface="Calibri"/>
                        </a:rPr>
                        <a:t>  Method </a:t>
                      </a:r>
                      <a:r>
                        <a:rPr lang="en-US" sz="1300" b="1" i="0" u="none" strike="noStrike" dirty="0">
                          <a:solidFill>
                            <a:srgbClr val="000000"/>
                          </a:solidFill>
                          <a:latin typeface="Calibri"/>
                        </a:rPr>
                        <a:t>of Injury</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300" b="0" i="0" u="none" strike="noStrike" dirty="0">
                          <a:solidFill>
                            <a:srgbClr val="000000"/>
                          </a:solidFill>
                          <a:latin typeface="Calibri"/>
                        </a:rPr>
                        <a:t> </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8288">
                <a:tc>
                  <a:txBody>
                    <a:bodyPr/>
                    <a:lstStyle/>
                    <a:p>
                      <a:pPr algn="l" fontAlgn="b"/>
                      <a:r>
                        <a:rPr lang="en-US" sz="1300" b="1" i="0" u="none" strike="noStrike" dirty="0" smtClean="0">
                          <a:solidFill>
                            <a:srgbClr val="000000"/>
                          </a:solidFill>
                          <a:latin typeface="Calibri"/>
                        </a:rPr>
                        <a:t>  Injury </a:t>
                      </a:r>
                      <a:r>
                        <a:rPr lang="en-US" sz="1300" b="1" i="0" u="none" strike="noStrike" dirty="0">
                          <a:solidFill>
                            <a:srgbClr val="000000"/>
                          </a:solidFill>
                          <a:latin typeface="Calibri"/>
                        </a:rPr>
                        <a:t>Sustained</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300" b="0" i="0" u="none" strike="noStrike" dirty="0">
                          <a:solidFill>
                            <a:srgbClr val="000000"/>
                          </a:solidFill>
                          <a:latin typeface="Calibri"/>
                        </a:rPr>
                        <a:t> </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8288">
                <a:tc>
                  <a:txBody>
                    <a:bodyPr/>
                    <a:lstStyle/>
                    <a:p>
                      <a:pPr algn="l" fontAlgn="b"/>
                      <a:r>
                        <a:rPr lang="en-US" sz="1300" b="1" i="0" u="none" strike="noStrike" dirty="0" smtClean="0">
                          <a:solidFill>
                            <a:srgbClr val="000000"/>
                          </a:solidFill>
                          <a:latin typeface="Calibri"/>
                        </a:rPr>
                        <a:t>  Symptoms</a:t>
                      </a:r>
                      <a:endParaRPr lang="en-US" sz="1300" b="1" i="0" u="none" strike="noStrike" dirty="0">
                        <a:solidFill>
                          <a:srgbClr val="000000"/>
                        </a:solidFill>
                        <a:latin typeface="Calibri"/>
                      </a:endParaRP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300" b="0" i="0" u="none" strike="noStrike" dirty="0">
                          <a:solidFill>
                            <a:srgbClr val="000000"/>
                          </a:solidFill>
                          <a:latin typeface="Calibri"/>
                        </a:rPr>
                        <a:t> </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8288">
                <a:tc>
                  <a:txBody>
                    <a:bodyPr/>
                    <a:lstStyle/>
                    <a:p>
                      <a:pPr algn="l" fontAlgn="b"/>
                      <a:r>
                        <a:rPr lang="en-US" sz="1300" b="1" i="0" u="none" strike="noStrike" dirty="0" smtClean="0">
                          <a:solidFill>
                            <a:srgbClr val="000000"/>
                          </a:solidFill>
                          <a:latin typeface="Calibri"/>
                        </a:rPr>
                        <a:t>  Treatment </a:t>
                      </a:r>
                      <a:endParaRPr lang="en-US" sz="1300" b="1" i="0" u="none" strike="noStrike" dirty="0">
                        <a:solidFill>
                          <a:srgbClr val="000000"/>
                        </a:solidFill>
                        <a:latin typeface="Calibri"/>
                      </a:endParaRP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300" b="0" i="0" u="none" strike="noStrike" dirty="0">
                          <a:solidFill>
                            <a:srgbClr val="000000"/>
                          </a:solidFill>
                          <a:latin typeface="Calibri"/>
                        </a:rPr>
                        <a:t> </a:t>
                      </a:r>
                    </a:p>
                  </a:txBody>
                  <a:tcPr marL="9525" marR="9525"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0" y="0"/>
            <a:ext cx="6858000" cy="660400"/>
          </a:xfrm>
          <a:solidFill>
            <a:schemeClr val="tx1"/>
          </a:solidFill>
        </p:spPr>
        <p:txBody>
          <a:bodyPr>
            <a:normAutofit/>
          </a:bodyPr>
          <a:lstStyle/>
          <a:p>
            <a:r>
              <a:rPr lang="en-US" sz="2900" dirty="0" smtClean="0">
                <a:solidFill>
                  <a:schemeClr val="bg1"/>
                </a:solidFill>
                <a:latin typeface="Arial Black" pitchFamily="34" charset="0"/>
              </a:rPr>
              <a:t>12. 9-LINE </a:t>
            </a:r>
            <a:r>
              <a:rPr lang="en-US" sz="2900" dirty="0">
                <a:solidFill>
                  <a:schemeClr val="bg1"/>
                </a:solidFill>
                <a:latin typeface="Arial Black" pitchFamily="34" charset="0"/>
              </a:rPr>
              <a:t>MEDEVAC</a:t>
            </a:r>
          </a:p>
        </p:txBody>
      </p:sp>
      <p:sp>
        <p:nvSpPr>
          <p:cNvPr id="7" name="Title 1"/>
          <p:cNvSpPr txBox="1">
            <a:spLocks/>
          </p:cNvSpPr>
          <p:nvPr/>
        </p:nvSpPr>
        <p:spPr>
          <a:xfrm>
            <a:off x="0" y="8394510"/>
            <a:ext cx="6858000" cy="427761"/>
          </a:xfrm>
          <a:prstGeom prst="rect">
            <a:avLst/>
          </a:prstGeom>
          <a:solidFill>
            <a:schemeClr val="tx1"/>
          </a:solidFill>
        </p:spPr>
        <p:txBody>
          <a:bodyPr vert="horz" lIns="95763" tIns="47881" rIns="95763" bIns="47881" rtlCol="0" anchor="ctr">
            <a:normAutofit/>
          </a:bodyPr>
          <a:lstStyle/>
          <a:p>
            <a:pPr algn="ctr">
              <a:spcBef>
                <a:spcPct val="0"/>
              </a:spcBef>
              <a:defRPr/>
            </a:pPr>
            <a:r>
              <a:rPr lang="en-US" sz="2100" dirty="0">
                <a:solidFill>
                  <a:schemeClr val="bg1"/>
                </a:solidFill>
                <a:latin typeface="Arial Black" pitchFamily="34" charset="0"/>
                <a:ea typeface="+mj-ea"/>
                <a:cs typeface="+mj-cs"/>
              </a:rPr>
              <a:t>MIST REPORT</a:t>
            </a:r>
          </a:p>
        </p:txBody>
      </p:sp>
      <p:sp>
        <p:nvSpPr>
          <p:cNvPr id="8" name="Footer Placeholder 7"/>
          <p:cNvSpPr>
            <a:spLocks noGrp="1"/>
          </p:cNvSpPr>
          <p:nvPr>
            <p:ph type="ftr" sz="quarter" idx="11"/>
          </p:nvPr>
        </p:nvSpPr>
        <p:spPr/>
        <p:txBody>
          <a:bodyPr/>
          <a:lstStyle/>
          <a:p>
            <a:r>
              <a:rPr lang="en-US" smtClean="0"/>
              <a:t>Steadfast and Vigilant</a:t>
            </a:r>
            <a:endParaRPr lang="en-US" dirty="0"/>
          </a:p>
        </p:txBody>
      </p:sp>
      <p:sp>
        <p:nvSpPr>
          <p:cNvPr id="9" name="Slide Number Placeholder 8"/>
          <p:cNvSpPr>
            <a:spLocks noGrp="1"/>
          </p:cNvSpPr>
          <p:nvPr>
            <p:ph type="sldNum" sz="quarter" idx="12"/>
          </p:nvPr>
        </p:nvSpPr>
        <p:spPr/>
        <p:txBody>
          <a:bodyPr/>
          <a:lstStyle/>
          <a:p>
            <a:fld id="{19C55568-C6AD-4596-911E-41E918440C47}"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13. CALL </a:t>
            </a:r>
            <a:r>
              <a:rPr lang="en-US" sz="2900" dirty="0">
                <a:solidFill>
                  <a:schemeClr val="bg1"/>
                </a:solidFill>
                <a:latin typeface="Arial Black" pitchFamily="34" charset="0"/>
              </a:rPr>
              <a:t>FOR FIRE</a:t>
            </a:r>
          </a:p>
        </p:txBody>
      </p:sp>
      <p:pic>
        <p:nvPicPr>
          <p:cNvPr id="1029" name="Picture 5"/>
          <p:cNvPicPr>
            <a:picLocks noChangeAspect="1" noChangeArrowheads="1"/>
          </p:cNvPicPr>
          <p:nvPr/>
        </p:nvPicPr>
        <p:blipFill>
          <a:blip r:embed="rId2" cstate="print"/>
          <a:srcRect l="1110" t="943" r="3441" b="70973"/>
          <a:stretch>
            <a:fillRect/>
          </a:stretch>
        </p:blipFill>
        <p:spPr bwMode="auto">
          <a:xfrm>
            <a:off x="146535" y="679455"/>
            <a:ext cx="6553200" cy="2457451"/>
          </a:xfrm>
          <a:prstGeom prst="rect">
            <a:avLst/>
          </a:prstGeom>
          <a:noFill/>
          <a:ln w="9525" algn="in">
            <a:solidFill>
              <a:schemeClr val="tx1"/>
            </a:solidFill>
            <a:miter lim="800000"/>
            <a:headEnd/>
            <a:tailEnd/>
          </a:ln>
          <a:effectLst/>
        </p:spPr>
      </p:pic>
      <p:pic>
        <p:nvPicPr>
          <p:cNvPr id="18" name="Picture 5"/>
          <p:cNvPicPr>
            <a:picLocks noChangeAspect="1" noChangeArrowheads="1"/>
          </p:cNvPicPr>
          <p:nvPr/>
        </p:nvPicPr>
        <p:blipFill>
          <a:blip r:embed="rId2" cstate="print"/>
          <a:srcRect l="1110" t="65094" r="3441" b="1887"/>
          <a:stretch>
            <a:fillRect/>
          </a:stretch>
        </p:blipFill>
        <p:spPr bwMode="auto">
          <a:xfrm>
            <a:off x="152400" y="6769100"/>
            <a:ext cx="6553200" cy="2889250"/>
          </a:xfrm>
          <a:prstGeom prst="rect">
            <a:avLst/>
          </a:prstGeom>
          <a:noFill/>
          <a:ln w="9525" algn="in">
            <a:solidFill>
              <a:schemeClr val="tx1"/>
            </a:solidFill>
            <a:miter lim="800000"/>
            <a:headEnd/>
            <a:tailEnd/>
          </a:ln>
          <a:effectLst/>
        </p:spPr>
      </p:pic>
      <p:pic>
        <p:nvPicPr>
          <p:cNvPr id="19" name="Picture 5"/>
          <p:cNvPicPr>
            <a:picLocks noChangeAspect="1" noChangeArrowheads="1"/>
          </p:cNvPicPr>
          <p:nvPr/>
        </p:nvPicPr>
        <p:blipFill>
          <a:blip r:embed="rId2" cstate="print"/>
          <a:srcRect l="1110" t="31132" r="3441" b="36793"/>
          <a:stretch>
            <a:fillRect/>
          </a:stretch>
        </p:blipFill>
        <p:spPr bwMode="auto">
          <a:xfrm>
            <a:off x="152400" y="3549650"/>
            <a:ext cx="6553200" cy="2806700"/>
          </a:xfrm>
          <a:prstGeom prst="rect">
            <a:avLst/>
          </a:prstGeom>
          <a:noFill/>
          <a:ln w="9525" algn="in">
            <a:solidFill>
              <a:schemeClr val="tx1"/>
            </a:solidFill>
            <a:miter lim="800000"/>
            <a:headEnd/>
            <a:tailEnd/>
          </a:ln>
          <a:effectLst/>
        </p:spPr>
      </p:pic>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39</a:t>
            </a:fld>
            <a:endParaRPr lang="en-US" dirty="0"/>
          </a:p>
        </p:txBody>
      </p:sp>
    </p:spTree>
    <p:extLst>
      <p:ext uri="{BB962C8B-B14F-4D97-AF65-F5344CB8AC3E}">
        <p14:creationId xmlns="" xmlns:p14="http://schemas.microsoft.com/office/powerpoint/2010/main" val="63058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a:solidFill>
                  <a:schemeClr val="bg1"/>
                </a:solidFill>
                <a:latin typeface="Arial Black" pitchFamily="34" charset="0"/>
              </a:rPr>
              <a:t>TABLE OF CONTENTS</a:t>
            </a:r>
            <a:endParaRPr lang="en-US" sz="2400" dirty="0">
              <a:solidFill>
                <a:schemeClr val="bg1"/>
              </a:solidFill>
              <a:latin typeface="Arial Black" pitchFamily="34" charset="0"/>
            </a:endParaRPr>
          </a:p>
        </p:txBody>
      </p:sp>
      <p:sp>
        <p:nvSpPr>
          <p:cNvPr id="62" name="Content Placeholder 2"/>
          <p:cNvSpPr>
            <a:spLocks noGrp="1"/>
          </p:cNvSpPr>
          <p:nvPr>
            <p:ph idx="1"/>
          </p:nvPr>
        </p:nvSpPr>
        <p:spPr>
          <a:xfrm>
            <a:off x="0" y="533400"/>
            <a:ext cx="3657600" cy="9328150"/>
          </a:xfrm>
        </p:spPr>
        <p:txBody>
          <a:bodyPr>
            <a:noAutofit/>
          </a:bodyPr>
          <a:lstStyle/>
          <a:p>
            <a:pPr marL="538664" indent="-538664">
              <a:buNone/>
            </a:pPr>
            <a:r>
              <a:rPr lang="en-US" sz="1600" b="1" cap="all" dirty="0" smtClean="0">
                <a:cs typeface="Arial" pitchFamily="34" charset="0"/>
              </a:rPr>
              <a:t>1. 	Task </a:t>
            </a:r>
            <a:r>
              <a:rPr lang="en-US" sz="1600" b="1" cap="all" dirty="0">
                <a:cs typeface="Arial" pitchFamily="34" charset="0"/>
              </a:rPr>
              <a:t>Organization</a:t>
            </a:r>
          </a:p>
          <a:p>
            <a:pPr marL="957624" lvl="1" indent="-538664">
              <a:buNone/>
            </a:pPr>
            <a:r>
              <a:rPr lang="en-US" sz="1100" b="1" cap="all" dirty="0" smtClean="0">
                <a:cs typeface="Arial" pitchFamily="34" charset="0"/>
              </a:rPr>
              <a:t>1a. 	DUTIES &amp; RESPONSIBILITIES</a:t>
            </a:r>
          </a:p>
          <a:p>
            <a:pPr marL="538664" indent="-538664">
              <a:buNone/>
            </a:pPr>
            <a:r>
              <a:rPr lang="en-US" sz="1600" b="1" cap="all" dirty="0" smtClean="0">
                <a:cs typeface="Arial" pitchFamily="34" charset="0"/>
              </a:rPr>
              <a:t>2.	Movement</a:t>
            </a:r>
          </a:p>
          <a:p>
            <a:pPr marL="957624" lvl="1" indent="-538664">
              <a:buNone/>
            </a:pPr>
            <a:r>
              <a:rPr lang="en-US" sz="1100" b="1" cap="all" dirty="0" smtClean="0">
                <a:cs typeface="Arial" pitchFamily="34" charset="0"/>
              </a:rPr>
              <a:t>2a.	Formations</a:t>
            </a:r>
            <a:endParaRPr lang="en-US" sz="1600" b="1" cap="all" dirty="0" smtClean="0">
              <a:cs typeface="Arial" pitchFamily="34" charset="0"/>
            </a:endParaRPr>
          </a:p>
          <a:p>
            <a:pPr marL="957624" lvl="1" indent="-538664">
              <a:buNone/>
            </a:pPr>
            <a:r>
              <a:rPr lang="en-US" sz="1100" b="1" cap="all" dirty="0" smtClean="0">
                <a:cs typeface="Arial" pitchFamily="34" charset="0"/>
              </a:rPr>
              <a:t>2b.	techniques</a:t>
            </a:r>
            <a:endParaRPr lang="en-US" sz="1100" b="1" cap="all" dirty="0">
              <a:cs typeface="Arial" pitchFamily="34" charset="0"/>
            </a:endParaRPr>
          </a:p>
          <a:p>
            <a:pPr marL="957624" lvl="1" indent="-538664">
              <a:buNone/>
            </a:pPr>
            <a:r>
              <a:rPr lang="en-US" sz="1100" b="1" cap="all" dirty="0" smtClean="0">
                <a:cs typeface="Arial" pitchFamily="34" charset="0"/>
              </a:rPr>
              <a:t>2c.	DELIBERATE </a:t>
            </a:r>
            <a:r>
              <a:rPr lang="en-US" sz="1100" b="1" cap="all" dirty="0">
                <a:cs typeface="Arial" pitchFamily="34" charset="0"/>
              </a:rPr>
              <a:t>LDA</a:t>
            </a:r>
          </a:p>
          <a:p>
            <a:pPr marL="957624" lvl="1" indent="-538664">
              <a:buNone/>
            </a:pPr>
            <a:r>
              <a:rPr lang="en-US" sz="1100" b="1" cap="all" dirty="0" smtClean="0">
                <a:cs typeface="Arial" pitchFamily="34" charset="0"/>
              </a:rPr>
              <a:t>2d.	FISH-HOOK</a:t>
            </a:r>
            <a:endParaRPr lang="en-US" sz="1100" b="1" cap="all" dirty="0">
              <a:cs typeface="Arial" pitchFamily="34" charset="0"/>
            </a:endParaRPr>
          </a:p>
          <a:p>
            <a:pPr marL="957624" lvl="1" indent="-538664">
              <a:buNone/>
            </a:pPr>
            <a:r>
              <a:rPr lang="en-US" sz="1100" b="1" cap="all" dirty="0" smtClean="0">
                <a:cs typeface="Arial" pitchFamily="34" charset="0"/>
              </a:rPr>
              <a:t>2e.	SHORT HALT POSTURE</a:t>
            </a:r>
          </a:p>
          <a:p>
            <a:pPr marL="957624" lvl="1" indent="-538664">
              <a:buNone/>
            </a:pPr>
            <a:r>
              <a:rPr lang="en-US" sz="1100" b="1" cap="all" dirty="0" smtClean="0">
                <a:cs typeface="Arial" pitchFamily="34" charset="0"/>
              </a:rPr>
              <a:t>2f.	5-POINT CONTINGENCY PLAN (GOTWA)</a:t>
            </a:r>
            <a:endParaRPr lang="en-US" sz="1100" b="1" cap="all" dirty="0">
              <a:cs typeface="Arial" pitchFamily="34" charset="0"/>
            </a:endParaRPr>
          </a:p>
          <a:p>
            <a:pPr marL="538664" indent="-538664">
              <a:buNone/>
            </a:pPr>
            <a:r>
              <a:rPr lang="en-US" sz="1600" b="1" cap="all" dirty="0" smtClean="0">
                <a:cs typeface="Arial" pitchFamily="34" charset="0"/>
              </a:rPr>
              <a:t>3.	OBJECTIVE RALLY POINT</a:t>
            </a:r>
          </a:p>
          <a:p>
            <a:pPr marL="957624" lvl="1" indent="-538664">
              <a:buNone/>
            </a:pPr>
            <a:r>
              <a:rPr lang="en-US" sz="1100" b="1" cap="all" dirty="0" smtClean="0">
                <a:cs typeface="Arial" pitchFamily="34" charset="0"/>
              </a:rPr>
              <a:t>3a.	Clearing </a:t>
            </a:r>
            <a:r>
              <a:rPr lang="en-US" sz="1100" b="1" cap="all" dirty="0">
                <a:cs typeface="Arial" pitchFamily="34" charset="0"/>
              </a:rPr>
              <a:t>the </a:t>
            </a:r>
            <a:r>
              <a:rPr lang="en-US" sz="1100" b="1" cap="all" dirty="0" smtClean="0">
                <a:cs typeface="Arial" pitchFamily="34" charset="0"/>
              </a:rPr>
              <a:t>TENTATIVE orp</a:t>
            </a:r>
            <a:endParaRPr lang="en-US" sz="1100" b="1" cap="all" dirty="0">
              <a:cs typeface="Arial" pitchFamily="34" charset="0"/>
            </a:endParaRPr>
          </a:p>
          <a:p>
            <a:pPr marL="957624" lvl="1" indent="-538664">
              <a:buNone/>
            </a:pPr>
            <a:r>
              <a:rPr lang="en-US" sz="1100" b="1" cap="all" dirty="0" smtClean="0">
                <a:cs typeface="Arial" pitchFamily="34" charset="0"/>
              </a:rPr>
              <a:t>3b.	ORP / LONG HALT POSTURE</a:t>
            </a:r>
            <a:endParaRPr lang="en-US" sz="1600" b="1" cap="all" dirty="0" smtClean="0">
              <a:cs typeface="Arial" pitchFamily="34" charset="0"/>
            </a:endParaRPr>
          </a:p>
          <a:p>
            <a:pPr marL="957624" lvl="1" indent="-538664">
              <a:buNone/>
            </a:pPr>
            <a:r>
              <a:rPr lang="en-US" sz="1100" b="1" cap="all" dirty="0" smtClean="0">
                <a:cs typeface="Arial" pitchFamily="34" charset="0"/>
              </a:rPr>
              <a:t>3c.	Leader’s Reconnaissance OF OBJECTIVE</a:t>
            </a:r>
            <a:endParaRPr lang="en-US" sz="1100" b="1" cap="all" dirty="0">
              <a:cs typeface="Arial" pitchFamily="34" charset="0"/>
            </a:endParaRPr>
          </a:p>
          <a:p>
            <a:pPr marL="538664" indent="-538664">
              <a:buNone/>
            </a:pPr>
            <a:r>
              <a:rPr lang="en-US" sz="1600" b="1" cap="all" dirty="0" smtClean="0">
                <a:cs typeface="Arial" pitchFamily="34" charset="0"/>
              </a:rPr>
              <a:t>4.	ACTIONS ON OBJECTIVE</a:t>
            </a:r>
          </a:p>
          <a:p>
            <a:pPr marL="957624" lvl="1" indent="-538664">
              <a:buNone/>
            </a:pPr>
            <a:r>
              <a:rPr lang="en-US" sz="1100" b="1" cap="all" dirty="0" smtClean="0">
                <a:cs typeface="Arial" pitchFamily="34" charset="0"/>
              </a:rPr>
              <a:t>4a.	OCCUPY SURVEILLANCE SITE</a:t>
            </a:r>
          </a:p>
          <a:p>
            <a:pPr marL="957624" lvl="1" indent="-538664">
              <a:buNone/>
            </a:pPr>
            <a:r>
              <a:rPr lang="en-US" sz="1100" b="1" cap="all" dirty="0" smtClean="0">
                <a:cs typeface="Arial" pitchFamily="34" charset="0"/>
              </a:rPr>
              <a:t>4b.	SURVEILLANCE </a:t>
            </a:r>
            <a:r>
              <a:rPr lang="en-US" sz="1100" b="1" cap="all" dirty="0">
                <a:cs typeface="Arial" pitchFamily="34" charset="0"/>
              </a:rPr>
              <a:t>SITE PRIORITIES OF WORK</a:t>
            </a:r>
          </a:p>
          <a:p>
            <a:pPr marL="957624" lvl="1" indent="-538664">
              <a:buNone/>
            </a:pPr>
            <a:r>
              <a:rPr lang="en-US" sz="1100" b="1" cap="all" dirty="0" smtClean="0">
                <a:cs typeface="Arial" pitchFamily="34" charset="0"/>
              </a:rPr>
              <a:t>4c.	OCCUPY </a:t>
            </a:r>
            <a:r>
              <a:rPr lang="en-US" sz="1100" b="1" cap="all" dirty="0">
                <a:cs typeface="Arial" pitchFamily="34" charset="0"/>
              </a:rPr>
              <a:t>HIDE SITE</a:t>
            </a:r>
          </a:p>
          <a:p>
            <a:pPr marL="957624" lvl="1" indent="-538664">
              <a:buNone/>
            </a:pPr>
            <a:r>
              <a:rPr lang="en-US" sz="1100" b="1" cap="all" dirty="0" smtClean="0">
                <a:cs typeface="Arial" pitchFamily="34" charset="0"/>
              </a:rPr>
              <a:t>4d.	HIDE </a:t>
            </a:r>
            <a:r>
              <a:rPr lang="en-US" sz="1100" b="1" cap="all" dirty="0">
                <a:cs typeface="Arial" pitchFamily="34" charset="0"/>
              </a:rPr>
              <a:t>SITE PRIORITIES OF WORK</a:t>
            </a:r>
          </a:p>
          <a:p>
            <a:pPr marL="957624" lvl="1" indent="-538664">
              <a:buNone/>
            </a:pPr>
            <a:r>
              <a:rPr lang="en-US" sz="1100" b="1" cap="all" dirty="0" smtClean="0">
                <a:cs typeface="Arial" pitchFamily="34" charset="0"/>
              </a:rPr>
              <a:t>4e.	DISPLACEMENT </a:t>
            </a:r>
            <a:r>
              <a:rPr lang="en-US" sz="1100" b="1" cap="all" dirty="0">
                <a:cs typeface="Arial" pitchFamily="34" charset="0"/>
              </a:rPr>
              <a:t>CRITERIA (RED, WHITE, BLUE</a:t>
            </a:r>
            <a:r>
              <a:rPr lang="en-US" sz="1100" b="1" cap="all" dirty="0" smtClean="0">
                <a:cs typeface="Arial" pitchFamily="34" charset="0"/>
              </a:rPr>
              <a:t>)</a:t>
            </a:r>
          </a:p>
          <a:p>
            <a:pPr marL="957624" lvl="1" indent="-538664">
              <a:buNone/>
            </a:pPr>
            <a:r>
              <a:rPr lang="en-US" sz="1100" b="1" cap="all" dirty="0" smtClean="0">
                <a:cs typeface="Arial" pitchFamily="34" charset="0"/>
              </a:rPr>
              <a:t>4f.	BREAK CONTACT</a:t>
            </a:r>
          </a:p>
          <a:p>
            <a:pPr marL="538664" indent="-538664">
              <a:buNone/>
            </a:pPr>
            <a:r>
              <a:rPr lang="en-US" sz="1600" b="1" cap="all" dirty="0" smtClean="0">
                <a:cs typeface="Arial" pitchFamily="34" charset="0"/>
              </a:rPr>
              <a:t>5.	Collection &amp; reporting</a:t>
            </a:r>
          </a:p>
          <a:p>
            <a:pPr marL="957624" lvl="1" indent="-538664">
              <a:buNone/>
            </a:pPr>
            <a:r>
              <a:rPr lang="en-US" sz="1100" b="1" cap="all" dirty="0" smtClean="0">
                <a:cs typeface="Arial" pitchFamily="34" charset="0"/>
              </a:rPr>
              <a:t>5a.	</a:t>
            </a:r>
            <a:r>
              <a:rPr lang="en-US" sz="1100" b="1" cap="all" dirty="0" err="1" smtClean="0">
                <a:cs typeface="Arial" pitchFamily="34" charset="0"/>
              </a:rPr>
              <a:t>Pax</a:t>
            </a:r>
            <a:r>
              <a:rPr lang="en-US" sz="1100" b="1" cap="all" dirty="0" smtClean="0">
                <a:cs typeface="Arial" pitchFamily="34" charset="0"/>
              </a:rPr>
              <a:t> / vehicle identification</a:t>
            </a:r>
          </a:p>
          <a:p>
            <a:pPr marL="957624" lvl="1" indent="-538664">
              <a:buNone/>
            </a:pPr>
            <a:r>
              <a:rPr lang="en-US" sz="1100" b="1" cap="all" dirty="0" smtClean="0">
                <a:cs typeface="Arial" pitchFamily="34" charset="0"/>
              </a:rPr>
              <a:t>5b.	Building identification</a:t>
            </a:r>
          </a:p>
          <a:p>
            <a:pPr marL="538664" indent="-538664">
              <a:buNone/>
            </a:pPr>
            <a:r>
              <a:rPr lang="en-US" sz="1600" b="1" cap="all" dirty="0" smtClean="0">
                <a:cs typeface="Arial" pitchFamily="34" charset="0"/>
              </a:rPr>
              <a:t>6.	REPORTS</a:t>
            </a:r>
          </a:p>
          <a:p>
            <a:pPr marL="957624" lvl="1" indent="-538664">
              <a:buNone/>
            </a:pPr>
            <a:r>
              <a:rPr lang="en-US" sz="1100" b="1" cap="all" dirty="0" smtClean="0">
                <a:cs typeface="Arial" pitchFamily="34" charset="0"/>
              </a:rPr>
              <a:t>6a.	ANGUS (INITIAL ENTRY)</a:t>
            </a:r>
          </a:p>
          <a:p>
            <a:pPr marL="957624" lvl="1" indent="-538664">
              <a:buNone/>
            </a:pPr>
            <a:r>
              <a:rPr lang="en-US" sz="1100" b="1" cap="all" dirty="0" smtClean="0">
                <a:cs typeface="Arial" pitchFamily="34" charset="0"/>
              </a:rPr>
              <a:t>6b.	BORRIS (INTELLIGENCE)</a:t>
            </a:r>
          </a:p>
          <a:p>
            <a:pPr marL="957624" lvl="1" indent="-538664">
              <a:buNone/>
            </a:pPr>
            <a:r>
              <a:rPr lang="en-US" sz="1100" b="1" cap="all" dirty="0" smtClean="0">
                <a:cs typeface="Arial" pitchFamily="34" charset="0"/>
              </a:rPr>
              <a:t>6c.	CRACK (BATTLE DAMAGE ASSESSMENT)</a:t>
            </a:r>
          </a:p>
          <a:p>
            <a:pPr marL="957624" lvl="1" indent="-538664">
              <a:buNone/>
            </a:pPr>
            <a:r>
              <a:rPr lang="en-US" sz="1100" b="1" cap="all" dirty="0" smtClean="0">
                <a:cs typeface="Arial" pitchFamily="34" charset="0"/>
              </a:rPr>
              <a:t>6d.	CYRIL (SITUATION REPORT)</a:t>
            </a:r>
          </a:p>
          <a:p>
            <a:pPr marL="957624" lvl="1" indent="-538664">
              <a:buNone/>
            </a:pPr>
            <a:r>
              <a:rPr lang="en-US" sz="1100" b="1" cap="all" dirty="0" smtClean="0">
                <a:cs typeface="Arial" pitchFamily="34" charset="0"/>
              </a:rPr>
              <a:t>6e.	EAGLE (FIRST EYES ON OBJECTIVE)</a:t>
            </a:r>
          </a:p>
          <a:p>
            <a:pPr marL="957624" lvl="1" indent="-538664">
              <a:buNone/>
            </a:pPr>
            <a:r>
              <a:rPr lang="en-US" sz="1100" b="1" cap="all" dirty="0" smtClean="0">
                <a:cs typeface="Arial" pitchFamily="34" charset="0"/>
              </a:rPr>
              <a:t>6f.	UNDER (CACHE)</a:t>
            </a:r>
          </a:p>
          <a:p>
            <a:pPr marL="957624" lvl="1" indent="-538664">
              <a:buNone/>
            </a:pPr>
            <a:r>
              <a:rPr lang="en-US" sz="1100" b="1" cap="all" dirty="0" smtClean="0">
                <a:cs typeface="Arial" pitchFamily="34" charset="0"/>
              </a:rPr>
              <a:t>6g.	ENTER / LEAVE (INFIL / EXFIL)</a:t>
            </a:r>
          </a:p>
          <a:p>
            <a:pPr marL="957624" lvl="1" indent="-538664">
              <a:buNone/>
            </a:pPr>
            <a:r>
              <a:rPr lang="en-US" sz="1100" b="1" cap="all" dirty="0" smtClean="0">
                <a:cs typeface="Arial" pitchFamily="34" charset="0"/>
              </a:rPr>
              <a:t>6h.	SALUTE REPORT</a:t>
            </a:r>
          </a:p>
          <a:p>
            <a:pPr marL="538664" indent="-538664">
              <a:buFont typeface="Wingdings" pitchFamily="2" charset="2"/>
              <a:buChar char="§"/>
            </a:pPr>
            <a:endParaRPr lang="en-US" sz="1200" b="1" cap="all" dirty="0" smtClean="0">
              <a:cs typeface="Arial" pitchFamily="34" charset="0"/>
            </a:endParaRPr>
          </a:p>
          <a:p>
            <a:pPr marL="0" indent="0">
              <a:buNone/>
            </a:pPr>
            <a:endParaRPr lang="en-US" sz="1000" b="1" cap="all" dirty="0" smtClean="0">
              <a:cs typeface="Arial" pitchFamily="34" charset="0"/>
            </a:endParaRPr>
          </a:p>
        </p:txBody>
      </p:sp>
      <p:sp>
        <p:nvSpPr>
          <p:cNvPr id="4" name="Footer Placeholder 3"/>
          <p:cNvSpPr>
            <a:spLocks noGrp="1"/>
          </p:cNvSpPr>
          <p:nvPr>
            <p:ph type="ftr" sz="quarter" idx="11"/>
          </p:nvPr>
        </p:nvSpPr>
        <p:spPr/>
        <p:txBody>
          <a:bodyPr/>
          <a:lstStyle/>
          <a:p>
            <a:r>
              <a:rPr lang="en-US" dirty="0" smtClean="0"/>
              <a:t>Steadfast and Vigilant</a:t>
            </a:r>
            <a:endParaRPr lang="en-US" dirty="0"/>
          </a:p>
        </p:txBody>
      </p:sp>
      <p:sp>
        <p:nvSpPr>
          <p:cNvPr id="5" name="TextBox 4"/>
          <p:cNvSpPr txBox="1"/>
          <p:nvPr/>
        </p:nvSpPr>
        <p:spPr>
          <a:xfrm>
            <a:off x="3673366" y="546536"/>
            <a:ext cx="3184634" cy="7155805"/>
          </a:xfrm>
          <a:prstGeom prst="rect">
            <a:avLst/>
          </a:prstGeom>
          <a:noFill/>
        </p:spPr>
        <p:txBody>
          <a:bodyPr wrap="square" rtlCol="0">
            <a:spAutoFit/>
          </a:bodyPr>
          <a:lstStyle/>
          <a:p>
            <a:pPr marL="538664" indent="-538664"/>
            <a:r>
              <a:rPr lang="en-US" sz="1600" b="1" cap="all" dirty="0" smtClean="0">
                <a:cs typeface="Arial" pitchFamily="34" charset="0"/>
              </a:rPr>
              <a:t>7.	medical</a:t>
            </a:r>
          </a:p>
          <a:p>
            <a:pPr marL="957624" lvl="1" indent="-538664"/>
            <a:r>
              <a:rPr lang="en-US" sz="1100" b="1" cap="all" dirty="0" smtClean="0">
                <a:cs typeface="Arial" pitchFamily="34" charset="0"/>
              </a:rPr>
              <a:t>7a.	</a:t>
            </a:r>
            <a:r>
              <a:rPr lang="en-US" sz="1100" b="1" cap="all" dirty="0" err="1" smtClean="0">
                <a:cs typeface="Arial" pitchFamily="34" charset="0"/>
              </a:rPr>
              <a:t>Casevac</a:t>
            </a:r>
            <a:r>
              <a:rPr lang="en-US" sz="1100" b="1" cap="all" dirty="0" smtClean="0">
                <a:cs typeface="Arial" pitchFamily="34" charset="0"/>
              </a:rPr>
              <a:t> plan</a:t>
            </a:r>
          </a:p>
          <a:p>
            <a:pPr marL="957624" lvl="1" indent="-538664"/>
            <a:r>
              <a:rPr lang="en-US" sz="1100" b="1" cap="all" dirty="0" smtClean="0">
                <a:cs typeface="Arial" pitchFamily="34" charset="0"/>
              </a:rPr>
              <a:t>7b.	CCP / HLZ OPERATIONS</a:t>
            </a:r>
          </a:p>
          <a:p>
            <a:pPr marL="538664" indent="-538664"/>
            <a:r>
              <a:rPr lang="en-US" sz="1600" b="1" cap="all" dirty="0" smtClean="0">
                <a:cs typeface="Arial" pitchFamily="34" charset="0"/>
              </a:rPr>
              <a:t>8.	EVASION AND RECOVERY</a:t>
            </a:r>
          </a:p>
          <a:p>
            <a:pPr marL="957624" lvl="1" indent="-538664"/>
            <a:r>
              <a:rPr lang="en-US" sz="1100" b="1" cap="all" dirty="0" smtClean="0">
                <a:cs typeface="Arial" pitchFamily="34" charset="0"/>
              </a:rPr>
              <a:t>8a.	DAR LINK-UP ACCOUNTABILITY</a:t>
            </a:r>
          </a:p>
          <a:p>
            <a:pPr marL="538664" indent="-538664"/>
            <a:r>
              <a:rPr lang="en-US" sz="1600" b="1" cap="all" dirty="0" smtClean="0">
                <a:cs typeface="Arial" pitchFamily="34" charset="0"/>
              </a:rPr>
              <a:t>9.	AREA RECONNAISSANCE</a:t>
            </a:r>
          </a:p>
          <a:p>
            <a:pPr marL="538664" indent="-538664"/>
            <a:r>
              <a:rPr lang="en-US" sz="1600" b="1" cap="all" dirty="0" smtClean="0">
                <a:cs typeface="Arial" pitchFamily="34" charset="0"/>
              </a:rPr>
              <a:t>10.	LINK-UP</a:t>
            </a:r>
          </a:p>
          <a:p>
            <a:pPr marL="538664" indent="-538664"/>
            <a:r>
              <a:rPr lang="en-US" sz="1600" b="1" cap="all" dirty="0" smtClean="0">
                <a:cs typeface="Arial" pitchFamily="34" charset="0"/>
              </a:rPr>
              <a:t>11.	OCCUPY Hide site (PRI / ALT)</a:t>
            </a:r>
          </a:p>
          <a:p>
            <a:pPr marL="538664" indent="-538664"/>
            <a:r>
              <a:rPr lang="en-US" sz="1600" b="1" cap="all" dirty="0" smtClean="0">
                <a:cs typeface="Arial" pitchFamily="34" charset="0"/>
              </a:rPr>
              <a:t>12.	9-LINE MEDEVAC / MIST</a:t>
            </a:r>
          </a:p>
          <a:p>
            <a:pPr marL="538664" indent="-538664"/>
            <a:r>
              <a:rPr lang="en-US" sz="1600" b="1" cap="all" dirty="0" smtClean="0">
                <a:cs typeface="Arial" pitchFamily="34" charset="0"/>
              </a:rPr>
              <a:t>13.	CALL FOR FIRE</a:t>
            </a:r>
          </a:p>
          <a:p>
            <a:pPr marL="957624" lvl="1" indent="-538664"/>
            <a:r>
              <a:rPr lang="en-US" sz="1100" b="1" cap="all" dirty="0" smtClean="0">
                <a:cs typeface="Arial" pitchFamily="34" charset="0"/>
              </a:rPr>
              <a:t>13a.	CLOSE AIR SUPPORT / CLOSE COMBAT ATTACK</a:t>
            </a:r>
          </a:p>
          <a:p>
            <a:pPr marL="957624" lvl="1" indent="-538664"/>
            <a:r>
              <a:rPr lang="en-US" sz="1100" b="1" cap="all" dirty="0" smtClean="0">
                <a:cs typeface="Arial" pitchFamily="34" charset="0"/>
              </a:rPr>
              <a:t>13b.	RISK ESTIMATE DISTANCES / MAX RANGES</a:t>
            </a:r>
          </a:p>
          <a:p>
            <a:pPr marL="538664" indent="-538664"/>
            <a:r>
              <a:rPr lang="en-US" sz="1600" b="1" cap="all" dirty="0" smtClean="0">
                <a:cs typeface="Arial" pitchFamily="34" charset="0"/>
              </a:rPr>
              <a:t>14.	PRE-COMBAT INSPECTION</a:t>
            </a:r>
          </a:p>
          <a:p>
            <a:pPr marL="538664" indent="-538664">
              <a:buAutoNum type="arabicPeriod" startAt="15"/>
            </a:pPr>
            <a:r>
              <a:rPr lang="en-US" sz="1600" b="1" cap="all" dirty="0" smtClean="0">
                <a:cs typeface="Arial" pitchFamily="34" charset="0"/>
              </a:rPr>
              <a:t>Fries operations</a:t>
            </a:r>
          </a:p>
          <a:p>
            <a:pPr marL="1017477" lvl="1" indent="-538664"/>
            <a:r>
              <a:rPr lang="en-US" sz="1100" b="1" cap="all" dirty="0" smtClean="0">
                <a:cs typeface="Arial" pitchFamily="34" charset="0"/>
              </a:rPr>
              <a:t>15a.	Ropers actions</a:t>
            </a:r>
          </a:p>
          <a:p>
            <a:pPr marL="1017477" lvl="1" indent="-538664"/>
            <a:r>
              <a:rPr lang="en-US" sz="1100" b="1" cap="all" dirty="0" smtClean="0">
                <a:cs typeface="Arial" pitchFamily="34" charset="0"/>
              </a:rPr>
              <a:t>15b.	Safety</a:t>
            </a:r>
          </a:p>
          <a:p>
            <a:pPr marL="1017477" lvl="1" indent="-538664"/>
            <a:r>
              <a:rPr lang="en-US" sz="1100" b="1" cap="all" dirty="0" smtClean="0">
                <a:cs typeface="Arial" pitchFamily="34" charset="0"/>
              </a:rPr>
              <a:t>15c.	Preflight + </a:t>
            </a:r>
            <a:r>
              <a:rPr lang="en-US" sz="1100" b="1" cap="all" dirty="0" err="1" smtClean="0">
                <a:cs typeface="Arial" pitchFamily="34" charset="0"/>
              </a:rPr>
              <a:t>inflight</a:t>
            </a:r>
            <a:endParaRPr lang="en-US" sz="1100" b="1" cap="all" dirty="0" smtClean="0">
              <a:cs typeface="Arial" pitchFamily="34" charset="0"/>
            </a:endParaRPr>
          </a:p>
          <a:p>
            <a:pPr marL="1017477" lvl="1" indent="-538664"/>
            <a:r>
              <a:rPr lang="en-US" sz="1100" b="1" cap="all" dirty="0" smtClean="0">
                <a:cs typeface="Arial" pitchFamily="34" charset="0"/>
              </a:rPr>
              <a:t>15d.	Medical</a:t>
            </a:r>
          </a:p>
          <a:p>
            <a:pPr marL="1017477" lvl="1" indent="-538664"/>
            <a:r>
              <a:rPr lang="en-US" sz="1100" b="1" cap="all" dirty="0" smtClean="0">
                <a:cs typeface="Arial" pitchFamily="34" charset="0"/>
              </a:rPr>
              <a:t>15e.	Adverse weather conditions</a:t>
            </a:r>
          </a:p>
          <a:p>
            <a:pPr marL="538664" indent="-538664">
              <a:buAutoNum type="arabicPeriod" startAt="16"/>
            </a:pPr>
            <a:r>
              <a:rPr lang="en-US" sz="1600" b="1" cap="all" dirty="0" smtClean="0">
                <a:cs typeface="Arial" pitchFamily="34" charset="0"/>
              </a:rPr>
              <a:t>Pathfinder operations</a:t>
            </a:r>
          </a:p>
          <a:p>
            <a:pPr marL="538664" indent="-538664"/>
            <a:r>
              <a:rPr lang="en-US" sz="1600" b="1" cap="all" dirty="0" smtClean="0">
                <a:cs typeface="Arial" pitchFamily="34" charset="0"/>
              </a:rPr>
              <a:t>	</a:t>
            </a:r>
            <a:r>
              <a:rPr lang="en-US" sz="1100" b="1" cap="all" dirty="0" smtClean="0">
                <a:cs typeface="Arial" pitchFamily="34" charset="0"/>
              </a:rPr>
              <a:t>16a.	Phases of </a:t>
            </a:r>
            <a:r>
              <a:rPr lang="en-US" sz="1100" b="1" cap="all" dirty="0" err="1" smtClean="0">
                <a:cs typeface="Arial" pitchFamily="34" charset="0"/>
              </a:rPr>
              <a:t>lz</a:t>
            </a:r>
            <a:r>
              <a:rPr lang="en-US" sz="1100" b="1" cap="all" dirty="0" smtClean="0">
                <a:cs typeface="Arial" pitchFamily="34" charset="0"/>
              </a:rPr>
              <a:t>/</a:t>
            </a:r>
            <a:r>
              <a:rPr lang="en-US" sz="1100" b="1" cap="all" dirty="0" err="1" smtClean="0">
                <a:cs typeface="Arial" pitchFamily="34" charset="0"/>
              </a:rPr>
              <a:t>pz</a:t>
            </a:r>
            <a:r>
              <a:rPr lang="en-US" sz="1100" b="1" cap="all" dirty="0" smtClean="0">
                <a:cs typeface="Arial" pitchFamily="34" charset="0"/>
              </a:rPr>
              <a:t> operations</a:t>
            </a:r>
          </a:p>
          <a:p>
            <a:pPr marL="538664" indent="-538664"/>
            <a:r>
              <a:rPr lang="en-US" sz="1100" b="1" cap="all" dirty="0" smtClean="0">
                <a:cs typeface="Arial" pitchFamily="34" charset="0"/>
              </a:rPr>
              <a:t>	16b.	Technical factors in </a:t>
            </a:r>
            <a:r>
              <a:rPr lang="en-US" sz="1100" b="1" cap="all" dirty="0" err="1" smtClean="0">
                <a:cs typeface="Arial" pitchFamily="34" charset="0"/>
              </a:rPr>
              <a:t>pz</a:t>
            </a:r>
            <a:r>
              <a:rPr lang="en-US" sz="1100" b="1" cap="all" dirty="0" smtClean="0">
                <a:cs typeface="Arial" pitchFamily="34" charset="0"/>
              </a:rPr>
              <a:t> selection</a:t>
            </a:r>
          </a:p>
          <a:p>
            <a:pPr marL="538664" indent="-538664"/>
            <a:r>
              <a:rPr lang="en-US" sz="1100" b="1" cap="all" dirty="0" smtClean="0">
                <a:cs typeface="Arial" pitchFamily="34" charset="0"/>
              </a:rPr>
              <a:t>	16c. </a:t>
            </a:r>
            <a:r>
              <a:rPr lang="en-US" sz="1100" b="1" cap="all" dirty="0" err="1" smtClean="0">
                <a:cs typeface="Arial" pitchFamily="34" charset="0"/>
              </a:rPr>
              <a:t>Hlz</a:t>
            </a:r>
            <a:r>
              <a:rPr lang="en-US" sz="1100" b="1" cap="all" dirty="0" smtClean="0">
                <a:cs typeface="Arial" pitchFamily="34" charset="0"/>
              </a:rPr>
              <a:t> marking</a:t>
            </a:r>
          </a:p>
          <a:p>
            <a:pPr marL="538664" indent="-538664"/>
            <a:r>
              <a:rPr lang="en-US" sz="1100" b="1" cap="all" dirty="0" smtClean="0">
                <a:cs typeface="Arial" pitchFamily="34" charset="0"/>
              </a:rPr>
              <a:t>	16d. Flying/landing formations</a:t>
            </a:r>
            <a:endParaRPr lang="en-US" sz="1600" b="1" cap="all" dirty="0" smtClean="0">
              <a:cs typeface="Arial" pitchFamily="34" charset="0"/>
            </a:endParaRPr>
          </a:p>
          <a:p>
            <a:pPr marL="538664" indent="-538664">
              <a:buAutoNum type="arabicPeriod" startAt="17"/>
            </a:pPr>
            <a:r>
              <a:rPr lang="en-US" sz="1600" b="1" cap="all" dirty="0" smtClean="0">
                <a:cs typeface="Arial" pitchFamily="34" charset="0"/>
              </a:rPr>
              <a:t>Boat operations</a:t>
            </a:r>
          </a:p>
          <a:p>
            <a:pPr marL="538664" indent="-538664"/>
            <a:r>
              <a:rPr lang="en-US" sz="1600" b="1" cap="all" dirty="0" smtClean="0">
                <a:cs typeface="Arial" pitchFamily="34" charset="0"/>
              </a:rPr>
              <a:t>	</a:t>
            </a:r>
            <a:r>
              <a:rPr lang="en-US" sz="1100" b="1" cap="all" dirty="0" smtClean="0">
                <a:cs typeface="Arial" pitchFamily="34" charset="0"/>
              </a:rPr>
              <a:t>17a.	</a:t>
            </a:r>
            <a:r>
              <a:rPr lang="en-US" sz="1100" b="1" cap="all" dirty="0" smtClean="0">
                <a:cs typeface="Arial" pitchFamily="34" charset="0"/>
              </a:rPr>
              <a:t>inflation</a:t>
            </a:r>
            <a:endParaRPr lang="en-US" sz="1100" b="1" cap="all" dirty="0" smtClean="0">
              <a:cs typeface="Arial" pitchFamily="34" charset="0"/>
            </a:endParaRPr>
          </a:p>
          <a:p>
            <a:pPr marL="538664" indent="-538664"/>
            <a:r>
              <a:rPr lang="en-US" sz="1100" b="1" cap="all" dirty="0" smtClean="0">
                <a:cs typeface="Arial" pitchFamily="34" charset="0"/>
              </a:rPr>
              <a:t>	17b.	</a:t>
            </a:r>
            <a:r>
              <a:rPr lang="en-US" sz="1100" b="1" cap="all" dirty="0" smtClean="0">
                <a:cs typeface="Arial" pitchFamily="34" charset="0"/>
              </a:rPr>
              <a:t>deflating</a:t>
            </a:r>
            <a:endParaRPr lang="en-US" sz="1600" b="1" cap="all" dirty="0" smtClean="0">
              <a:cs typeface="Arial" pitchFamily="34" charset="0"/>
            </a:endParaRPr>
          </a:p>
          <a:p>
            <a:pPr marL="538664" indent="-538664">
              <a:buAutoNum type="arabicPeriod" startAt="18"/>
            </a:pPr>
            <a:r>
              <a:rPr lang="en-US" sz="1600" b="1" cap="all" dirty="0" smtClean="0">
                <a:cs typeface="Arial" pitchFamily="34" charset="0"/>
              </a:rPr>
              <a:t>Command </a:t>
            </a:r>
            <a:r>
              <a:rPr lang="en-US" sz="1600" b="1" cap="all" dirty="0" smtClean="0">
                <a:cs typeface="Arial" pitchFamily="34" charset="0"/>
              </a:rPr>
              <a:t>post </a:t>
            </a:r>
            <a:r>
              <a:rPr lang="en-US" sz="1600" b="1" cap="all" dirty="0" smtClean="0">
                <a:cs typeface="Arial" pitchFamily="34" charset="0"/>
              </a:rPr>
              <a:t>operations</a:t>
            </a:r>
          </a:p>
          <a:p>
            <a:pPr marL="538664" indent="-538664">
              <a:buAutoNum type="arabicPeriod" startAt="18"/>
            </a:pPr>
            <a:r>
              <a:rPr lang="en-US" sz="1600" b="1" cap="all" dirty="0" smtClean="0">
                <a:cs typeface="Arial" pitchFamily="34" charset="0"/>
              </a:rPr>
              <a:t>REPORTS</a:t>
            </a:r>
            <a:endParaRPr lang="en-US" sz="1600" b="1" cap="all" dirty="0" smtClean="0">
              <a:cs typeface="Arial" pitchFamily="34" charset="0"/>
            </a:endParaRPr>
          </a:p>
        </p:txBody>
      </p:sp>
      <p:sp>
        <p:nvSpPr>
          <p:cNvPr id="6" name="Slide Number Placeholder 5"/>
          <p:cNvSpPr>
            <a:spLocks noGrp="1"/>
          </p:cNvSpPr>
          <p:nvPr>
            <p:ph type="sldNum" sz="quarter" idx="12"/>
          </p:nvPr>
        </p:nvSpPr>
        <p:spPr/>
        <p:txBody>
          <a:bodyPr/>
          <a:lstStyle/>
          <a:p>
            <a:fld id="{19C55568-C6AD-4596-911E-41E918440C4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13A. CAS </a:t>
            </a:r>
            <a:r>
              <a:rPr lang="en-US" sz="2900" dirty="0">
                <a:solidFill>
                  <a:schemeClr val="bg1"/>
                </a:solidFill>
                <a:latin typeface="Arial Black" pitchFamily="34" charset="0"/>
              </a:rPr>
              <a:t>9-LINE</a:t>
            </a:r>
          </a:p>
        </p:txBody>
      </p:sp>
      <p:pic>
        <p:nvPicPr>
          <p:cNvPr id="3074" name="Picture 2"/>
          <p:cNvPicPr>
            <a:picLocks noChangeAspect="1" noChangeArrowheads="1"/>
          </p:cNvPicPr>
          <p:nvPr/>
        </p:nvPicPr>
        <p:blipFill>
          <a:blip r:embed="rId2" cstate="print"/>
          <a:srcRect/>
          <a:stretch>
            <a:fillRect/>
          </a:stretch>
        </p:blipFill>
        <p:spPr bwMode="auto">
          <a:xfrm>
            <a:off x="0" y="681041"/>
            <a:ext cx="6858000" cy="8740588"/>
          </a:xfrm>
          <a:prstGeom prst="rect">
            <a:avLst/>
          </a:prstGeom>
          <a:noFill/>
          <a:ln w="9525" algn="in">
            <a:noFill/>
            <a:miter lim="800000"/>
            <a:headEnd/>
            <a:tailEnd/>
          </a:ln>
          <a:effectLst/>
        </p:spPr>
      </p:pic>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40</a:t>
            </a:fld>
            <a:endParaRPr lang="en-US" dirty="0"/>
          </a:p>
        </p:txBody>
      </p:sp>
    </p:spTree>
    <p:extLst>
      <p:ext uri="{BB962C8B-B14F-4D97-AF65-F5344CB8AC3E}">
        <p14:creationId xmlns="" xmlns:p14="http://schemas.microsoft.com/office/powerpoint/2010/main" val="707367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529" t="20520" r="18595" b="13542"/>
          <a:stretch>
            <a:fillRect/>
          </a:stretch>
        </p:blipFill>
        <p:spPr bwMode="auto">
          <a:xfrm>
            <a:off x="-17585" y="565400"/>
            <a:ext cx="6858000" cy="4139961"/>
          </a:xfrm>
          <a:prstGeom prst="rect">
            <a:avLst/>
          </a:prstGeom>
          <a:noFill/>
          <a:ln w="9525">
            <a:noFill/>
            <a:miter lim="800000"/>
            <a:headEnd/>
            <a:tailEnd/>
          </a:ln>
        </p:spPr>
      </p:pic>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13A. CCA </a:t>
            </a:r>
            <a:r>
              <a:rPr lang="en-US" sz="2900" dirty="0">
                <a:solidFill>
                  <a:schemeClr val="bg1"/>
                </a:solidFill>
                <a:latin typeface="Arial Black" pitchFamily="34" charset="0"/>
              </a:rPr>
              <a:t>CHECK-IN BRIEF</a:t>
            </a:r>
          </a:p>
        </p:txBody>
      </p:sp>
      <p:pic>
        <p:nvPicPr>
          <p:cNvPr id="4" name="Picture 3"/>
          <p:cNvPicPr>
            <a:picLocks noChangeAspect="1" noChangeArrowheads="1"/>
          </p:cNvPicPr>
          <p:nvPr/>
        </p:nvPicPr>
        <p:blipFill>
          <a:blip r:embed="rId3" cstate="print"/>
          <a:srcRect l="16984" t="11569" r="18594" b="9375"/>
          <a:stretch>
            <a:fillRect/>
          </a:stretch>
        </p:blipFill>
        <p:spPr bwMode="auto">
          <a:xfrm>
            <a:off x="0" y="5200665"/>
            <a:ext cx="6858000" cy="4705349"/>
          </a:xfrm>
          <a:prstGeom prst="rect">
            <a:avLst/>
          </a:prstGeom>
          <a:noFill/>
          <a:ln w="9525">
            <a:noFill/>
            <a:miter lim="800000"/>
            <a:headEnd/>
            <a:tailEnd/>
          </a:ln>
        </p:spPr>
      </p:pic>
      <p:sp>
        <p:nvSpPr>
          <p:cNvPr id="6" name="Title 1"/>
          <p:cNvSpPr txBox="1">
            <a:spLocks/>
          </p:cNvSpPr>
          <p:nvPr/>
        </p:nvSpPr>
        <p:spPr>
          <a:xfrm>
            <a:off x="0" y="4622800"/>
            <a:ext cx="6858000" cy="577850"/>
          </a:xfrm>
          <a:prstGeom prst="rect">
            <a:avLst/>
          </a:prstGeom>
          <a:solidFill>
            <a:schemeClr val="tx1"/>
          </a:solidFill>
        </p:spPr>
        <p:txBody>
          <a:bodyPr vert="horz" lIns="95763" tIns="47881" rIns="95763" bIns="47881" rtlCol="0" anchor="ctr">
            <a:normAutofit/>
          </a:bodyPr>
          <a:lstStyle/>
          <a:p>
            <a:pPr algn="ctr">
              <a:spcBef>
                <a:spcPct val="0"/>
              </a:spcBef>
              <a:defRPr/>
            </a:pPr>
            <a:r>
              <a:rPr lang="en-US" sz="2900" dirty="0" smtClean="0">
                <a:solidFill>
                  <a:schemeClr val="bg1"/>
                </a:solidFill>
                <a:latin typeface="Arial Black" pitchFamily="34" charset="0"/>
                <a:ea typeface="+mj-ea"/>
                <a:cs typeface="+mj-cs"/>
              </a:rPr>
              <a:t>13A. CCA </a:t>
            </a:r>
            <a:r>
              <a:rPr lang="en-US" sz="2900" dirty="0">
                <a:solidFill>
                  <a:schemeClr val="bg1"/>
                </a:solidFill>
                <a:latin typeface="Arial Black" pitchFamily="34" charset="0"/>
                <a:ea typeface="+mj-ea"/>
                <a:cs typeface="+mj-cs"/>
              </a:rPr>
              <a:t>5-LINE / BDA</a:t>
            </a:r>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7" name="Slide Number Placeholder 6"/>
          <p:cNvSpPr>
            <a:spLocks noGrp="1"/>
          </p:cNvSpPr>
          <p:nvPr>
            <p:ph type="sldNum" sz="quarter" idx="12"/>
          </p:nvPr>
        </p:nvSpPr>
        <p:spPr/>
        <p:txBody>
          <a:bodyPr/>
          <a:lstStyle/>
          <a:p>
            <a:fld id="{19C55568-C6AD-4596-911E-41E918440C47}" type="slidenum">
              <a:rPr lang="en-US" smtClean="0"/>
              <a:pPr/>
              <a:t>41</a:t>
            </a:fld>
            <a:endParaRPr lang="en-US" dirty="0"/>
          </a:p>
        </p:txBody>
      </p:sp>
    </p:spTree>
    <p:extLst>
      <p:ext uri="{BB962C8B-B14F-4D97-AF65-F5344CB8AC3E}">
        <p14:creationId xmlns="" xmlns:p14="http://schemas.microsoft.com/office/powerpoint/2010/main" val="58371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13B. REDs </a:t>
            </a:r>
            <a:r>
              <a:rPr lang="en-US" sz="2900" dirty="0">
                <a:solidFill>
                  <a:schemeClr val="bg1"/>
                </a:solidFill>
                <a:latin typeface="Arial Black" pitchFamily="34" charset="0"/>
              </a:rPr>
              <a:t>/ MAX RANGE</a:t>
            </a:r>
          </a:p>
        </p:txBody>
      </p:sp>
      <p:pic>
        <p:nvPicPr>
          <p:cNvPr id="2051" name="Picture 3"/>
          <p:cNvPicPr>
            <a:picLocks noChangeAspect="1" noChangeArrowheads="1"/>
          </p:cNvPicPr>
          <p:nvPr/>
        </p:nvPicPr>
        <p:blipFill>
          <a:blip r:embed="rId2" cstate="print"/>
          <a:srcRect t="5685"/>
          <a:stretch>
            <a:fillRect/>
          </a:stretch>
        </p:blipFill>
        <p:spPr bwMode="auto">
          <a:xfrm>
            <a:off x="5" y="3549650"/>
            <a:ext cx="5287905" cy="6356350"/>
          </a:xfrm>
          <a:prstGeom prst="rect">
            <a:avLst/>
          </a:prstGeom>
          <a:noFill/>
          <a:ln w="28575" algn="in">
            <a:solidFill>
              <a:schemeClr val="tx1"/>
            </a:solidFill>
            <a:miter lim="800000"/>
            <a:headEnd/>
            <a:tailEnd/>
          </a:ln>
          <a:effectLst/>
        </p:spPr>
      </p:pic>
      <p:pic>
        <p:nvPicPr>
          <p:cNvPr id="2050" name="Picture 2"/>
          <p:cNvPicPr>
            <a:picLocks noChangeAspect="1" noChangeArrowheads="1"/>
          </p:cNvPicPr>
          <p:nvPr/>
        </p:nvPicPr>
        <p:blipFill>
          <a:blip r:embed="rId3" cstate="print"/>
          <a:srcRect t="3432" b="70833"/>
          <a:stretch>
            <a:fillRect/>
          </a:stretch>
        </p:blipFill>
        <p:spPr bwMode="auto">
          <a:xfrm>
            <a:off x="0" y="577852"/>
            <a:ext cx="6858000" cy="2257986"/>
          </a:xfrm>
          <a:prstGeom prst="rect">
            <a:avLst/>
          </a:prstGeom>
          <a:noFill/>
          <a:ln w="19050" algn="in">
            <a:solidFill>
              <a:schemeClr val="tx1"/>
            </a:solidFill>
            <a:miter lim="800000"/>
            <a:headEnd/>
            <a:tailEnd/>
          </a:ln>
          <a:effectLst/>
        </p:spPr>
      </p:pic>
      <p:pic>
        <p:nvPicPr>
          <p:cNvPr id="2052" name="Picture 4"/>
          <p:cNvPicPr>
            <a:picLocks noChangeAspect="1" noChangeArrowheads="1"/>
          </p:cNvPicPr>
          <p:nvPr/>
        </p:nvPicPr>
        <p:blipFill>
          <a:blip r:embed="rId4" cstate="print"/>
          <a:srcRect t="91509"/>
          <a:stretch>
            <a:fillRect/>
          </a:stretch>
        </p:blipFill>
        <p:spPr bwMode="auto">
          <a:xfrm>
            <a:off x="0" y="2813048"/>
            <a:ext cx="6858000" cy="742950"/>
          </a:xfrm>
          <a:prstGeom prst="rect">
            <a:avLst/>
          </a:prstGeom>
          <a:noFill/>
          <a:ln w="9525" algn="in">
            <a:solidFill>
              <a:schemeClr val="tx1"/>
            </a:solidFill>
            <a:miter lim="800000"/>
            <a:headEnd/>
            <a:tailEnd/>
          </a:ln>
          <a:effectLst/>
        </p:spPr>
      </p:pic>
      <p:sp>
        <p:nvSpPr>
          <p:cNvPr id="6" name="TextBox 5"/>
          <p:cNvSpPr txBox="1"/>
          <p:nvPr/>
        </p:nvSpPr>
        <p:spPr>
          <a:xfrm rot="16200000">
            <a:off x="5122067" y="6468472"/>
            <a:ext cx="1804415" cy="973860"/>
          </a:xfrm>
          <a:prstGeom prst="rect">
            <a:avLst/>
          </a:prstGeom>
          <a:noFill/>
        </p:spPr>
        <p:txBody>
          <a:bodyPr wrap="none" lIns="95763" tIns="47881" rIns="95763" bIns="47881" rtlCol="0">
            <a:spAutoFit/>
          </a:bodyPr>
          <a:lstStyle/>
          <a:p>
            <a:r>
              <a:rPr lang="en-US" b="1" dirty="0" smtClean="0"/>
              <a:t>ARTILLARY</a:t>
            </a:r>
          </a:p>
          <a:p>
            <a:r>
              <a:rPr lang="en-US" dirty="0" smtClean="0"/>
              <a:t>105mm:  11,500</a:t>
            </a:r>
          </a:p>
          <a:p>
            <a:r>
              <a:rPr lang="en-US" dirty="0" smtClean="0"/>
              <a:t>155mm:  22,200</a:t>
            </a:r>
          </a:p>
        </p:txBody>
      </p:sp>
      <p:sp>
        <p:nvSpPr>
          <p:cNvPr id="7" name="TextBox 6"/>
          <p:cNvSpPr txBox="1"/>
          <p:nvPr/>
        </p:nvSpPr>
        <p:spPr>
          <a:xfrm rot="16200000">
            <a:off x="5095224" y="8117924"/>
            <a:ext cx="1982686" cy="1266248"/>
          </a:xfrm>
          <a:prstGeom prst="rect">
            <a:avLst/>
          </a:prstGeom>
          <a:noFill/>
        </p:spPr>
        <p:txBody>
          <a:bodyPr wrap="square" lIns="95763" tIns="47881" rIns="95763" bIns="47881" rtlCol="0">
            <a:spAutoFit/>
          </a:bodyPr>
          <a:lstStyle/>
          <a:p>
            <a:r>
              <a:rPr lang="en-US" b="1" dirty="0" smtClean="0"/>
              <a:t>MORTARS</a:t>
            </a:r>
          </a:p>
          <a:p>
            <a:r>
              <a:rPr lang="en-US" dirty="0" smtClean="0"/>
              <a:t>60mm:  3,500</a:t>
            </a:r>
          </a:p>
          <a:p>
            <a:r>
              <a:rPr lang="en-US" dirty="0" smtClean="0"/>
              <a:t>81mm:  5,800</a:t>
            </a:r>
          </a:p>
          <a:p>
            <a:r>
              <a:rPr lang="en-US" dirty="0" smtClean="0"/>
              <a:t>120mm: 7,200</a:t>
            </a:r>
          </a:p>
        </p:txBody>
      </p:sp>
      <p:sp>
        <p:nvSpPr>
          <p:cNvPr id="8" name="TextBox 7"/>
          <p:cNvSpPr txBox="1"/>
          <p:nvPr/>
        </p:nvSpPr>
        <p:spPr>
          <a:xfrm rot="16200000">
            <a:off x="5119950" y="4400884"/>
            <a:ext cx="1808839" cy="681473"/>
          </a:xfrm>
          <a:prstGeom prst="rect">
            <a:avLst/>
          </a:prstGeom>
          <a:solidFill>
            <a:schemeClr val="bg1">
              <a:lumMod val="85000"/>
            </a:schemeClr>
          </a:solidFill>
          <a:ln>
            <a:solidFill>
              <a:schemeClr val="tx1"/>
            </a:solidFill>
          </a:ln>
        </p:spPr>
        <p:txBody>
          <a:bodyPr wrap="none" lIns="95763" tIns="47881" rIns="95763" bIns="47881" rtlCol="0">
            <a:spAutoFit/>
          </a:bodyPr>
          <a:lstStyle/>
          <a:p>
            <a:pPr algn="ctr"/>
            <a:r>
              <a:rPr lang="en-US" b="1" dirty="0" smtClean="0"/>
              <a:t>DANGER CLOSE:</a:t>
            </a:r>
          </a:p>
          <a:p>
            <a:pPr algn="ctr"/>
            <a:r>
              <a:rPr lang="en-US" b="1" dirty="0" smtClean="0"/>
              <a:t>&gt;600m</a:t>
            </a:r>
            <a:endParaRPr lang="en-US" dirty="0" smtClean="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10" name="Slide Number Placeholder 9"/>
          <p:cNvSpPr>
            <a:spLocks noGrp="1"/>
          </p:cNvSpPr>
          <p:nvPr>
            <p:ph type="sldNum" sz="quarter" idx="12"/>
          </p:nvPr>
        </p:nvSpPr>
        <p:spPr/>
        <p:txBody>
          <a:bodyPr/>
          <a:lstStyle/>
          <a:p>
            <a:fld id="{19C55568-C6AD-4596-911E-41E918440C47}" type="slidenum">
              <a:rPr lang="en-US" smtClean="0"/>
              <a:pPr/>
              <a:t>42</a:t>
            </a:fld>
            <a:endParaRPr lang="en-US" dirty="0"/>
          </a:p>
        </p:txBody>
      </p:sp>
    </p:spTree>
    <p:extLst>
      <p:ext uri="{BB962C8B-B14F-4D97-AF65-F5344CB8AC3E}">
        <p14:creationId xmlns="" xmlns:p14="http://schemas.microsoft.com/office/powerpoint/2010/main" val="1462851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412750"/>
          </a:xfrm>
          <a:solidFill>
            <a:schemeClr val="tx1"/>
          </a:solidFill>
          <a:ln>
            <a:noFill/>
          </a:ln>
        </p:spPr>
        <p:txBody>
          <a:bodyPr>
            <a:normAutofit fontScale="90000"/>
          </a:bodyPr>
          <a:lstStyle/>
          <a:p>
            <a:r>
              <a:rPr lang="en-US" sz="2900" dirty="0" smtClean="0">
                <a:solidFill>
                  <a:schemeClr val="bg1"/>
                </a:solidFill>
                <a:latin typeface="Arial Black" pitchFamily="34" charset="0"/>
              </a:rPr>
              <a:t>14. PCI </a:t>
            </a:r>
            <a:r>
              <a:rPr lang="en-US" sz="2900" dirty="0">
                <a:solidFill>
                  <a:schemeClr val="bg1"/>
                </a:solidFill>
                <a:latin typeface="Arial Black" pitchFamily="34" charset="0"/>
              </a:rPr>
              <a:t>CHECKLIST</a:t>
            </a:r>
          </a:p>
        </p:txBody>
      </p:sp>
      <p:sp>
        <p:nvSpPr>
          <p:cNvPr id="70" name="TextBox 3"/>
          <p:cNvSpPr txBox="1">
            <a:spLocks noChangeArrowheads="1"/>
          </p:cNvSpPr>
          <p:nvPr/>
        </p:nvSpPr>
        <p:spPr bwMode="auto">
          <a:xfrm>
            <a:off x="0" y="381009"/>
            <a:ext cx="3581400" cy="5005733"/>
          </a:xfrm>
          <a:prstGeom prst="rect">
            <a:avLst/>
          </a:prstGeom>
          <a:noFill/>
          <a:ln w="9525">
            <a:noFill/>
            <a:miter lim="800000"/>
            <a:headEnd/>
            <a:tailEnd/>
          </a:ln>
        </p:spPr>
        <p:txBody>
          <a:bodyPr wrap="square" lIns="95763" tIns="47881" rIns="95763" bIns="47881">
            <a:spAutoFit/>
          </a:bodyPr>
          <a:lstStyle/>
          <a:p>
            <a:r>
              <a:rPr lang="en-US" sz="1100" b="1" u="sng" cap="all" dirty="0">
                <a:latin typeface="Calibri" pitchFamily="34" charset="0"/>
              </a:rPr>
              <a:t>Uniform  - ACUs (serviceable)</a:t>
            </a:r>
          </a:p>
          <a:p>
            <a:pPr marL="179555" indent="-179555">
              <a:buFont typeface="Wingdings" charset="2"/>
              <a:buChar char="q"/>
            </a:pPr>
            <a:r>
              <a:rPr lang="en-US" sz="1100" cap="all" dirty="0">
                <a:latin typeface="Calibri" pitchFamily="34" charset="0"/>
              </a:rPr>
              <a:t> Name tape, US Army, rank, Unit patch, IR Flag (right)</a:t>
            </a:r>
          </a:p>
          <a:p>
            <a:pPr marL="179555" indent="-179555">
              <a:buFont typeface="Wingdings" charset="2"/>
              <a:buChar char="q"/>
            </a:pPr>
            <a:r>
              <a:rPr lang="en-US" sz="1100" cap="all" dirty="0">
                <a:latin typeface="Calibri" pitchFamily="34" charset="0"/>
              </a:rPr>
              <a:t> Dog tags (2 x each – on chain around neck); ID Card (left breast pocket)</a:t>
            </a:r>
          </a:p>
          <a:p>
            <a:pPr marL="179555" indent="-179555">
              <a:buFont typeface="Wingdings" charset="2"/>
              <a:buChar char="q"/>
            </a:pPr>
            <a:r>
              <a:rPr lang="en-US" sz="1100" cap="all" dirty="0">
                <a:latin typeface="Calibri" pitchFamily="34" charset="0"/>
              </a:rPr>
              <a:t> Shooting gloves </a:t>
            </a:r>
          </a:p>
          <a:p>
            <a:pPr marL="179555" indent="-179555">
              <a:buFont typeface="Wingdings" charset="2"/>
              <a:buChar char="q"/>
            </a:pPr>
            <a:r>
              <a:rPr lang="en-US" sz="1100" cap="all" dirty="0">
                <a:latin typeface="Calibri" pitchFamily="34" charset="0"/>
              </a:rPr>
              <a:t> Boots (serviceable); w/trousers properly bloused IAW AR 670-1</a:t>
            </a:r>
          </a:p>
          <a:p>
            <a:pPr marL="179555" indent="-179555">
              <a:buFont typeface="Wingdings" charset="2"/>
              <a:buChar char="q"/>
            </a:pPr>
            <a:r>
              <a:rPr lang="en-US" sz="1100" cap="all" dirty="0">
                <a:latin typeface="Calibri" pitchFamily="34" charset="0"/>
              </a:rPr>
              <a:t> Eye pro w/clear lenses (minimum)</a:t>
            </a:r>
          </a:p>
          <a:p>
            <a:pPr marL="179555" indent="-179555">
              <a:buFont typeface="Wingdings" charset="2"/>
              <a:buChar char="q"/>
            </a:pPr>
            <a:r>
              <a:rPr lang="en-US" sz="1100" cap="all" dirty="0">
                <a:latin typeface="Calibri" pitchFamily="34" charset="0"/>
              </a:rPr>
              <a:t> Ear pro</a:t>
            </a:r>
          </a:p>
          <a:p>
            <a:pPr marL="179555" indent="-179555">
              <a:buFont typeface="Wingdings" charset="2"/>
              <a:buChar char="q"/>
            </a:pPr>
            <a:r>
              <a:rPr lang="en-US" sz="1100" cap="all" dirty="0">
                <a:latin typeface="Calibri" pitchFamily="34" charset="0"/>
              </a:rPr>
              <a:t> Knee Pads (on knees</a:t>
            </a:r>
            <a:r>
              <a:rPr lang="en-US" sz="1100" cap="all" dirty="0" smtClean="0">
                <a:latin typeface="Calibri" pitchFamily="34" charset="0"/>
              </a:rPr>
              <a:t>)/or pad inserts</a:t>
            </a:r>
            <a:endParaRPr lang="en-US" sz="1100" cap="all" dirty="0">
              <a:latin typeface="Calibri" pitchFamily="34" charset="0"/>
            </a:endParaRPr>
          </a:p>
          <a:p>
            <a:pPr marL="179555" indent="-179555">
              <a:buFont typeface="Wingdings" charset="2"/>
              <a:buChar char="q"/>
            </a:pPr>
            <a:r>
              <a:rPr lang="en-US" sz="1100" cap="all" dirty="0">
                <a:latin typeface="Calibri" pitchFamily="34" charset="0"/>
              </a:rPr>
              <a:t> Pen (black) and paper</a:t>
            </a:r>
          </a:p>
          <a:p>
            <a:pPr marL="179555" indent="-179555">
              <a:buFont typeface="Wingdings" charset="2"/>
              <a:buChar char="q"/>
            </a:pPr>
            <a:r>
              <a:rPr lang="en-US" sz="1100" cap="all" dirty="0">
                <a:latin typeface="Calibri" pitchFamily="34" charset="0"/>
              </a:rPr>
              <a:t> Tan Belt</a:t>
            </a:r>
          </a:p>
          <a:p>
            <a:pPr marL="179555" indent="-179555">
              <a:buFont typeface="Wingdings" charset="2"/>
              <a:buChar char="q"/>
            </a:pPr>
            <a:r>
              <a:rPr lang="en-US" sz="1100" cap="all" dirty="0">
                <a:latin typeface="Calibri" pitchFamily="34" charset="0"/>
              </a:rPr>
              <a:t> Watch</a:t>
            </a:r>
          </a:p>
          <a:p>
            <a:pPr marL="179555" indent="-179555">
              <a:buFont typeface="Wingdings" charset="2"/>
              <a:buChar char="q"/>
            </a:pPr>
            <a:r>
              <a:rPr lang="en-US" sz="1100" cap="all" dirty="0">
                <a:latin typeface="Calibri" pitchFamily="34" charset="0"/>
              </a:rPr>
              <a:t> Knife (accessible)</a:t>
            </a:r>
          </a:p>
          <a:p>
            <a:pPr marL="179555" indent="-179555">
              <a:buFont typeface="Wingdings" charset="2"/>
              <a:buChar char="q"/>
            </a:pPr>
            <a:r>
              <a:rPr lang="en-US" sz="1100" cap="all" dirty="0">
                <a:latin typeface="Calibri" pitchFamily="34" charset="0"/>
              </a:rPr>
              <a:t> Flashlight with red lens</a:t>
            </a:r>
          </a:p>
          <a:p>
            <a:pPr marL="179555" indent="-179555">
              <a:buFont typeface="Wingdings" charset="2"/>
              <a:buChar char="q"/>
            </a:pPr>
            <a:r>
              <a:rPr lang="en-US" sz="1100" cap="all" dirty="0">
                <a:latin typeface="Calibri" pitchFamily="34" charset="0"/>
              </a:rPr>
              <a:t> Mission graphics; Knowledge of mission and CDR’s intent (LOWEST LEVEL)</a:t>
            </a:r>
          </a:p>
          <a:p>
            <a:pPr marL="179555" indent="-179555">
              <a:buFont typeface="Wingdings" charset="2"/>
              <a:buChar char="q"/>
            </a:pPr>
            <a:r>
              <a:rPr lang="en-US" sz="1100" cap="all" dirty="0">
                <a:latin typeface="Calibri" pitchFamily="34" charset="0"/>
              </a:rPr>
              <a:t> CFF/9-line cheater card (laminated)</a:t>
            </a:r>
          </a:p>
          <a:p>
            <a:pPr marL="179555" indent="-179555">
              <a:buFont typeface="Wingdings" charset="2"/>
              <a:buChar char="q"/>
            </a:pPr>
            <a:r>
              <a:rPr lang="en-US" sz="1100" cap="all" dirty="0">
                <a:latin typeface="Calibri" pitchFamily="34" charset="0"/>
              </a:rPr>
              <a:t> PCI Checklist (laminated)</a:t>
            </a:r>
          </a:p>
          <a:p>
            <a:pPr marL="179555" indent="-179555">
              <a:buFont typeface="Wingdings" charset="2"/>
              <a:buChar char="q"/>
            </a:pPr>
            <a:r>
              <a:rPr lang="en-US" sz="1100" cap="all" dirty="0">
                <a:latin typeface="Calibri" pitchFamily="34" charset="0"/>
              </a:rPr>
              <a:t> MAL (TLs, SLs, PSGs only) (laminated</a:t>
            </a:r>
            <a:r>
              <a:rPr lang="en-US" sz="1100" cap="all" dirty="0" smtClean="0">
                <a:latin typeface="Calibri" pitchFamily="34" charset="0"/>
              </a:rPr>
              <a:t>)</a:t>
            </a:r>
          </a:p>
          <a:p>
            <a:pPr marL="179555" indent="-179555">
              <a:buFont typeface="Wingdings" charset="2"/>
              <a:buChar char="q"/>
            </a:pPr>
            <a:r>
              <a:rPr lang="en-US" sz="1100" cap="all" dirty="0" smtClean="0">
                <a:latin typeface="Calibri" pitchFamily="34" charset="0"/>
              </a:rPr>
              <a:t>2</a:t>
            </a:r>
            <a:r>
              <a:rPr lang="en-US" sz="1100" cap="all" baseline="30000" dirty="0" smtClean="0">
                <a:latin typeface="Calibri" pitchFamily="34" charset="0"/>
              </a:rPr>
              <a:t>nd</a:t>
            </a:r>
            <a:r>
              <a:rPr lang="en-US" sz="1100" cap="all" dirty="0" smtClean="0">
                <a:latin typeface="Calibri" pitchFamily="34" charset="0"/>
              </a:rPr>
              <a:t> Tourniquet in lower left leg pocket</a:t>
            </a:r>
            <a:endParaRPr lang="en-US" sz="1100" cap="all" dirty="0">
              <a:latin typeface="Calibri" pitchFamily="34" charset="0"/>
            </a:endParaRPr>
          </a:p>
          <a:p>
            <a:r>
              <a:rPr lang="en-US" sz="1100" b="1" u="sng" cap="all" dirty="0">
                <a:latin typeface="Calibri" pitchFamily="34" charset="0"/>
              </a:rPr>
              <a:t>ACH w/ACU cover</a:t>
            </a:r>
          </a:p>
          <a:p>
            <a:pPr marL="179555" indent="-179555">
              <a:buFont typeface="Wingdings" charset="2"/>
              <a:buChar char="q"/>
            </a:pPr>
            <a:r>
              <a:rPr lang="en-US" sz="1100" cap="all" dirty="0">
                <a:latin typeface="Calibri" pitchFamily="34" charset="0"/>
              </a:rPr>
              <a:t> NODs Mount firmly attached</a:t>
            </a:r>
          </a:p>
          <a:p>
            <a:pPr marL="179555" indent="-179555">
              <a:buFont typeface="Wingdings" charset="2"/>
              <a:buChar char="q"/>
            </a:pPr>
            <a:r>
              <a:rPr lang="en-US" sz="1100" cap="all" dirty="0">
                <a:latin typeface="Calibri" pitchFamily="34" charset="0"/>
              </a:rPr>
              <a:t> Cammo Band w/Name on Left Side (as worn)</a:t>
            </a:r>
          </a:p>
          <a:p>
            <a:pPr marL="179555" indent="-179555">
              <a:buFont typeface="Wingdings" charset="2"/>
              <a:buChar char="q"/>
            </a:pPr>
            <a:r>
              <a:rPr lang="en-US" sz="1100" cap="all" dirty="0">
                <a:latin typeface="Calibri" pitchFamily="34" charset="0"/>
              </a:rPr>
              <a:t> Pads present and cover all 4 x Buckles</a:t>
            </a:r>
          </a:p>
          <a:p>
            <a:pPr marL="179555" indent="-179555">
              <a:buFont typeface="Wingdings" charset="2"/>
              <a:buChar char="q"/>
            </a:pPr>
            <a:r>
              <a:rPr lang="en-US" sz="1100" cap="all" dirty="0">
                <a:latin typeface="Calibri" pitchFamily="34" charset="0"/>
              </a:rPr>
              <a:t> Screws tight w/no rust</a:t>
            </a:r>
          </a:p>
          <a:p>
            <a:pPr marL="179555" indent="-179555">
              <a:buFont typeface="Wingdings" charset="2"/>
              <a:buChar char="q"/>
            </a:pPr>
            <a:r>
              <a:rPr lang="en-US" sz="1100" cap="all" dirty="0">
                <a:latin typeface="Calibri" pitchFamily="34" charset="0"/>
              </a:rPr>
              <a:t> Goggle retainer straps </a:t>
            </a:r>
            <a:r>
              <a:rPr lang="en-US" sz="1100" cap="all" dirty="0" smtClean="0">
                <a:latin typeface="Calibri" pitchFamily="34" charset="0"/>
              </a:rPr>
              <a:t>present</a:t>
            </a:r>
          </a:p>
          <a:p>
            <a:pPr marL="179555" indent="-179555">
              <a:buFont typeface="Wingdings" charset="2"/>
              <a:buChar char="q"/>
            </a:pPr>
            <a:r>
              <a:rPr lang="en-US" sz="1100" cap="all" dirty="0" smtClean="0">
                <a:latin typeface="Calibri" pitchFamily="34" charset="0"/>
              </a:rPr>
              <a:t>Firefly </a:t>
            </a:r>
            <a:r>
              <a:rPr lang="en-US" sz="1100" cap="all" dirty="0" err="1" smtClean="0">
                <a:latin typeface="Calibri" pitchFamily="34" charset="0"/>
              </a:rPr>
              <a:t>ir</a:t>
            </a:r>
            <a:r>
              <a:rPr lang="en-US" sz="1100" cap="all" dirty="0" smtClean="0">
                <a:latin typeface="Calibri" pitchFamily="34" charset="0"/>
              </a:rPr>
              <a:t> beacon in back of ach pouch</a:t>
            </a:r>
          </a:p>
        </p:txBody>
      </p:sp>
      <p:sp>
        <p:nvSpPr>
          <p:cNvPr id="4" name="Rectangle 3"/>
          <p:cNvSpPr/>
          <p:nvPr/>
        </p:nvSpPr>
        <p:spPr>
          <a:xfrm>
            <a:off x="0" y="5242223"/>
            <a:ext cx="3733800" cy="4682568"/>
          </a:xfrm>
          <a:prstGeom prst="rect">
            <a:avLst/>
          </a:prstGeom>
          <a:ln>
            <a:noFill/>
          </a:ln>
        </p:spPr>
        <p:txBody>
          <a:bodyPr wrap="square" lIns="95763" tIns="47881" rIns="95763" bIns="47881">
            <a:spAutoFit/>
          </a:bodyPr>
          <a:lstStyle/>
          <a:p>
            <a:r>
              <a:rPr lang="en-US" sz="1100" b="1" u="sng" cap="all" dirty="0">
                <a:latin typeface="Calibri" pitchFamily="34" charset="0"/>
              </a:rPr>
              <a:t>KNOWLEDGE OF MISSION</a:t>
            </a:r>
          </a:p>
          <a:p>
            <a:pPr marL="179555" indent="-179555">
              <a:buFont typeface="Wingdings" charset="2"/>
              <a:buChar char="q"/>
            </a:pPr>
            <a:r>
              <a:rPr lang="en-US" sz="1100" cap="all" dirty="0">
                <a:latin typeface="Calibri" pitchFamily="34" charset="0"/>
              </a:rPr>
              <a:t> TASK</a:t>
            </a:r>
          </a:p>
          <a:p>
            <a:pPr marL="179555" indent="-179555">
              <a:buFont typeface="Wingdings" charset="2"/>
              <a:buChar char="q"/>
            </a:pPr>
            <a:r>
              <a:rPr lang="en-US" sz="1100" cap="all" dirty="0">
                <a:latin typeface="Calibri" pitchFamily="34" charset="0"/>
              </a:rPr>
              <a:t> PURPOSE</a:t>
            </a:r>
          </a:p>
          <a:p>
            <a:pPr marL="179555" indent="-179555">
              <a:buFont typeface="Wingdings" charset="2"/>
              <a:buChar char="q"/>
            </a:pPr>
            <a:r>
              <a:rPr lang="en-US" sz="1100" cap="all" dirty="0">
                <a:latin typeface="Calibri" pitchFamily="34" charset="0"/>
              </a:rPr>
              <a:t> COMMANDER’S INTENT</a:t>
            </a:r>
          </a:p>
          <a:p>
            <a:pPr marL="179555" indent="-179555">
              <a:buFont typeface="Wingdings" charset="2"/>
              <a:buChar char="q"/>
            </a:pPr>
            <a:r>
              <a:rPr lang="en-US" sz="1100" cap="all" dirty="0">
                <a:latin typeface="Calibri" pitchFamily="34" charset="0"/>
              </a:rPr>
              <a:t> ENEMY </a:t>
            </a:r>
            <a:r>
              <a:rPr lang="en-US" sz="1100" cap="all" dirty="0" smtClean="0">
                <a:latin typeface="Calibri" pitchFamily="34" charset="0"/>
              </a:rPr>
              <a:t>SITUATION</a:t>
            </a:r>
          </a:p>
          <a:p>
            <a:pPr marL="658368" lvl="1" indent="-179555">
              <a:buFont typeface="Wingdings" charset="2"/>
              <a:buChar char="q"/>
            </a:pPr>
            <a:r>
              <a:rPr lang="en-US" sz="1100" cap="all" dirty="0">
                <a:latin typeface="Calibri" pitchFamily="34" charset="0"/>
              </a:rPr>
              <a:t> </a:t>
            </a:r>
            <a:r>
              <a:rPr lang="en-US" sz="1100" cap="all" dirty="0" smtClean="0">
                <a:latin typeface="Calibri" pitchFamily="34" charset="0"/>
              </a:rPr>
              <a:t>COMPOSITION</a:t>
            </a:r>
          </a:p>
          <a:p>
            <a:pPr marL="658368" lvl="1" indent="-179555">
              <a:buFont typeface="Wingdings" charset="2"/>
              <a:buChar char="q"/>
            </a:pPr>
            <a:r>
              <a:rPr lang="en-US" sz="1100" cap="all" dirty="0" smtClean="0">
                <a:latin typeface="Calibri" pitchFamily="34" charset="0"/>
              </a:rPr>
              <a:t> DISPOSITION</a:t>
            </a:r>
          </a:p>
          <a:p>
            <a:pPr marL="658368" lvl="1" indent="-179555">
              <a:buFont typeface="Wingdings" charset="2"/>
              <a:buChar char="q"/>
            </a:pPr>
            <a:r>
              <a:rPr lang="en-US" sz="1100" cap="all" dirty="0" smtClean="0">
                <a:latin typeface="Calibri" pitchFamily="34" charset="0"/>
              </a:rPr>
              <a:t> STRENGTH</a:t>
            </a:r>
          </a:p>
          <a:p>
            <a:pPr marL="179555" indent="-179555">
              <a:buFont typeface="Wingdings" charset="2"/>
              <a:buChar char="q"/>
            </a:pPr>
            <a:r>
              <a:rPr lang="en-US" sz="1100" cap="all" dirty="0">
                <a:latin typeface="Calibri" pitchFamily="34" charset="0"/>
              </a:rPr>
              <a:t> </a:t>
            </a:r>
            <a:r>
              <a:rPr lang="en-US" sz="1100" cap="all" dirty="0" smtClean="0">
                <a:latin typeface="Calibri" pitchFamily="34" charset="0"/>
              </a:rPr>
              <a:t>FRIENDLY SITUATION</a:t>
            </a:r>
          </a:p>
          <a:p>
            <a:pPr marL="658368" lvl="1" indent="-179555">
              <a:buFont typeface="Wingdings" charset="2"/>
              <a:buChar char="q"/>
            </a:pPr>
            <a:r>
              <a:rPr lang="en-US" sz="1100" cap="all" dirty="0">
                <a:latin typeface="Calibri" pitchFamily="34" charset="0"/>
              </a:rPr>
              <a:t> </a:t>
            </a:r>
            <a:r>
              <a:rPr lang="en-US" sz="1100" cap="all" dirty="0" smtClean="0">
                <a:latin typeface="Calibri" pitchFamily="34" charset="0"/>
              </a:rPr>
              <a:t>ADJACENT UNITS</a:t>
            </a:r>
          </a:p>
          <a:p>
            <a:pPr lvl="1"/>
            <a:r>
              <a:rPr lang="en-US" sz="1100" cap="all" dirty="0" smtClean="0">
                <a:latin typeface="Calibri" pitchFamily="34" charset="0"/>
              </a:rPr>
              <a:t>     LEFT/RIGHT/FRONT/REAR</a:t>
            </a:r>
          </a:p>
          <a:p>
            <a:pPr marL="179555" indent="-179555">
              <a:buFont typeface="Wingdings" charset="2"/>
              <a:buChar char="q"/>
            </a:pPr>
            <a:r>
              <a:rPr lang="en-US" sz="1100" cap="all" dirty="0">
                <a:latin typeface="Calibri" pitchFamily="34" charset="0"/>
              </a:rPr>
              <a:t> </a:t>
            </a:r>
            <a:r>
              <a:rPr lang="en-US" sz="1100" cap="all" dirty="0" smtClean="0">
                <a:latin typeface="Calibri" pitchFamily="34" charset="0"/>
              </a:rPr>
              <a:t>GRIDS</a:t>
            </a:r>
          </a:p>
          <a:p>
            <a:pPr marL="658368" lvl="1" indent="-179555">
              <a:buFont typeface="Wingdings" charset="2"/>
              <a:buChar char="q"/>
            </a:pPr>
            <a:r>
              <a:rPr lang="en-US" sz="1100" cap="all" dirty="0">
                <a:latin typeface="Calibri" pitchFamily="34" charset="0"/>
              </a:rPr>
              <a:t> </a:t>
            </a:r>
            <a:r>
              <a:rPr lang="en-US" sz="1100" cap="all" dirty="0" smtClean="0">
                <a:latin typeface="Calibri" pitchFamily="34" charset="0"/>
              </a:rPr>
              <a:t>CROSSINGS / LINK-UP</a:t>
            </a:r>
          </a:p>
          <a:p>
            <a:pPr marL="658368" lvl="1" indent="-179555">
              <a:buFont typeface="Wingdings" charset="2"/>
              <a:buChar char="q"/>
            </a:pPr>
            <a:r>
              <a:rPr lang="en-US" sz="1100" cap="all" dirty="0">
                <a:latin typeface="Calibri" pitchFamily="34" charset="0"/>
              </a:rPr>
              <a:t> </a:t>
            </a:r>
            <a:r>
              <a:rPr lang="en-US" sz="1100" cap="all" dirty="0" smtClean="0">
                <a:latin typeface="Calibri" pitchFamily="34" charset="0"/>
              </a:rPr>
              <a:t>ORP / OBJ</a:t>
            </a:r>
          </a:p>
          <a:p>
            <a:pPr marL="658368" lvl="1" indent="-179555">
              <a:buFont typeface="Wingdings" charset="2"/>
              <a:buChar char="q"/>
            </a:pPr>
            <a:r>
              <a:rPr lang="en-US" sz="1100" cap="all" dirty="0">
                <a:latin typeface="Calibri" pitchFamily="34" charset="0"/>
              </a:rPr>
              <a:t> </a:t>
            </a:r>
            <a:r>
              <a:rPr lang="en-US" sz="1100" cap="all" dirty="0" smtClean="0">
                <a:latin typeface="Calibri" pitchFamily="34" charset="0"/>
              </a:rPr>
              <a:t>HLZ</a:t>
            </a:r>
            <a:endParaRPr lang="en-US" sz="1100" cap="all" dirty="0">
              <a:latin typeface="Calibri" pitchFamily="34" charset="0"/>
            </a:endParaRPr>
          </a:p>
          <a:p>
            <a:pPr marL="179555" indent="-179555">
              <a:buFont typeface="Wingdings" charset="2"/>
              <a:buChar char="q"/>
            </a:pPr>
            <a:r>
              <a:rPr lang="en-US" sz="1100" cap="all" dirty="0">
                <a:latin typeface="Calibri" pitchFamily="34" charset="0"/>
              </a:rPr>
              <a:t> </a:t>
            </a:r>
            <a:r>
              <a:rPr lang="en-US" sz="1100" cap="all" dirty="0" smtClean="0">
                <a:latin typeface="Calibri" pitchFamily="34" charset="0"/>
              </a:rPr>
              <a:t>PIR / SIR</a:t>
            </a:r>
          </a:p>
          <a:p>
            <a:r>
              <a:rPr lang="en-US" sz="1100" b="1" u="sng" cap="all" dirty="0" smtClean="0">
                <a:latin typeface="Calibri" pitchFamily="34" charset="0"/>
              </a:rPr>
              <a:t>CONTINGENCIES</a:t>
            </a:r>
          </a:p>
          <a:p>
            <a:pPr marL="179555" indent="-179555">
              <a:buFont typeface="Wingdings" charset="2"/>
              <a:buChar char="q"/>
            </a:pPr>
            <a:r>
              <a:rPr lang="en-US" sz="1100" cap="all" dirty="0" smtClean="0">
                <a:latin typeface="Calibri" pitchFamily="34" charset="0"/>
              </a:rPr>
              <a:t> ACTIONS ON CONTACT</a:t>
            </a:r>
          </a:p>
          <a:p>
            <a:pPr marL="658368" lvl="1" indent="-179555">
              <a:buFont typeface="Wingdings" charset="2"/>
              <a:buChar char="q"/>
            </a:pPr>
            <a:r>
              <a:rPr lang="en-US" sz="1100" cap="all" dirty="0" smtClean="0">
                <a:latin typeface="Calibri" pitchFamily="34" charset="0"/>
              </a:rPr>
              <a:t>MOVEMENT</a:t>
            </a:r>
          </a:p>
          <a:p>
            <a:pPr marL="658368" lvl="1" indent="-179555">
              <a:buFont typeface="Wingdings" charset="2"/>
              <a:buChar char="q"/>
            </a:pPr>
            <a:r>
              <a:rPr lang="en-US" sz="1100" cap="all" dirty="0" smtClean="0">
                <a:latin typeface="Calibri" pitchFamily="34" charset="0"/>
              </a:rPr>
              <a:t>ORP / LDR RECON</a:t>
            </a:r>
          </a:p>
          <a:p>
            <a:pPr marL="658368" lvl="1" indent="-179555">
              <a:buFont typeface="Wingdings" charset="2"/>
              <a:buChar char="q"/>
            </a:pPr>
            <a:r>
              <a:rPr lang="en-US" sz="1100" cap="all" dirty="0" smtClean="0">
                <a:latin typeface="Calibri" pitchFamily="34" charset="0"/>
              </a:rPr>
              <a:t>HIDE / SURVE SITE</a:t>
            </a:r>
          </a:p>
          <a:p>
            <a:pPr marL="179555" indent="-179555">
              <a:buFont typeface="Wingdings" charset="2"/>
              <a:buChar char="q"/>
            </a:pPr>
            <a:r>
              <a:rPr lang="en-US" sz="1100" cap="all" dirty="0" smtClean="0">
                <a:latin typeface="Calibri" pitchFamily="34" charset="0"/>
              </a:rPr>
              <a:t>EVASION PLAN OF ACTION</a:t>
            </a:r>
          </a:p>
          <a:p>
            <a:pPr marL="658368" lvl="1" indent="-179555">
              <a:buFont typeface="Wingdings" charset="2"/>
              <a:buChar char="q"/>
            </a:pPr>
            <a:r>
              <a:rPr lang="en-US" sz="1100" cap="all" dirty="0" smtClean="0">
                <a:latin typeface="Calibri" pitchFamily="34" charset="0"/>
              </a:rPr>
              <a:t>DESIGNATED AREA OF RECOVERY</a:t>
            </a:r>
          </a:p>
          <a:p>
            <a:pPr marL="658368" lvl="1" indent="-179555">
              <a:buFont typeface="Wingdings" charset="2"/>
              <a:buChar char="q"/>
            </a:pPr>
            <a:r>
              <a:rPr lang="en-US" sz="1100" cap="all" dirty="0" smtClean="0">
                <a:latin typeface="Calibri" pitchFamily="34" charset="0"/>
              </a:rPr>
              <a:t>NO-COMMO PLAN</a:t>
            </a:r>
          </a:p>
          <a:p>
            <a:pPr marL="658368" lvl="1" indent="-179555">
              <a:buFont typeface="Wingdings" charset="2"/>
              <a:buChar char="q"/>
            </a:pPr>
            <a:r>
              <a:rPr lang="en-US" sz="1100" cap="all" dirty="0" smtClean="0">
                <a:latin typeface="Calibri" pitchFamily="34" charset="0"/>
              </a:rPr>
              <a:t>BONA FIDES</a:t>
            </a:r>
          </a:p>
          <a:p>
            <a:pPr marL="658368" lvl="1" indent="-179555">
              <a:buFont typeface="Wingdings" charset="2"/>
              <a:buChar char="q"/>
            </a:pPr>
            <a:r>
              <a:rPr lang="en-US" sz="1100" cap="all" dirty="0" smtClean="0">
                <a:latin typeface="Calibri" pitchFamily="34" charset="0"/>
              </a:rPr>
              <a:t>RECOVERY ACTIVATION SIGNAL</a:t>
            </a:r>
          </a:p>
          <a:p>
            <a:pPr marL="179555" indent="-179555">
              <a:buFont typeface="Wingdings" charset="2"/>
              <a:buChar char="q"/>
            </a:pPr>
            <a:endParaRPr lang="en-US" sz="1200" cap="all" dirty="0">
              <a:latin typeface="Calibri" pitchFamily="34" charset="0"/>
            </a:endParaRPr>
          </a:p>
        </p:txBody>
      </p:sp>
      <p:sp>
        <p:nvSpPr>
          <p:cNvPr id="5" name="Rectangle 4"/>
          <p:cNvSpPr/>
          <p:nvPr/>
        </p:nvSpPr>
        <p:spPr>
          <a:xfrm>
            <a:off x="3581400" y="381000"/>
            <a:ext cx="3276600" cy="6355586"/>
          </a:xfrm>
          <a:prstGeom prst="rect">
            <a:avLst/>
          </a:prstGeom>
          <a:ln>
            <a:noFill/>
          </a:ln>
        </p:spPr>
        <p:txBody>
          <a:bodyPr wrap="square">
            <a:spAutoFit/>
          </a:bodyPr>
          <a:lstStyle/>
          <a:p>
            <a:r>
              <a:rPr lang="en-US" sz="1100" b="1" u="sng" cap="all" dirty="0" smtClean="0">
                <a:latin typeface="Calibri" pitchFamily="34" charset="0"/>
              </a:rPr>
              <a:t>Armor/FLC</a:t>
            </a:r>
          </a:p>
          <a:p>
            <a:pPr marL="179555" indent="-179555">
              <a:buFont typeface="Wingdings" charset="2"/>
              <a:buChar char="q"/>
            </a:pPr>
            <a:r>
              <a:rPr lang="en-US" sz="1100" cap="all" dirty="0" smtClean="0">
                <a:latin typeface="Calibri" pitchFamily="34" charset="0"/>
              </a:rPr>
              <a:t> Proper size/fit</a:t>
            </a:r>
          </a:p>
          <a:p>
            <a:pPr marL="179555" indent="-179555">
              <a:buFont typeface="Wingdings" charset="2"/>
              <a:buChar char="q"/>
            </a:pPr>
            <a:r>
              <a:rPr lang="en-US" sz="1100" cap="all" dirty="0" smtClean="0">
                <a:latin typeface="Calibri" pitchFamily="34" charset="0"/>
              </a:rPr>
              <a:t> Name tape and rank visible</a:t>
            </a:r>
          </a:p>
          <a:p>
            <a:pPr marL="179555" indent="-179555">
              <a:buFont typeface="Wingdings" charset="2"/>
              <a:buChar char="q"/>
            </a:pPr>
            <a:r>
              <a:rPr lang="en-US" sz="1100" cap="all" dirty="0" smtClean="0">
                <a:latin typeface="Calibri" pitchFamily="34" charset="0"/>
              </a:rPr>
              <a:t> Front and back plates present</a:t>
            </a:r>
          </a:p>
          <a:p>
            <a:pPr marL="179555" indent="-179555">
              <a:buFont typeface="Wingdings" charset="2"/>
              <a:buChar char="q"/>
            </a:pPr>
            <a:r>
              <a:rPr lang="en-US" sz="1100" cap="all" dirty="0" smtClean="0">
                <a:latin typeface="Calibri" pitchFamily="34" charset="0"/>
              </a:rPr>
              <a:t> 7 x Magazines (full); rounds facing down; empty facing up</a:t>
            </a:r>
          </a:p>
          <a:p>
            <a:pPr marL="179555" indent="-179555">
              <a:buFont typeface="Wingdings" charset="2"/>
              <a:buChar char="q"/>
            </a:pPr>
            <a:r>
              <a:rPr lang="en-US" sz="1100" cap="all" dirty="0" smtClean="0">
                <a:latin typeface="Calibri" pitchFamily="34" charset="0"/>
              </a:rPr>
              <a:t> IFAK Pouch – farthest left pouch on left side and accessible by the Soldier</a:t>
            </a:r>
          </a:p>
          <a:p>
            <a:pPr marL="658368" lvl="1" indent="-179555">
              <a:buFont typeface="Wingdings" charset="2"/>
              <a:buChar char="q"/>
            </a:pPr>
            <a:r>
              <a:rPr lang="en-US" sz="1100" cap="all" dirty="0" smtClean="0">
                <a:latin typeface="Calibri" pitchFamily="34" charset="0"/>
              </a:rPr>
              <a:t> IFAK insert w/cord, Tourniquet, Elastic Bandage, 4.5” Gauze, Airway, 2” Surgical Tape, Rubber Gloves, DA Form 7656, TC3</a:t>
            </a:r>
          </a:p>
          <a:p>
            <a:pPr marL="179555" indent="-179555">
              <a:buFont typeface="Wingdings" charset="2"/>
              <a:buChar char="q"/>
            </a:pPr>
            <a:r>
              <a:rPr lang="en-US" sz="1100" cap="all" dirty="0" smtClean="0">
                <a:latin typeface="Calibri" pitchFamily="34" charset="0"/>
              </a:rPr>
              <a:t> Compass (tied down)</a:t>
            </a:r>
          </a:p>
          <a:p>
            <a:pPr marL="179555" indent="-179555">
              <a:buFont typeface="Wingdings" charset="2"/>
              <a:buChar char="q"/>
            </a:pPr>
            <a:r>
              <a:rPr lang="en-US" sz="1100" cap="all" dirty="0" smtClean="0">
                <a:latin typeface="Calibri" pitchFamily="34" charset="0"/>
              </a:rPr>
              <a:t> Camelback (topped off) – 2 x quarts minimum</a:t>
            </a:r>
          </a:p>
          <a:p>
            <a:pPr marL="179555" indent="-179555">
              <a:buFont typeface="Wingdings" charset="2"/>
              <a:buChar char="q"/>
            </a:pPr>
            <a:r>
              <a:rPr lang="en-US" sz="1100" cap="all" dirty="0" smtClean="0">
                <a:latin typeface="Calibri" pitchFamily="34" charset="0"/>
              </a:rPr>
              <a:t> 1 x black marker</a:t>
            </a:r>
          </a:p>
          <a:p>
            <a:pPr marL="179555" indent="-179555">
              <a:buFont typeface="Wingdings" charset="2"/>
              <a:buChar char="q"/>
            </a:pPr>
            <a:r>
              <a:rPr lang="en-US" sz="1100" cap="all" dirty="0" smtClean="0">
                <a:latin typeface="Calibri" pitchFamily="34" charset="0"/>
              </a:rPr>
              <a:t> Munitions properly rigged and stored</a:t>
            </a:r>
          </a:p>
          <a:p>
            <a:pPr marL="179555" indent="-179555">
              <a:buFont typeface="Wingdings" charset="2"/>
              <a:buChar char="q"/>
            </a:pPr>
            <a:r>
              <a:rPr lang="en-US" sz="1100" cap="all" dirty="0" smtClean="0">
                <a:latin typeface="Calibri" pitchFamily="34" charset="0"/>
              </a:rPr>
              <a:t> Extra batteries (NODs, Lasers, Optics)</a:t>
            </a:r>
          </a:p>
          <a:p>
            <a:r>
              <a:rPr lang="en-US" sz="1100" b="1" u="sng" cap="all" dirty="0" smtClean="0">
                <a:latin typeface="Calibri" pitchFamily="34" charset="0"/>
              </a:rPr>
              <a:t>NVGs</a:t>
            </a:r>
          </a:p>
          <a:p>
            <a:pPr marL="179555" indent="-179555">
              <a:buFont typeface="Wingdings" charset="2"/>
              <a:buChar char="q"/>
            </a:pPr>
            <a:r>
              <a:rPr lang="en-US" sz="1100" cap="all" dirty="0" smtClean="0">
                <a:latin typeface="Calibri" pitchFamily="34" charset="0"/>
              </a:rPr>
              <a:t> Tied down to kit or helmet</a:t>
            </a:r>
          </a:p>
          <a:p>
            <a:pPr marL="179555" indent="-179555">
              <a:buFont typeface="Wingdings" charset="2"/>
              <a:buChar char="q"/>
            </a:pPr>
            <a:r>
              <a:rPr lang="en-US" sz="1100" cap="all" dirty="0" smtClean="0">
                <a:latin typeface="Calibri" pitchFamily="34" charset="0"/>
              </a:rPr>
              <a:t> Swing arm present and serviceable</a:t>
            </a:r>
          </a:p>
          <a:p>
            <a:pPr marL="179555" indent="-179555">
              <a:buFont typeface="Wingdings" charset="2"/>
              <a:buChar char="q"/>
            </a:pPr>
            <a:r>
              <a:rPr lang="en-US" sz="1100" cap="all" dirty="0" smtClean="0">
                <a:latin typeface="Calibri" pitchFamily="34" charset="0"/>
              </a:rPr>
              <a:t> Soldier familiar with points of adjustment and how to focus</a:t>
            </a:r>
          </a:p>
          <a:p>
            <a:r>
              <a:rPr lang="en-US" sz="1100" b="1" u="sng" cap="all" dirty="0" smtClean="0">
                <a:latin typeface="Calibri" pitchFamily="34" charset="0"/>
              </a:rPr>
              <a:t>Weapon</a:t>
            </a:r>
          </a:p>
          <a:p>
            <a:pPr marL="179555" indent="-179555">
              <a:buFont typeface="Wingdings" charset="2"/>
              <a:buChar char="q"/>
            </a:pPr>
            <a:r>
              <a:rPr lang="en-US" sz="1100" cap="all" dirty="0" smtClean="0">
                <a:latin typeface="Calibri" pitchFamily="34" charset="0"/>
              </a:rPr>
              <a:t> Clean; functions check completed</a:t>
            </a:r>
          </a:p>
          <a:p>
            <a:pPr marL="179555" indent="-179555">
              <a:buFont typeface="Wingdings" charset="2"/>
              <a:buChar char="q"/>
            </a:pPr>
            <a:r>
              <a:rPr lang="en-US" sz="1100" cap="all" dirty="0" smtClean="0">
                <a:latin typeface="Calibri" pitchFamily="34" charset="0"/>
              </a:rPr>
              <a:t> Optics/Lasers functional and tied down with wire</a:t>
            </a:r>
          </a:p>
          <a:p>
            <a:r>
              <a:rPr lang="en-US" sz="1100" b="1" u="sng" cap="all" dirty="0" smtClean="0">
                <a:latin typeface="Calibri" pitchFamily="34" charset="0"/>
              </a:rPr>
              <a:t>Commo</a:t>
            </a:r>
          </a:p>
          <a:p>
            <a:pPr marL="179555" indent="-179555">
              <a:buFont typeface="Wingdings" charset="2"/>
              <a:buChar char="q"/>
            </a:pPr>
            <a:r>
              <a:rPr lang="en-US" sz="1100" cap="all" dirty="0" smtClean="0">
                <a:latin typeface="Calibri" pitchFamily="34" charset="0"/>
              </a:rPr>
              <a:t> Tied down</a:t>
            </a:r>
          </a:p>
          <a:p>
            <a:pPr marL="179555" indent="-179555">
              <a:buFont typeface="Wingdings" charset="2"/>
              <a:buChar char="q"/>
            </a:pPr>
            <a:r>
              <a:rPr lang="en-US" sz="1100" cap="all" dirty="0" smtClean="0">
                <a:latin typeface="Calibri" pitchFamily="34" charset="0"/>
              </a:rPr>
              <a:t> Batteries fully charged; spare battery present</a:t>
            </a:r>
          </a:p>
          <a:p>
            <a:pPr marL="179555" indent="-179555">
              <a:buFont typeface="Wingdings" charset="2"/>
              <a:buChar char="q"/>
            </a:pPr>
            <a:r>
              <a:rPr lang="en-US" sz="1100" cap="all" dirty="0" smtClean="0">
                <a:latin typeface="Calibri" pitchFamily="34" charset="0"/>
              </a:rPr>
              <a:t> COMSEC filled and current</a:t>
            </a:r>
          </a:p>
          <a:p>
            <a:pPr marL="179555" indent="-179555">
              <a:buFont typeface="Wingdings" charset="2"/>
              <a:buChar char="q"/>
            </a:pPr>
            <a:r>
              <a:rPr lang="en-US" sz="1100" cap="all" dirty="0" smtClean="0">
                <a:latin typeface="Calibri" pitchFamily="34" charset="0"/>
              </a:rPr>
              <a:t> Radio check completed with headset attached</a:t>
            </a:r>
          </a:p>
          <a:p>
            <a:pPr marL="179555" indent="-179555">
              <a:buFont typeface="Wingdings" charset="2"/>
              <a:buChar char="q"/>
            </a:pPr>
            <a:r>
              <a:rPr lang="en-US" sz="1100" cap="all" dirty="0" smtClean="0">
                <a:latin typeface="Calibri" pitchFamily="34" charset="0"/>
              </a:rPr>
              <a:t> Proper antenna attached</a:t>
            </a:r>
          </a:p>
          <a:p>
            <a:pPr marL="179555" indent="-179555">
              <a:buFont typeface="Wingdings" charset="2"/>
              <a:buChar char="q"/>
            </a:pPr>
            <a:r>
              <a:rPr lang="en-US" sz="1100" cap="all" dirty="0" smtClean="0">
                <a:latin typeface="Calibri" pitchFamily="34" charset="0"/>
              </a:rPr>
              <a:t> Necessary accessories present</a:t>
            </a:r>
          </a:p>
          <a:p>
            <a:pPr marL="179555" indent="-179555">
              <a:buFont typeface="Wingdings" charset="2"/>
              <a:buChar char="q"/>
            </a:pPr>
            <a:r>
              <a:rPr lang="en-US" sz="1100" cap="all" dirty="0" smtClean="0">
                <a:latin typeface="Calibri" pitchFamily="34" charset="0"/>
              </a:rPr>
              <a:t> Commo Card (TL &amp; RTO only)</a:t>
            </a:r>
            <a:endParaRPr lang="en-US" sz="1100" cap="all" dirty="0">
              <a:latin typeface="Calibri" pitchFamily="34" charset="0"/>
            </a:endParaRPr>
          </a:p>
        </p:txBody>
      </p:sp>
      <p:sp>
        <p:nvSpPr>
          <p:cNvPr id="6" name="Rectangle 5"/>
          <p:cNvSpPr/>
          <p:nvPr/>
        </p:nvSpPr>
        <p:spPr>
          <a:xfrm>
            <a:off x="3581400" y="6629400"/>
            <a:ext cx="3276600" cy="2308324"/>
          </a:xfrm>
          <a:prstGeom prst="rect">
            <a:avLst/>
          </a:prstGeom>
          <a:ln>
            <a:noFill/>
          </a:ln>
        </p:spPr>
        <p:txBody>
          <a:bodyPr wrap="square">
            <a:spAutoFit/>
          </a:bodyPr>
          <a:lstStyle/>
          <a:p>
            <a:r>
              <a:rPr lang="en-US" sz="1200" b="1" u="sng" cap="all" dirty="0" smtClean="0">
                <a:latin typeface="Calibri" pitchFamily="34" charset="0"/>
              </a:rPr>
              <a:t>SCHEME OF MANEUVER</a:t>
            </a:r>
          </a:p>
          <a:p>
            <a:pPr marL="179555" indent="-179555">
              <a:buFont typeface="Wingdings" charset="2"/>
              <a:buChar char="q"/>
            </a:pPr>
            <a:r>
              <a:rPr lang="en-US" sz="1200" cap="all" dirty="0" smtClean="0">
                <a:latin typeface="Calibri" pitchFamily="34" charset="0"/>
              </a:rPr>
              <a:t> ORDER OF MARCH</a:t>
            </a:r>
          </a:p>
          <a:p>
            <a:pPr marL="179555" indent="-179555">
              <a:buFont typeface="Wingdings" charset="2"/>
              <a:buChar char="q"/>
            </a:pPr>
            <a:r>
              <a:rPr lang="en-US" sz="1200" cap="all" dirty="0" smtClean="0">
                <a:latin typeface="Calibri" pitchFamily="34" charset="0"/>
              </a:rPr>
              <a:t> ROUTE (PRI / ALT)</a:t>
            </a:r>
          </a:p>
          <a:p>
            <a:pPr marL="179555" indent="-179555">
              <a:buFont typeface="Wingdings" charset="2"/>
              <a:buChar char="q"/>
            </a:pPr>
            <a:r>
              <a:rPr lang="en-US" sz="1200" cap="all" dirty="0" smtClean="0">
                <a:latin typeface="Calibri" pitchFamily="34" charset="0"/>
              </a:rPr>
              <a:t> ACTIONS ON OBJ</a:t>
            </a:r>
          </a:p>
          <a:p>
            <a:pPr marL="179555" indent="-179555">
              <a:buFont typeface="Wingdings" charset="2"/>
              <a:buChar char="q"/>
            </a:pPr>
            <a:r>
              <a:rPr lang="en-US" sz="1200" cap="all" dirty="0" smtClean="0">
                <a:latin typeface="Calibri" pitchFamily="34" charset="0"/>
              </a:rPr>
              <a:t> SPECIAL TEAMS</a:t>
            </a:r>
          </a:p>
          <a:p>
            <a:pPr marL="179555" indent="-179555">
              <a:buFont typeface="Wingdings" charset="2"/>
              <a:buChar char="q"/>
            </a:pPr>
            <a:r>
              <a:rPr lang="en-US" sz="1200" cap="all" dirty="0" smtClean="0">
                <a:latin typeface="Calibri" pitchFamily="34" charset="0"/>
              </a:rPr>
              <a:t> CASEVAC PLAN</a:t>
            </a:r>
          </a:p>
          <a:p>
            <a:pPr marL="179555" indent="-179555">
              <a:buFont typeface="Wingdings" charset="2"/>
              <a:buChar char="q"/>
            </a:pPr>
            <a:r>
              <a:rPr lang="en-US" sz="1200" cap="all" dirty="0" smtClean="0">
                <a:latin typeface="Calibri" pitchFamily="34" charset="0"/>
              </a:rPr>
              <a:t> EPW PLAN</a:t>
            </a:r>
          </a:p>
          <a:p>
            <a:pPr marL="179555" indent="-179555">
              <a:buFont typeface="Wingdings" charset="2"/>
              <a:buChar char="q"/>
            </a:pPr>
            <a:r>
              <a:rPr lang="en-US" sz="1200" cap="all" dirty="0" smtClean="0">
                <a:latin typeface="Calibri" pitchFamily="34" charset="0"/>
              </a:rPr>
              <a:t> SPECIAL ITEMS OF EQUIPMENT</a:t>
            </a:r>
          </a:p>
          <a:p>
            <a:pPr marL="179555" indent="-179555">
              <a:buFont typeface="Wingdings" charset="2"/>
              <a:buChar char="q"/>
            </a:pPr>
            <a:r>
              <a:rPr lang="en-US" sz="1200" cap="all" dirty="0" smtClean="0">
                <a:latin typeface="Calibri" pitchFamily="34" charset="0"/>
              </a:rPr>
              <a:t> RULES OF ENGAGEMENT</a:t>
            </a:r>
          </a:p>
          <a:p>
            <a:pPr marL="179555" indent="-179555">
              <a:buFont typeface="Wingdings" charset="2"/>
              <a:buChar char="q"/>
            </a:pPr>
            <a:r>
              <a:rPr lang="en-US" sz="1200" cap="all" dirty="0" smtClean="0">
                <a:latin typeface="Calibri" pitchFamily="34" charset="0"/>
              </a:rPr>
              <a:t> ENGAMENT CRITERIA</a:t>
            </a:r>
          </a:p>
          <a:p>
            <a:pPr marL="179555" indent="-179555">
              <a:buFont typeface="Wingdings" charset="2"/>
              <a:buChar char="q"/>
            </a:pPr>
            <a:r>
              <a:rPr lang="en-US" sz="1200" cap="all" dirty="0" smtClean="0">
                <a:latin typeface="Calibri" pitchFamily="34" charset="0"/>
              </a:rPr>
              <a:t> DISPLACEMENT CRITERIA</a:t>
            </a:r>
            <a:br>
              <a:rPr lang="en-US" sz="1200" cap="all" dirty="0" smtClean="0">
                <a:latin typeface="Calibri" pitchFamily="34" charset="0"/>
              </a:rPr>
            </a:br>
            <a:endParaRPr lang="en-US" sz="1200" cap="all" dirty="0" smtClean="0">
              <a:latin typeface="Calibri" pitchFamily="34" charset="0"/>
            </a:endParaRPr>
          </a:p>
        </p:txBody>
      </p:sp>
      <p:sp>
        <p:nvSpPr>
          <p:cNvPr id="7" name="Footer Placeholder 6"/>
          <p:cNvSpPr>
            <a:spLocks noGrp="1"/>
          </p:cNvSpPr>
          <p:nvPr>
            <p:ph type="ftr" sz="quarter" idx="11"/>
          </p:nvPr>
        </p:nvSpPr>
        <p:spPr/>
        <p:txBody>
          <a:bodyPr/>
          <a:lstStyle/>
          <a:p>
            <a:r>
              <a:rPr lang="en-US" smtClean="0"/>
              <a:t>Steadfast and Vigilant</a:t>
            </a:r>
            <a:endParaRPr lang="en-US" dirty="0"/>
          </a:p>
        </p:txBody>
      </p:sp>
      <p:sp>
        <p:nvSpPr>
          <p:cNvPr id="8" name="Slide Number Placeholder 7"/>
          <p:cNvSpPr>
            <a:spLocks noGrp="1"/>
          </p:cNvSpPr>
          <p:nvPr>
            <p:ph type="sldNum" sz="quarter" idx="12"/>
          </p:nvPr>
        </p:nvSpPr>
        <p:spPr/>
        <p:txBody>
          <a:bodyPr/>
          <a:lstStyle/>
          <a:p>
            <a:fld id="{19C55568-C6AD-4596-911E-41E918440C47}" type="slidenum">
              <a:rPr lang="en-US" smtClean="0"/>
              <a:pPr/>
              <a:t>43</a:t>
            </a:fld>
            <a:endParaRPr lang="en-US" dirty="0"/>
          </a:p>
        </p:txBody>
      </p:sp>
    </p:spTree>
    <p:extLst>
      <p:ext uri="{BB962C8B-B14F-4D97-AF65-F5344CB8AC3E}">
        <p14:creationId xmlns="" xmlns:p14="http://schemas.microsoft.com/office/powerpoint/2010/main" val="4206426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59" y="990600"/>
            <a:ext cx="6858000" cy="7478970"/>
          </a:xfrm>
          <a:prstGeom prst="rect">
            <a:avLst/>
          </a:prstGeom>
          <a:solidFill>
            <a:schemeClr val="bg1"/>
          </a:solidFill>
          <a:ln>
            <a:solidFill>
              <a:schemeClr val="bg1"/>
            </a:solidFill>
          </a:ln>
        </p:spPr>
        <p:txBody>
          <a:bodyPr wrap="square">
            <a:spAutoFit/>
          </a:bodyPr>
          <a:lstStyle/>
          <a:p>
            <a:pPr marR="0" lvl="0">
              <a:spcBef>
                <a:spcPts val="0"/>
              </a:spcBef>
              <a:spcAft>
                <a:spcPts val="0"/>
              </a:spcAft>
              <a:tabLst>
                <a:tab pos="457200" algn="l"/>
              </a:tabLst>
            </a:pPr>
            <a:r>
              <a:rPr lang="en-US" sz="2000" dirty="0">
                <a:solidFill>
                  <a:srgbClr val="000000"/>
                </a:solidFill>
                <a:ea typeface="Times New Roman"/>
                <a:cs typeface="MS Sans Serif"/>
              </a:rPr>
              <a:t>Individual Equipment Required: Each Soldier participating in FRIES training or operations will have the following required minimum personal equipment as specified in FM 3-05 210, paragraph 10-13. </a:t>
            </a:r>
            <a:endParaRPr lang="en-US" sz="1200" dirty="0">
              <a:ea typeface="Times New Roman"/>
            </a:endParaRPr>
          </a:p>
          <a:p>
            <a:pPr marL="342900" marR="0" lvl="0" indent="-342900">
              <a:spcBef>
                <a:spcPts val="0"/>
              </a:spcBef>
              <a:spcAft>
                <a:spcPts val="0"/>
              </a:spcAft>
              <a:buFont typeface="+mj-lt"/>
              <a:buAutoNum type="alphaLcParenR"/>
              <a:tabLst>
                <a:tab pos="457200" algn="l"/>
              </a:tabLst>
            </a:pPr>
            <a:r>
              <a:rPr lang="en-US" sz="2000" dirty="0">
                <a:solidFill>
                  <a:srgbClr val="000000"/>
                </a:solidFill>
                <a:ea typeface="Times New Roman"/>
                <a:cs typeface="MS Sans Serif"/>
              </a:rPr>
              <a:t>Heavy leather gloves (the cowhide black or tan issued work gloves </a:t>
            </a:r>
            <a:r>
              <a:rPr lang="en-US" sz="2000" b="1" dirty="0">
                <a:solidFill>
                  <a:srgbClr val="000000"/>
                </a:solidFill>
                <a:ea typeface="Times New Roman"/>
                <a:cs typeface="MS Sans Serif"/>
              </a:rPr>
              <a:t>with</a:t>
            </a:r>
            <a:r>
              <a:rPr lang="en-US" sz="2000" dirty="0">
                <a:solidFill>
                  <a:srgbClr val="000000"/>
                </a:solidFill>
                <a:ea typeface="Times New Roman"/>
                <a:cs typeface="MS Sans Serif"/>
              </a:rPr>
              <a:t> inserts).</a:t>
            </a:r>
            <a:endParaRPr lang="en-US" sz="1200" dirty="0">
              <a:ea typeface="Times New Roman"/>
            </a:endParaRPr>
          </a:p>
          <a:p>
            <a:pPr marL="342900" marR="0" lvl="0" indent="-342900">
              <a:spcBef>
                <a:spcPts val="0"/>
              </a:spcBef>
              <a:spcAft>
                <a:spcPts val="0"/>
              </a:spcAft>
              <a:buFont typeface="+mj-lt"/>
              <a:buAutoNum type="alphaLcParenR"/>
              <a:tabLst>
                <a:tab pos="457200" algn="l"/>
              </a:tabLst>
            </a:pPr>
            <a:r>
              <a:rPr lang="en-US" sz="2000" dirty="0">
                <a:solidFill>
                  <a:srgbClr val="000000"/>
                </a:solidFill>
                <a:ea typeface="Times New Roman"/>
                <a:cs typeface="MS Sans Serif"/>
              </a:rPr>
              <a:t>A helmet with a chin strap (each Soldier will wear their Army issued ACH). </a:t>
            </a:r>
            <a:endParaRPr lang="en-US" sz="1200" dirty="0">
              <a:ea typeface="Times New Roman"/>
            </a:endParaRPr>
          </a:p>
          <a:p>
            <a:pPr marL="342900" marR="0" lvl="0" indent="-342900">
              <a:spcBef>
                <a:spcPts val="0"/>
              </a:spcBef>
              <a:spcAft>
                <a:spcPts val="0"/>
              </a:spcAft>
              <a:buFont typeface="+mj-lt"/>
              <a:buAutoNum type="alphaLcParenR"/>
              <a:tabLst>
                <a:tab pos="457200" algn="l"/>
              </a:tabLst>
            </a:pPr>
            <a:r>
              <a:rPr lang="en-US" sz="2000" dirty="0">
                <a:solidFill>
                  <a:srgbClr val="000000"/>
                </a:solidFill>
                <a:ea typeface="Times New Roman"/>
                <a:cs typeface="MS Sans Serif"/>
              </a:rPr>
              <a:t>Protective goggles (must be APEL approved). </a:t>
            </a:r>
            <a:endParaRPr lang="en-US" sz="1200" dirty="0">
              <a:ea typeface="Times New Roman"/>
            </a:endParaRPr>
          </a:p>
          <a:p>
            <a:pPr marL="342900" marR="0" lvl="0" indent="-342900">
              <a:spcBef>
                <a:spcPts val="0"/>
              </a:spcBef>
              <a:spcAft>
                <a:spcPts val="0"/>
              </a:spcAft>
              <a:buFont typeface="+mj-lt"/>
              <a:buAutoNum type="alphaLcParenR"/>
              <a:tabLst>
                <a:tab pos="457200" algn="l"/>
              </a:tabLst>
            </a:pPr>
            <a:r>
              <a:rPr lang="en-US" sz="2000" dirty="0">
                <a:solidFill>
                  <a:srgbClr val="000000"/>
                </a:solidFill>
                <a:ea typeface="Times New Roman"/>
                <a:cs typeface="MS Sans Serif"/>
              </a:rPr>
              <a:t>Hearing protection and identification tags for helicopter operations. </a:t>
            </a:r>
            <a:endParaRPr lang="en-US" sz="1200" dirty="0">
              <a:ea typeface="Times New Roman"/>
            </a:endParaRPr>
          </a:p>
          <a:p>
            <a:r>
              <a:rPr lang="en-US" sz="2000" dirty="0">
                <a:solidFill>
                  <a:srgbClr val="000000"/>
                </a:solidFill>
                <a:ea typeface="Times New Roman"/>
                <a:cs typeface="MS Sans Serif"/>
              </a:rPr>
              <a:t> </a:t>
            </a:r>
            <a:endParaRPr lang="en-US" sz="1200" dirty="0">
              <a:ea typeface="Times New Roman"/>
            </a:endParaRPr>
          </a:p>
          <a:p>
            <a:pPr marR="0" lvl="0">
              <a:spcBef>
                <a:spcPts val="0"/>
              </a:spcBef>
              <a:spcAft>
                <a:spcPts val="0"/>
              </a:spcAft>
              <a:tabLst>
                <a:tab pos="457200" algn="l"/>
              </a:tabLst>
            </a:pPr>
            <a:r>
              <a:rPr lang="en-US" sz="2000" dirty="0">
                <a:solidFill>
                  <a:srgbClr val="000000"/>
                </a:solidFill>
                <a:ea typeface="Times New Roman"/>
                <a:cs typeface="MS Sans Serif"/>
              </a:rPr>
              <a:t>Unit FRIES Equipment: The following required equipment as per FM 3-05 210, paragraph 10-15 is required in order to conduct FRIES and will be provided to Charlie Troop from Light Fighter School on Fort Drum. Light Fighter School is responsible for inspecting the following equipment for serviceability during all FRIES training. </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2000" i="1" dirty="0">
                <a:solidFill>
                  <a:srgbClr val="000000"/>
                </a:solidFill>
                <a:ea typeface="Times New Roman"/>
                <a:cs typeface="MS Sans Serif"/>
              </a:rPr>
              <a:t>Insertion Fast Rope. </a:t>
            </a:r>
            <a:r>
              <a:rPr lang="en-US" sz="2000" dirty="0">
                <a:solidFill>
                  <a:srgbClr val="000000"/>
                </a:solidFill>
                <a:ea typeface="Times New Roman"/>
                <a:cs typeface="MS Sans Serif"/>
              </a:rPr>
              <a:t>The fast rope is a polyester rope, consisting of three 1 ¾-inch strands, olive drab in color, that comes in 20-. 40-. 60-, 90-, and 120-foot lengths. The top of the main rope has an 8-inch eye splice to allow the rope to be attached to specially equipped helicopters.</a:t>
            </a:r>
            <a:endParaRPr lang="en-US" sz="1200" dirty="0">
              <a:ea typeface="Times New Roman"/>
            </a:endParaRPr>
          </a:p>
          <a:p>
            <a:pPr marL="457200" marR="0">
              <a:spcBef>
                <a:spcPts val="0"/>
              </a:spcBef>
              <a:spcAft>
                <a:spcPts val="0"/>
              </a:spcAft>
            </a:pPr>
            <a:r>
              <a:rPr lang="en-US" sz="2000" dirty="0">
                <a:latin typeface="Arial"/>
                <a:ea typeface="Times New Roman"/>
                <a:cs typeface="MS Sans Serif"/>
              </a:rPr>
              <a:t> </a:t>
            </a:r>
            <a:endParaRPr lang="en-US" sz="2000" dirty="0">
              <a:effectLst/>
              <a:latin typeface="MS Sans Serif"/>
              <a:ea typeface="Times New Roman"/>
              <a:cs typeface="MS Sans Serif"/>
            </a:endParaRPr>
          </a:p>
        </p:txBody>
      </p:sp>
      <p:sp>
        <p:nvSpPr>
          <p:cNvPr id="7" name="Footer Placeholder 6"/>
          <p:cNvSpPr>
            <a:spLocks noGrp="1"/>
          </p:cNvSpPr>
          <p:nvPr>
            <p:ph type="ftr" sz="quarter" idx="11"/>
          </p:nvPr>
        </p:nvSpPr>
        <p:spPr/>
        <p:txBody>
          <a:bodyPr/>
          <a:lstStyle/>
          <a:p>
            <a:r>
              <a:rPr lang="en-US" smtClean="0"/>
              <a:t>Steadfast and Vigilant</a:t>
            </a:r>
            <a:endParaRPr lang="en-US" dirty="0"/>
          </a:p>
        </p:txBody>
      </p:sp>
      <p:sp>
        <p:nvSpPr>
          <p:cNvPr id="6" name="Title 1"/>
          <p:cNvSpPr>
            <a:spLocks noGrp="1"/>
          </p:cNvSpPr>
          <p:nvPr>
            <p:ph type="title"/>
          </p:nvPr>
        </p:nvSpPr>
        <p:spPr>
          <a:xfrm>
            <a:off x="0" y="0"/>
            <a:ext cx="6858000" cy="762000"/>
          </a:xfrm>
          <a:solidFill>
            <a:schemeClr val="tx1"/>
          </a:solidFill>
          <a:ln>
            <a:noFill/>
          </a:ln>
        </p:spPr>
        <p:txBody>
          <a:bodyPr>
            <a:normAutofit/>
          </a:bodyPr>
          <a:lstStyle/>
          <a:p>
            <a:r>
              <a:rPr lang="en-US" sz="3600" dirty="0" smtClean="0">
                <a:solidFill>
                  <a:schemeClr val="bg1"/>
                </a:solidFill>
                <a:latin typeface="Arial Black" pitchFamily="34" charset="0"/>
              </a:rPr>
              <a:t>15. FRIES</a:t>
            </a:r>
            <a:endParaRPr lang="en-US" sz="3600" dirty="0">
              <a:solidFill>
                <a:schemeClr val="bg1"/>
              </a:solidFill>
              <a:latin typeface="Arial Black" pitchFamily="34" charset="0"/>
            </a:endParaRPr>
          </a:p>
        </p:txBody>
      </p:sp>
      <p:sp>
        <p:nvSpPr>
          <p:cNvPr id="8" name="Slide Number Placeholder 7"/>
          <p:cNvSpPr>
            <a:spLocks noGrp="1"/>
          </p:cNvSpPr>
          <p:nvPr>
            <p:ph type="sldNum" sz="quarter" idx="12"/>
          </p:nvPr>
        </p:nvSpPr>
        <p:spPr/>
        <p:txBody>
          <a:bodyPr/>
          <a:lstStyle/>
          <a:p>
            <a:fld id="{19C55568-C6AD-4596-911E-41E918440C47}" type="slidenum">
              <a:rPr lang="en-US" smtClean="0"/>
              <a:pPr/>
              <a:t>44</a:t>
            </a:fld>
            <a:endParaRPr lang="en-US" dirty="0"/>
          </a:p>
        </p:txBody>
      </p:sp>
    </p:spTree>
    <p:extLst>
      <p:ext uri="{BB962C8B-B14F-4D97-AF65-F5344CB8AC3E}">
        <p14:creationId xmlns="" xmlns:p14="http://schemas.microsoft.com/office/powerpoint/2010/main" val="446846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5255" y="771069"/>
            <a:ext cx="6858000" cy="9433865"/>
          </a:xfrm>
          <a:prstGeom prst="rect">
            <a:avLst/>
          </a:prstGeom>
        </p:spPr>
        <p:txBody>
          <a:bodyPr wrap="square">
            <a:spAutoFit/>
          </a:bodyPr>
          <a:lstStyle/>
          <a:p>
            <a:pPr marR="0" lvl="0">
              <a:spcBef>
                <a:spcPts val="0"/>
              </a:spcBef>
              <a:spcAft>
                <a:spcPts val="0"/>
              </a:spcAft>
              <a:tabLst>
                <a:tab pos="457200" algn="l"/>
              </a:tabLst>
            </a:pPr>
            <a:r>
              <a:rPr lang="en-US" sz="1600" dirty="0">
                <a:solidFill>
                  <a:srgbClr val="000000"/>
                </a:solidFill>
                <a:ea typeface="Times New Roman"/>
                <a:cs typeface="MS Sans Serif"/>
              </a:rPr>
              <a:t>Training Altitude Maximums</a:t>
            </a:r>
            <a:endParaRPr lang="en-US" sz="1600" dirty="0">
              <a:ea typeface="Times New Roman"/>
            </a:endParaRPr>
          </a:p>
          <a:p>
            <a:pPr marL="342900" marR="0" lvl="0" indent="-342900">
              <a:spcBef>
                <a:spcPts val="0"/>
              </a:spcBef>
              <a:spcAft>
                <a:spcPts val="0"/>
              </a:spcAft>
              <a:buFont typeface="Wingdings"/>
              <a:buChar char=""/>
              <a:tabLst>
                <a:tab pos="457200" algn="l"/>
              </a:tabLst>
            </a:pPr>
            <a:r>
              <a:rPr lang="en-US" sz="1600" dirty="0">
                <a:solidFill>
                  <a:srgbClr val="000000"/>
                </a:solidFill>
                <a:ea typeface="Times New Roman"/>
                <a:cs typeface="MS Sans Serif"/>
              </a:rPr>
              <a:t>Charlie Troop will mitigate risk while conducting FRIES training by performing the training at the lowest altitude possible. The training is not dependent on higher altitudes. Charlie Troops training altitudes are as follows:</a:t>
            </a:r>
            <a:endParaRPr lang="en-US" sz="1600" dirty="0">
              <a:ea typeface="Times New Roman"/>
            </a:endParaRPr>
          </a:p>
          <a:p>
            <a:pPr marL="742950" marR="0" lvl="1" indent="-285750">
              <a:spcBef>
                <a:spcPts val="0"/>
              </a:spcBef>
              <a:spcAft>
                <a:spcPts val="0"/>
              </a:spcAft>
              <a:buFont typeface="Wingdings"/>
              <a:buChar char=""/>
              <a:tabLst>
                <a:tab pos="914400" algn="l"/>
              </a:tabLst>
            </a:pPr>
            <a:r>
              <a:rPr lang="en-US" sz="1600" dirty="0">
                <a:solidFill>
                  <a:srgbClr val="000000"/>
                </a:solidFill>
                <a:ea typeface="Times New Roman"/>
                <a:cs typeface="MS Sans Serif"/>
              </a:rPr>
              <a:t>Tower Training: 15 to 40 Feet</a:t>
            </a:r>
            <a:endParaRPr lang="en-US" sz="1600" dirty="0">
              <a:ea typeface="Times New Roman"/>
            </a:endParaRPr>
          </a:p>
          <a:p>
            <a:pPr marL="742950" marR="0" lvl="1" indent="-285750">
              <a:spcBef>
                <a:spcPts val="0"/>
              </a:spcBef>
              <a:spcAft>
                <a:spcPts val="0"/>
              </a:spcAft>
              <a:buFont typeface="Wingdings"/>
              <a:buChar char=""/>
              <a:tabLst>
                <a:tab pos="914400" algn="l"/>
              </a:tabLst>
            </a:pPr>
            <a:r>
              <a:rPr lang="en-US" sz="1600" dirty="0">
                <a:solidFill>
                  <a:srgbClr val="000000"/>
                </a:solidFill>
                <a:ea typeface="Times New Roman"/>
                <a:cs typeface="MS Sans Serif"/>
              </a:rPr>
              <a:t>Helicopter: Initial Training-not to exceed 10 feet on the first decent with two additional descents at 20 feet. </a:t>
            </a:r>
            <a:endParaRPr lang="en-US" sz="1600" dirty="0">
              <a:ea typeface="Times New Roman"/>
            </a:endParaRPr>
          </a:p>
          <a:p>
            <a:pPr marL="914400" marR="0">
              <a:spcBef>
                <a:spcPts val="0"/>
              </a:spcBef>
              <a:spcAft>
                <a:spcPts val="0"/>
              </a:spcAft>
            </a:pPr>
            <a:r>
              <a:rPr lang="en-US" sz="1600" dirty="0">
                <a:solidFill>
                  <a:srgbClr val="000000"/>
                </a:solidFill>
                <a:ea typeface="Times New Roman"/>
                <a:cs typeface="MS Sans Serif"/>
              </a:rPr>
              <a:t> </a:t>
            </a:r>
            <a:endParaRPr lang="en-US" sz="1600" dirty="0">
              <a:ea typeface="Times New Roman"/>
            </a:endParaRPr>
          </a:p>
          <a:p>
            <a:pPr marR="0" lvl="0">
              <a:spcBef>
                <a:spcPts val="0"/>
              </a:spcBef>
              <a:spcAft>
                <a:spcPts val="0"/>
              </a:spcAft>
              <a:tabLst>
                <a:tab pos="457200" algn="l"/>
              </a:tabLst>
            </a:pPr>
            <a:r>
              <a:rPr lang="en-US" sz="1600" dirty="0">
                <a:solidFill>
                  <a:srgbClr val="000000"/>
                </a:solidFill>
                <a:ea typeface="Times New Roman"/>
                <a:cs typeface="MS Sans Serif"/>
              </a:rPr>
              <a:t>Initial FRIES Training (as required by FM 3-05 210, paragraph 10-31)</a:t>
            </a:r>
            <a:endParaRPr lang="en-US" sz="1600" dirty="0">
              <a:ea typeface="Times New Roman"/>
            </a:endParaRPr>
          </a:p>
          <a:p>
            <a:pPr marL="342900" marR="0" lvl="0" indent="-342900" fontAlgn="base" hangingPunct="0">
              <a:spcBef>
                <a:spcPts val="0"/>
              </a:spcBef>
              <a:spcAft>
                <a:spcPts val="0"/>
              </a:spcAft>
              <a:buFont typeface="Wingdings"/>
              <a:buChar char=""/>
              <a:tabLst>
                <a:tab pos="228600" algn="l"/>
                <a:tab pos="438150" algn="l"/>
                <a:tab pos="457200" algn="l"/>
              </a:tabLst>
            </a:pPr>
            <a:r>
              <a:rPr lang="en-US" sz="1600" dirty="0">
                <a:solidFill>
                  <a:srgbClr val="000000"/>
                </a:solidFill>
                <a:ea typeface="Times New Roman"/>
                <a:cs typeface="MS Sans Serif"/>
              </a:rPr>
              <a:t>All personnel will successfully complete initial FRIES training before they are considered FRIES qualified.  Before participating in FRIES operations, personnel must meet the following requirements:  </a:t>
            </a:r>
            <a:endParaRPr lang="en-US" sz="1600" dirty="0">
              <a:ea typeface="Times New Roman"/>
            </a:endParaRPr>
          </a:p>
          <a:p>
            <a:pPr marL="342900" marR="0" lvl="0" indent="-342900" fontAlgn="base" hangingPunct="0">
              <a:spcBef>
                <a:spcPts val="0"/>
              </a:spcBef>
              <a:spcAft>
                <a:spcPts val="0"/>
              </a:spcAft>
              <a:buFont typeface="Wingdings"/>
              <a:buChar char=""/>
              <a:tabLst>
                <a:tab pos="228600" algn="l"/>
                <a:tab pos="438150" algn="l"/>
                <a:tab pos="457200" algn="l"/>
              </a:tabLst>
            </a:pPr>
            <a:r>
              <a:rPr lang="en-US" sz="1600" dirty="0">
                <a:solidFill>
                  <a:srgbClr val="000000"/>
                </a:solidFill>
                <a:ea typeface="Times New Roman"/>
                <a:cs typeface="MS Sans Serif"/>
              </a:rPr>
              <a:t> </a:t>
            </a:r>
            <a:endParaRPr lang="en-US" sz="1600" dirty="0">
              <a:ea typeface="Times New Roman"/>
            </a:endParaRPr>
          </a:p>
          <a:p>
            <a:pPr marL="742950" marR="0" lvl="1" indent="-285750" fontAlgn="base" hangingPunct="0">
              <a:spcBef>
                <a:spcPts val="0"/>
              </a:spcBef>
              <a:spcAft>
                <a:spcPts val="0"/>
              </a:spcAft>
              <a:buFont typeface="Wingdings"/>
              <a:buChar char=""/>
              <a:tabLst>
                <a:tab pos="228600" algn="l"/>
                <a:tab pos="438150" algn="l"/>
                <a:tab pos="914400" algn="l"/>
              </a:tabLst>
            </a:pPr>
            <a:r>
              <a:rPr lang="en-US" sz="1600" dirty="0">
                <a:solidFill>
                  <a:srgbClr val="000000"/>
                </a:solidFill>
                <a:ea typeface="Times New Roman"/>
                <a:cs typeface="MS Sans Serif"/>
              </a:rPr>
              <a:t>Must have completed initial qualification training and be authorized by an O5 level commander to conduct FRIES training. </a:t>
            </a:r>
            <a:endParaRPr lang="en-US" sz="1600" dirty="0">
              <a:ea typeface="Times New Roman"/>
            </a:endParaRPr>
          </a:p>
          <a:p>
            <a:pPr marL="1353185" marR="0" fontAlgn="base" hangingPunct="0">
              <a:spcBef>
                <a:spcPts val="0"/>
              </a:spcBef>
              <a:spcAft>
                <a:spcPts val="0"/>
              </a:spcAft>
              <a:tabLst>
                <a:tab pos="228600" algn="l"/>
                <a:tab pos="438150" algn="l"/>
              </a:tabLst>
            </a:pPr>
            <a:r>
              <a:rPr lang="en-US" sz="1600" dirty="0">
                <a:solidFill>
                  <a:srgbClr val="000000"/>
                </a:solidFill>
                <a:ea typeface="Times New Roman"/>
                <a:cs typeface="MS Sans Serif"/>
              </a:rPr>
              <a:t> </a:t>
            </a:r>
            <a:endParaRPr lang="en-US" sz="1600" dirty="0">
              <a:ea typeface="Times New Roman"/>
            </a:endParaRPr>
          </a:p>
          <a:p>
            <a:pPr marL="742950" marR="0" lvl="1" indent="-285750" fontAlgn="base" hangingPunct="0">
              <a:spcBef>
                <a:spcPts val="0"/>
              </a:spcBef>
              <a:spcAft>
                <a:spcPts val="0"/>
              </a:spcAft>
              <a:buFont typeface="Wingdings"/>
              <a:buChar char=""/>
              <a:tabLst>
                <a:tab pos="228600" algn="l"/>
                <a:tab pos="438150" algn="l"/>
                <a:tab pos="914400" algn="l"/>
              </a:tabLst>
            </a:pPr>
            <a:r>
              <a:rPr lang="en-US" sz="1600" dirty="0">
                <a:solidFill>
                  <a:srgbClr val="000000"/>
                </a:solidFill>
                <a:ea typeface="Times New Roman"/>
                <a:cs typeface="MS Sans Serif"/>
              </a:rPr>
              <a:t>Must demonstrate ability to use hands and feet to hold a </a:t>
            </a:r>
            <a:r>
              <a:rPr lang="en-US" sz="1600" dirty="0" smtClean="0">
                <a:solidFill>
                  <a:srgbClr val="000000"/>
                </a:solidFill>
                <a:ea typeface="Times New Roman"/>
                <a:cs typeface="MS Sans Serif"/>
              </a:rPr>
              <a:t>Lock-in position </a:t>
            </a:r>
            <a:r>
              <a:rPr lang="en-US" sz="1600" dirty="0">
                <a:solidFill>
                  <a:srgbClr val="000000"/>
                </a:solidFill>
                <a:ea typeface="Times New Roman"/>
                <a:cs typeface="MS Sans Serif"/>
              </a:rPr>
              <a:t>on the rope </a:t>
            </a:r>
            <a:r>
              <a:rPr lang="en-US" sz="1600" dirty="0" smtClean="0">
                <a:solidFill>
                  <a:srgbClr val="000000"/>
                </a:solidFill>
                <a:ea typeface="Times New Roman"/>
                <a:cs typeface="MS Sans Serif"/>
              </a:rPr>
              <a:t>until FRIES Master says Recover without </a:t>
            </a:r>
            <a:r>
              <a:rPr lang="en-US" sz="1600" dirty="0">
                <a:solidFill>
                  <a:srgbClr val="000000"/>
                </a:solidFill>
                <a:ea typeface="Times New Roman"/>
                <a:cs typeface="MS Sans Serif"/>
              </a:rPr>
              <a:t>difficulty.  Must demonstrate ability to execute </a:t>
            </a:r>
            <a:r>
              <a:rPr lang="en-US" sz="1600" dirty="0" smtClean="0">
                <a:solidFill>
                  <a:srgbClr val="000000"/>
                </a:solidFill>
                <a:ea typeface="Times New Roman"/>
                <a:cs typeface="MS Sans Serif"/>
              </a:rPr>
              <a:t>4 </a:t>
            </a:r>
            <a:r>
              <a:rPr lang="en-US" sz="1600" dirty="0">
                <a:solidFill>
                  <a:srgbClr val="000000"/>
                </a:solidFill>
                <a:ea typeface="Times New Roman"/>
                <a:cs typeface="MS Sans Serif"/>
              </a:rPr>
              <a:t>controlled descent from a height of </a:t>
            </a:r>
            <a:r>
              <a:rPr lang="en-US" sz="1600" dirty="0" smtClean="0">
                <a:solidFill>
                  <a:srgbClr val="000000"/>
                </a:solidFill>
                <a:ea typeface="Times New Roman"/>
                <a:cs typeface="MS Sans Serif"/>
              </a:rPr>
              <a:t>40 feet: Hollywood, Hollywood Lock-in, Combat Equipment, Combat Equipment Lock-in.</a:t>
            </a:r>
            <a:endParaRPr lang="en-US" sz="1600" dirty="0">
              <a:ea typeface="Times New Roman"/>
            </a:endParaRPr>
          </a:p>
          <a:p>
            <a:pPr marL="457200" marR="0">
              <a:spcBef>
                <a:spcPts val="0"/>
              </a:spcBef>
              <a:spcAft>
                <a:spcPts val="0"/>
              </a:spcAft>
            </a:pPr>
            <a:r>
              <a:rPr lang="en-US" sz="1600" dirty="0">
                <a:solidFill>
                  <a:srgbClr val="000000"/>
                </a:solidFill>
                <a:ea typeface="Times New Roman"/>
                <a:cs typeface="MS Sans Serif"/>
              </a:rPr>
              <a:t>  </a:t>
            </a:r>
            <a:endParaRPr lang="en-US" sz="1600" dirty="0">
              <a:ea typeface="Times New Roman"/>
            </a:endParaRPr>
          </a:p>
          <a:p>
            <a:pPr marL="742950" marR="0" lvl="1" indent="-285750" fontAlgn="base" hangingPunct="0">
              <a:spcBef>
                <a:spcPts val="0"/>
              </a:spcBef>
              <a:spcAft>
                <a:spcPts val="0"/>
              </a:spcAft>
              <a:buFont typeface="Wingdings"/>
              <a:buChar char=""/>
              <a:tabLst>
                <a:tab pos="228600" algn="l"/>
                <a:tab pos="438150" algn="l"/>
                <a:tab pos="914400" algn="l"/>
              </a:tabLst>
            </a:pPr>
            <a:r>
              <a:rPr lang="en-US" sz="1600" dirty="0">
                <a:solidFill>
                  <a:srgbClr val="000000"/>
                </a:solidFill>
                <a:ea typeface="Times New Roman"/>
                <a:cs typeface="MS Sans Serif"/>
              </a:rPr>
              <a:t>Have passed the Army Personnel Fitness Test. </a:t>
            </a:r>
            <a:endParaRPr lang="en-US" sz="1600" dirty="0">
              <a:ea typeface="Times New Roman"/>
            </a:endParaRPr>
          </a:p>
          <a:p>
            <a:pPr marL="457200" marR="0">
              <a:spcBef>
                <a:spcPts val="0"/>
              </a:spcBef>
              <a:spcAft>
                <a:spcPts val="0"/>
              </a:spcAft>
            </a:pPr>
            <a:r>
              <a:rPr lang="en-US" sz="1600" dirty="0">
                <a:solidFill>
                  <a:srgbClr val="000000"/>
                </a:solidFill>
                <a:ea typeface="Times New Roman"/>
                <a:cs typeface="MS Sans Serif"/>
              </a:rPr>
              <a:t> </a:t>
            </a:r>
            <a:endParaRPr lang="en-US" sz="1600" dirty="0">
              <a:ea typeface="Times New Roman"/>
            </a:endParaRPr>
          </a:p>
          <a:p>
            <a:pPr marL="742950" marR="0" lvl="1" indent="-285750" fontAlgn="base" hangingPunct="0">
              <a:spcBef>
                <a:spcPts val="0"/>
              </a:spcBef>
              <a:spcAft>
                <a:spcPts val="0"/>
              </a:spcAft>
              <a:buFont typeface="Wingdings"/>
              <a:buChar char=""/>
              <a:tabLst>
                <a:tab pos="228600" algn="l"/>
                <a:tab pos="438150" algn="l"/>
                <a:tab pos="914400" algn="l"/>
              </a:tabLst>
            </a:pPr>
            <a:r>
              <a:rPr lang="en-US" sz="1600" dirty="0">
                <a:solidFill>
                  <a:srgbClr val="000000"/>
                </a:solidFill>
                <a:ea typeface="Times New Roman"/>
                <a:cs typeface="MS Sans Serif"/>
              </a:rPr>
              <a:t>Have a current medical examination and be free of any injury or physical condition that could cause a potential safety hazard during FRIES training. </a:t>
            </a:r>
            <a:endParaRPr lang="en-US" sz="1600" dirty="0">
              <a:ea typeface="Times New Roman"/>
            </a:endParaRPr>
          </a:p>
          <a:p>
            <a:pPr marL="457200" marR="0">
              <a:spcBef>
                <a:spcPts val="0"/>
              </a:spcBef>
              <a:spcAft>
                <a:spcPts val="0"/>
              </a:spcAft>
            </a:pPr>
            <a:r>
              <a:rPr lang="en-US" sz="1600" dirty="0">
                <a:solidFill>
                  <a:srgbClr val="000000"/>
                </a:solidFill>
                <a:ea typeface="Times New Roman"/>
                <a:cs typeface="MS Sans Serif"/>
              </a:rPr>
              <a:t> </a:t>
            </a:r>
            <a:endParaRPr lang="en-US" sz="1600" dirty="0">
              <a:ea typeface="Times New Roman"/>
            </a:endParaRPr>
          </a:p>
          <a:p>
            <a:pPr marL="342900" marR="0" lvl="0" indent="-342900" fontAlgn="base" hangingPunct="0">
              <a:spcBef>
                <a:spcPts val="0"/>
              </a:spcBef>
              <a:spcAft>
                <a:spcPts val="0"/>
              </a:spcAft>
              <a:buFont typeface="Wingdings"/>
              <a:buChar char=""/>
              <a:tabLst>
                <a:tab pos="228600" algn="l"/>
                <a:tab pos="438150" algn="l"/>
                <a:tab pos="457200" algn="l"/>
              </a:tabLst>
            </a:pPr>
            <a:r>
              <a:rPr lang="en-US" sz="1600" dirty="0">
                <a:solidFill>
                  <a:srgbClr val="000000"/>
                </a:solidFill>
                <a:ea typeface="Times New Roman"/>
                <a:cs typeface="MS Sans Serif"/>
              </a:rPr>
              <a:t>The Chain of Command for Charlie Troop will ensure that all Soldiers participating in FRIES training has the capability and upper body strength in order to perform the full scope of roping duties.</a:t>
            </a:r>
            <a:endParaRPr lang="en-US" sz="1600" dirty="0">
              <a:ea typeface="Times New Roman"/>
            </a:endParaRPr>
          </a:p>
          <a:p>
            <a:pPr fontAlgn="base" hangingPunct="0">
              <a:tabLst>
                <a:tab pos="228600" algn="l"/>
                <a:tab pos="438150" algn="l"/>
              </a:tabLst>
            </a:pPr>
            <a:r>
              <a:rPr lang="en-US" sz="1600" dirty="0">
                <a:solidFill>
                  <a:srgbClr val="000000"/>
                </a:solidFill>
                <a:ea typeface="Times New Roman"/>
                <a:cs typeface="MS Sans Serif"/>
              </a:rPr>
              <a:t> </a:t>
            </a:r>
            <a:endParaRPr lang="en-US" sz="1600" dirty="0">
              <a:ea typeface="Times New Roman"/>
            </a:endParaRPr>
          </a:p>
          <a:p>
            <a:pPr marL="342900" marR="0" lvl="0" indent="-342900" fontAlgn="base" hangingPunct="0">
              <a:spcBef>
                <a:spcPts val="0"/>
              </a:spcBef>
              <a:spcAft>
                <a:spcPts val="0"/>
              </a:spcAft>
              <a:buFont typeface="Wingdings"/>
              <a:buChar char=""/>
              <a:tabLst>
                <a:tab pos="228600" algn="l"/>
                <a:tab pos="438150" algn="l"/>
                <a:tab pos="457200" algn="l"/>
              </a:tabLst>
            </a:pPr>
            <a:r>
              <a:rPr lang="en-US" sz="1600" dirty="0">
                <a:solidFill>
                  <a:srgbClr val="000000"/>
                </a:solidFill>
                <a:ea typeface="Times New Roman"/>
                <a:cs typeface="MS Sans Serif"/>
              </a:rPr>
              <a:t>The maximum Soldier weight will not exceed 60 pounds. This weight includes helmet, weapon, vest, web gear, and rucksack. Rucksack weight will not exceed 35 pounds</a:t>
            </a:r>
            <a:r>
              <a:rPr lang="en-US" sz="1600" dirty="0" smtClean="0">
                <a:solidFill>
                  <a:srgbClr val="000000"/>
                </a:solidFill>
                <a:ea typeface="Times New Roman"/>
                <a:cs typeface="MS Sans Serif"/>
              </a:rPr>
              <a:t>. If using the IBA, this supplements the rucksack.   </a:t>
            </a:r>
            <a:endParaRPr lang="en-US" sz="1600" dirty="0">
              <a:ea typeface="Times New Roman"/>
            </a:endParaRPr>
          </a:p>
          <a:p>
            <a:pPr>
              <a:lnSpc>
                <a:spcPct val="115000"/>
              </a:lnSpc>
              <a:spcAft>
                <a:spcPts val="1000"/>
              </a:spcAft>
            </a:pPr>
            <a:r>
              <a:rPr lang="en-US" sz="1800" dirty="0">
                <a:latin typeface="Times New Roman"/>
                <a:ea typeface="Calibri"/>
              </a:rPr>
              <a:t> </a:t>
            </a:r>
          </a:p>
          <a:p>
            <a:pPr>
              <a:tabLst>
                <a:tab pos="0" algn="l"/>
              </a:tabLst>
            </a:pPr>
            <a:r>
              <a:rPr lang="en-US" sz="1800" dirty="0">
                <a:latin typeface="Arial"/>
                <a:ea typeface="Times New Roman"/>
                <a:cs typeface="MS Sans Serif"/>
              </a:rPr>
              <a:t> </a:t>
            </a:r>
            <a:endParaRPr lang="en-US" sz="1800" dirty="0">
              <a:effectLst/>
              <a:latin typeface="MS Sans Serif"/>
              <a:ea typeface="Times New Roman"/>
              <a:cs typeface="MS Sans Serif"/>
            </a:endParaRPr>
          </a:p>
        </p:txBody>
      </p:sp>
      <p:sp>
        <p:nvSpPr>
          <p:cNvPr id="5" name="Slide Number Placeholder 4"/>
          <p:cNvSpPr>
            <a:spLocks noGrp="1"/>
          </p:cNvSpPr>
          <p:nvPr>
            <p:ph type="sldNum" sz="quarter" idx="12"/>
          </p:nvPr>
        </p:nvSpPr>
        <p:spPr/>
        <p:txBody>
          <a:bodyPr/>
          <a:lstStyle/>
          <a:p>
            <a:fld id="{19C55568-C6AD-4596-911E-41E918440C47}" type="slidenum">
              <a:rPr lang="en-US" smtClean="0"/>
              <a:pPr/>
              <a:t>45</a:t>
            </a:fld>
            <a:endParaRPr lang="en-US" dirty="0"/>
          </a:p>
        </p:txBody>
      </p:sp>
      <p:sp>
        <p:nvSpPr>
          <p:cNvPr id="7" name="Title 1"/>
          <p:cNvSpPr>
            <a:spLocks noGrp="1"/>
          </p:cNvSpPr>
          <p:nvPr>
            <p:ph type="title"/>
          </p:nvPr>
        </p:nvSpPr>
        <p:spPr>
          <a:xfrm>
            <a:off x="0" y="0"/>
            <a:ext cx="6858000" cy="762000"/>
          </a:xfrm>
          <a:solidFill>
            <a:schemeClr val="tx1"/>
          </a:solidFill>
          <a:ln>
            <a:noFill/>
          </a:ln>
        </p:spPr>
        <p:txBody>
          <a:bodyPr>
            <a:normAutofit/>
          </a:bodyPr>
          <a:lstStyle/>
          <a:p>
            <a:r>
              <a:rPr lang="en-US" sz="3600" dirty="0" smtClean="0">
                <a:solidFill>
                  <a:schemeClr val="bg1"/>
                </a:solidFill>
                <a:latin typeface="Arial Black" pitchFamily="34" charset="0"/>
              </a:rPr>
              <a:t>15. FRIES</a:t>
            </a:r>
            <a:endParaRPr lang="en-US" sz="3600" dirty="0">
              <a:solidFill>
                <a:schemeClr val="bg1"/>
              </a:solidFill>
              <a:latin typeface="Arial Black" pitchFamily="34" charset="0"/>
            </a:endParaRPr>
          </a:p>
        </p:txBody>
      </p:sp>
    </p:spTree>
    <p:extLst>
      <p:ext uri="{BB962C8B-B14F-4D97-AF65-F5344CB8AC3E}">
        <p14:creationId xmlns="" xmlns:p14="http://schemas.microsoft.com/office/powerpoint/2010/main" val="2541164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609600"/>
            <a:ext cx="6858000" cy="5632311"/>
          </a:xfrm>
          <a:prstGeom prst="rect">
            <a:avLst/>
          </a:prstGeom>
        </p:spPr>
        <p:txBody>
          <a:bodyPr wrap="square">
            <a:spAutoFit/>
          </a:bodyPr>
          <a:lstStyle/>
          <a:p>
            <a:r>
              <a:rPr lang="en-US" sz="2000" dirty="0">
                <a:solidFill>
                  <a:srgbClr val="000000"/>
                </a:solidFill>
                <a:ea typeface="Times New Roman"/>
                <a:cs typeface="MS Sans Serif"/>
              </a:rPr>
              <a:t> </a:t>
            </a:r>
            <a:endParaRPr lang="en-US" sz="1200" dirty="0">
              <a:ea typeface="Times New Roman"/>
            </a:endParaRPr>
          </a:p>
          <a:p>
            <a:pPr marR="0" lvl="0">
              <a:spcBef>
                <a:spcPts val="0"/>
              </a:spcBef>
              <a:spcAft>
                <a:spcPts val="0"/>
              </a:spcAft>
              <a:tabLst>
                <a:tab pos="457200" algn="l"/>
              </a:tabLst>
            </a:pPr>
            <a:r>
              <a:rPr lang="en-US" sz="2000" dirty="0">
                <a:solidFill>
                  <a:srgbClr val="000000"/>
                </a:solidFill>
                <a:ea typeface="Times New Roman"/>
                <a:cs typeface="MS Sans Serif"/>
              </a:rPr>
              <a:t>Sustainment Training (as required by FM 3-05 210, paragraph 10-37 and appendix G)</a:t>
            </a:r>
            <a:endParaRPr lang="en-US" sz="1200" dirty="0">
              <a:ea typeface="Times New Roman"/>
            </a:endParaRPr>
          </a:p>
          <a:p>
            <a:r>
              <a:rPr lang="en-US" sz="2000" dirty="0">
                <a:solidFill>
                  <a:srgbClr val="000000"/>
                </a:solidFill>
                <a:ea typeface="Times New Roman"/>
                <a:cs typeface="MS Sans Serif"/>
              </a:rPr>
              <a:t> </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2000" dirty="0">
                <a:solidFill>
                  <a:srgbClr val="000000"/>
                </a:solidFill>
                <a:ea typeface="Times New Roman"/>
                <a:cs typeface="MS Sans Serif"/>
              </a:rPr>
              <a:t>The Commander will make sure Soldiers participating in FRIES operations receive sustainment training on equipment and procedures within 24 hours before the FRIES operation. Soldiers who do not attend FRIES sustainment training will not participate in FRIES operations. At a minimum, training will include a review of the following:</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Hand-arm-signals.</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Individual equipment riggings.</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Aircraft familiarization. </a:t>
            </a:r>
            <a:endParaRPr lang="en-US" sz="2000" dirty="0" smtClean="0">
              <a:solidFill>
                <a:srgbClr val="000000"/>
              </a:solidFill>
              <a:ea typeface="Times New Roman"/>
              <a:cs typeface="MS Sans Serif"/>
            </a:endParaRPr>
          </a:p>
          <a:p>
            <a:pPr marL="742950" marR="0" lvl="1" indent="-285750">
              <a:spcBef>
                <a:spcPts val="0"/>
              </a:spcBef>
              <a:spcAft>
                <a:spcPts val="0"/>
              </a:spcAft>
              <a:buFont typeface="Wingdings"/>
              <a:buChar char=""/>
              <a:tabLst>
                <a:tab pos="914400" algn="l"/>
              </a:tabLst>
            </a:pPr>
            <a:r>
              <a:rPr lang="en-US" sz="2000" dirty="0" smtClean="0">
                <a:solidFill>
                  <a:srgbClr val="000000"/>
                </a:solidFill>
                <a:ea typeface="Times New Roman"/>
              </a:rPr>
              <a:t>Actions in the aircraft</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Safety procedures and emergency procedures.</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Any rehearsals the FRM or commander deems necessary.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2000" dirty="0">
                <a:solidFill>
                  <a:srgbClr val="000000"/>
                </a:solidFill>
                <a:ea typeface="Times New Roman"/>
                <a:cs typeface="MS Sans Serif"/>
              </a:rPr>
              <a:t>1 </a:t>
            </a:r>
            <a:r>
              <a:rPr lang="en-US" sz="2000" dirty="0" err="1">
                <a:solidFill>
                  <a:srgbClr val="000000"/>
                </a:solidFill>
                <a:ea typeface="Times New Roman"/>
                <a:cs typeface="MS Sans Serif"/>
              </a:rPr>
              <a:t>hollywood</a:t>
            </a:r>
            <a:r>
              <a:rPr lang="en-US" sz="2000" dirty="0">
                <a:solidFill>
                  <a:srgbClr val="000000"/>
                </a:solidFill>
                <a:ea typeface="Times New Roman"/>
                <a:cs typeface="MS Sans Serif"/>
              </a:rPr>
              <a:t> and 1 combat load fast-rope repel off of the 40ft tower. </a:t>
            </a:r>
            <a:endParaRPr lang="en-US" sz="1200" dirty="0">
              <a:effectLst/>
              <a:ea typeface="Times New Roman"/>
            </a:endParaRPr>
          </a:p>
        </p:txBody>
      </p:sp>
      <p:sp>
        <p:nvSpPr>
          <p:cNvPr id="5" name="Slide Number Placeholder 4"/>
          <p:cNvSpPr>
            <a:spLocks noGrp="1"/>
          </p:cNvSpPr>
          <p:nvPr>
            <p:ph type="sldNum" sz="quarter" idx="12"/>
          </p:nvPr>
        </p:nvSpPr>
        <p:spPr/>
        <p:txBody>
          <a:bodyPr/>
          <a:lstStyle/>
          <a:p>
            <a:fld id="{19C55568-C6AD-4596-911E-41E918440C47}" type="slidenum">
              <a:rPr lang="en-US" smtClean="0"/>
              <a:pPr/>
              <a:t>46</a:t>
            </a:fld>
            <a:endParaRPr lang="en-US" dirty="0"/>
          </a:p>
        </p:txBody>
      </p:sp>
      <p:sp>
        <p:nvSpPr>
          <p:cNvPr id="7" name="Title 1"/>
          <p:cNvSpPr>
            <a:spLocks noGrp="1"/>
          </p:cNvSpPr>
          <p:nvPr>
            <p:ph type="title"/>
          </p:nvPr>
        </p:nvSpPr>
        <p:spPr>
          <a:xfrm>
            <a:off x="0" y="0"/>
            <a:ext cx="6858000" cy="762000"/>
          </a:xfrm>
          <a:solidFill>
            <a:schemeClr val="tx1"/>
          </a:solidFill>
          <a:ln>
            <a:noFill/>
          </a:ln>
        </p:spPr>
        <p:txBody>
          <a:bodyPr>
            <a:normAutofit/>
          </a:bodyPr>
          <a:lstStyle/>
          <a:p>
            <a:r>
              <a:rPr lang="en-US" sz="3600" dirty="0" smtClean="0">
                <a:solidFill>
                  <a:schemeClr val="bg1"/>
                </a:solidFill>
                <a:latin typeface="Arial Black" pitchFamily="34" charset="0"/>
              </a:rPr>
              <a:t>15. FRIES</a:t>
            </a:r>
            <a:endParaRPr lang="en-US" sz="3600" dirty="0">
              <a:solidFill>
                <a:schemeClr val="bg1"/>
              </a:solidFill>
              <a:latin typeface="Arial Black" pitchFamily="34" charset="0"/>
            </a:endParaRPr>
          </a:p>
        </p:txBody>
      </p:sp>
    </p:spTree>
    <p:extLst>
      <p:ext uri="{BB962C8B-B14F-4D97-AF65-F5344CB8AC3E}">
        <p14:creationId xmlns="" xmlns:p14="http://schemas.microsoft.com/office/powerpoint/2010/main" val="3757827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762000"/>
            <a:ext cx="6858000" cy="7094250"/>
          </a:xfrm>
          <a:prstGeom prst="rect">
            <a:avLst/>
          </a:prstGeom>
        </p:spPr>
        <p:txBody>
          <a:bodyPr wrap="square">
            <a:spAutoFit/>
          </a:bodyPr>
          <a:lstStyle/>
          <a:p>
            <a:pPr marL="342900" marR="0" lvl="0" indent="-342900">
              <a:spcBef>
                <a:spcPts val="0"/>
              </a:spcBef>
              <a:spcAft>
                <a:spcPts val="0"/>
              </a:spcAft>
              <a:buFont typeface="Wingdings"/>
              <a:buChar char=""/>
              <a:tabLst>
                <a:tab pos="457200" algn="l"/>
              </a:tabLst>
            </a:pPr>
            <a:r>
              <a:rPr lang="en-US" sz="1800" dirty="0" smtClean="0">
                <a:solidFill>
                  <a:srgbClr val="000000"/>
                </a:solidFill>
                <a:ea typeface="Times New Roman"/>
                <a:cs typeface="MS Sans Serif"/>
              </a:rPr>
              <a:t>Ropers </a:t>
            </a:r>
            <a:r>
              <a:rPr lang="en-US" sz="1800" dirty="0">
                <a:solidFill>
                  <a:srgbClr val="000000"/>
                </a:solidFill>
                <a:ea typeface="Times New Roman"/>
                <a:cs typeface="MS Sans Serif"/>
              </a:rPr>
              <a:t>notify the FRM, AFRM, safety, or pilot if they observe any unsafe act or condition. Ropers may halt or call for a halt </a:t>
            </a:r>
            <a:r>
              <a:rPr lang="en-US" sz="1800" dirty="0" smtClean="0">
                <a:solidFill>
                  <a:srgbClr val="000000"/>
                </a:solidFill>
                <a:ea typeface="Times New Roman"/>
                <a:cs typeface="MS Sans Serif"/>
              </a:rPr>
              <a:t>of </a:t>
            </a:r>
            <a:r>
              <a:rPr lang="en-US" sz="1800" dirty="0">
                <a:solidFill>
                  <a:srgbClr val="000000"/>
                </a:solidFill>
                <a:ea typeface="Times New Roman"/>
                <a:cs typeface="MS Sans Serif"/>
              </a:rPr>
              <a:t>roping for safety at any time. During FRIES insertion training, the number of ropers on the fast rope at one time is limited to six. During extraction training, the total weight per extraction bar and rope must not exceed a total of 1,500 pounds. Total roper equipment weight will not exceed 60 pounds. Ropers will—</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Maintain hands at head level.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Maintain visual contact with lower ropers during their descent.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Maintain a minimum 1-second interval on exit to avoid collisions.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Keep at least two points of contact on the rope (both hands) at all times.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Use their feet for additional breaking anytime needed.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Execute descents at a safe speed.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Slow the rate of descent halfway down the rope to avoid landing on each other.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Move quickly away from the rope upon arrival on the surface.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Know correct wear of extraction (SPIES) harness and extraction procedures.</a:t>
            </a:r>
            <a:endParaRPr lang="en-US" sz="1100" dirty="0">
              <a:ea typeface="Times New Roman"/>
            </a:endParaRPr>
          </a:p>
          <a:p>
            <a:pPr marL="1371600" marR="0">
              <a:spcBef>
                <a:spcPts val="0"/>
              </a:spcBef>
              <a:spcAft>
                <a:spcPts val="0"/>
              </a:spcAft>
            </a:pPr>
            <a:r>
              <a:rPr lang="en-US" sz="1800" dirty="0">
                <a:solidFill>
                  <a:srgbClr val="000000"/>
                </a:solidFill>
                <a:ea typeface="Times New Roman"/>
                <a:cs typeface="MS Sans Serif"/>
              </a:rPr>
              <a:t> </a:t>
            </a:r>
            <a:endParaRPr lang="en-US" sz="1100" dirty="0">
              <a:ea typeface="Times New Roman"/>
            </a:endParaRPr>
          </a:p>
          <a:p>
            <a:pPr marL="342900" marR="0" lvl="0" indent="-342900">
              <a:spcBef>
                <a:spcPts val="0"/>
              </a:spcBef>
              <a:spcAft>
                <a:spcPts val="0"/>
              </a:spcAft>
              <a:buFont typeface="Wingdings"/>
              <a:buChar char=""/>
              <a:tabLst>
                <a:tab pos="457200" algn="l"/>
              </a:tabLst>
            </a:pPr>
            <a:r>
              <a:rPr lang="en-US" sz="1800" dirty="0">
                <a:solidFill>
                  <a:srgbClr val="000000"/>
                </a:solidFill>
                <a:ea typeface="Times New Roman"/>
                <a:cs typeface="MS Sans Serif"/>
              </a:rPr>
              <a:t>The FRM, AFRM, and safety must make sure all personnel are on the surface and have moved clear of the ropes before aircraft fly away or ropes are jettisoned</a:t>
            </a:r>
            <a:r>
              <a:rPr lang="en-US" sz="1800" dirty="0">
                <a:solidFill>
                  <a:srgbClr val="000000"/>
                </a:solidFill>
                <a:latin typeface="Arial"/>
                <a:ea typeface="Times New Roman"/>
                <a:cs typeface="MS Sans Serif"/>
              </a:rPr>
              <a:t>.</a:t>
            </a:r>
            <a:endParaRPr lang="en-US" sz="1100" dirty="0">
              <a:latin typeface="Times New Roman"/>
              <a:ea typeface="Times New Roman"/>
            </a:endParaRPr>
          </a:p>
          <a:p>
            <a:pPr>
              <a:lnSpc>
                <a:spcPct val="115000"/>
              </a:lnSpc>
              <a:spcAft>
                <a:spcPts val="1000"/>
              </a:spcAft>
            </a:pPr>
            <a:r>
              <a:rPr lang="en-US" sz="2000" dirty="0">
                <a:latin typeface="Times New Roman"/>
                <a:ea typeface="Calibri"/>
              </a:rPr>
              <a:t> </a:t>
            </a:r>
            <a:endParaRPr lang="en-US" sz="2000" dirty="0">
              <a:effectLst/>
              <a:latin typeface="Times New Roman"/>
              <a:ea typeface="Calibri"/>
            </a:endParaRPr>
          </a:p>
        </p:txBody>
      </p:sp>
      <p:sp>
        <p:nvSpPr>
          <p:cNvPr id="5" name="Title 1"/>
          <p:cNvSpPr>
            <a:spLocks noGrp="1"/>
          </p:cNvSpPr>
          <p:nvPr>
            <p:ph type="title"/>
          </p:nvPr>
        </p:nvSpPr>
        <p:spPr>
          <a:xfrm>
            <a:off x="0" y="0"/>
            <a:ext cx="6858000" cy="762000"/>
          </a:xfrm>
          <a:solidFill>
            <a:schemeClr val="tx1"/>
          </a:solidFill>
          <a:ln>
            <a:noFill/>
          </a:ln>
        </p:spPr>
        <p:txBody>
          <a:bodyPr>
            <a:normAutofit/>
          </a:bodyPr>
          <a:lstStyle/>
          <a:p>
            <a:r>
              <a:rPr lang="en-US" sz="3600" dirty="0" smtClean="0">
                <a:solidFill>
                  <a:schemeClr val="bg1"/>
                </a:solidFill>
                <a:latin typeface="Arial Black" pitchFamily="34" charset="0"/>
              </a:rPr>
              <a:t>15. FRIES </a:t>
            </a:r>
            <a:endParaRPr lang="en-US" sz="3600" dirty="0">
              <a:solidFill>
                <a:schemeClr val="bg1"/>
              </a:solidFill>
              <a:latin typeface="Arial Black" pitchFamily="34" charset="0"/>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47</a:t>
            </a:fld>
            <a:endParaRPr lang="en-US" dirty="0"/>
          </a:p>
        </p:txBody>
      </p:sp>
    </p:spTree>
    <p:extLst>
      <p:ext uri="{BB962C8B-B14F-4D97-AF65-F5344CB8AC3E}">
        <p14:creationId xmlns="" xmlns:p14="http://schemas.microsoft.com/office/powerpoint/2010/main" val="1570948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830550"/>
            <a:ext cx="6858000" cy="7094250"/>
          </a:xfrm>
          <a:prstGeom prst="rect">
            <a:avLst/>
          </a:prstGeom>
        </p:spPr>
        <p:txBody>
          <a:bodyPr wrap="square">
            <a:spAutoFit/>
          </a:bodyPr>
          <a:lstStyle/>
          <a:p>
            <a:pPr marR="0" lvl="0">
              <a:spcBef>
                <a:spcPts val="0"/>
              </a:spcBef>
              <a:spcAft>
                <a:spcPts val="0"/>
              </a:spcAft>
              <a:tabLst>
                <a:tab pos="457200" algn="l"/>
              </a:tabLst>
            </a:pPr>
            <a:r>
              <a:rPr lang="en-US" sz="1800" dirty="0">
                <a:solidFill>
                  <a:srgbClr val="000000"/>
                </a:solidFill>
                <a:ea typeface="Times New Roman"/>
                <a:cs typeface="MS Sans Serif"/>
              </a:rPr>
              <a:t>Commands and Signals </a:t>
            </a:r>
            <a:endParaRPr lang="en-US" sz="1100" dirty="0">
              <a:ea typeface="Times New Roman"/>
            </a:endParaRPr>
          </a:p>
          <a:p>
            <a:pPr marL="342900" marR="0" lvl="0" indent="-342900">
              <a:spcBef>
                <a:spcPts val="0"/>
              </a:spcBef>
              <a:spcAft>
                <a:spcPts val="0"/>
              </a:spcAft>
              <a:buFont typeface="Wingdings"/>
              <a:buChar char=""/>
              <a:tabLst>
                <a:tab pos="457200" algn="l"/>
              </a:tabLst>
            </a:pPr>
            <a:r>
              <a:rPr lang="en-US" sz="1800" dirty="0">
                <a:solidFill>
                  <a:srgbClr val="000000"/>
                </a:solidFill>
                <a:ea typeface="Times New Roman"/>
                <a:cs typeface="MS Sans Serif"/>
              </a:rPr>
              <a:t>Ground-to-aircraft hand-and-arm signals are military standard as found in FM 3-21.38. The following standardized hand-and-arm signals are provided for FRIES operations:</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Time Warnings (10-, 6-, and 1-minute). The FRM gives these time warnings by holding up the appropriate number of fingers and verbally sounding off.</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Get Ready. FRM extends arms horizontally, with fingers extended vertically and joined.</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Stand By. FRM extends arms downward at a 45-degree angle from the body, with hands closed except for index fingers, which are extended, pointing to the floor.</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Deploy Ropes. FRM or safety form both hands into fists at mid-thigh level and sweeps arms horizontally outward. At full extension, he opens his hands as if dropping the ropes out of the helicopter, and sounds off with DEPLOY ROPES.</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Go. FRM raises arms to horizontal, hands closed with index fingers extended pointing to the ropes. </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Stop or Abort. FRM closes hands into fists, with arms raised across the forehead.</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Sit Down and Don Seat Belts. FRM points to the floor, followed by moving both fists around waist, as if donning a belt.</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Okay. FRM raises hands to eye level, with index finger and thumb forming a circle, and other fingers extended.</a:t>
            </a:r>
            <a:endParaRPr lang="en-US" sz="1100" dirty="0">
              <a:ea typeface="Times New Roman"/>
            </a:endParaRPr>
          </a:p>
          <a:p>
            <a:pPr>
              <a:lnSpc>
                <a:spcPct val="115000"/>
              </a:lnSpc>
              <a:spcAft>
                <a:spcPts val="1000"/>
              </a:spcAft>
            </a:pPr>
            <a:r>
              <a:rPr lang="en-US" sz="2000" dirty="0">
                <a:latin typeface="Times New Roman"/>
                <a:ea typeface="Calibri"/>
              </a:rPr>
              <a:t> </a:t>
            </a:r>
            <a:endParaRPr lang="en-US" sz="2000" dirty="0">
              <a:effectLst/>
              <a:latin typeface="Times New Roman"/>
              <a:ea typeface="Calibri"/>
            </a:endParaRPr>
          </a:p>
        </p:txBody>
      </p:sp>
      <p:sp>
        <p:nvSpPr>
          <p:cNvPr id="5" name="Title 1"/>
          <p:cNvSpPr>
            <a:spLocks noGrp="1"/>
          </p:cNvSpPr>
          <p:nvPr>
            <p:ph type="title"/>
          </p:nvPr>
        </p:nvSpPr>
        <p:spPr>
          <a:xfrm>
            <a:off x="0" y="0"/>
            <a:ext cx="6858000" cy="914400"/>
          </a:xfrm>
          <a:solidFill>
            <a:schemeClr val="tx1"/>
          </a:solidFill>
          <a:ln>
            <a:noFill/>
          </a:ln>
        </p:spPr>
        <p:txBody>
          <a:bodyPr>
            <a:noAutofit/>
          </a:bodyPr>
          <a:lstStyle/>
          <a:p>
            <a:r>
              <a:rPr lang="en-US" sz="2800" dirty="0" smtClean="0">
                <a:solidFill>
                  <a:schemeClr val="bg1"/>
                </a:solidFill>
                <a:latin typeface="Arial Black" pitchFamily="34" charset="0"/>
              </a:rPr>
              <a:t>15.COMMANDS AND SIGNALS</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48</a:t>
            </a:fld>
            <a:endParaRPr lang="en-US" dirty="0"/>
          </a:p>
        </p:txBody>
      </p:sp>
    </p:spTree>
    <p:extLst>
      <p:ext uri="{BB962C8B-B14F-4D97-AF65-F5344CB8AC3E}">
        <p14:creationId xmlns="" xmlns:p14="http://schemas.microsoft.com/office/powerpoint/2010/main" val="4022754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1024066"/>
            <a:ext cx="6858000" cy="6519734"/>
          </a:xfrm>
          <a:prstGeom prst="rect">
            <a:avLst/>
          </a:prstGeom>
        </p:spPr>
        <p:txBody>
          <a:bodyPr wrap="square">
            <a:spAutoFit/>
          </a:bodyPr>
          <a:lstStyle/>
          <a:p>
            <a:endParaRPr lang="en-US" sz="1100" dirty="0">
              <a:ea typeface="Times New Roman"/>
            </a:endParaRPr>
          </a:p>
          <a:p>
            <a:pPr marL="342900" marR="0" lvl="0" indent="-342900">
              <a:spcBef>
                <a:spcPts val="0"/>
              </a:spcBef>
              <a:spcAft>
                <a:spcPts val="0"/>
              </a:spcAft>
              <a:buFont typeface="Wingdings"/>
              <a:buChar char=""/>
              <a:tabLst>
                <a:tab pos="457200" algn="l"/>
              </a:tabLst>
            </a:pPr>
            <a:r>
              <a:rPr lang="en-US" sz="1800" dirty="0">
                <a:solidFill>
                  <a:srgbClr val="000000"/>
                </a:solidFill>
                <a:ea typeface="Times New Roman"/>
                <a:cs typeface="MS Sans Serif"/>
              </a:rPr>
              <a:t>Ropers perform the following actions:</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At the command STAND BY (given at 1-minute warning), ropers make final check of themselves and prepare to exit position.</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At the command GO, the first roper exits the aircraft, rotates his body 90 to 180 degrees to make sure his equipment clears the aircraft, places the fast rope between the arches of his feet, and commences descent. The roper uses his hands and feet to slow his descent about two-thirds of the way down.</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Subsequent ropers exit at 1-second intervals using the same procedure but begin slow descent about halfway down to avoid landing on each other.</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During descent, ropers keep a lookout and break as necessary to avoid landing on obstructions or on fellow ropers.</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Ropers prepare to land just before reaching the ground by spreading their legs about shoulder- width apart with their knees slightly bent.</a:t>
            </a:r>
            <a:endParaRPr lang="en-US" sz="1100" dirty="0">
              <a:ea typeface="Times New Roman"/>
            </a:endParaRPr>
          </a:p>
          <a:p>
            <a:pPr marL="742950" marR="0" lvl="1" indent="-285750">
              <a:spcBef>
                <a:spcPts val="0"/>
              </a:spcBef>
              <a:spcAft>
                <a:spcPts val="0"/>
              </a:spcAft>
              <a:buFont typeface="Wingdings"/>
              <a:buChar char=""/>
              <a:tabLst>
                <a:tab pos="914400" algn="l"/>
              </a:tabLst>
            </a:pPr>
            <a:r>
              <a:rPr lang="en-US" sz="1800" dirty="0">
                <a:solidFill>
                  <a:srgbClr val="000000"/>
                </a:solidFill>
                <a:ea typeface="Times New Roman"/>
                <a:cs typeface="MS Sans Serif"/>
              </a:rPr>
              <a:t>At landing, ropers quickly move clear of the ropes to avoid collisions with descending ropers.</a:t>
            </a:r>
            <a:endParaRPr lang="en-US" sz="1100" dirty="0">
              <a:ea typeface="Times New Roman"/>
            </a:endParaRPr>
          </a:p>
          <a:p>
            <a:pPr>
              <a:lnSpc>
                <a:spcPct val="115000"/>
              </a:lnSpc>
              <a:spcAft>
                <a:spcPts val="1000"/>
              </a:spcAft>
            </a:pPr>
            <a:r>
              <a:rPr lang="en-US" sz="2000" dirty="0">
                <a:latin typeface="Times New Roman"/>
                <a:ea typeface="Calibri"/>
              </a:rPr>
              <a:t> </a:t>
            </a:r>
          </a:p>
          <a:p>
            <a:pPr>
              <a:lnSpc>
                <a:spcPct val="115000"/>
              </a:lnSpc>
              <a:spcAft>
                <a:spcPts val="1000"/>
              </a:spcAft>
            </a:pPr>
            <a:r>
              <a:rPr lang="en-US" sz="2000" dirty="0">
                <a:latin typeface="Times New Roman"/>
                <a:ea typeface="Calibri"/>
              </a:rPr>
              <a:t> </a:t>
            </a:r>
          </a:p>
          <a:p>
            <a:pPr marL="1371600" marR="0">
              <a:spcBef>
                <a:spcPts val="0"/>
              </a:spcBef>
              <a:spcAft>
                <a:spcPts val="0"/>
              </a:spcAft>
            </a:pPr>
            <a:r>
              <a:rPr lang="en-US" sz="2000" dirty="0">
                <a:latin typeface="Arial"/>
                <a:ea typeface="Times New Roman"/>
                <a:cs typeface="MS Sans Serif"/>
              </a:rPr>
              <a:t> </a:t>
            </a:r>
            <a:endParaRPr lang="en-US" sz="2000" dirty="0">
              <a:effectLst/>
              <a:latin typeface="MS Sans Serif"/>
              <a:ea typeface="Times New Roman"/>
              <a:cs typeface="MS Sans Serif"/>
            </a:endParaRPr>
          </a:p>
        </p:txBody>
      </p:sp>
      <p:sp>
        <p:nvSpPr>
          <p:cNvPr id="5" name="Title 1"/>
          <p:cNvSpPr>
            <a:spLocks noGrp="1"/>
          </p:cNvSpPr>
          <p:nvPr>
            <p:ph type="title"/>
          </p:nvPr>
        </p:nvSpPr>
        <p:spPr>
          <a:xfrm>
            <a:off x="0" y="0"/>
            <a:ext cx="6858000" cy="990600"/>
          </a:xfrm>
          <a:solidFill>
            <a:schemeClr val="tx1"/>
          </a:solidFill>
          <a:ln>
            <a:noFill/>
          </a:ln>
        </p:spPr>
        <p:txBody>
          <a:bodyPr>
            <a:noAutofit/>
          </a:bodyPr>
          <a:lstStyle/>
          <a:p>
            <a:r>
              <a:rPr lang="en-US" sz="2800" dirty="0" smtClean="0">
                <a:solidFill>
                  <a:schemeClr val="bg1"/>
                </a:solidFill>
                <a:latin typeface="Arial Black" pitchFamily="34" charset="0"/>
              </a:rPr>
              <a:t>15A. ROPERS ACTIONS</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49</a:t>
            </a:fld>
            <a:endParaRPr lang="en-US" dirty="0"/>
          </a:p>
        </p:txBody>
      </p:sp>
    </p:spTree>
    <p:extLst>
      <p:ext uri="{BB962C8B-B14F-4D97-AF65-F5344CB8AC3E}">
        <p14:creationId xmlns="" xmlns:p14="http://schemas.microsoft.com/office/powerpoint/2010/main" val="377273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a:bodyPr>
          <a:lstStyle/>
          <a:p>
            <a:r>
              <a:rPr lang="en-US" sz="2900" dirty="0" smtClean="0">
                <a:solidFill>
                  <a:schemeClr val="bg1"/>
                </a:solidFill>
                <a:latin typeface="Arial Black" pitchFamily="34" charset="0"/>
              </a:rPr>
              <a:t>1. TASK </a:t>
            </a:r>
            <a:r>
              <a:rPr lang="en-US" sz="2900" dirty="0">
                <a:solidFill>
                  <a:schemeClr val="bg1"/>
                </a:solidFill>
                <a:latin typeface="Arial Black" pitchFamily="34" charset="0"/>
              </a:rPr>
              <a:t>ORGANIZATION</a:t>
            </a:r>
            <a:br>
              <a:rPr lang="en-US" sz="2900" dirty="0">
                <a:solidFill>
                  <a:schemeClr val="bg1"/>
                </a:solidFill>
                <a:latin typeface="Arial Black" pitchFamily="34" charset="0"/>
              </a:rPr>
            </a:br>
            <a:r>
              <a:rPr lang="en-US" sz="2400" dirty="0">
                <a:solidFill>
                  <a:schemeClr val="bg1"/>
                </a:solidFill>
                <a:latin typeface="Arial Black" pitchFamily="34" charset="0"/>
              </a:rPr>
              <a:t>8 MAN ELEMENT</a:t>
            </a:r>
          </a:p>
        </p:txBody>
      </p:sp>
      <p:grpSp>
        <p:nvGrpSpPr>
          <p:cNvPr id="11" name="Group 8"/>
          <p:cNvGrpSpPr/>
          <p:nvPr/>
        </p:nvGrpSpPr>
        <p:grpSpPr>
          <a:xfrm>
            <a:off x="3144242" y="3342295"/>
            <a:ext cx="795732" cy="758845"/>
            <a:chOff x="1187664" y="2895600"/>
            <a:chExt cx="519376"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3" name="TextBox 32"/>
            <p:cNvSpPr txBox="1"/>
            <p:nvPr/>
          </p:nvSpPr>
          <p:spPr>
            <a:xfrm>
              <a:off x="1187664" y="2895600"/>
              <a:ext cx="519376" cy="407954"/>
            </a:xfrm>
            <a:prstGeom prst="rect">
              <a:avLst/>
            </a:prstGeom>
            <a:noFill/>
          </p:spPr>
          <p:txBody>
            <a:bodyPr wrap="none" rtlCol="0">
              <a:spAutoFit/>
            </a:bodyPr>
            <a:lstStyle/>
            <a:p>
              <a:pPr algn="ctr"/>
              <a:r>
                <a:rPr lang="en-US" dirty="0" smtClean="0">
                  <a:solidFill>
                    <a:schemeClr val="bg1"/>
                  </a:solidFill>
                  <a:latin typeface="Arial Black" pitchFamily="34" charset="0"/>
                </a:rPr>
                <a:t>A</a:t>
              </a:r>
            </a:p>
            <a:p>
              <a:pPr algn="ctr"/>
              <a:r>
                <a:rPr lang="en-US" dirty="0" smtClean="0">
                  <a:solidFill>
                    <a:schemeClr val="bg1"/>
                  </a:solidFill>
                  <a:latin typeface="Arial Black" pitchFamily="34" charset="0"/>
                </a:rPr>
                <a:t>SAW</a:t>
              </a:r>
              <a:endParaRPr lang="en-US" dirty="0">
                <a:solidFill>
                  <a:schemeClr val="bg1"/>
                </a:solidFill>
                <a:latin typeface="Arial Black" pitchFamily="34" charset="0"/>
              </a:endParaRPr>
            </a:p>
          </p:txBody>
        </p:sp>
      </p:grpSp>
      <p:grpSp>
        <p:nvGrpSpPr>
          <p:cNvPr id="12" name="Group 21"/>
          <p:cNvGrpSpPr/>
          <p:nvPr/>
        </p:nvGrpSpPr>
        <p:grpSpPr>
          <a:xfrm>
            <a:off x="3190628" y="4487975"/>
            <a:ext cx="700473" cy="758848"/>
            <a:chOff x="1219200" y="2895600"/>
            <a:chExt cx="457200"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6" name="TextBox 35"/>
            <p:cNvSpPr txBox="1"/>
            <p:nvPr/>
          </p:nvSpPr>
          <p:spPr>
            <a:xfrm>
              <a:off x="1258910" y="2907301"/>
              <a:ext cx="376871" cy="407952"/>
            </a:xfrm>
            <a:prstGeom prst="rect">
              <a:avLst/>
            </a:prstGeom>
            <a:noFill/>
          </p:spPr>
          <p:txBody>
            <a:bodyPr wrap="none" rtlCol="0">
              <a:spAutoFit/>
            </a:bodyPr>
            <a:lstStyle/>
            <a:p>
              <a:pPr algn="ctr"/>
              <a:r>
                <a:rPr lang="en-US" dirty="0" smtClean="0">
                  <a:solidFill>
                    <a:schemeClr val="bg1"/>
                  </a:solidFill>
                  <a:latin typeface="Arial Black" pitchFamily="34" charset="0"/>
                </a:rPr>
                <a:t>A</a:t>
              </a:r>
            </a:p>
            <a:p>
              <a:pPr algn="ctr"/>
              <a:r>
                <a:rPr lang="en-US" dirty="0" smtClean="0">
                  <a:solidFill>
                    <a:schemeClr val="bg1"/>
                  </a:solidFill>
                  <a:latin typeface="Arial Black" pitchFamily="34" charset="0"/>
                </a:rPr>
                <a:t>GR</a:t>
              </a:r>
              <a:endParaRPr lang="en-US" dirty="0">
                <a:solidFill>
                  <a:schemeClr val="bg1"/>
                </a:solidFill>
                <a:latin typeface="Arial Black" pitchFamily="34" charset="0"/>
              </a:endParaRPr>
            </a:p>
          </p:txBody>
        </p:sp>
      </p:grpSp>
      <p:grpSp>
        <p:nvGrpSpPr>
          <p:cNvPr id="13" name="Group 40"/>
          <p:cNvGrpSpPr/>
          <p:nvPr/>
        </p:nvGrpSpPr>
        <p:grpSpPr>
          <a:xfrm>
            <a:off x="3187121" y="2211424"/>
            <a:ext cx="715107" cy="758845"/>
            <a:chOff x="1219200" y="2895600"/>
            <a:chExt cx="466750" cy="457200"/>
          </a:xfrm>
        </p:grpSpPr>
        <p:sp>
          <p:nvSpPr>
            <p:cNvPr id="38" name="Oval 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9" name="TextBox 38"/>
            <p:cNvSpPr txBox="1"/>
            <p:nvPr/>
          </p:nvSpPr>
          <p:spPr>
            <a:xfrm>
              <a:off x="1232157" y="3006907"/>
              <a:ext cx="453793" cy="231792"/>
            </a:xfrm>
            <a:prstGeom prst="rect">
              <a:avLst/>
            </a:prstGeom>
            <a:noFill/>
          </p:spPr>
          <p:txBody>
            <a:bodyPr wrap="none" rtlCol="0">
              <a:spAutoFit/>
            </a:bodyPr>
            <a:lstStyle/>
            <a:p>
              <a:pPr algn="ctr"/>
              <a:r>
                <a:rPr lang="en-US" dirty="0" smtClean="0">
                  <a:solidFill>
                    <a:schemeClr val="bg1"/>
                  </a:solidFill>
                  <a:latin typeface="Arial Black" pitchFamily="34" charset="0"/>
                </a:rPr>
                <a:t>ATL</a:t>
              </a:r>
              <a:endParaRPr lang="en-US" dirty="0">
                <a:solidFill>
                  <a:schemeClr val="bg1"/>
                </a:solidFill>
                <a:latin typeface="Arial Black" pitchFamily="34" charset="0"/>
              </a:endParaRPr>
            </a:p>
          </p:txBody>
        </p:sp>
      </p:grpSp>
      <p:grpSp>
        <p:nvGrpSpPr>
          <p:cNvPr id="14" name="Group 43"/>
          <p:cNvGrpSpPr/>
          <p:nvPr/>
        </p:nvGrpSpPr>
        <p:grpSpPr>
          <a:xfrm>
            <a:off x="3182789" y="1073154"/>
            <a:ext cx="740908" cy="758845"/>
            <a:chOff x="1217256" y="2895600"/>
            <a:chExt cx="48359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217256" y="3011303"/>
              <a:ext cx="483590" cy="231792"/>
            </a:xfrm>
            <a:prstGeom prst="rect">
              <a:avLst/>
            </a:prstGeom>
            <a:noFill/>
          </p:spPr>
          <p:txBody>
            <a:bodyPr wrap="none" rtlCol="0">
              <a:spAutoFit/>
            </a:bodyPr>
            <a:lstStyle/>
            <a:p>
              <a:pPr algn="ctr"/>
              <a:r>
                <a:rPr lang="en-US" dirty="0" smtClean="0">
                  <a:solidFill>
                    <a:schemeClr val="bg1"/>
                  </a:solidFill>
                  <a:latin typeface="Arial Black" pitchFamily="34" charset="0"/>
                </a:rPr>
                <a:t>SSO</a:t>
              </a:r>
              <a:endParaRPr lang="en-US" dirty="0">
                <a:solidFill>
                  <a:schemeClr val="bg1"/>
                </a:solidFill>
                <a:latin typeface="Arial Black" pitchFamily="34" charset="0"/>
              </a:endParaRPr>
            </a:p>
          </p:txBody>
        </p:sp>
      </p:grpSp>
      <p:grpSp>
        <p:nvGrpSpPr>
          <p:cNvPr id="15" name="Group 53"/>
          <p:cNvGrpSpPr/>
          <p:nvPr/>
        </p:nvGrpSpPr>
        <p:grpSpPr>
          <a:xfrm>
            <a:off x="3139440" y="8807529"/>
            <a:ext cx="795732" cy="758845"/>
            <a:chOff x="1187665" y="2895600"/>
            <a:chExt cx="519376" cy="457200"/>
          </a:xfrm>
        </p:grpSpPr>
        <p:sp>
          <p:nvSpPr>
            <p:cNvPr id="44" name="Oval 4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5" name="TextBox 44"/>
            <p:cNvSpPr txBox="1"/>
            <p:nvPr/>
          </p:nvSpPr>
          <p:spPr>
            <a:xfrm>
              <a:off x="1187665" y="2907304"/>
              <a:ext cx="519376" cy="407954"/>
            </a:xfrm>
            <a:prstGeom prst="rect">
              <a:avLst/>
            </a:prstGeom>
            <a:noFill/>
          </p:spPr>
          <p:txBody>
            <a:bodyPr wrap="none" rtlCol="0">
              <a:spAutoFit/>
            </a:bodyPr>
            <a:lstStyle/>
            <a:p>
              <a:pPr algn="ctr"/>
              <a:r>
                <a:rPr lang="en-US" dirty="0" smtClean="0">
                  <a:solidFill>
                    <a:schemeClr val="bg1"/>
                  </a:solidFill>
                  <a:latin typeface="Arial Black" pitchFamily="34" charset="0"/>
                </a:rPr>
                <a:t>B</a:t>
              </a:r>
            </a:p>
            <a:p>
              <a:pPr algn="ctr"/>
              <a:r>
                <a:rPr lang="en-US" dirty="0" smtClean="0">
                  <a:solidFill>
                    <a:schemeClr val="bg1"/>
                  </a:solidFill>
                  <a:latin typeface="Arial Black" pitchFamily="34" charset="0"/>
                </a:rPr>
                <a:t>SAW</a:t>
              </a:r>
              <a:endParaRPr lang="en-US" dirty="0">
                <a:solidFill>
                  <a:schemeClr val="bg1"/>
                </a:solidFill>
                <a:latin typeface="Arial Black" pitchFamily="34" charset="0"/>
              </a:endParaRPr>
            </a:p>
          </p:txBody>
        </p:sp>
      </p:grpSp>
      <p:grpSp>
        <p:nvGrpSpPr>
          <p:cNvPr id="16" name="Group 21"/>
          <p:cNvGrpSpPr/>
          <p:nvPr/>
        </p:nvGrpSpPr>
        <p:grpSpPr>
          <a:xfrm>
            <a:off x="3189476" y="6764499"/>
            <a:ext cx="700473" cy="758845"/>
            <a:chOff x="1219200" y="2895600"/>
            <a:chExt cx="457200"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9" name="TextBox 48"/>
            <p:cNvSpPr txBox="1"/>
            <p:nvPr/>
          </p:nvSpPr>
          <p:spPr>
            <a:xfrm>
              <a:off x="1288405" y="3011303"/>
              <a:ext cx="341298" cy="231792"/>
            </a:xfrm>
            <a:prstGeom prst="rect">
              <a:avLst/>
            </a:prstGeom>
            <a:noFill/>
          </p:spPr>
          <p:txBody>
            <a:bodyPr wrap="none" rtlCol="0">
              <a:spAutoFit/>
            </a:bodyPr>
            <a:lstStyle/>
            <a:p>
              <a:pPr algn="ctr"/>
              <a:r>
                <a:rPr lang="en-US" dirty="0" smtClean="0">
                  <a:solidFill>
                    <a:schemeClr val="bg1"/>
                  </a:solidFill>
                  <a:latin typeface="Arial Black" pitchFamily="34" charset="0"/>
                </a:rPr>
                <a:t>TL</a:t>
              </a:r>
              <a:endParaRPr lang="en-US" dirty="0">
                <a:solidFill>
                  <a:schemeClr val="bg1"/>
                </a:solidFill>
                <a:latin typeface="Arial Black" pitchFamily="34" charset="0"/>
              </a:endParaRPr>
            </a:p>
          </p:txBody>
        </p:sp>
      </p:grpSp>
      <p:grpSp>
        <p:nvGrpSpPr>
          <p:cNvPr id="17" name="Group 21"/>
          <p:cNvGrpSpPr/>
          <p:nvPr/>
        </p:nvGrpSpPr>
        <p:grpSpPr>
          <a:xfrm>
            <a:off x="3178194" y="5626265"/>
            <a:ext cx="743281" cy="758845"/>
            <a:chOff x="1216485" y="2895600"/>
            <a:chExt cx="485140" cy="457200"/>
          </a:xfrm>
        </p:grpSpPr>
        <p:sp>
          <p:nvSpPr>
            <p:cNvPr id="52" name="Oval 5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53" name="TextBox 52"/>
            <p:cNvSpPr txBox="1"/>
            <p:nvPr/>
          </p:nvSpPr>
          <p:spPr>
            <a:xfrm>
              <a:off x="1216485" y="3023005"/>
              <a:ext cx="485140" cy="231792"/>
            </a:xfrm>
            <a:prstGeom prst="rect">
              <a:avLst/>
            </a:prstGeom>
            <a:noFill/>
          </p:spPr>
          <p:txBody>
            <a:bodyPr wrap="none" rtlCol="0">
              <a:spAutoFit/>
            </a:bodyPr>
            <a:lstStyle/>
            <a:p>
              <a:pPr algn="ctr"/>
              <a:r>
                <a:rPr lang="en-US" dirty="0" smtClean="0">
                  <a:solidFill>
                    <a:schemeClr val="bg1"/>
                  </a:solidFill>
                  <a:latin typeface="Arial Black" pitchFamily="34" charset="0"/>
                </a:rPr>
                <a:t>RTO</a:t>
              </a:r>
              <a:endParaRPr lang="en-US" dirty="0">
                <a:solidFill>
                  <a:schemeClr val="bg1"/>
                </a:solidFill>
                <a:latin typeface="Arial Black" pitchFamily="34" charset="0"/>
              </a:endParaRPr>
            </a:p>
          </p:txBody>
        </p:sp>
      </p:grpSp>
      <p:grpSp>
        <p:nvGrpSpPr>
          <p:cNvPr id="18" name="Group 37"/>
          <p:cNvGrpSpPr/>
          <p:nvPr/>
        </p:nvGrpSpPr>
        <p:grpSpPr>
          <a:xfrm>
            <a:off x="3197863" y="7776309"/>
            <a:ext cx="700473" cy="758848"/>
            <a:chOff x="1219200" y="2895600"/>
            <a:chExt cx="457200"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56" name="TextBox 55"/>
            <p:cNvSpPr txBox="1"/>
            <p:nvPr/>
          </p:nvSpPr>
          <p:spPr>
            <a:xfrm>
              <a:off x="1258918" y="2919003"/>
              <a:ext cx="376871" cy="407952"/>
            </a:xfrm>
            <a:prstGeom prst="rect">
              <a:avLst/>
            </a:prstGeom>
            <a:noFill/>
          </p:spPr>
          <p:txBody>
            <a:bodyPr wrap="none" rtlCol="0">
              <a:spAutoFit/>
            </a:bodyPr>
            <a:lstStyle/>
            <a:p>
              <a:pPr algn="ctr"/>
              <a:r>
                <a:rPr lang="en-US" dirty="0" smtClean="0">
                  <a:solidFill>
                    <a:schemeClr val="bg1"/>
                  </a:solidFill>
                  <a:latin typeface="Arial Black" pitchFamily="34" charset="0"/>
                </a:rPr>
                <a:t>B</a:t>
              </a:r>
            </a:p>
            <a:p>
              <a:pPr algn="ctr"/>
              <a:r>
                <a:rPr lang="en-US" dirty="0" smtClean="0">
                  <a:solidFill>
                    <a:schemeClr val="bg1"/>
                  </a:solidFill>
                  <a:latin typeface="Arial Black" pitchFamily="34" charset="0"/>
                </a:rPr>
                <a:t>GR</a:t>
              </a:r>
              <a:endParaRPr lang="en-US" dirty="0">
                <a:solidFill>
                  <a:schemeClr val="bg1"/>
                </a:solidFill>
                <a:latin typeface="Arial Black" pitchFamily="34" charset="0"/>
              </a:endParaRPr>
            </a:p>
          </p:txBody>
        </p:sp>
      </p:gr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28" name="Slide Number Placeholder 27"/>
          <p:cNvSpPr>
            <a:spLocks noGrp="1"/>
          </p:cNvSpPr>
          <p:nvPr>
            <p:ph type="sldNum" sz="quarter" idx="12"/>
          </p:nvPr>
        </p:nvSpPr>
        <p:spPr/>
        <p:txBody>
          <a:bodyPr/>
          <a:lstStyle/>
          <a:p>
            <a:fld id="{19C55568-C6AD-4596-911E-41E918440C4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15766" y="-28900"/>
            <a:ext cx="6858000" cy="9125575"/>
          </a:xfrm>
          <a:prstGeom prst="rect">
            <a:avLst/>
          </a:prstGeom>
        </p:spPr>
        <p:txBody>
          <a:bodyPr wrap="square">
            <a:spAutoFit/>
          </a:bodyPr>
          <a:lstStyle/>
          <a:p>
            <a:pPr marL="342900" marR="0" lvl="0" indent="-342900">
              <a:spcBef>
                <a:spcPts val="0"/>
              </a:spcBef>
              <a:spcAft>
                <a:spcPts val="0"/>
              </a:spcAft>
              <a:buFont typeface="+mj-lt"/>
              <a:buAutoNum type="arabicPeriod" startAt="3"/>
              <a:tabLst>
                <a:tab pos="457200" algn="l"/>
              </a:tabLst>
            </a:pPr>
            <a:r>
              <a:rPr lang="en-US" sz="1200" dirty="0">
                <a:solidFill>
                  <a:srgbClr val="000000"/>
                </a:solidFill>
                <a:ea typeface="Times New Roman"/>
                <a:cs typeface="MS Sans Serif"/>
              </a:rPr>
              <a:t>Emergency Actions</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Procedures for correcting an emergency condition that personnel could reasonably encounter are as follows. Multiple emergencies, adverse weather, or other unusual conditions may require modification of these procedures. The nature and severity of the emergency dictate the response necessary; therefore, personnel must use sound judgment in determining the correct action to take.</a:t>
            </a:r>
            <a:endParaRPr lang="en-US" sz="1200" dirty="0">
              <a:ea typeface="Times New Roman"/>
            </a:endParaRPr>
          </a:p>
          <a:p>
            <a:pPr marL="9144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r>
              <a:rPr lang="en-US" sz="1200" dirty="0">
                <a:solidFill>
                  <a:srgbClr val="000000"/>
                </a:solidFill>
                <a:ea typeface="Times New Roman"/>
                <a:cs typeface="MS Sans Serif"/>
              </a:rPr>
              <a:t>Emergencies Before Roping Starts</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All personnel sit down, don their seat belts, and take further instructions from the pilot or crew chief. If a crash occurs, all personnel follow emergency procedures the FRM or pilot briefed before the operation.</a:t>
            </a:r>
            <a:endParaRPr lang="en-US" sz="1200" dirty="0">
              <a:ea typeface="Times New Roman"/>
            </a:endParaRPr>
          </a:p>
          <a:p>
            <a:pPr marL="9144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r>
              <a:rPr lang="en-US" sz="1200" dirty="0">
                <a:solidFill>
                  <a:srgbClr val="000000"/>
                </a:solidFill>
                <a:ea typeface="Times New Roman"/>
                <a:cs typeface="MS Sans Serif"/>
              </a:rPr>
              <a:t>Emergencies After Roping Starts</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In an emergency, personnel follow specific procedures. The following paragraphs explain these procedures.</a:t>
            </a:r>
            <a:endParaRPr lang="en-US" sz="1200" dirty="0">
              <a:ea typeface="Times New Roman"/>
            </a:endParaRPr>
          </a:p>
          <a:p>
            <a:pPr marL="9144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pPr marL="457200" marR="0">
              <a:spcBef>
                <a:spcPts val="0"/>
              </a:spcBef>
              <a:spcAft>
                <a:spcPts val="0"/>
              </a:spcAft>
            </a:pPr>
            <a:r>
              <a:rPr lang="en-US" sz="1200" dirty="0">
                <a:solidFill>
                  <a:srgbClr val="000000"/>
                </a:solidFill>
                <a:ea typeface="Times New Roman"/>
                <a:cs typeface="MS Sans Serif"/>
              </a:rPr>
              <a:t>Unsafe Drift or Premature Liftoff</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Anyone who detects the aircraft having drifted off the site must immediately stop training and inform the FRM, AFRM, safety, or pilot in command. The procedures for unsafe drift or premature liftoff are as follows:</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FRM, AFRM, safety, or roper stops stick.</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Ropers stop descent and lock in.</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FRM or crewman informs the pilot in command and guides him in moving the aircraft back on target.</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Unit continues operations.</a:t>
            </a:r>
            <a:endParaRPr lang="en-US" sz="1200" dirty="0">
              <a:ea typeface="Times New Roman"/>
            </a:endParaRPr>
          </a:p>
          <a:p>
            <a:pPr marL="13716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pPr marL="457200" marR="0">
              <a:spcBef>
                <a:spcPts val="0"/>
              </a:spcBef>
              <a:spcAft>
                <a:spcPts val="0"/>
              </a:spcAft>
            </a:pPr>
            <a:r>
              <a:rPr lang="en-US" sz="1200" dirty="0">
                <a:solidFill>
                  <a:srgbClr val="000000"/>
                </a:solidFill>
                <a:ea typeface="Times New Roman"/>
                <a:cs typeface="MS Sans Serif"/>
              </a:rPr>
              <a:t>Rope Hung or Snagged</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Anyone who detects the rope being snagged or hung up must immediately stop training and inform the FRM, AFRM, safety, crew chief, or pilot in command. The procedures for a snagged or hung rope are as follows:</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Safety makes sure ropers are off the rope and are clear. </a:t>
            </a:r>
            <a:r>
              <a:rPr lang="en-US" sz="1200" dirty="0">
                <a:solidFill>
                  <a:srgbClr val="000000"/>
                </a:solidFill>
                <a:ea typeface="Times New Roman"/>
              </a:rPr>
              <a:t>􀀀</a:t>
            </a:r>
            <a:r>
              <a:rPr lang="en-US" sz="1200" dirty="0">
                <a:solidFill>
                  <a:srgbClr val="000000"/>
                </a:solidFill>
                <a:ea typeface="Times New Roman"/>
                <a:cs typeface="MS Sans Serif"/>
              </a:rPr>
              <a:t> Aircraft descends or lands, as needed.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Ground personnel free the rope.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 Unit resumes the operation.</a:t>
            </a:r>
            <a:endParaRPr lang="en-US" sz="1200" dirty="0">
              <a:ea typeface="Times New Roman"/>
            </a:endParaRPr>
          </a:p>
          <a:p>
            <a:pPr marL="13716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pPr marL="457200" marR="0">
              <a:spcBef>
                <a:spcPts val="0"/>
              </a:spcBef>
              <a:spcAft>
                <a:spcPts val="0"/>
              </a:spcAft>
            </a:pPr>
            <a:r>
              <a:rPr lang="en-US" sz="1200" dirty="0">
                <a:solidFill>
                  <a:srgbClr val="000000"/>
                </a:solidFill>
                <a:ea typeface="Times New Roman"/>
                <a:cs typeface="MS Sans Serif"/>
              </a:rPr>
              <a:t>Premature or Unintentional Deployment of the Fast Rope</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If the fast rope is released prematurely or accidentally falls from the helicopter, the FRM—</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Notifies the pilot in command.</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Follows the aircrew’s instructions.</a:t>
            </a:r>
            <a:endParaRPr lang="en-US" sz="1200" dirty="0">
              <a:ea typeface="Times New Roman"/>
            </a:endParaRPr>
          </a:p>
          <a:p>
            <a:pPr marL="1371600" marR="0">
              <a:spcBef>
                <a:spcPts val="0"/>
              </a:spcBef>
              <a:spcAft>
                <a:spcPts val="0"/>
              </a:spcAft>
            </a:pPr>
            <a:r>
              <a:rPr lang="en-US" sz="1200" dirty="0">
                <a:solidFill>
                  <a:srgbClr val="000000"/>
                </a:solidFill>
                <a:ea typeface="Times New Roman"/>
                <a:cs typeface="MS Sans Serif"/>
              </a:rPr>
              <a:t> </a:t>
            </a:r>
            <a:endParaRPr lang="en-US" sz="1200" dirty="0">
              <a:ea typeface="Times New Roman"/>
            </a:endParaRPr>
          </a:p>
          <a:p>
            <a:pPr marL="457200" marR="0">
              <a:spcBef>
                <a:spcPts val="0"/>
              </a:spcBef>
              <a:spcAft>
                <a:spcPts val="0"/>
              </a:spcAft>
            </a:pPr>
            <a:r>
              <a:rPr lang="en-US" sz="1200" dirty="0">
                <a:solidFill>
                  <a:srgbClr val="000000"/>
                </a:solidFill>
                <a:ea typeface="Times New Roman"/>
                <a:cs typeface="MS Sans Serif"/>
              </a:rPr>
              <a:t>Lost Communication</a:t>
            </a:r>
            <a:endParaRPr lang="en-US" sz="1200" dirty="0">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000000"/>
                </a:solidFill>
                <a:ea typeface="Times New Roman"/>
                <a:cs typeface="MS Sans Serif"/>
              </a:rPr>
              <a:t>All training and operations must include the use of the intercom between the pilot in command or crewmen and the FRM. If the intercom fails, the following hand-and-arm signals can be used until the rope can be cleared and the intercom is restored:</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Stop stick: A clenched fist touching the chest.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Ropes: Open palm toward the door in a horizontal motion.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Aircraft movement: An open palm moving and facing in the direction required. </a:t>
            </a:r>
            <a:endParaRPr lang="en-US" sz="1200" dirty="0">
              <a:ea typeface="Times New Roman"/>
            </a:endParaRPr>
          </a:p>
          <a:p>
            <a:pPr marL="742950" marR="0" lvl="1" indent="-285750">
              <a:spcBef>
                <a:spcPts val="0"/>
              </a:spcBef>
              <a:spcAft>
                <a:spcPts val="0"/>
              </a:spcAft>
              <a:buFont typeface="Wingdings"/>
              <a:buChar char=""/>
              <a:tabLst>
                <a:tab pos="914400" algn="l"/>
              </a:tabLst>
            </a:pPr>
            <a:r>
              <a:rPr lang="en-US" sz="1200" dirty="0">
                <a:solidFill>
                  <a:srgbClr val="000000"/>
                </a:solidFill>
                <a:ea typeface="Times New Roman"/>
                <a:cs typeface="MS Sans Serif"/>
              </a:rPr>
              <a:t>Stop aircraft movement: A clenched fist.</a:t>
            </a:r>
            <a:endParaRPr lang="en-US" sz="1200" dirty="0">
              <a:ea typeface="Times New Roman"/>
            </a:endParaRPr>
          </a:p>
          <a:p>
            <a:pPr>
              <a:lnSpc>
                <a:spcPct val="115000"/>
              </a:lnSpc>
              <a:spcAft>
                <a:spcPts val="1000"/>
              </a:spcAft>
            </a:pPr>
            <a:r>
              <a:rPr lang="en-US" sz="2000" dirty="0">
                <a:latin typeface="Times New Roman"/>
                <a:ea typeface="Calibri"/>
              </a:rPr>
              <a:t> </a:t>
            </a:r>
            <a:endParaRPr lang="en-US" sz="2000" dirty="0">
              <a:effectLst/>
              <a:latin typeface="Times New Roman"/>
              <a:ea typeface="Calibri"/>
            </a:endParaRPr>
          </a:p>
        </p:txBody>
      </p:sp>
      <p:sp>
        <p:nvSpPr>
          <p:cNvPr id="5" name="Slide Number Placeholder 4"/>
          <p:cNvSpPr>
            <a:spLocks noGrp="1"/>
          </p:cNvSpPr>
          <p:nvPr>
            <p:ph type="sldNum" sz="quarter" idx="12"/>
          </p:nvPr>
        </p:nvSpPr>
        <p:spPr/>
        <p:txBody>
          <a:bodyPr/>
          <a:lstStyle/>
          <a:p>
            <a:fld id="{19C55568-C6AD-4596-911E-41E918440C47}" type="slidenum">
              <a:rPr lang="en-US" smtClean="0"/>
              <a:pPr/>
              <a:t>50</a:t>
            </a:fld>
            <a:endParaRPr lang="en-US" dirty="0"/>
          </a:p>
        </p:txBody>
      </p:sp>
      <p:sp>
        <p:nvSpPr>
          <p:cNvPr id="7" name="Title 1"/>
          <p:cNvSpPr>
            <a:spLocks noGrp="1"/>
          </p:cNvSpPr>
          <p:nvPr>
            <p:ph type="title"/>
          </p:nvPr>
        </p:nvSpPr>
        <p:spPr>
          <a:xfrm>
            <a:off x="0" y="0"/>
            <a:ext cx="6858000" cy="990600"/>
          </a:xfrm>
          <a:solidFill>
            <a:schemeClr val="tx1"/>
          </a:solidFill>
          <a:ln>
            <a:noFill/>
          </a:ln>
        </p:spPr>
        <p:txBody>
          <a:bodyPr>
            <a:noAutofit/>
          </a:bodyPr>
          <a:lstStyle/>
          <a:p>
            <a:r>
              <a:rPr lang="en-US" sz="2800" dirty="0" smtClean="0">
                <a:solidFill>
                  <a:schemeClr val="bg1"/>
                </a:solidFill>
                <a:latin typeface="Arial Black" pitchFamily="34" charset="0"/>
              </a:rPr>
              <a:t>15A. ROPERS ACTIONS</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Tree>
    <p:extLst>
      <p:ext uri="{BB962C8B-B14F-4D97-AF65-F5344CB8AC3E}">
        <p14:creationId xmlns="" xmlns:p14="http://schemas.microsoft.com/office/powerpoint/2010/main" val="126081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1066800"/>
            <a:ext cx="6858000" cy="8586966"/>
          </a:xfrm>
          <a:prstGeom prst="rect">
            <a:avLst/>
          </a:prstGeom>
        </p:spPr>
        <p:txBody>
          <a:bodyPr wrap="square">
            <a:spAutoFit/>
          </a:bodyPr>
          <a:lstStyle/>
          <a:p>
            <a:pPr marL="342900" marR="0" lvl="0" indent="-342900">
              <a:spcBef>
                <a:spcPts val="0"/>
              </a:spcBef>
              <a:spcAft>
                <a:spcPts val="0"/>
              </a:spcAft>
              <a:buFont typeface="+mj-lt"/>
              <a:buAutoNum type="arabicPeriod" startAt="3"/>
            </a:pPr>
            <a:r>
              <a:rPr lang="en-US" sz="1800" dirty="0">
                <a:latin typeface="Arial"/>
                <a:ea typeface="Times New Roman"/>
                <a:cs typeface="MS Sans Serif"/>
              </a:rPr>
              <a:t>Safety</a:t>
            </a:r>
            <a:endParaRPr lang="en-US" sz="1800" dirty="0">
              <a:latin typeface="MS Sans Serif"/>
              <a:ea typeface="Times New Roman"/>
              <a:cs typeface="MS Sans Serif"/>
            </a:endParaRPr>
          </a:p>
          <a:p>
            <a:pPr marL="342900" marR="0" lvl="0" indent="-342900">
              <a:spcBef>
                <a:spcPts val="0"/>
              </a:spcBef>
              <a:spcAft>
                <a:spcPts val="0"/>
              </a:spcAft>
              <a:buFont typeface="Wingdings"/>
              <a:buChar char=""/>
            </a:pPr>
            <a:r>
              <a:rPr lang="en-US" sz="1800" dirty="0">
                <a:latin typeface="Arial"/>
                <a:ea typeface="Times New Roman"/>
                <a:cs typeface="MS Sans Serif"/>
              </a:rPr>
              <a:t>Safety is everyone’s responsibility. All personnel involved in </a:t>
            </a:r>
            <a:r>
              <a:rPr lang="en-US" sz="1600" dirty="0">
                <a:latin typeface="Arial"/>
                <a:ea typeface="Times New Roman"/>
                <a:cs typeface="MS Sans Serif"/>
              </a:rPr>
              <a:t>FRIES operations are responsible for identifying hazardous situations and preventing injuries of personnel. Anyone who observes an unsafe condition or act is authorized to halt the operation and inform the FRM or the pilot in command. Refer to USSOCOM M 350-6 for the most current safety </a:t>
            </a:r>
            <a:r>
              <a:rPr lang="en-US" sz="1600" dirty="0" err="1">
                <a:latin typeface="Arial"/>
                <a:ea typeface="Times New Roman"/>
                <a:cs typeface="MS Sans Serif"/>
              </a:rPr>
              <a:t>requiremnts</a:t>
            </a:r>
            <a:r>
              <a:rPr lang="en-US" sz="1600" dirty="0">
                <a:latin typeface="Arial"/>
                <a:ea typeface="Times New Roman"/>
                <a:cs typeface="MS Sans Serif"/>
              </a:rPr>
              <a:t>.</a:t>
            </a:r>
            <a:endParaRPr lang="en-US" sz="1600" dirty="0">
              <a:latin typeface="MS Sans Serif"/>
              <a:ea typeface="Times New Roman"/>
              <a:cs typeface="MS Sans Serif"/>
            </a:endParaRPr>
          </a:p>
          <a:p>
            <a:pPr marL="685800" marR="0">
              <a:spcBef>
                <a:spcPts val="0"/>
              </a:spcBef>
              <a:spcAft>
                <a:spcPts val="0"/>
              </a:spcAft>
            </a:pPr>
            <a:r>
              <a:rPr lang="en-US" sz="1600" dirty="0">
                <a:latin typeface="Arial"/>
                <a:ea typeface="Times New Roman"/>
                <a:cs typeface="MS Sans Serif"/>
              </a:rPr>
              <a:t> </a:t>
            </a:r>
            <a:endParaRPr lang="en-US" sz="1600" dirty="0">
              <a:latin typeface="MS Sans Serif"/>
              <a:ea typeface="Times New Roman"/>
              <a:cs typeface="MS Sans Serif"/>
            </a:endParaRPr>
          </a:p>
          <a:p>
            <a:pPr marL="457200" marR="0">
              <a:spcBef>
                <a:spcPts val="0"/>
              </a:spcBef>
              <a:spcAft>
                <a:spcPts val="0"/>
              </a:spcAft>
            </a:pPr>
            <a:r>
              <a:rPr lang="en-US" sz="1600" dirty="0">
                <a:latin typeface="Arial"/>
                <a:ea typeface="Times New Roman"/>
                <a:cs typeface="MS Sans Serif"/>
              </a:rPr>
              <a:t>Briefing</a:t>
            </a:r>
            <a:endParaRPr lang="en-US" sz="1600" dirty="0">
              <a:latin typeface="MS Sans Serif"/>
              <a:ea typeface="Times New Roman"/>
              <a:cs typeface="MS Sans Serif"/>
            </a:endParaRPr>
          </a:p>
          <a:p>
            <a:pPr marL="342900" marR="0" lvl="0" indent="-342900">
              <a:spcBef>
                <a:spcPts val="0"/>
              </a:spcBef>
              <a:spcAft>
                <a:spcPts val="0"/>
              </a:spcAft>
              <a:buFont typeface="Wingdings"/>
              <a:buChar char=""/>
            </a:pPr>
            <a:r>
              <a:rPr lang="en-US" sz="1600" dirty="0">
                <a:latin typeface="Arial"/>
                <a:ea typeface="Times New Roman"/>
                <a:cs typeface="MS Sans Serif"/>
              </a:rPr>
              <a:t>The FRM or AFRM present a safety briefing before conducting FRIES training or operations. The safety briefing must cover (as a minimum) the following:</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The planned event (day or night, tower or helicopter, high or low hover, insertion or extraction).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Actions on the aircraft (or tower).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General tower or aircraft safety.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Operation (or training) location and any hazards within 500 meters.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 Identification of key personnel, their location, and their duties and responsibilities.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FRIES equipment and its characteristics.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FRIES equipment rigging or inspection.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Personnel preparation (shirttails tucked in, chin strap fastened, loose straps taped, and gloves and goggles on).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Hand-and-arm signals.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Emergencies and emergency procedures.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Medical coverage (medic with aid bags, backboards, litters, and vehicle driver on site). </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Communications requirements (frequencies, call signs, required reports). </a:t>
            </a:r>
            <a:endParaRPr lang="en-US" sz="1600" dirty="0" smtClean="0">
              <a:latin typeface="Arial"/>
              <a:ea typeface="Times New Roman"/>
              <a:cs typeface="MS Sans Serif"/>
            </a:endParaRPr>
          </a:p>
          <a:p>
            <a:pPr marL="742950" marR="0" lvl="1" indent="-285750">
              <a:spcBef>
                <a:spcPts val="0"/>
              </a:spcBef>
              <a:spcAft>
                <a:spcPts val="0"/>
              </a:spcAft>
              <a:buFont typeface="Wingdings"/>
              <a:buChar char=""/>
            </a:pPr>
            <a:r>
              <a:rPr lang="en-US" sz="1600" dirty="0" smtClean="0">
                <a:latin typeface="Arial"/>
                <a:ea typeface="Times New Roman"/>
                <a:cs typeface="MS Sans Serif"/>
              </a:rPr>
              <a:t>If </a:t>
            </a:r>
            <a:r>
              <a:rPr lang="en-US" sz="1600" dirty="0" err="1" smtClean="0">
                <a:latin typeface="Arial"/>
                <a:ea typeface="Times New Roman"/>
                <a:cs typeface="MS Sans Serif"/>
              </a:rPr>
              <a:t>chemlights</a:t>
            </a:r>
            <a:r>
              <a:rPr lang="en-US" sz="1600" dirty="0" smtClean="0">
                <a:latin typeface="Arial"/>
                <a:ea typeface="Times New Roman"/>
                <a:cs typeface="MS Sans Serif"/>
              </a:rPr>
              <a:t> are used for limited visibility, they are attached at Top, Middle, and Bottom of rope</a:t>
            </a:r>
            <a:endParaRPr lang="en-US" sz="1600" dirty="0">
              <a:latin typeface="MS Sans Serif"/>
              <a:ea typeface="Times New Roman"/>
              <a:cs typeface="MS Sans Serif"/>
            </a:endParaRPr>
          </a:p>
          <a:p>
            <a:pPr marL="742950" marR="0" lvl="1" indent="-285750">
              <a:spcBef>
                <a:spcPts val="0"/>
              </a:spcBef>
              <a:spcAft>
                <a:spcPts val="0"/>
              </a:spcAft>
              <a:buFont typeface="Wingdings"/>
              <a:buChar char=""/>
            </a:pPr>
            <a:r>
              <a:rPr lang="en-US" sz="1600" dirty="0">
                <a:latin typeface="Arial"/>
                <a:ea typeface="Times New Roman"/>
                <a:cs typeface="MS Sans Serif"/>
              </a:rPr>
              <a:t>Any other information essential to safety.</a:t>
            </a:r>
            <a:endParaRPr lang="en-US" sz="1600" dirty="0">
              <a:latin typeface="MS Sans Serif"/>
              <a:ea typeface="Times New Roman"/>
              <a:cs typeface="MS Sans Serif"/>
            </a:endParaRPr>
          </a:p>
          <a:p>
            <a:pPr>
              <a:tabLst>
                <a:tab pos="0" algn="l"/>
              </a:tabLst>
            </a:pPr>
            <a:r>
              <a:rPr lang="en-US" sz="2000" dirty="0">
                <a:latin typeface="Arial"/>
                <a:ea typeface="Times New Roman"/>
                <a:cs typeface="MS Sans Serif"/>
              </a:rPr>
              <a:t> </a:t>
            </a:r>
            <a:endParaRPr lang="en-US" sz="2000" dirty="0">
              <a:latin typeface="MS Sans Serif"/>
              <a:ea typeface="Times New Roman"/>
              <a:cs typeface="MS Sans Serif"/>
            </a:endParaRPr>
          </a:p>
        </p:txBody>
      </p:sp>
      <p:sp>
        <p:nvSpPr>
          <p:cNvPr id="5" name="Title 1"/>
          <p:cNvSpPr>
            <a:spLocks noGrp="1"/>
          </p:cNvSpPr>
          <p:nvPr>
            <p:ph type="title"/>
          </p:nvPr>
        </p:nvSpPr>
        <p:spPr>
          <a:xfrm>
            <a:off x="0" y="0"/>
            <a:ext cx="6858000" cy="1066800"/>
          </a:xfrm>
          <a:solidFill>
            <a:schemeClr val="tx1"/>
          </a:solidFill>
          <a:ln>
            <a:noFill/>
          </a:ln>
        </p:spPr>
        <p:txBody>
          <a:bodyPr>
            <a:noAutofit/>
          </a:bodyPr>
          <a:lstStyle/>
          <a:p>
            <a:r>
              <a:rPr lang="en-US" sz="2800" dirty="0" smtClean="0">
                <a:solidFill>
                  <a:schemeClr val="bg1"/>
                </a:solidFill>
                <a:latin typeface="Arial Black" pitchFamily="34" charset="0"/>
              </a:rPr>
              <a:t>15B. SAFETY</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51</a:t>
            </a:fld>
            <a:endParaRPr lang="en-US" dirty="0"/>
          </a:p>
        </p:txBody>
      </p:sp>
    </p:spTree>
    <p:extLst>
      <p:ext uri="{BB962C8B-B14F-4D97-AF65-F5344CB8AC3E}">
        <p14:creationId xmlns="" xmlns:p14="http://schemas.microsoft.com/office/powerpoint/2010/main" val="1274433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1066800"/>
            <a:ext cx="6858000" cy="7571303"/>
          </a:xfrm>
          <a:prstGeom prst="rect">
            <a:avLst/>
          </a:prstGeom>
        </p:spPr>
        <p:txBody>
          <a:bodyPr wrap="square">
            <a:spAutoFit/>
          </a:bodyPr>
          <a:lstStyle/>
          <a:p>
            <a:pPr marL="342900" lvl="0" indent="-342900">
              <a:buFont typeface="Wingdings"/>
              <a:buChar char=""/>
              <a:tabLst>
                <a:tab pos="0" algn="l"/>
              </a:tabLst>
            </a:pPr>
            <a:r>
              <a:rPr lang="en-US" sz="1800" dirty="0" smtClean="0">
                <a:solidFill>
                  <a:prstClr val="black"/>
                </a:solidFill>
                <a:ea typeface="Times New Roman"/>
                <a:cs typeface="MS Sans Serif"/>
              </a:rPr>
              <a:t>Anyone </a:t>
            </a:r>
            <a:r>
              <a:rPr lang="en-US" sz="1800" dirty="0">
                <a:solidFill>
                  <a:prstClr val="black"/>
                </a:solidFill>
                <a:ea typeface="Times New Roman"/>
                <a:cs typeface="MS Sans Serif"/>
              </a:rPr>
              <a:t>who detects an in-flight emergency will immediately notify the pilot in command, crew chief, or safety and follow aircrew instructions. Below are preflight and in-flight procedures for FRIES:</a:t>
            </a:r>
          </a:p>
          <a:p>
            <a:pPr marL="742950" lvl="1" indent="-285750">
              <a:buFont typeface="Wingdings"/>
              <a:buChar char=""/>
              <a:tabLst>
                <a:tab pos="0" algn="l"/>
              </a:tabLst>
            </a:pPr>
            <a:r>
              <a:rPr lang="en-US" sz="1800" dirty="0">
                <a:solidFill>
                  <a:prstClr val="black"/>
                </a:solidFill>
                <a:ea typeface="Times New Roman"/>
                <a:cs typeface="MS Sans Serif"/>
              </a:rPr>
              <a:t>Before a FRIES operation, the FRM will coordinate both routine and emergency procedures as well as any unique conditions or potential problems with the pilot in command. He also discusses the procedures used during flight, during roping, and before aircraft departure from the roping site. The FRM then discusses the information with all the assistant fast-rope masters (AFRMs), safeties, and crew chiefs. He reviews the time warnings (including hand-and-arm signals) and appropriate actions—such as who will deploy ropes, verify rope status, and perform rope-clearing procedures.</a:t>
            </a:r>
          </a:p>
          <a:p>
            <a:pPr marL="742950" lvl="1" indent="-285750">
              <a:buFont typeface="Wingdings"/>
              <a:buChar char=""/>
              <a:tabLst>
                <a:tab pos="0" algn="l"/>
              </a:tabLst>
            </a:pPr>
            <a:r>
              <a:rPr lang="en-US" sz="1800" dirty="0">
                <a:solidFill>
                  <a:prstClr val="black"/>
                </a:solidFill>
                <a:ea typeface="Times New Roman"/>
                <a:cs typeface="MS Sans Serif"/>
              </a:rPr>
              <a:t>The FRM gives a mission </a:t>
            </a:r>
            <a:r>
              <a:rPr lang="en-US" sz="1800" dirty="0" err="1">
                <a:solidFill>
                  <a:prstClr val="black"/>
                </a:solidFill>
                <a:ea typeface="Times New Roman"/>
                <a:cs typeface="MS Sans Serif"/>
              </a:rPr>
              <a:t>prebrief</a:t>
            </a:r>
            <a:r>
              <a:rPr lang="en-US" sz="1800" dirty="0">
                <a:solidFill>
                  <a:prstClr val="black"/>
                </a:solidFill>
                <a:ea typeface="Times New Roman"/>
                <a:cs typeface="MS Sans Serif"/>
              </a:rPr>
              <a:t> discussing any aircraft equipment that, if disturbed, could cause an aircraft or fast-rope problem. The FRM should make all problem areas known to all personnel concerned and preventive measures taken to neutralize or eliminate them where possible. </a:t>
            </a:r>
          </a:p>
          <a:p>
            <a:pPr marL="742950" lvl="1" indent="-285750">
              <a:buFont typeface="Wingdings"/>
              <a:buChar char=""/>
              <a:tabLst>
                <a:tab pos="0" algn="l"/>
              </a:tabLst>
            </a:pPr>
            <a:r>
              <a:rPr lang="en-US" sz="1800" dirty="0">
                <a:solidFill>
                  <a:prstClr val="black"/>
                </a:solidFill>
                <a:ea typeface="Times New Roman"/>
                <a:cs typeface="MS Sans Serif"/>
              </a:rPr>
              <a:t>The FRM gives the crew chief the final position adjustment over the target, using hand signals.</a:t>
            </a:r>
          </a:p>
          <a:p>
            <a:pPr marL="742950" lvl="1" indent="-285750">
              <a:buFont typeface="Wingdings"/>
              <a:buChar char=""/>
              <a:tabLst>
                <a:tab pos="0" algn="l"/>
              </a:tabLst>
            </a:pPr>
            <a:r>
              <a:rPr lang="en-US" sz="1800" dirty="0">
                <a:solidFill>
                  <a:prstClr val="black"/>
                </a:solidFill>
                <a:ea typeface="Times New Roman"/>
                <a:cs typeface="MS Sans Serif"/>
              </a:rPr>
              <a:t>The crew chief securely stows all safety straps and communications cords that are not in use. All safety straps and communication cords in use should be positioned so they do not present a hazard to personnel movement in the aircraft.</a:t>
            </a:r>
          </a:p>
          <a:p>
            <a:pPr marL="742950" lvl="1" indent="-285750">
              <a:buFont typeface="Wingdings"/>
              <a:buChar char=""/>
              <a:tabLst>
                <a:tab pos="0" algn="l"/>
              </a:tabLst>
            </a:pPr>
            <a:r>
              <a:rPr lang="en-US" sz="1800" dirty="0">
                <a:solidFill>
                  <a:prstClr val="black"/>
                </a:solidFill>
                <a:ea typeface="Times New Roman"/>
                <a:cs typeface="MS Sans Serif"/>
              </a:rPr>
              <a:t>After the pilot in command gives the command DEPLOY ROPES, the FRM deploys the rope and ensures it is in contact with the surface before ropers exit.</a:t>
            </a:r>
          </a:p>
        </p:txBody>
      </p:sp>
      <p:sp>
        <p:nvSpPr>
          <p:cNvPr id="5" name="Title 1"/>
          <p:cNvSpPr>
            <a:spLocks noGrp="1"/>
          </p:cNvSpPr>
          <p:nvPr>
            <p:ph type="title"/>
          </p:nvPr>
        </p:nvSpPr>
        <p:spPr>
          <a:xfrm>
            <a:off x="0" y="0"/>
            <a:ext cx="6858000" cy="1143000"/>
          </a:xfrm>
          <a:solidFill>
            <a:schemeClr val="tx1"/>
          </a:solidFill>
          <a:ln>
            <a:noFill/>
          </a:ln>
        </p:spPr>
        <p:txBody>
          <a:bodyPr>
            <a:noAutofit/>
          </a:bodyPr>
          <a:lstStyle/>
          <a:p>
            <a:r>
              <a:rPr lang="en-US" sz="2800" dirty="0" smtClean="0">
                <a:solidFill>
                  <a:schemeClr val="bg1"/>
                </a:solidFill>
                <a:latin typeface="Arial Black" pitchFamily="34" charset="0"/>
              </a:rPr>
              <a:t>15C. PREFLIGHT AND IN-FLIGHT</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52</a:t>
            </a:fld>
            <a:endParaRPr lang="en-US" dirty="0"/>
          </a:p>
        </p:txBody>
      </p:sp>
    </p:spTree>
    <p:extLst>
      <p:ext uri="{BB962C8B-B14F-4D97-AF65-F5344CB8AC3E}">
        <p14:creationId xmlns="" xmlns:p14="http://schemas.microsoft.com/office/powerpoint/2010/main" val="218714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15765" y="1066800"/>
            <a:ext cx="6858000" cy="9223038"/>
          </a:xfrm>
          <a:prstGeom prst="rect">
            <a:avLst/>
          </a:prstGeom>
        </p:spPr>
        <p:txBody>
          <a:bodyPr wrap="square">
            <a:spAutoFit/>
          </a:bodyPr>
          <a:lstStyle/>
          <a:p>
            <a:pPr>
              <a:tabLst>
                <a:tab pos="0" algn="l"/>
              </a:tabLst>
            </a:pPr>
            <a:r>
              <a:rPr lang="en-US" sz="1800" dirty="0">
                <a:solidFill>
                  <a:srgbClr val="000000"/>
                </a:solidFill>
                <a:ea typeface="Times New Roman"/>
                <a:cs typeface="MS Sans Serif"/>
              </a:rPr>
              <a:t>During Roping</a:t>
            </a:r>
            <a:endParaRPr lang="en-US" sz="1100" dirty="0">
              <a:ea typeface="Times New Roman"/>
            </a:endParaRPr>
          </a:p>
          <a:p>
            <a:pPr marL="342900" marR="0" lvl="0" indent="-342900">
              <a:spcBef>
                <a:spcPts val="0"/>
              </a:spcBef>
              <a:spcAft>
                <a:spcPts val="0"/>
              </a:spcAft>
              <a:buFont typeface="Wingdings"/>
              <a:buChar char=""/>
              <a:tabLst>
                <a:tab pos="0" algn="l"/>
                <a:tab pos="457200" algn="l"/>
              </a:tabLst>
            </a:pPr>
            <a:r>
              <a:rPr lang="en-US" sz="1800" dirty="0">
                <a:solidFill>
                  <a:srgbClr val="000000"/>
                </a:solidFill>
                <a:ea typeface="Times New Roman"/>
                <a:cs typeface="MS Sans Serif"/>
              </a:rPr>
              <a:t>The following safety precautions apply during roping:</a:t>
            </a:r>
            <a:endParaRPr lang="en-US" sz="11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During descent, ropers must watch for obstructions and for lower ropers, and must break as necessary.</a:t>
            </a:r>
            <a:endParaRPr lang="en-US" sz="11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Individual ropers will lock-in during emergencies by wrapping one leg around the rope once or twice and standing on the fast rope with the other foot.</a:t>
            </a:r>
            <a:endParaRPr lang="en-US" sz="11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Ropers must maintain sufficient intervals on the rope to prevent contact with lower ropers. Individual ropers exit when the head of the Soldier in front of them disappears below the ramp.</a:t>
            </a:r>
            <a:endParaRPr lang="en-US" sz="11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Ropers execute descents at speeds commensurate with their experience and proficiency in FRIES infiltration operations. For example, less-experienced ropers should descend slowly until they become more proficient.</a:t>
            </a:r>
            <a:endParaRPr lang="en-US" sz="11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The number of ropers on each rope at one time must not exceed the safe limit of the rope mount point in use, as follows:</a:t>
            </a:r>
            <a:endParaRPr lang="en-US" sz="1100" dirty="0">
              <a:ea typeface="Times New Roman"/>
            </a:endParaRPr>
          </a:p>
          <a:p>
            <a:pPr marL="1143000" marR="0" lvl="2" indent="-228600">
              <a:spcBef>
                <a:spcPts val="0"/>
              </a:spcBef>
              <a:spcAft>
                <a:spcPts val="0"/>
              </a:spcAft>
              <a:buFont typeface="Wingdings"/>
              <a:buChar char=""/>
              <a:tabLst>
                <a:tab pos="0" algn="l"/>
                <a:tab pos="1371600" algn="l"/>
              </a:tabLst>
            </a:pPr>
            <a:r>
              <a:rPr lang="en-US" sz="1800" dirty="0">
                <a:solidFill>
                  <a:srgbClr val="000000"/>
                </a:solidFill>
                <a:ea typeface="Times New Roman"/>
                <a:cs typeface="MS Sans Serif"/>
              </a:rPr>
              <a:t>MH/UH-60: Do not exceed 1,500 pounds per rope.</a:t>
            </a:r>
            <a:endParaRPr lang="en-US" sz="1100" dirty="0">
              <a:ea typeface="Times New Roman"/>
            </a:endParaRPr>
          </a:p>
          <a:p>
            <a:pPr marL="1143000" marR="0" lvl="2" indent="-228600">
              <a:spcBef>
                <a:spcPts val="0"/>
              </a:spcBef>
              <a:spcAft>
                <a:spcPts val="0"/>
              </a:spcAft>
              <a:buFont typeface="Wingdings"/>
              <a:buChar char=""/>
              <a:tabLst>
                <a:tab pos="0" algn="l"/>
                <a:tab pos="1371600" algn="l"/>
              </a:tabLst>
            </a:pPr>
            <a:r>
              <a:rPr lang="en-US" sz="1800" dirty="0">
                <a:solidFill>
                  <a:srgbClr val="000000"/>
                </a:solidFill>
                <a:ea typeface="Times New Roman"/>
                <a:cs typeface="MS Sans Serif"/>
              </a:rPr>
              <a:t>MH-47: Do not exceed 1,500 pounds per rope for extractions, regardless of the mount used. The aft mounts may go up to 2,250 pounds for insertions.</a:t>
            </a:r>
            <a:endParaRPr lang="en-US" sz="1100" dirty="0">
              <a:ea typeface="Times New Roman"/>
            </a:endParaRPr>
          </a:p>
          <a:p>
            <a:pPr marL="1143000" marR="0" lvl="2" indent="-228600">
              <a:spcBef>
                <a:spcPts val="0"/>
              </a:spcBef>
              <a:spcAft>
                <a:spcPts val="0"/>
              </a:spcAft>
              <a:buFont typeface="Wingdings"/>
              <a:buChar char=""/>
              <a:tabLst>
                <a:tab pos="0" algn="l"/>
                <a:tab pos="1371600" algn="l"/>
              </a:tabLst>
            </a:pPr>
            <a:r>
              <a:rPr lang="en-US" sz="1800" dirty="0">
                <a:solidFill>
                  <a:srgbClr val="000000"/>
                </a:solidFill>
                <a:ea typeface="Times New Roman"/>
                <a:cs typeface="MS Sans Serif"/>
              </a:rPr>
              <a:t>MH/HH-53: Do not exceed 1,500 pounds per rope.</a:t>
            </a:r>
            <a:endParaRPr lang="en-US" sz="1100" dirty="0">
              <a:ea typeface="Times New Roman"/>
            </a:endParaRPr>
          </a:p>
          <a:p>
            <a:pPr marL="1143000" marR="0" lvl="2" indent="-228600">
              <a:spcBef>
                <a:spcPts val="0"/>
              </a:spcBef>
              <a:spcAft>
                <a:spcPts val="0"/>
              </a:spcAft>
              <a:buFont typeface="Wingdings"/>
              <a:buChar char=""/>
              <a:tabLst>
                <a:tab pos="0" algn="l"/>
                <a:tab pos="1371600" algn="l"/>
              </a:tabLst>
            </a:pPr>
            <a:r>
              <a:rPr lang="en-US" sz="1800" dirty="0">
                <a:solidFill>
                  <a:srgbClr val="000000"/>
                </a:solidFill>
                <a:ea typeface="Times New Roman"/>
                <a:cs typeface="MS Sans Serif"/>
              </a:rPr>
              <a:t>MH-60G: Do not exceed 1,300 pounds per rope.</a:t>
            </a:r>
            <a:endParaRPr lang="en-US" sz="1100" dirty="0">
              <a:ea typeface="Times New Roman"/>
            </a:endParaRPr>
          </a:p>
          <a:p>
            <a:pPr marL="1828800" marR="0">
              <a:spcBef>
                <a:spcPts val="0"/>
              </a:spcBef>
              <a:spcAft>
                <a:spcPts val="0"/>
              </a:spcAft>
              <a:tabLst>
                <a:tab pos="0" algn="l"/>
              </a:tabLst>
            </a:pPr>
            <a:r>
              <a:rPr lang="en-US" sz="1800" dirty="0">
                <a:solidFill>
                  <a:srgbClr val="000000"/>
                </a:solidFill>
                <a:ea typeface="Times New Roman"/>
                <a:cs typeface="MS Sans Serif"/>
              </a:rPr>
              <a:t> </a:t>
            </a:r>
            <a:endParaRPr lang="en-US" sz="1100" dirty="0">
              <a:ea typeface="Times New Roman"/>
            </a:endParaRPr>
          </a:p>
          <a:p>
            <a:pPr marR="0" lvl="0">
              <a:spcBef>
                <a:spcPts val="0"/>
              </a:spcBef>
              <a:spcAft>
                <a:spcPts val="0"/>
              </a:spcAft>
              <a:tabLst>
                <a:tab pos="0" algn="l"/>
                <a:tab pos="457200" algn="l"/>
              </a:tabLst>
            </a:pPr>
            <a:r>
              <a:rPr lang="en-US" sz="1800" dirty="0">
                <a:solidFill>
                  <a:srgbClr val="000000"/>
                </a:solidFill>
                <a:ea typeface="Times New Roman"/>
                <a:cs typeface="MS Sans Serif"/>
              </a:rPr>
              <a:t>Operational Requirements and Limitations</a:t>
            </a:r>
            <a:endParaRPr lang="en-US" sz="1100" dirty="0">
              <a:ea typeface="Times New Roman"/>
            </a:endParaRPr>
          </a:p>
          <a:p>
            <a:pPr marL="342900" marR="0" lvl="0" indent="-342900">
              <a:spcBef>
                <a:spcPts val="0"/>
              </a:spcBef>
              <a:spcAft>
                <a:spcPts val="0"/>
              </a:spcAft>
              <a:buFont typeface="Wingdings"/>
              <a:buChar char=""/>
              <a:tabLst>
                <a:tab pos="0" algn="l"/>
                <a:tab pos="457200" algn="l"/>
              </a:tabLst>
            </a:pPr>
            <a:r>
              <a:rPr lang="en-US" sz="1800" dirty="0">
                <a:solidFill>
                  <a:srgbClr val="000000"/>
                </a:solidFill>
                <a:ea typeface="Times New Roman"/>
                <a:cs typeface="MS Sans Serif"/>
              </a:rPr>
              <a:t>FRIES operations require medical and communications support, including during adverse weather conditions and night operations. Personnel must use sound judgment to determine what action to take depending on the nature and severity of the condition.</a:t>
            </a:r>
            <a:endParaRPr lang="en-US" sz="1100" dirty="0">
              <a:ea typeface="Times New Roman"/>
            </a:endParaRPr>
          </a:p>
          <a:p>
            <a:pPr>
              <a:lnSpc>
                <a:spcPct val="115000"/>
              </a:lnSpc>
              <a:spcAft>
                <a:spcPts val="1000"/>
              </a:spcAft>
            </a:pPr>
            <a:r>
              <a:rPr lang="en-US" sz="2000" dirty="0">
                <a:latin typeface="Times New Roman"/>
                <a:ea typeface="Calibri"/>
              </a:rPr>
              <a:t> </a:t>
            </a:r>
          </a:p>
          <a:p>
            <a:pPr marL="914400" marR="0">
              <a:spcBef>
                <a:spcPts val="0"/>
              </a:spcBef>
              <a:spcAft>
                <a:spcPts val="0"/>
              </a:spcAft>
              <a:tabLst>
                <a:tab pos="0" algn="l"/>
              </a:tabLst>
            </a:pPr>
            <a:r>
              <a:rPr lang="en-US" sz="2000" dirty="0">
                <a:latin typeface="Arial"/>
                <a:ea typeface="Times New Roman"/>
                <a:cs typeface="MS Sans Serif"/>
              </a:rPr>
              <a:t> </a:t>
            </a:r>
            <a:endParaRPr lang="en-US" sz="2000" dirty="0">
              <a:latin typeface="MS Sans Serif"/>
              <a:ea typeface="Times New Roman"/>
              <a:cs typeface="MS Sans Serif"/>
            </a:endParaRPr>
          </a:p>
          <a:p>
            <a:pPr>
              <a:tabLst>
                <a:tab pos="0" algn="l"/>
              </a:tabLst>
            </a:pPr>
            <a:r>
              <a:rPr lang="en-US" sz="2000" dirty="0">
                <a:latin typeface="Arial"/>
                <a:ea typeface="Times New Roman"/>
                <a:cs typeface="MS Sans Serif"/>
              </a:rPr>
              <a:t> </a:t>
            </a:r>
            <a:endParaRPr lang="en-US" sz="2000" dirty="0">
              <a:latin typeface="MS Sans Serif"/>
              <a:ea typeface="Times New Roman"/>
              <a:cs typeface="MS Sans Serif"/>
            </a:endParaRPr>
          </a:p>
        </p:txBody>
      </p:sp>
      <p:sp>
        <p:nvSpPr>
          <p:cNvPr id="5" name="Slide Number Placeholder 4"/>
          <p:cNvSpPr>
            <a:spLocks noGrp="1"/>
          </p:cNvSpPr>
          <p:nvPr>
            <p:ph type="sldNum" sz="quarter" idx="12"/>
          </p:nvPr>
        </p:nvSpPr>
        <p:spPr/>
        <p:txBody>
          <a:bodyPr/>
          <a:lstStyle/>
          <a:p>
            <a:fld id="{19C55568-C6AD-4596-911E-41E918440C47}" type="slidenum">
              <a:rPr lang="en-US" smtClean="0"/>
              <a:pPr/>
              <a:t>53</a:t>
            </a:fld>
            <a:endParaRPr lang="en-US" dirty="0"/>
          </a:p>
        </p:txBody>
      </p:sp>
      <p:sp>
        <p:nvSpPr>
          <p:cNvPr id="7" name="Title 1"/>
          <p:cNvSpPr>
            <a:spLocks noGrp="1"/>
          </p:cNvSpPr>
          <p:nvPr>
            <p:ph type="title"/>
          </p:nvPr>
        </p:nvSpPr>
        <p:spPr>
          <a:xfrm>
            <a:off x="0" y="0"/>
            <a:ext cx="6858000" cy="1143000"/>
          </a:xfrm>
          <a:solidFill>
            <a:schemeClr val="tx1"/>
          </a:solidFill>
          <a:ln>
            <a:noFill/>
          </a:ln>
        </p:spPr>
        <p:txBody>
          <a:bodyPr>
            <a:noAutofit/>
          </a:bodyPr>
          <a:lstStyle/>
          <a:p>
            <a:r>
              <a:rPr lang="en-US" sz="2800" dirty="0" smtClean="0">
                <a:solidFill>
                  <a:schemeClr val="bg1"/>
                </a:solidFill>
                <a:latin typeface="Arial Black" pitchFamily="34" charset="0"/>
              </a:rPr>
              <a:t>15C. PREFLIGHT AND IN-FLIGHT</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(FRIES)</a:t>
            </a:r>
            <a:endParaRPr lang="en-US" sz="2800" dirty="0">
              <a:solidFill>
                <a:schemeClr val="bg1"/>
              </a:solidFill>
              <a:latin typeface="Arial Black" pitchFamily="34" charset="0"/>
            </a:endParaRPr>
          </a:p>
        </p:txBody>
      </p:sp>
    </p:spTree>
    <p:extLst>
      <p:ext uri="{BB962C8B-B14F-4D97-AF65-F5344CB8AC3E}">
        <p14:creationId xmlns="" xmlns:p14="http://schemas.microsoft.com/office/powerpoint/2010/main" val="2221723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6" name="Rectangle 5"/>
          <p:cNvSpPr/>
          <p:nvPr/>
        </p:nvSpPr>
        <p:spPr>
          <a:xfrm>
            <a:off x="0" y="415558"/>
            <a:ext cx="6858000" cy="9033242"/>
          </a:xfrm>
          <a:prstGeom prst="rect">
            <a:avLst/>
          </a:prstGeom>
        </p:spPr>
        <p:txBody>
          <a:bodyPr wrap="square">
            <a:spAutoFit/>
          </a:bodyPr>
          <a:lstStyle/>
          <a:p>
            <a:pPr marL="342900" marR="0" lvl="0" indent="-342900">
              <a:spcBef>
                <a:spcPts val="0"/>
              </a:spcBef>
              <a:spcAft>
                <a:spcPts val="0"/>
              </a:spcAft>
              <a:buFont typeface="Wingdings"/>
              <a:buChar char=""/>
              <a:tabLst>
                <a:tab pos="0" algn="l"/>
                <a:tab pos="457200" algn="l"/>
              </a:tabLst>
            </a:pPr>
            <a:r>
              <a:rPr lang="en-US" sz="1800" dirty="0" smtClean="0">
                <a:solidFill>
                  <a:srgbClr val="000000"/>
                </a:solidFill>
                <a:ea typeface="Times New Roman"/>
                <a:cs typeface="MS Sans Serif"/>
              </a:rPr>
              <a:t>A </a:t>
            </a:r>
            <a:r>
              <a:rPr lang="en-US" sz="1800" dirty="0">
                <a:solidFill>
                  <a:srgbClr val="000000"/>
                </a:solidFill>
                <a:ea typeface="Times New Roman"/>
                <a:cs typeface="MS Sans Serif"/>
              </a:rPr>
              <a:t>qualified and equipped 18D, 91B medic, or a Service-qualified EMT will be at all training sites. Medics must know CASEVAC procedures and have coordinated requirements necessary to expedite evacuation and treatment of personnel on and off military installations. All medics will have as a minimum an M-5 aid bag or equivalent packed IAW unit </a:t>
            </a:r>
            <a:r>
              <a:rPr lang="en-US" sz="1800" dirty="0" smtClean="0">
                <a:solidFill>
                  <a:srgbClr val="000000"/>
                </a:solidFill>
                <a:ea typeface="Times New Roman"/>
                <a:cs typeface="MS Sans Serif"/>
              </a:rPr>
              <a:t>standards as well as Backboard and </a:t>
            </a:r>
            <a:r>
              <a:rPr lang="en-US" sz="1800" dirty="0" err="1" smtClean="0">
                <a:solidFill>
                  <a:srgbClr val="000000"/>
                </a:solidFill>
                <a:ea typeface="Times New Roman"/>
                <a:cs typeface="MS Sans Serif"/>
              </a:rPr>
              <a:t>neckbrace</a:t>
            </a:r>
            <a:r>
              <a:rPr lang="en-US" sz="1800" dirty="0" smtClean="0">
                <a:solidFill>
                  <a:srgbClr val="000000"/>
                </a:solidFill>
                <a:ea typeface="Times New Roman"/>
                <a:cs typeface="MS Sans Serif"/>
              </a:rPr>
              <a:t>. </a:t>
            </a:r>
            <a:r>
              <a:rPr lang="en-US" sz="1800" dirty="0">
                <a:solidFill>
                  <a:srgbClr val="000000"/>
                </a:solidFill>
                <a:ea typeface="Times New Roman"/>
                <a:cs typeface="MS Sans Serif"/>
              </a:rPr>
              <a:t>Medical transportation must also be available. The vehicle must be covered and large enough to carry an open stretcher. Units cannot conduct training without a medic, medical equipment, and transportation. If the situation warrants and the installation cannot support a MEDEVAC mission, the installation may use a FRIES aircraft as a last-resort CASEVAC. The medics will develop an evacuation plan. This plan should include, but not be limited to, the following:</a:t>
            </a:r>
            <a:endParaRPr lang="en-US" sz="18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Medical facilities—location and capabilities.</a:t>
            </a:r>
            <a:endParaRPr lang="en-US" sz="1800" dirty="0">
              <a:ea typeface="Times New Roman"/>
            </a:endParaRPr>
          </a:p>
          <a:p>
            <a:pPr marL="742950" marR="0" lvl="1" indent="-285750">
              <a:spcBef>
                <a:spcPts val="0"/>
              </a:spcBef>
              <a:spcAft>
                <a:spcPts val="0"/>
              </a:spcAft>
              <a:buFont typeface="Wingdings"/>
              <a:buChar char=""/>
              <a:tabLst>
                <a:tab pos="0" algn="l"/>
                <a:tab pos="914400" algn="l"/>
              </a:tabLst>
            </a:pPr>
            <a:r>
              <a:rPr lang="en-US" sz="1800" dirty="0">
                <a:solidFill>
                  <a:srgbClr val="000000"/>
                </a:solidFill>
                <a:ea typeface="Times New Roman"/>
                <a:cs typeface="MS Sans Serif"/>
              </a:rPr>
              <a:t>Emergency telephone numbers.</a:t>
            </a:r>
            <a:endParaRPr lang="en-US" sz="1800" dirty="0">
              <a:ea typeface="Times New Roman"/>
            </a:endParaRPr>
          </a:p>
          <a:p>
            <a:pPr marL="742950" marR="0" lvl="1" indent="-285750">
              <a:spcBef>
                <a:spcPts val="0"/>
              </a:spcBef>
              <a:spcAft>
                <a:spcPts val="0"/>
              </a:spcAft>
              <a:buFont typeface="Wingdings"/>
              <a:buChar char=""/>
              <a:tabLst>
                <a:tab pos="0" algn="l"/>
                <a:tab pos="914400" algn="l"/>
                <a:tab pos="1504950" algn="l"/>
              </a:tabLst>
            </a:pPr>
            <a:r>
              <a:rPr lang="en-US" sz="1800" dirty="0">
                <a:solidFill>
                  <a:srgbClr val="000000"/>
                </a:solidFill>
                <a:ea typeface="Times New Roman"/>
                <a:cs typeface="MS Sans Serif"/>
              </a:rPr>
              <a:t>Routes to medical facilities.</a:t>
            </a:r>
            <a:endParaRPr lang="en-US" sz="1800" dirty="0">
              <a:ea typeface="Times New Roman"/>
            </a:endParaRPr>
          </a:p>
          <a:p>
            <a:pPr marL="1371600" marR="0">
              <a:spcBef>
                <a:spcPts val="0"/>
              </a:spcBef>
              <a:spcAft>
                <a:spcPts val="0"/>
              </a:spcAft>
              <a:tabLst>
                <a:tab pos="0" algn="l"/>
                <a:tab pos="1504950" algn="l"/>
              </a:tabLst>
            </a:pPr>
            <a:r>
              <a:rPr lang="en-US" sz="1800" dirty="0">
                <a:solidFill>
                  <a:srgbClr val="000000"/>
                </a:solidFill>
                <a:ea typeface="Times New Roman"/>
                <a:cs typeface="MS Sans Serif"/>
              </a:rPr>
              <a:t> </a:t>
            </a:r>
            <a:endParaRPr lang="en-US" sz="1800" dirty="0">
              <a:ea typeface="Times New Roman"/>
            </a:endParaRPr>
          </a:p>
          <a:p>
            <a:pPr marR="0" lvl="0">
              <a:spcBef>
                <a:spcPts val="0"/>
              </a:spcBef>
              <a:spcAft>
                <a:spcPts val="0"/>
              </a:spcAft>
              <a:tabLst>
                <a:tab pos="0" algn="l"/>
                <a:tab pos="457200" algn="l"/>
                <a:tab pos="1504950" algn="l"/>
              </a:tabLst>
            </a:pPr>
            <a:r>
              <a:rPr lang="en-US" sz="1800" dirty="0">
                <a:solidFill>
                  <a:srgbClr val="000000"/>
                </a:solidFill>
                <a:ea typeface="Times New Roman"/>
                <a:cs typeface="MS Sans Serif"/>
              </a:rPr>
              <a:t>Adverse Weather and Terrain Conditions</a:t>
            </a:r>
            <a:endParaRPr lang="en-US" sz="1800" dirty="0">
              <a:ea typeface="Times New Roman"/>
            </a:endParaRPr>
          </a:p>
          <a:p>
            <a:pPr marL="342900" marR="0" lvl="0" indent="-342900">
              <a:spcBef>
                <a:spcPts val="0"/>
              </a:spcBef>
              <a:spcAft>
                <a:spcPts val="0"/>
              </a:spcAft>
              <a:buFont typeface="Wingdings"/>
              <a:buChar char=""/>
              <a:tabLst>
                <a:tab pos="0" algn="l"/>
                <a:tab pos="457200" algn="l"/>
                <a:tab pos="1504950" algn="l"/>
              </a:tabLst>
            </a:pPr>
            <a:r>
              <a:rPr lang="en-US" sz="1800" dirty="0">
                <a:solidFill>
                  <a:srgbClr val="000000"/>
                </a:solidFill>
                <a:ea typeface="Times New Roman"/>
                <a:cs typeface="MS Sans Serif"/>
              </a:rPr>
              <a:t>During the risk assessment for FRIES training, the S-3 considers the following conditions:</a:t>
            </a:r>
            <a:endParaRPr lang="en-US" sz="1800" dirty="0">
              <a:ea typeface="Times New Roman"/>
            </a:endParaRPr>
          </a:p>
          <a:p>
            <a:pPr marL="742950" marR="0" lvl="1" indent="-285750">
              <a:spcBef>
                <a:spcPts val="0"/>
              </a:spcBef>
              <a:spcAft>
                <a:spcPts val="0"/>
              </a:spcAft>
              <a:buFont typeface="Wingdings"/>
              <a:buChar char=""/>
              <a:tabLst>
                <a:tab pos="0" algn="l"/>
                <a:tab pos="914400" algn="l"/>
                <a:tab pos="1504950" algn="l"/>
              </a:tabLst>
            </a:pPr>
            <a:r>
              <a:rPr lang="en-US" sz="1800" dirty="0">
                <a:solidFill>
                  <a:srgbClr val="000000"/>
                </a:solidFill>
                <a:ea typeface="Times New Roman"/>
                <a:cs typeface="MS Sans Serif"/>
              </a:rPr>
              <a:t>Wind chill factors caused by the rotor wash of the helicopter or extraction cruise air speeds that could cause cold weather injuries.</a:t>
            </a:r>
            <a:endParaRPr lang="en-US" sz="1800" dirty="0">
              <a:ea typeface="Times New Roman"/>
            </a:endParaRPr>
          </a:p>
          <a:p>
            <a:pPr marL="742950" marR="0" lvl="1" indent="-285750">
              <a:spcBef>
                <a:spcPts val="0"/>
              </a:spcBef>
              <a:spcAft>
                <a:spcPts val="0"/>
              </a:spcAft>
              <a:buFont typeface="Wingdings"/>
              <a:buChar char=""/>
              <a:tabLst>
                <a:tab pos="0" algn="l"/>
                <a:tab pos="914400" algn="l"/>
                <a:tab pos="1504950" algn="l"/>
              </a:tabLst>
            </a:pPr>
            <a:r>
              <a:rPr lang="en-US" sz="1800" dirty="0">
                <a:solidFill>
                  <a:srgbClr val="000000"/>
                </a:solidFill>
                <a:ea typeface="Times New Roman"/>
                <a:cs typeface="MS Sans Serif"/>
              </a:rPr>
              <a:t>Water or ice on the fast rope, inhibiting the ability of the ropers to control their descent.</a:t>
            </a:r>
            <a:endParaRPr lang="en-US" sz="1800" dirty="0">
              <a:ea typeface="Times New Roman"/>
            </a:endParaRPr>
          </a:p>
          <a:p>
            <a:pPr marL="742950" marR="0" lvl="1" indent="-285750">
              <a:spcBef>
                <a:spcPts val="0"/>
              </a:spcBef>
              <a:spcAft>
                <a:spcPts val="0"/>
              </a:spcAft>
              <a:buFont typeface="Wingdings"/>
              <a:buChar char=""/>
              <a:tabLst>
                <a:tab pos="0" algn="l"/>
                <a:tab pos="914400" algn="l"/>
                <a:tab pos="1504950" algn="l"/>
              </a:tabLst>
            </a:pPr>
            <a:r>
              <a:rPr lang="en-US" sz="1800" dirty="0">
                <a:solidFill>
                  <a:srgbClr val="000000"/>
                </a:solidFill>
                <a:ea typeface="Times New Roman"/>
                <a:cs typeface="MS Sans Serif"/>
              </a:rPr>
              <a:t>The rope is exposed to the elements long enough for it to freeze, thereby reducing its tensile strength. </a:t>
            </a:r>
            <a:endParaRPr lang="en-US" sz="1800" dirty="0">
              <a:ea typeface="Times New Roman"/>
            </a:endParaRPr>
          </a:p>
          <a:p>
            <a:pPr marL="742950" marR="0" lvl="1" indent="-285750">
              <a:spcBef>
                <a:spcPts val="0"/>
              </a:spcBef>
              <a:spcAft>
                <a:spcPts val="0"/>
              </a:spcAft>
              <a:buFont typeface="Wingdings"/>
              <a:buChar char=""/>
              <a:tabLst>
                <a:tab pos="0" algn="l"/>
                <a:tab pos="914400" algn="l"/>
                <a:tab pos="1504950" algn="l"/>
              </a:tabLst>
            </a:pPr>
            <a:r>
              <a:rPr lang="en-US" sz="1800" dirty="0">
                <a:solidFill>
                  <a:srgbClr val="000000"/>
                </a:solidFill>
                <a:ea typeface="Times New Roman"/>
                <a:cs typeface="MS Sans Serif"/>
              </a:rPr>
              <a:t>Blowing particles produced by rotor downwash cause the aircrew or the AFRM to lose visual contact with the ground. </a:t>
            </a:r>
            <a:endParaRPr lang="en-US" sz="1800" dirty="0">
              <a:ea typeface="Times New Roman"/>
            </a:endParaRPr>
          </a:p>
          <a:p>
            <a:pPr>
              <a:lnSpc>
                <a:spcPct val="115000"/>
              </a:lnSpc>
              <a:spcAft>
                <a:spcPts val="1000"/>
              </a:spcAft>
            </a:pPr>
            <a:r>
              <a:rPr lang="en-US" sz="2000" dirty="0">
                <a:latin typeface="Times New Roman"/>
                <a:ea typeface="Calibri"/>
              </a:rPr>
              <a:t> </a:t>
            </a:r>
            <a:endParaRPr lang="en-US" sz="2000" dirty="0">
              <a:effectLst/>
              <a:latin typeface="Times New Roman"/>
              <a:ea typeface="Calibri"/>
            </a:endParaRPr>
          </a:p>
        </p:txBody>
      </p:sp>
      <p:sp>
        <p:nvSpPr>
          <p:cNvPr id="5" name="Slide Number Placeholder 4"/>
          <p:cNvSpPr>
            <a:spLocks noGrp="1"/>
          </p:cNvSpPr>
          <p:nvPr>
            <p:ph type="sldNum" sz="quarter" idx="12"/>
          </p:nvPr>
        </p:nvSpPr>
        <p:spPr/>
        <p:txBody>
          <a:bodyPr/>
          <a:lstStyle/>
          <a:p>
            <a:fld id="{19C55568-C6AD-4596-911E-41E918440C47}" type="slidenum">
              <a:rPr lang="en-US" smtClean="0"/>
              <a:pPr/>
              <a:t>54</a:t>
            </a:fld>
            <a:endParaRPr lang="en-US" dirty="0"/>
          </a:p>
        </p:txBody>
      </p:sp>
      <p:sp>
        <p:nvSpPr>
          <p:cNvPr id="7" name="Title 1"/>
          <p:cNvSpPr txBox="1">
            <a:spLocks/>
          </p:cNvSpPr>
          <p:nvPr/>
        </p:nvSpPr>
        <p:spPr>
          <a:xfrm>
            <a:off x="0" y="0"/>
            <a:ext cx="6858000" cy="4572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smtClean="0">
                <a:solidFill>
                  <a:schemeClr val="bg1"/>
                </a:solidFill>
                <a:latin typeface="Arial Black" pitchFamily="34" charset="0"/>
                <a:ea typeface="+mj-ea"/>
                <a:cs typeface="+mj-cs"/>
              </a:rPr>
              <a:t>15D. MEDICAL COVERAGE</a:t>
            </a:r>
            <a:endParaRPr kumimoji="0" lang="en-US" sz="1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8" name="Title 1"/>
          <p:cNvSpPr txBox="1">
            <a:spLocks/>
          </p:cNvSpPr>
          <p:nvPr/>
        </p:nvSpPr>
        <p:spPr>
          <a:xfrm>
            <a:off x="0" y="5105400"/>
            <a:ext cx="6858000" cy="5334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smtClean="0">
                <a:solidFill>
                  <a:schemeClr val="bg1"/>
                </a:solidFill>
                <a:latin typeface="Arial Black" pitchFamily="34" charset="0"/>
                <a:ea typeface="+mj-ea"/>
                <a:cs typeface="+mj-cs"/>
              </a:rPr>
              <a:t>15E. ADVERSE WEATHER AND TERRAIN CONDITIONS</a:t>
            </a:r>
            <a:endParaRPr kumimoji="0" lang="en-US" sz="1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Tree>
    <p:extLst>
      <p:ext uri="{BB962C8B-B14F-4D97-AF65-F5344CB8AC3E}">
        <p14:creationId xmlns="" xmlns:p14="http://schemas.microsoft.com/office/powerpoint/2010/main" val="651938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00"/>
            <a:ext cx="6172200" cy="1651000"/>
          </a:xfrm>
        </p:spPr>
        <p:txBody>
          <a:bodyPr/>
          <a:lstStyle/>
          <a:p>
            <a:r>
              <a:rPr lang="en-US" dirty="0" smtClean="0"/>
              <a:t>Landing Zone Sizes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74650419"/>
              </p:ext>
            </p:extLst>
          </p:nvPr>
        </p:nvGraphicFramePr>
        <p:xfrm>
          <a:off x="0" y="2362200"/>
          <a:ext cx="6858000" cy="4233898"/>
        </p:xfrm>
        <a:graphic>
          <a:graphicData uri="http://schemas.openxmlformats.org/drawingml/2006/table">
            <a:tbl>
              <a:tblPr firstRow="1" bandRow="1">
                <a:tableStyleId>{5C22544A-7EE6-4342-B048-85BDC9FD1C3A}</a:tableStyleId>
              </a:tblPr>
              <a:tblGrid>
                <a:gridCol w="762000"/>
                <a:gridCol w="3810000"/>
                <a:gridCol w="2286000"/>
              </a:tblGrid>
              <a:tr h="924560">
                <a:tc>
                  <a:txBody>
                    <a:bodyPr/>
                    <a:lstStyle/>
                    <a:p>
                      <a:r>
                        <a:rPr lang="en-US" sz="2600" dirty="0" smtClean="0"/>
                        <a:t>SIZE</a:t>
                      </a:r>
                      <a:endParaRPr lang="en-US" sz="2600" dirty="0"/>
                    </a:p>
                  </a:txBody>
                  <a:tcPr marL="68580" marR="68580" marT="66040" marB="66040"/>
                </a:tc>
                <a:tc>
                  <a:txBody>
                    <a:bodyPr/>
                    <a:lstStyle/>
                    <a:p>
                      <a:r>
                        <a:rPr lang="en-US" sz="2600" dirty="0" smtClean="0"/>
                        <a:t>TYPE OF A/C</a:t>
                      </a:r>
                      <a:endParaRPr lang="en-US" sz="2600" dirty="0"/>
                    </a:p>
                  </a:txBody>
                  <a:tcPr marL="68580" marR="68580" marT="66040" marB="66040"/>
                </a:tc>
                <a:tc>
                  <a:txBody>
                    <a:bodyPr/>
                    <a:lstStyle/>
                    <a:p>
                      <a:r>
                        <a:rPr lang="en-US" sz="2600" dirty="0" smtClean="0"/>
                        <a:t>DIAMETER</a:t>
                      </a:r>
                    </a:p>
                  </a:txBody>
                  <a:tcPr marL="68580" marR="68580" marT="66040" marB="66040"/>
                </a:tc>
              </a:tr>
              <a:tr h="924560">
                <a:tc>
                  <a:txBody>
                    <a:bodyPr/>
                    <a:lstStyle/>
                    <a:p>
                      <a:r>
                        <a:rPr lang="en-US" sz="2600" dirty="0" smtClean="0"/>
                        <a:t>1</a:t>
                      </a:r>
                      <a:endParaRPr lang="en-US" sz="2600" dirty="0"/>
                    </a:p>
                  </a:txBody>
                  <a:tcPr marL="68580" marR="68580" marT="66040" marB="66040"/>
                </a:tc>
                <a:tc>
                  <a:txBody>
                    <a:bodyPr/>
                    <a:lstStyle/>
                    <a:p>
                      <a:r>
                        <a:rPr lang="en-US" sz="2600" dirty="0" smtClean="0"/>
                        <a:t>OH-6, OH-58, MH/AH-6,</a:t>
                      </a:r>
                      <a:r>
                        <a:rPr lang="en-US" sz="2600" baseline="0" dirty="0" smtClean="0"/>
                        <a:t> UH-72A</a:t>
                      </a:r>
                      <a:endParaRPr lang="en-US" sz="2600" dirty="0"/>
                    </a:p>
                  </a:txBody>
                  <a:tcPr marL="68580" marR="68580" marT="66040" marB="66040"/>
                </a:tc>
                <a:tc>
                  <a:txBody>
                    <a:bodyPr/>
                    <a:lstStyle/>
                    <a:p>
                      <a:r>
                        <a:rPr lang="en-US" sz="2600" dirty="0" smtClean="0"/>
                        <a:t>25 METERS</a:t>
                      </a:r>
                      <a:endParaRPr lang="en-US" sz="2600" dirty="0"/>
                    </a:p>
                  </a:txBody>
                  <a:tcPr marL="68580" marR="68580" marT="66040" marB="66040"/>
                </a:tc>
              </a:tr>
              <a:tr h="535658">
                <a:tc>
                  <a:txBody>
                    <a:bodyPr/>
                    <a:lstStyle/>
                    <a:p>
                      <a:r>
                        <a:rPr lang="en-US" sz="2600" dirty="0" smtClean="0"/>
                        <a:t>2</a:t>
                      </a:r>
                      <a:endParaRPr lang="en-US" sz="2600" dirty="0"/>
                    </a:p>
                  </a:txBody>
                  <a:tcPr marL="68580" marR="68580" marT="66040" marB="66040"/>
                </a:tc>
                <a:tc>
                  <a:txBody>
                    <a:bodyPr/>
                    <a:lstStyle/>
                    <a:p>
                      <a:r>
                        <a:rPr lang="en-US" sz="2600" dirty="0" smtClean="0"/>
                        <a:t>AH-1W/Z,</a:t>
                      </a:r>
                      <a:r>
                        <a:rPr lang="en-US" sz="2600" baseline="0" dirty="0" smtClean="0"/>
                        <a:t> UH-1Y/N</a:t>
                      </a:r>
                      <a:endParaRPr lang="en-US" sz="2600" dirty="0"/>
                    </a:p>
                  </a:txBody>
                  <a:tcPr marL="68580" marR="68580" marT="66040" marB="66040"/>
                </a:tc>
                <a:tc>
                  <a:txBody>
                    <a:bodyPr/>
                    <a:lstStyle/>
                    <a:p>
                      <a:r>
                        <a:rPr lang="en-US" sz="2600" dirty="0" smtClean="0"/>
                        <a:t>35 METERS</a:t>
                      </a:r>
                      <a:endParaRPr lang="en-US" sz="2600" dirty="0"/>
                    </a:p>
                  </a:txBody>
                  <a:tcPr marL="68580" marR="68580" marT="66040" marB="66040"/>
                </a:tc>
              </a:tr>
              <a:tr h="924560">
                <a:tc>
                  <a:txBody>
                    <a:bodyPr/>
                    <a:lstStyle/>
                    <a:p>
                      <a:r>
                        <a:rPr lang="en-US" sz="2600" dirty="0" smtClean="0"/>
                        <a:t>3</a:t>
                      </a:r>
                      <a:endParaRPr lang="en-US" sz="2600" dirty="0"/>
                    </a:p>
                  </a:txBody>
                  <a:tcPr marL="68580" marR="68580" marT="66040" marB="66040"/>
                </a:tc>
                <a:tc>
                  <a:txBody>
                    <a:bodyPr/>
                    <a:lstStyle/>
                    <a:p>
                      <a:r>
                        <a:rPr lang="en-US" sz="2600" dirty="0" smtClean="0"/>
                        <a:t>AH-64, UH-60A/L/M, SH-60</a:t>
                      </a:r>
                      <a:endParaRPr lang="en-US" sz="2600" dirty="0"/>
                    </a:p>
                  </a:txBody>
                  <a:tcPr marL="68580" marR="68580" marT="66040" marB="66040"/>
                </a:tc>
                <a:tc>
                  <a:txBody>
                    <a:bodyPr/>
                    <a:lstStyle/>
                    <a:p>
                      <a:r>
                        <a:rPr lang="en-US" sz="2600" dirty="0" smtClean="0"/>
                        <a:t>50 METERS</a:t>
                      </a:r>
                      <a:endParaRPr lang="en-US" sz="2600" dirty="0"/>
                    </a:p>
                  </a:txBody>
                  <a:tcPr marL="68580" marR="68580" marT="66040" marB="66040"/>
                </a:tc>
              </a:tr>
              <a:tr h="924560">
                <a:tc>
                  <a:txBody>
                    <a:bodyPr/>
                    <a:lstStyle/>
                    <a:p>
                      <a:r>
                        <a:rPr lang="en-US" sz="2600" dirty="0" smtClean="0"/>
                        <a:t>4</a:t>
                      </a:r>
                      <a:endParaRPr lang="en-US" sz="2600" dirty="0"/>
                    </a:p>
                  </a:txBody>
                  <a:tcPr marL="68580" marR="68580" marT="66040" marB="66040"/>
                </a:tc>
                <a:tc>
                  <a:txBody>
                    <a:bodyPr/>
                    <a:lstStyle/>
                    <a:p>
                      <a:r>
                        <a:rPr lang="en-US" sz="2600" dirty="0" smtClean="0"/>
                        <a:t>ALL CH A/C, to</a:t>
                      </a:r>
                      <a:r>
                        <a:rPr lang="en-US" sz="2600" baseline="0" dirty="0" smtClean="0"/>
                        <a:t> include MV/CV-22B</a:t>
                      </a:r>
                      <a:endParaRPr lang="en-US" sz="2600" dirty="0"/>
                    </a:p>
                  </a:txBody>
                  <a:tcPr marL="68580" marR="68580" marT="66040" marB="66040"/>
                </a:tc>
                <a:tc>
                  <a:txBody>
                    <a:bodyPr/>
                    <a:lstStyle/>
                    <a:p>
                      <a:r>
                        <a:rPr lang="en-US" sz="2600" dirty="0" smtClean="0"/>
                        <a:t>80 METERS</a:t>
                      </a:r>
                      <a:endParaRPr lang="en-US" sz="2600" dirty="0"/>
                    </a:p>
                  </a:txBody>
                  <a:tcPr marL="68580" marR="68580" marT="66040" marB="66040"/>
                </a:tc>
              </a:tr>
            </a:tbl>
          </a:graphicData>
        </a:graphic>
      </p:graphicFrame>
      <p:sp>
        <p:nvSpPr>
          <p:cNvPr id="5" name="TextBox 4"/>
          <p:cNvSpPr txBox="1"/>
          <p:nvPr/>
        </p:nvSpPr>
        <p:spPr>
          <a:xfrm>
            <a:off x="342900" y="7043678"/>
            <a:ext cx="6172200" cy="2862322"/>
          </a:xfrm>
          <a:prstGeom prst="rect">
            <a:avLst/>
          </a:prstGeom>
          <a:noFill/>
        </p:spPr>
        <p:txBody>
          <a:bodyPr wrap="square" rtlCol="0">
            <a:spAutoFit/>
          </a:bodyPr>
          <a:lstStyle/>
          <a:p>
            <a:pPr defTabSz="914400"/>
            <a:r>
              <a:rPr lang="en-US" sz="1800" dirty="0" smtClean="0">
                <a:solidFill>
                  <a:prstClr val="black"/>
                </a:solidFill>
              </a:rPr>
              <a:t>Technical Considerations for choosing HLZ:</a:t>
            </a:r>
          </a:p>
          <a:p>
            <a:pPr defTabSz="914400"/>
            <a:r>
              <a:rPr lang="en-US" sz="1800" dirty="0">
                <a:solidFill>
                  <a:prstClr val="black"/>
                </a:solidFill>
              </a:rPr>
              <a:t>	</a:t>
            </a:r>
            <a:r>
              <a:rPr lang="en-US" sz="1800" dirty="0" smtClean="0">
                <a:solidFill>
                  <a:prstClr val="black"/>
                </a:solidFill>
              </a:rPr>
              <a:t>1.  Size of Helicopter Landing Point (based on size/type of aircraft, pilot/unit 	proficiency, day or night operation and atmospheric conditions)</a:t>
            </a:r>
          </a:p>
          <a:p>
            <a:pPr defTabSz="914400"/>
            <a:r>
              <a:rPr lang="en-US" sz="1800" dirty="0">
                <a:solidFill>
                  <a:prstClr val="black"/>
                </a:solidFill>
              </a:rPr>
              <a:t>	</a:t>
            </a:r>
            <a:r>
              <a:rPr lang="en-US" sz="1800" dirty="0" smtClean="0">
                <a:solidFill>
                  <a:prstClr val="black"/>
                </a:solidFill>
              </a:rPr>
              <a:t>2.  Landing Formations</a:t>
            </a:r>
          </a:p>
          <a:p>
            <a:pPr defTabSz="914400"/>
            <a:r>
              <a:rPr lang="en-US" sz="1800" dirty="0">
                <a:solidFill>
                  <a:prstClr val="black"/>
                </a:solidFill>
              </a:rPr>
              <a:t>	</a:t>
            </a:r>
            <a:r>
              <a:rPr lang="en-US" sz="1800" dirty="0" smtClean="0">
                <a:solidFill>
                  <a:prstClr val="black"/>
                </a:solidFill>
              </a:rPr>
              <a:t>3.  Surface Conditions</a:t>
            </a:r>
          </a:p>
          <a:p>
            <a:pPr defTabSz="914400"/>
            <a:r>
              <a:rPr lang="en-US" sz="1800" dirty="0">
                <a:solidFill>
                  <a:prstClr val="black"/>
                </a:solidFill>
              </a:rPr>
              <a:t>	</a:t>
            </a:r>
            <a:r>
              <a:rPr lang="en-US" sz="1800" dirty="0" smtClean="0">
                <a:solidFill>
                  <a:prstClr val="black"/>
                </a:solidFill>
              </a:rPr>
              <a:t>4.  Obstacles</a:t>
            </a:r>
          </a:p>
          <a:p>
            <a:pPr defTabSz="914400"/>
            <a:r>
              <a:rPr lang="en-US" sz="1800" dirty="0">
                <a:solidFill>
                  <a:prstClr val="black"/>
                </a:solidFill>
              </a:rPr>
              <a:t>	</a:t>
            </a:r>
            <a:r>
              <a:rPr lang="en-US" sz="1800" dirty="0" smtClean="0">
                <a:solidFill>
                  <a:prstClr val="black"/>
                </a:solidFill>
              </a:rPr>
              <a:t>5.  Approach and Departure </a:t>
            </a:r>
            <a:r>
              <a:rPr lang="en-US" sz="1800" dirty="0">
                <a:solidFill>
                  <a:prstClr val="black"/>
                </a:solidFill>
              </a:rPr>
              <a:t>R</a:t>
            </a:r>
            <a:r>
              <a:rPr lang="en-US" sz="1800" dirty="0" smtClean="0">
                <a:solidFill>
                  <a:prstClr val="black"/>
                </a:solidFill>
              </a:rPr>
              <a:t>outes</a:t>
            </a:r>
          </a:p>
          <a:p>
            <a:pPr defTabSz="914400"/>
            <a:r>
              <a:rPr lang="en-US" sz="1800" dirty="0">
                <a:solidFill>
                  <a:prstClr val="black"/>
                </a:solidFill>
              </a:rPr>
              <a:t>	</a:t>
            </a:r>
            <a:r>
              <a:rPr lang="en-US" sz="1800" dirty="0" smtClean="0">
                <a:solidFill>
                  <a:prstClr val="black"/>
                </a:solidFill>
              </a:rPr>
              <a:t>6.  Atmospheric Conditions</a:t>
            </a:r>
          </a:p>
          <a:p>
            <a:pPr defTabSz="914400"/>
            <a:r>
              <a:rPr lang="en-US" sz="1800" dirty="0">
                <a:solidFill>
                  <a:prstClr val="black"/>
                </a:solidFill>
              </a:rPr>
              <a:t>	</a:t>
            </a:r>
            <a:r>
              <a:rPr lang="en-US" sz="1800" dirty="0" smtClean="0">
                <a:solidFill>
                  <a:prstClr val="black"/>
                </a:solidFill>
              </a:rPr>
              <a:t>7.  Type of Load</a:t>
            </a:r>
            <a:endParaRPr lang="en-US" sz="1800"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7"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Arial Black" pitchFamily="34" charset="0"/>
                <a:ea typeface="+mj-ea"/>
                <a:cs typeface="+mj-cs"/>
              </a:rPr>
              <a:t>16. PATHFINDER OPS</a:t>
            </a:r>
            <a:endParaRPr kumimoji="0" lang="en-US" sz="36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8" name="Slide Number Placeholder 7"/>
          <p:cNvSpPr>
            <a:spLocks noGrp="1"/>
          </p:cNvSpPr>
          <p:nvPr>
            <p:ph type="sldNum" sz="quarter" idx="12"/>
          </p:nvPr>
        </p:nvSpPr>
        <p:spPr/>
        <p:txBody>
          <a:bodyPr/>
          <a:lstStyle/>
          <a:p>
            <a:fld id="{0DA08CA1-87F9-4E71-B51C-00DB99D8422E}"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 xmlns:p14="http://schemas.microsoft.com/office/powerpoint/2010/main" val="2816551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r>
              <a:rPr lang="en-US" dirty="0" smtClean="0"/>
              <a:t>Obstacle ratio of 10:1, or 100m, on the trail and lead edge of the HLZ will be followed unless prior coordination with aircrew has been made and the ratio can be dropped to 5:1</a:t>
            </a:r>
          </a:p>
          <a:p>
            <a:pPr lvl="2"/>
            <a:r>
              <a:rPr lang="en-US" dirty="0" smtClean="0"/>
              <a:t>Example: If there are trees that are 15m tall, then the obstacle stand off distance must be 150m (15x10).</a:t>
            </a:r>
          </a:p>
          <a:p>
            <a:r>
              <a:rPr lang="en-US" dirty="0" smtClean="0"/>
              <a:t>10m standoff will be used on the left and right side of the HLZ</a:t>
            </a:r>
          </a:p>
          <a:p>
            <a:r>
              <a:rPr lang="en-US" dirty="0" smtClean="0"/>
              <a:t>Always attempt to land the aircraft into the wind</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 LANDING ZONE SIZES CONT’D:</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66800"/>
            <a:ext cx="6172200" cy="8305800"/>
          </a:xfrm>
        </p:spPr>
        <p:txBody>
          <a:bodyPr>
            <a:noAutofit/>
          </a:bodyPr>
          <a:lstStyle/>
          <a:p>
            <a:r>
              <a:rPr lang="en-US" sz="1400" dirty="0" smtClean="0"/>
              <a:t>REFERENCES: </a:t>
            </a:r>
          </a:p>
          <a:p>
            <a:r>
              <a:rPr lang="en-US" sz="1400" dirty="0" smtClean="0"/>
              <a:t>FM 3-21.38 (FM 57-38) Pathfinder Operations </a:t>
            </a:r>
          </a:p>
          <a:p>
            <a:r>
              <a:rPr lang="en-US" sz="1400" dirty="0" smtClean="0"/>
              <a:t>FM 10-450-3, April 1997, Multi Service Helicopter Sling Load: Basic Operations and Equipment </a:t>
            </a:r>
          </a:p>
          <a:p>
            <a:r>
              <a:rPr lang="en-US" sz="1400" dirty="0" smtClean="0"/>
              <a:t>FM 90-4, March 1987, Air Assault Operations </a:t>
            </a:r>
          </a:p>
          <a:p>
            <a:r>
              <a:rPr lang="en-US" sz="1400" dirty="0" smtClean="0"/>
              <a:t>a. DEFINITION: To provide navigational assistance and air traffic advisories to army aircraft that encompass selecting, improving, marking, and controlling PZ/LZ that supports any phase of an air assault or ground operation. </a:t>
            </a:r>
          </a:p>
          <a:p>
            <a:r>
              <a:rPr lang="en-US" sz="1400" dirty="0" smtClean="0"/>
              <a:t>b. PHASES OF LZ/PZ OPERATIONS: Selection, marking, and controlling. </a:t>
            </a:r>
          </a:p>
          <a:p>
            <a:r>
              <a:rPr lang="en-US" sz="1400" dirty="0" smtClean="0"/>
              <a:t>c. SELECTION PHASE </a:t>
            </a:r>
          </a:p>
          <a:p>
            <a:r>
              <a:rPr lang="en-US" sz="1400" dirty="0" smtClean="0"/>
              <a:t>(1) LANDING POINT: </a:t>
            </a:r>
          </a:p>
          <a:p>
            <a:pPr>
              <a:buNone/>
            </a:pPr>
            <a:r>
              <a:rPr lang="en-US" sz="1400" dirty="0" smtClean="0"/>
              <a:t>	(a) Cleared circular area, can support one aircraft</a:t>
            </a:r>
          </a:p>
          <a:p>
            <a:pPr>
              <a:buNone/>
            </a:pPr>
            <a:r>
              <a:rPr lang="en-US" sz="1400" dirty="0" smtClean="0"/>
              <a:t>	(b) LANDING POINT SIZES (CLEARED DIAMETER DISTANCES):</a:t>
            </a:r>
          </a:p>
          <a:p>
            <a:pPr>
              <a:buNone/>
            </a:pPr>
            <a:r>
              <a:rPr lang="en-US" sz="1400" dirty="0" smtClean="0"/>
              <a:t>	SIZE 1: 25 meters OH-58D </a:t>
            </a:r>
          </a:p>
          <a:p>
            <a:pPr>
              <a:buNone/>
            </a:pPr>
            <a:r>
              <a:rPr lang="en-US" sz="1400" dirty="0" smtClean="0"/>
              <a:t>	SIZE 2: 35 meters UH-1H, AH-1 </a:t>
            </a:r>
          </a:p>
          <a:p>
            <a:pPr>
              <a:buNone/>
            </a:pPr>
            <a:r>
              <a:rPr lang="en-US" sz="1400" dirty="0" smtClean="0"/>
              <a:t>	SIZE 3: 50 meters UH-60, AH-64 </a:t>
            </a:r>
          </a:p>
          <a:p>
            <a:pPr>
              <a:buNone/>
            </a:pPr>
            <a:r>
              <a:rPr lang="en-US" sz="1400" dirty="0" smtClean="0"/>
              <a:t>	SIZE 4: 80 meters CH-47 </a:t>
            </a:r>
          </a:p>
          <a:p>
            <a:pPr>
              <a:buNone/>
            </a:pPr>
            <a:r>
              <a:rPr lang="en-US" sz="1400" dirty="0" smtClean="0"/>
              <a:t>	SIZE 5: 100 meters All </a:t>
            </a:r>
            <a:r>
              <a:rPr lang="en-US" sz="1400" dirty="0" err="1" smtClean="0"/>
              <a:t>slingload</a:t>
            </a:r>
            <a:r>
              <a:rPr lang="en-US" sz="1400" dirty="0" smtClean="0"/>
              <a:t> aircraft and aircraft of unknown origin </a:t>
            </a:r>
          </a:p>
          <a:p>
            <a:r>
              <a:rPr lang="en-US" sz="1400" dirty="0" smtClean="0"/>
              <a:t>(2) LANDING SITE: One or more landing points (must have control facilities) </a:t>
            </a:r>
          </a:p>
          <a:p>
            <a:r>
              <a:rPr lang="en-US" sz="1400" dirty="0" smtClean="0"/>
              <a:t>(3) LANDING ZONE: One or more landing sites (may or may not have control facilities) </a:t>
            </a:r>
          </a:p>
          <a:p>
            <a:endParaRPr lang="en-US" sz="14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16A. PHASES OF LZ/PZ OPERATIONS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 xmlns:p14="http://schemas.microsoft.com/office/powerpoint/2010/main" val="3565682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66800"/>
            <a:ext cx="6172200" cy="8305800"/>
          </a:xfrm>
        </p:spPr>
        <p:txBody>
          <a:bodyPr>
            <a:noAutofit/>
          </a:bodyPr>
          <a:lstStyle/>
          <a:p>
            <a:pPr>
              <a:buNone/>
            </a:pPr>
            <a:r>
              <a:rPr lang="en-US" sz="1400" dirty="0" smtClean="0"/>
              <a:t>	d. REQUIREMENTS OF LZ: Must consider the following: </a:t>
            </a:r>
          </a:p>
          <a:p>
            <a:r>
              <a:rPr lang="en-US" sz="1400" dirty="0" smtClean="0"/>
              <a:t>(1) NUMBER OF AIRCRAFT: PZ/LZ must support both number and type of aircraft </a:t>
            </a:r>
          </a:p>
          <a:p>
            <a:r>
              <a:rPr lang="en-US" sz="1400" dirty="0" smtClean="0"/>
              <a:t>(2) FLYING/ LANDING FORMATIONS: 9 standard formations: </a:t>
            </a:r>
          </a:p>
          <a:p>
            <a:pPr>
              <a:buNone/>
            </a:pPr>
            <a:r>
              <a:rPr lang="en-US" sz="1400" dirty="0" smtClean="0"/>
              <a:t>	(a) Trail </a:t>
            </a:r>
          </a:p>
          <a:p>
            <a:pPr>
              <a:buNone/>
            </a:pPr>
            <a:r>
              <a:rPr lang="en-US" sz="1400" dirty="0" smtClean="0"/>
              <a:t>	(b) Echelon Left/Right </a:t>
            </a:r>
          </a:p>
          <a:p>
            <a:pPr>
              <a:buNone/>
            </a:pPr>
            <a:r>
              <a:rPr lang="en-US" sz="1400" dirty="0" smtClean="0"/>
              <a:t>	(c) Heavy Left/Right </a:t>
            </a:r>
          </a:p>
          <a:p>
            <a:pPr>
              <a:buNone/>
            </a:pPr>
            <a:r>
              <a:rPr lang="en-US" sz="1400" dirty="0" smtClean="0"/>
              <a:t>	(d) Staggered Trail Left/Right </a:t>
            </a:r>
          </a:p>
          <a:p>
            <a:pPr>
              <a:buNone/>
            </a:pPr>
            <a:r>
              <a:rPr lang="en-US" sz="1400" dirty="0" smtClean="0"/>
              <a:t>	(e) </a:t>
            </a:r>
            <a:r>
              <a:rPr lang="en-US" sz="1400" dirty="0" err="1" smtClean="0"/>
              <a:t>Vee</a:t>
            </a:r>
            <a:r>
              <a:rPr lang="en-US" sz="1400" dirty="0" smtClean="0"/>
              <a:t> </a:t>
            </a:r>
          </a:p>
          <a:p>
            <a:pPr>
              <a:buNone/>
            </a:pPr>
            <a:r>
              <a:rPr lang="en-US" sz="1400" dirty="0" smtClean="0"/>
              <a:t>	(f) Diamond </a:t>
            </a:r>
          </a:p>
          <a:p>
            <a:r>
              <a:rPr lang="en-US" sz="1400" dirty="0" smtClean="0"/>
              <a:t>(3) SURFACE CONDITIONS: Must support the weight of the aircraft and be free from debris. Clear to ground level. </a:t>
            </a:r>
          </a:p>
          <a:p>
            <a:r>
              <a:rPr lang="en-US" sz="1400" dirty="0" smtClean="0"/>
              <a:t>(4) GROUND SLOPE: Land on an up-slope whenever possible. Avoid down slope. If slope exceeds 7 degree‘s Aircraft with skids cannot land. No aircraft can land if the slope exceeds 15 degrees, terminate at hover. </a:t>
            </a:r>
          </a:p>
          <a:p>
            <a:r>
              <a:rPr lang="en-US" sz="1400" dirty="0" smtClean="0"/>
              <a:t> (5) APPROACH AND DEPARTURE ROUTES: </a:t>
            </a:r>
          </a:p>
          <a:p>
            <a:pPr>
              <a:buNone/>
            </a:pPr>
            <a:r>
              <a:rPr lang="en-US" sz="1400" dirty="0" smtClean="0"/>
              <a:t>	(a) Into the wind </a:t>
            </a:r>
          </a:p>
          <a:p>
            <a:pPr>
              <a:buNone/>
            </a:pPr>
            <a:r>
              <a:rPr lang="en-US" sz="1400" dirty="0" smtClean="0"/>
              <a:t>	(b) Over lowest obstacles </a:t>
            </a:r>
          </a:p>
          <a:p>
            <a:pPr>
              <a:buNone/>
            </a:pPr>
            <a:r>
              <a:rPr lang="en-US" sz="1400" dirty="0" smtClean="0"/>
              <a:t>	(c) Along the long axis of the PZ / LZ </a:t>
            </a:r>
          </a:p>
          <a:p>
            <a:r>
              <a:rPr lang="en-US" sz="1400" dirty="0" smtClean="0"/>
              <a:t>(6) PREVAILING WINDS: Head Wind, Cross Wind, Tail Wind  </a:t>
            </a:r>
          </a:p>
          <a:p>
            <a:pPr>
              <a:buNone/>
            </a:pPr>
            <a:r>
              <a:rPr lang="en-US" sz="1400" dirty="0" smtClean="0"/>
              <a:t>	(a) 0-5 knots: Aircraft can land in any direction </a:t>
            </a:r>
          </a:p>
          <a:p>
            <a:pPr>
              <a:buNone/>
            </a:pPr>
            <a:r>
              <a:rPr lang="en-US" sz="1400" dirty="0" smtClean="0"/>
              <a:t>	(b) 6-9 knots: Must land head or cross wind </a:t>
            </a:r>
          </a:p>
          <a:p>
            <a:pPr>
              <a:buNone/>
            </a:pPr>
            <a:r>
              <a:rPr lang="en-US" sz="1400" dirty="0" smtClean="0"/>
              <a:t>	(c) 10 knots and above: head wind only  </a:t>
            </a:r>
          </a:p>
          <a:p>
            <a:r>
              <a:rPr lang="en-US" sz="1400" dirty="0" smtClean="0"/>
              <a:t>(7) DENSITY ALTITUDE: As these factors increase, the A/C performance decreases </a:t>
            </a:r>
          </a:p>
          <a:p>
            <a:pPr>
              <a:buNone/>
            </a:pPr>
            <a:r>
              <a:rPr lang="en-US" sz="1400" dirty="0" smtClean="0"/>
              <a:t>	(a) Humidity </a:t>
            </a:r>
          </a:p>
          <a:p>
            <a:pPr>
              <a:buNone/>
            </a:pPr>
            <a:r>
              <a:rPr lang="en-US" sz="1400" dirty="0" smtClean="0"/>
              <a:t>	(b) Altitude above sea level </a:t>
            </a:r>
          </a:p>
          <a:p>
            <a:pPr>
              <a:buNone/>
            </a:pPr>
            <a:r>
              <a:rPr lang="en-US" sz="1400" dirty="0" smtClean="0"/>
              <a:t>	(c) Temperature  </a:t>
            </a:r>
          </a:p>
          <a:p>
            <a:r>
              <a:rPr lang="en-US" sz="1400" dirty="0" smtClean="0"/>
              <a:t>(8) LOADS: Considerations </a:t>
            </a:r>
          </a:p>
          <a:p>
            <a:pPr>
              <a:buNone/>
            </a:pPr>
            <a:r>
              <a:rPr lang="en-US" sz="1400" dirty="0" smtClean="0"/>
              <a:t>	(a) Weight of load </a:t>
            </a:r>
          </a:p>
          <a:p>
            <a:pPr>
              <a:buNone/>
            </a:pPr>
            <a:r>
              <a:rPr lang="en-US" sz="1400" dirty="0" smtClean="0"/>
              <a:t>	(b) Personnel and/or equipment </a:t>
            </a:r>
          </a:p>
          <a:p>
            <a:pPr>
              <a:buNone/>
            </a:pPr>
            <a:r>
              <a:rPr lang="en-US" sz="1400" dirty="0" smtClean="0"/>
              <a:t>	(c) Internal or external </a:t>
            </a:r>
          </a:p>
          <a:p>
            <a:pPr>
              <a:buNone/>
            </a:pPr>
            <a:r>
              <a:rPr lang="en-US" sz="1400" dirty="0" smtClean="0"/>
              <a:t>	(d) Insertion or extraction  </a:t>
            </a:r>
          </a:p>
          <a:p>
            <a:endParaRPr lang="en-US" sz="1400" dirty="0" smtClean="0"/>
          </a:p>
          <a:p>
            <a:endParaRPr lang="en-US" sz="14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16A. PHASES OF LZ/PZ OPERATIONS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 xmlns:p14="http://schemas.microsoft.com/office/powerpoint/2010/main" val="3565682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858000" cy="8305800"/>
          </a:xfrm>
        </p:spPr>
        <p:txBody>
          <a:bodyPr>
            <a:noAutofit/>
          </a:bodyPr>
          <a:lstStyle/>
          <a:p>
            <a:pPr marL="0" lvl="0" indent="171450" fontAlgn="base">
              <a:spcBef>
                <a:spcPct val="0"/>
              </a:spcBef>
              <a:spcAft>
                <a:spcPct val="0"/>
              </a:spcAft>
            </a:pPr>
            <a:r>
              <a:rPr lang="en-US" sz="1200" dirty="0" smtClean="0">
                <a:solidFill>
                  <a:srgbClr val="000000"/>
                </a:solidFill>
                <a:ea typeface="Times New Roman" pitchFamily="18" charset="0"/>
                <a:cs typeface="Arial" pitchFamily="34" charset="0"/>
              </a:rPr>
              <a:t>(9) OBSTACLES: An obstacle is anything that is 18 inches (or greater) high, wide or deep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(a) Obstacle ratio- 10:1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(b) Obstacles- four ―R’s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1  Remove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2  Reduce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3  Red (mark it)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4  Radio (advise pilot) </a:t>
            </a:r>
            <a:endParaRPr lang="en-US" sz="1200" dirty="0" smtClean="0">
              <a:cs typeface="Arial" pitchFamily="34" charset="0"/>
            </a:endParaRPr>
          </a:p>
          <a:p>
            <a:pPr marL="0" lvl="0" indent="285750" eaLnBrk="0" fontAlgn="base" hangingPunct="0">
              <a:spcBef>
                <a:spcPct val="0"/>
              </a:spcBef>
              <a:spcAft>
                <a:spcPct val="0"/>
              </a:spcAft>
              <a:buNone/>
            </a:pPr>
            <a:r>
              <a:rPr lang="en-US" sz="1200" dirty="0" smtClean="0">
                <a:solidFill>
                  <a:srgbClr val="000000"/>
                </a:solidFill>
                <a:ea typeface="Times New Roman" pitchFamily="18" charset="0"/>
                <a:cs typeface="Arial" pitchFamily="34" charset="0"/>
              </a:rPr>
              <a:t>e. MARKING PHASE </a:t>
            </a:r>
          </a:p>
          <a:p>
            <a:endParaRPr lang="en-US" sz="1400" dirty="0" smtClean="0"/>
          </a:p>
          <a:p>
            <a:r>
              <a:rPr lang="en-US" sz="1400" dirty="0" smtClean="0"/>
              <a:t>(1) Marking the Landing Zone: Use minimum identifiable means, mark as tactically as possible. </a:t>
            </a:r>
          </a:p>
          <a:p>
            <a:r>
              <a:rPr lang="en-US" sz="1400" dirty="0" smtClean="0"/>
              <a:t> (2) Basic Equipment: </a:t>
            </a:r>
          </a:p>
          <a:p>
            <a:pPr>
              <a:buNone/>
            </a:pPr>
            <a:r>
              <a:rPr lang="en-US" sz="1400" dirty="0" smtClean="0"/>
              <a:t>	(a) Anemometer; wind-measuring device </a:t>
            </a:r>
          </a:p>
          <a:p>
            <a:pPr>
              <a:buNone/>
            </a:pPr>
            <a:r>
              <a:rPr lang="en-US" sz="1400" dirty="0" smtClean="0"/>
              <a:t>	(b) Goggles </a:t>
            </a:r>
          </a:p>
          <a:p>
            <a:pPr>
              <a:buNone/>
            </a:pPr>
            <a:r>
              <a:rPr lang="en-US" sz="1400" dirty="0" smtClean="0"/>
              <a:t>	(c) FM Communications </a:t>
            </a:r>
          </a:p>
          <a:p>
            <a:pPr>
              <a:buNone/>
            </a:pPr>
            <a:r>
              <a:rPr lang="en-US" sz="1400" dirty="0" smtClean="0"/>
              <a:t>	(d) Map and compass </a:t>
            </a:r>
          </a:p>
          <a:p>
            <a:pPr>
              <a:buNone/>
            </a:pPr>
            <a:r>
              <a:rPr lang="en-US" sz="1400" dirty="0" smtClean="0"/>
              <a:t>	(e) Daytime marking; VS-17 panel </a:t>
            </a:r>
          </a:p>
          <a:p>
            <a:pPr>
              <a:buNone/>
            </a:pPr>
            <a:r>
              <a:rPr lang="en-US" sz="1400" dirty="0" smtClean="0"/>
              <a:t>	(f)  Night time marking; Lights, </a:t>
            </a:r>
            <a:r>
              <a:rPr lang="en-US" sz="1400" dirty="0" err="1" smtClean="0"/>
              <a:t>chem-lites</a:t>
            </a:r>
            <a:r>
              <a:rPr lang="en-US" sz="1400" dirty="0" smtClean="0"/>
              <a:t>, strobe light  </a:t>
            </a:r>
          </a:p>
          <a:p>
            <a:r>
              <a:rPr lang="en-US" sz="1400" dirty="0" smtClean="0"/>
              <a:t>(3) Markings:</a:t>
            </a:r>
            <a:endParaRPr lang="en-US" sz="1000" dirty="0" smtClean="0"/>
          </a:p>
          <a:p>
            <a:pPr>
              <a:buNone/>
            </a:pPr>
            <a:r>
              <a:rPr lang="en-US" sz="1400" dirty="0" smtClean="0"/>
              <a:t>	(a) Obstacle ratio- 10:1 </a:t>
            </a:r>
          </a:p>
          <a:p>
            <a:pPr>
              <a:buNone/>
            </a:pPr>
            <a:r>
              <a:rPr lang="en-US" sz="1400" dirty="0" smtClean="0"/>
              <a:t>	(b) Mark obstacles - red </a:t>
            </a:r>
          </a:p>
          <a:p>
            <a:pPr>
              <a:buNone/>
            </a:pPr>
            <a:r>
              <a:rPr lang="en-US" sz="1400" dirty="0" smtClean="0"/>
              <a:t>	(c) inverted ―Y: 7m x 14m x 14m. Directional light, base light, left and right stem lights, used to mark #1 TDP at night. NO RED </a:t>
            </a:r>
          </a:p>
          <a:p>
            <a:pPr>
              <a:buNone/>
            </a:pPr>
            <a:r>
              <a:rPr lang="en-US" sz="1400" dirty="0" smtClean="0"/>
              <a:t>	(e) Additional TDP‘s: </a:t>
            </a:r>
          </a:p>
          <a:p>
            <a:pPr>
              <a:buNone/>
            </a:pPr>
            <a:r>
              <a:rPr lang="en-US" sz="1400" dirty="0" smtClean="0"/>
              <a:t>	1  Size 3: 5m x 5m- for observation and utility A/C </a:t>
            </a:r>
          </a:p>
          <a:p>
            <a:pPr>
              <a:buNone/>
            </a:pPr>
            <a:r>
              <a:rPr lang="en-US" sz="1400" dirty="0" smtClean="0"/>
              <a:t>	2  Size 4: 10m x 10m- used for sling load A/C and cargo A/C </a:t>
            </a:r>
          </a:p>
          <a:p>
            <a:pPr>
              <a:buNone/>
            </a:pPr>
            <a:r>
              <a:rPr lang="en-US" sz="1400" dirty="0" smtClean="0"/>
              <a:t>	3  Separate A/C that require a different landing point size by 100m  </a:t>
            </a:r>
          </a:p>
          <a:p>
            <a:r>
              <a:rPr lang="en-US" sz="1400" dirty="0" smtClean="0"/>
              <a:t>f. CONTROLLING PHASE: Types of control:</a:t>
            </a:r>
          </a:p>
          <a:p>
            <a:pPr>
              <a:buNone/>
            </a:pPr>
            <a:r>
              <a:rPr lang="en-US" sz="1400" dirty="0" smtClean="0"/>
              <a:t>	(1) Visual </a:t>
            </a:r>
          </a:p>
          <a:p>
            <a:pPr>
              <a:buNone/>
            </a:pPr>
            <a:r>
              <a:rPr lang="en-US" sz="1400" dirty="0" smtClean="0"/>
              <a:t>	(2) Electronic </a:t>
            </a:r>
          </a:p>
          <a:p>
            <a:pPr>
              <a:buNone/>
            </a:pPr>
            <a:r>
              <a:rPr lang="en-US" sz="1400" dirty="0" smtClean="0"/>
              <a:t>	(3) Verbal  </a:t>
            </a:r>
          </a:p>
          <a:p>
            <a:pPr>
              <a:buNone/>
            </a:pPr>
            <a:r>
              <a:rPr lang="en-US" sz="1400" dirty="0" smtClean="0"/>
              <a:t>: </a:t>
            </a:r>
          </a:p>
          <a:p>
            <a:endParaRPr lang="en-US" sz="1400" dirty="0" smtClean="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Steadfast and Vigilant</a:t>
            </a:r>
            <a:endParaRPr lang="en-US" dirty="0">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16A. PHASES OF LZ/PZ OPERATIONS: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 xmlns:p14="http://schemas.microsoft.com/office/powerpoint/2010/main" val="356568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fontScale="90000"/>
          </a:bodyPr>
          <a:lstStyle/>
          <a:p>
            <a:r>
              <a:rPr lang="en-US" sz="2900" dirty="0" smtClean="0">
                <a:solidFill>
                  <a:schemeClr val="bg1"/>
                </a:solidFill>
                <a:latin typeface="Arial Black" pitchFamily="34" charset="0"/>
              </a:rPr>
              <a:t>1A. DUTIES &amp; RESPONSIBILITIES</a:t>
            </a:r>
            <a:r>
              <a:rPr lang="en-US" sz="2900" dirty="0">
                <a:solidFill>
                  <a:schemeClr val="bg1"/>
                </a:solidFill>
                <a:latin typeface="Arial Black" pitchFamily="34" charset="0"/>
              </a:rPr>
              <a:t/>
            </a:r>
            <a:br>
              <a:rPr lang="en-US" sz="2900" dirty="0">
                <a:solidFill>
                  <a:schemeClr val="bg1"/>
                </a:solidFill>
                <a:latin typeface="Arial Black" pitchFamily="34" charset="0"/>
              </a:rPr>
            </a:br>
            <a:r>
              <a:rPr lang="en-US" sz="2400" dirty="0">
                <a:solidFill>
                  <a:schemeClr val="bg1"/>
                </a:solidFill>
                <a:latin typeface="Arial Black" pitchFamily="34" charset="0"/>
              </a:rPr>
              <a:t>ALPHA TEAM</a:t>
            </a:r>
          </a:p>
        </p:txBody>
      </p:sp>
      <p:grpSp>
        <p:nvGrpSpPr>
          <p:cNvPr id="11" name="Group 8"/>
          <p:cNvGrpSpPr/>
          <p:nvPr/>
        </p:nvGrpSpPr>
        <p:grpSpPr>
          <a:xfrm>
            <a:off x="293508" y="5778516"/>
            <a:ext cx="795732" cy="758845"/>
            <a:chOff x="1187664" y="2895600"/>
            <a:chExt cx="519376"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3" name="TextBox 32"/>
            <p:cNvSpPr txBox="1"/>
            <p:nvPr/>
          </p:nvSpPr>
          <p:spPr>
            <a:xfrm>
              <a:off x="1187664" y="2895600"/>
              <a:ext cx="519376" cy="407954"/>
            </a:xfrm>
            <a:prstGeom prst="rect">
              <a:avLst/>
            </a:prstGeom>
            <a:noFill/>
          </p:spPr>
          <p:txBody>
            <a:bodyPr wrap="none" rtlCol="0">
              <a:spAutoFit/>
            </a:bodyPr>
            <a:lstStyle/>
            <a:p>
              <a:pPr algn="ctr"/>
              <a:r>
                <a:rPr lang="en-US" dirty="0" smtClean="0">
                  <a:solidFill>
                    <a:schemeClr val="bg1"/>
                  </a:solidFill>
                  <a:latin typeface="Arial Black" pitchFamily="34" charset="0"/>
                </a:rPr>
                <a:t>A</a:t>
              </a:r>
            </a:p>
            <a:p>
              <a:pPr algn="ctr"/>
              <a:r>
                <a:rPr lang="en-US" dirty="0" smtClean="0">
                  <a:solidFill>
                    <a:schemeClr val="bg1"/>
                  </a:solidFill>
                  <a:latin typeface="Arial Black" pitchFamily="34" charset="0"/>
                </a:rPr>
                <a:t>SAW</a:t>
              </a:r>
              <a:endParaRPr lang="en-US" dirty="0">
                <a:solidFill>
                  <a:schemeClr val="bg1"/>
                </a:solidFill>
                <a:latin typeface="Arial Black" pitchFamily="34" charset="0"/>
              </a:endParaRPr>
            </a:p>
          </p:txBody>
        </p:sp>
      </p:grpSp>
      <p:grpSp>
        <p:nvGrpSpPr>
          <p:cNvPr id="12" name="Group 21"/>
          <p:cNvGrpSpPr/>
          <p:nvPr/>
        </p:nvGrpSpPr>
        <p:grpSpPr>
          <a:xfrm>
            <a:off x="339893" y="8109632"/>
            <a:ext cx="700473" cy="758848"/>
            <a:chOff x="1219200" y="2895600"/>
            <a:chExt cx="457200"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6" name="TextBox 35"/>
            <p:cNvSpPr txBox="1"/>
            <p:nvPr/>
          </p:nvSpPr>
          <p:spPr>
            <a:xfrm>
              <a:off x="1258910" y="2907301"/>
              <a:ext cx="376871" cy="407952"/>
            </a:xfrm>
            <a:prstGeom prst="rect">
              <a:avLst/>
            </a:prstGeom>
            <a:noFill/>
          </p:spPr>
          <p:txBody>
            <a:bodyPr wrap="none" rtlCol="0">
              <a:spAutoFit/>
            </a:bodyPr>
            <a:lstStyle/>
            <a:p>
              <a:pPr algn="ctr"/>
              <a:r>
                <a:rPr lang="en-US" dirty="0" smtClean="0">
                  <a:solidFill>
                    <a:schemeClr val="bg1"/>
                  </a:solidFill>
                  <a:latin typeface="Arial Black" pitchFamily="34" charset="0"/>
                </a:rPr>
                <a:t>A</a:t>
              </a:r>
            </a:p>
            <a:p>
              <a:pPr algn="ctr"/>
              <a:r>
                <a:rPr lang="en-US" dirty="0" smtClean="0">
                  <a:solidFill>
                    <a:schemeClr val="bg1"/>
                  </a:solidFill>
                  <a:latin typeface="Arial Black" pitchFamily="34" charset="0"/>
                </a:rPr>
                <a:t>GR</a:t>
              </a:r>
              <a:endParaRPr lang="en-US" dirty="0">
                <a:solidFill>
                  <a:schemeClr val="bg1"/>
                </a:solidFill>
                <a:latin typeface="Arial Black" pitchFamily="34" charset="0"/>
              </a:endParaRPr>
            </a:p>
          </p:txBody>
        </p:sp>
      </p:grpSp>
      <p:grpSp>
        <p:nvGrpSpPr>
          <p:cNvPr id="13" name="Group 40"/>
          <p:cNvGrpSpPr/>
          <p:nvPr/>
        </p:nvGrpSpPr>
        <p:grpSpPr>
          <a:xfrm>
            <a:off x="336386" y="2393954"/>
            <a:ext cx="715107" cy="758845"/>
            <a:chOff x="1219200" y="2895600"/>
            <a:chExt cx="466750" cy="457200"/>
          </a:xfrm>
        </p:grpSpPr>
        <p:sp>
          <p:nvSpPr>
            <p:cNvPr id="38" name="Oval 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9" name="TextBox 38"/>
            <p:cNvSpPr txBox="1"/>
            <p:nvPr/>
          </p:nvSpPr>
          <p:spPr>
            <a:xfrm>
              <a:off x="1232157" y="3006907"/>
              <a:ext cx="453793" cy="231792"/>
            </a:xfrm>
            <a:prstGeom prst="rect">
              <a:avLst/>
            </a:prstGeom>
            <a:noFill/>
          </p:spPr>
          <p:txBody>
            <a:bodyPr wrap="none" rtlCol="0">
              <a:spAutoFit/>
            </a:bodyPr>
            <a:lstStyle/>
            <a:p>
              <a:pPr algn="ctr"/>
              <a:r>
                <a:rPr lang="en-US" dirty="0" smtClean="0">
                  <a:solidFill>
                    <a:schemeClr val="bg1"/>
                  </a:solidFill>
                  <a:latin typeface="Arial Black" pitchFamily="34" charset="0"/>
                </a:rPr>
                <a:t>ATL</a:t>
              </a:r>
              <a:endParaRPr lang="en-US" dirty="0">
                <a:solidFill>
                  <a:schemeClr val="bg1"/>
                </a:solidFill>
                <a:latin typeface="Arial Black" pitchFamily="34" charset="0"/>
              </a:endParaRPr>
            </a:p>
          </p:txBody>
        </p:sp>
      </p:grpSp>
      <p:grpSp>
        <p:nvGrpSpPr>
          <p:cNvPr id="14" name="Group 43"/>
          <p:cNvGrpSpPr/>
          <p:nvPr/>
        </p:nvGrpSpPr>
        <p:grpSpPr>
          <a:xfrm>
            <a:off x="332054" y="1111254"/>
            <a:ext cx="740908" cy="758845"/>
            <a:chOff x="1217256" y="2895600"/>
            <a:chExt cx="48359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217256" y="3011303"/>
              <a:ext cx="483590" cy="231792"/>
            </a:xfrm>
            <a:prstGeom prst="rect">
              <a:avLst/>
            </a:prstGeom>
            <a:noFill/>
          </p:spPr>
          <p:txBody>
            <a:bodyPr wrap="none" rtlCol="0">
              <a:spAutoFit/>
            </a:bodyPr>
            <a:lstStyle/>
            <a:p>
              <a:pPr algn="ctr"/>
              <a:r>
                <a:rPr lang="en-US" dirty="0" smtClean="0">
                  <a:solidFill>
                    <a:schemeClr val="bg1"/>
                  </a:solidFill>
                  <a:latin typeface="Arial Black" pitchFamily="34" charset="0"/>
                </a:rPr>
                <a:t>SSO</a:t>
              </a:r>
              <a:endParaRPr lang="en-US" dirty="0">
                <a:solidFill>
                  <a:schemeClr val="bg1"/>
                </a:solidFill>
                <a:latin typeface="Arial Black" pitchFamily="34" charset="0"/>
              </a:endParaRPr>
            </a:p>
          </p:txBody>
        </p:sp>
      </p:grpSp>
      <p:sp>
        <p:nvSpPr>
          <p:cNvPr id="58" name="Rectangle 57"/>
          <p:cNvSpPr/>
          <p:nvPr/>
        </p:nvSpPr>
        <p:spPr>
          <a:xfrm>
            <a:off x="1143000" y="990606"/>
            <a:ext cx="5257800" cy="1090815"/>
          </a:xfrm>
          <a:prstGeom prst="rect">
            <a:avLst/>
          </a:prstGeom>
        </p:spPr>
        <p:txBody>
          <a:bodyPr wrap="square" lIns="95763" tIns="47881" rIns="95763" bIns="47881">
            <a:spAutoFit/>
          </a:bodyPr>
          <a:lstStyle/>
          <a:p>
            <a:r>
              <a:rPr lang="en-US" cap="all" dirty="0" smtClean="0">
                <a:latin typeface="Arial Black" pitchFamily="34" charset="0"/>
              </a:rPr>
              <a:t>SENIOR SCOUT OBSERVER (SSO)</a:t>
            </a:r>
            <a:r>
              <a:rPr lang="en-US" cap="all" dirty="0" smtClean="0"/>
              <a:t> </a:t>
            </a:r>
          </a:p>
          <a:p>
            <a:pPr marL="359111" indent="-359111">
              <a:spcBef>
                <a:spcPct val="20000"/>
              </a:spcBef>
              <a:buFont typeface="Arial" pitchFamily="34" charset="0"/>
              <a:buChar char="•"/>
              <a:defRPr/>
            </a:pPr>
            <a:r>
              <a:rPr lang="en-US" cap="all" dirty="0" smtClean="0"/>
              <a:t>Front Security</a:t>
            </a:r>
          </a:p>
          <a:p>
            <a:pPr marL="359111" indent="-359111">
              <a:spcBef>
                <a:spcPct val="20000"/>
              </a:spcBef>
              <a:buFont typeface="Arial" pitchFamily="34" charset="0"/>
              <a:buChar char="•"/>
              <a:defRPr/>
            </a:pPr>
            <a:r>
              <a:rPr lang="en-US" cap="all" dirty="0" smtClean="0"/>
              <a:t>Leaders Recon for ORP, OBJ, PB</a:t>
            </a:r>
          </a:p>
        </p:txBody>
      </p:sp>
      <p:sp>
        <p:nvSpPr>
          <p:cNvPr id="62" name="Rectangle 61"/>
          <p:cNvSpPr/>
          <p:nvPr/>
        </p:nvSpPr>
        <p:spPr>
          <a:xfrm>
            <a:off x="1143000" y="2311401"/>
            <a:ext cx="5410200" cy="3137530"/>
          </a:xfrm>
          <a:prstGeom prst="rect">
            <a:avLst/>
          </a:prstGeom>
        </p:spPr>
        <p:txBody>
          <a:bodyPr wrap="square" lIns="95763" tIns="47881" rIns="95763" bIns="47881">
            <a:spAutoFit/>
          </a:bodyPr>
          <a:lstStyle/>
          <a:p>
            <a:pPr marL="359111" indent="-359111">
              <a:spcBef>
                <a:spcPct val="20000"/>
              </a:spcBef>
              <a:defRPr/>
            </a:pPr>
            <a:r>
              <a:rPr lang="en-US" cap="all" dirty="0" smtClean="0">
                <a:latin typeface="Arial Black" pitchFamily="34" charset="0"/>
              </a:rPr>
              <a:t>ASSISTANT TEAM LEADER (ATL)</a:t>
            </a:r>
          </a:p>
          <a:p>
            <a:pPr marL="359111" indent="-359111">
              <a:spcBef>
                <a:spcPct val="20000"/>
              </a:spcBef>
              <a:buFont typeface="Arial" pitchFamily="34" charset="0"/>
              <a:buChar char="•"/>
              <a:defRPr/>
            </a:pPr>
            <a:r>
              <a:rPr lang="en-US" cap="all" dirty="0" smtClean="0"/>
              <a:t>Controls Navigation and Pace</a:t>
            </a:r>
          </a:p>
          <a:p>
            <a:pPr marL="359111" indent="-359111">
              <a:spcBef>
                <a:spcPct val="20000"/>
              </a:spcBef>
              <a:buFont typeface="Arial" pitchFamily="34" charset="0"/>
              <a:buChar char="•"/>
              <a:defRPr/>
            </a:pPr>
            <a:r>
              <a:rPr lang="en-US" cap="all" dirty="0" smtClean="0"/>
              <a:t>Conducts Leaders Recon</a:t>
            </a:r>
          </a:p>
          <a:p>
            <a:pPr marL="359111" indent="-359111">
              <a:spcBef>
                <a:spcPct val="20000"/>
              </a:spcBef>
              <a:buFont typeface="Arial" pitchFamily="34" charset="0"/>
              <a:buChar char="•"/>
              <a:defRPr/>
            </a:pPr>
            <a:r>
              <a:rPr lang="en-US" cap="all" dirty="0" smtClean="0"/>
              <a:t>Left Side Security</a:t>
            </a:r>
          </a:p>
          <a:p>
            <a:pPr marL="359111" indent="-359111">
              <a:spcBef>
                <a:spcPct val="20000"/>
              </a:spcBef>
              <a:buFont typeface="Arial" pitchFamily="34" charset="0"/>
              <a:buChar char="•"/>
              <a:defRPr/>
            </a:pPr>
            <a:r>
              <a:rPr lang="en-US" cap="all" dirty="0" smtClean="0"/>
              <a:t>Primary Compass</a:t>
            </a:r>
          </a:p>
          <a:p>
            <a:pPr marL="359111" indent="-359111">
              <a:spcBef>
                <a:spcPct val="20000"/>
              </a:spcBef>
              <a:buFont typeface="Arial" pitchFamily="34" charset="0"/>
              <a:buChar char="•"/>
              <a:defRPr/>
            </a:pPr>
            <a:r>
              <a:rPr lang="en-US" cap="all" dirty="0" smtClean="0"/>
              <a:t>Ensures Rally Points are designated</a:t>
            </a:r>
          </a:p>
          <a:p>
            <a:pPr marL="359111" indent="-359111">
              <a:spcBef>
                <a:spcPct val="20000"/>
              </a:spcBef>
              <a:buFont typeface="Arial" pitchFamily="34" charset="0"/>
              <a:buChar char="•"/>
              <a:defRPr/>
            </a:pPr>
            <a:r>
              <a:rPr lang="en-US" cap="all" dirty="0" smtClean="0"/>
              <a:t>Responsible for command and control of Alpha Team</a:t>
            </a:r>
          </a:p>
          <a:p>
            <a:pPr marL="359111" indent="-359111">
              <a:spcBef>
                <a:spcPct val="20000"/>
              </a:spcBef>
              <a:buFont typeface="Arial" pitchFamily="34" charset="0"/>
              <a:buChar char="•"/>
              <a:defRPr/>
            </a:pPr>
            <a:r>
              <a:rPr lang="en-US" cap="all" dirty="0" smtClean="0"/>
              <a:t>Responsible for Surveillance Log</a:t>
            </a:r>
          </a:p>
        </p:txBody>
      </p:sp>
      <p:sp>
        <p:nvSpPr>
          <p:cNvPr id="63" name="Rectangle 62"/>
          <p:cNvSpPr/>
          <p:nvPr/>
        </p:nvSpPr>
        <p:spPr>
          <a:xfrm>
            <a:off x="1143000" y="5701664"/>
            <a:ext cx="5257800" cy="2084934"/>
          </a:xfrm>
          <a:prstGeom prst="rect">
            <a:avLst/>
          </a:prstGeom>
        </p:spPr>
        <p:txBody>
          <a:bodyPr wrap="square" lIns="95763" tIns="47881" rIns="95763" bIns="47881">
            <a:spAutoFit/>
          </a:bodyPr>
          <a:lstStyle/>
          <a:p>
            <a:pPr marL="359111" indent="-359111">
              <a:spcBef>
                <a:spcPct val="20000"/>
              </a:spcBef>
              <a:defRPr/>
            </a:pPr>
            <a:r>
              <a:rPr lang="en-US" cap="all" dirty="0" smtClean="0">
                <a:latin typeface="Arial Black" pitchFamily="34" charset="0"/>
              </a:rPr>
              <a:t>Alpha team saw (ASAW)</a:t>
            </a:r>
          </a:p>
          <a:p>
            <a:pPr marL="359111" indent="-359111">
              <a:spcBef>
                <a:spcPct val="20000"/>
              </a:spcBef>
              <a:buFont typeface="Arial" pitchFamily="34" charset="0"/>
              <a:buChar char="•"/>
              <a:defRPr/>
            </a:pPr>
            <a:r>
              <a:rPr lang="en-US" cap="all" dirty="0" smtClean="0"/>
              <a:t>Responsible for providing immediate suppression to the front</a:t>
            </a:r>
          </a:p>
          <a:p>
            <a:pPr marL="359111" indent="-359111">
              <a:spcBef>
                <a:spcPct val="20000"/>
              </a:spcBef>
              <a:buFont typeface="Arial" pitchFamily="34" charset="0"/>
              <a:buChar char="•"/>
              <a:defRPr/>
            </a:pPr>
            <a:r>
              <a:rPr lang="en-US" cap="all" dirty="0" smtClean="0"/>
              <a:t>Controlled by the ATL</a:t>
            </a:r>
          </a:p>
          <a:p>
            <a:pPr marL="359111" indent="-359111">
              <a:spcBef>
                <a:spcPct val="20000"/>
              </a:spcBef>
              <a:buFont typeface="Arial" pitchFamily="34" charset="0"/>
              <a:buChar char="•"/>
              <a:defRPr/>
            </a:pPr>
            <a:r>
              <a:rPr lang="en-US" cap="all" dirty="0" smtClean="0"/>
              <a:t>Conducts Leaders Recon</a:t>
            </a:r>
          </a:p>
          <a:p>
            <a:pPr marL="359111" indent="-359111">
              <a:spcBef>
                <a:spcPct val="20000"/>
              </a:spcBef>
              <a:buFont typeface="Arial" pitchFamily="34" charset="0"/>
              <a:buChar char="•"/>
              <a:defRPr/>
            </a:pPr>
            <a:r>
              <a:rPr lang="en-US" cap="all" dirty="0" smtClean="0"/>
              <a:t>Right Side Security</a:t>
            </a:r>
          </a:p>
        </p:txBody>
      </p:sp>
      <p:sp>
        <p:nvSpPr>
          <p:cNvPr id="64" name="Rectangle 63"/>
          <p:cNvSpPr/>
          <p:nvPr/>
        </p:nvSpPr>
        <p:spPr>
          <a:xfrm>
            <a:off x="1143000" y="7960418"/>
            <a:ext cx="5257800" cy="1734068"/>
          </a:xfrm>
          <a:prstGeom prst="rect">
            <a:avLst/>
          </a:prstGeom>
        </p:spPr>
        <p:txBody>
          <a:bodyPr wrap="square" lIns="95763" tIns="47881" rIns="95763" bIns="47881">
            <a:spAutoFit/>
          </a:bodyPr>
          <a:lstStyle/>
          <a:p>
            <a:pPr marL="359111" indent="-359111">
              <a:spcBef>
                <a:spcPct val="20000"/>
              </a:spcBef>
              <a:defRPr/>
            </a:pPr>
            <a:r>
              <a:rPr lang="en-US" cap="all" dirty="0" smtClean="0">
                <a:latin typeface="Arial Black" pitchFamily="34" charset="0"/>
              </a:rPr>
              <a:t>ALPHA TEAM GRENADIER (AGR)</a:t>
            </a:r>
          </a:p>
          <a:p>
            <a:pPr marL="359111" indent="-359111">
              <a:spcBef>
                <a:spcPct val="20000"/>
              </a:spcBef>
              <a:buFont typeface="Arial" pitchFamily="34" charset="0"/>
              <a:buChar char="•"/>
              <a:defRPr/>
            </a:pPr>
            <a:r>
              <a:rPr lang="en-US" cap="all" dirty="0" smtClean="0"/>
              <a:t>Left Side Security during patrol and LDA crossing</a:t>
            </a:r>
          </a:p>
          <a:p>
            <a:pPr marL="359111" indent="-359111">
              <a:spcBef>
                <a:spcPct val="20000"/>
              </a:spcBef>
              <a:buFont typeface="Arial" pitchFamily="34" charset="0"/>
              <a:buChar char="•"/>
              <a:defRPr/>
            </a:pPr>
            <a:r>
              <a:rPr lang="en-US" cap="all" dirty="0" smtClean="0"/>
              <a:t>Primary Pace</a:t>
            </a:r>
          </a:p>
          <a:p>
            <a:pPr marL="359111" indent="-359111">
              <a:spcBef>
                <a:spcPct val="20000"/>
              </a:spcBef>
              <a:buFont typeface="Arial" pitchFamily="34" charset="0"/>
              <a:buChar char="•"/>
              <a:defRPr/>
            </a:pPr>
            <a:r>
              <a:rPr lang="en-US" cap="all" dirty="0" smtClean="0"/>
              <a:t>Leaders Recon for ORP, OBJ, PB</a:t>
            </a:r>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20" name="Slide Number Placeholder 19"/>
          <p:cNvSpPr>
            <a:spLocks noGrp="1"/>
          </p:cNvSpPr>
          <p:nvPr>
            <p:ph type="sldNum" sz="quarter" idx="12"/>
          </p:nvPr>
        </p:nvSpPr>
        <p:spPr/>
        <p:txBody>
          <a:bodyPr/>
          <a:lstStyle/>
          <a:p>
            <a:fld id="{19C55568-C6AD-4596-911E-41E918440C4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858000" cy="8305800"/>
          </a:xfrm>
        </p:spPr>
        <p:txBody>
          <a:bodyPr>
            <a:noAutofit/>
          </a:bodyPr>
          <a:lstStyle/>
          <a:p>
            <a:r>
              <a:rPr lang="en-US" sz="1400" dirty="0" smtClean="0"/>
              <a:t>g. WHEN ESTABLISHING AN LZ: </a:t>
            </a:r>
          </a:p>
          <a:p>
            <a:r>
              <a:rPr lang="en-US" sz="1400" dirty="0" smtClean="0"/>
              <a:t> (1) Establish control facilities: </a:t>
            </a:r>
          </a:p>
          <a:p>
            <a:pPr>
              <a:buNone/>
            </a:pPr>
            <a:r>
              <a:rPr lang="en-US" sz="1400" dirty="0" smtClean="0"/>
              <a:t>	(a) Must have Ground To Air communications (GTA) </a:t>
            </a:r>
          </a:p>
          <a:p>
            <a:pPr>
              <a:buNone/>
            </a:pPr>
            <a:r>
              <a:rPr lang="en-US" sz="1400" dirty="0" smtClean="0"/>
              <a:t>	(b) Must be able to observe the entire PZ/LZ  </a:t>
            </a:r>
          </a:p>
          <a:p>
            <a:r>
              <a:rPr lang="en-US" sz="1400" dirty="0" smtClean="0"/>
              <a:t>(2) Determine length and width of LZ/PZ: Pace both and make a record of it. </a:t>
            </a:r>
          </a:p>
          <a:p>
            <a:r>
              <a:rPr lang="en-US" sz="1400" dirty="0" smtClean="0"/>
              <a:t>(3) Determine area of unusable: </a:t>
            </a:r>
          </a:p>
          <a:p>
            <a:pPr>
              <a:buNone/>
            </a:pPr>
            <a:r>
              <a:rPr lang="en-US" sz="1400" dirty="0" smtClean="0"/>
              <a:t>	(a) 10:1 ratio, straight edge method </a:t>
            </a:r>
          </a:p>
          <a:p>
            <a:pPr>
              <a:buNone/>
            </a:pPr>
            <a:r>
              <a:rPr lang="en-US" sz="1400" dirty="0" smtClean="0"/>
              <a:t>	(b) #1 TDP at edge of unusable  </a:t>
            </a:r>
          </a:p>
          <a:p>
            <a:r>
              <a:rPr lang="en-US" sz="1400" dirty="0" smtClean="0"/>
              <a:t>(4) Obstacles: Four R’s (</a:t>
            </a:r>
            <a:r>
              <a:rPr lang="en-US" sz="1400" b="1" dirty="0" smtClean="0"/>
              <a:t>R</a:t>
            </a:r>
            <a:r>
              <a:rPr lang="en-US" sz="1400" dirty="0" smtClean="0"/>
              <a:t>emove, </a:t>
            </a:r>
            <a:r>
              <a:rPr lang="en-US" sz="1400" b="1" dirty="0" smtClean="0"/>
              <a:t>R</a:t>
            </a:r>
            <a:r>
              <a:rPr lang="en-US" sz="1400" dirty="0" smtClean="0"/>
              <a:t>educe, mark in </a:t>
            </a:r>
            <a:r>
              <a:rPr lang="en-US" sz="1400" b="1" dirty="0" smtClean="0"/>
              <a:t>R</a:t>
            </a:r>
            <a:r>
              <a:rPr lang="en-US" sz="1400" dirty="0" smtClean="0"/>
              <a:t>ed, </a:t>
            </a:r>
            <a:r>
              <a:rPr lang="en-US" sz="1400" b="1" dirty="0" smtClean="0"/>
              <a:t>R</a:t>
            </a:r>
            <a:r>
              <a:rPr lang="en-US" sz="1400" dirty="0" smtClean="0"/>
              <a:t>adio the pilot).  </a:t>
            </a:r>
          </a:p>
          <a:p>
            <a:r>
              <a:rPr lang="en-US" sz="1400" dirty="0" smtClean="0"/>
              <a:t>(5) Mark and clear TDP’s:</a:t>
            </a:r>
          </a:p>
          <a:p>
            <a:pPr>
              <a:buNone/>
            </a:pPr>
            <a:r>
              <a:rPr lang="en-US" sz="1400" dirty="0" smtClean="0"/>
              <a:t>	(a) VS 17 panel during daylight </a:t>
            </a:r>
          </a:p>
          <a:p>
            <a:pPr>
              <a:buNone/>
            </a:pPr>
            <a:r>
              <a:rPr lang="en-US" sz="1400" dirty="0" smtClean="0"/>
              <a:t>	(b) Inverted ―Y at night </a:t>
            </a:r>
          </a:p>
          <a:p>
            <a:pPr>
              <a:buNone/>
            </a:pPr>
            <a:r>
              <a:rPr lang="en-US" sz="1400" dirty="0" smtClean="0"/>
              <a:t>	(c) clear the PZ/LZ using ―</a:t>
            </a:r>
            <a:r>
              <a:rPr lang="en-US" sz="1400" dirty="0" err="1" smtClean="0"/>
              <a:t>zig-zag</a:t>
            </a:r>
            <a:r>
              <a:rPr lang="en-US" sz="1400" dirty="0" smtClean="0"/>
              <a:t> method in each cardinal direction. </a:t>
            </a:r>
          </a:p>
          <a:p>
            <a:r>
              <a:rPr lang="en-US" sz="1400" dirty="0" smtClean="0"/>
              <a:t>(6) TECHNICAL FACTORS IN PZ AND LZ SELECTION</a:t>
            </a:r>
          </a:p>
          <a:p>
            <a:endParaRPr lang="en-US" sz="1400" dirty="0" smtClean="0"/>
          </a:p>
          <a:p>
            <a:pPr>
              <a:buNone/>
            </a:pPr>
            <a:r>
              <a:rPr lang="en-US" sz="1400" dirty="0" smtClean="0"/>
              <a:t>: </a:t>
            </a:r>
          </a:p>
          <a:p>
            <a:endParaRPr lang="en-US" sz="1400" dirty="0" smtClean="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Steadfast and Vigilant</a:t>
            </a:r>
            <a:endParaRPr lang="en-US" dirty="0">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solidFill>
                  <a:schemeClr val="bg1"/>
                </a:solidFill>
                <a:latin typeface="Arial Black" pitchFamily="34" charset="0"/>
                <a:ea typeface="+mj-ea"/>
                <a:cs typeface="+mj-cs"/>
              </a:rPr>
              <a:t>16A. PHASES OF LZ/PZ OPERATIONS: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 xmlns:p14="http://schemas.microsoft.com/office/powerpoint/2010/main" val="3565682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pPr>
              <a:buNone/>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16B. TECHNICAL FACTORS IN PZ SELECTION:</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61</a:t>
            </a:fld>
            <a:endParaRPr lang="en-US">
              <a:solidFill>
                <a:prstClr val="black">
                  <a:tint val="75000"/>
                </a:prstClr>
              </a:solidFill>
            </a:endParaRPr>
          </a:p>
        </p:txBody>
      </p:sp>
      <p:pic>
        <p:nvPicPr>
          <p:cNvPr id="7" name="Picture 6"/>
          <p:cNvPicPr/>
          <p:nvPr/>
        </p:nvPicPr>
        <p:blipFill>
          <a:blip r:embed="rId2" cstate="print"/>
          <a:srcRect l="24724" t="24632" r="64008" b="5147"/>
          <a:stretch>
            <a:fillRect/>
          </a:stretch>
        </p:blipFill>
        <p:spPr bwMode="auto">
          <a:xfrm>
            <a:off x="1981200" y="1143000"/>
            <a:ext cx="2779809" cy="6376946"/>
          </a:xfrm>
          <a:prstGeom prst="rect">
            <a:avLst/>
          </a:prstGeom>
          <a:noFill/>
          <a:ln w="9525">
            <a:solidFill>
              <a:schemeClr val="tx1"/>
            </a:solidFill>
            <a:miter lim="800000"/>
            <a:headEnd/>
            <a:tailEnd/>
          </a:ln>
        </p:spPr>
      </p:pic>
      <p:sp>
        <p:nvSpPr>
          <p:cNvPr id="8" name="TextBox 7"/>
          <p:cNvSpPr txBox="1"/>
          <p:nvPr/>
        </p:nvSpPr>
        <p:spPr>
          <a:xfrm>
            <a:off x="1981200" y="7620000"/>
            <a:ext cx="2743200" cy="384721"/>
          </a:xfrm>
          <a:prstGeom prst="rect">
            <a:avLst/>
          </a:prstGeom>
          <a:noFill/>
        </p:spPr>
        <p:txBody>
          <a:bodyPr wrap="square" rtlCol="0">
            <a:spAutoFit/>
          </a:bodyPr>
          <a:lstStyle/>
          <a:p>
            <a:r>
              <a:rPr lang="en-US" dirty="0" smtClean="0"/>
              <a:t>LZ Selection and Marking</a:t>
            </a:r>
            <a:endParaRPr lang="en-US" dirty="0"/>
          </a:p>
        </p:txBody>
      </p:sp>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16B. TECHNICAL FACTORS IN PZ SELECTION:</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62</a:t>
            </a:fld>
            <a:endParaRPr lang="en-US">
              <a:solidFill>
                <a:prstClr val="black">
                  <a:tint val="75000"/>
                </a:prstClr>
              </a:solidFill>
            </a:endParaRPr>
          </a:p>
        </p:txBody>
      </p:sp>
      <p:sp>
        <p:nvSpPr>
          <p:cNvPr id="8" name="TextBox 7"/>
          <p:cNvSpPr txBox="1"/>
          <p:nvPr/>
        </p:nvSpPr>
        <p:spPr>
          <a:xfrm>
            <a:off x="1295400" y="7620000"/>
            <a:ext cx="3962400" cy="384721"/>
          </a:xfrm>
          <a:prstGeom prst="rect">
            <a:avLst/>
          </a:prstGeom>
          <a:noFill/>
        </p:spPr>
        <p:txBody>
          <a:bodyPr wrap="square" rtlCol="0">
            <a:spAutoFit/>
          </a:bodyPr>
          <a:lstStyle/>
          <a:p>
            <a:pPr algn="ctr"/>
            <a:r>
              <a:rPr lang="en-US" dirty="0" smtClean="0"/>
              <a:t>Ground Slope considerations for LZs</a:t>
            </a:r>
            <a:endParaRPr lang="en-US" dirty="0"/>
          </a:p>
        </p:txBody>
      </p:sp>
      <p:pic>
        <p:nvPicPr>
          <p:cNvPr id="9" name="Content Placeholder 8"/>
          <p:cNvPicPr>
            <a:picLocks noGrp="1"/>
          </p:cNvPicPr>
          <p:nvPr>
            <p:ph idx="1"/>
          </p:nvPr>
        </p:nvPicPr>
        <p:blipFill>
          <a:blip r:embed="rId2" cstate="print"/>
          <a:srcRect/>
          <a:stretch>
            <a:fillRect/>
          </a:stretch>
        </p:blipFill>
        <p:spPr bwMode="auto">
          <a:xfrm>
            <a:off x="844238" y="1066800"/>
            <a:ext cx="4946962" cy="6537326"/>
          </a:xfrm>
          <a:prstGeom prst="rect">
            <a:avLst/>
          </a:prstGeom>
          <a:noFill/>
          <a:ln w="9525">
            <a:noFill/>
            <a:miter lim="800000"/>
            <a:headEnd/>
            <a:tailEnd/>
          </a:ln>
        </p:spPr>
      </p:pic>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pPr>
              <a:buNone/>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16B. TECHNICAL FACTORS IN PZ SELECTION:</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63</a:t>
            </a:fld>
            <a:endParaRPr lang="en-US">
              <a:solidFill>
                <a:prstClr val="black">
                  <a:tint val="75000"/>
                </a:prstClr>
              </a:solidFill>
            </a:endParaRPr>
          </a:p>
        </p:txBody>
      </p:sp>
      <p:sp>
        <p:nvSpPr>
          <p:cNvPr id="11" name="TextBox 10"/>
          <p:cNvSpPr txBox="1"/>
          <p:nvPr/>
        </p:nvSpPr>
        <p:spPr>
          <a:xfrm>
            <a:off x="1066800" y="8229600"/>
            <a:ext cx="4800600" cy="677108"/>
          </a:xfrm>
          <a:prstGeom prst="rect">
            <a:avLst/>
          </a:prstGeom>
          <a:noFill/>
        </p:spPr>
        <p:txBody>
          <a:bodyPr wrap="square" rtlCol="0">
            <a:spAutoFit/>
          </a:bodyPr>
          <a:lstStyle/>
          <a:p>
            <a:pPr algn="ctr"/>
            <a:r>
              <a:rPr lang="en-US" dirty="0" smtClean="0"/>
              <a:t>Example landing zone for three Size 3 aircraft in a trail formation.</a:t>
            </a:r>
            <a:endParaRPr lang="en-US" dirty="0"/>
          </a:p>
        </p:txBody>
      </p:sp>
      <p:pic>
        <p:nvPicPr>
          <p:cNvPr id="8" name="Picture 7"/>
          <p:cNvPicPr/>
          <p:nvPr/>
        </p:nvPicPr>
        <p:blipFill>
          <a:blip r:embed="rId2" cstate="print"/>
          <a:srcRect l="16929" t="11397" r="56585" b="9923"/>
          <a:stretch>
            <a:fillRect/>
          </a:stretch>
        </p:blipFill>
        <p:spPr bwMode="auto">
          <a:xfrm>
            <a:off x="1066800" y="1052222"/>
            <a:ext cx="4736079" cy="7177378"/>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51000"/>
            <a:ext cx="6457950" cy="2861733"/>
          </a:xfrm>
        </p:spPr>
        <p:txBody>
          <a:bodyPr>
            <a:normAutofit fontScale="70000" lnSpcReduction="20000"/>
          </a:bodyPr>
          <a:lstStyle/>
          <a:p>
            <a:pPr algn="l">
              <a:buFont typeface="Arial" pitchFamily="34" charset="0"/>
              <a:buChar char="•"/>
            </a:pPr>
            <a:r>
              <a:rPr lang="en-US" dirty="0" smtClean="0">
                <a:solidFill>
                  <a:schemeClr val="tx1"/>
                </a:solidFill>
              </a:rPr>
              <a:t>   Per </a:t>
            </a:r>
            <a:r>
              <a:rPr lang="en-US" dirty="0">
                <a:solidFill>
                  <a:schemeClr val="tx1"/>
                </a:solidFill>
              </a:rPr>
              <a:t>Fort Drum regulations the use of the NATO “T” is mandatory for marking of </a:t>
            </a:r>
            <a:r>
              <a:rPr lang="en-US" dirty="0" smtClean="0">
                <a:solidFill>
                  <a:schemeClr val="tx1"/>
                </a:solidFill>
              </a:rPr>
              <a:t>HLZ’s on post</a:t>
            </a:r>
          </a:p>
          <a:p>
            <a:pPr algn="l">
              <a:buFont typeface="Arial" pitchFamily="34" charset="0"/>
              <a:buChar char="•"/>
            </a:pPr>
            <a:endParaRPr lang="en-US" dirty="0" smtClean="0">
              <a:solidFill>
                <a:schemeClr val="tx1"/>
              </a:solidFill>
            </a:endParaRPr>
          </a:p>
          <a:p>
            <a:pPr algn="l">
              <a:buFont typeface="Arial" pitchFamily="34" charset="0"/>
              <a:buChar char="•"/>
            </a:pPr>
            <a:r>
              <a:rPr lang="en-US" dirty="0" smtClean="0">
                <a:solidFill>
                  <a:schemeClr val="tx1"/>
                </a:solidFill>
              </a:rPr>
              <a:t>   Spacing for the NATO “T” is 10m between each light</a:t>
            </a:r>
          </a:p>
          <a:p>
            <a:pPr algn="l">
              <a:buFont typeface="Arial" pitchFamily="34" charset="0"/>
              <a:buChar char="•"/>
            </a:pPr>
            <a:endParaRPr lang="en-US" dirty="0" smtClean="0">
              <a:solidFill>
                <a:schemeClr val="tx1"/>
              </a:solidFill>
            </a:endParaRPr>
          </a:p>
          <a:p>
            <a:pPr algn="l">
              <a:buFont typeface="Arial" pitchFamily="34" charset="0"/>
              <a:buChar char="•"/>
            </a:pPr>
            <a:r>
              <a:rPr lang="en-US" dirty="0" smtClean="0">
                <a:solidFill>
                  <a:schemeClr val="tx1"/>
                </a:solidFill>
              </a:rPr>
              <a:t>   When using the NATO “T” you must add 20m to the overall length of the site</a:t>
            </a:r>
            <a:endParaRPr lang="en-US" dirty="0">
              <a:solidFill>
                <a:schemeClr val="tx1"/>
              </a:solidFill>
            </a:endParaRPr>
          </a:p>
          <a:p>
            <a:endParaRPr lang="en-US" dirty="0"/>
          </a:p>
        </p:txBody>
      </p:sp>
      <p:sp>
        <p:nvSpPr>
          <p:cNvPr id="4" name="Up Arrow 3"/>
          <p:cNvSpPr/>
          <p:nvPr/>
        </p:nvSpPr>
        <p:spPr>
          <a:xfrm>
            <a:off x="4114800" y="5173133"/>
            <a:ext cx="400050" cy="24214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Oval 4"/>
          <p:cNvSpPr/>
          <p:nvPr/>
        </p:nvSpPr>
        <p:spPr>
          <a:xfrm>
            <a:off x="1428750" y="51731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Oval 5"/>
          <p:cNvSpPr/>
          <p:nvPr/>
        </p:nvSpPr>
        <p:spPr>
          <a:xfrm>
            <a:off x="2286000" y="51731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Oval 6"/>
          <p:cNvSpPr/>
          <p:nvPr/>
        </p:nvSpPr>
        <p:spPr>
          <a:xfrm>
            <a:off x="3200400" y="51731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Oval 7"/>
          <p:cNvSpPr/>
          <p:nvPr/>
        </p:nvSpPr>
        <p:spPr>
          <a:xfrm>
            <a:off x="2286000" y="6604000"/>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Oval 8"/>
          <p:cNvSpPr/>
          <p:nvPr/>
        </p:nvSpPr>
        <p:spPr>
          <a:xfrm>
            <a:off x="2286000" y="7924800"/>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Oval 9"/>
          <p:cNvSpPr/>
          <p:nvPr/>
        </p:nvSpPr>
        <p:spPr>
          <a:xfrm>
            <a:off x="4000500" y="7924800"/>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TextBox 10"/>
          <p:cNvSpPr txBox="1"/>
          <p:nvPr/>
        </p:nvSpPr>
        <p:spPr>
          <a:xfrm>
            <a:off x="4400550" y="6053666"/>
            <a:ext cx="1828800" cy="646331"/>
          </a:xfrm>
          <a:prstGeom prst="rect">
            <a:avLst/>
          </a:prstGeom>
          <a:noFill/>
        </p:spPr>
        <p:txBody>
          <a:bodyPr wrap="square" rtlCol="0">
            <a:spAutoFit/>
          </a:bodyPr>
          <a:lstStyle/>
          <a:p>
            <a:pPr defTabSz="914400"/>
            <a:r>
              <a:rPr lang="en-US" sz="1800" dirty="0" smtClean="0">
                <a:solidFill>
                  <a:prstClr val="black"/>
                </a:solidFill>
              </a:rPr>
              <a:t>Direction of Flight</a:t>
            </a:r>
            <a:endParaRPr lang="en-US" sz="1800" dirty="0">
              <a:solidFill>
                <a:prstClr val="black"/>
              </a:solidFill>
            </a:endParaRPr>
          </a:p>
        </p:txBody>
      </p:sp>
      <p:sp>
        <p:nvSpPr>
          <p:cNvPr id="12" name="TextBox 11"/>
          <p:cNvSpPr txBox="1"/>
          <p:nvPr/>
        </p:nvSpPr>
        <p:spPr>
          <a:xfrm>
            <a:off x="4229100" y="7924800"/>
            <a:ext cx="1828800" cy="369332"/>
          </a:xfrm>
          <a:prstGeom prst="rect">
            <a:avLst/>
          </a:prstGeom>
          <a:noFill/>
        </p:spPr>
        <p:txBody>
          <a:bodyPr wrap="square" rtlCol="0">
            <a:spAutoFit/>
          </a:bodyPr>
          <a:lstStyle/>
          <a:p>
            <a:pPr defTabSz="914400"/>
            <a:r>
              <a:rPr lang="en-US" sz="1800" dirty="0" smtClean="0">
                <a:solidFill>
                  <a:prstClr val="black"/>
                </a:solidFill>
              </a:rPr>
              <a:t>Light</a:t>
            </a:r>
          </a:p>
        </p:txBody>
      </p:sp>
      <p:sp>
        <p:nvSpPr>
          <p:cNvPr id="20" name="TextBox 19"/>
          <p:cNvSpPr txBox="1"/>
          <p:nvPr/>
        </p:nvSpPr>
        <p:spPr>
          <a:xfrm>
            <a:off x="1771650" y="4953003"/>
            <a:ext cx="514350" cy="276999"/>
          </a:xfrm>
          <a:prstGeom prst="rect">
            <a:avLst/>
          </a:prstGeom>
          <a:noFill/>
        </p:spPr>
        <p:txBody>
          <a:bodyPr wrap="square" rtlCol="0">
            <a:spAutoFit/>
          </a:bodyPr>
          <a:lstStyle/>
          <a:p>
            <a:pPr defTabSz="914400"/>
            <a:r>
              <a:rPr lang="en-US" sz="1200" dirty="0" smtClean="0">
                <a:solidFill>
                  <a:prstClr val="black"/>
                </a:solidFill>
              </a:rPr>
              <a:t>10m</a:t>
            </a:r>
            <a:endParaRPr lang="en-US" sz="1200" dirty="0">
              <a:solidFill>
                <a:prstClr val="black"/>
              </a:solidFill>
            </a:endParaRPr>
          </a:p>
        </p:txBody>
      </p:sp>
      <p:sp>
        <p:nvSpPr>
          <p:cNvPr id="21" name="TextBox 20"/>
          <p:cNvSpPr txBox="1"/>
          <p:nvPr/>
        </p:nvSpPr>
        <p:spPr>
          <a:xfrm>
            <a:off x="2686050" y="4953003"/>
            <a:ext cx="400050" cy="461665"/>
          </a:xfrm>
          <a:prstGeom prst="rect">
            <a:avLst/>
          </a:prstGeom>
          <a:noFill/>
        </p:spPr>
        <p:txBody>
          <a:bodyPr wrap="square" rtlCol="0">
            <a:spAutoFit/>
          </a:bodyPr>
          <a:lstStyle/>
          <a:p>
            <a:pPr defTabSz="914400"/>
            <a:r>
              <a:rPr lang="en-US" sz="1200" dirty="0" smtClean="0">
                <a:solidFill>
                  <a:prstClr val="black"/>
                </a:solidFill>
              </a:rPr>
              <a:t>10m</a:t>
            </a:r>
            <a:endParaRPr lang="en-US" sz="1200" dirty="0">
              <a:solidFill>
                <a:prstClr val="black"/>
              </a:solidFill>
            </a:endParaRPr>
          </a:p>
        </p:txBody>
      </p:sp>
      <p:sp>
        <p:nvSpPr>
          <p:cNvPr id="22" name="TextBox 21"/>
          <p:cNvSpPr txBox="1"/>
          <p:nvPr/>
        </p:nvSpPr>
        <p:spPr>
          <a:xfrm>
            <a:off x="2400300" y="5943603"/>
            <a:ext cx="514350" cy="276999"/>
          </a:xfrm>
          <a:prstGeom prst="rect">
            <a:avLst/>
          </a:prstGeom>
          <a:noFill/>
        </p:spPr>
        <p:txBody>
          <a:bodyPr wrap="square" rtlCol="0">
            <a:spAutoFit/>
          </a:bodyPr>
          <a:lstStyle/>
          <a:p>
            <a:pPr defTabSz="914400"/>
            <a:r>
              <a:rPr lang="en-US" sz="1200" dirty="0" smtClean="0">
                <a:solidFill>
                  <a:prstClr val="black"/>
                </a:solidFill>
              </a:rPr>
              <a:t>10m</a:t>
            </a:r>
            <a:endParaRPr lang="en-US" sz="1200" dirty="0">
              <a:solidFill>
                <a:prstClr val="black"/>
              </a:solidFill>
            </a:endParaRPr>
          </a:p>
        </p:txBody>
      </p:sp>
      <p:sp>
        <p:nvSpPr>
          <p:cNvPr id="23" name="TextBox 22"/>
          <p:cNvSpPr txBox="1"/>
          <p:nvPr/>
        </p:nvSpPr>
        <p:spPr>
          <a:xfrm>
            <a:off x="2400300" y="7264403"/>
            <a:ext cx="514350" cy="276999"/>
          </a:xfrm>
          <a:prstGeom prst="rect">
            <a:avLst/>
          </a:prstGeom>
          <a:noFill/>
        </p:spPr>
        <p:txBody>
          <a:bodyPr wrap="square" rtlCol="0">
            <a:spAutoFit/>
          </a:bodyPr>
          <a:lstStyle/>
          <a:p>
            <a:pPr defTabSz="914400"/>
            <a:r>
              <a:rPr lang="en-US" sz="1200" dirty="0" smtClean="0">
                <a:solidFill>
                  <a:prstClr val="black"/>
                </a:solidFill>
              </a:rPr>
              <a:t>10m</a:t>
            </a:r>
            <a:endParaRPr lang="en-US" sz="1200" dirty="0">
              <a:solidFill>
                <a:prstClr val="black"/>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18"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16C. HLZ MARKING</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9" name="Title 18"/>
          <p:cNvSpPr>
            <a:spLocks noGrp="1"/>
          </p:cNvSpPr>
          <p:nvPr>
            <p:ph type="ctrTitle"/>
          </p:nvPr>
        </p:nvSpPr>
        <p:spPr/>
        <p:txBody>
          <a:bodyPr/>
          <a:lstStyle/>
          <a:p>
            <a:endParaRPr lang="en-US"/>
          </a:p>
        </p:txBody>
      </p:sp>
      <p:sp>
        <p:nvSpPr>
          <p:cNvPr id="24" name="Slide Number Placeholder 23"/>
          <p:cNvSpPr>
            <a:spLocks noGrp="1"/>
          </p:cNvSpPr>
          <p:nvPr>
            <p:ph type="sldNum" sz="quarter" idx="12"/>
          </p:nvPr>
        </p:nvSpPr>
        <p:spPr/>
        <p:txBody>
          <a:bodyPr/>
          <a:lstStyle/>
          <a:p>
            <a:fld id="{0DA08CA1-87F9-4E71-B51C-00DB99D8422E}"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 xmlns:p14="http://schemas.microsoft.com/office/powerpoint/2010/main" val="1881643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311400"/>
            <a:ext cx="6629400" cy="3302000"/>
          </a:xfrm>
        </p:spPr>
        <p:txBody>
          <a:bodyPr>
            <a:normAutofit/>
          </a:bodyPr>
          <a:lstStyle/>
          <a:p>
            <a:r>
              <a:rPr lang="en-US" sz="2000" dirty="0" smtClean="0"/>
              <a:t>Follow on aircraft do not require the use of the NATO “T”</a:t>
            </a:r>
          </a:p>
          <a:p>
            <a:endParaRPr lang="en-US" sz="2000" dirty="0" smtClean="0"/>
          </a:p>
          <a:p>
            <a:r>
              <a:rPr lang="en-US" sz="2000" dirty="0" smtClean="0"/>
              <a:t>For Utility, Observation &amp; Attack helicopters two lights are spaced 5m apart and 5m to the right of the touchdown point of the aircraft</a:t>
            </a:r>
          </a:p>
          <a:p>
            <a:endParaRPr lang="en-US" sz="2000" dirty="0" smtClean="0"/>
          </a:p>
          <a:p>
            <a:r>
              <a:rPr lang="en-US" sz="2000" dirty="0" smtClean="0"/>
              <a:t>For Cargo helicopters two lights are spaced 10m apart and 10m to the right of the touchdown point</a:t>
            </a:r>
          </a:p>
        </p:txBody>
      </p:sp>
      <p:sp>
        <p:nvSpPr>
          <p:cNvPr id="4" name="Oval 3"/>
          <p:cNvSpPr/>
          <p:nvPr/>
        </p:nvSpPr>
        <p:spPr>
          <a:xfrm>
            <a:off x="1714500" y="64939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Oval 4"/>
          <p:cNvSpPr/>
          <p:nvPr/>
        </p:nvSpPr>
        <p:spPr>
          <a:xfrm>
            <a:off x="1714500" y="81449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Oval 5"/>
          <p:cNvSpPr/>
          <p:nvPr/>
        </p:nvSpPr>
        <p:spPr>
          <a:xfrm>
            <a:off x="5886450" y="8475133"/>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Oval 6"/>
          <p:cNvSpPr/>
          <p:nvPr/>
        </p:nvSpPr>
        <p:spPr>
          <a:xfrm>
            <a:off x="5886450" y="6714068"/>
            <a:ext cx="228600" cy="440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TextBox 7"/>
          <p:cNvSpPr txBox="1"/>
          <p:nvPr/>
        </p:nvSpPr>
        <p:spPr>
          <a:xfrm>
            <a:off x="6057900" y="7594603"/>
            <a:ext cx="514350" cy="276999"/>
          </a:xfrm>
          <a:prstGeom prst="rect">
            <a:avLst/>
          </a:prstGeom>
          <a:noFill/>
        </p:spPr>
        <p:txBody>
          <a:bodyPr wrap="square" rtlCol="0">
            <a:spAutoFit/>
          </a:bodyPr>
          <a:lstStyle/>
          <a:p>
            <a:pPr defTabSz="914400"/>
            <a:r>
              <a:rPr lang="en-US" sz="1200" dirty="0" smtClean="0">
                <a:solidFill>
                  <a:prstClr val="black"/>
                </a:solidFill>
              </a:rPr>
              <a:t>10m</a:t>
            </a:r>
            <a:endParaRPr lang="en-US" sz="1200" dirty="0">
              <a:solidFill>
                <a:prstClr val="black"/>
              </a:solidFill>
            </a:endParaRPr>
          </a:p>
        </p:txBody>
      </p:sp>
      <p:sp>
        <p:nvSpPr>
          <p:cNvPr id="9" name="TextBox 8"/>
          <p:cNvSpPr txBox="1"/>
          <p:nvPr/>
        </p:nvSpPr>
        <p:spPr>
          <a:xfrm>
            <a:off x="1771650" y="7264403"/>
            <a:ext cx="514350" cy="276999"/>
          </a:xfrm>
          <a:prstGeom prst="rect">
            <a:avLst/>
          </a:prstGeom>
          <a:noFill/>
        </p:spPr>
        <p:txBody>
          <a:bodyPr wrap="square" rtlCol="0">
            <a:spAutoFit/>
          </a:bodyPr>
          <a:lstStyle/>
          <a:p>
            <a:pPr defTabSz="914400"/>
            <a:r>
              <a:rPr lang="en-US" sz="1200" dirty="0" smtClean="0">
                <a:solidFill>
                  <a:prstClr val="black"/>
                </a:solidFill>
              </a:rPr>
              <a:t>5m</a:t>
            </a:r>
            <a:endParaRPr lang="en-US" sz="1200" dirty="0">
              <a:solidFill>
                <a:prstClr val="black"/>
              </a:solidFill>
            </a:endParaRPr>
          </a:p>
        </p:txBody>
      </p:sp>
      <p:pic>
        <p:nvPicPr>
          <p:cNvPr id="14" name="Picture 13" descr="hmxe0838bi03-lg.jpg"/>
          <p:cNvPicPr>
            <a:picLocks noChangeAspect="1"/>
          </p:cNvPicPr>
          <p:nvPr/>
        </p:nvPicPr>
        <p:blipFill>
          <a:blip r:embed="rId2" cstate="print"/>
          <a:stretch>
            <a:fillRect/>
          </a:stretch>
        </p:blipFill>
        <p:spPr>
          <a:xfrm rot="5400000">
            <a:off x="-1134745" y="7091045"/>
            <a:ext cx="4292600" cy="1337310"/>
          </a:xfrm>
          <a:prstGeom prst="rect">
            <a:avLst/>
          </a:prstGeom>
        </p:spPr>
      </p:pic>
      <p:pic>
        <p:nvPicPr>
          <p:cNvPr id="16" name="Picture 15" descr="7371166792_19438e4865_n.jpg"/>
          <p:cNvPicPr>
            <a:picLocks noChangeAspect="1"/>
          </p:cNvPicPr>
          <p:nvPr/>
        </p:nvPicPr>
        <p:blipFill>
          <a:blip r:embed="rId3" cstate="print"/>
          <a:stretch>
            <a:fillRect/>
          </a:stretch>
        </p:blipFill>
        <p:spPr>
          <a:xfrm>
            <a:off x="4000502" y="5063067"/>
            <a:ext cx="1883137" cy="4842933"/>
          </a:xfrm>
          <a:prstGeom prst="rect">
            <a:avLst/>
          </a:prstGeom>
        </p:spPr>
      </p:pic>
      <p:sp>
        <p:nvSpPr>
          <p:cNvPr id="10" name="Footer Placeholder 9"/>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13"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16C. HLZ MARKING:</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7" name="Slide Number Placeholder 16"/>
          <p:cNvSpPr>
            <a:spLocks noGrp="1"/>
          </p:cNvSpPr>
          <p:nvPr>
            <p:ph type="sldNum" sz="quarter" idx="12"/>
          </p:nvPr>
        </p:nvSpPr>
        <p:spPr/>
        <p:txBody>
          <a:bodyPr/>
          <a:lstStyle/>
          <a:p>
            <a:fld id="{0DA08CA1-87F9-4E71-B51C-00DB99D8422E}"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 xmlns:p14="http://schemas.microsoft.com/office/powerpoint/2010/main" val="660485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66800"/>
            <a:ext cx="6172200" cy="6537502"/>
          </a:xfrm>
        </p:spPr>
        <p:txBody>
          <a:bodyPr>
            <a:normAutofit/>
          </a:bodyPr>
          <a:lstStyle/>
          <a:p>
            <a:r>
              <a:rPr lang="en-US" dirty="0" smtClean="0"/>
              <a:t>During day time operations the use of a signal man, a VS-17 panel or by other identifiable means</a:t>
            </a:r>
          </a:p>
          <a:p>
            <a:pPr lvl="2"/>
            <a:r>
              <a:rPr lang="en-US" dirty="0" smtClean="0"/>
              <a:t>Follow on aircraft do not need markings for daytime</a:t>
            </a:r>
          </a:p>
          <a:p>
            <a:endParaRPr lang="en-US" dirty="0"/>
          </a:p>
          <a:p>
            <a:r>
              <a:rPr lang="en-US" dirty="0" smtClean="0"/>
              <a:t>When placing the GTA (Ground to Air) consider the following:</a:t>
            </a:r>
          </a:p>
          <a:p>
            <a:pPr lvl="1"/>
            <a:r>
              <a:rPr lang="en-US" dirty="0" smtClean="0"/>
              <a:t>Good 360 degree observation of the site</a:t>
            </a:r>
          </a:p>
          <a:p>
            <a:pPr lvl="1"/>
            <a:r>
              <a:rPr lang="en-US" dirty="0" smtClean="0"/>
              <a:t>Not placed in a cleared area</a:t>
            </a:r>
          </a:p>
          <a:p>
            <a:pPr lvl="1"/>
            <a:r>
              <a:rPr lang="en-US" dirty="0" smtClean="0"/>
              <a:t>Opposite of the CCP</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16C. HLZ MARKING:</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0DA08CA1-87F9-4E71-B51C-00DB99D8422E}"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 xmlns:p14="http://schemas.microsoft.com/office/powerpoint/2010/main" val="29510816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pPr>
              <a:buNone/>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16C. HLZ MARKING:</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67</a:t>
            </a:fld>
            <a:endParaRPr lang="en-US">
              <a:solidFill>
                <a:prstClr val="black">
                  <a:tint val="75000"/>
                </a:prstClr>
              </a:solidFill>
            </a:endParaRPr>
          </a:p>
        </p:txBody>
      </p:sp>
      <p:sp>
        <p:nvSpPr>
          <p:cNvPr id="8" name="TextBox 7"/>
          <p:cNvSpPr txBox="1"/>
          <p:nvPr/>
        </p:nvSpPr>
        <p:spPr>
          <a:xfrm>
            <a:off x="1981200" y="6858000"/>
            <a:ext cx="2743200" cy="384721"/>
          </a:xfrm>
          <a:prstGeom prst="rect">
            <a:avLst/>
          </a:prstGeom>
          <a:noFill/>
        </p:spPr>
        <p:txBody>
          <a:bodyPr wrap="square" rtlCol="0">
            <a:spAutoFit/>
          </a:bodyPr>
          <a:lstStyle/>
          <a:p>
            <a:pPr algn="ctr"/>
            <a:r>
              <a:rPr lang="en-US" dirty="0" smtClean="0"/>
              <a:t>Additional TDP lights</a:t>
            </a:r>
            <a:endParaRPr lang="en-US" dirty="0"/>
          </a:p>
        </p:txBody>
      </p:sp>
      <p:pic>
        <p:nvPicPr>
          <p:cNvPr id="9" name="Picture 8"/>
          <p:cNvPicPr/>
          <p:nvPr/>
        </p:nvPicPr>
        <p:blipFill>
          <a:blip r:embed="rId2" cstate="print"/>
          <a:srcRect/>
          <a:stretch>
            <a:fillRect/>
          </a:stretch>
        </p:blipFill>
        <p:spPr bwMode="auto">
          <a:xfrm>
            <a:off x="1066800" y="1066800"/>
            <a:ext cx="4572000" cy="2667000"/>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1066800" y="4267200"/>
            <a:ext cx="4572000" cy="2590800"/>
          </a:xfrm>
          <a:prstGeom prst="rect">
            <a:avLst/>
          </a:prstGeom>
          <a:noFill/>
          <a:ln w="9525">
            <a:noFill/>
            <a:miter lim="800000"/>
            <a:headEnd/>
            <a:tailEnd/>
          </a:ln>
        </p:spPr>
      </p:pic>
      <p:sp>
        <p:nvSpPr>
          <p:cNvPr id="11" name="TextBox 10"/>
          <p:cNvSpPr txBox="1"/>
          <p:nvPr/>
        </p:nvSpPr>
        <p:spPr>
          <a:xfrm>
            <a:off x="1905000" y="3806279"/>
            <a:ext cx="2743200" cy="384721"/>
          </a:xfrm>
          <a:prstGeom prst="rect">
            <a:avLst/>
          </a:prstGeom>
          <a:noFill/>
        </p:spPr>
        <p:txBody>
          <a:bodyPr wrap="square" rtlCol="0">
            <a:spAutoFit/>
          </a:bodyPr>
          <a:lstStyle/>
          <a:p>
            <a:r>
              <a:rPr lang="en-US" dirty="0" smtClean="0"/>
              <a:t>#1 TDP Marking Methods</a:t>
            </a:r>
            <a:endParaRPr lang="en-US" dirty="0"/>
          </a:p>
        </p:txBody>
      </p:sp>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pPr>
              <a:buNone/>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16C. HLZ MARKING:</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68</a:t>
            </a:fld>
            <a:endParaRPr lang="en-US">
              <a:solidFill>
                <a:prstClr val="black">
                  <a:tint val="75000"/>
                </a:prstClr>
              </a:solidFill>
            </a:endParaRPr>
          </a:p>
        </p:txBody>
      </p:sp>
      <p:sp>
        <p:nvSpPr>
          <p:cNvPr id="11" name="TextBox 10"/>
          <p:cNvSpPr txBox="1"/>
          <p:nvPr/>
        </p:nvSpPr>
        <p:spPr>
          <a:xfrm>
            <a:off x="1981200" y="5943600"/>
            <a:ext cx="2743200" cy="384721"/>
          </a:xfrm>
          <a:prstGeom prst="rect">
            <a:avLst/>
          </a:prstGeom>
          <a:noFill/>
        </p:spPr>
        <p:txBody>
          <a:bodyPr wrap="square" rtlCol="0">
            <a:spAutoFit/>
          </a:bodyPr>
          <a:lstStyle/>
          <a:p>
            <a:pPr algn="ctr"/>
            <a:r>
              <a:rPr lang="en-US" dirty="0" smtClean="0"/>
              <a:t>Emergency Lighting</a:t>
            </a:r>
            <a:endParaRPr lang="en-US" dirty="0"/>
          </a:p>
        </p:txBody>
      </p:sp>
      <p:pic>
        <p:nvPicPr>
          <p:cNvPr id="12" name="Picture 11"/>
          <p:cNvPicPr/>
          <p:nvPr/>
        </p:nvPicPr>
        <p:blipFill>
          <a:blip r:embed="rId2" cstate="print"/>
          <a:srcRect/>
          <a:stretch>
            <a:fillRect/>
          </a:stretch>
        </p:blipFill>
        <p:spPr bwMode="auto">
          <a:xfrm>
            <a:off x="990600" y="1600200"/>
            <a:ext cx="4724400" cy="4267200"/>
          </a:xfrm>
          <a:prstGeom prst="rect">
            <a:avLst/>
          </a:prstGeom>
          <a:noFill/>
          <a:ln w="9525">
            <a:noFill/>
            <a:miter lim="800000"/>
            <a:headEnd/>
            <a:tailEnd/>
          </a:ln>
        </p:spPr>
      </p:pic>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6537502"/>
          </a:xfrm>
        </p:spPr>
        <p:txBody>
          <a:bodyPr>
            <a:normAutofit/>
          </a:bodyPr>
          <a:lstStyle/>
          <a:p>
            <a:pPr>
              <a:buNone/>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066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16D. FLYING/LANDING FORMATIONS: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69</a:t>
            </a:fld>
            <a:endParaRPr lang="en-US">
              <a:solidFill>
                <a:prstClr val="black">
                  <a:tint val="75000"/>
                </a:prstClr>
              </a:solidFill>
            </a:endParaRPr>
          </a:p>
        </p:txBody>
      </p:sp>
      <p:sp>
        <p:nvSpPr>
          <p:cNvPr id="11" name="TextBox 10"/>
          <p:cNvSpPr txBox="1"/>
          <p:nvPr/>
        </p:nvSpPr>
        <p:spPr>
          <a:xfrm>
            <a:off x="1066800" y="8686800"/>
            <a:ext cx="4800600" cy="677108"/>
          </a:xfrm>
          <a:prstGeom prst="rect">
            <a:avLst/>
          </a:prstGeom>
          <a:noFill/>
        </p:spPr>
        <p:txBody>
          <a:bodyPr wrap="square" rtlCol="0">
            <a:spAutoFit/>
          </a:bodyPr>
          <a:lstStyle/>
          <a:p>
            <a:pPr algn="ctr"/>
            <a:r>
              <a:rPr lang="en-US" dirty="0" smtClean="0"/>
              <a:t>Aircraft formations; aircraft are spaced according to landing point size</a:t>
            </a:r>
            <a:endParaRPr lang="en-US" dirty="0"/>
          </a:p>
        </p:txBody>
      </p:sp>
      <p:pic>
        <p:nvPicPr>
          <p:cNvPr id="9" name="Picture 8"/>
          <p:cNvPicPr/>
          <p:nvPr/>
        </p:nvPicPr>
        <p:blipFill>
          <a:blip r:embed="rId2" cstate="print"/>
          <a:srcRect/>
          <a:stretch>
            <a:fillRect/>
          </a:stretch>
        </p:blipFill>
        <p:spPr bwMode="auto">
          <a:xfrm>
            <a:off x="618281" y="1089442"/>
            <a:ext cx="5589905" cy="7705090"/>
          </a:xfrm>
          <a:prstGeom prst="rect">
            <a:avLst/>
          </a:prstGeom>
          <a:noFill/>
          <a:ln w="9525">
            <a:noFill/>
            <a:miter lim="800000"/>
            <a:headEnd/>
            <a:tailEnd/>
          </a:ln>
        </p:spPr>
      </p:pic>
    </p:spTree>
    <p:extLst>
      <p:ext uri="{BB962C8B-B14F-4D97-AF65-F5344CB8AC3E}">
        <p14:creationId xmlns="" xmlns:p14="http://schemas.microsoft.com/office/powerpoint/2010/main" val="1429813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08050"/>
          </a:xfrm>
          <a:solidFill>
            <a:schemeClr val="tx1"/>
          </a:solidFill>
        </p:spPr>
        <p:txBody>
          <a:bodyPr>
            <a:normAutofit fontScale="90000"/>
          </a:bodyPr>
          <a:lstStyle/>
          <a:p>
            <a:r>
              <a:rPr lang="en-US" sz="2900" dirty="0" smtClean="0">
                <a:solidFill>
                  <a:schemeClr val="bg1"/>
                </a:solidFill>
                <a:latin typeface="Arial Black" pitchFamily="34" charset="0"/>
              </a:rPr>
              <a:t>1A. DUTIES &amp; RESPONSIBILITIES </a:t>
            </a:r>
            <a:r>
              <a:rPr lang="en-US" sz="2900" dirty="0">
                <a:solidFill>
                  <a:schemeClr val="bg1"/>
                </a:solidFill>
                <a:latin typeface="Arial Black" pitchFamily="34" charset="0"/>
              </a:rPr>
              <a:t/>
            </a:r>
            <a:br>
              <a:rPr lang="en-US" sz="2900" dirty="0">
                <a:solidFill>
                  <a:schemeClr val="bg1"/>
                </a:solidFill>
                <a:latin typeface="Arial Black" pitchFamily="34" charset="0"/>
              </a:rPr>
            </a:br>
            <a:r>
              <a:rPr lang="en-US" sz="2400" dirty="0">
                <a:solidFill>
                  <a:schemeClr val="bg1"/>
                </a:solidFill>
                <a:latin typeface="Arial Black" pitchFamily="34" charset="0"/>
              </a:rPr>
              <a:t>BRAVO TEAM</a:t>
            </a:r>
          </a:p>
        </p:txBody>
      </p:sp>
      <p:grpSp>
        <p:nvGrpSpPr>
          <p:cNvPr id="3" name="Group 8"/>
          <p:cNvGrpSpPr/>
          <p:nvPr/>
        </p:nvGrpSpPr>
        <p:grpSpPr>
          <a:xfrm>
            <a:off x="293508" y="8651872"/>
            <a:ext cx="795732" cy="758845"/>
            <a:chOff x="1187664" y="2895600"/>
            <a:chExt cx="519376" cy="457200"/>
          </a:xfrm>
        </p:grpSpPr>
        <p:sp>
          <p:nvSpPr>
            <p:cNvPr id="32" name="Oval 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3" name="TextBox 32"/>
            <p:cNvSpPr txBox="1"/>
            <p:nvPr/>
          </p:nvSpPr>
          <p:spPr>
            <a:xfrm>
              <a:off x="1187664" y="2895600"/>
              <a:ext cx="519376" cy="407954"/>
            </a:xfrm>
            <a:prstGeom prst="rect">
              <a:avLst/>
            </a:prstGeom>
            <a:noFill/>
          </p:spPr>
          <p:txBody>
            <a:bodyPr wrap="none" rtlCol="0">
              <a:spAutoFit/>
            </a:bodyPr>
            <a:lstStyle/>
            <a:p>
              <a:pPr algn="ctr"/>
              <a:r>
                <a:rPr lang="en-US" dirty="0" smtClean="0">
                  <a:solidFill>
                    <a:schemeClr val="bg1"/>
                  </a:solidFill>
                  <a:latin typeface="Arial Black" pitchFamily="34" charset="0"/>
                </a:rPr>
                <a:t>B</a:t>
              </a:r>
            </a:p>
            <a:p>
              <a:pPr algn="ctr"/>
              <a:r>
                <a:rPr lang="en-US" dirty="0" smtClean="0">
                  <a:solidFill>
                    <a:schemeClr val="bg1"/>
                  </a:solidFill>
                  <a:latin typeface="Arial Black" pitchFamily="34" charset="0"/>
                </a:rPr>
                <a:t>SAW</a:t>
              </a:r>
              <a:endParaRPr lang="en-US" dirty="0">
                <a:solidFill>
                  <a:schemeClr val="bg1"/>
                </a:solidFill>
                <a:latin typeface="Arial Black" pitchFamily="34" charset="0"/>
              </a:endParaRPr>
            </a:p>
          </p:txBody>
        </p:sp>
      </p:grpSp>
      <p:grpSp>
        <p:nvGrpSpPr>
          <p:cNvPr id="4" name="Group 21"/>
          <p:cNvGrpSpPr/>
          <p:nvPr/>
        </p:nvGrpSpPr>
        <p:grpSpPr>
          <a:xfrm>
            <a:off x="339893" y="6774610"/>
            <a:ext cx="700473" cy="758848"/>
            <a:chOff x="1219200" y="2895600"/>
            <a:chExt cx="457200" cy="457200"/>
          </a:xfrm>
        </p:grpSpPr>
        <p:sp>
          <p:nvSpPr>
            <p:cNvPr id="35" name="Oval 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6" name="TextBox 35"/>
            <p:cNvSpPr txBox="1"/>
            <p:nvPr/>
          </p:nvSpPr>
          <p:spPr>
            <a:xfrm>
              <a:off x="1258910" y="2907301"/>
              <a:ext cx="376871" cy="407952"/>
            </a:xfrm>
            <a:prstGeom prst="rect">
              <a:avLst/>
            </a:prstGeom>
            <a:noFill/>
          </p:spPr>
          <p:txBody>
            <a:bodyPr wrap="none" rtlCol="0">
              <a:spAutoFit/>
            </a:bodyPr>
            <a:lstStyle/>
            <a:p>
              <a:pPr algn="ctr"/>
              <a:r>
                <a:rPr lang="en-US" dirty="0" smtClean="0">
                  <a:solidFill>
                    <a:schemeClr val="bg1"/>
                  </a:solidFill>
                  <a:latin typeface="Arial Black" pitchFamily="34" charset="0"/>
                </a:rPr>
                <a:t>A</a:t>
              </a:r>
            </a:p>
            <a:p>
              <a:pPr algn="ctr"/>
              <a:r>
                <a:rPr lang="en-US" dirty="0" smtClean="0">
                  <a:solidFill>
                    <a:schemeClr val="bg1"/>
                  </a:solidFill>
                  <a:latin typeface="Arial Black" pitchFamily="34" charset="0"/>
                </a:rPr>
                <a:t>GR</a:t>
              </a:r>
              <a:endParaRPr lang="en-US" dirty="0">
                <a:solidFill>
                  <a:schemeClr val="bg1"/>
                </a:solidFill>
                <a:latin typeface="Arial Black" pitchFamily="34" charset="0"/>
              </a:endParaRPr>
            </a:p>
          </p:txBody>
        </p:sp>
      </p:grpSp>
      <p:grpSp>
        <p:nvGrpSpPr>
          <p:cNvPr id="5" name="Group 40"/>
          <p:cNvGrpSpPr/>
          <p:nvPr/>
        </p:nvGrpSpPr>
        <p:grpSpPr>
          <a:xfrm>
            <a:off x="332206" y="4906067"/>
            <a:ext cx="743280" cy="758845"/>
            <a:chOff x="1216485" y="2895600"/>
            <a:chExt cx="485139" cy="457200"/>
          </a:xfrm>
        </p:grpSpPr>
        <p:sp>
          <p:nvSpPr>
            <p:cNvPr id="38" name="Oval 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39" name="TextBox 38"/>
            <p:cNvSpPr txBox="1"/>
            <p:nvPr/>
          </p:nvSpPr>
          <p:spPr>
            <a:xfrm>
              <a:off x="1216485" y="3006907"/>
              <a:ext cx="485139" cy="231792"/>
            </a:xfrm>
            <a:prstGeom prst="rect">
              <a:avLst/>
            </a:prstGeom>
            <a:noFill/>
          </p:spPr>
          <p:txBody>
            <a:bodyPr wrap="none" rtlCol="0">
              <a:spAutoFit/>
            </a:bodyPr>
            <a:lstStyle/>
            <a:p>
              <a:pPr algn="ctr"/>
              <a:r>
                <a:rPr lang="en-US" dirty="0" smtClean="0">
                  <a:solidFill>
                    <a:schemeClr val="bg1"/>
                  </a:solidFill>
                  <a:latin typeface="Arial Black" pitchFamily="34" charset="0"/>
                </a:rPr>
                <a:t>RTO</a:t>
              </a:r>
              <a:endParaRPr lang="en-US" dirty="0">
                <a:solidFill>
                  <a:schemeClr val="bg1"/>
                </a:solidFill>
                <a:latin typeface="Arial Black" pitchFamily="34" charset="0"/>
              </a:endParaRPr>
            </a:p>
          </p:txBody>
        </p:sp>
      </p:grpSp>
      <p:grpSp>
        <p:nvGrpSpPr>
          <p:cNvPr id="6" name="Group 43"/>
          <p:cNvGrpSpPr/>
          <p:nvPr/>
        </p:nvGrpSpPr>
        <p:grpSpPr>
          <a:xfrm>
            <a:off x="335028" y="1111254"/>
            <a:ext cx="700474" cy="758845"/>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42" name="TextBox 41"/>
            <p:cNvSpPr txBox="1"/>
            <p:nvPr/>
          </p:nvSpPr>
          <p:spPr>
            <a:xfrm>
              <a:off x="1288402" y="3011303"/>
              <a:ext cx="341297" cy="231792"/>
            </a:xfrm>
            <a:prstGeom prst="rect">
              <a:avLst/>
            </a:prstGeom>
            <a:noFill/>
          </p:spPr>
          <p:txBody>
            <a:bodyPr wrap="none" rtlCol="0">
              <a:spAutoFit/>
            </a:bodyPr>
            <a:lstStyle/>
            <a:p>
              <a:pPr algn="ctr"/>
              <a:r>
                <a:rPr lang="en-US" dirty="0" smtClean="0">
                  <a:solidFill>
                    <a:schemeClr val="bg1"/>
                  </a:solidFill>
                  <a:latin typeface="Arial Black" pitchFamily="34" charset="0"/>
                </a:rPr>
                <a:t>TL</a:t>
              </a:r>
              <a:endParaRPr lang="en-US" dirty="0">
                <a:solidFill>
                  <a:schemeClr val="bg1"/>
                </a:solidFill>
                <a:latin typeface="Arial Black" pitchFamily="34" charset="0"/>
              </a:endParaRPr>
            </a:p>
          </p:txBody>
        </p:sp>
      </p:grpSp>
      <p:sp>
        <p:nvSpPr>
          <p:cNvPr id="58" name="Rectangle 57"/>
          <p:cNvSpPr/>
          <p:nvPr/>
        </p:nvSpPr>
        <p:spPr>
          <a:xfrm>
            <a:off x="1143000" y="990601"/>
            <a:ext cx="5257800" cy="3722305"/>
          </a:xfrm>
          <a:prstGeom prst="rect">
            <a:avLst/>
          </a:prstGeom>
        </p:spPr>
        <p:txBody>
          <a:bodyPr wrap="square" lIns="95763" tIns="47881" rIns="95763" bIns="47881">
            <a:spAutoFit/>
          </a:bodyPr>
          <a:lstStyle/>
          <a:p>
            <a:r>
              <a:rPr lang="en-US" cap="all" dirty="0" smtClean="0">
                <a:latin typeface="Arial Black" pitchFamily="34" charset="0"/>
              </a:rPr>
              <a:t>TEAM LEADER (TL)</a:t>
            </a:r>
            <a:r>
              <a:rPr lang="en-US" cap="all" dirty="0" smtClean="0"/>
              <a:t> </a:t>
            </a:r>
          </a:p>
          <a:p>
            <a:pPr marL="359111" indent="-359111">
              <a:spcBef>
                <a:spcPct val="20000"/>
              </a:spcBef>
              <a:buFont typeface="Arial" pitchFamily="34" charset="0"/>
              <a:buChar char="•"/>
              <a:defRPr/>
            </a:pPr>
            <a:r>
              <a:rPr lang="en-US" cap="all" dirty="0" smtClean="0"/>
              <a:t>Responsible for accomplishment of the mission</a:t>
            </a:r>
          </a:p>
          <a:p>
            <a:pPr marL="359111" indent="-359111">
              <a:spcBef>
                <a:spcPct val="20000"/>
              </a:spcBef>
              <a:buFont typeface="Arial" pitchFamily="34" charset="0"/>
              <a:buChar char="•"/>
              <a:defRPr/>
            </a:pPr>
            <a:r>
              <a:rPr lang="en-US" cap="all" dirty="0" smtClean="0"/>
              <a:t>Leaders Recon for ORP, OBJ, PB</a:t>
            </a:r>
          </a:p>
          <a:p>
            <a:pPr marL="359111" indent="-359111">
              <a:spcBef>
                <a:spcPct val="20000"/>
              </a:spcBef>
              <a:buFont typeface="Arial" pitchFamily="34" charset="0"/>
              <a:buChar char="•"/>
              <a:defRPr/>
            </a:pPr>
            <a:r>
              <a:rPr lang="en-US" cap="all" dirty="0" smtClean="0"/>
              <a:t>Responsible for command and control of Bravo Team</a:t>
            </a:r>
          </a:p>
          <a:p>
            <a:pPr marL="359111" indent="-359111">
              <a:spcBef>
                <a:spcPct val="20000"/>
              </a:spcBef>
              <a:buFont typeface="Arial" pitchFamily="34" charset="0"/>
              <a:buChar char="•"/>
              <a:defRPr/>
            </a:pPr>
            <a:r>
              <a:rPr lang="en-US" cap="all" dirty="0" smtClean="0"/>
              <a:t>Ensures Route and Pace are correct</a:t>
            </a:r>
          </a:p>
          <a:p>
            <a:pPr marL="359111" indent="-359111">
              <a:spcBef>
                <a:spcPct val="20000"/>
              </a:spcBef>
              <a:buFont typeface="Arial" pitchFamily="34" charset="0"/>
              <a:buChar char="•"/>
              <a:defRPr/>
            </a:pPr>
            <a:r>
              <a:rPr lang="en-US" cap="all" dirty="0" smtClean="0"/>
              <a:t>Responsible for accountability</a:t>
            </a:r>
          </a:p>
          <a:p>
            <a:pPr marL="359111" indent="-359111">
              <a:spcBef>
                <a:spcPct val="20000"/>
              </a:spcBef>
              <a:buFont typeface="Arial" pitchFamily="34" charset="0"/>
              <a:buChar char="•"/>
              <a:defRPr/>
            </a:pPr>
            <a:r>
              <a:rPr lang="en-US" cap="all" dirty="0" smtClean="0"/>
              <a:t>Controls CCP designated in the Release Point</a:t>
            </a:r>
          </a:p>
          <a:p>
            <a:pPr marL="359111" indent="-359111">
              <a:spcBef>
                <a:spcPct val="20000"/>
              </a:spcBef>
              <a:buFont typeface="Arial" pitchFamily="34" charset="0"/>
              <a:buChar char="•"/>
              <a:defRPr/>
            </a:pPr>
            <a:r>
              <a:rPr lang="en-US" cap="all" dirty="0" smtClean="0"/>
              <a:t>Controls Flank Security elements at LDA</a:t>
            </a:r>
            <a:r>
              <a:rPr lang="en-US" cap="small" dirty="0" smtClean="0"/>
              <a:t>s</a:t>
            </a:r>
          </a:p>
        </p:txBody>
      </p:sp>
      <p:sp>
        <p:nvSpPr>
          <p:cNvPr id="62" name="Rectangle 61"/>
          <p:cNvSpPr/>
          <p:nvPr/>
        </p:nvSpPr>
        <p:spPr>
          <a:xfrm>
            <a:off x="1143000" y="4823516"/>
            <a:ext cx="5410200" cy="2082428"/>
          </a:xfrm>
          <a:prstGeom prst="rect">
            <a:avLst/>
          </a:prstGeom>
        </p:spPr>
        <p:txBody>
          <a:bodyPr wrap="square" lIns="95763" tIns="47881" rIns="95763" bIns="47881">
            <a:spAutoFit/>
          </a:bodyPr>
          <a:lstStyle/>
          <a:p>
            <a:pPr marL="359111" indent="-359111">
              <a:spcBef>
                <a:spcPct val="20000"/>
              </a:spcBef>
              <a:defRPr/>
            </a:pPr>
            <a:r>
              <a:rPr lang="en-US" cap="all" dirty="0" smtClean="0">
                <a:latin typeface="Arial Black" pitchFamily="34" charset="0"/>
              </a:rPr>
              <a:t>Radio telephone operator (rto)</a:t>
            </a:r>
          </a:p>
          <a:p>
            <a:pPr marL="359111" indent="-359111">
              <a:spcBef>
                <a:spcPct val="20000"/>
              </a:spcBef>
              <a:buFont typeface="Arial" pitchFamily="34" charset="0"/>
              <a:buChar char="•"/>
              <a:defRPr/>
            </a:pPr>
            <a:r>
              <a:rPr lang="en-US" cap="all" dirty="0" smtClean="0"/>
              <a:t>Calls in all Sit-Reps, Code Words when applicable</a:t>
            </a:r>
          </a:p>
          <a:p>
            <a:pPr marL="359111" indent="-359111">
              <a:spcBef>
                <a:spcPct val="20000"/>
              </a:spcBef>
              <a:buFont typeface="Arial" pitchFamily="34" charset="0"/>
              <a:buChar char="•"/>
              <a:defRPr/>
            </a:pPr>
            <a:r>
              <a:rPr lang="en-US" cap="all" dirty="0" smtClean="0"/>
              <a:t>Maintains Radio Communications</a:t>
            </a:r>
          </a:p>
          <a:p>
            <a:pPr marL="359111" indent="-359111">
              <a:spcBef>
                <a:spcPct val="20000"/>
              </a:spcBef>
              <a:buFont typeface="Arial" pitchFamily="34" charset="0"/>
              <a:buChar char="•"/>
              <a:defRPr/>
            </a:pPr>
            <a:r>
              <a:rPr lang="en-US" cap="all" dirty="0" smtClean="0"/>
              <a:t>Records all information transmitted on Net</a:t>
            </a:r>
          </a:p>
        </p:txBody>
      </p:sp>
      <p:sp>
        <p:nvSpPr>
          <p:cNvPr id="63" name="Rectangle 62"/>
          <p:cNvSpPr/>
          <p:nvPr/>
        </p:nvSpPr>
        <p:spPr>
          <a:xfrm>
            <a:off x="1143000" y="8569310"/>
            <a:ext cx="5257800" cy="1090815"/>
          </a:xfrm>
          <a:prstGeom prst="rect">
            <a:avLst/>
          </a:prstGeom>
        </p:spPr>
        <p:txBody>
          <a:bodyPr wrap="square" lIns="95763" tIns="47881" rIns="95763" bIns="47881">
            <a:spAutoFit/>
          </a:bodyPr>
          <a:lstStyle/>
          <a:p>
            <a:pPr marL="359111" indent="-359111">
              <a:spcBef>
                <a:spcPct val="20000"/>
              </a:spcBef>
              <a:defRPr/>
            </a:pPr>
            <a:r>
              <a:rPr lang="en-US" cap="all" dirty="0" smtClean="0">
                <a:latin typeface="Arial Black" pitchFamily="34" charset="0"/>
              </a:rPr>
              <a:t>BRAVO team saw (BSAW)</a:t>
            </a:r>
          </a:p>
          <a:p>
            <a:pPr marL="359111" indent="-359111">
              <a:spcBef>
                <a:spcPct val="20000"/>
              </a:spcBef>
              <a:buFont typeface="Arial" pitchFamily="34" charset="0"/>
              <a:buChar char="•"/>
              <a:defRPr/>
            </a:pPr>
            <a:r>
              <a:rPr lang="en-US" cap="all" dirty="0" smtClean="0"/>
              <a:t>REAR SECURITY</a:t>
            </a:r>
          </a:p>
          <a:p>
            <a:pPr marL="359111" indent="-359111">
              <a:spcBef>
                <a:spcPct val="20000"/>
              </a:spcBef>
              <a:buFont typeface="Arial" pitchFamily="34" charset="0"/>
              <a:buChar char="•"/>
              <a:defRPr/>
            </a:pPr>
            <a:endParaRPr lang="en-US" cap="all" dirty="0" smtClean="0"/>
          </a:p>
        </p:txBody>
      </p:sp>
      <p:sp>
        <p:nvSpPr>
          <p:cNvPr id="64" name="Rectangle 63"/>
          <p:cNvSpPr/>
          <p:nvPr/>
        </p:nvSpPr>
        <p:spPr>
          <a:xfrm>
            <a:off x="1143000" y="6692051"/>
            <a:ext cx="5257800" cy="1734068"/>
          </a:xfrm>
          <a:prstGeom prst="rect">
            <a:avLst/>
          </a:prstGeom>
        </p:spPr>
        <p:txBody>
          <a:bodyPr wrap="square" lIns="95763" tIns="47881" rIns="95763" bIns="47881">
            <a:spAutoFit/>
          </a:bodyPr>
          <a:lstStyle/>
          <a:p>
            <a:pPr marL="359111" indent="-359111">
              <a:spcBef>
                <a:spcPct val="20000"/>
              </a:spcBef>
              <a:defRPr/>
            </a:pPr>
            <a:r>
              <a:rPr lang="en-US" dirty="0" smtClean="0">
                <a:latin typeface="Arial Black" pitchFamily="34" charset="0"/>
              </a:rPr>
              <a:t>BRAVO TEAM GRENADIER (BGR)</a:t>
            </a:r>
          </a:p>
          <a:p>
            <a:pPr marL="359111" indent="-359111">
              <a:spcBef>
                <a:spcPct val="20000"/>
              </a:spcBef>
              <a:buFont typeface="Arial" pitchFamily="34" charset="0"/>
              <a:buChar char="•"/>
              <a:defRPr/>
            </a:pPr>
            <a:r>
              <a:rPr lang="en-US" cap="all" dirty="0" smtClean="0"/>
              <a:t>Right Side Security during patrol and LDA crossing</a:t>
            </a:r>
          </a:p>
          <a:p>
            <a:pPr marL="359111" indent="-359111">
              <a:spcBef>
                <a:spcPct val="20000"/>
              </a:spcBef>
              <a:buFont typeface="Arial" pitchFamily="34" charset="0"/>
              <a:buChar char="•"/>
              <a:defRPr/>
            </a:pPr>
            <a:r>
              <a:rPr lang="en-US" cap="all" dirty="0" smtClean="0"/>
              <a:t>Alternate Pace</a:t>
            </a:r>
          </a:p>
          <a:p>
            <a:pPr marL="359111" indent="-359111">
              <a:spcBef>
                <a:spcPct val="20000"/>
              </a:spcBef>
              <a:buFont typeface="Arial" pitchFamily="34" charset="0"/>
              <a:buChar char="•"/>
              <a:defRPr/>
            </a:pPr>
            <a:r>
              <a:rPr lang="en-US" cap="all" dirty="0" smtClean="0"/>
              <a:t>Leaders Recon for ORP, OBJ, PB</a:t>
            </a:r>
          </a:p>
        </p:txBody>
      </p:sp>
      <p:sp>
        <p:nvSpPr>
          <p:cNvPr id="8" name="Footer Placeholder 7"/>
          <p:cNvSpPr>
            <a:spLocks noGrp="1"/>
          </p:cNvSpPr>
          <p:nvPr>
            <p:ph type="ftr" sz="quarter" idx="11"/>
          </p:nvPr>
        </p:nvSpPr>
        <p:spPr/>
        <p:txBody>
          <a:bodyPr/>
          <a:lstStyle/>
          <a:p>
            <a:r>
              <a:rPr lang="en-US" smtClean="0"/>
              <a:t>Steadfast and Vigilant</a:t>
            </a:r>
            <a:endParaRPr lang="en-US" dirty="0"/>
          </a:p>
        </p:txBody>
      </p:sp>
      <p:sp>
        <p:nvSpPr>
          <p:cNvPr id="20" name="Slide Number Placeholder 19"/>
          <p:cNvSpPr>
            <a:spLocks noGrp="1"/>
          </p:cNvSpPr>
          <p:nvPr>
            <p:ph type="sldNum" sz="quarter" idx="12"/>
          </p:nvPr>
        </p:nvSpPr>
        <p:spPr/>
        <p:txBody>
          <a:bodyPr/>
          <a:lstStyle/>
          <a:p>
            <a:fld id="{19C55568-C6AD-4596-911E-41E918440C47}"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2900" y="1524000"/>
            <a:ext cx="6172200" cy="6537502"/>
          </a:xfrm>
        </p:spPr>
        <p:txBody>
          <a:bodyPr>
            <a:normAutofit fontScale="47500" lnSpcReduction="20000"/>
          </a:bodyPr>
          <a:lstStyle/>
          <a:p>
            <a:pPr marL="0" indent="0">
              <a:buNone/>
            </a:pPr>
            <a:r>
              <a:rPr lang="en-US" b="1" dirty="0"/>
              <a:t>WATERCRAFT. </a:t>
            </a:r>
            <a:r>
              <a:rPr lang="en-US" dirty="0"/>
              <a:t>Use of inland and coastal waterways may add flexibility, surprise, and speed to tactical operations. Use of these waterways will also increase the load-carrying capacity of normal dismounted units. Watercraft are employed in reconnaissance and assault operations. </a:t>
            </a:r>
          </a:p>
          <a:p>
            <a:pPr marL="0" indent="0">
              <a:buNone/>
            </a:pPr>
            <a:r>
              <a:rPr lang="en-US" dirty="0"/>
              <a:t>a. </a:t>
            </a:r>
            <a:r>
              <a:rPr lang="en-US" b="1" dirty="0"/>
              <a:t>Inflation Method. </a:t>
            </a:r>
            <a:r>
              <a:rPr lang="en-US" dirty="0"/>
              <a:t>Inflate watercraft using foot pumps. There are four separate valves inside the buoyancy tubes. There are eight separate airtight compartments. To pump air into the boat, turn all valves into the “orange” or "inflate” section of the valve. Once the assault boat is filled with air, turn all valves onto the "green" or "navigation" section. This will section the assault boat into eight separate compartments. </a:t>
            </a:r>
          </a:p>
          <a:p>
            <a:pPr marL="0" indent="0">
              <a:buNone/>
            </a:pPr>
            <a:r>
              <a:rPr lang="en-US" dirty="0"/>
              <a:t>b. </a:t>
            </a:r>
            <a:r>
              <a:rPr lang="en-US" b="1" dirty="0"/>
              <a:t>Characteristics. </a:t>
            </a:r>
            <a:endParaRPr lang="en-US" dirty="0"/>
          </a:p>
          <a:p>
            <a:pPr marL="0" indent="0">
              <a:buNone/>
            </a:pPr>
            <a:r>
              <a:rPr lang="en-US" dirty="0"/>
              <a:t>• Maximum payload: 2,756 pounds. </a:t>
            </a:r>
          </a:p>
          <a:p>
            <a:pPr marL="0" indent="0">
              <a:buNone/>
            </a:pPr>
            <a:r>
              <a:rPr lang="en-US" dirty="0"/>
              <a:t>• Crew: 1 coxswain + either 10 paddlers or a 65 HP short shaft outboard motor. </a:t>
            </a:r>
          </a:p>
          <a:p>
            <a:pPr marL="0" indent="0">
              <a:buNone/>
            </a:pPr>
            <a:r>
              <a:rPr lang="en-US" dirty="0"/>
              <a:t>• Overall length: 15 feet, 5 inches. </a:t>
            </a:r>
          </a:p>
          <a:p>
            <a:pPr marL="0" indent="0">
              <a:buNone/>
            </a:pPr>
            <a:r>
              <a:rPr lang="en-US" dirty="0"/>
              <a:t>• Overall width: 6 feet, 3 inches. </a:t>
            </a:r>
          </a:p>
          <a:p>
            <a:pPr marL="0" indent="0">
              <a:buNone/>
            </a:pPr>
            <a:r>
              <a:rPr lang="en-US" dirty="0"/>
              <a:t>• Weight: 265 pounds. </a:t>
            </a:r>
          </a:p>
          <a:p>
            <a:pPr marL="0" indent="0">
              <a:buNone/>
            </a:pPr>
            <a:r>
              <a:rPr lang="en-US" dirty="0"/>
              <a:t>c. </a:t>
            </a:r>
            <a:r>
              <a:rPr lang="en-US" b="1" dirty="0"/>
              <a:t>Preparation. </a:t>
            </a:r>
            <a:endParaRPr lang="en-US" dirty="0"/>
          </a:p>
          <a:p>
            <a:pPr marL="0" indent="0">
              <a:buNone/>
            </a:pPr>
            <a:r>
              <a:rPr lang="en-US" dirty="0"/>
              <a:t>(1) </a:t>
            </a:r>
            <a:r>
              <a:rPr lang="en-US" b="1" i="1" dirty="0"/>
              <a:t>Rubber Boat. </a:t>
            </a:r>
            <a:endParaRPr lang="en-US" dirty="0"/>
          </a:p>
          <a:p>
            <a:pPr marL="0" indent="0">
              <a:buNone/>
            </a:pPr>
            <a:r>
              <a:rPr lang="en-US" dirty="0"/>
              <a:t>• Each rubber boat will have a 12-foot bow line secured to the front starboard D ring. This rope will be tied with an anchor line bow line, and the knot will be covered with 100 MPH tape. </a:t>
            </a:r>
          </a:p>
          <a:p>
            <a:pPr marL="0" indent="0">
              <a:buNone/>
            </a:pPr>
            <a:r>
              <a:rPr lang="en-US" dirty="0"/>
              <a:t>• Each rubber boat will have a 15-foot center line tied to the rear floor D ring. The same procedure for securing the bow line will be used for the centerline. </a:t>
            </a:r>
          </a:p>
          <a:p>
            <a:pPr marL="0" indent="0">
              <a:buNone/>
            </a:pPr>
            <a:r>
              <a:rPr lang="en-US" dirty="0"/>
              <a:t>• Each rubber boat will be filled to 240 </a:t>
            </a:r>
            <a:r>
              <a:rPr lang="en-US" dirty="0" err="1"/>
              <a:t>millibars</a:t>
            </a:r>
            <a:r>
              <a:rPr lang="en-US" dirty="0"/>
              <a:t> of air, and checked to ensure that all valve caps are tight, and set in the NAVIGATE position. </a:t>
            </a:r>
          </a:p>
          <a:p>
            <a:pPr marL="0" indent="0">
              <a:buNone/>
            </a:pPr>
            <a:r>
              <a:rPr lang="en-US" dirty="0"/>
              <a:t>• Each rubber boat will have one foot pump, which will be placed in the boat’s front pouch or, if no pouches are present, the foot pumps will be placed on the floor. </a:t>
            </a:r>
          </a:p>
          <a:p>
            <a:pPr marL="0" indent="0">
              <a:buNone/>
            </a:pPr>
            <a:r>
              <a:rPr lang="en-US" dirty="0"/>
              <a:t>• Each rubber boat must be inspected using the maintenance chart. </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Steadfast and Vigilant</a:t>
            </a:r>
            <a:endParaRPr lang="en-US">
              <a:solidFill>
                <a:prstClr val="black">
                  <a:tint val="75000"/>
                </a:prstClr>
              </a:solidFill>
            </a:endParaRPr>
          </a:p>
        </p:txBody>
      </p:sp>
      <p:sp>
        <p:nvSpPr>
          <p:cNvPr id="5"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Black" pitchFamily="34" charset="0"/>
                <a:ea typeface="+mj-ea"/>
                <a:cs typeface="+mj-cs"/>
              </a:rPr>
              <a:t>17. BOAT</a:t>
            </a:r>
            <a:r>
              <a:rPr kumimoji="0" lang="en-US" sz="4000" b="0" i="0" u="none" strike="noStrike" kern="1200" cap="none" spc="0" normalizeH="0" noProof="0" dirty="0" smtClean="0">
                <a:ln>
                  <a:noFill/>
                </a:ln>
                <a:solidFill>
                  <a:schemeClr val="bg1"/>
                </a:solidFill>
                <a:effectLst/>
                <a:uLnTx/>
                <a:uFillTx/>
                <a:latin typeface="Arial Black" pitchFamily="34" charset="0"/>
                <a:ea typeface="+mj-ea"/>
                <a:cs typeface="+mj-cs"/>
              </a:rPr>
              <a:t> OPS</a:t>
            </a:r>
            <a:endParaRPr kumimoji="0" lang="en-US" sz="4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0DA08CA1-87F9-4E71-B51C-00DB99D8422E}"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 xmlns:p14="http://schemas.microsoft.com/office/powerpoint/2010/main" val="1241767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531"/>
            <a:ext cx="6858000" cy="9874469"/>
          </a:xfrm>
        </p:spPr>
        <p:txBody>
          <a:bodyPr>
            <a:normAutofit fontScale="32500" lnSpcReduction="20000"/>
          </a:bodyPr>
          <a:lstStyle/>
          <a:p>
            <a:pPr marL="0" indent="0">
              <a:buNone/>
            </a:pPr>
            <a:r>
              <a:rPr lang="en-US" sz="4400" dirty="0" smtClean="0"/>
              <a:t>(2) </a:t>
            </a:r>
            <a:r>
              <a:rPr lang="en-US" sz="4400" b="1" i="1" dirty="0" smtClean="0"/>
              <a:t>Personnel and Equipment. </a:t>
            </a:r>
            <a:endParaRPr lang="en-US" sz="4400" dirty="0" smtClean="0"/>
          </a:p>
          <a:p>
            <a:pPr marL="0" indent="0">
              <a:buNone/>
            </a:pPr>
            <a:r>
              <a:rPr lang="en-US" sz="4400" dirty="0" smtClean="0"/>
              <a:t>• All personnel will wear work vest or kapok (or another suitable positive flotation device). </a:t>
            </a:r>
          </a:p>
          <a:p>
            <a:pPr marL="0" indent="0">
              <a:buNone/>
            </a:pPr>
            <a:r>
              <a:rPr lang="en-US" sz="4400" dirty="0" smtClean="0"/>
              <a:t>• FLC is worn over the work vest, unbuckled at the waist. </a:t>
            </a:r>
          </a:p>
          <a:p>
            <a:pPr marL="0" indent="0">
              <a:buNone/>
            </a:pPr>
            <a:r>
              <a:rPr lang="en-US" sz="4400" dirty="0" smtClean="0"/>
              <a:t>• Individual weapon is slung across the back, muzzle pointed down and facing toward the inside of the boat. </a:t>
            </a:r>
          </a:p>
          <a:p>
            <a:pPr marL="0" indent="0">
              <a:buNone/>
            </a:pPr>
            <a:r>
              <a:rPr lang="en-US" sz="4400" dirty="0" smtClean="0"/>
              <a:t>• Crew-served weapons, radios, ammunition, and other bulky equipment are lashed securely to the boat to prevent loss if the boat should overturn. Machine guns with hot barrels are cooled prior to being lashed inside the boats. </a:t>
            </a:r>
          </a:p>
          <a:p>
            <a:pPr marL="0" indent="0">
              <a:buNone/>
            </a:pPr>
            <a:r>
              <a:rPr lang="en-US" sz="4400" dirty="0" smtClean="0"/>
              <a:t>• Radios and batteries are waterproofed. </a:t>
            </a:r>
          </a:p>
          <a:p>
            <a:pPr marL="0" indent="0">
              <a:buNone/>
            </a:pPr>
            <a:r>
              <a:rPr lang="en-US" sz="4400" dirty="0" smtClean="0"/>
              <a:t>• Pointed objects are padded to prevent puncturing the boat. </a:t>
            </a:r>
          </a:p>
          <a:p>
            <a:pPr marL="0" indent="0">
              <a:buNone/>
            </a:pPr>
            <a:r>
              <a:rPr lang="en-US" sz="4400" dirty="0" smtClean="0"/>
              <a:t>d. </a:t>
            </a:r>
            <a:r>
              <a:rPr lang="en-US" sz="4400" b="1" dirty="0" smtClean="0"/>
              <a:t>Positions. </a:t>
            </a:r>
            <a:r>
              <a:rPr lang="en-US" sz="4400" dirty="0" smtClean="0"/>
              <a:t>Assign each Ranger a specific boat position (</a:t>
            </a:r>
            <a:r>
              <a:rPr lang="en-US" sz="4400" b="1" dirty="0" smtClean="0"/>
              <a:t>Figure 1</a:t>
            </a:r>
            <a:r>
              <a:rPr lang="en-US" sz="4400" dirty="0" smtClean="0"/>
              <a:t>). </a:t>
            </a:r>
          </a:p>
          <a:p>
            <a:pPr marL="0" indent="0">
              <a:buNone/>
            </a:pPr>
            <a:r>
              <a:rPr lang="en-US" sz="4400" dirty="0" smtClean="0"/>
              <a:t>e. </a:t>
            </a:r>
            <a:r>
              <a:rPr lang="en-US" sz="4400" b="1" dirty="0" smtClean="0"/>
              <a:t>Duties. </a:t>
            </a:r>
            <a:endParaRPr lang="en-US" sz="4400" dirty="0" smtClean="0"/>
          </a:p>
          <a:p>
            <a:pPr marL="0" indent="0">
              <a:buNone/>
            </a:pPr>
            <a:r>
              <a:rPr lang="en-US" sz="4400" dirty="0" smtClean="0"/>
              <a:t>• Designate a commander for each boat, (normally coxswain) </a:t>
            </a:r>
          </a:p>
          <a:p>
            <a:pPr marL="0" indent="0">
              <a:buNone/>
            </a:pPr>
            <a:r>
              <a:rPr lang="en-US" sz="4400" dirty="0" smtClean="0"/>
              <a:t>• Designate a navigator (normally a leader within the platoon)—observer team as necessary. </a:t>
            </a:r>
          </a:p>
          <a:p>
            <a:pPr marL="0" indent="0">
              <a:buNone/>
            </a:pPr>
            <a:r>
              <a:rPr lang="en-US" sz="4400" dirty="0" smtClean="0"/>
              <a:t>• Position crew as shown in </a:t>
            </a:r>
            <a:r>
              <a:rPr lang="en-US" sz="4400" b="1" dirty="0" smtClean="0"/>
              <a:t>Figure 2</a:t>
            </a:r>
            <a:r>
              <a:rPr lang="en-US" sz="4400" dirty="0" smtClean="0"/>
              <a:t>.</a:t>
            </a:r>
          </a:p>
          <a:p>
            <a:pPr marL="0" indent="0">
              <a:buNone/>
            </a:pPr>
            <a:r>
              <a:rPr lang="en-US" sz="4400" dirty="0" smtClean="0"/>
              <a:t>• Duties of the coxswain. </a:t>
            </a:r>
          </a:p>
          <a:p>
            <a:pPr marL="0" indent="0">
              <a:buNone/>
            </a:pPr>
            <a:r>
              <a:rPr lang="en-US" sz="4400" dirty="0" smtClean="0"/>
              <a:t>– Responsible for control of the boat and actions of the crew. </a:t>
            </a:r>
          </a:p>
          <a:p>
            <a:pPr marL="0" indent="0">
              <a:buNone/>
            </a:pPr>
            <a:r>
              <a:rPr lang="en-US" sz="4400" dirty="0" smtClean="0"/>
              <a:t>– Supervises the loading, lashing, and distribution of equipment. </a:t>
            </a:r>
          </a:p>
          <a:p>
            <a:pPr marL="0" indent="0">
              <a:buNone/>
            </a:pPr>
            <a:r>
              <a:rPr lang="en-US" sz="4400" dirty="0" smtClean="0"/>
              <a:t>– Maintains the course and speed of the boat.¬ </a:t>
            </a:r>
          </a:p>
          <a:p>
            <a:pPr marL="0" indent="0">
              <a:buNone/>
            </a:pPr>
            <a:r>
              <a:rPr lang="en-US" sz="4400" dirty="0" smtClean="0"/>
              <a:t>– Gives all commands. </a:t>
            </a:r>
          </a:p>
          <a:p>
            <a:pPr marL="0" indent="0">
              <a:buNone/>
            </a:pPr>
            <a:r>
              <a:rPr lang="en-US" sz="4400" dirty="0" smtClean="0"/>
              <a:t>• Paddler #2 (Long Count) is responsible for setting the pace. </a:t>
            </a:r>
          </a:p>
          <a:p>
            <a:pPr marL="0" indent="0">
              <a:buNone/>
            </a:pPr>
            <a:r>
              <a:rPr lang="en-US" sz="4400" dirty="0" smtClean="0"/>
              <a:t>• Paddler #1 is the Observer, stowing and using the bow line unless another observer is assigned. </a:t>
            </a:r>
          </a:p>
          <a:p>
            <a:pPr marL="0" indent="0">
              <a:buNone/>
            </a:pPr>
            <a:r>
              <a:rPr lang="en-US" sz="4400" dirty="0" smtClean="0"/>
              <a:t>f. </a:t>
            </a:r>
            <a:r>
              <a:rPr lang="en-US" sz="4400" b="1" dirty="0" smtClean="0"/>
              <a:t>Embarkation and Debarkation Procedures. </a:t>
            </a:r>
            <a:endParaRPr lang="en-US" sz="4400" dirty="0" smtClean="0"/>
          </a:p>
          <a:p>
            <a:pPr marL="0" indent="0">
              <a:buNone/>
            </a:pPr>
            <a:r>
              <a:rPr lang="en-US" sz="4400" dirty="0" smtClean="0"/>
              <a:t>(1) When launching, the crew will maintain a firm grip on the boat until they are inside it: similarly, when beaching or debarking, they hold on to the boat until it is completely out of the water. Loading and unloading is done using the bow as the entrance and exit point. </a:t>
            </a:r>
          </a:p>
          <a:p>
            <a:pPr marL="0" indent="0">
              <a:buNone/>
            </a:pPr>
            <a:r>
              <a:rPr lang="en-US" sz="4400" dirty="0" smtClean="0"/>
              <a:t>(2) Keep a </a:t>
            </a:r>
            <a:r>
              <a:rPr lang="en-US" sz="4400" b="1" dirty="0" smtClean="0"/>
              <a:t>low center of mass </a:t>
            </a:r>
            <a:r>
              <a:rPr lang="en-US" sz="4400" dirty="0" smtClean="0"/>
              <a:t>when entering and exiting the boat to avoid capsizing. Maintain </a:t>
            </a:r>
            <a:r>
              <a:rPr lang="en-US" sz="4400" b="1" dirty="0" smtClean="0"/>
              <a:t>3 points of contact </a:t>
            </a:r>
            <a:r>
              <a:rPr lang="en-US" sz="4400" dirty="0" smtClean="0"/>
              <a:t>at all times. </a:t>
            </a:r>
          </a:p>
          <a:p>
            <a:pPr marL="0" indent="0">
              <a:buNone/>
            </a:pPr>
            <a:r>
              <a:rPr lang="en-US" sz="4400" dirty="0" smtClean="0"/>
              <a:t>(3) The </a:t>
            </a:r>
            <a:r>
              <a:rPr lang="en-US" sz="4400" b="1" dirty="0" smtClean="0"/>
              <a:t>long count </a:t>
            </a:r>
            <a:r>
              <a:rPr lang="en-US" sz="4400" dirty="0" smtClean="0"/>
              <a:t>is a method of loading and unloading by which the boat crew embarks or debarks individually over the bow of the boat. It is used at river banks, on loading ramps, and when deep water prohibits the use of the short count method. </a:t>
            </a:r>
          </a:p>
          <a:p>
            <a:pPr marL="0" indent="0">
              <a:buNone/>
            </a:pPr>
            <a:r>
              <a:rPr lang="en-US" sz="4400" dirty="0" smtClean="0"/>
              <a:t>(4) The </a:t>
            </a:r>
            <a:r>
              <a:rPr lang="en-US" sz="4400" b="1" dirty="0" smtClean="0"/>
              <a:t>short count </a:t>
            </a:r>
            <a:r>
              <a:rPr lang="en-US" sz="4400" dirty="0" smtClean="0"/>
              <a:t>is a method of loading or unloading by which the boat crew embarks or debarks in pairs over the sides of boat while the boat is in the water. It is used in shallow water allowing the boat to be quickly carried out of the water. The short count method of organization is primarily used during surf operations. </a:t>
            </a:r>
          </a:p>
          <a:p>
            <a:pPr marL="0" indent="0">
              <a:buNone/>
            </a:pPr>
            <a:r>
              <a:rPr lang="en-US" sz="4400" dirty="0" smtClean="0"/>
              <a:t>(5) </a:t>
            </a:r>
            <a:r>
              <a:rPr lang="en-US" sz="4400" b="1" dirty="0" smtClean="0"/>
              <a:t>Beaching </a:t>
            </a:r>
            <a:r>
              <a:rPr lang="en-US" sz="4400" dirty="0" smtClean="0"/>
              <a:t>the boat is a method of debarking the entire crew at once into shallow water and quickly carrying the boat out of the water. </a:t>
            </a:r>
          </a:p>
          <a:p>
            <a:pPr marL="0" indent="0">
              <a:buNone/>
            </a:pPr>
            <a:r>
              <a:rPr lang="en-US" sz="3700" b="1" dirty="0"/>
              <a:t> </a:t>
            </a:r>
            <a:endParaRPr lang="en-US" sz="3700" dirty="0"/>
          </a:p>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71</a:t>
            </a:fld>
            <a:endParaRPr lang="en-US" dirty="0"/>
          </a:p>
        </p:txBody>
      </p:sp>
    </p:spTree>
    <p:extLst>
      <p:ext uri="{BB962C8B-B14F-4D97-AF65-F5344CB8AC3E}">
        <p14:creationId xmlns="" xmlns:p14="http://schemas.microsoft.com/office/powerpoint/2010/main" val="31319536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72</a:t>
            </a:fld>
            <a:endParaRPr lang="en-US" dirty="0"/>
          </a:p>
        </p:txBody>
      </p:sp>
      <p:sp>
        <p:nvSpPr>
          <p:cNvPr id="7" name="Title 1"/>
          <p:cNvSpPr txBox="1">
            <a:spLocks/>
          </p:cNvSpPr>
          <p:nvPr/>
        </p:nvSpPr>
        <p:spPr>
          <a:xfrm>
            <a:off x="0" y="0"/>
            <a:ext cx="6858000" cy="9906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Arial Black" pitchFamily="34" charset="0"/>
                <a:ea typeface="+mj-ea"/>
                <a:cs typeface="+mj-cs"/>
              </a:rPr>
              <a:t>DUTIES AND RESPONSIBILITIES PER POSITION</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grpSp>
        <p:nvGrpSpPr>
          <p:cNvPr id="27" name="Group 26"/>
          <p:cNvGrpSpPr/>
          <p:nvPr/>
        </p:nvGrpSpPr>
        <p:grpSpPr>
          <a:xfrm>
            <a:off x="1371600" y="990600"/>
            <a:ext cx="4114800" cy="5029200"/>
            <a:chOff x="1371600" y="990600"/>
            <a:chExt cx="4114800" cy="5029200"/>
          </a:xfrm>
        </p:grpSpPr>
        <p:pic>
          <p:nvPicPr>
            <p:cNvPr id="6" name="Picture 5"/>
            <p:cNvPicPr/>
            <p:nvPr/>
          </p:nvPicPr>
          <p:blipFill>
            <a:blip r:embed="rId2" cstate="print"/>
            <a:srcRect r="48889"/>
            <a:stretch>
              <a:fillRect/>
            </a:stretch>
          </p:blipFill>
          <p:spPr bwMode="auto">
            <a:xfrm>
              <a:off x="1371600" y="990600"/>
              <a:ext cx="4114800" cy="5029200"/>
            </a:xfrm>
            <a:prstGeom prst="rect">
              <a:avLst/>
            </a:prstGeom>
            <a:noFill/>
            <a:ln w="9525">
              <a:solidFill>
                <a:schemeClr val="tx1"/>
              </a:solidFill>
              <a:miter lim="800000"/>
              <a:headEnd/>
              <a:tailEnd/>
            </a:ln>
          </p:spPr>
        </p:pic>
        <p:sp>
          <p:nvSpPr>
            <p:cNvPr id="8" name="Flowchart: Connector 7"/>
            <p:cNvSpPr/>
            <p:nvPr/>
          </p:nvSpPr>
          <p:spPr>
            <a:xfrm>
              <a:off x="3048000" y="4267200"/>
              <a:ext cx="762000" cy="533400"/>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7" name="Flowchart: Connector 16"/>
            <p:cNvSpPr/>
            <p:nvPr/>
          </p:nvSpPr>
          <p:spPr>
            <a:xfrm>
              <a:off x="4038600" y="20574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8" name="Flowchart: Connector 17"/>
            <p:cNvSpPr/>
            <p:nvPr/>
          </p:nvSpPr>
          <p:spPr>
            <a:xfrm>
              <a:off x="4038600" y="3260834"/>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19" name="Flowchart: Connector 18"/>
            <p:cNvSpPr/>
            <p:nvPr/>
          </p:nvSpPr>
          <p:spPr>
            <a:xfrm>
              <a:off x="4038600" y="26670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20" name="Flowchart: Connector 19"/>
            <p:cNvSpPr/>
            <p:nvPr/>
          </p:nvSpPr>
          <p:spPr>
            <a:xfrm>
              <a:off x="2133600" y="26670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21" name="Flowchart: Connector 20"/>
            <p:cNvSpPr/>
            <p:nvPr/>
          </p:nvSpPr>
          <p:spPr>
            <a:xfrm>
              <a:off x="2133600" y="21336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22" name="Flowchart: Connector 21"/>
            <p:cNvSpPr/>
            <p:nvPr/>
          </p:nvSpPr>
          <p:spPr>
            <a:xfrm>
              <a:off x="2133600" y="32766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endParaRPr lang="en-US" b="1" dirty="0">
                <a:solidFill>
                  <a:schemeClr val="tx1"/>
                </a:solidFill>
              </a:endParaRPr>
            </a:p>
          </p:txBody>
        </p:sp>
        <p:sp>
          <p:nvSpPr>
            <p:cNvPr id="23" name="Flowchart: Connector 22"/>
            <p:cNvSpPr/>
            <p:nvPr/>
          </p:nvSpPr>
          <p:spPr>
            <a:xfrm>
              <a:off x="2133600" y="38100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8</a:t>
              </a:r>
              <a:endParaRPr lang="en-US" b="1" dirty="0">
                <a:solidFill>
                  <a:schemeClr val="tx1"/>
                </a:solidFill>
              </a:endParaRPr>
            </a:p>
          </p:txBody>
        </p:sp>
        <p:sp>
          <p:nvSpPr>
            <p:cNvPr id="24" name="Flowchart: Connector 23"/>
            <p:cNvSpPr/>
            <p:nvPr/>
          </p:nvSpPr>
          <p:spPr>
            <a:xfrm>
              <a:off x="4038600" y="3810000"/>
              <a:ext cx="762000" cy="5334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a:t>
              </a:r>
              <a:endParaRPr lang="en-US" b="1" dirty="0">
                <a:solidFill>
                  <a:schemeClr val="tx1"/>
                </a:solidFill>
              </a:endParaRPr>
            </a:p>
          </p:txBody>
        </p:sp>
        <p:sp>
          <p:nvSpPr>
            <p:cNvPr id="25" name="Flowchart: Connector 24"/>
            <p:cNvSpPr/>
            <p:nvPr/>
          </p:nvSpPr>
          <p:spPr>
            <a:xfrm>
              <a:off x="2117834" y="4390698"/>
              <a:ext cx="762000" cy="533400"/>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6" name="Flowchart: Connector 25"/>
            <p:cNvSpPr/>
            <p:nvPr/>
          </p:nvSpPr>
          <p:spPr>
            <a:xfrm>
              <a:off x="4022834" y="4388068"/>
              <a:ext cx="762000" cy="533400"/>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28" name="TextBox 27"/>
          <p:cNvSpPr txBox="1"/>
          <p:nvPr/>
        </p:nvSpPr>
        <p:spPr>
          <a:xfrm>
            <a:off x="0" y="1600200"/>
            <a:ext cx="2057400" cy="738664"/>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Observer</a:t>
            </a:r>
          </a:p>
          <a:p>
            <a:pPr marL="457200" indent="-457200">
              <a:buAutoNum type="arabicPeriod"/>
            </a:pPr>
            <a:r>
              <a:rPr lang="en-US" sz="1050" dirty="0" smtClean="0"/>
              <a:t>Forward Security (SAW)</a:t>
            </a:r>
          </a:p>
          <a:p>
            <a:pPr marL="457200" indent="-457200">
              <a:buAutoNum type="arabicPeriod"/>
            </a:pPr>
            <a:r>
              <a:rPr lang="en-US" sz="1050" dirty="0" smtClean="0"/>
              <a:t>Handles towline &amp; quick release line</a:t>
            </a:r>
            <a:endParaRPr lang="en-US" sz="1050" dirty="0"/>
          </a:p>
        </p:txBody>
      </p:sp>
      <p:sp>
        <p:nvSpPr>
          <p:cNvPr id="29" name="TextBox 28"/>
          <p:cNvSpPr txBox="1"/>
          <p:nvPr/>
        </p:nvSpPr>
        <p:spPr>
          <a:xfrm>
            <a:off x="4800600" y="2007513"/>
            <a:ext cx="2057400" cy="430887"/>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Navigator</a:t>
            </a:r>
          </a:p>
          <a:p>
            <a:pPr marL="457200" indent="-457200">
              <a:buAutoNum type="arabicPeriod"/>
            </a:pPr>
            <a:r>
              <a:rPr lang="en-US" sz="1050" dirty="0" smtClean="0"/>
              <a:t>Sets stroke rate</a:t>
            </a:r>
            <a:endParaRPr lang="en-US" sz="1050" dirty="0"/>
          </a:p>
        </p:txBody>
      </p:sp>
      <p:sp>
        <p:nvSpPr>
          <p:cNvPr id="30" name="TextBox 29"/>
          <p:cNvSpPr txBox="1"/>
          <p:nvPr/>
        </p:nvSpPr>
        <p:spPr>
          <a:xfrm>
            <a:off x="4800600" y="2623319"/>
            <a:ext cx="2057400" cy="577081"/>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Scout swimmer</a:t>
            </a:r>
          </a:p>
          <a:p>
            <a:pPr marL="457200" indent="-457200">
              <a:buAutoNum type="arabicPeriod"/>
            </a:pPr>
            <a:r>
              <a:rPr lang="en-US" sz="1050" dirty="0" smtClean="0"/>
              <a:t>Equipment Handler (Forward)</a:t>
            </a:r>
            <a:endParaRPr lang="en-US" sz="1050" dirty="0"/>
          </a:p>
        </p:txBody>
      </p:sp>
      <p:sp>
        <p:nvSpPr>
          <p:cNvPr id="31" name="TextBox 30"/>
          <p:cNvSpPr txBox="1"/>
          <p:nvPr/>
        </p:nvSpPr>
        <p:spPr>
          <a:xfrm>
            <a:off x="4800600" y="3962400"/>
            <a:ext cx="2057400" cy="261610"/>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RTO</a:t>
            </a:r>
            <a:endParaRPr lang="en-US" sz="1050" dirty="0"/>
          </a:p>
        </p:txBody>
      </p:sp>
      <p:sp>
        <p:nvSpPr>
          <p:cNvPr id="32" name="TextBox 31"/>
          <p:cNvSpPr txBox="1"/>
          <p:nvPr/>
        </p:nvSpPr>
        <p:spPr>
          <a:xfrm>
            <a:off x="0" y="3886200"/>
            <a:ext cx="2057400" cy="415498"/>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Coxswain</a:t>
            </a:r>
          </a:p>
          <a:p>
            <a:pPr marL="457200" indent="-457200">
              <a:buAutoNum type="arabicPeriod"/>
            </a:pPr>
            <a:r>
              <a:rPr lang="en-US" sz="1050" dirty="0" smtClean="0"/>
              <a:t>Boat LDR</a:t>
            </a:r>
            <a:endParaRPr lang="en-US" sz="1050" dirty="0"/>
          </a:p>
        </p:txBody>
      </p:sp>
      <p:sp>
        <p:nvSpPr>
          <p:cNvPr id="33" name="TextBox 32"/>
          <p:cNvSpPr txBox="1"/>
          <p:nvPr/>
        </p:nvSpPr>
        <p:spPr>
          <a:xfrm>
            <a:off x="0" y="2452554"/>
            <a:ext cx="2057400" cy="900246"/>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Scout Swimmer 2</a:t>
            </a:r>
          </a:p>
          <a:p>
            <a:pPr marL="457200" indent="-457200">
              <a:buAutoNum type="arabicPeriod"/>
            </a:pPr>
            <a:r>
              <a:rPr lang="en-US" sz="1050" dirty="0" smtClean="0"/>
              <a:t>Equipment Handler (Forward)</a:t>
            </a:r>
          </a:p>
          <a:p>
            <a:pPr marL="457200" indent="-457200">
              <a:buAutoNum type="arabicPeriod"/>
            </a:pPr>
            <a:r>
              <a:rPr lang="en-US" sz="1050" dirty="0" smtClean="0"/>
              <a:t>Asst Navigator/Compass Man</a:t>
            </a:r>
            <a:endParaRPr lang="en-US" sz="1050" dirty="0"/>
          </a:p>
        </p:txBody>
      </p:sp>
      <p:sp>
        <p:nvSpPr>
          <p:cNvPr id="34" name="TextBox 33"/>
          <p:cNvSpPr txBox="1"/>
          <p:nvPr/>
        </p:nvSpPr>
        <p:spPr>
          <a:xfrm>
            <a:off x="4800600" y="3403684"/>
            <a:ext cx="2057400" cy="253916"/>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Equipment Handler (Back)</a:t>
            </a:r>
            <a:endParaRPr lang="en-US" sz="1050" dirty="0"/>
          </a:p>
        </p:txBody>
      </p:sp>
      <p:sp>
        <p:nvSpPr>
          <p:cNvPr id="35" name="TextBox 34"/>
          <p:cNvSpPr txBox="1"/>
          <p:nvPr/>
        </p:nvSpPr>
        <p:spPr>
          <a:xfrm>
            <a:off x="0" y="3429000"/>
            <a:ext cx="2057400" cy="253916"/>
          </a:xfrm>
          <a:prstGeom prst="rect">
            <a:avLst/>
          </a:prstGeom>
          <a:solidFill>
            <a:schemeClr val="bg1">
              <a:lumMod val="65000"/>
            </a:schemeClr>
          </a:solidFill>
          <a:ln>
            <a:solidFill>
              <a:schemeClr val="tx1"/>
            </a:solidFill>
          </a:ln>
        </p:spPr>
        <p:txBody>
          <a:bodyPr wrap="square" rtlCol="0">
            <a:spAutoFit/>
          </a:bodyPr>
          <a:lstStyle/>
          <a:p>
            <a:pPr marL="457200" indent="-457200">
              <a:buAutoNum type="arabicPeriod"/>
            </a:pPr>
            <a:r>
              <a:rPr lang="en-US" sz="1050" dirty="0" smtClean="0"/>
              <a:t>Equipment Handler (Back)</a:t>
            </a:r>
            <a:endParaRPr lang="en-US" sz="105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58000" cy="9906000"/>
          </a:xfrm>
        </p:spPr>
        <p:txBody>
          <a:bodyPr>
            <a:normAutofit fontScale="40000" lnSpcReduction="20000"/>
          </a:bodyPr>
          <a:lstStyle/>
          <a:p>
            <a:pPr marL="0" indent="0">
              <a:buNone/>
            </a:pPr>
            <a:r>
              <a:rPr lang="en-US" b="1" dirty="0" smtClean="0"/>
              <a:t>g</a:t>
            </a:r>
            <a:r>
              <a:rPr lang="en-US" b="1" dirty="0"/>
              <a:t>. Commands.</a:t>
            </a:r>
            <a:r>
              <a:rPr lang="en-US" dirty="0"/>
              <a:t> Commands are issued by the coxswain to ensure the boat is transported over land and controlled in the water. All crew members learn and react immediately to all commands issued by the coxswain. The various commands are as follows: </a:t>
            </a:r>
          </a:p>
          <a:p>
            <a:pPr marL="0" indent="0">
              <a:buNone/>
            </a:pPr>
            <a:r>
              <a:rPr lang="en-US" dirty="0"/>
              <a:t>(1) "Short count...count off," Crew counts off their position by pairs, such as 1, 2, 3, 4, 5 (Passenger #1, #2, if applicable), coxswain. </a:t>
            </a:r>
          </a:p>
          <a:p>
            <a:pPr marL="0" indent="0">
              <a:buNone/>
            </a:pPr>
            <a:r>
              <a:rPr lang="en-US" dirty="0"/>
              <a:t>(2) “Long count…count off,” Crew counts off the position by individual, such as 1, 2, 3, 4, 5, 6, 7, 8, 9, 10, (Passenger #1, #2, if applicable), coxswain. </a:t>
            </a:r>
          </a:p>
          <a:p>
            <a:pPr marL="0" indent="0">
              <a:buNone/>
            </a:pPr>
            <a:r>
              <a:rPr lang="en-US" dirty="0"/>
              <a:t>(3) “Boat stations," Crew takes positions alongside the boat. </a:t>
            </a:r>
          </a:p>
          <a:p>
            <a:pPr marL="0" indent="0">
              <a:buNone/>
            </a:pPr>
            <a:r>
              <a:rPr lang="en-US" dirty="0"/>
              <a:t>(4) “High carry…move" (used for long distance move overland). </a:t>
            </a:r>
          </a:p>
          <a:p>
            <a:pPr marL="0" indent="0">
              <a:buNone/>
            </a:pPr>
            <a:r>
              <a:rPr lang="en-US" dirty="0"/>
              <a:t>(a) On the preparatory command of “High carry," the crew faces the rear of the boat and squats down, grasping carrying handles with the inboard hand. </a:t>
            </a:r>
          </a:p>
          <a:p>
            <a:pPr marL="0" indent="0">
              <a:buNone/>
            </a:pPr>
            <a:r>
              <a:rPr lang="en-US" dirty="0"/>
              <a:t>(b) On the command “Move," the crew swivels around, lifting the boat to their shoulders so that the crew is standing and facing to the front with the boat on their inboard shoulders. </a:t>
            </a:r>
          </a:p>
          <a:p>
            <a:pPr marL="0" indent="0">
              <a:buNone/>
            </a:pPr>
            <a:r>
              <a:rPr lang="en-US" dirty="0"/>
              <a:t>(c) Coxswain guides the crew during movement. </a:t>
            </a:r>
          </a:p>
          <a:p>
            <a:pPr marL="0" indent="0">
              <a:buNone/>
            </a:pPr>
            <a:r>
              <a:rPr lang="en-US" dirty="0"/>
              <a:t>(5) “Low carry…move," (used for short distance moves overland). </a:t>
            </a:r>
          </a:p>
          <a:p>
            <a:pPr marL="0" indent="0">
              <a:buNone/>
            </a:pPr>
            <a:r>
              <a:rPr lang="en-US" dirty="0"/>
              <a:t>(a) On preparatory command of “Low carry," the crew faces the front of the boat, bent at the waist, and grasps the carrying handles with their inboard hands. </a:t>
            </a:r>
          </a:p>
          <a:p>
            <a:pPr marL="0" indent="0">
              <a:buNone/>
            </a:pPr>
            <a:r>
              <a:rPr lang="en-US" dirty="0"/>
              <a:t>(b) On the command of “Move," the crew stands up straight raising the boat about 6 to 8 inches off the ground. </a:t>
            </a:r>
          </a:p>
          <a:p>
            <a:pPr marL="0" indent="0">
              <a:buNone/>
            </a:pPr>
            <a:r>
              <a:rPr lang="en-US" dirty="0"/>
              <a:t>(c) Coxswain guides the crew during movement. </a:t>
            </a:r>
          </a:p>
          <a:p>
            <a:pPr marL="0" indent="0">
              <a:buNone/>
            </a:pPr>
            <a:r>
              <a:rPr lang="en-US" dirty="0"/>
              <a:t>(6) “Lower the boat move," Crew lowers the boat gently to the ground using the carrying handles. </a:t>
            </a:r>
          </a:p>
          <a:p>
            <a:pPr marL="0" indent="0">
              <a:buNone/>
            </a:pPr>
            <a:r>
              <a:rPr lang="en-US" dirty="0"/>
              <a:t>(7) “Give way together," Crew paddles to front with #2 setting the pace. </a:t>
            </a:r>
          </a:p>
          <a:p>
            <a:pPr marL="0" indent="0">
              <a:buNone/>
            </a:pPr>
            <a:r>
              <a:rPr lang="en-US" dirty="0"/>
              <a:t>(8) “Hold," Entire crew keeps paddles straight downward motionless in the water stopping the boat. </a:t>
            </a:r>
          </a:p>
          <a:p>
            <a:pPr marL="0" indent="0">
              <a:buNone/>
            </a:pPr>
            <a:r>
              <a:rPr lang="en-US" dirty="0"/>
              <a:t>(9) “Left side hold" (right), Left crew holds, right continues with previous command. </a:t>
            </a:r>
          </a:p>
          <a:p>
            <a:pPr marL="0" indent="0">
              <a:buNone/>
            </a:pPr>
            <a:r>
              <a:rPr lang="en-US" dirty="0"/>
              <a:t>(10) "Back paddle," Entire crew paddles backward propelling the boat to the rear. </a:t>
            </a:r>
          </a:p>
          <a:p>
            <a:pPr marL="0" indent="0">
              <a:buNone/>
            </a:pPr>
            <a:r>
              <a:rPr lang="en-US" dirty="0"/>
              <a:t>(11) ''Back paddle left" (right), left crew back paddles causing the boat to turn left, right crew continues with previous command. </a:t>
            </a:r>
          </a:p>
          <a:p>
            <a:pPr marL="0" indent="0">
              <a:buNone/>
            </a:pPr>
            <a:r>
              <a:rPr lang="en-US" dirty="0"/>
              <a:t>(12) "Rest paddles," crewmembers place paddles on their laps with blades outboard. This command may be given in pairs such as "#1s, rest paddles"). </a:t>
            </a:r>
          </a:p>
          <a:p>
            <a:pPr marL="0" indent="0">
              <a:buNone/>
            </a:pPr>
            <a:r>
              <a:rPr lang="en-US" b="1" dirty="0"/>
              <a:t>h. Securing of Landing Site. </a:t>
            </a:r>
            <a:endParaRPr lang="en-US" dirty="0"/>
          </a:p>
          <a:p>
            <a:pPr marL="0" indent="0">
              <a:buNone/>
            </a:pPr>
            <a:r>
              <a:rPr lang="en-US" dirty="0"/>
              <a:t>(1) If the patrol is going into an unsecured landing site, it can have a security boat land and reconnoiter the landing site, and then signal to the remaining boats to land. This is the best way. </a:t>
            </a:r>
          </a:p>
          <a:p>
            <a:pPr marL="0" indent="0">
              <a:buNone/>
            </a:pPr>
            <a:r>
              <a:rPr lang="en-US" dirty="0"/>
              <a:t>(2) If the landing site cannot be secured prior to the waterborne force landing, some form of early warning, such as scout swimmers, should be considered. These Rangers swim to shore from the assault boats and signal the boats to land. All signals and actions are rehearsed prior to the actual operation. </a:t>
            </a:r>
          </a:p>
          <a:p>
            <a:pPr marL="0" indent="0">
              <a:buNone/>
            </a:pPr>
            <a:r>
              <a:rPr lang="en-US" dirty="0"/>
              <a:t>(3) The landing site can be secured by force with all the assault boats landing simultaneously in a line formation. While this is the least desirable method of securing a landing site, it is rehearsed in the event the tactical situation requires its use. 	</a:t>
            </a:r>
          </a:p>
          <a:p>
            <a:pPr marL="0" indent="0">
              <a:buNone/>
            </a:pPr>
            <a:r>
              <a:rPr lang="en-US" dirty="0"/>
              <a:t>(4) Arrival at the debarkation point. </a:t>
            </a:r>
          </a:p>
          <a:p>
            <a:pPr marL="0" indent="0">
              <a:buNone/>
            </a:pPr>
            <a:r>
              <a:rPr lang="en-US" dirty="0"/>
              <a:t>(a) Unit members disembark according to leaders order (Figure 3). </a:t>
            </a:r>
          </a:p>
          <a:p>
            <a:pPr marL="0" indent="0">
              <a:buNone/>
            </a:pPr>
            <a:r>
              <a:rPr lang="en-US" dirty="0"/>
              <a:t>(b) Local security is established. </a:t>
            </a:r>
          </a:p>
          <a:p>
            <a:pPr marL="0" indent="0">
              <a:buNone/>
            </a:pPr>
            <a:r>
              <a:rPr lang="en-US" dirty="0"/>
              <a:t>(c) Leaders account for personnel and equipment. </a:t>
            </a:r>
          </a:p>
          <a:p>
            <a:pPr marL="0" indent="0">
              <a:buNone/>
            </a:pPr>
            <a:r>
              <a:rPr lang="en-US" dirty="0"/>
              <a:t>(d) Unit continues movement.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8" name="Slide Number Placeholder 7"/>
          <p:cNvSpPr>
            <a:spLocks noGrp="1"/>
          </p:cNvSpPr>
          <p:nvPr>
            <p:ph type="sldNum" sz="quarter" idx="12"/>
          </p:nvPr>
        </p:nvSpPr>
        <p:spPr/>
        <p:txBody>
          <a:bodyPr/>
          <a:lstStyle/>
          <a:p>
            <a:fld id="{19C55568-C6AD-4596-911E-41E918440C47}" type="slidenum">
              <a:rPr lang="en-US" smtClean="0"/>
              <a:pPr/>
              <a:t>73</a:t>
            </a:fld>
            <a:endParaRPr lang="en-US" dirty="0"/>
          </a:p>
        </p:txBody>
      </p:sp>
    </p:spTree>
    <p:extLst>
      <p:ext uri="{BB962C8B-B14F-4D97-AF65-F5344CB8AC3E}">
        <p14:creationId xmlns="" xmlns:p14="http://schemas.microsoft.com/office/powerpoint/2010/main" val="3698281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58000" cy="9906000"/>
          </a:xfrm>
        </p:spPr>
        <p:txBody>
          <a:bodyPr>
            <a:normAutofit fontScale="32500" lnSpcReduction="20000"/>
          </a:bodyPr>
          <a:lstStyle/>
          <a:p>
            <a:pPr marL="0" indent="0">
              <a:buNone/>
            </a:pPr>
            <a:r>
              <a:rPr lang="en-US" sz="3700" dirty="0"/>
              <a:t>• Rangers pull security initially with work vest on. </a:t>
            </a:r>
          </a:p>
          <a:p>
            <a:pPr marL="0" indent="0">
              <a:buNone/>
            </a:pPr>
            <a:r>
              <a:rPr lang="en-US" sz="3700" dirty="0"/>
              <a:t>• Coxswains and two men unlash and de rig rucksacks. </a:t>
            </a:r>
          </a:p>
          <a:p>
            <a:pPr marL="0" indent="0">
              <a:buNone/>
            </a:pPr>
            <a:r>
              <a:rPr lang="en-US" sz="3700" dirty="0"/>
              <a:t>• Rangers return in buddy teams to secure rucksack and drop off work vest. </a:t>
            </a:r>
          </a:p>
          <a:p>
            <a:pPr marL="0" indent="0">
              <a:buNone/>
            </a:pPr>
            <a:r>
              <a:rPr lang="en-US" sz="3700" dirty="0"/>
              <a:t>• Boats are camouflaged/ cached if necessary prior to movement.</a:t>
            </a:r>
          </a:p>
          <a:p>
            <a:pPr marL="0" indent="0">
              <a:buNone/>
            </a:pPr>
            <a:r>
              <a:rPr lang="en-US" sz="3700" dirty="0"/>
              <a:t> </a:t>
            </a:r>
          </a:p>
          <a:p>
            <a:pPr marL="0" indent="0">
              <a:buNone/>
            </a:pPr>
            <a:r>
              <a:rPr lang="en-US" sz="3700" b="1" dirty="0"/>
              <a:t>Figure 3: Landing Site</a:t>
            </a:r>
            <a:endParaRPr lang="en-US" sz="3700" dirty="0"/>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700" dirty="0" err="1" smtClean="0"/>
              <a:t>i</a:t>
            </a:r>
            <a:r>
              <a:rPr lang="en-US" sz="3700" dirty="0"/>
              <a:t>. </a:t>
            </a:r>
            <a:r>
              <a:rPr lang="en-US" sz="3700" b="1" dirty="0"/>
              <a:t>Capsize Drill. </a:t>
            </a:r>
            <a:r>
              <a:rPr lang="en-US" sz="3700" dirty="0"/>
              <a:t>The following commands and procedures are used for capsize drills or to right an overturned boat: </a:t>
            </a:r>
          </a:p>
          <a:p>
            <a:pPr marL="0" indent="0">
              <a:buNone/>
            </a:pPr>
            <a:r>
              <a:rPr lang="en-US" sz="3700" dirty="0"/>
              <a:t>(1) </a:t>
            </a:r>
            <a:r>
              <a:rPr lang="en-US" sz="3700" b="1" i="1" dirty="0"/>
              <a:t>Prepare to Capsize. </a:t>
            </a:r>
            <a:r>
              <a:rPr lang="en-US" sz="3700" dirty="0"/>
              <a:t>This command alerts the crew and they raise paddles above their heads, with the blades pointed outward. Before capsizing, the coxswain will conduct a long count. </a:t>
            </a:r>
          </a:p>
          <a:p>
            <a:pPr marL="0" indent="0">
              <a:buNone/>
            </a:pPr>
            <a:r>
              <a:rPr lang="en-US" sz="3700" dirty="0"/>
              <a:t>(2) </a:t>
            </a:r>
            <a:r>
              <a:rPr lang="en-US" sz="3700" b="1" i="1" dirty="0"/>
              <a:t>Pass Paddles. </a:t>
            </a:r>
            <a:r>
              <a:rPr lang="en-US" sz="3700" dirty="0"/>
              <a:t>All paddles are passed back and collected by Rangers #9/ 10. </a:t>
            </a:r>
          </a:p>
          <a:p>
            <a:pPr marL="0" indent="0">
              <a:buNone/>
            </a:pPr>
            <a:r>
              <a:rPr lang="en-US" sz="3700" dirty="0"/>
              <a:t>(3) </a:t>
            </a:r>
            <a:r>
              <a:rPr lang="en-US" sz="3700" b="1" i="1" dirty="0"/>
              <a:t>Capsize the Boat. </a:t>
            </a:r>
            <a:r>
              <a:rPr lang="en-US" sz="3700" dirty="0"/>
              <a:t>All personnel slide into the water except Rangers #3/ 5/ 7. Ranger #1 secures the bow line. The three men in the water grasp the capsize lines (ensuring the lines are routed under the safety lines) and stand on the buoyancy tubes opposite the capsize lines anchor points. The boat is then turned over by Rangers #3/ 5/ 7 men, who lean back and straighten their legs while pulling back on the capsize lines. As the boat lifts off the water, Ranger #4 grasps the center carrying handle and rides the boat over. Once the boat is over, Ranger #4 helps Rangers #3/ 7 men back onto the boat. Ranger #5 holds onto the center carrying handle and turns the boat over the same way. Ranger #5 rides the boat back over and helps the rest of the crew into the boat. As soon as the boat is capsized, the coxswain commands a long count to ensure that no one sank or was trapped under the boat. Every time the boat is turned over, he conducts another long count. </a:t>
            </a:r>
          </a:p>
          <a:p>
            <a:pPr marL="0" indent="0">
              <a:buNone/>
            </a:pPr>
            <a:r>
              <a:rPr lang="en-US" sz="3700" dirty="0"/>
              <a:t>j. </a:t>
            </a:r>
            <a:r>
              <a:rPr lang="en-US" sz="3700" b="1" dirty="0"/>
              <a:t>River Movement. </a:t>
            </a:r>
            <a:endParaRPr lang="en-US" sz="3700" dirty="0"/>
          </a:p>
          <a:p>
            <a:pPr marL="0" indent="0">
              <a:buNone/>
            </a:pPr>
            <a:r>
              <a:rPr lang="en-US" sz="3700" dirty="0"/>
              <a:t>(1) </a:t>
            </a:r>
            <a:r>
              <a:rPr lang="en-US" sz="3700" b="1" i="1" dirty="0"/>
              <a:t>Characteristics of River. </a:t>
            </a:r>
            <a:endParaRPr lang="en-US" sz="3700" dirty="0"/>
          </a:p>
          <a:p>
            <a:pPr marL="0" indent="0">
              <a:buNone/>
            </a:pPr>
            <a:r>
              <a:rPr lang="en-US" sz="3700" dirty="0"/>
              <a:t>(a) Know local conditions prior to embarking on river movement. </a:t>
            </a:r>
          </a:p>
          <a:p>
            <a:pPr marL="0" indent="0">
              <a:buNone/>
            </a:pPr>
            <a:r>
              <a:rPr lang="en-US" sz="3700" dirty="0"/>
              <a:t>(b) A </a:t>
            </a:r>
            <a:r>
              <a:rPr lang="en-US" sz="3700" i="1" dirty="0"/>
              <a:t>bend </a:t>
            </a:r>
            <a:r>
              <a:rPr lang="en-US" sz="3700" dirty="0"/>
              <a:t>is a turn in the river course. </a:t>
            </a:r>
          </a:p>
          <a:p>
            <a:pPr marL="0" indent="0">
              <a:buNone/>
            </a:pPr>
            <a:r>
              <a:rPr lang="en-US" sz="3700" dirty="0"/>
              <a:t>(c) A </a:t>
            </a:r>
            <a:r>
              <a:rPr lang="en-US" sz="3700" i="1" dirty="0"/>
              <a:t>reach </a:t>
            </a:r>
            <a:r>
              <a:rPr lang="en-US" sz="3700" dirty="0"/>
              <a:t>is a straight portion of river between two curves. </a:t>
            </a:r>
          </a:p>
          <a:p>
            <a:pPr marL="0" indent="0">
              <a:buNone/>
            </a:pPr>
            <a:r>
              <a:rPr lang="en-US" sz="3700" dirty="0"/>
              <a:t>(d) A </a:t>
            </a:r>
            <a:r>
              <a:rPr lang="en-US" sz="3700" i="1" dirty="0"/>
              <a:t>slough </a:t>
            </a:r>
            <a:r>
              <a:rPr lang="en-US" sz="3700" dirty="0"/>
              <a:t>(pronounced “</a:t>
            </a:r>
            <a:r>
              <a:rPr lang="en-US" sz="3700" dirty="0" err="1"/>
              <a:t>sloo</a:t>
            </a:r>
            <a:r>
              <a:rPr lang="en-US" sz="3700" dirty="0"/>
              <a:t>”) is a dead end branch from a river. They are normally quite deep and can be distinguished from the true river by their lack of current. </a:t>
            </a:r>
          </a:p>
          <a:p>
            <a:pPr marL="0" indent="0">
              <a:buNone/>
            </a:pPr>
            <a:r>
              <a:rPr lang="en-US" sz="3700" dirty="0"/>
              <a:t>(e) </a:t>
            </a:r>
            <a:r>
              <a:rPr lang="en-US" sz="3700" i="1" dirty="0"/>
              <a:t>Dead water </a:t>
            </a:r>
            <a:r>
              <a:rPr lang="en-US" sz="3700" dirty="0"/>
              <a:t>is a part of the river, due to erosion and changes in the river course that has no current. Dead water is characterized by excessive snags and debris. </a:t>
            </a:r>
          </a:p>
          <a:p>
            <a:pPr marL="0" indent="0">
              <a:buNone/>
            </a:pPr>
            <a:r>
              <a:rPr lang="en-US" sz="3700" dirty="0"/>
              <a:t>(f) An </a:t>
            </a:r>
            <a:r>
              <a:rPr lang="en-US" sz="3700" i="1" dirty="0"/>
              <a:t>island </a:t>
            </a:r>
            <a:r>
              <a:rPr lang="en-US" sz="3700" dirty="0"/>
              <a:t>is usually a pear shaped mass of land in the main current of the river. Upstream portions of islands usually catch debris and are avoided.</a:t>
            </a:r>
          </a:p>
          <a:p>
            <a:pPr marL="0" indent="0">
              <a:buNone/>
            </a:pPr>
            <a:r>
              <a:rPr lang="en-US" sz="3700" dirty="0"/>
              <a:t>(g) The </a:t>
            </a:r>
            <a:r>
              <a:rPr lang="en-US" sz="3700" i="1" dirty="0"/>
              <a:t>current </a:t>
            </a:r>
            <a:r>
              <a:rPr lang="en-US" sz="3700" dirty="0"/>
              <a:t>in a narrow part of a reach is normally greater than in the wide portion. The current is greatest on the outside of a curve; sandbars and shallow water are found on the inside of the curve. </a:t>
            </a:r>
          </a:p>
          <a:p>
            <a:pPr marL="0" indent="0">
              <a:buNone/>
            </a:pPr>
            <a:r>
              <a:rPr lang="en-US" sz="3700" dirty="0"/>
              <a:t>(h) </a:t>
            </a:r>
            <a:r>
              <a:rPr lang="en-US" sz="3700" i="1" dirty="0"/>
              <a:t>Sandbars </a:t>
            </a:r>
            <a:r>
              <a:rPr lang="en-US" sz="3700" dirty="0"/>
              <a:t>are located at those points where a tributary feeds into the main body of a river or stream. </a:t>
            </a:r>
          </a:p>
          <a:p>
            <a:pPr marL="0" indent="0">
              <a:buNone/>
            </a:pPr>
            <a:r>
              <a:rPr lang="en-US" sz="3700" dirty="0"/>
              <a:t>(j) Because Rangers #1 and #2 are sitting on the front left and right sides of the boat, they observe for obstacles as the boat moves downriver. If either notices an obstacle on either side of the boat, he notifies the coxswain. The coxswain then adjusts steering to avoid the obstacle. </a:t>
            </a:r>
          </a:p>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pic>
        <p:nvPicPr>
          <p:cNvPr id="6" name="Picture 5"/>
          <p:cNvPicPr/>
          <p:nvPr/>
        </p:nvPicPr>
        <p:blipFill>
          <a:blip r:embed="rId2" cstate="print"/>
          <a:srcRect/>
          <a:stretch>
            <a:fillRect/>
          </a:stretch>
        </p:blipFill>
        <p:spPr bwMode="auto">
          <a:xfrm>
            <a:off x="685800" y="1295400"/>
            <a:ext cx="3771900" cy="237744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19C55568-C6AD-4596-911E-41E918440C47}" type="slidenum">
              <a:rPr lang="en-US" smtClean="0"/>
              <a:pPr/>
              <a:t>74</a:t>
            </a:fld>
            <a:endParaRPr lang="en-US" dirty="0"/>
          </a:p>
        </p:txBody>
      </p:sp>
    </p:spTree>
    <p:extLst>
      <p:ext uri="{BB962C8B-B14F-4D97-AF65-F5344CB8AC3E}">
        <p14:creationId xmlns="" xmlns:p14="http://schemas.microsoft.com/office/powerpoint/2010/main" val="592682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58000" cy="9906000"/>
          </a:xfrm>
        </p:spPr>
        <p:txBody>
          <a:bodyPr>
            <a:normAutofit fontScale="47500" lnSpcReduction="20000"/>
          </a:bodyPr>
          <a:lstStyle/>
          <a:p>
            <a:pPr marL="0" indent="0">
              <a:buNone/>
            </a:pPr>
            <a:r>
              <a:rPr lang="en-US" sz="3000" dirty="0" smtClean="0"/>
              <a:t>(2) </a:t>
            </a:r>
            <a:r>
              <a:rPr lang="en-US" sz="3000" b="1" i="1" dirty="0" smtClean="0"/>
              <a:t>Navigation. </a:t>
            </a:r>
            <a:r>
              <a:rPr lang="en-US" sz="3000" dirty="0" smtClean="0"/>
              <a:t>The patrol leader is responsible for navigation. The three acceptable methods of river navigation are </a:t>
            </a:r>
          </a:p>
          <a:p>
            <a:pPr marL="0" indent="0">
              <a:buNone/>
            </a:pPr>
            <a:r>
              <a:rPr lang="en-US" sz="3000" dirty="0" smtClean="0"/>
              <a:t>(a) </a:t>
            </a:r>
            <a:r>
              <a:rPr lang="en-US" sz="3000" i="1" dirty="0" smtClean="0"/>
              <a:t>Checkpoint and General Route. </a:t>
            </a:r>
            <a:r>
              <a:rPr lang="en-US" sz="3000" dirty="0" smtClean="0"/>
              <a:t>These methods are used when the drop site is marked by a well defined checkpoint and the waterway is not confused by a lot of branches and tributaries. They are best used during daylight hours and for short distances. </a:t>
            </a:r>
          </a:p>
          <a:p>
            <a:pPr marL="0" indent="0">
              <a:buNone/>
            </a:pPr>
            <a:r>
              <a:rPr lang="en-US" sz="3000" dirty="0" smtClean="0"/>
              <a:t>(b) </a:t>
            </a:r>
            <a:r>
              <a:rPr lang="en-US" sz="3000" i="1" dirty="0" smtClean="0"/>
              <a:t>Navigator Observer Method. </a:t>
            </a:r>
            <a:r>
              <a:rPr lang="en-US" sz="3000" dirty="0" smtClean="0"/>
              <a:t>This method is the most accurate means of river navigation and is used effectively in all light conditions. </a:t>
            </a:r>
          </a:p>
          <a:p>
            <a:pPr marL="0" indent="0">
              <a:buNone/>
            </a:pPr>
            <a:r>
              <a:rPr lang="en-US" sz="3000" dirty="0" smtClean="0"/>
              <a:t>(c) </a:t>
            </a:r>
            <a:r>
              <a:rPr lang="en-US" sz="3000" i="1" dirty="0" smtClean="0"/>
              <a:t>Equipment Needed. </a:t>
            </a:r>
            <a:endParaRPr lang="en-US" sz="3000" dirty="0" smtClean="0"/>
          </a:p>
          <a:p>
            <a:pPr marL="0" indent="0">
              <a:buNone/>
            </a:pPr>
            <a:r>
              <a:rPr lang="en-US" sz="3000" dirty="0" smtClean="0"/>
              <a:t>• Compass </a:t>
            </a:r>
          </a:p>
          <a:p>
            <a:pPr marL="0" indent="0">
              <a:buNone/>
            </a:pPr>
            <a:r>
              <a:rPr lang="en-US" sz="3000" dirty="0" smtClean="0"/>
              <a:t>• GPS </a:t>
            </a:r>
          </a:p>
          <a:p>
            <a:pPr marL="0" indent="0">
              <a:buNone/>
            </a:pPr>
            <a:r>
              <a:rPr lang="en-US" sz="3000" dirty="0" smtClean="0"/>
              <a:t>• Photo map (1st choice) </a:t>
            </a:r>
          </a:p>
          <a:p>
            <a:pPr marL="0" indent="0">
              <a:buNone/>
            </a:pPr>
            <a:r>
              <a:rPr lang="en-US" sz="3000" dirty="0" smtClean="0"/>
              <a:t>• Topographical map (2nd choice) </a:t>
            </a:r>
          </a:p>
          <a:p>
            <a:pPr marL="0" indent="0">
              <a:buNone/>
            </a:pPr>
            <a:r>
              <a:rPr lang="en-US" sz="3000" dirty="0" smtClean="0"/>
              <a:t>• Poncho (for night use) </a:t>
            </a:r>
          </a:p>
          <a:p>
            <a:pPr marL="0" indent="0">
              <a:buNone/>
            </a:pPr>
            <a:r>
              <a:rPr lang="en-US" sz="3000" dirty="0" smtClean="0"/>
              <a:t>• Pencil/ Grease pencil </a:t>
            </a:r>
          </a:p>
          <a:p>
            <a:pPr marL="0" indent="0">
              <a:buNone/>
            </a:pPr>
            <a:r>
              <a:rPr lang="en-US" sz="3000" dirty="0" smtClean="0"/>
              <a:t>• Flashlight (for night use) </a:t>
            </a:r>
          </a:p>
          <a:p>
            <a:pPr marL="0" indent="0">
              <a:buNone/>
            </a:pPr>
            <a:r>
              <a:rPr lang="en-US" sz="3000" dirty="0" smtClean="0"/>
              <a:t>(d) </a:t>
            </a:r>
            <a:r>
              <a:rPr lang="en-US" sz="3000" i="1" dirty="0" smtClean="0"/>
              <a:t>Procedure. </a:t>
            </a:r>
            <a:r>
              <a:rPr lang="en-US" sz="3000" dirty="0" smtClean="0"/>
              <a:t>Navigator is positioned in center of boat and does not paddle. During hours of darkness, he uses his flashlight under the poncho to check his map. The observer (or Ranger #1) is at the front of the boat. </a:t>
            </a:r>
          </a:p>
          <a:p>
            <a:pPr marL="0" indent="0">
              <a:buNone/>
            </a:pPr>
            <a:r>
              <a:rPr lang="en-US" sz="3000" dirty="0" smtClean="0"/>
              <a:t>• The navigator keeps his map and compass oriented at all time. </a:t>
            </a:r>
          </a:p>
          <a:p>
            <a:pPr marL="0" indent="0">
              <a:buNone/>
            </a:pPr>
            <a:r>
              <a:rPr lang="en-US" sz="3000" dirty="0" smtClean="0"/>
              <a:t>• The navigator keeps the observer informed of the configuration of the river by announcing bends, sloughs, reaches, and stream junctions as shown on his map. </a:t>
            </a:r>
          </a:p>
          <a:p>
            <a:pPr marL="0" indent="0">
              <a:buNone/>
            </a:pPr>
            <a:r>
              <a:rPr lang="en-US" sz="3000" dirty="0" smtClean="0"/>
              <a:t>• The observer compares this information with the bends, sloughs, reaches, and stream junctions he actually sees. When these are confirmed, the navigator confirms the boat’s location on his map. </a:t>
            </a:r>
          </a:p>
          <a:p>
            <a:pPr marL="0" indent="0">
              <a:buNone/>
            </a:pPr>
            <a:r>
              <a:rPr lang="en-US" sz="3000" dirty="0" smtClean="0"/>
              <a:t>• The navigator also keeps the observer informed of the general azimuths of reaches as shown on his map and the observer confirms these with actual compass readings of the river. </a:t>
            </a:r>
          </a:p>
          <a:p>
            <a:pPr marL="0" indent="0">
              <a:buNone/>
            </a:pPr>
            <a:r>
              <a:rPr lang="en-US" sz="3000" dirty="0" smtClean="0"/>
              <a:t>• The navigator announces only one configuration at a time to the observer and does not announce another until it is confirmed and completed. </a:t>
            </a:r>
          </a:p>
          <a:p>
            <a:pPr marL="0" indent="0">
              <a:buNone/>
            </a:pPr>
            <a:r>
              <a:rPr lang="en-US" sz="3000" dirty="0" smtClean="0"/>
              <a:t>• A strip map drawn on clear acetate backed by luminous tape may be used. The drawing is to scale or a schematic. It should show all curves and the azimuth and distance of all reaches. It may also show terrain features, stream junctions, and sloughs. </a:t>
            </a:r>
          </a:p>
          <a:p>
            <a:pPr marL="0" indent="0">
              <a:buNone/>
            </a:pPr>
            <a:r>
              <a:rPr lang="en-US" sz="3000" dirty="0" smtClean="0"/>
              <a:t>k. </a:t>
            </a:r>
            <a:r>
              <a:rPr lang="en-US" sz="3000" b="1" dirty="0" smtClean="0"/>
              <a:t>Formations. </a:t>
            </a:r>
            <a:r>
              <a:rPr lang="en-US" sz="3000" dirty="0" smtClean="0"/>
              <a:t>Various boat formations are used (day and night) for control, speed, and security (</a:t>
            </a:r>
            <a:r>
              <a:rPr lang="en-US" sz="3000" b="1" dirty="0" smtClean="0"/>
              <a:t>Figure 13-4</a:t>
            </a:r>
            <a:r>
              <a:rPr lang="en-US" sz="3000" dirty="0" smtClean="0"/>
              <a:t>). The choice of which is used depends on the tactical situation and the discretion of the patrol leader. He should use hand and arm signals to control his assault boats. The formations are: </a:t>
            </a:r>
          </a:p>
          <a:p>
            <a:pPr marL="0" indent="0">
              <a:buNone/>
            </a:pPr>
            <a:r>
              <a:rPr lang="en-US" sz="3000" dirty="0" smtClean="0"/>
              <a:t>• Wedge </a:t>
            </a:r>
          </a:p>
          <a:p>
            <a:pPr marL="0" indent="0">
              <a:buNone/>
            </a:pPr>
            <a:r>
              <a:rPr lang="en-US" sz="3000" dirty="0" smtClean="0"/>
              <a:t>• Line </a:t>
            </a:r>
          </a:p>
          <a:p>
            <a:pPr marL="0" indent="0">
              <a:buNone/>
            </a:pPr>
            <a:r>
              <a:rPr lang="en-US" sz="3000" dirty="0" smtClean="0"/>
              <a:t>• File </a:t>
            </a:r>
          </a:p>
          <a:p>
            <a:pPr marL="0" indent="0">
              <a:buNone/>
            </a:pPr>
            <a:r>
              <a:rPr lang="en-US" sz="3000" dirty="0" smtClean="0"/>
              <a:t>• Echelon </a:t>
            </a:r>
          </a:p>
          <a:p>
            <a:pPr marL="0" indent="0">
              <a:buNone/>
            </a:pPr>
            <a:r>
              <a:rPr lang="en-US" sz="3000" dirty="0" smtClean="0"/>
              <a:t>• </a:t>
            </a:r>
            <a:r>
              <a:rPr lang="en-US" sz="3000" dirty="0" err="1" smtClean="0"/>
              <a:t>Vee</a:t>
            </a:r>
            <a:endParaRPr lang="en-US" sz="3000" dirty="0" smtClean="0"/>
          </a:p>
          <a:p>
            <a:pPr marL="0" indent="0">
              <a:buNone/>
            </a:pPr>
            <a:r>
              <a:rPr lang="en-US" sz="3000" dirty="0" smtClean="0"/>
              <a:t> </a:t>
            </a:r>
          </a:p>
          <a:p>
            <a:pPr marL="0" indent="0">
              <a:buNone/>
            </a:pPr>
            <a:r>
              <a:rPr lang="en-US" sz="3000" b="1" dirty="0" smtClean="0"/>
              <a:t>Figure 13-4</a:t>
            </a:r>
            <a:r>
              <a:rPr lang="en-US" sz="3000" dirty="0" smtClean="0"/>
              <a:t>: Formations</a:t>
            </a:r>
          </a:p>
          <a:p>
            <a:pPr marL="0" indent="0">
              <a:buNone/>
            </a:pPr>
            <a:r>
              <a:rPr lang="en-US" sz="3000" dirty="0" smtClean="0"/>
              <a:t/>
            </a:r>
            <a:br>
              <a:rPr lang="en-US" sz="3000" dirty="0" smtClean="0"/>
            </a:br>
            <a:endParaRPr lang="en-US" sz="3000" dirty="0" smtClean="0"/>
          </a:p>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7543800"/>
            <a:ext cx="3558540" cy="177546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19C55568-C6AD-4596-911E-41E918440C47}" type="slidenum">
              <a:rPr lang="en-US" smtClean="0"/>
              <a:pPr/>
              <a:t>75</a:t>
            </a:fld>
            <a:endParaRPr lang="en-US" dirty="0"/>
          </a:p>
        </p:txBody>
      </p:sp>
    </p:spTree>
    <p:extLst>
      <p:ext uri="{BB962C8B-B14F-4D97-AF65-F5344CB8AC3E}">
        <p14:creationId xmlns="" xmlns:p14="http://schemas.microsoft.com/office/powerpoint/2010/main" val="3730133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a:t>
            </a:r>
            <a:endParaRPr lang="en-US" dirty="0"/>
          </a:p>
        </p:txBody>
      </p:sp>
      <p:sp>
        <p:nvSpPr>
          <p:cNvPr id="3" name="Content Placeholder 2"/>
          <p:cNvSpPr>
            <a:spLocks noGrp="1"/>
          </p:cNvSpPr>
          <p:nvPr>
            <p:ph idx="1"/>
          </p:nvPr>
        </p:nvSpPr>
        <p:spPr>
          <a:xfrm>
            <a:off x="342900" y="1539698"/>
            <a:ext cx="6172200" cy="6537502"/>
          </a:xfrm>
        </p:spPr>
        <p:txBody>
          <a:bodyPr>
            <a:normAutofit fontScale="55000" lnSpcReduction="20000"/>
          </a:bodyPr>
          <a:lstStyle/>
          <a:p>
            <a:endParaRPr lang="en-US" sz="2900" dirty="0"/>
          </a:p>
          <a:p>
            <a:r>
              <a:rPr lang="en-US" sz="2900" dirty="0"/>
              <a:t>Open all of the inflatable boat's valves before you begin inflating it.</a:t>
            </a:r>
          </a:p>
          <a:p>
            <a:pPr marL="0" indent="0">
              <a:buNone/>
            </a:pPr>
            <a:r>
              <a:rPr lang="en-US" sz="2900" dirty="0"/>
              <a:t> </a:t>
            </a:r>
          </a:p>
          <a:p>
            <a:r>
              <a:rPr lang="en-US" sz="2900" dirty="0"/>
              <a:t>Fill up each air chamber in the boat. Try to get the air pressure as uniform as you can. Pick a valve, and then work your way around the boat in a clockwise motion as you fill each air chamber.</a:t>
            </a:r>
          </a:p>
          <a:p>
            <a:endParaRPr lang="en-US" sz="2900" dirty="0"/>
          </a:p>
          <a:p>
            <a:r>
              <a:rPr lang="en-US" sz="2900" dirty="0"/>
              <a:t>In a counterclockwise direction, check that each air chamber has the same air pressure. Generally, each chamber should be filled to about 2.5 PSI, but no more than that.</a:t>
            </a:r>
          </a:p>
          <a:p>
            <a:pPr marL="0" indent="0">
              <a:buNone/>
            </a:pPr>
            <a:r>
              <a:rPr lang="en-US" sz="2900" dirty="0"/>
              <a:t> </a:t>
            </a:r>
          </a:p>
          <a:p>
            <a:r>
              <a:rPr lang="en-US" sz="2900" dirty="0"/>
              <a:t>Inflate the thwarts after you have filled the main air chambers. Continue to inflate until it takes shape.</a:t>
            </a:r>
          </a:p>
          <a:p>
            <a:endParaRPr lang="en-US" sz="2900" dirty="0"/>
          </a:p>
          <a:p>
            <a:endParaRPr lang="en-US" sz="2900" dirty="0"/>
          </a:p>
          <a:p>
            <a:r>
              <a:rPr lang="en-US" sz="2900" dirty="0"/>
              <a:t>Use oars to row the boat whichever direction you need to go, or just let the inflatable boat float along with the current</a:t>
            </a:r>
            <a:r>
              <a:rPr lang="en-US" sz="2900" dirty="0" smtClean="0"/>
              <a:t>.</a:t>
            </a:r>
          </a:p>
          <a:p>
            <a:endParaRPr lang="en-US" sz="2900" dirty="0"/>
          </a:p>
          <a:p>
            <a:r>
              <a:rPr lang="en-US" sz="2900" b="1" dirty="0"/>
              <a:t>Tips &amp; </a:t>
            </a:r>
            <a:r>
              <a:rPr lang="en-US" sz="2900" b="1" dirty="0" smtClean="0"/>
              <a:t>Warnings</a:t>
            </a:r>
          </a:p>
          <a:p>
            <a:endParaRPr lang="en-US" sz="2900" dirty="0"/>
          </a:p>
          <a:p>
            <a:r>
              <a:rPr lang="en-US" sz="2900" dirty="0"/>
              <a:t>Clean </a:t>
            </a:r>
            <a:r>
              <a:rPr lang="en-US" sz="2900" dirty="0" smtClean="0"/>
              <a:t>boats thoroughly before </a:t>
            </a:r>
            <a:r>
              <a:rPr lang="en-US" sz="2900" dirty="0"/>
              <a:t>storing</a:t>
            </a:r>
            <a:r>
              <a:rPr lang="en-US" sz="2900" dirty="0" smtClean="0"/>
              <a:t>.</a:t>
            </a:r>
          </a:p>
          <a:p>
            <a:endParaRPr lang="en-US" sz="2900" dirty="0"/>
          </a:p>
          <a:p>
            <a:r>
              <a:rPr lang="en-US" sz="2900" dirty="0"/>
              <a:t>Use a cotton swab and 303 Aerospace Protectant to keep the valves clean</a:t>
            </a:r>
            <a:r>
              <a:rPr lang="en-US" sz="2900" dirty="0" smtClean="0"/>
              <a:t>.</a:t>
            </a:r>
          </a:p>
          <a:p>
            <a:endParaRPr lang="en-US" sz="2900" dirty="0"/>
          </a:p>
          <a:p>
            <a:r>
              <a:rPr lang="en-US" sz="2900" dirty="0"/>
              <a:t>Changes in temperature can affect how well your boat is inflated, so you should check it regularly throughout the day.</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Black" pitchFamily="34" charset="0"/>
                <a:ea typeface="+mj-ea"/>
                <a:cs typeface="+mj-cs"/>
              </a:rPr>
              <a:t>17A.</a:t>
            </a:r>
            <a:r>
              <a:rPr kumimoji="0" lang="en-US" sz="4000" b="0" i="0" u="none" strike="noStrike" kern="1200" cap="none" spc="0" normalizeH="0" noProof="0" dirty="0" smtClean="0">
                <a:ln>
                  <a:noFill/>
                </a:ln>
                <a:solidFill>
                  <a:schemeClr val="bg1"/>
                </a:solidFill>
                <a:effectLst/>
                <a:uLnTx/>
                <a:uFillTx/>
                <a:latin typeface="Arial Black" pitchFamily="34" charset="0"/>
                <a:ea typeface="+mj-ea"/>
                <a:cs typeface="+mj-cs"/>
              </a:rPr>
              <a:t> </a:t>
            </a:r>
            <a:r>
              <a:rPr kumimoji="0" lang="en-US" sz="4000" b="0" i="0" u="none" strike="noStrike" kern="1200" cap="none" spc="0" normalizeH="0" baseline="0" noProof="0" dirty="0" smtClean="0">
                <a:ln>
                  <a:noFill/>
                </a:ln>
                <a:solidFill>
                  <a:schemeClr val="bg1"/>
                </a:solidFill>
                <a:effectLst/>
                <a:uLnTx/>
                <a:uFillTx/>
                <a:latin typeface="Arial Black" pitchFamily="34" charset="0"/>
                <a:ea typeface="+mj-ea"/>
                <a:cs typeface="+mj-cs"/>
              </a:rPr>
              <a:t>INFLATION</a:t>
            </a:r>
            <a:endParaRPr kumimoji="0" lang="en-US" sz="4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Slide Number Placeholder 5"/>
          <p:cNvSpPr>
            <a:spLocks noGrp="1"/>
          </p:cNvSpPr>
          <p:nvPr>
            <p:ph type="sldNum" sz="quarter" idx="12"/>
          </p:nvPr>
        </p:nvSpPr>
        <p:spPr/>
        <p:txBody>
          <a:bodyPr/>
          <a:lstStyle/>
          <a:p>
            <a:fld id="{19C55568-C6AD-4596-911E-41E918440C47}" type="slidenum">
              <a:rPr lang="en-US" smtClean="0"/>
              <a:pPr/>
              <a:t>76</a:t>
            </a:fld>
            <a:endParaRPr lang="en-US" dirty="0"/>
          </a:p>
        </p:txBody>
      </p:sp>
    </p:spTree>
    <p:extLst>
      <p:ext uri="{BB962C8B-B14F-4D97-AF65-F5344CB8AC3E}">
        <p14:creationId xmlns="" xmlns:p14="http://schemas.microsoft.com/office/powerpoint/2010/main" val="20307359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Deflating and Folding</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813242422"/>
              </p:ext>
            </p:extLst>
          </p:nvPr>
        </p:nvGraphicFramePr>
        <p:xfrm>
          <a:off x="-15766" y="228600"/>
          <a:ext cx="6858000" cy="7696200"/>
        </p:xfrm>
        <a:graphic>
          <a:graphicData uri="http://schemas.openxmlformats.org/drawingml/2006/table">
            <a:tbl>
              <a:tblPr firstRow="1" firstCol="1" bandRow="1"/>
              <a:tblGrid>
                <a:gridCol w="6858000"/>
              </a:tblGrid>
              <a:tr h="540871">
                <a:tc>
                  <a:txBody>
                    <a:bodyPr/>
                    <a:lstStyle/>
                    <a:p>
                      <a:pPr marL="0" marR="0">
                        <a:lnSpc>
                          <a:spcPct val="115000"/>
                        </a:lnSpc>
                        <a:spcBef>
                          <a:spcPts val="2400"/>
                        </a:spcBef>
                        <a:spcAft>
                          <a:spcPts val="0"/>
                        </a:spcAft>
                      </a:pPr>
                      <a:endParaRPr lang="en-US" sz="1100" dirty="0">
                        <a:effectLst/>
                        <a:latin typeface="Calibri"/>
                        <a:ea typeface="Times New Roman"/>
                        <a:cs typeface="Times New Roman"/>
                      </a:endParaRPr>
                    </a:p>
                  </a:txBody>
                  <a:tcPr marL="28575" marR="28575" marT="28575" marB="28575" anchor="ctr">
                    <a:lnL>
                      <a:noFill/>
                    </a:lnL>
                    <a:lnR>
                      <a:noFill/>
                    </a:lnR>
                    <a:lnT>
                      <a:noFill/>
                    </a:lnT>
                    <a:lnB>
                      <a:noFill/>
                    </a:lnB>
                  </a:tcPr>
                </a:tc>
              </a:tr>
              <a:tr h="4007708">
                <a:tc>
                  <a:txBody>
                    <a:bodyPr/>
                    <a:lstStyle/>
                    <a:p>
                      <a:pPr marL="0" marR="0">
                        <a:lnSpc>
                          <a:spcPts val="1200"/>
                        </a:lnSpc>
                        <a:spcBef>
                          <a:spcPts val="450"/>
                        </a:spcBef>
                        <a:spcAft>
                          <a:spcPts val="450"/>
                        </a:spcAft>
                      </a:pPr>
                      <a:r>
                        <a:rPr lang="en-US" sz="1300" dirty="0">
                          <a:solidFill>
                            <a:srgbClr val="010101"/>
                          </a:solidFill>
                          <a:effectLst/>
                          <a:latin typeface="+mn-lt"/>
                          <a:ea typeface="Times New Roman"/>
                          <a:cs typeface="Times New Roman"/>
                        </a:rPr>
                        <a:t>Your boat has several separate air chambers and valves. First of all open all of valves by depressing them and turning a half turn till arrow points into the orange area.</a:t>
                      </a:r>
                      <a:endParaRPr lang="en-US" sz="1300" dirty="0">
                        <a:effectLst/>
                        <a:latin typeface="+mn-lt"/>
                        <a:ea typeface="Times New Roman"/>
                        <a:cs typeface="Times New Roman"/>
                      </a:endParaRPr>
                    </a:p>
                    <a:p>
                      <a:pPr marL="0" marR="0">
                        <a:lnSpc>
                          <a:spcPts val="1200"/>
                        </a:lnSpc>
                        <a:spcBef>
                          <a:spcPts val="450"/>
                        </a:spcBef>
                        <a:spcAft>
                          <a:spcPts val="450"/>
                        </a:spcAft>
                      </a:pPr>
                      <a:r>
                        <a:rPr lang="en-US" sz="1300" dirty="0">
                          <a:solidFill>
                            <a:srgbClr val="010101"/>
                          </a:solidFill>
                          <a:effectLst/>
                          <a:latin typeface="+mn-lt"/>
                          <a:ea typeface="Times New Roman"/>
                          <a:cs typeface="Times New Roman"/>
                        </a:rPr>
                        <a:t>The vessels end caps are to be removed to allow all the air to escape the boat.</a:t>
                      </a:r>
                      <a:endParaRPr lang="en-US" sz="1300" dirty="0">
                        <a:effectLst/>
                        <a:latin typeface="+mn-lt"/>
                        <a:ea typeface="Times New Roman"/>
                        <a:cs typeface="Times New Roman"/>
                      </a:endParaRPr>
                    </a:p>
                    <a:p>
                      <a:pPr marL="0" marR="0">
                        <a:lnSpc>
                          <a:spcPts val="1200"/>
                        </a:lnSpc>
                        <a:spcBef>
                          <a:spcPts val="450"/>
                        </a:spcBef>
                        <a:spcAft>
                          <a:spcPts val="450"/>
                        </a:spcAft>
                      </a:pPr>
                      <a:r>
                        <a:rPr lang="en-US" sz="1300" dirty="0">
                          <a:solidFill>
                            <a:srgbClr val="010101"/>
                          </a:solidFill>
                          <a:effectLst/>
                          <a:latin typeface="+mn-lt"/>
                          <a:ea typeface="Times New Roman"/>
                          <a:cs typeface="Times New Roman"/>
                        </a:rPr>
                        <a:t>Your boat is equipped with an Aluminum Floor, it is now time to remove it. Remove the stringers from either edge first. Now, lift the floor about 10 inches at the rear most seam (between the last and second last floor pieces). Carefully lift the pieces out and place them in their carrying case.</a:t>
                      </a:r>
                      <a:endParaRPr lang="en-US" sz="1300" dirty="0">
                        <a:effectLst/>
                        <a:latin typeface="+mn-lt"/>
                        <a:ea typeface="Times New Roman"/>
                        <a:cs typeface="Times New Roman"/>
                      </a:endParaRPr>
                    </a:p>
                    <a:p>
                      <a:pPr marL="0" marR="0">
                        <a:lnSpc>
                          <a:spcPts val="1200"/>
                        </a:lnSpc>
                        <a:spcBef>
                          <a:spcPts val="450"/>
                        </a:spcBef>
                        <a:spcAft>
                          <a:spcPts val="450"/>
                        </a:spcAft>
                      </a:pPr>
                      <a:r>
                        <a:rPr lang="en-US" sz="1300" dirty="0">
                          <a:solidFill>
                            <a:srgbClr val="010101"/>
                          </a:solidFill>
                          <a:effectLst/>
                          <a:latin typeface="+mn-lt"/>
                          <a:ea typeface="Times New Roman"/>
                          <a:cs typeface="Times New Roman"/>
                        </a:rPr>
                        <a:t>The valves should be in their "open" position for disassembly. They are open when they are in the down</a:t>
                      </a:r>
                      <a:r>
                        <a:rPr lang="en-US" sz="1300" dirty="0">
                          <a:solidFill>
                            <a:srgbClr val="010101"/>
                          </a:solidFill>
                          <a:effectLst/>
                          <a:latin typeface="+mn-lt"/>
                          <a:ea typeface="Times New Roman"/>
                          <a:cs typeface="Verdana"/>
                        </a:rPr>
                        <a:t> position. They can be</a:t>
                      </a:r>
                      <a:r>
                        <a:rPr lang="en-US" sz="1300" dirty="0">
                          <a:solidFill>
                            <a:srgbClr val="010101"/>
                          </a:solidFill>
                          <a:effectLst/>
                          <a:latin typeface="+mn-lt"/>
                          <a:ea typeface="Times New Roman"/>
                          <a:cs typeface="Times New Roman"/>
                        </a:rPr>
                        <a:t> alternately placed in their up (closed) and down (open) positions by pushing them down and turning one quarter to a half turn.</a:t>
                      </a:r>
                      <a:endParaRPr lang="en-US" sz="1300" dirty="0">
                        <a:effectLst/>
                        <a:latin typeface="+mn-lt"/>
                        <a:ea typeface="Times New Roman"/>
                        <a:cs typeface="Times New Roman"/>
                      </a:endParaRPr>
                    </a:p>
                    <a:p>
                      <a:pPr marL="0" marR="0">
                        <a:lnSpc>
                          <a:spcPts val="1200"/>
                        </a:lnSpc>
                        <a:spcBef>
                          <a:spcPts val="450"/>
                        </a:spcBef>
                        <a:spcAft>
                          <a:spcPts val="450"/>
                        </a:spcAft>
                      </a:pPr>
                      <a:r>
                        <a:rPr lang="en-US" sz="1300" dirty="0">
                          <a:solidFill>
                            <a:srgbClr val="010101"/>
                          </a:solidFill>
                          <a:effectLst/>
                          <a:latin typeface="+mn-lt"/>
                          <a:ea typeface="Times New Roman"/>
                          <a:cs typeface="Times New Roman"/>
                        </a:rPr>
                        <a:t>Make sure that each chamber in your boat has a very small amount of air in it to prevent severe scrunching</a:t>
                      </a:r>
                      <a:r>
                        <a:rPr lang="en-US" sz="1300" dirty="0">
                          <a:solidFill>
                            <a:srgbClr val="010101"/>
                          </a:solidFill>
                          <a:effectLst/>
                          <a:latin typeface="+mn-lt"/>
                          <a:ea typeface="Times New Roman"/>
                          <a:cs typeface="Verdana"/>
                        </a:rPr>
                        <a:t> of the fabric so that</a:t>
                      </a:r>
                      <a:r>
                        <a:rPr lang="en-US" sz="1300" dirty="0">
                          <a:solidFill>
                            <a:srgbClr val="010101"/>
                          </a:solidFill>
                          <a:effectLst/>
                          <a:latin typeface="+mn-lt"/>
                          <a:ea typeface="Times New Roman"/>
                          <a:cs typeface="Times New Roman"/>
                        </a:rPr>
                        <a:t> damage doesn't occur while your boat is being stored.</a:t>
                      </a:r>
                      <a:endParaRPr lang="en-US" sz="1300" dirty="0">
                        <a:effectLst/>
                        <a:latin typeface="+mn-lt"/>
                        <a:ea typeface="Times New Roman"/>
                        <a:cs typeface="Times New Roman"/>
                      </a:endParaRPr>
                    </a:p>
                  </a:txBody>
                  <a:tcPr marL="28575" marR="28575" marT="28575" marB="28575" anchor="ctr">
                    <a:lnL>
                      <a:noFill/>
                    </a:lnL>
                    <a:lnR>
                      <a:noFill/>
                    </a:lnR>
                    <a:lnT>
                      <a:noFill/>
                    </a:lnT>
                    <a:lnB>
                      <a:noFill/>
                    </a:lnB>
                  </a:tcPr>
                </a:tc>
              </a:tr>
              <a:tr h="384195">
                <a:tc>
                  <a:txBody>
                    <a:bodyPr/>
                    <a:lstStyle/>
                    <a:p>
                      <a:pPr marL="0" marR="0" algn="ctr">
                        <a:lnSpc>
                          <a:spcPct val="115000"/>
                        </a:lnSpc>
                        <a:spcBef>
                          <a:spcPts val="0"/>
                        </a:spcBef>
                        <a:spcAft>
                          <a:spcPts val="1000"/>
                        </a:spcAft>
                      </a:pPr>
                      <a:endParaRPr lang="en-US" sz="900" dirty="0">
                        <a:solidFill>
                          <a:srgbClr val="010101"/>
                        </a:solidFill>
                        <a:effectLst/>
                        <a:latin typeface="Verdana"/>
                        <a:ea typeface="Calibri"/>
                        <a:cs typeface="Times New Roman"/>
                      </a:endParaRPr>
                    </a:p>
                  </a:txBody>
                  <a:tcPr marL="28575" marR="28575" marT="28575" marB="28575" anchor="ctr">
                    <a:lnL>
                      <a:noFill/>
                    </a:lnL>
                    <a:lnR>
                      <a:noFill/>
                    </a:lnR>
                    <a:lnT>
                      <a:noFill/>
                    </a:lnT>
                    <a:lnB>
                      <a:noFill/>
                    </a:lnB>
                  </a:tcPr>
                </a:tc>
              </a:tr>
              <a:tr h="2763426">
                <a:tc>
                  <a:txBody>
                    <a:bodyPr/>
                    <a:lstStyle/>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900" dirty="0" smtClean="0">
                        <a:solidFill>
                          <a:srgbClr val="010101"/>
                        </a:solidFill>
                        <a:effectLst/>
                        <a:latin typeface="Verdana"/>
                        <a:ea typeface="Times New Roman"/>
                        <a:cs typeface="Times New Roman"/>
                      </a:endParaRPr>
                    </a:p>
                    <a:p>
                      <a:pPr marL="0" marR="0">
                        <a:lnSpc>
                          <a:spcPts val="1200"/>
                        </a:lnSpc>
                        <a:spcBef>
                          <a:spcPts val="450"/>
                        </a:spcBef>
                        <a:spcAft>
                          <a:spcPts val="450"/>
                        </a:spcAft>
                      </a:pPr>
                      <a:endParaRPr lang="en-US" sz="1300" dirty="0" smtClean="0">
                        <a:solidFill>
                          <a:srgbClr val="010101"/>
                        </a:solidFill>
                        <a:effectLst/>
                        <a:latin typeface="+mn-lt"/>
                        <a:ea typeface="Times New Roman"/>
                        <a:cs typeface="Times New Roman"/>
                      </a:endParaRPr>
                    </a:p>
                    <a:p>
                      <a:pPr marL="0" marR="0">
                        <a:lnSpc>
                          <a:spcPts val="1200"/>
                        </a:lnSpc>
                        <a:spcBef>
                          <a:spcPts val="450"/>
                        </a:spcBef>
                        <a:spcAft>
                          <a:spcPts val="450"/>
                        </a:spcAft>
                      </a:pPr>
                      <a:r>
                        <a:rPr lang="en-US" sz="1300" dirty="0" smtClean="0">
                          <a:solidFill>
                            <a:srgbClr val="010101"/>
                          </a:solidFill>
                          <a:effectLst/>
                          <a:latin typeface="+mn-lt"/>
                          <a:ea typeface="Times New Roman"/>
                          <a:cs typeface="Times New Roman"/>
                        </a:rPr>
                        <a:t>Next</a:t>
                      </a:r>
                      <a:r>
                        <a:rPr lang="en-US" sz="1300" dirty="0">
                          <a:solidFill>
                            <a:srgbClr val="010101"/>
                          </a:solidFill>
                          <a:effectLst/>
                          <a:latin typeface="+mn-lt"/>
                          <a:ea typeface="Times New Roman"/>
                          <a:cs typeface="Times New Roman"/>
                        </a:rPr>
                        <a:t>, deflate the front section of the boat. As it is deflating pull up on the bow ropes. This will make it easier to fold later. Close the valve.</a:t>
                      </a:r>
                      <a:endParaRPr lang="en-US" sz="1300" dirty="0">
                        <a:effectLst/>
                        <a:latin typeface="+mn-lt"/>
                        <a:ea typeface="Times New Roman"/>
                        <a:cs typeface="Times New Roman"/>
                      </a:endParaRPr>
                    </a:p>
                  </a:txBody>
                  <a:tcPr marL="28575" marR="28575" marT="28575" marB="28575"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r>
              <a:rPr lang="en-US" smtClean="0"/>
              <a:t>Steadfast and Vigilant</a:t>
            </a:r>
            <a:endParaRPr lang="en-US" dirty="0"/>
          </a:p>
        </p:txBody>
      </p:sp>
      <p:pic>
        <p:nvPicPr>
          <p:cNvPr id="1026" name="Picture 5" descr="http://www.boatstogo.com/images/FoldingBoat/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4038600"/>
            <a:ext cx="2857500" cy="32575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Black" pitchFamily="34" charset="0"/>
                <a:ea typeface="+mj-ea"/>
                <a:cs typeface="+mj-cs"/>
              </a:rPr>
              <a:t>17B. DEFLATING </a:t>
            </a:r>
            <a:r>
              <a:rPr kumimoji="0" lang="en-US" sz="3600" b="0" i="0" u="none" strike="noStrike" kern="1200" cap="none" spc="0" normalizeH="0" baseline="0" noProof="0" dirty="0" smtClean="0">
                <a:ln>
                  <a:noFill/>
                </a:ln>
                <a:solidFill>
                  <a:schemeClr val="bg1"/>
                </a:solidFill>
                <a:effectLst/>
                <a:uLnTx/>
                <a:uFillTx/>
                <a:latin typeface="Arial Black" pitchFamily="34" charset="0"/>
                <a:ea typeface="+mj-ea"/>
                <a:cs typeface="+mj-cs"/>
              </a:rPr>
              <a:t>AND FOLDING</a:t>
            </a:r>
            <a:endParaRPr kumimoji="0" lang="en-US" sz="36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9" name="Slide Number Placeholder 8"/>
          <p:cNvSpPr>
            <a:spLocks noGrp="1"/>
          </p:cNvSpPr>
          <p:nvPr>
            <p:ph type="sldNum" sz="quarter" idx="12"/>
          </p:nvPr>
        </p:nvSpPr>
        <p:spPr/>
        <p:txBody>
          <a:bodyPr/>
          <a:lstStyle/>
          <a:p>
            <a:fld id="{19C55568-C6AD-4596-911E-41E918440C47}" type="slidenum">
              <a:rPr lang="en-US" smtClean="0"/>
              <a:pPr/>
              <a:t>77</a:t>
            </a:fld>
            <a:endParaRPr lang="en-US" dirty="0"/>
          </a:p>
        </p:txBody>
      </p:sp>
    </p:spTree>
    <p:extLst>
      <p:ext uri="{BB962C8B-B14F-4D97-AF65-F5344CB8AC3E}">
        <p14:creationId xmlns="" xmlns:p14="http://schemas.microsoft.com/office/powerpoint/2010/main" val="2977086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81800" cy="9906000"/>
          </a:xfrm>
        </p:spPr>
        <p:txBody>
          <a:bodyPr/>
          <a:lstStyle/>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78</a:t>
            </a:fld>
            <a:endParaRPr lang="en-US" dirty="0"/>
          </a:p>
        </p:txBody>
      </p:sp>
      <p:sp>
        <p:nvSpPr>
          <p:cNvPr id="3085" name="AutoShape 13"/>
          <p:cNvSpPr>
            <a:spLocks noChangeAspect="1" noChangeArrowheads="1" noTextEdit="1"/>
          </p:cNvSpPr>
          <p:nvPr/>
        </p:nvSpPr>
        <p:spPr bwMode="auto">
          <a:xfrm>
            <a:off x="228600" y="609600"/>
            <a:ext cx="6581775" cy="887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279400" y="2481263"/>
            <a:ext cx="6358519" cy="980003"/>
            <a:chOff x="279400" y="2481263"/>
            <a:chExt cx="6358519" cy="980003"/>
          </a:xfrm>
        </p:grpSpPr>
        <p:sp>
          <p:nvSpPr>
            <p:cNvPr id="3087" name="Rectangle 15"/>
            <p:cNvSpPr>
              <a:spLocks noChangeArrowheads="1"/>
            </p:cNvSpPr>
            <p:nvPr/>
          </p:nvSpPr>
          <p:spPr bwMode="auto">
            <a:xfrm>
              <a:off x="5603875" y="2481263"/>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3088" name="Rectangle 16"/>
            <p:cNvSpPr>
              <a:spLocks noChangeArrowheads="1"/>
            </p:cNvSpPr>
            <p:nvPr/>
          </p:nvSpPr>
          <p:spPr bwMode="auto">
            <a:xfrm>
              <a:off x="279400" y="2778125"/>
              <a:ext cx="635193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Deflate the main pontoons. As they are deflating pull up on the side ropes so that the boat will fold in </a:t>
              </a:r>
              <a:endParaRPr kumimoji="0" lang="en-US" sz="1200" b="0" i="0" u="none" strike="noStrike" cap="none" normalizeH="0" baseline="0" dirty="0" smtClean="0">
                <a:ln>
                  <a:noFill/>
                </a:ln>
                <a:solidFill>
                  <a:schemeClr val="tx1"/>
                </a:solidFill>
                <a:effectLst/>
                <a:cs typeface="Arial" pitchFamily="34" charset="0"/>
              </a:endParaRPr>
            </a:p>
          </p:txBody>
        </p:sp>
        <p:sp>
          <p:nvSpPr>
            <p:cNvPr id="3089" name="Rectangle 17"/>
            <p:cNvSpPr>
              <a:spLocks noChangeArrowheads="1"/>
            </p:cNvSpPr>
            <p:nvPr/>
          </p:nvSpPr>
          <p:spPr bwMode="auto">
            <a:xfrm>
              <a:off x="279400" y="2944813"/>
              <a:ext cx="223984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properly. You want the pontoons to </a:t>
              </a:r>
              <a:endParaRPr kumimoji="0" lang="en-US" sz="1200" b="0" i="0" u="none" strike="noStrike" cap="none" normalizeH="0" baseline="0" dirty="0" smtClean="0">
                <a:ln>
                  <a:noFill/>
                </a:ln>
                <a:solidFill>
                  <a:schemeClr val="tx1"/>
                </a:solidFill>
                <a:effectLst/>
                <a:cs typeface="Arial" pitchFamily="34" charset="0"/>
              </a:endParaRPr>
            </a:p>
          </p:txBody>
        </p:sp>
        <p:sp>
          <p:nvSpPr>
            <p:cNvPr id="3090" name="Rectangle 18"/>
            <p:cNvSpPr>
              <a:spLocks noChangeArrowheads="1"/>
            </p:cNvSpPr>
            <p:nvPr/>
          </p:nvSpPr>
          <p:spPr bwMode="auto">
            <a:xfrm>
              <a:off x="2546350" y="2944813"/>
              <a:ext cx="409156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fold in so the entire package is not wider than the transom. If the </a:t>
              </a:r>
              <a:endParaRPr kumimoji="0" lang="en-US" sz="1200" b="0" i="0" u="none" strike="noStrike" cap="none" normalizeH="0" baseline="0" dirty="0" smtClean="0">
                <a:ln>
                  <a:noFill/>
                </a:ln>
                <a:solidFill>
                  <a:schemeClr val="tx1"/>
                </a:solidFill>
                <a:effectLst/>
                <a:cs typeface="Arial" pitchFamily="34" charset="0"/>
              </a:endParaRPr>
            </a:p>
          </p:txBody>
        </p:sp>
        <p:sp>
          <p:nvSpPr>
            <p:cNvPr id="3091" name="Rectangle 19"/>
            <p:cNvSpPr>
              <a:spLocks noChangeArrowheads="1"/>
            </p:cNvSpPr>
            <p:nvPr/>
          </p:nvSpPr>
          <p:spPr bwMode="auto">
            <a:xfrm>
              <a:off x="279400" y="3111500"/>
              <a:ext cx="605723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pontoons are not folding in properly then put a bit of air back into them and repeat the deflation </a:t>
              </a:r>
              <a:endParaRPr kumimoji="0" lang="en-US" sz="1200" b="0" i="0" u="none" strike="noStrike" cap="none" normalizeH="0" baseline="0" dirty="0" smtClean="0">
                <a:ln>
                  <a:noFill/>
                </a:ln>
                <a:solidFill>
                  <a:schemeClr val="tx1"/>
                </a:solidFill>
                <a:effectLst/>
                <a:cs typeface="Arial" pitchFamily="34" charset="0"/>
              </a:endParaRPr>
            </a:p>
          </p:txBody>
        </p:sp>
        <p:sp>
          <p:nvSpPr>
            <p:cNvPr id="3092" name="Rectangle 20"/>
            <p:cNvSpPr>
              <a:spLocks noChangeArrowheads="1"/>
            </p:cNvSpPr>
            <p:nvPr/>
          </p:nvSpPr>
          <p:spPr bwMode="auto">
            <a:xfrm>
              <a:off x="279400" y="3276600"/>
              <a:ext cx="290335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procedure until you achieve the desired result.</a:t>
              </a:r>
              <a:endParaRPr kumimoji="0" lang="en-US" sz="1200" b="0" i="0" u="none" strike="noStrike" cap="none" normalizeH="0" baseline="0" smtClean="0">
                <a:ln>
                  <a:noFill/>
                </a:ln>
                <a:solidFill>
                  <a:schemeClr val="tx1"/>
                </a:solidFill>
                <a:effectLst/>
                <a:cs typeface="Arial" pitchFamily="34" charset="0"/>
              </a:endParaRPr>
            </a:p>
          </p:txBody>
        </p:sp>
        <p:sp>
          <p:nvSpPr>
            <p:cNvPr id="3093" name="Rectangle 21"/>
            <p:cNvSpPr>
              <a:spLocks noChangeArrowheads="1"/>
            </p:cNvSpPr>
            <p:nvPr/>
          </p:nvSpPr>
          <p:spPr bwMode="auto">
            <a:xfrm>
              <a:off x="3208338" y="3276600"/>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grpSp>
      <p:sp>
        <p:nvSpPr>
          <p:cNvPr id="3094" name="Rectangle 22"/>
          <p:cNvSpPr>
            <a:spLocks noChangeArrowheads="1"/>
          </p:cNvSpPr>
          <p:nvPr/>
        </p:nvSpPr>
        <p:spPr bwMode="auto">
          <a:xfrm>
            <a:off x="5084763" y="5962650"/>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3095" name="Rectangle 23"/>
          <p:cNvSpPr>
            <a:spLocks noChangeArrowheads="1"/>
          </p:cNvSpPr>
          <p:nvPr/>
        </p:nvSpPr>
        <p:spPr bwMode="auto">
          <a:xfrm>
            <a:off x="898525" y="6257925"/>
            <a:ext cx="23069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Fold the pontoons in so that they are</a:t>
            </a:r>
            <a:endParaRPr kumimoji="0" lang="en-US" sz="1200" b="0" i="0" u="none" strike="noStrike" cap="none" normalizeH="0" baseline="0" dirty="0" smtClean="0">
              <a:ln>
                <a:noFill/>
              </a:ln>
              <a:solidFill>
                <a:schemeClr val="tx1"/>
              </a:solidFill>
              <a:effectLst/>
              <a:cs typeface="Arial" pitchFamily="34" charset="0"/>
            </a:endParaRPr>
          </a:p>
        </p:txBody>
      </p:sp>
      <p:sp>
        <p:nvSpPr>
          <p:cNvPr id="3096" name="Rectangle 24"/>
          <p:cNvSpPr>
            <a:spLocks noChangeArrowheads="1"/>
          </p:cNvSpPr>
          <p:nvPr/>
        </p:nvSpPr>
        <p:spPr bwMode="auto">
          <a:xfrm>
            <a:off x="3224213" y="6257925"/>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3097" name="Rectangle 25"/>
          <p:cNvSpPr>
            <a:spLocks noChangeArrowheads="1"/>
          </p:cNvSpPr>
          <p:nvPr/>
        </p:nvSpPr>
        <p:spPr bwMode="auto">
          <a:xfrm>
            <a:off x="3267075" y="6257925"/>
            <a:ext cx="282641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laying flat and are no wider that the transom.</a:t>
            </a:r>
            <a:endParaRPr kumimoji="0" lang="en-US" sz="1200" b="0" i="0" u="none" strike="noStrike" cap="none" normalizeH="0" baseline="0" smtClean="0">
              <a:ln>
                <a:noFill/>
              </a:ln>
              <a:solidFill>
                <a:schemeClr val="tx1"/>
              </a:solidFill>
              <a:effectLst/>
              <a:cs typeface="Arial" pitchFamily="34" charset="0"/>
            </a:endParaRPr>
          </a:p>
        </p:txBody>
      </p:sp>
      <p:sp>
        <p:nvSpPr>
          <p:cNvPr id="3098" name="Rectangle 26"/>
          <p:cNvSpPr>
            <a:spLocks noChangeArrowheads="1"/>
          </p:cNvSpPr>
          <p:nvPr/>
        </p:nvSpPr>
        <p:spPr bwMode="auto">
          <a:xfrm>
            <a:off x="6138863" y="6257925"/>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3099" name="Rectangle 27"/>
          <p:cNvSpPr>
            <a:spLocks noChangeArrowheads="1"/>
          </p:cNvSpPr>
          <p:nvPr/>
        </p:nvSpPr>
        <p:spPr bwMode="auto">
          <a:xfrm>
            <a:off x="5084763" y="8921750"/>
            <a:ext cx="11113" cy="206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0" name="Rectangle 28"/>
          <p:cNvSpPr>
            <a:spLocks noChangeArrowheads="1"/>
          </p:cNvSpPr>
          <p:nvPr/>
        </p:nvSpPr>
        <p:spPr bwMode="auto">
          <a:xfrm>
            <a:off x="2963863" y="9144000"/>
            <a:ext cx="1198563" cy="180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1"/>
                </a:solidFill>
                <a:effectLst/>
                <a:latin typeface="Verdana" pitchFamily="34" charset="0"/>
                <a:cs typeface="Arial" pitchFamily="34" charset="0"/>
              </a:rPr>
              <a:t>Fold the cones 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1" name="Rectangle 29"/>
          <p:cNvSpPr>
            <a:spLocks noChangeArrowheads="1"/>
          </p:cNvSpPr>
          <p:nvPr/>
        </p:nvSpPr>
        <p:spPr bwMode="auto">
          <a:xfrm>
            <a:off x="4073525" y="9144000"/>
            <a:ext cx="109538" cy="180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102" name="Picture 30"/>
          <p:cNvPicPr>
            <a:picLocks noChangeAspect="1" noChangeArrowheads="1"/>
          </p:cNvPicPr>
          <p:nvPr/>
        </p:nvPicPr>
        <p:blipFill>
          <a:blip r:embed="rId2" cstate="print"/>
          <a:srcRect/>
          <a:stretch>
            <a:fillRect/>
          </a:stretch>
        </p:blipFill>
        <p:spPr bwMode="auto">
          <a:xfrm>
            <a:off x="1452563" y="650875"/>
            <a:ext cx="4151313" cy="1836738"/>
          </a:xfrm>
          <a:prstGeom prst="rect">
            <a:avLst/>
          </a:prstGeom>
          <a:noFill/>
          <a:ln w="9525">
            <a:noFill/>
            <a:miter lim="800000"/>
            <a:headEnd/>
            <a:tailEnd/>
          </a:ln>
        </p:spPr>
      </p:pic>
      <p:pic>
        <p:nvPicPr>
          <p:cNvPr id="3103" name="Picture 31"/>
          <p:cNvPicPr>
            <a:picLocks noChangeAspect="1" noChangeArrowheads="1"/>
          </p:cNvPicPr>
          <p:nvPr/>
        </p:nvPicPr>
        <p:blipFill>
          <a:blip r:embed="rId3" cstate="print"/>
          <a:srcRect/>
          <a:stretch>
            <a:fillRect/>
          </a:stretch>
        </p:blipFill>
        <p:spPr bwMode="auto">
          <a:xfrm>
            <a:off x="1971675" y="3560763"/>
            <a:ext cx="3114675" cy="2408238"/>
          </a:xfrm>
          <a:prstGeom prst="rect">
            <a:avLst/>
          </a:prstGeom>
          <a:noFill/>
          <a:ln w="9525">
            <a:noFill/>
            <a:miter lim="800000"/>
            <a:headEnd/>
            <a:tailEnd/>
          </a:ln>
        </p:spPr>
      </p:pic>
      <p:pic>
        <p:nvPicPr>
          <p:cNvPr id="3104" name="Picture 32"/>
          <p:cNvPicPr>
            <a:picLocks noChangeAspect="1" noChangeArrowheads="1"/>
          </p:cNvPicPr>
          <p:nvPr/>
        </p:nvPicPr>
        <p:blipFill>
          <a:blip r:embed="rId4" cstate="print"/>
          <a:srcRect/>
          <a:stretch>
            <a:fillRect/>
          </a:stretch>
        </p:blipFill>
        <p:spPr bwMode="auto">
          <a:xfrm>
            <a:off x="1971675" y="6542088"/>
            <a:ext cx="3114675" cy="2387600"/>
          </a:xfrm>
          <a:prstGeom prst="rect">
            <a:avLst/>
          </a:prstGeom>
          <a:noFill/>
          <a:ln w="9525">
            <a:noFill/>
            <a:miter lim="800000"/>
            <a:headEnd/>
            <a:tailEnd/>
          </a:ln>
        </p:spPr>
      </p:pic>
    </p:spTree>
    <p:extLst>
      <p:ext uri="{BB962C8B-B14F-4D97-AF65-F5344CB8AC3E}">
        <p14:creationId xmlns="" xmlns:p14="http://schemas.microsoft.com/office/powerpoint/2010/main" val="34976154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6" y="-126124"/>
            <a:ext cx="6873766" cy="9879724"/>
          </a:xfrm>
        </p:spPr>
        <p:txBody>
          <a:bodyPr/>
          <a:lstStyle/>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79</a:t>
            </a:fld>
            <a:endParaRPr lang="en-US" dirty="0"/>
          </a:p>
        </p:txBody>
      </p:sp>
      <p:grpSp>
        <p:nvGrpSpPr>
          <p:cNvPr id="4110" name="Group 14"/>
          <p:cNvGrpSpPr>
            <a:grpSpLocks noChangeAspect="1"/>
          </p:cNvGrpSpPr>
          <p:nvPr/>
        </p:nvGrpSpPr>
        <p:grpSpPr bwMode="auto">
          <a:xfrm>
            <a:off x="228600" y="381000"/>
            <a:ext cx="6032500" cy="6705600"/>
            <a:chOff x="144" y="240"/>
            <a:chExt cx="3800" cy="4224"/>
          </a:xfrm>
        </p:grpSpPr>
        <p:sp>
          <p:nvSpPr>
            <p:cNvPr id="4109" name="AutoShape 13"/>
            <p:cNvSpPr>
              <a:spLocks noChangeAspect="1" noChangeArrowheads="1" noTextEdit="1"/>
            </p:cNvSpPr>
            <p:nvPr/>
          </p:nvSpPr>
          <p:spPr bwMode="auto">
            <a:xfrm>
              <a:off x="144" y="240"/>
              <a:ext cx="3800" cy="4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1" name="Rectangle 15"/>
            <p:cNvSpPr>
              <a:spLocks noChangeArrowheads="1"/>
            </p:cNvSpPr>
            <p:nvPr/>
          </p:nvSpPr>
          <p:spPr bwMode="auto">
            <a:xfrm>
              <a:off x="2948" y="1806"/>
              <a:ext cx="7" cy="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Rectangle 16"/>
            <p:cNvSpPr>
              <a:spLocks noChangeArrowheads="1"/>
            </p:cNvSpPr>
            <p:nvPr/>
          </p:nvSpPr>
          <p:spPr bwMode="auto">
            <a:xfrm>
              <a:off x="1252" y="1934"/>
              <a:ext cx="166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Begin</a:t>
              </a:r>
              <a:r>
                <a:rPr kumimoji="0" lang="en-US" sz="900" b="0" i="0" u="none" strike="noStrike" cap="none" normalizeH="0" baseline="0" dirty="0" smtClean="0">
                  <a:ln>
                    <a:noFill/>
                  </a:ln>
                  <a:solidFill>
                    <a:srgbClr val="010101"/>
                  </a:solidFill>
                  <a:effectLst/>
                  <a:latin typeface="Verdana" pitchFamily="34" charset="0"/>
                  <a:cs typeface="Arial" pitchFamily="34" charset="0"/>
                </a:rPr>
                <a:t> rolling up the boat from the transom.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3" name="Rectangle 17"/>
            <p:cNvSpPr>
              <a:spLocks noChangeArrowheads="1"/>
            </p:cNvSpPr>
            <p:nvPr/>
          </p:nvSpPr>
          <p:spPr bwMode="auto">
            <a:xfrm>
              <a:off x="2833" y="1934"/>
              <a:ext cx="6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4" name="Rectangle 18"/>
            <p:cNvSpPr>
              <a:spLocks noChangeArrowheads="1"/>
            </p:cNvSpPr>
            <p:nvPr/>
          </p:nvSpPr>
          <p:spPr bwMode="auto">
            <a:xfrm>
              <a:off x="2948" y="3937"/>
              <a:ext cx="7" cy="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5" name="Rectangle 19"/>
            <p:cNvSpPr>
              <a:spLocks noChangeArrowheads="1"/>
            </p:cNvSpPr>
            <p:nvPr/>
          </p:nvSpPr>
          <p:spPr bwMode="auto">
            <a:xfrm>
              <a:off x="1530" y="4064"/>
              <a:ext cx="107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1"/>
                  </a:solidFill>
                  <a:effectLst/>
                  <a:latin typeface="Verdana" pitchFamily="34" charset="0"/>
                  <a:cs typeface="Arial" pitchFamily="34" charset="0"/>
                </a:rPr>
                <a:t>Fold </a:t>
              </a:r>
              <a:r>
                <a:rPr kumimoji="0" lang="en-US" sz="1200" b="0" i="0" u="none" strike="noStrike" cap="none" normalizeH="0" baseline="0" dirty="0" smtClean="0">
                  <a:ln>
                    <a:noFill/>
                  </a:ln>
                  <a:solidFill>
                    <a:srgbClr val="010101"/>
                  </a:solidFill>
                  <a:effectLst/>
                  <a:cs typeface="Arial" pitchFamily="34" charset="0"/>
                </a:rPr>
                <a:t>the</a:t>
              </a:r>
              <a:r>
                <a:rPr kumimoji="0" lang="en-US" sz="900" b="0" i="0" u="none" strike="noStrike" cap="none" normalizeH="0" baseline="0" dirty="0" smtClean="0">
                  <a:ln>
                    <a:noFill/>
                  </a:ln>
                  <a:solidFill>
                    <a:srgbClr val="010101"/>
                  </a:solidFill>
                  <a:effectLst/>
                  <a:latin typeface="Verdana" pitchFamily="34" charset="0"/>
                  <a:cs typeface="Arial" pitchFamily="34" charset="0"/>
                </a:rPr>
                <a:t> nose of the boat 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6" name="Rectangle 20"/>
            <p:cNvSpPr>
              <a:spLocks noChangeArrowheads="1"/>
            </p:cNvSpPr>
            <p:nvPr/>
          </p:nvSpPr>
          <p:spPr bwMode="auto">
            <a:xfrm>
              <a:off x="2555" y="4064"/>
              <a:ext cx="6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Rectangle 21"/>
            <p:cNvSpPr>
              <a:spLocks noChangeArrowheads="1"/>
            </p:cNvSpPr>
            <p:nvPr/>
          </p:nvSpPr>
          <p:spPr bwMode="auto">
            <a:xfrm>
              <a:off x="174" y="4267"/>
              <a:ext cx="66"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18" name="Picture 22"/>
            <p:cNvPicPr>
              <a:picLocks noChangeAspect="1" noChangeArrowheads="1"/>
            </p:cNvPicPr>
            <p:nvPr/>
          </p:nvPicPr>
          <p:blipFill>
            <a:blip r:embed="rId2" cstate="print"/>
            <a:srcRect/>
            <a:stretch>
              <a:fillRect/>
            </a:stretch>
          </p:blipFill>
          <p:spPr bwMode="auto">
            <a:xfrm>
              <a:off x="1151" y="264"/>
              <a:ext cx="1797" cy="1546"/>
            </a:xfrm>
            <a:prstGeom prst="rect">
              <a:avLst/>
            </a:prstGeom>
            <a:noFill/>
            <a:ln w="9525">
              <a:noFill/>
              <a:miter lim="800000"/>
              <a:headEnd/>
              <a:tailEnd/>
            </a:ln>
          </p:spPr>
        </p:pic>
        <p:pic>
          <p:nvPicPr>
            <p:cNvPr id="4119" name="Picture 23"/>
            <p:cNvPicPr>
              <a:picLocks noChangeAspect="1" noChangeArrowheads="1"/>
            </p:cNvPicPr>
            <p:nvPr/>
          </p:nvPicPr>
          <p:blipFill>
            <a:blip r:embed="rId3" cstate="print"/>
            <a:srcRect/>
            <a:stretch>
              <a:fillRect/>
            </a:stretch>
          </p:blipFill>
          <p:spPr bwMode="auto">
            <a:xfrm>
              <a:off x="1151" y="2155"/>
              <a:ext cx="1797" cy="1786"/>
            </a:xfrm>
            <a:prstGeom prst="rect">
              <a:avLst/>
            </a:prstGeom>
            <a:noFill/>
            <a:ln w="9525">
              <a:noFill/>
              <a:miter lim="800000"/>
              <a:headEnd/>
              <a:tailEnd/>
            </a:ln>
          </p:spPr>
        </p:pic>
      </p:grpSp>
    </p:spTree>
    <p:extLst>
      <p:ext uri="{BB962C8B-B14F-4D97-AF65-F5344CB8AC3E}">
        <p14:creationId xmlns="" xmlns:p14="http://schemas.microsoft.com/office/powerpoint/2010/main" val="23927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2A. MOVEMENT </a:t>
            </a:r>
            <a:r>
              <a:rPr lang="en-US" sz="2900" dirty="0">
                <a:solidFill>
                  <a:schemeClr val="bg1"/>
                </a:solidFill>
                <a:latin typeface="Arial Black" pitchFamily="34" charset="0"/>
              </a:rPr>
              <a:t>FORMATIONS</a:t>
            </a:r>
          </a:p>
        </p:txBody>
      </p:sp>
      <p:grpSp>
        <p:nvGrpSpPr>
          <p:cNvPr id="3" name="Group 8"/>
          <p:cNvGrpSpPr/>
          <p:nvPr/>
        </p:nvGrpSpPr>
        <p:grpSpPr>
          <a:xfrm>
            <a:off x="2286016" y="1733567"/>
            <a:ext cx="570605" cy="495299"/>
            <a:chOff x="1162052" y="2895600"/>
            <a:chExt cx="570606" cy="457200"/>
          </a:xfrm>
        </p:grpSpPr>
        <p:sp>
          <p:nvSpPr>
            <p:cNvPr id="7" name="Oval 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 name="TextBox 7"/>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6" name="Group 21"/>
          <p:cNvGrpSpPr/>
          <p:nvPr/>
        </p:nvGrpSpPr>
        <p:grpSpPr>
          <a:xfrm>
            <a:off x="2760785" y="2343169"/>
            <a:ext cx="457200" cy="495299"/>
            <a:chOff x="1219200" y="2895600"/>
            <a:chExt cx="457200" cy="457200"/>
          </a:xfrm>
        </p:grpSpPr>
        <p:sp>
          <p:nvSpPr>
            <p:cNvPr id="23" name="Oval 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24" name="TextBox 23"/>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9" name="Group 40"/>
          <p:cNvGrpSpPr/>
          <p:nvPr/>
        </p:nvGrpSpPr>
        <p:grpSpPr>
          <a:xfrm>
            <a:off x="1524001" y="1155700"/>
            <a:ext cx="507511" cy="495300"/>
            <a:chOff x="1193595" y="2895600"/>
            <a:chExt cx="507512" cy="457200"/>
          </a:xfrm>
        </p:grpSpPr>
        <p:sp>
          <p:nvSpPr>
            <p:cNvPr id="42" name="Oval 4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3" name="TextBox 42"/>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0" name="Group 43"/>
          <p:cNvGrpSpPr/>
          <p:nvPr/>
        </p:nvGrpSpPr>
        <p:grpSpPr>
          <a:xfrm>
            <a:off x="381010" y="1816118"/>
            <a:ext cx="534121" cy="495302"/>
            <a:chOff x="1180290" y="2895600"/>
            <a:chExt cx="534121" cy="457200"/>
          </a:xfrm>
        </p:grpSpPr>
        <p:sp>
          <p:nvSpPr>
            <p:cNvPr id="45" name="Oval 4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6" name="TextBox 45"/>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11" name="Group 53"/>
          <p:cNvGrpSpPr/>
          <p:nvPr/>
        </p:nvGrpSpPr>
        <p:grpSpPr>
          <a:xfrm>
            <a:off x="762015" y="3797317"/>
            <a:ext cx="570605" cy="495299"/>
            <a:chOff x="1162052" y="2895600"/>
            <a:chExt cx="570606" cy="457200"/>
          </a:xfrm>
        </p:grpSpPr>
        <p:sp>
          <p:nvSpPr>
            <p:cNvPr id="55" name="Oval 5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56" name="TextBox 5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2" name="Group 21"/>
          <p:cNvGrpSpPr/>
          <p:nvPr/>
        </p:nvGrpSpPr>
        <p:grpSpPr>
          <a:xfrm>
            <a:off x="1066800" y="2730522"/>
            <a:ext cx="457200" cy="495302"/>
            <a:chOff x="1219200" y="2895600"/>
            <a:chExt cx="457200" cy="457200"/>
          </a:xfrm>
        </p:grpSpPr>
        <p:sp>
          <p:nvSpPr>
            <p:cNvPr id="41" name="Oval 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4" name="TextBox 4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6" name="Group 21"/>
          <p:cNvGrpSpPr/>
          <p:nvPr/>
        </p:nvGrpSpPr>
        <p:grpSpPr>
          <a:xfrm>
            <a:off x="1825077" y="2730522"/>
            <a:ext cx="537135" cy="495302"/>
            <a:chOff x="1178785" y="2895600"/>
            <a:chExt cx="537135" cy="457200"/>
          </a:xfrm>
        </p:grpSpPr>
        <p:sp>
          <p:nvSpPr>
            <p:cNvPr id="48" name="Oval 4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9" name="TextBox 48"/>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7" name="Group 37"/>
          <p:cNvGrpSpPr/>
          <p:nvPr/>
        </p:nvGrpSpPr>
        <p:grpSpPr>
          <a:xfrm>
            <a:off x="2438400" y="3797317"/>
            <a:ext cx="457200" cy="495299"/>
            <a:chOff x="1219200" y="2895600"/>
            <a:chExt cx="457200" cy="457200"/>
          </a:xfrm>
        </p:grpSpPr>
        <p:sp>
          <p:nvSpPr>
            <p:cNvPr id="39" name="Oval 3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40" name="TextBox 3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sp>
        <p:nvSpPr>
          <p:cNvPr id="69" name="Rectangle 68"/>
          <p:cNvSpPr/>
          <p:nvPr/>
        </p:nvSpPr>
        <p:spPr>
          <a:xfrm>
            <a:off x="3540365" y="1073211"/>
            <a:ext cx="3124200" cy="3962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0" name="TextBox 69"/>
          <p:cNvSpPr txBox="1"/>
          <p:nvPr/>
        </p:nvSpPr>
        <p:spPr>
          <a:xfrm>
            <a:off x="3540365" y="673104"/>
            <a:ext cx="31242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FILE</a:t>
            </a:r>
            <a:endParaRPr lang="en-US" dirty="0">
              <a:solidFill>
                <a:schemeClr val="bg1"/>
              </a:solidFill>
              <a:latin typeface="Arial Black" pitchFamily="34" charset="0"/>
            </a:endParaRPr>
          </a:p>
        </p:txBody>
      </p:sp>
      <p:sp>
        <p:nvSpPr>
          <p:cNvPr id="71" name="Rectangle 70"/>
          <p:cNvSpPr/>
          <p:nvPr/>
        </p:nvSpPr>
        <p:spPr>
          <a:xfrm>
            <a:off x="193430" y="1060516"/>
            <a:ext cx="3124200" cy="3975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2" name="TextBox 71"/>
          <p:cNvSpPr txBox="1"/>
          <p:nvPr/>
        </p:nvSpPr>
        <p:spPr>
          <a:xfrm>
            <a:off x="193430" y="660406"/>
            <a:ext cx="31242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WEDGE</a:t>
            </a:r>
            <a:endParaRPr lang="en-US" dirty="0">
              <a:solidFill>
                <a:schemeClr val="bg1"/>
              </a:solidFill>
              <a:latin typeface="Arial Black" pitchFamily="34" charset="0"/>
            </a:endParaRPr>
          </a:p>
        </p:txBody>
      </p:sp>
      <p:sp>
        <p:nvSpPr>
          <p:cNvPr id="73" name="Rectangle 72"/>
          <p:cNvSpPr/>
          <p:nvPr/>
        </p:nvSpPr>
        <p:spPr>
          <a:xfrm>
            <a:off x="3540365" y="5696011"/>
            <a:ext cx="3124200" cy="3962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4" name="TextBox 73"/>
          <p:cNvSpPr txBox="1"/>
          <p:nvPr/>
        </p:nvSpPr>
        <p:spPr>
          <a:xfrm>
            <a:off x="3540365" y="5295904"/>
            <a:ext cx="31242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DIAMOND</a:t>
            </a:r>
            <a:endParaRPr lang="en-US" dirty="0">
              <a:solidFill>
                <a:schemeClr val="bg1"/>
              </a:solidFill>
              <a:latin typeface="Arial Black" pitchFamily="34" charset="0"/>
            </a:endParaRPr>
          </a:p>
        </p:txBody>
      </p:sp>
      <p:sp>
        <p:nvSpPr>
          <p:cNvPr id="75" name="Rectangle 74"/>
          <p:cNvSpPr/>
          <p:nvPr/>
        </p:nvSpPr>
        <p:spPr>
          <a:xfrm>
            <a:off x="193430" y="5683316"/>
            <a:ext cx="3124200" cy="3975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6" name="TextBox 75"/>
          <p:cNvSpPr txBox="1"/>
          <p:nvPr/>
        </p:nvSpPr>
        <p:spPr>
          <a:xfrm>
            <a:off x="193430" y="5283206"/>
            <a:ext cx="3124200" cy="389085"/>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dirty="0" smtClean="0">
                <a:solidFill>
                  <a:schemeClr val="bg1"/>
                </a:solidFill>
                <a:latin typeface="Arial Black" pitchFamily="34" charset="0"/>
              </a:rPr>
              <a:t>LINE</a:t>
            </a:r>
            <a:endParaRPr lang="en-US" dirty="0">
              <a:solidFill>
                <a:schemeClr val="bg1"/>
              </a:solidFill>
              <a:latin typeface="Arial Black" pitchFamily="34" charset="0"/>
            </a:endParaRPr>
          </a:p>
        </p:txBody>
      </p:sp>
      <p:grpSp>
        <p:nvGrpSpPr>
          <p:cNvPr id="77" name="Group 8"/>
          <p:cNvGrpSpPr/>
          <p:nvPr/>
        </p:nvGrpSpPr>
        <p:grpSpPr>
          <a:xfrm>
            <a:off x="4780996" y="2070117"/>
            <a:ext cx="570605" cy="495299"/>
            <a:chOff x="1162052" y="2895600"/>
            <a:chExt cx="570606" cy="457200"/>
          </a:xfrm>
        </p:grpSpPr>
        <p:sp>
          <p:nvSpPr>
            <p:cNvPr id="78" name="Oval 7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79" name="TextBox 78"/>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80" name="Group 21"/>
          <p:cNvGrpSpPr/>
          <p:nvPr/>
        </p:nvGrpSpPr>
        <p:grpSpPr>
          <a:xfrm>
            <a:off x="4835770" y="2546362"/>
            <a:ext cx="457200" cy="495299"/>
            <a:chOff x="1219200" y="2895600"/>
            <a:chExt cx="457200" cy="457200"/>
          </a:xfrm>
        </p:grpSpPr>
        <p:sp>
          <p:nvSpPr>
            <p:cNvPr id="81" name="Oval 8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2" name="TextBox 81"/>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83" name="Group 40"/>
          <p:cNvGrpSpPr/>
          <p:nvPr/>
        </p:nvGrpSpPr>
        <p:grpSpPr>
          <a:xfrm>
            <a:off x="4800601" y="1117600"/>
            <a:ext cx="507511" cy="495300"/>
            <a:chOff x="1193595" y="2895600"/>
            <a:chExt cx="507512" cy="457200"/>
          </a:xfrm>
        </p:grpSpPr>
        <p:sp>
          <p:nvSpPr>
            <p:cNvPr id="84" name="Oval 8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5" name="TextBox 84"/>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86" name="Group 43"/>
          <p:cNvGrpSpPr/>
          <p:nvPr/>
        </p:nvGrpSpPr>
        <p:grpSpPr>
          <a:xfrm>
            <a:off x="4800610" y="1593867"/>
            <a:ext cx="534121" cy="495302"/>
            <a:chOff x="1180290" y="2895600"/>
            <a:chExt cx="534121" cy="457200"/>
          </a:xfrm>
        </p:grpSpPr>
        <p:sp>
          <p:nvSpPr>
            <p:cNvPr id="87" name="Oval 8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88" name="TextBox 87"/>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89" name="Group 53"/>
          <p:cNvGrpSpPr/>
          <p:nvPr/>
        </p:nvGrpSpPr>
        <p:grpSpPr>
          <a:xfrm>
            <a:off x="4780996" y="4451363"/>
            <a:ext cx="570605" cy="495299"/>
            <a:chOff x="1162052" y="2895600"/>
            <a:chExt cx="570606" cy="457200"/>
          </a:xfrm>
        </p:grpSpPr>
        <p:sp>
          <p:nvSpPr>
            <p:cNvPr id="90" name="Oval 8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1" name="TextBox 90"/>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92" name="Group 21"/>
          <p:cNvGrpSpPr/>
          <p:nvPr/>
        </p:nvGrpSpPr>
        <p:grpSpPr>
          <a:xfrm>
            <a:off x="4835770" y="3498864"/>
            <a:ext cx="457200" cy="495302"/>
            <a:chOff x="1219200" y="2895600"/>
            <a:chExt cx="457200" cy="457200"/>
          </a:xfrm>
        </p:grpSpPr>
        <p:sp>
          <p:nvSpPr>
            <p:cNvPr id="93" name="Oval 9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4" name="TextBox 93"/>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95" name="Group 21"/>
          <p:cNvGrpSpPr/>
          <p:nvPr/>
        </p:nvGrpSpPr>
        <p:grpSpPr>
          <a:xfrm>
            <a:off x="4800612" y="3022617"/>
            <a:ext cx="537135" cy="495302"/>
            <a:chOff x="1178785" y="2895600"/>
            <a:chExt cx="537135" cy="457200"/>
          </a:xfrm>
        </p:grpSpPr>
        <p:sp>
          <p:nvSpPr>
            <p:cNvPr id="96" name="Oval 9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97" name="TextBox 96"/>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98" name="Group 37"/>
          <p:cNvGrpSpPr/>
          <p:nvPr/>
        </p:nvGrpSpPr>
        <p:grpSpPr>
          <a:xfrm>
            <a:off x="4835770" y="3975114"/>
            <a:ext cx="457200" cy="495299"/>
            <a:chOff x="1219200" y="2895600"/>
            <a:chExt cx="457200" cy="457200"/>
          </a:xfrm>
        </p:grpSpPr>
        <p:sp>
          <p:nvSpPr>
            <p:cNvPr id="99" name="Oval 9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00" name="TextBox 99"/>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122" name="Group 8"/>
          <p:cNvGrpSpPr/>
          <p:nvPr/>
        </p:nvGrpSpPr>
        <p:grpSpPr>
          <a:xfrm>
            <a:off x="4839610" y="7011927"/>
            <a:ext cx="570605" cy="495299"/>
            <a:chOff x="1162052" y="2895600"/>
            <a:chExt cx="570606" cy="457200"/>
          </a:xfrm>
        </p:grpSpPr>
        <p:sp>
          <p:nvSpPr>
            <p:cNvPr id="123" name="Oval 12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24" name="TextBox 123"/>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125" name="Group 21"/>
          <p:cNvGrpSpPr/>
          <p:nvPr/>
        </p:nvGrpSpPr>
        <p:grpSpPr>
          <a:xfrm>
            <a:off x="5257800" y="6521467"/>
            <a:ext cx="457200" cy="495299"/>
            <a:chOff x="1219200" y="2895600"/>
            <a:chExt cx="457200" cy="457200"/>
          </a:xfrm>
        </p:grpSpPr>
        <p:sp>
          <p:nvSpPr>
            <p:cNvPr id="126" name="Oval 12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27" name="TextBox 126"/>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128" name="Group 40"/>
          <p:cNvGrpSpPr/>
          <p:nvPr/>
        </p:nvGrpSpPr>
        <p:grpSpPr>
          <a:xfrm>
            <a:off x="4826490" y="6026150"/>
            <a:ext cx="507511" cy="495300"/>
            <a:chOff x="1193595" y="2895600"/>
            <a:chExt cx="507512" cy="457200"/>
          </a:xfrm>
        </p:grpSpPr>
        <p:sp>
          <p:nvSpPr>
            <p:cNvPr id="129" name="Oval 12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30" name="TextBox 129"/>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31" name="Group 43"/>
          <p:cNvGrpSpPr/>
          <p:nvPr/>
        </p:nvGrpSpPr>
        <p:grpSpPr>
          <a:xfrm>
            <a:off x="4495810" y="6521468"/>
            <a:ext cx="534121" cy="495302"/>
            <a:chOff x="1180290" y="2895600"/>
            <a:chExt cx="534121" cy="457200"/>
          </a:xfrm>
        </p:grpSpPr>
        <p:sp>
          <p:nvSpPr>
            <p:cNvPr id="132" name="Oval 13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33" name="TextBox 132"/>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134" name="Group 53"/>
          <p:cNvGrpSpPr/>
          <p:nvPr/>
        </p:nvGrpSpPr>
        <p:grpSpPr>
          <a:xfrm>
            <a:off x="4800616" y="8910577"/>
            <a:ext cx="570605" cy="495299"/>
            <a:chOff x="1162052" y="2895600"/>
            <a:chExt cx="570606" cy="457200"/>
          </a:xfrm>
        </p:grpSpPr>
        <p:sp>
          <p:nvSpPr>
            <p:cNvPr id="135" name="Oval 134"/>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36" name="TextBox 135"/>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37" name="Group 21"/>
          <p:cNvGrpSpPr/>
          <p:nvPr/>
        </p:nvGrpSpPr>
        <p:grpSpPr>
          <a:xfrm>
            <a:off x="4876800" y="7924818"/>
            <a:ext cx="457200" cy="495302"/>
            <a:chOff x="1219200" y="2895600"/>
            <a:chExt cx="457200" cy="457200"/>
          </a:xfrm>
        </p:grpSpPr>
        <p:sp>
          <p:nvSpPr>
            <p:cNvPr id="138" name="Oval 137"/>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39" name="TextBox 138"/>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40" name="Group 21"/>
          <p:cNvGrpSpPr/>
          <p:nvPr/>
        </p:nvGrpSpPr>
        <p:grpSpPr>
          <a:xfrm>
            <a:off x="5181612" y="8420118"/>
            <a:ext cx="537135" cy="495302"/>
            <a:chOff x="1178785" y="2895600"/>
            <a:chExt cx="537135" cy="457200"/>
          </a:xfrm>
        </p:grpSpPr>
        <p:sp>
          <p:nvSpPr>
            <p:cNvPr id="141" name="Oval 14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42" name="TextBox 141"/>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43" name="Group 37"/>
          <p:cNvGrpSpPr/>
          <p:nvPr/>
        </p:nvGrpSpPr>
        <p:grpSpPr>
          <a:xfrm>
            <a:off x="4495800" y="8420117"/>
            <a:ext cx="457200" cy="495299"/>
            <a:chOff x="1219200" y="2895600"/>
            <a:chExt cx="457200" cy="457200"/>
          </a:xfrm>
        </p:grpSpPr>
        <p:sp>
          <p:nvSpPr>
            <p:cNvPr id="144" name="Oval 14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45" name="TextBox 144"/>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grpSp>
        <p:nvGrpSpPr>
          <p:cNvPr id="170" name="Group 8"/>
          <p:cNvGrpSpPr/>
          <p:nvPr/>
        </p:nvGrpSpPr>
        <p:grpSpPr>
          <a:xfrm>
            <a:off x="1447815" y="5695967"/>
            <a:ext cx="570605" cy="495299"/>
            <a:chOff x="1162052" y="2895600"/>
            <a:chExt cx="570606" cy="457200"/>
          </a:xfrm>
        </p:grpSpPr>
        <p:sp>
          <p:nvSpPr>
            <p:cNvPr id="171" name="Oval 170"/>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72" name="TextBox 171"/>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SAW</a:t>
              </a:r>
            </a:p>
          </p:txBody>
        </p:sp>
      </p:grpSp>
      <p:grpSp>
        <p:nvGrpSpPr>
          <p:cNvPr id="173" name="Group 21"/>
          <p:cNvGrpSpPr/>
          <p:nvPr/>
        </p:nvGrpSpPr>
        <p:grpSpPr>
          <a:xfrm>
            <a:off x="1436075" y="7150117"/>
            <a:ext cx="457200" cy="495299"/>
            <a:chOff x="1219200" y="2895600"/>
            <a:chExt cx="457200" cy="457200"/>
          </a:xfrm>
        </p:grpSpPr>
        <p:sp>
          <p:nvSpPr>
            <p:cNvPr id="174" name="Oval 173"/>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75" name="TextBox 174"/>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A</a:t>
              </a:r>
            </a:p>
            <a:p>
              <a:pPr algn="ctr"/>
              <a:r>
                <a:rPr lang="en-US" sz="1200" dirty="0">
                  <a:solidFill>
                    <a:schemeClr val="bg1"/>
                  </a:solidFill>
                  <a:latin typeface="Arial Black" pitchFamily="34" charset="0"/>
                </a:rPr>
                <a:t>GR</a:t>
              </a:r>
            </a:p>
          </p:txBody>
        </p:sp>
      </p:grpSp>
      <p:grpSp>
        <p:nvGrpSpPr>
          <p:cNvPr id="176" name="Group 40"/>
          <p:cNvGrpSpPr/>
          <p:nvPr/>
        </p:nvGrpSpPr>
        <p:grpSpPr>
          <a:xfrm>
            <a:off x="1082022" y="6054517"/>
            <a:ext cx="507511" cy="495300"/>
            <a:chOff x="1193595" y="2895600"/>
            <a:chExt cx="507512" cy="457200"/>
          </a:xfrm>
        </p:grpSpPr>
        <p:sp>
          <p:nvSpPr>
            <p:cNvPr id="177" name="Oval 176"/>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78" name="TextBox 177"/>
            <p:cNvSpPr txBox="1"/>
            <p:nvPr/>
          </p:nvSpPr>
          <p:spPr>
            <a:xfrm>
              <a:off x="1193595" y="2971800"/>
              <a:ext cx="507512" cy="255691"/>
            </a:xfrm>
            <a:prstGeom prst="rect">
              <a:avLst/>
            </a:prstGeom>
            <a:noFill/>
          </p:spPr>
          <p:txBody>
            <a:bodyPr wrap="none" rtlCol="0">
              <a:spAutoFit/>
            </a:bodyPr>
            <a:lstStyle/>
            <a:p>
              <a:pPr algn="ctr"/>
              <a:r>
                <a:rPr lang="en-US" sz="1200" dirty="0">
                  <a:solidFill>
                    <a:schemeClr val="bg1"/>
                  </a:solidFill>
                  <a:latin typeface="Arial Black" pitchFamily="34" charset="0"/>
                </a:rPr>
                <a:t>ATL</a:t>
              </a:r>
            </a:p>
          </p:txBody>
        </p:sp>
      </p:grpSp>
      <p:grpSp>
        <p:nvGrpSpPr>
          <p:cNvPr id="179" name="Group 43"/>
          <p:cNvGrpSpPr/>
          <p:nvPr/>
        </p:nvGrpSpPr>
        <p:grpSpPr>
          <a:xfrm>
            <a:off x="1192300" y="6618201"/>
            <a:ext cx="534121" cy="495302"/>
            <a:chOff x="1180290" y="2895600"/>
            <a:chExt cx="534121" cy="457200"/>
          </a:xfrm>
        </p:grpSpPr>
        <p:sp>
          <p:nvSpPr>
            <p:cNvPr id="180" name="Oval 179"/>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81" name="TextBox 180"/>
            <p:cNvSpPr txBox="1"/>
            <p:nvPr/>
          </p:nvSpPr>
          <p:spPr>
            <a:xfrm>
              <a:off x="1180290" y="2999601"/>
              <a:ext cx="534121" cy="255691"/>
            </a:xfrm>
            <a:prstGeom prst="rect">
              <a:avLst/>
            </a:prstGeom>
            <a:noFill/>
          </p:spPr>
          <p:txBody>
            <a:bodyPr wrap="none" rtlCol="0">
              <a:spAutoFit/>
            </a:bodyPr>
            <a:lstStyle/>
            <a:p>
              <a:pPr algn="ctr"/>
              <a:r>
                <a:rPr lang="en-US" sz="1200" dirty="0">
                  <a:solidFill>
                    <a:schemeClr val="bg1"/>
                  </a:solidFill>
                  <a:latin typeface="Arial Black" pitchFamily="34" charset="0"/>
                </a:rPr>
                <a:t>SSO</a:t>
              </a:r>
            </a:p>
          </p:txBody>
        </p:sp>
      </p:grpSp>
      <p:grpSp>
        <p:nvGrpSpPr>
          <p:cNvPr id="182" name="Group 53"/>
          <p:cNvGrpSpPr/>
          <p:nvPr/>
        </p:nvGrpSpPr>
        <p:grpSpPr>
          <a:xfrm>
            <a:off x="1422331" y="9075677"/>
            <a:ext cx="570605" cy="495299"/>
            <a:chOff x="1162052" y="2895600"/>
            <a:chExt cx="570606" cy="457200"/>
          </a:xfrm>
        </p:grpSpPr>
        <p:sp>
          <p:nvSpPr>
            <p:cNvPr id="183" name="Oval 182"/>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84" name="TextBox 183"/>
            <p:cNvSpPr txBox="1"/>
            <p:nvPr/>
          </p:nvSpPr>
          <p:spPr>
            <a:xfrm>
              <a:off x="1162052" y="2895601"/>
              <a:ext cx="570606"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SAW</a:t>
              </a:r>
            </a:p>
          </p:txBody>
        </p:sp>
      </p:grpSp>
      <p:grpSp>
        <p:nvGrpSpPr>
          <p:cNvPr id="185" name="Group 21"/>
          <p:cNvGrpSpPr/>
          <p:nvPr/>
        </p:nvGrpSpPr>
        <p:grpSpPr>
          <a:xfrm>
            <a:off x="1061693" y="8667768"/>
            <a:ext cx="457200" cy="495302"/>
            <a:chOff x="1219200" y="2895600"/>
            <a:chExt cx="457200" cy="457200"/>
          </a:xfrm>
        </p:grpSpPr>
        <p:sp>
          <p:nvSpPr>
            <p:cNvPr id="186" name="Oval 185"/>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87" name="TextBox 186"/>
            <p:cNvSpPr txBox="1"/>
            <p:nvPr/>
          </p:nvSpPr>
          <p:spPr>
            <a:xfrm>
              <a:off x="1248420" y="2999601"/>
              <a:ext cx="397866" cy="255691"/>
            </a:xfrm>
            <a:prstGeom prst="rect">
              <a:avLst/>
            </a:prstGeom>
            <a:noFill/>
          </p:spPr>
          <p:txBody>
            <a:bodyPr wrap="none" rtlCol="0">
              <a:spAutoFit/>
            </a:bodyPr>
            <a:lstStyle/>
            <a:p>
              <a:pPr algn="ctr"/>
              <a:r>
                <a:rPr lang="en-US" sz="1200" dirty="0">
                  <a:solidFill>
                    <a:schemeClr val="bg1"/>
                  </a:solidFill>
                  <a:latin typeface="Arial Black" pitchFamily="34" charset="0"/>
                </a:rPr>
                <a:t>TL</a:t>
              </a:r>
            </a:p>
          </p:txBody>
        </p:sp>
      </p:grpSp>
      <p:grpSp>
        <p:nvGrpSpPr>
          <p:cNvPr id="188" name="Group 21"/>
          <p:cNvGrpSpPr/>
          <p:nvPr/>
        </p:nvGrpSpPr>
        <p:grpSpPr>
          <a:xfrm>
            <a:off x="1395057" y="7683522"/>
            <a:ext cx="537135" cy="495302"/>
            <a:chOff x="1178785" y="2895600"/>
            <a:chExt cx="537135" cy="457200"/>
          </a:xfrm>
        </p:grpSpPr>
        <p:sp>
          <p:nvSpPr>
            <p:cNvPr id="189" name="Oval 188"/>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90" name="TextBox 189"/>
            <p:cNvSpPr txBox="1"/>
            <p:nvPr/>
          </p:nvSpPr>
          <p:spPr>
            <a:xfrm>
              <a:off x="1178785" y="2999601"/>
              <a:ext cx="537135" cy="255691"/>
            </a:xfrm>
            <a:prstGeom prst="rect">
              <a:avLst/>
            </a:prstGeom>
            <a:noFill/>
          </p:spPr>
          <p:txBody>
            <a:bodyPr wrap="none" rtlCol="0">
              <a:spAutoFit/>
            </a:bodyPr>
            <a:lstStyle/>
            <a:p>
              <a:pPr algn="ctr"/>
              <a:r>
                <a:rPr lang="en-US" sz="1200" dirty="0">
                  <a:solidFill>
                    <a:schemeClr val="bg1"/>
                  </a:solidFill>
                  <a:latin typeface="Arial Black" pitchFamily="34" charset="0"/>
                </a:rPr>
                <a:t>RTO</a:t>
              </a:r>
            </a:p>
          </p:txBody>
        </p:sp>
      </p:grpSp>
      <p:grpSp>
        <p:nvGrpSpPr>
          <p:cNvPr id="191" name="Group 37"/>
          <p:cNvGrpSpPr/>
          <p:nvPr/>
        </p:nvGrpSpPr>
        <p:grpSpPr>
          <a:xfrm>
            <a:off x="1219200" y="8153448"/>
            <a:ext cx="457200" cy="495299"/>
            <a:chOff x="1219200" y="2895600"/>
            <a:chExt cx="457200" cy="457200"/>
          </a:xfrm>
        </p:grpSpPr>
        <p:sp>
          <p:nvSpPr>
            <p:cNvPr id="192" name="Oval 191"/>
            <p:cNvSpPr>
              <a:spLocks noChangeAspect="1"/>
            </p:cNvSpPr>
            <p:nvPr/>
          </p:nvSpPr>
          <p:spPr>
            <a:xfrm>
              <a:off x="1219200" y="2895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Black" pitchFamily="34" charset="0"/>
              </a:endParaRPr>
            </a:p>
          </p:txBody>
        </p:sp>
        <p:sp>
          <p:nvSpPr>
            <p:cNvPr id="193" name="TextBox 192"/>
            <p:cNvSpPr txBox="1"/>
            <p:nvPr/>
          </p:nvSpPr>
          <p:spPr>
            <a:xfrm>
              <a:off x="1230785" y="2895601"/>
              <a:ext cx="433132" cy="426153"/>
            </a:xfrm>
            <a:prstGeom prst="rect">
              <a:avLst/>
            </a:prstGeom>
            <a:noFill/>
          </p:spPr>
          <p:txBody>
            <a:bodyPr wrap="none" rtlCol="0">
              <a:spAutoFit/>
            </a:bodyPr>
            <a:lstStyle/>
            <a:p>
              <a:pPr algn="ctr"/>
              <a:r>
                <a:rPr lang="en-US" sz="1200" dirty="0">
                  <a:solidFill>
                    <a:schemeClr val="bg1"/>
                  </a:solidFill>
                  <a:latin typeface="Arial Black" pitchFamily="34" charset="0"/>
                </a:rPr>
                <a:t>B</a:t>
              </a:r>
            </a:p>
            <a:p>
              <a:pPr algn="ctr"/>
              <a:r>
                <a:rPr lang="en-US" sz="1200" dirty="0">
                  <a:solidFill>
                    <a:schemeClr val="bg1"/>
                  </a:solidFill>
                  <a:latin typeface="Arial Black" pitchFamily="34" charset="0"/>
                </a:rPr>
                <a:t>GR</a:t>
              </a:r>
            </a:p>
          </p:txBody>
        </p:sp>
      </p:grpSp>
      <p:sp>
        <p:nvSpPr>
          <p:cNvPr id="194" name="Right Arrow 193"/>
          <p:cNvSpPr/>
          <p:nvPr/>
        </p:nvSpPr>
        <p:spPr>
          <a:xfrm>
            <a:off x="2133600" y="7264401"/>
            <a:ext cx="978408" cy="52501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95" name="Right Arrow 194"/>
          <p:cNvSpPr/>
          <p:nvPr/>
        </p:nvSpPr>
        <p:spPr>
          <a:xfrm rot="16200000">
            <a:off x="17146" y="2777363"/>
            <a:ext cx="1059942"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96" name="Right Arrow 195"/>
          <p:cNvSpPr/>
          <p:nvPr/>
        </p:nvSpPr>
        <p:spPr>
          <a:xfrm rot="16200000">
            <a:off x="5427346" y="3933063"/>
            <a:ext cx="1059942"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197" name="Right Arrow 196"/>
          <p:cNvSpPr/>
          <p:nvPr/>
        </p:nvSpPr>
        <p:spPr>
          <a:xfrm rot="16200000">
            <a:off x="5503546" y="8542656"/>
            <a:ext cx="1059942"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5" name="Footer Placeholder 4"/>
          <p:cNvSpPr>
            <a:spLocks noGrp="1"/>
          </p:cNvSpPr>
          <p:nvPr>
            <p:ph type="ftr" sz="quarter" idx="11"/>
          </p:nvPr>
        </p:nvSpPr>
        <p:spPr/>
        <p:txBody>
          <a:bodyPr/>
          <a:lstStyle/>
          <a:p>
            <a:r>
              <a:rPr lang="en-US" smtClean="0"/>
              <a:t>Steadfast and Vigilant</a:t>
            </a:r>
            <a:endParaRPr lang="en-US" dirty="0"/>
          </a:p>
        </p:txBody>
      </p:sp>
      <p:sp>
        <p:nvSpPr>
          <p:cNvPr id="112" name="Slide Number Placeholder 111"/>
          <p:cNvSpPr>
            <a:spLocks noGrp="1"/>
          </p:cNvSpPr>
          <p:nvPr>
            <p:ph type="sldNum" sz="quarter" idx="12"/>
          </p:nvPr>
        </p:nvSpPr>
        <p:spPr/>
        <p:txBody>
          <a:bodyPr/>
          <a:lstStyle/>
          <a:p>
            <a:fld id="{19C55568-C6AD-4596-911E-41E918440C47}"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
            <a:ext cx="6172200" cy="8696507"/>
          </a:xfrm>
        </p:spPr>
        <p:txBody>
          <a:bodyPr/>
          <a:lstStyle/>
          <a:p>
            <a:endParaRPr lang="en-US" dirty="0"/>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80</a:t>
            </a:fld>
            <a:endParaRPr lang="en-US" dirty="0"/>
          </a:p>
        </p:txBody>
      </p:sp>
      <p:sp>
        <p:nvSpPr>
          <p:cNvPr id="5133" name="AutoShape 13"/>
          <p:cNvSpPr>
            <a:spLocks noChangeAspect="1" noChangeArrowheads="1" noTextEdit="1"/>
          </p:cNvSpPr>
          <p:nvPr/>
        </p:nvSpPr>
        <p:spPr bwMode="auto">
          <a:xfrm>
            <a:off x="406400" y="838200"/>
            <a:ext cx="6032500" cy="821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5" name="Rectangle 15"/>
          <p:cNvSpPr>
            <a:spLocks noChangeArrowheads="1"/>
          </p:cNvSpPr>
          <p:nvPr/>
        </p:nvSpPr>
        <p:spPr bwMode="auto">
          <a:xfrm>
            <a:off x="4857750" y="2898775"/>
            <a:ext cx="11113" cy="19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 name="Rectangle 16"/>
          <p:cNvSpPr>
            <a:spLocks noChangeArrowheads="1"/>
          </p:cNvSpPr>
          <p:nvPr/>
        </p:nvSpPr>
        <p:spPr bwMode="auto">
          <a:xfrm>
            <a:off x="2684463" y="3100388"/>
            <a:ext cx="158626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Finish rolling up the boat.</a:t>
            </a:r>
            <a:endParaRPr kumimoji="0" lang="en-US" sz="1200" b="0" i="0" u="none" strike="noStrike" cap="none" normalizeH="0" baseline="0" dirty="0" smtClean="0">
              <a:ln>
                <a:noFill/>
              </a:ln>
              <a:solidFill>
                <a:schemeClr val="tx1"/>
              </a:solidFill>
              <a:effectLst/>
              <a:cs typeface="Arial" pitchFamily="34" charset="0"/>
            </a:endParaRPr>
          </a:p>
        </p:txBody>
      </p:sp>
      <p:sp>
        <p:nvSpPr>
          <p:cNvPr id="5137" name="Rectangle 17"/>
          <p:cNvSpPr>
            <a:spLocks noChangeArrowheads="1"/>
          </p:cNvSpPr>
          <p:nvPr/>
        </p:nvSpPr>
        <p:spPr bwMode="auto">
          <a:xfrm>
            <a:off x="4156075" y="3100388"/>
            <a:ext cx="96838" cy="1603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 name="Rectangle 18"/>
          <p:cNvSpPr>
            <a:spLocks noChangeArrowheads="1"/>
          </p:cNvSpPr>
          <p:nvPr/>
        </p:nvSpPr>
        <p:spPr bwMode="auto">
          <a:xfrm>
            <a:off x="5095875" y="5654675"/>
            <a:ext cx="11113" cy="19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 name="Rectangle 19"/>
          <p:cNvSpPr>
            <a:spLocks noChangeArrowheads="1"/>
          </p:cNvSpPr>
          <p:nvPr/>
        </p:nvSpPr>
        <p:spPr bwMode="auto">
          <a:xfrm>
            <a:off x="1998663" y="5856288"/>
            <a:ext cx="306404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Place folded boat and accessories over carry bag.</a:t>
            </a:r>
            <a:endParaRPr kumimoji="0" lang="en-US" sz="1200" b="0" i="0" u="none" strike="noStrike" cap="none" normalizeH="0" baseline="0" dirty="0" smtClean="0">
              <a:ln>
                <a:noFill/>
              </a:ln>
              <a:solidFill>
                <a:schemeClr val="tx1"/>
              </a:solidFill>
              <a:effectLst/>
              <a:cs typeface="Arial" pitchFamily="34" charset="0"/>
            </a:endParaRPr>
          </a:p>
        </p:txBody>
      </p:sp>
      <p:sp>
        <p:nvSpPr>
          <p:cNvPr id="5140" name="Rectangle 20"/>
          <p:cNvSpPr>
            <a:spLocks noChangeArrowheads="1"/>
          </p:cNvSpPr>
          <p:nvPr/>
        </p:nvSpPr>
        <p:spPr bwMode="auto">
          <a:xfrm>
            <a:off x="4843463" y="5856288"/>
            <a:ext cx="96838" cy="1603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 name="Rectangle 21"/>
          <p:cNvSpPr>
            <a:spLocks noChangeArrowheads="1"/>
          </p:cNvSpPr>
          <p:nvPr/>
        </p:nvSpPr>
        <p:spPr bwMode="auto">
          <a:xfrm>
            <a:off x="5095875" y="8345488"/>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5142" name="Rectangle 22"/>
          <p:cNvSpPr>
            <a:spLocks noChangeArrowheads="1"/>
          </p:cNvSpPr>
          <p:nvPr/>
        </p:nvSpPr>
        <p:spPr bwMode="auto">
          <a:xfrm>
            <a:off x="2116138" y="8547100"/>
            <a:ext cx="57015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Fold and </a:t>
            </a:r>
            <a:endParaRPr kumimoji="0" lang="en-US" sz="1200" b="0" i="0" u="none" strike="noStrike" cap="none" normalizeH="0" baseline="0" dirty="0" smtClean="0">
              <a:ln>
                <a:noFill/>
              </a:ln>
              <a:solidFill>
                <a:schemeClr val="tx1"/>
              </a:solidFill>
              <a:effectLst/>
              <a:cs typeface="Arial" pitchFamily="34" charset="0"/>
            </a:endParaRPr>
          </a:p>
        </p:txBody>
      </p:sp>
      <p:sp>
        <p:nvSpPr>
          <p:cNvPr id="5143" name="Rectangle 23"/>
          <p:cNvSpPr>
            <a:spLocks noChangeArrowheads="1"/>
          </p:cNvSpPr>
          <p:nvPr/>
        </p:nvSpPr>
        <p:spPr bwMode="auto">
          <a:xfrm>
            <a:off x="2644775" y="8547100"/>
            <a:ext cx="222702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faster narrow flaps of the carry bag.</a:t>
            </a:r>
            <a:endParaRPr kumimoji="0" lang="en-US" sz="1200" b="0" i="0" u="none" strike="noStrike" cap="none" normalizeH="0" baseline="0" dirty="0" smtClean="0">
              <a:ln>
                <a:noFill/>
              </a:ln>
              <a:solidFill>
                <a:schemeClr val="tx1"/>
              </a:solidFill>
              <a:effectLst/>
              <a:cs typeface="Arial" pitchFamily="34" charset="0"/>
            </a:endParaRPr>
          </a:p>
        </p:txBody>
      </p:sp>
      <p:sp>
        <p:nvSpPr>
          <p:cNvPr id="5144" name="Rectangle 24"/>
          <p:cNvSpPr>
            <a:spLocks noChangeArrowheads="1"/>
          </p:cNvSpPr>
          <p:nvPr/>
        </p:nvSpPr>
        <p:spPr bwMode="auto">
          <a:xfrm>
            <a:off x="4727575" y="8547100"/>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10101"/>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sp>
        <p:nvSpPr>
          <p:cNvPr id="5145" name="Rectangle 25"/>
          <p:cNvSpPr>
            <a:spLocks noChangeArrowheads="1"/>
          </p:cNvSpPr>
          <p:nvPr/>
        </p:nvSpPr>
        <p:spPr bwMode="auto">
          <a:xfrm>
            <a:off x="454025" y="8869363"/>
            <a:ext cx="3526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 </a:t>
            </a:r>
            <a:endParaRPr kumimoji="0" lang="en-US" sz="1200" b="0" i="0" u="none" strike="noStrike" cap="none" normalizeH="0" baseline="0" smtClean="0">
              <a:ln>
                <a:noFill/>
              </a:ln>
              <a:solidFill>
                <a:schemeClr val="tx1"/>
              </a:solidFill>
              <a:effectLst/>
              <a:cs typeface="Arial" pitchFamily="34" charset="0"/>
            </a:endParaRPr>
          </a:p>
        </p:txBody>
      </p:sp>
      <p:pic>
        <p:nvPicPr>
          <p:cNvPr id="5146" name="Picture 26"/>
          <p:cNvPicPr>
            <a:picLocks noChangeAspect="1" noChangeArrowheads="1"/>
          </p:cNvPicPr>
          <p:nvPr/>
        </p:nvPicPr>
        <p:blipFill>
          <a:blip r:embed="rId2" cstate="print"/>
          <a:srcRect/>
          <a:stretch>
            <a:fillRect/>
          </a:stretch>
        </p:blipFill>
        <p:spPr bwMode="auto">
          <a:xfrm>
            <a:off x="2005013" y="876300"/>
            <a:ext cx="2852738" cy="2028825"/>
          </a:xfrm>
          <a:prstGeom prst="rect">
            <a:avLst/>
          </a:prstGeom>
          <a:noFill/>
          <a:ln w="9525">
            <a:noFill/>
            <a:miter lim="800000"/>
            <a:headEnd/>
            <a:tailEnd/>
          </a:ln>
        </p:spPr>
      </p:pic>
      <p:pic>
        <p:nvPicPr>
          <p:cNvPr id="5147" name="Picture 27"/>
          <p:cNvPicPr>
            <a:picLocks noChangeAspect="1" noChangeArrowheads="1"/>
          </p:cNvPicPr>
          <p:nvPr/>
        </p:nvPicPr>
        <p:blipFill>
          <a:blip r:embed="rId3" cstate="print"/>
          <a:srcRect/>
          <a:stretch>
            <a:fillRect/>
          </a:stretch>
        </p:blipFill>
        <p:spPr bwMode="auto">
          <a:xfrm>
            <a:off x="1765300" y="3451225"/>
            <a:ext cx="3330575" cy="2209800"/>
          </a:xfrm>
          <a:prstGeom prst="rect">
            <a:avLst/>
          </a:prstGeom>
          <a:noFill/>
          <a:ln w="9525">
            <a:noFill/>
            <a:miter lim="800000"/>
            <a:headEnd/>
            <a:tailEnd/>
          </a:ln>
        </p:spPr>
      </p:pic>
      <p:pic>
        <p:nvPicPr>
          <p:cNvPr id="5148" name="Picture 28"/>
          <p:cNvPicPr>
            <a:picLocks noChangeAspect="1" noChangeArrowheads="1"/>
          </p:cNvPicPr>
          <p:nvPr/>
        </p:nvPicPr>
        <p:blipFill>
          <a:blip r:embed="rId4" cstate="print"/>
          <a:srcRect/>
          <a:stretch>
            <a:fillRect/>
          </a:stretch>
        </p:blipFill>
        <p:spPr bwMode="auto">
          <a:xfrm>
            <a:off x="1765300" y="6208713"/>
            <a:ext cx="3330575" cy="2143125"/>
          </a:xfrm>
          <a:prstGeom prst="rect">
            <a:avLst/>
          </a:prstGeom>
          <a:noFill/>
          <a:ln w="9525">
            <a:noFill/>
            <a:miter lim="800000"/>
            <a:headEnd/>
            <a:tailEnd/>
          </a:ln>
        </p:spPr>
      </p:pic>
    </p:spTree>
    <p:extLst>
      <p:ext uri="{BB962C8B-B14F-4D97-AF65-F5344CB8AC3E}">
        <p14:creationId xmlns="" xmlns:p14="http://schemas.microsoft.com/office/powerpoint/2010/main" val="1237723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5" name="Slide Number Placeholder 4"/>
          <p:cNvSpPr>
            <a:spLocks noGrp="1"/>
          </p:cNvSpPr>
          <p:nvPr>
            <p:ph type="sldNum" sz="quarter" idx="12"/>
          </p:nvPr>
        </p:nvSpPr>
        <p:spPr/>
        <p:txBody>
          <a:bodyPr/>
          <a:lstStyle/>
          <a:p>
            <a:fld id="{19C55568-C6AD-4596-911E-41E918440C47}" type="slidenum">
              <a:rPr lang="en-US" smtClean="0"/>
              <a:pPr/>
              <a:t>81</a:t>
            </a:fld>
            <a:endParaRPr lang="en-US" dirty="0"/>
          </a:p>
        </p:txBody>
      </p:sp>
      <p:grpSp>
        <p:nvGrpSpPr>
          <p:cNvPr id="103428" name="Group 4"/>
          <p:cNvGrpSpPr>
            <a:grpSpLocks noChangeAspect="1"/>
          </p:cNvGrpSpPr>
          <p:nvPr/>
        </p:nvGrpSpPr>
        <p:grpSpPr bwMode="auto">
          <a:xfrm>
            <a:off x="409575" y="276225"/>
            <a:ext cx="6038850" cy="7869238"/>
            <a:chOff x="258" y="174"/>
            <a:chExt cx="3804" cy="4957"/>
          </a:xfrm>
        </p:grpSpPr>
        <p:sp>
          <p:nvSpPr>
            <p:cNvPr id="103427" name="AutoShape 3"/>
            <p:cNvSpPr>
              <a:spLocks noChangeAspect="1" noChangeArrowheads="1" noTextEdit="1"/>
            </p:cNvSpPr>
            <p:nvPr/>
          </p:nvSpPr>
          <p:spPr bwMode="auto">
            <a:xfrm>
              <a:off x="258" y="464"/>
              <a:ext cx="3804" cy="4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29" name="Rectangle 5"/>
            <p:cNvSpPr>
              <a:spLocks noChangeArrowheads="1"/>
            </p:cNvSpPr>
            <p:nvPr/>
          </p:nvSpPr>
          <p:spPr bwMode="auto">
            <a:xfrm>
              <a:off x="1392" y="174"/>
              <a:ext cx="162"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0" name="Rectangle 6"/>
            <p:cNvSpPr>
              <a:spLocks noChangeArrowheads="1"/>
            </p:cNvSpPr>
            <p:nvPr/>
          </p:nvSpPr>
          <p:spPr bwMode="auto">
            <a:xfrm>
              <a:off x="1516" y="174"/>
              <a:ext cx="65"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1" name="Rectangle 7"/>
            <p:cNvSpPr>
              <a:spLocks noChangeArrowheads="1"/>
            </p:cNvSpPr>
            <p:nvPr/>
          </p:nvSpPr>
          <p:spPr bwMode="auto">
            <a:xfrm>
              <a:off x="1543" y="174"/>
              <a:ext cx="141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71 CAV Waterborne Operations SOP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2" name="Rectangle 8"/>
            <p:cNvSpPr>
              <a:spLocks noChangeArrowheads="1"/>
            </p:cNvSpPr>
            <p:nvPr/>
          </p:nvSpPr>
          <p:spPr bwMode="auto">
            <a:xfrm>
              <a:off x="2925" y="174"/>
              <a:ext cx="6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3" name="Rectangle 9"/>
            <p:cNvSpPr>
              <a:spLocks noChangeArrowheads="1"/>
            </p:cNvSpPr>
            <p:nvPr/>
          </p:nvSpPr>
          <p:spPr bwMode="auto">
            <a:xfrm>
              <a:off x="1655" y="266"/>
              <a:ext cx="1045"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Source: Ranger Handbook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4" name="Rectangle 10"/>
            <p:cNvSpPr>
              <a:spLocks noChangeArrowheads="1"/>
            </p:cNvSpPr>
            <p:nvPr/>
          </p:nvSpPr>
          <p:spPr bwMode="auto">
            <a:xfrm>
              <a:off x="2663" y="266"/>
              <a:ext cx="6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5" name="Rectangle 11"/>
            <p:cNvSpPr>
              <a:spLocks noChangeArrowheads="1"/>
            </p:cNvSpPr>
            <p:nvPr/>
          </p:nvSpPr>
          <p:spPr bwMode="auto">
            <a:xfrm>
              <a:off x="3215" y="1950"/>
              <a:ext cx="7" cy="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6" name="Rectangle 12"/>
            <p:cNvSpPr>
              <a:spLocks noChangeArrowheads="1"/>
            </p:cNvSpPr>
            <p:nvPr/>
          </p:nvSpPr>
          <p:spPr bwMode="auto">
            <a:xfrm>
              <a:off x="1371" y="2077"/>
              <a:ext cx="168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Fold and fasten wide flaps of the carry bag.</a:t>
              </a:r>
              <a:endParaRPr kumimoji="0" lang="en-US" sz="1200" b="0" i="0" u="none" strike="noStrike" cap="none" normalizeH="0" baseline="0" dirty="0" smtClean="0">
                <a:ln>
                  <a:noFill/>
                </a:ln>
                <a:solidFill>
                  <a:schemeClr val="tx1"/>
                </a:solidFill>
                <a:effectLst/>
                <a:cs typeface="Arial" pitchFamily="34" charset="0"/>
              </a:endParaRPr>
            </a:p>
          </p:txBody>
        </p:sp>
        <p:sp>
          <p:nvSpPr>
            <p:cNvPr id="103437" name="Rectangle 13"/>
            <p:cNvSpPr>
              <a:spLocks noChangeArrowheads="1"/>
            </p:cNvSpPr>
            <p:nvPr/>
          </p:nvSpPr>
          <p:spPr bwMode="auto">
            <a:xfrm>
              <a:off x="2946" y="2077"/>
              <a:ext cx="61"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8" name="Rectangle 14"/>
            <p:cNvSpPr>
              <a:spLocks noChangeArrowheads="1"/>
            </p:cNvSpPr>
            <p:nvPr/>
          </p:nvSpPr>
          <p:spPr bwMode="auto">
            <a:xfrm>
              <a:off x="2765" y="4344"/>
              <a:ext cx="7" cy="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9" name="Rectangle 15"/>
            <p:cNvSpPr>
              <a:spLocks noChangeArrowheads="1"/>
            </p:cNvSpPr>
            <p:nvPr/>
          </p:nvSpPr>
          <p:spPr bwMode="auto">
            <a:xfrm>
              <a:off x="843" y="4471"/>
              <a:ext cx="283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10101"/>
                  </a:solidFill>
                  <a:effectLst/>
                  <a:cs typeface="Arial" pitchFamily="34" charset="0"/>
                </a:rPr>
                <a:t>Now boat compactly folded into carry bag and ready to be stowed away.</a:t>
              </a:r>
              <a:endParaRPr kumimoji="0" lang="en-US" sz="1200" b="0" i="0" u="none" strike="noStrike" cap="none" normalizeH="0" baseline="0" dirty="0" smtClean="0">
                <a:ln>
                  <a:noFill/>
                </a:ln>
                <a:solidFill>
                  <a:schemeClr val="tx1"/>
                </a:solidFill>
                <a:effectLst/>
                <a:cs typeface="Arial" pitchFamily="34" charset="0"/>
              </a:endParaRPr>
            </a:p>
          </p:txBody>
        </p:sp>
        <p:sp>
          <p:nvSpPr>
            <p:cNvPr id="103440" name="Rectangle 16"/>
            <p:cNvSpPr>
              <a:spLocks noChangeArrowheads="1"/>
            </p:cNvSpPr>
            <p:nvPr/>
          </p:nvSpPr>
          <p:spPr bwMode="auto">
            <a:xfrm>
              <a:off x="3475" y="4471"/>
              <a:ext cx="61"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1"/>
                  </a:solidFill>
                  <a:effectLst/>
                  <a:latin typeface="Verdan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41" name="Rectangle 17"/>
            <p:cNvSpPr>
              <a:spLocks noChangeArrowheads="1"/>
            </p:cNvSpPr>
            <p:nvPr/>
          </p:nvSpPr>
          <p:spPr bwMode="auto">
            <a:xfrm>
              <a:off x="432" y="4822"/>
              <a:ext cx="62"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444B51"/>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42" name="Rectangle 18"/>
            <p:cNvSpPr>
              <a:spLocks noChangeArrowheads="1"/>
            </p:cNvSpPr>
            <p:nvPr/>
          </p:nvSpPr>
          <p:spPr bwMode="auto">
            <a:xfrm>
              <a:off x="288" y="5044"/>
              <a:ext cx="4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443" name="Picture 19"/>
            <p:cNvPicPr>
              <a:picLocks noChangeAspect="1" noChangeArrowheads="1"/>
            </p:cNvPicPr>
            <p:nvPr/>
          </p:nvPicPr>
          <p:blipFill>
            <a:blip r:embed="rId2" cstate="print"/>
            <a:srcRect/>
            <a:stretch>
              <a:fillRect/>
            </a:stretch>
          </p:blipFill>
          <p:spPr bwMode="auto">
            <a:xfrm>
              <a:off x="1115" y="488"/>
              <a:ext cx="2100" cy="1466"/>
            </a:xfrm>
            <a:prstGeom prst="rect">
              <a:avLst/>
            </a:prstGeom>
            <a:noFill/>
            <a:ln w="9525">
              <a:noFill/>
              <a:miter lim="800000"/>
              <a:headEnd/>
              <a:tailEnd/>
            </a:ln>
          </p:spPr>
        </p:pic>
        <p:pic>
          <p:nvPicPr>
            <p:cNvPr id="103444" name="Picture 20"/>
            <p:cNvPicPr>
              <a:picLocks noChangeAspect="1" noChangeArrowheads="1"/>
            </p:cNvPicPr>
            <p:nvPr/>
          </p:nvPicPr>
          <p:blipFill>
            <a:blip r:embed="rId3" cstate="print"/>
            <a:srcRect/>
            <a:stretch>
              <a:fillRect/>
            </a:stretch>
          </p:blipFill>
          <p:spPr bwMode="auto">
            <a:xfrm>
              <a:off x="1565" y="2298"/>
              <a:ext cx="1200" cy="2050"/>
            </a:xfrm>
            <a:prstGeom prst="rect">
              <a:avLst/>
            </a:prstGeom>
            <a:noFill/>
            <a:ln w="9525">
              <a:noFill/>
              <a:miter lim="800000"/>
              <a:headEnd/>
              <a:tailEnd/>
            </a:ln>
          </p:spPr>
        </p:pic>
      </p:grpSp>
    </p:spTree>
    <p:extLst>
      <p:ext uri="{BB962C8B-B14F-4D97-AF65-F5344CB8AC3E}">
        <p14:creationId xmlns="" xmlns:p14="http://schemas.microsoft.com/office/powerpoint/2010/main" val="25654084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50" y="440267"/>
            <a:ext cx="5943600" cy="584775"/>
          </a:xfrm>
          <a:prstGeom prst="rect">
            <a:avLst/>
          </a:prstGeom>
          <a:noFill/>
        </p:spPr>
        <p:txBody>
          <a:bodyPr wrap="square" rtlCol="0">
            <a:spAutoFit/>
          </a:bodyPr>
          <a:lstStyle/>
          <a:p>
            <a:pPr algn="ctr"/>
            <a:r>
              <a:rPr lang="en-US" sz="3200" dirty="0" smtClean="0">
                <a:latin typeface="Aharoni" pitchFamily="2" charset="-79"/>
                <a:cs typeface="Aharoni" pitchFamily="2" charset="-79"/>
              </a:rPr>
              <a:t>Command Post Task Steps</a:t>
            </a:r>
            <a:endParaRPr lang="en-US" sz="3200" dirty="0">
              <a:latin typeface="Aharoni" pitchFamily="2" charset="-79"/>
              <a:cs typeface="Aharoni" pitchFamily="2" charset="-79"/>
            </a:endParaRPr>
          </a:p>
        </p:txBody>
      </p:sp>
      <p:sp>
        <p:nvSpPr>
          <p:cNvPr id="5" name="TextBox 4"/>
          <p:cNvSpPr txBox="1"/>
          <p:nvPr/>
        </p:nvSpPr>
        <p:spPr>
          <a:xfrm>
            <a:off x="-16329" y="1524000"/>
            <a:ext cx="6858000" cy="5863144"/>
          </a:xfrm>
          <a:prstGeom prst="rect">
            <a:avLst/>
          </a:prstGeom>
          <a:noFill/>
        </p:spPr>
        <p:txBody>
          <a:bodyPr wrap="square" rtlCol="0">
            <a:spAutoFit/>
          </a:bodyPr>
          <a:lstStyle/>
          <a:p>
            <a:pPr marL="342900" indent="-342900">
              <a:buAutoNum type="arabicPeriod"/>
            </a:pPr>
            <a:r>
              <a:rPr lang="en-US" sz="1300" dirty="0" smtClean="0"/>
              <a:t>Plan- XO gain and/or maintain situational understanding using available communications equipment, maps, intelligence, summaries, situation reports (SITREP’s), and other available information sources. Intelligence sources include troop intelligence support team (TRIST) human intelligence (HUMINT), signal intelligence (SIGINT), and imagery intelligence (IMINT) to include unmanned aircraft systems (UAS) and unattended ground sensors (UGSs). </a:t>
            </a:r>
          </a:p>
          <a:p>
            <a:pPr marL="342900" indent="-342900">
              <a:buAutoNum type="arabicPeriod"/>
            </a:pPr>
            <a:r>
              <a:rPr lang="en-US" sz="1300" dirty="0" smtClean="0"/>
              <a:t>XO receives an OPORD or FRAGORD requiring operations of a Command Post, and issues warning order (WARNORD) to the unit using FBCB2, FM, or other tactical means and begins conducting troop leading procedures. </a:t>
            </a:r>
          </a:p>
          <a:p>
            <a:pPr marL="800100" lvl="1" indent="-342900">
              <a:buFont typeface="+mj-lt"/>
              <a:buAutoNum type="alphaLcParenR"/>
            </a:pPr>
            <a:r>
              <a:rPr lang="en-US" sz="1300" dirty="0" smtClean="0"/>
              <a:t>Plans security requirements.</a:t>
            </a:r>
          </a:p>
          <a:p>
            <a:pPr marL="800100" lvl="1" indent="-342900">
              <a:buFont typeface="+mj-lt"/>
              <a:buAutoNum type="alphaLcParenR"/>
            </a:pPr>
            <a:r>
              <a:rPr lang="en-US" sz="1300" dirty="0" smtClean="0"/>
              <a:t>Plans communications requirements. </a:t>
            </a:r>
          </a:p>
          <a:p>
            <a:pPr marL="800100" lvl="1" indent="-342900">
              <a:buFont typeface="+mj-lt"/>
              <a:buAutoNum type="alphaLcParenR"/>
            </a:pPr>
            <a:r>
              <a:rPr lang="en-US" sz="1300" dirty="0" smtClean="0"/>
              <a:t>Plans for continuous operations. </a:t>
            </a:r>
          </a:p>
          <a:p>
            <a:pPr marL="800100" lvl="1" indent="-342900">
              <a:buFont typeface="+mj-lt"/>
              <a:buAutoNum type="alphaLcParenR"/>
            </a:pPr>
            <a:r>
              <a:rPr lang="en-US" sz="1300" dirty="0" smtClean="0"/>
              <a:t>Addresses actions on chance contact with the enemy, while moving. </a:t>
            </a:r>
          </a:p>
          <a:p>
            <a:pPr marL="800100" lvl="1" indent="-342900">
              <a:buFont typeface="+mj-lt"/>
              <a:buAutoNum type="alphaLcParenR"/>
            </a:pPr>
            <a:r>
              <a:rPr lang="en-US" sz="1300" dirty="0" smtClean="0"/>
              <a:t>Considers the enemy’s capabilities, likely courses of actions (COAs), and specific weapons capabilities. </a:t>
            </a:r>
          </a:p>
          <a:p>
            <a:pPr marL="800100" lvl="1" indent="-342900">
              <a:buFont typeface="+mj-lt"/>
              <a:buAutoNum type="alphaLcParenR"/>
            </a:pPr>
            <a:r>
              <a:rPr lang="en-US" sz="1300" dirty="0" smtClean="0"/>
              <a:t>Coordinates and synchronizes activates within each </a:t>
            </a:r>
            <a:r>
              <a:rPr lang="en-US" sz="1300" dirty="0" err="1" smtClean="0"/>
              <a:t>warfighting</a:t>
            </a:r>
            <a:r>
              <a:rPr lang="en-US" sz="1300" dirty="0" smtClean="0"/>
              <a:t> function. </a:t>
            </a:r>
          </a:p>
          <a:p>
            <a:pPr marL="342900" indent="-342900">
              <a:buAutoNum type="arabicPeriod"/>
            </a:pPr>
            <a:r>
              <a:rPr lang="en-US" sz="1300" dirty="0" smtClean="0"/>
              <a:t>Conducts a digital and or conventional reconnaissance.</a:t>
            </a:r>
          </a:p>
          <a:p>
            <a:pPr marL="800100" lvl="1" indent="-342900">
              <a:buFont typeface="+mj-lt"/>
              <a:buAutoNum type="alphaLcParenR"/>
            </a:pPr>
            <a:r>
              <a:rPr lang="en-US" sz="1300" dirty="0" smtClean="0"/>
              <a:t>Identifies primary and alternate command post (CP) locations. </a:t>
            </a:r>
          </a:p>
          <a:p>
            <a:pPr marL="800100" lvl="1" indent="-342900">
              <a:buFont typeface="+mj-lt"/>
              <a:buAutoNum type="alphaLcParenR"/>
            </a:pPr>
            <a:r>
              <a:rPr lang="en-US" sz="1300" dirty="0" smtClean="0"/>
              <a:t>Identifies likely enemy avenues of approach, as appropriate. </a:t>
            </a:r>
          </a:p>
          <a:p>
            <a:pPr marL="800100" lvl="1" indent="-342900">
              <a:buFont typeface="+mj-lt"/>
              <a:buAutoNum type="alphaLcParenR"/>
            </a:pPr>
            <a:r>
              <a:rPr lang="en-US" sz="1300" dirty="0" smtClean="0"/>
              <a:t>Marks tentative dismount points on digital and conventional maps as appropriate. </a:t>
            </a:r>
          </a:p>
          <a:p>
            <a:pPr marL="342900" indent="-342900">
              <a:buAutoNum type="arabicPeriod" startAt="4"/>
            </a:pPr>
            <a:r>
              <a:rPr lang="en-US" sz="1300" dirty="0" smtClean="0"/>
              <a:t>PREPARE- Unit leader and reconnaissance element conducts the reconnaissance based on factors of mission, enemy, terrain and weather, troops and support available, time available, civil considerations (METT-TC)</a:t>
            </a:r>
          </a:p>
          <a:p>
            <a:pPr marL="800100" lvl="1" indent="-342900">
              <a:buAutoNum type="alphaLcPeriod"/>
            </a:pPr>
            <a:r>
              <a:rPr lang="en-US" sz="1300" dirty="0" smtClean="0"/>
              <a:t>Enters way points into position navigation (POSNAV) equipment to aid navigation. </a:t>
            </a:r>
          </a:p>
          <a:p>
            <a:pPr marL="800100" lvl="1" indent="-342900">
              <a:buAutoNum type="alphaLcPeriod"/>
            </a:pPr>
            <a:r>
              <a:rPr lang="en-US" sz="1300" dirty="0" smtClean="0"/>
              <a:t>Pinpoints the primary and alternate CP locations.</a:t>
            </a:r>
          </a:p>
          <a:p>
            <a:pPr marL="800100" lvl="1" indent="-342900">
              <a:buAutoNum type="alphaLcPeriod"/>
            </a:pPr>
            <a:r>
              <a:rPr lang="en-US" sz="1300" dirty="0" smtClean="0"/>
              <a:t>Establishes security.</a:t>
            </a:r>
          </a:p>
          <a:p>
            <a:pPr marL="800100" lvl="1" indent="-342900">
              <a:buAutoNum type="alphaLcPeriod"/>
            </a:pPr>
            <a:r>
              <a:rPr lang="en-US" sz="1300" dirty="0" smtClean="0"/>
              <a:t>Verifies and updates intelligence information. </a:t>
            </a:r>
          </a:p>
          <a:p>
            <a:pPr marL="800100" lvl="1" indent="-342900">
              <a:buAutoNum type="alphaLcPeriod"/>
            </a:pPr>
            <a:r>
              <a:rPr lang="en-US" sz="1300" dirty="0" smtClean="0"/>
              <a:t>Leaves surveillance team to observe the location, if necessary. </a:t>
            </a:r>
          </a:p>
          <a:p>
            <a:pPr marL="800100" lvl="1" indent="-342900">
              <a:buAutoNum type="alphaLcPeriod"/>
            </a:pPr>
            <a:r>
              <a:rPr lang="en-US" sz="1300" dirty="0" smtClean="0"/>
              <a:t>Returns to the unit position. </a:t>
            </a:r>
          </a:p>
          <a:p>
            <a:pPr marL="800100" lvl="1" indent="-342900"/>
            <a:endParaRPr lang="en-US" sz="1100" dirty="0"/>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6"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Black" pitchFamily="34" charset="0"/>
                <a:ea typeface="+mj-ea"/>
                <a:cs typeface="+mj-cs"/>
              </a:rPr>
              <a:t>18. COMMAND </a:t>
            </a:r>
            <a:r>
              <a:rPr kumimoji="0" lang="en-US" sz="4000" b="0" i="0" u="none" strike="noStrike" kern="1200" cap="none" spc="0" normalizeH="0" baseline="0" noProof="0" dirty="0" smtClean="0">
                <a:ln>
                  <a:noFill/>
                </a:ln>
                <a:solidFill>
                  <a:schemeClr val="bg1"/>
                </a:solidFill>
                <a:effectLst/>
                <a:uLnTx/>
                <a:uFillTx/>
                <a:latin typeface="Arial Black" pitchFamily="34" charset="0"/>
                <a:ea typeface="+mj-ea"/>
                <a:cs typeface="+mj-cs"/>
              </a:rPr>
              <a:t>POST TASK</a:t>
            </a:r>
            <a:r>
              <a:rPr kumimoji="0" lang="en-US" sz="4000" b="0" i="0" u="none" strike="noStrike" kern="1200" cap="none" spc="0" normalizeH="0" noProof="0" dirty="0" smtClean="0">
                <a:ln>
                  <a:noFill/>
                </a:ln>
                <a:solidFill>
                  <a:schemeClr val="bg1"/>
                </a:solidFill>
                <a:effectLst/>
                <a:uLnTx/>
                <a:uFillTx/>
                <a:latin typeface="Arial Black" pitchFamily="34" charset="0"/>
                <a:ea typeface="+mj-ea"/>
                <a:cs typeface="+mj-cs"/>
              </a:rPr>
              <a:t> STEPS</a:t>
            </a:r>
            <a:endParaRPr kumimoji="0" lang="en-US" sz="4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82</a:t>
            </a:fld>
            <a:endParaRPr lang="en-US" dirty="0"/>
          </a:p>
        </p:txBody>
      </p:sp>
    </p:spTree>
    <p:extLst>
      <p:ext uri="{BB962C8B-B14F-4D97-AF65-F5344CB8AC3E}">
        <p14:creationId xmlns="" xmlns:p14="http://schemas.microsoft.com/office/powerpoint/2010/main" val="15486946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25" y="1524000"/>
            <a:ext cx="6905625" cy="3677930"/>
          </a:xfrm>
          <a:prstGeom prst="rect">
            <a:avLst/>
          </a:prstGeom>
          <a:noFill/>
        </p:spPr>
        <p:txBody>
          <a:bodyPr wrap="square" rtlCol="0">
            <a:spAutoFit/>
          </a:bodyPr>
          <a:lstStyle/>
          <a:p>
            <a:pPr marL="342900" indent="-342900"/>
            <a:r>
              <a:rPr lang="en-US" sz="1300" dirty="0" smtClean="0"/>
              <a:t>5.      EXECUTE- XO positions CP. </a:t>
            </a:r>
          </a:p>
          <a:p>
            <a:pPr marL="800100" lvl="1" indent="-342900">
              <a:buAutoNum type="alphaLcPeriod"/>
            </a:pPr>
            <a:r>
              <a:rPr lang="en-US" sz="1300" dirty="0" smtClean="0"/>
              <a:t>Moves on covered and concealed routes to the rear of unit combat elements.</a:t>
            </a:r>
          </a:p>
          <a:p>
            <a:pPr marL="800100" lvl="1" indent="-342900">
              <a:buAutoNum type="alphaLcPeriod"/>
            </a:pPr>
            <a:r>
              <a:rPr lang="en-US" sz="1300" dirty="0" smtClean="0"/>
              <a:t>Completes all communications checks. </a:t>
            </a:r>
          </a:p>
          <a:p>
            <a:pPr marL="800100" lvl="1" indent="-342900">
              <a:buAutoNum type="alphaLcPeriod"/>
            </a:pPr>
            <a:r>
              <a:rPr lang="en-US" sz="1300" dirty="0" smtClean="0"/>
              <a:t>Positions the CP in a static position (assembly area, battle position, and so forth).  </a:t>
            </a:r>
          </a:p>
          <a:p>
            <a:pPr marL="1257300" lvl="2" indent="-342900">
              <a:buAutoNum type="alphaLcPeriod"/>
            </a:pPr>
            <a:r>
              <a:rPr lang="en-US" sz="1300" dirty="0" smtClean="0"/>
              <a:t>Positions the CP away from natural lines of drift and key terrain features. </a:t>
            </a:r>
          </a:p>
          <a:p>
            <a:pPr marL="1257300" lvl="2" indent="-342900">
              <a:buAutoNum type="alphaLcPeriod"/>
            </a:pPr>
            <a:r>
              <a:rPr lang="en-US" sz="1300" dirty="0" smtClean="0"/>
              <a:t>Collocates the unit CP with an element CP, if added security is required. </a:t>
            </a:r>
          </a:p>
          <a:p>
            <a:pPr marL="1257300" lvl="2" indent="-342900">
              <a:buAutoNum type="alphaLcPeriod"/>
            </a:pPr>
            <a:r>
              <a:rPr lang="en-US" sz="1300" dirty="0" smtClean="0"/>
              <a:t>Camouflages CP to prevent detection from ground and air. </a:t>
            </a:r>
          </a:p>
          <a:p>
            <a:pPr marL="800100" lvl="1" indent="-342900">
              <a:buAutoNum type="alphaLcPeriod"/>
            </a:pPr>
            <a:r>
              <a:rPr lang="en-US" sz="1300" dirty="0" smtClean="0"/>
              <a:t>Moves CP. </a:t>
            </a:r>
          </a:p>
          <a:p>
            <a:pPr marL="1257300" lvl="2" indent="-342900">
              <a:buAutoNum type="alphaLcPeriod"/>
            </a:pPr>
            <a:r>
              <a:rPr lang="en-US" sz="1300" dirty="0" smtClean="0"/>
              <a:t>Designates where the CP will move. </a:t>
            </a:r>
          </a:p>
          <a:p>
            <a:pPr marL="1257300" lvl="2" indent="-342900">
              <a:buAutoNum type="alphaLcPeriod"/>
            </a:pPr>
            <a:r>
              <a:rPr lang="en-US" sz="1300" dirty="0" smtClean="0"/>
              <a:t>Halts in concealed, terrain-masked positions with or to the rear of unit </a:t>
            </a:r>
            <a:r>
              <a:rPr lang="en-US" sz="1300" dirty="0" err="1" smtClean="0"/>
              <a:t>overwatch</a:t>
            </a:r>
            <a:r>
              <a:rPr lang="en-US" sz="1300" dirty="0" smtClean="0"/>
              <a:t> or support by fire element. </a:t>
            </a:r>
          </a:p>
          <a:p>
            <a:pPr marL="1257300" lvl="2" indent="-342900">
              <a:buAutoNum type="alphaLcPeriod" startAt="3"/>
            </a:pPr>
            <a:r>
              <a:rPr lang="en-US" sz="1300" dirty="0" smtClean="0"/>
              <a:t>Maintains radio communications with higher headquarters' CP and subordinate elements throughout the operations.</a:t>
            </a:r>
          </a:p>
          <a:p>
            <a:pPr marL="1257300" lvl="2" indent="-342900">
              <a:buAutoNum type="alphaLcPeriod" startAt="3"/>
            </a:pPr>
            <a:r>
              <a:rPr lang="en-US" sz="1300" dirty="0" smtClean="0"/>
              <a:t>Conducts reconnaissance of terrain forward, to the rear, and to the flanks of the unit’s position, as required. </a:t>
            </a:r>
          </a:p>
          <a:p>
            <a:pPr marL="1257300" lvl="2" indent="-342900">
              <a:buAutoNum type="alphaLcPeriod" startAt="3"/>
            </a:pPr>
            <a:endParaRPr lang="en-US" dirty="0"/>
          </a:p>
          <a:p>
            <a:pPr marL="1257300" lvl="2" indent="-342900"/>
            <a:r>
              <a:rPr lang="en-US" dirty="0" smtClean="0"/>
              <a:t> </a:t>
            </a:r>
          </a:p>
        </p:txBody>
      </p:sp>
      <p:sp>
        <p:nvSpPr>
          <p:cNvPr id="9" name="TextBox 8"/>
          <p:cNvSpPr txBox="1"/>
          <p:nvPr/>
        </p:nvSpPr>
        <p:spPr>
          <a:xfrm>
            <a:off x="857250" y="440267"/>
            <a:ext cx="5943600" cy="584775"/>
          </a:xfrm>
          <a:prstGeom prst="rect">
            <a:avLst/>
          </a:prstGeom>
          <a:noFill/>
        </p:spPr>
        <p:txBody>
          <a:bodyPr wrap="square" rtlCol="0">
            <a:spAutoFit/>
          </a:bodyPr>
          <a:lstStyle/>
          <a:p>
            <a:pPr algn="ctr"/>
            <a:r>
              <a:rPr lang="en-US" sz="3200" dirty="0" smtClean="0">
                <a:latin typeface="Aharoni" pitchFamily="2" charset="-79"/>
                <a:cs typeface="Aharoni" pitchFamily="2" charset="-79"/>
              </a:rPr>
              <a:t>Command Post Task Steps</a:t>
            </a:r>
            <a:endParaRPr lang="en-US" sz="3200" dirty="0">
              <a:latin typeface="Aharoni" pitchFamily="2" charset="-79"/>
              <a:cs typeface="Aharoni" pitchFamily="2" charset="-79"/>
            </a:endParaRPr>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6"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COMMAND</a:t>
            </a:r>
            <a:r>
              <a:rPr kumimoji="0" lang="en-US" sz="2800" b="0" i="0" u="none" strike="noStrike" kern="1200" cap="none" spc="0" normalizeH="0" noProof="0" dirty="0" smtClean="0">
                <a:ln>
                  <a:noFill/>
                </a:ln>
                <a:solidFill>
                  <a:schemeClr val="bg1"/>
                </a:solidFill>
                <a:effectLst/>
                <a:uLnTx/>
                <a:uFillTx/>
                <a:latin typeface="Arial Black" pitchFamily="34" charset="0"/>
                <a:ea typeface="+mj-ea"/>
                <a:cs typeface="+mj-cs"/>
              </a:rPr>
              <a:t> </a:t>
            </a:r>
            <a:r>
              <a:rPr kumimoji="0" lang="en-US" sz="2800" b="0" i="0" u="none" strike="noStrike" kern="1200" cap="none" spc="0" normalizeH="0" noProof="0" dirty="0" smtClean="0">
                <a:ln>
                  <a:noFill/>
                </a:ln>
                <a:solidFill>
                  <a:schemeClr val="bg1"/>
                </a:solidFill>
                <a:effectLst/>
                <a:uLnTx/>
                <a:uFillTx/>
                <a:latin typeface="Arial Black" pitchFamily="34" charset="0"/>
                <a:ea typeface="+mj-ea"/>
                <a:cs typeface="+mj-cs"/>
              </a:rPr>
              <a:t>POST TASK STEPS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7" name="Slide Number Placeholder 6"/>
          <p:cNvSpPr>
            <a:spLocks noGrp="1"/>
          </p:cNvSpPr>
          <p:nvPr>
            <p:ph type="sldNum" sz="quarter" idx="12"/>
          </p:nvPr>
        </p:nvSpPr>
        <p:spPr/>
        <p:txBody>
          <a:bodyPr/>
          <a:lstStyle/>
          <a:p>
            <a:fld id="{19C55568-C6AD-4596-911E-41E918440C47}" type="slidenum">
              <a:rPr lang="en-US" smtClean="0"/>
              <a:pPr/>
              <a:t>83</a:t>
            </a:fld>
            <a:endParaRPr lang="en-US" dirty="0"/>
          </a:p>
        </p:txBody>
      </p:sp>
    </p:spTree>
    <p:extLst>
      <p:ext uri="{BB962C8B-B14F-4D97-AF65-F5344CB8AC3E}">
        <p14:creationId xmlns="" xmlns:p14="http://schemas.microsoft.com/office/powerpoint/2010/main" val="23399545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42157"/>
            <a:ext cx="6858000" cy="6894195"/>
          </a:xfrm>
          <a:prstGeom prst="rect">
            <a:avLst/>
          </a:prstGeom>
        </p:spPr>
        <p:txBody>
          <a:bodyPr wrap="square">
            <a:spAutoFit/>
          </a:bodyPr>
          <a:lstStyle/>
          <a:p>
            <a:pPr marL="342900" indent="-342900"/>
            <a:r>
              <a:rPr lang="en-US" sz="1300" dirty="0" smtClean="0"/>
              <a:t>6. CP establishes security and conducts operations. </a:t>
            </a:r>
          </a:p>
          <a:p>
            <a:pPr marL="800100" lvl="1" indent="-342900">
              <a:buFont typeface="+mj-lt"/>
              <a:buAutoNum type="alphaLcPeriod"/>
            </a:pPr>
            <a:r>
              <a:rPr lang="en-US" sz="1300" dirty="0" smtClean="0"/>
              <a:t>Establishes security before main element arrives. 	</a:t>
            </a:r>
          </a:p>
          <a:p>
            <a:pPr marL="800100" lvl="1" indent="-342900">
              <a:buFont typeface="+mj-lt"/>
              <a:buAutoNum type="alphaLcPeriod"/>
            </a:pPr>
            <a:r>
              <a:rPr lang="en-US" sz="1300" dirty="0" smtClean="0"/>
              <a:t>Operates as the net control station (NCS) for the unit command net. </a:t>
            </a:r>
          </a:p>
          <a:p>
            <a:pPr marL="800100" lvl="1" indent="-342900">
              <a:buFont typeface="+mj-lt"/>
              <a:buAutoNum type="alphaLcPeriod"/>
            </a:pPr>
            <a:r>
              <a:rPr lang="en-US" sz="1300" dirty="0" smtClean="0"/>
              <a:t>Provide all-round protection for the CP main element at the site. </a:t>
            </a:r>
          </a:p>
          <a:p>
            <a:pPr marL="800100" lvl="1" indent="-342900">
              <a:buFont typeface="+mj-lt"/>
              <a:buAutoNum type="alphaLcPeriod"/>
            </a:pPr>
            <a:r>
              <a:rPr lang="en-US" sz="1300" dirty="0" smtClean="0"/>
              <a:t>Monitors unit and higher headquarters radio nets and fire direction net as needed </a:t>
            </a:r>
          </a:p>
          <a:p>
            <a:pPr marL="800100" lvl="1" indent="-342900">
              <a:buFont typeface="+mj-lt"/>
              <a:buAutoNum type="alphaLcPeriod"/>
            </a:pPr>
            <a:r>
              <a:rPr lang="en-US" sz="1300" dirty="0" smtClean="0"/>
              <a:t>Manages the flow of information between unit and higher headquarters. </a:t>
            </a:r>
          </a:p>
          <a:p>
            <a:pPr marL="800100" lvl="1" indent="-342900">
              <a:buFont typeface="+mj-lt"/>
              <a:buAutoNum type="alphaLcPeriod"/>
            </a:pPr>
            <a:r>
              <a:rPr lang="en-US" sz="1300" dirty="0" smtClean="0"/>
              <a:t>Positions observation post (OP’s) on likely avenues of approach and verify OP’s are as far forward as possible while still being within small-arms support range. </a:t>
            </a:r>
          </a:p>
          <a:p>
            <a:pPr marL="800100" lvl="1" indent="-342900">
              <a:buFont typeface="+mj-lt"/>
              <a:buAutoNum type="alphaLcPeriod"/>
            </a:pPr>
            <a:r>
              <a:rPr lang="en-US" sz="1300" dirty="0" smtClean="0"/>
              <a:t>Maintains an operations log and operations map, continuously tracks operations. </a:t>
            </a:r>
          </a:p>
          <a:p>
            <a:pPr marL="800100" lvl="1" indent="-342900">
              <a:buFont typeface="+mj-lt"/>
              <a:buAutoNum type="alphaLcPeriod"/>
            </a:pPr>
            <a:r>
              <a:rPr lang="en-US" sz="1300" dirty="0" smtClean="0"/>
              <a:t>Updates and maintains the locations of subordinate and adjacent units. </a:t>
            </a:r>
          </a:p>
          <a:p>
            <a:pPr marL="800100" lvl="1" indent="-342900">
              <a:buFont typeface="+mj-lt"/>
              <a:buAutoNum type="alphaLcPeriod"/>
            </a:pPr>
            <a:r>
              <a:rPr lang="en-US" sz="1300" dirty="0" smtClean="0"/>
              <a:t>Provides commander and subordinate leaders with periodic updates of friendly/enemy units to the front, flanks, and rear, and information on civilian personnel and activities.</a:t>
            </a:r>
          </a:p>
          <a:p>
            <a:pPr marL="800100" lvl="1" indent="-342900">
              <a:buFont typeface="+mj-lt"/>
              <a:buAutoNum type="alphaLcPeriod"/>
            </a:pPr>
            <a:r>
              <a:rPr lang="en-US" sz="1300" dirty="0" smtClean="0"/>
              <a:t>Reports the unit location in a secure manner (FM voice or digital) when required. </a:t>
            </a:r>
          </a:p>
          <a:p>
            <a:pPr marL="800100" lvl="1" indent="-342900">
              <a:buFont typeface="+mj-lt"/>
              <a:buAutoNum type="alphaLcPeriod"/>
            </a:pPr>
            <a:r>
              <a:rPr lang="en-US" sz="1300" dirty="0" smtClean="0"/>
              <a:t>Records and plots all spot reports and forwards them to higher headquarters. </a:t>
            </a:r>
          </a:p>
          <a:p>
            <a:pPr marL="800100" lvl="1" indent="-342900">
              <a:buFont typeface="+mj-lt"/>
              <a:buAutoNum type="alphaLcPeriod"/>
            </a:pPr>
            <a:r>
              <a:rPr lang="en-US" sz="1300" dirty="0" smtClean="0"/>
              <a:t>Processes information, prepares and submits all reports (FM voice and or digital) IAW the SOP to higher headquarters. </a:t>
            </a:r>
          </a:p>
          <a:p>
            <a:pPr marL="800100" lvl="1" indent="-342900">
              <a:buFont typeface="+mj-lt"/>
              <a:buAutoNum type="alphaLcPeriod"/>
            </a:pPr>
            <a:r>
              <a:rPr lang="en-US" sz="1300" dirty="0" smtClean="0"/>
              <a:t>Forwards higher headquarters orders and other critical information to the unit leader. </a:t>
            </a:r>
          </a:p>
          <a:p>
            <a:pPr marL="800100" lvl="1" indent="-342900">
              <a:buFont typeface="+mj-lt"/>
              <a:buAutoNum type="alphaLcPeriod"/>
            </a:pPr>
            <a:r>
              <a:rPr lang="en-US" sz="1300" dirty="0" smtClean="0"/>
              <a:t>Distributes air attack warnings to all elements.  </a:t>
            </a:r>
          </a:p>
          <a:p>
            <a:pPr marL="800100" lvl="1" indent="-342900">
              <a:buFont typeface="+mj-lt"/>
              <a:buAutoNum type="alphaLcPeriod"/>
            </a:pPr>
            <a:r>
              <a:rPr lang="en-US" sz="1300" dirty="0" smtClean="0"/>
              <a:t>Maintains accurate status reports for all subordinate elements (for example, combat power and maintenance status, classes of supply, pre-combat inspection [PCI] completion, and so forth). </a:t>
            </a:r>
          </a:p>
          <a:p>
            <a:pPr marL="800100" lvl="1" indent="-342900">
              <a:buFont typeface="+mj-lt"/>
              <a:buAutoNum type="alphaLcPeriod"/>
            </a:pPr>
            <a:r>
              <a:rPr lang="en-US" sz="1300" dirty="0" smtClean="0"/>
              <a:t>Performs unit Chemical, Biological, Radiological, and Nuclear (CBRN) defense activates. </a:t>
            </a:r>
          </a:p>
          <a:p>
            <a:pPr marL="800100" lvl="1" indent="-342900">
              <a:buFont typeface="+mj-lt"/>
              <a:buAutoNum type="alphaLcPeriod"/>
            </a:pPr>
            <a:r>
              <a:rPr lang="en-US" sz="1300" dirty="0" smtClean="0"/>
              <a:t>Emplaces CBRN alarms upwind. </a:t>
            </a:r>
          </a:p>
          <a:p>
            <a:pPr marL="800100" lvl="1" indent="-342900">
              <a:buFont typeface="+mj-lt"/>
              <a:buAutoNum type="alphaLcPeriod"/>
            </a:pPr>
            <a:r>
              <a:rPr lang="en-US" sz="1300" dirty="0" smtClean="0"/>
              <a:t>Supervises radiological monitoring, chemical detection, and decontamination operations. </a:t>
            </a:r>
          </a:p>
          <a:p>
            <a:pPr marL="800100" lvl="1" indent="-342900">
              <a:buFont typeface="+mj-lt"/>
              <a:buAutoNum type="alphaLcPeriod"/>
            </a:pPr>
            <a:r>
              <a:rPr lang="en-US" sz="1300" dirty="0" smtClean="0"/>
              <a:t>Upgrades security measures to include booby traps, trip wires, listening devices, and patrols. </a:t>
            </a:r>
          </a:p>
          <a:p>
            <a:pPr marL="800100" lvl="1" indent="-342900">
              <a:buFont typeface="+mj-lt"/>
              <a:buAutoNum type="alphaLcPeriod"/>
            </a:pPr>
            <a:r>
              <a:rPr lang="en-US" sz="1300" dirty="0" smtClean="0"/>
              <a:t>Plans and coordinates sustainment for the unit, assisted by the 1SG/PSG. </a:t>
            </a:r>
          </a:p>
          <a:p>
            <a:pPr marL="800100" lvl="1" indent="-342900">
              <a:buFont typeface="+mj-lt"/>
              <a:buAutoNum type="alphaLcPeriod"/>
            </a:pPr>
            <a:r>
              <a:rPr lang="en-US" sz="1300" dirty="0" smtClean="0"/>
              <a:t>Facilitate bottom-up refinement of planning and preparation. </a:t>
            </a:r>
          </a:p>
          <a:p>
            <a:pPr marL="800100" lvl="1" indent="-342900">
              <a:buFont typeface="+mj-lt"/>
              <a:buAutoNum type="alphaLcPeriod"/>
            </a:pPr>
            <a:r>
              <a:rPr lang="en-US" sz="1300" dirty="0" smtClean="0"/>
              <a:t>Conduct required coordination with adjacent and flank unit. </a:t>
            </a:r>
          </a:p>
          <a:p>
            <a:pPr marL="800100" lvl="1" indent="-342900">
              <a:buFont typeface="+mj-lt"/>
              <a:buAutoNum type="alphaLcPeriod"/>
            </a:pPr>
            <a:r>
              <a:rPr lang="en-US" sz="1300" dirty="0" smtClean="0"/>
              <a:t>Conducts continuous operations. </a:t>
            </a:r>
          </a:p>
          <a:p>
            <a:pPr marL="1257300" lvl="2" indent="-342900">
              <a:buFont typeface="+mj-lt"/>
              <a:buAutoNum type="alphaLcPeriod" startAt="3"/>
            </a:pPr>
            <a:r>
              <a:rPr lang="en-US" sz="1300" dirty="0" smtClean="0"/>
              <a:t>Cross-trains personnel</a:t>
            </a:r>
          </a:p>
          <a:p>
            <a:pPr marL="1257300" lvl="2" indent="-342900">
              <a:buFont typeface="+mj-lt"/>
              <a:buAutoNum type="alphaLcPeriod" startAt="3"/>
            </a:pPr>
            <a:r>
              <a:rPr lang="en-US" sz="1300" dirty="0" smtClean="0"/>
              <a:t>Establishes CP work schedule and sleep plan</a:t>
            </a:r>
          </a:p>
          <a:p>
            <a:pPr marL="1257300" lvl="2" indent="-342900">
              <a:buFont typeface="+mj-lt"/>
              <a:buAutoNum type="alphaLcPeriod" startAt="3"/>
            </a:pPr>
            <a:r>
              <a:rPr lang="en-US" sz="1300" dirty="0" smtClean="0"/>
              <a:t>Ensures key decision-markers get sleep. </a:t>
            </a:r>
          </a:p>
        </p:txBody>
      </p:sp>
      <p:sp>
        <p:nvSpPr>
          <p:cNvPr id="5" name="TextBox 4"/>
          <p:cNvSpPr txBox="1"/>
          <p:nvPr/>
        </p:nvSpPr>
        <p:spPr>
          <a:xfrm>
            <a:off x="857250" y="440267"/>
            <a:ext cx="5943600" cy="584775"/>
          </a:xfrm>
          <a:prstGeom prst="rect">
            <a:avLst/>
          </a:prstGeom>
          <a:noFill/>
        </p:spPr>
        <p:txBody>
          <a:bodyPr wrap="square" rtlCol="0">
            <a:spAutoFit/>
          </a:bodyPr>
          <a:lstStyle/>
          <a:p>
            <a:pPr algn="ctr"/>
            <a:r>
              <a:rPr lang="en-US" sz="3200" dirty="0" smtClean="0">
                <a:latin typeface="Aharoni" pitchFamily="2" charset="-79"/>
                <a:cs typeface="Aharoni" pitchFamily="2" charset="-79"/>
              </a:rPr>
              <a:t>Command Post Task Steps</a:t>
            </a:r>
            <a:endParaRPr lang="en-US" sz="3200" dirty="0">
              <a:latin typeface="Aharoni" pitchFamily="2" charset="-79"/>
              <a:cs typeface="Aharoni" pitchFamily="2" charset="-79"/>
            </a:endParaRPr>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7"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COMMAND </a:t>
            </a: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POST TASK STEPS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8" name="Slide Number Placeholder 7"/>
          <p:cNvSpPr>
            <a:spLocks noGrp="1"/>
          </p:cNvSpPr>
          <p:nvPr>
            <p:ph type="sldNum" sz="quarter" idx="12"/>
          </p:nvPr>
        </p:nvSpPr>
        <p:spPr/>
        <p:txBody>
          <a:bodyPr/>
          <a:lstStyle/>
          <a:p>
            <a:fld id="{19C55568-C6AD-4596-911E-41E918440C47}" type="slidenum">
              <a:rPr lang="en-US" smtClean="0"/>
              <a:pPr/>
              <a:t>84</a:t>
            </a:fld>
            <a:endParaRPr lang="en-US" dirty="0"/>
          </a:p>
        </p:txBody>
      </p:sp>
    </p:spTree>
    <p:extLst>
      <p:ext uri="{BB962C8B-B14F-4D97-AF65-F5344CB8AC3E}">
        <p14:creationId xmlns="" xmlns:p14="http://schemas.microsoft.com/office/powerpoint/2010/main" val="28968170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171450" y="-660400"/>
            <a:ext cx="8172450" cy="118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4108" y="0"/>
            <a:ext cx="2800350" cy="969496"/>
          </a:xfrm>
          <a:prstGeom prst="rect">
            <a:avLst/>
          </a:prstGeom>
          <a:noFill/>
        </p:spPr>
        <p:txBody>
          <a:bodyPr wrap="square" rtlCol="0">
            <a:spAutoFit/>
          </a:bodyPr>
          <a:lstStyle/>
          <a:p>
            <a:pPr algn="ctr"/>
            <a:r>
              <a:rPr lang="en-US" b="1" dirty="0" smtClean="0"/>
              <a:t>COMMAND POST</a:t>
            </a:r>
          </a:p>
          <a:p>
            <a:pPr algn="ctr"/>
            <a:r>
              <a:rPr lang="en-US" b="1" dirty="0" smtClean="0"/>
              <a:t>(STATIC)</a:t>
            </a:r>
          </a:p>
          <a:p>
            <a:pPr algn="ctr"/>
            <a:r>
              <a:rPr lang="en-US" b="1" dirty="0" smtClean="0"/>
              <a:t> EQUIPMENT</a:t>
            </a:r>
            <a:endParaRPr lang="en-US" b="1" dirty="0"/>
          </a:p>
        </p:txBody>
      </p:sp>
      <p:grpSp>
        <p:nvGrpSpPr>
          <p:cNvPr id="120" name="Group 119"/>
          <p:cNvGrpSpPr/>
          <p:nvPr/>
        </p:nvGrpSpPr>
        <p:grpSpPr>
          <a:xfrm>
            <a:off x="262890" y="0"/>
            <a:ext cx="2491740" cy="9906000"/>
            <a:chOff x="609600" y="0"/>
            <a:chExt cx="3322320" cy="6858000"/>
          </a:xfrm>
        </p:grpSpPr>
        <p:sp>
          <p:nvSpPr>
            <p:cNvPr id="88" name="Rectangle 87"/>
            <p:cNvSpPr/>
            <p:nvPr/>
          </p:nvSpPr>
          <p:spPr>
            <a:xfrm>
              <a:off x="609600" y="0"/>
              <a:ext cx="32004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655320" y="883920"/>
              <a:ext cx="3276600" cy="5071211"/>
            </a:xfrm>
            <a:prstGeom prst="rect">
              <a:avLst/>
            </a:prstGeom>
            <a:noFill/>
          </p:spPr>
          <p:txBody>
            <a:bodyPr wrap="square" rtlCol="0">
              <a:spAutoFit/>
            </a:bodyPr>
            <a:lstStyle/>
            <a:p>
              <a:pPr marL="342900" indent="-342900">
                <a:buFont typeface="+mj-lt"/>
                <a:buAutoNum type="arabicPeriod"/>
              </a:pPr>
              <a:r>
                <a:rPr lang="en-US" sz="1200" b="1" dirty="0" smtClean="0"/>
                <a:t>COMMAND POST TENT</a:t>
              </a:r>
            </a:p>
            <a:p>
              <a:pPr marL="342900" indent="-342900">
                <a:buFont typeface="+mj-lt"/>
                <a:buAutoNum type="arabicPeriod"/>
              </a:pPr>
              <a:r>
                <a:rPr lang="en-US" sz="1200" b="1" dirty="0" smtClean="0"/>
                <a:t>2 TACTICAL TABLES (q)</a:t>
              </a:r>
            </a:p>
            <a:p>
              <a:pPr marL="342900" indent="-342900">
                <a:buFont typeface="+mj-lt"/>
                <a:buAutoNum type="arabicPeriod"/>
              </a:pPr>
              <a:r>
                <a:rPr lang="en-US" sz="1200" b="1" dirty="0" smtClean="0"/>
                <a:t>COMMO</a:t>
              </a:r>
            </a:p>
            <a:p>
              <a:pPr marL="800100" lvl="1" indent="-342900">
                <a:buFont typeface="+mj-lt"/>
                <a:buAutoNum type="arabicPeriod"/>
              </a:pPr>
              <a:r>
                <a:rPr lang="en-US" sz="1200" b="1" dirty="0" smtClean="0"/>
                <a:t>2x STACK (a)</a:t>
              </a:r>
            </a:p>
            <a:p>
              <a:pPr marL="800100" lvl="1" indent="-342900">
                <a:buFont typeface="+mj-lt"/>
                <a:buAutoNum type="arabicPeriod"/>
              </a:pPr>
              <a:r>
                <a:rPr lang="en-US" sz="1200" b="1" dirty="0" smtClean="0"/>
                <a:t>4 x ASIPS (b)</a:t>
              </a:r>
            </a:p>
            <a:p>
              <a:pPr marL="800100" lvl="1" indent="-342900">
                <a:buFont typeface="+mj-lt"/>
                <a:buAutoNum type="arabicPeriod"/>
              </a:pPr>
              <a:r>
                <a:rPr lang="en-US" sz="1200" b="1" dirty="0" smtClean="0"/>
                <a:t>4 x SPEAKER BOXES (c)</a:t>
              </a:r>
            </a:p>
            <a:p>
              <a:pPr marL="800100" lvl="1" indent="-342900">
                <a:buFont typeface="+mj-lt"/>
                <a:buAutoNum type="arabicPeriod"/>
              </a:pPr>
              <a:r>
                <a:rPr lang="en-US" sz="1200" b="1" dirty="0" smtClean="0"/>
                <a:t>2 x POWER CONVERTER (d)</a:t>
              </a:r>
            </a:p>
            <a:p>
              <a:pPr marL="800100" lvl="1" indent="-342900">
                <a:buFont typeface="+mj-lt"/>
                <a:buAutoNum type="arabicPeriod"/>
              </a:pPr>
              <a:r>
                <a:rPr lang="en-US" sz="1200" b="1" dirty="0" smtClean="0"/>
                <a:t>2 x Comp 201 (e)</a:t>
              </a:r>
            </a:p>
            <a:p>
              <a:pPr marL="800100" lvl="1" indent="-342900">
                <a:buFont typeface="+mj-lt"/>
                <a:buAutoNum type="arabicPeriod"/>
              </a:pPr>
              <a:r>
                <a:rPr lang="en-US" sz="1200" b="1" dirty="0" smtClean="0"/>
                <a:t>OSRVT (If applicable) (f)</a:t>
              </a:r>
            </a:p>
            <a:p>
              <a:pPr marL="800100" lvl="1" indent="-342900">
                <a:buFont typeface="+mj-lt"/>
                <a:buAutoNum type="arabicPeriod"/>
              </a:pPr>
              <a:r>
                <a:rPr lang="en-US" sz="1200" b="1" dirty="0" smtClean="0"/>
                <a:t>Platoon Radio Charger (t)</a:t>
              </a:r>
            </a:p>
            <a:p>
              <a:pPr marL="342900" indent="-342900">
                <a:buFont typeface="+mj-lt"/>
                <a:buAutoNum type="arabicPeriod"/>
              </a:pPr>
              <a:r>
                <a:rPr lang="en-US" sz="1200" b="1" dirty="0" smtClean="0"/>
                <a:t>Maps</a:t>
              </a:r>
            </a:p>
            <a:p>
              <a:pPr marL="800100" lvl="1" indent="-342900">
                <a:buFont typeface="+mj-lt"/>
                <a:buAutoNum type="arabicPeriod"/>
              </a:pPr>
              <a:r>
                <a:rPr lang="en-US" sz="1200" b="1" dirty="0" smtClean="0"/>
                <a:t>2x 1/25,000 laminated on foam board (g)</a:t>
              </a:r>
            </a:p>
            <a:p>
              <a:pPr marL="800100" lvl="1" indent="-342900">
                <a:buFont typeface="+mj-lt"/>
                <a:buAutoNum type="arabicPeriod"/>
              </a:pPr>
              <a:r>
                <a:rPr lang="en-US" sz="1200" b="1" dirty="0" smtClean="0"/>
                <a:t>2x laminated 1/50,000 map on table (r)</a:t>
              </a:r>
            </a:p>
            <a:p>
              <a:pPr marL="342900" indent="-342900">
                <a:buFont typeface="+mj-lt"/>
                <a:buAutoNum type="arabicPeriod"/>
              </a:pPr>
              <a:r>
                <a:rPr lang="en-US" sz="1200" b="1" dirty="0" smtClean="0"/>
                <a:t>6 Tactical Chairs (h)</a:t>
              </a:r>
            </a:p>
            <a:p>
              <a:pPr marL="342900" indent="-342900">
                <a:buFont typeface="+mj-lt"/>
                <a:buAutoNum type="arabicPeriod"/>
              </a:pPr>
              <a:r>
                <a:rPr lang="en-US" sz="1200" b="1" dirty="0" smtClean="0"/>
                <a:t>CP Book (I)</a:t>
              </a:r>
            </a:p>
            <a:p>
              <a:pPr marL="342900" indent="-342900">
                <a:buFont typeface="+mj-lt"/>
                <a:buAutoNum type="arabicPeriod"/>
              </a:pPr>
              <a:r>
                <a:rPr lang="en-US" sz="1200" b="1" dirty="0" smtClean="0"/>
                <a:t>LOG Book (j)</a:t>
              </a:r>
            </a:p>
            <a:p>
              <a:pPr marL="342900" indent="-342900">
                <a:buFont typeface="+mj-lt"/>
                <a:buAutoNum type="arabicPeriod"/>
              </a:pPr>
              <a:r>
                <a:rPr lang="en-US" sz="1200" b="1" dirty="0" smtClean="0"/>
                <a:t>Laminated Report Cards (k)</a:t>
              </a:r>
            </a:p>
            <a:p>
              <a:pPr marL="342900" indent="-342900">
                <a:buFont typeface="+mj-lt"/>
                <a:buAutoNum type="arabicPeriod"/>
              </a:pPr>
              <a:r>
                <a:rPr lang="en-US" sz="1200" b="1" dirty="0" smtClean="0"/>
                <a:t>Sustainment (left in Vehicle)</a:t>
              </a:r>
            </a:p>
            <a:p>
              <a:pPr marL="800100" lvl="1" indent="-342900">
                <a:buFont typeface="+mj-lt"/>
                <a:buAutoNum type="arabicPeriod"/>
              </a:pPr>
              <a:r>
                <a:rPr lang="en-US" sz="1200" b="1" dirty="0" smtClean="0"/>
                <a:t>Trash Bags (l)</a:t>
              </a:r>
            </a:p>
            <a:p>
              <a:pPr marL="800100" lvl="1" indent="-342900">
                <a:buFont typeface="+mj-lt"/>
                <a:buAutoNum type="arabicPeriod"/>
              </a:pPr>
              <a:r>
                <a:rPr lang="en-US" sz="1200" b="1" dirty="0" smtClean="0"/>
                <a:t> Chem. Lights</a:t>
              </a:r>
            </a:p>
            <a:p>
              <a:pPr marL="800100" lvl="1" indent="-342900">
                <a:buFont typeface="+mj-lt"/>
                <a:buAutoNum type="arabicPeriod"/>
              </a:pPr>
              <a:r>
                <a:rPr lang="en-US" sz="1200" b="1" dirty="0" smtClean="0"/>
                <a:t>MRE’s</a:t>
              </a:r>
            </a:p>
            <a:p>
              <a:pPr marL="342900" indent="-342900">
                <a:buFont typeface="+mj-lt"/>
                <a:buAutoNum type="arabicPeriod"/>
              </a:pPr>
              <a:r>
                <a:rPr lang="en-US" sz="1200" b="1" dirty="0" smtClean="0"/>
                <a:t>1x Tube Light Set (m)</a:t>
              </a:r>
            </a:p>
            <a:p>
              <a:pPr marL="342900" indent="-342900">
                <a:buFont typeface="+mj-lt"/>
                <a:buAutoNum type="arabicPeriod"/>
              </a:pPr>
              <a:r>
                <a:rPr lang="en-US" sz="1200" b="1" dirty="0" smtClean="0"/>
                <a:t>2x 50ft extension cord (n)</a:t>
              </a:r>
            </a:p>
            <a:p>
              <a:pPr marL="342900" indent="-342900">
                <a:buFont typeface="+mj-lt"/>
                <a:buAutoNum type="arabicPeriod"/>
              </a:pPr>
              <a:r>
                <a:rPr lang="en-US" sz="1200" b="1" dirty="0" smtClean="0"/>
                <a:t>2x surge protectors (o)</a:t>
              </a:r>
            </a:p>
            <a:p>
              <a:pPr marL="342900" indent="-342900">
                <a:buFont typeface="+mj-lt"/>
                <a:buAutoNum type="arabicPeriod"/>
              </a:pPr>
              <a:r>
                <a:rPr lang="en-US" sz="1200" b="1" dirty="0" smtClean="0"/>
                <a:t>1x Generator (p)</a:t>
              </a:r>
            </a:p>
            <a:p>
              <a:pPr marL="342900" indent="-342900">
                <a:buFont typeface="+mj-lt"/>
                <a:buAutoNum type="arabicPeriod"/>
              </a:pPr>
              <a:r>
                <a:rPr lang="en-US" sz="1200" b="1" dirty="0" smtClean="0"/>
                <a:t>1 x white board 2.5ft x 3.5ft (s)</a:t>
              </a:r>
            </a:p>
            <a:p>
              <a:pPr marL="342900" indent="-342900">
                <a:buFont typeface="+mj-lt"/>
                <a:buAutoNum type="arabicPeriod"/>
              </a:pPr>
              <a:r>
                <a:rPr lang="en-US" sz="1200" b="1" dirty="0" smtClean="0"/>
                <a:t>TRIST work Station (u)</a:t>
              </a:r>
            </a:p>
            <a:p>
              <a:pPr marL="342900" indent="-342900">
                <a:buFont typeface="+mj-lt"/>
                <a:buAutoNum type="arabicPeriod"/>
              </a:pPr>
              <a:r>
                <a:rPr lang="en-US" sz="1200" b="1" dirty="0" smtClean="0"/>
                <a:t>Empty Tuff Boxes (v)</a:t>
              </a:r>
            </a:p>
            <a:p>
              <a:pPr marL="342900" indent="-342900">
                <a:buFont typeface="+mj-lt"/>
                <a:buAutoNum type="arabicPeriod"/>
              </a:pPr>
              <a:endParaRPr lang="en-US" sz="1400" b="1" dirty="0" smtClean="0"/>
            </a:p>
            <a:p>
              <a:pPr marL="800100" lvl="1" indent="-342900"/>
              <a:endParaRPr lang="en-US" sz="1600" b="1" dirty="0" smtClean="0"/>
            </a:p>
            <a:p>
              <a:pPr marL="800100" lvl="1" indent="-342900">
                <a:buFont typeface="+mj-lt"/>
                <a:buAutoNum type="arabicPeriod"/>
              </a:pPr>
              <a:endParaRPr lang="en-US" sz="1600" dirty="0" smtClean="0"/>
            </a:p>
            <a:p>
              <a:pPr marL="800100" lvl="1" indent="-342900">
                <a:buFont typeface="+mj-lt"/>
                <a:buAutoNum type="arabicPeriod"/>
              </a:pPr>
              <a:endParaRPr lang="en-US" sz="1600" dirty="0" smtClean="0"/>
            </a:p>
          </p:txBody>
        </p:sp>
      </p:grpSp>
      <p:grpSp>
        <p:nvGrpSpPr>
          <p:cNvPr id="118" name="Group 117"/>
          <p:cNvGrpSpPr/>
          <p:nvPr/>
        </p:nvGrpSpPr>
        <p:grpSpPr>
          <a:xfrm>
            <a:off x="2583180" y="1100667"/>
            <a:ext cx="4229099" cy="8805333"/>
            <a:chOff x="3200400" y="152400"/>
            <a:chExt cx="5638798" cy="6096000"/>
          </a:xfrm>
        </p:grpSpPr>
        <p:grpSp>
          <p:nvGrpSpPr>
            <p:cNvPr id="90" name="Group 89"/>
            <p:cNvGrpSpPr/>
            <p:nvPr/>
          </p:nvGrpSpPr>
          <p:grpSpPr>
            <a:xfrm>
              <a:off x="3200400" y="152400"/>
              <a:ext cx="5638798" cy="6096000"/>
              <a:chOff x="3178632" y="152400"/>
              <a:chExt cx="5638798" cy="6096000"/>
            </a:xfrm>
          </p:grpSpPr>
          <p:sp>
            <p:nvSpPr>
              <p:cNvPr id="5" name="TextBox 4"/>
              <p:cNvSpPr txBox="1"/>
              <p:nvPr/>
            </p:nvSpPr>
            <p:spPr>
              <a:xfrm>
                <a:off x="3178632" y="3429000"/>
                <a:ext cx="685800" cy="468767"/>
              </a:xfrm>
              <a:prstGeom prst="rect">
                <a:avLst/>
              </a:prstGeom>
              <a:noFill/>
              <a:ln>
                <a:noFill/>
              </a:ln>
            </p:spPr>
            <p:txBody>
              <a:bodyPr wrap="square" rtlCol="0">
                <a:spAutoFit/>
              </a:bodyPr>
              <a:lstStyle/>
              <a:p>
                <a:pPr algn="ctr"/>
                <a:r>
                  <a:rPr lang="en-US" dirty="0" smtClean="0"/>
                  <a:t>12ft</a:t>
                </a:r>
                <a:endParaRPr lang="en-US" dirty="0"/>
              </a:p>
            </p:txBody>
          </p:sp>
          <p:grpSp>
            <p:nvGrpSpPr>
              <p:cNvPr id="89" name="Group 88"/>
              <p:cNvGrpSpPr/>
              <p:nvPr/>
            </p:nvGrpSpPr>
            <p:grpSpPr>
              <a:xfrm>
                <a:off x="3823396" y="152400"/>
                <a:ext cx="4994034" cy="6096000"/>
                <a:chOff x="3823396" y="152400"/>
                <a:chExt cx="4994034" cy="6096000"/>
              </a:xfrm>
            </p:grpSpPr>
            <p:sp>
              <p:nvSpPr>
                <p:cNvPr id="6" name="TextBox 5"/>
                <p:cNvSpPr txBox="1"/>
                <p:nvPr/>
              </p:nvSpPr>
              <p:spPr>
                <a:xfrm>
                  <a:off x="5943601" y="457200"/>
                  <a:ext cx="533400" cy="468767"/>
                </a:xfrm>
                <a:prstGeom prst="rect">
                  <a:avLst/>
                </a:prstGeom>
                <a:noFill/>
                <a:ln>
                  <a:noFill/>
                </a:ln>
              </p:spPr>
              <p:txBody>
                <a:bodyPr wrap="square" rtlCol="0">
                  <a:spAutoFit/>
                </a:bodyPr>
                <a:lstStyle/>
                <a:p>
                  <a:pPr algn="ctr"/>
                  <a:r>
                    <a:rPr lang="en-US" dirty="0" smtClean="0"/>
                    <a:t>8ft</a:t>
                  </a:r>
                  <a:endParaRPr lang="en-US" dirty="0"/>
                </a:p>
              </p:txBody>
            </p:sp>
            <p:sp>
              <p:nvSpPr>
                <p:cNvPr id="11" name="Rounded Rectangle 10"/>
                <p:cNvSpPr/>
                <p:nvPr/>
              </p:nvSpPr>
              <p:spPr>
                <a:xfrm>
                  <a:off x="3897088" y="1752600"/>
                  <a:ext cx="1034144" cy="37555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772400" y="1752603"/>
                  <a:ext cx="990600" cy="3505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64430" y="838200"/>
                  <a:ext cx="4953000" cy="4691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93232" y="5410200"/>
                  <a:ext cx="13716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7432" y="21336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07432" y="42672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22032" y="23622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22032" y="32004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84170" y="2133600"/>
                  <a:ext cx="566062"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23627" y="4333875"/>
                  <a:ext cx="55518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95800" y="1828800"/>
                  <a:ext cx="25037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95800" y="2743200"/>
                  <a:ext cx="25037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74030" y="3962400"/>
                  <a:ext cx="25037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95800" y="4924425"/>
                  <a:ext cx="25037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8077200" y="5334000"/>
                  <a:ext cx="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239000" y="5334000"/>
                  <a:ext cx="85997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62400" y="3276598"/>
                  <a:ext cx="25037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299858" y="3058888"/>
                  <a:ext cx="555174" cy="82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005942" y="1817914"/>
                  <a:ext cx="881746" cy="1073977"/>
                  <a:chOff x="4005942" y="1817914"/>
                  <a:chExt cx="881746" cy="1073977"/>
                </a:xfrm>
              </p:grpSpPr>
              <p:sp>
                <p:nvSpPr>
                  <p:cNvPr id="38" name="TextBox 37"/>
                  <p:cNvSpPr txBox="1"/>
                  <p:nvPr/>
                </p:nvSpPr>
                <p:spPr>
                  <a:xfrm>
                    <a:off x="4005942" y="2286000"/>
                    <a:ext cx="381000" cy="170461"/>
                  </a:xfrm>
                  <a:prstGeom prst="rect">
                    <a:avLst/>
                  </a:prstGeom>
                  <a:noFill/>
                </p:spPr>
                <p:txBody>
                  <a:bodyPr wrap="square" rtlCol="0">
                    <a:spAutoFit/>
                  </a:bodyPr>
                  <a:lstStyle/>
                  <a:p>
                    <a:r>
                      <a:rPr lang="en-US" sz="1000" b="1" dirty="0"/>
                      <a:t>a</a:t>
                    </a:r>
                  </a:p>
                </p:txBody>
              </p:sp>
              <p:sp>
                <p:nvSpPr>
                  <p:cNvPr id="39" name="TextBox 38"/>
                  <p:cNvSpPr txBox="1"/>
                  <p:nvPr/>
                </p:nvSpPr>
                <p:spPr>
                  <a:xfrm>
                    <a:off x="4245432" y="2133600"/>
                    <a:ext cx="381000" cy="170461"/>
                  </a:xfrm>
                  <a:prstGeom prst="rect">
                    <a:avLst/>
                  </a:prstGeom>
                  <a:noFill/>
                </p:spPr>
                <p:txBody>
                  <a:bodyPr wrap="square" rtlCol="0">
                    <a:spAutoFit/>
                  </a:bodyPr>
                  <a:lstStyle/>
                  <a:p>
                    <a:r>
                      <a:rPr lang="en-US" sz="1000" b="1" dirty="0" smtClean="0"/>
                      <a:t>b</a:t>
                    </a:r>
                    <a:endParaRPr lang="en-US" sz="1000" b="1" dirty="0"/>
                  </a:p>
                </p:txBody>
              </p:sp>
              <p:sp>
                <p:nvSpPr>
                  <p:cNvPr id="40" name="TextBox 39"/>
                  <p:cNvSpPr txBox="1"/>
                  <p:nvPr/>
                </p:nvSpPr>
                <p:spPr>
                  <a:xfrm>
                    <a:off x="4253899" y="2455337"/>
                    <a:ext cx="381000" cy="170461"/>
                  </a:xfrm>
                  <a:prstGeom prst="rect">
                    <a:avLst/>
                  </a:prstGeom>
                  <a:noFill/>
                </p:spPr>
                <p:txBody>
                  <a:bodyPr wrap="square" rtlCol="0">
                    <a:spAutoFit/>
                  </a:bodyPr>
                  <a:lstStyle/>
                  <a:p>
                    <a:r>
                      <a:rPr lang="en-US" sz="1000" b="1" dirty="0" smtClean="0"/>
                      <a:t>b</a:t>
                    </a:r>
                    <a:endParaRPr lang="en-US" sz="1000" b="1" dirty="0"/>
                  </a:p>
                </p:txBody>
              </p:sp>
              <p:sp>
                <p:nvSpPr>
                  <p:cNvPr id="41" name="TextBox 40"/>
                  <p:cNvSpPr txBox="1"/>
                  <p:nvPr/>
                </p:nvSpPr>
                <p:spPr>
                  <a:xfrm>
                    <a:off x="4506688" y="2721430"/>
                    <a:ext cx="381000" cy="170461"/>
                  </a:xfrm>
                  <a:prstGeom prst="rect">
                    <a:avLst/>
                  </a:prstGeom>
                  <a:noFill/>
                </p:spPr>
                <p:txBody>
                  <a:bodyPr wrap="square" rtlCol="0">
                    <a:spAutoFit/>
                  </a:bodyPr>
                  <a:lstStyle/>
                  <a:p>
                    <a:r>
                      <a:rPr lang="en-US" sz="1000" b="1" dirty="0"/>
                      <a:t>c</a:t>
                    </a:r>
                  </a:p>
                </p:txBody>
              </p:sp>
              <p:sp>
                <p:nvSpPr>
                  <p:cNvPr id="42" name="TextBox 41"/>
                  <p:cNvSpPr txBox="1"/>
                  <p:nvPr/>
                </p:nvSpPr>
                <p:spPr>
                  <a:xfrm>
                    <a:off x="4495802" y="1817914"/>
                    <a:ext cx="381000" cy="170461"/>
                  </a:xfrm>
                  <a:prstGeom prst="rect">
                    <a:avLst/>
                  </a:prstGeom>
                  <a:noFill/>
                </p:spPr>
                <p:txBody>
                  <a:bodyPr wrap="square" rtlCol="0">
                    <a:spAutoFit/>
                  </a:bodyPr>
                  <a:lstStyle/>
                  <a:p>
                    <a:r>
                      <a:rPr lang="en-US" sz="1000" b="1" dirty="0"/>
                      <a:t>c</a:t>
                    </a:r>
                  </a:p>
                </p:txBody>
              </p:sp>
            </p:grpSp>
            <p:grpSp>
              <p:nvGrpSpPr>
                <p:cNvPr id="44" name="Group 43"/>
                <p:cNvGrpSpPr/>
                <p:nvPr/>
              </p:nvGrpSpPr>
              <p:grpSpPr>
                <a:xfrm>
                  <a:off x="3984172" y="3962402"/>
                  <a:ext cx="881746" cy="1112077"/>
                  <a:chOff x="4005942" y="1817914"/>
                  <a:chExt cx="881746" cy="1112077"/>
                </a:xfrm>
              </p:grpSpPr>
              <p:sp>
                <p:nvSpPr>
                  <p:cNvPr id="45" name="TextBox 44"/>
                  <p:cNvSpPr txBox="1"/>
                  <p:nvPr/>
                </p:nvSpPr>
                <p:spPr>
                  <a:xfrm>
                    <a:off x="4005942" y="2333625"/>
                    <a:ext cx="381000" cy="170461"/>
                  </a:xfrm>
                  <a:prstGeom prst="rect">
                    <a:avLst/>
                  </a:prstGeom>
                  <a:noFill/>
                </p:spPr>
                <p:txBody>
                  <a:bodyPr wrap="square" rtlCol="0">
                    <a:spAutoFit/>
                  </a:bodyPr>
                  <a:lstStyle/>
                  <a:p>
                    <a:r>
                      <a:rPr lang="en-US" sz="1000" b="1" dirty="0"/>
                      <a:t>a</a:t>
                    </a:r>
                  </a:p>
                </p:txBody>
              </p:sp>
              <p:sp>
                <p:nvSpPr>
                  <p:cNvPr id="46" name="TextBox 45"/>
                  <p:cNvSpPr txBox="1"/>
                  <p:nvPr/>
                </p:nvSpPr>
                <p:spPr>
                  <a:xfrm>
                    <a:off x="4351872" y="2170337"/>
                    <a:ext cx="381000" cy="170461"/>
                  </a:xfrm>
                  <a:prstGeom prst="rect">
                    <a:avLst/>
                  </a:prstGeom>
                  <a:noFill/>
                </p:spPr>
                <p:txBody>
                  <a:bodyPr wrap="square" rtlCol="0">
                    <a:spAutoFit/>
                  </a:bodyPr>
                  <a:lstStyle/>
                  <a:p>
                    <a:r>
                      <a:rPr lang="en-US" sz="1000" b="1" dirty="0" smtClean="0"/>
                      <a:t>b</a:t>
                    </a:r>
                    <a:endParaRPr lang="en-US" sz="1000" b="1" dirty="0"/>
                  </a:p>
                </p:txBody>
              </p:sp>
              <p:sp>
                <p:nvSpPr>
                  <p:cNvPr id="47" name="TextBox 46"/>
                  <p:cNvSpPr txBox="1"/>
                  <p:nvPr/>
                </p:nvSpPr>
                <p:spPr>
                  <a:xfrm>
                    <a:off x="4357908" y="2509160"/>
                    <a:ext cx="381000" cy="170461"/>
                  </a:xfrm>
                  <a:prstGeom prst="rect">
                    <a:avLst/>
                  </a:prstGeom>
                  <a:noFill/>
                </p:spPr>
                <p:txBody>
                  <a:bodyPr wrap="square" rtlCol="0">
                    <a:spAutoFit/>
                  </a:bodyPr>
                  <a:lstStyle/>
                  <a:p>
                    <a:r>
                      <a:rPr lang="en-US" sz="1000" b="1" dirty="0" smtClean="0"/>
                      <a:t>b</a:t>
                    </a:r>
                    <a:endParaRPr lang="en-US" sz="1000" b="1" dirty="0"/>
                  </a:p>
                </p:txBody>
              </p:sp>
              <p:sp>
                <p:nvSpPr>
                  <p:cNvPr id="48" name="TextBox 47"/>
                  <p:cNvSpPr txBox="1"/>
                  <p:nvPr/>
                </p:nvSpPr>
                <p:spPr>
                  <a:xfrm>
                    <a:off x="4506688" y="2759530"/>
                    <a:ext cx="381000" cy="170461"/>
                  </a:xfrm>
                  <a:prstGeom prst="rect">
                    <a:avLst/>
                  </a:prstGeom>
                  <a:noFill/>
                </p:spPr>
                <p:txBody>
                  <a:bodyPr wrap="square" rtlCol="0">
                    <a:spAutoFit/>
                  </a:bodyPr>
                  <a:lstStyle/>
                  <a:p>
                    <a:r>
                      <a:rPr lang="en-US" sz="1000" b="1" dirty="0"/>
                      <a:t>c</a:t>
                    </a:r>
                  </a:p>
                </p:txBody>
              </p:sp>
              <p:sp>
                <p:nvSpPr>
                  <p:cNvPr id="49" name="TextBox 48"/>
                  <p:cNvSpPr txBox="1"/>
                  <p:nvPr/>
                </p:nvSpPr>
                <p:spPr>
                  <a:xfrm>
                    <a:off x="4495802" y="1817914"/>
                    <a:ext cx="381000" cy="170461"/>
                  </a:xfrm>
                  <a:prstGeom prst="rect">
                    <a:avLst/>
                  </a:prstGeom>
                  <a:noFill/>
                </p:spPr>
                <p:txBody>
                  <a:bodyPr wrap="square" rtlCol="0">
                    <a:spAutoFit/>
                  </a:bodyPr>
                  <a:lstStyle/>
                  <a:p>
                    <a:r>
                      <a:rPr lang="en-US" sz="1000" b="1" dirty="0"/>
                      <a:t>c</a:t>
                    </a:r>
                  </a:p>
                </p:txBody>
              </p:sp>
            </p:grpSp>
            <p:sp>
              <p:nvSpPr>
                <p:cNvPr id="50" name="Rectangle 49"/>
                <p:cNvSpPr/>
                <p:nvPr/>
              </p:nvSpPr>
              <p:spPr>
                <a:xfrm>
                  <a:off x="3962400" y="2743200"/>
                  <a:ext cx="304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2400" y="3886200"/>
                  <a:ext cx="304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951514" y="1709056"/>
                  <a:ext cx="381000" cy="170461"/>
                </a:xfrm>
                <a:prstGeom prst="rect">
                  <a:avLst/>
                </a:prstGeom>
                <a:noFill/>
              </p:spPr>
              <p:txBody>
                <a:bodyPr wrap="square" rtlCol="0">
                  <a:spAutoFit/>
                </a:bodyPr>
                <a:lstStyle/>
                <a:p>
                  <a:r>
                    <a:rPr lang="en-US" sz="1000" b="1" dirty="0" smtClean="0"/>
                    <a:t>q</a:t>
                  </a:r>
                  <a:endParaRPr lang="en-US" sz="1000" b="1" dirty="0"/>
                </a:p>
              </p:txBody>
            </p:sp>
            <p:sp>
              <p:nvSpPr>
                <p:cNvPr id="53" name="TextBox 52"/>
                <p:cNvSpPr txBox="1"/>
                <p:nvPr/>
              </p:nvSpPr>
              <p:spPr>
                <a:xfrm>
                  <a:off x="7826833" y="1828800"/>
                  <a:ext cx="381000" cy="170461"/>
                </a:xfrm>
                <a:prstGeom prst="rect">
                  <a:avLst/>
                </a:prstGeom>
                <a:noFill/>
              </p:spPr>
              <p:txBody>
                <a:bodyPr wrap="square" rtlCol="0">
                  <a:spAutoFit/>
                </a:bodyPr>
                <a:lstStyle/>
                <a:p>
                  <a:r>
                    <a:rPr lang="en-US" sz="1000" b="1" dirty="0" smtClean="0"/>
                    <a:t>q</a:t>
                  </a:r>
                  <a:endParaRPr lang="en-US" sz="1000" b="1" dirty="0"/>
                </a:p>
              </p:txBody>
            </p:sp>
            <p:sp>
              <p:nvSpPr>
                <p:cNvPr id="54" name="TextBox 53"/>
                <p:cNvSpPr txBox="1"/>
                <p:nvPr/>
              </p:nvSpPr>
              <p:spPr>
                <a:xfrm>
                  <a:off x="4454677" y="3352800"/>
                  <a:ext cx="381000" cy="170461"/>
                </a:xfrm>
                <a:prstGeom prst="rect">
                  <a:avLst/>
                </a:prstGeom>
                <a:noFill/>
              </p:spPr>
              <p:txBody>
                <a:bodyPr wrap="square" rtlCol="0">
                  <a:spAutoFit/>
                </a:bodyPr>
                <a:lstStyle/>
                <a:p>
                  <a:r>
                    <a:rPr lang="en-US" sz="1000" b="1" dirty="0"/>
                    <a:t>r</a:t>
                  </a:r>
                </a:p>
              </p:txBody>
            </p:sp>
            <p:sp>
              <p:nvSpPr>
                <p:cNvPr id="55" name="TextBox 54"/>
                <p:cNvSpPr txBox="1"/>
                <p:nvPr/>
              </p:nvSpPr>
              <p:spPr>
                <a:xfrm>
                  <a:off x="3962401" y="2819400"/>
                  <a:ext cx="381000" cy="170461"/>
                </a:xfrm>
                <a:prstGeom prst="rect">
                  <a:avLst/>
                </a:prstGeom>
                <a:noFill/>
              </p:spPr>
              <p:txBody>
                <a:bodyPr wrap="square" rtlCol="0">
                  <a:spAutoFit/>
                </a:bodyPr>
                <a:lstStyle/>
                <a:p>
                  <a:r>
                    <a:rPr lang="en-US" sz="1000" b="1" dirty="0" smtClean="0"/>
                    <a:t>d</a:t>
                  </a:r>
                  <a:endParaRPr lang="en-US" sz="1000" b="1" dirty="0"/>
                </a:p>
              </p:txBody>
            </p:sp>
            <p:sp>
              <p:nvSpPr>
                <p:cNvPr id="56" name="TextBox 55"/>
                <p:cNvSpPr txBox="1"/>
                <p:nvPr/>
              </p:nvSpPr>
              <p:spPr>
                <a:xfrm>
                  <a:off x="3973285" y="3962400"/>
                  <a:ext cx="381000" cy="170461"/>
                </a:xfrm>
                <a:prstGeom prst="rect">
                  <a:avLst/>
                </a:prstGeom>
                <a:noFill/>
              </p:spPr>
              <p:txBody>
                <a:bodyPr wrap="square" rtlCol="0">
                  <a:spAutoFit/>
                </a:bodyPr>
                <a:lstStyle/>
                <a:p>
                  <a:r>
                    <a:rPr lang="en-US" sz="1000" b="1" dirty="0" smtClean="0"/>
                    <a:t>d</a:t>
                  </a:r>
                  <a:endParaRPr lang="en-US" sz="1000" b="1" dirty="0"/>
                </a:p>
              </p:txBody>
            </p:sp>
            <p:sp>
              <p:nvSpPr>
                <p:cNvPr id="57" name="TextBox 56"/>
                <p:cNvSpPr txBox="1"/>
                <p:nvPr/>
              </p:nvSpPr>
              <p:spPr>
                <a:xfrm>
                  <a:off x="3973289" y="3341916"/>
                  <a:ext cx="381000" cy="170461"/>
                </a:xfrm>
                <a:prstGeom prst="rect">
                  <a:avLst/>
                </a:prstGeom>
                <a:noFill/>
              </p:spPr>
              <p:txBody>
                <a:bodyPr wrap="square" rtlCol="0">
                  <a:spAutoFit/>
                </a:bodyPr>
                <a:lstStyle/>
                <a:p>
                  <a:r>
                    <a:rPr lang="en-US" sz="1000" b="1" dirty="0"/>
                    <a:t>f</a:t>
                  </a:r>
                </a:p>
              </p:txBody>
            </p:sp>
            <p:sp>
              <p:nvSpPr>
                <p:cNvPr id="58" name="TextBox 57"/>
                <p:cNvSpPr txBox="1"/>
                <p:nvPr/>
              </p:nvSpPr>
              <p:spPr>
                <a:xfrm>
                  <a:off x="4956633" y="2286000"/>
                  <a:ext cx="381000" cy="170461"/>
                </a:xfrm>
                <a:prstGeom prst="rect">
                  <a:avLst/>
                </a:prstGeom>
                <a:noFill/>
              </p:spPr>
              <p:txBody>
                <a:bodyPr wrap="square" rtlCol="0">
                  <a:spAutoFit/>
                </a:bodyPr>
                <a:lstStyle/>
                <a:p>
                  <a:r>
                    <a:rPr lang="en-US" sz="1000" b="1" dirty="0"/>
                    <a:t>h</a:t>
                  </a:r>
                </a:p>
              </p:txBody>
            </p:sp>
            <p:sp>
              <p:nvSpPr>
                <p:cNvPr id="59" name="TextBox 58"/>
                <p:cNvSpPr txBox="1"/>
                <p:nvPr/>
              </p:nvSpPr>
              <p:spPr>
                <a:xfrm>
                  <a:off x="4965097" y="4428067"/>
                  <a:ext cx="381000" cy="170461"/>
                </a:xfrm>
                <a:prstGeom prst="rect">
                  <a:avLst/>
                </a:prstGeom>
                <a:noFill/>
              </p:spPr>
              <p:txBody>
                <a:bodyPr wrap="square" rtlCol="0">
                  <a:spAutoFit/>
                </a:bodyPr>
                <a:lstStyle/>
                <a:p>
                  <a:r>
                    <a:rPr lang="en-US" sz="1000" b="1" dirty="0"/>
                    <a:t>h</a:t>
                  </a:r>
                </a:p>
              </p:txBody>
            </p:sp>
            <p:sp>
              <p:nvSpPr>
                <p:cNvPr id="60" name="TextBox 59"/>
                <p:cNvSpPr txBox="1"/>
                <p:nvPr/>
              </p:nvSpPr>
              <p:spPr>
                <a:xfrm>
                  <a:off x="7225937" y="1782356"/>
                  <a:ext cx="381000" cy="170461"/>
                </a:xfrm>
                <a:prstGeom prst="rect">
                  <a:avLst/>
                </a:prstGeom>
                <a:noFill/>
              </p:spPr>
              <p:txBody>
                <a:bodyPr wrap="square" rtlCol="0">
                  <a:spAutoFit/>
                </a:bodyPr>
                <a:lstStyle/>
                <a:p>
                  <a:r>
                    <a:rPr lang="en-US" sz="1000" b="1" dirty="0"/>
                    <a:t>h</a:t>
                  </a:r>
                </a:p>
              </p:txBody>
            </p:sp>
            <p:sp>
              <p:nvSpPr>
                <p:cNvPr id="61" name="TextBox 60"/>
                <p:cNvSpPr txBox="1"/>
                <p:nvPr/>
              </p:nvSpPr>
              <p:spPr>
                <a:xfrm>
                  <a:off x="7471233" y="3352800"/>
                  <a:ext cx="381000" cy="170461"/>
                </a:xfrm>
                <a:prstGeom prst="rect">
                  <a:avLst/>
                </a:prstGeom>
                <a:noFill/>
              </p:spPr>
              <p:txBody>
                <a:bodyPr wrap="square" rtlCol="0">
                  <a:spAutoFit/>
                </a:bodyPr>
                <a:lstStyle/>
                <a:p>
                  <a:r>
                    <a:rPr lang="en-US" sz="1000" b="1" dirty="0"/>
                    <a:t>h</a:t>
                  </a:r>
                </a:p>
              </p:txBody>
            </p:sp>
            <p:sp>
              <p:nvSpPr>
                <p:cNvPr id="62" name="Rectangle 61"/>
                <p:cNvSpPr/>
                <p:nvPr/>
              </p:nvSpPr>
              <p:spPr>
                <a:xfrm>
                  <a:off x="4648200" y="152400"/>
                  <a:ext cx="685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876802" y="283028"/>
                  <a:ext cx="381000" cy="170461"/>
                </a:xfrm>
                <a:prstGeom prst="rect">
                  <a:avLst/>
                </a:prstGeom>
                <a:noFill/>
              </p:spPr>
              <p:txBody>
                <a:bodyPr wrap="square" rtlCol="0">
                  <a:spAutoFit/>
                </a:bodyPr>
                <a:lstStyle/>
                <a:p>
                  <a:r>
                    <a:rPr lang="en-US" sz="1000" b="1" dirty="0" smtClean="0"/>
                    <a:t>p</a:t>
                  </a:r>
                  <a:endParaRPr lang="en-US" sz="1000" b="1" dirty="0"/>
                </a:p>
              </p:txBody>
            </p:sp>
            <p:sp>
              <p:nvSpPr>
                <p:cNvPr id="64" name="TextBox 63"/>
                <p:cNvSpPr txBox="1"/>
                <p:nvPr/>
              </p:nvSpPr>
              <p:spPr>
                <a:xfrm>
                  <a:off x="6074233" y="5105400"/>
                  <a:ext cx="381000" cy="170461"/>
                </a:xfrm>
                <a:prstGeom prst="rect">
                  <a:avLst/>
                </a:prstGeom>
                <a:noFill/>
              </p:spPr>
              <p:txBody>
                <a:bodyPr wrap="square" rtlCol="0">
                  <a:spAutoFit/>
                </a:bodyPr>
                <a:lstStyle/>
                <a:p>
                  <a:r>
                    <a:rPr lang="en-US" sz="1000" b="1" dirty="0"/>
                    <a:t>g</a:t>
                  </a:r>
                </a:p>
              </p:txBody>
            </p:sp>
            <p:sp>
              <p:nvSpPr>
                <p:cNvPr id="66" name="TextBox 65"/>
                <p:cNvSpPr txBox="1"/>
                <p:nvPr/>
              </p:nvSpPr>
              <p:spPr>
                <a:xfrm>
                  <a:off x="5168302" y="5207001"/>
                  <a:ext cx="381000" cy="170461"/>
                </a:xfrm>
                <a:prstGeom prst="rect">
                  <a:avLst/>
                </a:prstGeom>
                <a:noFill/>
              </p:spPr>
              <p:txBody>
                <a:bodyPr wrap="square" rtlCol="0">
                  <a:spAutoFit/>
                </a:bodyPr>
                <a:lstStyle/>
                <a:p>
                  <a:r>
                    <a:rPr lang="en-US" sz="1000" b="1" dirty="0" smtClean="0"/>
                    <a:t>s</a:t>
                  </a:r>
                  <a:endParaRPr lang="en-US" sz="1000" b="1" dirty="0"/>
                </a:p>
              </p:txBody>
            </p:sp>
            <p:sp>
              <p:nvSpPr>
                <p:cNvPr id="68" name="Rectangle 67"/>
                <p:cNvSpPr/>
                <p:nvPr/>
              </p:nvSpPr>
              <p:spPr>
                <a:xfrm rot="5400000">
                  <a:off x="8290560" y="2606041"/>
                  <a:ext cx="8382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0800000">
                  <a:off x="5884346" y="838200"/>
                  <a:ext cx="83820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3500845" y="3368041"/>
                  <a:ext cx="8382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74631" y="805544"/>
                  <a:ext cx="381000" cy="170461"/>
                </a:xfrm>
                <a:prstGeom prst="rect">
                  <a:avLst/>
                </a:prstGeom>
                <a:noFill/>
              </p:spPr>
              <p:txBody>
                <a:bodyPr wrap="square" rtlCol="0">
                  <a:spAutoFit/>
                </a:bodyPr>
                <a:lstStyle/>
                <a:p>
                  <a:r>
                    <a:rPr lang="en-US" sz="1000" b="1" dirty="0" smtClean="0"/>
                    <a:t>m</a:t>
                  </a:r>
                  <a:endParaRPr lang="en-US" sz="1000" b="1" dirty="0"/>
                </a:p>
              </p:txBody>
            </p:sp>
            <p:sp>
              <p:nvSpPr>
                <p:cNvPr id="72" name="TextBox 71"/>
                <p:cNvSpPr txBox="1"/>
                <p:nvPr/>
              </p:nvSpPr>
              <p:spPr>
                <a:xfrm rot="5400000">
                  <a:off x="8434353" y="2617157"/>
                  <a:ext cx="381000" cy="328295"/>
                </a:xfrm>
                <a:prstGeom prst="rect">
                  <a:avLst/>
                </a:prstGeom>
                <a:noFill/>
              </p:spPr>
              <p:txBody>
                <a:bodyPr wrap="square" rtlCol="0">
                  <a:spAutoFit/>
                </a:bodyPr>
                <a:lstStyle/>
                <a:p>
                  <a:r>
                    <a:rPr lang="en-US" sz="1000" b="1" dirty="0" smtClean="0"/>
                    <a:t>m</a:t>
                  </a:r>
                  <a:endParaRPr lang="en-US" sz="1000" b="1" dirty="0"/>
                </a:p>
              </p:txBody>
            </p:sp>
            <p:sp>
              <p:nvSpPr>
                <p:cNvPr id="73" name="TextBox 72"/>
                <p:cNvSpPr txBox="1"/>
                <p:nvPr/>
              </p:nvSpPr>
              <p:spPr>
                <a:xfrm rot="16200000">
                  <a:off x="3797044" y="2987262"/>
                  <a:ext cx="381000" cy="328295"/>
                </a:xfrm>
                <a:prstGeom prst="rect">
                  <a:avLst/>
                </a:prstGeom>
                <a:noFill/>
              </p:spPr>
              <p:txBody>
                <a:bodyPr wrap="square" rtlCol="0">
                  <a:spAutoFit/>
                </a:bodyPr>
                <a:lstStyle/>
                <a:p>
                  <a:r>
                    <a:rPr lang="en-US" sz="1000" b="1" dirty="0" smtClean="0"/>
                    <a:t>m</a:t>
                  </a:r>
                  <a:endParaRPr lang="en-US" sz="1000" b="1" dirty="0"/>
                </a:p>
              </p:txBody>
            </p:sp>
            <p:sp>
              <p:nvSpPr>
                <p:cNvPr id="74" name="Rectangle 73"/>
                <p:cNvSpPr/>
                <p:nvPr/>
              </p:nvSpPr>
              <p:spPr>
                <a:xfrm>
                  <a:off x="7903032" y="2362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979231" y="2438400"/>
                  <a:ext cx="381000" cy="170461"/>
                </a:xfrm>
                <a:prstGeom prst="rect">
                  <a:avLst/>
                </a:prstGeom>
                <a:noFill/>
              </p:spPr>
              <p:txBody>
                <a:bodyPr wrap="square" rtlCol="0">
                  <a:spAutoFit/>
                </a:bodyPr>
                <a:lstStyle/>
                <a:p>
                  <a:r>
                    <a:rPr lang="en-US" sz="1000" b="1" dirty="0"/>
                    <a:t>I</a:t>
                  </a:r>
                </a:p>
              </p:txBody>
            </p:sp>
            <p:sp>
              <p:nvSpPr>
                <p:cNvPr id="84" name="Rectangle 83"/>
                <p:cNvSpPr/>
                <p:nvPr/>
              </p:nvSpPr>
              <p:spPr>
                <a:xfrm>
                  <a:off x="8055432" y="4419600"/>
                  <a:ext cx="609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85" name="TextBox 84"/>
                <p:cNvSpPr txBox="1"/>
                <p:nvPr/>
              </p:nvSpPr>
              <p:spPr>
                <a:xfrm>
                  <a:off x="8216299" y="4614332"/>
                  <a:ext cx="381000" cy="170461"/>
                </a:xfrm>
                <a:prstGeom prst="rect">
                  <a:avLst/>
                </a:prstGeom>
                <a:noFill/>
              </p:spPr>
              <p:txBody>
                <a:bodyPr wrap="square" rtlCol="0">
                  <a:spAutoFit/>
                </a:bodyPr>
                <a:lstStyle/>
                <a:p>
                  <a:r>
                    <a:rPr lang="en-US" sz="1000" b="1" dirty="0"/>
                    <a:t>t</a:t>
                  </a:r>
                </a:p>
              </p:txBody>
            </p:sp>
          </p:grpSp>
        </p:grpSp>
        <p:grpSp>
          <p:nvGrpSpPr>
            <p:cNvPr id="117" name="Group 116"/>
            <p:cNvGrpSpPr/>
            <p:nvPr/>
          </p:nvGrpSpPr>
          <p:grpSpPr>
            <a:xfrm>
              <a:off x="3823549" y="838200"/>
              <a:ext cx="4933114" cy="4617719"/>
              <a:chOff x="3823549" y="838200"/>
              <a:chExt cx="4933114" cy="4617719"/>
            </a:xfrm>
          </p:grpSpPr>
          <p:sp>
            <p:nvSpPr>
              <p:cNvPr id="91" name="Rectangle 90"/>
              <p:cNvSpPr/>
              <p:nvPr/>
            </p:nvSpPr>
            <p:spPr>
              <a:xfrm rot="5400000">
                <a:off x="8028940" y="110998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170681" y="1163320"/>
                <a:ext cx="381000" cy="170461"/>
              </a:xfrm>
              <a:prstGeom prst="rect">
                <a:avLst/>
              </a:prstGeom>
              <a:noFill/>
            </p:spPr>
            <p:txBody>
              <a:bodyPr wrap="square" rtlCol="0">
                <a:spAutoFit/>
              </a:bodyPr>
              <a:lstStyle/>
              <a:p>
                <a:r>
                  <a:rPr lang="en-US" sz="1000" b="1" dirty="0" smtClean="0"/>
                  <a:t>V</a:t>
                </a:r>
                <a:endParaRPr lang="en-US" sz="1000" b="1" dirty="0"/>
              </a:p>
            </p:txBody>
          </p:sp>
          <p:sp>
            <p:nvSpPr>
              <p:cNvPr id="77" name="TextBox 76"/>
              <p:cNvSpPr txBox="1"/>
              <p:nvPr/>
            </p:nvSpPr>
            <p:spPr>
              <a:xfrm>
                <a:off x="4657725" y="2295525"/>
                <a:ext cx="381000" cy="170461"/>
              </a:xfrm>
              <a:prstGeom prst="rect">
                <a:avLst/>
              </a:prstGeom>
              <a:noFill/>
            </p:spPr>
            <p:txBody>
              <a:bodyPr wrap="square" rtlCol="0">
                <a:spAutoFit/>
              </a:bodyPr>
              <a:lstStyle/>
              <a:p>
                <a:r>
                  <a:rPr lang="en-US" sz="1000" b="1" dirty="0"/>
                  <a:t>j</a:t>
                </a:r>
              </a:p>
            </p:txBody>
          </p:sp>
          <p:sp>
            <p:nvSpPr>
              <p:cNvPr id="78" name="Rounded Rectangle 77"/>
              <p:cNvSpPr/>
              <p:nvPr/>
            </p:nvSpPr>
            <p:spPr>
              <a:xfrm rot="5400000">
                <a:off x="5905500" y="-342900"/>
                <a:ext cx="914400" cy="3276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953000" y="5410200"/>
                <a:ext cx="6858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3924300" y="110490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280403" y="1201579"/>
                <a:ext cx="381000" cy="170461"/>
              </a:xfrm>
              <a:prstGeom prst="rect">
                <a:avLst/>
              </a:prstGeom>
              <a:noFill/>
            </p:spPr>
            <p:txBody>
              <a:bodyPr wrap="square" rtlCol="0">
                <a:spAutoFit/>
              </a:bodyPr>
              <a:lstStyle/>
              <a:p>
                <a:r>
                  <a:rPr lang="en-US" sz="1000" b="1" dirty="0" smtClean="0"/>
                  <a:t>V</a:t>
                </a:r>
                <a:endParaRPr lang="en-US" sz="1000" b="1" dirty="0"/>
              </a:p>
            </p:txBody>
          </p:sp>
          <p:sp>
            <p:nvSpPr>
              <p:cNvPr id="82" name="Rectangle 81"/>
              <p:cNvSpPr/>
              <p:nvPr/>
            </p:nvSpPr>
            <p:spPr>
              <a:xfrm rot="5400000">
                <a:off x="6079669" y="1006931"/>
                <a:ext cx="555174" cy="82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231469" y="1295400"/>
                <a:ext cx="381000" cy="170461"/>
              </a:xfrm>
              <a:prstGeom prst="rect">
                <a:avLst/>
              </a:prstGeom>
              <a:noFill/>
            </p:spPr>
            <p:txBody>
              <a:bodyPr wrap="square" rtlCol="0">
                <a:spAutoFit/>
              </a:bodyPr>
              <a:lstStyle/>
              <a:p>
                <a:r>
                  <a:rPr lang="en-US" sz="1000" b="1" dirty="0"/>
                  <a:t>r</a:t>
                </a:r>
              </a:p>
            </p:txBody>
          </p:sp>
          <p:sp>
            <p:nvSpPr>
              <p:cNvPr id="93" name="TextBox 92"/>
              <p:cNvSpPr txBox="1"/>
              <p:nvPr/>
            </p:nvSpPr>
            <p:spPr>
              <a:xfrm>
                <a:off x="5562601" y="1788160"/>
                <a:ext cx="381000" cy="170461"/>
              </a:xfrm>
              <a:prstGeom prst="rect">
                <a:avLst/>
              </a:prstGeom>
              <a:noFill/>
            </p:spPr>
            <p:txBody>
              <a:bodyPr wrap="square" rtlCol="0">
                <a:spAutoFit/>
              </a:bodyPr>
              <a:lstStyle/>
              <a:p>
                <a:r>
                  <a:rPr lang="en-US" sz="1000" b="1" dirty="0"/>
                  <a:t>h</a:t>
                </a:r>
              </a:p>
            </p:txBody>
          </p:sp>
          <p:sp>
            <p:nvSpPr>
              <p:cNvPr id="94" name="Rectangle 93"/>
              <p:cNvSpPr/>
              <p:nvPr/>
            </p:nvSpPr>
            <p:spPr>
              <a:xfrm rot="5400000">
                <a:off x="5600700" y="16383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5400000">
                <a:off x="7277100" y="1638300"/>
                <a:ext cx="15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724401" y="838200"/>
                <a:ext cx="381000" cy="170461"/>
              </a:xfrm>
              <a:prstGeom prst="rect">
                <a:avLst/>
              </a:prstGeom>
              <a:noFill/>
            </p:spPr>
            <p:txBody>
              <a:bodyPr wrap="square" rtlCol="0">
                <a:spAutoFit/>
              </a:bodyPr>
              <a:lstStyle/>
              <a:p>
                <a:r>
                  <a:rPr lang="en-US" sz="1000" b="1" dirty="0" smtClean="0"/>
                  <a:t>q</a:t>
                </a:r>
                <a:endParaRPr lang="en-US" sz="1000" b="1" dirty="0"/>
              </a:p>
            </p:txBody>
          </p:sp>
          <p:grpSp>
            <p:nvGrpSpPr>
              <p:cNvPr id="99" name="Group 98"/>
              <p:cNvGrpSpPr/>
              <p:nvPr/>
            </p:nvGrpSpPr>
            <p:grpSpPr>
              <a:xfrm>
                <a:off x="4953000" y="1066800"/>
                <a:ext cx="762000" cy="304800"/>
                <a:chOff x="6172200" y="4343400"/>
                <a:chExt cx="762000" cy="304800"/>
              </a:xfrm>
            </p:grpSpPr>
            <p:sp>
              <p:nvSpPr>
                <p:cNvPr id="98" name="Rectangle 97"/>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7" name="TextBox 96"/>
                <p:cNvSpPr txBox="1"/>
                <p:nvPr/>
              </p:nvSpPr>
              <p:spPr>
                <a:xfrm>
                  <a:off x="6172200" y="4343400"/>
                  <a:ext cx="762000" cy="26634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Trist</a:t>
                  </a:r>
                  <a:r>
                    <a:rPr lang="en-US" dirty="0" smtClean="0">
                      <a:solidFill>
                        <a:schemeClr val="tx1"/>
                      </a:solidFill>
                    </a:rPr>
                    <a:t> </a:t>
                  </a:r>
                  <a:endParaRPr lang="en-US" dirty="0">
                    <a:solidFill>
                      <a:schemeClr val="tx1"/>
                    </a:solidFill>
                  </a:endParaRPr>
                </a:p>
              </p:txBody>
            </p:sp>
          </p:grpSp>
          <p:grpSp>
            <p:nvGrpSpPr>
              <p:cNvPr id="100" name="Group 99"/>
              <p:cNvGrpSpPr/>
              <p:nvPr/>
            </p:nvGrpSpPr>
            <p:grpSpPr>
              <a:xfrm>
                <a:off x="7019925" y="1076325"/>
                <a:ext cx="762000" cy="304800"/>
                <a:chOff x="6172200" y="4343400"/>
                <a:chExt cx="762000" cy="304800"/>
              </a:xfrm>
            </p:grpSpPr>
            <p:sp>
              <p:nvSpPr>
                <p:cNvPr id="101" name="Rectangle 100"/>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2" name="TextBox 101"/>
                <p:cNvSpPr txBox="1"/>
                <p:nvPr/>
              </p:nvSpPr>
              <p:spPr>
                <a:xfrm>
                  <a:off x="6172200" y="4343400"/>
                  <a:ext cx="762000" cy="26634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Trist</a:t>
                  </a:r>
                  <a:r>
                    <a:rPr lang="en-US" dirty="0" smtClean="0">
                      <a:solidFill>
                        <a:schemeClr val="tx1"/>
                      </a:solidFill>
                    </a:rPr>
                    <a:t> </a:t>
                  </a:r>
                  <a:endParaRPr lang="en-US" dirty="0">
                    <a:solidFill>
                      <a:schemeClr val="tx1"/>
                    </a:solidFill>
                  </a:endParaRPr>
                </a:p>
              </p:txBody>
            </p:sp>
          </p:grpSp>
          <p:grpSp>
            <p:nvGrpSpPr>
              <p:cNvPr id="103" name="Group 102"/>
              <p:cNvGrpSpPr/>
              <p:nvPr/>
            </p:nvGrpSpPr>
            <p:grpSpPr>
              <a:xfrm rot="16200000">
                <a:off x="3626480" y="2225894"/>
                <a:ext cx="762000" cy="348812"/>
                <a:chOff x="6181724" y="4382236"/>
                <a:chExt cx="762000" cy="348812"/>
              </a:xfrm>
            </p:grpSpPr>
            <p:sp>
              <p:nvSpPr>
                <p:cNvPr id="104" name="Rectangle 103"/>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5" name="TextBox 104"/>
                <p:cNvSpPr txBox="1"/>
                <p:nvPr/>
              </p:nvSpPr>
              <p:spPr>
                <a:xfrm>
                  <a:off x="6181724" y="4382236"/>
                  <a:ext cx="762000" cy="34881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Radio</a:t>
                  </a:r>
                  <a:endParaRPr lang="en-US" dirty="0">
                    <a:solidFill>
                      <a:schemeClr val="tx1"/>
                    </a:solidFill>
                  </a:endParaRPr>
                </a:p>
              </p:txBody>
            </p:sp>
          </p:grpSp>
          <p:grpSp>
            <p:nvGrpSpPr>
              <p:cNvPr id="106" name="Group 105"/>
              <p:cNvGrpSpPr/>
              <p:nvPr/>
            </p:nvGrpSpPr>
            <p:grpSpPr>
              <a:xfrm rot="16200000">
                <a:off x="3616955" y="4445219"/>
                <a:ext cx="762000" cy="348812"/>
                <a:chOff x="6181724" y="4382236"/>
                <a:chExt cx="762000" cy="348812"/>
              </a:xfrm>
            </p:grpSpPr>
            <p:sp>
              <p:nvSpPr>
                <p:cNvPr id="107" name="Rectangle 106"/>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8" name="TextBox 107"/>
                <p:cNvSpPr txBox="1"/>
                <p:nvPr/>
              </p:nvSpPr>
              <p:spPr>
                <a:xfrm>
                  <a:off x="6181724" y="4382236"/>
                  <a:ext cx="762000" cy="34881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Fires</a:t>
                  </a:r>
                  <a:endParaRPr lang="en-US" dirty="0">
                    <a:solidFill>
                      <a:schemeClr val="tx1"/>
                    </a:solidFill>
                  </a:endParaRPr>
                </a:p>
              </p:txBody>
            </p:sp>
          </p:grpSp>
          <p:grpSp>
            <p:nvGrpSpPr>
              <p:cNvPr id="109" name="Group 108"/>
              <p:cNvGrpSpPr/>
              <p:nvPr/>
            </p:nvGrpSpPr>
            <p:grpSpPr>
              <a:xfrm rot="5400000">
                <a:off x="8115718" y="4473981"/>
                <a:ext cx="762000" cy="519891"/>
                <a:chOff x="6181724" y="4495800"/>
                <a:chExt cx="762000" cy="266872"/>
              </a:xfrm>
            </p:grpSpPr>
            <p:sp>
              <p:nvSpPr>
                <p:cNvPr id="110" name="Rectangle 109"/>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1" name="TextBox 110"/>
                <p:cNvSpPr txBox="1"/>
                <p:nvPr/>
              </p:nvSpPr>
              <p:spPr>
                <a:xfrm>
                  <a:off x="6181724" y="4583618"/>
                  <a:ext cx="762000" cy="1790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Charge STAT.</a:t>
                  </a:r>
                  <a:endParaRPr lang="en-US" dirty="0">
                    <a:solidFill>
                      <a:schemeClr val="tx1"/>
                    </a:solidFill>
                  </a:endParaRPr>
                </a:p>
              </p:txBody>
            </p:sp>
          </p:grpSp>
          <p:grpSp>
            <p:nvGrpSpPr>
              <p:cNvPr id="112" name="Group 111"/>
              <p:cNvGrpSpPr/>
              <p:nvPr/>
            </p:nvGrpSpPr>
            <p:grpSpPr>
              <a:xfrm rot="5400000">
                <a:off x="8065130" y="2378294"/>
                <a:ext cx="762000" cy="348812"/>
                <a:chOff x="6181724" y="4382236"/>
                <a:chExt cx="762000" cy="348812"/>
              </a:xfrm>
            </p:grpSpPr>
            <p:sp>
              <p:nvSpPr>
                <p:cNvPr id="113" name="Rectangle 112"/>
                <p:cNvSpPr/>
                <p:nvPr/>
              </p:nvSpPr>
              <p:spPr>
                <a:xfrm>
                  <a:off x="6248400" y="4495800"/>
                  <a:ext cx="609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4" name="TextBox 113"/>
                <p:cNvSpPr txBox="1"/>
                <p:nvPr/>
              </p:nvSpPr>
              <p:spPr>
                <a:xfrm>
                  <a:off x="6181724" y="4382236"/>
                  <a:ext cx="762000" cy="34881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dirty="0" smtClean="0">
                      <a:solidFill>
                        <a:schemeClr val="tx1"/>
                      </a:solidFill>
                    </a:rPr>
                    <a:t>XO</a:t>
                  </a:r>
                  <a:endParaRPr lang="en-US" dirty="0">
                    <a:solidFill>
                      <a:schemeClr val="tx1"/>
                    </a:solidFill>
                  </a:endParaRPr>
                </a:p>
              </p:txBody>
            </p:sp>
          </p:grpSp>
          <p:sp>
            <p:nvSpPr>
              <p:cNvPr id="115" name="Rectangle 114"/>
              <p:cNvSpPr/>
              <p:nvPr/>
            </p:nvSpPr>
            <p:spPr>
              <a:xfrm>
                <a:off x="4648200" y="22098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7486650" y="2524125"/>
                <a:ext cx="381000" cy="170461"/>
              </a:xfrm>
              <a:prstGeom prst="rect">
                <a:avLst/>
              </a:prstGeom>
              <a:noFill/>
            </p:spPr>
            <p:txBody>
              <a:bodyPr wrap="square" rtlCol="0">
                <a:spAutoFit/>
              </a:bodyPr>
              <a:lstStyle/>
              <a:p>
                <a:r>
                  <a:rPr lang="en-US" sz="1000" b="1" dirty="0"/>
                  <a:t>h</a:t>
                </a:r>
              </a:p>
            </p:txBody>
          </p:sp>
        </p:grpSp>
      </p:gr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121" name="Title 1"/>
          <p:cNvSpPr txBox="1">
            <a:spLocks/>
          </p:cNvSpPr>
          <p:nvPr/>
        </p:nvSpPr>
        <p:spPr>
          <a:xfrm>
            <a:off x="152400" y="-228600"/>
            <a:ext cx="6858000" cy="14478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Black" pitchFamily="34" charset="0"/>
                <a:ea typeface="+mj-ea"/>
                <a:cs typeface="+mj-cs"/>
              </a:rPr>
              <a:t>18. COMMAND </a:t>
            </a:r>
            <a:r>
              <a:rPr kumimoji="0" lang="en-US" sz="3600" b="0" i="0" u="none" strike="noStrike" kern="1200" cap="none" spc="0" normalizeH="0" baseline="0" noProof="0" dirty="0" smtClean="0">
                <a:ln>
                  <a:noFill/>
                </a:ln>
                <a:solidFill>
                  <a:schemeClr val="bg1"/>
                </a:solidFill>
                <a:effectLst/>
                <a:uLnTx/>
                <a:uFillTx/>
                <a:latin typeface="Arial Black" pitchFamily="34" charset="0"/>
                <a:ea typeface="+mj-ea"/>
                <a:cs typeface="+mj-cs"/>
              </a:rPr>
              <a:t>POST LAYOUT</a:t>
            </a:r>
            <a:endParaRPr kumimoji="0" lang="en-US" sz="36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22" name="Slide Number Placeholder 121"/>
          <p:cNvSpPr>
            <a:spLocks noGrp="1"/>
          </p:cNvSpPr>
          <p:nvPr>
            <p:ph type="sldNum" sz="quarter" idx="12"/>
          </p:nvPr>
        </p:nvSpPr>
        <p:spPr/>
        <p:txBody>
          <a:bodyPr/>
          <a:lstStyle/>
          <a:p>
            <a:fld id="{19C55568-C6AD-4596-911E-41E918440C47}" type="slidenum">
              <a:rPr lang="en-US" smtClean="0"/>
              <a:pPr/>
              <a:t>85</a:t>
            </a:fld>
            <a:endParaRPr lang="en-US" dirty="0"/>
          </a:p>
        </p:txBody>
      </p:sp>
    </p:spTree>
    <p:extLst>
      <p:ext uri="{BB962C8B-B14F-4D97-AF65-F5344CB8AC3E}">
        <p14:creationId xmlns="" xmlns:p14="http://schemas.microsoft.com/office/powerpoint/2010/main" val="236931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2566988" y="2281132"/>
            <a:ext cx="3138544" cy="7173595"/>
            <a:chOff x="3422650" y="1335405"/>
            <a:chExt cx="4184725" cy="4966335"/>
          </a:xfrm>
        </p:grpSpPr>
        <p:grpSp>
          <p:nvGrpSpPr>
            <p:cNvPr id="81" name="Group 80"/>
            <p:cNvGrpSpPr/>
            <p:nvPr/>
          </p:nvGrpSpPr>
          <p:grpSpPr>
            <a:xfrm>
              <a:off x="3422650" y="3750728"/>
              <a:ext cx="2353636" cy="793748"/>
              <a:chOff x="4201596" y="3657600"/>
              <a:chExt cx="2353636" cy="793748"/>
            </a:xfrm>
          </p:grpSpPr>
          <p:pic>
            <p:nvPicPr>
              <p:cNvPr id="66" name="Picture 65" descr="Picture5.png"/>
              <p:cNvPicPr>
                <a:picLocks noChangeAspect="1"/>
              </p:cNvPicPr>
              <p:nvPr/>
            </p:nvPicPr>
            <p:blipFill>
              <a:blip r:embed="rId2" cstate="print"/>
              <a:stretch>
                <a:fillRect/>
              </a:stretch>
            </p:blipFill>
            <p:spPr>
              <a:xfrm>
                <a:off x="5105400" y="3657600"/>
                <a:ext cx="409977" cy="480172"/>
              </a:xfrm>
              <a:prstGeom prst="rect">
                <a:avLst/>
              </a:prstGeom>
            </p:spPr>
          </p:pic>
          <p:sp>
            <p:nvSpPr>
              <p:cNvPr id="67" name="Text Box 374"/>
              <p:cNvSpPr txBox="1">
                <a:spLocks noChangeArrowheads="1"/>
              </p:cNvSpPr>
              <p:nvPr/>
            </p:nvSpPr>
            <p:spPr bwMode="auto">
              <a:xfrm>
                <a:off x="4201596" y="4131734"/>
                <a:ext cx="2353636" cy="319614"/>
              </a:xfrm>
              <a:prstGeom prst="rect">
                <a:avLst/>
              </a:prstGeom>
              <a:noFill/>
              <a:ln w="9525">
                <a:noFill/>
                <a:miter lim="800000"/>
                <a:headEnd/>
                <a:tailEnd/>
              </a:ln>
            </p:spPr>
            <p:txBody>
              <a:bodyPr wrap="none">
                <a:spAutoFit/>
              </a:bodyPr>
              <a:lstStyle/>
              <a:p>
                <a:pPr algn="ctr"/>
                <a:r>
                  <a:rPr lang="en-US" sz="800" b="1" dirty="0" smtClean="0">
                    <a:latin typeface="Arial" charset="0"/>
                  </a:rPr>
                  <a:t>Report Cards</a:t>
                </a:r>
              </a:p>
              <a:p>
                <a:pPr algn="ctr"/>
                <a:r>
                  <a:rPr lang="en-US" sz="800" b="1" dirty="0" smtClean="0">
                    <a:latin typeface="Arial" charset="0"/>
                  </a:rPr>
                  <a:t>(Taped on table in front of radio)</a:t>
                </a:r>
              </a:p>
              <a:p>
                <a:pPr algn="ctr"/>
                <a:endParaRPr lang="en-US" sz="800" b="1" dirty="0">
                  <a:latin typeface="Arial" charset="0"/>
                </a:endParaRPr>
              </a:p>
            </p:txBody>
          </p:sp>
        </p:grpSp>
        <p:grpSp>
          <p:nvGrpSpPr>
            <p:cNvPr id="76" name="Group 75"/>
            <p:cNvGrpSpPr/>
            <p:nvPr/>
          </p:nvGrpSpPr>
          <p:grpSpPr>
            <a:xfrm>
              <a:off x="5118609" y="3657600"/>
              <a:ext cx="2488766" cy="1081614"/>
              <a:chOff x="6337809" y="609600"/>
              <a:chExt cx="2488766" cy="1081614"/>
            </a:xfrm>
          </p:grpSpPr>
          <p:pic>
            <p:nvPicPr>
              <p:cNvPr id="77" name="Picture 76" descr="Lumocolor Pen.jpg"/>
              <p:cNvPicPr>
                <a:picLocks noChangeAspect="1"/>
              </p:cNvPicPr>
              <p:nvPr/>
            </p:nvPicPr>
            <p:blipFill>
              <a:blip r:embed="rId3" cstate="print"/>
              <a:stretch>
                <a:fillRect/>
              </a:stretch>
            </p:blipFill>
            <p:spPr>
              <a:xfrm>
                <a:off x="7723333" y="609600"/>
                <a:ext cx="876300" cy="876300"/>
              </a:xfrm>
              <a:prstGeom prst="rect">
                <a:avLst/>
              </a:prstGeom>
            </p:spPr>
          </p:pic>
          <p:sp>
            <p:nvSpPr>
              <p:cNvPr id="78" name="Text Box 374"/>
              <p:cNvSpPr txBox="1">
                <a:spLocks noChangeArrowheads="1"/>
              </p:cNvSpPr>
              <p:nvPr/>
            </p:nvSpPr>
            <p:spPr bwMode="auto">
              <a:xfrm>
                <a:off x="7582217" y="1371600"/>
                <a:ext cx="1244358" cy="319614"/>
              </a:xfrm>
              <a:prstGeom prst="rect">
                <a:avLst/>
              </a:prstGeom>
              <a:noFill/>
              <a:ln w="9525">
                <a:noFill/>
                <a:miter lim="800000"/>
                <a:headEnd/>
                <a:tailEnd/>
              </a:ln>
            </p:spPr>
            <p:txBody>
              <a:bodyPr wrap="none">
                <a:spAutoFit/>
              </a:bodyPr>
              <a:lstStyle/>
              <a:p>
                <a:pPr algn="ctr"/>
                <a:r>
                  <a:rPr lang="en-US" sz="800" b="1" dirty="0" smtClean="0">
                    <a:latin typeface="Arial" charset="0"/>
                  </a:rPr>
                  <a:t>Lumocolor Pen</a:t>
                </a:r>
              </a:p>
              <a:p>
                <a:pPr algn="ctr"/>
                <a:r>
                  <a:rPr lang="en-US" sz="800" b="1" dirty="0" smtClean="0">
                    <a:latin typeface="Arial" charset="0"/>
                  </a:rPr>
                  <a:t>Permanent</a:t>
                </a:r>
              </a:p>
              <a:p>
                <a:pPr algn="ctr"/>
                <a:r>
                  <a:rPr lang="en-US" sz="800" b="1" dirty="0" smtClean="0">
                    <a:latin typeface="Arial" charset="0"/>
                  </a:rPr>
                  <a:t>2x</a:t>
                </a:r>
                <a:endParaRPr lang="en-US" sz="800" b="1" dirty="0">
                  <a:latin typeface="Arial" charset="0"/>
                </a:endParaRPr>
              </a:p>
            </p:txBody>
          </p:sp>
          <p:pic>
            <p:nvPicPr>
              <p:cNvPr id="79" name="Picture 78" descr="Lumocolor Correction Pen.jpg"/>
              <p:cNvPicPr>
                <a:picLocks noChangeAspect="1"/>
              </p:cNvPicPr>
              <p:nvPr/>
            </p:nvPicPr>
            <p:blipFill>
              <a:blip r:embed="rId4" cstate="print"/>
              <a:stretch>
                <a:fillRect/>
              </a:stretch>
            </p:blipFill>
            <p:spPr>
              <a:xfrm>
                <a:off x="6808933" y="762000"/>
                <a:ext cx="454650" cy="606200"/>
              </a:xfrm>
              <a:prstGeom prst="rect">
                <a:avLst/>
              </a:prstGeom>
            </p:spPr>
          </p:pic>
          <p:sp>
            <p:nvSpPr>
              <p:cNvPr id="80" name="Text Box 374"/>
              <p:cNvSpPr txBox="1">
                <a:spLocks noChangeArrowheads="1"/>
              </p:cNvSpPr>
              <p:nvPr/>
            </p:nvSpPr>
            <p:spPr bwMode="auto">
              <a:xfrm>
                <a:off x="6337809" y="1371600"/>
                <a:ext cx="1723122" cy="319614"/>
              </a:xfrm>
              <a:prstGeom prst="rect">
                <a:avLst/>
              </a:prstGeom>
              <a:noFill/>
              <a:ln w="9525">
                <a:noFill/>
                <a:miter lim="800000"/>
                <a:headEnd/>
                <a:tailEnd/>
              </a:ln>
            </p:spPr>
            <p:txBody>
              <a:bodyPr wrap="none">
                <a:spAutoFit/>
              </a:bodyPr>
              <a:lstStyle/>
              <a:p>
                <a:pPr algn="ctr"/>
                <a:r>
                  <a:rPr lang="en-US" sz="800" b="1" dirty="0" smtClean="0">
                    <a:latin typeface="Arial" charset="0"/>
                  </a:rPr>
                  <a:t>Lumocolor  Correction</a:t>
                </a:r>
              </a:p>
              <a:p>
                <a:pPr algn="ctr"/>
                <a:r>
                  <a:rPr lang="en-US" sz="800" b="1" dirty="0" smtClean="0">
                    <a:latin typeface="Arial" charset="0"/>
                  </a:rPr>
                  <a:t>Pen</a:t>
                </a:r>
              </a:p>
              <a:p>
                <a:pPr algn="ctr"/>
                <a:r>
                  <a:rPr lang="en-US" sz="800" b="1" dirty="0" smtClean="0">
                    <a:latin typeface="Arial" charset="0"/>
                  </a:rPr>
                  <a:t>2x</a:t>
                </a:r>
                <a:endParaRPr lang="en-US" sz="800" b="1" dirty="0">
                  <a:latin typeface="Arial" charset="0"/>
                </a:endParaRPr>
              </a:p>
            </p:txBody>
          </p:sp>
        </p:grpSp>
        <p:grpSp>
          <p:nvGrpSpPr>
            <p:cNvPr id="85" name="Group 84"/>
            <p:cNvGrpSpPr/>
            <p:nvPr/>
          </p:nvGrpSpPr>
          <p:grpSpPr>
            <a:xfrm>
              <a:off x="3679767" y="1335405"/>
              <a:ext cx="3757397" cy="4966335"/>
              <a:chOff x="3679767" y="1304925"/>
              <a:chExt cx="3757397" cy="4966335"/>
            </a:xfrm>
          </p:grpSpPr>
          <p:pic>
            <p:nvPicPr>
              <p:cNvPr id="54" name="Picture 53" descr="Tuff Box.jpg"/>
              <p:cNvPicPr>
                <a:picLocks noChangeAspect="1"/>
              </p:cNvPicPr>
              <p:nvPr/>
            </p:nvPicPr>
            <p:blipFill>
              <a:blip r:embed="rId5" cstate="print"/>
              <a:stretch>
                <a:fillRect/>
              </a:stretch>
            </p:blipFill>
            <p:spPr>
              <a:xfrm>
                <a:off x="4572000" y="4800600"/>
                <a:ext cx="2255613" cy="1470660"/>
              </a:xfrm>
              <a:prstGeom prst="rect">
                <a:avLst/>
              </a:prstGeom>
            </p:spPr>
          </p:pic>
          <p:sp>
            <p:nvSpPr>
              <p:cNvPr id="26" name="TextBox 25"/>
              <p:cNvSpPr txBox="1"/>
              <p:nvPr/>
            </p:nvSpPr>
            <p:spPr>
              <a:xfrm>
                <a:off x="4057651" y="1304925"/>
                <a:ext cx="3048000" cy="490075"/>
              </a:xfrm>
              <a:prstGeom prst="rect">
                <a:avLst/>
              </a:prstGeom>
              <a:noFill/>
            </p:spPr>
            <p:txBody>
              <a:bodyPr wrap="square" rtlCol="0">
                <a:spAutoFit/>
              </a:bodyPr>
              <a:lstStyle/>
              <a:p>
                <a:pPr algn="ctr"/>
                <a:r>
                  <a:rPr lang="en-US" sz="2000" dirty="0" err="1" smtClean="0"/>
                  <a:t>Commo</a:t>
                </a:r>
                <a:r>
                  <a:rPr lang="en-US" sz="2000" dirty="0" smtClean="0"/>
                  <a:t> Box #2 (Fires)</a:t>
                </a:r>
                <a:endParaRPr lang="en-US" sz="2000" dirty="0"/>
              </a:p>
            </p:txBody>
          </p:sp>
          <p:grpSp>
            <p:nvGrpSpPr>
              <p:cNvPr id="28" name="Group 27"/>
              <p:cNvGrpSpPr/>
              <p:nvPr/>
            </p:nvGrpSpPr>
            <p:grpSpPr>
              <a:xfrm>
                <a:off x="3679767" y="1828800"/>
                <a:ext cx="1609843" cy="758753"/>
                <a:chOff x="-58795" y="2971800"/>
                <a:chExt cx="1609843" cy="758753"/>
              </a:xfrm>
            </p:grpSpPr>
            <p:sp>
              <p:nvSpPr>
                <p:cNvPr id="29" name="Text Box 388"/>
                <p:cNvSpPr txBox="1">
                  <a:spLocks noChangeArrowheads="1"/>
                </p:cNvSpPr>
                <p:nvPr/>
              </p:nvSpPr>
              <p:spPr bwMode="auto">
                <a:xfrm>
                  <a:off x="-58795" y="3581400"/>
                  <a:ext cx="1609843" cy="149153"/>
                </a:xfrm>
                <a:prstGeom prst="rect">
                  <a:avLst/>
                </a:prstGeom>
                <a:noFill/>
                <a:ln w="9525">
                  <a:noFill/>
                  <a:miter lim="800000"/>
                  <a:headEnd/>
                  <a:tailEnd/>
                </a:ln>
              </p:spPr>
              <p:txBody>
                <a:bodyPr wrap="none">
                  <a:spAutoFit/>
                </a:bodyPr>
                <a:lstStyle/>
                <a:p>
                  <a:pPr algn="ctr"/>
                  <a:r>
                    <a:rPr lang="en-US" sz="800" b="1" dirty="0">
                      <a:latin typeface="Arial" charset="0"/>
                    </a:rPr>
                    <a:t>AN/VRC-89/91 LR/SR</a:t>
                  </a:r>
                </a:p>
              </p:txBody>
            </p:sp>
            <p:pic>
              <p:nvPicPr>
                <p:cNvPr id="30" name="Picture 517" descr="ANVRC89F[1]"/>
                <p:cNvPicPr>
                  <a:picLocks noChangeAspect="1" noChangeArrowheads="1"/>
                </p:cNvPicPr>
                <p:nvPr/>
              </p:nvPicPr>
              <p:blipFill>
                <a:blip r:embed="rId6" cstate="print"/>
                <a:srcRect l="9804" t="12901" r="9804" b="12787"/>
                <a:stretch>
                  <a:fillRect/>
                </a:stretch>
              </p:blipFill>
              <p:spPr bwMode="auto">
                <a:xfrm>
                  <a:off x="228600" y="2971800"/>
                  <a:ext cx="990600" cy="652463"/>
                </a:xfrm>
                <a:prstGeom prst="rect">
                  <a:avLst/>
                </a:prstGeom>
                <a:noFill/>
                <a:ln w="9525">
                  <a:noFill/>
                  <a:miter lim="800000"/>
                  <a:headEnd/>
                  <a:tailEnd/>
                </a:ln>
              </p:spPr>
            </p:pic>
          </p:grpSp>
          <p:pic>
            <p:nvPicPr>
              <p:cNvPr id="31" name="Picture 30" descr="Power Conv..jpg"/>
              <p:cNvPicPr>
                <a:picLocks noChangeAspect="1"/>
              </p:cNvPicPr>
              <p:nvPr/>
            </p:nvPicPr>
            <p:blipFill>
              <a:blip r:embed="rId7" cstate="print"/>
              <a:stretch>
                <a:fillRect/>
              </a:stretch>
            </p:blipFill>
            <p:spPr>
              <a:xfrm>
                <a:off x="5105400" y="1828800"/>
                <a:ext cx="990600" cy="658792"/>
              </a:xfrm>
              <a:prstGeom prst="rect">
                <a:avLst/>
              </a:prstGeom>
            </p:spPr>
          </p:pic>
          <p:pic>
            <p:nvPicPr>
              <p:cNvPr id="32" name="Picture 31" descr="Speaker ASIP.jpg"/>
              <p:cNvPicPr>
                <a:picLocks noChangeAspect="1"/>
              </p:cNvPicPr>
              <p:nvPr/>
            </p:nvPicPr>
            <p:blipFill>
              <a:blip r:embed="rId8" cstate="print"/>
              <a:stretch>
                <a:fillRect/>
              </a:stretch>
            </p:blipFill>
            <p:spPr>
              <a:xfrm rot="5400000">
                <a:off x="6285248" y="1868153"/>
                <a:ext cx="769464" cy="690759"/>
              </a:xfrm>
              <a:prstGeom prst="rect">
                <a:avLst/>
              </a:prstGeom>
            </p:spPr>
          </p:pic>
          <p:sp>
            <p:nvSpPr>
              <p:cNvPr id="33" name="TextBox 32"/>
              <p:cNvSpPr txBox="1"/>
              <p:nvPr/>
            </p:nvSpPr>
            <p:spPr>
              <a:xfrm>
                <a:off x="6553200" y="2476500"/>
                <a:ext cx="685800" cy="319614"/>
              </a:xfrm>
              <a:prstGeom prst="rect">
                <a:avLst/>
              </a:prstGeom>
              <a:noFill/>
            </p:spPr>
            <p:txBody>
              <a:bodyPr wrap="square" rtlCol="0">
                <a:spAutoFit/>
              </a:bodyPr>
              <a:lstStyle/>
              <a:p>
                <a:endParaRPr lang="en-US" sz="1200" dirty="0" smtClean="0"/>
              </a:p>
              <a:p>
                <a:r>
                  <a:rPr lang="en-US" sz="1200" dirty="0"/>
                  <a:t>2</a:t>
                </a:r>
                <a:r>
                  <a:rPr lang="en-US" sz="1200" dirty="0" smtClean="0"/>
                  <a:t>x</a:t>
                </a:r>
                <a:endParaRPr lang="en-US" sz="1200" dirty="0"/>
              </a:p>
            </p:txBody>
          </p:sp>
          <p:sp>
            <p:nvSpPr>
              <p:cNvPr id="34" name="Text Box 388"/>
              <p:cNvSpPr txBox="1">
                <a:spLocks noChangeArrowheads="1"/>
              </p:cNvSpPr>
              <p:nvPr/>
            </p:nvSpPr>
            <p:spPr bwMode="auto">
              <a:xfrm>
                <a:off x="6105680" y="2562225"/>
                <a:ext cx="1141766" cy="149154"/>
              </a:xfrm>
              <a:prstGeom prst="rect">
                <a:avLst/>
              </a:prstGeom>
              <a:noFill/>
              <a:ln w="9525">
                <a:noFill/>
                <a:miter lim="800000"/>
                <a:headEnd/>
                <a:tailEnd/>
              </a:ln>
            </p:spPr>
            <p:txBody>
              <a:bodyPr wrap="none">
                <a:spAutoFit/>
              </a:bodyPr>
              <a:lstStyle/>
              <a:p>
                <a:pPr algn="ctr"/>
                <a:r>
                  <a:rPr lang="en-US" sz="800" b="1" dirty="0" smtClean="0">
                    <a:latin typeface="Arial" charset="0"/>
                  </a:rPr>
                  <a:t>ASIP Speaker</a:t>
                </a:r>
                <a:endParaRPr lang="en-US" sz="800" b="1" dirty="0">
                  <a:latin typeface="Arial" charset="0"/>
                </a:endParaRPr>
              </a:p>
            </p:txBody>
          </p:sp>
          <p:sp>
            <p:nvSpPr>
              <p:cNvPr id="35" name="Text Box 388"/>
              <p:cNvSpPr txBox="1">
                <a:spLocks noChangeArrowheads="1"/>
              </p:cNvSpPr>
              <p:nvPr/>
            </p:nvSpPr>
            <p:spPr bwMode="auto">
              <a:xfrm>
                <a:off x="4965072" y="2428875"/>
                <a:ext cx="1351225" cy="149154"/>
              </a:xfrm>
              <a:prstGeom prst="rect">
                <a:avLst/>
              </a:prstGeom>
              <a:noFill/>
              <a:ln w="9525">
                <a:noFill/>
                <a:miter lim="800000"/>
                <a:headEnd/>
                <a:tailEnd/>
              </a:ln>
            </p:spPr>
            <p:txBody>
              <a:bodyPr wrap="none">
                <a:spAutoFit/>
              </a:bodyPr>
              <a:lstStyle/>
              <a:p>
                <a:pPr algn="ctr"/>
                <a:r>
                  <a:rPr lang="en-US" sz="800" b="1" dirty="0" smtClean="0">
                    <a:latin typeface="Arial" charset="0"/>
                  </a:rPr>
                  <a:t>Power Convertor</a:t>
                </a:r>
                <a:endParaRPr lang="en-US" sz="800" b="1" dirty="0">
                  <a:latin typeface="Arial" charset="0"/>
                </a:endParaRPr>
              </a:p>
            </p:txBody>
          </p:sp>
          <p:grpSp>
            <p:nvGrpSpPr>
              <p:cNvPr id="83" name="Group 82"/>
              <p:cNvGrpSpPr/>
              <p:nvPr/>
            </p:nvGrpSpPr>
            <p:grpSpPr>
              <a:xfrm>
                <a:off x="3930197" y="2667000"/>
                <a:ext cx="1096880" cy="949254"/>
                <a:chOff x="3930197" y="2667000"/>
                <a:chExt cx="1096880" cy="949254"/>
              </a:xfrm>
            </p:grpSpPr>
            <p:pic>
              <p:nvPicPr>
                <p:cNvPr id="41" name="Picture 40" descr="vtpenn.jpg"/>
                <p:cNvPicPr>
                  <a:picLocks noChangeAspect="1"/>
                </p:cNvPicPr>
                <p:nvPr/>
              </p:nvPicPr>
              <p:blipFill>
                <a:blip r:embed="rId9" cstate="print"/>
                <a:stretch>
                  <a:fillRect/>
                </a:stretch>
              </p:blipFill>
              <p:spPr>
                <a:xfrm>
                  <a:off x="4095750" y="2667000"/>
                  <a:ext cx="787908" cy="837128"/>
                </a:xfrm>
                <a:prstGeom prst="rect">
                  <a:avLst/>
                </a:prstGeom>
              </p:spPr>
            </p:pic>
            <p:sp>
              <p:nvSpPr>
                <p:cNvPr id="42" name="Text Box 388"/>
                <p:cNvSpPr txBox="1">
                  <a:spLocks noChangeArrowheads="1"/>
                </p:cNvSpPr>
                <p:nvPr/>
              </p:nvSpPr>
              <p:spPr bwMode="auto">
                <a:xfrm>
                  <a:off x="3930197" y="3467100"/>
                  <a:ext cx="1096880" cy="149154"/>
                </a:xfrm>
                <a:prstGeom prst="rect">
                  <a:avLst/>
                </a:prstGeom>
                <a:noFill/>
                <a:ln w="9525">
                  <a:noFill/>
                  <a:miter lim="800000"/>
                  <a:headEnd/>
                  <a:tailEnd/>
                </a:ln>
              </p:spPr>
              <p:txBody>
                <a:bodyPr wrap="none">
                  <a:spAutoFit/>
                </a:bodyPr>
                <a:lstStyle/>
                <a:p>
                  <a:pPr algn="ctr"/>
                  <a:r>
                    <a:rPr lang="en-US" sz="800" b="1" dirty="0" smtClean="0">
                      <a:latin typeface="Arial" charset="0"/>
                    </a:rPr>
                    <a:t>1/50,000 Map</a:t>
                  </a:r>
                  <a:endParaRPr lang="en-US" sz="800" b="1" dirty="0">
                    <a:latin typeface="Arial" charset="0"/>
                  </a:endParaRPr>
                </a:p>
              </p:txBody>
            </p:sp>
          </p:grpSp>
          <p:sp>
            <p:nvSpPr>
              <p:cNvPr id="55" name="Left Brace 54"/>
              <p:cNvSpPr/>
              <p:nvPr/>
            </p:nvSpPr>
            <p:spPr>
              <a:xfrm rot="16200000">
                <a:off x="5545667" y="3598332"/>
                <a:ext cx="338665" cy="2590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6504858" y="2895600"/>
                <a:ext cx="932306" cy="843984"/>
                <a:chOff x="6504858" y="2895600"/>
                <a:chExt cx="932306" cy="843984"/>
              </a:xfrm>
            </p:grpSpPr>
            <p:pic>
              <p:nvPicPr>
                <p:cNvPr id="68" name="Picture 67" descr="Hand Set.jpg"/>
                <p:cNvPicPr>
                  <a:picLocks noChangeAspect="1"/>
                </p:cNvPicPr>
                <p:nvPr/>
              </p:nvPicPr>
              <p:blipFill>
                <a:blip r:embed="rId10" cstate="print"/>
                <a:stretch>
                  <a:fillRect/>
                </a:stretch>
              </p:blipFill>
              <p:spPr>
                <a:xfrm>
                  <a:off x="6629400" y="2895600"/>
                  <a:ext cx="677531" cy="664369"/>
                </a:xfrm>
                <a:prstGeom prst="rect">
                  <a:avLst/>
                </a:prstGeom>
              </p:spPr>
            </p:pic>
            <p:sp>
              <p:nvSpPr>
                <p:cNvPr id="69" name="Text Box 388"/>
                <p:cNvSpPr txBox="1">
                  <a:spLocks noChangeArrowheads="1"/>
                </p:cNvSpPr>
                <p:nvPr/>
              </p:nvSpPr>
              <p:spPr bwMode="auto">
                <a:xfrm>
                  <a:off x="6504858" y="3505200"/>
                  <a:ext cx="932306" cy="234384"/>
                </a:xfrm>
                <a:prstGeom prst="rect">
                  <a:avLst/>
                </a:prstGeom>
                <a:noFill/>
                <a:ln w="9525">
                  <a:noFill/>
                  <a:miter lim="800000"/>
                  <a:headEnd/>
                  <a:tailEnd/>
                </a:ln>
              </p:spPr>
              <p:txBody>
                <a:bodyPr wrap="none">
                  <a:spAutoFit/>
                </a:bodyPr>
                <a:lstStyle/>
                <a:p>
                  <a:pPr algn="ctr"/>
                  <a:r>
                    <a:rPr lang="en-US" sz="800" b="1" dirty="0" smtClean="0">
                      <a:latin typeface="Arial" charset="0"/>
                    </a:rPr>
                    <a:t>Hand Mics</a:t>
                  </a:r>
                </a:p>
                <a:p>
                  <a:pPr algn="ctr"/>
                  <a:r>
                    <a:rPr lang="en-US" sz="800" b="1" dirty="0" smtClean="0">
                      <a:latin typeface="Arial" charset="0"/>
                    </a:rPr>
                    <a:t>3x</a:t>
                  </a:r>
                </a:p>
              </p:txBody>
            </p:sp>
          </p:grpSp>
          <p:pic>
            <p:nvPicPr>
              <p:cNvPr id="70" name="Picture 519"/>
              <p:cNvPicPr>
                <a:picLocks noChangeAspect="1" noChangeArrowheads="1"/>
              </p:cNvPicPr>
              <p:nvPr/>
            </p:nvPicPr>
            <p:blipFill>
              <a:blip r:embed="rId11" cstate="print"/>
              <a:srcRect/>
              <a:stretch>
                <a:fillRect/>
              </a:stretch>
            </p:blipFill>
            <p:spPr bwMode="auto">
              <a:xfrm>
                <a:off x="4953000" y="2667000"/>
                <a:ext cx="791853" cy="533400"/>
              </a:xfrm>
              <a:prstGeom prst="rect">
                <a:avLst/>
              </a:prstGeom>
              <a:noFill/>
              <a:ln w="9525">
                <a:noFill/>
                <a:miter lim="800000"/>
                <a:headEnd/>
                <a:tailEnd/>
              </a:ln>
            </p:spPr>
          </p:pic>
          <p:sp>
            <p:nvSpPr>
              <p:cNvPr id="71" name="Text Box 374"/>
              <p:cNvSpPr txBox="1">
                <a:spLocks noChangeArrowheads="1"/>
              </p:cNvSpPr>
              <p:nvPr/>
            </p:nvSpPr>
            <p:spPr bwMode="auto">
              <a:xfrm>
                <a:off x="4708243" y="3191933"/>
                <a:ext cx="1280693" cy="319614"/>
              </a:xfrm>
              <a:prstGeom prst="rect">
                <a:avLst/>
              </a:prstGeom>
              <a:noFill/>
              <a:ln w="9525">
                <a:noFill/>
                <a:miter lim="800000"/>
                <a:headEnd/>
                <a:tailEnd/>
              </a:ln>
            </p:spPr>
            <p:txBody>
              <a:bodyPr wrap="none">
                <a:spAutoFit/>
              </a:bodyPr>
              <a:lstStyle/>
              <a:p>
                <a:pPr algn="ctr"/>
                <a:r>
                  <a:rPr lang="en-US" sz="800" b="1" dirty="0">
                    <a:latin typeface="Arial" charset="0"/>
                  </a:rPr>
                  <a:t>ASIP</a:t>
                </a:r>
              </a:p>
              <a:p>
                <a:pPr algn="ctr"/>
                <a:r>
                  <a:rPr lang="en-US" sz="800" b="1" dirty="0">
                    <a:latin typeface="Arial" charset="0"/>
                  </a:rPr>
                  <a:t>AN-PRC-119 </a:t>
                </a:r>
                <a:r>
                  <a:rPr lang="en-US" sz="800" b="1" dirty="0" smtClean="0">
                    <a:latin typeface="Arial" charset="0"/>
                  </a:rPr>
                  <a:t>SR</a:t>
                </a:r>
              </a:p>
              <a:p>
                <a:pPr algn="ctr"/>
                <a:r>
                  <a:rPr lang="en-US" sz="800" b="1" dirty="0" smtClean="0">
                    <a:latin typeface="Arial" charset="0"/>
                  </a:rPr>
                  <a:t>2x</a:t>
                </a:r>
                <a:endParaRPr lang="en-US" sz="800" b="1" dirty="0">
                  <a:latin typeface="Arial" charset="0"/>
                </a:endParaRPr>
              </a:p>
            </p:txBody>
          </p:sp>
          <p:grpSp>
            <p:nvGrpSpPr>
              <p:cNvPr id="89" name="Group 88"/>
              <p:cNvGrpSpPr/>
              <p:nvPr/>
            </p:nvGrpSpPr>
            <p:grpSpPr>
              <a:xfrm>
                <a:off x="5740863" y="2895600"/>
                <a:ext cx="908796" cy="691584"/>
                <a:chOff x="5740863" y="2895600"/>
                <a:chExt cx="908796" cy="691584"/>
              </a:xfrm>
            </p:grpSpPr>
            <p:pic>
              <p:nvPicPr>
                <p:cNvPr id="87" name="Picture 86" descr="PROTRACTOR.jpg"/>
                <p:cNvPicPr>
                  <a:picLocks noChangeAspect="1"/>
                </p:cNvPicPr>
                <p:nvPr/>
              </p:nvPicPr>
              <p:blipFill>
                <a:blip r:embed="rId12" cstate="print"/>
                <a:stretch>
                  <a:fillRect/>
                </a:stretch>
              </p:blipFill>
              <p:spPr>
                <a:xfrm>
                  <a:off x="5943600" y="2895600"/>
                  <a:ext cx="457200" cy="457200"/>
                </a:xfrm>
                <a:prstGeom prst="rect">
                  <a:avLst/>
                </a:prstGeom>
              </p:spPr>
            </p:pic>
            <p:sp>
              <p:nvSpPr>
                <p:cNvPr id="88" name="Text Box 374"/>
                <p:cNvSpPr txBox="1">
                  <a:spLocks noChangeArrowheads="1"/>
                </p:cNvSpPr>
                <p:nvPr/>
              </p:nvSpPr>
              <p:spPr bwMode="auto">
                <a:xfrm>
                  <a:off x="5740863" y="3352800"/>
                  <a:ext cx="908796" cy="234384"/>
                </a:xfrm>
                <a:prstGeom prst="rect">
                  <a:avLst/>
                </a:prstGeom>
                <a:noFill/>
                <a:ln w="9525">
                  <a:noFill/>
                  <a:miter lim="800000"/>
                  <a:headEnd/>
                  <a:tailEnd/>
                </a:ln>
              </p:spPr>
              <p:txBody>
                <a:bodyPr wrap="none">
                  <a:spAutoFit/>
                </a:bodyPr>
                <a:lstStyle/>
                <a:p>
                  <a:pPr algn="ctr"/>
                  <a:r>
                    <a:rPr lang="en-US" sz="800" b="1" dirty="0" smtClean="0">
                      <a:latin typeface="Arial" charset="0"/>
                    </a:rPr>
                    <a:t>Protractor</a:t>
                  </a:r>
                </a:p>
                <a:p>
                  <a:pPr algn="ctr"/>
                  <a:r>
                    <a:rPr lang="en-US" sz="800" b="1" dirty="0" smtClean="0">
                      <a:latin typeface="Arial" charset="0"/>
                    </a:rPr>
                    <a:t>2x</a:t>
                  </a:r>
                  <a:endParaRPr lang="en-US" sz="800" b="1" dirty="0">
                    <a:latin typeface="Arial" charset="0"/>
                  </a:endParaRPr>
                </a:p>
              </p:txBody>
            </p:sp>
          </p:grpSp>
        </p:grpSp>
      </p:grpSp>
      <p:grpSp>
        <p:nvGrpSpPr>
          <p:cNvPr id="84" name="Group 83"/>
          <p:cNvGrpSpPr/>
          <p:nvPr/>
        </p:nvGrpSpPr>
        <p:grpSpPr>
          <a:xfrm>
            <a:off x="-40525" y="2245360"/>
            <a:ext cx="2680813" cy="7187353"/>
            <a:chOff x="-54033" y="1295400"/>
            <a:chExt cx="3574417" cy="4975860"/>
          </a:xfrm>
        </p:grpSpPr>
        <p:pic>
          <p:nvPicPr>
            <p:cNvPr id="52" name="Picture 51" descr="Tuff Box.jpg"/>
            <p:cNvPicPr>
              <a:picLocks noChangeAspect="1"/>
            </p:cNvPicPr>
            <p:nvPr/>
          </p:nvPicPr>
          <p:blipFill>
            <a:blip r:embed="rId5" cstate="print"/>
            <a:stretch>
              <a:fillRect/>
            </a:stretch>
          </p:blipFill>
          <p:spPr>
            <a:xfrm>
              <a:off x="609600" y="4800600"/>
              <a:ext cx="2255613" cy="1470660"/>
            </a:xfrm>
            <a:prstGeom prst="rect">
              <a:avLst/>
            </a:prstGeom>
          </p:spPr>
        </p:pic>
        <p:grpSp>
          <p:nvGrpSpPr>
            <p:cNvPr id="7" name="Group 6"/>
            <p:cNvGrpSpPr/>
            <p:nvPr/>
          </p:nvGrpSpPr>
          <p:grpSpPr>
            <a:xfrm>
              <a:off x="-54033" y="1905000"/>
              <a:ext cx="1609843" cy="758753"/>
              <a:chOff x="-58795" y="2971800"/>
              <a:chExt cx="1609843" cy="758753"/>
            </a:xfrm>
          </p:grpSpPr>
          <p:sp>
            <p:nvSpPr>
              <p:cNvPr id="8" name="Text Box 388"/>
              <p:cNvSpPr txBox="1">
                <a:spLocks noChangeArrowheads="1"/>
              </p:cNvSpPr>
              <p:nvPr/>
            </p:nvSpPr>
            <p:spPr bwMode="auto">
              <a:xfrm>
                <a:off x="-58795" y="3581400"/>
                <a:ext cx="1609843" cy="149153"/>
              </a:xfrm>
              <a:prstGeom prst="rect">
                <a:avLst/>
              </a:prstGeom>
              <a:noFill/>
              <a:ln w="9525">
                <a:noFill/>
                <a:miter lim="800000"/>
                <a:headEnd/>
                <a:tailEnd/>
              </a:ln>
            </p:spPr>
            <p:txBody>
              <a:bodyPr wrap="none">
                <a:spAutoFit/>
              </a:bodyPr>
              <a:lstStyle/>
              <a:p>
                <a:pPr algn="ctr"/>
                <a:r>
                  <a:rPr lang="en-US" sz="800" b="1" dirty="0">
                    <a:latin typeface="Arial" charset="0"/>
                  </a:rPr>
                  <a:t>AN/VRC-89/91 LR/SR</a:t>
                </a:r>
              </a:p>
            </p:txBody>
          </p:sp>
          <p:pic>
            <p:nvPicPr>
              <p:cNvPr id="9" name="Picture 517" descr="ANVRC89F[1]"/>
              <p:cNvPicPr>
                <a:picLocks noChangeAspect="1" noChangeArrowheads="1"/>
              </p:cNvPicPr>
              <p:nvPr/>
            </p:nvPicPr>
            <p:blipFill>
              <a:blip r:embed="rId6" cstate="print"/>
              <a:srcRect l="9804" t="12901" r="9804" b="12787"/>
              <a:stretch>
                <a:fillRect/>
              </a:stretch>
            </p:blipFill>
            <p:spPr bwMode="auto">
              <a:xfrm>
                <a:off x="228600" y="2971800"/>
                <a:ext cx="990600" cy="652463"/>
              </a:xfrm>
              <a:prstGeom prst="rect">
                <a:avLst/>
              </a:prstGeom>
              <a:noFill/>
              <a:ln w="9525">
                <a:noFill/>
                <a:miter lim="800000"/>
                <a:headEnd/>
                <a:tailEnd/>
              </a:ln>
            </p:spPr>
          </p:pic>
        </p:grpSp>
        <p:sp>
          <p:nvSpPr>
            <p:cNvPr id="14" name="TextBox 13"/>
            <p:cNvSpPr txBox="1"/>
            <p:nvPr/>
          </p:nvSpPr>
          <p:spPr>
            <a:xfrm>
              <a:off x="304800" y="1295400"/>
              <a:ext cx="3047999" cy="276999"/>
            </a:xfrm>
            <a:prstGeom prst="rect">
              <a:avLst/>
            </a:prstGeom>
            <a:noFill/>
          </p:spPr>
          <p:txBody>
            <a:bodyPr wrap="square" rtlCol="0">
              <a:spAutoFit/>
            </a:bodyPr>
            <a:lstStyle/>
            <a:p>
              <a:pPr algn="ctr"/>
              <a:r>
                <a:rPr lang="en-US" sz="2000" dirty="0" err="1" smtClean="0"/>
                <a:t>Commo</a:t>
              </a:r>
              <a:r>
                <a:rPr lang="en-US" sz="2000" dirty="0" smtClean="0"/>
                <a:t> Box #1 </a:t>
              </a:r>
              <a:endParaRPr lang="en-US" sz="2000" dirty="0"/>
            </a:p>
          </p:txBody>
        </p:sp>
        <p:pic>
          <p:nvPicPr>
            <p:cNvPr id="17" name="Picture 16" descr="Power Conv..jpg"/>
            <p:cNvPicPr>
              <a:picLocks noChangeAspect="1"/>
            </p:cNvPicPr>
            <p:nvPr/>
          </p:nvPicPr>
          <p:blipFill>
            <a:blip r:embed="rId7" cstate="print"/>
            <a:stretch>
              <a:fillRect/>
            </a:stretch>
          </p:blipFill>
          <p:spPr>
            <a:xfrm>
              <a:off x="1295400" y="1905000"/>
              <a:ext cx="990600" cy="658792"/>
            </a:xfrm>
            <a:prstGeom prst="rect">
              <a:avLst/>
            </a:prstGeom>
          </p:spPr>
        </p:pic>
        <p:pic>
          <p:nvPicPr>
            <p:cNvPr id="18" name="Picture 17" descr="Speaker ASIP.jpg"/>
            <p:cNvPicPr>
              <a:picLocks noChangeAspect="1"/>
            </p:cNvPicPr>
            <p:nvPr/>
          </p:nvPicPr>
          <p:blipFill>
            <a:blip r:embed="rId8" cstate="print"/>
            <a:stretch>
              <a:fillRect/>
            </a:stretch>
          </p:blipFill>
          <p:spPr>
            <a:xfrm rot="5400000">
              <a:off x="2399047" y="1868153"/>
              <a:ext cx="769464" cy="690759"/>
            </a:xfrm>
            <a:prstGeom prst="rect">
              <a:avLst/>
            </a:prstGeom>
          </p:spPr>
        </p:pic>
        <p:sp>
          <p:nvSpPr>
            <p:cNvPr id="21" name="TextBox 20"/>
            <p:cNvSpPr txBox="1"/>
            <p:nvPr/>
          </p:nvSpPr>
          <p:spPr>
            <a:xfrm>
              <a:off x="2676525" y="2505075"/>
              <a:ext cx="685800" cy="319614"/>
            </a:xfrm>
            <a:prstGeom prst="rect">
              <a:avLst/>
            </a:prstGeom>
            <a:noFill/>
          </p:spPr>
          <p:txBody>
            <a:bodyPr wrap="square" rtlCol="0">
              <a:spAutoFit/>
            </a:bodyPr>
            <a:lstStyle/>
            <a:p>
              <a:endParaRPr lang="en-US" sz="1200" dirty="0" smtClean="0"/>
            </a:p>
            <a:p>
              <a:r>
                <a:rPr lang="en-US" sz="1200" dirty="0" smtClean="0"/>
                <a:t>4x</a:t>
              </a:r>
              <a:endParaRPr lang="en-US" sz="1200" dirty="0"/>
            </a:p>
          </p:txBody>
        </p:sp>
        <p:sp>
          <p:nvSpPr>
            <p:cNvPr id="23" name="Text Box 388"/>
            <p:cNvSpPr txBox="1">
              <a:spLocks noChangeArrowheads="1"/>
            </p:cNvSpPr>
            <p:nvPr/>
          </p:nvSpPr>
          <p:spPr bwMode="auto">
            <a:xfrm>
              <a:off x="1145547" y="2505075"/>
              <a:ext cx="1351225" cy="149154"/>
            </a:xfrm>
            <a:prstGeom prst="rect">
              <a:avLst/>
            </a:prstGeom>
            <a:noFill/>
            <a:ln w="9525">
              <a:noFill/>
              <a:miter lim="800000"/>
              <a:headEnd/>
              <a:tailEnd/>
            </a:ln>
          </p:spPr>
          <p:txBody>
            <a:bodyPr wrap="none">
              <a:spAutoFit/>
            </a:bodyPr>
            <a:lstStyle/>
            <a:p>
              <a:pPr algn="ctr"/>
              <a:r>
                <a:rPr lang="en-US" sz="800" b="1" dirty="0" smtClean="0">
                  <a:latin typeface="Arial" charset="0"/>
                </a:rPr>
                <a:t>Power Convertor</a:t>
              </a:r>
              <a:endParaRPr lang="en-US" sz="800" b="1" dirty="0">
                <a:latin typeface="Arial" charset="0"/>
              </a:endParaRPr>
            </a:p>
          </p:txBody>
        </p:sp>
        <p:sp>
          <p:nvSpPr>
            <p:cNvPr id="24" name="Text Box 388"/>
            <p:cNvSpPr txBox="1">
              <a:spLocks noChangeArrowheads="1"/>
            </p:cNvSpPr>
            <p:nvPr/>
          </p:nvSpPr>
          <p:spPr bwMode="auto">
            <a:xfrm>
              <a:off x="2221827" y="2590800"/>
              <a:ext cx="1141766" cy="149154"/>
            </a:xfrm>
            <a:prstGeom prst="rect">
              <a:avLst/>
            </a:prstGeom>
            <a:noFill/>
            <a:ln w="9525">
              <a:noFill/>
              <a:miter lim="800000"/>
              <a:headEnd/>
              <a:tailEnd/>
            </a:ln>
          </p:spPr>
          <p:txBody>
            <a:bodyPr wrap="none">
              <a:spAutoFit/>
            </a:bodyPr>
            <a:lstStyle/>
            <a:p>
              <a:pPr algn="ctr"/>
              <a:r>
                <a:rPr lang="en-US" sz="800" b="1" dirty="0" smtClean="0">
                  <a:latin typeface="Arial" charset="0"/>
                </a:rPr>
                <a:t>ASIP Speaker</a:t>
              </a:r>
              <a:endParaRPr lang="en-US" sz="800" b="1" dirty="0">
                <a:latin typeface="Arial" charset="0"/>
              </a:endParaRPr>
            </a:p>
          </p:txBody>
        </p:sp>
        <p:pic>
          <p:nvPicPr>
            <p:cNvPr id="36" name="Picture 519"/>
            <p:cNvPicPr>
              <a:picLocks noChangeAspect="1" noChangeArrowheads="1"/>
            </p:cNvPicPr>
            <p:nvPr/>
          </p:nvPicPr>
          <p:blipFill>
            <a:blip r:embed="rId11" cstate="print"/>
            <a:srcRect/>
            <a:stretch>
              <a:fillRect/>
            </a:stretch>
          </p:blipFill>
          <p:spPr bwMode="auto">
            <a:xfrm>
              <a:off x="304800" y="2743200"/>
              <a:ext cx="791853" cy="533400"/>
            </a:xfrm>
            <a:prstGeom prst="rect">
              <a:avLst/>
            </a:prstGeom>
            <a:noFill/>
            <a:ln w="9525">
              <a:noFill/>
              <a:miter lim="800000"/>
              <a:headEnd/>
              <a:tailEnd/>
            </a:ln>
          </p:spPr>
        </p:pic>
        <p:sp>
          <p:nvSpPr>
            <p:cNvPr id="37" name="Text Box 374"/>
            <p:cNvSpPr txBox="1">
              <a:spLocks noChangeArrowheads="1"/>
            </p:cNvSpPr>
            <p:nvPr/>
          </p:nvSpPr>
          <p:spPr bwMode="auto">
            <a:xfrm>
              <a:off x="64504" y="3276600"/>
              <a:ext cx="1280693" cy="319614"/>
            </a:xfrm>
            <a:prstGeom prst="rect">
              <a:avLst/>
            </a:prstGeom>
            <a:noFill/>
            <a:ln w="9525">
              <a:noFill/>
              <a:miter lim="800000"/>
              <a:headEnd/>
              <a:tailEnd/>
            </a:ln>
          </p:spPr>
          <p:txBody>
            <a:bodyPr wrap="none">
              <a:spAutoFit/>
            </a:bodyPr>
            <a:lstStyle/>
            <a:p>
              <a:pPr algn="ctr"/>
              <a:r>
                <a:rPr lang="en-US" sz="800" b="1" dirty="0">
                  <a:latin typeface="Arial" charset="0"/>
                </a:rPr>
                <a:t>ASIP</a:t>
              </a:r>
            </a:p>
            <a:p>
              <a:pPr algn="ctr"/>
              <a:r>
                <a:rPr lang="en-US" sz="800" b="1" dirty="0">
                  <a:latin typeface="Arial" charset="0"/>
                </a:rPr>
                <a:t>AN-PRC-119 </a:t>
              </a:r>
              <a:r>
                <a:rPr lang="en-US" sz="800" b="1" dirty="0" smtClean="0">
                  <a:latin typeface="Arial" charset="0"/>
                </a:rPr>
                <a:t>SR</a:t>
              </a:r>
            </a:p>
            <a:p>
              <a:pPr algn="ctr"/>
              <a:r>
                <a:rPr lang="en-US" sz="800" b="1" dirty="0" smtClean="0">
                  <a:latin typeface="Arial" charset="0"/>
                </a:rPr>
                <a:t>2x</a:t>
              </a:r>
              <a:endParaRPr lang="en-US" sz="800" b="1" dirty="0">
                <a:latin typeface="Arial" charset="0"/>
              </a:endParaRPr>
            </a:p>
          </p:txBody>
        </p:sp>
        <p:pic>
          <p:nvPicPr>
            <p:cNvPr id="38" name="Picture 37" descr="THALES MUBC.jpg"/>
            <p:cNvPicPr>
              <a:picLocks noChangeAspect="1"/>
            </p:cNvPicPr>
            <p:nvPr/>
          </p:nvPicPr>
          <p:blipFill>
            <a:blip r:embed="rId13" cstate="print"/>
            <a:stretch>
              <a:fillRect/>
            </a:stretch>
          </p:blipFill>
          <p:spPr>
            <a:xfrm>
              <a:off x="1524000" y="2667000"/>
              <a:ext cx="581320" cy="762000"/>
            </a:xfrm>
            <a:prstGeom prst="rect">
              <a:avLst/>
            </a:prstGeom>
          </p:spPr>
        </p:pic>
        <p:sp>
          <p:nvSpPr>
            <p:cNvPr id="39" name="Text Box 374"/>
            <p:cNvSpPr txBox="1">
              <a:spLocks noChangeArrowheads="1"/>
            </p:cNvSpPr>
            <p:nvPr/>
          </p:nvSpPr>
          <p:spPr bwMode="auto">
            <a:xfrm>
              <a:off x="1486532" y="3429000"/>
              <a:ext cx="654453" cy="234384"/>
            </a:xfrm>
            <a:prstGeom prst="rect">
              <a:avLst/>
            </a:prstGeom>
            <a:noFill/>
            <a:ln w="9525">
              <a:noFill/>
              <a:miter lim="800000"/>
              <a:headEnd/>
              <a:tailEnd/>
            </a:ln>
          </p:spPr>
          <p:txBody>
            <a:bodyPr wrap="none">
              <a:spAutoFit/>
            </a:bodyPr>
            <a:lstStyle/>
            <a:p>
              <a:pPr algn="ctr"/>
              <a:r>
                <a:rPr lang="en-US" sz="800" b="1" dirty="0" smtClean="0">
                  <a:latin typeface="Arial" charset="0"/>
                </a:rPr>
                <a:t>MUBC</a:t>
              </a:r>
            </a:p>
            <a:p>
              <a:pPr algn="ctr"/>
              <a:endParaRPr lang="en-US" sz="800" b="1" dirty="0">
                <a:latin typeface="Arial" charset="0"/>
              </a:endParaRPr>
            </a:p>
          </p:txBody>
        </p:sp>
        <p:pic>
          <p:nvPicPr>
            <p:cNvPr id="44" name="Picture 43" descr="Foldable Solar Charger.jpg"/>
            <p:cNvPicPr>
              <a:picLocks noChangeAspect="1"/>
            </p:cNvPicPr>
            <p:nvPr/>
          </p:nvPicPr>
          <p:blipFill>
            <a:blip r:embed="rId14" cstate="print"/>
            <a:stretch>
              <a:fillRect/>
            </a:stretch>
          </p:blipFill>
          <p:spPr>
            <a:xfrm>
              <a:off x="2438400" y="2895600"/>
              <a:ext cx="816927" cy="754538"/>
            </a:xfrm>
            <a:prstGeom prst="rect">
              <a:avLst/>
            </a:prstGeom>
          </p:spPr>
        </p:pic>
        <p:sp>
          <p:nvSpPr>
            <p:cNvPr id="45" name="Text Box 374"/>
            <p:cNvSpPr txBox="1">
              <a:spLocks noChangeArrowheads="1"/>
            </p:cNvSpPr>
            <p:nvPr/>
          </p:nvSpPr>
          <p:spPr bwMode="auto">
            <a:xfrm>
              <a:off x="2152060" y="3657600"/>
              <a:ext cx="1368324" cy="319614"/>
            </a:xfrm>
            <a:prstGeom prst="rect">
              <a:avLst/>
            </a:prstGeom>
            <a:noFill/>
            <a:ln w="9525">
              <a:noFill/>
              <a:miter lim="800000"/>
              <a:headEnd/>
              <a:tailEnd/>
            </a:ln>
          </p:spPr>
          <p:txBody>
            <a:bodyPr wrap="none">
              <a:spAutoFit/>
            </a:bodyPr>
            <a:lstStyle/>
            <a:p>
              <a:pPr algn="ctr"/>
              <a:r>
                <a:rPr lang="en-US" sz="800" b="1" dirty="0" smtClean="0">
                  <a:latin typeface="Arial" charset="0"/>
                </a:rPr>
                <a:t>Foldable Solar</a:t>
              </a:r>
            </a:p>
            <a:p>
              <a:pPr algn="ctr"/>
              <a:r>
                <a:rPr lang="en-US" sz="800" b="1" dirty="0" smtClean="0">
                  <a:latin typeface="Arial" charset="0"/>
                </a:rPr>
                <a:t>Charger/w Cable </a:t>
              </a:r>
            </a:p>
            <a:p>
              <a:pPr algn="ctr"/>
              <a:endParaRPr lang="en-US" sz="800" b="1" dirty="0">
                <a:latin typeface="Arial" charset="0"/>
              </a:endParaRPr>
            </a:p>
          </p:txBody>
        </p:sp>
        <p:sp>
          <p:nvSpPr>
            <p:cNvPr id="53" name="Left Brace 52"/>
            <p:cNvSpPr/>
            <p:nvPr/>
          </p:nvSpPr>
          <p:spPr>
            <a:xfrm rot="16200000">
              <a:off x="1557865" y="3615268"/>
              <a:ext cx="304800" cy="2590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4" name="Picture 63" descr="Picture5.png"/>
            <p:cNvPicPr>
              <a:picLocks noChangeAspect="1"/>
            </p:cNvPicPr>
            <p:nvPr/>
          </p:nvPicPr>
          <p:blipFill>
            <a:blip r:embed="rId2" cstate="print"/>
            <a:stretch>
              <a:fillRect/>
            </a:stretch>
          </p:blipFill>
          <p:spPr>
            <a:xfrm>
              <a:off x="1600200" y="3810000"/>
              <a:ext cx="409977" cy="480172"/>
            </a:xfrm>
            <a:prstGeom prst="rect">
              <a:avLst/>
            </a:prstGeom>
          </p:spPr>
        </p:pic>
        <p:sp>
          <p:nvSpPr>
            <p:cNvPr id="65" name="Text Box 374"/>
            <p:cNvSpPr txBox="1">
              <a:spLocks noChangeArrowheads="1"/>
            </p:cNvSpPr>
            <p:nvPr/>
          </p:nvSpPr>
          <p:spPr bwMode="auto">
            <a:xfrm>
              <a:off x="620196" y="4267200"/>
              <a:ext cx="2353636" cy="319614"/>
            </a:xfrm>
            <a:prstGeom prst="rect">
              <a:avLst/>
            </a:prstGeom>
            <a:noFill/>
            <a:ln w="9525">
              <a:noFill/>
              <a:miter lim="800000"/>
              <a:headEnd/>
              <a:tailEnd/>
            </a:ln>
          </p:spPr>
          <p:txBody>
            <a:bodyPr wrap="none">
              <a:spAutoFit/>
            </a:bodyPr>
            <a:lstStyle/>
            <a:p>
              <a:pPr algn="ctr"/>
              <a:r>
                <a:rPr lang="en-US" sz="800" b="1" dirty="0" smtClean="0">
                  <a:latin typeface="Arial" charset="0"/>
                </a:rPr>
                <a:t>Report Cards</a:t>
              </a:r>
            </a:p>
            <a:p>
              <a:pPr algn="ctr"/>
              <a:r>
                <a:rPr lang="en-US" sz="800" b="1" dirty="0" smtClean="0">
                  <a:latin typeface="Arial" charset="0"/>
                </a:rPr>
                <a:t>(Taped on table in front of radio)</a:t>
              </a:r>
            </a:p>
            <a:p>
              <a:pPr algn="ctr"/>
              <a:endParaRPr lang="en-US" sz="800" b="1" dirty="0">
                <a:latin typeface="Arial" charset="0"/>
              </a:endParaRPr>
            </a:p>
          </p:txBody>
        </p:sp>
        <p:grpSp>
          <p:nvGrpSpPr>
            <p:cNvPr id="73" name="Group 72"/>
            <p:cNvGrpSpPr/>
            <p:nvPr/>
          </p:nvGrpSpPr>
          <p:grpSpPr>
            <a:xfrm>
              <a:off x="264463" y="3657600"/>
              <a:ext cx="932306" cy="843984"/>
              <a:chOff x="6504858" y="2895600"/>
              <a:chExt cx="932306" cy="843984"/>
            </a:xfrm>
          </p:grpSpPr>
          <p:pic>
            <p:nvPicPr>
              <p:cNvPr id="74" name="Picture 73" descr="Hand Set.jpg"/>
              <p:cNvPicPr>
                <a:picLocks noChangeAspect="1"/>
              </p:cNvPicPr>
              <p:nvPr/>
            </p:nvPicPr>
            <p:blipFill>
              <a:blip r:embed="rId10" cstate="print"/>
              <a:stretch>
                <a:fillRect/>
              </a:stretch>
            </p:blipFill>
            <p:spPr>
              <a:xfrm>
                <a:off x="6629400" y="2895600"/>
                <a:ext cx="677531" cy="664369"/>
              </a:xfrm>
              <a:prstGeom prst="rect">
                <a:avLst/>
              </a:prstGeom>
            </p:spPr>
          </p:pic>
          <p:sp>
            <p:nvSpPr>
              <p:cNvPr id="75" name="Text Box 388"/>
              <p:cNvSpPr txBox="1">
                <a:spLocks noChangeArrowheads="1"/>
              </p:cNvSpPr>
              <p:nvPr/>
            </p:nvSpPr>
            <p:spPr bwMode="auto">
              <a:xfrm>
                <a:off x="6504858" y="3505200"/>
                <a:ext cx="932306" cy="234384"/>
              </a:xfrm>
              <a:prstGeom prst="rect">
                <a:avLst/>
              </a:prstGeom>
              <a:noFill/>
              <a:ln w="9525">
                <a:noFill/>
                <a:miter lim="800000"/>
                <a:headEnd/>
                <a:tailEnd/>
              </a:ln>
            </p:spPr>
            <p:txBody>
              <a:bodyPr wrap="none">
                <a:spAutoFit/>
              </a:bodyPr>
              <a:lstStyle/>
              <a:p>
                <a:pPr algn="ctr"/>
                <a:r>
                  <a:rPr lang="en-US" sz="800" b="1" dirty="0" smtClean="0">
                    <a:latin typeface="Arial" charset="0"/>
                  </a:rPr>
                  <a:t>Hand Mics</a:t>
                </a:r>
              </a:p>
              <a:p>
                <a:pPr algn="ctr"/>
                <a:r>
                  <a:rPr lang="en-US" sz="800" b="1" dirty="0" smtClean="0">
                    <a:latin typeface="Arial" charset="0"/>
                  </a:rPr>
                  <a:t>3x</a:t>
                </a:r>
              </a:p>
            </p:txBody>
          </p:sp>
        </p:grpSp>
      </p:grpSp>
      <p:sp>
        <p:nvSpPr>
          <p:cNvPr id="25" name="Rounded Rectangle 24"/>
          <p:cNvSpPr/>
          <p:nvPr/>
        </p:nvSpPr>
        <p:spPr>
          <a:xfrm>
            <a:off x="0" y="2377440"/>
            <a:ext cx="2800350" cy="68681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 y="1320800"/>
            <a:ext cx="4171950" cy="384721"/>
          </a:xfrm>
          <a:prstGeom prst="rect">
            <a:avLst/>
          </a:prstGeom>
          <a:noFill/>
        </p:spPr>
        <p:txBody>
          <a:bodyPr wrap="square" rtlCol="0">
            <a:spAutoFit/>
          </a:bodyPr>
          <a:lstStyle/>
          <a:p>
            <a:endParaRPr lang="en-US" dirty="0"/>
          </a:p>
        </p:txBody>
      </p:sp>
      <p:sp>
        <p:nvSpPr>
          <p:cNvPr id="6" name="TextBox 5"/>
          <p:cNvSpPr txBox="1"/>
          <p:nvPr/>
        </p:nvSpPr>
        <p:spPr>
          <a:xfrm>
            <a:off x="0" y="660400"/>
            <a:ext cx="6858000" cy="384721"/>
          </a:xfrm>
          <a:prstGeom prst="rect">
            <a:avLst/>
          </a:prstGeom>
          <a:noFill/>
        </p:spPr>
        <p:txBody>
          <a:bodyPr wrap="square" rtlCol="0">
            <a:spAutoFit/>
          </a:bodyPr>
          <a:lstStyle/>
          <a:p>
            <a:endParaRPr lang="en-US" dirty="0"/>
          </a:p>
        </p:txBody>
      </p:sp>
      <p:sp>
        <p:nvSpPr>
          <p:cNvPr id="27" name="Rounded Rectangle 26"/>
          <p:cNvSpPr/>
          <p:nvPr/>
        </p:nvSpPr>
        <p:spPr>
          <a:xfrm>
            <a:off x="2800350" y="2399453"/>
            <a:ext cx="2800350" cy="68461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600700" y="2418715"/>
            <a:ext cx="1257300" cy="56821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86350" y="2426971"/>
            <a:ext cx="2286000" cy="276999"/>
          </a:xfrm>
          <a:prstGeom prst="rect">
            <a:avLst/>
          </a:prstGeom>
          <a:noFill/>
        </p:spPr>
        <p:txBody>
          <a:bodyPr wrap="square" rtlCol="0">
            <a:spAutoFit/>
          </a:bodyPr>
          <a:lstStyle/>
          <a:p>
            <a:pPr algn="ctr"/>
            <a:r>
              <a:rPr lang="en-US" sz="1200" dirty="0" smtClean="0"/>
              <a:t>OSRVT (If Applicable) </a:t>
            </a:r>
            <a:endParaRPr lang="en-US" sz="1200" dirty="0"/>
          </a:p>
        </p:txBody>
      </p:sp>
      <p:grpSp>
        <p:nvGrpSpPr>
          <p:cNvPr id="90" name="Group 89"/>
          <p:cNvGrpSpPr/>
          <p:nvPr/>
        </p:nvGrpSpPr>
        <p:grpSpPr>
          <a:xfrm>
            <a:off x="5532291" y="2817707"/>
            <a:ext cx="1376886" cy="5059398"/>
            <a:chOff x="7376387" y="1371600"/>
            <a:chExt cx="1835847" cy="3502660"/>
          </a:xfrm>
        </p:grpSpPr>
        <p:pic>
          <p:nvPicPr>
            <p:cNvPr id="13" name="Picture 1696" descr="rover"/>
            <p:cNvPicPr>
              <a:picLocks noChangeAspect="1" noChangeArrowheads="1"/>
            </p:cNvPicPr>
            <p:nvPr/>
          </p:nvPicPr>
          <p:blipFill>
            <a:blip r:embed="rId15" cstate="print"/>
            <a:srcRect/>
            <a:stretch>
              <a:fillRect/>
            </a:stretch>
          </p:blipFill>
          <p:spPr bwMode="auto">
            <a:xfrm>
              <a:off x="8382000" y="1447800"/>
              <a:ext cx="762000" cy="711200"/>
            </a:xfrm>
            <a:prstGeom prst="rect">
              <a:avLst/>
            </a:prstGeom>
            <a:noFill/>
            <a:ln w="9525">
              <a:noFill/>
              <a:miter lim="800000"/>
              <a:headEnd/>
              <a:tailEnd/>
            </a:ln>
          </p:spPr>
        </p:pic>
        <p:pic>
          <p:nvPicPr>
            <p:cNvPr id="46" name="Picture 45" descr="Rover Antenna.jpg"/>
            <p:cNvPicPr>
              <a:picLocks noChangeAspect="1"/>
            </p:cNvPicPr>
            <p:nvPr/>
          </p:nvPicPr>
          <p:blipFill>
            <a:blip r:embed="rId16" cstate="print"/>
            <a:stretch>
              <a:fillRect/>
            </a:stretch>
          </p:blipFill>
          <p:spPr>
            <a:xfrm>
              <a:off x="8388850" y="3124200"/>
              <a:ext cx="726575" cy="460724"/>
            </a:xfrm>
            <a:prstGeom prst="rect">
              <a:avLst/>
            </a:prstGeom>
          </p:spPr>
        </p:pic>
        <p:pic>
          <p:nvPicPr>
            <p:cNvPr id="47" name="Picture 46" descr="Tough Book.jpg"/>
            <p:cNvPicPr>
              <a:picLocks noChangeAspect="1"/>
            </p:cNvPicPr>
            <p:nvPr/>
          </p:nvPicPr>
          <p:blipFill>
            <a:blip r:embed="rId17" cstate="print"/>
            <a:stretch>
              <a:fillRect/>
            </a:stretch>
          </p:blipFill>
          <p:spPr>
            <a:xfrm rot="5400000">
              <a:off x="7524750" y="1466850"/>
              <a:ext cx="762000" cy="571500"/>
            </a:xfrm>
            <a:prstGeom prst="rect">
              <a:avLst/>
            </a:prstGeom>
          </p:spPr>
        </p:pic>
        <p:sp>
          <p:nvSpPr>
            <p:cNvPr id="48" name="Text Box 388"/>
            <p:cNvSpPr txBox="1">
              <a:spLocks noChangeArrowheads="1"/>
            </p:cNvSpPr>
            <p:nvPr/>
          </p:nvSpPr>
          <p:spPr bwMode="auto">
            <a:xfrm>
              <a:off x="7376387" y="2133600"/>
              <a:ext cx="1043449" cy="149154"/>
            </a:xfrm>
            <a:prstGeom prst="rect">
              <a:avLst/>
            </a:prstGeom>
            <a:noFill/>
            <a:ln w="9525">
              <a:noFill/>
              <a:miter lim="800000"/>
              <a:headEnd/>
              <a:tailEnd/>
            </a:ln>
          </p:spPr>
          <p:txBody>
            <a:bodyPr wrap="none">
              <a:spAutoFit/>
            </a:bodyPr>
            <a:lstStyle/>
            <a:p>
              <a:pPr algn="ctr"/>
              <a:r>
                <a:rPr lang="en-US" sz="800" b="1" dirty="0" smtClean="0">
                  <a:latin typeface="Arial" charset="0"/>
                </a:rPr>
                <a:t>Tough Book</a:t>
              </a:r>
              <a:endParaRPr lang="en-US" sz="800" b="1" dirty="0">
                <a:latin typeface="Arial" charset="0"/>
              </a:endParaRPr>
            </a:p>
          </p:txBody>
        </p:sp>
        <p:sp>
          <p:nvSpPr>
            <p:cNvPr id="51" name="Text Box 388"/>
            <p:cNvSpPr txBox="1">
              <a:spLocks noChangeArrowheads="1"/>
            </p:cNvSpPr>
            <p:nvPr/>
          </p:nvSpPr>
          <p:spPr bwMode="auto">
            <a:xfrm>
              <a:off x="8356017" y="3533775"/>
              <a:ext cx="793381" cy="149154"/>
            </a:xfrm>
            <a:prstGeom prst="rect">
              <a:avLst/>
            </a:prstGeom>
            <a:noFill/>
            <a:ln w="9525">
              <a:noFill/>
              <a:miter lim="800000"/>
              <a:headEnd/>
              <a:tailEnd/>
            </a:ln>
          </p:spPr>
          <p:txBody>
            <a:bodyPr wrap="none">
              <a:spAutoFit/>
            </a:bodyPr>
            <a:lstStyle/>
            <a:p>
              <a:pPr algn="ctr"/>
              <a:r>
                <a:rPr lang="en-US" sz="800" b="1" dirty="0" smtClean="0">
                  <a:latin typeface="Arial" charset="0"/>
                </a:rPr>
                <a:t>Antenna</a:t>
              </a:r>
              <a:endParaRPr lang="en-US" sz="800" b="1" dirty="0">
                <a:latin typeface="Arial" charset="0"/>
              </a:endParaRPr>
            </a:p>
          </p:txBody>
        </p:sp>
        <p:grpSp>
          <p:nvGrpSpPr>
            <p:cNvPr id="82" name="Group 81"/>
            <p:cNvGrpSpPr/>
            <p:nvPr/>
          </p:nvGrpSpPr>
          <p:grpSpPr>
            <a:xfrm>
              <a:off x="7575808" y="2362200"/>
              <a:ext cx="718572" cy="911153"/>
              <a:chOff x="7575808" y="2362200"/>
              <a:chExt cx="718572" cy="911153"/>
            </a:xfrm>
          </p:grpSpPr>
          <p:pic>
            <p:nvPicPr>
              <p:cNvPr id="57" name="Picture 56" descr="Dagger.jpg"/>
              <p:cNvPicPr>
                <a:picLocks noChangeAspect="1"/>
              </p:cNvPicPr>
              <p:nvPr/>
            </p:nvPicPr>
            <p:blipFill>
              <a:blip r:embed="rId18" cstate="print"/>
              <a:stretch>
                <a:fillRect/>
              </a:stretch>
            </p:blipFill>
            <p:spPr>
              <a:xfrm rot="5400000">
                <a:off x="7539783" y="2493217"/>
                <a:ext cx="774350" cy="512316"/>
              </a:xfrm>
              <a:prstGeom prst="rect">
                <a:avLst/>
              </a:prstGeom>
            </p:spPr>
          </p:pic>
          <p:sp>
            <p:nvSpPr>
              <p:cNvPr id="58" name="Text Box 388"/>
              <p:cNvSpPr txBox="1">
                <a:spLocks noChangeArrowheads="1"/>
              </p:cNvSpPr>
              <p:nvPr/>
            </p:nvSpPr>
            <p:spPr bwMode="auto">
              <a:xfrm>
                <a:off x="7575808" y="3124200"/>
                <a:ext cx="718572" cy="149153"/>
              </a:xfrm>
              <a:prstGeom prst="rect">
                <a:avLst/>
              </a:prstGeom>
              <a:noFill/>
              <a:ln w="9525">
                <a:noFill/>
                <a:miter lim="800000"/>
                <a:headEnd/>
                <a:tailEnd/>
              </a:ln>
            </p:spPr>
            <p:txBody>
              <a:bodyPr wrap="none">
                <a:spAutoFit/>
              </a:bodyPr>
              <a:lstStyle/>
              <a:p>
                <a:pPr algn="ctr"/>
                <a:r>
                  <a:rPr lang="en-US" sz="800" b="1" dirty="0" smtClean="0">
                    <a:latin typeface="Arial" charset="0"/>
                  </a:rPr>
                  <a:t>Dagger</a:t>
                </a:r>
                <a:endParaRPr lang="en-US" sz="800" b="1" dirty="0">
                  <a:latin typeface="Arial" charset="0"/>
                </a:endParaRPr>
              </a:p>
            </p:txBody>
          </p:sp>
        </p:grpSp>
        <p:pic>
          <p:nvPicPr>
            <p:cNvPr id="59" name="Picture 58" descr="Wireless Transceiver.jpg"/>
            <p:cNvPicPr>
              <a:picLocks noChangeAspect="1"/>
            </p:cNvPicPr>
            <p:nvPr/>
          </p:nvPicPr>
          <p:blipFill>
            <a:blip r:embed="rId19" cstate="print"/>
            <a:stretch>
              <a:fillRect/>
            </a:stretch>
          </p:blipFill>
          <p:spPr>
            <a:xfrm>
              <a:off x="8420100" y="2387600"/>
              <a:ext cx="609600" cy="352818"/>
            </a:xfrm>
            <a:prstGeom prst="rect">
              <a:avLst/>
            </a:prstGeom>
          </p:spPr>
        </p:pic>
        <p:sp>
          <p:nvSpPr>
            <p:cNvPr id="60" name="Text Box 388"/>
            <p:cNvSpPr txBox="1">
              <a:spLocks noChangeArrowheads="1"/>
            </p:cNvSpPr>
            <p:nvPr/>
          </p:nvSpPr>
          <p:spPr bwMode="auto">
            <a:xfrm>
              <a:off x="8192297" y="2743200"/>
              <a:ext cx="1019937" cy="234384"/>
            </a:xfrm>
            <a:prstGeom prst="rect">
              <a:avLst/>
            </a:prstGeom>
            <a:noFill/>
            <a:ln w="9525">
              <a:noFill/>
              <a:miter lim="800000"/>
              <a:headEnd/>
              <a:tailEnd/>
            </a:ln>
          </p:spPr>
          <p:txBody>
            <a:bodyPr wrap="none">
              <a:spAutoFit/>
            </a:bodyPr>
            <a:lstStyle/>
            <a:p>
              <a:pPr algn="ctr"/>
              <a:r>
                <a:rPr lang="en-US" sz="800" b="1" dirty="0" smtClean="0">
                  <a:latin typeface="Arial" charset="0"/>
                </a:rPr>
                <a:t>Wireless </a:t>
              </a:r>
            </a:p>
            <a:p>
              <a:pPr algn="ctr"/>
              <a:r>
                <a:rPr lang="en-US" sz="800" b="1" dirty="0" smtClean="0">
                  <a:latin typeface="Arial" charset="0"/>
                </a:rPr>
                <a:t>Transceiver</a:t>
              </a:r>
              <a:endParaRPr lang="en-US" sz="800" b="1" dirty="0">
                <a:latin typeface="Arial" charset="0"/>
              </a:endParaRPr>
            </a:p>
          </p:txBody>
        </p:sp>
        <p:pic>
          <p:nvPicPr>
            <p:cNvPr id="62" name="Picture 61" descr="Tuff Box.jpg"/>
            <p:cNvPicPr>
              <a:picLocks noChangeAspect="1"/>
            </p:cNvPicPr>
            <p:nvPr/>
          </p:nvPicPr>
          <p:blipFill>
            <a:blip r:embed="rId5" cstate="print"/>
            <a:stretch>
              <a:fillRect/>
            </a:stretch>
          </p:blipFill>
          <p:spPr>
            <a:xfrm>
              <a:off x="7581900" y="3937000"/>
              <a:ext cx="1437515" cy="937260"/>
            </a:xfrm>
            <a:prstGeom prst="rect">
              <a:avLst/>
            </a:prstGeom>
          </p:spPr>
        </p:pic>
        <p:sp>
          <p:nvSpPr>
            <p:cNvPr id="63" name="Left Brace 62"/>
            <p:cNvSpPr/>
            <p:nvPr/>
          </p:nvSpPr>
          <p:spPr>
            <a:xfrm rot="16200000">
              <a:off x="8102600" y="3149600"/>
              <a:ext cx="381000" cy="1447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91"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STATIC </a:t>
            </a: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COMMAND POST</a:t>
            </a:r>
            <a:r>
              <a:rPr kumimoji="0" lang="en-US" sz="2800" b="0" i="0" u="none" strike="noStrike" kern="1200" cap="none" spc="0" normalizeH="0" noProof="0" dirty="0" smtClean="0">
                <a:ln>
                  <a:noFill/>
                </a:ln>
                <a:solidFill>
                  <a:schemeClr val="bg1"/>
                </a:solidFill>
                <a:effectLst/>
                <a:uLnTx/>
                <a:uFillTx/>
                <a:latin typeface="Arial Black" pitchFamily="34" charset="0"/>
                <a:ea typeface="+mj-ea"/>
                <a:cs typeface="+mj-cs"/>
              </a:rPr>
              <a:t> TEARDOWN AND DISPLACEMENT</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92" name="Slide Number Placeholder 91"/>
          <p:cNvSpPr>
            <a:spLocks noGrp="1"/>
          </p:cNvSpPr>
          <p:nvPr>
            <p:ph type="sldNum" sz="quarter" idx="12"/>
          </p:nvPr>
        </p:nvSpPr>
        <p:spPr/>
        <p:txBody>
          <a:bodyPr/>
          <a:lstStyle/>
          <a:p>
            <a:fld id="{19C55568-C6AD-4596-911E-41E918440C47}" type="slidenum">
              <a:rPr lang="en-US" smtClean="0"/>
              <a:pPr/>
              <a:t>86</a:t>
            </a:fld>
            <a:endParaRPr lang="en-US" dirty="0"/>
          </a:p>
        </p:txBody>
      </p:sp>
    </p:spTree>
    <p:extLst>
      <p:ext uri="{BB962C8B-B14F-4D97-AF65-F5344CB8AC3E}">
        <p14:creationId xmlns="" xmlns:p14="http://schemas.microsoft.com/office/powerpoint/2010/main" val="23611640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71500" y="-1210733"/>
            <a:ext cx="8172450" cy="1276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Tuff Box.jpg"/>
          <p:cNvPicPr>
            <a:picLocks noChangeAspect="1"/>
          </p:cNvPicPr>
          <p:nvPr/>
        </p:nvPicPr>
        <p:blipFill>
          <a:blip r:embed="rId2" cstate="print"/>
          <a:stretch>
            <a:fillRect/>
          </a:stretch>
        </p:blipFill>
        <p:spPr>
          <a:xfrm>
            <a:off x="4629150" y="8075224"/>
            <a:ext cx="1691710" cy="2124287"/>
          </a:xfrm>
          <a:prstGeom prst="rect">
            <a:avLst/>
          </a:prstGeom>
        </p:spPr>
      </p:pic>
      <p:sp>
        <p:nvSpPr>
          <p:cNvPr id="4" name="TextBox 3"/>
          <p:cNvSpPr txBox="1"/>
          <p:nvPr/>
        </p:nvSpPr>
        <p:spPr>
          <a:xfrm>
            <a:off x="495297" y="0"/>
            <a:ext cx="5943600" cy="954107"/>
          </a:xfrm>
          <a:prstGeom prst="rect">
            <a:avLst/>
          </a:prstGeom>
          <a:noFill/>
        </p:spPr>
        <p:txBody>
          <a:bodyPr wrap="square" rtlCol="0">
            <a:spAutoFit/>
          </a:bodyPr>
          <a:lstStyle/>
          <a:p>
            <a:pPr algn="ctr"/>
            <a:r>
              <a:rPr lang="en-US" sz="2800" b="1" dirty="0" smtClean="0"/>
              <a:t>Static Command Post Teardown and Displacement </a:t>
            </a:r>
            <a:endParaRPr lang="en-US" sz="2800" b="1" dirty="0"/>
          </a:p>
        </p:txBody>
      </p:sp>
      <p:pic>
        <p:nvPicPr>
          <p:cNvPr id="5" name="Picture 4" descr="Foldable CP Tactical Table.jpg"/>
          <p:cNvPicPr>
            <a:picLocks noChangeAspect="1"/>
          </p:cNvPicPr>
          <p:nvPr/>
        </p:nvPicPr>
        <p:blipFill>
          <a:blip r:embed="rId3" cstate="print"/>
          <a:stretch>
            <a:fillRect/>
          </a:stretch>
        </p:blipFill>
        <p:spPr>
          <a:xfrm>
            <a:off x="114300" y="7484534"/>
            <a:ext cx="980123" cy="1719592"/>
          </a:xfrm>
          <a:prstGeom prst="rect">
            <a:avLst/>
          </a:prstGeom>
        </p:spPr>
      </p:pic>
      <p:sp>
        <p:nvSpPr>
          <p:cNvPr id="6" name="Text Box 374"/>
          <p:cNvSpPr txBox="1">
            <a:spLocks noChangeArrowheads="1"/>
          </p:cNvSpPr>
          <p:nvPr/>
        </p:nvSpPr>
        <p:spPr bwMode="auto">
          <a:xfrm>
            <a:off x="100521" y="9245600"/>
            <a:ext cx="1024639" cy="338554"/>
          </a:xfrm>
          <a:prstGeom prst="rect">
            <a:avLst/>
          </a:prstGeom>
          <a:noFill/>
          <a:ln w="9525">
            <a:noFill/>
            <a:miter lim="800000"/>
            <a:headEnd/>
            <a:tailEnd/>
          </a:ln>
        </p:spPr>
        <p:txBody>
          <a:bodyPr wrap="none">
            <a:spAutoFit/>
          </a:bodyPr>
          <a:lstStyle/>
          <a:p>
            <a:pPr algn="ctr"/>
            <a:r>
              <a:rPr lang="en-US" sz="800" b="1" dirty="0" smtClean="0">
                <a:latin typeface="Arial" charset="0"/>
              </a:rPr>
              <a:t>Folding CP Table</a:t>
            </a:r>
          </a:p>
          <a:p>
            <a:pPr algn="ctr"/>
            <a:r>
              <a:rPr lang="en-US" sz="800" b="1" dirty="0" smtClean="0">
                <a:latin typeface="Arial" charset="0"/>
              </a:rPr>
              <a:t>3x</a:t>
            </a:r>
            <a:endParaRPr lang="en-US" sz="800" b="1" dirty="0">
              <a:latin typeface="Arial" charset="0"/>
            </a:endParaRPr>
          </a:p>
        </p:txBody>
      </p:sp>
      <p:pic>
        <p:nvPicPr>
          <p:cNvPr id="7" name="Picture 6" descr="Light System.jpg"/>
          <p:cNvPicPr>
            <a:picLocks noChangeAspect="1"/>
          </p:cNvPicPr>
          <p:nvPr/>
        </p:nvPicPr>
        <p:blipFill>
          <a:blip r:embed="rId4" cstate="print"/>
          <a:stretch>
            <a:fillRect/>
          </a:stretch>
        </p:blipFill>
        <p:spPr>
          <a:xfrm>
            <a:off x="1200150" y="7924801"/>
            <a:ext cx="1248247" cy="1323029"/>
          </a:xfrm>
          <a:prstGeom prst="rect">
            <a:avLst/>
          </a:prstGeom>
        </p:spPr>
      </p:pic>
      <p:sp>
        <p:nvSpPr>
          <p:cNvPr id="8" name="Text Box 374"/>
          <p:cNvSpPr txBox="1">
            <a:spLocks noChangeArrowheads="1"/>
          </p:cNvSpPr>
          <p:nvPr/>
        </p:nvSpPr>
        <p:spPr bwMode="auto">
          <a:xfrm>
            <a:off x="1070110" y="9245600"/>
            <a:ext cx="1497526" cy="338554"/>
          </a:xfrm>
          <a:prstGeom prst="rect">
            <a:avLst/>
          </a:prstGeom>
          <a:noFill/>
          <a:ln w="9525">
            <a:noFill/>
            <a:miter lim="800000"/>
            <a:headEnd/>
            <a:tailEnd/>
          </a:ln>
        </p:spPr>
        <p:txBody>
          <a:bodyPr wrap="none">
            <a:spAutoFit/>
          </a:bodyPr>
          <a:lstStyle/>
          <a:p>
            <a:pPr algn="ctr"/>
            <a:r>
              <a:rPr lang="en-US" sz="800" b="1" dirty="0" smtClean="0">
                <a:latin typeface="Arial" charset="0"/>
              </a:rPr>
              <a:t>Light Set </a:t>
            </a:r>
          </a:p>
          <a:p>
            <a:pPr algn="ctr"/>
            <a:r>
              <a:rPr lang="en-US" sz="800" b="1" dirty="0" smtClean="0">
                <a:latin typeface="Arial" charset="0"/>
              </a:rPr>
              <a:t>(Keep a  spare in the  </a:t>
            </a:r>
            <a:r>
              <a:rPr lang="en-US" sz="800" b="1" dirty="0" err="1" smtClean="0">
                <a:latin typeface="Arial" charset="0"/>
              </a:rPr>
              <a:t>Vics</a:t>
            </a:r>
            <a:r>
              <a:rPr lang="en-US" sz="800" b="1" dirty="0" smtClean="0">
                <a:latin typeface="Arial" charset="0"/>
              </a:rPr>
              <a:t>)</a:t>
            </a:r>
          </a:p>
        </p:txBody>
      </p:sp>
      <p:pic>
        <p:nvPicPr>
          <p:cNvPr id="9" name="Picture 8" descr="vtpenn.jpg"/>
          <p:cNvPicPr>
            <a:picLocks noChangeAspect="1"/>
          </p:cNvPicPr>
          <p:nvPr/>
        </p:nvPicPr>
        <p:blipFill>
          <a:blip r:embed="rId5" cstate="print"/>
          <a:stretch>
            <a:fillRect/>
          </a:stretch>
        </p:blipFill>
        <p:spPr>
          <a:xfrm>
            <a:off x="2628900" y="6714067"/>
            <a:ext cx="1290956" cy="2641600"/>
          </a:xfrm>
          <a:prstGeom prst="rect">
            <a:avLst/>
          </a:prstGeom>
        </p:spPr>
      </p:pic>
      <p:sp>
        <p:nvSpPr>
          <p:cNvPr id="11" name="Text Box 374"/>
          <p:cNvSpPr txBox="1">
            <a:spLocks noChangeArrowheads="1"/>
          </p:cNvSpPr>
          <p:nvPr/>
        </p:nvSpPr>
        <p:spPr bwMode="auto">
          <a:xfrm>
            <a:off x="2217578" y="9334428"/>
            <a:ext cx="2148345" cy="338554"/>
          </a:xfrm>
          <a:prstGeom prst="rect">
            <a:avLst/>
          </a:prstGeom>
          <a:noFill/>
          <a:ln w="9525">
            <a:noFill/>
            <a:miter lim="800000"/>
            <a:headEnd/>
            <a:tailEnd/>
          </a:ln>
        </p:spPr>
        <p:txBody>
          <a:bodyPr wrap="none">
            <a:spAutoFit/>
          </a:bodyPr>
          <a:lstStyle/>
          <a:p>
            <a:pPr algn="ctr"/>
            <a:r>
              <a:rPr lang="en-US" sz="800" b="1" dirty="0" smtClean="0">
                <a:latin typeface="Arial" charset="0"/>
              </a:rPr>
              <a:t>1/25,000 Laminated Map on Foam Board</a:t>
            </a:r>
          </a:p>
          <a:p>
            <a:pPr algn="ctr"/>
            <a:endParaRPr lang="en-US" sz="800" b="1" dirty="0">
              <a:latin typeface="Arial" charset="0"/>
            </a:endParaRPr>
          </a:p>
        </p:txBody>
      </p:sp>
      <p:pic>
        <p:nvPicPr>
          <p:cNvPr id="12" name="Picture 11" descr="Surge protectors.jpg"/>
          <p:cNvPicPr>
            <a:picLocks noChangeAspect="1"/>
          </p:cNvPicPr>
          <p:nvPr/>
        </p:nvPicPr>
        <p:blipFill>
          <a:blip r:embed="rId6" cstate="print"/>
          <a:stretch>
            <a:fillRect/>
          </a:stretch>
        </p:blipFill>
        <p:spPr>
          <a:xfrm>
            <a:off x="5746780" y="4402666"/>
            <a:ext cx="845820" cy="1628987"/>
          </a:xfrm>
          <a:prstGeom prst="rect">
            <a:avLst/>
          </a:prstGeom>
        </p:spPr>
      </p:pic>
      <p:sp>
        <p:nvSpPr>
          <p:cNvPr id="13" name="Text Box 374"/>
          <p:cNvSpPr txBox="1">
            <a:spLocks noChangeArrowheads="1"/>
          </p:cNvSpPr>
          <p:nvPr/>
        </p:nvSpPr>
        <p:spPr bwMode="auto">
          <a:xfrm>
            <a:off x="5672235" y="5833534"/>
            <a:ext cx="962123" cy="338554"/>
          </a:xfrm>
          <a:prstGeom prst="rect">
            <a:avLst/>
          </a:prstGeom>
          <a:noFill/>
          <a:ln w="9525">
            <a:noFill/>
            <a:miter lim="800000"/>
            <a:headEnd/>
            <a:tailEnd/>
          </a:ln>
        </p:spPr>
        <p:txBody>
          <a:bodyPr wrap="none">
            <a:spAutoFit/>
          </a:bodyPr>
          <a:lstStyle/>
          <a:p>
            <a:pPr algn="ctr"/>
            <a:r>
              <a:rPr lang="en-US" sz="800" b="1" dirty="0" smtClean="0">
                <a:latin typeface="Arial" charset="0"/>
              </a:rPr>
              <a:t>Surge Protector</a:t>
            </a:r>
          </a:p>
          <a:p>
            <a:pPr algn="ctr"/>
            <a:r>
              <a:rPr lang="en-US" sz="800" b="1" dirty="0" smtClean="0">
                <a:latin typeface="Arial" charset="0"/>
              </a:rPr>
              <a:t>3x</a:t>
            </a:r>
            <a:endParaRPr lang="en-US" sz="800" b="1" dirty="0">
              <a:latin typeface="Arial" charset="0"/>
            </a:endParaRPr>
          </a:p>
        </p:txBody>
      </p:sp>
      <p:pic>
        <p:nvPicPr>
          <p:cNvPr id="14" name="Picture 13" descr="Green Extension Cord.jpg"/>
          <p:cNvPicPr>
            <a:picLocks noChangeAspect="1"/>
          </p:cNvPicPr>
          <p:nvPr/>
        </p:nvPicPr>
        <p:blipFill>
          <a:blip r:embed="rId7" cstate="print"/>
          <a:stretch>
            <a:fillRect/>
          </a:stretch>
        </p:blipFill>
        <p:spPr>
          <a:xfrm>
            <a:off x="5806787" y="6273800"/>
            <a:ext cx="785813" cy="1513417"/>
          </a:xfrm>
          <a:prstGeom prst="rect">
            <a:avLst/>
          </a:prstGeom>
        </p:spPr>
      </p:pic>
      <p:sp>
        <p:nvSpPr>
          <p:cNvPr id="15" name="Text Box 374"/>
          <p:cNvSpPr txBox="1">
            <a:spLocks noChangeArrowheads="1"/>
          </p:cNvSpPr>
          <p:nvPr/>
        </p:nvSpPr>
        <p:spPr bwMode="auto">
          <a:xfrm>
            <a:off x="5766172" y="7484534"/>
            <a:ext cx="944490" cy="461665"/>
          </a:xfrm>
          <a:prstGeom prst="rect">
            <a:avLst/>
          </a:prstGeom>
          <a:noFill/>
          <a:ln w="9525">
            <a:noFill/>
            <a:miter lim="800000"/>
            <a:headEnd/>
            <a:tailEnd/>
          </a:ln>
        </p:spPr>
        <p:txBody>
          <a:bodyPr wrap="none">
            <a:spAutoFit/>
          </a:bodyPr>
          <a:lstStyle/>
          <a:p>
            <a:pPr algn="ctr"/>
            <a:r>
              <a:rPr lang="en-US" sz="800" b="1" dirty="0" smtClean="0">
                <a:latin typeface="Arial" charset="0"/>
              </a:rPr>
              <a:t>50 ft </a:t>
            </a:r>
          </a:p>
          <a:p>
            <a:pPr algn="ctr"/>
            <a:r>
              <a:rPr lang="en-US" sz="800" b="1" dirty="0" smtClean="0">
                <a:latin typeface="Arial" charset="0"/>
              </a:rPr>
              <a:t>Extension Cord</a:t>
            </a:r>
          </a:p>
          <a:p>
            <a:pPr algn="ctr"/>
            <a:r>
              <a:rPr lang="en-US" sz="800" b="1" dirty="0" smtClean="0">
                <a:latin typeface="Arial" charset="0"/>
              </a:rPr>
              <a:t>2x</a:t>
            </a:r>
            <a:endParaRPr lang="en-US" sz="800" b="1" dirty="0">
              <a:latin typeface="Arial" charset="0"/>
            </a:endParaRPr>
          </a:p>
        </p:txBody>
      </p:sp>
      <p:grpSp>
        <p:nvGrpSpPr>
          <p:cNvPr id="45" name="Group 44"/>
          <p:cNvGrpSpPr/>
          <p:nvPr/>
        </p:nvGrpSpPr>
        <p:grpSpPr>
          <a:xfrm>
            <a:off x="4753357" y="880534"/>
            <a:ext cx="1866575" cy="1562331"/>
            <a:chOff x="6337809" y="609600"/>
            <a:chExt cx="2488766" cy="1081614"/>
          </a:xfrm>
        </p:grpSpPr>
        <p:pic>
          <p:nvPicPr>
            <p:cNvPr id="16" name="Picture 15" descr="Lumocolor Pen.jpg"/>
            <p:cNvPicPr>
              <a:picLocks noChangeAspect="1"/>
            </p:cNvPicPr>
            <p:nvPr/>
          </p:nvPicPr>
          <p:blipFill>
            <a:blip r:embed="rId8" cstate="print"/>
            <a:stretch>
              <a:fillRect/>
            </a:stretch>
          </p:blipFill>
          <p:spPr>
            <a:xfrm>
              <a:off x="7723333" y="609600"/>
              <a:ext cx="876300" cy="876300"/>
            </a:xfrm>
            <a:prstGeom prst="rect">
              <a:avLst/>
            </a:prstGeom>
          </p:spPr>
        </p:pic>
        <p:sp>
          <p:nvSpPr>
            <p:cNvPr id="17" name="Text Box 374"/>
            <p:cNvSpPr txBox="1">
              <a:spLocks noChangeArrowheads="1"/>
            </p:cNvSpPr>
            <p:nvPr/>
          </p:nvSpPr>
          <p:spPr bwMode="auto">
            <a:xfrm>
              <a:off x="7582217" y="1371600"/>
              <a:ext cx="1244358" cy="319614"/>
            </a:xfrm>
            <a:prstGeom prst="rect">
              <a:avLst/>
            </a:prstGeom>
            <a:noFill/>
            <a:ln w="9525">
              <a:noFill/>
              <a:miter lim="800000"/>
              <a:headEnd/>
              <a:tailEnd/>
            </a:ln>
          </p:spPr>
          <p:txBody>
            <a:bodyPr wrap="none">
              <a:spAutoFit/>
            </a:bodyPr>
            <a:lstStyle/>
            <a:p>
              <a:pPr algn="ctr"/>
              <a:r>
                <a:rPr lang="en-US" sz="800" b="1" dirty="0" smtClean="0">
                  <a:latin typeface="Arial" charset="0"/>
                </a:rPr>
                <a:t>Lumocolor Pen</a:t>
              </a:r>
            </a:p>
            <a:p>
              <a:pPr algn="ctr"/>
              <a:r>
                <a:rPr lang="en-US" sz="800" b="1" dirty="0" smtClean="0">
                  <a:latin typeface="Arial" charset="0"/>
                </a:rPr>
                <a:t>Permanent</a:t>
              </a:r>
            </a:p>
            <a:p>
              <a:pPr algn="ctr"/>
              <a:r>
                <a:rPr lang="en-US" sz="800" b="1" dirty="0" smtClean="0">
                  <a:latin typeface="Arial" charset="0"/>
                </a:rPr>
                <a:t>2x</a:t>
              </a:r>
              <a:endParaRPr lang="en-US" sz="800" b="1" dirty="0">
                <a:latin typeface="Arial" charset="0"/>
              </a:endParaRPr>
            </a:p>
          </p:txBody>
        </p:sp>
        <p:pic>
          <p:nvPicPr>
            <p:cNvPr id="18" name="Picture 17" descr="Lumocolor Correction Pen.jpg"/>
            <p:cNvPicPr>
              <a:picLocks noChangeAspect="1"/>
            </p:cNvPicPr>
            <p:nvPr/>
          </p:nvPicPr>
          <p:blipFill>
            <a:blip r:embed="rId9" cstate="print"/>
            <a:stretch>
              <a:fillRect/>
            </a:stretch>
          </p:blipFill>
          <p:spPr>
            <a:xfrm>
              <a:off x="6808933" y="762000"/>
              <a:ext cx="454650" cy="606200"/>
            </a:xfrm>
            <a:prstGeom prst="rect">
              <a:avLst/>
            </a:prstGeom>
          </p:spPr>
        </p:pic>
        <p:sp>
          <p:nvSpPr>
            <p:cNvPr id="19" name="Text Box 374"/>
            <p:cNvSpPr txBox="1">
              <a:spLocks noChangeArrowheads="1"/>
            </p:cNvSpPr>
            <p:nvPr/>
          </p:nvSpPr>
          <p:spPr bwMode="auto">
            <a:xfrm>
              <a:off x="6337809" y="1371600"/>
              <a:ext cx="1723121" cy="319614"/>
            </a:xfrm>
            <a:prstGeom prst="rect">
              <a:avLst/>
            </a:prstGeom>
            <a:noFill/>
            <a:ln w="9525">
              <a:noFill/>
              <a:miter lim="800000"/>
              <a:headEnd/>
              <a:tailEnd/>
            </a:ln>
          </p:spPr>
          <p:txBody>
            <a:bodyPr wrap="none">
              <a:spAutoFit/>
            </a:bodyPr>
            <a:lstStyle/>
            <a:p>
              <a:pPr algn="ctr"/>
              <a:r>
                <a:rPr lang="en-US" sz="800" b="1" dirty="0" smtClean="0">
                  <a:latin typeface="Arial" charset="0"/>
                </a:rPr>
                <a:t>Lumocolor  Correction</a:t>
              </a:r>
            </a:p>
            <a:p>
              <a:pPr algn="ctr"/>
              <a:r>
                <a:rPr lang="en-US" sz="800" b="1" dirty="0" smtClean="0">
                  <a:latin typeface="Arial" charset="0"/>
                </a:rPr>
                <a:t>Pen</a:t>
              </a:r>
            </a:p>
            <a:p>
              <a:pPr algn="ctr"/>
              <a:r>
                <a:rPr lang="en-US" sz="800" b="1" dirty="0" smtClean="0">
                  <a:latin typeface="Arial" charset="0"/>
                </a:rPr>
                <a:t>2x</a:t>
              </a:r>
              <a:endParaRPr lang="en-US" sz="800" b="1" dirty="0">
                <a:latin typeface="Arial" charset="0"/>
              </a:endParaRPr>
            </a:p>
          </p:txBody>
        </p:sp>
      </p:grpSp>
      <p:pic>
        <p:nvPicPr>
          <p:cNvPr id="20" name="Picture 19" descr="Note Pad.png"/>
          <p:cNvPicPr>
            <a:picLocks noChangeAspect="1"/>
          </p:cNvPicPr>
          <p:nvPr/>
        </p:nvPicPr>
        <p:blipFill>
          <a:blip r:embed="rId10" cstate="print"/>
          <a:stretch>
            <a:fillRect/>
          </a:stretch>
        </p:blipFill>
        <p:spPr>
          <a:xfrm>
            <a:off x="5849650" y="2641601"/>
            <a:ext cx="580073" cy="1302053"/>
          </a:xfrm>
          <a:prstGeom prst="rect">
            <a:avLst/>
          </a:prstGeom>
        </p:spPr>
      </p:pic>
      <p:sp>
        <p:nvSpPr>
          <p:cNvPr id="21" name="Text Box 374"/>
          <p:cNvSpPr txBox="1">
            <a:spLocks noChangeArrowheads="1"/>
          </p:cNvSpPr>
          <p:nvPr/>
        </p:nvSpPr>
        <p:spPr bwMode="auto">
          <a:xfrm>
            <a:off x="5849974" y="3948642"/>
            <a:ext cx="630301" cy="338554"/>
          </a:xfrm>
          <a:prstGeom prst="rect">
            <a:avLst/>
          </a:prstGeom>
          <a:noFill/>
          <a:ln w="9525">
            <a:noFill/>
            <a:miter lim="800000"/>
            <a:headEnd/>
            <a:tailEnd/>
          </a:ln>
        </p:spPr>
        <p:txBody>
          <a:bodyPr wrap="none">
            <a:spAutoFit/>
          </a:bodyPr>
          <a:lstStyle/>
          <a:p>
            <a:pPr algn="ctr"/>
            <a:r>
              <a:rPr lang="en-US" sz="800" b="1" dirty="0" smtClean="0">
                <a:latin typeface="Arial" charset="0"/>
              </a:rPr>
              <a:t>Note Pad</a:t>
            </a:r>
          </a:p>
          <a:p>
            <a:pPr algn="ctr"/>
            <a:r>
              <a:rPr lang="en-US" sz="800" b="1" dirty="0" smtClean="0">
                <a:latin typeface="Arial" charset="0"/>
              </a:rPr>
              <a:t>2x</a:t>
            </a:r>
            <a:endParaRPr lang="en-US" sz="800" b="1" dirty="0">
              <a:latin typeface="Arial" charset="0"/>
            </a:endParaRPr>
          </a:p>
        </p:txBody>
      </p:sp>
      <p:pic>
        <p:nvPicPr>
          <p:cNvPr id="22" name="Picture 21" descr="Command Post Tracker.jpg"/>
          <p:cNvPicPr>
            <a:picLocks noChangeAspect="1"/>
          </p:cNvPicPr>
          <p:nvPr/>
        </p:nvPicPr>
        <p:blipFill>
          <a:blip r:embed="rId11" cstate="print"/>
          <a:stretch>
            <a:fillRect/>
          </a:stretch>
        </p:blipFill>
        <p:spPr>
          <a:xfrm>
            <a:off x="4992400" y="2751667"/>
            <a:ext cx="728502" cy="1220102"/>
          </a:xfrm>
          <a:prstGeom prst="rect">
            <a:avLst/>
          </a:prstGeom>
        </p:spPr>
      </p:pic>
      <p:pic>
        <p:nvPicPr>
          <p:cNvPr id="24" name="Picture 23" descr="LoG Book.jpg"/>
          <p:cNvPicPr>
            <a:picLocks noChangeAspect="1"/>
          </p:cNvPicPr>
          <p:nvPr/>
        </p:nvPicPr>
        <p:blipFill>
          <a:blip r:embed="rId12" cstate="print"/>
          <a:stretch>
            <a:fillRect/>
          </a:stretch>
        </p:blipFill>
        <p:spPr>
          <a:xfrm>
            <a:off x="4992400" y="4732868"/>
            <a:ext cx="751801" cy="1217093"/>
          </a:xfrm>
          <a:prstGeom prst="rect">
            <a:avLst/>
          </a:prstGeom>
        </p:spPr>
      </p:pic>
      <p:sp>
        <p:nvSpPr>
          <p:cNvPr id="25" name="Text Box 374"/>
          <p:cNvSpPr txBox="1">
            <a:spLocks noChangeArrowheads="1"/>
          </p:cNvSpPr>
          <p:nvPr/>
        </p:nvSpPr>
        <p:spPr bwMode="auto">
          <a:xfrm>
            <a:off x="4819953" y="3962400"/>
            <a:ext cx="1085554" cy="338554"/>
          </a:xfrm>
          <a:prstGeom prst="rect">
            <a:avLst/>
          </a:prstGeom>
          <a:noFill/>
          <a:ln w="9525">
            <a:noFill/>
            <a:miter lim="800000"/>
            <a:headEnd/>
            <a:tailEnd/>
          </a:ln>
        </p:spPr>
        <p:txBody>
          <a:bodyPr wrap="none">
            <a:spAutoFit/>
          </a:bodyPr>
          <a:lstStyle/>
          <a:p>
            <a:pPr algn="ctr"/>
            <a:r>
              <a:rPr lang="en-US" sz="800" b="1" dirty="0" smtClean="0">
                <a:latin typeface="Arial" charset="0"/>
              </a:rPr>
              <a:t>Command Post</a:t>
            </a:r>
          </a:p>
          <a:p>
            <a:pPr algn="ctr"/>
            <a:r>
              <a:rPr lang="en-US" sz="800" b="1" dirty="0" smtClean="0">
                <a:latin typeface="Arial" charset="0"/>
              </a:rPr>
              <a:t>SI /Supply Tracker</a:t>
            </a:r>
            <a:endParaRPr lang="en-US" sz="800" b="1" dirty="0">
              <a:latin typeface="Arial" charset="0"/>
            </a:endParaRPr>
          </a:p>
        </p:txBody>
      </p:sp>
      <p:sp>
        <p:nvSpPr>
          <p:cNvPr id="26" name="Text Box 374"/>
          <p:cNvSpPr txBox="1">
            <a:spLocks noChangeArrowheads="1"/>
          </p:cNvSpPr>
          <p:nvPr/>
        </p:nvSpPr>
        <p:spPr bwMode="auto">
          <a:xfrm>
            <a:off x="5043701" y="5902325"/>
            <a:ext cx="715260" cy="338554"/>
          </a:xfrm>
          <a:prstGeom prst="rect">
            <a:avLst/>
          </a:prstGeom>
          <a:noFill/>
          <a:ln w="9525">
            <a:noFill/>
            <a:miter lim="800000"/>
            <a:headEnd/>
            <a:tailEnd/>
          </a:ln>
        </p:spPr>
        <p:txBody>
          <a:bodyPr wrap="none">
            <a:spAutoFit/>
          </a:bodyPr>
          <a:lstStyle/>
          <a:p>
            <a:pPr algn="ctr"/>
            <a:r>
              <a:rPr lang="en-US" sz="800" b="1" dirty="0" smtClean="0">
                <a:latin typeface="Arial" charset="0"/>
              </a:rPr>
              <a:t>Radio Log </a:t>
            </a:r>
          </a:p>
          <a:p>
            <a:pPr algn="ctr"/>
            <a:r>
              <a:rPr lang="en-US" sz="800" b="1" dirty="0" smtClean="0">
                <a:latin typeface="Arial" charset="0"/>
              </a:rPr>
              <a:t>Book</a:t>
            </a:r>
            <a:endParaRPr lang="en-US" sz="800" b="1" dirty="0">
              <a:latin typeface="Arial" charset="0"/>
            </a:endParaRPr>
          </a:p>
        </p:txBody>
      </p:sp>
      <p:pic>
        <p:nvPicPr>
          <p:cNvPr id="27" name="Picture 26" descr="Zip Ties.gif"/>
          <p:cNvPicPr>
            <a:picLocks noChangeAspect="1"/>
          </p:cNvPicPr>
          <p:nvPr/>
        </p:nvPicPr>
        <p:blipFill>
          <a:blip r:embed="rId13" cstate="print"/>
          <a:stretch>
            <a:fillRect/>
          </a:stretch>
        </p:blipFill>
        <p:spPr>
          <a:xfrm>
            <a:off x="5049550" y="6383867"/>
            <a:ext cx="788117" cy="1254760"/>
          </a:xfrm>
          <a:prstGeom prst="rect">
            <a:avLst/>
          </a:prstGeom>
        </p:spPr>
      </p:pic>
      <p:sp>
        <p:nvSpPr>
          <p:cNvPr id="28" name="Text Box 374"/>
          <p:cNvSpPr txBox="1">
            <a:spLocks noChangeArrowheads="1"/>
          </p:cNvSpPr>
          <p:nvPr/>
        </p:nvSpPr>
        <p:spPr bwMode="auto">
          <a:xfrm>
            <a:off x="5230936" y="7594600"/>
            <a:ext cx="574196" cy="338554"/>
          </a:xfrm>
          <a:prstGeom prst="rect">
            <a:avLst/>
          </a:prstGeom>
          <a:noFill/>
          <a:ln w="9525">
            <a:noFill/>
            <a:miter lim="800000"/>
            <a:headEnd/>
            <a:tailEnd/>
          </a:ln>
        </p:spPr>
        <p:txBody>
          <a:bodyPr wrap="none">
            <a:spAutoFit/>
          </a:bodyPr>
          <a:lstStyle/>
          <a:p>
            <a:pPr algn="ctr"/>
            <a:r>
              <a:rPr lang="en-US" sz="800" b="1" dirty="0" smtClean="0">
                <a:latin typeface="Arial" charset="0"/>
              </a:rPr>
              <a:t>Zip Ties</a:t>
            </a:r>
          </a:p>
          <a:p>
            <a:pPr algn="ctr"/>
            <a:r>
              <a:rPr lang="en-US" sz="800" b="1" dirty="0" smtClean="0">
                <a:latin typeface="Arial" charset="0"/>
              </a:rPr>
              <a:t>50x</a:t>
            </a:r>
            <a:endParaRPr lang="en-US" sz="800" b="1" dirty="0">
              <a:latin typeface="Arial" charset="0"/>
            </a:endParaRPr>
          </a:p>
        </p:txBody>
      </p:sp>
      <p:sp>
        <p:nvSpPr>
          <p:cNvPr id="31" name="Rounded Rectangle 30"/>
          <p:cNvSpPr/>
          <p:nvPr/>
        </p:nvSpPr>
        <p:spPr>
          <a:xfrm>
            <a:off x="4057651" y="880533"/>
            <a:ext cx="2764631" cy="90254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p:cNvSpPr/>
          <p:nvPr/>
        </p:nvSpPr>
        <p:spPr>
          <a:xfrm rot="16200000">
            <a:off x="5206074" y="6770291"/>
            <a:ext cx="467783" cy="272176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32" descr="Folding Chairs.jpg"/>
          <p:cNvPicPr>
            <a:picLocks noChangeAspect="1"/>
          </p:cNvPicPr>
          <p:nvPr/>
        </p:nvPicPr>
        <p:blipFill>
          <a:blip r:embed="rId14" cstate="print"/>
          <a:stretch>
            <a:fillRect/>
          </a:stretch>
        </p:blipFill>
        <p:spPr>
          <a:xfrm>
            <a:off x="171450" y="5393267"/>
            <a:ext cx="833422" cy="1540933"/>
          </a:xfrm>
          <a:prstGeom prst="rect">
            <a:avLst/>
          </a:prstGeom>
        </p:spPr>
      </p:pic>
      <p:sp>
        <p:nvSpPr>
          <p:cNvPr id="34" name="Text Box 374"/>
          <p:cNvSpPr txBox="1">
            <a:spLocks noChangeArrowheads="1"/>
          </p:cNvSpPr>
          <p:nvPr/>
        </p:nvSpPr>
        <p:spPr bwMode="auto">
          <a:xfrm>
            <a:off x="160634" y="6897511"/>
            <a:ext cx="904415" cy="338554"/>
          </a:xfrm>
          <a:prstGeom prst="rect">
            <a:avLst/>
          </a:prstGeom>
          <a:noFill/>
          <a:ln w="9525">
            <a:noFill/>
            <a:miter lim="800000"/>
            <a:headEnd/>
            <a:tailEnd/>
          </a:ln>
        </p:spPr>
        <p:txBody>
          <a:bodyPr wrap="none">
            <a:spAutoFit/>
          </a:bodyPr>
          <a:lstStyle/>
          <a:p>
            <a:pPr algn="ctr"/>
            <a:r>
              <a:rPr lang="en-US" sz="800" b="1" dirty="0" smtClean="0">
                <a:latin typeface="Arial" charset="0"/>
              </a:rPr>
              <a:t>Folding Chairs</a:t>
            </a:r>
          </a:p>
          <a:p>
            <a:pPr algn="ctr"/>
            <a:r>
              <a:rPr lang="en-US" sz="800" b="1" dirty="0">
                <a:latin typeface="Arial" charset="0"/>
              </a:rPr>
              <a:t>4</a:t>
            </a:r>
            <a:r>
              <a:rPr lang="en-US" sz="800" b="1" dirty="0" smtClean="0">
                <a:latin typeface="Arial" charset="0"/>
              </a:rPr>
              <a:t>x</a:t>
            </a:r>
            <a:endParaRPr lang="en-US" sz="800" b="1" dirty="0">
              <a:latin typeface="Arial" charset="0"/>
            </a:endParaRPr>
          </a:p>
        </p:txBody>
      </p:sp>
      <p:sp>
        <p:nvSpPr>
          <p:cNvPr id="35" name="TextBox 34"/>
          <p:cNvSpPr txBox="1"/>
          <p:nvPr/>
        </p:nvSpPr>
        <p:spPr>
          <a:xfrm rot="18648467">
            <a:off x="-3259705" y="2877986"/>
            <a:ext cx="11446933" cy="830997"/>
          </a:xfrm>
          <a:prstGeom prst="rect">
            <a:avLst/>
          </a:prstGeom>
          <a:noFill/>
        </p:spPr>
        <p:txBody>
          <a:bodyPr wrap="square" rtlCol="0">
            <a:spAutoFit/>
          </a:bodyPr>
          <a:lstStyle/>
          <a:p>
            <a:pPr algn="ctr"/>
            <a:r>
              <a:rPr lang="en-US" sz="4800" dirty="0" smtClean="0"/>
              <a:t>TENT </a:t>
            </a:r>
            <a:endParaRPr lang="en-US" sz="4800" dirty="0"/>
          </a:p>
        </p:txBody>
      </p:sp>
      <p:cxnSp>
        <p:nvCxnSpPr>
          <p:cNvPr id="37" name="Straight Connector 36"/>
          <p:cNvCxnSpPr/>
          <p:nvPr/>
        </p:nvCxnSpPr>
        <p:spPr>
          <a:xfrm>
            <a:off x="1257300" y="1651000"/>
            <a:ext cx="2514600" cy="3081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14450" y="1981200"/>
            <a:ext cx="2114550" cy="2861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descr="skillcraft.jpg"/>
          <p:cNvPicPr>
            <a:picLocks noChangeAspect="1"/>
          </p:cNvPicPr>
          <p:nvPr/>
        </p:nvPicPr>
        <p:blipFill>
          <a:blip r:embed="rId15" cstate="print"/>
          <a:stretch>
            <a:fillRect/>
          </a:stretch>
        </p:blipFill>
        <p:spPr>
          <a:xfrm rot="16200000">
            <a:off x="3823068" y="1678149"/>
            <a:ext cx="1400710" cy="245745"/>
          </a:xfrm>
          <a:prstGeom prst="rect">
            <a:avLst/>
          </a:prstGeom>
        </p:spPr>
      </p:pic>
      <p:sp>
        <p:nvSpPr>
          <p:cNvPr id="42" name="Text Box 374"/>
          <p:cNvSpPr txBox="1">
            <a:spLocks noChangeArrowheads="1"/>
          </p:cNvSpPr>
          <p:nvPr/>
        </p:nvSpPr>
        <p:spPr bwMode="auto">
          <a:xfrm>
            <a:off x="4305768" y="2384778"/>
            <a:ext cx="453970" cy="338554"/>
          </a:xfrm>
          <a:prstGeom prst="rect">
            <a:avLst/>
          </a:prstGeom>
          <a:noFill/>
          <a:ln w="9525">
            <a:noFill/>
            <a:miter lim="800000"/>
            <a:headEnd/>
            <a:tailEnd/>
          </a:ln>
        </p:spPr>
        <p:txBody>
          <a:bodyPr wrap="none">
            <a:spAutoFit/>
          </a:bodyPr>
          <a:lstStyle/>
          <a:p>
            <a:pPr algn="ctr"/>
            <a:r>
              <a:rPr lang="en-US" sz="800" b="1" dirty="0" smtClean="0">
                <a:latin typeface="Arial" charset="0"/>
              </a:rPr>
              <a:t>Pens</a:t>
            </a:r>
            <a:endParaRPr lang="en-US" sz="800" b="1" dirty="0">
              <a:latin typeface="Arial" charset="0"/>
            </a:endParaRPr>
          </a:p>
          <a:p>
            <a:pPr algn="ctr"/>
            <a:r>
              <a:rPr lang="en-US" sz="800" b="1" dirty="0" smtClean="0">
                <a:latin typeface="Arial" charset="0"/>
              </a:rPr>
              <a:t>1 box</a:t>
            </a:r>
          </a:p>
        </p:txBody>
      </p:sp>
      <p:pic>
        <p:nvPicPr>
          <p:cNvPr id="43" name="Picture 42" descr="military-chem-light-1744020001-500x500.jpg"/>
          <p:cNvPicPr>
            <a:picLocks noChangeAspect="1"/>
          </p:cNvPicPr>
          <p:nvPr/>
        </p:nvPicPr>
        <p:blipFill>
          <a:blip r:embed="rId16" cstate="print"/>
          <a:stretch>
            <a:fillRect/>
          </a:stretch>
        </p:blipFill>
        <p:spPr>
          <a:xfrm>
            <a:off x="4210050" y="2880078"/>
            <a:ext cx="628650" cy="1210733"/>
          </a:xfrm>
          <a:prstGeom prst="rect">
            <a:avLst/>
          </a:prstGeom>
        </p:spPr>
      </p:pic>
      <p:sp>
        <p:nvSpPr>
          <p:cNvPr id="44" name="Text Box 374"/>
          <p:cNvSpPr txBox="1">
            <a:spLocks noChangeArrowheads="1"/>
          </p:cNvSpPr>
          <p:nvPr/>
        </p:nvSpPr>
        <p:spPr bwMode="auto">
          <a:xfrm>
            <a:off x="4095004" y="4072468"/>
            <a:ext cx="856325" cy="461665"/>
          </a:xfrm>
          <a:prstGeom prst="rect">
            <a:avLst/>
          </a:prstGeom>
          <a:noFill/>
          <a:ln w="9525">
            <a:noFill/>
            <a:miter lim="800000"/>
            <a:headEnd/>
            <a:tailEnd/>
          </a:ln>
        </p:spPr>
        <p:txBody>
          <a:bodyPr wrap="none">
            <a:spAutoFit/>
          </a:bodyPr>
          <a:lstStyle/>
          <a:p>
            <a:pPr algn="ctr"/>
            <a:r>
              <a:rPr lang="en-US" sz="800" b="1" dirty="0" smtClean="0">
                <a:latin typeface="Arial" charset="0"/>
              </a:rPr>
              <a:t>Chem. Lights</a:t>
            </a:r>
          </a:p>
          <a:p>
            <a:pPr algn="ctr"/>
            <a:r>
              <a:rPr lang="en-US" sz="800" b="1" dirty="0" smtClean="0">
                <a:latin typeface="Arial" charset="0"/>
              </a:rPr>
              <a:t>IR/Regular</a:t>
            </a:r>
          </a:p>
          <a:p>
            <a:pPr algn="ctr"/>
            <a:r>
              <a:rPr lang="en-US" sz="800" b="1" dirty="0" smtClean="0">
                <a:latin typeface="Arial" charset="0"/>
              </a:rPr>
              <a:t>2 Boxes Each</a:t>
            </a:r>
          </a:p>
        </p:txBody>
      </p:sp>
      <p:grpSp>
        <p:nvGrpSpPr>
          <p:cNvPr id="46" name="Group 45"/>
          <p:cNvGrpSpPr/>
          <p:nvPr/>
        </p:nvGrpSpPr>
        <p:grpSpPr>
          <a:xfrm>
            <a:off x="4258198" y="4842936"/>
            <a:ext cx="681597" cy="1224517"/>
            <a:chOff x="5856551" y="2895600"/>
            <a:chExt cx="677420" cy="631910"/>
          </a:xfrm>
        </p:grpSpPr>
        <p:pic>
          <p:nvPicPr>
            <p:cNvPr id="47" name="Picture 46" descr="PROTRACTOR.jpg"/>
            <p:cNvPicPr>
              <a:picLocks noChangeAspect="1"/>
            </p:cNvPicPr>
            <p:nvPr/>
          </p:nvPicPr>
          <p:blipFill>
            <a:blip r:embed="rId17" cstate="print"/>
            <a:stretch>
              <a:fillRect/>
            </a:stretch>
          </p:blipFill>
          <p:spPr>
            <a:xfrm>
              <a:off x="5943600" y="2895600"/>
              <a:ext cx="457200" cy="457200"/>
            </a:xfrm>
            <a:prstGeom prst="rect">
              <a:avLst/>
            </a:prstGeom>
          </p:spPr>
        </p:pic>
        <p:sp>
          <p:nvSpPr>
            <p:cNvPr id="48" name="Text Box 374"/>
            <p:cNvSpPr txBox="1">
              <a:spLocks noChangeArrowheads="1"/>
            </p:cNvSpPr>
            <p:nvPr/>
          </p:nvSpPr>
          <p:spPr bwMode="auto">
            <a:xfrm>
              <a:off x="5856551" y="3352800"/>
              <a:ext cx="677420" cy="174710"/>
            </a:xfrm>
            <a:prstGeom prst="rect">
              <a:avLst/>
            </a:prstGeom>
            <a:noFill/>
            <a:ln w="9525">
              <a:noFill/>
              <a:miter lim="800000"/>
              <a:headEnd/>
              <a:tailEnd/>
            </a:ln>
          </p:spPr>
          <p:txBody>
            <a:bodyPr wrap="none">
              <a:spAutoFit/>
            </a:bodyPr>
            <a:lstStyle/>
            <a:p>
              <a:pPr algn="ctr"/>
              <a:r>
                <a:rPr lang="en-US" sz="800" b="1" dirty="0" smtClean="0">
                  <a:latin typeface="Arial" charset="0"/>
                </a:rPr>
                <a:t>Protractor</a:t>
              </a:r>
            </a:p>
            <a:p>
              <a:pPr algn="ctr"/>
              <a:r>
                <a:rPr lang="en-US" sz="800" b="1" dirty="0">
                  <a:latin typeface="Arial" charset="0"/>
                </a:rPr>
                <a:t>5</a:t>
              </a:r>
              <a:r>
                <a:rPr lang="en-US" sz="800" b="1" dirty="0" smtClean="0">
                  <a:latin typeface="Arial" charset="0"/>
                </a:rPr>
                <a:t>x</a:t>
              </a:r>
              <a:endParaRPr lang="en-US" sz="800" b="1" dirty="0">
                <a:latin typeface="Arial" charset="0"/>
              </a:endParaRPr>
            </a:p>
          </p:txBody>
        </p:sp>
      </p:grpSp>
      <p:pic>
        <p:nvPicPr>
          <p:cNvPr id="49" name="Picture 48" descr="page protectors.jpg"/>
          <p:cNvPicPr>
            <a:picLocks noChangeAspect="1"/>
          </p:cNvPicPr>
          <p:nvPr/>
        </p:nvPicPr>
        <p:blipFill>
          <a:blip r:embed="rId18" cstate="print"/>
          <a:stretch>
            <a:fillRect/>
          </a:stretch>
        </p:blipFill>
        <p:spPr>
          <a:xfrm>
            <a:off x="4514850" y="6493933"/>
            <a:ext cx="495300" cy="953911"/>
          </a:xfrm>
          <a:prstGeom prst="rect">
            <a:avLst/>
          </a:prstGeom>
        </p:spPr>
      </p:pic>
      <p:sp>
        <p:nvSpPr>
          <p:cNvPr id="50" name="Text Box 374"/>
          <p:cNvSpPr txBox="1">
            <a:spLocks noChangeArrowheads="1"/>
          </p:cNvSpPr>
          <p:nvPr/>
        </p:nvSpPr>
        <p:spPr bwMode="auto">
          <a:xfrm>
            <a:off x="4332225" y="7484534"/>
            <a:ext cx="1003801" cy="338554"/>
          </a:xfrm>
          <a:prstGeom prst="rect">
            <a:avLst/>
          </a:prstGeom>
          <a:noFill/>
          <a:ln w="9525">
            <a:noFill/>
            <a:miter lim="800000"/>
            <a:headEnd/>
            <a:tailEnd/>
          </a:ln>
        </p:spPr>
        <p:txBody>
          <a:bodyPr wrap="none">
            <a:spAutoFit/>
          </a:bodyPr>
          <a:lstStyle/>
          <a:p>
            <a:pPr algn="ctr"/>
            <a:r>
              <a:rPr lang="en-US" sz="800" b="1" dirty="0" smtClean="0">
                <a:latin typeface="Arial" charset="0"/>
              </a:rPr>
              <a:t>Page Protectors </a:t>
            </a:r>
          </a:p>
          <a:p>
            <a:pPr algn="ctr"/>
            <a:r>
              <a:rPr lang="en-US" sz="800" b="1" dirty="0" smtClean="0">
                <a:latin typeface="Arial" charset="0"/>
              </a:rPr>
              <a:t>100x</a:t>
            </a:r>
            <a:endParaRPr lang="en-US" sz="800" b="1" dirty="0">
              <a:latin typeface="Arial" charset="0"/>
            </a:endParaRPr>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51" name="Title 1"/>
          <p:cNvSpPr txBox="1">
            <a:spLocks/>
          </p:cNvSpPr>
          <p:nvPr/>
        </p:nvSpPr>
        <p:spPr>
          <a:xfrm>
            <a:off x="-381000" y="0"/>
            <a:ext cx="7696200" cy="9144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STATIC </a:t>
            </a: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COMMAND POST</a:t>
            </a:r>
            <a:r>
              <a:rPr kumimoji="0" lang="en-US" sz="2800" b="0" i="0" u="none" strike="noStrike" kern="1200" cap="none" spc="0" normalizeH="0" noProof="0" dirty="0" smtClean="0">
                <a:ln>
                  <a:noFill/>
                </a:ln>
                <a:solidFill>
                  <a:schemeClr val="bg1"/>
                </a:solidFill>
                <a:effectLst/>
                <a:uLnTx/>
                <a:uFillTx/>
                <a:latin typeface="Arial Black" pitchFamily="34" charset="0"/>
                <a:ea typeface="+mj-ea"/>
                <a:cs typeface="+mj-cs"/>
              </a:rPr>
              <a:t> TEARDOWN AND DISPLACEMENT</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53" name="Slide Number Placeholder 52"/>
          <p:cNvSpPr>
            <a:spLocks noGrp="1"/>
          </p:cNvSpPr>
          <p:nvPr>
            <p:ph type="sldNum" sz="quarter" idx="12"/>
          </p:nvPr>
        </p:nvSpPr>
        <p:spPr/>
        <p:txBody>
          <a:bodyPr/>
          <a:lstStyle/>
          <a:p>
            <a:fld id="{19C55568-C6AD-4596-911E-41E918440C47}" type="slidenum">
              <a:rPr lang="en-US" smtClean="0"/>
              <a:pPr/>
              <a:t>87</a:t>
            </a:fld>
            <a:endParaRPr lang="en-US" dirty="0"/>
          </a:p>
        </p:txBody>
      </p:sp>
    </p:spTree>
    <p:extLst>
      <p:ext uri="{BB962C8B-B14F-4D97-AF65-F5344CB8AC3E}">
        <p14:creationId xmlns="" xmlns:p14="http://schemas.microsoft.com/office/powerpoint/2010/main" val="18196443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p:cNvSpPr/>
          <p:nvPr/>
        </p:nvSpPr>
        <p:spPr>
          <a:xfrm>
            <a:off x="-571500" y="-1210733"/>
            <a:ext cx="8172450" cy="1276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ANTI Intrusion kit.png"/>
          <p:cNvPicPr>
            <a:picLocks noChangeAspect="1"/>
          </p:cNvPicPr>
          <p:nvPr/>
        </p:nvPicPr>
        <p:blipFill>
          <a:blip r:embed="rId2" cstate="print"/>
          <a:stretch>
            <a:fillRect/>
          </a:stretch>
        </p:blipFill>
        <p:spPr>
          <a:xfrm>
            <a:off x="5657850" y="6114814"/>
            <a:ext cx="921169" cy="1139402"/>
          </a:xfrm>
          <a:prstGeom prst="rect">
            <a:avLst/>
          </a:prstGeom>
        </p:spPr>
      </p:pic>
      <p:sp>
        <p:nvSpPr>
          <p:cNvPr id="4" name="TextBox 3"/>
          <p:cNvSpPr txBox="1"/>
          <p:nvPr/>
        </p:nvSpPr>
        <p:spPr>
          <a:xfrm>
            <a:off x="571500" y="0"/>
            <a:ext cx="5943600" cy="1555982"/>
          </a:xfrm>
          <a:prstGeom prst="rect">
            <a:avLst/>
          </a:prstGeom>
          <a:noFill/>
        </p:spPr>
        <p:txBody>
          <a:bodyPr wrap="square" rtlCol="0">
            <a:spAutoFit/>
          </a:bodyPr>
          <a:lstStyle/>
          <a:p>
            <a:pPr algn="ctr"/>
            <a:r>
              <a:rPr lang="en-US" sz="3200" b="1" dirty="0" smtClean="0"/>
              <a:t>Dismounted </a:t>
            </a:r>
          </a:p>
          <a:p>
            <a:pPr algn="ctr"/>
            <a:r>
              <a:rPr lang="en-US" sz="3200" b="1" dirty="0" smtClean="0"/>
              <a:t>Command Post Teardown and Displacement </a:t>
            </a:r>
            <a:endParaRPr lang="en-US" sz="3200" b="1" dirty="0"/>
          </a:p>
        </p:txBody>
      </p:sp>
      <p:pic>
        <p:nvPicPr>
          <p:cNvPr id="5" name="Picture 4" descr="acurucksack6.jpg"/>
          <p:cNvPicPr>
            <a:picLocks noChangeAspect="1"/>
          </p:cNvPicPr>
          <p:nvPr/>
        </p:nvPicPr>
        <p:blipFill>
          <a:blip r:embed="rId3" cstate="print"/>
          <a:stretch>
            <a:fillRect/>
          </a:stretch>
        </p:blipFill>
        <p:spPr>
          <a:xfrm>
            <a:off x="228609" y="7594600"/>
            <a:ext cx="1200150" cy="1733550"/>
          </a:xfrm>
          <a:prstGeom prst="rect">
            <a:avLst/>
          </a:prstGeom>
        </p:spPr>
      </p:pic>
      <p:grpSp>
        <p:nvGrpSpPr>
          <p:cNvPr id="9" name="Group 8"/>
          <p:cNvGrpSpPr/>
          <p:nvPr/>
        </p:nvGrpSpPr>
        <p:grpSpPr>
          <a:xfrm>
            <a:off x="578427" y="6469486"/>
            <a:ext cx="960520" cy="1158759"/>
            <a:chOff x="-7687" y="4267200"/>
            <a:chExt cx="1280694" cy="802218"/>
          </a:xfrm>
        </p:grpSpPr>
        <p:pic>
          <p:nvPicPr>
            <p:cNvPr id="6" name="Picture 519"/>
            <p:cNvPicPr>
              <a:picLocks noChangeAspect="1" noChangeArrowheads="1"/>
            </p:cNvPicPr>
            <p:nvPr/>
          </p:nvPicPr>
          <p:blipFill>
            <a:blip r:embed="rId4" cstate="print"/>
            <a:srcRect/>
            <a:stretch>
              <a:fillRect/>
            </a:stretch>
          </p:blipFill>
          <p:spPr bwMode="auto">
            <a:xfrm>
              <a:off x="304800" y="4267200"/>
              <a:ext cx="791853" cy="533400"/>
            </a:xfrm>
            <a:prstGeom prst="rect">
              <a:avLst/>
            </a:prstGeom>
            <a:noFill/>
            <a:ln w="9525">
              <a:noFill/>
              <a:miter lim="800000"/>
              <a:headEnd/>
              <a:tailEnd/>
            </a:ln>
          </p:spPr>
        </p:pic>
        <p:sp>
          <p:nvSpPr>
            <p:cNvPr id="7" name="Text Box 374"/>
            <p:cNvSpPr txBox="1">
              <a:spLocks noChangeArrowheads="1"/>
            </p:cNvSpPr>
            <p:nvPr/>
          </p:nvSpPr>
          <p:spPr bwMode="auto">
            <a:xfrm>
              <a:off x="-7687" y="4749804"/>
              <a:ext cx="1280694" cy="319614"/>
            </a:xfrm>
            <a:prstGeom prst="rect">
              <a:avLst/>
            </a:prstGeom>
            <a:noFill/>
            <a:ln w="9525">
              <a:noFill/>
              <a:miter lim="800000"/>
              <a:headEnd/>
              <a:tailEnd/>
            </a:ln>
          </p:spPr>
          <p:txBody>
            <a:bodyPr wrap="none">
              <a:spAutoFit/>
            </a:bodyPr>
            <a:lstStyle/>
            <a:p>
              <a:pPr algn="ctr"/>
              <a:r>
                <a:rPr lang="en-US" sz="800" b="1" dirty="0">
                  <a:latin typeface="Arial" charset="0"/>
                </a:rPr>
                <a:t>ASIP</a:t>
              </a:r>
            </a:p>
            <a:p>
              <a:pPr algn="ctr"/>
              <a:r>
                <a:rPr lang="en-US" sz="800" b="1" dirty="0">
                  <a:latin typeface="Arial" charset="0"/>
                </a:rPr>
                <a:t>AN-PRC-119 </a:t>
              </a:r>
              <a:r>
                <a:rPr lang="en-US" sz="800" b="1" dirty="0" smtClean="0">
                  <a:latin typeface="Arial" charset="0"/>
                </a:rPr>
                <a:t>SR</a:t>
              </a:r>
            </a:p>
            <a:p>
              <a:pPr algn="ctr"/>
              <a:endParaRPr lang="en-US" sz="800" b="1" dirty="0">
                <a:latin typeface="Arial" charset="0"/>
              </a:endParaRPr>
            </a:p>
          </p:txBody>
        </p:sp>
      </p:grpSp>
      <p:pic>
        <p:nvPicPr>
          <p:cNvPr id="8" name="Picture 7" descr="acurucksack6.jpg"/>
          <p:cNvPicPr>
            <a:picLocks noChangeAspect="1"/>
          </p:cNvPicPr>
          <p:nvPr/>
        </p:nvPicPr>
        <p:blipFill>
          <a:blip r:embed="rId3" cstate="print"/>
          <a:stretch>
            <a:fillRect/>
          </a:stretch>
        </p:blipFill>
        <p:spPr>
          <a:xfrm>
            <a:off x="1600214" y="7594600"/>
            <a:ext cx="1200150" cy="1733550"/>
          </a:xfrm>
          <a:prstGeom prst="rect">
            <a:avLst/>
          </a:prstGeom>
        </p:spPr>
      </p:pic>
      <p:grpSp>
        <p:nvGrpSpPr>
          <p:cNvPr id="10" name="Group 9"/>
          <p:cNvGrpSpPr/>
          <p:nvPr/>
        </p:nvGrpSpPr>
        <p:grpSpPr>
          <a:xfrm>
            <a:off x="1397582" y="6432791"/>
            <a:ext cx="960520" cy="1158759"/>
            <a:chOff x="-7687" y="4267200"/>
            <a:chExt cx="1280694" cy="802218"/>
          </a:xfrm>
        </p:grpSpPr>
        <p:pic>
          <p:nvPicPr>
            <p:cNvPr id="11" name="Picture 519"/>
            <p:cNvPicPr>
              <a:picLocks noChangeAspect="1" noChangeArrowheads="1"/>
            </p:cNvPicPr>
            <p:nvPr/>
          </p:nvPicPr>
          <p:blipFill>
            <a:blip r:embed="rId4" cstate="print"/>
            <a:srcRect/>
            <a:stretch>
              <a:fillRect/>
            </a:stretch>
          </p:blipFill>
          <p:spPr bwMode="auto">
            <a:xfrm>
              <a:off x="304800" y="4267200"/>
              <a:ext cx="791853" cy="533400"/>
            </a:xfrm>
            <a:prstGeom prst="rect">
              <a:avLst/>
            </a:prstGeom>
            <a:noFill/>
            <a:ln w="9525">
              <a:noFill/>
              <a:miter lim="800000"/>
              <a:headEnd/>
              <a:tailEnd/>
            </a:ln>
          </p:spPr>
        </p:pic>
        <p:sp>
          <p:nvSpPr>
            <p:cNvPr id="12" name="Text Box 374"/>
            <p:cNvSpPr txBox="1">
              <a:spLocks noChangeArrowheads="1"/>
            </p:cNvSpPr>
            <p:nvPr/>
          </p:nvSpPr>
          <p:spPr bwMode="auto">
            <a:xfrm>
              <a:off x="-7687" y="4749804"/>
              <a:ext cx="1280694" cy="319614"/>
            </a:xfrm>
            <a:prstGeom prst="rect">
              <a:avLst/>
            </a:prstGeom>
            <a:noFill/>
            <a:ln w="9525">
              <a:noFill/>
              <a:miter lim="800000"/>
              <a:headEnd/>
              <a:tailEnd/>
            </a:ln>
          </p:spPr>
          <p:txBody>
            <a:bodyPr wrap="none">
              <a:spAutoFit/>
            </a:bodyPr>
            <a:lstStyle/>
            <a:p>
              <a:pPr algn="ctr"/>
              <a:r>
                <a:rPr lang="en-US" sz="800" b="1" dirty="0">
                  <a:latin typeface="Arial" charset="0"/>
                </a:rPr>
                <a:t>ASIP</a:t>
              </a:r>
            </a:p>
            <a:p>
              <a:pPr algn="ctr"/>
              <a:r>
                <a:rPr lang="en-US" sz="800" b="1" dirty="0">
                  <a:latin typeface="Arial" charset="0"/>
                </a:rPr>
                <a:t>AN-PRC-119 </a:t>
              </a:r>
              <a:r>
                <a:rPr lang="en-US" sz="800" b="1" dirty="0" smtClean="0">
                  <a:latin typeface="Arial" charset="0"/>
                </a:rPr>
                <a:t>SR</a:t>
              </a:r>
            </a:p>
            <a:p>
              <a:pPr algn="ctr"/>
              <a:endParaRPr lang="en-US" sz="800" b="1" dirty="0">
                <a:latin typeface="Arial" charset="0"/>
              </a:endParaRPr>
            </a:p>
          </p:txBody>
        </p:sp>
      </p:grpSp>
      <p:grpSp>
        <p:nvGrpSpPr>
          <p:cNvPr id="13" name="Group 12"/>
          <p:cNvGrpSpPr/>
          <p:nvPr/>
        </p:nvGrpSpPr>
        <p:grpSpPr>
          <a:xfrm>
            <a:off x="757141" y="5136464"/>
            <a:ext cx="699230" cy="1219088"/>
            <a:chOff x="6504858" y="2895600"/>
            <a:chExt cx="932306" cy="843984"/>
          </a:xfrm>
        </p:grpSpPr>
        <p:pic>
          <p:nvPicPr>
            <p:cNvPr id="14" name="Picture 13" descr="Hand Set.jpg"/>
            <p:cNvPicPr>
              <a:picLocks noChangeAspect="1"/>
            </p:cNvPicPr>
            <p:nvPr/>
          </p:nvPicPr>
          <p:blipFill>
            <a:blip r:embed="rId5" cstate="print"/>
            <a:stretch>
              <a:fillRect/>
            </a:stretch>
          </p:blipFill>
          <p:spPr>
            <a:xfrm>
              <a:off x="6629400" y="2895600"/>
              <a:ext cx="677531" cy="664369"/>
            </a:xfrm>
            <a:prstGeom prst="rect">
              <a:avLst/>
            </a:prstGeom>
          </p:spPr>
        </p:pic>
        <p:sp>
          <p:nvSpPr>
            <p:cNvPr id="15" name="Text Box 388"/>
            <p:cNvSpPr txBox="1">
              <a:spLocks noChangeArrowheads="1"/>
            </p:cNvSpPr>
            <p:nvPr/>
          </p:nvSpPr>
          <p:spPr bwMode="auto">
            <a:xfrm>
              <a:off x="6504858" y="3505200"/>
              <a:ext cx="932306" cy="234384"/>
            </a:xfrm>
            <a:prstGeom prst="rect">
              <a:avLst/>
            </a:prstGeom>
            <a:noFill/>
            <a:ln w="9525">
              <a:noFill/>
              <a:miter lim="800000"/>
              <a:headEnd/>
              <a:tailEnd/>
            </a:ln>
          </p:spPr>
          <p:txBody>
            <a:bodyPr wrap="none">
              <a:spAutoFit/>
            </a:bodyPr>
            <a:lstStyle/>
            <a:p>
              <a:pPr algn="ctr"/>
              <a:r>
                <a:rPr lang="en-US" sz="800" b="1" dirty="0" smtClean="0">
                  <a:latin typeface="Arial" charset="0"/>
                </a:rPr>
                <a:t>Hand Mics</a:t>
              </a:r>
            </a:p>
            <a:p>
              <a:pPr algn="ctr"/>
              <a:r>
                <a:rPr lang="en-US" sz="800" b="1" dirty="0" smtClean="0">
                  <a:latin typeface="Arial" charset="0"/>
                </a:rPr>
                <a:t>2x</a:t>
              </a:r>
            </a:p>
          </p:txBody>
        </p:sp>
      </p:grpSp>
      <p:grpSp>
        <p:nvGrpSpPr>
          <p:cNvPr id="16" name="Group 15"/>
          <p:cNvGrpSpPr/>
          <p:nvPr/>
        </p:nvGrpSpPr>
        <p:grpSpPr>
          <a:xfrm>
            <a:off x="1563591" y="5148685"/>
            <a:ext cx="699230" cy="1219088"/>
            <a:chOff x="6504858" y="2895600"/>
            <a:chExt cx="932306" cy="843984"/>
          </a:xfrm>
        </p:grpSpPr>
        <p:pic>
          <p:nvPicPr>
            <p:cNvPr id="17" name="Picture 16" descr="Hand Set.jpg"/>
            <p:cNvPicPr>
              <a:picLocks noChangeAspect="1"/>
            </p:cNvPicPr>
            <p:nvPr/>
          </p:nvPicPr>
          <p:blipFill>
            <a:blip r:embed="rId5" cstate="print"/>
            <a:stretch>
              <a:fillRect/>
            </a:stretch>
          </p:blipFill>
          <p:spPr>
            <a:xfrm>
              <a:off x="6629400" y="2895600"/>
              <a:ext cx="677531" cy="664369"/>
            </a:xfrm>
            <a:prstGeom prst="rect">
              <a:avLst/>
            </a:prstGeom>
          </p:spPr>
        </p:pic>
        <p:sp>
          <p:nvSpPr>
            <p:cNvPr id="18" name="Text Box 388"/>
            <p:cNvSpPr txBox="1">
              <a:spLocks noChangeArrowheads="1"/>
            </p:cNvSpPr>
            <p:nvPr/>
          </p:nvSpPr>
          <p:spPr bwMode="auto">
            <a:xfrm>
              <a:off x="6504858" y="3505200"/>
              <a:ext cx="932306" cy="234384"/>
            </a:xfrm>
            <a:prstGeom prst="rect">
              <a:avLst/>
            </a:prstGeom>
            <a:noFill/>
            <a:ln w="9525">
              <a:noFill/>
              <a:miter lim="800000"/>
              <a:headEnd/>
              <a:tailEnd/>
            </a:ln>
          </p:spPr>
          <p:txBody>
            <a:bodyPr wrap="none">
              <a:spAutoFit/>
            </a:bodyPr>
            <a:lstStyle/>
            <a:p>
              <a:pPr algn="ctr"/>
              <a:r>
                <a:rPr lang="en-US" sz="800" b="1" dirty="0" smtClean="0">
                  <a:latin typeface="Arial" charset="0"/>
                </a:rPr>
                <a:t>Hand Mics</a:t>
              </a:r>
            </a:p>
            <a:p>
              <a:pPr algn="ctr"/>
              <a:r>
                <a:rPr lang="en-US" sz="800" b="1" dirty="0" smtClean="0">
                  <a:latin typeface="Arial" charset="0"/>
                </a:rPr>
                <a:t>2x</a:t>
              </a:r>
            </a:p>
          </p:txBody>
        </p:sp>
      </p:grpSp>
      <p:pic>
        <p:nvPicPr>
          <p:cNvPr id="19" name="Picture 18" descr="acurucksack6.jpg"/>
          <p:cNvPicPr>
            <a:picLocks noChangeAspect="1"/>
          </p:cNvPicPr>
          <p:nvPr/>
        </p:nvPicPr>
        <p:blipFill>
          <a:blip r:embed="rId3" cstate="print"/>
          <a:stretch>
            <a:fillRect/>
          </a:stretch>
        </p:blipFill>
        <p:spPr>
          <a:xfrm>
            <a:off x="3009920" y="7594600"/>
            <a:ext cx="1200150" cy="1733550"/>
          </a:xfrm>
          <a:prstGeom prst="rect">
            <a:avLst/>
          </a:prstGeom>
        </p:spPr>
      </p:pic>
      <p:pic>
        <p:nvPicPr>
          <p:cNvPr id="20" name="Picture 19" descr="acurucksack6.jpg"/>
          <p:cNvPicPr>
            <a:picLocks noChangeAspect="1"/>
          </p:cNvPicPr>
          <p:nvPr/>
        </p:nvPicPr>
        <p:blipFill>
          <a:blip r:embed="rId3" cstate="print"/>
          <a:stretch>
            <a:fillRect/>
          </a:stretch>
        </p:blipFill>
        <p:spPr>
          <a:xfrm>
            <a:off x="4286270" y="7594600"/>
            <a:ext cx="1200150" cy="1733550"/>
          </a:xfrm>
          <a:prstGeom prst="rect">
            <a:avLst/>
          </a:prstGeom>
        </p:spPr>
      </p:pic>
      <p:grpSp>
        <p:nvGrpSpPr>
          <p:cNvPr id="23" name="Group 22"/>
          <p:cNvGrpSpPr/>
          <p:nvPr/>
        </p:nvGrpSpPr>
        <p:grpSpPr>
          <a:xfrm>
            <a:off x="2800934" y="6445021"/>
            <a:ext cx="960520" cy="1158759"/>
            <a:chOff x="-7687" y="4267200"/>
            <a:chExt cx="1280694" cy="802218"/>
          </a:xfrm>
        </p:grpSpPr>
        <p:pic>
          <p:nvPicPr>
            <p:cNvPr id="24" name="Picture 519"/>
            <p:cNvPicPr>
              <a:picLocks noChangeAspect="1" noChangeArrowheads="1"/>
            </p:cNvPicPr>
            <p:nvPr/>
          </p:nvPicPr>
          <p:blipFill>
            <a:blip r:embed="rId4" cstate="print"/>
            <a:srcRect/>
            <a:stretch>
              <a:fillRect/>
            </a:stretch>
          </p:blipFill>
          <p:spPr bwMode="auto">
            <a:xfrm>
              <a:off x="304800" y="4267200"/>
              <a:ext cx="791853" cy="533400"/>
            </a:xfrm>
            <a:prstGeom prst="rect">
              <a:avLst/>
            </a:prstGeom>
            <a:noFill/>
            <a:ln w="9525">
              <a:noFill/>
              <a:miter lim="800000"/>
              <a:headEnd/>
              <a:tailEnd/>
            </a:ln>
          </p:spPr>
        </p:pic>
        <p:sp>
          <p:nvSpPr>
            <p:cNvPr id="25" name="Text Box 374"/>
            <p:cNvSpPr txBox="1">
              <a:spLocks noChangeArrowheads="1"/>
            </p:cNvSpPr>
            <p:nvPr/>
          </p:nvSpPr>
          <p:spPr bwMode="auto">
            <a:xfrm>
              <a:off x="-7687" y="4749804"/>
              <a:ext cx="1280694" cy="319614"/>
            </a:xfrm>
            <a:prstGeom prst="rect">
              <a:avLst/>
            </a:prstGeom>
            <a:noFill/>
            <a:ln w="9525">
              <a:noFill/>
              <a:miter lim="800000"/>
              <a:headEnd/>
              <a:tailEnd/>
            </a:ln>
          </p:spPr>
          <p:txBody>
            <a:bodyPr wrap="none">
              <a:spAutoFit/>
            </a:bodyPr>
            <a:lstStyle/>
            <a:p>
              <a:pPr algn="ctr"/>
              <a:r>
                <a:rPr lang="en-US" sz="800" b="1" dirty="0">
                  <a:latin typeface="Arial" charset="0"/>
                </a:rPr>
                <a:t>ASIP</a:t>
              </a:r>
            </a:p>
            <a:p>
              <a:pPr algn="ctr"/>
              <a:r>
                <a:rPr lang="en-US" sz="800" b="1" dirty="0">
                  <a:latin typeface="Arial" charset="0"/>
                </a:rPr>
                <a:t>AN-PRC-119 </a:t>
              </a:r>
              <a:r>
                <a:rPr lang="en-US" sz="800" b="1" dirty="0" smtClean="0">
                  <a:latin typeface="Arial" charset="0"/>
                </a:rPr>
                <a:t>SR</a:t>
              </a:r>
            </a:p>
            <a:p>
              <a:pPr algn="ctr"/>
              <a:endParaRPr lang="en-US" sz="800" b="1" dirty="0">
                <a:latin typeface="Arial" charset="0"/>
              </a:endParaRPr>
            </a:p>
          </p:txBody>
        </p:sp>
      </p:grpSp>
      <p:grpSp>
        <p:nvGrpSpPr>
          <p:cNvPr id="26" name="Group 25"/>
          <p:cNvGrpSpPr/>
          <p:nvPr/>
        </p:nvGrpSpPr>
        <p:grpSpPr>
          <a:xfrm>
            <a:off x="2979647" y="5124216"/>
            <a:ext cx="699230" cy="1219088"/>
            <a:chOff x="6504858" y="2895600"/>
            <a:chExt cx="932306" cy="843984"/>
          </a:xfrm>
        </p:grpSpPr>
        <p:pic>
          <p:nvPicPr>
            <p:cNvPr id="27" name="Picture 26" descr="Hand Set.jpg"/>
            <p:cNvPicPr>
              <a:picLocks noChangeAspect="1"/>
            </p:cNvPicPr>
            <p:nvPr/>
          </p:nvPicPr>
          <p:blipFill>
            <a:blip r:embed="rId5" cstate="print"/>
            <a:stretch>
              <a:fillRect/>
            </a:stretch>
          </p:blipFill>
          <p:spPr>
            <a:xfrm>
              <a:off x="6629400" y="2895600"/>
              <a:ext cx="677531" cy="664369"/>
            </a:xfrm>
            <a:prstGeom prst="rect">
              <a:avLst/>
            </a:prstGeom>
          </p:spPr>
        </p:pic>
        <p:sp>
          <p:nvSpPr>
            <p:cNvPr id="28" name="Text Box 388"/>
            <p:cNvSpPr txBox="1">
              <a:spLocks noChangeArrowheads="1"/>
            </p:cNvSpPr>
            <p:nvPr/>
          </p:nvSpPr>
          <p:spPr bwMode="auto">
            <a:xfrm>
              <a:off x="6504858" y="3505200"/>
              <a:ext cx="932306" cy="234384"/>
            </a:xfrm>
            <a:prstGeom prst="rect">
              <a:avLst/>
            </a:prstGeom>
            <a:noFill/>
            <a:ln w="9525">
              <a:noFill/>
              <a:miter lim="800000"/>
              <a:headEnd/>
              <a:tailEnd/>
            </a:ln>
          </p:spPr>
          <p:txBody>
            <a:bodyPr wrap="none">
              <a:spAutoFit/>
            </a:bodyPr>
            <a:lstStyle/>
            <a:p>
              <a:pPr algn="ctr"/>
              <a:r>
                <a:rPr lang="en-US" sz="800" b="1" dirty="0" smtClean="0">
                  <a:latin typeface="Arial" charset="0"/>
                </a:rPr>
                <a:t>Hand Mics</a:t>
              </a:r>
            </a:p>
            <a:p>
              <a:pPr algn="ctr"/>
              <a:r>
                <a:rPr lang="en-US" sz="800" b="1" dirty="0" smtClean="0">
                  <a:latin typeface="Arial" charset="0"/>
                </a:rPr>
                <a:t>2x</a:t>
              </a:r>
            </a:p>
          </p:txBody>
        </p:sp>
      </p:grpSp>
      <p:grpSp>
        <p:nvGrpSpPr>
          <p:cNvPr id="31" name="Group 30"/>
          <p:cNvGrpSpPr/>
          <p:nvPr/>
        </p:nvGrpSpPr>
        <p:grpSpPr>
          <a:xfrm>
            <a:off x="43138" y="6200427"/>
            <a:ext cx="808235" cy="1329154"/>
            <a:chOff x="6516395" y="4267200"/>
            <a:chExt cx="1077646" cy="920184"/>
          </a:xfrm>
        </p:grpSpPr>
        <p:pic>
          <p:nvPicPr>
            <p:cNvPr id="32" name="Picture 31" descr="ASIP Battery.jpg"/>
            <p:cNvPicPr>
              <a:picLocks noChangeAspect="1"/>
            </p:cNvPicPr>
            <p:nvPr/>
          </p:nvPicPr>
          <p:blipFill>
            <a:blip r:embed="rId6" cstate="print"/>
            <a:stretch>
              <a:fillRect/>
            </a:stretch>
          </p:blipFill>
          <p:spPr>
            <a:xfrm>
              <a:off x="6705600" y="4267200"/>
              <a:ext cx="685800" cy="825103"/>
            </a:xfrm>
            <a:prstGeom prst="rect">
              <a:avLst/>
            </a:prstGeom>
          </p:spPr>
        </p:pic>
        <p:sp>
          <p:nvSpPr>
            <p:cNvPr id="33" name="Text Box 388"/>
            <p:cNvSpPr txBox="1">
              <a:spLocks noChangeArrowheads="1"/>
            </p:cNvSpPr>
            <p:nvPr/>
          </p:nvSpPr>
          <p:spPr bwMode="auto">
            <a:xfrm>
              <a:off x="6516395" y="4953000"/>
              <a:ext cx="1077646" cy="234384"/>
            </a:xfrm>
            <a:prstGeom prst="rect">
              <a:avLst/>
            </a:prstGeom>
            <a:noFill/>
            <a:ln w="9525">
              <a:noFill/>
              <a:miter lim="800000"/>
              <a:headEnd/>
              <a:tailEnd/>
            </a:ln>
          </p:spPr>
          <p:txBody>
            <a:bodyPr wrap="none">
              <a:spAutoFit/>
            </a:bodyPr>
            <a:lstStyle/>
            <a:p>
              <a:pPr algn="ctr"/>
              <a:r>
                <a:rPr lang="en-US" sz="800" b="1" dirty="0" smtClean="0">
                  <a:latin typeface="Arial" charset="0"/>
                </a:rPr>
                <a:t>ASIP Battery</a:t>
              </a:r>
            </a:p>
            <a:p>
              <a:pPr algn="ctr"/>
              <a:r>
                <a:rPr lang="en-US" sz="800" b="1" dirty="0" smtClean="0">
                  <a:latin typeface="Arial" charset="0"/>
                </a:rPr>
                <a:t>2X </a:t>
              </a:r>
            </a:p>
          </p:txBody>
        </p:sp>
      </p:grpSp>
      <p:grpSp>
        <p:nvGrpSpPr>
          <p:cNvPr id="34" name="Group 33"/>
          <p:cNvGrpSpPr/>
          <p:nvPr/>
        </p:nvGrpSpPr>
        <p:grpSpPr>
          <a:xfrm>
            <a:off x="2155958" y="6212659"/>
            <a:ext cx="837089" cy="1206045"/>
            <a:chOff x="6497158" y="4267200"/>
            <a:chExt cx="1116118" cy="834954"/>
          </a:xfrm>
        </p:grpSpPr>
        <p:pic>
          <p:nvPicPr>
            <p:cNvPr id="35" name="Picture 34" descr="ASIP Battery.jpg"/>
            <p:cNvPicPr>
              <a:picLocks noChangeAspect="1"/>
            </p:cNvPicPr>
            <p:nvPr/>
          </p:nvPicPr>
          <p:blipFill>
            <a:blip r:embed="rId6" cstate="print"/>
            <a:stretch>
              <a:fillRect/>
            </a:stretch>
          </p:blipFill>
          <p:spPr>
            <a:xfrm>
              <a:off x="6705600" y="4267200"/>
              <a:ext cx="685800" cy="825103"/>
            </a:xfrm>
            <a:prstGeom prst="rect">
              <a:avLst/>
            </a:prstGeom>
          </p:spPr>
        </p:pic>
        <p:sp>
          <p:nvSpPr>
            <p:cNvPr id="36" name="Text Box 388"/>
            <p:cNvSpPr txBox="1">
              <a:spLocks noChangeArrowheads="1"/>
            </p:cNvSpPr>
            <p:nvPr/>
          </p:nvSpPr>
          <p:spPr bwMode="auto">
            <a:xfrm>
              <a:off x="6497158" y="4953000"/>
              <a:ext cx="1116118" cy="149154"/>
            </a:xfrm>
            <a:prstGeom prst="rect">
              <a:avLst/>
            </a:prstGeom>
            <a:noFill/>
            <a:ln w="9525">
              <a:noFill/>
              <a:miter lim="800000"/>
              <a:headEnd/>
              <a:tailEnd/>
            </a:ln>
          </p:spPr>
          <p:txBody>
            <a:bodyPr wrap="none">
              <a:spAutoFit/>
            </a:bodyPr>
            <a:lstStyle/>
            <a:p>
              <a:pPr algn="ctr"/>
              <a:r>
                <a:rPr lang="en-US" sz="800" b="1" dirty="0" smtClean="0">
                  <a:latin typeface="Arial" charset="0"/>
                </a:rPr>
                <a:t>ASIP Battery </a:t>
              </a:r>
            </a:p>
          </p:txBody>
        </p:sp>
      </p:grpSp>
      <p:grpSp>
        <p:nvGrpSpPr>
          <p:cNvPr id="37" name="Group 36"/>
          <p:cNvGrpSpPr/>
          <p:nvPr/>
        </p:nvGrpSpPr>
        <p:grpSpPr>
          <a:xfrm>
            <a:off x="3508511" y="6310500"/>
            <a:ext cx="837089" cy="1206045"/>
            <a:chOff x="6497158" y="4267200"/>
            <a:chExt cx="1116118" cy="834954"/>
          </a:xfrm>
        </p:grpSpPr>
        <p:pic>
          <p:nvPicPr>
            <p:cNvPr id="38" name="Picture 37" descr="ASIP Battery.jpg"/>
            <p:cNvPicPr>
              <a:picLocks noChangeAspect="1"/>
            </p:cNvPicPr>
            <p:nvPr/>
          </p:nvPicPr>
          <p:blipFill>
            <a:blip r:embed="rId6" cstate="print"/>
            <a:stretch>
              <a:fillRect/>
            </a:stretch>
          </p:blipFill>
          <p:spPr>
            <a:xfrm>
              <a:off x="6705600" y="4267200"/>
              <a:ext cx="685800" cy="825103"/>
            </a:xfrm>
            <a:prstGeom prst="rect">
              <a:avLst/>
            </a:prstGeom>
          </p:spPr>
        </p:pic>
        <p:sp>
          <p:nvSpPr>
            <p:cNvPr id="39" name="Text Box 388"/>
            <p:cNvSpPr txBox="1">
              <a:spLocks noChangeArrowheads="1"/>
            </p:cNvSpPr>
            <p:nvPr/>
          </p:nvSpPr>
          <p:spPr bwMode="auto">
            <a:xfrm>
              <a:off x="6497158" y="4953000"/>
              <a:ext cx="1116118" cy="149154"/>
            </a:xfrm>
            <a:prstGeom prst="rect">
              <a:avLst/>
            </a:prstGeom>
            <a:noFill/>
            <a:ln w="9525">
              <a:noFill/>
              <a:miter lim="800000"/>
              <a:headEnd/>
              <a:tailEnd/>
            </a:ln>
          </p:spPr>
          <p:txBody>
            <a:bodyPr wrap="none">
              <a:spAutoFit/>
            </a:bodyPr>
            <a:lstStyle/>
            <a:p>
              <a:pPr algn="ctr"/>
              <a:r>
                <a:rPr lang="en-US" sz="800" b="1" dirty="0" smtClean="0">
                  <a:latin typeface="Arial" charset="0"/>
                </a:rPr>
                <a:t>ASIP Battery </a:t>
              </a:r>
            </a:p>
          </p:txBody>
        </p:sp>
      </p:grpSp>
      <p:pic>
        <p:nvPicPr>
          <p:cNvPr id="40" name="Picture 39" descr="acurucksack6.jpg"/>
          <p:cNvPicPr>
            <a:picLocks noChangeAspect="1"/>
          </p:cNvPicPr>
          <p:nvPr/>
        </p:nvPicPr>
        <p:blipFill>
          <a:blip r:embed="rId3" cstate="print"/>
          <a:stretch>
            <a:fillRect/>
          </a:stretch>
        </p:blipFill>
        <p:spPr>
          <a:xfrm>
            <a:off x="5543550" y="7594600"/>
            <a:ext cx="1200150" cy="1733550"/>
          </a:xfrm>
          <a:prstGeom prst="rect">
            <a:avLst/>
          </a:prstGeom>
        </p:spPr>
      </p:pic>
      <p:grpSp>
        <p:nvGrpSpPr>
          <p:cNvPr id="43" name="Group 42"/>
          <p:cNvGrpSpPr/>
          <p:nvPr/>
        </p:nvGrpSpPr>
        <p:grpSpPr>
          <a:xfrm>
            <a:off x="2275788" y="5063065"/>
            <a:ext cx="538930" cy="1316110"/>
            <a:chOff x="7575808" y="2362200"/>
            <a:chExt cx="718572" cy="911153"/>
          </a:xfrm>
        </p:grpSpPr>
        <p:pic>
          <p:nvPicPr>
            <p:cNvPr id="44" name="Picture 43" descr="Dagger.jpg"/>
            <p:cNvPicPr>
              <a:picLocks noChangeAspect="1"/>
            </p:cNvPicPr>
            <p:nvPr/>
          </p:nvPicPr>
          <p:blipFill>
            <a:blip r:embed="rId7" cstate="print"/>
            <a:stretch>
              <a:fillRect/>
            </a:stretch>
          </p:blipFill>
          <p:spPr>
            <a:xfrm rot="5400000">
              <a:off x="7539783" y="2493217"/>
              <a:ext cx="774350" cy="512316"/>
            </a:xfrm>
            <a:prstGeom prst="rect">
              <a:avLst/>
            </a:prstGeom>
          </p:spPr>
        </p:pic>
        <p:sp>
          <p:nvSpPr>
            <p:cNvPr id="45" name="Text Box 388"/>
            <p:cNvSpPr txBox="1">
              <a:spLocks noChangeArrowheads="1"/>
            </p:cNvSpPr>
            <p:nvPr/>
          </p:nvSpPr>
          <p:spPr bwMode="auto">
            <a:xfrm>
              <a:off x="7575808" y="3124200"/>
              <a:ext cx="718572" cy="149153"/>
            </a:xfrm>
            <a:prstGeom prst="rect">
              <a:avLst/>
            </a:prstGeom>
            <a:noFill/>
            <a:ln w="9525">
              <a:noFill/>
              <a:miter lim="800000"/>
              <a:headEnd/>
              <a:tailEnd/>
            </a:ln>
          </p:spPr>
          <p:txBody>
            <a:bodyPr wrap="none">
              <a:spAutoFit/>
            </a:bodyPr>
            <a:lstStyle/>
            <a:p>
              <a:pPr algn="ctr"/>
              <a:r>
                <a:rPr lang="en-US" sz="800" b="1" dirty="0" smtClean="0">
                  <a:latin typeface="Arial" charset="0"/>
                </a:rPr>
                <a:t>Dagger</a:t>
              </a:r>
              <a:endParaRPr lang="en-US" sz="800" b="1" dirty="0">
                <a:latin typeface="Arial" charset="0"/>
              </a:endParaRPr>
            </a:p>
          </p:txBody>
        </p:sp>
      </p:grpSp>
      <p:sp>
        <p:nvSpPr>
          <p:cNvPr id="46" name="Rectangle 45"/>
          <p:cNvSpPr/>
          <p:nvPr/>
        </p:nvSpPr>
        <p:spPr>
          <a:xfrm>
            <a:off x="114300" y="1540933"/>
            <a:ext cx="1371600" cy="836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92248" y="1540933"/>
            <a:ext cx="1371600" cy="836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70196" y="1540933"/>
            <a:ext cx="1371600" cy="836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248144" y="1540933"/>
            <a:ext cx="1257300" cy="836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505451" y="1540933"/>
            <a:ext cx="1257300" cy="836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497368" y="3412066"/>
            <a:ext cx="822661" cy="1494254"/>
            <a:chOff x="3930198" y="2667000"/>
            <a:chExt cx="1096881" cy="1034484"/>
          </a:xfrm>
        </p:grpSpPr>
        <p:pic>
          <p:nvPicPr>
            <p:cNvPr id="53" name="Picture 52" descr="vtpenn.jpg"/>
            <p:cNvPicPr>
              <a:picLocks noChangeAspect="1"/>
            </p:cNvPicPr>
            <p:nvPr/>
          </p:nvPicPr>
          <p:blipFill>
            <a:blip r:embed="rId8" cstate="print"/>
            <a:stretch>
              <a:fillRect/>
            </a:stretch>
          </p:blipFill>
          <p:spPr>
            <a:xfrm>
              <a:off x="4095750" y="2667000"/>
              <a:ext cx="787908" cy="837128"/>
            </a:xfrm>
            <a:prstGeom prst="rect">
              <a:avLst/>
            </a:prstGeom>
          </p:spPr>
        </p:pic>
        <p:sp>
          <p:nvSpPr>
            <p:cNvPr id="54" name="Text Box 388"/>
            <p:cNvSpPr txBox="1">
              <a:spLocks noChangeArrowheads="1"/>
            </p:cNvSpPr>
            <p:nvPr/>
          </p:nvSpPr>
          <p:spPr bwMode="auto">
            <a:xfrm>
              <a:off x="3930198" y="3467100"/>
              <a:ext cx="1096881" cy="234384"/>
            </a:xfrm>
            <a:prstGeom prst="rect">
              <a:avLst/>
            </a:prstGeom>
            <a:noFill/>
            <a:ln w="9525">
              <a:noFill/>
              <a:miter lim="800000"/>
              <a:headEnd/>
              <a:tailEnd/>
            </a:ln>
          </p:spPr>
          <p:txBody>
            <a:bodyPr wrap="none">
              <a:spAutoFit/>
            </a:bodyPr>
            <a:lstStyle/>
            <a:p>
              <a:pPr algn="ctr"/>
              <a:r>
                <a:rPr lang="en-US" sz="800" b="1" dirty="0" smtClean="0">
                  <a:latin typeface="Arial" charset="0"/>
                </a:rPr>
                <a:t>Laminated </a:t>
              </a:r>
            </a:p>
            <a:p>
              <a:pPr algn="ctr"/>
              <a:r>
                <a:rPr lang="en-US" sz="800" b="1" dirty="0" smtClean="0">
                  <a:latin typeface="Arial" charset="0"/>
                </a:rPr>
                <a:t>1/50,000 Map</a:t>
              </a:r>
              <a:endParaRPr lang="en-US" sz="800" b="1" dirty="0">
                <a:latin typeface="Arial" charset="0"/>
              </a:endParaRPr>
            </a:p>
          </p:txBody>
        </p:sp>
      </p:grpSp>
      <p:grpSp>
        <p:nvGrpSpPr>
          <p:cNvPr id="55" name="Group 54"/>
          <p:cNvGrpSpPr/>
          <p:nvPr/>
        </p:nvGrpSpPr>
        <p:grpSpPr>
          <a:xfrm>
            <a:off x="68618" y="3228614"/>
            <a:ext cx="822661" cy="1494254"/>
            <a:chOff x="3930198" y="2667000"/>
            <a:chExt cx="1096881" cy="1034484"/>
          </a:xfrm>
        </p:grpSpPr>
        <p:pic>
          <p:nvPicPr>
            <p:cNvPr id="56" name="Picture 55" descr="vtpenn.jpg"/>
            <p:cNvPicPr>
              <a:picLocks noChangeAspect="1"/>
            </p:cNvPicPr>
            <p:nvPr/>
          </p:nvPicPr>
          <p:blipFill>
            <a:blip r:embed="rId8" cstate="print"/>
            <a:stretch>
              <a:fillRect/>
            </a:stretch>
          </p:blipFill>
          <p:spPr>
            <a:xfrm>
              <a:off x="4095750" y="2667000"/>
              <a:ext cx="787908" cy="837128"/>
            </a:xfrm>
            <a:prstGeom prst="rect">
              <a:avLst/>
            </a:prstGeom>
          </p:spPr>
        </p:pic>
        <p:sp>
          <p:nvSpPr>
            <p:cNvPr id="57" name="Text Box 388"/>
            <p:cNvSpPr txBox="1">
              <a:spLocks noChangeArrowheads="1"/>
            </p:cNvSpPr>
            <p:nvPr/>
          </p:nvSpPr>
          <p:spPr bwMode="auto">
            <a:xfrm>
              <a:off x="3930198" y="3467100"/>
              <a:ext cx="1096881" cy="234384"/>
            </a:xfrm>
            <a:prstGeom prst="rect">
              <a:avLst/>
            </a:prstGeom>
            <a:noFill/>
            <a:ln w="9525">
              <a:noFill/>
              <a:miter lim="800000"/>
              <a:headEnd/>
              <a:tailEnd/>
            </a:ln>
          </p:spPr>
          <p:txBody>
            <a:bodyPr wrap="none">
              <a:spAutoFit/>
            </a:bodyPr>
            <a:lstStyle/>
            <a:p>
              <a:pPr algn="ctr"/>
              <a:r>
                <a:rPr lang="en-US" sz="800" b="1" dirty="0" smtClean="0">
                  <a:latin typeface="Arial" charset="0"/>
                </a:rPr>
                <a:t>Laminated </a:t>
              </a:r>
            </a:p>
            <a:p>
              <a:pPr algn="ctr"/>
              <a:r>
                <a:rPr lang="en-US" sz="800" b="1" dirty="0" smtClean="0">
                  <a:latin typeface="Arial" charset="0"/>
                </a:rPr>
                <a:t>1/50,000 Map</a:t>
              </a:r>
              <a:endParaRPr lang="en-US" sz="800" b="1" dirty="0">
                <a:latin typeface="Arial" charset="0"/>
              </a:endParaRPr>
            </a:p>
          </p:txBody>
        </p:sp>
      </p:grpSp>
      <p:grpSp>
        <p:nvGrpSpPr>
          <p:cNvPr id="58" name="Group 57"/>
          <p:cNvGrpSpPr/>
          <p:nvPr/>
        </p:nvGrpSpPr>
        <p:grpSpPr>
          <a:xfrm>
            <a:off x="17680" y="1809988"/>
            <a:ext cx="1391656" cy="1329020"/>
            <a:chOff x="6437270" y="609600"/>
            <a:chExt cx="2744161" cy="1360725"/>
          </a:xfrm>
        </p:grpSpPr>
        <p:pic>
          <p:nvPicPr>
            <p:cNvPr id="59" name="Picture 58" descr="Lumocolor Pen.jpg"/>
            <p:cNvPicPr>
              <a:picLocks noChangeAspect="1"/>
            </p:cNvPicPr>
            <p:nvPr/>
          </p:nvPicPr>
          <p:blipFill>
            <a:blip r:embed="rId9" cstate="print"/>
            <a:stretch>
              <a:fillRect/>
            </a:stretch>
          </p:blipFill>
          <p:spPr>
            <a:xfrm>
              <a:off x="7723333" y="609600"/>
              <a:ext cx="876300" cy="876300"/>
            </a:xfrm>
            <a:prstGeom prst="rect">
              <a:avLst/>
            </a:prstGeom>
          </p:spPr>
        </p:pic>
        <p:sp>
          <p:nvSpPr>
            <p:cNvPr id="60" name="Text Box 374"/>
            <p:cNvSpPr txBox="1">
              <a:spLocks noChangeArrowheads="1"/>
            </p:cNvSpPr>
            <p:nvPr/>
          </p:nvSpPr>
          <p:spPr bwMode="auto">
            <a:xfrm>
              <a:off x="7227356" y="1371599"/>
              <a:ext cx="1954075" cy="472678"/>
            </a:xfrm>
            <a:prstGeom prst="rect">
              <a:avLst/>
            </a:prstGeom>
            <a:noFill/>
            <a:ln w="9525">
              <a:noFill/>
              <a:miter lim="800000"/>
              <a:headEnd/>
              <a:tailEnd/>
            </a:ln>
          </p:spPr>
          <p:txBody>
            <a:bodyPr wrap="none">
              <a:spAutoFit/>
            </a:bodyPr>
            <a:lstStyle/>
            <a:p>
              <a:pPr algn="ctr"/>
              <a:r>
                <a:rPr lang="en-US" sz="800" b="1" dirty="0" smtClean="0">
                  <a:latin typeface="Arial" charset="0"/>
                </a:rPr>
                <a:t>Lumocolor Pens</a:t>
              </a:r>
            </a:p>
            <a:p>
              <a:pPr algn="ctr"/>
              <a:r>
                <a:rPr lang="en-US" sz="800" b="1" dirty="0" smtClean="0">
                  <a:latin typeface="Arial" charset="0"/>
                </a:rPr>
                <a:t>Permanent</a:t>
              </a:r>
            </a:p>
            <a:p>
              <a:pPr algn="ctr"/>
              <a:endParaRPr lang="en-US" sz="800" b="1" dirty="0">
                <a:latin typeface="Arial" charset="0"/>
              </a:endParaRPr>
            </a:p>
          </p:txBody>
        </p:sp>
        <p:pic>
          <p:nvPicPr>
            <p:cNvPr id="61" name="Picture 60" descr="Lumocolor Correction Pen.jpg"/>
            <p:cNvPicPr>
              <a:picLocks noChangeAspect="1"/>
            </p:cNvPicPr>
            <p:nvPr/>
          </p:nvPicPr>
          <p:blipFill>
            <a:blip r:embed="rId10" cstate="print"/>
            <a:stretch>
              <a:fillRect/>
            </a:stretch>
          </p:blipFill>
          <p:spPr>
            <a:xfrm>
              <a:off x="6808933" y="762000"/>
              <a:ext cx="454650" cy="606200"/>
            </a:xfrm>
            <a:prstGeom prst="rect">
              <a:avLst/>
            </a:prstGeom>
          </p:spPr>
        </p:pic>
        <p:sp>
          <p:nvSpPr>
            <p:cNvPr id="62" name="Text Box 374"/>
            <p:cNvSpPr txBox="1">
              <a:spLocks noChangeArrowheads="1"/>
            </p:cNvSpPr>
            <p:nvPr/>
          </p:nvSpPr>
          <p:spPr bwMode="auto">
            <a:xfrm>
              <a:off x="6437270" y="1371600"/>
              <a:ext cx="1524192" cy="598725"/>
            </a:xfrm>
            <a:prstGeom prst="rect">
              <a:avLst/>
            </a:prstGeom>
            <a:noFill/>
            <a:ln w="9525">
              <a:noFill/>
              <a:miter lim="800000"/>
              <a:headEnd/>
              <a:tailEnd/>
            </a:ln>
          </p:spPr>
          <p:txBody>
            <a:bodyPr wrap="none">
              <a:spAutoFit/>
            </a:bodyPr>
            <a:lstStyle/>
            <a:p>
              <a:pPr algn="ctr"/>
              <a:r>
                <a:rPr lang="en-US" sz="800" b="1" dirty="0" smtClean="0">
                  <a:latin typeface="Arial" charset="0"/>
                </a:rPr>
                <a:t>Lumocolor  </a:t>
              </a:r>
            </a:p>
            <a:p>
              <a:pPr algn="ctr"/>
              <a:r>
                <a:rPr lang="en-US" sz="800" b="1" dirty="0" smtClean="0">
                  <a:latin typeface="Arial" charset="0"/>
                </a:rPr>
                <a:t>Correction</a:t>
              </a:r>
            </a:p>
            <a:p>
              <a:pPr algn="ctr"/>
              <a:r>
                <a:rPr lang="en-US" sz="800" b="1" dirty="0" smtClean="0">
                  <a:latin typeface="Arial" charset="0"/>
                </a:rPr>
                <a:t>Pen</a:t>
              </a:r>
            </a:p>
            <a:p>
              <a:pPr algn="ctr"/>
              <a:endParaRPr lang="en-US" sz="800" b="1" dirty="0">
                <a:latin typeface="Arial" charset="0"/>
              </a:endParaRPr>
            </a:p>
          </p:txBody>
        </p:sp>
      </p:grpSp>
      <p:grpSp>
        <p:nvGrpSpPr>
          <p:cNvPr id="63" name="Group 62"/>
          <p:cNvGrpSpPr/>
          <p:nvPr/>
        </p:nvGrpSpPr>
        <p:grpSpPr>
          <a:xfrm>
            <a:off x="2919768" y="3412066"/>
            <a:ext cx="822661" cy="1494254"/>
            <a:chOff x="3930198" y="2667000"/>
            <a:chExt cx="1096881" cy="1034484"/>
          </a:xfrm>
        </p:grpSpPr>
        <p:pic>
          <p:nvPicPr>
            <p:cNvPr id="64" name="Picture 63" descr="vtpenn.jpg"/>
            <p:cNvPicPr>
              <a:picLocks noChangeAspect="1"/>
            </p:cNvPicPr>
            <p:nvPr/>
          </p:nvPicPr>
          <p:blipFill>
            <a:blip r:embed="rId8" cstate="print"/>
            <a:stretch>
              <a:fillRect/>
            </a:stretch>
          </p:blipFill>
          <p:spPr>
            <a:xfrm>
              <a:off x="4095750" y="2667000"/>
              <a:ext cx="787908" cy="837128"/>
            </a:xfrm>
            <a:prstGeom prst="rect">
              <a:avLst/>
            </a:prstGeom>
          </p:spPr>
        </p:pic>
        <p:sp>
          <p:nvSpPr>
            <p:cNvPr id="65" name="Text Box 388"/>
            <p:cNvSpPr txBox="1">
              <a:spLocks noChangeArrowheads="1"/>
            </p:cNvSpPr>
            <p:nvPr/>
          </p:nvSpPr>
          <p:spPr bwMode="auto">
            <a:xfrm>
              <a:off x="3930198" y="3467100"/>
              <a:ext cx="1096881" cy="234384"/>
            </a:xfrm>
            <a:prstGeom prst="rect">
              <a:avLst/>
            </a:prstGeom>
            <a:noFill/>
            <a:ln w="9525">
              <a:noFill/>
              <a:miter lim="800000"/>
              <a:headEnd/>
              <a:tailEnd/>
            </a:ln>
          </p:spPr>
          <p:txBody>
            <a:bodyPr wrap="none">
              <a:spAutoFit/>
            </a:bodyPr>
            <a:lstStyle/>
            <a:p>
              <a:pPr algn="ctr"/>
              <a:r>
                <a:rPr lang="en-US" sz="800" b="1" dirty="0" smtClean="0">
                  <a:latin typeface="Arial" charset="0"/>
                </a:rPr>
                <a:t>Laminated </a:t>
              </a:r>
            </a:p>
            <a:p>
              <a:pPr algn="ctr"/>
              <a:r>
                <a:rPr lang="en-US" sz="800" b="1" dirty="0" smtClean="0">
                  <a:latin typeface="Arial" charset="0"/>
                </a:rPr>
                <a:t>1/50,000 Map</a:t>
              </a:r>
              <a:endParaRPr lang="en-US" sz="800" b="1" dirty="0">
                <a:latin typeface="Arial" charset="0"/>
              </a:endParaRPr>
            </a:p>
          </p:txBody>
        </p:sp>
      </p:grpSp>
      <p:sp>
        <p:nvSpPr>
          <p:cNvPr id="67" name="Text Box 388"/>
          <p:cNvSpPr txBox="1">
            <a:spLocks noChangeArrowheads="1"/>
          </p:cNvSpPr>
          <p:nvPr/>
        </p:nvSpPr>
        <p:spPr bwMode="auto">
          <a:xfrm>
            <a:off x="5800408" y="7093184"/>
            <a:ext cx="731290" cy="461665"/>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Anti-</a:t>
            </a:r>
            <a:r>
              <a:rPr lang="en-US" sz="800" b="1" dirty="0" err="1" smtClean="0">
                <a:latin typeface="Arial" charset="0"/>
              </a:rPr>
              <a:t>Intrusi</a:t>
            </a:r>
            <a:endParaRPr lang="en-US" sz="800" b="1" dirty="0" smtClean="0">
              <a:latin typeface="Arial" charset="0"/>
            </a:endParaRPr>
          </a:p>
          <a:p>
            <a:pPr algn="ctr"/>
            <a:r>
              <a:rPr lang="en-US" sz="800" b="1" dirty="0" smtClean="0">
                <a:latin typeface="Arial" charset="0"/>
              </a:rPr>
              <a:t>on Kit</a:t>
            </a:r>
          </a:p>
          <a:p>
            <a:pPr algn="ctr"/>
            <a:r>
              <a:rPr lang="en-US" sz="800" b="1" dirty="0" smtClean="0">
                <a:latin typeface="Arial" charset="0"/>
              </a:rPr>
              <a:t>2X</a:t>
            </a:r>
          </a:p>
        </p:txBody>
      </p:sp>
      <p:grpSp>
        <p:nvGrpSpPr>
          <p:cNvPr id="70" name="Group 69"/>
          <p:cNvGrpSpPr/>
          <p:nvPr/>
        </p:nvGrpSpPr>
        <p:grpSpPr>
          <a:xfrm>
            <a:off x="81642" y="4855150"/>
            <a:ext cx="704040" cy="1268008"/>
            <a:chOff x="108857" y="3547532"/>
            <a:chExt cx="938719" cy="877852"/>
          </a:xfrm>
        </p:grpSpPr>
        <p:pic>
          <p:nvPicPr>
            <p:cNvPr id="68" name="Picture 67" descr="ASIP long whip.jpg"/>
            <p:cNvPicPr>
              <a:picLocks noChangeAspect="1"/>
            </p:cNvPicPr>
            <p:nvPr/>
          </p:nvPicPr>
          <p:blipFill>
            <a:blip r:embed="rId11" cstate="print"/>
            <a:stretch>
              <a:fillRect/>
            </a:stretch>
          </p:blipFill>
          <p:spPr>
            <a:xfrm>
              <a:off x="253998" y="3547532"/>
              <a:ext cx="705037" cy="639686"/>
            </a:xfrm>
            <a:prstGeom prst="rect">
              <a:avLst/>
            </a:prstGeom>
          </p:spPr>
        </p:pic>
        <p:sp>
          <p:nvSpPr>
            <p:cNvPr id="69" name="Text Box 388"/>
            <p:cNvSpPr txBox="1">
              <a:spLocks noChangeArrowheads="1"/>
            </p:cNvSpPr>
            <p:nvPr/>
          </p:nvSpPr>
          <p:spPr bwMode="auto">
            <a:xfrm>
              <a:off x="108857" y="4191000"/>
              <a:ext cx="938719" cy="234384"/>
            </a:xfrm>
            <a:prstGeom prst="rect">
              <a:avLst/>
            </a:prstGeom>
            <a:noFill/>
            <a:ln w="9525">
              <a:noFill/>
              <a:miter lim="800000"/>
              <a:headEnd/>
              <a:tailEnd/>
            </a:ln>
          </p:spPr>
          <p:txBody>
            <a:bodyPr wrap="none">
              <a:spAutoFit/>
            </a:bodyPr>
            <a:lstStyle/>
            <a:p>
              <a:pPr algn="ctr"/>
              <a:r>
                <a:rPr lang="en-US" sz="800" b="1" dirty="0" smtClean="0">
                  <a:latin typeface="Arial" charset="0"/>
                </a:rPr>
                <a:t>ASIP Long</a:t>
              </a:r>
            </a:p>
            <a:p>
              <a:pPr algn="ctr"/>
              <a:r>
                <a:rPr lang="en-US" sz="800" b="1" dirty="0" smtClean="0">
                  <a:latin typeface="Arial" charset="0"/>
                </a:rPr>
                <a:t>Whip</a:t>
              </a:r>
            </a:p>
          </p:txBody>
        </p:sp>
      </p:grpSp>
      <p:grpSp>
        <p:nvGrpSpPr>
          <p:cNvPr id="71" name="Group 70"/>
          <p:cNvGrpSpPr/>
          <p:nvPr/>
        </p:nvGrpSpPr>
        <p:grpSpPr>
          <a:xfrm>
            <a:off x="2140845" y="3522132"/>
            <a:ext cx="704040" cy="1268008"/>
            <a:chOff x="108857" y="3547532"/>
            <a:chExt cx="938719" cy="877852"/>
          </a:xfrm>
        </p:grpSpPr>
        <p:pic>
          <p:nvPicPr>
            <p:cNvPr id="72" name="Picture 71" descr="ASIP long whip.jpg"/>
            <p:cNvPicPr>
              <a:picLocks noChangeAspect="1"/>
            </p:cNvPicPr>
            <p:nvPr/>
          </p:nvPicPr>
          <p:blipFill>
            <a:blip r:embed="rId11" cstate="print"/>
            <a:stretch>
              <a:fillRect/>
            </a:stretch>
          </p:blipFill>
          <p:spPr>
            <a:xfrm>
              <a:off x="253998" y="3547532"/>
              <a:ext cx="705037" cy="639686"/>
            </a:xfrm>
            <a:prstGeom prst="rect">
              <a:avLst/>
            </a:prstGeom>
          </p:spPr>
        </p:pic>
        <p:sp>
          <p:nvSpPr>
            <p:cNvPr id="73" name="Text Box 388"/>
            <p:cNvSpPr txBox="1">
              <a:spLocks noChangeArrowheads="1"/>
            </p:cNvSpPr>
            <p:nvPr/>
          </p:nvSpPr>
          <p:spPr bwMode="auto">
            <a:xfrm>
              <a:off x="108857" y="4191000"/>
              <a:ext cx="938719" cy="234384"/>
            </a:xfrm>
            <a:prstGeom prst="rect">
              <a:avLst/>
            </a:prstGeom>
            <a:noFill/>
            <a:ln w="9525">
              <a:noFill/>
              <a:miter lim="800000"/>
              <a:headEnd/>
              <a:tailEnd/>
            </a:ln>
          </p:spPr>
          <p:txBody>
            <a:bodyPr wrap="none">
              <a:spAutoFit/>
            </a:bodyPr>
            <a:lstStyle/>
            <a:p>
              <a:pPr algn="ctr"/>
              <a:r>
                <a:rPr lang="en-US" sz="800" b="1" dirty="0" smtClean="0">
                  <a:latin typeface="Arial" charset="0"/>
                </a:rPr>
                <a:t>ASIP Long</a:t>
              </a:r>
            </a:p>
            <a:p>
              <a:pPr algn="ctr"/>
              <a:r>
                <a:rPr lang="en-US" sz="800" b="1" dirty="0" smtClean="0">
                  <a:latin typeface="Arial" charset="0"/>
                </a:rPr>
                <a:t>Whip</a:t>
              </a:r>
            </a:p>
          </p:txBody>
        </p:sp>
      </p:grpSp>
      <p:grpSp>
        <p:nvGrpSpPr>
          <p:cNvPr id="103" name="Group 102"/>
          <p:cNvGrpSpPr/>
          <p:nvPr/>
        </p:nvGrpSpPr>
        <p:grpSpPr>
          <a:xfrm>
            <a:off x="1743025" y="2238029"/>
            <a:ext cx="990977" cy="1205909"/>
            <a:chOff x="2437410" y="1430872"/>
            <a:chExt cx="1321302" cy="834860"/>
          </a:xfrm>
        </p:grpSpPr>
        <p:pic>
          <p:nvPicPr>
            <p:cNvPr id="75" name="Picture 74" descr="Lumocolor Pen.jpg"/>
            <p:cNvPicPr>
              <a:picLocks noChangeAspect="1"/>
            </p:cNvPicPr>
            <p:nvPr/>
          </p:nvPicPr>
          <p:blipFill>
            <a:blip r:embed="rId9" cstate="print"/>
            <a:stretch>
              <a:fillRect/>
            </a:stretch>
          </p:blipFill>
          <p:spPr>
            <a:xfrm>
              <a:off x="2772779" y="1430872"/>
              <a:ext cx="592535" cy="592534"/>
            </a:xfrm>
            <a:prstGeom prst="rect">
              <a:avLst/>
            </a:prstGeom>
          </p:spPr>
        </p:pic>
        <p:sp>
          <p:nvSpPr>
            <p:cNvPr id="76" name="Text Box 374"/>
            <p:cNvSpPr txBox="1">
              <a:spLocks noChangeArrowheads="1"/>
            </p:cNvSpPr>
            <p:nvPr/>
          </p:nvSpPr>
          <p:spPr bwMode="auto">
            <a:xfrm>
              <a:off x="2437410" y="1946118"/>
              <a:ext cx="1321302" cy="319614"/>
            </a:xfrm>
            <a:prstGeom prst="rect">
              <a:avLst/>
            </a:prstGeom>
            <a:noFill/>
            <a:ln w="9525">
              <a:noFill/>
              <a:miter lim="800000"/>
              <a:headEnd/>
              <a:tailEnd/>
            </a:ln>
          </p:spPr>
          <p:txBody>
            <a:bodyPr wrap="none">
              <a:spAutoFit/>
            </a:bodyPr>
            <a:lstStyle/>
            <a:p>
              <a:pPr algn="ctr"/>
              <a:r>
                <a:rPr lang="en-US" sz="800" b="1" dirty="0" smtClean="0">
                  <a:latin typeface="Arial" charset="0"/>
                </a:rPr>
                <a:t>Lumocolor Pens</a:t>
              </a:r>
            </a:p>
            <a:p>
              <a:pPr algn="ctr"/>
              <a:r>
                <a:rPr lang="en-US" sz="800" b="1" dirty="0" smtClean="0">
                  <a:latin typeface="Arial" charset="0"/>
                </a:rPr>
                <a:t>Permanent</a:t>
              </a:r>
            </a:p>
            <a:p>
              <a:pPr algn="ctr"/>
              <a:endParaRPr lang="en-US" sz="800" b="1" dirty="0">
                <a:latin typeface="Arial" charset="0"/>
              </a:endParaRPr>
            </a:p>
          </p:txBody>
        </p:sp>
      </p:grpSp>
      <p:grpSp>
        <p:nvGrpSpPr>
          <p:cNvPr id="104" name="Group 103"/>
          <p:cNvGrpSpPr/>
          <p:nvPr/>
        </p:nvGrpSpPr>
        <p:grpSpPr>
          <a:xfrm>
            <a:off x="1338482" y="2201333"/>
            <a:ext cx="772969" cy="1180172"/>
            <a:chOff x="1903171" y="1533921"/>
            <a:chExt cx="1030625" cy="817042"/>
          </a:xfrm>
        </p:grpSpPr>
        <p:pic>
          <p:nvPicPr>
            <p:cNvPr id="77" name="Picture 76" descr="Lumocolor Correction Pen.jpg"/>
            <p:cNvPicPr>
              <a:picLocks noChangeAspect="1"/>
            </p:cNvPicPr>
            <p:nvPr/>
          </p:nvPicPr>
          <p:blipFill>
            <a:blip r:embed="rId10" cstate="print"/>
            <a:stretch>
              <a:fillRect/>
            </a:stretch>
          </p:blipFill>
          <p:spPr>
            <a:xfrm>
              <a:off x="2247618" y="1533921"/>
              <a:ext cx="307424" cy="409899"/>
            </a:xfrm>
            <a:prstGeom prst="rect">
              <a:avLst/>
            </a:prstGeom>
          </p:spPr>
        </p:pic>
        <p:sp>
          <p:nvSpPr>
            <p:cNvPr id="78" name="Text Box 374"/>
            <p:cNvSpPr txBox="1">
              <a:spLocks noChangeArrowheads="1"/>
            </p:cNvSpPr>
            <p:nvPr/>
          </p:nvSpPr>
          <p:spPr bwMode="auto">
            <a:xfrm>
              <a:off x="1903171" y="1946119"/>
              <a:ext cx="1030625" cy="404844"/>
            </a:xfrm>
            <a:prstGeom prst="rect">
              <a:avLst/>
            </a:prstGeom>
            <a:noFill/>
            <a:ln w="9525">
              <a:noFill/>
              <a:miter lim="800000"/>
              <a:headEnd/>
              <a:tailEnd/>
            </a:ln>
          </p:spPr>
          <p:txBody>
            <a:bodyPr wrap="none">
              <a:spAutoFit/>
            </a:bodyPr>
            <a:lstStyle/>
            <a:p>
              <a:pPr algn="ctr"/>
              <a:r>
                <a:rPr lang="en-US" sz="800" b="1" dirty="0" smtClean="0">
                  <a:latin typeface="Arial" charset="0"/>
                </a:rPr>
                <a:t>Lumocolor  </a:t>
              </a:r>
            </a:p>
            <a:p>
              <a:pPr algn="ctr"/>
              <a:r>
                <a:rPr lang="en-US" sz="800" b="1" dirty="0" smtClean="0">
                  <a:latin typeface="Arial" charset="0"/>
                </a:rPr>
                <a:t>Correction</a:t>
              </a:r>
            </a:p>
            <a:p>
              <a:pPr algn="ctr"/>
              <a:r>
                <a:rPr lang="en-US" sz="800" b="1" dirty="0" smtClean="0">
                  <a:latin typeface="Arial" charset="0"/>
                </a:rPr>
                <a:t>Pen</a:t>
              </a:r>
            </a:p>
            <a:p>
              <a:pPr algn="ctr"/>
              <a:endParaRPr lang="en-US" sz="800" b="1" dirty="0">
                <a:latin typeface="Arial" charset="0"/>
              </a:endParaRPr>
            </a:p>
          </p:txBody>
        </p:sp>
      </p:grpSp>
      <p:grpSp>
        <p:nvGrpSpPr>
          <p:cNvPr id="79" name="Group 78"/>
          <p:cNvGrpSpPr/>
          <p:nvPr/>
        </p:nvGrpSpPr>
        <p:grpSpPr>
          <a:xfrm>
            <a:off x="3647388" y="5063065"/>
            <a:ext cx="538930" cy="1316110"/>
            <a:chOff x="7575808" y="2362200"/>
            <a:chExt cx="718572" cy="911153"/>
          </a:xfrm>
        </p:grpSpPr>
        <p:pic>
          <p:nvPicPr>
            <p:cNvPr id="80" name="Picture 79" descr="Dagger.jpg"/>
            <p:cNvPicPr>
              <a:picLocks noChangeAspect="1"/>
            </p:cNvPicPr>
            <p:nvPr/>
          </p:nvPicPr>
          <p:blipFill>
            <a:blip r:embed="rId7" cstate="print"/>
            <a:stretch>
              <a:fillRect/>
            </a:stretch>
          </p:blipFill>
          <p:spPr>
            <a:xfrm rot="5400000">
              <a:off x="7539783" y="2493217"/>
              <a:ext cx="774350" cy="512316"/>
            </a:xfrm>
            <a:prstGeom prst="rect">
              <a:avLst/>
            </a:prstGeom>
          </p:spPr>
        </p:pic>
        <p:sp>
          <p:nvSpPr>
            <p:cNvPr id="81" name="Text Box 388"/>
            <p:cNvSpPr txBox="1">
              <a:spLocks noChangeArrowheads="1"/>
            </p:cNvSpPr>
            <p:nvPr/>
          </p:nvSpPr>
          <p:spPr bwMode="auto">
            <a:xfrm>
              <a:off x="7575808" y="3124200"/>
              <a:ext cx="718572" cy="149153"/>
            </a:xfrm>
            <a:prstGeom prst="rect">
              <a:avLst/>
            </a:prstGeom>
            <a:noFill/>
            <a:ln w="9525">
              <a:noFill/>
              <a:miter lim="800000"/>
              <a:headEnd/>
              <a:tailEnd/>
            </a:ln>
          </p:spPr>
          <p:txBody>
            <a:bodyPr wrap="none">
              <a:spAutoFit/>
            </a:bodyPr>
            <a:lstStyle/>
            <a:p>
              <a:pPr algn="ctr"/>
              <a:r>
                <a:rPr lang="en-US" sz="800" b="1" dirty="0" smtClean="0">
                  <a:latin typeface="Arial" charset="0"/>
                </a:rPr>
                <a:t>Dagger</a:t>
              </a:r>
              <a:endParaRPr lang="en-US" sz="800" b="1" dirty="0">
                <a:latin typeface="Arial" charset="0"/>
              </a:endParaRPr>
            </a:p>
          </p:txBody>
        </p:sp>
      </p:grpSp>
      <p:sp>
        <p:nvSpPr>
          <p:cNvPr id="82" name="TextBox 81"/>
          <p:cNvSpPr txBox="1"/>
          <p:nvPr/>
        </p:nvSpPr>
        <p:spPr>
          <a:xfrm>
            <a:off x="685800" y="9372520"/>
            <a:ext cx="466410" cy="384721"/>
          </a:xfrm>
          <a:prstGeom prst="rect">
            <a:avLst/>
          </a:prstGeom>
          <a:noFill/>
        </p:spPr>
        <p:txBody>
          <a:bodyPr wrap="none" rtlCol="0">
            <a:spAutoFit/>
          </a:bodyPr>
          <a:lstStyle/>
          <a:p>
            <a:r>
              <a:rPr lang="en-US" dirty="0" smtClean="0"/>
              <a:t>XO</a:t>
            </a:r>
            <a:endParaRPr lang="en-US" dirty="0"/>
          </a:p>
        </p:txBody>
      </p:sp>
      <p:cxnSp>
        <p:nvCxnSpPr>
          <p:cNvPr id="84" name="Straight Connector 83"/>
          <p:cNvCxnSpPr/>
          <p:nvPr/>
        </p:nvCxnSpPr>
        <p:spPr>
          <a:xfrm>
            <a:off x="120197" y="9465733"/>
            <a:ext cx="662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949446" y="9372520"/>
            <a:ext cx="852349" cy="384721"/>
          </a:xfrm>
          <a:prstGeom prst="rect">
            <a:avLst/>
          </a:prstGeom>
          <a:noFill/>
        </p:spPr>
        <p:txBody>
          <a:bodyPr wrap="none" rtlCol="0">
            <a:spAutoFit/>
          </a:bodyPr>
          <a:lstStyle/>
          <a:p>
            <a:r>
              <a:rPr lang="en-US" dirty="0" smtClean="0"/>
              <a:t>FSNCO</a:t>
            </a:r>
            <a:endParaRPr lang="en-US" dirty="0"/>
          </a:p>
        </p:txBody>
      </p:sp>
      <p:sp>
        <p:nvSpPr>
          <p:cNvPr id="89" name="TextBox 88"/>
          <p:cNvSpPr txBox="1"/>
          <p:nvPr/>
        </p:nvSpPr>
        <p:spPr>
          <a:xfrm>
            <a:off x="4514850" y="9372520"/>
            <a:ext cx="1105880" cy="384721"/>
          </a:xfrm>
          <a:prstGeom prst="rect">
            <a:avLst/>
          </a:prstGeom>
          <a:noFill/>
        </p:spPr>
        <p:txBody>
          <a:bodyPr wrap="none" rtlCol="0">
            <a:spAutoFit/>
          </a:bodyPr>
          <a:lstStyle/>
          <a:p>
            <a:r>
              <a:rPr lang="en-US" dirty="0" smtClean="0"/>
              <a:t>NBC NCO</a:t>
            </a:r>
            <a:endParaRPr lang="en-US" dirty="0"/>
          </a:p>
        </p:txBody>
      </p:sp>
      <p:grpSp>
        <p:nvGrpSpPr>
          <p:cNvPr id="107" name="Group 106"/>
          <p:cNvGrpSpPr/>
          <p:nvPr/>
        </p:nvGrpSpPr>
        <p:grpSpPr>
          <a:xfrm>
            <a:off x="2734873" y="1687687"/>
            <a:ext cx="1173719" cy="1623486"/>
            <a:chOff x="3646498" y="1168398"/>
            <a:chExt cx="1564958" cy="1123952"/>
          </a:xfrm>
        </p:grpSpPr>
        <p:pic>
          <p:nvPicPr>
            <p:cNvPr id="90" name="Picture 89" descr="Command Post Tracker.jpg"/>
            <p:cNvPicPr>
              <a:picLocks noChangeAspect="1"/>
            </p:cNvPicPr>
            <p:nvPr/>
          </p:nvPicPr>
          <p:blipFill>
            <a:blip r:embed="rId12" cstate="print"/>
            <a:stretch>
              <a:fillRect/>
            </a:stretch>
          </p:blipFill>
          <p:spPr>
            <a:xfrm>
              <a:off x="3962400" y="1168398"/>
              <a:ext cx="971336" cy="844686"/>
            </a:xfrm>
            <a:prstGeom prst="rect">
              <a:avLst/>
            </a:prstGeom>
          </p:spPr>
        </p:pic>
        <p:sp>
          <p:nvSpPr>
            <p:cNvPr id="91" name="Text Box 374"/>
            <p:cNvSpPr txBox="1">
              <a:spLocks noChangeArrowheads="1"/>
            </p:cNvSpPr>
            <p:nvPr/>
          </p:nvSpPr>
          <p:spPr bwMode="auto">
            <a:xfrm>
              <a:off x="3646498" y="1972736"/>
              <a:ext cx="1564958" cy="319614"/>
            </a:xfrm>
            <a:prstGeom prst="rect">
              <a:avLst/>
            </a:prstGeom>
            <a:noFill/>
            <a:ln w="9525">
              <a:noFill/>
              <a:miter lim="800000"/>
              <a:headEnd/>
              <a:tailEnd/>
            </a:ln>
          </p:spPr>
          <p:txBody>
            <a:bodyPr wrap="none">
              <a:spAutoFit/>
            </a:bodyPr>
            <a:lstStyle/>
            <a:p>
              <a:pPr algn="ctr"/>
              <a:r>
                <a:rPr lang="en-US" sz="800" b="1" dirty="0" smtClean="0">
                  <a:latin typeface="Arial" charset="0"/>
                </a:rPr>
                <a:t>Command Post</a:t>
              </a:r>
            </a:p>
            <a:p>
              <a:pPr algn="ctr"/>
              <a:r>
                <a:rPr lang="en-US" sz="800" b="1" dirty="0" smtClean="0">
                  <a:latin typeface="Arial" charset="0"/>
                </a:rPr>
                <a:t>SI /Supply Tracker +</a:t>
              </a:r>
            </a:p>
            <a:p>
              <a:pPr algn="ctr"/>
              <a:r>
                <a:rPr lang="en-US" sz="800" b="1" dirty="0" smtClean="0">
                  <a:latin typeface="Arial" charset="0"/>
                </a:rPr>
                <a:t>LOG SHEETS</a:t>
              </a:r>
              <a:endParaRPr lang="en-US" sz="800" b="1" dirty="0">
                <a:latin typeface="Arial" charset="0"/>
              </a:endParaRPr>
            </a:p>
          </p:txBody>
        </p:sp>
      </p:grpSp>
      <p:grpSp>
        <p:nvGrpSpPr>
          <p:cNvPr id="94" name="Group 93"/>
          <p:cNvGrpSpPr/>
          <p:nvPr/>
        </p:nvGrpSpPr>
        <p:grpSpPr>
          <a:xfrm>
            <a:off x="772049" y="3632199"/>
            <a:ext cx="681597" cy="998954"/>
            <a:chOff x="5740863" y="2895600"/>
            <a:chExt cx="908796" cy="691584"/>
          </a:xfrm>
        </p:grpSpPr>
        <p:pic>
          <p:nvPicPr>
            <p:cNvPr id="95" name="Picture 94" descr="PROTRACTOR.jpg"/>
            <p:cNvPicPr>
              <a:picLocks noChangeAspect="1"/>
            </p:cNvPicPr>
            <p:nvPr/>
          </p:nvPicPr>
          <p:blipFill>
            <a:blip r:embed="rId13" cstate="print"/>
            <a:stretch>
              <a:fillRect/>
            </a:stretch>
          </p:blipFill>
          <p:spPr>
            <a:xfrm>
              <a:off x="5943600" y="2895600"/>
              <a:ext cx="457200" cy="457200"/>
            </a:xfrm>
            <a:prstGeom prst="rect">
              <a:avLst/>
            </a:prstGeom>
          </p:spPr>
        </p:pic>
        <p:sp>
          <p:nvSpPr>
            <p:cNvPr id="96" name="Text Box 374"/>
            <p:cNvSpPr txBox="1">
              <a:spLocks noChangeArrowheads="1"/>
            </p:cNvSpPr>
            <p:nvPr/>
          </p:nvSpPr>
          <p:spPr bwMode="auto">
            <a:xfrm>
              <a:off x="5740863" y="3352800"/>
              <a:ext cx="908796" cy="234384"/>
            </a:xfrm>
            <a:prstGeom prst="rect">
              <a:avLst/>
            </a:prstGeom>
            <a:noFill/>
            <a:ln w="9525">
              <a:noFill/>
              <a:miter lim="800000"/>
              <a:headEnd/>
              <a:tailEnd/>
            </a:ln>
          </p:spPr>
          <p:txBody>
            <a:bodyPr wrap="none">
              <a:spAutoFit/>
            </a:bodyPr>
            <a:lstStyle/>
            <a:p>
              <a:pPr algn="ctr"/>
              <a:r>
                <a:rPr lang="en-US" sz="800" b="1" dirty="0" smtClean="0">
                  <a:latin typeface="Arial" charset="0"/>
                </a:rPr>
                <a:t>Protractor</a:t>
              </a:r>
            </a:p>
            <a:p>
              <a:pPr algn="ctr"/>
              <a:r>
                <a:rPr lang="en-US" sz="800" b="1" dirty="0" smtClean="0">
                  <a:latin typeface="Arial" charset="0"/>
                </a:rPr>
                <a:t>2x</a:t>
              </a:r>
              <a:endParaRPr lang="en-US" sz="800" b="1" dirty="0">
                <a:latin typeface="Arial" charset="0"/>
              </a:endParaRPr>
            </a:p>
          </p:txBody>
        </p:sp>
      </p:grpSp>
      <p:grpSp>
        <p:nvGrpSpPr>
          <p:cNvPr id="97" name="Group 96"/>
          <p:cNvGrpSpPr/>
          <p:nvPr/>
        </p:nvGrpSpPr>
        <p:grpSpPr>
          <a:xfrm>
            <a:off x="3572399" y="3852333"/>
            <a:ext cx="681597" cy="998954"/>
            <a:chOff x="5740863" y="2895600"/>
            <a:chExt cx="908796" cy="691584"/>
          </a:xfrm>
        </p:grpSpPr>
        <p:pic>
          <p:nvPicPr>
            <p:cNvPr id="98" name="Picture 97" descr="PROTRACTOR.jpg"/>
            <p:cNvPicPr>
              <a:picLocks noChangeAspect="1"/>
            </p:cNvPicPr>
            <p:nvPr/>
          </p:nvPicPr>
          <p:blipFill>
            <a:blip r:embed="rId13" cstate="print"/>
            <a:stretch>
              <a:fillRect/>
            </a:stretch>
          </p:blipFill>
          <p:spPr>
            <a:xfrm>
              <a:off x="5943600" y="2895600"/>
              <a:ext cx="457200" cy="457200"/>
            </a:xfrm>
            <a:prstGeom prst="rect">
              <a:avLst/>
            </a:prstGeom>
          </p:spPr>
        </p:pic>
        <p:sp>
          <p:nvSpPr>
            <p:cNvPr id="99" name="Text Box 374"/>
            <p:cNvSpPr txBox="1">
              <a:spLocks noChangeArrowheads="1"/>
            </p:cNvSpPr>
            <p:nvPr/>
          </p:nvSpPr>
          <p:spPr bwMode="auto">
            <a:xfrm>
              <a:off x="5740863" y="3352800"/>
              <a:ext cx="908796" cy="234384"/>
            </a:xfrm>
            <a:prstGeom prst="rect">
              <a:avLst/>
            </a:prstGeom>
            <a:noFill/>
            <a:ln w="9525">
              <a:noFill/>
              <a:miter lim="800000"/>
              <a:headEnd/>
              <a:tailEnd/>
            </a:ln>
          </p:spPr>
          <p:txBody>
            <a:bodyPr wrap="none">
              <a:spAutoFit/>
            </a:bodyPr>
            <a:lstStyle/>
            <a:p>
              <a:pPr algn="ctr"/>
              <a:r>
                <a:rPr lang="en-US" sz="800" b="1" dirty="0" smtClean="0">
                  <a:latin typeface="Arial" charset="0"/>
                </a:rPr>
                <a:t>Protractor</a:t>
              </a:r>
            </a:p>
            <a:p>
              <a:pPr algn="ctr"/>
              <a:r>
                <a:rPr lang="en-US" sz="800" b="1" dirty="0" smtClean="0">
                  <a:latin typeface="Arial" charset="0"/>
                </a:rPr>
                <a:t>2x</a:t>
              </a:r>
              <a:endParaRPr lang="en-US" sz="800" b="1" dirty="0">
                <a:latin typeface="Arial" charset="0"/>
              </a:endParaRPr>
            </a:p>
          </p:txBody>
        </p:sp>
      </p:grpSp>
      <p:grpSp>
        <p:nvGrpSpPr>
          <p:cNvPr id="100" name="Group 99"/>
          <p:cNvGrpSpPr/>
          <p:nvPr/>
        </p:nvGrpSpPr>
        <p:grpSpPr>
          <a:xfrm>
            <a:off x="2296049" y="1932279"/>
            <a:ext cx="681597" cy="998954"/>
            <a:chOff x="5740863" y="2895600"/>
            <a:chExt cx="908796" cy="691584"/>
          </a:xfrm>
        </p:grpSpPr>
        <p:pic>
          <p:nvPicPr>
            <p:cNvPr id="101" name="Picture 100" descr="PROTRACTOR.jpg"/>
            <p:cNvPicPr>
              <a:picLocks noChangeAspect="1"/>
            </p:cNvPicPr>
            <p:nvPr/>
          </p:nvPicPr>
          <p:blipFill>
            <a:blip r:embed="rId13" cstate="print"/>
            <a:stretch>
              <a:fillRect/>
            </a:stretch>
          </p:blipFill>
          <p:spPr>
            <a:xfrm>
              <a:off x="5943600" y="2895600"/>
              <a:ext cx="457200" cy="457200"/>
            </a:xfrm>
            <a:prstGeom prst="rect">
              <a:avLst/>
            </a:prstGeom>
          </p:spPr>
        </p:pic>
        <p:sp>
          <p:nvSpPr>
            <p:cNvPr id="102" name="Text Box 374"/>
            <p:cNvSpPr txBox="1">
              <a:spLocks noChangeArrowheads="1"/>
            </p:cNvSpPr>
            <p:nvPr/>
          </p:nvSpPr>
          <p:spPr bwMode="auto">
            <a:xfrm>
              <a:off x="5740863" y="3352800"/>
              <a:ext cx="908796" cy="234384"/>
            </a:xfrm>
            <a:prstGeom prst="rect">
              <a:avLst/>
            </a:prstGeom>
            <a:noFill/>
            <a:ln w="9525">
              <a:noFill/>
              <a:miter lim="800000"/>
              <a:headEnd/>
              <a:tailEnd/>
            </a:ln>
          </p:spPr>
          <p:txBody>
            <a:bodyPr wrap="none">
              <a:spAutoFit/>
            </a:bodyPr>
            <a:lstStyle/>
            <a:p>
              <a:pPr algn="ctr"/>
              <a:r>
                <a:rPr lang="en-US" sz="800" b="1" dirty="0" smtClean="0">
                  <a:latin typeface="Arial" charset="0"/>
                </a:rPr>
                <a:t>Protractor</a:t>
              </a:r>
            </a:p>
            <a:p>
              <a:pPr algn="ctr"/>
              <a:r>
                <a:rPr lang="en-US" sz="800" b="1" dirty="0" smtClean="0">
                  <a:latin typeface="Arial" charset="0"/>
                </a:rPr>
                <a:t>2x</a:t>
              </a:r>
              <a:endParaRPr lang="en-US" sz="800" b="1" dirty="0">
                <a:latin typeface="Arial" charset="0"/>
              </a:endParaRPr>
            </a:p>
          </p:txBody>
        </p:sp>
      </p:grpSp>
      <p:grpSp>
        <p:nvGrpSpPr>
          <p:cNvPr id="115" name="Group 114"/>
          <p:cNvGrpSpPr/>
          <p:nvPr/>
        </p:nvGrpSpPr>
        <p:grpSpPr>
          <a:xfrm>
            <a:off x="4201743" y="3766719"/>
            <a:ext cx="906018" cy="1095978"/>
            <a:chOff x="5602324" y="2743200"/>
            <a:chExt cx="1208023" cy="758754"/>
          </a:xfrm>
        </p:grpSpPr>
        <p:pic>
          <p:nvPicPr>
            <p:cNvPr id="105" name="Picture 104" descr="Glaymroe wire.jpg"/>
            <p:cNvPicPr>
              <a:picLocks noChangeAspect="1"/>
            </p:cNvPicPr>
            <p:nvPr/>
          </p:nvPicPr>
          <p:blipFill>
            <a:blip r:embed="rId14" cstate="print"/>
            <a:stretch>
              <a:fillRect/>
            </a:stretch>
          </p:blipFill>
          <p:spPr>
            <a:xfrm>
              <a:off x="5816601" y="2743200"/>
              <a:ext cx="595312" cy="637576"/>
            </a:xfrm>
            <a:prstGeom prst="rect">
              <a:avLst/>
            </a:prstGeom>
          </p:spPr>
        </p:pic>
        <p:sp>
          <p:nvSpPr>
            <p:cNvPr id="106" name="Text Box 388"/>
            <p:cNvSpPr txBox="1">
              <a:spLocks noChangeArrowheads="1"/>
            </p:cNvSpPr>
            <p:nvPr/>
          </p:nvSpPr>
          <p:spPr bwMode="auto">
            <a:xfrm>
              <a:off x="5602324" y="3352800"/>
              <a:ext cx="1208023" cy="149154"/>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Claymore Wire</a:t>
              </a:r>
            </a:p>
          </p:txBody>
        </p:sp>
      </p:grpSp>
      <p:grpSp>
        <p:nvGrpSpPr>
          <p:cNvPr id="110" name="Group 109"/>
          <p:cNvGrpSpPr/>
          <p:nvPr/>
        </p:nvGrpSpPr>
        <p:grpSpPr>
          <a:xfrm>
            <a:off x="5543552" y="4732868"/>
            <a:ext cx="659414" cy="1353614"/>
            <a:chOff x="7763930" y="3412066"/>
            <a:chExt cx="879218" cy="937117"/>
          </a:xfrm>
        </p:grpSpPr>
        <p:pic>
          <p:nvPicPr>
            <p:cNvPr id="108" name="Picture 107" descr="Claymore.jpg"/>
            <p:cNvPicPr>
              <a:picLocks noChangeAspect="1"/>
            </p:cNvPicPr>
            <p:nvPr/>
          </p:nvPicPr>
          <p:blipFill>
            <a:blip r:embed="rId15" cstate="print"/>
            <a:stretch>
              <a:fillRect/>
            </a:stretch>
          </p:blipFill>
          <p:spPr>
            <a:xfrm>
              <a:off x="7763930" y="3412066"/>
              <a:ext cx="819593" cy="704850"/>
            </a:xfrm>
            <a:prstGeom prst="rect">
              <a:avLst/>
            </a:prstGeom>
          </p:spPr>
        </p:pic>
        <p:sp>
          <p:nvSpPr>
            <p:cNvPr id="109" name="Text Box 388"/>
            <p:cNvSpPr txBox="1">
              <a:spLocks noChangeArrowheads="1"/>
            </p:cNvSpPr>
            <p:nvPr/>
          </p:nvSpPr>
          <p:spPr bwMode="auto">
            <a:xfrm>
              <a:off x="7770687" y="4114800"/>
              <a:ext cx="872461" cy="234383"/>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Claymore</a:t>
              </a:r>
            </a:p>
            <a:p>
              <a:pPr algn="ctr"/>
              <a:r>
                <a:rPr lang="en-US" sz="800" b="1" dirty="0" smtClean="0">
                  <a:latin typeface="Arial" charset="0"/>
                </a:rPr>
                <a:t>2X</a:t>
              </a:r>
            </a:p>
          </p:txBody>
        </p:sp>
      </p:grpSp>
      <p:grpSp>
        <p:nvGrpSpPr>
          <p:cNvPr id="111" name="Group 110"/>
          <p:cNvGrpSpPr/>
          <p:nvPr/>
        </p:nvGrpSpPr>
        <p:grpSpPr>
          <a:xfrm>
            <a:off x="4298951" y="2311392"/>
            <a:ext cx="659414" cy="1353614"/>
            <a:chOff x="7763930" y="3412066"/>
            <a:chExt cx="879218" cy="937117"/>
          </a:xfrm>
        </p:grpSpPr>
        <p:pic>
          <p:nvPicPr>
            <p:cNvPr id="112" name="Picture 111" descr="Claymore.jpg"/>
            <p:cNvPicPr>
              <a:picLocks noChangeAspect="1"/>
            </p:cNvPicPr>
            <p:nvPr/>
          </p:nvPicPr>
          <p:blipFill>
            <a:blip r:embed="rId15" cstate="print"/>
            <a:stretch>
              <a:fillRect/>
            </a:stretch>
          </p:blipFill>
          <p:spPr>
            <a:xfrm>
              <a:off x="7763930" y="3412066"/>
              <a:ext cx="819593" cy="704850"/>
            </a:xfrm>
            <a:prstGeom prst="rect">
              <a:avLst/>
            </a:prstGeom>
          </p:spPr>
        </p:pic>
        <p:sp>
          <p:nvSpPr>
            <p:cNvPr id="113" name="Text Box 388"/>
            <p:cNvSpPr txBox="1">
              <a:spLocks noChangeArrowheads="1"/>
            </p:cNvSpPr>
            <p:nvPr/>
          </p:nvSpPr>
          <p:spPr bwMode="auto">
            <a:xfrm>
              <a:off x="7770687" y="4114800"/>
              <a:ext cx="872461" cy="234383"/>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Claymore</a:t>
              </a:r>
            </a:p>
            <a:p>
              <a:pPr algn="ctr"/>
              <a:r>
                <a:rPr lang="en-US" sz="800" b="1" dirty="0" smtClean="0">
                  <a:latin typeface="Arial" charset="0"/>
                </a:rPr>
                <a:t>2X</a:t>
              </a:r>
            </a:p>
          </p:txBody>
        </p:sp>
      </p:grpSp>
      <p:grpSp>
        <p:nvGrpSpPr>
          <p:cNvPr id="30" name="Group 29"/>
          <p:cNvGrpSpPr/>
          <p:nvPr/>
        </p:nvGrpSpPr>
        <p:grpSpPr>
          <a:xfrm>
            <a:off x="4245127" y="6114812"/>
            <a:ext cx="837089" cy="1329154"/>
            <a:chOff x="6497158" y="4267200"/>
            <a:chExt cx="1116118" cy="920184"/>
          </a:xfrm>
        </p:grpSpPr>
        <p:pic>
          <p:nvPicPr>
            <p:cNvPr id="21" name="Picture 20" descr="ASIP Battery.jpg"/>
            <p:cNvPicPr>
              <a:picLocks noChangeAspect="1"/>
            </p:cNvPicPr>
            <p:nvPr/>
          </p:nvPicPr>
          <p:blipFill>
            <a:blip r:embed="rId6" cstate="print"/>
            <a:stretch>
              <a:fillRect/>
            </a:stretch>
          </p:blipFill>
          <p:spPr>
            <a:xfrm>
              <a:off x="6705600" y="4267200"/>
              <a:ext cx="685800" cy="825103"/>
            </a:xfrm>
            <a:prstGeom prst="rect">
              <a:avLst/>
            </a:prstGeom>
          </p:spPr>
        </p:pic>
        <p:sp>
          <p:nvSpPr>
            <p:cNvPr id="22" name="Text Box 388"/>
            <p:cNvSpPr txBox="1">
              <a:spLocks noChangeArrowheads="1"/>
            </p:cNvSpPr>
            <p:nvPr/>
          </p:nvSpPr>
          <p:spPr bwMode="auto">
            <a:xfrm>
              <a:off x="6497158" y="4953000"/>
              <a:ext cx="1116118" cy="234384"/>
            </a:xfrm>
            <a:prstGeom prst="rect">
              <a:avLst/>
            </a:prstGeom>
            <a:noFill/>
            <a:ln w="9525">
              <a:noFill/>
              <a:miter lim="800000"/>
              <a:headEnd/>
              <a:tailEnd/>
            </a:ln>
          </p:spPr>
          <p:txBody>
            <a:bodyPr wrap="none">
              <a:spAutoFit/>
            </a:bodyPr>
            <a:lstStyle/>
            <a:p>
              <a:pPr algn="ctr"/>
              <a:r>
                <a:rPr lang="en-US" sz="800" b="1" dirty="0" smtClean="0">
                  <a:latin typeface="Arial" charset="0"/>
                </a:rPr>
                <a:t>ASIP Battery </a:t>
              </a:r>
            </a:p>
            <a:p>
              <a:pPr algn="ctr"/>
              <a:r>
                <a:rPr lang="en-US" sz="800" b="1" dirty="0" smtClean="0">
                  <a:latin typeface="Arial" charset="0"/>
                </a:rPr>
                <a:t>2x</a:t>
              </a:r>
            </a:p>
          </p:txBody>
        </p:sp>
      </p:grpSp>
      <p:grpSp>
        <p:nvGrpSpPr>
          <p:cNvPr id="118" name="Group 117"/>
          <p:cNvGrpSpPr/>
          <p:nvPr/>
        </p:nvGrpSpPr>
        <p:grpSpPr>
          <a:xfrm>
            <a:off x="4943749" y="6481714"/>
            <a:ext cx="481222" cy="901935"/>
            <a:chOff x="6676331" y="4267200"/>
            <a:chExt cx="641629" cy="624417"/>
          </a:xfrm>
        </p:grpSpPr>
        <p:pic>
          <p:nvPicPr>
            <p:cNvPr id="116" name="Picture 115" descr="bungeecords516_LRG.jpg"/>
            <p:cNvPicPr>
              <a:picLocks noChangeAspect="1"/>
            </p:cNvPicPr>
            <p:nvPr/>
          </p:nvPicPr>
          <p:blipFill>
            <a:blip r:embed="rId16" cstate="print"/>
            <a:stretch>
              <a:fillRect/>
            </a:stretch>
          </p:blipFill>
          <p:spPr>
            <a:xfrm>
              <a:off x="6705600" y="4267200"/>
              <a:ext cx="495300" cy="495300"/>
            </a:xfrm>
            <a:prstGeom prst="rect">
              <a:avLst/>
            </a:prstGeom>
          </p:spPr>
        </p:pic>
        <p:sp>
          <p:nvSpPr>
            <p:cNvPr id="117" name="Text Box 388"/>
            <p:cNvSpPr txBox="1">
              <a:spLocks noChangeArrowheads="1"/>
            </p:cNvSpPr>
            <p:nvPr/>
          </p:nvSpPr>
          <p:spPr bwMode="auto">
            <a:xfrm>
              <a:off x="6676331" y="4572003"/>
              <a:ext cx="641629" cy="319614"/>
            </a:xfrm>
            <a:prstGeom prst="rect">
              <a:avLst/>
            </a:prstGeom>
            <a:noFill/>
            <a:ln w="9525">
              <a:noFill/>
              <a:miter lim="800000"/>
              <a:headEnd/>
              <a:tailEnd/>
            </a:ln>
          </p:spPr>
          <p:txBody>
            <a:bodyPr wrap="none">
              <a:spAutoFit/>
            </a:bodyPr>
            <a:lstStyle/>
            <a:p>
              <a:pPr algn="ctr"/>
              <a:r>
                <a:rPr lang="en-US" sz="800" b="1" dirty="0" smtClean="0">
                  <a:latin typeface="Arial" charset="0"/>
                </a:rPr>
                <a:t>Bungi</a:t>
              </a:r>
            </a:p>
            <a:p>
              <a:pPr algn="ctr"/>
              <a:r>
                <a:rPr lang="en-US" sz="800" b="1" dirty="0" smtClean="0">
                  <a:latin typeface="Arial" charset="0"/>
                </a:rPr>
                <a:t>Cords</a:t>
              </a:r>
            </a:p>
            <a:p>
              <a:pPr algn="ctr"/>
              <a:r>
                <a:rPr lang="en-US" sz="800" b="1" dirty="0" smtClean="0">
                  <a:latin typeface="Arial" charset="0"/>
                </a:rPr>
                <a:t>4x</a:t>
              </a:r>
            </a:p>
          </p:txBody>
        </p:sp>
      </p:grpSp>
      <p:grpSp>
        <p:nvGrpSpPr>
          <p:cNvPr id="119" name="Group 118"/>
          <p:cNvGrpSpPr/>
          <p:nvPr/>
        </p:nvGrpSpPr>
        <p:grpSpPr>
          <a:xfrm>
            <a:off x="6264551" y="5222056"/>
            <a:ext cx="481222" cy="901935"/>
            <a:chOff x="6676331" y="4267200"/>
            <a:chExt cx="641629" cy="624417"/>
          </a:xfrm>
        </p:grpSpPr>
        <p:pic>
          <p:nvPicPr>
            <p:cNvPr id="120" name="Picture 119" descr="bungeecords516_LRG.jpg"/>
            <p:cNvPicPr>
              <a:picLocks noChangeAspect="1"/>
            </p:cNvPicPr>
            <p:nvPr/>
          </p:nvPicPr>
          <p:blipFill>
            <a:blip r:embed="rId16" cstate="print"/>
            <a:stretch>
              <a:fillRect/>
            </a:stretch>
          </p:blipFill>
          <p:spPr>
            <a:xfrm>
              <a:off x="6705600" y="4267200"/>
              <a:ext cx="495300" cy="495300"/>
            </a:xfrm>
            <a:prstGeom prst="rect">
              <a:avLst/>
            </a:prstGeom>
          </p:spPr>
        </p:pic>
        <p:sp>
          <p:nvSpPr>
            <p:cNvPr id="121" name="Text Box 388"/>
            <p:cNvSpPr txBox="1">
              <a:spLocks noChangeArrowheads="1"/>
            </p:cNvSpPr>
            <p:nvPr/>
          </p:nvSpPr>
          <p:spPr bwMode="auto">
            <a:xfrm>
              <a:off x="6676331" y="4572003"/>
              <a:ext cx="641629" cy="319614"/>
            </a:xfrm>
            <a:prstGeom prst="rect">
              <a:avLst/>
            </a:prstGeom>
            <a:noFill/>
            <a:ln w="9525">
              <a:noFill/>
              <a:miter lim="800000"/>
              <a:headEnd/>
              <a:tailEnd/>
            </a:ln>
          </p:spPr>
          <p:txBody>
            <a:bodyPr wrap="none">
              <a:spAutoFit/>
            </a:bodyPr>
            <a:lstStyle/>
            <a:p>
              <a:pPr algn="ctr"/>
              <a:r>
                <a:rPr lang="en-US" sz="800" b="1" dirty="0" smtClean="0">
                  <a:latin typeface="Arial" charset="0"/>
                </a:rPr>
                <a:t>Bungi</a:t>
              </a:r>
            </a:p>
            <a:p>
              <a:pPr algn="ctr"/>
              <a:r>
                <a:rPr lang="en-US" sz="800" b="1" dirty="0" smtClean="0">
                  <a:latin typeface="Arial" charset="0"/>
                </a:rPr>
                <a:t>Cords</a:t>
              </a:r>
            </a:p>
            <a:p>
              <a:pPr algn="ctr"/>
              <a:r>
                <a:rPr lang="en-US" sz="800" b="1" dirty="0" smtClean="0">
                  <a:latin typeface="Arial" charset="0"/>
                </a:rPr>
                <a:t>4x</a:t>
              </a:r>
            </a:p>
          </p:txBody>
        </p:sp>
      </p:grpSp>
      <p:grpSp>
        <p:nvGrpSpPr>
          <p:cNvPr id="124" name="Group 123"/>
          <p:cNvGrpSpPr/>
          <p:nvPr/>
        </p:nvGrpSpPr>
        <p:grpSpPr>
          <a:xfrm>
            <a:off x="6173265" y="4402685"/>
            <a:ext cx="625492" cy="888887"/>
            <a:chOff x="8205616" y="2743200"/>
            <a:chExt cx="833989" cy="615383"/>
          </a:xfrm>
        </p:grpSpPr>
        <p:pic>
          <p:nvPicPr>
            <p:cNvPr id="122" name="Picture 121" descr="550 cord.jpg"/>
            <p:cNvPicPr>
              <a:picLocks noChangeAspect="1"/>
            </p:cNvPicPr>
            <p:nvPr/>
          </p:nvPicPr>
          <p:blipFill>
            <a:blip r:embed="rId17" cstate="print"/>
            <a:stretch>
              <a:fillRect/>
            </a:stretch>
          </p:blipFill>
          <p:spPr>
            <a:xfrm>
              <a:off x="8305800" y="2743200"/>
              <a:ext cx="609600" cy="365760"/>
            </a:xfrm>
            <a:prstGeom prst="rect">
              <a:avLst/>
            </a:prstGeom>
          </p:spPr>
        </p:pic>
        <p:sp>
          <p:nvSpPr>
            <p:cNvPr id="123" name="Text Box 388"/>
            <p:cNvSpPr txBox="1">
              <a:spLocks noChangeArrowheads="1"/>
            </p:cNvSpPr>
            <p:nvPr/>
          </p:nvSpPr>
          <p:spPr bwMode="auto">
            <a:xfrm>
              <a:off x="8205616" y="3124200"/>
              <a:ext cx="833989" cy="234383"/>
            </a:xfrm>
            <a:prstGeom prst="rect">
              <a:avLst/>
            </a:prstGeom>
            <a:noFill/>
            <a:ln w="9525">
              <a:noFill/>
              <a:miter lim="800000"/>
              <a:headEnd/>
              <a:tailEnd/>
            </a:ln>
          </p:spPr>
          <p:txBody>
            <a:bodyPr wrap="none">
              <a:spAutoFit/>
            </a:bodyPr>
            <a:lstStyle/>
            <a:p>
              <a:pPr algn="ctr"/>
              <a:r>
                <a:rPr lang="en-US" sz="800" b="1" dirty="0" smtClean="0">
                  <a:latin typeface="Arial" charset="0"/>
                </a:rPr>
                <a:t>550 Cord</a:t>
              </a:r>
            </a:p>
            <a:p>
              <a:pPr algn="ctr"/>
              <a:r>
                <a:rPr lang="en-US" sz="800" b="1" dirty="0" smtClean="0">
                  <a:latin typeface="Arial" charset="0"/>
                </a:rPr>
                <a:t>50ft</a:t>
              </a:r>
            </a:p>
          </p:txBody>
        </p:sp>
      </p:grpSp>
      <p:grpSp>
        <p:nvGrpSpPr>
          <p:cNvPr id="143" name="Group 142"/>
          <p:cNvGrpSpPr/>
          <p:nvPr/>
        </p:nvGrpSpPr>
        <p:grpSpPr>
          <a:xfrm>
            <a:off x="4857750" y="1871133"/>
            <a:ext cx="628650" cy="1182397"/>
            <a:chOff x="6477000" y="3505200"/>
            <a:chExt cx="838200" cy="818583"/>
          </a:xfrm>
        </p:grpSpPr>
        <p:pic>
          <p:nvPicPr>
            <p:cNvPr id="125" name="Picture 124" descr="AID Bag.jpg"/>
            <p:cNvPicPr>
              <a:picLocks noChangeAspect="1"/>
            </p:cNvPicPr>
            <p:nvPr/>
          </p:nvPicPr>
          <p:blipFill>
            <a:blip r:embed="rId18" cstate="print"/>
            <a:stretch>
              <a:fillRect/>
            </a:stretch>
          </p:blipFill>
          <p:spPr>
            <a:xfrm>
              <a:off x="6477000" y="3505200"/>
              <a:ext cx="838200" cy="723646"/>
            </a:xfrm>
            <a:prstGeom prst="rect">
              <a:avLst/>
            </a:prstGeom>
          </p:spPr>
        </p:pic>
        <p:sp>
          <p:nvSpPr>
            <p:cNvPr id="126" name="Text Box 388"/>
            <p:cNvSpPr txBox="1">
              <a:spLocks noChangeArrowheads="1"/>
            </p:cNvSpPr>
            <p:nvPr/>
          </p:nvSpPr>
          <p:spPr bwMode="auto">
            <a:xfrm>
              <a:off x="6676365" y="4089399"/>
              <a:ext cx="504840" cy="234384"/>
            </a:xfrm>
            <a:prstGeom prst="rect">
              <a:avLst/>
            </a:prstGeom>
            <a:noFill/>
            <a:ln w="9525">
              <a:noFill/>
              <a:miter lim="800000"/>
              <a:headEnd/>
              <a:tailEnd/>
            </a:ln>
          </p:spPr>
          <p:txBody>
            <a:bodyPr wrap="none">
              <a:spAutoFit/>
            </a:bodyPr>
            <a:lstStyle/>
            <a:p>
              <a:pPr algn="ctr"/>
              <a:r>
                <a:rPr lang="en-US" sz="800" b="1" dirty="0" smtClean="0">
                  <a:latin typeface="Arial" charset="0"/>
                </a:rPr>
                <a:t>Aid </a:t>
              </a:r>
            </a:p>
            <a:p>
              <a:pPr algn="ctr"/>
              <a:r>
                <a:rPr lang="en-US" sz="800" b="1" dirty="0" smtClean="0">
                  <a:latin typeface="Arial" charset="0"/>
                </a:rPr>
                <a:t>Bag</a:t>
              </a:r>
            </a:p>
          </p:txBody>
        </p:sp>
      </p:grpSp>
      <p:grpSp>
        <p:nvGrpSpPr>
          <p:cNvPr id="127" name="Group 126"/>
          <p:cNvGrpSpPr/>
          <p:nvPr/>
        </p:nvGrpSpPr>
        <p:grpSpPr>
          <a:xfrm>
            <a:off x="3616288" y="2690540"/>
            <a:ext cx="704039" cy="1051644"/>
            <a:chOff x="-14378" y="3547532"/>
            <a:chExt cx="1185188" cy="948967"/>
          </a:xfrm>
        </p:grpSpPr>
        <p:pic>
          <p:nvPicPr>
            <p:cNvPr id="128" name="Picture 127" descr="ASIP long whip.jpg"/>
            <p:cNvPicPr>
              <a:picLocks noChangeAspect="1"/>
            </p:cNvPicPr>
            <p:nvPr/>
          </p:nvPicPr>
          <p:blipFill>
            <a:blip r:embed="rId11" cstate="print"/>
            <a:stretch>
              <a:fillRect/>
            </a:stretch>
          </p:blipFill>
          <p:spPr>
            <a:xfrm>
              <a:off x="253998" y="3547532"/>
              <a:ext cx="705037" cy="639686"/>
            </a:xfrm>
            <a:prstGeom prst="rect">
              <a:avLst/>
            </a:prstGeom>
          </p:spPr>
        </p:pic>
        <p:sp>
          <p:nvSpPr>
            <p:cNvPr id="129" name="Text Box 388"/>
            <p:cNvSpPr txBox="1">
              <a:spLocks noChangeArrowheads="1"/>
            </p:cNvSpPr>
            <p:nvPr/>
          </p:nvSpPr>
          <p:spPr bwMode="auto">
            <a:xfrm>
              <a:off x="-14378" y="4191000"/>
              <a:ext cx="1185188" cy="305499"/>
            </a:xfrm>
            <a:prstGeom prst="rect">
              <a:avLst/>
            </a:prstGeom>
            <a:noFill/>
            <a:ln w="9525">
              <a:noFill/>
              <a:miter lim="800000"/>
              <a:headEnd/>
              <a:tailEnd/>
            </a:ln>
          </p:spPr>
          <p:txBody>
            <a:bodyPr wrap="none">
              <a:spAutoFit/>
            </a:bodyPr>
            <a:lstStyle/>
            <a:p>
              <a:pPr algn="ctr"/>
              <a:r>
                <a:rPr lang="en-US" sz="800" b="1" dirty="0" smtClean="0">
                  <a:latin typeface="Arial" charset="0"/>
                </a:rPr>
                <a:t>ASIP Long</a:t>
              </a:r>
            </a:p>
            <a:p>
              <a:pPr algn="ctr"/>
              <a:r>
                <a:rPr lang="en-US" sz="800" b="1" dirty="0" smtClean="0">
                  <a:latin typeface="Arial" charset="0"/>
                </a:rPr>
                <a:t>Whip</a:t>
              </a:r>
            </a:p>
          </p:txBody>
        </p:sp>
      </p:grpSp>
      <p:grpSp>
        <p:nvGrpSpPr>
          <p:cNvPr id="133" name="Group 132"/>
          <p:cNvGrpSpPr/>
          <p:nvPr/>
        </p:nvGrpSpPr>
        <p:grpSpPr>
          <a:xfrm>
            <a:off x="5438915" y="3412068"/>
            <a:ext cx="837089" cy="1206045"/>
            <a:chOff x="6497158" y="4267200"/>
            <a:chExt cx="1116118" cy="834954"/>
          </a:xfrm>
        </p:grpSpPr>
        <p:pic>
          <p:nvPicPr>
            <p:cNvPr id="134" name="Picture 133" descr="ASIP Battery.jpg"/>
            <p:cNvPicPr>
              <a:picLocks noChangeAspect="1"/>
            </p:cNvPicPr>
            <p:nvPr/>
          </p:nvPicPr>
          <p:blipFill>
            <a:blip r:embed="rId6" cstate="print"/>
            <a:stretch>
              <a:fillRect/>
            </a:stretch>
          </p:blipFill>
          <p:spPr>
            <a:xfrm>
              <a:off x="6705600" y="4267200"/>
              <a:ext cx="685800" cy="825103"/>
            </a:xfrm>
            <a:prstGeom prst="rect">
              <a:avLst/>
            </a:prstGeom>
          </p:spPr>
        </p:pic>
        <p:sp>
          <p:nvSpPr>
            <p:cNvPr id="135" name="Text Box 388"/>
            <p:cNvSpPr txBox="1">
              <a:spLocks noChangeArrowheads="1"/>
            </p:cNvSpPr>
            <p:nvPr/>
          </p:nvSpPr>
          <p:spPr bwMode="auto">
            <a:xfrm>
              <a:off x="6497158" y="4953000"/>
              <a:ext cx="1116118" cy="149154"/>
            </a:xfrm>
            <a:prstGeom prst="rect">
              <a:avLst/>
            </a:prstGeom>
            <a:noFill/>
            <a:ln w="9525">
              <a:noFill/>
              <a:miter lim="800000"/>
              <a:headEnd/>
              <a:tailEnd/>
            </a:ln>
          </p:spPr>
          <p:txBody>
            <a:bodyPr wrap="none">
              <a:spAutoFit/>
            </a:bodyPr>
            <a:lstStyle/>
            <a:p>
              <a:pPr algn="ctr"/>
              <a:r>
                <a:rPr lang="en-US" sz="800" b="1" dirty="0" smtClean="0">
                  <a:latin typeface="Arial" charset="0"/>
                </a:rPr>
                <a:t>ASIP Battery </a:t>
              </a:r>
            </a:p>
          </p:txBody>
        </p:sp>
      </p:grpSp>
      <p:grpSp>
        <p:nvGrpSpPr>
          <p:cNvPr id="138" name="Group 137"/>
          <p:cNvGrpSpPr/>
          <p:nvPr/>
        </p:nvGrpSpPr>
        <p:grpSpPr>
          <a:xfrm>
            <a:off x="4766468" y="3571063"/>
            <a:ext cx="777240" cy="1354424"/>
            <a:chOff x="6448425" y="1371600"/>
            <a:chExt cx="1036320" cy="937678"/>
          </a:xfrm>
        </p:grpSpPr>
        <p:pic>
          <p:nvPicPr>
            <p:cNvPr id="136" name="Picture 135" descr="Inc. Grenade.png"/>
            <p:cNvPicPr>
              <a:picLocks noChangeAspect="1"/>
            </p:cNvPicPr>
            <p:nvPr/>
          </p:nvPicPr>
          <p:blipFill>
            <a:blip r:embed="rId19" cstate="print"/>
            <a:stretch>
              <a:fillRect/>
            </a:stretch>
          </p:blipFill>
          <p:spPr>
            <a:xfrm>
              <a:off x="6448425" y="1371600"/>
              <a:ext cx="1036320" cy="777240"/>
            </a:xfrm>
            <a:prstGeom prst="rect">
              <a:avLst/>
            </a:prstGeom>
          </p:spPr>
        </p:pic>
        <p:sp>
          <p:nvSpPr>
            <p:cNvPr id="137" name="Text Box 388"/>
            <p:cNvSpPr txBox="1">
              <a:spLocks noChangeArrowheads="1"/>
            </p:cNvSpPr>
            <p:nvPr/>
          </p:nvSpPr>
          <p:spPr bwMode="auto">
            <a:xfrm>
              <a:off x="6512782" y="1989664"/>
              <a:ext cx="904523" cy="319614"/>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Inciderary</a:t>
              </a:r>
            </a:p>
            <a:p>
              <a:pPr algn="ctr"/>
              <a:r>
                <a:rPr lang="en-US" sz="800" b="1" dirty="0" smtClean="0">
                  <a:latin typeface="Arial" charset="0"/>
                </a:rPr>
                <a:t>Grenade</a:t>
              </a:r>
            </a:p>
            <a:p>
              <a:pPr algn="ctr"/>
              <a:r>
                <a:rPr lang="en-US" sz="800" b="1" dirty="0" smtClean="0">
                  <a:latin typeface="Arial" charset="0"/>
                </a:rPr>
                <a:t>2x </a:t>
              </a:r>
            </a:p>
          </p:txBody>
        </p:sp>
      </p:grpSp>
      <p:grpSp>
        <p:nvGrpSpPr>
          <p:cNvPr id="139" name="Group 138"/>
          <p:cNvGrpSpPr/>
          <p:nvPr/>
        </p:nvGrpSpPr>
        <p:grpSpPr>
          <a:xfrm>
            <a:off x="5397499" y="2005652"/>
            <a:ext cx="777240" cy="1354424"/>
            <a:chOff x="6400800" y="1371600"/>
            <a:chExt cx="1036320" cy="937678"/>
          </a:xfrm>
        </p:grpSpPr>
        <p:pic>
          <p:nvPicPr>
            <p:cNvPr id="140" name="Picture 139" descr="Inc. Grenade.png"/>
            <p:cNvPicPr>
              <a:picLocks noChangeAspect="1"/>
            </p:cNvPicPr>
            <p:nvPr/>
          </p:nvPicPr>
          <p:blipFill>
            <a:blip r:embed="rId19" cstate="print"/>
            <a:stretch>
              <a:fillRect/>
            </a:stretch>
          </p:blipFill>
          <p:spPr>
            <a:xfrm>
              <a:off x="6400800" y="1371600"/>
              <a:ext cx="1036320" cy="777240"/>
            </a:xfrm>
            <a:prstGeom prst="rect">
              <a:avLst/>
            </a:prstGeom>
          </p:spPr>
        </p:pic>
        <p:sp>
          <p:nvSpPr>
            <p:cNvPr id="141" name="Text Box 388"/>
            <p:cNvSpPr txBox="1">
              <a:spLocks noChangeArrowheads="1"/>
            </p:cNvSpPr>
            <p:nvPr/>
          </p:nvSpPr>
          <p:spPr bwMode="auto">
            <a:xfrm>
              <a:off x="6512783" y="1989664"/>
              <a:ext cx="904523" cy="319614"/>
            </a:xfrm>
            <a:prstGeom prst="rect">
              <a:avLst/>
            </a:prstGeom>
            <a:solidFill>
              <a:schemeClr val="bg1"/>
            </a:solidFill>
            <a:ln w="9525">
              <a:noFill/>
              <a:miter lim="800000"/>
              <a:headEnd/>
              <a:tailEnd/>
            </a:ln>
          </p:spPr>
          <p:txBody>
            <a:bodyPr wrap="none">
              <a:spAutoFit/>
            </a:bodyPr>
            <a:lstStyle/>
            <a:p>
              <a:pPr algn="ctr"/>
              <a:r>
                <a:rPr lang="en-US" sz="800" b="1" dirty="0" smtClean="0">
                  <a:latin typeface="Arial" charset="0"/>
                </a:rPr>
                <a:t>Inciderary</a:t>
              </a:r>
            </a:p>
            <a:p>
              <a:pPr algn="ctr"/>
              <a:r>
                <a:rPr lang="en-US" sz="800" b="1" dirty="0" smtClean="0">
                  <a:latin typeface="Arial" charset="0"/>
                </a:rPr>
                <a:t>Grenade</a:t>
              </a:r>
            </a:p>
            <a:p>
              <a:pPr algn="ctr"/>
              <a:r>
                <a:rPr lang="en-US" sz="800" b="1" dirty="0" smtClean="0">
                  <a:latin typeface="Arial" charset="0"/>
                </a:rPr>
                <a:t>2x </a:t>
              </a:r>
            </a:p>
          </p:txBody>
        </p:sp>
      </p:grpSp>
      <p:pic>
        <p:nvPicPr>
          <p:cNvPr id="142" name="Picture 141" descr="Bug net.jpg"/>
          <p:cNvPicPr>
            <a:picLocks noChangeAspect="1"/>
          </p:cNvPicPr>
          <p:nvPr/>
        </p:nvPicPr>
        <p:blipFill>
          <a:blip r:embed="rId20" cstate="print"/>
          <a:stretch>
            <a:fillRect/>
          </a:stretch>
        </p:blipFill>
        <p:spPr>
          <a:xfrm>
            <a:off x="4629150" y="5063067"/>
            <a:ext cx="442913" cy="942087"/>
          </a:xfrm>
          <a:prstGeom prst="rect">
            <a:avLst/>
          </a:prstGeom>
        </p:spPr>
      </p:pic>
      <p:sp>
        <p:nvSpPr>
          <p:cNvPr id="144" name="Text Box 388"/>
          <p:cNvSpPr txBox="1">
            <a:spLocks noChangeArrowheads="1"/>
          </p:cNvSpPr>
          <p:nvPr/>
        </p:nvSpPr>
        <p:spPr bwMode="auto">
          <a:xfrm>
            <a:off x="4556975" y="5943600"/>
            <a:ext cx="577402" cy="215444"/>
          </a:xfrm>
          <a:prstGeom prst="rect">
            <a:avLst/>
          </a:prstGeom>
          <a:noFill/>
          <a:ln w="9525">
            <a:noFill/>
            <a:miter lim="800000"/>
            <a:headEnd/>
            <a:tailEnd/>
          </a:ln>
        </p:spPr>
        <p:txBody>
          <a:bodyPr wrap="none">
            <a:spAutoFit/>
          </a:bodyPr>
          <a:lstStyle/>
          <a:p>
            <a:pPr algn="ctr"/>
            <a:r>
              <a:rPr lang="en-US" sz="800" b="1" dirty="0" smtClean="0">
                <a:latin typeface="Arial" charset="0"/>
              </a:rPr>
              <a:t>Bug Net</a:t>
            </a:r>
          </a:p>
        </p:txBody>
      </p:sp>
      <p:sp>
        <p:nvSpPr>
          <p:cNvPr id="145" name="TextBox 144"/>
          <p:cNvSpPr txBox="1"/>
          <p:nvPr/>
        </p:nvSpPr>
        <p:spPr>
          <a:xfrm>
            <a:off x="3200401" y="9372520"/>
            <a:ext cx="1052981" cy="384721"/>
          </a:xfrm>
          <a:prstGeom prst="rect">
            <a:avLst/>
          </a:prstGeom>
          <a:noFill/>
        </p:spPr>
        <p:txBody>
          <a:bodyPr wrap="none" rtlCol="0">
            <a:spAutoFit/>
          </a:bodyPr>
          <a:lstStyle/>
          <a:p>
            <a:r>
              <a:rPr lang="en-US" dirty="0" smtClean="0"/>
              <a:t>COMMO</a:t>
            </a:r>
            <a:endParaRPr lang="en-US" dirty="0"/>
          </a:p>
        </p:txBody>
      </p:sp>
      <p:sp>
        <p:nvSpPr>
          <p:cNvPr id="146" name="TextBox 145"/>
          <p:cNvSpPr txBox="1"/>
          <p:nvPr/>
        </p:nvSpPr>
        <p:spPr>
          <a:xfrm>
            <a:off x="6019810" y="9409211"/>
            <a:ext cx="585417" cy="384721"/>
          </a:xfrm>
          <a:prstGeom prst="rect">
            <a:avLst/>
          </a:prstGeom>
          <a:noFill/>
        </p:spPr>
        <p:txBody>
          <a:bodyPr wrap="none" rtlCol="0">
            <a:spAutoFit/>
          </a:bodyPr>
          <a:lstStyle/>
          <a:p>
            <a:r>
              <a:rPr lang="en-US" dirty="0" smtClean="0"/>
              <a:t>OPS</a:t>
            </a:r>
            <a:endParaRPr lang="en-US" dirty="0"/>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132"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DISMOUNTED </a:t>
            </a: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COMMAND POST</a:t>
            </a:r>
            <a:r>
              <a:rPr kumimoji="0" lang="en-US" sz="2800" b="0" i="0" u="none" strike="noStrike" kern="1200" cap="none" spc="0" normalizeH="0" noProof="0" dirty="0" smtClean="0">
                <a:ln>
                  <a:noFill/>
                </a:ln>
                <a:solidFill>
                  <a:schemeClr val="bg1"/>
                </a:solidFill>
                <a:effectLst/>
                <a:uLnTx/>
                <a:uFillTx/>
                <a:latin typeface="Arial Black" pitchFamily="34" charset="0"/>
                <a:ea typeface="+mj-ea"/>
                <a:cs typeface="+mj-cs"/>
              </a:rPr>
              <a:t> TEARDOWN AND DISPLACEMENT</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48" name="Slide Number Placeholder 147"/>
          <p:cNvSpPr>
            <a:spLocks noGrp="1"/>
          </p:cNvSpPr>
          <p:nvPr>
            <p:ph type="sldNum" sz="quarter" idx="12"/>
          </p:nvPr>
        </p:nvSpPr>
        <p:spPr/>
        <p:txBody>
          <a:bodyPr/>
          <a:lstStyle/>
          <a:p>
            <a:fld id="{19C55568-C6AD-4596-911E-41E918440C47}" type="slidenum">
              <a:rPr lang="en-US" smtClean="0"/>
              <a:pPr/>
              <a:t>88</a:t>
            </a:fld>
            <a:endParaRPr lang="en-US" dirty="0"/>
          </a:p>
        </p:txBody>
      </p:sp>
    </p:spTree>
    <p:extLst>
      <p:ext uri="{BB962C8B-B14F-4D97-AF65-F5344CB8AC3E}">
        <p14:creationId xmlns="" xmlns:p14="http://schemas.microsoft.com/office/powerpoint/2010/main" val="19513400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0"/>
            <a:ext cx="6400800" cy="6932657"/>
          </a:xfrm>
          <a:prstGeom prst="rect">
            <a:avLst/>
          </a:prstGeom>
        </p:spPr>
        <p:txBody>
          <a:bodyPr wrap="square" lIns="91432" tIns="45715" rIns="91432" bIns="45715">
            <a:spAutoFit/>
          </a:bodyPr>
          <a:lstStyle/>
          <a:p>
            <a:pPr>
              <a:buFont typeface="Arial" pitchFamily="34" charset="0"/>
              <a:buChar char="•"/>
            </a:pPr>
            <a:r>
              <a:rPr lang="en-US" sz="1050" dirty="0" smtClean="0"/>
              <a:t> Detailed analysis, foresight, and planning</a:t>
            </a:r>
          </a:p>
          <a:p>
            <a:pPr>
              <a:buFont typeface="Arial" pitchFamily="34" charset="0"/>
              <a:buChar char="•"/>
            </a:pPr>
            <a:r>
              <a:rPr lang="en-US" sz="1050" dirty="0" smtClean="0"/>
              <a:t> Thorough Adjacent Unit coordination with all supported elements and supporting elements (Line Troops, BSB, Aviation Assets)</a:t>
            </a:r>
          </a:p>
          <a:p>
            <a:pPr>
              <a:buFont typeface="Arial" pitchFamily="34" charset="0"/>
              <a:buChar char="•"/>
            </a:pPr>
            <a:r>
              <a:rPr lang="en-US" sz="1050" dirty="0" smtClean="0"/>
              <a:t> Delivery Methods</a:t>
            </a:r>
          </a:p>
          <a:p>
            <a:pPr lvl="1">
              <a:buFont typeface="Arial" pitchFamily="34" charset="0"/>
              <a:buChar char="•"/>
            </a:pPr>
            <a:r>
              <a:rPr lang="en-US" sz="1050" dirty="0" smtClean="0"/>
              <a:t> Speedballs (Body bags/A Bags)</a:t>
            </a:r>
          </a:p>
          <a:p>
            <a:pPr lvl="2">
              <a:buFont typeface="Arial" pitchFamily="34" charset="0"/>
              <a:buChar char="•"/>
            </a:pPr>
            <a:r>
              <a:rPr lang="en-US" sz="1050" dirty="0" smtClean="0"/>
              <a:t> CL I: Field striped and broken down MREs, 5 gallon collapsible water jugs, thermal ice bags</a:t>
            </a:r>
          </a:p>
          <a:p>
            <a:pPr lvl="2">
              <a:buFont typeface="Arial" pitchFamily="34" charset="0"/>
              <a:buChar char="•"/>
            </a:pPr>
            <a:endParaRPr lang="en-US" sz="1050" dirty="0" smtClean="0"/>
          </a:p>
          <a:p>
            <a:pPr lvl="2">
              <a:buFont typeface="Arial" pitchFamily="34" charset="0"/>
              <a:buChar char="•"/>
            </a:pPr>
            <a:endParaRPr lang="en-US" sz="1050" dirty="0" smtClean="0"/>
          </a:p>
          <a:p>
            <a:pPr lvl="2">
              <a:buFont typeface="Arial" pitchFamily="34" charset="0"/>
              <a:buChar char="•"/>
            </a:pPr>
            <a:endParaRPr lang="en-US" sz="1050" dirty="0" smtClean="0"/>
          </a:p>
          <a:p>
            <a:pPr lvl="2">
              <a:buFont typeface="Arial" pitchFamily="34" charset="0"/>
              <a:buChar char="•"/>
            </a:pPr>
            <a:endParaRPr lang="en-US" sz="1050" dirty="0" smtClean="0"/>
          </a:p>
          <a:p>
            <a:pPr lvl="2">
              <a:buFont typeface="Arial" pitchFamily="34" charset="0"/>
              <a:buChar char="•"/>
            </a:pPr>
            <a:endParaRPr lang="en-US" sz="1050" dirty="0" smtClean="0"/>
          </a:p>
          <a:p>
            <a:pPr lvl="2">
              <a:buFont typeface="Arial" pitchFamily="34" charset="0"/>
              <a:buChar char="•"/>
            </a:pPr>
            <a:endParaRPr lang="en-US" sz="1050" dirty="0"/>
          </a:p>
          <a:p>
            <a:pPr lvl="2">
              <a:buFont typeface="Arial" pitchFamily="34" charset="0"/>
              <a:buChar char="•"/>
            </a:pPr>
            <a:endParaRPr lang="en-US" sz="1050" dirty="0" smtClean="0"/>
          </a:p>
          <a:p>
            <a:pPr lvl="2">
              <a:buFont typeface="Arial" pitchFamily="34" charset="0"/>
              <a:buChar char="•"/>
            </a:pPr>
            <a:endParaRPr lang="en-US" sz="1050" dirty="0"/>
          </a:p>
          <a:p>
            <a:pPr lvl="2">
              <a:buFont typeface="Arial" pitchFamily="34" charset="0"/>
              <a:buChar char="•"/>
            </a:pPr>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endParaRPr lang="en-US" sz="1050" dirty="0" smtClean="0"/>
          </a:p>
          <a:p>
            <a:pPr lvl="2">
              <a:buFont typeface="Arial" pitchFamily="34" charset="0"/>
              <a:buChar char="•"/>
            </a:pPr>
            <a:endParaRPr lang="en-US" sz="1050" dirty="0" smtClean="0"/>
          </a:p>
          <a:p>
            <a:pPr lvl="2">
              <a:buFont typeface="Arial" pitchFamily="34" charset="0"/>
              <a:buChar char="•"/>
            </a:pPr>
            <a:r>
              <a:rPr lang="en-US" sz="1050" dirty="0" smtClean="0"/>
              <a:t> CL II:  Prepackaged </a:t>
            </a:r>
            <a:r>
              <a:rPr lang="en-US" sz="1050" dirty="0" err="1" smtClean="0"/>
              <a:t>MCLs</a:t>
            </a:r>
            <a:endParaRPr lang="en-US" sz="1050" dirty="0" smtClean="0"/>
          </a:p>
          <a:p>
            <a:pPr lvl="2">
              <a:buFont typeface="Arial" pitchFamily="34" charset="0"/>
              <a:buChar char="•"/>
            </a:pPr>
            <a:r>
              <a:rPr lang="en-US" sz="1050" dirty="0" smtClean="0"/>
              <a:t> CL III: Belly banded 5 gal fuel cans</a:t>
            </a:r>
          </a:p>
          <a:p>
            <a:pPr lvl="2">
              <a:buFont typeface="Arial" pitchFamily="34" charset="0"/>
              <a:buChar char="•"/>
            </a:pPr>
            <a:r>
              <a:rPr lang="en-US" sz="1050" dirty="0" smtClean="0"/>
              <a:t>CL V: Belly banded and padded ammo crates</a:t>
            </a:r>
          </a:p>
          <a:p>
            <a:pPr lvl="2">
              <a:buFont typeface="Arial" pitchFamily="34" charset="0"/>
              <a:buChar char="•"/>
            </a:pPr>
            <a:r>
              <a:rPr lang="en-US" sz="1050" dirty="0" smtClean="0"/>
              <a:t>CL VIII: MCL padded and taped</a:t>
            </a:r>
          </a:p>
          <a:p>
            <a:pPr lvl="2">
              <a:buFont typeface="Arial" pitchFamily="34" charset="0"/>
              <a:buChar char="•"/>
            </a:pPr>
            <a:r>
              <a:rPr lang="en-US" sz="1050" dirty="0" smtClean="0"/>
              <a:t> CL VI: Padded and taped repair parts</a:t>
            </a:r>
          </a:p>
          <a:p>
            <a:pPr lvl="1">
              <a:buFont typeface="Arial" pitchFamily="34" charset="0"/>
              <a:buChar char="•"/>
            </a:pPr>
            <a:r>
              <a:rPr lang="en-US" sz="1050" dirty="0" smtClean="0"/>
              <a:t> Cache </a:t>
            </a:r>
          </a:p>
          <a:p>
            <a:pPr lvl="1">
              <a:buFont typeface="Arial" pitchFamily="34" charset="0"/>
              <a:buChar char="•"/>
            </a:pPr>
            <a:r>
              <a:rPr lang="en-US" sz="1050" dirty="0" smtClean="0"/>
              <a:t> Sling Loads</a:t>
            </a:r>
          </a:p>
          <a:p>
            <a:pPr lvl="1">
              <a:buFont typeface="Arial" pitchFamily="34" charset="0"/>
              <a:buChar char="•"/>
            </a:pPr>
            <a:r>
              <a:rPr lang="en-US" sz="1050" dirty="0" smtClean="0"/>
              <a:t> CDS/HD, Aerial Delivery Methods</a:t>
            </a:r>
          </a:p>
          <a:p>
            <a:pPr lvl="1">
              <a:buFont typeface="Arial" pitchFamily="34" charset="0"/>
              <a:buChar char="•"/>
            </a:pPr>
            <a:r>
              <a:rPr lang="en-US" sz="1050" dirty="0" smtClean="0"/>
              <a:t> Mounted Troop throughput</a:t>
            </a:r>
          </a:p>
          <a:p>
            <a:pPr lvl="1">
              <a:buFont typeface="Arial" pitchFamily="34" charset="0"/>
              <a:buChar char="•"/>
            </a:pPr>
            <a:r>
              <a:rPr lang="en-US" sz="1050" dirty="0" smtClean="0"/>
              <a:t> Utilization of Logistical Resupply Points (LRPs)</a:t>
            </a:r>
          </a:p>
          <a:p>
            <a:pPr lvl="1">
              <a:buFont typeface="Arial" pitchFamily="34" charset="0"/>
              <a:buChar char="•"/>
            </a:pPr>
            <a:r>
              <a:rPr lang="en-US" sz="1050" dirty="0" smtClean="0"/>
              <a:t> Tactical Convoy Operations (TCO)</a:t>
            </a:r>
          </a:p>
          <a:p>
            <a:pPr lvl="2">
              <a:buFont typeface="Arial" pitchFamily="34" charset="0"/>
              <a:buChar char="•"/>
            </a:pPr>
            <a:r>
              <a:rPr lang="en-US" sz="1050" dirty="0" smtClean="0"/>
              <a:t> Minimize target signature, use only LMTVs for fuel/water jugs, No HEMTT variants</a:t>
            </a:r>
          </a:p>
          <a:p>
            <a:pPr>
              <a:buFont typeface="Arial" pitchFamily="34" charset="0"/>
              <a:buChar char="•"/>
            </a:pPr>
            <a:r>
              <a:rPr lang="en-US" sz="1050" dirty="0" smtClean="0"/>
              <a:t> Unit Supply Representatives located with the FSC</a:t>
            </a:r>
          </a:p>
          <a:p>
            <a:pPr>
              <a:buFont typeface="Arial" pitchFamily="34" charset="0"/>
              <a:buChar char="•"/>
            </a:pPr>
            <a:r>
              <a:rPr lang="en-US" sz="1050" dirty="0" smtClean="0"/>
              <a:t> Squadron S1 and S4 rep located with the FSC</a:t>
            </a:r>
          </a:p>
          <a:p>
            <a:pPr>
              <a:buFont typeface="Arial" pitchFamily="34" charset="0"/>
              <a:buChar char="•"/>
            </a:pPr>
            <a:r>
              <a:rPr lang="en-US" sz="1050" dirty="0" smtClean="0"/>
              <a:t> Aerial Delivery Team located at ISB and BSA</a:t>
            </a:r>
          </a:p>
          <a:p>
            <a:endParaRPr lang="en-US" sz="1400" dirty="0" smtClean="0"/>
          </a:p>
        </p:txBody>
      </p:sp>
      <p:pic>
        <p:nvPicPr>
          <p:cNvPr id="8" name="Picture 7" descr="Picture1.png"/>
          <p:cNvPicPr>
            <a:picLocks noChangeAspect="1"/>
          </p:cNvPicPr>
          <p:nvPr/>
        </p:nvPicPr>
        <p:blipFill>
          <a:blip r:embed="rId2" cstate="print"/>
          <a:stretch>
            <a:fillRect/>
          </a:stretch>
        </p:blipFill>
        <p:spPr>
          <a:xfrm>
            <a:off x="457200" y="2819400"/>
            <a:ext cx="4081510" cy="2421467"/>
          </a:xfrm>
          <a:prstGeom prst="rect">
            <a:avLst/>
          </a:prstGeom>
        </p:spPr>
      </p:pic>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9"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18. EXPEDITIONARY </a:t>
            </a:r>
            <a:r>
              <a:rPr kumimoji="0" lang="en-US" sz="2800" b="0" i="0" u="none" strike="noStrike" kern="1200" cap="none" spc="0" normalizeH="0" baseline="0" noProof="0" dirty="0" smtClean="0">
                <a:ln>
                  <a:noFill/>
                </a:ln>
                <a:solidFill>
                  <a:schemeClr val="bg1"/>
                </a:solidFill>
                <a:effectLst/>
                <a:uLnTx/>
                <a:uFillTx/>
                <a:latin typeface="Arial Black" pitchFamily="34" charset="0"/>
                <a:ea typeface="+mj-ea"/>
                <a:cs typeface="+mj-cs"/>
              </a:rPr>
              <a:t>SUSTAINMENT TTPs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0" name="Slide Number Placeholder 9"/>
          <p:cNvSpPr>
            <a:spLocks noGrp="1"/>
          </p:cNvSpPr>
          <p:nvPr>
            <p:ph type="sldNum" sz="quarter" idx="12"/>
          </p:nvPr>
        </p:nvSpPr>
        <p:spPr/>
        <p:txBody>
          <a:bodyPr/>
          <a:lstStyle/>
          <a:p>
            <a:fld id="{19C55568-C6AD-4596-911E-41E918440C47}" type="slidenum">
              <a:rPr lang="en-US" smtClean="0"/>
              <a:pPr/>
              <a:t>89</a:t>
            </a:fld>
            <a:endParaRPr lang="en-US" dirty="0"/>
          </a:p>
        </p:txBody>
      </p:sp>
    </p:spTree>
    <p:extLst>
      <p:ext uri="{BB962C8B-B14F-4D97-AF65-F5344CB8AC3E}">
        <p14:creationId xmlns="" xmlns:p14="http://schemas.microsoft.com/office/powerpoint/2010/main" val="9442825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77850"/>
          </a:xfrm>
          <a:solidFill>
            <a:schemeClr val="tx1"/>
          </a:solidFill>
        </p:spPr>
        <p:txBody>
          <a:bodyPr>
            <a:normAutofit/>
          </a:bodyPr>
          <a:lstStyle/>
          <a:p>
            <a:r>
              <a:rPr lang="en-US" sz="2900" dirty="0" smtClean="0">
                <a:solidFill>
                  <a:schemeClr val="bg1"/>
                </a:solidFill>
                <a:latin typeface="Arial Black" pitchFamily="34" charset="0"/>
              </a:rPr>
              <a:t>2B. MOVEMENT </a:t>
            </a:r>
            <a:r>
              <a:rPr lang="en-US" sz="2900" dirty="0">
                <a:solidFill>
                  <a:schemeClr val="bg1"/>
                </a:solidFill>
                <a:latin typeface="Arial Black" pitchFamily="34" charset="0"/>
              </a:rPr>
              <a:t>TECHNIQUES</a:t>
            </a:r>
          </a:p>
        </p:txBody>
      </p:sp>
      <p:sp>
        <p:nvSpPr>
          <p:cNvPr id="69" name="Rectangle 68"/>
          <p:cNvSpPr/>
          <p:nvPr/>
        </p:nvSpPr>
        <p:spPr>
          <a:xfrm>
            <a:off x="3540365" y="1073211"/>
            <a:ext cx="3124200" cy="3962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0" name="TextBox 69"/>
          <p:cNvSpPr txBox="1"/>
          <p:nvPr/>
        </p:nvSpPr>
        <p:spPr>
          <a:xfrm>
            <a:off x="3540365" y="673104"/>
            <a:ext cx="3124200" cy="619917"/>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sz="1700" dirty="0">
                <a:solidFill>
                  <a:schemeClr val="bg1"/>
                </a:solidFill>
                <a:latin typeface="Arial Black" pitchFamily="34" charset="0"/>
              </a:rPr>
              <a:t>TRAVELING OVERWATCH</a:t>
            </a:r>
          </a:p>
        </p:txBody>
      </p:sp>
      <p:sp>
        <p:nvSpPr>
          <p:cNvPr id="71" name="Rectangle 70"/>
          <p:cNvSpPr/>
          <p:nvPr/>
        </p:nvSpPr>
        <p:spPr>
          <a:xfrm>
            <a:off x="193430" y="1060516"/>
            <a:ext cx="3124200" cy="3975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2" name="TextBox 71"/>
          <p:cNvSpPr txBox="1"/>
          <p:nvPr/>
        </p:nvSpPr>
        <p:spPr>
          <a:xfrm>
            <a:off x="193430" y="660403"/>
            <a:ext cx="3124200" cy="358307"/>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sz="1700" dirty="0">
                <a:solidFill>
                  <a:schemeClr val="bg1"/>
                </a:solidFill>
                <a:latin typeface="Arial Black" pitchFamily="34" charset="0"/>
              </a:rPr>
              <a:t>TRAVELING</a:t>
            </a:r>
          </a:p>
        </p:txBody>
      </p:sp>
      <p:grpSp>
        <p:nvGrpSpPr>
          <p:cNvPr id="15" name="Group 14"/>
          <p:cNvGrpSpPr/>
          <p:nvPr/>
        </p:nvGrpSpPr>
        <p:grpSpPr>
          <a:xfrm>
            <a:off x="3866744" y="1219209"/>
            <a:ext cx="2107655" cy="3819245"/>
            <a:chOff x="1742379" y="1228911"/>
            <a:chExt cx="2420224" cy="3812669"/>
          </a:xfrm>
          <a:solidFill>
            <a:schemeClr val="bg1"/>
          </a:solidFill>
        </p:grpSpPr>
        <p:grpSp>
          <p:nvGrpSpPr>
            <p:cNvPr id="66" name="Group 65"/>
            <p:cNvGrpSpPr>
              <a:grpSpLocks noChangeAspect="1"/>
            </p:cNvGrpSpPr>
            <p:nvPr/>
          </p:nvGrpSpPr>
          <p:grpSpPr>
            <a:xfrm>
              <a:off x="1757565" y="4535231"/>
              <a:ext cx="506348" cy="506349"/>
              <a:chOff x="482600" y="4600326"/>
              <a:chExt cx="1200404" cy="1200406"/>
            </a:xfrm>
            <a:grpFill/>
          </p:grpSpPr>
          <p:grpSp>
            <p:nvGrpSpPr>
              <p:cNvPr id="116" name="Group 58"/>
              <p:cNvGrpSpPr>
                <a:grpSpLocks noChangeAspect="1"/>
              </p:cNvGrpSpPr>
              <p:nvPr/>
            </p:nvGrpSpPr>
            <p:grpSpPr bwMode="auto">
              <a:xfrm>
                <a:off x="482600" y="4600326"/>
                <a:ext cx="1200404" cy="1200406"/>
                <a:chOff x="1400" y="2360"/>
                <a:chExt cx="432" cy="432"/>
              </a:xfrm>
              <a:grpFill/>
            </p:grpSpPr>
            <p:sp>
              <p:nvSpPr>
                <p:cNvPr id="120"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1"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2"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17" name="Group 8"/>
              <p:cNvGrpSpPr>
                <a:grpSpLocks/>
              </p:cNvGrpSpPr>
              <p:nvPr/>
            </p:nvGrpSpPr>
            <p:grpSpPr bwMode="auto">
              <a:xfrm>
                <a:off x="844679" y="5374995"/>
                <a:ext cx="487510" cy="113903"/>
                <a:chOff x="852" y="1318"/>
                <a:chExt cx="475" cy="86"/>
              </a:xfrm>
              <a:grpFill/>
            </p:grpSpPr>
            <p:sp>
              <p:nvSpPr>
                <p:cNvPr id="118"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19"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grpSp>
          <p:nvGrpSpPr>
            <p:cNvPr id="67" name="Group 66"/>
            <p:cNvGrpSpPr>
              <a:grpSpLocks noChangeAspect="1"/>
            </p:cNvGrpSpPr>
            <p:nvPr/>
          </p:nvGrpSpPr>
          <p:grpSpPr>
            <a:xfrm>
              <a:off x="1826512" y="2094828"/>
              <a:ext cx="334311" cy="468619"/>
              <a:chOff x="1216208" y="943968"/>
              <a:chExt cx="914400" cy="1281757"/>
            </a:xfrm>
            <a:grpFill/>
          </p:grpSpPr>
          <p:sp>
            <p:nvSpPr>
              <p:cNvPr id="113" name="Oval 112"/>
              <p:cNvSpPr>
                <a:spLocks noChangeAspect="1"/>
              </p:cNvSpPr>
              <p:nvPr/>
            </p:nvSpPr>
            <p:spPr>
              <a:xfrm>
                <a:off x="1323861" y="1414525"/>
                <a:ext cx="698208" cy="698208"/>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Multiply 113"/>
              <p:cNvSpPr/>
              <p:nvPr/>
            </p:nvSpPr>
            <p:spPr>
              <a:xfrm>
                <a:off x="1216208" y="1311325"/>
                <a:ext cx="914400" cy="914400"/>
              </a:xfrm>
              <a:prstGeom prst="mathMultiply">
                <a:avLst>
                  <a:gd name="adj1" fmla="val 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Cross 114"/>
              <p:cNvSpPr>
                <a:spLocks noChangeAspect="1"/>
              </p:cNvSpPr>
              <p:nvPr/>
            </p:nvSpPr>
            <p:spPr>
              <a:xfrm>
                <a:off x="1437202" y="943968"/>
                <a:ext cx="470557" cy="470557"/>
              </a:xfrm>
              <a:prstGeom prst="plus">
                <a:avLst>
                  <a:gd name="adj" fmla="val 5000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9" name="Group 108"/>
            <p:cNvGrpSpPr/>
            <p:nvPr/>
          </p:nvGrpSpPr>
          <p:grpSpPr>
            <a:xfrm>
              <a:off x="1790104" y="3780763"/>
              <a:ext cx="419441" cy="419441"/>
              <a:chOff x="8309113" y="1171254"/>
              <a:chExt cx="914400" cy="914400"/>
            </a:xfrm>
            <a:grpFill/>
          </p:grpSpPr>
          <p:sp>
            <p:nvSpPr>
              <p:cNvPr id="111" name="Rectangle 110"/>
              <p:cNvSpPr>
                <a:spLocks noChangeAspect="1"/>
              </p:cNvSpPr>
              <p:nvPr/>
            </p:nvSpPr>
            <p:spPr>
              <a:xfrm>
                <a:off x="8509525" y="1370533"/>
                <a:ext cx="515802" cy="515802"/>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Multiply 111"/>
              <p:cNvSpPr/>
              <p:nvPr/>
            </p:nvSpPr>
            <p:spPr>
              <a:xfrm>
                <a:off x="8309113" y="1171254"/>
                <a:ext cx="914400" cy="914400"/>
              </a:xfrm>
              <a:prstGeom prst="mathMultiply">
                <a:avLst>
                  <a:gd name="adj1" fmla="val 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1943330" y="1671178"/>
              <a:ext cx="109367" cy="355941"/>
              <a:chOff x="4495800" y="2085654"/>
              <a:chExt cx="457200" cy="1220989"/>
            </a:xfrm>
            <a:grpFill/>
            <a:effectLst/>
          </p:grpSpPr>
          <p:cxnSp>
            <p:nvCxnSpPr>
              <p:cNvPr id="104" name="Straight Arrow Connector 103"/>
              <p:cNvCxnSpPr/>
              <p:nvPr/>
            </p:nvCxnSpPr>
            <p:spPr>
              <a:xfrm flipV="1">
                <a:off x="4724400" y="2085654"/>
                <a:ext cx="0" cy="390847"/>
              </a:xfrm>
              <a:prstGeom prst="straightConnector1">
                <a:avLst/>
              </a:prstGeom>
              <a:grpFill/>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724400" y="2871492"/>
                <a:ext cx="0" cy="435151"/>
              </a:xfrm>
              <a:prstGeom prst="straightConnector1">
                <a:avLst/>
              </a:prstGeom>
              <a:grpFill/>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495800" y="2667000"/>
                <a:ext cx="457200" cy="0"/>
              </a:xfrm>
              <a:prstGeom prst="line">
                <a:avLst/>
              </a:prstGeom>
              <a:grpFill/>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495800" y="2476501"/>
                <a:ext cx="228600" cy="190499"/>
              </a:xfrm>
              <a:prstGeom prst="line">
                <a:avLst/>
              </a:prstGeom>
              <a:grpFill/>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711700" y="2680993"/>
                <a:ext cx="228600" cy="190499"/>
              </a:xfrm>
              <a:prstGeom prst="line">
                <a:avLst/>
              </a:prstGeom>
              <a:grpFill/>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a:grpSpLocks noChangeAspect="1"/>
            </p:cNvGrpSpPr>
            <p:nvPr/>
          </p:nvGrpSpPr>
          <p:grpSpPr>
            <a:xfrm>
              <a:off x="1742379" y="1228911"/>
              <a:ext cx="506348" cy="506349"/>
              <a:chOff x="482600" y="4600326"/>
              <a:chExt cx="1200404" cy="1200406"/>
            </a:xfrm>
            <a:grpFill/>
          </p:grpSpPr>
          <p:grpSp>
            <p:nvGrpSpPr>
              <p:cNvPr id="97" name="Group 58"/>
              <p:cNvGrpSpPr>
                <a:grpSpLocks noChangeAspect="1"/>
              </p:cNvGrpSpPr>
              <p:nvPr/>
            </p:nvGrpSpPr>
            <p:grpSpPr bwMode="auto">
              <a:xfrm>
                <a:off x="482600" y="4600326"/>
                <a:ext cx="1200404" cy="1200406"/>
                <a:chOff x="1400" y="2360"/>
                <a:chExt cx="432" cy="432"/>
              </a:xfrm>
              <a:grpFill/>
            </p:grpSpPr>
            <p:sp>
              <p:nvSpPr>
                <p:cNvPr id="101"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2"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3"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98" name="Group 8"/>
              <p:cNvGrpSpPr>
                <a:grpSpLocks/>
              </p:cNvGrpSpPr>
              <p:nvPr/>
            </p:nvGrpSpPr>
            <p:grpSpPr bwMode="auto">
              <a:xfrm>
                <a:off x="844679" y="5374995"/>
                <a:ext cx="487510" cy="113903"/>
                <a:chOff x="852" y="1318"/>
                <a:chExt cx="475" cy="86"/>
              </a:xfrm>
              <a:grpFill/>
            </p:grpSpPr>
            <p:sp>
              <p:nvSpPr>
                <p:cNvPr id="99"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0"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cxnSp>
          <p:nvCxnSpPr>
            <p:cNvPr id="79" name="Straight Arrow Connector 78"/>
            <p:cNvCxnSpPr/>
            <p:nvPr/>
          </p:nvCxnSpPr>
          <p:spPr>
            <a:xfrm>
              <a:off x="1988084" y="2563447"/>
              <a:ext cx="6892" cy="291442"/>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Group 79"/>
            <p:cNvGrpSpPr>
              <a:grpSpLocks noChangeAspect="1"/>
            </p:cNvGrpSpPr>
            <p:nvPr/>
          </p:nvGrpSpPr>
          <p:grpSpPr>
            <a:xfrm>
              <a:off x="1745837" y="2898858"/>
              <a:ext cx="506348" cy="506349"/>
              <a:chOff x="482600" y="4600326"/>
              <a:chExt cx="1200404" cy="1200406"/>
            </a:xfrm>
            <a:grpFill/>
          </p:grpSpPr>
          <p:grpSp>
            <p:nvGrpSpPr>
              <p:cNvPr id="90" name="Group 58"/>
              <p:cNvGrpSpPr>
                <a:grpSpLocks noChangeAspect="1"/>
              </p:cNvGrpSpPr>
              <p:nvPr/>
            </p:nvGrpSpPr>
            <p:grpSpPr bwMode="auto">
              <a:xfrm>
                <a:off x="482600" y="4600326"/>
                <a:ext cx="1200404" cy="1200406"/>
                <a:chOff x="1400" y="2360"/>
                <a:chExt cx="432" cy="432"/>
              </a:xfrm>
              <a:grpFill/>
            </p:grpSpPr>
            <p:sp>
              <p:nvSpPr>
                <p:cNvPr id="94"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5"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6"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91" name="Group 8"/>
              <p:cNvGrpSpPr>
                <a:grpSpLocks/>
              </p:cNvGrpSpPr>
              <p:nvPr/>
            </p:nvGrpSpPr>
            <p:grpSpPr bwMode="auto">
              <a:xfrm>
                <a:off x="844679" y="5374995"/>
                <a:ext cx="487510" cy="113903"/>
                <a:chOff x="852" y="1318"/>
                <a:chExt cx="475" cy="86"/>
              </a:xfrm>
              <a:grpFill/>
            </p:grpSpPr>
            <p:sp>
              <p:nvSpPr>
                <p:cNvPr id="92"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3"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cxnSp>
          <p:nvCxnSpPr>
            <p:cNvPr id="81" name="Straight Arrow Connector 80"/>
            <p:cNvCxnSpPr/>
            <p:nvPr/>
          </p:nvCxnSpPr>
          <p:spPr>
            <a:xfrm>
              <a:off x="1999824" y="3329768"/>
              <a:ext cx="6892" cy="291442"/>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997049" y="4175617"/>
              <a:ext cx="6892" cy="291442"/>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313986" y="1332625"/>
              <a:ext cx="1828215" cy="337971"/>
            </a:xfrm>
            <a:prstGeom prst="rect">
              <a:avLst/>
            </a:prstGeom>
            <a:grpFill/>
          </p:spPr>
          <p:txBody>
            <a:bodyPr wrap="none" rtlCol="0">
              <a:spAutoFit/>
            </a:bodyPr>
            <a:lstStyle/>
            <a:p>
              <a:r>
                <a:rPr lang="en-US" sz="800" dirty="0">
                  <a:latin typeface="Arial"/>
                  <a:cs typeface="Arial"/>
                </a:rPr>
                <a:t>LEAD SQUAD IN TRAVELING</a:t>
              </a:r>
            </a:p>
            <a:p>
              <a:r>
                <a:rPr lang="en-US" sz="800" dirty="0">
                  <a:latin typeface="Arial"/>
                  <a:cs typeface="Arial"/>
                </a:rPr>
                <a:t>OVERWATCH FORMATION</a:t>
              </a:r>
            </a:p>
          </p:txBody>
        </p:sp>
        <p:sp>
          <p:nvSpPr>
            <p:cNvPr id="84" name="TextBox 83"/>
            <p:cNvSpPr txBox="1"/>
            <p:nvPr/>
          </p:nvSpPr>
          <p:spPr>
            <a:xfrm>
              <a:off x="2160822" y="3382845"/>
              <a:ext cx="966752" cy="215073"/>
            </a:xfrm>
            <a:prstGeom prst="rect">
              <a:avLst/>
            </a:prstGeom>
            <a:grpFill/>
          </p:spPr>
          <p:txBody>
            <a:bodyPr wrap="none" rtlCol="0">
              <a:spAutoFit/>
            </a:bodyPr>
            <a:lstStyle/>
            <a:p>
              <a:r>
                <a:rPr lang="en-US" sz="800" dirty="0">
                  <a:latin typeface="Arial"/>
                  <a:cs typeface="Arial"/>
                </a:rPr>
                <a:t>± 20 METERS</a:t>
              </a:r>
            </a:p>
          </p:txBody>
        </p:sp>
        <p:sp>
          <p:nvSpPr>
            <p:cNvPr id="85" name="TextBox 84"/>
            <p:cNvSpPr txBox="1"/>
            <p:nvPr/>
          </p:nvSpPr>
          <p:spPr>
            <a:xfrm>
              <a:off x="2104205" y="4200204"/>
              <a:ext cx="966752" cy="215073"/>
            </a:xfrm>
            <a:prstGeom prst="rect">
              <a:avLst/>
            </a:prstGeom>
            <a:grpFill/>
          </p:spPr>
          <p:txBody>
            <a:bodyPr wrap="none" rtlCol="0">
              <a:spAutoFit/>
            </a:bodyPr>
            <a:lstStyle/>
            <a:p>
              <a:r>
                <a:rPr lang="en-US" sz="800" dirty="0">
                  <a:latin typeface="Arial"/>
                  <a:cs typeface="Arial"/>
                </a:rPr>
                <a:t>± 20 METERS</a:t>
              </a:r>
            </a:p>
          </p:txBody>
        </p:sp>
        <p:sp>
          <p:nvSpPr>
            <p:cNvPr id="86" name="TextBox 85"/>
            <p:cNvSpPr txBox="1"/>
            <p:nvPr/>
          </p:nvSpPr>
          <p:spPr>
            <a:xfrm>
              <a:off x="2257078" y="3841432"/>
              <a:ext cx="1905525" cy="215073"/>
            </a:xfrm>
            <a:prstGeom prst="rect">
              <a:avLst/>
            </a:prstGeom>
            <a:grpFill/>
          </p:spPr>
          <p:txBody>
            <a:bodyPr wrap="none" rtlCol="0">
              <a:spAutoFit/>
            </a:bodyPr>
            <a:lstStyle/>
            <a:p>
              <a:r>
                <a:rPr lang="en-US" sz="800" dirty="0">
                  <a:latin typeface="Arial"/>
                  <a:cs typeface="Arial"/>
                </a:rPr>
                <a:t>PLATOON SERGEANT, MEDIC</a:t>
              </a:r>
            </a:p>
          </p:txBody>
        </p:sp>
        <p:sp>
          <p:nvSpPr>
            <p:cNvPr id="87" name="TextBox 86"/>
            <p:cNvSpPr txBox="1"/>
            <p:nvPr/>
          </p:nvSpPr>
          <p:spPr>
            <a:xfrm>
              <a:off x="2254557" y="2266866"/>
              <a:ext cx="987001" cy="215073"/>
            </a:xfrm>
            <a:prstGeom prst="rect">
              <a:avLst/>
            </a:prstGeom>
            <a:grpFill/>
          </p:spPr>
          <p:txBody>
            <a:bodyPr wrap="none" rtlCol="0">
              <a:spAutoFit/>
            </a:bodyPr>
            <a:lstStyle/>
            <a:p>
              <a:r>
                <a:rPr lang="en-US" sz="800" dirty="0">
                  <a:latin typeface="Arial"/>
                  <a:cs typeface="Arial"/>
                </a:rPr>
                <a:t>PLATOON HQ</a:t>
              </a:r>
            </a:p>
          </p:txBody>
        </p:sp>
        <p:sp>
          <p:nvSpPr>
            <p:cNvPr id="88" name="TextBox 87"/>
            <p:cNvSpPr txBox="1"/>
            <p:nvPr/>
          </p:nvSpPr>
          <p:spPr>
            <a:xfrm>
              <a:off x="2160822" y="2605421"/>
              <a:ext cx="966752" cy="215073"/>
            </a:xfrm>
            <a:prstGeom prst="rect">
              <a:avLst/>
            </a:prstGeom>
            <a:grpFill/>
          </p:spPr>
          <p:txBody>
            <a:bodyPr wrap="none" rtlCol="0">
              <a:spAutoFit/>
            </a:bodyPr>
            <a:lstStyle/>
            <a:p>
              <a:r>
                <a:rPr lang="en-US" sz="800" dirty="0">
                  <a:latin typeface="Arial"/>
                  <a:cs typeface="Arial"/>
                </a:rPr>
                <a:t>± 20 METERS</a:t>
              </a:r>
            </a:p>
          </p:txBody>
        </p:sp>
        <p:sp>
          <p:nvSpPr>
            <p:cNvPr id="89" name="TextBox 88"/>
            <p:cNvSpPr txBox="1"/>
            <p:nvPr/>
          </p:nvSpPr>
          <p:spPr>
            <a:xfrm>
              <a:off x="2209544" y="1763286"/>
              <a:ext cx="1298084" cy="215073"/>
            </a:xfrm>
            <a:prstGeom prst="rect">
              <a:avLst/>
            </a:prstGeom>
            <a:grpFill/>
          </p:spPr>
          <p:txBody>
            <a:bodyPr wrap="none" rtlCol="0">
              <a:spAutoFit/>
            </a:bodyPr>
            <a:lstStyle/>
            <a:p>
              <a:r>
                <a:rPr lang="en-US" sz="800" dirty="0">
                  <a:latin typeface="Arial"/>
                  <a:cs typeface="Arial"/>
                </a:rPr>
                <a:t>50 TO 100 METERS</a:t>
              </a:r>
            </a:p>
          </p:txBody>
        </p:sp>
      </p:grpSp>
      <p:grpSp>
        <p:nvGrpSpPr>
          <p:cNvPr id="19" name="Group 18"/>
          <p:cNvGrpSpPr/>
          <p:nvPr/>
        </p:nvGrpSpPr>
        <p:grpSpPr>
          <a:xfrm>
            <a:off x="457206" y="1180323"/>
            <a:ext cx="2101133" cy="3800192"/>
            <a:chOff x="1647599" y="1228911"/>
            <a:chExt cx="2448351" cy="3812669"/>
          </a:xfrm>
          <a:solidFill>
            <a:schemeClr val="bg1"/>
          </a:solidFill>
        </p:grpSpPr>
        <p:grpSp>
          <p:nvGrpSpPr>
            <p:cNvPr id="22" name="Group 21"/>
            <p:cNvGrpSpPr>
              <a:grpSpLocks noChangeAspect="1"/>
            </p:cNvGrpSpPr>
            <p:nvPr/>
          </p:nvGrpSpPr>
          <p:grpSpPr>
            <a:xfrm>
              <a:off x="1647599" y="1228911"/>
              <a:ext cx="521534" cy="3812669"/>
              <a:chOff x="1218382" y="100197"/>
              <a:chExt cx="1136966" cy="8311786"/>
            </a:xfrm>
            <a:grpFill/>
          </p:grpSpPr>
          <p:grpSp>
            <p:nvGrpSpPr>
              <p:cNvPr id="29" name="Group 28"/>
              <p:cNvGrpSpPr>
                <a:grpSpLocks noChangeAspect="1"/>
              </p:cNvGrpSpPr>
              <p:nvPr/>
            </p:nvGrpSpPr>
            <p:grpSpPr>
              <a:xfrm>
                <a:off x="1251488" y="7308121"/>
                <a:ext cx="1103860" cy="1103862"/>
                <a:chOff x="482600" y="4600326"/>
                <a:chExt cx="1200404" cy="1200406"/>
              </a:xfrm>
              <a:grpFill/>
            </p:grpSpPr>
            <p:grpSp>
              <p:nvGrpSpPr>
                <p:cNvPr id="59" name="Group 58"/>
                <p:cNvGrpSpPr>
                  <a:grpSpLocks noChangeAspect="1"/>
                </p:cNvGrpSpPr>
                <p:nvPr/>
              </p:nvGrpSpPr>
              <p:grpSpPr bwMode="auto">
                <a:xfrm>
                  <a:off x="482600" y="4600326"/>
                  <a:ext cx="1200404" cy="1200406"/>
                  <a:chOff x="1400" y="2360"/>
                  <a:chExt cx="432" cy="432"/>
                </a:xfrm>
                <a:grpFill/>
              </p:grpSpPr>
              <p:sp>
                <p:nvSpPr>
                  <p:cNvPr id="63"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4"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5"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60" name="Group 8"/>
                <p:cNvGrpSpPr>
                  <a:grpSpLocks/>
                </p:cNvGrpSpPr>
                <p:nvPr/>
              </p:nvGrpSpPr>
              <p:grpSpPr bwMode="auto">
                <a:xfrm>
                  <a:off x="844679" y="5374995"/>
                  <a:ext cx="487510" cy="113903"/>
                  <a:chOff x="852" y="1318"/>
                  <a:chExt cx="475" cy="86"/>
                </a:xfrm>
                <a:grpFill/>
              </p:grpSpPr>
              <p:sp>
                <p:nvSpPr>
                  <p:cNvPr id="61"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2"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grpSp>
            <p:nvGrpSpPr>
              <p:cNvPr id="30" name="Group 29"/>
              <p:cNvGrpSpPr>
                <a:grpSpLocks noChangeAspect="1"/>
              </p:cNvGrpSpPr>
              <p:nvPr/>
            </p:nvGrpSpPr>
            <p:grpSpPr>
              <a:xfrm>
                <a:off x="1401796" y="1987934"/>
                <a:ext cx="728812" cy="1021611"/>
                <a:chOff x="1216208" y="943966"/>
                <a:chExt cx="914400" cy="1281759"/>
              </a:xfrm>
              <a:grpFill/>
            </p:grpSpPr>
            <p:sp>
              <p:nvSpPr>
                <p:cNvPr id="56" name="Oval 55"/>
                <p:cNvSpPr>
                  <a:spLocks noChangeAspect="1"/>
                </p:cNvSpPr>
                <p:nvPr/>
              </p:nvSpPr>
              <p:spPr>
                <a:xfrm>
                  <a:off x="1323861" y="1414525"/>
                  <a:ext cx="698208" cy="698208"/>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Multiply 56"/>
                <p:cNvSpPr/>
                <p:nvPr/>
              </p:nvSpPr>
              <p:spPr>
                <a:xfrm>
                  <a:off x="1216208" y="1311325"/>
                  <a:ext cx="914400" cy="914400"/>
                </a:xfrm>
                <a:prstGeom prst="mathMultiply">
                  <a:avLst>
                    <a:gd name="adj1" fmla="val 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Cross 57"/>
                <p:cNvSpPr>
                  <a:spLocks noChangeAspect="1"/>
                </p:cNvSpPr>
                <p:nvPr/>
              </p:nvSpPr>
              <p:spPr>
                <a:xfrm>
                  <a:off x="1437202" y="943966"/>
                  <a:ext cx="470557" cy="470558"/>
                </a:xfrm>
                <a:prstGeom prst="plus">
                  <a:avLst>
                    <a:gd name="adj" fmla="val 5000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 name="Group 50"/>
              <p:cNvGrpSpPr/>
              <p:nvPr/>
            </p:nvGrpSpPr>
            <p:grpSpPr>
              <a:xfrm>
                <a:off x="1322423" y="5663346"/>
                <a:ext cx="914400" cy="914399"/>
                <a:chOff x="8309113" y="1171254"/>
                <a:chExt cx="914400" cy="914400"/>
              </a:xfrm>
              <a:grpFill/>
            </p:grpSpPr>
            <p:sp>
              <p:nvSpPr>
                <p:cNvPr id="53" name="Rectangle 52"/>
                <p:cNvSpPr>
                  <a:spLocks noChangeAspect="1"/>
                </p:cNvSpPr>
                <p:nvPr/>
              </p:nvSpPr>
              <p:spPr>
                <a:xfrm>
                  <a:off x="8509525" y="1370533"/>
                  <a:ext cx="515802" cy="515802"/>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Multiply 53"/>
                <p:cNvSpPr/>
                <p:nvPr/>
              </p:nvSpPr>
              <p:spPr>
                <a:xfrm>
                  <a:off x="8309113" y="1171254"/>
                  <a:ext cx="914400" cy="914400"/>
                </a:xfrm>
                <a:prstGeom prst="mathMultiply">
                  <a:avLst>
                    <a:gd name="adj1" fmla="val 0"/>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a:grpSpLocks noChangeAspect="1"/>
              </p:cNvGrpSpPr>
              <p:nvPr/>
            </p:nvGrpSpPr>
            <p:grpSpPr>
              <a:xfrm>
                <a:off x="1218382" y="100197"/>
                <a:ext cx="1103860" cy="1103862"/>
                <a:chOff x="482600" y="4600326"/>
                <a:chExt cx="1200404" cy="1200406"/>
              </a:xfrm>
              <a:grpFill/>
            </p:grpSpPr>
            <p:grpSp>
              <p:nvGrpSpPr>
                <p:cNvPr id="44" name="Group 58"/>
                <p:cNvGrpSpPr>
                  <a:grpSpLocks noChangeAspect="1"/>
                </p:cNvGrpSpPr>
                <p:nvPr/>
              </p:nvGrpSpPr>
              <p:grpSpPr bwMode="auto">
                <a:xfrm>
                  <a:off x="482600" y="4600326"/>
                  <a:ext cx="1200404" cy="1200406"/>
                  <a:chOff x="1400" y="2360"/>
                  <a:chExt cx="432" cy="432"/>
                </a:xfrm>
                <a:grpFill/>
              </p:grpSpPr>
              <p:sp>
                <p:nvSpPr>
                  <p:cNvPr id="48"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9"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50"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45" name="Group 8"/>
                <p:cNvGrpSpPr>
                  <a:grpSpLocks/>
                </p:cNvGrpSpPr>
                <p:nvPr/>
              </p:nvGrpSpPr>
              <p:grpSpPr bwMode="auto">
                <a:xfrm>
                  <a:off x="844679" y="5374995"/>
                  <a:ext cx="487510" cy="113903"/>
                  <a:chOff x="852" y="1318"/>
                  <a:chExt cx="475" cy="86"/>
                </a:xfrm>
                <a:grpFill/>
              </p:grpSpPr>
              <p:sp>
                <p:nvSpPr>
                  <p:cNvPr id="46"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7"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cxnSp>
            <p:nvCxnSpPr>
              <p:cNvPr id="33" name="Straight Arrow Connector 32"/>
              <p:cNvCxnSpPr/>
              <p:nvPr/>
            </p:nvCxnSpPr>
            <p:spPr>
              <a:xfrm>
                <a:off x="1754029" y="3009544"/>
                <a:ext cx="15024" cy="635356"/>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34" name="Group 33"/>
              <p:cNvGrpSpPr>
                <a:grpSpLocks noChangeAspect="1"/>
              </p:cNvGrpSpPr>
              <p:nvPr/>
            </p:nvGrpSpPr>
            <p:grpSpPr>
              <a:xfrm>
                <a:off x="1225920" y="3740754"/>
                <a:ext cx="1103860" cy="1103862"/>
                <a:chOff x="482600" y="4600326"/>
                <a:chExt cx="1200404" cy="1200406"/>
              </a:xfrm>
              <a:grpFill/>
            </p:grpSpPr>
            <p:grpSp>
              <p:nvGrpSpPr>
                <p:cNvPr id="37" name="Group 58"/>
                <p:cNvGrpSpPr>
                  <a:grpSpLocks noChangeAspect="1"/>
                </p:cNvGrpSpPr>
                <p:nvPr/>
              </p:nvGrpSpPr>
              <p:grpSpPr bwMode="auto">
                <a:xfrm>
                  <a:off x="482600" y="4600326"/>
                  <a:ext cx="1200404" cy="1200406"/>
                  <a:chOff x="1400" y="2360"/>
                  <a:chExt cx="432" cy="432"/>
                </a:xfrm>
                <a:grpFill/>
              </p:grpSpPr>
              <p:sp>
                <p:nvSpPr>
                  <p:cNvPr id="41" name="Rectangle 59"/>
                  <p:cNvSpPr>
                    <a:spLocks noChangeArrowheads="1"/>
                  </p:cNvSpPr>
                  <p:nvPr/>
                </p:nvSpPr>
                <p:spPr bwMode="auto">
                  <a:xfrm>
                    <a:off x="1400" y="2456"/>
                    <a:ext cx="432" cy="240"/>
                  </a:xfrm>
                  <a:prstGeom prst="rect">
                    <a:avLst/>
                  </a:prstGeom>
                  <a:grpFill/>
                  <a:ln w="12700" cmpd="sng">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2" name="Line 60"/>
                  <p:cNvSpPr>
                    <a:spLocks noChangeShapeType="1"/>
                  </p:cNvSpPr>
                  <p:nvPr/>
                </p:nvSpPr>
                <p:spPr bwMode="auto">
                  <a:xfrm rot="18172308">
                    <a:off x="1400" y="2456"/>
                    <a:ext cx="432" cy="240"/>
                  </a:xfrm>
                  <a:prstGeom prst="lin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3" name="Oval 63"/>
                  <p:cNvSpPr>
                    <a:spLocks noChangeArrowheads="1"/>
                  </p:cNvSpPr>
                  <p:nvPr/>
                </p:nvSpPr>
                <p:spPr bwMode="auto">
                  <a:xfrm>
                    <a:off x="1592" y="2360"/>
                    <a:ext cx="48" cy="48"/>
                  </a:xfrm>
                  <a:prstGeom prst="ellipse">
                    <a:avLst/>
                  </a:prstGeom>
                  <a:grp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38" name="Group 8"/>
                <p:cNvGrpSpPr>
                  <a:grpSpLocks/>
                </p:cNvGrpSpPr>
                <p:nvPr/>
              </p:nvGrpSpPr>
              <p:grpSpPr bwMode="auto">
                <a:xfrm>
                  <a:off x="844679" y="5374995"/>
                  <a:ext cx="487510" cy="113903"/>
                  <a:chOff x="852" y="1318"/>
                  <a:chExt cx="475" cy="86"/>
                </a:xfrm>
                <a:grpFill/>
              </p:grpSpPr>
              <p:sp>
                <p:nvSpPr>
                  <p:cNvPr id="39"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0"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grp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cxnSp>
            <p:nvCxnSpPr>
              <p:cNvPr id="35" name="Straight Arrow Connector 34"/>
              <p:cNvCxnSpPr/>
              <p:nvPr/>
            </p:nvCxnSpPr>
            <p:spPr>
              <a:xfrm>
                <a:off x="1779622" y="4680157"/>
                <a:ext cx="15024" cy="635356"/>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773573" y="6524146"/>
                <a:ext cx="15024" cy="635356"/>
              </a:xfrm>
              <a:prstGeom prst="straightConnector1">
                <a:avLst/>
              </a:prstGeom>
              <a:grp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2219205" y="1332625"/>
              <a:ext cx="1855203" cy="339666"/>
            </a:xfrm>
            <a:prstGeom prst="rect">
              <a:avLst/>
            </a:prstGeom>
            <a:grpFill/>
          </p:spPr>
          <p:txBody>
            <a:bodyPr wrap="none" rtlCol="0">
              <a:spAutoFit/>
            </a:bodyPr>
            <a:lstStyle/>
            <a:p>
              <a:r>
                <a:rPr lang="en-US" sz="800" dirty="0">
                  <a:latin typeface="Arial"/>
                  <a:cs typeface="Arial"/>
                </a:rPr>
                <a:t>LEAD SQUAD IN TRAVELING</a:t>
              </a:r>
            </a:p>
            <a:p>
              <a:r>
                <a:rPr lang="en-US" sz="800" dirty="0">
                  <a:latin typeface="Arial"/>
                  <a:cs typeface="Arial"/>
                </a:rPr>
                <a:t>OVERWATCH FORMATION</a:t>
              </a:r>
            </a:p>
          </p:txBody>
        </p:sp>
        <p:sp>
          <p:nvSpPr>
            <p:cNvPr id="24" name="TextBox 23"/>
            <p:cNvSpPr txBox="1"/>
            <p:nvPr/>
          </p:nvSpPr>
          <p:spPr>
            <a:xfrm>
              <a:off x="2066041" y="3382843"/>
              <a:ext cx="981023" cy="216151"/>
            </a:xfrm>
            <a:prstGeom prst="rect">
              <a:avLst/>
            </a:prstGeom>
            <a:grpFill/>
          </p:spPr>
          <p:txBody>
            <a:bodyPr wrap="none" rtlCol="0">
              <a:spAutoFit/>
            </a:bodyPr>
            <a:lstStyle/>
            <a:p>
              <a:r>
                <a:rPr lang="en-US" sz="800" dirty="0">
                  <a:latin typeface="Arial"/>
                  <a:cs typeface="Arial"/>
                </a:rPr>
                <a:t>± 20 METERS</a:t>
              </a:r>
            </a:p>
          </p:txBody>
        </p:sp>
        <p:sp>
          <p:nvSpPr>
            <p:cNvPr id="25" name="TextBox 24"/>
            <p:cNvSpPr txBox="1"/>
            <p:nvPr/>
          </p:nvSpPr>
          <p:spPr>
            <a:xfrm>
              <a:off x="2009425" y="4200204"/>
              <a:ext cx="981023" cy="216151"/>
            </a:xfrm>
            <a:prstGeom prst="rect">
              <a:avLst/>
            </a:prstGeom>
            <a:grpFill/>
          </p:spPr>
          <p:txBody>
            <a:bodyPr wrap="none" rtlCol="0">
              <a:spAutoFit/>
            </a:bodyPr>
            <a:lstStyle/>
            <a:p>
              <a:r>
                <a:rPr lang="en-US" sz="800" dirty="0">
                  <a:latin typeface="Arial"/>
                  <a:cs typeface="Arial"/>
                </a:rPr>
                <a:t>± 20 METERS</a:t>
              </a:r>
            </a:p>
          </p:txBody>
        </p:sp>
        <p:sp>
          <p:nvSpPr>
            <p:cNvPr id="26" name="TextBox 25"/>
            <p:cNvSpPr txBox="1"/>
            <p:nvPr/>
          </p:nvSpPr>
          <p:spPr>
            <a:xfrm>
              <a:off x="2162296" y="3841432"/>
              <a:ext cx="1933654" cy="216151"/>
            </a:xfrm>
            <a:prstGeom prst="rect">
              <a:avLst/>
            </a:prstGeom>
            <a:grpFill/>
          </p:spPr>
          <p:txBody>
            <a:bodyPr wrap="none" rtlCol="0">
              <a:spAutoFit/>
            </a:bodyPr>
            <a:lstStyle/>
            <a:p>
              <a:r>
                <a:rPr lang="en-US" sz="800" dirty="0">
                  <a:latin typeface="Arial"/>
                  <a:cs typeface="Arial"/>
                </a:rPr>
                <a:t>PLATOON SERGEANT, MEDIC</a:t>
              </a:r>
            </a:p>
          </p:txBody>
        </p:sp>
        <p:sp>
          <p:nvSpPr>
            <p:cNvPr id="27" name="TextBox 26"/>
            <p:cNvSpPr txBox="1"/>
            <p:nvPr/>
          </p:nvSpPr>
          <p:spPr>
            <a:xfrm>
              <a:off x="2159777" y="2266867"/>
              <a:ext cx="1001571" cy="216151"/>
            </a:xfrm>
            <a:prstGeom prst="rect">
              <a:avLst/>
            </a:prstGeom>
            <a:grpFill/>
          </p:spPr>
          <p:txBody>
            <a:bodyPr wrap="none" rtlCol="0">
              <a:spAutoFit/>
            </a:bodyPr>
            <a:lstStyle/>
            <a:p>
              <a:r>
                <a:rPr lang="en-US" sz="800" dirty="0">
                  <a:latin typeface="Arial"/>
                  <a:cs typeface="Arial"/>
                </a:rPr>
                <a:t>PLATOON HQ</a:t>
              </a:r>
            </a:p>
          </p:txBody>
        </p:sp>
        <p:sp>
          <p:nvSpPr>
            <p:cNvPr id="28" name="TextBox 27"/>
            <p:cNvSpPr txBox="1"/>
            <p:nvPr/>
          </p:nvSpPr>
          <p:spPr>
            <a:xfrm>
              <a:off x="2066040" y="2605420"/>
              <a:ext cx="981023" cy="216151"/>
            </a:xfrm>
            <a:prstGeom prst="rect">
              <a:avLst/>
            </a:prstGeom>
            <a:grpFill/>
          </p:spPr>
          <p:txBody>
            <a:bodyPr wrap="none" rtlCol="0">
              <a:spAutoFit/>
            </a:bodyPr>
            <a:lstStyle/>
            <a:p>
              <a:r>
                <a:rPr lang="en-US" sz="800" dirty="0">
                  <a:latin typeface="Arial"/>
                  <a:cs typeface="Arial"/>
                </a:rPr>
                <a:t>± 20 METERS</a:t>
              </a:r>
            </a:p>
          </p:txBody>
        </p:sp>
      </p:grpSp>
      <p:sp>
        <p:nvSpPr>
          <p:cNvPr id="20" name="TextBox 19"/>
          <p:cNvSpPr txBox="1"/>
          <p:nvPr/>
        </p:nvSpPr>
        <p:spPr>
          <a:xfrm>
            <a:off x="816306" y="1682691"/>
            <a:ext cx="841897" cy="215444"/>
          </a:xfrm>
          <a:prstGeom prst="rect">
            <a:avLst/>
          </a:prstGeom>
          <a:solidFill>
            <a:schemeClr val="bg1"/>
          </a:solidFill>
        </p:spPr>
        <p:txBody>
          <a:bodyPr wrap="none" rtlCol="0">
            <a:spAutoFit/>
          </a:bodyPr>
          <a:lstStyle/>
          <a:p>
            <a:r>
              <a:rPr lang="en-US" sz="800" dirty="0">
                <a:latin typeface="Arial"/>
                <a:cs typeface="Arial"/>
              </a:rPr>
              <a:t>± 20 METERS</a:t>
            </a:r>
          </a:p>
        </p:txBody>
      </p:sp>
      <p:cxnSp>
        <p:nvCxnSpPr>
          <p:cNvPr id="21" name="Straight Arrow Connector 20"/>
          <p:cNvCxnSpPr/>
          <p:nvPr/>
        </p:nvCxnSpPr>
        <p:spPr>
          <a:xfrm>
            <a:off x="660411" y="1654356"/>
            <a:ext cx="5915" cy="290488"/>
          </a:xfrm>
          <a:prstGeom prst="straightConnector1">
            <a:avLst/>
          </a:prstGeom>
          <a:solidFill>
            <a:schemeClr val="bg1"/>
          </a:solidFill>
          <a:ln w="12700"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Up Arrow 16"/>
          <p:cNvSpPr/>
          <p:nvPr/>
        </p:nvSpPr>
        <p:spPr>
          <a:xfrm>
            <a:off x="1948400" y="2631202"/>
            <a:ext cx="146623" cy="551776"/>
          </a:xfrm>
          <a:prstGeom prst="upArrow">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5763" tIns="47881" rIns="95763" bIns="47881" rtlCol="0" anchor="ctr"/>
          <a:lstStyle/>
          <a:p>
            <a:pPr algn="ctr"/>
            <a:endParaRPr lang="en-US" dirty="0"/>
          </a:p>
        </p:txBody>
      </p:sp>
      <p:sp>
        <p:nvSpPr>
          <p:cNvPr id="18" name="TextBox 17"/>
          <p:cNvSpPr txBox="1"/>
          <p:nvPr/>
        </p:nvSpPr>
        <p:spPr>
          <a:xfrm>
            <a:off x="2201437" y="2724151"/>
            <a:ext cx="765669" cy="342918"/>
          </a:xfrm>
          <a:prstGeom prst="rect">
            <a:avLst/>
          </a:prstGeom>
          <a:solidFill>
            <a:schemeClr val="bg1"/>
          </a:solidFill>
        </p:spPr>
        <p:txBody>
          <a:bodyPr wrap="none" lIns="95763" tIns="47881" rIns="95763" bIns="47881" rtlCol="0">
            <a:spAutoFit/>
          </a:bodyPr>
          <a:lstStyle/>
          <a:p>
            <a:pPr algn="ctr"/>
            <a:r>
              <a:rPr lang="en-US" sz="800" dirty="0">
                <a:latin typeface="Arial"/>
                <a:cs typeface="Arial"/>
              </a:rPr>
              <a:t>DIRECTION</a:t>
            </a:r>
          </a:p>
          <a:p>
            <a:pPr algn="ctr"/>
            <a:r>
              <a:rPr lang="en-US" sz="800" dirty="0">
                <a:latin typeface="Arial"/>
                <a:cs typeface="Arial"/>
              </a:rPr>
              <a:t>OF TRAVEL</a:t>
            </a:r>
          </a:p>
        </p:txBody>
      </p:sp>
      <p:sp>
        <p:nvSpPr>
          <p:cNvPr id="223" name="Up Arrow 222"/>
          <p:cNvSpPr/>
          <p:nvPr/>
        </p:nvSpPr>
        <p:spPr>
          <a:xfrm>
            <a:off x="5542877" y="2713752"/>
            <a:ext cx="146623" cy="551776"/>
          </a:xfrm>
          <a:prstGeom prst="upArrow">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5763" tIns="47881" rIns="95763" bIns="47881" rtlCol="0" anchor="ctr"/>
          <a:lstStyle/>
          <a:p>
            <a:pPr algn="ctr"/>
            <a:endParaRPr lang="en-US" dirty="0"/>
          </a:p>
        </p:txBody>
      </p:sp>
      <p:sp>
        <p:nvSpPr>
          <p:cNvPr id="224" name="TextBox 223"/>
          <p:cNvSpPr txBox="1"/>
          <p:nvPr/>
        </p:nvSpPr>
        <p:spPr>
          <a:xfrm>
            <a:off x="5795914" y="2806701"/>
            <a:ext cx="765669" cy="342918"/>
          </a:xfrm>
          <a:prstGeom prst="rect">
            <a:avLst/>
          </a:prstGeom>
          <a:solidFill>
            <a:schemeClr val="bg1"/>
          </a:solidFill>
        </p:spPr>
        <p:txBody>
          <a:bodyPr wrap="none" lIns="95763" tIns="47881" rIns="95763" bIns="47881" rtlCol="0">
            <a:spAutoFit/>
          </a:bodyPr>
          <a:lstStyle/>
          <a:p>
            <a:pPr algn="ctr"/>
            <a:r>
              <a:rPr lang="en-US" sz="800" dirty="0">
                <a:latin typeface="Arial"/>
                <a:cs typeface="Arial"/>
              </a:rPr>
              <a:t>DIRECTION</a:t>
            </a:r>
          </a:p>
          <a:p>
            <a:pPr algn="ctr"/>
            <a:r>
              <a:rPr lang="en-US" sz="800" dirty="0">
                <a:latin typeface="Arial"/>
                <a:cs typeface="Arial"/>
              </a:rPr>
              <a:t>OF TRAVEL</a:t>
            </a:r>
          </a:p>
        </p:txBody>
      </p:sp>
      <p:sp>
        <p:nvSpPr>
          <p:cNvPr id="73" name="Rectangle 72"/>
          <p:cNvSpPr/>
          <p:nvPr/>
        </p:nvSpPr>
        <p:spPr>
          <a:xfrm>
            <a:off x="838200" y="5695953"/>
            <a:ext cx="5181600" cy="3962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dirty="0"/>
          </a:p>
        </p:txBody>
      </p:sp>
      <p:sp>
        <p:nvSpPr>
          <p:cNvPr id="74" name="TextBox 73"/>
          <p:cNvSpPr txBox="1"/>
          <p:nvPr/>
        </p:nvSpPr>
        <p:spPr>
          <a:xfrm>
            <a:off x="838200" y="5295842"/>
            <a:ext cx="5181600" cy="358307"/>
          </a:xfrm>
          <a:prstGeom prst="rect">
            <a:avLst/>
          </a:prstGeom>
          <a:solidFill>
            <a:schemeClr val="tx1"/>
          </a:solidFill>
          <a:ln w="38100">
            <a:solidFill>
              <a:schemeClr val="tx1"/>
            </a:solidFill>
          </a:ln>
        </p:spPr>
        <p:txBody>
          <a:bodyPr wrap="square" lIns="95763" tIns="47881" rIns="95763" bIns="47881" rtlCol="0">
            <a:spAutoFit/>
          </a:bodyPr>
          <a:lstStyle/>
          <a:p>
            <a:pPr algn="ctr"/>
            <a:r>
              <a:rPr lang="en-US" sz="1700" dirty="0">
                <a:solidFill>
                  <a:schemeClr val="bg1"/>
                </a:solidFill>
                <a:latin typeface="Arial Black" pitchFamily="34" charset="0"/>
              </a:rPr>
              <a:t>BOUNDING OVERWATCH</a:t>
            </a:r>
          </a:p>
        </p:txBody>
      </p:sp>
      <p:grpSp>
        <p:nvGrpSpPr>
          <p:cNvPr id="225" name="Group 224"/>
          <p:cNvGrpSpPr/>
          <p:nvPr/>
        </p:nvGrpSpPr>
        <p:grpSpPr>
          <a:xfrm>
            <a:off x="1371601" y="6191253"/>
            <a:ext cx="4192644" cy="2794575"/>
            <a:chOff x="946016" y="796476"/>
            <a:chExt cx="4192644" cy="2579610"/>
          </a:xfrm>
        </p:grpSpPr>
        <p:grpSp>
          <p:nvGrpSpPr>
            <p:cNvPr id="226" name="Group 225"/>
            <p:cNvGrpSpPr>
              <a:grpSpLocks noChangeAspect="1"/>
            </p:cNvGrpSpPr>
            <p:nvPr/>
          </p:nvGrpSpPr>
          <p:grpSpPr>
            <a:xfrm>
              <a:off x="3077232" y="2134080"/>
              <a:ext cx="506348" cy="506349"/>
              <a:chOff x="482600" y="4600326"/>
              <a:chExt cx="1200404" cy="1200406"/>
            </a:xfrm>
          </p:grpSpPr>
          <p:grpSp>
            <p:nvGrpSpPr>
              <p:cNvPr id="257" name="Group 58"/>
              <p:cNvGrpSpPr>
                <a:grpSpLocks noChangeAspect="1"/>
              </p:cNvGrpSpPr>
              <p:nvPr/>
            </p:nvGrpSpPr>
            <p:grpSpPr bwMode="auto">
              <a:xfrm>
                <a:off x="482600" y="4600326"/>
                <a:ext cx="1200404" cy="1200406"/>
                <a:chOff x="1400" y="2360"/>
                <a:chExt cx="432" cy="432"/>
              </a:xfrm>
            </p:grpSpPr>
            <p:sp>
              <p:nvSpPr>
                <p:cNvPr id="261" name="Rectangle 59"/>
                <p:cNvSpPr>
                  <a:spLocks noChangeArrowheads="1"/>
                </p:cNvSpPr>
                <p:nvPr/>
              </p:nvSpPr>
              <p:spPr bwMode="auto">
                <a:xfrm>
                  <a:off x="1400" y="2456"/>
                  <a:ext cx="432" cy="240"/>
                </a:xfrm>
                <a:prstGeom prst="rect">
                  <a:avLst/>
                </a:prstGeom>
                <a:noFill/>
                <a:ln w="12700" cmpd="sng">
                  <a:solidFill>
                    <a:schemeClr val="tx1"/>
                  </a:solidFill>
                  <a:prstDash val="sysDash"/>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62" name="Line 60"/>
                <p:cNvSpPr>
                  <a:spLocks noChangeShapeType="1"/>
                </p:cNvSpPr>
                <p:nvPr/>
              </p:nvSpPr>
              <p:spPr bwMode="auto">
                <a:xfrm rot="18172308">
                  <a:off x="1400" y="2456"/>
                  <a:ext cx="432" cy="240"/>
                </a:xfrm>
                <a:prstGeom prst="line">
                  <a:avLst/>
                </a:prstGeom>
                <a:noFill/>
                <a:ln w="12700" cmpd="sng">
                  <a:solidFill>
                    <a:schemeClr val="tx1"/>
                  </a:solidFill>
                  <a:prstDash val="sys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63" name="Oval 63"/>
                <p:cNvSpPr>
                  <a:spLocks noChangeArrowheads="1"/>
                </p:cNvSpPr>
                <p:nvPr/>
              </p:nvSpPr>
              <p:spPr bwMode="auto">
                <a:xfrm>
                  <a:off x="1592" y="2360"/>
                  <a:ext cx="48" cy="48"/>
                </a:xfrm>
                <a:prstGeom prst="ellipse">
                  <a:avLst/>
                </a:prstGeom>
                <a:solidFill>
                  <a:schemeClr val="tx1"/>
                </a:solidFill>
                <a:ln w="12700" cmpd="sng">
                  <a:solidFill>
                    <a:srgbClr val="000000"/>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58" name="Group 8"/>
              <p:cNvGrpSpPr>
                <a:grpSpLocks/>
              </p:cNvGrpSpPr>
              <p:nvPr/>
            </p:nvGrpSpPr>
            <p:grpSpPr bwMode="auto">
              <a:xfrm>
                <a:off x="844679" y="5374995"/>
                <a:ext cx="487510" cy="113903"/>
                <a:chOff x="852" y="1318"/>
                <a:chExt cx="475" cy="86"/>
              </a:xfrm>
            </p:grpSpPr>
            <p:sp>
              <p:nvSpPr>
                <p:cNvPr id="259"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prstDash val="sys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60"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prstDash val="sys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grpSp>
          <p:nvGrpSpPr>
            <p:cNvPr id="227" name="Group 226"/>
            <p:cNvGrpSpPr>
              <a:grpSpLocks noChangeAspect="1"/>
            </p:cNvGrpSpPr>
            <p:nvPr/>
          </p:nvGrpSpPr>
          <p:grpSpPr>
            <a:xfrm>
              <a:off x="2965805" y="1437572"/>
              <a:ext cx="506348" cy="506349"/>
              <a:chOff x="482600" y="4600326"/>
              <a:chExt cx="1200404" cy="1200406"/>
            </a:xfrm>
          </p:grpSpPr>
          <p:grpSp>
            <p:nvGrpSpPr>
              <p:cNvPr id="250" name="Group 58"/>
              <p:cNvGrpSpPr>
                <a:grpSpLocks noChangeAspect="1"/>
              </p:cNvGrpSpPr>
              <p:nvPr/>
            </p:nvGrpSpPr>
            <p:grpSpPr bwMode="auto">
              <a:xfrm>
                <a:off x="482600" y="4600326"/>
                <a:ext cx="1200404" cy="1200406"/>
                <a:chOff x="1400" y="2360"/>
                <a:chExt cx="432" cy="432"/>
              </a:xfrm>
            </p:grpSpPr>
            <p:sp>
              <p:nvSpPr>
                <p:cNvPr id="254" name="Rectangle 59"/>
                <p:cNvSpPr>
                  <a:spLocks noChangeArrowheads="1"/>
                </p:cNvSpPr>
                <p:nvPr/>
              </p:nvSpPr>
              <p:spPr bwMode="auto">
                <a:xfrm>
                  <a:off x="1400" y="2456"/>
                  <a:ext cx="432" cy="240"/>
                </a:xfrm>
                <a:prstGeom prst="rect">
                  <a:avLst/>
                </a:prstGeom>
                <a:noFill/>
                <a:ln w="12700" cmpd="sng">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5" name="Line 60"/>
                <p:cNvSpPr>
                  <a:spLocks noChangeShapeType="1"/>
                </p:cNvSpPr>
                <p:nvPr/>
              </p:nvSpPr>
              <p:spPr bwMode="auto">
                <a:xfrm rot="18172308">
                  <a:off x="1400" y="2456"/>
                  <a:ext cx="432" cy="240"/>
                </a:xfrm>
                <a:prstGeom prst="line">
                  <a:avLst/>
                </a:prstGeom>
                <a:noFill/>
                <a:ln w="12700" cmpd="sng">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6" name="Oval 63"/>
                <p:cNvSpPr>
                  <a:spLocks noChangeArrowheads="1"/>
                </p:cNvSpPr>
                <p:nvPr/>
              </p:nvSpPr>
              <p:spPr bwMode="auto">
                <a:xfrm>
                  <a:off x="1592" y="2360"/>
                  <a:ext cx="48" cy="48"/>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51" name="Group 8"/>
              <p:cNvGrpSpPr>
                <a:grpSpLocks/>
              </p:cNvGrpSpPr>
              <p:nvPr/>
            </p:nvGrpSpPr>
            <p:grpSpPr bwMode="auto">
              <a:xfrm>
                <a:off x="844679" y="5374995"/>
                <a:ext cx="487510" cy="113903"/>
                <a:chOff x="852" y="1318"/>
                <a:chExt cx="475" cy="86"/>
              </a:xfrm>
            </p:grpSpPr>
            <p:sp>
              <p:nvSpPr>
                <p:cNvPr id="252"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3"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grpSp>
          <p:nvGrpSpPr>
            <p:cNvPr id="228" name="Group 227"/>
            <p:cNvGrpSpPr>
              <a:grpSpLocks noChangeAspect="1"/>
            </p:cNvGrpSpPr>
            <p:nvPr/>
          </p:nvGrpSpPr>
          <p:grpSpPr>
            <a:xfrm>
              <a:off x="1740951" y="1173612"/>
              <a:ext cx="506348" cy="506349"/>
              <a:chOff x="482600" y="4600326"/>
              <a:chExt cx="1200404" cy="1200406"/>
            </a:xfrm>
          </p:grpSpPr>
          <p:grpSp>
            <p:nvGrpSpPr>
              <p:cNvPr id="243" name="Group 58"/>
              <p:cNvGrpSpPr>
                <a:grpSpLocks noChangeAspect="1"/>
              </p:cNvGrpSpPr>
              <p:nvPr/>
            </p:nvGrpSpPr>
            <p:grpSpPr bwMode="auto">
              <a:xfrm>
                <a:off x="482600" y="4600326"/>
                <a:ext cx="1200404" cy="1200406"/>
                <a:chOff x="1400" y="2360"/>
                <a:chExt cx="432" cy="432"/>
              </a:xfrm>
            </p:grpSpPr>
            <p:sp>
              <p:nvSpPr>
                <p:cNvPr id="247" name="Rectangle 59"/>
                <p:cNvSpPr>
                  <a:spLocks noChangeArrowheads="1"/>
                </p:cNvSpPr>
                <p:nvPr/>
              </p:nvSpPr>
              <p:spPr bwMode="auto">
                <a:xfrm>
                  <a:off x="1400" y="2456"/>
                  <a:ext cx="432" cy="240"/>
                </a:xfrm>
                <a:prstGeom prst="rect">
                  <a:avLst/>
                </a:prstGeom>
                <a:noFill/>
                <a:ln w="12700" cmpd="sng">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8" name="Line 60"/>
                <p:cNvSpPr>
                  <a:spLocks noChangeShapeType="1"/>
                </p:cNvSpPr>
                <p:nvPr/>
              </p:nvSpPr>
              <p:spPr bwMode="auto">
                <a:xfrm rot="18172308">
                  <a:off x="1400" y="2456"/>
                  <a:ext cx="432" cy="240"/>
                </a:xfrm>
                <a:prstGeom prst="line">
                  <a:avLst/>
                </a:prstGeom>
                <a:noFill/>
                <a:ln w="12700" cmpd="sng">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9" name="Oval 63"/>
                <p:cNvSpPr>
                  <a:spLocks noChangeArrowheads="1"/>
                </p:cNvSpPr>
                <p:nvPr/>
              </p:nvSpPr>
              <p:spPr bwMode="auto">
                <a:xfrm>
                  <a:off x="1592" y="2360"/>
                  <a:ext cx="48" cy="48"/>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44" name="Group 8"/>
              <p:cNvGrpSpPr>
                <a:grpSpLocks/>
              </p:cNvGrpSpPr>
              <p:nvPr/>
            </p:nvGrpSpPr>
            <p:grpSpPr bwMode="auto">
              <a:xfrm>
                <a:off x="844679" y="5374995"/>
                <a:ext cx="487510" cy="113903"/>
                <a:chOff x="852" y="1318"/>
                <a:chExt cx="475" cy="86"/>
              </a:xfrm>
            </p:grpSpPr>
            <p:sp>
              <p:nvSpPr>
                <p:cNvPr id="245"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sp>
          <p:nvSpPr>
            <p:cNvPr id="229" name="TextBox 228"/>
            <p:cNvSpPr txBox="1"/>
            <p:nvPr/>
          </p:nvSpPr>
          <p:spPr>
            <a:xfrm>
              <a:off x="1454005" y="796476"/>
              <a:ext cx="1087157" cy="312512"/>
            </a:xfrm>
            <a:prstGeom prst="rect">
              <a:avLst/>
            </a:prstGeom>
            <a:noFill/>
          </p:spPr>
          <p:txBody>
            <a:bodyPr wrap="none" rtlCol="0">
              <a:spAutoFit/>
            </a:bodyPr>
            <a:lstStyle/>
            <a:p>
              <a:pPr algn="ctr"/>
              <a:r>
                <a:rPr lang="en-US" sz="800" dirty="0">
                  <a:latin typeface="Arial"/>
                  <a:cs typeface="Arial"/>
                </a:rPr>
                <a:t>SQUAD AWAITING</a:t>
              </a:r>
            </a:p>
            <a:p>
              <a:pPr algn="ctr"/>
              <a:r>
                <a:rPr lang="en-US" sz="800" dirty="0">
                  <a:latin typeface="Arial"/>
                  <a:cs typeface="Arial"/>
                </a:rPr>
                <a:t>ORDERS</a:t>
              </a:r>
            </a:p>
          </p:txBody>
        </p:sp>
        <p:sp>
          <p:nvSpPr>
            <p:cNvPr id="230" name="TextBox 229"/>
            <p:cNvSpPr txBox="1"/>
            <p:nvPr/>
          </p:nvSpPr>
          <p:spPr>
            <a:xfrm>
              <a:off x="2712833" y="1060596"/>
              <a:ext cx="1034257" cy="312512"/>
            </a:xfrm>
            <a:prstGeom prst="rect">
              <a:avLst/>
            </a:prstGeom>
            <a:noFill/>
          </p:spPr>
          <p:txBody>
            <a:bodyPr wrap="none" rtlCol="0">
              <a:spAutoFit/>
            </a:bodyPr>
            <a:lstStyle/>
            <a:p>
              <a:pPr algn="ctr"/>
              <a:r>
                <a:rPr lang="en-US" sz="800" dirty="0">
                  <a:latin typeface="Arial"/>
                  <a:cs typeface="Arial"/>
                </a:rPr>
                <a:t>OVERWATCHING</a:t>
              </a:r>
            </a:p>
            <a:p>
              <a:pPr algn="ctr"/>
              <a:r>
                <a:rPr lang="en-US" sz="800" dirty="0">
                  <a:latin typeface="Arial"/>
                  <a:cs typeface="Arial"/>
                </a:rPr>
                <a:t>SQUAD</a:t>
              </a:r>
            </a:p>
          </p:txBody>
        </p:sp>
        <p:grpSp>
          <p:nvGrpSpPr>
            <p:cNvPr id="231" name="Group 230"/>
            <p:cNvGrpSpPr>
              <a:grpSpLocks noChangeAspect="1"/>
            </p:cNvGrpSpPr>
            <p:nvPr/>
          </p:nvGrpSpPr>
          <p:grpSpPr>
            <a:xfrm>
              <a:off x="4632312" y="2132329"/>
              <a:ext cx="506348" cy="506349"/>
              <a:chOff x="482600" y="4600326"/>
              <a:chExt cx="1200404" cy="1200406"/>
            </a:xfrm>
          </p:grpSpPr>
          <p:grpSp>
            <p:nvGrpSpPr>
              <p:cNvPr id="236" name="Group 58"/>
              <p:cNvGrpSpPr>
                <a:grpSpLocks noChangeAspect="1"/>
              </p:cNvGrpSpPr>
              <p:nvPr/>
            </p:nvGrpSpPr>
            <p:grpSpPr bwMode="auto">
              <a:xfrm>
                <a:off x="482600" y="4600326"/>
                <a:ext cx="1200404" cy="1200406"/>
                <a:chOff x="1400" y="2360"/>
                <a:chExt cx="432" cy="432"/>
              </a:xfrm>
            </p:grpSpPr>
            <p:sp>
              <p:nvSpPr>
                <p:cNvPr id="240" name="Rectangle 59"/>
                <p:cNvSpPr>
                  <a:spLocks noChangeArrowheads="1"/>
                </p:cNvSpPr>
                <p:nvPr/>
              </p:nvSpPr>
              <p:spPr bwMode="auto">
                <a:xfrm>
                  <a:off x="1400" y="2456"/>
                  <a:ext cx="432" cy="240"/>
                </a:xfrm>
                <a:prstGeom prst="rect">
                  <a:avLst/>
                </a:prstGeom>
                <a:noFill/>
                <a:ln w="12700" cmpd="sng">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1" name="Line 60"/>
                <p:cNvSpPr>
                  <a:spLocks noChangeShapeType="1"/>
                </p:cNvSpPr>
                <p:nvPr/>
              </p:nvSpPr>
              <p:spPr bwMode="auto">
                <a:xfrm rot="18172308">
                  <a:off x="1400" y="2456"/>
                  <a:ext cx="432" cy="240"/>
                </a:xfrm>
                <a:prstGeom prst="line">
                  <a:avLst/>
                </a:prstGeom>
                <a:noFill/>
                <a:ln w="12700" cmpd="sng">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2" name="Oval 63"/>
                <p:cNvSpPr>
                  <a:spLocks noChangeArrowheads="1"/>
                </p:cNvSpPr>
                <p:nvPr/>
              </p:nvSpPr>
              <p:spPr bwMode="auto">
                <a:xfrm>
                  <a:off x="1592" y="2360"/>
                  <a:ext cx="48" cy="48"/>
                </a:xfrm>
                <a:prstGeom prst="ellipse">
                  <a:avLst/>
                </a:prstGeom>
                <a:solidFill>
                  <a:schemeClr val="tx1"/>
                </a:solidFill>
                <a:ln w="12700" cmpd="sng">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37" name="Group 8"/>
              <p:cNvGrpSpPr>
                <a:grpSpLocks/>
              </p:cNvGrpSpPr>
              <p:nvPr/>
            </p:nvGrpSpPr>
            <p:grpSpPr bwMode="auto">
              <a:xfrm>
                <a:off x="844679" y="5374995"/>
                <a:ext cx="487510" cy="113903"/>
                <a:chOff x="852" y="1318"/>
                <a:chExt cx="475" cy="86"/>
              </a:xfrm>
            </p:grpSpPr>
            <p:sp>
              <p:nvSpPr>
                <p:cNvPr id="238" name="Freeform 9"/>
                <p:cNvSpPr>
                  <a:spLocks/>
                </p:cNvSpPr>
                <p:nvPr/>
              </p:nvSpPr>
              <p:spPr bwMode="auto">
                <a:xfrm>
                  <a:off x="852" y="1324"/>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9" name="Freeform 10"/>
                <p:cNvSpPr>
                  <a:spLocks/>
                </p:cNvSpPr>
                <p:nvPr/>
              </p:nvSpPr>
              <p:spPr bwMode="auto">
                <a:xfrm>
                  <a:off x="1087" y="1318"/>
                  <a:ext cx="240" cy="80"/>
                </a:xfrm>
                <a:custGeom>
                  <a:avLst/>
                  <a:gdLst>
                    <a:gd name="T0" fmla="*/ 0 w 279"/>
                    <a:gd name="T1" fmla="*/ 80 h 80"/>
                    <a:gd name="T2" fmla="*/ 33 w 279"/>
                    <a:gd name="T3" fmla="*/ 38 h 80"/>
                    <a:gd name="T4" fmla="*/ 102 w 279"/>
                    <a:gd name="T5" fmla="*/ 5 h 80"/>
                    <a:gd name="T6" fmla="*/ 195 w 279"/>
                    <a:gd name="T7" fmla="*/ 11 h 80"/>
                    <a:gd name="T8" fmla="*/ 252 w 279"/>
                    <a:gd name="T9" fmla="*/ 44 h 80"/>
                    <a:gd name="T10" fmla="*/ 279 w 279"/>
                    <a:gd name="T11" fmla="*/ 74 h 80"/>
                  </a:gdLst>
                  <a:ahLst/>
                  <a:cxnLst>
                    <a:cxn ang="0">
                      <a:pos x="T0" y="T1"/>
                    </a:cxn>
                    <a:cxn ang="0">
                      <a:pos x="T2" y="T3"/>
                    </a:cxn>
                    <a:cxn ang="0">
                      <a:pos x="T4" y="T5"/>
                    </a:cxn>
                    <a:cxn ang="0">
                      <a:pos x="T6" y="T7"/>
                    </a:cxn>
                    <a:cxn ang="0">
                      <a:pos x="T8" y="T9"/>
                    </a:cxn>
                    <a:cxn ang="0">
                      <a:pos x="T10" y="T11"/>
                    </a:cxn>
                  </a:cxnLst>
                  <a:rect l="0" t="0" r="r" b="b"/>
                  <a:pathLst>
                    <a:path w="279" h="80">
                      <a:moveTo>
                        <a:pt x="0" y="80"/>
                      </a:moveTo>
                      <a:cubicBezTo>
                        <a:pt x="8" y="65"/>
                        <a:pt x="16" y="50"/>
                        <a:pt x="33" y="38"/>
                      </a:cubicBezTo>
                      <a:cubicBezTo>
                        <a:pt x="50" y="26"/>
                        <a:pt x="75" y="10"/>
                        <a:pt x="102" y="5"/>
                      </a:cubicBezTo>
                      <a:cubicBezTo>
                        <a:pt x="129" y="0"/>
                        <a:pt x="170" y="5"/>
                        <a:pt x="195" y="11"/>
                      </a:cubicBezTo>
                      <a:cubicBezTo>
                        <a:pt x="220" y="17"/>
                        <a:pt x="238" y="34"/>
                        <a:pt x="252" y="44"/>
                      </a:cubicBezTo>
                      <a:cubicBezTo>
                        <a:pt x="266" y="54"/>
                        <a:pt x="272" y="64"/>
                        <a:pt x="279" y="74"/>
                      </a:cubicBez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sp>
          <p:nvSpPr>
            <p:cNvPr id="232" name="Bent Arrow 231"/>
            <p:cNvSpPr/>
            <p:nvPr/>
          </p:nvSpPr>
          <p:spPr>
            <a:xfrm flipV="1">
              <a:off x="946016" y="1060596"/>
              <a:ext cx="3642052" cy="1694158"/>
            </a:xfrm>
            <a:prstGeom prst="bentArrow">
              <a:avLst>
                <a:gd name="adj1" fmla="val 27871"/>
                <a:gd name="adj2" fmla="val 25000"/>
                <a:gd name="adj3" fmla="val 25000"/>
                <a:gd name="adj4" fmla="val 74520"/>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TextBox 232"/>
            <p:cNvSpPr txBox="1"/>
            <p:nvPr/>
          </p:nvSpPr>
          <p:spPr>
            <a:xfrm>
              <a:off x="2758154" y="2568511"/>
              <a:ext cx="1132041" cy="198872"/>
            </a:xfrm>
            <a:prstGeom prst="rect">
              <a:avLst/>
            </a:prstGeom>
            <a:noFill/>
          </p:spPr>
          <p:txBody>
            <a:bodyPr wrap="none" rtlCol="0">
              <a:spAutoFit/>
            </a:bodyPr>
            <a:lstStyle/>
            <a:p>
              <a:pPr algn="ctr"/>
              <a:r>
                <a:rPr lang="en-US" sz="800" dirty="0">
                  <a:latin typeface="Arial"/>
                  <a:cs typeface="Arial"/>
                </a:rPr>
                <a:t>BOUNDING SQUAD</a:t>
              </a:r>
            </a:p>
          </p:txBody>
        </p:sp>
        <p:sp>
          <p:nvSpPr>
            <p:cNvPr id="234" name="Up Arrow 233"/>
            <p:cNvSpPr/>
            <p:nvPr/>
          </p:nvSpPr>
          <p:spPr>
            <a:xfrm rot="5400000">
              <a:off x="2108720" y="2687743"/>
              <a:ext cx="189329" cy="619408"/>
            </a:xfrm>
            <a:prstGeom prst="upArrow">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TextBox 234"/>
            <p:cNvSpPr txBox="1"/>
            <p:nvPr/>
          </p:nvSpPr>
          <p:spPr>
            <a:xfrm>
              <a:off x="1810282" y="3063574"/>
              <a:ext cx="756938" cy="312512"/>
            </a:xfrm>
            <a:prstGeom prst="rect">
              <a:avLst/>
            </a:prstGeom>
            <a:noFill/>
          </p:spPr>
          <p:txBody>
            <a:bodyPr wrap="none" rtlCol="0">
              <a:spAutoFit/>
            </a:bodyPr>
            <a:lstStyle/>
            <a:p>
              <a:pPr algn="ctr"/>
              <a:r>
                <a:rPr lang="en-US" sz="800" dirty="0">
                  <a:latin typeface="Arial"/>
                  <a:cs typeface="Arial"/>
                </a:rPr>
                <a:t>DIRECTION</a:t>
              </a:r>
            </a:p>
            <a:p>
              <a:pPr algn="ctr"/>
              <a:r>
                <a:rPr lang="en-US" sz="800" dirty="0">
                  <a:latin typeface="Arial"/>
                  <a:cs typeface="Arial"/>
                </a:rPr>
                <a:t>OF TRAVEL</a:t>
              </a:r>
            </a:p>
          </p:txBody>
        </p:sp>
      </p:grpSp>
      <p:sp>
        <p:nvSpPr>
          <p:cNvPr id="152" name="Cross 151"/>
          <p:cNvSpPr/>
          <p:nvPr/>
        </p:nvSpPr>
        <p:spPr>
          <a:xfrm>
            <a:off x="609600" y="3657599"/>
            <a:ext cx="152400" cy="152400"/>
          </a:xfrm>
          <a:prstGeom prst="plus">
            <a:avLst>
              <a:gd name="adj"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ross 152"/>
          <p:cNvSpPr/>
          <p:nvPr/>
        </p:nvSpPr>
        <p:spPr>
          <a:xfrm>
            <a:off x="4016960" y="3717570"/>
            <a:ext cx="152400" cy="152400"/>
          </a:xfrm>
          <a:prstGeom prst="plus">
            <a:avLst>
              <a:gd name="adj"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Steadfast and Vigilant</a:t>
            </a:r>
            <a:endParaRPr lang="en-US" dirty="0"/>
          </a:p>
        </p:txBody>
      </p:sp>
      <p:sp>
        <p:nvSpPr>
          <p:cNvPr id="147" name="Slide Number Placeholder 146"/>
          <p:cNvSpPr>
            <a:spLocks noGrp="1"/>
          </p:cNvSpPr>
          <p:nvPr>
            <p:ph type="sldNum" sz="quarter" idx="12"/>
          </p:nvPr>
        </p:nvSpPr>
        <p:spPr/>
        <p:txBody>
          <a:bodyPr/>
          <a:lstStyle/>
          <a:p>
            <a:fld id="{19C55568-C6AD-4596-911E-41E918440C47}"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7800"/>
            <a:ext cx="6858000" cy="3093144"/>
          </a:xfrm>
          <a:prstGeom prst="rect">
            <a:avLst/>
          </a:prstGeom>
        </p:spPr>
        <p:txBody>
          <a:bodyPr wrap="square" lIns="91432" tIns="45715" rIns="91432" bIns="45715">
            <a:spAutoFit/>
          </a:bodyPr>
          <a:lstStyle/>
          <a:p>
            <a:pPr>
              <a:spcAft>
                <a:spcPts val="600"/>
              </a:spcAft>
            </a:pPr>
            <a:r>
              <a:rPr lang="en-US" sz="2000" dirty="0" smtClean="0">
                <a:latin typeface="Arial" pitchFamily="34" charset="0"/>
                <a:cs typeface="Arial" pitchFamily="34" charset="0"/>
              </a:rPr>
              <a:t>To send this report, state “GREEN 2,” followed by pertinent information on these lines:</a:t>
            </a:r>
          </a:p>
          <a:p>
            <a:pPr marL="231753" indent="-122227">
              <a:spcAft>
                <a:spcPts val="600"/>
              </a:spcAft>
              <a:buFont typeface="Arial" pitchFamily="34" charset="0"/>
              <a:buChar char="•"/>
            </a:pPr>
            <a:r>
              <a:rPr lang="en-US" sz="2000" dirty="0" smtClean="0">
                <a:latin typeface="Arial" pitchFamily="34" charset="0"/>
                <a:cs typeface="Arial" pitchFamily="34" charset="0"/>
              </a:rPr>
              <a:t>Line ALPHA: Reporting unit (use call sign).</a:t>
            </a:r>
          </a:p>
          <a:p>
            <a:pPr marL="231753" indent="-122227">
              <a:spcAft>
                <a:spcPts val="600"/>
              </a:spcAft>
              <a:buFont typeface="Arial" pitchFamily="34" charset="0"/>
              <a:buChar char="•"/>
            </a:pPr>
            <a:r>
              <a:rPr lang="en-US" sz="2000" dirty="0" smtClean="0">
                <a:latin typeface="Arial" pitchFamily="34" charset="0"/>
                <a:cs typeface="Arial" pitchFamily="34" charset="0"/>
              </a:rPr>
              <a:t>Line CHARLIE: Results of sensitive items check. Use the term “UP” for on-hand/functional items. </a:t>
            </a:r>
            <a:r>
              <a:rPr lang="en-US" sz="2000" b="1" dirty="0" smtClean="0">
                <a:latin typeface="Arial" pitchFamily="34" charset="0"/>
                <a:cs typeface="Arial" pitchFamily="34" charset="0"/>
              </a:rPr>
              <a:t>For missing items, report the line description and serial number and provide an explanation. Use additional lines from the Yellow 1 report.</a:t>
            </a:r>
          </a:p>
          <a:p>
            <a:pPr marL="231753" indent="-122227">
              <a:spcAft>
                <a:spcPts val="600"/>
              </a:spcAft>
              <a:buFont typeface="Arial" pitchFamily="34" charset="0"/>
              <a:buChar char="•"/>
            </a:pPr>
            <a:r>
              <a:rPr lang="en-US" sz="2000" dirty="0" smtClean="0">
                <a:latin typeface="Arial" pitchFamily="34" charset="0"/>
                <a:cs typeface="Arial" pitchFamily="34" charset="0"/>
              </a:rPr>
              <a:t>Line ECHO: Initials of person sending report.</a:t>
            </a:r>
            <a:endParaRPr lang="en-US" sz="20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5" name="Title 1"/>
          <p:cNvSpPr txBox="1">
            <a:spLocks/>
          </p:cNvSpPr>
          <p:nvPr/>
        </p:nvSpPr>
        <p:spPr>
          <a:xfrm>
            <a:off x="0" y="0"/>
            <a:ext cx="6858000" cy="1524000"/>
          </a:xfrm>
          <a:prstGeom prst="rect">
            <a:avLst/>
          </a:prstGeom>
          <a:solidFill>
            <a:schemeClr val="tx1"/>
          </a:solidFill>
          <a:ln>
            <a:noFill/>
          </a:ln>
        </p:spPr>
        <p:txBody>
          <a:bodyPr vert="horz" lIns="91440" tIns="45720" rIns="91440" bIns="45720" rtlCol="0" anchor="ctr">
            <a:noAutofit/>
          </a:bodyPr>
          <a:lstStyle/>
          <a:p>
            <a:pPr algn="ctr">
              <a:spcBef>
                <a:spcPct val="0"/>
              </a:spcBef>
              <a:defRPr/>
            </a:pPr>
            <a:r>
              <a:rPr lang="en-US" sz="3200" b="1" dirty="0" smtClean="0">
                <a:solidFill>
                  <a:schemeClr val="bg1"/>
                </a:solidFill>
                <a:cs typeface="Aharoni" pitchFamily="2" charset="-79"/>
              </a:rPr>
              <a:t>19. Reports</a:t>
            </a:r>
            <a:endParaRPr lang="en-US" sz="3200" b="1" dirty="0" smtClean="0">
              <a:solidFill>
                <a:schemeClr val="bg1"/>
              </a:solidFill>
              <a:cs typeface="Aharoni" pitchFamily="2" charset="-79"/>
            </a:endParaRPr>
          </a:p>
          <a:p>
            <a:pPr algn="ctr">
              <a:spcBef>
                <a:spcPct val="0"/>
              </a:spcBef>
              <a:defRPr/>
            </a:pPr>
            <a:r>
              <a:rPr lang="en-US" sz="2800" b="1" dirty="0" smtClean="0">
                <a:solidFill>
                  <a:schemeClr val="bg1"/>
                </a:solidFill>
                <a:cs typeface="Aharoni" pitchFamily="2" charset="-79"/>
              </a:rPr>
              <a:t>Green 2 (Sensitive Items Report/GREEN 2)</a:t>
            </a:r>
            <a:endParaRPr lang="en-US" sz="2800" dirty="0">
              <a:solidFill>
                <a:schemeClr val="bg1"/>
              </a:solidFill>
              <a:cs typeface="Aharoni" pitchFamily="2" charset="-79"/>
            </a:endParaRPr>
          </a:p>
        </p:txBody>
      </p:sp>
      <p:sp>
        <p:nvSpPr>
          <p:cNvPr id="6" name="Slide Number Placeholder 5"/>
          <p:cNvSpPr>
            <a:spLocks noGrp="1"/>
          </p:cNvSpPr>
          <p:nvPr>
            <p:ph type="sldNum" sz="quarter" idx="12"/>
          </p:nvPr>
        </p:nvSpPr>
        <p:spPr/>
        <p:txBody>
          <a:bodyPr/>
          <a:lstStyle/>
          <a:p>
            <a:fld id="{19C55568-C6AD-4596-911E-41E918440C47}" type="slidenum">
              <a:rPr lang="en-US" smtClean="0"/>
              <a:pPr/>
              <a:t>90</a:t>
            </a:fld>
            <a:endParaRPr lang="en-US" dirty="0"/>
          </a:p>
        </p:txBody>
      </p:sp>
    </p:spTree>
    <p:extLst>
      <p:ext uri="{BB962C8B-B14F-4D97-AF65-F5344CB8AC3E}">
        <p14:creationId xmlns="" xmlns:p14="http://schemas.microsoft.com/office/powerpoint/2010/main" val="62161154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1210733"/>
            <a:ext cx="8172450" cy="1276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rot="16200000">
            <a:off x="-2670160" y="6466677"/>
            <a:ext cx="6053667" cy="384721"/>
          </a:xfrm>
          <a:prstGeom prst="rect">
            <a:avLst/>
          </a:prstGeom>
          <a:noFill/>
        </p:spPr>
        <p:txBody>
          <a:bodyPr wrap="square" rtlCol="0">
            <a:spAutoFit/>
          </a:bodyPr>
          <a:lstStyle/>
          <a:p>
            <a:r>
              <a:rPr lang="en-US" b="1" dirty="0" smtClean="0"/>
              <a:t>LOGISTICS RESUPPLY REQUEST (LOGRESREP</a:t>
            </a:r>
            <a:r>
              <a:rPr lang="en-US" dirty="0" smtClean="0"/>
              <a:t>)</a:t>
            </a:r>
            <a:endParaRPr lang="en-US" dirty="0"/>
          </a:p>
        </p:txBody>
      </p:sp>
      <p:pic>
        <p:nvPicPr>
          <p:cNvPr id="142" name="Picture 141" descr="Picture5.png"/>
          <p:cNvPicPr>
            <a:picLocks noChangeAspect="1"/>
          </p:cNvPicPr>
          <p:nvPr/>
        </p:nvPicPr>
        <p:blipFill>
          <a:blip r:embed="rId2" cstate="print"/>
          <a:stretch>
            <a:fillRect/>
          </a:stretch>
        </p:blipFill>
        <p:spPr>
          <a:xfrm rot="16200000">
            <a:off x="-1219004" y="1935721"/>
            <a:ext cx="9867507" cy="6000750"/>
          </a:xfrm>
          <a:prstGeom prst="rect">
            <a:avLst/>
          </a:prstGeom>
        </p:spPr>
      </p:pic>
      <p:sp>
        <p:nvSpPr>
          <p:cNvPr id="2" name="Footer Placeholder 1"/>
          <p:cNvSpPr>
            <a:spLocks noGrp="1"/>
          </p:cNvSpPr>
          <p:nvPr>
            <p:ph type="ftr" sz="quarter" idx="11"/>
          </p:nvPr>
        </p:nvSpPr>
        <p:spPr/>
        <p:txBody>
          <a:bodyPr/>
          <a:lstStyle/>
          <a:p>
            <a:r>
              <a:rPr lang="en-US" smtClean="0"/>
              <a:t>Steadfast and Vigilant</a:t>
            </a:r>
            <a:endParaRPr lang="en-US" dirty="0"/>
          </a:p>
        </p:txBody>
      </p:sp>
      <p:sp>
        <p:nvSpPr>
          <p:cNvPr id="6" name="Slide Number Placeholder 5"/>
          <p:cNvSpPr>
            <a:spLocks noGrp="1"/>
          </p:cNvSpPr>
          <p:nvPr>
            <p:ph type="sldNum" sz="quarter" idx="12"/>
          </p:nvPr>
        </p:nvSpPr>
        <p:spPr/>
        <p:txBody>
          <a:bodyPr/>
          <a:lstStyle/>
          <a:p>
            <a:fld id="{19C55568-C6AD-4596-911E-41E918440C47}" type="slidenum">
              <a:rPr lang="en-US" smtClean="0"/>
              <a:pPr/>
              <a:t>91</a:t>
            </a:fld>
            <a:endParaRPr lang="en-US" dirty="0"/>
          </a:p>
        </p:txBody>
      </p:sp>
    </p:spTree>
    <p:extLst>
      <p:ext uri="{BB962C8B-B14F-4D97-AF65-F5344CB8AC3E}">
        <p14:creationId xmlns="" xmlns:p14="http://schemas.microsoft.com/office/powerpoint/2010/main" val="1252816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37183</TotalTime>
  <Words>10791</Words>
  <Application>Microsoft Office PowerPoint</Application>
  <PresentationFormat>A4 Paper (210x297 mm)</PresentationFormat>
  <Paragraphs>2345</Paragraphs>
  <Slides>91</Slides>
  <Notes>3</Notes>
  <HiddenSlides>1</HiddenSlides>
  <MMClips>0</MMClips>
  <ScaleCrop>false</ScaleCrop>
  <HeadingPairs>
    <vt:vector size="4" baseType="variant">
      <vt:variant>
        <vt:lpstr>Theme</vt:lpstr>
      </vt:variant>
      <vt:variant>
        <vt:i4>2</vt:i4>
      </vt:variant>
      <vt:variant>
        <vt:lpstr>Slide Titles</vt:lpstr>
      </vt:variant>
      <vt:variant>
        <vt:i4>91</vt:i4>
      </vt:variant>
    </vt:vector>
  </HeadingPairs>
  <TitlesOfParts>
    <vt:vector size="93" baseType="lpstr">
      <vt:lpstr>Office Theme</vt:lpstr>
      <vt:lpstr>1_Office Theme</vt:lpstr>
      <vt:lpstr>PHANTOM Troop Small Unit TACSOP</vt:lpstr>
      <vt:lpstr>PHANTOM 6</vt:lpstr>
      <vt:lpstr>PHANTOM TROOP’S STANDING ORDERS</vt:lpstr>
      <vt:lpstr>TABLE OF CONTENTS</vt:lpstr>
      <vt:lpstr>1. TASK ORGANIZATION 8 MAN ELEMENT</vt:lpstr>
      <vt:lpstr>1A. DUTIES &amp; RESPONSIBILITIES ALPHA TEAM</vt:lpstr>
      <vt:lpstr>1A. DUTIES &amp; RESPONSIBILITIES  BRAVO TEAM</vt:lpstr>
      <vt:lpstr>2A. MOVEMENT FORMATIONS</vt:lpstr>
      <vt:lpstr>2B. MOVEMENT TECHNIQUES</vt:lpstr>
      <vt:lpstr>2C. DELIBERATE LDA</vt:lpstr>
      <vt:lpstr>2D. FISH-HOOK</vt:lpstr>
      <vt:lpstr>2E. SHORT HALT POSTURE</vt:lpstr>
      <vt:lpstr>Slide 13</vt:lpstr>
      <vt:lpstr>3. LEADER’S RECONNAISSANCE OF OBJECTIVE RALLY POINT</vt:lpstr>
      <vt:lpstr>3A. CLEARING THE TENTATIVE OBJECTIVE RALLY POINT</vt:lpstr>
      <vt:lpstr>3B. ORP / LONG HALT POSTURE</vt:lpstr>
      <vt:lpstr>3C. LEADER’S RECONNAISSANCE OF OBJECTIVE</vt:lpstr>
      <vt:lpstr>4A. OCCUPY SUVEILLANCE SITE</vt:lpstr>
      <vt:lpstr>4B. SURVEILLANCE SITE PRIORITIES OF WORK</vt:lpstr>
      <vt:lpstr>4C. OCCUPY HIDE SITE</vt:lpstr>
      <vt:lpstr>4D. HIDE SITE PRIORITIES OF WORK</vt:lpstr>
      <vt:lpstr>4E. DISPLACEMENT CRITERIA RED, WHITE, BLUE PLAN</vt:lpstr>
      <vt:lpstr>4F. BREAK CONTACT</vt:lpstr>
      <vt:lpstr>5A. PAX / VEHICLE IDENTIFICATION</vt:lpstr>
      <vt:lpstr>5B. BUILDING IDENTIFICATION</vt:lpstr>
      <vt:lpstr>Slide 26</vt:lpstr>
      <vt:lpstr>Slide 27</vt:lpstr>
      <vt:lpstr>Slide 28</vt:lpstr>
      <vt:lpstr>Slide 29</vt:lpstr>
      <vt:lpstr>7A. CASEVAC PLAN</vt:lpstr>
      <vt:lpstr>7B. CCP / HLZ OPERATIONS</vt:lpstr>
      <vt:lpstr>8. EVASION AND RECOVERY</vt:lpstr>
      <vt:lpstr>8A. DAR LINK-UP ACCOUNTABILITY</vt:lpstr>
      <vt:lpstr>9. AREA RECONNAISSANCE</vt:lpstr>
      <vt:lpstr>10. LINK-UP</vt:lpstr>
      <vt:lpstr>11. OCCUPY HIDE SITE (PRIMARY)</vt:lpstr>
      <vt:lpstr>11. OCCUPY HIDE SITE (ALTERNATE)</vt:lpstr>
      <vt:lpstr>12. 9-LINE MEDEVAC</vt:lpstr>
      <vt:lpstr>13. CALL FOR FIRE</vt:lpstr>
      <vt:lpstr>13A. CAS 9-LINE</vt:lpstr>
      <vt:lpstr>13A. CCA CHECK-IN BRIEF</vt:lpstr>
      <vt:lpstr>13B. REDs / MAX RANGE</vt:lpstr>
      <vt:lpstr>14. PCI CHECKLIST</vt:lpstr>
      <vt:lpstr>15. FRIES</vt:lpstr>
      <vt:lpstr>15. FRIES</vt:lpstr>
      <vt:lpstr>15. FRIES</vt:lpstr>
      <vt:lpstr>15. FRIES </vt:lpstr>
      <vt:lpstr>15.COMMANDS AND SIGNALS (FRIES)</vt:lpstr>
      <vt:lpstr>15A. ROPERS ACTIONS (FRIES)</vt:lpstr>
      <vt:lpstr>15A. ROPERS ACTIONS (FRIES)</vt:lpstr>
      <vt:lpstr>15B. SAFETY (FRIES)</vt:lpstr>
      <vt:lpstr>15C. PREFLIGHT AND IN-FLIGHT (FRIES)</vt:lpstr>
      <vt:lpstr>15C. PREFLIGHT AND IN-FLIGHT (FRIES)</vt:lpstr>
      <vt:lpstr>Slide 54</vt:lpstr>
      <vt:lpstr>Landing Zone Sizes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Inflation</vt:lpstr>
      <vt:lpstr>Deflating and Folding</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Chaos Troop Small Unit Tactics TACSOP</dc:title>
  <dc:creator>1275169745.MIL</dc:creator>
  <cp:lastModifiedBy>colin.w.hampton</cp:lastModifiedBy>
  <cp:revision>366</cp:revision>
  <cp:lastPrinted>2014-03-31T00:21:08Z</cp:lastPrinted>
  <dcterms:created xsi:type="dcterms:W3CDTF">2013-11-15T13:12:45Z</dcterms:created>
  <dcterms:modified xsi:type="dcterms:W3CDTF">2014-12-11T15:54:44Z</dcterms:modified>
</cp:coreProperties>
</file>