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  <p:sldMasterId id="2147484045" r:id="rId2"/>
    <p:sldMasterId id="2147484050" r:id="rId3"/>
    <p:sldMasterId id="2147484096" r:id="rId4"/>
    <p:sldMasterId id="2147484101" r:id="rId5"/>
    <p:sldMasterId id="2147484112" r:id="rId6"/>
    <p:sldMasterId id="2147484121" r:id="rId7"/>
    <p:sldMasterId id="2147484133" r:id="rId8"/>
    <p:sldMasterId id="2147484155" r:id="rId9"/>
    <p:sldMasterId id="2147484177" r:id="rId10"/>
    <p:sldMasterId id="2147484203" r:id="rId11"/>
  </p:sldMasterIdLst>
  <p:notesMasterIdLst>
    <p:notesMasterId r:id="rId24"/>
  </p:notesMasterIdLst>
  <p:handoutMasterIdLst>
    <p:handoutMasterId r:id="rId25"/>
  </p:handoutMasterIdLst>
  <p:sldIdLst>
    <p:sldId id="1653" r:id="rId12"/>
    <p:sldId id="1077" r:id="rId13"/>
    <p:sldId id="1153" r:id="rId14"/>
    <p:sldId id="1164" r:id="rId15"/>
    <p:sldId id="1155" r:id="rId16"/>
    <p:sldId id="1162" r:id="rId17"/>
    <p:sldId id="1613" r:id="rId18"/>
    <p:sldId id="1621" r:id="rId19"/>
    <p:sldId id="1161" r:id="rId20"/>
    <p:sldId id="1160" r:id="rId21"/>
    <p:sldId id="1159" r:id="rId22"/>
    <p:sldId id="165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E204"/>
    <a:srgbClr val="9CBD5B"/>
    <a:srgbClr val="8CAF47"/>
    <a:srgbClr val="04F204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9" autoAdjust="0"/>
    <p:restoredTop sz="94450" autoAdjust="0"/>
  </p:normalViewPr>
  <p:slideViewPr>
    <p:cSldViewPr snapToGrid="0">
      <p:cViewPr varScale="1">
        <p:scale>
          <a:sx n="87" d="100"/>
          <a:sy n="87" d="100"/>
        </p:scale>
        <p:origin x="1445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34BE9-9474-4428-8F17-5AE06A4EB541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67D76-635F-4541-BBF6-EFE00AD9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785F36-4BBB-456C-B9FD-ACF0855E10BA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A65521-6D4A-4AD6-86C8-3C28F4BFC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5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FD50C2C-27EF-4F98-B13C-0B86D261635D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19138"/>
            <a:ext cx="4811712" cy="36083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375" y="4561593"/>
            <a:ext cx="5366346" cy="4326942"/>
          </a:xfrm>
          <a:noFill/>
        </p:spPr>
        <p:txBody>
          <a:bodyPr wrap="square" lIns="94206" tIns="47103" rIns="94206" bIns="4710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0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582B938-9539-4FE7-96E7-3132E796B20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0" y="2"/>
            <a:ext cx="1587" cy="1613"/>
          </a:xfrm>
          <a:noFill/>
          <a:ln/>
        </p:spPr>
        <p:txBody>
          <a:bodyPr lIns="90791" tIns="45398" rIns="90791" bIns="45398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r>
              <a:rPr lang="en-US" sz="2000" dirty="0">
                <a:latin typeface="Arial" charset="0"/>
                <a:ea typeface="Microsoft YaHei" charset="-122"/>
              </a:rPr>
              <a:t>WK #15</a:t>
            </a:r>
          </a:p>
          <a:p>
            <a:pPr eaLnBrk="1">
              <a:spcBef>
                <a:spcPct val="0"/>
              </a:spcBef>
            </a:pPr>
            <a:endParaRPr lang="en-US" sz="2000" dirty="0">
              <a:latin typeface="Arial" charset="0"/>
              <a:ea typeface="Microsoft YaHei" charset="-122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2"/>
            <a:ext cx="1587" cy="1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791" tIns="45398" rIns="90791" bIns="45398"/>
          <a:lstStyle/>
          <a:p>
            <a:pPr defTabSz="922491">
              <a:defRPr/>
            </a:pPr>
            <a:fld id="{428F3A10-76B2-48BE-92D5-FE77B0B82015}" type="slidenum">
              <a:rPr lang="en-US">
                <a:solidFill>
                  <a:srgbClr val="000000"/>
                </a:solidFill>
              </a:rPr>
              <a:pPr defTabSz="92249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72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1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72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29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55796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5D9E-ADF3-4BDB-97D4-A833118B2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78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7086600" y="647281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4D796-83C0-4B60-80D0-7D0D09D6309F}" type="slidenum">
              <a:rPr lang="en-US" sz="900" smtClean="0">
                <a:solidFill>
                  <a:prstClr val="black"/>
                </a:solidFill>
              </a:rPr>
              <a:pPr/>
              <a:t>‹#›</a:t>
            </a:fld>
            <a:endParaRPr lang="en-US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82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A294-D958-4076-AF3B-3CB85CB8B5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09A4-2D13-41F2-811F-4BD719750A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98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BE68-55AF-4C29-8DC8-5306B4C488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9D17-99BE-41DC-A3B1-39C6AB86B3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21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F5D8-4073-4829-91EB-AA657B9356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0B50-9E18-4C55-BAB8-8764B58B4D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FB55-BAF6-40F9-95BB-26CD4FE40C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A97B-9C3A-4BB2-89D9-20CF19D477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1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58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65E5-2267-4439-8C81-B03233F470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0B44-F8CC-4856-9FAA-FB0902F3C3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68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4B22-A99A-4FEF-BA90-4419D7671D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EBDD-736C-47CA-BB57-C932087E9D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8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3A1D-78CA-4F36-8EB6-FE9594DEA4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0103-9737-455A-B22A-D805A10689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70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4D77-BCE8-4979-8058-F3A994F748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6761-776B-4931-83D5-1C66D6F012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3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5213B-2BFA-4CEA-B57F-2B03AD3C17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FFCE-CEE0-48E6-A3AE-05659C470F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39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05D4-1322-4ECE-A3EE-D1EE8CAE24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CF7B-4EDB-4028-BB4D-06270E889D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98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521B-1F79-4ACA-87CA-080DCFB19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4B04-39FB-4D64-864D-435C62BBA8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BB2E-D3C3-4271-A4C7-0600586B60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2295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572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B7815-C3A4-4024-87BE-03B3DB235C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884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3A2C2-DF51-4ECE-995F-49870B6BE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865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581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85F7E-4DDB-4DDF-80DD-6AB064AFAD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230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E9065-E9D6-4AF4-9A57-06ADB47B2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0111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BDB92-CF38-4896-A7C7-0F8EB6240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1922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A1CC-ACA5-4690-8F7E-585F0100EA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922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15B53-A19E-456C-BE1B-DFC102111E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667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1A2CC-3323-475A-8376-35E0BB9CE8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8790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C932-6838-4FF8-A479-E5469FF0B9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471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9E408-15BA-4991-B1BF-1EDFEBFD91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5630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D476B5-80AA-4BE2-B0BA-1839E33549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703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096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7109434-A568-4B1C-9943-7A7CC39C31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20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38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5005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38200"/>
            <a:ext cx="8832850" cy="546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0C86-2593-4797-84A7-C058C6FFA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54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5D9E-ADF3-4BDB-97D4-A833118B2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8341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4954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BB2E-D3C3-4271-A4C7-0600586B60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654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572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B7815-C3A4-4024-87BE-03B3DB235C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5888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3A2C2-DF51-4ECE-995F-49870B6BE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1449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85F7E-4DDB-4DDF-80DD-6AB064AFAD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78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E9065-E9D6-4AF4-9A57-06ADB47B2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20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1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BDB92-CF38-4896-A7C7-0F8EB6240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843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A1CC-ACA5-4690-8F7E-585F0100EA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8411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15B53-A19E-456C-BE1B-DFC102111E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0966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1A2CC-3323-475A-8376-35E0BB9CE8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001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C932-6838-4FF8-A479-E5469FF0B9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4792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9E408-15BA-4991-B1BF-1EDFEBFD91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712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D476B5-80AA-4BE2-B0BA-1839E33549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2495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096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7109434-A568-4B1C-9943-7A7CC39C31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1632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95191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38200"/>
            <a:ext cx="8832850" cy="546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0C86-2593-4797-84A7-C058C6FFA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9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55796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5D9E-ADF3-4BDB-97D4-A833118B2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5D9E-ADF3-4BDB-97D4-A833118B2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62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71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760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BB2E-D3C3-4271-A4C7-0600586B60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8240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572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B7815-C3A4-4024-87BE-03B3DB235C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5082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3A2C2-DF51-4ECE-995F-49870B6BE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3298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85F7E-4DDB-4DDF-80DD-6AB064AFAD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2980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E9065-E9D6-4AF4-9A57-06ADB47B2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3404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BDB92-CF38-4896-A7C7-0F8EB6240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8631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A1CC-ACA5-4690-8F7E-585F0100EA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140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7086600" y="647281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4D796-83C0-4B60-80D0-7D0D09D6309F}" type="slidenum">
              <a:rPr lang="en-US" sz="900" smtClean="0">
                <a:solidFill>
                  <a:prstClr val="black"/>
                </a:solidFill>
              </a:rPr>
              <a:pPr/>
              <a:t>‹#›</a:t>
            </a:fld>
            <a:endParaRPr lang="en-US" sz="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89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15B53-A19E-456C-BE1B-DFC102111E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844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1A2CC-3323-475A-8376-35E0BB9CE8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028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C932-6838-4FF8-A479-E5469FF0B9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1479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9E408-15BA-4991-B1BF-1EDFEBFD91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0099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D476B5-80AA-4BE2-B0BA-1839E33549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0774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096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7109434-A568-4B1C-9943-7A7CC39C31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0120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458667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38200"/>
            <a:ext cx="8832850" cy="546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0C86-2593-4797-84A7-C058C6FFA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96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5D9E-ADF3-4BDB-97D4-A833118B2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05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77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008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465F-D235-4AB0-835A-C4CBC52FB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740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9266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EBB2E-D3C3-4271-A4C7-0600586B60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9050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572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B7815-C3A4-4024-87BE-03B3DB235C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2251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3A2C2-DF51-4ECE-995F-49870B6BE7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4958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85F7E-4DDB-4DDF-80DD-6AB064AFAD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88488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E9065-E9D6-4AF4-9A57-06ADB47B2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6061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BDB92-CF38-4896-A7C7-0F8EB6240F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6209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A1CC-ACA5-4690-8F7E-585F0100EA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9771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15B53-A19E-456C-BE1B-DFC102111E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7044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1A2CC-3323-475A-8376-35E0BB9CE8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613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3379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BC932-6838-4FF8-A479-E5469FF0B9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9237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9E408-15BA-4991-B1BF-1EDFEBFD91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5266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D476B5-80AA-4BE2-B0BA-1839E33549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2420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096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40386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55796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55796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7109434-A568-4B1C-9943-7A7CC39C31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3907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31010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38200"/>
            <a:ext cx="8832850" cy="5462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0C86-2593-4797-84A7-C058C6FFAF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43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5D9E-ADF3-4BDB-97D4-A833118B2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184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4883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55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8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95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Dealers!!!               			        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Mortus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Destructo!!!</a:t>
            </a:r>
          </a:p>
        </p:txBody>
      </p:sp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0" y="0"/>
            <a:ext cx="4572000" cy="685800"/>
            <a:chOff x="1514475" y="4495800"/>
            <a:chExt cx="4419600" cy="781050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1538288" y="4500563"/>
              <a:ext cx="4367212" cy="759834"/>
              <a:chOff x="1538288" y="4500563"/>
              <a:chExt cx="4367212" cy="759834"/>
            </a:xfrm>
          </p:grpSpPr>
          <p:pic>
            <p:nvPicPr>
              <p:cNvPr id="12" name="Picture 1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538288" y="4510089"/>
                <a:ext cx="3957637" cy="7503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 flipH="1">
                <a:off x="5467350" y="4500563"/>
                <a:ext cx="438150" cy="752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14475" y="4495800"/>
              <a:ext cx="4419600" cy="781050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  <a:effectLst>
              <a:prstShdw prst="shdw17" dist="17961" dir="2700000">
                <a:srgbClr val="5F5F5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 kern="0" dirty="0">
                <a:solidFill>
                  <a:sysClr val="windowText" lastClr="000000"/>
                </a:solidFill>
                <a:latin typeface=" Arial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 bwMode="auto">
          <a:xfrm>
            <a:off x="2895600" y="228600"/>
            <a:ext cx="1847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Death Dealers!!!</a:t>
            </a:r>
          </a:p>
        </p:txBody>
      </p:sp>
      <p:pic>
        <p:nvPicPr>
          <p:cNvPr id="15" name="Picture 40" descr="D:\Users\Joshua.D.Wright\Pictures\16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76200"/>
            <a:ext cx="584200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4953000" y="601980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3" descr="C:\Users\HOLT1298949420.KUWAIT\Desktop\untitled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 userDrawn="1"/>
        </p:nvSpPr>
        <p:spPr bwMode="auto">
          <a:xfrm>
            <a:off x="1524000" y="-33338"/>
            <a:ext cx="31146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1</a:t>
            </a:r>
            <a:r>
              <a:rPr lang="en-US" sz="140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st</a:t>
            </a: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Battalion, 67</a:t>
            </a:r>
            <a:r>
              <a:rPr lang="en-US" sz="140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th</a:t>
            </a: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Armor Regiment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3276600" y="6553200"/>
            <a:ext cx="2286000" cy="3048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UNCLASSIFIED</a:t>
            </a:r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7086600" y="64728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4D796-83C0-4B60-80D0-7D0D09D6309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Date Placeholder 2"/>
          <p:cNvSpPr txBox="1">
            <a:spLocks/>
          </p:cNvSpPr>
          <p:nvPr userDrawn="1"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89BB6-A931-4F00-988C-207AB100543F}" type="datetime5">
              <a:rPr lang="en-US" smtClean="0">
                <a:solidFill>
                  <a:prstClr val="black"/>
                </a:solidFill>
              </a:rPr>
              <a:pPr/>
              <a:t>3-Jan-18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10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28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 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 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 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 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 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9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57963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FOR OFFICIAL USE ONLY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57963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8F406-0AE5-4576-98CB-7493AA5B87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28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533400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5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B/1-67 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‘TIL VALHALLA!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0" y="-7401"/>
            <a:ext cx="4572000" cy="184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cs typeface="Arial" pitchFamily="34" charset="0"/>
              </a:rPr>
              <a:t>UNCLASSIFIED//FOUO//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952" y="29653"/>
            <a:ext cx="457200" cy="47841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96" y="0"/>
            <a:ext cx="523303" cy="5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6" r:id="rId17"/>
    <p:sldLayoutId id="2147484197" r:id="rId18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9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57963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FOR OFFICIAL USE ONLY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57963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8F406-0AE5-4576-98CB-7493AA5B87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28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533400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5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B/1-67 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‘TIL VALHALLA!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0" y="-7401"/>
            <a:ext cx="4572000" cy="184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cs typeface="Arial" pitchFamily="34" charset="0"/>
              </a:rPr>
              <a:t>UNCLASSIFIED//FOUO//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96" y="0"/>
            <a:ext cx="523303" cy="523303"/>
          </a:xfrm>
          <a:prstGeom prst="rect">
            <a:avLst/>
          </a:prstGeom>
        </p:spPr>
      </p:pic>
      <p:pic>
        <p:nvPicPr>
          <p:cNvPr id="14" name="Picture 233"/>
          <p:cNvPicPr>
            <a:picLocks noChangeAspect="1"/>
          </p:cNvPicPr>
          <p:nvPr userDrawn="1"/>
        </p:nvPicPr>
        <p:blipFill>
          <a:blip r:embed="rId21" cstate="print">
            <a:alphaModFix/>
            <a:lum/>
          </a:blip>
          <a:srcRect/>
          <a:stretch>
            <a:fillRect/>
          </a:stretch>
        </p:blipFill>
        <p:spPr>
          <a:xfrm>
            <a:off x="80308" y="-48626"/>
            <a:ext cx="726488" cy="58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03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  <p:sldLayoutId id="2147484222" r:id="rId17"/>
    <p:sldLayoutId id="2147484223" r:id="rId18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53202"/>
            <a:ext cx="9144000" cy="3095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35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Dealers!!!               			         HEADHUNTERS!!!</a:t>
            </a:r>
          </a:p>
        </p:txBody>
      </p:sp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0" y="0"/>
            <a:ext cx="4572000" cy="685800"/>
            <a:chOff x="1514475" y="4495800"/>
            <a:chExt cx="4419600" cy="781050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1538288" y="4500563"/>
              <a:ext cx="4367212" cy="759834"/>
              <a:chOff x="1538288" y="4500563"/>
              <a:chExt cx="4367212" cy="759834"/>
            </a:xfrm>
          </p:grpSpPr>
          <p:pic>
            <p:nvPicPr>
              <p:cNvPr id="12" name="Picture 1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538288" y="4510089"/>
                <a:ext cx="3957637" cy="7503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 flipH="1">
                <a:off x="5467350" y="4500563"/>
                <a:ext cx="438150" cy="752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14475" y="4495800"/>
              <a:ext cx="4419600" cy="781050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  <a:effectLst>
              <a:prstShdw prst="shdw17" dist="17961" dir="2700000">
                <a:srgbClr val="5F5F5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 sz="1350" kern="0" dirty="0">
                <a:solidFill>
                  <a:sysClr val="windowText" lastClr="000000"/>
                </a:solidFill>
                <a:latin typeface=" Arial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 bwMode="auto">
          <a:xfrm>
            <a:off x="2895600" y="228601"/>
            <a:ext cx="1847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Death Dealers!!!</a:t>
            </a:r>
          </a:p>
        </p:txBody>
      </p:sp>
      <p:pic>
        <p:nvPicPr>
          <p:cNvPr id="15" name="Picture 40" descr="D:\Users\Joshua.D.Wright\Pictures\16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1" y="76200"/>
            <a:ext cx="584200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4953000" y="6019800"/>
            <a:ext cx="990600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35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7" name="Picture 3" descr="C:\Users\HOLT1298949420.KUWAIT\Desktop\untitled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 userDrawn="1"/>
        </p:nvSpPr>
        <p:spPr bwMode="auto">
          <a:xfrm>
            <a:off x="1524001" y="-33338"/>
            <a:ext cx="311467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1</a:t>
            </a:r>
            <a:r>
              <a:rPr lang="en-US" sz="105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st</a:t>
            </a:r>
            <a:r>
              <a:rPr lang="en-US" sz="105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Battalion, 67</a:t>
            </a:r>
            <a:r>
              <a:rPr lang="en-US" sz="105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th</a:t>
            </a:r>
            <a:r>
              <a:rPr lang="en-US" sz="105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Armor Regiment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3276600" y="6553200"/>
            <a:ext cx="2286000" cy="3048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UNCLASSIFIED//FOUO</a:t>
            </a:r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7086600" y="647281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4D796-83C0-4B60-80D0-7D0D09D6309F}" type="slidenum">
              <a:rPr lang="en-US" sz="900" smtClean="0">
                <a:solidFill>
                  <a:prstClr val="black"/>
                </a:solidFill>
              </a:rPr>
              <a:pPr/>
              <a:t>‹#›</a:t>
            </a:fld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23" name="Date Placeholder 2"/>
          <p:cNvSpPr txBox="1">
            <a:spLocks/>
          </p:cNvSpPr>
          <p:nvPr userDrawn="1"/>
        </p:nvSpPr>
        <p:spPr>
          <a:xfrm>
            <a:off x="0" y="6492877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370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685800" rtl="0" eaLnBrk="1" latinLnBrk="0" hangingPunct="1">
        <a:spcBef>
          <a:spcPct val="0"/>
        </a:spcBef>
        <a:buNone/>
        <a:defRPr sz="21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 Arial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 Arial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 Arial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 Arial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 Arial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 Arial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53200"/>
            <a:ext cx="9144000" cy="3095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  <a:latin typeface=" Arial"/>
                <a:cs typeface="Arial" pitchFamily="34" charset="0"/>
              </a:rPr>
              <a:t>Death Dealers!!!  				</a:t>
            </a:r>
            <a:r>
              <a:rPr lang="en-US" sz="1600" b="1" i="1" dirty="0" err="1">
                <a:solidFill>
                  <a:srgbClr val="FF0000"/>
                </a:solidFill>
                <a:latin typeface=" Arial"/>
                <a:cs typeface="Arial" pitchFamily="34" charset="0"/>
              </a:rPr>
              <a:t>Mortus</a:t>
            </a:r>
            <a:r>
              <a:rPr lang="en-US" sz="1600" b="1" i="1" dirty="0">
                <a:solidFill>
                  <a:srgbClr val="FF0000"/>
                </a:solidFill>
                <a:latin typeface=" Arial"/>
                <a:cs typeface="Arial" pitchFamily="34" charset="0"/>
              </a:rPr>
              <a:t> et Destructo!!!</a:t>
            </a:r>
          </a:p>
        </p:txBody>
      </p:sp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0" y="0"/>
            <a:ext cx="4572000" cy="685800"/>
            <a:chOff x="1514475" y="4495800"/>
            <a:chExt cx="4419600" cy="781050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1538288" y="4500563"/>
              <a:ext cx="4367212" cy="759834"/>
              <a:chOff x="1538288" y="4500563"/>
              <a:chExt cx="4367212" cy="759834"/>
            </a:xfrm>
          </p:grpSpPr>
          <p:pic>
            <p:nvPicPr>
              <p:cNvPr id="12" name="Picture 1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538288" y="4510089"/>
                <a:ext cx="3957637" cy="7503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 flipH="1">
                <a:off x="5467350" y="4500563"/>
                <a:ext cx="438150" cy="752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14475" y="4495800"/>
              <a:ext cx="4419600" cy="781050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  <a:effectLst>
              <a:prstShdw prst="shdw17" dist="17961" dir="2700000">
                <a:srgbClr val="5F5F5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 Arial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 bwMode="auto">
          <a:xfrm>
            <a:off x="2895600" y="228600"/>
            <a:ext cx="18478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Death Dealers!!!</a:t>
            </a:r>
          </a:p>
        </p:txBody>
      </p:sp>
      <p:pic>
        <p:nvPicPr>
          <p:cNvPr id="15" name="Picture 40" descr="D:\Users\Joshua.D.Wright\Pictures\16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76200"/>
            <a:ext cx="584200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4953000" y="6019800"/>
            <a:ext cx="990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 Arial"/>
              <a:cs typeface="Arial" pitchFamily="34" charset="0"/>
            </a:endParaRPr>
          </a:p>
        </p:txBody>
      </p:sp>
      <p:pic>
        <p:nvPicPr>
          <p:cNvPr id="17" name="Picture 3" descr="C:\Users\HOLT1298949420.KUWAIT\Desktop\untitled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 userDrawn="1"/>
        </p:nvSpPr>
        <p:spPr bwMode="auto">
          <a:xfrm>
            <a:off x="1524000" y="-33338"/>
            <a:ext cx="31146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1</a:t>
            </a:r>
            <a:r>
              <a:rPr lang="en-US" sz="140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st</a:t>
            </a: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Battalion, 67</a:t>
            </a:r>
            <a:r>
              <a:rPr lang="en-US" sz="140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th</a:t>
            </a: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Armor Regiment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3276600" y="6553200"/>
            <a:ext cx="2286000" cy="3048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UNCLASSIFIED//FOUO</a:t>
            </a:r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7086600" y="64728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4D796-83C0-4B60-80D0-7D0D09D6309F}" type="slidenum">
              <a:rPr lang="en-US" sz="1100" smtClean="0">
                <a:solidFill>
                  <a:prstClr val="black"/>
                </a:solidFill>
                <a:latin typeface=" Arial"/>
              </a:rPr>
              <a:pPr/>
              <a:t>‹#›</a:t>
            </a:fld>
            <a:endParaRPr lang="en-US" sz="1100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3" name="Date Placeholder 2"/>
          <p:cNvSpPr txBox="1">
            <a:spLocks/>
          </p:cNvSpPr>
          <p:nvPr userDrawn="1"/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89BB6-A931-4F00-988C-207AB100543F}" type="datetime5">
              <a:rPr lang="en-US" sz="1100" smtClean="0">
                <a:solidFill>
                  <a:prstClr val="black"/>
                </a:solidFill>
                <a:latin typeface=" Arial"/>
              </a:rPr>
              <a:pPr/>
              <a:t>3-Jan-18</a:t>
            </a:fld>
            <a:endParaRPr lang="en-US" sz="1100" dirty="0">
              <a:solidFill>
                <a:prstClr val="black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715216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28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 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 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 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 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 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 Arial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553202"/>
            <a:ext cx="9144000" cy="3095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 i="1" dirty="0">
                <a:solidFill>
                  <a:srgbClr val="FF0000"/>
                </a:solidFill>
                <a:latin typeface=" Arial"/>
                <a:cs typeface="Arial" pitchFamily="34" charset="0"/>
              </a:rPr>
              <a:t>Death Dealers!!!  				</a:t>
            </a:r>
            <a:r>
              <a:rPr lang="en-US" sz="1600" b="1" i="1" dirty="0" err="1">
                <a:solidFill>
                  <a:srgbClr val="FF0000"/>
                </a:solidFill>
                <a:latin typeface=" Arial"/>
                <a:cs typeface="Arial" pitchFamily="34" charset="0"/>
              </a:rPr>
              <a:t>Mortus</a:t>
            </a:r>
            <a:r>
              <a:rPr lang="en-US" sz="1600" b="1" i="1" dirty="0">
                <a:solidFill>
                  <a:srgbClr val="FF0000"/>
                </a:solidFill>
                <a:latin typeface=" Arial"/>
                <a:cs typeface="Arial" pitchFamily="34" charset="0"/>
              </a:rPr>
              <a:t> et Destructo!!!</a:t>
            </a:r>
          </a:p>
        </p:txBody>
      </p:sp>
      <p:grpSp>
        <p:nvGrpSpPr>
          <p:cNvPr id="9" name="Group 15"/>
          <p:cNvGrpSpPr>
            <a:grpSpLocks/>
          </p:cNvGrpSpPr>
          <p:nvPr userDrawn="1"/>
        </p:nvGrpSpPr>
        <p:grpSpPr bwMode="auto">
          <a:xfrm>
            <a:off x="0" y="0"/>
            <a:ext cx="4572000" cy="685800"/>
            <a:chOff x="1514475" y="4495800"/>
            <a:chExt cx="4419600" cy="781050"/>
          </a:xfrm>
        </p:grpSpPr>
        <p:grpSp>
          <p:nvGrpSpPr>
            <p:cNvPr id="10" name="Group 14"/>
            <p:cNvGrpSpPr>
              <a:grpSpLocks/>
            </p:cNvGrpSpPr>
            <p:nvPr userDrawn="1"/>
          </p:nvGrpSpPr>
          <p:grpSpPr bwMode="auto">
            <a:xfrm>
              <a:off x="1538288" y="4500563"/>
              <a:ext cx="4367212" cy="759834"/>
              <a:chOff x="1538288" y="4500563"/>
              <a:chExt cx="4367212" cy="759834"/>
            </a:xfrm>
          </p:grpSpPr>
          <p:pic>
            <p:nvPicPr>
              <p:cNvPr id="12" name="Picture 1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1538288" y="4510089"/>
                <a:ext cx="3957637" cy="7503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 flipH="1">
                <a:off x="5467350" y="4500563"/>
                <a:ext cx="438150" cy="7524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514475" y="4495800"/>
              <a:ext cx="4419600" cy="781050"/>
            </a:xfrm>
            <a:prstGeom prst="rect">
              <a:avLst/>
            </a:prstGeom>
            <a:noFill/>
            <a:ln w="38100">
              <a:solidFill>
                <a:srgbClr val="5F5F5F"/>
              </a:solidFill>
              <a:miter lim="800000"/>
              <a:headEnd/>
              <a:tailEnd/>
            </a:ln>
            <a:effectLst>
              <a:prstShdw prst="shdw17" dist="17961" dir="2700000">
                <a:srgbClr val="5F5F5F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 sz="1600" kern="0" dirty="0">
                <a:solidFill>
                  <a:sysClr val="windowText" lastClr="000000"/>
                </a:solidFill>
                <a:latin typeface=" Arial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 bwMode="auto">
          <a:xfrm>
            <a:off x="2895600" y="228602"/>
            <a:ext cx="18478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Death Dealers!!!</a:t>
            </a:r>
          </a:p>
        </p:txBody>
      </p:sp>
      <p:pic>
        <p:nvPicPr>
          <p:cNvPr id="15" name="Picture 40" descr="D:\Users\Joshua.D.Wright\Pictures\16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1" y="76200"/>
            <a:ext cx="584200" cy="47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4953000" y="6019800"/>
            <a:ext cx="990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1600" dirty="0">
              <a:solidFill>
                <a:srgbClr val="000000"/>
              </a:solidFill>
              <a:latin typeface=" Arial"/>
              <a:cs typeface="Arial" pitchFamily="34" charset="0"/>
            </a:endParaRPr>
          </a:p>
        </p:txBody>
      </p:sp>
      <p:pic>
        <p:nvPicPr>
          <p:cNvPr id="17" name="Picture 3" descr="C:\Users\HOLT1298949420.KUWAIT\Desktop\untitled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580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 userDrawn="1"/>
        </p:nvSpPr>
        <p:spPr bwMode="auto">
          <a:xfrm>
            <a:off x="1524001" y="-33338"/>
            <a:ext cx="31146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1</a:t>
            </a:r>
            <a:r>
              <a:rPr lang="en-US" sz="140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st</a:t>
            </a: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Battalion, 67</a:t>
            </a:r>
            <a:r>
              <a:rPr lang="en-US" sz="1400" b="1" i="1" kern="0" baseline="3000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th</a:t>
            </a:r>
            <a:r>
              <a:rPr lang="en-US" sz="1400" b="1" i="1" kern="0" dirty="0">
                <a:solidFill>
                  <a:srgbClr val="80808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Arial"/>
                <a:cs typeface="Arial" pitchFamily="34" charset="0"/>
              </a:rPr>
              <a:t> Armor Regiment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3276600" y="6553200"/>
            <a:ext cx="2286000" cy="3048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FFFFFF"/>
                </a:solidFill>
                <a:latin typeface=" Arial"/>
                <a:cs typeface="Arial" pitchFamily="34" charset="0"/>
              </a:rPr>
              <a:t>UNCLASSIFIED//FOUO</a:t>
            </a:r>
          </a:p>
        </p:txBody>
      </p:sp>
      <p:sp>
        <p:nvSpPr>
          <p:cNvPr id="22" name="Slide Number Placeholder 3"/>
          <p:cNvSpPr txBox="1">
            <a:spLocks/>
          </p:cNvSpPr>
          <p:nvPr userDrawn="1"/>
        </p:nvSpPr>
        <p:spPr>
          <a:xfrm>
            <a:off x="7086600" y="64728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54D796-83C0-4B60-80D0-7D0D09D6309F}" type="slidenum">
              <a:rPr lang="en-US" sz="1100" smtClean="0">
                <a:solidFill>
                  <a:prstClr val="black"/>
                </a:solidFill>
                <a:latin typeface=" Arial"/>
              </a:rPr>
              <a:pPr/>
              <a:t>‹#›</a:t>
            </a:fld>
            <a:endParaRPr lang="en-US" sz="1100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3" name="Date Placeholder 2"/>
          <p:cNvSpPr txBox="1">
            <a:spLocks/>
          </p:cNvSpPr>
          <p:nvPr userDrawn="1"/>
        </p:nvSpPr>
        <p:spPr>
          <a:xfrm>
            <a:off x="0" y="6492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089BB6-A931-4F00-988C-207AB100543F}" type="datetime5">
              <a:rPr lang="en-US" sz="1100" smtClean="0">
                <a:solidFill>
                  <a:prstClr val="black"/>
                </a:solidFill>
                <a:latin typeface=" Arial"/>
              </a:rPr>
              <a:pPr/>
              <a:t>3-Jan-18</a:t>
            </a:fld>
            <a:endParaRPr lang="en-US" sz="1100" dirty="0">
              <a:solidFill>
                <a:prstClr val="black"/>
              </a:solidFill>
              <a:latin typeface=" 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3168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 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 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 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 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 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7001"/>
            <a:ext cx="9144000" cy="351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fld id="{C1AD4FB1-BD26-4998-8562-7DD76F54E3D4}" type="slidenum">
              <a:rPr lang="en-US" sz="90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8801" y="6512577"/>
            <a:ext cx="3138985" cy="201982"/>
          </a:xfrm>
          <a:prstGeom prst="rect">
            <a:avLst/>
          </a:prstGeom>
          <a:solidFill>
            <a:srgbClr val="00B050"/>
          </a:solidFill>
        </p:spPr>
        <p:txBody>
          <a:bodyPr wrap="square" lIns="79942" tIns="39975" rIns="79942" bIns="39975" rtlCol="0">
            <a:spAutoFit/>
          </a:bodyPr>
          <a:lstStyle/>
          <a:p>
            <a:pPr algn="ctr"/>
            <a:r>
              <a:rPr lang="en-US" sz="788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UNCLASSIFIED // FOR OFFICIAL USE ONLY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443992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i="1" dirty="0">
                <a:solidFill>
                  <a:prstClr val="black"/>
                </a:solidFill>
              </a:rPr>
              <a:t>“A team of competent Soldiers and families, always committed to winning, with the character to preserve the trust and respect of the people.”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-12700" y="12700"/>
            <a:ext cx="4508500" cy="749300"/>
            <a:chOff x="76200" y="1905000"/>
            <a:chExt cx="9279828" cy="1524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/>
            <a:srcRect t="24347" b="35076"/>
            <a:stretch/>
          </p:blipFill>
          <p:spPr>
            <a:xfrm>
              <a:off x="76200" y="1905000"/>
              <a:ext cx="9279828" cy="1524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1997075"/>
              <a:ext cx="1387851" cy="135572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318500" y="-12700"/>
            <a:ext cx="838200" cy="8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8" r:id="rId6"/>
    <p:sldLayoutId id="2147484109" r:id="rId7"/>
    <p:sldLayoutId id="2147484110" r:id="rId8"/>
  </p:sldLayoutIdLst>
  <p:txStyles>
    <p:titleStyle>
      <a:lvl1pPr algn="ctr" defTabSz="685800" rtl="0" eaLnBrk="1" latinLnBrk="0" hangingPunct="1">
        <a:spcBef>
          <a:spcPct val="0"/>
        </a:spcBef>
        <a:buNone/>
        <a:defRPr sz="21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 Arial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 Arial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 Arial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 Arial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 Arial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77001"/>
            <a:ext cx="9144000" cy="351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fld id="{C1AD4FB1-BD26-4998-8562-7DD76F54E3D4}" type="slidenum">
              <a:rPr lang="en-US" sz="90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638801" y="6512577"/>
            <a:ext cx="3138985" cy="201982"/>
          </a:xfrm>
          <a:prstGeom prst="rect">
            <a:avLst/>
          </a:prstGeom>
          <a:solidFill>
            <a:srgbClr val="00B050"/>
          </a:solidFill>
        </p:spPr>
        <p:txBody>
          <a:bodyPr wrap="square" lIns="79942" tIns="39975" rIns="79942" bIns="39975" rtlCol="0">
            <a:spAutoFit/>
          </a:bodyPr>
          <a:lstStyle/>
          <a:p>
            <a:pPr algn="ctr"/>
            <a:r>
              <a:rPr lang="en-US" sz="788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UNCLASSIFIED // FOR OFFICIAL USE ONLY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" y="6443992"/>
            <a:ext cx="4572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i="1" dirty="0">
                <a:solidFill>
                  <a:prstClr val="black"/>
                </a:solidFill>
              </a:rPr>
              <a:t>“A team of competent Soldiers and families, always committed to winning, with the character to preserve the trust and respect of the people.”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76200"/>
            <a:ext cx="9144000" cy="609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7620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-12700" y="12700"/>
            <a:ext cx="4508500" cy="749300"/>
            <a:chOff x="76200" y="1905000"/>
            <a:chExt cx="9279828" cy="1524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/>
            <a:srcRect t="24347" b="35076"/>
            <a:stretch/>
          </p:blipFill>
          <p:spPr>
            <a:xfrm>
              <a:off x="76200" y="1905000"/>
              <a:ext cx="9279828" cy="1524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1997075"/>
              <a:ext cx="1387851" cy="135572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18500" y="-12700"/>
            <a:ext cx="838200" cy="8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9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9" r:id="rId6"/>
    <p:sldLayoutId id="2147484120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21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 Arial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 Arial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 Arial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 Arial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 Arial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E528A-7AAE-4994-B6D2-F18191B89F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5E1F08-DE5E-421B-BE4E-8FECBFDE7F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9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57963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FOR OFFICIAL USE ONLY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57963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8F406-0AE5-4576-98CB-7493AA5B87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2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55657"/>
              </p:ext>
            </p:extLst>
          </p:nvPr>
        </p:nvGraphicFramePr>
        <p:xfrm>
          <a:off x="0" y="0"/>
          <a:ext cx="9144000" cy="533400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5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B/1-67 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‘TIL VALHALLA!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0" y="-7401"/>
            <a:ext cx="4572000" cy="184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cs typeface="Arial" pitchFamily="34" charset="0"/>
              </a:rPr>
              <a:t>UNCLASSIFIED//FOUO//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96" y="0"/>
            <a:ext cx="523303" cy="523303"/>
          </a:xfrm>
          <a:prstGeom prst="rect">
            <a:avLst/>
          </a:prstGeom>
        </p:spPr>
      </p:pic>
      <p:pic>
        <p:nvPicPr>
          <p:cNvPr id="14" name="Picture 233"/>
          <p:cNvPicPr>
            <a:picLocks noChangeAspect="1"/>
          </p:cNvPicPr>
          <p:nvPr userDrawn="1"/>
        </p:nvPicPr>
        <p:blipFill>
          <a:blip r:embed="rId21" cstate="print">
            <a:alphaModFix/>
            <a:lum/>
          </a:blip>
          <a:srcRect/>
          <a:stretch>
            <a:fillRect/>
          </a:stretch>
        </p:blipFill>
        <p:spPr>
          <a:xfrm>
            <a:off x="80308" y="-48626"/>
            <a:ext cx="726488" cy="587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2" r:id="rId17"/>
    <p:sldLayoutId id="2147484153" r:id="rId18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8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09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557963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rgbClr val="FFFFFF"/>
                </a:solidFill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FOR OFFICIAL USE ONLY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557963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Tahoma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68F406-0AE5-4576-98CB-7493AA5B872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284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533400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3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52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B/1-67 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‘TIL VALHALLA!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0" y="-7401"/>
            <a:ext cx="4572000" cy="18466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kern="0" dirty="0">
                <a:solidFill>
                  <a:sysClr val="window" lastClr="FFFFFF"/>
                </a:solidFill>
                <a:cs typeface="Arial" pitchFamily="34" charset="0"/>
              </a:rPr>
              <a:t>UNCLASSIFIED//FOUO//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952" y="29653"/>
            <a:ext cx="457200" cy="47841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61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  <p:sldLayoutId id="2147484170" r:id="rId15"/>
    <p:sldLayoutId id="2147484171" r:id="rId16"/>
    <p:sldLayoutId id="2147484174" r:id="rId17"/>
    <p:sldLayoutId id="2147484175" r:id="rId18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7E"/>
          </a:solidFill>
          <a:latin typeface="Lucida Sans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6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53631"/>
            <a:ext cx="9144000" cy="112076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rgbClr val="000000"/>
                </a:solidFill>
                <a:effectLst>
                  <a:outerShdw blurRad="25400" dist="38100" dir="2700000" algn="tl">
                    <a:schemeClr val="bg1">
                      <a:alpha val="46000"/>
                    </a:schemeClr>
                  </a:outerShdw>
                </a:effectLst>
                <a:latin typeface="Papyrus" panose="03070502060502030205" pitchFamily="66" charset="0"/>
                <a:cs typeface="Arial" pitchFamily="34" charset="0"/>
              </a:rPr>
              <a:t>Berserker Maintenance </a:t>
            </a:r>
          </a:p>
          <a:p>
            <a:pPr algn="ctr" eaLnBrk="0" hangingPunct="0">
              <a:defRPr/>
            </a:pPr>
            <a:r>
              <a:rPr lang="en-US" sz="3600" kern="0" dirty="0" smtClean="0">
                <a:solidFill>
                  <a:srgbClr val="000000"/>
                </a:solidFill>
                <a:effectLst>
                  <a:outerShdw blurRad="25400" dist="38100" dir="2700000" algn="tl">
                    <a:schemeClr val="bg1">
                      <a:alpha val="46000"/>
                    </a:schemeClr>
                  </a:outerShdw>
                </a:effectLst>
                <a:latin typeface="Papyrus" panose="03070502060502030205" pitchFamily="66" charset="0"/>
                <a:cs typeface="Arial" pitchFamily="34" charset="0"/>
              </a:rPr>
              <a:t>Training 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86" y="1700004"/>
            <a:ext cx="4037228" cy="40372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737232"/>
            <a:ext cx="9144000" cy="112076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800" b="1" kern="0" dirty="0" smtClean="0">
                <a:solidFill>
                  <a:srgbClr val="000000"/>
                </a:solidFill>
                <a:effectLst>
                  <a:outerShdw blurRad="25400" dist="38100" dir="2700000" algn="tl">
                    <a:schemeClr val="bg1">
                      <a:alpha val="46000"/>
                    </a:schemeClr>
                  </a:outerShdw>
                </a:effectLst>
                <a:latin typeface="Papyrus" panose="03070502060502030205" pitchFamily="66" charset="0"/>
                <a:cs typeface="Arial" pitchFamily="34" charset="0"/>
              </a:rPr>
              <a:t>GCSS-A </a:t>
            </a:r>
          </a:p>
          <a:p>
            <a:pPr algn="ctr" eaLnBrk="0" hangingPunct="0">
              <a:defRPr/>
            </a:pPr>
            <a:r>
              <a:rPr lang="en-US" sz="3600" kern="0" dirty="0" smtClean="0">
                <a:solidFill>
                  <a:srgbClr val="000000"/>
                </a:solidFill>
                <a:effectLst>
                  <a:outerShdw blurRad="25400" dist="38100" dir="2700000" algn="tl">
                    <a:schemeClr val="bg1">
                      <a:alpha val="46000"/>
                    </a:schemeClr>
                  </a:outerShdw>
                </a:effectLst>
                <a:latin typeface="Papyrus" panose="03070502060502030205" pitchFamily="66" charset="0"/>
                <a:cs typeface="Arial" pitchFamily="34" charset="0"/>
              </a:rPr>
              <a:t>5988</a:t>
            </a:r>
            <a:r>
              <a:rPr lang="en-US" sz="2800" b="1" kern="0" dirty="0" smtClean="0">
                <a:solidFill>
                  <a:srgbClr val="000000"/>
                </a:solidFill>
                <a:effectLst>
                  <a:outerShdw blurRad="25400" dist="38100" dir="2700000" algn="tl">
                    <a:schemeClr val="bg1">
                      <a:alpha val="46000"/>
                    </a:schemeClr>
                  </a:outerShdw>
                </a:effectLst>
                <a:latin typeface="Papyrus" panose="03070502060502030205" pitchFamily="66" charset="0"/>
                <a:cs typeface="Arial" pitchFamily="34" charset="0"/>
              </a:rPr>
              <a:t>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6528" y="6499232"/>
            <a:ext cx="2579914" cy="35876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1400" b="1" kern="0" dirty="0" smtClean="0">
                <a:solidFill>
                  <a:srgbClr val="000000"/>
                </a:solidFill>
                <a:effectLst>
                  <a:outerShdw blurRad="25400" dist="38100" dir="2700000" algn="tl">
                    <a:schemeClr val="bg1">
                      <a:alpha val="46000"/>
                    </a:schemeClr>
                  </a:outerShdw>
                </a:effectLst>
                <a:latin typeface="Papyrus" panose="03070502060502030205" pitchFamily="66" charset="0"/>
                <a:cs typeface="Arial" pitchFamily="34" charset="0"/>
              </a:rPr>
              <a:t>POC: 1LT Michael Brodka</a:t>
            </a:r>
          </a:p>
        </p:txBody>
      </p:sp>
    </p:spTree>
    <p:extLst>
      <p:ext uri="{BB962C8B-B14F-4D97-AF65-F5344CB8AC3E}">
        <p14:creationId xmlns:p14="http://schemas.microsoft.com/office/powerpoint/2010/main" val="27642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7" y="595313"/>
            <a:ext cx="4614863" cy="6153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7331" y="12852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5988E Standard (Front)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086332" y="885825"/>
            <a:ext cx="799968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9706" y="2124075"/>
            <a:ext cx="3738970" cy="400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79625" y="885825"/>
            <a:ext cx="2146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Current </a:t>
            </a:r>
            <a:r>
              <a:rPr lang="en-US" sz="1200" b="1" dirty="0" smtClean="0"/>
              <a:t>miles, kilometers</a:t>
            </a:r>
            <a:r>
              <a:rPr lang="en-US" sz="1200" dirty="0" smtClean="0"/>
              <a:t>, 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nd </a:t>
            </a:r>
            <a:r>
              <a:rPr lang="en-US" sz="1200" b="1" dirty="0" smtClean="0"/>
              <a:t>hours</a:t>
            </a:r>
            <a:r>
              <a:rPr lang="en-US" sz="1200" dirty="0" smtClean="0"/>
              <a:t> will be annotated </a:t>
            </a:r>
          </a:p>
          <a:p>
            <a:r>
              <a:rPr lang="en-US" sz="1200" dirty="0" smtClean="0"/>
              <a:t>in the top right corner of the </a:t>
            </a:r>
          </a:p>
          <a:p>
            <a:r>
              <a:rPr lang="en-US" sz="1200" dirty="0" smtClean="0"/>
              <a:t>form.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979625" y="2108626"/>
            <a:ext cx="2186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Operator conducting PMCS</a:t>
            </a:r>
          </a:p>
          <a:p>
            <a:r>
              <a:rPr lang="en-US" sz="1200" dirty="0" smtClean="0"/>
              <a:t>will annotate their license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umber, time started, </a:t>
            </a:r>
          </a:p>
          <a:p>
            <a:r>
              <a:rPr lang="en-US" sz="1200" dirty="0"/>
              <a:t>s</a:t>
            </a:r>
            <a:r>
              <a:rPr lang="en-US" sz="1200" dirty="0" smtClean="0"/>
              <a:t>ignature, </a:t>
            </a:r>
            <a:r>
              <a:rPr lang="en-US" sz="1200" b="1" dirty="0" smtClean="0"/>
              <a:t>printed full name</a:t>
            </a:r>
            <a:r>
              <a:rPr lang="en-US" sz="1200" dirty="0" smtClean="0"/>
              <a:t>,</a:t>
            </a:r>
          </a:p>
          <a:p>
            <a:r>
              <a:rPr lang="en-US" sz="1200" dirty="0"/>
              <a:t>a</a:t>
            </a:r>
            <a:r>
              <a:rPr lang="en-US" sz="1200" dirty="0" smtClean="0"/>
              <a:t>nd time complete.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706527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7331" y="128527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5988E Standard (Back)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79" y="620713"/>
            <a:ext cx="4616976" cy="61817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44779" y="6467475"/>
            <a:ext cx="2127196" cy="361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882151"/>
            <a:ext cx="2139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Supervisor will scrub 5988E </a:t>
            </a:r>
          </a:p>
          <a:p>
            <a:r>
              <a:rPr lang="en-US" sz="1200" dirty="0" smtClean="0"/>
              <a:t>for accuracy and correct any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istakes. They will place </a:t>
            </a:r>
          </a:p>
          <a:p>
            <a:r>
              <a:rPr lang="en-US" sz="1200" dirty="0" smtClean="0"/>
              <a:t>“Verified By” in the lower left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orner, and print/sign their 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ame.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5292437"/>
            <a:ext cx="2292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Once this is completed, the</a:t>
            </a:r>
          </a:p>
          <a:p>
            <a:r>
              <a:rPr lang="en-US" sz="1200" dirty="0" smtClean="0"/>
              <a:t>5988E will be turned in to the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echanics for fault verification,</a:t>
            </a:r>
          </a:p>
          <a:p>
            <a:r>
              <a:rPr lang="en-US" sz="1200" dirty="0" smtClean="0"/>
              <a:t>open work orders, </a:t>
            </a:r>
            <a:r>
              <a:rPr lang="en-US" sz="1200" dirty="0" smtClean="0"/>
              <a:t>and</a:t>
            </a:r>
            <a:r>
              <a:rPr lang="en-US" sz="1200" dirty="0"/>
              <a:t> </a:t>
            </a:r>
            <a:r>
              <a:rPr lang="en-US" sz="1200" smtClean="0"/>
              <a:t>part </a:t>
            </a:r>
          </a:p>
          <a:p>
            <a:r>
              <a:rPr lang="en-US" sz="1200" smtClean="0"/>
              <a:t>ordering.</a:t>
            </a:r>
            <a:endParaRPr lang="en-US" sz="1200" dirty="0" smtClean="0"/>
          </a:p>
        </p:txBody>
      </p:sp>
      <p:cxnSp>
        <p:nvCxnSpPr>
          <p:cNvPr id="12" name="Straight Connector 11"/>
          <p:cNvCxnSpPr>
            <a:stCxn id="10" idx="3"/>
          </p:cNvCxnSpPr>
          <p:nvPr/>
        </p:nvCxnSpPr>
        <p:spPr>
          <a:xfrm>
            <a:off x="2139881" y="4482316"/>
            <a:ext cx="1168497" cy="1958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32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71725" y="314325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QUESTIONS?</a:t>
            </a:r>
            <a:endParaRPr lang="en-US" sz="2000" b="1" baseline="2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42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40" y="838200"/>
            <a:ext cx="4143061" cy="55240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5" y="838200"/>
            <a:ext cx="4139293" cy="5519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5882" y="163286"/>
            <a:ext cx="319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GCSS-A 5988E Overview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64547" y="645543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Front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89446" y="6455432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Back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2831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753" y="3190875"/>
            <a:ext cx="89592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Reflects the date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5988E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 printed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Force Element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 digit number that replaces UIC in GCSS-A its followed by Unit information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Admin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Actual UIC and followed by the bumper number of vehicle (C4)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Type of vehicle (M1A2SEP, M1151, M2A3)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Equip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number is assigned by the GCSS-A system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Equip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Description of vehicle (TANK CBT FT 120MM, TRUCK UTILITY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 smtClean="0"/>
              <a:t>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Due Data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Description of service type (e.g. Annual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Bi-Annual for vehicles, Quarterly for weapons)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nd next date due.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08"/>
          <a:stretch/>
        </p:blipFill>
        <p:spPr>
          <a:xfrm>
            <a:off x="1672687" y="654257"/>
            <a:ext cx="5662637" cy="27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579595"/>
            <a:ext cx="925445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Serial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This number will reflect what is on the vehicles data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plate.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 Number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number will also reflect what is on the vehicles data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plate (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all vehicles have one)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NSN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Stock Number for the equipment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Reading: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Depending of equipment you will either have (M: Miles, KM: Kilometers, H: Hours)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Inspector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# / Time: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Operator will annotate their License number and the time they started their PMCS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a deficiency or shortcoming is found, the signature and time of operator or supervisor are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This signature keeps the form from being used past current dispatch. The commander or the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commander’s designated representative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signsname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enters rank when making a status symbol change,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changing from an X to a CIRCLED X (E) status symbol for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onetime operation.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08"/>
          <a:stretch/>
        </p:blipFill>
        <p:spPr>
          <a:xfrm>
            <a:off x="1672687" y="654257"/>
            <a:ext cx="5662637" cy="27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3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16"/>
          <a:stretch/>
        </p:blipFill>
        <p:spPr>
          <a:xfrm>
            <a:off x="2433256" y="4842461"/>
            <a:ext cx="4111602" cy="1498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3" b="5838"/>
          <a:stretch/>
        </p:blipFill>
        <p:spPr>
          <a:xfrm>
            <a:off x="1956204" y="662940"/>
            <a:ext cx="5065705" cy="3916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82" y="4842461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Notification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 smtClean="0"/>
              <a:t>This </a:t>
            </a:r>
            <a:r>
              <a:rPr lang="en-US" sz="1200" dirty="0"/>
              <a:t>replaces your item number </a:t>
            </a:r>
            <a:endParaRPr lang="en-US" sz="1200" dirty="0" smtClean="0"/>
          </a:p>
          <a:p>
            <a:r>
              <a:rPr lang="en-US" sz="1200" dirty="0" smtClean="0"/>
              <a:t>and </a:t>
            </a:r>
            <a:r>
              <a:rPr lang="en-US" sz="1200" dirty="0"/>
              <a:t>is generated by GCSS-A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40108" y="4842461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Notification Date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 smtClean="0"/>
              <a:t>Date notification was logged</a:t>
            </a:r>
          </a:p>
          <a:p>
            <a:r>
              <a:rPr lang="en-US" sz="1200" dirty="0" smtClean="0"/>
              <a:t>In GCSS-A</a:t>
            </a:r>
            <a:endParaRPr lang="en-US" sz="1400" dirty="0" smtClean="0"/>
          </a:p>
        </p:txBody>
      </p:sp>
      <p:sp>
        <p:nvSpPr>
          <p:cNvPr id="3" name="Oval 2"/>
          <p:cNvSpPr/>
          <p:nvPr/>
        </p:nvSpPr>
        <p:spPr>
          <a:xfrm>
            <a:off x="2133600" y="662940"/>
            <a:ext cx="571500" cy="35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3" idx="4"/>
            <a:endCxn id="6" idx="0"/>
          </p:cNvCxnSpPr>
          <p:nvPr/>
        </p:nvCxnSpPr>
        <p:spPr>
          <a:xfrm flipH="1">
            <a:off x="1244469" y="1019175"/>
            <a:ext cx="1174881" cy="3823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05100" y="662940"/>
            <a:ext cx="266700" cy="35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4"/>
            <a:endCxn id="4" idx="0"/>
          </p:cNvCxnSpPr>
          <p:nvPr/>
        </p:nvCxnSpPr>
        <p:spPr>
          <a:xfrm>
            <a:off x="2838450" y="1019175"/>
            <a:ext cx="1650607" cy="3823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971800" y="662940"/>
            <a:ext cx="445035" cy="35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3238500" y="1019175"/>
            <a:ext cx="4452537" cy="3823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38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25" y="4672462"/>
            <a:ext cx="22781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Fault </a:t>
            </a:r>
            <a:r>
              <a:rPr lang="en-US" sz="1200" b="1" u="sng" dirty="0"/>
              <a:t>Description</a:t>
            </a:r>
            <a:r>
              <a:rPr lang="en-US" sz="1200" dirty="0"/>
              <a:t>:</a:t>
            </a:r>
          </a:p>
          <a:p>
            <a:r>
              <a:rPr lang="en-US" sz="1200" dirty="0"/>
              <a:t>Describes fault. Needs to be </a:t>
            </a:r>
            <a:endParaRPr lang="en-US" sz="1200" dirty="0" smtClean="0"/>
          </a:p>
          <a:p>
            <a:r>
              <a:rPr lang="en-US" sz="1200" dirty="0" smtClean="0"/>
              <a:t>specific when </a:t>
            </a:r>
            <a:r>
              <a:rPr lang="en-US" sz="1200" dirty="0"/>
              <a:t>describing fault</a:t>
            </a:r>
            <a:r>
              <a:rPr lang="en-US" sz="1400" dirty="0"/>
              <a:t>. </a:t>
            </a: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470213" y="4662162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Work </a:t>
            </a:r>
            <a:r>
              <a:rPr lang="en-US" sz="1200" b="1" u="sng" dirty="0"/>
              <a:t>Order</a:t>
            </a:r>
            <a:r>
              <a:rPr lang="en-US" sz="1200" b="1" dirty="0"/>
              <a:t>:</a:t>
            </a:r>
            <a:endParaRPr lang="en-US" sz="1200" dirty="0"/>
          </a:p>
          <a:p>
            <a:r>
              <a:rPr lang="en-US" sz="1200" dirty="0"/>
              <a:t>Document Number </a:t>
            </a:r>
            <a:endParaRPr lang="en-US" sz="1200" dirty="0" smtClean="0"/>
          </a:p>
          <a:p>
            <a:r>
              <a:rPr lang="en-US" sz="1200" dirty="0" smtClean="0"/>
              <a:t>for part </a:t>
            </a:r>
            <a:r>
              <a:rPr lang="en-US" sz="1200" dirty="0"/>
              <a:t>ordered</a:t>
            </a:r>
            <a:endParaRPr lang="en-US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85371" y="4662162"/>
            <a:ext cx="24481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Work </a:t>
            </a:r>
            <a:r>
              <a:rPr lang="en-US" sz="1200" b="1" u="sng" dirty="0" err="1" smtClean="0"/>
              <a:t>Req</a:t>
            </a:r>
            <a:r>
              <a:rPr lang="en-US" sz="1200" b="1" u="sng" dirty="0" smtClean="0"/>
              <a:t> Codes</a:t>
            </a:r>
            <a:r>
              <a:rPr lang="en-US" sz="1200" b="1" dirty="0" smtClean="0"/>
              <a:t>:</a:t>
            </a:r>
          </a:p>
          <a:p>
            <a:r>
              <a:rPr lang="en-US" sz="1200" dirty="0" smtClean="0"/>
              <a:t>0- Begin NMC Time</a:t>
            </a:r>
          </a:p>
          <a:p>
            <a:r>
              <a:rPr lang="en-US" sz="1200" dirty="0" smtClean="0"/>
              <a:t>1- Awaiting </a:t>
            </a:r>
            <a:r>
              <a:rPr lang="en-US" sz="1200" dirty="0" err="1" smtClean="0"/>
              <a:t>deadlining</a:t>
            </a:r>
            <a:r>
              <a:rPr lang="en-US" sz="1200" dirty="0" smtClean="0"/>
              <a:t> NMC parts</a:t>
            </a:r>
          </a:p>
          <a:p>
            <a:r>
              <a:rPr lang="en-US" sz="1200" dirty="0" smtClean="0"/>
              <a:t>5- Scheduled services</a:t>
            </a:r>
          </a:p>
          <a:p>
            <a:r>
              <a:rPr lang="en-US" sz="1200" dirty="0" smtClean="0"/>
              <a:t>6- Re-inspection</a:t>
            </a:r>
          </a:p>
          <a:p>
            <a:r>
              <a:rPr lang="en-US" sz="1200" dirty="0" smtClean="0"/>
              <a:t>8- Rework, return to shop</a:t>
            </a:r>
          </a:p>
          <a:p>
            <a:r>
              <a:rPr lang="en-US" sz="1200" dirty="0" smtClean="0"/>
              <a:t>9- Begin in-transit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3477" y="4662162"/>
            <a:ext cx="25394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System Condition Codes</a:t>
            </a:r>
            <a:r>
              <a:rPr lang="en-US" sz="1200" b="1" dirty="0" smtClean="0"/>
              <a:t>:</a:t>
            </a:r>
          </a:p>
          <a:p>
            <a:r>
              <a:rPr lang="en-US" sz="1200" dirty="0" smtClean="0"/>
              <a:t>A- Awaiting initial inspection</a:t>
            </a:r>
          </a:p>
          <a:p>
            <a:r>
              <a:rPr lang="en-US" sz="1200" dirty="0" smtClean="0"/>
              <a:t>B- In shop</a:t>
            </a:r>
          </a:p>
          <a:p>
            <a:r>
              <a:rPr lang="en-US" sz="1200" dirty="0" smtClean="0"/>
              <a:t>C- Awaiting shop</a:t>
            </a:r>
          </a:p>
          <a:p>
            <a:r>
              <a:rPr lang="en-US" sz="1200" dirty="0"/>
              <a:t>I</a:t>
            </a:r>
            <a:r>
              <a:rPr lang="en-US" sz="1200" dirty="0" smtClean="0"/>
              <a:t>- In shop awaiting Non-NMC parts</a:t>
            </a:r>
          </a:p>
          <a:p>
            <a:r>
              <a:rPr lang="en-US" sz="1200" dirty="0" smtClean="0"/>
              <a:t>J- In Shop awaiting NMC parts</a:t>
            </a:r>
          </a:p>
          <a:p>
            <a:r>
              <a:rPr lang="en-US" sz="1200" dirty="0" smtClean="0"/>
              <a:t>K- Awaiting NMC parts</a:t>
            </a:r>
          </a:p>
          <a:p>
            <a:r>
              <a:rPr lang="en-US" sz="1200" dirty="0" smtClean="0"/>
              <a:t>R- Awaiting pickup</a:t>
            </a:r>
          </a:p>
          <a:p>
            <a:r>
              <a:rPr lang="en-US" sz="1200" dirty="0" smtClean="0"/>
              <a:t>S- Closed-completed by the </a:t>
            </a:r>
          </a:p>
          <a:p>
            <a:r>
              <a:rPr lang="en-US" sz="1200" dirty="0" smtClean="0"/>
              <a:t>maintenance activity</a:t>
            </a:r>
          </a:p>
          <a:p>
            <a:r>
              <a:rPr lang="en-US" sz="1200" dirty="0" smtClean="0"/>
              <a:t>U- Picked up (must be closed first)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3" b="5838"/>
          <a:stretch/>
        </p:blipFill>
        <p:spPr>
          <a:xfrm>
            <a:off x="1956204" y="662940"/>
            <a:ext cx="5065705" cy="39166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99620" y="701040"/>
            <a:ext cx="872379" cy="35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4" idx="0"/>
          </p:cNvCxnSpPr>
          <p:nvPr/>
        </p:nvCxnSpPr>
        <p:spPr>
          <a:xfrm flipH="1">
            <a:off x="1331119" y="1057275"/>
            <a:ext cx="2802731" cy="36151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58935" y="701040"/>
            <a:ext cx="514009" cy="35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7" idx="0"/>
          </p:cNvCxnSpPr>
          <p:nvPr/>
        </p:nvCxnSpPr>
        <p:spPr>
          <a:xfrm flipH="1">
            <a:off x="3227792" y="1067575"/>
            <a:ext cx="1788147" cy="3594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72945" y="711340"/>
            <a:ext cx="186936" cy="3562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  <a:endCxn id="8" idx="0"/>
          </p:cNvCxnSpPr>
          <p:nvPr/>
        </p:nvCxnSpPr>
        <p:spPr>
          <a:xfrm flipH="1">
            <a:off x="5209424" y="1067575"/>
            <a:ext cx="156989" cy="3594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21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3" b="5838"/>
          <a:stretch/>
        </p:blipFill>
        <p:spPr>
          <a:xfrm>
            <a:off x="1956204" y="662940"/>
            <a:ext cx="5065705" cy="3916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400" y="4711303"/>
            <a:ext cx="1805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NIIN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 smtClean="0"/>
              <a:t>National Stock Number </a:t>
            </a:r>
          </a:p>
          <a:p>
            <a:r>
              <a:rPr lang="en-US" sz="1200" dirty="0" smtClean="0"/>
              <a:t>for the part ordered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49702" y="4711303"/>
            <a:ext cx="301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Material Description</a:t>
            </a:r>
            <a:r>
              <a:rPr lang="en-US" sz="1200" b="1" dirty="0" smtClean="0"/>
              <a:t>:</a:t>
            </a:r>
            <a:endParaRPr lang="en-US" sz="1200" dirty="0"/>
          </a:p>
          <a:p>
            <a:r>
              <a:rPr lang="en-US" sz="1200" dirty="0" smtClean="0"/>
              <a:t>When NIIN is input into GCSS-A</a:t>
            </a:r>
          </a:p>
          <a:p>
            <a:r>
              <a:rPr lang="en-US" sz="1200" dirty="0" smtClean="0"/>
              <a:t>It automatically populates off of FEDLOG.</a:t>
            </a:r>
          </a:p>
          <a:p>
            <a:r>
              <a:rPr lang="en-US" sz="1200" dirty="0" smtClean="0"/>
              <a:t>This is the Army's description of the part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68926" y="4667500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Requested Date</a:t>
            </a:r>
            <a:r>
              <a:rPr lang="en-US" sz="1200" b="1" dirty="0" smtClean="0"/>
              <a:t>:</a:t>
            </a:r>
          </a:p>
          <a:p>
            <a:r>
              <a:rPr lang="en-US" sz="1200" dirty="0" smtClean="0"/>
              <a:t>Date parts were requested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5580" y="4657437"/>
            <a:ext cx="2188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Issued Date</a:t>
            </a:r>
            <a:r>
              <a:rPr lang="en-US" sz="1200" b="1" dirty="0" smtClean="0"/>
              <a:t>:</a:t>
            </a:r>
          </a:p>
          <a:p>
            <a:r>
              <a:rPr lang="en-US" sz="1200" dirty="0" smtClean="0"/>
              <a:t>Date parts were received and</a:t>
            </a:r>
          </a:p>
          <a:p>
            <a:r>
              <a:rPr lang="en-US" sz="1200" dirty="0"/>
              <a:t>i</a:t>
            </a:r>
            <a:r>
              <a:rPr lang="en-US" sz="1200" dirty="0" smtClean="0"/>
              <a:t>ssued to the unit</a:t>
            </a:r>
          </a:p>
        </p:txBody>
      </p:sp>
      <p:sp>
        <p:nvSpPr>
          <p:cNvPr id="11" name="Oval 10"/>
          <p:cNvSpPr/>
          <p:nvPr/>
        </p:nvSpPr>
        <p:spPr>
          <a:xfrm>
            <a:off x="2562225" y="1748790"/>
            <a:ext cx="533400" cy="280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7" idx="0"/>
          </p:cNvCxnSpPr>
          <p:nvPr/>
        </p:nvCxnSpPr>
        <p:spPr>
          <a:xfrm flipH="1">
            <a:off x="1047051" y="2028825"/>
            <a:ext cx="1781874" cy="26824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71876" y="1756648"/>
            <a:ext cx="962024" cy="2721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8" idx="0"/>
          </p:cNvCxnSpPr>
          <p:nvPr/>
        </p:nvCxnSpPr>
        <p:spPr>
          <a:xfrm flipH="1">
            <a:off x="3459314" y="2038888"/>
            <a:ext cx="593574" cy="2672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86350" y="1748790"/>
            <a:ext cx="514350" cy="290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9" idx="4"/>
            <a:endCxn id="9" idx="0"/>
          </p:cNvCxnSpPr>
          <p:nvPr/>
        </p:nvCxnSpPr>
        <p:spPr>
          <a:xfrm>
            <a:off x="5343525" y="2038888"/>
            <a:ext cx="621828" cy="2628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614628" y="1757724"/>
            <a:ext cx="514350" cy="290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10" idx="0"/>
          </p:cNvCxnSpPr>
          <p:nvPr/>
        </p:nvCxnSpPr>
        <p:spPr>
          <a:xfrm>
            <a:off x="5871803" y="2047822"/>
            <a:ext cx="2177987" cy="26096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8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4" y="737281"/>
            <a:ext cx="7283377" cy="3983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82" y="4990189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This lets the mechanics/operators know</a:t>
            </a:r>
          </a:p>
          <a:p>
            <a:r>
              <a:rPr lang="en-US" sz="1200" dirty="0" smtClean="0"/>
              <a:t>That this part is recoverable and to turn</a:t>
            </a:r>
          </a:p>
          <a:p>
            <a:r>
              <a:rPr lang="en-US" sz="1200" dirty="0" smtClean="0"/>
              <a:t>It back into the Shop Office or Supply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5786" y="4990189"/>
            <a:ext cx="291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QTY </a:t>
            </a:r>
            <a:r>
              <a:rPr lang="en-US" sz="1200" b="1" u="sng" dirty="0"/>
              <a:t>ORD/ QTY </a:t>
            </a:r>
            <a:r>
              <a:rPr lang="en-US" sz="1200" b="1" u="sng" dirty="0" smtClean="0"/>
              <a:t>ISS:</a:t>
            </a:r>
            <a:endParaRPr lang="en-US" sz="1200" u="sng" dirty="0"/>
          </a:p>
          <a:p>
            <a:r>
              <a:rPr lang="en-US" sz="1200" dirty="0"/>
              <a:t>The QTY of material that was ordered </a:t>
            </a:r>
            <a:endParaRPr lang="en-US" sz="1200" dirty="0" smtClean="0"/>
          </a:p>
          <a:p>
            <a:r>
              <a:rPr lang="en-US" sz="1200" dirty="0" smtClean="0"/>
              <a:t>and once it </a:t>
            </a:r>
            <a:r>
              <a:rPr lang="en-US" sz="1200" dirty="0"/>
              <a:t>is </a:t>
            </a:r>
            <a:r>
              <a:rPr lang="en-US" sz="1200" dirty="0" smtClean="0"/>
              <a:t>received </a:t>
            </a:r>
            <a:r>
              <a:rPr lang="en-US" sz="1200" dirty="0"/>
              <a:t>the QTY ISS will </a:t>
            </a:r>
            <a:endParaRPr lang="en-US" sz="1200" dirty="0" smtClean="0"/>
          </a:p>
          <a:p>
            <a:r>
              <a:rPr lang="en-US" sz="1200" dirty="0" smtClean="0"/>
              <a:t>reflect </a:t>
            </a:r>
            <a:r>
              <a:rPr lang="en-US" sz="1200" dirty="0"/>
              <a:t>of many were received</a:t>
            </a:r>
            <a:endParaRPr lang="en-US" sz="1200" dirty="0" smtClean="0"/>
          </a:p>
        </p:txBody>
      </p:sp>
      <p:sp>
        <p:nvSpPr>
          <p:cNvPr id="4" name="Oval 3"/>
          <p:cNvSpPr/>
          <p:nvPr/>
        </p:nvSpPr>
        <p:spPr>
          <a:xfrm>
            <a:off x="1441938" y="3833445"/>
            <a:ext cx="3393832" cy="518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4" idx="4"/>
          </p:cNvCxnSpPr>
          <p:nvPr/>
        </p:nvCxnSpPr>
        <p:spPr>
          <a:xfrm flipV="1">
            <a:off x="1531341" y="4352190"/>
            <a:ext cx="1607513" cy="637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0815" y="4990188"/>
            <a:ext cx="2439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Priority Code</a:t>
            </a:r>
            <a:r>
              <a:rPr lang="en-US" sz="1200" b="1" dirty="0" smtClean="0"/>
              <a:t>:</a:t>
            </a:r>
            <a:endParaRPr lang="en-US" sz="1200" dirty="0"/>
          </a:p>
          <a:p>
            <a:r>
              <a:rPr lang="en-US" sz="1200" dirty="0" smtClean="0"/>
              <a:t>02- 5 </a:t>
            </a:r>
            <a:r>
              <a:rPr lang="en-US" sz="1200" dirty="0"/>
              <a:t>Day Turn Around for Parts</a:t>
            </a:r>
          </a:p>
          <a:p>
            <a:r>
              <a:rPr lang="en-US" sz="1200" dirty="0" smtClean="0"/>
              <a:t>05- 8 </a:t>
            </a:r>
            <a:r>
              <a:rPr lang="en-US" sz="1200" dirty="0"/>
              <a:t>Day Turn Around for Parts</a:t>
            </a:r>
          </a:p>
          <a:p>
            <a:r>
              <a:rPr lang="en-US" sz="1200" dirty="0" smtClean="0"/>
              <a:t>12- 30 </a:t>
            </a:r>
            <a:r>
              <a:rPr lang="en-US" sz="1200" dirty="0"/>
              <a:t>Day Turn Around for Parts</a:t>
            </a:r>
            <a:endParaRPr lang="en-US" sz="1200" dirty="0" smtClean="0"/>
          </a:p>
        </p:txBody>
      </p:sp>
      <p:sp>
        <p:nvSpPr>
          <p:cNvPr id="15" name="Oval 14"/>
          <p:cNvSpPr/>
          <p:nvPr/>
        </p:nvSpPr>
        <p:spPr>
          <a:xfrm>
            <a:off x="6717324" y="1682266"/>
            <a:ext cx="946672" cy="471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9" idx="0"/>
            <a:endCxn id="15" idx="4"/>
          </p:cNvCxnSpPr>
          <p:nvPr/>
        </p:nvCxnSpPr>
        <p:spPr>
          <a:xfrm flipV="1">
            <a:off x="4623301" y="2154116"/>
            <a:ext cx="2567359" cy="2836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663995" y="1682265"/>
            <a:ext cx="419297" cy="604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2" idx="0"/>
          </p:cNvCxnSpPr>
          <p:nvPr/>
        </p:nvCxnSpPr>
        <p:spPr>
          <a:xfrm flipV="1">
            <a:off x="7300412" y="2286581"/>
            <a:ext cx="573231" cy="27036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365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3340" y="750360"/>
            <a:ext cx="1704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Item Number:</a:t>
            </a:r>
            <a:endParaRPr lang="en-US" sz="1200" u="sng" dirty="0"/>
          </a:p>
          <a:p>
            <a:r>
              <a:rPr lang="en-US" sz="1200" dirty="0"/>
              <a:t>This will match your </a:t>
            </a:r>
            <a:endParaRPr lang="en-US" sz="1200" dirty="0" smtClean="0"/>
          </a:p>
          <a:p>
            <a:r>
              <a:rPr lang="en-US" sz="1200" dirty="0" smtClean="0"/>
              <a:t>numbers in </a:t>
            </a:r>
            <a:r>
              <a:rPr lang="en-US" sz="1200" dirty="0"/>
              <a:t>your -10 </a:t>
            </a:r>
            <a:endParaRPr lang="en-US" sz="1200" dirty="0" smtClean="0"/>
          </a:p>
          <a:p>
            <a:r>
              <a:rPr lang="en-US" sz="1200" dirty="0" smtClean="0"/>
              <a:t>manuals</a:t>
            </a:r>
            <a:r>
              <a:rPr lang="en-US" sz="1200" dirty="0"/>
              <a:t>. If </a:t>
            </a:r>
            <a:r>
              <a:rPr lang="en-US" sz="1200" dirty="0" smtClean="0"/>
              <a:t>deficiency </a:t>
            </a:r>
          </a:p>
          <a:p>
            <a:r>
              <a:rPr lang="en-US" sz="1200" dirty="0" smtClean="0"/>
              <a:t>is </a:t>
            </a:r>
            <a:r>
              <a:rPr lang="en-US" sz="1200" dirty="0"/>
              <a:t>found the number </a:t>
            </a:r>
            <a:endParaRPr lang="en-US" sz="1200" dirty="0" smtClean="0"/>
          </a:p>
          <a:p>
            <a:r>
              <a:rPr lang="en-US" sz="1200" dirty="0" smtClean="0"/>
              <a:t>of </a:t>
            </a:r>
            <a:r>
              <a:rPr lang="en-US" sz="1200" dirty="0"/>
              <a:t>check will be put in </a:t>
            </a:r>
            <a:endParaRPr lang="en-US" sz="1200" dirty="0" smtClean="0"/>
          </a:p>
          <a:p>
            <a:r>
              <a:rPr lang="en-US" sz="1200" dirty="0" smtClean="0"/>
              <a:t>this </a:t>
            </a:r>
            <a:r>
              <a:rPr lang="en-US" sz="1200" dirty="0"/>
              <a:t>block. 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147653" y="750359"/>
            <a:ext cx="2090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Technical Status</a:t>
            </a:r>
            <a:r>
              <a:rPr lang="en-US" sz="1200" b="1" dirty="0" smtClean="0"/>
              <a:t>:</a:t>
            </a:r>
            <a:endParaRPr lang="en-US" sz="1200" dirty="0"/>
          </a:p>
          <a:p>
            <a:r>
              <a:rPr lang="en-US" sz="1200" dirty="0"/>
              <a:t>Does </a:t>
            </a:r>
            <a:r>
              <a:rPr lang="en-US" sz="1200" dirty="0" smtClean="0"/>
              <a:t>the </a:t>
            </a:r>
            <a:r>
              <a:rPr lang="en-US" sz="1200" dirty="0"/>
              <a:t>technical </a:t>
            </a:r>
            <a:endParaRPr lang="en-US" sz="1200" dirty="0" smtClean="0"/>
          </a:p>
          <a:p>
            <a:r>
              <a:rPr lang="en-US" sz="1200" dirty="0" smtClean="0"/>
              <a:t>manual </a:t>
            </a:r>
            <a:r>
              <a:rPr lang="en-US" sz="1200" dirty="0"/>
              <a:t>say </a:t>
            </a:r>
            <a:r>
              <a:rPr lang="en-US" sz="1200" dirty="0" smtClean="0"/>
              <a:t>“</a:t>
            </a:r>
            <a:r>
              <a:rPr lang="en-US" sz="1200" dirty="0"/>
              <a:t>Not Fully </a:t>
            </a:r>
            <a:endParaRPr lang="en-US" sz="1200" dirty="0" smtClean="0"/>
          </a:p>
          <a:p>
            <a:r>
              <a:rPr lang="en-US" sz="1200" dirty="0" smtClean="0"/>
              <a:t>Mission </a:t>
            </a:r>
            <a:r>
              <a:rPr lang="en-US" sz="1200" dirty="0"/>
              <a:t>Capable</a:t>
            </a:r>
            <a:r>
              <a:rPr lang="en-US" sz="1200" dirty="0" smtClean="0"/>
              <a:t>”? </a:t>
            </a:r>
            <a:r>
              <a:rPr lang="en-US" sz="1200" dirty="0"/>
              <a:t>I</a:t>
            </a:r>
            <a:r>
              <a:rPr lang="en-US" sz="1200" dirty="0" smtClean="0"/>
              <a:t>f so, </a:t>
            </a:r>
          </a:p>
          <a:p>
            <a:r>
              <a:rPr lang="en-US" sz="1200" dirty="0" smtClean="0"/>
              <a:t>then </a:t>
            </a:r>
            <a:r>
              <a:rPr lang="en-US" sz="1200" dirty="0"/>
              <a:t>an </a:t>
            </a:r>
            <a:r>
              <a:rPr lang="en-US" sz="1200" b="1" dirty="0" smtClean="0">
                <a:solidFill>
                  <a:srgbClr val="FF0000"/>
                </a:solidFill>
              </a:rPr>
              <a:t>X</a:t>
            </a:r>
            <a:r>
              <a:rPr lang="en-US" sz="1200" dirty="0" smtClean="0"/>
              <a:t> </a:t>
            </a:r>
            <a:r>
              <a:rPr lang="en-US" sz="1200" dirty="0"/>
              <a:t>would be </a:t>
            </a:r>
            <a:endParaRPr lang="en-US" sz="1200" dirty="0" smtClean="0"/>
          </a:p>
          <a:p>
            <a:r>
              <a:rPr lang="en-US" sz="1200" dirty="0" smtClean="0"/>
              <a:t>placed </a:t>
            </a:r>
            <a:r>
              <a:rPr lang="en-US" sz="1200" dirty="0"/>
              <a:t>in this </a:t>
            </a:r>
            <a:r>
              <a:rPr lang="en-US" sz="1200" dirty="0" smtClean="0"/>
              <a:t>column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smtClean="0"/>
              <a:t>Put a </a:t>
            </a:r>
            <a:r>
              <a:rPr lang="en-US" sz="1200" b="1" dirty="0" smtClean="0">
                <a:solidFill>
                  <a:srgbClr val="FF0000"/>
                </a:solidFill>
              </a:rPr>
              <a:t>/</a:t>
            </a:r>
            <a:r>
              <a:rPr lang="en-US" sz="1200" dirty="0" smtClean="0"/>
              <a:t> for faults that do 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ot effect mission capability.</a:t>
            </a:r>
            <a:endParaRPr lang="en-US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64194" y="750358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Fault Description:</a:t>
            </a:r>
            <a:endParaRPr lang="en-US" sz="1200" u="sng" dirty="0"/>
          </a:p>
          <a:p>
            <a:r>
              <a:rPr lang="en-US" sz="1200" dirty="0"/>
              <a:t>This will be a brief in depth </a:t>
            </a:r>
            <a:endParaRPr lang="en-US" sz="1200" dirty="0" smtClean="0"/>
          </a:p>
          <a:p>
            <a:r>
              <a:rPr lang="en-US" sz="1200" dirty="0" smtClean="0"/>
              <a:t>description </a:t>
            </a:r>
            <a:r>
              <a:rPr lang="en-US" sz="1200" dirty="0"/>
              <a:t>of the fault. </a:t>
            </a: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308343" y="750358"/>
            <a:ext cx="24753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Corrective Action:</a:t>
            </a:r>
            <a:endParaRPr lang="en-US" sz="1200" u="sng" dirty="0"/>
          </a:p>
          <a:p>
            <a:r>
              <a:rPr lang="en-US" sz="1200" dirty="0"/>
              <a:t>Either an NSN, part </a:t>
            </a:r>
            <a:r>
              <a:rPr lang="en-US" sz="1200" dirty="0" smtClean="0"/>
              <a:t>installed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smtClean="0"/>
              <a:t>bolt </a:t>
            </a:r>
            <a:r>
              <a:rPr lang="en-US" sz="1200" dirty="0"/>
              <a:t>tightened, or oil filled. A </a:t>
            </a:r>
            <a:endParaRPr lang="en-US" sz="1200" dirty="0" smtClean="0"/>
          </a:p>
          <a:p>
            <a:r>
              <a:rPr lang="en-US" sz="1200" dirty="0" smtClean="0"/>
              <a:t>corrective </a:t>
            </a:r>
            <a:r>
              <a:rPr lang="en-US" sz="1200" dirty="0"/>
              <a:t>action will be put here </a:t>
            </a:r>
            <a:endParaRPr lang="en-US" sz="1200" dirty="0" smtClean="0"/>
          </a:p>
          <a:p>
            <a:r>
              <a:rPr lang="en-US" sz="1200" dirty="0" smtClean="0"/>
              <a:t>after </a:t>
            </a:r>
            <a:r>
              <a:rPr lang="en-US" sz="1200" dirty="0"/>
              <a:t>verification of </a:t>
            </a:r>
            <a:r>
              <a:rPr lang="en-US" sz="1200" dirty="0" smtClean="0"/>
              <a:t>fault. Soldier 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ompleting action will initial in the</a:t>
            </a:r>
          </a:p>
          <a:p>
            <a:r>
              <a:rPr lang="en-US" sz="1200" dirty="0" smtClean="0"/>
              <a:t>corresponding box.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6" b="33056"/>
          <a:stretch/>
        </p:blipFill>
        <p:spPr>
          <a:xfrm>
            <a:off x="1033874" y="2857499"/>
            <a:ext cx="7043326" cy="354949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343024" y="3044341"/>
            <a:ext cx="378897" cy="308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2"/>
            <a:endCxn id="12" idx="0"/>
          </p:cNvCxnSpPr>
          <p:nvPr/>
        </p:nvCxnSpPr>
        <p:spPr>
          <a:xfrm>
            <a:off x="1295497" y="2135355"/>
            <a:ext cx="236976" cy="908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776079" y="3053866"/>
            <a:ext cx="381099" cy="308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9" idx="2"/>
            <a:endCxn id="17" idx="0"/>
          </p:cNvCxnSpPr>
          <p:nvPr/>
        </p:nvCxnSpPr>
        <p:spPr>
          <a:xfrm flipH="1">
            <a:off x="1966629" y="2320019"/>
            <a:ext cx="1226471" cy="733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250557" y="3072916"/>
            <a:ext cx="921393" cy="308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0" idx="2"/>
            <a:endCxn id="21" idx="0"/>
          </p:cNvCxnSpPr>
          <p:nvPr/>
        </p:nvCxnSpPr>
        <p:spPr>
          <a:xfrm flipH="1">
            <a:off x="3711254" y="1396689"/>
            <a:ext cx="1575015" cy="16762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791599" y="3072916"/>
            <a:ext cx="921393" cy="308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11" idx="2"/>
            <a:endCxn id="25" idx="0"/>
          </p:cNvCxnSpPr>
          <p:nvPr/>
        </p:nvCxnSpPr>
        <p:spPr>
          <a:xfrm flipH="1">
            <a:off x="6252296" y="2135353"/>
            <a:ext cx="1293726" cy="937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150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M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8_TRM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RM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5_TRM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M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0_TRM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Lucida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39675</TotalTime>
  <Words>760</Words>
  <Application>Microsoft Office PowerPoint</Application>
  <PresentationFormat>On-screen Show (4:3)</PresentationFormat>
  <Paragraphs>142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Microsoft YaHei</vt:lpstr>
      <vt:lpstr> Arial</vt:lpstr>
      <vt:lpstr>Arial</vt:lpstr>
      <vt:lpstr>Calibri</vt:lpstr>
      <vt:lpstr>Lucida Sans</vt:lpstr>
      <vt:lpstr>Papyrus</vt:lpstr>
      <vt:lpstr>Tahoma</vt:lpstr>
      <vt:lpstr>Times New Roman</vt:lpstr>
      <vt:lpstr>1_TRMM Theme</vt:lpstr>
      <vt:lpstr>18_TRMM Theme</vt:lpstr>
      <vt:lpstr>4_TRMM Theme</vt:lpstr>
      <vt:lpstr>45_TRMM Theme</vt:lpstr>
      <vt:lpstr>TRMM Theme</vt:lpstr>
      <vt:lpstr>40_TRMM Theme</vt:lpstr>
      <vt:lpstr>2_Office Theme</vt:lpstr>
      <vt:lpstr>12_Default Design</vt:lpstr>
      <vt:lpstr>13_Default Design</vt:lpstr>
      <vt:lpstr>14_Default Design</vt:lpstr>
      <vt:lpstr>15_Default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Donaldson</dc:creator>
  <cp:lastModifiedBy>Brodka, Michael J 1LT MIL USA FORSCOM</cp:lastModifiedBy>
  <cp:revision>1267</cp:revision>
  <cp:lastPrinted>2017-12-01T19:43:38Z</cp:lastPrinted>
  <dcterms:created xsi:type="dcterms:W3CDTF">2015-09-18T15:49:45Z</dcterms:created>
  <dcterms:modified xsi:type="dcterms:W3CDTF">2018-01-03T14:54:43Z</dcterms:modified>
</cp:coreProperties>
</file>