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2" r:id="rId2"/>
    <p:sldId id="323" r:id="rId3"/>
    <p:sldId id="324" r:id="rId4"/>
    <p:sldId id="325" r:id="rId5"/>
    <p:sldId id="326" r:id="rId6"/>
    <p:sldId id="327" r:id="rId7"/>
    <p:sldId id="329" r:id="rId8"/>
    <p:sldId id="332" r:id="rId9"/>
    <p:sldId id="331" r:id="rId10"/>
    <p:sldId id="333" r:id="rId11"/>
    <p:sldId id="334" r:id="rId12"/>
    <p:sldId id="336" r:id="rId13"/>
    <p:sldId id="341" r:id="rId14"/>
    <p:sldId id="342" r:id="rId15"/>
    <p:sldId id="335" r:id="rId16"/>
    <p:sldId id="339" r:id="rId17"/>
    <p:sldId id="319" r:id="rId18"/>
    <p:sldId id="340" r:id="rId19"/>
    <p:sldId id="337" r:id="rId20"/>
    <p:sldId id="320" r:id="rId21"/>
    <p:sldId id="338" r:id="rId22"/>
    <p:sldId id="32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40DF95-10F1-45A7-A55B-A08735D2C654}">
          <p14:sldIdLst>
            <p14:sldId id="312"/>
            <p14:sldId id="323"/>
            <p14:sldId id="324"/>
            <p14:sldId id="325"/>
            <p14:sldId id="326"/>
            <p14:sldId id="327"/>
            <p14:sldId id="329"/>
            <p14:sldId id="332"/>
            <p14:sldId id="331"/>
            <p14:sldId id="333"/>
            <p14:sldId id="334"/>
            <p14:sldId id="336"/>
            <p14:sldId id="341"/>
            <p14:sldId id="342"/>
            <p14:sldId id="335"/>
            <p14:sldId id="339"/>
            <p14:sldId id="319"/>
            <p14:sldId id="340"/>
            <p14:sldId id="337"/>
            <p14:sldId id="320"/>
            <p14:sldId id="338"/>
            <p14:sldId id="321"/>
          </p14:sldIdLst>
        </p14:section>
        <p14:section name="Untitled Section" id="{E79E2382-5FDF-45C5-8C19-60999A657C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1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68836" autoAdjust="0"/>
  </p:normalViewPr>
  <p:slideViewPr>
    <p:cSldViewPr>
      <p:cViewPr varScale="1">
        <p:scale>
          <a:sx n="46" d="100"/>
          <a:sy n="46" d="100"/>
        </p:scale>
        <p:origin x="20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67A19E5-EE33-4B18-A49A-2B4CF06BB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58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A19E5-EE33-4B18-A49A-2B4CF06BBDD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57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-In addition to assisting young leaders grow and develop, participating in professional writing offers them the opportunity to go beyond what they thought they were capable of. </a:t>
            </a:r>
          </a:p>
          <a:p>
            <a:r>
              <a:rPr lang="en-US" sz="1050" dirty="0" smtClean="0"/>
              <a:t>-Being published helps build confidence</a:t>
            </a:r>
            <a:r>
              <a:rPr lang="en-US" sz="1050" baseline="0" dirty="0" smtClean="0"/>
              <a:t> as well as the </a:t>
            </a:r>
            <a:r>
              <a:rPr lang="en-US" sz="1050" dirty="0" smtClean="0"/>
              <a:t>ability to write and communicate effectively.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A19E5-EE33-4B18-A49A-2B4CF06BBDD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03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E9E04-70CD-4349-A3B9-032FF41ED1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B01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5AE26-44EE-4AFE-AF2F-9AB270E2BC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B01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1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B01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9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 userDrawn="1"/>
        </p:nvSpPr>
        <p:spPr bwMode="auto">
          <a:xfrm>
            <a:off x="3309938" y="552291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Box 28"/>
          <p:cNvSpPr txBox="1">
            <a:spLocks noChangeArrowheads="1"/>
          </p:cNvSpPr>
          <p:nvPr userDrawn="1"/>
        </p:nvSpPr>
        <p:spPr bwMode="auto">
          <a:xfrm>
            <a:off x="2787651" y="-9525"/>
            <a:ext cx="1490663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rgbClr val="0066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 Box 19"/>
          <p:cNvSpPr txBox="1">
            <a:spLocks noChangeArrowheads="1"/>
          </p:cNvSpPr>
          <p:nvPr userDrawn="1"/>
        </p:nvSpPr>
        <p:spPr bwMode="auto">
          <a:xfrm>
            <a:off x="4252914" y="1"/>
            <a:ext cx="4891087" cy="9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85800" y="1705628"/>
            <a:ext cx="7772400" cy="41148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B01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UNCLASSIFIED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0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top-corn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HD-patch-j.jpg"/>
          <p:cNvPicPr>
            <a:picLocks noChangeAspect="1"/>
          </p:cNvPicPr>
          <p:nvPr userDrawn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8" y="0"/>
            <a:ext cx="870962" cy="873659"/>
          </a:xfrm>
          <a:prstGeom prst="rect">
            <a:avLst/>
          </a:prstGeom>
        </p:spPr>
      </p:pic>
      <p:pic>
        <p:nvPicPr>
          <p:cNvPr id="10" name="Picture 9" descr="MP Pistols12.gif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655" y="61759"/>
            <a:ext cx="838200" cy="624042"/>
          </a:xfrm>
          <a:prstGeom prst="rect">
            <a:avLst/>
          </a:prstGeom>
        </p:spPr>
      </p:pic>
      <p:pic>
        <p:nvPicPr>
          <p:cNvPr id="1026" name="Picture 11" descr="bottom-corner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62350"/>
            <a:ext cx="3810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7FF9BD-D2B8-4F08-A02B-3972924B03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90900" y="65194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UNCLASSIFIED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390900" y="-3195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UNCLASSIFIED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85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uniorofficer.army.mil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juniorofficer.army.mi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juniorofficer.army.mil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354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JUNIOR OFFICER FORUM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81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2800" b="1" dirty="0" smtClean="0"/>
              <a:t>ARMY PROFESSIONAL FORUM FOR THE DEVELOPMENT OF COMPANY GRADE OFFICERS</a:t>
            </a:r>
          </a:p>
          <a:p>
            <a:pPr algn="ctr"/>
            <a:r>
              <a:rPr lang="en-US" sz="2800" b="1" dirty="0" smtClean="0">
                <a:hlinkClick r:id="rId2"/>
              </a:rPr>
              <a:t>https://juniorofficer.army.mil</a:t>
            </a:r>
            <a:r>
              <a:rPr lang="en-US" sz="2800" b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INFORMATION BRIEF</a:t>
            </a:r>
          </a:p>
        </p:txBody>
      </p:sp>
    </p:spTree>
    <p:extLst>
      <p:ext uri="{BB962C8B-B14F-4D97-AF65-F5344CB8AC3E}">
        <p14:creationId xmlns:p14="http://schemas.microsoft.com/office/powerpoint/2010/main" val="21144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 algn="r">
              <a:buNone/>
            </a:pPr>
            <a:endParaRPr lang="en-US" sz="2400" dirty="0" smtClean="0">
              <a:hlinkClick r:id="rId2"/>
            </a:endParaRPr>
          </a:p>
          <a:p>
            <a:pPr marL="0" indent="0" algn="r">
              <a:buNone/>
            </a:pPr>
            <a:r>
              <a:rPr lang="en-US" sz="2400" dirty="0" smtClean="0">
                <a:hlinkClick r:id="rId2"/>
              </a:rPr>
              <a:t>https://juniorofficer.army.mil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0" lvl="1" indent="0">
              <a:buNone/>
            </a:pPr>
            <a:r>
              <a:rPr lang="en-US" sz="2400" dirty="0" smtClean="0"/>
              <a:t>Once submitted, anticipate approval                                  within 72 hours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REGISTRATION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295400"/>
            <a:ext cx="3886200" cy="4239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672463"/>
            <a:ext cx="4362450" cy="2544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00" y="4057538"/>
            <a:ext cx="3009900" cy="2590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78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Junior Officers:</a:t>
            </a:r>
          </a:p>
          <a:p>
            <a:r>
              <a:rPr lang="en-US" sz="2400" dirty="0" smtClean="0"/>
              <a:t>Judgement free place to ask questions and get honest, pertinent feedback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31281"/>
            <a:ext cx="512445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" t="9600" r="1652" b="19513"/>
          <a:stretch/>
        </p:blipFill>
        <p:spPr>
          <a:xfrm>
            <a:off x="3962399" y="3459967"/>
            <a:ext cx="5029201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4583113"/>
            <a:ext cx="5048250" cy="1238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63"/>
          <a:stretch/>
        </p:blipFill>
        <p:spPr>
          <a:xfrm>
            <a:off x="2971800" y="5248095"/>
            <a:ext cx="4667250" cy="990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28600" y="3398033"/>
            <a:ext cx="685800" cy="107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14800" y="4112594"/>
            <a:ext cx="685800" cy="107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7663" y="5148654"/>
            <a:ext cx="685800" cy="107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6096000"/>
            <a:ext cx="685800" cy="107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33824" y="5619360"/>
            <a:ext cx="685800" cy="107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Junior Officers:</a:t>
            </a:r>
          </a:p>
          <a:p>
            <a:r>
              <a:rPr lang="en-US" sz="2400" dirty="0" smtClean="0"/>
              <a:t>Judgement free place to ask questions and get honest, pertinent feedback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33" y="2590800"/>
            <a:ext cx="6289933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407983" y="3093233"/>
            <a:ext cx="685800" cy="107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11066" y="6003914"/>
            <a:ext cx="685800" cy="107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90800" y="5607028"/>
            <a:ext cx="381000" cy="1079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195262" y="4848565"/>
            <a:ext cx="8720138" cy="1571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Junior Officers:</a:t>
            </a:r>
          </a:p>
          <a:p>
            <a:r>
              <a:rPr lang="en-US" sz="2400" dirty="0" smtClean="0"/>
              <a:t>Communities and topic areas specific to position, function or component that officers might have questions about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33706"/>
            <a:ext cx="7904344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2827134"/>
            <a:ext cx="2743200" cy="3816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57400" y="441960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(Upper level communities)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95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Junior Officers:</a:t>
            </a:r>
          </a:p>
          <a:p>
            <a:r>
              <a:rPr lang="en-US" sz="2400" dirty="0" smtClean="0"/>
              <a:t>Accessibility (mentorship!) anywhere, without the need for a CAC reader</a:t>
            </a:r>
          </a:p>
          <a:p>
            <a:r>
              <a:rPr lang="en-US" sz="2400" dirty="0" smtClean="0"/>
              <a:t>Accessible by phone</a:t>
            </a:r>
          </a:p>
          <a:p>
            <a:r>
              <a:rPr lang="en-US" sz="2400" dirty="0" smtClean="0"/>
              <a:t>Tablet</a:t>
            </a:r>
          </a:p>
          <a:p>
            <a:r>
              <a:rPr lang="en-US" sz="2400" dirty="0" smtClean="0"/>
              <a:t>Laptop</a:t>
            </a:r>
          </a:p>
          <a:p>
            <a:r>
              <a:rPr lang="en-US" sz="2400" dirty="0" smtClean="0"/>
              <a:t>Or PC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48831">
            <a:off x="2148361" y="3367930"/>
            <a:ext cx="3685350" cy="25472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98665" y="3324278"/>
            <a:ext cx="3810461" cy="29531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94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Junior Officers:</a:t>
            </a:r>
          </a:p>
          <a:p>
            <a:r>
              <a:rPr lang="en-US" sz="2400" dirty="0" smtClean="0"/>
              <a:t>Share and find products</a:t>
            </a:r>
            <a:r>
              <a:rPr lang="en-US" sz="2400" dirty="0"/>
              <a:t> </a:t>
            </a:r>
            <a:r>
              <a:rPr lang="en-US" sz="2400" dirty="0" smtClean="0"/>
              <a:t>to help them be more efficient  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29987"/>
            <a:ext cx="5562600" cy="1164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8" y="3088378"/>
            <a:ext cx="6224588" cy="2699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5340474"/>
            <a:ext cx="5729288" cy="895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5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Junior Officers:</a:t>
            </a:r>
          </a:p>
          <a:p>
            <a:r>
              <a:rPr lang="en-US" sz="2400" dirty="0" smtClean="0"/>
              <a:t>Packaged, ready to use </a:t>
            </a:r>
            <a:r>
              <a:rPr lang="en-US" sz="2400" dirty="0" err="1" smtClean="0"/>
              <a:t>LPD</a:t>
            </a:r>
            <a:r>
              <a:rPr lang="en-US" sz="2400" dirty="0" smtClean="0"/>
              <a:t> training; Leader Challenges, </a:t>
            </a:r>
            <a:r>
              <a:rPr lang="en-US" sz="2400" dirty="0" err="1" smtClean="0"/>
              <a:t>CCLPD</a:t>
            </a:r>
            <a:r>
              <a:rPr lang="en-US" sz="2400" dirty="0"/>
              <a:t>;</a:t>
            </a:r>
            <a:r>
              <a:rPr lang="en-US" sz="2400" dirty="0" smtClean="0"/>
              <a:t> etc.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39" y="2662977"/>
            <a:ext cx="4597683" cy="2899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89" y="4112788"/>
            <a:ext cx="3146354" cy="2587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664062"/>
            <a:ext cx="4413391" cy="1286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6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789487" cy="29762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356" y="3949616"/>
            <a:ext cx="3826400" cy="24423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1" y="1110959"/>
            <a:ext cx="3505199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+mn-lt"/>
              </a:rPr>
              <a:t>To Junior Officers</a:t>
            </a:r>
            <a:r>
              <a:rPr lang="en-US" sz="2400" dirty="0" smtClean="0">
                <a:latin typeface="+mn-lt"/>
              </a:rPr>
              <a:t>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The opportunity to be published and grow</a:t>
            </a:r>
            <a:endParaRPr lang="en-US" sz="2400" dirty="0"/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Oct-Nov 2013, 1LT Young c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ommented 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a discussion forum about “What Not to 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a Platoon 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Leader”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Was asked by Company Command facilitators to contribute more in depth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Published in December 2013 issue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of the Army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Magazine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Since, was published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again in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Army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Magazine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March 2016 and twice in Task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and Purpose (November 2015 and June 2016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08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Junior Officers:</a:t>
            </a:r>
          </a:p>
          <a:p>
            <a:r>
              <a:rPr lang="en-US" sz="2400" dirty="0" smtClean="0"/>
              <a:t>PODCASTS, talking about various issues, challenges, and items of concern to Junior Officers (also available on </a:t>
            </a:r>
            <a:r>
              <a:rPr lang="en-US" sz="2400" dirty="0" err="1" smtClean="0"/>
              <a:t>iTUNES</a:t>
            </a:r>
            <a:r>
              <a:rPr lang="en-US" sz="2400" dirty="0" smtClean="0"/>
              <a:t> and Google Play)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800" dirty="0"/>
          </a:p>
          <a:p>
            <a:r>
              <a:rPr lang="en-US" sz="2000" b="1" dirty="0" smtClean="0"/>
              <a:t>NOTE</a:t>
            </a:r>
            <a:r>
              <a:rPr lang="en-US" sz="2000" dirty="0" smtClean="0"/>
              <a:t>: Upcoming episode will feature National Guard information and resources. It will be a collaborative effort between two </a:t>
            </a:r>
            <a:r>
              <a:rPr lang="en-US" sz="2000" dirty="0" err="1" smtClean="0"/>
              <a:t>ARNG</a:t>
            </a:r>
            <a:r>
              <a:rPr lang="en-US" sz="2000" dirty="0" smtClean="0"/>
              <a:t>      officers (one in CA and one in KY), is due to be recorded in          March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2971800"/>
            <a:ext cx="7058025" cy="2152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74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Leaders:</a:t>
            </a:r>
          </a:p>
          <a:p>
            <a:r>
              <a:rPr lang="en-US" sz="2400" dirty="0" smtClean="0"/>
              <a:t>Junior Officer gives leaders the opportunity to mentor officers across the Army as an organization</a:t>
            </a:r>
          </a:p>
          <a:p>
            <a:r>
              <a:rPr lang="en-US" sz="2400" dirty="0" smtClean="0"/>
              <a:t>Junior Officer increases the effectiveness of Junior Officers within units across the Army, AC and Reserve Components</a:t>
            </a:r>
          </a:p>
          <a:p>
            <a:r>
              <a:rPr lang="en-US" sz="2400" dirty="0" smtClean="0"/>
              <a:t>Junior Officer gives subordinate leaders an outlet to grow and develop themselves professionally</a:t>
            </a:r>
          </a:p>
          <a:p>
            <a:r>
              <a:rPr lang="en-US" sz="2400" dirty="0" smtClean="0"/>
              <a:t>Junior Officer gives Field Grade officers the ability to continue to learn and develop professionally, by offering them all of the training that the Junior Officers have access to </a:t>
            </a:r>
          </a:p>
          <a:p>
            <a:pPr lvl="1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dirty="0"/>
              <a:t>What Junior </a:t>
            </a:r>
            <a:r>
              <a:rPr lang="en-US" sz="2400" dirty="0" smtClean="0"/>
              <a:t>Officer, Offers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37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BRIEFING AUTHOR: Brock J. Young, </a:t>
            </a:r>
            <a:r>
              <a:rPr lang="en-US" sz="2400" dirty="0" smtClean="0"/>
              <a:t>CPT, </a:t>
            </a:r>
            <a:r>
              <a:rPr lang="en-US" sz="2400" dirty="0" smtClean="0"/>
              <a:t>CA </a:t>
            </a:r>
            <a:r>
              <a:rPr lang="en-US" sz="2400" dirty="0" err="1" smtClean="0"/>
              <a:t>ARNG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Date: </a:t>
            </a:r>
            <a:r>
              <a:rPr lang="en-US" sz="2400" dirty="0" smtClean="0"/>
              <a:t>20180306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Information Brief: Junior Officer Forum</a:t>
            </a:r>
          </a:p>
          <a:p>
            <a:endParaRPr lang="en-US" sz="2400" dirty="0"/>
          </a:p>
          <a:p>
            <a:r>
              <a:rPr lang="en-US" sz="2400" dirty="0" smtClean="0"/>
              <a:t>Classification: UNCLASSIFIED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90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 am an expert, and I am a professional...</a:t>
            </a:r>
          </a:p>
          <a:p>
            <a:r>
              <a:rPr lang="en-US" sz="2800" dirty="0" smtClean="0"/>
              <a:t>			         –from </a:t>
            </a:r>
            <a:r>
              <a:rPr lang="en-US" sz="2800" i="1" dirty="0" smtClean="0"/>
              <a:t>The Soldier’s Creed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3400" y="21336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Army is a Profession; we are members of that Army Profession. As professionals, we: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Share common values,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Share common commitment to being competent as individuals and group,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Share a desire to give back and make a difference to our fellow professionals, no matter the 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</p:txBody>
      </p:sp>
    </p:spTree>
    <p:extLst>
      <p:ext uri="{BB962C8B-B14F-4D97-AF65-F5344CB8AC3E}">
        <p14:creationId xmlns:p14="http://schemas.microsoft.com/office/powerpoint/2010/main" val="14261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CLOSING</a:t>
            </a:r>
            <a:endParaRPr lang="en-US" sz="3200" b="1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Junior Officers (current and future) should be encouraged, NOT directed, to join</a:t>
            </a:r>
          </a:p>
          <a:p>
            <a:pPr lvl="1"/>
            <a:r>
              <a:rPr lang="en-US" sz="2400" dirty="0" smtClean="0">
                <a:latin typeface="+mj-lt"/>
              </a:rPr>
              <a:t>Mentorship per FM 6-22; the </a:t>
            </a:r>
            <a:r>
              <a:rPr lang="en-US" sz="2400" dirty="0">
                <a:latin typeface="+mj-lt"/>
              </a:rPr>
              <a:t>voluntary </a:t>
            </a:r>
            <a:r>
              <a:rPr lang="en-US" sz="2400" dirty="0" smtClean="0">
                <a:latin typeface="+mj-lt"/>
              </a:rPr>
              <a:t>developmental relationship </a:t>
            </a:r>
            <a:r>
              <a:rPr lang="en-US" sz="2400" dirty="0">
                <a:latin typeface="+mj-lt"/>
              </a:rPr>
              <a:t>that exists between a person of greater experience and a person of lesser experience that </a:t>
            </a:r>
            <a:r>
              <a:rPr lang="en-US" sz="2400" dirty="0" smtClean="0">
                <a:latin typeface="+mj-lt"/>
              </a:rPr>
              <a:t>is characterized </a:t>
            </a:r>
            <a:r>
              <a:rPr lang="en-US" sz="2400" dirty="0">
                <a:latin typeface="+mj-lt"/>
              </a:rPr>
              <a:t>by mutual trust and </a:t>
            </a:r>
            <a:r>
              <a:rPr lang="en-US" sz="2400" dirty="0" smtClean="0">
                <a:latin typeface="+mj-lt"/>
              </a:rPr>
              <a:t>respect</a:t>
            </a:r>
          </a:p>
          <a:p>
            <a:r>
              <a:rPr lang="en-US" sz="2400" dirty="0" smtClean="0">
                <a:latin typeface="+mj-lt"/>
              </a:rPr>
              <a:t>Junior Officer builds the professional community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14800"/>
            <a:ext cx="3886200" cy="24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590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4300" y="41148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hlinkClick r:id="rId2"/>
              </a:rPr>
              <a:t>https://juniorofficer.army.mil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145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b="1" dirty="0" err="1" smtClean="0"/>
              <a:t>BLUF</a:t>
            </a:r>
            <a:r>
              <a:rPr lang="en-US" sz="2400" b="1" dirty="0" smtClean="0"/>
              <a:t>: </a:t>
            </a:r>
          </a:p>
          <a:p>
            <a:pPr lvl="1"/>
            <a:r>
              <a:rPr lang="en-US" sz="2400" dirty="0" smtClean="0"/>
              <a:t>What Junior Officer Forum Is and Is Not</a:t>
            </a:r>
          </a:p>
          <a:p>
            <a:r>
              <a:rPr lang="en-US" sz="2400" b="1" dirty="0" smtClean="0"/>
              <a:t>HISTORY: </a:t>
            </a:r>
          </a:p>
          <a:p>
            <a:pPr lvl="1"/>
            <a:r>
              <a:rPr lang="en-US" sz="2400" dirty="0" smtClean="0"/>
              <a:t>Creation and previous versions</a:t>
            </a:r>
            <a:endParaRPr lang="en-US" sz="2400" b="1" dirty="0" smtClean="0"/>
          </a:p>
          <a:p>
            <a:r>
              <a:rPr lang="en-US" sz="2400" b="1" dirty="0" smtClean="0"/>
              <a:t>PARTICIPANTS</a:t>
            </a:r>
          </a:p>
          <a:p>
            <a:pPr lvl="1"/>
            <a:r>
              <a:rPr lang="en-US" sz="2400" dirty="0" smtClean="0"/>
              <a:t>Who is Junior Officer For</a:t>
            </a:r>
          </a:p>
          <a:p>
            <a:pPr lvl="1"/>
            <a:r>
              <a:rPr lang="en-US" sz="2400" dirty="0" smtClean="0"/>
              <a:t>Registration and joining Junior Officer</a:t>
            </a:r>
          </a:p>
          <a:p>
            <a:r>
              <a:rPr lang="en-US" sz="2400" b="1" dirty="0" smtClean="0"/>
              <a:t>SO WHAT?</a:t>
            </a:r>
          </a:p>
          <a:p>
            <a:pPr lvl="1"/>
            <a:r>
              <a:rPr lang="en-US" sz="2400" dirty="0" smtClean="0"/>
              <a:t>What Junior Officer offers to Junior Officers</a:t>
            </a:r>
          </a:p>
          <a:p>
            <a:pPr lvl="1"/>
            <a:r>
              <a:rPr lang="en-US" sz="2400" dirty="0" smtClean="0"/>
              <a:t>What Junior Officer offers to leaders</a:t>
            </a:r>
          </a:p>
          <a:p>
            <a:r>
              <a:rPr lang="en-US" sz="2400" b="1" dirty="0" smtClean="0"/>
              <a:t>CLOSE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20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What Junior Officer </a:t>
            </a:r>
            <a:r>
              <a:rPr lang="en-US" sz="2400" b="1" dirty="0" smtClean="0"/>
              <a:t>IS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A non-CAC accessible, professional military forum directed at developing and improving the practice of current and future company </a:t>
            </a:r>
            <a:r>
              <a:rPr lang="en-US" sz="2400" dirty="0"/>
              <a:t>and platoon-level leadership across the </a:t>
            </a:r>
            <a:r>
              <a:rPr lang="en-US" sz="2400" dirty="0" smtClean="0"/>
              <a:t>Army </a:t>
            </a:r>
          </a:p>
          <a:p>
            <a:pPr lvl="1"/>
            <a:r>
              <a:rPr lang="en-US" sz="2400" dirty="0" smtClean="0"/>
              <a:t>Improve </a:t>
            </a:r>
            <a:r>
              <a:rPr lang="en-US" sz="2400" dirty="0"/>
              <a:t>the effectiveness of junior officers by connecting them with each other—across space and time—in conversations about </a:t>
            </a:r>
            <a:r>
              <a:rPr lang="en-US" sz="2400" dirty="0" smtClean="0"/>
              <a:t>leading, personal and professional development, </a:t>
            </a:r>
            <a:r>
              <a:rPr lang="en-US" sz="2400" dirty="0"/>
              <a:t>and loving </a:t>
            </a:r>
            <a:r>
              <a:rPr lang="en-US" sz="2400" dirty="0" smtClean="0"/>
              <a:t>Soldiers</a:t>
            </a:r>
          </a:p>
          <a:p>
            <a:pPr lvl="1"/>
            <a:r>
              <a:rPr lang="en-US" sz="2400" dirty="0" smtClean="0"/>
              <a:t>Advancing the profession</a:t>
            </a:r>
            <a:r>
              <a:rPr lang="en-US" sz="2400" dirty="0"/>
              <a:t> </a:t>
            </a:r>
            <a:r>
              <a:rPr lang="en-US" sz="2400" dirty="0" smtClean="0"/>
              <a:t>by connecting </a:t>
            </a:r>
            <a:r>
              <a:rPr lang="en-US" sz="2400" dirty="0"/>
              <a:t>leaders </a:t>
            </a:r>
            <a:r>
              <a:rPr lang="en-US" sz="2400" dirty="0" smtClean="0"/>
              <a:t>and mentors in conversation, </a:t>
            </a:r>
            <a:r>
              <a:rPr lang="en-US" sz="2400" dirty="0"/>
              <a:t>about content in </a:t>
            </a:r>
            <a:r>
              <a:rPr lang="en-US" sz="2400" dirty="0" smtClean="0"/>
              <a:t>context, in order to improve </a:t>
            </a:r>
            <a:r>
              <a:rPr lang="en-US" sz="2400" dirty="0"/>
              <a:t>their individual and collective </a:t>
            </a:r>
            <a:r>
              <a:rPr lang="en-US" sz="2400" dirty="0" smtClean="0"/>
              <a:t>     effectiveness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BOTTOM LINE UP FRONT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17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sz="2400" dirty="0" smtClean="0"/>
              <a:t>What Junior Officer </a:t>
            </a:r>
            <a:r>
              <a:rPr lang="en-US" sz="2400" b="1" dirty="0" smtClean="0"/>
              <a:t>IS NOT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A place to simply air grievances about or takes shots at “higher”</a:t>
            </a:r>
          </a:p>
          <a:p>
            <a:pPr lvl="2"/>
            <a:r>
              <a:rPr lang="en-US" sz="2400" dirty="0" smtClean="0"/>
              <a:t>The forum is to assist with solving problems, not just complain about them</a:t>
            </a:r>
            <a:endParaRPr lang="en-US" sz="2400" dirty="0"/>
          </a:p>
          <a:p>
            <a:pPr lvl="1"/>
            <a:r>
              <a:rPr lang="en-US" sz="2400" dirty="0" smtClean="0"/>
              <a:t>A place to engage in unprofessional, or disrespectful conversations</a:t>
            </a:r>
          </a:p>
          <a:p>
            <a:pPr lvl="2"/>
            <a:r>
              <a:rPr lang="en-US" sz="2400" dirty="0" smtClean="0"/>
              <a:t>While “rank” is left at the door, all members of the forum are expected to act in a professional manner</a:t>
            </a:r>
          </a:p>
          <a:p>
            <a:pPr lvl="1"/>
            <a:r>
              <a:rPr lang="en-US" sz="2400" dirty="0" smtClean="0"/>
              <a:t>A place for field grade officers to monitor their subordinates’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BOTTOM LINE UP FRONT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35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sz="1600" b="1" dirty="0" smtClean="0"/>
              <a:t>2000, Spring</a:t>
            </a:r>
            <a:r>
              <a:rPr lang="en-US" sz="1600" dirty="0" smtClean="0"/>
              <a:t>: Launched of www.CompanyCommand.com </a:t>
            </a:r>
            <a:r>
              <a:rPr lang="en-US" sz="1600" dirty="0"/>
              <a:t>as a means of </a:t>
            </a:r>
            <a:r>
              <a:rPr lang="en-US" sz="1600" dirty="0" smtClean="0"/>
              <a:t>connecting past</a:t>
            </a:r>
            <a:r>
              <a:rPr lang="en-US" sz="1600" dirty="0"/>
              <a:t>, present, and future company </a:t>
            </a:r>
            <a:r>
              <a:rPr lang="en-US" sz="1600" dirty="0" smtClean="0"/>
              <a:t>commanders</a:t>
            </a:r>
          </a:p>
          <a:p>
            <a:r>
              <a:rPr lang="en-US" sz="1600" b="1" dirty="0"/>
              <a:t>2001</a:t>
            </a:r>
            <a:r>
              <a:rPr lang="en-US" sz="1600" dirty="0"/>
              <a:t>: www.platoonleader.org </a:t>
            </a:r>
            <a:r>
              <a:rPr lang="en-US" sz="1600" dirty="0" smtClean="0"/>
              <a:t>launched; published </a:t>
            </a:r>
            <a:r>
              <a:rPr lang="en-US" sz="1600" i="1" dirty="0"/>
              <a:t>Taking the </a:t>
            </a:r>
            <a:r>
              <a:rPr lang="en-US" sz="1600" i="1" dirty="0" err="1"/>
              <a:t>Guidon</a:t>
            </a:r>
            <a:r>
              <a:rPr lang="en-US" sz="1600" i="1" dirty="0"/>
              <a:t>: Exceptional leadership at the company </a:t>
            </a:r>
            <a:r>
              <a:rPr lang="en-US" sz="1600" i="1" dirty="0" smtClean="0"/>
              <a:t>level</a:t>
            </a:r>
            <a:endParaRPr lang="en-US" sz="1600" dirty="0" smtClean="0"/>
          </a:p>
          <a:p>
            <a:r>
              <a:rPr lang="en-US" sz="1600" b="1" dirty="0"/>
              <a:t>2003</a:t>
            </a:r>
            <a:r>
              <a:rPr lang="en-US" sz="1600" dirty="0"/>
              <a:t>: Became a “one-stop shop” for deployment information, conversation; </a:t>
            </a:r>
            <a:r>
              <a:rPr lang="en-US" sz="1600" dirty="0" smtClean="0"/>
              <a:t>Combat-Leader </a:t>
            </a:r>
            <a:r>
              <a:rPr lang="en-US" sz="1600" dirty="0"/>
              <a:t>Interviews </a:t>
            </a:r>
            <a:r>
              <a:rPr lang="en-US" sz="1600" dirty="0" smtClean="0"/>
              <a:t>begin</a:t>
            </a:r>
          </a:p>
          <a:p>
            <a:r>
              <a:rPr lang="en-US" sz="1600" b="1" dirty="0"/>
              <a:t>2006</a:t>
            </a:r>
            <a:r>
              <a:rPr lang="en-US" sz="1600" dirty="0"/>
              <a:t>: PL Forum moved to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smtClean="0"/>
              <a:t>login</a:t>
            </a:r>
            <a:endParaRPr lang="en-US" sz="1600" dirty="0"/>
          </a:p>
          <a:p>
            <a:r>
              <a:rPr lang="en-US" sz="1600" b="1" dirty="0"/>
              <a:t>2007</a:t>
            </a:r>
            <a:r>
              <a:rPr lang="en-US" sz="1600" dirty="0"/>
              <a:t>: </a:t>
            </a:r>
            <a:r>
              <a:rPr lang="en-US" sz="1600" dirty="0" smtClean="0"/>
              <a:t>CC staff traveled </a:t>
            </a:r>
            <a:r>
              <a:rPr lang="en-US" sz="1600" dirty="0"/>
              <a:t>to Afghanistan </a:t>
            </a:r>
            <a:r>
              <a:rPr lang="en-US" sz="1600" dirty="0" smtClean="0"/>
              <a:t>and Iraq to </a:t>
            </a:r>
            <a:r>
              <a:rPr lang="en-US" sz="1600" dirty="0"/>
              <a:t>interview leaders in 3/10 </a:t>
            </a:r>
            <a:r>
              <a:rPr lang="en-US" sz="1600" dirty="0" smtClean="0"/>
              <a:t>MTN (published </a:t>
            </a:r>
            <a:r>
              <a:rPr lang="en-US" sz="1600" i="1" dirty="0"/>
              <a:t>Afghan Commander AAR Book (OEF-7</a:t>
            </a:r>
            <a:r>
              <a:rPr lang="en-US" sz="1600" i="1" dirty="0" smtClean="0"/>
              <a:t>))</a:t>
            </a:r>
            <a:r>
              <a:rPr lang="en-US" sz="1600" dirty="0" smtClean="0"/>
              <a:t>; and to </a:t>
            </a:r>
            <a:r>
              <a:rPr lang="en-US" sz="1600" dirty="0"/>
              <a:t>interview leaders; first </a:t>
            </a:r>
            <a:r>
              <a:rPr lang="en-US" sz="1600" dirty="0" smtClean="0"/>
              <a:t>video-   based </a:t>
            </a:r>
            <a:r>
              <a:rPr lang="en-US" sz="1600" dirty="0"/>
              <a:t>Leader Challenge </a:t>
            </a:r>
            <a:r>
              <a:rPr lang="en-US" sz="1600" dirty="0" err="1"/>
              <a:t>LPD</a:t>
            </a:r>
            <a:r>
              <a:rPr lang="en-US" sz="1600" dirty="0"/>
              <a:t> conducted at </a:t>
            </a:r>
            <a:r>
              <a:rPr lang="en-US" sz="1600" dirty="0" smtClean="0"/>
              <a:t>USMA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2008</a:t>
            </a:r>
            <a:r>
              <a:rPr lang="en-US" sz="1600" dirty="0"/>
              <a:t>: CC staff deployed to Iraq and interviews leaders in 25th ID; published </a:t>
            </a:r>
            <a:r>
              <a:rPr lang="en-US" sz="1600" i="1" dirty="0"/>
              <a:t>Iraq Commander AAR Book 2/25</a:t>
            </a:r>
            <a:r>
              <a:rPr lang="en-US" sz="1600" dirty="0"/>
              <a:t>; MCCC yearbook </a:t>
            </a:r>
            <a:r>
              <a:rPr lang="en-US" sz="1600" dirty="0" smtClean="0"/>
              <a:t>project</a:t>
            </a:r>
            <a:endParaRPr lang="en-US" sz="1600" dirty="0"/>
          </a:p>
          <a:p>
            <a:r>
              <a:rPr lang="en-US" sz="1600" b="1" dirty="0"/>
              <a:t>2009</a:t>
            </a:r>
            <a:r>
              <a:rPr lang="en-US" sz="1600" dirty="0"/>
              <a:t>: Published </a:t>
            </a:r>
            <a:r>
              <a:rPr lang="en-US" sz="1600" i="1" dirty="0"/>
              <a:t>A Platoon Leader’s Tour</a:t>
            </a:r>
            <a:r>
              <a:rPr lang="en-US" sz="1600" dirty="0"/>
              <a:t>; Pete deployed to Afghanistan (</a:t>
            </a:r>
            <a:r>
              <a:rPr lang="en-US" sz="1600" dirty="0" err="1"/>
              <a:t>Paktika</a:t>
            </a:r>
            <a:r>
              <a:rPr lang="en-US" sz="1600" dirty="0"/>
              <a:t>, Herat) and conducted interviews; published </a:t>
            </a:r>
            <a:r>
              <a:rPr lang="en-US" sz="1600" i="1" dirty="0"/>
              <a:t>Afghan CDR AAR Book, </a:t>
            </a:r>
            <a:r>
              <a:rPr lang="en-US" sz="1600" i="1" dirty="0" err="1"/>
              <a:t>Currahee</a:t>
            </a:r>
            <a:r>
              <a:rPr lang="en-US" sz="1600" i="1" dirty="0"/>
              <a:t> Edition</a:t>
            </a:r>
            <a:r>
              <a:rPr lang="en-US" sz="1600" dirty="0"/>
              <a:t>; CC, PL, Leader Challenge, and Professional Reading forums come together as </a:t>
            </a:r>
            <a:r>
              <a:rPr lang="en-US" sz="1600" i="1" dirty="0" err="1"/>
              <a:t>Milspace</a:t>
            </a:r>
            <a:r>
              <a:rPr lang="en-US" sz="1600" dirty="0"/>
              <a:t>; </a:t>
            </a:r>
            <a:r>
              <a:rPr lang="en-US" sz="1600" i="1" dirty="0"/>
              <a:t>Leadercast </a:t>
            </a:r>
            <a:r>
              <a:rPr lang="en-US" sz="1600" dirty="0"/>
              <a:t>video library is developed; 1st Leader2Leader </a:t>
            </a:r>
            <a:r>
              <a:rPr lang="en-US" sz="1600" dirty="0" err="1"/>
              <a:t>LPD</a:t>
            </a:r>
            <a:r>
              <a:rPr lang="en-US" sz="1600" dirty="0"/>
              <a:t> at Mission Command Conference at </a:t>
            </a:r>
            <a:r>
              <a:rPr lang="en-US" sz="1600" dirty="0" smtClean="0"/>
              <a:t>USMA</a:t>
            </a:r>
            <a:endParaRPr lang="en-US" sz="1600" dirty="0"/>
          </a:p>
          <a:p>
            <a:r>
              <a:rPr lang="en-US" sz="1600" b="1" dirty="0"/>
              <a:t>2010</a:t>
            </a:r>
            <a:r>
              <a:rPr lang="en-US" sz="1600" dirty="0"/>
              <a:t>: Staff interviewed 2-12 IN (4/4 ID) leaders in Afghanistan (</a:t>
            </a:r>
            <a:r>
              <a:rPr lang="en-US" sz="1600" dirty="0" err="1"/>
              <a:t>Kunar</a:t>
            </a:r>
            <a:r>
              <a:rPr lang="en-US" sz="1600" dirty="0"/>
              <a:t>); </a:t>
            </a:r>
            <a:r>
              <a:rPr lang="en-US" sz="1600" dirty="0" smtClean="0"/>
              <a:t>              published </a:t>
            </a:r>
            <a:r>
              <a:rPr lang="en-US" sz="1600" i="1" dirty="0"/>
              <a:t>Iraq </a:t>
            </a:r>
            <a:r>
              <a:rPr lang="en-US" sz="1600" i="1" dirty="0" smtClean="0"/>
              <a:t>Commander AAR </a:t>
            </a:r>
            <a:r>
              <a:rPr lang="en-US" sz="1600" i="1" dirty="0"/>
              <a:t>Book 1/1 </a:t>
            </a:r>
            <a:r>
              <a:rPr lang="en-US" sz="1600" i="1" dirty="0" smtClean="0"/>
              <a:t>CAV</a:t>
            </a:r>
            <a:endParaRPr lang="en-US" sz="1600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HISTORY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45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sz="1600" b="1" dirty="0" smtClean="0"/>
              <a:t>2011</a:t>
            </a:r>
            <a:r>
              <a:rPr lang="en-US" sz="1600" dirty="0"/>
              <a:t>: </a:t>
            </a:r>
            <a:r>
              <a:rPr lang="en-US" sz="1600" dirty="0" smtClean="0"/>
              <a:t>Leader </a:t>
            </a:r>
            <a:r>
              <a:rPr lang="en-US" sz="1600" dirty="0"/>
              <a:t>Challenge </a:t>
            </a:r>
            <a:r>
              <a:rPr lang="en-US" sz="1600" dirty="0" err="1"/>
              <a:t>LPDs</a:t>
            </a:r>
            <a:r>
              <a:rPr lang="en-US" sz="1600" dirty="0"/>
              <a:t> became a core element of </a:t>
            </a:r>
            <a:r>
              <a:rPr lang="en-US" sz="1600" dirty="0" err="1"/>
              <a:t>USMA’s</a:t>
            </a:r>
            <a:r>
              <a:rPr lang="en-US" sz="1600" dirty="0"/>
              <a:t> character development program; </a:t>
            </a:r>
            <a:r>
              <a:rPr lang="en-US" sz="1600" dirty="0" smtClean="0"/>
              <a:t>Staff interviewed </a:t>
            </a:r>
            <a:r>
              <a:rPr lang="en-US" sz="1600" dirty="0"/>
              <a:t>3/1 ID leaders in Afghanistan; published </a:t>
            </a:r>
            <a:r>
              <a:rPr lang="en-US" sz="1600" i="1" dirty="0"/>
              <a:t>Afghan Commander AAR Book </a:t>
            </a:r>
            <a:r>
              <a:rPr lang="en-US" sz="1600" dirty="0"/>
              <a:t>(Duke BDE); </a:t>
            </a:r>
            <a:r>
              <a:rPr lang="en-US" sz="1600" i="1" dirty="0"/>
              <a:t>Leader Challenge online </a:t>
            </a:r>
            <a:r>
              <a:rPr lang="en-US" sz="1600" dirty="0"/>
              <a:t>developed; “Read to Lead” developed in </a:t>
            </a:r>
            <a:r>
              <a:rPr lang="en-US" sz="1600" dirty="0" err="1"/>
              <a:t>ProReading</a:t>
            </a:r>
            <a:r>
              <a:rPr lang="en-US" sz="1600" dirty="0"/>
              <a:t> </a:t>
            </a:r>
            <a:r>
              <a:rPr lang="en-US" sz="1600" dirty="0" smtClean="0"/>
              <a:t>forum</a:t>
            </a:r>
            <a:endParaRPr lang="en-US" sz="1600" dirty="0"/>
          </a:p>
          <a:p>
            <a:r>
              <a:rPr lang="en-US" sz="1600" b="1" dirty="0" smtClean="0"/>
              <a:t>2012</a:t>
            </a:r>
            <a:r>
              <a:rPr lang="en-US" sz="1600" dirty="0" smtClean="0"/>
              <a:t>: Published </a:t>
            </a:r>
            <a:r>
              <a:rPr lang="en-US" sz="1600" i="1" dirty="0"/>
              <a:t>Iraq and Kuwait AAR Book, 1st </a:t>
            </a:r>
            <a:r>
              <a:rPr lang="en-US" sz="1600" i="1" dirty="0" err="1"/>
              <a:t>ABCT</a:t>
            </a:r>
            <a:r>
              <a:rPr lang="en-US" sz="1600" i="1" dirty="0"/>
              <a:t>, 1st CAV</a:t>
            </a:r>
            <a:r>
              <a:rPr lang="en-US" sz="1600" dirty="0"/>
              <a:t>; provided </a:t>
            </a:r>
            <a:r>
              <a:rPr lang="en-US" sz="1600" dirty="0" err="1"/>
              <a:t>PCC</a:t>
            </a:r>
            <a:r>
              <a:rPr lang="en-US" sz="1600" dirty="0"/>
              <a:t> support to PA &amp; NY </a:t>
            </a:r>
            <a:r>
              <a:rPr lang="en-US" sz="1600" dirty="0" err="1" smtClean="0"/>
              <a:t>ARNG</a:t>
            </a:r>
            <a:endParaRPr lang="en-US" sz="1600" dirty="0"/>
          </a:p>
          <a:p>
            <a:r>
              <a:rPr lang="en-US" sz="1600" b="1" dirty="0"/>
              <a:t>2013</a:t>
            </a:r>
            <a:r>
              <a:rPr lang="en-US" sz="1600" dirty="0"/>
              <a:t>: </a:t>
            </a:r>
            <a:r>
              <a:rPr lang="en-US" sz="1600" dirty="0" err="1" smtClean="0"/>
              <a:t>Milspace</a:t>
            </a:r>
            <a:r>
              <a:rPr lang="en-US" sz="1600" dirty="0" smtClean="0"/>
              <a:t> </a:t>
            </a:r>
            <a:r>
              <a:rPr lang="en-US" sz="1600" dirty="0"/>
              <a:t>transitioned to </a:t>
            </a:r>
            <a:r>
              <a:rPr lang="en-US" sz="1600" dirty="0" err="1"/>
              <a:t>milSuite</a:t>
            </a:r>
            <a:r>
              <a:rPr lang="en-US" sz="1600" dirty="0"/>
              <a:t> platform, online access became CAC-only; introduced Leader Challenge methodology to Maneuver Center of </a:t>
            </a:r>
            <a:r>
              <a:rPr lang="en-US" sz="1600" dirty="0" smtClean="0"/>
              <a:t>Excellence</a:t>
            </a:r>
            <a:endParaRPr lang="en-US" sz="1600" dirty="0"/>
          </a:p>
          <a:p>
            <a:r>
              <a:rPr lang="en-US" sz="1600" b="1" dirty="0"/>
              <a:t>2014</a:t>
            </a:r>
            <a:r>
              <a:rPr lang="en-US" sz="1600" dirty="0"/>
              <a:t>: </a:t>
            </a:r>
            <a:r>
              <a:rPr lang="en-US" sz="1600" dirty="0" smtClean="0"/>
              <a:t>PlatoonLeader.net</a:t>
            </a:r>
            <a:r>
              <a:rPr lang="en-US" sz="1600" dirty="0"/>
              <a:t>, a WordPress-based </a:t>
            </a:r>
            <a:r>
              <a:rPr lang="en-US" sz="1600" dirty="0" smtClean="0"/>
              <a:t>open-  source </a:t>
            </a:r>
            <a:r>
              <a:rPr lang="en-US" sz="1600" dirty="0"/>
              <a:t>platform that is non-CAC, launched on military </a:t>
            </a:r>
            <a:r>
              <a:rPr lang="en-US" sz="1600" dirty="0" smtClean="0"/>
              <a:t>server</a:t>
            </a:r>
          </a:p>
          <a:p>
            <a:r>
              <a:rPr lang="en-US" sz="1600" b="1" dirty="0"/>
              <a:t>2015: </a:t>
            </a:r>
            <a:r>
              <a:rPr lang="en-US" sz="1600" dirty="0"/>
              <a:t>Last Army Magazine column published; published </a:t>
            </a:r>
            <a:r>
              <a:rPr lang="en-US" sz="1600" i="1" dirty="0"/>
              <a:t>The Army Officer’s Guide to </a:t>
            </a:r>
            <a:r>
              <a:rPr lang="en-US" sz="1600" i="1" dirty="0" smtClean="0"/>
              <a:t>Mentoring</a:t>
            </a:r>
            <a:endParaRPr lang="en-US" sz="1600" i="1" dirty="0"/>
          </a:p>
          <a:p>
            <a:r>
              <a:rPr lang="en-US" sz="1600" b="1" dirty="0"/>
              <a:t>2016: </a:t>
            </a:r>
            <a:r>
              <a:rPr lang="en-US" sz="1600" dirty="0"/>
              <a:t>First cadet-focused and high-school focused Leader Challenges launched; Leaders Huddle Podcast debuted, became #10 training/education podcast on </a:t>
            </a:r>
            <a:r>
              <a:rPr lang="en-US" sz="1600" dirty="0" smtClean="0"/>
              <a:t>iTunes</a:t>
            </a:r>
            <a:endParaRPr lang="en-US" sz="1600" dirty="0"/>
          </a:p>
          <a:p>
            <a:r>
              <a:rPr lang="en-US" sz="1600" b="1" dirty="0"/>
              <a:t>2017: </a:t>
            </a:r>
            <a:r>
              <a:rPr lang="en-US" sz="1600" dirty="0"/>
              <a:t>Juniorofficer.army.mil, an open-source platform, goes live after 18 months of development. 1-16 IN takes the </a:t>
            </a:r>
            <a:r>
              <a:rPr lang="en-US" sz="1600" dirty="0" smtClean="0"/>
              <a:t>Pro-Reading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HISTORY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31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HISTORY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877907"/>
            <a:ext cx="276385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576" y="1299264"/>
            <a:ext cx="2751513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623" y="1487615"/>
            <a:ext cx="213401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31" y="2213664"/>
            <a:ext cx="250854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36" y="3057949"/>
            <a:ext cx="348794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026" y="3657600"/>
            <a:ext cx="261394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734" y="4267200"/>
            <a:ext cx="3639866" cy="2377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17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525963"/>
          </a:xfrm>
        </p:spPr>
        <p:txBody>
          <a:bodyPr/>
          <a:lstStyle/>
          <a:p>
            <a:r>
              <a:rPr lang="en-US" sz="2400" b="1" dirty="0" smtClean="0"/>
              <a:t>Intended audience (automatic approval): </a:t>
            </a:r>
          </a:p>
          <a:p>
            <a:pPr lvl="1"/>
            <a:r>
              <a:rPr lang="en-US" sz="2400" dirty="0" smtClean="0"/>
              <a:t>Current Junior/Company Grade officers (2LTs, 1LTs, and </a:t>
            </a:r>
            <a:r>
              <a:rPr lang="en-US" sz="2400" dirty="0" err="1" smtClean="0"/>
              <a:t>CPTs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Future officers; USMA/ROTC Cadets and OCS Candidates</a:t>
            </a:r>
          </a:p>
          <a:p>
            <a:r>
              <a:rPr lang="en-US" sz="2400" b="1" dirty="0"/>
              <a:t>Field Grade Officers (limited approval):</a:t>
            </a:r>
          </a:p>
          <a:p>
            <a:pPr lvl="1"/>
            <a:r>
              <a:rPr lang="en-US" sz="2400" dirty="0"/>
              <a:t>Field Grade officers are permitted to join on a case by case </a:t>
            </a:r>
            <a:r>
              <a:rPr lang="en-US" sz="2400" dirty="0" smtClean="0"/>
              <a:t>basis</a:t>
            </a:r>
            <a:endParaRPr lang="en-US" sz="2400" dirty="0"/>
          </a:p>
          <a:p>
            <a:pPr lvl="1"/>
            <a:r>
              <a:rPr lang="en-US" sz="2400" dirty="0" smtClean="0"/>
              <a:t>Must be willing to engage with forum members on a peer/near-peer basis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JUNIOR OFFICER FORUM</a:t>
            </a:r>
          </a:p>
          <a:p>
            <a:pPr algn="ctr"/>
            <a:r>
              <a:rPr lang="en-US" sz="2400" b="1" dirty="0" smtClean="0"/>
              <a:t>WHO IS JUNIOR OFFICER FOR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16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6580</TotalTime>
  <Words>1322</Words>
  <Application>Microsoft Office PowerPoint</Application>
  <PresentationFormat>On-screen Show (4:3)</PresentationFormat>
  <Paragraphs>153</Paragraphs>
  <Slides>22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InterPublicGroup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Army Strong INSERT LOGO</dc:title>
  <dc:creator>sara.gavin</dc:creator>
  <cp:lastModifiedBy>Young, Brock J 1LT NGCA</cp:lastModifiedBy>
  <cp:revision>170</cp:revision>
  <dcterms:created xsi:type="dcterms:W3CDTF">2006-09-29T05:40:26Z</dcterms:created>
  <dcterms:modified xsi:type="dcterms:W3CDTF">2018-03-15T16:10:58Z</dcterms:modified>
</cp:coreProperties>
</file>