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65"/>
  </p:notesMasterIdLst>
  <p:sldIdLst>
    <p:sldId id="274" r:id="rId7"/>
    <p:sldId id="275" r:id="rId8"/>
    <p:sldId id="276" r:id="rId9"/>
    <p:sldId id="273" r:id="rId10"/>
    <p:sldId id="338" r:id="rId11"/>
    <p:sldId id="257" r:id="rId12"/>
    <p:sldId id="284" r:id="rId13"/>
    <p:sldId id="285" r:id="rId14"/>
    <p:sldId id="281" r:id="rId15"/>
    <p:sldId id="282" r:id="rId16"/>
    <p:sldId id="259" r:id="rId17"/>
    <p:sldId id="260" r:id="rId18"/>
    <p:sldId id="277" r:id="rId19"/>
    <p:sldId id="278" r:id="rId20"/>
    <p:sldId id="294" r:id="rId21"/>
    <p:sldId id="286" r:id="rId22"/>
    <p:sldId id="287" r:id="rId23"/>
    <p:sldId id="288" r:id="rId24"/>
    <p:sldId id="293" r:id="rId25"/>
    <p:sldId id="264" r:id="rId26"/>
    <p:sldId id="265" r:id="rId27"/>
    <p:sldId id="266" r:id="rId28"/>
    <p:sldId id="267" r:id="rId29"/>
    <p:sldId id="268" r:id="rId30"/>
    <p:sldId id="269" r:id="rId31"/>
    <p:sldId id="295" r:id="rId32"/>
    <p:sldId id="296" r:id="rId33"/>
    <p:sldId id="297" r:id="rId34"/>
    <p:sldId id="298" r:id="rId35"/>
    <p:sldId id="299" r:id="rId36"/>
    <p:sldId id="300" r:id="rId37"/>
    <p:sldId id="301" r:id="rId38"/>
    <p:sldId id="302" r:id="rId39"/>
    <p:sldId id="305" r:id="rId40"/>
    <p:sldId id="306" r:id="rId41"/>
    <p:sldId id="308" r:id="rId42"/>
    <p:sldId id="315" r:id="rId43"/>
    <p:sldId id="324" r:id="rId44"/>
    <p:sldId id="310" r:id="rId45"/>
    <p:sldId id="319" r:id="rId46"/>
    <p:sldId id="320" r:id="rId47"/>
    <p:sldId id="312" r:id="rId48"/>
    <p:sldId id="321" r:id="rId49"/>
    <p:sldId id="322" r:id="rId50"/>
    <p:sldId id="314" r:id="rId51"/>
    <p:sldId id="323" r:id="rId52"/>
    <p:sldId id="329" r:id="rId53"/>
    <p:sldId id="332" r:id="rId54"/>
    <p:sldId id="330" r:id="rId55"/>
    <p:sldId id="333" r:id="rId56"/>
    <p:sldId id="327" r:id="rId57"/>
    <p:sldId id="334" r:id="rId58"/>
    <p:sldId id="326" r:id="rId59"/>
    <p:sldId id="325" r:id="rId60"/>
    <p:sldId id="340" r:id="rId61"/>
    <p:sldId id="339" r:id="rId62"/>
    <p:sldId id="341" r:id="rId63"/>
    <p:sldId id="342" r:id="rId6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0062AC"/>
    <a:srgbClr val="007E39"/>
    <a:srgbClr val="006EC0"/>
    <a:srgbClr val="663300"/>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935" autoAdjust="0"/>
    <p:restoredTop sz="80495" autoAdjust="0"/>
  </p:normalViewPr>
  <p:slideViewPr>
    <p:cSldViewPr>
      <p:cViewPr varScale="1">
        <p:scale>
          <a:sx n="85" d="100"/>
          <a:sy n="85" d="100"/>
        </p:scale>
        <p:origin x="188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79BFC09-AA89-416C-8109-8A3ACC2BCC27}" type="datetimeFigureOut">
              <a:rPr lang="en-US" smtClean="0"/>
              <a:pPr/>
              <a:t>6/10/2024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FE46DE3-7B99-4372-9337-4CD347BE2E4F}" type="slidenum">
              <a:rPr lang="en-US" smtClean="0"/>
              <a:pPr/>
              <a:t>‹#›</a:t>
            </a:fld>
            <a:endParaRPr lang="en-US"/>
          </a:p>
        </p:txBody>
      </p:sp>
    </p:spTree>
    <p:extLst>
      <p:ext uri="{BB962C8B-B14F-4D97-AF65-F5344CB8AC3E}">
        <p14:creationId xmlns:p14="http://schemas.microsoft.com/office/powerpoint/2010/main" val="1133326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o/o= on order</a:t>
            </a:r>
          </a:p>
        </p:txBody>
      </p:sp>
      <p:sp>
        <p:nvSpPr>
          <p:cNvPr id="4" name="Slide Number Placeholder 3"/>
          <p:cNvSpPr>
            <a:spLocks noGrp="1"/>
          </p:cNvSpPr>
          <p:nvPr>
            <p:ph type="sldNum" sz="quarter" idx="10"/>
          </p:nvPr>
        </p:nvSpPr>
        <p:spPr/>
        <p:txBody>
          <a:bodyPr/>
          <a:lstStyle/>
          <a:p>
            <a:fld id="{7FE46DE3-7B99-4372-9337-4CD347BE2E4F}" type="slidenum">
              <a:rPr lang="en-US" smtClean="0"/>
              <a:pPr/>
              <a:t>3</a:t>
            </a:fld>
            <a:endParaRPr lang="en-US"/>
          </a:p>
        </p:txBody>
      </p:sp>
    </p:spTree>
    <p:extLst>
      <p:ext uri="{BB962C8B-B14F-4D97-AF65-F5344CB8AC3E}">
        <p14:creationId xmlns:p14="http://schemas.microsoft.com/office/powerpoint/2010/main" val="2787134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a:t>
            </a:r>
            <a:r>
              <a:rPr lang="en-US" dirty="0" err="1"/>
              <a:t>sqd’s</a:t>
            </a:r>
            <a:endParaRPr lang="en-US" dirty="0"/>
          </a:p>
          <a:p>
            <a:r>
              <a:rPr lang="en-US" dirty="0"/>
              <a:t>Reserve </a:t>
            </a:r>
            <a:r>
              <a:rPr lang="en-US" dirty="0" err="1"/>
              <a:t>respone</a:t>
            </a:r>
            <a:r>
              <a:rPr lang="en-US" dirty="0"/>
              <a:t> 30 min. 3 BMP vehicles</a:t>
            </a:r>
          </a:p>
        </p:txBody>
      </p:sp>
      <p:sp>
        <p:nvSpPr>
          <p:cNvPr id="4" name="Slide Number Placeholder 3"/>
          <p:cNvSpPr>
            <a:spLocks noGrp="1"/>
          </p:cNvSpPr>
          <p:nvPr>
            <p:ph type="sldNum" sz="quarter" idx="10"/>
          </p:nvPr>
        </p:nvSpPr>
        <p:spPr/>
        <p:txBody>
          <a:bodyPr/>
          <a:lstStyle/>
          <a:p>
            <a:fld id="{7FE46DE3-7B99-4372-9337-4CD347BE2E4F}" type="slidenum">
              <a:rPr lang="en-US" smtClean="0"/>
              <a:pPr/>
              <a:t>13</a:t>
            </a:fld>
            <a:endParaRPr lang="en-US"/>
          </a:p>
        </p:txBody>
      </p:sp>
    </p:spTree>
    <p:extLst>
      <p:ext uri="{BB962C8B-B14F-4D97-AF65-F5344CB8AC3E}">
        <p14:creationId xmlns:p14="http://schemas.microsoft.com/office/powerpoint/2010/main" val="409668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Enemy expecting us from the northwest(wood </a:t>
            </a:r>
            <a:r>
              <a:rPr lang="en-US" dirty="0" err="1"/>
              <a:t>rd</a:t>
            </a:r>
            <a:r>
              <a:rPr lang="en-US" dirty="0"/>
              <a:t>, will wait until in EA 1) or southwest (, they are focusing on roads b/c wheeled</a:t>
            </a:r>
          </a:p>
          <a:p>
            <a:r>
              <a:rPr lang="en-US" dirty="0"/>
              <a:t>Want to destroy</a:t>
            </a:r>
            <a:r>
              <a:rPr lang="en-US" baseline="0" dirty="0"/>
              <a:t> 2 or more of our </a:t>
            </a:r>
            <a:r>
              <a:rPr lang="en-US" baseline="0" dirty="0" err="1"/>
              <a:t>strykers</a:t>
            </a:r>
            <a:r>
              <a:rPr lang="en-US" baseline="0" dirty="0"/>
              <a:t>= combat ineffective</a:t>
            </a:r>
          </a:p>
          <a:p>
            <a:r>
              <a:rPr lang="en-US" baseline="0" dirty="0"/>
              <a:t>MT12 is their most important </a:t>
            </a:r>
            <a:r>
              <a:rPr lang="en-US" baseline="0" dirty="0" err="1"/>
              <a:t>wpn</a:t>
            </a:r>
            <a:endParaRPr lang="en-US" baseline="0" dirty="0"/>
          </a:p>
          <a:p>
            <a:r>
              <a:rPr lang="en-US" baseline="0" dirty="0"/>
              <a:t>PZF can also destroy armor</a:t>
            </a:r>
          </a:p>
          <a:p>
            <a:r>
              <a:rPr lang="en-US" baseline="0" dirty="0"/>
              <a:t>W87- MK19 disrupts mounted and </a:t>
            </a:r>
            <a:r>
              <a:rPr lang="en-US" baseline="0" dirty="0" err="1"/>
              <a:t>unmounted</a:t>
            </a:r>
            <a:r>
              <a:rPr lang="en-US" baseline="0" dirty="0"/>
              <a:t> maneuver</a:t>
            </a:r>
          </a:p>
          <a:p>
            <a:endParaRPr lang="en-US" baseline="0" dirty="0"/>
          </a:p>
          <a:p>
            <a:r>
              <a:rPr lang="en-US" baseline="0" dirty="0"/>
              <a:t>Enemy- dug in ~waist deep</a:t>
            </a:r>
          </a:p>
          <a:p>
            <a:r>
              <a:rPr lang="en-US" baseline="0" dirty="0"/>
              <a:t>	- no significant </a:t>
            </a:r>
            <a:r>
              <a:rPr lang="en-US" baseline="0" dirty="0" err="1"/>
              <a:t>intel</a:t>
            </a:r>
            <a:r>
              <a:rPr lang="en-US" baseline="0" dirty="0"/>
              <a:t>, radios and cell phones or runner as back up</a:t>
            </a:r>
          </a:p>
          <a:p>
            <a:r>
              <a:rPr lang="en-US" baseline="0" dirty="0"/>
              <a:t>	- 2-3 TRPs/preplanned </a:t>
            </a:r>
            <a:r>
              <a:rPr lang="en-US" baseline="0" dirty="0" err="1"/>
              <a:t>tgt’s</a:t>
            </a:r>
            <a:endParaRPr lang="en-US" baseline="0" dirty="0"/>
          </a:p>
          <a:p>
            <a:r>
              <a:rPr lang="en-US" baseline="0" dirty="0"/>
              <a:t>Not postured to fight from dismounted attack, not expecting us to flank from the </a:t>
            </a:r>
            <a:r>
              <a:rPr lang="en-US" baseline="0" dirty="0" err="1"/>
              <a:t>woodline</a:t>
            </a:r>
            <a:endParaRPr lang="en-US" baseline="0" dirty="0"/>
          </a:p>
          <a:p>
            <a:r>
              <a:rPr lang="en-US" baseline="0" dirty="0"/>
              <a:t>Enemy prevent </a:t>
            </a:r>
            <a:r>
              <a:rPr lang="en-US" baseline="0" dirty="0" err="1"/>
              <a:t>mouted</a:t>
            </a:r>
            <a:r>
              <a:rPr lang="en-US" baseline="0" dirty="0"/>
              <a:t> fire or massed dismounted from the west, aviation to prevent massing of vehicles</a:t>
            </a:r>
            <a:endParaRPr lang="en-US" dirty="0"/>
          </a:p>
        </p:txBody>
      </p:sp>
      <p:sp>
        <p:nvSpPr>
          <p:cNvPr id="4" name="Slide Number Placeholder 3"/>
          <p:cNvSpPr>
            <a:spLocks noGrp="1"/>
          </p:cNvSpPr>
          <p:nvPr>
            <p:ph type="sldNum" sz="quarter" idx="10"/>
          </p:nvPr>
        </p:nvSpPr>
        <p:spPr/>
        <p:txBody>
          <a:bodyPr/>
          <a:lstStyle/>
          <a:p>
            <a:fld id="{7FE46DE3-7B99-4372-9337-4CD347BE2E4F}" type="slidenum">
              <a:rPr lang="en-US" smtClean="0"/>
              <a:pPr/>
              <a:t>19</a:t>
            </a:fld>
            <a:endParaRPr lang="en-US"/>
          </a:p>
        </p:txBody>
      </p:sp>
    </p:spTree>
    <p:extLst>
      <p:ext uri="{BB962C8B-B14F-4D97-AF65-F5344CB8AC3E}">
        <p14:creationId xmlns:p14="http://schemas.microsoft.com/office/powerpoint/2010/main" val="798537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804380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50094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at attack area Kathy, use AoA1</a:t>
            </a:r>
          </a:p>
        </p:txBody>
      </p:sp>
      <p:sp>
        <p:nvSpPr>
          <p:cNvPr id="4" name="Slide Number Placeholder 3"/>
          <p:cNvSpPr>
            <a:spLocks noGrp="1"/>
          </p:cNvSpPr>
          <p:nvPr>
            <p:ph type="sldNum" sz="quarter" idx="10"/>
          </p:nvPr>
        </p:nvSpPr>
        <p:spPr/>
        <p:txBody>
          <a:bodyPr/>
          <a:lstStyle/>
          <a:p>
            <a:fld id="{7FE46DE3-7B99-4372-9337-4CD347BE2E4F}" type="slidenum">
              <a:rPr lang="en-US" smtClean="0"/>
              <a:pPr/>
              <a:t>33</a:t>
            </a:fld>
            <a:endParaRPr lang="en-US"/>
          </a:p>
        </p:txBody>
      </p:sp>
    </p:spTree>
    <p:extLst>
      <p:ext uri="{BB962C8B-B14F-4D97-AF65-F5344CB8AC3E}">
        <p14:creationId xmlns:p14="http://schemas.microsoft.com/office/powerpoint/2010/main" val="3667789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Tgt</a:t>
            </a:r>
            <a:r>
              <a:rPr lang="en-US" dirty="0"/>
              <a:t> </a:t>
            </a:r>
            <a:r>
              <a:rPr lang="en-US"/>
              <a:t>list worksheets</a:t>
            </a:r>
          </a:p>
        </p:txBody>
      </p:sp>
      <p:sp>
        <p:nvSpPr>
          <p:cNvPr id="4" name="Slide Number Placeholder 3"/>
          <p:cNvSpPr>
            <a:spLocks noGrp="1"/>
          </p:cNvSpPr>
          <p:nvPr>
            <p:ph type="sldNum" sz="quarter" idx="10"/>
          </p:nvPr>
        </p:nvSpPr>
        <p:spPr/>
        <p:txBody>
          <a:bodyPr/>
          <a:lstStyle/>
          <a:p>
            <a:fld id="{7FE46DE3-7B99-4372-9337-4CD347BE2E4F}" type="slidenum">
              <a:rPr lang="en-US" smtClean="0"/>
              <a:pPr/>
              <a:t>47</a:t>
            </a:fld>
            <a:endParaRPr lang="en-US"/>
          </a:p>
        </p:txBody>
      </p:sp>
    </p:spTree>
    <p:extLst>
      <p:ext uri="{BB962C8B-B14F-4D97-AF65-F5344CB8AC3E}">
        <p14:creationId xmlns:p14="http://schemas.microsoft.com/office/powerpoint/2010/main" val="3793565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Analyze key terrain and obs. On bush hill (OBJ. Bull)</a:t>
            </a:r>
          </a:p>
          <a:p>
            <a:r>
              <a:rPr lang="en-US" dirty="0"/>
              <a:t>We</a:t>
            </a:r>
            <a:r>
              <a:rPr lang="en-US" baseline="0" dirty="0"/>
              <a:t> are a light unit (101</a:t>
            </a:r>
            <a:r>
              <a:rPr lang="en-US" baseline="30000" dirty="0"/>
              <a:t>st</a:t>
            </a:r>
            <a:r>
              <a:rPr lang="en-US" baseline="0" dirty="0"/>
              <a:t>)- 4</a:t>
            </a:r>
            <a:r>
              <a:rPr lang="en-US" baseline="30000" dirty="0"/>
              <a:t>th</a:t>
            </a:r>
            <a:r>
              <a:rPr lang="en-US" baseline="0" dirty="0"/>
              <a:t> PLT is the only motorized unit they will stay mounted on K2</a:t>
            </a:r>
          </a:p>
          <a:p>
            <a:r>
              <a:rPr lang="en-US" baseline="0" dirty="0"/>
              <a:t>	we worry about movement on the obj.</a:t>
            </a:r>
          </a:p>
          <a:p>
            <a:r>
              <a:rPr lang="en-US" baseline="0" dirty="0"/>
              <a:t>Order of march 1</a:t>
            </a:r>
            <a:r>
              <a:rPr lang="en-US" baseline="30000" dirty="0"/>
              <a:t>st</a:t>
            </a:r>
            <a:r>
              <a:rPr lang="en-US" baseline="0" dirty="0"/>
              <a:t> PLT is last, we move in behind 2</a:t>
            </a:r>
            <a:r>
              <a:rPr lang="en-US" baseline="30000" dirty="0"/>
              <a:t>nd</a:t>
            </a:r>
            <a:r>
              <a:rPr lang="en-US" baseline="0" dirty="0"/>
              <a:t> PLT’s breach so as to seize the OBJ. (OPORD picks up after the breach)</a:t>
            </a:r>
          </a:p>
          <a:p>
            <a:r>
              <a:rPr lang="en-US" baseline="0" dirty="0"/>
              <a:t>	we don’t need to rebuild disposition just the enemy reactions (aid and litter, explosive tm etc.)</a:t>
            </a:r>
          </a:p>
          <a:p>
            <a:endParaRPr lang="en-US" dirty="0"/>
          </a:p>
        </p:txBody>
      </p:sp>
      <p:sp>
        <p:nvSpPr>
          <p:cNvPr id="4" name="Slide Number Placeholder 3"/>
          <p:cNvSpPr>
            <a:spLocks noGrp="1"/>
          </p:cNvSpPr>
          <p:nvPr>
            <p:ph type="sldNum" sz="quarter" idx="10"/>
          </p:nvPr>
        </p:nvSpPr>
        <p:spPr/>
        <p:txBody>
          <a:bodyPr/>
          <a:lstStyle/>
          <a:p>
            <a:fld id="{7FE46DE3-7B99-4372-9337-4CD347BE2E4F}" type="slidenum">
              <a:rPr lang="en-US" smtClean="0"/>
              <a:pPr/>
              <a:t>56</a:t>
            </a:fld>
            <a:endParaRPr lang="en-US"/>
          </a:p>
        </p:txBody>
      </p:sp>
    </p:spTree>
    <p:extLst>
      <p:ext uri="{BB962C8B-B14F-4D97-AF65-F5344CB8AC3E}">
        <p14:creationId xmlns:p14="http://schemas.microsoft.com/office/powerpoint/2010/main" val="1926457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8E3410E-AFFD-4B3B-956A-76FAEEB22BAA}"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E3410E-AFFD-4B3B-956A-76FAEEB22BAA}"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E3410E-AFFD-4B3B-956A-76FAEEB22BAA}"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rtlCol="0">
            <a:normAutofit/>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E3410E-AFFD-4B3B-956A-76FAEEB22BAA}"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E3410E-AFFD-4B3B-956A-76FAEEB22BAA}" type="datetimeFigureOut">
              <a:rPr lang="en-US" smtClean="0"/>
              <a:pPr/>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E3410E-AFFD-4B3B-956A-76FAEEB22BAA}"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E3410E-AFFD-4B3B-956A-76FAEEB22BAA}" type="datetimeFigureOut">
              <a:rPr lang="en-US" smtClean="0"/>
              <a:pPr/>
              <a:t>6/10/2024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E3410E-AFFD-4B3B-956A-76FAEEB22BAA}" type="datetimeFigureOut">
              <a:rPr lang="en-US" smtClean="0"/>
              <a:pPr/>
              <a:t>6/10/2024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E3410E-AFFD-4B3B-956A-76FAEEB22BAA}" type="datetimeFigureOut">
              <a:rPr lang="en-US" smtClean="0"/>
              <a:pPr/>
              <a:t>6/10/2024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8F2DD3-424F-4C05-AC8A-468CDAD397AB}" type="slidenum">
              <a:rPr lang="en-US" smtClean="0"/>
              <a:pPr/>
              <a:t>‹#›</a:t>
            </a:fld>
            <a:endParaRPr lang="en-US"/>
          </a:p>
        </p:txBody>
      </p:sp>
      <p:pic>
        <p:nvPicPr>
          <p:cNvPr id="5" name="Picture 4" descr="green diagonal stripes.bmp"/>
          <p:cNvPicPr>
            <a:picLocks noChangeAspect="1"/>
          </p:cNvPicPr>
          <p:nvPr userDrawn="1"/>
        </p:nvPicPr>
        <p:blipFill>
          <a:blip r:embed="rId2" cstate="print"/>
          <a:stretch>
            <a:fillRect/>
          </a:stretch>
        </p:blipFill>
        <p:spPr>
          <a:xfrm>
            <a:off x="57457" y="1828800"/>
            <a:ext cx="2457143" cy="1866667"/>
          </a:xfrm>
          <a:prstGeom prst="rect">
            <a:avLst/>
          </a:prstGeom>
        </p:spPr>
      </p:pic>
      <p:pic>
        <p:nvPicPr>
          <p:cNvPr id="6" name="Picture 5" descr="green diagonal stripes.bmp"/>
          <p:cNvPicPr>
            <a:picLocks noChangeAspect="1"/>
          </p:cNvPicPr>
          <p:nvPr userDrawn="1"/>
        </p:nvPicPr>
        <p:blipFill>
          <a:blip r:embed="rId2" cstate="print"/>
          <a:stretch>
            <a:fillRect/>
          </a:stretch>
        </p:blipFill>
        <p:spPr>
          <a:xfrm>
            <a:off x="2495857" y="1828800"/>
            <a:ext cx="2457143" cy="1866667"/>
          </a:xfrm>
          <a:prstGeom prst="rect">
            <a:avLst/>
          </a:prstGeom>
        </p:spPr>
      </p:pic>
      <p:pic>
        <p:nvPicPr>
          <p:cNvPr id="7" name="Picture 6" descr="green diagonal stripes.bmp"/>
          <p:cNvPicPr>
            <a:picLocks noChangeAspect="1"/>
          </p:cNvPicPr>
          <p:nvPr userDrawn="1"/>
        </p:nvPicPr>
        <p:blipFill>
          <a:blip r:embed="rId2" cstate="print"/>
          <a:stretch>
            <a:fillRect/>
          </a:stretch>
        </p:blipFill>
        <p:spPr>
          <a:xfrm>
            <a:off x="118338" y="3657600"/>
            <a:ext cx="2457143" cy="1866667"/>
          </a:xfrm>
          <a:prstGeom prst="rect">
            <a:avLst/>
          </a:prstGeom>
        </p:spPr>
      </p:pic>
      <p:pic>
        <p:nvPicPr>
          <p:cNvPr id="8" name="Picture 7" descr="green diagonal stripes.bmp"/>
          <p:cNvPicPr>
            <a:picLocks noChangeAspect="1"/>
          </p:cNvPicPr>
          <p:nvPr userDrawn="1"/>
        </p:nvPicPr>
        <p:blipFill>
          <a:blip r:embed="rId2" cstate="print"/>
          <a:stretch>
            <a:fillRect/>
          </a:stretch>
        </p:blipFill>
        <p:spPr>
          <a:xfrm>
            <a:off x="2536116" y="3657600"/>
            <a:ext cx="2457143" cy="1866667"/>
          </a:xfrm>
          <a:prstGeom prst="rect">
            <a:avLst/>
          </a:prstGeom>
        </p:spPr>
      </p:pic>
      <p:pic>
        <p:nvPicPr>
          <p:cNvPr id="9" name="Picture 8" descr="green diagonal stripes.bmp"/>
          <p:cNvPicPr>
            <a:picLocks noChangeAspect="1"/>
          </p:cNvPicPr>
          <p:nvPr userDrawn="1"/>
        </p:nvPicPr>
        <p:blipFill>
          <a:blip r:embed="rId2" cstate="print"/>
          <a:stretch>
            <a:fillRect/>
          </a:stretch>
        </p:blipFill>
        <p:spPr>
          <a:xfrm>
            <a:off x="4855284" y="1861968"/>
            <a:ext cx="2457143" cy="1866667"/>
          </a:xfrm>
          <a:prstGeom prst="rect">
            <a:avLst/>
          </a:prstGeom>
        </p:spPr>
      </p:pic>
      <p:pic>
        <p:nvPicPr>
          <p:cNvPr id="10" name="Picture 9" descr="green diagonal stripes.bmp"/>
          <p:cNvPicPr>
            <a:picLocks noChangeAspect="1"/>
          </p:cNvPicPr>
          <p:nvPr userDrawn="1"/>
        </p:nvPicPr>
        <p:blipFill>
          <a:blip r:embed="rId2" cstate="print"/>
          <a:stretch>
            <a:fillRect/>
          </a:stretch>
        </p:blipFill>
        <p:spPr>
          <a:xfrm>
            <a:off x="2438400" y="0"/>
            <a:ext cx="2457143" cy="1866667"/>
          </a:xfrm>
          <a:prstGeom prst="rect">
            <a:avLst/>
          </a:prstGeom>
        </p:spPr>
      </p:pic>
      <p:pic>
        <p:nvPicPr>
          <p:cNvPr id="11" name="Picture 10" descr="green diagonal stripes.bmp"/>
          <p:cNvPicPr>
            <a:picLocks noChangeAspect="1"/>
          </p:cNvPicPr>
          <p:nvPr userDrawn="1"/>
        </p:nvPicPr>
        <p:blipFill>
          <a:blip r:embed="rId2" cstate="print"/>
          <a:stretch>
            <a:fillRect/>
          </a:stretch>
        </p:blipFill>
        <p:spPr>
          <a:xfrm>
            <a:off x="0" y="0"/>
            <a:ext cx="2457143" cy="1866667"/>
          </a:xfrm>
          <a:prstGeom prst="rect">
            <a:avLst/>
          </a:prstGeom>
        </p:spPr>
      </p:pic>
      <p:pic>
        <p:nvPicPr>
          <p:cNvPr id="12" name="Picture 11" descr="green diagonal stripes.bmp"/>
          <p:cNvPicPr>
            <a:picLocks noChangeAspect="1"/>
          </p:cNvPicPr>
          <p:nvPr userDrawn="1"/>
        </p:nvPicPr>
        <p:blipFill>
          <a:blip r:embed="rId2" cstate="print"/>
          <a:stretch>
            <a:fillRect/>
          </a:stretch>
        </p:blipFill>
        <p:spPr>
          <a:xfrm>
            <a:off x="4876800" y="0"/>
            <a:ext cx="2457143" cy="1866667"/>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E3410E-AFFD-4B3B-956A-76FAEEB22BAA}"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E3410E-AFFD-4B3B-956A-76FAEEB22BAA}" type="datetimeFigureOut">
              <a:rPr lang="en-US" smtClean="0"/>
              <a:pPr/>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8F2DD3-424F-4C05-AC8A-468CDAD397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E3410E-AFFD-4B3B-956A-76FAEEB22BAA}" type="datetimeFigureOut">
              <a:rPr lang="en-US" smtClean="0"/>
              <a:pPr/>
              <a:t>6/10/2024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8F2DD3-424F-4C05-AC8A-468CDAD397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51BC4EAB-4049-419E-BD24-B35814065770}" type="slidenum">
              <a:rPr lang="en-US" smtClean="0"/>
              <a:pPr>
                <a:defRPr/>
              </a:pPr>
              <a:t>1</a:t>
            </a:fld>
            <a:endParaRPr lang="en-US"/>
          </a:p>
        </p:txBody>
      </p:sp>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solidFill>
              <a:srgbClr val="009242">
                <a:alpha val="50196"/>
              </a:srgbClr>
            </a:solidFill>
            <a:miter lim="800000"/>
            <a:headEnd/>
            <a:tailEnd/>
          </a:ln>
          <a:effectLst/>
        </p:spPr>
      </p:pic>
      <p:sp>
        <p:nvSpPr>
          <p:cNvPr id="12" name="Rectangle 11"/>
          <p:cNvSpPr/>
          <p:nvPr/>
        </p:nvSpPr>
        <p:spPr>
          <a:xfrm>
            <a:off x="152400" y="4495800"/>
            <a:ext cx="8763000" cy="228600"/>
          </a:xfrm>
          <a:prstGeom prst="rect">
            <a:avLst/>
          </a:prstGeom>
          <a:solidFill>
            <a:srgbClr val="FF0000">
              <a:alpha val="25098"/>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Preparing Defensive Position</a:t>
            </a:r>
          </a:p>
        </p:txBody>
      </p:sp>
      <p:sp>
        <p:nvSpPr>
          <p:cNvPr id="13" name="Rectangle 12"/>
          <p:cNvSpPr/>
          <p:nvPr/>
        </p:nvSpPr>
        <p:spPr>
          <a:xfrm>
            <a:off x="152400" y="5791200"/>
            <a:ext cx="838200" cy="228600"/>
          </a:xfrm>
          <a:prstGeom prst="rect">
            <a:avLst/>
          </a:prstGeom>
          <a:solidFill>
            <a:srgbClr val="33CC33">
              <a:alpha val="3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60%</a:t>
            </a:r>
          </a:p>
        </p:txBody>
      </p:sp>
      <p:sp>
        <p:nvSpPr>
          <p:cNvPr id="14" name="Rectangle 13"/>
          <p:cNvSpPr/>
          <p:nvPr/>
        </p:nvSpPr>
        <p:spPr>
          <a:xfrm>
            <a:off x="7320778" y="5791200"/>
            <a:ext cx="1594621" cy="228600"/>
          </a:xfrm>
          <a:prstGeom prst="rect">
            <a:avLst/>
          </a:prstGeom>
          <a:solidFill>
            <a:srgbClr val="33CC33">
              <a:alpha val="3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60%</a:t>
            </a:r>
          </a:p>
        </p:txBody>
      </p:sp>
      <p:sp>
        <p:nvSpPr>
          <p:cNvPr id="15" name="Rectangle 14"/>
          <p:cNvSpPr/>
          <p:nvPr/>
        </p:nvSpPr>
        <p:spPr>
          <a:xfrm>
            <a:off x="990600" y="5791200"/>
            <a:ext cx="1295400" cy="2286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62000" y="-28907"/>
            <a:ext cx="3048000" cy="369332"/>
          </a:xfrm>
          <a:prstGeom prst="rect">
            <a:avLst/>
          </a:prstGeom>
          <a:noFill/>
        </p:spPr>
        <p:txBody>
          <a:bodyPr wrap="square" rtlCol="0">
            <a:spAutoFit/>
          </a:bodyPr>
          <a:lstStyle/>
          <a:p>
            <a:r>
              <a:rPr lang="en-US" dirty="0"/>
              <a:t>24AUG</a:t>
            </a:r>
          </a:p>
        </p:txBody>
      </p:sp>
      <p:sp>
        <p:nvSpPr>
          <p:cNvPr id="11" name="TextBox 10"/>
          <p:cNvSpPr txBox="1"/>
          <p:nvPr/>
        </p:nvSpPr>
        <p:spPr>
          <a:xfrm rot="5400000">
            <a:off x="6120199" y="3633401"/>
            <a:ext cx="838201" cy="276999"/>
          </a:xfrm>
          <a:prstGeom prst="rect">
            <a:avLst/>
          </a:prstGeom>
          <a:noFill/>
        </p:spPr>
        <p:txBody>
          <a:bodyPr wrap="square" rtlCol="0">
            <a:spAutoFit/>
          </a:bodyPr>
          <a:lstStyle/>
          <a:p>
            <a:r>
              <a:rPr lang="en-US" sz="1200" dirty="0"/>
              <a:t>CO RXL</a:t>
            </a:r>
          </a:p>
        </p:txBody>
      </p:sp>
      <p:sp>
        <p:nvSpPr>
          <p:cNvPr id="17" name="TextBox 16"/>
          <p:cNvSpPr txBox="1"/>
          <p:nvPr/>
        </p:nvSpPr>
        <p:spPr>
          <a:xfrm rot="5400000">
            <a:off x="2995999" y="3633401"/>
            <a:ext cx="838201" cy="276999"/>
          </a:xfrm>
          <a:prstGeom prst="rect">
            <a:avLst/>
          </a:prstGeom>
          <a:noFill/>
        </p:spPr>
        <p:txBody>
          <a:bodyPr wrap="square" rtlCol="0">
            <a:spAutoFit/>
          </a:bodyPr>
          <a:lstStyle/>
          <a:p>
            <a:r>
              <a:rPr lang="en-US" sz="1200" dirty="0"/>
              <a:t>OPORD </a:t>
            </a:r>
          </a:p>
        </p:txBody>
      </p:sp>
      <p:sp>
        <p:nvSpPr>
          <p:cNvPr id="18" name="TextBox 17"/>
          <p:cNvSpPr txBox="1"/>
          <p:nvPr/>
        </p:nvSpPr>
        <p:spPr>
          <a:xfrm rot="5400000">
            <a:off x="3910399" y="3633401"/>
            <a:ext cx="838201" cy="276999"/>
          </a:xfrm>
          <a:prstGeom prst="rect">
            <a:avLst/>
          </a:prstGeom>
          <a:noFill/>
        </p:spPr>
        <p:txBody>
          <a:bodyPr wrap="square" rtlCol="0">
            <a:spAutoFit/>
          </a:bodyPr>
          <a:lstStyle/>
          <a:p>
            <a:r>
              <a:rPr lang="en-US" sz="1200" dirty="0"/>
              <a:t>Back Brief </a:t>
            </a:r>
          </a:p>
        </p:txBody>
      </p:sp>
      <p:sp>
        <p:nvSpPr>
          <p:cNvPr id="19" name="TextBox 18"/>
          <p:cNvSpPr txBox="1"/>
          <p:nvPr/>
        </p:nvSpPr>
        <p:spPr>
          <a:xfrm rot="5400000">
            <a:off x="4900999" y="3709600"/>
            <a:ext cx="990600" cy="276999"/>
          </a:xfrm>
          <a:prstGeom prst="rect">
            <a:avLst/>
          </a:prstGeom>
          <a:noFill/>
        </p:spPr>
        <p:txBody>
          <a:bodyPr wrap="square" rtlCol="0">
            <a:spAutoFit/>
          </a:bodyPr>
          <a:lstStyle/>
          <a:p>
            <a:r>
              <a:rPr lang="en-US" sz="1200" dirty="0"/>
              <a:t>PL Rock Drill</a:t>
            </a:r>
          </a:p>
        </p:txBody>
      </p:sp>
      <p:sp>
        <p:nvSpPr>
          <p:cNvPr id="20" name="TextBox 19"/>
          <p:cNvSpPr txBox="1"/>
          <p:nvPr/>
        </p:nvSpPr>
        <p:spPr>
          <a:xfrm rot="5400000">
            <a:off x="3300799" y="1195001"/>
            <a:ext cx="990600" cy="276999"/>
          </a:xfrm>
          <a:prstGeom prst="rect">
            <a:avLst/>
          </a:prstGeom>
          <a:noFill/>
        </p:spPr>
        <p:txBody>
          <a:bodyPr wrap="square" rtlCol="0">
            <a:spAutoFit/>
          </a:bodyPr>
          <a:lstStyle/>
          <a:p>
            <a:r>
              <a:rPr lang="en-US" sz="1200" dirty="0"/>
              <a:t>Scouts SP</a:t>
            </a:r>
          </a:p>
        </p:txBody>
      </p:sp>
      <p:sp>
        <p:nvSpPr>
          <p:cNvPr id="21" name="TextBox 20"/>
          <p:cNvSpPr txBox="1"/>
          <p:nvPr/>
        </p:nvSpPr>
        <p:spPr>
          <a:xfrm rot="5400000">
            <a:off x="7034599" y="1118801"/>
            <a:ext cx="838201" cy="276999"/>
          </a:xfrm>
          <a:prstGeom prst="rect">
            <a:avLst/>
          </a:prstGeom>
          <a:noFill/>
        </p:spPr>
        <p:txBody>
          <a:bodyPr wrap="square" rtlCol="0">
            <a:spAutoFit/>
          </a:bodyPr>
          <a:lstStyle/>
          <a:p>
            <a:r>
              <a:rPr lang="en-US" sz="1200" dirty="0"/>
              <a:t>BN RXL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Situation</a:t>
            </a:r>
          </a:p>
        </p:txBody>
      </p:sp>
      <p:sp>
        <p:nvSpPr>
          <p:cNvPr id="3" name="Content Placeholder 2"/>
          <p:cNvSpPr>
            <a:spLocks noGrp="1"/>
          </p:cNvSpPr>
          <p:nvPr>
            <p:ph idx="1"/>
          </p:nvPr>
        </p:nvSpPr>
        <p:spPr/>
        <p:txBody>
          <a:bodyPr/>
          <a:lstStyle/>
          <a:p>
            <a:pPr marL="0" indent="0" defTabSz="115888">
              <a:buNone/>
            </a:pPr>
            <a:r>
              <a:rPr lang="en-US" sz="1600" dirty="0"/>
              <a:t>In the past 120 hours </a:t>
            </a:r>
            <a:r>
              <a:rPr lang="en-US" sz="1600" dirty="0" err="1"/>
              <a:t>Narian</a:t>
            </a:r>
            <a:r>
              <a:rPr lang="en-US" sz="1600" dirty="0"/>
              <a:t> Forces have attacked west, seizing the town of Darby as they continue their advance to Columbus.  The 2</a:t>
            </a:r>
            <a:r>
              <a:rPr lang="en-US" sz="1600" baseline="30000" dirty="0"/>
              <a:t>nd</a:t>
            </a:r>
            <a:r>
              <a:rPr lang="en-US" sz="1600" dirty="0"/>
              <a:t> </a:t>
            </a:r>
            <a:r>
              <a:rPr lang="en-US" sz="1600" dirty="0" err="1"/>
              <a:t>Narian</a:t>
            </a:r>
            <a:r>
              <a:rPr lang="en-US" sz="1600" dirty="0"/>
              <a:t> Infantry BDE currently occupies Darby with one BN forward in the disruption zone, one battalion to the East securing LOCs, and one BN dedicated to its defense.  Additionally, the DIV mechanized reconnaissance company is screening in the disruption zone.  UAS footage also shows a </a:t>
            </a:r>
            <a:r>
              <a:rPr lang="en-US" sz="1600" dirty="0" err="1"/>
              <a:t>Narian</a:t>
            </a:r>
            <a:r>
              <a:rPr lang="en-US" sz="1600" dirty="0"/>
              <a:t> Mechanized Infantry Company (BMP equipped) operating in the AO with two platoons </a:t>
            </a:r>
            <a:r>
              <a:rPr lang="en-US" sz="1600" dirty="0" err="1"/>
              <a:t>vic</a:t>
            </a:r>
            <a:r>
              <a:rPr lang="en-US" sz="1600" dirty="0"/>
              <a:t> Darby and one platoon in the disruption zone. Because of enemy knowledge of US Forces at Columbus APOD provided by civilian looking recon teams and HUMINT from the locals, the </a:t>
            </a:r>
            <a:r>
              <a:rPr lang="en-US" sz="1600" dirty="0" err="1"/>
              <a:t>Narian</a:t>
            </a:r>
            <a:r>
              <a:rPr lang="en-US" sz="1600" dirty="0"/>
              <a:t> BN in the disruption zone has identified the SBCT as the biggest threat to their BDE’s refit operations.  Subsequently, they have chosen to defend IVO the improved/hard surface roads that approach Darby from the west.  Three platoons in non-mutual supporting BPs allows them to defend both air and ground approach routes along I-185 to Buena Vista Rd to Darby as well as the I-185 to Hwy 27 to Hwy 26 to Hwy 137 route to Darby and this second route’s potential bypass route IVO Bush Hill.  The 101</a:t>
            </a:r>
            <a:r>
              <a:rPr lang="en-US" sz="1600" baseline="30000" dirty="0"/>
              <a:t>st</a:t>
            </a:r>
            <a:r>
              <a:rPr lang="en-US" sz="1600" dirty="0"/>
              <a:t> Airborne Division has been deployed to the Fort </a:t>
            </a:r>
            <a:r>
              <a:rPr lang="en-US" sz="1600" dirty="0" err="1"/>
              <a:t>Benning</a:t>
            </a:r>
            <a:r>
              <a:rPr lang="en-US" sz="1600" dirty="0"/>
              <a:t>/Columbus AO via Columbus Airport to prevent </a:t>
            </a:r>
            <a:r>
              <a:rPr lang="en-US" sz="1600" dirty="0" err="1"/>
              <a:t>Narian</a:t>
            </a:r>
            <a:r>
              <a:rPr lang="en-US" sz="1600" dirty="0"/>
              <a:t> Forces from continuing their attack to the northwest. </a:t>
            </a:r>
          </a:p>
        </p:txBody>
      </p:sp>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0"/>
          <p:cNvGrpSpPr>
            <a:grpSpLocks/>
          </p:cNvGrpSpPr>
          <p:nvPr/>
        </p:nvGrpSpPr>
        <p:grpSpPr bwMode="auto">
          <a:xfrm>
            <a:off x="9753600" y="1600200"/>
            <a:ext cx="258763" cy="671513"/>
            <a:chOff x="336" y="1758"/>
            <a:chExt cx="163" cy="423"/>
          </a:xfrm>
        </p:grpSpPr>
        <p:sp>
          <p:nvSpPr>
            <p:cNvPr id="10322" name="AutoShape 91"/>
            <p:cNvSpPr>
              <a:spLocks noChangeAspect="1" noChangeArrowheads="1"/>
            </p:cNvSpPr>
            <p:nvPr/>
          </p:nvSpPr>
          <p:spPr bwMode="auto">
            <a:xfrm rot="2689598">
              <a:off x="384" y="1843"/>
              <a:ext cx="115" cy="123"/>
            </a:xfrm>
            <a:prstGeom prst="flowChartProcess">
              <a:avLst/>
            </a:prstGeom>
            <a:noFill/>
            <a:ln w="28575">
              <a:solidFill>
                <a:schemeClr val="tx1"/>
              </a:solidFill>
              <a:miter lim="800000"/>
              <a:headEnd/>
              <a:tailEnd/>
            </a:ln>
          </p:spPr>
          <p:txBody>
            <a:bodyPr wrap="none" anchor="ctr"/>
            <a:lstStyle/>
            <a:p>
              <a:endParaRPr lang="en-US"/>
            </a:p>
          </p:txBody>
        </p:sp>
        <p:sp>
          <p:nvSpPr>
            <p:cNvPr id="10323" name="Line 92"/>
            <p:cNvSpPr>
              <a:spLocks noChangeAspect="1" noChangeShapeType="1"/>
            </p:cNvSpPr>
            <p:nvPr/>
          </p:nvSpPr>
          <p:spPr bwMode="auto">
            <a:xfrm>
              <a:off x="401" y="1860"/>
              <a:ext cx="80" cy="87"/>
            </a:xfrm>
            <a:prstGeom prst="line">
              <a:avLst/>
            </a:prstGeom>
            <a:noFill/>
            <a:ln w="28575">
              <a:solidFill>
                <a:schemeClr val="tx1"/>
              </a:solidFill>
              <a:round/>
              <a:headEnd/>
              <a:tailEnd/>
            </a:ln>
          </p:spPr>
          <p:txBody>
            <a:bodyPr wrap="none" anchor="ctr"/>
            <a:lstStyle/>
            <a:p>
              <a:endParaRPr lang="en-US"/>
            </a:p>
          </p:txBody>
        </p:sp>
        <p:sp>
          <p:nvSpPr>
            <p:cNvPr id="10324" name="Line 93"/>
            <p:cNvSpPr>
              <a:spLocks noChangeAspect="1" noChangeShapeType="1"/>
            </p:cNvSpPr>
            <p:nvPr/>
          </p:nvSpPr>
          <p:spPr bwMode="auto">
            <a:xfrm rot="5400000">
              <a:off x="399" y="1864"/>
              <a:ext cx="88" cy="83"/>
            </a:xfrm>
            <a:prstGeom prst="line">
              <a:avLst/>
            </a:prstGeom>
            <a:noFill/>
            <a:ln w="28575">
              <a:solidFill>
                <a:schemeClr val="tx1"/>
              </a:solidFill>
              <a:round/>
              <a:headEnd/>
              <a:tailEnd/>
            </a:ln>
          </p:spPr>
          <p:txBody>
            <a:bodyPr wrap="none" anchor="ctr"/>
            <a:lstStyle/>
            <a:p>
              <a:endParaRPr lang="en-US"/>
            </a:p>
          </p:txBody>
        </p:sp>
        <p:sp>
          <p:nvSpPr>
            <p:cNvPr id="10325" name="Line 94"/>
            <p:cNvSpPr>
              <a:spLocks noChangeShapeType="1"/>
            </p:cNvSpPr>
            <p:nvPr/>
          </p:nvSpPr>
          <p:spPr bwMode="auto">
            <a:xfrm>
              <a:off x="414" y="1758"/>
              <a:ext cx="0" cy="48"/>
            </a:xfrm>
            <a:prstGeom prst="line">
              <a:avLst/>
            </a:prstGeom>
            <a:noFill/>
            <a:ln w="38100">
              <a:solidFill>
                <a:schemeClr val="tx1"/>
              </a:solidFill>
              <a:round/>
              <a:headEnd/>
              <a:tailEnd/>
            </a:ln>
          </p:spPr>
          <p:txBody>
            <a:bodyPr wrap="none" anchor="ctr"/>
            <a:lstStyle/>
            <a:p>
              <a:endParaRPr lang="en-US"/>
            </a:p>
          </p:txBody>
        </p:sp>
        <p:sp>
          <p:nvSpPr>
            <p:cNvPr id="10326" name="Line 95"/>
            <p:cNvSpPr>
              <a:spLocks noChangeShapeType="1"/>
            </p:cNvSpPr>
            <p:nvPr/>
          </p:nvSpPr>
          <p:spPr bwMode="auto">
            <a:xfrm flipH="1" flipV="1">
              <a:off x="336" y="2085"/>
              <a:ext cx="96" cy="96"/>
            </a:xfrm>
            <a:prstGeom prst="line">
              <a:avLst/>
            </a:prstGeom>
            <a:noFill/>
            <a:ln w="38100">
              <a:solidFill>
                <a:schemeClr val="tx1"/>
              </a:solidFill>
              <a:round/>
              <a:headEnd/>
              <a:tailEnd/>
            </a:ln>
          </p:spPr>
          <p:txBody>
            <a:bodyPr wrap="none" anchor="ctr"/>
            <a:lstStyle/>
            <a:p>
              <a:endParaRPr lang="en-US"/>
            </a:p>
          </p:txBody>
        </p:sp>
        <p:sp>
          <p:nvSpPr>
            <p:cNvPr id="10327" name="Line 96"/>
            <p:cNvSpPr>
              <a:spLocks noChangeShapeType="1"/>
            </p:cNvSpPr>
            <p:nvPr/>
          </p:nvSpPr>
          <p:spPr bwMode="auto">
            <a:xfrm>
              <a:off x="438" y="1989"/>
              <a:ext cx="0" cy="192"/>
            </a:xfrm>
            <a:prstGeom prst="line">
              <a:avLst/>
            </a:prstGeom>
            <a:noFill/>
            <a:ln w="38100">
              <a:solidFill>
                <a:schemeClr val="tx1"/>
              </a:solidFill>
              <a:round/>
              <a:headEnd/>
              <a:tailEnd/>
            </a:ln>
          </p:spPr>
          <p:txBody>
            <a:bodyPr wrap="none" anchor="ctr"/>
            <a:lstStyle/>
            <a:p>
              <a:endParaRPr lang="en-US"/>
            </a:p>
          </p:txBody>
        </p:sp>
        <p:sp>
          <p:nvSpPr>
            <p:cNvPr id="10328" name="Line 97"/>
            <p:cNvSpPr>
              <a:spLocks noChangeShapeType="1"/>
            </p:cNvSpPr>
            <p:nvPr/>
          </p:nvSpPr>
          <p:spPr bwMode="auto">
            <a:xfrm>
              <a:off x="471" y="1758"/>
              <a:ext cx="0" cy="48"/>
            </a:xfrm>
            <a:prstGeom prst="line">
              <a:avLst/>
            </a:prstGeom>
            <a:noFill/>
            <a:ln w="38100">
              <a:solidFill>
                <a:schemeClr val="tx1"/>
              </a:solidFill>
              <a:round/>
              <a:headEnd/>
              <a:tailEnd/>
            </a:ln>
          </p:spPr>
          <p:txBody>
            <a:bodyPr wrap="none" anchor="ctr"/>
            <a:lstStyle/>
            <a:p>
              <a:endParaRPr lang="en-US"/>
            </a:p>
          </p:txBody>
        </p:sp>
      </p:grpSp>
      <p:grpSp>
        <p:nvGrpSpPr>
          <p:cNvPr id="3" name="Group 103"/>
          <p:cNvGrpSpPr>
            <a:grpSpLocks/>
          </p:cNvGrpSpPr>
          <p:nvPr/>
        </p:nvGrpSpPr>
        <p:grpSpPr bwMode="auto">
          <a:xfrm>
            <a:off x="7391400" y="457200"/>
            <a:ext cx="182563" cy="315913"/>
            <a:chOff x="384" y="1767"/>
            <a:chExt cx="115" cy="199"/>
          </a:xfrm>
        </p:grpSpPr>
        <p:sp>
          <p:nvSpPr>
            <p:cNvPr id="10318" name="AutoShape 104"/>
            <p:cNvSpPr>
              <a:spLocks noChangeAspect="1" noChangeArrowheads="1"/>
            </p:cNvSpPr>
            <p:nvPr/>
          </p:nvSpPr>
          <p:spPr bwMode="auto">
            <a:xfrm rot="2689598">
              <a:off x="384" y="1843"/>
              <a:ext cx="115" cy="123"/>
            </a:xfrm>
            <a:prstGeom prst="flowChartProcess">
              <a:avLst/>
            </a:prstGeom>
            <a:noFill/>
            <a:ln w="28575">
              <a:solidFill>
                <a:srgbClr val="FF0000"/>
              </a:solidFill>
              <a:miter lim="800000"/>
              <a:headEnd/>
              <a:tailEnd/>
            </a:ln>
          </p:spPr>
          <p:txBody>
            <a:bodyPr wrap="none" anchor="ctr"/>
            <a:lstStyle/>
            <a:p>
              <a:endParaRPr lang="en-US"/>
            </a:p>
          </p:txBody>
        </p:sp>
        <p:sp>
          <p:nvSpPr>
            <p:cNvPr id="10319" name="Line 105"/>
            <p:cNvSpPr>
              <a:spLocks noChangeAspect="1" noChangeShapeType="1"/>
            </p:cNvSpPr>
            <p:nvPr/>
          </p:nvSpPr>
          <p:spPr bwMode="auto">
            <a:xfrm>
              <a:off x="401" y="1860"/>
              <a:ext cx="80" cy="87"/>
            </a:xfrm>
            <a:prstGeom prst="line">
              <a:avLst/>
            </a:prstGeom>
            <a:noFill/>
            <a:ln w="28575">
              <a:solidFill>
                <a:srgbClr val="FF0000"/>
              </a:solidFill>
              <a:round/>
              <a:headEnd/>
              <a:tailEnd/>
            </a:ln>
          </p:spPr>
          <p:txBody>
            <a:bodyPr wrap="none" anchor="ctr"/>
            <a:lstStyle/>
            <a:p>
              <a:endParaRPr lang="en-US"/>
            </a:p>
          </p:txBody>
        </p:sp>
        <p:sp>
          <p:nvSpPr>
            <p:cNvPr id="10320" name="Line 106"/>
            <p:cNvSpPr>
              <a:spLocks noChangeAspect="1" noChangeShapeType="1"/>
            </p:cNvSpPr>
            <p:nvPr/>
          </p:nvSpPr>
          <p:spPr bwMode="auto">
            <a:xfrm rot="5400000">
              <a:off x="399" y="1864"/>
              <a:ext cx="88" cy="83"/>
            </a:xfrm>
            <a:prstGeom prst="line">
              <a:avLst/>
            </a:prstGeom>
            <a:noFill/>
            <a:ln w="28575">
              <a:solidFill>
                <a:srgbClr val="FF0000"/>
              </a:solidFill>
              <a:round/>
              <a:headEnd/>
              <a:tailEnd/>
            </a:ln>
          </p:spPr>
          <p:txBody>
            <a:bodyPr wrap="none" anchor="ctr"/>
            <a:lstStyle/>
            <a:p>
              <a:endParaRPr lang="en-US"/>
            </a:p>
          </p:txBody>
        </p:sp>
        <p:sp>
          <p:nvSpPr>
            <p:cNvPr id="10321" name="Line 107"/>
            <p:cNvSpPr>
              <a:spLocks noChangeShapeType="1"/>
            </p:cNvSpPr>
            <p:nvPr/>
          </p:nvSpPr>
          <p:spPr bwMode="auto">
            <a:xfrm>
              <a:off x="441" y="1767"/>
              <a:ext cx="0" cy="48"/>
            </a:xfrm>
            <a:prstGeom prst="line">
              <a:avLst/>
            </a:prstGeom>
            <a:noFill/>
            <a:ln w="38100">
              <a:solidFill>
                <a:srgbClr val="FF0000"/>
              </a:solidFill>
              <a:round/>
              <a:headEnd/>
              <a:tailEnd/>
            </a:ln>
          </p:spPr>
          <p:txBody>
            <a:bodyPr wrap="none" anchor="ctr"/>
            <a:lstStyle/>
            <a:p>
              <a:endParaRPr lang="en-US"/>
            </a:p>
          </p:txBody>
        </p:sp>
      </p:grpSp>
      <p:grpSp>
        <p:nvGrpSpPr>
          <p:cNvPr id="4" name="Group 103"/>
          <p:cNvGrpSpPr>
            <a:grpSpLocks/>
          </p:cNvGrpSpPr>
          <p:nvPr/>
        </p:nvGrpSpPr>
        <p:grpSpPr bwMode="auto">
          <a:xfrm>
            <a:off x="5791200" y="6248400"/>
            <a:ext cx="182563" cy="315913"/>
            <a:chOff x="384" y="1767"/>
            <a:chExt cx="115" cy="199"/>
          </a:xfrm>
        </p:grpSpPr>
        <p:sp>
          <p:nvSpPr>
            <p:cNvPr id="10314" name="AutoShape 104"/>
            <p:cNvSpPr>
              <a:spLocks noChangeAspect="1" noChangeArrowheads="1"/>
            </p:cNvSpPr>
            <p:nvPr/>
          </p:nvSpPr>
          <p:spPr bwMode="auto">
            <a:xfrm rot="2689598">
              <a:off x="384" y="1843"/>
              <a:ext cx="115" cy="123"/>
            </a:xfrm>
            <a:prstGeom prst="flowChartProcess">
              <a:avLst/>
            </a:prstGeom>
            <a:noFill/>
            <a:ln w="28575">
              <a:solidFill>
                <a:srgbClr val="FF0000"/>
              </a:solidFill>
              <a:miter lim="800000"/>
              <a:headEnd/>
              <a:tailEnd/>
            </a:ln>
          </p:spPr>
          <p:txBody>
            <a:bodyPr wrap="none" anchor="ctr"/>
            <a:lstStyle/>
            <a:p>
              <a:endParaRPr lang="en-US"/>
            </a:p>
          </p:txBody>
        </p:sp>
        <p:sp>
          <p:nvSpPr>
            <p:cNvPr id="10315" name="Line 105"/>
            <p:cNvSpPr>
              <a:spLocks noChangeAspect="1" noChangeShapeType="1"/>
            </p:cNvSpPr>
            <p:nvPr/>
          </p:nvSpPr>
          <p:spPr bwMode="auto">
            <a:xfrm>
              <a:off x="401" y="1860"/>
              <a:ext cx="80" cy="87"/>
            </a:xfrm>
            <a:prstGeom prst="line">
              <a:avLst/>
            </a:prstGeom>
            <a:noFill/>
            <a:ln w="28575">
              <a:solidFill>
                <a:srgbClr val="FF0000"/>
              </a:solidFill>
              <a:round/>
              <a:headEnd/>
              <a:tailEnd/>
            </a:ln>
          </p:spPr>
          <p:txBody>
            <a:bodyPr wrap="none" anchor="ctr"/>
            <a:lstStyle/>
            <a:p>
              <a:endParaRPr lang="en-US"/>
            </a:p>
          </p:txBody>
        </p:sp>
        <p:sp>
          <p:nvSpPr>
            <p:cNvPr id="10316" name="Line 106"/>
            <p:cNvSpPr>
              <a:spLocks noChangeAspect="1" noChangeShapeType="1"/>
            </p:cNvSpPr>
            <p:nvPr/>
          </p:nvSpPr>
          <p:spPr bwMode="auto">
            <a:xfrm rot="5400000">
              <a:off x="399" y="1864"/>
              <a:ext cx="88" cy="83"/>
            </a:xfrm>
            <a:prstGeom prst="line">
              <a:avLst/>
            </a:prstGeom>
            <a:noFill/>
            <a:ln w="28575">
              <a:solidFill>
                <a:srgbClr val="FF0000"/>
              </a:solidFill>
              <a:round/>
              <a:headEnd/>
              <a:tailEnd/>
            </a:ln>
          </p:spPr>
          <p:txBody>
            <a:bodyPr wrap="none" anchor="ctr"/>
            <a:lstStyle/>
            <a:p>
              <a:endParaRPr lang="en-US"/>
            </a:p>
          </p:txBody>
        </p:sp>
        <p:sp>
          <p:nvSpPr>
            <p:cNvPr id="10317" name="Line 107"/>
            <p:cNvSpPr>
              <a:spLocks noChangeShapeType="1"/>
            </p:cNvSpPr>
            <p:nvPr/>
          </p:nvSpPr>
          <p:spPr bwMode="auto">
            <a:xfrm>
              <a:off x="441" y="1767"/>
              <a:ext cx="0" cy="48"/>
            </a:xfrm>
            <a:prstGeom prst="line">
              <a:avLst/>
            </a:prstGeom>
            <a:noFill/>
            <a:ln w="38100">
              <a:solidFill>
                <a:srgbClr val="FF0000"/>
              </a:solidFill>
              <a:round/>
              <a:headEnd/>
              <a:tailEnd/>
            </a:ln>
          </p:spPr>
          <p:txBody>
            <a:bodyPr wrap="none" anchor="ctr"/>
            <a:lstStyle/>
            <a:p>
              <a:endParaRPr lang="en-US"/>
            </a:p>
          </p:txBody>
        </p:sp>
      </p:grpSp>
      <p:grpSp>
        <p:nvGrpSpPr>
          <p:cNvPr id="5" name="Group 103"/>
          <p:cNvGrpSpPr>
            <a:grpSpLocks/>
          </p:cNvGrpSpPr>
          <p:nvPr/>
        </p:nvGrpSpPr>
        <p:grpSpPr bwMode="auto">
          <a:xfrm>
            <a:off x="6553200" y="4495800"/>
            <a:ext cx="182563" cy="315913"/>
            <a:chOff x="384" y="1767"/>
            <a:chExt cx="115" cy="199"/>
          </a:xfrm>
        </p:grpSpPr>
        <p:sp>
          <p:nvSpPr>
            <p:cNvPr id="10310" name="AutoShape 104"/>
            <p:cNvSpPr>
              <a:spLocks noChangeAspect="1" noChangeArrowheads="1"/>
            </p:cNvSpPr>
            <p:nvPr/>
          </p:nvSpPr>
          <p:spPr bwMode="auto">
            <a:xfrm rot="2689598">
              <a:off x="384" y="1843"/>
              <a:ext cx="115" cy="123"/>
            </a:xfrm>
            <a:prstGeom prst="flowChartProcess">
              <a:avLst/>
            </a:prstGeom>
            <a:noFill/>
            <a:ln w="28575">
              <a:solidFill>
                <a:srgbClr val="FF0000"/>
              </a:solidFill>
              <a:miter lim="800000"/>
              <a:headEnd/>
              <a:tailEnd/>
            </a:ln>
          </p:spPr>
          <p:txBody>
            <a:bodyPr wrap="none" anchor="ctr"/>
            <a:lstStyle/>
            <a:p>
              <a:endParaRPr lang="en-US"/>
            </a:p>
          </p:txBody>
        </p:sp>
        <p:sp>
          <p:nvSpPr>
            <p:cNvPr id="10311" name="Line 105"/>
            <p:cNvSpPr>
              <a:spLocks noChangeAspect="1" noChangeShapeType="1"/>
            </p:cNvSpPr>
            <p:nvPr/>
          </p:nvSpPr>
          <p:spPr bwMode="auto">
            <a:xfrm>
              <a:off x="401" y="1860"/>
              <a:ext cx="80" cy="87"/>
            </a:xfrm>
            <a:prstGeom prst="line">
              <a:avLst/>
            </a:prstGeom>
            <a:noFill/>
            <a:ln w="28575">
              <a:solidFill>
                <a:srgbClr val="FF0000"/>
              </a:solidFill>
              <a:round/>
              <a:headEnd/>
              <a:tailEnd/>
            </a:ln>
          </p:spPr>
          <p:txBody>
            <a:bodyPr wrap="none" anchor="ctr"/>
            <a:lstStyle/>
            <a:p>
              <a:endParaRPr lang="en-US"/>
            </a:p>
          </p:txBody>
        </p:sp>
        <p:sp>
          <p:nvSpPr>
            <p:cNvPr id="10312" name="Line 106"/>
            <p:cNvSpPr>
              <a:spLocks noChangeAspect="1" noChangeShapeType="1"/>
            </p:cNvSpPr>
            <p:nvPr/>
          </p:nvSpPr>
          <p:spPr bwMode="auto">
            <a:xfrm rot="5400000">
              <a:off x="399" y="1864"/>
              <a:ext cx="88" cy="83"/>
            </a:xfrm>
            <a:prstGeom prst="line">
              <a:avLst/>
            </a:prstGeom>
            <a:noFill/>
            <a:ln w="28575">
              <a:solidFill>
                <a:srgbClr val="FF0000"/>
              </a:solidFill>
              <a:round/>
              <a:headEnd/>
              <a:tailEnd/>
            </a:ln>
          </p:spPr>
          <p:txBody>
            <a:bodyPr wrap="none" anchor="ctr"/>
            <a:lstStyle/>
            <a:p>
              <a:endParaRPr lang="en-US"/>
            </a:p>
          </p:txBody>
        </p:sp>
        <p:sp>
          <p:nvSpPr>
            <p:cNvPr id="10313" name="Line 107"/>
            <p:cNvSpPr>
              <a:spLocks noChangeShapeType="1"/>
            </p:cNvSpPr>
            <p:nvPr/>
          </p:nvSpPr>
          <p:spPr bwMode="auto">
            <a:xfrm>
              <a:off x="441" y="1767"/>
              <a:ext cx="0" cy="48"/>
            </a:xfrm>
            <a:prstGeom prst="line">
              <a:avLst/>
            </a:prstGeom>
            <a:noFill/>
            <a:ln w="38100">
              <a:solidFill>
                <a:srgbClr val="FF0000"/>
              </a:solidFill>
              <a:round/>
              <a:headEnd/>
              <a:tailEnd/>
            </a:ln>
          </p:spPr>
          <p:txBody>
            <a:bodyPr wrap="none" anchor="ctr"/>
            <a:lstStyle/>
            <a:p>
              <a:endParaRPr lang="en-US"/>
            </a:p>
          </p:txBody>
        </p:sp>
      </p:grpSp>
      <p:sp>
        <p:nvSpPr>
          <p:cNvPr id="53" name="Freeform 52"/>
          <p:cNvSpPr/>
          <p:nvPr/>
        </p:nvSpPr>
        <p:spPr>
          <a:xfrm>
            <a:off x="-55563" y="3175"/>
            <a:ext cx="3394076" cy="1604963"/>
          </a:xfrm>
          <a:custGeom>
            <a:avLst/>
            <a:gdLst>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236685 w 4223657"/>
              <a:gd name="connsiteY37" fmla="*/ 769257 h 2467429"/>
              <a:gd name="connsiteX38" fmla="*/ 3294743 w 4223657"/>
              <a:gd name="connsiteY38" fmla="*/ 682172 h 2467429"/>
              <a:gd name="connsiteX39" fmla="*/ 3323771 w 4223657"/>
              <a:gd name="connsiteY39" fmla="*/ 638629 h 2467429"/>
              <a:gd name="connsiteX40" fmla="*/ 3367314 w 4223657"/>
              <a:gd name="connsiteY40" fmla="*/ 609600 h 2467429"/>
              <a:gd name="connsiteX41" fmla="*/ 3410857 w 4223657"/>
              <a:gd name="connsiteY41" fmla="*/ 551543 h 2467429"/>
              <a:gd name="connsiteX42" fmla="*/ 3497943 w 4223657"/>
              <a:gd name="connsiteY42" fmla="*/ 493486 h 2467429"/>
              <a:gd name="connsiteX43" fmla="*/ 3556000 w 4223657"/>
              <a:gd name="connsiteY43" fmla="*/ 420915 h 2467429"/>
              <a:gd name="connsiteX44" fmla="*/ 3628571 w 4223657"/>
              <a:gd name="connsiteY44" fmla="*/ 348343 h 2467429"/>
              <a:gd name="connsiteX45" fmla="*/ 3686628 w 4223657"/>
              <a:gd name="connsiteY45" fmla="*/ 261257 h 2467429"/>
              <a:gd name="connsiteX46" fmla="*/ 3730171 w 4223657"/>
              <a:gd name="connsiteY46" fmla="*/ 246743 h 2467429"/>
              <a:gd name="connsiteX47" fmla="*/ 3817257 w 4223657"/>
              <a:gd name="connsiteY47" fmla="*/ 188686 h 2467429"/>
              <a:gd name="connsiteX48" fmla="*/ 3860800 w 4223657"/>
              <a:gd name="connsiteY48" fmla="*/ 174172 h 2467429"/>
              <a:gd name="connsiteX49" fmla="*/ 4005943 w 4223657"/>
              <a:gd name="connsiteY49" fmla="*/ 130629 h 2467429"/>
              <a:gd name="connsiteX50" fmla="*/ 4049485 w 4223657"/>
              <a:gd name="connsiteY50" fmla="*/ 101600 h 2467429"/>
              <a:gd name="connsiteX51" fmla="*/ 4093028 w 4223657"/>
              <a:gd name="connsiteY51" fmla="*/ 87086 h 2467429"/>
              <a:gd name="connsiteX52" fmla="*/ 4194628 w 4223657"/>
              <a:gd name="connsiteY52" fmla="*/ 29029 h 2467429"/>
              <a:gd name="connsiteX53" fmla="*/ 4223657 w 4223657"/>
              <a:gd name="connsiteY53"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236685 w 4223657"/>
              <a:gd name="connsiteY37" fmla="*/ 769257 h 2467429"/>
              <a:gd name="connsiteX38" fmla="*/ 3294743 w 4223657"/>
              <a:gd name="connsiteY38" fmla="*/ 682172 h 2467429"/>
              <a:gd name="connsiteX39" fmla="*/ 3367314 w 4223657"/>
              <a:gd name="connsiteY39" fmla="*/ 609600 h 2467429"/>
              <a:gd name="connsiteX40" fmla="*/ 3410857 w 4223657"/>
              <a:gd name="connsiteY40" fmla="*/ 551543 h 2467429"/>
              <a:gd name="connsiteX41" fmla="*/ 3497943 w 4223657"/>
              <a:gd name="connsiteY41" fmla="*/ 493486 h 2467429"/>
              <a:gd name="connsiteX42" fmla="*/ 3556000 w 4223657"/>
              <a:gd name="connsiteY42" fmla="*/ 420915 h 2467429"/>
              <a:gd name="connsiteX43" fmla="*/ 3628571 w 4223657"/>
              <a:gd name="connsiteY43" fmla="*/ 348343 h 2467429"/>
              <a:gd name="connsiteX44" fmla="*/ 3686628 w 4223657"/>
              <a:gd name="connsiteY44" fmla="*/ 261257 h 2467429"/>
              <a:gd name="connsiteX45" fmla="*/ 3730171 w 4223657"/>
              <a:gd name="connsiteY45" fmla="*/ 246743 h 2467429"/>
              <a:gd name="connsiteX46" fmla="*/ 3817257 w 4223657"/>
              <a:gd name="connsiteY46" fmla="*/ 188686 h 2467429"/>
              <a:gd name="connsiteX47" fmla="*/ 3860800 w 4223657"/>
              <a:gd name="connsiteY47" fmla="*/ 174172 h 2467429"/>
              <a:gd name="connsiteX48" fmla="*/ 4005943 w 4223657"/>
              <a:gd name="connsiteY48" fmla="*/ 130629 h 2467429"/>
              <a:gd name="connsiteX49" fmla="*/ 4049485 w 4223657"/>
              <a:gd name="connsiteY49" fmla="*/ 101600 h 2467429"/>
              <a:gd name="connsiteX50" fmla="*/ 4093028 w 4223657"/>
              <a:gd name="connsiteY50" fmla="*/ 87086 h 2467429"/>
              <a:gd name="connsiteX51" fmla="*/ 4194628 w 4223657"/>
              <a:gd name="connsiteY51" fmla="*/ 29029 h 2467429"/>
              <a:gd name="connsiteX52" fmla="*/ 4223657 w 4223657"/>
              <a:gd name="connsiteY52"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294743 w 4223657"/>
              <a:gd name="connsiteY37" fmla="*/ 682172 h 2467429"/>
              <a:gd name="connsiteX38" fmla="*/ 3367314 w 4223657"/>
              <a:gd name="connsiteY38" fmla="*/ 609600 h 2467429"/>
              <a:gd name="connsiteX39" fmla="*/ 3410857 w 4223657"/>
              <a:gd name="connsiteY39" fmla="*/ 551543 h 2467429"/>
              <a:gd name="connsiteX40" fmla="*/ 3497943 w 4223657"/>
              <a:gd name="connsiteY40" fmla="*/ 493486 h 2467429"/>
              <a:gd name="connsiteX41" fmla="*/ 3556000 w 4223657"/>
              <a:gd name="connsiteY41" fmla="*/ 420915 h 2467429"/>
              <a:gd name="connsiteX42" fmla="*/ 3628571 w 4223657"/>
              <a:gd name="connsiteY42" fmla="*/ 348343 h 2467429"/>
              <a:gd name="connsiteX43" fmla="*/ 3686628 w 4223657"/>
              <a:gd name="connsiteY43" fmla="*/ 261257 h 2467429"/>
              <a:gd name="connsiteX44" fmla="*/ 3730171 w 4223657"/>
              <a:gd name="connsiteY44" fmla="*/ 246743 h 2467429"/>
              <a:gd name="connsiteX45" fmla="*/ 3817257 w 4223657"/>
              <a:gd name="connsiteY45" fmla="*/ 188686 h 2467429"/>
              <a:gd name="connsiteX46" fmla="*/ 3860800 w 4223657"/>
              <a:gd name="connsiteY46" fmla="*/ 174172 h 2467429"/>
              <a:gd name="connsiteX47" fmla="*/ 4005943 w 4223657"/>
              <a:gd name="connsiteY47" fmla="*/ 130629 h 2467429"/>
              <a:gd name="connsiteX48" fmla="*/ 4049485 w 4223657"/>
              <a:gd name="connsiteY48" fmla="*/ 101600 h 2467429"/>
              <a:gd name="connsiteX49" fmla="*/ 4093028 w 4223657"/>
              <a:gd name="connsiteY49" fmla="*/ 87086 h 2467429"/>
              <a:gd name="connsiteX50" fmla="*/ 4194628 w 4223657"/>
              <a:gd name="connsiteY50" fmla="*/ 29029 h 2467429"/>
              <a:gd name="connsiteX51" fmla="*/ 4223657 w 4223657"/>
              <a:gd name="connsiteY51"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294743 w 4223657"/>
              <a:gd name="connsiteY37" fmla="*/ 682172 h 2467429"/>
              <a:gd name="connsiteX38" fmla="*/ 3410857 w 4223657"/>
              <a:gd name="connsiteY38" fmla="*/ 551543 h 2467429"/>
              <a:gd name="connsiteX39" fmla="*/ 3497943 w 4223657"/>
              <a:gd name="connsiteY39" fmla="*/ 493486 h 2467429"/>
              <a:gd name="connsiteX40" fmla="*/ 3556000 w 4223657"/>
              <a:gd name="connsiteY40" fmla="*/ 420915 h 2467429"/>
              <a:gd name="connsiteX41" fmla="*/ 3628571 w 4223657"/>
              <a:gd name="connsiteY41" fmla="*/ 348343 h 2467429"/>
              <a:gd name="connsiteX42" fmla="*/ 3686628 w 4223657"/>
              <a:gd name="connsiteY42" fmla="*/ 261257 h 2467429"/>
              <a:gd name="connsiteX43" fmla="*/ 3730171 w 4223657"/>
              <a:gd name="connsiteY43" fmla="*/ 246743 h 2467429"/>
              <a:gd name="connsiteX44" fmla="*/ 3817257 w 4223657"/>
              <a:gd name="connsiteY44" fmla="*/ 188686 h 2467429"/>
              <a:gd name="connsiteX45" fmla="*/ 3860800 w 4223657"/>
              <a:gd name="connsiteY45" fmla="*/ 174172 h 2467429"/>
              <a:gd name="connsiteX46" fmla="*/ 4005943 w 4223657"/>
              <a:gd name="connsiteY46" fmla="*/ 130629 h 2467429"/>
              <a:gd name="connsiteX47" fmla="*/ 4049485 w 4223657"/>
              <a:gd name="connsiteY47" fmla="*/ 101600 h 2467429"/>
              <a:gd name="connsiteX48" fmla="*/ 4093028 w 4223657"/>
              <a:gd name="connsiteY48" fmla="*/ 87086 h 2467429"/>
              <a:gd name="connsiteX49" fmla="*/ 4194628 w 4223657"/>
              <a:gd name="connsiteY49" fmla="*/ 29029 h 2467429"/>
              <a:gd name="connsiteX50" fmla="*/ 4223657 w 4223657"/>
              <a:gd name="connsiteY50"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410857 w 4223657"/>
              <a:gd name="connsiteY37" fmla="*/ 551543 h 2467429"/>
              <a:gd name="connsiteX38" fmla="*/ 3497943 w 4223657"/>
              <a:gd name="connsiteY38" fmla="*/ 493486 h 2467429"/>
              <a:gd name="connsiteX39" fmla="*/ 3556000 w 4223657"/>
              <a:gd name="connsiteY39" fmla="*/ 420915 h 2467429"/>
              <a:gd name="connsiteX40" fmla="*/ 3628571 w 4223657"/>
              <a:gd name="connsiteY40" fmla="*/ 348343 h 2467429"/>
              <a:gd name="connsiteX41" fmla="*/ 3686628 w 4223657"/>
              <a:gd name="connsiteY41" fmla="*/ 261257 h 2467429"/>
              <a:gd name="connsiteX42" fmla="*/ 3730171 w 4223657"/>
              <a:gd name="connsiteY42" fmla="*/ 246743 h 2467429"/>
              <a:gd name="connsiteX43" fmla="*/ 3817257 w 4223657"/>
              <a:gd name="connsiteY43" fmla="*/ 188686 h 2467429"/>
              <a:gd name="connsiteX44" fmla="*/ 3860800 w 4223657"/>
              <a:gd name="connsiteY44" fmla="*/ 174172 h 2467429"/>
              <a:gd name="connsiteX45" fmla="*/ 4005943 w 4223657"/>
              <a:gd name="connsiteY45" fmla="*/ 130629 h 2467429"/>
              <a:gd name="connsiteX46" fmla="*/ 4049485 w 4223657"/>
              <a:gd name="connsiteY46" fmla="*/ 101600 h 2467429"/>
              <a:gd name="connsiteX47" fmla="*/ 4093028 w 4223657"/>
              <a:gd name="connsiteY47" fmla="*/ 87086 h 2467429"/>
              <a:gd name="connsiteX48" fmla="*/ 4194628 w 4223657"/>
              <a:gd name="connsiteY48" fmla="*/ 29029 h 2467429"/>
              <a:gd name="connsiteX49" fmla="*/ 4223657 w 4223657"/>
              <a:gd name="connsiteY49"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497943 w 4223657"/>
              <a:gd name="connsiteY37" fmla="*/ 493486 h 2467429"/>
              <a:gd name="connsiteX38" fmla="*/ 3556000 w 4223657"/>
              <a:gd name="connsiteY38" fmla="*/ 420915 h 2467429"/>
              <a:gd name="connsiteX39" fmla="*/ 3628571 w 4223657"/>
              <a:gd name="connsiteY39" fmla="*/ 348343 h 2467429"/>
              <a:gd name="connsiteX40" fmla="*/ 3686628 w 4223657"/>
              <a:gd name="connsiteY40" fmla="*/ 261257 h 2467429"/>
              <a:gd name="connsiteX41" fmla="*/ 3730171 w 4223657"/>
              <a:gd name="connsiteY41" fmla="*/ 246743 h 2467429"/>
              <a:gd name="connsiteX42" fmla="*/ 3817257 w 4223657"/>
              <a:gd name="connsiteY42" fmla="*/ 188686 h 2467429"/>
              <a:gd name="connsiteX43" fmla="*/ 3860800 w 4223657"/>
              <a:gd name="connsiteY43" fmla="*/ 174172 h 2467429"/>
              <a:gd name="connsiteX44" fmla="*/ 4005943 w 4223657"/>
              <a:gd name="connsiteY44" fmla="*/ 130629 h 2467429"/>
              <a:gd name="connsiteX45" fmla="*/ 4049485 w 4223657"/>
              <a:gd name="connsiteY45" fmla="*/ 101600 h 2467429"/>
              <a:gd name="connsiteX46" fmla="*/ 4093028 w 4223657"/>
              <a:gd name="connsiteY46" fmla="*/ 87086 h 2467429"/>
              <a:gd name="connsiteX47" fmla="*/ 4194628 w 4223657"/>
              <a:gd name="connsiteY47" fmla="*/ 29029 h 2467429"/>
              <a:gd name="connsiteX48" fmla="*/ 4223657 w 4223657"/>
              <a:gd name="connsiteY48"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556000 w 4223657"/>
              <a:gd name="connsiteY37" fmla="*/ 420915 h 2467429"/>
              <a:gd name="connsiteX38" fmla="*/ 3628571 w 4223657"/>
              <a:gd name="connsiteY38" fmla="*/ 348343 h 2467429"/>
              <a:gd name="connsiteX39" fmla="*/ 3686628 w 4223657"/>
              <a:gd name="connsiteY39" fmla="*/ 261257 h 2467429"/>
              <a:gd name="connsiteX40" fmla="*/ 3730171 w 4223657"/>
              <a:gd name="connsiteY40" fmla="*/ 246743 h 2467429"/>
              <a:gd name="connsiteX41" fmla="*/ 3817257 w 4223657"/>
              <a:gd name="connsiteY41" fmla="*/ 188686 h 2467429"/>
              <a:gd name="connsiteX42" fmla="*/ 3860800 w 4223657"/>
              <a:gd name="connsiteY42" fmla="*/ 174172 h 2467429"/>
              <a:gd name="connsiteX43" fmla="*/ 4005943 w 4223657"/>
              <a:gd name="connsiteY43" fmla="*/ 130629 h 2467429"/>
              <a:gd name="connsiteX44" fmla="*/ 4049485 w 4223657"/>
              <a:gd name="connsiteY44" fmla="*/ 101600 h 2467429"/>
              <a:gd name="connsiteX45" fmla="*/ 4093028 w 4223657"/>
              <a:gd name="connsiteY45" fmla="*/ 87086 h 2467429"/>
              <a:gd name="connsiteX46" fmla="*/ 4194628 w 4223657"/>
              <a:gd name="connsiteY46" fmla="*/ 29029 h 2467429"/>
              <a:gd name="connsiteX47" fmla="*/ 4223657 w 4223657"/>
              <a:gd name="connsiteY47" fmla="*/ 0 h 2467429"/>
              <a:gd name="connsiteX0" fmla="*/ 0 w 4223657"/>
              <a:gd name="connsiteY0" fmla="*/ 2467429 h 2467429"/>
              <a:gd name="connsiteX1" fmla="*/ 43543 w 4223657"/>
              <a:gd name="connsiteY1" fmla="*/ 2452915 h 2467429"/>
              <a:gd name="connsiteX2" fmla="*/ 232228 w 4223657"/>
              <a:gd name="connsiteY2" fmla="*/ 2423886 h 2467429"/>
              <a:gd name="connsiteX3" fmla="*/ 566057 w 4223657"/>
              <a:gd name="connsiteY3" fmla="*/ 2380343 h 2467429"/>
              <a:gd name="connsiteX4" fmla="*/ 609600 w 4223657"/>
              <a:gd name="connsiteY4" fmla="*/ 2365829 h 2467429"/>
              <a:gd name="connsiteX5" fmla="*/ 711200 w 4223657"/>
              <a:gd name="connsiteY5" fmla="*/ 2336800 h 2467429"/>
              <a:gd name="connsiteX6" fmla="*/ 827314 w 4223657"/>
              <a:gd name="connsiteY6" fmla="*/ 2278743 h 2467429"/>
              <a:gd name="connsiteX7" fmla="*/ 928914 w 4223657"/>
              <a:gd name="connsiteY7" fmla="*/ 2249715 h 2467429"/>
              <a:gd name="connsiteX8" fmla="*/ 1074057 w 4223657"/>
              <a:gd name="connsiteY8" fmla="*/ 2206172 h 2467429"/>
              <a:gd name="connsiteX9" fmla="*/ 1175657 w 4223657"/>
              <a:gd name="connsiteY9" fmla="*/ 2177143 h 2467429"/>
              <a:gd name="connsiteX10" fmla="*/ 1291771 w 4223657"/>
              <a:gd name="connsiteY10" fmla="*/ 2148115 h 2467429"/>
              <a:gd name="connsiteX11" fmla="*/ 1378857 w 4223657"/>
              <a:gd name="connsiteY11" fmla="*/ 2119086 h 2467429"/>
              <a:gd name="connsiteX12" fmla="*/ 1465943 w 4223657"/>
              <a:gd name="connsiteY12" fmla="*/ 2061029 h 2467429"/>
              <a:gd name="connsiteX13" fmla="*/ 1509485 w 4223657"/>
              <a:gd name="connsiteY13" fmla="*/ 2032000 h 2467429"/>
              <a:gd name="connsiteX14" fmla="*/ 1567543 w 4223657"/>
              <a:gd name="connsiteY14" fmla="*/ 2017486 h 2467429"/>
              <a:gd name="connsiteX15" fmla="*/ 1582057 w 4223657"/>
              <a:gd name="connsiteY15" fmla="*/ 1973943 h 2467429"/>
              <a:gd name="connsiteX16" fmla="*/ 1625600 w 4223657"/>
              <a:gd name="connsiteY16" fmla="*/ 1959429 h 2467429"/>
              <a:gd name="connsiteX17" fmla="*/ 1712685 w 4223657"/>
              <a:gd name="connsiteY17" fmla="*/ 1901372 h 2467429"/>
              <a:gd name="connsiteX18" fmla="*/ 1799771 w 4223657"/>
              <a:gd name="connsiteY18" fmla="*/ 1857829 h 2467429"/>
              <a:gd name="connsiteX19" fmla="*/ 1843314 w 4223657"/>
              <a:gd name="connsiteY19" fmla="*/ 1843315 h 2467429"/>
              <a:gd name="connsiteX20" fmla="*/ 1886857 w 4223657"/>
              <a:gd name="connsiteY20" fmla="*/ 1799772 h 2467429"/>
              <a:gd name="connsiteX21" fmla="*/ 1973943 w 4223657"/>
              <a:gd name="connsiteY21" fmla="*/ 1770743 h 2467429"/>
              <a:gd name="connsiteX22" fmla="*/ 2017485 w 4223657"/>
              <a:gd name="connsiteY22" fmla="*/ 1741715 h 2467429"/>
              <a:gd name="connsiteX23" fmla="*/ 2104571 w 4223657"/>
              <a:gd name="connsiteY23" fmla="*/ 1712686 h 2467429"/>
              <a:gd name="connsiteX24" fmla="*/ 2249714 w 4223657"/>
              <a:gd name="connsiteY24" fmla="*/ 1625600 h 2467429"/>
              <a:gd name="connsiteX25" fmla="*/ 2307771 w 4223657"/>
              <a:gd name="connsiteY25" fmla="*/ 1611086 h 2467429"/>
              <a:gd name="connsiteX26" fmla="*/ 2423885 w 4223657"/>
              <a:gd name="connsiteY26" fmla="*/ 1538515 h 2467429"/>
              <a:gd name="connsiteX27" fmla="*/ 2481943 w 4223657"/>
              <a:gd name="connsiteY27" fmla="*/ 1494972 h 2467429"/>
              <a:gd name="connsiteX28" fmla="*/ 2569028 w 4223657"/>
              <a:gd name="connsiteY28" fmla="*/ 1436915 h 2467429"/>
              <a:gd name="connsiteX29" fmla="*/ 2598057 w 4223657"/>
              <a:gd name="connsiteY29" fmla="*/ 1393372 h 2467429"/>
              <a:gd name="connsiteX30" fmla="*/ 2728685 w 4223657"/>
              <a:gd name="connsiteY30" fmla="*/ 1277257 h 2467429"/>
              <a:gd name="connsiteX31" fmla="*/ 2801257 w 4223657"/>
              <a:gd name="connsiteY31" fmla="*/ 1190172 h 2467429"/>
              <a:gd name="connsiteX32" fmla="*/ 2844800 w 4223657"/>
              <a:gd name="connsiteY32" fmla="*/ 1161143 h 2467429"/>
              <a:gd name="connsiteX33" fmla="*/ 2917371 w 4223657"/>
              <a:gd name="connsiteY33" fmla="*/ 1074057 h 2467429"/>
              <a:gd name="connsiteX34" fmla="*/ 3048000 w 4223657"/>
              <a:gd name="connsiteY34" fmla="*/ 957943 h 2467429"/>
              <a:gd name="connsiteX35" fmla="*/ 3106057 w 4223657"/>
              <a:gd name="connsiteY35" fmla="*/ 870857 h 2467429"/>
              <a:gd name="connsiteX36" fmla="*/ 3149600 w 4223657"/>
              <a:gd name="connsiteY36" fmla="*/ 841829 h 2467429"/>
              <a:gd name="connsiteX37" fmla="*/ 3628571 w 4223657"/>
              <a:gd name="connsiteY37" fmla="*/ 348343 h 2467429"/>
              <a:gd name="connsiteX38" fmla="*/ 3686628 w 4223657"/>
              <a:gd name="connsiteY38" fmla="*/ 261257 h 2467429"/>
              <a:gd name="connsiteX39" fmla="*/ 3730171 w 4223657"/>
              <a:gd name="connsiteY39" fmla="*/ 246743 h 2467429"/>
              <a:gd name="connsiteX40" fmla="*/ 3817257 w 4223657"/>
              <a:gd name="connsiteY40" fmla="*/ 188686 h 2467429"/>
              <a:gd name="connsiteX41" fmla="*/ 3860800 w 4223657"/>
              <a:gd name="connsiteY41" fmla="*/ 174172 h 2467429"/>
              <a:gd name="connsiteX42" fmla="*/ 4005943 w 4223657"/>
              <a:gd name="connsiteY42" fmla="*/ 130629 h 2467429"/>
              <a:gd name="connsiteX43" fmla="*/ 4049485 w 4223657"/>
              <a:gd name="connsiteY43" fmla="*/ 101600 h 2467429"/>
              <a:gd name="connsiteX44" fmla="*/ 4093028 w 4223657"/>
              <a:gd name="connsiteY44" fmla="*/ 87086 h 2467429"/>
              <a:gd name="connsiteX45" fmla="*/ 4194628 w 4223657"/>
              <a:gd name="connsiteY45" fmla="*/ 29029 h 2467429"/>
              <a:gd name="connsiteX46" fmla="*/ 4223657 w 4223657"/>
              <a:gd name="connsiteY46" fmla="*/ 0 h 2467429"/>
              <a:gd name="connsiteX0" fmla="*/ 0 w 4194628"/>
              <a:gd name="connsiteY0" fmla="*/ 2438400 h 2438400"/>
              <a:gd name="connsiteX1" fmla="*/ 43543 w 4194628"/>
              <a:gd name="connsiteY1" fmla="*/ 2423886 h 2438400"/>
              <a:gd name="connsiteX2" fmla="*/ 232228 w 4194628"/>
              <a:gd name="connsiteY2" fmla="*/ 2394857 h 2438400"/>
              <a:gd name="connsiteX3" fmla="*/ 566057 w 4194628"/>
              <a:gd name="connsiteY3" fmla="*/ 2351314 h 2438400"/>
              <a:gd name="connsiteX4" fmla="*/ 609600 w 4194628"/>
              <a:gd name="connsiteY4" fmla="*/ 2336800 h 2438400"/>
              <a:gd name="connsiteX5" fmla="*/ 711200 w 4194628"/>
              <a:gd name="connsiteY5" fmla="*/ 2307771 h 2438400"/>
              <a:gd name="connsiteX6" fmla="*/ 827314 w 4194628"/>
              <a:gd name="connsiteY6" fmla="*/ 2249714 h 2438400"/>
              <a:gd name="connsiteX7" fmla="*/ 928914 w 4194628"/>
              <a:gd name="connsiteY7" fmla="*/ 2220686 h 2438400"/>
              <a:gd name="connsiteX8" fmla="*/ 1074057 w 4194628"/>
              <a:gd name="connsiteY8" fmla="*/ 2177143 h 2438400"/>
              <a:gd name="connsiteX9" fmla="*/ 1175657 w 4194628"/>
              <a:gd name="connsiteY9" fmla="*/ 2148114 h 2438400"/>
              <a:gd name="connsiteX10" fmla="*/ 1291771 w 4194628"/>
              <a:gd name="connsiteY10" fmla="*/ 2119086 h 2438400"/>
              <a:gd name="connsiteX11" fmla="*/ 1378857 w 4194628"/>
              <a:gd name="connsiteY11" fmla="*/ 2090057 h 2438400"/>
              <a:gd name="connsiteX12" fmla="*/ 1465943 w 4194628"/>
              <a:gd name="connsiteY12" fmla="*/ 2032000 h 2438400"/>
              <a:gd name="connsiteX13" fmla="*/ 1509485 w 4194628"/>
              <a:gd name="connsiteY13" fmla="*/ 2002971 h 2438400"/>
              <a:gd name="connsiteX14" fmla="*/ 1567543 w 4194628"/>
              <a:gd name="connsiteY14" fmla="*/ 1988457 h 2438400"/>
              <a:gd name="connsiteX15" fmla="*/ 1582057 w 4194628"/>
              <a:gd name="connsiteY15" fmla="*/ 1944914 h 2438400"/>
              <a:gd name="connsiteX16" fmla="*/ 1625600 w 4194628"/>
              <a:gd name="connsiteY16" fmla="*/ 1930400 h 2438400"/>
              <a:gd name="connsiteX17" fmla="*/ 1712685 w 4194628"/>
              <a:gd name="connsiteY17" fmla="*/ 1872343 h 2438400"/>
              <a:gd name="connsiteX18" fmla="*/ 1799771 w 4194628"/>
              <a:gd name="connsiteY18" fmla="*/ 1828800 h 2438400"/>
              <a:gd name="connsiteX19" fmla="*/ 1843314 w 4194628"/>
              <a:gd name="connsiteY19" fmla="*/ 1814286 h 2438400"/>
              <a:gd name="connsiteX20" fmla="*/ 1886857 w 4194628"/>
              <a:gd name="connsiteY20" fmla="*/ 1770743 h 2438400"/>
              <a:gd name="connsiteX21" fmla="*/ 1973943 w 4194628"/>
              <a:gd name="connsiteY21" fmla="*/ 1741714 h 2438400"/>
              <a:gd name="connsiteX22" fmla="*/ 2017485 w 4194628"/>
              <a:gd name="connsiteY22" fmla="*/ 1712686 h 2438400"/>
              <a:gd name="connsiteX23" fmla="*/ 2104571 w 4194628"/>
              <a:gd name="connsiteY23" fmla="*/ 1683657 h 2438400"/>
              <a:gd name="connsiteX24" fmla="*/ 2249714 w 4194628"/>
              <a:gd name="connsiteY24" fmla="*/ 1596571 h 2438400"/>
              <a:gd name="connsiteX25" fmla="*/ 2307771 w 4194628"/>
              <a:gd name="connsiteY25" fmla="*/ 1582057 h 2438400"/>
              <a:gd name="connsiteX26" fmla="*/ 2423885 w 4194628"/>
              <a:gd name="connsiteY26" fmla="*/ 1509486 h 2438400"/>
              <a:gd name="connsiteX27" fmla="*/ 2481943 w 4194628"/>
              <a:gd name="connsiteY27" fmla="*/ 1465943 h 2438400"/>
              <a:gd name="connsiteX28" fmla="*/ 2569028 w 4194628"/>
              <a:gd name="connsiteY28" fmla="*/ 1407886 h 2438400"/>
              <a:gd name="connsiteX29" fmla="*/ 2598057 w 4194628"/>
              <a:gd name="connsiteY29" fmla="*/ 1364343 h 2438400"/>
              <a:gd name="connsiteX30" fmla="*/ 2728685 w 4194628"/>
              <a:gd name="connsiteY30" fmla="*/ 1248228 h 2438400"/>
              <a:gd name="connsiteX31" fmla="*/ 2801257 w 4194628"/>
              <a:gd name="connsiteY31" fmla="*/ 1161143 h 2438400"/>
              <a:gd name="connsiteX32" fmla="*/ 2844800 w 4194628"/>
              <a:gd name="connsiteY32" fmla="*/ 1132114 h 2438400"/>
              <a:gd name="connsiteX33" fmla="*/ 2917371 w 4194628"/>
              <a:gd name="connsiteY33" fmla="*/ 1045028 h 2438400"/>
              <a:gd name="connsiteX34" fmla="*/ 3048000 w 4194628"/>
              <a:gd name="connsiteY34" fmla="*/ 928914 h 2438400"/>
              <a:gd name="connsiteX35" fmla="*/ 3106057 w 4194628"/>
              <a:gd name="connsiteY35" fmla="*/ 841828 h 2438400"/>
              <a:gd name="connsiteX36" fmla="*/ 3149600 w 4194628"/>
              <a:gd name="connsiteY36" fmla="*/ 812800 h 2438400"/>
              <a:gd name="connsiteX37" fmla="*/ 3628571 w 4194628"/>
              <a:gd name="connsiteY37" fmla="*/ 319314 h 2438400"/>
              <a:gd name="connsiteX38" fmla="*/ 3686628 w 4194628"/>
              <a:gd name="connsiteY38" fmla="*/ 232228 h 2438400"/>
              <a:gd name="connsiteX39" fmla="*/ 3730171 w 4194628"/>
              <a:gd name="connsiteY39" fmla="*/ 217714 h 2438400"/>
              <a:gd name="connsiteX40" fmla="*/ 3817257 w 4194628"/>
              <a:gd name="connsiteY40" fmla="*/ 159657 h 2438400"/>
              <a:gd name="connsiteX41" fmla="*/ 3860800 w 4194628"/>
              <a:gd name="connsiteY41" fmla="*/ 145143 h 2438400"/>
              <a:gd name="connsiteX42" fmla="*/ 4005943 w 4194628"/>
              <a:gd name="connsiteY42" fmla="*/ 101600 h 2438400"/>
              <a:gd name="connsiteX43" fmla="*/ 4049485 w 4194628"/>
              <a:gd name="connsiteY43" fmla="*/ 72571 h 2438400"/>
              <a:gd name="connsiteX44" fmla="*/ 4093028 w 4194628"/>
              <a:gd name="connsiteY44" fmla="*/ 58057 h 2438400"/>
              <a:gd name="connsiteX45" fmla="*/ 4194628 w 4194628"/>
              <a:gd name="connsiteY45" fmla="*/ 0 h 2438400"/>
              <a:gd name="connsiteX0" fmla="*/ 0 w 4093028"/>
              <a:gd name="connsiteY0" fmla="*/ 2380343 h 2380343"/>
              <a:gd name="connsiteX1" fmla="*/ 43543 w 4093028"/>
              <a:gd name="connsiteY1" fmla="*/ 2365829 h 2380343"/>
              <a:gd name="connsiteX2" fmla="*/ 232228 w 4093028"/>
              <a:gd name="connsiteY2" fmla="*/ 2336800 h 2380343"/>
              <a:gd name="connsiteX3" fmla="*/ 566057 w 4093028"/>
              <a:gd name="connsiteY3" fmla="*/ 2293257 h 2380343"/>
              <a:gd name="connsiteX4" fmla="*/ 609600 w 4093028"/>
              <a:gd name="connsiteY4" fmla="*/ 2278743 h 2380343"/>
              <a:gd name="connsiteX5" fmla="*/ 711200 w 4093028"/>
              <a:gd name="connsiteY5" fmla="*/ 2249714 h 2380343"/>
              <a:gd name="connsiteX6" fmla="*/ 827314 w 4093028"/>
              <a:gd name="connsiteY6" fmla="*/ 2191657 h 2380343"/>
              <a:gd name="connsiteX7" fmla="*/ 928914 w 4093028"/>
              <a:gd name="connsiteY7" fmla="*/ 2162629 h 2380343"/>
              <a:gd name="connsiteX8" fmla="*/ 1074057 w 4093028"/>
              <a:gd name="connsiteY8" fmla="*/ 2119086 h 2380343"/>
              <a:gd name="connsiteX9" fmla="*/ 1175657 w 4093028"/>
              <a:gd name="connsiteY9" fmla="*/ 2090057 h 2380343"/>
              <a:gd name="connsiteX10" fmla="*/ 1291771 w 4093028"/>
              <a:gd name="connsiteY10" fmla="*/ 2061029 h 2380343"/>
              <a:gd name="connsiteX11" fmla="*/ 1378857 w 4093028"/>
              <a:gd name="connsiteY11" fmla="*/ 2032000 h 2380343"/>
              <a:gd name="connsiteX12" fmla="*/ 1465943 w 4093028"/>
              <a:gd name="connsiteY12" fmla="*/ 1973943 h 2380343"/>
              <a:gd name="connsiteX13" fmla="*/ 1509485 w 4093028"/>
              <a:gd name="connsiteY13" fmla="*/ 1944914 h 2380343"/>
              <a:gd name="connsiteX14" fmla="*/ 1567543 w 4093028"/>
              <a:gd name="connsiteY14" fmla="*/ 1930400 h 2380343"/>
              <a:gd name="connsiteX15" fmla="*/ 1582057 w 4093028"/>
              <a:gd name="connsiteY15" fmla="*/ 1886857 h 2380343"/>
              <a:gd name="connsiteX16" fmla="*/ 1625600 w 4093028"/>
              <a:gd name="connsiteY16" fmla="*/ 1872343 h 2380343"/>
              <a:gd name="connsiteX17" fmla="*/ 1712685 w 4093028"/>
              <a:gd name="connsiteY17" fmla="*/ 1814286 h 2380343"/>
              <a:gd name="connsiteX18" fmla="*/ 1799771 w 4093028"/>
              <a:gd name="connsiteY18" fmla="*/ 1770743 h 2380343"/>
              <a:gd name="connsiteX19" fmla="*/ 1843314 w 4093028"/>
              <a:gd name="connsiteY19" fmla="*/ 1756229 h 2380343"/>
              <a:gd name="connsiteX20" fmla="*/ 1886857 w 4093028"/>
              <a:gd name="connsiteY20" fmla="*/ 1712686 h 2380343"/>
              <a:gd name="connsiteX21" fmla="*/ 1973943 w 4093028"/>
              <a:gd name="connsiteY21" fmla="*/ 1683657 h 2380343"/>
              <a:gd name="connsiteX22" fmla="*/ 2017485 w 4093028"/>
              <a:gd name="connsiteY22" fmla="*/ 1654629 h 2380343"/>
              <a:gd name="connsiteX23" fmla="*/ 2104571 w 4093028"/>
              <a:gd name="connsiteY23" fmla="*/ 1625600 h 2380343"/>
              <a:gd name="connsiteX24" fmla="*/ 2249714 w 4093028"/>
              <a:gd name="connsiteY24" fmla="*/ 1538514 h 2380343"/>
              <a:gd name="connsiteX25" fmla="*/ 2307771 w 4093028"/>
              <a:gd name="connsiteY25" fmla="*/ 1524000 h 2380343"/>
              <a:gd name="connsiteX26" fmla="*/ 2423885 w 4093028"/>
              <a:gd name="connsiteY26" fmla="*/ 1451429 h 2380343"/>
              <a:gd name="connsiteX27" fmla="*/ 2481943 w 4093028"/>
              <a:gd name="connsiteY27" fmla="*/ 1407886 h 2380343"/>
              <a:gd name="connsiteX28" fmla="*/ 2569028 w 4093028"/>
              <a:gd name="connsiteY28" fmla="*/ 1349829 h 2380343"/>
              <a:gd name="connsiteX29" fmla="*/ 2598057 w 4093028"/>
              <a:gd name="connsiteY29" fmla="*/ 1306286 h 2380343"/>
              <a:gd name="connsiteX30" fmla="*/ 2728685 w 4093028"/>
              <a:gd name="connsiteY30" fmla="*/ 1190171 h 2380343"/>
              <a:gd name="connsiteX31" fmla="*/ 2801257 w 4093028"/>
              <a:gd name="connsiteY31" fmla="*/ 1103086 h 2380343"/>
              <a:gd name="connsiteX32" fmla="*/ 2844800 w 4093028"/>
              <a:gd name="connsiteY32" fmla="*/ 1074057 h 2380343"/>
              <a:gd name="connsiteX33" fmla="*/ 2917371 w 4093028"/>
              <a:gd name="connsiteY33" fmla="*/ 986971 h 2380343"/>
              <a:gd name="connsiteX34" fmla="*/ 3048000 w 4093028"/>
              <a:gd name="connsiteY34" fmla="*/ 870857 h 2380343"/>
              <a:gd name="connsiteX35" fmla="*/ 3106057 w 4093028"/>
              <a:gd name="connsiteY35" fmla="*/ 783771 h 2380343"/>
              <a:gd name="connsiteX36" fmla="*/ 3149600 w 4093028"/>
              <a:gd name="connsiteY36" fmla="*/ 754743 h 2380343"/>
              <a:gd name="connsiteX37" fmla="*/ 3628571 w 4093028"/>
              <a:gd name="connsiteY37" fmla="*/ 261257 h 2380343"/>
              <a:gd name="connsiteX38" fmla="*/ 3686628 w 4093028"/>
              <a:gd name="connsiteY38" fmla="*/ 174171 h 2380343"/>
              <a:gd name="connsiteX39" fmla="*/ 3730171 w 4093028"/>
              <a:gd name="connsiteY39" fmla="*/ 159657 h 2380343"/>
              <a:gd name="connsiteX40" fmla="*/ 3817257 w 4093028"/>
              <a:gd name="connsiteY40" fmla="*/ 101600 h 2380343"/>
              <a:gd name="connsiteX41" fmla="*/ 3860800 w 4093028"/>
              <a:gd name="connsiteY41" fmla="*/ 87086 h 2380343"/>
              <a:gd name="connsiteX42" fmla="*/ 4005943 w 4093028"/>
              <a:gd name="connsiteY42" fmla="*/ 43543 h 2380343"/>
              <a:gd name="connsiteX43" fmla="*/ 4049485 w 4093028"/>
              <a:gd name="connsiteY43" fmla="*/ 14514 h 2380343"/>
              <a:gd name="connsiteX44" fmla="*/ 4093028 w 4093028"/>
              <a:gd name="connsiteY44" fmla="*/ 0 h 2380343"/>
              <a:gd name="connsiteX0" fmla="*/ 0 w 4049485"/>
              <a:gd name="connsiteY0" fmla="*/ 2365829 h 2365829"/>
              <a:gd name="connsiteX1" fmla="*/ 43543 w 4049485"/>
              <a:gd name="connsiteY1" fmla="*/ 2351315 h 2365829"/>
              <a:gd name="connsiteX2" fmla="*/ 232228 w 4049485"/>
              <a:gd name="connsiteY2" fmla="*/ 2322286 h 2365829"/>
              <a:gd name="connsiteX3" fmla="*/ 566057 w 4049485"/>
              <a:gd name="connsiteY3" fmla="*/ 2278743 h 2365829"/>
              <a:gd name="connsiteX4" fmla="*/ 609600 w 4049485"/>
              <a:gd name="connsiteY4" fmla="*/ 2264229 h 2365829"/>
              <a:gd name="connsiteX5" fmla="*/ 711200 w 4049485"/>
              <a:gd name="connsiteY5" fmla="*/ 2235200 h 2365829"/>
              <a:gd name="connsiteX6" fmla="*/ 827314 w 4049485"/>
              <a:gd name="connsiteY6" fmla="*/ 2177143 h 2365829"/>
              <a:gd name="connsiteX7" fmla="*/ 928914 w 4049485"/>
              <a:gd name="connsiteY7" fmla="*/ 2148115 h 2365829"/>
              <a:gd name="connsiteX8" fmla="*/ 1074057 w 4049485"/>
              <a:gd name="connsiteY8" fmla="*/ 2104572 h 2365829"/>
              <a:gd name="connsiteX9" fmla="*/ 1175657 w 4049485"/>
              <a:gd name="connsiteY9" fmla="*/ 2075543 h 2365829"/>
              <a:gd name="connsiteX10" fmla="*/ 1291771 w 4049485"/>
              <a:gd name="connsiteY10" fmla="*/ 2046515 h 2365829"/>
              <a:gd name="connsiteX11" fmla="*/ 1378857 w 4049485"/>
              <a:gd name="connsiteY11" fmla="*/ 2017486 h 2365829"/>
              <a:gd name="connsiteX12" fmla="*/ 1465943 w 4049485"/>
              <a:gd name="connsiteY12" fmla="*/ 1959429 h 2365829"/>
              <a:gd name="connsiteX13" fmla="*/ 1509485 w 4049485"/>
              <a:gd name="connsiteY13" fmla="*/ 1930400 h 2365829"/>
              <a:gd name="connsiteX14" fmla="*/ 1567543 w 4049485"/>
              <a:gd name="connsiteY14" fmla="*/ 1915886 h 2365829"/>
              <a:gd name="connsiteX15" fmla="*/ 1582057 w 4049485"/>
              <a:gd name="connsiteY15" fmla="*/ 1872343 h 2365829"/>
              <a:gd name="connsiteX16" fmla="*/ 1625600 w 4049485"/>
              <a:gd name="connsiteY16" fmla="*/ 1857829 h 2365829"/>
              <a:gd name="connsiteX17" fmla="*/ 1712685 w 4049485"/>
              <a:gd name="connsiteY17" fmla="*/ 1799772 h 2365829"/>
              <a:gd name="connsiteX18" fmla="*/ 1799771 w 4049485"/>
              <a:gd name="connsiteY18" fmla="*/ 1756229 h 2365829"/>
              <a:gd name="connsiteX19" fmla="*/ 1843314 w 4049485"/>
              <a:gd name="connsiteY19" fmla="*/ 1741715 h 2365829"/>
              <a:gd name="connsiteX20" fmla="*/ 1886857 w 4049485"/>
              <a:gd name="connsiteY20" fmla="*/ 1698172 h 2365829"/>
              <a:gd name="connsiteX21" fmla="*/ 1973943 w 4049485"/>
              <a:gd name="connsiteY21" fmla="*/ 1669143 h 2365829"/>
              <a:gd name="connsiteX22" fmla="*/ 2017485 w 4049485"/>
              <a:gd name="connsiteY22" fmla="*/ 1640115 h 2365829"/>
              <a:gd name="connsiteX23" fmla="*/ 2104571 w 4049485"/>
              <a:gd name="connsiteY23" fmla="*/ 1611086 h 2365829"/>
              <a:gd name="connsiteX24" fmla="*/ 2249714 w 4049485"/>
              <a:gd name="connsiteY24" fmla="*/ 1524000 h 2365829"/>
              <a:gd name="connsiteX25" fmla="*/ 2307771 w 4049485"/>
              <a:gd name="connsiteY25" fmla="*/ 1509486 h 2365829"/>
              <a:gd name="connsiteX26" fmla="*/ 2423885 w 4049485"/>
              <a:gd name="connsiteY26" fmla="*/ 1436915 h 2365829"/>
              <a:gd name="connsiteX27" fmla="*/ 2481943 w 4049485"/>
              <a:gd name="connsiteY27" fmla="*/ 1393372 h 2365829"/>
              <a:gd name="connsiteX28" fmla="*/ 2569028 w 4049485"/>
              <a:gd name="connsiteY28" fmla="*/ 1335315 h 2365829"/>
              <a:gd name="connsiteX29" fmla="*/ 2598057 w 4049485"/>
              <a:gd name="connsiteY29" fmla="*/ 1291772 h 2365829"/>
              <a:gd name="connsiteX30" fmla="*/ 2728685 w 4049485"/>
              <a:gd name="connsiteY30" fmla="*/ 1175657 h 2365829"/>
              <a:gd name="connsiteX31" fmla="*/ 2801257 w 4049485"/>
              <a:gd name="connsiteY31" fmla="*/ 1088572 h 2365829"/>
              <a:gd name="connsiteX32" fmla="*/ 2844800 w 4049485"/>
              <a:gd name="connsiteY32" fmla="*/ 1059543 h 2365829"/>
              <a:gd name="connsiteX33" fmla="*/ 2917371 w 4049485"/>
              <a:gd name="connsiteY33" fmla="*/ 972457 h 2365829"/>
              <a:gd name="connsiteX34" fmla="*/ 3048000 w 4049485"/>
              <a:gd name="connsiteY34" fmla="*/ 856343 h 2365829"/>
              <a:gd name="connsiteX35" fmla="*/ 3106057 w 4049485"/>
              <a:gd name="connsiteY35" fmla="*/ 769257 h 2365829"/>
              <a:gd name="connsiteX36" fmla="*/ 3149600 w 4049485"/>
              <a:gd name="connsiteY36" fmla="*/ 740229 h 2365829"/>
              <a:gd name="connsiteX37" fmla="*/ 3628571 w 4049485"/>
              <a:gd name="connsiteY37" fmla="*/ 246743 h 2365829"/>
              <a:gd name="connsiteX38" fmla="*/ 3686628 w 4049485"/>
              <a:gd name="connsiteY38" fmla="*/ 159657 h 2365829"/>
              <a:gd name="connsiteX39" fmla="*/ 3730171 w 4049485"/>
              <a:gd name="connsiteY39" fmla="*/ 145143 h 2365829"/>
              <a:gd name="connsiteX40" fmla="*/ 3817257 w 4049485"/>
              <a:gd name="connsiteY40" fmla="*/ 87086 h 2365829"/>
              <a:gd name="connsiteX41" fmla="*/ 3860800 w 4049485"/>
              <a:gd name="connsiteY41" fmla="*/ 72572 h 2365829"/>
              <a:gd name="connsiteX42" fmla="*/ 4005943 w 4049485"/>
              <a:gd name="connsiteY42" fmla="*/ 29029 h 2365829"/>
              <a:gd name="connsiteX43" fmla="*/ 4049485 w 4049485"/>
              <a:gd name="connsiteY43" fmla="*/ 0 h 2365829"/>
              <a:gd name="connsiteX0" fmla="*/ 0 w 4005943"/>
              <a:gd name="connsiteY0" fmla="*/ 2358581 h 2358581"/>
              <a:gd name="connsiteX1" fmla="*/ 43543 w 4005943"/>
              <a:gd name="connsiteY1" fmla="*/ 2344067 h 2358581"/>
              <a:gd name="connsiteX2" fmla="*/ 232228 w 4005943"/>
              <a:gd name="connsiteY2" fmla="*/ 2315038 h 2358581"/>
              <a:gd name="connsiteX3" fmla="*/ 566057 w 4005943"/>
              <a:gd name="connsiteY3" fmla="*/ 2271495 h 2358581"/>
              <a:gd name="connsiteX4" fmla="*/ 609600 w 4005943"/>
              <a:gd name="connsiteY4" fmla="*/ 2256981 h 2358581"/>
              <a:gd name="connsiteX5" fmla="*/ 711200 w 4005943"/>
              <a:gd name="connsiteY5" fmla="*/ 2227952 h 2358581"/>
              <a:gd name="connsiteX6" fmla="*/ 827314 w 4005943"/>
              <a:gd name="connsiteY6" fmla="*/ 2169895 h 2358581"/>
              <a:gd name="connsiteX7" fmla="*/ 928914 w 4005943"/>
              <a:gd name="connsiteY7" fmla="*/ 2140867 h 2358581"/>
              <a:gd name="connsiteX8" fmla="*/ 1074057 w 4005943"/>
              <a:gd name="connsiteY8" fmla="*/ 2097324 h 2358581"/>
              <a:gd name="connsiteX9" fmla="*/ 1175657 w 4005943"/>
              <a:gd name="connsiteY9" fmla="*/ 2068295 h 2358581"/>
              <a:gd name="connsiteX10" fmla="*/ 1291771 w 4005943"/>
              <a:gd name="connsiteY10" fmla="*/ 2039267 h 2358581"/>
              <a:gd name="connsiteX11" fmla="*/ 1378857 w 4005943"/>
              <a:gd name="connsiteY11" fmla="*/ 2010238 h 2358581"/>
              <a:gd name="connsiteX12" fmla="*/ 1465943 w 4005943"/>
              <a:gd name="connsiteY12" fmla="*/ 1952181 h 2358581"/>
              <a:gd name="connsiteX13" fmla="*/ 1509485 w 4005943"/>
              <a:gd name="connsiteY13" fmla="*/ 1923152 h 2358581"/>
              <a:gd name="connsiteX14" fmla="*/ 1567543 w 4005943"/>
              <a:gd name="connsiteY14" fmla="*/ 1908638 h 2358581"/>
              <a:gd name="connsiteX15" fmla="*/ 1582057 w 4005943"/>
              <a:gd name="connsiteY15" fmla="*/ 1865095 h 2358581"/>
              <a:gd name="connsiteX16" fmla="*/ 1625600 w 4005943"/>
              <a:gd name="connsiteY16" fmla="*/ 1850581 h 2358581"/>
              <a:gd name="connsiteX17" fmla="*/ 1712685 w 4005943"/>
              <a:gd name="connsiteY17" fmla="*/ 1792524 h 2358581"/>
              <a:gd name="connsiteX18" fmla="*/ 1799771 w 4005943"/>
              <a:gd name="connsiteY18" fmla="*/ 1748981 h 2358581"/>
              <a:gd name="connsiteX19" fmla="*/ 1843314 w 4005943"/>
              <a:gd name="connsiteY19" fmla="*/ 1734467 h 2358581"/>
              <a:gd name="connsiteX20" fmla="*/ 1886857 w 4005943"/>
              <a:gd name="connsiteY20" fmla="*/ 1690924 h 2358581"/>
              <a:gd name="connsiteX21" fmla="*/ 1973943 w 4005943"/>
              <a:gd name="connsiteY21" fmla="*/ 1661895 h 2358581"/>
              <a:gd name="connsiteX22" fmla="*/ 2017485 w 4005943"/>
              <a:gd name="connsiteY22" fmla="*/ 1632867 h 2358581"/>
              <a:gd name="connsiteX23" fmla="*/ 2104571 w 4005943"/>
              <a:gd name="connsiteY23" fmla="*/ 1603838 h 2358581"/>
              <a:gd name="connsiteX24" fmla="*/ 2249714 w 4005943"/>
              <a:gd name="connsiteY24" fmla="*/ 1516752 h 2358581"/>
              <a:gd name="connsiteX25" fmla="*/ 2307771 w 4005943"/>
              <a:gd name="connsiteY25" fmla="*/ 1502238 h 2358581"/>
              <a:gd name="connsiteX26" fmla="*/ 2423885 w 4005943"/>
              <a:gd name="connsiteY26" fmla="*/ 1429667 h 2358581"/>
              <a:gd name="connsiteX27" fmla="*/ 2481943 w 4005943"/>
              <a:gd name="connsiteY27" fmla="*/ 1386124 h 2358581"/>
              <a:gd name="connsiteX28" fmla="*/ 2569028 w 4005943"/>
              <a:gd name="connsiteY28" fmla="*/ 1328067 h 2358581"/>
              <a:gd name="connsiteX29" fmla="*/ 2598057 w 4005943"/>
              <a:gd name="connsiteY29" fmla="*/ 1284524 h 2358581"/>
              <a:gd name="connsiteX30" fmla="*/ 2728685 w 4005943"/>
              <a:gd name="connsiteY30" fmla="*/ 1168409 h 2358581"/>
              <a:gd name="connsiteX31" fmla="*/ 2801257 w 4005943"/>
              <a:gd name="connsiteY31" fmla="*/ 1081324 h 2358581"/>
              <a:gd name="connsiteX32" fmla="*/ 2844800 w 4005943"/>
              <a:gd name="connsiteY32" fmla="*/ 1052295 h 2358581"/>
              <a:gd name="connsiteX33" fmla="*/ 2917371 w 4005943"/>
              <a:gd name="connsiteY33" fmla="*/ 965209 h 2358581"/>
              <a:gd name="connsiteX34" fmla="*/ 3048000 w 4005943"/>
              <a:gd name="connsiteY34" fmla="*/ 849095 h 2358581"/>
              <a:gd name="connsiteX35" fmla="*/ 3106057 w 4005943"/>
              <a:gd name="connsiteY35" fmla="*/ 762009 h 2358581"/>
              <a:gd name="connsiteX36" fmla="*/ 3149600 w 4005943"/>
              <a:gd name="connsiteY36" fmla="*/ 732981 h 2358581"/>
              <a:gd name="connsiteX37" fmla="*/ 3628571 w 4005943"/>
              <a:gd name="connsiteY37" fmla="*/ 239495 h 2358581"/>
              <a:gd name="connsiteX38" fmla="*/ 3686628 w 4005943"/>
              <a:gd name="connsiteY38" fmla="*/ 152409 h 2358581"/>
              <a:gd name="connsiteX39" fmla="*/ 3730171 w 4005943"/>
              <a:gd name="connsiteY39" fmla="*/ 137895 h 2358581"/>
              <a:gd name="connsiteX40" fmla="*/ 3817257 w 4005943"/>
              <a:gd name="connsiteY40" fmla="*/ 79838 h 2358581"/>
              <a:gd name="connsiteX41" fmla="*/ 3860800 w 4005943"/>
              <a:gd name="connsiteY41" fmla="*/ 65324 h 2358581"/>
              <a:gd name="connsiteX42" fmla="*/ 4005943 w 4005943"/>
              <a:gd name="connsiteY42" fmla="*/ 21781 h 2358581"/>
              <a:gd name="connsiteX0" fmla="*/ 0 w 3860800"/>
              <a:gd name="connsiteY0" fmla="*/ 2293257 h 2293257"/>
              <a:gd name="connsiteX1" fmla="*/ 43543 w 3860800"/>
              <a:gd name="connsiteY1" fmla="*/ 2278743 h 2293257"/>
              <a:gd name="connsiteX2" fmla="*/ 232228 w 3860800"/>
              <a:gd name="connsiteY2" fmla="*/ 2249714 h 2293257"/>
              <a:gd name="connsiteX3" fmla="*/ 566057 w 3860800"/>
              <a:gd name="connsiteY3" fmla="*/ 2206171 h 2293257"/>
              <a:gd name="connsiteX4" fmla="*/ 609600 w 3860800"/>
              <a:gd name="connsiteY4" fmla="*/ 2191657 h 2293257"/>
              <a:gd name="connsiteX5" fmla="*/ 711200 w 3860800"/>
              <a:gd name="connsiteY5" fmla="*/ 2162628 h 2293257"/>
              <a:gd name="connsiteX6" fmla="*/ 827314 w 3860800"/>
              <a:gd name="connsiteY6" fmla="*/ 2104571 h 2293257"/>
              <a:gd name="connsiteX7" fmla="*/ 928914 w 3860800"/>
              <a:gd name="connsiteY7" fmla="*/ 2075543 h 2293257"/>
              <a:gd name="connsiteX8" fmla="*/ 1074057 w 3860800"/>
              <a:gd name="connsiteY8" fmla="*/ 2032000 h 2293257"/>
              <a:gd name="connsiteX9" fmla="*/ 1175657 w 3860800"/>
              <a:gd name="connsiteY9" fmla="*/ 2002971 h 2293257"/>
              <a:gd name="connsiteX10" fmla="*/ 1291771 w 3860800"/>
              <a:gd name="connsiteY10" fmla="*/ 1973943 h 2293257"/>
              <a:gd name="connsiteX11" fmla="*/ 1378857 w 3860800"/>
              <a:gd name="connsiteY11" fmla="*/ 1944914 h 2293257"/>
              <a:gd name="connsiteX12" fmla="*/ 1465943 w 3860800"/>
              <a:gd name="connsiteY12" fmla="*/ 1886857 h 2293257"/>
              <a:gd name="connsiteX13" fmla="*/ 1509485 w 3860800"/>
              <a:gd name="connsiteY13" fmla="*/ 1857828 h 2293257"/>
              <a:gd name="connsiteX14" fmla="*/ 1567543 w 3860800"/>
              <a:gd name="connsiteY14" fmla="*/ 1843314 h 2293257"/>
              <a:gd name="connsiteX15" fmla="*/ 1582057 w 3860800"/>
              <a:gd name="connsiteY15" fmla="*/ 1799771 h 2293257"/>
              <a:gd name="connsiteX16" fmla="*/ 1625600 w 3860800"/>
              <a:gd name="connsiteY16" fmla="*/ 1785257 h 2293257"/>
              <a:gd name="connsiteX17" fmla="*/ 1712685 w 3860800"/>
              <a:gd name="connsiteY17" fmla="*/ 1727200 h 2293257"/>
              <a:gd name="connsiteX18" fmla="*/ 1799771 w 3860800"/>
              <a:gd name="connsiteY18" fmla="*/ 1683657 h 2293257"/>
              <a:gd name="connsiteX19" fmla="*/ 1843314 w 3860800"/>
              <a:gd name="connsiteY19" fmla="*/ 1669143 h 2293257"/>
              <a:gd name="connsiteX20" fmla="*/ 1886857 w 3860800"/>
              <a:gd name="connsiteY20" fmla="*/ 1625600 h 2293257"/>
              <a:gd name="connsiteX21" fmla="*/ 1973943 w 3860800"/>
              <a:gd name="connsiteY21" fmla="*/ 1596571 h 2293257"/>
              <a:gd name="connsiteX22" fmla="*/ 2017485 w 3860800"/>
              <a:gd name="connsiteY22" fmla="*/ 1567543 h 2293257"/>
              <a:gd name="connsiteX23" fmla="*/ 2104571 w 3860800"/>
              <a:gd name="connsiteY23" fmla="*/ 1538514 h 2293257"/>
              <a:gd name="connsiteX24" fmla="*/ 2249714 w 3860800"/>
              <a:gd name="connsiteY24" fmla="*/ 1451428 h 2293257"/>
              <a:gd name="connsiteX25" fmla="*/ 2307771 w 3860800"/>
              <a:gd name="connsiteY25" fmla="*/ 1436914 h 2293257"/>
              <a:gd name="connsiteX26" fmla="*/ 2423885 w 3860800"/>
              <a:gd name="connsiteY26" fmla="*/ 1364343 h 2293257"/>
              <a:gd name="connsiteX27" fmla="*/ 2481943 w 3860800"/>
              <a:gd name="connsiteY27" fmla="*/ 1320800 h 2293257"/>
              <a:gd name="connsiteX28" fmla="*/ 2569028 w 3860800"/>
              <a:gd name="connsiteY28" fmla="*/ 1262743 h 2293257"/>
              <a:gd name="connsiteX29" fmla="*/ 2598057 w 3860800"/>
              <a:gd name="connsiteY29" fmla="*/ 1219200 h 2293257"/>
              <a:gd name="connsiteX30" fmla="*/ 2728685 w 3860800"/>
              <a:gd name="connsiteY30" fmla="*/ 1103085 h 2293257"/>
              <a:gd name="connsiteX31" fmla="*/ 2801257 w 3860800"/>
              <a:gd name="connsiteY31" fmla="*/ 1016000 h 2293257"/>
              <a:gd name="connsiteX32" fmla="*/ 2844800 w 3860800"/>
              <a:gd name="connsiteY32" fmla="*/ 986971 h 2293257"/>
              <a:gd name="connsiteX33" fmla="*/ 2917371 w 3860800"/>
              <a:gd name="connsiteY33" fmla="*/ 899885 h 2293257"/>
              <a:gd name="connsiteX34" fmla="*/ 3048000 w 3860800"/>
              <a:gd name="connsiteY34" fmla="*/ 783771 h 2293257"/>
              <a:gd name="connsiteX35" fmla="*/ 3106057 w 3860800"/>
              <a:gd name="connsiteY35" fmla="*/ 696685 h 2293257"/>
              <a:gd name="connsiteX36" fmla="*/ 3149600 w 3860800"/>
              <a:gd name="connsiteY36" fmla="*/ 667657 h 2293257"/>
              <a:gd name="connsiteX37" fmla="*/ 3628571 w 3860800"/>
              <a:gd name="connsiteY37" fmla="*/ 174171 h 2293257"/>
              <a:gd name="connsiteX38" fmla="*/ 3686628 w 3860800"/>
              <a:gd name="connsiteY38" fmla="*/ 87085 h 2293257"/>
              <a:gd name="connsiteX39" fmla="*/ 3730171 w 3860800"/>
              <a:gd name="connsiteY39" fmla="*/ 72571 h 2293257"/>
              <a:gd name="connsiteX40" fmla="*/ 3817257 w 3860800"/>
              <a:gd name="connsiteY40" fmla="*/ 14514 h 2293257"/>
              <a:gd name="connsiteX41" fmla="*/ 3860800 w 3860800"/>
              <a:gd name="connsiteY41" fmla="*/ 0 h 2293257"/>
              <a:gd name="connsiteX0" fmla="*/ 0 w 3817257"/>
              <a:gd name="connsiteY0" fmla="*/ 2278743 h 2278743"/>
              <a:gd name="connsiteX1" fmla="*/ 43543 w 3817257"/>
              <a:gd name="connsiteY1" fmla="*/ 2264229 h 2278743"/>
              <a:gd name="connsiteX2" fmla="*/ 232228 w 3817257"/>
              <a:gd name="connsiteY2" fmla="*/ 2235200 h 2278743"/>
              <a:gd name="connsiteX3" fmla="*/ 566057 w 3817257"/>
              <a:gd name="connsiteY3" fmla="*/ 2191657 h 2278743"/>
              <a:gd name="connsiteX4" fmla="*/ 609600 w 3817257"/>
              <a:gd name="connsiteY4" fmla="*/ 2177143 h 2278743"/>
              <a:gd name="connsiteX5" fmla="*/ 711200 w 3817257"/>
              <a:gd name="connsiteY5" fmla="*/ 2148114 h 2278743"/>
              <a:gd name="connsiteX6" fmla="*/ 827314 w 3817257"/>
              <a:gd name="connsiteY6" fmla="*/ 2090057 h 2278743"/>
              <a:gd name="connsiteX7" fmla="*/ 928914 w 3817257"/>
              <a:gd name="connsiteY7" fmla="*/ 2061029 h 2278743"/>
              <a:gd name="connsiteX8" fmla="*/ 1074057 w 3817257"/>
              <a:gd name="connsiteY8" fmla="*/ 2017486 h 2278743"/>
              <a:gd name="connsiteX9" fmla="*/ 1175657 w 3817257"/>
              <a:gd name="connsiteY9" fmla="*/ 1988457 h 2278743"/>
              <a:gd name="connsiteX10" fmla="*/ 1291771 w 3817257"/>
              <a:gd name="connsiteY10" fmla="*/ 1959429 h 2278743"/>
              <a:gd name="connsiteX11" fmla="*/ 1378857 w 3817257"/>
              <a:gd name="connsiteY11" fmla="*/ 1930400 h 2278743"/>
              <a:gd name="connsiteX12" fmla="*/ 1465943 w 3817257"/>
              <a:gd name="connsiteY12" fmla="*/ 1872343 h 2278743"/>
              <a:gd name="connsiteX13" fmla="*/ 1509485 w 3817257"/>
              <a:gd name="connsiteY13" fmla="*/ 1843314 h 2278743"/>
              <a:gd name="connsiteX14" fmla="*/ 1567543 w 3817257"/>
              <a:gd name="connsiteY14" fmla="*/ 1828800 h 2278743"/>
              <a:gd name="connsiteX15" fmla="*/ 1582057 w 3817257"/>
              <a:gd name="connsiteY15" fmla="*/ 1785257 h 2278743"/>
              <a:gd name="connsiteX16" fmla="*/ 1625600 w 3817257"/>
              <a:gd name="connsiteY16" fmla="*/ 1770743 h 2278743"/>
              <a:gd name="connsiteX17" fmla="*/ 1712685 w 3817257"/>
              <a:gd name="connsiteY17" fmla="*/ 1712686 h 2278743"/>
              <a:gd name="connsiteX18" fmla="*/ 1799771 w 3817257"/>
              <a:gd name="connsiteY18" fmla="*/ 1669143 h 2278743"/>
              <a:gd name="connsiteX19" fmla="*/ 1843314 w 3817257"/>
              <a:gd name="connsiteY19" fmla="*/ 1654629 h 2278743"/>
              <a:gd name="connsiteX20" fmla="*/ 1886857 w 3817257"/>
              <a:gd name="connsiteY20" fmla="*/ 1611086 h 2278743"/>
              <a:gd name="connsiteX21" fmla="*/ 1973943 w 3817257"/>
              <a:gd name="connsiteY21" fmla="*/ 1582057 h 2278743"/>
              <a:gd name="connsiteX22" fmla="*/ 2017485 w 3817257"/>
              <a:gd name="connsiteY22" fmla="*/ 1553029 h 2278743"/>
              <a:gd name="connsiteX23" fmla="*/ 2104571 w 3817257"/>
              <a:gd name="connsiteY23" fmla="*/ 1524000 h 2278743"/>
              <a:gd name="connsiteX24" fmla="*/ 2249714 w 3817257"/>
              <a:gd name="connsiteY24" fmla="*/ 1436914 h 2278743"/>
              <a:gd name="connsiteX25" fmla="*/ 2307771 w 3817257"/>
              <a:gd name="connsiteY25" fmla="*/ 1422400 h 2278743"/>
              <a:gd name="connsiteX26" fmla="*/ 2423885 w 3817257"/>
              <a:gd name="connsiteY26" fmla="*/ 1349829 h 2278743"/>
              <a:gd name="connsiteX27" fmla="*/ 2481943 w 3817257"/>
              <a:gd name="connsiteY27" fmla="*/ 1306286 h 2278743"/>
              <a:gd name="connsiteX28" fmla="*/ 2569028 w 3817257"/>
              <a:gd name="connsiteY28" fmla="*/ 1248229 h 2278743"/>
              <a:gd name="connsiteX29" fmla="*/ 2598057 w 3817257"/>
              <a:gd name="connsiteY29" fmla="*/ 1204686 h 2278743"/>
              <a:gd name="connsiteX30" fmla="*/ 2728685 w 3817257"/>
              <a:gd name="connsiteY30" fmla="*/ 1088571 h 2278743"/>
              <a:gd name="connsiteX31" fmla="*/ 2801257 w 3817257"/>
              <a:gd name="connsiteY31" fmla="*/ 1001486 h 2278743"/>
              <a:gd name="connsiteX32" fmla="*/ 2844800 w 3817257"/>
              <a:gd name="connsiteY32" fmla="*/ 972457 h 2278743"/>
              <a:gd name="connsiteX33" fmla="*/ 2917371 w 3817257"/>
              <a:gd name="connsiteY33" fmla="*/ 885371 h 2278743"/>
              <a:gd name="connsiteX34" fmla="*/ 3048000 w 3817257"/>
              <a:gd name="connsiteY34" fmla="*/ 769257 h 2278743"/>
              <a:gd name="connsiteX35" fmla="*/ 3106057 w 3817257"/>
              <a:gd name="connsiteY35" fmla="*/ 682171 h 2278743"/>
              <a:gd name="connsiteX36" fmla="*/ 3149600 w 3817257"/>
              <a:gd name="connsiteY36" fmla="*/ 653143 h 2278743"/>
              <a:gd name="connsiteX37" fmla="*/ 3628571 w 3817257"/>
              <a:gd name="connsiteY37" fmla="*/ 159657 h 2278743"/>
              <a:gd name="connsiteX38" fmla="*/ 3686628 w 3817257"/>
              <a:gd name="connsiteY38" fmla="*/ 72571 h 2278743"/>
              <a:gd name="connsiteX39" fmla="*/ 3730171 w 3817257"/>
              <a:gd name="connsiteY39" fmla="*/ 58057 h 2278743"/>
              <a:gd name="connsiteX40" fmla="*/ 3817257 w 3817257"/>
              <a:gd name="connsiteY40" fmla="*/ 0 h 2278743"/>
              <a:gd name="connsiteX0" fmla="*/ 0 w 3730171"/>
              <a:gd name="connsiteY0" fmla="*/ 2220686 h 2220686"/>
              <a:gd name="connsiteX1" fmla="*/ 43543 w 3730171"/>
              <a:gd name="connsiteY1" fmla="*/ 2206172 h 2220686"/>
              <a:gd name="connsiteX2" fmla="*/ 232228 w 3730171"/>
              <a:gd name="connsiteY2" fmla="*/ 2177143 h 2220686"/>
              <a:gd name="connsiteX3" fmla="*/ 566057 w 3730171"/>
              <a:gd name="connsiteY3" fmla="*/ 2133600 h 2220686"/>
              <a:gd name="connsiteX4" fmla="*/ 609600 w 3730171"/>
              <a:gd name="connsiteY4" fmla="*/ 2119086 h 2220686"/>
              <a:gd name="connsiteX5" fmla="*/ 711200 w 3730171"/>
              <a:gd name="connsiteY5" fmla="*/ 2090057 h 2220686"/>
              <a:gd name="connsiteX6" fmla="*/ 827314 w 3730171"/>
              <a:gd name="connsiteY6" fmla="*/ 2032000 h 2220686"/>
              <a:gd name="connsiteX7" fmla="*/ 928914 w 3730171"/>
              <a:gd name="connsiteY7" fmla="*/ 2002972 h 2220686"/>
              <a:gd name="connsiteX8" fmla="*/ 1074057 w 3730171"/>
              <a:gd name="connsiteY8" fmla="*/ 1959429 h 2220686"/>
              <a:gd name="connsiteX9" fmla="*/ 1175657 w 3730171"/>
              <a:gd name="connsiteY9" fmla="*/ 1930400 h 2220686"/>
              <a:gd name="connsiteX10" fmla="*/ 1291771 w 3730171"/>
              <a:gd name="connsiteY10" fmla="*/ 1901372 h 2220686"/>
              <a:gd name="connsiteX11" fmla="*/ 1378857 w 3730171"/>
              <a:gd name="connsiteY11" fmla="*/ 1872343 h 2220686"/>
              <a:gd name="connsiteX12" fmla="*/ 1465943 w 3730171"/>
              <a:gd name="connsiteY12" fmla="*/ 1814286 h 2220686"/>
              <a:gd name="connsiteX13" fmla="*/ 1509485 w 3730171"/>
              <a:gd name="connsiteY13" fmla="*/ 1785257 h 2220686"/>
              <a:gd name="connsiteX14" fmla="*/ 1567543 w 3730171"/>
              <a:gd name="connsiteY14" fmla="*/ 1770743 h 2220686"/>
              <a:gd name="connsiteX15" fmla="*/ 1582057 w 3730171"/>
              <a:gd name="connsiteY15" fmla="*/ 1727200 h 2220686"/>
              <a:gd name="connsiteX16" fmla="*/ 1625600 w 3730171"/>
              <a:gd name="connsiteY16" fmla="*/ 1712686 h 2220686"/>
              <a:gd name="connsiteX17" fmla="*/ 1712685 w 3730171"/>
              <a:gd name="connsiteY17" fmla="*/ 1654629 h 2220686"/>
              <a:gd name="connsiteX18" fmla="*/ 1799771 w 3730171"/>
              <a:gd name="connsiteY18" fmla="*/ 1611086 h 2220686"/>
              <a:gd name="connsiteX19" fmla="*/ 1843314 w 3730171"/>
              <a:gd name="connsiteY19" fmla="*/ 1596572 h 2220686"/>
              <a:gd name="connsiteX20" fmla="*/ 1886857 w 3730171"/>
              <a:gd name="connsiteY20" fmla="*/ 1553029 h 2220686"/>
              <a:gd name="connsiteX21" fmla="*/ 1973943 w 3730171"/>
              <a:gd name="connsiteY21" fmla="*/ 1524000 h 2220686"/>
              <a:gd name="connsiteX22" fmla="*/ 2017485 w 3730171"/>
              <a:gd name="connsiteY22" fmla="*/ 1494972 h 2220686"/>
              <a:gd name="connsiteX23" fmla="*/ 2104571 w 3730171"/>
              <a:gd name="connsiteY23" fmla="*/ 1465943 h 2220686"/>
              <a:gd name="connsiteX24" fmla="*/ 2249714 w 3730171"/>
              <a:gd name="connsiteY24" fmla="*/ 1378857 h 2220686"/>
              <a:gd name="connsiteX25" fmla="*/ 2307771 w 3730171"/>
              <a:gd name="connsiteY25" fmla="*/ 1364343 h 2220686"/>
              <a:gd name="connsiteX26" fmla="*/ 2423885 w 3730171"/>
              <a:gd name="connsiteY26" fmla="*/ 1291772 h 2220686"/>
              <a:gd name="connsiteX27" fmla="*/ 2481943 w 3730171"/>
              <a:gd name="connsiteY27" fmla="*/ 1248229 h 2220686"/>
              <a:gd name="connsiteX28" fmla="*/ 2569028 w 3730171"/>
              <a:gd name="connsiteY28" fmla="*/ 1190172 h 2220686"/>
              <a:gd name="connsiteX29" fmla="*/ 2598057 w 3730171"/>
              <a:gd name="connsiteY29" fmla="*/ 1146629 h 2220686"/>
              <a:gd name="connsiteX30" fmla="*/ 2728685 w 3730171"/>
              <a:gd name="connsiteY30" fmla="*/ 1030514 h 2220686"/>
              <a:gd name="connsiteX31" fmla="*/ 2801257 w 3730171"/>
              <a:gd name="connsiteY31" fmla="*/ 943429 h 2220686"/>
              <a:gd name="connsiteX32" fmla="*/ 2844800 w 3730171"/>
              <a:gd name="connsiteY32" fmla="*/ 914400 h 2220686"/>
              <a:gd name="connsiteX33" fmla="*/ 2917371 w 3730171"/>
              <a:gd name="connsiteY33" fmla="*/ 827314 h 2220686"/>
              <a:gd name="connsiteX34" fmla="*/ 3048000 w 3730171"/>
              <a:gd name="connsiteY34" fmla="*/ 711200 h 2220686"/>
              <a:gd name="connsiteX35" fmla="*/ 3106057 w 3730171"/>
              <a:gd name="connsiteY35" fmla="*/ 624114 h 2220686"/>
              <a:gd name="connsiteX36" fmla="*/ 3149600 w 3730171"/>
              <a:gd name="connsiteY36" fmla="*/ 595086 h 2220686"/>
              <a:gd name="connsiteX37" fmla="*/ 3628571 w 3730171"/>
              <a:gd name="connsiteY37" fmla="*/ 101600 h 2220686"/>
              <a:gd name="connsiteX38" fmla="*/ 3686628 w 3730171"/>
              <a:gd name="connsiteY38" fmla="*/ 14514 h 2220686"/>
              <a:gd name="connsiteX39" fmla="*/ 3730171 w 3730171"/>
              <a:gd name="connsiteY39" fmla="*/ 0 h 2220686"/>
              <a:gd name="connsiteX0" fmla="*/ 0 w 3686628"/>
              <a:gd name="connsiteY0" fmla="*/ 2206172 h 2206172"/>
              <a:gd name="connsiteX1" fmla="*/ 43543 w 3686628"/>
              <a:gd name="connsiteY1" fmla="*/ 2191658 h 2206172"/>
              <a:gd name="connsiteX2" fmla="*/ 232228 w 3686628"/>
              <a:gd name="connsiteY2" fmla="*/ 2162629 h 2206172"/>
              <a:gd name="connsiteX3" fmla="*/ 566057 w 3686628"/>
              <a:gd name="connsiteY3" fmla="*/ 2119086 h 2206172"/>
              <a:gd name="connsiteX4" fmla="*/ 609600 w 3686628"/>
              <a:gd name="connsiteY4" fmla="*/ 2104572 h 2206172"/>
              <a:gd name="connsiteX5" fmla="*/ 711200 w 3686628"/>
              <a:gd name="connsiteY5" fmla="*/ 2075543 h 2206172"/>
              <a:gd name="connsiteX6" fmla="*/ 827314 w 3686628"/>
              <a:gd name="connsiteY6" fmla="*/ 2017486 h 2206172"/>
              <a:gd name="connsiteX7" fmla="*/ 928914 w 3686628"/>
              <a:gd name="connsiteY7" fmla="*/ 1988458 h 2206172"/>
              <a:gd name="connsiteX8" fmla="*/ 1074057 w 3686628"/>
              <a:gd name="connsiteY8" fmla="*/ 1944915 h 2206172"/>
              <a:gd name="connsiteX9" fmla="*/ 1175657 w 3686628"/>
              <a:gd name="connsiteY9" fmla="*/ 1915886 h 2206172"/>
              <a:gd name="connsiteX10" fmla="*/ 1291771 w 3686628"/>
              <a:gd name="connsiteY10" fmla="*/ 1886858 h 2206172"/>
              <a:gd name="connsiteX11" fmla="*/ 1378857 w 3686628"/>
              <a:gd name="connsiteY11" fmla="*/ 1857829 h 2206172"/>
              <a:gd name="connsiteX12" fmla="*/ 1465943 w 3686628"/>
              <a:gd name="connsiteY12" fmla="*/ 1799772 h 2206172"/>
              <a:gd name="connsiteX13" fmla="*/ 1509485 w 3686628"/>
              <a:gd name="connsiteY13" fmla="*/ 1770743 h 2206172"/>
              <a:gd name="connsiteX14" fmla="*/ 1567543 w 3686628"/>
              <a:gd name="connsiteY14" fmla="*/ 1756229 h 2206172"/>
              <a:gd name="connsiteX15" fmla="*/ 1582057 w 3686628"/>
              <a:gd name="connsiteY15" fmla="*/ 1712686 h 2206172"/>
              <a:gd name="connsiteX16" fmla="*/ 1625600 w 3686628"/>
              <a:gd name="connsiteY16" fmla="*/ 1698172 h 2206172"/>
              <a:gd name="connsiteX17" fmla="*/ 1712685 w 3686628"/>
              <a:gd name="connsiteY17" fmla="*/ 1640115 h 2206172"/>
              <a:gd name="connsiteX18" fmla="*/ 1799771 w 3686628"/>
              <a:gd name="connsiteY18" fmla="*/ 1596572 h 2206172"/>
              <a:gd name="connsiteX19" fmla="*/ 1843314 w 3686628"/>
              <a:gd name="connsiteY19" fmla="*/ 1582058 h 2206172"/>
              <a:gd name="connsiteX20" fmla="*/ 1886857 w 3686628"/>
              <a:gd name="connsiteY20" fmla="*/ 1538515 h 2206172"/>
              <a:gd name="connsiteX21" fmla="*/ 1973943 w 3686628"/>
              <a:gd name="connsiteY21" fmla="*/ 1509486 h 2206172"/>
              <a:gd name="connsiteX22" fmla="*/ 2017485 w 3686628"/>
              <a:gd name="connsiteY22" fmla="*/ 1480458 h 2206172"/>
              <a:gd name="connsiteX23" fmla="*/ 2104571 w 3686628"/>
              <a:gd name="connsiteY23" fmla="*/ 1451429 h 2206172"/>
              <a:gd name="connsiteX24" fmla="*/ 2249714 w 3686628"/>
              <a:gd name="connsiteY24" fmla="*/ 1364343 h 2206172"/>
              <a:gd name="connsiteX25" fmla="*/ 2307771 w 3686628"/>
              <a:gd name="connsiteY25" fmla="*/ 1349829 h 2206172"/>
              <a:gd name="connsiteX26" fmla="*/ 2423885 w 3686628"/>
              <a:gd name="connsiteY26" fmla="*/ 1277258 h 2206172"/>
              <a:gd name="connsiteX27" fmla="*/ 2481943 w 3686628"/>
              <a:gd name="connsiteY27" fmla="*/ 1233715 h 2206172"/>
              <a:gd name="connsiteX28" fmla="*/ 2569028 w 3686628"/>
              <a:gd name="connsiteY28" fmla="*/ 1175658 h 2206172"/>
              <a:gd name="connsiteX29" fmla="*/ 2598057 w 3686628"/>
              <a:gd name="connsiteY29" fmla="*/ 1132115 h 2206172"/>
              <a:gd name="connsiteX30" fmla="*/ 2728685 w 3686628"/>
              <a:gd name="connsiteY30" fmla="*/ 1016000 h 2206172"/>
              <a:gd name="connsiteX31" fmla="*/ 2801257 w 3686628"/>
              <a:gd name="connsiteY31" fmla="*/ 928915 h 2206172"/>
              <a:gd name="connsiteX32" fmla="*/ 2844800 w 3686628"/>
              <a:gd name="connsiteY32" fmla="*/ 899886 h 2206172"/>
              <a:gd name="connsiteX33" fmla="*/ 2917371 w 3686628"/>
              <a:gd name="connsiteY33" fmla="*/ 812800 h 2206172"/>
              <a:gd name="connsiteX34" fmla="*/ 3048000 w 3686628"/>
              <a:gd name="connsiteY34" fmla="*/ 696686 h 2206172"/>
              <a:gd name="connsiteX35" fmla="*/ 3106057 w 3686628"/>
              <a:gd name="connsiteY35" fmla="*/ 609600 h 2206172"/>
              <a:gd name="connsiteX36" fmla="*/ 3149600 w 3686628"/>
              <a:gd name="connsiteY36" fmla="*/ 580572 h 2206172"/>
              <a:gd name="connsiteX37" fmla="*/ 3628571 w 3686628"/>
              <a:gd name="connsiteY37" fmla="*/ 87086 h 2206172"/>
              <a:gd name="connsiteX38" fmla="*/ 3686628 w 3686628"/>
              <a:gd name="connsiteY38" fmla="*/ 0 h 2206172"/>
              <a:gd name="connsiteX0" fmla="*/ 0 w 3628571"/>
              <a:gd name="connsiteY0" fmla="*/ 2119086 h 2119086"/>
              <a:gd name="connsiteX1" fmla="*/ 43543 w 3628571"/>
              <a:gd name="connsiteY1" fmla="*/ 2104572 h 2119086"/>
              <a:gd name="connsiteX2" fmla="*/ 232228 w 3628571"/>
              <a:gd name="connsiteY2" fmla="*/ 2075543 h 2119086"/>
              <a:gd name="connsiteX3" fmla="*/ 566057 w 3628571"/>
              <a:gd name="connsiteY3" fmla="*/ 2032000 h 2119086"/>
              <a:gd name="connsiteX4" fmla="*/ 609600 w 3628571"/>
              <a:gd name="connsiteY4" fmla="*/ 2017486 h 2119086"/>
              <a:gd name="connsiteX5" fmla="*/ 711200 w 3628571"/>
              <a:gd name="connsiteY5" fmla="*/ 1988457 h 2119086"/>
              <a:gd name="connsiteX6" fmla="*/ 827314 w 3628571"/>
              <a:gd name="connsiteY6" fmla="*/ 1930400 h 2119086"/>
              <a:gd name="connsiteX7" fmla="*/ 928914 w 3628571"/>
              <a:gd name="connsiteY7" fmla="*/ 1901372 h 2119086"/>
              <a:gd name="connsiteX8" fmla="*/ 1074057 w 3628571"/>
              <a:gd name="connsiteY8" fmla="*/ 1857829 h 2119086"/>
              <a:gd name="connsiteX9" fmla="*/ 1175657 w 3628571"/>
              <a:gd name="connsiteY9" fmla="*/ 1828800 h 2119086"/>
              <a:gd name="connsiteX10" fmla="*/ 1291771 w 3628571"/>
              <a:gd name="connsiteY10" fmla="*/ 1799772 h 2119086"/>
              <a:gd name="connsiteX11" fmla="*/ 1378857 w 3628571"/>
              <a:gd name="connsiteY11" fmla="*/ 1770743 h 2119086"/>
              <a:gd name="connsiteX12" fmla="*/ 1465943 w 3628571"/>
              <a:gd name="connsiteY12" fmla="*/ 1712686 h 2119086"/>
              <a:gd name="connsiteX13" fmla="*/ 1509485 w 3628571"/>
              <a:gd name="connsiteY13" fmla="*/ 1683657 h 2119086"/>
              <a:gd name="connsiteX14" fmla="*/ 1567543 w 3628571"/>
              <a:gd name="connsiteY14" fmla="*/ 1669143 h 2119086"/>
              <a:gd name="connsiteX15" fmla="*/ 1582057 w 3628571"/>
              <a:gd name="connsiteY15" fmla="*/ 1625600 h 2119086"/>
              <a:gd name="connsiteX16" fmla="*/ 1625600 w 3628571"/>
              <a:gd name="connsiteY16" fmla="*/ 1611086 h 2119086"/>
              <a:gd name="connsiteX17" fmla="*/ 1712685 w 3628571"/>
              <a:gd name="connsiteY17" fmla="*/ 1553029 h 2119086"/>
              <a:gd name="connsiteX18" fmla="*/ 1799771 w 3628571"/>
              <a:gd name="connsiteY18" fmla="*/ 1509486 h 2119086"/>
              <a:gd name="connsiteX19" fmla="*/ 1843314 w 3628571"/>
              <a:gd name="connsiteY19" fmla="*/ 1494972 h 2119086"/>
              <a:gd name="connsiteX20" fmla="*/ 1886857 w 3628571"/>
              <a:gd name="connsiteY20" fmla="*/ 1451429 h 2119086"/>
              <a:gd name="connsiteX21" fmla="*/ 1973943 w 3628571"/>
              <a:gd name="connsiteY21" fmla="*/ 1422400 h 2119086"/>
              <a:gd name="connsiteX22" fmla="*/ 2017485 w 3628571"/>
              <a:gd name="connsiteY22" fmla="*/ 1393372 h 2119086"/>
              <a:gd name="connsiteX23" fmla="*/ 2104571 w 3628571"/>
              <a:gd name="connsiteY23" fmla="*/ 1364343 h 2119086"/>
              <a:gd name="connsiteX24" fmla="*/ 2249714 w 3628571"/>
              <a:gd name="connsiteY24" fmla="*/ 1277257 h 2119086"/>
              <a:gd name="connsiteX25" fmla="*/ 2307771 w 3628571"/>
              <a:gd name="connsiteY25" fmla="*/ 1262743 h 2119086"/>
              <a:gd name="connsiteX26" fmla="*/ 2423885 w 3628571"/>
              <a:gd name="connsiteY26" fmla="*/ 1190172 h 2119086"/>
              <a:gd name="connsiteX27" fmla="*/ 2481943 w 3628571"/>
              <a:gd name="connsiteY27" fmla="*/ 1146629 h 2119086"/>
              <a:gd name="connsiteX28" fmla="*/ 2569028 w 3628571"/>
              <a:gd name="connsiteY28" fmla="*/ 1088572 h 2119086"/>
              <a:gd name="connsiteX29" fmla="*/ 2598057 w 3628571"/>
              <a:gd name="connsiteY29" fmla="*/ 1045029 h 2119086"/>
              <a:gd name="connsiteX30" fmla="*/ 2728685 w 3628571"/>
              <a:gd name="connsiteY30" fmla="*/ 928914 h 2119086"/>
              <a:gd name="connsiteX31" fmla="*/ 2801257 w 3628571"/>
              <a:gd name="connsiteY31" fmla="*/ 841829 h 2119086"/>
              <a:gd name="connsiteX32" fmla="*/ 2844800 w 3628571"/>
              <a:gd name="connsiteY32" fmla="*/ 812800 h 2119086"/>
              <a:gd name="connsiteX33" fmla="*/ 2917371 w 3628571"/>
              <a:gd name="connsiteY33" fmla="*/ 725714 h 2119086"/>
              <a:gd name="connsiteX34" fmla="*/ 3048000 w 3628571"/>
              <a:gd name="connsiteY34" fmla="*/ 609600 h 2119086"/>
              <a:gd name="connsiteX35" fmla="*/ 3106057 w 3628571"/>
              <a:gd name="connsiteY35" fmla="*/ 522514 h 2119086"/>
              <a:gd name="connsiteX36" fmla="*/ 3149600 w 3628571"/>
              <a:gd name="connsiteY36" fmla="*/ 493486 h 2119086"/>
              <a:gd name="connsiteX37" fmla="*/ 3628571 w 3628571"/>
              <a:gd name="connsiteY37" fmla="*/ 0 h 2119086"/>
              <a:gd name="connsiteX0" fmla="*/ 0 w 3149600"/>
              <a:gd name="connsiteY0" fmla="*/ 1625600 h 1625600"/>
              <a:gd name="connsiteX1" fmla="*/ 43543 w 3149600"/>
              <a:gd name="connsiteY1" fmla="*/ 1611086 h 1625600"/>
              <a:gd name="connsiteX2" fmla="*/ 232228 w 3149600"/>
              <a:gd name="connsiteY2" fmla="*/ 1582057 h 1625600"/>
              <a:gd name="connsiteX3" fmla="*/ 566057 w 3149600"/>
              <a:gd name="connsiteY3" fmla="*/ 1538514 h 1625600"/>
              <a:gd name="connsiteX4" fmla="*/ 609600 w 3149600"/>
              <a:gd name="connsiteY4" fmla="*/ 1524000 h 1625600"/>
              <a:gd name="connsiteX5" fmla="*/ 711200 w 3149600"/>
              <a:gd name="connsiteY5" fmla="*/ 1494971 h 1625600"/>
              <a:gd name="connsiteX6" fmla="*/ 827314 w 3149600"/>
              <a:gd name="connsiteY6" fmla="*/ 1436914 h 1625600"/>
              <a:gd name="connsiteX7" fmla="*/ 928914 w 3149600"/>
              <a:gd name="connsiteY7" fmla="*/ 1407886 h 1625600"/>
              <a:gd name="connsiteX8" fmla="*/ 1074057 w 3149600"/>
              <a:gd name="connsiteY8" fmla="*/ 1364343 h 1625600"/>
              <a:gd name="connsiteX9" fmla="*/ 1175657 w 3149600"/>
              <a:gd name="connsiteY9" fmla="*/ 1335314 h 1625600"/>
              <a:gd name="connsiteX10" fmla="*/ 1291771 w 3149600"/>
              <a:gd name="connsiteY10" fmla="*/ 1306286 h 1625600"/>
              <a:gd name="connsiteX11" fmla="*/ 1378857 w 3149600"/>
              <a:gd name="connsiteY11" fmla="*/ 1277257 h 1625600"/>
              <a:gd name="connsiteX12" fmla="*/ 1465943 w 3149600"/>
              <a:gd name="connsiteY12" fmla="*/ 1219200 h 1625600"/>
              <a:gd name="connsiteX13" fmla="*/ 1509485 w 3149600"/>
              <a:gd name="connsiteY13" fmla="*/ 1190171 h 1625600"/>
              <a:gd name="connsiteX14" fmla="*/ 1567543 w 3149600"/>
              <a:gd name="connsiteY14" fmla="*/ 1175657 h 1625600"/>
              <a:gd name="connsiteX15" fmla="*/ 1582057 w 3149600"/>
              <a:gd name="connsiteY15" fmla="*/ 1132114 h 1625600"/>
              <a:gd name="connsiteX16" fmla="*/ 1625600 w 3149600"/>
              <a:gd name="connsiteY16" fmla="*/ 1117600 h 1625600"/>
              <a:gd name="connsiteX17" fmla="*/ 1712685 w 3149600"/>
              <a:gd name="connsiteY17" fmla="*/ 1059543 h 1625600"/>
              <a:gd name="connsiteX18" fmla="*/ 1799771 w 3149600"/>
              <a:gd name="connsiteY18" fmla="*/ 1016000 h 1625600"/>
              <a:gd name="connsiteX19" fmla="*/ 1843314 w 3149600"/>
              <a:gd name="connsiteY19" fmla="*/ 1001486 h 1625600"/>
              <a:gd name="connsiteX20" fmla="*/ 1886857 w 3149600"/>
              <a:gd name="connsiteY20" fmla="*/ 957943 h 1625600"/>
              <a:gd name="connsiteX21" fmla="*/ 1973943 w 3149600"/>
              <a:gd name="connsiteY21" fmla="*/ 928914 h 1625600"/>
              <a:gd name="connsiteX22" fmla="*/ 2017485 w 3149600"/>
              <a:gd name="connsiteY22" fmla="*/ 899886 h 1625600"/>
              <a:gd name="connsiteX23" fmla="*/ 2104571 w 3149600"/>
              <a:gd name="connsiteY23" fmla="*/ 870857 h 1625600"/>
              <a:gd name="connsiteX24" fmla="*/ 2249714 w 3149600"/>
              <a:gd name="connsiteY24" fmla="*/ 783771 h 1625600"/>
              <a:gd name="connsiteX25" fmla="*/ 2307771 w 3149600"/>
              <a:gd name="connsiteY25" fmla="*/ 769257 h 1625600"/>
              <a:gd name="connsiteX26" fmla="*/ 2423885 w 3149600"/>
              <a:gd name="connsiteY26" fmla="*/ 696686 h 1625600"/>
              <a:gd name="connsiteX27" fmla="*/ 2481943 w 3149600"/>
              <a:gd name="connsiteY27" fmla="*/ 653143 h 1625600"/>
              <a:gd name="connsiteX28" fmla="*/ 2569028 w 3149600"/>
              <a:gd name="connsiteY28" fmla="*/ 595086 h 1625600"/>
              <a:gd name="connsiteX29" fmla="*/ 2598057 w 3149600"/>
              <a:gd name="connsiteY29" fmla="*/ 551543 h 1625600"/>
              <a:gd name="connsiteX30" fmla="*/ 2728685 w 3149600"/>
              <a:gd name="connsiteY30" fmla="*/ 435428 h 1625600"/>
              <a:gd name="connsiteX31" fmla="*/ 2801257 w 3149600"/>
              <a:gd name="connsiteY31" fmla="*/ 348343 h 1625600"/>
              <a:gd name="connsiteX32" fmla="*/ 2844800 w 3149600"/>
              <a:gd name="connsiteY32" fmla="*/ 319314 h 1625600"/>
              <a:gd name="connsiteX33" fmla="*/ 2917371 w 3149600"/>
              <a:gd name="connsiteY33" fmla="*/ 232228 h 1625600"/>
              <a:gd name="connsiteX34" fmla="*/ 3048000 w 3149600"/>
              <a:gd name="connsiteY34" fmla="*/ 116114 h 1625600"/>
              <a:gd name="connsiteX35" fmla="*/ 3106057 w 3149600"/>
              <a:gd name="connsiteY35" fmla="*/ 29028 h 1625600"/>
              <a:gd name="connsiteX36" fmla="*/ 3149600 w 3149600"/>
              <a:gd name="connsiteY36" fmla="*/ 0 h 1625600"/>
              <a:gd name="connsiteX0" fmla="*/ 203526 w 3353126"/>
              <a:gd name="connsiteY0" fmla="*/ 1625600 h 1625600"/>
              <a:gd name="connsiteX1" fmla="*/ 14843 w 3353126"/>
              <a:gd name="connsiteY1" fmla="*/ 1596569 h 1625600"/>
              <a:gd name="connsiteX2" fmla="*/ 435754 w 3353126"/>
              <a:gd name="connsiteY2" fmla="*/ 1582057 h 1625600"/>
              <a:gd name="connsiteX3" fmla="*/ 769583 w 3353126"/>
              <a:gd name="connsiteY3" fmla="*/ 1538514 h 1625600"/>
              <a:gd name="connsiteX4" fmla="*/ 813126 w 3353126"/>
              <a:gd name="connsiteY4" fmla="*/ 1524000 h 1625600"/>
              <a:gd name="connsiteX5" fmla="*/ 914726 w 3353126"/>
              <a:gd name="connsiteY5" fmla="*/ 1494971 h 1625600"/>
              <a:gd name="connsiteX6" fmla="*/ 1030840 w 3353126"/>
              <a:gd name="connsiteY6" fmla="*/ 1436914 h 1625600"/>
              <a:gd name="connsiteX7" fmla="*/ 1132440 w 3353126"/>
              <a:gd name="connsiteY7" fmla="*/ 1407886 h 1625600"/>
              <a:gd name="connsiteX8" fmla="*/ 1277583 w 3353126"/>
              <a:gd name="connsiteY8" fmla="*/ 1364343 h 1625600"/>
              <a:gd name="connsiteX9" fmla="*/ 1379183 w 3353126"/>
              <a:gd name="connsiteY9" fmla="*/ 1335314 h 1625600"/>
              <a:gd name="connsiteX10" fmla="*/ 1495297 w 3353126"/>
              <a:gd name="connsiteY10" fmla="*/ 1306286 h 1625600"/>
              <a:gd name="connsiteX11" fmla="*/ 1582383 w 3353126"/>
              <a:gd name="connsiteY11" fmla="*/ 1277257 h 1625600"/>
              <a:gd name="connsiteX12" fmla="*/ 1669469 w 3353126"/>
              <a:gd name="connsiteY12" fmla="*/ 1219200 h 1625600"/>
              <a:gd name="connsiteX13" fmla="*/ 1713011 w 3353126"/>
              <a:gd name="connsiteY13" fmla="*/ 1190171 h 1625600"/>
              <a:gd name="connsiteX14" fmla="*/ 1771069 w 3353126"/>
              <a:gd name="connsiteY14" fmla="*/ 1175657 h 1625600"/>
              <a:gd name="connsiteX15" fmla="*/ 1785583 w 3353126"/>
              <a:gd name="connsiteY15" fmla="*/ 1132114 h 1625600"/>
              <a:gd name="connsiteX16" fmla="*/ 1829126 w 3353126"/>
              <a:gd name="connsiteY16" fmla="*/ 1117600 h 1625600"/>
              <a:gd name="connsiteX17" fmla="*/ 1916211 w 3353126"/>
              <a:gd name="connsiteY17" fmla="*/ 1059543 h 1625600"/>
              <a:gd name="connsiteX18" fmla="*/ 2003297 w 3353126"/>
              <a:gd name="connsiteY18" fmla="*/ 1016000 h 1625600"/>
              <a:gd name="connsiteX19" fmla="*/ 2046840 w 3353126"/>
              <a:gd name="connsiteY19" fmla="*/ 1001486 h 1625600"/>
              <a:gd name="connsiteX20" fmla="*/ 2090383 w 3353126"/>
              <a:gd name="connsiteY20" fmla="*/ 957943 h 1625600"/>
              <a:gd name="connsiteX21" fmla="*/ 2177469 w 3353126"/>
              <a:gd name="connsiteY21" fmla="*/ 928914 h 1625600"/>
              <a:gd name="connsiteX22" fmla="*/ 2221011 w 3353126"/>
              <a:gd name="connsiteY22" fmla="*/ 899886 h 1625600"/>
              <a:gd name="connsiteX23" fmla="*/ 2308097 w 3353126"/>
              <a:gd name="connsiteY23" fmla="*/ 870857 h 1625600"/>
              <a:gd name="connsiteX24" fmla="*/ 2453240 w 3353126"/>
              <a:gd name="connsiteY24" fmla="*/ 783771 h 1625600"/>
              <a:gd name="connsiteX25" fmla="*/ 2511297 w 3353126"/>
              <a:gd name="connsiteY25" fmla="*/ 769257 h 1625600"/>
              <a:gd name="connsiteX26" fmla="*/ 2627411 w 3353126"/>
              <a:gd name="connsiteY26" fmla="*/ 696686 h 1625600"/>
              <a:gd name="connsiteX27" fmla="*/ 2685469 w 3353126"/>
              <a:gd name="connsiteY27" fmla="*/ 653143 h 1625600"/>
              <a:gd name="connsiteX28" fmla="*/ 2772554 w 3353126"/>
              <a:gd name="connsiteY28" fmla="*/ 595086 h 1625600"/>
              <a:gd name="connsiteX29" fmla="*/ 2801583 w 3353126"/>
              <a:gd name="connsiteY29" fmla="*/ 551543 h 1625600"/>
              <a:gd name="connsiteX30" fmla="*/ 2932211 w 3353126"/>
              <a:gd name="connsiteY30" fmla="*/ 435428 h 1625600"/>
              <a:gd name="connsiteX31" fmla="*/ 3004783 w 3353126"/>
              <a:gd name="connsiteY31" fmla="*/ 348343 h 1625600"/>
              <a:gd name="connsiteX32" fmla="*/ 3048326 w 3353126"/>
              <a:gd name="connsiteY32" fmla="*/ 319314 h 1625600"/>
              <a:gd name="connsiteX33" fmla="*/ 3120897 w 3353126"/>
              <a:gd name="connsiteY33" fmla="*/ 232228 h 1625600"/>
              <a:gd name="connsiteX34" fmla="*/ 3251526 w 3353126"/>
              <a:gd name="connsiteY34" fmla="*/ 116114 h 1625600"/>
              <a:gd name="connsiteX35" fmla="*/ 3309583 w 3353126"/>
              <a:gd name="connsiteY35" fmla="*/ 29028 h 1625600"/>
              <a:gd name="connsiteX36" fmla="*/ 3353126 w 3353126"/>
              <a:gd name="connsiteY36" fmla="*/ 0 h 1625600"/>
              <a:gd name="connsiteX0" fmla="*/ 0 w 3149600"/>
              <a:gd name="connsiteY0" fmla="*/ 1625600 h 1625600"/>
              <a:gd name="connsiteX1" fmla="*/ 232228 w 3149600"/>
              <a:gd name="connsiteY1" fmla="*/ 1582057 h 1625600"/>
              <a:gd name="connsiteX2" fmla="*/ 566057 w 3149600"/>
              <a:gd name="connsiteY2" fmla="*/ 1538514 h 1625600"/>
              <a:gd name="connsiteX3" fmla="*/ 609600 w 3149600"/>
              <a:gd name="connsiteY3" fmla="*/ 1524000 h 1625600"/>
              <a:gd name="connsiteX4" fmla="*/ 711200 w 3149600"/>
              <a:gd name="connsiteY4" fmla="*/ 1494971 h 1625600"/>
              <a:gd name="connsiteX5" fmla="*/ 827314 w 3149600"/>
              <a:gd name="connsiteY5" fmla="*/ 1436914 h 1625600"/>
              <a:gd name="connsiteX6" fmla="*/ 928914 w 3149600"/>
              <a:gd name="connsiteY6" fmla="*/ 1407886 h 1625600"/>
              <a:gd name="connsiteX7" fmla="*/ 1074057 w 3149600"/>
              <a:gd name="connsiteY7" fmla="*/ 1364343 h 1625600"/>
              <a:gd name="connsiteX8" fmla="*/ 1175657 w 3149600"/>
              <a:gd name="connsiteY8" fmla="*/ 1335314 h 1625600"/>
              <a:gd name="connsiteX9" fmla="*/ 1291771 w 3149600"/>
              <a:gd name="connsiteY9" fmla="*/ 1306286 h 1625600"/>
              <a:gd name="connsiteX10" fmla="*/ 1378857 w 3149600"/>
              <a:gd name="connsiteY10" fmla="*/ 1277257 h 1625600"/>
              <a:gd name="connsiteX11" fmla="*/ 1465943 w 3149600"/>
              <a:gd name="connsiteY11" fmla="*/ 1219200 h 1625600"/>
              <a:gd name="connsiteX12" fmla="*/ 1509485 w 3149600"/>
              <a:gd name="connsiteY12" fmla="*/ 1190171 h 1625600"/>
              <a:gd name="connsiteX13" fmla="*/ 1567543 w 3149600"/>
              <a:gd name="connsiteY13" fmla="*/ 1175657 h 1625600"/>
              <a:gd name="connsiteX14" fmla="*/ 1582057 w 3149600"/>
              <a:gd name="connsiteY14" fmla="*/ 1132114 h 1625600"/>
              <a:gd name="connsiteX15" fmla="*/ 1625600 w 3149600"/>
              <a:gd name="connsiteY15" fmla="*/ 1117600 h 1625600"/>
              <a:gd name="connsiteX16" fmla="*/ 1712685 w 3149600"/>
              <a:gd name="connsiteY16" fmla="*/ 1059543 h 1625600"/>
              <a:gd name="connsiteX17" fmla="*/ 1799771 w 3149600"/>
              <a:gd name="connsiteY17" fmla="*/ 1016000 h 1625600"/>
              <a:gd name="connsiteX18" fmla="*/ 1843314 w 3149600"/>
              <a:gd name="connsiteY18" fmla="*/ 1001486 h 1625600"/>
              <a:gd name="connsiteX19" fmla="*/ 1886857 w 3149600"/>
              <a:gd name="connsiteY19" fmla="*/ 957943 h 1625600"/>
              <a:gd name="connsiteX20" fmla="*/ 1973943 w 3149600"/>
              <a:gd name="connsiteY20" fmla="*/ 928914 h 1625600"/>
              <a:gd name="connsiteX21" fmla="*/ 2017485 w 3149600"/>
              <a:gd name="connsiteY21" fmla="*/ 899886 h 1625600"/>
              <a:gd name="connsiteX22" fmla="*/ 2104571 w 3149600"/>
              <a:gd name="connsiteY22" fmla="*/ 870857 h 1625600"/>
              <a:gd name="connsiteX23" fmla="*/ 2249714 w 3149600"/>
              <a:gd name="connsiteY23" fmla="*/ 783771 h 1625600"/>
              <a:gd name="connsiteX24" fmla="*/ 2307771 w 3149600"/>
              <a:gd name="connsiteY24" fmla="*/ 769257 h 1625600"/>
              <a:gd name="connsiteX25" fmla="*/ 2423885 w 3149600"/>
              <a:gd name="connsiteY25" fmla="*/ 696686 h 1625600"/>
              <a:gd name="connsiteX26" fmla="*/ 2481943 w 3149600"/>
              <a:gd name="connsiteY26" fmla="*/ 653143 h 1625600"/>
              <a:gd name="connsiteX27" fmla="*/ 2569028 w 3149600"/>
              <a:gd name="connsiteY27" fmla="*/ 595086 h 1625600"/>
              <a:gd name="connsiteX28" fmla="*/ 2598057 w 3149600"/>
              <a:gd name="connsiteY28" fmla="*/ 551543 h 1625600"/>
              <a:gd name="connsiteX29" fmla="*/ 2728685 w 3149600"/>
              <a:gd name="connsiteY29" fmla="*/ 435428 h 1625600"/>
              <a:gd name="connsiteX30" fmla="*/ 2801257 w 3149600"/>
              <a:gd name="connsiteY30" fmla="*/ 348343 h 1625600"/>
              <a:gd name="connsiteX31" fmla="*/ 2844800 w 3149600"/>
              <a:gd name="connsiteY31" fmla="*/ 319314 h 1625600"/>
              <a:gd name="connsiteX32" fmla="*/ 2917371 w 3149600"/>
              <a:gd name="connsiteY32" fmla="*/ 232228 h 1625600"/>
              <a:gd name="connsiteX33" fmla="*/ 3048000 w 3149600"/>
              <a:gd name="connsiteY33" fmla="*/ 116114 h 1625600"/>
              <a:gd name="connsiteX34" fmla="*/ 3106057 w 3149600"/>
              <a:gd name="connsiteY34" fmla="*/ 29028 h 1625600"/>
              <a:gd name="connsiteX35" fmla="*/ 3149600 w 3149600"/>
              <a:gd name="connsiteY35" fmla="*/ 0 h 1625600"/>
              <a:gd name="connsiteX0" fmla="*/ 0 w 2917372"/>
              <a:gd name="connsiteY0" fmla="*/ 1582057 h 1582057"/>
              <a:gd name="connsiteX1" fmla="*/ 333829 w 2917372"/>
              <a:gd name="connsiteY1" fmla="*/ 1538514 h 1582057"/>
              <a:gd name="connsiteX2" fmla="*/ 377372 w 2917372"/>
              <a:gd name="connsiteY2" fmla="*/ 1524000 h 1582057"/>
              <a:gd name="connsiteX3" fmla="*/ 478972 w 2917372"/>
              <a:gd name="connsiteY3" fmla="*/ 1494971 h 1582057"/>
              <a:gd name="connsiteX4" fmla="*/ 595086 w 2917372"/>
              <a:gd name="connsiteY4" fmla="*/ 1436914 h 1582057"/>
              <a:gd name="connsiteX5" fmla="*/ 696686 w 2917372"/>
              <a:gd name="connsiteY5" fmla="*/ 1407886 h 1582057"/>
              <a:gd name="connsiteX6" fmla="*/ 841829 w 2917372"/>
              <a:gd name="connsiteY6" fmla="*/ 1364343 h 1582057"/>
              <a:gd name="connsiteX7" fmla="*/ 943429 w 2917372"/>
              <a:gd name="connsiteY7" fmla="*/ 1335314 h 1582057"/>
              <a:gd name="connsiteX8" fmla="*/ 1059543 w 2917372"/>
              <a:gd name="connsiteY8" fmla="*/ 1306286 h 1582057"/>
              <a:gd name="connsiteX9" fmla="*/ 1146629 w 2917372"/>
              <a:gd name="connsiteY9" fmla="*/ 1277257 h 1582057"/>
              <a:gd name="connsiteX10" fmla="*/ 1233715 w 2917372"/>
              <a:gd name="connsiteY10" fmla="*/ 1219200 h 1582057"/>
              <a:gd name="connsiteX11" fmla="*/ 1277257 w 2917372"/>
              <a:gd name="connsiteY11" fmla="*/ 1190171 h 1582057"/>
              <a:gd name="connsiteX12" fmla="*/ 1335315 w 2917372"/>
              <a:gd name="connsiteY12" fmla="*/ 1175657 h 1582057"/>
              <a:gd name="connsiteX13" fmla="*/ 1349829 w 2917372"/>
              <a:gd name="connsiteY13" fmla="*/ 1132114 h 1582057"/>
              <a:gd name="connsiteX14" fmla="*/ 1393372 w 2917372"/>
              <a:gd name="connsiteY14" fmla="*/ 1117600 h 1582057"/>
              <a:gd name="connsiteX15" fmla="*/ 1480457 w 2917372"/>
              <a:gd name="connsiteY15" fmla="*/ 1059543 h 1582057"/>
              <a:gd name="connsiteX16" fmla="*/ 1567543 w 2917372"/>
              <a:gd name="connsiteY16" fmla="*/ 1016000 h 1582057"/>
              <a:gd name="connsiteX17" fmla="*/ 1611086 w 2917372"/>
              <a:gd name="connsiteY17" fmla="*/ 1001486 h 1582057"/>
              <a:gd name="connsiteX18" fmla="*/ 1654629 w 2917372"/>
              <a:gd name="connsiteY18" fmla="*/ 957943 h 1582057"/>
              <a:gd name="connsiteX19" fmla="*/ 1741715 w 2917372"/>
              <a:gd name="connsiteY19" fmla="*/ 928914 h 1582057"/>
              <a:gd name="connsiteX20" fmla="*/ 1785257 w 2917372"/>
              <a:gd name="connsiteY20" fmla="*/ 899886 h 1582057"/>
              <a:gd name="connsiteX21" fmla="*/ 1872343 w 2917372"/>
              <a:gd name="connsiteY21" fmla="*/ 870857 h 1582057"/>
              <a:gd name="connsiteX22" fmla="*/ 2017486 w 2917372"/>
              <a:gd name="connsiteY22" fmla="*/ 783771 h 1582057"/>
              <a:gd name="connsiteX23" fmla="*/ 2075543 w 2917372"/>
              <a:gd name="connsiteY23" fmla="*/ 769257 h 1582057"/>
              <a:gd name="connsiteX24" fmla="*/ 2191657 w 2917372"/>
              <a:gd name="connsiteY24" fmla="*/ 696686 h 1582057"/>
              <a:gd name="connsiteX25" fmla="*/ 2249715 w 2917372"/>
              <a:gd name="connsiteY25" fmla="*/ 653143 h 1582057"/>
              <a:gd name="connsiteX26" fmla="*/ 2336800 w 2917372"/>
              <a:gd name="connsiteY26" fmla="*/ 595086 h 1582057"/>
              <a:gd name="connsiteX27" fmla="*/ 2365829 w 2917372"/>
              <a:gd name="connsiteY27" fmla="*/ 551543 h 1582057"/>
              <a:gd name="connsiteX28" fmla="*/ 2496457 w 2917372"/>
              <a:gd name="connsiteY28" fmla="*/ 435428 h 1582057"/>
              <a:gd name="connsiteX29" fmla="*/ 2569029 w 2917372"/>
              <a:gd name="connsiteY29" fmla="*/ 348343 h 1582057"/>
              <a:gd name="connsiteX30" fmla="*/ 2612572 w 2917372"/>
              <a:gd name="connsiteY30" fmla="*/ 319314 h 1582057"/>
              <a:gd name="connsiteX31" fmla="*/ 2685143 w 2917372"/>
              <a:gd name="connsiteY31" fmla="*/ 232228 h 1582057"/>
              <a:gd name="connsiteX32" fmla="*/ 2815772 w 2917372"/>
              <a:gd name="connsiteY32" fmla="*/ 116114 h 1582057"/>
              <a:gd name="connsiteX33" fmla="*/ 2873829 w 2917372"/>
              <a:gd name="connsiteY33" fmla="*/ 29028 h 1582057"/>
              <a:gd name="connsiteX34" fmla="*/ 2917372 w 2917372"/>
              <a:gd name="connsiteY34" fmla="*/ 0 h 1582057"/>
              <a:gd name="connsiteX0" fmla="*/ 476261 w 3393633"/>
              <a:gd name="connsiteY0" fmla="*/ 1582057 h 1603595"/>
              <a:gd name="connsiteX1" fmla="*/ 55638 w 3393633"/>
              <a:gd name="connsiteY1" fmla="*/ 1596338 h 1603595"/>
              <a:gd name="connsiteX2" fmla="*/ 810090 w 3393633"/>
              <a:gd name="connsiteY2" fmla="*/ 1538514 h 1603595"/>
              <a:gd name="connsiteX3" fmla="*/ 853633 w 3393633"/>
              <a:gd name="connsiteY3" fmla="*/ 1524000 h 1603595"/>
              <a:gd name="connsiteX4" fmla="*/ 955233 w 3393633"/>
              <a:gd name="connsiteY4" fmla="*/ 1494971 h 1603595"/>
              <a:gd name="connsiteX5" fmla="*/ 1071347 w 3393633"/>
              <a:gd name="connsiteY5" fmla="*/ 1436914 h 1603595"/>
              <a:gd name="connsiteX6" fmla="*/ 1172947 w 3393633"/>
              <a:gd name="connsiteY6" fmla="*/ 1407886 h 1603595"/>
              <a:gd name="connsiteX7" fmla="*/ 1318090 w 3393633"/>
              <a:gd name="connsiteY7" fmla="*/ 1364343 h 1603595"/>
              <a:gd name="connsiteX8" fmla="*/ 1419690 w 3393633"/>
              <a:gd name="connsiteY8" fmla="*/ 1335314 h 1603595"/>
              <a:gd name="connsiteX9" fmla="*/ 1535804 w 3393633"/>
              <a:gd name="connsiteY9" fmla="*/ 1306286 h 1603595"/>
              <a:gd name="connsiteX10" fmla="*/ 1622890 w 3393633"/>
              <a:gd name="connsiteY10" fmla="*/ 1277257 h 1603595"/>
              <a:gd name="connsiteX11" fmla="*/ 1709976 w 3393633"/>
              <a:gd name="connsiteY11" fmla="*/ 1219200 h 1603595"/>
              <a:gd name="connsiteX12" fmla="*/ 1753518 w 3393633"/>
              <a:gd name="connsiteY12" fmla="*/ 1190171 h 1603595"/>
              <a:gd name="connsiteX13" fmla="*/ 1811576 w 3393633"/>
              <a:gd name="connsiteY13" fmla="*/ 1175657 h 1603595"/>
              <a:gd name="connsiteX14" fmla="*/ 1826090 w 3393633"/>
              <a:gd name="connsiteY14" fmla="*/ 1132114 h 1603595"/>
              <a:gd name="connsiteX15" fmla="*/ 1869633 w 3393633"/>
              <a:gd name="connsiteY15" fmla="*/ 1117600 h 1603595"/>
              <a:gd name="connsiteX16" fmla="*/ 1956718 w 3393633"/>
              <a:gd name="connsiteY16" fmla="*/ 1059543 h 1603595"/>
              <a:gd name="connsiteX17" fmla="*/ 2043804 w 3393633"/>
              <a:gd name="connsiteY17" fmla="*/ 1016000 h 1603595"/>
              <a:gd name="connsiteX18" fmla="*/ 2087347 w 3393633"/>
              <a:gd name="connsiteY18" fmla="*/ 1001486 h 1603595"/>
              <a:gd name="connsiteX19" fmla="*/ 2130890 w 3393633"/>
              <a:gd name="connsiteY19" fmla="*/ 957943 h 1603595"/>
              <a:gd name="connsiteX20" fmla="*/ 2217976 w 3393633"/>
              <a:gd name="connsiteY20" fmla="*/ 928914 h 1603595"/>
              <a:gd name="connsiteX21" fmla="*/ 2261518 w 3393633"/>
              <a:gd name="connsiteY21" fmla="*/ 899886 h 1603595"/>
              <a:gd name="connsiteX22" fmla="*/ 2348604 w 3393633"/>
              <a:gd name="connsiteY22" fmla="*/ 870857 h 1603595"/>
              <a:gd name="connsiteX23" fmla="*/ 2493747 w 3393633"/>
              <a:gd name="connsiteY23" fmla="*/ 783771 h 1603595"/>
              <a:gd name="connsiteX24" fmla="*/ 2551804 w 3393633"/>
              <a:gd name="connsiteY24" fmla="*/ 769257 h 1603595"/>
              <a:gd name="connsiteX25" fmla="*/ 2667918 w 3393633"/>
              <a:gd name="connsiteY25" fmla="*/ 696686 h 1603595"/>
              <a:gd name="connsiteX26" fmla="*/ 2725976 w 3393633"/>
              <a:gd name="connsiteY26" fmla="*/ 653143 h 1603595"/>
              <a:gd name="connsiteX27" fmla="*/ 2813061 w 3393633"/>
              <a:gd name="connsiteY27" fmla="*/ 595086 h 1603595"/>
              <a:gd name="connsiteX28" fmla="*/ 2842090 w 3393633"/>
              <a:gd name="connsiteY28" fmla="*/ 551543 h 1603595"/>
              <a:gd name="connsiteX29" fmla="*/ 2972718 w 3393633"/>
              <a:gd name="connsiteY29" fmla="*/ 435428 h 1603595"/>
              <a:gd name="connsiteX30" fmla="*/ 3045290 w 3393633"/>
              <a:gd name="connsiteY30" fmla="*/ 348343 h 1603595"/>
              <a:gd name="connsiteX31" fmla="*/ 3088833 w 3393633"/>
              <a:gd name="connsiteY31" fmla="*/ 319314 h 1603595"/>
              <a:gd name="connsiteX32" fmla="*/ 3161404 w 3393633"/>
              <a:gd name="connsiteY32" fmla="*/ 232228 h 1603595"/>
              <a:gd name="connsiteX33" fmla="*/ 3292033 w 3393633"/>
              <a:gd name="connsiteY33" fmla="*/ 116114 h 1603595"/>
              <a:gd name="connsiteX34" fmla="*/ 3350090 w 3393633"/>
              <a:gd name="connsiteY34" fmla="*/ 29028 h 1603595"/>
              <a:gd name="connsiteX35" fmla="*/ 3393633 w 3393633"/>
              <a:gd name="connsiteY35" fmla="*/ 0 h 160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93633" h="1603595">
                <a:moveTo>
                  <a:pt x="476261" y="1582057"/>
                </a:moveTo>
                <a:cubicBezTo>
                  <a:pt x="476485" y="1577992"/>
                  <a:pt x="0" y="1603595"/>
                  <a:pt x="55638" y="1596338"/>
                </a:cubicBezTo>
                <a:cubicBezTo>
                  <a:pt x="111276" y="1589081"/>
                  <a:pt x="747419" y="1544125"/>
                  <a:pt x="810090" y="1538514"/>
                </a:cubicBezTo>
                <a:cubicBezTo>
                  <a:pt x="824933" y="1534803"/>
                  <a:pt x="838922" y="1528203"/>
                  <a:pt x="853633" y="1524000"/>
                </a:cubicBezTo>
                <a:cubicBezTo>
                  <a:pt x="883487" y="1515470"/>
                  <a:pt x="925781" y="1508358"/>
                  <a:pt x="955233" y="1494971"/>
                </a:cubicBezTo>
                <a:cubicBezTo>
                  <a:pt x="994627" y="1477064"/>
                  <a:pt x="1030294" y="1450598"/>
                  <a:pt x="1071347" y="1436914"/>
                </a:cubicBezTo>
                <a:cubicBezTo>
                  <a:pt x="1133814" y="1416092"/>
                  <a:pt x="1100047" y="1426111"/>
                  <a:pt x="1172947" y="1407886"/>
                </a:cubicBezTo>
                <a:cubicBezTo>
                  <a:pt x="1249826" y="1356633"/>
                  <a:pt x="1189668" y="1387693"/>
                  <a:pt x="1318090" y="1364343"/>
                </a:cubicBezTo>
                <a:cubicBezTo>
                  <a:pt x="1390603" y="1351159"/>
                  <a:pt x="1357519" y="1352269"/>
                  <a:pt x="1419690" y="1335314"/>
                </a:cubicBezTo>
                <a:cubicBezTo>
                  <a:pt x="1458180" y="1324817"/>
                  <a:pt x="1497956" y="1318902"/>
                  <a:pt x="1535804" y="1306286"/>
                </a:cubicBezTo>
                <a:lnTo>
                  <a:pt x="1622890" y="1277257"/>
                </a:lnTo>
                <a:lnTo>
                  <a:pt x="1709976" y="1219200"/>
                </a:lnTo>
                <a:cubicBezTo>
                  <a:pt x="1724490" y="1209524"/>
                  <a:pt x="1736595" y="1194402"/>
                  <a:pt x="1753518" y="1190171"/>
                </a:cubicBezTo>
                <a:lnTo>
                  <a:pt x="1811576" y="1175657"/>
                </a:lnTo>
                <a:cubicBezTo>
                  <a:pt x="1816414" y="1161143"/>
                  <a:pt x="1815272" y="1142932"/>
                  <a:pt x="1826090" y="1132114"/>
                </a:cubicBezTo>
                <a:cubicBezTo>
                  <a:pt x="1836908" y="1121296"/>
                  <a:pt x="1856259" y="1125030"/>
                  <a:pt x="1869633" y="1117600"/>
                </a:cubicBezTo>
                <a:cubicBezTo>
                  <a:pt x="1900130" y="1100657"/>
                  <a:pt x="1923621" y="1070576"/>
                  <a:pt x="1956718" y="1059543"/>
                </a:cubicBezTo>
                <a:cubicBezTo>
                  <a:pt x="2066172" y="1023057"/>
                  <a:pt x="1931250" y="1072276"/>
                  <a:pt x="2043804" y="1016000"/>
                </a:cubicBezTo>
                <a:cubicBezTo>
                  <a:pt x="2057488" y="1009158"/>
                  <a:pt x="2072833" y="1006324"/>
                  <a:pt x="2087347" y="1001486"/>
                </a:cubicBezTo>
                <a:cubicBezTo>
                  <a:pt x="2101861" y="986972"/>
                  <a:pt x="2112947" y="967912"/>
                  <a:pt x="2130890" y="957943"/>
                </a:cubicBezTo>
                <a:cubicBezTo>
                  <a:pt x="2157638" y="943083"/>
                  <a:pt x="2217976" y="928914"/>
                  <a:pt x="2217976" y="928914"/>
                </a:cubicBezTo>
                <a:cubicBezTo>
                  <a:pt x="2232490" y="919238"/>
                  <a:pt x="2245578" y="906971"/>
                  <a:pt x="2261518" y="899886"/>
                </a:cubicBezTo>
                <a:cubicBezTo>
                  <a:pt x="2289480" y="887459"/>
                  <a:pt x="2348604" y="870857"/>
                  <a:pt x="2348604" y="870857"/>
                </a:cubicBezTo>
                <a:cubicBezTo>
                  <a:pt x="2392004" y="841924"/>
                  <a:pt x="2442743" y="802898"/>
                  <a:pt x="2493747" y="783771"/>
                </a:cubicBezTo>
                <a:cubicBezTo>
                  <a:pt x="2512425" y="776767"/>
                  <a:pt x="2532452" y="774095"/>
                  <a:pt x="2551804" y="769257"/>
                </a:cubicBezTo>
                <a:cubicBezTo>
                  <a:pt x="2716263" y="645912"/>
                  <a:pt x="2508537" y="796298"/>
                  <a:pt x="2667918" y="696686"/>
                </a:cubicBezTo>
                <a:cubicBezTo>
                  <a:pt x="2688432" y="683865"/>
                  <a:pt x="2706158" y="667015"/>
                  <a:pt x="2725976" y="653143"/>
                </a:cubicBezTo>
                <a:cubicBezTo>
                  <a:pt x="2754557" y="633136"/>
                  <a:pt x="2813061" y="595086"/>
                  <a:pt x="2813061" y="595086"/>
                </a:cubicBezTo>
                <a:cubicBezTo>
                  <a:pt x="2822737" y="580572"/>
                  <a:pt x="2830501" y="564581"/>
                  <a:pt x="2842090" y="551543"/>
                </a:cubicBezTo>
                <a:cubicBezTo>
                  <a:pt x="2914395" y="470200"/>
                  <a:pt x="2906540" y="479548"/>
                  <a:pt x="2972718" y="435428"/>
                </a:cubicBezTo>
                <a:cubicBezTo>
                  <a:pt x="3001261" y="392615"/>
                  <a:pt x="3003383" y="383266"/>
                  <a:pt x="3045290" y="348343"/>
                </a:cubicBezTo>
                <a:cubicBezTo>
                  <a:pt x="3058691" y="337176"/>
                  <a:pt x="3074319" y="328990"/>
                  <a:pt x="3088833" y="319314"/>
                </a:cubicBezTo>
                <a:cubicBezTo>
                  <a:pt x="3117375" y="276499"/>
                  <a:pt x="3119495" y="267151"/>
                  <a:pt x="3161404" y="232228"/>
                </a:cubicBezTo>
                <a:cubicBezTo>
                  <a:pt x="3226847" y="177693"/>
                  <a:pt x="3221461" y="221973"/>
                  <a:pt x="3292033" y="116114"/>
                </a:cubicBezTo>
                <a:cubicBezTo>
                  <a:pt x="3311385" y="87085"/>
                  <a:pt x="3321061" y="48380"/>
                  <a:pt x="3350090" y="29028"/>
                </a:cubicBezTo>
                <a:cubicBezTo>
                  <a:pt x="3364604" y="19352"/>
                  <a:pt x="3380232" y="11167"/>
                  <a:pt x="3393633" y="0"/>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54" name="Freeform 53"/>
          <p:cNvSpPr/>
          <p:nvPr/>
        </p:nvSpPr>
        <p:spPr>
          <a:xfrm>
            <a:off x="2362200" y="303213"/>
            <a:ext cx="6708775" cy="763587"/>
          </a:xfrm>
          <a:custGeom>
            <a:avLst/>
            <a:gdLst>
              <a:gd name="connsiteX0" fmla="*/ 0 w 6357258"/>
              <a:gd name="connsiteY0" fmla="*/ 598362 h 763894"/>
              <a:gd name="connsiteX1" fmla="*/ 174172 w 6357258"/>
              <a:gd name="connsiteY1" fmla="*/ 612876 h 763894"/>
              <a:gd name="connsiteX2" fmla="*/ 275772 w 6357258"/>
              <a:gd name="connsiteY2" fmla="*/ 627391 h 763894"/>
              <a:gd name="connsiteX3" fmla="*/ 406400 w 6357258"/>
              <a:gd name="connsiteY3" fmla="*/ 641905 h 763894"/>
              <a:gd name="connsiteX4" fmla="*/ 522515 w 6357258"/>
              <a:gd name="connsiteY4" fmla="*/ 627391 h 763894"/>
              <a:gd name="connsiteX5" fmla="*/ 667658 w 6357258"/>
              <a:gd name="connsiteY5" fmla="*/ 641905 h 763894"/>
              <a:gd name="connsiteX6" fmla="*/ 943429 w 6357258"/>
              <a:gd name="connsiteY6" fmla="*/ 656419 h 763894"/>
              <a:gd name="connsiteX7" fmla="*/ 1103086 w 6357258"/>
              <a:gd name="connsiteY7" fmla="*/ 685448 h 763894"/>
              <a:gd name="connsiteX8" fmla="*/ 1146629 w 6357258"/>
              <a:gd name="connsiteY8" fmla="*/ 699962 h 763894"/>
              <a:gd name="connsiteX9" fmla="*/ 1204686 w 6357258"/>
              <a:gd name="connsiteY9" fmla="*/ 714476 h 763894"/>
              <a:gd name="connsiteX10" fmla="*/ 1248229 w 6357258"/>
              <a:gd name="connsiteY10" fmla="*/ 728991 h 763894"/>
              <a:gd name="connsiteX11" fmla="*/ 1509486 w 6357258"/>
              <a:gd name="connsiteY11" fmla="*/ 758019 h 763894"/>
              <a:gd name="connsiteX12" fmla="*/ 1973943 w 6357258"/>
              <a:gd name="connsiteY12" fmla="*/ 714476 h 763894"/>
              <a:gd name="connsiteX13" fmla="*/ 2119086 w 6357258"/>
              <a:gd name="connsiteY13" fmla="*/ 699962 h 763894"/>
              <a:gd name="connsiteX14" fmla="*/ 2206172 w 6357258"/>
              <a:gd name="connsiteY14" fmla="*/ 670934 h 763894"/>
              <a:gd name="connsiteX15" fmla="*/ 2336800 w 6357258"/>
              <a:gd name="connsiteY15" fmla="*/ 641905 h 763894"/>
              <a:gd name="connsiteX16" fmla="*/ 2394858 w 6357258"/>
              <a:gd name="connsiteY16" fmla="*/ 612876 h 763894"/>
              <a:gd name="connsiteX17" fmla="*/ 2438400 w 6357258"/>
              <a:gd name="connsiteY17" fmla="*/ 598362 h 763894"/>
              <a:gd name="connsiteX18" fmla="*/ 2481943 w 6357258"/>
              <a:gd name="connsiteY18" fmla="*/ 569334 h 763894"/>
              <a:gd name="connsiteX19" fmla="*/ 2612572 w 6357258"/>
              <a:gd name="connsiteY19" fmla="*/ 525791 h 763894"/>
              <a:gd name="connsiteX20" fmla="*/ 2656115 w 6357258"/>
              <a:gd name="connsiteY20" fmla="*/ 511276 h 763894"/>
              <a:gd name="connsiteX21" fmla="*/ 2743200 w 6357258"/>
              <a:gd name="connsiteY21" fmla="*/ 453219 h 763894"/>
              <a:gd name="connsiteX22" fmla="*/ 2786743 w 6357258"/>
              <a:gd name="connsiteY22" fmla="*/ 424191 h 763894"/>
              <a:gd name="connsiteX23" fmla="*/ 2830286 w 6357258"/>
              <a:gd name="connsiteY23" fmla="*/ 409676 h 763894"/>
              <a:gd name="connsiteX24" fmla="*/ 2873829 w 6357258"/>
              <a:gd name="connsiteY24" fmla="*/ 380648 h 763894"/>
              <a:gd name="connsiteX25" fmla="*/ 2960915 w 6357258"/>
              <a:gd name="connsiteY25" fmla="*/ 351619 h 763894"/>
              <a:gd name="connsiteX26" fmla="*/ 3048000 w 6357258"/>
              <a:gd name="connsiteY26" fmla="*/ 293562 h 763894"/>
              <a:gd name="connsiteX27" fmla="*/ 3091543 w 6357258"/>
              <a:gd name="connsiteY27" fmla="*/ 264534 h 763894"/>
              <a:gd name="connsiteX28" fmla="*/ 3367315 w 6357258"/>
              <a:gd name="connsiteY28" fmla="*/ 235505 h 763894"/>
              <a:gd name="connsiteX29" fmla="*/ 3410858 w 6357258"/>
              <a:gd name="connsiteY29" fmla="*/ 220991 h 763894"/>
              <a:gd name="connsiteX30" fmla="*/ 3483429 w 6357258"/>
              <a:gd name="connsiteY30" fmla="*/ 206476 h 763894"/>
              <a:gd name="connsiteX31" fmla="*/ 3526972 w 6357258"/>
              <a:gd name="connsiteY31" fmla="*/ 177448 h 763894"/>
              <a:gd name="connsiteX32" fmla="*/ 3570515 w 6357258"/>
              <a:gd name="connsiteY32" fmla="*/ 162934 h 763894"/>
              <a:gd name="connsiteX33" fmla="*/ 3701143 w 6357258"/>
              <a:gd name="connsiteY33" fmla="*/ 104876 h 763894"/>
              <a:gd name="connsiteX34" fmla="*/ 3744686 w 6357258"/>
              <a:gd name="connsiteY34" fmla="*/ 90362 h 763894"/>
              <a:gd name="connsiteX35" fmla="*/ 3875315 w 6357258"/>
              <a:gd name="connsiteY35" fmla="*/ 17791 h 763894"/>
              <a:gd name="connsiteX36" fmla="*/ 3933372 w 6357258"/>
              <a:gd name="connsiteY36" fmla="*/ 3276 h 763894"/>
              <a:gd name="connsiteX37" fmla="*/ 4049486 w 6357258"/>
              <a:gd name="connsiteY37" fmla="*/ 17791 h 763894"/>
              <a:gd name="connsiteX38" fmla="*/ 4238172 w 6357258"/>
              <a:gd name="connsiteY38" fmla="*/ 46819 h 763894"/>
              <a:gd name="connsiteX39" fmla="*/ 4354286 w 6357258"/>
              <a:gd name="connsiteY39" fmla="*/ 61334 h 763894"/>
              <a:gd name="connsiteX40" fmla="*/ 4455886 w 6357258"/>
              <a:gd name="connsiteY40" fmla="*/ 75848 h 763894"/>
              <a:gd name="connsiteX41" fmla="*/ 4601029 w 6357258"/>
              <a:gd name="connsiteY41" fmla="*/ 90362 h 763894"/>
              <a:gd name="connsiteX42" fmla="*/ 4659086 w 6357258"/>
              <a:gd name="connsiteY42" fmla="*/ 104876 h 763894"/>
              <a:gd name="connsiteX43" fmla="*/ 4702629 w 6357258"/>
              <a:gd name="connsiteY43" fmla="*/ 119391 h 763894"/>
              <a:gd name="connsiteX44" fmla="*/ 4775200 w 6357258"/>
              <a:gd name="connsiteY44" fmla="*/ 133905 h 763894"/>
              <a:gd name="connsiteX45" fmla="*/ 4818743 w 6357258"/>
              <a:gd name="connsiteY45" fmla="*/ 162934 h 763894"/>
              <a:gd name="connsiteX46" fmla="*/ 4920343 w 6357258"/>
              <a:gd name="connsiteY46" fmla="*/ 191962 h 763894"/>
              <a:gd name="connsiteX47" fmla="*/ 4963886 w 6357258"/>
              <a:gd name="connsiteY47" fmla="*/ 206476 h 763894"/>
              <a:gd name="connsiteX48" fmla="*/ 5050972 w 6357258"/>
              <a:gd name="connsiteY48" fmla="*/ 264534 h 763894"/>
              <a:gd name="connsiteX49" fmla="*/ 5109029 w 6357258"/>
              <a:gd name="connsiteY49" fmla="*/ 279048 h 763894"/>
              <a:gd name="connsiteX50" fmla="*/ 5152572 w 6357258"/>
              <a:gd name="connsiteY50" fmla="*/ 293562 h 763894"/>
              <a:gd name="connsiteX51" fmla="*/ 5225143 w 6357258"/>
              <a:gd name="connsiteY51" fmla="*/ 308076 h 763894"/>
              <a:gd name="connsiteX52" fmla="*/ 5268686 w 6357258"/>
              <a:gd name="connsiteY52" fmla="*/ 322591 h 763894"/>
              <a:gd name="connsiteX53" fmla="*/ 5500915 w 6357258"/>
              <a:gd name="connsiteY53" fmla="*/ 337105 h 763894"/>
              <a:gd name="connsiteX54" fmla="*/ 5863772 w 6357258"/>
              <a:gd name="connsiteY54" fmla="*/ 308076 h 763894"/>
              <a:gd name="connsiteX55" fmla="*/ 6081486 w 6357258"/>
              <a:gd name="connsiteY55" fmla="*/ 279048 h 763894"/>
              <a:gd name="connsiteX56" fmla="*/ 6357258 w 6357258"/>
              <a:gd name="connsiteY56" fmla="*/ 264534 h 763894"/>
              <a:gd name="connsiteX0" fmla="*/ 0 w 6709229"/>
              <a:gd name="connsiteY0" fmla="*/ 535294 h 763894"/>
              <a:gd name="connsiteX1" fmla="*/ 526143 w 6709229"/>
              <a:gd name="connsiteY1" fmla="*/ 612876 h 763894"/>
              <a:gd name="connsiteX2" fmla="*/ 627743 w 6709229"/>
              <a:gd name="connsiteY2" fmla="*/ 627391 h 763894"/>
              <a:gd name="connsiteX3" fmla="*/ 758371 w 6709229"/>
              <a:gd name="connsiteY3" fmla="*/ 641905 h 763894"/>
              <a:gd name="connsiteX4" fmla="*/ 874486 w 6709229"/>
              <a:gd name="connsiteY4" fmla="*/ 627391 h 763894"/>
              <a:gd name="connsiteX5" fmla="*/ 1019629 w 6709229"/>
              <a:gd name="connsiteY5" fmla="*/ 641905 h 763894"/>
              <a:gd name="connsiteX6" fmla="*/ 1295400 w 6709229"/>
              <a:gd name="connsiteY6" fmla="*/ 656419 h 763894"/>
              <a:gd name="connsiteX7" fmla="*/ 1455057 w 6709229"/>
              <a:gd name="connsiteY7" fmla="*/ 685448 h 763894"/>
              <a:gd name="connsiteX8" fmla="*/ 1498600 w 6709229"/>
              <a:gd name="connsiteY8" fmla="*/ 699962 h 763894"/>
              <a:gd name="connsiteX9" fmla="*/ 1556657 w 6709229"/>
              <a:gd name="connsiteY9" fmla="*/ 714476 h 763894"/>
              <a:gd name="connsiteX10" fmla="*/ 1600200 w 6709229"/>
              <a:gd name="connsiteY10" fmla="*/ 728991 h 763894"/>
              <a:gd name="connsiteX11" fmla="*/ 1861457 w 6709229"/>
              <a:gd name="connsiteY11" fmla="*/ 758019 h 763894"/>
              <a:gd name="connsiteX12" fmla="*/ 2325914 w 6709229"/>
              <a:gd name="connsiteY12" fmla="*/ 714476 h 763894"/>
              <a:gd name="connsiteX13" fmla="*/ 2471057 w 6709229"/>
              <a:gd name="connsiteY13" fmla="*/ 699962 h 763894"/>
              <a:gd name="connsiteX14" fmla="*/ 2558143 w 6709229"/>
              <a:gd name="connsiteY14" fmla="*/ 670934 h 763894"/>
              <a:gd name="connsiteX15" fmla="*/ 2688771 w 6709229"/>
              <a:gd name="connsiteY15" fmla="*/ 641905 h 763894"/>
              <a:gd name="connsiteX16" fmla="*/ 2746829 w 6709229"/>
              <a:gd name="connsiteY16" fmla="*/ 612876 h 763894"/>
              <a:gd name="connsiteX17" fmla="*/ 2790371 w 6709229"/>
              <a:gd name="connsiteY17" fmla="*/ 598362 h 763894"/>
              <a:gd name="connsiteX18" fmla="*/ 2833914 w 6709229"/>
              <a:gd name="connsiteY18" fmla="*/ 569334 h 763894"/>
              <a:gd name="connsiteX19" fmla="*/ 2964543 w 6709229"/>
              <a:gd name="connsiteY19" fmla="*/ 525791 h 763894"/>
              <a:gd name="connsiteX20" fmla="*/ 3008086 w 6709229"/>
              <a:gd name="connsiteY20" fmla="*/ 511276 h 763894"/>
              <a:gd name="connsiteX21" fmla="*/ 3095171 w 6709229"/>
              <a:gd name="connsiteY21" fmla="*/ 453219 h 763894"/>
              <a:gd name="connsiteX22" fmla="*/ 3138714 w 6709229"/>
              <a:gd name="connsiteY22" fmla="*/ 424191 h 763894"/>
              <a:gd name="connsiteX23" fmla="*/ 3182257 w 6709229"/>
              <a:gd name="connsiteY23" fmla="*/ 409676 h 763894"/>
              <a:gd name="connsiteX24" fmla="*/ 3225800 w 6709229"/>
              <a:gd name="connsiteY24" fmla="*/ 380648 h 763894"/>
              <a:gd name="connsiteX25" fmla="*/ 3312886 w 6709229"/>
              <a:gd name="connsiteY25" fmla="*/ 351619 h 763894"/>
              <a:gd name="connsiteX26" fmla="*/ 3399971 w 6709229"/>
              <a:gd name="connsiteY26" fmla="*/ 293562 h 763894"/>
              <a:gd name="connsiteX27" fmla="*/ 3443514 w 6709229"/>
              <a:gd name="connsiteY27" fmla="*/ 264534 h 763894"/>
              <a:gd name="connsiteX28" fmla="*/ 3719286 w 6709229"/>
              <a:gd name="connsiteY28" fmla="*/ 235505 h 763894"/>
              <a:gd name="connsiteX29" fmla="*/ 3762829 w 6709229"/>
              <a:gd name="connsiteY29" fmla="*/ 220991 h 763894"/>
              <a:gd name="connsiteX30" fmla="*/ 3835400 w 6709229"/>
              <a:gd name="connsiteY30" fmla="*/ 206476 h 763894"/>
              <a:gd name="connsiteX31" fmla="*/ 3878943 w 6709229"/>
              <a:gd name="connsiteY31" fmla="*/ 177448 h 763894"/>
              <a:gd name="connsiteX32" fmla="*/ 3922486 w 6709229"/>
              <a:gd name="connsiteY32" fmla="*/ 162934 h 763894"/>
              <a:gd name="connsiteX33" fmla="*/ 4053114 w 6709229"/>
              <a:gd name="connsiteY33" fmla="*/ 104876 h 763894"/>
              <a:gd name="connsiteX34" fmla="*/ 4096657 w 6709229"/>
              <a:gd name="connsiteY34" fmla="*/ 90362 h 763894"/>
              <a:gd name="connsiteX35" fmla="*/ 4227286 w 6709229"/>
              <a:gd name="connsiteY35" fmla="*/ 17791 h 763894"/>
              <a:gd name="connsiteX36" fmla="*/ 4285343 w 6709229"/>
              <a:gd name="connsiteY36" fmla="*/ 3276 h 763894"/>
              <a:gd name="connsiteX37" fmla="*/ 4401457 w 6709229"/>
              <a:gd name="connsiteY37" fmla="*/ 17791 h 763894"/>
              <a:gd name="connsiteX38" fmla="*/ 4590143 w 6709229"/>
              <a:gd name="connsiteY38" fmla="*/ 46819 h 763894"/>
              <a:gd name="connsiteX39" fmla="*/ 4706257 w 6709229"/>
              <a:gd name="connsiteY39" fmla="*/ 61334 h 763894"/>
              <a:gd name="connsiteX40" fmla="*/ 4807857 w 6709229"/>
              <a:gd name="connsiteY40" fmla="*/ 75848 h 763894"/>
              <a:gd name="connsiteX41" fmla="*/ 4953000 w 6709229"/>
              <a:gd name="connsiteY41" fmla="*/ 90362 h 763894"/>
              <a:gd name="connsiteX42" fmla="*/ 5011057 w 6709229"/>
              <a:gd name="connsiteY42" fmla="*/ 104876 h 763894"/>
              <a:gd name="connsiteX43" fmla="*/ 5054600 w 6709229"/>
              <a:gd name="connsiteY43" fmla="*/ 119391 h 763894"/>
              <a:gd name="connsiteX44" fmla="*/ 5127171 w 6709229"/>
              <a:gd name="connsiteY44" fmla="*/ 133905 h 763894"/>
              <a:gd name="connsiteX45" fmla="*/ 5170714 w 6709229"/>
              <a:gd name="connsiteY45" fmla="*/ 162934 h 763894"/>
              <a:gd name="connsiteX46" fmla="*/ 5272314 w 6709229"/>
              <a:gd name="connsiteY46" fmla="*/ 191962 h 763894"/>
              <a:gd name="connsiteX47" fmla="*/ 5315857 w 6709229"/>
              <a:gd name="connsiteY47" fmla="*/ 206476 h 763894"/>
              <a:gd name="connsiteX48" fmla="*/ 5402943 w 6709229"/>
              <a:gd name="connsiteY48" fmla="*/ 264534 h 763894"/>
              <a:gd name="connsiteX49" fmla="*/ 5461000 w 6709229"/>
              <a:gd name="connsiteY49" fmla="*/ 279048 h 763894"/>
              <a:gd name="connsiteX50" fmla="*/ 5504543 w 6709229"/>
              <a:gd name="connsiteY50" fmla="*/ 293562 h 763894"/>
              <a:gd name="connsiteX51" fmla="*/ 5577114 w 6709229"/>
              <a:gd name="connsiteY51" fmla="*/ 308076 h 763894"/>
              <a:gd name="connsiteX52" fmla="*/ 5620657 w 6709229"/>
              <a:gd name="connsiteY52" fmla="*/ 322591 h 763894"/>
              <a:gd name="connsiteX53" fmla="*/ 5852886 w 6709229"/>
              <a:gd name="connsiteY53" fmla="*/ 337105 h 763894"/>
              <a:gd name="connsiteX54" fmla="*/ 6215743 w 6709229"/>
              <a:gd name="connsiteY54" fmla="*/ 308076 h 763894"/>
              <a:gd name="connsiteX55" fmla="*/ 6433457 w 6709229"/>
              <a:gd name="connsiteY55" fmla="*/ 279048 h 763894"/>
              <a:gd name="connsiteX56" fmla="*/ 6709229 w 6709229"/>
              <a:gd name="connsiteY56" fmla="*/ 264534 h 76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709229" h="763894">
                <a:moveTo>
                  <a:pt x="0" y="535294"/>
                </a:moveTo>
                <a:cubicBezTo>
                  <a:pt x="58057" y="540132"/>
                  <a:pt x="468205" y="606777"/>
                  <a:pt x="526143" y="612876"/>
                </a:cubicBezTo>
                <a:cubicBezTo>
                  <a:pt x="560166" y="616457"/>
                  <a:pt x="593797" y="623148"/>
                  <a:pt x="627743" y="627391"/>
                </a:cubicBezTo>
                <a:cubicBezTo>
                  <a:pt x="671215" y="632825"/>
                  <a:pt x="714828" y="637067"/>
                  <a:pt x="758371" y="641905"/>
                </a:cubicBezTo>
                <a:cubicBezTo>
                  <a:pt x="797076" y="637067"/>
                  <a:pt x="835480" y="627391"/>
                  <a:pt x="874486" y="627391"/>
                </a:cubicBezTo>
                <a:cubicBezTo>
                  <a:pt x="923108" y="627391"/>
                  <a:pt x="971122" y="638560"/>
                  <a:pt x="1019629" y="641905"/>
                </a:cubicBezTo>
                <a:cubicBezTo>
                  <a:pt x="1111462" y="648238"/>
                  <a:pt x="1203476" y="651581"/>
                  <a:pt x="1295400" y="656419"/>
                </a:cubicBezTo>
                <a:cubicBezTo>
                  <a:pt x="1334213" y="662888"/>
                  <a:pt x="1414492" y="675307"/>
                  <a:pt x="1455057" y="685448"/>
                </a:cubicBezTo>
                <a:cubicBezTo>
                  <a:pt x="1469900" y="689159"/>
                  <a:pt x="1483889" y="695759"/>
                  <a:pt x="1498600" y="699962"/>
                </a:cubicBezTo>
                <a:cubicBezTo>
                  <a:pt x="1517780" y="705442"/>
                  <a:pt x="1537477" y="708996"/>
                  <a:pt x="1556657" y="714476"/>
                </a:cubicBezTo>
                <a:cubicBezTo>
                  <a:pt x="1571368" y="718679"/>
                  <a:pt x="1585054" y="726827"/>
                  <a:pt x="1600200" y="728991"/>
                </a:cubicBezTo>
                <a:cubicBezTo>
                  <a:pt x="1686941" y="741383"/>
                  <a:pt x="1861457" y="758019"/>
                  <a:pt x="1861457" y="758019"/>
                </a:cubicBezTo>
                <a:cubicBezTo>
                  <a:pt x="2044732" y="696929"/>
                  <a:pt x="1831728" y="763894"/>
                  <a:pt x="2325914" y="714476"/>
                </a:cubicBezTo>
                <a:lnTo>
                  <a:pt x="2471057" y="699962"/>
                </a:lnTo>
                <a:cubicBezTo>
                  <a:pt x="2500086" y="690286"/>
                  <a:pt x="2527961" y="675965"/>
                  <a:pt x="2558143" y="670934"/>
                </a:cubicBezTo>
                <a:cubicBezTo>
                  <a:pt x="2610332" y="662235"/>
                  <a:pt x="2643297" y="661394"/>
                  <a:pt x="2688771" y="641905"/>
                </a:cubicBezTo>
                <a:cubicBezTo>
                  <a:pt x="2708658" y="633382"/>
                  <a:pt x="2726942" y="621399"/>
                  <a:pt x="2746829" y="612876"/>
                </a:cubicBezTo>
                <a:cubicBezTo>
                  <a:pt x="2760891" y="606849"/>
                  <a:pt x="2776687" y="605204"/>
                  <a:pt x="2790371" y="598362"/>
                </a:cubicBezTo>
                <a:cubicBezTo>
                  <a:pt x="2805973" y="590561"/>
                  <a:pt x="2817974" y="576419"/>
                  <a:pt x="2833914" y="569334"/>
                </a:cubicBezTo>
                <a:cubicBezTo>
                  <a:pt x="2833929" y="569327"/>
                  <a:pt x="2942764" y="533051"/>
                  <a:pt x="2964543" y="525791"/>
                </a:cubicBezTo>
                <a:cubicBezTo>
                  <a:pt x="2979057" y="520953"/>
                  <a:pt x="2995356" y="519763"/>
                  <a:pt x="3008086" y="511276"/>
                </a:cubicBezTo>
                <a:lnTo>
                  <a:pt x="3095171" y="453219"/>
                </a:lnTo>
                <a:cubicBezTo>
                  <a:pt x="3109685" y="443543"/>
                  <a:pt x="3122165" y="429707"/>
                  <a:pt x="3138714" y="424191"/>
                </a:cubicBezTo>
                <a:cubicBezTo>
                  <a:pt x="3153228" y="419353"/>
                  <a:pt x="3168573" y="416518"/>
                  <a:pt x="3182257" y="409676"/>
                </a:cubicBezTo>
                <a:cubicBezTo>
                  <a:pt x="3197859" y="401875"/>
                  <a:pt x="3209860" y="387733"/>
                  <a:pt x="3225800" y="380648"/>
                </a:cubicBezTo>
                <a:cubicBezTo>
                  <a:pt x="3253762" y="368221"/>
                  <a:pt x="3287426" y="368592"/>
                  <a:pt x="3312886" y="351619"/>
                </a:cubicBezTo>
                <a:lnTo>
                  <a:pt x="3399971" y="293562"/>
                </a:lnTo>
                <a:cubicBezTo>
                  <a:pt x="3414485" y="283886"/>
                  <a:pt x="3426205" y="266698"/>
                  <a:pt x="3443514" y="264534"/>
                </a:cubicBezTo>
                <a:cubicBezTo>
                  <a:pt x="3612655" y="243390"/>
                  <a:pt x="3520783" y="253550"/>
                  <a:pt x="3719286" y="235505"/>
                </a:cubicBezTo>
                <a:cubicBezTo>
                  <a:pt x="3733800" y="230667"/>
                  <a:pt x="3747986" y="224702"/>
                  <a:pt x="3762829" y="220991"/>
                </a:cubicBezTo>
                <a:cubicBezTo>
                  <a:pt x="3786762" y="215008"/>
                  <a:pt x="3812301" y="215138"/>
                  <a:pt x="3835400" y="206476"/>
                </a:cubicBezTo>
                <a:cubicBezTo>
                  <a:pt x="3851733" y="200351"/>
                  <a:pt x="3863341" y="185249"/>
                  <a:pt x="3878943" y="177448"/>
                </a:cubicBezTo>
                <a:cubicBezTo>
                  <a:pt x="3892627" y="170606"/>
                  <a:pt x="3907972" y="167772"/>
                  <a:pt x="3922486" y="162934"/>
                </a:cubicBezTo>
                <a:cubicBezTo>
                  <a:pt x="3991488" y="116932"/>
                  <a:pt x="3949482" y="139420"/>
                  <a:pt x="4053114" y="104876"/>
                </a:cubicBezTo>
                <a:cubicBezTo>
                  <a:pt x="4067628" y="100038"/>
                  <a:pt x="4083927" y="98849"/>
                  <a:pt x="4096657" y="90362"/>
                </a:cubicBezTo>
                <a:cubicBezTo>
                  <a:pt x="4174632" y="38379"/>
                  <a:pt x="4160223" y="36952"/>
                  <a:pt x="4227286" y="17791"/>
                </a:cubicBezTo>
                <a:cubicBezTo>
                  <a:pt x="4246466" y="12311"/>
                  <a:pt x="4265991" y="8114"/>
                  <a:pt x="4285343" y="3276"/>
                </a:cubicBezTo>
                <a:lnTo>
                  <a:pt x="4401457" y="17791"/>
                </a:lnTo>
                <a:cubicBezTo>
                  <a:pt x="4711888" y="62139"/>
                  <a:pt x="4239005" y="0"/>
                  <a:pt x="4590143" y="46819"/>
                </a:cubicBezTo>
                <a:lnTo>
                  <a:pt x="4706257" y="61334"/>
                </a:lnTo>
                <a:cubicBezTo>
                  <a:pt x="4740167" y="65855"/>
                  <a:pt x="4773881" y="71851"/>
                  <a:pt x="4807857" y="75848"/>
                </a:cubicBezTo>
                <a:cubicBezTo>
                  <a:pt x="4856146" y="81529"/>
                  <a:pt x="4904619" y="85524"/>
                  <a:pt x="4953000" y="90362"/>
                </a:cubicBezTo>
                <a:cubicBezTo>
                  <a:pt x="4972352" y="95200"/>
                  <a:pt x="4991877" y="99396"/>
                  <a:pt x="5011057" y="104876"/>
                </a:cubicBezTo>
                <a:cubicBezTo>
                  <a:pt x="5025768" y="109079"/>
                  <a:pt x="5039757" y="115680"/>
                  <a:pt x="5054600" y="119391"/>
                </a:cubicBezTo>
                <a:cubicBezTo>
                  <a:pt x="5078533" y="125374"/>
                  <a:pt x="5102981" y="129067"/>
                  <a:pt x="5127171" y="133905"/>
                </a:cubicBezTo>
                <a:cubicBezTo>
                  <a:pt x="5141685" y="143581"/>
                  <a:pt x="5155112" y="155133"/>
                  <a:pt x="5170714" y="162934"/>
                </a:cubicBezTo>
                <a:cubicBezTo>
                  <a:pt x="5193913" y="174533"/>
                  <a:pt x="5250614" y="185762"/>
                  <a:pt x="5272314" y="191962"/>
                </a:cubicBezTo>
                <a:cubicBezTo>
                  <a:pt x="5287025" y="196165"/>
                  <a:pt x="5301343" y="201638"/>
                  <a:pt x="5315857" y="206476"/>
                </a:cubicBezTo>
                <a:cubicBezTo>
                  <a:pt x="5344886" y="225829"/>
                  <a:pt x="5369096" y="256072"/>
                  <a:pt x="5402943" y="264534"/>
                </a:cubicBezTo>
                <a:cubicBezTo>
                  <a:pt x="5422295" y="269372"/>
                  <a:pt x="5441820" y="273568"/>
                  <a:pt x="5461000" y="279048"/>
                </a:cubicBezTo>
                <a:cubicBezTo>
                  <a:pt x="5475711" y="283251"/>
                  <a:pt x="5489700" y="289851"/>
                  <a:pt x="5504543" y="293562"/>
                </a:cubicBezTo>
                <a:cubicBezTo>
                  <a:pt x="5528476" y="299545"/>
                  <a:pt x="5553181" y="302093"/>
                  <a:pt x="5577114" y="308076"/>
                </a:cubicBezTo>
                <a:cubicBezTo>
                  <a:pt x="5591957" y="311787"/>
                  <a:pt x="5605442" y="320989"/>
                  <a:pt x="5620657" y="322591"/>
                </a:cubicBezTo>
                <a:cubicBezTo>
                  <a:pt x="5697792" y="330711"/>
                  <a:pt x="5775476" y="332267"/>
                  <a:pt x="5852886" y="337105"/>
                </a:cubicBezTo>
                <a:cubicBezTo>
                  <a:pt x="5973838" y="327429"/>
                  <a:pt x="6096760" y="331872"/>
                  <a:pt x="6215743" y="308076"/>
                </a:cubicBezTo>
                <a:cubicBezTo>
                  <a:pt x="6318267" y="287572"/>
                  <a:pt x="6298703" y="289030"/>
                  <a:pt x="6433457" y="279048"/>
                </a:cubicBezTo>
                <a:cubicBezTo>
                  <a:pt x="6637071" y="263966"/>
                  <a:pt x="6604010" y="264534"/>
                  <a:pt x="6709229" y="264534"/>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10248" name="TextBox 54"/>
          <p:cNvSpPr txBox="1">
            <a:spLocks noChangeArrowheads="1"/>
          </p:cNvSpPr>
          <p:nvPr/>
        </p:nvSpPr>
        <p:spPr bwMode="auto">
          <a:xfrm>
            <a:off x="6248400" y="457200"/>
            <a:ext cx="1098550" cy="307975"/>
          </a:xfrm>
          <a:prstGeom prst="rect">
            <a:avLst/>
          </a:prstGeom>
          <a:noFill/>
          <a:ln w="9525">
            <a:noFill/>
            <a:miter lim="800000"/>
            <a:headEnd/>
            <a:tailEnd/>
          </a:ln>
        </p:spPr>
        <p:txBody>
          <a:bodyPr wrap="none">
            <a:spAutoFit/>
          </a:bodyPr>
          <a:lstStyle/>
          <a:p>
            <a:r>
              <a:rPr lang="en-US" sz="1400"/>
              <a:t>HWY 80/22</a:t>
            </a:r>
          </a:p>
        </p:txBody>
      </p:sp>
      <p:sp>
        <p:nvSpPr>
          <p:cNvPr id="56" name="Freeform 55"/>
          <p:cNvSpPr/>
          <p:nvPr/>
        </p:nvSpPr>
        <p:spPr>
          <a:xfrm>
            <a:off x="-14288" y="2133600"/>
            <a:ext cx="9172576" cy="2649538"/>
          </a:xfrm>
          <a:custGeom>
            <a:avLst/>
            <a:gdLst>
              <a:gd name="connsiteX0" fmla="*/ 0 w 8926285"/>
              <a:gd name="connsiteY0" fmla="*/ 472477 h 2649620"/>
              <a:gd name="connsiteX1" fmla="*/ 101600 w 8926285"/>
              <a:gd name="connsiteY1" fmla="*/ 486992 h 2649620"/>
              <a:gd name="connsiteX2" fmla="*/ 145142 w 8926285"/>
              <a:gd name="connsiteY2" fmla="*/ 472477 h 2649620"/>
              <a:gd name="connsiteX3" fmla="*/ 290285 w 8926285"/>
              <a:gd name="connsiteY3" fmla="*/ 443449 h 2649620"/>
              <a:gd name="connsiteX4" fmla="*/ 696685 w 8926285"/>
              <a:gd name="connsiteY4" fmla="*/ 414420 h 2649620"/>
              <a:gd name="connsiteX5" fmla="*/ 754742 w 8926285"/>
              <a:gd name="connsiteY5" fmla="*/ 399906 h 2649620"/>
              <a:gd name="connsiteX6" fmla="*/ 899885 w 8926285"/>
              <a:gd name="connsiteY6" fmla="*/ 385392 h 2649620"/>
              <a:gd name="connsiteX7" fmla="*/ 986971 w 8926285"/>
              <a:gd name="connsiteY7" fmla="*/ 356363 h 2649620"/>
              <a:gd name="connsiteX8" fmla="*/ 1030514 w 8926285"/>
              <a:gd name="connsiteY8" fmla="*/ 341849 h 2649620"/>
              <a:gd name="connsiteX9" fmla="*/ 1103085 w 8926285"/>
              <a:gd name="connsiteY9" fmla="*/ 269277 h 2649620"/>
              <a:gd name="connsiteX10" fmla="*/ 1146628 w 8926285"/>
              <a:gd name="connsiteY10" fmla="*/ 240249 h 2649620"/>
              <a:gd name="connsiteX11" fmla="*/ 1219200 w 8926285"/>
              <a:gd name="connsiteY11" fmla="*/ 153163 h 2649620"/>
              <a:gd name="connsiteX12" fmla="*/ 1262742 w 8926285"/>
              <a:gd name="connsiteY12" fmla="*/ 124135 h 2649620"/>
              <a:gd name="connsiteX13" fmla="*/ 1291771 w 8926285"/>
              <a:gd name="connsiteY13" fmla="*/ 80592 h 2649620"/>
              <a:gd name="connsiteX14" fmla="*/ 1625600 w 8926285"/>
              <a:gd name="connsiteY14" fmla="*/ 37049 h 2649620"/>
              <a:gd name="connsiteX15" fmla="*/ 1727200 w 8926285"/>
              <a:gd name="connsiteY15" fmla="*/ 80592 h 2649620"/>
              <a:gd name="connsiteX16" fmla="*/ 1756228 w 8926285"/>
              <a:gd name="connsiteY16" fmla="*/ 124135 h 2649620"/>
              <a:gd name="connsiteX17" fmla="*/ 1843314 w 8926285"/>
              <a:gd name="connsiteY17" fmla="*/ 153163 h 2649620"/>
              <a:gd name="connsiteX18" fmla="*/ 1959428 w 8926285"/>
              <a:gd name="connsiteY18" fmla="*/ 138649 h 2649620"/>
              <a:gd name="connsiteX19" fmla="*/ 2032000 w 8926285"/>
              <a:gd name="connsiteY19" fmla="*/ 124135 h 2649620"/>
              <a:gd name="connsiteX20" fmla="*/ 2133600 w 8926285"/>
              <a:gd name="connsiteY20" fmla="*/ 138649 h 2649620"/>
              <a:gd name="connsiteX21" fmla="*/ 2307771 w 8926285"/>
              <a:gd name="connsiteY21" fmla="*/ 153163 h 2649620"/>
              <a:gd name="connsiteX22" fmla="*/ 3106057 w 8926285"/>
              <a:gd name="connsiteY22" fmla="*/ 138649 h 2649620"/>
              <a:gd name="connsiteX23" fmla="*/ 3236685 w 8926285"/>
              <a:gd name="connsiteY23" fmla="*/ 124135 h 2649620"/>
              <a:gd name="connsiteX24" fmla="*/ 3541485 w 8926285"/>
              <a:gd name="connsiteY24" fmla="*/ 109620 h 2649620"/>
              <a:gd name="connsiteX25" fmla="*/ 3846285 w 8926285"/>
              <a:gd name="connsiteY25" fmla="*/ 124135 h 2649620"/>
              <a:gd name="connsiteX26" fmla="*/ 3933371 w 8926285"/>
              <a:gd name="connsiteY26" fmla="*/ 138649 h 2649620"/>
              <a:gd name="connsiteX27" fmla="*/ 4180114 w 8926285"/>
              <a:gd name="connsiteY27" fmla="*/ 124135 h 2649620"/>
              <a:gd name="connsiteX28" fmla="*/ 4223657 w 8926285"/>
              <a:gd name="connsiteY28" fmla="*/ 109620 h 2649620"/>
              <a:gd name="connsiteX29" fmla="*/ 4441371 w 8926285"/>
              <a:gd name="connsiteY29" fmla="*/ 80592 h 2649620"/>
              <a:gd name="connsiteX30" fmla="*/ 4601028 w 8926285"/>
              <a:gd name="connsiteY30" fmla="*/ 80592 h 2649620"/>
              <a:gd name="connsiteX31" fmla="*/ 4659085 w 8926285"/>
              <a:gd name="connsiteY31" fmla="*/ 109620 h 2649620"/>
              <a:gd name="connsiteX32" fmla="*/ 4775200 w 8926285"/>
              <a:gd name="connsiteY32" fmla="*/ 138649 h 2649620"/>
              <a:gd name="connsiteX33" fmla="*/ 4833257 w 8926285"/>
              <a:gd name="connsiteY33" fmla="*/ 167677 h 2649620"/>
              <a:gd name="connsiteX34" fmla="*/ 4920342 w 8926285"/>
              <a:gd name="connsiteY34" fmla="*/ 182192 h 2649620"/>
              <a:gd name="connsiteX35" fmla="*/ 5021942 w 8926285"/>
              <a:gd name="connsiteY35" fmla="*/ 211220 h 2649620"/>
              <a:gd name="connsiteX36" fmla="*/ 5152571 w 8926285"/>
              <a:gd name="connsiteY36" fmla="*/ 196706 h 2649620"/>
              <a:gd name="connsiteX37" fmla="*/ 5239657 w 8926285"/>
              <a:gd name="connsiteY37" fmla="*/ 167677 h 2649620"/>
              <a:gd name="connsiteX38" fmla="*/ 5341257 w 8926285"/>
              <a:gd name="connsiteY38" fmla="*/ 153163 h 2649620"/>
              <a:gd name="connsiteX39" fmla="*/ 5529942 w 8926285"/>
              <a:gd name="connsiteY39" fmla="*/ 167677 h 2649620"/>
              <a:gd name="connsiteX40" fmla="*/ 5573485 w 8926285"/>
              <a:gd name="connsiteY40" fmla="*/ 182192 h 2649620"/>
              <a:gd name="connsiteX41" fmla="*/ 5617028 w 8926285"/>
              <a:gd name="connsiteY41" fmla="*/ 225735 h 2649620"/>
              <a:gd name="connsiteX42" fmla="*/ 5704114 w 8926285"/>
              <a:gd name="connsiteY42" fmla="*/ 283792 h 2649620"/>
              <a:gd name="connsiteX43" fmla="*/ 5747657 w 8926285"/>
              <a:gd name="connsiteY43" fmla="*/ 312820 h 2649620"/>
              <a:gd name="connsiteX44" fmla="*/ 5791200 w 8926285"/>
              <a:gd name="connsiteY44" fmla="*/ 327335 h 2649620"/>
              <a:gd name="connsiteX45" fmla="*/ 5878285 w 8926285"/>
              <a:gd name="connsiteY45" fmla="*/ 370877 h 2649620"/>
              <a:gd name="connsiteX46" fmla="*/ 5921828 w 8926285"/>
              <a:gd name="connsiteY46" fmla="*/ 399906 h 2649620"/>
              <a:gd name="connsiteX47" fmla="*/ 5950857 w 8926285"/>
              <a:gd name="connsiteY47" fmla="*/ 443449 h 2649620"/>
              <a:gd name="connsiteX48" fmla="*/ 5994400 w 8926285"/>
              <a:gd name="connsiteY48" fmla="*/ 501506 h 2649620"/>
              <a:gd name="connsiteX49" fmla="*/ 6037942 w 8926285"/>
              <a:gd name="connsiteY49" fmla="*/ 530535 h 2649620"/>
              <a:gd name="connsiteX50" fmla="*/ 6110514 w 8926285"/>
              <a:gd name="connsiteY50" fmla="*/ 617620 h 2649620"/>
              <a:gd name="connsiteX51" fmla="*/ 6212114 w 8926285"/>
              <a:gd name="connsiteY51" fmla="*/ 704706 h 2649620"/>
              <a:gd name="connsiteX52" fmla="*/ 6284685 w 8926285"/>
              <a:gd name="connsiteY52" fmla="*/ 762763 h 2649620"/>
              <a:gd name="connsiteX53" fmla="*/ 6371771 w 8926285"/>
              <a:gd name="connsiteY53" fmla="*/ 835335 h 2649620"/>
              <a:gd name="connsiteX54" fmla="*/ 6444342 w 8926285"/>
              <a:gd name="connsiteY54" fmla="*/ 922420 h 2649620"/>
              <a:gd name="connsiteX55" fmla="*/ 6487885 w 8926285"/>
              <a:gd name="connsiteY55" fmla="*/ 936935 h 2649620"/>
              <a:gd name="connsiteX56" fmla="*/ 6574971 w 8926285"/>
              <a:gd name="connsiteY56" fmla="*/ 994992 h 2649620"/>
              <a:gd name="connsiteX57" fmla="*/ 6604000 w 8926285"/>
              <a:gd name="connsiteY57" fmla="*/ 1038535 h 2649620"/>
              <a:gd name="connsiteX58" fmla="*/ 6734628 w 8926285"/>
              <a:gd name="connsiteY58" fmla="*/ 1140135 h 2649620"/>
              <a:gd name="connsiteX59" fmla="*/ 6778171 w 8926285"/>
              <a:gd name="connsiteY59" fmla="*/ 1169163 h 2649620"/>
              <a:gd name="connsiteX60" fmla="*/ 6821714 w 8926285"/>
              <a:gd name="connsiteY60" fmla="*/ 1198192 h 2649620"/>
              <a:gd name="connsiteX61" fmla="*/ 6908800 w 8926285"/>
              <a:gd name="connsiteY61" fmla="*/ 1227220 h 2649620"/>
              <a:gd name="connsiteX62" fmla="*/ 7024914 w 8926285"/>
              <a:gd name="connsiteY62" fmla="*/ 1256249 h 2649620"/>
              <a:gd name="connsiteX63" fmla="*/ 7112000 w 8926285"/>
              <a:gd name="connsiteY63" fmla="*/ 1314306 h 2649620"/>
              <a:gd name="connsiteX64" fmla="*/ 7141028 w 8926285"/>
              <a:gd name="connsiteY64" fmla="*/ 1401392 h 2649620"/>
              <a:gd name="connsiteX65" fmla="*/ 7155542 w 8926285"/>
              <a:gd name="connsiteY65" fmla="*/ 1444935 h 2649620"/>
              <a:gd name="connsiteX66" fmla="*/ 7170057 w 8926285"/>
              <a:gd name="connsiteY66" fmla="*/ 1502992 h 2649620"/>
              <a:gd name="connsiteX67" fmla="*/ 7242628 w 8926285"/>
              <a:gd name="connsiteY67" fmla="*/ 1633620 h 2649620"/>
              <a:gd name="connsiteX68" fmla="*/ 7286171 w 8926285"/>
              <a:gd name="connsiteY68" fmla="*/ 1677163 h 2649620"/>
              <a:gd name="connsiteX69" fmla="*/ 7315200 w 8926285"/>
              <a:gd name="connsiteY69" fmla="*/ 1720706 h 2649620"/>
              <a:gd name="connsiteX70" fmla="*/ 7358742 w 8926285"/>
              <a:gd name="connsiteY70" fmla="*/ 1778763 h 2649620"/>
              <a:gd name="connsiteX71" fmla="*/ 7402285 w 8926285"/>
              <a:gd name="connsiteY71" fmla="*/ 1822306 h 2649620"/>
              <a:gd name="connsiteX72" fmla="*/ 7416800 w 8926285"/>
              <a:gd name="connsiteY72" fmla="*/ 1865849 h 2649620"/>
              <a:gd name="connsiteX73" fmla="*/ 7402285 w 8926285"/>
              <a:gd name="connsiteY73" fmla="*/ 1909392 h 2649620"/>
              <a:gd name="connsiteX74" fmla="*/ 7489371 w 8926285"/>
              <a:gd name="connsiteY74" fmla="*/ 1981963 h 2649620"/>
              <a:gd name="connsiteX75" fmla="*/ 7518400 w 8926285"/>
              <a:gd name="connsiteY75" fmla="*/ 2025506 h 2649620"/>
              <a:gd name="connsiteX76" fmla="*/ 7547428 w 8926285"/>
              <a:gd name="connsiteY76" fmla="*/ 2112592 h 2649620"/>
              <a:gd name="connsiteX77" fmla="*/ 7590971 w 8926285"/>
              <a:gd name="connsiteY77" fmla="*/ 2141620 h 2649620"/>
              <a:gd name="connsiteX78" fmla="*/ 7678057 w 8926285"/>
              <a:gd name="connsiteY78" fmla="*/ 2170649 h 2649620"/>
              <a:gd name="connsiteX79" fmla="*/ 7721600 w 8926285"/>
              <a:gd name="connsiteY79" fmla="*/ 2185163 h 2649620"/>
              <a:gd name="connsiteX80" fmla="*/ 7837714 w 8926285"/>
              <a:gd name="connsiteY80" fmla="*/ 2199677 h 2649620"/>
              <a:gd name="connsiteX81" fmla="*/ 7939314 w 8926285"/>
              <a:gd name="connsiteY81" fmla="*/ 2243220 h 2649620"/>
              <a:gd name="connsiteX82" fmla="*/ 8084457 w 8926285"/>
              <a:gd name="connsiteY82" fmla="*/ 2272249 h 2649620"/>
              <a:gd name="connsiteX83" fmla="*/ 8142514 w 8926285"/>
              <a:gd name="connsiteY83" fmla="*/ 2301277 h 2649620"/>
              <a:gd name="connsiteX84" fmla="*/ 8287657 w 8926285"/>
              <a:gd name="connsiteY84" fmla="*/ 2359335 h 2649620"/>
              <a:gd name="connsiteX85" fmla="*/ 8403771 w 8926285"/>
              <a:gd name="connsiteY85" fmla="*/ 2431906 h 2649620"/>
              <a:gd name="connsiteX86" fmla="*/ 8432800 w 8926285"/>
              <a:gd name="connsiteY86" fmla="*/ 2475449 h 2649620"/>
              <a:gd name="connsiteX87" fmla="*/ 8563428 w 8926285"/>
              <a:gd name="connsiteY87" fmla="*/ 2533506 h 2649620"/>
              <a:gd name="connsiteX88" fmla="*/ 8621485 w 8926285"/>
              <a:gd name="connsiteY88" fmla="*/ 2562535 h 2649620"/>
              <a:gd name="connsiteX89" fmla="*/ 8694057 w 8926285"/>
              <a:gd name="connsiteY89" fmla="*/ 2577049 h 2649620"/>
              <a:gd name="connsiteX90" fmla="*/ 8737600 w 8926285"/>
              <a:gd name="connsiteY90" fmla="*/ 2591563 h 2649620"/>
              <a:gd name="connsiteX91" fmla="*/ 8882742 w 8926285"/>
              <a:gd name="connsiteY91" fmla="*/ 2635106 h 2649620"/>
              <a:gd name="connsiteX92" fmla="*/ 8926285 w 8926285"/>
              <a:gd name="connsiteY92" fmla="*/ 2649620 h 2649620"/>
              <a:gd name="connsiteX0" fmla="*/ 0 w 9158514"/>
              <a:gd name="connsiteY0" fmla="*/ 533400 h 2649620"/>
              <a:gd name="connsiteX1" fmla="*/ 333829 w 9158514"/>
              <a:gd name="connsiteY1" fmla="*/ 486992 h 2649620"/>
              <a:gd name="connsiteX2" fmla="*/ 377371 w 9158514"/>
              <a:gd name="connsiteY2" fmla="*/ 472477 h 2649620"/>
              <a:gd name="connsiteX3" fmla="*/ 522514 w 9158514"/>
              <a:gd name="connsiteY3" fmla="*/ 443449 h 2649620"/>
              <a:gd name="connsiteX4" fmla="*/ 928914 w 9158514"/>
              <a:gd name="connsiteY4" fmla="*/ 414420 h 2649620"/>
              <a:gd name="connsiteX5" fmla="*/ 986971 w 9158514"/>
              <a:gd name="connsiteY5" fmla="*/ 399906 h 2649620"/>
              <a:gd name="connsiteX6" fmla="*/ 1132114 w 9158514"/>
              <a:gd name="connsiteY6" fmla="*/ 385392 h 2649620"/>
              <a:gd name="connsiteX7" fmla="*/ 1219200 w 9158514"/>
              <a:gd name="connsiteY7" fmla="*/ 356363 h 2649620"/>
              <a:gd name="connsiteX8" fmla="*/ 1262743 w 9158514"/>
              <a:gd name="connsiteY8" fmla="*/ 341849 h 2649620"/>
              <a:gd name="connsiteX9" fmla="*/ 1335314 w 9158514"/>
              <a:gd name="connsiteY9" fmla="*/ 269277 h 2649620"/>
              <a:gd name="connsiteX10" fmla="*/ 1378857 w 9158514"/>
              <a:gd name="connsiteY10" fmla="*/ 240249 h 2649620"/>
              <a:gd name="connsiteX11" fmla="*/ 1451429 w 9158514"/>
              <a:gd name="connsiteY11" fmla="*/ 153163 h 2649620"/>
              <a:gd name="connsiteX12" fmla="*/ 1494971 w 9158514"/>
              <a:gd name="connsiteY12" fmla="*/ 124135 h 2649620"/>
              <a:gd name="connsiteX13" fmla="*/ 1524000 w 9158514"/>
              <a:gd name="connsiteY13" fmla="*/ 80592 h 2649620"/>
              <a:gd name="connsiteX14" fmla="*/ 1857829 w 9158514"/>
              <a:gd name="connsiteY14" fmla="*/ 37049 h 2649620"/>
              <a:gd name="connsiteX15" fmla="*/ 1959429 w 9158514"/>
              <a:gd name="connsiteY15" fmla="*/ 80592 h 2649620"/>
              <a:gd name="connsiteX16" fmla="*/ 1988457 w 9158514"/>
              <a:gd name="connsiteY16" fmla="*/ 124135 h 2649620"/>
              <a:gd name="connsiteX17" fmla="*/ 2075543 w 9158514"/>
              <a:gd name="connsiteY17" fmla="*/ 153163 h 2649620"/>
              <a:gd name="connsiteX18" fmla="*/ 2191657 w 9158514"/>
              <a:gd name="connsiteY18" fmla="*/ 138649 h 2649620"/>
              <a:gd name="connsiteX19" fmla="*/ 2264229 w 9158514"/>
              <a:gd name="connsiteY19" fmla="*/ 124135 h 2649620"/>
              <a:gd name="connsiteX20" fmla="*/ 2365829 w 9158514"/>
              <a:gd name="connsiteY20" fmla="*/ 138649 h 2649620"/>
              <a:gd name="connsiteX21" fmla="*/ 2540000 w 9158514"/>
              <a:gd name="connsiteY21" fmla="*/ 153163 h 2649620"/>
              <a:gd name="connsiteX22" fmla="*/ 3338286 w 9158514"/>
              <a:gd name="connsiteY22" fmla="*/ 138649 h 2649620"/>
              <a:gd name="connsiteX23" fmla="*/ 3468914 w 9158514"/>
              <a:gd name="connsiteY23" fmla="*/ 124135 h 2649620"/>
              <a:gd name="connsiteX24" fmla="*/ 3773714 w 9158514"/>
              <a:gd name="connsiteY24" fmla="*/ 109620 h 2649620"/>
              <a:gd name="connsiteX25" fmla="*/ 4078514 w 9158514"/>
              <a:gd name="connsiteY25" fmla="*/ 124135 h 2649620"/>
              <a:gd name="connsiteX26" fmla="*/ 4165600 w 9158514"/>
              <a:gd name="connsiteY26" fmla="*/ 138649 h 2649620"/>
              <a:gd name="connsiteX27" fmla="*/ 4412343 w 9158514"/>
              <a:gd name="connsiteY27" fmla="*/ 124135 h 2649620"/>
              <a:gd name="connsiteX28" fmla="*/ 4455886 w 9158514"/>
              <a:gd name="connsiteY28" fmla="*/ 109620 h 2649620"/>
              <a:gd name="connsiteX29" fmla="*/ 4673600 w 9158514"/>
              <a:gd name="connsiteY29" fmla="*/ 80592 h 2649620"/>
              <a:gd name="connsiteX30" fmla="*/ 4833257 w 9158514"/>
              <a:gd name="connsiteY30" fmla="*/ 80592 h 2649620"/>
              <a:gd name="connsiteX31" fmla="*/ 4891314 w 9158514"/>
              <a:gd name="connsiteY31" fmla="*/ 109620 h 2649620"/>
              <a:gd name="connsiteX32" fmla="*/ 5007429 w 9158514"/>
              <a:gd name="connsiteY32" fmla="*/ 138649 h 2649620"/>
              <a:gd name="connsiteX33" fmla="*/ 5065486 w 9158514"/>
              <a:gd name="connsiteY33" fmla="*/ 167677 h 2649620"/>
              <a:gd name="connsiteX34" fmla="*/ 5152571 w 9158514"/>
              <a:gd name="connsiteY34" fmla="*/ 182192 h 2649620"/>
              <a:gd name="connsiteX35" fmla="*/ 5254171 w 9158514"/>
              <a:gd name="connsiteY35" fmla="*/ 211220 h 2649620"/>
              <a:gd name="connsiteX36" fmla="*/ 5384800 w 9158514"/>
              <a:gd name="connsiteY36" fmla="*/ 196706 h 2649620"/>
              <a:gd name="connsiteX37" fmla="*/ 5471886 w 9158514"/>
              <a:gd name="connsiteY37" fmla="*/ 167677 h 2649620"/>
              <a:gd name="connsiteX38" fmla="*/ 5573486 w 9158514"/>
              <a:gd name="connsiteY38" fmla="*/ 153163 h 2649620"/>
              <a:gd name="connsiteX39" fmla="*/ 5762171 w 9158514"/>
              <a:gd name="connsiteY39" fmla="*/ 167677 h 2649620"/>
              <a:gd name="connsiteX40" fmla="*/ 5805714 w 9158514"/>
              <a:gd name="connsiteY40" fmla="*/ 182192 h 2649620"/>
              <a:gd name="connsiteX41" fmla="*/ 5849257 w 9158514"/>
              <a:gd name="connsiteY41" fmla="*/ 225735 h 2649620"/>
              <a:gd name="connsiteX42" fmla="*/ 5936343 w 9158514"/>
              <a:gd name="connsiteY42" fmla="*/ 283792 h 2649620"/>
              <a:gd name="connsiteX43" fmla="*/ 5979886 w 9158514"/>
              <a:gd name="connsiteY43" fmla="*/ 312820 h 2649620"/>
              <a:gd name="connsiteX44" fmla="*/ 6023429 w 9158514"/>
              <a:gd name="connsiteY44" fmla="*/ 327335 h 2649620"/>
              <a:gd name="connsiteX45" fmla="*/ 6110514 w 9158514"/>
              <a:gd name="connsiteY45" fmla="*/ 370877 h 2649620"/>
              <a:gd name="connsiteX46" fmla="*/ 6154057 w 9158514"/>
              <a:gd name="connsiteY46" fmla="*/ 399906 h 2649620"/>
              <a:gd name="connsiteX47" fmla="*/ 6183086 w 9158514"/>
              <a:gd name="connsiteY47" fmla="*/ 443449 h 2649620"/>
              <a:gd name="connsiteX48" fmla="*/ 6226629 w 9158514"/>
              <a:gd name="connsiteY48" fmla="*/ 501506 h 2649620"/>
              <a:gd name="connsiteX49" fmla="*/ 6270171 w 9158514"/>
              <a:gd name="connsiteY49" fmla="*/ 530535 h 2649620"/>
              <a:gd name="connsiteX50" fmla="*/ 6342743 w 9158514"/>
              <a:gd name="connsiteY50" fmla="*/ 617620 h 2649620"/>
              <a:gd name="connsiteX51" fmla="*/ 6444343 w 9158514"/>
              <a:gd name="connsiteY51" fmla="*/ 704706 h 2649620"/>
              <a:gd name="connsiteX52" fmla="*/ 6516914 w 9158514"/>
              <a:gd name="connsiteY52" fmla="*/ 762763 h 2649620"/>
              <a:gd name="connsiteX53" fmla="*/ 6604000 w 9158514"/>
              <a:gd name="connsiteY53" fmla="*/ 835335 h 2649620"/>
              <a:gd name="connsiteX54" fmla="*/ 6676571 w 9158514"/>
              <a:gd name="connsiteY54" fmla="*/ 922420 h 2649620"/>
              <a:gd name="connsiteX55" fmla="*/ 6720114 w 9158514"/>
              <a:gd name="connsiteY55" fmla="*/ 936935 h 2649620"/>
              <a:gd name="connsiteX56" fmla="*/ 6807200 w 9158514"/>
              <a:gd name="connsiteY56" fmla="*/ 994992 h 2649620"/>
              <a:gd name="connsiteX57" fmla="*/ 6836229 w 9158514"/>
              <a:gd name="connsiteY57" fmla="*/ 1038535 h 2649620"/>
              <a:gd name="connsiteX58" fmla="*/ 6966857 w 9158514"/>
              <a:gd name="connsiteY58" fmla="*/ 1140135 h 2649620"/>
              <a:gd name="connsiteX59" fmla="*/ 7010400 w 9158514"/>
              <a:gd name="connsiteY59" fmla="*/ 1169163 h 2649620"/>
              <a:gd name="connsiteX60" fmla="*/ 7053943 w 9158514"/>
              <a:gd name="connsiteY60" fmla="*/ 1198192 h 2649620"/>
              <a:gd name="connsiteX61" fmla="*/ 7141029 w 9158514"/>
              <a:gd name="connsiteY61" fmla="*/ 1227220 h 2649620"/>
              <a:gd name="connsiteX62" fmla="*/ 7257143 w 9158514"/>
              <a:gd name="connsiteY62" fmla="*/ 1256249 h 2649620"/>
              <a:gd name="connsiteX63" fmla="*/ 7344229 w 9158514"/>
              <a:gd name="connsiteY63" fmla="*/ 1314306 h 2649620"/>
              <a:gd name="connsiteX64" fmla="*/ 7373257 w 9158514"/>
              <a:gd name="connsiteY64" fmla="*/ 1401392 h 2649620"/>
              <a:gd name="connsiteX65" fmla="*/ 7387771 w 9158514"/>
              <a:gd name="connsiteY65" fmla="*/ 1444935 h 2649620"/>
              <a:gd name="connsiteX66" fmla="*/ 7402286 w 9158514"/>
              <a:gd name="connsiteY66" fmla="*/ 1502992 h 2649620"/>
              <a:gd name="connsiteX67" fmla="*/ 7474857 w 9158514"/>
              <a:gd name="connsiteY67" fmla="*/ 1633620 h 2649620"/>
              <a:gd name="connsiteX68" fmla="*/ 7518400 w 9158514"/>
              <a:gd name="connsiteY68" fmla="*/ 1677163 h 2649620"/>
              <a:gd name="connsiteX69" fmla="*/ 7547429 w 9158514"/>
              <a:gd name="connsiteY69" fmla="*/ 1720706 h 2649620"/>
              <a:gd name="connsiteX70" fmla="*/ 7590971 w 9158514"/>
              <a:gd name="connsiteY70" fmla="*/ 1778763 h 2649620"/>
              <a:gd name="connsiteX71" fmla="*/ 7634514 w 9158514"/>
              <a:gd name="connsiteY71" fmla="*/ 1822306 h 2649620"/>
              <a:gd name="connsiteX72" fmla="*/ 7649029 w 9158514"/>
              <a:gd name="connsiteY72" fmla="*/ 1865849 h 2649620"/>
              <a:gd name="connsiteX73" fmla="*/ 7634514 w 9158514"/>
              <a:gd name="connsiteY73" fmla="*/ 1909392 h 2649620"/>
              <a:gd name="connsiteX74" fmla="*/ 7721600 w 9158514"/>
              <a:gd name="connsiteY74" fmla="*/ 1981963 h 2649620"/>
              <a:gd name="connsiteX75" fmla="*/ 7750629 w 9158514"/>
              <a:gd name="connsiteY75" fmla="*/ 2025506 h 2649620"/>
              <a:gd name="connsiteX76" fmla="*/ 7779657 w 9158514"/>
              <a:gd name="connsiteY76" fmla="*/ 2112592 h 2649620"/>
              <a:gd name="connsiteX77" fmla="*/ 7823200 w 9158514"/>
              <a:gd name="connsiteY77" fmla="*/ 2141620 h 2649620"/>
              <a:gd name="connsiteX78" fmla="*/ 7910286 w 9158514"/>
              <a:gd name="connsiteY78" fmla="*/ 2170649 h 2649620"/>
              <a:gd name="connsiteX79" fmla="*/ 7953829 w 9158514"/>
              <a:gd name="connsiteY79" fmla="*/ 2185163 h 2649620"/>
              <a:gd name="connsiteX80" fmla="*/ 8069943 w 9158514"/>
              <a:gd name="connsiteY80" fmla="*/ 2199677 h 2649620"/>
              <a:gd name="connsiteX81" fmla="*/ 8171543 w 9158514"/>
              <a:gd name="connsiteY81" fmla="*/ 2243220 h 2649620"/>
              <a:gd name="connsiteX82" fmla="*/ 8316686 w 9158514"/>
              <a:gd name="connsiteY82" fmla="*/ 2272249 h 2649620"/>
              <a:gd name="connsiteX83" fmla="*/ 8374743 w 9158514"/>
              <a:gd name="connsiteY83" fmla="*/ 2301277 h 2649620"/>
              <a:gd name="connsiteX84" fmla="*/ 8519886 w 9158514"/>
              <a:gd name="connsiteY84" fmla="*/ 2359335 h 2649620"/>
              <a:gd name="connsiteX85" fmla="*/ 8636000 w 9158514"/>
              <a:gd name="connsiteY85" fmla="*/ 2431906 h 2649620"/>
              <a:gd name="connsiteX86" fmla="*/ 8665029 w 9158514"/>
              <a:gd name="connsiteY86" fmla="*/ 2475449 h 2649620"/>
              <a:gd name="connsiteX87" fmla="*/ 8795657 w 9158514"/>
              <a:gd name="connsiteY87" fmla="*/ 2533506 h 2649620"/>
              <a:gd name="connsiteX88" fmla="*/ 8853714 w 9158514"/>
              <a:gd name="connsiteY88" fmla="*/ 2562535 h 2649620"/>
              <a:gd name="connsiteX89" fmla="*/ 8926286 w 9158514"/>
              <a:gd name="connsiteY89" fmla="*/ 2577049 h 2649620"/>
              <a:gd name="connsiteX90" fmla="*/ 8969829 w 9158514"/>
              <a:gd name="connsiteY90" fmla="*/ 2591563 h 2649620"/>
              <a:gd name="connsiteX91" fmla="*/ 9114971 w 9158514"/>
              <a:gd name="connsiteY91" fmla="*/ 2635106 h 2649620"/>
              <a:gd name="connsiteX92" fmla="*/ 9158514 w 9158514"/>
              <a:gd name="connsiteY92" fmla="*/ 2649620 h 2649620"/>
              <a:gd name="connsiteX0" fmla="*/ 0 w 8824685"/>
              <a:gd name="connsiteY0" fmla="*/ 486992 h 2649620"/>
              <a:gd name="connsiteX1" fmla="*/ 43542 w 8824685"/>
              <a:gd name="connsiteY1" fmla="*/ 472477 h 2649620"/>
              <a:gd name="connsiteX2" fmla="*/ 188685 w 8824685"/>
              <a:gd name="connsiteY2" fmla="*/ 443449 h 2649620"/>
              <a:gd name="connsiteX3" fmla="*/ 595085 w 8824685"/>
              <a:gd name="connsiteY3" fmla="*/ 414420 h 2649620"/>
              <a:gd name="connsiteX4" fmla="*/ 653142 w 8824685"/>
              <a:gd name="connsiteY4" fmla="*/ 399906 h 2649620"/>
              <a:gd name="connsiteX5" fmla="*/ 798285 w 8824685"/>
              <a:gd name="connsiteY5" fmla="*/ 385392 h 2649620"/>
              <a:gd name="connsiteX6" fmla="*/ 885371 w 8824685"/>
              <a:gd name="connsiteY6" fmla="*/ 356363 h 2649620"/>
              <a:gd name="connsiteX7" fmla="*/ 928914 w 8824685"/>
              <a:gd name="connsiteY7" fmla="*/ 341849 h 2649620"/>
              <a:gd name="connsiteX8" fmla="*/ 1001485 w 8824685"/>
              <a:gd name="connsiteY8" fmla="*/ 269277 h 2649620"/>
              <a:gd name="connsiteX9" fmla="*/ 1045028 w 8824685"/>
              <a:gd name="connsiteY9" fmla="*/ 240249 h 2649620"/>
              <a:gd name="connsiteX10" fmla="*/ 1117600 w 8824685"/>
              <a:gd name="connsiteY10" fmla="*/ 153163 h 2649620"/>
              <a:gd name="connsiteX11" fmla="*/ 1161142 w 8824685"/>
              <a:gd name="connsiteY11" fmla="*/ 124135 h 2649620"/>
              <a:gd name="connsiteX12" fmla="*/ 1190171 w 8824685"/>
              <a:gd name="connsiteY12" fmla="*/ 80592 h 2649620"/>
              <a:gd name="connsiteX13" fmla="*/ 1524000 w 8824685"/>
              <a:gd name="connsiteY13" fmla="*/ 37049 h 2649620"/>
              <a:gd name="connsiteX14" fmla="*/ 1625600 w 8824685"/>
              <a:gd name="connsiteY14" fmla="*/ 80592 h 2649620"/>
              <a:gd name="connsiteX15" fmla="*/ 1654628 w 8824685"/>
              <a:gd name="connsiteY15" fmla="*/ 124135 h 2649620"/>
              <a:gd name="connsiteX16" fmla="*/ 1741714 w 8824685"/>
              <a:gd name="connsiteY16" fmla="*/ 153163 h 2649620"/>
              <a:gd name="connsiteX17" fmla="*/ 1857828 w 8824685"/>
              <a:gd name="connsiteY17" fmla="*/ 138649 h 2649620"/>
              <a:gd name="connsiteX18" fmla="*/ 1930400 w 8824685"/>
              <a:gd name="connsiteY18" fmla="*/ 124135 h 2649620"/>
              <a:gd name="connsiteX19" fmla="*/ 2032000 w 8824685"/>
              <a:gd name="connsiteY19" fmla="*/ 138649 h 2649620"/>
              <a:gd name="connsiteX20" fmla="*/ 2206171 w 8824685"/>
              <a:gd name="connsiteY20" fmla="*/ 153163 h 2649620"/>
              <a:gd name="connsiteX21" fmla="*/ 3004457 w 8824685"/>
              <a:gd name="connsiteY21" fmla="*/ 138649 h 2649620"/>
              <a:gd name="connsiteX22" fmla="*/ 3135085 w 8824685"/>
              <a:gd name="connsiteY22" fmla="*/ 124135 h 2649620"/>
              <a:gd name="connsiteX23" fmla="*/ 3439885 w 8824685"/>
              <a:gd name="connsiteY23" fmla="*/ 109620 h 2649620"/>
              <a:gd name="connsiteX24" fmla="*/ 3744685 w 8824685"/>
              <a:gd name="connsiteY24" fmla="*/ 124135 h 2649620"/>
              <a:gd name="connsiteX25" fmla="*/ 3831771 w 8824685"/>
              <a:gd name="connsiteY25" fmla="*/ 138649 h 2649620"/>
              <a:gd name="connsiteX26" fmla="*/ 4078514 w 8824685"/>
              <a:gd name="connsiteY26" fmla="*/ 124135 h 2649620"/>
              <a:gd name="connsiteX27" fmla="*/ 4122057 w 8824685"/>
              <a:gd name="connsiteY27" fmla="*/ 109620 h 2649620"/>
              <a:gd name="connsiteX28" fmla="*/ 4339771 w 8824685"/>
              <a:gd name="connsiteY28" fmla="*/ 80592 h 2649620"/>
              <a:gd name="connsiteX29" fmla="*/ 4499428 w 8824685"/>
              <a:gd name="connsiteY29" fmla="*/ 80592 h 2649620"/>
              <a:gd name="connsiteX30" fmla="*/ 4557485 w 8824685"/>
              <a:gd name="connsiteY30" fmla="*/ 109620 h 2649620"/>
              <a:gd name="connsiteX31" fmla="*/ 4673600 w 8824685"/>
              <a:gd name="connsiteY31" fmla="*/ 138649 h 2649620"/>
              <a:gd name="connsiteX32" fmla="*/ 4731657 w 8824685"/>
              <a:gd name="connsiteY32" fmla="*/ 167677 h 2649620"/>
              <a:gd name="connsiteX33" fmla="*/ 4818742 w 8824685"/>
              <a:gd name="connsiteY33" fmla="*/ 182192 h 2649620"/>
              <a:gd name="connsiteX34" fmla="*/ 4920342 w 8824685"/>
              <a:gd name="connsiteY34" fmla="*/ 211220 h 2649620"/>
              <a:gd name="connsiteX35" fmla="*/ 5050971 w 8824685"/>
              <a:gd name="connsiteY35" fmla="*/ 196706 h 2649620"/>
              <a:gd name="connsiteX36" fmla="*/ 5138057 w 8824685"/>
              <a:gd name="connsiteY36" fmla="*/ 167677 h 2649620"/>
              <a:gd name="connsiteX37" fmla="*/ 5239657 w 8824685"/>
              <a:gd name="connsiteY37" fmla="*/ 153163 h 2649620"/>
              <a:gd name="connsiteX38" fmla="*/ 5428342 w 8824685"/>
              <a:gd name="connsiteY38" fmla="*/ 167677 h 2649620"/>
              <a:gd name="connsiteX39" fmla="*/ 5471885 w 8824685"/>
              <a:gd name="connsiteY39" fmla="*/ 182192 h 2649620"/>
              <a:gd name="connsiteX40" fmla="*/ 5515428 w 8824685"/>
              <a:gd name="connsiteY40" fmla="*/ 225735 h 2649620"/>
              <a:gd name="connsiteX41" fmla="*/ 5602514 w 8824685"/>
              <a:gd name="connsiteY41" fmla="*/ 283792 h 2649620"/>
              <a:gd name="connsiteX42" fmla="*/ 5646057 w 8824685"/>
              <a:gd name="connsiteY42" fmla="*/ 312820 h 2649620"/>
              <a:gd name="connsiteX43" fmla="*/ 5689600 w 8824685"/>
              <a:gd name="connsiteY43" fmla="*/ 327335 h 2649620"/>
              <a:gd name="connsiteX44" fmla="*/ 5776685 w 8824685"/>
              <a:gd name="connsiteY44" fmla="*/ 370877 h 2649620"/>
              <a:gd name="connsiteX45" fmla="*/ 5820228 w 8824685"/>
              <a:gd name="connsiteY45" fmla="*/ 399906 h 2649620"/>
              <a:gd name="connsiteX46" fmla="*/ 5849257 w 8824685"/>
              <a:gd name="connsiteY46" fmla="*/ 443449 h 2649620"/>
              <a:gd name="connsiteX47" fmla="*/ 5892800 w 8824685"/>
              <a:gd name="connsiteY47" fmla="*/ 501506 h 2649620"/>
              <a:gd name="connsiteX48" fmla="*/ 5936342 w 8824685"/>
              <a:gd name="connsiteY48" fmla="*/ 530535 h 2649620"/>
              <a:gd name="connsiteX49" fmla="*/ 6008914 w 8824685"/>
              <a:gd name="connsiteY49" fmla="*/ 617620 h 2649620"/>
              <a:gd name="connsiteX50" fmla="*/ 6110514 w 8824685"/>
              <a:gd name="connsiteY50" fmla="*/ 704706 h 2649620"/>
              <a:gd name="connsiteX51" fmla="*/ 6183085 w 8824685"/>
              <a:gd name="connsiteY51" fmla="*/ 762763 h 2649620"/>
              <a:gd name="connsiteX52" fmla="*/ 6270171 w 8824685"/>
              <a:gd name="connsiteY52" fmla="*/ 835335 h 2649620"/>
              <a:gd name="connsiteX53" fmla="*/ 6342742 w 8824685"/>
              <a:gd name="connsiteY53" fmla="*/ 922420 h 2649620"/>
              <a:gd name="connsiteX54" fmla="*/ 6386285 w 8824685"/>
              <a:gd name="connsiteY54" fmla="*/ 936935 h 2649620"/>
              <a:gd name="connsiteX55" fmla="*/ 6473371 w 8824685"/>
              <a:gd name="connsiteY55" fmla="*/ 994992 h 2649620"/>
              <a:gd name="connsiteX56" fmla="*/ 6502400 w 8824685"/>
              <a:gd name="connsiteY56" fmla="*/ 1038535 h 2649620"/>
              <a:gd name="connsiteX57" fmla="*/ 6633028 w 8824685"/>
              <a:gd name="connsiteY57" fmla="*/ 1140135 h 2649620"/>
              <a:gd name="connsiteX58" fmla="*/ 6676571 w 8824685"/>
              <a:gd name="connsiteY58" fmla="*/ 1169163 h 2649620"/>
              <a:gd name="connsiteX59" fmla="*/ 6720114 w 8824685"/>
              <a:gd name="connsiteY59" fmla="*/ 1198192 h 2649620"/>
              <a:gd name="connsiteX60" fmla="*/ 6807200 w 8824685"/>
              <a:gd name="connsiteY60" fmla="*/ 1227220 h 2649620"/>
              <a:gd name="connsiteX61" fmla="*/ 6923314 w 8824685"/>
              <a:gd name="connsiteY61" fmla="*/ 1256249 h 2649620"/>
              <a:gd name="connsiteX62" fmla="*/ 7010400 w 8824685"/>
              <a:gd name="connsiteY62" fmla="*/ 1314306 h 2649620"/>
              <a:gd name="connsiteX63" fmla="*/ 7039428 w 8824685"/>
              <a:gd name="connsiteY63" fmla="*/ 1401392 h 2649620"/>
              <a:gd name="connsiteX64" fmla="*/ 7053942 w 8824685"/>
              <a:gd name="connsiteY64" fmla="*/ 1444935 h 2649620"/>
              <a:gd name="connsiteX65" fmla="*/ 7068457 w 8824685"/>
              <a:gd name="connsiteY65" fmla="*/ 1502992 h 2649620"/>
              <a:gd name="connsiteX66" fmla="*/ 7141028 w 8824685"/>
              <a:gd name="connsiteY66" fmla="*/ 1633620 h 2649620"/>
              <a:gd name="connsiteX67" fmla="*/ 7184571 w 8824685"/>
              <a:gd name="connsiteY67" fmla="*/ 1677163 h 2649620"/>
              <a:gd name="connsiteX68" fmla="*/ 7213600 w 8824685"/>
              <a:gd name="connsiteY68" fmla="*/ 1720706 h 2649620"/>
              <a:gd name="connsiteX69" fmla="*/ 7257142 w 8824685"/>
              <a:gd name="connsiteY69" fmla="*/ 1778763 h 2649620"/>
              <a:gd name="connsiteX70" fmla="*/ 7300685 w 8824685"/>
              <a:gd name="connsiteY70" fmla="*/ 1822306 h 2649620"/>
              <a:gd name="connsiteX71" fmla="*/ 7315200 w 8824685"/>
              <a:gd name="connsiteY71" fmla="*/ 1865849 h 2649620"/>
              <a:gd name="connsiteX72" fmla="*/ 7300685 w 8824685"/>
              <a:gd name="connsiteY72" fmla="*/ 1909392 h 2649620"/>
              <a:gd name="connsiteX73" fmla="*/ 7387771 w 8824685"/>
              <a:gd name="connsiteY73" fmla="*/ 1981963 h 2649620"/>
              <a:gd name="connsiteX74" fmla="*/ 7416800 w 8824685"/>
              <a:gd name="connsiteY74" fmla="*/ 2025506 h 2649620"/>
              <a:gd name="connsiteX75" fmla="*/ 7445828 w 8824685"/>
              <a:gd name="connsiteY75" fmla="*/ 2112592 h 2649620"/>
              <a:gd name="connsiteX76" fmla="*/ 7489371 w 8824685"/>
              <a:gd name="connsiteY76" fmla="*/ 2141620 h 2649620"/>
              <a:gd name="connsiteX77" fmla="*/ 7576457 w 8824685"/>
              <a:gd name="connsiteY77" fmla="*/ 2170649 h 2649620"/>
              <a:gd name="connsiteX78" fmla="*/ 7620000 w 8824685"/>
              <a:gd name="connsiteY78" fmla="*/ 2185163 h 2649620"/>
              <a:gd name="connsiteX79" fmla="*/ 7736114 w 8824685"/>
              <a:gd name="connsiteY79" fmla="*/ 2199677 h 2649620"/>
              <a:gd name="connsiteX80" fmla="*/ 7837714 w 8824685"/>
              <a:gd name="connsiteY80" fmla="*/ 2243220 h 2649620"/>
              <a:gd name="connsiteX81" fmla="*/ 7982857 w 8824685"/>
              <a:gd name="connsiteY81" fmla="*/ 2272249 h 2649620"/>
              <a:gd name="connsiteX82" fmla="*/ 8040914 w 8824685"/>
              <a:gd name="connsiteY82" fmla="*/ 2301277 h 2649620"/>
              <a:gd name="connsiteX83" fmla="*/ 8186057 w 8824685"/>
              <a:gd name="connsiteY83" fmla="*/ 2359335 h 2649620"/>
              <a:gd name="connsiteX84" fmla="*/ 8302171 w 8824685"/>
              <a:gd name="connsiteY84" fmla="*/ 2431906 h 2649620"/>
              <a:gd name="connsiteX85" fmla="*/ 8331200 w 8824685"/>
              <a:gd name="connsiteY85" fmla="*/ 2475449 h 2649620"/>
              <a:gd name="connsiteX86" fmla="*/ 8461828 w 8824685"/>
              <a:gd name="connsiteY86" fmla="*/ 2533506 h 2649620"/>
              <a:gd name="connsiteX87" fmla="*/ 8519885 w 8824685"/>
              <a:gd name="connsiteY87" fmla="*/ 2562535 h 2649620"/>
              <a:gd name="connsiteX88" fmla="*/ 8592457 w 8824685"/>
              <a:gd name="connsiteY88" fmla="*/ 2577049 h 2649620"/>
              <a:gd name="connsiteX89" fmla="*/ 8636000 w 8824685"/>
              <a:gd name="connsiteY89" fmla="*/ 2591563 h 2649620"/>
              <a:gd name="connsiteX90" fmla="*/ 8781142 w 8824685"/>
              <a:gd name="connsiteY90" fmla="*/ 2635106 h 2649620"/>
              <a:gd name="connsiteX91" fmla="*/ 8824685 w 8824685"/>
              <a:gd name="connsiteY91" fmla="*/ 2649620 h 2649620"/>
              <a:gd name="connsiteX0" fmla="*/ 348273 w 9172958"/>
              <a:gd name="connsiteY0" fmla="*/ 486992 h 2649620"/>
              <a:gd name="connsiteX1" fmla="*/ 14907 w 9172958"/>
              <a:gd name="connsiteY1" fmla="*/ 457214 h 2649620"/>
              <a:gd name="connsiteX2" fmla="*/ 536958 w 9172958"/>
              <a:gd name="connsiteY2" fmla="*/ 443449 h 2649620"/>
              <a:gd name="connsiteX3" fmla="*/ 943358 w 9172958"/>
              <a:gd name="connsiteY3" fmla="*/ 414420 h 2649620"/>
              <a:gd name="connsiteX4" fmla="*/ 1001415 w 9172958"/>
              <a:gd name="connsiteY4" fmla="*/ 399906 h 2649620"/>
              <a:gd name="connsiteX5" fmla="*/ 1146558 w 9172958"/>
              <a:gd name="connsiteY5" fmla="*/ 385392 h 2649620"/>
              <a:gd name="connsiteX6" fmla="*/ 1233644 w 9172958"/>
              <a:gd name="connsiteY6" fmla="*/ 356363 h 2649620"/>
              <a:gd name="connsiteX7" fmla="*/ 1277187 w 9172958"/>
              <a:gd name="connsiteY7" fmla="*/ 341849 h 2649620"/>
              <a:gd name="connsiteX8" fmla="*/ 1349758 w 9172958"/>
              <a:gd name="connsiteY8" fmla="*/ 269277 h 2649620"/>
              <a:gd name="connsiteX9" fmla="*/ 1393301 w 9172958"/>
              <a:gd name="connsiteY9" fmla="*/ 240249 h 2649620"/>
              <a:gd name="connsiteX10" fmla="*/ 1465873 w 9172958"/>
              <a:gd name="connsiteY10" fmla="*/ 153163 h 2649620"/>
              <a:gd name="connsiteX11" fmla="*/ 1509415 w 9172958"/>
              <a:gd name="connsiteY11" fmla="*/ 124135 h 2649620"/>
              <a:gd name="connsiteX12" fmla="*/ 1538444 w 9172958"/>
              <a:gd name="connsiteY12" fmla="*/ 80592 h 2649620"/>
              <a:gd name="connsiteX13" fmla="*/ 1872273 w 9172958"/>
              <a:gd name="connsiteY13" fmla="*/ 37049 h 2649620"/>
              <a:gd name="connsiteX14" fmla="*/ 1973873 w 9172958"/>
              <a:gd name="connsiteY14" fmla="*/ 80592 h 2649620"/>
              <a:gd name="connsiteX15" fmla="*/ 2002901 w 9172958"/>
              <a:gd name="connsiteY15" fmla="*/ 124135 h 2649620"/>
              <a:gd name="connsiteX16" fmla="*/ 2089987 w 9172958"/>
              <a:gd name="connsiteY16" fmla="*/ 153163 h 2649620"/>
              <a:gd name="connsiteX17" fmla="*/ 2206101 w 9172958"/>
              <a:gd name="connsiteY17" fmla="*/ 138649 h 2649620"/>
              <a:gd name="connsiteX18" fmla="*/ 2278673 w 9172958"/>
              <a:gd name="connsiteY18" fmla="*/ 124135 h 2649620"/>
              <a:gd name="connsiteX19" fmla="*/ 2380273 w 9172958"/>
              <a:gd name="connsiteY19" fmla="*/ 138649 h 2649620"/>
              <a:gd name="connsiteX20" fmla="*/ 2554444 w 9172958"/>
              <a:gd name="connsiteY20" fmla="*/ 153163 h 2649620"/>
              <a:gd name="connsiteX21" fmla="*/ 3352730 w 9172958"/>
              <a:gd name="connsiteY21" fmla="*/ 138649 h 2649620"/>
              <a:gd name="connsiteX22" fmla="*/ 3483358 w 9172958"/>
              <a:gd name="connsiteY22" fmla="*/ 124135 h 2649620"/>
              <a:gd name="connsiteX23" fmla="*/ 3788158 w 9172958"/>
              <a:gd name="connsiteY23" fmla="*/ 109620 h 2649620"/>
              <a:gd name="connsiteX24" fmla="*/ 4092958 w 9172958"/>
              <a:gd name="connsiteY24" fmla="*/ 124135 h 2649620"/>
              <a:gd name="connsiteX25" fmla="*/ 4180044 w 9172958"/>
              <a:gd name="connsiteY25" fmla="*/ 138649 h 2649620"/>
              <a:gd name="connsiteX26" fmla="*/ 4426787 w 9172958"/>
              <a:gd name="connsiteY26" fmla="*/ 124135 h 2649620"/>
              <a:gd name="connsiteX27" fmla="*/ 4470330 w 9172958"/>
              <a:gd name="connsiteY27" fmla="*/ 109620 h 2649620"/>
              <a:gd name="connsiteX28" fmla="*/ 4688044 w 9172958"/>
              <a:gd name="connsiteY28" fmla="*/ 80592 h 2649620"/>
              <a:gd name="connsiteX29" fmla="*/ 4847701 w 9172958"/>
              <a:gd name="connsiteY29" fmla="*/ 80592 h 2649620"/>
              <a:gd name="connsiteX30" fmla="*/ 4905758 w 9172958"/>
              <a:gd name="connsiteY30" fmla="*/ 109620 h 2649620"/>
              <a:gd name="connsiteX31" fmla="*/ 5021873 w 9172958"/>
              <a:gd name="connsiteY31" fmla="*/ 138649 h 2649620"/>
              <a:gd name="connsiteX32" fmla="*/ 5079930 w 9172958"/>
              <a:gd name="connsiteY32" fmla="*/ 167677 h 2649620"/>
              <a:gd name="connsiteX33" fmla="*/ 5167015 w 9172958"/>
              <a:gd name="connsiteY33" fmla="*/ 182192 h 2649620"/>
              <a:gd name="connsiteX34" fmla="*/ 5268615 w 9172958"/>
              <a:gd name="connsiteY34" fmla="*/ 211220 h 2649620"/>
              <a:gd name="connsiteX35" fmla="*/ 5399244 w 9172958"/>
              <a:gd name="connsiteY35" fmla="*/ 196706 h 2649620"/>
              <a:gd name="connsiteX36" fmla="*/ 5486330 w 9172958"/>
              <a:gd name="connsiteY36" fmla="*/ 167677 h 2649620"/>
              <a:gd name="connsiteX37" fmla="*/ 5587930 w 9172958"/>
              <a:gd name="connsiteY37" fmla="*/ 153163 h 2649620"/>
              <a:gd name="connsiteX38" fmla="*/ 5776615 w 9172958"/>
              <a:gd name="connsiteY38" fmla="*/ 167677 h 2649620"/>
              <a:gd name="connsiteX39" fmla="*/ 5820158 w 9172958"/>
              <a:gd name="connsiteY39" fmla="*/ 182192 h 2649620"/>
              <a:gd name="connsiteX40" fmla="*/ 5863701 w 9172958"/>
              <a:gd name="connsiteY40" fmla="*/ 225735 h 2649620"/>
              <a:gd name="connsiteX41" fmla="*/ 5950787 w 9172958"/>
              <a:gd name="connsiteY41" fmla="*/ 283792 h 2649620"/>
              <a:gd name="connsiteX42" fmla="*/ 5994330 w 9172958"/>
              <a:gd name="connsiteY42" fmla="*/ 312820 h 2649620"/>
              <a:gd name="connsiteX43" fmla="*/ 6037873 w 9172958"/>
              <a:gd name="connsiteY43" fmla="*/ 327335 h 2649620"/>
              <a:gd name="connsiteX44" fmla="*/ 6124958 w 9172958"/>
              <a:gd name="connsiteY44" fmla="*/ 370877 h 2649620"/>
              <a:gd name="connsiteX45" fmla="*/ 6168501 w 9172958"/>
              <a:gd name="connsiteY45" fmla="*/ 399906 h 2649620"/>
              <a:gd name="connsiteX46" fmla="*/ 6197530 w 9172958"/>
              <a:gd name="connsiteY46" fmla="*/ 443449 h 2649620"/>
              <a:gd name="connsiteX47" fmla="*/ 6241073 w 9172958"/>
              <a:gd name="connsiteY47" fmla="*/ 501506 h 2649620"/>
              <a:gd name="connsiteX48" fmla="*/ 6284615 w 9172958"/>
              <a:gd name="connsiteY48" fmla="*/ 530535 h 2649620"/>
              <a:gd name="connsiteX49" fmla="*/ 6357187 w 9172958"/>
              <a:gd name="connsiteY49" fmla="*/ 617620 h 2649620"/>
              <a:gd name="connsiteX50" fmla="*/ 6458787 w 9172958"/>
              <a:gd name="connsiteY50" fmla="*/ 704706 h 2649620"/>
              <a:gd name="connsiteX51" fmla="*/ 6531358 w 9172958"/>
              <a:gd name="connsiteY51" fmla="*/ 762763 h 2649620"/>
              <a:gd name="connsiteX52" fmla="*/ 6618444 w 9172958"/>
              <a:gd name="connsiteY52" fmla="*/ 835335 h 2649620"/>
              <a:gd name="connsiteX53" fmla="*/ 6691015 w 9172958"/>
              <a:gd name="connsiteY53" fmla="*/ 922420 h 2649620"/>
              <a:gd name="connsiteX54" fmla="*/ 6734558 w 9172958"/>
              <a:gd name="connsiteY54" fmla="*/ 936935 h 2649620"/>
              <a:gd name="connsiteX55" fmla="*/ 6821644 w 9172958"/>
              <a:gd name="connsiteY55" fmla="*/ 994992 h 2649620"/>
              <a:gd name="connsiteX56" fmla="*/ 6850673 w 9172958"/>
              <a:gd name="connsiteY56" fmla="*/ 1038535 h 2649620"/>
              <a:gd name="connsiteX57" fmla="*/ 6981301 w 9172958"/>
              <a:gd name="connsiteY57" fmla="*/ 1140135 h 2649620"/>
              <a:gd name="connsiteX58" fmla="*/ 7024844 w 9172958"/>
              <a:gd name="connsiteY58" fmla="*/ 1169163 h 2649620"/>
              <a:gd name="connsiteX59" fmla="*/ 7068387 w 9172958"/>
              <a:gd name="connsiteY59" fmla="*/ 1198192 h 2649620"/>
              <a:gd name="connsiteX60" fmla="*/ 7155473 w 9172958"/>
              <a:gd name="connsiteY60" fmla="*/ 1227220 h 2649620"/>
              <a:gd name="connsiteX61" fmla="*/ 7271587 w 9172958"/>
              <a:gd name="connsiteY61" fmla="*/ 1256249 h 2649620"/>
              <a:gd name="connsiteX62" fmla="*/ 7358673 w 9172958"/>
              <a:gd name="connsiteY62" fmla="*/ 1314306 h 2649620"/>
              <a:gd name="connsiteX63" fmla="*/ 7387701 w 9172958"/>
              <a:gd name="connsiteY63" fmla="*/ 1401392 h 2649620"/>
              <a:gd name="connsiteX64" fmla="*/ 7402215 w 9172958"/>
              <a:gd name="connsiteY64" fmla="*/ 1444935 h 2649620"/>
              <a:gd name="connsiteX65" fmla="*/ 7416730 w 9172958"/>
              <a:gd name="connsiteY65" fmla="*/ 1502992 h 2649620"/>
              <a:gd name="connsiteX66" fmla="*/ 7489301 w 9172958"/>
              <a:gd name="connsiteY66" fmla="*/ 1633620 h 2649620"/>
              <a:gd name="connsiteX67" fmla="*/ 7532844 w 9172958"/>
              <a:gd name="connsiteY67" fmla="*/ 1677163 h 2649620"/>
              <a:gd name="connsiteX68" fmla="*/ 7561873 w 9172958"/>
              <a:gd name="connsiteY68" fmla="*/ 1720706 h 2649620"/>
              <a:gd name="connsiteX69" fmla="*/ 7605415 w 9172958"/>
              <a:gd name="connsiteY69" fmla="*/ 1778763 h 2649620"/>
              <a:gd name="connsiteX70" fmla="*/ 7648958 w 9172958"/>
              <a:gd name="connsiteY70" fmla="*/ 1822306 h 2649620"/>
              <a:gd name="connsiteX71" fmla="*/ 7663473 w 9172958"/>
              <a:gd name="connsiteY71" fmla="*/ 1865849 h 2649620"/>
              <a:gd name="connsiteX72" fmla="*/ 7648958 w 9172958"/>
              <a:gd name="connsiteY72" fmla="*/ 1909392 h 2649620"/>
              <a:gd name="connsiteX73" fmla="*/ 7736044 w 9172958"/>
              <a:gd name="connsiteY73" fmla="*/ 1981963 h 2649620"/>
              <a:gd name="connsiteX74" fmla="*/ 7765073 w 9172958"/>
              <a:gd name="connsiteY74" fmla="*/ 2025506 h 2649620"/>
              <a:gd name="connsiteX75" fmla="*/ 7794101 w 9172958"/>
              <a:gd name="connsiteY75" fmla="*/ 2112592 h 2649620"/>
              <a:gd name="connsiteX76" fmla="*/ 7837644 w 9172958"/>
              <a:gd name="connsiteY76" fmla="*/ 2141620 h 2649620"/>
              <a:gd name="connsiteX77" fmla="*/ 7924730 w 9172958"/>
              <a:gd name="connsiteY77" fmla="*/ 2170649 h 2649620"/>
              <a:gd name="connsiteX78" fmla="*/ 7968273 w 9172958"/>
              <a:gd name="connsiteY78" fmla="*/ 2185163 h 2649620"/>
              <a:gd name="connsiteX79" fmla="*/ 8084387 w 9172958"/>
              <a:gd name="connsiteY79" fmla="*/ 2199677 h 2649620"/>
              <a:gd name="connsiteX80" fmla="*/ 8185987 w 9172958"/>
              <a:gd name="connsiteY80" fmla="*/ 2243220 h 2649620"/>
              <a:gd name="connsiteX81" fmla="*/ 8331130 w 9172958"/>
              <a:gd name="connsiteY81" fmla="*/ 2272249 h 2649620"/>
              <a:gd name="connsiteX82" fmla="*/ 8389187 w 9172958"/>
              <a:gd name="connsiteY82" fmla="*/ 2301277 h 2649620"/>
              <a:gd name="connsiteX83" fmla="*/ 8534330 w 9172958"/>
              <a:gd name="connsiteY83" fmla="*/ 2359335 h 2649620"/>
              <a:gd name="connsiteX84" fmla="*/ 8650444 w 9172958"/>
              <a:gd name="connsiteY84" fmla="*/ 2431906 h 2649620"/>
              <a:gd name="connsiteX85" fmla="*/ 8679473 w 9172958"/>
              <a:gd name="connsiteY85" fmla="*/ 2475449 h 2649620"/>
              <a:gd name="connsiteX86" fmla="*/ 8810101 w 9172958"/>
              <a:gd name="connsiteY86" fmla="*/ 2533506 h 2649620"/>
              <a:gd name="connsiteX87" fmla="*/ 8868158 w 9172958"/>
              <a:gd name="connsiteY87" fmla="*/ 2562535 h 2649620"/>
              <a:gd name="connsiteX88" fmla="*/ 8940730 w 9172958"/>
              <a:gd name="connsiteY88" fmla="*/ 2577049 h 2649620"/>
              <a:gd name="connsiteX89" fmla="*/ 8984273 w 9172958"/>
              <a:gd name="connsiteY89" fmla="*/ 2591563 h 2649620"/>
              <a:gd name="connsiteX90" fmla="*/ 9129415 w 9172958"/>
              <a:gd name="connsiteY90" fmla="*/ 2635106 h 2649620"/>
              <a:gd name="connsiteX91" fmla="*/ 9172958 w 9172958"/>
              <a:gd name="connsiteY91" fmla="*/ 2649620 h 264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9172958" h="2649620">
                <a:moveTo>
                  <a:pt x="348273" y="486992"/>
                </a:moveTo>
                <a:cubicBezTo>
                  <a:pt x="363572" y="486992"/>
                  <a:pt x="0" y="460654"/>
                  <a:pt x="14907" y="457214"/>
                </a:cubicBezTo>
                <a:cubicBezTo>
                  <a:pt x="62983" y="446120"/>
                  <a:pt x="487744" y="446964"/>
                  <a:pt x="536958" y="443449"/>
                </a:cubicBezTo>
                <a:lnTo>
                  <a:pt x="943358" y="414420"/>
                </a:lnTo>
                <a:cubicBezTo>
                  <a:pt x="962710" y="409582"/>
                  <a:pt x="981668" y="402727"/>
                  <a:pt x="1001415" y="399906"/>
                </a:cubicBezTo>
                <a:cubicBezTo>
                  <a:pt x="1049549" y="393030"/>
                  <a:pt x="1098769" y="394353"/>
                  <a:pt x="1146558" y="385392"/>
                </a:cubicBezTo>
                <a:cubicBezTo>
                  <a:pt x="1176633" y="379753"/>
                  <a:pt x="1204615" y="366039"/>
                  <a:pt x="1233644" y="356363"/>
                </a:cubicBezTo>
                <a:lnTo>
                  <a:pt x="1277187" y="341849"/>
                </a:lnTo>
                <a:cubicBezTo>
                  <a:pt x="1393306" y="264435"/>
                  <a:pt x="1252992" y="366043"/>
                  <a:pt x="1349758" y="269277"/>
                </a:cubicBezTo>
                <a:cubicBezTo>
                  <a:pt x="1362093" y="256942"/>
                  <a:pt x="1378787" y="249925"/>
                  <a:pt x="1393301" y="240249"/>
                </a:cubicBezTo>
                <a:cubicBezTo>
                  <a:pt x="1421844" y="197435"/>
                  <a:pt x="1423965" y="188087"/>
                  <a:pt x="1465873" y="153163"/>
                </a:cubicBezTo>
                <a:cubicBezTo>
                  <a:pt x="1479274" y="141996"/>
                  <a:pt x="1494901" y="133811"/>
                  <a:pt x="1509415" y="124135"/>
                </a:cubicBezTo>
                <a:cubicBezTo>
                  <a:pt x="1519091" y="109621"/>
                  <a:pt x="1526109" y="92927"/>
                  <a:pt x="1538444" y="80592"/>
                </a:cubicBezTo>
                <a:cubicBezTo>
                  <a:pt x="1619036" y="0"/>
                  <a:pt x="1806503" y="40337"/>
                  <a:pt x="1872273" y="37049"/>
                </a:cubicBezTo>
                <a:cubicBezTo>
                  <a:pt x="1916688" y="48153"/>
                  <a:pt x="1940461" y="47180"/>
                  <a:pt x="1973873" y="80592"/>
                </a:cubicBezTo>
                <a:cubicBezTo>
                  <a:pt x="1986208" y="92927"/>
                  <a:pt x="1988109" y="114890"/>
                  <a:pt x="2002901" y="124135"/>
                </a:cubicBezTo>
                <a:cubicBezTo>
                  <a:pt x="2028849" y="140352"/>
                  <a:pt x="2089987" y="153163"/>
                  <a:pt x="2089987" y="153163"/>
                </a:cubicBezTo>
                <a:cubicBezTo>
                  <a:pt x="2128692" y="148325"/>
                  <a:pt x="2167549" y="144580"/>
                  <a:pt x="2206101" y="138649"/>
                </a:cubicBezTo>
                <a:cubicBezTo>
                  <a:pt x="2230484" y="134898"/>
                  <a:pt x="2254003" y="124135"/>
                  <a:pt x="2278673" y="124135"/>
                </a:cubicBezTo>
                <a:cubicBezTo>
                  <a:pt x="2312883" y="124135"/>
                  <a:pt x="2346250" y="135068"/>
                  <a:pt x="2380273" y="138649"/>
                </a:cubicBezTo>
                <a:cubicBezTo>
                  <a:pt x="2438211" y="144748"/>
                  <a:pt x="2496387" y="148325"/>
                  <a:pt x="2554444" y="153163"/>
                </a:cubicBezTo>
                <a:lnTo>
                  <a:pt x="3352730" y="138649"/>
                </a:lnTo>
                <a:cubicBezTo>
                  <a:pt x="3396519" y="137281"/>
                  <a:pt x="3439644" y="127049"/>
                  <a:pt x="3483358" y="124135"/>
                </a:cubicBezTo>
                <a:cubicBezTo>
                  <a:pt x="3584848" y="117369"/>
                  <a:pt x="3686558" y="114458"/>
                  <a:pt x="3788158" y="109620"/>
                </a:cubicBezTo>
                <a:cubicBezTo>
                  <a:pt x="3889758" y="114458"/>
                  <a:pt x="3991521" y="116621"/>
                  <a:pt x="4092958" y="124135"/>
                </a:cubicBezTo>
                <a:cubicBezTo>
                  <a:pt x="4122307" y="126309"/>
                  <a:pt x="4150615" y="138649"/>
                  <a:pt x="4180044" y="138649"/>
                </a:cubicBezTo>
                <a:cubicBezTo>
                  <a:pt x="4262434" y="138649"/>
                  <a:pt x="4344539" y="128973"/>
                  <a:pt x="4426787" y="124135"/>
                </a:cubicBezTo>
                <a:cubicBezTo>
                  <a:pt x="4441301" y="119297"/>
                  <a:pt x="4455487" y="113331"/>
                  <a:pt x="4470330" y="109620"/>
                </a:cubicBezTo>
                <a:cubicBezTo>
                  <a:pt x="4550492" y="89579"/>
                  <a:pt x="4597364" y="89660"/>
                  <a:pt x="4688044" y="80592"/>
                </a:cubicBezTo>
                <a:cubicBezTo>
                  <a:pt x="4757556" y="57420"/>
                  <a:pt x="4744538" y="54801"/>
                  <a:pt x="4847701" y="80592"/>
                </a:cubicBezTo>
                <a:cubicBezTo>
                  <a:pt x="4868691" y="85840"/>
                  <a:pt x="4885232" y="102778"/>
                  <a:pt x="4905758" y="109620"/>
                </a:cubicBezTo>
                <a:cubicBezTo>
                  <a:pt x="4943607" y="122236"/>
                  <a:pt x="5021873" y="138649"/>
                  <a:pt x="5021873" y="138649"/>
                </a:cubicBezTo>
                <a:cubicBezTo>
                  <a:pt x="5041225" y="148325"/>
                  <a:pt x="5059206" y="161460"/>
                  <a:pt x="5079930" y="167677"/>
                </a:cubicBezTo>
                <a:cubicBezTo>
                  <a:pt x="5108118" y="176133"/>
                  <a:pt x="5138158" y="176420"/>
                  <a:pt x="5167015" y="182192"/>
                </a:cubicBezTo>
                <a:cubicBezTo>
                  <a:pt x="5212583" y="191306"/>
                  <a:pt x="5227110" y="197385"/>
                  <a:pt x="5268615" y="211220"/>
                </a:cubicBezTo>
                <a:cubicBezTo>
                  <a:pt x="5312158" y="206382"/>
                  <a:pt x="5356284" y="205298"/>
                  <a:pt x="5399244" y="196706"/>
                </a:cubicBezTo>
                <a:cubicBezTo>
                  <a:pt x="5429249" y="190705"/>
                  <a:pt x="5456039" y="172004"/>
                  <a:pt x="5486330" y="167677"/>
                </a:cubicBezTo>
                <a:lnTo>
                  <a:pt x="5587930" y="153163"/>
                </a:lnTo>
                <a:cubicBezTo>
                  <a:pt x="5650825" y="158001"/>
                  <a:pt x="5714021" y="159853"/>
                  <a:pt x="5776615" y="167677"/>
                </a:cubicBezTo>
                <a:cubicBezTo>
                  <a:pt x="5791796" y="169575"/>
                  <a:pt x="5807428" y="173705"/>
                  <a:pt x="5820158" y="182192"/>
                </a:cubicBezTo>
                <a:cubicBezTo>
                  <a:pt x="5837237" y="193578"/>
                  <a:pt x="5847498" y="213133"/>
                  <a:pt x="5863701" y="225735"/>
                </a:cubicBezTo>
                <a:cubicBezTo>
                  <a:pt x="5891240" y="247154"/>
                  <a:pt x="5921758" y="264440"/>
                  <a:pt x="5950787" y="283792"/>
                </a:cubicBezTo>
                <a:cubicBezTo>
                  <a:pt x="5965301" y="293468"/>
                  <a:pt x="5977781" y="307304"/>
                  <a:pt x="5994330" y="312820"/>
                </a:cubicBezTo>
                <a:cubicBezTo>
                  <a:pt x="6008844" y="317658"/>
                  <a:pt x="6024189" y="320493"/>
                  <a:pt x="6037873" y="327335"/>
                </a:cubicBezTo>
                <a:cubicBezTo>
                  <a:pt x="6150410" y="383604"/>
                  <a:pt x="6015517" y="334398"/>
                  <a:pt x="6124958" y="370877"/>
                </a:cubicBezTo>
                <a:cubicBezTo>
                  <a:pt x="6139472" y="380553"/>
                  <a:pt x="6156166" y="387571"/>
                  <a:pt x="6168501" y="399906"/>
                </a:cubicBezTo>
                <a:cubicBezTo>
                  <a:pt x="6180836" y="412241"/>
                  <a:pt x="6187391" y="429254"/>
                  <a:pt x="6197530" y="443449"/>
                </a:cubicBezTo>
                <a:cubicBezTo>
                  <a:pt x="6211590" y="463134"/>
                  <a:pt x="6223968" y="484401"/>
                  <a:pt x="6241073" y="501506"/>
                </a:cubicBezTo>
                <a:cubicBezTo>
                  <a:pt x="6253408" y="513841"/>
                  <a:pt x="6270101" y="520859"/>
                  <a:pt x="6284615" y="530535"/>
                </a:cubicBezTo>
                <a:cubicBezTo>
                  <a:pt x="6346892" y="655088"/>
                  <a:pt x="6275125" y="535559"/>
                  <a:pt x="6357187" y="617620"/>
                </a:cubicBezTo>
                <a:cubicBezTo>
                  <a:pt x="6451397" y="711829"/>
                  <a:pt x="6345387" y="648005"/>
                  <a:pt x="6458787" y="704706"/>
                </a:cubicBezTo>
                <a:cubicBezTo>
                  <a:pt x="6547684" y="838055"/>
                  <a:pt x="6426200" y="675132"/>
                  <a:pt x="6531358" y="762763"/>
                </a:cubicBezTo>
                <a:cubicBezTo>
                  <a:pt x="6636806" y="850635"/>
                  <a:pt x="6518605" y="802054"/>
                  <a:pt x="6618444" y="835335"/>
                </a:cubicBezTo>
                <a:cubicBezTo>
                  <a:pt x="6639863" y="867462"/>
                  <a:pt x="6657491" y="900070"/>
                  <a:pt x="6691015" y="922420"/>
                </a:cubicBezTo>
                <a:cubicBezTo>
                  <a:pt x="6703745" y="930907"/>
                  <a:pt x="6721184" y="929505"/>
                  <a:pt x="6734558" y="936935"/>
                </a:cubicBezTo>
                <a:cubicBezTo>
                  <a:pt x="6765056" y="953878"/>
                  <a:pt x="6821644" y="994992"/>
                  <a:pt x="6821644" y="994992"/>
                </a:cubicBezTo>
                <a:cubicBezTo>
                  <a:pt x="6831320" y="1009506"/>
                  <a:pt x="6839506" y="1025134"/>
                  <a:pt x="6850673" y="1038535"/>
                </a:cubicBezTo>
                <a:cubicBezTo>
                  <a:pt x="6893305" y="1089693"/>
                  <a:pt x="6920615" y="1099678"/>
                  <a:pt x="6981301" y="1140135"/>
                </a:cubicBezTo>
                <a:lnTo>
                  <a:pt x="7024844" y="1169163"/>
                </a:lnTo>
                <a:cubicBezTo>
                  <a:pt x="7039358" y="1178839"/>
                  <a:pt x="7051838" y="1192676"/>
                  <a:pt x="7068387" y="1198192"/>
                </a:cubicBezTo>
                <a:cubicBezTo>
                  <a:pt x="7097416" y="1207868"/>
                  <a:pt x="7125468" y="1221219"/>
                  <a:pt x="7155473" y="1227220"/>
                </a:cubicBezTo>
                <a:cubicBezTo>
                  <a:pt x="7175575" y="1231241"/>
                  <a:pt x="7246484" y="1242303"/>
                  <a:pt x="7271587" y="1256249"/>
                </a:cubicBezTo>
                <a:cubicBezTo>
                  <a:pt x="7302085" y="1273192"/>
                  <a:pt x="7358673" y="1314306"/>
                  <a:pt x="7358673" y="1314306"/>
                </a:cubicBezTo>
                <a:lnTo>
                  <a:pt x="7387701" y="1401392"/>
                </a:lnTo>
                <a:cubicBezTo>
                  <a:pt x="7392539" y="1415906"/>
                  <a:pt x="7398504" y="1430092"/>
                  <a:pt x="7402215" y="1444935"/>
                </a:cubicBezTo>
                <a:cubicBezTo>
                  <a:pt x="7407053" y="1464287"/>
                  <a:pt x="7409726" y="1484314"/>
                  <a:pt x="7416730" y="1502992"/>
                </a:cubicBezTo>
                <a:cubicBezTo>
                  <a:pt x="7427070" y="1530566"/>
                  <a:pt x="7475441" y="1615141"/>
                  <a:pt x="7489301" y="1633620"/>
                </a:cubicBezTo>
                <a:cubicBezTo>
                  <a:pt x="7501617" y="1650041"/>
                  <a:pt x="7519703" y="1661394"/>
                  <a:pt x="7532844" y="1677163"/>
                </a:cubicBezTo>
                <a:cubicBezTo>
                  <a:pt x="7544011" y="1690564"/>
                  <a:pt x="7551734" y="1706511"/>
                  <a:pt x="7561873" y="1720706"/>
                </a:cubicBezTo>
                <a:cubicBezTo>
                  <a:pt x="7575933" y="1740390"/>
                  <a:pt x="7589672" y="1760396"/>
                  <a:pt x="7605415" y="1778763"/>
                </a:cubicBezTo>
                <a:cubicBezTo>
                  <a:pt x="7618773" y="1794348"/>
                  <a:pt x="7634444" y="1807792"/>
                  <a:pt x="7648958" y="1822306"/>
                </a:cubicBezTo>
                <a:cubicBezTo>
                  <a:pt x="7653796" y="1836820"/>
                  <a:pt x="7663473" y="1850549"/>
                  <a:pt x="7663473" y="1865849"/>
                </a:cubicBezTo>
                <a:cubicBezTo>
                  <a:pt x="7663473" y="1881149"/>
                  <a:pt x="7644120" y="1894878"/>
                  <a:pt x="7648958" y="1909392"/>
                </a:cubicBezTo>
                <a:cubicBezTo>
                  <a:pt x="7656941" y="1933340"/>
                  <a:pt x="7716125" y="1968684"/>
                  <a:pt x="7736044" y="1981963"/>
                </a:cubicBezTo>
                <a:cubicBezTo>
                  <a:pt x="7745720" y="1996477"/>
                  <a:pt x="7757988" y="2009565"/>
                  <a:pt x="7765073" y="2025506"/>
                </a:cubicBezTo>
                <a:cubicBezTo>
                  <a:pt x="7777500" y="2053468"/>
                  <a:pt x="7768641" y="2095619"/>
                  <a:pt x="7794101" y="2112592"/>
                </a:cubicBezTo>
                <a:cubicBezTo>
                  <a:pt x="7808615" y="2122268"/>
                  <a:pt x="7821704" y="2134535"/>
                  <a:pt x="7837644" y="2141620"/>
                </a:cubicBezTo>
                <a:cubicBezTo>
                  <a:pt x="7865606" y="2154047"/>
                  <a:pt x="7895701" y="2160973"/>
                  <a:pt x="7924730" y="2170649"/>
                </a:cubicBezTo>
                <a:cubicBezTo>
                  <a:pt x="7939244" y="2175487"/>
                  <a:pt x="7953092" y="2183265"/>
                  <a:pt x="7968273" y="2185163"/>
                </a:cubicBezTo>
                <a:lnTo>
                  <a:pt x="8084387" y="2199677"/>
                </a:lnTo>
                <a:cubicBezTo>
                  <a:pt x="8251065" y="2241349"/>
                  <a:pt x="8045659" y="2183079"/>
                  <a:pt x="8185987" y="2243220"/>
                </a:cubicBezTo>
                <a:cubicBezTo>
                  <a:pt x="8213549" y="2255032"/>
                  <a:pt x="8311477" y="2268973"/>
                  <a:pt x="8331130" y="2272249"/>
                </a:cubicBezTo>
                <a:cubicBezTo>
                  <a:pt x="8350482" y="2281925"/>
                  <a:pt x="8369300" y="2292754"/>
                  <a:pt x="8389187" y="2301277"/>
                </a:cubicBezTo>
                <a:cubicBezTo>
                  <a:pt x="8437082" y="2321803"/>
                  <a:pt x="8492643" y="2328071"/>
                  <a:pt x="8534330" y="2359335"/>
                </a:cubicBezTo>
                <a:cubicBezTo>
                  <a:pt x="8609696" y="2415859"/>
                  <a:pt x="8570751" y="2392059"/>
                  <a:pt x="8650444" y="2431906"/>
                </a:cubicBezTo>
                <a:cubicBezTo>
                  <a:pt x="8660120" y="2446420"/>
                  <a:pt x="8667138" y="2463114"/>
                  <a:pt x="8679473" y="2475449"/>
                </a:cubicBezTo>
                <a:cubicBezTo>
                  <a:pt x="8722167" y="2518143"/>
                  <a:pt x="8752615" y="2504762"/>
                  <a:pt x="8810101" y="2533506"/>
                </a:cubicBezTo>
                <a:cubicBezTo>
                  <a:pt x="8829453" y="2543182"/>
                  <a:pt x="8847632" y="2555693"/>
                  <a:pt x="8868158" y="2562535"/>
                </a:cubicBezTo>
                <a:cubicBezTo>
                  <a:pt x="8891562" y="2570336"/>
                  <a:pt x="8916797" y="2571066"/>
                  <a:pt x="8940730" y="2577049"/>
                </a:cubicBezTo>
                <a:cubicBezTo>
                  <a:pt x="8955573" y="2580760"/>
                  <a:pt x="8969562" y="2587360"/>
                  <a:pt x="8984273" y="2591563"/>
                </a:cubicBezTo>
                <a:cubicBezTo>
                  <a:pt x="9137815" y="2635431"/>
                  <a:pt x="8922473" y="2566125"/>
                  <a:pt x="9129415" y="2635106"/>
                </a:cubicBezTo>
                <a:lnTo>
                  <a:pt x="9172958" y="2649620"/>
                </a:lnTo>
              </a:path>
            </a:pathLst>
          </a:custGeom>
          <a:ln w="317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57" name="Freeform 56"/>
          <p:cNvSpPr/>
          <p:nvPr/>
        </p:nvSpPr>
        <p:spPr>
          <a:xfrm>
            <a:off x="6183313" y="-17463"/>
            <a:ext cx="2593975" cy="6875463"/>
          </a:xfrm>
          <a:custGeom>
            <a:avLst/>
            <a:gdLst>
              <a:gd name="connsiteX0" fmla="*/ 2598057 w 2598057"/>
              <a:gd name="connsiteY0" fmla="*/ 0 h 5689600"/>
              <a:gd name="connsiteX1" fmla="*/ 2569029 w 2598057"/>
              <a:gd name="connsiteY1" fmla="*/ 43543 h 5689600"/>
              <a:gd name="connsiteX2" fmla="*/ 2554514 w 2598057"/>
              <a:gd name="connsiteY2" fmla="*/ 87086 h 5689600"/>
              <a:gd name="connsiteX3" fmla="*/ 2510971 w 2598057"/>
              <a:gd name="connsiteY3" fmla="*/ 116114 h 5689600"/>
              <a:gd name="connsiteX4" fmla="*/ 2467429 w 2598057"/>
              <a:gd name="connsiteY4" fmla="*/ 159657 h 5689600"/>
              <a:gd name="connsiteX5" fmla="*/ 2380343 w 2598057"/>
              <a:gd name="connsiteY5" fmla="*/ 217714 h 5689600"/>
              <a:gd name="connsiteX6" fmla="*/ 2336800 w 2598057"/>
              <a:gd name="connsiteY6" fmla="*/ 246743 h 5689600"/>
              <a:gd name="connsiteX7" fmla="*/ 2293257 w 2598057"/>
              <a:gd name="connsiteY7" fmla="*/ 261257 h 5689600"/>
              <a:gd name="connsiteX8" fmla="*/ 2206171 w 2598057"/>
              <a:gd name="connsiteY8" fmla="*/ 319314 h 5689600"/>
              <a:gd name="connsiteX9" fmla="*/ 2133600 w 2598057"/>
              <a:gd name="connsiteY9" fmla="*/ 377372 h 5689600"/>
              <a:gd name="connsiteX10" fmla="*/ 2119086 w 2598057"/>
              <a:gd name="connsiteY10" fmla="*/ 420914 h 5689600"/>
              <a:gd name="connsiteX11" fmla="*/ 2032000 w 2598057"/>
              <a:gd name="connsiteY11" fmla="*/ 449943 h 5689600"/>
              <a:gd name="connsiteX12" fmla="*/ 1988457 w 2598057"/>
              <a:gd name="connsiteY12" fmla="*/ 478972 h 5689600"/>
              <a:gd name="connsiteX13" fmla="*/ 1901371 w 2598057"/>
              <a:gd name="connsiteY13" fmla="*/ 551543 h 5689600"/>
              <a:gd name="connsiteX14" fmla="*/ 1886857 w 2598057"/>
              <a:gd name="connsiteY14" fmla="*/ 595086 h 5689600"/>
              <a:gd name="connsiteX15" fmla="*/ 1857829 w 2598057"/>
              <a:gd name="connsiteY15" fmla="*/ 653143 h 5689600"/>
              <a:gd name="connsiteX16" fmla="*/ 1843314 w 2598057"/>
              <a:gd name="connsiteY16" fmla="*/ 711200 h 5689600"/>
              <a:gd name="connsiteX17" fmla="*/ 1799771 w 2598057"/>
              <a:gd name="connsiteY17" fmla="*/ 972457 h 5689600"/>
              <a:gd name="connsiteX18" fmla="*/ 1785257 w 2598057"/>
              <a:gd name="connsiteY18" fmla="*/ 1016000 h 5689600"/>
              <a:gd name="connsiteX19" fmla="*/ 1741714 w 2598057"/>
              <a:gd name="connsiteY19" fmla="*/ 1045029 h 5689600"/>
              <a:gd name="connsiteX20" fmla="*/ 1683657 w 2598057"/>
              <a:gd name="connsiteY20" fmla="*/ 1132114 h 5689600"/>
              <a:gd name="connsiteX21" fmla="*/ 1654629 w 2598057"/>
              <a:gd name="connsiteY21" fmla="*/ 1219200 h 5689600"/>
              <a:gd name="connsiteX22" fmla="*/ 1640114 w 2598057"/>
              <a:gd name="connsiteY22" fmla="*/ 1262743 h 5689600"/>
              <a:gd name="connsiteX23" fmla="*/ 1611086 w 2598057"/>
              <a:gd name="connsiteY23" fmla="*/ 1306286 h 5689600"/>
              <a:gd name="connsiteX24" fmla="*/ 1596571 w 2598057"/>
              <a:gd name="connsiteY24" fmla="*/ 1364343 h 5689600"/>
              <a:gd name="connsiteX25" fmla="*/ 1567543 w 2598057"/>
              <a:gd name="connsiteY25" fmla="*/ 1451429 h 5689600"/>
              <a:gd name="connsiteX26" fmla="*/ 1553029 w 2598057"/>
              <a:gd name="connsiteY26" fmla="*/ 1596572 h 5689600"/>
              <a:gd name="connsiteX27" fmla="*/ 1538514 w 2598057"/>
              <a:gd name="connsiteY27" fmla="*/ 1698172 h 5689600"/>
              <a:gd name="connsiteX28" fmla="*/ 1509486 w 2598057"/>
              <a:gd name="connsiteY28" fmla="*/ 1785257 h 5689600"/>
              <a:gd name="connsiteX29" fmla="*/ 1436914 w 2598057"/>
              <a:gd name="connsiteY29" fmla="*/ 1915886 h 5689600"/>
              <a:gd name="connsiteX30" fmla="*/ 1393371 w 2598057"/>
              <a:gd name="connsiteY30" fmla="*/ 1930400 h 5689600"/>
              <a:gd name="connsiteX31" fmla="*/ 1364343 w 2598057"/>
              <a:gd name="connsiteY31" fmla="*/ 1973943 h 5689600"/>
              <a:gd name="connsiteX32" fmla="*/ 1306286 w 2598057"/>
              <a:gd name="connsiteY32" fmla="*/ 2002972 h 5689600"/>
              <a:gd name="connsiteX33" fmla="*/ 1262743 w 2598057"/>
              <a:gd name="connsiteY33" fmla="*/ 2046514 h 5689600"/>
              <a:gd name="connsiteX34" fmla="*/ 1219200 w 2598057"/>
              <a:gd name="connsiteY34" fmla="*/ 2148114 h 5689600"/>
              <a:gd name="connsiteX35" fmla="*/ 1175657 w 2598057"/>
              <a:gd name="connsiteY35" fmla="*/ 2235200 h 5689600"/>
              <a:gd name="connsiteX36" fmla="*/ 1161143 w 2598057"/>
              <a:gd name="connsiteY36" fmla="*/ 2293257 h 5689600"/>
              <a:gd name="connsiteX37" fmla="*/ 1132114 w 2598057"/>
              <a:gd name="connsiteY37" fmla="*/ 2336800 h 5689600"/>
              <a:gd name="connsiteX38" fmla="*/ 1117600 w 2598057"/>
              <a:gd name="connsiteY38" fmla="*/ 2380343 h 5689600"/>
              <a:gd name="connsiteX39" fmla="*/ 1103086 w 2598057"/>
              <a:gd name="connsiteY39" fmla="*/ 2481943 h 5689600"/>
              <a:gd name="connsiteX40" fmla="*/ 1074057 w 2598057"/>
              <a:gd name="connsiteY40" fmla="*/ 2525486 h 5689600"/>
              <a:gd name="connsiteX41" fmla="*/ 1059543 w 2598057"/>
              <a:gd name="connsiteY41" fmla="*/ 2569029 h 5689600"/>
              <a:gd name="connsiteX42" fmla="*/ 1030514 w 2598057"/>
              <a:gd name="connsiteY42" fmla="*/ 2699657 h 5689600"/>
              <a:gd name="connsiteX43" fmla="*/ 1016000 w 2598057"/>
              <a:gd name="connsiteY43" fmla="*/ 2931886 h 5689600"/>
              <a:gd name="connsiteX44" fmla="*/ 1016000 w 2598057"/>
              <a:gd name="connsiteY44" fmla="*/ 3164114 h 5689600"/>
              <a:gd name="connsiteX45" fmla="*/ 1001486 w 2598057"/>
              <a:gd name="connsiteY45" fmla="*/ 3396343 h 5689600"/>
              <a:gd name="connsiteX46" fmla="*/ 972457 w 2598057"/>
              <a:gd name="connsiteY46" fmla="*/ 3483429 h 5689600"/>
              <a:gd name="connsiteX47" fmla="*/ 1001486 w 2598057"/>
              <a:gd name="connsiteY47" fmla="*/ 3599543 h 5689600"/>
              <a:gd name="connsiteX48" fmla="*/ 986971 w 2598057"/>
              <a:gd name="connsiteY48" fmla="*/ 3672114 h 5689600"/>
              <a:gd name="connsiteX49" fmla="*/ 928914 w 2598057"/>
              <a:gd name="connsiteY49" fmla="*/ 4034972 h 5689600"/>
              <a:gd name="connsiteX50" fmla="*/ 914400 w 2598057"/>
              <a:gd name="connsiteY50" fmla="*/ 4078514 h 5689600"/>
              <a:gd name="connsiteX51" fmla="*/ 885371 w 2598057"/>
              <a:gd name="connsiteY51" fmla="*/ 4122057 h 5689600"/>
              <a:gd name="connsiteX52" fmla="*/ 870857 w 2598057"/>
              <a:gd name="connsiteY52" fmla="*/ 4165600 h 5689600"/>
              <a:gd name="connsiteX53" fmla="*/ 783771 w 2598057"/>
              <a:gd name="connsiteY53" fmla="*/ 4252686 h 5689600"/>
              <a:gd name="connsiteX54" fmla="*/ 769257 w 2598057"/>
              <a:gd name="connsiteY54" fmla="*/ 4296229 h 5689600"/>
              <a:gd name="connsiteX55" fmla="*/ 711200 w 2598057"/>
              <a:gd name="connsiteY55" fmla="*/ 4383314 h 5689600"/>
              <a:gd name="connsiteX56" fmla="*/ 638629 w 2598057"/>
              <a:gd name="connsiteY56" fmla="*/ 4528457 h 5689600"/>
              <a:gd name="connsiteX57" fmla="*/ 609600 w 2598057"/>
              <a:gd name="connsiteY57" fmla="*/ 4572000 h 5689600"/>
              <a:gd name="connsiteX58" fmla="*/ 566057 w 2598057"/>
              <a:gd name="connsiteY58" fmla="*/ 4601029 h 5689600"/>
              <a:gd name="connsiteX59" fmla="*/ 551543 w 2598057"/>
              <a:gd name="connsiteY59" fmla="*/ 4644572 h 5689600"/>
              <a:gd name="connsiteX60" fmla="*/ 493486 w 2598057"/>
              <a:gd name="connsiteY60" fmla="*/ 4731657 h 5689600"/>
              <a:gd name="connsiteX61" fmla="*/ 464457 w 2598057"/>
              <a:gd name="connsiteY61" fmla="*/ 4833257 h 5689600"/>
              <a:gd name="connsiteX62" fmla="*/ 435429 w 2598057"/>
              <a:gd name="connsiteY62" fmla="*/ 4920343 h 5689600"/>
              <a:gd name="connsiteX63" fmla="*/ 406400 w 2598057"/>
              <a:gd name="connsiteY63" fmla="*/ 5007429 h 5689600"/>
              <a:gd name="connsiteX64" fmla="*/ 391886 w 2598057"/>
              <a:gd name="connsiteY64" fmla="*/ 5050972 h 5689600"/>
              <a:gd name="connsiteX65" fmla="*/ 362857 w 2598057"/>
              <a:gd name="connsiteY65" fmla="*/ 5123543 h 5689600"/>
              <a:gd name="connsiteX66" fmla="*/ 319314 w 2598057"/>
              <a:gd name="connsiteY66" fmla="*/ 5297714 h 5689600"/>
              <a:gd name="connsiteX67" fmla="*/ 275771 w 2598057"/>
              <a:gd name="connsiteY67" fmla="*/ 5413829 h 5689600"/>
              <a:gd name="connsiteX68" fmla="*/ 232229 w 2598057"/>
              <a:gd name="connsiteY68" fmla="*/ 5529943 h 5689600"/>
              <a:gd name="connsiteX69" fmla="*/ 203200 w 2598057"/>
              <a:gd name="connsiteY69" fmla="*/ 5617029 h 5689600"/>
              <a:gd name="connsiteX70" fmla="*/ 188686 w 2598057"/>
              <a:gd name="connsiteY70" fmla="*/ 5660572 h 5689600"/>
              <a:gd name="connsiteX71" fmla="*/ 145143 w 2598057"/>
              <a:gd name="connsiteY71" fmla="*/ 5689600 h 5689600"/>
              <a:gd name="connsiteX72" fmla="*/ 0 w 2598057"/>
              <a:gd name="connsiteY72" fmla="*/ 5660572 h 5689600"/>
              <a:gd name="connsiteX0" fmla="*/ 2598057 w 2598057"/>
              <a:gd name="connsiteY0" fmla="*/ 0 h 5689600"/>
              <a:gd name="connsiteX1" fmla="*/ 2569029 w 2598057"/>
              <a:gd name="connsiteY1" fmla="*/ 43543 h 5689600"/>
              <a:gd name="connsiteX2" fmla="*/ 2554514 w 2598057"/>
              <a:gd name="connsiteY2" fmla="*/ 87086 h 5689600"/>
              <a:gd name="connsiteX3" fmla="*/ 2510971 w 2598057"/>
              <a:gd name="connsiteY3" fmla="*/ 116114 h 5689600"/>
              <a:gd name="connsiteX4" fmla="*/ 2467429 w 2598057"/>
              <a:gd name="connsiteY4" fmla="*/ 159657 h 5689600"/>
              <a:gd name="connsiteX5" fmla="*/ 2380343 w 2598057"/>
              <a:gd name="connsiteY5" fmla="*/ 217714 h 5689600"/>
              <a:gd name="connsiteX6" fmla="*/ 2336800 w 2598057"/>
              <a:gd name="connsiteY6" fmla="*/ 246743 h 5689600"/>
              <a:gd name="connsiteX7" fmla="*/ 2293257 w 2598057"/>
              <a:gd name="connsiteY7" fmla="*/ 261257 h 5689600"/>
              <a:gd name="connsiteX8" fmla="*/ 2206171 w 2598057"/>
              <a:gd name="connsiteY8" fmla="*/ 319314 h 5689600"/>
              <a:gd name="connsiteX9" fmla="*/ 2133600 w 2598057"/>
              <a:gd name="connsiteY9" fmla="*/ 377372 h 5689600"/>
              <a:gd name="connsiteX10" fmla="*/ 2119086 w 2598057"/>
              <a:gd name="connsiteY10" fmla="*/ 420914 h 5689600"/>
              <a:gd name="connsiteX11" fmla="*/ 2032000 w 2598057"/>
              <a:gd name="connsiteY11" fmla="*/ 449943 h 5689600"/>
              <a:gd name="connsiteX12" fmla="*/ 1988457 w 2598057"/>
              <a:gd name="connsiteY12" fmla="*/ 478972 h 5689600"/>
              <a:gd name="connsiteX13" fmla="*/ 1901371 w 2598057"/>
              <a:gd name="connsiteY13" fmla="*/ 551543 h 5689600"/>
              <a:gd name="connsiteX14" fmla="*/ 1886857 w 2598057"/>
              <a:gd name="connsiteY14" fmla="*/ 595086 h 5689600"/>
              <a:gd name="connsiteX15" fmla="*/ 1857829 w 2598057"/>
              <a:gd name="connsiteY15" fmla="*/ 653143 h 5689600"/>
              <a:gd name="connsiteX16" fmla="*/ 1843314 w 2598057"/>
              <a:gd name="connsiteY16" fmla="*/ 711200 h 5689600"/>
              <a:gd name="connsiteX17" fmla="*/ 1799771 w 2598057"/>
              <a:gd name="connsiteY17" fmla="*/ 972457 h 5689600"/>
              <a:gd name="connsiteX18" fmla="*/ 1785257 w 2598057"/>
              <a:gd name="connsiteY18" fmla="*/ 1016000 h 5689600"/>
              <a:gd name="connsiteX19" fmla="*/ 1741714 w 2598057"/>
              <a:gd name="connsiteY19" fmla="*/ 1045029 h 5689600"/>
              <a:gd name="connsiteX20" fmla="*/ 1683657 w 2598057"/>
              <a:gd name="connsiteY20" fmla="*/ 1132114 h 5689600"/>
              <a:gd name="connsiteX21" fmla="*/ 1654629 w 2598057"/>
              <a:gd name="connsiteY21" fmla="*/ 1219200 h 5689600"/>
              <a:gd name="connsiteX22" fmla="*/ 1640114 w 2598057"/>
              <a:gd name="connsiteY22" fmla="*/ 1262743 h 5689600"/>
              <a:gd name="connsiteX23" fmla="*/ 1611086 w 2598057"/>
              <a:gd name="connsiteY23" fmla="*/ 1306286 h 5689600"/>
              <a:gd name="connsiteX24" fmla="*/ 1596571 w 2598057"/>
              <a:gd name="connsiteY24" fmla="*/ 1364343 h 5689600"/>
              <a:gd name="connsiteX25" fmla="*/ 1567543 w 2598057"/>
              <a:gd name="connsiteY25" fmla="*/ 1451429 h 5689600"/>
              <a:gd name="connsiteX26" fmla="*/ 1553029 w 2598057"/>
              <a:gd name="connsiteY26" fmla="*/ 1596572 h 5689600"/>
              <a:gd name="connsiteX27" fmla="*/ 1538514 w 2598057"/>
              <a:gd name="connsiteY27" fmla="*/ 1698172 h 5689600"/>
              <a:gd name="connsiteX28" fmla="*/ 1509486 w 2598057"/>
              <a:gd name="connsiteY28" fmla="*/ 1785257 h 5689600"/>
              <a:gd name="connsiteX29" fmla="*/ 1436914 w 2598057"/>
              <a:gd name="connsiteY29" fmla="*/ 1915886 h 5689600"/>
              <a:gd name="connsiteX30" fmla="*/ 1393371 w 2598057"/>
              <a:gd name="connsiteY30" fmla="*/ 1930400 h 5689600"/>
              <a:gd name="connsiteX31" fmla="*/ 1364343 w 2598057"/>
              <a:gd name="connsiteY31" fmla="*/ 1973943 h 5689600"/>
              <a:gd name="connsiteX32" fmla="*/ 1306286 w 2598057"/>
              <a:gd name="connsiteY32" fmla="*/ 2002972 h 5689600"/>
              <a:gd name="connsiteX33" fmla="*/ 1262743 w 2598057"/>
              <a:gd name="connsiteY33" fmla="*/ 2046514 h 5689600"/>
              <a:gd name="connsiteX34" fmla="*/ 1219200 w 2598057"/>
              <a:gd name="connsiteY34" fmla="*/ 2148114 h 5689600"/>
              <a:gd name="connsiteX35" fmla="*/ 1175657 w 2598057"/>
              <a:gd name="connsiteY35" fmla="*/ 2235200 h 5689600"/>
              <a:gd name="connsiteX36" fmla="*/ 1161143 w 2598057"/>
              <a:gd name="connsiteY36" fmla="*/ 2293257 h 5689600"/>
              <a:gd name="connsiteX37" fmla="*/ 1132114 w 2598057"/>
              <a:gd name="connsiteY37" fmla="*/ 2336800 h 5689600"/>
              <a:gd name="connsiteX38" fmla="*/ 1117600 w 2598057"/>
              <a:gd name="connsiteY38" fmla="*/ 2380343 h 5689600"/>
              <a:gd name="connsiteX39" fmla="*/ 1103086 w 2598057"/>
              <a:gd name="connsiteY39" fmla="*/ 2481943 h 5689600"/>
              <a:gd name="connsiteX40" fmla="*/ 1074057 w 2598057"/>
              <a:gd name="connsiteY40" fmla="*/ 2525486 h 5689600"/>
              <a:gd name="connsiteX41" fmla="*/ 1059543 w 2598057"/>
              <a:gd name="connsiteY41" fmla="*/ 2569029 h 5689600"/>
              <a:gd name="connsiteX42" fmla="*/ 1030514 w 2598057"/>
              <a:gd name="connsiteY42" fmla="*/ 2699657 h 5689600"/>
              <a:gd name="connsiteX43" fmla="*/ 1016000 w 2598057"/>
              <a:gd name="connsiteY43" fmla="*/ 2931886 h 5689600"/>
              <a:gd name="connsiteX44" fmla="*/ 1016000 w 2598057"/>
              <a:gd name="connsiteY44" fmla="*/ 3164114 h 5689600"/>
              <a:gd name="connsiteX45" fmla="*/ 1001486 w 2598057"/>
              <a:gd name="connsiteY45" fmla="*/ 3396343 h 5689600"/>
              <a:gd name="connsiteX46" fmla="*/ 972457 w 2598057"/>
              <a:gd name="connsiteY46" fmla="*/ 3483429 h 5689600"/>
              <a:gd name="connsiteX47" fmla="*/ 1001486 w 2598057"/>
              <a:gd name="connsiteY47" fmla="*/ 3599543 h 5689600"/>
              <a:gd name="connsiteX48" fmla="*/ 986971 w 2598057"/>
              <a:gd name="connsiteY48" fmla="*/ 3672114 h 5689600"/>
              <a:gd name="connsiteX49" fmla="*/ 928914 w 2598057"/>
              <a:gd name="connsiteY49" fmla="*/ 4034972 h 5689600"/>
              <a:gd name="connsiteX50" fmla="*/ 914400 w 2598057"/>
              <a:gd name="connsiteY50" fmla="*/ 4078514 h 5689600"/>
              <a:gd name="connsiteX51" fmla="*/ 885371 w 2598057"/>
              <a:gd name="connsiteY51" fmla="*/ 4122057 h 5689600"/>
              <a:gd name="connsiteX52" fmla="*/ 870857 w 2598057"/>
              <a:gd name="connsiteY52" fmla="*/ 4165600 h 5689600"/>
              <a:gd name="connsiteX53" fmla="*/ 783771 w 2598057"/>
              <a:gd name="connsiteY53" fmla="*/ 4252686 h 5689600"/>
              <a:gd name="connsiteX54" fmla="*/ 769257 w 2598057"/>
              <a:gd name="connsiteY54" fmla="*/ 4296229 h 5689600"/>
              <a:gd name="connsiteX55" fmla="*/ 711200 w 2598057"/>
              <a:gd name="connsiteY55" fmla="*/ 4383314 h 5689600"/>
              <a:gd name="connsiteX56" fmla="*/ 638629 w 2598057"/>
              <a:gd name="connsiteY56" fmla="*/ 4528457 h 5689600"/>
              <a:gd name="connsiteX57" fmla="*/ 609600 w 2598057"/>
              <a:gd name="connsiteY57" fmla="*/ 4572000 h 5689600"/>
              <a:gd name="connsiteX58" fmla="*/ 566057 w 2598057"/>
              <a:gd name="connsiteY58" fmla="*/ 4601029 h 5689600"/>
              <a:gd name="connsiteX59" fmla="*/ 551543 w 2598057"/>
              <a:gd name="connsiteY59" fmla="*/ 4644572 h 5689600"/>
              <a:gd name="connsiteX60" fmla="*/ 493486 w 2598057"/>
              <a:gd name="connsiteY60" fmla="*/ 4731657 h 5689600"/>
              <a:gd name="connsiteX61" fmla="*/ 464457 w 2598057"/>
              <a:gd name="connsiteY61" fmla="*/ 4833257 h 5689600"/>
              <a:gd name="connsiteX62" fmla="*/ 435429 w 2598057"/>
              <a:gd name="connsiteY62" fmla="*/ 4920343 h 5689600"/>
              <a:gd name="connsiteX63" fmla="*/ 406400 w 2598057"/>
              <a:gd name="connsiteY63" fmla="*/ 5007429 h 5689600"/>
              <a:gd name="connsiteX64" fmla="*/ 391886 w 2598057"/>
              <a:gd name="connsiteY64" fmla="*/ 5050972 h 5689600"/>
              <a:gd name="connsiteX65" fmla="*/ 362857 w 2598057"/>
              <a:gd name="connsiteY65" fmla="*/ 5123543 h 5689600"/>
              <a:gd name="connsiteX66" fmla="*/ 558800 w 2598057"/>
              <a:gd name="connsiteY66" fmla="*/ 5377543 h 5689600"/>
              <a:gd name="connsiteX67" fmla="*/ 275771 w 2598057"/>
              <a:gd name="connsiteY67" fmla="*/ 5413829 h 5689600"/>
              <a:gd name="connsiteX68" fmla="*/ 232229 w 2598057"/>
              <a:gd name="connsiteY68" fmla="*/ 5529943 h 5689600"/>
              <a:gd name="connsiteX69" fmla="*/ 203200 w 2598057"/>
              <a:gd name="connsiteY69" fmla="*/ 5617029 h 5689600"/>
              <a:gd name="connsiteX70" fmla="*/ 188686 w 2598057"/>
              <a:gd name="connsiteY70" fmla="*/ 5660572 h 5689600"/>
              <a:gd name="connsiteX71" fmla="*/ 145143 w 2598057"/>
              <a:gd name="connsiteY71" fmla="*/ 5689600 h 5689600"/>
              <a:gd name="connsiteX72" fmla="*/ 0 w 2598057"/>
              <a:gd name="connsiteY72" fmla="*/ 5660572 h 5689600"/>
              <a:gd name="connsiteX0" fmla="*/ 2598057 w 2598057"/>
              <a:gd name="connsiteY0" fmla="*/ 0 h 5689600"/>
              <a:gd name="connsiteX1" fmla="*/ 2569029 w 2598057"/>
              <a:gd name="connsiteY1" fmla="*/ 43543 h 5689600"/>
              <a:gd name="connsiteX2" fmla="*/ 2554514 w 2598057"/>
              <a:gd name="connsiteY2" fmla="*/ 87086 h 5689600"/>
              <a:gd name="connsiteX3" fmla="*/ 2510971 w 2598057"/>
              <a:gd name="connsiteY3" fmla="*/ 116114 h 5689600"/>
              <a:gd name="connsiteX4" fmla="*/ 2467429 w 2598057"/>
              <a:gd name="connsiteY4" fmla="*/ 159657 h 5689600"/>
              <a:gd name="connsiteX5" fmla="*/ 2380343 w 2598057"/>
              <a:gd name="connsiteY5" fmla="*/ 217714 h 5689600"/>
              <a:gd name="connsiteX6" fmla="*/ 2336800 w 2598057"/>
              <a:gd name="connsiteY6" fmla="*/ 246743 h 5689600"/>
              <a:gd name="connsiteX7" fmla="*/ 2293257 w 2598057"/>
              <a:gd name="connsiteY7" fmla="*/ 261257 h 5689600"/>
              <a:gd name="connsiteX8" fmla="*/ 2206171 w 2598057"/>
              <a:gd name="connsiteY8" fmla="*/ 319314 h 5689600"/>
              <a:gd name="connsiteX9" fmla="*/ 2133600 w 2598057"/>
              <a:gd name="connsiteY9" fmla="*/ 377372 h 5689600"/>
              <a:gd name="connsiteX10" fmla="*/ 2119086 w 2598057"/>
              <a:gd name="connsiteY10" fmla="*/ 420914 h 5689600"/>
              <a:gd name="connsiteX11" fmla="*/ 2032000 w 2598057"/>
              <a:gd name="connsiteY11" fmla="*/ 449943 h 5689600"/>
              <a:gd name="connsiteX12" fmla="*/ 1988457 w 2598057"/>
              <a:gd name="connsiteY12" fmla="*/ 478972 h 5689600"/>
              <a:gd name="connsiteX13" fmla="*/ 1901371 w 2598057"/>
              <a:gd name="connsiteY13" fmla="*/ 551543 h 5689600"/>
              <a:gd name="connsiteX14" fmla="*/ 1886857 w 2598057"/>
              <a:gd name="connsiteY14" fmla="*/ 595086 h 5689600"/>
              <a:gd name="connsiteX15" fmla="*/ 1857829 w 2598057"/>
              <a:gd name="connsiteY15" fmla="*/ 653143 h 5689600"/>
              <a:gd name="connsiteX16" fmla="*/ 1843314 w 2598057"/>
              <a:gd name="connsiteY16" fmla="*/ 711200 h 5689600"/>
              <a:gd name="connsiteX17" fmla="*/ 1799771 w 2598057"/>
              <a:gd name="connsiteY17" fmla="*/ 972457 h 5689600"/>
              <a:gd name="connsiteX18" fmla="*/ 1785257 w 2598057"/>
              <a:gd name="connsiteY18" fmla="*/ 1016000 h 5689600"/>
              <a:gd name="connsiteX19" fmla="*/ 1741714 w 2598057"/>
              <a:gd name="connsiteY19" fmla="*/ 1045029 h 5689600"/>
              <a:gd name="connsiteX20" fmla="*/ 1683657 w 2598057"/>
              <a:gd name="connsiteY20" fmla="*/ 1132114 h 5689600"/>
              <a:gd name="connsiteX21" fmla="*/ 1654629 w 2598057"/>
              <a:gd name="connsiteY21" fmla="*/ 1219200 h 5689600"/>
              <a:gd name="connsiteX22" fmla="*/ 1640114 w 2598057"/>
              <a:gd name="connsiteY22" fmla="*/ 1262743 h 5689600"/>
              <a:gd name="connsiteX23" fmla="*/ 1611086 w 2598057"/>
              <a:gd name="connsiteY23" fmla="*/ 1306286 h 5689600"/>
              <a:gd name="connsiteX24" fmla="*/ 1596571 w 2598057"/>
              <a:gd name="connsiteY24" fmla="*/ 1364343 h 5689600"/>
              <a:gd name="connsiteX25" fmla="*/ 1567543 w 2598057"/>
              <a:gd name="connsiteY25" fmla="*/ 1451429 h 5689600"/>
              <a:gd name="connsiteX26" fmla="*/ 1553029 w 2598057"/>
              <a:gd name="connsiteY26" fmla="*/ 1596572 h 5689600"/>
              <a:gd name="connsiteX27" fmla="*/ 1538514 w 2598057"/>
              <a:gd name="connsiteY27" fmla="*/ 1698172 h 5689600"/>
              <a:gd name="connsiteX28" fmla="*/ 1509486 w 2598057"/>
              <a:gd name="connsiteY28" fmla="*/ 1785257 h 5689600"/>
              <a:gd name="connsiteX29" fmla="*/ 1436914 w 2598057"/>
              <a:gd name="connsiteY29" fmla="*/ 1915886 h 5689600"/>
              <a:gd name="connsiteX30" fmla="*/ 1393371 w 2598057"/>
              <a:gd name="connsiteY30" fmla="*/ 1930400 h 5689600"/>
              <a:gd name="connsiteX31" fmla="*/ 1364343 w 2598057"/>
              <a:gd name="connsiteY31" fmla="*/ 1973943 h 5689600"/>
              <a:gd name="connsiteX32" fmla="*/ 1306286 w 2598057"/>
              <a:gd name="connsiteY32" fmla="*/ 2002972 h 5689600"/>
              <a:gd name="connsiteX33" fmla="*/ 1262743 w 2598057"/>
              <a:gd name="connsiteY33" fmla="*/ 2046514 h 5689600"/>
              <a:gd name="connsiteX34" fmla="*/ 1219200 w 2598057"/>
              <a:gd name="connsiteY34" fmla="*/ 2148114 h 5689600"/>
              <a:gd name="connsiteX35" fmla="*/ 1175657 w 2598057"/>
              <a:gd name="connsiteY35" fmla="*/ 2235200 h 5689600"/>
              <a:gd name="connsiteX36" fmla="*/ 1161143 w 2598057"/>
              <a:gd name="connsiteY36" fmla="*/ 2293257 h 5689600"/>
              <a:gd name="connsiteX37" fmla="*/ 1132114 w 2598057"/>
              <a:gd name="connsiteY37" fmla="*/ 2336800 h 5689600"/>
              <a:gd name="connsiteX38" fmla="*/ 1117600 w 2598057"/>
              <a:gd name="connsiteY38" fmla="*/ 2380343 h 5689600"/>
              <a:gd name="connsiteX39" fmla="*/ 1103086 w 2598057"/>
              <a:gd name="connsiteY39" fmla="*/ 2481943 h 5689600"/>
              <a:gd name="connsiteX40" fmla="*/ 1074057 w 2598057"/>
              <a:gd name="connsiteY40" fmla="*/ 2525486 h 5689600"/>
              <a:gd name="connsiteX41" fmla="*/ 1059543 w 2598057"/>
              <a:gd name="connsiteY41" fmla="*/ 2569029 h 5689600"/>
              <a:gd name="connsiteX42" fmla="*/ 1030514 w 2598057"/>
              <a:gd name="connsiteY42" fmla="*/ 2699657 h 5689600"/>
              <a:gd name="connsiteX43" fmla="*/ 1016000 w 2598057"/>
              <a:gd name="connsiteY43" fmla="*/ 2931886 h 5689600"/>
              <a:gd name="connsiteX44" fmla="*/ 1016000 w 2598057"/>
              <a:gd name="connsiteY44" fmla="*/ 3164114 h 5689600"/>
              <a:gd name="connsiteX45" fmla="*/ 1001486 w 2598057"/>
              <a:gd name="connsiteY45" fmla="*/ 3396343 h 5689600"/>
              <a:gd name="connsiteX46" fmla="*/ 972457 w 2598057"/>
              <a:gd name="connsiteY46" fmla="*/ 3483429 h 5689600"/>
              <a:gd name="connsiteX47" fmla="*/ 1001486 w 2598057"/>
              <a:gd name="connsiteY47" fmla="*/ 3599543 h 5689600"/>
              <a:gd name="connsiteX48" fmla="*/ 986971 w 2598057"/>
              <a:gd name="connsiteY48" fmla="*/ 3672114 h 5689600"/>
              <a:gd name="connsiteX49" fmla="*/ 928914 w 2598057"/>
              <a:gd name="connsiteY49" fmla="*/ 4034972 h 5689600"/>
              <a:gd name="connsiteX50" fmla="*/ 914400 w 2598057"/>
              <a:gd name="connsiteY50" fmla="*/ 4078514 h 5689600"/>
              <a:gd name="connsiteX51" fmla="*/ 885371 w 2598057"/>
              <a:gd name="connsiteY51" fmla="*/ 4122057 h 5689600"/>
              <a:gd name="connsiteX52" fmla="*/ 870857 w 2598057"/>
              <a:gd name="connsiteY52" fmla="*/ 4165600 h 5689600"/>
              <a:gd name="connsiteX53" fmla="*/ 783771 w 2598057"/>
              <a:gd name="connsiteY53" fmla="*/ 4252686 h 5689600"/>
              <a:gd name="connsiteX54" fmla="*/ 769257 w 2598057"/>
              <a:gd name="connsiteY54" fmla="*/ 4296229 h 5689600"/>
              <a:gd name="connsiteX55" fmla="*/ 711200 w 2598057"/>
              <a:gd name="connsiteY55" fmla="*/ 4383314 h 5689600"/>
              <a:gd name="connsiteX56" fmla="*/ 638629 w 2598057"/>
              <a:gd name="connsiteY56" fmla="*/ 4528457 h 5689600"/>
              <a:gd name="connsiteX57" fmla="*/ 609600 w 2598057"/>
              <a:gd name="connsiteY57" fmla="*/ 4572000 h 5689600"/>
              <a:gd name="connsiteX58" fmla="*/ 566057 w 2598057"/>
              <a:gd name="connsiteY58" fmla="*/ 4601029 h 5689600"/>
              <a:gd name="connsiteX59" fmla="*/ 551543 w 2598057"/>
              <a:gd name="connsiteY59" fmla="*/ 4644572 h 5689600"/>
              <a:gd name="connsiteX60" fmla="*/ 493486 w 2598057"/>
              <a:gd name="connsiteY60" fmla="*/ 4731657 h 5689600"/>
              <a:gd name="connsiteX61" fmla="*/ 464457 w 2598057"/>
              <a:gd name="connsiteY61" fmla="*/ 4833257 h 5689600"/>
              <a:gd name="connsiteX62" fmla="*/ 435429 w 2598057"/>
              <a:gd name="connsiteY62" fmla="*/ 4920343 h 5689600"/>
              <a:gd name="connsiteX63" fmla="*/ 406400 w 2598057"/>
              <a:gd name="connsiteY63" fmla="*/ 5007429 h 5689600"/>
              <a:gd name="connsiteX64" fmla="*/ 391886 w 2598057"/>
              <a:gd name="connsiteY64" fmla="*/ 5050972 h 5689600"/>
              <a:gd name="connsiteX65" fmla="*/ 362857 w 2598057"/>
              <a:gd name="connsiteY65" fmla="*/ 5123543 h 5689600"/>
              <a:gd name="connsiteX66" fmla="*/ 558800 w 2598057"/>
              <a:gd name="connsiteY66" fmla="*/ 5377543 h 5689600"/>
              <a:gd name="connsiteX67" fmla="*/ 558800 w 2598057"/>
              <a:gd name="connsiteY67" fmla="*/ 5453743 h 5689600"/>
              <a:gd name="connsiteX68" fmla="*/ 232229 w 2598057"/>
              <a:gd name="connsiteY68" fmla="*/ 5529943 h 5689600"/>
              <a:gd name="connsiteX69" fmla="*/ 203200 w 2598057"/>
              <a:gd name="connsiteY69" fmla="*/ 5617029 h 5689600"/>
              <a:gd name="connsiteX70" fmla="*/ 188686 w 2598057"/>
              <a:gd name="connsiteY70" fmla="*/ 5660572 h 5689600"/>
              <a:gd name="connsiteX71" fmla="*/ 145143 w 2598057"/>
              <a:gd name="connsiteY71" fmla="*/ 5689600 h 5689600"/>
              <a:gd name="connsiteX72" fmla="*/ 0 w 2598057"/>
              <a:gd name="connsiteY72" fmla="*/ 5660572 h 5689600"/>
              <a:gd name="connsiteX0" fmla="*/ 2598057 w 2598057"/>
              <a:gd name="connsiteY0" fmla="*/ 0 h 5689600"/>
              <a:gd name="connsiteX1" fmla="*/ 2569029 w 2598057"/>
              <a:gd name="connsiteY1" fmla="*/ 43543 h 5689600"/>
              <a:gd name="connsiteX2" fmla="*/ 2554514 w 2598057"/>
              <a:gd name="connsiteY2" fmla="*/ 87086 h 5689600"/>
              <a:gd name="connsiteX3" fmla="*/ 2510971 w 2598057"/>
              <a:gd name="connsiteY3" fmla="*/ 116114 h 5689600"/>
              <a:gd name="connsiteX4" fmla="*/ 2467429 w 2598057"/>
              <a:gd name="connsiteY4" fmla="*/ 159657 h 5689600"/>
              <a:gd name="connsiteX5" fmla="*/ 2380343 w 2598057"/>
              <a:gd name="connsiteY5" fmla="*/ 217714 h 5689600"/>
              <a:gd name="connsiteX6" fmla="*/ 2336800 w 2598057"/>
              <a:gd name="connsiteY6" fmla="*/ 246743 h 5689600"/>
              <a:gd name="connsiteX7" fmla="*/ 2293257 w 2598057"/>
              <a:gd name="connsiteY7" fmla="*/ 261257 h 5689600"/>
              <a:gd name="connsiteX8" fmla="*/ 2206171 w 2598057"/>
              <a:gd name="connsiteY8" fmla="*/ 319314 h 5689600"/>
              <a:gd name="connsiteX9" fmla="*/ 2133600 w 2598057"/>
              <a:gd name="connsiteY9" fmla="*/ 377372 h 5689600"/>
              <a:gd name="connsiteX10" fmla="*/ 2119086 w 2598057"/>
              <a:gd name="connsiteY10" fmla="*/ 420914 h 5689600"/>
              <a:gd name="connsiteX11" fmla="*/ 2032000 w 2598057"/>
              <a:gd name="connsiteY11" fmla="*/ 449943 h 5689600"/>
              <a:gd name="connsiteX12" fmla="*/ 1988457 w 2598057"/>
              <a:gd name="connsiteY12" fmla="*/ 478972 h 5689600"/>
              <a:gd name="connsiteX13" fmla="*/ 1901371 w 2598057"/>
              <a:gd name="connsiteY13" fmla="*/ 551543 h 5689600"/>
              <a:gd name="connsiteX14" fmla="*/ 1886857 w 2598057"/>
              <a:gd name="connsiteY14" fmla="*/ 595086 h 5689600"/>
              <a:gd name="connsiteX15" fmla="*/ 1857829 w 2598057"/>
              <a:gd name="connsiteY15" fmla="*/ 653143 h 5689600"/>
              <a:gd name="connsiteX16" fmla="*/ 1843314 w 2598057"/>
              <a:gd name="connsiteY16" fmla="*/ 711200 h 5689600"/>
              <a:gd name="connsiteX17" fmla="*/ 1799771 w 2598057"/>
              <a:gd name="connsiteY17" fmla="*/ 972457 h 5689600"/>
              <a:gd name="connsiteX18" fmla="*/ 1785257 w 2598057"/>
              <a:gd name="connsiteY18" fmla="*/ 1016000 h 5689600"/>
              <a:gd name="connsiteX19" fmla="*/ 1741714 w 2598057"/>
              <a:gd name="connsiteY19" fmla="*/ 1045029 h 5689600"/>
              <a:gd name="connsiteX20" fmla="*/ 1683657 w 2598057"/>
              <a:gd name="connsiteY20" fmla="*/ 1132114 h 5689600"/>
              <a:gd name="connsiteX21" fmla="*/ 1654629 w 2598057"/>
              <a:gd name="connsiteY21" fmla="*/ 1219200 h 5689600"/>
              <a:gd name="connsiteX22" fmla="*/ 1640114 w 2598057"/>
              <a:gd name="connsiteY22" fmla="*/ 1262743 h 5689600"/>
              <a:gd name="connsiteX23" fmla="*/ 1611086 w 2598057"/>
              <a:gd name="connsiteY23" fmla="*/ 1306286 h 5689600"/>
              <a:gd name="connsiteX24" fmla="*/ 1596571 w 2598057"/>
              <a:gd name="connsiteY24" fmla="*/ 1364343 h 5689600"/>
              <a:gd name="connsiteX25" fmla="*/ 1567543 w 2598057"/>
              <a:gd name="connsiteY25" fmla="*/ 1451429 h 5689600"/>
              <a:gd name="connsiteX26" fmla="*/ 1553029 w 2598057"/>
              <a:gd name="connsiteY26" fmla="*/ 1596572 h 5689600"/>
              <a:gd name="connsiteX27" fmla="*/ 1538514 w 2598057"/>
              <a:gd name="connsiteY27" fmla="*/ 1698172 h 5689600"/>
              <a:gd name="connsiteX28" fmla="*/ 1509486 w 2598057"/>
              <a:gd name="connsiteY28" fmla="*/ 1785257 h 5689600"/>
              <a:gd name="connsiteX29" fmla="*/ 1436914 w 2598057"/>
              <a:gd name="connsiteY29" fmla="*/ 1915886 h 5689600"/>
              <a:gd name="connsiteX30" fmla="*/ 1393371 w 2598057"/>
              <a:gd name="connsiteY30" fmla="*/ 1930400 h 5689600"/>
              <a:gd name="connsiteX31" fmla="*/ 1364343 w 2598057"/>
              <a:gd name="connsiteY31" fmla="*/ 1973943 h 5689600"/>
              <a:gd name="connsiteX32" fmla="*/ 1306286 w 2598057"/>
              <a:gd name="connsiteY32" fmla="*/ 2002972 h 5689600"/>
              <a:gd name="connsiteX33" fmla="*/ 1262743 w 2598057"/>
              <a:gd name="connsiteY33" fmla="*/ 2046514 h 5689600"/>
              <a:gd name="connsiteX34" fmla="*/ 1219200 w 2598057"/>
              <a:gd name="connsiteY34" fmla="*/ 2148114 h 5689600"/>
              <a:gd name="connsiteX35" fmla="*/ 1175657 w 2598057"/>
              <a:gd name="connsiteY35" fmla="*/ 2235200 h 5689600"/>
              <a:gd name="connsiteX36" fmla="*/ 1161143 w 2598057"/>
              <a:gd name="connsiteY36" fmla="*/ 2293257 h 5689600"/>
              <a:gd name="connsiteX37" fmla="*/ 1132114 w 2598057"/>
              <a:gd name="connsiteY37" fmla="*/ 2336800 h 5689600"/>
              <a:gd name="connsiteX38" fmla="*/ 1117600 w 2598057"/>
              <a:gd name="connsiteY38" fmla="*/ 2380343 h 5689600"/>
              <a:gd name="connsiteX39" fmla="*/ 1103086 w 2598057"/>
              <a:gd name="connsiteY39" fmla="*/ 2481943 h 5689600"/>
              <a:gd name="connsiteX40" fmla="*/ 1074057 w 2598057"/>
              <a:gd name="connsiteY40" fmla="*/ 2525486 h 5689600"/>
              <a:gd name="connsiteX41" fmla="*/ 1059543 w 2598057"/>
              <a:gd name="connsiteY41" fmla="*/ 2569029 h 5689600"/>
              <a:gd name="connsiteX42" fmla="*/ 1030514 w 2598057"/>
              <a:gd name="connsiteY42" fmla="*/ 2699657 h 5689600"/>
              <a:gd name="connsiteX43" fmla="*/ 1016000 w 2598057"/>
              <a:gd name="connsiteY43" fmla="*/ 2931886 h 5689600"/>
              <a:gd name="connsiteX44" fmla="*/ 1016000 w 2598057"/>
              <a:gd name="connsiteY44" fmla="*/ 3164114 h 5689600"/>
              <a:gd name="connsiteX45" fmla="*/ 1001486 w 2598057"/>
              <a:gd name="connsiteY45" fmla="*/ 3396343 h 5689600"/>
              <a:gd name="connsiteX46" fmla="*/ 972457 w 2598057"/>
              <a:gd name="connsiteY46" fmla="*/ 3483429 h 5689600"/>
              <a:gd name="connsiteX47" fmla="*/ 1001486 w 2598057"/>
              <a:gd name="connsiteY47" fmla="*/ 3599543 h 5689600"/>
              <a:gd name="connsiteX48" fmla="*/ 986971 w 2598057"/>
              <a:gd name="connsiteY48" fmla="*/ 3672114 h 5689600"/>
              <a:gd name="connsiteX49" fmla="*/ 928914 w 2598057"/>
              <a:gd name="connsiteY49" fmla="*/ 4034972 h 5689600"/>
              <a:gd name="connsiteX50" fmla="*/ 914400 w 2598057"/>
              <a:gd name="connsiteY50" fmla="*/ 4078514 h 5689600"/>
              <a:gd name="connsiteX51" fmla="*/ 885371 w 2598057"/>
              <a:gd name="connsiteY51" fmla="*/ 4122057 h 5689600"/>
              <a:gd name="connsiteX52" fmla="*/ 870857 w 2598057"/>
              <a:gd name="connsiteY52" fmla="*/ 4165600 h 5689600"/>
              <a:gd name="connsiteX53" fmla="*/ 783771 w 2598057"/>
              <a:gd name="connsiteY53" fmla="*/ 4252686 h 5689600"/>
              <a:gd name="connsiteX54" fmla="*/ 769257 w 2598057"/>
              <a:gd name="connsiteY54" fmla="*/ 4296229 h 5689600"/>
              <a:gd name="connsiteX55" fmla="*/ 711200 w 2598057"/>
              <a:gd name="connsiteY55" fmla="*/ 4383314 h 5689600"/>
              <a:gd name="connsiteX56" fmla="*/ 638629 w 2598057"/>
              <a:gd name="connsiteY56" fmla="*/ 4528457 h 5689600"/>
              <a:gd name="connsiteX57" fmla="*/ 609600 w 2598057"/>
              <a:gd name="connsiteY57" fmla="*/ 4572000 h 5689600"/>
              <a:gd name="connsiteX58" fmla="*/ 566057 w 2598057"/>
              <a:gd name="connsiteY58" fmla="*/ 4601029 h 5689600"/>
              <a:gd name="connsiteX59" fmla="*/ 551543 w 2598057"/>
              <a:gd name="connsiteY59" fmla="*/ 4644572 h 5689600"/>
              <a:gd name="connsiteX60" fmla="*/ 493486 w 2598057"/>
              <a:gd name="connsiteY60" fmla="*/ 4731657 h 5689600"/>
              <a:gd name="connsiteX61" fmla="*/ 464457 w 2598057"/>
              <a:gd name="connsiteY61" fmla="*/ 4833257 h 5689600"/>
              <a:gd name="connsiteX62" fmla="*/ 435429 w 2598057"/>
              <a:gd name="connsiteY62" fmla="*/ 4920343 h 5689600"/>
              <a:gd name="connsiteX63" fmla="*/ 406400 w 2598057"/>
              <a:gd name="connsiteY63" fmla="*/ 5007429 h 5689600"/>
              <a:gd name="connsiteX64" fmla="*/ 391886 w 2598057"/>
              <a:gd name="connsiteY64" fmla="*/ 5050972 h 5689600"/>
              <a:gd name="connsiteX65" fmla="*/ 558800 w 2598057"/>
              <a:gd name="connsiteY65" fmla="*/ 5148943 h 5689600"/>
              <a:gd name="connsiteX66" fmla="*/ 558800 w 2598057"/>
              <a:gd name="connsiteY66" fmla="*/ 5377543 h 5689600"/>
              <a:gd name="connsiteX67" fmla="*/ 558800 w 2598057"/>
              <a:gd name="connsiteY67" fmla="*/ 5453743 h 5689600"/>
              <a:gd name="connsiteX68" fmla="*/ 232229 w 2598057"/>
              <a:gd name="connsiteY68" fmla="*/ 5529943 h 5689600"/>
              <a:gd name="connsiteX69" fmla="*/ 203200 w 2598057"/>
              <a:gd name="connsiteY69" fmla="*/ 5617029 h 5689600"/>
              <a:gd name="connsiteX70" fmla="*/ 188686 w 2598057"/>
              <a:gd name="connsiteY70" fmla="*/ 5660572 h 5689600"/>
              <a:gd name="connsiteX71" fmla="*/ 145143 w 2598057"/>
              <a:gd name="connsiteY71" fmla="*/ 5689600 h 5689600"/>
              <a:gd name="connsiteX72" fmla="*/ 0 w 2598057"/>
              <a:gd name="connsiteY72" fmla="*/ 5660572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290286 w 2452914"/>
              <a:gd name="connsiteY62" fmla="*/ 4920343 h 5689600"/>
              <a:gd name="connsiteX63" fmla="*/ 261257 w 2452914"/>
              <a:gd name="connsiteY63" fmla="*/ 5007429 h 5689600"/>
              <a:gd name="connsiteX64" fmla="*/ 246743 w 2452914"/>
              <a:gd name="connsiteY64" fmla="*/ 5050972 h 5689600"/>
              <a:gd name="connsiteX65" fmla="*/ 413657 w 2452914"/>
              <a:gd name="connsiteY65" fmla="*/ 5148943 h 5689600"/>
              <a:gd name="connsiteX66" fmla="*/ 413657 w 2452914"/>
              <a:gd name="connsiteY66" fmla="*/ 5377543 h 5689600"/>
              <a:gd name="connsiteX67" fmla="*/ 413657 w 2452914"/>
              <a:gd name="connsiteY67" fmla="*/ 5453743 h 5689600"/>
              <a:gd name="connsiteX68" fmla="*/ 87086 w 2452914"/>
              <a:gd name="connsiteY68" fmla="*/ 5529943 h 5689600"/>
              <a:gd name="connsiteX69" fmla="*/ 58057 w 2452914"/>
              <a:gd name="connsiteY69" fmla="*/ 5617029 h 5689600"/>
              <a:gd name="connsiteX70" fmla="*/ 43543 w 2452914"/>
              <a:gd name="connsiteY70" fmla="*/ 5660572 h 5689600"/>
              <a:gd name="connsiteX71" fmla="*/ 0 w 2452914"/>
              <a:gd name="connsiteY71"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261257 w 2452914"/>
              <a:gd name="connsiteY63" fmla="*/ 5007429 h 5689600"/>
              <a:gd name="connsiteX64" fmla="*/ 246743 w 2452914"/>
              <a:gd name="connsiteY64" fmla="*/ 5050972 h 5689600"/>
              <a:gd name="connsiteX65" fmla="*/ 413657 w 2452914"/>
              <a:gd name="connsiteY65" fmla="*/ 5148943 h 5689600"/>
              <a:gd name="connsiteX66" fmla="*/ 413657 w 2452914"/>
              <a:gd name="connsiteY66" fmla="*/ 5377543 h 5689600"/>
              <a:gd name="connsiteX67" fmla="*/ 413657 w 2452914"/>
              <a:gd name="connsiteY67" fmla="*/ 5453743 h 5689600"/>
              <a:gd name="connsiteX68" fmla="*/ 87086 w 2452914"/>
              <a:gd name="connsiteY68" fmla="*/ 5529943 h 5689600"/>
              <a:gd name="connsiteX69" fmla="*/ 58057 w 2452914"/>
              <a:gd name="connsiteY69" fmla="*/ 5617029 h 5689600"/>
              <a:gd name="connsiteX70" fmla="*/ 43543 w 2452914"/>
              <a:gd name="connsiteY70" fmla="*/ 5660572 h 5689600"/>
              <a:gd name="connsiteX71" fmla="*/ 0 w 2452914"/>
              <a:gd name="connsiteY71"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261257 w 2452914"/>
              <a:gd name="connsiteY63" fmla="*/ 5007429 h 5689600"/>
              <a:gd name="connsiteX64" fmla="*/ 471714 w 2452914"/>
              <a:gd name="connsiteY64" fmla="*/ 5181600 h 5689600"/>
              <a:gd name="connsiteX65" fmla="*/ 413657 w 2452914"/>
              <a:gd name="connsiteY65" fmla="*/ 5148943 h 5689600"/>
              <a:gd name="connsiteX66" fmla="*/ 413657 w 2452914"/>
              <a:gd name="connsiteY66" fmla="*/ 5377543 h 5689600"/>
              <a:gd name="connsiteX67" fmla="*/ 413657 w 2452914"/>
              <a:gd name="connsiteY67" fmla="*/ 5453743 h 5689600"/>
              <a:gd name="connsiteX68" fmla="*/ 87086 w 2452914"/>
              <a:gd name="connsiteY68" fmla="*/ 5529943 h 5689600"/>
              <a:gd name="connsiteX69" fmla="*/ 58057 w 2452914"/>
              <a:gd name="connsiteY69" fmla="*/ 5617029 h 5689600"/>
              <a:gd name="connsiteX70" fmla="*/ 43543 w 2452914"/>
              <a:gd name="connsiteY70" fmla="*/ 5660572 h 5689600"/>
              <a:gd name="connsiteX71" fmla="*/ 0 w 2452914"/>
              <a:gd name="connsiteY71"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471714 w 2452914"/>
              <a:gd name="connsiteY63" fmla="*/ 5181600 h 5689600"/>
              <a:gd name="connsiteX64" fmla="*/ 413657 w 2452914"/>
              <a:gd name="connsiteY64" fmla="*/ 5148943 h 5689600"/>
              <a:gd name="connsiteX65" fmla="*/ 413657 w 2452914"/>
              <a:gd name="connsiteY65" fmla="*/ 5377543 h 5689600"/>
              <a:gd name="connsiteX66" fmla="*/ 413657 w 2452914"/>
              <a:gd name="connsiteY66" fmla="*/ 5453743 h 5689600"/>
              <a:gd name="connsiteX67" fmla="*/ 87086 w 2452914"/>
              <a:gd name="connsiteY67" fmla="*/ 5529943 h 5689600"/>
              <a:gd name="connsiteX68" fmla="*/ 58057 w 2452914"/>
              <a:gd name="connsiteY68" fmla="*/ 5617029 h 5689600"/>
              <a:gd name="connsiteX69" fmla="*/ 43543 w 2452914"/>
              <a:gd name="connsiteY69" fmla="*/ 5660572 h 5689600"/>
              <a:gd name="connsiteX70" fmla="*/ 0 w 2452914"/>
              <a:gd name="connsiteY70"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471714 w 2452914"/>
              <a:gd name="connsiteY63" fmla="*/ 5181600 h 5689600"/>
              <a:gd name="connsiteX64" fmla="*/ 413657 w 2452914"/>
              <a:gd name="connsiteY64" fmla="*/ 5377543 h 5689600"/>
              <a:gd name="connsiteX65" fmla="*/ 413657 w 2452914"/>
              <a:gd name="connsiteY65" fmla="*/ 5453743 h 5689600"/>
              <a:gd name="connsiteX66" fmla="*/ 87086 w 2452914"/>
              <a:gd name="connsiteY66" fmla="*/ 5529943 h 5689600"/>
              <a:gd name="connsiteX67" fmla="*/ 58057 w 2452914"/>
              <a:gd name="connsiteY67" fmla="*/ 5617029 h 5689600"/>
              <a:gd name="connsiteX68" fmla="*/ 43543 w 2452914"/>
              <a:gd name="connsiteY68" fmla="*/ 5660572 h 5689600"/>
              <a:gd name="connsiteX69" fmla="*/ 0 w 2452914"/>
              <a:gd name="connsiteY69"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547914 w 2452914"/>
              <a:gd name="connsiteY63" fmla="*/ 5257800 h 5689600"/>
              <a:gd name="connsiteX64" fmla="*/ 413657 w 2452914"/>
              <a:gd name="connsiteY64" fmla="*/ 5377543 h 5689600"/>
              <a:gd name="connsiteX65" fmla="*/ 413657 w 2452914"/>
              <a:gd name="connsiteY65" fmla="*/ 5453743 h 5689600"/>
              <a:gd name="connsiteX66" fmla="*/ 87086 w 2452914"/>
              <a:gd name="connsiteY66" fmla="*/ 5529943 h 5689600"/>
              <a:gd name="connsiteX67" fmla="*/ 58057 w 2452914"/>
              <a:gd name="connsiteY67" fmla="*/ 5617029 h 5689600"/>
              <a:gd name="connsiteX68" fmla="*/ 43543 w 2452914"/>
              <a:gd name="connsiteY68" fmla="*/ 5660572 h 5689600"/>
              <a:gd name="connsiteX69" fmla="*/ 0 w 2452914"/>
              <a:gd name="connsiteY69"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547914 w 2452914"/>
              <a:gd name="connsiteY63" fmla="*/ 5257800 h 5689600"/>
              <a:gd name="connsiteX64" fmla="*/ 413657 w 2452914"/>
              <a:gd name="connsiteY64" fmla="*/ 5377543 h 5689600"/>
              <a:gd name="connsiteX65" fmla="*/ 152400 w 2452914"/>
              <a:gd name="connsiteY65" fmla="*/ 5384800 h 5689600"/>
              <a:gd name="connsiteX66" fmla="*/ 87086 w 2452914"/>
              <a:gd name="connsiteY66" fmla="*/ 5529943 h 5689600"/>
              <a:gd name="connsiteX67" fmla="*/ 58057 w 2452914"/>
              <a:gd name="connsiteY67" fmla="*/ 5617029 h 5689600"/>
              <a:gd name="connsiteX68" fmla="*/ 43543 w 2452914"/>
              <a:gd name="connsiteY68" fmla="*/ 5660572 h 5689600"/>
              <a:gd name="connsiteX69" fmla="*/ 0 w 2452914"/>
              <a:gd name="connsiteY69"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547914 w 2452914"/>
              <a:gd name="connsiteY63" fmla="*/ 5257800 h 5689600"/>
              <a:gd name="connsiteX64" fmla="*/ 152400 w 2452914"/>
              <a:gd name="connsiteY64" fmla="*/ 5308600 h 5689600"/>
              <a:gd name="connsiteX65" fmla="*/ 152400 w 2452914"/>
              <a:gd name="connsiteY65" fmla="*/ 5384800 h 5689600"/>
              <a:gd name="connsiteX66" fmla="*/ 87086 w 2452914"/>
              <a:gd name="connsiteY66" fmla="*/ 5529943 h 5689600"/>
              <a:gd name="connsiteX67" fmla="*/ 58057 w 2452914"/>
              <a:gd name="connsiteY67" fmla="*/ 5617029 h 5689600"/>
              <a:gd name="connsiteX68" fmla="*/ 43543 w 2452914"/>
              <a:gd name="connsiteY68" fmla="*/ 5660572 h 5689600"/>
              <a:gd name="connsiteX69" fmla="*/ 0 w 2452914"/>
              <a:gd name="connsiteY69" fmla="*/ 5689600 h 5689600"/>
              <a:gd name="connsiteX0" fmla="*/ 2452914 w 2452914"/>
              <a:gd name="connsiteY0" fmla="*/ 0 h 5689600"/>
              <a:gd name="connsiteX1" fmla="*/ 2423886 w 2452914"/>
              <a:gd name="connsiteY1" fmla="*/ 43543 h 5689600"/>
              <a:gd name="connsiteX2" fmla="*/ 2409371 w 2452914"/>
              <a:gd name="connsiteY2" fmla="*/ 87086 h 5689600"/>
              <a:gd name="connsiteX3" fmla="*/ 2365828 w 2452914"/>
              <a:gd name="connsiteY3" fmla="*/ 116114 h 5689600"/>
              <a:gd name="connsiteX4" fmla="*/ 2322286 w 2452914"/>
              <a:gd name="connsiteY4" fmla="*/ 159657 h 5689600"/>
              <a:gd name="connsiteX5" fmla="*/ 2235200 w 2452914"/>
              <a:gd name="connsiteY5" fmla="*/ 217714 h 5689600"/>
              <a:gd name="connsiteX6" fmla="*/ 2191657 w 2452914"/>
              <a:gd name="connsiteY6" fmla="*/ 246743 h 5689600"/>
              <a:gd name="connsiteX7" fmla="*/ 2148114 w 2452914"/>
              <a:gd name="connsiteY7" fmla="*/ 261257 h 5689600"/>
              <a:gd name="connsiteX8" fmla="*/ 2061028 w 2452914"/>
              <a:gd name="connsiteY8" fmla="*/ 319314 h 5689600"/>
              <a:gd name="connsiteX9" fmla="*/ 1988457 w 2452914"/>
              <a:gd name="connsiteY9" fmla="*/ 377372 h 5689600"/>
              <a:gd name="connsiteX10" fmla="*/ 1973943 w 2452914"/>
              <a:gd name="connsiteY10" fmla="*/ 420914 h 5689600"/>
              <a:gd name="connsiteX11" fmla="*/ 1886857 w 2452914"/>
              <a:gd name="connsiteY11" fmla="*/ 449943 h 5689600"/>
              <a:gd name="connsiteX12" fmla="*/ 1843314 w 2452914"/>
              <a:gd name="connsiteY12" fmla="*/ 478972 h 5689600"/>
              <a:gd name="connsiteX13" fmla="*/ 1756228 w 2452914"/>
              <a:gd name="connsiteY13" fmla="*/ 551543 h 5689600"/>
              <a:gd name="connsiteX14" fmla="*/ 1741714 w 2452914"/>
              <a:gd name="connsiteY14" fmla="*/ 595086 h 5689600"/>
              <a:gd name="connsiteX15" fmla="*/ 1712686 w 2452914"/>
              <a:gd name="connsiteY15" fmla="*/ 653143 h 5689600"/>
              <a:gd name="connsiteX16" fmla="*/ 1698171 w 2452914"/>
              <a:gd name="connsiteY16" fmla="*/ 711200 h 5689600"/>
              <a:gd name="connsiteX17" fmla="*/ 1654628 w 2452914"/>
              <a:gd name="connsiteY17" fmla="*/ 972457 h 5689600"/>
              <a:gd name="connsiteX18" fmla="*/ 1640114 w 2452914"/>
              <a:gd name="connsiteY18" fmla="*/ 1016000 h 5689600"/>
              <a:gd name="connsiteX19" fmla="*/ 1596571 w 2452914"/>
              <a:gd name="connsiteY19" fmla="*/ 1045029 h 5689600"/>
              <a:gd name="connsiteX20" fmla="*/ 1538514 w 2452914"/>
              <a:gd name="connsiteY20" fmla="*/ 1132114 h 5689600"/>
              <a:gd name="connsiteX21" fmla="*/ 1509486 w 2452914"/>
              <a:gd name="connsiteY21" fmla="*/ 1219200 h 5689600"/>
              <a:gd name="connsiteX22" fmla="*/ 1494971 w 2452914"/>
              <a:gd name="connsiteY22" fmla="*/ 1262743 h 5689600"/>
              <a:gd name="connsiteX23" fmla="*/ 1465943 w 2452914"/>
              <a:gd name="connsiteY23" fmla="*/ 1306286 h 5689600"/>
              <a:gd name="connsiteX24" fmla="*/ 1451428 w 2452914"/>
              <a:gd name="connsiteY24" fmla="*/ 1364343 h 5689600"/>
              <a:gd name="connsiteX25" fmla="*/ 1422400 w 2452914"/>
              <a:gd name="connsiteY25" fmla="*/ 1451429 h 5689600"/>
              <a:gd name="connsiteX26" fmla="*/ 1407886 w 2452914"/>
              <a:gd name="connsiteY26" fmla="*/ 1596572 h 5689600"/>
              <a:gd name="connsiteX27" fmla="*/ 1393371 w 2452914"/>
              <a:gd name="connsiteY27" fmla="*/ 1698172 h 5689600"/>
              <a:gd name="connsiteX28" fmla="*/ 1364343 w 2452914"/>
              <a:gd name="connsiteY28" fmla="*/ 1785257 h 5689600"/>
              <a:gd name="connsiteX29" fmla="*/ 1291771 w 2452914"/>
              <a:gd name="connsiteY29" fmla="*/ 1915886 h 5689600"/>
              <a:gd name="connsiteX30" fmla="*/ 1248228 w 2452914"/>
              <a:gd name="connsiteY30" fmla="*/ 1930400 h 5689600"/>
              <a:gd name="connsiteX31" fmla="*/ 1219200 w 2452914"/>
              <a:gd name="connsiteY31" fmla="*/ 1973943 h 5689600"/>
              <a:gd name="connsiteX32" fmla="*/ 1161143 w 2452914"/>
              <a:gd name="connsiteY32" fmla="*/ 2002972 h 5689600"/>
              <a:gd name="connsiteX33" fmla="*/ 1117600 w 2452914"/>
              <a:gd name="connsiteY33" fmla="*/ 2046514 h 5689600"/>
              <a:gd name="connsiteX34" fmla="*/ 1074057 w 2452914"/>
              <a:gd name="connsiteY34" fmla="*/ 2148114 h 5689600"/>
              <a:gd name="connsiteX35" fmla="*/ 1030514 w 2452914"/>
              <a:gd name="connsiteY35" fmla="*/ 2235200 h 5689600"/>
              <a:gd name="connsiteX36" fmla="*/ 1016000 w 2452914"/>
              <a:gd name="connsiteY36" fmla="*/ 2293257 h 5689600"/>
              <a:gd name="connsiteX37" fmla="*/ 986971 w 2452914"/>
              <a:gd name="connsiteY37" fmla="*/ 2336800 h 5689600"/>
              <a:gd name="connsiteX38" fmla="*/ 972457 w 2452914"/>
              <a:gd name="connsiteY38" fmla="*/ 2380343 h 5689600"/>
              <a:gd name="connsiteX39" fmla="*/ 957943 w 2452914"/>
              <a:gd name="connsiteY39" fmla="*/ 2481943 h 5689600"/>
              <a:gd name="connsiteX40" fmla="*/ 928914 w 2452914"/>
              <a:gd name="connsiteY40" fmla="*/ 2525486 h 5689600"/>
              <a:gd name="connsiteX41" fmla="*/ 914400 w 2452914"/>
              <a:gd name="connsiteY41" fmla="*/ 2569029 h 5689600"/>
              <a:gd name="connsiteX42" fmla="*/ 885371 w 2452914"/>
              <a:gd name="connsiteY42" fmla="*/ 2699657 h 5689600"/>
              <a:gd name="connsiteX43" fmla="*/ 870857 w 2452914"/>
              <a:gd name="connsiteY43" fmla="*/ 2931886 h 5689600"/>
              <a:gd name="connsiteX44" fmla="*/ 870857 w 2452914"/>
              <a:gd name="connsiteY44" fmla="*/ 3164114 h 5689600"/>
              <a:gd name="connsiteX45" fmla="*/ 856343 w 2452914"/>
              <a:gd name="connsiteY45" fmla="*/ 3396343 h 5689600"/>
              <a:gd name="connsiteX46" fmla="*/ 827314 w 2452914"/>
              <a:gd name="connsiteY46" fmla="*/ 3483429 h 5689600"/>
              <a:gd name="connsiteX47" fmla="*/ 856343 w 2452914"/>
              <a:gd name="connsiteY47" fmla="*/ 3599543 h 5689600"/>
              <a:gd name="connsiteX48" fmla="*/ 841828 w 2452914"/>
              <a:gd name="connsiteY48" fmla="*/ 3672114 h 5689600"/>
              <a:gd name="connsiteX49" fmla="*/ 783771 w 2452914"/>
              <a:gd name="connsiteY49" fmla="*/ 4034972 h 5689600"/>
              <a:gd name="connsiteX50" fmla="*/ 769257 w 2452914"/>
              <a:gd name="connsiteY50" fmla="*/ 4078514 h 5689600"/>
              <a:gd name="connsiteX51" fmla="*/ 740228 w 2452914"/>
              <a:gd name="connsiteY51" fmla="*/ 4122057 h 5689600"/>
              <a:gd name="connsiteX52" fmla="*/ 725714 w 2452914"/>
              <a:gd name="connsiteY52" fmla="*/ 4165600 h 5689600"/>
              <a:gd name="connsiteX53" fmla="*/ 638628 w 2452914"/>
              <a:gd name="connsiteY53" fmla="*/ 4252686 h 5689600"/>
              <a:gd name="connsiteX54" fmla="*/ 624114 w 2452914"/>
              <a:gd name="connsiteY54" fmla="*/ 4296229 h 5689600"/>
              <a:gd name="connsiteX55" fmla="*/ 566057 w 2452914"/>
              <a:gd name="connsiteY55" fmla="*/ 4383314 h 5689600"/>
              <a:gd name="connsiteX56" fmla="*/ 493486 w 2452914"/>
              <a:gd name="connsiteY56" fmla="*/ 4528457 h 5689600"/>
              <a:gd name="connsiteX57" fmla="*/ 464457 w 2452914"/>
              <a:gd name="connsiteY57" fmla="*/ 4572000 h 5689600"/>
              <a:gd name="connsiteX58" fmla="*/ 420914 w 2452914"/>
              <a:gd name="connsiteY58" fmla="*/ 4601029 h 5689600"/>
              <a:gd name="connsiteX59" fmla="*/ 406400 w 2452914"/>
              <a:gd name="connsiteY59" fmla="*/ 4644572 h 5689600"/>
              <a:gd name="connsiteX60" fmla="*/ 348343 w 2452914"/>
              <a:gd name="connsiteY60" fmla="*/ 4731657 h 5689600"/>
              <a:gd name="connsiteX61" fmla="*/ 319314 w 2452914"/>
              <a:gd name="connsiteY61" fmla="*/ 4833257 h 5689600"/>
              <a:gd name="connsiteX62" fmla="*/ 547914 w 2452914"/>
              <a:gd name="connsiteY62" fmla="*/ 5105400 h 5689600"/>
              <a:gd name="connsiteX63" fmla="*/ 457200 w 2452914"/>
              <a:gd name="connsiteY63" fmla="*/ 5232400 h 5689600"/>
              <a:gd name="connsiteX64" fmla="*/ 152400 w 2452914"/>
              <a:gd name="connsiteY64" fmla="*/ 5308600 h 5689600"/>
              <a:gd name="connsiteX65" fmla="*/ 152400 w 2452914"/>
              <a:gd name="connsiteY65" fmla="*/ 5384800 h 5689600"/>
              <a:gd name="connsiteX66" fmla="*/ 87086 w 2452914"/>
              <a:gd name="connsiteY66" fmla="*/ 5529943 h 5689600"/>
              <a:gd name="connsiteX67" fmla="*/ 58057 w 2452914"/>
              <a:gd name="connsiteY67" fmla="*/ 5617029 h 5689600"/>
              <a:gd name="connsiteX68" fmla="*/ 43543 w 2452914"/>
              <a:gd name="connsiteY68" fmla="*/ 5660572 h 5689600"/>
              <a:gd name="connsiteX69" fmla="*/ 0 w 2452914"/>
              <a:gd name="connsiteY69" fmla="*/ 5689600 h 5689600"/>
              <a:gd name="connsiteX0" fmla="*/ 2833914 w 2833914"/>
              <a:gd name="connsiteY0" fmla="*/ 0 h 7137400"/>
              <a:gd name="connsiteX1" fmla="*/ 2804886 w 2833914"/>
              <a:gd name="connsiteY1" fmla="*/ 43543 h 7137400"/>
              <a:gd name="connsiteX2" fmla="*/ 2790371 w 2833914"/>
              <a:gd name="connsiteY2" fmla="*/ 87086 h 7137400"/>
              <a:gd name="connsiteX3" fmla="*/ 2746828 w 2833914"/>
              <a:gd name="connsiteY3" fmla="*/ 116114 h 7137400"/>
              <a:gd name="connsiteX4" fmla="*/ 2703286 w 2833914"/>
              <a:gd name="connsiteY4" fmla="*/ 159657 h 7137400"/>
              <a:gd name="connsiteX5" fmla="*/ 2616200 w 2833914"/>
              <a:gd name="connsiteY5" fmla="*/ 217714 h 7137400"/>
              <a:gd name="connsiteX6" fmla="*/ 2572657 w 2833914"/>
              <a:gd name="connsiteY6" fmla="*/ 246743 h 7137400"/>
              <a:gd name="connsiteX7" fmla="*/ 2529114 w 2833914"/>
              <a:gd name="connsiteY7" fmla="*/ 261257 h 7137400"/>
              <a:gd name="connsiteX8" fmla="*/ 2442028 w 2833914"/>
              <a:gd name="connsiteY8" fmla="*/ 319314 h 7137400"/>
              <a:gd name="connsiteX9" fmla="*/ 2369457 w 2833914"/>
              <a:gd name="connsiteY9" fmla="*/ 377372 h 7137400"/>
              <a:gd name="connsiteX10" fmla="*/ 2354943 w 2833914"/>
              <a:gd name="connsiteY10" fmla="*/ 420914 h 7137400"/>
              <a:gd name="connsiteX11" fmla="*/ 2267857 w 2833914"/>
              <a:gd name="connsiteY11" fmla="*/ 449943 h 7137400"/>
              <a:gd name="connsiteX12" fmla="*/ 2224314 w 2833914"/>
              <a:gd name="connsiteY12" fmla="*/ 478972 h 7137400"/>
              <a:gd name="connsiteX13" fmla="*/ 2137228 w 2833914"/>
              <a:gd name="connsiteY13" fmla="*/ 551543 h 7137400"/>
              <a:gd name="connsiteX14" fmla="*/ 2122714 w 2833914"/>
              <a:gd name="connsiteY14" fmla="*/ 595086 h 7137400"/>
              <a:gd name="connsiteX15" fmla="*/ 2093686 w 2833914"/>
              <a:gd name="connsiteY15" fmla="*/ 653143 h 7137400"/>
              <a:gd name="connsiteX16" fmla="*/ 2079171 w 2833914"/>
              <a:gd name="connsiteY16" fmla="*/ 711200 h 7137400"/>
              <a:gd name="connsiteX17" fmla="*/ 2035628 w 2833914"/>
              <a:gd name="connsiteY17" fmla="*/ 972457 h 7137400"/>
              <a:gd name="connsiteX18" fmla="*/ 2021114 w 2833914"/>
              <a:gd name="connsiteY18" fmla="*/ 1016000 h 7137400"/>
              <a:gd name="connsiteX19" fmla="*/ 1977571 w 2833914"/>
              <a:gd name="connsiteY19" fmla="*/ 1045029 h 7137400"/>
              <a:gd name="connsiteX20" fmla="*/ 1919514 w 2833914"/>
              <a:gd name="connsiteY20" fmla="*/ 1132114 h 7137400"/>
              <a:gd name="connsiteX21" fmla="*/ 1890486 w 2833914"/>
              <a:gd name="connsiteY21" fmla="*/ 1219200 h 7137400"/>
              <a:gd name="connsiteX22" fmla="*/ 1875971 w 2833914"/>
              <a:gd name="connsiteY22" fmla="*/ 1262743 h 7137400"/>
              <a:gd name="connsiteX23" fmla="*/ 1846943 w 2833914"/>
              <a:gd name="connsiteY23" fmla="*/ 1306286 h 7137400"/>
              <a:gd name="connsiteX24" fmla="*/ 1832428 w 2833914"/>
              <a:gd name="connsiteY24" fmla="*/ 1364343 h 7137400"/>
              <a:gd name="connsiteX25" fmla="*/ 1803400 w 2833914"/>
              <a:gd name="connsiteY25" fmla="*/ 1451429 h 7137400"/>
              <a:gd name="connsiteX26" fmla="*/ 1788886 w 2833914"/>
              <a:gd name="connsiteY26" fmla="*/ 1596572 h 7137400"/>
              <a:gd name="connsiteX27" fmla="*/ 1774371 w 2833914"/>
              <a:gd name="connsiteY27" fmla="*/ 1698172 h 7137400"/>
              <a:gd name="connsiteX28" fmla="*/ 1745343 w 2833914"/>
              <a:gd name="connsiteY28" fmla="*/ 1785257 h 7137400"/>
              <a:gd name="connsiteX29" fmla="*/ 1672771 w 2833914"/>
              <a:gd name="connsiteY29" fmla="*/ 1915886 h 7137400"/>
              <a:gd name="connsiteX30" fmla="*/ 1629228 w 2833914"/>
              <a:gd name="connsiteY30" fmla="*/ 1930400 h 7137400"/>
              <a:gd name="connsiteX31" fmla="*/ 1600200 w 2833914"/>
              <a:gd name="connsiteY31" fmla="*/ 1973943 h 7137400"/>
              <a:gd name="connsiteX32" fmla="*/ 1542143 w 2833914"/>
              <a:gd name="connsiteY32" fmla="*/ 2002972 h 7137400"/>
              <a:gd name="connsiteX33" fmla="*/ 1498600 w 2833914"/>
              <a:gd name="connsiteY33" fmla="*/ 2046514 h 7137400"/>
              <a:gd name="connsiteX34" fmla="*/ 1455057 w 2833914"/>
              <a:gd name="connsiteY34" fmla="*/ 2148114 h 7137400"/>
              <a:gd name="connsiteX35" fmla="*/ 1411514 w 2833914"/>
              <a:gd name="connsiteY35" fmla="*/ 2235200 h 7137400"/>
              <a:gd name="connsiteX36" fmla="*/ 1397000 w 2833914"/>
              <a:gd name="connsiteY36" fmla="*/ 2293257 h 7137400"/>
              <a:gd name="connsiteX37" fmla="*/ 1367971 w 2833914"/>
              <a:gd name="connsiteY37" fmla="*/ 2336800 h 7137400"/>
              <a:gd name="connsiteX38" fmla="*/ 1353457 w 2833914"/>
              <a:gd name="connsiteY38" fmla="*/ 2380343 h 7137400"/>
              <a:gd name="connsiteX39" fmla="*/ 1338943 w 2833914"/>
              <a:gd name="connsiteY39" fmla="*/ 2481943 h 7137400"/>
              <a:gd name="connsiteX40" fmla="*/ 1309914 w 2833914"/>
              <a:gd name="connsiteY40" fmla="*/ 2525486 h 7137400"/>
              <a:gd name="connsiteX41" fmla="*/ 1295400 w 2833914"/>
              <a:gd name="connsiteY41" fmla="*/ 2569029 h 7137400"/>
              <a:gd name="connsiteX42" fmla="*/ 1266371 w 2833914"/>
              <a:gd name="connsiteY42" fmla="*/ 2699657 h 7137400"/>
              <a:gd name="connsiteX43" fmla="*/ 1251857 w 2833914"/>
              <a:gd name="connsiteY43" fmla="*/ 2931886 h 7137400"/>
              <a:gd name="connsiteX44" fmla="*/ 1251857 w 2833914"/>
              <a:gd name="connsiteY44" fmla="*/ 3164114 h 7137400"/>
              <a:gd name="connsiteX45" fmla="*/ 1237343 w 2833914"/>
              <a:gd name="connsiteY45" fmla="*/ 3396343 h 7137400"/>
              <a:gd name="connsiteX46" fmla="*/ 1208314 w 2833914"/>
              <a:gd name="connsiteY46" fmla="*/ 3483429 h 7137400"/>
              <a:gd name="connsiteX47" fmla="*/ 1237343 w 2833914"/>
              <a:gd name="connsiteY47" fmla="*/ 3599543 h 7137400"/>
              <a:gd name="connsiteX48" fmla="*/ 1222828 w 2833914"/>
              <a:gd name="connsiteY48" fmla="*/ 3672114 h 7137400"/>
              <a:gd name="connsiteX49" fmla="*/ 1164771 w 2833914"/>
              <a:gd name="connsiteY49" fmla="*/ 4034972 h 7137400"/>
              <a:gd name="connsiteX50" fmla="*/ 1150257 w 2833914"/>
              <a:gd name="connsiteY50" fmla="*/ 4078514 h 7137400"/>
              <a:gd name="connsiteX51" fmla="*/ 1121228 w 2833914"/>
              <a:gd name="connsiteY51" fmla="*/ 4122057 h 7137400"/>
              <a:gd name="connsiteX52" fmla="*/ 1106714 w 2833914"/>
              <a:gd name="connsiteY52" fmla="*/ 4165600 h 7137400"/>
              <a:gd name="connsiteX53" fmla="*/ 1019628 w 2833914"/>
              <a:gd name="connsiteY53" fmla="*/ 4252686 h 7137400"/>
              <a:gd name="connsiteX54" fmla="*/ 1005114 w 2833914"/>
              <a:gd name="connsiteY54" fmla="*/ 4296229 h 7137400"/>
              <a:gd name="connsiteX55" fmla="*/ 947057 w 2833914"/>
              <a:gd name="connsiteY55" fmla="*/ 4383314 h 7137400"/>
              <a:gd name="connsiteX56" fmla="*/ 874486 w 2833914"/>
              <a:gd name="connsiteY56" fmla="*/ 4528457 h 7137400"/>
              <a:gd name="connsiteX57" fmla="*/ 845457 w 2833914"/>
              <a:gd name="connsiteY57" fmla="*/ 4572000 h 7137400"/>
              <a:gd name="connsiteX58" fmla="*/ 801914 w 2833914"/>
              <a:gd name="connsiteY58" fmla="*/ 4601029 h 7137400"/>
              <a:gd name="connsiteX59" fmla="*/ 787400 w 2833914"/>
              <a:gd name="connsiteY59" fmla="*/ 4644572 h 7137400"/>
              <a:gd name="connsiteX60" fmla="*/ 729343 w 2833914"/>
              <a:gd name="connsiteY60" fmla="*/ 4731657 h 7137400"/>
              <a:gd name="connsiteX61" fmla="*/ 700314 w 2833914"/>
              <a:gd name="connsiteY61" fmla="*/ 4833257 h 7137400"/>
              <a:gd name="connsiteX62" fmla="*/ 928914 w 2833914"/>
              <a:gd name="connsiteY62" fmla="*/ 5105400 h 7137400"/>
              <a:gd name="connsiteX63" fmla="*/ 838200 w 2833914"/>
              <a:gd name="connsiteY63" fmla="*/ 5232400 h 7137400"/>
              <a:gd name="connsiteX64" fmla="*/ 533400 w 2833914"/>
              <a:gd name="connsiteY64" fmla="*/ 5308600 h 7137400"/>
              <a:gd name="connsiteX65" fmla="*/ 533400 w 2833914"/>
              <a:gd name="connsiteY65" fmla="*/ 5384800 h 7137400"/>
              <a:gd name="connsiteX66" fmla="*/ 468086 w 2833914"/>
              <a:gd name="connsiteY66" fmla="*/ 5529943 h 7137400"/>
              <a:gd name="connsiteX67" fmla="*/ 439057 w 2833914"/>
              <a:gd name="connsiteY67" fmla="*/ 5617029 h 7137400"/>
              <a:gd name="connsiteX68" fmla="*/ 424543 w 2833914"/>
              <a:gd name="connsiteY68" fmla="*/ 5660572 h 7137400"/>
              <a:gd name="connsiteX69" fmla="*/ 0 w 2833914"/>
              <a:gd name="connsiteY69" fmla="*/ 7137400 h 7137400"/>
              <a:gd name="connsiteX0" fmla="*/ 2852057 w 2852057"/>
              <a:gd name="connsiteY0" fmla="*/ 0 h 7137400"/>
              <a:gd name="connsiteX1" fmla="*/ 2823029 w 2852057"/>
              <a:gd name="connsiteY1" fmla="*/ 43543 h 7137400"/>
              <a:gd name="connsiteX2" fmla="*/ 2808514 w 2852057"/>
              <a:gd name="connsiteY2" fmla="*/ 87086 h 7137400"/>
              <a:gd name="connsiteX3" fmla="*/ 2764971 w 2852057"/>
              <a:gd name="connsiteY3" fmla="*/ 116114 h 7137400"/>
              <a:gd name="connsiteX4" fmla="*/ 2721429 w 2852057"/>
              <a:gd name="connsiteY4" fmla="*/ 159657 h 7137400"/>
              <a:gd name="connsiteX5" fmla="*/ 2634343 w 2852057"/>
              <a:gd name="connsiteY5" fmla="*/ 217714 h 7137400"/>
              <a:gd name="connsiteX6" fmla="*/ 2590800 w 2852057"/>
              <a:gd name="connsiteY6" fmla="*/ 246743 h 7137400"/>
              <a:gd name="connsiteX7" fmla="*/ 2547257 w 2852057"/>
              <a:gd name="connsiteY7" fmla="*/ 261257 h 7137400"/>
              <a:gd name="connsiteX8" fmla="*/ 2460171 w 2852057"/>
              <a:gd name="connsiteY8" fmla="*/ 319314 h 7137400"/>
              <a:gd name="connsiteX9" fmla="*/ 2387600 w 2852057"/>
              <a:gd name="connsiteY9" fmla="*/ 377372 h 7137400"/>
              <a:gd name="connsiteX10" fmla="*/ 2373086 w 2852057"/>
              <a:gd name="connsiteY10" fmla="*/ 420914 h 7137400"/>
              <a:gd name="connsiteX11" fmla="*/ 2286000 w 2852057"/>
              <a:gd name="connsiteY11" fmla="*/ 449943 h 7137400"/>
              <a:gd name="connsiteX12" fmla="*/ 2242457 w 2852057"/>
              <a:gd name="connsiteY12" fmla="*/ 478972 h 7137400"/>
              <a:gd name="connsiteX13" fmla="*/ 2155371 w 2852057"/>
              <a:gd name="connsiteY13" fmla="*/ 551543 h 7137400"/>
              <a:gd name="connsiteX14" fmla="*/ 2140857 w 2852057"/>
              <a:gd name="connsiteY14" fmla="*/ 595086 h 7137400"/>
              <a:gd name="connsiteX15" fmla="*/ 2111829 w 2852057"/>
              <a:gd name="connsiteY15" fmla="*/ 653143 h 7137400"/>
              <a:gd name="connsiteX16" fmla="*/ 2097314 w 2852057"/>
              <a:gd name="connsiteY16" fmla="*/ 711200 h 7137400"/>
              <a:gd name="connsiteX17" fmla="*/ 2053771 w 2852057"/>
              <a:gd name="connsiteY17" fmla="*/ 972457 h 7137400"/>
              <a:gd name="connsiteX18" fmla="*/ 2039257 w 2852057"/>
              <a:gd name="connsiteY18" fmla="*/ 1016000 h 7137400"/>
              <a:gd name="connsiteX19" fmla="*/ 1995714 w 2852057"/>
              <a:gd name="connsiteY19" fmla="*/ 1045029 h 7137400"/>
              <a:gd name="connsiteX20" fmla="*/ 1937657 w 2852057"/>
              <a:gd name="connsiteY20" fmla="*/ 1132114 h 7137400"/>
              <a:gd name="connsiteX21" fmla="*/ 1908629 w 2852057"/>
              <a:gd name="connsiteY21" fmla="*/ 1219200 h 7137400"/>
              <a:gd name="connsiteX22" fmla="*/ 1894114 w 2852057"/>
              <a:gd name="connsiteY22" fmla="*/ 1262743 h 7137400"/>
              <a:gd name="connsiteX23" fmla="*/ 1865086 w 2852057"/>
              <a:gd name="connsiteY23" fmla="*/ 1306286 h 7137400"/>
              <a:gd name="connsiteX24" fmla="*/ 1850571 w 2852057"/>
              <a:gd name="connsiteY24" fmla="*/ 1364343 h 7137400"/>
              <a:gd name="connsiteX25" fmla="*/ 1821543 w 2852057"/>
              <a:gd name="connsiteY25" fmla="*/ 1451429 h 7137400"/>
              <a:gd name="connsiteX26" fmla="*/ 1807029 w 2852057"/>
              <a:gd name="connsiteY26" fmla="*/ 1596572 h 7137400"/>
              <a:gd name="connsiteX27" fmla="*/ 1792514 w 2852057"/>
              <a:gd name="connsiteY27" fmla="*/ 1698172 h 7137400"/>
              <a:gd name="connsiteX28" fmla="*/ 1763486 w 2852057"/>
              <a:gd name="connsiteY28" fmla="*/ 1785257 h 7137400"/>
              <a:gd name="connsiteX29" fmla="*/ 1690914 w 2852057"/>
              <a:gd name="connsiteY29" fmla="*/ 1915886 h 7137400"/>
              <a:gd name="connsiteX30" fmla="*/ 1647371 w 2852057"/>
              <a:gd name="connsiteY30" fmla="*/ 1930400 h 7137400"/>
              <a:gd name="connsiteX31" fmla="*/ 1618343 w 2852057"/>
              <a:gd name="connsiteY31" fmla="*/ 1973943 h 7137400"/>
              <a:gd name="connsiteX32" fmla="*/ 1560286 w 2852057"/>
              <a:gd name="connsiteY32" fmla="*/ 2002972 h 7137400"/>
              <a:gd name="connsiteX33" fmla="*/ 1516743 w 2852057"/>
              <a:gd name="connsiteY33" fmla="*/ 2046514 h 7137400"/>
              <a:gd name="connsiteX34" fmla="*/ 1473200 w 2852057"/>
              <a:gd name="connsiteY34" fmla="*/ 2148114 h 7137400"/>
              <a:gd name="connsiteX35" fmla="*/ 1429657 w 2852057"/>
              <a:gd name="connsiteY35" fmla="*/ 2235200 h 7137400"/>
              <a:gd name="connsiteX36" fmla="*/ 1415143 w 2852057"/>
              <a:gd name="connsiteY36" fmla="*/ 2293257 h 7137400"/>
              <a:gd name="connsiteX37" fmla="*/ 1386114 w 2852057"/>
              <a:gd name="connsiteY37" fmla="*/ 2336800 h 7137400"/>
              <a:gd name="connsiteX38" fmla="*/ 1371600 w 2852057"/>
              <a:gd name="connsiteY38" fmla="*/ 2380343 h 7137400"/>
              <a:gd name="connsiteX39" fmla="*/ 1357086 w 2852057"/>
              <a:gd name="connsiteY39" fmla="*/ 2481943 h 7137400"/>
              <a:gd name="connsiteX40" fmla="*/ 1328057 w 2852057"/>
              <a:gd name="connsiteY40" fmla="*/ 2525486 h 7137400"/>
              <a:gd name="connsiteX41" fmla="*/ 1313543 w 2852057"/>
              <a:gd name="connsiteY41" fmla="*/ 2569029 h 7137400"/>
              <a:gd name="connsiteX42" fmla="*/ 1284514 w 2852057"/>
              <a:gd name="connsiteY42" fmla="*/ 2699657 h 7137400"/>
              <a:gd name="connsiteX43" fmla="*/ 1270000 w 2852057"/>
              <a:gd name="connsiteY43" fmla="*/ 2931886 h 7137400"/>
              <a:gd name="connsiteX44" fmla="*/ 1270000 w 2852057"/>
              <a:gd name="connsiteY44" fmla="*/ 3164114 h 7137400"/>
              <a:gd name="connsiteX45" fmla="*/ 1255486 w 2852057"/>
              <a:gd name="connsiteY45" fmla="*/ 3396343 h 7137400"/>
              <a:gd name="connsiteX46" fmla="*/ 1226457 w 2852057"/>
              <a:gd name="connsiteY46" fmla="*/ 3483429 h 7137400"/>
              <a:gd name="connsiteX47" fmla="*/ 1255486 w 2852057"/>
              <a:gd name="connsiteY47" fmla="*/ 3599543 h 7137400"/>
              <a:gd name="connsiteX48" fmla="*/ 1240971 w 2852057"/>
              <a:gd name="connsiteY48" fmla="*/ 3672114 h 7137400"/>
              <a:gd name="connsiteX49" fmla="*/ 1182914 w 2852057"/>
              <a:gd name="connsiteY49" fmla="*/ 4034972 h 7137400"/>
              <a:gd name="connsiteX50" fmla="*/ 1168400 w 2852057"/>
              <a:gd name="connsiteY50" fmla="*/ 4078514 h 7137400"/>
              <a:gd name="connsiteX51" fmla="*/ 1139371 w 2852057"/>
              <a:gd name="connsiteY51" fmla="*/ 4122057 h 7137400"/>
              <a:gd name="connsiteX52" fmla="*/ 1124857 w 2852057"/>
              <a:gd name="connsiteY52" fmla="*/ 4165600 h 7137400"/>
              <a:gd name="connsiteX53" fmla="*/ 1037771 w 2852057"/>
              <a:gd name="connsiteY53" fmla="*/ 4252686 h 7137400"/>
              <a:gd name="connsiteX54" fmla="*/ 1023257 w 2852057"/>
              <a:gd name="connsiteY54" fmla="*/ 4296229 h 7137400"/>
              <a:gd name="connsiteX55" fmla="*/ 965200 w 2852057"/>
              <a:gd name="connsiteY55" fmla="*/ 4383314 h 7137400"/>
              <a:gd name="connsiteX56" fmla="*/ 892629 w 2852057"/>
              <a:gd name="connsiteY56" fmla="*/ 4528457 h 7137400"/>
              <a:gd name="connsiteX57" fmla="*/ 863600 w 2852057"/>
              <a:gd name="connsiteY57" fmla="*/ 4572000 h 7137400"/>
              <a:gd name="connsiteX58" fmla="*/ 820057 w 2852057"/>
              <a:gd name="connsiteY58" fmla="*/ 4601029 h 7137400"/>
              <a:gd name="connsiteX59" fmla="*/ 805543 w 2852057"/>
              <a:gd name="connsiteY59" fmla="*/ 4644572 h 7137400"/>
              <a:gd name="connsiteX60" fmla="*/ 747486 w 2852057"/>
              <a:gd name="connsiteY60" fmla="*/ 4731657 h 7137400"/>
              <a:gd name="connsiteX61" fmla="*/ 718457 w 2852057"/>
              <a:gd name="connsiteY61" fmla="*/ 4833257 h 7137400"/>
              <a:gd name="connsiteX62" fmla="*/ 947057 w 2852057"/>
              <a:gd name="connsiteY62" fmla="*/ 5105400 h 7137400"/>
              <a:gd name="connsiteX63" fmla="*/ 856343 w 2852057"/>
              <a:gd name="connsiteY63" fmla="*/ 5232400 h 7137400"/>
              <a:gd name="connsiteX64" fmla="*/ 551543 w 2852057"/>
              <a:gd name="connsiteY64" fmla="*/ 5308600 h 7137400"/>
              <a:gd name="connsiteX65" fmla="*/ 551543 w 2852057"/>
              <a:gd name="connsiteY65" fmla="*/ 5384800 h 7137400"/>
              <a:gd name="connsiteX66" fmla="*/ 486229 w 2852057"/>
              <a:gd name="connsiteY66" fmla="*/ 5529943 h 7137400"/>
              <a:gd name="connsiteX67" fmla="*/ 457200 w 2852057"/>
              <a:gd name="connsiteY67" fmla="*/ 5617029 h 7137400"/>
              <a:gd name="connsiteX68" fmla="*/ 442686 w 2852057"/>
              <a:gd name="connsiteY68" fmla="*/ 5660572 h 7137400"/>
              <a:gd name="connsiteX69" fmla="*/ 18143 w 2852057"/>
              <a:gd name="connsiteY69" fmla="*/ 7137400 h 7137400"/>
              <a:gd name="connsiteX0" fmla="*/ 2852057 w 2852057"/>
              <a:gd name="connsiteY0" fmla="*/ 0 h 7137400"/>
              <a:gd name="connsiteX1" fmla="*/ 2823029 w 2852057"/>
              <a:gd name="connsiteY1" fmla="*/ 43543 h 7137400"/>
              <a:gd name="connsiteX2" fmla="*/ 2808514 w 2852057"/>
              <a:gd name="connsiteY2" fmla="*/ 87086 h 7137400"/>
              <a:gd name="connsiteX3" fmla="*/ 2764971 w 2852057"/>
              <a:gd name="connsiteY3" fmla="*/ 116114 h 7137400"/>
              <a:gd name="connsiteX4" fmla="*/ 2721429 w 2852057"/>
              <a:gd name="connsiteY4" fmla="*/ 159657 h 7137400"/>
              <a:gd name="connsiteX5" fmla="*/ 2634343 w 2852057"/>
              <a:gd name="connsiteY5" fmla="*/ 217714 h 7137400"/>
              <a:gd name="connsiteX6" fmla="*/ 2590800 w 2852057"/>
              <a:gd name="connsiteY6" fmla="*/ 246743 h 7137400"/>
              <a:gd name="connsiteX7" fmla="*/ 2547257 w 2852057"/>
              <a:gd name="connsiteY7" fmla="*/ 261257 h 7137400"/>
              <a:gd name="connsiteX8" fmla="*/ 2460171 w 2852057"/>
              <a:gd name="connsiteY8" fmla="*/ 319314 h 7137400"/>
              <a:gd name="connsiteX9" fmla="*/ 2387600 w 2852057"/>
              <a:gd name="connsiteY9" fmla="*/ 377372 h 7137400"/>
              <a:gd name="connsiteX10" fmla="*/ 2373086 w 2852057"/>
              <a:gd name="connsiteY10" fmla="*/ 420914 h 7137400"/>
              <a:gd name="connsiteX11" fmla="*/ 2286000 w 2852057"/>
              <a:gd name="connsiteY11" fmla="*/ 449943 h 7137400"/>
              <a:gd name="connsiteX12" fmla="*/ 2242457 w 2852057"/>
              <a:gd name="connsiteY12" fmla="*/ 478972 h 7137400"/>
              <a:gd name="connsiteX13" fmla="*/ 2155371 w 2852057"/>
              <a:gd name="connsiteY13" fmla="*/ 551543 h 7137400"/>
              <a:gd name="connsiteX14" fmla="*/ 2140857 w 2852057"/>
              <a:gd name="connsiteY14" fmla="*/ 595086 h 7137400"/>
              <a:gd name="connsiteX15" fmla="*/ 2111829 w 2852057"/>
              <a:gd name="connsiteY15" fmla="*/ 653143 h 7137400"/>
              <a:gd name="connsiteX16" fmla="*/ 2097314 w 2852057"/>
              <a:gd name="connsiteY16" fmla="*/ 711200 h 7137400"/>
              <a:gd name="connsiteX17" fmla="*/ 2053771 w 2852057"/>
              <a:gd name="connsiteY17" fmla="*/ 972457 h 7137400"/>
              <a:gd name="connsiteX18" fmla="*/ 2039257 w 2852057"/>
              <a:gd name="connsiteY18" fmla="*/ 1016000 h 7137400"/>
              <a:gd name="connsiteX19" fmla="*/ 1995714 w 2852057"/>
              <a:gd name="connsiteY19" fmla="*/ 1045029 h 7137400"/>
              <a:gd name="connsiteX20" fmla="*/ 1937657 w 2852057"/>
              <a:gd name="connsiteY20" fmla="*/ 1132114 h 7137400"/>
              <a:gd name="connsiteX21" fmla="*/ 1908629 w 2852057"/>
              <a:gd name="connsiteY21" fmla="*/ 1219200 h 7137400"/>
              <a:gd name="connsiteX22" fmla="*/ 1894114 w 2852057"/>
              <a:gd name="connsiteY22" fmla="*/ 1262743 h 7137400"/>
              <a:gd name="connsiteX23" fmla="*/ 1865086 w 2852057"/>
              <a:gd name="connsiteY23" fmla="*/ 1306286 h 7137400"/>
              <a:gd name="connsiteX24" fmla="*/ 1850571 w 2852057"/>
              <a:gd name="connsiteY24" fmla="*/ 1364343 h 7137400"/>
              <a:gd name="connsiteX25" fmla="*/ 1821543 w 2852057"/>
              <a:gd name="connsiteY25" fmla="*/ 1451429 h 7137400"/>
              <a:gd name="connsiteX26" fmla="*/ 1807029 w 2852057"/>
              <a:gd name="connsiteY26" fmla="*/ 1596572 h 7137400"/>
              <a:gd name="connsiteX27" fmla="*/ 1792514 w 2852057"/>
              <a:gd name="connsiteY27" fmla="*/ 1698172 h 7137400"/>
              <a:gd name="connsiteX28" fmla="*/ 1763486 w 2852057"/>
              <a:gd name="connsiteY28" fmla="*/ 1785257 h 7137400"/>
              <a:gd name="connsiteX29" fmla="*/ 1690914 w 2852057"/>
              <a:gd name="connsiteY29" fmla="*/ 1915886 h 7137400"/>
              <a:gd name="connsiteX30" fmla="*/ 1647371 w 2852057"/>
              <a:gd name="connsiteY30" fmla="*/ 1930400 h 7137400"/>
              <a:gd name="connsiteX31" fmla="*/ 1618343 w 2852057"/>
              <a:gd name="connsiteY31" fmla="*/ 1973943 h 7137400"/>
              <a:gd name="connsiteX32" fmla="*/ 1560286 w 2852057"/>
              <a:gd name="connsiteY32" fmla="*/ 2002972 h 7137400"/>
              <a:gd name="connsiteX33" fmla="*/ 1516743 w 2852057"/>
              <a:gd name="connsiteY33" fmla="*/ 2046514 h 7137400"/>
              <a:gd name="connsiteX34" fmla="*/ 1473200 w 2852057"/>
              <a:gd name="connsiteY34" fmla="*/ 2148114 h 7137400"/>
              <a:gd name="connsiteX35" fmla="*/ 1429657 w 2852057"/>
              <a:gd name="connsiteY35" fmla="*/ 2235200 h 7137400"/>
              <a:gd name="connsiteX36" fmla="*/ 1415143 w 2852057"/>
              <a:gd name="connsiteY36" fmla="*/ 2293257 h 7137400"/>
              <a:gd name="connsiteX37" fmla="*/ 1386114 w 2852057"/>
              <a:gd name="connsiteY37" fmla="*/ 2336800 h 7137400"/>
              <a:gd name="connsiteX38" fmla="*/ 1371600 w 2852057"/>
              <a:gd name="connsiteY38" fmla="*/ 2380343 h 7137400"/>
              <a:gd name="connsiteX39" fmla="*/ 1357086 w 2852057"/>
              <a:gd name="connsiteY39" fmla="*/ 2481943 h 7137400"/>
              <a:gd name="connsiteX40" fmla="*/ 1328057 w 2852057"/>
              <a:gd name="connsiteY40" fmla="*/ 2525486 h 7137400"/>
              <a:gd name="connsiteX41" fmla="*/ 1313543 w 2852057"/>
              <a:gd name="connsiteY41" fmla="*/ 2569029 h 7137400"/>
              <a:gd name="connsiteX42" fmla="*/ 1284514 w 2852057"/>
              <a:gd name="connsiteY42" fmla="*/ 2699657 h 7137400"/>
              <a:gd name="connsiteX43" fmla="*/ 1270000 w 2852057"/>
              <a:gd name="connsiteY43" fmla="*/ 2931886 h 7137400"/>
              <a:gd name="connsiteX44" fmla="*/ 1270000 w 2852057"/>
              <a:gd name="connsiteY44" fmla="*/ 3164114 h 7137400"/>
              <a:gd name="connsiteX45" fmla="*/ 1255486 w 2852057"/>
              <a:gd name="connsiteY45" fmla="*/ 3396343 h 7137400"/>
              <a:gd name="connsiteX46" fmla="*/ 1226457 w 2852057"/>
              <a:gd name="connsiteY46" fmla="*/ 3483429 h 7137400"/>
              <a:gd name="connsiteX47" fmla="*/ 1255486 w 2852057"/>
              <a:gd name="connsiteY47" fmla="*/ 3599543 h 7137400"/>
              <a:gd name="connsiteX48" fmla="*/ 1240971 w 2852057"/>
              <a:gd name="connsiteY48" fmla="*/ 3672114 h 7137400"/>
              <a:gd name="connsiteX49" fmla="*/ 1182914 w 2852057"/>
              <a:gd name="connsiteY49" fmla="*/ 4034972 h 7137400"/>
              <a:gd name="connsiteX50" fmla="*/ 1168400 w 2852057"/>
              <a:gd name="connsiteY50" fmla="*/ 4078514 h 7137400"/>
              <a:gd name="connsiteX51" fmla="*/ 1139371 w 2852057"/>
              <a:gd name="connsiteY51" fmla="*/ 4122057 h 7137400"/>
              <a:gd name="connsiteX52" fmla="*/ 1124857 w 2852057"/>
              <a:gd name="connsiteY52" fmla="*/ 4165600 h 7137400"/>
              <a:gd name="connsiteX53" fmla="*/ 1037771 w 2852057"/>
              <a:gd name="connsiteY53" fmla="*/ 4252686 h 7137400"/>
              <a:gd name="connsiteX54" fmla="*/ 1023257 w 2852057"/>
              <a:gd name="connsiteY54" fmla="*/ 4296229 h 7137400"/>
              <a:gd name="connsiteX55" fmla="*/ 965200 w 2852057"/>
              <a:gd name="connsiteY55" fmla="*/ 4383314 h 7137400"/>
              <a:gd name="connsiteX56" fmla="*/ 892629 w 2852057"/>
              <a:gd name="connsiteY56" fmla="*/ 4528457 h 7137400"/>
              <a:gd name="connsiteX57" fmla="*/ 863600 w 2852057"/>
              <a:gd name="connsiteY57" fmla="*/ 4572000 h 7137400"/>
              <a:gd name="connsiteX58" fmla="*/ 820057 w 2852057"/>
              <a:gd name="connsiteY58" fmla="*/ 4601029 h 7137400"/>
              <a:gd name="connsiteX59" fmla="*/ 805543 w 2852057"/>
              <a:gd name="connsiteY59" fmla="*/ 4644572 h 7137400"/>
              <a:gd name="connsiteX60" fmla="*/ 747486 w 2852057"/>
              <a:gd name="connsiteY60" fmla="*/ 4731657 h 7137400"/>
              <a:gd name="connsiteX61" fmla="*/ 718457 w 2852057"/>
              <a:gd name="connsiteY61" fmla="*/ 4833257 h 7137400"/>
              <a:gd name="connsiteX62" fmla="*/ 947057 w 2852057"/>
              <a:gd name="connsiteY62" fmla="*/ 5105400 h 7137400"/>
              <a:gd name="connsiteX63" fmla="*/ 856343 w 2852057"/>
              <a:gd name="connsiteY63" fmla="*/ 5232400 h 7137400"/>
              <a:gd name="connsiteX64" fmla="*/ 551543 w 2852057"/>
              <a:gd name="connsiteY64" fmla="*/ 5308600 h 7137400"/>
              <a:gd name="connsiteX65" fmla="*/ 551543 w 2852057"/>
              <a:gd name="connsiteY65" fmla="*/ 5384800 h 7137400"/>
              <a:gd name="connsiteX66" fmla="*/ 486229 w 2852057"/>
              <a:gd name="connsiteY66" fmla="*/ 5529943 h 7137400"/>
              <a:gd name="connsiteX67" fmla="*/ 457200 w 2852057"/>
              <a:gd name="connsiteY67" fmla="*/ 5617029 h 7137400"/>
              <a:gd name="connsiteX68" fmla="*/ 246744 w 2852057"/>
              <a:gd name="connsiteY68" fmla="*/ 6070600 h 7137400"/>
              <a:gd name="connsiteX69" fmla="*/ 18143 w 2852057"/>
              <a:gd name="connsiteY69" fmla="*/ 7137400 h 7137400"/>
              <a:gd name="connsiteX0" fmla="*/ 2852057 w 2852057"/>
              <a:gd name="connsiteY0" fmla="*/ 0 h 7137400"/>
              <a:gd name="connsiteX1" fmla="*/ 2823029 w 2852057"/>
              <a:gd name="connsiteY1" fmla="*/ 43543 h 7137400"/>
              <a:gd name="connsiteX2" fmla="*/ 2808514 w 2852057"/>
              <a:gd name="connsiteY2" fmla="*/ 87086 h 7137400"/>
              <a:gd name="connsiteX3" fmla="*/ 2764971 w 2852057"/>
              <a:gd name="connsiteY3" fmla="*/ 116114 h 7137400"/>
              <a:gd name="connsiteX4" fmla="*/ 2721429 w 2852057"/>
              <a:gd name="connsiteY4" fmla="*/ 159657 h 7137400"/>
              <a:gd name="connsiteX5" fmla="*/ 2634343 w 2852057"/>
              <a:gd name="connsiteY5" fmla="*/ 217714 h 7137400"/>
              <a:gd name="connsiteX6" fmla="*/ 2590800 w 2852057"/>
              <a:gd name="connsiteY6" fmla="*/ 246743 h 7137400"/>
              <a:gd name="connsiteX7" fmla="*/ 2547257 w 2852057"/>
              <a:gd name="connsiteY7" fmla="*/ 261257 h 7137400"/>
              <a:gd name="connsiteX8" fmla="*/ 2460171 w 2852057"/>
              <a:gd name="connsiteY8" fmla="*/ 319314 h 7137400"/>
              <a:gd name="connsiteX9" fmla="*/ 2387600 w 2852057"/>
              <a:gd name="connsiteY9" fmla="*/ 377372 h 7137400"/>
              <a:gd name="connsiteX10" fmla="*/ 2373086 w 2852057"/>
              <a:gd name="connsiteY10" fmla="*/ 420914 h 7137400"/>
              <a:gd name="connsiteX11" fmla="*/ 2286000 w 2852057"/>
              <a:gd name="connsiteY11" fmla="*/ 449943 h 7137400"/>
              <a:gd name="connsiteX12" fmla="*/ 2242457 w 2852057"/>
              <a:gd name="connsiteY12" fmla="*/ 478972 h 7137400"/>
              <a:gd name="connsiteX13" fmla="*/ 2155371 w 2852057"/>
              <a:gd name="connsiteY13" fmla="*/ 551543 h 7137400"/>
              <a:gd name="connsiteX14" fmla="*/ 2140857 w 2852057"/>
              <a:gd name="connsiteY14" fmla="*/ 595086 h 7137400"/>
              <a:gd name="connsiteX15" fmla="*/ 2111829 w 2852057"/>
              <a:gd name="connsiteY15" fmla="*/ 653143 h 7137400"/>
              <a:gd name="connsiteX16" fmla="*/ 2097314 w 2852057"/>
              <a:gd name="connsiteY16" fmla="*/ 711200 h 7137400"/>
              <a:gd name="connsiteX17" fmla="*/ 2053771 w 2852057"/>
              <a:gd name="connsiteY17" fmla="*/ 972457 h 7137400"/>
              <a:gd name="connsiteX18" fmla="*/ 2039257 w 2852057"/>
              <a:gd name="connsiteY18" fmla="*/ 1016000 h 7137400"/>
              <a:gd name="connsiteX19" fmla="*/ 1995714 w 2852057"/>
              <a:gd name="connsiteY19" fmla="*/ 1045029 h 7137400"/>
              <a:gd name="connsiteX20" fmla="*/ 1937657 w 2852057"/>
              <a:gd name="connsiteY20" fmla="*/ 1132114 h 7137400"/>
              <a:gd name="connsiteX21" fmla="*/ 1908629 w 2852057"/>
              <a:gd name="connsiteY21" fmla="*/ 1219200 h 7137400"/>
              <a:gd name="connsiteX22" fmla="*/ 1894114 w 2852057"/>
              <a:gd name="connsiteY22" fmla="*/ 1262743 h 7137400"/>
              <a:gd name="connsiteX23" fmla="*/ 1865086 w 2852057"/>
              <a:gd name="connsiteY23" fmla="*/ 1306286 h 7137400"/>
              <a:gd name="connsiteX24" fmla="*/ 1850571 w 2852057"/>
              <a:gd name="connsiteY24" fmla="*/ 1364343 h 7137400"/>
              <a:gd name="connsiteX25" fmla="*/ 1821543 w 2852057"/>
              <a:gd name="connsiteY25" fmla="*/ 1451429 h 7137400"/>
              <a:gd name="connsiteX26" fmla="*/ 1807029 w 2852057"/>
              <a:gd name="connsiteY26" fmla="*/ 1596572 h 7137400"/>
              <a:gd name="connsiteX27" fmla="*/ 1792514 w 2852057"/>
              <a:gd name="connsiteY27" fmla="*/ 1698172 h 7137400"/>
              <a:gd name="connsiteX28" fmla="*/ 1763486 w 2852057"/>
              <a:gd name="connsiteY28" fmla="*/ 1785257 h 7137400"/>
              <a:gd name="connsiteX29" fmla="*/ 1690914 w 2852057"/>
              <a:gd name="connsiteY29" fmla="*/ 1915886 h 7137400"/>
              <a:gd name="connsiteX30" fmla="*/ 1647371 w 2852057"/>
              <a:gd name="connsiteY30" fmla="*/ 1930400 h 7137400"/>
              <a:gd name="connsiteX31" fmla="*/ 1618343 w 2852057"/>
              <a:gd name="connsiteY31" fmla="*/ 1973943 h 7137400"/>
              <a:gd name="connsiteX32" fmla="*/ 1560286 w 2852057"/>
              <a:gd name="connsiteY32" fmla="*/ 2002972 h 7137400"/>
              <a:gd name="connsiteX33" fmla="*/ 1516743 w 2852057"/>
              <a:gd name="connsiteY33" fmla="*/ 2046514 h 7137400"/>
              <a:gd name="connsiteX34" fmla="*/ 1473200 w 2852057"/>
              <a:gd name="connsiteY34" fmla="*/ 2148114 h 7137400"/>
              <a:gd name="connsiteX35" fmla="*/ 1429657 w 2852057"/>
              <a:gd name="connsiteY35" fmla="*/ 2235200 h 7137400"/>
              <a:gd name="connsiteX36" fmla="*/ 1415143 w 2852057"/>
              <a:gd name="connsiteY36" fmla="*/ 2293257 h 7137400"/>
              <a:gd name="connsiteX37" fmla="*/ 1386114 w 2852057"/>
              <a:gd name="connsiteY37" fmla="*/ 2336800 h 7137400"/>
              <a:gd name="connsiteX38" fmla="*/ 1371600 w 2852057"/>
              <a:gd name="connsiteY38" fmla="*/ 2380343 h 7137400"/>
              <a:gd name="connsiteX39" fmla="*/ 1357086 w 2852057"/>
              <a:gd name="connsiteY39" fmla="*/ 2481943 h 7137400"/>
              <a:gd name="connsiteX40" fmla="*/ 1328057 w 2852057"/>
              <a:gd name="connsiteY40" fmla="*/ 2525486 h 7137400"/>
              <a:gd name="connsiteX41" fmla="*/ 1313543 w 2852057"/>
              <a:gd name="connsiteY41" fmla="*/ 2569029 h 7137400"/>
              <a:gd name="connsiteX42" fmla="*/ 1284514 w 2852057"/>
              <a:gd name="connsiteY42" fmla="*/ 2699657 h 7137400"/>
              <a:gd name="connsiteX43" fmla="*/ 1270000 w 2852057"/>
              <a:gd name="connsiteY43" fmla="*/ 2931886 h 7137400"/>
              <a:gd name="connsiteX44" fmla="*/ 1270000 w 2852057"/>
              <a:gd name="connsiteY44" fmla="*/ 3164114 h 7137400"/>
              <a:gd name="connsiteX45" fmla="*/ 1255486 w 2852057"/>
              <a:gd name="connsiteY45" fmla="*/ 3396343 h 7137400"/>
              <a:gd name="connsiteX46" fmla="*/ 1226457 w 2852057"/>
              <a:gd name="connsiteY46" fmla="*/ 3483429 h 7137400"/>
              <a:gd name="connsiteX47" fmla="*/ 1255486 w 2852057"/>
              <a:gd name="connsiteY47" fmla="*/ 3599543 h 7137400"/>
              <a:gd name="connsiteX48" fmla="*/ 1240971 w 2852057"/>
              <a:gd name="connsiteY48" fmla="*/ 3672114 h 7137400"/>
              <a:gd name="connsiteX49" fmla="*/ 1182914 w 2852057"/>
              <a:gd name="connsiteY49" fmla="*/ 4034972 h 7137400"/>
              <a:gd name="connsiteX50" fmla="*/ 1168400 w 2852057"/>
              <a:gd name="connsiteY50" fmla="*/ 4078514 h 7137400"/>
              <a:gd name="connsiteX51" fmla="*/ 1139371 w 2852057"/>
              <a:gd name="connsiteY51" fmla="*/ 4122057 h 7137400"/>
              <a:gd name="connsiteX52" fmla="*/ 1124857 w 2852057"/>
              <a:gd name="connsiteY52" fmla="*/ 4165600 h 7137400"/>
              <a:gd name="connsiteX53" fmla="*/ 1037771 w 2852057"/>
              <a:gd name="connsiteY53" fmla="*/ 4252686 h 7137400"/>
              <a:gd name="connsiteX54" fmla="*/ 1023257 w 2852057"/>
              <a:gd name="connsiteY54" fmla="*/ 4296229 h 7137400"/>
              <a:gd name="connsiteX55" fmla="*/ 965200 w 2852057"/>
              <a:gd name="connsiteY55" fmla="*/ 4383314 h 7137400"/>
              <a:gd name="connsiteX56" fmla="*/ 892629 w 2852057"/>
              <a:gd name="connsiteY56" fmla="*/ 4528457 h 7137400"/>
              <a:gd name="connsiteX57" fmla="*/ 863600 w 2852057"/>
              <a:gd name="connsiteY57" fmla="*/ 4572000 h 7137400"/>
              <a:gd name="connsiteX58" fmla="*/ 820057 w 2852057"/>
              <a:gd name="connsiteY58" fmla="*/ 4601029 h 7137400"/>
              <a:gd name="connsiteX59" fmla="*/ 805543 w 2852057"/>
              <a:gd name="connsiteY59" fmla="*/ 4644572 h 7137400"/>
              <a:gd name="connsiteX60" fmla="*/ 747486 w 2852057"/>
              <a:gd name="connsiteY60" fmla="*/ 4731657 h 7137400"/>
              <a:gd name="connsiteX61" fmla="*/ 718457 w 2852057"/>
              <a:gd name="connsiteY61" fmla="*/ 4833257 h 7137400"/>
              <a:gd name="connsiteX62" fmla="*/ 947057 w 2852057"/>
              <a:gd name="connsiteY62" fmla="*/ 5105400 h 7137400"/>
              <a:gd name="connsiteX63" fmla="*/ 856343 w 2852057"/>
              <a:gd name="connsiteY63" fmla="*/ 5232400 h 7137400"/>
              <a:gd name="connsiteX64" fmla="*/ 551543 w 2852057"/>
              <a:gd name="connsiteY64" fmla="*/ 5308600 h 7137400"/>
              <a:gd name="connsiteX65" fmla="*/ 551543 w 2852057"/>
              <a:gd name="connsiteY65" fmla="*/ 5384800 h 7137400"/>
              <a:gd name="connsiteX66" fmla="*/ 486229 w 2852057"/>
              <a:gd name="connsiteY66" fmla="*/ 5529943 h 7137400"/>
              <a:gd name="connsiteX67" fmla="*/ 322944 w 2852057"/>
              <a:gd name="connsiteY67" fmla="*/ 5842000 h 7137400"/>
              <a:gd name="connsiteX68" fmla="*/ 246744 w 2852057"/>
              <a:gd name="connsiteY68" fmla="*/ 6070600 h 7137400"/>
              <a:gd name="connsiteX69" fmla="*/ 18143 w 2852057"/>
              <a:gd name="connsiteY69"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812141 w 2899227"/>
              <a:gd name="connsiteY3" fmla="*/ 116114 h 7137400"/>
              <a:gd name="connsiteX4" fmla="*/ 2768599 w 2899227"/>
              <a:gd name="connsiteY4" fmla="*/ 159657 h 7137400"/>
              <a:gd name="connsiteX5" fmla="*/ 2681513 w 2899227"/>
              <a:gd name="connsiteY5" fmla="*/ 217714 h 7137400"/>
              <a:gd name="connsiteX6" fmla="*/ 2637970 w 2899227"/>
              <a:gd name="connsiteY6" fmla="*/ 246743 h 7137400"/>
              <a:gd name="connsiteX7" fmla="*/ 2594427 w 2899227"/>
              <a:gd name="connsiteY7" fmla="*/ 261257 h 7137400"/>
              <a:gd name="connsiteX8" fmla="*/ 2507341 w 2899227"/>
              <a:gd name="connsiteY8" fmla="*/ 319314 h 7137400"/>
              <a:gd name="connsiteX9" fmla="*/ 2434770 w 2899227"/>
              <a:gd name="connsiteY9" fmla="*/ 377372 h 7137400"/>
              <a:gd name="connsiteX10" fmla="*/ 2420256 w 2899227"/>
              <a:gd name="connsiteY10" fmla="*/ 420914 h 7137400"/>
              <a:gd name="connsiteX11" fmla="*/ 2333170 w 2899227"/>
              <a:gd name="connsiteY11" fmla="*/ 449943 h 7137400"/>
              <a:gd name="connsiteX12" fmla="*/ 2289627 w 2899227"/>
              <a:gd name="connsiteY12" fmla="*/ 478972 h 7137400"/>
              <a:gd name="connsiteX13" fmla="*/ 2202541 w 2899227"/>
              <a:gd name="connsiteY13" fmla="*/ 551543 h 7137400"/>
              <a:gd name="connsiteX14" fmla="*/ 2188027 w 2899227"/>
              <a:gd name="connsiteY14" fmla="*/ 595086 h 7137400"/>
              <a:gd name="connsiteX15" fmla="*/ 2158999 w 2899227"/>
              <a:gd name="connsiteY15" fmla="*/ 653143 h 7137400"/>
              <a:gd name="connsiteX16" fmla="*/ 2144484 w 2899227"/>
              <a:gd name="connsiteY16" fmla="*/ 711200 h 7137400"/>
              <a:gd name="connsiteX17" fmla="*/ 2100941 w 2899227"/>
              <a:gd name="connsiteY17" fmla="*/ 972457 h 7137400"/>
              <a:gd name="connsiteX18" fmla="*/ 2086427 w 2899227"/>
              <a:gd name="connsiteY18" fmla="*/ 1016000 h 7137400"/>
              <a:gd name="connsiteX19" fmla="*/ 2042884 w 2899227"/>
              <a:gd name="connsiteY19" fmla="*/ 1045029 h 7137400"/>
              <a:gd name="connsiteX20" fmla="*/ 1984827 w 2899227"/>
              <a:gd name="connsiteY20" fmla="*/ 1132114 h 7137400"/>
              <a:gd name="connsiteX21" fmla="*/ 1955799 w 2899227"/>
              <a:gd name="connsiteY21" fmla="*/ 1219200 h 7137400"/>
              <a:gd name="connsiteX22" fmla="*/ 1941284 w 2899227"/>
              <a:gd name="connsiteY22" fmla="*/ 1262743 h 7137400"/>
              <a:gd name="connsiteX23" fmla="*/ 1912256 w 2899227"/>
              <a:gd name="connsiteY23" fmla="*/ 1306286 h 7137400"/>
              <a:gd name="connsiteX24" fmla="*/ 1897741 w 2899227"/>
              <a:gd name="connsiteY24" fmla="*/ 1364343 h 7137400"/>
              <a:gd name="connsiteX25" fmla="*/ 1868713 w 2899227"/>
              <a:gd name="connsiteY25" fmla="*/ 1451429 h 7137400"/>
              <a:gd name="connsiteX26" fmla="*/ 1854199 w 2899227"/>
              <a:gd name="connsiteY26" fmla="*/ 1596572 h 7137400"/>
              <a:gd name="connsiteX27" fmla="*/ 1839684 w 2899227"/>
              <a:gd name="connsiteY27" fmla="*/ 1698172 h 7137400"/>
              <a:gd name="connsiteX28" fmla="*/ 1810656 w 2899227"/>
              <a:gd name="connsiteY28" fmla="*/ 1785257 h 7137400"/>
              <a:gd name="connsiteX29" fmla="*/ 1738084 w 2899227"/>
              <a:gd name="connsiteY29" fmla="*/ 1915886 h 7137400"/>
              <a:gd name="connsiteX30" fmla="*/ 1694541 w 2899227"/>
              <a:gd name="connsiteY30" fmla="*/ 1930400 h 7137400"/>
              <a:gd name="connsiteX31" fmla="*/ 1665513 w 2899227"/>
              <a:gd name="connsiteY31" fmla="*/ 1973943 h 7137400"/>
              <a:gd name="connsiteX32" fmla="*/ 1607456 w 2899227"/>
              <a:gd name="connsiteY32" fmla="*/ 2002972 h 7137400"/>
              <a:gd name="connsiteX33" fmla="*/ 1563913 w 2899227"/>
              <a:gd name="connsiteY33" fmla="*/ 2046514 h 7137400"/>
              <a:gd name="connsiteX34" fmla="*/ 1520370 w 2899227"/>
              <a:gd name="connsiteY34" fmla="*/ 2148114 h 7137400"/>
              <a:gd name="connsiteX35" fmla="*/ 1476827 w 2899227"/>
              <a:gd name="connsiteY35" fmla="*/ 2235200 h 7137400"/>
              <a:gd name="connsiteX36" fmla="*/ 1462313 w 2899227"/>
              <a:gd name="connsiteY36" fmla="*/ 2293257 h 7137400"/>
              <a:gd name="connsiteX37" fmla="*/ 1433284 w 2899227"/>
              <a:gd name="connsiteY37" fmla="*/ 2336800 h 7137400"/>
              <a:gd name="connsiteX38" fmla="*/ 1418770 w 2899227"/>
              <a:gd name="connsiteY38" fmla="*/ 2380343 h 7137400"/>
              <a:gd name="connsiteX39" fmla="*/ 1404256 w 2899227"/>
              <a:gd name="connsiteY39" fmla="*/ 2481943 h 7137400"/>
              <a:gd name="connsiteX40" fmla="*/ 1375227 w 2899227"/>
              <a:gd name="connsiteY40" fmla="*/ 2525486 h 7137400"/>
              <a:gd name="connsiteX41" fmla="*/ 1360713 w 2899227"/>
              <a:gd name="connsiteY41" fmla="*/ 2569029 h 7137400"/>
              <a:gd name="connsiteX42" fmla="*/ 1331684 w 2899227"/>
              <a:gd name="connsiteY42" fmla="*/ 2699657 h 7137400"/>
              <a:gd name="connsiteX43" fmla="*/ 1317170 w 2899227"/>
              <a:gd name="connsiteY43" fmla="*/ 2931886 h 7137400"/>
              <a:gd name="connsiteX44" fmla="*/ 1317170 w 2899227"/>
              <a:gd name="connsiteY44" fmla="*/ 3164114 h 7137400"/>
              <a:gd name="connsiteX45" fmla="*/ 1302656 w 2899227"/>
              <a:gd name="connsiteY45" fmla="*/ 3396343 h 7137400"/>
              <a:gd name="connsiteX46" fmla="*/ 1273627 w 2899227"/>
              <a:gd name="connsiteY46" fmla="*/ 3483429 h 7137400"/>
              <a:gd name="connsiteX47" fmla="*/ 1302656 w 2899227"/>
              <a:gd name="connsiteY47" fmla="*/ 3599543 h 7137400"/>
              <a:gd name="connsiteX48" fmla="*/ 1288141 w 2899227"/>
              <a:gd name="connsiteY48" fmla="*/ 3672114 h 7137400"/>
              <a:gd name="connsiteX49" fmla="*/ 1230084 w 2899227"/>
              <a:gd name="connsiteY49" fmla="*/ 4034972 h 7137400"/>
              <a:gd name="connsiteX50" fmla="*/ 1215570 w 2899227"/>
              <a:gd name="connsiteY50" fmla="*/ 4078514 h 7137400"/>
              <a:gd name="connsiteX51" fmla="*/ 1186541 w 2899227"/>
              <a:gd name="connsiteY51" fmla="*/ 4122057 h 7137400"/>
              <a:gd name="connsiteX52" fmla="*/ 1172027 w 2899227"/>
              <a:gd name="connsiteY52" fmla="*/ 4165600 h 7137400"/>
              <a:gd name="connsiteX53" fmla="*/ 1084941 w 2899227"/>
              <a:gd name="connsiteY53" fmla="*/ 4252686 h 7137400"/>
              <a:gd name="connsiteX54" fmla="*/ 1070427 w 2899227"/>
              <a:gd name="connsiteY54" fmla="*/ 4296229 h 7137400"/>
              <a:gd name="connsiteX55" fmla="*/ 1012370 w 2899227"/>
              <a:gd name="connsiteY55" fmla="*/ 4383314 h 7137400"/>
              <a:gd name="connsiteX56" fmla="*/ 939799 w 2899227"/>
              <a:gd name="connsiteY56" fmla="*/ 4528457 h 7137400"/>
              <a:gd name="connsiteX57" fmla="*/ 910770 w 2899227"/>
              <a:gd name="connsiteY57" fmla="*/ 4572000 h 7137400"/>
              <a:gd name="connsiteX58" fmla="*/ 867227 w 2899227"/>
              <a:gd name="connsiteY58" fmla="*/ 4601029 h 7137400"/>
              <a:gd name="connsiteX59" fmla="*/ 852713 w 2899227"/>
              <a:gd name="connsiteY59" fmla="*/ 4644572 h 7137400"/>
              <a:gd name="connsiteX60" fmla="*/ 794656 w 2899227"/>
              <a:gd name="connsiteY60" fmla="*/ 4731657 h 7137400"/>
              <a:gd name="connsiteX61" fmla="*/ 765627 w 2899227"/>
              <a:gd name="connsiteY61" fmla="*/ 4833257 h 7137400"/>
              <a:gd name="connsiteX62" fmla="*/ 994227 w 2899227"/>
              <a:gd name="connsiteY62" fmla="*/ 5105400 h 7137400"/>
              <a:gd name="connsiteX63" fmla="*/ 903513 w 2899227"/>
              <a:gd name="connsiteY63" fmla="*/ 5232400 h 7137400"/>
              <a:gd name="connsiteX64" fmla="*/ 598713 w 2899227"/>
              <a:gd name="connsiteY64" fmla="*/ 5308600 h 7137400"/>
              <a:gd name="connsiteX65" fmla="*/ 598713 w 2899227"/>
              <a:gd name="connsiteY65" fmla="*/ 5384800 h 7137400"/>
              <a:gd name="connsiteX66" fmla="*/ 533399 w 2899227"/>
              <a:gd name="connsiteY66" fmla="*/ 5529943 h 7137400"/>
              <a:gd name="connsiteX67" fmla="*/ 370114 w 2899227"/>
              <a:gd name="connsiteY67" fmla="*/ 5842000 h 7137400"/>
              <a:gd name="connsiteX68" fmla="*/ 141514 w 2899227"/>
              <a:gd name="connsiteY68" fmla="*/ 6375400 h 7137400"/>
              <a:gd name="connsiteX69" fmla="*/ 65313 w 2899227"/>
              <a:gd name="connsiteY69"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812141 w 2899227"/>
              <a:gd name="connsiteY3" fmla="*/ 116114 h 7137400"/>
              <a:gd name="connsiteX4" fmla="*/ 2768599 w 2899227"/>
              <a:gd name="connsiteY4" fmla="*/ 159657 h 7137400"/>
              <a:gd name="connsiteX5" fmla="*/ 2681513 w 2899227"/>
              <a:gd name="connsiteY5" fmla="*/ 217714 h 7137400"/>
              <a:gd name="connsiteX6" fmla="*/ 2637970 w 2899227"/>
              <a:gd name="connsiteY6" fmla="*/ 246743 h 7137400"/>
              <a:gd name="connsiteX7" fmla="*/ 2594427 w 2899227"/>
              <a:gd name="connsiteY7" fmla="*/ 261257 h 7137400"/>
              <a:gd name="connsiteX8" fmla="*/ 2507341 w 2899227"/>
              <a:gd name="connsiteY8" fmla="*/ 319314 h 7137400"/>
              <a:gd name="connsiteX9" fmla="*/ 2434770 w 2899227"/>
              <a:gd name="connsiteY9" fmla="*/ 377372 h 7137400"/>
              <a:gd name="connsiteX10" fmla="*/ 2420256 w 2899227"/>
              <a:gd name="connsiteY10" fmla="*/ 420914 h 7137400"/>
              <a:gd name="connsiteX11" fmla="*/ 2333170 w 2899227"/>
              <a:gd name="connsiteY11" fmla="*/ 449943 h 7137400"/>
              <a:gd name="connsiteX12" fmla="*/ 2289627 w 2899227"/>
              <a:gd name="connsiteY12" fmla="*/ 478972 h 7137400"/>
              <a:gd name="connsiteX13" fmla="*/ 2202541 w 2899227"/>
              <a:gd name="connsiteY13" fmla="*/ 551543 h 7137400"/>
              <a:gd name="connsiteX14" fmla="*/ 2188027 w 2899227"/>
              <a:gd name="connsiteY14" fmla="*/ 595086 h 7137400"/>
              <a:gd name="connsiteX15" fmla="*/ 2158999 w 2899227"/>
              <a:gd name="connsiteY15" fmla="*/ 653143 h 7137400"/>
              <a:gd name="connsiteX16" fmla="*/ 2144484 w 2899227"/>
              <a:gd name="connsiteY16" fmla="*/ 711200 h 7137400"/>
              <a:gd name="connsiteX17" fmla="*/ 2100941 w 2899227"/>
              <a:gd name="connsiteY17" fmla="*/ 972457 h 7137400"/>
              <a:gd name="connsiteX18" fmla="*/ 2086427 w 2899227"/>
              <a:gd name="connsiteY18" fmla="*/ 1016000 h 7137400"/>
              <a:gd name="connsiteX19" fmla="*/ 2042884 w 2899227"/>
              <a:gd name="connsiteY19" fmla="*/ 1045029 h 7137400"/>
              <a:gd name="connsiteX20" fmla="*/ 1984827 w 2899227"/>
              <a:gd name="connsiteY20" fmla="*/ 1132114 h 7137400"/>
              <a:gd name="connsiteX21" fmla="*/ 1955799 w 2899227"/>
              <a:gd name="connsiteY21" fmla="*/ 1219200 h 7137400"/>
              <a:gd name="connsiteX22" fmla="*/ 1941284 w 2899227"/>
              <a:gd name="connsiteY22" fmla="*/ 1262743 h 7137400"/>
              <a:gd name="connsiteX23" fmla="*/ 1912256 w 2899227"/>
              <a:gd name="connsiteY23" fmla="*/ 1306286 h 7137400"/>
              <a:gd name="connsiteX24" fmla="*/ 1897741 w 2899227"/>
              <a:gd name="connsiteY24" fmla="*/ 1364343 h 7137400"/>
              <a:gd name="connsiteX25" fmla="*/ 1868713 w 2899227"/>
              <a:gd name="connsiteY25" fmla="*/ 1451429 h 7137400"/>
              <a:gd name="connsiteX26" fmla="*/ 1854199 w 2899227"/>
              <a:gd name="connsiteY26" fmla="*/ 1596572 h 7137400"/>
              <a:gd name="connsiteX27" fmla="*/ 1839684 w 2899227"/>
              <a:gd name="connsiteY27" fmla="*/ 1698172 h 7137400"/>
              <a:gd name="connsiteX28" fmla="*/ 1810656 w 2899227"/>
              <a:gd name="connsiteY28" fmla="*/ 1785257 h 7137400"/>
              <a:gd name="connsiteX29" fmla="*/ 1738084 w 2899227"/>
              <a:gd name="connsiteY29" fmla="*/ 1915886 h 7137400"/>
              <a:gd name="connsiteX30" fmla="*/ 1694541 w 2899227"/>
              <a:gd name="connsiteY30" fmla="*/ 1930400 h 7137400"/>
              <a:gd name="connsiteX31" fmla="*/ 1665513 w 2899227"/>
              <a:gd name="connsiteY31" fmla="*/ 1973943 h 7137400"/>
              <a:gd name="connsiteX32" fmla="*/ 1607456 w 2899227"/>
              <a:gd name="connsiteY32" fmla="*/ 2002972 h 7137400"/>
              <a:gd name="connsiteX33" fmla="*/ 1563913 w 2899227"/>
              <a:gd name="connsiteY33" fmla="*/ 2046514 h 7137400"/>
              <a:gd name="connsiteX34" fmla="*/ 1520370 w 2899227"/>
              <a:gd name="connsiteY34" fmla="*/ 2148114 h 7137400"/>
              <a:gd name="connsiteX35" fmla="*/ 1476827 w 2899227"/>
              <a:gd name="connsiteY35" fmla="*/ 2235200 h 7137400"/>
              <a:gd name="connsiteX36" fmla="*/ 1462313 w 2899227"/>
              <a:gd name="connsiteY36" fmla="*/ 2293257 h 7137400"/>
              <a:gd name="connsiteX37" fmla="*/ 1433284 w 2899227"/>
              <a:gd name="connsiteY37" fmla="*/ 2336800 h 7137400"/>
              <a:gd name="connsiteX38" fmla="*/ 1418770 w 2899227"/>
              <a:gd name="connsiteY38" fmla="*/ 2380343 h 7137400"/>
              <a:gd name="connsiteX39" fmla="*/ 1404256 w 2899227"/>
              <a:gd name="connsiteY39" fmla="*/ 2481943 h 7137400"/>
              <a:gd name="connsiteX40" fmla="*/ 1375227 w 2899227"/>
              <a:gd name="connsiteY40" fmla="*/ 2525486 h 7137400"/>
              <a:gd name="connsiteX41" fmla="*/ 1360713 w 2899227"/>
              <a:gd name="connsiteY41" fmla="*/ 2569029 h 7137400"/>
              <a:gd name="connsiteX42" fmla="*/ 1331684 w 2899227"/>
              <a:gd name="connsiteY42" fmla="*/ 2699657 h 7137400"/>
              <a:gd name="connsiteX43" fmla="*/ 1317170 w 2899227"/>
              <a:gd name="connsiteY43" fmla="*/ 2931886 h 7137400"/>
              <a:gd name="connsiteX44" fmla="*/ 1317170 w 2899227"/>
              <a:gd name="connsiteY44" fmla="*/ 3164114 h 7137400"/>
              <a:gd name="connsiteX45" fmla="*/ 1302656 w 2899227"/>
              <a:gd name="connsiteY45" fmla="*/ 3396343 h 7137400"/>
              <a:gd name="connsiteX46" fmla="*/ 1273627 w 2899227"/>
              <a:gd name="connsiteY46" fmla="*/ 3483429 h 7137400"/>
              <a:gd name="connsiteX47" fmla="*/ 1302656 w 2899227"/>
              <a:gd name="connsiteY47" fmla="*/ 3599543 h 7137400"/>
              <a:gd name="connsiteX48" fmla="*/ 1288141 w 2899227"/>
              <a:gd name="connsiteY48" fmla="*/ 3672114 h 7137400"/>
              <a:gd name="connsiteX49" fmla="*/ 1230084 w 2899227"/>
              <a:gd name="connsiteY49" fmla="*/ 4034972 h 7137400"/>
              <a:gd name="connsiteX50" fmla="*/ 1215570 w 2899227"/>
              <a:gd name="connsiteY50" fmla="*/ 4078514 h 7137400"/>
              <a:gd name="connsiteX51" fmla="*/ 1186541 w 2899227"/>
              <a:gd name="connsiteY51" fmla="*/ 4122057 h 7137400"/>
              <a:gd name="connsiteX52" fmla="*/ 1172027 w 2899227"/>
              <a:gd name="connsiteY52" fmla="*/ 4165600 h 7137400"/>
              <a:gd name="connsiteX53" fmla="*/ 1084941 w 2899227"/>
              <a:gd name="connsiteY53" fmla="*/ 4252686 h 7137400"/>
              <a:gd name="connsiteX54" fmla="*/ 1070427 w 2899227"/>
              <a:gd name="connsiteY54" fmla="*/ 4296229 h 7137400"/>
              <a:gd name="connsiteX55" fmla="*/ 1012370 w 2899227"/>
              <a:gd name="connsiteY55" fmla="*/ 4383314 h 7137400"/>
              <a:gd name="connsiteX56" fmla="*/ 939799 w 2899227"/>
              <a:gd name="connsiteY56" fmla="*/ 4528457 h 7137400"/>
              <a:gd name="connsiteX57" fmla="*/ 910770 w 2899227"/>
              <a:gd name="connsiteY57" fmla="*/ 4572000 h 7137400"/>
              <a:gd name="connsiteX58" fmla="*/ 867227 w 2899227"/>
              <a:gd name="connsiteY58" fmla="*/ 4601029 h 7137400"/>
              <a:gd name="connsiteX59" fmla="*/ 852713 w 2899227"/>
              <a:gd name="connsiteY59" fmla="*/ 4644572 h 7137400"/>
              <a:gd name="connsiteX60" fmla="*/ 794656 w 2899227"/>
              <a:gd name="connsiteY60" fmla="*/ 4731657 h 7137400"/>
              <a:gd name="connsiteX61" fmla="*/ 765627 w 2899227"/>
              <a:gd name="connsiteY61" fmla="*/ 4833257 h 7137400"/>
              <a:gd name="connsiteX62" fmla="*/ 994227 w 2899227"/>
              <a:gd name="connsiteY62" fmla="*/ 5105400 h 7137400"/>
              <a:gd name="connsiteX63" fmla="*/ 903513 w 2899227"/>
              <a:gd name="connsiteY63" fmla="*/ 5232400 h 7137400"/>
              <a:gd name="connsiteX64" fmla="*/ 598713 w 2899227"/>
              <a:gd name="connsiteY64" fmla="*/ 5308600 h 7137400"/>
              <a:gd name="connsiteX65" fmla="*/ 598713 w 2899227"/>
              <a:gd name="connsiteY65" fmla="*/ 5384800 h 7137400"/>
              <a:gd name="connsiteX66" fmla="*/ 522514 w 2899227"/>
              <a:gd name="connsiteY66" fmla="*/ 5689600 h 7137400"/>
              <a:gd name="connsiteX67" fmla="*/ 370114 w 2899227"/>
              <a:gd name="connsiteY67" fmla="*/ 5842000 h 7137400"/>
              <a:gd name="connsiteX68" fmla="*/ 141514 w 2899227"/>
              <a:gd name="connsiteY68" fmla="*/ 6375400 h 7137400"/>
              <a:gd name="connsiteX69" fmla="*/ 65313 w 2899227"/>
              <a:gd name="connsiteY69"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812141 w 2899227"/>
              <a:gd name="connsiteY3" fmla="*/ 116114 h 7137400"/>
              <a:gd name="connsiteX4" fmla="*/ 2768599 w 2899227"/>
              <a:gd name="connsiteY4" fmla="*/ 159657 h 7137400"/>
              <a:gd name="connsiteX5" fmla="*/ 2681513 w 2899227"/>
              <a:gd name="connsiteY5" fmla="*/ 217714 h 7137400"/>
              <a:gd name="connsiteX6" fmla="*/ 2594427 w 2899227"/>
              <a:gd name="connsiteY6" fmla="*/ 261257 h 7137400"/>
              <a:gd name="connsiteX7" fmla="*/ 2507341 w 2899227"/>
              <a:gd name="connsiteY7" fmla="*/ 319314 h 7137400"/>
              <a:gd name="connsiteX8" fmla="*/ 2434770 w 2899227"/>
              <a:gd name="connsiteY8" fmla="*/ 377372 h 7137400"/>
              <a:gd name="connsiteX9" fmla="*/ 2420256 w 2899227"/>
              <a:gd name="connsiteY9" fmla="*/ 420914 h 7137400"/>
              <a:gd name="connsiteX10" fmla="*/ 2333170 w 2899227"/>
              <a:gd name="connsiteY10" fmla="*/ 449943 h 7137400"/>
              <a:gd name="connsiteX11" fmla="*/ 2289627 w 2899227"/>
              <a:gd name="connsiteY11" fmla="*/ 478972 h 7137400"/>
              <a:gd name="connsiteX12" fmla="*/ 2202541 w 2899227"/>
              <a:gd name="connsiteY12" fmla="*/ 551543 h 7137400"/>
              <a:gd name="connsiteX13" fmla="*/ 2188027 w 2899227"/>
              <a:gd name="connsiteY13" fmla="*/ 595086 h 7137400"/>
              <a:gd name="connsiteX14" fmla="*/ 2158999 w 2899227"/>
              <a:gd name="connsiteY14" fmla="*/ 653143 h 7137400"/>
              <a:gd name="connsiteX15" fmla="*/ 2144484 w 2899227"/>
              <a:gd name="connsiteY15" fmla="*/ 711200 h 7137400"/>
              <a:gd name="connsiteX16" fmla="*/ 2100941 w 2899227"/>
              <a:gd name="connsiteY16" fmla="*/ 972457 h 7137400"/>
              <a:gd name="connsiteX17" fmla="*/ 2086427 w 2899227"/>
              <a:gd name="connsiteY17" fmla="*/ 1016000 h 7137400"/>
              <a:gd name="connsiteX18" fmla="*/ 2042884 w 2899227"/>
              <a:gd name="connsiteY18" fmla="*/ 1045029 h 7137400"/>
              <a:gd name="connsiteX19" fmla="*/ 1984827 w 2899227"/>
              <a:gd name="connsiteY19" fmla="*/ 1132114 h 7137400"/>
              <a:gd name="connsiteX20" fmla="*/ 1955799 w 2899227"/>
              <a:gd name="connsiteY20" fmla="*/ 1219200 h 7137400"/>
              <a:gd name="connsiteX21" fmla="*/ 1941284 w 2899227"/>
              <a:gd name="connsiteY21" fmla="*/ 1262743 h 7137400"/>
              <a:gd name="connsiteX22" fmla="*/ 1912256 w 2899227"/>
              <a:gd name="connsiteY22" fmla="*/ 1306286 h 7137400"/>
              <a:gd name="connsiteX23" fmla="*/ 1897741 w 2899227"/>
              <a:gd name="connsiteY23" fmla="*/ 1364343 h 7137400"/>
              <a:gd name="connsiteX24" fmla="*/ 1868713 w 2899227"/>
              <a:gd name="connsiteY24" fmla="*/ 1451429 h 7137400"/>
              <a:gd name="connsiteX25" fmla="*/ 1854199 w 2899227"/>
              <a:gd name="connsiteY25" fmla="*/ 1596572 h 7137400"/>
              <a:gd name="connsiteX26" fmla="*/ 1839684 w 2899227"/>
              <a:gd name="connsiteY26" fmla="*/ 1698172 h 7137400"/>
              <a:gd name="connsiteX27" fmla="*/ 1810656 w 2899227"/>
              <a:gd name="connsiteY27" fmla="*/ 1785257 h 7137400"/>
              <a:gd name="connsiteX28" fmla="*/ 1738084 w 2899227"/>
              <a:gd name="connsiteY28" fmla="*/ 1915886 h 7137400"/>
              <a:gd name="connsiteX29" fmla="*/ 1694541 w 2899227"/>
              <a:gd name="connsiteY29" fmla="*/ 1930400 h 7137400"/>
              <a:gd name="connsiteX30" fmla="*/ 1665513 w 2899227"/>
              <a:gd name="connsiteY30" fmla="*/ 1973943 h 7137400"/>
              <a:gd name="connsiteX31" fmla="*/ 1607456 w 2899227"/>
              <a:gd name="connsiteY31" fmla="*/ 2002972 h 7137400"/>
              <a:gd name="connsiteX32" fmla="*/ 1563913 w 2899227"/>
              <a:gd name="connsiteY32" fmla="*/ 2046514 h 7137400"/>
              <a:gd name="connsiteX33" fmla="*/ 1520370 w 2899227"/>
              <a:gd name="connsiteY33" fmla="*/ 2148114 h 7137400"/>
              <a:gd name="connsiteX34" fmla="*/ 1476827 w 2899227"/>
              <a:gd name="connsiteY34" fmla="*/ 2235200 h 7137400"/>
              <a:gd name="connsiteX35" fmla="*/ 1462313 w 2899227"/>
              <a:gd name="connsiteY35" fmla="*/ 2293257 h 7137400"/>
              <a:gd name="connsiteX36" fmla="*/ 1433284 w 2899227"/>
              <a:gd name="connsiteY36" fmla="*/ 2336800 h 7137400"/>
              <a:gd name="connsiteX37" fmla="*/ 1418770 w 2899227"/>
              <a:gd name="connsiteY37" fmla="*/ 2380343 h 7137400"/>
              <a:gd name="connsiteX38" fmla="*/ 1404256 w 2899227"/>
              <a:gd name="connsiteY38" fmla="*/ 2481943 h 7137400"/>
              <a:gd name="connsiteX39" fmla="*/ 1375227 w 2899227"/>
              <a:gd name="connsiteY39" fmla="*/ 2525486 h 7137400"/>
              <a:gd name="connsiteX40" fmla="*/ 1360713 w 2899227"/>
              <a:gd name="connsiteY40" fmla="*/ 2569029 h 7137400"/>
              <a:gd name="connsiteX41" fmla="*/ 1331684 w 2899227"/>
              <a:gd name="connsiteY41" fmla="*/ 2699657 h 7137400"/>
              <a:gd name="connsiteX42" fmla="*/ 1317170 w 2899227"/>
              <a:gd name="connsiteY42" fmla="*/ 2931886 h 7137400"/>
              <a:gd name="connsiteX43" fmla="*/ 1317170 w 2899227"/>
              <a:gd name="connsiteY43" fmla="*/ 3164114 h 7137400"/>
              <a:gd name="connsiteX44" fmla="*/ 1302656 w 2899227"/>
              <a:gd name="connsiteY44" fmla="*/ 3396343 h 7137400"/>
              <a:gd name="connsiteX45" fmla="*/ 1273627 w 2899227"/>
              <a:gd name="connsiteY45" fmla="*/ 3483429 h 7137400"/>
              <a:gd name="connsiteX46" fmla="*/ 1302656 w 2899227"/>
              <a:gd name="connsiteY46" fmla="*/ 3599543 h 7137400"/>
              <a:gd name="connsiteX47" fmla="*/ 1288141 w 2899227"/>
              <a:gd name="connsiteY47" fmla="*/ 3672114 h 7137400"/>
              <a:gd name="connsiteX48" fmla="*/ 1230084 w 2899227"/>
              <a:gd name="connsiteY48" fmla="*/ 4034972 h 7137400"/>
              <a:gd name="connsiteX49" fmla="*/ 1215570 w 2899227"/>
              <a:gd name="connsiteY49" fmla="*/ 4078514 h 7137400"/>
              <a:gd name="connsiteX50" fmla="*/ 1186541 w 2899227"/>
              <a:gd name="connsiteY50" fmla="*/ 4122057 h 7137400"/>
              <a:gd name="connsiteX51" fmla="*/ 1172027 w 2899227"/>
              <a:gd name="connsiteY51" fmla="*/ 4165600 h 7137400"/>
              <a:gd name="connsiteX52" fmla="*/ 1084941 w 2899227"/>
              <a:gd name="connsiteY52" fmla="*/ 4252686 h 7137400"/>
              <a:gd name="connsiteX53" fmla="*/ 1070427 w 2899227"/>
              <a:gd name="connsiteY53" fmla="*/ 4296229 h 7137400"/>
              <a:gd name="connsiteX54" fmla="*/ 1012370 w 2899227"/>
              <a:gd name="connsiteY54" fmla="*/ 4383314 h 7137400"/>
              <a:gd name="connsiteX55" fmla="*/ 939799 w 2899227"/>
              <a:gd name="connsiteY55" fmla="*/ 4528457 h 7137400"/>
              <a:gd name="connsiteX56" fmla="*/ 910770 w 2899227"/>
              <a:gd name="connsiteY56" fmla="*/ 4572000 h 7137400"/>
              <a:gd name="connsiteX57" fmla="*/ 867227 w 2899227"/>
              <a:gd name="connsiteY57" fmla="*/ 4601029 h 7137400"/>
              <a:gd name="connsiteX58" fmla="*/ 852713 w 2899227"/>
              <a:gd name="connsiteY58" fmla="*/ 4644572 h 7137400"/>
              <a:gd name="connsiteX59" fmla="*/ 794656 w 2899227"/>
              <a:gd name="connsiteY59" fmla="*/ 4731657 h 7137400"/>
              <a:gd name="connsiteX60" fmla="*/ 765627 w 2899227"/>
              <a:gd name="connsiteY60" fmla="*/ 4833257 h 7137400"/>
              <a:gd name="connsiteX61" fmla="*/ 994227 w 2899227"/>
              <a:gd name="connsiteY61" fmla="*/ 5105400 h 7137400"/>
              <a:gd name="connsiteX62" fmla="*/ 903513 w 2899227"/>
              <a:gd name="connsiteY62" fmla="*/ 5232400 h 7137400"/>
              <a:gd name="connsiteX63" fmla="*/ 598713 w 2899227"/>
              <a:gd name="connsiteY63" fmla="*/ 5308600 h 7137400"/>
              <a:gd name="connsiteX64" fmla="*/ 598713 w 2899227"/>
              <a:gd name="connsiteY64" fmla="*/ 5384800 h 7137400"/>
              <a:gd name="connsiteX65" fmla="*/ 522514 w 2899227"/>
              <a:gd name="connsiteY65" fmla="*/ 5689600 h 7137400"/>
              <a:gd name="connsiteX66" fmla="*/ 370114 w 2899227"/>
              <a:gd name="connsiteY66" fmla="*/ 5842000 h 7137400"/>
              <a:gd name="connsiteX67" fmla="*/ 141514 w 2899227"/>
              <a:gd name="connsiteY67" fmla="*/ 6375400 h 7137400"/>
              <a:gd name="connsiteX68" fmla="*/ 65313 w 2899227"/>
              <a:gd name="connsiteY68"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812141 w 2899227"/>
              <a:gd name="connsiteY3" fmla="*/ 116114 h 7137400"/>
              <a:gd name="connsiteX4" fmla="*/ 2768599 w 2899227"/>
              <a:gd name="connsiteY4" fmla="*/ 159657 h 7137400"/>
              <a:gd name="connsiteX5" fmla="*/ 2594427 w 2899227"/>
              <a:gd name="connsiteY5" fmla="*/ 261257 h 7137400"/>
              <a:gd name="connsiteX6" fmla="*/ 2507341 w 2899227"/>
              <a:gd name="connsiteY6" fmla="*/ 319314 h 7137400"/>
              <a:gd name="connsiteX7" fmla="*/ 2434770 w 2899227"/>
              <a:gd name="connsiteY7" fmla="*/ 377372 h 7137400"/>
              <a:gd name="connsiteX8" fmla="*/ 2420256 w 2899227"/>
              <a:gd name="connsiteY8" fmla="*/ 420914 h 7137400"/>
              <a:gd name="connsiteX9" fmla="*/ 2333170 w 2899227"/>
              <a:gd name="connsiteY9" fmla="*/ 449943 h 7137400"/>
              <a:gd name="connsiteX10" fmla="*/ 2289627 w 2899227"/>
              <a:gd name="connsiteY10" fmla="*/ 478972 h 7137400"/>
              <a:gd name="connsiteX11" fmla="*/ 2202541 w 2899227"/>
              <a:gd name="connsiteY11" fmla="*/ 551543 h 7137400"/>
              <a:gd name="connsiteX12" fmla="*/ 2188027 w 2899227"/>
              <a:gd name="connsiteY12" fmla="*/ 595086 h 7137400"/>
              <a:gd name="connsiteX13" fmla="*/ 2158999 w 2899227"/>
              <a:gd name="connsiteY13" fmla="*/ 653143 h 7137400"/>
              <a:gd name="connsiteX14" fmla="*/ 2144484 w 2899227"/>
              <a:gd name="connsiteY14" fmla="*/ 711200 h 7137400"/>
              <a:gd name="connsiteX15" fmla="*/ 2100941 w 2899227"/>
              <a:gd name="connsiteY15" fmla="*/ 972457 h 7137400"/>
              <a:gd name="connsiteX16" fmla="*/ 2086427 w 2899227"/>
              <a:gd name="connsiteY16" fmla="*/ 1016000 h 7137400"/>
              <a:gd name="connsiteX17" fmla="*/ 2042884 w 2899227"/>
              <a:gd name="connsiteY17" fmla="*/ 1045029 h 7137400"/>
              <a:gd name="connsiteX18" fmla="*/ 1984827 w 2899227"/>
              <a:gd name="connsiteY18" fmla="*/ 1132114 h 7137400"/>
              <a:gd name="connsiteX19" fmla="*/ 1955799 w 2899227"/>
              <a:gd name="connsiteY19" fmla="*/ 1219200 h 7137400"/>
              <a:gd name="connsiteX20" fmla="*/ 1941284 w 2899227"/>
              <a:gd name="connsiteY20" fmla="*/ 1262743 h 7137400"/>
              <a:gd name="connsiteX21" fmla="*/ 1912256 w 2899227"/>
              <a:gd name="connsiteY21" fmla="*/ 1306286 h 7137400"/>
              <a:gd name="connsiteX22" fmla="*/ 1897741 w 2899227"/>
              <a:gd name="connsiteY22" fmla="*/ 1364343 h 7137400"/>
              <a:gd name="connsiteX23" fmla="*/ 1868713 w 2899227"/>
              <a:gd name="connsiteY23" fmla="*/ 1451429 h 7137400"/>
              <a:gd name="connsiteX24" fmla="*/ 1854199 w 2899227"/>
              <a:gd name="connsiteY24" fmla="*/ 1596572 h 7137400"/>
              <a:gd name="connsiteX25" fmla="*/ 1839684 w 2899227"/>
              <a:gd name="connsiteY25" fmla="*/ 1698172 h 7137400"/>
              <a:gd name="connsiteX26" fmla="*/ 1810656 w 2899227"/>
              <a:gd name="connsiteY26" fmla="*/ 1785257 h 7137400"/>
              <a:gd name="connsiteX27" fmla="*/ 1738084 w 2899227"/>
              <a:gd name="connsiteY27" fmla="*/ 1915886 h 7137400"/>
              <a:gd name="connsiteX28" fmla="*/ 1694541 w 2899227"/>
              <a:gd name="connsiteY28" fmla="*/ 1930400 h 7137400"/>
              <a:gd name="connsiteX29" fmla="*/ 1665513 w 2899227"/>
              <a:gd name="connsiteY29" fmla="*/ 1973943 h 7137400"/>
              <a:gd name="connsiteX30" fmla="*/ 1607456 w 2899227"/>
              <a:gd name="connsiteY30" fmla="*/ 2002972 h 7137400"/>
              <a:gd name="connsiteX31" fmla="*/ 1563913 w 2899227"/>
              <a:gd name="connsiteY31" fmla="*/ 2046514 h 7137400"/>
              <a:gd name="connsiteX32" fmla="*/ 1520370 w 2899227"/>
              <a:gd name="connsiteY32" fmla="*/ 2148114 h 7137400"/>
              <a:gd name="connsiteX33" fmla="*/ 1476827 w 2899227"/>
              <a:gd name="connsiteY33" fmla="*/ 2235200 h 7137400"/>
              <a:gd name="connsiteX34" fmla="*/ 1462313 w 2899227"/>
              <a:gd name="connsiteY34" fmla="*/ 2293257 h 7137400"/>
              <a:gd name="connsiteX35" fmla="*/ 1433284 w 2899227"/>
              <a:gd name="connsiteY35" fmla="*/ 2336800 h 7137400"/>
              <a:gd name="connsiteX36" fmla="*/ 1418770 w 2899227"/>
              <a:gd name="connsiteY36" fmla="*/ 2380343 h 7137400"/>
              <a:gd name="connsiteX37" fmla="*/ 1404256 w 2899227"/>
              <a:gd name="connsiteY37" fmla="*/ 2481943 h 7137400"/>
              <a:gd name="connsiteX38" fmla="*/ 1375227 w 2899227"/>
              <a:gd name="connsiteY38" fmla="*/ 2525486 h 7137400"/>
              <a:gd name="connsiteX39" fmla="*/ 1360713 w 2899227"/>
              <a:gd name="connsiteY39" fmla="*/ 2569029 h 7137400"/>
              <a:gd name="connsiteX40" fmla="*/ 1331684 w 2899227"/>
              <a:gd name="connsiteY40" fmla="*/ 2699657 h 7137400"/>
              <a:gd name="connsiteX41" fmla="*/ 1317170 w 2899227"/>
              <a:gd name="connsiteY41" fmla="*/ 2931886 h 7137400"/>
              <a:gd name="connsiteX42" fmla="*/ 1317170 w 2899227"/>
              <a:gd name="connsiteY42" fmla="*/ 3164114 h 7137400"/>
              <a:gd name="connsiteX43" fmla="*/ 1302656 w 2899227"/>
              <a:gd name="connsiteY43" fmla="*/ 3396343 h 7137400"/>
              <a:gd name="connsiteX44" fmla="*/ 1273627 w 2899227"/>
              <a:gd name="connsiteY44" fmla="*/ 3483429 h 7137400"/>
              <a:gd name="connsiteX45" fmla="*/ 1302656 w 2899227"/>
              <a:gd name="connsiteY45" fmla="*/ 3599543 h 7137400"/>
              <a:gd name="connsiteX46" fmla="*/ 1288141 w 2899227"/>
              <a:gd name="connsiteY46" fmla="*/ 3672114 h 7137400"/>
              <a:gd name="connsiteX47" fmla="*/ 1230084 w 2899227"/>
              <a:gd name="connsiteY47" fmla="*/ 4034972 h 7137400"/>
              <a:gd name="connsiteX48" fmla="*/ 1215570 w 2899227"/>
              <a:gd name="connsiteY48" fmla="*/ 4078514 h 7137400"/>
              <a:gd name="connsiteX49" fmla="*/ 1186541 w 2899227"/>
              <a:gd name="connsiteY49" fmla="*/ 4122057 h 7137400"/>
              <a:gd name="connsiteX50" fmla="*/ 1172027 w 2899227"/>
              <a:gd name="connsiteY50" fmla="*/ 4165600 h 7137400"/>
              <a:gd name="connsiteX51" fmla="*/ 1084941 w 2899227"/>
              <a:gd name="connsiteY51" fmla="*/ 4252686 h 7137400"/>
              <a:gd name="connsiteX52" fmla="*/ 1070427 w 2899227"/>
              <a:gd name="connsiteY52" fmla="*/ 4296229 h 7137400"/>
              <a:gd name="connsiteX53" fmla="*/ 1012370 w 2899227"/>
              <a:gd name="connsiteY53" fmla="*/ 4383314 h 7137400"/>
              <a:gd name="connsiteX54" fmla="*/ 939799 w 2899227"/>
              <a:gd name="connsiteY54" fmla="*/ 4528457 h 7137400"/>
              <a:gd name="connsiteX55" fmla="*/ 910770 w 2899227"/>
              <a:gd name="connsiteY55" fmla="*/ 4572000 h 7137400"/>
              <a:gd name="connsiteX56" fmla="*/ 867227 w 2899227"/>
              <a:gd name="connsiteY56" fmla="*/ 4601029 h 7137400"/>
              <a:gd name="connsiteX57" fmla="*/ 852713 w 2899227"/>
              <a:gd name="connsiteY57" fmla="*/ 4644572 h 7137400"/>
              <a:gd name="connsiteX58" fmla="*/ 794656 w 2899227"/>
              <a:gd name="connsiteY58" fmla="*/ 4731657 h 7137400"/>
              <a:gd name="connsiteX59" fmla="*/ 765627 w 2899227"/>
              <a:gd name="connsiteY59" fmla="*/ 4833257 h 7137400"/>
              <a:gd name="connsiteX60" fmla="*/ 994227 w 2899227"/>
              <a:gd name="connsiteY60" fmla="*/ 5105400 h 7137400"/>
              <a:gd name="connsiteX61" fmla="*/ 903513 w 2899227"/>
              <a:gd name="connsiteY61" fmla="*/ 5232400 h 7137400"/>
              <a:gd name="connsiteX62" fmla="*/ 598713 w 2899227"/>
              <a:gd name="connsiteY62" fmla="*/ 5308600 h 7137400"/>
              <a:gd name="connsiteX63" fmla="*/ 598713 w 2899227"/>
              <a:gd name="connsiteY63" fmla="*/ 5384800 h 7137400"/>
              <a:gd name="connsiteX64" fmla="*/ 522514 w 2899227"/>
              <a:gd name="connsiteY64" fmla="*/ 5689600 h 7137400"/>
              <a:gd name="connsiteX65" fmla="*/ 370114 w 2899227"/>
              <a:gd name="connsiteY65" fmla="*/ 5842000 h 7137400"/>
              <a:gd name="connsiteX66" fmla="*/ 141514 w 2899227"/>
              <a:gd name="connsiteY66" fmla="*/ 6375400 h 7137400"/>
              <a:gd name="connsiteX67" fmla="*/ 65313 w 2899227"/>
              <a:gd name="connsiteY67"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812141 w 2899227"/>
              <a:gd name="connsiteY3" fmla="*/ 116114 h 7137400"/>
              <a:gd name="connsiteX4" fmla="*/ 2594427 w 2899227"/>
              <a:gd name="connsiteY4" fmla="*/ 261257 h 7137400"/>
              <a:gd name="connsiteX5" fmla="*/ 2507341 w 2899227"/>
              <a:gd name="connsiteY5" fmla="*/ 319314 h 7137400"/>
              <a:gd name="connsiteX6" fmla="*/ 2434770 w 2899227"/>
              <a:gd name="connsiteY6" fmla="*/ 377372 h 7137400"/>
              <a:gd name="connsiteX7" fmla="*/ 2420256 w 2899227"/>
              <a:gd name="connsiteY7" fmla="*/ 420914 h 7137400"/>
              <a:gd name="connsiteX8" fmla="*/ 2333170 w 2899227"/>
              <a:gd name="connsiteY8" fmla="*/ 449943 h 7137400"/>
              <a:gd name="connsiteX9" fmla="*/ 2289627 w 2899227"/>
              <a:gd name="connsiteY9" fmla="*/ 478972 h 7137400"/>
              <a:gd name="connsiteX10" fmla="*/ 2202541 w 2899227"/>
              <a:gd name="connsiteY10" fmla="*/ 551543 h 7137400"/>
              <a:gd name="connsiteX11" fmla="*/ 2188027 w 2899227"/>
              <a:gd name="connsiteY11" fmla="*/ 595086 h 7137400"/>
              <a:gd name="connsiteX12" fmla="*/ 2158999 w 2899227"/>
              <a:gd name="connsiteY12" fmla="*/ 653143 h 7137400"/>
              <a:gd name="connsiteX13" fmla="*/ 2144484 w 2899227"/>
              <a:gd name="connsiteY13" fmla="*/ 711200 h 7137400"/>
              <a:gd name="connsiteX14" fmla="*/ 2100941 w 2899227"/>
              <a:gd name="connsiteY14" fmla="*/ 972457 h 7137400"/>
              <a:gd name="connsiteX15" fmla="*/ 2086427 w 2899227"/>
              <a:gd name="connsiteY15" fmla="*/ 1016000 h 7137400"/>
              <a:gd name="connsiteX16" fmla="*/ 2042884 w 2899227"/>
              <a:gd name="connsiteY16" fmla="*/ 1045029 h 7137400"/>
              <a:gd name="connsiteX17" fmla="*/ 1984827 w 2899227"/>
              <a:gd name="connsiteY17" fmla="*/ 1132114 h 7137400"/>
              <a:gd name="connsiteX18" fmla="*/ 1955799 w 2899227"/>
              <a:gd name="connsiteY18" fmla="*/ 1219200 h 7137400"/>
              <a:gd name="connsiteX19" fmla="*/ 1941284 w 2899227"/>
              <a:gd name="connsiteY19" fmla="*/ 1262743 h 7137400"/>
              <a:gd name="connsiteX20" fmla="*/ 1912256 w 2899227"/>
              <a:gd name="connsiteY20" fmla="*/ 1306286 h 7137400"/>
              <a:gd name="connsiteX21" fmla="*/ 1897741 w 2899227"/>
              <a:gd name="connsiteY21" fmla="*/ 1364343 h 7137400"/>
              <a:gd name="connsiteX22" fmla="*/ 1868713 w 2899227"/>
              <a:gd name="connsiteY22" fmla="*/ 1451429 h 7137400"/>
              <a:gd name="connsiteX23" fmla="*/ 1854199 w 2899227"/>
              <a:gd name="connsiteY23" fmla="*/ 1596572 h 7137400"/>
              <a:gd name="connsiteX24" fmla="*/ 1839684 w 2899227"/>
              <a:gd name="connsiteY24" fmla="*/ 1698172 h 7137400"/>
              <a:gd name="connsiteX25" fmla="*/ 1810656 w 2899227"/>
              <a:gd name="connsiteY25" fmla="*/ 1785257 h 7137400"/>
              <a:gd name="connsiteX26" fmla="*/ 1738084 w 2899227"/>
              <a:gd name="connsiteY26" fmla="*/ 1915886 h 7137400"/>
              <a:gd name="connsiteX27" fmla="*/ 1694541 w 2899227"/>
              <a:gd name="connsiteY27" fmla="*/ 1930400 h 7137400"/>
              <a:gd name="connsiteX28" fmla="*/ 1665513 w 2899227"/>
              <a:gd name="connsiteY28" fmla="*/ 1973943 h 7137400"/>
              <a:gd name="connsiteX29" fmla="*/ 1607456 w 2899227"/>
              <a:gd name="connsiteY29" fmla="*/ 2002972 h 7137400"/>
              <a:gd name="connsiteX30" fmla="*/ 1563913 w 2899227"/>
              <a:gd name="connsiteY30" fmla="*/ 2046514 h 7137400"/>
              <a:gd name="connsiteX31" fmla="*/ 1520370 w 2899227"/>
              <a:gd name="connsiteY31" fmla="*/ 2148114 h 7137400"/>
              <a:gd name="connsiteX32" fmla="*/ 1476827 w 2899227"/>
              <a:gd name="connsiteY32" fmla="*/ 2235200 h 7137400"/>
              <a:gd name="connsiteX33" fmla="*/ 1462313 w 2899227"/>
              <a:gd name="connsiteY33" fmla="*/ 2293257 h 7137400"/>
              <a:gd name="connsiteX34" fmla="*/ 1433284 w 2899227"/>
              <a:gd name="connsiteY34" fmla="*/ 2336800 h 7137400"/>
              <a:gd name="connsiteX35" fmla="*/ 1418770 w 2899227"/>
              <a:gd name="connsiteY35" fmla="*/ 2380343 h 7137400"/>
              <a:gd name="connsiteX36" fmla="*/ 1404256 w 2899227"/>
              <a:gd name="connsiteY36" fmla="*/ 2481943 h 7137400"/>
              <a:gd name="connsiteX37" fmla="*/ 1375227 w 2899227"/>
              <a:gd name="connsiteY37" fmla="*/ 2525486 h 7137400"/>
              <a:gd name="connsiteX38" fmla="*/ 1360713 w 2899227"/>
              <a:gd name="connsiteY38" fmla="*/ 2569029 h 7137400"/>
              <a:gd name="connsiteX39" fmla="*/ 1331684 w 2899227"/>
              <a:gd name="connsiteY39" fmla="*/ 2699657 h 7137400"/>
              <a:gd name="connsiteX40" fmla="*/ 1317170 w 2899227"/>
              <a:gd name="connsiteY40" fmla="*/ 2931886 h 7137400"/>
              <a:gd name="connsiteX41" fmla="*/ 1317170 w 2899227"/>
              <a:gd name="connsiteY41" fmla="*/ 3164114 h 7137400"/>
              <a:gd name="connsiteX42" fmla="*/ 1302656 w 2899227"/>
              <a:gd name="connsiteY42" fmla="*/ 3396343 h 7137400"/>
              <a:gd name="connsiteX43" fmla="*/ 1273627 w 2899227"/>
              <a:gd name="connsiteY43" fmla="*/ 3483429 h 7137400"/>
              <a:gd name="connsiteX44" fmla="*/ 1302656 w 2899227"/>
              <a:gd name="connsiteY44" fmla="*/ 3599543 h 7137400"/>
              <a:gd name="connsiteX45" fmla="*/ 1288141 w 2899227"/>
              <a:gd name="connsiteY45" fmla="*/ 3672114 h 7137400"/>
              <a:gd name="connsiteX46" fmla="*/ 1230084 w 2899227"/>
              <a:gd name="connsiteY46" fmla="*/ 4034972 h 7137400"/>
              <a:gd name="connsiteX47" fmla="*/ 1215570 w 2899227"/>
              <a:gd name="connsiteY47" fmla="*/ 4078514 h 7137400"/>
              <a:gd name="connsiteX48" fmla="*/ 1186541 w 2899227"/>
              <a:gd name="connsiteY48" fmla="*/ 4122057 h 7137400"/>
              <a:gd name="connsiteX49" fmla="*/ 1172027 w 2899227"/>
              <a:gd name="connsiteY49" fmla="*/ 4165600 h 7137400"/>
              <a:gd name="connsiteX50" fmla="*/ 1084941 w 2899227"/>
              <a:gd name="connsiteY50" fmla="*/ 4252686 h 7137400"/>
              <a:gd name="connsiteX51" fmla="*/ 1070427 w 2899227"/>
              <a:gd name="connsiteY51" fmla="*/ 4296229 h 7137400"/>
              <a:gd name="connsiteX52" fmla="*/ 1012370 w 2899227"/>
              <a:gd name="connsiteY52" fmla="*/ 4383314 h 7137400"/>
              <a:gd name="connsiteX53" fmla="*/ 939799 w 2899227"/>
              <a:gd name="connsiteY53" fmla="*/ 4528457 h 7137400"/>
              <a:gd name="connsiteX54" fmla="*/ 910770 w 2899227"/>
              <a:gd name="connsiteY54" fmla="*/ 4572000 h 7137400"/>
              <a:gd name="connsiteX55" fmla="*/ 867227 w 2899227"/>
              <a:gd name="connsiteY55" fmla="*/ 4601029 h 7137400"/>
              <a:gd name="connsiteX56" fmla="*/ 852713 w 2899227"/>
              <a:gd name="connsiteY56" fmla="*/ 4644572 h 7137400"/>
              <a:gd name="connsiteX57" fmla="*/ 794656 w 2899227"/>
              <a:gd name="connsiteY57" fmla="*/ 4731657 h 7137400"/>
              <a:gd name="connsiteX58" fmla="*/ 765627 w 2899227"/>
              <a:gd name="connsiteY58" fmla="*/ 4833257 h 7137400"/>
              <a:gd name="connsiteX59" fmla="*/ 994227 w 2899227"/>
              <a:gd name="connsiteY59" fmla="*/ 5105400 h 7137400"/>
              <a:gd name="connsiteX60" fmla="*/ 903513 w 2899227"/>
              <a:gd name="connsiteY60" fmla="*/ 5232400 h 7137400"/>
              <a:gd name="connsiteX61" fmla="*/ 598713 w 2899227"/>
              <a:gd name="connsiteY61" fmla="*/ 5308600 h 7137400"/>
              <a:gd name="connsiteX62" fmla="*/ 598713 w 2899227"/>
              <a:gd name="connsiteY62" fmla="*/ 5384800 h 7137400"/>
              <a:gd name="connsiteX63" fmla="*/ 522514 w 2899227"/>
              <a:gd name="connsiteY63" fmla="*/ 5689600 h 7137400"/>
              <a:gd name="connsiteX64" fmla="*/ 370114 w 2899227"/>
              <a:gd name="connsiteY64" fmla="*/ 5842000 h 7137400"/>
              <a:gd name="connsiteX65" fmla="*/ 141514 w 2899227"/>
              <a:gd name="connsiteY65" fmla="*/ 6375400 h 7137400"/>
              <a:gd name="connsiteX66" fmla="*/ 65313 w 2899227"/>
              <a:gd name="connsiteY66" fmla="*/ 7137400 h 7137400"/>
              <a:gd name="connsiteX0" fmla="*/ 2899227 w 2899227"/>
              <a:gd name="connsiteY0" fmla="*/ 0 h 7137400"/>
              <a:gd name="connsiteX1" fmla="*/ 2870199 w 2899227"/>
              <a:gd name="connsiteY1" fmla="*/ 43543 h 7137400"/>
              <a:gd name="connsiteX2" fmla="*/ 2855684 w 2899227"/>
              <a:gd name="connsiteY2" fmla="*/ 87086 h 7137400"/>
              <a:gd name="connsiteX3" fmla="*/ 2594427 w 2899227"/>
              <a:gd name="connsiteY3" fmla="*/ 261257 h 7137400"/>
              <a:gd name="connsiteX4" fmla="*/ 2507341 w 2899227"/>
              <a:gd name="connsiteY4" fmla="*/ 319314 h 7137400"/>
              <a:gd name="connsiteX5" fmla="*/ 2434770 w 2899227"/>
              <a:gd name="connsiteY5" fmla="*/ 377372 h 7137400"/>
              <a:gd name="connsiteX6" fmla="*/ 2420256 w 2899227"/>
              <a:gd name="connsiteY6" fmla="*/ 420914 h 7137400"/>
              <a:gd name="connsiteX7" fmla="*/ 2333170 w 2899227"/>
              <a:gd name="connsiteY7" fmla="*/ 449943 h 7137400"/>
              <a:gd name="connsiteX8" fmla="*/ 2289627 w 2899227"/>
              <a:gd name="connsiteY8" fmla="*/ 478972 h 7137400"/>
              <a:gd name="connsiteX9" fmla="*/ 2202541 w 2899227"/>
              <a:gd name="connsiteY9" fmla="*/ 551543 h 7137400"/>
              <a:gd name="connsiteX10" fmla="*/ 2188027 w 2899227"/>
              <a:gd name="connsiteY10" fmla="*/ 595086 h 7137400"/>
              <a:gd name="connsiteX11" fmla="*/ 2158999 w 2899227"/>
              <a:gd name="connsiteY11" fmla="*/ 653143 h 7137400"/>
              <a:gd name="connsiteX12" fmla="*/ 2144484 w 2899227"/>
              <a:gd name="connsiteY12" fmla="*/ 711200 h 7137400"/>
              <a:gd name="connsiteX13" fmla="*/ 2100941 w 2899227"/>
              <a:gd name="connsiteY13" fmla="*/ 972457 h 7137400"/>
              <a:gd name="connsiteX14" fmla="*/ 2086427 w 2899227"/>
              <a:gd name="connsiteY14" fmla="*/ 1016000 h 7137400"/>
              <a:gd name="connsiteX15" fmla="*/ 2042884 w 2899227"/>
              <a:gd name="connsiteY15" fmla="*/ 1045029 h 7137400"/>
              <a:gd name="connsiteX16" fmla="*/ 1984827 w 2899227"/>
              <a:gd name="connsiteY16" fmla="*/ 1132114 h 7137400"/>
              <a:gd name="connsiteX17" fmla="*/ 1955799 w 2899227"/>
              <a:gd name="connsiteY17" fmla="*/ 1219200 h 7137400"/>
              <a:gd name="connsiteX18" fmla="*/ 1941284 w 2899227"/>
              <a:gd name="connsiteY18" fmla="*/ 1262743 h 7137400"/>
              <a:gd name="connsiteX19" fmla="*/ 1912256 w 2899227"/>
              <a:gd name="connsiteY19" fmla="*/ 1306286 h 7137400"/>
              <a:gd name="connsiteX20" fmla="*/ 1897741 w 2899227"/>
              <a:gd name="connsiteY20" fmla="*/ 1364343 h 7137400"/>
              <a:gd name="connsiteX21" fmla="*/ 1868713 w 2899227"/>
              <a:gd name="connsiteY21" fmla="*/ 1451429 h 7137400"/>
              <a:gd name="connsiteX22" fmla="*/ 1854199 w 2899227"/>
              <a:gd name="connsiteY22" fmla="*/ 1596572 h 7137400"/>
              <a:gd name="connsiteX23" fmla="*/ 1839684 w 2899227"/>
              <a:gd name="connsiteY23" fmla="*/ 1698172 h 7137400"/>
              <a:gd name="connsiteX24" fmla="*/ 1810656 w 2899227"/>
              <a:gd name="connsiteY24" fmla="*/ 1785257 h 7137400"/>
              <a:gd name="connsiteX25" fmla="*/ 1738084 w 2899227"/>
              <a:gd name="connsiteY25" fmla="*/ 1915886 h 7137400"/>
              <a:gd name="connsiteX26" fmla="*/ 1694541 w 2899227"/>
              <a:gd name="connsiteY26" fmla="*/ 1930400 h 7137400"/>
              <a:gd name="connsiteX27" fmla="*/ 1665513 w 2899227"/>
              <a:gd name="connsiteY27" fmla="*/ 1973943 h 7137400"/>
              <a:gd name="connsiteX28" fmla="*/ 1607456 w 2899227"/>
              <a:gd name="connsiteY28" fmla="*/ 2002972 h 7137400"/>
              <a:gd name="connsiteX29" fmla="*/ 1563913 w 2899227"/>
              <a:gd name="connsiteY29" fmla="*/ 2046514 h 7137400"/>
              <a:gd name="connsiteX30" fmla="*/ 1520370 w 2899227"/>
              <a:gd name="connsiteY30" fmla="*/ 2148114 h 7137400"/>
              <a:gd name="connsiteX31" fmla="*/ 1476827 w 2899227"/>
              <a:gd name="connsiteY31" fmla="*/ 2235200 h 7137400"/>
              <a:gd name="connsiteX32" fmla="*/ 1462313 w 2899227"/>
              <a:gd name="connsiteY32" fmla="*/ 2293257 h 7137400"/>
              <a:gd name="connsiteX33" fmla="*/ 1433284 w 2899227"/>
              <a:gd name="connsiteY33" fmla="*/ 2336800 h 7137400"/>
              <a:gd name="connsiteX34" fmla="*/ 1418770 w 2899227"/>
              <a:gd name="connsiteY34" fmla="*/ 2380343 h 7137400"/>
              <a:gd name="connsiteX35" fmla="*/ 1404256 w 2899227"/>
              <a:gd name="connsiteY35" fmla="*/ 2481943 h 7137400"/>
              <a:gd name="connsiteX36" fmla="*/ 1375227 w 2899227"/>
              <a:gd name="connsiteY36" fmla="*/ 2525486 h 7137400"/>
              <a:gd name="connsiteX37" fmla="*/ 1360713 w 2899227"/>
              <a:gd name="connsiteY37" fmla="*/ 2569029 h 7137400"/>
              <a:gd name="connsiteX38" fmla="*/ 1331684 w 2899227"/>
              <a:gd name="connsiteY38" fmla="*/ 2699657 h 7137400"/>
              <a:gd name="connsiteX39" fmla="*/ 1317170 w 2899227"/>
              <a:gd name="connsiteY39" fmla="*/ 2931886 h 7137400"/>
              <a:gd name="connsiteX40" fmla="*/ 1317170 w 2899227"/>
              <a:gd name="connsiteY40" fmla="*/ 3164114 h 7137400"/>
              <a:gd name="connsiteX41" fmla="*/ 1302656 w 2899227"/>
              <a:gd name="connsiteY41" fmla="*/ 3396343 h 7137400"/>
              <a:gd name="connsiteX42" fmla="*/ 1273627 w 2899227"/>
              <a:gd name="connsiteY42" fmla="*/ 3483429 h 7137400"/>
              <a:gd name="connsiteX43" fmla="*/ 1302656 w 2899227"/>
              <a:gd name="connsiteY43" fmla="*/ 3599543 h 7137400"/>
              <a:gd name="connsiteX44" fmla="*/ 1288141 w 2899227"/>
              <a:gd name="connsiteY44" fmla="*/ 3672114 h 7137400"/>
              <a:gd name="connsiteX45" fmla="*/ 1230084 w 2899227"/>
              <a:gd name="connsiteY45" fmla="*/ 4034972 h 7137400"/>
              <a:gd name="connsiteX46" fmla="*/ 1215570 w 2899227"/>
              <a:gd name="connsiteY46" fmla="*/ 4078514 h 7137400"/>
              <a:gd name="connsiteX47" fmla="*/ 1186541 w 2899227"/>
              <a:gd name="connsiteY47" fmla="*/ 4122057 h 7137400"/>
              <a:gd name="connsiteX48" fmla="*/ 1172027 w 2899227"/>
              <a:gd name="connsiteY48" fmla="*/ 4165600 h 7137400"/>
              <a:gd name="connsiteX49" fmla="*/ 1084941 w 2899227"/>
              <a:gd name="connsiteY49" fmla="*/ 4252686 h 7137400"/>
              <a:gd name="connsiteX50" fmla="*/ 1070427 w 2899227"/>
              <a:gd name="connsiteY50" fmla="*/ 4296229 h 7137400"/>
              <a:gd name="connsiteX51" fmla="*/ 1012370 w 2899227"/>
              <a:gd name="connsiteY51" fmla="*/ 4383314 h 7137400"/>
              <a:gd name="connsiteX52" fmla="*/ 939799 w 2899227"/>
              <a:gd name="connsiteY52" fmla="*/ 4528457 h 7137400"/>
              <a:gd name="connsiteX53" fmla="*/ 910770 w 2899227"/>
              <a:gd name="connsiteY53" fmla="*/ 4572000 h 7137400"/>
              <a:gd name="connsiteX54" fmla="*/ 867227 w 2899227"/>
              <a:gd name="connsiteY54" fmla="*/ 4601029 h 7137400"/>
              <a:gd name="connsiteX55" fmla="*/ 852713 w 2899227"/>
              <a:gd name="connsiteY55" fmla="*/ 4644572 h 7137400"/>
              <a:gd name="connsiteX56" fmla="*/ 794656 w 2899227"/>
              <a:gd name="connsiteY56" fmla="*/ 4731657 h 7137400"/>
              <a:gd name="connsiteX57" fmla="*/ 765627 w 2899227"/>
              <a:gd name="connsiteY57" fmla="*/ 4833257 h 7137400"/>
              <a:gd name="connsiteX58" fmla="*/ 994227 w 2899227"/>
              <a:gd name="connsiteY58" fmla="*/ 5105400 h 7137400"/>
              <a:gd name="connsiteX59" fmla="*/ 903513 w 2899227"/>
              <a:gd name="connsiteY59" fmla="*/ 5232400 h 7137400"/>
              <a:gd name="connsiteX60" fmla="*/ 598713 w 2899227"/>
              <a:gd name="connsiteY60" fmla="*/ 5308600 h 7137400"/>
              <a:gd name="connsiteX61" fmla="*/ 598713 w 2899227"/>
              <a:gd name="connsiteY61" fmla="*/ 5384800 h 7137400"/>
              <a:gd name="connsiteX62" fmla="*/ 522514 w 2899227"/>
              <a:gd name="connsiteY62" fmla="*/ 5689600 h 7137400"/>
              <a:gd name="connsiteX63" fmla="*/ 370114 w 2899227"/>
              <a:gd name="connsiteY63" fmla="*/ 5842000 h 7137400"/>
              <a:gd name="connsiteX64" fmla="*/ 141514 w 2899227"/>
              <a:gd name="connsiteY64" fmla="*/ 6375400 h 7137400"/>
              <a:gd name="connsiteX65" fmla="*/ 65313 w 2899227"/>
              <a:gd name="connsiteY65" fmla="*/ 7137400 h 7137400"/>
              <a:gd name="connsiteX0" fmla="*/ 2899227 w 2899227"/>
              <a:gd name="connsiteY0" fmla="*/ 0 h 7137400"/>
              <a:gd name="connsiteX1" fmla="*/ 2870199 w 2899227"/>
              <a:gd name="connsiteY1" fmla="*/ 43543 h 7137400"/>
              <a:gd name="connsiteX2" fmla="*/ 2594427 w 2899227"/>
              <a:gd name="connsiteY2" fmla="*/ 261257 h 7137400"/>
              <a:gd name="connsiteX3" fmla="*/ 2507341 w 2899227"/>
              <a:gd name="connsiteY3" fmla="*/ 319314 h 7137400"/>
              <a:gd name="connsiteX4" fmla="*/ 2434770 w 2899227"/>
              <a:gd name="connsiteY4" fmla="*/ 377372 h 7137400"/>
              <a:gd name="connsiteX5" fmla="*/ 2420256 w 2899227"/>
              <a:gd name="connsiteY5" fmla="*/ 420914 h 7137400"/>
              <a:gd name="connsiteX6" fmla="*/ 2333170 w 2899227"/>
              <a:gd name="connsiteY6" fmla="*/ 449943 h 7137400"/>
              <a:gd name="connsiteX7" fmla="*/ 2289627 w 2899227"/>
              <a:gd name="connsiteY7" fmla="*/ 478972 h 7137400"/>
              <a:gd name="connsiteX8" fmla="*/ 2202541 w 2899227"/>
              <a:gd name="connsiteY8" fmla="*/ 551543 h 7137400"/>
              <a:gd name="connsiteX9" fmla="*/ 2188027 w 2899227"/>
              <a:gd name="connsiteY9" fmla="*/ 595086 h 7137400"/>
              <a:gd name="connsiteX10" fmla="*/ 2158999 w 2899227"/>
              <a:gd name="connsiteY10" fmla="*/ 653143 h 7137400"/>
              <a:gd name="connsiteX11" fmla="*/ 2144484 w 2899227"/>
              <a:gd name="connsiteY11" fmla="*/ 711200 h 7137400"/>
              <a:gd name="connsiteX12" fmla="*/ 2100941 w 2899227"/>
              <a:gd name="connsiteY12" fmla="*/ 972457 h 7137400"/>
              <a:gd name="connsiteX13" fmla="*/ 2086427 w 2899227"/>
              <a:gd name="connsiteY13" fmla="*/ 1016000 h 7137400"/>
              <a:gd name="connsiteX14" fmla="*/ 2042884 w 2899227"/>
              <a:gd name="connsiteY14" fmla="*/ 1045029 h 7137400"/>
              <a:gd name="connsiteX15" fmla="*/ 1984827 w 2899227"/>
              <a:gd name="connsiteY15" fmla="*/ 1132114 h 7137400"/>
              <a:gd name="connsiteX16" fmla="*/ 1955799 w 2899227"/>
              <a:gd name="connsiteY16" fmla="*/ 1219200 h 7137400"/>
              <a:gd name="connsiteX17" fmla="*/ 1941284 w 2899227"/>
              <a:gd name="connsiteY17" fmla="*/ 1262743 h 7137400"/>
              <a:gd name="connsiteX18" fmla="*/ 1912256 w 2899227"/>
              <a:gd name="connsiteY18" fmla="*/ 1306286 h 7137400"/>
              <a:gd name="connsiteX19" fmla="*/ 1897741 w 2899227"/>
              <a:gd name="connsiteY19" fmla="*/ 1364343 h 7137400"/>
              <a:gd name="connsiteX20" fmla="*/ 1868713 w 2899227"/>
              <a:gd name="connsiteY20" fmla="*/ 1451429 h 7137400"/>
              <a:gd name="connsiteX21" fmla="*/ 1854199 w 2899227"/>
              <a:gd name="connsiteY21" fmla="*/ 1596572 h 7137400"/>
              <a:gd name="connsiteX22" fmla="*/ 1839684 w 2899227"/>
              <a:gd name="connsiteY22" fmla="*/ 1698172 h 7137400"/>
              <a:gd name="connsiteX23" fmla="*/ 1810656 w 2899227"/>
              <a:gd name="connsiteY23" fmla="*/ 1785257 h 7137400"/>
              <a:gd name="connsiteX24" fmla="*/ 1738084 w 2899227"/>
              <a:gd name="connsiteY24" fmla="*/ 1915886 h 7137400"/>
              <a:gd name="connsiteX25" fmla="*/ 1694541 w 2899227"/>
              <a:gd name="connsiteY25" fmla="*/ 1930400 h 7137400"/>
              <a:gd name="connsiteX26" fmla="*/ 1665513 w 2899227"/>
              <a:gd name="connsiteY26" fmla="*/ 1973943 h 7137400"/>
              <a:gd name="connsiteX27" fmla="*/ 1607456 w 2899227"/>
              <a:gd name="connsiteY27" fmla="*/ 2002972 h 7137400"/>
              <a:gd name="connsiteX28" fmla="*/ 1563913 w 2899227"/>
              <a:gd name="connsiteY28" fmla="*/ 2046514 h 7137400"/>
              <a:gd name="connsiteX29" fmla="*/ 1520370 w 2899227"/>
              <a:gd name="connsiteY29" fmla="*/ 2148114 h 7137400"/>
              <a:gd name="connsiteX30" fmla="*/ 1476827 w 2899227"/>
              <a:gd name="connsiteY30" fmla="*/ 2235200 h 7137400"/>
              <a:gd name="connsiteX31" fmla="*/ 1462313 w 2899227"/>
              <a:gd name="connsiteY31" fmla="*/ 2293257 h 7137400"/>
              <a:gd name="connsiteX32" fmla="*/ 1433284 w 2899227"/>
              <a:gd name="connsiteY32" fmla="*/ 2336800 h 7137400"/>
              <a:gd name="connsiteX33" fmla="*/ 1418770 w 2899227"/>
              <a:gd name="connsiteY33" fmla="*/ 2380343 h 7137400"/>
              <a:gd name="connsiteX34" fmla="*/ 1404256 w 2899227"/>
              <a:gd name="connsiteY34" fmla="*/ 2481943 h 7137400"/>
              <a:gd name="connsiteX35" fmla="*/ 1375227 w 2899227"/>
              <a:gd name="connsiteY35" fmla="*/ 2525486 h 7137400"/>
              <a:gd name="connsiteX36" fmla="*/ 1360713 w 2899227"/>
              <a:gd name="connsiteY36" fmla="*/ 2569029 h 7137400"/>
              <a:gd name="connsiteX37" fmla="*/ 1331684 w 2899227"/>
              <a:gd name="connsiteY37" fmla="*/ 2699657 h 7137400"/>
              <a:gd name="connsiteX38" fmla="*/ 1317170 w 2899227"/>
              <a:gd name="connsiteY38" fmla="*/ 2931886 h 7137400"/>
              <a:gd name="connsiteX39" fmla="*/ 1317170 w 2899227"/>
              <a:gd name="connsiteY39" fmla="*/ 3164114 h 7137400"/>
              <a:gd name="connsiteX40" fmla="*/ 1302656 w 2899227"/>
              <a:gd name="connsiteY40" fmla="*/ 3396343 h 7137400"/>
              <a:gd name="connsiteX41" fmla="*/ 1273627 w 2899227"/>
              <a:gd name="connsiteY41" fmla="*/ 3483429 h 7137400"/>
              <a:gd name="connsiteX42" fmla="*/ 1302656 w 2899227"/>
              <a:gd name="connsiteY42" fmla="*/ 3599543 h 7137400"/>
              <a:gd name="connsiteX43" fmla="*/ 1288141 w 2899227"/>
              <a:gd name="connsiteY43" fmla="*/ 3672114 h 7137400"/>
              <a:gd name="connsiteX44" fmla="*/ 1230084 w 2899227"/>
              <a:gd name="connsiteY44" fmla="*/ 4034972 h 7137400"/>
              <a:gd name="connsiteX45" fmla="*/ 1215570 w 2899227"/>
              <a:gd name="connsiteY45" fmla="*/ 4078514 h 7137400"/>
              <a:gd name="connsiteX46" fmla="*/ 1186541 w 2899227"/>
              <a:gd name="connsiteY46" fmla="*/ 4122057 h 7137400"/>
              <a:gd name="connsiteX47" fmla="*/ 1172027 w 2899227"/>
              <a:gd name="connsiteY47" fmla="*/ 4165600 h 7137400"/>
              <a:gd name="connsiteX48" fmla="*/ 1084941 w 2899227"/>
              <a:gd name="connsiteY48" fmla="*/ 4252686 h 7137400"/>
              <a:gd name="connsiteX49" fmla="*/ 1070427 w 2899227"/>
              <a:gd name="connsiteY49" fmla="*/ 4296229 h 7137400"/>
              <a:gd name="connsiteX50" fmla="*/ 1012370 w 2899227"/>
              <a:gd name="connsiteY50" fmla="*/ 4383314 h 7137400"/>
              <a:gd name="connsiteX51" fmla="*/ 939799 w 2899227"/>
              <a:gd name="connsiteY51" fmla="*/ 4528457 h 7137400"/>
              <a:gd name="connsiteX52" fmla="*/ 910770 w 2899227"/>
              <a:gd name="connsiteY52" fmla="*/ 4572000 h 7137400"/>
              <a:gd name="connsiteX53" fmla="*/ 867227 w 2899227"/>
              <a:gd name="connsiteY53" fmla="*/ 4601029 h 7137400"/>
              <a:gd name="connsiteX54" fmla="*/ 852713 w 2899227"/>
              <a:gd name="connsiteY54" fmla="*/ 4644572 h 7137400"/>
              <a:gd name="connsiteX55" fmla="*/ 794656 w 2899227"/>
              <a:gd name="connsiteY55" fmla="*/ 4731657 h 7137400"/>
              <a:gd name="connsiteX56" fmla="*/ 765627 w 2899227"/>
              <a:gd name="connsiteY56" fmla="*/ 4833257 h 7137400"/>
              <a:gd name="connsiteX57" fmla="*/ 994227 w 2899227"/>
              <a:gd name="connsiteY57" fmla="*/ 5105400 h 7137400"/>
              <a:gd name="connsiteX58" fmla="*/ 903513 w 2899227"/>
              <a:gd name="connsiteY58" fmla="*/ 5232400 h 7137400"/>
              <a:gd name="connsiteX59" fmla="*/ 598713 w 2899227"/>
              <a:gd name="connsiteY59" fmla="*/ 5308600 h 7137400"/>
              <a:gd name="connsiteX60" fmla="*/ 598713 w 2899227"/>
              <a:gd name="connsiteY60" fmla="*/ 5384800 h 7137400"/>
              <a:gd name="connsiteX61" fmla="*/ 522514 w 2899227"/>
              <a:gd name="connsiteY61" fmla="*/ 5689600 h 7137400"/>
              <a:gd name="connsiteX62" fmla="*/ 370114 w 2899227"/>
              <a:gd name="connsiteY62" fmla="*/ 5842000 h 7137400"/>
              <a:gd name="connsiteX63" fmla="*/ 141514 w 2899227"/>
              <a:gd name="connsiteY63" fmla="*/ 6375400 h 7137400"/>
              <a:gd name="connsiteX64" fmla="*/ 65313 w 2899227"/>
              <a:gd name="connsiteY64" fmla="*/ 7137400 h 7137400"/>
              <a:gd name="connsiteX0" fmla="*/ 2899227 w 2899227"/>
              <a:gd name="connsiteY0" fmla="*/ 0 h 7137400"/>
              <a:gd name="connsiteX1" fmla="*/ 2594427 w 2899227"/>
              <a:gd name="connsiteY1" fmla="*/ 261257 h 7137400"/>
              <a:gd name="connsiteX2" fmla="*/ 2507341 w 2899227"/>
              <a:gd name="connsiteY2" fmla="*/ 319314 h 7137400"/>
              <a:gd name="connsiteX3" fmla="*/ 2434770 w 2899227"/>
              <a:gd name="connsiteY3" fmla="*/ 377372 h 7137400"/>
              <a:gd name="connsiteX4" fmla="*/ 2420256 w 2899227"/>
              <a:gd name="connsiteY4" fmla="*/ 420914 h 7137400"/>
              <a:gd name="connsiteX5" fmla="*/ 2333170 w 2899227"/>
              <a:gd name="connsiteY5" fmla="*/ 449943 h 7137400"/>
              <a:gd name="connsiteX6" fmla="*/ 2289627 w 2899227"/>
              <a:gd name="connsiteY6" fmla="*/ 478972 h 7137400"/>
              <a:gd name="connsiteX7" fmla="*/ 2202541 w 2899227"/>
              <a:gd name="connsiteY7" fmla="*/ 551543 h 7137400"/>
              <a:gd name="connsiteX8" fmla="*/ 2188027 w 2899227"/>
              <a:gd name="connsiteY8" fmla="*/ 595086 h 7137400"/>
              <a:gd name="connsiteX9" fmla="*/ 2158999 w 2899227"/>
              <a:gd name="connsiteY9" fmla="*/ 653143 h 7137400"/>
              <a:gd name="connsiteX10" fmla="*/ 2144484 w 2899227"/>
              <a:gd name="connsiteY10" fmla="*/ 711200 h 7137400"/>
              <a:gd name="connsiteX11" fmla="*/ 2100941 w 2899227"/>
              <a:gd name="connsiteY11" fmla="*/ 972457 h 7137400"/>
              <a:gd name="connsiteX12" fmla="*/ 2086427 w 2899227"/>
              <a:gd name="connsiteY12" fmla="*/ 1016000 h 7137400"/>
              <a:gd name="connsiteX13" fmla="*/ 2042884 w 2899227"/>
              <a:gd name="connsiteY13" fmla="*/ 1045029 h 7137400"/>
              <a:gd name="connsiteX14" fmla="*/ 1984827 w 2899227"/>
              <a:gd name="connsiteY14" fmla="*/ 1132114 h 7137400"/>
              <a:gd name="connsiteX15" fmla="*/ 1955799 w 2899227"/>
              <a:gd name="connsiteY15" fmla="*/ 1219200 h 7137400"/>
              <a:gd name="connsiteX16" fmla="*/ 1941284 w 2899227"/>
              <a:gd name="connsiteY16" fmla="*/ 1262743 h 7137400"/>
              <a:gd name="connsiteX17" fmla="*/ 1912256 w 2899227"/>
              <a:gd name="connsiteY17" fmla="*/ 1306286 h 7137400"/>
              <a:gd name="connsiteX18" fmla="*/ 1897741 w 2899227"/>
              <a:gd name="connsiteY18" fmla="*/ 1364343 h 7137400"/>
              <a:gd name="connsiteX19" fmla="*/ 1868713 w 2899227"/>
              <a:gd name="connsiteY19" fmla="*/ 1451429 h 7137400"/>
              <a:gd name="connsiteX20" fmla="*/ 1854199 w 2899227"/>
              <a:gd name="connsiteY20" fmla="*/ 1596572 h 7137400"/>
              <a:gd name="connsiteX21" fmla="*/ 1839684 w 2899227"/>
              <a:gd name="connsiteY21" fmla="*/ 1698172 h 7137400"/>
              <a:gd name="connsiteX22" fmla="*/ 1810656 w 2899227"/>
              <a:gd name="connsiteY22" fmla="*/ 1785257 h 7137400"/>
              <a:gd name="connsiteX23" fmla="*/ 1738084 w 2899227"/>
              <a:gd name="connsiteY23" fmla="*/ 1915886 h 7137400"/>
              <a:gd name="connsiteX24" fmla="*/ 1694541 w 2899227"/>
              <a:gd name="connsiteY24" fmla="*/ 1930400 h 7137400"/>
              <a:gd name="connsiteX25" fmla="*/ 1665513 w 2899227"/>
              <a:gd name="connsiteY25" fmla="*/ 1973943 h 7137400"/>
              <a:gd name="connsiteX26" fmla="*/ 1607456 w 2899227"/>
              <a:gd name="connsiteY26" fmla="*/ 2002972 h 7137400"/>
              <a:gd name="connsiteX27" fmla="*/ 1563913 w 2899227"/>
              <a:gd name="connsiteY27" fmla="*/ 2046514 h 7137400"/>
              <a:gd name="connsiteX28" fmla="*/ 1520370 w 2899227"/>
              <a:gd name="connsiteY28" fmla="*/ 2148114 h 7137400"/>
              <a:gd name="connsiteX29" fmla="*/ 1476827 w 2899227"/>
              <a:gd name="connsiteY29" fmla="*/ 2235200 h 7137400"/>
              <a:gd name="connsiteX30" fmla="*/ 1462313 w 2899227"/>
              <a:gd name="connsiteY30" fmla="*/ 2293257 h 7137400"/>
              <a:gd name="connsiteX31" fmla="*/ 1433284 w 2899227"/>
              <a:gd name="connsiteY31" fmla="*/ 2336800 h 7137400"/>
              <a:gd name="connsiteX32" fmla="*/ 1418770 w 2899227"/>
              <a:gd name="connsiteY32" fmla="*/ 2380343 h 7137400"/>
              <a:gd name="connsiteX33" fmla="*/ 1404256 w 2899227"/>
              <a:gd name="connsiteY33" fmla="*/ 2481943 h 7137400"/>
              <a:gd name="connsiteX34" fmla="*/ 1375227 w 2899227"/>
              <a:gd name="connsiteY34" fmla="*/ 2525486 h 7137400"/>
              <a:gd name="connsiteX35" fmla="*/ 1360713 w 2899227"/>
              <a:gd name="connsiteY35" fmla="*/ 2569029 h 7137400"/>
              <a:gd name="connsiteX36" fmla="*/ 1331684 w 2899227"/>
              <a:gd name="connsiteY36" fmla="*/ 2699657 h 7137400"/>
              <a:gd name="connsiteX37" fmla="*/ 1317170 w 2899227"/>
              <a:gd name="connsiteY37" fmla="*/ 2931886 h 7137400"/>
              <a:gd name="connsiteX38" fmla="*/ 1317170 w 2899227"/>
              <a:gd name="connsiteY38" fmla="*/ 3164114 h 7137400"/>
              <a:gd name="connsiteX39" fmla="*/ 1302656 w 2899227"/>
              <a:gd name="connsiteY39" fmla="*/ 3396343 h 7137400"/>
              <a:gd name="connsiteX40" fmla="*/ 1273627 w 2899227"/>
              <a:gd name="connsiteY40" fmla="*/ 3483429 h 7137400"/>
              <a:gd name="connsiteX41" fmla="*/ 1302656 w 2899227"/>
              <a:gd name="connsiteY41" fmla="*/ 3599543 h 7137400"/>
              <a:gd name="connsiteX42" fmla="*/ 1288141 w 2899227"/>
              <a:gd name="connsiteY42" fmla="*/ 3672114 h 7137400"/>
              <a:gd name="connsiteX43" fmla="*/ 1230084 w 2899227"/>
              <a:gd name="connsiteY43" fmla="*/ 4034972 h 7137400"/>
              <a:gd name="connsiteX44" fmla="*/ 1215570 w 2899227"/>
              <a:gd name="connsiteY44" fmla="*/ 4078514 h 7137400"/>
              <a:gd name="connsiteX45" fmla="*/ 1186541 w 2899227"/>
              <a:gd name="connsiteY45" fmla="*/ 4122057 h 7137400"/>
              <a:gd name="connsiteX46" fmla="*/ 1172027 w 2899227"/>
              <a:gd name="connsiteY46" fmla="*/ 4165600 h 7137400"/>
              <a:gd name="connsiteX47" fmla="*/ 1084941 w 2899227"/>
              <a:gd name="connsiteY47" fmla="*/ 4252686 h 7137400"/>
              <a:gd name="connsiteX48" fmla="*/ 1070427 w 2899227"/>
              <a:gd name="connsiteY48" fmla="*/ 4296229 h 7137400"/>
              <a:gd name="connsiteX49" fmla="*/ 1012370 w 2899227"/>
              <a:gd name="connsiteY49" fmla="*/ 4383314 h 7137400"/>
              <a:gd name="connsiteX50" fmla="*/ 939799 w 2899227"/>
              <a:gd name="connsiteY50" fmla="*/ 4528457 h 7137400"/>
              <a:gd name="connsiteX51" fmla="*/ 910770 w 2899227"/>
              <a:gd name="connsiteY51" fmla="*/ 4572000 h 7137400"/>
              <a:gd name="connsiteX52" fmla="*/ 867227 w 2899227"/>
              <a:gd name="connsiteY52" fmla="*/ 4601029 h 7137400"/>
              <a:gd name="connsiteX53" fmla="*/ 852713 w 2899227"/>
              <a:gd name="connsiteY53" fmla="*/ 4644572 h 7137400"/>
              <a:gd name="connsiteX54" fmla="*/ 794656 w 2899227"/>
              <a:gd name="connsiteY54" fmla="*/ 4731657 h 7137400"/>
              <a:gd name="connsiteX55" fmla="*/ 765627 w 2899227"/>
              <a:gd name="connsiteY55" fmla="*/ 4833257 h 7137400"/>
              <a:gd name="connsiteX56" fmla="*/ 994227 w 2899227"/>
              <a:gd name="connsiteY56" fmla="*/ 5105400 h 7137400"/>
              <a:gd name="connsiteX57" fmla="*/ 903513 w 2899227"/>
              <a:gd name="connsiteY57" fmla="*/ 5232400 h 7137400"/>
              <a:gd name="connsiteX58" fmla="*/ 598713 w 2899227"/>
              <a:gd name="connsiteY58" fmla="*/ 5308600 h 7137400"/>
              <a:gd name="connsiteX59" fmla="*/ 598713 w 2899227"/>
              <a:gd name="connsiteY59" fmla="*/ 5384800 h 7137400"/>
              <a:gd name="connsiteX60" fmla="*/ 522514 w 2899227"/>
              <a:gd name="connsiteY60" fmla="*/ 5689600 h 7137400"/>
              <a:gd name="connsiteX61" fmla="*/ 370114 w 2899227"/>
              <a:gd name="connsiteY61" fmla="*/ 5842000 h 7137400"/>
              <a:gd name="connsiteX62" fmla="*/ 141514 w 2899227"/>
              <a:gd name="connsiteY62" fmla="*/ 6375400 h 7137400"/>
              <a:gd name="connsiteX63" fmla="*/ 65313 w 2899227"/>
              <a:gd name="connsiteY63" fmla="*/ 7137400 h 7137400"/>
              <a:gd name="connsiteX0" fmla="*/ 2899227 w 2924628"/>
              <a:gd name="connsiteY0" fmla="*/ 0 h 7137400"/>
              <a:gd name="connsiteX1" fmla="*/ 2873828 w 2924628"/>
              <a:gd name="connsiteY1" fmla="*/ 47171 h 7137400"/>
              <a:gd name="connsiteX2" fmla="*/ 2594427 w 2924628"/>
              <a:gd name="connsiteY2" fmla="*/ 261257 h 7137400"/>
              <a:gd name="connsiteX3" fmla="*/ 2507341 w 2924628"/>
              <a:gd name="connsiteY3" fmla="*/ 319314 h 7137400"/>
              <a:gd name="connsiteX4" fmla="*/ 2434770 w 2924628"/>
              <a:gd name="connsiteY4" fmla="*/ 377372 h 7137400"/>
              <a:gd name="connsiteX5" fmla="*/ 2420256 w 2924628"/>
              <a:gd name="connsiteY5" fmla="*/ 420914 h 7137400"/>
              <a:gd name="connsiteX6" fmla="*/ 2333170 w 2924628"/>
              <a:gd name="connsiteY6" fmla="*/ 449943 h 7137400"/>
              <a:gd name="connsiteX7" fmla="*/ 2289627 w 2924628"/>
              <a:gd name="connsiteY7" fmla="*/ 478972 h 7137400"/>
              <a:gd name="connsiteX8" fmla="*/ 2202541 w 2924628"/>
              <a:gd name="connsiteY8" fmla="*/ 551543 h 7137400"/>
              <a:gd name="connsiteX9" fmla="*/ 2188027 w 2924628"/>
              <a:gd name="connsiteY9" fmla="*/ 595086 h 7137400"/>
              <a:gd name="connsiteX10" fmla="*/ 2158999 w 2924628"/>
              <a:gd name="connsiteY10" fmla="*/ 653143 h 7137400"/>
              <a:gd name="connsiteX11" fmla="*/ 2144484 w 2924628"/>
              <a:gd name="connsiteY11" fmla="*/ 711200 h 7137400"/>
              <a:gd name="connsiteX12" fmla="*/ 2100941 w 2924628"/>
              <a:gd name="connsiteY12" fmla="*/ 972457 h 7137400"/>
              <a:gd name="connsiteX13" fmla="*/ 2086427 w 2924628"/>
              <a:gd name="connsiteY13" fmla="*/ 1016000 h 7137400"/>
              <a:gd name="connsiteX14" fmla="*/ 2042884 w 2924628"/>
              <a:gd name="connsiteY14" fmla="*/ 1045029 h 7137400"/>
              <a:gd name="connsiteX15" fmla="*/ 1984827 w 2924628"/>
              <a:gd name="connsiteY15" fmla="*/ 1132114 h 7137400"/>
              <a:gd name="connsiteX16" fmla="*/ 1955799 w 2924628"/>
              <a:gd name="connsiteY16" fmla="*/ 1219200 h 7137400"/>
              <a:gd name="connsiteX17" fmla="*/ 1941284 w 2924628"/>
              <a:gd name="connsiteY17" fmla="*/ 1262743 h 7137400"/>
              <a:gd name="connsiteX18" fmla="*/ 1912256 w 2924628"/>
              <a:gd name="connsiteY18" fmla="*/ 1306286 h 7137400"/>
              <a:gd name="connsiteX19" fmla="*/ 1897741 w 2924628"/>
              <a:gd name="connsiteY19" fmla="*/ 1364343 h 7137400"/>
              <a:gd name="connsiteX20" fmla="*/ 1868713 w 2924628"/>
              <a:gd name="connsiteY20" fmla="*/ 1451429 h 7137400"/>
              <a:gd name="connsiteX21" fmla="*/ 1854199 w 2924628"/>
              <a:gd name="connsiteY21" fmla="*/ 1596572 h 7137400"/>
              <a:gd name="connsiteX22" fmla="*/ 1839684 w 2924628"/>
              <a:gd name="connsiteY22" fmla="*/ 1698172 h 7137400"/>
              <a:gd name="connsiteX23" fmla="*/ 1810656 w 2924628"/>
              <a:gd name="connsiteY23" fmla="*/ 1785257 h 7137400"/>
              <a:gd name="connsiteX24" fmla="*/ 1738084 w 2924628"/>
              <a:gd name="connsiteY24" fmla="*/ 1915886 h 7137400"/>
              <a:gd name="connsiteX25" fmla="*/ 1694541 w 2924628"/>
              <a:gd name="connsiteY25" fmla="*/ 1930400 h 7137400"/>
              <a:gd name="connsiteX26" fmla="*/ 1665513 w 2924628"/>
              <a:gd name="connsiteY26" fmla="*/ 1973943 h 7137400"/>
              <a:gd name="connsiteX27" fmla="*/ 1607456 w 2924628"/>
              <a:gd name="connsiteY27" fmla="*/ 2002972 h 7137400"/>
              <a:gd name="connsiteX28" fmla="*/ 1563913 w 2924628"/>
              <a:gd name="connsiteY28" fmla="*/ 2046514 h 7137400"/>
              <a:gd name="connsiteX29" fmla="*/ 1520370 w 2924628"/>
              <a:gd name="connsiteY29" fmla="*/ 2148114 h 7137400"/>
              <a:gd name="connsiteX30" fmla="*/ 1476827 w 2924628"/>
              <a:gd name="connsiteY30" fmla="*/ 2235200 h 7137400"/>
              <a:gd name="connsiteX31" fmla="*/ 1462313 w 2924628"/>
              <a:gd name="connsiteY31" fmla="*/ 2293257 h 7137400"/>
              <a:gd name="connsiteX32" fmla="*/ 1433284 w 2924628"/>
              <a:gd name="connsiteY32" fmla="*/ 2336800 h 7137400"/>
              <a:gd name="connsiteX33" fmla="*/ 1418770 w 2924628"/>
              <a:gd name="connsiteY33" fmla="*/ 2380343 h 7137400"/>
              <a:gd name="connsiteX34" fmla="*/ 1404256 w 2924628"/>
              <a:gd name="connsiteY34" fmla="*/ 2481943 h 7137400"/>
              <a:gd name="connsiteX35" fmla="*/ 1375227 w 2924628"/>
              <a:gd name="connsiteY35" fmla="*/ 2525486 h 7137400"/>
              <a:gd name="connsiteX36" fmla="*/ 1360713 w 2924628"/>
              <a:gd name="connsiteY36" fmla="*/ 2569029 h 7137400"/>
              <a:gd name="connsiteX37" fmla="*/ 1331684 w 2924628"/>
              <a:gd name="connsiteY37" fmla="*/ 2699657 h 7137400"/>
              <a:gd name="connsiteX38" fmla="*/ 1317170 w 2924628"/>
              <a:gd name="connsiteY38" fmla="*/ 2931886 h 7137400"/>
              <a:gd name="connsiteX39" fmla="*/ 1317170 w 2924628"/>
              <a:gd name="connsiteY39" fmla="*/ 3164114 h 7137400"/>
              <a:gd name="connsiteX40" fmla="*/ 1302656 w 2924628"/>
              <a:gd name="connsiteY40" fmla="*/ 3396343 h 7137400"/>
              <a:gd name="connsiteX41" fmla="*/ 1273627 w 2924628"/>
              <a:gd name="connsiteY41" fmla="*/ 3483429 h 7137400"/>
              <a:gd name="connsiteX42" fmla="*/ 1302656 w 2924628"/>
              <a:gd name="connsiteY42" fmla="*/ 3599543 h 7137400"/>
              <a:gd name="connsiteX43" fmla="*/ 1288141 w 2924628"/>
              <a:gd name="connsiteY43" fmla="*/ 3672114 h 7137400"/>
              <a:gd name="connsiteX44" fmla="*/ 1230084 w 2924628"/>
              <a:gd name="connsiteY44" fmla="*/ 4034972 h 7137400"/>
              <a:gd name="connsiteX45" fmla="*/ 1215570 w 2924628"/>
              <a:gd name="connsiteY45" fmla="*/ 4078514 h 7137400"/>
              <a:gd name="connsiteX46" fmla="*/ 1186541 w 2924628"/>
              <a:gd name="connsiteY46" fmla="*/ 4122057 h 7137400"/>
              <a:gd name="connsiteX47" fmla="*/ 1172027 w 2924628"/>
              <a:gd name="connsiteY47" fmla="*/ 4165600 h 7137400"/>
              <a:gd name="connsiteX48" fmla="*/ 1084941 w 2924628"/>
              <a:gd name="connsiteY48" fmla="*/ 4252686 h 7137400"/>
              <a:gd name="connsiteX49" fmla="*/ 1070427 w 2924628"/>
              <a:gd name="connsiteY49" fmla="*/ 4296229 h 7137400"/>
              <a:gd name="connsiteX50" fmla="*/ 1012370 w 2924628"/>
              <a:gd name="connsiteY50" fmla="*/ 4383314 h 7137400"/>
              <a:gd name="connsiteX51" fmla="*/ 939799 w 2924628"/>
              <a:gd name="connsiteY51" fmla="*/ 4528457 h 7137400"/>
              <a:gd name="connsiteX52" fmla="*/ 910770 w 2924628"/>
              <a:gd name="connsiteY52" fmla="*/ 4572000 h 7137400"/>
              <a:gd name="connsiteX53" fmla="*/ 867227 w 2924628"/>
              <a:gd name="connsiteY53" fmla="*/ 4601029 h 7137400"/>
              <a:gd name="connsiteX54" fmla="*/ 852713 w 2924628"/>
              <a:gd name="connsiteY54" fmla="*/ 4644572 h 7137400"/>
              <a:gd name="connsiteX55" fmla="*/ 794656 w 2924628"/>
              <a:gd name="connsiteY55" fmla="*/ 4731657 h 7137400"/>
              <a:gd name="connsiteX56" fmla="*/ 765627 w 2924628"/>
              <a:gd name="connsiteY56" fmla="*/ 4833257 h 7137400"/>
              <a:gd name="connsiteX57" fmla="*/ 994227 w 2924628"/>
              <a:gd name="connsiteY57" fmla="*/ 5105400 h 7137400"/>
              <a:gd name="connsiteX58" fmla="*/ 903513 w 2924628"/>
              <a:gd name="connsiteY58" fmla="*/ 5232400 h 7137400"/>
              <a:gd name="connsiteX59" fmla="*/ 598713 w 2924628"/>
              <a:gd name="connsiteY59" fmla="*/ 5308600 h 7137400"/>
              <a:gd name="connsiteX60" fmla="*/ 598713 w 2924628"/>
              <a:gd name="connsiteY60" fmla="*/ 5384800 h 7137400"/>
              <a:gd name="connsiteX61" fmla="*/ 522514 w 2924628"/>
              <a:gd name="connsiteY61" fmla="*/ 5689600 h 7137400"/>
              <a:gd name="connsiteX62" fmla="*/ 370114 w 2924628"/>
              <a:gd name="connsiteY62" fmla="*/ 5842000 h 7137400"/>
              <a:gd name="connsiteX63" fmla="*/ 141514 w 2924628"/>
              <a:gd name="connsiteY63" fmla="*/ 6375400 h 7137400"/>
              <a:gd name="connsiteX64" fmla="*/ 65313 w 2924628"/>
              <a:gd name="connsiteY64" fmla="*/ 7137400 h 7137400"/>
              <a:gd name="connsiteX0" fmla="*/ 2899227 w 2899227"/>
              <a:gd name="connsiteY0" fmla="*/ 0 h 7137400"/>
              <a:gd name="connsiteX1" fmla="*/ 2594427 w 2899227"/>
              <a:gd name="connsiteY1" fmla="*/ 261257 h 7137400"/>
              <a:gd name="connsiteX2" fmla="*/ 2507341 w 2899227"/>
              <a:gd name="connsiteY2" fmla="*/ 319314 h 7137400"/>
              <a:gd name="connsiteX3" fmla="*/ 2434770 w 2899227"/>
              <a:gd name="connsiteY3" fmla="*/ 377372 h 7137400"/>
              <a:gd name="connsiteX4" fmla="*/ 2420256 w 2899227"/>
              <a:gd name="connsiteY4" fmla="*/ 420914 h 7137400"/>
              <a:gd name="connsiteX5" fmla="*/ 2333170 w 2899227"/>
              <a:gd name="connsiteY5" fmla="*/ 449943 h 7137400"/>
              <a:gd name="connsiteX6" fmla="*/ 2289627 w 2899227"/>
              <a:gd name="connsiteY6" fmla="*/ 478972 h 7137400"/>
              <a:gd name="connsiteX7" fmla="*/ 2202541 w 2899227"/>
              <a:gd name="connsiteY7" fmla="*/ 551543 h 7137400"/>
              <a:gd name="connsiteX8" fmla="*/ 2188027 w 2899227"/>
              <a:gd name="connsiteY8" fmla="*/ 595086 h 7137400"/>
              <a:gd name="connsiteX9" fmla="*/ 2158999 w 2899227"/>
              <a:gd name="connsiteY9" fmla="*/ 653143 h 7137400"/>
              <a:gd name="connsiteX10" fmla="*/ 2144484 w 2899227"/>
              <a:gd name="connsiteY10" fmla="*/ 711200 h 7137400"/>
              <a:gd name="connsiteX11" fmla="*/ 2100941 w 2899227"/>
              <a:gd name="connsiteY11" fmla="*/ 972457 h 7137400"/>
              <a:gd name="connsiteX12" fmla="*/ 2086427 w 2899227"/>
              <a:gd name="connsiteY12" fmla="*/ 1016000 h 7137400"/>
              <a:gd name="connsiteX13" fmla="*/ 2042884 w 2899227"/>
              <a:gd name="connsiteY13" fmla="*/ 1045029 h 7137400"/>
              <a:gd name="connsiteX14" fmla="*/ 1984827 w 2899227"/>
              <a:gd name="connsiteY14" fmla="*/ 1132114 h 7137400"/>
              <a:gd name="connsiteX15" fmla="*/ 1955799 w 2899227"/>
              <a:gd name="connsiteY15" fmla="*/ 1219200 h 7137400"/>
              <a:gd name="connsiteX16" fmla="*/ 1941284 w 2899227"/>
              <a:gd name="connsiteY16" fmla="*/ 1262743 h 7137400"/>
              <a:gd name="connsiteX17" fmla="*/ 1912256 w 2899227"/>
              <a:gd name="connsiteY17" fmla="*/ 1306286 h 7137400"/>
              <a:gd name="connsiteX18" fmla="*/ 1897741 w 2899227"/>
              <a:gd name="connsiteY18" fmla="*/ 1364343 h 7137400"/>
              <a:gd name="connsiteX19" fmla="*/ 1868713 w 2899227"/>
              <a:gd name="connsiteY19" fmla="*/ 1451429 h 7137400"/>
              <a:gd name="connsiteX20" fmla="*/ 1854199 w 2899227"/>
              <a:gd name="connsiteY20" fmla="*/ 1596572 h 7137400"/>
              <a:gd name="connsiteX21" fmla="*/ 1839684 w 2899227"/>
              <a:gd name="connsiteY21" fmla="*/ 1698172 h 7137400"/>
              <a:gd name="connsiteX22" fmla="*/ 1810656 w 2899227"/>
              <a:gd name="connsiteY22" fmla="*/ 1785257 h 7137400"/>
              <a:gd name="connsiteX23" fmla="*/ 1738084 w 2899227"/>
              <a:gd name="connsiteY23" fmla="*/ 1915886 h 7137400"/>
              <a:gd name="connsiteX24" fmla="*/ 1694541 w 2899227"/>
              <a:gd name="connsiteY24" fmla="*/ 1930400 h 7137400"/>
              <a:gd name="connsiteX25" fmla="*/ 1665513 w 2899227"/>
              <a:gd name="connsiteY25" fmla="*/ 1973943 h 7137400"/>
              <a:gd name="connsiteX26" fmla="*/ 1607456 w 2899227"/>
              <a:gd name="connsiteY26" fmla="*/ 2002972 h 7137400"/>
              <a:gd name="connsiteX27" fmla="*/ 1563913 w 2899227"/>
              <a:gd name="connsiteY27" fmla="*/ 2046514 h 7137400"/>
              <a:gd name="connsiteX28" fmla="*/ 1520370 w 2899227"/>
              <a:gd name="connsiteY28" fmla="*/ 2148114 h 7137400"/>
              <a:gd name="connsiteX29" fmla="*/ 1476827 w 2899227"/>
              <a:gd name="connsiteY29" fmla="*/ 2235200 h 7137400"/>
              <a:gd name="connsiteX30" fmla="*/ 1462313 w 2899227"/>
              <a:gd name="connsiteY30" fmla="*/ 2293257 h 7137400"/>
              <a:gd name="connsiteX31" fmla="*/ 1433284 w 2899227"/>
              <a:gd name="connsiteY31" fmla="*/ 2336800 h 7137400"/>
              <a:gd name="connsiteX32" fmla="*/ 1418770 w 2899227"/>
              <a:gd name="connsiteY32" fmla="*/ 2380343 h 7137400"/>
              <a:gd name="connsiteX33" fmla="*/ 1404256 w 2899227"/>
              <a:gd name="connsiteY33" fmla="*/ 2481943 h 7137400"/>
              <a:gd name="connsiteX34" fmla="*/ 1375227 w 2899227"/>
              <a:gd name="connsiteY34" fmla="*/ 2525486 h 7137400"/>
              <a:gd name="connsiteX35" fmla="*/ 1360713 w 2899227"/>
              <a:gd name="connsiteY35" fmla="*/ 2569029 h 7137400"/>
              <a:gd name="connsiteX36" fmla="*/ 1331684 w 2899227"/>
              <a:gd name="connsiteY36" fmla="*/ 2699657 h 7137400"/>
              <a:gd name="connsiteX37" fmla="*/ 1317170 w 2899227"/>
              <a:gd name="connsiteY37" fmla="*/ 2931886 h 7137400"/>
              <a:gd name="connsiteX38" fmla="*/ 1317170 w 2899227"/>
              <a:gd name="connsiteY38" fmla="*/ 3164114 h 7137400"/>
              <a:gd name="connsiteX39" fmla="*/ 1302656 w 2899227"/>
              <a:gd name="connsiteY39" fmla="*/ 3396343 h 7137400"/>
              <a:gd name="connsiteX40" fmla="*/ 1273627 w 2899227"/>
              <a:gd name="connsiteY40" fmla="*/ 3483429 h 7137400"/>
              <a:gd name="connsiteX41" fmla="*/ 1302656 w 2899227"/>
              <a:gd name="connsiteY41" fmla="*/ 3599543 h 7137400"/>
              <a:gd name="connsiteX42" fmla="*/ 1288141 w 2899227"/>
              <a:gd name="connsiteY42" fmla="*/ 3672114 h 7137400"/>
              <a:gd name="connsiteX43" fmla="*/ 1230084 w 2899227"/>
              <a:gd name="connsiteY43" fmla="*/ 4034972 h 7137400"/>
              <a:gd name="connsiteX44" fmla="*/ 1215570 w 2899227"/>
              <a:gd name="connsiteY44" fmla="*/ 4078514 h 7137400"/>
              <a:gd name="connsiteX45" fmla="*/ 1186541 w 2899227"/>
              <a:gd name="connsiteY45" fmla="*/ 4122057 h 7137400"/>
              <a:gd name="connsiteX46" fmla="*/ 1172027 w 2899227"/>
              <a:gd name="connsiteY46" fmla="*/ 4165600 h 7137400"/>
              <a:gd name="connsiteX47" fmla="*/ 1084941 w 2899227"/>
              <a:gd name="connsiteY47" fmla="*/ 4252686 h 7137400"/>
              <a:gd name="connsiteX48" fmla="*/ 1070427 w 2899227"/>
              <a:gd name="connsiteY48" fmla="*/ 4296229 h 7137400"/>
              <a:gd name="connsiteX49" fmla="*/ 1012370 w 2899227"/>
              <a:gd name="connsiteY49" fmla="*/ 4383314 h 7137400"/>
              <a:gd name="connsiteX50" fmla="*/ 939799 w 2899227"/>
              <a:gd name="connsiteY50" fmla="*/ 4528457 h 7137400"/>
              <a:gd name="connsiteX51" fmla="*/ 910770 w 2899227"/>
              <a:gd name="connsiteY51" fmla="*/ 4572000 h 7137400"/>
              <a:gd name="connsiteX52" fmla="*/ 867227 w 2899227"/>
              <a:gd name="connsiteY52" fmla="*/ 4601029 h 7137400"/>
              <a:gd name="connsiteX53" fmla="*/ 852713 w 2899227"/>
              <a:gd name="connsiteY53" fmla="*/ 4644572 h 7137400"/>
              <a:gd name="connsiteX54" fmla="*/ 794656 w 2899227"/>
              <a:gd name="connsiteY54" fmla="*/ 4731657 h 7137400"/>
              <a:gd name="connsiteX55" fmla="*/ 765627 w 2899227"/>
              <a:gd name="connsiteY55" fmla="*/ 4833257 h 7137400"/>
              <a:gd name="connsiteX56" fmla="*/ 994227 w 2899227"/>
              <a:gd name="connsiteY56" fmla="*/ 5105400 h 7137400"/>
              <a:gd name="connsiteX57" fmla="*/ 903513 w 2899227"/>
              <a:gd name="connsiteY57" fmla="*/ 5232400 h 7137400"/>
              <a:gd name="connsiteX58" fmla="*/ 598713 w 2899227"/>
              <a:gd name="connsiteY58" fmla="*/ 5308600 h 7137400"/>
              <a:gd name="connsiteX59" fmla="*/ 598713 w 2899227"/>
              <a:gd name="connsiteY59" fmla="*/ 5384800 h 7137400"/>
              <a:gd name="connsiteX60" fmla="*/ 522514 w 2899227"/>
              <a:gd name="connsiteY60" fmla="*/ 5689600 h 7137400"/>
              <a:gd name="connsiteX61" fmla="*/ 370114 w 2899227"/>
              <a:gd name="connsiteY61" fmla="*/ 5842000 h 7137400"/>
              <a:gd name="connsiteX62" fmla="*/ 141514 w 2899227"/>
              <a:gd name="connsiteY62" fmla="*/ 6375400 h 7137400"/>
              <a:gd name="connsiteX63" fmla="*/ 65313 w 2899227"/>
              <a:gd name="connsiteY63" fmla="*/ 7137400 h 7137400"/>
              <a:gd name="connsiteX0" fmla="*/ 2594427 w 2594427"/>
              <a:gd name="connsiteY0" fmla="*/ 0 h 6876143"/>
              <a:gd name="connsiteX1" fmla="*/ 2507341 w 2594427"/>
              <a:gd name="connsiteY1" fmla="*/ 58057 h 6876143"/>
              <a:gd name="connsiteX2" fmla="*/ 2434770 w 2594427"/>
              <a:gd name="connsiteY2" fmla="*/ 116115 h 6876143"/>
              <a:gd name="connsiteX3" fmla="*/ 2420256 w 2594427"/>
              <a:gd name="connsiteY3" fmla="*/ 159657 h 6876143"/>
              <a:gd name="connsiteX4" fmla="*/ 2333170 w 2594427"/>
              <a:gd name="connsiteY4" fmla="*/ 188686 h 6876143"/>
              <a:gd name="connsiteX5" fmla="*/ 2289627 w 2594427"/>
              <a:gd name="connsiteY5" fmla="*/ 217715 h 6876143"/>
              <a:gd name="connsiteX6" fmla="*/ 2202541 w 2594427"/>
              <a:gd name="connsiteY6" fmla="*/ 290286 h 6876143"/>
              <a:gd name="connsiteX7" fmla="*/ 2188027 w 2594427"/>
              <a:gd name="connsiteY7" fmla="*/ 333829 h 6876143"/>
              <a:gd name="connsiteX8" fmla="*/ 2158999 w 2594427"/>
              <a:gd name="connsiteY8" fmla="*/ 391886 h 6876143"/>
              <a:gd name="connsiteX9" fmla="*/ 2144484 w 2594427"/>
              <a:gd name="connsiteY9" fmla="*/ 449943 h 6876143"/>
              <a:gd name="connsiteX10" fmla="*/ 2100941 w 2594427"/>
              <a:gd name="connsiteY10" fmla="*/ 711200 h 6876143"/>
              <a:gd name="connsiteX11" fmla="*/ 2086427 w 2594427"/>
              <a:gd name="connsiteY11" fmla="*/ 754743 h 6876143"/>
              <a:gd name="connsiteX12" fmla="*/ 2042884 w 2594427"/>
              <a:gd name="connsiteY12" fmla="*/ 783772 h 6876143"/>
              <a:gd name="connsiteX13" fmla="*/ 1984827 w 2594427"/>
              <a:gd name="connsiteY13" fmla="*/ 870857 h 6876143"/>
              <a:gd name="connsiteX14" fmla="*/ 1955799 w 2594427"/>
              <a:gd name="connsiteY14" fmla="*/ 957943 h 6876143"/>
              <a:gd name="connsiteX15" fmla="*/ 1941284 w 2594427"/>
              <a:gd name="connsiteY15" fmla="*/ 1001486 h 6876143"/>
              <a:gd name="connsiteX16" fmla="*/ 1912256 w 2594427"/>
              <a:gd name="connsiteY16" fmla="*/ 1045029 h 6876143"/>
              <a:gd name="connsiteX17" fmla="*/ 1897741 w 2594427"/>
              <a:gd name="connsiteY17" fmla="*/ 1103086 h 6876143"/>
              <a:gd name="connsiteX18" fmla="*/ 1868713 w 2594427"/>
              <a:gd name="connsiteY18" fmla="*/ 1190172 h 6876143"/>
              <a:gd name="connsiteX19" fmla="*/ 1854199 w 2594427"/>
              <a:gd name="connsiteY19" fmla="*/ 1335315 h 6876143"/>
              <a:gd name="connsiteX20" fmla="*/ 1839684 w 2594427"/>
              <a:gd name="connsiteY20" fmla="*/ 1436915 h 6876143"/>
              <a:gd name="connsiteX21" fmla="*/ 1810656 w 2594427"/>
              <a:gd name="connsiteY21" fmla="*/ 1524000 h 6876143"/>
              <a:gd name="connsiteX22" fmla="*/ 1738084 w 2594427"/>
              <a:gd name="connsiteY22" fmla="*/ 1654629 h 6876143"/>
              <a:gd name="connsiteX23" fmla="*/ 1694541 w 2594427"/>
              <a:gd name="connsiteY23" fmla="*/ 1669143 h 6876143"/>
              <a:gd name="connsiteX24" fmla="*/ 1665513 w 2594427"/>
              <a:gd name="connsiteY24" fmla="*/ 1712686 h 6876143"/>
              <a:gd name="connsiteX25" fmla="*/ 1607456 w 2594427"/>
              <a:gd name="connsiteY25" fmla="*/ 1741715 h 6876143"/>
              <a:gd name="connsiteX26" fmla="*/ 1563913 w 2594427"/>
              <a:gd name="connsiteY26" fmla="*/ 1785257 h 6876143"/>
              <a:gd name="connsiteX27" fmla="*/ 1520370 w 2594427"/>
              <a:gd name="connsiteY27" fmla="*/ 1886857 h 6876143"/>
              <a:gd name="connsiteX28" fmla="*/ 1476827 w 2594427"/>
              <a:gd name="connsiteY28" fmla="*/ 1973943 h 6876143"/>
              <a:gd name="connsiteX29" fmla="*/ 1462313 w 2594427"/>
              <a:gd name="connsiteY29" fmla="*/ 2032000 h 6876143"/>
              <a:gd name="connsiteX30" fmla="*/ 1433284 w 2594427"/>
              <a:gd name="connsiteY30" fmla="*/ 2075543 h 6876143"/>
              <a:gd name="connsiteX31" fmla="*/ 1418770 w 2594427"/>
              <a:gd name="connsiteY31" fmla="*/ 2119086 h 6876143"/>
              <a:gd name="connsiteX32" fmla="*/ 1404256 w 2594427"/>
              <a:gd name="connsiteY32" fmla="*/ 2220686 h 6876143"/>
              <a:gd name="connsiteX33" fmla="*/ 1375227 w 2594427"/>
              <a:gd name="connsiteY33" fmla="*/ 2264229 h 6876143"/>
              <a:gd name="connsiteX34" fmla="*/ 1360713 w 2594427"/>
              <a:gd name="connsiteY34" fmla="*/ 2307772 h 6876143"/>
              <a:gd name="connsiteX35" fmla="*/ 1331684 w 2594427"/>
              <a:gd name="connsiteY35" fmla="*/ 2438400 h 6876143"/>
              <a:gd name="connsiteX36" fmla="*/ 1317170 w 2594427"/>
              <a:gd name="connsiteY36" fmla="*/ 2670629 h 6876143"/>
              <a:gd name="connsiteX37" fmla="*/ 1317170 w 2594427"/>
              <a:gd name="connsiteY37" fmla="*/ 2902857 h 6876143"/>
              <a:gd name="connsiteX38" fmla="*/ 1302656 w 2594427"/>
              <a:gd name="connsiteY38" fmla="*/ 3135086 h 6876143"/>
              <a:gd name="connsiteX39" fmla="*/ 1273627 w 2594427"/>
              <a:gd name="connsiteY39" fmla="*/ 3222172 h 6876143"/>
              <a:gd name="connsiteX40" fmla="*/ 1302656 w 2594427"/>
              <a:gd name="connsiteY40" fmla="*/ 3338286 h 6876143"/>
              <a:gd name="connsiteX41" fmla="*/ 1288141 w 2594427"/>
              <a:gd name="connsiteY41" fmla="*/ 3410857 h 6876143"/>
              <a:gd name="connsiteX42" fmla="*/ 1230084 w 2594427"/>
              <a:gd name="connsiteY42" fmla="*/ 3773715 h 6876143"/>
              <a:gd name="connsiteX43" fmla="*/ 1215570 w 2594427"/>
              <a:gd name="connsiteY43" fmla="*/ 3817257 h 6876143"/>
              <a:gd name="connsiteX44" fmla="*/ 1186541 w 2594427"/>
              <a:gd name="connsiteY44" fmla="*/ 3860800 h 6876143"/>
              <a:gd name="connsiteX45" fmla="*/ 1172027 w 2594427"/>
              <a:gd name="connsiteY45" fmla="*/ 3904343 h 6876143"/>
              <a:gd name="connsiteX46" fmla="*/ 1084941 w 2594427"/>
              <a:gd name="connsiteY46" fmla="*/ 3991429 h 6876143"/>
              <a:gd name="connsiteX47" fmla="*/ 1070427 w 2594427"/>
              <a:gd name="connsiteY47" fmla="*/ 4034972 h 6876143"/>
              <a:gd name="connsiteX48" fmla="*/ 1012370 w 2594427"/>
              <a:gd name="connsiteY48" fmla="*/ 4122057 h 6876143"/>
              <a:gd name="connsiteX49" fmla="*/ 939799 w 2594427"/>
              <a:gd name="connsiteY49" fmla="*/ 4267200 h 6876143"/>
              <a:gd name="connsiteX50" fmla="*/ 910770 w 2594427"/>
              <a:gd name="connsiteY50" fmla="*/ 4310743 h 6876143"/>
              <a:gd name="connsiteX51" fmla="*/ 867227 w 2594427"/>
              <a:gd name="connsiteY51" fmla="*/ 4339772 h 6876143"/>
              <a:gd name="connsiteX52" fmla="*/ 852713 w 2594427"/>
              <a:gd name="connsiteY52" fmla="*/ 4383315 h 6876143"/>
              <a:gd name="connsiteX53" fmla="*/ 794656 w 2594427"/>
              <a:gd name="connsiteY53" fmla="*/ 4470400 h 6876143"/>
              <a:gd name="connsiteX54" fmla="*/ 765627 w 2594427"/>
              <a:gd name="connsiteY54" fmla="*/ 4572000 h 6876143"/>
              <a:gd name="connsiteX55" fmla="*/ 994227 w 2594427"/>
              <a:gd name="connsiteY55" fmla="*/ 4844143 h 6876143"/>
              <a:gd name="connsiteX56" fmla="*/ 903513 w 2594427"/>
              <a:gd name="connsiteY56" fmla="*/ 4971143 h 6876143"/>
              <a:gd name="connsiteX57" fmla="*/ 598713 w 2594427"/>
              <a:gd name="connsiteY57" fmla="*/ 5047343 h 6876143"/>
              <a:gd name="connsiteX58" fmla="*/ 598713 w 2594427"/>
              <a:gd name="connsiteY58" fmla="*/ 5123543 h 6876143"/>
              <a:gd name="connsiteX59" fmla="*/ 522514 w 2594427"/>
              <a:gd name="connsiteY59" fmla="*/ 5428343 h 6876143"/>
              <a:gd name="connsiteX60" fmla="*/ 370114 w 2594427"/>
              <a:gd name="connsiteY60" fmla="*/ 5580743 h 6876143"/>
              <a:gd name="connsiteX61" fmla="*/ 141514 w 2594427"/>
              <a:gd name="connsiteY61" fmla="*/ 6114143 h 6876143"/>
              <a:gd name="connsiteX62" fmla="*/ 65313 w 2594427"/>
              <a:gd name="connsiteY62" fmla="*/ 6876143 h 687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94427" h="6876143">
                <a:moveTo>
                  <a:pt x="2594427" y="0"/>
                </a:moveTo>
                <a:cubicBezTo>
                  <a:pt x="2565398" y="19352"/>
                  <a:pt x="2526693" y="29028"/>
                  <a:pt x="2507341" y="58057"/>
                </a:cubicBezTo>
                <a:cubicBezTo>
                  <a:pt x="2469826" y="114330"/>
                  <a:pt x="2494862" y="96084"/>
                  <a:pt x="2434770" y="116115"/>
                </a:cubicBezTo>
                <a:cubicBezTo>
                  <a:pt x="2429932" y="130629"/>
                  <a:pt x="2432705" y="150765"/>
                  <a:pt x="2420256" y="159657"/>
                </a:cubicBezTo>
                <a:cubicBezTo>
                  <a:pt x="2395357" y="177442"/>
                  <a:pt x="2333170" y="188686"/>
                  <a:pt x="2333170" y="188686"/>
                </a:cubicBezTo>
                <a:cubicBezTo>
                  <a:pt x="2318656" y="198362"/>
                  <a:pt x="2303028" y="206548"/>
                  <a:pt x="2289627" y="217715"/>
                </a:cubicBezTo>
                <a:cubicBezTo>
                  <a:pt x="2177871" y="310844"/>
                  <a:pt x="2310651" y="218212"/>
                  <a:pt x="2202541" y="290286"/>
                </a:cubicBezTo>
                <a:cubicBezTo>
                  <a:pt x="2197703" y="304800"/>
                  <a:pt x="2194054" y="319767"/>
                  <a:pt x="2188027" y="333829"/>
                </a:cubicBezTo>
                <a:cubicBezTo>
                  <a:pt x="2179504" y="353716"/>
                  <a:pt x="2166596" y="371627"/>
                  <a:pt x="2158999" y="391886"/>
                </a:cubicBezTo>
                <a:cubicBezTo>
                  <a:pt x="2151995" y="410564"/>
                  <a:pt x="2149322" y="430591"/>
                  <a:pt x="2144484" y="449943"/>
                </a:cubicBezTo>
                <a:cubicBezTo>
                  <a:pt x="2127429" y="654613"/>
                  <a:pt x="2148394" y="568843"/>
                  <a:pt x="2100941" y="711200"/>
                </a:cubicBezTo>
                <a:cubicBezTo>
                  <a:pt x="2096103" y="725714"/>
                  <a:pt x="2099157" y="746256"/>
                  <a:pt x="2086427" y="754743"/>
                </a:cubicBezTo>
                <a:lnTo>
                  <a:pt x="2042884" y="783772"/>
                </a:lnTo>
                <a:cubicBezTo>
                  <a:pt x="2023532" y="812800"/>
                  <a:pt x="1995859" y="837759"/>
                  <a:pt x="1984827" y="870857"/>
                </a:cubicBezTo>
                <a:lnTo>
                  <a:pt x="1955799" y="957943"/>
                </a:lnTo>
                <a:cubicBezTo>
                  <a:pt x="1950961" y="972457"/>
                  <a:pt x="1949771" y="988756"/>
                  <a:pt x="1941284" y="1001486"/>
                </a:cubicBezTo>
                <a:lnTo>
                  <a:pt x="1912256" y="1045029"/>
                </a:lnTo>
                <a:cubicBezTo>
                  <a:pt x="1907418" y="1064381"/>
                  <a:pt x="1903473" y="1083979"/>
                  <a:pt x="1897741" y="1103086"/>
                </a:cubicBezTo>
                <a:cubicBezTo>
                  <a:pt x="1888948" y="1132394"/>
                  <a:pt x="1868713" y="1190172"/>
                  <a:pt x="1868713" y="1190172"/>
                </a:cubicBezTo>
                <a:cubicBezTo>
                  <a:pt x="1863875" y="1238553"/>
                  <a:pt x="1859880" y="1287026"/>
                  <a:pt x="1854199" y="1335315"/>
                </a:cubicBezTo>
                <a:cubicBezTo>
                  <a:pt x="1850202" y="1369291"/>
                  <a:pt x="1847377" y="1403581"/>
                  <a:pt x="1839684" y="1436915"/>
                </a:cubicBezTo>
                <a:cubicBezTo>
                  <a:pt x="1832804" y="1466730"/>
                  <a:pt x="1820332" y="1494972"/>
                  <a:pt x="1810656" y="1524000"/>
                </a:cubicBezTo>
                <a:cubicBezTo>
                  <a:pt x="1797876" y="1562339"/>
                  <a:pt x="1775512" y="1642153"/>
                  <a:pt x="1738084" y="1654629"/>
                </a:cubicBezTo>
                <a:lnTo>
                  <a:pt x="1694541" y="1669143"/>
                </a:lnTo>
                <a:cubicBezTo>
                  <a:pt x="1684865" y="1683657"/>
                  <a:pt x="1678914" y="1701519"/>
                  <a:pt x="1665513" y="1712686"/>
                </a:cubicBezTo>
                <a:cubicBezTo>
                  <a:pt x="1648891" y="1726538"/>
                  <a:pt x="1625062" y="1729139"/>
                  <a:pt x="1607456" y="1741715"/>
                </a:cubicBezTo>
                <a:cubicBezTo>
                  <a:pt x="1590753" y="1753646"/>
                  <a:pt x="1578427" y="1770743"/>
                  <a:pt x="1563913" y="1785257"/>
                </a:cubicBezTo>
                <a:cubicBezTo>
                  <a:pt x="1529875" y="1887373"/>
                  <a:pt x="1574176" y="1761310"/>
                  <a:pt x="1520370" y="1886857"/>
                </a:cubicBezTo>
                <a:cubicBezTo>
                  <a:pt x="1484314" y="1970987"/>
                  <a:pt x="1532615" y="1890262"/>
                  <a:pt x="1476827" y="1973943"/>
                </a:cubicBezTo>
                <a:cubicBezTo>
                  <a:pt x="1471989" y="1993295"/>
                  <a:pt x="1470171" y="2013665"/>
                  <a:pt x="1462313" y="2032000"/>
                </a:cubicBezTo>
                <a:cubicBezTo>
                  <a:pt x="1455441" y="2048034"/>
                  <a:pt x="1441085" y="2059941"/>
                  <a:pt x="1433284" y="2075543"/>
                </a:cubicBezTo>
                <a:cubicBezTo>
                  <a:pt x="1426442" y="2089227"/>
                  <a:pt x="1423608" y="2104572"/>
                  <a:pt x="1418770" y="2119086"/>
                </a:cubicBezTo>
                <a:cubicBezTo>
                  <a:pt x="1413932" y="2152953"/>
                  <a:pt x="1414086" y="2187918"/>
                  <a:pt x="1404256" y="2220686"/>
                </a:cubicBezTo>
                <a:cubicBezTo>
                  <a:pt x="1399243" y="2237394"/>
                  <a:pt x="1383028" y="2248627"/>
                  <a:pt x="1375227" y="2264229"/>
                </a:cubicBezTo>
                <a:cubicBezTo>
                  <a:pt x="1368385" y="2277913"/>
                  <a:pt x="1364032" y="2292837"/>
                  <a:pt x="1360713" y="2307772"/>
                </a:cubicBezTo>
                <a:cubicBezTo>
                  <a:pt x="1326657" y="2461027"/>
                  <a:pt x="1364358" y="2340384"/>
                  <a:pt x="1331684" y="2438400"/>
                </a:cubicBezTo>
                <a:cubicBezTo>
                  <a:pt x="1326846" y="2515810"/>
                  <a:pt x="1317170" y="2593068"/>
                  <a:pt x="1317170" y="2670629"/>
                </a:cubicBezTo>
                <a:cubicBezTo>
                  <a:pt x="1317170" y="2929362"/>
                  <a:pt x="1351350" y="2766133"/>
                  <a:pt x="1317170" y="2902857"/>
                </a:cubicBezTo>
                <a:cubicBezTo>
                  <a:pt x="1312332" y="2980267"/>
                  <a:pt x="1313135" y="3058237"/>
                  <a:pt x="1302656" y="3135086"/>
                </a:cubicBezTo>
                <a:cubicBezTo>
                  <a:pt x="1298522" y="3165404"/>
                  <a:pt x="1273627" y="3222172"/>
                  <a:pt x="1273627" y="3222172"/>
                </a:cubicBezTo>
                <a:cubicBezTo>
                  <a:pt x="1285079" y="3256529"/>
                  <a:pt x="1302656" y="3303261"/>
                  <a:pt x="1302656" y="3338286"/>
                </a:cubicBezTo>
                <a:cubicBezTo>
                  <a:pt x="1302656" y="3362955"/>
                  <a:pt x="1292979" y="3386667"/>
                  <a:pt x="1288141" y="3410857"/>
                </a:cubicBezTo>
                <a:cubicBezTo>
                  <a:pt x="1255910" y="3717063"/>
                  <a:pt x="1288343" y="3598940"/>
                  <a:pt x="1230084" y="3773715"/>
                </a:cubicBezTo>
                <a:cubicBezTo>
                  <a:pt x="1225246" y="3788229"/>
                  <a:pt x="1224056" y="3804527"/>
                  <a:pt x="1215570" y="3817257"/>
                </a:cubicBezTo>
                <a:lnTo>
                  <a:pt x="1186541" y="3860800"/>
                </a:lnTo>
                <a:cubicBezTo>
                  <a:pt x="1181703" y="3875314"/>
                  <a:pt x="1181420" y="3892266"/>
                  <a:pt x="1172027" y="3904343"/>
                </a:cubicBezTo>
                <a:cubicBezTo>
                  <a:pt x="1146823" y="3936748"/>
                  <a:pt x="1084941" y="3991429"/>
                  <a:pt x="1084941" y="3991429"/>
                </a:cubicBezTo>
                <a:cubicBezTo>
                  <a:pt x="1080103" y="4005943"/>
                  <a:pt x="1077857" y="4021598"/>
                  <a:pt x="1070427" y="4034972"/>
                </a:cubicBezTo>
                <a:cubicBezTo>
                  <a:pt x="1053484" y="4065469"/>
                  <a:pt x="1012370" y="4122057"/>
                  <a:pt x="1012370" y="4122057"/>
                </a:cubicBezTo>
                <a:cubicBezTo>
                  <a:pt x="989395" y="4213961"/>
                  <a:pt x="1008921" y="4163517"/>
                  <a:pt x="939799" y="4267200"/>
                </a:cubicBezTo>
                <a:cubicBezTo>
                  <a:pt x="930123" y="4281714"/>
                  <a:pt x="925284" y="4301067"/>
                  <a:pt x="910770" y="4310743"/>
                </a:cubicBezTo>
                <a:lnTo>
                  <a:pt x="867227" y="4339772"/>
                </a:lnTo>
                <a:cubicBezTo>
                  <a:pt x="862389" y="4354286"/>
                  <a:pt x="860143" y="4369941"/>
                  <a:pt x="852713" y="4383315"/>
                </a:cubicBezTo>
                <a:cubicBezTo>
                  <a:pt x="835770" y="4413812"/>
                  <a:pt x="805689" y="4437303"/>
                  <a:pt x="794656" y="4470400"/>
                </a:cubicBezTo>
                <a:cubicBezTo>
                  <a:pt x="745894" y="4616678"/>
                  <a:pt x="820278" y="4389825"/>
                  <a:pt x="765627" y="4572000"/>
                </a:cubicBezTo>
                <a:cubicBezTo>
                  <a:pt x="756835" y="4601308"/>
                  <a:pt x="1003903" y="4815114"/>
                  <a:pt x="994227" y="4844143"/>
                </a:cubicBezTo>
                <a:lnTo>
                  <a:pt x="903513" y="4971143"/>
                </a:lnTo>
                <a:lnTo>
                  <a:pt x="598713" y="5047343"/>
                </a:lnTo>
                <a:cubicBezTo>
                  <a:pt x="556863" y="5172892"/>
                  <a:pt x="658337" y="5034109"/>
                  <a:pt x="598713" y="5123543"/>
                </a:cubicBezTo>
                <a:cubicBezTo>
                  <a:pt x="564305" y="5295585"/>
                  <a:pt x="576874" y="5306032"/>
                  <a:pt x="522514" y="5428343"/>
                </a:cubicBezTo>
                <a:cubicBezTo>
                  <a:pt x="510087" y="5456305"/>
                  <a:pt x="379790" y="5551714"/>
                  <a:pt x="370114" y="5580743"/>
                </a:cubicBezTo>
                <a:cubicBezTo>
                  <a:pt x="365276" y="5595257"/>
                  <a:pt x="154244" y="6105657"/>
                  <a:pt x="141514" y="6114143"/>
                </a:cubicBezTo>
                <a:cubicBezTo>
                  <a:pt x="0" y="6606419"/>
                  <a:pt x="47170" y="6311296"/>
                  <a:pt x="65313" y="6876143"/>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58" name="Freeform 57"/>
          <p:cNvSpPr/>
          <p:nvPr/>
        </p:nvSpPr>
        <p:spPr>
          <a:xfrm>
            <a:off x="0" y="6677025"/>
            <a:ext cx="9129713" cy="158750"/>
          </a:xfrm>
          <a:custGeom>
            <a:avLst/>
            <a:gdLst>
              <a:gd name="connsiteX0" fmla="*/ 0 w 9129486"/>
              <a:gd name="connsiteY0" fmla="*/ 87086 h 159658"/>
              <a:gd name="connsiteX1" fmla="*/ 87086 w 9129486"/>
              <a:gd name="connsiteY1" fmla="*/ 72572 h 159658"/>
              <a:gd name="connsiteX2" fmla="*/ 130629 w 9129486"/>
              <a:gd name="connsiteY2" fmla="*/ 58058 h 159658"/>
              <a:gd name="connsiteX3" fmla="*/ 696686 w 9129486"/>
              <a:gd name="connsiteY3" fmla="*/ 43543 h 159658"/>
              <a:gd name="connsiteX4" fmla="*/ 2931886 w 9129486"/>
              <a:gd name="connsiteY4" fmla="*/ 29029 h 159658"/>
              <a:gd name="connsiteX5" fmla="*/ 3106057 w 9129486"/>
              <a:gd name="connsiteY5" fmla="*/ 14515 h 159658"/>
              <a:gd name="connsiteX6" fmla="*/ 3207657 w 9129486"/>
              <a:gd name="connsiteY6" fmla="*/ 0 h 159658"/>
              <a:gd name="connsiteX7" fmla="*/ 3875314 w 9129486"/>
              <a:gd name="connsiteY7" fmla="*/ 14515 h 159658"/>
              <a:gd name="connsiteX8" fmla="*/ 4267200 w 9129486"/>
              <a:gd name="connsiteY8" fmla="*/ 14515 h 159658"/>
              <a:gd name="connsiteX9" fmla="*/ 4702629 w 9129486"/>
              <a:gd name="connsiteY9" fmla="*/ 29029 h 159658"/>
              <a:gd name="connsiteX10" fmla="*/ 4920343 w 9129486"/>
              <a:gd name="connsiteY10" fmla="*/ 43543 h 159658"/>
              <a:gd name="connsiteX11" fmla="*/ 4978400 w 9129486"/>
              <a:gd name="connsiteY11" fmla="*/ 58058 h 159658"/>
              <a:gd name="connsiteX12" fmla="*/ 5239657 w 9129486"/>
              <a:gd name="connsiteY12" fmla="*/ 87086 h 159658"/>
              <a:gd name="connsiteX13" fmla="*/ 5675086 w 9129486"/>
              <a:gd name="connsiteY13" fmla="*/ 72572 h 159658"/>
              <a:gd name="connsiteX14" fmla="*/ 5762171 w 9129486"/>
              <a:gd name="connsiteY14" fmla="*/ 43543 h 159658"/>
              <a:gd name="connsiteX15" fmla="*/ 5805714 w 9129486"/>
              <a:gd name="connsiteY15" fmla="*/ 29029 h 159658"/>
              <a:gd name="connsiteX16" fmla="*/ 6139543 w 9129486"/>
              <a:gd name="connsiteY16" fmla="*/ 43543 h 159658"/>
              <a:gd name="connsiteX17" fmla="*/ 6284686 w 9129486"/>
              <a:gd name="connsiteY17" fmla="*/ 29029 h 159658"/>
              <a:gd name="connsiteX18" fmla="*/ 6908800 w 9129486"/>
              <a:gd name="connsiteY18" fmla="*/ 43543 h 159658"/>
              <a:gd name="connsiteX19" fmla="*/ 7866743 w 9129486"/>
              <a:gd name="connsiteY19" fmla="*/ 43543 h 159658"/>
              <a:gd name="connsiteX20" fmla="*/ 7910286 w 9129486"/>
              <a:gd name="connsiteY20" fmla="*/ 29029 h 159658"/>
              <a:gd name="connsiteX21" fmla="*/ 8098971 w 9129486"/>
              <a:gd name="connsiteY21" fmla="*/ 14515 h 159658"/>
              <a:gd name="connsiteX22" fmla="*/ 8331200 w 9129486"/>
              <a:gd name="connsiteY22" fmla="*/ 29029 h 159658"/>
              <a:gd name="connsiteX23" fmla="*/ 8447314 w 9129486"/>
              <a:gd name="connsiteY23" fmla="*/ 72572 h 159658"/>
              <a:gd name="connsiteX24" fmla="*/ 8621486 w 9129486"/>
              <a:gd name="connsiteY24" fmla="*/ 101600 h 159658"/>
              <a:gd name="connsiteX25" fmla="*/ 8810171 w 9129486"/>
              <a:gd name="connsiteY25" fmla="*/ 145143 h 159658"/>
              <a:gd name="connsiteX26" fmla="*/ 8882743 w 9129486"/>
              <a:gd name="connsiteY26" fmla="*/ 159658 h 159658"/>
              <a:gd name="connsiteX27" fmla="*/ 9056914 w 9129486"/>
              <a:gd name="connsiteY27" fmla="*/ 72572 h 159658"/>
              <a:gd name="connsiteX28" fmla="*/ 9129486 w 9129486"/>
              <a:gd name="connsiteY28" fmla="*/ 72572 h 15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29486" h="159658">
                <a:moveTo>
                  <a:pt x="0" y="87086"/>
                </a:moveTo>
                <a:cubicBezTo>
                  <a:pt x="29029" y="82248"/>
                  <a:pt x="58358" y="78956"/>
                  <a:pt x="87086" y="72572"/>
                </a:cubicBezTo>
                <a:cubicBezTo>
                  <a:pt x="102021" y="69253"/>
                  <a:pt x="115347" y="58786"/>
                  <a:pt x="130629" y="58058"/>
                </a:cubicBezTo>
                <a:cubicBezTo>
                  <a:pt x="319163" y="49080"/>
                  <a:pt x="507948" y="45499"/>
                  <a:pt x="696686" y="43543"/>
                </a:cubicBezTo>
                <a:lnTo>
                  <a:pt x="2931886" y="29029"/>
                </a:lnTo>
                <a:cubicBezTo>
                  <a:pt x="2989943" y="24191"/>
                  <a:pt x="3048119" y="20614"/>
                  <a:pt x="3106057" y="14515"/>
                </a:cubicBezTo>
                <a:cubicBezTo>
                  <a:pt x="3140080" y="10934"/>
                  <a:pt x="3173446" y="0"/>
                  <a:pt x="3207657" y="0"/>
                </a:cubicBezTo>
                <a:cubicBezTo>
                  <a:pt x="3430262" y="0"/>
                  <a:pt x="3652762" y="9677"/>
                  <a:pt x="3875314" y="14515"/>
                </a:cubicBezTo>
                <a:cubicBezTo>
                  <a:pt x="4536078" y="58565"/>
                  <a:pt x="3712230" y="14515"/>
                  <a:pt x="4267200" y="14515"/>
                </a:cubicBezTo>
                <a:cubicBezTo>
                  <a:pt x="4412424" y="14515"/>
                  <a:pt x="4557486" y="24191"/>
                  <a:pt x="4702629" y="29029"/>
                </a:cubicBezTo>
                <a:cubicBezTo>
                  <a:pt x="4775200" y="33867"/>
                  <a:pt x="4848010" y="35929"/>
                  <a:pt x="4920343" y="43543"/>
                </a:cubicBezTo>
                <a:cubicBezTo>
                  <a:pt x="4940181" y="45631"/>
                  <a:pt x="4958774" y="54490"/>
                  <a:pt x="4978400" y="58058"/>
                </a:cubicBezTo>
                <a:cubicBezTo>
                  <a:pt x="5066680" y="74109"/>
                  <a:pt x="5149371" y="78878"/>
                  <a:pt x="5239657" y="87086"/>
                </a:cubicBezTo>
                <a:cubicBezTo>
                  <a:pt x="5384800" y="82248"/>
                  <a:pt x="5530364" y="84632"/>
                  <a:pt x="5675086" y="72572"/>
                </a:cubicBezTo>
                <a:cubicBezTo>
                  <a:pt x="5705579" y="70031"/>
                  <a:pt x="5733143" y="53219"/>
                  <a:pt x="5762171" y="43543"/>
                </a:cubicBezTo>
                <a:lnTo>
                  <a:pt x="5805714" y="29029"/>
                </a:lnTo>
                <a:cubicBezTo>
                  <a:pt x="5916990" y="33867"/>
                  <a:pt x="6028162" y="43543"/>
                  <a:pt x="6139543" y="43543"/>
                </a:cubicBezTo>
                <a:cubicBezTo>
                  <a:pt x="6188165" y="43543"/>
                  <a:pt x="6236064" y="29029"/>
                  <a:pt x="6284686" y="29029"/>
                </a:cubicBezTo>
                <a:cubicBezTo>
                  <a:pt x="6492780" y="29029"/>
                  <a:pt x="6700762" y="38705"/>
                  <a:pt x="6908800" y="43543"/>
                </a:cubicBezTo>
                <a:cubicBezTo>
                  <a:pt x="7317105" y="77570"/>
                  <a:pt x="7142529" y="68954"/>
                  <a:pt x="7866743" y="43543"/>
                </a:cubicBezTo>
                <a:cubicBezTo>
                  <a:pt x="7882033" y="43007"/>
                  <a:pt x="7895105" y="30927"/>
                  <a:pt x="7910286" y="29029"/>
                </a:cubicBezTo>
                <a:cubicBezTo>
                  <a:pt x="7972880" y="21205"/>
                  <a:pt x="8036076" y="19353"/>
                  <a:pt x="8098971" y="14515"/>
                </a:cubicBezTo>
                <a:cubicBezTo>
                  <a:pt x="8176381" y="19353"/>
                  <a:pt x="8254024" y="21312"/>
                  <a:pt x="8331200" y="29029"/>
                </a:cubicBezTo>
                <a:cubicBezTo>
                  <a:pt x="8447830" y="40692"/>
                  <a:pt x="8330651" y="43406"/>
                  <a:pt x="8447314" y="72572"/>
                </a:cubicBezTo>
                <a:cubicBezTo>
                  <a:pt x="8504415" y="86847"/>
                  <a:pt x="8563429" y="91924"/>
                  <a:pt x="8621486" y="101600"/>
                </a:cubicBezTo>
                <a:cubicBezTo>
                  <a:pt x="8711837" y="131718"/>
                  <a:pt x="8650022" y="113113"/>
                  <a:pt x="8810171" y="145143"/>
                </a:cubicBezTo>
                <a:lnTo>
                  <a:pt x="8882743" y="159658"/>
                </a:lnTo>
                <a:cubicBezTo>
                  <a:pt x="8926774" y="130304"/>
                  <a:pt x="8996821" y="72572"/>
                  <a:pt x="9056914" y="72572"/>
                </a:cubicBezTo>
                <a:lnTo>
                  <a:pt x="9129486" y="72572"/>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10252" name="TextBox 58"/>
          <p:cNvSpPr txBox="1">
            <a:spLocks noChangeArrowheads="1"/>
          </p:cNvSpPr>
          <p:nvPr/>
        </p:nvSpPr>
        <p:spPr bwMode="auto">
          <a:xfrm>
            <a:off x="7667625" y="2133600"/>
            <a:ext cx="1628775" cy="307975"/>
          </a:xfrm>
          <a:prstGeom prst="rect">
            <a:avLst/>
          </a:prstGeom>
          <a:noFill/>
          <a:ln w="9525">
            <a:noFill/>
            <a:miter lim="800000"/>
            <a:headEnd/>
            <a:tailEnd/>
          </a:ln>
        </p:spPr>
        <p:txBody>
          <a:bodyPr wrap="none">
            <a:spAutoFit/>
          </a:bodyPr>
          <a:lstStyle/>
          <a:p>
            <a:r>
              <a:rPr lang="en-US" sz="1400"/>
              <a:t>Box Springs Road</a:t>
            </a:r>
          </a:p>
        </p:txBody>
      </p:sp>
      <p:sp>
        <p:nvSpPr>
          <p:cNvPr id="61" name="Freeform 60"/>
          <p:cNvSpPr/>
          <p:nvPr/>
        </p:nvSpPr>
        <p:spPr>
          <a:xfrm>
            <a:off x="5791200" y="1524000"/>
            <a:ext cx="1795463" cy="1495425"/>
          </a:xfrm>
          <a:custGeom>
            <a:avLst/>
            <a:gdLst>
              <a:gd name="connsiteX0" fmla="*/ 1090212 w 1796007"/>
              <a:gd name="connsiteY0" fmla="*/ 203200 h 1524000"/>
              <a:gd name="connsiteX1" fmla="*/ 959584 w 1796007"/>
              <a:gd name="connsiteY1" fmla="*/ 130628 h 1524000"/>
              <a:gd name="connsiteX2" fmla="*/ 916041 w 1796007"/>
              <a:gd name="connsiteY2" fmla="*/ 101600 h 1524000"/>
              <a:gd name="connsiteX3" fmla="*/ 683812 w 1796007"/>
              <a:gd name="connsiteY3" fmla="*/ 58057 h 1524000"/>
              <a:gd name="connsiteX4" fmla="*/ 451584 w 1796007"/>
              <a:gd name="connsiteY4" fmla="*/ 43543 h 1524000"/>
              <a:gd name="connsiteX5" fmla="*/ 320955 w 1796007"/>
              <a:gd name="connsiteY5" fmla="*/ 72571 h 1524000"/>
              <a:gd name="connsiteX6" fmla="*/ 277412 w 1796007"/>
              <a:gd name="connsiteY6" fmla="*/ 87086 h 1524000"/>
              <a:gd name="connsiteX7" fmla="*/ 190327 w 1796007"/>
              <a:gd name="connsiteY7" fmla="*/ 145143 h 1524000"/>
              <a:gd name="connsiteX8" fmla="*/ 146784 w 1796007"/>
              <a:gd name="connsiteY8" fmla="*/ 174171 h 1524000"/>
              <a:gd name="connsiteX9" fmla="*/ 117755 w 1796007"/>
              <a:gd name="connsiteY9" fmla="*/ 217714 h 1524000"/>
              <a:gd name="connsiteX10" fmla="*/ 74212 w 1796007"/>
              <a:gd name="connsiteY10" fmla="*/ 261257 h 1524000"/>
              <a:gd name="connsiteX11" fmla="*/ 45184 w 1796007"/>
              <a:gd name="connsiteY11" fmla="*/ 348343 h 1524000"/>
              <a:gd name="connsiteX12" fmla="*/ 16155 w 1796007"/>
              <a:gd name="connsiteY12" fmla="*/ 391886 h 1524000"/>
              <a:gd name="connsiteX13" fmla="*/ 1641 w 1796007"/>
              <a:gd name="connsiteY13" fmla="*/ 464457 h 1524000"/>
              <a:gd name="connsiteX14" fmla="*/ 74212 w 1796007"/>
              <a:gd name="connsiteY14" fmla="*/ 667657 h 1524000"/>
              <a:gd name="connsiteX15" fmla="*/ 132269 w 1796007"/>
              <a:gd name="connsiteY15" fmla="*/ 725714 h 1524000"/>
              <a:gd name="connsiteX16" fmla="*/ 190327 w 1796007"/>
              <a:gd name="connsiteY16" fmla="*/ 783771 h 1524000"/>
              <a:gd name="connsiteX17" fmla="*/ 204841 w 1796007"/>
              <a:gd name="connsiteY17" fmla="*/ 827314 h 1524000"/>
              <a:gd name="connsiteX18" fmla="*/ 277412 w 1796007"/>
              <a:gd name="connsiteY18" fmla="*/ 914400 h 1524000"/>
              <a:gd name="connsiteX19" fmla="*/ 306441 w 1796007"/>
              <a:gd name="connsiteY19" fmla="*/ 957943 h 1524000"/>
              <a:gd name="connsiteX20" fmla="*/ 349984 w 1796007"/>
              <a:gd name="connsiteY20" fmla="*/ 1045028 h 1524000"/>
              <a:gd name="connsiteX21" fmla="*/ 480612 w 1796007"/>
              <a:gd name="connsiteY21" fmla="*/ 1117600 h 1524000"/>
              <a:gd name="connsiteX22" fmla="*/ 524155 w 1796007"/>
              <a:gd name="connsiteY22" fmla="*/ 1146628 h 1524000"/>
              <a:gd name="connsiteX23" fmla="*/ 611241 w 1796007"/>
              <a:gd name="connsiteY23" fmla="*/ 1175657 h 1524000"/>
              <a:gd name="connsiteX24" fmla="*/ 654784 w 1796007"/>
              <a:gd name="connsiteY24" fmla="*/ 1190171 h 1524000"/>
              <a:gd name="connsiteX25" fmla="*/ 698327 w 1796007"/>
              <a:gd name="connsiteY25" fmla="*/ 1219200 h 1524000"/>
              <a:gd name="connsiteX26" fmla="*/ 741869 w 1796007"/>
              <a:gd name="connsiteY26" fmla="*/ 1233714 h 1524000"/>
              <a:gd name="connsiteX27" fmla="*/ 799927 w 1796007"/>
              <a:gd name="connsiteY27" fmla="*/ 1262743 h 1524000"/>
              <a:gd name="connsiteX28" fmla="*/ 887012 w 1796007"/>
              <a:gd name="connsiteY28" fmla="*/ 1306286 h 1524000"/>
              <a:gd name="connsiteX29" fmla="*/ 974098 w 1796007"/>
              <a:gd name="connsiteY29" fmla="*/ 1364343 h 1524000"/>
              <a:gd name="connsiteX30" fmla="*/ 1061184 w 1796007"/>
              <a:gd name="connsiteY30" fmla="*/ 1422400 h 1524000"/>
              <a:gd name="connsiteX31" fmla="*/ 1162784 w 1796007"/>
              <a:gd name="connsiteY31" fmla="*/ 1480457 h 1524000"/>
              <a:gd name="connsiteX32" fmla="*/ 1235355 w 1796007"/>
              <a:gd name="connsiteY32" fmla="*/ 1494971 h 1524000"/>
              <a:gd name="connsiteX33" fmla="*/ 1322441 w 1796007"/>
              <a:gd name="connsiteY33" fmla="*/ 1524000 h 1524000"/>
              <a:gd name="connsiteX34" fmla="*/ 1467584 w 1796007"/>
              <a:gd name="connsiteY34" fmla="*/ 1494971 h 1524000"/>
              <a:gd name="connsiteX35" fmla="*/ 1554669 w 1796007"/>
              <a:gd name="connsiteY35" fmla="*/ 1451428 h 1524000"/>
              <a:gd name="connsiteX36" fmla="*/ 1569184 w 1796007"/>
              <a:gd name="connsiteY36" fmla="*/ 1306286 h 1524000"/>
              <a:gd name="connsiteX37" fmla="*/ 1612727 w 1796007"/>
              <a:gd name="connsiteY37" fmla="*/ 1132114 h 1524000"/>
              <a:gd name="connsiteX38" fmla="*/ 1656269 w 1796007"/>
              <a:gd name="connsiteY38" fmla="*/ 1045028 h 1524000"/>
              <a:gd name="connsiteX39" fmla="*/ 1641755 w 1796007"/>
              <a:gd name="connsiteY39" fmla="*/ 783771 h 1524000"/>
              <a:gd name="connsiteX40" fmla="*/ 1670784 w 1796007"/>
              <a:gd name="connsiteY40" fmla="*/ 696686 h 1524000"/>
              <a:gd name="connsiteX41" fmla="*/ 1757869 w 1796007"/>
              <a:gd name="connsiteY41" fmla="*/ 638628 h 1524000"/>
              <a:gd name="connsiteX42" fmla="*/ 1772384 w 1796007"/>
              <a:gd name="connsiteY42" fmla="*/ 493486 h 1524000"/>
              <a:gd name="connsiteX43" fmla="*/ 1757869 w 1796007"/>
              <a:gd name="connsiteY43" fmla="*/ 449943 h 1524000"/>
              <a:gd name="connsiteX44" fmla="*/ 1699812 w 1796007"/>
              <a:gd name="connsiteY44" fmla="*/ 362857 h 1524000"/>
              <a:gd name="connsiteX45" fmla="*/ 1641755 w 1796007"/>
              <a:gd name="connsiteY45" fmla="*/ 304800 h 1524000"/>
              <a:gd name="connsiteX46" fmla="*/ 1554669 w 1796007"/>
              <a:gd name="connsiteY46" fmla="*/ 246743 h 1524000"/>
              <a:gd name="connsiteX47" fmla="*/ 1496612 w 1796007"/>
              <a:gd name="connsiteY47" fmla="*/ 159657 h 1524000"/>
              <a:gd name="connsiteX48" fmla="*/ 1482098 w 1796007"/>
              <a:gd name="connsiteY48" fmla="*/ 116114 h 1524000"/>
              <a:gd name="connsiteX49" fmla="*/ 1336955 w 1796007"/>
              <a:gd name="connsiteY49" fmla="*/ 72571 h 1524000"/>
              <a:gd name="connsiteX50" fmla="*/ 1003127 w 1796007"/>
              <a:gd name="connsiteY50" fmla="*/ 43543 h 1524000"/>
              <a:gd name="connsiteX51" fmla="*/ 945069 w 1796007"/>
              <a:gd name="connsiteY51" fmla="*/ 29028 h 1524000"/>
              <a:gd name="connsiteX52" fmla="*/ 756384 w 1796007"/>
              <a:gd name="connsiteY52" fmla="*/ 0 h 1524000"/>
              <a:gd name="connsiteX53" fmla="*/ 495127 w 1796007"/>
              <a:gd name="connsiteY53" fmla="*/ 14514 h 1524000"/>
              <a:gd name="connsiteX54" fmla="*/ 451584 w 1796007"/>
              <a:gd name="connsiteY54" fmla="*/ 29028 h 1524000"/>
              <a:gd name="connsiteX55" fmla="*/ 437069 w 1796007"/>
              <a:gd name="connsiteY55" fmla="*/ 72571 h 1524000"/>
              <a:gd name="connsiteX0" fmla="*/ 959584 w 1796007"/>
              <a:gd name="connsiteY0" fmla="*/ 130628 h 1524000"/>
              <a:gd name="connsiteX1" fmla="*/ 916041 w 1796007"/>
              <a:gd name="connsiteY1" fmla="*/ 101600 h 1524000"/>
              <a:gd name="connsiteX2" fmla="*/ 683812 w 1796007"/>
              <a:gd name="connsiteY2" fmla="*/ 58057 h 1524000"/>
              <a:gd name="connsiteX3" fmla="*/ 451584 w 1796007"/>
              <a:gd name="connsiteY3" fmla="*/ 43543 h 1524000"/>
              <a:gd name="connsiteX4" fmla="*/ 320955 w 1796007"/>
              <a:gd name="connsiteY4" fmla="*/ 72571 h 1524000"/>
              <a:gd name="connsiteX5" fmla="*/ 277412 w 1796007"/>
              <a:gd name="connsiteY5" fmla="*/ 87086 h 1524000"/>
              <a:gd name="connsiteX6" fmla="*/ 190327 w 1796007"/>
              <a:gd name="connsiteY6" fmla="*/ 145143 h 1524000"/>
              <a:gd name="connsiteX7" fmla="*/ 146784 w 1796007"/>
              <a:gd name="connsiteY7" fmla="*/ 174171 h 1524000"/>
              <a:gd name="connsiteX8" fmla="*/ 117755 w 1796007"/>
              <a:gd name="connsiteY8" fmla="*/ 217714 h 1524000"/>
              <a:gd name="connsiteX9" fmla="*/ 74212 w 1796007"/>
              <a:gd name="connsiteY9" fmla="*/ 261257 h 1524000"/>
              <a:gd name="connsiteX10" fmla="*/ 45184 w 1796007"/>
              <a:gd name="connsiteY10" fmla="*/ 348343 h 1524000"/>
              <a:gd name="connsiteX11" fmla="*/ 16155 w 1796007"/>
              <a:gd name="connsiteY11" fmla="*/ 391886 h 1524000"/>
              <a:gd name="connsiteX12" fmla="*/ 1641 w 1796007"/>
              <a:gd name="connsiteY12" fmla="*/ 464457 h 1524000"/>
              <a:gd name="connsiteX13" fmla="*/ 74212 w 1796007"/>
              <a:gd name="connsiteY13" fmla="*/ 667657 h 1524000"/>
              <a:gd name="connsiteX14" fmla="*/ 132269 w 1796007"/>
              <a:gd name="connsiteY14" fmla="*/ 725714 h 1524000"/>
              <a:gd name="connsiteX15" fmla="*/ 190327 w 1796007"/>
              <a:gd name="connsiteY15" fmla="*/ 783771 h 1524000"/>
              <a:gd name="connsiteX16" fmla="*/ 204841 w 1796007"/>
              <a:gd name="connsiteY16" fmla="*/ 827314 h 1524000"/>
              <a:gd name="connsiteX17" fmla="*/ 277412 w 1796007"/>
              <a:gd name="connsiteY17" fmla="*/ 914400 h 1524000"/>
              <a:gd name="connsiteX18" fmla="*/ 306441 w 1796007"/>
              <a:gd name="connsiteY18" fmla="*/ 957943 h 1524000"/>
              <a:gd name="connsiteX19" fmla="*/ 349984 w 1796007"/>
              <a:gd name="connsiteY19" fmla="*/ 1045028 h 1524000"/>
              <a:gd name="connsiteX20" fmla="*/ 480612 w 1796007"/>
              <a:gd name="connsiteY20" fmla="*/ 1117600 h 1524000"/>
              <a:gd name="connsiteX21" fmla="*/ 524155 w 1796007"/>
              <a:gd name="connsiteY21" fmla="*/ 1146628 h 1524000"/>
              <a:gd name="connsiteX22" fmla="*/ 611241 w 1796007"/>
              <a:gd name="connsiteY22" fmla="*/ 1175657 h 1524000"/>
              <a:gd name="connsiteX23" fmla="*/ 654784 w 1796007"/>
              <a:gd name="connsiteY23" fmla="*/ 1190171 h 1524000"/>
              <a:gd name="connsiteX24" fmla="*/ 698327 w 1796007"/>
              <a:gd name="connsiteY24" fmla="*/ 1219200 h 1524000"/>
              <a:gd name="connsiteX25" fmla="*/ 741869 w 1796007"/>
              <a:gd name="connsiteY25" fmla="*/ 1233714 h 1524000"/>
              <a:gd name="connsiteX26" fmla="*/ 799927 w 1796007"/>
              <a:gd name="connsiteY26" fmla="*/ 1262743 h 1524000"/>
              <a:gd name="connsiteX27" fmla="*/ 887012 w 1796007"/>
              <a:gd name="connsiteY27" fmla="*/ 1306286 h 1524000"/>
              <a:gd name="connsiteX28" fmla="*/ 974098 w 1796007"/>
              <a:gd name="connsiteY28" fmla="*/ 1364343 h 1524000"/>
              <a:gd name="connsiteX29" fmla="*/ 1061184 w 1796007"/>
              <a:gd name="connsiteY29" fmla="*/ 1422400 h 1524000"/>
              <a:gd name="connsiteX30" fmla="*/ 1162784 w 1796007"/>
              <a:gd name="connsiteY30" fmla="*/ 1480457 h 1524000"/>
              <a:gd name="connsiteX31" fmla="*/ 1235355 w 1796007"/>
              <a:gd name="connsiteY31" fmla="*/ 1494971 h 1524000"/>
              <a:gd name="connsiteX32" fmla="*/ 1322441 w 1796007"/>
              <a:gd name="connsiteY32" fmla="*/ 1524000 h 1524000"/>
              <a:gd name="connsiteX33" fmla="*/ 1467584 w 1796007"/>
              <a:gd name="connsiteY33" fmla="*/ 1494971 h 1524000"/>
              <a:gd name="connsiteX34" fmla="*/ 1554669 w 1796007"/>
              <a:gd name="connsiteY34" fmla="*/ 1451428 h 1524000"/>
              <a:gd name="connsiteX35" fmla="*/ 1569184 w 1796007"/>
              <a:gd name="connsiteY35" fmla="*/ 1306286 h 1524000"/>
              <a:gd name="connsiteX36" fmla="*/ 1612727 w 1796007"/>
              <a:gd name="connsiteY36" fmla="*/ 1132114 h 1524000"/>
              <a:gd name="connsiteX37" fmla="*/ 1656269 w 1796007"/>
              <a:gd name="connsiteY37" fmla="*/ 1045028 h 1524000"/>
              <a:gd name="connsiteX38" fmla="*/ 1641755 w 1796007"/>
              <a:gd name="connsiteY38" fmla="*/ 783771 h 1524000"/>
              <a:gd name="connsiteX39" fmla="*/ 1670784 w 1796007"/>
              <a:gd name="connsiteY39" fmla="*/ 696686 h 1524000"/>
              <a:gd name="connsiteX40" fmla="*/ 1757869 w 1796007"/>
              <a:gd name="connsiteY40" fmla="*/ 638628 h 1524000"/>
              <a:gd name="connsiteX41" fmla="*/ 1772384 w 1796007"/>
              <a:gd name="connsiteY41" fmla="*/ 493486 h 1524000"/>
              <a:gd name="connsiteX42" fmla="*/ 1757869 w 1796007"/>
              <a:gd name="connsiteY42" fmla="*/ 449943 h 1524000"/>
              <a:gd name="connsiteX43" fmla="*/ 1699812 w 1796007"/>
              <a:gd name="connsiteY43" fmla="*/ 362857 h 1524000"/>
              <a:gd name="connsiteX44" fmla="*/ 1641755 w 1796007"/>
              <a:gd name="connsiteY44" fmla="*/ 304800 h 1524000"/>
              <a:gd name="connsiteX45" fmla="*/ 1554669 w 1796007"/>
              <a:gd name="connsiteY45" fmla="*/ 246743 h 1524000"/>
              <a:gd name="connsiteX46" fmla="*/ 1496612 w 1796007"/>
              <a:gd name="connsiteY46" fmla="*/ 159657 h 1524000"/>
              <a:gd name="connsiteX47" fmla="*/ 1482098 w 1796007"/>
              <a:gd name="connsiteY47" fmla="*/ 116114 h 1524000"/>
              <a:gd name="connsiteX48" fmla="*/ 1336955 w 1796007"/>
              <a:gd name="connsiteY48" fmla="*/ 72571 h 1524000"/>
              <a:gd name="connsiteX49" fmla="*/ 1003127 w 1796007"/>
              <a:gd name="connsiteY49" fmla="*/ 43543 h 1524000"/>
              <a:gd name="connsiteX50" fmla="*/ 945069 w 1796007"/>
              <a:gd name="connsiteY50" fmla="*/ 29028 h 1524000"/>
              <a:gd name="connsiteX51" fmla="*/ 756384 w 1796007"/>
              <a:gd name="connsiteY51" fmla="*/ 0 h 1524000"/>
              <a:gd name="connsiteX52" fmla="*/ 495127 w 1796007"/>
              <a:gd name="connsiteY52" fmla="*/ 14514 h 1524000"/>
              <a:gd name="connsiteX53" fmla="*/ 451584 w 1796007"/>
              <a:gd name="connsiteY53" fmla="*/ 29028 h 1524000"/>
              <a:gd name="connsiteX54" fmla="*/ 437069 w 1796007"/>
              <a:gd name="connsiteY54" fmla="*/ 72571 h 1524000"/>
              <a:gd name="connsiteX0" fmla="*/ 959584 w 1796007"/>
              <a:gd name="connsiteY0" fmla="*/ 130628 h 1524000"/>
              <a:gd name="connsiteX1" fmla="*/ 683812 w 1796007"/>
              <a:gd name="connsiteY1" fmla="*/ 58057 h 1524000"/>
              <a:gd name="connsiteX2" fmla="*/ 451584 w 1796007"/>
              <a:gd name="connsiteY2" fmla="*/ 43543 h 1524000"/>
              <a:gd name="connsiteX3" fmla="*/ 320955 w 1796007"/>
              <a:gd name="connsiteY3" fmla="*/ 72571 h 1524000"/>
              <a:gd name="connsiteX4" fmla="*/ 277412 w 1796007"/>
              <a:gd name="connsiteY4" fmla="*/ 87086 h 1524000"/>
              <a:gd name="connsiteX5" fmla="*/ 190327 w 1796007"/>
              <a:gd name="connsiteY5" fmla="*/ 145143 h 1524000"/>
              <a:gd name="connsiteX6" fmla="*/ 146784 w 1796007"/>
              <a:gd name="connsiteY6" fmla="*/ 174171 h 1524000"/>
              <a:gd name="connsiteX7" fmla="*/ 117755 w 1796007"/>
              <a:gd name="connsiteY7" fmla="*/ 217714 h 1524000"/>
              <a:gd name="connsiteX8" fmla="*/ 74212 w 1796007"/>
              <a:gd name="connsiteY8" fmla="*/ 261257 h 1524000"/>
              <a:gd name="connsiteX9" fmla="*/ 45184 w 1796007"/>
              <a:gd name="connsiteY9" fmla="*/ 348343 h 1524000"/>
              <a:gd name="connsiteX10" fmla="*/ 16155 w 1796007"/>
              <a:gd name="connsiteY10" fmla="*/ 391886 h 1524000"/>
              <a:gd name="connsiteX11" fmla="*/ 1641 w 1796007"/>
              <a:gd name="connsiteY11" fmla="*/ 464457 h 1524000"/>
              <a:gd name="connsiteX12" fmla="*/ 74212 w 1796007"/>
              <a:gd name="connsiteY12" fmla="*/ 667657 h 1524000"/>
              <a:gd name="connsiteX13" fmla="*/ 132269 w 1796007"/>
              <a:gd name="connsiteY13" fmla="*/ 725714 h 1524000"/>
              <a:gd name="connsiteX14" fmla="*/ 190327 w 1796007"/>
              <a:gd name="connsiteY14" fmla="*/ 783771 h 1524000"/>
              <a:gd name="connsiteX15" fmla="*/ 204841 w 1796007"/>
              <a:gd name="connsiteY15" fmla="*/ 827314 h 1524000"/>
              <a:gd name="connsiteX16" fmla="*/ 277412 w 1796007"/>
              <a:gd name="connsiteY16" fmla="*/ 914400 h 1524000"/>
              <a:gd name="connsiteX17" fmla="*/ 306441 w 1796007"/>
              <a:gd name="connsiteY17" fmla="*/ 957943 h 1524000"/>
              <a:gd name="connsiteX18" fmla="*/ 349984 w 1796007"/>
              <a:gd name="connsiteY18" fmla="*/ 1045028 h 1524000"/>
              <a:gd name="connsiteX19" fmla="*/ 480612 w 1796007"/>
              <a:gd name="connsiteY19" fmla="*/ 1117600 h 1524000"/>
              <a:gd name="connsiteX20" fmla="*/ 524155 w 1796007"/>
              <a:gd name="connsiteY20" fmla="*/ 1146628 h 1524000"/>
              <a:gd name="connsiteX21" fmla="*/ 611241 w 1796007"/>
              <a:gd name="connsiteY21" fmla="*/ 1175657 h 1524000"/>
              <a:gd name="connsiteX22" fmla="*/ 654784 w 1796007"/>
              <a:gd name="connsiteY22" fmla="*/ 1190171 h 1524000"/>
              <a:gd name="connsiteX23" fmla="*/ 698327 w 1796007"/>
              <a:gd name="connsiteY23" fmla="*/ 1219200 h 1524000"/>
              <a:gd name="connsiteX24" fmla="*/ 741869 w 1796007"/>
              <a:gd name="connsiteY24" fmla="*/ 1233714 h 1524000"/>
              <a:gd name="connsiteX25" fmla="*/ 799927 w 1796007"/>
              <a:gd name="connsiteY25" fmla="*/ 1262743 h 1524000"/>
              <a:gd name="connsiteX26" fmla="*/ 887012 w 1796007"/>
              <a:gd name="connsiteY26" fmla="*/ 1306286 h 1524000"/>
              <a:gd name="connsiteX27" fmla="*/ 974098 w 1796007"/>
              <a:gd name="connsiteY27" fmla="*/ 1364343 h 1524000"/>
              <a:gd name="connsiteX28" fmla="*/ 1061184 w 1796007"/>
              <a:gd name="connsiteY28" fmla="*/ 1422400 h 1524000"/>
              <a:gd name="connsiteX29" fmla="*/ 1162784 w 1796007"/>
              <a:gd name="connsiteY29" fmla="*/ 1480457 h 1524000"/>
              <a:gd name="connsiteX30" fmla="*/ 1235355 w 1796007"/>
              <a:gd name="connsiteY30" fmla="*/ 1494971 h 1524000"/>
              <a:gd name="connsiteX31" fmla="*/ 1322441 w 1796007"/>
              <a:gd name="connsiteY31" fmla="*/ 1524000 h 1524000"/>
              <a:gd name="connsiteX32" fmla="*/ 1467584 w 1796007"/>
              <a:gd name="connsiteY32" fmla="*/ 1494971 h 1524000"/>
              <a:gd name="connsiteX33" fmla="*/ 1554669 w 1796007"/>
              <a:gd name="connsiteY33" fmla="*/ 1451428 h 1524000"/>
              <a:gd name="connsiteX34" fmla="*/ 1569184 w 1796007"/>
              <a:gd name="connsiteY34" fmla="*/ 1306286 h 1524000"/>
              <a:gd name="connsiteX35" fmla="*/ 1612727 w 1796007"/>
              <a:gd name="connsiteY35" fmla="*/ 1132114 h 1524000"/>
              <a:gd name="connsiteX36" fmla="*/ 1656269 w 1796007"/>
              <a:gd name="connsiteY36" fmla="*/ 1045028 h 1524000"/>
              <a:gd name="connsiteX37" fmla="*/ 1641755 w 1796007"/>
              <a:gd name="connsiteY37" fmla="*/ 783771 h 1524000"/>
              <a:gd name="connsiteX38" fmla="*/ 1670784 w 1796007"/>
              <a:gd name="connsiteY38" fmla="*/ 696686 h 1524000"/>
              <a:gd name="connsiteX39" fmla="*/ 1757869 w 1796007"/>
              <a:gd name="connsiteY39" fmla="*/ 638628 h 1524000"/>
              <a:gd name="connsiteX40" fmla="*/ 1772384 w 1796007"/>
              <a:gd name="connsiteY40" fmla="*/ 493486 h 1524000"/>
              <a:gd name="connsiteX41" fmla="*/ 1757869 w 1796007"/>
              <a:gd name="connsiteY41" fmla="*/ 449943 h 1524000"/>
              <a:gd name="connsiteX42" fmla="*/ 1699812 w 1796007"/>
              <a:gd name="connsiteY42" fmla="*/ 362857 h 1524000"/>
              <a:gd name="connsiteX43" fmla="*/ 1641755 w 1796007"/>
              <a:gd name="connsiteY43" fmla="*/ 304800 h 1524000"/>
              <a:gd name="connsiteX44" fmla="*/ 1554669 w 1796007"/>
              <a:gd name="connsiteY44" fmla="*/ 246743 h 1524000"/>
              <a:gd name="connsiteX45" fmla="*/ 1496612 w 1796007"/>
              <a:gd name="connsiteY45" fmla="*/ 159657 h 1524000"/>
              <a:gd name="connsiteX46" fmla="*/ 1482098 w 1796007"/>
              <a:gd name="connsiteY46" fmla="*/ 116114 h 1524000"/>
              <a:gd name="connsiteX47" fmla="*/ 1336955 w 1796007"/>
              <a:gd name="connsiteY47" fmla="*/ 72571 h 1524000"/>
              <a:gd name="connsiteX48" fmla="*/ 1003127 w 1796007"/>
              <a:gd name="connsiteY48" fmla="*/ 43543 h 1524000"/>
              <a:gd name="connsiteX49" fmla="*/ 945069 w 1796007"/>
              <a:gd name="connsiteY49" fmla="*/ 29028 h 1524000"/>
              <a:gd name="connsiteX50" fmla="*/ 756384 w 1796007"/>
              <a:gd name="connsiteY50" fmla="*/ 0 h 1524000"/>
              <a:gd name="connsiteX51" fmla="*/ 495127 w 1796007"/>
              <a:gd name="connsiteY51" fmla="*/ 14514 h 1524000"/>
              <a:gd name="connsiteX52" fmla="*/ 451584 w 1796007"/>
              <a:gd name="connsiteY52" fmla="*/ 29028 h 1524000"/>
              <a:gd name="connsiteX53" fmla="*/ 437069 w 1796007"/>
              <a:gd name="connsiteY53" fmla="*/ 72571 h 1524000"/>
              <a:gd name="connsiteX0" fmla="*/ 683812 w 1796007"/>
              <a:gd name="connsiteY0" fmla="*/ 58057 h 1524000"/>
              <a:gd name="connsiteX1" fmla="*/ 451584 w 1796007"/>
              <a:gd name="connsiteY1" fmla="*/ 43543 h 1524000"/>
              <a:gd name="connsiteX2" fmla="*/ 320955 w 1796007"/>
              <a:gd name="connsiteY2" fmla="*/ 72571 h 1524000"/>
              <a:gd name="connsiteX3" fmla="*/ 277412 w 1796007"/>
              <a:gd name="connsiteY3" fmla="*/ 87086 h 1524000"/>
              <a:gd name="connsiteX4" fmla="*/ 190327 w 1796007"/>
              <a:gd name="connsiteY4" fmla="*/ 145143 h 1524000"/>
              <a:gd name="connsiteX5" fmla="*/ 146784 w 1796007"/>
              <a:gd name="connsiteY5" fmla="*/ 174171 h 1524000"/>
              <a:gd name="connsiteX6" fmla="*/ 117755 w 1796007"/>
              <a:gd name="connsiteY6" fmla="*/ 217714 h 1524000"/>
              <a:gd name="connsiteX7" fmla="*/ 74212 w 1796007"/>
              <a:gd name="connsiteY7" fmla="*/ 261257 h 1524000"/>
              <a:gd name="connsiteX8" fmla="*/ 45184 w 1796007"/>
              <a:gd name="connsiteY8" fmla="*/ 348343 h 1524000"/>
              <a:gd name="connsiteX9" fmla="*/ 16155 w 1796007"/>
              <a:gd name="connsiteY9" fmla="*/ 391886 h 1524000"/>
              <a:gd name="connsiteX10" fmla="*/ 1641 w 1796007"/>
              <a:gd name="connsiteY10" fmla="*/ 464457 h 1524000"/>
              <a:gd name="connsiteX11" fmla="*/ 74212 w 1796007"/>
              <a:gd name="connsiteY11" fmla="*/ 667657 h 1524000"/>
              <a:gd name="connsiteX12" fmla="*/ 132269 w 1796007"/>
              <a:gd name="connsiteY12" fmla="*/ 725714 h 1524000"/>
              <a:gd name="connsiteX13" fmla="*/ 190327 w 1796007"/>
              <a:gd name="connsiteY13" fmla="*/ 783771 h 1524000"/>
              <a:gd name="connsiteX14" fmla="*/ 204841 w 1796007"/>
              <a:gd name="connsiteY14" fmla="*/ 827314 h 1524000"/>
              <a:gd name="connsiteX15" fmla="*/ 277412 w 1796007"/>
              <a:gd name="connsiteY15" fmla="*/ 914400 h 1524000"/>
              <a:gd name="connsiteX16" fmla="*/ 306441 w 1796007"/>
              <a:gd name="connsiteY16" fmla="*/ 957943 h 1524000"/>
              <a:gd name="connsiteX17" fmla="*/ 349984 w 1796007"/>
              <a:gd name="connsiteY17" fmla="*/ 1045028 h 1524000"/>
              <a:gd name="connsiteX18" fmla="*/ 480612 w 1796007"/>
              <a:gd name="connsiteY18" fmla="*/ 1117600 h 1524000"/>
              <a:gd name="connsiteX19" fmla="*/ 524155 w 1796007"/>
              <a:gd name="connsiteY19" fmla="*/ 1146628 h 1524000"/>
              <a:gd name="connsiteX20" fmla="*/ 611241 w 1796007"/>
              <a:gd name="connsiteY20" fmla="*/ 1175657 h 1524000"/>
              <a:gd name="connsiteX21" fmla="*/ 654784 w 1796007"/>
              <a:gd name="connsiteY21" fmla="*/ 1190171 h 1524000"/>
              <a:gd name="connsiteX22" fmla="*/ 698327 w 1796007"/>
              <a:gd name="connsiteY22" fmla="*/ 1219200 h 1524000"/>
              <a:gd name="connsiteX23" fmla="*/ 741869 w 1796007"/>
              <a:gd name="connsiteY23" fmla="*/ 1233714 h 1524000"/>
              <a:gd name="connsiteX24" fmla="*/ 799927 w 1796007"/>
              <a:gd name="connsiteY24" fmla="*/ 1262743 h 1524000"/>
              <a:gd name="connsiteX25" fmla="*/ 887012 w 1796007"/>
              <a:gd name="connsiteY25" fmla="*/ 1306286 h 1524000"/>
              <a:gd name="connsiteX26" fmla="*/ 974098 w 1796007"/>
              <a:gd name="connsiteY26" fmla="*/ 1364343 h 1524000"/>
              <a:gd name="connsiteX27" fmla="*/ 1061184 w 1796007"/>
              <a:gd name="connsiteY27" fmla="*/ 1422400 h 1524000"/>
              <a:gd name="connsiteX28" fmla="*/ 1162784 w 1796007"/>
              <a:gd name="connsiteY28" fmla="*/ 1480457 h 1524000"/>
              <a:gd name="connsiteX29" fmla="*/ 1235355 w 1796007"/>
              <a:gd name="connsiteY29" fmla="*/ 1494971 h 1524000"/>
              <a:gd name="connsiteX30" fmla="*/ 1322441 w 1796007"/>
              <a:gd name="connsiteY30" fmla="*/ 1524000 h 1524000"/>
              <a:gd name="connsiteX31" fmla="*/ 1467584 w 1796007"/>
              <a:gd name="connsiteY31" fmla="*/ 1494971 h 1524000"/>
              <a:gd name="connsiteX32" fmla="*/ 1554669 w 1796007"/>
              <a:gd name="connsiteY32" fmla="*/ 1451428 h 1524000"/>
              <a:gd name="connsiteX33" fmla="*/ 1569184 w 1796007"/>
              <a:gd name="connsiteY33" fmla="*/ 1306286 h 1524000"/>
              <a:gd name="connsiteX34" fmla="*/ 1612727 w 1796007"/>
              <a:gd name="connsiteY34" fmla="*/ 1132114 h 1524000"/>
              <a:gd name="connsiteX35" fmla="*/ 1656269 w 1796007"/>
              <a:gd name="connsiteY35" fmla="*/ 1045028 h 1524000"/>
              <a:gd name="connsiteX36" fmla="*/ 1641755 w 1796007"/>
              <a:gd name="connsiteY36" fmla="*/ 783771 h 1524000"/>
              <a:gd name="connsiteX37" fmla="*/ 1670784 w 1796007"/>
              <a:gd name="connsiteY37" fmla="*/ 696686 h 1524000"/>
              <a:gd name="connsiteX38" fmla="*/ 1757869 w 1796007"/>
              <a:gd name="connsiteY38" fmla="*/ 638628 h 1524000"/>
              <a:gd name="connsiteX39" fmla="*/ 1772384 w 1796007"/>
              <a:gd name="connsiteY39" fmla="*/ 493486 h 1524000"/>
              <a:gd name="connsiteX40" fmla="*/ 1757869 w 1796007"/>
              <a:gd name="connsiteY40" fmla="*/ 449943 h 1524000"/>
              <a:gd name="connsiteX41" fmla="*/ 1699812 w 1796007"/>
              <a:gd name="connsiteY41" fmla="*/ 362857 h 1524000"/>
              <a:gd name="connsiteX42" fmla="*/ 1641755 w 1796007"/>
              <a:gd name="connsiteY42" fmla="*/ 304800 h 1524000"/>
              <a:gd name="connsiteX43" fmla="*/ 1554669 w 1796007"/>
              <a:gd name="connsiteY43" fmla="*/ 246743 h 1524000"/>
              <a:gd name="connsiteX44" fmla="*/ 1496612 w 1796007"/>
              <a:gd name="connsiteY44" fmla="*/ 159657 h 1524000"/>
              <a:gd name="connsiteX45" fmla="*/ 1482098 w 1796007"/>
              <a:gd name="connsiteY45" fmla="*/ 116114 h 1524000"/>
              <a:gd name="connsiteX46" fmla="*/ 1336955 w 1796007"/>
              <a:gd name="connsiteY46" fmla="*/ 72571 h 1524000"/>
              <a:gd name="connsiteX47" fmla="*/ 1003127 w 1796007"/>
              <a:gd name="connsiteY47" fmla="*/ 43543 h 1524000"/>
              <a:gd name="connsiteX48" fmla="*/ 945069 w 1796007"/>
              <a:gd name="connsiteY48" fmla="*/ 29028 h 1524000"/>
              <a:gd name="connsiteX49" fmla="*/ 756384 w 1796007"/>
              <a:gd name="connsiteY49" fmla="*/ 0 h 1524000"/>
              <a:gd name="connsiteX50" fmla="*/ 495127 w 1796007"/>
              <a:gd name="connsiteY50" fmla="*/ 14514 h 1524000"/>
              <a:gd name="connsiteX51" fmla="*/ 451584 w 1796007"/>
              <a:gd name="connsiteY51" fmla="*/ 29028 h 1524000"/>
              <a:gd name="connsiteX52" fmla="*/ 437069 w 1796007"/>
              <a:gd name="connsiteY52" fmla="*/ 72571 h 1524000"/>
              <a:gd name="connsiteX0" fmla="*/ 451584 w 1796007"/>
              <a:gd name="connsiteY0" fmla="*/ 43543 h 1524000"/>
              <a:gd name="connsiteX1" fmla="*/ 320955 w 1796007"/>
              <a:gd name="connsiteY1" fmla="*/ 72571 h 1524000"/>
              <a:gd name="connsiteX2" fmla="*/ 277412 w 1796007"/>
              <a:gd name="connsiteY2" fmla="*/ 87086 h 1524000"/>
              <a:gd name="connsiteX3" fmla="*/ 190327 w 1796007"/>
              <a:gd name="connsiteY3" fmla="*/ 145143 h 1524000"/>
              <a:gd name="connsiteX4" fmla="*/ 146784 w 1796007"/>
              <a:gd name="connsiteY4" fmla="*/ 174171 h 1524000"/>
              <a:gd name="connsiteX5" fmla="*/ 117755 w 1796007"/>
              <a:gd name="connsiteY5" fmla="*/ 217714 h 1524000"/>
              <a:gd name="connsiteX6" fmla="*/ 74212 w 1796007"/>
              <a:gd name="connsiteY6" fmla="*/ 261257 h 1524000"/>
              <a:gd name="connsiteX7" fmla="*/ 45184 w 1796007"/>
              <a:gd name="connsiteY7" fmla="*/ 348343 h 1524000"/>
              <a:gd name="connsiteX8" fmla="*/ 16155 w 1796007"/>
              <a:gd name="connsiteY8" fmla="*/ 391886 h 1524000"/>
              <a:gd name="connsiteX9" fmla="*/ 1641 w 1796007"/>
              <a:gd name="connsiteY9" fmla="*/ 464457 h 1524000"/>
              <a:gd name="connsiteX10" fmla="*/ 74212 w 1796007"/>
              <a:gd name="connsiteY10" fmla="*/ 667657 h 1524000"/>
              <a:gd name="connsiteX11" fmla="*/ 132269 w 1796007"/>
              <a:gd name="connsiteY11" fmla="*/ 725714 h 1524000"/>
              <a:gd name="connsiteX12" fmla="*/ 190327 w 1796007"/>
              <a:gd name="connsiteY12" fmla="*/ 783771 h 1524000"/>
              <a:gd name="connsiteX13" fmla="*/ 204841 w 1796007"/>
              <a:gd name="connsiteY13" fmla="*/ 827314 h 1524000"/>
              <a:gd name="connsiteX14" fmla="*/ 277412 w 1796007"/>
              <a:gd name="connsiteY14" fmla="*/ 914400 h 1524000"/>
              <a:gd name="connsiteX15" fmla="*/ 306441 w 1796007"/>
              <a:gd name="connsiteY15" fmla="*/ 957943 h 1524000"/>
              <a:gd name="connsiteX16" fmla="*/ 349984 w 1796007"/>
              <a:gd name="connsiteY16" fmla="*/ 1045028 h 1524000"/>
              <a:gd name="connsiteX17" fmla="*/ 480612 w 1796007"/>
              <a:gd name="connsiteY17" fmla="*/ 1117600 h 1524000"/>
              <a:gd name="connsiteX18" fmla="*/ 524155 w 1796007"/>
              <a:gd name="connsiteY18" fmla="*/ 1146628 h 1524000"/>
              <a:gd name="connsiteX19" fmla="*/ 611241 w 1796007"/>
              <a:gd name="connsiteY19" fmla="*/ 1175657 h 1524000"/>
              <a:gd name="connsiteX20" fmla="*/ 654784 w 1796007"/>
              <a:gd name="connsiteY20" fmla="*/ 1190171 h 1524000"/>
              <a:gd name="connsiteX21" fmla="*/ 698327 w 1796007"/>
              <a:gd name="connsiteY21" fmla="*/ 1219200 h 1524000"/>
              <a:gd name="connsiteX22" fmla="*/ 741869 w 1796007"/>
              <a:gd name="connsiteY22" fmla="*/ 1233714 h 1524000"/>
              <a:gd name="connsiteX23" fmla="*/ 799927 w 1796007"/>
              <a:gd name="connsiteY23" fmla="*/ 1262743 h 1524000"/>
              <a:gd name="connsiteX24" fmla="*/ 887012 w 1796007"/>
              <a:gd name="connsiteY24" fmla="*/ 1306286 h 1524000"/>
              <a:gd name="connsiteX25" fmla="*/ 974098 w 1796007"/>
              <a:gd name="connsiteY25" fmla="*/ 1364343 h 1524000"/>
              <a:gd name="connsiteX26" fmla="*/ 1061184 w 1796007"/>
              <a:gd name="connsiteY26" fmla="*/ 1422400 h 1524000"/>
              <a:gd name="connsiteX27" fmla="*/ 1162784 w 1796007"/>
              <a:gd name="connsiteY27" fmla="*/ 1480457 h 1524000"/>
              <a:gd name="connsiteX28" fmla="*/ 1235355 w 1796007"/>
              <a:gd name="connsiteY28" fmla="*/ 1494971 h 1524000"/>
              <a:gd name="connsiteX29" fmla="*/ 1322441 w 1796007"/>
              <a:gd name="connsiteY29" fmla="*/ 1524000 h 1524000"/>
              <a:gd name="connsiteX30" fmla="*/ 1467584 w 1796007"/>
              <a:gd name="connsiteY30" fmla="*/ 1494971 h 1524000"/>
              <a:gd name="connsiteX31" fmla="*/ 1554669 w 1796007"/>
              <a:gd name="connsiteY31" fmla="*/ 1451428 h 1524000"/>
              <a:gd name="connsiteX32" fmla="*/ 1569184 w 1796007"/>
              <a:gd name="connsiteY32" fmla="*/ 1306286 h 1524000"/>
              <a:gd name="connsiteX33" fmla="*/ 1612727 w 1796007"/>
              <a:gd name="connsiteY33" fmla="*/ 1132114 h 1524000"/>
              <a:gd name="connsiteX34" fmla="*/ 1656269 w 1796007"/>
              <a:gd name="connsiteY34" fmla="*/ 1045028 h 1524000"/>
              <a:gd name="connsiteX35" fmla="*/ 1641755 w 1796007"/>
              <a:gd name="connsiteY35" fmla="*/ 783771 h 1524000"/>
              <a:gd name="connsiteX36" fmla="*/ 1670784 w 1796007"/>
              <a:gd name="connsiteY36" fmla="*/ 696686 h 1524000"/>
              <a:gd name="connsiteX37" fmla="*/ 1757869 w 1796007"/>
              <a:gd name="connsiteY37" fmla="*/ 638628 h 1524000"/>
              <a:gd name="connsiteX38" fmla="*/ 1772384 w 1796007"/>
              <a:gd name="connsiteY38" fmla="*/ 493486 h 1524000"/>
              <a:gd name="connsiteX39" fmla="*/ 1757869 w 1796007"/>
              <a:gd name="connsiteY39" fmla="*/ 449943 h 1524000"/>
              <a:gd name="connsiteX40" fmla="*/ 1699812 w 1796007"/>
              <a:gd name="connsiteY40" fmla="*/ 362857 h 1524000"/>
              <a:gd name="connsiteX41" fmla="*/ 1641755 w 1796007"/>
              <a:gd name="connsiteY41" fmla="*/ 304800 h 1524000"/>
              <a:gd name="connsiteX42" fmla="*/ 1554669 w 1796007"/>
              <a:gd name="connsiteY42" fmla="*/ 246743 h 1524000"/>
              <a:gd name="connsiteX43" fmla="*/ 1496612 w 1796007"/>
              <a:gd name="connsiteY43" fmla="*/ 159657 h 1524000"/>
              <a:gd name="connsiteX44" fmla="*/ 1482098 w 1796007"/>
              <a:gd name="connsiteY44" fmla="*/ 116114 h 1524000"/>
              <a:gd name="connsiteX45" fmla="*/ 1336955 w 1796007"/>
              <a:gd name="connsiteY45" fmla="*/ 72571 h 1524000"/>
              <a:gd name="connsiteX46" fmla="*/ 1003127 w 1796007"/>
              <a:gd name="connsiteY46" fmla="*/ 43543 h 1524000"/>
              <a:gd name="connsiteX47" fmla="*/ 945069 w 1796007"/>
              <a:gd name="connsiteY47" fmla="*/ 29028 h 1524000"/>
              <a:gd name="connsiteX48" fmla="*/ 756384 w 1796007"/>
              <a:gd name="connsiteY48" fmla="*/ 0 h 1524000"/>
              <a:gd name="connsiteX49" fmla="*/ 495127 w 1796007"/>
              <a:gd name="connsiteY49" fmla="*/ 14514 h 1524000"/>
              <a:gd name="connsiteX50" fmla="*/ 451584 w 1796007"/>
              <a:gd name="connsiteY50" fmla="*/ 29028 h 1524000"/>
              <a:gd name="connsiteX51" fmla="*/ 437069 w 1796007"/>
              <a:gd name="connsiteY51" fmla="*/ 72571 h 1524000"/>
              <a:gd name="connsiteX0" fmla="*/ 451584 w 1796007"/>
              <a:gd name="connsiteY0" fmla="*/ 43543 h 1524000"/>
              <a:gd name="connsiteX1" fmla="*/ 320955 w 1796007"/>
              <a:gd name="connsiteY1" fmla="*/ 72571 h 1524000"/>
              <a:gd name="connsiteX2" fmla="*/ 277412 w 1796007"/>
              <a:gd name="connsiteY2" fmla="*/ 87086 h 1524000"/>
              <a:gd name="connsiteX3" fmla="*/ 190327 w 1796007"/>
              <a:gd name="connsiteY3" fmla="*/ 145143 h 1524000"/>
              <a:gd name="connsiteX4" fmla="*/ 146784 w 1796007"/>
              <a:gd name="connsiteY4" fmla="*/ 174171 h 1524000"/>
              <a:gd name="connsiteX5" fmla="*/ 117755 w 1796007"/>
              <a:gd name="connsiteY5" fmla="*/ 217714 h 1524000"/>
              <a:gd name="connsiteX6" fmla="*/ 74212 w 1796007"/>
              <a:gd name="connsiteY6" fmla="*/ 261257 h 1524000"/>
              <a:gd name="connsiteX7" fmla="*/ 45184 w 1796007"/>
              <a:gd name="connsiteY7" fmla="*/ 348343 h 1524000"/>
              <a:gd name="connsiteX8" fmla="*/ 16155 w 1796007"/>
              <a:gd name="connsiteY8" fmla="*/ 391886 h 1524000"/>
              <a:gd name="connsiteX9" fmla="*/ 1641 w 1796007"/>
              <a:gd name="connsiteY9" fmla="*/ 464457 h 1524000"/>
              <a:gd name="connsiteX10" fmla="*/ 74212 w 1796007"/>
              <a:gd name="connsiteY10" fmla="*/ 667657 h 1524000"/>
              <a:gd name="connsiteX11" fmla="*/ 132269 w 1796007"/>
              <a:gd name="connsiteY11" fmla="*/ 725714 h 1524000"/>
              <a:gd name="connsiteX12" fmla="*/ 190327 w 1796007"/>
              <a:gd name="connsiteY12" fmla="*/ 783771 h 1524000"/>
              <a:gd name="connsiteX13" fmla="*/ 204841 w 1796007"/>
              <a:gd name="connsiteY13" fmla="*/ 827314 h 1524000"/>
              <a:gd name="connsiteX14" fmla="*/ 277412 w 1796007"/>
              <a:gd name="connsiteY14" fmla="*/ 914400 h 1524000"/>
              <a:gd name="connsiteX15" fmla="*/ 306441 w 1796007"/>
              <a:gd name="connsiteY15" fmla="*/ 957943 h 1524000"/>
              <a:gd name="connsiteX16" fmla="*/ 349984 w 1796007"/>
              <a:gd name="connsiteY16" fmla="*/ 1045028 h 1524000"/>
              <a:gd name="connsiteX17" fmla="*/ 480612 w 1796007"/>
              <a:gd name="connsiteY17" fmla="*/ 1117600 h 1524000"/>
              <a:gd name="connsiteX18" fmla="*/ 524155 w 1796007"/>
              <a:gd name="connsiteY18" fmla="*/ 1146628 h 1524000"/>
              <a:gd name="connsiteX19" fmla="*/ 611241 w 1796007"/>
              <a:gd name="connsiteY19" fmla="*/ 1175657 h 1524000"/>
              <a:gd name="connsiteX20" fmla="*/ 654784 w 1796007"/>
              <a:gd name="connsiteY20" fmla="*/ 1190171 h 1524000"/>
              <a:gd name="connsiteX21" fmla="*/ 698327 w 1796007"/>
              <a:gd name="connsiteY21" fmla="*/ 1219200 h 1524000"/>
              <a:gd name="connsiteX22" fmla="*/ 741869 w 1796007"/>
              <a:gd name="connsiteY22" fmla="*/ 1233714 h 1524000"/>
              <a:gd name="connsiteX23" fmla="*/ 799927 w 1796007"/>
              <a:gd name="connsiteY23" fmla="*/ 1262743 h 1524000"/>
              <a:gd name="connsiteX24" fmla="*/ 887012 w 1796007"/>
              <a:gd name="connsiteY24" fmla="*/ 1306286 h 1524000"/>
              <a:gd name="connsiteX25" fmla="*/ 974098 w 1796007"/>
              <a:gd name="connsiteY25" fmla="*/ 1364343 h 1524000"/>
              <a:gd name="connsiteX26" fmla="*/ 1061184 w 1796007"/>
              <a:gd name="connsiteY26" fmla="*/ 1422400 h 1524000"/>
              <a:gd name="connsiteX27" fmla="*/ 1162784 w 1796007"/>
              <a:gd name="connsiteY27" fmla="*/ 1480457 h 1524000"/>
              <a:gd name="connsiteX28" fmla="*/ 1235355 w 1796007"/>
              <a:gd name="connsiteY28" fmla="*/ 1494971 h 1524000"/>
              <a:gd name="connsiteX29" fmla="*/ 1322441 w 1796007"/>
              <a:gd name="connsiteY29" fmla="*/ 1524000 h 1524000"/>
              <a:gd name="connsiteX30" fmla="*/ 1467584 w 1796007"/>
              <a:gd name="connsiteY30" fmla="*/ 1494971 h 1524000"/>
              <a:gd name="connsiteX31" fmla="*/ 1554669 w 1796007"/>
              <a:gd name="connsiteY31" fmla="*/ 1451428 h 1524000"/>
              <a:gd name="connsiteX32" fmla="*/ 1569184 w 1796007"/>
              <a:gd name="connsiteY32" fmla="*/ 1306286 h 1524000"/>
              <a:gd name="connsiteX33" fmla="*/ 1612727 w 1796007"/>
              <a:gd name="connsiteY33" fmla="*/ 1132114 h 1524000"/>
              <a:gd name="connsiteX34" fmla="*/ 1656269 w 1796007"/>
              <a:gd name="connsiteY34" fmla="*/ 1045028 h 1524000"/>
              <a:gd name="connsiteX35" fmla="*/ 1641755 w 1796007"/>
              <a:gd name="connsiteY35" fmla="*/ 783771 h 1524000"/>
              <a:gd name="connsiteX36" fmla="*/ 1670784 w 1796007"/>
              <a:gd name="connsiteY36" fmla="*/ 696686 h 1524000"/>
              <a:gd name="connsiteX37" fmla="*/ 1757869 w 1796007"/>
              <a:gd name="connsiteY37" fmla="*/ 638628 h 1524000"/>
              <a:gd name="connsiteX38" fmla="*/ 1772384 w 1796007"/>
              <a:gd name="connsiteY38" fmla="*/ 493486 h 1524000"/>
              <a:gd name="connsiteX39" fmla="*/ 1757869 w 1796007"/>
              <a:gd name="connsiteY39" fmla="*/ 449943 h 1524000"/>
              <a:gd name="connsiteX40" fmla="*/ 1699812 w 1796007"/>
              <a:gd name="connsiteY40" fmla="*/ 362857 h 1524000"/>
              <a:gd name="connsiteX41" fmla="*/ 1641755 w 1796007"/>
              <a:gd name="connsiteY41" fmla="*/ 304800 h 1524000"/>
              <a:gd name="connsiteX42" fmla="*/ 1554669 w 1796007"/>
              <a:gd name="connsiteY42" fmla="*/ 246743 h 1524000"/>
              <a:gd name="connsiteX43" fmla="*/ 1496612 w 1796007"/>
              <a:gd name="connsiteY43" fmla="*/ 159657 h 1524000"/>
              <a:gd name="connsiteX44" fmla="*/ 1482098 w 1796007"/>
              <a:gd name="connsiteY44" fmla="*/ 116114 h 1524000"/>
              <a:gd name="connsiteX45" fmla="*/ 1336955 w 1796007"/>
              <a:gd name="connsiteY45" fmla="*/ 72571 h 1524000"/>
              <a:gd name="connsiteX46" fmla="*/ 1003127 w 1796007"/>
              <a:gd name="connsiteY46" fmla="*/ 43543 h 1524000"/>
              <a:gd name="connsiteX47" fmla="*/ 945069 w 1796007"/>
              <a:gd name="connsiteY47" fmla="*/ 29028 h 1524000"/>
              <a:gd name="connsiteX48" fmla="*/ 756384 w 1796007"/>
              <a:gd name="connsiteY48" fmla="*/ 0 h 1524000"/>
              <a:gd name="connsiteX49" fmla="*/ 495127 w 1796007"/>
              <a:gd name="connsiteY49" fmla="*/ 14514 h 1524000"/>
              <a:gd name="connsiteX50" fmla="*/ 451584 w 1796007"/>
              <a:gd name="connsiteY50" fmla="*/ 29028 h 1524000"/>
              <a:gd name="connsiteX0" fmla="*/ 451584 w 1796007"/>
              <a:gd name="connsiteY0" fmla="*/ 43543 h 1524000"/>
              <a:gd name="connsiteX1" fmla="*/ 320955 w 1796007"/>
              <a:gd name="connsiteY1" fmla="*/ 72571 h 1524000"/>
              <a:gd name="connsiteX2" fmla="*/ 277412 w 1796007"/>
              <a:gd name="connsiteY2" fmla="*/ 87086 h 1524000"/>
              <a:gd name="connsiteX3" fmla="*/ 190327 w 1796007"/>
              <a:gd name="connsiteY3" fmla="*/ 145143 h 1524000"/>
              <a:gd name="connsiteX4" fmla="*/ 146784 w 1796007"/>
              <a:gd name="connsiteY4" fmla="*/ 174171 h 1524000"/>
              <a:gd name="connsiteX5" fmla="*/ 117755 w 1796007"/>
              <a:gd name="connsiteY5" fmla="*/ 217714 h 1524000"/>
              <a:gd name="connsiteX6" fmla="*/ 74212 w 1796007"/>
              <a:gd name="connsiteY6" fmla="*/ 261257 h 1524000"/>
              <a:gd name="connsiteX7" fmla="*/ 45184 w 1796007"/>
              <a:gd name="connsiteY7" fmla="*/ 348343 h 1524000"/>
              <a:gd name="connsiteX8" fmla="*/ 16155 w 1796007"/>
              <a:gd name="connsiteY8" fmla="*/ 391886 h 1524000"/>
              <a:gd name="connsiteX9" fmla="*/ 1641 w 1796007"/>
              <a:gd name="connsiteY9" fmla="*/ 464457 h 1524000"/>
              <a:gd name="connsiteX10" fmla="*/ 74212 w 1796007"/>
              <a:gd name="connsiteY10" fmla="*/ 667657 h 1524000"/>
              <a:gd name="connsiteX11" fmla="*/ 132269 w 1796007"/>
              <a:gd name="connsiteY11" fmla="*/ 725714 h 1524000"/>
              <a:gd name="connsiteX12" fmla="*/ 190327 w 1796007"/>
              <a:gd name="connsiteY12" fmla="*/ 783771 h 1524000"/>
              <a:gd name="connsiteX13" fmla="*/ 204841 w 1796007"/>
              <a:gd name="connsiteY13" fmla="*/ 827314 h 1524000"/>
              <a:gd name="connsiteX14" fmla="*/ 277412 w 1796007"/>
              <a:gd name="connsiteY14" fmla="*/ 914400 h 1524000"/>
              <a:gd name="connsiteX15" fmla="*/ 306441 w 1796007"/>
              <a:gd name="connsiteY15" fmla="*/ 957943 h 1524000"/>
              <a:gd name="connsiteX16" fmla="*/ 349984 w 1796007"/>
              <a:gd name="connsiteY16" fmla="*/ 1045028 h 1524000"/>
              <a:gd name="connsiteX17" fmla="*/ 480612 w 1796007"/>
              <a:gd name="connsiteY17" fmla="*/ 1117600 h 1524000"/>
              <a:gd name="connsiteX18" fmla="*/ 524155 w 1796007"/>
              <a:gd name="connsiteY18" fmla="*/ 1146628 h 1524000"/>
              <a:gd name="connsiteX19" fmla="*/ 611241 w 1796007"/>
              <a:gd name="connsiteY19" fmla="*/ 1175657 h 1524000"/>
              <a:gd name="connsiteX20" fmla="*/ 654784 w 1796007"/>
              <a:gd name="connsiteY20" fmla="*/ 1190171 h 1524000"/>
              <a:gd name="connsiteX21" fmla="*/ 698327 w 1796007"/>
              <a:gd name="connsiteY21" fmla="*/ 1219200 h 1524000"/>
              <a:gd name="connsiteX22" fmla="*/ 741869 w 1796007"/>
              <a:gd name="connsiteY22" fmla="*/ 1233714 h 1524000"/>
              <a:gd name="connsiteX23" fmla="*/ 799927 w 1796007"/>
              <a:gd name="connsiteY23" fmla="*/ 1262743 h 1524000"/>
              <a:gd name="connsiteX24" fmla="*/ 887012 w 1796007"/>
              <a:gd name="connsiteY24" fmla="*/ 1306286 h 1524000"/>
              <a:gd name="connsiteX25" fmla="*/ 974098 w 1796007"/>
              <a:gd name="connsiteY25" fmla="*/ 1364343 h 1524000"/>
              <a:gd name="connsiteX26" fmla="*/ 1061184 w 1796007"/>
              <a:gd name="connsiteY26" fmla="*/ 1422400 h 1524000"/>
              <a:gd name="connsiteX27" fmla="*/ 1162784 w 1796007"/>
              <a:gd name="connsiteY27" fmla="*/ 1480457 h 1524000"/>
              <a:gd name="connsiteX28" fmla="*/ 1235355 w 1796007"/>
              <a:gd name="connsiteY28" fmla="*/ 1494971 h 1524000"/>
              <a:gd name="connsiteX29" fmla="*/ 1322441 w 1796007"/>
              <a:gd name="connsiteY29" fmla="*/ 1524000 h 1524000"/>
              <a:gd name="connsiteX30" fmla="*/ 1467584 w 1796007"/>
              <a:gd name="connsiteY30" fmla="*/ 1494971 h 1524000"/>
              <a:gd name="connsiteX31" fmla="*/ 1554669 w 1796007"/>
              <a:gd name="connsiteY31" fmla="*/ 1451428 h 1524000"/>
              <a:gd name="connsiteX32" fmla="*/ 1569184 w 1796007"/>
              <a:gd name="connsiteY32" fmla="*/ 1306286 h 1524000"/>
              <a:gd name="connsiteX33" fmla="*/ 1612727 w 1796007"/>
              <a:gd name="connsiteY33" fmla="*/ 1132114 h 1524000"/>
              <a:gd name="connsiteX34" fmla="*/ 1656269 w 1796007"/>
              <a:gd name="connsiteY34" fmla="*/ 1045028 h 1524000"/>
              <a:gd name="connsiteX35" fmla="*/ 1641755 w 1796007"/>
              <a:gd name="connsiteY35" fmla="*/ 783771 h 1524000"/>
              <a:gd name="connsiteX36" fmla="*/ 1670784 w 1796007"/>
              <a:gd name="connsiteY36" fmla="*/ 696686 h 1524000"/>
              <a:gd name="connsiteX37" fmla="*/ 1757869 w 1796007"/>
              <a:gd name="connsiteY37" fmla="*/ 638628 h 1524000"/>
              <a:gd name="connsiteX38" fmla="*/ 1772384 w 1796007"/>
              <a:gd name="connsiteY38" fmla="*/ 493486 h 1524000"/>
              <a:gd name="connsiteX39" fmla="*/ 1757869 w 1796007"/>
              <a:gd name="connsiteY39" fmla="*/ 449943 h 1524000"/>
              <a:gd name="connsiteX40" fmla="*/ 1699812 w 1796007"/>
              <a:gd name="connsiteY40" fmla="*/ 362857 h 1524000"/>
              <a:gd name="connsiteX41" fmla="*/ 1641755 w 1796007"/>
              <a:gd name="connsiteY41" fmla="*/ 304800 h 1524000"/>
              <a:gd name="connsiteX42" fmla="*/ 1554669 w 1796007"/>
              <a:gd name="connsiteY42" fmla="*/ 246743 h 1524000"/>
              <a:gd name="connsiteX43" fmla="*/ 1496612 w 1796007"/>
              <a:gd name="connsiteY43" fmla="*/ 159657 h 1524000"/>
              <a:gd name="connsiteX44" fmla="*/ 1482098 w 1796007"/>
              <a:gd name="connsiteY44" fmla="*/ 116114 h 1524000"/>
              <a:gd name="connsiteX45" fmla="*/ 1336955 w 1796007"/>
              <a:gd name="connsiteY45" fmla="*/ 72571 h 1524000"/>
              <a:gd name="connsiteX46" fmla="*/ 1003127 w 1796007"/>
              <a:gd name="connsiteY46" fmla="*/ 43543 h 1524000"/>
              <a:gd name="connsiteX47" fmla="*/ 945069 w 1796007"/>
              <a:gd name="connsiteY47" fmla="*/ 29028 h 1524000"/>
              <a:gd name="connsiteX48" fmla="*/ 756384 w 1796007"/>
              <a:gd name="connsiteY48" fmla="*/ 0 h 1524000"/>
              <a:gd name="connsiteX49" fmla="*/ 495127 w 1796007"/>
              <a:gd name="connsiteY49" fmla="*/ 14514 h 1524000"/>
              <a:gd name="connsiteX0" fmla="*/ 451584 w 1796007"/>
              <a:gd name="connsiteY0" fmla="*/ 43543 h 1524000"/>
              <a:gd name="connsiteX1" fmla="*/ 320955 w 1796007"/>
              <a:gd name="connsiteY1" fmla="*/ 72571 h 1524000"/>
              <a:gd name="connsiteX2" fmla="*/ 277412 w 1796007"/>
              <a:gd name="connsiteY2" fmla="*/ 87086 h 1524000"/>
              <a:gd name="connsiteX3" fmla="*/ 190327 w 1796007"/>
              <a:gd name="connsiteY3" fmla="*/ 145143 h 1524000"/>
              <a:gd name="connsiteX4" fmla="*/ 146784 w 1796007"/>
              <a:gd name="connsiteY4" fmla="*/ 174171 h 1524000"/>
              <a:gd name="connsiteX5" fmla="*/ 117755 w 1796007"/>
              <a:gd name="connsiteY5" fmla="*/ 217714 h 1524000"/>
              <a:gd name="connsiteX6" fmla="*/ 74212 w 1796007"/>
              <a:gd name="connsiteY6" fmla="*/ 261257 h 1524000"/>
              <a:gd name="connsiteX7" fmla="*/ 45184 w 1796007"/>
              <a:gd name="connsiteY7" fmla="*/ 348343 h 1524000"/>
              <a:gd name="connsiteX8" fmla="*/ 16155 w 1796007"/>
              <a:gd name="connsiteY8" fmla="*/ 391886 h 1524000"/>
              <a:gd name="connsiteX9" fmla="*/ 1641 w 1796007"/>
              <a:gd name="connsiteY9" fmla="*/ 464457 h 1524000"/>
              <a:gd name="connsiteX10" fmla="*/ 74212 w 1796007"/>
              <a:gd name="connsiteY10" fmla="*/ 667657 h 1524000"/>
              <a:gd name="connsiteX11" fmla="*/ 132269 w 1796007"/>
              <a:gd name="connsiteY11" fmla="*/ 725714 h 1524000"/>
              <a:gd name="connsiteX12" fmla="*/ 190327 w 1796007"/>
              <a:gd name="connsiteY12" fmla="*/ 783771 h 1524000"/>
              <a:gd name="connsiteX13" fmla="*/ 204841 w 1796007"/>
              <a:gd name="connsiteY13" fmla="*/ 827314 h 1524000"/>
              <a:gd name="connsiteX14" fmla="*/ 277412 w 1796007"/>
              <a:gd name="connsiteY14" fmla="*/ 914400 h 1524000"/>
              <a:gd name="connsiteX15" fmla="*/ 306441 w 1796007"/>
              <a:gd name="connsiteY15" fmla="*/ 957943 h 1524000"/>
              <a:gd name="connsiteX16" fmla="*/ 349984 w 1796007"/>
              <a:gd name="connsiteY16" fmla="*/ 1045028 h 1524000"/>
              <a:gd name="connsiteX17" fmla="*/ 480612 w 1796007"/>
              <a:gd name="connsiteY17" fmla="*/ 1117600 h 1524000"/>
              <a:gd name="connsiteX18" fmla="*/ 524155 w 1796007"/>
              <a:gd name="connsiteY18" fmla="*/ 1146628 h 1524000"/>
              <a:gd name="connsiteX19" fmla="*/ 611241 w 1796007"/>
              <a:gd name="connsiteY19" fmla="*/ 1175657 h 1524000"/>
              <a:gd name="connsiteX20" fmla="*/ 654784 w 1796007"/>
              <a:gd name="connsiteY20" fmla="*/ 1190171 h 1524000"/>
              <a:gd name="connsiteX21" fmla="*/ 698327 w 1796007"/>
              <a:gd name="connsiteY21" fmla="*/ 1219200 h 1524000"/>
              <a:gd name="connsiteX22" fmla="*/ 741869 w 1796007"/>
              <a:gd name="connsiteY22" fmla="*/ 1233714 h 1524000"/>
              <a:gd name="connsiteX23" fmla="*/ 799927 w 1796007"/>
              <a:gd name="connsiteY23" fmla="*/ 1262743 h 1524000"/>
              <a:gd name="connsiteX24" fmla="*/ 887012 w 1796007"/>
              <a:gd name="connsiteY24" fmla="*/ 1306286 h 1524000"/>
              <a:gd name="connsiteX25" fmla="*/ 974098 w 1796007"/>
              <a:gd name="connsiteY25" fmla="*/ 1364343 h 1524000"/>
              <a:gd name="connsiteX26" fmla="*/ 1061184 w 1796007"/>
              <a:gd name="connsiteY26" fmla="*/ 1422400 h 1524000"/>
              <a:gd name="connsiteX27" fmla="*/ 1162784 w 1796007"/>
              <a:gd name="connsiteY27" fmla="*/ 1480457 h 1524000"/>
              <a:gd name="connsiteX28" fmla="*/ 1235355 w 1796007"/>
              <a:gd name="connsiteY28" fmla="*/ 1494971 h 1524000"/>
              <a:gd name="connsiteX29" fmla="*/ 1322441 w 1796007"/>
              <a:gd name="connsiteY29" fmla="*/ 1524000 h 1524000"/>
              <a:gd name="connsiteX30" fmla="*/ 1467584 w 1796007"/>
              <a:gd name="connsiteY30" fmla="*/ 1494971 h 1524000"/>
              <a:gd name="connsiteX31" fmla="*/ 1554669 w 1796007"/>
              <a:gd name="connsiteY31" fmla="*/ 1451428 h 1524000"/>
              <a:gd name="connsiteX32" fmla="*/ 1569184 w 1796007"/>
              <a:gd name="connsiteY32" fmla="*/ 1306286 h 1524000"/>
              <a:gd name="connsiteX33" fmla="*/ 1612727 w 1796007"/>
              <a:gd name="connsiteY33" fmla="*/ 1132114 h 1524000"/>
              <a:gd name="connsiteX34" fmla="*/ 1656269 w 1796007"/>
              <a:gd name="connsiteY34" fmla="*/ 1045028 h 1524000"/>
              <a:gd name="connsiteX35" fmla="*/ 1641755 w 1796007"/>
              <a:gd name="connsiteY35" fmla="*/ 783771 h 1524000"/>
              <a:gd name="connsiteX36" fmla="*/ 1670784 w 1796007"/>
              <a:gd name="connsiteY36" fmla="*/ 696686 h 1524000"/>
              <a:gd name="connsiteX37" fmla="*/ 1757869 w 1796007"/>
              <a:gd name="connsiteY37" fmla="*/ 638628 h 1524000"/>
              <a:gd name="connsiteX38" fmla="*/ 1772384 w 1796007"/>
              <a:gd name="connsiteY38" fmla="*/ 493486 h 1524000"/>
              <a:gd name="connsiteX39" fmla="*/ 1757869 w 1796007"/>
              <a:gd name="connsiteY39" fmla="*/ 449943 h 1524000"/>
              <a:gd name="connsiteX40" fmla="*/ 1699812 w 1796007"/>
              <a:gd name="connsiteY40" fmla="*/ 362857 h 1524000"/>
              <a:gd name="connsiteX41" fmla="*/ 1641755 w 1796007"/>
              <a:gd name="connsiteY41" fmla="*/ 304800 h 1524000"/>
              <a:gd name="connsiteX42" fmla="*/ 1554669 w 1796007"/>
              <a:gd name="connsiteY42" fmla="*/ 246743 h 1524000"/>
              <a:gd name="connsiteX43" fmla="*/ 1496612 w 1796007"/>
              <a:gd name="connsiteY43" fmla="*/ 159657 h 1524000"/>
              <a:gd name="connsiteX44" fmla="*/ 1482098 w 1796007"/>
              <a:gd name="connsiteY44" fmla="*/ 116114 h 1524000"/>
              <a:gd name="connsiteX45" fmla="*/ 1336955 w 1796007"/>
              <a:gd name="connsiteY45" fmla="*/ 72571 h 1524000"/>
              <a:gd name="connsiteX46" fmla="*/ 1003127 w 1796007"/>
              <a:gd name="connsiteY46" fmla="*/ 43543 h 1524000"/>
              <a:gd name="connsiteX47" fmla="*/ 945069 w 1796007"/>
              <a:gd name="connsiteY47" fmla="*/ 29028 h 1524000"/>
              <a:gd name="connsiteX48" fmla="*/ 756384 w 1796007"/>
              <a:gd name="connsiteY48" fmla="*/ 0 h 1524000"/>
              <a:gd name="connsiteX0" fmla="*/ 451584 w 1796007"/>
              <a:gd name="connsiteY0" fmla="*/ 61686 h 1542143"/>
              <a:gd name="connsiteX1" fmla="*/ 320955 w 1796007"/>
              <a:gd name="connsiteY1" fmla="*/ 90714 h 1542143"/>
              <a:gd name="connsiteX2" fmla="*/ 277412 w 1796007"/>
              <a:gd name="connsiteY2" fmla="*/ 105229 h 1542143"/>
              <a:gd name="connsiteX3" fmla="*/ 190327 w 1796007"/>
              <a:gd name="connsiteY3" fmla="*/ 163286 h 1542143"/>
              <a:gd name="connsiteX4" fmla="*/ 146784 w 1796007"/>
              <a:gd name="connsiteY4" fmla="*/ 192314 h 1542143"/>
              <a:gd name="connsiteX5" fmla="*/ 117755 w 1796007"/>
              <a:gd name="connsiteY5" fmla="*/ 235857 h 1542143"/>
              <a:gd name="connsiteX6" fmla="*/ 74212 w 1796007"/>
              <a:gd name="connsiteY6" fmla="*/ 279400 h 1542143"/>
              <a:gd name="connsiteX7" fmla="*/ 45184 w 1796007"/>
              <a:gd name="connsiteY7" fmla="*/ 366486 h 1542143"/>
              <a:gd name="connsiteX8" fmla="*/ 16155 w 1796007"/>
              <a:gd name="connsiteY8" fmla="*/ 410029 h 1542143"/>
              <a:gd name="connsiteX9" fmla="*/ 1641 w 1796007"/>
              <a:gd name="connsiteY9" fmla="*/ 482600 h 1542143"/>
              <a:gd name="connsiteX10" fmla="*/ 74212 w 1796007"/>
              <a:gd name="connsiteY10" fmla="*/ 685800 h 1542143"/>
              <a:gd name="connsiteX11" fmla="*/ 132269 w 1796007"/>
              <a:gd name="connsiteY11" fmla="*/ 743857 h 1542143"/>
              <a:gd name="connsiteX12" fmla="*/ 190327 w 1796007"/>
              <a:gd name="connsiteY12" fmla="*/ 801914 h 1542143"/>
              <a:gd name="connsiteX13" fmla="*/ 204841 w 1796007"/>
              <a:gd name="connsiteY13" fmla="*/ 845457 h 1542143"/>
              <a:gd name="connsiteX14" fmla="*/ 277412 w 1796007"/>
              <a:gd name="connsiteY14" fmla="*/ 932543 h 1542143"/>
              <a:gd name="connsiteX15" fmla="*/ 306441 w 1796007"/>
              <a:gd name="connsiteY15" fmla="*/ 976086 h 1542143"/>
              <a:gd name="connsiteX16" fmla="*/ 349984 w 1796007"/>
              <a:gd name="connsiteY16" fmla="*/ 1063171 h 1542143"/>
              <a:gd name="connsiteX17" fmla="*/ 480612 w 1796007"/>
              <a:gd name="connsiteY17" fmla="*/ 1135743 h 1542143"/>
              <a:gd name="connsiteX18" fmla="*/ 524155 w 1796007"/>
              <a:gd name="connsiteY18" fmla="*/ 1164771 h 1542143"/>
              <a:gd name="connsiteX19" fmla="*/ 611241 w 1796007"/>
              <a:gd name="connsiteY19" fmla="*/ 1193800 h 1542143"/>
              <a:gd name="connsiteX20" fmla="*/ 654784 w 1796007"/>
              <a:gd name="connsiteY20" fmla="*/ 1208314 h 1542143"/>
              <a:gd name="connsiteX21" fmla="*/ 698327 w 1796007"/>
              <a:gd name="connsiteY21" fmla="*/ 1237343 h 1542143"/>
              <a:gd name="connsiteX22" fmla="*/ 741869 w 1796007"/>
              <a:gd name="connsiteY22" fmla="*/ 1251857 h 1542143"/>
              <a:gd name="connsiteX23" fmla="*/ 799927 w 1796007"/>
              <a:gd name="connsiteY23" fmla="*/ 1280886 h 1542143"/>
              <a:gd name="connsiteX24" fmla="*/ 887012 w 1796007"/>
              <a:gd name="connsiteY24" fmla="*/ 1324429 h 1542143"/>
              <a:gd name="connsiteX25" fmla="*/ 974098 w 1796007"/>
              <a:gd name="connsiteY25" fmla="*/ 1382486 h 1542143"/>
              <a:gd name="connsiteX26" fmla="*/ 1061184 w 1796007"/>
              <a:gd name="connsiteY26" fmla="*/ 1440543 h 1542143"/>
              <a:gd name="connsiteX27" fmla="*/ 1162784 w 1796007"/>
              <a:gd name="connsiteY27" fmla="*/ 1498600 h 1542143"/>
              <a:gd name="connsiteX28" fmla="*/ 1235355 w 1796007"/>
              <a:gd name="connsiteY28" fmla="*/ 1513114 h 1542143"/>
              <a:gd name="connsiteX29" fmla="*/ 1322441 w 1796007"/>
              <a:gd name="connsiteY29" fmla="*/ 1542143 h 1542143"/>
              <a:gd name="connsiteX30" fmla="*/ 1467584 w 1796007"/>
              <a:gd name="connsiteY30" fmla="*/ 1513114 h 1542143"/>
              <a:gd name="connsiteX31" fmla="*/ 1554669 w 1796007"/>
              <a:gd name="connsiteY31" fmla="*/ 1469571 h 1542143"/>
              <a:gd name="connsiteX32" fmla="*/ 1569184 w 1796007"/>
              <a:gd name="connsiteY32" fmla="*/ 1324429 h 1542143"/>
              <a:gd name="connsiteX33" fmla="*/ 1612727 w 1796007"/>
              <a:gd name="connsiteY33" fmla="*/ 1150257 h 1542143"/>
              <a:gd name="connsiteX34" fmla="*/ 1656269 w 1796007"/>
              <a:gd name="connsiteY34" fmla="*/ 1063171 h 1542143"/>
              <a:gd name="connsiteX35" fmla="*/ 1641755 w 1796007"/>
              <a:gd name="connsiteY35" fmla="*/ 801914 h 1542143"/>
              <a:gd name="connsiteX36" fmla="*/ 1670784 w 1796007"/>
              <a:gd name="connsiteY36" fmla="*/ 714829 h 1542143"/>
              <a:gd name="connsiteX37" fmla="*/ 1757869 w 1796007"/>
              <a:gd name="connsiteY37" fmla="*/ 656771 h 1542143"/>
              <a:gd name="connsiteX38" fmla="*/ 1772384 w 1796007"/>
              <a:gd name="connsiteY38" fmla="*/ 511629 h 1542143"/>
              <a:gd name="connsiteX39" fmla="*/ 1757869 w 1796007"/>
              <a:gd name="connsiteY39" fmla="*/ 468086 h 1542143"/>
              <a:gd name="connsiteX40" fmla="*/ 1699812 w 1796007"/>
              <a:gd name="connsiteY40" fmla="*/ 381000 h 1542143"/>
              <a:gd name="connsiteX41" fmla="*/ 1641755 w 1796007"/>
              <a:gd name="connsiteY41" fmla="*/ 322943 h 1542143"/>
              <a:gd name="connsiteX42" fmla="*/ 1554669 w 1796007"/>
              <a:gd name="connsiteY42" fmla="*/ 264886 h 1542143"/>
              <a:gd name="connsiteX43" fmla="*/ 1496612 w 1796007"/>
              <a:gd name="connsiteY43" fmla="*/ 177800 h 1542143"/>
              <a:gd name="connsiteX44" fmla="*/ 1482098 w 1796007"/>
              <a:gd name="connsiteY44" fmla="*/ 134257 h 1542143"/>
              <a:gd name="connsiteX45" fmla="*/ 1336955 w 1796007"/>
              <a:gd name="connsiteY45" fmla="*/ 90714 h 1542143"/>
              <a:gd name="connsiteX46" fmla="*/ 1003127 w 1796007"/>
              <a:gd name="connsiteY46" fmla="*/ 61686 h 1542143"/>
              <a:gd name="connsiteX47" fmla="*/ 945069 w 1796007"/>
              <a:gd name="connsiteY47" fmla="*/ 47171 h 1542143"/>
              <a:gd name="connsiteX48" fmla="*/ 339098 w 1796007"/>
              <a:gd name="connsiteY48" fmla="*/ 0 h 1542143"/>
              <a:gd name="connsiteX0" fmla="*/ 451584 w 1796007"/>
              <a:gd name="connsiteY0" fmla="*/ 14515 h 1494972"/>
              <a:gd name="connsiteX1" fmla="*/ 320955 w 1796007"/>
              <a:gd name="connsiteY1" fmla="*/ 43543 h 1494972"/>
              <a:gd name="connsiteX2" fmla="*/ 277412 w 1796007"/>
              <a:gd name="connsiteY2" fmla="*/ 58058 h 1494972"/>
              <a:gd name="connsiteX3" fmla="*/ 190327 w 1796007"/>
              <a:gd name="connsiteY3" fmla="*/ 116115 h 1494972"/>
              <a:gd name="connsiteX4" fmla="*/ 146784 w 1796007"/>
              <a:gd name="connsiteY4" fmla="*/ 145143 h 1494972"/>
              <a:gd name="connsiteX5" fmla="*/ 117755 w 1796007"/>
              <a:gd name="connsiteY5" fmla="*/ 188686 h 1494972"/>
              <a:gd name="connsiteX6" fmla="*/ 74212 w 1796007"/>
              <a:gd name="connsiteY6" fmla="*/ 232229 h 1494972"/>
              <a:gd name="connsiteX7" fmla="*/ 45184 w 1796007"/>
              <a:gd name="connsiteY7" fmla="*/ 319315 h 1494972"/>
              <a:gd name="connsiteX8" fmla="*/ 16155 w 1796007"/>
              <a:gd name="connsiteY8" fmla="*/ 362858 h 1494972"/>
              <a:gd name="connsiteX9" fmla="*/ 1641 w 1796007"/>
              <a:gd name="connsiteY9" fmla="*/ 435429 h 1494972"/>
              <a:gd name="connsiteX10" fmla="*/ 74212 w 1796007"/>
              <a:gd name="connsiteY10" fmla="*/ 638629 h 1494972"/>
              <a:gd name="connsiteX11" fmla="*/ 132269 w 1796007"/>
              <a:gd name="connsiteY11" fmla="*/ 696686 h 1494972"/>
              <a:gd name="connsiteX12" fmla="*/ 190327 w 1796007"/>
              <a:gd name="connsiteY12" fmla="*/ 754743 h 1494972"/>
              <a:gd name="connsiteX13" fmla="*/ 204841 w 1796007"/>
              <a:gd name="connsiteY13" fmla="*/ 798286 h 1494972"/>
              <a:gd name="connsiteX14" fmla="*/ 277412 w 1796007"/>
              <a:gd name="connsiteY14" fmla="*/ 885372 h 1494972"/>
              <a:gd name="connsiteX15" fmla="*/ 306441 w 1796007"/>
              <a:gd name="connsiteY15" fmla="*/ 928915 h 1494972"/>
              <a:gd name="connsiteX16" fmla="*/ 349984 w 1796007"/>
              <a:gd name="connsiteY16" fmla="*/ 1016000 h 1494972"/>
              <a:gd name="connsiteX17" fmla="*/ 480612 w 1796007"/>
              <a:gd name="connsiteY17" fmla="*/ 1088572 h 1494972"/>
              <a:gd name="connsiteX18" fmla="*/ 524155 w 1796007"/>
              <a:gd name="connsiteY18" fmla="*/ 1117600 h 1494972"/>
              <a:gd name="connsiteX19" fmla="*/ 611241 w 1796007"/>
              <a:gd name="connsiteY19" fmla="*/ 1146629 h 1494972"/>
              <a:gd name="connsiteX20" fmla="*/ 654784 w 1796007"/>
              <a:gd name="connsiteY20" fmla="*/ 1161143 h 1494972"/>
              <a:gd name="connsiteX21" fmla="*/ 698327 w 1796007"/>
              <a:gd name="connsiteY21" fmla="*/ 1190172 h 1494972"/>
              <a:gd name="connsiteX22" fmla="*/ 741869 w 1796007"/>
              <a:gd name="connsiteY22" fmla="*/ 1204686 h 1494972"/>
              <a:gd name="connsiteX23" fmla="*/ 799927 w 1796007"/>
              <a:gd name="connsiteY23" fmla="*/ 1233715 h 1494972"/>
              <a:gd name="connsiteX24" fmla="*/ 887012 w 1796007"/>
              <a:gd name="connsiteY24" fmla="*/ 1277258 h 1494972"/>
              <a:gd name="connsiteX25" fmla="*/ 974098 w 1796007"/>
              <a:gd name="connsiteY25" fmla="*/ 1335315 h 1494972"/>
              <a:gd name="connsiteX26" fmla="*/ 1061184 w 1796007"/>
              <a:gd name="connsiteY26" fmla="*/ 1393372 h 1494972"/>
              <a:gd name="connsiteX27" fmla="*/ 1162784 w 1796007"/>
              <a:gd name="connsiteY27" fmla="*/ 1451429 h 1494972"/>
              <a:gd name="connsiteX28" fmla="*/ 1235355 w 1796007"/>
              <a:gd name="connsiteY28" fmla="*/ 1465943 h 1494972"/>
              <a:gd name="connsiteX29" fmla="*/ 1322441 w 1796007"/>
              <a:gd name="connsiteY29" fmla="*/ 1494972 h 1494972"/>
              <a:gd name="connsiteX30" fmla="*/ 1467584 w 1796007"/>
              <a:gd name="connsiteY30" fmla="*/ 1465943 h 1494972"/>
              <a:gd name="connsiteX31" fmla="*/ 1554669 w 1796007"/>
              <a:gd name="connsiteY31" fmla="*/ 1422400 h 1494972"/>
              <a:gd name="connsiteX32" fmla="*/ 1569184 w 1796007"/>
              <a:gd name="connsiteY32" fmla="*/ 1277258 h 1494972"/>
              <a:gd name="connsiteX33" fmla="*/ 1612727 w 1796007"/>
              <a:gd name="connsiteY33" fmla="*/ 1103086 h 1494972"/>
              <a:gd name="connsiteX34" fmla="*/ 1656269 w 1796007"/>
              <a:gd name="connsiteY34" fmla="*/ 1016000 h 1494972"/>
              <a:gd name="connsiteX35" fmla="*/ 1641755 w 1796007"/>
              <a:gd name="connsiteY35" fmla="*/ 754743 h 1494972"/>
              <a:gd name="connsiteX36" fmla="*/ 1670784 w 1796007"/>
              <a:gd name="connsiteY36" fmla="*/ 667658 h 1494972"/>
              <a:gd name="connsiteX37" fmla="*/ 1757869 w 1796007"/>
              <a:gd name="connsiteY37" fmla="*/ 609600 h 1494972"/>
              <a:gd name="connsiteX38" fmla="*/ 1772384 w 1796007"/>
              <a:gd name="connsiteY38" fmla="*/ 464458 h 1494972"/>
              <a:gd name="connsiteX39" fmla="*/ 1757869 w 1796007"/>
              <a:gd name="connsiteY39" fmla="*/ 420915 h 1494972"/>
              <a:gd name="connsiteX40" fmla="*/ 1699812 w 1796007"/>
              <a:gd name="connsiteY40" fmla="*/ 333829 h 1494972"/>
              <a:gd name="connsiteX41" fmla="*/ 1641755 w 1796007"/>
              <a:gd name="connsiteY41" fmla="*/ 275772 h 1494972"/>
              <a:gd name="connsiteX42" fmla="*/ 1554669 w 1796007"/>
              <a:gd name="connsiteY42" fmla="*/ 217715 h 1494972"/>
              <a:gd name="connsiteX43" fmla="*/ 1496612 w 1796007"/>
              <a:gd name="connsiteY43" fmla="*/ 130629 h 1494972"/>
              <a:gd name="connsiteX44" fmla="*/ 1482098 w 1796007"/>
              <a:gd name="connsiteY44" fmla="*/ 87086 h 1494972"/>
              <a:gd name="connsiteX45" fmla="*/ 1336955 w 1796007"/>
              <a:gd name="connsiteY45" fmla="*/ 43543 h 1494972"/>
              <a:gd name="connsiteX46" fmla="*/ 1003127 w 1796007"/>
              <a:gd name="connsiteY46" fmla="*/ 14515 h 1494972"/>
              <a:gd name="connsiteX47" fmla="*/ 945069 w 1796007"/>
              <a:gd name="connsiteY47" fmla="*/ 0 h 1494972"/>
              <a:gd name="connsiteX0" fmla="*/ 948698 w 1796007"/>
              <a:gd name="connsiteY0" fmla="*/ 29029 h 1494972"/>
              <a:gd name="connsiteX1" fmla="*/ 320955 w 1796007"/>
              <a:gd name="connsiteY1" fmla="*/ 43543 h 1494972"/>
              <a:gd name="connsiteX2" fmla="*/ 277412 w 1796007"/>
              <a:gd name="connsiteY2" fmla="*/ 58058 h 1494972"/>
              <a:gd name="connsiteX3" fmla="*/ 190327 w 1796007"/>
              <a:gd name="connsiteY3" fmla="*/ 116115 h 1494972"/>
              <a:gd name="connsiteX4" fmla="*/ 146784 w 1796007"/>
              <a:gd name="connsiteY4" fmla="*/ 145143 h 1494972"/>
              <a:gd name="connsiteX5" fmla="*/ 117755 w 1796007"/>
              <a:gd name="connsiteY5" fmla="*/ 188686 h 1494972"/>
              <a:gd name="connsiteX6" fmla="*/ 74212 w 1796007"/>
              <a:gd name="connsiteY6" fmla="*/ 232229 h 1494972"/>
              <a:gd name="connsiteX7" fmla="*/ 45184 w 1796007"/>
              <a:gd name="connsiteY7" fmla="*/ 319315 h 1494972"/>
              <a:gd name="connsiteX8" fmla="*/ 16155 w 1796007"/>
              <a:gd name="connsiteY8" fmla="*/ 362858 h 1494972"/>
              <a:gd name="connsiteX9" fmla="*/ 1641 w 1796007"/>
              <a:gd name="connsiteY9" fmla="*/ 435429 h 1494972"/>
              <a:gd name="connsiteX10" fmla="*/ 74212 w 1796007"/>
              <a:gd name="connsiteY10" fmla="*/ 638629 h 1494972"/>
              <a:gd name="connsiteX11" fmla="*/ 132269 w 1796007"/>
              <a:gd name="connsiteY11" fmla="*/ 696686 h 1494972"/>
              <a:gd name="connsiteX12" fmla="*/ 190327 w 1796007"/>
              <a:gd name="connsiteY12" fmla="*/ 754743 h 1494972"/>
              <a:gd name="connsiteX13" fmla="*/ 204841 w 1796007"/>
              <a:gd name="connsiteY13" fmla="*/ 798286 h 1494972"/>
              <a:gd name="connsiteX14" fmla="*/ 277412 w 1796007"/>
              <a:gd name="connsiteY14" fmla="*/ 885372 h 1494972"/>
              <a:gd name="connsiteX15" fmla="*/ 306441 w 1796007"/>
              <a:gd name="connsiteY15" fmla="*/ 928915 h 1494972"/>
              <a:gd name="connsiteX16" fmla="*/ 349984 w 1796007"/>
              <a:gd name="connsiteY16" fmla="*/ 1016000 h 1494972"/>
              <a:gd name="connsiteX17" fmla="*/ 480612 w 1796007"/>
              <a:gd name="connsiteY17" fmla="*/ 1088572 h 1494972"/>
              <a:gd name="connsiteX18" fmla="*/ 524155 w 1796007"/>
              <a:gd name="connsiteY18" fmla="*/ 1117600 h 1494972"/>
              <a:gd name="connsiteX19" fmla="*/ 611241 w 1796007"/>
              <a:gd name="connsiteY19" fmla="*/ 1146629 h 1494972"/>
              <a:gd name="connsiteX20" fmla="*/ 654784 w 1796007"/>
              <a:gd name="connsiteY20" fmla="*/ 1161143 h 1494972"/>
              <a:gd name="connsiteX21" fmla="*/ 698327 w 1796007"/>
              <a:gd name="connsiteY21" fmla="*/ 1190172 h 1494972"/>
              <a:gd name="connsiteX22" fmla="*/ 741869 w 1796007"/>
              <a:gd name="connsiteY22" fmla="*/ 1204686 h 1494972"/>
              <a:gd name="connsiteX23" fmla="*/ 799927 w 1796007"/>
              <a:gd name="connsiteY23" fmla="*/ 1233715 h 1494972"/>
              <a:gd name="connsiteX24" fmla="*/ 887012 w 1796007"/>
              <a:gd name="connsiteY24" fmla="*/ 1277258 h 1494972"/>
              <a:gd name="connsiteX25" fmla="*/ 974098 w 1796007"/>
              <a:gd name="connsiteY25" fmla="*/ 1335315 h 1494972"/>
              <a:gd name="connsiteX26" fmla="*/ 1061184 w 1796007"/>
              <a:gd name="connsiteY26" fmla="*/ 1393372 h 1494972"/>
              <a:gd name="connsiteX27" fmla="*/ 1162784 w 1796007"/>
              <a:gd name="connsiteY27" fmla="*/ 1451429 h 1494972"/>
              <a:gd name="connsiteX28" fmla="*/ 1235355 w 1796007"/>
              <a:gd name="connsiteY28" fmla="*/ 1465943 h 1494972"/>
              <a:gd name="connsiteX29" fmla="*/ 1322441 w 1796007"/>
              <a:gd name="connsiteY29" fmla="*/ 1494972 h 1494972"/>
              <a:gd name="connsiteX30" fmla="*/ 1467584 w 1796007"/>
              <a:gd name="connsiteY30" fmla="*/ 1465943 h 1494972"/>
              <a:gd name="connsiteX31" fmla="*/ 1554669 w 1796007"/>
              <a:gd name="connsiteY31" fmla="*/ 1422400 h 1494972"/>
              <a:gd name="connsiteX32" fmla="*/ 1569184 w 1796007"/>
              <a:gd name="connsiteY32" fmla="*/ 1277258 h 1494972"/>
              <a:gd name="connsiteX33" fmla="*/ 1612727 w 1796007"/>
              <a:gd name="connsiteY33" fmla="*/ 1103086 h 1494972"/>
              <a:gd name="connsiteX34" fmla="*/ 1656269 w 1796007"/>
              <a:gd name="connsiteY34" fmla="*/ 1016000 h 1494972"/>
              <a:gd name="connsiteX35" fmla="*/ 1641755 w 1796007"/>
              <a:gd name="connsiteY35" fmla="*/ 754743 h 1494972"/>
              <a:gd name="connsiteX36" fmla="*/ 1670784 w 1796007"/>
              <a:gd name="connsiteY36" fmla="*/ 667658 h 1494972"/>
              <a:gd name="connsiteX37" fmla="*/ 1757869 w 1796007"/>
              <a:gd name="connsiteY37" fmla="*/ 609600 h 1494972"/>
              <a:gd name="connsiteX38" fmla="*/ 1772384 w 1796007"/>
              <a:gd name="connsiteY38" fmla="*/ 464458 h 1494972"/>
              <a:gd name="connsiteX39" fmla="*/ 1757869 w 1796007"/>
              <a:gd name="connsiteY39" fmla="*/ 420915 h 1494972"/>
              <a:gd name="connsiteX40" fmla="*/ 1699812 w 1796007"/>
              <a:gd name="connsiteY40" fmla="*/ 333829 h 1494972"/>
              <a:gd name="connsiteX41" fmla="*/ 1641755 w 1796007"/>
              <a:gd name="connsiteY41" fmla="*/ 275772 h 1494972"/>
              <a:gd name="connsiteX42" fmla="*/ 1554669 w 1796007"/>
              <a:gd name="connsiteY42" fmla="*/ 217715 h 1494972"/>
              <a:gd name="connsiteX43" fmla="*/ 1496612 w 1796007"/>
              <a:gd name="connsiteY43" fmla="*/ 130629 h 1494972"/>
              <a:gd name="connsiteX44" fmla="*/ 1482098 w 1796007"/>
              <a:gd name="connsiteY44" fmla="*/ 87086 h 1494972"/>
              <a:gd name="connsiteX45" fmla="*/ 1336955 w 1796007"/>
              <a:gd name="connsiteY45" fmla="*/ 43543 h 1494972"/>
              <a:gd name="connsiteX46" fmla="*/ 1003127 w 1796007"/>
              <a:gd name="connsiteY46" fmla="*/ 14515 h 1494972"/>
              <a:gd name="connsiteX47" fmla="*/ 945069 w 1796007"/>
              <a:gd name="connsiteY47" fmla="*/ 0 h 1494972"/>
              <a:gd name="connsiteX0" fmla="*/ 948698 w 1796007"/>
              <a:gd name="connsiteY0" fmla="*/ 29029 h 1494972"/>
              <a:gd name="connsiteX1" fmla="*/ 320955 w 1796007"/>
              <a:gd name="connsiteY1" fmla="*/ 43543 h 1494972"/>
              <a:gd name="connsiteX2" fmla="*/ 277412 w 1796007"/>
              <a:gd name="connsiteY2" fmla="*/ 58058 h 1494972"/>
              <a:gd name="connsiteX3" fmla="*/ 190327 w 1796007"/>
              <a:gd name="connsiteY3" fmla="*/ 116115 h 1494972"/>
              <a:gd name="connsiteX4" fmla="*/ 146784 w 1796007"/>
              <a:gd name="connsiteY4" fmla="*/ 145143 h 1494972"/>
              <a:gd name="connsiteX5" fmla="*/ 117755 w 1796007"/>
              <a:gd name="connsiteY5" fmla="*/ 188686 h 1494972"/>
              <a:gd name="connsiteX6" fmla="*/ 74212 w 1796007"/>
              <a:gd name="connsiteY6" fmla="*/ 232229 h 1494972"/>
              <a:gd name="connsiteX7" fmla="*/ 45184 w 1796007"/>
              <a:gd name="connsiteY7" fmla="*/ 319315 h 1494972"/>
              <a:gd name="connsiteX8" fmla="*/ 16155 w 1796007"/>
              <a:gd name="connsiteY8" fmla="*/ 362858 h 1494972"/>
              <a:gd name="connsiteX9" fmla="*/ 1641 w 1796007"/>
              <a:gd name="connsiteY9" fmla="*/ 435429 h 1494972"/>
              <a:gd name="connsiteX10" fmla="*/ 74212 w 1796007"/>
              <a:gd name="connsiteY10" fmla="*/ 638629 h 1494972"/>
              <a:gd name="connsiteX11" fmla="*/ 132269 w 1796007"/>
              <a:gd name="connsiteY11" fmla="*/ 696686 h 1494972"/>
              <a:gd name="connsiteX12" fmla="*/ 190327 w 1796007"/>
              <a:gd name="connsiteY12" fmla="*/ 754743 h 1494972"/>
              <a:gd name="connsiteX13" fmla="*/ 204841 w 1796007"/>
              <a:gd name="connsiteY13" fmla="*/ 798286 h 1494972"/>
              <a:gd name="connsiteX14" fmla="*/ 277412 w 1796007"/>
              <a:gd name="connsiteY14" fmla="*/ 885372 h 1494972"/>
              <a:gd name="connsiteX15" fmla="*/ 306441 w 1796007"/>
              <a:gd name="connsiteY15" fmla="*/ 928915 h 1494972"/>
              <a:gd name="connsiteX16" fmla="*/ 349984 w 1796007"/>
              <a:gd name="connsiteY16" fmla="*/ 1016000 h 1494972"/>
              <a:gd name="connsiteX17" fmla="*/ 480612 w 1796007"/>
              <a:gd name="connsiteY17" fmla="*/ 1088572 h 1494972"/>
              <a:gd name="connsiteX18" fmla="*/ 524155 w 1796007"/>
              <a:gd name="connsiteY18" fmla="*/ 1117600 h 1494972"/>
              <a:gd name="connsiteX19" fmla="*/ 611241 w 1796007"/>
              <a:gd name="connsiteY19" fmla="*/ 1146629 h 1494972"/>
              <a:gd name="connsiteX20" fmla="*/ 654784 w 1796007"/>
              <a:gd name="connsiteY20" fmla="*/ 1161143 h 1494972"/>
              <a:gd name="connsiteX21" fmla="*/ 698327 w 1796007"/>
              <a:gd name="connsiteY21" fmla="*/ 1190172 h 1494972"/>
              <a:gd name="connsiteX22" fmla="*/ 741869 w 1796007"/>
              <a:gd name="connsiteY22" fmla="*/ 1204686 h 1494972"/>
              <a:gd name="connsiteX23" fmla="*/ 799927 w 1796007"/>
              <a:gd name="connsiteY23" fmla="*/ 1233715 h 1494972"/>
              <a:gd name="connsiteX24" fmla="*/ 887012 w 1796007"/>
              <a:gd name="connsiteY24" fmla="*/ 1277258 h 1494972"/>
              <a:gd name="connsiteX25" fmla="*/ 974098 w 1796007"/>
              <a:gd name="connsiteY25" fmla="*/ 1335315 h 1494972"/>
              <a:gd name="connsiteX26" fmla="*/ 1061184 w 1796007"/>
              <a:gd name="connsiteY26" fmla="*/ 1393372 h 1494972"/>
              <a:gd name="connsiteX27" fmla="*/ 1162784 w 1796007"/>
              <a:gd name="connsiteY27" fmla="*/ 1451429 h 1494972"/>
              <a:gd name="connsiteX28" fmla="*/ 1235355 w 1796007"/>
              <a:gd name="connsiteY28" fmla="*/ 1465943 h 1494972"/>
              <a:gd name="connsiteX29" fmla="*/ 1322441 w 1796007"/>
              <a:gd name="connsiteY29" fmla="*/ 1494972 h 1494972"/>
              <a:gd name="connsiteX30" fmla="*/ 1467584 w 1796007"/>
              <a:gd name="connsiteY30" fmla="*/ 1465943 h 1494972"/>
              <a:gd name="connsiteX31" fmla="*/ 1554669 w 1796007"/>
              <a:gd name="connsiteY31" fmla="*/ 1422400 h 1494972"/>
              <a:gd name="connsiteX32" fmla="*/ 1569184 w 1796007"/>
              <a:gd name="connsiteY32" fmla="*/ 1277258 h 1494972"/>
              <a:gd name="connsiteX33" fmla="*/ 1612727 w 1796007"/>
              <a:gd name="connsiteY33" fmla="*/ 1103086 h 1494972"/>
              <a:gd name="connsiteX34" fmla="*/ 1656269 w 1796007"/>
              <a:gd name="connsiteY34" fmla="*/ 1016000 h 1494972"/>
              <a:gd name="connsiteX35" fmla="*/ 1641755 w 1796007"/>
              <a:gd name="connsiteY35" fmla="*/ 754743 h 1494972"/>
              <a:gd name="connsiteX36" fmla="*/ 1670784 w 1796007"/>
              <a:gd name="connsiteY36" fmla="*/ 667658 h 1494972"/>
              <a:gd name="connsiteX37" fmla="*/ 1757869 w 1796007"/>
              <a:gd name="connsiteY37" fmla="*/ 609600 h 1494972"/>
              <a:gd name="connsiteX38" fmla="*/ 1772384 w 1796007"/>
              <a:gd name="connsiteY38" fmla="*/ 464458 h 1494972"/>
              <a:gd name="connsiteX39" fmla="*/ 1757869 w 1796007"/>
              <a:gd name="connsiteY39" fmla="*/ 420915 h 1494972"/>
              <a:gd name="connsiteX40" fmla="*/ 1699812 w 1796007"/>
              <a:gd name="connsiteY40" fmla="*/ 333829 h 1494972"/>
              <a:gd name="connsiteX41" fmla="*/ 1641755 w 1796007"/>
              <a:gd name="connsiteY41" fmla="*/ 275772 h 1494972"/>
              <a:gd name="connsiteX42" fmla="*/ 1554669 w 1796007"/>
              <a:gd name="connsiteY42" fmla="*/ 217715 h 1494972"/>
              <a:gd name="connsiteX43" fmla="*/ 1496612 w 1796007"/>
              <a:gd name="connsiteY43" fmla="*/ 130629 h 1494972"/>
              <a:gd name="connsiteX44" fmla="*/ 1482098 w 1796007"/>
              <a:gd name="connsiteY44" fmla="*/ 87086 h 1494972"/>
              <a:gd name="connsiteX45" fmla="*/ 1336955 w 1796007"/>
              <a:gd name="connsiteY45" fmla="*/ 43543 h 1494972"/>
              <a:gd name="connsiteX46" fmla="*/ 1003127 w 1796007"/>
              <a:gd name="connsiteY46" fmla="*/ 14515 h 1494972"/>
              <a:gd name="connsiteX47" fmla="*/ 945069 w 1796007"/>
              <a:gd name="connsiteY47" fmla="*/ 0 h 1494972"/>
              <a:gd name="connsiteX48" fmla="*/ 948698 w 1796007"/>
              <a:gd name="connsiteY48" fmla="*/ 29029 h 149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96007" h="1494972">
                <a:moveTo>
                  <a:pt x="948698" y="29029"/>
                </a:moveTo>
                <a:cubicBezTo>
                  <a:pt x="898820" y="39004"/>
                  <a:pt x="368778" y="29879"/>
                  <a:pt x="320955" y="43543"/>
                </a:cubicBezTo>
                <a:cubicBezTo>
                  <a:pt x="306244" y="47746"/>
                  <a:pt x="290786" y="50628"/>
                  <a:pt x="277412" y="58058"/>
                </a:cubicBezTo>
                <a:cubicBezTo>
                  <a:pt x="246915" y="75001"/>
                  <a:pt x="219355" y="96763"/>
                  <a:pt x="190327" y="116115"/>
                </a:cubicBezTo>
                <a:lnTo>
                  <a:pt x="146784" y="145143"/>
                </a:lnTo>
                <a:cubicBezTo>
                  <a:pt x="137108" y="159657"/>
                  <a:pt x="128922" y="175285"/>
                  <a:pt x="117755" y="188686"/>
                </a:cubicBezTo>
                <a:cubicBezTo>
                  <a:pt x="104614" y="204455"/>
                  <a:pt x="84180" y="214286"/>
                  <a:pt x="74212" y="232229"/>
                </a:cubicBezTo>
                <a:cubicBezTo>
                  <a:pt x="59352" y="258977"/>
                  <a:pt x="62157" y="293855"/>
                  <a:pt x="45184" y="319315"/>
                </a:cubicBezTo>
                <a:lnTo>
                  <a:pt x="16155" y="362858"/>
                </a:lnTo>
                <a:cubicBezTo>
                  <a:pt x="11317" y="387048"/>
                  <a:pt x="0" y="410814"/>
                  <a:pt x="1641" y="435429"/>
                </a:cubicBezTo>
                <a:cubicBezTo>
                  <a:pt x="10702" y="571345"/>
                  <a:pt x="13181" y="557255"/>
                  <a:pt x="74212" y="638629"/>
                </a:cubicBezTo>
                <a:cubicBezTo>
                  <a:pt x="112919" y="754745"/>
                  <a:pt x="54859" y="619276"/>
                  <a:pt x="132269" y="696686"/>
                </a:cubicBezTo>
                <a:cubicBezTo>
                  <a:pt x="209678" y="774095"/>
                  <a:pt x="74215" y="716040"/>
                  <a:pt x="190327" y="754743"/>
                </a:cubicBezTo>
                <a:cubicBezTo>
                  <a:pt x="195165" y="769257"/>
                  <a:pt x="197999" y="784602"/>
                  <a:pt x="204841" y="798286"/>
                </a:cubicBezTo>
                <a:cubicBezTo>
                  <a:pt x="231868" y="852341"/>
                  <a:pt x="237287" y="837222"/>
                  <a:pt x="277412" y="885372"/>
                </a:cubicBezTo>
                <a:cubicBezTo>
                  <a:pt x="288579" y="898773"/>
                  <a:pt x="296765" y="914401"/>
                  <a:pt x="306441" y="928915"/>
                </a:cubicBezTo>
                <a:cubicBezTo>
                  <a:pt x="316795" y="959977"/>
                  <a:pt x="323501" y="992827"/>
                  <a:pt x="349984" y="1016000"/>
                </a:cubicBezTo>
                <a:cubicBezTo>
                  <a:pt x="472021" y="1122783"/>
                  <a:pt x="394226" y="1045380"/>
                  <a:pt x="480612" y="1088572"/>
                </a:cubicBezTo>
                <a:cubicBezTo>
                  <a:pt x="496214" y="1096373"/>
                  <a:pt x="508215" y="1110515"/>
                  <a:pt x="524155" y="1117600"/>
                </a:cubicBezTo>
                <a:cubicBezTo>
                  <a:pt x="552117" y="1130027"/>
                  <a:pt x="582212" y="1136953"/>
                  <a:pt x="611241" y="1146629"/>
                </a:cubicBezTo>
                <a:lnTo>
                  <a:pt x="654784" y="1161143"/>
                </a:lnTo>
                <a:cubicBezTo>
                  <a:pt x="669298" y="1170819"/>
                  <a:pt x="682725" y="1182371"/>
                  <a:pt x="698327" y="1190172"/>
                </a:cubicBezTo>
                <a:cubicBezTo>
                  <a:pt x="712011" y="1197014"/>
                  <a:pt x="727807" y="1198659"/>
                  <a:pt x="741869" y="1204686"/>
                </a:cubicBezTo>
                <a:cubicBezTo>
                  <a:pt x="761756" y="1213209"/>
                  <a:pt x="781141" y="1222980"/>
                  <a:pt x="799927" y="1233715"/>
                </a:cubicBezTo>
                <a:cubicBezTo>
                  <a:pt x="878710" y="1278734"/>
                  <a:pt x="807177" y="1250645"/>
                  <a:pt x="887012" y="1277258"/>
                </a:cubicBezTo>
                <a:cubicBezTo>
                  <a:pt x="983645" y="1373889"/>
                  <a:pt x="879574" y="1282802"/>
                  <a:pt x="974098" y="1335315"/>
                </a:cubicBezTo>
                <a:cubicBezTo>
                  <a:pt x="1004596" y="1352258"/>
                  <a:pt x="1033274" y="1372439"/>
                  <a:pt x="1061184" y="1393372"/>
                </a:cubicBezTo>
                <a:cubicBezTo>
                  <a:pt x="1113959" y="1432954"/>
                  <a:pt x="1107373" y="1437577"/>
                  <a:pt x="1162784" y="1451429"/>
                </a:cubicBezTo>
                <a:cubicBezTo>
                  <a:pt x="1186717" y="1457412"/>
                  <a:pt x="1211555" y="1459452"/>
                  <a:pt x="1235355" y="1465943"/>
                </a:cubicBezTo>
                <a:cubicBezTo>
                  <a:pt x="1264876" y="1473994"/>
                  <a:pt x="1322441" y="1494972"/>
                  <a:pt x="1322441" y="1494972"/>
                </a:cubicBezTo>
                <a:cubicBezTo>
                  <a:pt x="1359892" y="1489622"/>
                  <a:pt x="1427048" y="1486211"/>
                  <a:pt x="1467584" y="1465943"/>
                </a:cubicBezTo>
                <a:cubicBezTo>
                  <a:pt x="1580132" y="1409669"/>
                  <a:pt x="1445222" y="1458885"/>
                  <a:pt x="1554669" y="1422400"/>
                </a:cubicBezTo>
                <a:cubicBezTo>
                  <a:pt x="1611334" y="1337406"/>
                  <a:pt x="1569184" y="1421597"/>
                  <a:pt x="1569184" y="1277258"/>
                </a:cubicBezTo>
                <a:cubicBezTo>
                  <a:pt x="1569184" y="1244609"/>
                  <a:pt x="1594713" y="1130108"/>
                  <a:pt x="1612727" y="1103086"/>
                </a:cubicBezTo>
                <a:cubicBezTo>
                  <a:pt x="1650241" y="1046813"/>
                  <a:pt x="1636239" y="1076092"/>
                  <a:pt x="1656269" y="1016000"/>
                </a:cubicBezTo>
                <a:cubicBezTo>
                  <a:pt x="1614790" y="891562"/>
                  <a:pt x="1613329" y="925296"/>
                  <a:pt x="1641755" y="754743"/>
                </a:cubicBezTo>
                <a:cubicBezTo>
                  <a:pt x="1646785" y="724561"/>
                  <a:pt x="1645325" y="684631"/>
                  <a:pt x="1670784" y="667658"/>
                </a:cubicBezTo>
                <a:lnTo>
                  <a:pt x="1757869" y="609600"/>
                </a:lnTo>
                <a:cubicBezTo>
                  <a:pt x="1790617" y="511357"/>
                  <a:pt x="1796007" y="547137"/>
                  <a:pt x="1772384" y="464458"/>
                </a:cubicBezTo>
                <a:cubicBezTo>
                  <a:pt x="1768181" y="449747"/>
                  <a:pt x="1761580" y="435758"/>
                  <a:pt x="1757869" y="420915"/>
                </a:cubicBezTo>
                <a:cubicBezTo>
                  <a:pt x="1735577" y="331748"/>
                  <a:pt x="1769722" y="357132"/>
                  <a:pt x="1699812" y="333829"/>
                </a:cubicBezTo>
                <a:cubicBezTo>
                  <a:pt x="1675182" y="259938"/>
                  <a:pt x="1705090" y="310958"/>
                  <a:pt x="1641755" y="275772"/>
                </a:cubicBezTo>
                <a:cubicBezTo>
                  <a:pt x="1611257" y="258829"/>
                  <a:pt x="1554669" y="217715"/>
                  <a:pt x="1554669" y="217715"/>
                </a:cubicBezTo>
                <a:cubicBezTo>
                  <a:pt x="1535317" y="188686"/>
                  <a:pt x="1507644" y="163727"/>
                  <a:pt x="1496612" y="130629"/>
                </a:cubicBezTo>
                <a:cubicBezTo>
                  <a:pt x="1491774" y="116115"/>
                  <a:pt x="1491655" y="99033"/>
                  <a:pt x="1482098" y="87086"/>
                </a:cubicBezTo>
                <a:cubicBezTo>
                  <a:pt x="1447804" y="44218"/>
                  <a:pt x="1381861" y="50452"/>
                  <a:pt x="1336955" y="43543"/>
                </a:cubicBezTo>
                <a:cubicBezTo>
                  <a:pt x="1145897" y="14149"/>
                  <a:pt x="1342808" y="34496"/>
                  <a:pt x="1003127" y="14515"/>
                </a:cubicBezTo>
                <a:cubicBezTo>
                  <a:pt x="983774" y="9677"/>
                  <a:pt x="964817" y="2821"/>
                  <a:pt x="945069" y="0"/>
                </a:cubicBezTo>
                <a:lnTo>
                  <a:pt x="948698" y="29029"/>
                </a:lnTo>
                <a:close/>
              </a:path>
            </a:pathLst>
          </a:custGeom>
          <a:solidFill>
            <a:srgbClr val="FF0000">
              <a:alpha val="27000"/>
            </a:srgbClr>
          </a:solidFill>
          <a:ln w="3175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10254" name="TextBox 61"/>
          <p:cNvSpPr txBox="1">
            <a:spLocks noChangeArrowheads="1"/>
          </p:cNvSpPr>
          <p:nvPr/>
        </p:nvSpPr>
        <p:spPr bwMode="auto">
          <a:xfrm>
            <a:off x="3276600" y="2362200"/>
            <a:ext cx="1625600" cy="307975"/>
          </a:xfrm>
          <a:prstGeom prst="rect">
            <a:avLst/>
          </a:prstGeom>
          <a:noFill/>
          <a:ln w="9525">
            <a:noFill/>
            <a:miter lim="800000"/>
            <a:headEnd/>
            <a:tailEnd/>
          </a:ln>
        </p:spPr>
        <p:txBody>
          <a:bodyPr wrap="none">
            <a:spAutoFit/>
          </a:bodyPr>
          <a:lstStyle/>
          <a:p>
            <a:r>
              <a:rPr lang="en-US" sz="1400"/>
              <a:t>Buena Vista Road</a:t>
            </a:r>
          </a:p>
        </p:txBody>
      </p:sp>
      <p:grpSp>
        <p:nvGrpSpPr>
          <p:cNvPr id="6" name="Group 72"/>
          <p:cNvGrpSpPr>
            <a:grpSpLocks/>
          </p:cNvGrpSpPr>
          <p:nvPr/>
        </p:nvGrpSpPr>
        <p:grpSpPr bwMode="auto">
          <a:xfrm>
            <a:off x="2667000" y="4114800"/>
            <a:ext cx="485775" cy="423863"/>
            <a:chOff x="2667000" y="4114800"/>
            <a:chExt cx="486228" cy="424542"/>
          </a:xfrm>
        </p:grpSpPr>
        <p:cxnSp>
          <p:nvCxnSpPr>
            <p:cNvPr id="64" name="Straight Connector 63"/>
            <p:cNvCxnSpPr/>
            <p:nvPr/>
          </p:nvCxnSpPr>
          <p:spPr>
            <a:xfrm rot="16200000" flipH="1">
              <a:off x="2666898" y="4191224"/>
              <a:ext cx="305288" cy="3050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2819440" y="4114902"/>
              <a:ext cx="305288" cy="3050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2667000" y="4114800"/>
              <a:ext cx="381355" cy="3052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2771873" y="4234054"/>
              <a:ext cx="381355" cy="3052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256" name="TextBox 73"/>
          <p:cNvSpPr txBox="1">
            <a:spLocks noChangeArrowheads="1"/>
          </p:cNvSpPr>
          <p:nvPr/>
        </p:nvSpPr>
        <p:spPr bwMode="auto">
          <a:xfrm>
            <a:off x="1676400" y="4572000"/>
            <a:ext cx="1576388" cy="307975"/>
          </a:xfrm>
          <a:prstGeom prst="rect">
            <a:avLst/>
          </a:prstGeom>
          <a:noFill/>
          <a:ln w="9525">
            <a:noFill/>
            <a:miter lim="800000"/>
            <a:headEnd/>
            <a:tailEnd/>
          </a:ln>
        </p:spPr>
        <p:txBody>
          <a:bodyPr wrap="none">
            <a:spAutoFit/>
          </a:bodyPr>
          <a:lstStyle/>
          <a:p>
            <a:r>
              <a:rPr lang="en-US" sz="1400"/>
              <a:t>McKenna Village </a:t>
            </a:r>
          </a:p>
        </p:txBody>
      </p:sp>
      <p:sp>
        <p:nvSpPr>
          <p:cNvPr id="75" name="Freeform 74"/>
          <p:cNvSpPr/>
          <p:nvPr/>
        </p:nvSpPr>
        <p:spPr>
          <a:xfrm>
            <a:off x="3192463" y="3962400"/>
            <a:ext cx="3775075" cy="711200"/>
          </a:xfrm>
          <a:custGeom>
            <a:avLst/>
            <a:gdLst>
              <a:gd name="connsiteX0" fmla="*/ 0 w 3773715"/>
              <a:gd name="connsiteY0" fmla="*/ 377371 h 711200"/>
              <a:gd name="connsiteX1" fmla="*/ 58057 w 3773715"/>
              <a:gd name="connsiteY1" fmla="*/ 362857 h 711200"/>
              <a:gd name="connsiteX2" fmla="*/ 261257 w 3773715"/>
              <a:gd name="connsiteY2" fmla="*/ 348342 h 711200"/>
              <a:gd name="connsiteX3" fmla="*/ 348343 w 3773715"/>
              <a:gd name="connsiteY3" fmla="*/ 319314 h 711200"/>
              <a:gd name="connsiteX4" fmla="*/ 391886 w 3773715"/>
              <a:gd name="connsiteY4" fmla="*/ 304800 h 711200"/>
              <a:gd name="connsiteX5" fmla="*/ 435429 w 3773715"/>
              <a:gd name="connsiteY5" fmla="*/ 261257 h 711200"/>
              <a:gd name="connsiteX6" fmla="*/ 478972 w 3773715"/>
              <a:gd name="connsiteY6" fmla="*/ 246742 h 711200"/>
              <a:gd name="connsiteX7" fmla="*/ 508000 w 3773715"/>
              <a:gd name="connsiteY7" fmla="*/ 203200 h 711200"/>
              <a:gd name="connsiteX8" fmla="*/ 638629 w 3773715"/>
              <a:gd name="connsiteY8" fmla="*/ 159657 h 711200"/>
              <a:gd name="connsiteX9" fmla="*/ 682172 w 3773715"/>
              <a:gd name="connsiteY9" fmla="*/ 145142 h 711200"/>
              <a:gd name="connsiteX10" fmla="*/ 769257 w 3773715"/>
              <a:gd name="connsiteY10" fmla="*/ 101600 h 711200"/>
              <a:gd name="connsiteX11" fmla="*/ 899886 w 3773715"/>
              <a:gd name="connsiteY11" fmla="*/ 87085 h 711200"/>
              <a:gd name="connsiteX12" fmla="*/ 1001486 w 3773715"/>
              <a:gd name="connsiteY12" fmla="*/ 58057 h 711200"/>
              <a:gd name="connsiteX13" fmla="*/ 1045029 w 3773715"/>
              <a:gd name="connsiteY13" fmla="*/ 43542 h 711200"/>
              <a:gd name="connsiteX14" fmla="*/ 1103086 w 3773715"/>
              <a:gd name="connsiteY14" fmla="*/ 29028 h 711200"/>
              <a:gd name="connsiteX15" fmla="*/ 1146629 w 3773715"/>
              <a:gd name="connsiteY15" fmla="*/ 14514 h 711200"/>
              <a:gd name="connsiteX16" fmla="*/ 1509486 w 3773715"/>
              <a:gd name="connsiteY16" fmla="*/ 0 h 711200"/>
              <a:gd name="connsiteX17" fmla="*/ 1640115 w 3773715"/>
              <a:gd name="connsiteY17" fmla="*/ 14514 h 711200"/>
              <a:gd name="connsiteX18" fmla="*/ 1727200 w 3773715"/>
              <a:gd name="connsiteY18" fmla="*/ 43542 h 711200"/>
              <a:gd name="connsiteX19" fmla="*/ 1770743 w 3773715"/>
              <a:gd name="connsiteY19" fmla="*/ 72571 h 711200"/>
              <a:gd name="connsiteX20" fmla="*/ 1814286 w 3773715"/>
              <a:gd name="connsiteY20" fmla="*/ 87085 h 711200"/>
              <a:gd name="connsiteX21" fmla="*/ 2046515 w 3773715"/>
              <a:gd name="connsiteY21" fmla="*/ 116114 h 711200"/>
              <a:gd name="connsiteX22" fmla="*/ 2177143 w 3773715"/>
              <a:gd name="connsiteY22" fmla="*/ 159657 h 711200"/>
              <a:gd name="connsiteX23" fmla="*/ 2278743 w 3773715"/>
              <a:gd name="connsiteY23" fmla="*/ 188685 h 711200"/>
              <a:gd name="connsiteX24" fmla="*/ 2380343 w 3773715"/>
              <a:gd name="connsiteY24" fmla="*/ 203200 h 711200"/>
              <a:gd name="connsiteX25" fmla="*/ 2452915 w 3773715"/>
              <a:gd name="connsiteY25" fmla="*/ 217714 h 711200"/>
              <a:gd name="connsiteX26" fmla="*/ 2496457 w 3773715"/>
              <a:gd name="connsiteY26" fmla="*/ 246742 h 711200"/>
              <a:gd name="connsiteX27" fmla="*/ 2540000 w 3773715"/>
              <a:gd name="connsiteY27" fmla="*/ 261257 h 711200"/>
              <a:gd name="connsiteX28" fmla="*/ 2627086 w 3773715"/>
              <a:gd name="connsiteY28" fmla="*/ 348342 h 711200"/>
              <a:gd name="connsiteX29" fmla="*/ 2670629 w 3773715"/>
              <a:gd name="connsiteY29" fmla="*/ 377371 h 711200"/>
              <a:gd name="connsiteX30" fmla="*/ 2757715 w 3773715"/>
              <a:gd name="connsiteY30" fmla="*/ 406400 h 711200"/>
              <a:gd name="connsiteX31" fmla="*/ 2786743 w 3773715"/>
              <a:gd name="connsiteY31" fmla="*/ 449942 h 711200"/>
              <a:gd name="connsiteX32" fmla="*/ 2873829 w 3773715"/>
              <a:gd name="connsiteY32" fmla="*/ 478971 h 711200"/>
              <a:gd name="connsiteX33" fmla="*/ 2917372 w 3773715"/>
              <a:gd name="connsiteY33" fmla="*/ 508000 h 711200"/>
              <a:gd name="connsiteX34" fmla="*/ 2960915 w 3773715"/>
              <a:gd name="connsiteY34" fmla="*/ 522514 h 711200"/>
              <a:gd name="connsiteX35" fmla="*/ 3062515 w 3773715"/>
              <a:gd name="connsiteY35" fmla="*/ 624114 h 711200"/>
              <a:gd name="connsiteX36" fmla="*/ 3193143 w 3773715"/>
              <a:gd name="connsiteY36" fmla="*/ 682171 h 711200"/>
              <a:gd name="connsiteX37" fmla="*/ 3236686 w 3773715"/>
              <a:gd name="connsiteY37" fmla="*/ 696685 h 711200"/>
              <a:gd name="connsiteX38" fmla="*/ 3280229 w 3773715"/>
              <a:gd name="connsiteY38" fmla="*/ 711200 h 711200"/>
              <a:gd name="connsiteX39" fmla="*/ 3439886 w 3773715"/>
              <a:gd name="connsiteY39" fmla="*/ 696685 h 711200"/>
              <a:gd name="connsiteX40" fmla="*/ 3483429 w 3773715"/>
              <a:gd name="connsiteY40" fmla="*/ 682171 h 711200"/>
              <a:gd name="connsiteX41" fmla="*/ 3614057 w 3773715"/>
              <a:gd name="connsiteY41" fmla="*/ 667657 h 711200"/>
              <a:gd name="connsiteX42" fmla="*/ 3773715 w 3773715"/>
              <a:gd name="connsiteY42" fmla="*/ 653142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73715" h="711200">
                <a:moveTo>
                  <a:pt x="0" y="377371"/>
                </a:moveTo>
                <a:cubicBezTo>
                  <a:pt x="19352" y="372533"/>
                  <a:pt x="38231" y="365060"/>
                  <a:pt x="58057" y="362857"/>
                </a:cubicBezTo>
                <a:cubicBezTo>
                  <a:pt x="125548" y="355358"/>
                  <a:pt x="194102" y="358415"/>
                  <a:pt x="261257" y="348342"/>
                </a:cubicBezTo>
                <a:cubicBezTo>
                  <a:pt x="291517" y="343803"/>
                  <a:pt x="319314" y="328990"/>
                  <a:pt x="348343" y="319314"/>
                </a:cubicBezTo>
                <a:lnTo>
                  <a:pt x="391886" y="304800"/>
                </a:lnTo>
                <a:cubicBezTo>
                  <a:pt x="406400" y="290286"/>
                  <a:pt x="418350" y="272643"/>
                  <a:pt x="435429" y="261257"/>
                </a:cubicBezTo>
                <a:cubicBezTo>
                  <a:pt x="448159" y="252770"/>
                  <a:pt x="467025" y="256300"/>
                  <a:pt x="478972" y="246742"/>
                </a:cubicBezTo>
                <a:cubicBezTo>
                  <a:pt x="492593" y="235845"/>
                  <a:pt x="493208" y="212445"/>
                  <a:pt x="508000" y="203200"/>
                </a:cubicBezTo>
                <a:cubicBezTo>
                  <a:pt x="508006" y="203196"/>
                  <a:pt x="616854" y="166915"/>
                  <a:pt x="638629" y="159657"/>
                </a:cubicBezTo>
                <a:cubicBezTo>
                  <a:pt x="653143" y="154819"/>
                  <a:pt x="669442" y="153629"/>
                  <a:pt x="682172" y="145142"/>
                </a:cubicBezTo>
                <a:cubicBezTo>
                  <a:pt x="715606" y="122853"/>
                  <a:pt x="729197" y="108277"/>
                  <a:pt x="769257" y="101600"/>
                </a:cubicBezTo>
                <a:cubicBezTo>
                  <a:pt x="812472" y="94397"/>
                  <a:pt x="856343" y="91923"/>
                  <a:pt x="899886" y="87085"/>
                </a:cubicBezTo>
                <a:cubicBezTo>
                  <a:pt x="1004308" y="52279"/>
                  <a:pt x="873885" y="94515"/>
                  <a:pt x="1001486" y="58057"/>
                </a:cubicBezTo>
                <a:cubicBezTo>
                  <a:pt x="1016197" y="53854"/>
                  <a:pt x="1030318" y="47745"/>
                  <a:pt x="1045029" y="43542"/>
                </a:cubicBezTo>
                <a:cubicBezTo>
                  <a:pt x="1064209" y="38062"/>
                  <a:pt x="1083906" y="34508"/>
                  <a:pt x="1103086" y="29028"/>
                </a:cubicBezTo>
                <a:cubicBezTo>
                  <a:pt x="1117797" y="24825"/>
                  <a:pt x="1131368" y="15604"/>
                  <a:pt x="1146629" y="14514"/>
                </a:cubicBezTo>
                <a:cubicBezTo>
                  <a:pt x="1267370" y="5890"/>
                  <a:pt x="1388534" y="4838"/>
                  <a:pt x="1509486" y="0"/>
                </a:cubicBezTo>
                <a:cubicBezTo>
                  <a:pt x="1553029" y="4838"/>
                  <a:pt x="1597155" y="5922"/>
                  <a:pt x="1640115" y="14514"/>
                </a:cubicBezTo>
                <a:cubicBezTo>
                  <a:pt x="1670119" y="20515"/>
                  <a:pt x="1727200" y="43542"/>
                  <a:pt x="1727200" y="43542"/>
                </a:cubicBezTo>
                <a:cubicBezTo>
                  <a:pt x="1741714" y="53218"/>
                  <a:pt x="1755141" y="64770"/>
                  <a:pt x="1770743" y="72571"/>
                </a:cubicBezTo>
                <a:cubicBezTo>
                  <a:pt x="1784427" y="79413"/>
                  <a:pt x="1799575" y="82882"/>
                  <a:pt x="1814286" y="87085"/>
                </a:cubicBezTo>
                <a:cubicBezTo>
                  <a:pt x="1908648" y="114046"/>
                  <a:pt x="1911499" y="104863"/>
                  <a:pt x="2046515" y="116114"/>
                </a:cubicBezTo>
                <a:lnTo>
                  <a:pt x="2177143" y="159657"/>
                </a:lnTo>
                <a:cubicBezTo>
                  <a:pt x="2214448" y="172092"/>
                  <a:pt x="2238651" y="181395"/>
                  <a:pt x="2278743" y="188685"/>
                </a:cubicBezTo>
                <a:cubicBezTo>
                  <a:pt x="2312402" y="194805"/>
                  <a:pt x="2346598" y="197576"/>
                  <a:pt x="2380343" y="203200"/>
                </a:cubicBezTo>
                <a:cubicBezTo>
                  <a:pt x="2404677" y="207256"/>
                  <a:pt x="2428724" y="212876"/>
                  <a:pt x="2452915" y="217714"/>
                </a:cubicBezTo>
                <a:cubicBezTo>
                  <a:pt x="2467429" y="227390"/>
                  <a:pt x="2480855" y="238941"/>
                  <a:pt x="2496457" y="246742"/>
                </a:cubicBezTo>
                <a:cubicBezTo>
                  <a:pt x="2510141" y="253584"/>
                  <a:pt x="2527923" y="251864"/>
                  <a:pt x="2540000" y="261257"/>
                </a:cubicBezTo>
                <a:cubicBezTo>
                  <a:pt x="2572405" y="286461"/>
                  <a:pt x="2592928" y="325570"/>
                  <a:pt x="2627086" y="348342"/>
                </a:cubicBezTo>
                <a:cubicBezTo>
                  <a:pt x="2641600" y="358018"/>
                  <a:pt x="2654688" y="370286"/>
                  <a:pt x="2670629" y="377371"/>
                </a:cubicBezTo>
                <a:cubicBezTo>
                  <a:pt x="2698591" y="389799"/>
                  <a:pt x="2757715" y="406400"/>
                  <a:pt x="2757715" y="406400"/>
                </a:cubicBezTo>
                <a:cubicBezTo>
                  <a:pt x="2767391" y="420914"/>
                  <a:pt x="2771951" y="440697"/>
                  <a:pt x="2786743" y="449942"/>
                </a:cubicBezTo>
                <a:cubicBezTo>
                  <a:pt x="2812691" y="466159"/>
                  <a:pt x="2873829" y="478971"/>
                  <a:pt x="2873829" y="478971"/>
                </a:cubicBezTo>
                <a:cubicBezTo>
                  <a:pt x="2888343" y="488647"/>
                  <a:pt x="2901770" y="500199"/>
                  <a:pt x="2917372" y="508000"/>
                </a:cubicBezTo>
                <a:cubicBezTo>
                  <a:pt x="2931056" y="514842"/>
                  <a:pt x="2950097" y="511696"/>
                  <a:pt x="2960915" y="522514"/>
                </a:cubicBezTo>
                <a:cubicBezTo>
                  <a:pt x="3077367" y="638966"/>
                  <a:pt x="2963988" y="591272"/>
                  <a:pt x="3062515" y="624114"/>
                </a:cubicBezTo>
                <a:cubicBezTo>
                  <a:pt x="3131516" y="670115"/>
                  <a:pt x="3089510" y="647627"/>
                  <a:pt x="3193143" y="682171"/>
                </a:cubicBezTo>
                <a:lnTo>
                  <a:pt x="3236686" y="696685"/>
                </a:lnTo>
                <a:lnTo>
                  <a:pt x="3280229" y="711200"/>
                </a:lnTo>
                <a:cubicBezTo>
                  <a:pt x="3333448" y="706362"/>
                  <a:pt x="3386985" y="704242"/>
                  <a:pt x="3439886" y="696685"/>
                </a:cubicBezTo>
                <a:cubicBezTo>
                  <a:pt x="3455032" y="694521"/>
                  <a:pt x="3468338" y="684686"/>
                  <a:pt x="3483429" y="682171"/>
                </a:cubicBezTo>
                <a:cubicBezTo>
                  <a:pt x="3526644" y="674969"/>
                  <a:pt x="3570631" y="673447"/>
                  <a:pt x="3614057" y="667657"/>
                </a:cubicBezTo>
                <a:cubicBezTo>
                  <a:pt x="3752746" y="649165"/>
                  <a:pt x="3648911" y="653142"/>
                  <a:pt x="3773715" y="653142"/>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10258" name="TextBox 75"/>
          <p:cNvSpPr txBox="1">
            <a:spLocks noChangeArrowheads="1"/>
          </p:cNvSpPr>
          <p:nvPr/>
        </p:nvSpPr>
        <p:spPr bwMode="auto">
          <a:xfrm>
            <a:off x="4495800" y="3505200"/>
            <a:ext cx="1577975" cy="307975"/>
          </a:xfrm>
          <a:prstGeom prst="rect">
            <a:avLst/>
          </a:prstGeom>
          <a:noFill/>
          <a:ln w="9525">
            <a:noFill/>
            <a:miter lim="800000"/>
            <a:headEnd/>
            <a:tailEnd/>
          </a:ln>
        </p:spPr>
        <p:txBody>
          <a:bodyPr wrap="none">
            <a:spAutoFit/>
          </a:bodyPr>
          <a:lstStyle/>
          <a:p>
            <a:r>
              <a:rPr lang="en-US" sz="1400"/>
              <a:t>Underwood Road</a:t>
            </a:r>
          </a:p>
        </p:txBody>
      </p:sp>
      <p:cxnSp>
        <p:nvCxnSpPr>
          <p:cNvPr id="78" name="Straight Arrow Connector 77"/>
          <p:cNvCxnSpPr/>
          <p:nvPr/>
        </p:nvCxnSpPr>
        <p:spPr>
          <a:xfrm rot="16200000" flipH="1">
            <a:off x="5753100" y="3924300"/>
            <a:ext cx="762000" cy="381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80"/>
          <p:cNvGrpSpPr>
            <a:grpSpLocks/>
          </p:cNvGrpSpPr>
          <p:nvPr/>
        </p:nvGrpSpPr>
        <p:grpSpPr bwMode="auto">
          <a:xfrm>
            <a:off x="6781800" y="1981200"/>
            <a:ext cx="182563" cy="315913"/>
            <a:chOff x="5638800" y="1752600"/>
            <a:chExt cx="182563" cy="315912"/>
          </a:xfrm>
        </p:grpSpPr>
        <p:sp>
          <p:nvSpPr>
            <p:cNvPr id="10303" name="AutoShape 104"/>
            <p:cNvSpPr>
              <a:spLocks noChangeAspect="1" noChangeArrowheads="1"/>
            </p:cNvSpPr>
            <p:nvPr/>
          </p:nvSpPr>
          <p:spPr bwMode="auto">
            <a:xfrm rot="2689598">
              <a:off x="5638800" y="1873250"/>
              <a:ext cx="182563" cy="195262"/>
            </a:xfrm>
            <a:prstGeom prst="flowChartProcess">
              <a:avLst/>
            </a:prstGeom>
            <a:noFill/>
            <a:ln w="28575">
              <a:solidFill>
                <a:srgbClr val="FF0000"/>
              </a:solidFill>
              <a:miter lim="800000"/>
              <a:headEnd/>
              <a:tailEnd/>
            </a:ln>
          </p:spPr>
          <p:txBody>
            <a:bodyPr wrap="none" anchor="ctr"/>
            <a:lstStyle/>
            <a:p>
              <a:endParaRPr lang="en-US"/>
            </a:p>
          </p:txBody>
        </p:sp>
        <p:sp>
          <p:nvSpPr>
            <p:cNvPr id="10304" name="Line 106"/>
            <p:cNvSpPr>
              <a:spLocks noChangeAspect="1" noChangeShapeType="1"/>
            </p:cNvSpPr>
            <p:nvPr/>
          </p:nvSpPr>
          <p:spPr bwMode="auto">
            <a:xfrm rot="5400000">
              <a:off x="5662613" y="1906587"/>
              <a:ext cx="139700" cy="131763"/>
            </a:xfrm>
            <a:prstGeom prst="line">
              <a:avLst/>
            </a:prstGeom>
            <a:noFill/>
            <a:ln w="28575">
              <a:solidFill>
                <a:srgbClr val="FF0000"/>
              </a:solidFill>
              <a:round/>
              <a:headEnd/>
              <a:tailEnd/>
            </a:ln>
          </p:spPr>
          <p:txBody>
            <a:bodyPr wrap="none" anchor="ctr"/>
            <a:lstStyle/>
            <a:p>
              <a:endParaRPr lang="en-US"/>
            </a:p>
          </p:txBody>
        </p:sp>
        <p:sp>
          <p:nvSpPr>
            <p:cNvPr id="10305" name="Line 107"/>
            <p:cNvSpPr>
              <a:spLocks noChangeShapeType="1"/>
            </p:cNvSpPr>
            <p:nvPr/>
          </p:nvSpPr>
          <p:spPr bwMode="auto">
            <a:xfrm>
              <a:off x="5729288" y="1752600"/>
              <a:ext cx="0" cy="76200"/>
            </a:xfrm>
            <a:prstGeom prst="line">
              <a:avLst/>
            </a:prstGeom>
            <a:noFill/>
            <a:ln w="38100">
              <a:solidFill>
                <a:srgbClr val="FF0000"/>
              </a:solidFill>
              <a:round/>
              <a:headEnd/>
              <a:tailEnd/>
            </a:ln>
          </p:spPr>
          <p:txBody>
            <a:bodyPr wrap="none" anchor="ctr"/>
            <a:lstStyle/>
            <a:p>
              <a:endParaRPr lang="en-US"/>
            </a:p>
          </p:txBody>
        </p:sp>
      </p:grpSp>
      <p:sp>
        <p:nvSpPr>
          <p:cNvPr id="10261" name="TextBox 84"/>
          <p:cNvSpPr txBox="1">
            <a:spLocks noChangeArrowheads="1"/>
          </p:cNvSpPr>
          <p:nvPr/>
        </p:nvSpPr>
        <p:spPr bwMode="auto">
          <a:xfrm>
            <a:off x="3581400" y="6248400"/>
            <a:ext cx="949325" cy="307975"/>
          </a:xfrm>
          <a:prstGeom prst="rect">
            <a:avLst/>
          </a:prstGeom>
          <a:noFill/>
          <a:ln w="9525">
            <a:noFill/>
            <a:miter lim="800000"/>
            <a:headEnd/>
            <a:tailEnd/>
          </a:ln>
        </p:spPr>
        <p:txBody>
          <a:bodyPr wrap="none">
            <a:spAutoFit/>
          </a:bodyPr>
          <a:lstStyle/>
          <a:p>
            <a:r>
              <a:rPr lang="en-US" sz="1400"/>
              <a:t>HWY 137</a:t>
            </a:r>
          </a:p>
        </p:txBody>
      </p:sp>
      <p:sp>
        <p:nvSpPr>
          <p:cNvPr id="10262" name="TextBox 85"/>
          <p:cNvSpPr txBox="1">
            <a:spLocks noChangeArrowheads="1"/>
          </p:cNvSpPr>
          <p:nvPr/>
        </p:nvSpPr>
        <p:spPr bwMode="auto">
          <a:xfrm>
            <a:off x="3276600" y="682625"/>
            <a:ext cx="1200150" cy="307975"/>
          </a:xfrm>
          <a:prstGeom prst="rect">
            <a:avLst/>
          </a:prstGeom>
          <a:noFill/>
          <a:ln w="9525">
            <a:noFill/>
            <a:miter lim="800000"/>
            <a:headEnd/>
            <a:tailEnd/>
          </a:ln>
        </p:spPr>
        <p:txBody>
          <a:bodyPr wrap="none">
            <a:spAutoFit/>
          </a:bodyPr>
          <a:lstStyle/>
          <a:p>
            <a:r>
              <a:rPr lang="en-US" sz="1400"/>
              <a:t>Macon Road</a:t>
            </a:r>
          </a:p>
        </p:txBody>
      </p:sp>
      <p:grpSp>
        <p:nvGrpSpPr>
          <p:cNvPr id="8" name="Group 92"/>
          <p:cNvGrpSpPr>
            <a:grpSpLocks/>
          </p:cNvGrpSpPr>
          <p:nvPr/>
        </p:nvGrpSpPr>
        <p:grpSpPr bwMode="auto">
          <a:xfrm>
            <a:off x="228600" y="5181600"/>
            <a:ext cx="381000" cy="979488"/>
            <a:chOff x="609600" y="3733800"/>
            <a:chExt cx="381000" cy="1131332"/>
          </a:xfrm>
        </p:grpSpPr>
        <p:grpSp>
          <p:nvGrpSpPr>
            <p:cNvPr id="9" name="Group 90"/>
            <p:cNvGrpSpPr>
              <a:grpSpLocks/>
            </p:cNvGrpSpPr>
            <p:nvPr/>
          </p:nvGrpSpPr>
          <p:grpSpPr bwMode="auto">
            <a:xfrm>
              <a:off x="762000" y="3733800"/>
              <a:ext cx="228600" cy="685800"/>
              <a:chOff x="762000" y="3733800"/>
              <a:chExt cx="228600" cy="685800"/>
            </a:xfrm>
          </p:grpSpPr>
          <p:cxnSp>
            <p:nvCxnSpPr>
              <p:cNvPr id="88" name="Straight Connector 87"/>
              <p:cNvCxnSpPr/>
              <p:nvPr/>
            </p:nvCxnSpPr>
            <p:spPr>
              <a:xfrm rot="5400000">
                <a:off x="419116" y="4076684"/>
                <a:ext cx="6857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761700" y="3734100"/>
                <a:ext cx="229201"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300" name="TextBox 91"/>
            <p:cNvSpPr txBox="1">
              <a:spLocks noChangeArrowheads="1"/>
            </p:cNvSpPr>
            <p:nvPr/>
          </p:nvSpPr>
          <p:spPr bwMode="auto">
            <a:xfrm>
              <a:off x="609600" y="4495800"/>
              <a:ext cx="351378" cy="369332"/>
            </a:xfrm>
            <a:prstGeom prst="rect">
              <a:avLst/>
            </a:prstGeom>
            <a:noFill/>
            <a:ln w="9525">
              <a:noFill/>
              <a:miter lim="800000"/>
              <a:headEnd/>
              <a:tailEnd/>
            </a:ln>
          </p:spPr>
          <p:txBody>
            <a:bodyPr wrap="none">
              <a:spAutoFit/>
            </a:bodyPr>
            <a:lstStyle/>
            <a:p>
              <a:r>
                <a:rPr lang="en-US"/>
                <a:t>N</a:t>
              </a:r>
            </a:p>
          </p:txBody>
        </p:sp>
      </p:grpSp>
      <p:grpSp>
        <p:nvGrpSpPr>
          <p:cNvPr id="10" name="Group 101"/>
          <p:cNvGrpSpPr>
            <a:grpSpLocks/>
          </p:cNvGrpSpPr>
          <p:nvPr/>
        </p:nvGrpSpPr>
        <p:grpSpPr bwMode="auto">
          <a:xfrm>
            <a:off x="228600" y="228600"/>
            <a:ext cx="762000" cy="762000"/>
            <a:chOff x="228600" y="0"/>
            <a:chExt cx="838200" cy="1066800"/>
          </a:xfrm>
        </p:grpSpPr>
        <p:cxnSp>
          <p:nvCxnSpPr>
            <p:cNvPr id="95" name="Straight Connector 94"/>
            <p:cNvCxnSpPr/>
            <p:nvPr/>
          </p:nvCxnSpPr>
          <p:spPr>
            <a:xfrm rot="5400000">
              <a:off x="114301" y="343058"/>
              <a:ext cx="1066800" cy="3806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a:off x="343059" y="343058"/>
              <a:ext cx="1066800" cy="3806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0800000">
              <a:off x="305435" y="762318"/>
              <a:ext cx="68453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228600" y="608965"/>
              <a:ext cx="8382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265" name="TextBox 102"/>
          <p:cNvSpPr txBox="1">
            <a:spLocks noChangeArrowheads="1"/>
          </p:cNvSpPr>
          <p:nvPr/>
        </p:nvSpPr>
        <p:spPr bwMode="auto">
          <a:xfrm>
            <a:off x="1092200" y="76200"/>
            <a:ext cx="1041400" cy="523875"/>
          </a:xfrm>
          <a:prstGeom prst="rect">
            <a:avLst/>
          </a:prstGeom>
          <a:noFill/>
          <a:ln w="9525">
            <a:noFill/>
            <a:miter lim="800000"/>
            <a:headEnd/>
            <a:tailEnd/>
          </a:ln>
        </p:spPr>
        <p:txBody>
          <a:bodyPr wrap="none">
            <a:spAutoFit/>
          </a:bodyPr>
          <a:lstStyle/>
          <a:p>
            <a:r>
              <a:rPr lang="en-US" sz="1400"/>
              <a:t>Columbus </a:t>
            </a:r>
          </a:p>
          <a:p>
            <a:r>
              <a:rPr lang="en-US" sz="1400"/>
              <a:t>APOD</a:t>
            </a:r>
          </a:p>
        </p:txBody>
      </p:sp>
      <p:grpSp>
        <p:nvGrpSpPr>
          <p:cNvPr id="11" name="Group 110"/>
          <p:cNvGrpSpPr>
            <a:grpSpLocks/>
          </p:cNvGrpSpPr>
          <p:nvPr/>
        </p:nvGrpSpPr>
        <p:grpSpPr bwMode="auto">
          <a:xfrm rot="-1031962">
            <a:off x="6735763" y="922338"/>
            <a:ext cx="846137" cy="846137"/>
            <a:chOff x="2514600" y="3062514"/>
            <a:chExt cx="613230" cy="518886"/>
          </a:xfrm>
        </p:grpSpPr>
        <p:cxnSp>
          <p:nvCxnSpPr>
            <p:cNvPr id="105" name="Straight Connector 104"/>
            <p:cNvCxnSpPr/>
            <p:nvPr/>
          </p:nvCxnSpPr>
          <p:spPr>
            <a:xfrm rot="5400000" flipH="1" flipV="1">
              <a:off x="2473849" y="3309267"/>
              <a:ext cx="304712" cy="2289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16200000" flipH="1">
              <a:off x="2665453" y="3352642"/>
              <a:ext cx="228778" cy="759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rot="5400000" flipH="1" flipV="1">
              <a:off x="2742738" y="3133976"/>
              <a:ext cx="457555" cy="30488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1"/>
          <p:cNvGrpSpPr>
            <a:grpSpLocks/>
          </p:cNvGrpSpPr>
          <p:nvPr/>
        </p:nvGrpSpPr>
        <p:grpSpPr bwMode="auto">
          <a:xfrm rot="10475380">
            <a:off x="6365875" y="2544763"/>
            <a:ext cx="709613" cy="1352550"/>
            <a:chOff x="2514600" y="3062514"/>
            <a:chExt cx="613230" cy="518886"/>
          </a:xfrm>
        </p:grpSpPr>
        <p:cxnSp>
          <p:nvCxnSpPr>
            <p:cNvPr id="113" name="Straight Connector 112"/>
            <p:cNvCxnSpPr/>
            <p:nvPr/>
          </p:nvCxnSpPr>
          <p:spPr>
            <a:xfrm rot="5400000" flipH="1" flipV="1">
              <a:off x="2481339" y="3318196"/>
              <a:ext cx="304511" cy="2291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flipH="1">
              <a:off x="2670174" y="3360067"/>
              <a:ext cx="228383" cy="7545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rot="5400000" flipH="1" flipV="1">
              <a:off x="2742300" y="3142636"/>
              <a:ext cx="457375" cy="30455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268" name="TextBox 115"/>
          <p:cNvSpPr txBox="1">
            <a:spLocks noChangeArrowheads="1"/>
          </p:cNvSpPr>
          <p:nvPr/>
        </p:nvSpPr>
        <p:spPr bwMode="auto">
          <a:xfrm>
            <a:off x="304800" y="1597025"/>
            <a:ext cx="2135188" cy="307975"/>
          </a:xfrm>
          <a:prstGeom prst="rect">
            <a:avLst/>
          </a:prstGeom>
          <a:noFill/>
          <a:ln w="9525">
            <a:noFill/>
            <a:miter lim="800000"/>
            <a:headEnd/>
            <a:tailEnd/>
          </a:ln>
        </p:spPr>
        <p:txBody>
          <a:bodyPr wrap="none">
            <a:spAutoFit/>
          </a:bodyPr>
          <a:lstStyle/>
          <a:p>
            <a:r>
              <a:rPr lang="en-US" sz="1400"/>
              <a:t>Manchester Expressway</a:t>
            </a:r>
          </a:p>
        </p:txBody>
      </p:sp>
      <p:sp>
        <p:nvSpPr>
          <p:cNvPr id="10269" name="TextBox 70"/>
          <p:cNvSpPr txBox="1">
            <a:spLocks noChangeArrowheads="1"/>
          </p:cNvSpPr>
          <p:nvPr/>
        </p:nvSpPr>
        <p:spPr bwMode="auto">
          <a:xfrm>
            <a:off x="7443788" y="2438400"/>
            <a:ext cx="1698625" cy="738188"/>
          </a:xfrm>
          <a:prstGeom prst="rect">
            <a:avLst/>
          </a:prstGeom>
          <a:noFill/>
          <a:ln w="9525">
            <a:noFill/>
            <a:miter lim="800000"/>
            <a:headEnd/>
            <a:tailEnd/>
          </a:ln>
        </p:spPr>
        <p:txBody>
          <a:bodyPr wrap="none">
            <a:spAutoFit/>
          </a:bodyPr>
          <a:lstStyle/>
          <a:p>
            <a:r>
              <a:rPr lang="en-US" sz="1400" dirty="0"/>
              <a:t>T: Disrupt </a:t>
            </a:r>
          </a:p>
          <a:p>
            <a:r>
              <a:rPr lang="en-US" sz="1400" dirty="0"/>
              <a:t>P: Prevent bypass of </a:t>
            </a:r>
          </a:p>
          <a:p>
            <a:r>
              <a:rPr lang="en-US" sz="1400" dirty="0"/>
              <a:t> BN DO </a:t>
            </a:r>
          </a:p>
        </p:txBody>
      </p:sp>
      <p:sp>
        <p:nvSpPr>
          <p:cNvPr id="10270" name="TextBox 71"/>
          <p:cNvSpPr txBox="1">
            <a:spLocks noChangeArrowheads="1"/>
          </p:cNvSpPr>
          <p:nvPr/>
        </p:nvSpPr>
        <p:spPr bwMode="auto">
          <a:xfrm>
            <a:off x="7696200" y="0"/>
            <a:ext cx="1562100" cy="1169988"/>
          </a:xfrm>
          <a:prstGeom prst="rect">
            <a:avLst/>
          </a:prstGeom>
          <a:solidFill>
            <a:schemeClr val="bg1">
              <a:alpha val="50195"/>
            </a:schemeClr>
          </a:solidFill>
          <a:ln w="9525">
            <a:noFill/>
            <a:miter lim="800000"/>
            <a:headEnd/>
            <a:tailEnd/>
          </a:ln>
        </p:spPr>
        <p:txBody>
          <a:bodyPr>
            <a:spAutoFit/>
          </a:bodyPr>
          <a:lstStyle/>
          <a:p>
            <a:r>
              <a:rPr lang="en-US" sz="1400"/>
              <a:t>T:Fix</a:t>
            </a:r>
          </a:p>
          <a:p>
            <a:r>
              <a:rPr lang="en-US" sz="1400"/>
              <a:t>P: Prevent </a:t>
            </a:r>
          </a:p>
          <a:p>
            <a:r>
              <a:rPr lang="en-US" sz="1400"/>
              <a:t>massing of combat power against  BDE DO</a:t>
            </a:r>
          </a:p>
        </p:txBody>
      </p:sp>
      <p:sp>
        <p:nvSpPr>
          <p:cNvPr id="10271" name="TextBox 72"/>
          <p:cNvSpPr txBox="1">
            <a:spLocks noChangeArrowheads="1"/>
          </p:cNvSpPr>
          <p:nvPr/>
        </p:nvSpPr>
        <p:spPr bwMode="auto">
          <a:xfrm>
            <a:off x="6934200" y="5029200"/>
            <a:ext cx="1468438" cy="738188"/>
          </a:xfrm>
          <a:prstGeom prst="rect">
            <a:avLst/>
          </a:prstGeom>
          <a:noFill/>
          <a:ln w="9525">
            <a:noFill/>
            <a:miter lim="800000"/>
            <a:headEnd/>
            <a:tailEnd/>
          </a:ln>
        </p:spPr>
        <p:txBody>
          <a:bodyPr wrap="none">
            <a:spAutoFit/>
          </a:bodyPr>
          <a:lstStyle/>
          <a:p>
            <a:r>
              <a:rPr lang="en-US" sz="1400"/>
              <a:t>T: Disrupt</a:t>
            </a:r>
          </a:p>
          <a:p>
            <a:r>
              <a:rPr lang="en-US" sz="1400"/>
              <a:t>P: Prevent bypass</a:t>
            </a:r>
          </a:p>
          <a:p>
            <a:r>
              <a:rPr lang="en-US" sz="1400"/>
              <a:t>Of BN DO</a:t>
            </a:r>
          </a:p>
        </p:txBody>
      </p:sp>
      <p:sp>
        <p:nvSpPr>
          <p:cNvPr id="10272" name="TextBox 76"/>
          <p:cNvSpPr txBox="1">
            <a:spLocks noChangeArrowheads="1"/>
          </p:cNvSpPr>
          <p:nvPr/>
        </p:nvSpPr>
        <p:spPr bwMode="auto">
          <a:xfrm>
            <a:off x="6400800" y="6172200"/>
            <a:ext cx="2181225" cy="523875"/>
          </a:xfrm>
          <a:prstGeom prst="rect">
            <a:avLst/>
          </a:prstGeom>
          <a:noFill/>
          <a:ln w="9525">
            <a:noFill/>
            <a:miter lim="800000"/>
            <a:headEnd/>
            <a:tailEnd/>
          </a:ln>
        </p:spPr>
        <p:txBody>
          <a:bodyPr wrap="none">
            <a:spAutoFit/>
          </a:bodyPr>
          <a:lstStyle/>
          <a:p>
            <a:r>
              <a:rPr lang="en-US" sz="1400"/>
              <a:t>T: Block</a:t>
            </a:r>
          </a:p>
          <a:p>
            <a:r>
              <a:rPr lang="en-US" sz="1400"/>
              <a:t>P: Prevent bypass of BN DO</a:t>
            </a:r>
          </a:p>
        </p:txBody>
      </p:sp>
      <p:grpSp>
        <p:nvGrpSpPr>
          <p:cNvPr id="13" name="Group 88"/>
          <p:cNvGrpSpPr>
            <a:grpSpLocks/>
          </p:cNvGrpSpPr>
          <p:nvPr/>
        </p:nvGrpSpPr>
        <p:grpSpPr bwMode="auto">
          <a:xfrm>
            <a:off x="6538913" y="4343400"/>
            <a:ext cx="228600" cy="152400"/>
            <a:chOff x="2438400" y="3124200"/>
            <a:chExt cx="304800" cy="228600"/>
          </a:xfrm>
        </p:grpSpPr>
        <p:cxnSp>
          <p:nvCxnSpPr>
            <p:cNvPr id="80" name="Straight Connector 79"/>
            <p:cNvCxnSpPr/>
            <p:nvPr/>
          </p:nvCxnSpPr>
          <p:spPr>
            <a:xfrm rot="5400000" flipH="1" flipV="1">
              <a:off x="24003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25527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4" name="Group 90"/>
          <p:cNvGrpSpPr>
            <a:grpSpLocks/>
          </p:cNvGrpSpPr>
          <p:nvPr/>
        </p:nvGrpSpPr>
        <p:grpSpPr bwMode="auto">
          <a:xfrm>
            <a:off x="6761163" y="1855788"/>
            <a:ext cx="228600" cy="152400"/>
            <a:chOff x="2438400" y="3124200"/>
            <a:chExt cx="304800" cy="228600"/>
          </a:xfrm>
        </p:grpSpPr>
        <p:cxnSp>
          <p:nvCxnSpPr>
            <p:cNvPr id="93" name="Straight Connector 92"/>
            <p:cNvCxnSpPr/>
            <p:nvPr/>
          </p:nvCxnSpPr>
          <p:spPr>
            <a:xfrm rot="5400000" flipH="1" flipV="1">
              <a:off x="24003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16200000" flipH="1">
              <a:off x="25527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Group 95"/>
          <p:cNvGrpSpPr>
            <a:grpSpLocks/>
          </p:cNvGrpSpPr>
          <p:nvPr/>
        </p:nvGrpSpPr>
        <p:grpSpPr bwMode="auto">
          <a:xfrm>
            <a:off x="5776913" y="6110288"/>
            <a:ext cx="228600" cy="152400"/>
            <a:chOff x="2438400" y="3124200"/>
            <a:chExt cx="304800" cy="228600"/>
          </a:xfrm>
        </p:grpSpPr>
        <p:cxnSp>
          <p:nvCxnSpPr>
            <p:cNvPr id="98" name="Straight Connector 97"/>
            <p:cNvCxnSpPr/>
            <p:nvPr/>
          </p:nvCxnSpPr>
          <p:spPr>
            <a:xfrm rot="5400000" flipH="1" flipV="1">
              <a:off x="24003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16200000" flipH="1">
              <a:off x="25527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6" name="Group 111"/>
          <p:cNvGrpSpPr>
            <a:grpSpLocks/>
          </p:cNvGrpSpPr>
          <p:nvPr/>
        </p:nvGrpSpPr>
        <p:grpSpPr bwMode="auto">
          <a:xfrm>
            <a:off x="7377113" y="125413"/>
            <a:ext cx="228600" cy="304800"/>
            <a:chOff x="3124200" y="3124200"/>
            <a:chExt cx="228600" cy="304800"/>
          </a:xfrm>
        </p:grpSpPr>
        <p:grpSp>
          <p:nvGrpSpPr>
            <p:cNvPr id="17" name="Group 101"/>
            <p:cNvGrpSpPr>
              <a:grpSpLocks/>
            </p:cNvGrpSpPr>
            <p:nvPr/>
          </p:nvGrpSpPr>
          <p:grpSpPr bwMode="auto">
            <a:xfrm>
              <a:off x="3124200" y="3276600"/>
              <a:ext cx="228600" cy="152400"/>
              <a:chOff x="2438400" y="3124200"/>
              <a:chExt cx="304800" cy="228600"/>
            </a:xfrm>
          </p:grpSpPr>
          <p:cxnSp>
            <p:nvCxnSpPr>
              <p:cNvPr id="104" name="Straight Connector 103"/>
              <p:cNvCxnSpPr/>
              <p:nvPr/>
            </p:nvCxnSpPr>
            <p:spPr>
              <a:xfrm rot="5400000" flipH="1" flipV="1">
                <a:off x="24003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16200000" flipH="1">
                <a:off x="25527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 name="Group 107"/>
            <p:cNvGrpSpPr>
              <a:grpSpLocks/>
            </p:cNvGrpSpPr>
            <p:nvPr/>
          </p:nvGrpSpPr>
          <p:grpSpPr bwMode="auto">
            <a:xfrm>
              <a:off x="3124200" y="3124200"/>
              <a:ext cx="228600" cy="152400"/>
              <a:chOff x="2438400" y="3124200"/>
              <a:chExt cx="304800" cy="228600"/>
            </a:xfrm>
          </p:grpSpPr>
          <p:cxnSp>
            <p:nvCxnSpPr>
              <p:cNvPr id="110" name="Straight Connector 109"/>
              <p:cNvCxnSpPr/>
              <p:nvPr/>
            </p:nvCxnSpPr>
            <p:spPr>
              <a:xfrm rot="5400000" flipH="1" flipV="1">
                <a:off x="24003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rot="16200000" flipH="1">
                <a:off x="2552700" y="3162300"/>
                <a:ext cx="228600" cy="1524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A2LTCoATK2"/>
          <p:cNvPicPr>
            <a:picLocks noChangeAspect="1" noChangeArrowheads="1"/>
          </p:cNvPicPr>
          <p:nvPr/>
        </p:nvPicPr>
        <p:blipFill>
          <a:blip r:embed="rId2" cstate="print"/>
          <a:srcRect t="11998" r="14894"/>
          <a:stretch>
            <a:fillRect/>
          </a:stretch>
        </p:blipFill>
        <p:spPr bwMode="auto">
          <a:xfrm>
            <a:off x="0" y="0"/>
            <a:ext cx="9144000" cy="6858000"/>
          </a:xfrm>
          <a:prstGeom prst="rect">
            <a:avLst/>
          </a:prstGeom>
          <a:noFill/>
          <a:ln w="9525">
            <a:noFill/>
            <a:miter lim="800000"/>
            <a:headEnd/>
            <a:tailEnd/>
          </a:ln>
        </p:spPr>
      </p:pic>
      <p:sp>
        <p:nvSpPr>
          <p:cNvPr id="11267" name="Rectangle 5"/>
          <p:cNvSpPr>
            <a:spLocks noGrp="1" noChangeArrowheads="1"/>
          </p:cNvSpPr>
          <p:nvPr>
            <p:ph type="title"/>
          </p:nvPr>
        </p:nvSpPr>
        <p:spPr>
          <a:xfrm>
            <a:off x="762000" y="-1143000"/>
            <a:ext cx="7772400" cy="1143000"/>
          </a:xfrm>
          <a:noFill/>
        </p:spPr>
        <p:txBody>
          <a:bodyPr/>
          <a:lstStyle/>
          <a:p>
            <a:pPr eaLnBrk="1" hangingPunct="1"/>
            <a:r>
              <a:rPr lang="en-US" b="1" dirty="0">
                <a:latin typeface="Arial" charset="0"/>
              </a:rPr>
              <a:t>Enemy Most Probable COA</a:t>
            </a:r>
          </a:p>
        </p:txBody>
      </p:sp>
      <p:grpSp>
        <p:nvGrpSpPr>
          <p:cNvPr id="2" name="Group 22"/>
          <p:cNvGrpSpPr>
            <a:grpSpLocks/>
          </p:cNvGrpSpPr>
          <p:nvPr/>
        </p:nvGrpSpPr>
        <p:grpSpPr bwMode="auto">
          <a:xfrm>
            <a:off x="4419600" y="2819400"/>
            <a:ext cx="182563" cy="301625"/>
            <a:chOff x="2016" y="2448"/>
            <a:chExt cx="144" cy="240"/>
          </a:xfrm>
        </p:grpSpPr>
        <p:sp>
          <p:nvSpPr>
            <p:cNvPr id="11398" name="AutoShape 14"/>
            <p:cNvSpPr>
              <a:spLocks noChangeAspect="1" noChangeArrowheads="1"/>
            </p:cNvSpPr>
            <p:nvPr/>
          </p:nvSpPr>
          <p:spPr bwMode="auto">
            <a:xfrm rot="2689598">
              <a:off x="2016" y="2532"/>
              <a:ext cx="144" cy="156"/>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99" name="Line 15"/>
            <p:cNvSpPr>
              <a:spLocks noChangeAspect="1" noChangeShapeType="1"/>
            </p:cNvSpPr>
            <p:nvPr/>
          </p:nvSpPr>
          <p:spPr bwMode="auto">
            <a:xfrm>
              <a:off x="2037" y="2554"/>
              <a:ext cx="101" cy="110"/>
            </a:xfrm>
            <a:prstGeom prst="line">
              <a:avLst/>
            </a:prstGeom>
            <a:noFill/>
            <a:ln w="28575">
              <a:solidFill>
                <a:schemeClr val="tx1"/>
              </a:solidFill>
              <a:round/>
              <a:headEnd/>
              <a:tailEnd/>
            </a:ln>
          </p:spPr>
          <p:txBody>
            <a:bodyPr wrap="none" anchor="ctr"/>
            <a:lstStyle/>
            <a:p>
              <a:endParaRPr lang="en-US"/>
            </a:p>
          </p:txBody>
        </p:sp>
        <p:sp>
          <p:nvSpPr>
            <p:cNvPr id="11400" name="Line 16"/>
            <p:cNvSpPr>
              <a:spLocks noChangeAspect="1" noChangeShapeType="1"/>
            </p:cNvSpPr>
            <p:nvPr/>
          </p:nvSpPr>
          <p:spPr bwMode="auto">
            <a:xfrm rot="5400000">
              <a:off x="2033" y="2560"/>
              <a:ext cx="112" cy="104"/>
            </a:xfrm>
            <a:prstGeom prst="line">
              <a:avLst/>
            </a:prstGeom>
            <a:noFill/>
            <a:ln w="28575">
              <a:solidFill>
                <a:schemeClr val="tx1"/>
              </a:solidFill>
              <a:round/>
              <a:headEnd/>
              <a:tailEnd/>
            </a:ln>
          </p:spPr>
          <p:txBody>
            <a:bodyPr wrap="none" anchor="ctr"/>
            <a:lstStyle/>
            <a:p>
              <a:endParaRPr lang="en-US"/>
            </a:p>
          </p:txBody>
        </p:sp>
        <p:grpSp>
          <p:nvGrpSpPr>
            <p:cNvPr id="3" name="Group 17"/>
            <p:cNvGrpSpPr>
              <a:grpSpLocks/>
            </p:cNvGrpSpPr>
            <p:nvPr/>
          </p:nvGrpSpPr>
          <p:grpSpPr bwMode="auto">
            <a:xfrm>
              <a:off x="2029" y="2448"/>
              <a:ext cx="120" cy="26"/>
              <a:chOff x="1776" y="3648"/>
              <a:chExt cx="240" cy="48"/>
            </a:xfrm>
          </p:grpSpPr>
          <p:sp>
            <p:nvSpPr>
              <p:cNvPr id="11402" name="Oval 18"/>
              <p:cNvSpPr>
                <a:spLocks noChangeArrowheads="1"/>
              </p:cNvSpPr>
              <p:nvPr/>
            </p:nvSpPr>
            <p:spPr bwMode="auto">
              <a:xfrm>
                <a:off x="1776"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403" name="Oval 19"/>
              <p:cNvSpPr>
                <a:spLocks noChangeArrowheads="1"/>
              </p:cNvSpPr>
              <p:nvPr/>
            </p:nvSpPr>
            <p:spPr bwMode="auto">
              <a:xfrm>
                <a:off x="1872"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404" name="Oval 20"/>
              <p:cNvSpPr>
                <a:spLocks noChangeArrowheads="1"/>
              </p:cNvSpPr>
              <p:nvPr/>
            </p:nvSpPr>
            <p:spPr bwMode="auto">
              <a:xfrm>
                <a:off x="1968" y="3648"/>
                <a:ext cx="48" cy="48"/>
              </a:xfrm>
              <a:prstGeom prst="ellipse">
                <a:avLst/>
              </a:prstGeom>
              <a:solidFill>
                <a:schemeClr val="tx1"/>
              </a:solidFill>
              <a:ln w="9525">
                <a:solidFill>
                  <a:schemeClr val="tx1"/>
                </a:solidFill>
                <a:round/>
                <a:headEnd/>
                <a:tailEnd/>
              </a:ln>
            </p:spPr>
            <p:txBody>
              <a:bodyPr wrap="none" anchor="ctr"/>
              <a:lstStyle/>
              <a:p>
                <a:endParaRPr lang="en-US"/>
              </a:p>
            </p:txBody>
          </p:sp>
        </p:grpSp>
      </p:grpSp>
      <p:grpSp>
        <p:nvGrpSpPr>
          <p:cNvPr id="4" name="Group 31"/>
          <p:cNvGrpSpPr>
            <a:grpSpLocks/>
          </p:cNvGrpSpPr>
          <p:nvPr/>
        </p:nvGrpSpPr>
        <p:grpSpPr bwMode="auto">
          <a:xfrm>
            <a:off x="7894638" y="4270375"/>
            <a:ext cx="182562" cy="301625"/>
            <a:chOff x="819" y="2246"/>
            <a:chExt cx="288" cy="444"/>
          </a:xfrm>
        </p:grpSpPr>
        <p:sp>
          <p:nvSpPr>
            <p:cNvPr id="11390" name="AutoShape 23"/>
            <p:cNvSpPr>
              <a:spLocks noChangeAspect="1" noChangeArrowheads="1"/>
            </p:cNvSpPr>
            <p:nvPr/>
          </p:nvSpPr>
          <p:spPr bwMode="auto">
            <a:xfrm rot="2689598">
              <a:off x="819" y="2402"/>
              <a:ext cx="288" cy="288"/>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91" name="Line 24"/>
            <p:cNvSpPr>
              <a:spLocks noChangeAspect="1" noChangeShapeType="1"/>
            </p:cNvSpPr>
            <p:nvPr/>
          </p:nvSpPr>
          <p:spPr bwMode="auto">
            <a:xfrm>
              <a:off x="861" y="2442"/>
              <a:ext cx="202" cy="203"/>
            </a:xfrm>
            <a:prstGeom prst="line">
              <a:avLst/>
            </a:prstGeom>
            <a:noFill/>
            <a:ln w="28575">
              <a:solidFill>
                <a:schemeClr val="tx1"/>
              </a:solidFill>
              <a:round/>
              <a:headEnd/>
              <a:tailEnd/>
            </a:ln>
          </p:spPr>
          <p:txBody>
            <a:bodyPr wrap="none" anchor="ctr"/>
            <a:lstStyle/>
            <a:p>
              <a:endParaRPr lang="en-US"/>
            </a:p>
          </p:txBody>
        </p:sp>
        <p:sp>
          <p:nvSpPr>
            <p:cNvPr id="11392" name="Line 25"/>
            <p:cNvSpPr>
              <a:spLocks noChangeAspect="1" noChangeShapeType="1"/>
            </p:cNvSpPr>
            <p:nvPr/>
          </p:nvSpPr>
          <p:spPr bwMode="auto">
            <a:xfrm rot="5400000">
              <a:off x="861" y="2445"/>
              <a:ext cx="208" cy="207"/>
            </a:xfrm>
            <a:prstGeom prst="line">
              <a:avLst/>
            </a:prstGeom>
            <a:noFill/>
            <a:ln w="28575">
              <a:solidFill>
                <a:schemeClr val="tx1"/>
              </a:solidFill>
              <a:round/>
              <a:headEnd/>
              <a:tailEnd/>
            </a:ln>
          </p:spPr>
          <p:txBody>
            <a:bodyPr wrap="none" anchor="ctr"/>
            <a:lstStyle/>
            <a:p>
              <a:endParaRPr lang="en-US"/>
            </a:p>
          </p:txBody>
        </p:sp>
        <p:grpSp>
          <p:nvGrpSpPr>
            <p:cNvPr id="5" name="Group 26"/>
            <p:cNvGrpSpPr>
              <a:grpSpLocks/>
            </p:cNvGrpSpPr>
            <p:nvPr/>
          </p:nvGrpSpPr>
          <p:grpSpPr bwMode="auto">
            <a:xfrm>
              <a:off x="844" y="2246"/>
              <a:ext cx="240" cy="48"/>
              <a:chOff x="1776" y="3648"/>
              <a:chExt cx="240" cy="48"/>
            </a:xfrm>
          </p:grpSpPr>
          <p:sp>
            <p:nvSpPr>
              <p:cNvPr id="11395" name="Oval 27"/>
              <p:cNvSpPr>
                <a:spLocks noChangeArrowheads="1"/>
              </p:cNvSpPr>
              <p:nvPr/>
            </p:nvSpPr>
            <p:spPr bwMode="auto">
              <a:xfrm>
                <a:off x="1776"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96" name="Oval 28"/>
              <p:cNvSpPr>
                <a:spLocks noChangeArrowheads="1"/>
              </p:cNvSpPr>
              <p:nvPr/>
            </p:nvSpPr>
            <p:spPr bwMode="auto">
              <a:xfrm>
                <a:off x="1872"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97" name="Oval 29"/>
              <p:cNvSpPr>
                <a:spLocks noChangeArrowheads="1"/>
              </p:cNvSpPr>
              <p:nvPr/>
            </p:nvSpPr>
            <p:spPr bwMode="auto">
              <a:xfrm>
                <a:off x="1968" y="3648"/>
                <a:ext cx="48" cy="4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11394" name="Oval 30"/>
            <p:cNvSpPr>
              <a:spLocks noChangeArrowheads="1"/>
            </p:cNvSpPr>
            <p:nvPr/>
          </p:nvSpPr>
          <p:spPr bwMode="auto">
            <a:xfrm>
              <a:off x="867" y="2496"/>
              <a:ext cx="192" cy="96"/>
            </a:xfrm>
            <a:prstGeom prst="ellipse">
              <a:avLst/>
            </a:prstGeom>
            <a:noFill/>
            <a:ln w="25400">
              <a:solidFill>
                <a:schemeClr val="tx1"/>
              </a:solidFill>
              <a:round/>
              <a:headEnd/>
              <a:tailEnd/>
            </a:ln>
          </p:spPr>
          <p:txBody>
            <a:bodyPr wrap="none" anchor="ctr"/>
            <a:lstStyle/>
            <a:p>
              <a:endParaRPr lang="en-US"/>
            </a:p>
          </p:txBody>
        </p:sp>
      </p:grpSp>
      <p:grpSp>
        <p:nvGrpSpPr>
          <p:cNvPr id="6" name="Group 32"/>
          <p:cNvGrpSpPr>
            <a:grpSpLocks/>
          </p:cNvGrpSpPr>
          <p:nvPr/>
        </p:nvGrpSpPr>
        <p:grpSpPr bwMode="auto">
          <a:xfrm>
            <a:off x="4724400" y="6400800"/>
            <a:ext cx="182563" cy="301625"/>
            <a:chOff x="2016" y="2448"/>
            <a:chExt cx="144" cy="240"/>
          </a:xfrm>
        </p:grpSpPr>
        <p:sp>
          <p:nvSpPr>
            <p:cNvPr id="11383" name="AutoShape 33"/>
            <p:cNvSpPr>
              <a:spLocks noChangeAspect="1" noChangeArrowheads="1"/>
            </p:cNvSpPr>
            <p:nvPr/>
          </p:nvSpPr>
          <p:spPr bwMode="auto">
            <a:xfrm rot="2689598">
              <a:off x="2016" y="2532"/>
              <a:ext cx="144" cy="156"/>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84" name="Line 34"/>
            <p:cNvSpPr>
              <a:spLocks noChangeAspect="1" noChangeShapeType="1"/>
            </p:cNvSpPr>
            <p:nvPr/>
          </p:nvSpPr>
          <p:spPr bwMode="auto">
            <a:xfrm>
              <a:off x="2037" y="2554"/>
              <a:ext cx="101" cy="110"/>
            </a:xfrm>
            <a:prstGeom prst="line">
              <a:avLst/>
            </a:prstGeom>
            <a:noFill/>
            <a:ln w="28575">
              <a:solidFill>
                <a:schemeClr val="tx1"/>
              </a:solidFill>
              <a:round/>
              <a:headEnd/>
              <a:tailEnd/>
            </a:ln>
          </p:spPr>
          <p:txBody>
            <a:bodyPr wrap="none" anchor="ctr"/>
            <a:lstStyle/>
            <a:p>
              <a:endParaRPr lang="en-US"/>
            </a:p>
          </p:txBody>
        </p:sp>
        <p:sp>
          <p:nvSpPr>
            <p:cNvPr id="11385" name="Line 35"/>
            <p:cNvSpPr>
              <a:spLocks noChangeAspect="1" noChangeShapeType="1"/>
            </p:cNvSpPr>
            <p:nvPr/>
          </p:nvSpPr>
          <p:spPr bwMode="auto">
            <a:xfrm rot="5400000">
              <a:off x="2033" y="2560"/>
              <a:ext cx="112" cy="104"/>
            </a:xfrm>
            <a:prstGeom prst="line">
              <a:avLst/>
            </a:prstGeom>
            <a:noFill/>
            <a:ln w="28575">
              <a:solidFill>
                <a:schemeClr val="tx1"/>
              </a:solidFill>
              <a:round/>
              <a:headEnd/>
              <a:tailEnd/>
            </a:ln>
          </p:spPr>
          <p:txBody>
            <a:bodyPr wrap="none" anchor="ctr"/>
            <a:lstStyle/>
            <a:p>
              <a:endParaRPr lang="en-US"/>
            </a:p>
          </p:txBody>
        </p:sp>
        <p:grpSp>
          <p:nvGrpSpPr>
            <p:cNvPr id="7" name="Group 36"/>
            <p:cNvGrpSpPr>
              <a:grpSpLocks/>
            </p:cNvGrpSpPr>
            <p:nvPr/>
          </p:nvGrpSpPr>
          <p:grpSpPr bwMode="auto">
            <a:xfrm>
              <a:off x="2029" y="2448"/>
              <a:ext cx="120" cy="26"/>
              <a:chOff x="1776" y="3648"/>
              <a:chExt cx="240" cy="48"/>
            </a:xfrm>
          </p:grpSpPr>
          <p:sp>
            <p:nvSpPr>
              <p:cNvPr id="11387" name="Oval 37"/>
              <p:cNvSpPr>
                <a:spLocks noChangeArrowheads="1"/>
              </p:cNvSpPr>
              <p:nvPr/>
            </p:nvSpPr>
            <p:spPr bwMode="auto">
              <a:xfrm>
                <a:off x="1776"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88" name="Oval 38"/>
              <p:cNvSpPr>
                <a:spLocks noChangeArrowheads="1"/>
              </p:cNvSpPr>
              <p:nvPr/>
            </p:nvSpPr>
            <p:spPr bwMode="auto">
              <a:xfrm>
                <a:off x="1872"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89" name="Oval 39"/>
              <p:cNvSpPr>
                <a:spLocks noChangeArrowheads="1"/>
              </p:cNvSpPr>
              <p:nvPr/>
            </p:nvSpPr>
            <p:spPr bwMode="auto">
              <a:xfrm>
                <a:off x="1968" y="3648"/>
                <a:ext cx="48" cy="48"/>
              </a:xfrm>
              <a:prstGeom prst="ellipse">
                <a:avLst/>
              </a:prstGeom>
              <a:solidFill>
                <a:schemeClr val="tx1"/>
              </a:solidFill>
              <a:ln w="9525">
                <a:solidFill>
                  <a:schemeClr val="tx1"/>
                </a:solidFill>
                <a:round/>
                <a:headEnd/>
                <a:tailEnd/>
              </a:ln>
            </p:spPr>
            <p:txBody>
              <a:bodyPr wrap="none" anchor="ctr"/>
              <a:lstStyle/>
              <a:p>
                <a:endParaRPr lang="en-US"/>
              </a:p>
            </p:txBody>
          </p:sp>
        </p:grpSp>
      </p:grpSp>
      <p:grpSp>
        <p:nvGrpSpPr>
          <p:cNvPr id="8" name="Group 40"/>
          <p:cNvGrpSpPr>
            <a:grpSpLocks/>
          </p:cNvGrpSpPr>
          <p:nvPr/>
        </p:nvGrpSpPr>
        <p:grpSpPr bwMode="auto">
          <a:xfrm>
            <a:off x="5867400" y="1219200"/>
            <a:ext cx="182563" cy="301625"/>
            <a:chOff x="2016" y="2448"/>
            <a:chExt cx="144" cy="240"/>
          </a:xfrm>
        </p:grpSpPr>
        <p:sp>
          <p:nvSpPr>
            <p:cNvPr id="11376" name="AutoShape 41"/>
            <p:cNvSpPr>
              <a:spLocks noChangeAspect="1" noChangeArrowheads="1"/>
            </p:cNvSpPr>
            <p:nvPr/>
          </p:nvSpPr>
          <p:spPr bwMode="auto">
            <a:xfrm rot="2689598">
              <a:off x="2016" y="2532"/>
              <a:ext cx="144" cy="156"/>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77" name="Line 42"/>
            <p:cNvSpPr>
              <a:spLocks noChangeAspect="1" noChangeShapeType="1"/>
            </p:cNvSpPr>
            <p:nvPr/>
          </p:nvSpPr>
          <p:spPr bwMode="auto">
            <a:xfrm>
              <a:off x="2037" y="2554"/>
              <a:ext cx="101" cy="110"/>
            </a:xfrm>
            <a:prstGeom prst="line">
              <a:avLst/>
            </a:prstGeom>
            <a:noFill/>
            <a:ln w="28575">
              <a:solidFill>
                <a:schemeClr val="tx1"/>
              </a:solidFill>
              <a:round/>
              <a:headEnd/>
              <a:tailEnd/>
            </a:ln>
          </p:spPr>
          <p:txBody>
            <a:bodyPr wrap="none" anchor="ctr"/>
            <a:lstStyle/>
            <a:p>
              <a:endParaRPr lang="en-US"/>
            </a:p>
          </p:txBody>
        </p:sp>
        <p:sp>
          <p:nvSpPr>
            <p:cNvPr id="11378" name="Line 43"/>
            <p:cNvSpPr>
              <a:spLocks noChangeAspect="1" noChangeShapeType="1"/>
            </p:cNvSpPr>
            <p:nvPr/>
          </p:nvSpPr>
          <p:spPr bwMode="auto">
            <a:xfrm rot="5400000">
              <a:off x="2033" y="2560"/>
              <a:ext cx="112" cy="104"/>
            </a:xfrm>
            <a:prstGeom prst="line">
              <a:avLst/>
            </a:prstGeom>
            <a:noFill/>
            <a:ln w="28575">
              <a:solidFill>
                <a:schemeClr val="tx1"/>
              </a:solidFill>
              <a:round/>
              <a:headEnd/>
              <a:tailEnd/>
            </a:ln>
          </p:spPr>
          <p:txBody>
            <a:bodyPr wrap="none" anchor="ctr"/>
            <a:lstStyle/>
            <a:p>
              <a:endParaRPr lang="en-US"/>
            </a:p>
          </p:txBody>
        </p:sp>
        <p:grpSp>
          <p:nvGrpSpPr>
            <p:cNvPr id="9" name="Group 44"/>
            <p:cNvGrpSpPr>
              <a:grpSpLocks/>
            </p:cNvGrpSpPr>
            <p:nvPr/>
          </p:nvGrpSpPr>
          <p:grpSpPr bwMode="auto">
            <a:xfrm>
              <a:off x="2029" y="2448"/>
              <a:ext cx="120" cy="26"/>
              <a:chOff x="1776" y="3648"/>
              <a:chExt cx="240" cy="48"/>
            </a:xfrm>
          </p:grpSpPr>
          <p:sp>
            <p:nvSpPr>
              <p:cNvPr id="11380" name="Oval 45"/>
              <p:cNvSpPr>
                <a:spLocks noChangeArrowheads="1"/>
              </p:cNvSpPr>
              <p:nvPr/>
            </p:nvSpPr>
            <p:spPr bwMode="auto">
              <a:xfrm>
                <a:off x="1776"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81" name="Oval 46"/>
              <p:cNvSpPr>
                <a:spLocks noChangeArrowheads="1"/>
              </p:cNvSpPr>
              <p:nvPr/>
            </p:nvSpPr>
            <p:spPr bwMode="auto">
              <a:xfrm>
                <a:off x="1872"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11382" name="Oval 47"/>
              <p:cNvSpPr>
                <a:spLocks noChangeArrowheads="1"/>
              </p:cNvSpPr>
              <p:nvPr/>
            </p:nvSpPr>
            <p:spPr bwMode="auto">
              <a:xfrm>
                <a:off x="1968" y="3648"/>
                <a:ext cx="48" cy="48"/>
              </a:xfrm>
              <a:prstGeom prst="ellipse">
                <a:avLst/>
              </a:prstGeom>
              <a:solidFill>
                <a:schemeClr val="tx1"/>
              </a:solidFill>
              <a:ln w="9525">
                <a:solidFill>
                  <a:schemeClr val="tx1"/>
                </a:solidFill>
                <a:round/>
                <a:headEnd/>
                <a:tailEnd/>
              </a:ln>
            </p:spPr>
            <p:txBody>
              <a:bodyPr wrap="none" anchor="ctr"/>
              <a:lstStyle/>
              <a:p>
                <a:endParaRPr lang="en-US"/>
              </a:p>
            </p:txBody>
          </p:sp>
        </p:grpSp>
      </p:grpSp>
      <p:sp>
        <p:nvSpPr>
          <p:cNvPr id="11272" name="AutoShape 48"/>
          <p:cNvSpPr>
            <a:spLocks noChangeArrowheads="1"/>
          </p:cNvSpPr>
          <p:nvPr/>
        </p:nvSpPr>
        <p:spPr bwMode="auto">
          <a:xfrm>
            <a:off x="3962400" y="2514600"/>
            <a:ext cx="128588" cy="128588"/>
          </a:xfrm>
          <a:prstGeom prst="triangle">
            <a:avLst>
              <a:gd name="adj" fmla="val 50000"/>
            </a:avLst>
          </a:prstGeom>
          <a:solidFill>
            <a:srgbClr val="FF0000"/>
          </a:solidFill>
          <a:ln w="38100">
            <a:noFill/>
            <a:miter lim="800000"/>
            <a:headEnd/>
            <a:tailEnd/>
          </a:ln>
        </p:spPr>
        <p:txBody>
          <a:bodyPr wrap="none" anchor="ctr"/>
          <a:lstStyle/>
          <a:p>
            <a:endParaRPr lang="en-US"/>
          </a:p>
        </p:txBody>
      </p:sp>
      <p:sp>
        <p:nvSpPr>
          <p:cNvPr id="11273" name="AutoShape 49"/>
          <p:cNvSpPr>
            <a:spLocks noChangeArrowheads="1"/>
          </p:cNvSpPr>
          <p:nvPr/>
        </p:nvSpPr>
        <p:spPr bwMode="auto">
          <a:xfrm>
            <a:off x="4343400" y="6019800"/>
            <a:ext cx="128588" cy="128588"/>
          </a:xfrm>
          <a:prstGeom prst="triangle">
            <a:avLst>
              <a:gd name="adj" fmla="val 50000"/>
            </a:avLst>
          </a:prstGeom>
          <a:solidFill>
            <a:srgbClr val="FF0000"/>
          </a:solidFill>
          <a:ln w="38100">
            <a:noFill/>
            <a:miter lim="800000"/>
            <a:headEnd/>
            <a:tailEnd/>
          </a:ln>
        </p:spPr>
        <p:txBody>
          <a:bodyPr wrap="none" anchor="ctr"/>
          <a:lstStyle/>
          <a:p>
            <a:endParaRPr lang="en-US"/>
          </a:p>
        </p:txBody>
      </p:sp>
      <p:sp>
        <p:nvSpPr>
          <p:cNvPr id="11274" name="AutoShape 50"/>
          <p:cNvSpPr>
            <a:spLocks noChangeArrowheads="1"/>
          </p:cNvSpPr>
          <p:nvPr/>
        </p:nvSpPr>
        <p:spPr bwMode="auto">
          <a:xfrm>
            <a:off x="5105400" y="533400"/>
            <a:ext cx="128588" cy="128588"/>
          </a:xfrm>
          <a:prstGeom prst="triangle">
            <a:avLst>
              <a:gd name="adj" fmla="val 50000"/>
            </a:avLst>
          </a:prstGeom>
          <a:solidFill>
            <a:srgbClr val="FF0000"/>
          </a:solidFill>
          <a:ln w="38100">
            <a:noFill/>
            <a:miter lim="800000"/>
            <a:headEnd/>
            <a:tailEnd/>
          </a:ln>
        </p:spPr>
        <p:txBody>
          <a:bodyPr wrap="none" anchor="ctr"/>
          <a:lstStyle/>
          <a:p>
            <a:endParaRPr lang="en-US"/>
          </a:p>
        </p:txBody>
      </p:sp>
      <p:sp>
        <p:nvSpPr>
          <p:cNvPr id="11275" name="Freeform 51"/>
          <p:cNvSpPr>
            <a:spLocks/>
          </p:cNvSpPr>
          <p:nvPr/>
        </p:nvSpPr>
        <p:spPr bwMode="auto">
          <a:xfrm>
            <a:off x="4851400" y="3581400"/>
            <a:ext cx="2844800" cy="1219200"/>
          </a:xfrm>
          <a:custGeom>
            <a:avLst/>
            <a:gdLst>
              <a:gd name="T0" fmla="*/ 2147483647 w 1792"/>
              <a:gd name="T1" fmla="*/ 2147483647 h 768"/>
              <a:gd name="T2" fmla="*/ 2147483647 w 1792"/>
              <a:gd name="T3" fmla="*/ 2147483647 h 768"/>
              <a:gd name="T4" fmla="*/ 2147483647 w 1792"/>
              <a:gd name="T5" fmla="*/ 2147483647 h 768"/>
              <a:gd name="T6" fmla="*/ 2147483647 w 1792"/>
              <a:gd name="T7" fmla="*/ 2147483647 h 768"/>
              <a:gd name="T8" fmla="*/ 2147483647 w 1792"/>
              <a:gd name="T9" fmla="*/ 2147483647 h 768"/>
              <a:gd name="T10" fmla="*/ 2147483647 w 1792"/>
              <a:gd name="T11" fmla="*/ 2147483647 h 768"/>
              <a:gd name="T12" fmla="*/ 2147483647 w 1792"/>
              <a:gd name="T13" fmla="*/ 2147483647 h 768"/>
              <a:gd name="T14" fmla="*/ 2147483647 w 1792"/>
              <a:gd name="T15" fmla="*/ 2147483647 h 768"/>
              <a:gd name="T16" fmla="*/ 2147483647 w 1792"/>
              <a:gd name="T17" fmla="*/ 2147483647 h 768"/>
              <a:gd name="T18" fmla="*/ 2147483647 w 1792"/>
              <a:gd name="T19" fmla="*/ 2147483647 h 768"/>
              <a:gd name="T20" fmla="*/ 2147483647 w 1792"/>
              <a:gd name="T21" fmla="*/ 2147483647 h 768"/>
              <a:gd name="T22" fmla="*/ 2147483647 w 1792"/>
              <a:gd name="T23" fmla="*/ 2147483647 h 768"/>
              <a:gd name="T24" fmla="*/ 2147483647 w 1792"/>
              <a:gd name="T25" fmla="*/ 2147483647 h 768"/>
              <a:gd name="T26" fmla="*/ 2147483647 w 1792"/>
              <a:gd name="T27" fmla="*/ 2147483647 h 768"/>
              <a:gd name="T28" fmla="*/ 2147483647 w 1792"/>
              <a:gd name="T29" fmla="*/ 2147483647 h 768"/>
              <a:gd name="T30" fmla="*/ 2147483647 w 1792"/>
              <a:gd name="T31" fmla="*/ 2147483647 h 768"/>
              <a:gd name="T32" fmla="*/ 2147483647 w 1792"/>
              <a:gd name="T33" fmla="*/ 2147483647 h 768"/>
              <a:gd name="T34" fmla="*/ 2147483647 w 1792"/>
              <a:gd name="T35" fmla="*/ 0 h 7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92"/>
              <a:gd name="T55" fmla="*/ 0 h 768"/>
              <a:gd name="T56" fmla="*/ 1792 w 1792"/>
              <a:gd name="T57" fmla="*/ 768 h 7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92" h="768">
                <a:moveTo>
                  <a:pt x="1792" y="768"/>
                </a:moveTo>
                <a:cubicBezTo>
                  <a:pt x="1700" y="708"/>
                  <a:pt x="1608" y="648"/>
                  <a:pt x="1552" y="624"/>
                </a:cubicBezTo>
                <a:cubicBezTo>
                  <a:pt x="1496" y="600"/>
                  <a:pt x="1496" y="624"/>
                  <a:pt x="1456" y="624"/>
                </a:cubicBezTo>
                <a:cubicBezTo>
                  <a:pt x="1416" y="624"/>
                  <a:pt x="1360" y="632"/>
                  <a:pt x="1312" y="624"/>
                </a:cubicBezTo>
                <a:cubicBezTo>
                  <a:pt x="1264" y="616"/>
                  <a:pt x="1208" y="592"/>
                  <a:pt x="1168" y="576"/>
                </a:cubicBezTo>
                <a:cubicBezTo>
                  <a:pt x="1128" y="560"/>
                  <a:pt x="1112" y="520"/>
                  <a:pt x="1072" y="528"/>
                </a:cubicBezTo>
                <a:cubicBezTo>
                  <a:pt x="1032" y="536"/>
                  <a:pt x="1000" y="600"/>
                  <a:pt x="928" y="624"/>
                </a:cubicBezTo>
                <a:cubicBezTo>
                  <a:pt x="856" y="648"/>
                  <a:pt x="720" y="680"/>
                  <a:pt x="640" y="672"/>
                </a:cubicBezTo>
                <a:cubicBezTo>
                  <a:pt x="560" y="664"/>
                  <a:pt x="496" y="600"/>
                  <a:pt x="448" y="576"/>
                </a:cubicBezTo>
                <a:cubicBezTo>
                  <a:pt x="400" y="552"/>
                  <a:pt x="384" y="544"/>
                  <a:pt x="352" y="528"/>
                </a:cubicBezTo>
                <a:cubicBezTo>
                  <a:pt x="320" y="512"/>
                  <a:pt x="288" y="496"/>
                  <a:pt x="256" y="480"/>
                </a:cubicBezTo>
                <a:cubicBezTo>
                  <a:pt x="224" y="464"/>
                  <a:pt x="200" y="448"/>
                  <a:pt x="160" y="432"/>
                </a:cubicBezTo>
                <a:cubicBezTo>
                  <a:pt x="120" y="416"/>
                  <a:pt x="32" y="400"/>
                  <a:pt x="16" y="384"/>
                </a:cubicBezTo>
                <a:cubicBezTo>
                  <a:pt x="0" y="368"/>
                  <a:pt x="48" y="360"/>
                  <a:pt x="64" y="336"/>
                </a:cubicBezTo>
                <a:cubicBezTo>
                  <a:pt x="80" y="312"/>
                  <a:pt x="96" y="272"/>
                  <a:pt x="112" y="240"/>
                </a:cubicBezTo>
                <a:cubicBezTo>
                  <a:pt x="128" y="208"/>
                  <a:pt x="144" y="176"/>
                  <a:pt x="160" y="144"/>
                </a:cubicBezTo>
                <a:cubicBezTo>
                  <a:pt x="176" y="112"/>
                  <a:pt x="184" y="72"/>
                  <a:pt x="208" y="48"/>
                </a:cubicBezTo>
                <a:cubicBezTo>
                  <a:pt x="232" y="24"/>
                  <a:pt x="268" y="12"/>
                  <a:pt x="304" y="0"/>
                </a:cubicBezTo>
              </a:path>
            </a:pathLst>
          </a:custGeom>
          <a:noFill/>
          <a:ln w="25400" cap="flat" cmpd="sng">
            <a:solidFill>
              <a:srgbClr val="FF0000"/>
            </a:solidFill>
            <a:prstDash val="dash"/>
            <a:round/>
            <a:headEnd type="none" w="med" len="med"/>
            <a:tailEnd type="none" w="med" len="med"/>
          </a:ln>
        </p:spPr>
        <p:txBody>
          <a:bodyPr wrap="none" anchor="ctr"/>
          <a:lstStyle/>
          <a:p>
            <a:endParaRPr lang="en-US"/>
          </a:p>
        </p:txBody>
      </p:sp>
      <p:sp>
        <p:nvSpPr>
          <p:cNvPr id="11276" name="Line 54"/>
          <p:cNvSpPr>
            <a:spLocks noChangeShapeType="1"/>
          </p:cNvSpPr>
          <p:nvPr/>
        </p:nvSpPr>
        <p:spPr bwMode="auto">
          <a:xfrm flipH="1" flipV="1">
            <a:off x="4724400" y="3276600"/>
            <a:ext cx="533400" cy="304800"/>
          </a:xfrm>
          <a:prstGeom prst="line">
            <a:avLst/>
          </a:prstGeom>
          <a:noFill/>
          <a:ln w="25400">
            <a:solidFill>
              <a:srgbClr val="FF0000"/>
            </a:solidFill>
            <a:prstDash val="dash"/>
            <a:round/>
            <a:headEnd/>
            <a:tailEnd type="triangle" w="med" len="med"/>
          </a:ln>
        </p:spPr>
        <p:txBody>
          <a:bodyPr wrap="none" anchor="ctr"/>
          <a:lstStyle/>
          <a:p>
            <a:endParaRPr lang="en-US"/>
          </a:p>
        </p:txBody>
      </p:sp>
      <p:sp>
        <p:nvSpPr>
          <p:cNvPr id="11277" name="Freeform 56"/>
          <p:cNvSpPr>
            <a:spLocks/>
          </p:cNvSpPr>
          <p:nvPr/>
        </p:nvSpPr>
        <p:spPr bwMode="auto">
          <a:xfrm>
            <a:off x="6248400" y="1905000"/>
            <a:ext cx="1993900" cy="2209800"/>
          </a:xfrm>
          <a:custGeom>
            <a:avLst/>
            <a:gdLst>
              <a:gd name="T0" fmla="*/ 2147483647 w 1256"/>
              <a:gd name="T1" fmla="*/ 2147483647 h 1392"/>
              <a:gd name="T2" fmla="*/ 2147483647 w 1256"/>
              <a:gd name="T3" fmla="*/ 2147483647 h 1392"/>
              <a:gd name="T4" fmla="*/ 2147483647 w 1256"/>
              <a:gd name="T5" fmla="*/ 2147483647 h 1392"/>
              <a:gd name="T6" fmla="*/ 2147483647 w 1256"/>
              <a:gd name="T7" fmla="*/ 2147483647 h 1392"/>
              <a:gd name="T8" fmla="*/ 2147483647 w 1256"/>
              <a:gd name="T9" fmla="*/ 2147483647 h 1392"/>
              <a:gd name="T10" fmla="*/ 2147483647 w 1256"/>
              <a:gd name="T11" fmla="*/ 2147483647 h 1392"/>
              <a:gd name="T12" fmla="*/ 2147483647 w 1256"/>
              <a:gd name="T13" fmla="*/ 2147483647 h 1392"/>
              <a:gd name="T14" fmla="*/ 2147483647 w 1256"/>
              <a:gd name="T15" fmla="*/ 2147483647 h 1392"/>
              <a:gd name="T16" fmla="*/ 2147483647 w 1256"/>
              <a:gd name="T17" fmla="*/ 2147483647 h 1392"/>
              <a:gd name="T18" fmla="*/ 2147483647 w 1256"/>
              <a:gd name="T19" fmla="*/ 2147483647 h 1392"/>
              <a:gd name="T20" fmla="*/ 2147483647 w 1256"/>
              <a:gd name="T21" fmla="*/ 2147483647 h 1392"/>
              <a:gd name="T22" fmla="*/ 2147483647 w 1256"/>
              <a:gd name="T23" fmla="*/ 2147483647 h 1392"/>
              <a:gd name="T24" fmla="*/ 2147483647 w 1256"/>
              <a:gd name="T25" fmla="*/ 2147483647 h 1392"/>
              <a:gd name="T26" fmla="*/ 2147483647 w 1256"/>
              <a:gd name="T27" fmla="*/ 2147483647 h 1392"/>
              <a:gd name="T28" fmla="*/ 2147483647 w 1256"/>
              <a:gd name="T29" fmla="*/ 2147483647 h 1392"/>
              <a:gd name="T30" fmla="*/ 2147483647 w 1256"/>
              <a:gd name="T31" fmla="*/ 2147483647 h 1392"/>
              <a:gd name="T32" fmla="*/ 2147483647 w 1256"/>
              <a:gd name="T33" fmla="*/ 2147483647 h 1392"/>
              <a:gd name="T34" fmla="*/ 2147483647 w 1256"/>
              <a:gd name="T35" fmla="*/ 2147483647 h 1392"/>
              <a:gd name="T36" fmla="*/ 2147483647 w 1256"/>
              <a:gd name="T37" fmla="*/ 2147483647 h 1392"/>
              <a:gd name="T38" fmla="*/ 0 w 1256"/>
              <a:gd name="T39" fmla="*/ 0 h 13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6"/>
              <a:gd name="T61" fmla="*/ 0 h 1392"/>
              <a:gd name="T62" fmla="*/ 1256 w 1256"/>
              <a:gd name="T63" fmla="*/ 1392 h 139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6" h="1392">
                <a:moveTo>
                  <a:pt x="1104" y="1392"/>
                </a:moveTo>
                <a:cubicBezTo>
                  <a:pt x="1104" y="1340"/>
                  <a:pt x="1104" y="1288"/>
                  <a:pt x="1104" y="1248"/>
                </a:cubicBezTo>
                <a:cubicBezTo>
                  <a:pt x="1104" y="1208"/>
                  <a:pt x="1096" y="1176"/>
                  <a:pt x="1104" y="1152"/>
                </a:cubicBezTo>
                <a:cubicBezTo>
                  <a:pt x="1112" y="1128"/>
                  <a:pt x="1144" y="1128"/>
                  <a:pt x="1152" y="1104"/>
                </a:cubicBezTo>
                <a:cubicBezTo>
                  <a:pt x="1160" y="1080"/>
                  <a:pt x="1136" y="1040"/>
                  <a:pt x="1152" y="1008"/>
                </a:cubicBezTo>
                <a:cubicBezTo>
                  <a:pt x="1168" y="976"/>
                  <a:pt x="1240" y="944"/>
                  <a:pt x="1248" y="912"/>
                </a:cubicBezTo>
                <a:cubicBezTo>
                  <a:pt x="1256" y="880"/>
                  <a:pt x="1208" y="848"/>
                  <a:pt x="1200" y="816"/>
                </a:cubicBezTo>
                <a:cubicBezTo>
                  <a:pt x="1192" y="784"/>
                  <a:pt x="1208" y="752"/>
                  <a:pt x="1200" y="720"/>
                </a:cubicBezTo>
                <a:cubicBezTo>
                  <a:pt x="1192" y="688"/>
                  <a:pt x="1168" y="656"/>
                  <a:pt x="1152" y="624"/>
                </a:cubicBezTo>
                <a:cubicBezTo>
                  <a:pt x="1136" y="592"/>
                  <a:pt x="1128" y="552"/>
                  <a:pt x="1104" y="528"/>
                </a:cubicBezTo>
                <a:cubicBezTo>
                  <a:pt x="1080" y="504"/>
                  <a:pt x="1040" y="512"/>
                  <a:pt x="1008" y="480"/>
                </a:cubicBezTo>
                <a:cubicBezTo>
                  <a:pt x="976" y="448"/>
                  <a:pt x="952" y="368"/>
                  <a:pt x="912" y="336"/>
                </a:cubicBezTo>
                <a:cubicBezTo>
                  <a:pt x="872" y="304"/>
                  <a:pt x="824" y="296"/>
                  <a:pt x="768" y="288"/>
                </a:cubicBezTo>
                <a:cubicBezTo>
                  <a:pt x="712" y="280"/>
                  <a:pt x="616" y="280"/>
                  <a:pt x="576" y="288"/>
                </a:cubicBezTo>
                <a:cubicBezTo>
                  <a:pt x="536" y="296"/>
                  <a:pt x="552" y="328"/>
                  <a:pt x="528" y="336"/>
                </a:cubicBezTo>
                <a:cubicBezTo>
                  <a:pt x="504" y="344"/>
                  <a:pt x="456" y="344"/>
                  <a:pt x="432" y="336"/>
                </a:cubicBezTo>
                <a:cubicBezTo>
                  <a:pt x="408" y="328"/>
                  <a:pt x="432" y="320"/>
                  <a:pt x="384" y="288"/>
                </a:cubicBezTo>
                <a:cubicBezTo>
                  <a:pt x="336" y="256"/>
                  <a:pt x="192" y="176"/>
                  <a:pt x="144" y="144"/>
                </a:cubicBezTo>
                <a:cubicBezTo>
                  <a:pt x="96" y="112"/>
                  <a:pt x="120" y="120"/>
                  <a:pt x="96" y="96"/>
                </a:cubicBezTo>
                <a:cubicBezTo>
                  <a:pt x="72" y="72"/>
                  <a:pt x="16" y="24"/>
                  <a:pt x="0" y="0"/>
                </a:cubicBezTo>
              </a:path>
            </a:pathLst>
          </a:custGeom>
          <a:noFill/>
          <a:ln w="25400" cap="flat" cmpd="sng">
            <a:solidFill>
              <a:srgbClr val="FF0000"/>
            </a:solidFill>
            <a:prstDash val="dash"/>
            <a:round/>
            <a:headEnd type="none" w="med" len="med"/>
            <a:tailEnd type="none" w="med" len="med"/>
          </a:ln>
        </p:spPr>
        <p:txBody>
          <a:bodyPr wrap="none" anchor="ctr"/>
          <a:lstStyle/>
          <a:p>
            <a:endParaRPr lang="en-US"/>
          </a:p>
        </p:txBody>
      </p:sp>
      <p:sp>
        <p:nvSpPr>
          <p:cNvPr id="11278" name="Line 57"/>
          <p:cNvSpPr>
            <a:spLocks noChangeShapeType="1"/>
          </p:cNvSpPr>
          <p:nvPr/>
        </p:nvSpPr>
        <p:spPr bwMode="auto">
          <a:xfrm flipH="1" flipV="1">
            <a:off x="6005513" y="1571625"/>
            <a:ext cx="228600" cy="304800"/>
          </a:xfrm>
          <a:prstGeom prst="line">
            <a:avLst/>
          </a:prstGeom>
          <a:noFill/>
          <a:ln w="25400">
            <a:solidFill>
              <a:srgbClr val="FF0000"/>
            </a:solidFill>
            <a:prstDash val="dash"/>
            <a:round/>
            <a:headEnd/>
            <a:tailEnd type="triangle" w="med" len="med"/>
          </a:ln>
        </p:spPr>
        <p:txBody>
          <a:bodyPr wrap="none" anchor="ctr"/>
          <a:lstStyle/>
          <a:p>
            <a:endParaRPr lang="en-US"/>
          </a:p>
        </p:txBody>
      </p:sp>
      <p:sp>
        <p:nvSpPr>
          <p:cNvPr id="11279" name="Freeform 59"/>
          <p:cNvSpPr>
            <a:spLocks/>
          </p:cNvSpPr>
          <p:nvPr/>
        </p:nvSpPr>
        <p:spPr bwMode="auto">
          <a:xfrm>
            <a:off x="5486400" y="4724400"/>
            <a:ext cx="2362200" cy="1600200"/>
          </a:xfrm>
          <a:custGeom>
            <a:avLst/>
            <a:gdLst>
              <a:gd name="T0" fmla="*/ 2147483647 w 1488"/>
              <a:gd name="T1" fmla="*/ 0 h 1008"/>
              <a:gd name="T2" fmla="*/ 2147483647 w 1488"/>
              <a:gd name="T3" fmla="*/ 2147483647 h 1008"/>
              <a:gd name="T4" fmla="*/ 2147483647 w 1488"/>
              <a:gd name="T5" fmla="*/ 2147483647 h 1008"/>
              <a:gd name="T6" fmla="*/ 2147483647 w 1488"/>
              <a:gd name="T7" fmla="*/ 2147483647 h 1008"/>
              <a:gd name="T8" fmla="*/ 2147483647 w 1488"/>
              <a:gd name="T9" fmla="*/ 2147483647 h 1008"/>
              <a:gd name="T10" fmla="*/ 2147483647 w 1488"/>
              <a:gd name="T11" fmla="*/ 2147483647 h 1008"/>
              <a:gd name="T12" fmla="*/ 2147483647 w 1488"/>
              <a:gd name="T13" fmla="*/ 2147483647 h 1008"/>
              <a:gd name="T14" fmla="*/ 2147483647 w 1488"/>
              <a:gd name="T15" fmla="*/ 2147483647 h 1008"/>
              <a:gd name="T16" fmla="*/ 0 w 1488"/>
              <a:gd name="T17" fmla="*/ 2147483647 h 10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8"/>
              <a:gd name="T28" fmla="*/ 0 h 1008"/>
              <a:gd name="T29" fmla="*/ 1488 w 1488"/>
              <a:gd name="T30" fmla="*/ 1008 h 10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8" h="1008">
                <a:moveTo>
                  <a:pt x="1488" y="0"/>
                </a:moveTo>
                <a:cubicBezTo>
                  <a:pt x="1460" y="68"/>
                  <a:pt x="1432" y="136"/>
                  <a:pt x="1392" y="192"/>
                </a:cubicBezTo>
                <a:cubicBezTo>
                  <a:pt x="1352" y="248"/>
                  <a:pt x="1272" y="272"/>
                  <a:pt x="1248" y="336"/>
                </a:cubicBezTo>
                <a:cubicBezTo>
                  <a:pt x="1224" y="400"/>
                  <a:pt x="1264" y="520"/>
                  <a:pt x="1248" y="576"/>
                </a:cubicBezTo>
                <a:cubicBezTo>
                  <a:pt x="1232" y="632"/>
                  <a:pt x="1296" y="648"/>
                  <a:pt x="1152" y="672"/>
                </a:cubicBezTo>
                <a:cubicBezTo>
                  <a:pt x="1008" y="696"/>
                  <a:pt x="528" y="712"/>
                  <a:pt x="384" y="720"/>
                </a:cubicBezTo>
                <a:cubicBezTo>
                  <a:pt x="240" y="728"/>
                  <a:pt x="312" y="712"/>
                  <a:pt x="288" y="720"/>
                </a:cubicBezTo>
                <a:cubicBezTo>
                  <a:pt x="264" y="728"/>
                  <a:pt x="288" y="720"/>
                  <a:pt x="240" y="768"/>
                </a:cubicBezTo>
                <a:cubicBezTo>
                  <a:pt x="192" y="816"/>
                  <a:pt x="96" y="912"/>
                  <a:pt x="0" y="1008"/>
                </a:cubicBezTo>
              </a:path>
            </a:pathLst>
          </a:custGeom>
          <a:noFill/>
          <a:ln w="25400" cap="flat" cmpd="sng">
            <a:solidFill>
              <a:srgbClr val="FF0000"/>
            </a:solidFill>
            <a:prstDash val="dash"/>
            <a:round/>
            <a:headEnd type="none" w="med" len="med"/>
            <a:tailEnd type="none" w="med" len="med"/>
          </a:ln>
        </p:spPr>
        <p:txBody>
          <a:bodyPr wrap="none" anchor="ctr"/>
          <a:lstStyle/>
          <a:p>
            <a:endParaRPr lang="en-US"/>
          </a:p>
        </p:txBody>
      </p:sp>
      <p:sp>
        <p:nvSpPr>
          <p:cNvPr id="11280" name="Line 60"/>
          <p:cNvSpPr>
            <a:spLocks noChangeShapeType="1"/>
          </p:cNvSpPr>
          <p:nvPr/>
        </p:nvSpPr>
        <p:spPr bwMode="auto">
          <a:xfrm flipH="1">
            <a:off x="5105400" y="6324600"/>
            <a:ext cx="381000" cy="304800"/>
          </a:xfrm>
          <a:prstGeom prst="line">
            <a:avLst/>
          </a:prstGeom>
          <a:noFill/>
          <a:ln w="25400">
            <a:solidFill>
              <a:srgbClr val="FF0000"/>
            </a:solidFill>
            <a:prstDash val="dash"/>
            <a:round/>
            <a:headEnd/>
            <a:tailEnd type="triangle" w="med" len="med"/>
          </a:ln>
        </p:spPr>
        <p:txBody>
          <a:bodyPr wrap="none" anchor="ctr"/>
          <a:lstStyle/>
          <a:p>
            <a:endParaRPr lang="en-US"/>
          </a:p>
        </p:txBody>
      </p:sp>
      <p:sp>
        <p:nvSpPr>
          <p:cNvPr id="11281" name="Text Box 66"/>
          <p:cNvSpPr txBox="1">
            <a:spLocks noChangeArrowheads="1"/>
          </p:cNvSpPr>
          <p:nvPr/>
        </p:nvSpPr>
        <p:spPr bwMode="auto">
          <a:xfrm rot="-195393">
            <a:off x="6107113" y="5519738"/>
            <a:ext cx="674687" cy="274637"/>
          </a:xfrm>
          <a:prstGeom prst="rect">
            <a:avLst/>
          </a:prstGeom>
          <a:noFill/>
          <a:ln w="38100">
            <a:noFill/>
            <a:miter lim="800000"/>
            <a:headEnd/>
            <a:tailEnd/>
          </a:ln>
        </p:spPr>
        <p:txBody>
          <a:bodyPr wrap="none">
            <a:spAutoFit/>
          </a:bodyPr>
          <a:lstStyle/>
          <a:p>
            <a:r>
              <a:rPr lang="en-US" sz="1200" b="1">
                <a:solidFill>
                  <a:srgbClr val="FF0000"/>
                </a:solidFill>
              </a:rPr>
              <a:t>25 MIN</a:t>
            </a:r>
          </a:p>
        </p:txBody>
      </p:sp>
      <p:sp>
        <p:nvSpPr>
          <p:cNvPr id="11282" name="Text Box 67"/>
          <p:cNvSpPr txBox="1">
            <a:spLocks noChangeArrowheads="1"/>
          </p:cNvSpPr>
          <p:nvPr/>
        </p:nvSpPr>
        <p:spPr bwMode="auto">
          <a:xfrm>
            <a:off x="5791200" y="4221163"/>
            <a:ext cx="674688" cy="274637"/>
          </a:xfrm>
          <a:prstGeom prst="rect">
            <a:avLst/>
          </a:prstGeom>
          <a:noFill/>
          <a:ln w="38100">
            <a:noFill/>
            <a:miter lim="800000"/>
            <a:headEnd/>
            <a:tailEnd/>
          </a:ln>
        </p:spPr>
        <p:txBody>
          <a:bodyPr wrap="none">
            <a:spAutoFit/>
          </a:bodyPr>
          <a:lstStyle/>
          <a:p>
            <a:r>
              <a:rPr lang="en-US" sz="1200" b="1" dirty="0">
                <a:solidFill>
                  <a:srgbClr val="FF0000"/>
                </a:solidFill>
              </a:rPr>
              <a:t>30 MIN</a:t>
            </a:r>
          </a:p>
        </p:txBody>
      </p:sp>
      <p:sp>
        <p:nvSpPr>
          <p:cNvPr id="11283" name="Text Box 68"/>
          <p:cNvSpPr txBox="1">
            <a:spLocks noChangeArrowheads="1"/>
          </p:cNvSpPr>
          <p:nvPr/>
        </p:nvSpPr>
        <p:spPr bwMode="auto">
          <a:xfrm rot="2683789">
            <a:off x="6259513" y="1752600"/>
            <a:ext cx="674687" cy="274638"/>
          </a:xfrm>
          <a:prstGeom prst="rect">
            <a:avLst/>
          </a:prstGeom>
          <a:noFill/>
          <a:ln w="38100">
            <a:noFill/>
            <a:miter lim="800000"/>
            <a:headEnd/>
            <a:tailEnd/>
          </a:ln>
        </p:spPr>
        <p:txBody>
          <a:bodyPr wrap="none">
            <a:spAutoFit/>
          </a:bodyPr>
          <a:lstStyle/>
          <a:p>
            <a:r>
              <a:rPr lang="en-US" sz="1200" b="1">
                <a:solidFill>
                  <a:srgbClr val="FF0000"/>
                </a:solidFill>
              </a:rPr>
              <a:t>25 MIN</a:t>
            </a:r>
          </a:p>
        </p:txBody>
      </p:sp>
      <p:sp>
        <p:nvSpPr>
          <p:cNvPr id="11284" name="Line 69"/>
          <p:cNvSpPr>
            <a:spLocks noChangeShapeType="1"/>
          </p:cNvSpPr>
          <p:nvPr/>
        </p:nvSpPr>
        <p:spPr bwMode="auto">
          <a:xfrm>
            <a:off x="747713" y="5029200"/>
            <a:ext cx="0" cy="1143000"/>
          </a:xfrm>
          <a:prstGeom prst="line">
            <a:avLst/>
          </a:prstGeom>
          <a:noFill/>
          <a:ln w="25400">
            <a:solidFill>
              <a:srgbClr val="FF0000"/>
            </a:solidFill>
            <a:round/>
            <a:headEnd/>
            <a:tailEnd/>
          </a:ln>
        </p:spPr>
        <p:txBody>
          <a:bodyPr wrap="none" anchor="ctr"/>
          <a:lstStyle/>
          <a:p>
            <a:endParaRPr lang="en-US"/>
          </a:p>
        </p:txBody>
      </p:sp>
      <p:sp>
        <p:nvSpPr>
          <p:cNvPr id="11285" name="Line 70"/>
          <p:cNvSpPr>
            <a:spLocks noChangeShapeType="1"/>
          </p:cNvSpPr>
          <p:nvPr/>
        </p:nvSpPr>
        <p:spPr bwMode="auto">
          <a:xfrm>
            <a:off x="1476375" y="5029200"/>
            <a:ext cx="0" cy="1143000"/>
          </a:xfrm>
          <a:prstGeom prst="line">
            <a:avLst/>
          </a:prstGeom>
          <a:noFill/>
          <a:ln w="25400">
            <a:solidFill>
              <a:srgbClr val="FF0000"/>
            </a:solidFill>
            <a:round/>
            <a:headEnd/>
            <a:tailEnd/>
          </a:ln>
        </p:spPr>
        <p:txBody>
          <a:bodyPr wrap="none" anchor="ctr"/>
          <a:lstStyle/>
          <a:p>
            <a:endParaRPr lang="en-US"/>
          </a:p>
        </p:txBody>
      </p:sp>
      <p:sp>
        <p:nvSpPr>
          <p:cNvPr id="11286" name="Line 71"/>
          <p:cNvSpPr>
            <a:spLocks noChangeShapeType="1"/>
          </p:cNvSpPr>
          <p:nvPr/>
        </p:nvSpPr>
        <p:spPr bwMode="auto">
          <a:xfrm>
            <a:off x="8005763" y="652463"/>
            <a:ext cx="0" cy="1143000"/>
          </a:xfrm>
          <a:prstGeom prst="line">
            <a:avLst/>
          </a:prstGeom>
          <a:noFill/>
          <a:ln w="25400">
            <a:solidFill>
              <a:srgbClr val="FF0000"/>
            </a:solidFill>
            <a:round/>
            <a:headEnd/>
            <a:tailEnd/>
          </a:ln>
        </p:spPr>
        <p:txBody>
          <a:bodyPr wrap="none" anchor="ctr"/>
          <a:lstStyle/>
          <a:p>
            <a:endParaRPr lang="en-US"/>
          </a:p>
        </p:txBody>
      </p:sp>
      <p:sp>
        <p:nvSpPr>
          <p:cNvPr id="11287" name="Line 72"/>
          <p:cNvSpPr>
            <a:spLocks noChangeShapeType="1"/>
          </p:cNvSpPr>
          <p:nvPr/>
        </p:nvSpPr>
        <p:spPr bwMode="auto">
          <a:xfrm>
            <a:off x="8734425" y="652463"/>
            <a:ext cx="0" cy="1143000"/>
          </a:xfrm>
          <a:prstGeom prst="line">
            <a:avLst/>
          </a:prstGeom>
          <a:noFill/>
          <a:ln w="25400">
            <a:solidFill>
              <a:srgbClr val="FF0000"/>
            </a:solidFill>
            <a:round/>
            <a:headEnd/>
            <a:tailEnd/>
          </a:ln>
        </p:spPr>
        <p:txBody>
          <a:bodyPr wrap="none" anchor="ctr"/>
          <a:lstStyle/>
          <a:p>
            <a:endParaRPr lang="en-US"/>
          </a:p>
        </p:txBody>
      </p:sp>
      <p:sp>
        <p:nvSpPr>
          <p:cNvPr id="11288" name="Line 73"/>
          <p:cNvSpPr>
            <a:spLocks noChangeShapeType="1"/>
          </p:cNvSpPr>
          <p:nvPr/>
        </p:nvSpPr>
        <p:spPr bwMode="auto">
          <a:xfrm>
            <a:off x="533400" y="5181600"/>
            <a:ext cx="1143000" cy="0"/>
          </a:xfrm>
          <a:prstGeom prst="line">
            <a:avLst/>
          </a:prstGeom>
          <a:noFill/>
          <a:ln w="25400">
            <a:solidFill>
              <a:srgbClr val="FF0000"/>
            </a:solidFill>
            <a:round/>
            <a:headEnd/>
            <a:tailEnd/>
          </a:ln>
        </p:spPr>
        <p:txBody>
          <a:bodyPr wrap="none" anchor="ctr"/>
          <a:lstStyle/>
          <a:p>
            <a:endParaRPr lang="en-US"/>
          </a:p>
        </p:txBody>
      </p:sp>
      <p:sp>
        <p:nvSpPr>
          <p:cNvPr id="11289" name="Line 74"/>
          <p:cNvSpPr>
            <a:spLocks noChangeShapeType="1"/>
          </p:cNvSpPr>
          <p:nvPr/>
        </p:nvSpPr>
        <p:spPr bwMode="auto">
          <a:xfrm>
            <a:off x="533400" y="5910263"/>
            <a:ext cx="1143000" cy="0"/>
          </a:xfrm>
          <a:prstGeom prst="line">
            <a:avLst/>
          </a:prstGeom>
          <a:noFill/>
          <a:ln w="25400">
            <a:solidFill>
              <a:srgbClr val="FF0000"/>
            </a:solidFill>
            <a:round/>
            <a:headEnd/>
            <a:tailEnd/>
          </a:ln>
        </p:spPr>
        <p:txBody>
          <a:bodyPr wrap="none" anchor="ctr"/>
          <a:lstStyle/>
          <a:p>
            <a:endParaRPr lang="en-US"/>
          </a:p>
        </p:txBody>
      </p:sp>
      <p:sp>
        <p:nvSpPr>
          <p:cNvPr id="11290" name="Line 75"/>
          <p:cNvSpPr>
            <a:spLocks noChangeShapeType="1"/>
          </p:cNvSpPr>
          <p:nvPr/>
        </p:nvSpPr>
        <p:spPr bwMode="auto">
          <a:xfrm>
            <a:off x="7791450" y="885825"/>
            <a:ext cx="1143000" cy="0"/>
          </a:xfrm>
          <a:prstGeom prst="line">
            <a:avLst/>
          </a:prstGeom>
          <a:noFill/>
          <a:ln w="25400">
            <a:solidFill>
              <a:srgbClr val="FF0000"/>
            </a:solidFill>
            <a:round/>
            <a:headEnd/>
            <a:tailEnd/>
          </a:ln>
        </p:spPr>
        <p:txBody>
          <a:bodyPr wrap="none" anchor="ctr"/>
          <a:lstStyle/>
          <a:p>
            <a:endParaRPr lang="en-US"/>
          </a:p>
        </p:txBody>
      </p:sp>
      <p:sp>
        <p:nvSpPr>
          <p:cNvPr id="11291" name="Line 76"/>
          <p:cNvSpPr>
            <a:spLocks noChangeShapeType="1"/>
          </p:cNvSpPr>
          <p:nvPr/>
        </p:nvSpPr>
        <p:spPr bwMode="auto">
          <a:xfrm>
            <a:off x="7791450" y="1614488"/>
            <a:ext cx="1143000" cy="0"/>
          </a:xfrm>
          <a:prstGeom prst="line">
            <a:avLst/>
          </a:prstGeom>
          <a:noFill/>
          <a:ln w="25400">
            <a:solidFill>
              <a:srgbClr val="FF0000"/>
            </a:solidFill>
            <a:round/>
            <a:headEnd/>
            <a:tailEnd/>
          </a:ln>
        </p:spPr>
        <p:txBody>
          <a:bodyPr wrap="none" anchor="ctr"/>
          <a:lstStyle/>
          <a:p>
            <a:endParaRPr lang="en-US"/>
          </a:p>
        </p:txBody>
      </p:sp>
      <p:sp>
        <p:nvSpPr>
          <p:cNvPr id="11292" name="Text Box 77"/>
          <p:cNvSpPr txBox="1">
            <a:spLocks noChangeArrowheads="1"/>
          </p:cNvSpPr>
          <p:nvPr/>
        </p:nvSpPr>
        <p:spPr bwMode="auto">
          <a:xfrm>
            <a:off x="554038" y="4764088"/>
            <a:ext cx="352425" cy="274637"/>
          </a:xfrm>
          <a:prstGeom prst="rect">
            <a:avLst/>
          </a:prstGeom>
          <a:noFill/>
          <a:ln w="38100">
            <a:noFill/>
            <a:miter lim="800000"/>
            <a:headEnd/>
            <a:tailEnd/>
          </a:ln>
        </p:spPr>
        <p:txBody>
          <a:bodyPr wrap="none">
            <a:spAutoFit/>
          </a:bodyPr>
          <a:lstStyle/>
          <a:p>
            <a:r>
              <a:rPr lang="en-US" sz="1200" b="1">
                <a:solidFill>
                  <a:srgbClr val="FF0000"/>
                </a:solidFill>
              </a:rPr>
              <a:t>11</a:t>
            </a:r>
          </a:p>
        </p:txBody>
      </p:sp>
      <p:sp>
        <p:nvSpPr>
          <p:cNvPr id="11293" name="Text Box 78"/>
          <p:cNvSpPr txBox="1">
            <a:spLocks noChangeArrowheads="1"/>
          </p:cNvSpPr>
          <p:nvPr/>
        </p:nvSpPr>
        <p:spPr bwMode="auto">
          <a:xfrm>
            <a:off x="1281113" y="6188075"/>
            <a:ext cx="352425" cy="274638"/>
          </a:xfrm>
          <a:prstGeom prst="rect">
            <a:avLst/>
          </a:prstGeom>
          <a:noFill/>
          <a:ln w="38100">
            <a:noFill/>
            <a:miter lim="800000"/>
            <a:headEnd/>
            <a:tailEnd/>
          </a:ln>
        </p:spPr>
        <p:txBody>
          <a:bodyPr wrap="none">
            <a:spAutoFit/>
          </a:bodyPr>
          <a:lstStyle/>
          <a:p>
            <a:r>
              <a:rPr lang="en-US" sz="1200" b="1">
                <a:solidFill>
                  <a:srgbClr val="FF0000"/>
                </a:solidFill>
              </a:rPr>
              <a:t>12</a:t>
            </a:r>
          </a:p>
        </p:txBody>
      </p:sp>
      <p:sp>
        <p:nvSpPr>
          <p:cNvPr id="11294" name="Text Box 79"/>
          <p:cNvSpPr txBox="1">
            <a:spLocks noChangeArrowheads="1"/>
          </p:cNvSpPr>
          <p:nvPr/>
        </p:nvSpPr>
        <p:spPr bwMode="auto">
          <a:xfrm>
            <a:off x="152400" y="5029200"/>
            <a:ext cx="352425" cy="274638"/>
          </a:xfrm>
          <a:prstGeom prst="rect">
            <a:avLst/>
          </a:prstGeom>
          <a:noFill/>
          <a:ln w="38100">
            <a:noFill/>
            <a:miter lim="800000"/>
            <a:headEnd/>
            <a:tailEnd/>
          </a:ln>
        </p:spPr>
        <p:txBody>
          <a:bodyPr wrap="none">
            <a:spAutoFit/>
          </a:bodyPr>
          <a:lstStyle/>
          <a:p>
            <a:r>
              <a:rPr lang="en-US" sz="1200" b="1">
                <a:solidFill>
                  <a:srgbClr val="FF0000"/>
                </a:solidFill>
              </a:rPr>
              <a:t>80</a:t>
            </a:r>
          </a:p>
        </p:txBody>
      </p:sp>
      <p:sp>
        <p:nvSpPr>
          <p:cNvPr id="11295" name="Text Box 80"/>
          <p:cNvSpPr txBox="1">
            <a:spLocks noChangeArrowheads="1"/>
          </p:cNvSpPr>
          <p:nvPr/>
        </p:nvSpPr>
        <p:spPr bwMode="auto">
          <a:xfrm>
            <a:off x="1628775" y="5772150"/>
            <a:ext cx="352425" cy="274638"/>
          </a:xfrm>
          <a:prstGeom prst="rect">
            <a:avLst/>
          </a:prstGeom>
          <a:noFill/>
          <a:ln w="38100">
            <a:noFill/>
            <a:miter lim="800000"/>
            <a:headEnd/>
            <a:tailEnd/>
          </a:ln>
        </p:spPr>
        <p:txBody>
          <a:bodyPr wrap="none">
            <a:spAutoFit/>
          </a:bodyPr>
          <a:lstStyle/>
          <a:p>
            <a:r>
              <a:rPr lang="en-US" sz="1200" b="1">
                <a:solidFill>
                  <a:srgbClr val="FF0000"/>
                </a:solidFill>
              </a:rPr>
              <a:t>79</a:t>
            </a:r>
          </a:p>
        </p:txBody>
      </p:sp>
      <p:sp>
        <p:nvSpPr>
          <p:cNvPr id="11296" name="Text Box 81"/>
          <p:cNvSpPr txBox="1">
            <a:spLocks noChangeArrowheads="1"/>
          </p:cNvSpPr>
          <p:nvPr/>
        </p:nvSpPr>
        <p:spPr bwMode="auto">
          <a:xfrm>
            <a:off x="7848600" y="1782763"/>
            <a:ext cx="352425" cy="274637"/>
          </a:xfrm>
          <a:prstGeom prst="rect">
            <a:avLst/>
          </a:prstGeom>
          <a:noFill/>
          <a:ln w="38100">
            <a:noFill/>
            <a:miter lim="800000"/>
            <a:headEnd/>
            <a:tailEnd/>
          </a:ln>
        </p:spPr>
        <p:txBody>
          <a:bodyPr wrap="none">
            <a:spAutoFit/>
          </a:bodyPr>
          <a:lstStyle/>
          <a:p>
            <a:r>
              <a:rPr lang="en-US" sz="1200" b="1">
                <a:solidFill>
                  <a:srgbClr val="FF0000"/>
                </a:solidFill>
              </a:rPr>
              <a:t>21</a:t>
            </a:r>
          </a:p>
        </p:txBody>
      </p:sp>
      <p:sp>
        <p:nvSpPr>
          <p:cNvPr id="11297" name="Text Box 82"/>
          <p:cNvSpPr txBox="1">
            <a:spLocks noChangeArrowheads="1"/>
          </p:cNvSpPr>
          <p:nvPr/>
        </p:nvSpPr>
        <p:spPr bwMode="auto">
          <a:xfrm>
            <a:off x="8562975" y="381000"/>
            <a:ext cx="352425" cy="274638"/>
          </a:xfrm>
          <a:prstGeom prst="rect">
            <a:avLst/>
          </a:prstGeom>
          <a:noFill/>
          <a:ln w="38100">
            <a:noFill/>
            <a:miter lim="800000"/>
            <a:headEnd/>
            <a:tailEnd/>
          </a:ln>
        </p:spPr>
        <p:txBody>
          <a:bodyPr wrap="none">
            <a:spAutoFit/>
          </a:bodyPr>
          <a:lstStyle/>
          <a:p>
            <a:r>
              <a:rPr lang="en-US" sz="1200" b="1">
                <a:solidFill>
                  <a:srgbClr val="FF0000"/>
                </a:solidFill>
              </a:rPr>
              <a:t>22</a:t>
            </a:r>
          </a:p>
        </p:txBody>
      </p:sp>
      <p:sp>
        <p:nvSpPr>
          <p:cNvPr id="11298" name="Text Box 83"/>
          <p:cNvSpPr txBox="1">
            <a:spLocks noChangeArrowheads="1"/>
          </p:cNvSpPr>
          <p:nvPr/>
        </p:nvSpPr>
        <p:spPr bwMode="auto">
          <a:xfrm>
            <a:off x="7391400" y="722313"/>
            <a:ext cx="352425" cy="274637"/>
          </a:xfrm>
          <a:prstGeom prst="rect">
            <a:avLst/>
          </a:prstGeom>
          <a:noFill/>
          <a:ln w="38100">
            <a:noFill/>
            <a:miter lim="800000"/>
            <a:headEnd/>
            <a:tailEnd/>
          </a:ln>
        </p:spPr>
        <p:txBody>
          <a:bodyPr wrap="none">
            <a:spAutoFit/>
          </a:bodyPr>
          <a:lstStyle/>
          <a:p>
            <a:r>
              <a:rPr lang="en-US" sz="1200" b="1">
                <a:solidFill>
                  <a:srgbClr val="FF0000"/>
                </a:solidFill>
              </a:rPr>
              <a:t>86</a:t>
            </a:r>
          </a:p>
        </p:txBody>
      </p:sp>
      <p:sp>
        <p:nvSpPr>
          <p:cNvPr id="11299" name="Text Box 84"/>
          <p:cNvSpPr txBox="1">
            <a:spLocks noChangeArrowheads="1"/>
          </p:cNvSpPr>
          <p:nvPr/>
        </p:nvSpPr>
        <p:spPr bwMode="auto">
          <a:xfrm>
            <a:off x="7391400" y="1465263"/>
            <a:ext cx="352425" cy="274637"/>
          </a:xfrm>
          <a:prstGeom prst="rect">
            <a:avLst/>
          </a:prstGeom>
          <a:noFill/>
          <a:ln w="38100">
            <a:noFill/>
            <a:miter lim="800000"/>
            <a:headEnd/>
            <a:tailEnd/>
          </a:ln>
        </p:spPr>
        <p:txBody>
          <a:bodyPr wrap="none">
            <a:spAutoFit/>
          </a:bodyPr>
          <a:lstStyle/>
          <a:p>
            <a:r>
              <a:rPr lang="en-US" sz="1200" b="1">
                <a:solidFill>
                  <a:srgbClr val="FF0000"/>
                </a:solidFill>
              </a:rPr>
              <a:t>85</a:t>
            </a:r>
          </a:p>
        </p:txBody>
      </p:sp>
      <p:grpSp>
        <p:nvGrpSpPr>
          <p:cNvPr id="10" name="Group 85"/>
          <p:cNvGrpSpPr>
            <a:grpSpLocks/>
          </p:cNvGrpSpPr>
          <p:nvPr/>
        </p:nvGrpSpPr>
        <p:grpSpPr bwMode="auto">
          <a:xfrm rot="-6309901">
            <a:off x="5845176" y="2846387"/>
            <a:ext cx="152400" cy="460375"/>
            <a:chOff x="258" y="3360"/>
            <a:chExt cx="115" cy="386"/>
          </a:xfrm>
        </p:grpSpPr>
        <p:sp>
          <p:nvSpPr>
            <p:cNvPr id="11372" name="Oval 86"/>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11373" name="Line 87"/>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11374" name="Line 88"/>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11375" name="Line 89"/>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11" name="Group 90"/>
          <p:cNvGrpSpPr>
            <a:grpSpLocks/>
          </p:cNvGrpSpPr>
          <p:nvPr/>
        </p:nvGrpSpPr>
        <p:grpSpPr bwMode="auto">
          <a:xfrm rot="-304688">
            <a:off x="6184900" y="2544763"/>
            <a:ext cx="152400" cy="460375"/>
            <a:chOff x="258" y="3360"/>
            <a:chExt cx="115" cy="386"/>
          </a:xfrm>
        </p:grpSpPr>
        <p:sp>
          <p:nvSpPr>
            <p:cNvPr id="11368" name="Oval 91"/>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11369" name="Line 92"/>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11370" name="Line 93"/>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11371" name="Line 94"/>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12" name="Group 95"/>
          <p:cNvGrpSpPr>
            <a:grpSpLocks/>
          </p:cNvGrpSpPr>
          <p:nvPr/>
        </p:nvGrpSpPr>
        <p:grpSpPr bwMode="auto">
          <a:xfrm rot="-7752967">
            <a:off x="5564188" y="5027612"/>
            <a:ext cx="152400" cy="460375"/>
            <a:chOff x="258" y="3360"/>
            <a:chExt cx="115" cy="386"/>
          </a:xfrm>
        </p:grpSpPr>
        <p:sp>
          <p:nvSpPr>
            <p:cNvPr id="11364" name="Oval 96"/>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11365" name="Line 97"/>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11366" name="Line 98"/>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11367" name="Line 99"/>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13" name="Group 107"/>
          <p:cNvGrpSpPr>
            <a:grpSpLocks/>
          </p:cNvGrpSpPr>
          <p:nvPr/>
        </p:nvGrpSpPr>
        <p:grpSpPr bwMode="auto">
          <a:xfrm>
            <a:off x="5410200" y="2286000"/>
            <a:ext cx="258763" cy="657225"/>
            <a:chOff x="336" y="1767"/>
            <a:chExt cx="163" cy="414"/>
          </a:xfrm>
        </p:grpSpPr>
        <p:sp>
          <p:nvSpPr>
            <p:cNvPr id="11358" name="AutoShape 108"/>
            <p:cNvSpPr>
              <a:spLocks noChangeAspect="1" noChangeArrowheads="1"/>
            </p:cNvSpPr>
            <p:nvPr/>
          </p:nvSpPr>
          <p:spPr bwMode="auto">
            <a:xfrm rot="2689598">
              <a:off x="384" y="1843"/>
              <a:ext cx="115" cy="123"/>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59" name="Line 109"/>
            <p:cNvSpPr>
              <a:spLocks noChangeAspect="1" noChangeShapeType="1"/>
            </p:cNvSpPr>
            <p:nvPr/>
          </p:nvSpPr>
          <p:spPr bwMode="auto">
            <a:xfrm>
              <a:off x="401" y="1860"/>
              <a:ext cx="80" cy="87"/>
            </a:xfrm>
            <a:prstGeom prst="line">
              <a:avLst/>
            </a:prstGeom>
            <a:noFill/>
            <a:ln w="28575">
              <a:solidFill>
                <a:schemeClr val="tx1"/>
              </a:solidFill>
              <a:round/>
              <a:headEnd/>
              <a:tailEnd/>
            </a:ln>
          </p:spPr>
          <p:txBody>
            <a:bodyPr wrap="none" anchor="ctr"/>
            <a:lstStyle/>
            <a:p>
              <a:endParaRPr lang="en-US"/>
            </a:p>
          </p:txBody>
        </p:sp>
        <p:sp>
          <p:nvSpPr>
            <p:cNvPr id="11360" name="Line 110"/>
            <p:cNvSpPr>
              <a:spLocks noChangeAspect="1" noChangeShapeType="1"/>
            </p:cNvSpPr>
            <p:nvPr/>
          </p:nvSpPr>
          <p:spPr bwMode="auto">
            <a:xfrm rot="5400000">
              <a:off x="399" y="1864"/>
              <a:ext cx="88" cy="83"/>
            </a:xfrm>
            <a:prstGeom prst="line">
              <a:avLst/>
            </a:prstGeom>
            <a:noFill/>
            <a:ln w="28575">
              <a:solidFill>
                <a:schemeClr val="tx1"/>
              </a:solidFill>
              <a:round/>
              <a:headEnd/>
              <a:tailEnd/>
            </a:ln>
          </p:spPr>
          <p:txBody>
            <a:bodyPr wrap="none" anchor="ctr"/>
            <a:lstStyle/>
            <a:p>
              <a:endParaRPr lang="en-US"/>
            </a:p>
          </p:txBody>
        </p:sp>
        <p:sp>
          <p:nvSpPr>
            <p:cNvPr id="11361" name="Line 111"/>
            <p:cNvSpPr>
              <a:spLocks noChangeShapeType="1"/>
            </p:cNvSpPr>
            <p:nvPr/>
          </p:nvSpPr>
          <p:spPr bwMode="auto">
            <a:xfrm>
              <a:off x="441" y="1767"/>
              <a:ext cx="0" cy="48"/>
            </a:xfrm>
            <a:prstGeom prst="line">
              <a:avLst/>
            </a:prstGeom>
            <a:noFill/>
            <a:ln w="38100">
              <a:solidFill>
                <a:schemeClr val="tx1"/>
              </a:solidFill>
              <a:round/>
              <a:headEnd/>
              <a:tailEnd/>
            </a:ln>
          </p:spPr>
          <p:txBody>
            <a:bodyPr wrap="none" anchor="ctr"/>
            <a:lstStyle/>
            <a:p>
              <a:endParaRPr lang="en-US"/>
            </a:p>
          </p:txBody>
        </p:sp>
        <p:sp>
          <p:nvSpPr>
            <p:cNvPr id="11362" name="Line 112"/>
            <p:cNvSpPr>
              <a:spLocks noChangeShapeType="1"/>
            </p:cNvSpPr>
            <p:nvPr/>
          </p:nvSpPr>
          <p:spPr bwMode="auto">
            <a:xfrm flipH="1" flipV="1">
              <a:off x="336" y="2085"/>
              <a:ext cx="96" cy="96"/>
            </a:xfrm>
            <a:prstGeom prst="line">
              <a:avLst/>
            </a:prstGeom>
            <a:noFill/>
            <a:ln w="38100">
              <a:solidFill>
                <a:schemeClr val="tx1"/>
              </a:solidFill>
              <a:round/>
              <a:headEnd/>
              <a:tailEnd/>
            </a:ln>
          </p:spPr>
          <p:txBody>
            <a:bodyPr wrap="none" anchor="ctr"/>
            <a:lstStyle/>
            <a:p>
              <a:endParaRPr lang="en-US"/>
            </a:p>
          </p:txBody>
        </p:sp>
        <p:sp>
          <p:nvSpPr>
            <p:cNvPr id="11363" name="Line 113"/>
            <p:cNvSpPr>
              <a:spLocks noChangeShapeType="1"/>
            </p:cNvSpPr>
            <p:nvPr/>
          </p:nvSpPr>
          <p:spPr bwMode="auto">
            <a:xfrm>
              <a:off x="438" y="1989"/>
              <a:ext cx="0" cy="192"/>
            </a:xfrm>
            <a:prstGeom prst="line">
              <a:avLst/>
            </a:prstGeom>
            <a:noFill/>
            <a:ln w="38100">
              <a:solidFill>
                <a:schemeClr val="tx1"/>
              </a:solidFill>
              <a:round/>
              <a:headEnd/>
              <a:tailEnd/>
            </a:ln>
          </p:spPr>
          <p:txBody>
            <a:bodyPr wrap="none" anchor="ctr"/>
            <a:lstStyle/>
            <a:p>
              <a:endParaRPr lang="en-US"/>
            </a:p>
          </p:txBody>
        </p:sp>
      </p:grpSp>
      <p:sp>
        <p:nvSpPr>
          <p:cNvPr id="11304" name="Text Box 114"/>
          <p:cNvSpPr txBox="1">
            <a:spLocks noChangeArrowheads="1"/>
          </p:cNvSpPr>
          <p:nvPr/>
        </p:nvSpPr>
        <p:spPr bwMode="auto">
          <a:xfrm>
            <a:off x="4572000" y="2682875"/>
            <a:ext cx="374650" cy="274638"/>
          </a:xfrm>
          <a:prstGeom prst="rect">
            <a:avLst/>
          </a:prstGeom>
          <a:noFill/>
          <a:ln w="38100">
            <a:noFill/>
            <a:miter lim="800000"/>
            <a:headEnd/>
            <a:tailEnd/>
          </a:ln>
        </p:spPr>
        <p:txBody>
          <a:bodyPr wrap="none">
            <a:spAutoFit/>
          </a:bodyPr>
          <a:lstStyle/>
          <a:p>
            <a:r>
              <a:rPr lang="en-US" sz="1200" b="1">
                <a:solidFill>
                  <a:srgbClr val="FF0000"/>
                </a:solidFill>
              </a:rPr>
              <a:t>(+)</a:t>
            </a:r>
          </a:p>
        </p:txBody>
      </p:sp>
      <p:sp>
        <p:nvSpPr>
          <p:cNvPr id="11305" name="Text Box 115"/>
          <p:cNvSpPr txBox="1">
            <a:spLocks noChangeArrowheads="1"/>
          </p:cNvSpPr>
          <p:nvPr/>
        </p:nvSpPr>
        <p:spPr bwMode="auto">
          <a:xfrm>
            <a:off x="5997575" y="1095375"/>
            <a:ext cx="374650" cy="274638"/>
          </a:xfrm>
          <a:prstGeom prst="rect">
            <a:avLst/>
          </a:prstGeom>
          <a:noFill/>
          <a:ln w="38100">
            <a:noFill/>
            <a:miter lim="800000"/>
            <a:headEnd/>
            <a:tailEnd/>
          </a:ln>
        </p:spPr>
        <p:txBody>
          <a:bodyPr wrap="none">
            <a:spAutoFit/>
          </a:bodyPr>
          <a:lstStyle/>
          <a:p>
            <a:r>
              <a:rPr lang="en-US" sz="1200" b="1">
                <a:solidFill>
                  <a:srgbClr val="FF0000"/>
                </a:solidFill>
              </a:rPr>
              <a:t>(+)</a:t>
            </a:r>
          </a:p>
        </p:txBody>
      </p:sp>
      <p:sp>
        <p:nvSpPr>
          <p:cNvPr id="11306" name="Text Box 116"/>
          <p:cNvSpPr txBox="1">
            <a:spLocks noChangeArrowheads="1"/>
          </p:cNvSpPr>
          <p:nvPr/>
        </p:nvSpPr>
        <p:spPr bwMode="auto">
          <a:xfrm>
            <a:off x="4838700" y="6267450"/>
            <a:ext cx="374650" cy="274638"/>
          </a:xfrm>
          <a:prstGeom prst="rect">
            <a:avLst/>
          </a:prstGeom>
          <a:noFill/>
          <a:ln w="38100">
            <a:noFill/>
            <a:miter lim="800000"/>
            <a:headEnd/>
            <a:tailEnd/>
          </a:ln>
        </p:spPr>
        <p:txBody>
          <a:bodyPr wrap="none">
            <a:spAutoFit/>
          </a:bodyPr>
          <a:lstStyle/>
          <a:p>
            <a:r>
              <a:rPr lang="en-US" sz="1200" b="1">
                <a:solidFill>
                  <a:srgbClr val="FF0000"/>
                </a:solidFill>
              </a:rPr>
              <a:t>(+)</a:t>
            </a:r>
          </a:p>
        </p:txBody>
      </p:sp>
      <p:grpSp>
        <p:nvGrpSpPr>
          <p:cNvPr id="14" name="Group 117"/>
          <p:cNvGrpSpPr>
            <a:grpSpLocks/>
          </p:cNvGrpSpPr>
          <p:nvPr/>
        </p:nvGrpSpPr>
        <p:grpSpPr bwMode="auto">
          <a:xfrm>
            <a:off x="6781800" y="5867400"/>
            <a:ext cx="258763" cy="671513"/>
            <a:chOff x="336" y="1758"/>
            <a:chExt cx="163" cy="423"/>
          </a:xfrm>
        </p:grpSpPr>
        <p:sp>
          <p:nvSpPr>
            <p:cNvPr id="11351" name="AutoShape 118"/>
            <p:cNvSpPr>
              <a:spLocks noChangeAspect="1" noChangeArrowheads="1"/>
            </p:cNvSpPr>
            <p:nvPr/>
          </p:nvSpPr>
          <p:spPr bwMode="auto">
            <a:xfrm rot="2689598">
              <a:off x="384" y="1843"/>
              <a:ext cx="115" cy="123"/>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52" name="Line 119"/>
            <p:cNvSpPr>
              <a:spLocks noChangeAspect="1" noChangeShapeType="1"/>
            </p:cNvSpPr>
            <p:nvPr/>
          </p:nvSpPr>
          <p:spPr bwMode="auto">
            <a:xfrm>
              <a:off x="401" y="1860"/>
              <a:ext cx="80" cy="87"/>
            </a:xfrm>
            <a:prstGeom prst="line">
              <a:avLst/>
            </a:prstGeom>
            <a:noFill/>
            <a:ln w="28575">
              <a:solidFill>
                <a:schemeClr val="tx1"/>
              </a:solidFill>
              <a:round/>
              <a:headEnd/>
              <a:tailEnd/>
            </a:ln>
          </p:spPr>
          <p:txBody>
            <a:bodyPr wrap="none" anchor="ctr"/>
            <a:lstStyle/>
            <a:p>
              <a:endParaRPr lang="en-US"/>
            </a:p>
          </p:txBody>
        </p:sp>
        <p:sp>
          <p:nvSpPr>
            <p:cNvPr id="11353" name="Line 120"/>
            <p:cNvSpPr>
              <a:spLocks noChangeAspect="1" noChangeShapeType="1"/>
            </p:cNvSpPr>
            <p:nvPr/>
          </p:nvSpPr>
          <p:spPr bwMode="auto">
            <a:xfrm rot="5400000">
              <a:off x="399" y="1864"/>
              <a:ext cx="88" cy="83"/>
            </a:xfrm>
            <a:prstGeom prst="line">
              <a:avLst/>
            </a:prstGeom>
            <a:noFill/>
            <a:ln w="28575">
              <a:solidFill>
                <a:schemeClr val="tx1"/>
              </a:solidFill>
              <a:round/>
              <a:headEnd/>
              <a:tailEnd/>
            </a:ln>
          </p:spPr>
          <p:txBody>
            <a:bodyPr wrap="none" anchor="ctr"/>
            <a:lstStyle/>
            <a:p>
              <a:endParaRPr lang="en-US"/>
            </a:p>
          </p:txBody>
        </p:sp>
        <p:sp>
          <p:nvSpPr>
            <p:cNvPr id="11354" name="Line 121"/>
            <p:cNvSpPr>
              <a:spLocks noChangeShapeType="1"/>
            </p:cNvSpPr>
            <p:nvPr/>
          </p:nvSpPr>
          <p:spPr bwMode="auto">
            <a:xfrm>
              <a:off x="414" y="1758"/>
              <a:ext cx="0" cy="48"/>
            </a:xfrm>
            <a:prstGeom prst="line">
              <a:avLst/>
            </a:prstGeom>
            <a:noFill/>
            <a:ln w="38100">
              <a:solidFill>
                <a:schemeClr val="tx1"/>
              </a:solidFill>
              <a:round/>
              <a:headEnd/>
              <a:tailEnd/>
            </a:ln>
          </p:spPr>
          <p:txBody>
            <a:bodyPr wrap="none" anchor="ctr"/>
            <a:lstStyle/>
            <a:p>
              <a:endParaRPr lang="en-US"/>
            </a:p>
          </p:txBody>
        </p:sp>
        <p:sp>
          <p:nvSpPr>
            <p:cNvPr id="11355" name="Line 122"/>
            <p:cNvSpPr>
              <a:spLocks noChangeShapeType="1"/>
            </p:cNvSpPr>
            <p:nvPr/>
          </p:nvSpPr>
          <p:spPr bwMode="auto">
            <a:xfrm flipH="1" flipV="1">
              <a:off x="336" y="2085"/>
              <a:ext cx="96" cy="96"/>
            </a:xfrm>
            <a:prstGeom prst="line">
              <a:avLst/>
            </a:prstGeom>
            <a:noFill/>
            <a:ln w="38100">
              <a:solidFill>
                <a:schemeClr val="tx1"/>
              </a:solidFill>
              <a:round/>
              <a:headEnd/>
              <a:tailEnd/>
            </a:ln>
          </p:spPr>
          <p:txBody>
            <a:bodyPr wrap="none" anchor="ctr"/>
            <a:lstStyle/>
            <a:p>
              <a:endParaRPr lang="en-US"/>
            </a:p>
          </p:txBody>
        </p:sp>
        <p:sp>
          <p:nvSpPr>
            <p:cNvPr id="11356" name="Line 123"/>
            <p:cNvSpPr>
              <a:spLocks noChangeShapeType="1"/>
            </p:cNvSpPr>
            <p:nvPr/>
          </p:nvSpPr>
          <p:spPr bwMode="auto">
            <a:xfrm>
              <a:off x="438" y="1989"/>
              <a:ext cx="0" cy="192"/>
            </a:xfrm>
            <a:prstGeom prst="line">
              <a:avLst/>
            </a:prstGeom>
            <a:noFill/>
            <a:ln w="38100">
              <a:solidFill>
                <a:schemeClr val="tx1"/>
              </a:solidFill>
              <a:round/>
              <a:headEnd/>
              <a:tailEnd/>
            </a:ln>
          </p:spPr>
          <p:txBody>
            <a:bodyPr wrap="none" anchor="ctr"/>
            <a:lstStyle/>
            <a:p>
              <a:endParaRPr lang="en-US"/>
            </a:p>
          </p:txBody>
        </p:sp>
        <p:sp>
          <p:nvSpPr>
            <p:cNvPr id="11357" name="Line 124"/>
            <p:cNvSpPr>
              <a:spLocks noChangeShapeType="1"/>
            </p:cNvSpPr>
            <p:nvPr/>
          </p:nvSpPr>
          <p:spPr bwMode="auto">
            <a:xfrm>
              <a:off x="471" y="1758"/>
              <a:ext cx="0" cy="48"/>
            </a:xfrm>
            <a:prstGeom prst="line">
              <a:avLst/>
            </a:prstGeom>
            <a:noFill/>
            <a:ln w="38100">
              <a:solidFill>
                <a:schemeClr val="tx1"/>
              </a:solidFill>
              <a:round/>
              <a:headEnd/>
              <a:tailEnd/>
            </a:ln>
          </p:spPr>
          <p:txBody>
            <a:bodyPr wrap="none" anchor="ctr"/>
            <a:lstStyle/>
            <a:p>
              <a:endParaRPr lang="en-US"/>
            </a:p>
          </p:txBody>
        </p:sp>
      </p:grpSp>
      <p:grpSp>
        <p:nvGrpSpPr>
          <p:cNvPr id="15" name="Group 125"/>
          <p:cNvGrpSpPr>
            <a:grpSpLocks/>
          </p:cNvGrpSpPr>
          <p:nvPr/>
        </p:nvGrpSpPr>
        <p:grpSpPr bwMode="auto">
          <a:xfrm>
            <a:off x="9753600" y="6096000"/>
            <a:ext cx="182563" cy="315913"/>
            <a:chOff x="384" y="1767"/>
            <a:chExt cx="115" cy="199"/>
          </a:xfrm>
        </p:grpSpPr>
        <p:sp>
          <p:nvSpPr>
            <p:cNvPr id="11347" name="AutoShape 126"/>
            <p:cNvSpPr>
              <a:spLocks noChangeAspect="1" noChangeArrowheads="1"/>
            </p:cNvSpPr>
            <p:nvPr/>
          </p:nvSpPr>
          <p:spPr bwMode="auto">
            <a:xfrm rot="2689598">
              <a:off x="384" y="1843"/>
              <a:ext cx="115" cy="123"/>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48" name="Line 127"/>
            <p:cNvSpPr>
              <a:spLocks noChangeAspect="1" noChangeShapeType="1"/>
            </p:cNvSpPr>
            <p:nvPr/>
          </p:nvSpPr>
          <p:spPr bwMode="auto">
            <a:xfrm>
              <a:off x="401" y="1860"/>
              <a:ext cx="80" cy="87"/>
            </a:xfrm>
            <a:prstGeom prst="line">
              <a:avLst/>
            </a:prstGeom>
            <a:noFill/>
            <a:ln w="28575">
              <a:solidFill>
                <a:schemeClr val="tx1"/>
              </a:solidFill>
              <a:round/>
              <a:headEnd/>
              <a:tailEnd/>
            </a:ln>
          </p:spPr>
          <p:txBody>
            <a:bodyPr wrap="none" anchor="ctr"/>
            <a:lstStyle/>
            <a:p>
              <a:endParaRPr lang="en-US"/>
            </a:p>
          </p:txBody>
        </p:sp>
        <p:sp>
          <p:nvSpPr>
            <p:cNvPr id="11349" name="Line 128"/>
            <p:cNvSpPr>
              <a:spLocks noChangeAspect="1" noChangeShapeType="1"/>
            </p:cNvSpPr>
            <p:nvPr/>
          </p:nvSpPr>
          <p:spPr bwMode="auto">
            <a:xfrm rot="5400000">
              <a:off x="399" y="1864"/>
              <a:ext cx="88" cy="83"/>
            </a:xfrm>
            <a:prstGeom prst="line">
              <a:avLst/>
            </a:prstGeom>
            <a:noFill/>
            <a:ln w="28575">
              <a:solidFill>
                <a:schemeClr val="tx1"/>
              </a:solidFill>
              <a:round/>
              <a:headEnd/>
              <a:tailEnd/>
            </a:ln>
          </p:spPr>
          <p:txBody>
            <a:bodyPr wrap="none" anchor="ctr"/>
            <a:lstStyle/>
            <a:p>
              <a:endParaRPr lang="en-US"/>
            </a:p>
          </p:txBody>
        </p:sp>
        <p:sp>
          <p:nvSpPr>
            <p:cNvPr id="11350" name="Line 129"/>
            <p:cNvSpPr>
              <a:spLocks noChangeShapeType="1"/>
            </p:cNvSpPr>
            <p:nvPr/>
          </p:nvSpPr>
          <p:spPr bwMode="auto">
            <a:xfrm>
              <a:off x="441" y="1767"/>
              <a:ext cx="0" cy="48"/>
            </a:xfrm>
            <a:prstGeom prst="line">
              <a:avLst/>
            </a:prstGeom>
            <a:noFill/>
            <a:ln w="38100">
              <a:solidFill>
                <a:schemeClr val="tx1"/>
              </a:solidFill>
              <a:round/>
              <a:headEnd/>
              <a:tailEnd/>
            </a:ln>
          </p:spPr>
          <p:txBody>
            <a:bodyPr wrap="none" anchor="ctr"/>
            <a:lstStyle/>
            <a:p>
              <a:endParaRPr lang="en-US"/>
            </a:p>
          </p:txBody>
        </p:sp>
      </p:grpSp>
      <p:grpSp>
        <p:nvGrpSpPr>
          <p:cNvPr id="16" name="Group 130"/>
          <p:cNvGrpSpPr>
            <a:grpSpLocks/>
          </p:cNvGrpSpPr>
          <p:nvPr/>
        </p:nvGrpSpPr>
        <p:grpSpPr bwMode="auto">
          <a:xfrm>
            <a:off x="9753600" y="5105400"/>
            <a:ext cx="182563" cy="315913"/>
            <a:chOff x="384" y="1767"/>
            <a:chExt cx="115" cy="199"/>
          </a:xfrm>
        </p:grpSpPr>
        <p:sp>
          <p:nvSpPr>
            <p:cNvPr id="11343" name="AutoShape 131"/>
            <p:cNvSpPr>
              <a:spLocks noChangeAspect="1" noChangeArrowheads="1"/>
            </p:cNvSpPr>
            <p:nvPr/>
          </p:nvSpPr>
          <p:spPr bwMode="auto">
            <a:xfrm rot="2689598">
              <a:off x="384" y="1843"/>
              <a:ext cx="115" cy="123"/>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11344" name="Line 132"/>
            <p:cNvSpPr>
              <a:spLocks noChangeAspect="1" noChangeShapeType="1"/>
            </p:cNvSpPr>
            <p:nvPr/>
          </p:nvSpPr>
          <p:spPr bwMode="auto">
            <a:xfrm>
              <a:off x="401" y="1860"/>
              <a:ext cx="80" cy="87"/>
            </a:xfrm>
            <a:prstGeom prst="line">
              <a:avLst/>
            </a:prstGeom>
            <a:noFill/>
            <a:ln w="28575">
              <a:solidFill>
                <a:schemeClr val="tx1"/>
              </a:solidFill>
              <a:round/>
              <a:headEnd/>
              <a:tailEnd/>
            </a:ln>
          </p:spPr>
          <p:txBody>
            <a:bodyPr wrap="none" anchor="ctr"/>
            <a:lstStyle/>
            <a:p>
              <a:endParaRPr lang="en-US"/>
            </a:p>
          </p:txBody>
        </p:sp>
        <p:sp>
          <p:nvSpPr>
            <p:cNvPr id="11345" name="Line 133"/>
            <p:cNvSpPr>
              <a:spLocks noChangeAspect="1" noChangeShapeType="1"/>
            </p:cNvSpPr>
            <p:nvPr/>
          </p:nvSpPr>
          <p:spPr bwMode="auto">
            <a:xfrm rot="5400000">
              <a:off x="399" y="1864"/>
              <a:ext cx="88" cy="83"/>
            </a:xfrm>
            <a:prstGeom prst="line">
              <a:avLst/>
            </a:prstGeom>
            <a:noFill/>
            <a:ln w="28575">
              <a:solidFill>
                <a:schemeClr val="tx1"/>
              </a:solidFill>
              <a:round/>
              <a:headEnd/>
              <a:tailEnd/>
            </a:ln>
          </p:spPr>
          <p:txBody>
            <a:bodyPr wrap="none" anchor="ctr"/>
            <a:lstStyle/>
            <a:p>
              <a:endParaRPr lang="en-US"/>
            </a:p>
          </p:txBody>
        </p:sp>
        <p:sp>
          <p:nvSpPr>
            <p:cNvPr id="11346" name="Line 134"/>
            <p:cNvSpPr>
              <a:spLocks noChangeShapeType="1"/>
            </p:cNvSpPr>
            <p:nvPr/>
          </p:nvSpPr>
          <p:spPr bwMode="auto">
            <a:xfrm>
              <a:off x="441" y="1767"/>
              <a:ext cx="0" cy="48"/>
            </a:xfrm>
            <a:prstGeom prst="line">
              <a:avLst/>
            </a:prstGeom>
            <a:noFill/>
            <a:ln w="38100">
              <a:solidFill>
                <a:schemeClr val="tx1"/>
              </a:solidFill>
              <a:round/>
              <a:headEnd/>
              <a:tailEnd/>
            </a:ln>
          </p:spPr>
          <p:txBody>
            <a:bodyPr wrap="none" anchor="ctr"/>
            <a:lstStyle/>
            <a:p>
              <a:endParaRPr lang="en-US"/>
            </a:p>
          </p:txBody>
        </p:sp>
      </p:grpSp>
      <p:grpSp>
        <p:nvGrpSpPr>
          <p:cNvPr id="18" name="Group 143"/>
          <p:cNvGrpSpPr>
            <a:grpSpLocks/>
          </p:cNvGrpSpPr>
          <p:nvPr/>
        </p:nvGrpSpPr>
        <p:grpSpPr bwMode="auto">
          <a:xfrm>
            <a:off x="5719763" y="1514475"/>
            <a:ext cx="246062" cy="547688"/>
            <a:chOff x="336" y="2496"/>
            <a:chExt cx="199" cy="538"/>
          </a:xfrm>
        </p:grpSpPr>
        <p:sp>
          <p:nvSpPr>
            <p:cNvPr id="11329" name="Oval 144"/>
            <p:cNvSpPr>
              <a:spLocks noChangeArrowheads="1"/>
            </p:cNvSpPr>
            <p:nvPr/>
          </p:nvSpPr>
          <p:spPr bwMode="auto">
            <a:xfrm>
              <a:off x="376" y="2806"/>
              <a:ext cx="113" cy="74"/>
            </a:xfrm>
            <a:prstGeom prst="ellipse">
              <a:avLst/>
            </a:prstGeom>
            <a:noFill/>
            <a:ln w="25400">
              <a:solidFill>
                <a:srgbClr val="FF0000"/>
              </a:solidFill>
              <a:round/>
              <a:headEnd/>
              <a:tailEnd/>
            </a:ln>
          </p:spPr>
          <p:txBody>
            <a:bodyPr wrap="none" anchor="ctr"/>
            <a:lstStyle/>
            <a:p>
              <a:endParaRPr lang="en-US"/>
            </a:p>
          </p:txBody>
        </p:sp>
        <p:sp>
          <p:nvSpPr>
            <p:cNvPr id="11330" name="Line 145"/>
            <p:cNvSpPr>
              <a:spLocks noChangeShapeType="1"/>
            </p:cNvSpPr>
            <p:nvPr/>
          </p:nvSpPr>
          <p:spPr bwMode="auto">
            <a:xfrm flipV="1">
              <a:off x="432" y="2496"/>
              <a:ext cx="0" cy="432"/>
            </a:xfrm>
            <a:prstGeom prst="line">
              <a:avLst/>
            </a:prstGeom>
            <a:noFill/>
            <a:ln w="25400">
              <a:solidFill>
                <a:srgbClr val="FF0000"/>
              </a:solidFill>
              <a:round/>
              <a:headEnd/>
              <a:tailEnd type="triangle" w="med" len="med"/>
            </a:ln>
          </p:spPr>
          <p:txBody>
            <a:bodyPr wrap="none" anchor="ctr"/>
            <a:lstStyle/>
            <a:p>
              <a:endParaRPr lang="en-US"/>
            </a:p>
          </p:txBody>
        </p:sp>
        <p:sp>
          <p:nvSpPr>
            <p:cNvPr id="11331" name="Line 146"/>
            <p:cNvSpPr>
              <a:spLocks noChangeShapeType="1"/>
            </p:cNvSpPr>
            <p:nvPr/>
          </p:nvSpPr>
          <p:spPr bwMode="auto">
            <a:xfrm>
              <a:off x="386" y="2663"/>
              <a:ext cx="94" cy="0"/>
            </a:xfrm>
            <a:prstGeom prst="line">
              <a:avLst/>
            </a:prstGeom>
            <a:noFill/>
            <a:ln w="25400">
              <a:solidFill>
                <a:srgbClr val="FF0000"/>
              </a:solidFill>
              <a:round/>
              <a:headEnd/>
              <a:tailEnd/>
            </a:ln>
          </p:spPr>
          <p:txBody>
            <a:bodyPr wrap="none" anchor="ctr"/>
            <a:lstStyle/>
            <a:p>
              <a:endParaRPr lang="en-US"/>
            </a:p>
          </p:txBody>
        </p:sp>
        <p:sp>
          <p:nvSpPr>
            <p:cNvPr id="11332" name="Line 147"/>
            <p:cNvSpPr>
              <a:spLocks noChangeShapeType="1"/>
            </p:cNvSpPr>
            <p:nvPr/>
          </p:nvSpPr>
          <p:spPr bwMode="auto">
            <a:xfrm>
              <a:off x="384" y="2716"/>
              <a:ext cx="94" cy="0"/>
            </a:xfrm>
            <a:prstGeom prst="line">
              <a:avLst/>
            </a:prstGeom>
            <a:noFill/>
            <a:ln w="25400">
              <a:solidFill>
                <a:srgbClr val="FF0000"/>
              </a:solidFill>
              <a:round/>
              <a:headEnd/>
              <a:tailEnd/>
            </a:ln>
          </p:spPr>
          <p:txBody>
            <a:bodyPr wrap="none" anchor="ctr"/>
            <a:lstStyle/>
            <a:p>
              <a:endParaRPr lang="en-US"/>
            </a:p>
          </p:txBody>
        </p:sp>
        <p:sp>
          <p:nvSpPr>
            <p:cNvPr id="11333" name="Line 148"/>
            <p:cNvSpPr>
              <a:spLocks noChangeShapeType="1"/>
            </p:cNvSpPr>
            <p:nvPr/>
          </p:nvSpPr>
          <p:spPr bwMode="auto">
            <a:xfrm flipH="1">
              <a:off x="336" y="2937"/>
              <a:ext cx="192" cy="0"/>
            </a:xfrm>
            <a:prstGeom prst="line">
              <a:avLst/>
            </a:prstGeom>
            <a:noFill/>
            <a:ln w="25400">
              <a:solidFill>
                <a:srgbClr val="FF0000"/>
              </a:solidFill>
              <a:round/>
              <a:headEnd/>
              <a:tailEnd/>
            </a:ln>
          </p:spPr>
          <p:txBody>
            <a:bodyPr wrap="none" anchor="ctr"/>
            <a:lstStyle/>
            <a:p>
              <a:endParaRPr lang="en-US"/>
            </a:p>
          </p:txBody>
        </p:sp>
        <p:sp>
          <p:nvSpPr>
            <p:cNvPr id="11334" name="Oval 149"/>
            <p:cNvSpPr>
              <a:spLocks noChangeArrowheads="1"/>
            </p:cNvSpPr>
            <p:nvPr/>
          </p:nvSpPr>
          <p:spPr bwMode="auto">
            <a:xfrm>
              <a:off x="336" y="2976"/>
              <a:ext cx="64" cy="58"/>
            </a:xfrm>
            <a:prstGeom prst="ellipse">
              <a:avLst/>
            </a:prstGeom>
            <a:noFill/>
            <a:ln w="25400">
              <a:solidFill>
                <a:srgbClr val="FF0000"/>
              </a:solidFill>
              <a:round/>
              <a:headEnd/>
              <a:tailEnd/>
            </a:ln>
          </p:spPr>
          <p:txBody>
            <a:bodyPr wrap="none" anchor="ctr"/>
            <a:lstStyle/>
            <a:p>
              <a:endParaRPr lang="en-US"/>
            </a:p>
          </p:txBody>
        </p:sp>
        <p:sp>
          <p:nvSpPr>
            <p:cNvPr id="11335" name="Oval 150"/>
            <p:cNvSpPr>
              <a:spLocks noChangeArrowheads="1"/>
            </p:cNvSpPr>
            <p:nvPr/>
          </p:nvSpPr>
          <p:spPr bwMode="auto">
            <a:xfrm>
              <a:off x="471" y="2976"/>
              <a:ext cx="64" cy="58"/>
            </a:xfrm>
            <a:prstGeom prst="ellipse">
              <a:avLst/>
            </a:prstGeom>
            <a:noFill/>
            <a:ln w="25400">
              <a:solidFill>
                <a:srgbClr val="FF0000"/>
              </a:solidFill>
              <a:round/>
              <a:headEnd/>
              <a:tailEnd/>
            </a:ln>
          </p:spPr>
          <p:txBody>
            <a:bodyPr wrap="none" anchor="ctr"/>
            <a:lstStyle/>
            <a:p>
              <a:endParaRPr lang="en-US"/>
            </a:p>
          </p:txBody>
        </p:sp>
      </p:grpSp>
      <p:grpSp>
        <p:nvGrpSpPr>
          <p:cNvPr id="19" name="Group 151"/>
          <p:cNvGrpSpPr>
            <a:grpSpLocks/>
          </p:cNvGrpSpPr>
          <p:nvPr/>
        </p:nvGrpSpPr>
        <p:grpSpPr bwMode="auto">
          <a:xfrm>
            <a:off x="4344988" y="6238875"/>
            <a:ext cx="246062" cy="547688"/>
            <a:chOff x="336" y="2496"/>
            <a:chExt cx="199" cy="538"/>
          </a:xfrm>
        </p:grpSpPr>
        <p:sp>
          <p:nvSpPr>
            <p:cNvPr id="11322" name="Oval 152"/>
            <p:cNvSpPr>
              <a:spLocks noChangeArrowheads="1"/>
            </p:cNvSpPr>
            <p:nvPr/>
          </p:nvSpPr>
          <p:spPr bwMode="auto">
            <a:xfrm>
              <a:off x="376" y="2806"/>
              <a:ext cx="113" cy="74"/>
            </a:xfrm>
            <a:prstGeom prst="ellipse">
              <a:avLst/>
            </a:prstGeom>
            <a:noFill/>
            <a:ln w="25400">
              <a:solidFill>
                <a:srgbClr val="FF0000"/>
              </a:solidFill>
              <a:round/>
              <a:headEnd/>
              <a:tailEnd/>
            </a:ln>
          </p:spPr>
          <p:txBody>
            <a:bodyPr wrap="none" anchor="ctr"/>
            <a:lstStyle/>
            <a:p>
              <a:endParaRPr lang="en-US"/>
            </a:p>
          </p:txBody>
        </p:sp>
        <p:sp>
          <p:nvSpPr>
            <p:cNvPr id="11323" name="Line 153"/>
            <p:cNvSpPr>
              <a:spLocks noChangeShapeType="1"/>
            </p:cNvSpPr>
            <p:nvPr/>
          </p:nvSpPr>
          <p:spPr bwMode="auto">
            <a:xfrm flipV="1">
              <a:off x="432" y="2496"/>
              <a:ext cx="0" cy="432"/>
            </a:xfrm>
            <a:prstGeom prst="line">
              <a:avLst/>
            </a:prstGeom>
            <a:noFill/>
            <a:ln w="25400">
              <a:solidFill>
                <a:srgbClr val="FF0000"/>
              </a:solidFill>
              <a:round/>
              <a:headEnd/>
              <a:tailEnd type="triangle" w="med" len="med"/>
            </a:ln>
          </p:spPr>
          <p:txBody>
            <a:bodyPr wrap="none" anchor="ctr"/>
            <a:lstStyle/>
            <a:p>
              <a:endParaRPr lang="en-US"/>
            </a:p>
          </p:txBody>
        </p:sp>
        <p:sp>
          <p:nvSpPr>
            <p:cNvPr id="11324" name="Line 154"/>
            <p:cNvSpPr>
              <a:spLocks noChangeShapeType="1"/>
            </p:cNvSpPr>
            <p:nvPr/>
          </p:nvSpPr>
          <p:spPr bwMode="auto">
            <a:xfrm>
              <a:off x="386" y="2663"/>
              <a:ext cx="94" cy="0"/>
            </a:xfrm>
            <a:prstGeom prst="line">
              <a:avLst/>
            </a:prstGeom>
            <a:noFill/>
            <a:ln w="25400">
              <a:solidFill>
                <a:srgbClr val="FF0000"/>
              </a:solidFill>
              <a:round/>
              <a:headEnd/>
              <a:tailEnd/>
            </a:ln>
          </p:spPr>
          <p:txBody>
            <a:bodyPr wrap="none" anchor="ctr"/>
            <a:lstStyle/>
            <a:p>
              <a:endParaRPr lang="en-US"/>
            </a:p>
          </p:txBody>
        </p:sp>
        <p:sp>
          <p:nvSpPr>
            <p:cNvPr id="11325" name="Line 155"/>
            <p:cNvSpPr>
              <a:spLocks noChangeShapeType="1"/>
            </p:cNvSpPr>
            <p:nvPr/>
          </p:nvSpPr>
          <p:spPr bwMode="auto">
            <a:xfrm>
              <a:off x="384" y="2716"/>
              <a:ext cx="94" cy="0"/>
            </a:xfrm>
            <a:prstGeom prst="line">
              <a:avLst/>
            </a:prstGeom>
            <a:noFill/>
            <a:ln w="25400">
              <a:solidFill>
                <a:srgbClr val="FF0000"/>
              </a:solidFill>
              <a:round/>
              <a:headEnd/>
              <a:tailEnd/>
            </a:ln>
          </p:spPr>
          <p:txBody>
            <a:bodyPr wrap="none" anchor="ctr"/>
            <a:lstStyle/>
            <a:p>
              <a:endParaRPr lang="en-US"/>
            </a:p>
          </p:txBody>
        </p:sp>
        <p:sp>
          <p:nvSpPr>
            <p:cNvPr id="11326" name="Line 156"/>
            <p:cNvSpPr>
              <a:spLocks noChangeShapeType="1"/>
            </p:cNvSpPr>
            <p:nvPr/>
          </p:nvSpPr>
          <p:spPr bwMode="auto">
            <a:xfrm flipH="1">
              <a:off x="336" y="2937"/>
              <a:ext cx="192" cy="0"/>
            </a:xfrm>
            <a:prstGeom prst="line">
              <a:avLst/>
            </a:prstGeom>
            <a:noFill/>
            <a:ln w="25400">
              <a:solidFill>
                <a:srgbClr val="FF0000"/>
              </a:solidFill>
              <a:round/>
              <a:headEnd/>
              <a:tailEnd/>
            </a:ln>
          </p:spPr>
          <p:txBody>
            <a:bodyPr wrap="none" anchor="ctr"/>
            <a:lstStyle/>
            <a:p>
              <a:endParaRPr lang="en-US"/>
            </a:p>
          </p:txBody>
        </p:sp>
        <p:sp>
          <p:nvSpPr>
            <p:cNvPr id="11327" name="Oval 157"/>
            <p:cNvSpPr>
              <a:spLocks noChangeArrowheads="1"/>
            </p:cNvSpPr>
            <p:nvPr/>
          </p:nvSpPr>
          <p:spPr bwMode="auto">
            <a:xfrm>
              <a:off x="336" y="2976"/>
              <a:ext cx="64" cy="58"/>
            </a:xfrm>
            <a:prstGeom prst="ellipse">
              <a:avLst/>
            </a:prstGeom>
            <a:noFill/>
            <a:ln w="25400">
              <a:solidFill>
                <a:srgbClr val="FF0000"/>
              </a:solidFill>
              <a:round/>
              <a:headEnd/>
              <a:tailEnd/>
            </a:ln>
          </p:spPr>
          <p:txBody>
            <a:bodyPr wrap="none" anchor="ctr"/>
            <a:lstStyle/>
            <a:p>
              <a:endParaRPr lang="en-US"/>
            </a:p>
          </p:txBody>
        </p:sp>
        <p:sp>
          <p:nvSpPr>
            <p:cNvPr id="11328" name="Oval 158"/>
            <p:cNvSpPr>
              <a:spLocks noChangeArrowheads="1"/>
            </p:cNvSpPr>
            <p:nvPr/>
          </p:nvSpPr>
          <p:spPr bwMode="auto">
            <a:xfrm>
              <a:off x="471" y="2976"/>
              <a:ext cx="64" cy="58"/>
            </a:xfrm>
            <a:prstGeom prst="ellipse">
              <a:avLst/>
            </a:prstGeom>
            <a:noFill/>
            <a:ln w="25400">
              <a:solidFill>
                <a:srgbClr val="FF0000"/>
              </a:solidFill>
              <a:round/>
              <a:headEnd/>
              <a:tailEnd/>
            </a:ln>
          </p:spPr>
          <p:txBody>
            <a:bodyPr wrap="none" anchor="ctr"/>
            <a:lstStyle/>
            <a:p>
              <a:endParaRPr lang="en-US"/>
            </a:p>
          </p:txBody>
        </p:sp>
      </p:grpSp>
      <p:grpSp>
        <p:nvGrpSpPr>
          <p:cNvPr id="20" name="Group 159"/>
          <p:cNvGrpSpPr>
            <a:grpSpLocks/>
          </p:cNvGrpSpPr>
          <p:nvPr/>
        </p:nvGrpSpPr>
        <p:grpSpPr bwMode="auto">
          <a:xfrm rot="-2664112">
            <a:off x="5105400" y="2633663"/>
            <a:ext cx="274638" cy="547687"/>
            <a:chOff x="210" y="480"/>
            <a:chExt cx="240" cy="480"/>
          </a:xfrm>
        </p:grpSpPr>
        <p:sp>
          <p:nvSpPr>
            <p:cNvPr id="11314"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11315"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11316"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11317" name="Line 163"/>
            <p:cNvSpPr>
              <a:spLocks noChangeShapeType="1"/>
            </p:cNvSpPr>
            <p:nvPr/>
          </p:nvSpPr>
          <p:spPr bwMode="auto">
            <a:xfrm>
              <a:off x="240" y="672"/>
              <a:ext cx="192" cy="0"/>
            </a:xfrm>
            <a:prstGeom prst="line">
              <a:avLst/>
            </a:prstGeom>
            <a:noFill/>
            <a:ln w="25400">
              <a:solidFill>
                <a:srgbClr val="FF0000"/>
              </a:solidFill>
              <a:round/>
              <a:headEnd/>
              <a:tailEnd/>
            </a:ln>
          </p:spPr>
          <p:txBody>
            <a:bodyPr wrap="none" anchor="ctr"/>
            <a:lstStyle/>
            <a:p>
              <a:endParaRPr lang="en-US"/>
            </a:p>
          </p:txBody>
        </p:sp>
        <p:sp>
          <p:nvSpPr>
            <p:cNvPr id="11318" name="Line 164"/>
            <p:cNvSpPr>
              <a:spLocks noChangeShapeType="1"/>
            </p:cNvSpPr>
            <p:nvPr/>
          </p:nvSpPr>
          <p:spPr bwMode="auto">
            <a:xfrm>
              <a:off x="240" y="615"/>
              <a:ext cx="192" cy="0"/>
            </a:xfrm>
            <a:prstGeom prst="line">
              <a:avLst/>
            </a:prstGeom>
            <a:noFill/>
            <a:ln w="25400">
              <a:solidFill>
                <a:srgbClr val="FF0000"/>
              </a:solidFill>
              <a:round/>
              <a:headEnd/>
              <a:tailEnd/>
            </a:ln>
          </p:spPr>
          <p:txBody>
            <a:bodyPr wrap="none" anchor="ctr"/>
            <a:lstStyle/>
            <a:p>
              <a:endParaRPr lang="en-US"/>
            </a:p>
          </p:txBody>
        </p:sp>
        <p:sp>
          <p:nvSpPr>
            <p:cNvPr id="11319" name="Line 165"/>
            <p:cNvSpPr>
              <a:spLocks noChangeShapeType="1"/>
            </p:cNvSpPr>
            <p:nvPr/>
          </p:nvSpPr>
          <p:spPr bwMode="auto">
            <a:xfrm>
              <a:off x="240" y="567"/>
              <a:ext cx="192" cy="0"/>
            </a:xfrm>
            <a:prstGeom prst="line">
              <a:avLst/>
            </a:prstGeom>
            <a:noFill/>
            <a:ln w="25400">
              <a:solidFill>
                <a:srgbClr val="FF0000"/>
              </a:solidFill>
              <a:round/>
              <a:headEnd/>
              <a:tailEnd/>
            </a:ln>
          </p:spPr>
          <p:txBody>
            <a:bodyPr wrap="none" anchor="ctr"/>
            <a:lstStyle/>
            <a:p>
              <a:endParaRPr lang="en-US"/>
            </a:p>
          </p:txBody>
        </p:sp>
        <p:sp>
          <p:nvSpPr>
            <p:cNvPr id="11320"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sp>
          <p:nvSpPr>
            <p:cNvPr id="11321" name="Oval 167"/>
            <p:cNvSpPr>
              <a:spLocks noChangeArrowheads="1"/>
            </p:cNvSpPr>
            <p:nvPr/>
          </p:nvSpPr>
          <p:spPr bwMode="auto">
            <a:xfrm>
              <a:off x="210" y="864"/>
              <a:ext cx="240" cy="96"/>
            </a:xfrm>
            <a:prstGeom prst="ellipse">
              <a:avLst/>
            </a:prstGeom>
            <a:noFill/>
            <a:ln w="25400">
              <a:solidFill>
                <a:srgbClr val="FF0000"/>
              </a:solidFill>
              <a:round/>
              <a:headEnd/>
              <a:tailEnd/>
            </a:ln>
          </p:spPr>
          <p:txBody>
            <a:bodyPr wrap="none" anchor="ctr"/>
            <a:lstStyle/>
            <a:p>
              <a:endParaRPr lang="en-US"/>
            </a:p>
          </p:txBody>
        </p:sp>
      </p:grpSp>
      <p:sp>
        <p:nvSpPr>
          <p:cNvPr id="141" name="TextBox 140"/>
          <p:cNvSpPr txBox="1"/>
          <p:nvPr/>
        </p:nvSpPr>
        <p:spPr>
          <a:xfrm>
            <a:off x="5867400" y="228600"/>
            <a:ext cx="1524000" cy="830997"/>
          </a:xfrm>
          <a:prstGeom prst="rect">
            <a:avLst/>
          </a:prstGeom>
          <a:solidFill>
            <a:schemeClr val="bg1"/>
          </a:solidFill>
        </p:spPr>
        <p:txBody>
          <a:bodyPr wrap="square" rtlCol="0">
            <a:spAutoFit/>
          </a:bodyPr>
          <a:lstStyle/>
          <a:p>
            <a:r>
              <a:rPr lang="en-US" sz="1200" dirty="0"/>
              <a:t>DO</a:t>
            </a:r>
          </a:p>
          <a:p>
            <a:r>
              <a:rPr lang="en-US" sz="1200" dirty="0"/>
              <a:t>T: Disrupt</a:t>
            </a:r>
          </a:p>
          <a:p>
            <a:r>
              <a:rPr lang="en-US" sz="1200" dirty="0"/>
              <a:t>P: Prevent bypass of the BN DO</a:t>
            </a:r>
          </a:p>
        </p:txBody>
      </p:sp>
      <p:sp>
        <p:nvSpPr>
          <p:cNvPr id="142" name="TextBox 141"/>
          <p:cNvSpPr txBox="1"/>
          <p:nvPr/>
        </p:nvSpPr>
        <p:spPr>
          <a:xfrm>
            <a:off x="3657600" y="1194137"/>
            <a:ext cx="1524000" cy="1015663"/>
          </a:xfrm>
          <a:prstGeom prst="rect">
            <a:avLst/>
          </a:prstGeom>
          <a:solidFill>
            <a:schemeClr val="bg1"/>
          </a:solidFill>
        </p:spPr>
        <p:txBody>
          <a:bodyPr wrap="square" rtlCol="0">
            <a:spAutoFit/>
          </a:bodyPr>
          <a:lstStyle/>
          <a:p>
            <a:r>
              <a:rPr lang="en-US" sz="1200" dirty="0"/>
              <a:t>SO1</a:t>
            </a:r>
          </a:p>
          <a:p>
            <a:r>
              <a:rPr lang="en-US" sz="1200" dirty="0"/>
              <a:t>T: Disrupt</a:t>
            </a:r>
          </a:p>
          <a:p>
            <a:r>
              <a:rPr lang="en-US" sz="1200" dirty="0"/>
              <a:t>P: Prevent envelopment of the CO DO</a:t>
            </a:r>
          </a:p>
        </p:txBody>
      </p:sp>
      <p:sp>
        <p:nvSpPr>
          <p:cNvPr id="143" name="TextBox 142"/>
          <p:cNvSpPr txBox="1"/>
          <p:nvPr/>
        </p:nvSpPr>
        <p:spPr>
          <a:xfrm>
            <a:off x="3276600" y="4876800"/>
            <a:ext cx="1524000" cy="1015663"/>
          </a:xfrm>
          <a:prstGeom prst="rect">
            <a:avLst/>
          </a:prstGeom>
          <a:solidFill>
            <a:schemeClr val="bg1"/>
          </a:solidFill>
        </p:spPr>
        <p:txBody>
          <a:bodyPr wrap="square" rtlCol="0">
            <a:spAutoFit/>
          </a:bodyPr>
          <a:lstStyle/>
          <a:p>
            <a:r>
              <a:rPr lang="en-US" sz="1200" dirty="0"/>
              <a:t>SO2</a:t>
            </a:r>
          </a:p>
          <a:p>
            <a:r>
              <a:rPr lang="en-US" sz="1200" dirty="0"/>
              <a:t>T: Block</a:t>
            </a:r>
          </a:p>
          <a:p>
            <a:r>
              <a:rPr lang="en-US" sz="1200" dirty="0"/>
              <a:t>P: Prevent US forces from bypassing the CO DO</a:t>
            </a:r>
          </a:p>
        </p:txBody>
      </p:sp>
      <p:grpSp>
        <p:nvGrpSpPr>
          <p:cNvPr id="144" name="Group 174"/>
          <p:cNvGrpSpPr>
            <a:grpSpLocks/>
          </p:cNvGrpSpPr>
          <p:nvPr/>
        </p:nvGrpSpPr>
        <p:grpSpPr bwMode="auto">
          <a:xfrm rot="13573413">
            <a:off x="5137283" y="646086"/>
            <a:ext cx="685800" cy="381000"/>
            <a:chOff x="3200400" y="1219200"/>
            <a:chExt cx="990600" cy="458788"/>
          </a:xfrm>
        </p:grpSpPr>
        <p:cxnSp>
          <p:nvCxnSpPr>
            <p:cNvPr id="145" name="Straight Connector 144"/>
            <p:cNvCxnSpPr/>
            <p:nvPr/>
          </p:nvCxnSpPr>
          <p:spPr>
            <a:xfrm rot="5400000">
              <a:off x="3428280" y="1447639"/>
              <a:ext cx="4568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10800000">
              <a:off x="3200400" y="1448594"/>
              <a:ext cx="4563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3656719" y="1219200"/>
              <a:ext cx="534281" cy="19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3656719" y="1448594"/>
              <a:ext cx="38294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3656719" y="1676077"/>
              <a:ext cx="229306" cy="191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0" name="Group 174"/>
          <p:cNvGrpSpPr>
            <a:grpSpLocks/>
          </p:cNvGrpSpPr>
          <p:nvPr/>
        </p:nvGrpSpPr>
        <p:grpSpPr bwMode="auto">
          <a:xfrm rot="13573413">
            <a:off x="4070484" y="2322486"/>
            <a:ext cx="685800" cy="381000"/>
            <a:chOff x="3200400" y="1219200"/>
            <a:chExt cx="990600" cy="458788"/>
          </a:xfrm>
        </p:grpSpPr>
        <p:cxnSp>
          <p:nvCxnSpPr>
            <p:cNvPr id="151" name="Straight Connector 150"/>
            <p:cNvCxnSpPr/>
            <p:nvPr/>
          </p:nvCxnSpPr>
          <p:spPr>
            <a:xfrm rot="5400000">
              <a:off x="3428280" y="1447639"/>
              <a:ext cx="4568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rot="10800000">
              <a:off x="3200400" y="1448594"/>
              <a:ext cx="4563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3656719" y="1219200"/>
              <a:ext cx="534281" cy="19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p:nvPr/>
          </p:nvCxnSpPr>
          <p:spPr>
            <a:xfrm>
              <a:off x="3656719" y="1448594"/>
              <a:ext cx="38294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a:off x="3656719" y="1676077"/>
              <a:ext cx="229306" cy="191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7" name="Group 174"/>
          <p:cNvGrpSpPr>
            <a:grpSpLocks/>
          </p:cNvGrpSpPr>
          <p:nvPr/>
        </p:nvGrpSpPr>
        <p:grpSpPr bwMode="auto">
          <a:xfrm rot="11575131">
            <a:off x="3462911" y="6167841"/>
            <a:ext cx="685800" cy="381000"/>
            <a:chOff x="3200400" y="1219200"/>
            <a:chExt cx="990600" cy="458788"/>
          </a:xfrm>
        </p:grpSpPr>
        <p:cxnSp>
          <p:nvCxnSpPr>
            <p:cNvPr id="158" name="Straight Connector 157"/>
            <p:cNvCxnSpPr/>
            <p:nvPr/>
          </p:nvCxnSpPr>
          <p:spPr>
            <a:xfrm rot="5400000">
              <a:off x="3428280" y="1447639"/>
              <a:ext cx="4568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rot="10800000">
              <a:off x="3200400" y="1448594"/>
              <a:ext cx="4563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3656719" y="1219200"/>
              <a:ext cx="534281" cy="19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3656719" y="1448594"/>
              <a:ext cx="38294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3656719" y="1676077"/>
              <a:ext cx="229306" cy="1911"/>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63" name="TextBox 70"/>
          <p:cNvSpPr txBox="1">
            <a:spLocks noChangeArrowheads="1"/>
          </p:cNvSpPr>
          <p:nvPr/>
        </p:nvSpPr>
        <p:spPr bwMode="auto">
          <a:xfrm>
            <a:off x="0" y="0"/>
            <a:ext cx="1698350" cy="954107"/>
          </a:xfrm>
          <a:prstGeom prst="rect">
            <a:avLst/>
          </a:prstGeom>
          <a:solidFill>
            <a:schemeClr val="bg1"/>
          </a:solidFill>
          <a:ln w="9525">
            <a:noFill/>
            <a:miter lim="800000"/>
            <a:headEnd/>
            <a:tailEnd/>
          </a:ln>
        </p:spPr>
        <p:txBody>
          <a:bodyPr wrap="none">
            <a:spAutoFit/>
          </a:bodyPr>
          <a:lstStyle/>
          <a:p>
            <a:r>
              <a:rPr lang="en-US" sz="1400" dirty="0"/>
              <a:t>Company</a:t>
            </a:r>
          </a:p>
          <a:p>
            <a:r>
              <a:rPr lang="en-US" sz="1400" dirty="0"/>
              <a:t>T: Disrupt </a:t>
            </a:r>
          </a:p>
          <a:p>
            <a:r>
              <a:rPr lang="en-US" sz="1400" dirty="0"/>
              <a:t>P: Prevent bypass of </a:t>
            </a:r>
          </a:p>
          <a:p>
            <a:r>
              <a:rPr lang="en-US" sz="1400" dirty="0"/>
              <a:t> BN DO </a:t>
            </a:r>
          </a:p>
        </p:txBody>
      </p:sp>
      <p:grpSp>
        <p:nvGrpSpPr>
          <p:cNvPr id="164" name="Group 159"/>
          <p:cNvGrpSpPr>
            <a:grpSpLocks/>
          </p:cNvGrpSpPr>
          <p:nvPr/>
        </p:nvGrpSpPr>
        <p:grpSpPr bwMode="auto">
          <a:xfrm>
            <a:off x="4114800" y="2971800"/>
            <a:ext cx="195478" cy="432574"/>
            <a:chOff x="240" y="480"/>
            <a:chExt cx="192" cy="384"/>
          </a:xfrm>
        </p:grpSpPr>
        <p:sp>
          <p:nvSpPr>
            <p:cNvPr id="165"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166"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167"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168" name="Line 163"/>
            <p:cNvSpPr>
              <a:spLocks noChangeShapeType="1"/>
            </p:cNvSpPr>
            <p:nvPr/>
          </p:nvSpPr>
          <p:spPr bwMode="auto">
            <a:xfrm>
              <a:off x="240" y="650"/>
              <a:ext cx="192" cy="0"/>
            </a:xfrm>
            <a:prstGeom prst="line">
              <a:avLst/>
            </a:prstGeom>
            <a:noFill/>
            <a:ln w="25400">
              <a:solidFill>
                <a:srgbClr val="FF0000"/>
              </a:solidFill>
              <a:round/>
              <a:headEnd/>
              <a:tailEnd/>
            </a:ln>
          </p:spPr>
          <p:txBody>
            <a:bodyPr wrap="none" anchor="ctr"/>
            <a:lstStyle/>
            <a:p>
              <a:endParaRPr lang="en-US"/>
            </a:p>
          </p:txBody>
        </p:sp>
        <p:sp>
          <p:nvSpPr>
            <p:cNvPr id="169" name="Line 165"/>
            <p:cNvSpPr>
              <a:spLocks noChangeShapeType="1"/>
            </p:cNvSpPr>
            <p:nvPr/>
          </p:nvSpPr>
          <p:spPr bwMode="auto">
            <a:xfrm>
              <a:off x="240" y="600"/>
              <a:ext cx="192" cy="0"/>
            </a:xfrm>
            <a:prstGeom prst="line">
              <a:avLst/>
            </a:prstGeom>
            <a:noFill/>
            <a:ln w="25400">
              <a:solidFill>
                <a:srgbClr val="FF0000"/>
              </a:solidFill>
              <a:round/>
              <a:headEnd/>
              <a:tailEnd/>
            </a:ln>
          </p:spPr>
          <p:txBody>
            <a:bodyPr wrap="none" anchor="ctr"/>
            <a:lstStyle/>
            <a:p>
              <a:endParaRPr lang="en-US"/>
            </a:p>
          </p:txBody>
        </p:sp>
        <p:sp>
          <p:nvSpPr>
            <p:cNvPr id="170"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9829800" y="533400"/>
            <a:ext cx="2933700" cy="1809203"/>
          </a:xfrm>
          <a:prstGeom prst="rect">
            <a:avLst/>
          </a:prstGeom>
          <a:solidFill>
            <a:srgbClr val="FF0000">
              <a:alpha val="10196"/>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23" name="Rectangle 3"/>
          <p:cNvSpPr>
            <a:spLocks noGrp="1" noChangeArrowheads="1"/>
          </p:cNvSpPr>
          <p:nvPr>
            <p:ph type="title"/>
          </p:nvPr>
        </p:nvSpPr>
        <p:spPr>
          <a:xfrm>
            <a:off x="685800" y="76200"/>
            <a:ext cx="7772400" cy="762000"/>
          </a:xfrm>
        </p:spPr>
        <p:txBody>
          <a:bodyPr/>
          <a:lstStyle/>
          <a:p>
            <a:r>
              <a:rPr lang="en-US" dirty="0">
                <a:latin typeface="Arial" charset="0"/>
                <a:cs typeface="Arial" charset="0"/>
              </a:rPr>
              <a:t>Composition/Strengths</a:t>
            </a:r>
          </a:p>
        </p:txBody>
      </p:sp>
      <p:grpSp>
        <p:nvGrpSpPr>
          <p:cNvPr id="2" name="Group 11"/>
          <p:cNvGrpSpPr>
            <a:grpSpLocks/>
          </p:cNvGrpSpPr>
          <p:nvPr/>
        </p:nvGrpSpPr>
        <p:grpSpPr bwMode="auto">
          <a:xfrm>
            <a:off x="4237831" y="1012825"/>
            <a:ext cx="668338" cy="1044575"/>
            <a:chOff x="2535" y="1728"/>
            <a:chExt cx="421" cy="658"/>
          </a:xfrm>
        </p:grpSpPr>
        <p:grpSp>
          <p:nvGrpSpPr>
            <p:cNvPr id="3" name="Group 12"/>
            <p:cNvGrpSpPr>
              <a:grpSpLocks/>
            </p:cNvGrpSpPr>
            <p:nvPr/>
          </p:nvGrpSpPr>
          <p:grpSpPr bwMode="auto">
            <a:xfrm>
              <a:off x="2544" y="1968"/>
              <a:ext cx="412" cy="418"/>
              <a:chOff x="2448" y="1982"/>
              <a:chExt cx="412" cy="418"/>
            </a:xfrm>
          </p:grpSpPr>
          <p:sp>
            <p:nvSpPr>
              <p:cNvPr id="5256" name="Rectangle 13"/>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5257" name="Line 14"/>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5258" name="Line 15"/>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5253" name="Oval 16"/>
            <p:cNvSpPr>
              <a:spLocks noChangeArrowheads="1"/>
            </p:cNvSpPr>
            <p:nvPr/>
          </p:nvSpPr>
          <p:spPr bwMode="auto">
            <a:xfrm>
              <a:off x="2535" y="1728"/>
              <a:ext cx="101" cy="103"/>
            </a:xfrm>
            <a:prstGeom prst="ellipse">
              <a:avLst/>
            </a:prstGeom>
            <a:solidFill>
              <a:srgbClr val="FF0000"/>
            </a:solidFill>
            <a:ln w="9525">
              <a:solidFill>
                <a:schemeClr val="tx1"/>
              </a:solidFill>
              <a:round/>
              <a:headEnd/>
              <a:tailEnd/>
            </a:ln>
          </p:spPr>
          <p:txBody>
            <a:bodyPr wrap="none" anchor="ctr"/>
            <a:lstStyle/>
            <a:p>
              <a:endParaRPr lang="en-US"/>
            </a:p>
          </p:txBody>
        </p:sp>
        <p:sp>
          <p:nvSpPr>
            <p:cNvPr id="5254" name="Oval 17"/>
            <p:cNvSpPr>
              <a:spLocks noChangeArrowheads="1"/>
            </p:cNvSpPr>
            <p:nvPr/>
          </p:nvSpPr>
          <p:spPr bwMode="auto">
            <a:xfrm>
              <a:off x="2693" y="1728"/>
              <a:ext cx="102" cy="103"/>
            </a:xfrm>
            <a:prstGeom prst="ellipse">
              <a:avLst/>
            </a:prstGeom>
            <a:solidFill>
              <a:srgbClr val="FF0000"/>
            </a:solidFill>
            <a:ln w="9525">
              <a:solidFill>
                <a:schemeClr val="tx1"/>
              </a:solidFill>
              <a:round/>
              <a:headEnd/>
              <a:tailEnd/>
            </a:ln>
          </p:spPr>
          <p:txBody>
            <a:bodyPr wrap="none" anchor="ctr"/>
            <a:lstStyle/>
            <a:p>
              <a:endParaRPr lang="en-US"/>
            </a:p>
          </p:txBody>
        </p:sp>
        <p:sp>
          <p:nvSpPr>
            <p:cNvPr id="5255" name="Oval 18"/>
            <p:cNvSpPr>
              <a:spLocks noChangeArrowheads="1"/>
            </p:cNvSpPr>
            <p:nvPr/>
          </p:nvSpPr>
          <p:spPr bwMode="auto">
            <a:xfrm>
              <a:off x="2852" y="1728"/>
              <a:ext cx="101"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4" name="Group 175"/>
          <p:cNvGrpSpPr>
            <a:grpSpLocks/>
          </p:cNvGrpSpPr>
          <p:nvPr/>
        </p:nvGrpSpPr>
        <p:grpSpPr bwMode="auto">
          <a:xfrm>
            <a:off x="457200" y="685800"/>
            <a:ext cx="654050" cy="1044575"/>
            <a:chOff x="5943600" y="2971800"/>
            <a:chExt cx="654050" cy="1044575"/>
          </a:xfrm>
        </p:grpSpPr>
        <p:sp>
          <p:nvSpPr>
            <p:cNvPr id="5237" name="Rectangle 41"/>
            <p:cNvSpPr>
              <a:spLocks noChangeArrowheads="1"/>
            </p:cNvSpPr>
            <p:nvPr/>
          </p:nvSpPr>
          <p:spPr bwMode="auto">
            <a:xfrm rot="2662224">
              <a:off x="5943600" y="3352800"/>
              <a:ext cx="654050" cy="663575"/>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5238" name="Oval 42"/>
            <p:cNvSpPr>
              <a:spLocks noChangeArrowheads="1"/>
            </p:cNvSpPr>
            <p:nvPr/>
          </p:nvSpPr>
          <p:spPr bwMode="auto">
            <a:xfrm>
              <a:off x="6081712" y="2971800"/>
              <a:ext cx="161925" cy="163513"/>
            </a:xfrm>
            <a:prstGeom prst="ellipse">
              <a:avLst/>
            </a:prstGeom>
            <a:solidFill>
              <a:srgbClr val="FF0000"/>
            </a:solidFill>
            <a:ln w="9525">
              <a:solidFill>
                <a:schemeClr val="tx1"/>
              </a:solidFill>
              <a:round/>
              <a:headEnd/>
              <a:tailEnd/>
            </a:ln>
          </p:spPr>
          <p:txBody>
            <a:bodyPr wrap="none" anchor="ctr"/>
            <a:lstStyle/>
            <a:p>
              <a:endParaRPr lang="en-US"/>
            </a:p>
          </p:txBody>
        </p:sp>
        <p:sp>
          <p:nvSpPr>
            <p:cNvPr id="5239" name="Oval 43"/>
            <p:cNvSpPr>
              <a:spLocks noChangeArrowheads="1"/>
            </p:cNvSpPr>
            <p:nvPr/>
          </p:nvSpPr>
          <p:spPr bwMode="auto">
            <a:xfrm>
              <a:off x="6334125" y="2971800"/>
              <a:ext cx="160337" cy="163513"/>
            </a:xfrm>
            <a:prstGeom prst="ellipse">
              <a:avLst/>
            </a:prstGeom>
            <a:solidFill>
              <a:srgbClr val="FF0000"/>
            </a:solidFill>
            <a:ln w="9525">
              <a:solidFill>
                <a:schemeClr val="tx1"/>
              </a:solidFill>
              <a:round/>
              <a:headEnd/>
              <a:tailEnd/>
            </a:ln>
          </p:spPr>
          <p:txBody>
            <a:bodyPr wrap="none" anchor="ctr"/>
            <a:lstStyle/>
            <a:p>
              <a:endParaRPr lang="en-US"/>
            </a:p>
          </p:txBody>
        </p:sp>
        <p:sp>
          <p:nvSpPr>
            <p:cNvPr id="5240" name="Oval 44"/>
            <p:cNvSpPr>
              <a:spLocks noChangeArrowheads="1"/>
            </p:cNvSpPr>
            <p:nvPr/>
          </p:nvSpPr>
          <p:spPr bwMode="auto">
            <a:xfrm>
              <a:off x="6157912" y="3733800"/>
              <a:ext cx="228600" cy="228600"/>
            </a:xfrm>
            <a:prstGeom prst="ellipse">
              <a:avLst/>
            </a:prstGeom>
            <a:solidFill>
              <a:schemeClr val="tx1"/>
            </a:solidFill>
            <a:ln w="9525">
              <a:solidFill>
                <a:schemeClr val="tx1"/>
              </a:solidFill>
              <a:round/>
              <a:headEnd/>
              <a:tailEnd/>
            </a:ln>
          </p:spPr>
          <p:txBody>
            <a:bodyPr wrap="none" anchor="ctr"/>
            <a:lstStyle/>
            <a:p>
              <a:endParaRPr lang="en-US"/>
            </a:p>
          </p:txBody>
        </p:sp>
        <p:sp>
          <p:nvSpPr>
            <p:cNvPr id="5241" name="Line 45"/>
            <p:cNvSpPr>
              <a:spLocks noChangeShapeType="1"/>
            </p:cNvSpPr>
            <p:nvPr/>
          </p:nvSpPr>
          <p:spPr bwMode="auto">
            <a:xfrm flipV="1">
              <a:off x="6257925" y="3352800"/>
              <a:ext cx="0" cy="381000"/>
            </a:xfrm>
            <a:prstGeom prst="line">
              <a:avLst/>
            </a:prstGeom>
            <a:noFill/>
            <a:ln w="28575">
              <a:solidFill>
                <a:schemeClr val="tx1"/>
              </a:solidFill>
              <a:round/>
              <a:headEnd/>
              <a:tailEnd type="triangle" w="med" len="med"/>
            </a:ln>
          </p:spPr>
          <p:txBody>
            <a:bodyPr/>
            <a:lstStyle/>
            <a:p>
              <a:endParaRPr lang="en-US"/>
            </a:p>
          </p:txBody>
        </p:sp>
        <p:grpSp>
          <p:nvGrpSpPr>
            <p:cNvPr id="5" name="Group 46"/>
            <p:cNvGrpSpPr>
              <a:grpSpLocks/>
            </p:cNvGrpSpPr>
            <p:nvPr/>
          </p:nvGrpSpPr>
          <p:grpSpPr bwMode="auto">
            <a:xfrm>
              <a:off x="6181725" y="3576638"/>
              <a:ext cx="152400" cy="53975"/>
              <a:chOff x="4224" y="2448"/>
              <a:chExt cx="96" cy="34"/>
            </a:xfrm>
          </p:grpSpPr>
          <p:sp>
            <p:nvSpPr>
              <p:cNvPr id="5243" name="Line 47"/>
              <p:cNvSpPr>
                <a:spLocks noChangeShapeType="1"/>
              </p:cNvSpPr>
              <p:nvPr/>
            </p:nvSpPr>
            <p:spPr bwMode="auto">
              <a:xfrm>
                <a:off x="4224" y="2482"/>
                <a:ext cx="96" cy="0"/>
              </a:xfrm>
              <a:prstGeom prst="line">
                <a:avLst/>
              </a:prstGeom>
              <a:noFill/>
              <a:ln w="28575">
                <a:solidFill>
                  <a:schemeClr val="tx1"/>
                </a:solidFill>
                <a:round/>
                <a:headEnd/>
                <a:tailEnd/>
              </a:ln>
            </p:spPr>
            <p:txBody>
              <a:bodyPr/>
              <a:lstStyle/>
              <a:p>
                <a:endParaRPr lang="en-US"/>
              </a:p>
            </p:txBody>
          </p:sp>
          <p:sp>
            <p:nvSpPr>
              <p:cNvPr id="5244" name="Line 48"/>
              <p:cNvSpPr>
                <a:spLocks noChangeShapeType="1"/>
              </p:cNvSpPr>
              <p:nvPr/>
            </p:nvSpPr>
            <p:spPr bwMode="auto">
              <a:xfrm>
                <a:off x="4224" y="2448"/>
                <a:ext cx="96" cy="0"/>
              </a:xfrm>
              <a:prstGeom prst="line">
                <a:avLst/>
              </a:prstGeom>
              <a:noFill/>
              <a:ln w="28575">
                <a:solidFill>
                  <a:schemeClr val="tx1"/>
                </a:solidFill>
                <a:round/>
                <a:headEnd/>
                <a:tailEnd/>
              </a:ln>
            </p:spPr>
            <p:txBody>
              <a:bodyPr/>
              <a:lstStyle/>
              <a:p>
                <a:endParaRPr lang="en-US"/>
              </a:p>
            </p:txBody>
          </p:sp>
        </p:grpSp>
      </p:grpSp>
      <p:grpSp>
        <p:nvGrpSpPr>
          <p:cNvPr id="6" name="Group 141"/>
          <p:cNvGrpSpPr>
            <a:grpSpLocks/>
          </p:cNvGrpSpPr>
          <p:nvPr/>
        </p:nvGrpSpPr>
        <p:grpSpPr bwMode="auto">
          <a:xfrm>
            <a:off x="3388112" y="3269216"/>
            <a:ext cx="407988" cy="838200"/>
            <a:chOff x="3962400" y="5334000"/>
            <a:chExt cx="407987" cy="838200"/>
          </a:xfrm>
        </p:grpSpPr>
        <p:grpSp>
          <p:nvGrpSpPr>
            <p:cNvPr id="7" name="Group 102"/>
            <p:cNvGrpSpPr>
              <a:grpSpLocks/>
            </p:cNvGrpSpPr>
            <p:nvPr/>
          </p:nvGrpSpPr>
          <p:grpSpPr bwMode="auto">
            <a:xfrm>
              <a:off x="3962400" y="5572130"/>
              <a:ext cx="381000" cy="600076"/>
              <a:chOff x="2674" y="3132"/>
              <a:chExt cx="412" cy="658"/>
            </a:xfrm>
          </p:grpSpPr>
          <p:grpSp>
            <p:nvGrpSpPr>
              <p:cNvPr id="8" name="Group 103"/>
              <p:cNvGrpSpPr>
                <a:grpSpLocks/>
              </p:cNvGrpSpPr>
              <p:nvPr/>
            </p:nvGrpSpPr>
            <p:grpSpPr bwMode="auto">
              <a:xfrm>
                <a:off x="2674" y="3372"/>
                <a:ext cx="412" cy="418"/>
                <a:chOff x="2448" y="1982"/>
                <a:chExt cx="412" cy="418"/>
              </a:xfrm>
            </p:grpSpPr>
            <p:sp>
              <p:nvSpPr>
                <p:cNvPr id="5195" name="Rectangle 104"/>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5196" name="Line 105"/>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5197" name="Line 106"/>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5194" name="Oval 107"/>
              <p:cNvSpPr>
                <a:spLocks noChangeArrowheads="1"/>
              </p:cNvSpPr>
              <p:nvPr/>
            </p:nvSpPr>
            <p:spPr bwMode="auto">
              <a:xfrm>
                <a:off x="2823"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9" name="Group 111"/>
            <p:cNvGrpSpPr>
              <a:grpSpLocks/>
            </p:cNvGrpSpPr>
            <p:nvPr/>
          </p:nvGrpSpPr>
          <p:grpSpPr bwMode="auto">
            <a:xfrm>
              <a:off x="3962395" y="5334000"/>
              <a:ext cx="407988" cy="228600"/>
              <a:chOff x="-838200" y="-457200"/>
              <a:chExt cx="152400" cy="76200"/>
            </a:xfrm>
          </p:grpSpPr>
          <p:cxnSp>
            <p:nvCxnSpPr>
              <p:cNvPr id="145" name="Straight Connector 144"/>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0" name="Group 151"/>
          <p:cNvGrpSpPr>
            <a:grpSpLocks/>
          </p:cNvGrpSpPr>
          <p:nvPr/>
        </p:nvGrpSpPr>
        <p:grpSpPr bwMode="auto">
          <a:xfrm>
            <a:off x="5568680" y="3269216"/>
            <a:ext cx="407988" cy="838200"/>
            <a:chOff x="5181600" y="5334000"/>
            <a:chExt cx="407987" cy="838200"/>
          </a:xfrm>
        </p:grpSpPr>
        <p:grpSp>
          <p:nvGrpSpPr>
            <p:cNvPr id="11" name="Group 115"/>
            <p:cNvGrpSpPr>
              <a:grpSpLocks/>
            </p:cNvGrpSpPr>
            <p:nvPr/>
          </p:nvGrpSpPr>
          <p:grpSpPr bwMode="auto">
            <a:xfrm>
              <a:off x="5181600" y="5572130"/>
              <a:ext cx="381000" cy="600076"/>
              <a:chOff x="2674" y="3132"/>
              <a:chExt cx="412" cy="658"/>
            </a:xfrm>
          </p:grpSpPr>
          <p:grpSp>
            <p:nvGrpSpPr>
              <p:cNvPr id="12" name="Group 116"/>
              <p:cNvGrpSpPr>
                <a:grpSpLocks/>
              </p:cNvGrpSpPr>
              <p:nvPr/>
            </p:nvGrpSpPr>
            <p:grpSpPr bwMode="auto">
              <a:xfrm>
                <a:off x="2674" y="3372"/>
                <a:ext cx="412" cy="418"/>
                <a:chOff x="2448" y="1982"/>
                <a:chExt cx="412" cy="418"/>
              </a:xfrm>
            </p:grpSpPr>
            <p:sp>
              <p:nvSpPr>
                <p:cNvPr id="5186" name="Rectangle 117"/>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5187" name="Line 118"/>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5188" name="Line 119"/>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5185" name="Oval 120"/>
              <p:cNvSpPr>
                <a:spLocks noChangeArrowheads="1"/>
              </p:cNvSpPr>
              <p:nvPr/>
            </p:nvSpPr>
            <p:spPr bwMode="auto">
              <a:xfrm>
                <a:off x="2823"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13" name="Group 111"/>
            <p:cNvGrpSpPr>
              <a:grpSpLocks/>
            </p:cNvGrpSpPr>
            <p:nvPr/>
          </p:nvGrpSpPr>
          <p:grpSpPr bwMode="auto">
            <a:xfrm>
              <a:off x="5181595" y="5334000"/>
              <a:ext cx="407988" cy="228600"/>
              <a:chOff x="-838200" y="-457200"/>
              <a:chExt cx="152400" cy="76200"/>
            </a:xfrm>
          </p:grpSpPr>
          <p:cxnSp>
            <p:nvCxnSpPr>
              <p:cNvPr id="155" name="Straight Connector 154"/>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18" name="Group 117"/>
          <p:cNvGrpSpPr/>
          <p:nvPr/>
        </p:nvGrpSpPr>
        <p:grpSpPr>
          <a:xfrm>
            <a:off x="1207543" y="3269216"/>
            <a:ext cx="407989" cy="838206"/>
            <a:chOff x="1142995" y="3269216"/>
            <a:chExt cx="407989" cy="838206"/>
          </a:xfrm>
        </p:grpSpPr>
        <p:grpSp>
          <p:nvGrpSpPr>
            <p:cNvPr id="14" name="Group 109"/>
            <p:cNvGrpSpPr>
              <a:grpSpLocks/>
            </p:cNvGrpSpPr>
            <p:nvPr/>
          </p:nvGrpSpPr>
          <p:grpSpPr bwMode="auto">
            <a:xfrm>
              <a:off x="1143000" y="3507346"/>
              <a:ext cx="381001" cy="600076"/>
              <a:chOff x="2674" y="3132"/>
              <a:chExt cx="412" cy="658"/>
            </a:xfrm>
          </p:grpSpPr>
          <p:grpSp>
            <p:nvGrpSpPr>
              <p:cNvPr id="15" name="Group 110"/>
              <p:cNvGrpSpPr>
                <a:grpSpLocks/>
              </p:cNvGrpSpPr>
              <p:nvPr/>
            </p:nvGrpSpPr>
            <p:grpSpPr bwMode="auto">
              <a:xfrm>
                <a:off x="2674" y="3372"/>
                <a:ext cx="412" cy="418"/>
                <a:chOff x="2448" y="1982"/>
                <a:chExt cx="412" cy="418"/>
              </a:xfrm>
            </p:grpSpPr>
            <p:sp>
              <p:nvSpPr>
                <p:cNvPr id="5177" name="Rectangle 111"/>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5178" name="Line 112"/>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5179" name="Line 113"/>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5176" name="Oval 114"/>
              <p:cNvSpPr>
                <a:spLocks noChangeArrowheads="1"/>
              </p:cNvSpPr>
              <p:nvPr/>
            </p:nvSpPr>
            <p:spPr bwMode="auto">
              <a:xfrm>
                <a:off x="2823"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16" name="Group 117"/>
            <p:cNvGrpSpPr>
              <a:grpSpLocks/>
            </p:cNvGrpSpPr>
            <p:nvPr/>
          </p:nvGrpSpPr>
          <p:grpSpPr bwMode="auto">
            <a:xfrm>
              <a:off x="1142995" y="3269216"/>
              <a:ext cx="407989" cy="304800"/>
              <a:chOff x="4545008" y="2828925"/>
              <a:chExt cx="407988" cy="304800"/>
            </a:xfrm>
          </p:grpSpPr>
          <p:grpSp>
            <p:nvGrpSpPr>
              <p:cNvPr id="17" name="Group 111"/>
              <p:cNvGrpSpPr>
                <a:grpSpLocks/>
              </p:cNvGrpSpPr>
              <p:nvPr/>
            </p:nvGrpSpPr>
            <p:grpSpPr bwMode="auto">
              <a:xfrm>
                <a:off x="4545008" y="2828925"/>
                <a:ext cx="407988" cy="228600"/>
                <a:chOff x="-838200" y="-457200"/>
                <a:chExt cx="152400" cy="76200"/>
              </a:xfrm>
            </p:grpSpPr>
            <p:cxnSp>
              <p:nvCxnSpPr>
                <p:cNvPr id="169" name="Straight Connector 168"/>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8" name="Group 111"/>
              <p:cNvGrpSpPr>
                <a:grpSpLocks/>
              </p:cNvGrpSpPr>
              <p:nvPr/>
            </p:nvGrpSpPr>
            <p:grpSpPr bwMode="auto">
              <a:xfrm>
                <a:off x="4545008" y="2905125"/>
                <a:ext cx="407988" cy="228600"/>
                <a:chOff x="-838200" y="-457200"/>
                <a:chExt cx="152400" cy="76200"/>
              </a:xfrm>
            </p:grpSpPr>
            <p:cxnSp>
              <p:nvCxnSpPr>
                <p:cNvPr id="167" name="Straight Connector 166"/>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grpSp>
      <p:cxnSp>
        <p:nvCxnSpPr>
          <p:cNvPr id="163" name="Straight Connector 162"/>
          <p:cNvCxnSpPr/>
          <p:nvPr/>
        </p:nvCxnSpPr>
        <p:spPr>
          <a:xfrm flipH="1">
            <a:off x="1415095" y="2819400"/>
            <a:ext cx="631381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9" name="Group 181"/>
          <p:cNvGrpSpPr/>
          <p:nvPr/>
        </p:nvGrpSpPr>
        <p:grpSpPr>
          <a:xfrm>
            <a:off x="10591800" y="4114800"/>
            <a:ext cx="407988" cy="917069"/>
            <a:chOff x="7418387" y="3269216"/>
            <a:chExt cx="407988" cy="917069"/>
          </a:xfrm>
        </p:grpSpPr>
        <p:grpSp>
          <p:nvGrpSpPr>
            <p:cNvPr id="20" name="Group 141"/>
            <p:cNvGrpSpPr>
              <a:grpSpLocks/>
            </p:cNvGrpSpPr>
            <p:nvPr/>
          </p:nvGrpSpPr>
          <p:grpSpPr bwMode="auto">
            <a:xfrm>
              <a:off x="7418387" y="3269216"/>
              <a:ext cx="407988" cy="838200"/>
              <a:chOff x="3962400" y="5334000"/>
              <a:chExt cx="407987" cy="838200"/>
            </a:xfrm>
          </p:grpSpPr>
          <p:grpSp>
            <p:nvGrpSpPr>
              <p:cNvPr id="21" name="Group 102"/>
              <p:cNvGrpSpPr>
                <a:grpSpLocks/>
              </p:cNvGrpSpPr>
              <p:nvPr/>
            </p:nvGrpSpPr>
            <p:grpSpPr bwMode="auto">
              <a:xfrm>
                <a:off x="3962400" y="5572130"/>
                <a:ext cx="381000" cy="600076"/>
                <a:chOff x="2674" y="3132"/>
                <a:chExt cx="412" cy="658"/>
              </a:xfrm>
            </p:grpSpPr>
            <p:grpSp>
              <p:nvGrpSpPr>
                <p:cNvPr id="22" name="Group 103"/>
                <p:cNvGrpSpPr>
                  <a:grpSpLocks/>
                </p:cNvGrpSpPr>
                <p:nvPr/>
              </p:nvGrpSpPr>
              <p:grpSpPr bwMode="auto">
                <a:xfrm>
                  <a:off x="2674" y="3372"/>
                  <a:ext cx="412" cy="418"/>
                  <a:chOff x="2448" y="1982"/>
                  <a:chExt cx="412" cy="418"/>
                </a:xfrm>
              </p:grpSpPr>
              <p:sp>
                <p:nvSpPr>
                  <p:cNvPr id="154" name="Rectangle 104"/>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57" name="Line 105"/>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158" name="Line 106"/>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153" name="Oval 107"/>
                <p:cNvSpPr>
                  <a:spLocks noChangeArrowheads="1"/>
                </p:cNvSpPr>
                <p:nvPr/>
              </p:nvSpPr>
              <p:spPr bwMode="auto">
                <a:xfrm>
                  <a:off x="2823"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23" name="Group 111"/>
              <p:cNvGrpSpPr>
                <a:grpSpLocks/>
              </p:cNvGrpSpPr>
              <p:nvPr/>
            </p:nvGrpSpPr>
            <p:grpSpPr bwMode="auto">
              <a:xfrm>
                <a:off x="3962395" y="5334000"/>
                <a:ext cx="407988" cy="228600"/>
                <a:chOff x="-838200" y="-457200"/>
                <a:chExt cx="152400" cy="76200"/>
              </a:xfrm>
            </p:grpSpPr>
            <p:cxnSp>
              <p:nvCxnSpPr>
                <p:cNvPr id="150" name="Straight Connector 149"/>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172" name="Straight Connector 171"/>
            <p:cNvCxnSpPr/>
            <p:nvPr/>
          </p:nvCxnSpPr>
          <p:spPr>
            <a:xfrm>
              <a:off x="7607131" y="3647356"/>
              <a:ext cx="0" cy="538929"/>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4" name="Group 182"/>
          <p:cNvGrpSpPr/>
          <p:nvPr/>
        </p:nvGrpSpPr>
        <p:grpSpPr>
          <a:xfrm>
            <a:off x="10287000" y="5638800"/>
            <a:ext cx="381001" cy="678939"/>
            <a:chOff x="7418387" y="3507346"/>
            <a:chExt cx="381001" cy="678939"/>
          </a:xfrm>
        </p:grpSpPr>
        <p:grpSp>
          <p:nvGrpSpPr>
            <p:cNvPr id="25" name="Group 102"/>
            <p:cNvGrpSpPr>
              <a:grpSpLocks/>
            </p:cNvGrpSpPr>
            <p:nvPr/>
          </p:nvGrpSpPr>
          <p:grpSpPr bwMode="auto">
            <a:xfrm>
              <a:off x="7418387" y="3507346"/>
              <a:ext cx="381001" cy="600076"/>
              <a:chOff x="2674" y="3132"/>
              <a:chExt cx="412" cy="658"/>
            </a:xfrm>
          </p:grpSpPr>
          <p:grpSp>
            <p:nvGrpSpPr>
              <p:cNvPr id="26" name="Group 103"/>
              <p:cNvGrpSpPr>
                <a:grpSpLocks/>
              </p:cNvGrpSpPr>
              <p:nvPr/>
            </p:nvGrpSpPr>
            <p:grpSpPr bwMode="auto">
              <a:xfrm>
                <a:off x="2674" y="3372"/>
                <a:ext cx="412" cy="418"/>
                <a:chOff x="2448" y="1982"/>
                <a:chExt cx="412" cy="418"/>
              </a:xfrm>
            </p:grpSpPr>
            <p:sp>
              <p:nvSpPr>
                <p:cNvPr id="192" name="Rectangle 104"/>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93" name="Line 105"/>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194" name="Line 106"/>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191" name="Oval 107"/>
              <p:cNvSpPr>
                <a:spLocks noChangeArrowheads="1"/>
              </p:cNvSpPr>
              <p:nvPr/>
            </p:nvSpPr>
            <p:spPr bwMode="auto">
              <a:xfrm>
                <a:off x="2823"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cxnSp>
          <p:nvCxnSpPr>
            <p:cNvPr id="185" name="Straight Connector 184"/>
            <p:cNvCxnSpPr/>
            <p:nvPr/>
          </p:nvCxnSpPr>
          <p:spPr>
            <a:xfrm>
              <a:off x="7607131" y="3647356"/>
              <a:ext cx="0" cy="538929"/>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95" name="TextBox 71"/>
          <p:cNvSpPr txBox="1">
            <a:spLocks noChangeArrowheads="1"/>
          </p:cNvSpPr>
          <p:nvPr/>
        </p:nvSpPr>
        <p:spPr bwMode="auto">
          <a:xfrm>
            <a:off x="9906000" y="6457890"/>
            <a:ext cx="1349109" cy="400110"/>
          </a:xfrm>
          <a:prstGeom prst="rect">
            <a:avLst/>
          </a:prstGeom>
          <a:solidFill>
            <a:schemeClr val="bg1"/>
          </a:solidFill>
          <a:ln w="9525">
            <a:noFill/>
            <a:miter lim="800000"/>
            <a:headEnd/>
            <a:tailEnd/>
          </a:ln>
        </p:spPr>
        <p:txBody>
          <a:bodyPr wrap="square">
            <a:spAutoFit/>
          </a:bodyPr>
          <a:lstStyle/>
          <a:p>
            <a:r>
              <a:rPr lang="en-US" sz="1000" dirty="0"/>
              <a:t>Company Reserves:</a:t>
            </a:r>
          </a:p>
          <a:p>
            <a:r>
              <a:rPr lang="en-US" sz="1000" dirty="0"/>
              <a:t>5 min</a:t>
            </a:r>
          </a:p>
        </p:txBody>
      </p:sp>
      <p:grpSp>
        <p:nvGrpSpPr>
          <p:cNvPr id="29" name="Group 111"/>
          <p:cNvGrpSpPr>
            <a:grpSpLocks/>
          </p:cNvGrpSpPr>
          <p:nvPr/>
        </p:nvGrpSpPr>
        <p:grpSpPr bwMode="auto">
          <a:xfrm>
            <a:off x="4379548" y="781597"/>
            <a:ext cx="407989" cy="228600"/>
            <a:chOff x="-838200" y="-457200"/>
            <a:chExt cx="152400" cy="76200"/>
          </a:xfrm>
        </p:grpSpPr>
        <p:cxnSp>
          <p:nvCxnSpPr>
            <p:cNvPr id="88" name="Straight Connector 87"/>
            <p:cNvCxnSpPr/>
            <p:nvPr/>
          </p:nvCxnSpPr>
          <p:spPr>
            <a:xfrm rot="5400000" flipH="1" flipV="1">
              <a:off x="-838050"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flipV="1">
              <a:off x="-761850"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93" name="TextBox 70"/>
          <p:cNvSpPr txBox="1">
            <a:spLocks noChangeArrowheads="1"/>
          </p:cNvSpPr>
          <p:nvPr/>
        </p:nvSpPr>
        <p:spPr bwMode="auto">
          <a:xfrm>
            <a:off x="10134600" y="2819400"/>
            <a:ext cx="1382713" cy="707886"/>
          </a:xfrm>
          <a:prstGeom prst="rect">
            <a:avLst/>
          </a:prstGeom>
          <a:noFill/>
          <a:ln w="9525">
            <a:noFill/>
            <a:miter lim="800000"/>
            <a:headEnd/>
            <a:tailEnd/>
          </a:ln>
        </p:spPr>
        <p:txBody>
          <a:bodyPr wrap="square">
            <a:spAutoFit/>
          </a:bodyPr>
          <a:lstStyle/>
          <a:p>
            <a:r>
              <a:rPr lang="en-US" sz="1000" dirty="0"/>
              <a:t>T: Disrupt </a:t>
            </a:r>
          </a:p>
          <a:p>
            <a:r>
              <a:rPr lang="en-US" sz="1000" dirty="0"/>
              <a:t>P: Prevent massing of CBT PWR on PLT DO</a:t>
            </a:r>
          </a:p>
        </p:txBody>
      </p:sp>
      <p:sp>
        <p:nvSpPr>
          <p:cNvPr id="94" name="Text Box 18"/>
          <p:cNvSpPr txBox="1">
            <a:spLocks noChangeArrowheads="1"/>
          </p:cNvSpPr>
          <p:nvPr/>
        </p:nvSpPr>
        <p:spPr bwMode="auto">
          <a:xfrm>
            <a:off x="5410200" y="1066800"/>
            <a:ext cx="1401763" cy="1187450"/>
          </a:xfrm>
          <a:prstGeom prst="rect">
            <a:avLst/>
          </a:prstGeom>
          <a:noFill/>
          <a:ln w="9525">
            <a:noFill/>
            <a:miter lim="800000"/>
            <a:headEnd/>
            <a:tailEnd/>
          </a:ln>
        </p:spPr>
        <p:txBody>
          <a:bodyPr wrap="none">
            <a:spAutoFit/>
          </a:bodyPr>
          <a:lstStyle/>
          <a:p>
            <a:pPr algn="l"/>
            <a:r>
              <a:rPr lang="en-US" sz="1200" dirty="0">
                <a:latin typeface="Times New Roman" pitchFamily="18" charset="0"/>
              </a:rPr>
              <a:t>45 X PERSONNEL</a:t>
            </a:r>
          </a:p>
          <a:p>
            <a:pPr algn="l"/>
            <a:r>
              <a:rPr lang="en-US" sz="1200" dirty="0">
                <a:latin typeface="Times New Roman" pitchFamily="18" charset="0"/>
              </a:rPr>
              <a:t>6 X PZF3T600</a:t>
            </a:r>
          </a:p>
          <a:p>
            <a:pPr algn="l"/>
            <a:r>
              <a:rPr lang="en-US" sz="1200" dirty="0">
                <a:solidFill>
                  <a:schemeClr val="accent2"/>
                </a:solidFill>
                <a:latin typeface="Times New Roman" pitchFamily="18" charset="0"/>
              </a:rPr>
              <a:t>3 X PKM</a:t>
            </a:r>
          </a:p>
          <a:p>
            <a:pPr algn="l"/>
            <a:r>
              <a:rPr lang="en-US" sz="1200" dirty="0">
                <a:latin typeface="Times New Roman" pitchFamily="18" charset="0"/>
              </a:rPr>
              <a:t>1 X SA-18</a:t>
            </a:r>
          </a:p>
          <a:p>
            <a:pPr algn="l"/>
            <a:r>
              <a:rPr lang="en-US" sz="1200" dirty="0">
                <a:latin typeface="Times New Roman" pitchFamily="18" charset="0"/>
              </a:rPr>
              <a:t>2 X RPG-29</a:t>
            </a:r>
          </a:p>
          <a:p>
            <a:pPr algn="l"/>
            <a:r>
              <a:rPr lang="en-US" sz="1200" dirty="0">
                <a:solidFill>
                  <a:schemeClr val="accent2"/>
                </a:solidFill>
                <a:latin typeface="Times New Roman" pitchFamily="18" charset="0"/>
              </a:rPr>
              <a:t>4 X TECH VEH</a:t>
            </a:r>
          </a:p>
        </p:txBody>
      </p:sp>
      <p:sp>
        <p:nvSpPr>
          <p:cNvPr id="95" name="Rectangle 3"/>
          <p:cNvSpPr>
            <a:spLocks noChangeArrowheads="1"/>
          </p:cNvSpPr>
          <p:nvPr/>
        </p:nvSpPr>
        <p:spPr bwMode="auto">
          <a:xfrm>
            <a:off x="1066800" y="5385983"/>
            <a:ext cx="1828800" cy="862417"/>
          </a:xfrm>
          <a:prstGeom prst="rect">
            <a:avLst/>
          </a:prstGeom>
          <a:noFill/>
          <a:ln w="9525">
            <a:noFill/>
            <a:miter lim="800000"/>
            <a:headEnd/>
            <a:tailEnd/>
          </a:ln>
        </p:spPr>
        <p:txBody>
          <a:bodyPr wrap="square" lIns="92075" tIns="46038" rIns="92075" bIns="46038">
            <a:spAutoFit/>
          </a:bodyPr>
          <a:lstStyle/>
          <a:p>
            <a:pPr algn="l" eaLnBrk="0" hangingPunct="0"/>
            <a:r>
              <a:rPr lang="en-US" sz="1000" dirty="0">
                <a:latin typeface="Times New Roman" pitchFamily="18" charset="0"/>
              </a:rPr>
              <a:t>2 X PZF3T600</a:t>
            </a:r>
          </a:p>
          <a:p>
            <a:pPr algn="l" eaLnBrk="0" hangingPunct="0"/>
            <a:r>
              <a:rPr lang="en-US" sz="1000" dirty="0">
                <a:solidFill>
                  <a:schemeClr val="accent2"/>
                </a:solidFill>
                <a:latin typeface="Times New Roman" pitchFamily="18" charset="0"/>
              </a:rPr>
              <a:t>1 X PKM</a:t>
            </a:r>
          </a:p>
          <a:p>
            <a:pPr algn="l" eaLnBrk="0" hangingPunct="0"/>
            <a:r>
              <a:rPr lang="en-US" sz="1000" dirty="0">
                <a:latin typeface="Times New Roman" pitchFamily="18" charset="0"/>
              </a:rPr>
              <a:t>10 X DISMOUNTED TROOPS</a:t>
            </a:r>
          </a:p>
          <a:p>
            <a:pPr algn="l" eaLnBrk="0" hangingPunct="0"/>
            <a:r>
              <a:rPr lang="en-US" sz="1000" dirty="0">
                <a:solidFill>
                  <a:schemeClr val="accent2"/>
                </a:solidFill>
                <a:latin typeface="Times New Roman" pitchFamily="18" charset="0"/>
              </a:rPr>
              <a:t>1 X TECH VEH (w/PKM MOUNTED)</a:t>
            </a:r>
          </a:p>
        </p:txBody>
      </p:sp>
      <p:sp>
        <p:nvSpPr>
          <p:cNvPr id="96" name="Rectangle 3"/>
          <p:cNvSpPr>
            <a:spLocks noChangeArrowheads="1"/>
          </p:cNvSpPr>
          <p:nvPr/>
        </p:nvSpPr>
        <p:spPr bwMode="auto">
          <a:xfrm>
            <a:off x="3124200" y="5334000"/>
            <a:ext cx="1828800" cy="862417"/>
          </a:xfrm>
          <a:prstGeom prst="rect">
            <a:avLst/>
          </a:prstGeom>
          <a:noFill/>
          <a:ln w="9525">
            <a:noFill/>
            <a:miter lim="800000"/>
            <a:headEnd/>
            <a:tailEnd/>
          </a:ln>
        </p:spPr>
        <p:txBody>
          <a:bodyPr wrap="square" lIns="92075" tIns="46038" rIns="92075" bIns="46038">
            <a:spAutoFit/>
          </a:bodyPr>
          <a:lstStyle/>
          <a:p>
            <a:pPr algn="l" eaLnBrk="0" hangingPunct="0"/>
            <a:r>
              <a:rPr lang="en-US" sz="1000" dirty="0">
                <a:latin typeface="Times New Roman" pitchFamily="18" charset="0"/>
              </a:rPr>
              <a:t>2 X PZF3T600</a:t>
            </a:r>
          </a:p>
          <a:p>
            <a:pPr algn="l" eaLnBrk="0" hangingPunct="0"/>
            <a:r>
              <a:rPr lang="en-US" sz="1000" dirty="0">
                <a:solidFill>
                  <a:schemeClr val="accent2"/>
                </a:solidFill>
                <a:latin typeface="Times New Roman" pitchFamily="18" charset="0"/>
              </a:rPr>
              <a:t>1 X PKM</a:t>
            </a:r>
          </a:p>
          <a:p>
            <a:pPr algn="l" eaLnBrk="0" hangingPunct="0"/>
            <a:r>
              <a:rPr lang="en-US" sz="1000" dirty="0">
                <a:latin typeface="Times New Roman" pitchFamily="18" charset="0"/>
              </a:rPr>
              <a:t>10 X DISMOUNTED TROOPS</a:t>
            </a:r>
          </a:p>
          <a:p>
            <a:pPr algn="l" eaLnBrk="0" hangingPunct="0"/>
            <a:r>
              <a:rPr lang="en-US" sz="1000" dirty="0">
                <a:solidFill>
                  <a:schemeClr val="accent2"/>
                </a:solidFill>
                <a:latin typeface="Times New Roman" pitchFamily="18" charset="0"/>
              </a:rPr>
              <a:t>1 X TECH VEH (w/PKM MOUNTED)</a:t>
            </a:r>
          </a:p>
        </p:txBody>
      </p:sp>
      <p:sp>
        <p:nvSpPr>
          <p:cNvPr id="97" name="Rectangle 3"/>
          <p:cNvSpPr>
            <a:spLocks noChangeArrowheads="1"/>
          </p:cNvSpPr>
          <p:nvPr/>
        </p:nvSpPr>
        <p:spPr bwMode="auto">
          <a:xfrm>
            <a:off x="4876800" y="5346700"/>
            <a:ext cx="1828800" cy="862417"/>
          </a:xfrm>
          <a:prstGeom prst="rect">
            <a:avLst/>
          </a:prstGeom>
          <a:noFill/>
          <a:ln w="9525">
            <a:noFill/>
            <a:miter lim="800000"/>
            <a:headEnd/>
            <a:tailEnd/>
          </a:ln>
        </p:spPr>
        <p:txBody>
          <a:bodyPr wrap="square" lIns="92075" tIns="46038" rIns="92075" bIns="46038">
            <a:spAutoFit/>
          </a:bodyPr>
          <a:lstStyle/>
          <a:p>
            <a:pPr algn="l" eaLnBrk="0" hangingPunct="0"/>
            <a:r>
              <a:rPr lang="en-US" sz="1000" dirty="0">
                <a:latin typeface="Times New Roman" pitchFamily="18" charset="0"/>
              </a:rPr>
              <a:t>2 X PZF3T600</a:t>
            </a:r>
          </a:p>
          <a:p>
            <a:pPr algn="l" eaLnBrk="0" hangingPunct="0"/>
            <a:r>
              <a:rPr lang="en-US" sz="1000" dirty="0">
                <a:solidFill>
                  <a:schemeClr val="accent2"/>
                </a:solidFill>
                <a:latin typeface="Times New Roman" pitchFamily="18" charset="0"/>
              </a:rPr>
              <a:t>1 X PKM</a:t>
            </a:r>
          </a:p>
          <a:p>
            <a:pPr algn="l" eaLnBrk="0" hangingPunct="0"/>
            <a:r>
              <a:rPr lang="en-US" sz="1000" dirty="0">
                <a:latin typeface="Times New Roman" pitchFamily="18" charset="0"/>
              </a:rPr>
              <a:t>10 X DISMOUNTED TROOPS</a:t>
            </a:r>
          </a:p>
          <a:p>
            <a:pPr algn="l" eaLnBrk="0" hangingPunct="0"/>
            <a:r>
              <a:rPr lang="en-US" sz="1000" dirty="0">
                <a:solidFill>
                  <a:schemeClr val="accent2"/>
                </a:solidFill>
                <a:latin typeface="Times New Roman" pitchFamily="18" charset="0"/>
              </a:rPr>
              <a:t>1 X TECH VEH (w/PKM MOUNTED)</a:t>
            </a:r>
          </a:p>
        </p:txBody>
      </p:sp>
      <p:grpSp>
        <p:nvGrpSpPr>
          <p:cNvPr id="117" name="Group 116"/>
          <p:cNvGrpSpPr/>
          <p:nvPr/>
        </p:nvGrpSpPr>
        <p:grpSpPr>
          <a:xfrm>
            <a:off x="7879644" y="688623"/>
            <a:ext cx="407987" cy="838206"/>
            <a:chOff x="7684699" y="3276600"/>
            <a:chExt cx="407987" cy="838206"/>
          </a:xfrm>
        </p:grpSpPr>
        <p:grpSp>
          <p:nvGrpSpPr>
            <p:cNvPr id="106" name="Group 151"/>
            <p:cNvGrpSpPr>
              <a:grpSpLocks/>
            </p:cNvGrpSpPr>
            <p:nvPr/>
          </p:nvGrpSpPr>
          <p:grpSpPr bwMode="auto">
            <a:xfrm>
              <a:off x="7684699" y="3276600"/>
              <a:ext cx="407987" cy="838206"/>
              <a:chOff x="5170099" y="5334000"/>
              <a:chExt cx="407986" cy="838206"/>
            </a:xfrm>
          </p:grpSpPr>
          <p:grpSp>
            <p:nvGrpSpPr>
              <p:cNvPr id="107" name="Group 115"/>
              <p:cNvGrpSpPr>
                <a:grpSpLocks/>
              </p:cNvGrpSpPr>
              <p:nvPr/>
            </p:nvGrpSpPr>
            <p:grpSpPr bwMode="auto">
              <a:xfrm>
                <a:off x="5181600" y="5572130"/>
                <a:ext cx="381000" cy="600076"/>
                <a:chOff x="2674" y="3132"/>
                <a:chExt cx="412" cy="658"/>
              </a:xfrm>
            </p:grpSpPr>
            <p:grpSp>
              <p:nvGrpSpPr>
                <p:cNvPr id="111" name="Group 116"/>
                <p:cNvGrpSpPr>
                  <a:grpSpLocks/>
                </p:cNvGrpSpPr>
                <p:nvPr/>
              </p:nvGrpSpPr>
              <p:grpSpPr bwMode="auto">
                <a:xfrm>
                  <a:off x="2674" y="3372"/>
                  <a:ext cx="412" cy="418"/>
                  <a:chOff x="2448" y="1982"/>
                  <a:chExt cx="412" cy="418"/>
                </a:xfrm>
              </p:grpSpPr>
              <p:sp>
                <p:nvSpPr>
                  <p:cNvPr id="113" name="Rectangle 117"/>
                  <p:cNvSpPr>
                    <a:spLocks noChangeArrowheads="1"/>
                  </p:cNvSpPr>
                  <p:nvPr/>
                </p:nvSpPr>
                <p:spPr bwMode="auto">
                  <a:xfrm rot="2662224">
                    <a:off x="2448" y="1982"/>
                    <a:ext cx="412" cy="418"/>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14" name="Line 118"/>
                  <p:cNvSpPr>
                    <a:spLocks noChangeShapeType="1"/>
                  </p:cNvSpPr>
                  <p:nvPr/>
                </p:nvSpPr>
                <p:spPr bwMode="auto">
                  <a:xfrm flipH="1">
                    <a:off x="2502" y="2037"/>
                    <a:ext cx="295" cy="299"/>
                  </a:xfrm>
                  <a:prstGeom prst="line">
                    <a:avLst/>
                  </a:prstGeom>
                  <a:noFill/>
                  <a:ln w="9525">
                    <a:solidFill>
                      <a:schemeClr val="tx1"/>
                    </a:solidFill>
                    <a:round/>
                    <a:headEnd/>
                    <a:tailEnd/>
                  </a:ln>
                </p:spPr>
                <p:txBody>
                  <a:bodyPr/>
                  <a:lstStyle/>
                  <a:p>
                    <a:endParaRPr lang="en-US"/>
                  </a:p>
                </p:txBody>
              </p:sp>
              <p:sp>
                <p:nvSpPr>
                  <p:cNvPr id="115" name="Line 119"/>
                  <p:cNvSpPr>
                    <a:spLocks noChangeShapeType="1"/>
                  </p:cNvSpPr>
                  <p:nvPr/>
                </p:nvSpPr>
                <p:spPr bwMode="auto">
                  <a:xfrm>
                    <a:off x="2512" y="2040"/>
                    <a:ext cx="288" cy="292"/>
                  </a:xfrm>
                  <a:prstGeom prst="line">
                    <a:avLst/>
                  </a:prstGeom>
                  <a:noFill/>
                  <a:ln w="9525">
                    <a:solidFill>
                      <a:schemeClr val="tx1"/>
                    </a:solidFill>
                    <a:round/>
                    <a:headEnd/>
                    <a:tailEnd/>
                  </a:ln>
                </p:spPr>
                <p:txBody>
                  <a:bodyPr/>
                  <a:lstStyle/>
                  <a:p>
                    <a:endParaRPr lang="en-US"/>
                  </a:p>
                </p:txBody>
              </p:sp>
            </p:grpSp>
            <p:sp>
              <p:nvSpPr>
                <p:cNvPr id="112" name="Oval 120"/>
                <p:cNvSpPr>
                  <a:spLocks noChangeArrowheads="1"/>
                </p:cNvSpPr>
                <p:nvPr/>
              </p:nvSpPr>
              <p:spPr bwMode="auto">
                <a:xfrm>
                  <a:off x="2750" y="3132"/>
                  <a:ext cx="102" cy="103"/>
                </a:xfrm>
                <a:prstGeom prst="ellipse">
                  <a:avLst/>
                </a:prstGeom>
                <a:solidFill>
                  <a:srgbClr val="FF0000"/>
                </a:solidFill>
                <a:ln w="9525">
                  <a:solidFill>
                    <a:schemeClr val="tx1"/>
                  </a:solidFill>
                  <a:round/>
                  <a:headEnd/>
                  <a:tailEnd/>
                </a:ln>
              </p:spPr>
              <p:txBody>
                <a:bodyPr wrap="none" anchor="ctr"/>
                <a:lstStyle/>
                <a:p>
                  <a:endParaRPr lang="en-US"/>
                </a:p>
              </p:txBody>
            </p:sp>
          </p:grpSp>
          <p:grpSp>
            <p:nvGrpSpPr>
              <p:cNvPr id="108" name="Group 111"/>
              <p:cNvGrpSpPr>
                <a:grpSpLocks/>
              </p:cNvGrpSpPr>
              <p:nvPr/>
            </p:nvGrpSpPr>
            <p:grpSpPr bwMode="auto">
              <a:xfrm>
                <a:off x="5170099" y="5334000"/>
                <a:ext cx="407986" cy="228600"/>
                <a:chOff x="-842493" y="-457200"/>
                <a:chExt cx="152399" cy="76200"/>
              </a:xfrm>
            </p:grpSpPr>
            <p:cxnSp>
              <p:nvCxnSpPr>
                <p:cNvPr id="109" name="Straight Connector 108"/>
                <p:cNvCxnSpPr/>
                <p:nvPr/>
              </p:nvCxnSpPr>
              <p:spPr>
                <a:xfrm rot="5400000" flipH="1" flipV="1">
                  <a:off x="-842345" y="-457348"/>
                  <a:ext cx="76200" cy="764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16200000" flipV="1">
                  <a:off x="-766145" y="-457052"/>
                  <a:ext cx="76200" cy="759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16" name="Oval 120"/>
            <p:cNvSpPr>
              <a:spLocks noChangeArrowheads="1"/>
            </p:cNvSpPr>
            <p:nvPr/>
          </p:nvSpPr>
          <p:spPr bwMode="auto">
            <a:xfrm>
              <a:off x="7909230" y="3512149"/>
              <a:ext cx="94325" cy="93933"/>
            </a:xfrm>
            <a:prstGeom prst="ellipse">
              <a:avLst/>
            </a:prstGeom>
            <a:solidFill>
              <a:srgbClr val="FF0000"/>
            </a:solidFill>
            <a:ln w="9525">
              <a:solidFill>
                <a:schemeClr val="tx1"/>
              </a:solidFill>
              <a:round/>
              <a:headEnd/>
              <a:tailEnd/>
            </a:ln>
          </p:spPr>
          <p:txBody>
            <a:bodyPr wrap="none" anchor="ctr"/>
            <a:lstStyle/>
            <a:p>
              <a:endParaRPr lang="en-US"/>
            </a:p>
          </p:txBody>
        </p:sp>
      </p:grpSp>
      <p:sp>
        <p:nvSpPr>
          <p:cNvPr id="105" name="Text Box 17"/>
          <p:cNvSpPr txBox="1">
            <a:spLocks noChangeArrowheads="1"/>
          </p:cNvSpPr>
          <p:nvPr/>
        </p:nvSpPr>
        <p:spPr bwMode="auto">
          <a:xfrm>
            <a:off x="7620000" y="1752600"/>
            <a:ext cx="1028700" cy="701675"/>
          </a:xfrm>
          <a:prstGeom prst="rect">
            <a:avLst/>
          </a:prstGeom>
          <a:noFill/>
          <a:ln w="9525">
            <a:noFill/>
            <a:miter lim="800000"/>
            <a:headEnd/>
            <a:tailEnd/>
          </a:ln>
        </p:spPr>
        <p:txBody>
          <a:bodyPr wrap="none">
            <a:spAutoFit/>
          </a:bodyPr>
          <a:lstStyle/>
          <a:p>
            <a:pPr algn="l"/>
            <a:r>
              <a:rPr lang="en-US" sz="1000" dirty="0">
                <a:latin typeface="Times New Roman" pitchFamily="18" charset="0"/>
              </a:rPr>
              <a:t>9 PERSONNEL</a:t>
            </a:r>
          </a:p>
          <a:p>
            <a:pPr algn="l"/>
            <a:r>
              <a:rPr lang="en-US" sz="1000" dirty="0">
                <a:latin typeface="Times New Roman" pitchFamily="18" charset="0"/>
              </a:rPr>
              <a:t>2 X RPG-29</a:t>
            </a:r>
          </a:p>
          <a:p>
            <a:pPr algn="l"/>
            <a:r>
              <a:rPr lang="en-US" sz="1000" dirty="0">
                <a:latin typeface="Times New Roman" pitchFamily="18" charset="0"/>
              </a:rPr>
              <a:t>1 X SA-18</a:t>
            </a:r>
          </a:p>
          <a:p>
            <a:pPr algn="l"/>
            <a:r>
              <a:rPr lang="en-US" sz="1000" dirty="0">
                <a:solidFill>
                  <a:schemeClr val="accent2"/>
                </a:solidFill>
                <a:latin typeface="Times New Roman" pitchFamily="18" charset="0"/>
              </a:rPr>
              <a:t>1 X TECH VEH</a:t>
            </a:r>
          </a:p>
        </p:txBody>
      </p:sp>
      <p:sp>
        <p:nvSpPr>
          <p:cNvPr id="119" name="TextBox 118"/>
          <p:cNvSpPr txBox="1"/>
          <p:nvPr/>
        </p:nvSpPr>
        <p:spPr>
          <a:xfrm>
            <a:off x="990600" y="4267200"/>
            <a:ext cx="1524000" cy="830997"/>
          </a:xfrm>
          <a:prstGeom prst="rect">
            <a:avLst/>
          </a:prstGeom>
          <a:noFill/>
        </p:spPr>
        <p:txBody>
          <a:bodyPr wrap="square" rtlCol="0">
            <a:spAutoFit/>
          </a:bodyPr>
          <a:lstStyle/>
          <a:p>
            <a:r>
              <a:rPr lang="en-US" sz="1200" dirty="0"/>
              <a:t>DO</a:t>
            </a:r>
          </a:p>
          <a:p>
            <a:r>
              <a:rPr lang="en-US" sz="1200" dirty="0"/>
              <a:t>T: Disrupt</a:t>
            </a:r>
          </a:p>
          <a:p>
            <a:r>
              <a:rPr lang="en-US" sz="1200" dirty="0"/>
              <a:t>P: Prevent bypass of the BN DO</a:t>
            </a:r>
          </a:p>
        </p:txBody>
      </p:sp>
      <p:sp>
        <p:nvSpPr>
          <p:cNvPr id="120" name="TextBox 119"/>
          <p:cNvSpPr txBox="1"/>
          <p:nvPr/>
        </p:nvSpPr>
        <p:spPr>
          <a:xfrm>
            <a:off x="3124200" y="4267200"/>
            <a:ext cx="1524000" cy="1015663"/>
          </a:xfrm>
          <a:prstGeom prst="rect">
            <a:avLst/>
          </a:prstGeom>
          <a:noFill/>
        </p:spPr>
        <p:txBody>
          <a:bodyPr wrap="square" rtlCol="0">
            <a:spAutoFit/>
          </a:bodyPr>
          <a:lstStyle/>
          <a:p>
            <a:r>
              <a:rPr lang="en-US" sz="1200" dirty="0"/>
              <a:t>SO1</a:t>
            </a:r>
          </a:p>
          <a:p>
            <a:r>
              <a:rPr lang="en-US" sz="1200" dirty="0"/>
              <a:t>T: Disrupt</a:t>
            </a:r>
          </a:p>
          <a:p>
            <a:r>
              <a:rPr lang="en-US" sz="1200" dirty="0"/>
              <a:t>P: Prevent envelopment of the PLT DO</a:t>
            </a:r>
          </a:p>
        </p:txBody>
      </p:sp>
      <p:sp>
        <p:nvSpPr>
          <p:cNvPr id="121" name="TextBox 120"/>
          <p:cNvSpPr txBox="1"/>
          <p:nvPr/>
        </p:nvSpPr>
        <p:spPr>
          <a:xfrm>
            <a:off x="4876800" y="4267200"/>
            <a:ext cx="1524000" cy="1015663"/>
          </a:xfrm>
          <a:prstGeom prst="rect">
            <a:avLst/>
          </a:prstGeom>
          <a:noFill/>
        </p:spPr>
        <p:txBody>
          <a:bodyPr wrap="square" rtlCol="0">
            <a:spAutoFit/>
          </a:bodyPr>
          <a:lstStyle/>
          <a:p>
            <a:r>
              <a:rPr lang="en-US" sz="1200" dirty="0"/>
              <a:t>SO2</a:t>
            </a:r>
          </a:p>
          <a:p>
            <a:r>
              <a:rPr lang="en-US" sz="1200" dirty="0"/>
              <a:t>T: Block</a:t>
            </a:r>
          </a:p>
          <a:p>
            <a:r>
              <a:rPr lang="en-US" sz="1200" dirty="0"/>
              <a:t>P: Prevent envelopment of the PLT DO</a:t>
            </a:r>
          </a:p>
        </p:txBody>
      </p:sp>
      <p:sp>
        <p:nvSpPr>
          <p:cNvPr id="122" name="TextBox 70"/>
          <p:cNvSpPr txBox="1">
            <a:spLocks noChangeArrowheads="1"/>
          </p:cNvSpPr>
          <p:nvPr/>
        </p:nvSpPr>
        <p:spPr bwMode="auto">
          <a:xfrm>
            <a:off x="2429934" y="1331893"/>
            <a:ext cx="1698350" cy="954107"/>
          </a:xfrm>
          <a:prstGeom prst="rect">
            <a:avLst/>
          </a:prstGeom>
          <a:solidFill>
            <a:schemeClr val="bg1"/>
          </a:solidFill>
          <a:ln w="9525">
            <a:noFill/>
            <a:miter lim="800000"/>
            <a:headEnd/>
            <a:tailEnd/>
          </a:ln>
        </p:spPr>
        <p:txBody>
          <a:bodyPr wrap="none">
            <a:spAutoFit/>
          </a:bodyPr>
          <a:lstStyle/>
          <a:p>
            <a:r>
              <a:rPr lang="en-US" sz="1400" dirty="0"/>
              <a:t>SO1- 90% Strength</a:t>
            </a:r>
          </a:p>
          <a:p>
            <a:r>
              <a:rPr lang="en-US" sz="1400" dirty="0"/>
              <a:t>T: Disrupt </a:t>
            </a:r>
          </a:p>
          <a:p>
            <a:r>
              <a:rPr lang="en-US" sz="1400" dirty="0"/>
              <a:t>P: Prevent bypass of </a:t>
            </a:r>
          </a:p>
          <a:p>
            <a:r>
              <a:rPr lang="en-US" sz="1400" dirty="0"/>
              <a:t> BN DO </a:t>
            </a:r>
          </a:p>
        </p:txBody>
      </p:sp>
      <p:grpSp>
        <p:nvGrpSpPr>
          <p:cNvPr id="124" name="Group 31"/>
          <p:cNvGrpSpPr>
            <a:grpSpLocks/>
          </p:cNvGrpSpPr>
          <p:nvPr/>
        </p:nvGrpSpPr>
        <p:grpSpPr bwMode="auto">
          <a:xfrm>
            <a:off x="7848600" y="3352800"/>
            <a:ext cx="457200" cy="758825"/>
            <a:chOff x="819" y="2246"/>
            <a:chExt cx="288" cy="444"/>
          </a:xfrm>
        </p:grpSpPr>
        <p:sp>
          <p:nvSpPr>
            <p:cNvPr id="125" name="AutoShape 23"/>
            <p:cNvSpPr>
              <a:spLocks noChangeAspect="1" noChangeArrowheads="1"/>
            </p:cNvSpPr>
            <p:nvPr/>
          </p:nvSpPr>
          <p:spPr bwMode="auto">
            <a:xfrm rot="2689598">
              <a:off x="819" y="2402"/>
              <a:ext cx="288" cy="288"/>
            </a:xfrm>
            <a:prstGeom prst="flowChartProcess">
              <a:avLst/>
            </a:prstGeom>
            <a:solidFill>
              <a:srgbClr val="FF0000"/>
            </a:solidFill>
            <a:ln w="12700">
              <a:solidFill>
                <a:schemeClr val="tx1"/>
              </a:solidFill>
              <a:miter lim="800000"/>
              <a:headEnd/>
              <a:tailEnd/>
            </a:ln>
          </p:spPr>
          <p:txBody>
            <a:bodyPr wrap="none" anchor="ctr"/>
            <a:lstStyle/>
            <a:p>
              <a:endParaRPr lang="en-US"/>
            </a:p>
          </p:txBody>
        </p:sp>
        <p:sp>
          <p:nvSpPr>
            <p:cNvPr id="126" name="Line 24"/>
            <p:cNvSpPr>
              <a:spLocks noChangeAspect="1" noChangeShapeType="1"/>
            </p:cNvSpPr>
            <p:nvPr/>
          </p:nvSpPr>
          <p:spPr bwMode="auto">
            <a:xfrm>
              <a:off x="861" y="2442"/>
              <a:ext cx="202" cy="203"/>
            </a:xfrm>
            <a:prstGeom prst="line">
              <a:avLst/>
            </a:prstGeom>
            <a:noFill/>
            <a:ln w="12700">
              <a:solidFill>
                <a:schemeClr val="tx1"/>
              </a:solidFill>
              <a:round/>
              <a:headEnd/>
              <a:tailEnd/>
            </a:ln>
          </p:spPr>
          <p:txBody>
            <a:bodyPr wrap="none" anchor="ctr"/>
            <a:lstStyle/>
            <a:p>
              <a:endParaRPr lang="en-US"/>
            </a:p>
          </p:txBody>
        </p:sp>
        <p:sp>
          <p:nvSpPr>
            <p:cNvPr id="127" name="Line 25"/>
            <p:cNvSpPr>
              <a:spLocks noChangeAspect="1" noChangeShapeType="1"/>
            </p:cNvSpPr>
            <p:nvPr/>
          </p:nvSpPr>
          <p:spPr bwMode="auto">
            <a:xfrm rot="5400000">
              <a:off x="861" y="2445"/>
              <a:ext cx="208" cy="207"/>
            </a:xfrm>
            <a:prstGeom prst="line">
              <a:avLst/>
            </a:prstGeom>
            <a:noFill/>
            <a:ln w="12700">
              <a:solidFill>
                <a:schemeClr val="tx1"/>
              </a:solidFill>
              <a:round/>
              <a:headEnd/>
              <a:tailEnd/>
            </a:ln>
          </p:spPr>
          <p:txBody>
            <a:bodyPr wrap="none" anchor="ctr"/>
            <a:lstStyle/>
            <a:p>
              <a:endParaRPr lang="en-US"/>
            </a:p>
          </p:txBody>
        </p:sp>
        <p:grpSp>
          <p:nvGrpSpPr>
            <p:cNvPr id="128" name="Group 26"/>
            <p:cNvGrpSpPr>
              <a:grpSpLocks/>
            </p:cNvGrpSpPr>
            <p:nvPr/>
          </p:nvGrpSpPr>
          <p:grpSpPr bwMode="auto">
            <a:xfrm>
              <a:off x="844" y="2246"/>
              <a:ext cx="240" cy="48"/>
              <a:chOff x="1776" y="3648"/>
              <a:chExt cx="240" cy="48"/>
            </a:xfrm>
          </p:grpSpPr>
          <p:sp>
            <p:nvSpPr>
              <p:cNvPr id="130" name="Oval 27"/>
              <p:cNvSpPr>
                <a:spLocks noChangeArrowheads="1"/>
              </p:cNvSpPr>
              <p:nvPr/>
            </p:nvSpPr>
            <p:spPr bwMode="auto">
              <a:xfrm>
                <a:off x="1776" y="3648"/>
                <a:ext cx="48" cy="48"/>
              </a:xfrm>
              <a:prstGeom prst="ellipse">
                <a:avLst/>
              </a:prstGeom>
              <a:solidFill>
                <a:srgbClr val="FF0000"/>
              </a:solidFill>
              <a:ln w="9525">
                <a:solidFill>
                  <a:schemeClr val="tx1"/>
                </a:solidFill>
                <a:round/>
                <a:headEnd/>
                <a:tailEnd/>
              </a:ln>
            </p:spPr>
            <p:txBody>
              <a:bodyPr wrap="none" anchor="ctr"/>
              <a:lstStyle/>
              <a:p>
                <a:endParaRPr lang="en-US"/>
              </a:p>
            </p:txBody>
          </p:sp>
          <p:sp>
            <p:nvSpPr>
              <p:cNvPr id="131" name="Oval 28"/>
              <p:cNvSpPr>
                <a:spLocks noChangeArrowheads="1"/>
              </p:cNvSpPr>
              <p:nvPr/>
            </p:nvSpPr>
            <p:spPr bwMode="auto">
              <a:xfrm>
                <a:off x="1872" y="3648"/>
                <a:ext cx="48" cy="48"/>
              </a:xfrm>
              <a:prstGeom prst="ellipse">
                <a:avLst/>
              </a:prstGeom>
              <a:solidFill>
                <a:srgbClr val="FF0000"/>
              </a:solidFill>
              <a:ln w="9525">
                <a:solidFill>
                  <a:schemeClr val="tx1"/>
                </a:solidFill>
                <a:round/>
                <a:headEnd/>
                <a:tailEnd/>
              </a:ln>
            </p:spPr>
            <p:txBody>
              <a:bodyPr wrap="none" anchor="ctr"/>
              <a:lstStyle/>
              <a:p>
                <a:endParaRPr lang="en-US"/>
              </a:p>
            </p:txBody>
          </p:sp>
          <p:sp>
            <p:nvSpPr>
              <p:cNvPr id="132" name="Oval 29"/>
              <p:cNvSpPr>
                <a:spLocks noChangeArrowheads="1"/>
              </p:cNvSpPr>
              <p:nvPr/>
            </p:nvSpPr>
            <p:spPr bwMode="auto">
              <a:xfrm>
                <a:off x="1968" y="3648"/>
                <a:ext cx="48" cy="48"/>
              </a:xfrm>
              <a:prstGeom prst="ellipse">
                <a:avLst/>
              </a:prstGeom>
              <a:solidFill>
                <a:srgbClr val="FF0000"/>
              </a:solidFill>
              <a:ln w="9525">
                <a:solidFill>
                  <a:schemeClr val="tx1"/>
                </a:solidFill>
                <a:round/>
                <a:headEnd/>
                <a:tailEnd/>
              </a:ln>
            </p:spPr>
            <p:txBody>
              <a:bodyPr wrap="none" anchor="ctr"/>
              <a:lstStyle/>
              <a:p>
                <a:endParaRPr lang="en-US"/>
              </a:p>
            </p:txBody>
          </p:sp>
        </p:grpSp>
        <p:sp>
          <p:nvSpPr>
            <p:cNvPr id="129" name="Oval 30"/>
            <p:cNvSpPr>
              <a:spLocks noChangeArrowheads="1"/>
            </p:cNvSpPr>
            <p:nvPr/>
          </p:nvSpPr>
          <p:spPr bwMode="auto">
            <a:xfrm>
              <a:off x="867" y="2496"/>
              <a:ext cx="192" cy="96"/>
            </a:xfrm>
            <a:prstGeom prst="ellipse">
              <a:avLst/>
            </a:prstGeom>
            <a:noFill/>
            <a:ln w="12700">
              <a:solidFill>
                <a:schemeClr val="tx1"/>
              </a:solidFill>
              <a:round/>
              <a:headEnd/>
              <a:tailEnd/>
            </a:ln>
          </p:spPr>
          <p:txBody>
            <a:bodyPr wrap="none" anchor="ctr"/>
            <a:lstStyle/>
            <a:p>
              <a:endParaRPr lang="en-US"/>
            </a:p>
          </p:txBody>
        </p:sp>
      </p:grpSp>
      <p:sp>
        <p:nvSpPr>
          <p:cNvPr id="123" name="Text Box 17"/>
          <p:cNvSpPr txBox="1">
            <a:spLocks noChangeArrowheads="1"/>
          </p:cNvSpPr>
          <p:nvPr/>
        </p:nvSpPr>
        <p:spPr bwMode="auto">
          <a:xfrm>
            <a:off x="7620000" y="4343400"/>
            <a:ext cx="859531" cy="553998"/>
          </a:xfrm>
          <a:prstGeom prst="rect">
            <a:avLst/>
          </a:prstGeom>
          <a:noFill/>
          <a:ln w="9525">
            <a:noFill/>
            <a:miter lim="800000"/>
            <a:headEnd/>
            <a:tailEnd/>
          </a:ln>
        </p:spPr>
        <p:txBody>
          <a:bodyPr wrap="none">
            <a:spAutoFit/>
          </a:bodyPr>
          <a:lstStyle/>
          <a:p>
            <a:pPr algn="l"/>
            <a:r>
              <a:rPr lang="en-US" sz="1000" b="1" u="sng" dirty="0">
                <a:latin typeface="Times New Roman" pitchFamily="18" charset="0"/>
              </a:rPr>
              <a:t>RESERVES</a:t>
            </a:r>
          </a:p>
          <a:p>
            <a:pPr algn="l"/>
            <a:r>
              <a:rPr lang="en-US" sz="1000" dirty="0">
                <a:latin typeface="Times New Roman" pitchFamily="18" charset="0"/>
              </a:rPr>
              <a:t>3X BMPs</a:t>
            </a:r>
          </a:p>
          <a:p>
            <a:pPr algn="l"/>
            <a:r>
              <a:rPr lang="en-US" sz="1000" dirty="0">
                <a:solidFill>
                  <a:schemeClr val="accent2"/>
                </a:solidFill>
                <a:latin typeface="Times New Roman" pitchFamily="18" charset="0"/>
              </a:rPr>
              <a:t>30 MIN</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Red Checkbook</a:t>
            </a:r>
          </a:p>
        </p:txBody>
      </p:sp>
      <p:graphicFrame>
        <p:nvGraphicFramePr>
          <p:cNvPr id="5" name="Content Placeholder 4"/>
          <p:cNvGraphicFramePr>
            <a:graphicFrameLocks noGrp="1"/>
          </p:cNvGraphicFramePr>
          <p:nvPr>
            <p:ph idx="1"/>
          </p:nvPr>
        </p:nvGraphicFramePr>
        <p:xfrm>
          <a:off x="101600" y="990600"/>
          <a:ext cx="8686800" cy="5315074"/>
        </p:xfrm>
        <a:graphic>
          <a:graphicData uri="http://schemas.openxmlformats.org/drawingml/2006/table">
            <a:tbl>
              <a:tblPr firstRow="1" bandRow="1">
                <a:tableStyleId>{5C22544A-7EE6-4342-B048-85BDC9FD1C3A}</a:tableStyleId>
              </a:tblPr>
              <a:tblGrid>
                <a:gridCol w="1955800">
                  <a:extLst>
                    <a:ext uri="{9D8B030D-6E8A-4147-A177-3AD203B41FA5}">
                      <a16:colId xmlns:a16="http://schemas.microsoft.com/office/drawing/2014/main" val="20000"/>
                    </a:ext>
                  </a:extLst>
                </a:gridCol>
                <a:gridCol w="1518920">
                  <a:extLst>
                    <a:ext uri="{9D8B030D-6E8A-4147-A177-3AD203B41FA5}">
                      <a16:colId xmlns:a16="http://schemas.microsoft.com/office/drawing/2014/main" val="20001"/>
                    </a:ext>
                  </a:extLst>
                </a:gridCol>
                <a:gridCol w="1737360">
                  <a:extLst>
                    <a:ext uri="{9D8B030D-6E8A-4147-A177-3AD203B41FA5}">
                      <a16:colId xmlns:a16="http://schemas.microsoft.com/office/drawing/2014/main" val="20002"/>
                    </a:ext>
                  </a:extLst>
                </a:gridCol>
                <a:gridCol w="1737360">
                  <a:extLst>
                    <a:ext uri="{9D8B030D-6E8A-4147-A177-3AD203B41FA5}">
                      <a16:colId xmlns:a16="http://schemas.microsoft.com/office/drawing/2014/main" val="20003"/>
                    </a:ext>
                  </a:extLst>
                </a:gridCol>
                <a:gridCol w="1737360">
                  <a:extLst>
                    <a:ext uri="{9D8B030D-6E8A-4147-A177-3AD203B41FA5}">
                      <a16:colId xmlns:a16="http://schemas.microsoft.com/office/drawing/2014/main" val="20004"/>
                    </a:ext>
                  </a:extLst>
                </a:gridCol>
              </a:tblGrid>
              <a:tr h="457200">
                <a:tc>
                  <a:txBody>
                    <a:bodyPr/>
                    <a:lstStyle/>
                    <a:p>
                      <a:r>
                        <a:rPr lang="en-US" dirty="0"/>
                        <a:t>Weapons</a:t>
                      </a:r>
                      <a:r>
                        <a:rPr lang="en-US" baseline="0" dirty="0"/>
                        <a:t> system</a:t>
                      </a:r>
                      <a:endParaRPr lang="en-US" dirty="0"/>
                    </a:p>
                  </a:txBody>
                  <a:tcPr>
                    <a:solidFill>
                      <a:srgbClr val="FF0000"/>
                    </a:solidFill>
                  </a:tcPr>
                </a:tc>
                <a:tc>
                  <a:txBody>
                    <a:bodyPr/>
                    <a:lstStyle/>
                    <a:p>
                      <a:r>
                        <a:rPr lang="en-US" dirty="0"/>
                        <a:t>Symbol</a:t>
                      </a:r>
                    </a:p>
                  </a:txBody>
                  <a:tcPr>
                    <a:solidFill>
                      <a:srgbClr val="FF0000"/>
                    </a:solidFill>
                  </a:tcPr>
                </a:tc>
                <a:tc>
                  <a:txBody>
                    <a:bodyPr/>
                    <a:lstStyle/>
                    <a:p>
                      <a:r>
                        <a:rPr lang="en-US" dirty="0"/>
                        <a:t>Caliber</a:t>
                      </a:r>
                    </a:p>
                  </a:txBody>
                  <a:tcPr>
                    <a:solidFill>
                      <a:srgbClr val="FF0000"/>
                    </a:solidFill>
                  </a:tcPr>
                </a:tc>
                <a:tc>
                  <a:txBody>
                    <a:bodyPr/>
                    <a:lstStyle/>
                    <a:p>
                      <a:r>
                        <a:rPr lang="en-US" dirty="0"/>
                        <a:t>Range </a:t>
                      </a:r>
                    </a:p>
                  </a:txBody>
                  <a:tcPr>
                    <a:solidFill>
                      <a:srgbClr val="FF0000"/>
                    </a:solidFill>
                  </a:tcPr>
                </a:tc>
                <a:tc>
                  <a:txBody>
                    <a:bodyPr/>
                    <a:lstStyle/>
                    <a:p>
                      <a:r>
                        <a:rPr lang="en-US" dirty="0"/>
                        <a:t>US</a:t>
                      </a:r>
                      <a:r>
                        <a:rPr lang="en-US" baseline="0" dirty="0"/>
                        <a:t> Equivalent </a:t>
                      </a:r>
                      <a:endParaRPr lang="en-US" dirty="0"/>
                    </a:p>
                  </a:txBody>
                  <a:tcPr>
                    <a:solidFill>
                      <a:srgbClr val="2217F5"/>
                    </a:solidFill>
                  </a:tcPr>
                </a:tc>
                <a:extLst>
                  <a:ext uri="{0D108BD9-81ED-4DB2-BD59-A6C34878D82A}">
                    <a16:rowId xmlns:a16="http://schemas.microsoft.com/office/drawing/2014/main" val="10000"/>
                  </a:ext>
                </a:extLst>
              </a:tr>
              <a:tr h="602542">
                <a:tc>
                  <a:txBody>
                    <a:bodyPr/>
                    <a:lstStyle/>
                    <a:p>
                      <a:r>
                        <a:rPr lang="en-US" dirty="0"/>
                        <a:t>PKM (3)</a:t>
                      </a:r>
                    </a:p>
                  </a:txBody>
                  <a:tcPr/>
                </a:tc>
                <a:tc>
                  <a:txBody>
                    <a:bodyPr/>
                    <a:lstStyle/>
                    <a:p>
                      <a:endParaRPr lang="en-US" dirty="0"/>
                    </a:p>
                  </a:txBody>
                  <a:tcPr/>
                </a:tc>
                <a:tc>
                  <a:txBody>
                    <a:bodyPr/>
                    <a:lstStyle/>
                    <a:p>
                      <a:r>
                        <a:rPr lang="en-US" dirty="0"/>
                        <a:t>7.62</a:t>
                      </a:r>
                    </a:p>
                  </a:txBody>
                  <a:tcPr/>
                </a:tc>
                <a:tc>
                  <a:txBody>
                    <a:bodyPr/>
                    <a:lstStyle/>
                    <a:p>
                      <a:r>
                        <a:rPr lang="en-US" dirty="0"/>
                        <a:t>1000m</a:t>
                      </a:r>
                    </a:p>
                  </a:txBody>
                  <a:tcPr/>
                </a:tc>
                <a:tc>
                  <a:txBody>
                    <a:bodyPr/>
                    <a:lstStyle/>
                    <a:p>
                      <a:r>
                        <a:rPr lang="en-US" dirty="0"/>
                        <a:t>M240B</a:t>
                      </a:r>
                    </a:p>
                  </a:txBody>
                  <a:tcPr/>
                </a:tc>
                <a:extLst>
                  <a:ext uri="{0D108BD9-81ED-4DB2-BD59-A6C34878D82A}">
                    <a16:rowId xmlns:a16="http://schemas.microsoft.com/office/drawing/2014/main" val="10001"/>
                  </a:ext>
                </a:extLst>
              </a:tr>
              <a:tr h="602542">
                <a:tc>
                  <a:txBody>
                    <a:bodyPr/>
                    <a:lstStyle/>
                    <a:p>
                      <a:r>
                        <a:rPr lang="en-US" dirty="0"/>
                        <a:t>RPK (6)</a:t>
                      </a:r>
                    </a:p>
                  </a:txBody>
                  <a:tcPr/>
                </a:tc>
                <a:tc>
                  <a:txBody>
                    <a:bodyPr/>
                    <a:lstStyle/>
                    <a:p>
                      <a:endParaRPr lang="en-US"/>
                    </a:p>
                  </a:txBody>
                  <a:tcPr/>
                </a:tc>
                <a:tc>
                  <a:txBody>
                    <a:bodyPr/>
                    <a:lstStyle/>
                    <a:p>
                      <a:r>
                        <a:rPr lang="en-US" dirty="0"/>
                        <a:t>7.62</a:t>
                      </a:r>
                    </a:p>
                  </a:txBody>
                  <a:tcPr/>
                </a:tc>
                <a:tc>
                  <a:txBody>
                    <a:bodyPr/>
                    <a:lstStyle/>
                    <a:p>
                      <a:r>
                        <a:rPr lang="en-US" dirty="0"/>
                        <a:t>800m</a:t>
                      </a:r>
                    </a:p>
                  </a:txBody>
                  <a:tcPr/>
                </a:tc>
                <a:tc>
                  <a:txBody>
                    <a:bodyPr/>
                    <a:lstStyle/>
                    <a:p>
                      <a:r>
                        <a:rPr lang="en-US" dirty="0"/>
                        <a:t>M249</a:t>
                      </a:r>
                    </a:p>
                  </a:txBody>
                  <a:tcPr/>
                </a:tc>
                <a:extLst>
                  <a:ext uri="{0D108BD9-81ED-4DB2-BD59-A6C34878D82A}">
                    <a16:rowId xmlns:a16="http://schemas.microsoft.com/office/drawing/2014/main" val="10002"/>
                  </a:ext>
                </a:extLst>
              </a:tr>
              <a:tr h="602542">
                <a:tc>
                  <a:txBody>
                    <a:bodyPr/>
                    <a:lstStyle/>
                    <a:p>
                      <a:r>
                        <a:rPr lang="en-US" dirty="0"/>
                        <a:t>AK-47 (45)</a:t>
                      </a:r>
                    </a:p>
                  </a:txBody>
                  <a:tcPr/>
                </a:tc>
                <a:tc>
                  <a:txBody>
                    <a:bodyPr/>
                    <a:lstStyle/>
                    <a:p>
                      <a:endParaRPr lang="en-US"/>
                    </a:p>
                  </a:txBody>
                  <a:tcPr/>
                </a:tc>
                <a:tc>
                  <a:txBody>
                    <a:bodyPr/>
                    <a:lstStyle/>
                    <a:p>
                      <a:r>
                        <a:rPr lang="en-US" dirty="0"/>
                        <a:t>7.62</a:t>
                      </a:r>
                    </a:p>
                  </a:txBody>
                  <a:tcPr/>
                </a:tc>
                <a:tc>
                  <a:txBody>
                    <a:bodyPr/>
                    <a:lstStyle/>
                    <a:p>
                      <a:r>
                        <a:rPr lang="en-US" dirty="0"/>
                        <a:t>300m</a:t>
                      </a:r>
                    </a:p>
                  </a:txBody>
                  <a:tcPr/>
                </a:tc>
                <a:tc>
                  <a:txBody>
                    <a:bodyPr/>
                    <a:lstStyle/>
                    <a:p>
                      <a:r>
                        <a:rPr lang="en-US" dirty="0"/>
                        <a:t>M4</a:t>
                      </a:r>
                    </a:p>
                  </a:txBody>
                  <a:tcPr/>
                </a:tc>
                <a:extLst>
                  <a:ext uri="{0D108BD9-81ED-4DB2-BD59-A6C34878D82A}">
                    <a16:rowId xmlns:a16="http://schemas.microsoft.com/office/drawing/2014/main" val="10003"/>
                  </a:ext>
                </a:extLst>
              </a:tr>
              <a:tr h="602542">
                <a:tc>
                  <a:txBody>
                    <a:bodyPr/>
                    <a:lstStyle/>
                    <a:p>
                      <a:r>
                        <a:rPr lang="en-US" dirty="0"/>
                        <a:t>PZF3T600</a:t>
                      </a:r>
                      <a:r>
                        <a:rPr lang="en-US" baseline="0" dirty="0"/>
                        <a:t> (6)</a:t>
                      </a:r>
                      <a:endParaRPr lang="en-US" dirty="0"/>
                    </a:p>
                  </a:txBody>
                  <a:tcPr/>
                </a:tc>
                <a:tc>
                  <a:txBody>
                    <a:bodyPr/>
                    <a:lstStyle/>
                    <a:p>
                      <a:endParaRPr lang="en-US" dirty="0"/>
                    </a:p>
                  </a:txBody>
                  <a:tcPr/>
                </a:tc>
                <a:tc>
                  <a:txBody>
                    <a:bodyPr/>
                    <a:lstStyle/>
                    <a:p>
                      <a:r>
                        <a:rPr lang="en-US" dirty="0"/>
                        <a:t>60mm</a:t>
                      </a:r>
                    </a:p>
                  </a:txBody>
                  <a:tcPr/>
                </a:tc>
                <a:tc>
                  <a:txBody>
                    <a:bodyPr/>
                    <a:lstStyle/>
                    <a:p>
                      <a:r>
                        <a:rPr lang="en-US" dirty="0"/>
                        <a:t>300m</a:t>
                      </a:r>
                    </a:p>
                  </a:txBody>
                  <a:tcPr/>
                </a:tc>
                <a:tc>
                  <a:txBody>
                    <a:bodyPr/>
                    <a:lstStyle/>
                    <a:p>
                      <a:r>
                        <a:rPr lang="en-US" dirty="0"/>
                        <a:t>LAW</a:t>
                      </a:r>
                    </a:p>
                  </a:txBody>
                  <a:tcPr/>
                </a:tc>
                <a:extLst>
                  <a:ext uri="{0D108BD9-81ED-4DB2-BD59-A6C34878D82A}">
                    <a16:rowId xmlns:a16="http://schemas.microsoft.com/office/drawing/2014/main" val="10004"/>
                  </a:ext>
                </a:extLst>
              </a:tr>
              <a:tr h="602542">
                <a:tc>
                  <a:txBody>
                    <a:bodyPr/>
                    <a:lstStyle/>
                    <a:p>
                      <a:r>
                        <a:rPr lang="en-US" dirty="0"/>
                        <a:t>RPG-29 (2)</a:t>
                      </a:r>
                    </a:p>
                  </a:txBody>
                  <a:tcPr/>
                </a:tc>
                <a:tc>
                  <a:txBody>
                    <a:bodyPr/>
                    <a:lstStyle/>
                    <a:p>
                      <a:endParaRPr lang="en-US" dirty="0"/>
                    </a:p>
                  </a:txBody>
                  <a:tcPr/>
                </a:tc>
                <a:tc>
                  <a:txBody>
                    <a:bodyPr/>
                    <a:lstStyle/>
                    <a:p>
                      <a:r>
                        <a:rPr lang="en-US" dirty="0"/>
                        <a:t>105mm</a:t>
                      </a:r>
                    </a:p>
                  </a:txBody>
                  <a:tcPr/>
                </a:tc>
                <a:tc>
                  <a:txBody>
                    <a:bodyPr/>
                    <a:lstStyle/>
                    <a:p>
                      <a:r>
                        <a:rPr lang="en-US" dirty="0"/>
                        <a:t>500m</a:t>
                      </a:r>
                    </a:p>
                  </a:txBody>
                  <a:tcPr/>
                </a:tc>
                <a:tc>
                  <a:txBody>
                    <a:bodyPr/>
                    <a:lstStyle/>
                    <a:p>
                      <a:r>
                        <a:rPr lang="en-US" dirty="0"/>
                        <a:t>AT-4</a:t>
                      </a:r>
                    </a:p>
                  </a:txBody>
                  <a:tcPr/>
                </a:tc>
                <a:extLst>
                  <a:ext uri="{0D108BD9-81ED-4DB2-BD59-A6C34878D82A}">
                    <a16:rowId xmlns:a16="http://schemas.microsoft.com/office/drawing/2014/main" val="10005"/>
                  </a:ext>
                </a:extLst>
              </a:tr>
              <a:tr h="602542">
                <a:tc>
                  <a:txBody>
                    <a:bodyPr/>
                    <a:lstStyle/>
                    <a:p>
                      <a:r>
                        <a:rPr lang="en-US" dirty="0"/>
                        <a:t>SA-18 (1)</a:t>
                      </a:r>
                    </a:p>
                  </a:txBody>
                  <a:tcPr/>
                </a:tc>
                <a:tc>
                  <a:txBody>
                    <a:bodyPr/>
                    <a:lstStyle/>
                    <a:p>
                      <a:endParaRPr lang="en-US" dirty="0"/>
                    </a:p>
                  </a:txBody>
                  <a:tcPr/>
                </a:tc>
                <a:tc>
                  <a:txBody>
                    <a:bodyPr/>
                    <a:lstStyle/>
                    <a:p>
                      <a:r>
                        <a:rPr lang="en-US" dirty="0"/>
                        <a:t>72mm</a:t>
                      </a:r>
                    </a:p>
                  </a:txBody>
                  <a:tcPr/>
                </a:tc>
                <a:tc>
                  <a:txBody>
                    <a:bodyPr/>
                    <a:lstStyle/>
                    <a:p>
                      <a:r>
                        <a:rPr lang="en-US" dirty="0"/>
                        <a:t>5000m</a:t>
                      </a:r>
                    </a:p>
                  </a:txBody>
                  <a:tcPr/>
                </a:tc>
                <a:tc>
                  <a:txBody>
                    <a:bodyPr/>
                    <a:lstStyle/>
                    <a:p>
                      <a:r>
                        <a:rPr lang="en-US" dirty="0"/>
                        <a:t>Stinger</a:t>
                      </a:r>
                    </a:p>
                  </a:txBody>
                  <a:tcPr/>
                </a:tc>
                <a:extLst>
                  <a:ext uri="{0D108BD9-81ED-4DB2-BD59-A6C34878D82A}">
                    <a16:rowId xmlns:a16="http://schemas.microsoft.com/office/drawing/2014/main" val="10006"/>
                  </a:ext>
                </a:extLst>
              </a:tr>
              <a:tr h="602542">
                <a:tc>
                  <a:txBody>
                    <a:bodyPr/>
                    <a:lstStyle/>
                    <a:p>
                      <a:r>
                        <a:rPr lang="en-US" dirty="0"/>
                        <a:t>Tech w/</a:t>
                      </a:r>
                      <a:r>
                        <a:rPr lang="en-US" baseline="0" dirty="0"/>
                        <a:t> PKM (4)</a:t>
                      </a:r>
                      <a:endParaRPr lang="en-US" dirty="0"/>
                    </a:p>
                  </a:txBody>
                  <a:tcPr/>
                </a:tc>
                <a:tc>
                  <a:txBody>
                    <a:bodyPr/>
                    <a:lstStyle/>
                    <a:p>
                      <a:endParaRPr lang="en-US" dirty="0"/>
                    </a:p>
                  </a:txBody>
                  <a:tcPr/>
                </a:tc>
                <a:tc>
                  <a:txBody>
                    <a:bodyPr/>
                    <a:lstStyle/>
                    <a:p>
                      <a:r>
                        <a:rPr lang="en-US" dirty="0"/>
                        <a:t>7.62</a:t>
                      </a:r>
                    </a:p>
                  </a:txBody>
                  <a:tcPr/>
                </a:tc>
                <a:tc>
                  <a:txBody>
                    <a:bodyPr/>
                    <a:lstStyle/>
                    <a:p>
                      <a:r>
                        <a:rPr lang="en-US" dirty="0"/>
                        <a:t>1000m</a:t>
                      </a:r>
                    </a:p>
                  </a:txBody>
                  <a:tcPr/>
                </a:tc>
                <a:tc>
                  <a:txBody>
                    <a:bodyPr/>
                    <a:lstStyle/>
                    <a:p>
                      <a:r>
                        <a:rPr lang="en-US" dirty="0"/>
                        <a:t>M240B on M1151</a:t>
                      </a:r>
                    </a:p>
                  </a:txBody>
                  <a:tcPr/>
                </a:tc>
                <a:extLst>
                  <a:ext uri="{0D108BD9-81ED-4DB2-BD59-A6C34878D82A}">
                    <a16:rowId xmlns:a16="http://schemas.microsoft.com/office/drawing/2014/main" val="10007"/>
                  </a:ext>
                </a:extLst>
              </a:tr>
              <a:tr h="602542">
                <a:tc>
                  <a:txBody>
                    <a:bodyPr/>
                    <a:lstStyle/>
                    <a:p>
                      <a:r>
                        <a:rPr lang="en-US" dirty="0"/>
                        <a:t>82mm Mortar</a:t>
                      </a:r>
                    </a:p>
                  </a:txBody>
                  <a:tcPr/>
                </a:tc>
                <a:tc>
                  <a:txBody>
                    <a:bodyPr/>
                    <a:lstStyle/>
                    <a:p>
                      <a:endParaRPr lang="en-US" dirty="0"/>
                    </a:p>
                  </a:txBody>
                  <a:tcPr/>
                </a:tc>
                <a:tc>
                  <a:txBody>
                    <a:bodyPr/>
                    <a:lstStyle/>
                    <a:p>
                      <a:r>
                        <a:rPr lang="en-US" dirty="0"/>
                        <a:t>82mm</a:t>
                      </a:r>
                    </a:p>
                  </a:txBody>
                  <a:tcPr/>
                </a:tc>
                <a:tc>
                  <a:txBody>
                    <a:bodyPr/>
                    <a:lstStyle/>
                    <a:p>
                      <a:r>
                        <a:rPr lang="en-US" dirty="0"/>
                        <a:t>5000m</a:t>
                      </a:r>
                    </a:p>
                  </a:txBody>
                  <a:tcPr/>
                </a:tc>
                <a:tc>
                  <a:txBody>
                    <a:bodyPr/>
                    <a:lstStyle/>
                    <a:p>
                      <a:r>
                        <a:rPr lang="en-US" dirty="0"/>
                        <a:t>81mm</a:t>
                      </a:r>
                    </a:p>
                  </a:txBody>
                  <a:tcPr/>
                </a:tc>
                <a:extLst>
                  <a:ext uri="{0D108BD9-81ED-4DB2-BD59-A6C34878D82A}">
                    <a16:rowId xmlns:a16="http://schemas.microsoft.com/office/drawing/2014/main" val="10008"/>
                  </a:ext>
                </a:extLst>
              </a:tr>
            </a:tbl>
          </a:graphicData>
        </a:graphic>
      </p:graphicFrame>
      <p:sp>
        <p:nvSpPr>
          <p:cNvPr id="4" name="Slide Number Placeholder 3"/>
          <p:cNvSpPr>
            <a:spLocks noGrp="1"/>
          </p:cNvSpPr>
          <p:nvPr>
            <p:ph type="sldNum" sz="quarter" idx="12"/>
          </p:nvPr>
        </p:nvSpPr>
        <p:spPr>
          <a:xfrm>
            <a:off x="6553200" y="7712075"/>
            <a:ext cx="2133600" cy="365125"/>
          </a:xfrm>
        </p:spPr>
        <p:txBody>
          <a:bodyPr/>
          <a:lstStyle/>
          <a:p>
            <a:pPr>
              <a:defRPr/>
            </a:pPr>
            <a:fld id="{EC394D6F-9319-40DC-91A2-F8254722BC1D}" type="slidenum">
              <a:rPr lang="en-US" smtClean="0"/>
              <a:pPr>
                <a:defRPr/>
              </a:pPr>
              <a:t>14</a:t>
            </a:fld>
            <a:endParaRPr lang="en-US"/>
          </a:p>
        </p:txBody>
      </p:sp>
      <p:grpSp>
        <p:nvGrpSpPr>
          <p:cNvPr id="3" name="Group 55"/>
          <p:cNvGrpSpPr/>
          <p:nvPr/>
        </p:nvGrpSpPr>
        <p:grpSpPr>
          <a:xfrm>
            <a:off x="2362200" y="1486989"/>
            <a:ext cx="381000" cy="511175"/>
            <a:chOff x="2362200" y="1752600"/>
            <a:chExt cx="381000" cy="511175"/>
          </a:xfrm>
        </p:grpSpPr>
        <p:grpSp>
          <p:nvGrpSpPr>
            <p:cNvPr id="6" name="Group 6"/>
            <p:cNvGrpSpPr>
              <a:grpSpLocks/>
            </p:cNvGrpSpPr>
            <p:nvPr/>
          </p:nvGrpSpPr>
          <p:grpSpPr bwMode="auto">
            <a:xfrm>
              <a:off x="2362200" y="1752600"/>
              <a:ext cx="381000" cy="511175"/>
              <a:chOff x="0" y="0"/>
              <a:chExt cx="288" cy="624"/>
            </a:xfrm>
          </p:grpSpPr>
          <p:grpSp>
            <p:nvGrpSpPr>
              <p:cNvPr id="7" name="Group 7"/>
              <p:cNvGrpSpPr>
                <a:grpSpLocks/>
              </p:cNvGrpSpPr>
              <p:nvPr/>
            </p:nvGrpSpPr>
            <p:grpSpPr bwMode="auto">
              <a:xfrm>
                <a:off x="0" y="0"/>
                <a:ext cx="288" cy="624"/>
                <a:chOff x="0" y="0"/>
                <a:chExt cx="288" cy="384"/>
              </a:xfrm>
            </p:grpSpPr>
            <p:sp>
              <p:nvSpPr>
                <p:cNvPr id="10" name="Line 5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8" name="Group 10"/>
                <p:cNvGrpSpPr>
                  <a:grpSpLocks/>
                </p:cNvGrpSpPr>
                <p:nvPr/>
              </p:nvGrpSpPr>
              <p:grpSpPr bwMode="auto">
                <a:xfrm>
                  <a:off x="0" y="0"/>
                  <a:ext cx="288" cy="144"/>
                  <a:chOff x="0" y="0"/>
                  <a:chExt cx="288" cy="96"/>
                </a:xfrm>
              </p:grpSpPr>
              <p:sp>
                <p:nvSpPr>
                  <p:cNvPr id="12" name="Line 6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13" name="Line 6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9" name="Line 63"/>
              <p:cNvSpPr>
                <a:spLocks noChangeShapeType="1"/>
              </p:cNvSpPr>
              <p:nvPr/>
            </p:nvSpPr>
            <p:spPr bwMode="auto">
              <a:xfrm>
                <a:off x="48" y="336"/>
                <a:ext cx="192" cy="0"/>
              </a:xfrm>
              <a:prstGeom prst="line">
                <a:avLst/>
              </a:prstGeom>
              <a:noFill/>
              <a:ln w="28575">
                <a:solidFill>
                  <a:srgbClr val="FF0000"/>
                </a:solidFill>
                <a:round/>
                <a:headEnd/>
                <a:tailEnd/>
              </a:ln>
            </p:spPr>
            <p:txBody>
              <a:bodyPr/>
              <a:lstStyle/>
              <a:p>
                <a:endParaRPr lang="en-US"/>
              </a:p>
            </p:txBody>
          </p:sp>
        </p:grpSp>
        <p:sp>
          <p:nvSpPr>
            <p:cNvPr id="14" name="Line 63"/>
            <p:cNvSpPr>
              <a:spLocks noChangeShapeType="1"/>
            </p:cNvSpPr>
            <p:nvPr/>
          </p:nvSpPr>
          <p:spPr bwMode="auto">
            <a:xfrm>
              <a:off x="2427625" y="2087300"/>
              <a:ext cx="254000" cy="0"/>
            </a:xfrm>
            <a:prstGeom prst="line">
              <a:avLst/>
            </a:prstGeom>
            <a:noFill/>
            <a:ln w="28575">
              <a:solidFill>
                <a:srgbClr val="FF0000"/>
              </a:solidFill>
              <a:round/>
              <a:headEnd/>
              <a:tailEnd/>
            </a:ln>
          </p:spPr>
          <p:txBody>
            <a:bodyPr/>
            <a:lstStyle/>
            <a:p>
              <a:endParaRPr lang="en-US"/>
            </a:p>
          </p:txBody>
        </p:sp>
      </p:grpSp>
      <p:grpSp>
        <p:nvGrpSpPr>
          <p:cNvPr id="11" name="Group 14"/>
          <p:cNvGrpSpPr>
            <a:grpSpLocks/>
          </p:cNvGrpSpPr>
          <p:nvPr/>
        </p:nvGrpSpPr>
        <p:grpSpPr bwMode="auto">
          <a:xfrm>
            <a:off x="2362200" y="2050289"/>
            <a:ext cx="381000" cy="511175"/>
            <a:chOff x="0" y="0"/>
            <a:chExt cx="288" cy="624"/>
          </a:xfrm>
        </p:grpSpPr>
        <p:grpSp>
          <p:nvGrpSpPr>
            <p:cNvPr id="15" name="Group 7"/>
            <p:cNvGrpSpPr>
              <a:grpSpLocks/>
            </p:cNvGrpSpPr>
            <p:nvPr/>
          </p:nvGrpSpPr>
          <p:grpSpPr bwMode="auto">
            <a:xfrm>
              <a:off x="0" y="0"/>
              <a:ext cx="288" cy="624"/>
              <a:chOff x="0" y="0"/>
              <a:chExt cx="288" cy="384"/>
            </a:xfrm>
          </p:grpSpPr>
          <p:sp>
            <p:nvSpPr>
              <p:cNvPr id="18" name="Line 5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16" name="Group 10"/>
              <p:cNvGrpSpPr>
                <a:grpSpLocks/>
              </p:cNvGrpSpPr>
              <p:nvPr/>
            </p:nvGrpSpPr>
            <p:grpSpPr bwMode="auto">
              <a:xfrm>
                <a:off x="0" y="0"/>
                <a:ext cx="288" cy="144"/>
                <a:chOff x="0" y="0"/>
                <a:chExt cx="288" cy="96"/>
              </a:xfrm>
            </p:grpSpPr>
            <p:sp>
              <p:nvSpPr>
                <p:cNvPr id="20" name="Line 6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1" name="Line 6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17" name="Line 63"/>
            <p:cNvSpPr>
              <a:spLocks noChangeShapeType="1"/>
            </p:cNvSpPr>
            <p:nvPr/>
          </p:nvSpPr>
          <p:spPr bwMode="auto">
            <a:xfrm>
              <a:off x="48" y="336"/>
              <a:ext cx="192" cy="0"/>
            </a:xfrm>
            <a:prstGeom prst="line">
              <a:avLst/>
            </a:prstGeom>
            <a:noFill/>
            <a:ln w="28575">
              <a:solidFill>
                <a:srgbClr val="FF0000"/>
              </a:solidFill>
              <a:round/>
              <a:headEnd/>
              <a:tailEnd/>
            </a:ln>
          </p:spPr>
          <p:txBody>
            <a:bodyPr/>
            <a:lstStyle/>
            <a:p>
              <a:endParaRPr lang="en-US"/>
            </a:p>
          </p:txBody>
        </p:sp>
      </p:grpSp>
      <p:grpSp>
        <p:nvGrpSpPr>
          <p:cNvPr id="19" name="Group 7"/>
          <p:cNvGrpSpPr>
            <a:grpSpLocks/>
          </p:cNvGrpSpPr>
          <p:nvPr/>
        </p:nvGrpSpPr>
        <p:grpSpPr bwMode="auto">
          <a:xfrm>
            <a:off x="2362200" y="2694614"/>
            <a:ext cx="381000" cy="511175"/>
            <a:chOff x="0" y="0"/>
            <a:chExt cx="288" cy="384"/>
          </a:xfrm>
        </p:grpSpPr>
        <p:sp>
          <p:nvSpPr>
            <p:cNvPr id="25" name="Line 5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22" name="Group 10"/>
            <p:cNvGrpSpPr>
              <a:grpSpLocks/>
            </p:cNvGrpSpPr>
            <p:nvPr/>
          </p:nvGrpSpPr>
          <p:grpSpPr bwMode="auto">
            <a:xfrm>
              <a:off x="0" y="0"/>
              <a:ext cx="288" cy="144"/>
              <a:chOff x="0" y="0"/>
              <a:chExt cx="288" cy="96"/>
            </a:xfrm>
          </p:grpSpPr>
          <p:sp>
            <p:nvSpPr>
              <p:cNvPr id="27" name="Line 6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8" name="Line 6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102" name="Rectangle 101"/>
          <p:cNvSpPr/>
          <p:nvPr/>
        </p:nvSpPr>
        <p:spPr>
          <a:xfrm>
            <a:off x="454300" y="7615793"/>
            <a:ext cx="1236236" cy="369332"/>
          </a:xfrm>
          <a:prstGeom prst="rect">
            <a:avLst/>
          </a:prstGeom>
        </p:spPr>
        <p:txBody>
          <a:bodyPr wrap="none">
            <a:spAutoFit/>
          </a:bodyPr>
          <a:lstStyle/>
          <a:p>
            <a:r>
              <a:rPr lang="en-US" dirty="0"/>
              <a:t>RPG-7 (3)</a:t>
            </a:r>
          </a:p>
        </p:txBody>
      </p:sp>
      <p:pic>
        <p:nvPicPr>
          <p:cNvPr id="1026" name="Picture 2"/>
          <p:cNvPicPr>
            <a:picLocks noChangeAspect="1" noChangeArrowheads="1"/>
          </p:cNvPicPr>
          <p:nvPr/>
        </p:nvPicPr>
        <p:blipFill>
          <a:blip r:embed="rId2" cstate="print"/>
          <a:srcRect/>
          <a:stretch>
            <a:fillRect/>
          </a:stretch>
        </p:blipFill>
        <p:spPr bwMode="auto">
          <a:xfrm>
            <a:off x="-9906000" y="662650"/>
            <a:ext cx="1885950" cy="914108"/>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7758239" y="662650"/>
            <a:ext cx="2179791" cy="831063"/>
          </a:xfrm>
          <a:prstGeom prst="rect">
            <a:avLst/>
          </a:prstGeom>
          <a:noFill/>
          <a:ln w="9525">
            <a:noFill/>
            <a:miter lim="800000"/>
            <a:headEnd/>
            <a:tailEnd/>
          </a:ln>
        </p:spPr>
      </p:pic>
      <p:sp>
        <p:nvSpPr>
          <p:cNvPr id="105" name="Rectangle 104"/>
          <p:cNvSpPr/>
          <p:nvPr/>
        </p:nvSpPr>
        <p:spPr>
          <a:xfrm>
            <a:off x="3025423" y="7615793"/>
            <a:ext cx="1031051" cy="369332"/>
          </a:xfrm>
          <a:prstGeom prst="rect">
            <a:avLst/>
          </a:prstGeom>
        </p:spPr>
        <p:txBody>
          <a:bodyPr wrap="none">
            <a:spAutoFit/>
          </a:bodyPr>
          <a:lstStyle/>
          <a:p>
            <a:r>
              <a:rPr lang="en-US" dirty="0"/>
              <a:t>PKM (3)</a:t>
            </a:r>
          </a:p>
        </p:txBody>
      </p:sp>
      <p:sp>
        <p:nvSpPr>
          <p:cNvPr id="107" name="Rectangle 106"/>
          <p:cNvSpPr/>
          <p:nvPr/>
        </p:nvSpPr>
        <p:spPr>
          <a:xfrm>
            <a:off x="5334000" y="7615793"/>
            <a:ext cx="1005403" cy="369332"/>
          </a:xfrm>
          <a:prstGeom prst="rect">
            <a:avLst/>
          </a:prstGeom>
        </p:spPr>
        <p:txBody>
          <a:bodyPr wrap="none">
            <a:spAutoFit/>
          </a:bodyPr>
          <a:lstStyle/>
          <a:p>
            <a:r>
              <a:rPr lang="en-US" dirty="0"/>
              <a:t>RPK (6)</a:t>
            </a:r>
          </a:p>
        </p:txBody>
      </p:sp>
      <p:sp>
        <p:nvSpPr>
          <p:cNvPr id="111" name="Rectangle 110"/>
          <p:cNvSpPr/>
          <p:nvPr/>
        </p:nvSpPr>
        <p:spPr>
          <a:xfrm>
            <a:off x="7537834" y="7615793"/>
            <a:ext cx="1172116" cy="369332"/>
          </a:xfrm>
          <a:prstGeom prst="rect">
            <a:avLst/>
          </a:prstGeom>
        </p:spPr>
        <p:txBody>
          <a:bodyPr wrap="none">
            <a:spAutoFit/>
          </a:bodyPr>
          <a:lstStyle/>
          <a:p>
            <a:r>
              <a:rPr lang="en-US" dirty="0"/>
              <a:t>SA-18 (1)</a:t>
            </a:r>
          </a:p>
        </p:txBody>
      </p:sp>
      <p:grpSp>
        <p:nvGrpSpPr>
          <p:cNvPr id="23" name="Group 123"/>
          <p:cNvGrpSpPr>
            <a:grpSpLocks/>
          </p:cNvGrpSpPr>
          <p:nvPr/>
        </p:nvGrpSpPr>
        <p:grpSpPr bwMode="auto">
          <a:xfrm>
            <a:off x="2412967" y="4572000"/>
            <a:ext cx="330233" cy="433097"/>
            <a:chOff x="29" y="-7"/>
            <a:chExt cx="136" cy="271"/>
          </a:xfrm>
        </p:grpSpPr>
        <p:sp>
          <p:nvSpPr>
            <p:cNvPr id="125" name="Freeform 124"/>
            <p:cNvSpPr>
              <a:spLocks noChangeAspect="1"/>
            </p:cNvSpPr>
            <p:nvPr/>
          </p:nvSpPr>
          <p:spPr bwMode="auto">
            <a:xfrm>
              <a:off x="44" y="0"/>
              <a:ext cx="103" cy="237"/>
            </a:xfrm>
            <a:custGeom>
              <a:avLst/>
              <a:gdLst/>
              <a:ahLst/>
              <a:cxnLst>
                <a:cxn ang="0">
                  <a:pos x="0" y="528"/>
                </a:cxn>
                <a:cxn ang="0">
                  <a:pos x="0" y="102"/>
                </a:cxn>
                <a:cxn ang="0">
                  <a:pos x="2" y="83"/>
                </a:cxn>
                <a:cxn ang="0">
                  <a:pos x="8" y="67"/>
                </a:cxn>
                <a:cxn ang="0">
                  <a:pos x="15" y="51"/>
                </a:cxn>
                <a:cxn ang="0">
                  <a:pos x="29" y="37"/>
                </a:cxn>
                <a:cxn ang="0">
                  <a:pos x="41" y="25"/>
                </a:cxn>
                <a:cxn ang="0">
                  <a:pos x="51" y="17"/>
                </a:cxn>
                <a:cxn ang="0">
                  <a:pos x="67" y="10"/>
                </a:cxn>
                <a:cxn ang="0">
                  <a:pos x="85" y="4"/>
                </a:cxn>
                <a:cxn ang="0">
                  <a:pos x="108" y="0"/>
                </a:cxn>
                <a:cxn ang="0">
                  <a:pos x="123" y="0"/>
                </a:cxn>
                <a:cxn ang="0">
                  <a:pos x="138" y="2"/>
                </a:cxn>
                <a:cxn ang="0">
                  <a:pos x="147" y="5"/>
                </a:cxn>
                <a:cxn ang="0">
                  <a:pos x="163" y="11"/>
                </a:cxn>
                <a:cxn ang="0">
                  <a:pos x="176" y="16"/>
                </a:cxn>
                <a:cxn ang="0">
                  <a:pos x="187" y="25"/>
                </a:cxn>
                <a:cxn ang="0">
                  <a:pos x="201" y="36"/>
                </a:cxn>
                <a:cxn ang="0">
                  <a:pos x="208" y="44"/>
                </a:cxn>
                <a:cxn ang="0">
                  <a:pos x="219" y="62"/>
                </a:cxn>
                <a:cxn ang="0">
                  <a:pos x="223" y="73"/>
                </a:cxn>
                <a:cxn ang="0">
                  <a:pos x="227" y="84"/>
                </a:cxn>
                <a:cxn ang="0">
                  <a:pos x="230" y="98"/>
                </a:cxn>
                <a:cxn ang="0">
                  <a:pos x="230" y="528"/>
                </a:cxn>
              </a:cxnLst>
              <a:rect l="0" t="0" r="r" b="b"/>
              <a:pathLst>
                <a:path w="230" h="528">
                  <a:moveTo>
                    <a:pt x="0" y="528"/>
                  </a:moveTo>
                  <a:lnTo>
                    <a:pt x="0" y="102"/>
                  </a:lnTo>
                  <a:lnTo>
                    <a:pt x="2" y="83"/>
                  </a:lnTo>
                  <a:lnTo>
                    <a:pt x="8" y="67"/>
                  </a:lnTo>
                  <a:lnTo>
                    <a:pt x="15" y="51"/>
                  </a:lnTo>
                  <a:lnTo>
                    <a:pt x="29" y="37"/>
                  </a:lnTo>
                  <a:lnTo>
                    <a:pt x="41" y="25"/>
                  </a:lnTo>
                  <a:lnTo>
                    <a:pt x="51" y="17"/>
                  </a:lnTo>
                  <a:lnTo>
                    <a:pt x="67" y="10"/>
                  </a:lnTo>
                  <a:lnTo>
                    <a:pt x="85" y="4"/>
                  </a:lnTo>
                  <a:lnTo>
                    <a:pt x="108" y="0"/>
                  </a:lnTo>
                  <a:lnTo>
                    <a:pt x="123" y="0"/>
                  </a:lnTo>
                  <a:lnTo>
                    <a:pt x="138" y="2"/>
                  </a:lnTo>
                  <a:lnTo>
                    <a:pt x="147" y="5"/>
                  </a:lnTo>
                  <a:lnTo>
                    <a:pt x="163" y="11"/>
                  </a:lnTo>
                  <a:lnTo>
                    <a:pt x="176" y="16"/>
                  </a:lnTo>
                  <a:lnTo>
                    <a:pt x="187" y="25"/>
                  </a:lnTo>
                  <a:lnTo>
                    <a:pt x="201" y="36"/>
                  </a:lnTo>
                  <a:lnTo>
                    <a:pt x="208" y="44"/>
                  </a:lnTo>
                  <a:lnTo>
                    <a:pt x="219" y="62"/>
                  </a:lnTo>
                  <a:lnTo>
                    <a:pt x="223" y="73"/>
                  </a:lnTo>
                  <a:lnTo>
                    <a:pt x="227" y="84"/>
                  </a:lnTo>
                  <a:lnTo>
                    <a:pt x="230" y="98"/>
                  </a:lnTo>
                  <a:lnTo>
                    <a:pt x="230" y="528"/>
                  </a:lnTo>
                </a:path>
              </a:pathLst>
            </a:custGeom>
            <a:noFill/>
            <a:ln w="28575" cap="rnd" cmpd="sng">
              <a:solidFill>
                <a:srgbClr val="FF0000"/>
              </a:solidFill>
              <a:prstDash val="solid"/>
              <a:round/>
              <a:headEnd type="none" w="med" len="med"/>
              <a:tailEnd type="none" w="med" len="med"/>
            </a:ln>
            <a:effectLst/>
          </p:spPr>
          <p:txBody>
            <a:bodyPr/>
            <a:lstStyle/>
            <a:p>
              <a:endParaRPr lang="en-US"/>
            </a:p>
          </p:txBody>
        </p:sp>
        <p:sp>
          <p:nvSpPr>
            <p:cNvPr id="126" name="Line 76"/>
            <p:cNvSpPr>
              <a:spLocks noChangeAspect="1" noChangeShapeType="1"/>
            </p:cNvSpPr>
            <p:nvPr/>
          </p:nvSpPr>
          <p:spPr bwMode="auto">
            <a:xfrm flipV="1">
              <a:off x="95" y="-7"/>
              <a:ext cx="0" cy="237"/>
            </a:xfrm>
            <a:prstGeom prst="line">
              <a:avLst/>
            </a:prstGeom>
            <a:noFill/>
            <a:ln w="28575">
              <a:solidFill>
                <a:srgbClr val="FF0000"/>
              </a:solidFill>
              <a:round/>
              <a:headEnd/>
              <a:tailEnd/>
            </a:ln>
          </p:spPr>
          <p:txBody>
            <a:bodyPr/>
            <a:lstStyle/>
            <a:p>
              <a:endParaRPr lang="en-US"/>
            </a:p>
          </p:txBody>
        </p:sp>
        <p:sp>
          <p:nvSpPr>
            <p:cNvPr id="130" name="Freeform 129"/>
            <p:cNvSpPr>
              <a:spLocks noChangeAspect="1"/>
            </p:cNvSpPr>
            <p:nvPr/>
          </p:nvSpPr>
          <p:spPr bwMode="auto">
            <a:xfrm>
              <a:off x="29" y="217"/>
              <a:ext cx="136" cy="47"/>
            </a:xfrm>
            <a:custGeom>
              <a:avLst/>
              <a:gdLst/>
              <a:ahLst/>
              <a:cxnLst>
                <a:cxn ang="0">
                  <a:pos x="586" y="136"/>
                </a:cxn>
                <a:cxn ang="0">
                  <a:pos x="562" y="112"/>
                </a:cxn>
                <a:cxn ang="0">
                  <a:pos x="547" y="97"/>
                </a:cxn>
                <a:cxn ang="0">
                  <a:pos x="532" y="81"/>
                </a:cxn>
                <a:cxn ang="0">
                  <a:pos x="514" y="67"/>
                </a:cxn>
                <a:cxn ang="0">
                  <a:pos x="489" y="52"/>
                </a:cxn>
                <a:cxn ang="0">
                  <a:pos x="471" y="40"/>
                </a:cxn>
                <a:cxn ang="0">
                  <a:pos x="444" y="28"/>
                </a:cxn>
                <a:cxn ang="0">
                  <a:pos x="417" y="18"/>
                </a:cxn>
                <a:cxn ang="0">
                  <a:pos x="391" y="12"/>
                </a:cxn>
                <a:cxn ang="0">
                  <a:pos x="363" y="6"/>
                </a:cxn>
                <a:cxn ang="0">
                  <a:pos x="328" y="1"/>
                </a:cxn>
                <a:cxn ang="0">
                  <a:pos x="301" y="0"/>
                </a:cxn>
                <a:cxn ang="0">
                  <a:pos x="274" y="0"/>
                </a:cxn>
                <a:cxn ang="0">
                  <a:pos x="234" y="3"/>
                </a:cxn>
                <a:cxn ang="0">
                  <a:pos x="192" y="10"/>
                </a:cxn>
                <a:cxn ang="0">
                  <a:pos x="154" y="22"/>
                </a:cxn>
                <a:cxn ang="0">
                  <a:pos x="126" y="33"/>
                </a:cxn>
                <a:cxn ang="0">
                  <a:pos x="90" y="51"/>
                </a:cxn>
                <a:cxn ang="0">
                  <a:pos x="54" y="76"/>
                </a:cxn>
                <a:cxn ang="0">
                  <a:pos x="25" y="100"/>
                </a:cxn>
                <a:cxn ang="0">
                  <a:pos x="4" y="123"/>
                </a:cxn>
                <a:cxn ang="0">
                  <a:pos x="0" y="136"/>
                </a:cxn>
                <a:cxn ang="0">
                  <a:pos x="589" y="138"/>
                </a:cxn>
              </a:cxnLst>
              <a:rect l="0" t="0" r="r" b="b"/>
              <a:pathLst>
                <a:path w="589" h="138">
                  <a:moveTo>
                    <a:pt x="586" y="136"/>
                  </a:moveTo>
                  <a:lnTo>
                    <a:pt x="562" y="112"/>
                  </a:lnTo>
                  <a:lnTo>
                    <a:pt x="547" y="97"/>
                  </a:lnTo>
                  <a:lnTo>
                    <a:pt x="532" y="81"/>
                  </a:lnTo>
                  <a:lnTo>
                    <a:pt x="514" y="67"/>
                  </a:lnTo>
                  <a:lnTo>
                    <a:pt x="489" y="52"/>
                  </a:lnTo>
                  <a:lnTo>
                    <a:pt x="471" y="40"/>
                  </a:lnTo>
                  <a:lnTo>
                    <a:pt x="444" y="28"/>
                  </a:lnTo>
                  <a:lnTo>
                    <a:pt x="417" y="18"/>
                  </a:lnTo>
                  <a:lnTo>
                    <a:pt x="391" y="12"/>
                  </a:lnTo>
                  <a:lnTo>
                    <a:pt x="363" y="6"/>
                  </a:lnTo>
                  <a:lnTo>
                    <a:pt x="328" y="1"/>
                  </a:lnTo>
                  <a:lnTo>
                    <a:pt x="301" y="0"/>
                  </a:lnTo>
                  <a:lnTo>
                    <a:pt x="274" y="0"/>
                  </a:lnTo>
                  <a:lnTo>
                    <a:pt x="234" y="3"/>
                  </a:lnTo>
                  <a:lnTo>
                    <a:pt x="192" y="10"/>
                  </a:lnTo>
                  <a:lnTo>
                    <a:pt x="154" y="22"/>
                  </a:lnTo>
                  <a:lnTo>
                    <a:pt x="126" y="33"/>
                  </a:lnTo>
                  <a:lnTo>
                    <a:pt x="90" y="51"/>
                  </a:lnTo>
                  <a:lnTo>
                    <a:pt x="54" y="76"/>
                  </a:lnTo>
                  <a:lnTo>
                    <a:pt x="25" y="100"/>
                  </a:lnTo>
                  <a:lnTo>
                    <a:pt x="4" y="123"/>
                  </a:lnTo>
                  <a:lnTo>
                    <a:pt x="0" y="136"/>
                  </a:lnTo>
                  <a:lnTo>
                    <a:pt x="589" y="138"/>
                  </a:lnTo>
                </a:path>
              </a:pathLst>
            </a:custGeom>
            <a:noFill/>
            <a:ln w="28575" cmpd="sng">
              <a:solidFill>
                <a:srgbClr val="FF0000"/>
              </a:solidFill>
              <a:round/>
              <a:headEnd type="none" w="med" len="med"/>
              <a:tailEnd type="none" w="med" len="med"/>
            </a:ln>
            <a:effectLst/>
          </p:spPr>
          <p:txBody>
            <a:bodyPr/>
            <a:lstStyle/>
            <a:p>
              <a:endParaRPr lang="en-US"/>
            </a:p>
          </p:txBody>
        </p:sp>
        <p:sp>
          <p:nvSpPr>
            <p:cNvPr id="128" name="Line 80"/>
            <p:cNvSpPr>
              <a:spLocks noChangeShapeType="1"/>
            </p:cNvSpPr>
            <p:nvPr/>
          </p:nvSpPr>
          <p:spPr bwMode="auto">
            <a:xfrm rot="5400000">
              <a:off x="98" y="91"/>
              <a:ext cx="0" cy="93"/>
            </a:xfrm>
            <a:prstGeom prst="line">
              <a:avLst/>
            </a:prstGeom>
            <a:noFill/>
            <a:ln w="28575">
              <a:solidFill>
                <a:srgbClr val="FF0000"/>
              </a:solidFill>
              <a:round/>
              <a:headEnd/>
              <a:tailEnd/>
            </a:ln>
          </p:spPr>
          <p:txBody>
            <a:bodyPr/>
            <a:lstStyle/>
            <a:p>
              <a:endParaRPr lang="en-US"/>
            </a:p>
          </p:txBody>
        </p:sp>
      </p:grpSp>
      <p:grpSp>
        <p:nvGrpSpPr>
          <p:cNvPr id="24" name="Group 58"/>
          <p:cNvGrpSpPr/>
          <p:nvPr/>
        </p:nvGrpSpPr>
        <p:grpSpPr>
          <a:xfrm>
            <a:off x="2415822" y="5704570"/>
            <a:ext cx="381000" cy="620030"/>
            <a:chOff x="2401389" y="4785814"/>
            <a:chExt cx="381000" cy="620030"/>
          </a:xfrm>
        </p:grpSpPr>
        <p:grpSp>
          <p:nvGrpSpPr>
            <p:cNvPr id="26" name="Group 7"/>
            <p:cNvGrpSpPr>
              <a:grpSpLocks/>
            </p:cNvGrpSpPr>
            <p:nvPr/>
          </p:nvGrpSpPr>
          <p:grpSpPr bwMode="auto">
            <a:xfrm>
              <a:off x="2401389" y="4785814"/>
              <a:ext cx="381000" cy="511175"/>
              <a:chOff x="0" y="0"/>
              <a:chExt cx="288" cy="384"/>
            </a:xfrm>
          </p:grpSpPr>
          <p:sp>
            <p:nvSpPr>
              <p:cNvPr id="51" name="Line 5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29" name="Group 10"/>
              <p:cNvGrpSpPr>
                <a:grpSpLocks/>
              </p:cNvGrpSpPr>
              <p:nvPr/>
            </p:nvGrpSpPr>
            <p:grpSpPr bwMode="auto">
              <a:xfrm>
                <a:off x="0" y="0"/>
                <a:ext cx="288" cy="144"/>
                <a:chOff x="0" y="0"/>
                <a:chExt cx="288" cy="96"/>
              </a:xfrm>
            </p:grpSpPr>
            <p:sp>
              <p:nvSpPr>
                <p:cNvPr id="53" name="Line 6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54" name="Line 6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55" name="Oval 54"/>
            <p:cNvSpPr/>
            <p:nvPr/>
          </p:nvSpPr>
          <p:spPr>
            <a:xfrm>
              <a:off x="2467601" y="5195219"/>
              <a:ext cx="231892" cy="210625"/>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Line 63"/>
            <p:cNvSpPr>
              <a:spLocks noChangeShapeType="1"/>
            </p:cNvSpPr>
            <p:nvPr/>
          </p:nvSpPr>
          <p:spPr bwMode="auto">
            <a:xfrm>
              <a:off x="2477589" y="5019822"/>
              <a:ext cx="254000" cy="0"/>
            </a:xfrm>
            <a:prstGeom prst="line">
              <a:avLst/>
            </a:prstGeom>
            <a:noFill/>
            <a:ln w="28575">
              <a:solidFill>
                <a:srgbClr val="FF0000"/>
              </a:solidFill>
              <a:round/>
              <a:headEnd/>
              <a:tailEnd/>
            </a:ln>
          </p:spPr>
          <p:txBody>
            <a:bodyPr/>
            <a:lstStyle/>
            <a:p>
              <a:endParaRPr lang="en-US"/>
            </a:p>
          </p:txBody>
        </p:sp>
        <p:sp>
          <p:nvSpPr>
            <p:cNvPr id="58" name="Line 63"/>
            <p:cNvSpPr>
              <a:spLocks noChangeShapeType="1"/>
            </p:cNvSpPr>
            <p:nvPr/>
          </p:nvSpPr>
          <p:spPr bwMode="auto">
            <a:xfrm>
              <a:off x="2479514" y="5079274"/>
              <a:ext cx="254000" cy="0"/>
            </a:xfrm>
            <a:prstGeom prst="line">
              <a:avLst/>
            </a:prstGeom>
            <a:noFill/>
            <a:ln w="28575">
              <a:solidFill>
                <a:srgbClr val="FF0000"/>
              </a:solidFill>
              <a:round/>
              <a:headEnd/>
              <a:tailEnd/>
            </a:ln>
          </p:spPr>
          <p:txBody>
            <a:bodyPr/>
            <a:lstStyle/>
            <a:p>
              <a:endParaRPr lang="en-US"/>
            </a:p>
          </p:txBody>
        </p:sp>
      </p:grpSp>
      <p:sp>
        <p:nvSpPr>
          <p:cNvPr id="60" name="5-Point Star 59"/>
          <p:cNvSpPr/>
          <p:nvPr/>
        </p:nvSpPr>
        <p:spPr>
          <a:xfrm>
            <a:off x="1524000" y="3899263"/>
            <a:ext cx="381000" cy="356745"/>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5-Point Star 60"/>
          <p:cNvSpPr/>
          <p:nvPr/>
        </p:nvSpPr>
        <p:spPr>
          <a:xfrm>
            <a:off x="1524000" y="3352800"/>
            <a:ext cx="381000" cy="356745"/>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63"/>
          <p:cNvGrpSpPr/>
          <p:nvPr/>
        </p:nvGrpSpPr>
        <p:grpSpPr>
          <a:xfrm>
            <a:off x="2448850" y="3276600"/>
            <a:ext cx="228600" cy="518447"/>
            <a:chOff x="2448850" y="3255067"/>
            <a:chExt cx="228600" cy="518447"/>
          </a:xfrm>
        </p:grpSpPr>
        <p:grpSp>
          <p:nvGrpSpPr>
            <p:cNvPr id="31" name="Group 99"/>
            <p:cNvGrpSpPr/>
            <p:nvPr/>
          </p:nvGrpSpPr>
          <p:grpSpPr>
            <a:xfrm>
              <a:off x="2448850" y="3309964"/>
              <a:ext cx="228600" cy="463550"/>
              <a:chOff x="4457700" y="3197225"/>
              <a:chExt cx="228600" cy="463550"/>
            </a:xfrm>
          </p:grpSpPr>
          <p:sp>
            <p:nvSpPr>
              <p:cNvPr id="89" name="Line 80"/>
              <p:cNvSpPr>
                <a:spLocks noChangeShapeType="1"/>
              </p:cNvSpPr>
              <p:nvPr/>
            </p:nvSpPr>
            <p:spPr bwMode="auto">
              <a:xfrm>
                <a:off x="4572000" y="3197225"/>
                <a:ext cx="0" cy="354479"/>
              </a:xfrm>
              <a:prstGeom prst="line">
                <a:avLst/>
              </a:prstGeom>
              <a:noFill/>
              <a:ln w="28575">
                <a:solidFill>
                  <a:srgbClr val="FF0000"/>
                </a:solidFill>
                <a:round/>
                <a:headEnd/>
                <a:tailEnd/>
              </a:ln>
            </p:spPr>
            <p:txBody>
              <a:bodyPr/>
              <a:lstStyle/>
              <a:p>
                <a:endParaRPr lang="en-US"/>
              </a:p>
            </p:txBody>
          </p:sp>
          <p:sp>
            <p:nvSpPr>
              <p:cNvPr id="90" name="Line 81"/>
              <p:cNvSpPr>
                <a:spLocks noChangeShapeType="1"/>
              </p:cNvSpPr>
              <p:nvPr/>
            </p:nvSpPr>
            <p:spPr bwMode="auto">
              <a:xfrm>
                <a:off x="4457700" y="3415366"/>
                <a:ext cx="228600" cy="0"/>
              </a:xfrm>
              <a:prstGeom prst="line">
                <a:avLst/>
              </a:prstGeom>
              <a:noFill/>
              <a:ln w="28575">
                <a:solidFill>
                  <a:srgbClr val="FF0000"/>
                </a:solidFill>
                <a:round/>
                <a:headEnd/>
                <a:tailEnd/>
              </a:ln>
            </p:spPr>
            <p:txBody>
              <a:bodyPr/>
              <a:lstStyle/>
              <a:p>
                <a:endParaRPr lang="en-US"/>
              </a:p>
            </p:txBody>
          </p:sp>
          <p:grpSp>
            <p:nvGrpSpPr>
              <p:cNvPr id="32" name="Group 91"/>
              <p:cNvGrpSpPr>
                <a:grpSpLocks/>
              </p:cNvGrpSpPr>
              <p:nvPr/>
            </p:nvGrpSpPr>
            <p:grpSpPr bwMode="auto">
              <a:xfrm>
                <a:off x="4457700" y="3538071"/>
                <a:ext cx="228600" cy="122704"/>
                <a:chOff x="0" y="340846"/>
                <a:chExt cx="288" cy="96"/>
              </a:xfrm>
            </p:grpSpPr>
            <p:sp>
              <p:nvSpPr>
                <p:cNvPr id="98" name="Line 84"/>
                <p:cNvSpPr>
                  <a:spLocks noChangeShapeType="1"/>
                </p:cNvSpPr>
                <p:nvPr/>
              </p:nvSpPr>
              <p:spPr bwMode="auto">
                <a:xfrm flipV="1">
                  <a:off x="0" y="340846"/>
                  <a:ext cx="144" cy="96"/>
                </a:xfrm>
                <a:prstGeom prst="line">
                  <a:avLst/>
                </a:prstGeom>
                <a:noFill/>
                <a:ln w="28575">
                  <a:solidFill>
                    <a:srgbClr val="FF0000"/>
                  </a:solidFill>
                  <a:round/>
                  <a:headEnd/>
                  <a:tailEnd/>
                </a:ln>
              </p:spPr>
              <p:txBody>
                <a:bodyPr/>
                <a:lstStyle/>
                <a:p>
                  <a:endParaRPr lang="en-US"/>
                </a:p>
              </p:txBody>
            </p:sp>
            <p:sp>
              <p:nvSpPr>
                <p:cNvPr id="99" name="Line 85"/>
                <p:cNvSpPr>
                  <a:spLocks noChangeShapeType="1"/>
                </p:cNvSpPr>
                <p:nvPr/>
              </p:nvSpPr>
              <p:spPr bwMode="auto">
                <a:xfrm>
                  <a:off x="144" y="340846"/>
                  <a:ext cx="144" cy="96"/>
                </a:xfrm>
                <a:prstGeom prst="line">
                  <a:avLst/>
                </a:prstGeom>
                <a:noFill/>
                <a:ln w="28575">
                  <a:solidFill>
                    <a:srgbClr val="FF0000"/>
                  </a:solidFill>
                  <a:round/>
                  <a:headEnd/>
                  <a:tailEnd/>
                </a:ln>
              </p:spPr>
              <p:txBody>
                <a:bodyPr/>
                <a:lstStyle/>
                <a:p>
                  <a:endParaRPr lang="en-US"/>
                </a:p>
              </p:txBody>
            </p:sp>
          </p:grpSp>
          <p:grpSp>
            <p:nvGrpSpPr>
              <p:cNvPr id="33" name="Group 94"/>
              <p:cNvGrpSpPr>
                <a:grpSpLocks/>
              </p:cNvGrpSpPr>
              <p:nvPr/>
            </p:nvGrpSpPr>
            <p:grpSpPr bwMode="auto">
              <a:xfrm>
                <a:off x="4458494" y="3207449"/>
                <a:ext cx="227012" cy="112481"/>
                <a:chOff x="1" y="9"/>
                <a:chExt cx="286" cy="99"/>
              </a:xfrm>
            </p:grpSpPr>
            <p:sp>
              <p:nvSpPr>
                <p:cNvPr id="96" name="Line 89"/>
                <p:cNvSpPr>
                  <a:spLocks noChangeShapeType="1"/>
                </p:cNvSpPr>
                <p:nvPr/>
              </p:nvSpPr>
              <p:spPr bwMode="auto">
                <a:xfrm flipV="1">
                  <a:off x="1" y="9"/>
                  <a:ext cx="144" cy="96"/>
                </a:xfrm>
                <a:prstGeom prst="line">
                  <a:avLst/>
                </a:prstGeom>
                <a:noFill/>
                <a:ln w="28575">
                  <a:solidFill>
                    <a:srgbClr val="FF0000"/>
                  </a:solidFill>
                  <a:round/>
                  <a:headEnd/>
                  <a:tailEnd/>
                </a:ln>
              </p:spPr>
              <p:txBody>
                <a:bodyPr/>
                <a:lstStyle/>
                <a:p>
                  <a:endParaRPr lang="en-US"/>
                </a:p>
              </p:txBody>
            </p:sp>
            <p:sp>
              <p:nvSpPr>
                <p:cNvPr id="97" name="Line 90"/>
                <p:cNvSpPr>
                  <a:spLocks noChangeShapeType="1"/>
                </p:cNvSpPr>
                <p:nvPr/>
              </p:nvSpPr>
              <p:spPr bwMode="auto">
                <a:xfrm>
                  <a:off x="143" y="12"/>
                  <a:ext cx="144" cy="96"/>
                </a:xfrm>
                <a:prstGeom prst="line">
                  <a:avLst/>
                </a:prstGeom>
                <a:noFill/>
                <a:ln w="28575">
                  <a:solidFill>
                    <a:srgbClr val="FF0000"/>
                  </a:solidFill>
                  <a:round/>
                  <a:headEnd/>
                  <a:tailEnd/>
                </a:ln>
              </p:spPr>
              <p:txBody>
                <a:bodyPr/>
                <a:lstStyle/>
                <a:p>
                  <a:endParaRPr lang="en-US"/>
                </a:p>
              </p:txBody>
            </p:sp>
          </p:grpSp>
        </p:grpSp>
        <p:sp>
          <p:nvSpPr>
            <p:cNvPr id="62" name="Line 89"/>
            <p:cNvSpPr>
              <a:spLocks noChangeShapeType="1"/>
            </p:cNvSpPr>
            <p:nvPr/>
          </p:nvSpPr>
          <p:spPr bwMode="auto">
            <a:xfrm flipV="1">
              <a:off x="2456690" y="3255067"/>
              <a:ext cx="114300" cy="109071"/>
            </a:xfrm>
            <a:prstGeom prst="line">
              <a:avLst/>
            </a:prstGeom>
            <a:noFill/>
            <a:ln w="28575">
              <a:solidFill>
                <a:srgbClr val="FF0000"/>
              </a:solidFill>
              <a:round/>
              <a:headEnd/>
              <a:tailEnd/>
            </a:ln>
          </p:spPr>
          <p:txBody>
            <a:bodyPr/>
            <a:lstStyle/>
            <a:p>
              <a:endParaRPr lang="en-US"/>
            </a:p>
          </p:txBody>
        </p:sp>
        <p:sp>
          <p:nvSpPr>
            <p:cNvPr id="63" name="Line 90"/>
            <p:cNvSpPr>
              <a:spLocks noChangeShapeType="1"/>
            </p:cNvSpPr>
            <p:nvPr/>
          </p:nvSpPr>
          <p:spPr bwMode="auto">
            <a:xfrm>
              <a:off x="2555834" y="3259292"/>
              <a:ext cx="114300" cy="109071"/>
            </a:xfrm>
            <a:prstGeom prst="line">
              <a:avLst/>
            </a:prstGeom>
            <a:noFill/>
            <a:ln w="28575">
              <a:solidFill>
                <a:srgbClr val="FF0000"/>
              </a:solidFill>
              <a:round/>
              <a:headEnd/>
              <a:tailEnd/>
            </a:ln>
          </p:spPr>
          <p:txBody>
            <a:bodyPr/>
            <a:lstStyle/>
            <a:p>
              <a:endParaRPr lang="en-US"/>
            </a:p>
          </p:txBody>
        </p:sp>
      </p:grpSp>
      <p:grpSp>
        <p:nvGrpSpPr>
          <p:cNvPr id="64" name="Group 159"/>
          <p:cNvGrpSpPr>
            <a:grpSpLocks/>
          </p:cNvGrpSpPr>
          <p:nvPr/>
        </p:nvGrpSpPr>
        <p:grpSpPr bwMode="auto">
          <a:xfrm>
            <a:off x="-533400" y="2590800"/>
            <a:ext cx="244347" cy="540717"/>
            <a:chOff x="210" y="480"/>
            <a:chExt cx="240" cy="480"/>
          </a:xfrm>
        </p:grpSpPr>
        <p:sp>
          <p:nvSpPr>
            <p:cNvPr id="65"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66"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67"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68" name="Line 163"/>
            <p:cNvSpPr>
              <a:spLocks noChangeShapeType="1"/>
            </p:cNvSpPr>
            <p:nvPr/>
          </p:nvSpPr>
          <p:spPr bwMode="auto">
            <a:xfrm>
              <a:off x="240" y="672"/>
              <a:ext cx="192" cy="0"/>
            </a:xfrm>
            <a:prstGeom prst="line">
              <a:avLst/>
            </a:prstGeom>
            <a:noFill/>
            <a:ln w="25400">
              <a:solidFill>
                <a:srgbClr val="FF0000"/>
              </a:solidFill>
              <a:round/>
              <a:headEnd/>
              <a:tailEnd/>
            </a:ln>
          </p:spPr>
          <p:txBody>
            <a:bodyPr wrap="none" anchor="ctr"/>
            <a:lstStyle/>
            <a:p>
              <a:endParaRPr lang="en-US"/>
            </a:p>
          </p:txBody>
        </p:sp>
        <p:sp>
          <p:nvSpPr>
            <p:cNvPr id="69" name="Line 164"/>
            <p:cNvSpPr>
              <a:spLocks noChangeShapeType="1"/>
            </p:cNvSpPr>
            <p:nvPr/>
          </p:nvSpPr>
          <p:spPr bwMode="auto">
            <a:xfrm>
              <a:off x="240" y="615"/>
              <a:ext cx="192" cy="0"/>
            </a:xfrm>
            <a:prstGeom prst="line">
              <a:avLst/>
            </a:prstGeom>
            <a:noFill/>
            <a:ln w="25400">
              <a:solidFill>
                <a:srgbClr val="FF0000"/>
              </a:solidFill>
              <a:round/>
              <a:headEnd/>
              <a:tailEnd/>
            </a:ln>
          </p:spPr>
          <p:txBody>
            <a:bodyPr wrap="none" anchor="ctr"/>
            <a:lstStyle/>
            <a:p>
              <a:endParaRPr lang="en-US"/>
            </a:p>
          </p:txBody>
        </p:sp>
        <p:sp>
          <p:nvSpPr>
            <p:cNvPr id="70" name="Line 165"/>
            <p:cNvSpPr>
              <a:spLocks noChangeShapeType="1"/>
            </p:cNvSpPr>
            <p:nvPr/>
          </p:nvSpPr>
          <p:spPr bwMode="auto">
            <a:xfrm>
              <a:off x="240" y="567"/>
              <a:ext cx="192" cy="0"/>
            </a:xfrm>
            <a:prstGeom prst="line">
              <a:avLst/>
            </a:prstGeom>
            <a:noFill/>
            <a:ln w="25400">
              <a:solidFill>
                <a:srgbClr val="FF0000"/>
              </a:solidFill>
              <a:round/>
              <a:headEnd/>
              <a:tailEnd/>
            </a:ln>
          </p:spPr>
          <p:txBody>
            <a:bodyPr wrap="none" anchor="ctr"/>
            <a:lstStyle/>
            <a:p>
              <a:endParaRPr lang="en-US"/>
            </a:p>
          </p:txBody>
        </p:sp>
        <p:sp>
          <p:nvSpPr>
            <p:cNvPr id="71"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sp>
          <p:nvSpPr>
            <p:cNvPr id="72" name="Oval 167"/>
            <p:cNvSpPr>
              <a:spLocks noChangeArrowheads="1"/>
            </p:cNvSpPr>
            <p:nvPr/>
          </p:nvSpPr>
          <p:spPr bwMode="auto">
            <a:xfrm>
              <a:off x="210" y="864"/>
              <a:ext cx="240" cy="96"/>
            </a:xfrm>
            <a:prstGeom prst="ellipse">
              <a:avLst/>
            </a:prstGeom>
            <a:noFill/>
            <a:ln w="25400">
              <a:solidFill>
                <a:srgbClr val="FF0000"/>
              </a:solidFill>
              <a:round/>
              <a:headEnd/>
              <a:tailEnd/>
            </a:ln>
          </p:spPr>
          <p:txBody>
            <a:bodyPr wrap="none" anchor="ctr"/>
            <a:lstStyle/>
            <a:p>
              <a:endParaRPr lang="en-US"/>
            </a:p>
          </p:txBody>
        </p:sp>
      </p:grpSp>
      <p:grpSp>
        <p:nvGrpSpPr>
          <p:cNvPr id="83" name="Group 82"/>
          <p:cNvGrpSpPr/>
          <p:nvPr/>
        </p:nvGrpSpPr>
        <p:grpSpPr>
          <a:xfrm>
            <a:off x="2362200" y="5105400"/>
            <a:ext cx="457200" cy="533400"/>
            <a:chOff x="253386" y="2444975"/>
            <a:chExt cx="361722" cy="603025"/>
          </a:xfrm>
        </p:grpSpPr>
        <p:grpSp>
          <p:nvGrpSpPr>
            <p:cNvPr id="84" name="Group 106"/>
            <p:cNvGrpSpPr>
              <a:grpSpLocks/>
            </p:cNvGrpSpPr>
            <p:nvPr/>
          </p:nvGrpSpPr>
          <p:grpSpPr bwMode="auto">
            <a:xfrm rot="16200000">
              <a:off x="168715" y="2597374"/>
              <a:ext cx="533400" cy="228601"/>
              <a:chOff x="5486400" y="2285999"/>
              <a:chExt cx="533400" cy="228601"/>
            </a:xfrm>
          </p:grpSpPr>
          <p:cxnSp>
            <p:nvCxnSpPr>
              <p:cNvPr id="88" name="Straight Arrow Connector 87"/>
              <p:cNvCxnSpPr/>
              <p:nvPr/>
            </p:nvCxnSpPr>
            <p:spPr>
              <a:xfrm>
                <a:off x="5486400" y="2398713"/>
                <a:ext cx="533400" cy="317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rot="5400000">
                <a:off x="5638800" y="2400300"/>
                <a:ext cx="228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a:off x="5560682" y="2400299"/>
                <a:ext cx="2286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a:off x="288276" y="2974554"/>
              <a:ext cx="304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6" name="Oval 85"/>
            <p:cNvSpPr/>
            <p:nvPr/>
          </p:nvSpPr>
          <p:spPr>
            <a:xfrm>
              <a:off x="538908" y="2971800"/>
              <a:ext cx="76200" cy="76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253386" y="2971800"/>
              <a:ext cx="76200" cy="76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p:cNvGrpSpPr/>
          <p:nvPr/>
        </p:nvGrpSpPr>
        <p:grpSpPr>
          <a:xfrm rot="-2220000">
            <a:off x="-2379964" y="2901457"/>
            <a:ext cx="190500" cy="511175"/>
            <a:chOff x="4476750" y="3173412"/>
            <a:chExt cx="190500" cy="511175"/>
          </a:xfrm>
        </p:grpSpPr>
        <p:sp>
          <p:nvSpPr>
            <p:cNvPr id="94" name="Line 496"/>
            <p:cNvSpPr>
              <a:spLocks noChangeShapeType="1"/>
            </p:cNvSpPr>
            <p:nvPr/>
          </p:nvSpPr>
          <p:spPr bwMode="auto">
            <a:xfrm>
              <a:off x="4572000" y="3238118"/>
              <a:ext cx="0" cy="355881"/>
            </a:xfrm>
            <a:prstGeom prst="line">
              <a:avLst/>
            </a:prstGeom>
            <a:noFill/>
            <a:ln w="12700">
              <a:solidFill>
                <a:srgbClr val="FF0000"/>
              </a:solidFill>
              <a:round/>
              <a:headEnd/>
              <a:tailEnd/>
            </a:ln>
          </p:spPr>
          <p:txBody>
            <a:bodyPr/>
            <a:lstStyle/>
            <a:p>
              <a:endParaRPr lang="en-US"/>
            </a:p>
          </p:txBody>
        </p:sp>
        <p:sp>
          <p:nvSpPr>
            <p:cNvPr id="95" name="Line 497"/>
            <p:cNvSpPr>
              <a:spLocks noChangeShapeType="1"/>
            </p:cNvSpPr>
            <p:nvPr/>
          </p:nvSpPr>
          <p:spPr bwMode="auto">
            <a:xfrm>
              <a:off x="4476750" y="3425764"/>
              <a:ext cx="190500" cy="0"/>
            </a:xfrm>
            <a:prstGeom prst="line">
              <a:avLst/>
            </a:prstGeom>
            <a:noFill/>
            <a:ln w="12700">
              <a:solidFill>
                <a:srgbClr val="FF0000"/>
              </a:solidFill>
              <a:round/>
              <a:headEnd/>
              <a:tailEnd/>
            </a:ln>
          </p:spPr>
          <p:txBody>
            <a:bodyPr/>
            <a:lstStyle/>
            <a:p>
              <a:endParaRPr lang="en-US"/>
            </a:p>
          </p:txBody>
        </p:sp>
        <p:grpSp>
          <p:nvGrpSpPr>
            <p:cNvPr id="100" name="Group 241"/>
            <p:cNvGrpSpPr>
              <a:grpSpLocks/>
            </p:cNvGrpSpPr>
            <p:nvPr/>
          </p:nvGrpSpPr>
          <p:grpSpPr bwMode="auto">
            <a:xfrm>
              <a:off x="4476750" y="3593999"/>
              <a:ext cx="190500" cy="90588"/>
              <a:chOff x="0" y="420587"/>
              <a:chExt cx="288" cy="96"/>
            </a:xfrm>
          </p:grpSpPr>
          <p:sp>
            <p:nvSpPr>
              <p:cNvPr id="110" name="Line 499"/>
              <p:cNvSpPr>
                <a:spLocks noChangeShapeType="1"/>
              </p:cNvSpPr>
              <p:nvPr/>
            </p:nvSpPr>
            <p:spPr bwMode="auto">
              <a:xfrm flipV="1">
                <a:off x="0" y="420587"/>
                <a:ext cx="144" cy="96"/>
              </a:xfrm>
              <a:prstGeom prst="line">
                <a:avLst/>
              </a:prstGeom>
              <a:noFill/>
              <a:ln w="12700">
                <a:solidFill>
                  <a:srgbClr val="FF0000"/>
                </a:solidFill>
                <a:round/>
                <a:headEnd/>
                <a:tailEnd/>
              </a:ln>
            </p:spPr>
            <p:txBody>
              <a:bodyPr/>
              <a:lstStyle/>
              <a:p>
                <a:endParaRPr lang="en-US"/>
              </a:p>
            </p:txBody>
          </p:sp>
          <p:sp>
            <p:nvSpPr>
              <p:cNvPr id="112" name="Line 500"/>
              <p:cNvSpPr>
                <a:spLocks noChangeShapeType="1"/>
              </p:cNvSpPr>
              <p:nvPr/>
            </p:nvSpPr>
            <p:spPr bwMode="auto">
              <a:xfrm>
                <a:off x="144" y="420587"/>
                <a:ext cx="144" cy="96"/>
              </a:xfrm>
              <a:prstGeom prst="line">
                <a:avLst/>
              </a:prstGeom>
              <a:noFill/>
              <a:ln w="12700">
                <a:solidFill>
                  <a:srgbClr val="FF0000"/>
                </a:solidFill>
                <a:round/>
                <a:headEnd/>
                <a:tailEnd/>
              </a:ln>
            </p:spPr>
            <p:txBody>
              <a:bodyPr/>
              <a:lstStyle/>
              <a:p>
                <a:endParaRPr lang="en-US"/>
              </a:p>
            </p:txBody>
          </p:sp>
        </p:grpSp>
        <p:grpSp>
          <p:nvGrpSpPr>
            <p:cNvPr id="101" name="Group 242"/>
            <p:cNvGrpSpPr>
              <a:grpSpLocks/>
            </p:cNvGrpSpPr>
            <p:nvPr/>
          </p:nvGrpSpPr>
          <p:grpSpPr bwMode="auto">
            <a:xfrm>
              <a:off x="4476750" y="3238118"/>
              <a:ext cx="190500" cy="71176"/>
              <a:chOff x="0" y="64706"/>
              <a:chExt cx="288" cy="96"/>
            </a:xfrm>
          </p:grpSpPr>
          <p:sp>
            <p:nvSpPr>
              <p:cNvPr id="108" name="Line 502"/>
              <p:cNvSpPr>
                <a:spLocks noChangeShapeType="1"/>
              </p:cNvSpPr>
              <p:nvPr/>
            </p:nvSpPr>
            <p:spPr bwMode="auto">
              <a:xfrm flipV="1">
                <a:off x="0" y="64706"/>
                <a:ext cx="144" cy="96"/>
              </a:xfrm>
              <a:prstGeom prst="line">
                <a:avLst/>
              </a:prstGeom>
              <a:noFill/>
              <a:ln w="12700">
                <a:solidFill>
                  <a:srgbClr val="FF0000"/>
                </a:solidFill>
                <a:round/>
                <a:headEnd/>
                <a:tailEnd/>
              </a:ln>
            </p:spPr>
            <p:txBody>
              <a:bodyPr/>
              <a:lstStyle/>
              <a:p>
                <a:endParaRPr lang="en-US"/>
              </a:p>
            </p:txBody>
          </p:sp>
          <p:sp>
            <p:nvSpPr>
              <p:cNvPr id="109" name="Line 503"/>
              <p:cNvSpPr>
                <a:spLocks noChangeShapeType="1"/>
              </p:cNvSpPr>
              <p:nvPr/>
            </p:nvSpPr>
            <p:spPr bwMode="auto">
              <a:xfrm>
                <a:off x="144" y="64706"/>
                <a:ext cx="144" cy="96"/>
              </a:xfrm>
              <a:prstGeom prst="line">
                <a:avLst/>
              </a:prstGeom>
              <a:noFill/>
              <a:ln w="12700">
                <a:solidFill>
                  <a:srgbClr val="FF0000"/>
                </a:solidFill>
                <a:round/>
                <a:headEnd/>
                <a:tailEnd/>
              </a:ln>
            </p:spPr>
            <p:txBody>
              <a:bodyPr/>
              <a:lstStyle/>
              <a:p>
                <a:endParaRPr lang="en-US"/>
              </a:p>
            </p:txBody>
          </p:sp>
        </p:grpSp>
        <p:grpSp>
          <p:nvGrpSpPr>
            <p:cNvPr id="103" name="Group 243"/>
            <p:cNvGrpSpPr>
              <a:grpSpLocks/>
            </p:cNvGrpSpPr>
            <p:nvPr/>
          </p:nvGrpSpPr>
          <p:grpSpPr bwMode="auto">
            <a:xfrm>
              <a:off x="4476750" y="3173412"/>
              <a:ext cx="190500" cy="71176"/>
              <a:chOff x="0" y="0"/>
              <a:chExt cx="288" cy="96"/>
            </a:xfrm>
          </p:grpSpPr>
          <p:sp>
            <p:nvSpPr>
              <p:cNvPr id="104" name="Line 505"/>
              <p:cNvSpPr>
                <a:spLocks noChangeShapeType="1"/>
              </p:cNvSpPr>
              <p:nvPr/>
            </p:nvSpPr>
            <p:spPr bwMode="auto">
              <a:xfrm flipV="1">
                <a:off x="0" y="0"/>
                <a:ext cx="144" cy="96"/>
              </a:xfrm>
              <a:prstGeom prst="line">
                <a:avLst/>
              </a:prstGeom>
              <a:noFill/>
              <a:ln w="12700">
                <a:solidFill>
                  <a:srgbClr val="FF0000"/>
                </a:solidFill>
                <a:round/>
                <a:headEnd/>
                <a:tailEnd/>
              </a:ln>
            </p:spPr>
            <p:txBody>
              <a:bodyPr/>
              <a:lstStyle/>
              <a:p>
                <a:endParaRPr lang="en-US"/>
              </a:p>
            </p:txBody>
          </p:sp>
          <p:sp>
            <p:nvSpPr>
              <p:cNvPr id="106" name="Line 506"/>
              <p:cNvSpPr>
                <a:spLocks noChangeShapeType="1"/>
              </p:cNvSpPr>
              <p:nvPr/>
            </p:nvSpPr>
            <p:spPr bwMode="auto">
              <a:xfrm>
                <a:off x="144" y="0"/>
                <a:ext cx="144" cy="96"/>
              </a:xfrm>
              <a:prstGeom prst="line">
                <a:avLst/>
              </a:prstGeom>
              <a:noFill/>
              <a:ln w="12700">
                <a:solidFill>
                  <a:srgbClr val="FF0000"/>
                </a:solidFill>
                <a:round/>
                <a:headEnd/>
                <a:tailEnd/>
              </a:ln>
            </p:spPr>
            <p:txBody>
              <a:bodyPr/>
              <a:lstStyle/>
              <a:p>
                <a:endParaRPr lang="en-US"/>
              </a:p>
            </p:txBody>
          </p:sp>
        </p:grpSp>
      </p:grpSp>
      <p:grpSp>
        <p:nvGrpSpPr>
          <p:cNvPr id="113" name="Group 63"/>
          <p:cNvGrpSpPr/>
          <p:nvPr/>
        </p:nvGrpSpPr>
        <p:grpSpPr>
          <a:xfrm>
            <a:off x="2460978" y="3881398"/>
            <a:ext cx="228600" cy="518447"/>
            <a:chOff x="2448850" y="3255067"/>
            <a:chExt cx="228600" cy="518447"/>
          </a:xfrm>
        </p:grpSpPr>
        <p:grpSp>
          <p:nvGrpSpPr>
            <p:cNvPr id="114" name="Group 99"/>
            <p:cNvGrpSpPr/>
            <p:nvPr/>
          </p:nvGrpSpPr>
          <p:grpSpPr>
            <a:xfrm>
              <a:off x="2448850" y="3309964"/>
              <a:ext cx="228600" cy="463550"/>
              <a:chOff x="4457700" y="3197225"/>
              <a:chExt cx="228600" cy="463550"/>
            </a:xfrm>
          </p:grpSpPr>
          <p:sp>
            <p:nvSpPr>
              <p:cNvPr id="117" name="Line 80"/>
              <p:cNvSpPr>
                <a:spLocks noChangeShapeType="1"/>
              </p:cNvSpPr>
              <p:nvPr/>
            </p:nvSpPr>
            <p:spPr bwMode="auto">
              <a:xfrm>
                <a:off x="4572000" y="3197225"/>
                <a:ext cx="0" cy="354479"/>
              </a:xfrm>
              <a:prstGeom prst="line">
                <a:avLst/>
              </a:prstGeom>
              <a:noFill/>
              <a:ln w="28575">
                <a:solidFill>
                  <a:srgbClr val="FF0000"/>
                </a:solidFill>
                <a:round/>
                <a:headEnd/>
                <a:tailEnd/>
              </a:ln>
            </p:spPr>
            <p:txBody>
              <a:bodyPr/>
              <a:lstStyle/>
              <a:p>
                <a:endParaRPr lang="en-US"/>
              </a:p>
            </p:txBody>
          </p:sp>
          <p:sp>
            <p:nvSpPr>
              <p:cNvPr id="118" name="Line 81"/>
              <p:cNvSpPr>
                <a:spLocks noChangeShapeType="1"/>
              </p:cNvSpPr>
              <p:nvPr/>
            </p:nvSpPr>
            <p:spPr bwMode="auto">
              <a:xfrm>
                <a:off x="4457700" y="3415366"/>
                <a:ext cx="228600" cy="0"/>
              </a:xfrm>
              <a:prstGeom prst="line">
                <a:avLst/>
              </a:prstGeom>
              <a:noFill/>
              <a:ln w="28575">
                <a:solidFill>
                  <a:srgbClr val="FF0000"/>
                </a:solidFill>
                <a:round/>
                <a:headEnd/>
                <a:tailEnd/>
              </a:ln>
            </p:spPr>
            <p:txBody>
              <a:bodyPr/>
              <a:lstStyle/>
              <a:p>
                <a:endParaRPr lang="en-US"/>
              </a:p>
            </p:txBody>
          </p:sp>
          <p:grpSp>
            <p:nvGrpSpPr>
              <p:cNvPr id="119" name="Group 91"/>
              <p:cNvGrpSpPr>
                <a:grpSpLocks/>
              </p:cNvGrpSpPr>
              <p:nvPr/>
            </p:nvGrpSpPr>
            <p:grpSpPr bwMode="auto">
              <a:xfrm>
                <a:off x="4457700" y="3538071"/>
                <a:ext cx="228600" cy="122704"/>
                <a:chOff x="0" y="340846"/>
                <a:chExt cx="288" cy="96"/>
              </a:xfrm>
            </p:grpSpPr>
            <p:sp>
              <p:nvSpPr>
                <p:cNvPr id="123" name="Line 84"/>
                <p:cNvSpPr>
                  <a:spLocks noChangeShapeType="1"/>
                </p:cNvSpPr>
                <p:nvPr/>
              </p:nvSpPr>
              <p:spPr bwMode="auto">
                <a:xfrm flipV="1">
                  <a:off x="0" y="340846"/>
                  <a:ext cx="144" cy="96"/>
                </a:xfrm>
                <a:prstGeom prst="line">
                  <a:avLst/>
                </a:prstGeom>
                <a:noFill/>
                <a:ln w="28575">
                  <a:solidFill>
                    <a:srgbClr val="FF0000"/>
                  </a:solidFill>
                  <a:round/>
                  <a:headEnd/>
                  <a:tailEnd/>
                </a:ln>
              </p:spPr>
              <p:txBody>
                <a:bodyPr/>
                <a:lstStyle/>
                <a:p>
                  <a:endParaRPr lang="en-US"/>
                </a:p>
              </p:txBody>
            </p:sp>
            <p:sp>
              <p:nvSpPr>
                <p:cNvPr id="124" name="Line 85"/>
                <p:cNvSpPr>
                  <a:spLocks noChangeShapeType="1"/>
                </p:cNvSpPr>
                <p:nvPr/>
              </p:nvSpPr>
              <p:spPr bwMode="auto">
                <a:xfrm>
                  <a:off x="144" y="340846"/>
                  <a:ext cx="144" cy="96"/>
                </a:xfrm>
                <a:prstGeom prst="line">
                  <a:avLst/>
                </a:prstGeom>
                <a:noFill/>
                <a:ln w="28575">
                  <a:solidFill>
                    <a:srgbClr val="FF0000"/>
                  </a:solidFill>
                  <a:round/>
                  <a:headEnd/>
                  <a:tailEnd/>
                </a:ln>
              </p:spPr>
              <p:txBody>
                <a:bodyPr/>
                <a:lstStyle/>
                <a:p>
                  <a:endParaRPr lang="en-US"/>
                </a:p>
              </p:txBody>
            </p:sp>
          </p:grpSp>
          <p:grpSp>
            <p:nvGrpSpPr>
              <p:cNvPr id="120" name="Group 94"/>
              <p:cNvGrpSpPr>
                <a:grpSpLocks/>
              </p:cNvGrpSpPr>
              <p:nvPr/>
            </p:nvGrpSpPr>
            <p:grpSpPr bwMode="auto">
              <a:xfrm>
                <a:off x="4458494" y="3207449"/>
                <a:ext cx="227012" cy="112481"/>
                <a:chOff x="1" y="9"/>
                <a:chExt cx="286" cy="99"/>
              </a:xfrm>
            </p:grpSpPr>
            <p:sp>
              <p:nvSpPr>
                <p:cNvPr id="121" name="Line 89"/>
                <p:cNvSpPr>
                  <a:spLocks noChangeShapeType="1"/>
                </p:cNvSpPr>
                <p:nvPr/>
              </p:nvSpPr>
              <p:spPr bwMode="auto">
                <a:xfrm flipV="1">
                  <a:off x="1" y="9"/>
                  <a:ext cx="144" cy="96"/>
                </a:xfrm>
                <a:prstGeom prst="line">
                  <a:avLst/>
                </a:prstGeom>
                <a:noFill/>
                <a:ln w="28575">
                  <a:solidFill>
                    <a:srgbClr val="FF0000"/>
                  </a:solidFill>
                  <a:round/>
                  <a:headEnd/>
                  <a:tailEnd/>
                </a:ln>
              </p:spPr>
              <p:txBody>
                <a:bodyPr/>
                <a:lstStyle/>
                <a:p>
                  <a:endParaRPr lang="en-US"/>
                </a:p>
              </p:txBody>
            </p:sp>
            <p:sp>
              <p:nvSpPr>
                <p:cNvPr id="122" name="Line 90"/>
                <p:cNvSpPr>
                  <a:spLocks noChangeShapeType="1"/>
                </p:cNvSpPr>
                <p:nvPr/>
              </p:nvSpPr>
              <p:spPr bwMode="auto">
                <a:xfrm>
                  <a:off x="143" y="12"/>
                  <a:ext cx="144" cy="96"/>
                </a:xfrm>
                <a:prstGeom prst="line">
                  <a:avLst/>
                </a:prstGeom>
                <a:noFill/>
                <a:ln w="28575">
                  <a:solidFill>
                    <a:srgbClr val="FF0000"/>
                  </a:solidFill>
                  <a:round/>
                  <a:headEnd/>
                  <a:tailEnd/>
                </a:ln>
              </p:spPr>
              <p:txBody>
                <a:bodyPr/>
                <a:lstStyle/>
                <a:p>
                  <a:endParaRPr lang="en-US"/>
                </a:p>
              </p:txBody>
            </p:sp>
          </p:grpSp>
        </p:grpSp>
        <p:sp>
          <p:nvSpPr>
            <p:cNvPr id="115" name="Line 89"/>
            <p:cNvSpPr>
              <a:spLocks noChangeShapeType="1"/>
            </p:cNvSpPr>
            <p:nvPr/>
          </p:nvSpPr>
          <p:spPr bwMode="auto">
            <a:xfrm flipV="1">
              <a:off x="2456690" y="3255067"/>
              <a:ext cx="114300" cy="109071"/>
            </a:xfrm>
            <a:prstGeom prst="line">
              <a:avLst/>
            </a:prstGeom>
            <a:noFill/>
            <a:ln w="28575">
              <a:solidFill>
                <a:srgbClr val="FF0000"/>
              </a:solidFill>
              <a:round/>
              <a:headEnd/>
              <a:tailEnd/>
            </a:ln>
          </p:spPr>
          <p:txBody>
            <a:bodyPr/>
            <a:lstStyle/>
            <a:p>
              <a:endParaRPr lang="en-US"/>
            </a:p>
          </p:txBody>
        </p:sp>
        <p:sp>
          <p:nvSpPr>
            <p:cNvPr id="116" name="Line 90"/>
            <p:cNvSpPr>
              <a:spLocks noChangeShapeType="1"/>
            </p:cNvSpPr>
            <p:nvPr/>
          </p:nvSpPr>
          <p:spPr bwMode="auto">
            <a:xfrm>
              <a:off x="2555834" y="3259292"/>
              <a:ext cx="114300" cy="109071"/>
            </a:xfrm>
            <a:prstGeom prst="line">
              <a:avLst/>
            </a:prstGeom>
            <a:noFill/>
            <a:ln w="28575">
              <a:solidFill>
                <a:srgbClr val="FF0000"/>
              </a:solidFill>
              <a:round/>
              <a:headEnd/>
              <a:tailEnd/>
            </a:ln>
          </p:spPr>
          <p:txBody>
            <a:bodyPr/>
            <a:lstStyle/>
            <a:p>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Red Checkbook</a:t>
            </a:r>
          </a:p>
        </p:txBody>
      </p:sp>
      <p:graphicFrame>
        <p:nvGraphicFramePr>
          <p:cNvPr id="5" name="Content Placeholder 4"/>
          <p:cNvGraphicFramePr>
            <a:graphicFrameLocks noGrp="1"/>
          </p:cNvGraphicFramePr>
          <p:nvPr>
            <p:ph idx="1"/>
          </p:nvPr>
        </p:nvGraphicFramePr>
        <p:xfrm>
          <a:off x="101600" y="990600"/>
          <a:ext cx="8686800" cy="3528622"/>
        </p:xfrm>
        <a:graphic>
          <a:graphicData uri="http://schemas.openxmlformats.org/drawingml/2006/table">
            <a:tbl>
              <a:tblPr firstRow="1" bandRow="1">
                <a:tableStyleId>{5C22544A-7EE6-4342-B048-85BDC9FD1C3A}</a:tableStyleId>
              </a:tblPr>
              <a:tblGrid>
                <a:gridCol w="1955800">
                  <a:extLst>
                    <a:ext uri="{9D8B030D-6E8A-4147-A177-3AD203B41FA5}">
                      <a16:colId xmlns:a16="http://schemas.microsoft.com/office/drawing/2014/main" val="20000"/>
                    </a:ext>
                  </a:extLst>
                </a:gridCol>
                <a:gridCol w="1518920">
                  <a:extLst>
                    <a:ext uri="{9D8B030D-6E8A-4147-A177-3AD203B41FA5}">
                      <a16:colId xmlns:a16="http://schemas.microsoft.com/office/drawing/2014/main" val="20001"/>
                    </a:ext>
                  </a:extLst>
                </a:gridCol>
                <a:gridCol w="1737360">
                  <a:extLst>
                    <a:ext uri="{9D8B030D-6E8A-4147-A177-3AD203B41FA5}">
                      <a16:colId xmlns:a16="http://schemas.microsoft.com/office/drawing/2014/main" val="20002"/>
                    </a:ext>
                  </a:extLst>
                </a:gridCol>
                <a:gridCol w="1737360">
                  <a:extLst>
                    <a:ext uri="{9D8B030D-6E8A-4147-A177-3AD203B41FA5}">
                      <a16:colId xmlns:a16="http://schemas.microsoft.com/office/drawing/2014/main" val="20003"/>
                    </a:ext>
                  </a:extLst>
                </a:gridCol>
                <a:gridCol w="1737360">
                  <a:extLst>
                    <a:ext uri="{9D8B030D-6E8A-4147-A177-3AD203B41FA5}">
                      <a16:colId xmlns:a16="http://schemas.microsoft.com/office/drawing/2014/main" val="20004"/>
                    </a:ext>
                  </a:extLst>
                </a:gridCol>
              </a:tblGrid>
              <a:tr h="457200">
                <a:tc>
                  <a:txBody>
                    <a:bodyPr/>
                    <a:lstStyle/>
                    <a:p>
                      <a:r>
                        <a:rPr lang="en-US" dirty="0"/>
                        <a:t>Weapons</a:t>
                      </a:r>
                      <a:r>
                        <a:rPr lang="en-US" baseline="0" dirty="0"/>
                        <a:t> system</a:t>
                      </a:r>
                      <a:endParaRPr lang="en-US" dirty="0"/>
                    </a:p>
                  </a:txBody>
                  <a:tcPr>
                    <a:solidFill>
                      <a:srgbClr val="FF0000"/>
                    </a:solidFill>
                  </a:tcPr>
                </a:tc>
                <a:tc>
                  <a:txBody>
                    <a:bodyPr/>
                    <a:lstStyle/>
                    <a:p>
                      <a:r>
                        <a:rPr lang="en-US" dirty="0"/>
                        <a:t>Symbol</a:t>
                      </a:r>
                    </a:p>
                  </a:txBody>
                  <a:tcPr>
                    <a:solidFill>
                      <a:srgbClr val="FF0000"/>
                    </a:solidFill>
                  </a:tcPr>
                </a:tc>
                <a:tc>
                  <a:txBody>
                    <a:bodyPr/>
                    <a:lstStyle/>
                    <a:p>
                      <a:r>
                        <a:rPr lang="en-US" dirty="0"/>
                        <a:t>Caliber</a:t>
                      </a:r>
                    </a:p>
                  </a:txBody>
                  <a:tcPr>
                    <a:solidFill>
                      <a:srgbClr val="FF0000"/>
                    </a:solidFill>
                  </a:tcPr>
                </a:tc>
                <a:tc>
                  <a:txBody>
                    <a:bodyPr/>
                    <a:lstStyle/>
                    <a:p>
                      <a:r>
                        <a:rPr lang="en-US" dirty="0"/>
                        <a:t>Range </a:t>
                      </a:r>
                    </a:p>
                  </a:txBody>
                  <a:tcPr>
                    <a:solidFill>
                      <a:srgbClr val="FF0000"/>
                    </a:solidFill>
                  </a:tcPr>
                </a:tc>
                <a:tc>
                  <a:txBody>
                    <a:bodyPr/>
                    <a:lstStyle/>
                    <a:p>
                      <a:r>
                        <a:rPr lang="en-US" dirty="0"/>
                        <a:t>US</a:t>
                      </a:r>
                      <a:r>
                        <a:rPr lang="en-US" baseline="0" dirty="0"/>
                        <a:t> Equivalent </a:t>
                      </a:r>
                      <a:endParaRPr lang="en-US" dirty="0"/>
                    </a:p>
                  </a:txBody>
                  <a:tcPr>
                    <a:solidFill>
                      <a:srgbClr val="2217F5"/>
                    </a:solidFill>
                  </a:tcPr>
                </a:tc>
                <a:extLst>
                  <a:ext uri="{0D108BD9-81ED-4DB2-BD59-A6C34878D82A}">
                    <a16:rowId xmlns:a16="http://schemas.microsoft.com/office/drawing/2014/main" val="10000"/>
                  </a:ext>
                </a:extLst>
              </a:tr>
              <a:tr h="602542">
                <a:tc>
                  <a:txBody>
                    <a:bodyPr/>
                    <a:lstStyle/>
                    <a:p>
                      <a:r>
                        <a:rPr lang="en-US" dirty="0"/>
                        <a:t>2S6M</a:t>
                      </a:r>
                    </a:p>
                  </a:txBody>
                  <a:tcPr/>
                </a:tc>
                <a:tc>
                  <a:txBody>
                    <a:bodyPr/>
                    <a:lstStyle/>
                    <a:p>
                      <a:endParaRPr lang="en-US" dirty="0"/>
                    </a:p>
                  </a:txBody>
                  <a:tcPr/>
                </a:tc>
                <a:tc>
                  <a:txBody>
                    <a:bodyPr/>
                    <a:lstStyle/>
                    <a:p>
                      <a:r>
                        <a:rPr lang="en-US" dirty="0"/>
                        <a:t>30mm</a:t>
                      </a:r>
                    </a:p>
                    <a:p>
                      <a:r>
                        <a:rPr lang="en-US" dirty="0"/>
                        <a:t>SA-19</a:t>
                      </a:r>
                    </a:p>
                  </a:txBody>
                  <a:tcPr/>
                </a:tc>
                <a:tc>
                  <a:txBody>
                    <a:bodyPr/>
                    <a:lstStyle/>
                    <a:p>
                      <a:r>
                        <a:rPr lang="en-US" dirty="0"/>
                        <a:t>4km</a:t>
                      </a:r>
                    </a:p>
                    <a:p>
                      <a:r>
                        <a:rPr lang="en-US" dirty="0"/>
                        <a:t>10km</a:t>
                      </a:r>
                    </a:p>
                  </a:txBody>
                  <a:tcPr/>
                </a:tc>
                <a:tc>
                  <a:txBody>
                    <a:bodyPr/>
                    <a:lstStyle/>
                    <a:p>
                      <a:r>
                        <a:rPr lang="en-US" dirty="0"/>
                        <a:t>Paladin</a:t>
                      </a:r>
                    </a:p>
                  </a:txBody>
                  <a:tcPr/>
                </a:tc>
                <a:extLst>
                  <a:ext uri="{0D108BD9-81ED-4DB2-BD59-A6C34878D82A}">
                    <a16:rowId xmlns:a16="http://schemas.microsoft.com/office/drawing/2014/main" val="10001"/>
                  </a:ext>
                </a:extLst>
              </a:tr>
              <a:tr h="602542">
                <a:tc>
                  <a:txBody>
                    <a:bodyPr/>
                    <a:lstStyle/>
                    <a:p>
                      <a:r>
                        <a:rPr lang="en-US" dirty="0"/>
                        <a:t>MT-12</a:t>
                      </a:r>
                    </a:p>
                  </a:txBody>
                  <a:tcPr/>
                </a:tc>
                <a:tc>
                  <a:txBody>
                    <a:bodyPr/>
                    <a:lstStyle/>
                    <a:p>
                      <a:endParaRPr lang="en-US" dirty="0"/>
                    </a:p>
                  </a:txBody>
                  <a:tcPr/>
                </a:tc>
                <a:tc>
                  <a:txBody>
                    <a:bodyPr/>
                    <a:lstStyle/>
                    <a:p>
                      <a:r>
                        <a:rPr lang="en-US" dirty="0"/>
                        <a:t>100mm</a:t>
                      </a:r>
                    </a:p>
                  </a:txBody>
                  <a:tcPr/>
                </a:tc>
                <a:tc>
                  <a:txBody>
                    <a:bodyPr/>
                    <a:lstStyle/>
                    <a:p>
                      <a:r>
                        <a:rPr lang="en-US" dirty="0"/>
                        <a:t>3000m</a:t>
                      </a:r>
                    </a:p>
                  </a:txBody>
                  <a:tcPr/>
                </a:tc>
                <a:tc>
                  <a:txBody>
                    <a:bodyPr/>
                    <a:lstStyle/>
                    <a:p>
                      <a:r>
                        <a:rPr lang="en-US" dirty="0"/>
                        <a:t>Howitzer</a:t>
                      </a:r>
                    </a:p>
                  </a:txBody>
                  <a:tcPr/>
                </a:tc>
                <a:extLst>
                  <a:ext uri="{0D108BD9-81ED-4DB2-BD59-A6C34878D82A}">
                    <a16:rowId xmlns:a16="http://schemas.microsoft.com/office/drawing/2014/main" val="10002"/>
                  </a:ext>
                </a:extLst>
              </a:tr>
              <a:tr h="602542">
                <a:tc>
                  <a:txBody>
                    <a:bodyPr/>
                    <a:lstStyle/>
                    <a:p>
                      <a:r>
                        <a:rPr lang="en-US" dirty="0"/>
                        <a:t>BMP-2 (3)</a:t>
                      </a:r>
                    </a:p>
                  </a:txBody>
                  <a:tcPr/>
                </a:tc>
                <a:tc>
                  <a:txBody>
                    <a:bodyPr/>
                    <a:lstStyle/>
                    <a:p>
                      <a:endParaRPr lang="en-US" dirty="0"/>
                    </a:p>
                  </a:txBody>
                  <a:tcPr/>
                </a:tc>
                <a:tc>
                  <a:txBody>
                    <a:bodyPr/>
                    <a:lstStyle/>
                    <a:p>
                      <a:r>
                        <a:rPr lang="en-US" dirty="0"/>
                        <a:t>30mm</a:t>
                      </a:r>
                    </a:p>
                    <a:p>
                      <a:r>
                        <a:rPr lang="en-US" dirty="0"/>
                        <a:t>7.62</a:t>
                      </a:r>
                    </a:p>
                    <a:p>
                      <a:r>
                        <a:rPr lang="en-US" dirty="0"/>
                        <a:t>AT-5</a:t>
                      </a:r>
                    </a:p>
                  </a:txBody>
                  <a:tcPr/>
                </a:tc>
                <a:tc>
                  <a:txBody>
                    <a:bodyPr/>
                    <a:lstStyle/>
                    <a:p>
                      <a:r>
                        <a:rPr lang="en-US" dirty="0"/>
                        <a:t>4000m</a:t>
                      </a:r>
                    </a:p>
                    <a:p>
                      <a:r>
                        <a:rPr lang="en-US" dirty="0"/>
                        <a:t>1000m</a:t>
                      </a:r>
                    </a:p>
                    <a:p>
                      <a:r>
                        <a:rPr lang="en-US" dirty="0"/>
                        <a:t>4000m</a:t>
                      </a:r>
                    </a:p>
                  </a:txBody>
                  <a:tcPr/>
                </a:tc>
                <a:tc>
                  <a:txBody>
                    <a:bodyPr/>
                    <a:lstStyle/>
                    <a:p>
                      <a:r>
                        <a:rPr lang="en-US" dirty="0"/>
                        <a:t>Bradley</a:t>
                      </a:r>
                    </a:p>
                  </a:txBody>
                  <a:tcPr/>
                </a:tc>
                <a:extLst>
                  <a:ext uri="{0D108BD9-81ED-4DB2-BD59-A6C34878D82A}">
                    <a16:rowId xmlns:a16="http://schemas.microsoft.com/office/drawing/2014/main" val="10003"/>
                  </a:ext>
                </a:extLst>
              </a:tr>
              <a:tr h="602542">
                <a:tc>
                  <a:txBody>
                    <a:bodyPr/>
                    <a:lstStyle/>
                    <a:p>
                      <a:r>
                        <a:rPr lang="en-US" dirty="0"/>
                        <a:t>Hind-D (6x Sorties)</a:t>
                      </a:r>
                    </a:p>
                  </a:txBody>
                  <a:tcPr/>
                </a:tc>
                <a:tc>
                  <a:txBody>
                    <a:bodyPr/>
                    <a:lstStyle/>
                    <a:p>
                      <a:endParaRPr lang="en-US" dirty="0"/>
                    </a:p>
                  </a:txBody>
                  <a:tcPr/>
                </a:tc>
                <a:tc>
                  <a:txBody>
                    <a:bodyPr/>
                    <a:lstStyle/>
                    <a:p>
                      <a:r>
                        <a:rPr lang="en-US" dirty="0"/>
                        <a:t>12.7MM</a:t>
                      </a:r>
                      <a:r>
                        <a:rPr lang="en-US" baseline="0" dirty="0"/>
                        <a:t> gun</a:t>
                      </a:r>
                    </a:p>
                    <a:p>
                      <a:r>
                        <a:rPr lang="en-US" baseline="0" dirty="0"/>
                        <a:t>80mm Rocket</a:t>
                      </a:r>
                    </a:p>
                    <a:p>
                      <a:r>
                        <a:rPr lang="en-US" baseline="0" dirty="0"/>
                        <a:t>AT-2</a:t>
                      </a:r>
                      <a:endParaRPr lang="en-US" dirty="0"/>
                    </a:p>
                  </a:txBody>
                  <a:tcPr/>
                </a:tc>
                <a:tc>
                  <a:txBody>
                    <a:bodyPr/>
                    <a:lstStyle/>
                    <a:p>
                      <a:endParaRPr lang="en-US" dirty="0"/>
                    </a:p>
                  </a:txBody>
                  <a:tcPr/>
                </a:tc>
                <a:tc>
                  <a:txBody>
                    <a:bodyPr/>
                    <a:lstStyle/>
                    <a:p>
                      <a:r>
                        <a:rPr lang="en-US" dirty="0"/>
                        <a:t>Apache</a:t>
                      </a:r>
                    </a:p>
                  </a:txBody>
                  <a:tcPr/>
                </a:tc>
                <a:extLst>
                  <a:ext uri="{0D108BD9-81ED-4DB2-BD59-A6C34878D82A}">
                    <a16:rowId xmlns:a16="http://schemas.microsoft.com/office/drawing/2014/main" val="10004"/>
                  </a:ext>
                </a:extLst>
              </a:tr>
            </a:tbl>
          </a:graphicData>
        </a:graphic>
      </p:graphicFrame>
      <p:sp>
        <p:nvSpPr>
          <p:cNvPr id="4" name="Slide Number Placeholder 3"/>
          <p:cNvSpPr>
            <a:spLocks noGrp="1"/>
          </p:cNvSpPr>
          <p:nvPr>
            <p:ph type="sldNum" sz="quarter" idx="12"/>
          </p:nvPr>
        </p:nvSpPr>
        <p:spPr>
          <a:xfrm>
            <a:off x="6553200" y="7712075"/>
            <a:ext cx="2133600" cy="365125"/>
          </a:xfrm>
        </p:spPr>
        <p:txBody>
          <a:bodyPr/>
          <a:lstStyle/>
          <a:p>
            <a:pPr>
              <a:defRPr/>
            </a:pPr>
            <a:fld id="{EC394D6F-9319-40DC-91A2-F8254722BC1D}" type="slidenum">
              <a:rPr lang="en-US" smtClean="0"/>
              <a:pPr>
                <a:defRPr/>
              </a:pPr>
              <a:t>15</a:t>
            </a:fld>
            <a:endParaRPr lang="en-US"/>
          </a:p>
        </p:txBody>
      </p:sp>
      <p:sp>
        <p:nvSpPr>
          <p:cNvPr id="102" name="Rectangle 101"/>
          <p:cNvSpPr/>
          <p:nvPr/>
        </p:nvSpPr>
        <p:spPr>
          <a:xfrm>
            <a:off x="454300" y="7615793"/>
            <a:ext cx="1236236" cy="369332"/>
          </a:xfrm>
          <a:prstGeom prst="rect">
            <a:avLst/>
          </a:prstGeom>
        </p:spPr>
        <p:txBody>
          <a:bodyPr wrap="none">
            <a:spAutoFit/>
          </a:bodyPr>
          <a:lstStyle/>
          <a:p>
            <a:r>
              <a:rPr lang="en-US" dirty="0"/>
              <a:t>RPG-7 (3)</a:t>
            </a:r>
          </a:p>
        </p:txBody>
      </p:sp>
      <p:sp>
        <p:nvSpPr>
          <p:cNvPr id="105" name="Rectangle 104"/>
          <p:cNvSpPr/>
          <p:nvPr/>
        </p:nvSpPr>
        <p:spPr>
          <a:xfrm>
            <a:off x="3025423" y="7615793"/>
            <a:ext cx="1031051" cy="369332"/>
          </a:xfrm>
          <a:prstGeom prst="rect">
            <a:avLst/>
          </a:prstGeom>
        </p:spPr>
        <p:txBody>
          <a:bodyPr wrap="none">
            <a:spAutoFit/>
          </a:bodyPr>
          <a:lstStyle/>
          <a:p>
            <a:r>
              <a:rPr lang="en-US" dirty="0"/>
              <a:t>PKM (3)</a:t>
            </a:r>
          </a:p>
        </p:txBody>
      </p:sp>
      <p:sp>
        <p:nvSpPr>
          <p:cNvPr id="107" name="Rectangle 106"/>
          <p:cNvSpPr/>
          <p:nvPr/>
        </p:nvSpPr>
        <p:spPr>
          <a:xfrm>
            <a:off x="5334000" y="7615793"/>
            <a:ext cx="1005403" cy="369332"/>
          </a:xfrm>
          <a:prstGeom prst="rect">
            <a:avLst/>
          </a:prstGeom>
        </p:spPr>
        <p:txBody>
          <a:bodyPr wrap="none">
            <a:spAutoFit/>
          </a:bodyPr>
          <a:lstStyle/>
          <a:p>
            <a:r>
              <a:rPr lang="en-US" dirty="0"/>
              <a:t>RPK (6)</a:t>
            </a:r>
          </a:p>
        </p:txBody>
      </p:sp>
      <p:sp>
        <p:nvSpPr>
          <p:cNvPr id="111" name="Rectangle 110"/>
          <p:cNvSpPr/>
          <p:nvPr/>
        </p:nvSpPr>
        <p:spPr>
          <a:xfrm>
            <a:off x="7537834" y="7615793"/>
            <a:ext cx="1172116" cy="369332"/>
          </a:xfrm>
          <a:prstGeom prst="rect">
            <a:avLst/>
          </a:prstGeom>
        </p:spPr>
        <p:txBody>
          <a:bodyPr wrap="none">
            <a:spAutoFit/>
          </a:bodyPr>
          <a:lstStyle/>
          <a:p>
            <a:r>
              <a:rPr lang="en-US" dirty="0"/>
              <a:t>SA-18 (1)</a:t>
            </a:r>
          </a:p>
        </p:txBody>
      </p:sp>
      <p:sp>
        <p:nvSpPr>
          <p:cNvPr id="60" name="5-Point Star 59"/>
          <p:cNvSpPr/>
          <p:nvPr/>
        </p:nvSpPr>
        <p:spPr>
          <a:xfrm>
            <a:off x="1447800" y="2133600"/>
            <a:ext cx="381000" cy="356745"/>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5-Point Star 60"/>
          <p:cNvSpPr/>
          <p:nvPr/>
        </p:nvSpPr>
        <p:spPr>
          <a:xfrm>
            <a:off x="1447800" y="1524000"/>
            <a:ext cx="381000" cy="356745"/>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4" name="Group 159"/>
          <p:cNvGrpSpPr>
            <a:grpSpLocks/>
          </p:cNvGrpSpPr>
          <p:nvPr/>
        </p:nvGrpSpPr>
        <p:grpSpPr bwMode="auto">
          <a:xfrm>
            <a:off x="2590800" y="1524000"/>
            <a:ext cx="244347" cy="540717"/>
            <a:chOff x="210" y="480"/>
            <a:chExt cx="240" cy="480"/>
          </a:xfrm>
        </p:grpSpPr>
        <p:sp>
          <p:nvSpPr>
            <p:cNvPr id="65"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66"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67"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68" name="Line 163"/>
            <p:cNvSpPr>
              <a:spLocks noChangeShapeType="1"/>
            </p:cNvSpPr>
            <p:nvPr/>
          </p:nvSpPr>
          <p:spPr bwMode="auto">
            <a:xfrm>
              <a:off x="240" y="672"/>
              <a:ext cx="192" cy="0"/>
            </a:xfrm>
            <a:prstGeom prst="line">
              <a:avLst/>
            </a:prstGeom>
            <a:noFill/>
            <a:ln w="25400">
              <a:solidFill>
                <a:srgbClr val="FF0000"/>
              </a:solidFill>
              <a:round/>
              <a:headEnd/>
              <a:tailEnd/>
            </a:ln>
          </p:spPr>
          <p:txBody>
            <a:bodyPr wrap="none" anchor="ctr"/>
            <a:lstStyle/>
            <a:p>
              <a:endParaRPr lang="en-US"/>
            </a:p>
          </p:txBody>
        </p:sp>
        <p:sp>
          <p:nvSpPr>
            <p:cNvPr id="69" name="Line 164"/>
            <p:cNvSpPr>
              <a:spLocks noChangeShapeType="1"/>
            </p:cNvSpPr>
            <p:nvPr/>
          </p:nvSpPr>
          <p:spPr bwMode="auto">
            <a:xfrm>
              <a:off x="240" y="615"/>
              <a:ext cx="192" cy="0"/>
            </a:xfrm>
            <a:prstGeom prst="line">
              <a:avLst/>
            </a:prstGeom>
            <a:noFill/>
            <a:ln w="25400">
              <a:solidFill>
                <a:srgbClr val="FF0000"/>
              </a:solidFill>
              <a:round/>
              <a:headEnd/>
              <a:tailEnd/>
            </a:ln>
          </p:spPr>
          <p:txBody>
            <a:bodyPr wrap="none" anchor="ctr"/>
            <a:lstStyle/>
            <a:p>
              <a:endParaRPr lang="en-US"/>
            </a:p>
          </p:txBody>
        </p:sp>
        <p:sp>
          <p:nvSpPr>
            <p:cNvPr id="70" name="Line 165"/>
            <p:cNvSpPr>
              <a:spLocks noChangeShapeType="1"/>
            </p:cNvSpPr>
            <p:nvPr/>
          </p:nvSpPr>
          <p:spPr bwMode="auto">
            <a:xfrm>
              <a:off x="240" y="567"/>
              <a:ext cx="192" cy="0"/>
            </a:xfrm>
            <a:prstGeom prst="line">
              <a:avLst/>
            </a:prstGeom>
            <a:noFill/>
            <a:ln w="25400">
              <a:solidFill>
                <a:srgbClr val="FF0000"/>
              </a:solidFill>
              <a:round/>
              <a:headEnd/>
              <a:tailEnd/>
            </a:ln>
          </p:spPr>
          <p:txBody>
            <a:bodyPr wrap="none" anchor="ctr"/>
            <a:lstStyle/>
            <a:p>
              <a:endParaRPr lang="en-US"/>
            </a:p>
          </p:txBody>
        </p:sp>
        <p:sp>
          <p:nvSpPr>
            <p:cNvPr id="71"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sp>
          <p:nvSpPr>
            <p:cNvPr id="72" name="Oval 167"/>
            <p:cNvSpPr>
              <a:spLocks noChangeArrowheads="1"/>
            </p:cNvSpPr>
            <p:nvPr/>
          </p:nvSpPr>
          <p:spPr bwMode="auto">
            <a:xfrm>
              <a:off x="210" y="864"/>
              <a:ext cx="240" cy="96"/>
            </a:xfrm>
            <a:prstGeom prst="ellipse">
              <a:avLst/>
            </a:prstGeom>
            <a:noFill/>
            <a:ln w="25400">
              <a:solidFill>
                <a:srgbClr val="FF0000"/>
              </a:solidFill>
              <a:round/>
              <a:headEnd/>
              <a:tailEnd/>
            </a:ln>
          </p:spPr>
          <p:txBody>
            <a:bodyPr wrap="none" anchor="ctr"/>
            <a:lstStyle/>
            <a:p>
              <a:endParaRPr lang="en-US"/>
            </a:p>
          </p:txBody>
        </p:sp>
      </p:grpSp>
      <p:grpSp>
        <p:nvGrpSpPr>
          <p:cNvPr id="37" name="Group 92"/>
          <p:cNvGrpSpPr/>
          <p:nvPr/>
        </p:nvGrpSpPr>
        <p:grpSpPr>
          <a:xfrm rot="-2220000">
            <a:off x="-2379964" y="2901457"/>
            <a:ext cx="190500" cy="511175"/>
            <a:chOff x="4476750" y="3173412"/>
            <a:chExt cx="190500" cy="511175"/>
          </a:xfrm>
        </p:grpSpPr>
        <p:sp>
          <p:nvSpPr>
            <p:cNvPr id="94" name="Line 496"/>
            <p:cNvSpPr>
              <a:spLocks noChangeShapeType="1"/>
            </p:cNvSpPr>
            <p:nvPr/>
          </p:nvSpPr>
          <p:spPr bwMode="auto">
            <a:xfrm>
              <a:off x="4572000" y="3238118"/>
              <a:ext cx="0" cy="355881"/>
            </a:xfrm>
            <a:prstGeom prst="line">
              <a:avLst/>
            </a:prstGeom>
            <a:noFill/>
            <a:ln w="12700">
              <a:solidFill>
                <a:srgbClr val="FF0000"/>
              </a:solidFill>
              <a:round/>
              <a:headEnd/>
              <a:tailEnd/>
            </a:ln>
          </p:spPr>
          <p:txBody>
            <a:bodyPr/>
            <a:lstStyle/>
            <a:p>
              <a:endParaRPr lang="en-US"/>
            </a:p>
          </p:txBody>
        </p:sp>
        <p:sp>
          <p:nvSpPr>
            <p:cNvPr id="95" name="Line 497"/>
            <p:cNvSpPr>
              <a:spLocks noChangeShapeType="1"/>
            </p:cNvSpPr>
            <p:nvPr/>
          </p:nvSpPr>
          <p:spPr bwMode="auto">
            <a:xfrm>
              <a:off x="4476750" y="3425764"/>
              <a:ext cx="190500" cy="0"/>
            </a:xfrm>
            <a:prstGeom prst="line">
              <a:avLst/>
            </a:prstGeom>
            <a:noFill/>
            <a:ln w="12700">
              <a:solidFill>
                <a:srgbClr val="FF0000"/>
              </a:solidFill>
              <a:round/>
              <a:headEnd/>
              <a:tailEnd/>
            </a:ln>
          </p:spPr>
          <p:txBody>
            <a:bodyPr/>
            <a:lstStyle/>
            <a:p>
              <a:endParaRPr lang="en-US"/>
            </a:p>
          </p:txBody>
        </p:sp>
        <p:grpSp>
          <p:nvGrpSpPr>
            <p:cNvPr id="38" name="Group 241"/>
            <p:cNvGrpSpPr>
              <a:grpSpLocks/>
            </p:cNvGrpSpPr>
            <p:nvPr/>
          </p:nvGrpSpPr>
          <p:grpSpPr bwMode="auto">
            <a:xfrm>
              <a:off x="4476750" y="3593999"/>
              <a:ext cx="190500" cy="90588"/>
              <a:chOff x="0" y="420587"/>
              <a:chExt cx="288" cy="96"/>
            </a:xfrm>
          </p:grpSpPr>
          <p:sp>
            <p:nvSpPr>
              <p:cNvPr id="110" name="Line 499"/>
              <p:cNvSpPr>
                <a:spLocks noChangeShapeType="1"/>
              </p:cNvSpPr>
              <p:nvPr/>
            </p:nvSpPr>
            <p:spPr bwMode="auto">
              <a:xfrm flipV="1">
                <a:off x="0" y="420587"/>
                <a:ext cx="144" cy="96"/>
              </a:xfrm>
              <a:prstGeom prst="line">
                <a:avLst/>
              </a:prstGeom>
              <a:noFill/>
              <a:ln w="12700">
                <a:solidFill>
                  <a:srgbClr val="FF0000"/>
                </a:solidFill>
                <a:round/>
                <a:headEnd/>
                <a:tailEnd/>
              </a:ln>
            </p:spPr>
            <p:txBody>
              <a:bodyPr/>
              <a:lstStyle/>
              <a:p>
                <a:endParaRPr lang="en-US"/>
              </a:p>
            </p:txBody>
          </p:sp>
          <p:sp>
            <p:nvSpPr>
              <p:cNvPr id="112" name="Line 500"/>
              <p:cNvSpPr>
                <a:spLocks noChangeShapeType="1"/>
              </p:cNvSpPr>
              <p:nvPr/>
            </p:nvSpPr>
            <p:spPr bwMode="auto">
              <a:xfrm>
                <a:off x="144" y="420587"/>
                <a:ext cx="144" cy="96"/>
              </a:xfrm>
              <a:prstGeom prst="line">
                <a:avLst/>
              </a:prstGeom>
              <a:noFill/>
              <a:ln w="12700">
                <a:solidFill>
                  <a:srgbClr val="FF0000"/>
                </a:solidFill>
                <a:round/>
                <a:headEnd/>
                <a:tailEnd/>
              </a:ln>
            </p:spPr>
            <p:txBody>
              <a:bodyPr/>
              <a:lstStyle/>
              <a:p>
                <a:endParaRPr lang="en-US"/>
              </a:p>
            </p:txBody>
          </p:sp>
        </p:grpSp>
        <p:grpSp>
          <p:nvGrpSpPr>
            <p:cNvPr id="39" name="Group 242"/>
            <p:cNvGrpSpPr>
              <a:grpSpLocks/>
            </p:cNvGrpSpPr>
            <p:nvPr/>
          </p:nvGrpSpPr>
          <p:grpSpPr bwMode="auto">
            <a:xfrm>
              <a:off x="4476750" y="3238118"/>
              <a:ext cx="190500" cy="71176"/>
              <a:chOff x="0" y="64706"/>
              <a:chExt cx="288" cy="96"/>
            </a:xfrm>
          </p:grpSpPr>
          <p:sp>
            <p:nvSpPr>
              <p:cNvPr id="108" name="Line 502"/>
              <p:cNvSpPr>
                <a:spLocks noChangeShapeType="1"/>
              </p:cNvSpPr>
              <p:nvPr/>
            </p:nvSpPr>
            <p:spPr bwMode="auto">
              <a:xfrm flipV="1">
                <a:off x="0" y="64706"/>
                <a:ext cx="144" cy="96"/>
              </a:xfrm>
              <a:prstGeom prst="line">
                <a:avLst/>
              </a:prstGeom>
              <a:noFill/>
              <a:ln w="12700">
                <a:solidFill>
                  <a:srgbClr val="FF0000"/>
                </a:solidFill>
                <a:round/>
                <a:headEnd/>
                <a:tailEnd/>
              </a:ln>
            </p:spPr>
            <p:txBody>
              <a:bodyPr/>
              <a:lstStyle/>
              <a:p>
                <a:endParaRPr lang="en-US"/>
              </a:p>
            </p:txBody>
          </p:sp>
          <p:sp>
            <p:nvSpPr>
              <p:cNvPr id="109" name="Line 503"/>
              <p:cNvSpPr>
                <a:spLocks noChangeShapeType="1"/>
              </p:cNvSpPr>
              <p:nvPr/>
            </p:nvSpPr>
            <p:spPr bwMode="auto">
              <a:xfrm>
                <a:off x="144" y="64706"/>
                <a:ext cx="144" cy="96"/>
              </a:xfrm>
              <a:prstGeom prst="line">
                <a:avLst/>
              </a:prstGeom>
              <a:noFill/>
              <a:ln w="12700">
                <a:solidFill>
                  <a:srgbClr val="FF0000"/>
                </a:solidFill>
                <a:round/>
                <a:headEnd/>
                <a:tailEnd/>
              </a:ln>
            </p:spPr>
            <p:txBody>
              <a:bodyPr/>
              <a:lstStyle/>
              <a:p>
                <a:endParaRPr lang="en-US"/>
              </a:p>
            </p:txBody>
          </p:sp>
        </p:grpSp>
        <p:grpSp>
          <p:nvGrpSpPr>
            <p:cNvPr id="40" name="Group 243"/>
            <p:cNvGrpSpPr>
              <a:grpSpLocks/>
            </p:cNvGrpSpPr>
            <p:nvPr/>
          </p:nvGrpSpPr>
          <p:grpSpPr bwMode="auto">
            <a:xfrm>
              <a:off x="4476750" y="3173412"/>
              <a:ext cx="190500" cy="71176"/>
              <a:chOff x="0" y="0"/>
              <a:chExt cx="288" cy="96"/>
            </a:xfrm>
          </p:grpSpPr>
          <p:sp>
            <p:nvSpPr>
              <p:cNvPr id="104" name="Line 505"/>
              <p:cNvSpPr>
                <a:spLocks noChangeShapeType="1"/>
              </p:cNvSpPr>
              <p:nvPr/>
            </p:nvSpPr>
            <p:spPr bwMode="auto">
              <a:xfrm flipV="1">
                <a:off x="0" y="0"/>
                <a:ext cx="144" cy="96"/>
              </a:xfrm>
              <a:prstGeom prst="line">
                <a:avLst/>
              </a:prstGeom>
              <a:noFill/>
              <a:ln w="12700">
                <a:solidFill>
                  <a:srgbClr val="FF0000"/>
                </a:solidFill>
                <a:round/>
                <a:headEnd/>
                <a:tailEnd/>
              </a:ln>
            </p:spPr>
            <p:txBody>
              <a:bodyPr/>
              <a:lstStyle/>
              <a:p>
                <a:endParaRPr lang="en-US"/>
              </a:p>
            </p:txBody>
          </p:sp>
          <p:sp>
            <p:nvSpPr>
              <p:cNvPr id="106" name="Line 506"/>
              <p:cNvSpPr>
                <a:spLocks noChangeShapeType="1"/>
              </p:cNvSpPr>
              <p:nvPr/>
            </p:nvSpPr>
            <p:spPr bwMode="auto">
              <a:xfrm>
                <a:off x="144" y="0"/>
                <a:ext cx="144" cy="96"/>
              </a:xfrm>
              <a:prstGeom prst="line">
                <a:avLst/>
              </a:prstGeom>
              <a:noFill/>
              <a:ln w="12700">
                <a:solidFill>
                  <a:srgbClr val="FF0000"/>
                </a:solidFill>
                <a:round/>
                <a:headEnd/>
                <a:tailEnd/>
              </a:ln>
            </p:spPr>
            <p:txBody>
              <a:bodyPr/>
              <a:lstStyle/>
              <a:p>
                <a:endParaRPr lang="en-US"/>
              </a:p>
            </p:txBody>
          </p:sp>
        </p:grpSp>
      </p:grpSp>
      <p:grpSp>
        <p:nvGrpSpPr>
          <p:cNvPr id="134" name="Group 133"/>
          <p:cNvGrpSpPr/>
          <p:nvPr/>
        </p:nvGrpSpPr>
        <p:grpSpPr>
          <a:xfrm>
            <a:off x="2525482" y="2906484"/>
            <a:ext cx="468088" cy="446316"/>
            <a:chOff x="4323815" y="4927956"/>
            <a:chExt cx="620486" cy="533400"/>
          </a:xfrm>
        </p:grpSpPr>
        <p:cxnSp>
          <p:nvCxnSpPr>
            <p:cNvPr id="131" name="Straight Connector 130"/>
            <p:cNvCxnSpPr/>
            <p:nvPr/>
          </p:nvCxnSpPr>
          <p:spPr>
            <a:xfrm>
              <a:off x="4323815" y="4927956"/>
              <a:ext cx="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944301" y="4927956"/>
              <a:ext cx="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rot="2671499">
              <a:off x="4425055" y="4993344"/>
              <a:ext cx="416518" cy="4034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5" name="Group 134"/>
          <p:cNvGrpSpPr>
            <a:grpSpLocks/>
          </p:cNvGrpSpPr>
          <p:nvPr/>
        </p:nvGrpSpPr>
        <p:grpSpPr bwMode="auto">
          <a:xfrm>
            <a:off x="2612572" y="3690939"/>
            <a:ext cx="342900" cy="500061"/>
            <a:chOff x="0" y="0"/>
            <a:chExt cx="456" cy="632"/>
          </a:xfrm>
        </p:grpSpPr>
        <p:sp>
          <p:nvSpPr>
            <p:cNvPr id="136" name="AutoShape 59"/>
            <p:cNvSpPr>
              <a:spLocks noChangeArrowheads="1"/>
            </p:cNvSpPr>
            <p:nvPr/>
          </p:nvSpPr>
          <p:spPr bwMode="auto">
            <a:xfrm rot="5400000">
              <a:off x="0" y="168"/>
              <a:ext cx="224" cy="224"/>
            </a:xfrm>
            <a:prstGeom prst="triangle">
              <a:avLst>
                <a:gd name="adj" fmla="val 50000"/>
              </a:avLst>
            </a:prstGeom>
            <a:noFill/>
            <a:ln w="19050">
              <a:solidFill>
                <a:srgbClr val="FF0000"/>
              </a:solidFill>
              <a:miter lim="800000"/>
              <a:headEnd/>
              <a:tailEnd/>
            </a:ln>
          </p:spPr>
          <p:txBody>
            <a:bodyPr/>
            <a:lstStyle/>
            <a:p>
              <a:endParaRPr lang="en-US"/>
            </a:p>
          </p:txBody>
        </p:sp>
        <p:sp>
          <p:nvSpPr>
            <p:cNvPr id="137" name="AutoShape 60"/>
            <p:cNvSpPr>
              <a:spLocks noChangeArrowheads="1"/>
            </p:cNvSpPr>
            <p:nvPr/>
          </p:nvSpPr>
          <p:spPr bwMode="auto">
            <a:xfrm rot="16169308">
              <a:off x="232" y="168"/>
              <a:ext cx="224" cy="224"/>
            </a:xfrm>
            <a:prstGeom prst="triangle">
              <a:avLst>
                <a:gd name="adj" fmla="val 50000"/>
              </a:avLst>
            </a:prstGeom>
            <a:noFill/>
            <a:ln w="19050">
              <a:solidFill>
                <a:srgbClr val="FF0000"/>
              </a:solidFill>
              <a:miter lim="800000"/>
              <a:headEnd/>
              <a:tailEnd/>
            </a:ln>
          </p:spPr>
          <p:txBody>
            <a:bodyPr/>
            <a:lstStyle/>
            <a:p>
              <a:endParaRPr lang="en-US"/>
            </a:p>
          </p:txBody>
        </p:sp>
        <p:sp>
          <p:nvSpPr>
            <p:cNvPr id="138" name="Line 61"/>
            <p:cNvSpPr>
              <a:spLocks noChangeShapeType="1"/>
            </p:cNvSpPr>
            <p:nvPr/>
          </p:nvSpPr>
          <p:spPr bwMode="auto">
            <a:xfrm>
              <a:off x="224" y="0"/>
              <a:ext cx="0" cy="628"/>
            </a:xfrm>
            <a:prstGeom prst="line">
              <a:avLst/>
            </a:prstGeom>
            <a:noFill/>
            <a:ln w="19050">
              <a:solidFill>
                <a:srgbClr val="FF0000"/>
              </a:solidFill>
              <a:round/>
              <a:headEnd type="arrow" w="med" len="med"/>
              <a:tailEnd/>
            </a:ln>
          </p:spPr>
          <p:txBody>
            <a:bodyPr/>
            <a:lstStyle/>
            <a:p>
              <a:endParaRPr lang="en-US"/>
            </a:p>
          </p:txBody>
        </p:sp>
        <p:sp>
          <p:nvSpPr>
            <p:cNvPr id="139" name="Line 62"/>
            <p:cNvSpPr>
              <a:spLocks noChangeShapeType="1"/>
            </p:cNvSpPr>
            <p:nvPr/>
          </p:nvSpPr>
          <p:spPr bwMode="auto">
            <a:xfrm>
              <a:off x="164" y="632"/>
              <a:ext cx="120" cy="0"/>
            </a:xfrm>
            <a:prstGeom prst="line">
              <a:avLst/>
            </a:prstGeom>
            <a:noFill/>
            <a:ln w="19050">
              <a:solidFill>
                <a:srgbClr val="FF0000"/>
              </a:solidFill>
              <a:round/>
              <a:headEnd/>
              <a:tailEnd/>
            </a:ln>
          </p:spPr>
          <p:txBody>
            <a:bodyPr/>
            <a:lstStyle/>
            <a:p>
              <a:endParaRPr lang="en-US"/>
            </a:p>
          </p:txBody>
        </p:sp>
      </p:grpSp>
      <p:grpSp>
        <p:nvGrpSpPr>
          <p:cNvPr id="46" name="Group 159"/>
          <p:cNvGrpSpPr>
            <a:grpSpLocks/>
          </p:cNvGrpSpPr>
          <p:nvPr/>
        </p:nvGrpSpPr>
        <p:grpSpPr bwMode="auto">
          <a:xfrm>
            <a:off x="2621344" y="2126284"/>
            <a:ext cx="195478" cy="432574"/>
            <a:chOff x="240" y="480"/>
            <a:chExt cx="192" cy="384"/>
          </a:xfrm>
        </p:grpSpPr>
        <p:sp>
          <p:nvSpPr>
            <p:cNvPr id="47"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48"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49"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50" name="Line 163"/>
            <p:cNvSpPr>
              <a:spLocks noChangeShapeType="1"/>
            </p:cNvSpPr>
            <p:nvPr/>
          </p:nvSpPr>
          <p:spPr bwMode="auto">
            <a:xfrm>
              <a:off x="240" y="650"/>
              <a:ext cx="192" cy="0"/>
            </a:xfrm>
            <a:prstGeom prst="line">
              <a:avLst/>
            </a:prstGeom>
            <a:noFill/>
            <a:ln w="25400">
              <a:solidFill>
                <a:srgbClr val="FF0000"/>
              </a:solidFill>
              <a:round/>
              <a:headEnd/>
              <a:tailEnd/>
            </a:ln>
          </p:spPr>
          <p:txBody>
            <a:bodyPr wrap="none" anchor="ctr"/>
            <a:lstStyle/>
            <a:p>
              <a:endParaRPr lang="en-US"/>
            </a:p>
          </p:txBody>
        </p:sp>
        <p:sp>
          <p:nvSpPr>
            <p:cNvPr id="52" name="Line 165"/>
            <p:cNvSpPr>
              <a:spLocks noChangeShapeType="1"/>
            </p:cNvSpPr>
            <p:nvPr/>
          </p:nvSpPr>
          <p:spPr bwMode="auto">
            <a:xfrm>
              <a:off x="240" y="600"/>
              <a:ext cx="192" cy="0"/>
            </a:xfrm>
            <a:prstGeom prst="line">
              <a:avLst/>
            </a:prstGeom>
            <a:noFill/>
            <a:ln w="25400">
              <a:solidFill>
                <a:srgbClr val="FF0000"/>
              </a:solidFill>
              <a:round/>
              <a:headEnd/>
              <a:tailEnd/>
            </a:ln>
          </p:spPr>
          <p:txBody>
            <a:bodyPr wrap="none" anchor="ctr"/>
            <a:lstStyle/>
            <a:p>
              <a:endParaRPr lang="en-US"/>
            </a:p>
          </p:txBody>
        </p:sp>
        <p:sp>
          <p:nvSpPr>
            <p:cNvPr id="53"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Enemy </a:t>
            </a:r>
            <a:r>
              <a:rPr lang="en-US" dirty="0" err="1"/>
              <a:t>Warfighting</a:t>
            </a:r>
            <a:r>
              <a:rPr lang="en-US" dirty="0"/>
              <a:t> Functions</a:t>
            </a:r>
          </a:p>
        </p:txBody>
      </p:sp>
      <p:sp>
        <p:nvSpPr>
          <p:cNvPr id="3" name="Content Placeholder 2"/>
          <p:cNvSpPr>
            <a:spLocks noGrp="1"/>
          </p:cNvSpPr>
          <p:nvPr>
            <p:ph idx="1"/>
          </p:nvPr>
        </p:nvSpPr>
        <p:spPr>
          <a:xfrm>
            <a:off x="457200" y="1219200"/>
            <a:ext cx="8229600" cy="5257800"/>
          </a:xfrm>
        </p:spPr>
        <p:txBody>
          <a:bodyPr>
            <a:noAutofit/>
          </a:bodyPr>
          <a:lstStyle/>
          <a:p>
            <a:pPr lvl="0"/>
            <a:r>
              <a:rPr lang="en-US" sz="1000" u="sng" dirty="0">
                <a:latin typeface="Arial" pitchFamily="34" charset="0"/>
                <a:cs typeface="Arial" pitchFamily="34" charset="0"/>
              </a:rPr>
              <a:t>Intelligence.</a:t>
            </a:r>
            <a:r>
              <a:rPr lang="en-US" sz="1000" dirty="0">
                <a:latin typeface="Arial" pitchFamily="34" charset="0"/>
                <a:cs typeface="Arial" pitchFamily="34" charset="0"/>
              </a:rPr>
              <a:t>  The platoon opposing us will employ OP’s and FO’s in the north </a:t>
            </a:r>
            <a:r>
              <a:rPr lang="en-US" sz="1000" dirty="0" err="1">
                <a:latin typeface="Arial" pitchFamily="34" charset="0"/>
                <a:cs typeface="Arial" pitchFamily="34" charset="0"/>
              </a:rPr>
              <a:t>vic</a:t>
            </a:r>
            <a:r>
              <a:rPr lang="en-US" sz="1000" dirty="0">
                <a:latin typeface="Arial" pitchFamily="34" charset="0"/>
                <a:cs typeface="Arial" pitchFamily="34" charset="0"/>
              </a:rPr>
              <a:t> hill 199 and hill located </a:t>
            </a:r>
            <a:r>
              <a:rPr lang="en-US" sz="1000" dirty="0">
                <a:latin typeface="Arial" pitchFamily="34" charset="0"/>
                <a:ea typeface="Times New Roman" pitchFamily="18" charset="0"/>
                <a:cs typeface="Arial" pitchFamily="34" charset="0"/>
              </a:rPr>
              <a:t>GL 151825</a:t>
            </a:r>
            <a:r>
              <a:rPr lang="en-US" sz="1000" dirty="0">
                <a:latin typeface="Arial" pitchFamily="34" charset="0"/>
                <a:cs typeface="Arial" pitchFamily="34" charset="0"/>
              </a:rPr>
              <a:t>. They will also conduct limited R&amp;S patrols in the areas surrounding their BPs.  It is unlikely we will see any additional assets from outside the platoon in sector to assist the platoon with reconnaissance. We will utilize the battalion scouts to confirm or deny the location of enemy on key terrain or along avenues of approach. </a:t>
            </a:r>
          </a:p>
          <a:p>
            <a:pPr lvl="0"/>
            <a:r>
              <a:rPr lang="en-US" sz="1000" u="sng" dirty="0">
                <a:latin typeface="Arial" pitchFamily="34" charset="0"/>
                <a:cs typeface="Arial" pitchFamily="34" charset="0"/>
              </a:rPr>
              <a:t>Movement &amp; Maneuver.</a:t>
            </a:r>
            <a:r>
              <a:rPr lang="en-US" sz="1000" dirty="0">
                <a:latin typeface="Arial" pitchFamily="34" charset="0"/>
                <a:cs typeface="Arial" pitchFamily="34" charset="0"/>
              </a:rPr>
              <a:t>  Reinforcements.  The Co CDR will likely use the MIP (3 x BMP, approximately 30 personnel) as a company reserve.  This platoon is capable of reinforcing OBJ Bull within 25-30 minutes of notification however it is unlikely that they will choose to reinforce one platoon with another because this will leave an avenue of approach undefended.  The MIP was last spotted </a:t>
            </a:r>
            <a:r>
              <a:rPr lang="en-US" sz="1000" dirty="0" err="1">
                <a:latin typeface="Arial" pitchFamily="34" charset="0"/>
                <a:cs typeface="Arial" pitchFamily="34" charset="0"/>
              </a:rPr>
              <a:t>vic</a:t>
            </a:r>
            <a:r>
              <a:rPr lang="en-US" sz="1000" dirty="0">
                <a:latin typeface="Arial" pitchFamily="34" charset="0"/>
                <a:cs typeface="Arial" pitchFamily="34" charset="0"/>
              </a:rPr>
              <a:t> GL 210813.  See SITTEMP for possible reinforcement routes.  Additionally, </a:t>
            </a:r>
            <a:r>
              <a:rPr lang="en-US" sz="1000" dirty="0" err="1">
                <a:latin typeface="Arial" pitchFamily="34" charset="0"/>
                <a:cs typeface="Arial" pitchFamily="34" charset="0"/>
              </a:rPr>
              <a:t>intel</a:t>
            </a:r>
            <a:r>
              <a:rPr lang="en-US" sz="1000" dirty="0">
                <a:latin typeface="Arial" pitchFamily="34" charset="0"/>
                <a:cs typeface="Arial" pitchFamily="34" charset="0"/>
              </a:rPr>
              <a:t> recently has indicated the emplacement of a MT-12 Anti-Tank gun on OBJ BULL.</a:t>
            </a:r>
          </a:p>
          <a:p>
            <a:pPr lvl="0"/>
            <a:r>
              <a:rPr lang="en-US" sz="1000" u="sng" dirty="0">
                <a:latin typeface="Arial" pitchFamily="34" charset="0"/>
                <a:cs typeface="Arial" pitchFamily="34" charset="0"/>
              </a:rPr>
              <a:t>Fire Support.</a:t>
            </a:r>
            <a:r>
              <a:rPr lang="en-US" sz="1000" b="1" dirty="0">
                <a:latin typeface="Arial" pitchFamily="34" charset="0"/>
                <a:cs typeface="Arial" pitchFamily="34" charset="0"/>
              </a:rPr>
              <a:t>  </a:t>
            </a:r>
            <a:r>
              <a:rPr lang="en-US" sz="1000" dirty="0">
                <a:latin typeface="Arial" pitchFamily="34" charset="0"/>
                <a:cs typeface="Arial" pitchFamily="34" charset="0"/>
              </a:rPr>
              <a:t>The platoon we are facing has 82mm mortars in support.  Expect the enemy to use illumination periodically during the night to reduce our night vision advantage.  His use of </a:t>
            </a:r>
            <a:r>
              <a:rPr lang="en-US" sz="1000" dirty="0" err="1">
                <a:latin typeface="Arial" pitchFamily="34" charset="0"/>
                <a:cs typeface="Arial" pitchFamily="34" charset="0"/>
              </a:rPr>
              <a:t>illum</a:t>
            </a:r>
            <a:r>
              <a:rPr lang="en-US" sz="1000" dirty="0">
                <a:latin typeface="Arial" pitchFamily="34" charset="0"/>
                <a:cs typeface="Arial" pitchFamily="34" charset="0"/>
              </a:rPr>
              <a:t> will increase significantly upon identification of any US forces night operations.  The BN CDR can launch up to (6) HIND-Ds sorties (30 minutes to the southeast) and can gain local air superiority for up to 30 minutes, however we do not expect to see rotary wing (CCA) until significant vehicular forces begin to move into sector. We will mitigate this will by emplacing our Stinger Teams on key terrain recon-</a:t>
            </a:r>
            <a:r>
              <a:rPr lang="en-US" sz="1000" dirty="0" err="1">
                <a:latin typeface="Arial" pitchFamily="34" charset="0"/>
                <a:cs typeface="Arial" pitchFamily="34" charset="0"/>
              </a:rPr>
              <a:t>ed</a:t>
            </a:r>
            <a:r>
              <a:rPr lang="en-US" sz="1000" dirty="0">
                <a:latin typeface="Arial" pitchFamily="34" charset="0"/>
                <a:cs typeface="Arial" pitchFamily="34" charset="0"/>
              </a:rPr>
              <a:t> by the scouts prior to execution. </a:t>
            </a:r>
          </a:p>
          <a:p>
            <a:pPr lvl="0"/>
            <a:r>
              <a:rPr lang="en-US" sz="1000" u="sng" dirty="0">
                <a:latin typeface="Arial" pitchFamily="34" charset="0"/>
                <a:cs typeface="Arial" pitchFamily="34" charset="0"/>
              </a:rPr>
              <a:t>Force Protection</a:t>
            </a:r>
            <a:r>
              <a:rPr lang="en-US" sz="1000" dirty="0">
                <a:latin typeface="Arial" pitchFamily="34" charset="0"/>
                <a:cs typeface="Arial" pitchFamily="34" charset="0"/>
              </a:rPr>
              <a:t>.  For air defense, the platoon on OBJ Bull has (2) SA-18s man-packed ADA systems possibly forward or in OPs, as well as an attached 2S6M from the brigade.  The 2S6M is </a:t>
            </a:r>
            <a:r>
              <a:rPr lang="en-US" sz="1000" dirty="0" err="1">
                <a:latin typeface="Arial" pitchFamily="34" charset="0"/>
                <a:cs typeface="Arial" pitchFamily="34" charset="0"/>
              </a:rPr>
              <a:t>templated</a:t>
            </a:r>
            <a:r>
              <a:rPr lang="en-US" sz="1000" dirty="0">
                <a:latin typeface="Arial" pitchFamily="34" charset="0"/>
                <a:cs typeface="Arial" pitchFamily="34" charset="0"/>
              </a:rPr>
              <a:t> with the Company CP at Cactus Landing Strip, allowing him flexibility to occupy prepared positions on OBJ Bull.  These assets will be positioned where he feels he can best interdict our air assets to prevent the build up of combat power through the air.  The </a:t>
            </a:r>
            <a:r>
              <a:rPr lang="en-US" sz="1000" dirty="0" err="1">
                <a:latin typeface="Arial" pitchFamily="34" charset="0"/>
                <a:cs typeface="Arial" pitchFamily="34" charset="0"/>
              </a:rPr>
              <a:t>Narian</a:t>
            </a:r>
            <a:r>
              <a:rPr lang="en-US" sz="1000" dirty="0">
                <a:latin typeface="Arial" pitchFamily="34" charset="0"/>
                <a:cs typeface="Arial" pitchFamily="34" charset="0"/>
              </a:rPr>
              <a:t> forces have limited engineering assets although they have been in location for at least 72-96 hours, so we expect well developed battle positions within infantry platoon reinforced capabilities.  Expect the enemy to have any static ADA systems and technical vehicles well concealed to protect them from US artillery.  The infantry will have fighting positions with limited overhead cover and potentially shallow trench systems completed on the objectives.  Protective obstacles on the objectives will consist of sparse AP mines, tangle foot, and a barbed wire or chain-link type fence.  The enemy also has limited capability to emplace AT mines at key road intersections, and he may choose to employ IEDs along the routes as well.  Expect to see the use of IEDs along Underwood Rd and </a:t>
            </a:r>
            <a:r>
              <a:rPr lang="en-US" sz="1000" dirty="0" err="1">
                <a:latin typeface="Arial" pitchFamily="34" charset="0"/>
                <a:cs typeface="Arial" pitchFamily="34" charset="0"/>
              </a:rPr>
              <a:t>Boxsprings</a:t>
            </a:r>
            <a:r>
              <a:rPr lang="en-US" sz="1000" dirty="0">
                <a:latin typeface="Arial" pitchFamily="34" charset="0"/>
                <a:cs typeface="Arial" pitchFamily="34" charset="0"/>
              </a:rPr>
              <a:t> Rd leading to OBJ Bull. We will utilize our engineering squad to clear these routes prior passing any units. </a:t>
            </a:r>
          </a:p>
          <a:p>
            <a:pPr lvl="0"/>
            <a:r>
              <a:rPr lang="en-US" sz="1000" u="sng" dirty="0">
                <a:latin typeface="Arial" pitchFamily="34" charset="0"/>
                <a:cs typeface="Arial" pitchFamily="34" charset="0"/>
              </a:rPr>
              <a:t>Sustainment</a:t>
            </a:r>
            <a:r>
              <a:rPr lang="en-US" sz="1000" dirty="0">
                <a:latin typeface="Arial" pitchFamily="34" charset="0"/>
                <a:cs typeface="Arial" pitchFamily="34" charset="0"/>
              </a:rPr>
              <a:t>. The platoon we face will have enough supplies to last for an additional 96 hours. The enemy will be unable to conduct MEDEVAC during the battle, and will not likely be re-supplied once in contact.</a:t>
            </a:r>
          </a:p>
          <a:p>
            <a:pPr lvl="0"/>
            <a:r>
              <a:rPr lang="en-US" sz="1000" u="sng" dirty="0">
                <a:latin typeface="Arial" pitchFamily="34" charset="0"/>
                <a:cs typeface="Arial" pitchFamily="34" charset="0"/>
              </a:rPr>
              <a:t>Command and Control</a:t>
            </a:r>
            <a:r>
              <a:rPr lang="en-US" sz="1000" dirty="0">
                <a:latin typeface="Arial" pitchFamily="34" charset="0"/>
                <a:cs typeface="Arial" pitchFamily="34" charset="0"/>
              </a:rPr>
              <a:t>.  Signal intercepts from the enemy company commander were last traced to a six-digit grid vicinity of Cactus Landing Strip.  The range and the terrain will adversely affect enemy FM communications between the platoons and the reserve element.  The enemy employs a CINCGARS type FM radio with single channel cipher text capability.  Additionally, the enemy is equipped with commercial cell phones and Motorola SP-21 UHF/VHF radios.  This will probably result in effective overall command and control by the commander, and not affect reaction time for the commitment of reserve forces.  The platoon on OBJ Bull will most likely have wire, FM and cell phone communications and should be able to establish effective C2 internally on OBJ Bull, but will lack an organized with drawl from the OBJ. </a:t>
            </a:r>
          </a:p>
          <a:p>
            <a:endParaRPr lang="en-US" sz="1000" dirty="0">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Autofit/>
          </a:bodyPr>
          <a:lstStyle/>
          <a:p>
            <a:r>
              <a:rPr lang="en-US" sz="1200" b="1" u="sng" dirty="0"/>
              <a:t>MPCOA</a:t>
            </a:r>
          </a:p>
          <a:p>
            <a:pPr lvl="1"/>
            <a:r>
              <a:rPr lang="en-US" sz="1200" dirty="0"/>
              <a:t>The purpose of the enemy  platoon is to: prevent the bypass of the Battalion Decisive Operations</a:t>
            </a:r>
          </a:p>
          <a:p>
            <a:pPr lvl="1"/>
            <a:endParaRPr lang="en-US" sz="1200" dirty="0"/>
          </a:p>
          <a:p>
            <a:pPr lvl="1"/>
            <a:r>
              <a:rPr lang="en-US" sz="1200" dirty="0"/>
              <a:t>He will accomplish this by conducting a ___________________</a:t>
            </a:r>
          </a:p>
          <a:p>
            <a:pPr lvl="2"/>
            <a:r>
              <a:rPr lang="en-US" sz="1200" dirty="0"/>
              <a:t>Forms of maneuver:  Penetration, Infiltration, Frontal Attack,  Envelopment, Turning Movement</a:t>
            </a:r>
          </a:p>
          <a:p>
            <a:pPr lvl="2"/>
            <a:r>
              <a:rPr lang="en-US" sz="1200" dirty="0"/>
              <a:t>Type of defense:  Mobile (destroy with strike force), Area (deny terrain for specific period of time), Retrograde (trade space for time)</a:t>
            </a:r>
          </a:p>
          <a:p>
            <a:pPr lvl="2"/>
            <a:r>
              <a:rPr lang="en-US" sz="1200" dirty="0"/>
              <a:t>Defensive techniques: Sector, BPs, Strongpoint, Perimeter, Linear Defense, Nonlinear Defense, Reverse Slope</a:t>
            </a:r>
          </a:p>
          <a:p>
            <a:pPr lvl="1"/>
            <a:r>
              <a:rPr lang="en-US" sz="1200" dirty="0"/>
              <a:t>Decisive to this operation is: the destruction of three U.S Military Vehicles</a:t>
            </a:r>
          </a:p>
          <a:p>
            <a:pPr lvl="1"/>
            <a:endParaRPr lang="en-US" sz="1200" dirty="0"/>
          </a:p>
          <a:p>
            <a:pPr lvl="1"/>
            <a:r>
              <a:rPr lang="en-US" sz="1200" dirty="0"/>
              <a:t>This is decisive because: it will fix U.S. Forces in position causing them to conduct MEDEVAC operations and forcing U.S Forces to split  their combat power along multiple avenues of approach</a:t>
            </a:r>
          </a:p>
          <a:p>
            <a:pPr lvl="1"/>
            <a:endParaRPr lang="en-US" sz="1200" dirty="0"/>
          </a:p>
          <a:p>
            <a:pPr lvl="1"/>
            <a:endParaRPr lang="en-US" sz="1200" dirty="0"/>
          </a:p>
          <a:p>
            <a:pPr lvl="1"/>
            <a:r>
              <a:rPr lang="en-US" sz="1200" dirty="0"/>
              <a:t>The enemy will assume tactical risk by emplacing OPs west of his battle positions.  He will mitigate this risk by utilizing his technical vehicles to provide a timely </a:t>
            </a:r>
            <a:r>
              <a:rPr lang="en-US" sz="1200" dirty="0" err="1"/>
              <a:t>withdrawl</a:t>
            </a:r>
            <a:r>
              <a:rPr lang="en-US" sz="1200" dirty="0"/>
              <a:t>. </a:t>
            </a:r>
          </a:p>
          <a:p>
            <a:pPr lvl="1">
              <a:buNone/>
            </a:pPr>
            <a:endParaRPr lang="en-US" sz="1200" dirty="0"/>
          </a:p>
          <a:p>
            <a:pPr lvl="1"/>
            <a:r>
              <a:rPr lang="en-US" sz="1200" dirty="0"/>
              <a:t>One Squad, the Decisive Operation:</a:t>
            </a:r>
          </a:p>
          <a:p>
            <a:pPr lvl="2"/>
            <a:r>
              <a:rPr lang="en-US" sz="1200" dirty="0"/>
              <a:t>Task: Disrupt</a:t>
            </a:r>
          </a:p>
          <a:p>
            <a:pPr lvl="2"/>
            <a:r>
              <a:rPr lang="en-US" sz="1200" dirty="0"/>
              <a:t>Purpose: Prevent the bypass of the BN DO</a:t>
            </a:r>
          </a:p>
          <a:p>
            <a:pPr lvl="1"/>
            <a:r>
              <a:rPr lang="en-US" sz="1200" dirty="0"/>
              <a:t>One Squad, the Shaping Operation 1:</a:t>
            </a:r>
          </a:p>
          <a:p>
            <a:pPr lvl="2"/>
            <a:r>
              <a:rPr lang="en-US" sz="1200" dirty="0"/>
              <a:t>Task: Disrupt</a:t>
            </a:r>
          </a:p>
          <a:p>
            <a:pPr lvl="2"/>
            <a:r>
              <a:rPr lang="en-US" sz="1200" dirty="0"/>
              <a:t>Purpose: Prevent envelopment of PLT DO</a:t>
            </a:r>
          </a:p>
          <a:p>
            <a:pPr lvl="1"/>
            <a:r>
              <a:rPr lang="en-US" sz="1200" dirty="0"/>
              <a:t>One Squad, the Shaping Operation 2:</a:t>
            </a:r>
          </a:p>
          <a:p>
            <a:pPr lvl="2"/>
            <a:r>
              <a:rPr lang="en-US" sz="1200" dirty="0"/>
              <a:t>Task: Disrupt</a:t>
            </a:r>
          </a:p>
          <a:p>
            <a:pPr lvl="2"/>
            <a:r>
              <a:rPr lang="en-US" sz="1200" dirty="0"/>
              <a:t>Purpose: Provide early warning for PLT DO</a:t>
            </a:r>
          </a:p>
          <a:p>
            <a:pPr lvl="1">
              <a:buNone/>
            </a:pPr>
            <a:endParaRPr lang="en-US" sz="1600" dirty="0"/>
          </a:p>
          <a:p>
            <a:pPr lvl="2"/>
            <a:endParaRPr lang="en-US" sz="1200" dirty="0"/>
          </a:p>
          <a:p>
            <a:endParaRPr lang="en-US" sz="1200" dirty="0"/>
          </a:p>
          <a:p>
            <a:endParaRPr lang="en-US" sz="1200" dirty="0"/>
          </a:p>
          <a:p>
            <a:endParaRPr lang="en-US" sz="1200" dirty="0"/>
          </a:p>
        </p:txBody>
      </p:sp>
      <p:sp>
        <p:nvSpPr>
          <p:cNvPr id="7" name="Slide Number Placeholder 6"/>
          <p:cNvSpPr>
            <a:spLocks noGrp="1"/>
          </p:cNvSpPr>
          <p:nvPr>
            <p:ph type="sldNum" sz="quarter" idx="12"/>
          </p:nvPr>
        </p:nvSpPr>
        <p:spPr/>
        <p:txBody>
          <a:bodyPr/>
          <a:lstStyle/>
          <a:p>
            <a:fld id="{E890E140-0B60-4672-8063-1ED41C323063}" type="slidenum">
              <a:rPr lang="en-US" smtClean="0"/>
              <a:pPr/>
              <a:t>17</a:t>
            </a:fld>
            <a:endParaRPr lang="en-US" dirty="0"/>
          </a:p>
        </p:txBody>
      </p:sp>
      <p:sp>
        <p:nvSpPr>
          <p:cNvPr id="4" name="Oval 3"/>
          <p:cNvSpPr/>
          <p:nvPr/>
        </p:nvSpPr>
        <p:spPr>
          <a:xfrm>
            <a:off x="4267200" y="1066800"/>
            <a:ext cx="762000" cy="4572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2895600" y="1494100"/>
            <a:ext cx="533400" cy="304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18</a:t>
            </a:fld>
            <a:endParaRPr lang="en-US"/>
          </a:p>
        </p:txBody>
      </p:sp>
      <p:sp>
        <p:nvSpPr>
          <p:cNvPr id="5" name="Rectangle 4"/>
          <p:cNvSpPr/>
          <p:nvPr/>
        </p:nvSpPr>
        <p:spPr>
          <a:xfrm>
            <a:off x="0" y="0"/>
            <a:ext cx="9144000" cy="8448467"/>
          </a:xfrm>
          <a:prstGeom prst="rect">
            <a:avLst/>
          </a:prstGeom>
        </p:spPr>
        <p:txBody>
          <a:bodyPr wrap="square">
            <a:spAutoFit/>
          </a:bodyPr>
          <a:lstStyle/>
          <a:p>
            <a:pPr lvl="1">
              <a:buFont typeface="Arial" pitchFamily="34" charset="0"/>
              <a:buChar char="•"/>
            </a:pPr>
            <a:r>
              <a:rPr lang="en-US" sz="1100" b="1" dirty="0"/>
              <a:t>Purpose of Key </a:t>
            </a:r>
            <a:r>
              <a:rPr lang="en-US" sz="1100" b="1" dirty="0" err="1"/>
              <a:t>Warfighting</a:t>
            </a:r>
            <a:r>
              <a:rPr lang="en-US" sz="1100" b="1" dirty="0"/>
              <a:t> Functions:</a:t>
            </a:r>
          </a:p>
          <a:p>
            <a:pPr lvl="2">
              <a:buFont typeface="Arial" pitchFamily="34" charset="0"/>
              <a:buChar char="•"/>
            </a:pPr>
            <a:r>
              <a:rPr lang="en-US" sz="1100" dirty="0"/>
              <a:t>Intelligence (provides info relating to the threat, civil populace, and environment): Detect early warning to prevent envelopment of the DO</a:t>
            </a:r>
          </a:p>
          <a:p>
            <a:pPr lvl="2"/>
            <a:endParaRPr lang="en-US" sz="1100" dirty="0"/>
          </a:p>
          <a:p>
            <a:pPr lvl="2">
              <a:buFont typeface="Arial" pitchFamily="34" charset="0"/>
              <a:buChar char="•"/>
            </a:pPr>
            <a:endParaRPr lang="en-US" sz="1100" dirty="0"/>
          </a:p>
          <a:p>
            <a:pPr lvl="2">
              <a:buFont typeface="Arial" pitchFamily="34" charset="0"/>
              <a:buChar char="•"/>
            </a:pPr>
            <a:endParaRPr lang="en-US" sz="1100" dirty="0"/>
          </a:p>
          <a:p>
            <a:pPr lvl="2">
              <a:buFont typeface="Arial" pitchFamily="34" charset="0"/>
              <a:buChar char="•"/>
            </a:pPr>
            <a:r>
              <a:rPr lang="en-US" sz="1100" dirty="0"/>
              <a:t>Fire Support: Disrupt mounted forces and suppress dismounted infantry to prevent massing of combat power on the DO</a:t>
            </a:r>
          </a:p>
          <a:p>
            <a:pPr lvl="2">
              <a:buFont typeface="Arial" pitchFamily="34" charset="0"/>
              <a:buChar char="•"/>
            </a:pPr>
            <a:endParaRPr lang="en-US" sz="1100" dirty="0"/>
          </a:p>
          <a:p>
            <a:pPr lvl="2"/>
            <a:endParaRPr lang="en-US" sz="1100" dirty="0"/>
          </a:p>
          <a:p>
            <a:pPr lvl="2">
              <a:buFont typeface="Arial" pitchFamily="34" charset="0"/>
              <a:buChar char="•"/>
            </a:pPr>
            <a:endParaRPr lang="en-US" sz="1100" dirty="0"/>
          </a:p>
          <a:p>
            <a:pPr lvl="2">
              <a:buFont typeface="Arial" pitchFamily="34" charset="0"/>
              <a:buChar char="•"/>
            </a:pPr>
            <a:endParaRPr lang="en-US" sz="1100" dirty="0"/>
          </a:p>
          <a:p>
            <a:pPr lvl="2">
              <a:buFont typeface="Arial" pitchFamily="34" charset="0"/>
              <a:buChar char="•"/>
            </a:pPr>
            <a:r>
              <a:rPr lang="en-US" sz="1100" dirty="0"/>
              <a:t>Protection: fix mounted and dismount mounted forces in the engagement area</a:t>
            </a:r>
          </a:p>
          <a:p>
            <a:pPr lvl="2">
              <a:buFont typeface="Arial" pitchFamily="34" charset="0"/>
              <a:buChar char="•"/>
            </a:pPr>
            <a:endParaRPr lang="en-US" sz="1100" dirty="0"/>
          </a:p>
          <a:p>
            <a:pPr lvl="2">
              <a:buFont typeface="Arial" pitchFamily="34" charset="0"/>
              <a:buChar char="•"/>
            </a:pPr>
            <a:endParaRPr lang="en-US" sz="1100" dirty="0"/>
          </a:p>
          <a:p>
            <a:pPr lvl="2"/>
            <a:endParaRPr lang="en-US" sz="1100" dirty="0"/>
          </a:p>
          <a:p>
            <a:pPr lvl="2">
              <a:buFont typeface="Arial" pitchFamily="34" charset="0"/>
              <a:buChar char="•"/>
            </a:pPr>
            <a:endParaRPr lang="en-US" sz="1100" dirty="0"/>
          </a:p>
          <a:p>
            <a:pPr lvl="2">
              <a:buFont typeface="Arial" pitchFamily="34" charset="0"/>
              <a:buChar char="•"/>
            </a:pPr>
            <a:endParaRPr lang="en-US" sz="1100" dirty="0"/>
          </a:p>
          <a:p>
            <a:pPr lvl="1">
              <a:buFont typeface="Arial" pitchFamily="34" charset="0"/>
              <a:buChar char="•"/>
            </a:pPr>
            <a:r>
              <a:rPr lang="en-US" sz="1100" dirty="0"/>
              <a:t>At </a:t>
            </a:r>
            <a:r>
              <a:rPr lang="en-US" sz="1100" dirty="0" err="1"/>
              <a:t>endstate</a:t>
            </a:r>
            <a:r>
              <a:rPr lang="en-US" sz="1100" dirty="0"/>
              <a:t> the enemy believes US forces will: </a:t>
            </a:r>
          </a:p>
          <a:p>
            <a:pPr lvl="2">
              <a:buFont typeface="Arial" pitchFamily="34" charset="0"/>
              <a:buChar char="•"/>
            </a:pPr>
            <a:endParaRPr lang="en-US" sz="1100" dirty="0"/>
          </a:p>
          <a:p>
            <a:pPr lvl="2">
              <a:buFont typeface="Arial" pitchFamily="34" charset="0"/>
              <a:buChar char="•"/>
            </a:pPr>
            <a:r>
              <a:rPr lang="en-US" sz="1100" dirty="0"/>
              <a:t>Friendly-  </a:t>
            </a:r>
            <a:r>
              <a:rPr lang="en-US" sz="1100" dirty="0" err="1"/>
              <a:t>Narian</a:t>
            </a:r>
            <a:r>
              <a:rPr lang="en-US" sz="1100" dirty="0"/>
              <a:t> forces prepared to conduct offensive operations</a:t>
            </a:r>
          </a:p>
          <a:p>
            <a:pPr lvl="2">
              <a:buFont typeface="Arial" pitchFamily="34" charset="0"/>
              <a:buChar char="•"/>
            </a:pPr>
            <a:endParaRPr lang="en-US" sz="1100" dirty="0"/>
          </a:p>
          <a:p>
            <a:pPr lvl="2">
              <a:buFont typeface="Arial" pitchFamily="34" charset="0"/>
              <a:buChar char="•"/>
            </a:pPr>
            <a:r>
              <a:rPr lang="en-US" sz="1100" dirty="0"/>
              <a:t>Enemy- U.S Forces unable to mass combat power in the engagement area</a:t>
            </a:r>
          </a:p>
          <a:p>
            <a:pPr lvl="2">
              <a:buFont typeface="Arial" pitchFamily="34" charset="0"/>
              <a:buChar char="•"/>
            </a:pPr>
            <a:endParaRPr lang="en-US" sz="1100" dirty="0"/>
          </a:p>
          <a:p>
            <a:pPr lvl="2">
              <a:buFont typeface="Arial" pitchFamily="34" charset="0"/>
              <a:buChar char="•"/>
            </a:pPr>
            <a:r>
              <a:rPr lang="en-US" sz="1100" dirty="0"/>
              <a:t>Terrain- </a:t>
            </a:r>
            <a:r>
              <a:rPr lang="en-US" sz="1100" dirty="0" err="1"/>
              <a:t>Narian</a:t>
            </a:r>
            <a:r>
              <a:rPr lang="en-US" sz="1100" dirty="0"/>
              <a:t> Forces retain control of OBJ Bull</a:t>
            </a:r>
          </a:p>
          <a:p>
            <a:pPr lvl="2">
              <a:buFont typeface="Arial" pitchFamily="34" charset="0"/>
              <a:buChar char="•"/>
            </a:pPr>
            <a:endParaRPr lang="en-US" sz="1100" dirty="0"/>
          </a:p>
          <a:p>
            <a:pPr lvl="2">
              <a:buFont typeface="Arial" pitchFamily="34" charset="0"/>
              <a:buChar char="•"/>
            </a:pPr>
            <a:endParaRPr lang="en-US" sz="1100" dirty="0"/>
          </a:p>
          <a:p>
            <a:pPr lvl="2">
              <a:buFont typeface="Arial" pitchFamily="34" charset="0"/>
              <a:buChar char="•"/>
            </a:pPr>
            <a:endParaRPr lang="en-US" sz="1100" dirty="0"/>
          </a:p>
          <a:p>
            <a:pPr lvl="2">
              <a:buFont typeface="Arial" pitchFamily="34" charset="0"/>
              <a:buChar char="•"/>
            </a:pPr>
            <a:endParaRPr lang="en-US" sz="1100" dirty="0"/>
          </a:p>
          <a:p>
            <a:pPr lvl="2">
              <a:buFont typeface="Arial" pitchFamily="34" charset="0"/>
              <a:buChar char="•"/>
            </a:pPr>
            <a:endParaRPr lang="en-US" sz="1100" dirty="0"/>
          </a:p>
          <a:p>
            <a:pPr>
              <a:buFont typeface="Arial" pitchFamily="34" charset="0"/>
              <a:buChar char="•"/>
            </a:pPr>
            <a:endParaRPr lang="en-US" sz="1100" dirty="0"/>
          </a:p>
          <a:p>
            <a:pPr>
              <a:buFont typeface="Arial" pitchFamily="34" charset="0"/>
              <a:buChar char="•"/>
            </a:pPr>
            <a:endParaRPr lang="en-US" sz="1100" dirty="0"/>
          </a:p>
          <a:p>
            <a:pPr>
              <a:buFont typeface="Arial" pitchFamily="34" charset="0"/>
              <a:buChar char="•"/>
            </a:pPr>
            <a:endParaRPr lang="en-US" sz="1100" dirty="0"/>
          </a:p>
          <a:p>
            <a:pPr>
              <a:buFont typeface="Arial" pitchFamily="34" charset="0"/>
              <a:buChar char="•"/>
            </a:pPr>
            <a:endParaRPr lang="en-US" sz="1100" dirty="0"/>
          </a:p>
          <a:p>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lvl="2">
              <a:buFont typeface="Arial" pitchFamily="34" charset="0"/>
              <a:buChar char="•"/>
            </a:pPr>
            <a:endParaRPr lang="en-US" sz="1200" dirty="0"/>
          </a:p>
        </p:txBody>
      </p:sp>
      <p:sp>
        <p:nvSpPr>
          <p:cNvPr id="6" name="TextBox 5"/>
          <p:cNvSpPr txBox="1"/>
          <p:nvPr/>
        </p:nvSpPr>
        <p:spPr>
          <a:xfrm>
            <a:off x="4419600" y="5780782"/>
            <a:ext cx="4724400" cy="1077218"/>
          </a:xfrm>
          <a:prstGeom prst="rect">
            <a:avLst/>
          </a:prstGeom>
          <a:noFill/>
          <a:ln w="6350">
            <a:solidFill>
              <a:schemeClr val="tx1"/>
            </a:solidFill>
          </a:ln>
        </p:spPr>
        <p:txBody>
          <a:bodyPr wrap="square" numCol="2" rtlCol="0">
            <a:spAutoFit/>
          </a:bodyPr>
          <a:lstStyle/>
          <a:p>
            <a:pPr algn="ctr"/>
            <a:r>
              <a:rPr lang="en-US" sz="800" u="sng" dirty="0"/>
              <a:t>Defense</a:t>
            </a:r>
          </a:p>
          <a:p>
            <a:pPr algn="ctr"/>
            <a:r>
              <a:rPr lang="en-US" sz="800" dirty="0"/>
              <a:t>-Primary, alternate, </a:t>
            </a:r>
            <a:r>
              <a:rPr lang="en-US" sz="800" dirty="0" err="1"/>
              <a:t>subsq</a:t>
            </a:r>
            <a:r>
              <a:rPr lang="en-US" sz="800" dirty="0"/>
              <a:t>. Positions</a:t>
            </a:r>
          </a:p>
          <a:p>
            <a:pPr algn="ctr"/>
            <a:r>
              <a:rPr lang="en-US" sz="800" dirty="0"/>
              <a:t>-Engagement Areas</a:t>
            </a:r>
          </a:p>
          <a:p>
            <a:pPr algn="ctr"/>
            <a:r>
              <a:rPr lang="en-US" sz="800" dirty="0"/>
              <a:t>-Vehicles</a:t>
            </a:r>
          </a:p>
          <a:p>
            <a:pPr algn="ctr"/>
            <a:r>
              <a:rPr lang="en-US" sz="800" dirty="0"/>
              <a:t>-Crew-served weapons</a:t>
            </a:r>
          </a:p>
          <a:p>
            <a:pPr algn="ctr"/>
            <a:r>
              <a:rPr lang="en-US" sz="800" dirty="0"/>
              <a:t>-Obstacles</a:t>
            </a:r>
          </a:p>
          <a:p>
            <a:pPr algn="ctr"/>
            <a:r>
              <a:rPr lang="en-US" sz="800" dirty="0"/>
              <a:t>-Trenches</a:t>
            </a:r>
          </a:p>
          <a:p>
            <a:pPr algn="ctr">
              <a:buFontTx/>
              <a:buChar char="-"/>
            </a:pPr>
            <a:r>
              <a:rPr lang="en-US" sz="800" dirty="0"/>
              <a:t>IDF targets</a:t>
            </a:r>
          </a:p>
          <a:p>
            <a:pPr algn="ctr">
              <a:buFontTx/>
              <a:buChar char="-"/>
            </a:pPr>
            <a:r>
              <a:rPr lang="en-US" sz="800" dirty="0"/>
              <a:t>Observation posts</a:t>
            </a:r>
          </a:p>
          <a:p>
            <a:pPr algn="ctr">
              <a:buFontTx/>
              <a:buChar char="-"/>
            </a:pPr>
            <a:r>
              <a:rPr lang="en-US" sz="800" dirty="0"/>
              <a:t>Range limits</a:t>
            </a:r>
          </a:p>
          <a:p>
            <a:pPr algn="ctr">
              <a:buFontTx/>
              <a:buChar char="-"/>
            </a:pPr>
            <a:r>
              <a:rPr lang="en-US" sz="800" dirty="0"/>
              <a:t>C2 positions</a:t>
            </a:r>
          </a:p>
          <a:p>
            <a:pPr algn="ctr">
              <a:buFontTx/>
              <a:buChar char="-"/>
            </a:pPr>
            <a:r>
              <a:rPr lang="en-US" sz="800" dirty="0"/>
              <a:t>FPF and FPL</a:t>
            </a:r>
          </a:p>
          <a:p>
            <a:pPr algn="ctr">
              <a:buFontTx/>
              <a:buChar char="-"/>
            </a:pPr>
            <a:r>
              <a:rPr lang="en-US" sz="800" dirty="0"/>
              <a:t>Reserve locations</a:t>
            </a:r>
          </a:p>
          <a:p>
            <a:pPr algn="ctr">
              <a:buFontTx/>
              <a:buChar char="-"/>
            </a:pPr>
            <a:r>
              <a:rPr lang="en-US" sz="800" dirty="0"/>
              <a:t>Reserve routes with travel time</a:t>
            </a:r>
          </a:p>
          <a:p>
            <a:pPr algn="ctr">
              <a:buFontTx/>
              <a:buChar char="-"/>
            </a:pPr>
            <a:r>
              <a:rPr lang="en-US" sz="800" dirty="0"/>
              <a:t>BPs, strong points, sectors</a:t>
            </a:r>
          </a:p>
          <a:p>
            <a:pPr algn="ctr">
              <a:buFontTx/>
              <a:buChar char="-"/>
            </a:pPr>
            <a:r>
              <a:rPr lang="en-US" sz="800" dirty="0"/>
              <a:t>Sectors of fire</a:t>
            </a:r>
          </a:p>
        </p:txBody>
      </p:sp>
      <p:sp>
        <p:nvSpPr>
          <p:cNvPr id="7" name="TextBox 6"/>
          <p:cNvSpPr txBox="1"/>
          <p:nvPr/>
        </p:nvSpPr>
        <p:spPr>
          <a:xfrm>
            <a:off x="0" y="6027003"/>
            <a:ext cx="4419600" cy="830997"/>
          </a:xfrm>
          <a:prstGeom prst="rect">
            <a:avLst/>
          </a:prstGeom>
          <a:noFill/>
          <a:ln w="6350">
            <a:solidFill>
              <a:schemeClr val="tx1"/>
            </a:solidFill>
          </a:ln>
        </p:spPr>
        <p:txBody>
          <a:bodyPr wrap="square" numCol="2" rtlCol="0">
            <a:spAutoFit/>
          </a:bodyPr>
          <a:lstStyle/>
          <a:p>
            <a:pPr algn="ctr"/>
            <a:r>
              <a:rPr lang="en-US" sz="800" u="sng" dirty="0"/>
              <a:t>Offense</a:t>
            </a:r>
          </a:p>
          <a:p>
            <a:pPr algn="ctr">
              <a:buFontTx/>
              <a:buChar char="-"/>
            </a:pPr>
            <a:r>
              <a:rPr lang="en-US" sz="800" dirty="0"/>
              <a:t>Attack formations</a:t>
            </a:r>
          </a:p>
          <a:p>
            <a:pPr algn="ctr">
              <a:buFontTx/>
              <a:buChar char="-"/>
            </a:pPr>
            <a:r>
              <a:rPr lang="en-US" sz="800" dirty="0"/>
              <a:t>Axes of advance</a:t>
            </a:r>
          </a:p>
          <a:p>
            <a:pPr algn="ctr">
              <a:buFontTx/>
              <a:buChar char="-"/>
            </a:pPr>
            <a:r>
              <a:rPr lang="en-US" sz="800" dirty="0"/>
              <a:t>Firing lines</a:t>
            </a:r>
          </a:p>
          <a:p>
            <a:pPr algn="ctr">
              <a:buFontTx/>
              <a:buChar char="-"/>
            </a:pPr>
            <a:r>
              <a:rPr lang="en-US" sz="800" dirty="0"/>
              <a:t>Objectives</a:t>
            </a:r>
          </a:p>
          <a:p>
            <a:pPr algn="ctr">
              <a:buFontTx/>
              <a:buChar char="-"/>
            </a:pPr>
            <a:r>
              <a:rPr lang="en-US" sz="800" dirty="0"/>
              <a:t>Reserve force commitment</a:t>
            </a:r>
          </a:p>
          <a:p>
            <a:pPr algn="ctr">
              <a:buFontTx/>
              <a:buChar char="-"/>
            </a:pPr>
            <a:r>
              <a:rPr lang="en-US" sz="800" dirty="0"/>
              <a:t>Planned IDF targets</a:t>
            </a:r>
          </a:p>
          <a:p>
            <a:pPr algn="ctr">
              <a:buFontTx/>
              <a:buChar char="-"/>
            </a:pPr>
            <a:r>
              <a:rPr lang="en-US" sz="800" dirty="0"/>
              <a:t>Situational obstacles</a:t>
            </a:r>
          </a:p>
          <a:p>
            <a:pPr algn="ctr">
              <a:buFontTx/>
              <a:buChar char="-"/>
            </a:pPr>
            <a:r>
              <a:rPr lang="en-US" sz="800" dirty="0"/>
              <a:t>Recon objective</a:t>
            </a:r>
          </a:p>
          <a:p>
            <a:pPr algn="ctr">
              <a:buFontTx/>
              <a:buChar char="-"/>
            </a:pPr>
            <a:r>
              <a:rPr lang="en-US" sz="800" dirty="0"/>
              <a:t>Recon force routes</a:t>
            </a:r>
          </a:p>
          <a:p>
            <a:pPr algn="ctr">
              <a:buFontTx/>
              <a:buChar char="-"/>
            </a:pPr>
            <a:r>
              <a:rPr lang="en-US" sz="800" dirty="0"/>
              <a:t>Phase lines</a:t>
            </a:r>
          </a:p>
          <a:p>
            <a:pPr algn="ctr">
              <a:buFontTx/>
              <a:buChar char="-"/>
            </a:pPr>
            <a:r>
              <a:rPr lang="en-US" sz="800" dirty="0"/>
              <a:t>Planned point of penetration</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l="28571" t="22095" r="18095" b="13905"/>
          <a:stretch>
            <a:fillRect/>
          </a:stretch>
        </p:blipFill>
        <p:spPr bwMode="auto">
          <a:xfrm>
            <a:off x="0" y="0"/>
            <a:ext cx="9144000" cy="6858000"/>
          </a:xfrm>
          <a:prstGeom prst="rect">
            <a:avLst/>
          </a:prstGeom>
          <a:noFill/>
          <a:ln w="9525">
            <a:noFill/>
            <a:miter lim="800000"/>
            <a:headEnd/>
            <a:tailEnd/>
          </a:ln>
        </p:spPr>
      </p:pic>
      <p:sp>
        <p:nvSpPr>
          <p:cNvPr id="43" name="Freeform 42"/>
          <p:cNvSpPr/>
          <p:nvPr/>
        </p:nvSpPr>
        <p:spPr>
          <a:xfrm>
            <a:off x="4065104" y="4671391"/>
            <a:ext cx="2792896" cy="1918252"/>
          </a:xfrm>
          <a:custGeom>
            <a:avLst/>
            <a:gdLst>
              <a:gd name="connsiteX0" fmla="*/ 954157 w 2792896"/>
              <a:gd name="connsiteY0" fmla="*/ 99392 h 1918252"/>
              <a:gd name="connsiteX1" fmla="*/ 0 w 2792896"/>
              <a:gd name="connsiteY1" fmla="*/ 1630018 h 1918252"/>
              <a:gd name="connsiteX2" fmla="*/ 964096 w 2792896"/>
              <a:gd name="connsiteY2" fmla="*/ 1918252 h 1918252"/>
              <a:gd name="connsiteX3" fmla="*/ 2047461 w 2792896"/>
              <a:gd name="connsiteY3" fmla="*/ 1729409 h 1918252"/>
              <a:gd name="connsiteX4" fmla="*/ 2792896 w 2792896"/>
              <a:gd name="connsiteY4" fmla="*/ 1272209 h 1918252"/>
              <a:gd name="connsiteX5" fmla="*/ 2723322 w 2792896"/>
              <a:gd name="connsiteY5" fmla="*/ 745435 h 1918252"/>
              <a:gd name="connsiteX6" fmla="*/ 1510748 w 2792896"/>
              <a:gd name="connsiteY6" fmla="*/ 0 h 1918252"/>
              <a:gd name="connsiteX7" fmla="*/ 1411357 w 2792896"/>
              <a:gd name="connsiteY7" fmla="*/ 149087 h 1918252"/>
              <a:gd name="connsiteX8" fmla="*/ 1331844 w 2792896"/>
              <a:gd name="connsiteY8" fmla="*/ 188844 h 1918252"/>
              <a:gd name="connsiteX9" fmla="*/ 1242392 w 2792896"/>
              <a:gd name="connsiteY9" fmla="*/ 198783 h 1918252"/>
              <a:gd name="connsiteX10" fmla="*/ 964096 w 2792896"/>
              <a:gd name="connsiteY10" fmla="*/ 188844 h 1918252"/>
              <a:gd name="connsiteX11" fmla="*/ 954157 w 2792896"/>
              <a:gd name="connsiteY11" fmla="*/ 99392 h 191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2896" h="1918252">
                <a:moveTo>
                  <a:pt x="954157" y="99392"/>
                </a:moveTo>
                <a:lnTo>
                  <a:pt x="0" y="1630018"/>
                </a:lnTo>
                <a:lnTo>
                  <a:pt x="964096" y="1918252"/>
                </a:lnTo>
                <a:lnTo>
                  <a:pt x="2047461" y="1729409"/>
                </a:lnTo>
                <a:lnTo>
                  <a:pt x="2792896" y="1272209"/>
                </a:lnTo>
                <a:lnTo>
                  <a:pt x="2723322" y="745435"/>
                </a:lnTo>
                <a:lnTo>
                  <a:pt x="1510748" y="0"/>
                </a:lnTo>
                <a:lnTo>
                  <a:pt x="1411357" y="149087"/>
                </a:lnTo>
                <a:cubicBezTo>
                  <a:pt x="1384853" y="162339"/>
                  <a:pt x="1360273" y="180483"/>
                  <a:pt x="1331844" y="188844"/>
                </a:cubicBezTo>
                <a:cubicBezTo>
                  <a:pt x="1303062" y="197309"/>
                  <a:pt x="1272393" y="198783"/>
                  <a:pt x="1242392" y="198783"/>
                </a:cubicBezTo>
                <a:cubicBezTo>
                  <a:pt x="1149568" y="198783"/>
                  <a:pt x="1056861" y="192157"/>
                  <a:pt x="964096" y="188844"/>
                </a:cubicBezTo>
                <a:lnTo>
                  <a:pt x="954157" y="99392"/>
                </a:lnTo>
                <a:close/>
              </a:path>
            </a:pathLst>
          </a:custGeom>
          <a:solidFill>
            <a:srgbClr val="6699FF">
              <a:alpha val="43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EA 4</a:t>
            </a:r>
          </a:p>
        </p:txBody>
      </p:sp>
      <p:sp>
        <p:nvSpPr>
          <p:cNvPr id="26" name="Freeform 25"/>
          <p:cNvSpPr/>
          <p:nvPr/>
        </p:nvSpPr>
        <p:spPr>
          <a:xfrm>
            <a:off x="3733800" y="1600200"/>
            <a:ext cx="1362075" cy="2352675"/>
          </a:xfrm>
          <a:custGeom>
            <a:avLst/>
            <a:gdLst>
              <a:gd name="connsiteX0" fmla="*/ 876300 w 1362075"/>
              <a:gd name="connsiteY0" fmla="*/ 2352675 h 2352675"/>
              <a:gd name="connsiteX1" fmla="*/ 876300 w 1362075"/>
              <a:gd name="connsiteY1" fmla="*/ 2352675 h 2352675"/>
              <a:gd name="connsiteX2" fmla="*/ 0 w 1362075"/>
              <a:gd name="connsiteY2" fmla="*/ 876300 h 2352675"/>
              <a:gd name="connsiteX3" fmla="*/ 142875 w 1362075"/>
              <a:gd name="connsiteY3" fmla="*/ 0 h 2352675"/>
              <a:gd name="connsiteX4" fmla="*/ 809625 w 1362075"/>
              <a:gd name="connsiteY4" fmla="*/ 114300 h 2352675"/>
              <a:gd name="connsiteX5" fmla="*/ 895350 w 1362075"/>
              <a:gd name="connsiteY5" fmla="*/ 361950 h 2352675"/>
              <a:gd name="connsiteX6" fmla="*/ 1362075 w 1362075"/>
              <a:gd name="connsiteY6" fmla="*/ 2143125 h 2352675"/>
              <a:gd name="connsiteX7" fmla="*/ 1219200 w 1362075"/>
              <a:gd name="connsiteY7" fmla="*/ 2085975 h 2352675"/>
              <a:gd name="connsiteX8" fmla="*/ 1066800 w 1362075"/>
              <a:gd name="connsiteY8" fmla="*/ 2095500 h 2352675"/>
              <a:gd name="connsiteX9" fmla="*/ 981075 w 1362075"/>
              <a:gd name="connsiteY9" fmla="*/ 2124075 h 2352675"/>
              <a:gd name="connsiteX10" fmla="*/ 952500 w 1362075"/>
              <a:gd name="connsiteY10" fmla="*/ 2133600 h 2352675"/>
              <a:gd name="connsiteX11" fmla="*/ 914400 w 1362075"/>
              <a:gd name="connsiteY11" fmla="*/ 2190750 h 2352675"/>
              <a:gd name="connsiteX12" fmla="*/ 895350 w 1362075"/>
              <a:gd name="connsiteY12" fmla="*/ 2247900 h 2352675"/>
              <a:gd name="connsiteX13" fmla="*/ 876300 w 1362075"/>
              <a:gd name="connsiteY13" fmla="*/ 2343150 h 2352675"/>
              <a:gd name="connsiteX14" fmla="*/ 876300 w 1362075"/>
              <a:gd name="connsiteY14" fmla="*/ 2352675 h 235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2075" h="2352675">
                <a:moveTo>
                  <a:pt x="876300" y="2352675"/>
                </a:moveTo>
                <a:lnTo>
                  <a:pt x="876300" y="2352675"/>
                </a:lnTo>
                <a:lnTo>
                  <a:pt x="0" y="876300"/>
                </a:lnTo>
                <a:lnTo>
                  <a:pt x="142875" y="0"/>
                </a:lnTo>
                <a:lnTo>
                  <a:pt x="809625" y="114300"/>
                </a:lnTo>
                <a:lnTo>
                  <a:pt x="895350" y="361950"/>
                </a:lnTo>
                <a:lnTo>
                  <a:pt x="1362075" y="2143125"/>
                </a:lnTo>
                <a:lnTo>
                  <a:pt x="1219200" y="2085975"/>
                </a:lnTo>
                <a:cubicBezTo>
                  <a:pt x="1168400" y="2089150"/>
                  <a:pt x="1117232" y="2088623"/>
                  <a:pt x="1066800" y="2095500"/>
                </a:cubicBezTo>
                <a:lnTo>
                  <a:pt x="981075" y="2124075"/>
                </a:lnTo>
                <a:lnTo>
                  <a:pt x="952500" y="2133600"/>
                </a:lnTo>
                <a:cubicBezTo>
                  <a:pt x="939800" y="2152650"/>
                  <a:pt x="921640" y="2169030"/>
                  <a:pt x="914400" y="2190750"/>
                </a:cubicBezTo>
                <a:lnTo>
                  <a:pt x="895350" y="2247900"/>
                </a:lnTo>
                <a:cubicBezTo>
                  <a:pt x="894543" y="2253547"/>
                  <a:pt x="888391" y="2325014"/>
                  <a:pt x="876300" y="2343150"/>
                </a:cubicBezTo>
                <a:cubicBezTo>
                  <a:pt x="874539" y="2345792"/>
                  <a:pt x="869950" y="2343150"/>
                  <a:pt x="876300" y="2352675"/>
                </a:cubicBezTo>
                <a:close/>
              </a:path>
            </a:pathLst>
          </a:custGeom>
          <a:solidFill>
            <a:srgbClr val="6699FF">
              <a:alpha val="43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EA 1</a:t>
            </a:r>
          </a:p>
        </p:txBody>
      </p:sp>
      <p:grpSp>
        <p:nvGrpSpPr>
          <p:cNvPr id="6" name="Group 85"/>
          <p:cNvGrpSpPr/>
          <p:nvPr/>
        </p:nvGrpSpPr>
        <p:grpSpPr>
          <a:xfrm>
            <a:off x="5494047" y="4038600"/>
            <a:ext cx="449553" cy="523433"/>
            <a:chOff x="6450013" y="1446655"/>
            <a:chExt cx="449553" cy="523433"/>
          </a:xfrm>
        </p:grpSpPr>
        <p:grpSp>
          <p:nvGrpSpPr>
            <p:cNvPr id="7" name="Group 114"/>
            <p:cNvGrpSpPr/>
            <p:nvPr/>
          </p:nvGrpSpPr>
          <p:grpSpPr>
            <a:xfrm>
              <a:off x="6450013" y="1524000"/>
              <a:ext cx="352425" cy="446088"/>
              <a:chOff x="6450013" y="1524000"/>
              <a:chExt cx="352425" cy="446088"/>
            </a:xfrm>
          </p:grpSpPr>
          <p:sp>
            <p:nvSpPr>
              <p:cNvPr id="9" name="AutoShape 1321"/>
              <p:cNvSpPr>
                <a:spLocks noChangeArrowheads="1"/>
              </p:cNvSpPr>
              <p:nvPr/>
            </p:nvSpPr>
            <p:spPr bwMode="auto">
              <a:xfrm>
                <a:off x="6450013" y="1617663"/>
                <a:ext cx="352425" cy="352425"/>
              </a:xfrm>
              <a:prstGeom prst="diamond">
                <a:avLst/>
              </a:prstGeom>
              <a:noFill/>
              <a:ln w="19050">
                <a:solidFill>
                  <a:srgbClr val="FF0000"/>
                </a:solidFill>
                <a:miter lim="800000"/>
                <a:headEnd/>
                <a:tailEnd/>
              </a:ln>
              <a:effectLst/>
            </p:spPr>
            <p:txBody>
              <a:bodyPr wrap="none" anchor="ctr"/>
              <a:lstStyle/>
              <a:p>
                <a:endParaRPr lang="en-US"/>
              </a:p>
            </p:txBody>
          </p:sp>
          <p:sp>
            <p:nvSpPr>
              <p:cNvPr id="10" name="Line 1322"/>
              <p:cNvSpPr>
                <a:spLocks noChangeShapeType="1"/>
              </p:cNvSpPr>
              <p:nvPr/>
            </p:nvSpPr>
            <p:spPr bwMode="auto">
              <a:xfrm>
                <a:off x="6542088" y="1704975"/>
                <a:ext cx="169863" cy="177800"/>
              </a:xfrm>
              <a:prstGeom prst="line">
                <a:avLst/>
              </a:prstGeom>
              <a:noFill/>
              <a:ln w="19050">
                <a:solidFill>
                  <a:srgbClr val="FF0000"/>
                </a:solidFill>
                <a:round/>
                <a:headEnd/>
                <a:tailEnd/>
              </a:ln>
              <a:effectLst/>
            </p:spPr>
            <p:txBody>
              <a:bodyPr wrap="none" anchor="ctr"/>
              <a:lstStyle/>
              <a:p>
                <a:endParaRPr lang="en-US"/>
              </a:p>
            </p:txBody>
          </p:sp>
          <p:sp>
            <p:nvSpPr>
              <p:cNvPr id="11" name="Line 1323"/>
              <p:cNvSpPr>
                <a:spLocks noChangeShapeType="1"/>
              </p:cNvSpPr>
              <p:nvPr/>
            </p:nvSpPr>
            <p:spPr bwMode="auto">
              <a:xfrm flipH="1">
                <a:off x="6538913" y="1708150"/>
                <a:ext cx="169863" cy="177800"/>
              </a:xfrm>
              <a:prstGeom prst="line">
                <a:avLst/>
              </a:prstGeom>
              <a:noFill/>
              <a:ln w="19050">
                <a:solidFill>
                  <a:srgbClr val="FF0000"/>
                </a:solidFill>
                <a:round/>
                <a:headEnd/>
                <a:tailEnd/>
              </a:ln>
              <a:effectLst/>
            </p:spPr>
            <p:txBody>
              <a:bodyPr wrap="none" anchor="ctr"/>
              <a:lstStyle/>
              <a:p>
                <a:endParaRPr lang="en-US"/>
              </a:p>
            </p:txBody>
          </p:sp>
          <p:sp>
            <p:nvSpPr>
              <p:cNvPr id="12" name="Oval 1325"/>
              <p:cNvSpPr>
                <a:spLocks noChangeAspect="1" noChangeArrowheads="1"/>
              </p:cNvSpPr>
              <p:nvPr/>
            </p:nvSpPr>
            <p:spPr bwMode="auto">
              <a:xfrm>
                <a:off x="6596063" y="1524000"/>
                <a:ext cx="55563" cy="55563"/>
              </a:xfrm>
              <a:prstGeom prst="ellipse">
                <a:avLst/>
              </a:prstGeom>
              <a:solidFill>
                <a:srgbClr val="FF0000"/>
              </a:solidFill>
              <a:ln w="3175">
                <a:solidFill>
                  <a:srgbClr val="FF0000"/>
                </a:solidFill>
                <a:round/>
                <a:headEnd/>
                <a:tailEnd/>
              </a:ln>
              <a:effectLst/>
            </p:spPr>
            <p:txBody>
              <a:bodyPr wrap="none" anchor="ctr"/>
              <a:lstStyle/>
              <a:p>
                <a:endParaRPr lang="en-US"/>
              </a:p>
            </p:txBody>
          </p:sp>
        </p:grpSp>
        <p:sp>
          <p:nvSpPr>
            <p:cNvPr id="8" name="TextBox 7"/>
            <p:cNvSpPr txBox="1"/>
            <p:nvPr/>
          </p:nvSpPr>
          <p:spPr>
            <a:xfrm>
              <a:off x="6584282" y="1446655"/>
              <a:ext cx="315284" cy="200055"/>
            </a:xfrm>
            <a:prstGeom prst="rect">
              <a:avLst/>
            </a:prstGeom>
            <a:noFill/>
          </p:spPr>
          <p:txBody>
            <a:bodyPr wrap="square" rtlCol="0">
              <a:spAutoFit/>
            </a:bodyPr>
            <a:lstStyle/>
            <a:p>
              <a:r>
                <a:rPr lang="en-US" sz="700" dirty="0">
                  <a:solidFill>
                    <a:srgbClr val="FF0000"/>
                  </a:solidFill>
                </a:rPr>
                <a:t>(-)</a:t>
              </a:r>
            </a:p>
          </p:txBody>
        </p:sp>
      </p:grpSp>
      <p:cxnSp>
        <p:nvCxnSpPr>
          <p:cNvPr id="13" name="Straight Arrow Connector 12"/>
          <p:cNvCxnSpPr/>
          <p:nvPr/>
        </p:nvCxnSpPr>
        <p:spPr>
          <a:xfrm flipH="1">
            <a:off x="4038600" y="4724400"/>
            <a:ext cx="962025" cy="16287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5562600" y="4648200"/>
            <a:ext cx="1295400" cy="762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3124200" y="4648200"/>
            <a:ext cx="1600202" cy="1676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16" name="Group 182"/>
          <p:cNvGrpSpPr/>
          <p:nvPr/>
        </p:nvGrpSpPr>
        <p:grpSpPr>
          <a:xfrm rot="3659617">
            <a:off x="5272194" y="3105695"/>
            <a:ext cx="279181" cy="545864"/>
            <a:chOff x="3043081" y="2282982"/>
            <a:chExt cx="467037" cy="762000"/>
          </a:xfrm>
        </p:grpSpPr>
        <p:sp>
          <p:nvSpPr>
            <p:cNvPr id="17" name="Oval 16"/>
            <p:cNvSpPr/>
            <p:nvPr/>
          </p:nvSpPr>
          <p:spPr bwMode="auto">
            <a:xfrm rot="15611505">
              <a:off x="3433655" y="2496345"/>
              <a:ext cx="39687" cy="42862"/>
            </a:xfrm>
            <a:prstGeom prst="ellipse">
              <a:avLst/>
            </a:prstGeom>
            <a:solidFill>
              <a:srgbClr val="FF0000"/>
            </a:solid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Arc 17"/>
            <p:cNvSpPr/>
            <p:nvPr/>
          </p:nvSpPr>
          <p:spPr>
            <a:xfrm rot="3115158">
              <a:off x="2895600" y="2430463"/>
              <a:ext cx="762000" cy="467037"/>
            </a:xfrm>
            <a:prstGeom prst="arc">
              <a:avLst>
                <a:gd name="adj1" fmla="val 18030505"/>
                <a:gd name="adj2" fmla="val 14564320"/>
              </a:avLst>
            </a:prstGeom>
            <a:ln>
              <a:solidFill>
                <a:srgbClr val="FF0000"/>
              </a:solidFill>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cxnSp>
        <p:nvCxnSpPr>
          <p:cNvPr id="19" name="Straight Arrow Connector 18"/>
          <p:cNvCxnSpPr>
            <a:endCxn id="26" idx="4"/>
          </p:cNvCxnSpPr>
          <p:nvPr/>
        </p:nvCxnSpPr>
        <p:spPr>
          <a:xfrm flipH="1" flipV="1">
            <a:off x="4543425" y="1714500"/>
            <a:ext cx="999825" cy="1428750"/>
          </a:xfrm>
          <a:prstGeom prst="straightConnector1">
            <a:avLst/>
          </a:prstGeom>
          <a:ln>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3657600" y="2438400"/>
            <a:ext cx="1600202" cy="1143000"/>
          </a:xfrm>
          <a:prstGeom prst="straightConnector1">
            <a:avLst/>
          </a:prstGeom>
          <a:ln>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grpSp>
        <p:nvGrpSpPr>
          <p:cNvPr id="21" name="Group 88"/>
          <p:cNvGrpSpPr/>
          <p:nvPr/>
        </p:nvGrpSpPr>
        <p:grpSpPr>
          <a:xfrm rot="5964595">
            <a:off x="4728530" y="3600113"/>
            <a:ext cx="281768" cy="547571"/>
            <a:chOff x="3043081" y="2282982"/>
            <a:chExt cx="467037" cy="762000"/>
          </a:xfrm>
        </p:grpSpPr>
        <p:sp>
          <p:nvSpPr>
            <p:cNvPr id="22" name="Oval 21"/>
            <p:cNvSpPr/>
            <p:nvPr/>
          </p:nvSpPr>
          <p:spPr bwMode="auto">
            <a:xfrm rot="15611505">
              <a:off x="3433655" y="2496345"/>
              <a:ext cx="39687" cy="42862"/>
            </a:xfrm>
            <a:prstGeom prst="ellipse">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Arc 22"/>
            <p:cNvSpPr/>
            <p:nvPr/>
          </p:nvSpPr>
          <p:spPr>
            <a:xfrm rot="3115158">
              <a:off x="2895600" y="2430463"/>
              <a:ext cx="762000" cy="467037"/>
            </a:xfrm>
            <a:prstGeom prst="arc">
              <a:avLst>
                <a:gd name="adj1" fmla="val 18030505"/>
                <a:gd name="adj2" fmla="val 1456432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cxnSp>
        <p:nvCxnSpPr>
          <p:cNvPr id="24" name="Straight Arrow Connector 23"/>
          <p:cNvCxnSpPr/>
          <p:nvPr/>
        </p:nvCxnSpPr>
        <p:spPr>
          <a:xfrm flipH="1" flipV="1">
            <a:off x="3694044" y="2448339"/>
            <a:ext cx="914400" cy="1524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H="1" flipV="1">
            <a:off x="4648200" y="1981200"/>
            <a:ext cx="457200" cy="175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27" name="Group 88"/>
          <p:cNvGrpSpPr/>
          <p:nvPr/>
        </p:nvGrpSpPr>
        <p:grpSpPr>
          <a:xfrm rot="986976">
            <a:off x="4523270" y="4129824"/>
            <a:ext cx="281768" cy="547571"/>
            <a:chOff x="3043081" y="2282982"/>
            <a:chExt cx="467037" cy="762000"/>
          </a:xfrm>
        </p:grpSpPr>
        <p:sp>
          <p:nvSpPr>
            <p:cNvPr id="28" name="Oval 27"/>
            <p:cNvSpPr/>
            <p:nvPr/>
          </p:nvSpPr>
          <p:spPr bwMode="auto">
            <a:xfrm rot="15611505">
              <a:off x="3433655" y="2496345"/>
              <a:ext cx="39687" cy="42862"/>
            </a:xfrm>
            <a:prstGeom prst="ellipse">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Arc 28"/>
            <p:cNvSpPr/>
            <p:nvPr/>
          </p:nvSpPr>
          <p:spPr>
            <a:xfrm rot="3115158">
              <a:off x="2895600" y="2430463"/>
              <a:ext cx="762000" cy="467037"/>
            </a:xfrm>
            <a:prstGeom prst="arc">
              <a:avLst>
                <a:gd name="adj1" fmla="val 18030505"/>
                <a:gd name="adj2" fmla="val 1456432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cxnSp>
        <p:nvCxnSpPr>
          <p:cNvPr id="30" name="Straight Arrow Connector 29"/>
          <p:cNvCxnSpPr/>
          <p:nvPr/>
        </p:nvCxnSpPr>
        <p:spPr>
          <a:xfrm flipH="1">
            <a:off x="1828800" y="4191000"/>
            <a:ext cx="2667001" cy="8382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32" name="Group 88"/>
          <p:cNvGrpSpPr/>
          <p:nvPr/>
        </p:nvGrpSpPr>
        <p:grpSpPr>
          <a:xfrm rot="18276908">
            <a:off x="5117468" y="4417287"/>
            <a:ext cx="281768" cy="547571"/>
            <a:chOff x="3043081" y="2282982"/>
            <a:chExt cx="467037" cy="762000"/>
          </a:xfrm>
        </p:grpSpPr>
        <p:sp>
          <p:nvSpPr>
            <p:cNvPr id="33" name="Oval 32"/>
            <p:cNvSpPr/>
            <p:nvPr/>
          </p:nvSpPr>
          <p:spPr bwMode="auto">
            <a:xfrm rot="15611505">
              <a:off x="3433655" y="2496345"/>
              <a:ext cx="39687" cy="42862"/>
            </a:xfrm>
            <a:prstGeom prst="ellipse">
              <a:avLst/>
            </a:prstGeom>
            <a:solidFill>
              <a:srgbClr val="FF0000"/>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Arc 33"/>
            <p:cNvSpPr/>
            <p:nvPr/>
          </p:nvSpPr>
          <p:spPr>
            <a:xfrm rot="3115158">
              <a:off x="2895600" y="2430463"/>
              <a:ext cx="762000" cy="467037"/>
            </a:xfrm>
            <a:prstGeom prst="arc">
              <a:avLst>
                <a:gd name="adj1" fmla="val 18030505"/>
                <a:gd name="adj2" fmla="val 1456432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45" name="Freeform 44"/>
          <p:cNvSpPr/>
          <p:nvPr/>
        </p:nvSpPr>
        <p:spPr>
          <a:xfrm>
            <a:off x="1898374" y="4214191"/>
            <a:ext cx="2792896" cy="2107096"/>
          </a:xfrm>
          <a:custGeom>
            <a:avLst/>
            <a:gdLst>
              <a:gd name="connsiteX0" fmla="*/ 2574235 w 2792896"/>
              <a:gd name="connsiteY0" fmla="*/ 0 h 2107096"/>
              <a:gd name="connsiteX1" fmla="*/ 0 w 2792896"/>
              <a:gd name="connsiteY1" fmla="*/ 815009 h 2107096"/>
              <a:gd name="connsiteX2" fmla="*/ 1242391 w 2792896"/>
              <a:gd name="connsiteY2" fmla="*/ 2107096 h 2107096"/>
              <a:gd name="connsiteX3" fmla="*/ 2792896 w 2792896"/>
              <a:gd name="connsiteY3" fmla="*/ 487018 h 2107096"/>
              <a:gd name="connsiteX4" fmla="*/ 2574235 w 2792896"/>
              <a:gd name="connsiteY4" fmla="*/ 218661 h 2107096"/>
              <a:gd name="connsiteX5" fmla="*/ 2574235 w 2792896"/>
              <a:gd name="connsiteY5" fmla="*/ 0 h 2107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2896" h="2107096">
                <a:moveTo>
                  <a:pt x="2574235" y="0"/>
                </a:moveTo>
                <a:lnTo>
                  <a:pt x="0" y="815009"/>
                </a:lnTo>
                <a:lnTo>
                  <a:pt x="1242391" y="2107096"/>
                </a:lnTo>
                <a:lnTo>
                  <a:pt x="2792896" y="487018"/>
                </a:lnTo>
                <a:lnTo>
                  <a:pt x="2574235" y="218661"/>
                </a:lnTo>
                <a:lnTo>
                  <a:pt x="2574235" y="0"/>
                </a:lnTo>
                <a:close/>
              </a:path>
            </a:pathLst>
          </a:custGeom>
          <a:solidFill>
            <a:srgbClr val="6699FF">
              <a:alpha val="43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EA 3</a:t>
            </a:r>
          </a:p>
        </p:txBody>
      </p:sp>
      <p:sp>
        <p:nvSpPr>
          <p:cNvPr id="47" name="Freeform 46"/>
          <p:cNvSpPr/>
          <p:nvPr/>
        </p:nvSpPr>
        <p:spPr>
          <a:xfrm>
            <a:off x="5168348" y="1560443"/>
            <a:ext cx="3935895" cy="2345635"/>
          </a:xfrm>
          <a:custGeom>
            <a:avLst/>
            <a:gdLst>
              <a:gd name="connsiteX0" fmla="*/ 3935895 w 3935895"/>
              <a:gd name="connsiteY0" fmla="*/ 0 h 2345635"/>
              <a:gd name="connsiteX1" fmla="*/ 3657600 w 3935895"/>
              <a:gd name="connsiteY1" fmla="*/ 566531 h 2345635"/>
              <a:gd name="connsiteX2" fmla="*/ 3379304 w 3935895"/>
              <a:gd name="connsiteY2" fmla="*/ 894522 h 2345635"/>
              <a:gd name="connsiteX3" fmla="*/ 2882348 w 3935895"/>
              <a:gd name="connsiteY3" fmla="*/ 1162879 h 2345635"/>
              <a:gd name="connsiteX4" fmla="*/ 2027582 w 3935895"/>
              <a:gd name="connsiteY4" fmla="*/ 1630018 h 2345635"/>
              <a:gd name="connsiteX5" fmla="*/ 1550504 w 3935895"/>
              <a:gd name="connsiteY5" fmla="*/ 1938131 h 2345635"/>
              <a:gd name="connsiteX6" fmla="*/ 1302026 w 3935895"/>
              <a:gd name="connsiteY6" fmla="*/ 1620079 h 2345635"/>
              <a:gd name="connsiteX7" fmla="*/ 0 w 3935895"/>
              <a:gd name="connsiteY7" fmla="*/ 2345635 h 234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5895" h="2345635">
                <a:moveTo>
                  <a:pt x="3935895" y="0"/>
                </a:moveTo>
                <a:lnTo>
                  <a:pt x="3657600" y="566531"/>
                </a:lnTo>
                <a:lnTo>
                  <a:pt x="3379304" y="894522"/>
                </a:lnTo>
                <a:lnTo>
                  <a:pt x="2882348" y="1162879"/>
                </a:lnTo>
                <a:lnTo>
                  <a:pt x="2027582" y="1630018"/>
                </a:lnTo>
                <a:lnTo>
                  <a:pt x="1550504" y="1938131"/>
                </a:lnTo>
                <a:lnTo>
                  <a:pt x="1302026" y="1620079"/>
                </a:lnTo>
                <a:lnTo>
                  <a:pt x="0" y="2345635"/>
                </a:lnTo>
              </a:path>
            </a:pathLst>
          </a:custGeom>
          <a:ln w="3810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8" name="Group 88"/>
          <p:cNvGrpSpPr/>
          <p:nvPr/>
        </p:nvGrpSpPr>
        <p:grpSpPr>
          <a:xfrm rot="5400000">
            <a:off x="3257101" y="2229299"/>
            <a:ext cx="281768" cy="547571"/>
            <a:chOff x="3043081" y="2282982"/>
            <a:chExt cx="467037" cy="762000"/>
          </a:xfrm>
        </p:grpSpPr>
        <p:sp>
          <p:nvSpPr>
            <p:cNvPr id="49" name="Oval 48"/>
            <p:cNvSpPr/>
            <p:nvPr/>
          </p:nvSpPr>
          <p:spPr bwMode="auto">
            <a:xfrm rot="15611505">
              <a:off x="3433655" y="2496345"/>
              <a:ext cx="39687" cy="42862"/>
            </a:xfrm>
            <a:prstGeom prst="ellipse">
              <a:avLst/>
            </a:prstGeom>
            <a:solidFill>
              <a:schemeClr val="bg1"/>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 name="Arc 49"/>
            <p:cNvSpPr/>
            <p:nvPr/>
          </p:nvSpPr>
          <p:spPr>
            <a:xfrm rot="3115158">
              <a:off x="2895600" y="2430463"/>
              <a:ext cx="762000" cy="467037"/>
            </a:xfrm>
            <a:prstGeom prst="arc">
              <a:avLst>
                <a:gd name="adj1" fmla="val 18030505"/>
                <a:gd name="adj2" fmla="val 1456432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cxnSp>
        <p:nvCxnSpPr>
          <p:cNvPr id="51" name="Straight Arrow Connector 50"/>
          <p:cNvCxnSpPr/>
          <p:nvPr/>
        </p:nvCxnSpPr>
        <p:spPr>
          <a:xfrm flipH="1" flipV="1">
            <a:off x="1752600" y="1066800"/>
            <a:ext cx="1858617" cy="124570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flipH="1" flipV="1">
            <a:off x="1066800" y="1524000"/>
            <a:ext cx="2133600" cy="1143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6" name="Freeform 55"/>
          <p:cNvSpPr/>
          <p:nvPr/>
        </p:nvSpPr>
        <p:spPr>
          <a:xfrm>
            <a:off x="1182757" y="1143000"/>
            <a:ext cx="2355573" cy="1510748"/>
          </a:xfrm>
          <a:custGeom>
            <a:avLst/>
            <a:gdLst>
              <a:gd name="connsiteX0" fmla="*/ 2355573 w 2355573"/>
              <a:gd name="connsiteY0" fmla="*/ 1123122 h 1510748"/>
              <a:gd name="connsiteX1" fmla="*/ 2355573 w 2355573"/>
              <a:gd name="connsiteY1" fmla="*/ 1123122 h 1510748"/>
              <a:gd name="connsiteX2" fmla="*/ 636104 w 2355573"/>
              <a:gd name="connsiteY2" fmla="*/ 0 h 1510748"/>
              <a:gd name="connsiteX3" fmla="*/ 526773 w 2355573"/>
              <a:gd name="connsiteY3" fmla="*/ 258417 h 1510748"/>
              <a:gd name="connsiteX4" fmla="*/ 0 w 2355573"/>
              <a:gd name="connsiteY4" fmla="*/ 437322 h 1510748"/>
              <a:gd name="connsiteX5" fmla="*/ 1977886 w 2355573"/>
              <a:gd name="connsiteY5" fmla="*/ 1510748 h 1510748"/>
              <a:gd name="connsiteX6" fmla="*/ 1997765 w 2355573"/>
              <a:gd name="connsiteY6" fmla="*/ 1361661 h 1510748"/>
              <a:gd name="connsiteX7" fmla="*/ 2037521 w 2355573"/>
              <a:gd name="connsiteY7" fmla="*/ 1302026 h 1510748"/>
              <a:gd name="connsiteX8" fmla="*/ 2097156 w 2355573"/>
              <a:gd name="connsiteY8" fmla="*/ 1252330 h 1510748"/>
              <a:gd name="connsiteX9" fmla="*/ 2176669 w 2355573"/>
              <a:gd name="connsiteY9" fmla="*/ 1222513 h 1510748"/>
              <a:gd name="connsiteX10" fmla="*/ 2226365 w 2355573"/>
              <a:gd name="connsiteY10" fmla="*/ 1202635 h 1510748"/>
              <a:gd name="connsiteX11" fmla="*/ 2315817 w 2355573"/>
              <a:gd name="connsiteY11" fmla="*/ 1172817 h 1510748"/>
              <a:gd name="connsiteX12" fmla="*/ 2355573 w 2355573"/>
              <a:gd name="connsiteY12" fmla="*/ 1123122 h 151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5573" h="1510748">
                <a:moveTo>
                  <a:pt x="2355573" y="1123122"/>
                </a:moveTo>
                <a:lnTo>
                  <a:pt x="2355573" y="1123122"/>
                </a:lnTo>
                <a:lnTo>
                  <a:pt x="636104" y="0"/>
                </a:lnTo>
                <a:lnTo>
                  <a:pt x="526773" y="258417"/>
                </a:lnTo>
                <a:lnTo>
                  <a:pt x="0" y="437322"/>
                </a:lnTo>
                <a:lnTo>
                  <a:pt x="1977886" y="1510748"/>
                </a:lnTo>
                <a:lnTo>
                  <a:pt x="1997765" y="1361661"/>
                </a:lnTo>
                <a:lnTo>
                  <a:pt x="2037521" y="1302026"/>
                </a:lnTo>
                <a:lnTo>
                  <a:pt x="2097156" y="1252330"/>
                </a:lnTo>
                <a:lnTo>
                  <a:pt x="2176669" y="1222513"/>
                </a:lnTo>
                <a:lnTo>
                  <a:pt x="2226365" y="1202635"/>
                </a:lnTo>
                <a:lnTo>
                  <a:pt x="2315817" y="1172817"/>
                </a:lnTo>
                <a:lnTo>
                  <a:pt x="2355573" y="1123122"/>
                </a:lnTo>
                <a:close/>
              </a:path>
            </a:pathLst>
          </a:custGeom>
          <a:solidFill>
            <a:srgbClr val="6699FF">
              <a:alpha val="43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EA 2</a:t>
            </a:r>
          </a:p>
        </p:txBody>
      </p:sp>
      <p:sp>
        <p:nvSpPr>
          <p:cNvPr id="57" name="Freeform 56"/>
          <p:cNvSpPr/>
          <p:nvPr/>
        </p:nvSpPr>
        <p:spPr>
          <a:xfrm>
            <a:off x="3528391" y="2693504"/>
            <a:ext cx="1779105" cy="1043609"/>
          </a:xfrm>
          <a:custGeom>
            <a:avLst/>
            <a:gdLst>
              <a:gd name="connsiteX0" fmla="*/ 0 w 1779105"/>
              <a:gd name="connsiteY0" fmla="*/ 0 h 1043609"/>
              <a:gd name="connsiteX1" fmla="*/ 69574 w 1779105"/>
              <a:gd name="connsiteY1" fmla="*/ 327992 h 1043609"/>
              <a:gd name="connsiteX2" fmla="*/ 655983 w 1779105"/>
              <a:gd name="connsiteY2" fmla="*/ 337931 h 1043609"/>
              <a:gd name="connsiteX3" fmla="*/ 1043609 w 1779105"/>
              <a:gd name="connsiteY3" fmla="*/ 506896 h 1043609"/>
              <a:gd name="connsiteX4" fmla="*/ 1421296 w 1779105"/>
              <a:gd name="connsiteY4" fmla="*/ 675861 h 1043609"/>
              <a:gd name="connsiteX5" fmla="*/ 1779105 w 1779105"/>
              <a:gd name="connsiteY5" fmla="*/ 1043609 h 104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9105" h="1043609">
                <a:moveTo>
                  <a:pt x="0" y="0"/>
                </a:moveTo>
                <a:lnTo>
                  <a:pt x="69574" y="327992"/>
                </a:lnTo>
                <a:lnTo>
                  <a:pt x="655983" y="337931"/>
                </a:lnTo>
                <a:lnTo>
                  <a:pt x="1043609" y="506896"/>
                </a:lnTo>
                <a:lnTo>
                  <a:pt x="1421296" y="675861"/>
                </a:lnTo>
                <a:lnTo>
                  <a:pt x="1779105" y="1043609"/>
                </a:lnTo>
              </a:path>
            </a:pathLst>
          </a:custGeom>
          <a:ln w="3810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TextBox 57"/>
          <p:cNvSpPr txBox="1"/>
          <p:nvPr/>
        </p:nvSpPr>
        <p:spPr>
          <a:xfrm>
            <a:off x="5257800" y="1981200"/>
            <a:ext cx="1524000" cy="830997"/>
          </a:xfrm>
          <a:prstGeom prst="rect">
            <a:avLst/>
          </a:prstGeom>
          <a:solidFill>
            <a:srgbClr val="FFFFFF">
              <a:alpha val="63922"/>
            </a:srgbClr>
          </a:solidFill>
        </p:spPr>
        <p:txBody>
          <a:bodyPr wrap="square" rtlCol="0">
            <a:spAutoFit/>
          </a:bodyPr>
          <a:lstStyle/>
          <a:p>
            <a:r>
              <a:rPr lang="en-US" sz="1200" dirty="0"/>
              <a:t>DO</a:t>
            </a:r>
          </a:p>
          <a:p>
            <a:r>
              <a:rPr lang="en-US" sz="1200" dirty="0"/>
              <a:t>T: Disrupt</a:t>
            </a:r>
          </a:p>
          <a:p>
            <a:r>
              <a:rPr lang="en-US" sz="1200" dirty="0"/>
              <a:t>P: Prevent bypass of the BN DO</a:t>
            </a:r>
          </a:p>
        </p:txBody>
      </p:sp>
      <p:sp>
        <p:nvSpPr>
          <p:cNvPr id="59" name="TextBox 58"/>
          <p:cNvSpPr txBox="1"/>
          <p:nvPr/>
        </p:nvSpPr>
        <p:spPr>
          <a:xfrm>
            <a:off x="1981200" y="3352800"/>
            <a:ext cx="1524000" cy="1015663"/>
          </a:xfrm>
          <a:prstGeom prst="rect">
            <a:avLst/>
          </a:prstGeom>
          <a:solidFill>
            <a:srgbClr val="FFFFFF">
              <a:alpha val="63922"/>
            </a:srgbClr>
          </a:solidFill>
        </p:spPr>
        <p:txBody>
          <a:bodyPr wrap="square" rtlCol="0">
            <a:spAutoFit/>
          </a:bodyPr>
          <a:lstStyle/>
          <a:p>
            <a:r>
              <a:rPr lang="en-US" sz="1200" dirty="0"/>
              <a:t>SO1</a:t>
            </a:r>
          </a:p>
          <a:p>
            <a:r>
              <a:rPr lang="en-US" sz="1200" dirty="0"/>
              <a:t>T: Disrupt</a:t>
            </a:r>
          </a:p>
          <a:p>
            <a:r>
              <a:rPr lang="en-US" sz="1200" dirty="0"/>
              <a:t>P: Prevent envelopment of the PLT DO</a:t>
            </a:r>
          </a:p>
        </p:txBody>
      </p:sp>
      <p:sp>
        <p:nvSpPr>
          <p:cNvPr id="60" name="TextBox 59"/>
          <p:cNvSpPr txBox="1"/>
          <p:nvPr/>
        </p:nvSpPr>
        <p:spPr>
          <a:xfrm>
            <a:off x="6934200" y="4343400"/>
            <a:ext cx="1524000" cy="1015663"/>
          </a:xfrm>
          <a:prstGeom prst="rect">
            <a:avLst/>
          </a:prstGeom>
          <a:solidFill>
            <a:srgbClr val="FFFFFF">
              <a:alpha val="63922"/>
            </a:srgbClr>
          </a:solidFill>
        </p:spPr>
        <p:txBody>
          <a:bodyPr wrap="square" rtlCol="0">
            <a:spAutoFit/>
          </a:bodyPr>
          <a:lstStyle/>
          <a:p>
            <a:r>
              <a:rPr lang="en-US" sz="1200" dirty="0"/>
              <a:t>SO2</a:t>
            </a:r>
          </a:p>
          <a:p>
            <a:r>
              <a:rPr lang="en-US" sz="1200" dirty="0"/>
              <a:t>T: Block</a:t>
            </a:r>
          </a:p>
          <a:p>
            <a:r>
              <a:rPr lang="en-US" sz="1200" dirty="0"/>
              <a:t>P: Prevent envelopment of the PLT DO</a:t>
            </a:r>
          </a:p>
        </p:txBody>
      </p:sp>
      <p:grpSp>
        <p:nvGrpSpPr>
          <p:cNvPr id="61" name="Group 86"/>
          <p:cNvGrpSpPr/>
          <p:nvPr/>
        </p:nvGrpSpPr>
        <p:grpSpPr>
          <a:xfrm>
            <a:off x="4724400" y="3733800"/>
            <a:ext cx="431800" cy="522288"/>
            <a:chOff x="6057900" y="2260600"/>
            <a:chExt cx="431800" cy="522288"/>
          </a:xfrm>
        </p:grpSpPr>
        <p:grpSp>
          <p:nvGrpSpPr>
            <p:cNvPr id="62" name="Group 1366"/>
            <p:cNvGrpSpPr>
              <a:grpSpLocks/>
            </p:cNvGrpSpPr>
            <p:nvPr/>
          </p:nvGrpSpPr>
          <p:grpSpPr bwMode="auto">
            <a:xfrm>
              <a:off x="6057900" y="2343150"/>
              <a:ext cx="352425" cy="439738"/>
              <a:chOff x="3169" y="116"/>
              <a:chExt cx="222" cy="277"/>
            </a:xfrm>
          </p:grpSpPr>
          <p:grpSp>
            <p:nvGrpSpPr>
              <p:cNvPr id="64" name="Group 1367"/>
              <p:cNvGrpSpPr>
                <a:grpSpLocks/>
              </p:cNvGrpSpPr>
              <p:nvPr/>
            </p:nvGrpSpPr>
            <p:grpSpPr bwMode="auto">
              <a:xfrm>
                <a:off x="3169" y="171"/>
                <a:ext cx="222" cy="222"/>
                <a:chOff x="2730" y="227"/>
                <a:chExt cx="222" cy="222"/>
              </a:xfrm>
            </p:grpSpPr>
            <p:sp>
              <p:nvSpPr>
                <p:cNvPr id="66" name="AutoShape 1368"/>
                <p:cNvSpPr>
                  <a:spLocks noChangeArrowheads="1"/>
                </p:cNvSpPr>
                <p:nvPr/>
              </p:nvSpPr>
              <p:spPr bwMode="auto">
                <a:xfrm>
                  <a:off x="2730" y="227"/>
                  <a:ext cx="222" cy="222"/>
                </a:xfrm>
                <a:prstGeom prst="diamond">
                  <a:avLst/>
                </a:prstGeom>
                <a:noFill/>
                <a:ln w="19050">
                  <a:solidFill>
                    <a:srgbClr val="FF0000"/>
                  </a:solidFill>
                  <a:miter lim="800000"/>
                  <a:headEnd/>
                  <a:tailEnd/>
                </a:ln>
                <a:effectLst/>
              </p:spPr>
              <p:txBody>
                <a:bodyPr wrap="none" anchor="ctr"/>
                <a:lstStyle/>
                <a:p>
                  <a:endParaRPr lang="en-US"/>
                </a:p>
              </p:txBody>
            </p:sp>
            <p:sp>
              <p:nvSpPr>
                <p:cNvPr id="67" name="Line 1369"/>
                <p:cNvSpPr>
                  <a:spLocks noChangeShapeType="1"/>
                </p:cNvSpPr>
                <p:nvPr/>
              </p:nvSpPr>
              <p:spPr bwMode="auto">
                <a:xfrm>
                  <a:off x="2788" y="282"/>
                  <a:ext cx="107" cy="112"/>
                </a:xfrm>
                <a:prstGeom prst="line">
                  <a:avLst/>
                </a:prstGeom>
                <a:noFill/>
                <a:ln w="19050">
                  <a:solidFill>
                    <a:srgbClr val="FF0000"/>
                  </a:solidFill>
                  <a:round/>
                  <a:headEnd/>
                  <a:tailEnd/>
                </a:ln>
                <a:effectLst/>
              </p:spPr>
              <p:txBody>
                <a:bodyPr wrap="none" anchor="ctr"/>
                <a:lstStyle/>
                <a:p>
                  <a:endParaRPr lang="en-US"/>
                </a:p>
              </p:txBody>
            </p:sp>
            <p:sp>
              <p:nvSpPr>
                <p:cNvPr id="68" name="Line 1370"/>
                <p:cNvSpPr>
                  <a:spLocks noChangeShapeType="1"/>
                </p:cNvSpPr>
                <p:nvPr/>
              </p:nvSpPr>
              <p:spPr bwMode="auto">
                <a:xfrm flipH="1">
                  <a:off x="2786" y="284"/>
                  <a:ext cx="107" cy="112"/>
                </a:xfrm>
                <a:prstGeom prst="line">
                  <a:avLst/>
                </a:prstGeom>
                <a:noFill/>
                <a:ln w="19050">
                  <a:solidFill>
                    <a:srgbClr val="FF0000"/>
                  </a:solidFill>
                  <a:round/>
                  <a:headEnd/>
                  <a:tailEnd/>
                </a:ln>
                <a:effectLst/>
              </p:spPr>
              <p:txBody>
                <a:bodyPr wrap="none" anchor="ctr"/>
                <a:lstStyle/>
                <a:p>
                  <a:endParaRPr lang="en-US"/>
                </a:p>
              </p:txBody>
            </p:sp>
          </p:grpSp>
          <p:sp>
            <p:nvSpPr>
              <p:cNvPr id="65" name="Oval 1372"/>
              <p:cNvSpPr>
                <a:spLocks noChangeAspect="1" noChangeArrowheads="1"/>
              </p:cNvSpPr>
              <p:nvPr/>
            </p:nvSpPr>
            <p:spPr bwMode="auto">
              <a:xfrm>
                <a:off x="3263" y="116"/>
                <a:ext cx="35" cy="35"/>
              </a:xfrm>
              <a:prstGeom prst="ellipse">
                <a:avLst/>
              </a:prstGeom>
              <a:solidFill>
                <a:srgbClr val="FF0000"/>
              </a:solidFill>
              <a:ln w="6350">
                <a:solidFill>
                  <a:srgbClr val="FF0000"/>
                </a:solidFill>
                <a:round/>
                <a:headEnd/>
                <a:tailEnd/>
              </a:ln>
              <a:effectLst/>
            </p:spPr>
            <p:txBody>
              <a:bodyPr wrap="none" anchor="ctr"/>
              <a:lstStyle/>
              <a:p>
                <a:endParaRPr lang="en-US"/>
              </a:p>
            </p:txBody>
          </p:sp>
        </p:grpSp>
        <p:sp>
          <p:nvSpPr>
            <p:cNvPr id="63" name="TextBox 62"/>
            <p:cNvSpPr txBox="1"/>
            <p:nvPr/>
          </p:nvSpPr>
          <p:spPr>
            <a:xfrm>
              <a:off x="6174416" y="2260600"/>
              <a:ext cx="315284" cy="200055"/>
            </a:xfrm>
            <a:prstGeom prst="rect">
              <a:avLst/>
            </a:prstGeom>
            <a:noFill/>
          </p:spPr>
          <p:txBody>
            <a:bodyPr wrap="square" rtlCol="0">
              <a:spAutoFit/>
            </a:bodyPr>
            <a:lstStyle/>
            <a:p>
              <a:r>
                <a:rPr lang="en-US" sz="700" dirty="0">
                  <a:solidFill>
                    <a:srgbClr val="FF0000"/>
                  </a:solidFill>
                </a:rPr>
                <a:t>(+)</a:t>
              </a:r>
            </a:p>
          </p:txBody>
        </p:sp>
      </p:grpSp>
      <p:grpSp>
        <p:nvGrpSpPr>
          <p:cNvPr id="69" name="Group 1462"/>
          <p:cNvGrpSpPr>
            <a:grpSpLocks/>
          </p:cNvGrpSpPr>
          <p:nvPr/>
        </p:nvGrpSpPr>
        <p:grpSpPr bwMode="auto">
          <a:xfrm>
            <a:off x="4717776" y="4270512"/>
            <a:ext cx="352425" cy="446087"/>
            <a:chOff x="2122" y="3319"/>
            <a:chExt cx="222" cy="281"/>
          </a:xfrm>
        </p:grpSpPr>
        <p:sp>
          <p:nvSpPr>
            <p:cNvPr id="70" name="AutoShape 1446"/>
            <p:cNvSpPr>
              <a:spLocks noChangeArrowheads="1"/>
            </p:cNvSpPr>
            <p:nvPr/>
          </p:nvSpPr>
          <p:spPr bwMode="auto">
            <a:xfrm>
              <a:off x="2122" y="3378"/>
              <a:ext cx="222" cy="222"/>
            </a:xfrm>
            <a:prstGeom prst="diamond">
              <a:avLst/>
            </a:prstGeom>
            <a:noFill/>
            <a:ln w="19050">
              <a:solidFill>
                <a:srgbClr val="FF0000"/>
              </a:solidFill>
              <a:miter lim="800000"/>
              <a:headEnd/>
              <a:tailEnd/>
            </a:ln>
            <a:effectLst/>
          </p:spPr>
          <p:txBody>
            <a:bodyPr wrap="none" anchor="ctr"/>
            <a:lstStyle/>
            <a:p>
              <a:endParaRPr lang="en-US"/>
            </a:p>
          </p:txBody>
        </p:sp>
        <p:sp>
          <p:nvSpPr>
            <p:cNvPr id="71" name="Line 1447"/>
            <p:cNvSpPr>
              <a:spLocks noChangeShapeType="1"/>
            </p:cNvSpPr>
            <p:nvPr/>
          </p:nvSpPr>
          <p:spPr bwMode="auto">
            <a:xfrm>
              <a:off x="2178" y="3433"/>
              <a:ext cx="107" cy="112"/>
            </a:xfrm>
            <a:prstGeom prst="line">
              <a:avLst/>
            </a:prstGeom>
            <a:noFill/>
            <a:ln w="19050">
              <a:solidFill>
                <a:srgbClr val="FF0000"/>
              </a:solidFill>
              <a:round/>
              <a:headEnd/>
              <a:tailEnd/>
            </a:ln>
            <a:effectLst/>
          </p:spPr>
          <p:txBody>
            <a:bodyPr wrap="none" anchor="ctr"/>
            <a:lstStyle/>
            <a:p>
              <a:endParaRPr lang="en-US"/>
            </a:p>
          </p:txBody>
        </p:sp>
        <p:sp>
          <p:nvSpPr>
            <p:cNvPr id="72" name="Line 1448"/>
            <p:cNvSpPr>
              <a:spLocks noChangeShapeType="1"/>
            </p:cNvSpPr>
            <p:nvPr/>
          </p:nvSpPr>
          <p:spPr bwMode="auto">
            <a:xfrm flipH="1">
              <a:off x="2176" y="3435"/>
              <a:ext cx="107" cy="112"/>
            </a:xfrm>
            <a:prstGeom prst="line">
              <a:avLst/>
            </a:prstGeom>
            <a:noFill/>
            <a:ln w="19050">
              <a:solidFill>
                <a:srgbClr val="FF0000"/>
              </a:solidFill>
              <a:round/>
              <a:headEnd/>
              <a:tailEnd/>
            </a:ln>
            <a:effectLst/>
          </p:spPr>
          <p:txBody>
            <a:bodyPr wrap="none" anchor="ctr"/>
            <a:lstStyle/>
            <a:p>
              <a:endParaRPr lang="en-US"/>
            </a:p>
          </p:txBody>
        </p:sp>
        <p:sp>
          <p:nvSpPr>
            <p:cNvPr id="73" name="Oval 1452"/>
            <p:cNvSpPr>
              <a:spLocks noChangeAspect="1" noChangeArrowheads="1"/>
            </p:cNvSpPr>
            <p:nvPr/>
          </p:nvSpPr>
          <p:spPr bwMode="auto">
            <a:xfrm>
              <a:off x="2214" y="3319"/>
              <a:ext cx="35" cy="35"/>
            </a:xfrm>
            <a:prstGeom prst="ellipse">
              <a:avLst/>
            </a:prstGeom>
            <a:solidFill>
              <a:srgbClr val="FF0000"/>
            </a:solidFill>
            <a:ln w="19050">
              <a:solidFill>
                <a:srgbClr val="FF0000"/>
              </a:solidFill>
              <a:round/>
              <a:headEnd/>
              <a:tailEnd/>
            </a:ln>
            <a:effectLst/>
          </p:spPr>
          <p:txBody>
            <a:bodyPr wrap="none" anchor="ctr"/>
            <a:lstStyle/>
            <a:p>
              <a:endParaRPr lang="en-US"/>
            </a:p>
          </p:txBody>
        </p:sp>
      </p:grpSp>
      <p:grpSp>
        <p:nvGrpSpPr>
          <p:cNvPr id="97" name="Group 96"/>
          <p:cNvGrpSpPr/>
          <p:nvPr/>
        </p:nvGrpSpPr>
        <p:grpSpPr>
          <a:xfrm>
            <a:off x="3135439" y="2512711"/>
            <a:ext cx="352425" cy="454755"/>
            <a:chOff x="1828800" y="2734532"/>
            <a:chExt cx="352425" cy="454755"/>
          </a:xfrm>
        </p:grpSpPr>
        <p:grpSp>
          <p:nvGrpSpPr>
            <p:cNvPr id="90" name="Group 1462"/>
            <p:cNvGrpSpPr>
              <a:grpSpLocks/>
            </p:cNvGrpSpPr>
            <p:nvPr/>
          </p:nvGrpSpPr>
          <p:grpSpPr bwMode="auto">
            <a:xfrm>
              <a:off x="1828800" y="2743200"/>
              <a:ext cx="352425" cy="446087"/>
              <a:chOff x="2122" y="3319"/>
              <a:chExt cx="222" cy="281"/>
            </a:xfrm>
          </p:grpSpPr>
          <p:sp>
            <p:nvSpPr>
              <p:cNvPr id="91" name="AutoShape 1446"/>
              <p:cNvSpPr>
                <a:spLocks noChangeArrowheads="1"/>
              </p:cNvSpPr>
              <p:nvPr/>
            </p:nvSpPr>
            <p:spPr bwMode="auto">
              <a:xfrm>
                <a:off x="2122" y="3378"/>
                <a:ext cx="222" cy="222"/>
              </a:xfrm>
              <a:prstGeom prst="diamond">
                <a:avLst/>
              </a:prstGeom>
              <a:noFill/>
              <a:ln w="19050">
                <a:solidFill>
                  <a:srgbClr val="FF0000"/>
                </a:solidFill>
                <a:miter lim="800000"/>
                <a:headEnd/>
                <a:tailEnd/>
              </a:ln>
              <a:effectLst/>
            </p:spPr>
            <p:txBody>
              <a:bodyPr wrap="none" anchor="ctr"/>
              <a:lstStyle/>
              <a:p>
                <a:endParaRPr lang="en-US"/>
              </a:p>
            </p:txBody>
          </p:sp>
          <p:sp>
            <p:nvSpPr>
              <p:cNvPr id="92" name="Line 1447"/>
              <p:cNvSpPr>
                <a:spLocks noChangeShapeType="1"/>
              </p:cNvSpPr>
              <p:nvPr/>
            </p:nvSpPr>
            <p:spPr bwMode="auto">
              <a:xfrm>
                <a:off x="2178" y="3433"/>
                <a:ext cx="107" cy="112"/>
              </a:xfrm>
              <a:prstGeom prst="line">
                <a:avLst/>
              </a:prstGeom>
              <a:noFill/>
              <a:ln w="19050">
                <a:solidFill>
                  <a:srgbClr val="FF0000"/>
                </a:solidFill>
                <a:round/>
                <a:headEnd/>
                <a:tailEnd/>
              </a:ln>
              <a:effectLst/>
            </p:spPr>
            <p:txBody>
              <a:bodyPr wrap="none" anchor="ctr"/>
              <a:lstStyle/>
              <a:p>
                <a:endParaRPr lang="en-US"/>
              </a:p>
            </p:txBody>
          </p:sp>
          <p:sp>
            <p:nvSpPr>
              <p:cNvPr id="93" name="Line 1448"/>
              <p:cNvSpPr>
                <a:spLocks noChangeShapeType="1"/>
              </p:cNvSpPr>
              <p:nvPr/>
            </p:nvSpPr>
            <p:spPr bwMode="auto">
              <a:xfrm flipH="1">
                <a:off x="2176" y="3435"/>
                <a:ext cx="107" cy="112"/>
              </a:xfrm>
              <a:prstGeom prst="line">
                <a:avLst/>
              </a:prstGeom>
              <a:noFill/>
              <a:ln w="19050">
                <a:solidFill>
                  <a:srgbClr val="FF0000"/>
                </a:solidFill>
                <a:round/>
                <a:headEnd/>
                <a:tailEnd/>
              </a:ln>
              <a:effectLst/>
            </p:spPr>
            <p:txBody>
              <a:bodyPr wrap="none" anchor="ctr"/>
              <a:lstStyle/>
              <a:p>
                <a:endParaRPr lang="en-US"/>
              </a:p>
            </p:txBody>
          </p:sp>
          <p:sp>
            <p:nvSpPr>
              <p:cNvPr id="94" name="Oval 1452"/>
              <p:cNvSpPr>
                <a:spLocks noChangeAspect="1" noChangeArrowheads="1"/>
              </p:cNvSpPr>
              <p:nvPr/>
            </p:nvSpPr>
            <p:spPr bwMode="auto">
              <a:xfrm>
                <a:off x="2214" y="3319"/>
                <a:ext cx="35" cy="35"/>
              </a:xfrm>
              <a:prstGeom prst="ellipse">
                <a:avLst/>
              </a:prstGeom>
              <a:solidFill>
                <a:schemeClr val="bg1"/>
              </a:solidFill>
              <a:ln w="19050">
                <a:solidFill>
                  <a:srgbClr val="FF0000"/>
                </a:solidFill>
                <a:round/>
                <a:headEnd/>
                <a:tailEnd/>
              </a:ln>
              <a:effectLst/>
            </p:spPr>
            <p:txBody>
              <a:bodyPr wrap="none" anchor="ctr"/>
              <a:lstStyle/>
              <a:p>
                <a:endParaRPr lang="en-US"/>
              </a:p>
            </p:txBody>
          </p:sp>
        </p:grpSp>
        <p:cxnSp>
          <p:nvCxnSpPr>
            <p:cNvPr id="96" name="Straight Connector 95"/>
            <p:cNvCxnSpPr/>
            <p:nvPr/>
          </p:nvCxnSpPr>
          <p:spPr>
            <a:xfrm flipV="1">
              <a:off x="1961934" y="2734532"/>
              <a:ext cx="76200" cy="76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flipV="1">
            <a:off x="3505200" y="2533392"/>
            <a:ext cx="0" cy="152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13" name="Group 106"/>
          <p:cNvGrpSpPr>
            <a:grpSpLocks/>
          </p:cNvGrpSpPr>
          <p:nvPr/>
        </p:nvGrpSpPr>
        <p:grpSpPr bwMode="auto">
          <a:xfrm rot="8965163">
            <a:off x="4212056" y="4539387"/>
            <a:ext cx="533400" cy="228600"/>
            <a:chOff x="5486400" y="2286000"/>
            <a:chExt cx="533400" cy="228600"/>
          </a:xfrm>
        </p:grpSpPr>
        <p:cxnSp>
          <p:nvCxnSpPr>
            <p:cNvPr id="114" name="Straight Arrow Connector 113"/>
            <p:cNvCxnSpPr/>
            <p:nvPr/>
          </p:nvCxnSpPr>
          <p:spPr>
            <a:xfrm>
              <a:off x="5486400" y="2398713"/>
              <a:ext cx="5334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5400000">
              <a:off x="5638800" y="2400300"/>
              <a:ext cx="228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5400000">
              <a:off x="5678488" y="2400300"/>
              <a:ext cx="228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24" name="Group 105"/>
          <p:cNvGrpSpPr>
            <a:grpSpLocks noChangeAspect="1"/>
          </p:cNvGrpSpPr>
          <p:nvPr/>
        </p:nvGrpSpPr>
        <p:grpSpPr bwMode="auto">
          <a:xfrm>
            <a:off x="4518378" y="4095045"/>
            <a:ext cx="236391" cy="310015"/>
            <a:chOff x="29" y="-7"/>
            <a:chExt cx="136" cy="271"/>
          </a:xfrm>
        </p:grpSpPr>
        <p:sp>
          <p:nvSpPr>
            <p:cNvPr id="125" name="Freeform 124"/>
            <p:cNvSpPr>
              <a:spLocks noChangeAspect="1"/>
            </p:cNvSpPr>
            <p:nvPr/>
          </p:nvSpPr>
          <p:spPr bwMode="auto">
            <a:xfrm>
              <a:off x="44" y="0"/>
              <a:ext cx="103" cy="237"/>
            </a:xfrm>
            <a:custGeom>
              <a:avLst/>
              <a:gdLst/>
              <a:ahLst/>
              <a:cxnLst>
                <a:cxn ang="0">
                  <a:pos x="0" y="528"/>
                </a:cxn>
                <a:cxn ang="0">
                  <a:pos x="0" y="102"/>
                </a:cxn>
                <a:cxn ang="0">
                  <a:pos x="2" y="83"/>
                </a:cxn>
                <a:cxn ang="0">
                  <a:pos x="8" y="67"/>
                </a:cxn>
                <a:cxn ang="0">
                  <a:pos x="15" y="51"/>
                </a:cxn>
                <a:cxn ang="0">
                  <a:pos x="29" y="37"/>
                </a:cxn>
                <a:cxn ang="0">
                  <a:pos x="41" y="25"/>
                </a:cxn>
                <a:cxn ang="0">
                  <a:pos x="51" y="17"/>
                </a:cxn>
                <a:cxn ang="0">
                  <a:pos x="67" y="10"/>
                </a:cxn>
                <a:cxn ang="0">
                  <a:pos x="85" y="4"/>
                </a:cxn>
                <a:cxn ang="0">
                  <a:pos x="108" y="0"/>
                </a:cxn>
                <a:cxn ang="0">
                  <a:pos x="123" y="0"/>
                </a:cxn>
                <a:cxn ang="0">
                  <a:pos x="138" y="2"/>
                </a:cxn>
                <a:cxn ang="0">
                  <a:pos x="147" y="5"/>
                </a:cxn>
                <a:cxn ang="0">
                  <a:pos x="163" y="11"/>
                </a:cxn>
                <a:cxn ang="0">
                  <a:pos x="176" y="16"/>
                </a:cxn>
                <a:cxn ang="0">
                  <a:pos x="187" y="25"/>
                </a:cxn>
                <a:cxn ang="0">
                  <a:pos x="201" y="36"/>
                </a:cxn>
                <a:cxn ang="0">
                  <a:pos x="208" y="44"/>
                </a:cxn>
                <a:cxn ang="0">
                  <a:pos x="219" y="62"/>
                </a:cxn>
                <a:cxn ang="0">
                  <a:pos x="223" y="73"/>
                </a:cxn>
                <a:cxn ang="0">
                  <a:pos x="227" y="84"/>
                </a:cxn>
                <a:cxn ang="0">
                  <a:pos x="230" y="98"/>
                </a:cxn>
                <a:cxn ang="0">
                  <a:pos x="230" y="528"/>
                </a:cxn>
              </a:cxnLst>
              <a:rect l="0" t="0" r="r" b="b"/>
              <a:pathLst>
                <a:path w="230" h="528">
                  <a:moveTo>
                    <a:pt x="0" y="528"/>
                  </a:moveTo>
                  <a:lnTo>
                    <a:pt x="0" y="102"/>
                  </a:lnTo>
                  <a:lnTo>
                    <a:pt x="2" y="83"/>
                  </a:lnTo>
                  <a:lnTo>
                    <a:pt x="8" y="67"/>
                  </a:lnTo>
                  <a:lnTo>
                    <a:pt x="15" y="51"/>
                  </a:lnTo>
                  <a:lnTo>
                    <a:pt x="29" y="37"/>
                  </a:lnTo>
                  <a:lnTo>
                    <a:pt x="41" y="25"/>
                  </a:lnTo>
                  <a:lnTo>
                    <a:pt x="51" y="17"/>
                  </a:lnTo>
                  <a:lnTo>
                    <a:pt x="67" y="10"/>
                  </a:lnTo>
                  <a:lnTo>
                    <a:pt x="85" y="4"/>
                  </a:lnTo>
                  <a:lnTo>
                    <a:pt x="108" y="0"/>
                  </a:lnTo>
                  <a:lnTo>
                    <a:pt x="123" y="0"/>
                  </a:lnTo>
                  <a:lnTo>
                    <a:pt x="138" y="2"/>
                  </a:lnTo>
                  <a:lnTo>
                    <a:pt x="147" y="5"/>
                  </a:lnTo>
                  <a:lnTo>
                    <a:pt x="163" y="11"/>
                  </a:lnTo>
                  <a:lnTo>
                    <a:pt x="176" y="16"/>
                  </a:lnTo>
                  <a:lnTo>
                    <a:pt x="187" y="25"/>
                  </a:lnTo>
                  <a:lnTo>
                    <a:pt x="201" y="36"/>
                  </a:lnTo>
                  <a:lnTo>
                    <a:pt x="208" y="44"/>
                  </a:lnTo>
                  <a:lnTo>
                    <a:pt x="219" y="62"/>
                  </a:lnTo>
                  <a:lnTo>
                    <a:pt x="223" y="73"/>
                  </a:lnTo>
                  <a:lnTo>
                    <a:pt x="227" y="84"/>
                  </a:lnTo>
                  <a:lnTo>
                    <a:pt x="230" y="98"/>
                  </a:lnTo>
                  <a:lnTo>
                    <a:pt x="230" y="528"/>
                  </a:lnTo>
                </a:path>
              </a:pathLst>
            </a:custGeom>
            <a:noFill/>
            <a:ln w="12700" cap="rnd" cmpd="sng">
              <a:solidFill>
                <a:srgbClr val="FF0000"/>
              </a:solidFill>
              <a:prstDash val="solid"/>
              <a:round/>
              <a:headEnd type="none" w="med" len="med"/>
              <a:tailEnd type="none" w="med" len="med"/>
            </a:ln>
            <a:effectLst/>
          </p:spPr>
          <p:txBody>
            <a:bodyPr/>
            <a:lstStyle/>
            <a:p>
              <a:endParaRPr lang="en-US"/>
            </a:p>
          </p:txBody>
        </p:sp>
        <p:sp>
          <p:nvSpPr>
            <p:cNvPr id="126" name="Line 76"/>
            <p:cNvSpPr>
              <a:spLocks noChangeAspect="1" noChangeShapeType="1"/>
            </p:cNvSpPr>
            <p:nvPr/>
          </p:nvSpPr>
          <p:spPr bwMode="auto">
            <a:xfrm flipV="1">
              <a:off x="95" y="-7"/>
              <a:ext cx="0" cy="237"/>
            </a:xfrm>
            <a:prstGeom prst="line">
              <a:avLst/>
            </a:prstGeom>
            <a:noFill/>
            <a:ln w="12700">
              <a:solidFill>
                <a:srgbClr val="FF0000"/>
              </a:solidFill>
              <a:round/>
              <a:headEnd/>
              <a:tailEnd/>
            </a:ln>
          </p:spPr>
          <p:txBody>
            <a:bodyPr/>
            <a:lstStyle/>
            <a:p>
              <a:endParaRPr lang="en-US"/>
            </a:p>
          </p:txBody>
        </p:sp>
        <p:sp>
          <p:nvSpPr>
            <p:cNvPr id="127" name="Freeform 126"/>
            <p:cNvSpPr>
              <a:spLocks noChangeAspect="1"/>
            </p:cNvSpPr>
            <p:nvPr/>
          </p:nvSpPr>
          <p:spPr bwMode="auto">
            <a:xfrm>
              <a:off x="29" y="217"/>
              <a:ext cx="136" cy="47"/>
            </a:xfrm>
            <a:custGeom>
              <a:avLst/>
              <a:gdLst/>
              <a:ahLst/>
              <a:cxnLst>
                <a:cxn ang="0">
                  <a:pos x="586" y="136"/>
                </a:cxn>
                <a:cxn ang="0">
                  <a:pos x="562" y="112"/>
                </a:cxn>
                <a:cxn ang="0">
                  <a:pos x="547" y="97"/>
                </a:cxn>
                <a:cxn ang="0">
                  <a:pos x="532" y="81"/>
                </a:cxn>
                <a:cxn ang="0">
                  <a:pos x="514" y="67"/>
                </a:cxn>
                <a:cxn ang="0">
                  <a:pos x="489" y="52"/>
                </a:cxn>
                <a:cxn ang="0">
                  <a:pos x="471" y="40"/>
                </a:cxn>
                <a:cxn ang="0">
                  <a:pos x="444" y="28"/>
                </a:cxn>
                <a:cxn ang="0">
                  <a:pos x="417" y="18"/>
                </a:cxn>
                <a:cxn ang="0">
                  <a:pos x="391" y="12"/>
                </a:cxn>
                <a:cxn ang="0">
                  <a:pos x="363" y="6"/>
                </a:cxn>
                <a:cxn ang="0">
                  <a:pos x="328" y="1"/>
                </a:cxn>
                <a:cxn ang="0">
                  <a:pos x="301" y="0"/>
                </a:cxn>
                <a:cxn ang="0">
                  <a:pos x="274" y="0"/>
                </a:cxn>
                <a:cxn ang="0">
                  <a:pos x="234" y="3"/>
                </a:cxn>
                <a:cxn ang="0">
                  <a:pos x="192" y="10"/>
                </a:cxn>
                <a:cxn ang="0">
                  <a:pos x="154" y="22"/>
                </a:cxn>
                <a:cxn ang="0">
                  <a:pos x="126" y="33"/>
                </a:cxn>
                <a:cxn ang="0">
                  <a:pos x="90" y="51"/>
                </a:cxn>
                <a:cxn ang="0">
                  <a:pos x="54" y="76"/>
                </a:cxn>
                <a:cxn ang="0">
                  <a:pos x="25" y="100"/>
                </a:cxn>
                <a:cxn ang="0">
                  <a:pos x="4" y="123"/>
                </a:cxn>
                <a:cxn ang="0">
                  <a:pos x="0" y="136"/>
                </a:cxn>
                <a:cxn ang="0">
                  <a:pos x="589" y="138"/>
                </a:cxn>
              </a:cxnLst>
              <a:rect l="0" t="0" r="r" b="b"/>
              <a:pathLst>
                <a:path w="589" h="138">
                  <a:moveTo>
                    <a:pt x="586" y="136"/>
                  </a:moveTo>
                  <a:lnTo>
                    <a:pt x="562" y="112"/>
                  </a:lnTo>
                  <a:lnTo>
                    <a:pt x="547" y="97"/>
                  </a:lnTo>
                  <a:lnTo>
                    <a:pt x="532" y="81"/>
                  </a:lnTo>
                  <a:lnTo>
                    <a:pt x="514" y="67"/>
                  </a:lnTo>
                  <a:lnTo>
                    <a:pt x="489" y="52"/>
                  </a:lnTo>
                  <a:lnTo>
                    <a:pt x="471" y="40"/>
                  </a:lnTo>
                  <a:lnTo>
                    <a:pt x="444" y="28"/>
                  </a:lnTo>
                  <a:lnTo>
                    <a:pt x="417" y="18"/>
                  </a:lnTo>
                  <a:lnTo>
                    <a:pt x="391" y="12"/>
                  </a:lnTo>
                  <a:lnTo>
                    <a:pt x="363" y="6"/>
                  </a:lnTo>
                  <a:lnTo>
                    <a:pt x="328" y="1"/>
                  </a:lnTo>
                  <a:lnTo>
                    <a:pt x="301" y="0"/>
                  </a:lnTo>
                  <a:lnTo>
                    <a:pt x="274" y="0"/>
                  </a:lnTo>
                  <a:lnTo>
                    <a:pt x="234" y="3"/>
                  </a:lnTo>
                  <a:lnTo>
                    <a:pt x="192" y="10"/>
                  </a:lnTo>
                  <a:lnTo>
                    <a:pt x="154" y="22"/>
                  </a:lnTo>
                  <a:lnTo>
                    <a:pt x="126" y="33"/>
                  </a:lnTo>
                  <a:lnTo>
                    <a:pt x="90" y="51"/>
                  </a:lnTo>
                  <a:lnTo>
                    <a:pt x="54" y="76"/>
                  </a:lnTo>
                  <a:lnTo>
                    <a:pt x="25" y="100"/>
                  </a:lnTo>
                  <a:lnTo>
                    <a:pt x="4" y="123"/>
                  </a:lnTo>
                  <a:lnTo>
                    <a:pt x="0" y="136"/>
                  </a:lnTo>
                  <a:lnTo>
                    <a:pt x="589" y="138"/>
                  </a:lnTo>
                </a:path>
              </a:pathLst>
            </a:custGeom>
            <a:noFill/>
            <a:ln w="12700" cmpd="sng">
              <a:solidFill>
                <a:srgbClr val="FF0000"/>
              </a:solidFill>
              <a:round/>
              <a:headEnd type="none" w="med" len="med"/>
              <a:tailEnd type="none" w="med" len="med"/>
            </a:ln>
            <a:effectLst/>
          </p:spPr>
          <p:txBody>
            <a:bodyPr/>
            <a:lstStyle/>
            <a:p>
              <a:endParaRPr lang="en-US"/>
            </a:p>
          </p:txBody>
        </p:sp>
        <p:sp>
          <p:nvSpPr>
            <p:cNvPr id="128" name="Line 80"/>
            <p:cNvSpPr>
              <a:spLocks noChangeShapeType="1"/>
            </p:cNvSpPr>
            <p:nvPr/>
          </p:nvSpPr>
          <p:spPr bwMode="auto">
            <a:xfrm rot="5400000">
              <a:off x="98" y="91"/>
              <a:ext cx="0" cy="93"/>
            </a:xfrm>
            <a:prstGeom prst="line">
              <a:avLst/>
            </a:prstGeom>
            <a:noFill/>
            <a:ln w="12700">
              <a:solidFill>
                <a:srgbClr val="FF0000"/>
              </a:solidFill>
              <a:round/>
              <a:headEnd/>
              <a:tailEnd/>
            </a:ln>
          </p:spPr>
          <p:txBody>
            <a:bodyPr/>
            <a:lstStyle/>
            <a:p>
              <a:endParaRPr lang="en-US"/>
            </a:p>
          </p:txBody>
        </p:sp>
      </p:grpSp>
      <p:sp>
        <p:nvSpPr>
          <p:cNvPr id="129" name="5-Point Star 128"/>
          <p:cNvSpPr/>
          <p:nvPr/>
        </p:nvSpPr>
        <p:spPr>
          <a:xfrm>
            <a:off x="3962400" y="2057400"/>
            <a:ext cx="304800" cy="261939"/>
          </a:xfrm>
          <a:prstGeom prst="star5">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1" name="Group 140"/>
          <p:cNvGrpSpPr/>
          <p:nvPr/>
        </p:nvGrpSpPr>
        <p:grpSpPr>
          <a:xfrm>
            <a:off x="8458200" y="1596483"/>
            <a:ext cx="352425" cy="449804"/>
            <a:chOff x="8458200" y="1596483"/>
            <a:chExt cx="352425" cy="449804"/>
          </a:xfrm>
        </p:grpSpPr>
        <p:grpSp>
          <p:nvGrpSpPr>
            <p:cNvPr id="138" name="Group 137"/>
            <p:cNvGrpSpPr/>
            <p:nvPr/>
          </p:nvGrpSpPr>
          <p:grpSpPr>
            <a:xfrm>
              <a:off x="8458200" y="1596483"/>
              <a:ext cx="352425" cy="449804"/>
              <a:chOff x="8458200" y="1596483"/>
              <a:chExt cx="352425" cy="449804"/>
            </a:xfrm>
          </p:grpSpPr>
          <p:grpSp>
            <p:nvGrpSpPr>
              <p:cNvPr id="131" name="Group 1462"/>
              <p:cNvGrpSpPr>
                <a:grpSpLocks/>
              </p:cNvGrpSpPr>
              <p:nvPr/>
            </p:nvGrpSpPr>
            <p:grpSpPr bwMode="auto">
              <a:xfrm>
                <a:off x="8458200" y="1597025"/>
                <a:ext cx="352425" cy="449262"/>
                <a:chOff x="2122" y="3317"/>
                <a:chExt cx="222" cy="283"/>
              </a:xfrm>
            </p:grpSpPr>
            <p:sp>
              <p:nvSpPr>
                <p:cNvPr id="132" name="AutoShape 1446"/>
                <p:cNvSpPr>
                  <a:spLocks noChangeArrowheads="1"/>
                </p:cNvSpPr>
                <p:nvPr/>
              </p:nvSpPr>
              <p:spPr bwMode="auto">
                <a:xfrm>
                  <a:off x="2122" y="3378"/>
                  <a:ext cx="222" cy="222"/>
                </a:xfrm>
                <a:prstGeom prst="diamond">
                  <a:avLst/>
                </a:prstGeom>
                <a:noFill/>
                <a:ln w="19050">
                  <a:solidFill>
                    <a:srgbClr val="FF0000"/>
                  </a:solidFill>
                  <a:miter lim="800000"/>
                  <a:headEnd/>
                  <a:tailEnd/>
                </a:ln>
                <a:effectLst/>
              </p:spPr>
              <p:txBody>
                <a:bodyPr wrap="none" anchor="ctr"/>
                <a:lstStyle/>
                <a:p>
                  <a:endParaRPr lang="en-US"/>
                </a:p>
              </p:txBody>
            </p:sp>
            <p:sp>
              <p:nvSpPr>
                <p:cNvPr id="133" name="Line 1447"/>
                <p:cNvSpPr>
                  <a:spLocks noChangeShapeType="1"/>
                </p:cNvSpPr>
                <p:nvPr/>
              </p:nvSpPr>
              <p:spPr bwMode="auto">
                <a:xfrm>
                  <a:off x="2178" y="3433"/>
                  <a:ext cx="107" cy="112"/>
                </a:xfrm>
                <a:prstGeom prst="line">
                  <a:avLst/>
                </a:prstGeom>
                <a:noFill/>
                <a:ln w="19050">
                  <a:solidFill>
                    <a:srgbClr val="FF0000"/>
                  </a:solidFill>
                  <a:round/>
                  <a:headEnd/>
                  <a:tailEnd/>
                </a:ln>
                <a:effectLst/>
              </p:spPr>
              <p:txBody>
                <a:bodyPr wrap="none" anchor="ctr"/>
                <a:lstStyle/>
                <a:p>
                  <a:endParaRPr lang="en-US"/>
                </a:p>
              </p:txBody>
            </p:sp>
            <p:sp>
              <p:nvSpPr>
                <p:cNvPr id="134" name="Line 1448"/>
                <p:cNvSpPr>
                  <a:spLocks noChangeShapeType="1"/>
                </p:cNvSpPr>
                <p:nvPr/>
              </p:nvSpPr>
              <p:spPr bwMode="auto">
                <a:xfrm flipH="1">
                  <a:off x="2176" y="3435"/>
                  <a:ext cx="107" cy="112"/>
                </a:xfrm>
                <a:prstGeom prst="line">
                  <a:avLst/>
                </a:prstGeom>
                <a:noFill/>
                <a:ln w="19050">
                  <a:solidFill>
                    <a:srgbClr val="FF0000"/>
                  </a:solidFill>
                  <a:round/>
                  <a:headEnd/>
                  <a:tailEnd/>
                </a:ln>
                <a:effectLst/>
              </p:spPr>
              <p:txBody>
                <a:bodyPr wrap="none" anchor="ctr"/>
                <a:lstStyle/>
                <a:p>
                  <a:endParaRPr lang="en-US"/>
                </a:p>
              </p:txBody>
            </p:sp>
            <p:sp>
              <p:nvSpPr>
                <p:cNvPr id="135" name="Oval 1452"/>
                <p:cNvSpPr>
                  <a:spLocks noChangeAspect="1" noChangeArrowheads="1"/>
                </p:cNvSpPr>
                <p:nvPr/>
              </p:nvSpPr>
              <p:spPr bwMode="auto">
                <a:xfrm>
                  <a:off x="2214" y="3317"/>
                  <a:ext cx="35" cy="35"/>
                </a:xfrm>
                <a:prstGeom prst="ellipse">
                  <a:avLst/>
                </a:prstGeom>
                <a:solidFill>
                  <a:srgbClr val="FF0000"/>
                </a:solidFill>
                <a:ln w="19050">
                  <a:solidFill>
                    <a:srgbClr val="FF0000"/>
                  </a:solidFill>
                  <a:round/>
                  <a:headEnd/>
                  <a:tailEnd/>
                </a:ln>
                <a:effectLst/>
              </p:spPr>
              <p:txBody>
                <a:bodyPr wrap="none" anchor="ctr"/>
                <a:lstStyle/>
                <a:p>
                  <a:endParaRPr lang="en-US"/>
                </a:p>
              </p:txBody>
            </p:sp>
          </p:grpSp>
          <p:sp>
            <p:nvSpPr>
              <p:cNvPr id="136" name="Oval 1452"/>
              <p:cNvSpPr>
                <a:spLocks noChangeAspect="1" noChangeArrowheads="1"/>
              </p:cNvSpPr>
              <p:nvPr/>
            </p:nvSpPr>
            <p:spPr bwMode="auto">
              <a:xfrm>
                <a:off x="8689744" y="1596483"/>
                <a:ext cx="55563" cy="55562"/>
              </a:xfrm>
              <a:prstGeom prst="ellipse">
                <a:avLst/>
              </a:prstGeom>
              <a:solidFill>
                <a:srgbClr val="FF0000"/>
              </a:solidFill>
              <a:ln w="19050">
                <a:solidFill>
                  <a:srgbClr val="FF0000"/>
                </a:solidFill>
                <a:round/>
                <a:headEnd/>
                <a:tailEnd/>
              </a:ln>
              <a:effectLst/>
            </p:spPr>
            <p:txBody>
              <a:bodyPr wrap="none" anchor="ctr"/>
              <a:lstStyle/>
              <a:p>
                <a:endParaRPr lang="en-US"/>
              </a:p>
            </p:txBody>
          </p:sp>
          <p:sp>
            <p:nvSpPr>
              <p:cNvPr id="137" name="Oval 1452"/>
              <p:cNvSpPr>
                <a:spLocks noChangeAspect="1" noChangeArrowheads="1"/>
              </p:cNvSpPr>
              <p:nvPr/>
            </p:nvSpPr>
            <p:spPr bwMode="auto">
              <a:xfrm>
                <a:off x="8523249" y="1596483"/>
                <a:ext cx="55563" cy="55562"/>
              </a:xfrm>
              <a:prstGeom prst="ellipse">
                <a:avLst/>
              </a:prstGeom>
              <a:solidFill>
                <a:srgbClr val="FF0000"/>
              </a:solidFill>
              <a:ln w="19050">
                <a:solidFill>
                  <a:srgbClr val="FF0000"/>
                </a:solidFill>
                <a:round/>
                <a:headEnd/>
                <a:tailEnd/>
              </a:ln>
              <a:effectLst/>
            </p:spPr>
            <p:txBody>
              <a:bodyPr wrap="none" anchor="ctr"/>
              <a:lstStyle/>
              <a:p>
                <a:endParaRPr lang="en-US"/>
              </a:p>
            </p:txBody>
          </p:sp>
        </p:grpSp>
        <p:sp>
          <p:nvSpPr>
            <p:cNvPr id="139" name="Oval 138"/>
            <p:cNvSpPr/>
            <p:nvPr/>
          </p:nvSpPr>
          <p:spPr>
            <a:xfrm>
              <a:off x="8519532" y="1828800"/>
              <a:ext cx="228600" cy="76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2" name="Group 106"/>
          <p:cNvGrpSpPr>
            <a:grpSpLocks/>
          </p:cNvGrpSpPr>
          <p:nvPr/>
        </p:nvGrpSpPr>
        <p:grpSpPr bwMode="auto">
          <a:xfrm rot="4864937">
            <a:off x="5177493" y="4857325"/>
            <a:ext cx="533400" cy="228600"/>
            <a:chOff x="5486400" y="2286000"/>
            <a:chExt cx="533400" cy="228600"/>
          </a:xfrm>
        </p:grpSpPr>
        <p:cxnSp>
          <p:nvCxnSpPr>
            <p:cNvPr id="143" name="Straight Arrow Connector 142"/>
            <p:cNvCxnSpPr/>
            <p:nvPr/>
          </p:nvCxnSpPr>
          <p:spPr>
            <a:xfrm>
              <a:off x="5486400" y="2398713"/>
              <a:ext cx="5334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5638800" y="2400300"/>
              <a:ext cx="228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5400000">
              <a:off x="5678488" y="2400300"/>
              <a:ext cx="228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3" name="Group 106"/>
          <p:cNvGrpSpPr>
            <a:grpSpLocks/>
          </p:cNvGrpSpPr>
          <p:nvPr/>
        </p:nvGrpSpPr>
        <p:grpSpPr bwMode="auto">
          <a:xfrm rot="5762089">
            <a:off x="4872693" y="4889456"/>
            <a:ext cx="533400" cy="228600"/>
            <a:chOff x="5486400" y="2286000"/>
            <a:chExt cx="533400" cy="228600"/>
          </a:xfrm>
        </p:grpSpPr>
        <p:cxnSp>
          <p:nvCxnSpPr>
            <p:cNvPr id="154" name="Straight Arrow Connector 153"/>
            <p:cNvCxnSpPr/>
            <p:nvPr/>
          </p:nvCxnSpPr>
          <p:spPr>
            <a:xfrm>
              <a:off x="5486400" y="2398713"/>
              <a:ext cx="533400" cy="3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rot="5400000">
              <a:off x="5638800" y="2400300"/>
              <a:ext cx="228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71" name="Group 170"/>
          <p:cNvGrpSpPr/>
          <p:nvPr/>
        </p:nvGrpSpPr>
        <p:grpSpPr>
          <a:xfrm>
            <a:off x="3505200" y="2590800"/>
            <a:ext cx="285522" cy="340558"/>
            <a:chOff x="253386" y="2444975"/>
            <a:chExt cx="361722" cy="603025"/>
          </a:xfrm>
        </p:grpSpPr>
        <p:grpSp>
          <p:nvGrpSpPr>
            <p:cNvPr id="160" name="Group 106"/>
            <p:cNvGrpSpPr>
              <a:grpSpLocks/>
            </p:cNvGrpSpPr>
            <p:nvPr/>
          </p:nvGrpSpPr>
          <p:grpSpPr bwMode="auto">
            <a:xfrm rot="16200000">
              <a:off x="168715" y="2597374"/>
              <a:ext cx="533400" cy="228601"/>
              <a:chOff x="5486400" y="2285999"/>
              <a:chExt cx="533400" cy="228601"/>
            </a:xfrm>
          </p:grpSpPr>
          <p:cxnSp>
            <p:nvCxnSpPr>
              <p:cNvPr id="161" name="Straight Arrow Connector 160"/>
              <p:cNvCxnSpPr/>
              <p:nvPr/>
            </p:nvCxnSpPr>
            <p:spPr>
              <a:xfrm>
                <a:off x="5486400" y="2398713"/>
                <a:ext cx="533400" cy="31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5638800" y="2400300"/>
                <a:ext cx="228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5560682" y="2400299"/>
                <a:ext cx="228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68" name="Straight Connector 167"/>
            <p:cNvCxnSpPr/>
            <p:nvPr/>
          </p:nvCxnSpPr>
          <p:spPr>
            <a:xfrm>
              <a:off x="288276" y="2974554"/>
              <a:ext cx="304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9" name="Oval 168"/>
            <p:cNvSpPr/>
            <p:nvPr/>
          </p:nvSpPr>
          <p:spPr>
            <a:xfrm>
              <a:off x="538908" y="2971800"/>
              <a:ext cx="76200" cy="76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169"/>
            <p:cNvSpPr/>
            <p:nvPr/>
          </p:nvSpPr>
          <p:spPr>
            <a:xfrm>
              <a:off x="253386" y="2971800"/>
              <a:ext cx="76200" cy="76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2" name="Group 159"/>
          <p:cNvGrpSpPr>
            <a:grpSpLocks/>
          </p:cNvGrpSpPr>
          <p:nvPr/>
        </p:nvGrpSpPr>
        <p:grpSpPr bwMode="auto">
          <a:xfrm>
            <a:off x="5184423" y="3762021"/>
            <a:ext cx="304800" cy="540717"/>
            <a:chOff x="210" y="480"/>
            <a:chExt cx="240" cy="480"/>
          </a:xfrm>
        </p:grpSpPr>
        <p:sp>
          <p:nvSpPr>
            <p:cNvPr id="183"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184"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185"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186" name="Line 163"/>
            <p:cNvSpPr>
              <a:spLocks noChangeShapeType="1"/>
            </p:cNvSpPr>
            <p:nvPr/>
          </p:nvSpPr>
          <p:spPr bwMode="auto">
            <a:xfrm>
              <a:off x="240" y="672"/>
              <a:ext cx="192" cy="0"/>
            </a:xfrm>
            <a:prstGeom prst="line">
              <a:avLst/>
            </a:prstGeom>
            <a:noFill/>
            <a:ln w="25400">
              <a:solidFill>
                <a:srgbClr val="FF0000"/>
              </a:solidFill>
              <a:round/>
              <a:headEnd/>
              <a:tailEnd/>
            </a:ln>
          </p:spPr>
          <p:txBody>
            <a:bodyPr wrap="none" anchor="ctr"/>
            <a:lstStyle/>
            <a:p>
              <a:endParaRPr lang="en-US"/>
            </a:p>
          </p:txBody>
        </p:sp>
        <p:sp>
          <p:nvSpPr>
            <p:cNvPr id="187" name="Line 164"/>
            <p:cNvSpPr>
              <a:spLocks noChangeShapeType="1"/>
            </p:cNvSpPr>
            <p:nvPr/>
          </p:nvSpPr>
          <p:spPr bwMode="auto">
            <a:xfrm>
              <a:off x="240" y="615"/>
              <a:ext cx="192" cy="0"/>
            </a:xfrm>
            <a:prstGeom prst="line">
              <a:avLst/>
            </a:prstGeom>
            <a:noFill/>
            <a:ln w="25400">
              <a:solidFill>
                <a:srgbClr val="FF0000"/>
              </a:solidFill>
              <a:round/>
              <a:headEnd/>
              <a:tailEnd/>
            </a:ln>
          </p:spPr>
          <p:txBody>
            <a:bodyPr wrap="none" anchor="ctr"/>
            <a:lstStyle/>
            <a:p>
              <a:endParaRPr lang="en-US"/>
            </a:p>
          </p:txBody>
        </p:sp>
        <p:sp>
          <p:nvSpPr>
            <p:cNvPr id="188" name="Line 165"/>
            <p:cNvSpPr>
              <a:spLocks noChangeShapeType="1"/>
            </p:cNvSpPr>
            <p:nvPr/>
          </p:nvSpPr>
          <p:spPr bwMode="auto">
            <a:xfrm>
              <a:off x="240" y="567"/>
              <a:ext cx="192" cy="0"/>
            </a:xfrm>
            <a:prstGeom prst="line">
              <a:avLst/>
            </a:prstGeom>
            <a:noFill/>
            <a:ln w="25400">
              <a:solidFill>
                <a:srgbClr val="FF0000"/>
              </a:solidFill>
              <a:round/>
              <a:headEnd/>
              <a:tailEnd/>
            </a:ln>
          </p:spPr>
          <p:txBody>
            <a:bodyPr wrap="none" anchor="ctr"/>
            <a:lstStyle/>
            <a:p>
              <a:endParaRPr lang="en-US"/>
            </a:p>
          </p:txBody>
        </p:sp>
        <p:sp>
          <p:nvSpPr>
            <p:cNvPr id="189"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sp>
          <p:nvSpPr>
            <p:cNvPr id="190" name="Oval 167"/>
            <p:cNvSpPr>
              <a:spLocks noChangeArrowheads="1"/>
            </p:cNvSpPr>
            <p:nvPr/>
          </p:nvSpPr>
          <p:spPr bwMode="auto">
            <a:xfrm>
              <a:off x="210" y="864"/>
              <a:ext cx="240" cy="96"/>
            </a:xfrm>
            <a:prstGeom prst="ellipse">
              <a:avLst/>
            </a:prstGeom>
            <a:noFill/>
            <a:ln w="25400">
              <a:solidFill>
                <a:srgbClr val="FF0000"/>
              </a:solidFill>
              <a:round/>
              <a:headEnd/>
              <a:tailEnd/>
            </a:ln>
          </p:spPr>
          <p:txBody>
            <a:bodyPr wrap="none" anchor="ctr"/>
            <a:lstStyle/>
            <a:p>
              <a:endParaRPr lang="en-US"/>
            </a:p>
          </p:txBody>
        </p:sp>
      </p:grpSp>
      <p:grpSp>
        <p:nvGrpSpPr>
          <p:cNvPr id="191" name="Group 190"/>
          <p:cNvGrpSpPr/>
          <p:nvPr/>
        </p:nvGrpSpPr>
        <p:grpSpPr>
          <a:xfrm>
            <a:off x="5105400" y="4343400"/>
            <a:ext cx="285522" cy="340558"/>
            <a:chOff x="253386" y="2444975"/>
            <a:chExt cx="361722" cy="603025"/>
          </a:xfrm>
        </p:grpSpPr>
        <p:grpSp>
          <p:nvGrpSpPr>
            <p:cNvPr id="192" name="Group 106"/>
            <p:cNvGrpSpPr>
              <a:grpSpLocks/>
            </p:cNvGrpSpPr>
            <p:nvPr/>
          </p:nvGrpSpPr>
          <p:grpSpPr bwMode="auto">
            <a:xfrm rot="16200000">
              <a:off x="168715" y="2597374"/>
              <a:ext cx="533400" cy="228601"/>
              <a:chOff x="5486400" y="2285999"/>
              <a:chExt cx="533400" cy="228601"/>
            </a:xfrm>
          </p:grpSpPr>
          <p:cxnSp>
            <p:nvCxnSpPr>
              <p:cNvPr id="196" name="Straight Arrow Connector 195"/>
              <p:cNvCxnSpPr/>
              <p:nvPr/>
            </p:nvCxnSpPr>
            <p:spPr>
              <a:xfrm>
                <a:off x="5486400" y="2398713"/>
                <a:ext cx="533400" cy="31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p:nvCxnSpPr>
            <p:spPr>
              <a:xfrm rot="5400000">
                <a:off x="5638800" y="2400300"/>
                <a:ext cx="228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rot="5400000">
                <a:off x="5560682" y="2400299"/>
                <a:ext cx="228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93" name="Straight Connector 192"/>
            <p:cNvCxnSpPr/>
            <p:nvPr/>
          </p:nvCxnSpPr>
          <p:spPr>
            <a:xfrm>
              <a:off x="288276" y="2974554"/>
              <a:ext cx="3048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94" name="Oval 193"/>
            <p:cNvSpPr/>
            <p:nvPr/>
          </p:nvSpPr>
          <p:spPr>
            <a:xfrm>
              <a:off x="538908" y="2971800"/>
              <a:ext cx="76200" cy="76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Oval 194"/>
            <p:cNvSpPr/>
            <p:nvPr/>
          </p:nvSpPr>
          <p:spPr>
            <a:xfrm>
              <a:off x="253386" y="2971800"/>
              <a:ext cx="76200" cy="76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0" name="Group 199"/>
          <p:cNvGrpSpPr>
            <a:grpSpLocks/>
          </p:cNvGrpSpPr>
          <p:nvPr/>
        </p:nvGrpSpPr>
        <p:grpSpPr bwMode="auto">
          <a:xfrm>
            <a:off x="-2667000" y="2895600"/>
            <a:ext cx="228600" cy="600075"/>
            <a:chOff x="0" y="0"/>
            <a:chExt cx="288" cy="624"/>
          </a:xfrm>
        </p:grpSpPr>
        <p:grpSp>
          <p:nvGrpSpPr>
            <p:cNvPr id="202"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206"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grpSp>
        <p:nvGrpSpPr>
          <p:cNvPr id="251" name="Group 250"/>
          <p:cNvGrpSpPr/>
          <p:nvPr/>
        </p:nvGrpSpPr>
        <p:grpSpPr>
          <a:xfrm rot="-2220000">
            <a:off x="4552245" y="3440289"/>
            <a:ext cx="190500" cy="511175"/>
            <a:chOff x="4476750" y="3173412"/>
            <a:chExt cx="190500" cy="511175"/>
          </a:xfrm>
        </p:grpSpPr>
        <p:sp>
          <p:nvSpPr>
            <p:cNvPr id="240" name="Line 496"/>
            <p:cNvSpPr>
              <a:spLocks noChangeShapeType="1"/>
            </p:cNvSpPr>
            <p:nvPr/>
          </p:nvSpPr>
          <p:spPr bwMode="auto">
            <a:xfrm>
              <a:off x="4572000" y="3238118"/>
              <a:ext cx="0" cy="355881"/>
            </a:xfrm>
            <a:prstGeom prst="line">
              <a:avLst/>
            </a:prstGeom>
            <a:noFill/>
            <a:ln w="12700">
              <a:solidFill>
                <a:srgbClr val="FF0000"/>
              </a:solidFill>
              <a:round/>
              <a:headEnd/>
              <a:tailEnd/>
            </a:ln>
          </p:spPr>
          <p:txBody>
            <a:bodyPr/>
            <a:lstStyle/>
            <a:p>
              <a:endParaRPr lang="en-US"/>
            </a:p>
          </p:txBody>
        </p:sp>
        <p:sp>
          <p:nvSpPr>
            <p:cNvPr id="241" name="Line 497"/>
            <p:cNvSpPr>
              <a:spLocks noChangeShapeType="1"/>
            </p:cNvSpPr>
            <p:nvPr/>
          </p:nvSpPr>
          <p:spPr bwMode="auto">
            <a:xfrm>
              <a:off x="4476750" y="3425764"/>
              <a:ext cx="190500" cy="0"/>
            </a:xfrm>
            <a:prstGeom prst="line">
              <a:avLst/>
            </a:prstGeom>
            <a:noFill/>
            <a:ln w="12700">
              <a:solidFill>
                <a:srgbClr val="FF0000"/>
              </a:solidFill>
              <a:round/>
              <a:headEnd/>
              <a:tailEnd/>
            </a:ln>
          </p:spPr>
          <p:txBody>
            <a:bodyPr/>
            <a:lstStyle/>
            <a:p>
              <a:endParaRPr lang="en-US"/>
            </a:p>
          </p:txBody>
        </p:sp>
        <p:grpSp>
          <p:nvGrpSpPr>
            <p:cNvPr id="242" name="Group 241"/>
            <p:cNvGrpSpPr>
              <a:grpSpLocks/>
            </p:cNvGrpSpPr>
            <p:nvPr/>
          </p:nvGrpSpPr>
          <p:grpSpPr bwMode="auto">
            <a:xfrm>
              <a:off x="4476750" y="3593999"/>
              <a:ext cx="190500" cy="90588"/>
              <a:chOff x="0" y="420587"/>
              <a:chExt cx="288" cy="96"/>
            </a:xfrm>
          </p:grpSpPr>
          <p:sp>
            <p:nvSpPr>
              <p:cNvPr id="249" name="Line 499"/>
              <p:cNvSpPr>
                <a:spLocks noChangeShapeType="1"/>
              </p:cNvSpPr>
              <p:nvPr/>
            </p:nvSpPr>
            <p:spPr bwMode="auto">
              <a:xfrm flipV="1">
                <a:off x="0" y="420587"/>
                <a:ext cx="144" cy="96"/>
              </a:xfrm>
              <a:prstGeom prst="line">
                <a:avLst/>
              </a:prstGeom>
              <a:noFill/>
              <a:ln w="12700">
                <a:solidFill>
                  <a:srgbClr val="FF0000"/>
                </a:solidFill>
                <a:round/>
                <a:headEnd/>
                <a:tailEnd/>
              </a:ln>
            </p:spPr>
            <p:txBody>
              <a:bodyPr/>
              <a:lstStyle/>
              <a:p>
                <a:endParaRPr lang="en-US"/>
              </a:p>
            </p:txBody>
          </p:sp>
          <p:sp>
            <p:nvSpPr>
              <p:cNvPr id="250" name="Line 500"/>
              <p:cNvSpPr>
                <a:spLocks noChangeShapeType="1"/>
              </p:cNvSpPr>
              <p:nvPr/>
            </p:nvSpPr>
            <p:spPr bwMode="auto">
              <a:xfrm>
                <a:off x="144" y="420587"/>
                <a:ext cx="144" cy="96"/>
              </a:xfrm>
              <a:prstGeom prst="line">
                <a:avLst/>
              </a:prstGeom>
              <a:noFill/>
              <a:ln w="12700">
                <a:solidFill>
                  <a:srgbClr val="FF0000"/>
                </a:solidFill>
                <a:round/>
                <a:headEnd/>
                <a:tailEnd/>
              </a:ln>
            </p:spPr>
            <p:txBody>
              <a:bodyPr/>
              <a:lstStyle/>
              <a:p>
                <a:endParaRPr lang="en-US"/>
              </a:p>
            </p:txBody>
          </p:sp>
        </p:grpSp>
        <p:grpSp>
          <p:nvGrpSpPr>
            <p:cNvPr id="243" name="Group 242"/>
            <p:cNvGrpSpPr>
              <a:grpSpLocks/>
            </p:cNvGrpSpPr>
            <p:nvPr/>
          </p:nvGrpSpPr>
          <p:grpSpPr bwMode="auto">
            <a:xfrm>
              <a:off x="4476750" y="3238118"/>
              <a:ext cx="190500" cy="71176"/>
              <a:chOff x="0" y="64706"/>
              <a:chExt cx="288" cy="96"/>
            </a:xfrm>
          </p:grpSpPr>
          <p:sp>
            <p:nvSpPr>
              <p:cNvPr id="247" name="Line 502"/>
              <p:cNvSpPr>
                <a:spLocks noChangeShapeType="1"/>
              </p:cNvSpPr>
              <p:nvPr/>
            </p:nvSpPr>
            <p:spPr bwMode="auto">
              <a:xfrm flipV="1">
                <a:off x="0" y="64706"/>
                <a:ext cx="144" cy="96"/>
              </a:xfrm>
              <a:prstGeom prst="line">
                <a:avLst/>
              </a:prstGeom>
              <a:noFill/>
              <a:ln w="12700">
                <a:solidFill>
                  <a:srgbClr val="FF0000"/>
                </a:solidFill>
                <a:round/>
                <a:headEnd/>
                <a:tailEnd/>
              </a:ln>
            </p:spPr>
            <p:txBody>
              <a:bodyPr/>
              <a:lstStyle/>
              <a:p>
                <a:endParaRPr lang="en-US"/>
              </a:p>
            </p:txBody>
          </p:sp>
          <p:sp>
            <p:nvSpPr>
              <p:cNvPr id="248" name="Line 503"/>
              <p:cNvSpPr>
                <a:spLocks noChangeShapeType="1"/>
              </p:cNvSpPr>
              <p:nvPr/>
            </p:nvSpPr>
            <p:spPr bwMode="auto">
              <a:xfrm>
                <a:off x="144" y="64706"/>
                <a:ext cx="144" cy="96"/>
              </a:xfrm>
              <a:prstGeom prst="line">
                <a:avLst/>
              </a:prstGeom>
              <a:noFill/>
              <a:ln w="12700">
                <a:solidFill>
                  <a:srgbClr val="FF0000"/>
                </a:solidFill>
                <a:round/>
                <a:headEnd/>
                <a:tailEnd/>
              </a:ln>
            </p:spPr>
            <p:txBody>
              <a:bodyPr/>
              <a:lstStyle/>
              <a:p>
                <a:endParaRPr lang="en-US"/>
              </a:p>
            </p:txBody>
          </p:sp>
        </p:grpSp>
        <p:grpSp>
          <p:nvGrpSpPr>
            <p:cNvPr id="244" name="Group 243"/>
            <p:cNvGrpSpPr>
              <a:grpSpLocks/>
            </p:cNvGrpSpPr>
            <p:nvPr/>
          </p:nvGrpSpPr>
          <p:grpSpPr bwMode="auto">
            <a:xfrm>
              <a:off x="4476750" y="3173412"/>
              <a:ext cx="190500" cy="71176"/>
              <a:chOff x="0" y="0"/>
              <a:chExt cx="288" cy="96"/>
            </a:xfrm>
          </p:grpSpPr>
          <p:sp>
            <p:nvSpPr>
              <p:cNvPr id="245" name="Line 505"/>
              <p:cNvSpPr>
                <a:spLocks noChangeShapeType="1"/>
              </p:cNvSpPr>
              <p:nvPr/>
            </p:nvSpPr>
            <p:spPr bwMode="auto">
              <a:xfrm flipV="1">
                <a:off x="0" y="0"/>
                <a:ext cx="144" cy="96"/>
              </a:xfrm>
              <a:prstGeom prst="line">
                <a:avLst/>
              </a:prstGeom>
              <a:noFill/>
              <a:ln w="12700">
                <a:solidFill>
                  <a:srgbClr val="FF0000"/>
                </a:solidFill>
                <a:round/>
                <a:headEnd/>
                <a:tailEnd/>
              </a:ln>
            </p:spPr>
            <p:txBody>
              <a:bodyPr/>
              <a:lstStyle/>
              <a:p>
                <a:endParaRPr lang="en-US"/>
              </a:p>
            </p:txBody>
          </p:sp>
          <p:sp>
            <p:nvSpPr>
              <p:cNvPr id="246" name="Line 506"/>
              <p:cNvSpPr>
                <a:spLocks noChangeShapeType="1"/>
              </p:cNvSpPr>
              <p:nvPr/>
            </p:nvSpPr>
            <p:spPr bwMode="auto">
              <a:xfrm>
                <a:off x="144" y="0"/>
                <a:ext cx="144" cy="96"/>
              </a:xfrm>
              <a:prstGeom prst="line">
                <a:avLst/>
              </a:prstGeom>
              <a:noFill/>
              <a:ln w="12700">
                <a:solidFill>
                  <a:srgbClr val="FF0000"/>
                </a:solidFill>
                <a:round/>
                <a:headEnd/>
                <a:tailEnd/>
              </a:ln>
            </p:spPr>
            <p:txBody>
              <a:bodyPr/>
              <a:lstStyle/>
              <a:p>
                <a:endParaRPr lang="en-US"/>
              </a:p>
            </p:txBody>
          </p:sp>
        </p:grpSp>
      </p:grpSp>
      <p:grpSp>
        <p:nvGrpSpPr>
          <p:cNvPr id="252" name="Group 251"/>
          <p:cNvGrpSpPr/>
          <p:nvPr/>
        </p:nvGrpSpPr>
        <p:grpSpPr>
          <a:xfrm rot="-7500000">
            <a:off x="4131148" y="4236237"/>
            <a:ext cx="190500" cy="511175"/>
            <a:chOff x="4476750" y="3173412"/>
            <a:chExt cx="190500" cy="511175"/>
          </a:xfrm>
        </p:grpSpPr>
        <p:sp>
          <p:nvSpPr>
            <p:cNvPr id="253" name="Line 496"/>
            <p:cNvSpPr>
              <a:spLocks noChangeShapeType="1"/>
            </p:cNvSpPr>
            <p:nvPr/>
          </p:nvSpPr>
          <p:spPr bwMode="auto">
            <a:xfrm>
              <a:off x="4572000" y="3238118"/>
              <a:ext cx="0" cy="355881"/>
            </a:xfrm>
            <a:prstGeom prst="line">
              <a:avLst/>
            </a:prstGeom>
            <a:noFill/>
            <a:ln w="12700">
              <a:solidFill>
                <a:srgbClr val="FF0000"/>
              </a:solidFill>
              <a:round/>
              <a:headEnd/>
              <a:tailEnd/>
            </a:ln>
          </p:spPr>
          <p:txBody>
            <a:bodyPr/>
            <a:lstStyle/>
            <a:p>
              <a:endParaRPr lang="en-US"/>
            </a:p>
          </p:txBody>
        </p:sp>
        <p:sp>
          <p:nvSpPr>
            <p:cNvPr id="254" name="Line 497"/>
            <p:cNvSpPr>
              <a:spLocks noChangeShapeType="1"/>
            </p:cNvSpPr>
            <p:nvPr/>
          </p:nvSpPr>
          <p:spPr bwMode="auto">
            <a:xfrm>
              <a:off x="4476750" y="3425764"/>
              <a:ext cx="190500" cy="0"/>
            </a:xfrm>
            <a:prstGeom prst="line">
              <a:avLst/>
            </a:prstGeom>
            <a:noFill/>
            <a:ln w="12700">
              <a:solidFill>
                <a:srgbClr val="FF0000"/>
              </a:solidFill>
              <a:round/>
              <a:headEnd/>
              <a:tailEnd/>
            </a:ln>
          </p:spPr>
          <p:txBody>
            <a:bodyPr/>
            <a:lstStyle/>
            <a:p>
              <a:endParaRPr lang="en-US"/>
            </a:p>
          </p:txBody>
        </p:sp>
        <p:grpSp>
          <p:nvGrpSpPr>
            <p:cNvPr id="255" name="Group 241"/>
            <p:cNvGrpSpPr>
              <a:grpSpLocks/>
            </p:cNvGrpSpPr>
            <p:nvPr/>
          </p:nvGrpSpPr>
          <p:grpSpPr bwMode="auto">
            <a:xfrm>
              <a:off x="4476750" y="3593999"/>
              <a:ext cx="190500" cy="90588"/>
              <a:chOff x="0" y="420587"/>
              <a:chExt cx="288" cy="96"/>
            </a:xfrm>
          </p:grpSpPr>
          <p:sp>
            <p:nvSpPr>
              <p:cNvPr id="262" name="Line 499"/>
              <p:cNvSpPr>
                <a:spLocks noChangeShapeType="1"/>
              </p:cNvSpPr>
              <p:nvPr/>
            </p:nvSpPr>
            <p:spPr bwMode="auto">
              <a:xfrm flipV="1">
                <a:off x="0" y="420587"/>
                <a:ext cx="144" cy="96"/>
              </a:xfrm>
              <a:prstGeom prst="line">
                <a:avLst/>
              </a:prstGeom>
              <a:noFill/>
              <a:ln w="12700">
                <a:solidFill>
                  <a:srgbClr val="FF0000"/>
                </a:solidFill>
                <a:round/>
                <a:headEnd/>
                <a:tailEnd/>
              </a:ln>
            </p:spPr>
            <p:txBody>
              <a:bodyPr/>
              <a:lstStyle/>
              <a:p>
                <a:endParaRPr lang="en-US"/>
              </a:p>
            </p:txBody>
          </p:sp>
          <p:sp>
            <p:nvSpPr>
              <p:cNvPr id="263" name="Line 500"/>
              <p:cNvSpPr>
                <a:spLocks noChangeShapeType="1"/>
              </p:cNvSpPr>
              <p:nvPr/>
            </p:nvSpPr>
            <p:spPr bwMode="auto">
              <a:xfrm>
                <a:off x="144" y="420587"/>
                <a:ext cx="144" cy="96"/>
              </a:xfrm>
              <a:prstGeom prst="line">
                <a:avLst/>
              </a:prstGeom>
              <a:noFill/>
              <a:ln w="12700">
                <a:solidFill>
                  <a:srgbClr val="FF0000"/>
                </a:solidFill>
                <a:round/>
                <a:headEnd/>
                <a:tailEnd/>
              </a:ln>
            </p:spPr>
            <p:txBody>
              <a:bodyPr/>
              <a:lstStyle/>
              <a:p>
                <a:endParaRPr lang="en-US"/>
              </a:p>
            </p:txBody>
          </p:sp>
        </p:grpSp>
        <p:grpSp>
          <p:nvGrpSpPr>
            <p:cNvPr id="256" name="Group 242"/>
            <p:cNvGrpSpPr>
              <a:grpSpLocks/>
            </p:cNvGrpSpPr>
            <p:nvPr/>
          </p:nvGrpSpPr>
          <p:grpSpPr bwMode="auto">
            <a:xfrm>
              <a:off x="4476750" y="3238118"/>
              <a:ext cx="190500" cy="71176"/>
              <a:chOff x="0" y="64706"/>
              <a:chExt cx="288" cy="96"/>
            </a:xfrm>
          </p:grpSpPr>
          <p:sp>
            <p:nvSpPr>
              <p:cNvPr id="260" name="Line 502"/>
              <p:cNvSpPr>
                <a:spLocks noChangeShapeType="1"/>
              </p:cNvSpPr>
              <p:nvPr/>
            </p:nvSpPr>
            <p:spPr bwMode="auto">
              <a:xfrm flipV="1">
                <a:off x="0" y="64706"/>
                <a:ext cx="144" cy="96"/>
              </a:xfrm>
              <a:prstGeom prst="line">
                <a:avLst/>
              </a:prstGeom>
              <a:noFill/>
              <a:ln w="12700">
                <a:solidFill>
                  <a:srgbClr val="FF0000"/>
                </a:solidFill>
                <a:round/>
                <a:headEnd/>
                <a:tailEnd/>
              </a:ln>
            </p:spPr>
            <p:txBody>
              <a:bodyPr/>
              <a:lstStyle/>
              <a:p>
                <a:endParaRPr lang="en-US"/>
              </a:p>
            </p:txBody>
          </p:sp>
          <p:sp>
            <p:nvSpPr>
              <p:cNvPr id="261" name="Line 503"/>
              <p:cNvSpPr>
                <a:spLocks noChangeShapeType="1"/>
              </p:cNvSpPr>
              <p:nvPr/>
            </p:nvSpPr>
            <p:spPr bwMode="auto">
              <a:xfrm>
                <a:off x="144" y="64706"/>
                <a:ext cx="144" cy="96"/>
              </a:xfrm>
              <a:prstGeom prst="line">
                <a:avLst/>
              </a:prstGeom>
              <a:noFill/>
              <a:ln w="12700">
                <a:solidFill>
                  <a:srgbClr val="FF0000"/>
                </a:solidFill>
                <a:round/>
                <a:headEnd/>
                <a:tailEnd/>
              </a:ln>
            </p:spPr>
            <p:txBody>
              <a:bodyPr/>
              <a:lstStyle/>
              <a:p>
                <a:endParaRPr lang="en-US"/>
              </a:p>
            </p:txBody>
          </p:sp>
        </p:grpSp>
        <p:grpSp>
          <p:nvGrpSpPr>
            <p:cNvPr id="257" name="Group 243"/>
            <p:cNvGrpSpPr>
              <a:grpSpLocks/>
            </p:cNvGrpSpPr>
            <p:nvPr/>
          </p:nvGrpSpPr>
          <p:grpSpPr bwMode="auto">
            <a:xfrm>
              <a:off x="4476750" y="3173412"/>
              <a:ext cx="190500" cy="71176"/>
              <a:chOff x="0" y="0"/>
              <a:chExt cx="288" cy="96"/>
            </a:xfrm>
          </p:grpSpPr>
          <p:sp>
            <p:nvSpPr>
              <p:cNvPr id="258" name="Line 505"/>
              <p:cNvSpPr>
                <a:spLocks noChangeShapeType="1"/>
              </p:cNvSpPr>
              <p:nvPr/>
            </p:nvSpPr>
            <p:spPr bwMode="auto">
              <a:xfrm flipV="1">
                <a:off x="0" y="0"/>
                <a:ext cx="144" cy="96"/>
              </a:xfrm>
              <a:prstGeom prst="line">
                <a:avLst/>
              </a:prstGeom>
              <a:noFill/>
              <a:ln w="12700">
                <a:solidFill>
                  <a:srgbClr val="FF0000"/>
                </a:solidFill>
                <a:round/>
                <a:headEnd/>
                <a:tailEnd/>
              </a:ln>
            </p:spPr>
            <p:txBody>
              <a:bodyPr/>
              <a:lstStyle/>
              <a:p>
                <a:endParaRPr lang="en-US"/>
              </a:p>
            </p:txBody>
          </p:sp>
          <p:sp>
            <p:nvSpPr>
              <p:cNvPr id="259" name="Line 506"/>
              <p:cNvSpPr>
                <a:spLocks noChangeShapeType="1"/>
              </p:cNvSpPr>
              <p:nvPr/>
            </p:nvSpPr>
            <p:spPr bwMode="auto">
              <a:xfrm>
                <a:off x="144" y="0"/>
                <a:ext cx="144" cy="96"/>
              </a:xfrm>
              <a:prstGeom prst="line">
                <a:avLst/>
              </a:prstGeom>
              <a:noFill/>
              <a:ln w="12700">
                <a:solidFill>
                  <a:srgbClr val="FF0000"/>
                </a:solidFill>
                <a:round/>
                <a:headEnd/>
                <a:tailEnd/>
              </a:ln>
            </p:spPr>
            <p:txBody>
              <a:bodyPr/>
              <a:lstStyle/>
              <a:p>
                <a:endParaRPr lang="en-US"/>
              </a:p>
            </p:txBody>
          </p:sp>
        </p:grpSp>
      </p:grpSp>
      <p:grpSp>
        <p:nvGrpSpPr>
          <p:cNvPr id="264" name="Group 55"/>
          <p:cNvGrpSpPr>
            <a:grpSpLocks/>
          </p:cNvGrpSpPr>
          <p:nvPr/>
        </p:nvGrpSpPr>
        <p:grpSpPr bwMode="auto">
          <a:xfrm rot="1058789">
            <a:off x="3976005" y="1941399"/>
            <a:ext cx="260350" cy="130175"/>
            <a:chOff x="1872" y="2688"/>
            <a:chExt cx="192" cy="96"/>
          </a:xfrm>
        </p:grpSpPr>
        <p:sp>
          <p:nvSpPr>
            <p:cNvPr id="265" name="Rectangle 56"/>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266" name="Group 57"/>
            <p:cNvGrpSpPr>
              <a:grpSpLocks/>
            </p:cNvGrpSpPr>
            <p:nvPr/>
          </p:nvGrpSpPr>
          <p:grpSpPr bwMode="auto">
            <a:xfrm>
              <a:off x="1920" y="2726"/>
              <a:ext cx="96" cy="21"/>
              <a:chOff x="1776" y="3648"/>
              <a:chExt cx="240" cy="48"/>
            </a:xfrm>
          </p:grpSpPr>
          <p:sp>
            <p:nvSpPr>
              <p:cNvPr id="267" name="Oval 58"/>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68" name="Oval 59"/>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69" name="Oval 60"/>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grpSp>
        <p:nvGrpSpPr>
          <p:cNvPr id="279" name="Group 34"/>
          <p:cNvGrpSpPr>
            <a:grpSpLocks/>
          </p:cNvGrpSpPr>
          <p:nvPr/>
        </p:nvGrpSpPr>
        <p:grpSpPr bwMode="auto">
          <a:xfrm rot="-3147168">
            <a:off x="2037844" y="1757580"/>
            <a:ext cx="109538" cy="196850"/>
            <a:chOff x="2496" y="1584"/>
            <a:chExt cx="81" cy="145"/>
          </a:xfrm>
        </p:grpSpPr>
        <p:sp>
          <p:nvSpPr>
            <p:cNvPr id="280" name="AutoShape 35"/>
            <p:cNvSpPr>
              <a:spLocks noChangeArrowheads="1"/>
            </p:cNvSpPr>
            <p:nvPr/>
          </p:nvSpPr>
          <p:spPr bwMode="auto">
            <a:xfrm>
              <a:off x="2496" y="1584"/>
              <a:ext cx="81" cy="81"/>
            </a:xfrm>
            <a:prstGeom prst="triangle">
              <a:avLst>
                <a:gd name="adj" fmla="val 50000"/>
              </a:avLst>
            </a:prstGeom>
            <a:solidFill>
              <a:srgbClr val="008000"/>
            </a:solidFill>
            <a:ln w="38100">
              <a:solidFill>
                <a:srgbClr val="008000"/>
              </a:solidFill>
              <a:miter lim="800000"/>
              <a:headEnd/>
              <a:tailEnd/>
            </a:ln>
          </p:spPr>
          <p:txBody>
            <a:bodyPr wrap="none" anchor="ctr"/>
            <a:lstStyle/>
            <a:p>
              <a:endParaRPr lang="en-US"/>
            </a:p>
          </p:txBody>
        </p:sp>
        <p:sp>
          <p:nvSpPr>
            <p:cNvPr id="281" name="Oval 36"/>
            <p:cNvSpPr>
              <a:spLocks noChangeArrowheads="1"/>
            </p:cNvSpPr>
            <p:nvPr/>
          </p:nvSpPr>
          <p:spPr bwMode="auto">
            <a:xfrm>
              <a:off x="2505" y="1671"/>
              <a:ext cx="64" cy="58"/>
            </a:xfrm>
            <a:prstGeom prst="ellipse">
              <a:avLst/>
            </a:prstGeom>
            <a:noFill/>
            <a:ln w="38100">
              <a:solidFill>
                <a:srgbClr val="008000"/>
              </a:solidFill>
              <a:round/>
              <a:headEnd/>
              <a:tailEnd/>
            </a:ln>
          </p:spPr>
          <p:txBody>
            <a:bodyPr wrap="none" anchor="ctr"/>
            <a:lstStyle/>
            <a:p>
              <a:endParaRPr lang="en-US"/>
            </a:p>
          </p:txBody>
        </p:sp>
      </p:grpSp>
      <p:grpSp>
        <p:nvGrpSpPr>
          <p:cNvPr id="282" name="Group 55"/>
          <p:cNvGrpSpPr>
            <a:grpSpLocks/>
          </p:cNvGrpSpPr>
          <p:nvPr/>
        </p:nvGrpSpPr>
        <p:grpSpPr bwMode="auto">
          <a:xfrm rot="1058789">
            <a:off x="2581827" y="6558554"/>
            <a:ext cx="260350" cy="130175"/>
            <a:chOff x="1872" y="2688"/>
            <a:chExt cx="192" cy="96"/>
          </a:xfrm>
        </p:grpSpPr>
        <p:sp>
          <p:nvSpPr>
            <p:cNvPr id="283" name="Rectangle 56"/>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284" name="Group 57"/>
            <p:cNvGrpSpPr>
              <a:grpSpLocks/>
            </p:cNvGrpSpPr>
            <p:nvPr/>
          </p:nvGrpSpPr>
          <p:grpSpPr bwMode="auto">
            <a:xfrm>
              <a:off x="1920" y="2726"/>
              <a:ext cx="96" cy="21"/>
              <a:chOff x="1776" y="3648"/>
              <a:chExt cx="240" cy="48"/>
            </a:xfrm>
          </p:grpSpPr>
          <p:sp>
            <p:nvSpPr>
              <p:cNvPr id="285" name="Oval 58"/>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86" name="Oval 59"/>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87" name="Oval 60"/>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grpSp>
        <p:nvGrpSpPr>
          <p:cNvPr id="294" name="Group 293"/>
          <p:cNvGrpSpPr/>
          <p:nvPr/>
        </p:nvGrpSpPr>
        <p:grpSpPr>
          <a:xfrm rot="5931597">
            <a:off x="4275279" y="3957235"/>
            <a:ext cx="317111" cy="133621"/>
            <a:chOff x="2819400" y="-533400"/>
            <a:chExt cx="467833" cy="152400"/>
          </a:xfrm>
        </p:grpSpPr>
        <p:sp>
          <p:nvSpPr>
            <p:cNvPr id="295" name="Oval 294"/>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6" name="Oval 295"/>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7" name="Oval 296"/>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8" name="Oval 297"/>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9" name="Oval 298"/>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0" name="Oval 299"/>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1" name="Straight Connector 300"/>
            <p:cNvCxnSpPr>
              <a:stCxn id="295" idx="0"/>
              <a:endCxn id="300"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302" name="Straight Connector 301"/>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303" name="Group 302"/>
          <p:cNvGrpSpPr/>
          <p:nvPr/>
        </p:nvGrpSpPr>
        <p:grpSpPr>
          <a:xfrm rot="4622779">
            <a:off x="3637210" y="4490635"/>
            <a:ext cx="317111" cy="133621"/>
            <a:chOff x="2819400" y="-533400"/>
            <a:chExt cx="467833" cy="152400"/>
          </a:xfrm>
        </p:grpSpPr>
        <p:sp>
          <p:nvSpPr>
            <p:cNvPr id="304" name="Oval 303"/>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5" name="Oval 304"/>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6" name="Oval 305"/>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7" name="Oval 306"/>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8" name="Oval 307"/>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9" name="Oval 308"/>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0" name="Straight Connector 309"/>
            <p:cNvCxnSpPr>
              <a:stCxn id="304" idx="0"/>
              <a:endCxn id="309"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311" name="Straight Connector 310"/>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312" name="Group 311"/>
          <p:cNvGrpSpPr/>
          <p:nvPr/>
        </p:nvGrpSpPr>
        <p:grpSpPr>
          <a:xfrm rot="2381719">
            <a:off x="4705971" y="4886468"/>
            <a:ext cx="317111" cy="133621"/>
            <a:chOff x="2819400" y="-533400"/>
            <a:chExt cx="467833" cy="152400"/>
          </a:xfrm>
        </p:grpSpPr>
        <p:sp>
          <p:nvSpPr>
            <p:cNvPr id="313" name="Oval 312"/>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4" name="Oval 313"/>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Oval 314"/>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6" name="Oval 315"/>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Oval 316"/>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8" name="Oval 317"/>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9" name="Straight Connector 318"/>
            <p:cNvCxnSpPr>
              <a:stCxn id="313" idx="0"/>
              <a:endCxn id="318"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320" name="Straight Connector 319"/>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321" name="Group 320"/>
          <p:cNvGrpSpPr/>
          <p:nvPr/>
        </p:nvGrpSpPr>
        <p:grpSpPr>
          <a:xfrm rot="19614381">
            <a:off x="5573358" y="4876334"/>
            <a:ext cx="317111" cy="133621"/>
            <a:chOff x="2819400" y="-533400"/>
            <a:chExt cx="467833" cy="152400"/>
          </a:xfrm>
        </p:grpSpPr>
        <p:sp>
          <p:nvSpPr>
            <p:cNvPr id="322" name="Oval 321"/>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3" name="Oval 322"/>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4" name="Oval 323"/>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5" name="Oval 324"/>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6" name="Oval 325"/>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7" name="Oval 326"/>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8" name="Straight Connector 327"/>
            <p:cNvCxnSpPr>
              <a:stCxn id="322" idx="0"/>
              <a:endCxn id="327"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329" name="Straight Connector 328"/>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335" name="Group 334"/>
          <p:cNvGrpSpPr/>
          <p:nvPr/>
        </p:nvGrpSpPr>
        <p:grpSpPr>
          <a:xfrm>
            <a:off x="2133600" y="5029200"/>
            <a:ext cx="338667" cy="304800"/>
            <a:chOff x="-1786467" y="304800"/>
            <a:chExt cx="685800" cy="838200"/>
          </a:xfrm>
        </p:grpSpPr>
        <p:cxnSp>
          <p:nvCxnSpPr>
            <p:cNvPr id="331" name="Straight Connector 330"/>
            <p:cNvCxnSpPr/>
            <p:nvPr/>
          </p:nvCxnSpPr>
          <p:spPr>
            <a:xfrm>
              <a:off x="-1447800" y="304800"/>
              <a:ext cx="0" cy="838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a:off x="-1786467" y="6858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36" name="Group 335"/>
          <p:cNvGrpSpPr/>
          <p:nvPr/>
        </p:nvGrpSpPr>
        <p:grpSpPr>
          <a:xfrm>
            <a:off x="3733800" y="2057400"/>
            <a:ext cx="338667" cy="304800"/>
            <a:chOff x="-1786467" y="304800"/>
            <a:chExt cx="685800" cy="838200"/>
          </a:xfrm>
        </p:grpSpPr>
        <p:cxnSp>
          <p:nvCxnSpPr>
            <p:cNvPr id="337" name="Straight Connector 336"/>
            <p:cNvCxnSpPr/>
            <p:nvPr/>
          </p:nvCxnSpPr>
          <p:spPr>
            <a:xfrm>
              <a:off x="-1447800" y="304800"/>
              <a:ext cx="0" cy="838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a:off x="-1786467" y="6858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39" name="Group 338"/>
          <p:cNvGrpSpPr/>
          <p:nvPr/>
        </p:nvGrpSpPr>
        <p:grpSpPr>
          <a:xfrm>
            <a:off x="781755" y="1134534"/>
            <a:ext cx="338667" cy="304800"/>
            <a:chOff x="-1786467" y="304800"/>
            <a:chExt cx="685800" cy="838200"/>
          </a:xfrm>
        </p:grpSpPr>
        <p:cxnSp>
          <p:nvCxnSpPr>
            <p:cNvPr id="340" name="Straight Connector 339"/>
            <p:cNvCxnSpPr/>
            <p:nvPr/>
          </p:nvCxnSpPr>
          <p:spPr>
            <a:xfrm>
              <a:off x="-1447800" y="304800"/>
              <a:ext cx="0" cy="838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p:nvPr/>
          </p:nvCxnSpPr>
          <p:spPr>
            <a:xfrm>
              <a:off x="-1786467" y="6858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42" name="Group 341"/>
          <p:cNvGrpSpPr/>
          <p:nvPr/>
        </p:nvGrpSpPr>
        <p:grpSpPr>
          <a:xfrm>
            <a:off x="3505200" y="4495800"/>
            <a:ext cx="338667" cy="304800"/>
            <a:chOff x="-1786467" y="304800"/>
            <a:chExt cx="685800" cy="838200"/>
          </a:xfrm>
        </p:grpSpPr>
        <p:cxnSp>
          <p:nvCxnSpPr>
            <p:cNvPr id="343" name="Straight Connector 342"/>
            <p:cNvCxnSpPr/>
            <p:nvPr/>
          </p:nvCxnSpPr>
          <p:spPr>
            <a:xfrm>
              <a:off x="-1447800" y="304800"/>
              <a:ext cx="0" cy="838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a:off x="-1786467" y="685800"/>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7" name="Group 159"/>
          <p:cNvGrpSpPr>
            <a:grpSpLocks/>
          </p:cNvGrpSpPr>
          <p:nvPr/>
        </p:nvGrpSpPr>
        <p:grpSpPr bwMode="auto">
          <a:xfrm>
            <a:off x="4800600" y="3352800"/>
            <a:ext cx="195478" cy="432574"/>
            <a:chOff x="240" y="480"/>
            <a:chExt cx="192" cy="384"/>
          </a:xfrm>
        </p:grpSpPr>
        <p:sp>
          <p:nvSpPr>
            <p:cNvPr id="218"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219"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220"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221" name="Line 163"/>
            <p:cNvSpPr>
              <a:spLocks noChangeShapeType="1"/>
            </p:cNvSpPr>
            <p:nvPr/>
          </p:nvSpPr>
          <p:spPr bwMode="auto">
            <a:xfrm>
              <a:off x="240" y="650"/>
              <a:ext cx="192" cy="0"/>
            </a:xfrm>
            <a:prstGeom prst="line">
              <a:avLst/>
            </a:prstGeom>
            <a:noFill/>
            <a:ln w="25400">
              <a:solidFill>
                <a:srgbClr val="FF0000"/>
              </a:solidFill>
              <a:round/>
              <a:headEnd/>
              <a:tailEnd/>
            </a:ln>
          </p:spPr>
          <p:txBody>
            <a:bodyPr wrap="none" anchor="ctr"/>
            <a:lstStyle/>
            <a:p>
              <a:endParaRPr lang="en-US"/>
            </a:p>
          </p:txBody>
        </p:sp>
        <p:sp>
          <p:nvSpPr>
            <p:cNvPr id="222" name="Line 165"/>
            <p:cNvSpPr>
              <a:spLocks noChangeShapeType="1"/>
            </p:cNvSpPr>
            <p:nvPr/>
          </p:nvSpPr>
          <p:spPr bwMode="auto">
            <a:xfrm>
              <a:off x="240" y="600"/>
              <a:ext cx="192" cy="0"/>
            </a:xfrm>
            <a:prstGeom prst="line">
              <a:avLst/>
            </a:prstGeom>
            <a:noFill/>
            <a:ln w="25400">
              <a:solidFill>
                <a:srgbClr val="FF0000"/>
              </a:solidFill>
              <a:round/>
              <a:headEnd/>
              <a:tailEnd/>
            </a:ln>
          </p:spPr>
          <p:txBody>
            <a:bodyPr wrap="none" anchor="ctr"/>
            <a:lstStyle/>
            <a:p>
              <a:endParaRPr lang="en-US"/>
            </a:p>
          </p:txBody>
        </p:sp>
        <p:sp>
          <p:nvSpPr>
            <p:cNvPr id="223"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2</a:t>
            </a:fld>
            <a:endParaRPr lang="en-US"/>
          </a:p>
        </p:txBody>
      </p:sp>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12" name="Rectangle 11"/>
          <p:cNvSpPr/>
          <p:nvPr/>
        </p:nvSpPr>
        <p:spPr>
          <a:xfrm>
            <a:off x="5181600" y="4495800"/>
            <a:ext cx="3657600" cy="304800"/>
          </a:xfrm>
          <a:prstGeom prst="rect">
            <a:avLst/>
          </a:prstGeom>
          <a:solidFill>
            <a:srgbClr val="FF0000">
              <a:alpha val="25098"/>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Defending/Withdrawal</a:t>
            </a:r>
          </a:p>
        </p:txBody>
      </p:sp>
      <p:sp>
        <p:nvSpPr>
          <p:cNvPr id="13" name="Rectangle 12"/>
          <p:cNvSpPr/>
          <p:nvPr/>
        </p:nvSpPr>
        <p:spPr>
          <a:xfrm>
            <a:off x="152400" y="5791200"/>
            <a:ext cx="838200" cy="228600"/>
          </a:xfrm>
          <a:prstGeom prst="rect">
            <a:avLst/>
          </a:prstGeom>
          <a:solidFill>
            <a:srgbClr val="33CC33">
              <a:alpha val="3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60%</a:t>
            </a:r>
          </a:p>
        </p:txBody>
      </p:sp>
      <p:sp>
        <p:nvSpPr>
          <p:cNvPr id="14" name="Rectangle 13"/>
          <p:cNvSpPr/>
          <p:nvPr/>
        </p:nvSpPr>
        <p:spPr>
          <a:xfrm>
            <a:off x="7320778" y="5791200"/>
            <a:ext cx="1594621" cy="228600"/>
          </a:xfrm>
          <a:prstGeom prst="rect">
            <a:avLst/>
          </a:prstGeom>
          <a:solidFill>
            <a:srgbClr val="33CC33">
              <a:alpha val="3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60%</a:t>
            </a:r>
          </a:p>
        </p:txBody>
      </p:sp>
      <p:sp>
        <p:nvSpPr>
          <p:cNvPr id="15" name="Rectangle 14"/>
          <p:cNvSpPr/>
          <p:nvPr/>
        </p:nvSpPr>
        <p:spPr>
          <a:xfrm>
            <a:off x="990600" y="5791200"/>
            <a:ext cx="1295400" cy="2286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62000" y="-28907"/>
            <a:ext cx="3048000" cy="369332"/>
          </a:xfrm>
          <a:prstGeom prst="rect">
            <a:avLst/>
          </a:prstGeom>
          <a:noFill/>
        </p:spPr>
        <p:txBody>
          <a:bodyPr wrap="square" rtlCol="0">
            <a:spAutoFit/>
          </a:bodyPr>
          <a:lstStyle/>
          <a:p>
            <a:r>
              <a:rPr lang="en-US" dirty="0"/>
              <a:t>25AUG</a:t>
            </a:r>
          </a:p>
        </p:txBody>
      </p:sp>
      <p:sp>
        <p:nvSpPr>
          <p:cNvPr id="17" name="TextBox 16"/>
          <p:cNvSpPr txBox="1"/>
          <p:nvPr/>
        </p:nvSpPr>
        <p:spPr>
          <a:xfrm rot="5400000">
            <a:off x="6465918" y="2552983"/>
            <a:ext cx="1295400" cy="276999"/>
          </a:xfrm>
          <a:prstGeom prst="rect">
            <a:avLst/>
          </a:prstGeom>
          <a:noFill/>
        </p:spPr>
        <p:txBody>
          <a:bodyPr wrap="square" rtlCol="0">
            <a:spAutoFit/>
          </a:bodyPr>
          <a:lstStyle/>
          <a:p>
            <a:r>
              <a:rPr lang="en-US" sz="1200" dirty="0"/>
              <a:t>OBJ Bull Seized</a:t>
            </a:r>
          </a:p>
        </p:txBody>
      </p:sp>
      <p:sp>
        <p:nvSpPr>
          <p:cNvPr id="18" name="TextBox 17"/>
          <p:cNvSpPr txBox="1"/>
          <p:nvPr/>
        </p:nvSpPr>
        <p:spPr>
          <a:xfrm rot="5400000">
            <a:off x="3072200" y="2566601"/>
            <a:ext cx="1295400" cy="276999"/>
          </a:xfrm>
          <a:prstGeom prst="rect">
            <a:avLst/>
          </a:prstGeom>
          <a:noFill/>
        </p:spPr>
        <p:txBody>
          <a:bodyPr wrap="square" rtlCol="0">
            <a:spAutoFit/>
          </a:bodyPr>
          <a:lstStyle/>
          <a:p>
            <a:r>
              <a:rPr lang="en-US" sz="1200" dirty="0"/>
              <a:t>SP APOD</a:t>
            </a:r>
          </a:p>
        </p:txBody>
      </p:sp>
      <p:sp>
        <p:nvSpPr>
          <p:cNvPr id="19" name="TextBox 18"/>
          <p:cNvSpPr txBox="1"/>
          <p:nvPr/>
        </p:nvSpPr>
        <p:spPr>
          <a:xfrm rot="5400000">
            <a:off x="3986599" y="2566601"/>
            <a:ext cx="1295400" cy="276999"/>
          </a:xfrm>
          <a:prstGeom prst="rect">
            <a:avLst/>
          </a:prstGeom>
          <a:noFill/>
        </p:spPr>
        <p:txBody>
          <a:bodyPr wrap="square" rtlCol="0">
            <a:spAutoFit/>
          </a:bodyPr>
          <a:lstStyle/>
          <a:p>
            <a:r>
              <a:rPr lang="en-US" sz="1200" dirty="0"/>
              <a:t>Cross LD</a:t>
            </a:r>
          </a:p>
        </p:txBody>
      </p:sp>
      <p:sp>
        <p:nvSpPr>
          <p:cNvPr id="20" name="TextBox 19"/>
          <p:cNvSpPr txBox="1"/>
          <p:nvPr/>
        </p:nvSpPr>
        <p:spPr>
          <a:xfrm rot="5400000">
            <a:off x="2614999" y="2566601"/>
            <a:ext cx="1295400" cy="276999"/>
          </a:xfrm>
          <a:prstGeom prst="rect">
            <a:avLst/>
          </a:prstGeom>
          <a:noFill/>
        </p:spPr>
        <p:txBody>
          <a:bodyPr wrap="square" rtlCol="0">
            <a:spAutoFit/>
          </a:bodyPr>
          <a:lstStyle/>
          <a:p>
            <a:r>
              <a:rPr lang="en-US" sz="1200" dirty="0"/>
              <a:t>COMMEX</a:t>
            </a:r>
          </a:p>
        </p:txBody>
      </p:sp>
      <p:sp>
        <p:nvSpPr>
          <p:cNvPr id="21" name="TextBox 20"/>
          <p:cNvSpPr txBox="1"/>
          <p:nvPr/>
        </p:nvSpPr>
        <p:spPr>
          <a:xfrm rot="5400000">
            <a:off x="2843600" y="2566601"/>
            <a:ext cx="1295400" cy="276999"/>
          </a:xfrm>
          <a:prstGeom prst="rect">
            <a:avLst/>
          </a:prstGeom>
          <a:noFill/>
        </p:spPr>
        <p:txBody>
          <a:bodyPr wrap="square" rtlCol="0">
            <a:spAutoFit/>
          </a:bodyPr>
          <a:lstStyle/>
          <a:p>
            <a:r>
              <a:rPr lang="en-US" sz="1200" dirty="0"/>
              <a:t>REDCON 1</a:t>
            </a:r>
          </a:p>
        </p:txBody>
      </p:sp>
      <p:sp>
        <p:nvSpPr>
          <p:cNvPr id="22" name="TextBox 21"/>
          <p:cNvSpPr txBox="1"/>
          <p:nvPr/>
        </p:nvSpPr>
        <p:spPr>
          <a:xfrm rot="5400000">
            <a:off x="2005399" y="2642801"/>
            <a:ext cx="1295400" cy="276999"/>
          </a:xfrm>
          <a:prstGeom prst="rect">
            <a:avLst/>
          </a:prstGeom>
          <a:noFill/>
        </p:spPr>
        <p:txBody>
          <a:bodyPr wrap="square" rtlCol="0">
            <a:spAutoFit/>
          </a:bodyPr>
          <a:lstStyle/>
          <a:p>
            <a:r>
              <a:rPr lang="en-US" sz="1200" dirty="0"/>
              <a:t>CO/1SG PCI</a:t>
            </a:r>
          </a:p>
        </p:txBody>
      </p:sp>
      <p:sp>
        <p:nvSpPr>
          <p:cNvPr id="23" name="TextBox 22"/>
          <p:cNvSpPr txBox="1"/>
          <p:nvPr/>
        </p:nvSpPr>
        <p:spPr>
          <a:xfrm rot="5400000">
            <a:off x="862399" y="3862001"/>
            <a:ext cx="1295400" cy="276999"/>
          </a:xfrm>
          <a:prstGeom prst="rect">
            <a:avLst/>
          </a:prstGeom>
          <a:noFill/>
        </p:spPr>
        <p:txBody>
          <a:bodyPr wrap="square" rtlCol="0">
            <a:spAutoFit/>
          </a:bodyPr>
          <a:lstStyle/>
          <a:p>
            <a:r>
              <a:rPr lang="en-US" sz="1200" dirty="0"/>
              <a:t>1</a:t>
            </a:r>
            <a:r>
              <a:rPr lang="en-US" sz="1200" baseline="30000" dirty="0"/>
              <a:t>st</a:t>
            </a:r>
            <a:r>
              <a:rPr lang="en-US" sz="1200" dirty="0"/>
              <a:t> Call</a:t>
            </a:r>
          </a:p>
        </p:txBody>
      </p:sp>
      <p:sp>
        <p:nvSpPr>
          <p:cNvPr id="24" name="TextBox 23"/>
          <p:cNvSpPr txBox="1"/>
          <p:nvPr/>
        </p:nvSpPr>
        <p:spPr>
          <a:xfrm rot="5400000">
            <a:off x="4596199" y="1347401"/>
            <a:ext cx="1295400" cy="276999"/>
          </a:xfrm>
          <a:prstGeom prst="rect">
            <a:avLst/>
          </a:prstGeom>
          <a:noFill/>
        </p:spPr>
        <p:txBody>
          <a:bodyPr wrap="square" rtlCol="0">
            <a:spAutoFit/>
          </a:bodyPr>
          <a:lstStyle/>
          <a:p>
            <a:r>
              <a:rPr lang="en-US" sz="1200" dirty="0"/>
              <a:t>A Cross LD</a:t>
            </a:r>
          </a:p>
        </p:txBody>
      </p:sp>
      <p:sp>
        <p:nvSpPr>
          <p:cNvPr id="25" name="TextBox 24"/>
          <p:cNvSpPr txBox="1"/>
          <p:nvPr/>
        </p:nvSpPr>
        <p:spPr>
          <a:xfrm rot="5400000">
            <a:off x="2767399" y="1347401"/>
            <a:ext cx="1295400" cy="276999"/>
          </a:xfrm>
          <a:prstGeom prst="rect">
            <a:avLst/>
          </a:prstGeom>
          <a:noFill/>
        </p:spPr>
        <p:txBody>
          <a:bodyPr wrap="square" rtlCol="0">
            <a:spAutoFit/>
          </a:bodyPr>
          <a:lstStyle/>
          <a:p>
            <a:r>
              <a:rPr lang="en-US" sz="1200" dirty="0"/>
              <a:t>D co Screening</a:t>
            </a:r>
          </a:p>
        </p:txBody>
      </p:sp>
      <p:sp>
        <p:nvSpPr>
          <p:cNvPr id="26" name="TextBox 25"/>
          <p:cNvSpPr txBox="1"/>
          <p:nvPr/>
        </p:nvSpPr>
        <p:spPr>
          <a:xfrm rot="5400000">
            <a:off x="4977199" y="1347401"/>
            <a:ext cx="1295400" cy="276999"/>
          </a:xfrm>
          <a:prstGeom prst="rect">
            <a:avLst/>
          </a:prstGeom>
          <a:noFill/>
        </p:spPr>
        <p:txBody>
          <a:bodyPr wrap="square" rtlCol="0">
            <a:spAutoFit/>
          </a:bodyPr>
          <a:lstStyle/>
          <a:p>
            <a:r>
              <a:rPr lang="en-US" sz="1200" dirty="0"/>
              <a:t>C Cross LD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atin typeface="Arial" charset="0"/>
              </a:rPr>
              <a:t>Brigade Mission</a:t>
            </a:r>
          </a:p>
        </p:txBody>
      </p:sp>
      <p:sp>
        <p:nvSpPr>
          <p:cNvPr id="15363" name="Rectangle 3"/>
          <p:cNvSpPr>
            <a:spLocks noChangeArrowheads="1"/>
          </p:cNvSpPr>
          <p:nvPr/>
        </p:nvSpPr>
        <p:spPr bwMode="auto">
          <a:xfrm>
            <a:off x="304800" y="1752600"/>
            <a:ext cx="8534400" cy="2554288"/>
          </a:xfrm>
          <a:prstGeom prst="rect">
            <a:avLst/>
          </a:prstGeom>
          <a:noFill/>
          <a:ln w="9525">
            <a:noFill/>
            <a:miter lim="800000"/>
            <a:headEnd/>
            <a:tailEnd/>
          </a:ln>
        </p:spPr>
        <p:txBody>
          <a:bodyPr>
            <a:spAutoFit/>
          </a:bodyPr>
          <a:lstStyle/>
          <a:p>
            <a:pPr algn="l"/>
            <a:r>
              <a:rPr lang="en-US" sz="3200" dirty="0"/>
              <a:t>3</a:t>
            </a:r>
            <a:r>
              <a:rPr lang="en-US" sz="3200" baseline="30000" dirty="0"/>
              <a:t>rd</a:t>
            </a:r>
            <a:r>
              <a:rPr lang="en-US" sz="3200" dirty="0"/>
              <a:t> BDE, 101</a:t>
            </a:r>
            <a:r>
              <a:rPr lang="en-US" sz="3200" baseline="30000" dirty="0"/>
              <a:t>st</a:t>
            </a:r>
            <a:r>
              <a:rPr lang="en-US" sz="3200" dirty="0"/>
              <a:t> ABN DIV (AASLT) attacks at 251900 AUG to seize key terrain in zone from GL1276 to GL2690, in order to pass the 1</a:t>
            </a:r>
            <a:r>
              <a:rPr lang="en-US" sz="3200" baseline="30000" dirty="0"/>
              <a:t>st</a:t>
            </a:r>
            <a:r>
              <a:rPr lang="en-US" sz="3200" dirty="0"/>
              <a:t> BDE, 25</a:t>
            </a:r>
            <a:r>
              <a:rPr lang="en-US" sz="3200" baseline="30000" dirty="0"/>
              <a:t>th</a:t>
            </a:r>
            <a:r>
              <a:rPr lang="en-US" sz="3200" dirty="0"/>
              <a:t> ID through zone and facilitate their seizure of the town of Darby.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p:txBody>
          <a:bodyPr/>
          <a:lstStyle/>
          <a:p>
            <a:pPr eaLnBrk="1" hangingPunct="1">
              <a:lnSpc>
                <a:spcPct val="90000"/>
              </a:lnSpc>
            </a:pPr>
            <a:r>
              <a:rPr lang="en-US">
                <a:latin typeface="Arial" charset="0"/>
              </a:rPr>
              <a:t>Seize objective areas NLT 261200 AUG</a:t>
            </a:r>
          </a:p>
          <a:p>
            <a:pPr eaLnBrk="1" hangingPunct="1">
              <a:lnSpc>
                <a:spcPct val="90000"/>
              </a:lnSpc>
            </a:pPr>
            <a:r>
              <a:rPr lang="en-US">
                <a:latin typeface="Arial" charset="0"/>
              </a:rPr>
              <a:t>ADA assets in zone unable to hinder buildup of combat power at Columbus APOD</a:t>
            </a:r>
          </a:p>
          <a:p>
            <a:pPr eaLnBrk="1" hangingPunct="1">
              <a:lnSpc>
                <a:spcPct val="90000"/>
              </a:lnSpc>
            </a:pPr>
            <a:r>
              <a:rPr lang="en-US">
                <a:latin typeface="Arial" charset="0"/>
              </a:rPr>
              <a:t>Enemy AT systems along Route Vibe unable to fire upon 1</a:t>
            </a:r>
            <a:r>
              <a:rPr lang="en-US" baseline="30000">
                <a:latin typeface="Arial" charset="0"/>
              </a:rPr>
              <a:t>st</a:t>
            </a:r>
            <a:r>
              <a:rPr lang="en-US">
                <a:latin typeface="Arial" charset="0"/>
              </a:rPr>
              <a:t> BDE, 25</a:t>
            </a:r>
            <a:r>
              <a:rPr lang="en-US" baseline="30000">
                <a:latin typeface="Arial" charset="0"/>
              </a:rPr>
              <a:t>th</a:t>
            </a:r>
            <a:r>
              <a:rPr lang="en-US">
                <a:latin typeface="Arial" charset="0"/>
              </a:rPr>
              <a:t> ID</a:t>
            </a:r>
          </a:p>
          <a:p>
            <a:pPr eaLnBrk="1" hangingPunct="1">
              <a:lnSpc>
                <a:spcPct val="90000"/>
              </a:lnSpc>
            </a:pPr>
            <a:r>
              <a:rPr lang="en-US">
                <a:latin typeface="Arial" charset="0"/>
              </a:rPr>
              <a:t>Protect assets remaining at McKenna APOD</a:t>
            </a:r>
          </a:p>
          <a:p>
            <a:pPr eaLnBrk="1" hangingPunct="1">
              <a:lnSpc>
                <a:spcPct val="90000"/>
              </a:lnSpc>
            </a:pPr>
            <a:r>
              <a:rPr lang="en-US">
                <a:latin typeface="Arial" charset="0"/>
              </a:rPr>
              <a:t>Pass 1</a:t>
            </a:r>
            <a:r>
              <a:rPr lang="en-US" baseline="30000">
                <a:latin typeface="Arial" charset="0"/>
              </a:rPr>
              <a:t>st</a:t>
            </a:r>
            <a:r>
              <a:rPr lang="en-US">
                <a:latin typeface="Arial" charset="0"/>
              </a:rPr>
              <a:t> BDE, 25</a:t>
            </a:r>
            <a:r>
              <a:rPr lang="en-US" baseline="30000">
                <a:latin typeface="Arial" charset="0"/>
              </a:rPr>
              <a:t>th</a:t>
            </a:r>
            <a:r>
              <a:rPr lang="en-US">
                <a:latin typeface="Arial" charset="0"/>
              </a:rPr>
              <a:t> ID through zone</a:t>
            </a:r>
          </a:p>
        </p:txBody>
      </p:sp>
      <p:sp>
        <p:nvSpPr>
          <p:cNvPr id="16387" name="Rectangle 4"/>
          <p:cNvSpPr>
            <a:spLocks noGrp="1" noChangeArrowheads="1"/>
          </p:cNvSpPr>
          <p:nvPr>
            <p:ph type="title"/>
          </p:nvPr>
        </p:nvSpPr>
        <p:spPr>
          <a:noFill/>
        </p:spPr>
        <p:txBody>
          <a:bodyPr/>
          <a:lstStyle/>
          <a:p>
            <a:pPr eaLnBrk="1" hangingPunct="1"/>
            <a:r>
              <a:rPr lang="en-US">
                <a:latin typeface="Arial" charset="0"/>
              </a:rPr>
              <a:t>BDE CDR’s Intent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91"/>
          <p:cNvSpPr txBox="1">
            <a:spLocks noChangeArrowheads="1"/>
          </p:cNvSpPr>
          <p:nvPr/>
        </p:nvSpPr>
        <p:spPr bwMode="auto">
          <a:xfrm rot="-5400000">
            <a:off x="-2436813" y="4021138"/>
            <a:ext cx="5056187" cy="274638"/>
          </a:xfrm>
          <a:prstGeom prst="rect">
            <a:avLst/>
          </a:prstGeom>
          <a:noFill/>
          <a:ln w="9525">
            <a:noFill/>
            <a:miter lim="800000"/>
            <a:headEnd/>
            <a:tailEnd/>
          </a:ln>
        </p:spPr>
        <p:txBody>
          <a:bodyPr wrap="none">
            <a:spAutoFit/>
          </a:bodyPr>
          <a:lstStyle/>
          <a:p>
            <a:r>
              <a:rPr lang="en-US" sz="1200"/>
              <a:t>Appendix 3 (BDE Concept) to Annex C (Operations) to Frago 1-07-1</a:t>
            </a:r>
          </a:p>
        </p:txBody>
      </p:sp>
      <p:grpSp>
        <p:nvGrpSpPr>
          <p:cNvPr id="2" name="Group 143"/>
          <p:cNvGrpSpPr>
            <a:grpSpLocks/>
          </p:cNvGrpSpPr>
          <p:nvPr/>
        </p:nvGrpSpPr>
        <p:grpSpPr bwMode="auto">
          <a:xfrm>
            <a:off x="1905000" y="2743200"/>
            <a:ext cx="2386013" cy="1924050"/>
            <a:chOff x="1104" y="343"/>
            <a:chExt cx="1503" cy="1212"/>
          </a:xfrm>
        </p:grpSpPr>
        <p:sp>
          <p:nvSpPr>
            <p:cNvPr id="17503" name="Text Box 88"/>
            <p:cNvSpPr txBox="1">
              <a:spLocks noChangeArrowheads="1"/>
            </p:cNvSpPr>
            <p:nvPr/>
          </p:nvSpPr>
          <p:spPr bwMode="auto">
            <a:xfrm>
              <a:off x="1104" y="864"/>
              <a:ext cx="1503" cy="691"/>
            </a:xfrm>
            <a:prstGeom prst="rect">
              <a:avLst/>
            </a:prstGeom>
            <a:noFill/>
            <a:ln w="9525">
              <a:noFill/>
              <a:miter lim="800000"/>
              <a:headEnd/>
              <a:tailEnd/>
            </a:ln>
          </p:spPr>
          <p:txBody>
            <a:bodyPr>
              <a:spAutoFit/>
            </a:bodyPr>
            <a:lstStyle/>
            <a:p>
              <a:pPr>
                <a:spcBef>
                  <a:spcPct val="50000"/>
                </a:spcBef>
              </a:pPr>
              <a:r>
                <a:rPr lang="en-US" sz="1200"/>
                <a:t>T: SEIZE OBJ Bull</a:t>
              </a:r>
            </a:p>
            <a:p>
              <a:pPr>
                <a:spcBef>
                  <a:spcPct val="50000"/>
                </a:spcBef>
              </a:pPr>
              <a:r>
                <a:rPr lang="en-US" sz="1200"/>
                <a:t>P: IOT pass the 1</a:t>
              </a:r>
              <a:r>
                <a:rPr lang="en-US" sz="1200" baseline="30000"/>
                <a:t>st</a:t>
              </a:r>
              <a:r>
                <a:rPr lang="en-US" sz="1200"/>
                <a:t> BDE, 25</a:t>
              </a:r>
              <a:r>
                <a:rPr lang="en-US" sz="1200" baseline="30000"/>
                <a:t>th</a:t>
              </a:r>
              <a:r>
                <a:rPr lang="en-US" sz="1200"/>
                <a:t> ID through zone and facilitate their seizure of the town of Darby</a:t>
              </a:r>
            </a:p>
          </p:txBody>
        </p:sp>
        <p:sp>
          <p:nvSpPr>
            <p:cNvPr id="17504" name="Rectangle 46"/>
            <p:cNvSpPr>
              <a:spLocks noChangeArrowheads="1"/>
            </p:cNvSpPr>
            <p:nvPr/>
          </p:nvSpPr>
          <p:spPr bwMode="auto">
            <a:xfrm>
              <a:off x="1488" y="581"/>
              <a:ext cx="399" cy="246"/>
            </a:xfrm>
            <a:prstGeom prst="rect">
              <a:avLst/>
            </a:prstGeom>
            <a:noFill/>
            <a:ln w="9525">
              <a:solidFill>
                <a:schemeClr val="tx1"/>
              </a:solidFill>
              <a:miter lim="800000"/>
              <a:headEnd/>
              <a:tailEnd/>
            </a:ln>
          </p:spPr>
          <p:txBody>
            <a:bodyPr wrap="none" anchor="ctr"/>
            <a:lstStyle/>
            <a:p>
              <a:pPr latinLnBrk="1"/>
              <a:endParaRPr lang="en-US" sz="4000"/>
            </a:p>
          </p:txBody>
        </p:sp>
        <p:sp>
          <p:nvSpPr>
            <p:cNvPr id="17505" name="Text Box 47"/>
            <p:cNvSpPr txBox="1">
              <a:spLocks noChangeArrowheads="1"/>
            </p:cNvSpPr>
            <p:nvPr/>
          </p:nvSpPr>
          <p:spPr bwMode="auto">
            <a:xfrm>
              <a:off x="1123" y="623"/>
              <a:ext cx="369" cy="216"/>
            </a:xfrm>
            <a:prstGeom prst="rect">
              <a:avLst/>
            </a:prstGeom>
            <a:noFill/>
            <a:ln w="9525">
              <a:noFill/>
              <a:miter lim="800000"/>
              <a:headEnd/>
              <a:tailEnd/>
            </a:ln>
          </p:spPr>
          <p:txBody>
            <a:bodyPr wrap="none" lIns="63500" tIns="63500" rIns="63500" bIns="63500">
              <a:spAutoFit/>
            </a:bodyPr>
            <a:lstStyle/>
            <a:p>
              <a:pPr algn="r" latinLnBrk="1"/>
              <a:r>
                <a:rPr lang="en-US" sz="1400"/>
                <a:t>1-187</a:t>
              </a:r>
            </a:p>
          </p:txBody>
        </p:sp>
        <p:sp>
          <p:nvSpPr>
            <p:cNvPr id="17506" name="Text Box 48"/>
            <p:cNvSpPr txBox="1">
              <a:spLocks noChangeArrowheads="1"/>
            </p:cNvSpPr>
            <p:nvPr/>
          </p:nvSpPr>
          <p:spPr bwMode="auto">
            <a:xfrm>
              <a:off x="1891" y="623"/>
              <a:ext cx="604" cy="214"/>
            </a:xfrm>
            <a:prstGeom prst="rect">
              <a:avLst/>
            </a:prstGeom>
            <a:noFill/>
            <a:ln w="9525">
              <a:noFill/>
              <a:miter lim="800000"/>
              <a:headEnd/>
              <a:tailEnd/>
            </a:ln>
          </p:spPr>
          <p:txBody>
            <a:bodyPr wrap="none" lIns="63500" tIns="63500" rIns="63500" bIns="63500">
              <a:spAutoFit/>
            </a:bodyPr>
            <a:lstStyle/>
            <a:p>
              <a:pPr latinLnBrk="1"/>
              <a:r>
                <a:rPr lang="en-US" sz="1400"/>
                <a:t>101</a:t>
              </a:r>
              <a:r>
                <a:rPr lang="en-US" sz="1400" baseline="30000"/>
                <a:t>st</a:t>
              </a:r>
              <a:r>
                <a:rPr lang="en-US" sz="1400"/>
                <a:t> ABN</a:t>
              </a:r>
            </a:p>
          </p:txBody>
        </p:sp>
        <p:sp>
          <p:nvSpPr>
            <p:cNvPr id="17507" name="Line 49"/>
            <p:cNvSpPr>
              <a:spLocks noChangeShapeType="1"/>
            </p:cNvSpPr>
            <p:nvPr/>
          </p:nvSpPr>
          <p:spPr bwMode="auto">
            <a:xfrm flipH="1">
              <a:off x="1488" y="581"/>
              <a:ext cx="399" cy="246"/>
            </a:xfrm>
            <a:prstGeom prst="line">
              <a:avLst/>
            </a:prstGeom>
            <a:noFill/>
            <a:ln w="9525">
              <a:solidFill>
                <a:schemeClr val="tx1"/>
              </a:solidFill>
              <a:round/>
              <a:headEnd/>
              <a:tailEnd/>
            </a:ln>
          </p:spPr>
          <p:txBody>
            <a:bodyPr wrap="none" anchor="ctr"/>
            <a:lstStyle/>
            <a:p>
              <a:endParaRPr lang="en-US"/>
            </a:p>
          </p:txBody>
        </p:sp>
        <p:sp>
          <p:nvSpPr>
            <p:cNvPr id="17508" name="Line 50"/>
            <p:cNvSpPr>
              <a:spLocks noChangeShapeType="1"/>
            </p:cNvSpPr>
            <p:nvPr/>
          </p:nvSpPr>
          <p:spPr bwMode="auto">
            <a:xfrm>
              <a:off x="1488" y="581"/>
              <a:ext cx="399" cy="246"/>
            </a:xfrm>
            <a:prstGeom prst="line">
              <a:avLst/>
            </a:prstGeom>
            <a:noFill/>
            <a:ln w="9525">
              <a:solidFill>
                <a:schemeClr val="tx1"/>
              </a:solidFill>
              <a:round/>
              <a:headEnd/>
              <a:tailEnd/>
            </a:ln>
          </p:spPr>
          <p:txBody>
            <a:bodyPr wrap="none" anchor="ctr"/>
            <a:lstStyle/>
            <a:p>
              <a:endParaRPr lang="en-US"/>
            </a:p>
          </p:txBody>
        </p:sp>
        <p:sp>
          <p:nvSpPr>
            <p:cNvPr id="17509" name="Line 56"/>
            <p:cNvSpPr>
              <a:spLocks noChangeShapeType="1"/>
            </p:cNvSpPr>
            <p:nvPr/>
          </p:nvSpPr>
          <p:spPr bwMode="auto">
            <a:xfrm>
              <a:off x="1650" y="481"/>
              <a:ext cx="0" cy="96"/>
            </a:xfrm>
            <a:prstGeom prst="line">
              <a:avLst/>
            </a:prstGeom>
            <a:noFill/>
            <a:ln w="38100">
              <a:solidFill>
                <a:schemeClr val="tx1"/>
              </a:solidFill>
              <a:round/>
              <a:headEnd/>
              <a:tailEnd/>
            </a:ln>
          </p:spPr>
          <p:txBody>
            <a:bodyPr/>
            <a:lstStyle/>
            <a:p>
              <a:endParaRPr lang="en-US"/>
            </a:p>
          </p:txBody>
        </p:sp>
        <p:grpSp>
          <p:nvGrpSpPr>
            <p:cNvPr id="3" name="Group 64"/>
            <p:cNvGrpSpPr>
              <a:grpSpLocks/>
            </p:cNvGrpSpPr>
            <p:nvPr/>
          </p:nvGrpSpPr>
          <p:grpSpPr bwMode="auto">
            <a:xfrm>
              <a:off x="1584" y="343"/>
              <a:ext cx="192" cy="144"/>
              <a:chOff x="912" y="3888"/>
              <a:chExt cx="192" cy="144"/>
            </a:xfrm>
          </p:grpSpPr>
          <p:grpSp>
            <p:nvGrpSpPr>
              <p:cNvPr id="4" name="Group 60"/>
              <p:cNvGrpSpPr>
                <a:grpSpLocks/>
              </p:cNvGrpSpPr>
              <p:nvPr/>
            </p:nvGrpSpPr>
            <p:grpSpPr bwMode="auto">
              <a:xfrm>
                <a:off x="912" y="3888"/>
                <a:ext cx="192" cy="96"/>
                <a:chOff x="912" y="3888"/>
                <a:chExt cx="192" cy="96"/>
              </a:xfrm>
            </p:grpSpPr>
            <p:sp>
              <p:nvSpPr>
                <p:cNvPr id="17516" name="Line 58"/>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17517" name="Line 59"/>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nvGrpSpPr>
              <p:cNvPr id="5" name="Group 61"/>
              <p:cNvGrpSpPr>
                <a:grpSpLocks/>
              </p:cNvGrpSpPr>
              <p:nvPr/>
            </p:nvGrpSpPr>
            <p:grpSpPr bwMode="auto">
              <a:xfrm>
                <a:off x="912" y="3936"/>
                <a:ext cx="192" cy="96"/>
                <a:chOff x="912" y="3888"/>
                <a:chExt cx="192" cy="96"/>
              </a:xfrm>
            </p:grpSpPr>
            <p:sp>
              <p:nvSpPr>
                <p:cNvPr id="17514" name="Line 62"/>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17515" name="Line 63"/>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sp>
          <p:nvSpPr>
            <p:cNvPr id="17511" name="Line 108"/>
            <p:cNvSpPr>
              <a:spLocks noChangeShapeType="1"/>
            </p:cNvSpPr>
            <p:nvPr/>
          </p:nvSpPr>
          <p:spPr bwMode="auto">
            <a:xfrm>
              <a:off x="1719" y="478"/>
              <a:ext cx="0" cy="96"/>
            </a:xfrm>
            <a:prstGeom prst="line">
              <a:avLst/>
            </a:prstGeom>
            <a:noFill/>
            <a:ln w="38100">
              <a:solidFill>
                <a:schemeClr val="tx1"/>
              </a:solidFill>
              <a:round/>
              <a:headEnd/>
              <a:tailEnd/>
            </a:ln>
          </p:spPr>
          <p:txBody>
            <a:bodyPr/>
            <a:lstStyle/>
            <a:p>
              <a:endParaRPr lang="en-US"/>
            </a:p>
          </p:txBody>
        </p:sp>
      </p:grpSp>
      <p:sp>
        <p:nvSpPr>
          <p:cNvPr id="17412" name="Text Box 89"/>
          <p:cNvSpPr txBox="1">
            <a:spLocks noChangeArrowheads="1"/>
          </p:cNvSpPr>
          <p:nvPr/>
        </p:nvSpPr>
        <p:spPr bwMode="auto">
          <a:xfrm>
            <a:off x="3805238" y="6283325"/>
            <a:ext cx="2286000" cy="646113"/>
          </a:xfrm>
          <a:prstGeom prst="rect">
            <a:avLst/>
          </a:prstGeom>
          <a:noFill/>
          <a:ln w="9525">
            <a:noFill/>
            <a:miter lim="800000"/>
            <a:headEnd/>
            <a:tailEnd/>
          </a:ln>
        </p:spPr>
        <p:txBody>
          <a:bodyPr>
            <a:spAutoFit/>
          </a:bodyPr>
          <a:lstStyle/>
          <a:p>
            <a:pPr>
              <a:spcBef>
                <a:spcPct val="50000"/>
              </a:spcBef>
            </a:pPr>
            <a:r>
              <a:rPr lang="en-US" sz="1200"/>
              <a:t>T: Disrupt   P: IOT prevent the repositioning of forces against the DO</a:t>
            </a:r>
          </a:p>
        </p:txBody>
      </p:sp>
      <p:grpSp>
        <p:nvGrpSpPr>
          <p:cNvPr id="6" name="Group 97"/>
          <p:cNvGrpSpPr>
            <a:grpSpLocks/>
          </p:cNvGrpSpPr>
          <p:nvPr/>
        </p:nvGrpSpPr>
        <p:grpSpPr bwMode="auto">
          <a:xfrm>
            <a:off x="3644900" y="5715000"/>
            <a:ext cx="2433638" cy="568325"/>
            <a:chOff x="5276850" y="5327650"/>
            <a:chExt cx="2433638" cy="568325"/>
          </a:xfrm>
        </p:grpSpPr>
        <p:sp>
          <p:nvSpPr>
            <p:cNvPr id="17497" name="Rectangle 73"/>
            <p:cNvSpPr>
              <a:spLocks noChangeArrowheads="1"/>
            </p:cNvSpPr>
            <p:nvPr/>
          </p:nvSpPr>
          <p:spPr bwMode="auto">
            <a:xfrm>
              <a:off x="6172200" y="5486400"/>
              <a:ext cx="633413" cy="390525"/>
            </a:xfrm>
            <a:prstGeom prst="rect">
              <a:avLst/>
            </a:prstGeom>
            <a:noFill/>
            <a:ln w="9525">
              <a:solidFill>
                <a:schemeClr val="tx1"/>
              </a:solidFill>
              <a:miter lim="800000"/>
              <a:headEnd/>
              <a:tailEnd/>
            </a:ln>
          </p:spPr>
          <p:txBody>
            <a:bodyPr wrap="none" anchor="ctr"/>
            <a:lstStyle/>
            <a:p>
              <a:pPr latinLnBrk="1"/>
              <a:endParaRPr lang="en-US" sz="4000"/>
            </a:p>
          </p:txBody>
        </p:sp>
        <p:sp>
          <p:nvSpPr>
            <p:cNvPr id="17498" name="Text Box 74"/>
            <p:cNvSpPr txBox="1">
              <a:spLocks noChangeArrowheads="1"/>
            </p:cNvSpPr>
            <p:nvPr/>
          </p:nvSpPr>
          <p:spPr bwMode="auto">
            <a:xfrm>
              <a:off x="5276850" y="5553075"/>
              <a:ext cx="901700" cy="342900"/>
            </a:xfrm>
            <a:prstGeom prst="rect">
              <a:avLst/>
            </a:prstGeom>
            <a:noFill/>
            <a:ln w="9525">
              <a:noFill/>
              <a:miter lim="800000"/>
              <a:headEnd/>
              <a:tailEnd/>
            </a:ln>
          </p:spPr>
          <p:txBody>
            <a:bodyPr wrap="none" lIns="63500" tIns="63500" rIns="63500" bIns="63500">
              <a:spAutoFit/>
            </a:bodyPr>
            <a:lstStyle/>
            <a:p>
              <a:pPr algn="r" latinLnBrk="1"/>
              <a:r>
                <a:rPr lang="en-US" sz="1400"/>
                <a:t>1-33 CAV</a:t>
              </a:r>
            </a:p>
          </p:txBody>
        </p:sp>
        <p:sp>
          <p:nvSpPr>
            <p:cNvPr id="17499" name="Text Box 75"/>
            <p:cNvSpPr txBox="1">
              <a:spLocks noChangeArrowheads="1"/>
            </p:cNvSpPr>
            <p:nvPr/>
          </p:nvSpPr>
          <p:spPr bwMode="auto">
            <a:xfrm>
              <a:off x="6751638" y="5546725"/>
              <a:ext cx="958850" cy="339725"/>
            </a:xfrm>
            <a:prstGeom prst="rect">
              <a:avLst/>
            </a:prstGeom>
            <a:noFill/>
            <a:ln w="9525">
              <a:noFill/>
              <a:miter lim="800000"/>
              <a:headEnd/>
              <a:tailEnd/>
            </a:ln>
          </p:spPr>
          <p:txBody>
            <a:bodyPr wrap="none" lIns="63500" tIns="63500" rIns="63500" bIns="63500">
              <a:spAutoFit/>
            </a:bodyPr>
            <a:lstStyle/>
            <a:p>
              <a:pPr latinLnBrk="1"/>
              <a:r>
                <a:rPr lang="en-US" sz="1400"/>
                <a:t>101</a:t>
              </a:r>
              <a:r>
                <a:rPr lang="en-US" sz="1400" baseline="30000"/>
                <a:t>st</a:t>
              </a:r>
              <a:r>
                <a:rPr lang="en-US" sz="1400"/>
                <a:t> ABN</a:t>
              </a:r>
            </a:p>
          </p:txBody>
        </p:sp>
        <p:sp>
          <p:nvSpPr>
            <p:cNvPr id="17500" name="Line 76"/>
            <p:cNvSpPr>
              <a:spLocks noChangeShapeType="1"/>
            </p:cNvSpPr>
            <p:nvPr/>
          </p:nvSpPr>
          <p:spPr bwMode="auto">
            <a:xfrm flipH="1">
              <a:off x="6172200" y="5486400"/>
              <a:ext cx="633413" cy="390525"/>
            </a:xfrm>
            <a:prstGeom prst="line">
              <a:avLst/>
            </a:prstGeom>
            <a:noFill/>
            <a:ln w="9525">
              <a:solidFill>
                <a:schemeClr val="tx1"/>
              </a:solidFill>
              <a:round/>
              <a:headEnd/>
              <a:tailEnd/>
            </a:ln>
          </p:spPr>
          <p:txBody>
            <a:bodyPr wrap="none" anchor="ctr"/>
            <a:lstStyle/>
            <a:p>
              <a:endParaRPr lang="en-US"/>
            </a:p>
          </p:txBody>
        </p:sp>
        <p:sp>
          <p:nvSpPr>
            <p:cNvPr id="17501" name="Line 78"/>
            <p:cNvSpPr>
              <a:spLocks noChangeShapeType="1"/>
            </p:cNvSpPr>
            <p:nvPr/>
          </p:nvSpPr>
          <p:spPr bwMode="auto">
            <a:xfrm>
              <a:off x="6427788" y="5327650"/>
              <a:ext cx="0" cy="152400"/>
            </a:xfrm>
            <a:prstGeom prst="line">
              <a:avLst/>
            </a:prstGeom>
            <a:noFill/>
            <a:ln w="38100">
              <a:solidFill>
                <a:schemeClr val="tx1"/>
              </a:solidFill>
              <a:round/>
              <a:headEnd/>
              <a:tailEnd/>
            </a:ln>
          </p:spPr>
          <p:txBody>
            <a:bodyPr/>
            <a:lstStyle/>
            <a:p>
              <a:endParaRPr lang="en-US"/>
            </a:p>
          </p:txBody>
        </p:sp>
        <p:sp>
          <p:nvSpPr>
            <p:cNvPr id="17502" name="Line 110"/>
            <p:cNvSpPr>
              <a:spLocks noChangeShapeType="1"/>
            </p:cNvSpPr>
            <p:nvPr/>
          </p:nvSpPr>
          <p:spPr bwMode="auto">
            <a:xfrm>
              <a:off x="6543675" y="5332413"/>
              <a:ext cx="0" cy="152400"/>
            </a:xfrm>
            <a:prstGeom prst="line">
              <a:avLst/>
            </a:prstGeom>
            <a:noFill/>
            <a:ln w="38100">
              <a:solidFill>
                <a:schemeClr val="tx1"/>
              </a:solidFill>
              <a:round/>
              <a:headEnd/>
              <a:tailEnd/>
            </a:ln>
          </p:spPr>
          <p:txBody>
            <a:bodyPr/>
            <a:lstStyle/>
            <a:p>
              <a:endParaRPr lang="en-US"/>
            </a:p>
          </p:txBody>
        </p:sp>
      </p:grpSp>
      <p:grpSp>
        <p:nvGrpSpPr>
          <p:cNvPr id="7" name="Group 142"/>
          <p:cNvGrpSpPr>
            <a:grpSpLocks/>
          </p:cNvGrpSpPr>
          <p:nvPr/>
        </p:nvGrpSpPr>
        <p:grpSpPr bwMode="auto">
          <a:xfrm>
            <a:off x="1135063" y="509588"/>
            <a:ext cx="2293937" cy="1547812"/>
            <a:chOff x="-50" y="87"/>
            <a:chExt cx="1313" cy="975"/>
          </a:xfrm>
        </p:grpSpPr>
        <p:sp>
          <p:nvSpPr>
            <p:cNvPr id="17488" name="Text Box 87"/>
            <p:cNvSpPr txBox="1">
              <a:spLocks noChangeArrowheads="1"/>
            </p:cNvSpPr>
            <p:nvPr/>
          </p:nvSpPr>
          <p:spPr bwMode="auto">
            <a:xfrm>
              <a:off x="255" y="480"/>
              <a:ext cx="1008" cy="582"/>
            </a:xfrm>
            <a:prstGeom prst="rect">
              <a:avLst/>
            </a:prstGeom>
            <a:noFill/>
            <a:ln w="9525">
              <a:noFill/>
              <a:miter lim="800000"/>
              <a:headEnd/>
              <a:tailEnd/>
            </a:ln>
          </p:spPr>
          <p:txBody>
            <a:bodyPr>
              <a:spAutoFit/>
            </a:bodyPr>
            <a:lstStyle/>
            <a:p>
              <a:pPr>
                <a:spcBef>
                  <a:spcPct val="50000"/>
                </a:spcBef>
              </a:pPr>
              <a:r>
                <a:rPr lang="en-US" sz="1200"/>
                <a:t>T: Fix</a:t>
              </a:r>
            </a:p>
            <a:p>
              <a:pPr>
                <a:spcBef>
                  <a:spcPct val="50000"/>
                </a:spcBef>
              </a:pPr>
              <a:r>
                <a:rPr lang="en-US" sz="1200"/>
                <a:t>P: Prevent Enemy repositioning against DO</a:t>
              </a:r>
              <a:endParaRPr lang="en-US" sz="1200">
                <a:latin typeface="Courier New" pitchFamily="49" charset="0"/>
              </a:endParaRPr>
            </a:p>
          </p:txBody>
        </p:sp>
        <p:grpSp>
          <p:nvGrpSpPr>
            <p:cNvPr id="8" name="Group 124"/>
            <p:cNvGrpSpPr>
              <a:grpSpLocks/>
            </p:cNvGrpSpPr>
            <p:nvPr/>
          </p:nvGrpSpPr>
          <p:grpSpPr bwMode="auto">
            <a:xfrm>
              <a:off x="-50" y="87"/>
              <a:ext cx="1282" cy="358"/>
              <a:chOff x="-2" y="3408"/>
              <a:chExt cx="1282" cy="358"/>
            </a:xfrm>
          </p:grpSpPr>
          <p:sp>
            <p:nvSpPr>
              <p:cNvPr id="17490" name="Rectangle 113"/>
              <p:cNvSpPr>
                <a:spLocks noChangeArrowheads="1"/>
              </p:cNvSpPr>
              <p:nvPr/>
            </p:nvSpPr>
            <p:spPr bwMode="auto">
              <a:xfrm>
                <a:off x="329" y="3508"/>
                <a:ext cx="399" cy="246"/>
              </a:xfrm>
              <a:prstGeom prst="rect">
                <a:avLst/>
              </a:prstGeom>
              <a:noFill/>
              <a:ln w="9525">
                <a:solidFill>
                  <a:schemeClr val="tx1"/>
                </a:solidFill>
                <a:miter lim="800000"/>
                <a:headEnd/>
                <a:tailEnd/>
              </a:ln>
            </p:spPr>
            <p:txBody>
              <a:bodyPr wrap="none" anchor="ctr"/>
              <a:lstStyle/>
              <a:p>
                <a:pPr latinLnBrk="1"/>
                <a:endParaRPr lang="en-US" sz="4000"/>
              </a:p>
            </p:txBody>
          </p:sp>
          <p:sp>
            <p:nvSpPr>
              <p:cNvPr id="17491" name="Text Box 114"/>
              <p:cNvSpPr txBox="1">
                <a:spLocks noChangeArrowheads="1"/>
              </p:cNvSpPr>
              <p:nvPr/>
            </p:nvSpPr>
            <p:spPr bwMode="auto">
              <a:xfrm>
                <a:off x="-2" y="3550"/>
                <a:ext cx="335" cy="216"/>
              </a:xfrm>
              <a:prstGeom prst="rect">
                <a:avLst/>
              </a:prstGeom>
              <a:noFill/>
              <a:ln w="9525">
                <a:noFill/>
                <a:miter lim="800000"/>
                <a:headEnd/>
                <a:tailEnd/>
              </a:ln>
            </p:spPr>
            <p:txBody>
              <a:bodyPr wrap="none" lIns="63500" tIns="63500" rIns="63500" bIns="63500">
                <a:spAutoFit/>
              </a:bodyPr>
              <a:lstStyle/>
              <a:p>
                <a:pPr algn="r" latinLnBrk="1"/>
                <a:r>
                  <a:rPr lang="en-US" sz="1400"/>
                  <a:t>3-187</a:t>
                </a:r>
              </a:p>
            </p:txBody>
          </p:sp>
          <p:sp>
            <p:nvSpPr>
              <p:cNvPr id="17492" name="Text Box 115"/>
              <p:cNvSpPr txBox="1">
                <a:spLocks noChangeArrowheads="1"/>
              </p:cNvSpPr>
              <p:nvPr/>
            </p:nvSpPr>
            <p:spPr bwMode="auto">
              <a:xfrm>
                <a:off x="732" y="3550"/>
                <a:ext cx="548" cy="214"/>
              </a:xfrm>
              <a:prstGeom prst="rect">
                <a:avLst/>
              </a:prstGeom>
              <a:noFill/>
              <a:ln w="9525">
                <a:noFill/>
                <a:miter lim="800000"/>
                <a:headEnd/>
                <a:tailEnd/>
              </a:ln>
            </p:spPr>
            <p:txBody>
              <a:bodyPr wrap="none" lIns="63500" tIns="63500" rIns="63500" bIns="63500">
                <a:spAutoFit/>
              </a:bodyPr>
              <a:lstStyle/>
              <a:p>
                <a:pPr latinLnBrk="1"/>
                <a:r>
                  <a:rPr lang="en-US" sz="1400"/>
                  <a:t>101</a:t>
                </a:r>
                <a:r>
                  <a:rPr lang="en-US" sz="1400" baseline="30000"/>
                  <a:t>st</a:t>
                </a:r>
                <a:r>
                  <a:rPr lang="en-US" sz="1400"/>
                  <a:t> ABN</a:t>
                </a:r>
              </a:p>
            </p:txBody>
          </p:sp>
          <p:sp>
            <p:nvSpPr>
              <p:cNvPr id="17493" name="Line 116"/>
              <p:cNvSpPr>
                <a:spLocks noChangeShapeType="1"/>
              </p:cNvSpPr>
              <p:nvPr/>
            </p:nvSpPr>
            <p:spPr bwMode="auto">
              <a:xfrm flipH="1">
                <a:off x="329" y="3508"/>
                <a:ext cx="399" cy="246"/>
              </a:xfrm>
              <a:prstGeom prst="line">
                <a:avLst/>
              </a:prstGeom>
              <a:noFill/>
              <a:ln w="9525">
                <a:solidFill>
                  <a:schemeClr val="tx1"/>
                </a:solidFill>
                <a:round/>
                <a:headEnd/>
                <a:tailEnd/>
              </a:ln>
            </p:spPr>
            <p:txBody>
              <a:bodyPr wrap="none" anchor="ctr"/>
              <a:lstStyle/>
              <a:p>
                <a:endParaRPr lang="en-US"/>
              </a:p>
            </p:txBody>
          </p:sp>
          <p:sp>
            <p:nvSpPr>
              <p:cNvPr id="17494" name="Line 117"/>
              <p:cNvSpPr>
                <a:spLocks noChangeShapeType="1"/>
              </p:cNvSpPr>
              <p:nvPr/>
            </p:nvSpPr>
            <p:spPr bwMode="auto">
              <a:xfrm>
                <a:off x="329" y="3508"/>
                <a:ext cx="399" cy="246"/>
              </a:xfrm>
              <a:prstGeom prst="line">
                <a:avLst/>
              </a:prstGeom>
              <a:noFill/>
              <a:ln w="9525">
                <a:solidFill>
                  <a:schemeClr val="tx1"/>
                </a:solidFill>
                <a:round/>
                <a:headEnd/>
                <a:tailEnd/>
              </a:ln>
            </p:spPr>
            <p:txBody>
              <a:bodyPr wrap="none" anchor="ctr"/>
              <a:lstStyle/>
              <a:p>
                <a:endParaRPr lang="en-US"/>
              </a:p>
            </p:txBody>
          </p:sp>
          <p:sp>
            <p:nvSpPr>
              <p:cNvPr id="17495" name="Line 121"/>
              <p:cNvSpPr>
                <a:spLocks noChangeShapeType="1"/>
              </p:cNvSpPr>
              <p:nvPr/>
            </p:nvSpPr>
            <p:spPr bwMode="auto">
              <a:xfrm>
                <a:off x="489" y="3408"/>
                <a:ext cx="0" cy="96"/>
              </a:xfrm>
              <a:prstGeom prst="line">
                <a:avLst/>
              </a:prstGeom>
              <a:noFill/>
              <a:ln w="38100">
                <a:solidFill>
                  <a:schemeClr val="tx1"/>
                </a:solidFill>
                <a:round/>
                <a:headEnd/>
                <a:tailEnd/>
              </a:ln>
            </p:spPr>
            <p:txBody>
              <a:bodyPr/>
              <a:lstStyle/>
              <a:p>
                <a:endParaRPr lang="en-US"/>
              </a:p>
            </p:txBody>
          </p:sp>
          <p:sp>
            <p:nvSpPr>
              <p:cNvPr id="17496" name="Line 122"/>
              <p:cNvSpPr>
                <a:spLocks noChangeShapeType="1"/>
              </p:cNvSpPr>
              <p:nvPr/>
            </p:nvSpPr>
            <p:spPr bwMode="auto">
              <a:xfrm>
                <a:off x="567" y="3408"/>
                <a:ext cx="0" cy="96"/>
              </a:xfrm>
              <a:prstGeom prst="line">
                <a:avLst/>
              </a:prstGeom>
              <a:noFill/>
              <a:ln w="38100">
                <a:solidFill>
                  <a:schemeClr val="tx1"/>
                </a:solidFill>
                <a:round/>
                <a:headEnd/>
                <a:tailEnd/>
              </a:ln>
            </p:spPr>
            <p:txBody>
              <a:bodyPr/>
              <a:lstStyle/>
              <a:p>
                <a:endParaRPr lang="en-US"/>
              </a:p>
            </p:txBody>
          </p:sp>
        </p:grpSp>
      </p:grpSp>
      <p:grpSp>
        <p:nvGrpSpPr>
          <p:cNvPr id="9" name="Group 153"/>
          <p:cNvGrpSpPr>
            <a:grpSpLocks/>
          </p:cNvGrpSpPr>
          <p:nvPr/>
        </p:nvGrpSpPr>
        <p:grpSpPr bwMode="auto">
          <a:xfrm>
            <a:off x="7326313" y="5413375"/>
            <a:ext cx="533400" cy="381000"/>
            <a:chOff x="336" y="2448"/>
            <a:chExt cx="816" cy="1008"/>
          </a:xfrm>
        </p:grpSpPr>
        <p:sp>
          <p:nvSpPr>
            <p:cNvPr id="17480" name="Line 145"/>
            <p:cNvSpPr>
              <a:spLocks noChangeShapeType="1"/>
            </p:cNvSpPr>
            <p:nvPr/>
          </p:nvSpPr>
          <p:spPr bwMode="auto">
            <a:xfrm flipH="1">
              <a:off x="480" y="2448"/>
              <a:ext cx="288" cy="720"/>
            </a:xfrm>
            <a:prstGeom prst="line">
              <a:avLst/>
            </a:prstGeom>
            <a:noFill/>
            <a:ln w="9525">
              <a:solidFill>
                <a:schemeClr val="tx1"/>
              </a:solidFill>
              <a:round/>
              <a:headEnd/>
              <a:tailEnd/>
            </a:ln>
          </p:spPr>
          <p:txBody>
            <a:bodyPr/>
            <a:lstStyle/>
            <a:p>
              <a:endParaRPr lang="en-US"/>
            </a:p>
          </p:txBody>
        </p:sp>
        <p:sp>
          <p:nvSpPr>
            <p:cNvPr id="17481" name="Line 146"/>
            <p:cNvSpPr>
              <a:spLocks noChangeShapeType="1"/>
            </p:cNvSpPr>
            <p:nvPr/>
          </p:nvSpPr>
          <p:spPr bwMode="auto">
            <a:xfrm flipH="1">
              <a:off x="576" y="2544"/>
              <a:ext cx="288" cy="720"/>
            </a:xfrm>
            <a:prstGeom prst="line">
              <a:avLst/>
            </a:prstGeom>
            <a:noFill/>
            <a:ln w="9525">
              <a:solidFill>
                <a:schemeClr val="tx1"/>
              </a:solidFill>
              <a:round/>
              <a:headEnd/>
              <a:tailEnd/>
            </a:ln>
          </p:spPr>
          <p:txBody>
            <a:bodyPr/>
            <a:lstStyle/>
            <a:p>
              <a:endParaRPr lang="en-US"/>
            </a:p>
          </p:txBody>
        </p:sp>
        <p:sp>
          <p:nvSpPr>
            <p:cNvPr id="17482" name="Line 147"/>
            <p:cNvSpPr>
              <a:spLocks noChangeShapeType="1"/>
            </p:cNvSpPr>
            <p:nvPr/>
          </p:nvSpPr>
          <p:spPr bwMode="auto">
            <a:xfrm flipH="1">
              <a:off x="672" y="2640"/>
              <a:ext cx="288" cy="720"/>
            </a:xfrm>
            <a:prstGeom prst="line">
              <a:avLst/>
            </a:prstGeom>
            <a:noFill/>
            <a:ln w="9525">
              <a:solidFill>
                <a:schemeClr val="tx1"/>
              </a:solidFill>
              <a:round/>
              <a:headEnd/>
              <a:tailEnd/>
            </a:ln>
          </p:spPr>
          <p:txBody>
            <a:bodyPr/>
            <a:lstStyle/>
            <a:p>
              <a:endParaRPr lang="en-US"/>
            </a:p>
          </p:txBody>
        </p:sp>
        <p:sp>
          <p:nvSpPr>
            <p:cNvPr id="17483" name="Line 148"/>
            <p:cNvSpPr>
              <a:spLocks noChangeShapeType="1"/>
            </p:cNvSpPr>
            <p:nvPr/>
          </p:nvSpPr>
          <p:spPr bwMode="auto">
            <a:xfrm flipH="1">
              <a:off x="768" y="2736"/>
              <a:ext cx="288" cy="720"/>
            </a:xfrm>
            <a:prstGeom prst="line">
              <a:avLst/>
            </a:prstGeom>
            <a:noFill/>
            <a:ln w="9525">
              <a:solidFill>
                <a:schemeClr val="tx1"/>
              </a:solidFill>
              <a:round/>
              <a:headEnd/>
              <a:tailEnd/>
            </a:ln>
          </p:spPr>
          <p:txBody>
            <a:bodyPr/>
            <a:lstStyle/>
            <a:p>
              <a:endParaRPr lang="en-US"/>
            </a:p>
          </p:txBody>
        </p:sp>
        <p:sp>
          <p:nvSpPr>
            <p:cNvPr id="17484" name="Line 149"/>
            <p:cNvSpPr>
              <a:spLocks noChangeShapeType="1"/>
            </p:cNvSpPr>
            <p:nvPr/>
          </p:nvSpPr>
          <p:spPr bwMode="auto">
            <a:xfrm>
              <a:off x="528" y="2448"/>
              <a:ext cx="624" cy="528"/>
            </a:xfrm>
            <a:prstGeom prst="line">
              <a:avLst/>
            </a:prstGeom>
            <a:noFill/>
            <a:ln w="9525">
              <a:solidFill>
                <a:schemeClr val="tx1"/>
              </a:solidFill>
              <a:round/>
              <a:headEnd/>
              <a:tailEnd/>
            </a:ln>
          </p:spPr>
          <p:txBody>
            <a:bodyPr/>
            <a:lstStyle/>
            <a:p>
              <a:endParaRPr lang="en-US"/>
            </a:p>
          </p:txBody>
        </p:sp>
        <p:sp>
          <p:nvSpPr>
            <p:cNvPr id="17485" name="Line 150"/>
            <p:cNvSpPr>
              <a:spLocks noChangeShapeType="1"/>
            </p:cNvSpPr>
            <p:nvPr/>
          </p:nvSpPr>
          <p:spPr bwMode="auto">
            <a:xfrm>
              <a:off x="480" y="2592"/>
              <a:ext cx="624" cy="528"/>
            </a:xfrm>
            <a:prstGeom prst="line">
              <a:avLst/>
            </a:prstGeom>
            <a:noFill/>
            <a:ln w="9525">
              <a:solidFill>
                <a:schemeClr val="tx1"/>
              </a:solidFill>
              <a:round/>
              <a:headEnd/>
              <a:tailEnd/>
            </a:ln>
          </p:spPr>
          <p:txBody>
            <a:bodyPr/>
            <a:lstStyle/>
            <a:p>
              <a:endParaRPr lang="en-US"/>
            </a:p>
          </p:txBody>
        </p:sp>
        <p:sp>
          <p:nvSpPr>
            <p:cNvPr id="17486" name="Line 151"/>
            <p:cNvSpPr>
              <a:spLocks noChangeShapeType="1"/>
            </p:cNvSpPr>
            <p:nvPr/>
          </p:nvSpPr>
          <p:spPr bwMode="auto">
            <a:xfrm>
              <a:off x="432" y="2736"/>
              <a:ext cx="624" cy="528"/>
            </a:xfrm>
            <a:prstGeom prst="line">
              <a:avLst/>
            </a:prstGeom>
            <a:noFill/>
            <a:ln w="9525">
              <a:solidFill>
                <a:schemeClr val="tx1"/>
              </a:solidFill>
              <a:round/>
              <a:headEnd/>
              <a:tailEnd/>
            </a:ln>
          </p:spPr>
          <p:txBody>
            <a:bodyPr/>
            <a:lstStyle/>
            <a:p>
              <a:endParaRPr lang="en-US"/>
            </a:p>
          </p:txBody>
        </p:sp>
        <p:sp>
          <p:nvSpPr>
            <p:cNvPr id="17487" name="Line 152"/>
            <p:cNvSpPr>
              <a:spLocks noChangeShapeType="1"/>
            </p:cNvSpPr>
            <p:nvPr/>
          </p:nvSpPr>
          <p:spPr bwMode="auto">
            <a:xfrm>
              <a:off x="336" y="2880"/>
              <a:ext cx="624" cy="528"/>
            </a:xfrm>
            <a:prstGeom prst="line">
              <a:avLst/>
            </a:prstGeom>
            <a:noFill/>
            <a:ln w="9525">
              <a:solidFill>
                <a:schemeClr val="tx1"/>
              </a:solidFill>
              <a:round/>
              <a:headEnd/>
              <a:tailEnd/>
            </a:ln>
          </p:spPr>
          <p:txBody>
            <a:bodyPr/>
            <a:lstStyle/>
            <a:p>
              <a:endParaRPr lang="en-US"/>
            </a:p>
          </p:txBody>
        </p:sp>
      </p:grpSp>
      <p:grpSp>
        <p:nvGrpSpPr>
          <p:cNvPr id="10" name="Group 154"/>
          <p:cNvGrpSpPr>
            <a:grpSpLocks/>
          </p:cNvGrpSpPr>
          <p:nvPr/>
        </p:nvGrpSpPr>
        <p:grpSpPr bwMode="auto">
          <a:xfrm>
            <a:off x="6629400" y="4327525"/>
            <a:ext cx="533400" cy="381000"/>
            <a:chOff x="336" y="2448"/>
            <a:chExt cx="816" cy="1008"/>
          </a:xfrm>
        </p:grpSpPr>
        <p:sp>
          <p:nvSpPr>
            <p:cNvPr id="17472" name="Line 155"/>
            <p:cNvSpPr>
              <a:spLocks noChangeShapeType="1"/>
            </p:cNvSpPr>
            <p:nvPr/>
          </p:nvSpPr>
          <p:spPr bwMode="auto">
            <a:xfrm flipH="1">
              <a:off x="480" y="2448"/>
              <a:ext cx="288" cy="720"/>
            </a:xfrm>
            <a:prstGeom prst="line">
              <a:avLst/>
            </a:prstGeom>
            <a:noFill/>
            <a:ln w="9525">
              <a:solidFill>
                <a:schemeClr val="tx1"/>
              </a:solidFill>
              <a:round/>
              <a:headEnd/>
              <a:tailEnd/>
            </a:ln>
          </p:spPr>
          <p:txBody>
            <a:bodyPr/>
            <a:lstStyle/>
            <a:p>
              <a:endParaRPr lang="en-US"/>
            </a:p>
          </p:txBody>
        </p:sp>
        <p:sp>
          <p:nvSpPr>
            <p:cNvPr id="17473" name="Line 156"/>
            <p:cNvSpPr>
              <a:spLocks noChangeShapeType="1"/>
            </p:cNvSpPr>
            <p:nvPr/>
          </p:nvSpPr>
          <p:spPr bwMode="auto">
            <a:xfrm flipH="1">
              <a:off x="576" y="2544"/>
              <a:ext cx="288" cy="720"/>
            </a:xfrm>
            <a:prstGeom prst="line">
              <a:avLst/>
            </a:prstGeom>
            <a:noFill/>
            <a:ln w="9525">
              <a:solidFill>
                <a:schemeClr val="tx1"/>
              </a:solidFill>
              <a:round/>
              <a:headEnd/>
              <a:tailEnd/>
            </a:ln>
          </p:spPr>
          <p:txBody>
            <a:bodyPr/>
            <a:lstStyle/>
            <a:p>
              <a:endParaRPr lang="en-US"/>
            </a:p>
          </p:txBody>
        </p:sp>
        <p:sp>
          <p:nvSpPr>
            <p:cNvPr id="17474" name="Line 157"/>
            <p:cNvSpPr>
              <a:spLocks noChangeShapeType="1"/>
            </p:cNvSpPr>
            <p:nvPr/>
          </p:nvSpPr>
          <p:spPr bwMode="auto">
            <a:xfrm flipH="1">
              <a:off x="672" y="2640"/>
              <a:ext cx="288" cy="720"/>
            </a:xfrm>
            <a:prstGeom prst="line">
              <a:avLst/>
            </a:prstGeom>
            <a:noFill/>
            <a:ln w="9525">
              <a:solidFill>
                <a:schemeClr val="tx1"/>
              </a:solidFill>
              <a:round/>
              <a:headEnd/>
              <a:tailEnd/>
            </a:ln>
          </p:spPr>
          <p:txBody>
            <a:bodyPr/>
            <a:lstStyle/>
            <a:p>
              <a:endParaRPr lang="en-US"/>
            </a:p>
          </p:txBody>
        </p:sp>
        <p:sp>
          <p:nvSpPr>
            <p:cNvPr id="17475" name="Line 158"/>
            <p:cNvSpPr>
              <a:spLocks noChangeShapeType="1"/>
            </p:cNvSpPr>
            <p:nvPr/>
          </p:nvSpPr>
          <p:spPr bwMode="auto">
            <a:xfrm flipH="1">
              <a:off x="768" y="2736"/>
              <a:ext cx="288" cy="720"/>
            </a:xfrm>
            <a:prstGeom prst="line">
              <a:avLst/>
            </a:prstGeom>
            <a:noFill/>
            <a:ln w="9525">
              <a:solidFill>
                <a:schemeClr val="tx1"/>
              </a:solidFill>
              <a:round/>
              <a:headEnd/>
              <a:tailEnd/>
            </a:ln>
          </p:spPr>
          <p:txBody>
            <a:bodyPr/>
            <a:lstStyle/>
            <a:p>
              <a:endParaRPr lang="en-US"/>
            </a:p>
          </p:txBody>
        </p:sp>
        <p:sp>
          <p:nvSpPr>
            <p:cNvPr id="17476" name="Line 159"/>
            <p:cNvSpPr>
              <a:spLocks noChangeShapeType="1"/>
            </p:cNvSpPr>
            <p:nvPr/>
          </p:nvSpPr>
          <p:spPr bwMode="auto">
            <a:xfrm>
              <a:off x="528" y="2448"/>
              <a:ext cx="624" cy="528"/>
            </a:xfrm>
            <a:prstGeom prst="line">
              <a:avLst/>
            </a:prstGeom>
            <a:noFill/>
            <a:ln w="9525">
              <a:solidFill>
                <a:schemeClr val="tx1"/>
              </a:solidFill>
              <a:round/>
              <a:headEnd/>
              <a:tailEnd/>
            </a:ln>
          </p:spPr>
          <p:txBody>
            <a:bodyPr/>
            <a:lstStyle/>
            <a:p>
              <a:endParaRPr lang="en-US"/>
            </a:p>
          </p:txBody>
        </p:sp>
        <p:sp>
          <p:nvSpPr>
            <p:cNvPr id="17477" name="Line 160"/>
            <p:cNvSpPr>
              <a:spLocks noChangeShapeType="1"/>
            </p:cNvSpPr>
            <p:nvPr/>
          </p:nvSpPr>
          <p:spPr bwMode="auto">
            <a:xfrm>
              <a:off x="480" y="2592"/>
              <a:ext cx="624" cy="528"/>
            </a:xfrm>
            <a:prstGeom prst="line">
              <a:avLst/>
            </a:prstGeom>
            <a:noFill/>
            <a:ln w="9525">
              <a:solidFill>
                <a:schemeClr val="tx1"/>
              </a:solidFill>
              <a:round/>
              <a:headEnd/>
              <a:tailEnd/>
            </a:ln>
          </p:spPr>
          <p:txBody>
            <a:bodyPr/>
            <a:lstStyle/>
            <a:p>
              <a:endParaRPr lang="en-US"/>
            </a:p>
          </p:txBody>
        </p:sp>
        <p:sp>
          <p:nvSpPr>
            <p:cNvPr id="17478" name="Line 161"/>
            <p:cNvSpPr>
              <a:spLocks noChangeShapeType="1"/>
            </p:cNvSpPr>
            <p:nvPr/>
          </p:nvSpPr>
          <p:spPr bwMode="auto">
            <a:xfrm>
              <a:off x="432" y="2736"/>
              <a:ext cx="624" cy="528"/>
            </a:xfrm>
            <a:prstGeom prst="line">
              <a:avLst/>
            </a:prstGeom>
            <a:noFill/>
            <a:ln w="9525">
              <a:solidFill>
                <a:schemeClr val="tx1"/>
              </a:solidFill>
              <a:round/>
              <a:headEnd/>
              <a:tailEnd/>
            </a:ln>
          </p:spPr>
          <p:txBody>
            <a:bodyPr/>
            <a:lstStyle/>
            <a:p>
              <a:endParaRPr lang="en-US"/>
            </a:p>
          </p:txBody>
        </p:sp>
        <p:sp>
          <p:nvSpPr>
            <p:cNvPr id="17479" name="Line 162"/>
            <p:cNvSpPr>
              <a:spLocks noChangeShapeType="1"/>
            </p:cNvSpPr>
            <p:nvPr/>
          </p:nvSpPr>
          <p:spPr bwMode="auto">
            <a:xfrm>
              <a:off x="336" y="2880"/>
              <a:ext cx="624" cy="528"/>
            </a:xfrm>
            <a:prstGeom prst="line">
              <a:avLst/>
            </a:prstGeom>
            <a:noFill/>
            <a:ln w="9525">
              <a:solidFill>
                <a:schemeClr val="tx1"/>
              </a:solidFill>
              <a:round/>
              <a:headEnd/>
              <a:tailEnd/>
            </a:ln>
          </p:spPr>
          <p:txBody>
            <a:bodyPr/>
            <a:lstStyle/>
            <a:p>
              <a:endParaRPr lang="en-US"/>
            </a:p>
          </p:txBody>
        </p:sp>
      </p:grpSp>
      <p:grpSp>
        <p:nvGrpSpPr>
          <p:cNvPr id="11" name="Group 163"/>
          <p:cNvGrpSpPr>
            <a:grpSpLocks/>
          </p:cNvGrpSpPr>
          <p:nvPr/>
        </p:nvGrpSpPr>
        <p:grpSpPr bwMode="auto">
          <a:xfrm>
            <a:off x="-838200" y="685800"/>
            <a:ext cx="533400" cy="381000"/>
            <a:chOff x="336" y="2448"/>
            <a:chExt cx="816" cy="1008"/>
          </a:xfrm>
        </p:grpSpPr>
        <p:sp>
          <p:nvSpPr>
            <p:cNvPr id="17464" name="Line 164"/>
            <p:cNvSpPr>
              <a:spLocks noChangeShapeType="1"/>
            </p:cNvSpPr>
            <p:nvPr/>
          </p:nvSpPr>
          <p:spPr bwMode="auto">
            <a:xfrm flipH="1">
              <a:off x="480" y="2448"/>
              <a:ext cx="288" cy="720"/>
            </a:xfrm>
            <a:prstGeom prst="line">
              <a:avLst/>
            </a:prstGeom>
            <a:noFill/>
            <a:ln w="9525">
              <a:solidFill>
                <a:schemeClr val="tx1"/>
              </a:solidFill>
              <a:round/>
              <a:headEnd/>
              <a:tailEnd/>
            </a:ln>
          </p:spPr>
          <p:txBody>
            <a:bodyPr/>
            <a:lstStyle/>
            <a:p>
              <a:endParaRPr lang="en-US"/>
            </a:p>
          </p:txBody>
        </p:sp>
        <p:sp>
          <p:nvSpPr>
            <p:cNvPr id="17465" name="Line 165"/>
            <p:cNvSpPr>
              <a:spLocks noChangeShapeType="1"/>
            </p:cNvSpPr>
            <p:nvPr/>
          </p:nvSpPr>
          <p:spPr bwMode="auto">
            <a:xfrm flipH="1">
              <a:off x="576" y="2544"/>
              <a:ext cx="288" cy="720"/>
            </a:xfrm>
            <a:prstGeom prst="line">
              <a:avLst/>
            </a:prstGeom>
            <a:noFill/>
            <a:ln w="9525">
              <a:solidFill>
                <a:schemeClr val="tx1"/>
              </a:solidFill>
              <a:round/>
              <a:headEnd/>
              <a:tailEnd/>
            </a:ln>
          </p:spPr>
          <p:txBody>
            <a:bodyPr/>
            <a:lstStyle/>
            <a:p>
              <a:endParaRPr lang="en-US"/>
            </a:p>
          </p:txBody>
        </p:sp>
        <p:sp>
          <p:nvSpPr>
            <p:cNvPr id="17466" name="Line 166"/>
            <p:cNvSpPr>
              <a:spLocks noChangeShapeType="1"/>
            </p:cNvSpPr>
            <p:nvPr/>
          </p:nvSpPr>
          <p:spPr bwMode="auto">
            <a:xfrm flipH="1">
              <a:off x="672" y="2640"/>
              <a:ext cx="288" cy="720"/>
            </a:xfrm>
            <a:prstGeom prst="line">
              <a:avLst/>
            </a:prstGeom>
            <a:noFill/>
            <a:ln w="9525">
              <a:solidFill>
                <a:schemeClr val="tx1"/>
              </a:solidFill>
              <a:round/>
              <a:headEnd/>
              <a:tailEnd/>
            </a:ln>
          </p:spPr>
          <p:txBody>
            <a:bodyPr/>
            <a:lstStyle/>
            <a:p>
              <a:endParaRPr lang="en-US"/>
            </a:p>
          </p:txBody>
        </p:sp>
        <p:sp>
          <p:nvSpPr>
            <p:cNvPr id="17467" name="Line 167"/>
            <p:cNvSpPr>
              <a:spLocks noChangeShapeType="1"/>
            </p:cNvSpPr>
            <p:nvPr/>
          </p:nvSpPr>
          <p:spPr bwMode="auto">
            <a:xfrm flipH="1">
              <a:off x="768" y="2736"/>
              <a:ext cx="288" cy="720"/>
            </a:xfrm>
            <a:prstGeom prst="line">
              <a:avLst/>
            </a:prstGeom>
            <a:noFill/>
            <a:ln w="9525">
              <a:solidFill>
                <a:schemeClr val="tx1"/>
              </a:solidFill>
              <a:round/>
              <a:headEnd/>
              <a:tailEnd/>
            </a:ln>
          </p:spPr>
          <p:txBody>
            <a:bodyPr/>
            <a:lstStyle/>
            <a:p>
              <a:endParaRPr lang="en-US"/>
            </a:p>
          </p:txBody>
        </p:sp>
        <p:sp>
          <p:nvSpPr>
            <p:cNvPr id="17468" name="Line 168"/>
            <p:cNvSpPr>
              <a:spLocks noChangeShapeType="1"/>
            </p:cNvSpPr>
            <p:nvPr/>
          </p:nvSpPr>
          <p:spPr bwMode="auto">
            <a:xfrm>
              <a:off x="528" y="2448"/>
              <a:ext cx="624" cy="528"/>
            </a:xfrm>
            <a:prstGeom prst="line">
              <a:avLst/>
            </a:prstGeom>
            <a:noFill/>
            <a:ln w="9525">
              <a:solidFill>
                <a:schemeClr val="tx1"/>
              </a:solidFill>
              <a:round/>
              <a:headEnd/>
              <a:tailEnd/>
            </a:ln>
          </p:spPr>
          <p:txBody>
            <a:bodyPr/>
            <a:lstStyle/>
            <a:p>
              <a:endParaRPr lang="en-US"/>
            </a:p>
          </p:txBody>
        </p:sp>
        <p:sp>
          <p:nvSpPr>
            <p:cNvPr id="17469" name="Line 169"/>
            <p:cNvSpPr>
              <a:spLocks noChangeShapeType="1"/>
            </p:cNvSpPr>
            <p:nvPr/>
          </p:nvSpPr>
          <p:spPr bwMode="auto">
            <a:xfrm>
              <a:off x="480" y="2592"/>
              <a:ext cx="624" cy="528"/>
            </a:xfrm>
            <a:prstGeom prst="line">
              <a:avLst/>
            </a:prstGeom>
            <a:noFill/>
            <a:ln w="9525">
              <a:solidFill>
                <a:schemeClr val="tx1"/>
              </a:solidFill>
              <a:round/>
              <a:headEnd/>
              <a:tailEnd/>
            </a:ln>
          </p:spPr>
          <p:txBody>
            <a:bodyPr/>
            <a:lstStyle/>
            <a:p>
              <a:endParaRPr lang="en-US"/>
            </a:p>
          </p:txBody>
        </p:sp>
        <p:sp>
          <p:nvSpPr>
            <p:cNvPr id="17470" name="Line 170"/>
            <p:cNvSpPr>
              <a:spLocks noChangeShapeType="1"/>
            </p:cNvSpPr>
            <p:nvPr/>
          </p:nvSpPr>
          <p:spPr bwMode="auto">
            <a:xfrm>
              <a:off x="432" y="2736"/>
              <a:ext cx="624" cy="528"/>
            </a:xfrm>
            <a:prstGeom prst="line">
              <a:avLst/>
            </a:prstGeom>
            <a:noFill/>
            <a:ln w="9525">
              <a:solidFill>
                <a:schemeClr val="tx1"/>
              </a:solidFill>
              <a:round/>
              <a:headEnd/>
              <a:tailEnd/>
            </a:ln>
          </p:spPr>
          <p:txBody>
            <a:bodyPr/>
            <a:lstStyle/>
            <a:p>
              <a:endParaRPr lang="en-US"/>
            </a:p>
          </p:txBody>
        </p:sp>
        <p:sp>
          <p:nvSpPr>
            <p:cNvPr id="17471" name="Line 171"/>
            <p:cNvSpPr>
              <a:spLocks noChangeShapeType="1"/>
            </p:cNvSpPr>
            <p:nvPr/>
          </p:nvSpPr>
          <p:spPr bwMode="auto">
            <a:xfrm>
              <a:off x="336" y="2880"/>
              <a:ext cx="624" cy="528"/>
            </a:xfrm>
            <a:prstGeom prst="line">
              <a:avLst/>
            </a:prstGeom>
            <a:noFill/>
            <a:ln w="9525">
              <a:solidFill>
                <a:schemeClr val="tx1"/>
              </a:solidFill>
              <a:round/>
              <a:headEnd/>
              <a:tailEnd/>
            </a:ln>
          </p:spPr>
          <p:txBody>
            <a:bodyPr/>
            <a:lstStyle/>
            <a:p>
              <a:endParaRPr lang="en-US"/>
            </a:p>
          </p:txBody>
        </p:sp>
      </p:grpSp>
      <p:sp>
        <p:nvSpPr>
          <p:cNvPr id="17418" name="Text Box 172"/>
          <p:cNvSpPr txBox="1">
            <a:spLocks noChangeArrowheads="1"/>
          </p:cNvSpPr>
          <p:nvPr/>
        </p:nvSpPr>
        <p:spPr bwMode="auto">
          <a:xfrm>
            <a:off x="-990600" y="1143000"/>
            <a:ext cx="811212" cy="246063"/>
          </a:xfrm>
          <a:prstGeom prst="rect">
            <a:avLst/>
          </a:prstGeom>
          <a:noFill/>
          <a:ln w="9525">
            <a:noFill/>
            <a:miter lim="800000"/>
            <a:headEnd/>
            <a:tailEnd/>
          </a:ln>
        </p:spPr>
        <p:txBody>
          <a:bodyPr wrap="none">
            <a:spAutoFit/>
          </a:bodyPr>
          <a:lstStyle/>
          <a:p>
            <a:r>
              <a:rPr lang="en-US" sz="1000"/>
              <a:t>Columbus</a:t>
            </a:r>
          </a:p>
        </p:txBody>
      </p:sp>
      <p:sp>
        <p:nvSpPr>
          <p:cNvPr id="17419" name="Text Box 173"/>
          <p:cNvSpPr txBox="1">
            <a:spLocks noChangeArrowheads="1"/>
          </p:cNvSpPr>
          <p:nvPr/>
        </p:nvSpPr>
        <p:spPr bwMode="auto">
          <a:xfrm>
            <a:off x="6477000" y="4632325"/>
            <a:ext cx="636588" cy="244475"/>
          </a:xfrm>
          <a:prstGeom prst="rect">
            <a:avLst/>
          </a:prstGeom>
          <a:noFill/>
          <a:ln w="9525">
            <a:noFill/>
            <a:miter lim="800000"/>
            <a:headEnd/>
            <a:tailEnd/>
          </a:ln>
        </p:spPr>
        <p:txBody>
          <a:bodyPr wrap="none">
            <a:spAutoFit/>
          </a:bodyPr>
          <a:lstStyle/>
          <a:p>
            <a:r>
              <a:rPr lang="en-US" sz="1000"/>
              <a:t>DARBY</a:t>
            </a:r>
          </a:p>
        </p:txBody>
      </p:sp>
      <p:sp>
        <p:nvSpPr>
          <p:cNvPr id="17420" name="Text Box 174"/>
          <p:cNvSpPr txBox="1">
            <a:spLocks noChangeArrowheads="1"/>
          </p:cNvSpPr>
          <p:nvPr/>
        </p:nvSpPr>
        <p:spPr bwMode="auto">
          <a:xfrm>
            <a:off x="7848600" y="5410200"/>
            <a:ext cx="911225" cy="244475"/>
          </a:xfrm>
          <a:prstGeom prst="rect">
            <a:avLst/>
          </a:prstGeom>
          <a:noFill/>
          <a:ln w="9525">
            <a:noFill/>
            <a:miter lim="800000"/>
            <a:headEnd/>
            <a:tailEnd/>
          </a:ln>
        </p:spPr>
        <p:txBody>
          <a:bodyPr wrap="none">
            <a:spAutoFit/>
          </a:bodyPr>
          <a:lstStyle/>
          <a:p>
            <a:r>
              <a:rPr lang="en-US" sz="1000"/>
              <a:t>GLEN ALTA</a:t>
            </a:r>
          </a:p>
        </p:txBody>
      </p:sp>
      <p:sp>
        <p:nvSpPr>
          <p:cNvPr id="17421" name="Freeform 175"/>
          <p:cNvSpPr>
            <a:spLocks/>
          </p:cNvSpPr>
          <p:nvPr/>
        </p:nvSpPr>
        <p:spPr bwMode="auto">
          <a:xfrm>
            <a:off x="685800" y="5257800"/>
            <a:ext cx="8534400" cy="254000"/>
          </a:xfrm>
          <a:custGeom>
            <a:avLst/>
            <a:gdLst>
              <a:gd name="T0" fmla="*/ 0 w 5376"/>
              <a:gd name="T1" fmla="*/ 0 h 160"/>
              <a:gd name="T2" fmla="*/ 2147483647 w 5376"/>
              <a:gd name="T3" fmla="*/ 2147483647 h 160"/>
              <a:gd name="T4" fmla="*/ 2147483647 w 5376"/>
              <a:gd name="T5" fmla="*/ 2147483647 h 160"/>
              <a:gd name="T6" fmla="*/ 2147483647 w 5376"/>
              <a:gd name="T7" fmla="*/ 0 h 160"/>
              <a:gd name="T8" fmla="*/ 2147483647 w 5376"/>
              <a:gd name="T9" fmla="*/ 2147483647 h 160"/>
              <a:gd name="T10" fmla="*/ 2147483647 w 5376"/>
              <a:gd name="T11" fmla="*/ 2147483647 h 160"/>
              <a:gd name="T12" fmla="*/ 0 60000 65536"/>
              <a:gd name="T13" fmla="*/ 0 60000 65536"/>
              <a:gd name="T14" fmla="*/ 0 60000 65536"/>
              <a:gd name="T15" fmla="*/ 0 60000 65536"/>
              <a:gd name="T16" fmla="*/ 0 60000 65536"/>
              <a:gd name="T17" fmla="*/ 0 60000 65536"/>
              <a:gd name="T18" fmla="*/ 0 w 5376"/>
              <a:gd name="T19" fmla="*/ 0 h 160"/>
              <a:gd name="T20" fmla="*/ 5376 w 5376"/>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5376" h="160">
                <a:moveTo>
                  <a:pt x="0" y="0"/>
                </a:moveTo>
                <a:cubicBezTo>
                  <a:pt x="752" y="64"/>
                  <a:pt x="1504" y="128"/>
                  <a:pt x="1968" y="144"/>
                </a:cubicBezTo>
                <a:cubicBezTo>
                  <a:pt x="2432" y="160"/>
                  <a:pt x="2512" y="120"/>
                  <a:pt x="2784" y="96"/>
                </a:cubicBezTo>
                <a:cubicBezTo>
                  <a:pt x="3056" y="72"/>
                  <a:pt x="3216" y="0"/>
                  <a:pt x="3600" y="0"/>
                </a:cubicBezTo>
                <a:cubicBezTo>
                  <a:pt x="3984" y="0"/>
                  <a:pt x="4800" y="88"/>
                  <a:pt x="5088" y="96"/>
                </a:cubicBezTo>
                <a:cubicBezTo>
                  <a:pt x="5376" y="104"/>
                  <a:pt x="5352" y="76"/>
                  <a:pt x="5328" y="48"/>
                </a:cubicBezTo>
              </a:path>
            </a:pathLst>
          </a:custGeom>
          <a:noFill/>
          <a:ln w="28575" cmpd="sng">
            <a:solidFill>
              <a:schemeClr val="tx1"/>
            </a:solidFill>
            <a:round/>
            <a:headEnd/>
            <a:tailEnd/>
          </a:ln>
        </p:spPr>
        <p:txBody>
          <a:bodyPr/>
          <a:lstStyle/>
          <a:p>
            <a:endParaRPr lang="en-US"/>
          </a:p>
        </p:txBody>
      </p:sp>
      <p:sp>
        <p:nvSpPr>
          <p:cNvPr id="17422" name="Freeform 176"/>
          <p:cNvSpPr>
            <a:spLocks/>
          </p:cNvSpPr>
          <p:nvPr/>
        </p:nvSpPr>
        <p:spPr bwMode="auto">
          <a:xfrm>
            <a:off x="609600" y="0"/>
            <a:ext cx="8305800" cy="6858000"/>
          </a:xfrm>
          <a:custGeom>
            <a:avLst/>
            <a:gdLst>
              <a:gd name="T0" fmla="*/ 0 w 5232"/>
              <a:gd name="T1" fmla="*/ 2147483647 h 4320"/>
              <a:gd name="T2" fmla="*/ 2147483647 w 5232"/>
              <a:gd name="T3" fmla="*/ 2147483647 h 4320"/>
              <a:gd name="T4" fmla="*/ 2147483647 w 5232"/>
              <a:gd name="T5" fmla="*/ 2147483647 h 4320"/>
              <a:gd name="T6" fmla="*/ 2147483647 w 5232"/>
              <a:gd name="T7" fmla="*/ 2147483647 h 4320"/>
              <a:gd name="T8" fmla="*/ 2147483647 w 5232"/>
              <a:gd name="T9" fmla="*/ 2147483647 h 4320"/>
              <a:gd name="T10" fmla="*/ 2147483647 w 5232"/>
              <a:gd name="T11" fmla="*/ 2147483647 h 4320"/>
              <a:gd name="T12" fmla="*/ 2147483647 w 5232"/>
              <a:gd name="T13" fmla="*/ 2147483647 h 4320"/>
              <a:gd name="T14" fmla="*/ 2147483647 w 5232"/>
              <a:gd name="T15" fmla="*/ 2147483647 h 4320"/>
              <a:gd name="T16" fmla="*/ 2147483647 w 5232"/>
              <a:gd name="T17" fmla="*/ 2147483647 h 4320"/>
              <a:gd name="T18" fmla="*/ 2147483647 w 5232"/>
              <a:gd name="T19" fmla="*/ 2147483647 h 4320"/>
              <a:gd name="T20" fmla="*/ 2147483647 w 5232"/>
              <a:gd name="T21" fmla="*/ 0 h 43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32"/>
              <a:gd name="T34" fmla="*/ 0 h 4320"/>
              <a:gd name="T35" fmla="*/ 5232 w 5232"/>
              <a:gd name="T36" fmla="*/ 4320 h 43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32" h="4320">
                <a:moveTo>
                  <a:pt x="0" y="4320"/>
                </a:moveTo>
                <a:cubicBezTo>
                  <a:pt x="252" y="4236"/>
                  <a:pt x="504" y="4152"/>
                  <a:pt x="768" y="4032"/>
                </a:cubicBezTo>
                <a:cubicBezTo>
                  <a:pt x="1032" y="3912"/>
                  <a:pt x="1320" y="3744"/>
                  <a:pt x="1584" y="3600"/>
                </a:cubicBezTo>
                <a:cubicBezTo>
                  <a:pt x="1848" y="3456"/>
                  <a:pt x="2064" y="3312"/>
                  <a:pt x="2352" y="3168"/>
                </a:cubicBezTo>
                <a:cubicBezTo>
                  <a:pt x="2640" y="3024"/>
                  <a:pt x="3072" y="2848"/>
                  <a:pt x="3312" y="2736"/>
                </a:cubicBezTo>
                <a:cubicBezTo>
                  <a:pt x="3552" y="2624"/>
                  <a:pt x="3568" y="2568"/>
                  <a:pt x="3792" y="2496"/>
                </a:cubicBezTo>
                <a:cubicBezTo>
                  <a:pt x="4016" y="2424"/>
                  <a:pt x="4448" y="2400"/>
                  <a:pt x="4656" y="2304"/>
                </a:cubicBezTo>
                <a:cubicBezTo>
                  <a:pt x="4864" y="2208"/>
                  <a:pt x="4968" y="2104"/>
                  <a:pt x="5040" y="1920"/>
                </a:cubicBezTo>
                <a:cubicBezTo>
                  <a:pt x="5112" y="1736"/>
                  <a:pt x="5072" y="1440"/>
                  <a:pt x="5088" y="1200"/>
                </a:cubicBezTo>
                <a:cubicBezTo>
                  <a:pt x="5104" y="960"/>
                  <a:pt x="5112" y="680"/>
                  <a:pt x="5136" y="480"/>
                </a:cubicBezTo>
                <a:cubicBezTo>
                  <a:pt x="5160" y="280"/>
                  <a:pt x="5196" y="140"/>
                  <a:pt x="5232" y="0"/>
                </a:cubicBezTo>
              </a:path>
            </a:pathLst>
          </a:custGeom>
          <a:noFill/>
          <a:ln w="28575" cmpd="sng">
            <a:solidFill>
              <a:schemeClr val="tx1"/>
            </a:solidFill>
            <a:round/>
            <a:headEnd/>
            <a:tailEnd/>
          </a:ln>
        </p:spPr>
        <p:txBody>
          <a:bodyPr/>
          <a:lstStyle/>
          <a:p>
            <a:endParaRPr lang="en-US"/>
          </a:p>
        </p:txBody>
      </p:sp>
      <p:sp>
        <p:nvSpPr>
          <p:cNvPr id="17423" name="Freeform 178"/>
          <p:cNvSpPr>
            <a:spLocks/>
          </p:cNvSpPr>
          <p:nvPr/>
        </p:nvSpPr>
        <p:spPr bwMode="auto">
          <a:xfrm>
            <a:off x="7772400" y="3124200"/>
            <a:ext cx="838200" cy="2209800"/>
          </a:xfrm>
          <a:custGeom>
            <a:avLst/>
            <a:gdLst>
              <a:gd name="T0" fmla="*/ 0 w 528"/>
              <a:gd name="T1" fmla="*/ 2147483647 h 1392"/>
              <a:gd name="T2" fmla="*/ 2147483647 w 528"/>
              <a:gd name="T3" fmla="*/ 2147483647 h 1392"/>
              <a:gd name="T4" fmla="*/ 2147483647 w 528"/>
              <a:gd name="T5" fmla="*/ 2147483647 h 1392"/>
              <a:gd name="T6" fmla="*/ 2147483647 w 528"/>
              <a:gd name="T7" fmla="*/ 2147483647 h 1392"/>
              <a:gd name="T8" fmla="*/ 2147483647 w 528"/>
              <a:gd name="T9" fmla="*/ 0 h 1392"/>
              <a:gd name="T10" fmla="*/ 0 60000 65536"/>
              <a:gd name="T11" fmla="*/ 0 60000 65536"/>
              <a:gd name="T12" fmla="*/ 0 60000 65536"/>
              <a:gd name="T13" fmla="*/ 0 60000 65536"/>
              <a:gd name="T14" fmla="*/ 0 60000 65536"/>
              <a:gd name="T15" fmla="*/ 0 w 528"/>
              <a:gd name="T16" fmla="*/ 0 h 1392"/>
              <a:gd name="T17" fmla="*/ 528 w 528"/>
              <a:gd name="T18" fmla="*/ 1392 h 1392"/>
            </a:gdLst>
            <a:ahLst/>
            <a:cxnLst>
              <a:cxn ang="T10">
                <a:pos x="T0" y="T1"/>
              </a:cxn>
              <a:cxn ang="T11">
                <a:pos x="T2" y="T3"/>
              </a:cxn>
              <a:cxn ang="T12">
                <a:pos x="T4" y="T5"/>
              </a:cxn>
              <a:cxn ang="T13">
                <a:pos x="T6" y="T7"/>
              </a:cxn>
              <a:cxn ang="T14">
                <a:pos x="T8" y="T9"/>
              </a:cxn>
            </a:cxnLst>
            <a:rect l="T15" t="T16" r="T17" b="T18"/>
            <a:pathLst>
              <a:path w="528" h="1392">
                <a:moveTo>
                  <a:pt x="0" y="1392"/>
                </a:moveTo>
                <a:cubicBezTo>
                  <a:pt x="20" y="1308"/>
                  <a:pt x="40" y="1224"/>
                  <a:pt x="96" y="1104"/>
                </a:cubicBezTo>
                <a:cubicBezTo>
                  <a:pt x="152" y="984"/>
                  <a:pt x="280" y="800"/>
                  <a:pt x="336" y="672"/>
                </a:cubicBezTo>
                <a:cubicBezTo>
                  <a:pt x="392" y="544"/>
                  <a:pt x="400" y="448"/>
                  <a:pt x="432" y="336"/>
                </a:cubicBezTo>
                <a:cubicBezTo>
                  <a:pt x="464" y="224"/>
                  <a:pt x="496" y="112"/>
                  <a:pt x="528" y="0"/>
                </a:cubicBezTo>
              </a:path>
            </a:pathLst>
          </a:custGeom>
          <a:noFill/>
          <a:ln w="28575" cmpd="sng">
            <a:solidFill>
              <a:schemeClr val="tx1"/>
            </a:solidFill>
            <a:round/>
            <a:headEnd/>
            <a:tailEnd/>
          </a:ln>
        </p:spPr>
        <p:txBody>
          <a:bodyPr/>
          <a:lstStyle/>
          <a:p>
            <a:endParaRPr lang="en-US"/>
          </a:p>
        </p:txBody>
      </p:sp>
      <p:sp>
        <p:nvSpPr>
          <p:cNvPr id="17424" name="Freeform 179"/>
          <p:cNvSpPr>
            <a:spLocks/>
          </p:cNvSpPr>
          <p:nvPr/>
        </p:nvSpPr>
        <p:spPr bwMode="auto">
          <a:xfrm>
            <a:off x="6629400" y="1219200"/>
            <a:ext cx="2057400" cy="1371600"/>
          </a:xfrm>
          <a:custGeom>
            <a:avLst/>
            <a:gdLst>
              <a:gd name="T0" fmla="*/ 0 w 2304"/>
              <a:gd name="T1" fmla="*/ 0 h 1632"/>
              <a:gd name="T2" fmla="*/ 2147483647 w 2304"/>
              <a:gd name="T3" fmla="*/ 2147483647 h 1632"/>
              <a:gd name="T4" fmla="*/ 2147483647 w 2304"/>
              <a:gd name="T5" fmla="*/ 2147483647 h 1632"/>
              <a:gd name="T6" fmla="*/ 2147483647 w 2304"/>
              <a:gd name="T7" fmla="*/ 2147483647 h 1632"/>
              <a:gd name="T8" fmla="*/ 2147483647 w 2304"/>
              <a:gd name="T9" fmla="*/ 2147483647 h 1632"/>
              <a:gd name="T10" fmla="*/ 0 60000 65536"/>
              <a:gd name="T11" fmla="*/ 0 60000 65536"/>
              <a:gd name="T12" fmla="*/ 0 60000 65536"/>
              <a:gd name="T13" fmla="*/ 0 60000 65536"/>
              <a:gd name="T14" fmla="*/ 0 60000 65536"/>
              <a:gd name="T15" fmla="*/ 0 w 2304"/>
              <a:gd name="T16" fmla="*/ 0 h 1632"/>
              <a:gd name="T17" fmla="*/ 2304 w 2304"/>
              <a:gd name="T18" fmla="*/ 1632 h 1632"/>
            </a:gdLst>
            <a:ahLst/>
            <a:cxnLst>
              <a:cxn ang="T10">
                <a:pos x="T0" y="T1"/>
              </a:cxn>
              <a:cxn ang="T11">
                <a:pos x="T2" y="T3"/>
              </a:cxn>
              <a:cxn ang="T12">
                <a:pos x="T4" y="T5"/>
              </a:cxn>
              <a:cxn ang="T13">
                <a:pos x="T6" y="T7"/>
              </a:cxn>
              <a:cxn ang="T14">
                <a:pos x="T8" y="T9"/>
              </a:cxn>
            </a:cxnLst>
            <a:rect l="T15" t="T16" r="T17" b="T18"/>
            <a:pathLst>
              <a:path w="2304" h="1632">
                <a:moveTo>
                  <a:pt x="0" y="0"/>
                </a:moveTo>
                <a:cubicBezTo>
                  <a:pt x="108" y="64"/>
                  <a:pt x="216" y="128"/>
                  <a:pt x="432" y="288"/>
                </a:cubicBezTo>
                <a:cubicBezTo>
                  <a:pt x="648" y="448"/>
                  <a:pt x="1040" y="768"/>
                  <a:pt x="1296" y="960"/>
                </a:cubicBezTo>
                <a:cubicBezTo>
                  <a:pt x="1552" y="1152"/>
                  <a:pt x="1800" y="1328"/>
                  <a:pt x="1968" y="1440"/>
                </a:cubicBezTo>
                <a:cubicBezTo>
                  <a:pt x="2136" y="1552"/>
                  <a:pt x="2220" y="1592"/>
                  <a:pt x="2304" y="1632"/>
                </a:cubicBezTo>
              </a:path>
            </a:pathLst>
          </a:custGeom>
          <a:noFill/>
          <a:ln w="28575" cmpd="sng">
            <a:solidFill>
              <a:schemeClr val="tx1"/>
            </a:solidFill>
            <a:round/>
            <a:headEnd/>
            <a:tailEnd/>
          </a:ln>
        </p:spPr>
        <p:txBody>
          <a:bodyPr/>
          <a:lstStyle/>
          <a:p>
            <a:endParaRPr lang="en-US"/>
          </a:p>
        </p:txBody>
      </p:sp>
      <p:sp>
        <p:nvSpPr>
          <p:cNvPr id="17425" name="Text Box 180"/>
          <p:cNvSpPr txBox="1">
            <a:spLocks noChangeArrowheads="1"/>
          </p:cNvSpPr>
          <p:nvPr/>
        </p:nvSpPr>
        <p:spPr bwMode="auto">
          <a:xfrm>
            <a:off x="1371600" y="5143500"/>
            <a:ext cx="655638" cy="244475"/>
          </a:xfrm>
          <a:prstGeom prst="rect">
            <a:avLst/>
          </a:prstGeom>
          <a:noFill/>
          <a:ln w="9525">
            <a:noFill/>
            <a:miter lim="800000"/>
            <a:headEnd/>
            <a:tailEnd/>
          </a:ln>
        </p:spPr>
        <p:txBody>
          <a:bodyPr wrap="none">
            <a:spAutoFit/>
          </a:bodyPr>
          <a:lstStyle/>
          <a:p>
            <a:r>
              <a:rPr lang="en-US" sz="1000"/>
              <a:t>HWY 26</a:t>
            </a:r>
          </a:p>
        </p:txBody>
      </p:sp>
      <p:sp>
        <p:nvSpPr>
          <p:cNvPr id="17426" name="Text Box 181"/>
          <p:cNvSpPr txBox="1">
            <a:spLocks noChangeArrowheads="1"/>
          </p:cNvSpPr>
          <p:nvPr/>
        </p:nvSpPr>
        <p:spPr bwMode="auto">
          <a:xfrm rot="-1668440">
            <a:off x="4648200" y="4457700"/>
            <a:ext cx="725488" cy="244475"/>
          </a:xfrm>
          <a:prstGeom prst="rect">
            <a:avLst/>
          </a:prstGeom>
          <a:noFill/>
          <a:ln w="9525">
            <a:noFill/>
            <a:miter lim="800000"/>
            <a:headEnd/>
            <a:tailEnd/>
          </a:ln>
        </p:spPr>
        <p:txBody>
          <a:bodyPr wrap="none">
            <a:spAutoFit/>
          </a:bodyPr>
          <a:lstStyle/>
          <a:p>
            <a:r>
              <a:rPr lang="en-US" sz="1000"/>
              <a:t>HWY 137</a:t>
            </a:r>
          </a:p>
        </p:txBody>
      </p:sp>
      <p:sp>
        <p:nvSpPr>
          <p:cNvPr id="17427" name="Text Box 182"/>
          <p:cNvSpPr txBox="1">
            <a:spLocks noChangeArrowheads="1"/>
          </p:cNvSpPr>
          <p:nvPr/>
        </p:nvSpPr>
        <p:spPr bwMode="auto">
          <a:xfrm rot="-4112006">
            <a:off x="7874794" y="3917156"/>
            <a:ext cx="725488" cy="244475"/>
          </a:xfrm>
          <a:prstGeom prst="rect">
            <a:avLst/>
          </a:prstGeom>
          <a:noFill/>
          <a:ln w="9525">
            <a:noFill/>
            <a:miter lim="800000"/>
            <a:headEnd/>
            <a:tailEnd/>
          </a:ln>
        </p:spPr>
        <p:txBody>
          <a:bodyPr wrap="none">
            <a:spAutoFit/>
          </a:bodyPr>
          <a:lstStyle/>
          <a:p>
            <a:r>
              <a:rPr lang="en-US" sz="1000"/>
              <a:t>HWY 355</a:t>
            </a:r>
          </a:p>
        </p:txBody>
      </p:sp>
      <p:sp>
        <p:nvSpPr>
          <p:cNvPr id="17428" name="Text Box 183"/>
          <p:cNvSpPr txBox="1">
            <a:spLocks noChangeArrowheads="1"/>
          </p:cNvSpPr>
          <p:nvPr/>
        </p:nvSpPr>
        <p:spPr bwMode="auto">
          <a:xfrm rot="2194382">
            <a:off x="7092950" y="1704975"/>
            <a:ext cx="1454150" cy="244475"/>
          </a:xfrm>
          <a:prstGeom prst="rect">
            <a:avLst/>
          </a:prstGeom>
          <a:noFill/>
          <a:ln w="9525">
            <a:noFill/>
            <a:miter lim="800000"/>
            <a:headEnd/>
            <a:tailEnd/>
          </a:ln>
        </p:spPr>
        <p:txBody>
          <a:bodyPr wrap="none">
            <a:spAutoFit/>
          </a:bodyPr>
          <a:lstStyle/>
          <a:p>
            <a:r>
              <a:rPr lang="en-US" sz="1000"/>
              <a:t>BUENA VISTA ROAD</a:t>
            </a:r>
          </a:p>
        </p:txBody>
      </p:sp>
      <p:sp>
        <p:nvSpPr>
          <p:cNvPr id="17429" name="Freeform 197"/>
          <p:cNvSpPr>
            <a:spLocks/>
          </p:cNvSpPr>
          <p:nvPr/>
        </p:nvSpPr>
        <p:spPr bwMode="auto">
          <a:xfrm>
            <a:off x="2057400" y="2362200"/>
            <a:ext cx="4495800" cy="1600200"/>
          </a:xfrm>
          <a:custGeom>
            <a:avLst/>
            <a:gdLst>
              <a:gd name="T0" fmla="*/ 0 w 3072"/>
              <a:gd name="T1" fmla="*/ 2147483647 h 1328"/>
              <a:gd name="T2" fmla="*/ 2147483647 w 3072"/>
              <a:gd name="T3" fmla="*/ 2147483647 h 1328"/>
              <a:gd name="T4" fmla="*/ 2147483647 w 3072"/>
              <a:gd name="T5" fmla="*/ 2147483647 h 1328"/>
              <a:gd name="T6" fmla="*/ 2147483647 w 3072"/>
              <a:gd name="T7" fmla="*/ 2147483647 h 1328"/>
              <a:gd name="T8" fmla="*/ 2147483647 w 3072"/>
              <a:gd name="T9" fmla="*/ 2147483647 h 1328"/>
              <a:gd name="T10" fmla="*/ 2147483647 w 3072"/>
              <a:gd name="T11" fmla="*/ 2147483647 h 1328"/>
              <a:gd name="T12" fmla="*/ 2147483647 w 3072"/>
              <a:gd name="T13" fmla="*/ 2147483647 h 1328"/>
              <a:gd name="T14" fmla="*/ 2147483647 w 3072"/>
              <a:gd name="T15" fmla="*/ 2147483647 h 1328"/>
              <a:gd name="T16" fmla="*/ 0 60000 65536"/>
              <a:gd name="T17" fmla="*/ 0 60000 65536"/>
              <a:gd name="T18" fmla="*/ 0 60000 65536"/>
              <a:gd name="T19" fmla="*/ 0 60000 65536"/>
              <a:gd name="T20" fmla="*/ 0 60000 65536"/>
              <a:gd name="T21" fmla="*/ 0 60000 65536"/>
              <a:gd name="T22" fmla="*/ 0 60000 65536"/>
              <a:gd name="T23" fmla="*/ 0 60000 65536"/>
              <a:gd name="T24" fmla="*/ 0 w 3072"/>
              <a:gd name="T25" fmla="*/ 0 h 1328"/>
              <a:gd name="T26" fmla="*/ 3072 w 3072"/>
              <a:gd name="T27" fmla="*/ 1328 h 13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72" h="1328">
                <a:moveTo>
                  <a:pt x="0" y="32"/>
                </a:moveTo>
                <a:cubicBezTo>
                  <a:pt x="324" y="28"/>
                  <a:pt x="648" y="24"/>
                  <a:pt x="912" y="32"/>
                </a:cubicBezTo>
                <a:cubicBezTo>
                  <a:pt x="1176" y="40"/>
                  <a:pt x="1456" y="0"/>
                  <a:pt x="1584" y="80"/>
                </a:cubicBezTo>
                <a:cubicBezTo>
                  <a:pt x="1712" y="160"/>
                  <a:pt x="1664" y="392"/>
                  <a:pt x="1680" y="512"/>
                </a:cubicBezTo>
                <a:cubicBezTo>
                  <a:pt x="1696" y="632"/>
                  <a:pt x="1576" y="728"/>
                  <a:pt x="1680" y="800"/>
                </a:cubicBezTo>
                <a:cubicBezTo>
                  <a:pt x="1784" y="872"/>
                  <a:pt x="2104" y="888"/>
                  <a:pt x="2304" y="944"/>
                </a:cubicBezTo>
                <a:cubicBezTo>
                  <a:pt x="2504" y="1000"/>
                  <a:pt x="2752" y="1072"/>
                  <a:pt x="2880" y="1136"/>
                </a:cubicBezTo>
                <a:cubicBezTo>
                  <a:pt x="3008" y="1200"/>
                  <a:pt x="3040" y="1296"/>
                  <a:pt x="3072" y="1328"/>
                </a:cubicBezTo>
              </a:path>
            </a:pathLst>
          </a:custGeom>
          <a:noFill/>
          <a:ln w="28575" cmpd="sng">
            <a:solidFill>
              <a:schemeClr val="tx1"/>
            </a:solidFill>
            <a:round/>
            <a:headEnd/>
            <a:tailEnd/>
          </a:ln>
        </p:spPr>
        <p:txBody>
          <a:bodyPr/>
          <a:lstStyle/>
          <a:p>
            <a:endParaRPr lang="en-US"/>
          </a:p>
        </p:txBody>
      </p:sp>
      <p:sp>
        <p:nvSpPr>
          <p:cNvPr id="17430" name="Text Box 198"/>
          <p:cNvSpPr txBox="1">
            <a:spLocks noChangeArrowheads="1"/>
          </p:cNvSpPr>
          <p:nvPr/>
        </p:nvSpPr>
        <p:spPr bwMode="auto">
          <a:xfrm>
            <a:off x="2770188" y="2087563"/>
            <a:ext cx="887412" cy="274637"/>
          </a:xfrm>
          <a:prstGeom prst="rect">
            <a:avLst/>
          </a:prstGeom>
          <a:noFill/>
          <a:ln w="9525">
            <a:noFill/>
            <a:miter lim="800000"/>
            <a:headEnd/>
            <a:tailEnd/>
          </a:ln>
        </p:spPr>
        <p:txBody>
          <a:bodyPr wrap="none">
            <a:spAutoFit/>
          </a:bodyPr>
          <a:lstStyle/>
          <a:p>
            <a:r>
              <a:rPr lang="en-US" sz="1200"/>
              <a:t>RTE VIBE</a:t>
            </a:r>
          </a:p>
        </p:txBody>
      </p:sp>
      <p:grpSp>
        <p:nvGrpSpPr>
          <p:cNvPr id="12" name="Group 94"/>
          <p:cNvGrpSpPr>
            <a:grpSpLocks/>
          </p:cNvGrpSpPr>
          <p:nvPr/>
        </p:nvGrpSpPr>
        <p:grpSpPr bwMode="auto">
          <a:xfrm>
            <a:off x="3886200" y="2584450"/>
            <a:ext cx="2146300" cy="996950"/>
            <a:chOff x="3352800" y="1739900"/>
            <a:chExt cx="2679700" cy="1314450"/>
          </a:xfrm>
        </p:grpSpPr>
        <p:sp>
          <p:nvSpPr>
            <p:cNvPr id="17460" name="Freeform 202"/>
            <p:cNvSpPr>
              <a:spLocks/>
            </p:cNvSpPr>
            <p:nvPr/>
          </p:nvSpPr>
          <p:spPr bwMode="auto">
            <a:xfrm>
              <a:off x="3505200" y="1739900"/>
              <a:ext cx="2527300" cy="1104900"/>
            </a:xfrm>
            <a:custGeom>
              <a:avLst/>
              <a:gdLst>
                <a:gd name="T0" fmla="*/ 0 w 1592"/>
                <a:gd name="T1" fmla="*/ 2147483647 h 696"/>
                <a:gd name="T2" fmla="*/ 2147483647 w 1592"/>
                <a:gd name="T3" fmla="*/ 2147483647 h 696"/>
                <a:gd name="T4" fmla="*/ 2147483647 w 1592"/>
                <a:gd name="T5" fmla="*/ 2147483647 h 696"/>
                <a:gd name="T6" fmla="*/ 2147483647 w 1592"/>
                <a:gd name="T7" fmla="*/ 2147483647 h 696"/>
                <a:gd name="T8" fmla="*/ 2147483647 w 1592"/>
                <a:gd name="T9" fmla="*/ 2147483647 h 696"/>
                <a:gd name="T10" fmla="*/ 2147483647 w 1592"/>
                <a:gd name="T11" fmla="*/ 2147483647 h 696"/>
                <a:gd name="T12" fmla="*/ 2147483647 w 1592"/>
                <a:gd name="T13" fmla="*/ 2147483647 h 696"/>
                <a:gd name="T14" fmla="*/ 2147483647 w 1592"/>
                <a:gd name="T15" fmla="*/ 2147483647 h 696"/>
                <a:gd name="T16" fmla="*/ 0 60000 65536"/>
                <a:gd name="T17" fmla="*/ 0 60000 65536"/>
                <a:gd name="T18" fmla="*/ 0 60000 65536"/>
                <a:gd name="T19" fmla="*/ 0 60000 65536"/>
                <a:gd name="T20" fmla="*/ 0 60000 65536"/>
                <a:gd name="T21" fmla="*/ 0 60000 65536"/>
                <a:gd name="T22" fmla="*/ 0 60000 65536"/>
                <a:gd name="T23" fmla="*/ 0 60000 65536"/>
                <a:gd name="T24" fmla="*/ 0 w 1592"/>
                <a:gd name="T25" fmla="*/ 0 h 696"/>
                <a:gd name="T26" fmla="*/ 1592 w 1592"/>
                <a:gd name="T27" fmla="*/ 696 h 6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2" h="696">
                  <a:moveTo>
                    <a:pt x="0" y="392"/>
                  </a:moveTo>
                  <a:cubicBezTo>
                    <a:pt x="112" y="304"/>
                    <a:pt x="224" y="216"/>
                    <a:pt x="384" y="152"/>
                  </a:cubicBezTo>
                  <a:cubicBezTo>
                    <a:pt x="544" y="88"/>
                    <a:pt x="776" y="0"/>
                    <a:pt x="960" y="8"/>
                  </a:cubicBezTo>
                  <a:cubicBezTo>
                    <a:pt x="1144" y="16"/>
                    <a:pt x="1392" y="112"/>
                    <a:pt x="1488" y="200"/>
                  </a:cubicBezTo>
                  <a:cubicBezTo>
                    <a:pt x="1584" y="288"/>
                    <a:pt x="1592" y="456"/>
                    <a:pt x="1536" y="536"/>
                  </a:cubicBezTo>
                  <a:cubicBezTo>
                    <a:pt x="1480" y="616"/>
                    <a:pt x="1288" y="664"/>
                    <a:pt x="1152" y="680"/>
                  </a:cubicBezTo>
                  <a:cubicBezTo>
                    <a:pt x="1016" y="696"/>
                    <a:pt x="816" y="664"/>
                    <a:pt x="720" y="632"/>
                  </a:cubicBezTo>
                  <a:cubicBezTo>
                    <a:pt x="624" y="600"/>
                    <a:pt x="600" y="544"/>
                    <a:pt x="576" y="488"/>
                  </a:cubicBezTo>
                </a:path>
              </a:pathLst>
            </a:custGeom>
            <a:noFill/>
            <a:ln w="57150" cmpd="sng">
              <a:solidFill>
                <a:schemeClr val="tx1"/>
              </a:solidFill>
              <a:round/>
              <a:headEnd/>
              <a:tailEnd/>
            </a:ln>
          </p:spPr>
          <p:txBody>
            <a:bodyPr/>
            <a:lstStyle/>
            <a:p>
              <a:endParaRPr lang="en-US"/>
            </a:p>
          </p:txBody>
        </p:sp>
        <p:sp>
          <p:nvSpPr>
            <p:cNvPr id="17461" name="Line 203"/>
            <p:cNvSpPr>
              <a:spLocks noChangeShapeType="1"/>
            </p:cNvSpPr>
            <p:nvPr/>
          </p:nvSpPr>
          <p:spPr bwMode="auto">
            <a:xfrm flipH="1" flipV="1">
              <a:off x="4284663" y="2320925"/>
              <a:ext cx="152400" cy="228600"/>
            </a:xfrm>
            <a:prstGeom prst="line">
              <a:avLst/>
            </a:prstGeom>
            <a:noFill/>
            <a:ln w="57150">
              <a:solidFill>
                <a:schemeClr val="tx1"/>
              </a:solidFill>
              <a:round/>
              <a:headEnd/>
              <a:tailEnd type="triangle" w="med" len="med"/>
            </a:ln>
          </p:spPr>
          <p:txBody>
            <a:bodyPr/>
            <a:lstStyle/>
            <a:p>
              <a:endParaRPr lang="en-US"/>
            </a:p>
          </p:txBody>
        </p:sp>
        <p:sp>
          <p:nvSpPr>
            <p:cNvPr id="17462" name="Oval 204"/>
            <p:cNvSpPr>
              <a:spLocks noChangeArrowheads="1"/>
            </p:cNvSpPr>
            <p:nvPr/>
          </p:nvSpPr>
          <p:spPr bwMode="auto">
            <a:xfrm>
              <a:off x="3352800" y="2133600"/>
              <a:ext cx="381000" cy="304800"/>
            </a:xfrm>
            <a:prstGeom prst="ellipse">
              <a:avLst/>
            </a:prstGeom>
            <a:solidFill>
              <a:schemeClr val="bg1"/>
            </a:solidFill>
            <a:ln w="57150">
              <a:solidFill>
                <a:schemeClr val="tx1"/>
              </a:solidFill>
              <a:round/>
              <a:headEnd/>
              <a:tailEnd/>
            </a:ln>
          </p:spPr>
          <p:txBody>
            <a:bodyPr wrap="none" anchor="ctr"/>
            <a:lstStyle/>
            <a:p>
              <a:endParaRPr lang="en-US"/>
            </a:p>
          </p:txBody>
        </p:sp>
        <p:sp>
          <p:nvSpPr>
            <p:cNvPr id="17463" name="Text Box 205"/>
            <p:cNvSpPr txBox="1">
              <a:spLocks noChangeArrowheads="1"/>
            </p:cNvSpPr>
            <p:nvPr/>
          </p:nvSpPr>
          <p:spPr bwMode="auto">
            <a:xfrm>
              <a:off x="5029200" y="2597150"/>
              <a:ext cx="354013" cy="457200"/>
            </a:xfrm>
            <a:prstGeom prst="rect">
              <a:avLst/>
            </a:prstGeom>
            <a:solidFill>
              <a:schemeClr val="bg1"/>
            </a:solidFill>
            <a:ln w="9525">
              <a:noFill/>
              <a:miter lim="800000"/>
              <a:headEnd/>
              <a:tailEnd/>
            </a:ln>
          </p:spPr>
          <p:txBody>
            <a:bodyPr wrap="none">
              <a:spAutoFit/>
            </a:bodyPr>
            <a:lstStyle/>
            <a:p>
              <a:r>
                <a:rPr lang="en-US"/>
                <a:t>S</a:t>
              </a:r>
            </a:p>
          </p:txBody>
        </p:sp>
      </p:grpSp>
      <p:grpSp>
        <p:nvGrpSpPr>
          <p:cNvPr id="13" name="Group 95"/>
          <p:cNvGrpSpPr>
            <a:grpSpLocks/>
          </p:cNvGrpSpPr>
          <p:nvPr/>
        </p:nvGrpSpPr>
        <p:grpSpPr bwMode="auto">
          <a:xfrm>
            <a:off x="4821238" y="2667000"/>
            <a:ext cx="914400" cy="609600"/>
            <a:chOff x="4495800" y="1905000"/>
            <a:chExt cx="1295400" cy="762000"/>
          </a:xfrm>
        </p:grpSpPr>
        <p:sp>
          <p:nvSpPr>
            <p:cNvPr id="17458" name="Text Box 196"/>
            <p:cNvSpPr txBox="1">
              <a:spLocks noChangeArrowheads="1"/>
            </p:cNvSpPr>
            <p:nvPr/>
          </p:nvSpPr>
          <p:spPr bwMode="auto">
            <a:xfrm>
              <a:off x="4686300" y="2165350"/>
              <a:ext cx="946150" cy="274638"/>
            </a:xfrm>
            <a:prstGeom prst="rect">
              <a:avLst/>
            </a:prstGeom>
            <a:noFill/>
            <a:ln w="9525">
              <a:noFill/>
              <a:miter lim="800000"/>
              <a:headEnd/>
              <a:tailEnd/>
            </a:ln>
          </p:spPr>
          <p:txBody>
            <a:bodyPr wrap="none">
              <a:spAutoFit/>
            </a:bodyPr>
            <a:lstStyle/>
            <a:p>
              <a:r>
                <a:rPr lang="en-US" sz="1200"/>
                <a:t>OBJ BULL</a:t>
              </a:r>
            </a:p>
          </p:txBody>
        </p:sp>
        <p:sp>
          <p:nvSpPr>
            <p:cNvPr id="17459" name="Oval 195"/>
            <p:cNvSpPr>
              <a:spLocks noChangeArrowheads="1"/>
            </p:cNvSpPr>
            <p:nvPr/>
          </p:nvSpPr>
          <p:spPr bwMode="auto">
            <a:xfrm>
              <a:off x="4495800" y="1905000"/>
              <a:ext cx="1295400" cy="762000"/>
            </a:xfrm>
            <a:prstGeom prst="ellipse">
              <a:avLst/>
            </a:prstGeom>
            <a:noFill/>
            <a:ln w="9525">
              <a:solidFill>
                <a:schemeClr val="tx1"/>
              </a:solidFill>
              <a:round/>
              <a:headEnd/>
              <a:tailEnd/>
            </a:ln>
          </p:spPr>
          <p:txBody>
            <a:bodyPr wrap="none" anchor="ctr"/>
            <a:lstStyle/>
            <a:p>
              <a:endParaRPr lang="en-US"/>
            </a:p>
          </p:txBody>
        </p:sp>
      </p:grpSp>
      <p:sp>
        <p:nvSpPr>
          <p:cNvPr id="17433" name="Freeform 96"/>
          <p:cNvSpPr>
            <a:spLocks/>
          </p:cNvSpPr>
          <p:nvPr/>
        </p:nvSpPr>
        <p:spPr bwMode="auto">
          <a:xfrm>
            <a:off x="4391025" y="69850"/>
            <a:ext cx="153988" cy="2424113"/>
          </a:xfrm>
          <a:custGeom>
            <a:avLst/>
            <a:gdLst>
              <a:gd name="T0" fmla="*/ 43634 w 153673"/>
              <a:gd name="T1" fmla="*/ 2420660 h 2424545"/>
              <a:gd name="T2" fmla="*/ 15407 w 153673"/>
              <a:gd name="T3" fmla="*/ 2323837 h 2424545"/>
              <a:gd name="T4" fmla="*/ 43634 w 153673"/>
              <a:gd name="T5" fmla="*/ 1673719 h 2424545"/>
              <a:gd name="T6" fmla="*/ 43634 w 153673"/>
              <a:gd name="T7" fmla="*/ 1397070 h 2424545"/>
              <a:gd name="T8" fmla="*/ 71858 w 153673"/>
              <a:gd name="T9" fmla="*/ 968268 h 2424545"/>
              <a:gd name="T10" fmla="*/ 85969 w 153673"/>
              <a:gd name="T11" fmla="*/ 926769 h 2424545"/>
              <a:gd name="T12" fmla="*/ 128306 w 153673"/>
              <a:gd name="T13" fmla="*/ 691620 h 2424545"/>
              <a:gd name="T14" fmla="*/ 142419 w 153673"/>
              <a:gd name="T15" fmla="*/ 650119 h 2424545"/>
              <a:gd name="T16" fmla="*/ 156532 w 153673"/>
              <a:gd name="T17" fmla="*/ 497962 h 2424545"/>
              <a:gd name="T18" fmla="*/ 142419 w 153673"/>
              <a:gd name="T19" fmla="*/ 456471 h 2424545"/>
              <a:gd name="T20" fmla="*/ 114195 w 153673"/>
              <a:gd name="T21" fmla="*/ 359642 h 2424545"/>
              <a:gd name="T22" fmla="*/ 128306 w 153673"/>
              <a:gd name="T23" fmla="*/ 0 h 2424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673"/>
              <a:gd name="T37" fmla="*/ 0 h 2424545"/>
              <a:gd name="T38" fmla="*/ 153673 w 153673"/>
              <a:gd name="T39" fmla="*/ 2424545 h 24245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673" h="2424545">
                <a:moveTo>
                  <a:pt x="42837" y="2424545"/>
                </a:moveTo>
                <a:cubicBezTo>
                  <a:pt x="36303" y="2404943"/>
                  <a:pt x="15127" y="2344961"/>
                  <a:pt x="15127" y="2327563"/>
                </a:cubicBezTo>
                <a:cubicBezTo>
                  <a:pt x="15127" y="1818681"/>
                  <a:pt x="0" y="1933413"/>
                  <a:pt x="42837" y="1676400"/>
                </a:cubicBezTo>
                <a:cubicBezTo>
                  <a:pt x="14174" y="1303797"/>
                  <a:pt x="27139" y="1642636"/>
                  <a:pt x="42837" y="1399309"/>
                </a:cubicBezTo>
                <a:cubicBezTo>
                  <a:pt x="51253" y="1268856"/>
                  <a:pt x="43003" y="1107533"/>
                  <a:pt x="70546" y="969818"/>
                </a:cubicBezTo>
                <a:cubicBezTo>
                  <a:pt x="73410" y="955498"/>
                  <a:pt x="79782" y="942109"/>
                  <a:pt x="84400" y="928254"/>
                </a:cubicBezTo>
                <a:cubicBezTo>
                  <a:pt x="93089" y="867435"/>
                  <a:pt x="108908" y="743898"/>
                  <a:pt x="125964" y="692727"/>
                </a:cubicBezTo>
                <a:lnTo>
                  <a:pt x="139818" y="651163"/>
                </a:lnTo>
                <a:cubicBezTo>
                  <a:pt x="144436" y="600363"/>
                  <a:pt x="153673" y="549772"/>
                  <a:pt x="153673" y="498763"/>
                </a:cubicBezTo>
                <a:cubicBezTo>
                  <a:pt x="153673" y="484159"/>
                  <a:pt x="143830" y="471242"/>
                  <a:pt x="139818" y="457200"/>
                </a:cubicBezTo>
                <a:cubicBezTo>
                  <a:pt x="105022" y="335416"/>
                  <a:pt x="145331" y="459880"/>
                  <a:pt x="112109" y="360218"/>
                </a:cubicBezTo>
                <a:cubicBezTo>
                  <a:pt x="128845" y="92453"/>
                  <a:pt x="125964" y="212580"/>
                  <a:pt x="125964" y="0"/>
                </a:cubicBezTo>
              </a:path>
            </a:pathLst>
          </a:custGeom>
          <a:solidFill>
            <a:schemeClr val="accent1"/>
          </a:solidFill>
          <a:ln w="38100" cap="flat" cmpd="sng" algn="ctr">
            <a:solidFill>
              <a:schemeClr val="tx1"/>
            </a:solidFill>
            <a:prstDash val="solid"/>
            <a:round/>
            <a:headEnd type="none" w="med" len="med"/>
            <a:tailEnd type="none" w="med" len="med"/>
          </a:ln>
        </p:spPr>
        <p:txBody>
          <a:bodyPr/>
          <a:lstStyle/>
          <a:p>
            <a:endParaRPr lang="en-US"/>
          </a:p>
        </p:txBody>
      </p:sp>
      <p:grpSp>
        <p:nvGrpSpPr>
          <p:cNvPr id="14" name="Group 119"/>
          <p:cNvGrpSpPr>
            <a:grpSpLocks/>
          </p:cNvGrpSpPr>
          <p:nvPr/>
        </p:nvGrpSpPr>
        <p:grpSpPr bwMode="auto">
          <a:xfrm>
            <a:off x="3124200" y="457200"/>
            <a:ext cx="2362200" cy="457200"/>
            <a:chOff x="5105400" y="457200"/>
            <a:chExt cx="1752600" cy="533400"/>
          </a:xfrm>
        </p:grpSpPr>
        <p:cxnSp>
          <p:nvCxnSpPr>
            <p:cNvPr id="100" name="Straight Connector 99"/>
            <p:cNvCxnSpPr/>
            <p:nvPr/>
          </p:nvCxnSpPr>
          <p:spPr>
            <a:xfrm>
              <a:off x="5105400" y="609071"/>
              <a:ext cx="38043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16200000" flipH="1">
              <a:off x="5409910" y="684998"/>
              <a:ext cx="381529" cy="2296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5400000" flipH="1" flipV="1">
              <a:off x="5563061" y="609651"/>
              <a:ext cx="533400" cy="2284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rot="16200000" flipV="1">
              <a:off x="5791559" y="609651"/>
              <a:ext cx="533400" cy="2284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rot="5400000">
              <a:off x="6095991" y="685587"/>
              <a:ext cx="381529" cy="2284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6401005" y="609071"/>
              <a:ext cx="456995" cy="185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5" name="Group 132"/>
          <p:cNvGrpSpPr>
            <a:grpSpLocks/>
          </p:cNvGrpSpPr>
          <p:nvPr/>
        </p:nvGrpSpPr>
        <p:grpSpPr bwMode="auto">
          <a:xfrm>
            <a:off x="6172200" y="6172200"/>
            <a:ext cx="2133600" cy="306388"/>
            <a:chOff x="6172200" y="6172200"/>
            <a:chExt cx="2133600" cy="306388"/>
          </a:xfrm>
        </p:grpSpPr>
        <p:cxnSp>
          <p:nvCxnSpPr>
            <p:cNvPr id="122" name="Straight Connector 121"/>
            <p:cNvCxnSpPr/>
            <p:nvPr/>
          </p:nvCxnSpPr>
          <p:spPr>
            <a:xfrm>
              <a:off x="6172200" y="6172200"/>
              <a:ext cx="1219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a:off x="7124700" y="6210300"/>
              <a:ext cx="30480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7162800" y="6477000"/>
              <a:ext cx="11430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6" name="Group 133"/>
          <p:cNvGrpSpPr>
            <a:grpSpLocks/>
          </p:cNvGrpSpPr>
          <p:nvPr/>
        </p:nvGrpSpPr>
        <p:grpSpPr bwMode="auto">
          <a:xfrm>
            <a:off x="1676400" y="6324600"/>
            <a:ext cx="1981200" cy="230188"/>
            <a:chOff x="1676400" y="6324600"/>
            <a:chExt cx="1981200" cy="230188"/>
          </a:xfrm>
        </p:grpSpPr>
        <p:cxnSp>
          <p:nvCxnSpPr>
            <p:cNvPr id="123" name="Straight Connector 122"/>
            <p:cNvCxnSpPr/>
            <p:nvPr/>
          </p:nvCxnSpPr>
          <p:spPr>
            <a:xfrm>
              <a:off x="2438400" y="6324600"/>
              <a:ext cx="1219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31"/>
            <p:cNvGrpSpPr>
              <a:grpSpLocks/>
            </p:cNvGrpSpPr>
            <p:nvPr/>
          </p:nvGrpSpPr>
          <p:grpSpPr bwMode="auto">
            <a:xfrm>
              <a:off x="1676400" y="6324600"/>
              <a:ext cx="1143000" cy="230188"/>
              <a:chOff x="1676400" y="6324600"/>
              <a:chExt cx="1143000" cy="230188"/>
            </a:xfrm>
          </p:grpSpPr>
          <p:cxnSp>
            <p:nvCxnSpPr>
              <p:cNvPr id="129" name="Straight Connector 128"/>
              <p:cNvCxnSpPr/>
              <p:nvPr/>
            </p:nvCxnSpPr>
            <p:spPr>
              <a:xfrm>
                <a:off x="2438400" y="6324600"/>
                <a:ext cx="38100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rot="10800000">
                <a:off x="1676400" y="6553200"/>
                <a:ext cx="11430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
        <p:nvSpPr>
          <p:cNvPr id="135" name="Freeform 134"/>
          <p:cNvSpPr/>
          <p:nvPr/>
        </p:nvSpPr>
        <p:spPr>
          <a:xfrm>
            <a:off x="0" y="211138"/>
            <a:ext cx="9144000" cy="296862"/>
          </a:xfrm>
          <a:custGeom>
            <a:avLst/>
            <a:gdLst>
              <a:gd name="connsiteX0" fmla="*/ 0 w 10699750"/>
              <a:gd name="connsiteY0" fmla="*/ 296333 h 1924050"/>
              <a:gd name="connsiteX1" fmla="*/ 9144000 w 10699750"/>
              <a:gd name="connsiteY1" fmla="*/ 232833 h 1924050"/>
              <a:gd name="connsiteX2" fmla="*/ 9334500 w 10699750"/>
              <a:gd name="connsiteY2" fmla="*/ 1693333 h 1924050"/>
              <a:gd name="connsiteX3" fmla="*/ 9334500 w 10699750"/>
              <a:gd name="connsiteY3" fmla="*/ 1617133 h 1924050"/>
              <a:gd name="connsiteX0" fmla="*/ 0 w 10699750"/>
              <a:gd name="connsiteY0" fmla="*/ 296333 h 1693333"/>
              <a:gd name="connsiteX1" fmla="*/ 9144000 w 10699750"/>
              <a:gd name="connsiteY1" fmla="*/ 232833 h 1693333"/>
              <a:gd name="connsiteX2" fmla="*/ 9334500 w 10699750"/>
              <a:gd name="connsiteY2" fmla="*/ 1693333 h 1693333"/>
              <a:gd name="connsiteX0" fmla="*/ 0 w 9144000"/>
              <a:gd name="connsiteY0" fmla="*/ 296333 h 296333"/>
              <a:gd name="connsiteX1" fmla="*/ 9144000 w 9144000"/>
              <a:gd name="connsiteY1" fmla="*/ 232833 h 296333"/>
            </a:gdLst>
            <a:ahLst/>
            <a:cxnLst>
              <a:cxn ang="0">
                <a:pos x="connsiteX0" y="connsiteY0"/>
              </a:cxn>
              <a:cxn ang="0">
                <a:pos x="connsiteX1" y="connsiteY1"/>
              </a:cxn>
            </a:cxnLst>
            <a:rect l="l" t="t" r="r" b="b"/>
            <a:pathLst>
              <a:path w="9144000" h="296333">
                <a:moveTo>
                  <a:pt x="0" y="296333"/>
                </a:moveTo>
                <a:cubicBezTo>
                  <a:pt x="3794125" y="148166"/>
                  <a:pt x="7588250" y="0"/>
                  <a:pt x="9144000" y="232833"/>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a:p>
        </p:txBody>
      </p:sp>
      <p:sp>
        <p:nvSpPr>
          <p:cNvPr id="136" name="TextBox 135"/>
          <p:cNvSpPr txBox="1"/>
          <p:nvPr/>
        </p:nvSpPr>
        <p:spPr>
          <a:xfrm>
            <a:off x="5486400" y="457200"/>
            <a:ext cx="809625" cy="254000"/>
          </a:xfrm>
          <a:prstGeom prst="rect">
            <a:avLst/>
          </a:prstGeom>
          <a:noFill/>
        </p:spPr>
        <p:txBody>
          <a:bodyPr wrap="none">
            <a:spAutoFit/>
          </a:bodyPr>
          <a:lstStyle/>
          <a:p>
            <a:pPr>
              <a:defRPr/>
            </a:pPr>
            <a:r>
              <a:rPr lang="en-US" sz="1050" dirty="0"/>
              <a:t>HWY 2280</a:t>
            </a:r>
          </a:p>
        </p:txBody>
      </p:sp>
      <p:grpSp>
        <p:nvGrpSpPr>
          <p:cNvPr id="18" name="Group 103"/>
          <p:cNvGrpSpPr>
            <a:grpSpLocks/>
          </p:cNvGrpSpPr>
          <p:nvPr/>
        </p:nvGrpSpPr>
        <p:grpSpPr bwMode="auto">
          <a:xfrm rot="10800000">
            <a:off x="2767013" y="3143250"/>
            <a:ext cx="133350" cy="76200"/>
            <a:chOff x="1304926" y="2057400"/>
            <a:chExt cx="133348" cy="76200"/>
          </a:xfrm>
        </p:grpSpPr>
        <p:cxnSp>
          <p:nvCxnSpPr>
            <p:cNvPr id="17443" name="Straight Connector 104"/>
            <p:cNvCxnSpPr>
              <a:cxnSpLocks noChangeShapeType="1"/>
            </p:cNvCxnSpPr>
            <p:nvPr/>
          </p:nvCxnSpPr>
          <p:spPr bwMode="auto">
            <a:xfrm rot="16200000" flipH="1">
              <a:off x="1362074" y="2057400"/>
              <a:ext cx="76200" cy="76200"/>
            </a:xfrm>
            <a:prstGeom prst="line">
              <a:avLst/>
            </a:prstGeom>
            <a:noFill/>
            <a:ln w="12700" algn="ctr">
              <a:solidFill>
                <a:schemeClr val="tx1"/>
              </a:solidFill>
              <a:round/>
              <a:headEnd/>
              <a:tailEnd/>
            </a:ln>
          </p:spPr>
        </p:cxnSp>
        <p:cxnSp>
          <p:nvCxnSpPr>
            <p:cNvPr id="17444" name="Straight Connector 105"/>
            <p:cNvCxnSpPr>
              <a:cxnSpLocks noChangeShapeType="1"/>
            </p:cNvCxnSpPr>
            <p:nvPr/>
          </p:nvCxnSpPr>
          <p:spPr bwMode="auto">
            <a:xfrm rot="5400000">
              <a:off x="1304926" y="2057400"/>
              <a:ext cx="76200" cy="76200"/>
            </a:xfrm>
            <a:prstGeom prst="line">
              <a:avLst/>
            </a:prstGeom>
            <a:noFill/>
            <a:ln w="12700" algn="ctr">
              <a:solidFill>
                <a:schemeClr val="tx1"/>
              </a:solidFill>
              <a:round/>
              <a:headEnd/>
              <a:tailEnd/>
            </a:ln>
          </p:spPr>
        </p:cxnSp>
      </p:grpSp>
      <p:grpSp>
        <p:nvGrpSpPr>
          <p:cNvPr id="19" name="Group 107"/>
          <p:cNvGrpSpPr>
            <a:grpSpLocks/>
          </p:cNvGrpSpPr>
          <p:nvPr/>
        </p:nvGrpSpPr>
        <p:grpSpPr bwMode="auto">
          <a:xfrm rot="10800000">
            <a:off x="2009775" y="703263"/>
            <a:ext cx="133350" cy="76200"/>
            <a:chOff x="1304926" y="2057400"/>
            <a:chExt cx="133348" cy="76200"/>
          </a:xfrm>
        </p:grpSpPr>
        <p:cxnSp>
          <p:nvCxnSpPr>
            <p:cNvPr id="17441" name="Straight Connector 108"/>
            <p:cNvCxnSpPr>
              <a:cxnSpLocks noChangeShapeType="1"/>
            </p:cNvCxnSpPr>
            <p:nvPr/>
          </p:nvCxnSpPr>
          <p:spPr bwMode="auto">
            <a:xfrm rot="16200000" flipH="1">
              <a:off x="1362074" y="2057400"/>
              <a:ext cx="76200" cy="76200"/>
            </a:xfrm>
            <a:prstGeom prst="line">
              <a:avLst/>
            </a:prstGeom>
            <a:noFill/>
            <a:ln w="12700" algn="ctr">
              <a:solidFill>
                <a:schemeClr val="tx1"/>
              </a:solidFill>
              <a:round/>
              <a:headEnd/>
              <a:tailEnd/>
            </a:ln>
          </p:spPr>
        </p:cxnSp>
        <p:cxnSp>
          <p:nvCxnSpPr>
            <p:cNvPr id="17442" name="Straight Connector 110"/>
            <p:cNvCxnSpPr>
              <a:cxnSpLocks noChangeShapeType="1"/>
            </p:cNvCxnSpPr>
            <p:nvPr/>
          </p:nvCxnSpPr>
          <p:spPr bwMode="auto">
            <a:xfrm rot="5400000">
              <a:off x="1304926" y="2057400"/>
              <a:ext cx="76200" cy="76200"/>
            </a:xfrm>
            <a:prstGeom prst="line">
              <a:avLst/>
            </a:prstGeom>
            <a:noFill/>
            <a:ln w="12700" algn="ctr">
              <a:solidFill>
                <a:schemeClr val="tx1"/>
              </a:solidFill>
              <a:round/>
              <a:headEnd/>
              <a:tailEnd/>
            </a:ln>
          </p:spPr>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atin typeface="Arial" charset="0"/>
              </a:rPr>
              <a:t>BN Mission</a:t>
            </a:r>
          </a:p>
        </p:txBody>
      </p:sp>
      <p:sp>
        <p:nvSpPr>
          <p:cNvPr id="18435" name="Rectangle 4"/>
          <p:cNvSpPr>
            <a:spLocks noChangeArrowheads="1"/>
          </p:cNvSpPr>
          <p:nvPr/>
        </p:nvSpPr>
        <p:spPr bwMode="auto">
          <a:xfrm>
            <a:off x="609600" y="1738313"/>
            <a:ext cx="8077200" cy="2554287"/>
          </a:xfrm>
          <a:prstGeom prst="rect">
            <a:avLst/>
          </a:prstGeom>
          <a:noFill/>
          <a:ln w="38100">
            <a:noFill/>
            <a:miter lim="800000"/>
            <a:headEnd/>
            <a:tailEnd/>
          </a:ln>
        </p:spPr>
        <p:txBody>
          <a:bodyPr>
            <a:spAutoFit/>
          </a:bodyPr>
          <a:lstStyle/>
          <a:p>
            <a:pPr algn="l"/>
            <a:r>
              <a:rPr lang="en-US" sz="3200" dirty="0"/>
              <a:t>1-187 IN (L) attacks 251900 AUG to seize key terrain </a:t>
            </a:r>
            <a:r>
              <a:rPr lang="en-US" sz="3200" dirty="0" err="1"/>
              <a:t>vic</a:t>
            </a:r>
            <a:r>
              <a:rPr lang="en-US" sz="3200" dirty="0"/>
              <a:t> GL 163828 (OBJECTIVE BULL) in order to pass the 1</a:t>
            </a:r>
            <a:r>
              <a:rPr lang="en-US" sz="3200" baseline="30000" dirty="0"/>
              <a:t>st</a:t>
            </a:r>
            <a:r>
              <a:rPr lang="en-US" sz="3200" dirty="0"/>
              <a:t> BDE, 25</a:t>
            </a:r>
            <a:r>
              <a:rPr lang="en-US" sz="3200" baseline="30000" dirty="0"/>
              <a:t>th</a:t>
            </a:r>
            <a:r>
              <a:rPr lang="en-US" sz="3200" dirty="0"/>
              <a:t> ID through zone and facilitate their seizure of the town of Darby.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381000"/>
            <a:ext cx="7772400" cy="1143000"/>
          </a:xfrm>
        </p:spPr>
        <p:txBody>
          <a:bodyPr/>
          <a:lstStyle/>
          <a:p>
            <a:pPr eaLnBrk="1" hangingPunct="1"/>
            <a:r>
              <a:rPr lang="en-US">
                <a:latin typeface="Arial" charset="0"/>
              </a:rPr>
              <a:t>BN CDR’s Intent</a:t>
            </a:r>
          </a:p>
        </p:txBody>
      </p:sp>
      <p:sp>
        <p:nvSpPr>
          <p:cNvPr id="19459" name="Rectangle 4"/>
          <p:cNvSpPr>
            <a:spLocks noChangeArrowheads="1"/>
          </p:cNvSpPr>
          <p:nvPr/>
        </p:nvSpPr>
        <p:spPr bwMode="auto">
          <a:xfrm>
            <a:off x="457200" y="1600200"/>
            <a:ext cx="8305800" cy="4478338"/>
          </a:xfrm>
          <a:prstGeom prst="rect">
            <a:avLst/>
          </a:prstGeom>
          <a:noFill/>
          <a:ln w="38100">
            <a:noFill/>
            <a:miter lim="800000"/>
            <a:headEnd/>
            <a:tailEnd/>
          </a:ln>
        </p:spPr>
        <p:txBody>
          <a:bodyPr>
            <a:spAutoFit/>
          </a:bodyPr>
          <a:lstStyle/>
          <a:p>
            <a:pPr algn="l">
              <a:buFontTx/>
              <a:buChar char="•"/>
              <a:tabLst>
                <a:tab pos="685800" algn="l"/>
              </a:tabLst>
            </a:pPr>
            <a:r>
              <a:rPr lang="en-US" sz="3200">
                <a:cs typeface="Courier New" pitchFamily="49" charset="0"/>
              </a:rPr>
              <a:t> Enemy ADA systems unable to hinder airflow into McKenna APOD</a:t>
            </a:r>
          </a:p>
          <a:p>
            <a:pPr algn="l" eaLnBrk="0" hangingPunct="0">
              <a:buFontTx/>
              <a:buChar char="•"/>
              <a:tabLst>
                <a:tab pos="685800" algn="l"/>
              </a:tabLst>
            </a:pPr>
            <a:r>
              <a:rPr lang="en-US" sz="3200">
                <a:cs typeface="Courier New" pitchFamily="49" charset="0"/>
              </a:rPr>
              <a:t> Enemy on OBJ Ant unable to reinforce the platoon on OBJ Bull</a:t>
            </a:r>
          </a:p>
          <a:p>
            <a:pPr algn="l" eaLnBrk="0" hangingPunct="0">
              <a:buFontTx/>
              <a:buChar char="•"/>
              <a:tabLst>
                <a:tab pos="685800" algn="l"/>
              </a:tabLst>
            </a:pPr>
            <a:r>
              <a:rPr lang="en-US" sz="3200">
                <a:cs typeface="Courier New" pitchFamily="49" charset="0"/>
              </a:rPr>
              <a:t> Pass 1</a:t>
            </a:r>
            <a:r>
              <a:rPr lang="en-US" sz="3200" baseline="30000">
                <a:cs typeface="Courier New" pitchFamily="49" charset="0"/>
              </a:rPr>
              <a:t>st</a:t>
            </a:r>
            <a:r>
              <a:rPr lang="en-US" sz="3200">
                <a:cs typeface="Courier New" pitchFamily="49" charset="0"/>
              </a:rPr>
              <a:t> SBCT along ROUTE Vibe between CP2 and CP3</a:t>
            </a:r>
          </a:p>
          <a:p>
            <a:pPr algn="l" eaLnBrk="0" hangingPunct="0">
              <a:buFontTx/>
              <a:buChar char="•"/>
              <a:tabLst>
                <a:tab pos="685800" algn="l"/>
              </a:tabLst>
            </a:pPr>
            <a:r>
              <a:rPr lang="en-US" sz="3200">
                <a:cs typeface="Courier New" pitchFamily="49" charset="0"/>
              </a:rPr>
              <a:t> Key terrain in AO seized</a:t>
            </a:r>
          </a:p>
          <a:p>
            <a:pPr algn="l" eaLnBrk="0" hangingPunct="0">
              <a:buFontTx/>
              <a:buChar char="•"/>
              <a:tabLst>
                <a:tab pos="685800" algn="l"/>
              </a:tabLst>
            </a:pPr>
            <a:r>
              <a:rPr lang="en-US" sz="3200">
                <a:cs typeface="Courier New" pitchFamily="49" charset="0"/>
              </a:rPr>
              <a:t> Battalion postured to defeat counterattack and to resume the offensive</a:t>
            </a:r>
            <a:r>
              <a:rPr lang="en-US" sz="3200"/>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2"/>
          <p:cNvSpPr>
            <a:spLocks/>
          </p:cNvSpPr>
          <p:nvPr/>
        </p:nvSpPr>
        <p:spPr bwMode="auto">
          <a:xfrm>
            <a:off x="1066800" y="304800"/>
            <a:ext cx="990600" cy="6324600"/>
          </a:xfrm>
          <a:custGeom>
            <a:avLst/>
            <a:gdLst>
              <a:gd name="T0" fmla="*/ 2147483647 w 519"/>
              <a:gd name="T1" fmla="*/ 0 h 3491"/>
              <a:gd name="T2" fmla="*/ 2147483647 w 519"/>
              <a:gd name="T3" fmla="*/ 2147483647 h 3491"/>
              <a:gd name="T4" fmla="*/ 2147483647 w 519"/>
              <a:gd name="T5" fmla="*/ 2147483647 h 3491"/>
              <a:gd name="T6" fmla="*/ 2147483647 w 519"/>
              <a:gd name="T7" fmla="*/ 2147483647 h 3491"/>
              <a:gd name="T8" fmla="*/ 2147483647 w 519"/>
              <a:gd name="T9" fmla="*/ 2147483647 h 3491"/>
              <a:gd name="T10" fmla="*/ 2147483647 w 519"/>
              <a:gd name="T11" fmla="*/ 2147483647 h 3491"/>
              <a:gd name="T12" fmla="*/ 2147483647 w 519"/>
              <a:gd name="T13" fmla="*/ 2147483647 h 3491"/>
              <a:gd name="T14" fmla="*/ 2147483647 w 519"/>
              <a:gd name="T15" fmla="*/ 2147483647 h 3491"/>
              <a:gd name="T16" fmla="*/ 2147483647 w 519"/>
              <a:gd name="T17" fmla="*/ 2147483647 h 3491"/>
              <a:gd name="T18" fmla="*/ 2147483647 w 519"/>
              <a:gd name="T19" fmla="*/ 2147483647 h 3491"/>
              <a:gd name="T20" fmla="*/ 2147483647 w 519"/>
              <a:gd name="T21" fmla="*/ 2147483647 h 3491"/>
              <a:gd name="T22" fmla="*/ 2147483647 w 519"/>
              <a:gd name="T23" fmla="*/ 2147483647 h 3491"/>
              <a:gd name="T24" fmla="*/ 2147483647 w 519"/>
              <a:gd name="T25" fmla="*/ 2147483647 h 3491"/>
              <a:gd name="T26" fmla="*/ 2147483647 w 519"/>
              <a:gd name="T27" fmla="*/ 2147483647 h 3491"/>
              <a:gd name="T28" fmla="*/ 2147483647 w 519"/>
              <a:gd name="T29" fmla="*/ 2147483647 h 3491"/>
              <a:gd name="T30" fmla="*/ 2147483647 w 519"/>
              <a:gd name="T31" fmla="*/ 2147483647 h 3491"/>
              <a:gd name="T32" fmla="*/ 2147483647 w 519"/>
              <a:gd name="T33" fmla="*/ 2147483647 h 3491"/>
              <a:gd name="T34" fmla="*/ 2147483647 w 519"/>
              <a:gd name="T35" fmla="*/ 2147483647 h 3491"/>
              <a:gd name="T36" fmla="*/ 2147483647 w 519"/>
              <a:gd name="T37" fmla="*/ 2147483647 h 3491"/>
              <a:gd name="T38" fmla="*/ 2147483647 w 519"/>
              <a:gd name="T39" fmla="*/ 2147483647 h 3491"/>
              <a:gd name="T40" fmla="*/ 0 w 519"/>
              <a:gd name="T41" fmla="*/ 2147483647 h 34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9"/>
              <a:gd name="T64" fmla="*/ 0 h 3491"/>
              <a:gd name="T65" fmla="*/ 519 w 519"/>
              <a:gd name="T66" fmla="*/ 3491 h 34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9" h="3491">
                <a:moveTo>
                  <a:pt x="98" y="0"/>
                </a:moveTo>
                <a:cubicBezTo>
                  <a:pt x="119" y="62"/>
                  <a:pt x="111" y="35"/>
                  <a:pt x="124" y="80"/>
                </a:cubicBezTo>
                <a:cubicBezTo>
                  <a:pt x="135" y="180"/>
                  <a:pt x="171" y="266"/>
                  <a:pt x="195" y="363"/>
                </a:cubicBezTo>
                <a:cubicBezTo>
                  <a:pt x="208" y="416"/>
                  <a:pt x="221" y="472"/>
                  <a:pt x="240" y="523"/>
                </a:cubicBezTo>
                <a:cubicBezTo>
                  <a:pt x="259" y="574"/>
                  <a:pt x="262" y="547"/>
                  <a:pt x="275" y="611"/>
                </a:cubicBezTo>
                <a:cubicBezTo>
                  <a:pt x="292" y="697"/>
                  <a:pt x="324" y="783"/>
                  <a:pt x="346" y="868"/>
                </a:cubicBezTo>
                <a:cubicBezTo>
                  <a:pt x="352" y="1013"/>
                  <a:pt x="356" y="1047"/>
                  <a:pt x="373" y="1161"/>
                </a:cubicBezTo>
                <a:cubicBezTo>
                  <a:pt x="381" y="1370"/>
                  <a:pt x="384" y="1586"/>
                  <a:pt x="435" y="1790"/>
                </a:cubicBezTo>
                <a:cubicBezTo>
                  <a:pt x="440" y="1849"/>
                  <a:pt x="443" y="1888"/>
                  <a:pt x="461" y="1941"/>
                </a:cubicBezTo>
                <a:cubicBezTo>
                  <a:pt x="474" y="2041"/>
                  <a:pt x="479" y="2142"/>
                  <a:pt x="488" y="2242"/>
                </a:cubicBezTo>
                <a:cubicBezTo>
                  <a:pt x="486" y="2328"/>
                  <a:pt x="519" y="2549"/>
                  <a:pt x="443" y="2658"/>
                </a:cubicBezTo>
                <a:cubicBezTo>
                  <a:pt x="425" y="2716"/>
                  <a:pt x="418" y="2769"/>
                  <a:pt x="381" y="2818"/>
                </a:cubicBezTo>
                <a:cubicBezTo>
                  <a:pt x="356" y="2921"/>
                  <a:pt x="357" y="2930"/>
                  <a:pt x="284" y="3013"/>
                </a:cubicBezTo>
                <a:cubicBezTo>
                  <a:pt x="262" y="3145"/>
                  <a:pt x="301" y="2977"/>
                  <a:pt x="222" y="3119"/>
                </a:cubicBezTo>
                <a:cubicBezTo>
                  <a:pt x="184" y="3187"/>
                  <a:pt x="205" y="3237"/>
                  <a:pt x="142" y="3279"/>
                </a:cubicBezTo>
                <a:cubicBezTo>
                  <a:pt x="130" y="3297"/>
                  <a:pt x="114" y="3312"/>
                  <a:pt x="107" y="3332"/>
                </a:cubicBezTo>
                <a:cubicBezTo>
                  <a:pt x="104" y="3341"/>
                  <a:pt x="103" y="3350"/>
                  <a:pt x="98" y="3358"/>
                </a:cubicBezTo>
                <a:cubicBezTo>
                  <a:pt x="91" y="3369"/>
                  <a:pt x="79" y="3375"/>
                  <a:pt x="71" y="3385"/>
                </a:cubicBezTo>
                <a:cubicBezTo>
                  <a:pt x="58" y="3402"/>
                  <a:pt x="48" y="3420"/>
                  <a:pt x="36" y="3438"/>
                </a:cubicBezTo>
                <a:cubicBezTo>
                  <a:pt x="30" y="3447"/>
                  <a:pt x="24" y="3456"/>
                  <a:pt x="18" y="3465"/>
                </a:cubicBezTo>
                <a:cubicBezTo>
                  <a:pt x="12" y="3474"/>
                  <a:pt x="0" y="3491"/>
                  <a:pt x="0" y="3491"/>
                </a:cubicBezTo>
              </a:path>
            </a:pathLst>
          </a:custGeom>
          <a:noFill/>
          <a:ln w="28575" cmpd="sng">
            <a:solidFill>
              <a:schemeClr val="tx1"/>
            </a:solidFill>
            <a:round/>
            <a:headEnd/>
            <a:tailEnd/>
          </a:ln>
        </p:spPr>
        <p:txBody>
          <a:bodyPr/>
          <a:lstStyle/>
          <a:p>
            <a:endParaRPr lang="en-US"/>
          </a:p>
        </p:txBody>
      </p:sp>
      <p:sp>
        <p:nvSpPr>
          <p:cNvPr id="20483" name="Line 3"/>
          <p:cNvSpPr>
            <a:spLocks noChangeShapeType="1"/>
          </p:cNvSpPr>
          <p:nvPr/>
        </p:nvSpPr>
        <p:spPr bwMode="auto">
          <a:xfrm flipH="1">
            <a:off x="6629400" y="381000"/>
            <a:ext cx="1752600" cy="6019800"/>
          </a:xfrm>
          <a:prstGeom prst="line">
            <a:avLst/>
          </a:prstGeom>
          <a:noFill/>
          <a:ln w="28575">
            <a:solidFill>
              <a:schemeClr val="tx1"/>
            </a:solidFill>
            <a:round/>
            <a:headEnd/>
            <a:tailEnd/>
          </a:ln>
        </p:spPr>
        <p:txBody>
          <a:bodyPr/>
          <a:lstStyle/>
          <a:p>
            <a:endParaRPr lang="en-US"/>
          </a:p>
        </p:txBody>
      </p:sp>
      <p:sp>
        <p:nvSpPr>
          <p:cNvPr id="20484" name="Line 4"/>
          <p:cNvSpPr>
            <a:spLocks noChangeShapeType="1"/>
          </p:cNvSpPr>
          <p:nvPr/>
        </p:nvSpPr>
        <p:spPr bwMode="auto">
          <a:xfrm>
            <a:off x="1371600" y="1676400"/>
            <a:ext cx="3886200" cy="1219200"/>
          </a:xfrm>
          <a:prstGeom prst="line">
            <a:avLst/>
          </a:prstGeom>
          <a:noFill/>
          <a:ln w="28575">
            <a:solidFill>
              <a:schemeClr val="tx1"/>
            </a:solidFill>
            <a:round/>
            <a:headEnd/>
            <a:tailEnd/>
          </a:ln>
        </p:spPr>
        <p:txBody>
          <a:bodyPr/>
          <a:lstStyle/>
          <a:p>
            <a:endParaRPr lang="en-US"/>
          </a:p>
        </p:txBody>
      </p:sp>
      <p:sp>
        <p:nvSpPr>
          <p:cNvPr id="20485" name="Oval 5"/>
          <p:cNvSpPr>
            <a:spLocks noChangeArrowheads="1"/>
          </p:cNvSpPr>
          <p:nvPr/>
        </p:nvSpPr>
        <p:spPr bwMode="auto">
          <a:xfrm>
            <a:off x="4572000" y="3429000"/>
            <a:ext cx="1219200" cy="838200"/>
          </a:xfrm>
          <a:prstGeom prst="ellipse">
            <a:avLst/>
          </a:prstGeom>
          <a:solidFill>
            <a:schemeClr val="bg1"/>
          </a:solidFill>
          <a:ln w="9525">
            <a:solidFill>
              <a:schemeClr val="tx1"/>
            </a:solidFill>
            <a:round/>
            <a:headEnd/>
            <a:tailEnd/>
          </a:ln>
        </p:spPr>
        <p:txBody>
          <a:bodyPr wrap="none" anchor="ctr"/>
          <a:lstStyle/>
          <a:p>
            <a:endParaRPr lang="en-US"/>
          </a:p>
        </p:txBody>
      </p:sp>
      <p:sp>
        <p:nvSpPr>
          <p:cNvPr id="20486" name="Oval 6"/>
          <p:cNvSpPr>
            <a:spLocks noChangeArrowheads="1"/>
          </p:cNvSpPr>
          <p:nvPr/>
        </p:nvSpPr>
        <p:spPr bwMode="auto">
          <a:xfrm>
            <a:off x="7924800" y="1524000"/>
            <a:ext cx="1219200" cy="838200"/>
          </a:xfrm>
          <a:prstGeom prst="ellipse">
            <a:avLst/>
          </a:prstGeom>
          <a:solidFill>
            <a:schemeClr val="bg1"/>
          </a:solidFill>
          <a:ln w="9525">
            <a:solidFill>
              <a:schemeClr val="tx1"/>
            </a:solidFill>
            <a:round/>
            <a:headEnd/>
            <a:tailEnd/>
          </a:ln>
        </p:spPr>
        <p:txBody>
          <a:bodyPr wrap="none" anchor="ctr"/>
          <a:lstStyle/>
          <a:p>
            <a:endParaRPr lang="en-US"/>
          </a:p>
        </p:txBody>
      </p:sp>
      <p:sp>
        <p:nvSpPr>
          <p:cNvPr id="20487" name="Line 7"/>
          <p:cNvSpPr>
            <a:spLocks noChangeShapeType="1"/>
          </p:cNvSpPr>
          <p:nvPr/>
        </p:nvSpPr>
        <p:spPr bwMode="auto">
          <a:xfrm flipH="1">
            <a:off x="4191000" y="457200"/>
            <a:ext cx="1752600" cy="6019800"/>
          </a:xfrm>
          <a:prstGeom prst="line">
            <a:avLst/>
          </a:prstGeom>
          <a:noFill/>
          <a:ln w="28575">
            <a:solidFill>
              <a:schemeClr val="tx1"/>
            </a:solidFill>
            <a:round/>
            <a:headEnd/>
            <a:tailEnd/>
          </a:ln>
        </p:spPr>
        <p:txBody>
          <a:bodyPr/>
          <a:lstStyle/>
          <a:p>
            <a:endParaRPr lang="en-US"/>
          </a:p>
        </p:txBody>
      </p:sp>
      <p:sp>
        <p:nvSpPr>
          <p:cNvPr id="20488" name="Line 8"/>
          <p:cNvSpPr>
            <a:spLocks noChangeShapeType="1"/>
          </p:cNvSpPr>
          <p:nvPr/>
        </p:nvSpPr>
        <p:spPr bwMode="auto">
          <a:xfrm>
            <a:off x="609600" y="4343400"/>
            <a:ext cx="7696200" cy="2362200"/>
          </a:xfrm>
          <a:prstGeom prst="line">
            <a:avLst/>
          </a:prstGeom>
          <a:noFill/>
          <a:ln w="28575">
            <a:solidFill>
              <a:schemeClr val="tx1"/>
            </a:solidFill>
            <a:round/>
            <a:headEnd/>
            <a:tailEnd/>
          </a:ln>
        </p:spPr>
        <p:txBody>
          <a:bodyPr/>
          <a:lstStyle/>
          <a:p>
            <a:endParaRPr lang="en-US"/>
          </a:p>
        </p:txBody>
      </p:sp>
      <p:sp>
        <p:nvSpPr>
          <p:cNvPr id="20489" name="Text Box 9"/>
          <p:cNvSpPr txBox="1">
            <a:spLocks noChangeArrowheads="1"/>
          </p:cNvSpPr>
          <p:nvPr/>
        </p:nvSpPr>
        <p:spPr bwMode="auto">
          <a:xfrm rot="997456">
            <a:off x="2819400" y="2238375"/>
            <a:ext cx="2057400" cy="274638"/>
          </a:xfrm>
          <a:prstGeom prst="rect">
            <a:avLst/>
          </a:prstGeom>
          <a:noFill/>
          <a:ln w="9525">
            <a:noFill/>
            <a:miter lim="800000"/>
            <a:headEnd/>
            <a:tailEnd/>
          </a:ln>
        </p:spPr>
        <p:txBody>
          <a:bodyPr>
            <a:spAutoFit/>
          </a:bodyPr>
          <a:lstStyle/>
          <a:p>
            <a:pPr algn="l">
              <a:spcBef>
                <a:spcPct val="50000"/>
              </a:spcBef>
            </a:pPr>
            <a:r>
              <a:rPr lang="en-US" sz="1200" b="1">
                <a:latin typeface="Courier New" pitchFamily="49" charset="0"/>
              </a:rPr>
              <a:t>Underwood Road</a:t>
            </a:r>
          </a:p>
        </p:txBody>
      </p:sp>
      <p:sp>
        <p:nvSpPr>
          <p:cNvPr id="20490" name="Text Box 10"/>
          <p:cNvSpPr txBox="1">
            <a:spLocks noChangeArrowheads="1"/>
          </p:cNvSpPr>
          <p:nvPr/>
        </p:nvSpPr>
        <p:spPr bwMode="auto">
          <a:xfrm rot="997456">
            <a:off x="2133600" y="4906963"/>
            <a:ext cx="2057400" cy="274637"/>
          </a:xfrm>
          <a:prstGeom prst="rect">
            <a:avLst/>
          </a:prstGeom>
          <a:noFill/>
          <a:ln w="9525">
            <a:noFill/>
            <a:miter lim="800000"/>
            <a:headEnd/>
            <a:tailEnd/>
          </a:ln>
        </p:spPr>
        <p:txBody>
          <a:bodyPr>
            <a:spAutoFit/>
          </a:bodyPr>
          <a:lstStyle/>
          <a:p>
            <a:pPr algn="l">
              <a:spcBef>
                <a:spcPct val="50000"/>
              </a:spcBef>
            </a:pPr>
            <a:r>
              <a:rPr lang="en-US" sz="1200" b="1">
                <a:latin typeface="Courier New" pitchFamily="49" charset="0"/>
              </a:rPr>
              <a:t>Red Diamond Road</a:t>
            </a:r>
          </a:p>
        </p:txBody>
      </p:sp>
      <p:sp>
        <p:nvSpPr>
          <p:cNvPr id="20491" name="Text Box 11"/>
          <p:cNvSpPr txBox="1">
            <a:spLocks noChangeArrowheads="1"/>
          </p:cNvSpPr>
          <p:nvPr/>
        </p:nvSpPr>
        <p:spPr bwMode="auto">
          <a:xfrm rot="-4381134">
            <a:off x="4518819" y="1119981"/>
            <a:ext cx="2057400" cy="274638"/>
          </a:xfrm>
          <a:prstGeom prst="rect">
            <a:avLst/>
          </a:prstGeom>
          <a:noFill/>
          <a:ln w="9525">
            <a:noFill/>
            <a:miter lim="800000"/>
            <a:headEnd/>
            <a:tailEnd/>
          </a:ln>
        </p:spPr>
        <p:txBody>
          <a:bodyPr>
            <a:spAutoFit/>
          </a:bodyPr>
          <a:lstStyle/>
          <a:p>
            <a:pPr algn="l">
              <a:spcBef>
                <a:spcPct val="50000"/>
              </a:spcBef>
            </a:pPr>
            <a:r>
              <a:rPr lang="en-US" sz="1200" b="1">
                <a:latin typeface="Courier New" pitchFamily="49" charset="0"/>
              </a:rPr>
              <a:t>Box Springs Road</a:t>
            </a:r>
          </a:p>
        </p:txBody>
      </p:sp>
      <p:sp>
        <p:nvSpPr>
          <p:cNvPr id="20492" name="Text Box 12"/>
          <p:cNvSpPr txBox="1">
            <a:spLocks noChangeArrowheads="1"/>
          </p:cNvSpPr>
          <p:nvPr/>
        </p:nvSpPr>
        <p:spPr bwMode="auto">
          <a:xfrm rot="-4381134">
            <a:off x="6834982" y="1577181"/>
            <a:ext cx="2057400" cy="274637"/>
          </a:xfrm>
          <a:prstGeom prst="rect">
            <a:avLst/>
          </a:prstGeom>
          <a:noFill/>
          <a:ln w="9525">
            <a:noFill/>
            <a:miter lim="800000"/>
            <a:headEnd/>
            <a:tailEnd/>
          </a:ln>
        </p:spPr>
        <p:txBody>
          <a:bodyPr>
            <a:spAutoFit/>
          </a:bodyPr>
          <a:lstStyle/>
          <a:p>
            <a:pPr algn="l">
              <a:spcBef>
                <a:spcPct val="50000"/>
              </a:spcBef>
            </a:pPr>
            <a:r>
              <a:rPr lang="en-US" sz="1200" b="1">
                <a:latin typeface="Courier New" pitchFamily="49" charset="0"/>
              </a:rPr>
              <a:t>Cactus Road</a:t>
            </a:r>
          </a:p>
        </p:txBody>
      </p:sp>
      <p:sp>
        <p:nvSpPr>
          <p:cNvPr id="20493" name="Text Box 13"/>
          <p:cNvSpPr txBox="1">
            <a:spLocks noChangeArrowheads="1"/>
          </p:cNvSpPr>
          <p:nvPr/>
        </p:nvSpPr>
        <p:spPr bwMode="auto">
          <a:xfrm>
            <a:off x="4724400" y="3916363"/>
            <a:ext cx="1219200" cy="274637"/>
          </a:xfrm>
          <a:prstGeom prst="rect">
            <a:avLst/>
          </a:prstGeom>
          <a:noFill/>
          <a:ln w="9525">
            <a:noFill/>
            <a:miter lim="800000"/>
            <a:headEnd/>
            <a:tailEnd/>
          </a:ln>
        </p:spPr>
        <p:txBody>
          <a:bodyPr>
            <a:spAutoFit/>
          </a:bodyPr>
          <a:lstStyle/>
          <a:p>
            <a:pPr algn="l">
              <a:spcBef>
                <a:spcPct val="50000"/>
              </a:spcBef>
            </a:pPr>
            <a:r>
              <a:rPr lang="en-US" sz="1200" b="1">
                <a:latin typeface="Courier New" pitchFamily="49" charset="0"/>
              </a:rPr>
              <a:t>OBJ BULL</a:t>
            </a:r>
          </a:p>
        </p:txBody>
      </p:sp>
      <p:sp>
        <p:nvSpPr>
          <p:cNvPr id="20494" name="Text Box 14"/>
          <p:cNvSpPr txBox="1">
            <a:spLocks noChangeArrowheads="1"/>
          </p:cNvSpPr>
          <p:nvPr/>
        </p:nvSpPr>
        <p:spPr bwMode="auto">
          <a:xfrm>
            <a:off x="7848600" y="1752600"/>
            <a:ext cx="1371600" cy="274638"/>
          </a:xfrm>
          <a:prstGeom prst="rect">
            <a:avLst/>
          </a:prstGeom>
          <a:noFill/>
          <a:ln w="9525">
            <a:noFill/>
            <a:miter lim="800000"/>
            <a:headEnd/>
            <a:tailEnd/>
          </a:ln>
        </p:spPr>
        <p:txBody>
          <a:bodyPr>
            <a:spAutoFit/>
          </a:bodyPr>
          <a:lstStyle/>
          <a:p>
            <a:pPr>
              <a:spcBef>
                <a:spcPct val="50000"/>
              </a:spcBef>
            </a:pPr>
            <a:r>
              <a:rPr lang="en-US" sz="1200" b="1">
                <a:latin typeface="Courier New" pitchFamily="49" charset="0"/>
              </a:rPr>
              <a:t>OBJ ANT</a:t>
            </a:r>
          </a:p>
        </p:txBody>
      </p:sp>
      <p:sp>
        <p:nvSpPr>
          <p:cNvPr id="20495" name="Line 15"/>
          <p:cNvSpPr>
            <a:spLocks noChangeShapeType="1"/>
          </p:cNvSpPr>
          <p:nvPr/>
        </p:nvSpPr>
        <p:spPr bwMode="auto">
          <a:xfrm>
            <a:off x="1143000" y="1447800"/>
            <a:ext cx="3276600" cy="609600"/>
          </a:xfrm>
          <a:prstGeom prst="line">
            <a:avLst/>
          </a:prstGeom>
          <a:noFill/>
          <a:ln w="28575">
            <a:solidFill>
              <a:schemeClr val="tx1"/>
            </a:solidFill>
            <a:round/>
            <a:headEnd/>
            <a:tailEnd/>
          </a:ln>
        </p:spPr>
        <p:txBody>
          <a:bodyPr/>
          <a:lstStyle/>
          <a:p>
            <a:endParaRPr lang="en-US"/>
          </a:p>
        </p:txBody>
      </p:sp>
      <p:sp>
        <p:nvSpPr>
          <p:cNvPr id="20496" name="Line 16"/>
          <p:cNvSpPr>
            <a:spLocks noChangeShapeType="1"/>
          </p:cNvSpPr>
          <p:nvPr/>
        </p:nvSpPr>
        <p:spPr bwMode="auto">
          <a:xfrm>
            <a:off x="4724400" y="2133600"/>
            <a:ext cx="4191000" cy="1143000"/>
          </a:xfrm>
          <a:prstGeom prst="line">
            <a:avLst/>
          </a:prstGeom>
          <a:noFill/>
          <a:ln w="28575">
            <a:solidFill>
              <a:schemeClr val="tx1"/>
            </a:solidFill>
            <a:round/>
            <a:headEnd/>
            <a:tailEnd/>
          </a:ln>
        </p:spPr>
        <p:txBody>
          <a:bodyPr/>
          <a:lstStyle/>
          <a:p>
            <a:endParaRPr lang="en-US"/>
          </a:p>
        </p:txBody>
      </p:sp>
      <p:sp>
        <p:nvSpPr>
          <p:cNvPr id="20497" name="Line 17"/>
          <p:cNvSpPr>
            <a:spLocks noChangeShapeType="1"/>
          </p:cNvSpPr>
          <p:nvPr/>
        </p:nvSpPr>
        <p:spPr bwMode="auto">
          <a:xfrm>
            <a:off x="685800" y="4953000"/>
            <a:ext cx="3276600" cy="838200"/>
          </a:xfrm>
          <a:prstGeom prst="line">
            <a:avLst/>
          </a:prstGeom>
          <a:noFill/>
          <a:ln w="28575">
            <a:solidFill>
              <a:schemeClr val="tx1"/>
            </a:solidFill>
            <a:round/>
            <a:headEnd/>
            <a:tailEnd/>
          </a:ln>
        </p:spPr>
        <p:txBody>
          <a:bodyPr/>
          <a:lstStyle/>
          <a:p>
            <a:endParaRPr lang="en-US"/>
          </a:p>
        </p:txBody>
      </p:sp>
      <p:sp>
        <p:nvSpPr>
          <p:cNvPr id="20498" name="Rectangle 18"/>
          <p:cNvSpPr>
            <a:spLocks noChangeArrowheads="1"/>
          </p:cNvSpPr>
          <p:nvPr/>
        </p:nvSpPr>
        <p:spPr bwMode="auto">
          <a:xfrm rot="1028639">
            <a:off x="4514850" y="1905000"/>
            <a:ext cx="76200" cy="3810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0499" name="Rectangle 19"/>
          <p:cNvSpPr>
            <a:spLocks noChangeArrowheads="1"/>
          </p:cNvSpPr>
          <p:nvPr/>
        </p:nvSpPr>
        <p:spPr bwMode="auto">
          <a:xfrm rot="1028639">
            <a:off x="4114800" y="5638800"/>
            <a:ext cx="76200" cy="3810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0500" name="Line 20"/>
          <p:cNvSpPr>
            <a:spLocks noChangeShapeType="1"/>
          </p:cNvSpPr>
          <p:nvPr/>
        </p:nvSpPr>
        <p:spPr bwMode="auto">
          <a:xfrm>
            <a:off x="4343400" y="5867400"/>
            <a:ext cx="4267200" cy="228600"/>
          </a:xfrm>
          <a:prstGeom prst="line">
            <a:avLst/>
          </a:prstGeom>
          <a:noFill/>
          <a:ln w="28575">
            <a:solidFill>
              <a:schemeClr val="tx1"/>
            </a:solidFill>
            <a:round/>
            <a:headEnd/>
            <a:tailEnd/>
          </a:ln>
        </p:spPr>
        <p:txBody>
          <a:bodyPr/>
          <a:lstStyle/>
          <a:p>
            <a:endParaRPr lang="en-US"/>
          </a:p>
        </p:txBody>
      </p:sp>
      <p:grpSp>
        <p:nvGrpSpPr>
          <p:cNvPr id="2" name="Group 21"/>
          <p:cNvGrpSpPr>
            <a:grpSpLocks/>
          </p:cNvGrpSpPr>
          <p:nvPr/>
        </p:nvGrpSpPr>
        <p:grpSpPr bwMode="auto">
          <a:xfrm>
            <a:off x="4343400" y="2871788"/>
            <a:ext cx="1425575" cy="582612"/>
            <a:chOff x="185" y="1968"/>
            <a:chExt cx="898" cy="367"/>
          </a:xfrm>
        </p:grpSpPr>
        <p:sp>
          <p:nvSpPr>
            <p:cNvPr id="20584" name="Rectangle 22"/>
            <p:cNvSpPr>
              <a:spLocks noChangeArrowheads="1"/>
            </p:cNvSpPr>
            <p:nvPr/>
          </p:nvSpPr>
          <p:spPr bwMode="auto">
            <a:xfrm>
              <a:off x="336" y="2077"/>
              <a:ext cx="399" cy="246"/>
            </a:xfrm>
            <a:prstGeom prst="rect">
              <a:avLst/>
            </a:prstGeom>
            <a:noFill/>
            <a:ln w="9525">
              <a:solidFill>
                <a:schemeClr val="tx1"/>
              </a:solidFill>
              <a:miter lim="800000"/>
              <a:headEnd/>
              <a:tailEnd/>
            </a:ln>
          </p:spPr>
          <p:txBody>
            <a:bodyPr wrap="none" anchor="ctr"/>
            <a:lstStyle/>
            <a:p>
              <a:pPr latinLnBrk="1"/>
              <a:endParaRPr lang="en-US" sz="4000" b="1">
                <a:latin typeface="Times New Roman" pitchFamily="18" charset="0"/>
              </a:endParaRPr>
            </a:p>
          </p:txBody>
        </p:sp>
        <p:sp>
          <p:nvSpPr>
            <p:cNvPr id="20585" name="Text Box 23"/>
            <p:cNvSpPr txBox="1">
              <a:spLocks noChangeArrowheads="1"/>
            </p:cNvSpPr>
            <p:nvPr/>
          </p:nvSpPr>
          <p:spPr bwMode="auto">
            <a:xfrm>
              <a:off x="185" y="2119"/>
              <a:ext cx="155" cy="214"/>
            </a:xfrm>
            <a:prstGeom prst="rect">
              <a:avLst/>
            </a:prstGeom>
            <a:noFill/>
            <a:ln w="9525">
              <a:noFill/>
              <a:miter lim="800000"/>
              <a:headEnd/>
              <a:tailEnd/>
            </a:ln>
          </p:spPr>
          <p:txBody>
            <a:bodyPr wrap="none" lIns="63500" tIns="63500" rIns="63500" bIns="63500">
              <a:spAutoFit/>
            </a:bodyPr>
            <a:lstStyle/>
            <a:p>
              <a:pPr algn="r" latinLnBrk="1"/>
              <a:r>
                <a:rPr lang="en-US" sz="1400" b="1">
                  <a:latin typeface="Times New Roman" pitchFamily="18" charset="0"/>
                </a:rPr>
                <a:t>B</a:t>
              </a:r>
            </a:p>
          </p:txBody>
        </p:sp>
        <p:sp>
          <p:nvSpPr>
            <p:cNvPr id="20586" name="Text Box 24"/>
            <p:cNvSpPr txBox="1">
              <a:spLocks noChangeArrowheads="1"/>
            </p:cNvSpPr>
            <p:nvPr/>
          </p:nvSpPr>
          <p:spPr bwMode="auto">
            <a:xfrm>
              <a:off x="739" y="2119"/>
              <a:ext cx="344" cy="216"/>
            </a:xfrm>
            <a:prstGeom prst="rect">
              <a:avLst/>
            </a:prstGeom>
            <a:noFill/>
            <a:ln w="9525">
              <a:noFill/>
              <a:miter lim="800000"/>
              <a:headEnd/>
              <a:tailEnd/>
            </a:ln>
          </p:spPr>
          <p:txBody>
            <a:bodyPr wrap="none" lIns="63500" tIns="63500" rIns="63500" bIns="63500">
              <a:spAutoFit/>
            </a:bodyPr>
            <a:lstStyle/>
            <a:p>
              <a:pPr algn="l" latinLnBrk="1"/>
              <a:r>
                <a:rPr lang="en-US" sz="1400" b="1">
                  <a:latin typeface="Times New Roman" pitchFamily="18" charset="0"/>
                </a:rPr>
                <a:t>1-187</a:t>
              </a:r>
            </a:p>
          </p:txBody>
        </p:sp>
        <p:sp>
          <p:nvSpPr>
            <p:cNvPr id="20587" name="Line 25"/>
            <p:cNvSpPr>
              <a:spLocks noChangeShapeType="1"/>
            </p:cNvSpPr>
            <p:nvPr/>
          </p:nvSpPr>
          <p:spPr bwMode="auto">
            <a:xfrm flipH="1">
              <a:off x="336" y="2077"/>
              <a:ext cx="399" cy="246"/>
            </a:xfrm>
            <a:prstGeom prst="line">
              <a:avLst/>
            </a:prstGeom>
            <a:noFill/>
            <a:ln w="9525">
              <a:solidFill>
                <a:schemeClr val="tx1"/>
              </a:solidFill>
              <a:round/>
              <a:headEnd/>
              <a:tailEnd/>
            </a:ln>
          </p:spPr>
          <p:txBody>
            <a:bodyPr wrap="none" anchor="ctr"/>
            <a:lstStyle/>
            <a:p>
              <a:endParaRPr lang="en-US"/>
            </a:p>
          </p:txBody>
        </p:sp>
        <p:sp>
          <p:nvSpPr>
            <p:cNvPr id="20588" name="Line 26"/>
            <p:cNvSpPr>
              <a:spLocks noChangeShapeType="1"/>
            </p:cNvSpPr>
            <p:nvPr/>
          </p:nvSpPr>
          <p:spPr bwMode="auto">
            <a:xfrm>
              <a:off x="336" y="2077"/>
              <a:ext cx="399" cy="246"/>
            </a:xfrm>
            <a:prstGeom prst="line">
              <a:avLst/>
            </a:prstGeom>
            <a:noFill/>
            <a:ln w="9525">
              <a:solidFill>
                <a:schemeClr val="tx1"/>
              </a:solidFill>
              <a:round/>
              <a:headEnd/>
              <a:tailEnd/>
            </a:ln>
          </p:spPr>
          <p:txBody>
            <a:bodyPr wrap="none" anchor="ctr"/>
            <a:lstStyle/>
            <a:p>
              <a:endParaRPr lang="en-US"/>
            </a:p>
          </p:txBody>
        </p:sp>
        <p:sp>
          <p:nvSpPr>
            <p:cNvPr id="20589" name="Line 27"/>
            <p:cNvSpPr>
              <a:spLocks noChangeShapeType="1"/>
            </p:cNvSpPr>
            <p:nvPr/>
          </p:nvSpPr>
          <p:spPr bwMode="auto">
            <a:xfrm>
              <a:off x="528" y="1968"/>
              <a:ext cx="0" cy="96"/>
            </a:xfrm>
            <a:prstGeom prst="line">
              <a:avLst/>
            </a:prstGeom>
            <a:noFill/>
            <a:ln w="38100">
              <a:solidFill>
                <a:schemeClr val="tx1"/>
              </a:solidFill>
              <a:round/>
              <a:headEnd/>
              <a:tailEnd/>
            </a:ln>
          </p:spPr>
          <p:txBody>
            <a:bodyPr/>
            <a:lstStyle/>
            <a:p>
              <a:endParaRPr lang="en-US"/>
            </a:p>
          </p:txBody>
        </p:sp>
      </p:grpSp>
      <p:grpSp>
        <p:nvGrpSpPr>
          <p:cNvPr id="3" name="Group 28"/>
          <p:cNvGrpSpPr>
            <a:grpSpLocks/>
          </p:cNvGrpSpPr>
          <p:nvPr/>
        </p:nvGrpSpPr>
        <p:grpSpPr bwMode="auto">
          <a:xfrm>
            <a:off x="4735513" y="2667000"/>
            <a:ext cx="304800" cy="152400"/>
            <a:chOff x="912" y="3888"/>
            <a:chExt cx="192" cy="96"/>
          </a:xfrm>
        </p:grpSpPr>
        <p:sp>
          <p:nvSpPr>
            <p:cNvPr id="20582" name="Line 29"/>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20583" name="Line 30"/>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nvGrpSpPr>
          <p:cNvPr id="4" name="Group 31"/>
          <p:cNvGrpSpPr>
            <a:grpSpLocks/>
          </p:cNvGrpSpPr>
          <p:nvPr/>
        </p:nvGrpSpPr>
        <p:grpSpPr bwMode="auto">
          <a:xfrm>
            <a:off x="4735513" y="2743200"/>
            <a:ext cx="304800" cy="152400"/>
            <a:chOff x="912" y="3888"/>
            <a:chExt cx="192" cy="96"/>
          </a:xfrm>
        </p:grpSpPr>
        <p:sp>
          <p:nvSpPr>
            <p:cNvPr id="20580" name="Line 32"/>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20581" name="Line 33"/>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nvGrpSpPr>
          <p:cNvPr id="5" name="Group 34"/>
          <p:cNvGrpSpPr>
            <a:grpSpLocks/>
          </p:cNvGrpSpPr>
          <p:nvPr/>
        </p:nvGrpSpPr>
        <p:grpSpPr bwMode="auto">
          <a:xfrm>
            <a:off x="1752600" y="728663"/>
            <a:ext cx="1974850" cy="642937"/>
            <a:chOff x="1459" y="240"/>
            <a:chExt cx="1244" cy="405"/>
          </a:xfrm>
        </p:grpSpPr>
        <p:sp>
          <p:nvSpPr>
            <p:cNvPr id="20573" name="Rectangle 35"/>
            <p:cNvSpPr>
              <a:spLocks noChangeArrowheads="1"/>
            </p:cNvSpPr>
            <p:nvPr/>
          </p:nvSpPr>
          <p:spPr bwMode="auto">
            <a:xfrm>
              <a:off x="1616" y="349"/>
              <a:ext cx="399" cy="246"/>
            </a:xfrm>
            <a:prstGeom prst="rect">
              <a:avLst/>
            </a:prstGeom>
            <a:noFill/>
            <a:ln w="9525">
              <a:solidFill>
                <a:schemeClr val="tx1"/>
              </a:solidFill>
              <a:miter lim="800000"/>
              <a:headEnd/>
              <a:tailEnd/>
            </a:ln>
          </p:spPr>
          <p:txBody>
            <a:bodyPr wrap="none" anchor="ctr"/>
            <a:lstStyle/>
            <a:p>
              <a:pPr latinLnBrk="1"/>
              <a:endParaRPr lang="en-US" sz="4000" b="1">
                <a:latin typeface="Times New Roman" pitchFamily="18" charset="0"/>
              </a:endParaRPr>
            </a:p>
          </p:txBody>
        </p:sp>
        <p:sp>
          <p:nvSpPr>
            <p:cNvPr id="20574" name="Text Box 36"/>
            <p:cNvSpPr txBox="1">
              <a:spLocks noChangeArrowheads="1"/>
            </p:cNvSpPr>
            <p:nvPr/>
          </p:nvSpPr>
          <p:spPr bwMode="auto">
            <a:xfrm>
              <a:off x="1459" y="391"/>
              <a:ext cx="161" cy="214"/>
            </a:xfrm>
            <a:prstGeom prst="rect">
              <a:avLst/>
            </a:prstGeom>
            <a:noFill/>
            <a:ln w="9525">
              <a:noFill/>
              <a:miter lim="800000"/>
              <a:headEnd/>
              <a:tailEnd/>
            </a:ln>
          </p:spPr>
          <p:txBody>
            <a:bodyPr wrap="none" lIns="63500" tIns="63500" rIns="63500" bIns="63500">
              <a:spAutoFit/>
            </a:bodyPr>
            <a:lstStyle/>
            <a:p>
              <a:pPr algn="r" latinLnBrk="1"/>
              <a:r>
                <a:rPr lang="en-US" sz="1400" b="1">
                  <a:latin typeface="Times New Roman" pitchFamily="18" charset="0"/>
                </a:rPr>
                <a:t>A</a:t>
              </a:r>
            </a:p>
          </p:txBody>
        </p:sp>
        <p:sp>
          <p:nvSpPr>
            <p:cNvPr id="20575" name="Text Box 37"/>
            <p:cNvSpPr txBox="1">
              <a:spLocks noChangeArrowheads="1"/>
            </p:cNvSpPr>
            <p:nvPr/>
          </p:nvSpPr>
          <p:spPr bwMode="auto">
            <a:xfrm>
              <a:off x="2019" y="391"/>
              <a:ext cx="344" cy="216"/>
            </a:xfrm>
            <a:prstGeom prst="rect">
              <a:avLst/>
            </a:prstGeom>
            <a:noFill/>
            <a:ln w="9525">
              <a:noFill/>
              <a:miter lim="800000"/>
              <a:headEnd/>
              <a:tailEnd/>
            </a:ln>
          </p:spPr>
          <p:txBody>
            <a:bodyPr wrap="none" lIns="63500" tIns="63500" rIns="63500" bIns="63500">
              <a:spAutoFit/>
            </a:bodyPr>
            <a:lstStyle/>
            <a:p>
              <a:pPr algn="l" latinLnBrk="1"/>
              <a:r>
                <a:rPr lang="en-US" sz="1400" b="1">
                  <a:latin typeface="Times New Roman" pitchFamily="18" charset="0"/>
                </a:rPr>
                <a:t>1-187</a:t>
              </a:r>
            </a:p>
          </p:txBody>
        </p:sp>
        <p:sp>
          <p:nvSpPr>
            <p:cNvPr id="20576" name="Line 38"/>
            <p:cNvSpPr>
              <a:spLocks noChangeShapeType="1"/>
            </p:cNvSpPr>
            <p:nvPr/>
          </p:nvSpPr>
          <p:spPr bwMode="auto">
            <a:xfrm flipH="1">
              <a:off x="1616" y="349"/>
              <a:ext cx="399" cy="246"/>
            </a:xfrm>
            <a:prstGeom prst="line">
              <a:avLst/>
            </a:prstGeom>
            <a:noFill/>
            <a:ln w="9525">
              <a:solidFill>
                <a:schemeClr val="tx1"/>
              </a:solidFill>
              <a:round/>
              <a:headEnd/>
              <a:tailEnd/>
            </a:ln>
          </p:spPr>
          <p:txBody>
            <a:bodyPr wrap="none" anchor="ctr"/>
            <a:lstStyle/>
            <a:p>
              <a:endParaRPr lang="en-US"/>
            </a:p>
          </p:txBody>
        </p:sp>
        <p:sp>
          <p:nvSpPr>
            <p:cNvPr id="20577" name="Line 39"/>
            <p:cNvSpPr>
              <a:spLocks noChangeShapeType="1"/>
            </p:cNvSpPr>
            <p:nvPr/>
          </p:nvSpPr>
          <p:spPr bwMode="auto">
            <a:xfrm>
              <a:off x="1616" y="349"/>
              <a:ext cx="399" cy="246"/>
            </a:xfrm>
            <a:prstGeom prst="line">
              <a:avLst/>
            </a:prstGeom>
            <a:noFill/>
            <a:ln w="9525">
              <a:solidFill>
                <a:schemeClr val="tx1"/>
              </a:solidFill>
              <a:round/>
              <a:headEnd/>
              <a:tailEnd/>
            </a:ln>
          </p:spPr>
          <p:txBody>
            <a:bodyPr wrap="none" anchor="ctr"/>
            <a:lstStyle/>
            <a:p>
              <a:endParaRPr lang="en-US"/>
            </a:p>
          </p:txBody>
        </p:sp>
        <p:sp>
          <p:nvSpPr>
            <p:cNvPr id="20578" name="Line 40"/>
            <p:cNvSpPr>
              <a:spLocks noChangeShapeType="1"/>
            </p:cNvSpPr>
            <p:nvPr/>
          </p:nvSpPr>
          <p:spPr bwMode="auto">
            <a:xfrm>
              <a:off x="1808" y="240"/>
              <a:ext cx="0" cy="96"/>
            </a:xfrm>
            <a:prstGeom prst="line">
              <a:avLst/>
            </a:prstGeom>
            <a:noFill/>
            <a:ln w="38100">
              <a:solidFill>
                <a:schemeClr val="tx1"/>
              </a:solidFill>
              <a:round/>
              <a:headEnd/>
              <a:tailEnd/>
            </a:ln>
          </p:spPr>
          <p:txBody>
            <a:bodyPr/>
            <a:lstStyle/>
            <a:p>
              <a:endParaRPr lang="en-US"/>
            </a:p>
          </p:txBody>
        </p:sp>
        <p:sp>
          <p:nvSpPr>
            <p:cNvPr id="20579" name="Text Box 41"/>
            <p:cNvSpPr txBox="1">
              <a:spLocks noChangeArrowheads="1"/>
            </p:cNvSpPr>
            <p:nvPr/>
          </p:nvSpPr>
          <p:spPr bwMode="auto">
            <a:xfrm>
              <a:off x="1743" y="453"/>
              <a:ext cx="960" cy="192"/>
            </a:xfrm>
            <a:prstGeom prst="rect">
              <a:avLst/>
            </a:prstGeom>
            <a:noFill/>
            <a:ln w="9525">
              <a:noFill/>
              <a:miter lim="800000"/>
              <a:headEnd/>
              <a:tailEnd/>
            </a:ln>
          </p:spPr>
          <p:txBody>
            <a:bodyPr>
              <a:spAutoFit/>
            </a:bodyPr>
            <a:lstStyle/>
            <a:p>
              <a:pPr algn="l">
                <a:spcBef>
                  <a:spcPct val="50000"/>
                </a:spcBef>
              </a:pPr>
              <a:endParaRPr lang="en-US" sz="1400" b="1">
                <a:latin typeface="Times New Roman" pitchFamily="18" charset="0"/>
              </a:endParaRPr>
            </a:p>
          </p:txBody>
        </p:sp>
      </p:grpSp>
      <p:grpSp>
        <p:nvGrpSpPr>
          <p:cNvPr id="6" name="Group 42"/>
          <p:cNvGrpSpPr>
            <a:grpSpLocks/>
          </p:cNvGrpSpPr>
          <p:nvPr/>
        </p:nvGrpSpPr>
        <p:grpSpPr bwMode="auto">
          <a:xfrm>
            <a:off x="1600200" y="5378450"/>
            <a:ext cx="1970088" cy="641350"/>
            <a:chOff x="691" y="3667"/>
            <a:chExt cx="1241" cy="404"/>
          </a:xfrm>
        </p:grpSpPr>
        <p:sp>
          <p:nvSpPr>
            <p:cNvPr id="20566" name="Text Box 43"/>
            <p:cNvSpPr txBox="1">
              <a:spLocks noChangeArrowheads="1"/>
            </p:cNvSpPr>
            <p:nvPr/>
          </p:nvSpPr>
          <p:spPr bwMode="auto">
            <a:xfrm>
              <a:off x="691" y="3818"/>
              <a:ext cx="161" cy="214"/>
            </a:xfrm>
            <a:prstGeom prst="rect">
              <a:avLst/>
            </a:prstGeom>
            <a:noFill/>
            <a:ln w="9525">
              <a:noFill/>
              <a:miter lim="800000"/>
              <a:headEnd/>
              <a:tailEnd/>
            </a:ln>
          </p:spPr>
          <p:txBody>
            <a:bodyPr wrap="none" lIns="63500" tIns="63500" rIns="63500" bIns="63500">
              <a:spAutoFit/>
            </a:bodyPr>
            <a:lstStyle/>
            <a:p>
              <a:pPr algn="r" latinLnBrk="1"/>
              <a:r>
                <a:rPr lang="en-US" sz="1400" b="1">
                  <a:latin typeface="Times New Roman" pitchFamily="18" charset="0"/>
                </a:rPr>
                <a:t>C</a:t>
              </a:r>
            </a:p>
          </p:txBody>
        </p:sp>
        <p:sp>
          <p:nvSpPr>
            <p:cNvPr id="20567" name="Rectangle 44"/>
            <p:cNvSpPr>
              <a:spLocks noChangeArrowheads="1"/>
            </p:cNvSpPr>
            <p:nvPr/>
          </p:nvSpPr>
          <p:spPr bwMode="auto">
            <a:xfrm>
              <a:off x="842" y="3776"/>
              <a:ext cx="399" cy="246"/>
            </a:xfrm>
            <a:prstGeom prst="rect">
              <a:avLst/>
            </a:prstGeom>
            <a:noFill/>
            <a:ln w="9525">
              <a:solidFill>
                <a:schemeClr val="tx1"/>
              </a:solidFill>
              <a:miter lim="800000"/>
              <a:headEnd/>
              <a:tailEnd/>
            </a:ln>
          </p:spPr>
          <p:txBody>
            <a:bodyPr wrap="none" anchor="ctr"/>
            <a:lstStyle/>
            <a:p>
              <a:pPr latinLnBrk="1"/>
              <a:endParaRPr lang="en-US" sz="4000" b="1">
                <a:latin typeface="Times New Roman" pitchFamily="18" charset="0"/>
              </a:endParaRPr>
            </a:p>
          </p:txBody>
        </p:sp>
        <p:sp>
          <p:nvSpPr>
            <p:cNvPr id="20568" name="Text Box 45"/>
            <p:cNvSpPr txBox="1">
              <a:spLocks noChangeArrowheads="1"/>
            </p:cNvSpPr>
            <p:nvPr/>
          </p:nvSpPr>
          <p:spPr bwMode="auto">
            <a:xfrm>
              <a:off x="1245" y="3818"/>
              <a:ext cx="344" cy="216"/>
            </a:xfrm>
            <a:prstGeom prst="rect">
              <a:avLst/>
            </a:prstGeom>
            <a:noFill/>
            <a:ln w="9525">
              <a:noFill/>
              <a:miter lim="800000"/>
              <a:headEnd/>
              <a:tailEnd/>
            </a:ln>
          </p:spPr>
          <p:txBody>
            <a:bodyPr wrap="none" lIns="63500" tIns="63500" rIns="63500" bIns="63500">
              <a:spAutoFit/>
            </a:bodyPr>
            <a:lstStyle/>
            <a:p>
              <a:pPr algn="l" latinLnBrk="1"/>
              <a:r>
                <a:rPr lang="en-US" sz="1400" b="1">
                  <a:latin typeface="Times New Roman" pitchFamily="18" charset="0"/>
                </a:rPr>
                <a:t>1-187</a:t>
              </a:r>
            </a:p>
          </p:txBody>
        </p:sp>
        <p:sp>
          <p:nvSpPr>
            <p:cNvPr id="20569" name="Line 46"/>
            <p:cNvSpPr>
              <a:spLocks noChangeShapeType="1"/>
            </p:cNvSpPr>
            <p:nvPr/>
          </p:nvSpPr>
          <p:spPr bwMode="auto">
            <a:xfrm flipH="1">
              <a:off x="842" y="3776"/>
              <a:ext cx="399" cy="246"/>
            </a:xfrm>
            <a:prstGeom prst="line">
              <a:avLst/>
            </a:prstGeom>
            <a:noFill/>
            <a:ln w="9525">
              <a:solidFill>
                <a:schemeClr val="tx1"/>
              </a:solidFill>
              <a:round/>
              <a:headEnd/>
              <a:tailEnd/>
            </a:ln>
          </p:spPr>
          <p:txBody>
            <a:bodyPr wrap="none" anchor="ctr"/>
            <a:lstStyle/>
            <a:p>
              <a:endParaRPr lang="en-US"/>
            </a:p>
          </p:txBody>
        </p:sp>
        <p:sp>
          <p:nvSpPr>
            <p:cNvPr id="20570" name="Line 47"/>
            <p:cNvSpPr>
              <a:spLocks noChangeShapeType="1"/>
            </p:cNvSpPr>
            <p:nvPr/>
          </p:nvSpPr>
          <p:spPr bwMode="auto">
            <a:xfrm>
              <a:off x="842" y="3776"/>
              <a:ext cx="399" cy="246"/>
            </a:xfrm>
            <a:prstGeom prst="line">
              <a:avLst/>
            </a:prstGeom>
            <a:noFill/>
            <a:ln w="9525">
              <a:solidFill>
                <a:schemeClr val="tx1"/>
              </a:solidFill>
              <a:round/>
              <a:headEnd/>
              <a:tailEnd/>
            </a:ln>
          </p:spPr>
          <p:txBody>
            <a:bodyPr wrap="none" anchor="ctr"/>
            <a:lstStyle/>
            <a:p>
              <a:endParaRPr lang="en-US"/>
            </a:p>
          </p:txBody>
        </p:sp>
        <p:sp>
          <p:nvSpPr>
            <p:cNvPr id="20571" name="Line 48"/>
            <p:cNvSpPr>
              <a:spLocks noChangeShapeType="1"/>
            </p:cNvSpPr>
            <p:nvPr/>
          </p:nvSpPr>
          <p:spPr bwMode="auto">
            <a:xfrm>
              <a:off x="1034" y="3667"/>
              <a:ext cx="0" cy="96"/>
            </a:xfrm>
            <a:prstGeom prst="line">
              <a:avLst/>
            </a:prstGeom>
            <a:noFill/>
            <a:ln w="38100">
              <a:solidFill>
                <a:schemeClr val="tx1"/>
              </a:solidFill>
              <a:round/>
              <a:headEnd/>
              <a:tailEnd/>
            </a:ln>
          </p:spPr>
          <p:txBody>
            <a:bodyPr/>
            <a:lstStyle/>
            <a:p>
              <a:endParaRPr lang="en-US"/>
            </a:p>
          </p:txBody>
        </p:sp>
        <p:sp>
          <p:nvSpPr>
            <p:cNvPr id="20572" name="Text Box 49"/>
            <p:cNvSpPr txBox="1">
              <a:spLocks noChangeArrowheads="1"/>
            </p:cNvSpPr>
            <p:nvPr/>
          </p:nvSpPr>
          <p:spPr bwMode="auto">
            <a:xfrm>
              <a:off x="972" y="3879"/>
              <a:ext cx="960" cy="192"/>
            </a:xfrm>
            <a:prstGeom prst="rect">
              <a:avLst/>
            </a:prstGeom>
            <a:noFill/>
            <a:ln w="9525">
              <a:noFill/>
              <a:miter lim="800000"/>
              <a:headEnd/>
              <a:tailEnd/>
            </a:ln>
          </p:spPr>
          <p:txBody>
            <a:bodyPr>
              <a:spAutoFit/>
            </a:bodyPr>
            <a:lstStyle/>
            <a:p>
              <a:pPr algn="l">
                <a:spcBef>
                  <a:spcPct val="50000"/>
                </a:spcBef>
              </a:pPr>
              <a:endParaRPr lang="en-US" sz="1400" b="1">
                <a:latin typeface="Times New Roman" pitchFamily="18" charset="0"/>
              </a:endParaRPr>
            </a:p>
          </p:txBody>
        </p:sp>
      </p:grpSp>
      <p:sp>
        <p:nvSpPr>
          <p:cNvPr id="20506" name="Text Box 50"/>
          <p:cNvSpPr txBox="1">
            <a:spLocks noChangeArrowheads="1"/>
          </p:cNvSpPr>
          <p:nvPr/>
        </p:nvSpPr>
        <p:spPr bwMode="auto">
          <a:xfrm>
            <a:off x="1600200" y="5973763"/>
            <a:ext cx="2209800" cy="625475"/>
          </a:xfrm>
          <a:prstGeom prst="rect">
            <a:avLst/>
          </a:prstGeom>
          <a:noFill/>
          <a:ln w="9525">
            <a:noFill/>
            <a:miter lim="800000"/>
            <a:headEnd/>
            <a:tailEnd/>
          </a:ln>
        </p:spPr>
        <p:txBody>
          <a:bodyPr>
            <a:spAutoFit/>
          </a:bodyPr>
          <a:lstStyle/>
          <a:p>
            <a:pPr algn="l">
              <a:spcBef>
                <a:spcPct val="50000"/>
              </a:spcBef>
            </a:pPr>
            <a:r>
              <a:rPr lang="en-US" sz="1000" b="1">
                <a:latin typeface="Courier New" pitchFamily="49" charset="0"/>
              </a:rPr>
              <a:t>T: FIX</a:t>
            </a:r>
          </a:p>
          <a:p>
            <a:pPr algn="l">
              <a:spcBef>
                <a:spcPct val="50000"/>
              </a:spcBef>
            </a:pPr>
            <a:r>
              <a:rPr lang="en-US" sz="1000" b="1">
                <a:latin typeface="Courier New" pitchFamily="49" charset="0"/>
              </a:rPr>
              <a:t>P: Protect S flank of BN D.O.</a:t>
            </a:r>
          </a:p>
        </p:txBody>
      </p:sp>
      <p:sp>
        <p:nvSpPr>
          <p:cNvPr id="20507" name="Text Box 51"/>
          <p:cNvSpPr txBox="1">
            <a:spLocks noChangeArrowheads="1"/>
          </p:cNvSpPr>
          <p:nvPr/>
        </p:nvSpPr>
        <p:spPr bwMode="auto">
          <a:xfrm>
            <a:off x="3200400" y="762000"/>
            <a:ext cx="1752600" cy="625475"/>
          </a:xfrm>
          <a:prstGeom prst="rect">
            <a:avLst/>
          </a:prstGeom>
          <a:noFill/>
          <a:ln w="9525">
            <a:noFill/>
            <a:miter lim="800000"/>
            <a:headEnd/>
            <a:tailEnd/>
          </a:ln>
        </p:spPr>
        <p:txBody>
          <a:bodyPr>
            <a:spAutoFit/>
          </a:bodyPr>
          <a:lstStyle/>
          <a:p>
            <a:pPr algn="l">
              <a:spcBef>
                <a:spcPct val="50000"/>
              </a:spcBef>
            </a:pPr>
            <a:r>
              <a:rPr lang="en-US" sz="1000" b="1">
                <a:latin typeface="Courier New" pitchFamily="49" charset="0"/>
              </a:rPr>
              <a:t>T: FIX, O/O Seize</a:t>
            </a:r>
          </a:p>
          <a:p>
            <a:pPr algn="l">
              <a:spcBef>
                <a:spcPct val="50000"/>
              </a:spcBef>
            </a:pPr>
            <a:r>
              <a:rPr lang="en-US" sz="1000" b="1">
                <a:latin typeface="Courier New" pitchFamily="49" charset="0"/>
              </a:rPr>
              <a:t>P: Protect N flank of BN D.O.</a:t>
            </a:r>
          </a:p>
        </p:txBody>
      </p:sp>
      <p:sp>
        <p:nvSpPr>
          <p:cNvPr id="20508" name="Text Box 52"/>
          <p:cNvSpPr txBox="1">
            <a:spLocks noChangeArrowheads="1"/>
          </p:cNvSpPr>
          <p:nvPr/>
        </p:nvSpPr>
        <p:spPr bwMode="auto">
          <a:xfrm rot="-5400000">
            <a:off x="-2853531" y="3423444"/>
            <a:ext cx="5984875" cy="274637"/>
          </a:xfrm>
          <a:prstGeom prst="rect">
            <a:avLst/>
          </a:prstGeom>
          <a:noFill/>
          <a:ln w="9525">
            <a:noFill/>
            <a:miter lim="800000"/>
            <a:headEnd/>
            <a:tailEnd/>
          </a:ln>
        </p:spPr>
        <p:txBody>
          <a:bodyPr wrap="none">
            <a:spAutoFit/>
          </a:bodyPr>
          <a:lstStyle/>
          <a:p>
            <a:pPr algn="l"/>
            <a:r>
              <a:rPr lang="en-US" sz="1200" b="1">
                <a:latin typeface="Courier New" pitchFamily="49" charset="0"/>
              </a:rPr>
              <a:t>Appendix 3 (BN Concept) to Annex C (Operations) to FRAGO 1-07-1</a:t>
            </a:r>
          </a:p>
        </p:txBody>
      </p:sp>
      <p:sp>
        <p:nvSpPr>
          <p:cNvPr id="20509" name="Text Box 53"/>
          <p:cNvSpPr txBox="1">
            <a:spLocks noChangeArrowheads="1"/>
          </p:cNvSpPr>
          <p:nvPr/>
        </p:nvSpPr>
        <p:spPr bwMode="auto">
          <a:xfrm>
            <a:off x="2117725" y="5264150"/>
            <a:ext cx="412750" cy="366713"/>
          </a:xfrm>
          <a:prstGeom prst="rect">
            <a:avLst/>
          </a:prstGeom>
          <a:noFill/>
          <a:ln w="9525">
            <a:noFill/>
            <a:miter lim="800000"/>
            <a:headEnd/>
            <a:tailEnd/>
          </a:ln>
        </p:spPr>
        <p:txBody>
          <a:bodyPr wrap="none">
            <a:spAutoFit/>
          </a:bodyPr>
          <a:lstStyle/>
          <a:p>
            <a:pPr algn="l"/>
            <a:r>
              <a:rPr lang="en-US" sz="1800">
                <a:latin typeface="Times New Roman" pitchFamily="18" charset="0"/>
              </a:rPr>
              <a:t>(-)</a:t>
            </a:r>
          </a:p>
        </p:txBody>
      </p:sp>
      <p:sp>
        <p:nvSpPr>
          <p:cNvPr id="20510" name="Oval 54"/>
          <p:cNvSpPr>
            <a:spLocks noChangeArrowheads="1"/>
          </p:cNvSpPr>
          <p:nvPr/>
        </p:nvSpPr>
        <p:spPr bwMode="auto">
          <a:xfrm>
            <a:off x="4953000" y="5943600"/>
            <a:ext cx="1219200" cy="838200"/>
          </a:xfrm>
          <a:prstGeom prst="ellipse">
            <a:avLst/>
          </a:prstGeom>
          <a:solidFill>
            <a:schemeClr val="bg1"/>
          </a:solidFill>
          <a:ln w="9525">
            <a:solidFill>
              <a:schemeClr val="tx1"/>
            </a:solidFill>
            <a:round/>
            <a:headEnd/>
            <a:tailEnd/>
          </a:ln>
        </p:spPr>
        <p:txBody>
          <a:bodyPr wrap="none" anchor="ctr"/>
          <a:lstStyle/>
          <a:p>
            <a:endParaRPr lang="en-US"/>
          </a:p>
        </p:txBody>
      </p:sp>
      <p:sp>
        <p:nvSpPr>
          <p:cNvPr id="20511" name="Rectangle 55"/>
          <p:cNvSpPr>
            <a:spLocks noChangeArrowheads="1"/>
          </p:cNvSpPr>
          <p:nvPr/>
        </p:nvSpPr>
        <p:spPr bwMode="auto">
          <a:xfrm>
            <a:off x="4991100" y="6172200"/>
            <a:ext cx="828675" cy="274638"/>
          </a:xfrm>
          <a:prstGeom prst="rect">
            <a:avLst/>
          </a:prstGeom>
          <a:noFill/>
          <a:ln w="9525">
            <a:noFill/>
            <a:miter lim="800000"/>
            <a:headEnd/>
            <a:tailEnd/>
          </a:ln>
        </p:spPr>
        <p:txBody>
          <a:bodyPr wrap="none">
            <a:spAutoFit/>
          </a:bodyPr>
          <a:lstStyle/>
          <a:p>
            <a:pPr algn="l"/>
            <a:r>
              <a:rPr lang="en-US" sz="1200" b="1">
                <a:latin typeface="Courier New" pitchFamily="49" charset="0"/>
              </a:rPr>
              <a:t>OBJ COW</a:t>
            </a:r>
          </a:p>
        </p:txBody>
      </p:sp>
      <p:sp>
        <p:nvSpPr>
          <p:cNvPr id="20512" name="Text Box 56"/>
          <p:cNvSpPr txBox="1">
            <a:spLocks noChangeArrowheads="1"/>
          </p:cNvSpPr>
          <p:nvPr/>
        </p:nvSpPr>
        <p:spPr bwMode="auto">
          <a:xfrm>
            <a:off x="762000" y="6583363"/>
            <a:ext cx="633413" cy="274637"/>
          </a:xfrm>
          <a:prstGeom prst="rect">
            <a:avLst/>
          </a:prstGeom>
          <a:noFill/>
          <a:ln w="9525">
            <a:noFill/>
            <a:miter lim="800000"/>
            <a:headEnd/>
            <a:tailEnd/>
          </a:ln>
        </p:spPr>
        <p:txBody>
          <a:bodyPr wrap="none">
            <a:spAutoFit/>
          </a:bodyPr>
          <a:lstStyle/>
          <a:p>
            <a:pPr algn="l"/>
            <a:r>
              <a:rPr lang="en-US" sz="1200" b="1"/>
              <a:t>LD/LC</a:t>
            </a:r>
          </a:p>
        </p:txBody>
      </p:sp>
      <p:sp>
        <p:nvSpPr>
          <p:cNvPr id="20513" name="Text Box 57"/>
          <p:cNvSpPr txBox="1">
            <a:spLocks noChangeArrowheads="1"/>
          </p:cNvSpPr>
          <p:nvPr/>
        </p:nvSpPr>
        <p:spPr bwMode="auto">
          <a:xfrm>
            <a:off x="990600" y="0"/>
            <a:ext cx="633413" cy="274638"/>
          </a:xfrm>
          <a:prstGeom prst="rect">
            <a:avLst/>
          </a:prstGeom>
          <a:noFill/>
          <a:ln w="9525">
            <a:noFill/>
            <a:miter lim="800000"/>
            <a:headEnd/>
            <a:tailEnd/>
          </a:ln>
        </p:spPr>
        <p:txBody>
          <a:bodyPr wrap="none">
            <a:spAutoFit/>
          </a:bodyPr>
          <a:lstStyle/>
          <a:p>
            <a:pPr algn="l"/>
            <a:r>
              <a:rPr lang="en-US" sz="1200" b="1"/>
              <a:t>LD/LC</a:t>
            </a:r>
          </a:p>
        </p:txBody>
      </p:sp>
      <p:sp>
        <p:nvSpPr>
          <p:cNvPr id="20514" name="Rectangle 58"/>
          <p:cNvSpPr>
            <a:spLocks noChangeArrowheads="1"/>
          </p:cNvSpPr>
          <p:nvPr/>
        </p:nvSpPr>
        <p:spPr bwMode="auto">
          <a:xfrm rot="1028639">
            <a:off x="4667250" y="0"/>
            <a:ext cx="76200" cy="3810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0515" name="Rectangle 59"/>
          <p:cNvSpPr>
            <a:spLocks noChangeArrowheads="1"/>
          </p:cNvSpPr>
          <p:nvPr/>
        </p:nvSpPr>
        <p:spPr bwMode="auto">
          <a:xfrm rot="1028639">
            <a:off x="4800600" y="0"/>
            <a:ext cx="76200" cy="3810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20516" name="Line 60"/>
          <p:cNvSpPr>
            <a:spLocks noChangeShapeType="1"/>
          </p:cNvSpPr>
          <p:nvPr/>
        </p:nvSpPr>
        <p:spPr bwMode="auto">
          <a:xfrm flipV="1">
            <a:off x="4953000" y="0"/>
            <a:ext cx="2743200" cy="228600"/>
          </a:xfrm>
          <a:prstGeom prst="line">
            <a:avLst/>
          </a:prstGeom>
          <a:noFill/>
          <a:ln w="28575">
            <a:solidFill>
              <a:schemeClr val="tx1"/>
            </a:solidFill>
            <a:round/>
            <a:headEnd/>
            <a:tailEnd/>
          </a:ln>
        </p:spPr>
        <p:txBody>
          <a:bodyPr/>
          <a:lstStyle/>
          <a:p>
            <a:endParaRPr lang="en-US"/>
          </a:p>
        </p:txBody>
      </p:sp>
      <p:sp>
        <p:nvSpPr>
          <p:cNvPr id="20517" name="Line 61"/>
          <p:cNvSpPr>
            <a:spLocks noChangeShapeType="1"/>
          </p:cNvSpPr>
          <p:nvPr/>
        </p:nvSpPr>
        <p:spPr bwMode="auto">
          <a:xfrm flipH="1" flipV="1">
            <a:off x="3886200" y="0"/>
            <a:ext cx="685800" cy="152400"/>
          </a:xfrm>
          <a:prstGeom prst="line">
            <a:avLst/>
          </a:prstGeom>
          <a:noFill/>
          <a:ln w="28575">
            <a:solidFill>
              <a:schemeClr val="tx1"/>
            </a:solidFill>
            <a:round/>
            <a:headEnd/>
            <a:tailEnd/>
          </a:ln>
        </p:spPr>
        <p:txBody>
          <a:bodyPr/>
          <a:lstStyle/>
          <a:p>
            <a:endParaRPr lang="en-US"/>
          </a:p>
        </p:txBody>
      </p:sp>
      <p:sp>
        <p:nvSpPr>
          <p:cNvPr id="20518" name="Text Box 62"/>
          <p:cNvSpPr txBox="1">
            <a:spLocks noChangeArrowheads="1"/>
          </p:cNvSpPr>
          <p:nvPr/>
        </p:nvSpPr>
        <p:spPr bwMode="auto">
          <a:xfrm>
            <a:off x="3733800" y="6429375"/>
            <a:ext cx="844550" cy="274638"/>
          </a:xfrm>
          <a:prstGeom prst="rect">
            <a:avLst/>
          </a:prstGeom>
          <a:noFill/>
          <a:ln w="9525">
            <a:noFill/>
            <a:miter lim="800000"/>
            <a:headEnd/>
            <a:tailEnd/>
          </a:ln>
        </p:spPr>
        <p:txBody>
          <a:bodyPr wrap="none">
            <a:spAutoFit/>
          </a:bodyPr>
          <a:lstStyle/>
          <a:p>
            <a:pPr algn="l"/>
            <a:r>
              <a:rPr lang="en-US" sz="1200" b="1"/>
              <a:t>PL UTAH</a:t>
            </a:r>
          </a:p>
        </p:txBody>
      </p:sp>
      <p:sp>
        <p:nvSpPr>
          <p:cNvPr id="20519" name="Text Box 63"/>
          <p:cNvSpPr txBox="1">
            <a:spLocks noChangeArrowheads="1"/>
          </p:cNvSpPr>
          <p:nvPr/>
        </p:nvSpPr>
        <p:spPr bwMode="auto">
          <a:xfrm>
            <a:off x="5562600" y="228600"/>
            <a:ext cx="844550" cy="274638"/>
          </a:xfrm>
          <a:prstGeom prst="rect">
            <a:avLst/>
          </a:prstGeom>
          <a:noFill/>
          <a:ln w="9525">
            <a:noFill/>
            <a:miter lim="800000"/>
            <a:headEnd/>
            <a:tailEnd/>
          </a:ln>
        </p:spPr>
        <p:txBody>
          <a:bodyPr wrap="none">
            <a:spAutoFit/>
          </a:bodyPr>
          <a:lstStyle/>
          <a:p>
            <a:pPr algn="l"/>
            <a:r>
              <a:rPr lang="en-US" sz="1200" b="1"/>
              <a:t>PL UTAH</a:t>
            </a:r>
          </a:p>
        </p:txBody>
      </p:sp>
      <p:sp>
        <p:nvSpPr>
          <p:cNvPr id="20520" name="Text Box 64"/>
          <p:cNvSpPr txBox="1">
            <a:spLocks noChangeArrowheads="1"/>
          </p:cNvSpPr>
          <p:nvPr/>
        </p:nvSpPr>
        <p:spPr bwMode="auto">
          <a:xfrm>
            <a:off x="6248400" y="6400800"/>
            <a:ext cx="1116013" cy="274638"/>
          </a:xfrm>
          <a:prstGeom prst="rect">
            <a:avLst/>
          </a:prstGeom>
          <a:noFill/>
          <a:ln w="9525">
            <a:noFill/>
            <a:miter lim="800000"/>
            <a:headEnd/>
            <a:tailEnd/>
          </a:ln>
        </p:spPr>
        <p:txBody>
          <a:bodyPr wrap="none">
            <a:spAutoFit/>
          </a:bodyPr>
          <a:lstStyle/>
          <a:p>
            <a:pPr algn="l"/>
            <a:r>
              <a:rPr lang="en-US" sz="1200" b="1"/>
              <a:t>PL ARIZONA</a:t>
            </a:r>
          </a:p>
        </p:txBody>
      </p:sp>
      <p:sp>
        <p:nvSpPr>
          <p:cNvPr id="20521" name="Text Box 65"/>
          <p:cNvSpPr txBox="1">
            <a:spLocks noChangeArrowheads="1"/>
          </p:cNvSpPr>
          <p:nvPr/>
        </p:nvSpPr>
        <p:spPr bwMode="auto">
          <a:xfrm>
            <a:off x="7848600" y="152400"/>
            <a:ext cx="1116013" cy="274638"/>
          </a:xfrm>
          <a:prstGeom prst="rect">
            <a:avLst/>
          </a:prstGeom>
          <a:noFill/>
          <a:ln w="9525">
            <a:noFill/>
            <a:miter lim="800000"/>
            <a:headEnd/>
            <a:tailEnd/>
          </a:ln>
        </p:spPr>
        <p:txBody>
          <a:bodyPr wrap="none">
            <a:spAutoFit/>
          </a:bodyPr>
          <a:lstStyle/>
          <a:p>
            <a:pPr algn="l"/>
            <a:r>
              <a:rPr lang="en-US" sz="1200" b="1"/>
              <a:t>PL ARIZONA</a:t>
            </a:r>
          </a:p>
        </p:txBody>
      </p:sp>
      <p:sp>
        <p:nvSpPr>
          <p:cNvPr id="20522" name="Freeform 66"/>
          <p:cNvSpPr>
            <a:spLocks/>
          </p:cNvSpPr>
          <p:nvPr/>
        </p:nvSpPr>
        <p:spPr bwMode="auto">
          <a:xfrm>
            <a:off x="5029200" y="3556000"/>
            <a:ext cx="533400" cy="330200"/>
          </a:xfrm>
          <a:custGeom>
            <a:avLst/>
            <a:gdLst>
              <a:gd name="T0" fmla="*/ 0 w 336"/>
              <a:gd name="T1" fmla="*/ 2147483647 h 208"/>
              <a:gd name="T2" fmla="*/ 2147483647 w 336"/>
              <a:gd name="T3" fmla="*/ 2147483647 h 208"/>
              <a:gd name="T4" fmla="*/ 2147483647 w 336"/>
              <a:gd name="T5" fmla="*/ 2147483647 h 208"/>
              <a:gd name="T6" fmla="*/ 2147483647 w 336"/>
              <a:gd name="T7" fmla="*/ 2147483647 h 208"/>
              <a:gd name="T8" fmla="*/ 2147483647 w 336"/>
              <a:gd name="T9" fmla="*/ 2147483647 h 208"/>
              <a:gd name="T10" fmla="*/ 2147483647 w 336"/>
              <a:gd name="T11" fmla="*/ 2147483647 h 208"/>
              <a:gd name="T12" fmla="*/ 2147483647 w 336"/>
              <a:gd name="T13" fmla="*/ 2147483647 h 208"/>
              <a:gd name="T14" fmla="*/ 0 w 336"/>
              <a:gd name="T15" fmla="*/ 2147483647 h 208"/>
              <a:gd name="T16" fmla="*/ 0 60000 65536"/>
              <a:gd name="T17" fmla="*/ 0 60000 65536"/>
              <a:gd name="T18" fmla="*/ 0 60000 65536"/>
              <a:gd name="T19" fmla="*/ 0 60000 65536"/>
              <a:gd name="T20" fmla="*/ 0 60000 65536"/>
              <a:gd name="T21" fmla="*/ 0 60000 65536"/>
              <a:gd name="T22" fmla="*/ 0 60000 65536"/>
              <a:gd name="T23" fmla="*/ 0 60000 65536"/>
              <a:gd name="T24" fmla="*/ 0 w 336"/>
              <a:gd name="T25" fmla="*/ 0 h 208"/>
              <a:gd name="T26" fmla="*/ 336 w 336"/>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6" h="208">
                <a:moveTo>
                  <a:pt x="0" y="160"/>
                </a:moveTo>
                <a:cubicBezTo>
                  <a:pt x="0" y="136"/>
                  <a:pt x="56" y="88"/>
                  <a:pt x="96" y="64"/>
                </a:cubicBezTo>
                <a:cubicBezTo>
                  <a:pt x="136" y="40"/>
                  <a:pt x="200" y="24"/>
                  <a:pt x="240" y="16"/>
                </a:cubicBezTo>
                <a:cubicBezTo>
                  <a:pt x="280" y="8"/>
                  <a:pt x="336" y="0"/>
                  <a:pt x="336" y="16"/>
                </a:cubicBezTo>
                <a:cubicBezTo>
                  <a:pt x="336" y="32"/>
                  <a:pt x="264" y="88"/>
                  <a:pt x="240" y="112"/>
                </a:cubicBezTo>
                <a:cubicBezTo>
                  <a:pt x="216" y="136"/>
                  <a:pt x="216" y="144"/>
                  <a:pt x="192" y="160"/>
                </a:cubicBezTo>
                <a:cubicBezTo>
                  <a:pt x="168" y="176"/>
                  <a:pt x="128" y="208"/>
                  <a:pt x="96" y="208"/>
                </a:cubicBezTo>
                <a:cubicBezTo>
                  <a:pt x="64" y="208"/>
                  <a:pt x="0" y="184"/>
                  <a:pt x="0" y="160"/>
                </a:cubicBezTo>
                <a:close/>
              </a:path>
            </a:pathLst>
          </a:custGeom>
          <a:noFill/>
          <a:ln w="9525">
            <a:solidFill>
              <a:schemeClr val="accent2"/>
            </a:solidFill>
            <a:round/>
            <a:headEnd/>
            <a:tailEnd/>
          </a:ln>
        </p:spPr>
        <p:txBody>
          <a:bodyPr/>
          <a:lstStyle/>
          <a:p>
            <a:endParaRPr lang="en-US"/>
          </a:p>
        </p:txBody>
      </p:sp>
      <p:sp>
        <p:nvSpPr>
          <p:cNvPr id="20523" name="Text Box 67"/>
          <p:cNvSpPr txBox="1">
            <a:spLocks noChangeArrowheads="1"/>
          </p:cNvSpPr>
          <p:nvPr/>
        </p:nvSpPr>
        <p:spPr bwMode="auto">
          <a:xfrm rot="-1792560">
            <a:off x="4956175" y="3468688"/>
            <a:ext cx="1219200" cy="184150"/>
          </a:xfrm>
          <a:prstGeom prst="rect">
            <a:avLst/>
          </a:prstGeom>
          <a:noFill/>
          <a:ln w="9525">
            <a:noFill/>
            <a:miter lim="800000"/>
            <a:headEnd/>
            <a:tailEnd/>
          </a:ln>
        </p:spPr>
        <p:txBody>
          <a:bodyPr>
            <a:spAutoFit/>
          </a:bodyPr>
          <a:lstStyle/>
          <a:p>
            <a:pPr algn="l">
              <a:spcBef>
                <a:spcPct val="50000"/>
              </a:spcBef>
            </a:pPr>
            <a:r>
              <a:rPr lang="en-US" sz="600" b="1">
                <a:solidFill>
                  <a:schemeClr val="accent2"/>
                </a:solidFill>
                <a:latin typeface="Courier New" pitchFamily="49" charset="0"/>
              </a:rPr>
              <a:t>BUSH HILL</a:t>
            </a:r>
          </a:p>
        </p:txBody>
      </p:sp>
      <p:sp>
        <p:nvSpPr>
          <p:cNvPr id="20524" name="Text Box 68"/>
          <p:cNvSpPr txBox="1">
            <a:spLocks noChangeArrowheads="1"/>
          </p:cNvSpPr>
          <p:nvPr/>
        </p:nvSpPr>
        <p:spPr bwMode="auto">
          <a:xfrm>
            <a:off x="225425" y="2605088"/>
            <a:ext cx="255588" cy="339725"/>
          </a:xfrm>
          <a:prstGeom prst="rect">
            <a:avLst/>
          </a:prstGeom>
          <a:noFill/>
          <a:ln w="9525">
            <a:noFill/>
            <a:miter lim="800000"/>
            <a:headEnd/>
            <a:tailEnd/>
          </a:ln>
        </p:spPr>
        <p:txBody>
          <a:bodyPr wrap="none" lIns="63500" tIns="63500" rIns="63500" bIns="63500">
            <a:spAutoFit/>
          </a:bodyPr>
          <a:lstStyle/>
          <a:p>
            <a:pPr algn="r" latinLnBrk="1"/>
            <a:r>
              <a:rPr lang="en-US" sz="1400" b="1">
                <a:latin typeface="Times New Roman" pitchFamily="18" charset="0"/>
              </a:rPr>
              <a:t>D</a:t>
            </a:r>
          </a:p>
        </p:txBody>
      </p:sp>
      <p:sp>
        <p:nvSpPr>
          <p:cNvPr id="20525" name="Text Box 70"/>
          <p:cNvSpPr txBox="1">
            <a:spLocks noChangeArrowheads="1"/>
          </p:cNvSpPr>
          <p:nvPr/>
        </p:nvSpPr>
        <p:spPr bwMode="auto">
          <a:xfrm>
            <a:off x="1108075" y="2563813"/>
            <a:ext cx="546100" cy="342900"/>
          </a:xfrm>
          <a:prstGeom prst="rect">
            <a:avLst/>
          </a:prstGeom>
          <a:noFill/>
          <a:ln w="9525">
            <a:noFill/>
            <a:miter lim="800000"/>
            <a:headEnd/>
            <a:tailEnd/>
          </a:ln>
        </p:spPr>
        <p:txBody>
          <a:bodyPr wrap="none" lIns="63500" tIns="63500" rIns="63500" bIns="63500">
            <a:spAutoFit/>
          </a:bodyPr>
          <a:lstStyle/>
          <a:p>
            <a:pPr algn="l" latinLnBrk="1"/>
            <a:r>
              <a:rPr lang="en-US" sz="1400" b="1">
                <a:latin typeface="Times New Roman" pitchFamily="18" charset="0"/>
              </a:rPr>
              <a:t>1-187</a:t>
            </a:r>
          </a:p>
        </p:txBody>
      </p:sp>
      <p:sp>
        <p:nvSpPr>
          <p:cNvPr id="20526" name="Text Box 73"/>
          <p:cNvSpPr txBox="1">
            <a:spLocks noChangeArrowheads="1"/>
          </p:cNvSpPr>
          <p:nvPr/>
        </p:nvSpPr>
        <p:spPr bwMode="auto">
          <a:xfrm>
            <a:off x="903288" y="3422650"/>
            <a:ext cx="1524000" cy="304800"/>
          </a:xfrm>
          <a:prstGeom prst="rect">
            <a:avLst/>
          </a:prstGeom>
          <a:noFill/>
          <a:ln w="9525">
            <a:noFill/>
            <a:miter lim="800000"/>
            <a:headEnd/>
            <a:tailEnd/>
          </a:ln>
        </p:spPr>
        <p:txBody>
          <a:bodyPr>
            <a:spAutoFit/>
          </a:bodyPr>
          <a:lstStyle/>
          <a:p>
            <a:pPr algn="l">
              <a:spcBef>
                <a:spcPct val="50000"/>
              </a:spcBef>
            </a:pPr>
            <a:endParaRPr lang="en-US" sz="1400" b="1">
              <a:latin typeface="Times New Roman" pitchFamily="18" charset="0"/>
            </a:endParaRPr>
          </a:p>
        </p:txBody>
      </p:sp>
      <p:sp>
        <p:nvSpPr>
          <p:cNvPr id="20527" name="Text Box 74"/>
          <p:cNvSpPr txBox="1">
            <a:spLocks noChangeArrowheads="1"/>
          </p:cNvSpPr>
          <p:nvPr/>
        </p:nvSpPr>
        <p:spPr bwMode="auto">
          <a:xfrm>
            <a:off x="827088" y="2205038"/>
            <a:ext cx="338137" cy="276225"/>
          </a:xfrm>
          <a:prstGeom prst="rect">
            <a:avLst/>
          </a:prstGeom>
          <a:noFill/>
          <a:ln w="9525">
            <a:noFill/>
            <a:miter lim="800000"/>
            <a:headEnd/>
            <a:tailEnd/>
          </a:ln>
        </p:spPr>
        <p:txBody>
          <a:bodyPr wrap="none">
            <a:spAutoFit/>
          </a:bodyPr>
          <a:lstStyle/>
          <a:p>
            <a:pPr algn="l"/>
            <a:r>
              <a:rPr lang="en-US" sz="1200" b="1">
                <a:latin typeface="Times New Roman" pitchFamily="18" charset="0"/>
              </a:rPr>
              <a:t>(-)</a:t>
            </a:r>
          </a:p>
        </p:txBody>
      </p:sp>
      <p:sp>
        <p:nvSpPr>
          <p:cNvPr id="20528" name="Line 75"/>
          <p:cNvSpPr>
            <a:spLocks noChangeShapeType="1"/>
          </p:cNvSpPr>
          <p:nvPr/>
        </p:nvSpPr>
        <p:spPr bwMode="auto">
          <a:xfrm flipH="1">
            <a:off x="914400" y="4648200"/>
            <a:ext cx="457200" cy="1676400"/>
          </a:xfrm>
          <a:prstGeom prst="line">
            <a:avLst/>
          </a:prstGeom>
          <a:noFill/>
          <a:ln w="9525">
            <a:solidFill>
              <a:schemeClr val="tx1"/>
            </a:solidFill>
            <a:round/>
            <a:headEnd/>
            <a:tailEnd type="triangle" w="med" len="med"/>
          </a:ln>
        </p:spPr>
        <p:txBody>
          <a:bodyPr/>
          <a:lstStyle/>
          <a:p>
            <a:endParaRPr lang="en-US"/>
          </a:p>
        </p:txBody>
      </p:sp>
      <p:sp>
        <p:nvSpPr>
          <p:cNvPr id="20529" name="Line 76"/>
          <p:cNvSpPr>
            <a:spLocks noChangeShapeType="1"/>
          </p:cNvSpPr>
          <p:nvPr/>
        </p:nvSpPr>
        <p:spPr bwMode="auto">
          <a:xfrm flipH="1" flipV="1">
            <a:off x="1371600" y="4648200"/>
            <a:ext cx="152400" cy="152400"/>
          </a:xfrm>
          <a:prstGeom prst="line">
            <a:avLst/>
          </a:prstGeom>
          <a:noFill/>
          <a:ln w="9525">
            <a:solidFill>
              <a:schemeClr val="tx1"/>
            </a:solidFill>
            <a:round/>
            <a:headEnd/>
            <a:tailEnd/>
          </a:ln>
        </p:spPr>
        <p:txBody>
          <a:bodyPr/>
          <a:lstStyle/>
          <a:p>
            <a:endParaRPr lang="en-US"/>
          </a:p>
        </p:txBody>
      </p:sp>
      <p:sp>
        <p:nvSpPr>
          <p:cNvPr id="20530" name="Line 77"/>
          <p:cNvSpPr>
            <a:spLocks noChangeShapeType="1"/>
          </p:cNvSpPr>
          <p:nvPr/>
        </p:nvSpPr>
        <p:spPr bwMode="auto">
          <a:xfrm flipV="1">
            <a:off x="1524000" y="3352800"/>
            <a:ext cx="152400" cy="1447800"/>
          </a:xfrm>
          <a:prstGeom prst="line">
            <a:avLst/>
          </a:prstGeom>
          <a:noFill/>
          <a:ln w="9525">
            <a:solidFill>
              <a:schemeClr val="tx1"/>
            </a:solidFill>
            <a:round/>
            <a:headEnd/>
            <a:tailEnd/>
          </a:ln>
        </p:spPr>
        <p:txBody>
          <a:bodyPr/>
          <a:lstStyle/>
          <a:p>
            <a:endParaRPr lang="en-US"/>
          </a:p>
        </p:txBody>
      </p:sp>
      <p:sp>
        <p:nvSpPr>
          <p:cNvPr id="20531" name="Line 78"/>
          <p:cNvSpPr>
            <a:spLocks noChangeShapeType="1"/>
          </p:cNvSpPr>
          <p:nvPr/>
        </p:nvSpPr>
        <p:spPr bwMode="auto">
          <a:xfrm flipH="1" flipV="1">
            <a:off x="1447800" y="1600200"/>
            <a:ext cx="228600" cy="1447800"/>
          </a:xfrm>
          <a:prstGeom prst="line">
            <a:avLst/>
          </a:prstGeom>
          <a:noFill/>
          <a:ln w="9525">
            <a:solidFill>
              <a:schemeClr val="tx1"/>
            </a:solidFill>
            <a:round/>
            <a:headEnd/>
            <a:tailEnd/>
          </a:ln>
        </p:spPr>
        <p:txBody>
          <a:bodyPr/>
          <a:lstStyle/>
          <a:p>
            <a:endParaRPr lang="en-US"/>
          </a:p>
        </p:txBody>
      </p:sp>
      <p:sp>
        <p:nvSpPr>
          <p:cNvPr id="20532" name="Line 79"/>
          <p:cNvSpPr>
            <a:spLocks noChangeShapeType="1"/>
          </p:cNvSpPr>
          <p:nvPr/>
        </p:nvSpPr>
        <p:spPr bwMode="auto">
          <a:xfrm flipH="1">
            <a:off x="1371600" y="1600200"/>
            <a:ext cx="76200" cy="76200"/>
          </a:xfrm>
          <a:prstGeom prst="line">
            <a:avLst/>
          </a:prstGeom>
          <a:noFill/>
          <a:ln w="9525">
            <a:solidFill>
              <a:schemeClr val="tx1"/>
            </a:solidFill>
            <a:round/>
            <a:headEnd/>
            <a:tailEnd/>
          </a:ln>
        </p:spPr>
        <p:txBody>
          <a:bodyPr/>
          <a:lstStyle/>
          <a:p>
            <a:endParaRPr lang="en-US"/>
          </a:p>
        </p:txBody>
      </p:sp>
      <p:sp>
        <p:nvSpPr>
          <p:cNvPr id="20533" name="Line 80"/>
          <p:cNvSpPr>
            <a:spLocks noChangeShapeType="1"/>
          </p:cNvSpPr>
          <p:nvPr/>
        </p:nvSpPr>
        <p:spPr bwMode="auto">
          <a:xfrm flipH="1" flipV="1">
            <a:off x="1143000" y="304800"/>
            <a:ext cx="228600" cy="1371600"/>
          </a:xfrm>
          <a:prstGeom prst="line">
            <a:avLst/>
          </a:prstGeom>
          <a:noFill/>
          <a:ln w="9525">
            <a:solidFill>
              <a:schemeClr val="tx1"/>
            </a:solidFill>
            <a:round/>
            <a:headEnd/>
            <a:tailEnd type="triangle" w="med" len="med"/>
          </a:ln>
        </p:spPr>
        <p:txBody>
          <a:bodyPr/>
          <a:lstStyle/>
          <a:p>
            <a:endParaRPr lang="en-US"/>
          </a:p>
        </p:txBody>
      </p:sp>
      <p:sp>
        <p:nvSpPr>
          <p:cNvPr id="20534" name="Text Box 81"/>
          <p:cNvSpPr txBox="1">
            <a:spLocks noChangeArrowheads="1"/>
          </p:cNvSpPr>
          <p:nvPr/>
        </p:nvSpPr>
        <p:spPr bwMode="auto">
          <a:xfrm>
            <a:off x="1546225" y="3048000"/>
            <a:ext cx="282575" cy="304800"/>
          </a:xfrm>
          <a:prstGeom prst="rect">
            <a:avLst/>
          </a:prstGeom>
          <a:noFill/>
          <a:ln w="9525">
            <a:noFill/>
            <a:miter lim="800000"/>
            <a:headEnd/>
            <a:tailEnd/>
          </a:ln>
        </p:spPr>
        <p:txBody>
          <a:bodyPr wrap="none">
            <a:spAutoFit/>
          </a:bodyPr>
          <a:lstStyle/>
          <a:p>
            <a:pPr algn="l"/>
            <a:r>
              <a:rPr lang="en-US" sz="1400">
                <a:latin typeface="Times New Roman" pitchFamily="18" charset="0"/>
              </a:rPr>
              <a:t>S</a:t>
            </a:r>
          </a:p>
        </p:txBody>
      </p:sp>
      <p:sp>
        <p:nvSpPr>
          <p:cNvPr id="20535" name="Text Box 82"/>
          <p:cNvSpPr txBox="1">
            <a:spLocks noChangeArrowheads="1"/>
          </p:cNvSpPr>
          <p:nvPr/>
        </p:nvSpPr>
        <p:spPr bwMode="auto">
          <a:xfrm>
            <a:off x="5919788" y="3140075"/>
            <a:ext cx="2462212" cy="930275"/>
          </a:xfrm>
          <a:prstGeom prst="rect">
            <a:avLst/>
          </a:prstGeom>
          <a:noFill/>
          <a:ln w="9525">
            <a:noFill/>
            <a:miter lim="800000"/>
            <a:headEnd/>
            <a:tailEnd/>
          </a:ln>
        </p:spPr>
        <p:txBody>
          <a:bodyPr>
            <a:spAutoFit/>
          </a:bodyPr>
          <a:lstStyle/>
          <a:p>
            <a:pPr algn="l">
              <a:spcBef>
                <a:spcPct val="50000"/>
              </a:spcBef>
            </a:pPr>
            <a:r>
              <a:rPr lang="en-US" sz="1000" b="1" dirty="0">
                <a:latin typeface="Courier New" pitchFamily="49" charset="0"/>
              </a:rPr>
              <a:t>T: SEIZE</a:t>
            </a:r>
          </a:p>
          <a:p>
            <a:pPr algn="l">
              <a:spcBef>
                <a:spcPct val="50000"/>
              </a:spcBef>
            </a:pPr>
            <a:r>
              <a:rPr lang="en-US" sz="1000" b="1" dirty="0">
                <a:latin typeface="Courier New" pitchFamily="49" charset="0"/>
              </a:rPr>
              <a:t>P: to pass the 1</a:t>
            </a:r>
            <a:r>
              <a:rPr lang="en-US" sz="1000" b="1" baseline="30000" dirty="0">
                <a:latin typeface="Courier New" pitchFamily="49" charset="0"/>
              </a:rPr>
              <a:t>st</a:t>
            </a:r>
            <a:r>
              <a:rPr lang="en-US" sz="1000" b="1" dirty="0">
                <a:latin typeface="Courier New" pitchFamily="49" charset="0"/>
              </a:rPr>
              <a:t> BDE, 25</a:t>
            </a:r>
            <a:r>
              <a:rPr lang="en-US" sz="1000" b="1" baseline="30000" dirty="0">
                <a:latin typeface="Courier New" pitchFamily="49" charset="0"/>
              </a:rPr>
              <a:t>th</a:t>
            </a:r>
            <a:r>
              <a:rPr lang="en-US" sz="1000" b="1" dirty="0">
                <a:latin typeface="Courier New" pitchFamily="49" charset="0"/>
              </a:rPr>
              <a:t> ID through zone and facilitate their seizure of the town of Darby</a:t>
            </a:r>
            <a:endParaRPr lang="en-US" sz="1000" dirty="0">
              <a:latin typeface="Times New Roman" pitchFamily="18" charset="0"/>
            </a:endParaRPr>
          </a:p>
        </p:txBody>
      </p:sp>
      <p:sp>
        <p:nvSpPr>
          <p:cNvPr id="20536" name="Text Box 83"/>
          <p:cNvSpPr txBox="1">
            <a:spLocks noChangeArrowheads="1"/>
          </p:cNvSpPr>
          <p:nvPr/>
        </p:nvSpPr>
        <p:spPr bwMode="auto">
          <a:xfrm>
            <a:off x="2254250" y="658813"/>
            <a:ext cx="403225" cy="304800"/>
          </a:xfrm>
          <a:prstGeom prst="rect">
            <a:avLst/>
          </a:prstGeom>
          <a:noFill/>
          <a:ln w="9525">
            <a:noFill/>
            <a:miter lim="800000"/>
            <a:headEnd/>
            <a:tailEnd/>
          </a:ln>
        </p:spPr>
        <p:txBody>
          <a:bodyPr wrap="none">
            <a:spAutoFit/>
          </a:bodyPr>
          <a:lstStyle/>
          <a:p>
            <a:pPr algn="l"/>
            <a:r>
              <a:rPr lang="en-US" sz="1400" b="1">
                <a:latin typeface="Times New Roman" pitchFamily="18" charset="0"/>
              </a:rPr>
              <a:t>(+)</a:t>
            </a:r>
          </a:p>
        </p:txBody>
      </p:sp>
      <p:sp>
        <p:nvSpPr>
          <p:cNvPr id="20537" name="Text Box 84"/>
          <p:cNvSpPr txBox="1">
            <a:spLocks noChangeArrowheads="1"/>
          </p:cNvSpPr>
          <p:nvPr/>
        </p:nvSpPr>
        <p:spPr bwMode="auto">
          <a:xfrm>
            <a:off x="4854575" y="2819400"/>
            <a:ext cx="403225" cy="304800"/>
          </a:xfrm>
          <a:prstGeom prst="rect">
            <a:avLst/>
          </a:prstGeom>
          <a:noFill/>
          <a:ln w="9525">
            <a:noFill/>
            <a:miter lim="800000"/>
            <a:headEnd/>
            <a:tailEnd/>
          </a:ln>
        </p:spPr>
        <p:txBody>
          <a:bodyPr wrap="none">
            <a:spAutoFit/>
          </a:bodyPr>
          <a:lstStyle/>
          <a:p>
            <a:pPr algn="l"/>
            <a:r>
              <a:rPr lang="en-US" sz="1400" b="1">
                <a:latin typeface="Times New Roman" pitchFamily="18" charset="0"/>
              </a:rPr>
              <a:t>(+)</a:t>
            </a:r>
          </a:p>
        </p:txBody>
      </p:sp>
      <p:grpSp>
        <p:nvGrpSpPr>
          <p:cNvPr id="7" name="Group 85"/>
          <p:cNvGrpSpPr>
            <a:grpSpLocks/>
          </p:cNvGrpSpPr>
          <p:nvPr/>
        </p:nvGrpSpPr>
        <p:grpSpPr bwMode="auto">
          <a:xfrm>
            <a:off x="2071688" y="5580063"/>
            <a:ext cx="152400" cy="76200"/>
            <a:chOff x="1440" y="2784"/>
            <a:chExt cx="96" cy="48"/>
          </a:xfrm>
        </p:grpSpPr>
        <p:sp>
          <p:nvSpPr>
            <p:cNvPr id="20564" name="Line 86"/>
            <p:cNvSpPr>
              <a:spLocks noChangeShapeType="1"/>
            </p:cNvSpPr>
            <p:nvPr/>
          </p:nvSpPr>
          <p:spPr bwMode="auto">
            <a:xfrm>
              <a:off x="1440" y="2784"/>
              <a:ext cx="48" cy="48"/>
            </a:xfrm>
            <a:prstGeom prst="line">
              <a:avLst/>
            </a:prstGeom>
            <a:noFill/>
            <a:ln w="9525">
              <a:solidFill>
                <a:schemeClr val="tx1"/>
              </a:solidFill>
              <a:round/>
              <a:headEnd/>
              <a:tailEnd/>
            </a:ln>
          </p:spPr>
          <p:txBody>
            <a:bodyPr/>
            <a:lstStyle/>
            <a:p>
              <a:endParaRPr lang="en-US"/>
            </a:p>
          </p:txBody>
        </p:sp>
        <p:sp>
          <p:nvSpPr>
            <p:cNvPr id="20565" name="Line 87"/>
            <p:cNvSpPr>
              <a:spLocks noChangeShapeType="1"/>
            </p:cNvSpPr>
            <p:nvPr/>
          </p:nvSpPr>
          <p:spPr bwMode="auto">
            <a:xfrm flipV="1">
              <a:off x="1488" y="2784"/>
              <a:ext cx="48" cy="48"/>
            </a:xfrm>
            <a:prstGeom prst="line">
              <a:avLst/>
            </a:prstGeom>
            <a:noFill/>
            <a:ln w="9525">
              <a:solidFill>
                <a:schemeClr val="tx1"/>
              </a:solidFill>
              <a:round/>
              <a:headEnd/>
              <a:tailEnd/>
            </a:ln>
          </p:spPr>
          <p:txBody>
            <a:bodyPr/>
            <a:lstStyle/>
            <a:p>
              <a:endParaRPr lang="en-US"/>
            </a:p>
          </p:txBody>
        </p:sp>
      </p:grpSp>
      <p:grpSp>
        <p:nvGrpSpPr>
          <p:cNvPr id="8" name="Group 88"/>
          <p:cNvGrpSpPr>
            <a:grpSpLocks/>
          </p:cNvGrpSpPr>
          <p:nvPr/>
        </p:nvGrpSpPr>
        <p:grpSpPr bwMode="auto">
          <a:xfrm>
            <a:off x="4814888" y="3095625"/>
            <a:ext cx="152400" cy="76200"/>
            <a:chOff x="1440" y="2784"/>
            <a:chExt cx="96" cy="48"/>
          </a:xfrm>
        </p:grpSpPr>
        <p:sp>
          <p:nvSpPr>
            <p:cNvPr id="20562" name="Line 89"/>
            <p:cNvSpPr>
              <a:spLocks noChangeShapeType="1"/>
            </p:cNvSpPr>
            <p:nvPr/>
          </p:nvSpPr>
          <p:spPr bwMode="auto">
            <a:xfrm>
              <a:off x="1440" y="2784"/>
              <a:ext cx="48" cy="48"/>
            </a:xfrm>
            <a:prstGeom prst="line">
              <a:avLst/>
            </a:prstGeom>
            <a:noFill/>
            <a:ln w="9525">
              <a:solidFill>
                <a:schemeClr val="tx1"/>
              </a:solidFill>
              <a:round/>
              <a:headEnd/>
              <a:tailEnd/>
            </a:ln>
          </p:spPr>
          <p:txBody>
            <a:bodyPr/>
            <a:lstStyle/>
            <a:p>
              <a:endParaRPr lang="en-US"/>
            </a:p>
          </p:txBody>
        </p:sp>
        <p:sp>
          <p:nvSpPr>
            <p:cNvPr id="20563" name="Line 90"/>
            <p:cNvSpPr>
              <a:spLocks noChangeShapeType="1"/>
            </p:cNvSpPr>
            <p:nvPr/>
          </p:nvSpPr>
          <p:spPr bwMode="auto">
            <a:xfrm flipV="1">
              <a:off x="1488" y="2784"/>
              <a:ext cx="48" cy="48"/>
            </a:xfrm>
            <a:prstGeom prst="line">
              <a:avLst/>
            </a:prstGeom>
            <a:noFill/>
            <a:ln w="9525">
              <a:solidFill>
                <a:schemeClr val="tx1"/>
              </a:solidFill>
              <a:round/>
              <a:headEnd/>
              <a:tailEnd/>
            </a:ln>
          </p:spPr>
          <p:txBody>
            <a:bodyPr/>
            <a:lstStyle/>
            <a:p>
              <a:endParaRPr lang="en-US"/>
            </a:p>
          </p:txBody>
        </p:sp>
      </p:grpSp>
      <p:grpSp>
        <p:nvGrpSpPr>
          <p:cNvPr id="9" name="Group 91"/>
          <p:cNvGrpSpPr>
            <a:grpSpLocks/>
          </p:cNvGrpSpPr>
          <p:nvPr/>
        </p:nvGrpSpPr>
        <p:grpSpPr bwMode="auto">
          <a:xfrm>
            <a:off x="2238375" y="947738"/>
            <a:ext cx="152400" cy="76200"/>
            <a:chOff x="1440" y="2784"/>
            <a:chExt cx="96" cy="48"/>
          </a:xfrm>
        </p:grpSpPr>
        <p:sp>
          <p:nvSpPr>
            <p:cNvPr id="20560" name="Line 92"/>
            <p:cNvSpPr>
              <a:spLocks noChangeShapeType="1"/>
            </p:cNvSpPr>
            <p:nvPr/>
          </p:nvSpPr>
          <p:spPr bwMode="auto">
            <a:xfrm>
              <a:off x="1440" y="2784"/>
              <a:ext cx="48" cy="48"/>
            </a:xfrm>
            <a:prstGeom prst="line">
              <a:avLst/>
            </a:prstGeom>
            <a:noFill/>
            <a:ln w="9525">
              <a:solidFill>
                <a:schemeClr val="tx1"/>
              </a:solidFill>
              <a:round/>
              <a:headEnd/>
              <a:tailEnd/>
            </a:ln>
          </p:spPr>
          <p:txBody>
            <a:bodyPr/>
            <a:lstStyle/>
            <a:p>
              <a:endParaRPr lang="en-US"/>
            </a:p>
          </p:txBody>
        </p:sp>
        <p:sp>
          <p:nvSpPr>
            <p:cNvPr id="20561" name="Line 93"/>
            <p:cNvSpPr>
              <a:spLocks noChangeShapeType="1"/>
            </p:cNvSpPr>
            <p:nvPr/>
          </p:nvSpPr>
          <p:spPr bwMode="auto">
            <a:xfrm flipV="1">
              <a:off x="1488" y="2784"/>
              <a:ext cx="48" cy="48"/>
            </a:xfrm>
            <a:prstGeom prst="line">
              <a:avLst/>
            </a:prstGeom>
            <a:noFill/>
            <a:ln w="9525">
              <a:solidFill>
                <a:schemeClr val="tx1"/>
              </a:solidFill>
              <a:round/>
              <a:headEnd/>
              <a:tailEnd/>
            </a:ln>
          </p:spPr>
          <p:txBody>
            <a:bodyPr/>
            <a:lstStyle/>
            <a:p>
              <a:endParaRPr lang="en-US"/>
            </a:p>
          </p:txBody>
        </p:sp>
      </p:grpSp>
      <p:grpSp>
        <p:nvGrpSpPr>
          <p:cNvPr id="10" name="Group 95"/>
          <p:cNvGrpSpPr>
            <a:grpSpLocks/>
          </p:cNvGrpSpPr>
          <p:nvPr/>
        </p:nvGrpSpPr>
        <p:grpSpPr bwMode="auto">
          <a:xfrm>
            <a:off x="638175" y="2085975"/>
            <a:ext cx="304800" cy="152400"/>
            <a:chOff x="912" y="3888"/>
            <a:chExt cx="192" cy="96"/>
          </a:xfrm>
        </p:grpSpPr>
        <p:sp>
          <p:nvSpPr>
            <p:cNvPr id="20558" name="Line 96"/>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20559" name="Line 97"/>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nvGrpSpPr>
          <p:cNvPr id="11" name="Group 98"/>
          <p:cNvGrpSpPr>
            <a:grpSpLocks/>
          </p:cNvGrpSpPr>
          <p:nvPr/>
        </p:nvGrpSpPr>
        <p:grpSpPr bwMode="auto">
          <a:xfrm>
            <a:off x="2133600" y="533400"/>
            <a:ext cx="304800" cy="152400"/>
            <a:chOff x="912" y="3888"/>
            <a:chExt cx="192" cy="96"/>
          </a:xfrm>
        </p:grpSpPr>
        <p:sp>
          <p:nvSpPr>
            <p:cNvPr id="20556" name="Line 99"/>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20557" name="Line 100"/>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grpSp>
        <p:nvGrpSpPr>
          <p:cNvPr id="12" name="Group 101"/>
          <p:cNvGrpSpPr>
            <a:grpSpLocks/>
          </p:cNvGrpSpPr>
          <p:nvPr/>
        </p:nvGrpSpPr>
        <p:grpSpPr bwMode="auto">
          <a:xfrm>
            <a:off x="1981200" y="5181600"/>
            <a:ext cx="304800" cy="152400"/>
            <a:chOff x="912" y="3888"/>
            <a:chExt cx="192" cy="96"/>
          </a:xfrm>
        </p:grpSpPr>
        <p:sp>
          <p:nvSpPr>
            <p:cNvPr id="20554" name="Line 102"/>
            <p:cNvSpPr>
              <a:spLocks noChangeShapeType="1"/>
            </p:cNvSpPr>
            <p:nvPr/>
          </p:nvSpPr>
          <p:spPr bwMode="auto">
            <a:xfrm flipV="1">
              <a:off x="912" y="3888"/>
              <a:ext cx="96" cy="96"/>
            </a:xfrm>
            <a:prstGeom prst="line">
              <a:avLst/>
            </a:prstGeom>
            <a:noFill/>
            <a:ln w="28575">
              <a:solidFill>
                <a:schemeClr val="tx1"/>
              </a:solidFill>
              <a:round/>
              <a:headEnd/>
              <a:tailEnd/>
            </a:ln>
          </p:spPr>
          <p:txBody>
            <a:bodyPr/>
            <a:lstStyle/>
            <a:p>
              <a:endParaRPr lang="en-US"/>
            </a:p>
          </p:txBody>
        </p:sp>
        <p:sp>
          <p:nvSpPr>
            <p:cNvPr id="20555" name="Line 103"/>
            <p:cNvSpPr>
              <a:spLocks noChangeShapeType="1"/>
            </p:cNvSpPr>
            <p:nvPr/>
          </p:nvSpPr>
          <p:spPr bwMode="auto">
            <a:xfrm>
              <a:off x="1008" y="3888"/>
              <a:ext cx="96" cy="96"/>
            </a:xfrm>
            <a:prstGeom prst="line">
              <a:avLst/>
            </a:prstGeom>
            <a:noFill/>
            <a:ln w="28575">
              <a:solidFill>
                <a:schemeClr val="tx1"/>
              </a:solidFill>
              <a:round/>
              <a:headEnd/>
              <a:tailEnd/>
            </a:ln>
          </p:spPr>
          <p:txBody>
            <a:bodyPr/>
            <a:lstStyle/>
            <a:p>
              <a:endParaRPr lang="en-US"/>
            </a:p>
          </p:txBody>
        </p:sp>
      </p:grpSp>
      <p:sp>
        <p:nvSpPr>
          <p:cNvPr id="20544" name="Rectangle 104"/>
          <p:cNvSpPr>
            <a:spLocks noChangeArrowheads="1"/>
          </p:cNvSpPr>
          <p:nvPr/>
        </p:nvSpPr>
        <p:spPr bwMode="auto">
          <a:xfrm>
            <a:off x="4800600" y="2819400"/>
            <a:ext cx="152400" cy="228600"/>
          </a:xfrm>
          <a:prstGeom prst="rect">
            <a:avLst/>
          </a:prstGeom>
          <a:noFill/>
          <a:ln w="9525">
            <a:solidFill>
              <a:schemeClr val="tx1"/>
            </a:solidFill>
            <a:miter lim="800000"/>
            <a:headEnd/>
            <a:tailEnd/>
          </a:ln>
        </p:spPr>
        <p:txBody>
          <a:bodyPr wrap="none" anchor="ctr"/>
          <a:lstStyle/>
          <a:p>
            <a:endParaRPr lang="en-US"/>
          </a:p>
        </p:txBody>
      </p:sp>
      <p:sp>
        <p:nvSpPr>
          <p:cNvPr id="20545" name="Rectangle 105"/>
          <p:cNvSpPr>
            <a:spLocks noChangeArrowheads="1"/>
          </p:cNvSpPr>
          <p:nvPr/>
        </p:nvSpPr>
        <p:spPr bwMode="auto">
          <a:xfrm>
            <a:off x="2209800" y="685800"/>
            <a:ext cx="152400" cy="228600"/>
          </a:xfrm>
          <a:prstGeom prst="rect">
            <a:avLst/>
          </a:prstGeom>
          <a:noFill/>
          <a:ln w="9525">
            <a:solidFill>
              <a:schemeClr val="tx1"/>
            </a:solidFill>
            <a:miter lim="800000"/>
            <a:headEnd/>
            <a:tailEnd/>
          </a:ln>
        </p:spPr>
        <p:txBody>
          <a:bodyPr wrap="none" anchor="ctr"/>
          <a:lstStyle/>
          <a:p>
            <a:endParaRPr lang="en-US"/>
          </a:p>
        </p:txBody>
      </p:sp>
      <p:grpSp>
        <p:nvGrpSpPr>
          <p:cNvPr id="13" name="Group 14"/>
          <p:cNvGrpSpPr>
            <a:grpSpLocks/>
          </p:cNvGrpSpPr>
          <p:nvPr/>
        </p:nvGrpSpPr>
        <p:grpSpPr bwMode="auto">
          <a:xfrm>
            <a:off x="457200" y="2328863"/>
            <a:ext cx="685800" cy="533400"/>
            <a:chOff x="4114800" y="270165"/>
            <a:chExt cx="1447800" cy="1253835"/>
          </a:xfrm>
        </p:grpSpPr>
        <p:sp>
          <p:nvSpPr>
            <p:cNvPr id="107" name="Rectangle 106"/>
            <p:cNvSpPr/>
            <p:nvPr/>
          </p:nvSpPr>
          <p:spPr>
            <a:xfrm>
              <a:off x="4114800" y="609744"/>
              <a:ext cx="1447800" cy="914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cxnSp>
          <p:nvCxnSpPr>
            <p:cNvPr id="108" name="Straight Connector 107"/>
            <p:cNvCxnSpPr/>
            <p:nvPr/>
          </p:nvCxnSpPr>
          <p:spPr>
            <a:xfrm>
              <a:off x="4114800" y="609744"/>
              <a:ext cx="1447800" cy="9142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4114800" y="609744"/>
              <a:ext cx="1447800" cy="9142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7" idx="0"/>
              <a:endCxn id="107" idx="2"/>
            </p:cNvCxnSpPr>
            <p:nvPr/>
          </p:nvCxnSpPr>
          <p:spPr>
            <a:xfrm rot="16200000" flipH="1">
              <a:off x="4381572" y="1066872"/>
              <a:ext cx="9142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552" name="TextBox 19"/>
            <p:cNvSpPr txBox="1">
              <a:spLocks noChangeArrowheads="1"/>
            </p:cNvSpPr>
            <p:nvPr/>
          </p:nvSpPr>
          <p:spPr bwMode="auto">
            <a:xfrm>
              <a:off x="4759229" y="497639"/>
              <a:ext cx="472593" cy="428347"/>
            </a:xfrm>
            <a:prstGeom prst="rect">
              <a:avLst/>
            </a:prstGeom>
            <a:noFill/>
            <a:ln w="9525">
              <a:noFill/>
              <a:miter lim="800000"/>
              <a:headEnd/>
              <a:tailEnd/>
            </a:ln>
          </p:spPr>
          <p:txBody>
            <a:bodyPr wrap="none">
              <a:spAutoFit/>
            </a:bodyPr>
            <a:lstStyle/>
            <a:p>
              <a:r>
                <a:rPr lang="en-US" sz="1000">
                  <a:latin typeface="Calibri" pitchFamily="34" charset="0"/>
                </a:rPr>
                <a:t>W</a:t>
              </a:r>
            </a:p>
          </p:txBody>
        </p:sp>
        <p:cxnSp>
          <p:nvCxnSpPr>
            <p:cNvPr id="112" name="Straight Connector 111"/>
            <p:cNvCxnSpPr/>
            <p:nvPr/>
          </p:nvCxnSpPr>
          <p:spPr>
            <a:xfrm rot="5400000" flipH="1" flipV="1">
              <a:off x="4689054" y="423164"/>
              <a:ext cx="30599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547" name="Text Box 51"/>
          <p:cNvSpPr txBox="1">
            <a:spLocks noChangeArrowheads="1"/>
          </p:cNvSpPr>
          <p:nvPr/>
        </p:nvSpPr>
        <p:spPr bwMode="auto">
          <a:xfrm>
            <a:off x="152400" y="2921000"/>
            <a:ext cx="1752600" cy="862013"/>
          </a:xfrm>
          <a:prstGeom prst="rect">
            <a:avLst/>
          </a:prstGeom>
          <a:noFill/>
          <a:ln w="9525">
            <a:noFill/>
            <a:miter lim="800000"/>
            <a:headEnd/>
            <a:tailEnd/>
          </a:ln>
        </p:spPr>
        <p:txBody>
          <a:bodyPr>
            <a:spAutoFit/>
          </a:bodyPr>
          <a:lstStyle/>
          <a:p>
            <a:pPr algn="l">
              <a:spcBef>
                <a:spcPct val="50000"/>
              </a:spcBef>
            </a:pPr>
            <a:r>
              <a:rPr lang="en-US" sz="1000" b="1">
                <a:latin typeface="Courier New" pitchFamily="49" charset="0"/>
              </a:rPr>
              <a:t>T: Disrupt</a:t>
            </a:r>
          </a:p>
          <a:p>
            <a:pPr algn="l">
              <a:spcBef>
                <a:spcPct val="50000"/>
              </a:spcBef>
            </a:pPr>
            <a:r>
              <a:rPr lang="en-US" sz="1000" b="1">
                <a:latin typeface="Courier New" pitchFamily="49" charset="0"/>
              </a:rPr>
              <a:t>P: Prevent EN from influencing</a:t>
            </a:r>
          </a:p>
          <a:p>
            <a:pPr algn="l">
              <a:spcBef>
                <a:spcPct val="50000"/>
              </a:spcBef>
            </a:pPr>
            <a:r>
              <a:rPr lang="en-US" sz="1000" b="1">
                <a:latin typeface="Courier New" pitchFamily="49" charset="0"/>
              </a:rPr>
              <a:t>ATK PSNs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a:t>
            </a:r>
          </a:p>
        </p:txBody>
      </p:sp>
      <p:sp>
        <p:nvSpPr>
          <p:cNvPr id="4" name="Content Placeholder 3"/>
          <p:cNvSpPr>
            <a:spLocks noGrp="1"/>
          </p:cNvSpPr>
          <p:nvPr>
            <p:ph idx="1"/>
          </p:nvPr>
        </p:nvSpPr>
        <p:spPr/>
        <p:txBody>
          <a:bodyPr/>
          <a:lstStyle/>
          <a:p>
            <a:r>
              <a:rPr lang="en-US" dirty="0"/>
              <a:t>B/1-187 attacks to seize OBJ Bull </a:t>
            </a:r>
            <a:r>
              <a:rPr lang="en-US" dirty="0" err="1"/>
              <a:t>vic</a:t>
            </a:r>
            <a:r>
              <a:rPr lang="en-US" dirty="0"/>
              <a:t> GL 163828 NLT 25 1900 AUG in order to pass the 1</a:t>
            </a:r>
            <a:r>
              <a:rPr lang="en-US" baseline="30000" dirty="0"/>
              <a:t>st</a:t>
            </a:r>
            <a:r>
              <a:rPr lang="en-US" dirty="0"/>
              <a:t> BDE, 25</a:t>
            </a:r>
            <a:r>
              <a:rPr lang="en-US" baseline="30000" dirty="0"/>
              <a:t>th</a:t>
            </a:r>
            <a:r>
              <a:rPr lang="en-US" dirty="0"/>
              <a:t> ID through zone and facilitate their seizure of the town of Darby.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
            <a:ext cx="9144000" cy="6857999"/>
          </a:xfrm>
        </p:spPr>
        <p:txBody>
          <a:bodyPr>
            <a:noAutofit/>
          </a:bodyPr>
          <a:lstStyle/>
          <a:p>
            <a:pPr>
              <a:buNone/>
            </a:pPr>
            <a:r>
              <a:rPr lang="en-US" sz="1200" b="1" dirty="0"/>
              <a:t>Commander’s Intent.</a:t>
            </a:r>
          </a:p>
          <a:p>
            <a:pPr>
              <a:buNone/>
            </a:pPr>
            <a:r>
              <a:rPr lang="en-US" sz="1200" dirty="0"/>
              <a:t>(A clear, concise statement of what the force must do to succeed with respect to the enemy, terrain, and desired </a:t>
            </a:r>
            <a:r>
              <a:rPr lang="en-US" sz="1200" dirty="0" err="1"/>
              <a:t>endstate</a:t>
            </a:r>
            <a:r>
              <a:rPr lang="en-US" sz="1200" dirty="0"/>
              <a:t>)</a:t>
            </a:r>
          </a:p>
          <a:p>
            <a:r>
              <a:rPr lang="en-US" sz="1200" u="sng" dirty="0"/>
              <a:t>Expanded Purpose- </a:t>
            </a:r>
            <a:r>
              <a:rPr lang="en-US" sz="1200" dirty="0"/>
              <a:t> Facilitate the seizure of the town of Darby</a:t>
            </a:r>
            <a:endParaRPr lang="en-US" sz="1200" u="sng" dirty="0"/>
          </a:p>
          <a:p>
            <a:endParaRPr lang="en-US" sz="1200" dirty="0"/>
          </a:p>
          <a:p>
            <a:endParaRPr lang="en-US" sz="1200" dirty="0"/>
          </a:p>
          <a:p>
            <a:endParaRPr lang="en-US" sz="1200" dirty="0"/>
          </a:p>
          <a:p>
            <a:endParaRPr lang="en-US" sz="1200" dirty="0"/>
          </a:p>
          <a:p>
            <a:endParaRPr lang="en-US" sz="1200" dirty="0"/>
          </a:p>
          <a:p>
            <a:endParaRPr lang="en-US" sz="1200" dirty="0"/>
          </a:p>
          <a:p>
            <a:r>
              <a:rPr lang="en-US" sz="1200" u="sng" dirty="0"/>
              <a:t>Conditions At Endstate:</a:t>
            </a:r>
          </a:p>
          <a:p>
            <a:endParaRPr lang="en-US" sz="1200" dirty="0"/>
          </a:p>
          <a:p>
            <a:pPr lvl="1"/>
            <a:r>
              <a:rPr lang="en-US" sz="1200" dirty="0"/>
              <a:t>Terrain- OBJ Bull seized</a:t>
            </a:r>
          </a:p>
          <a:p>
            <a:pPr lvl="1"/>
            <a:endParaRPr lang="en-US" sz="1200" dirty="0"/>
          </a:p>
          <a:p>
            <a:pPr lvl="1"/>
            <a:endParaRPr lang="en-US" sz="1200" dirty="0"/>
          </a:p>
          <a:p>
            <a:pPr lvl="1"/>
            <a:endParaRPr lang="en-US" sz="1200" dirty="0"/>
          </a:p>
          <a:p>
            <a:pPr lvl="1"/>
            <a:r>
              <a:rPr lang="en-US" sz="1200" dirty="0"/>
              <a:t>Enemy- Enemy destroyed on OBJ Bull</a:t>
            </a:r>
          </a:p>
          <a:p>
            <a:pPr lvl="1"/>
            <a:endParaRPr lang="en-US" sz="1200" dirty="0"/>
          </a:p>
          <a:p>
            <a:pPr lvl="1"/>
            <a:endParaRPr lang="en-US" sz="1200" dirty="0"/>
          </a:p>
          <a:p>
            <a:pPr lvl="1"/>
            <a:endParaRPr lang="en-US" sz="1200" dirty="0"/>
          </a:p>
          <a:p>
            <a:pPr lvl="1"/>
            <a:r>
              <a:rPr lang="en-US" sz="1200" dirty="0"/>
              <a:t>Civilian Considerations- Civilian casualties minimized</a:t>
            </a:r>
          </a:p>
          <a:p>
            <a:endParaRPr lang="en-US" sz="1200" dirty="0"/>
          </a:p>
          <a:p>
            <a:endParaRPr lang="en-US" sz="1200" dirty="0"/>
          </a:p>
          <a:p>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p:txBody>
      </p:sp>
      <p:sp>
        <p:nvSpPr>
          <p:cNvPr id="4" name="Slide Number Placeholder 3"/>
          <p:cNvSpPr>
            <a:spLocks noGrp="1"/>
          </p:cNvSpPr>
          <p:nvPr>
            <p:ph type="sldNum" sz="quarter" idx="12"/>
          </p:nvPr>
        </p:nvSpPr>
        <p:spPr/>
        <p:txBody>
          <a:bodyPr/>
          <a:lstStyle/>
          <a:p>
            <a:fld id="{E890E140-0B60-4672-8063-1ED41C323063}" type="slidenum">
              <a:rPr lang="en-US" smtClean="0"/>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
            <a:ext cx="9144000" cy="6857999"/>
          </a:xfrm>
        </p:spPr>
        <p:txBody>
          <a:bodyPr>
            <a:normAutofit/>
          </a:bodyPr>
          <a:lstStyle/>
          <a:p>
            <a:pPr>
              <a:buNone/>
            </a:pPr>
            <a:r>
              <a:rPr lang="en-US" sz="1200" b="1" dirty="0"/>
              <a:t>Commander’s Vision for Execution</a:t>
            </a:r>
            <a:endParaRPr lang="en-US" sz="1200" dirty="0"/>
          </a:p>
          <a:p>
            <a:pPr>
              <a:buNone/>
            </a:pPr>
            <a:endParaRPr lang="en-US" sz="1200" b="1" dirty="0"/>
          </a:p>
          <a:p>
            <a:r>
              <a:rPr lang="en-US" sz="1200" dirty="0"/>
              <a:t>The Purpose of this operation is to: pass the 1</a:t>
            </a:r>
            <a:r>
              <a:rPr lang="en-US" sz="1200" baseline="30000" dirty="0"/>
              <a:t>st</a:t>
            </a:r>
            <a:r>
              <a:rPr lang="en-US" sz="1200" dirty="0"/>
              <a:t> BDE, 25</a:t>
            </a:r>
            <a:r>
              <a:rPr lang="en-US" sz="1200" baseline="30000" dirty="0"/>
              <a:t>th</a:t>
            </a:r>
            <a:r>
              <a:rPr lang="en-US" sz="1200" dirty="0"/>
              <a:t> ID through zone and facilitate their seizure of the town of Darby.  </a:t>
            </a:r>
          </a:p>
          <a:p>
            <a:pPr>
              <a:buNone/>
            </a:pPr>
            <a:endParaRPr lang="en-US" sz="1200" dirty="0"/>
          </a:p>
          <a:p>
            <a:endParaRPr lang="en-US" sz="1200" dirty="0"/>
          </a:p>
          <a:p>
            <a:endParaRPr lang="en-US" sz="1200" dirty="0"/>
          </a:p>
          <a:p>
            <a:r>
              <a:rPr lang="en-US" sz="1200" dirty="0"/>
              <a:t>Decisive to this operation is the: seizure of OBJ Bull North</a:t>
            </a:r>
          </a:p>
          <a:p>
            <a:endParaRPr lang="en-US" sz="1200" dirty="0"/>
          </a:p>
          <a:p>
            <a:endParaRPr lang="en-US" sz="1200" dirty="0"/>
          </a:p>
          <a:p>
            <a:endParaRPr lang="en-US" sz="1200" dirty="0"/>
          </a:p>
          <a:p>
            <a:r>
              <a:rPr lang="en-US" sz="1200" dirty="0"/>
              <a:t>This is decisive because:  it will destroy the enemies key weapons forcing a </a:t>
            </a:r>
            <a:r>
              <a:rPr lang="en-US" sz="1200" dirty="0" err="1"/>
              <a:t>withdrawl</a:t>
            </a:r>
            <a:endParaRPr lang="en-US" sz="1200" dirty="0"/>
          </a:p>
          <a:p>
            <a:endParaRPr lang="en-US" sz="1200" dirty="0"/>
          </a:p>
          <a:p>
            <a:endParaRPr lang="en-US" sz="1200" dirty="0"/>
          </a:p>
          <a:p>
            <a:endParaRPr lang="en-US" sz="1200" dirty="0"/>
          </a:p>
          <a:p>
            <a:endParaRPr lang="en-US" sz="1200" dirty="0"/>
          </a:p>
          <a:p>
            <a:r>
              <a:rPr lang="en-US" sz="1200" dirty="0"/>
              <a:t>We will accomplish this by (FOM or defensive technique): Envelopment</a:t>
            </a:r>
          </a:p>
          <a:p>
            <a:endParaRPr lang="en-US" sz="1200" dirty="0"/>
          </a:p>
          <a:p>
            <a:endParaRPr lang="en-US" sz="1200" dirty="0"/>
          </a:p>
          <a:p>
            <a:endParaRPr lang="en-US" sz="1200" dirty="0"/>
          </a:p>
          <a:p>
            <a:r>
              <a:rPr lang="en-US" sz="1200" dirty="0"/>
              <a:t>We assume tactical risk by: crossing multiple  LDAs while we are assaulting OBJ Bull</a:t>
            </a:r>
          </a:p>
          <a:p>
            <a:endParaRPr lang="en-US" sz="1200" dirty="0"/>
          </a:p>
          <a:p>
            <a:endParaRPr lang="en-US" sz="1200" dirty="0"/>
          </a:p>
          <a:p>
            <a:endParaRPr lang="en-US" sz="1200" dirty="0"/>
          </a:p>
          <a:p>
            <a:endParaRPr lang="en-US" sz="1200" dirty="0"/>
          </a:p>
          <a:p>
            <a:r>
              <a:rPr lang="en-US" sz="1200" dirty="0"/>
              <a:t>We will mitigate this risk by: massing direct and indirect fire on the objective</a:t>
            </a:r>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p:txBody>
      </p:sp>
      <p:sp>
        <p:nvSpPr>
          <p:cNvPr id="4" name="Slide Number Placeholder 3"/>
          <p:cNvSpPr>
            <a:spLocks noGrp="1"/>
          </p:cNvSpPr>
          <p:nvPr>
            <p:ph type="sldNum" sz="quarter" idx="12"/>
          </p:nvPr>
        </p:nvSpPr>
        <p:spPr/>
        <p:txBody>
          <a:bodyPr/>
          <a:lstStyle/>
          <a:p>
            <a:fld id="{E890E140-0B60-4672-8063-1ED41C323063}" type="slidenum">
              <a:rPr lang="en-US" smtClean="0"/>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29</a:t>
            </a:fld>
            <a:endParaRPr lang="en-US"/>
          </a:p>
        </p:txBody>
      </p:sp>
      <p:sp>
        <p:nvSpPr>
          <p:cNvPr id="5" name="Rectangle 4"/>
          <p:cNvSpPr/>
          <p:nvPr/>
        </p:nvSpPr>
        <p:spPr>
          <a:xfrm>
            <a:off x="0" y="0"/>
            <a:ext cx="9144000" cy="6186309"/>
          </a:xfrm>
          <a:prstGeom prst="rect">
            <a:avLst/>
          </a:prstGeom>
        </p:spPr>
        <p:txBody>
          <a:bodyPr wrap="square">
            <a:spAutoFit/>
          </a:bodyPr>
          <a:lstStyle/>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___1st____ platoon, the Decisive Operation</a:t>
            </a:r>
          </a:p>
          <a:p>
            <a:pPr>
              <a:buFont typeface="Arial" pitchFamily="34" charset="0"/>
              <a:buChar char="•"/>
            </a:pPr>
            <a:endParaRPr lang="en-US" sz="1200" dirty="0"/>
          </a:p>
          <a:p>
            <a:pPr lvl="1">
              <a:buFont typeface="Arial" pitchFamily="34" charset="0"/>
              <a:buChar char="•"/>
            </a:pPr>
            <a:r>
              <a:rPr lang="en-US" sz="1200" dirty="0"/>
              <a:t>Task:</a:t>
            </a:r>
          </a:p>
          <a:p>
            <a:pPr lvl="1">
              <a:buFont typeface="Arial" pitchFamily="34" charset="0"/>
              <a:buChar char="•"/>
            </a:pPr>
            <a:endParaRPr lang="en-US" sz="1200" dirty="0"/>
          </a:p>
          <a:p>
            <a:pPr lvl="1">
              <a:buFont typeface="Arial" pitchFamily="34" charset="0"/>
              <a:buChar char="•"/>
            </a:pPr>
            <a:r>
              <a:rPr lang="en-US" sz="1200" dirty="0"/>
              <a:t>Purpose:</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____2nd____ platoon, Shaping Operation 1</a:t>
            </a:r>
          </a:p>
          <a:p>
            <a:pPr>
              <a:buFont typeface="Arial" pitchFamily="34" charset="0"/>
              <a:buChar char="•"/>
            </a:pPr>
            <a:endParaRPr lang="en-US" sz="1200" dirty="0"/>
          </a:p>
          <a:p>
            <a:pPr lvl="1">
              <a:buFont typeface="Arial" pitchFamily="34" charset="0"/>
              <a:buChar char="•"/>
            </a:pPr>
            <a:r>
              <a:rPr lang="en-US" sz="1200" dirty="0"/>
              <a:t>Task:</a:t>
            </a:r>
          </a:p>
          <a:p>
            <a:pPr lvl="1">
              <a:buFont typeface="Arial" pitchFamily="34" charset="0"/>
              <a:buChar char="•"/>
            </a:pPr>
            <a:endParaRPr lang="en-US" sz="1200" dirty="0"/>
          </a:p>
          <a:p>
            <a:pPr lvl="1">
              <a:buFont typeface="Arial" pitchFamily="34" charset="0"/>
              <a:buChar char="•"/>
            </a:pPr>
            <a:r>
              <a:rPr lang="en-US" sz="1200" dirty="0"/>
              <a:t>Purpose:</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____3rd____ platoon, Shaping Operation 2</a:t>
            </a:r>
          </a:p>
          <a:p>
            <a:pPr>
              <a:buFont typeface="Arial" pitchFamily="34" charset="0"/>
              <a:buChar char="•"/>
            </a:pPr>
            <a:endParaRPr lang="en-US" sz="1200" dirty="0"/>
          </a:p>
          <a:p>
            <a:pPr lvl="1">
              <a:buFont typeface="Arial" pitchFamily="34" charset="0"/>
              <a:buChar char="•"/>
            </a:pPr>
            <a:r>
              <a:rPr lang="en-US" sz="1200" dirty="0"/>
              <a:t>Task:</a:t>
            </a:r>
          </a:p>
          <a:p>
            <a:pPr lvl="1">
              <a:buFont typeface="Arial" pitchFamily="34" charset="0"/>
              <a:buChar char="•"/>
            </a:pPr>
            <a:endParaRPr lang="en-US" sz="1200" dirty="0"/>
          </a:p>
          <a:p>
            <a:pPr lvl="1">
              <a:buFont typeface="Arial" pitchFamily="34" charset="0"/>
              <a:buChar char="•"/>
            </a:pPr>
            <a:r>
              <a:rPr lang="en-US" sz="1200" dirty="0"/>
              <a:t>Purpose:</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____4th_____ platoon, Shaping Operation 3 (can add as many as necessary)</a:t>
            </a:r>
          </a:p>
          <a:p>
            <a:pPr>
              <a:buFont typeface="Arial" pitchFamily="34" charset="0"/>
              <a:buChar char="•"/>
            </a:pPr>
            <a:endParaRPr lang="en-US" sz="1200" dirty="0"/>
          </a:p>
          <a:p>
            <a:pPr lvl="1">
              <a:buFont typeface="Arial" pitchFamily="34" charset="0"/>
              <a:buChar char="•"/>
            </a:pPr>
            <a:r>
              <a:rPr lang="en-US" sz="1200" dirty="0"/>
              <a:t>Task:</a:t>
            </a:r>
          </a:p>
          <a:p>
            <a:pPr lvl="1">
              <a:buFont typeface="Arial" pitchFamily="34" charset="0"/>
              <a:buChar char="•"/>
            </a:pPr>
            <a:endParaRPr lang="en-US" sz="1200" dirty="0"/>
          </a:p>
          <a:p>
            <a:pPr lvl="1">
              <a:buFont typeface="Arial" pitchFamily="34" charset="0"/>
              <a:buChar char="•"/>
            </a:pPr>
            <a:r>
              <a:rPr lang="en-US" sz="1200" dirty="0"/>
              <a:t>Purpose:</a:t>
            </a:r>
          </a:p>
        </p:txBody>
      </p:sp>
      <p:sp>
        <p:nvSpPr>
          <p:cNvPr id="6" name="TextBox 5"/>
          <p:cNvSpPr txBox="1"/>
          <p:nvPr/>
        </p:nvSpPr>
        <p:spPr>
          <a:xfrm>
            <a:off x="1371600" y="4038600"/>
            <a:ext cx="2362200" cy="415498"/>
          </a:xfrm>
          <a:prstGeom prst="rect">
            <a:avLst/>
          </a:prstGeom>
          <a:solidFill>
            <a:schemeClr val="bg1"/>
          </a:solidFill>
        </p:spPr>
        <p:txBody>
          <a:bodyPr wrap="square" rtlCol="0">
            <a:spAutoFit/>
          </a:bodyPr>
          <a:lstStyle/>
          <a:p>
            <a:r>
              <a:rPr lang="en-US" sz="1050" dirty="0"/>
              <a:t>T: Clear o/o Block</a:t>
            </a:r>
          </a:p>
          <a:p>
            <a:r>
              <a:rPr lang="en-US" sz="1050" dirty="0"/>
              <a:t>P: Prevent envelopment of DO</a:t>
            </a:r>
          </a:p>
        </p:txBody>
      </p:sp>
      <p:sp>
        <p:nvSpPr>
          <p:cNvPr id="7" name="TextBox 6"/>
          <p:cNvSpPr txBox="1"/>
          <p:nvPr/>
        </p:nvSpPr>
        <p:spPr>
          <a:xfrm>
            <a:off x="1371600" y="5528102"/>
            <a:ext cx="2362200" cy="415498"/>
          </a:xfrm>
          <a:prstGeom prst="rect">
            <a:avLst/>
          </a:prstGeom>
          <a:solidFill>
            <a:schemeClr val="bg1"/>
          </a:solidFill>
        </p:spPr>
        <p:txBody>
          <a:bodyPr wrap="square" rtlCol="0">
            <a:spAutoFit/>
          </a:bodyPr>
          <a:lstStyle/>
          <a:p>
            <a:r>
              <a:rPr lang="en-US" sz="1050" dirty="0"/>
              <a:t>T: Suppress </a:t>
            </a:r>
          </a:p>
          <a:p>
            <a:r>
              <a:rPr lang="en-US" sz="1050" dirty="0"/>
              <a:t>P: Allow passage of Company DO</a:t>
            </a:r>
          </a:p>
        </p:txBody>
      </p:sp>
      <p:sp>
        <p:nvSpPr>
          <p:cNvPr id="8" name="TextBox 7"/>
          <p:cNvSpPr txBox="1"/>
          <p:nvPr/>
        </p:nvSpPr>
        <p:spPr>
          <a:xfrm>
            <a:off x="1371600" y="914400"/>
            <a:ext cx="2362200" cy="738664"/>
          </a:xfrm>
          <a:prstGeom prst="rect">
            <a:avLst/>
          </a:prstGeom>
          <a:solidFill>
            <a:schemeClr val="bg1"/>
          </a:solidFill>
        </p:spPr>
        <p:txBody>
          <a:bodyPr wrap="square" rtlCol="0">
            <a:spAutoFit/>
          </a:bodyPr>
          <a:lstStyle/>
          <a:p>
            <a:r>
              <a:rPr lang="en-US" sz="1050" dirty="0"/>
              <a:t>T: Seize</a:t>
            </a:r>
          </a:p>
          <a:p>
            <a:r>
              <a:rPr lang="en-US" sz="1050" dirty="0"/>
              <a:t>P: Pass the 1</a:t>
            </a:r>
            <a:r>
              <a:rPr lang="en-US" sz="1050" baseline="30000" dirty="0"/>
              <a:t>st</a:t>
            </a:r>
            <a:r>
              <a:rPr lang="en-US" sz="1050" dirty="0"/>
              <a:t> BDE, 25</a:t>
            </a:r>
            <a:r>
              <a:rPr lang="en-US" sz="1050" baseline="30000" dirty="0"/>
              <a:t>th</a:t>
            </a:r>
            <a:r>
              <a:rPr lang="en-US" sz="1050" dirty="0"/>
              <a:t> ID through zone and facilitate their seizure of the town of Darby</a:t>
            </a:r>
          </a:p>
        </p:txBody>
      </p:sp>
      <p:sp>
        <p:nvSpPr>
          <p:cNvPr id="9" name="TextBox 8"/>
          <p:cNvSpPr txBox="1"/>
          <p:nvPr/>
        </p:nvSpPr>
        <p:spPr>
          <a:xfrm>
            <a:off x="1371600" y="2632502"/>
            <a:ext cx="2362200" cy="415498"/>
          </a:xfrm>
          <a:prstGeom prst="rect">
            <a:avLst/>
          </a:prstGeom>
          <a:solidFill>
            <a:schemeClr val="bg1"/>
          </a:solidFill>
        </p:spPr>
        <p:txBody>
          <a:bodyPr wrap="square" rtlCol="0">
            <a:spAutoFit/>
          </a:bodyPr>
          <a:lstStyle/>
          <a:p>
            <a:r>
              <a:rPr lang="en-US" sz="1050" dirty="0"/>
              <a:t>T: Breach o/o Suppress</a:t>
            </a:r>
          </a:p>
          <a:p>
            <a:r>
              <a:rPr lang="en-US" sz="1050" dirty="0"/>
              <a:t>P: Allow  Company DO FOM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51BC4EAB-4049-419E-BD24-B35814065770}" type="slidenum">
              <a:rPr lang="en-US" smtClean="0"/>
              <a:pPr>
                <a:defRPr/>
              </a:pPr>
              <a:t>3</a:t>
            </a:fld>
            <a:endParaRPr lang="en-US"/>
          </a:p>
        </p:txBody>
      </p:sp>
      <p:sp>
        <p:nvSpPr>
          <p:cNvPr id="5" name="TextBox 4"/>
          <p:cNvSpPr txBox="1"/>
          <p:nvPr/>
        </p:nvSpPr>
        <p:spPr>
          <a:xfrm>
            <a:off x="3467100" y="0"/>
            <a:ext cx="2209800" cy="646331"/>
          </a:xfrm>
          <a:prstGeom prst="rect">
            <a:avLst/>
          </a:prstGeom>
          <a:noFill/>
        </p:spPr>
        <p:txBody>
          <a:bodyPr wrap="square" rtlCol="0">
            <a:spAutoFit/>
          </a:bodyPr>
          <a:lstStyle/>
          <a:p>
            <a:pPr algn="ctr"/>
            <a:r>
              <a:rPr lang="en-US" dirty="0"/>
              <a:t>Task Organization (Annex A) </a:t>
            </a:r>
          </a:p>
        </p:txBody>
      </p:sp>
      <p:grpSp>
        <p:nvGrpSpPr>
          <p:cNvPr id="2" name="Group 57"/>
          <p:cNvGrpSpPr/>
          <p:nvPr/>
        </p:nvGrpSpPr>
        <p:grpSpPr>
          <a:xfrm>
            <a:off x="909530" y="3276600"/>
            <a:ext cx="949325" cy="733425"/>
            <a:chOff x="1439863" y="2705100"/>
            <a:chExt cx="949325" cy="733425"/>
          </a:xfrm>
        </p:grpSpPr>
        <p:grpSp>
          <p:nvGrpSpPr>
            <p:cNvPr id="3" name="Group 21"/>
            <p:cNvGrpSpPr>
              <a:grpSpLocks noChangeAspect="1"/>
            </p:cNvGrpSpPr>
            <p:nvPr/>
          </p:nvGrpSpPr>
          <p:grpSpPr bwMode="auto">
            <a:xfrm>
              <a:off x="1675800" y="2705100"/>
              <a:ext cx="438150" cy="93663"/>
              <a:chOff x="1275" y="2772"/>
              <a:chExt cx="317" cy="68"/>
            </a:xfrm>
          </p:grpSpPr>
          <p:sp>
            <p:nvSpPr>
              <p:cNvPr id="38" name="Oval 22"/>
              <p:cNvSpPr>
                <a:spLocks noChangeAspect="1" noChangeArrowheads="1"/>
              </p:cNvSpPr>
              <p:nvPr/>
            </p:nvSpPr>
            <p:spPr bwMode="auto">
              <a:xfrm>
                <a:off x="1402"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39" name="Oval 23"/>
              <p:cNvSpPr>
                <a:spLocks noChangeAspect="1" noChangeArrowheads="1"/>
              </p:cNvSpPr>
              <p:nvPr/>
            </p:nvSpPr>
            <p:spPr bwMode="auto">
              <a:xfrm>
                <a:off x="1524"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40" name="Oval 24"/>
              <p:cNvSpPr>
                <a:spLocks noChangeAspect="1" noChangeArrowheads="1"/>
              </p:cNvSpPr>
              <p:nvPr/>
            </p:nvSpPr>
            <p:spPr bwMode="auto">
              <a:xfrm>
                <a:off x="1275"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6" name="Group 39"/>
            <p:cNvGrpSpPr>
              <a:grpSpLocks/>
            </p:cNvGrpSpPr>
            <p:nvPr/>
          </p:nvGrpSpPr>
          <p:grpSpPr bwMode="auto">
            <a:xfrm>
              <a:off x="1439863" y="2930525"/>
              <a:ext cx="949325" cy="508000"/>
              <a:chOff x="1546" y="326"/>
              <a:chExt cx="580" cy="344"/>
            </a:xfrm>
          </p:grpSpPr>
          <p:grpSp>
            <p:nvGrpSpPr>
              <p:cNvPr id="7" name="Group 40"/>
              <p:cNvGrpSpPr>
                <a:grpSpLocks/>
              </p:cNvGrpSpPr>
              <p:nvPr/>
            </p:nvGrpSpPr>
            <p:grpSpPr bwMode="auto">
              <a:xfrm>
                <a:off x="1546" y="326"/>
                <a:ext cx="580" cy="344"/>
                <a:chOff x="1546" y="326"/>
                <a:chExt cx="580" cy="344"/>
              </a:xfrm>
            </p:grpSpPr>
            <p:sp>
              <p:nvSpPr>
                <p:cNvPr id="56" name="Rectangle 42"/>
                <p:cNvSpPr>
                  <a:spLocks noChangeArrowheads="1"/>
                </p:cNvSpPr>
                <p:nvPr/>
              </p:nvSpPr>
              <p:spPr bwMode="auto">
                <a:xfrm>
                  <a:off x="1546" y="326"/>
                  <a:ext cx="580" cy="344"/>
                </a:xfrm>
                <a:prstGeom prst="rect">
                  <a:avLst/>
                </a:prstGeom>
                <a:solidFill>
                  <a:srgbClr val="2217F5"/>
                </a:solidFill>
                <a:ln w="9525">
                  <a:solidFill>
                    <a:schemeClr val="tx1"/>
                  </a:solidFill>
                  <a:miter lim="800000"/>
                  <a:headEnd/>
                  <a:tailEnd/>
                </a:ln>
              </p:spPr>
              <p:txBody>
                <a:bodyPr wrap="none" anchor="ctr"/>
                <a:lstStyle/>
                <a:p>
                  <a:endParaRPr lang="en-US"/>
                </a:p>
              </p:txBody>
            </p:sp>
            <p:sp>
              <p:nvSpPr>
                <p:cNvPr id="57"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55"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grpSp>
      <p:grpSp>
        <p:nvGrpSpPr>
          <p:cNvPr id="8" name="Group 68"/>
          <p:cNvGrpSpPr/>
          <p:nvPr/>
        </p:nvGrpSpPr>
        <p:grpSpPr>
          <a:xfrm>
            <a:off x="4083524" y="3276600"/>
            <a:ext cx="949325" cy="733425"/>
            <a:chOff x="1439863" y="2705100"/>
            <a:chExt cx="949325" cy="733425"/>
          </a:xfrm>
        </p:grpSpPr>
        <p:grpSp>
          <p:nvGrpSpPr>
            <p:cNvPr id="9" name="Group 21"/>
            <p:cNvGrpSpPr>
              <a:grpSpLocks noChangeAspect="1"/>
            </p:cNvGrpSpPr>
            <p:nvPr/>
          </p:nvGrpSpPr>
          <p:grpSpPr bwMode="auto">
            <a:xfrm>
              <a:off x="1675800" y="2705100"/>
              <a:ext cx="438150" cy="93663"/>
              <a:chOff x="1275" y="2772"/>
              <a:chExt cx="317" cy="68"/>
            </a:xfrm>
          </p:grpSpPr>
          <p:sp>
            <p:nvSpPr>
              <p:cNvPr id="76" name="Oval 22"/>
              <p:cNvSpPr>
                <a:spLocks noChangeAspect="1" noChangeArrowheads="1"/>
              </p:cNvSpPr>
              <p:nvPr/>
            </p:nvSpPr>
            <p:spPr bwMode="auto">
              <a:xfrm>
                <a:off x="1402"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77" name="Oval 23"/>
              <p:cNvSpPr>
                <a:spLocks noChangeAspect="1" noChangeArrowheads="1"/>
              </p:cNvSpPr>
              <p:nvPr/>
            </p:nvSpPr>
            <p:spPr bwMode="auto">
              <a:xfrm>
                <a:off x="1524"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78" name="Oval 24"/>
              <p:cNvSpPr>
                <a:spLocks noChangeAspect="1" noChangeArrowheads="1"/>
              </p:cNvSpPr>
              <p:nvPr/>
            </p:nvSpPr>
            <p:spPr bwMode="auto">
              <a:xfrm>
                <a:off x="1275"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0" name="Group 39"/>
            <p:cNvGrpSpPr>
              <a:grpSpLocks/>
            </p:cNvGrpSpPr>
            <p:nvPr/>
          </p:nvGrpSpPr>
          <p:grpSpPr bwMode="auto">
            <a:xfrm>
              <a:off x="1439863" y="2930525"/>
              <a:ext cx="949325" cy="508000"/>
              <a:chOff x="1546" y="326"/>
              <a:chExt cx="580" cy="344"/>
            </a:xfrm>
          </p:grpSpPr>
          <p:grpSp>
            <p:nvGrpSpPr>
              <p:cNvPr id="11" name="Group 40"/>
              <p:cNvGrpSpPr>
                <a:grpSpLocks/>
              </p:cNvGrpSpPr>
              <p:nvPr/>
            </p:nvGrpSpPr>
            <p:grpSpPr bwMode="auto">
              <a:xfrm>
                <a:off x="1546" y="326"/>
                <a:ext cx="580" cy="344"/>
                <a:chOff x="1546" y="326"/>
                <a:chExt cx="580" cy="344"/>
              </a:xfrm>
            </p:grpSpPr>
            <p:sp>
              <p:nvSpPr>
                <p:cNvPr id="74" name="Rectangle 42"/>
                <p:cNvSpPr>
                  <a:spLocks noChangeArrowheads="1"/>
                </p:cNvSpPr>
                <p:nvPr/>
              </p:nvSpPr>
              <p:spPr bwMode="auto">
                <a:xfrm>
                  <a:off x="1546" y="326"/>
                  <a:ext cx="580" cy="344"/>
                </a:xfrm>
                <a:prstGeom prst="rect">
                  <a:avLst/>
                </a:prstGeom>
                <a:solidFill>
                  <a:srgbClr val="2217F5"/>
                </a:solidFill>
                <a:ln w="9525">
                  <a:solidFill>
                    <a:schemeClr val="tx1"/>
                  </a:solidFill>
                  <a:miter lim="800000"/>
                  <a:headEnd/>
                  <a:tailEnd/>
                </a:ln>
              </p:spPr>
              <p:txBody>
                <a:bodyPr wrap="none" anchor="ctr"/>
                <a:lstStyle/>
                <a:p>
                  <a:endParaRPr lang="en-US"/>
                </a:p>
              </p:txBody>
            </p:sp>
            <p:sp>
              <p:nvSpPr>
                <p:cNvPr id="75"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73"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grpSp>
      <p:sp>
        <p:nvSpPr>
          <p:cNvPr id="94" name="TextBox 93"/>
          <p:cNvSpPr txBox="1"/>
          <p:nvPr/>
        </p:nvSpPr>
        <p:spPr>
          <a:xfrm>
            <a:off x="3863443" y="4257675"/>
            <a:ext cx="1219200" cy="461665"/>
          </a:xfrm>
          <a:prstGeom prst="rect">
            <a:avLst/>
          </a:prstGeom>
          <a:solidFill>
            <a:schemeClr val="bg1"/>
          </a:solidFill>
        </p:spPr>
        <p:txBody>
          <a:bodyPr wrap="square" rtlCol="0">
            <a:spAutoFit/>
          </a:bodyPr>
          <a:lstStyle/>
          <a:p>
            <a:r>
              <a:rPr lang="en-US" sz="800" dirty="0"/>
              <a:t>T: Clear o/o Block</a:t>
            </a:r>
          </a:p>
          <a:p>
            <a:r>
              <a:rPr lang="en-US" sz="800" dirty="0"/>
              <a:t>P: Prevent envelopment of DO</a:t>
            </a:r>
          </a:p>
        </p:txBody>
      </p:sp>
      <p:sp>
        <p:nvSpPr>
          <p:cNvPr id="95" name="TextBox 94"/>
          <p:cNvSpPr txBox="1"/>
          <p:nvPr/>
        </p:nvSpPr>
        <p:spPr>
          <a:xfrm>
            <a:off x="5463643" y="4229100"/>
            <a:ext cx="1219200" cy="461665"/>
          </a:xfrm>
          <a:prstGeom prst="rect">
            <a:avLst/>
          </a:prstGeom>
          <a:solidFill>
            <a:schemeClr val="bg1"/>
          </a:solidFill>
        </p:spPr>
        <p:txBody>
          <a:bodyPr wrap="square" rtlCol="0">
            <a:spAutoFit/>
          </a:bodyPr>
          <a:lstStyle/>
          <a:p>
            <a:r>
              <a:rPr lang="en-US" sz="800" dirty="0"/>
              <a:t>T: Suppress </a:t>
            </a:r>
          </a:p>
          <a:p>
            <a:r>
              <a:rPr lang="en-US" sz="800" dirty="0"/>
              <a:t>P: Allow passage of Company DO</a:t>
            </a:r>
          </a:p>
        </p:txBody>
      </p:sp>
      <p:sp>
        <p:nvSpPr>
          <p:cNvPr id="96" name="TextBox 95"/>
          <p:cNvSpPr txBox="1"/>
          <p:nvPr/>
        </p:nvSpPr>
        <p:spPr>
          <a:xfrm>
            <a:off x="663043" y="4257675"/>
            <a:ext cx="1219200" cy="707886"/>
          </a:xfrm>
          <a:prstGeom prst="rect">
            <a:avLst/>
          </a:prstGeom>
          <a:solidFill>
            <a:schemeClr val="bg1"/>
          </a:solidFill>
        </p:spPr>
        <p:txBody>
          <a:bodyPr wrap="square" rtlCol="0">
            <a:spAutoFit/>
          </a:bodyPr>
          <a:lstStyle/>
          <a:p>
            <a:r>
              <a:rPr lang="en-US" sz="800" dirty="0"/>
              <a:t>T: Seize</a:t>
            </a:r>
          </a:p>
          <a:p>
            <a:r>
              <a:rPr lang="en-US" sz="800" dirty="0"/>
              <a:t>P: Pass the 1</a:t>
            </a:r>
            <a:r>
              <a:rPr lang="en-US" sz="800" baseline="30000" dirty="0"/>
              <a:t>st</a:t>
            </a:r>
            <a:r>
              <a:rPr lang="en-US" sz="800" dirty="0"/>
              <a:t> BDE, 25</a:t>
            </a:r>
            <a:r>
              <a:rPr lang="en-US" sz="800" baseline="30000" dirty="0"/>
              <a:t>th</a:t>
            </a:r>
            <a:r>
              <a:rPr lang="en-US" sz="800" dirty="0"/>
              <a:t> ID through zone and facilitate their seizure of the town of Darby</a:t>
            </a:r>
          </a:p>
        </p:txBody>
      </p:sp>
      <p:sp>
        <p:nvSpPr>
          <p:cNvPr id="97" name="TextBox 96"/>
          <p:cNvSpPr txBox="1"/>
          <p:nvPr/>
        </p:nvSpPr>
        <p:spPr>
          <a:xfrm>
            <a:off x="2339443" y="4257675"/>
            <a:ext cx="1219200" cy="461665"/>
          </a:xfrm>
          <a:prstGeom prst="rect">
            <a:avLst/>
          </a:prstGeom>
          <a:solidFill>
            <a:schemeClr val="bg1"/>
          </a:solidFill>
        </p:spPr>
        <p:txBody>
          <a:bodyPr wrap="square" rtlCol="0">
            <a:spAutoFit/>
          </a:bodyPr>
          <a:lstStyle/>
          <a:p>
            <a:r>
              <a:rPr lang="en-US" sz="800" dirty="0"/>
              <a:t>T: Breach o/o Suppress</a:t>
            </a:r>
          </a:p>
          <a:p>
            <a:r>
              <a:rPr lang="en-US" sz="800" dirty="0"/>
              <a:t>P: Allow  Company DO FOM</a:t>
            </a:r>
          </a:p>
        </p:txBody>
      </p:sp>
      <p:cxnSp>
        <p:nvCxnSpPr>
          <p:cNvPr id="99" name="Straight Connector 98"/>
          <p:cNvCxnSpPr/>
          <p:nvPr/>
        </p:nvCxnSpPr>
        <p:spPr>
          <a:xfrm>
            <a:off x="1889386" y="2895600"/>
            <a:ext cx="66450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5" name="Group 115"/>
          <p:cNvGrpSpPr/>
          <p:nvPr/>
        </p:nvGrpSpPr>
        <p:grpSpPr>
          <a:xfrm>
            <a:off x="990600" y="911225"/>
            <a:ext cx="1752600" cy="981849"/>
            <a:chOff x="1066800" y="762000"/>
            <a:chExt cx="1752600" cy="981849"/>
          </a:xfrm>
        </p:grpSpPr>
        <p:grpSp>
          <p:nvGrpSpPr>
            <p:cNvPr id="16" name="Group 110"/>
            <p:cNvGrpSpPr/>
            <p:nvPr/>
          </p:nvGrpSpPr>
          <p:grpSpPr>
            <a:xfrm>
              <a:off x="1326824" y="762000"/>
              <a:ext cx="949325" cy="981849"/>
              <a:chOff x="6213475" y="914400"/>
              <a:chExt cx="949325" cy="981849"/>
            </a:xfrm>
          </p:grpSpPr>
          <p:grpSp>
            <p:nvGrpSpPr>
              <p:cNvPr id="17" name="Group 108"/>
              <p:cNvGrpSpPr/>
              <p:nvPr/>
            </p:nvGrpSpPr>
            <p:grpSpPr>
              <a:xfrm>
                <a:off x="6213475" y="914400"/>
                <a:ext cx="949325" cy="968153"/>
                <a:chOff x="6213475" y="914400"/>
                <a:chExt cx="949325" cy="968153"/>
              </a:xfrm>
            </p:grpSpPr>
            <p:grpSp>
              <p:nvGrpSpPr>
                <p:cNvPr id="18" name="Group 51"/>
                <p:cNvGrpSpPr>
                  <a:grpSpLocks/>
                </p:cNvGrpSpPr>
                <p:nvPr/>
              </p:nvGrpSpPr>
              <p:grpSpPr bwMode="auto">
                <a:xfrm>
                  <a:off x="6213475" y="914400"/>
                  <a:ext cx="949325" cy="695325"/>
                  <a:chOff x="454" y="2545"/>
                  <a:chExt cx="598" cy="438"/>
                </a:xfrm>
              </p:grpSpPr>
              <p:grpSp>
                <p:nvGrpSpPr>
                  <p:cNvPr id="19" name="Group 39"/>
                  <p:cNvGrpSpPr>
                    <a:grpSpLocks/>
                  </p:cNvGrpSpPr>
                  <p:nvPr/>
                </p:nvGrpSpPr>
                <p:grpSpPr bwMode="auto">
                  <a:xfrm>
                    <a:off x="454" y="2663"/>
                    <a:ext cx="598" cy="320"/>
                    <a:chOff x="1546" y="326"/>
                    <a:chExt cx="580" cy="344"/>
                  </a:xfrm>
                </p:grpSpPr>
                <p:grpSp>
                  <p:nvGrpSpPr>
                    <p:cNvPr id="20" name="Group 40"/>
                    <p:cNvGrpSpPr>
                      <a:grpSpLocks/>
                    </p:cNvGrpSpPr>
                    <p:nvPr/>
                  </p:nvGrpSpPr>
                  <p:grpSpPr bwMode="auto">
                    <a:xfrm>
                      <a:off x="1546" y="326"/>
                      <a:ext cx="580" cy="344"/>
                      <a:chOff x="1546" y="326"/>
                      <a:chExt cx="580" cy="344"/>
                    </a:xfrm>
                  </p:grpSpPr>
                  <p:sp>
                    <p:nvSpPr>
                      <p:cNvPr id="106" name="Rectangle 42"/>
                      <p:cNvSpPr>
                        <a:spLocks noChangeArrowheads="1"/>
                      </p:cNvSpPr>
                      <p:nvPr/>
                    </p:nvSpPr>
                    <p:spPr bwMode="auto">
                      <a:xfrm>
                        <a:off x="1546" y="326"/>
                        <a:ext cx="580" cy="344"/>
                      </a:xfrm>
                      <a:prstGeom prst="rect">
                        <a:avLst/>
                      </a:prstGeom>
                      <a:solidFill>
                        <a:srgbClr val="0000FF"/>
                      </a:solidFill>
                      <a:ln w="9525">
                        <a:solidFill>
                          <a:schemeClr val="tx1"/>
                        </a:solidFill>
                        <a:miter lim="800000"/>
                        <a:headEnd/>
                        <a:tailEnd/>
                      </a:ln>
                    </p:spPr>
                    <p:txBody>
                      <a:bodyPr wrap="none" anchor="ctr"/>
                      <a:lstStyle/>
                      <a:p>
                        <a:endParaRPr lang="en-US"/>
                      </a:p>
                    </p:txBody>
                  </p:sp>
                  <p:sp>
                    <p:nvSpPr>
                      <p:cNvPr id="107"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105"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103" name="Line 47"/>
                  <p:cNvSpPr>
                    <a:spLocks noChangeAspect="1" noChangeShapeType="1"/>
                  </p:cNvSpPr>
                  <p:nvPr/>
                </p:nvSpPr>
                <p:spPr bwMode="auto">
                  <a:xfrm>
                    <a:off x="768" y="2545"/>
                    <a:ext cx="0" cy="121"/>
                  </a:xfrm>
                  <a:prstGeom prst="line">
                    <a:avLst/>
                  </a:prstGeom>
                  <a:noFill/>
                  <a:ln w="19050">
                    <a:solidFill>
                      <a:schemeClr val="tx1"/>
                    </a:solidFill>
                    <a:round/>
                    <a:headEnd/>
                    <a:tailEnd/>
                  </a:ln>
                </p:spPr>
                <p:txBody>
                  <a:bodyPr wrap="none" anchor="ctr"/>
                  <a:lstStyle/>
                  <a:p>
                    <a:endParaRPr lang="en-US"/>
                  </a:p>
                </p:txBody>
              </p:sp>
            </p:grpSp>
            <p:sp>
              <p:nvSpPr>
                <p:cNvPr id="108" name="Line 47"/>
                <p:cNvSpPr>
                  <a:spLocks noChangeAspect="1" noChangeShapeType="1"/>
                </p:cNvSpPr>
                <p:nvPr/>
              </p:nvSpPr>
              <p:spPr bwMode="auto">
                <a:xfrm>
                  <a:off x="6230842" y="1608233"/>
                  <a:ext cx="0" cy="274320"/>
                </a:xfrm>
                <a:prstGeom prst="line">
                  <a:avLst/>
                </a:prstGeom>
                <a:noFill/>
                <a:ln w="19050">
                  <a:solidFill>
                    <a:schemeClr val="tx1"/>
                  </a:solidFill>
                  <a:round/>
                  <a:headEnd/>
                  <a:tailEnd/>
                </a:ln>
              </p:spPr>
              <p:txBody>
                <a:bodyPr wrap="none" anchor="ctr"/>
                <a:lstStyle/>
                <a:p>
                  <a:endParaRPr lang="en-US"/>
                </a:p>
              </p:txBody>
            </p:sp>
          </p:grpSp>
          <p:sp>
            <p:nvSpPr>
              <p:cNvPr id="110" name="TextBox 109"/>
              <p:cNvSpPr txBox="1"/>
              <p:nvPr/>
            </p:nvSpPr>
            <p:spPr>
              <a:xfrm>
                <a:off x="6435725" y="1619250"/>
                <a:ext cx="609600" cy="276999"/>
              </a:xfrm>
              <a:prstGeom prst="rect">
                <a:avLst/>
              </a:prstGeom>
              <a:noFill/>
            </p:spPr>
            <p:txBody>
              <a:bodyPr wrap="square" rtlCol="0">
                <a:spAutoFit/>
              </a:bodyPr>
              <a:lstStyle/>
              <a:p>
                <a:r>
                  <a:rPr lang="en-US" sz="1200" dirty="0"/>
                  <a:t>HQ 1</a:t>
                </a:r>
              </a:p>
            </p:txBody>
          </p:sp>
        </p:grpSp>
        <p:sp>
          <p:nvSpPr>
            <p:cNvPr id="112" name="TextBox 111"/>
            <p:cNvSpPr txBox="1"/>
            <p:nvPr/>
          </p:nvSpPr>
          <p:spPr>
            <a:xfrm>
              <a:off x="1066800" y="1237476"/>
              <a:ext cx="441854" cy="276999"/>
            </a:xfrm>
            <a:prstGeom prst="rect">
              <a:avLst/>
            </a:prstGeom>
            <a:noFill/>
          </p:spPr>
          <p:txBody>
            <a:bodyPr wrap="square" rtlCol="0">
              <a:spAutoFit/>
            </a:bodyPr>
            <a:lstStyle/>
            <a:p>
              <a:r>
                <a:rPr lang="en-US" sz="1200" dirty="0"/>
                <a:t>B</a:t>
              </a:r>
            </a:p>
          </p:txBody>
        </p:sp>
        <p:sp>
          <p:nvSpPr>
            <p:cNvPr id="113" name="TextBox 112"/>
            <p:cNvSpPr txBox="1"/>
            <p:nvPr/>
          </p:nvSpPr>
          <p:spPr>
            <a:xfrm>
              <a:off x="2225146" y="1237476"/>
              <a:ext cx="594254" cy="276999"/>
            </a:xfrm>
            <a:prstGeom prst="rect">
              <a:avLst/>
            </a:prstGeom>
            <a:noFill/>
          </p:spPr>
          <p:txBody>
            <a:bodyPr wrap="square" rtlCol="0">
              <a:spAutoFit/>
            </a:bodyPr>
            <a:lstStyle/>
            <a:p>
              <a:r>
                <a:rPr lang="en-US" sz="1200" dirty="0"/>
                <a:t>1-187</a:t>
              </a:r>
            </a:p>
          </p:txBody>
        </p:sp>
      </p:grpSp>
      <p:grpSp>
        <p:nvGrpSpPr>
          <p:cNvPr id="21" name="Group 117"/>
          <p:cNvGrpSpPr/>
          <p:nvPr/>
        </p:nvGrpSpPr>
        <p:grpSpPr>
          <a:xfrm>
            <a:off x="6553200" y="911225"/>
            <a:ext cx="1752600" cy="981849"/>
            <a:chOff x="1066800" y="762000"/>
            <a:chExt cx="1752600" cy="981849"/>
          </a:xfrm>
        </p:grpSpPr>
        <p:grpSp>
          <p:nvGrpSpPr>
            <p:cNvPr id="22" name="Group 110"/>
            <p:cNvGrpSpPr/>
            <p:nvPr/>
          </p:nvGrpSpPr>
          <p:grpSpPr>
            <a:xfrm>
              <a:off x="1326824" y="762000"/>
              <a:ext cx="949325" cy="981849"/>
              <a:chOff x="6213475" y="914400"/>
              <a:chExt cx="949325" cy="981849"/>
            </a:xfrm>
          </p:grpSpPr>
          <p:grpSp>
            <p:nvGrpSpPr>
              <p:cNvPr id="23" name="Group 108"/>
              <p:cNvGrpSpPr/>
              <p:nvPr/>
            </p:nvGrpSpPr>
            <p:grpSpPr>
              <a:xfrm>
                <a:off x="6213475" y="914400"/>
                <a:ext cx="949325" cy="979170"/>
                <a:chOff x="6213475" y="914400"/>
                <a:chExt cx="949325" cy="979170"/>
              </a:xfrm>
            </p:grpSpPr>
            <p:grpSp>
              <p:nvGrpSpPr>
                <p:cNvPr id="24" name="Group 51"/>
                <p:cNvGrpSpPr>
                  <a:grpSpLocks/>
                </p:cNvGrpSpPr>
                <p:nvPr/>
              </p:nvGrpSpPr>
              <p:grpSpPr bwMode="auto">
                <a:xfrm>
                  <a:off x="6213475" y="914400"/>
                  <a:ext cx="949325" cy="695325"/>
                  <a:chOff x="454" y="2545"/>
                  <a:chExt cx="598" cy="438"/>
                </a:xfrm>
              </p:grpSpPr>
              <p:grpSp>
                <p:nvGrpSpPr>
                  <p:cNvPr id="25" name="Group 39"/>
                  <p:cNvGrpSpPr>
                    <a:grpSpLocks/>
                  </p:cNvGrpSpPr>
                  <p:nvPr/>
                </p:nvGrpSpPr>
                <p:grpSpPr bwMode="auto">
                  <a:xfrm>
                    <a:off x="454" y="2663"/>
                    <a:ext cx="598" cy="320"/>
                    <a:chOff x="1546" y="326"/>
                    <a:chExt cx="580" cy="344"/>
                  </a:xfrm>
                </p:grpSpPr>
                <p:grpSp>
                  <p:nvGrpSpPr>
                    <p:cNvPr id="26" name="Group 40"/>
                    <p:cNvGrpSpPr>
                      <a:grpSpLocks/>
                    </p:cNvGrpSpPr>
                    <p:nvPr/>
                  </p:nvGrpSpPr>
                  <p:grpSpPr bwMode="auto">
                    <a:xfrm>
                      <a:off x="1546" y="326"/>
                      <a:ext cx="580" cy="344"/>
                      <a:chOff x="1546" y="326"/>
                      <a:chExt cx="580" cy="344"/>
                    </a:xfrm>
                  </p:grpSpPr>
                  <p:sp>
                    <p:nvSpPr>
                      <p:cNvPr id="130" name="Rectangle 42"/>
                      <p:cNvSpPr>
                        <a:spLocks noChangeArrowheads="1"/>
                      </p:cNvSpPr>
                      <p:nvPr/>
                    </p:nvSpPr>
                    <p:spPr bwMode="auto">
                      <a:xfrm>
                        <a:off x="1546" y="326"/>
                        <a:ext cx="580" cy="344"/>
                      </a:xfrm>
                      <a:prstGeom prst="rect">
                        <a:avLst/>
                      </a:prstGeom>
                      <a:solidFill>
                        <a:srgbClr val="0000FF"/>
                      </a:solidFill>
                      <a:ln w="9525">
                        <a:solidFill>
                          <a:schemeClr val="tx1"/>
                        </a:solidFill>
                        <a:miter lim="800000"/>
                        <a:headEnd/>
                        <a:tailEnd/>
                      </a:ln>
                    </p:spPr>
                    <p:txBody>
                      <a:bodyPr wrap="none" anchor="ctr"/>
                      <a:lstStyle/>
                      <a:p>
                        <a:endParaRPr lang="en-US"/>
                      </a:p>
                    </p:txBody>
                  </p:sp>
                  <p:sp>
                    <p:nvSpPr>
                      <p:cNvPr id="131"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129"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127" name="Line 47"/>
                  <p:cNvSpPr>
                    <a:spLocks noChangeAspect="1" noChangeShapeType="1"/>
                  </p:cNvSpPr>
                  <p:nvPr/>
                </p:nvSpPr>
                <p:spPr bwMode="auto">
                  <a:xfrm>
                    <a:off x="768" y="2545"/>
                    <a:ext cx="0" cy="121"/>
                  </a:xfrm>
                  <a:prstGeom prst="line">
                    <a:avLst/>
                  </a:prstGeom>
                  <a:noFill/>
                  <a:ln w="19050">
                    <a:solidFill>
                      <a:schemeClr val="tx1"/>
                    </a:solidFill>
                    <a:round/>
                    <a:headEnd/>
                    <a:tailEnd/>
                  </a:ln>
                </p:spPr>
                <p:txBody>
                  <a:bodyPr wrap="none" anchor="ctr"/>
                  <a:lstStyle/>
                  <a:p>
                    <a:endParaRPr lang="en-US"/>
                  </a:p>
                </p:txBody>
              </p:sp>
            </p:grpSp>
            <p:sp>
              <p:nvSpPr>
                <p:cNvPr id="125" name="Line 47"/>
                <p:cNvSpPr>
                  <a:spLocks noChangeAspect="1" noChangeShapeType="1"/>
                </p:cNvSpPr>
                <p:nvPr/>
              </p:nvSpPr>
              <p:spPr bwMode="auto">
                <a:xfrm>
                  <a:off x="6232575" y="1619250"/>
                  <a:ext cx="0" cy="274320"/>
                </a:xfrm>
                <a:prstGeom prst="line">
                  <a:avLst/>
                </a:prstGeom>
                <a:noFill/>
                <a:ln w="19050">
                  <a:solidFill>
                    <a:schemeClr val="tx1"/>
                  </a:solidFill>
                  <a:round/>
                  <a:headEnd/>
                  <a:tailEnd/>
                </a:ln>
              </p:spPr>
              <p:txBody>
                <a:bodyPr wrap="none" anchor="ctr"/>
                <a:lstStyle/>
                <a:p>
                  <a:endParaRPr lang="en-US"/>
                </a:p>
              </p:txBody>
            </p:sp>
          </p:grpSp>
          <p:sp>
            <p:nvSpPr>
              <p:cNvPr id="123" name="TextBox 122"/>
              <p:cNvSpPr txBox="1"/>
              <p:nvPr/>
            </p:nvSpPr>
            <p:spPr>
              <a:xfrm>
                <a:off x="6435725" y="1619250"/>
                <a:ext cx="609600" cy="276999"/>
              </a:xfrm>
              <a:prstGeom prst="rect">
                <a:avLst/>
              </a:prstGeom>
              <a:noFill/>
            </p:spPr>
            <p:txBody>
              <a:bodyPr wrap="square" rtlCol="0">
                <a:spAutoFit/>
              </a:bodyPr>
              <a:lstStyle/>
              <a:p>
                <a:r>
                  <a:rPr lang="en-US" sz="1200" dirty="0"/>
                  <a:t>HQ 2</a:t>
                </a:r>
              </a:p>
            </p:txBody>
          </p:sp>
        </p:grpSp>
        <p:sp>
          <p:nvSpPr>
            <p:cNvPr id="120" name="TextBox 119"/>
            <p:cNvSpPr txBox="1"/>
            <p:nvPr/>
          </p:nvSpPr>
          <p:spPr>
            <a:xfrm>
              <a:off x="1066800" y="1237476"/>
              <a:ext cx="441854" cy="276999"/>
            </a:xfrm>
            <a:prstGeom prst="rect">
              <a:avLst/>
            </a:prstGeom>
            <a:noFill/>
          </p:spPr>
          <p:txBody>
            <a:bodyPr wrap="square" rtlCol="0">
              <a:spAutoFit/>
            </a:bodyPr>
            <a:lstStyle/>
            <a:p>
              <a:r>
                <a:rPr lang="en-US" sz="1200" dirty="0"/>
                <a:t>B</a:t>
              </a:r>
            </a:p>
          </p:txBody>
        </p:sp>
        <p:sp>
          <p:nvSpPr>
            <p:cNvPr id="121" name="TextBox 120"/>
            <p:cNvSpPr txBox="1"/>
            <p:nvPr/>
          </p:nvSpPr>
          <p:spPr>
            <a:xfrm>
              <a:off x="2225146" y="1237476"/>
              <a:ext cx="594254" cy="276999"/>
            </a:xfrm>
            <a:prstGeom prst="rect">
              <a:avLst/>
            </a:prstGeom>
            <a:noFill/>
          </p:spPr>
          <p:txBody>
            <a:bodyPr wrap="square" rtlCol="0">
              <a:spAutoFit/>
            </a:bodyPr>
            <a:lstStyle/>
            <a:p>
              <a:r>
                <a:rPr lang="en-US" sz="1200" dirty="0"/>
                <a:t>1-187</a:t>
              </a:r>
            </a:p>
          </p:txBody>
        </p:sp>
      </p:grpSp>
      <p:grpSp>
        <p:nvGrpSpPr>
          <p:cNvPr id="27" name="Group 134"/>
          <p:cNvGrpSpPr/>
          <p:nvPr/>
        </p:nvGrpSpPr>
        <p:grpSpPr>
          <a:xfrm>
            <a:off x="1152091" y="2981325"/>
            <a:ext cx="432126" cy="266700"/>
            <a:chOff x="1501449" y="2981325"/>
            <a:chExt cx="432126" cy="266700"/>
          </a:xfrm>
        </p:grpSpPr>
        <p:sp>
          <p:nvSpPr>
            <p:cNvPr id="133" name="Freeform 132"/>
            <p:cNvSpPr/>
            <p:nvPr/>
          </p:nvSpPr>
          <p:spPr>
            <a:xfrm>
              <a:off x="1501449" y="305752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4" name="Freeform 133"/>
            <p:cNvSpPr/>
            <p:nvPr/>
          </p:nvSpPr>
          <p:spPr>
            <a:xfrm>
              <a:off x="1504950" y="298132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36" name="Freeform 135"/>
          <p:cNvSpPr/>
          <p:nvPr/>
        </p:nvSpPr>
        <p:spPr>
          <a:xfrm>
            <a:off x="2774842" y="303847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7" name="Freeform 136"/>
          <p:cNvSpPr/>
          <p:nvPr/>
        </p:nvSpPr>
        <p:spPr>
          <a:xfrm>
            <a:off x="4327417" y="303847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8" name="Freeform 137"/>
          <p:cNvSpPr/>
          <p:nvPr/>
        </p:nvSpPr>
        <p:spPr>
          <a:xfrm>
            <a:off x="5927617" y="303847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8" name="Group 139"/>
          <p:cNvGrpSpPr/>
          <p:nvPr/>
        </p:nvGrpSpPr>
        <p:grpSpPr>
          <a:xfrm>
            <a:off x="4189844" y="723900"/>
            <a:ext cx="432126" cy="266700"/>
            <a:chOff x="1501449" y="2981325"/>
            <a:chExt cx="432126" cy="266700"/>
          </a:xfrm>
        </p:grpSpPr>
        <p:sp>
          <p:nvSpPr>
            <p:cNvPr id="141" name="Freeform 140"/>
            <p:cNvSpPr/>
            <p:nvPr/>
          </p:nvSpPr>
          <p:spPr>
            <a:xfrm>
              <a:off x="1501449" y="305752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2" name="Freeform 141"/>
            <p:cNvSpPr/>
            <p:nvPr/>
          </p:nvSpPr>
          <p:spPr>
            <a:xfrm>
              <a:off x="1504950" y="2981325"/>
              <a:ext cx="428625" cy="190500"/>
            </a:xfrm>
            <a:custGeom>
              <a:avLst/>
              <a:gdLst>
                <a:gd name="connsiteX0" fmla="*/ 0 w 428625"/>
                <a:gd name="connsiteY0" fmla="*/ 190500 h 190500"/>
                <a:gd name="connsiteX1" fmla="*/ 219075 w 428625"/>
                <a:gd name="connsiteY1" fmla="*/ 0 h 190500"/>
                <a:gd name="connsiteX2" fmla="*/ 428625 w 428625"/>
                <a:gd name="connsiteY2" fmla="*/ 190500 h 190500"/>
                <a:gd name="connsiteX3" fmla="*/ 428625 w 42862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428625" h="190500">
                  <a:moveTo>
                    <a:pt x="0" y="190500"/>
                  </a:moveTo>
                  <a:lnTo>
                    <a:pt x="219075" y="0"/>
                  </a:lnTo>
                  <a:lnTo>
                    <a:pt x="428625" y="190500"/>
                  </a:lnTo>
                  <a:lnTo>
                    <a:pt x="428625" y="19050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98" name="Text Box 164"/>
          <p:cNvSpPr txBox="1">
            <a:spLocks noChangeArrowheads="1"/>
          </p:cNvSpPr>
          <p:nvPr/>
        </p:nvSpPr>
        <p:spPr bwMode="auto">
          <a:xfrm>
            <a:off x="4732871" y="5121438"/>
            <a:ext cx="0" cy="160337"/>
          </a:xfrm>
          <a:prstGeom prst="rect">
            <a:avLst/>
          </a:prstGeom>
          <a:noFill/>
          <a:ln w="9525">
            <a:noFill/>
            <a:miter lim="800000"/>
            <a:headEnd/>
            <a:tailEnd/>
          </a:ln>
        </p:spPr>
        <p:txBody>
          <a:bodyPr wrap="none" lIns="0" tIns="0" rIns="0" bIns="0">
            <a:spAutoFit/>
          </a:bodyPr>
          <a:lstStyle/>
          <a:p>
            <a:pPr algn="r">
              <a:spcBef>
                <a:spcPct val="50000"/>
              </a:spcBef>
            </a:pPr>
            <a:endParaRPr lang="en-US" sz="800" b="1"/>
          </a:p>
        </p:txBody>
      </p:sp>
      <p:grpSp>
        <p:nvGrpSpPr>
          <p:cNvPr id="29" name="Group 319"/>
          <p:cNvGrpSpPr>
            <a:grpSpLocks/>
          </p:cNvGrpSpPr>
          <p:nvPr/>
        </p:nvGrpSpPr>
        <p:grpSpPr bwMode="auto">
          <a:xfrm>
            <a:off x="4169912" y="5040313"/>
            <a:ext cx="173037" cy="598487"/>
            <a:chOff x="690" y="719"/>
            <a:chExt cx="56" cy="154"/>
          </a:xfrm>
        </p:grpSpPr>
        <p:sp>
          <p:nvSpPr>
            <p:cNvPr id="132" name="Line 320"/>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39" name="Line 321"/>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43" name="Line 322"/>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44" name="Line 323"/>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45" name="Line 324"/>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grpSp>
        <p:nvGrpSpPr>
          <p:cNvPr id="30" name="Group 325"/>
          <p:cNvGrpSpPr>
            <a:grpSpLocks/>
          </p:cNvGrpSpPr>
          <p:nvPr/>
        </p:nvGrpSpPr>
        <p:grpSpPr bwMode="auto">
          <a:xfrm>
            <a:off x="3907974" y="5040313"/>
            <a:ext cx="174625" cy="598487"/>
            <a:chOff x="690" y="719"/>
            <a:chExt cx="56" cy="154"/>
          </a:xfrm>
        </p:grpSpPr>
        <p:sp>
          <p:nvSpPr>
            <p:cNvPr id="147"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48"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49"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50" name="Line 329"/>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51" name="Line 330"/>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sp>
        <p:nvSpPr>
          <p:cNvPr id="152" name="Text Box 164"/>
          <p:cNvSpPr txBox="1">
            <a:spLocks noChangeArrowheads="1"/>
          </p:cNvSpPr>
          <p:nvPr/>
        </p:nvSpPr>
        <p:spPr bwMode="auto">
          <a:xfrm>
            <a:off x="3478240" y="5160828"/>
            <a:ext cx="0" cy="160338"/>
          </a:xfrm>
          <a:prstGeom prst="rect">
            <a:avLst/>
          </a:prstGeom>
          <a:noFill/>
          <a:ln w="9525">
            <a:noFill/>
            <a:miter lim="800000"/>
            <a:headEnd/>
            <a:tailEnd/>
          </a:ln>
        </p:spPr>
        <p:txBody>
          <a:bodyPr wrap="none" lIns="0" tIns="0" rIns="0" bIns="0">
            <a:spAutoFit/>
          </a:bodyPr>
          <a:lstStyle/>
          <a:p>
            <a:pPr algn="r">
              <a:spcBef>
                <a:spcPct val="50000"/>
              </a:spcBef>
            </a:pPr>
            <a:endParaRPr lang="en-US" sz="800" b="1"/>
          </a:p>
        </p:txBody>
      </p:sp>
      <p:grpSp>
        <p:nvGrpSpPr>
          <p:cNvPr id="31" name="Group 319"/>
          <p:cNvGrpSpPr>
            <a:grpSpLocks/>
          </p:cNvGrpSpPr>
          <p:nvPr/>
        </p:nvGrpSpPr>
        <p:grpSpPr bwMode="auto">
          <a:xfrm>
            <a:off x="2722111" y="5090213"/>
            <a:ext cx="174625" cy="598488"/>
            <a:chOff x="690" y="719"/>
            <a:chExt cx="56" cy="154"/>
          </a:xfrm>
        </p:grpSpPr>
        <p:sp>
          <p:nvSpPr>
            <p:cNvPr id="154" name="Line 320"/>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55" name="Line 321"/>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56" name="Line 322"/>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57" name="Line 323"/>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58" name="Line 324"/>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grpSp>
        <p:nvGrpSpPr>
          <p:cNvPr id="32" name="Group 325"/>
          <p:cNvGrpSpPr>
            <a:grpSpLocks/>
          </p:cNvGrpSpPr>
          <p:nvPr/>
        </p:nvGrpSpPr>
        <p:grpSpPr bwMode="auto">
          <a:xfrm>
            <a:off x="2460174" y="5090213"/>
            <a:ext cx="174625" cy="598488"/>
            <a:chOff x="690" y="719"/>
            <a:chExt cx="56" cy="154"/>
          </a:xfrm>
        </p:grpSpPr>
        <p:sp>
          <p:nvSpPr>
            <p:cNvPr id="160"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61"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62"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63" name="Line 329"/>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64" name="Line 330"/>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sp>
        <p:nvSpPr>
          <p:cNvPr id="165" name="Text Box 164"/>
          <p:cNvSpPr txBox="1">
            <a:spLocks noChangeArrowheads="1"/>
          </p:cNvSpPr>
          <p:nvPr/>
        </p:nvSpPr>
        <p:spPr bwMode="auto">
          <a:xfrm>
            <a:off x="1209224" y="5066401"/>
            <a:ext cx="0" cy="160337"/>
          </a:xfrm>
          <a:prstGeom prst="rect">
            <a:avLst/>
          </a:prstGeom>
          <a:noFill/>
          <a:ln w="9525">
            <a:noFill/>
            <a:miter lim="800000"/>
            <a:headEnd/>
            <a:tailEnd/>
          </a:ln>
        </p:spPr>
        <p:txBody>
          <a:bodyPr wrap="none" lIns="0" tIns="0" rIns="0" bIns="0">
            <a:spAutoFit/>
          </a:bodyPr>
          <a:lstStyle/>
          <a:p>
            <a:pPr algn="r">
              <a:spcBef>
                <a:spcPct val="50000"/>
              </a:spcBef>
            </a:pPr>
            <a:endParaRPr lang="en-US" sz="800" b="1"/>
          </a:p>
        </p:txBody>
      </p:sp>
      <p:grpSp>
        <p:nvGrpSpPr>
          <p:cNvPr id="33" name="Group 319"/>
          <p:cNvGrpSpPr>
            <a:grpSpLocks/>
          </p:cNvGrpSpPr>
          <p:nvPr/>
        </p:nvGrpSpPr>
        <p:grpSpPr bwMode="auto">
          <a:xfrm>
            <a:off x="1098161" y="5037826"/>
            <a:ext cx="173038" cy="598487"/>
            <a:chOff x="690" y="719"/>
            <a:chExt cx="56" cy="154"/>
          </a:xfrm>
        </p:grpSpPr>
        <p:sp>
          <p:nvSpPr>
            <p:cNvPr id="167" name="Line 320"/>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68" name="Line 321"/>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69" name="Line 322"/>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70" name="Line 323"/>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71" name="Line 324"/>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grpSp>
        <p:nvGrpSpPr>
          <p:cNvPr id="34" name="Group 325"/>
          <p:cNvGrpSpPr>
            <a:grpSpLocks/>
          </p:cNvGrpSpPr>
          <p:nvPr/>
        </p:nvGrpSpPr>
        <p:grpSpPr bwMode="auto">
          <a:xfrm>
            <a:off x="836224" y="5037826"/>
            <a:ext cx="174625" cy="598487"/>
            <a:chOff x="690" y="719"/>
            <a:chExt cx="56" cy="154"/>
          </a:xfrm>
        </p:grpSpPr>
        <p:sp>
          <p:nvSpPr>
            <p:cNvPr id="173"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174"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175"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176" name="Line 329"/>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177" name="Line 330"/>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sp>
        <p:nvSpPr>
          <p:cNvPr id="178" name="TextBox 315"/>
          <p:cNvSpPr txBox="1">
            <a:spLocks noChangeArrowheads="1"/>
          </p:cNvSpPr>
          <p:nvPr/>
        </p:nvSpPr>
        <p:spPr bwMode="auto">
          <a:xfrm>
            <a:off x="806924" y="6019800"/>
            <a:ext cx="681037" cy="461962"/>
          </a:xfrm>
          <a:prstGeom prst="rect">
            <a:avLst/>
          </a:prstGeom>
          <a:noFill/>
          <a:ln w="9525">
            <a:noFill/>
            <a:miter lim="800000"/>
            <a:headEnd/>
            <a:tailEnd/>
          </a:ln>
        </p:spPr>
        <p:txBody>
          <a:bodyPr wrap="none">
            <a:spAutoFit/>
          </a:bodyPr>
          <a:lstStyle/>
          <a:p>
            <a:r>
              <a:rPr lang="en-US" sz="1200"/>
              <a:t>FO</a:t>
            </a:r>
          </a:p>
          <a:p>
            <a:r>
              <a:rPr lang="en-US" sz="1200"/>
              <a:t>MEDIC</a:t>
            </a:r>
          </a:p>
        </p:txBody>
      </p:sp>
      <p:sp>
        <p:nvSpPr>
          <p:cNvPr id="179" name="TextBox 331"/>
          <p:cNvSpPr txBox="1">
            <a:spLocks noChangeArrowheads="1"/>
          </p:cNvSpPr>
          <p:nvPr/>
        </p:nvSpPr>
        <p:spPr bwMode="auto">
          <a:xfrm>
            <a:off x="2460174" y="6080353"/>
            <a:ext cx="679450" cy="461963"/>
          </a:xfrm>
          <a:prstGeom prst="rect">
            <a:avLst/>
          </a:prstGeom>
          <a:noFill/>
          <a:ln w="9525">
            <a:noFill/>
            <a:miter lim="800000"/>
            <a:headEnd/>
            <a:tailEnd/>
          </a:ln>
        </p:spPr>
        <p:txBody>
          <a:bodyPr wrap="none">
            <a:spAutoFit/>
          </a:bodyPr>
          <a:lstStyle/>
          <a:p>
            <a:r>
              <a:rPr lang="en-US" sz="1200" dirty="0"/>
              <a:t>FO</a:t>
            </a:r>
          </a:p>
          <a:p>
            <a:r>
              <a:rPr lang="en-US" sz="1200" dirty="0"/>
              <a:t>MEDIC</a:t>
            </a:r>
          </a:p>
        </p:txBody>
      </p:sp>
      <p:sp>
        <p:nvSpPr>
          <p:cNvPr id="180" name="TextBox 332"/>
          <p:cNvSpPr txBox="1">
            <a:spLocks noChangeArrowheads="1"/>
          </p:cNvSpPr>
          <p:nvPr/>
        </p:nvSpPr>
        <p:spPr bwMode="auto">
          <a:xfrm>
            <a:off x="3962400" y="6096000"/>
            <a:ext cx="679450" cy="461963"/>
          </a:xfrm>
          <a:prstGeom prst="rect">
            <a:avLst/>
          </a:prstGeom>
          <a:noFill/>
          <a:ln w="9525">
            <a:noFill/>
            <a:miter lim="800000"/>
            <a:headEnd/>
            <a:tailEnd/>
          </a:ln>
        </p:spPr>
        <p:txBody>
          <a:bodyPr wrap="none">
            <a:spAutoFit/>
          </a:bodyPr>
          <a:lstStyle/>
          <a:p>
            <a:r>
              <a:rPr lang="en-US" sz="1200" dirty="0"/>
              <a:t>FO</a:t>
            </a:r>
          </a:p>
          <a:p>
            <a:r>
              <a:rPr lang="en-US" sz="1200" dirty="0"/>
              <a:t>MEDIC</a:t>
            </a:r>
          </a:p>
        </p:txBody>
      </p:sp>
      <p:sp>
        <p:nvSpPr>
          <p:cNvPr id="181" name="Text Box 164"/>
          <p:cNvSpPr txBox="1">
            <a:spLocks noChangeArrowheads="1"/>
          </p:cNvSpPr>
          <p:nvPr/>
        </p:nvSpPr>
        <p:spPr bwMode="auto">
          <a:xfrm>
            <a:off x="7021987" y="5108575"/>
            <a:ext cx="0" cy="160337"/>
          </a:xfrm>
          <a:prstGeom prst="rect">
            <a:avLst/>
          </a:prstGeom>
          <a:noFill/>
          <a:ln w="9525">
            <a:noFill/>
            <a:miter lim="800000"/>
            <a:headEnd/>
            <a:tailEnd/>
          </a:ln>
        </p:spPr>
        <p:txBody>
          <a:bodyPr wrap="none" lIns="0" tIns="0" rIns="0" bIns="0">
            <a:spAutoFit/>
          </a:bodyPr>
          <a:lstStyle/>
          <a:p>
            <a:pPr algn="r">
              <a:spcBef>
                <a:spcPct val="50000"/>
              </a:spcBef>
            </a:pPr>
            <a:endParaRPr lang="en-US" sz="800" b="1"/>
          </a:p>
        </p:txBody>
      </p:sp>
      <p:sp>
        <p:nvSpPr>
          <p:cNvPr id="183" name="TextBox 182"/>
          <p:cNvSpPr txBox="1"/>
          <p:nvPr/>
        </p:nvSpPr>
        <p:spPr>
          <a:xfrm>
            <a:off x="641242" y="3761601"/>
            <a:ext cx="441854" cy="276999"/>
          </a:xfrm>
          <a:prstGeom prst="rect">
            <a:avLst/>
          </a:prstGeom>
          <a:noFill/>
        </p:spPr>
        <p:txBody>
          <a:bodyPr wrap="square" rtlCol="0">
            <a:spAutoFit/>
          </a:bodyPr>
          <a:lstStyle/>
          <a:p>
            <a:r>
              <a:rPr lang="en-US" sz="1200" dirty="0"/>
              <a:t>1</a:t>
            </a:r>
          </a:p>
        </p:txBody>
      </p:sp>
      <p:sp>
        <p:nvSpPr>
          <p:cNvPr id="184" name="TextBox 183"/>
          <p:cNvSpPr txBox="1"/>
          <p:nvPr/>
        </p:nvSpPr>
        <p:spPr>
          <a:xfrm>
            <a:off x="1834092" y="3761601"/>
            <a:ext cx="594254" cy="276999"/>
          </a:xfrm>
          <a:prstGeom prst="rect">
            <a:avLst/>
          </a:prstGeom>
          <a:noFill/>
        </p:spPr>
        <p:txBody>
          <a:bodyPr wrap="square" rtlCol="0">
            <a:spAutoFit/>
          </a:bodyPr>
          <a:lstStyle/>
          <a:p>
            <a:r>
              <a:rPr lang="en-US" sz="1200" dirty="0"/>
              <a:t>B</a:t>
            </a:r>
          </a:p>
        </p:txBody>
      </p:sp>
      <p:sp>
        <p:nvSpPr>
          <p:cNvPr id="185" name="TextBox 184"/>
          <p:cNvSpPr txBox="1"/>
          <p:nvPr/>
        </p:nvSpPr>
        <p:spPr>
          <a:xfrm>
            <a:off x="2241442" y="3761601"/>
            <a:ext cx="441854" cy="276999"/>
          </a:xfrm>
          <a:prstGeom prst="rect">
            <a:avLst/>
          </a:prstGeom>
          <a:noFill/>
        </p:spPr>
        <p:txBody>
          <a:bodyPr wrap="square" rtlCol="0">
            <a:spAutoFit/>
          </a:bodyPr>
          <a:lstStyle/>
          <a:p>
            <a:r>
              <a:rPr lang="en-US" sz="1200" dirty="0"/>
              <a:t>2</a:t>
            </a:r>
          </a:p>
        </p:txBody>
      </p:sp>
      <p:sp>
        <p:nvSpPr>
          <p:cNvPr id="186" name="TextBox 185"/>
          <p:cNvSpPr txBox="1"/>
          <p:nvPr/>
        </p:nvSpPr>
        <p:spPr>
          <a:xfrm>
            <a:off x="3434292" y="3761601"/>
            <a:ext cx="594254" cy="276999"/>
          </a:xfrm>
          <a:prstGeom prst="rect">
            <a:avLst/>
          </a:prstGeom>
          <a:noFill/>
        </p:spPr>
        <p:txBody>
          <a:bodyPr wrap="square" rtlCol="0">
            <a:spAutoFit/>
          </a:bodyPr>
          <a:lstStyle/>
          <a:p>
            <a:r>
              <a:rPr lang="en-US" sz="1200" dirty="0"/>
              <a:t>B</a:t>
            </a:r>
          </a:p>
        </p:txBody>
      </p:sp>
      <p:sp>
        <p:nvSpPr>
          <p:cNvPr id="187" name="TextBox 186"/>
          <p:cNvSpPr txBox="1"/>
          <p:nvPr/>
        </p:nvSpPr>
        <p:spPr>
          <a:xfrm>
            <a:off x="3806917" y="3761601"/>
            <a:ext cx="441854" cy="276999"/>
          </a:xfrm>
          <a:prstGeom prst="rect">
            <a:avLst/>
          </a:prstGeom>
          <a:noFill/>
        </p:spPr>
        <p:txBody>
          <a:bodyPr wrap="square" rtlCol="0">
            <a:spAutoFit/>
          </a:bodyPr>
          <a:lstStyle/>
          <a:p>
            <a:r>
              <a:rPr lang="en-US" sz="1200" dirty="0"/>
              <a:t>3</a:t>
            </a:r>
          </a:p>
        </p:txBody>
      </p:sp>
      <p:sp>
        <p:nvSpPr>
          <p:cNvPr id="188" name="TextBox 187"/>
          <p:cNvSpPr txBox="1"/>
          <p:nvPr/>
        </p:nvSpPr>
        <p:spPr>
          <a:xfrm>
            <a:off x="4999767" y="3761601"/>
            <a:ext cx="594254" cy="276999"/>
          </a:xfrm>
          <a:prstGeom prst="rect">
            <a:avLst/>
          </a:prstGeom>
          <a:noFill/>
        </p:spPr>
        <p:txBody>
          <a:bodyPr wrap="square" rtlCol="0">
            <a:spAutoFit/>
          </a:bodyPr>
          <a:lstStyle/>
          <a:p>
            <a:r>
              <a:rPr lang="en-US" sz="1200" dirty="0"/>
              <a:t>B</a:t>
            </a:r>
          </a:p>
        </p:txBody>
      </p:sp>
      <p:sp>
        <p:nvSpPr>
          <p:cNvPr id="182" name="TextBox 181"/>
          <p:cNvSpPr txBox="1"/>
          <p:nvPr/>
        </p:nvSpPr>
        <p:spPr>
          <a:xfrm>
            <a:off x="1253898" y="1995100"/>
            <a:ext cx="939474" cy="276999"/>
          </a:xfrm>
          <a:prstGeom prst="rect">
            <a:avLst/>
          </a:prstGeom>
          <a:noFill/>
        </p:spPr>
        <p:txBody>
          <a:bodyPr wrap="square" rtlCol="0">
            <a:spAutoFit/>
          </a:bodyPr>
          <a:lstStyle/>
          <a:p>
            <a:r>
              <a:rPr lang="en-US" sz="1200" dirty="0"/>
              <a:t>CO, FSO</a:t>
            </a:r>
          </a:p>
        </p:txBody>
      </p:sp>
      <p:sp>
        <p:nvSpPr>
          <p:cNvPr id="189" name="TextBox 188"/>
          <p:cNvSpPr txBox="1"/>
          <p:nvPr/>
        </p:nvSpPr>
        <p:spPr>
          <a:xfrm>
            <a:off x="6781800" y="2009001"/>
            <a:ext cx="1729450" cy="276999"/>
          </a:xfrm>
          <a:prstGeom prst="rect">
            <a:avLst/>
          </a:prstGeom>
          <a:noFill/>
        </p:spPr>
        <p:txBody>
          <a:bodyPr wrap="square" rtlCol="0">
            <a:spAutoFit/>
          </a:bodyPr>
          <a:lstStyle/>
          <a:p>
            <a:r>
              <a:rPr lang="en-US" sz="1200" dirty="0"/>
              <a:t>1SG, Medic, XO</a:t>
            </a:r>
          </a:p>
        </p:txBody>
      </p:sp>
      <p:grpSp>
        <p:nvGrpSpPr>
          <p:cNvPr id="35" name="Group 213"/>
          <p:cNvGrpSpPr/>
          <p:nvPr/>
        </p:nvGrpSpPr>
        <p:grpSpPr>
          <a:xfrm>
            <a:off x="7257518" y="3276600"/>
            <a:ext cx="949325" cy="733425"/>
            <a:chOff x="7759276" y="3264140"/>
            <a:chExt cx="949325" cy="733425"/>
          </a:xfrm>
        </p:grpSpPr>
        <p:grpSp>
          <p:nvGrpSpPr>
            <p:cNvPr id="36" name="Group 203"/>
            <p:cNvGrpSpPr/>
            <p:nvPr/>
          </p:nvGrpSpPr>
          <p:grpSpPr>
            <a:xfrm>
              <a:off x="7759276" y="3264140"/>
              <a:ext cx="949325" cy="733425"/>
              <a:chOff x="1439863" y="2705100"/>
              <a:chExt cx="949325" cy="733425"/>
            </a:xfrm>
          </p:grpSpPr>
          <p:grpSp>
            <p:nvGrpSpPr>
              <p:cNvPr id="37" name="Group 21"/>
              <p:cNvGrpSpPr>
                <a:grpSpLocks noChangeAspect="1"/>
              </p:cNvGrpSpPr>
              <p:nvPr/>
            </p:nvGrpSpPr>
            <p:grpSpPr bwMode="auto">
              <a:xfrm>
                <a:off x="1787759" y="2705100"/>
                <a:ext cx="269525" cy="93663"/>
                <a:chOff x="1356" y="2772"/>
                <a:chExt cx="195" cy="68"/>
              </a:xfrm>
            </p:grpSpPr>
            <p:sp>
              <p:nvSpPr>
                <p:cNvPr id="211" name="Oval 22"/>
                <p:cNvSpPr>
                  <a:spLocks noChangeAspect="1" noChangeArrowheads="1"/>
                </p:cNvSpPr>
                <p:nvPr/>
              </p:nvSpPr>
              <p:spPr bwMode="auto">
                <a:xfrm>
                  <a:off x="1483"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213" name="Oval 24"/>
                <p:cNvSpPr>
                  <a:spLocks noChangeAspect="1" noChangeArrowheads="1"/>
                </p:cNvSpPr>
                <p:nvPr/>
              </p:nvSpPr>
              <p:spPr bwMode="auto">
                <a:xfrm>
                  <a:off x="1356"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209" name="Rectangle 42"/>
              <p:cNvSpPr>
                <a:spLocks noChangeArrowheads="1"/>
              </p:cNvSpPr>
              <p:nvPr/>
            </p:nvSpPr>
            <p:spPr bwMode="auto">
              <a:xfrm>
                <a:off x="1439863" y="2930525"/>
                <a:ext cx="949325" cy="508000"/>
              </a:xfrm>
              <a:prstGeom prst="rect">
                <a:avLst/>
              </a:prstGeom>
              <a:solidFill>
                <a:srgbClr val="2217F5"/>
              </a:solidFill>
              <a:ln w="9525">
                <a:solidFill>
                  <a:schemeClr val="tx1"/>
                </a:solidFill>
                <a:miter lim="800000"/>
                <a:headEnd/>
                <a:tailEnd/>
              </a:ln>
            </p:spPr>
            <p:txBody>
              <a:bodyPr wrap="none" anchor="ctr"/>
              <a:lstStyle/>
              <a:p>
                <a:endParaRPr lang="en-US"/>
              </a:p>
            </p:txBody>
          </p:sp>
        </p:grpSp>
        <p:grpSp>
          <p:nvGrpSpPr>
            <p:cNvPr id="41" name="Group 373"/>
            <p:cNvGrpSpPr>
              <a:grpSpLocks noChangeAspect="1"/>
            </p:cNvGrpSpPr>
            <p:nvPr/>
          </p:nvGrpSpPr>
          <p:grpSpPr bwMode="auto">
            <a:xfrm>
              <a:off x="7913225" y="3642428"/>
              <a:ext cx="577850" cy="331547"/>
              <a:chOff x="164" y="1320"/>
              <a:chExt cx="221" cy="111"/>
            </a:xfrm>
          </p:grpSpPr>
          <p:sp>
            <p:nvSpPr>
              <p:cNvPr id="196" name="Text Box 377"/>
              <p:cNvSpPr txBox="1">
                <a:spLocks noChangeAspect="1" noChangeArrowheads="1"/>
              </p:cNvSpPr>
              <p:nvPr/>
            </p:nvSpPr>
            <p:spPr bwMode="auto">
              <a:xfrm>
                <a:off x="164" y="1363"/>
                <a:ext cx="0" cy="66"/>
              </a:xfrm>
              <a:prstGeom prst="rect">
                <a:avLst/>
              </a:prstGeom>
              <a:noFill/>
              <a:ln w="9525">
                <a:noFill/>
                <a:miter lim="800000"/>
                <a:headEnd/>
                <a:tailEnd/>
              </a:ln>
            </p:spPr>
            <p:txBody>
              <a:bodyPr wrap="none" lIns="0" tIns="0" rIns="0" bIns="0">
                <a:spAutoFit/>
              </a:bodyPr>
              <a:lstStyle/>
              <a:p>
                <a:pPr algn="r">
                  <a:spcBef>
                    <a:spcPct val="50000"/>
                  </a:spcBef>
                </a:pPr>
                <a:endParaRPr lang="en-US" sz="800" b="1"/>
              </a:p>
            </p:txBody>
          </p:sp>
          <p:sp>
            <p:nvSpPr>
              <p:cNvPr id="197" name="Text Box 378"/>
              <p:cNvSpPr txBox="1">
                <a:spLocks noChangeAspect="1" noChangeArrowheads="1"/>
              </p:cNvSpPr>
              <p:nvPr/>
            </p:nvSpPr>
            <p:spPr bwMode="auto">
              <a:xfrm>
                <a:off x="385" y="1365"/>
                <a:ext cx="0" cy="66"/>
              </a:xfrm>
              <a:prstGeom prst="rect">
                <a:avLst/>
              </a:prstGeom>
              <a:noFill/>
              <a:ln w="9525">
                <a:noFill/>
                <a:miter lim="800000"/>
                <a:headEnd/>
                <a:tailEnd/>
              </a:ln>
            </p:spPr>
            <p:txBody>
              <a:bodyPr wrap="none" lIns="0" tIns="0" rIns="0" bIns="0">
                <a:spAutoFit/>
              </a:bodyPr>
              <a:lstStyle/>
              <a:p>
                <a:pPr>
                  <a:spcBef>
                    <a:spcPct val="50000"/>
                  </a:spcBef>
                </a:pPr>
                <a:endParaRPr lang="en-US" sz="800" b="1"/>
              </a:p>
            </p:txBody>
          </p:sp>
          <p:grpSp>
            <p:nvGrpSpPr>
              <p:cNvPr id="42" name="Group 379"/>
              <p:cNvGrpSpPr>
                <a:grpSpLocks noChangeAspect="1"/>
              </p:cNvGrpSpPr>
              <p:nvPr/>
            </p:nvGrpSpPr>
            <p:grpSpPr bwMode="auto">
              <a:xfrm>
                <a:off x="217" y="1320"/>
                <a:ext cx="124" cy="58"/>
                <a:chOff x="409" y="225"/>
                <a:chExt cx="124" cy="58"/>
              </a:xfrm>
            </p:grpSpPr>
            <p:sp>
              <p:nvSpPr>
                <p:cNvPr id="199" name="Oval 380"/>
                <p:cNvSpPr>
                  <a:spLocks noChangeAspect="1" noChangeArrowheads="1"/>
                </p:cNvSpPr>
                <p:nvPr/>
              </p:nvSpPr>
              <p:spPr bwMode="auto">
                <a:xfrm>
                  <a:off x="409" y="231"/>
                  <a:ext cx="46" cy="46"/>
                </a:xfrm>
                <a:prstGeom prst="ellipse">
                  <a:avLst/>
                </a:prstGeom>
                <a:solidFill>
                  <a:schemeClr val="tx1"/>
                </a:solidFill>
                <a:ln w="9525">
                  <a:solidFill>
                    <a:schemeClr val="tx1"/>
                  </a:solidFill>
                  <a:round/>
                  <a:headEnd/>
                  <a:tailEnd/>
                </a:ln>
              </p:spPr>
              <p:txBody>
                <a:bodyPr wrap="none" anchor="ctr"/>
                <a:lstStyle/>
                <a:p>
                  <a:endParaRPr lang="en-US"/>
                </a:p>
              </p:txBody>
            </p:sp>
            <p:sp>
              <p:nvSpPr>
                <p:cNvPr id="200" name="Line 381"/>
                <p:cNvSpPr>
                  <a:spLocks noChangeAspect="1" noChangeShapeType="1"/>
                </p:cNvSpPr>
                <p:nvPr/>
              </p:nvSpPr>
              <p:spPr bwMode="auto">
                <a:xfrm>
                  <a:off x="515" y="225"/>
                  <a:ext cx="18" cy="29"/>
                </a:xfrm>
                <a:prstGeom prst="line">
                  <a:avLst/>
                </a:prstGeom>
                <a:noFill/>
                <a:ln w="9525">
                  <a:solidFill>
                    <a:schemeClr val="tx1"/>
                  </a:solidFill>
                  <a:round/>
                  <a:headEnd/>
                  <a:tailEnd/>
                </a:ln>
              </p:spPr>
              <p:txBody>
                <a:bodyPr/>
                <a:lstStyle/>
                <a:p>
                  <a:endParaRPr lang="en-US"/>
                </a:p>
              </p:txBody>
            </p:sp>
            <p:sp>
              <p:nvSpPr>
                <p:cNvPr id="201" name="Line 382"/>
                <p:cNvSpPr>
                  <a:spLocks noChangeAspect="1" noChangeShapeType="1"/>
                </p:cNvSpPr>
                <p:nvPr/>
              </p:nvSpPr>
              <p:spPr bwMode="auto">
                <a:xfrm flipH="1">
                  <a:off x="514" y="254"/>
                  <a:ext cx="18" cy="29"/>
                </a:xfrm>
                <a:prstGeom prst="line">
                  <a:avLst/>
                </a:prstGeom>
                <a:noFill/>
                <a:ln w="9525">
                  <a:solidFill>
                    <a:schemeClr val="tx1"/>
                  </a:solidFill>
                  <a:round/>
                  <a:headEnd/>
                  <a:tailEnd/>
                </a:ln>
              </p:spPr>
              <p:txBody>
                <a:bodyPr/>
                <a:lstStyle/>
                <a:p>
                  <a:endParaRPr lang="en-US"/>
                </a:p>
              </p:txBody>
            </p:sp>
            <p:sp>
              <p:nvSpPr>
                <p:cNvPr id="202" name="Line 383"/>
                <p:cNvSpPr>
                  <a:spLocks noChangeAspect="1" noChangeShapeType="1"/>
                </p:cNvSpPr>
                <p:nvPr/>
              </p:nvSpPr>
              <p:spPr bwMode="auto">
                <a:xfrm>
                  <a:off x="483" y="226"/>
                  <a:ext cx="0" cy="54"/>
                </a:xfrm>
                <a:prstGeom prst="line">
                  <a:avLst/>
                </a:prstGeom>
                <a:noFill/>
                <a:ln w="9525">
                  <a:solidFill>
                    <a:schemeClr val="tx1"/>
                  </a:solidFill>
                  <a:round/>
                  <a:headEnd/>
                  <a:tailEnd/>
                </a:ln>
              </p:spPr>
              <p:txBody>
                <a:bodyPr/>
                <a:lstStyle/>
                <a:p>
                  <a:endParaRPr lang="en-US"/>
                </a:p>
              </p:txBody>
            </p:sp>
            <p:sp>
              <p:nvSpPr>
                <p:cNvPr id="203" name="Line 384"/>
                <p:cNvSpPr>
                  <a:spLocks noChangeAspect="1" noChangeShapeType="1"/>
                </p:cNvSpPr>
                <p:nvPr/>
              </p:nvSpPr>
              <p:spPr bwMode="auto">
                <a:xfrm flipV="1">
                  <a:off x="457" y="254"/>
                  <a:ext cx="71" cy="0"/>
                </a:xfrm>
                <a:prstGeom prst="line">
                  <a:avLst/>
                </a:prstGeom>
                <a:noFill/>
                <a:ln w="9525">
                  <a:solidFill>
                    <a:schemeClr val="tx1"/>
                  </a:solidFill>
                  <a:round/>
                  <a:headEnd/>
                  <a:tailEnd/>
                </a:ln>
              </p:spPr>
              <p:txBody>
                <a:bodyPr/>
                <a:lstStyle/>
                <a:p>
                  <a:endParaRPr lang="en-US"/>
                </a:p>
              </p:txBody>
            </p:sp>
          </p:grpSp>
        </p:grpSp>
      </p:grpSp>
      <p:sp>
        <p:nvSpPr>
          <p:cNvPr id="216" name="TextBox 215"/>
          <p:cNvSpPr txBox="1"/>
          <p:nvPr/>
        </p:nvSpPr>
        <p:spPr>
          <a:xfrm>
            <a:off x="6553888" y="3768525"/>
            <a:ext cx="594254" cy="276999"/>
          </a:xfrm>
          <a:prstGeom prst="rect">
            <a:avLst/>
          </a:prstGeom>
          <a:noFill/>
        </p:spPr>
        <p:txBody>
          <a:bodyPr wrap="square" rtlCol="0">
            <a:spAutoFit/>
          </a:bodyPr>
          <a:lstStyle/>
          <a:p>
            <a:r>
              <a:rPr lang="en-US" sz="1200" dirty="0"/>
              <a:t>D</a:t>
            </a:r>
          </a:p>
        </p:txBody>
      </p:sp>
      <p:sp>
        <p:nvSpPr>
          <p:cNvPr id="217" name="TextBox 216"/>
          <p:cNvSpPr txBox="1"/>
          <p:nvPr/>
        </p:nvSpPr>
        <p:spPr>
          <a:xfrm>
            <a:off x="7269293" y="4260450"/>
            <a:ext cx="1219200" cy="461665"/>
          </a:xfrm>
          <a:prstGeom prst="rect">
            <a:avLst/>
          </a:prstGeom>
          <a:solidFill>
            <a:schemeClr val="bg1"/>
          </a:solidFill>
        </p:spPr>
        <p:txBody>
          <a:bodyPr wrap="square" rtlCol="0">
            <a:spAutoFit/>
          </a:bodyPr>
          <a:lstStyle/>
          <a:p>
            <a:r>
              <a:rPr lang="en-US" sz="800" dirty="0"/>
              <a:t>T: Suppress</a:t>
            </a:r>
          </a:p>
          <a:p>
            <a:r>
              <a:rPr lang="en-US" sz="800" dirty="0"/>
              <a:t>P: Allow passage of Company DO</a:t>
            </a:r>
          </a:p>
        </p:txBody>
      </p:sp>
      <p:grpSp>
        <p:nvGrpSpPr>
          <p:cNvPr id="44" name="Group 230"/>
          <p:cNvGrpSpPr/>
          <p:nvPr/>
        </p:nvGrpSpPr>
        <p:grpSpPr>
          <a:xfrm>
            <a:off x="7769741" y="5082250"/>
            <a:ext cx="245782" cy="774238"/>
            <a:chOff x="7801017" y="5082250"/>
            <a:chExt cx="245782" cy="774238"/>
          </a:xfrm>
        </p:grpSpPr>
        <p:grpSp>
          <p:nvGrpSpPr>
            <p:cNvPr id="45" name="Group 319"/>
            <p:cNvGrpSpPr>
              <a:grpSpLocks/>
            </p:cNvGrpSpPr>
            <p:nvPr/>
          </p:nvGrpSpPr>
          <p:grpSpPr bwMode="auto">
            <a:xfrm>
              <a:off x="7827963" y="5082250"/>
              <a:ext cx="173037" cy="598487"/>
              <a:chOff x="690" y="719"/>
              <a:chExt cx="56" cy="154"/>
            </a:xfrm>
          </p:grpSpPr>
          <p:sp>
            <p:nvSpPr>
              <p:cNvPr id="219" name="Line 320"/>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220" name="Line 321"/>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221" name="Line 322"/>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222" name="Line 323"/>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grpSp>
        <p:sp>
          <p:nvSpPr>
            <p:cNvPr id="230" name="Oval 229"/>
            <p:cNvSpPr/>
            <p:nvPr/>
          </p:nvSpPr>
          <p:spPr>
            <a:xfrm>
              <a:off x="7801017" y="5680275"/>
              <a:ext cx="245782" cy="17621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7" name="Group 231"/>
          <p:cNvGrpSpPr/>
          <p:nvPr/>
        </p:nvGrpSpPr>
        <p:grpSpPr>
          <a:xfrm>
            <a:off x="7505441" y="5070592"/>
            <a:ext cx="245782" cy="785896"/>
            <a:chOff x="7801017" y="5070592"/>
            <a:chExt cx="245782" cy="785896"/>
          </a:xfrm>
        </p:grpSpPr>
        <p:grpSp>
          <p:nvGrpSpPr>
            <p:cNvPr id="50" name="Group 319"/>
            <p:cNvGrpSpPr>
              <a:grpSpLocks/>
            </p:cNvGrpSpPr>
            <p:nvPr/>
          </p:nvGrpSpPr>
          <p:grpSpPr bwMode="auto">
            <a:xfrm>
              <a:off x="7827963" y="5070592"/>
              <a:ext cx="173037" cy="610146"/>
              <a:chOff x="690" y="716"/>
              <a:chExt cx="56" cy="157"/>
            </a:xfrm>
          </p:grpSpPr>
          <p:sp>
            <p:nvSpPr>
              <p:cNvPr id="235" name="Line 320"/>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236" name="Line 321"/>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237" name="Line 322"/>
              <p:cNvSpPr>
                <a:spLocks noChangeShapeType="1"/>
              </p:cNvSpPr>
              <p:nvPr/>
            </p:nvSpPr>
            <p:spPr bwMode="auto">
              <a:xfrm flipH="1">
                <a:off x="690" y="716"/>
                <a:ext cx="28" cy="28"/>
              </a:xfrm>
              <a:prstGeom prst="line">
                <a:avLst/>
              </a:prstGeom>
              <a:noFill/>
              <a:ln w="12700">
                <a:solidFill>
                  <a:schemeClr val="tx1"/>
                </a:solidFill>
                <a:round/>
                <a:headEnd/>
                <a:tailEnd/>
              </a:ln>
            </p:spPr>
            <p:txBody>
              <a:bodyPr/>
              <a:lstStyle/>
              <a:p>
                <a:endParaRPr lang="en-US"/>
              </a:p>
            </p:txBody>
          </p:sp>
          <p:sp>
            <p:nvSpPr>
              <p:cNvPr id="238" name="Line 323"/>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grpSp>
        <p:sp>
          <p:nvSpPr>
            <p:cNvPr id="234" name="Oval 233"/>
            <p:cNvSpPr/>
            <p:nvPr/>
          </p:nvSpPr>
          <p:spPr>
            <a:xfrm>
              <a:off x="7801017" y="5680275"/>
              <a:ext cx="245782" cy="17621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0" name="TextBox 189"/>
          <p:cNvSpPr txBox="1"/>
          <p:nvPr/>
        </p:nvSpPr>
        <p:spPr>
          <a:xfrm>
            <a:off x="3810000" y="1752600"/>
            <a:ext cx="1401762" cy="707886"/>
          </a:xfrm>
          <a:prstGeom prst="rect">
            <a:avLst/>
          </a:prstGeom>
          <a:solidFill>
            <a:schemeClr val="bg1"/>
          </a:solidFill>
        </p:spPr>
        <p:txBody>
          <a:bodyPr wrap="square" rtlCol="0">
            <a:spAutoFit/>
          </a:bodyPr>
          <a:lstStyle/>
          <a:p>
            <a:r>
              <a:rPr lang="en-US" sz="800" dirty="0"/>
              <a:t>T: Seize OBJ Bull</a:t>
            </a:r>
          </a:p>
          <a:p>
            <a:r>
              <a:rPr lang="en-US" sz="800" dirty="0">
                <a:latin typeface="+mj-lt"/>
              </a:rPr>
              <a:t>P: Pass the 1</a:t>
            </a:r>
            <a:r>
              <a:rPr lang="en-US" sz="800" baseline="30000" dirty="0">
                <a:latin typeface="+mj-lt"/>
              </a:rPr>
              <a:t>st</a:t>
            </a:r>
            <a:r>
              <a:rPr lang="en-US" sz="800" dirty="0">
                <a:latin typeface="+mj-lt"/>
              </a:rPr>
              <a:t> BDE, 25</a:t>
            </a:r>
            <a:r>
              <a:rPr lang="en-US" sz="800" baseline="30000" dirty="0">
                <a:latin typeface="+mj-lt"/>
              </a:rPr>
              <a:t>th</a:t>
            </a:r>
            <a:r>
              <a:rPr lang="en-US" sz="800" dirty="0">
                <a:latin typeface="+mj-lt"/>
              </a:rPr>
              <a:t> ID through zone and facilitate their seizure of the town of Darby</a:t>
            </a:r>
          </a:p>
        </p:txBody>
      </p:sp>
      <p:grpSp>
        <p:nvGrpSpPr>
          <p:cNvPr id="53" name="Group 58"/>
          <p:cNvGrpSpPr/>
          <p:nvPr/>
        </p:nvGrpSpPr>
        <p:grpSpPr>
          <a:xfrm>
            <a:off x="2496527" y="3276600"/>
            <a:ext cx="949325" cy="733425"/>
            <a:chOff x="1439863" y="2705100"/>
            <a:chExt cx="949325" cy="733425"/>
          </a:xfrm>
        </p:grpSpPr>
        <p:grpSp>
          <p:nvGrpSpPr>
            <p:cNvPr id="54" name="Group 21"/>
            <p:cNvGrpSpPr>
              <a:grpSpLocks noChangeAspect="1"/>
            </p:cNvGrpSpPr>
            <p:nvPr/>
          </p:nvGrpSpPr>
          <p:grpSpPr bwMode="auto">
            <a:xfrm>
              <a:off x="1685475" y="2705100"/>
              <a:ext cx="438150" cy="93663"/>
              <a:chOff x="1282" y="2772"/>
              <a:chExt cx="317" cy="68"/>
            </a:xfrm>
          </p:grpSpPr>
          <p:sp>
            <p:nvSpPr>
              <p:cNvPr id="66" name="Oval 22"/>
              <p:cNvSpPr>
                <a:spLocks noChangeAspect="1" noChangeArrowheads="1"/>
              </p:cNvSpPr>
              <p:nvPr/>
            </p:nvSpPr>
            <p:spPr bwMode="auto">
              <a:xfrm>
                <a:off x="1409"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67" name="Oval 23"/>
              <p:cNvSpPr>
                <a:spLocks noChangeAspect="1" noChangeArrowheads="1"/>
              </p:cNvSpPr>
              <p:nvPr/>
            </p:nvSpPr>
            <p:spPr bwMode="auto">
              <a:xfrm>
                <a:off x="1531"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68" name="Oval 24"/>
              <p:cNvSpPr>
                <a:spLocks noChangeAspect="1" noChangeArrowheads="1"/>
              </p:cNvSpPr>
              <p:nvPr/>
            </p:nvSpPr>
            <p:spPr bwMode="auto">
              <a:xfrm>
                <a:off x="1282"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58" name="Group 39"/>
            <p:cNvGrpSpPr>
              <a:grpSpLocks/>
            </p:cNvGrpSpPr>
            <p:nvPr/>
          </p:nvGrpSpPr>
          <p:grpSpPr bwMode="auto">
            <a:xfrm>
              <a:off x="1439863" y="2930525"/>
              <a:ext cx="949325" cy="508000"/>
              <a:chOff x="1546" y="326"/>
              <a:chExt cx="580" cy="344"/>
            </a:xfrm>
          </p:grpSpPr>
          <p:grpSp>
            <p:nvGrpSpPr>
              <p:cNvPr id="59" name="Group 40"/>
              <p:cNvGrpSpPr>
                <a:grpSpLocks/>
              </p:cNvGrpSpPr>
              <p:nvPr/>
            </p:nvGrpSpPr>
            <p:grpSpPr bwMode="auto">
              <a:xfrm>
                <a:off x="1546" y="326"/>
                <a:ext cx="580" cy="344"/>
                <a:chOff x="1546" y="326"/>
                <a:chExt cx="580" cy="344"/>
              </a:xfrm>
            </p:grpSpPr>
            <p:sp>
              <p:nvSpPr>
                <p:cNvPr id="64" name="Rectangle 42"/>
                <p:cNvSpPr>
                  <a:spLocks noChangeArrowheads="1"/>
                </p:cNvSpPr>
                <p:nvPr/>
              </p:nvSpPr>
              <p:spPr bwMode="auto">
                <a:xfrm>
                  <a:off x="1546" y="326"/>
                  <a:ext cx="580" cy="344"/>
                </a:xfrm>
                <a:prstGeom prst="rect">
                  <a:avLst/>
                </a:prstGeom>
                <a:solidFill>
                  <a:srgbClr val="2217F5"/>
                </a:solidFill>
                <a:ln w="9525">
                  <a:solidFill>
                    <a:schemeClr val="tx1"/>
                  </a:solidFill>
                  <a:miter lim="800000"/>
                  <a:headEnd/>
                  <a:tailEnd/>
                </a:ln>
              </p:spPr>
              <p:txBody>
                <a:bodyPr wrap="none" anchor="ctr"/>
                <a:lstStyle/>
                <a:p>
                  <a:endParaRPr lang="en-US"/>
                </a:p>
              </p:txBody>
            </p:sp>
            <p:sp>
              <p:nvSpPr>
                <p:cNvPr id="65"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63"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grpSp>
      <p:grpSp>
        <p:nvGrpSpPr>
          <p:cNvPr id="70" name="Group 263"/>
          <p:cNvGrpSpPr/>
          <p:nvPr/>
        </p:nvGrpSpPr>
        <p:grpSpPr>
          <a:xfrm>
            <a:off x="3695700" y="869515"/>
            <a:ext cx="1752600" cy="797360"/>
            <a:chOff x="3695700" y="869515"/>
            <a:chExt cx="1752600" cy="797360"/>
          </a:xfrm>
        </p:grpSpPr>
        <p:grpSp>
          <p:nvGrpSpPr>
            <p:cNvPr id="71" name="Group 116"/>
            <p:cNvGrpSpPr/>
            <p:nvPr/>
          </p:nvGrpSpPr>
          <p:grpSpPr>
            <a:xfrm>
              <a:off x="3695700" y="911225"/>
              <a:ext cx="1752600" cy="755650"/>
              <a:chOff x="3810000" y="911225"/>
              <a:chExt cx="1752600" cy="755650"/>
            </a:xfrm>
          </p:grpSpPr>
          <p:grpSp>
            <p:nvGrpSpPr>
              <p:cNvPr id="72" name="Group 51"/>
              <p:cNvGrpSpPr>
                <a:grpSpLocks/>
              </p:cNvGrpSpPr>
              <p:nvPr/>
            </p:nvGrpSpPr>
            <p:grpSpPr bwMode="auto">
              <a:xfrm>
                <a:off x="4038600" y="911225"/>
                <a:ext cx="949325" cy="695325"/>
                <a:chOff x="454" y="2545"/>
                <a:chExt cx="598" cy="438"/>
              </a:xfrm>
            </p:grpSpPr>
            <p:grpSp>
              <p:nvGrpSpPr>
                <p:cNvPr id="79" name="Group 39"/>
                <p:cNvGrpSpPr>
                  <a:grpSpLocks/>
                </p:cNvGrpSpPr>
                <p:nvPr/>
              </p:nvGrpSpPr>
              <p:grpSpPr bwMode="auto">
                <a:xfrm>
                  <a:off x="454" y="2663"/>
                  <a:ext cx="598" cy="320"/>
                  <a:chOff x="1546" y="326"/>
                  <a:chExt cx="580" cy="344"/>
                </a:xfrm>
              </p:grpSpPr>
              <p:grpSp>
                <p:nvGrpSpPr>
                  <p:cNvPr id="81" name="Group 40"/>
                  <p:cNvGrpSpPr>
                    <a:grpSpLocks/>
                  </p:cNvGrpSpPr>
                  <p:nvPr/>
                </p:nvGrpSpPr>
                <p:grpSpPr bwMode="auto">
                  <a:xfrm>
                    <a:off x="1546" y="326"/>
                    <a:ext cx="580" cy="344"/>
                    <a:chOff x="1546" y="326"/>
                    <a:chExt cx="580" cy="344"/>
                  </a:xfrm>
                </p:grpSpPr>
                <p:sp>
                  <p:nvSpPr>
                    <p:cNvPr id="49" name="Rectangle 42"/>
                    <p:cNvSpPr>
                      <a:spLocks noChangeArrowheads="1"/>
                    </p:cNvSpPr>
                    <p:nvPr/>
                  </p:nvSpPr>
                  <p:spPr bwMode="auto">
                    <a:xfrm>
                      <a:off x="1546" y="326"/>
                      <a:ext cx="580" cy="344"/>
                    </a:xfrm>
                    <a:prstGeom prst="rect">
                      <a:avLst/>
                    </a:prstGeom>
                    <a:solidFill>
                      <a:srgbClr val="0000FF"/>
                    </a:solidFill>
                    <a:ln w="9525">
                      <a:solidFill>
                        <a:schemeClr val="tx1"/>
                      </a:solidFill>
                      <a:miter lim="800000"/>
                      <a:headEnd/>
                      <a:tailEnd/>
                    </a:ln>
                  </p:spPr>
                  <p:txBody>
                    <a:bodyPr wrap="none" anchor="ctr"/>
                    <a:lstStyle/>
                    <a:p>
                      <a:endParaRPr lang="en-US"/>
                    </a:p>
                  </p:txBody>
                </p:sp>
                <p:sp>
                  <p:nvSpPr>
                    <p:cNvPr id="48"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46"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43" name="Line 47"/>
                <p:cNvSpPr>
                  <a:spLocks noChangeAspect="1" noChangeShapeType="1"/>
                </p:cNvSpPr>
                <p:nvPr/>
              </p:nvSpPr>
              <p:spPr bwMode="auto">
                <a:xfrm>
                  <a:off x="768" y="2545"/>
                  <a:ext cx="0" cy="121"/>
                </a:xfrm>
                <a:prstGeom prst="line">
                  <a:avLst/>
                </a:prstGeom>
                <a:noFill/>
                <a:ln w="19050">
                  <a:solidFill>
                    <a:schemeClr val="tx1"/>
                  </a:solidFill>
                  <a:round/>
                  <a:headEnd/>
                  <a:tailEnd/>
                </a:ln>
              </p:spPr>
              <p:txBody>
                <a:bodyPr wrap="none" anchor="ctr"/>
                <a:lstStyle/>
                <a:p>
                  <a:endParaRPr lang="en-US"/>
                </a:p>
              </p:txBody>
            </p:sp>
          </p:grpSp>
          <p:sp>
            <p:nvSpPr>
              <p:cNvPr id="114" name="TextBox 113"/>
              <p:cNvSpPr txBox="1"/>
              <p:nvPr/>
            </p:nvSpPr>
            <p:spPr>
              <a:xfrm>
                <a:off x="3810000" y="1389876"/>
                <a:ext cx="441854" cy="276999"/>
              </a:xfrm>
              <a:prstGeom prst="rect">
                <a:avLst/>
              </a:prstGeom>
              <a:noFill/>
            </p:spPr>
            <p:txBody>
              <a:bodyPr wrap="square" rtlCol="0">
                <a:spAutoFit/>
              </a:bodyPr>
              <a:lstStyle/>
              <a:p>
                <a:r>
                  <a:rPr lang="en-US" sz="1200" dirty="0"/>
                  <a:t>B</a:t>
                </a:r>
              </a:p>
            </p:txBody>
          </p:sp>
          <p:sp>
            <p:nvSpPr>
              <p:cNvPr id="115" name="TextBox 114"/>
              <p:cNvSpPr txBox="1"/>
              <p:nvPr/>
            </p:nvSpPr>
            <p:spPr>
              <a:xfrm>
                <a:off x="4968346" y="1389876"/>
                <a:ext cx="594254" cy="276999"/>
              </a:xfrm>
              <a:prstGeom prst="rect">
                <a:avLst/>
              </a:prstGeom>
              <a:noFill/>
            </p:spPr>
            <p:txBody>
              <a:bodyPr wrap="square" rtlCol="0">
                <a:spAutoFit/>
              </a:bodyPr>
              <a:lstStyle/>
              <a:p>
                <a:r>
                  <a:rPr lang="en-US" sz="1200" dirty="0"/>
                  <a:t>1-187</a:t>
                </a:r>
              </a:p>
            </p:txBody>
          </p:sp>
        </p:grpSp>
        <p:sp>
          <p:nvSpPr>
            <p:cNvPr id="263" name="TextBox 262"/>
            <p:cNvSpPr txBox="1"/>
            <p:nvPr/>
          </p:nvSpPr>
          <p:spPr>
            <a:xfrm>
              <a:off x="4550947" y="869515"/>
              <a:ext cx="606903" cy="276999"/>
            </a:xfrm>
            <a:prstGeom prst="rect">
              <a:avLst/>
            </a:prstGeom>
            <a:noFill/>
          </p:spPr>
          <p:txBody>
            <a:bodyPr wrap="square" rtlCol="0">
              <a:spAutoFit/>
            </a:bodyPr>
            <a:lstStyle/>
            <a:p>
              <a:r>
                <a:rPr lang="en-US" sz="1200" dirty="0"/>
                <a:t>(+)</a:t>
              </a:r>
            </a:p>
          </p:txBody>
        </p:sp>
      </p:grpSp>
      <p:grpSp>
        <p:nvGrpSpPr>
          <p:cNvPr id="83" name="Group 272"/>
          <p:cNvGrpSpPr/>
          <p:nvPr/>
        </p:nvGrpSpPr>
        <p:grpSpPr>
          <a:xfrm>
            <a:off x="7117883" y="2286000"/>
            <a:ext cx="205581" cy="385762"/>
            <a:chOff x="584200" y="2144494"/>
            <a:chExt cx="205581" cy="385762"/>
          </a:xfrm>
        </p:grpSpPr>
        <p:grpSp>
          <p:nvGrpSpPr>
            <p:cNvPr id="84" name="Group 126"/>
            <p:cNvGrpSpPr>
              <a:grpSpLocks/>
            </p:cNvGrpSpPr>
            <p:nvPr/>
          </p:nvGrpSpPr>
          <p:grpSpPr bwMode="auto">
            <a:xfrm flipH="1">
              <a:off x="584200" y="2144494"/>
              <a:ext cx="203200" cy="385762"/>
              <a:chOff x="392" y="2713"/>
              <a:chExt cx="96" cy="167"/>
            </a:xfrm>
          </p:grpSpPr>
          <p:sp>
            <p:nvSpPr>
              <p:cNvPr id="268"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269"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271" name="Straight Connector 270"/>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72" name="Arc 271"/>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85" name="Group 273"/>
          <p:cNvGrpSpPr/>
          <p:nvPr/>
        </p:nvGrpSpPr>
        <p:grpSpPr>
          <a:xfrm>
            <a:off x="7447219" y="2286000"/>
            <a:ext cx="205581" cy="385762"/>
            <a:chOff x="584200" y="2144494"/>
            <a:chExt cx="205581" cy="385762"/>
          </a:xfrm>
        </p:grpSpPr>
        <p:grpSp>
          <p:nvGrpSpPr>
            <p:cNvPr id="86" name="Group 126"/>
            <p:cNvGrpSpPr>
              <a:grpSpLocks/>
            </p:cNvGrpSpPr>
            <p:nvPr/>
          </p:nvGrpSpPr>
          <p:grpSpPr bwMode="auto">
            <a:xfrm flipH="1">
              <a:off x="584200" y="2144494"/>
              <a:ext cx="203200" cy="385762"/>
              <a:chOff x="392" y="2713"/>
              <a:chExt cx="96" cy="167"/>
            </a:xfrm>
          </p:grpSpPr>
          <p:sp>
            <p:nvSpPr>
              <p:cNvPr id="278"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279"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276" name="Straight Connector 275"/>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77" name="Arc 276"/>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87" name="Group 291"/>
          <p:cNvGrpSpPr/>
          <p:nvPr/>
        </p:nvGrpSpPr>
        <p:grpSpPr>
          <a:xfrm>
            <a:off x="10210800" y="4876800"/>
            <a:ext cx="205581" cy="385762"/>
            <a:chOff x="584200" y="2144494"/>
            <a:chExt cx="205581" cy="385762"/>
          </a:xfrm>
        </p:grpSpPr>
        <p:grpSp>
          <p:nvGrpSpPr>
            <p:cNvPr id="88" name="Group 126"/>
            <p:cNvGrpSpPr>
              <a:grpSpLocks/>
            </p:cNvGrpSpPr>
            <p:nvPr/>
          </p:nvGrpSpPr>
          <p:grpSpPr bwMode="auto">
            <a:xfrm flipH="1">
              <a:off x="584200" y="2144494"/>
              <a:ext cx="203200" cy="385762"/>
              <a:chOff x="392" y="2713"/>
              <a:chExt cx="96" cy="167"/>
            </a:xfrm>
          </p:grpSpPr>
          <p:sp>
            <p:nvSpPr>
              <p:cNvPr id="296"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297"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294" name="Straight Connector 293"/>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95" name="Arc 294"/>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89" name="Group 297"/>
          <p:cNvGrpSpPr/>
          <p:nvPr/>
        </p:nvGrpSpPr>
        <p:grpSpPr>
          <a:xfrm>
            <a:off x="10540136" y="4876800"/>
            <a:ext cx="205581" cy="385762"/>
            <a:chOff x="584200" y="2144494"/>
            <a:chExt cx="205581" cy="385762"/>
          </a:xfrm>
        </p:grpSpPr>
        <p:grpSp>
          <p:nvGrpSpPr>
            <p:cNvPr id="90" name="Group 126"/>
            <p:cNvGrpSpPr>
              <a:grpSpLocks/>
            </p:cNvGrpSpPr>
            <p:nvPr/>
          </p:nvGrpSpPr>
          <p:grpSpPr bwMode="auto">
            <a:xfrm flipH="1">
              <a:off x="584200" y="2144494"/>
              <a:ext cx="203200" cy="385762"/>
              <a:chOff x="392" y="2713"/>
              <a:chExt cx="96" cy="167"/>
            </a:xfrm>
          </p:grpSpPr>
          <p:sp>
            <p:nvSpPr>
              <p:cNvPr id="302"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303"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300" name="Straight Connector 299"/>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01" name="Arc 300"/>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93" name="Group 303"/>
          <p:cNvGrpSpPr/>
          <p:nvPr/>
        </p:nvGrpSpPr>
        <p:grpSpPr>
          <a:xfrm>
            <a:off x="10215829" y="5322327"/>
            <a:ext cx="205581" cy="385762"/>
            <a:chOff x="584200" y="2144494"/>
            <a:chExt cx="205581" cy="385762"/>
          </a:xfrm>
        </p:grpSpPr>
        <p:grpSp>
          <p:nvGrpSpPr>
            <p:cNvPr id="100" name="Group 126"/>
            <p:cNvGrpSpPr>
              <a:grpSpLocks/>
            </p:cNvGrpSpPr>
            <p:nvPr/>
          </p:nvGrpSpPr>
          <p:grpSpPr bwMode="auto">
            <a:xfrm flipH="1">
              <a:off x="584200" y="2144494"/>
              <a:ext cx="203200" cy="385762"/>
              <a:chOff x="392" y="2713"/>
              <a:chExt cx="96" cy="167"/>
            </a:xfrm>
          </p:grpSpPr>
          <p:sp>
            <p:nvSpPr>
              <p:cNvPr id="308"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309"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306" name="Straight Connector 305"/>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07" name="Arc 306"/>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01" name="Group 309"/>
          <p:cNvGrpSpPr/>
          <p:nvPr/>
        </p:nvGrpSpPr>
        <p:grpSpPr>
          <a:xfrm>
            <a:off x="10545165" y="5322327"/>
            <a:ext cx="205581" cy="385762"/>
            <a:chOff x="584200" y="2144494"/>
            <a:chExt cx="205581" cy="385762"/>
          </a:xfrm>
        </p:grpSpPr>
        <p:grpSp>
          <p:nvGrpSpPr>
            <p:cNvPr id="102" name="Group 126"/>
            <p:cNvGrpSpPr>
              <a:grpSpLocks/>
            </p:cNvGrpSpPr>
            <p:nvPr/>
          </p:nvGrpSpPr>
          <p:grpSpPr bwMode="auto">
            <a:xfrm flipH="1">
              <a:off x="584200" y="2144494"/>
              <a:ext cx="203200" cy="385762"/>
              <a:chOff x="392" y="2713"/>
              <a:chExt cx="96" cy="167"/>
            </a:xfrm>
          </p:grpSpPr>
          <p:sp>
            <p:nvSpPr>
              <p:cNvPr id="314" name="Line 127"/>
              <p:cNvSpPr>
                <a:spLocks noChangeShapeType="1"/>
              </p:cNvSpPr>
              <p:nvPr/>
            </p:nvSpPr>
            <p:spPr bwMode="auto">
              <a:xfrm>
                <a:off x="392" y="2713"/>
                <a:ext cx="0" cy="167"/>
              </a:xfrm>
              <a:prstGeom prst="line">
                <a:avLst/>
              </a:prstGeom>
              <a:noFill/>
              <a:ln w="12700">
                <a:solidFill>
                  <a:schemeClr val="tx1"/>
                </a:solidFill>
                <a:round/>
                <a:headEnd/>
                <a:tailEnd/>
              </a:ln>
            </p:spPr>
            <p:txBody>
              <a:bodyPr/>
              <a:lstStyle/>
              <a:p>
                <a:endParaRPr lang="en-US"/>
              </a:p>
            </p:txBody>
          </p:sp>
          <p:sp>
            <p:nvSpPr>
              <p:cNvPr id="315" name="Line 128"/>
              <p:cNvSpPr>
                <a:spLocks noChangeShapeType="1"/>
              </p:cNvSpPr>
              <p:nvPr/>
            </p:nvSpPr>
            <p:spPr bwMode="auto">
              <a:xfrm>
                <a:off x="488" y="2713"/>
                <a:ext cx="0" cy="167"/>
              </a:xfrm>
              <a:prstGeom prst="line">
                <a:avLst/>
              </a:prstGeom>
              <a:noFill/>
              <a:ln w="12700">
                <a:solidFill>
                  <a:schemeClr val="tx1"/>
                </a:solidFill>
                <a:round/>
                <a:headEnd/>
                <a:tailEnd/>
              </a:ln>
            </p:spPr>
            <p:txBody>
              <a:bodyPr/>
              <a:lstStyle/>
              <a:p>
                <a:endParaRPr lang="en-US"/>
              </a:p>
            </p:txBody>
          </p:sp>
        </p:grpSp>
        <p:cxnSp>
          <p:nvCxnSpPr>
            <p:cNvPr id="312" name="Straight Connector 311"/>
            <p:cNvCxnSpPr/>
            <p:nvPr/>
          </p:nvCxnSpPr>
          <p:spPr>
            <a:xfrm>
              <a:off x="586581" y="2414590"/>
              <a:ext cx="203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13" name="Arc 312"/>
            <p:cNvSpPr/>
            <p:nvPr/>
          </p:nvSpPr>
          <p:spPr>
            <a:xfrm rot="5400000">
              <a:off x="648492" y="2140128"/>
              <a:ext cx="76199" cy="201614"/>
            </a:xfrm>
            <a:prstGeom prst="arc">
              <a:avLst>
                <a:gd name="adj1" fmla="val 16200000"/>
                <a:gd name="adj2" fmla="val 522307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04" name="Group 260"/>
          <p:cNvGrpSpPr/>
          <p:nvPr/>
        </p:nvGrpSpPr>
        <p:grpSpPr>
          <a:xfrm>
            <a:off x="9985709" y="3163993"/>
            <a:ext cx="949325" cy="733425"/>
            <a:chOff x="1439863" y="2705100"/>
            <a:chExt cx="949325" cy="733425"/>
          </a:xfrm>
        </p:grpSpPr>
        <p:grpSp>
          <p:nvGrpSpPr>
            <p:cNvPr id="109" name="Group 21"/>
            <p:cNvGrpSpPr>
              <a:grpSpLocks noChangeAspect="1"/>
            </p:cNvGrpSpPr>
            <p:nvPr/>
          </p:nvGrpSpPr>
          <p:grpSpPr bwMode="auto">
            <a:xfrm>
              <a:off x="1675800" y="2705100"/>
              <a:ext cx="438150" cy="93663"/>
              <a:chOff x="1275" y="2772"/>
              <a:chExt cx="317" cy="68"/>
            </a:xfrm>
          </p:grpSpPr>
          <p:sp>
            <p:nvSpPr>
              <p:cNvPr id="323" name="Oval 22"/>
              <p:cNvSpPr>
                <a:spLocks noChangeAspect="1" noChangeArrowheads="1"/>
              </p:cNvSpPr>
              <p:nvPr/>
            </p:nvSpPr>
            <p:spPr bwMode="auto">
              <a:xfrm>
                <a:off x="1402"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325" name="Oval 23"/>
              <p:cNvSpPr>
                <a:spLocks noChangeAspect="1" noChangeArrowheads="1"/>
              </p:cNvSpPr>
              <p:nvPr/>
            </p:nvSpPr>
            <p:spPr bwMode="auto">
              <a:xfrm>
                <a:off x="1524"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326" name="Oval 24"/>
              <p:cNvSpPr>
                <a:spLocks noChangeAspect="1" noChangeArrowheads="1"/>
              </p:cNvSpPr>
              <p:nvPr/>
            </p:nvSpPr>
            <p:spPr bwMode="auto">
              <a:xfrm>
                <a:off x="1275"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320" name="Rectangle 42"/>
            <p:cNvSpPr>
              <a:spLocks noChangeArrowheads="1"/>
            </p:cNvSpPr>
            <p:nvPr/>
          </p:nvSpPr>
          <p:spPr bwMode="auto">
            <a:xfrm>
              <a:off x="1439863" y="2930525"/>
              <a:ext cx="949325" cy="508000"/>
            </a:xfrm>
            <a:prstGeom prst="rect">
              <a:avLst/>
            </a:prstGeom>
            <a:solidFill>
              <a:srgbClr val="2217F5"/>
            </a:solidFill>
            <a:ln w="9525">
              <a:solidFill>
                <a:schemeClr val="tx1"/>
              </a:solidFill>
              <a:miter lim="800000"/>
              <a:headEnd/>
              <a:tailEnd/>
            </a:ln>
          </p:spPr>
          <p:txBody>
            <a:bodyPr wrap="none" anchor="ctr"/>
            <a:lstStyle/>
            <a:p>
              <a:pPr algn="ctr"/>
              <a:r>
                <a:rPr lang="en-US" dirty="0"/>
                <a:t>SPT</a:t>
              </a:r>
            </a:p>
          </p:txBody>
        </p:sp>
      </p:grpSp>
      <p:sp>
        <p:nvSpPr>
          <p:cNvPr id="352" name="TextBox 351"/>
          <p:cNvSpPr txBox="1"/>
          <p:nvPr/>
        </p:nvSpPr>
        <p:spPr>
          <a:xfrm>
            <a:off x="9873922" y="4154593"/>
            <a:ext cx="1219200" cy="461665"/>
          </a:xfrm>
          <a:prstGeom prst="rect">
            <a:avLst/>
          </a:prstGeom>
          <a:solidFill>
            <a:schemeClr val="bg1"/>
          </a:solidFill>
        </p:spPr>
        <p:txBody>
          <a:bodyPr wrap="square" rtlCol="0">
            <a:spAutoFit/>
          </a:bodyPr>
          <a:lstStyle/>
          <a:p>
            <a:r>
              <a:rPr lang="en-US" sz="800" dirty="0"/>
              <a:t>T: Support</a:t>
            </a:r>
          </a:p>
          <a:p>
            <a:r>
              <a:rPr lang="en-US" sz="800" dirty="0"/>
              <a:t>P: Allow FOM of Company DO</a:t>
            </a:r>
          </a:p>
        </p:txBody>
      </p:sp>
      <p:grpSp>
        <p:nvGrpSpPr>
          <p:cNvPr id="254" name="Group 68"/>
          <p:cNvGrpSpPr/>
          <p:nvPr/>
        </p:nvGrpSpPr>
        <p:grpSpPr>
          <a:xfrm>
            <a:off x="5669093" y="3276600"/>
            <a:ext cx="949325" cy="733425"/>
            <a:chOff x="1439863" y="2705100"/>
            <a:chExt cx="949325" cy="733425"/>
          </a:xfrm>
        </p:grpSpPr>
        <p:grpSp>
          <p:nvGrpSpPr>
            <p:cNvPr id="261" name="Group 21"/>
            <p:cNvGrpSpPr>
              <a:grpSpLocks noChangeAspect="1"/>
            </p:cNvGrpSpPr>
            <p:nvPr/>
          </p:nvGrpSpPr>
          <p:grpSpPr bwMode="auto">
            <a:xfrm>
              <a:off x="1675800" y="2705100"/>
              <a:ext cx="438150" cy="93663"/>
              <a:chOff x="1275" y="2772"/>
              <a:chExt cx="317" cy="68"/>
            </a:xfrm>
          </p:grpSpPr>
          <p:sp>
            <p:nvSpPr>
              <p:cNvPr id="270" name="Oval 22"/>
              <p:cNvSpPr>
                <a:spLocks noChangeAspect="1" noChangeArrowheads="1"/>
              </p:cNvSpPr>
              <p:nvPr/>
            </p:nvSpPr>
            <p:spPr bwMode="auto">
              <a:xfrm>
                <a:off x="1402"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273" name="Oval 23"/>
              <p:cNvSpPr>
                <a:spLocks noChangeAspect="1" noChangeArrowheads="1"/>
              </p:cNvSpPr>
              <p:nvPr/>
            </p:nvSpPr>
            <p:spPr bwMode="auto">
              <a:xfrm>
                <a:off x="1524" y="2772"/>
                <a:ext cx="68" cy="68"/>
              </a:xfrm>
              <a:prstGeom prst="ellipse">
                <a:avLst/>
              </a:prstGeom>
              <a:solidFill>
                <a:schemeClr val="tx1"/>
              </a:solidFill>
              <a:ln w="9525">
                <a:solidFill>
                  <a:schemeClr val="tx1"/>
                </a:solidFill>
                <a:round/>
                <a:headEnd/>
                <a:tailEnd/>
              </a:ln>
            </p:spPr>
            <p:txBody>
              <a:bodyPr wrap="none" anchor="ctr"/>
              <a:lstStyle/>
              <a:p>
                <a:endParaRPr lang="en-US"/>
              </a:p>
            </p:txBody>
          </p:sp>
          <p:sp>
            <p:nvSpPr>
              <p:cNvPr id="274" name="Oval 24"/>
              <p:cNvSpPr>
                <a:spLocks noChangeAspect="1" noChangeArrowheads="1"/>
              </p:cNvSpPr>
              <p:nvPr/>
            </p:nvSpPr>
            <p:spPr bwMode="auto">
              <a:xfrm>
                <a:off x="1275" y="2772"/>
                <a:ext cx="68" cy="6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262" name="Group 39"/>
            <p:cNvGrpSpPr>
              <a:grpSpLocks/>
            </p:cNvGrpSpPr>
            <p:nvPr/>
          </p:nvGrpSpPr>
          <p:grpSpPr bwMode="auto">
            <a:xfrm>
              <a:off x="1439863" y="2930525"/>
              <a:ext cx="949325" cy="508000"/>
              <a:chOff x="1546" y="326"/>
              <a:chExt cx="580" cy="344"/>
            </a:xfrm>
          </p:grpSpPr>
          <p:grpSp>
            <p:nvGrpSpPr>
              <p:cNvPr id="264" name="Group 40"/>
              <p:cNvGrpSpPr>
                <a:grpSpLocks/>
              </p:cNvGrpSpPr>
              <p:nvPr/>
            </p:nvGrpSpPr>
            <p:grpSpPr bwMode="auto">
              <a:xfrm>
                <a:off x="1546" y="326"/>
                <a:ext cx="580" cy="344"/>
                <a:chOff x="1546" y="326"/>
                <a:chExt cx="580" cy="344"/>
              </a:xfrm>
            </p:grpSpPr>
            <p:sp>
              <p:nvSpPr>
                <p:cNvPr id="266" name="Rectangle 42"/>
                <p:cNvSpPr>
                  <a:spLocks noChangeArrowheads="1"/>
                </p:cNvSpPr>
                <p:nvPr/>
              </p:nvSpPr>
              <p:spPr bwMode="auto">
                <a:xfrm>
                  <a:off x="1546" y="326"/>
                  <a:ext cx="580" cy="344"/>
                </a:xfrm>
                <a:prstGeom prst="rect">
                  <a:avLst/>
                </a:prstGeom>
                <a:solidFill>
                  <a:srgbClr val="2217F5"/>
                </a:solidFill>
                <a:ln w="9525">
                  <a:solidFill>
                    <a:schemeClr val="tx1"/>
                  </a:solidFill>
                  <a:miter lim="800000"/>
                  <a:headEnd/>
                  <a:tailEnd/>
                </a:ln>
              </p:spPr>
              <p:txBody>
                <a:bodyPr wrap="none" anchor="ctr"/>
                <a:lstStyle/>
                <a:p>
                  <a:endParaRPr lang="en-US"/>
                </a:p>
              </p:txBody>
            </p:sp>
            <p:sp>
              <p:nvSpPr>
                <p:cNvPr id="267" name="Line 44"/>
                <p:cNvSpPr>
                  <a:spLocks noChangeShapeType="1"/>
                </p:cNvSpPr>
                <p:nvPr/>
              </p:nvSpPr>
              <p:spPr bwMode="auto">
                <a:xfrm flipV="1">
                  <a:off x="1548" y="330"/>
                  <a:ext cx="576" cy="336"/>
                </a:xfrm>
                <a:prstGeom prst="line">
                  <a:avLst/>
                </a:prstGeom>
                <a:noFill/>
                <a:ln w="9525">
                  <a:solidFill>
                    <a:schemeClr val="tx1"/>
                  </a:solidFill>
                  <a:round/>
                  <a:headEnd/>
                  <a:tailEnd/>
                </a:ln>
              </p:spPr>
              <p:txBody>
                <a:bodyPr wrap="none" anchor="ctr"/>
                <a:lstStyle/>
                <a:p>
                  <a:endParaRPr lang="en-US"/>
                </a:p>
              </p:txBody>
            </p:sp>
          </p:grpSp>
          <p:sp>
            <p:nvSpPr>
              <p:cNvPr id="265" name="Line 45"/>
              <p:cNvSpPr>
                <a:spLocks noChangeShapeType="1"/>
              </p:cNvSpPr>
              <p:nvPr/>
            </p:nvSpPr>
            <p:spPr bwMode="auto">
              <a:xfrm>
                <a:off x="1548" y="330"/>
                <a:ext cx="576" cy="336"/>
              </a:xfrm>
              <a:prstGeom prst="line">
                <a:avLst/>
              </a:prstGeom>
              <a:noFill/>
              <a:ln w="9525">
                <a:solidFill>
                  <a:schemeClr val="tx1"/>
                </a:solidFill>
                <a:round/>
                <a:headEnd/>
                <a:tailEnd/>
              </a:ln>
            </p:spPr>
            <p:txBody>
              <a:bodyPr wrap="none" anchor="ctr"/>
              <a:lstStyle/>
              <a:p>
                <a:endParaRPr lang="en-US"/>
              </a:p>
            </p:txBody>
          </p:sp>
        </p:grpSp>
      </p:grpSp>
      <p:sp>
        <p:nvSpPr>
          <p:cNvPr id="275" name="TextBox 274"/>
          <p:cNvSpPr txBox="1"/>
          <p:nvPr/>
        </p:nvSpPr>
        <p:spPr>
          <a:xfrm>
            <a:off x="5440493" y="3761601"/>
            <a:ext cx="441854" cy="276999"/>
          </a:xfrm>
          <a:prstGeom prst="rect">
            <a:avLst/>
          </a:prstGeom>
          <a:noFill/>
        </p:spPr>
        <p:txBody>
          <a:bodyPr wrap="square" rtlCol="0">
            <a:spAutoFit/>
          </a:bodyPr>
          <a:lstStyle/>
          <a:p>
            <a:r>
              <a:rPr lang="en-US" sz="1200" dirty="0"/>
              <a:t>4</a:t>
            </a:r>
          </a:p>
        </p:txBody>
      </p:sp>
      <p:sp>
        <p:nvSpPr>
          <p:cNvPr id="281" name="Line 45"/>
          <p:cNvSpPr>
            <a:spLocks noChangeShapeType="1"/>
          </p:cNvSpPr>
          <p:nvPr/>
        </p:nvSpPr>
        <p:spPr bwMode="auto">
          <a:xfrm>
            <a:off x="6142693" y="3501100"/>
            <a:ext cx="0" cy="512064"/>
          </a:xfrm>
          <a:prstGeom prst="line">
            <a:avLst/>
          </a:prstGeom>
          <a:noFill/>
          <a:ln w="9525">
            <a:solidFill>
              <a:schemeClr val="tx1"/>
            </a:solidFill>
            <a:round/>
            <a:headEnd/>
            <a:tailEnd/>
          </a:ln>
        </p:spPr>
        <p:txBody>
          <a:bodyPr wrap="none" anchor="ctr"/>
          <a:lstStyle/>
          <a:p>
            <a:endParaRPr lang="en-US"/>
          </a:p>
        </p:txBody>
      </p:sp>
      <p:grpSp>
        <p:nvGrpSpPr>
          <p:cNvPr id="255" name="Group 254"/>
          <p:cNvGrpSpPr/>
          <p:nvPr/>
        </p:nvGrpSpPr>
        <p:grpSpPr>
          <a:xfrm>
            <a:off x="5279574" y="5029200"/>
            <a:ext cx="326968" cy="669174"/>
            <a:chOff x="4648200" y="5029200"/>
            <a:chExt cx="326968" cy="669174"/>
          </a:xfrm>
        </p:grpSpPr>
        <p:grpSp>
          <p:nvGrpSpPr>
            <p:cNvPr id="252" name="Group 251"/>
            <p:cNvGrpSpPr/>
            <p:nvPr/>
          </p:nvGrpSpPr>
          <p:grpSpPr>
            <a:xfrm>
              <a:off x="4648200" y="5029200"/>
              <a:ext cx="326968" cy="669174"/>
              <a:chOff x="4648200" y="5029200"/>
              <a:chExt cx="326968" cy="669174"/>
            </a:xfrm>
          </p:grpSpPr>
          <p:grpSp>
            <p:nvGrpSpPr>
              <p:cNvPr id="242" name="Group 325"/>
              <p:cNvGrpSpPr>
                <a:grpSpLocks/>
              </p:cNvGrpSpPr>
              <p:nvPr/>
            </p:nvGrpSpPr>
            <p:grpSpPr bwMode="auto">
              <a:xfrm>
                <a:off x="4724400" y="5029200"/>
                <a:ext cx="174625" cy="598487"/>
                <a:chOff x="690" y="719"/>
                <a:chExt cx="56" cy="154"/>
              </a:xfrm>
            </p:grpSpPr>
            <p:sp>
              <p:nvSpPr>
                <p:cNvPr id="243"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244"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245"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246" name="Line 329"/>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247" name="Line 330"/>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cxnSp>
            <p:nvCxnSpPr>
              <p:cNvPr id="249" name="Straight Connector 248"/>
              <p:cNvCxnSpPr/>
              <p:nvPr/>
            </p:nvCxnSpPr>
            <p:spPr>
              <a:xfrm>
                <a:off x="4660866" y="5627716"/>
                <a:ext cx="3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0" name="Oval 249"/>
              <p:cNvSpPr/>
              <p:nvPr/>
            </p:nvSpPr>
            <p:spPr>
              <a:xfrm>
                <a:off x="4648200"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Oval 250"/>
              <p:cNvSpPr/>
              <p:nvPr/>
            </p:nvSpPr>
            <p:spPr>
              <a:xfrm>
                <a:off x="4898968"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3" name="Line 330"/>
            <p:cNvSpPr>
              <a:spLocks noChangeShapeType="1"/>
            </p:cNvSpPr>
            <p:nvPr/>
          </p:nvSpPr>
          <p:spPr bwMode="auto">
            <a:xfrm>
              <a:off x="4724400" y="5463780"/>
              <a:ext cx="171507" cy="0"/>
            </a:xfrm>
            <a:prstGeom prst="line">
              <a:avLst/>
            </a:prstGeom>
            <a:noFill/>
            <a:ln w="12700">
              <a:solidFill>
                <a:schemeClr val="tx1"/>
              </a:solidFill>
              <a:round/>
              <a:headEnd/>
              <a:tailEnd/>
            </a:ln>
          </p:spPr>
          <p:txBody>
            <a:bodyPr/>
            <a:lstStyle/>
            <a:p>
              <a:endParaRPr lang="en-US"/>
            </a:p>
          </p:txBody>
        </p:sp>
      </p:grpSp>
      <p:grpSp>
        <p:nvGrpSpPr>
          <p:cNvPr id="256" name="Group 255"/>
          <p:cNvGrpSpPr/>
          <p:nvPr/>
        </p:nvGrpSpPr>
        <p:grpSpPr>
          <a:xfrm>
            <a:off x="5729844" y="5029200"/>
            <a:ext cx="326968" cy="669174"/>
            <a:chOff x="4648200" y="5029200"/>
            <a:chExt cx="326968" cy="669174"/>
          </a:xfrm>
        </p:grpSpPr>
        <p:grpSp>
          <p:nvGrpSpPr>
            <p:cNvPr id="257" name="Group 251"/>
            <p:cNvGrpSpPr/>
            <p:nvPr/>
          </p:nvGrpSpPr>
          <p:grpSpPr>
            <a:xfrm>
              <a:off x="4648200" y="5029200"/>
              <a:ext cx="326968" cy="669174"/>
              <a:chOff x="4648200" y="5029200"/>
              <a:chExt cx="326968" cy="669174"/>
            </a:xfrm>
          </p:grpSpPr>
          <p:grpSp>
            <p:nvGrpSpPr>
              <p:cNvPr id="259" name="Group 325"/>
              <p:cNvGrpSpPr>
                <a:grpSpLocks/>
              </p:cNvGrpSpPr>
              <p:nvPr/>
            </p:nvGrpSpPr>
            <p:grpSpPr bwMode="auto">
              <a:xfrm>
                <a:off x="4724400" y="5029200"/>
                <a:ext cx="174625" cy="598487"/>
                <a:chOff x="690" y="719"/>
                <a:chExt cx="56" cy="154"/>
              </a:xfrm>
            </p:grpSpPr>
            <p:sp>
              <p:nvSpPr>
                <p:cNvPr id="283"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284"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285"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286" name="Line 329"/>
                <p:cNvSpPr>
                  <a:spLocks noChangeShapeType="1"/>
                </p:cNvSpPr>
                <p:nvPr/>
              </p:nvSpPr>
              <p:spPr bwMode="auto">
                <a:xfrm>
                  <a:off x="690" y="789"/>
                  <a:ext cx="55" cy="0"/>
                </a:xfrm>
                <a:prstGeom prst="line">
                  <a:avLst/>
                </a:prstGeom>
                <a:noFill/>
                <a:ln w="12700">
                  <a:solidFill>
                    <a:schemeClr val="tx1"/>
                  </a:solidFill>
                  <a:round/>
                  <a:headEnd/>
                  <a:tailEnd/>
                </a:ln>
              </p:spPr>
              <p:txBody>
                <a:bodyPr/>
                <a:lstStyle/>
                <a:p>
                  <a:endParaRPr lang="en-US"/>
                </a:p>
              </p:txBody>
            </p:sp>
            <p:sp>
              <p:nvSpPr>
                <p:cNvPr id="287" name="Line 330"/>
                <p:cNvSpPr>
                  <a:spLocks noChangeShapeType="1"/>
                </p:cNvSpPr>
                <p:nvPr/>
              </p:nvSpPr>
              <p:spPr bwMode="auto">
                <a:xfrm>
                  <a:off x="690" y="813"/>
                  <a:ext cx="55" cy="0"/>
                </a:xfrm>
                <a:prstGeom prst="line">
                  <a:avLst/>
                </a:prstGeom>
                <a:noFill/>
                <a:ln w="12700">
                  <a:solidFill>
                    <a:schemeClr val="tx1"/>
                  </a:solidFill>
                  <a:round/>
                  <a:headEnd/>
                  <a:tailEnd/>
                </a:ln>
              </p:spPr>
              <p:txBody>
                <a:bodyPr/>
                <a:lstStyle/>
                <a:p>
                  <a:endParaRPr lang="en-US"/>
                </a:p>
              </p:txBody>
            </p:sp>
          </p:grpSp>
          <p:cxnSp>
            <p:nvCxnSpPr>
              <p:cNvPr id="260" name="Straight Connector 259"/>
              <p:cNvCxnSpPr/>
              <p:nvPr/>
            </p:nvCxnSpPr>
            <p:spPr>
              <a:xfrm>
                <a:off x="4660866" y="5627716"/>
                <a:ext cx="3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0" name="Oval 279"/>
              <p:cNvSpPr/>
              <p:nvPr/>
            </p:nvSpPr>
            <p:spPr>
              <a:xfrm>
                <a:off x="4648200"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Oval 281"/>
              <p:cNvSpPr/>
              <p:nvPr/>
            </p:nvSpPr>
            <p:spPr>
              <a:xfrm>
                <a:off x="4898968"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8" name="Line 330"/>
            <p:cNvSpPr>
              <a:spLocks noChangeShapeType="1"/>
            </p:cNvSpPr>
            <p:nvPr/>
          </p:nvSpPr>
          <p:spPr bwMode="auto">
            <a:xfrm>
              <a:off x="4724400" y="5463780"/>
              <a:ext cx="171507" cy="0"/>
            </a:xfrm>
            <a:prstGeom prst="line">
              <a:avLst/>
            </a:prstGeom>
            <a:noFill/>
            <a:ln w="12700">
              <a:solidFill>
                <a:schemeClr val="tx1"/>
              </a:solidFill>
              <a:round/>
              <a:headEnd/>
              <a:tailEnd/>
            </a:ln>
          </p:spPr>
          <p:txBody>
            <a:bodyPr/>
            <a:lstStyle/>
            <a:p>
              <a:endParaRPr lang="en-US"/>
            </a:p>
          </p:txBody>
        </p:sp>
      </p:grpSp>
      <p:grpSp>
        <p:nvGrpSpPr>
          <p:cNvPr id="333" name="Group 332"/>
          <p:cNvGrpSpPr/>
          <p:nvPr/>
        </p:nvGrpSpPr>
        <p:grpSpPr>
          <a:xfrm>
            <a:off x="6160722" y="5029200"/>
            <a:ext cx="326968" cy="669174"/>
            <a:chOff x="5529348" y="5029200"/>
            <a:chExt cx="326968" cy="669174"/>
          </a:xfrm>
        </p:grpSpPr>
        <p:grpSp>
          <p:nvGrpSpPr>
            <p:cNvPr id="288" name="Group 287"/>
            <p:cNvGrpSpPr/>
            <p:nvPr/>
          </p:nvGrpSpPr>
          <p:grpSpPr>
            <a:xfrm>
              <a:off x="5529348" y="5029200"/>
              <a:ext cx="326968" cy="669174"/>
              <a:chOff x="4648200" y="5029200"/>
              <a:chExt cx="326968" cy="669174"/>
            </a:xfrm>
          </p:grpSpPr>
          <p:grpSp>
            <p:nvGrpSpPr>
              <p:cNvPr id="289" name="Group 251"/>
              <p:cNvGrpSpPr/>
              <p:nvPr/>
            </p:nvGrpSpPr>
            <p:grpSpPr>
              <a:xfrm>
                <a:off x="4648200" y="5029200"/>
                <a:ext cx="326968" cy="669174"/>
                <a:chOff x="4648200" y="5029200"/>
                <a:chExt cx="326968" cy="669174"/>
              </a:xfrm>
            </p:grpSpPr>
            <p:grpSp>
              <p:nvGrpSpPr>
                <p:cNvPr id="291" name="Group 325"/>
                <p:cNvGrpSpPr>
                  <a:grpSpLocks/>
                </p:cNvGrpSpPr>
                <p:nvPr/>
              </p:nvGrpSpPr>
              <p:grpSpPr bwMode="auto">
                <a:xfrm>
                  <a:off x="4724400" y="5029200"/>
                  <a:ext cx="174625" cy="598487"/>
                  <a:chOff x="690" y="719"/>
                  <a:chExt cx="56" cy="154"/>
                </a:xfrm>
              </p:grpSpPr>
              <p:sp>
                <p:nvSpPr>
                  <p:cNvPr id="299"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304"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305"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310" name="Line 329"/>
                  <p:cNvSpPr>
                    <a:spLocks noChangeShapeType="1"/>
                  </p:cNvSpPr>
                  <p:nvPr/>
                </p:nvSpPr>
                <p:spPr bwMode="auto">
                  <a:xfrm>
                    <a:off x="690" y="816"/>
                    <a:ext cx="55" cy="0"/>
                  </a:xfrm>
                  <a:prstGeom prst="line">
                    <a:avLst/>
                  </a:prstGeom>
                  <a:noFill/>
                  <a:ln w="12700">
                    <a:solidFill>
                      <a:schemeClr val="tx1"/>
                    </a:solidFill>
                    <a:round/>
                    <a:headEnd/>
                    <a:tailEnd/>
                  </a:ln>
                </p:spPr>
                <p:txBody>
                  <a:bodyPr/>
                  <a:lstStyle/>
                  <a:p>
                    <a:endParaRPr lang="en-US"/>
                  </a:p>
                </p:txBody>
              </p:sp>
              <p:sp>
                <p:nvSpPr>
                  <p:cNvPr id="311" name="Line 330"/>
                  <p:cNvSpPr>
                    <a:spLocks noChangeShapeType="1"/>
                  </p:cNvSpPr>
                  <p:nvPr/>
                </p:nvSpPr>
                <p:spPr bwMode="auto">
                  <a:xfrm>
                    <a:off x="690" y="840"/>
                    <a:ext cx="55" cy="0"/>
                  </a:xfrm>
                  <a:prstGeom prst="line">
                    <a:avLst/>
                  </a:prstGeom>
                  <a:noFill/>
                  <a:ln w="12700">
                    <a:solidFill>
                      <a:schemeClr val="tx1"/>
                    </a:solidFill>
                    <a:round/>
                    <a:headEnd/>
                    <a:tailEnd/>
                  </a:ln>
                </p:spPr>
                <p:txBody>
                  <a:bodyPr/>
                  <a:lstStyle/>
                  <a:p>
                    <a:endParaRPr lang="en-US"/>
                  </a:p>
                </p:txBody>
              </p:sp>
            </p:grpSp>
            <p:cxnSp>
              <p:nvCxnSpPr>
                <p:cNvPr id="292" name="Straight Connector 291"/>
                <p:cNvCxnSpPr/>
                <p:nvPr/>
              </p:nvCxnSpPr>
              <p:spPr>
                <a:xfrm>
                  <a:off x="4660866" y="5627716"/>
                  <a:ext cx="3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3" name="Oval 292"/>
                <p:cNvSpPr/>
                <p:nvPr/>
              </p:nvSpPr>
              <p:spPr>
                <a:xfrm>
                  <a:off x="4648200"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Oval 297"/>
                <p:cNvSpPr/>
                <p:nvPr/>
              </p:nvSpPr>
              <p:spPr>
                <a:xfrm>
                  <a:off x="4898968"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0" name="Line 330"/>
              <p:cNvSpPr>
                <a:spLocks noChangeShapeType="1"/>
              </p:cNvSpPr>
              <p:nvPr/>
            </p:nvSpPr>
            <p:spPr bwMode="auto">
              <a:xfrm>
                <a:off x="4724400" y="5569078"/>
                <a:ext cx="171507" cy="0"/>
              </a:xfrm>
              <a:prstGeom prst="line">
                <a:avLst/>
              </a:prstGeom>
              <a:noFill/>
              <a:ln w="12700">
                <a:solidFill>
                  <a:schemeClr val="tx1"/>
                </a:solidFill>
                <a:round/>
                <a:headEnd/>
                <a:tailEnd/>
              </a:ln>
            </p:spPr>
            <p:txBody>
              <a:bodyPr/>
              <a:lstStyle/>
              <a:p>
                <a:endParaRPr lang="en-US"/>
              </a:p>
            </p:txBody>
          </p:sp>
        </p:grpSp>
        <p:sp>
          <p:nvSpPr>
            <p:cNvPr id="332" name="Oval 331"/>
            <p:cNvSpPr/>
            <p:nvPr/>
          </p:nvSpPr>
          <p:spPr>
            <a:xfrm>
              <a:off x="5616632" y="5181600"/>
              <a:ext cx="152400" cy="1524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4" name="Group 333"/>
          <p:cNvGrpSpPr/>
          <p:nvPr/>
        </p:nvGrpSpPr>
        <p:grpSpPr>
          <a:xfrm>
            <a:off x="6558348" y="5029200"/>
            <a:ext cx="326968" cy="669174"/>
            <a:chOff x="5529348" y="5029200"/>
            <a:chExt cx="326968" cy="669174"/>
          </a:xfrm>
        </p:grpSpPr>
        <p:grpSp>
          <p:nvGrpSpPr>
            <p:cNvPr id="335" name="Group 287"/>
            <p:cNvGrpSpPr/>
            <p:nvPr/>
          </p:nvGrpSpPr>
          <p:grpSpPr>
            <a:xfrm>
              <a:off x="5529348" y="5029200"/>
              <a:ext cx="326968" cy="669174"/>
              <a:chOff x="4648200" y="5029200"/>
              <a:chExt cx="326968" cy="669174"/>
            </a:xfrm>
          </p:grpSpPr>
          <p:grpSp>
            <p:nvGrpSpPr>
              <p:cNvPr id="337" name="Group 251"/>
              <p:cNvGrpSpPr/>
              <p:nvPr/>
            </p:nvGrpSpPr>
            <p:grpSpPr>
              <a:xfrm>
                <a:off x="4648200" y="5029200"/>
                <a:ext cx="326968" cy="669174"/>
                <a:chOff x="4648200" y="5029200"/>
                <a:chExt cx="326968" cy="669174"/>
              </a:xfrm>
            </p:grpSpPr>
            <p:grpSp>
              <p:nvGrpSpPr>
                <p:cNvPr id="339" name="Group 325"/>
                <p:cNvGrpSpPr>
                  <a:grpSpLocks/>
                </p:cNvGrpSpPr>
                <p:nvPr/>
              </p:nvGrpSpPr>
              <p:grpSpPr bwMode="auto">
                <a:xfrm>
                  <a:off x="4724400" y="5029200"/>
                  <a:ext cx="174625" cy="598487"/>
                  <a:chOff x="690" y="719"/>
                  <a:chExt cx="56" cy="154"/>
                </a:xfrm>
              </p:grpSpPr>
              <p:sp>
                <p:nvSpPr>
                  <p:cNvPr id="343" name="Line 326"/>
                  <p:cNvSpPr>
                    <a:spLocks noChangeShapeType="1"/>
                  </p:cNvSpPr>
                  <p:nvPr/>
                </p:nvSpPr>
                <p:spPr bwMode="auto">
                  <a:xfrm>
                    <a:off x="717" y="719"/>
                    <a:ext cx="0" cy="154"/>
                  </a:xfrm>
                  <a:prstGeom prst="line">
                    <a:avLst/>
                  </a:prstGeom>
                  <a:noFill/>
                  <a:ln w="12700">
                    <a:solidFill>
                      <a:schemeClr val="tx1"/>
                    </a:solidFill>
                    <a:round/>
                    <a:headEnd/>
                    <a:tailEnd/>
                  </a:ln>
                </p:spPr>
                <p:txBody>
                  <a:bodyPr/>
                  <a:lstStyle/>
                  <a:p>
                    <a:endParaRPr lang="en-US"/>
                  </a:p>
                </p:txBody>
              </p:sp>
              <p:sp>
                <p:nvSpPr>
                  <p:cNvPr id="344" name="Line 327"/>
                  <p:cNvSpPr>
                    <a:spLocks noChangeShapeType="1"/>
                  </p:cNvSpPr>
                  <p:nvPr/>
                </p:nvSpPr>
                <p:spPr bwMode="auto">
                  <a:xfrm>
                    <a:off x="718" y="719"/>
                    <a:ext cx="28" cy="28"/>
                  </a:xfrm>
                  <a:prstGeom prst="line">
                    <a:avLst/>
                  </a:prstGeom>
                  <a:noFill/>
                  <a:ln w="12700">
                    <a:solidFill>
                      <a:schemeClr val="tx1"/>
                    </a:solidFill>
                    <a:round/>
                    <a:headEnd/>
                    <a:tailEnd/>
                  </a:ln>
                </p:spPr>
                <p:txBody>
                  <a:bodyPr/>
                  <a:lstStyle/>
                  <a:p>
                    <a:endParaRPr lang="en-US"/>
                  </a:p>
                </p:txBody>
              </p:sp>
              <p:sp>
                <p:nvSpPr>
                  <p:cNvPr id="345" name="Line 328"/>
                  <p:cNvSpPr>
                    <a:spLocks noChangeShapeType="1"/>
                  </p:cNvSpPr>
                  <p:nvPr/>
                </p:nvSpPr>
                <p:spPr bwMode="auto">
                  <a:xfrm flipH="1">
                    <a:off x="690" y="719"/>
                    <a:ext cx="28" cy="28"/>
                  </a:xfrm>
                  <a:prstGeom prst="line">
                    <a:avLst/>
                  </a:prstGeom>
                  <a:noFill/>
                  <a:ln w="12700">
                    <a:solidFill>
                      <a:schemeClr val="tx1"/>
                    </a:solidFill>
                    <a:round/>
                    <a:headEnd/>
                    <a:tailEnd/>
                  </a:ln>
                </p:spPr>
                <p:txBody>
                  <a:bodyPr/>
                  <a:lstStyle/>
                  <a:p>
                    <a:endParaRPr lang="en-US"/>
                  </a:p>
                </p:txBody>
              </p:sp>
              <p:sp>
                <p:nvSpPr>
                  <p:cNvPr id="346" name="Line 329"/>
                  <p:cNvSpPr>
                    <a:spLocks noChangeShapeType="1"/>
                  </p:cNvSpPr>
                  <p:nvPr/>
                </p:nvSpPr>
                <p:spPr bwMode="auto">
                  <a:xfrm>
                    <a:off x="690" y="816"/>
                    <a:ext cx="55" cy="0"/>
                  </a:xfrm>
                  <a:prstGeom prst="line">
                    <a:avLst/>
                  </a:prstGeom>
                  <a:noFill/>
                  <a:ln w="12700">
                    <a:solidFill>
                      <a:schemeClr val="tx1"/>
                    </a:solidFill>
                    <a:round/>
                    <a:headEnd/>
                    <a:tailEnd/>
                  </a:ln>
                </p:spPr>
                <p:txBody>
                  <a:bodyPr/>
                  <a:lstStyle/>
                  <a:p>
                    <a:endParaRPr lang="en-US"/>
                  </a:p>
                </p:txBody>
              </p:sp>
              <p:sp>
                <p:nvSpPr>
                  <p:cNvPr id="347" name="Line 330"/>
                  <p:cNvSpPr>
                    <a:spLocks noChangeShapeType="1"/>
                  </p:cNvSpPr>
                  <p:nvPr/>
                </p:nvSpPr>
                <p:spPr bwMode="auto">
                  <a:xfrm>
                    <a:off x="690" y="840"/>
                    <a:ext cx="55" cy="0"/>
                  </a:xfrm>
                  <a:prstGeom prst="line">
                    <a:avLst/>
                  </a:prstGeom>
                  <a:noFill/>
                  <a:ln w="12700">
                    <a:solidFill>
                      <a:schemeClr val="tx1"/>
                    </a:solidFill>
                    <a:round/>
                    <a:headEnd/>
                    <a:tailEnd/>
                  </a:ln>
                </p:spPr>
                <p:txBody>
                  <a:bodyPr/>
                  <a:lstStyle/>
                  <a:p>
                    <a:endParaRPr lang="en-US"/>
                  </a:p>
                </p:txBody>
              </p:sp>
            </p:grpSp>
            <p:cxnSp>
              <p:nvCxnSpPr>
                <p:cNvPr id="340" name="Straight Connector 339"/>
                <p:cNvCxnSpPr/>
                <p:nvPr/>
              </p:nvCxnSpPr>
              <p:spPr>
                <a:xfrm>
                  <a:off x="4660866" y="5627716"/>
                  <a:ext cx="3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1" name="Oval 340"/>
                <p:cNvSpPr/>
                <p:nvPr/>
              </p:nvSpPr>
              <p:spPr>
                <a:xfrm>
                  <a:off x="4648200"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Oval 341"/>
                <p:cNvSpPr/>
                <p:nvPr/>
              </p:nvSpPr>
              <p:spPr>
                <a:xfrm>
                  <a:off x="4898968" y="5622174"/>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8" name="Line 330"/>
              <p:cNvSpPr>
                <a:spLocks noChangeShapeType="1"/>
              </p:cNvSpPr>
              <p:nvPr/>
            </p:nvSpPr>
            <p:spPr bwMode="auto">
              <a:xfrm>
                <a:off x="4724400" y="5569078"/>
                <a:ext cx="171507" cy="0"/>
              </a:xfrm>
              <a:prstGeom prst="line">
                <a:avLst/>
              </a:prstGeom>
              <a:noFill/>
              <a:ln w="12700">
                <a:solidFill>
                  <a:schemeClr val="tx1"/>
                </a:solidFill>
                <a:round/>
                <a:headEnd/>
                <a:tailEnd/>
              </a:ln>
            </p:spPr>
            <p:txBody>
              <a:bodyPr/>
              <a:lstStyle/>
              <a:p>
                <a:endParaRPr lang="en-US"/>
              </a:p>
            </p:txBody>
          </p:sp>
        </p:grpSp>
        <p:sp>
          <p:nvSpPr>
            <p:cNvPr id="336" name="Oval 335"/>
            <p:cNvSpPr/>
            <p:nvPr/>
          </p:nvSpPr>
          <p:spPr>
            <a:xfrm>
              <a:off x="5616632" y="5181600"/>
              <a:ext cx="152400" cy="1524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2" name="Group 371"/>
          <p:cNvGrpSpPr/>
          <p:nvPr/>
        </p:nvGrpSpPr>
        <p:grpSpPr>
          <a:xfrm>
            <a:off x="1393374" y="5029200"/>
            <a:ext cx="304800" cy="609600"/>
            <a:chOff x="4457700" y="3203575"/>
            <a:chExt cx="228600" cy="450850"/>
          </a:xfrm>
        </p:grpSpPr>
        <p:sp>
          <p:nvSpPr>
            <p:cNvPr id="361"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362"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363"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364" name="Group 363"/>
            <p:cNvGrpSpPr>
              <a:grpSpLocks/>
            </p:cNvGrpSpPr>
            <p:nvPr/>
          </p:nvGrpSpPr>
          <p:grpSpPr bwMode="auto">
            <a:xfrm>
              <a:off x="4457700" y="3535082"/>
              <a:ext cx="228600" cy="119343"/>
              <a:chOff x="0" y="331507"/>
              <a:chExt cx="288" cy="96"/>
            </a:xfrm>
          </p:grpSpPr>
          <p:sp>
            <p:nvSpPr>
              <p:cNvPr id="370"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371"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365"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366"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367" name="Group 366"/>
            <p:cNvGrpSpPr>
              <a:grpSpLocks/>
            </p:cNvGrpSpPr>
            <p:nvPr/>
          </p:nvGrpSpPr>
          <p:grpSpPr bwMode="auto">
            <a:xfrm>
              <a:off x="4457700" y="3203575"/>
              <a:ext cx="228600" cy="106082"/>
              <a:chOff x="0" y="0"/>
              <a:chExt cx="288" cy="96"/>
            </a:xfrm>
          </p:grpSpPr>
          <p:sp>
            <p:nvSpPr>
              <p:cNvPr id="368"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369"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373" name="Group 372"/>
          <p:cNvGrpSpPr/>
          <p:nvPr/>
        </p:nvGrpSpPr>
        <p:grpSpPr>
          <a:xfrm>
            <a:off x="1774374" y="5029200"/>
            <a:ext cx="304800" cy="609600"/>
            <a:chOff x="4457700" y="3203575"/>
            <a:chExt cx="228600" cy="450850"/>
          </a:xfrm>
        </p:grpSpPr>
        <p:sp>
          <p:nvSpPr>
            <p:cNvPr id="374"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375"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376"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377" name="Group 363"/>
            <p:cNvGrpSpPr>
              <a:grpSpLocks/>
            </p:cNvGrpSpPr>
            <p:nvPr/>
          </p:nvGrpSpPr>
          <p:grpSpPr bwMode="auto">
            <a:xfrm>
              <a:off x="4457700" y="3535082"/>
              <a:ext cx="228600" cy="119343"/>
              <a:chOff x="0" y="331507"/>
              <a:chExt cx="288" cy="96"/>
            </a:xfrm>
          </p:grpSpPr>
          <p:sp>
            <p:nvSpPr>
              <p:cNvPr id="383"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384"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378"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379"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380" name="Group 366"/>
            <p:cNvGrpSpPr>
              <a:grpSpLocks/>
            </p:cNvGrpSpPr>
            <p:nvPr/>
          </p:nvGrpSpPr>
          <p:grpSpPr bwMode="auto">
            <a:xfrm>
              <a:off x="4457700" y="3203575"/>
              <a:ext cx="228600" cy="106082"/>
              <a:chOff x="0" y="0"/>
              <a:chExt cx="288" cy="96"/>
            </a:xfrm>
          </p:grpSpPr>
          <p:sp>
            <p:nvSpPr>
              <p:cNvPr id="381"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382"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385" name="Group 384"/>
          <p:cNvGrpSpPr/>
          <p:nvPr/>
        </p:nvGrpSpPr>
        <p:grpSpPr>
          <a:xfrm>
            <a:off x="2993574" y="5071240"/>
            <a:ext cx="304800" cy="609600"/>
            <a:chOff x="4457700" y="3203575"/>
            <a:chExt cx="228600" cy="450850"/>
          </a:xfrm>
        </p:grpSpPr>
        <p:sp>
          <p:nvSpPr>
            <p:cNvPr id="386"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387"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388"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389" name="Group 363"/>
            <p:cNvGrpSpPr>
              <a:grpSpLocks/>
            </p:cNvGrpSpPr>
            <p:nvPr/>
          </p:nvGrpSpPr>
          <p:grpSpPr bwMode="auto">
            <a:xfrm>
              <a:off x="4457700" y="3535082"/>
              <a:ext cx="228600" cy="119343"/>
              <a:chOff x="0" y="331507"/>
              <a:chExt cx="288" cy="96"/>
            </a:xfrm>
          </p:grpSpPr>
          <p:sp>
            <p:nvSpPr>
              <p:cNvPr id="395"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396"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390"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391"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392" name="Group 366"/>
            <p:cNvGrpSpPr>
              <a:grpSpLocks/>
            </p:cNvGrpSpPr>
            <p:nvPr/>
          </p:nvGrpSpPr>
          <p:grpSpPr bwMode="auto">
            <a:xfrm>
              <a:off x="4457700" y="3203575"/>
              <a:ext cx="228600" cy="106082"/>
              <a:chOff x="0" y="0"/>
              <a:chExt cx="288" cy="96"/>
            </a:xfrm>
          </p:grpSpPr>
          <p:sp>
            <p:nvSpPr>
              <p:cNvPr id="393"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394"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397" name="Group 396"/>
          <p:cNvGrpSpPr/>
          <p:nvPr/>
        </p:nvGrpSpPr>
        <p:grpSpPr>
          <a:xfrm>
            <a:off x="3374574" y="5071240"/>
            <a:ext cx="304800" cy="609600"/>
            <a:chOff x="4457700" y="3203575"/>
            <a:chExt cx="228600" cy="450850"/>
          </a:xfrm>
        </p:grpSpPr>
        <p:sp>
          <p:nvSpPr>
            <p:cNvPr id="398"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399"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400"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401" name="Group 363"/>
            <p:cNvGrpSpPr>
              <a:grpSpLocks/>
            </p:cNvGrpSpPr>
            <p:nvPr/>
          </p:nvGrpSpPr>
          <p:grpSpPr bwMode="auto">
            <a:xfrm>
              <a:off x="4457700" y="3535082"/>
              <a:ext cx="228600" cy="119343"/>
              <a:chOff x="0" y="331507"/>
              <a:chExt cx="288" cy="96"/>
            </a:xfrm>
          </p:grpSpPr>
          <p:sp>
            <p:nvSpPr>
              <p:cNvPr id="407"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408"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402"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403"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404" name="Group 366"/>
            <p:cNvGrpSpPr>
              <a:grpSpLocks/>
            </p:cNvGrpSpPr>
            <p:nvPr/>
          </p:nvGrpSpPr>
          <p:grpSpPr bwMode="auto">
            <a:xfrm>
              <a:off x="4457700" y="3203575"/>
              <a:ext cx="228600" cy="106082"/>
              <a:chOff x="0" y="0"/>
              <a:chExt cx="288" cy="96"/>
            </a:xfrm>
          </p:grpSpPr>
          <p:sp>
            <p:nvSpPr>
              <p:cNvPr id="405"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406"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409" name="Group 408"/>
          <p:cNvGrpSpPr/>
          <p:nvPr/>
        </p:nvGrpSpPr>
        <p:grpSpPr>
          <a:xfrm>
            <a:off x="4375684" y="5033437"/>
            <a:ext cx="304800" cy="609600"/>
            <a:chOff x="4457700" y="3203575"/>
            <a:chExt cx="228600" cy="450850"/>
          </a:xfrm>
        </p:grpSpPr>
        <p:sp>
          <p:nvSpPr>
            <p:cNvPr id="410"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411"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412"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413" name="Group 363"/>
            <p:cNvGrpSpPr>
              <a:grpSpLocks/>
            </p:cNvGrpSpPr>
            <p:nvPr/>
          </p:nvGrpSpPr>
          <p:grpSpPr bwMode="auto">
            <a:xfrm>
              <a:off x="4457700" y="3535082"/>
              <a:ext cx="228600" cy="119343"/>
              <a:chOff x="0" y="331507"/>
              <a:chExt cx="288" cy="96"/>
            </a:xfrm>
          </p:grpSpPr>
          <p:sp>
            <p:nvSpPr>
              <p:cNvPr id="419"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420"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414"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415"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416" name="Group 366"/>
            <p:cNvGrpSpPr>
              <a:grpSpLocks/>
            </p:cNvGrpSpPr>
            <p:nvPr/>
          </p:nvGrpSpPr>
          <p:grpSpPr bwMode="auto">
            <a:xfrm>
              <a:off x="4457700" y="3203575"/>
              <a:ext cx="228600" cy="106082"/>
              <a:chOff x="0" y="0"/>
              <a:chExt cx="288" cy="96"/>
            </a:xfrm>
          </p:grpSpPr>
          <p:sp>
            <p:nvSpPr>
              <p:cNvPr id="417"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418"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421" name="Group 420"/>
          <p:cNvGrpSpPr/>
          <p:nvPr/>
        </p:nvGrpSpPr>
        <p:grpSpPr>
          <a:xfrm>
            <a:off x="4756684" y="5033437"/>
            <a:ext cx="304800" cy="609600"/>
            <a:chOff x="4457700" y="3203575"/>
            <a:chExt cx="228600" cy="450850"/>
          </a:xfrm>
        </p:grpSpPr>
        <p:sp>
          <p:nvSpPr>
            <p:cNvPr id="422" name="Line 95"/>
            <p:cNvSpPr>
              <a:spLocks noChangeShapeType="1"/>
            </p:cNvSpPr>
            <p:nvPr/>
          </p:nvSpPr>
          <p:spPr bwMode="auto">
            <a:xfrm>
              <a:off x="4572000" y="3203575"/>
              <a:ext cx="0" cy="344768"/>
            </a:xfrm>
            <a:prstGeom prst="line">
              <a:avLst/>
            </a:prstGeom>
            <a:noFill/>
            <a:ln w="12700">
              <a:solidFill>
                <a:srgbClr val="000000"/>
              </a:solidFill>
              <a:round/>
              <a:headEnd/>
              <a:tailEnd/>
            </a:ln>
          </p:spPr>
          <p:txBody>
            <a:bodyPr/>
            <a:lstStyle/>
            <a:p>
              <a:endParaRPr lang="en-US"/>
            </a:p>
          </p:txBody>
        </p:sp>
        <p:sp>
          <p:nvSpPr>
            <p:cNvPr id="423" name="Line 96"/>
            <p:cNvSpPr>
              <a:spLocks noChangeShapeType="1"/>
            </p:cNvSpPr>
            <p:nvPr/>
          </p:nvSpPr>
          <p:spPr bwMode="auto">
            <a:xfrm>
              <a:off x="4457700" y="3415740"/>
              <a:ext cx="228600" cy="0"/>
            </a:xfrm>
            <a:prstGeom prst="line">
              <a:avLst/>
            </a:prstGeom>
            <a:noFill/>
            <a:ln w="12700">
              <a:solidFill>
                <a:srgbClr val="000000"/>
              </a:solidFill>
              <a:round/>
              <a:headEnd/>
              <a:tailEnd/>
            </a:ln>
          </p:spPr>
          <p:txBody>
            <a:bodyPr/>
            <a:lstStyle/>
            <a:p>
              <a:endParaRPr lang="en-US"/>
            </a:p>
          </p:txBody>
        </p:sp>
        <p:sp>
          <p:nvSpPr>
            <p:cNvPr id="424" name="Arc 97"/>
            <p:cNvSpPr>
              <a:spLocks/>
            </p:cNvSpPr>
            <p:nvPr/>
          </p:nvSpPr>
          <p:spPr bwMode="auto">
            <a:xfrm flipH="1">
              <a:off x="4457700" y="3203575"/>
              <a:ext cx="228600" cy="132603"/>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425" name="Group 363"/>
            <p:cNvGrpSpPr>
              <a:grpSpLocks/>
            </p:cNvGrpSpPr>
            <p:nvPr/>
          </p:nvGrpSpPr>
          <p:grpSpPr bwMode="auto">
            <a:xfrm>
              <a:off x="4457700" y="3535082"/>
              <a:ext cx="228600" cy="119343"/>
              <a:chOff x="0" y="331507"/>
              <a:chExt cx="288" cy="96"/>
            </a:xfrm>
          </p:grpSpPr>
          <p:sp>
            <p:nvSpPr>
              <p:cNvPr id="431" name="Line 99"/>
              <p:cNvSpPr>
                <a:spLocks noChangeShapeType="1"/>
              </p:cNvSpPr>
              <p:nvPr/>
            </p:nvSpPr>
            <p:spPr bwMode="auto">
              <a:xfrm flipV="1">
                <a:off x="0" y="331507"/>
                <a:ext cx="144" cy="96"/>
              </a:xfrm>
              <a:prstGeom prst="line">
                <a:avLst/>
              </a:prstGeom>
              <a:noFill/>
              <a:ln w="12700">
                <a:solidFill>
                  <a:srgbClr val="000000"/>
                </a:solidFill>
                <a:round/>
                <a:headEnd/>
                <a:tailEnd/>
              </a:ln>
            </p:spPr>
            <p:txBody>
              <a:bodyPr/>
              <a:lstStyle/>
              <a:p>
                <a:endParaRPr lang="en-US"/>
              </a:p>
            </p:txBody>
          </p:sp>
          <p:sp>
            <p:nvSpPr>
              <p:cNvPr id="432" name="Line 100"/>
              <p:cNvSpPr>
                <a:spLocks noChangeShapeType="1"/>
              </p:cNvSpPr>
              <p:nvPr/>
            </p:nvSpPr>
            <p:spPr bwMode="auto">
              <a:xfrm>
                <a:off x="144" y="331507"/>
                <a:ext cx="144" cy="96"/>
              </a:xfrm>
              <a:prstGeom prst="line">
                <a:avLst/>
              </a:prstGeom>
              <a:noFill/>
              <a:ln w="12700">
                <a:solidFill>
                  <a:srgbClr val="000000"/>
                </a:solidFill>
                <a:round/>
                <a:headEnd/>
                <a:tailEnd/>
              </a:ln>
            </p:spPr>
            <p:txBody>
              <a:bodyPr/>
              <a:lstStyle/>
              <a:p>
                <a:endParaRPr lang="en-US"/>
              </a:p>
            </p:txBody>
          </p:sp>
        </p:grpSp>
        <p:sp>
          <p:nvSpPr>
            <p:cNvPr id="426" name="Line 101"/>
            <p:cNvSpPr>
              <a:spLocks noChangeShapeType="1"/>
            </p:cNvSpPr>
            <p:nvPr/>
          </p:nvSpPr>
          <p:spPr bwMode="auto">
            <a:xfrm flipV="1">
              <a:off x="4457700" y="3336178"/>
              <a:ext cx="0" cy="318247"/>
            </a:xfrm>
            <a:prstGeom prst="line">
              <a:avLst/>
            </a:prstGeom>
            <a:noFill/>
            <a:ln w="12700">
              <a:solidFill>
                <a:srgbClr val="000000"/>
              </a:solidFill>
              <a:round/>
              <a:headEnd/>
              <a:tailEnd/>
            </a:ln>
          </p:spPr>
          <p:txBody>
            <a:bodyPr/>
            <a:lstStyle/>
            <a:p>
              <a:endParaRPr lang="en-US"/>
            </a:p>
          </p:txBody>
        </p:sp>
        <p:sp>
          <p:nvSpPr>
            <p:cNvPr id="427" name="Line 102"/>
            <p:cNvSpPr>
              <a:spLocks noChangeShapeType="1"/>
            </p:cNvSpPr>
            <p:nvPr/>
          </p:nvSpPr>
          <p:spPr bwMode="auto">
            <a:xfrm flipV="1">
              <a:off x="4686300" y="3336178"/>
              <a:ext cx="0" cy="318247"/>
            </a:xfrm>
            <a:prstGeom prst="line">
              <a:avLst/>
            </a:prstGeom>
            <a:noFill/>
            <a:ln w="12700">
              <a:solidFill>
                <a:srgbClr val="000000"/>
              </a:solidFill>
              <a:round/>
              <a:headEnd/>
              <a:tailEnd/>
            </a:ln>
          </p:spPr>
          <p:txBody>
            <a:bodyPr/>
            <a:lstStyle/>
            <a:p>
              <a:endParaRPr lang="en-US"/>
            </a:p>
          </p:txBody>
        </p:sp>
        <p:grpSp>
          <p:nvGrpSpPr>
            <p:cNvPr id="428" name="Group 366"/>
            <p:cNvGrpSpPr>
              <a:grpSpLocks/>
            </p:cNvGrpSpPr>
            <p:nvPr/>
          </p:nvGrpSpPr>
          <p:grpSpPr bwMode="auto">
            <a:xfrm>
              <a:off x="4457700" y="3203575"/>
              <a:ext cx="228600" cy="106082"/>
              <a:chOff x="0" y="0"/>
              <a:chExt cx="288" cy="96"/>
            </a:xfrm>
          </p:grpSpPr>
          <p:sp>
            <p:nvSpPr>
              <p:cNvPr id="429" name="Line 104"/>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430" name="Line 105"/>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grpSp>
        <p:nvGrpSpPr>
          <p:cNvPr id="449" name="Group 448"/>
          <p:cNvGrpSpPr/>
          <p:nvPr/>
        </p:nvGrpSpPr>
        <p:grpSpPr>
          <a:xfrm>
            <a:off x="5247301" y="5791201"/>
            <a:ext cx="381000" cy="762000"/>
            <a:chOff x="4391025" y="2971800"/>
            <a:chExt cx="485775" cy="914399"/>
          </a:xfrm>
        </p:grpSpPr>
        <p:grpSp>
          <p:nvGrpSpPr>
            <p:cNvPr id="434" name="Group 433"/>
            <p:cNvGrpSpPr>
              <a:grpSpLocks/>
            </p:cNvGrpSpPr>
            <p:nvPr/>
          </p:nvGrpSpPr>
          <p:grpSpPr bwMode="auto">
            <a:xfrm>
              <a:off x="4391025" y="2971800"/>
              <a:ext cx="485775" cy="914399"/>
              <a:chOff x="0" y="0"/>
              <a:chExt cx="672" cy="624"/>
            </a:xfrm>
          </p:grpSpPr>
          <p:grpSp>
            <p:nvGrpSpPr>
              <p:cNvPr id="435" name="Group 434"/>
              <p:cNvGrpSpPr>
                <a:grpSpLocks/>
              </p:cNvGrpSpPr>
              <p:nvPr/>
            </p:nvGrpSpPr>
            <p:grpSpPr bwMode="auto">
              <a:xfrm>
                <a:off x="0" y="0"/>
                <a:ext cx="672" cy="624"/>
                <a:chOff x="0" y="0"/>
                <a:chExt cx="672" cy="1632"/>
              </a:xfrm>
            </p:grpSpPr>
            <p:sp>
              <p:nvSpPr>
                <p:cNvPr id="437" name="Line 163"/>
                <p:cNvSpPr>
                  <a:spLocks noChangeShapeType="1"/>
                </p:cNvSpPr>
                <p:nvPr/>
              </p:nvSpPr>
              <p:spPr bwMode="auto">
                <a:xfrm>
                  <a:off x="336" y="0"/>
                  <a:ext cx="0" cy="1248"/>
                </a:xfrm>
                <a:prstGeom prst="line">
                  <a:avLst/>
                </a:prstGeom>
                <a:noFill/>
                <a:ln w="12700">
                  <a:solidFill>
                    <a:srgbClr val="000000"/>
                  </a:solidFill>
                  <a:round/>
                  <a:headEnd/>
                  <a:tailEnd/>
                </a:ln>
              </p:spPr>
              <p:txBody>
                <a:bodyPr/>
                <a:lstStyle/>
                <a:p>
                  <a:endParaRPr lang="en-US"/>
                </a:p>
              </p:txBody>
            </p:sp>
            <p:sp>
              <p:nvSpPr>
                <p:cNvPr id="439" name="Arc 165"/>
                <p:cNvSpPr>
                  <a:spLocks/>
                </p:cNvSpPr>
                <p:nvPr/>
              </p:nvSpPr>
              <p:spPr bwMode="auto">
                <a:xfrm flipH="1">
                  <a:off x="0" y="0"/>
                  <a:ext cx="672" cy="480"/>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440" name="Group 439"/>
                <p:cNvGrpSpPr>
                  <a:grpSpLocks/>
                </p:cNvGrpSpPr>
                <p:nvPr/>
              </p:nvGrpSpPr>
              <p:grpSpPr bwMode="auto">
                <a:xfrm>
                  <a:off x="0" y="1200"/>
                  <a:ext cx="672" cy="432"/>
                  <a:chOff x="0" y="1200"/>
                  <a:chExt cx="288" cy="96"/>
                </a:xfrm>
              </p:grpSpPr>
              <p:sp>
                <p:nvSpPr>
                  <p:cNvPr id="446" name="Line 167"/>
                  <p:cNvSpPr>
                    <a:spLocks noChangeShapeType="1"/>
                  </p:cNvSpPr>
                  <p:nvPr/>
                </p:nvSpPr>
                <p:spPr bwMode="auto">
                  <a:xfrm flipV="1">
                    <a:off x="0" y="1200"/>
                    <a:ext cx="144" cy="96"/>
                  </a:xfrm>
                  <a:prstGeom prst="line">
                    <a:avLst/>
                  </a:prstGeom>
                  <a:noFill/>
                  <a:ln w="12700">
                    <a:solidFill>
                      <a:srgbClr val="000000"/>
                    </a:solidFill>
                    <a:round/>
                    <a:headEnd/>
                    <a:tailEnd/>
                  </a:ln>
                </p:spPr>
                <p:txBody>
                  <a:bodyPr/>
                  <a:lstStyle/>
                  <a:p>
                    <a:endParaRPr lang="en-US"/>
                  </a:p>
                </p:txBody>
              </p:sp>
              <p:sp>
                <p:nvSpPr>
                  <p:cNvPr id="447" name="Line 168"/>
                  <p:cNvSpPr>
                    <a:spLocks noChangeShapeType="1"/>
                  </p:cNvSpPr>
                  <p:nvPr/>
                </p:nvSpPr>
                <p:spPr bwMode="auto">
                  <a:xfrm>
                    <a:off x="144" y="1200"/>
                    <a:ext cx="144" cy="96"/>
                  </a:xfrm>
                  <a:prstGeom prst="line">
                    <a:avLst/>
                  </a:prstGeom>
                  <a:noFill/>
                  <a:ln w="12700">
                    <a:solidFill>
                      <a:srgbClr val="000000"/>
                    </a:solidFill>
                    <a:round/>
                    <a:headEnd/>
                    <a:tailEnd/>
                  </a:ln>
                </p:spPr>
                <p:txBody>
                  <a:bodyPr/>
                  <a:lstStyle/>
                  <a:p>
                    <a:endParaRPr lang="en-US"/>
                  </a:p>
                </p:txBody>
              </p:sp>
            </p:grpSp>
            <p:sp>
              <p:nvSpPr>
                <p:cNvPr id="441" name="Line 169"/>
                <p:cNvSpPr>
                  <a:spLocks noChangeShapeType="1"/>
                </p:cNvSpPr>
                <p:nvPr/>
              </p:nvSpPr>
              <p:spPr bwMode="auto">
                <a:xfrm flipV="1">
                  <a:off x="0" y="480"/>
                  <a:ext cx="0" cy="1152"/>
                </a:xfrm>
                <a:prstGeom prst="line">
                  <a:avLst/>
                </a:prstGeom>
                <a:noFill/>
                <a:ln w="12700">
                  <a:solidFill>
                    <a:srgbClr val="000000"/>
                  </a:solidFill>
                  <a:round/>
                  <a:headEnd/>
                  <a:tailEnd/>
                </a:ln>
              </p:spPr>
              <p:txBody>
                <a:bodyPr/>
                <a:lstStyle/>
                <a:p>
                  <a:endParaRPr lang="en-US"/>
                </a:p>
              </p:txBody>
            </p:sp>
            <p:sp>
              <p:nvSpPr>
                <p:cNvPr id="442" name="Line 170"/>
                <p:cNvSpPr>
                  <a:spLocks noChangeShapeType="1"/>
                </p:cNvSpPr>
                <p:nvPr/>
              </p:nvSpPr>
              <p:spPr bwMode="auto">
                <a:xfrm flipV="1">
                  <a:off x="672" y="480"/>
                  <a:ext cx="0" cy="1152"/>
                </a:xfrm>
                <a:prstGeom prst="line">
                  <a:avLst/>
                </a:prstGeom>
                <a:noFill/>
                <a:ln w="12700">
                  <a:solidFill>
                    <a:srgbClr val="000000"/>
                  </a:solidFill>
                  <a:round/>
                  <a:headEnd/>
                  <a:tailEnd/>
                </a:ln>
              </p:spPr>
              <p:txBody>
                <a:bodyPr/>
                <a:lstStyle/>
                <a:p>
                  <a:endParaRPr lang="en-US"/>
                </a:p>
              </p:txBody>
            </p:sp>
            <p:grpSp>
              <p:nvGrpSpPr>
                <p:cNvPr id="443" name="Group 442"/>
                <p:cNvGrpSpPr>
                  <a:grpSpLocks/>
                </p:cNvGrpSpPr>
                <p:nvPr/>
              </p:nvGrpSpPr>
              <p:grpSpPr bwMode="auto">
                <a:xfrm>
                  <a:off x="0" y="0"/>
                  <a:ext cx="672" cy="384"/>
                  <a:chOff x="0" y="0"/>
                  <a:chExt cx="288" cy="96"/>
                </a:xfrm>
              </p:grpSpPr>
              <p:sp>
                <p:nvSpPr>
                  <p:cNvPr id="444" name="Line 172"/>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445" name="Line 173"/>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sp>
            <p:nvSpPr>
              <p:cNvPr id="436" name="Line 174"/>
              <p:cNvSpPr>
                <a:spLocks noChangeShapeType="1"/>
              </p:cNvSpPr>
              <p:nvPr/>
            </p:nvSpPr>
            <p:spPr bwMode="auto">
              <a:xfrm>
                <a:off x="191" y="260"/>
                <a:ext cx="316" cy="0"/>
              </a:xfrm>
              <a:prstGeom prst="line">
                <a:avLst/>
              </a:prstGeom>
              <a:noFill/>
              <a:ln w="12700">
                <a:solidFill>
                  <a:srgbClr val="000000"/>
                </a:solidFill>
                <a:round/>
                <a:headEnd/>
                <a:tailEnd/>
              </a:ln>
            </p:spPr>
            <p:txBody>
              <a:bodyPr/>
              <a:lstStyle/>
              <a:p>
                <a:endParaRPr lang="en-US"/>
              </a:p>
            </p:txBody>
          </p:sp>
        </p:grpSp>
        <p:sp>
          <p:nvSpPr>
            <p:cNvPr id="448" name="Line 174"/>
            <p:cNvSpPr>
              <a:spLocks noChangeShapeType="1"/>
            </p:cNvSpPr>
            <p:nvPr/>
          </p:nvSpPr>
          <p:spPr bwMode="auto">
            <a:xfrm>
              <a:off x="4528968" y="3472926"/>
              <a:ext cx="228600" cy="0"/>
            </a:xfrm>
            <a:prstGeom prst="line">
              <a:avLst/>
            </a:prstGeom>
            <a:noFill/>
            <a:ln w="12700">
              <a:solidFill>
                <a:srgbClr val="000000"/>
              </a:solidFill>
              <a:round/>
              <a:headEnd/>
              <a:tailEnd/>
            </a:ln>
          </p:spPr>
          <p:txBody>
            <a:bodyPr/>
            <a:lstStyle/>
            <a:p>
              <a:endParaRPr lang="en-US"/>
            </a:p>
          </p:txBody>
        </p:sp>
      </p:grpSp>
      <p:grpSp>
        <p:nvGrpSpPr>
          <p:cNvPr id="450" name="Group 449"/>
          <p:cNvGrpSpPr/>
          <p:nvPr/>
        </p:nvGrpSpPr>
        <p:grpSpPr>
          <a:xfrm>
            <a:off x="5726910" y="5791200"/>
            <a:ext cx="381000" cy="762000"/>
            <a:chOff x="4391025" y="2971800"/>
            <a:chExt cx="485775" cy="914399"/>
          </a:xfrm>
        </p:grpSpPr>
        <p:grpSp>
          <p:nvGrpSpPr>
            <p:cNvPr id="451" name="Group 433"/>
            <p:cNvGrpSpPr>
              <a:grpSpLocks/>
            </p:cNvGrpSpPr>
            <p:nvPr/>
          </p:nvGrpSpPr>
          <p:grpSpPr bwMode="auto">
            <a:xfrm>
              <a:off x="4391025" y="2971800"/>
              <a:ext cx="485775" cy="914399"/>
              <a:chOff x="0" y="0"/>
              <a:chExt cx="672" cy="624"/>
            </a:xfrm>
          </p:grpSpPr>
          <p:grpSp>
            <p:nvGrpSpPr>
              <p:cNvPr id="453" name="Group 434"/>
              <p:cNvGrpSpPr>
                <a:grpSpLocks/>
              </p:cNvGrpSpPr>
              <p:nvPr/>
            </p:nvGrpSpPr>
            <p:grpSpPr bwMode="auto">
              <a:xfrm>
                <a:off x="0" y="0"/>
                <a:ext cx="672" cy="624"/>
                <a:chOff x="0" y="0"/>
                <a:chExt cx="672" cy="1632"/>
              </a:xfrm>
            </p:grpSpPr>
            <p:sp>
              <p:nvSpPr>
                <p:cNvPr id="455" name="Line 163"/>
                <p:cNvSpPr>
                  <a:spLocks noChangeShapeType="1"/>
                </p:cNvSpPr>
                <p:nvPr/>
              </p:nvSpPr>
              <p:spPr bwMode="auto">
                <a:xfrm>
                  <a:off x="336" y="0"/>
                  <a:ext cx="0" cy="1248"/>
                </a:xfrm>
                <a:prstGeom prst="line">
                  <a:avLst/>
                </a:prstGeom>
                <a:noFill/>
                <a:ln w="12700">
                  <a:solidFill>
                    <a:srgbClr val="000000"/>
                  </a:solidFill>
                  <a:round/>
                  <a:headEnd/>
                  <a:tailEnd/>
                </a:ln>
              </p:spPr>
              <p:txBody>
                <a:bodyPr/>
                <a:lstStyle/>
                <a:p>
                  <a:endParaRPr lang="en-US"/>
                </a:p>
              </p:txBody>
            </p:sp>
            <p:sp>
              <p:nvSpPr>
                <p:cNvPr id="456" name="Arc 165"/>
                <p:cNvSpPr>
                  <a:spLocks/>
                </p:cNvSpPr>
                <p:nvPr/>
              </p:nvSpPr>
              <p:spPr bwMode="auto">
                <a:xfrm flipH="1">
                  <a:off x="0" y="0"/>
                  <a:ext cx="672" cy="480"/>
                </a:xfrm>
                <a:custGeom>
                  <a:avLst/>
                  <a:gdLst>
                    <a:gd name="G0" fmla="+- 21600 0 0"/>
                    <a:gd name="G1" fmla="+- 21600 0 0"/>
                    <a:gd name="G2" fmla="+- 21600 0 0"/>
                    <a:gd name="T0" fmla="*/ 121 w 43200"/>
                    <a:gd name="T1" fmla="*/ 23880 h 24174"/>
                    <a:gd name="T2" fmla="*/ 43046 w 43200"/>
                    <a:gd name="T3" fmla="*/ 24174 h 24174"/>
                    <a:gd name="T4" fmla="*/ 21600 w 43200"/>
                    <a:gd name="T5" fmla="*/ 21600 h 24174"/>
                  </a:gdLst>
                  <a:ahLst/>
                  <a:cxnLst>
                    <a:cxn ang="0">
                      <a:pos x="T0" y="T1"/>
                    </a:cxn>
                    <a:cxn ang="0">
                      <a:pos x="T2" y="T3"/>
                    </a:cxn>
                    <a:cxn ang="0">
                      <a:pos x="T4" y="T5"/>
                    </a:cxn>
                  </a:cxnLst>
                  <a:rect l="0" t="0" r="r" b="b"/>
                  <a:pathLst>
                    <a:path w="43200" h="24174" fill="none"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path>
                    <a:path w="43200" h="24174" stroke="0" extrusionOk="0">
                      <a:moveTo>
                        <a:pt x="120" y="23880"/>
                      </a:moveTo>
                      <a:cubicBezTo>
                        <a:pt x="40" y="23122"/>
                        <a:pt x="0" y="22361"/>
                        <a:pt x="0" y="21600"/>
                      </a:cubicBezTo>
                      <a:cubicBezTo>
                        <a:pt x="0" y="9670"/>
                        <a:pt x="9670" y="0"/>
                        <a:pt x="21600" y="0"/>
                      </a:cubicBezTo>
                      <a:cubicBezTo>
                        <a:pt x="33529" y="0"/>
                        <a:pt x="43200" y="9670"/>
                        <a:pt x="43200" y="21600"/>
                      </a:cubicBezTo>
                      <a:cubicBezTo>
                        <a:pt x="43200" y="22460"/>
                        <a:pt x="43148" y="23319"/>
                        <a:pt x="43046" y="24174"/>
                      </a:cubicBezTo>
                      <a:lnTo>
                        <a:pt x="21600" y="21600"/>
                      </a:lnTo>
                      <a:close/>
                    </a:path>
                  </a:pathLst>
                </a:custGeom>
                <a:noFill/>
                <a:ln w="12700">
                  <a:solidFill>
                    <a:srgbClr val="000000"/>
                  </a:solidFill>
                  <a:round/>
                  <a:headEnd/>
                  <a:tailEnd/>
                </a:ln>
              </p:spPr>
              <p:txBody>
                <a:bodyPr/>
                <a:lstStyle/>
                <a:p>
                  <a:endParaRPr lang="en-US"/>
                </a:p>
              </p:txBody>
            </p:sp>
            <p:grpSp>
              <p:nvGrpSpPr>
                <p:cNvPr id="457" name="Group 439"/>
                <p:cNvGrpSpPr>
                  <a:grpSpLocks/>
                </p:cNvGrpSpPr>
                <p:nvPr/>
              </p:nvGrpSpPr>
              <p:grpSpPr bwMode="auto">
                <a:xfrm>
                  <a:off x="0" y="1200"/>
                  <a:ext cx="672" cy="432"/>
                  <a:chOff x="0" y="1200"/>
                  <a:chExt cx="288" cy="96"/>
                </a:xfrm>
              </p:grpSpPr>
              <p:sp>
                <p:nvSpPr>
                  <p:cNvPr id="463" name="Line 167"/>
                  <p:cNvSpPr>
                    <a:spLocks noChangeShapeType="1"/>
                  </p:cNvSpPr>
                  <p:nvPr/>
                </p:nvSpPr>
                <p:spPr bwMode="auto">
                  <a:xfrm flipV="1">
                    <a:off x="0" y="1200"/>
                    <a:ext cx="144" cy="96"/>
                  </a:xfrm>
                  <a:prstGeom prst="line">
                    <a:avLst/>
                  </a:prstGeom>
                  <a:noFill/>
                  <a:ln w="12700">
                    <a:solidFill>
                      <a:srgbClr val="000000"/>
                    </a:solidFill>
                    <a:round/>
                    <a:headEnd/>
                    <a:tailEnd/>
                  </a:ln>
                </p:spPr>
                <p:txBody>
                  <a:bodyPr/>
                  <a:lstStyle/>
                  <a:p>
                    <a:endParaRPr lang="en-US"/>
                  </a:p>
                </p:txBody>
              </p:sp>
              <p:sp>
                <p:nvSpPr>
                  <p:cNvPr id="464" name="Line 168"/>
                  <p:cNvSpPr>
                    <a:spLocks noChangeShapeType="1"/>
                  </p:cNvSpPr>
                  <p:nvPr/>
                </p:nvSpPr>
                <p:spPr bwMode="auto">
                  <a:xfrm>
                    <a:off x="144" y="1200"/>
                    <a:ext cx="144" cy="96"/>
                  </a:xfrm>
                  <a:prstGeom prst="line">
                    <a:avLst/>
                  </a:prstGeom>
                  <a:noFill/>
                  <a:ln w="12700">
                    <a:solidFill>
                      <a:srgbClr val="000000"/>
                    </a:solidFill>
                    <a:round/>
                    <a:headEnd/>
                    <a:tailEnd/>
                  </a:ln>
                </p:spPr>
                <p:txBody>
                  <a:bodyPr/>
                  <a:lstStyle/>
                  <a:p>
                    <a:endParaRPr lang="en-US"/>
                  </a:p>
                </p:txBody>
              </p:sp>
            </p:grpSp>
            <p:sp>
              <p:nvSpPr>
                <p:cNvPr id="458" name="Line 169"/>
                <p:cNvSpPr>
                  <a:spLocks noChangeShapeType="1"/>
                </p:cNvSpPr>
                <p:nvPr/>
              </p:nvSpPr>
              <p:spPr bwMode="auto">
                <a:xfrm flipV="1">
                  <a:off x="0" y="480"/>
                  <a:ext cx="0" cy="1152"/>
                </a:xfrm>
                <a:prstGeom prst="line">
                  <a:avLst/>
                </a:prstGeom>
                <a:noFill/>
                <a:ln w="12700">
                  <a:solidFill>
                    <a:srgbClr val="000000"/>
                  </a:solidFill>
                  <a:round/>
                  <a:headEnd/>
                  <a:tailEnd/>
                </a:ln>
              </p:spPr>
              <p:txBody>
                <a:bodyPr/>
                <a:lstStyle/>
                <a:p>
                  <a:endParaRPr lang="en-US"/>
                </a:p>
              </p:txBody>
            </p:sp>
            <p:sp>
              <p:nvSpPr>
                <p:cNvPr id="459" name="Line 170"/>
                <p:cNvSpPr>
                  <a:spLocks noChangeShapeType="1"/>
                </p:cNvSpPr>
                <p:nvPr/>
              </p:nvSpPr>
              <p:spPr bwMode="auto">
                <a:xfrm flipV="1">
                  <a:off x="672" y="480"/>
                  <a:ext cx="0" cy="1152"/>
                </a:xfrm>
                <a:prstGeom prst="line">
                  <a:avLst/>
                </a:prstGeom>
                <a:noFill/>
                <a:ln w="12700">
                  <a:solidFill>
                    <a:srgbClr val="000000"/>
                  </a:solidFill>
                  <a:round/>
                  <a:headEnd/>
                  <a:tailEnd/>
                </a:ln>
              </p:spPr>
              <p:txBody>
                <a:bodyPr/>
                <a:lstStyle/>
                <a:p>
                  <a:endParaRPr lang="en-US"/>
                </a:p>
              </p:txBody>
            </p:sp>
            <p:grpSp>
              <p:nvGrpSpPr>
                <p:cNvPr id="460" name="Group 442"/>
                <p:cNvGrpSpPr>
                  <a:grpSpLocks/>
                </p:cNvGrpSpPr>
                <p:nvPr/>
              </p:nvGrpSpPr>
              <p:grpSpPr bwMode="auto">
                <a:xfrm>
                  <a:off x="0" y="0"/>
                  <a:ext cx="672" cy="384"/>
                  <a:chOff x="0" y="0"/>
                  <a:chExt cx="288" cy="96"/>
                </a:xfrm>
              </p:grpSpPr>
              <p:sp>
                <p:nvSpPr>
                  <p:cNvPr id="461" name="Line 172"/>
                  <p:cNvSpPr>
                    <a:spLocks noChangeShapeType="1"/>
                  </p:cNvSpPr>
                  <p:nvPr/>
                </p:nvSpPr>
                <p:spPr bwMode="auto">
                  <a:xfrm flipV="1">
                    <a:off x="0" y="0"/>
                    <a:ext cx="144" cy="96"/>
                  </a:xfrm>
                  <a:prstGeom prst="line">
                    <a:avLst/>
                  </a:prstGeom>
                  <a:noFill/>
                  <a:ln w="12700">
                    <a:solidFill>
                      <a:srgbClr val="000000"/>
                    </a:solidFill>
                    <a:round/>
                    <a:headEnd/>
                    <a:tailEnd/>
                  </a:ln>
                </p:spPr>
                <p:txBody>
                  <a:bodyPr/>
                  <a:lstStyle/>
                  <a:p>
                    <a:endParaRPr lang="en-US"/>
                  </a:p>
                </p:txBody>
              </p:sp>
              <p:sp>
                <p:nvSpPr>
                  <p:cNvPr id="462" name="Line 173"/>
                  <p:cNvSpPr>
                    <a:spLocks noChangeShapeType="1"/>
                  </p:cNvSpPr>
                  <p:nvPr/>
                </p:nvSpPr>
                <p:spPr bwMode="auto">
                  <a:xfrm>
                    <a:off x="144" y="0"/>
                    <a:ext cx="144" cy="96"/>
                  </a:xfrm>
                  <a:prstGeom prst="line">
                    <a:avLst/>
                  </a:prstGeom>
                  <a:noFill/>
                  <a:ln w="12700">
                    <a:solidFill>
                      <a:srgbClr val="000000"/>
                    </a:solidFill>
                    <a:round/>
                    <a:headEnd/>
                    <a:tailEnd/>
                  </a:ln>
                </p:spPr>
                <p:txBody>
                  <a:bodyPr/>
                  <a:lstStyle/>
                  <a:p>
                    <a:endParaRPr lang="en-US"/>
                  </a:p>
                </p:txBody>
              </p:sp>
            </p:grpSp>
          </p:grpSp>
          <p:sp>
            <p:nvSpPr>
              <p:cNvPr id="454" name="Line 174"/>
              <p:cNvSpPr>
                <a:spLocks noChangeShapeType="1"/>
              </p:cNvSpPr>
              <p:nvPr/>
            </p:nvSpPr>
            <p:spPr bwMode="auto">
              <a:xfrm>
                <a:off x="191" y="260"/>
                <a:ext cx="316" cy="0"/>
              </a:xfrm>
              <a:prstGeom prst="line">
                <a:avLst/>
              </a:prstGeom>
              <a:noFill/>
              <a:ln w="12700">
                <a:solidFill>
                  <a:srgbClr val="000000"/>
                </a:solidFill>
                <a:round/>
                <a:headEnd/>
                <a:tailEnd/>
              </a:ln>
            </p:spPr>
            <p:txBody>
              <a:bodyPr/>
              <a:lstStyle/>
              <a:p>
                <a:endParaRPr lang="en-US"/>
              </a:p>
            </p:txBody>
          </p:sp>
        </p:grpSp>
        <p:sp>
          <p:nvSpPr>
            <p:cNvPr id="452" name="Line 174"/>
            <p:cNvSpPr>
              <a:spLocks noChangeShapeType="1"/>
            </p:cNvSpPr>
            <p:nvPr/>
          </p:nvSpPr>
          <p:spPr bwMode="auto">
            <a:xfrm>
              <a:off x="4528968" y="3472926"/>
              <a:ext cx="228600" cy="0"/>
            </a:xfrm>
            <a:prstGeom prst="line">
              <a:avLst/>
            </a:prstGeom>
            <a:noFill/>
            <a:ln w="12700">
              <a:solidFill>
                <a:srgbClr val="000000"/>
              </a:solidFill>
              <a:round/>
              <a:headEnd/>
              <a:tailEnd/>
            </a:ln>
          </p:spPr>
          <p:txBody>
            <a:bodyPr/>
            <a:lstStyle/>
            <a:p>
              <a:endParaRPr lang="en-US"/>
            </a:p>
          </p:txBody>
        </p:sp>
      </p:grpSp>
      <p:grpSp>
        <p:nvGrpSpPr>
          <p:cNvPr id="438" name="Group 213"/>
          <p:cNvGrpSpPr/>
          <p:nvPr/>
        </p:nvGrpSpPr>
        <p:grpSpPr>
          <a:xfrm>
            <a:off x="3145974" y="5878290"/>
            <a:ext cx="685800" cy="657225"/>
            <a:chOff x="7759276" y="3264140"/>
            <a:chExt cx="949325" cy="733425"/>
          </a:xfrm>
        </p:grpSpPr>
        <p:grpSp>
          <p:nvGrpSpPr>
            <p:cNvPr id="465" name="Group 203"/>
            <p:cNvGrpSpPr/>
            <p:nvPr/>
          </p:nvGrpSpPr>
          <p:grpSpPr>
            <a:xfrm>
              <a:off x="7759276" y="3264140"/>
              <a:ext cx="949325" cy="733425"/>
              <a:chOff x="1439863" y="2705100"/>
              <a:chExt cx="949325" cy="733425"/>
            </a:xfrm>
          </p:grpSpPr>
          <p:sp>
            <p:nvSpPr>
              <p:cNvPr id="478" name="Oval 24"/>
              <p:cNvSpPr>
                <a:spLocks noChangeAspect="1" noChangeArrowheads="1"/>
              </p:cNvSpPr>
              <p:nvPr/>
            </p:nvSpPr>
            <p:spPr bwMode="auto">
              <a:xfrm>
                <a:off x="1879275" y="2705100"/>
                <a:ext cx="93988" cy="93663"/>
              </a:xfrm>
              <a:prstGeom prst="ellipse">
                <a:avLst/>
              </a:prstGeom>
              <a:solidFill>
                <a:schemeClr val="tx1"/>
              </a:solidFill>
              <a:ln w="9525">
                <a:solidFill>
                  <a:schemeClr val="tx1"/>
                </a:solidFill>
                <a:round/>
                <a:headEnd/>
                <a:tailEnd/>
              </a:ln>
            </p:spPr>
            <p:txBody>
              <a:bodyPr wrap="none" anchor="ctr"/>
              <a:lstStyle/>
              <a:p>
                <a:endParaRPr lang="en-US" sz="1400"/>
              </a:p>
            </p:txBody>
          </p:sp>
          <p:sp>
            <p:nvSpPr>
              <p:cNvPr id="476" name="Rectangle 42"/>
              <p:cNvSpPr>
                <a:spLocks noChangeArrowheads="1"/>
              </p:cNvSpPr>
              <p:nvPr/>
            </p:nvSpPr>
            <p:spPr bwMode="auto">
              <a:xfrm>
                <a:off x="1439863" y="2930525"/>
                <a:ext cx="949325" cy="508000"/>
              </a:xfrm>
              <a:prstGeom prst="rect">
                <a:avLst/>
              </a:prstGeom>
              <a:solidFill>
                <a:srgbClr val="2217F5"/>
              </a:solidFill>
              <a:ln w="9525">
                <a:solidFill>
                  <a:schemeClr val="tx1"/>
                </a:solidFill>
                <a:miter lim="800000"/>
                <a:headEnd/>
                <a:tailEnd/>
              </a:ln>
            </p:spPr>
            <p:txBody>
              <a:bodyPr vert="vert" wrap="none" anchor="ctr"/>
              <a:lstStyle/>
              <a:p>
                <a:pPr algn="ctr"/>
                <a:r>
                  <a:rPr lang="en-US" sz="4400" dirty="0"/>
                  <a:t>E</a:t>
                </a:r>
              </a:p>
            </p:txBody>
          </p:sp>
        </p:grpSp>
        <p:grpSp>
          <p:nvGrpSpPr>
            <p:cNvPr id="466" name="Group 373"/>
            <p:cNvGrpSpPr>
              <a:grpSpLocks noChangeAspect="1"/>
            </p:cNvGrpSpPr>
            <p:nvPr/>
          </p:nvGrpSpPr>
          <p:grpSpPr bwMode="auto">
            <a:xfrm>
              <a:off x="7913225" y="3770874"/>
              <a:ext cx="577850" cy="107529"/>
              <a:chOff x="164" y="1363"/>
              <a:chExt cx="221" cy="36"/>
            </a:xfrm>
          </p:grpSpPr>
          <p:sp>
            <p:nvSpPr>
              <p:cNvPr id="467" name="Text Box 377"/>
              <p:cNvSpPr txBox="1">
                <a:spLocks noChangeAspect="1" noChangeArrowheads="1"/>
              </p:cNvSpPr>
              <p:nvPr/>
            </p:nvSpPr>
            <p:spPr bwMode="auto">
              <a:xfrm>
                <a:off x="164" y="1363"/>
                <a:ext cx="0" cy="34"/>
              </a:xfrm>
              <a:prstGeom prst="rect">
                <a:avLst/>
              </a:prstGeom>
              <a:noFill/>
              <a:ln w="9525">
                <a:noFill/>
                <a:miter lim="800000"/>
                <a:headEnd/>
                <a:tailEnd/>
              </a:ln>
            </p:spPr>
            <p:txBody>
              <a:bodyPr wrap="none" lIns="0" tIns="0" rIns="0" bIns="0">
                <a:spAutoFit/>
              </a:bodyPr>
              <a:lstStyle/>
              <a:p>
                <a:pPr algn="r">
                  <a:spcBef>
                    <a:spcPct val="50000"/>
                  </a:spcBef>
                </a:pPr>
                <a:endParaRPr lang="en-US" sz="600" b="1"/>
              </a:p>
            </p:txBody>
          </p:sp>
          <p:sp>
            <p:nvSpPr>
              <p:cNvPr id="468" name="Text Box 378"/>
              <p:cNvSpPr txBox="1">
                <a:spLocks noChangeAspect="1" noChangeArrowheads="1"/>
              </p:cNvSpPr>
              <p:nvPr/>
            </p:nvSpPr>
            <p:spPr bwMode="auto">
              <a:xfrm>
                <a:off x="385" y="1365"/>
                <a:ext cx="0" cy="34"/>
              </a:xfrm>
              <a:prstGeom prst="rect">
                <a:avLst/>
              </a:prstGeom>
              <a:noFill/>
              <a:ln w="9525">
                <a:noFill/>
                <a:miter lim="800000"/>
                <a:headEnd/>
                <a:tailEnd/>
              </a:ln>
            </p:spPr>
            <p:txBody>
              <a:bodyPr wrap="none" lIns="0" tIns="0" rIns="0" bIns="0">
                <a:spAutoFit/>
              </a:bodyPr>
              <a:lstStyle/>
              <a:p>
                <a:pPr>
                  <a:spcBef>
                    <a:spcPct val="50000"/>
                  </a:spcBef>
                </a:pPr>
                <a:endParaRPr lang="en-US" sz="600" b="1"/>
              </a:p>
            </p:txBody>
          </p:sp>
        </p:grpSp>
      </p:grpSp>
      <p:grpSp>
        <p:nvGrpSpPr>
          <p:cNvPr id="491" name="Group 490"/>
          <p:cNvGrpSpPr/>
          <p:nvPr/>
        </p:nvGrpSpPr>
        <p:grpSpPr>
          <a:xfrm>
            <a:off x="4517572" y="5856514"/>
            <a:ext cx="685800" cy="657225"/>
            <a:chOff x="5562600" y="5791200"/>
            <a:chExt cx="685800" cy="657225"/>
          </a:xfrm>
        </p:grpSpPr>
        <p:grpSp>
          <p:nvGrpSpPr>
            <p:cNvPr id="490" name="Group 489"/>
            <p:cNvGrpSpPr/>
            <p:nvPr/>
          </p:nvGrpSpPr>
          <p:grpSpPr>
            <a:xfrm>
              <a:off x="5562600" y="5791200"/>
              <a:ext cx="685800" cy="657225"/>
              <a:chOff x="5562600" y="5791200"/>
              <a:chExt cx="685800" cy="657225"/>
            </a:xfrm>
          </p:grpSpPr>
          <p:grpSp>
            <p:nvGrpSpPr>
              <p:cNvPr id="479" name="Group 213"/>
              <p:cNvGrpSpPr/>
              <p:nvPr/>
            </p:nvGrpSpPr>
            <p:grpSpPr>
              <a:xfrm>
                <a:off x="5562600" y="5791200"/>
                <a:ext cx="685800" cy="657225"/>
                <a:chOff x="7759276" y="3264140"/>
                <a:chExt cx="949325" cy="733425"/>
              </a:xfrm>
            </p:grpSpPr>
            <p:grpSp>
              <p:nvGrpSpPr>
                <p:cNvPr id="480" name="Group 203"/>
                <p:cNvGrpSpPr/>
                <p:nvPr/>
              </p:nvGrpSpPr>
              <p:grpSpPr>
                <a:xfrm>
                  <a:off x="7759276" y="3264140"/>
                  <a:ext cx="949325" cy="733425"/>
                  <a:chOff x="1439863" y="2705100"/>
                  <a:chExt cx="949325" cy="733425"/>
                </a:xfrm>
              </p:grpSpPr>
              <p:sp>
                <p:nvSpPr>
                  <p:cNvPr id="484" name="Oval 24"/>
                  <p:cNvSpPr>
                    <a:spLocks noChangeAspect="1" noChangeArrowheads="1"/>
                  </p:cNvSpPr>
                  <p:nvPr/>
                </p:nvSpPr>
                <p:spPr bwMode="auto">
                  <a:xfrm>
                    <a:off x="1879275" y="2705100"/>
                    <a:ext cx="93988" cy="93663"/>
                  </a:xfrm>
                  <a:prstGeom prst="ellipse">
                    <a:avLst/>
                  </a:prstGeom>
                  <a:noFill/>
                  <a:ln w="9525">
                    <a:solidFill>
                      <a:schemeClr val="tx1"/>
                    </a:solidFill>
                    <a:round/>
                    <a:headEnd/>
                    <a:tailEnd/>
                  </a:ln>
                </p:spPr>
                <p:txBody>
                  <a:bodyPr wrap="none" anchor="ctr"/>
                  <a:lstStyle/>
                  <a:p>
                    <a:endParaRPr lang="en-US" sz="1400"/>
                  </a:p>
                </p:txBody>
              </p:sp>
              <p:sp>
                <p:nvSpPr>
                  <p:cNvPr id="485" name="Rectangle 42"/>
                  <p:cNvSpPr>
                    <a:spLocks noChangeArrowheads="1"/>
                  </p:cNvSpPr>
                  <p:nvPr/>
                </p:nvSpPr>
                <p:spPr bwMode="auto">
                  <a:xfrm>
                    <a:off x="1439863" y="2930525"/>
                    <a:ext cx="949325" cy="508000"/>
                  </a:xfrm>
                  <a:prstGeom prst="rect">
                    <a:avLst/>
                  </a:prstGeom>
                  <a:solidFill>
                    <a:srgbClr val="2217F5"/>
                  </a:solidFill>
                  <a:ln w="9525">
                    <a:solidFill>
                      <a:schemeClr val="tx1"/>
                    </a:solidFill>
                    <a:miter lim="800000"/>
                    <a:headEnd/>
                    <a:tailEnd/>
                  </a:ln>
                </p:spPr>
                <p:txBody>
                  <a:bodyPr vert="vert" wrap="none" anchor="ctr"/>
                  <a:lstStyle/>
                  <a:p>
                    <a:pPr algn="ctr"/>
                    <a:endParaRPr lang="en-US" sz="4400" dirty="0"/>
                  </a:p>
                </p:txBody>
              </p:sp>
            </p:grpSp>
            <p:grpSp>
              <p:nvGrpSpPr>
                <p:cNvPr id="481" name="Group 373"/>
                <p:cNvGrpSpPr>
                  <a:grpSpLocks noChangeAspect="1"/>
                </p:cNvGrpSpPr>
                <p:nvPr/>
              </p:nvGrpSpPr>
              <p:grpSpPr bwMode="auto">
                <a:xfrm>
                  <a:off x="7913225" y="3770874"/>
                  <a:ext cx="577850" cy="107529"/>
                  <a:chOff x="164" y="1363"/>
                  <a:chExt cx="221" cy="36"/>
                </a:xfrm>
              </p:grpSpPr>
              <p:sp>
                <p:nvSpPr>
                  <p:cNvPr id="482" name="Text Box 377"/>
                  <p:cNvSpPr txBox="1">
                    <a:spLocks noChangeAspect="1" noChangeArrowheads="1"/>
                  </p:cNvSpPr>
                  <p:nvPr/>
                </p:nvSpPr>
                <p:spPr bwMode="auto">
                  <a:xfrm>
                    <a:off x="164" y="1363"/>
                    <a:ext cx="0" cy="34"/>
                  </a:xfrm>
                  <a:prstGeom prst="rect">
                    <a:avLst/>
                  </a:prstGeom>
                  <a:noFill/>
                  <a:ln w="9525">
                    <a:noFill/>
                    <a:miter lim="800000"/>
                    <a:headEnd/>
                    <a:tailEnd/>
                  </a:ln>
                </p:spPr>
                <p:txBody>
                  <a:bodyPr wrap="none" lIns="0" tIns="0" rIns="0" bIns="0">
                    <a:spAutoFit/>
                  </a:bodyPr>
                  <a:lstStyle/>
                  <a:p>
                    <a:pPr algn="r">
                      <a:spcBef>
                        <a:spcPct val="50000"/>
                      </a:spcBef>
                    </a:pPr>
                    <a:endParaRPr lang="en-US" sz="600" b="1"/>
                  </a:p>
                </p:txBody>
              </p:sp>
              <p:sp>
                <p:nvSpPr>
                  <p:cNvPr id="483" name="Text Box 378"/>
                  <p:cNvSpPr txBox="1">
                    <a:spLocks noChangeAspect="1" noChangeArrowheads="1"/>
                  </p:cNvSpPr>
                  <p:nvPr/>
                </p:nvSpPr>
                <p:spPr bwMode="auto">
                  <a:xfrm>
                    <a:off x="385" y="1365"/>
                    <a:ext cx="0" cy="34"/>
                  </a:xfrm>
                  <a:prstGeom prst="rect">
                    <a:avLst/>
                  </a:prstGeom>
                  <a:noFill/>
                  <a:ln w="9525">
                    <a:noFill/>
                    <a:miter lim="800000"/>
                    <a:headEnd/>
                    <a:tailEnd/>
                  </a:ln>
                </p:spPr>
                <p:txBody>
                  <a:bodyPr wrap="none" lIns="0" tIns="0" rIns="0" bIns="0">
                    <a:spAutoFit/>
                  </a:bodyPr>
                  <a:lstStyle/>
                  <a:p>
                    <a:pPr>
                      <a:spcBef>
                        <a:spcPct val="50000"/>
                      </a:spcBef>
                    </a:pPr>
                    <a:endParaRPr lang="en-US" sz="600" b="1"/>
                  </a:p>
                </p:txBody>
              </p:sp>
            </p:grpSp>
          </p:grpSp>
          <p:cxnSp>
            <p:nvCxnSpPr>
              <p:cNvPr id="488" name="Straight Connector 487"/>
              <p:cNvCxnSpPr/>
              <p:nvPr/>
            </p:nvCxnSpPr>
            <p:spPr>
              <a:xfrm flipV="1">
                <a:off x="5871210" y="5795010"/>
                <a:ext cx="762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6" name="Oval 485"/>
            <p:cNvSpPr/>
            <p:nvPr/>
          </p:nvSpPr>
          <p:spPr>
            <a:xfrm>
              <a:off x="5844822" y="6129867"/>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4" name="Group 503"/>
          <p:cNvGrpSpPr/>
          <p:nvPr/>
        </p:nvGrpSpPr>
        <p:grpSpPr>
          <a:xfrm>
            <a:off x="6259286" y="5856514"/>
            <a:ext cx="685800" cy="838200"/>
            <a:chOff x="6934200" y="5867400"/>
            <a:chExt cx="685800" cy="838200"/>
          </a:xfrm>
        </p:grpSpPr>
        <p:grpSp>
          <p:nvGrpSpPr>
            <p:cNvPr id="493" name="Group 489"/>
            <p:cNvGrpSpPr/>
            <p:nvPr/>
          </p:nvGrpSpPr>
          <p:grpSpPr>
            <a:xfrm>
              <a:off x="6934200" y="5867400"/>
              <a:ext cx="685800" cy="657225"/>
              <a:chOff x="5562600" y="5791200"/>
              <a:chExt cx="685800" cy="657225"/>
            </a:xfrm>
          </p:grpSpPr>
          <p:grpSp>
            <p:nvGrpSpPr>
              <p:cNvPr id="495" name="Group 213"/>
              <p:cNvGrpSpPr/>
              <p:nvPr/>
            </p:nvGrpSpPr>
            <p:grpSpPr>
              <a:xfrm>
                <a:off x="5562600" y="5791200"/>
                <a:ext cx="685800" cy="657225"/>
                <a:chOff x="7759276" y="3264140"/>
                <a:chExt cx="949325" cy="733425"/>
              </a:xfrm>
            </p:grpSpPr>
            <p:grpSp>
              <p:nvGrpSpPr>
                <p:cNvPr id="497" name="Group 203"/>
                <p:cNvGrpSpPr/>
                <p:nvPr/>
              </p:nvGrpSpPr>
              <p:grpSpPr>
                <a:xfrm>
                  <a:off x="7759276" y="3264140"/>
                  <a:ext cx="949325" cy="733425"/>
                  <a:chOff x="1439863" y="2705100"/>
                  <a:chExt cx="949325" cy="733425"/>
                </a:xfrm>
              </p:grpSpPr>
              <p:sp>
                <p:nvSpPr>
                  <p:cNvPr id="501" name="Oval 24"/>
                  <p:cNvSpPr>
                    <a:spLocks noChangeAspect="1" noChangeArrowheads="1"/>
                  </p:cNvSpPr>
                  <p:nvPr/>
                </p:nvSpPr>
                <p:spPr bwMode="auto">
                  <a:xfrm>
                    <a:off x="1879275" y="2705100"/>
                    <a:ext cx="93988" cy="93663"/>
                  </a:xfrm>
                  <a:prstGeom prst="ellipse">
                    <a:avLst/>
                  </a:prstGeom>
                  <a:noFill/>
                  <a:ln w="9525">
                    <a:solidFill>
                      <a:schemeClr val="tx1"/>
                    </a:solidFill>
                    <a:round/>
                    <a:headEnd/>
                    <a:tailEnd/>
                  </a:ln>
                </p:spPr>
                <p:txBody>
                  <a:bodyPr wrap="none" anchor="ctr"/>
                  <a:lstStyle/>
                  <a:p>
                    <a:endParaRPr lang="en-US" sz="1400"/>
                  </a:p>
                </p:txBody>
              </p:sp>
              <p:sp>
                <p:nvSpPr>
                  <p:cNvPr id="502" name="Rectangle 42"/>
                  <p:cNvSpPr>
                    <a:spLocks noChangeArrowheads="1"/>
                  </p:cNvSpPr>
                  <p:nvPr/>
                </p:nvSpPr>
                <p:spPr bwMode="auto">
                  <a:xfrm>
                    <a:off x="1439863" y="2930525"/>
                    <a:ext cx="949325" cy="508000"/>
                  </a:xfrm>
                  <a:prstGeom prst="rect">
                    <a:avLst/>
                  </a:prstGeom>
                  <a:solidFill>
                    <a:srgbClr val="2217F5"/>
                  </a:solidFill>
                  <a:ln w="9525">
                    <a:solidFill>
                      <a:schemeClr val="tx1"/>
                    </a:solidFill>
                    <a:miter lim="800000"/>
                    <a:headEnd/>
                    <a:tailEnd/>
                  </a:ln>
                </p:spPr>
                <p:txBody>
                  <a:bodyPr vert="vert" wrap="none" anchor="ctr"/>
                  <a:lstStyle/>
                  <a:p>
                    <a:pPr algn="ctr"/>
                    <a:endParaRPr lang="en-US" sz="4400" dirty="0"/>
                  </a:p>
                </p:txBody>
              </p:sp>
            </p:grpSp>
            <p:grpSp>
              <p:nvGrpSpPr>
                <p:cNvPr id="498" name="Group 373"/>
                <p:cNvGrpSpPr>
                  <a:grpSpLocks noChangeAspect="1"/>
                </p:cNvGrpSpPr>
                <p:nvPr/>
              </p:nvGrpSpPr>
              <p:grpSpPr bwMode="auto">
                <a:xfrm>
                  <a:off x="7913225" y="3770874"/>
                  <a:ext cx="577850" cy="107529"/>
                  <a:chOff x="164" y="1363"/>
                  <a:chExt cx="221" cy="36"/>
                </a:xfrm>
              </p:grpSpPr>
              <p:sp>
                <p:nvSpPr>
                  <p:cNvPr id="499" name="Text Box 377"/>
                  <p:cNvSpPr txBox="1">
                    <a:spLocks noChangeAspect="1" noChangeArrowheads="1"/>
                  </p:cNvSpPr>
                  <p:nvPr/>
                </p:nvSpPr>
                <p:spPr bwMode="auto">
                  <a:xfrm>
                    <a:off x="164" y="1363"/>
                    <a:ext cx="0" cy="34"/>
                  </a:xfrm>
                  <a:prstGeom prst="rect">
                    <a:avLst/>
                  </a:prstGeom>
                  <a:noFill/>
                  <a:ln w="9525">
                    <a:noFill/>
                    <a:miter lim="800000"/>
                    <a:headEnd/>
                    <a:tailEnd/>
                  </a:ln>
                </p:spPr>
                <p:txBody>
                  <a:bodyPr wrap="none" lIns="0" tIns="0" rIns="0" bIns="0">
                    <a:spAutoFit/>
                  </a:bodyPr>
                  <a:lstStyle/>
                  <a:p>
                    <a:pPr algn="r">
                      <a:spcBef>
                        <a:spcPct val="50000"/>
                      </a:spcBef>
                    </a:pPr>
                    <a:endParaRPr lang="en-US" sz="600" b="1"/>
                  </a:p>
                </p:txBody>
              </p:sp>
              <p:sp>
                <p:nvSpPr>
                  <p:cNvPr id="500" name="Text Box 378"/>
                  <p:cNvSpPr txBox="1">
                    <a:spLocks noChangeAspect="1" noChangeArrowheads="1"/>
                  </p:cNvSpPr>
                  <p:nvPr/>
                </p:nvSpPr>
                <p:spPr bwMode="auto">
                  <a:xfrm>
                    <a:off x="385" y="1365"/>
                    <a:ext cx="0" cy="34"/>
                  </a:xfrm>
                  <a:prstGeom prst="rect">
                    <a:avLst/>
                  </a:prstGeom>
                  <a:noFill/>
                  <a:ln w="9525">
                    <a:noFill/>
                    <a:miter lim="800000"/>
                    <a:headEnd/>
                    <a:tailEnd/>
                  </a:ln>
                </p:spPr>
                <p:txBody>
                  <a:bodyPr wrap="none" lIns="0" tIns="0" rIns="0" bIns="0">
                    <a:spAutoFit/>
                  </a:bodyPr>
                  <a:lstStyle/>
                  <a:p>
                    <a:pPr>
                      <a:spcBef>
                        <a:spcPct val="50000"/>
                      </a:spcBef>
                    </a:pPr>
                    <a:endParaRPr lang="en-US" sz="600" b="1"/>
                  </a:p>
                </p:txBody>
              </p:sp>
            </p:grpSp>
          </p:grpSp>
          <p:cxnSp>
            <p:nvCxnSpPr>
              <p:cNvPr id="496" name="Straight Connector 495"/>
              <p:cNvCxnSpPr/>
              <p:nvPr/>
            </p:nvCxnSpPr>
            <p:spPr>
              <a:xfrm flipV="1">
                <a:off x="5871210" y="5795010"/>
                <a:ext cx="76200" cy="76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3" name="Arc 502"/>
            <p:cNvSpPr/>
            <p:nvPr/>
          </p:nvSpPr>
          <p:spPr>
            <a:xfrm>
              <a:off x="6934200" y="6302830"/>
              <a:ext cx="685800" cy="402770"/>
            </a:xfrm>
            <a:prstGeom prst="arc">
              <a:avLst>
                <a:gd name="adj1" fmla="val 11147236"/>
                <a:gd name="adj2" fmla="val 21311945"/>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
            <a:ext cx="9144000" cy="6857999"/>
          </a:xfrm>
        </p:spPr>
        <p:txBody>
          <a:bodyPr>
            <a:noAutofit/>
          </a:bodyPr>
          <a:lstStyle/>
          <a:p>
            <a:r>
              <a:rPr lang="en-US" sz="1200" dirty="0"/>
              <a:t>Purpose of </a:t>
            </a:r>
            <a:r>
              <a:rPr lang="en-US" sz="1200" u="sng" dirty="0"/>
              <a:t>fires </a:t>
            </a:r>
            <a:r>
              <a:rPr lang="en-US" sz="1200" dirty="0"/>
              <a:t>is: destroy ADA systems, suppress enemy positions and provide obscuration to support the assault, and neutralize reinforcements. </a:t>
            </a:r>
          </a:p>
          <a:p>
            <a:endParaRPr lang="en-US" sz="1200" dirty="0"/>
          </a:p>
          <a:p>
            <a:endParaRPr lang="en-US" sz="1200" dirty="0"/>
          </a:p>
          <a:p>
            <a:endParaRPr lang="en-US" sz="1200" dirty="0"/>
          </a:p>
          <a:p>
            <a:endParaRPr lang="en-US" sz="1200" dirty="0"/>
          </a:p>
          <a:p>
            <a:endParaRPr lang="en-US" sz="1200" dirty="0"/>
          </a:p>
          <a:p>
            <a:r>
              <a:rPr lang="en-US" sz="1200" dirty="0"/>
              <a:t>Purpose of </a:t>
            </a:r>
            <a:r>
              <a:rPr lang="en-US" sz="1200" u="sng" dirty="0"/>
              <a:t>Engineers</a:t>
            </a:r>
            <a:r>
              <a:rPr lang="en-US" sz="1200" dirty="0"/>
              <a:t> is: provide mobility on to OBJ Bull and on RTE VIBE via reduction of obstacles ultimately allowing the passage of the 1st BDE, 25th ID</a:t>
            </a:r>
          </a:p>
          <a:p>
            <a:endParaRPr lang="en-US" sz="1200" dirty="0"/>
          </a:p>
          <a:p>
            <a:endParaRPr lang="en-US" sz="1200" dirty="0"/>
          </a:p>
          <a:p>
            <a:endParaRPr lang="en-US" sz="1200" dirty="0"/>
          </a:p>
          <a:p>
            <a:endParaRPr lang="en-US" sz="1200" dirty="0"/>
          </a:p>
          <a:p>
            <a:endParaRPr lang="en-US" sz="1200" dirty="0"/>
          </a:p>
          <a:p>
            <a:r>
              <a:rPr lang="en-US" sz="1200" dirty="0"/>
              <a:t>Purpose of </a:t>
            </a:r>
            <a:r>
              <a:rPr lang="en-US" sz="1200" u="sng" dirty="0"/>
              <a:t>ADA </a:t>
            </a:r>
            <a:r>
              <a:rPr lang="en-US" sz="1200" dirty="0"/>
              <a:t>is: prevent envelopment of the DO from the enemy’s  Hind-Ds </a:t>
            </a:r>
          </a:p>
          <a:p>
            <a:endParaRPr lang="en-US" sz="1200" dirty="0"/>
          </a:p>
          <a:p>
            <a:endParaRPr lang="en-US" sz="1200" dirty="0"/>
          </a:p>
          <a:p>
            <a:endParaRPr lang="en-US" sz="1200" dirty="0"/>
          </a:p>
          <a:p>
            <a:endParaRPr lang="en-US" sz="1200" dirty="0"/>
          </a:p>
          <a:p>
            <a:endParaRPr lang="en-US" sz="1200" dirty="0"/>
          </a:p>
          <a:p>
            <a:r>
              <a:rPr lang="en-US" sz="1200" dirty="0"/>
              <a:t>Purpose of </a:t>
            </a:r>
            <a:r>
              <a:rPr lang="en-US" sz="1200" u="sng" dirty="0"/>
              <a:t>Movement and Maneuver</a:t>
            </a:r>
            <a:r>
              <a:rPr lang="en-US" sz="1200" dirty="0"/>
              <a:t> is:</a:t>
            </a:r>
          </a:p>
          <a:p>
            <a:endParaRPr lang="en-US" sz="1200" dirty="0"/>
          </a:p>
          <a:p>
            <a:endParaRPr lang="en-US" sz="1200" dirty="0"/>
          </a:p>
          <a:p>
            <a:endParaRPr lang="en-US" sz="1200" dirty="0"/>
          </a:p>
          <a:p>
            <a:endParaRPr lang="en-US" sz="1200" dirty="0"/>
          </a:p>
          <a:p>
            <a:endParaRPr lang="en-US" sz="1200" dirty="0"/>
          </a:p>
          <a:p>
            <a:r>
              <a:rPr lang="en-US" sz="1200" dirty="0"/>
              <a:t>Purpose of </a:t>
            </a:r>
            <a:r>
              <a:rPr lang="en-US" sz="1200" u="sng" dirty="0"/>
              <a:t>intelligence </a:t>
            </a:r>
            <a:r>
              <a:rPr lang="en-US" sz="1200" dirty="0"/>
              <a:t>is: provide accurate locations of enemy Ops and key weapon systems</a:t>
            </a:r>
          </a:p>
          <a:p>
            <a:endParaRPr lang="en-US" sz="1200" dirty="0"/>
          </a:p>
          <a:p>
            <a:pPr>
              <a:buFont typeface="+mj-lt"/>
              <a:buAutoNum type="arabicPeriod"/>
            </a:pPr>
            <a:endParaRPr lang="en-US" sz="1200" dirty="0"/>
          </a:p>
          <a:p>
            <a:pPr>
              <a:buFont typeface="+mj-lt"/>
              <a:buAutoNum type="arabicPeriod"/>
            </a:pPr>
            <a:endParaRPr lang="en-US" sz="1200" dirty="0"/>
          </a:p>
          <a:p>
            <a:pPr>
              <a:buFont typeface="+mj-lt"/>
              <a:buAutoNum type="arabicPeriod"/>
            </a:pPr>
            <a:endParaRPr lang="en-US" sz="1200" dirty="0"/>
          </a:p>
        </p:txBody>
      </p:sp>
      <p:sp>
        <p:nvSpPr>
          <p:cNvPr id="4" name="Slide Number Placeholder 3"/>
          <p:cNvSpPr>
            <a:spLocks noGrp="1"/>
          </p:cNvSpPr>
          <p:nvPr>
            <p:ph type="sldNum" sz="quarter" idx="12"/>
          </p:nvPr>
        </p:nvSpPr>
        <p:spPr/>
        <p:txBody>
          <a:bodyPr/>
          <a:lstStyle/>
          <a:p>
            <a:fld id="{E890E140-0B60-4672-8063-1ED41C323063}" type="slidenum">
              <a:rPr lang="en-US" smtClean="0"/>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31</a:t>
            </a:fld>
            <a:endParaRPr lang="en-US"/>
          </a:p>
        </p:txBody>
      </p:sp>
      <p:sp>
        <p:nvSpPr>
          <p:cNvPr id="5" name="Rectangle 4"/>
          <p:cNvSpPr/>
          <p:nvPr/>
        </p:nvSpPr>
        <p:spPr>
          <a:xfrm>
            <a:off x="0" y="0"/>
            <a:ext cx="9144000" cy="5632311"/>
          </a:xfrm>
          <a:prstGeom prst="rect">
            <a:avLst/>
          </a:prstGeom>
        </p:spPr>
        <p:txBody>
          <a:bodyPr wrap="square">
            <a:spAutoFit/>
          </a:bodyPr>
          <a:lstStyle/>
          <a:p>
            <a:pPr>
              <a:buFont typeface="Arial" pitchFamily="34" charset="0"/>
              <a:buChar char="•"/>
            </a:pPr>
            <a:r>
              <a:rPr lang="en-US" sz="1200" dirty="0"/>
              <a:t>Purpose of </a:t>
            </a:r>
            <a:r>
              <a:rPr lang="en-US" sz="1200" u="sng" dirty="0"/>
              <a:t>sustainment</a:t>
            </a:r>
            <a:r>
              <a:rPr lang="en-US" sz="1200" dirty="0"/>
              <a:t> is (i.e. ensure we have enough ammo, fuel):</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Purpose of </a:t>
            </a:r>
            <a:r>
              <a:rPr lang="en-US" sz="1200" u="sng" dirty="0"/>
              <a:t>Command and Control </a:t>
            </a:r>
            <a:r>
              <a:rPr lang="en-US" sz="1200" dirty="0"/>
              <a:t>is:</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u="sng" dirty="0"/>
              <a:t>Endstate</a:t>
            </a:r>
            <a:r>
              <a:rPr lang="en-US" sz="1200" dirty="0"/>
              <a:t> (How are you arrayed after successful accomplishment of the mission with respect to enemy and terrain.  E.G.  Enemy on the OBJ destroyed, hill seized, platoons arrayed in battle positions prepared for enemy counterattack.</a:t>
            </a:r>
          </a:p>
          <a:p>
            <a:pPr>
              <a:buFont typeface="Arial" pitchFamily="34" charset="0"/>
              <a:buChar char="•"/>
            </a:pPr>
            <a:endParaRPr lang="en-US" sz="1200" dirty="0"/>
          </a:p>
          <a:p>
            <a:pPr lvl="1">
              <a:buFont typeface="Arial" pitchFamily="34" charset="0"/>
              <a:buChar char="•"/>
            </a:pPr>
            <a:r>
              <a:rPr lang="en-US" sz="1200" dirty="0"/>
              <a:t>Enemy: on OBJ Bull destroyed</a:t>
            </a:r>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r>
              <a:rPr lang="en-US" sz="1200" dirty="0"/>
              <a:t>Terrain: all key terrain seized</a:t>
            </a:r>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endParaRPr lang="en-US" sz="1200" dirty="0"/>
          </a:p>
          <a:p>
            <a:pPr lvl="1">
              <a:buFont typeface="Arial" pitchFamily="34" charset="0"/>
              <a:buChar char="•"/>
            </a:pPr>
            <a:r>
              <a:rPr lang="en-US" sz="1200" dirty="0"/>
              <a:t>Friendly: prepared for enemy counter attack</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noAutofit/>
          </a:bodyPr>
          <a:lstStyle/>
          <a:p>
            <a:pPr marL="514350" indent="-514350">
              <a:buNone/>
            </a:pPr>
            <a:r>
              <a:rPr lang="en-US" sz="1200" b="1" dirty="0"/>
              <a:t>Scheme of Maneuver (Talk the Concept Sketch from start to finish)</a:t>
            </a:r>
          </a:p>
          <a:p>
            <a:pPr marL="514350" indent="-514350">
              <a:buAutoNum type="arabicPeriod"/>
            </a:pPr>
            <a:r>
              <a:rPr lang="en-US" sz="1200" dirty="0"/>
              <a:t>I see this as a ___________5__________________ phase operation.</a:t>
            </a:r>
          </a:p>
          <a:p>
            <a:pPr marL="914400" lvl="1" indent="-514350">
              <a:buAutoNum type="arabicPeriod"/>
            </a:pPr>
            <a:endParaRPr lang="en-US" sz="1200" dirty="0"/>
          </a:p>
          <a:p>
            <a:pPr marL="914400" lvl="1" indent="-514350">
              <a:buNone/>
            </a:pPr>
            <a:r>
              <a:rPr lang="en-US" sz="1200" dirty="0"/>
              <a:t>The 1</a:t>
            </a:r>
            <a:r>
              <a:rPr lang="en-US" sz="1200" baseline="30000" dirty="0"/>
              <a:t>st</a:t>
            </a:r>
            <a:r>
              <a:rPr lang="en-US" sz="1200" dirty="0"/>
              <a:t> Phase is _______________Prep____________________.  Critical to this phase is: Occupation of ATK POS Kathy</a:t>
            </a:r>
          </a:p>
          <a:p>
            <a:pPr marL="914400" lvl="1" indent="-514350">
              <a:buNone/>
            </a:pPr>
            <a:r>
              <a:rPr lang="en-US" sz="1200" dirty="0"/>
              <a:t>	Begins: Receipt of this Order</a:t>
            </a:r>
          </a:p>
          <a:p>
            <a:pPr marL="914400" lvl="1" indent="-514350">
              <a:buNone/>
            </a:pPr>
            <a:r>
              <a:rPr lang="en-US" sz="1200" dirty="0"/>
              <a:t>	Ends: Occupy ATK POS Kathy</a:t>
            </a:r>
          </a:p>
          <a:p>
            <a:pPr marL="914400" lvl="1" indent="-514350">
              <a:buAutoNum type="arabicPeriod"/>
            </a:pPr>
            <a:endParaRPr lang="en-US" sz="1200" dirty="0"/>
          </a:p>
          <a:p>
            <a:pPr marL="914400" lvl="1" indent="-514350">
              <a:buNone/>
            </a:pPr>
            <a:r>
              <a:rPr lang="en-US" sz="1200" dirty="0"/>
              <a:t>The 2</a:t>
            </a:r>
            <a:r>
              <a:rPr lang="en-US" sz="1200" baseline="30000" dirty="0"/>
              <a:t>nd</a:t>
            </a:r>
            <a:r>
              <a:rPr lang="en-US" sz="1200" dirty="0"/>
              <a:t> Phase is ________________Movement___________________.  Critical to this phase is: L/U with the Scouts</a:t>
            </a:r>
          </a:p>
          <a:p>
            <a:pPr marL="914400" lvl="1" indent="-514350">
              <a:buNone/>
            </a:pPr>
            <a:r>
              <a:rPr lang="en-US" sz="1200" dirty="0"/>
              <a:t>	Begins: Cross the LD</a:t>
            </a:r>
          </a:p>
          <a:p>
            <a:pPr marL="914400" lvl="1" indent="-514350">
              <a:buNone/>
            </a:pPr>
            <a:r>
              <a:rPr lang="en-US" sz="1200" dirty="0"/>
              <a:t>	Ends: ORP has been established</a:t>
            </a:r>
            <a:endParaRPr lang="en-US" sz="400" dirty="0"/>
          </a:p>
          <a:p>
            <a:pPr marL="914400" lvl="1" indent="-514350">
              <a:buAutoNum type="arabicPeriod"/>
            </a:pPr>
            <a:endParaRPr lang="en-US" sz="1200" dirty="0"/>
          </a:p>
          <a:p>
            <a:pPr marL="914400" lvl="1" indent="-514350">
              <a:buAutoNum type="arabicPeriod"/>
            </a:pPr>
            <a:endParaRPr lang="en-US" sz="1200" dirty="0"/>
          </a:p>
          <a:p>
            <a:pPr marL="914400" lvl="1" indent="-514350">
              <a:buNone/>
            </a:pPr>
            <a:r>
              <a:rPr lang="en-US" sz="1200" dirty="0"/>
              <a:t>The 3</a:t>
            </a:r>
            <a:r>
              <a:rPr lang="en-US" sz="1200" baseline="30000" dirty="0"/>
              <a:t>rd</a:t>
            </a:r>
            <a:r>
              <a:rPr lang="en-US" sz="1200" dirty="0"/>
              <a:t> Phase is _________________Isolation___________________.  Critical to this phase is: Crossing PL Utah</a:t>
            </a:r>
          </a:p>
          <a:p>
            <a:pPr marL="914400" lvl="1" indent="-514350">
              <a:buNone/>
            </a:pPr>
            <a:r>
              <a:rPr lang="en-US" sz="1200" dirty="0"/>
              <a:t>	Begins: Leave ORP</a:t>
            </a:r>
          </a:p>
          <a:p>
            <a:pPr marL="914400" lvl="1" indent="-514350">
              <a:buNone/>
            </a:pPr>
            <a:r>
              <a:rPr lang="en-US" sz="1200" dirty="0"/>
              <a:t>	Ends: ASLT POS Established</a:t>
            </a:r>
          </a:p>
          <a:p>
            <a:pPr marL="914400" lvl="1" indent="-514350">
              <a:buAutoNum type="arabicPeriod"/>
            </a:pPr>
            <a:endParaRPr lang="en-US" sz="1200" dirty="0"/>
          </a:p>
          <a:p>
            <a:pPr marL="914400" lvl="1" indent="-514350">
              <a:buNone/>
            </a:pPr>
            <a:r>
              <a:rPr lang="en-US" sz="1200" dirty="0"/>
              <a:t>The 4</a:t>
            </a:r>
            <a:r>
              <a:rPr lang="en-US" sz="1200" baseline="30000" dirty="0"/>
              <a:t>th</a:t>
            </a:r>
            <a:r>
              <a:rPr lang="en-US" sz="1200" dirty="0"/>
              <a:t> Phase is ___________________Assault________________.  Critical to this phase is: Seizing OBJ Bull North</a:t>
            </a:r>
          </a:p>
          <a:p>
            <a:pPr marL="914400" lvl="1" indent="-514350">
              <a:buNone/>
            </a:pPr>
            <a:r>
              <a:rPr lang="en-US" sz="1200" dirty="0"/>
              <a:t>	Begins: Leave ASLT POS</a:t>
            </a:r>
          </a:p>
          <a:p>
            <a:pPr marL="914400" lvl="1" indent="-514350">
              <a:buNone/>
            </a:pPr>
            <a:r>
              <a:rPr lang="en-US" sz="1200" dirty="0"/>
              <a:t>	Ends: OBJ Bull Seized</a:t>
            </a:r>
          </a:p>
          <a:p>
            <a:pPr marL="914400" lvl="1" indent="-514350">
              <a:buAutoNum type="arabicPeriod"/>
            </a:pPr>
            <a:endParaRPr lang="en-US" sz="1200" dirty="0"/>
          </a:p>
          <a:p>
            <a:pPr marL="914400" lvl="1" indent="-514350">
              <a:buNone/>
            </a:pPr>
            <a:r>
              <a:rPr lang="en-US" sz="1200" dirty="0"/>
              <a:t>The 5</a:t>
            </a:r>
            <a:r>
              <a:rPr lang="en-US" sz="1200" baseline="30000" dirty="0"/>
              <a:t>th</a:t>
            </a:r>
            <a:r>
              <a:rPr lang="en-US" sz="1200" dirty="0"/>
              <a:t> Phase is __________________Exploitation_________________.  Critical to this phase is: Clearing RTE Vibe</a:t>
            </a:r>
          </a:p>
          <a:p>
            <a:pPr marL="914400" lvl="1" indent="-514350">
              <a:buNone/>
            </a:pPr>
            <a:r>
              <a:rPr lang="en-US" sz="1200" dirty="0"/>
              <a:t>	Begins: OBJ Bull Seized</a:t>
            </a:r>
          </a:p>
          <a:p>
            <a:pPr marL="914400" lvl="1" indent="-514350">
              <a:buNone/>
            </a:pPr>
            <a:r>
              <a:rPr lang="en-US" sz="1200" dirty="0"/>
              <a:t>	Ends: Pass 1/25 ID</a:t>
            </a:r>
          </a:p>
          <a:p>
            <a:pPr marL="914400" lvl="1" indent="-514350">
              <a:buNone/>
            </a:pPr>
            <a:endParaRPr lang="en-US" sz="1200" dirty="0"/>
          </a:p>
          <a:p>
            <a:pPr marL="914400" lvl="1" indent="-514350">
              <a:buNone/>
            </a:pPr>
            <a:r>
              <a:rPr lang="en-US" sz="1200" dirty="0"/>
              <a:t>Phases of Assault of a Strong Point:  </a:t>
            </a:r>
          </a:p>
          <a:p>
            <a:pPr marL="914400" lvl="1" indent="-514350">
              <a:buFont typeface="+mj-lt"/>
              <a:buAutoNum type="arabicPeriod"/>
            </a:pPr>
            <a:r>
              <a:rPr lang="en-US" sz="1200" dirty="0"/>
              <a:t>Recon</a:t>
            </a:r>
          </a:p>
          <a:p>
            <a:pPr marL="914400" lvl="1" indent="-514350">
              <a:buFont typeface="+mj-lt"/>
              <a:buAutoNum type="arabicPeriod"/>
            </a:pPr>
            <a:r>
              <a:rPr lang="en-US" sz="1200" dirty="0"/>
              <a:t>Move to the OBJ</a:t>
            </a:r>
          </a:p>
          <a:p>
            <a:pPr marL="914400" lvl="1" indent="-514350">
              <a:buFont typeface="+mj-lt"/>
              <a:buAutoNum type="arabicPeriod"/>
            </a:pPr>
            <a:r>
              <a:rPr lang="en-US" sz="1200" dirty="0"/>
              <a:t>Isolate the OBJ and select a breach site</a:t>
            </a:r>
          </a:p>
          <a:p>
            <a:pPr marL="914400" lvl="1" indent="-514350">
              <a:buFont typeface="+mj-lt"/>
              <a:buAutoNum type="arabicPeriod"/>
            </a:pPr>
            <a:r>
              <a:rPr lang="en-US" sz="1200" dirty="0"/>
              <a:t>Attack to seize a foothold</a:t>
            </a:r>
          </a:p>
          <a:p>
            <a:pPr marL="914400" lvl="1" indent="-514350">
              <a:buFont typeface="+mj-lt"/>
              <a:buAutoNum type="arabicPeriod"/>
            </a:pPr>
            <a:r>
              <a:rPr lang="en-US" sz="1200" dirty="0"/>
              <a:t>Exploit the penetration and seize the decisive point</a:t>
            </a:r>
          </a:p>
        </p:txBody>
      </p:sp>
      <p:sp>
        <p:nvSpPr>
          <p:cNvPr id="4" name="Slide Number Placeholder 3"/>
          <p:cNvSpPr>
            <a:spLocks noGrp="1"/>
          </p:cNvSpPr>
          <p:nvPr>
            <p:ph type="sldNum" sz="quarter" idx="12"/>
          </p:nvPr>
        </p:nvSpPr>
        <p:spPr/>
        <p:txBody>
          <a:bodyPr/>
          <a:lstStyle/>
          <a:p>
            <a:fld id="{E890E140-0B60-4672-8063-1ED41C323063}" type="slidenum">
              <a:rPr lang="en-US" smtClean="0"/>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p:cNvPicPr>
            <a:picLocks noChangeAspect="1" noChangeArrowheads="1"/>
          </p:cNvPicPr>
          <p:nvPr/>
        </p:nvPicPr>
        <p:blipFill>
          <a:blip r:embed="rId3" cstate="print"/>
          <a:srcRect l="5970" t="19377" r="41725" b="29315"/>
          <a:stretch>
            <a:fillRect/>
          </a:stretch>
        </p:blipFill>
        <p:spPr bwMode="auto">
          <a:xfrm>
            <a:off x="0" y="0"/>
            <a:ext cx="9132711" cy="6816213"/>
          </a:xfrm>
          <a:prstGeom prst="rect">
            <a:avLst/>
          </a:prstGeom>
          <a:noFill/>
          <a:ln w="9525">
            <a:noFill/>
            <a:miter lim="800000"/>
            <a:headEnd/>
            <a:tailEnd/>
          </a:ln>
          <a:effectLst/>
        </p:spPr>
      </p:pic>
      <p:grpSp>
        <p:nvGrpSpPr>
          <p:cNvPr id="6" name="Group 86"/>
          <p:cNvGrpSpPr/>
          <p:nvPr/>
        </p:nvGrpSpPr>
        <p:grpSpPr>
          <a:xfrm>
            <a:off x="7315200" y="3124200"/>
            <a:ext cx="737882" cy="398874"/>
            <a:chOff x="2364723" y="4040210"/>
            <a:chExt cx="737882" cy="398874"/>
          </a:xfrm>
        </p:grpSpPr>
        <p:grpSp>
          <p:nvGrpSpPr>
            <p:cNvPr id="7" name="Group 66"/>
            <p:cNvGrpSpPr/>
            <p:nvPr/>
          </p:nvGrpSpPr>
          <p:grpSpPr>
            <a:xfrm rot="20255795">
              <a:off x="2563190" y="4040210"/>
              <a:ext cx="345744" cy="323450"/>
              <a:chOff x="903118" y="5966381"/>
              <a:chExt cx="345744" cy="323450"/>
            </a:xfrm>
          </p:grpSpPr>
          <p:grpSp>
            <p:nvGrpSpPr>
              <p:cNvPr id="10" name="Group 261"/>
              <p:cNvGrpSpPr>
                <a:grpSpLocks/>
              </p:cNvGrpSpPr>
              <p:nvPr/>
            </p:nvGrpSpPr>
            <p:grpSpPr bwMode="auto">
              <a:xfrm rot="1428446">
                <a:off x="903118" y="5978666"/>
                <a:ext cx="345744" cy="311165"/>
                <a:chOff x="336" y="576"/>
                <a:chExt cx="336" cy="288"/>
              </a:xfrm>
            </p:grpSpPr>
            <p:sp>
              <p:nvSpPr>
                <p:cNvPr id="13"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14"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15"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16"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1"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8" name="TextBox 7"/>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9" name="TextBox 8"/>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7" name="Group 104"/>
          <p:cNvGrpSpPr/>
          <p:nvPr/>
        </p:nvGrpSpPr>
        <p:grpSpPr>
          <a:xfrm>
            <a:off x="5638800" y="2590800"/>
            <a:ext cx="737882" cy="398874"/>
            <a:chOff x="2364723" y="4040210"/>
            <a:chExt cx="737882" cy="398874"/>
          </a:xfrm>
        </p:grpSpPr>
        <p:grpSp>
          <p:nvGrpSpPr>
            <p:cNvPr id="18" name="Group 66"/>
            <p:cNvGrpSpPr/>
            <p:nvPr/>
          </p:nvGrpSpPr>
          <p:grpSpPr>
            <a:xfrm rot="20255795">
              <a:off x="2563190" y="4040210"/>
              <a:ext cx="345744" cy="323450"/>
              <a:chOff x="903118" y="5966381"/>
              <a:chExt cx="345744" cy="323450"/>
            </a:xfrm>
          </p:grpSpPr>
          <p:grpSp>
            <p:nvGrpSpPr>
              <p:cNvPr id="21" name="Group 261"/>
              <p:cNvGrpSpPr>
                <a:grpSpLocks/>
              </p:cNvGrpSpPr>
              <p:nvPr/>
            </p:nvGrpSpPr>
            <p:grpSpPr bwMode="auto">
              <a:xfrm rot="1428446">
                <a:off x="903118" y="5978666"/>
                <a:ext cx="345744" cy="311165"/>
                <a:chOff x="336" y="576"/>
                <a:chExt cx="336" cy="288"/>
              </a:xfrm>
            </p:grpSpPr>
            <p:sp>
              <p:nvSpPr>
                <p:cNvPr id="24"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5"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6"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7"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9" name="TextBox 18"/>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0" name="TextBox 19"/>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8" name="Group 87"/>
          <p:cNvGrpSpPr/>
          <p:nvPr/>
        </p:nvGrpSpPr>
        <p:grpSpPr>
          <a:xfrm>
            <a:off x="7391400" y="4267200"/>
            <a:ext cx="737882" cy="398874"/>
            <a:chOff x="2364723" y="4040210"/>
            <a:chExt cx="737882" cy="398874"/>
          </a:xfrm>
        </p:grpSpPr>
        <p:grpSp>
          <p:nvGrpSpPr>
            <p:cNvPr id="29" name="Group 66"/>
            <p:cNvGrpSpPr/>
            <p:nvPr/>
          </p:nvGrpSpPr>
          <p:grpSpPr>
            <a:xfrm rot="20255795">
              <a:off x="2563190" y="4040210"/>
              <a:ext cx="345744" cy="323450"/>
              <a:chOff x="903118" y="5966381"/>
              <a:chExt cx="345744" cy="323450"/>
            </a:xfrm>
          </p:grpSpPr>
          <p:grpSp>
            <p:nvGrpSpPr>
              <p:cNvPr id="32" name="Group 261"/>
              <p:cNvGrpSpPr>
                <a:grpSpLocks/>
              </p:cNvGrpSpPr>
              <p:nvPr/>
            </p:nvGrpSpPr>
            <p:grpSpPr bwMode="auto">
              <a:xfrm rot="1428446">
                <a:off x="903118" y="5978666"/>
                <a:ext cx="345744" cy="311165"/>
                <a:chOff x="336" y="576"/>
                <a:chExt cx="336" cy="288"/>
              </a:xfrm>
            </p:grpSpPr>
            <p:sp>
              <p:nvSpPr>
                <p:cNvPr id="3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 name="TextBox 29"/>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1" name="TextBox 3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39" name="Group 38"/>
          <p:cNvGrpSpPr/>
          <p:nvPr/>
        </p:nvGrpSpPr>
        <p:grpSpPr>
          <a:xfrm>
            <a:off x="5486400" y="4249326"/>
            <a:ext cx="737882" cy="398874"/>
            <a:chOff x="6019800" y="3505200"/>
            <a:chExt cx="737882" cy="398874"/>
          </a:xfrm>
        </p:grpSpPr>
        <p:grpSp>
          <p:nvGrpSpPr>
            <p:cNvPr id="40" name="Group 87"/>
            <p:cNvGrpSpPr/>
            <p:nvPr/>
          </p:nvGrpSpPr>
          <p:grpSpPr>
            <a:xfrm>
              <a:off x="6019800" y="3505200"/>
              <a:ext cx="737882" cy="398874"/>
              <a:chOff x="2364723" y="4040210"/>
              <a:chExt cx="737882" cy="398874"/>
            </a:xfrm>
          </p:grpSpPr>
          <p:grpSp>
            <p:nvGrpSpPr>
              <p:cNvPr id="42" name="Group 66"/>
              <p:cNvGrpSpPr/>
              <p:nvPr/>
            </p:nvGrpSpPr>
            <p:grpSpPr>
              <a:xfrm rot="20255795">
                <a:off x="2563190" y="4040210"/>
                <a:ext cx="345744" cy="323450"/>
                <a:chOff x="903118" y="5966381"/>
                <a:chExt cx="345744" cy="323450"/>
              </a:xfrm>
            </p:grpSpPr>
            <p:grpSp>
              <p:nvGrpSpPr>
                <p:cNvPr id="45" name="Group 261"/>
                <p:cNvGrpSpPr>
                  <a:grpSpLocks/>
                </p:cNvGrpSpPr>
                <p:nvPr/>
              </p:nvGrpSpPr>
              <p:grpSpPr bwMode="auto">
                <a:xfrm rot="1428446">
                  <a:off x="903118" y="5978666"/>
                  <a:ext cx="345744" cy="311165"/>
                  <a:chOff x="336" y="576"/>
                  <a:chExt cx="336" cy="288"/>
                </a:xfrm>
              </p:grpSpPr>
              <p:sp>
                <p:nvSpPr>
                  <p:cNvPr id="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3" name="TextBox 4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44" name="TextBox 4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41" name="Straight Connector 40"/>
            <p:cNvCxnSpPr>
              <a:stCxn id="48" idx="0"/>
              <a:endCxn id="4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Group 119"/>
          <p:cNvGrpSpPr>
            <a:grpSpLocks/>
          </p:cNvGrpSpPr>
          <p:nvPr/>
        </p:nvGrpSpPr>
        <p:grpSpPr bwMode="auto">
          <a:xfrm rot="3824875">
            <a:off x="5828909" y="3892970"/>
            <a:ext cx="519578" cy="407171"/>
            <a:chOff x="3931340" y="3051026"/>
            <a:chExt cx="449071" cy="293526"/>
          </a:xfrm>
        </p:grpSpPr>
        <p:cxnSp>
          <p:nvCxnSpPr>
            <p:cNvPr id="53" name="Straight Connector 52"/>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58" name="Group 57"/>
          <p:cNvGrpSpPr/>
          <p:nvPr/>
        </p:nvGrpSpPr>
        <p:grpSpPr>
          <a:xfrm rot="17335194">
            <a:off x="7059327" y="3151609"/>
            <a:ext cx="410264" cy="718723"/>
            <a:chOff x="9003792" y="583271"/>
            <a:chExt cx="838200" cy="884687"/>
          </a:xfrm>
        </p:grpSpPr>
        <p:sp>
          <p:nvSpPr>
            <p:cNvPr id="59" name="Oval 58"/>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0" name="Arc 59"/>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61" name="Group 60"/>
          <p:cNvGrpSpPr/>
          <p:nvPr/>
        </p:nvGrpSpPr>
        <p:grpSpPr>
          <a:xfrm rot="989847">
            <a:off x="6742552" y="1956616"/>
            <a:ext cx="409867" cy="319671"/>
            <a:chOff x="5638800" y="3048000"/>
            <a:chExt cx="457200" cy="457200"/>
          </a:xfrm>
        </p:grpSpPr>
        <p:cxnSp>
          <p:nvCxnSpPr>
            <p:cNvPr id="62" name="Straight Connector 61"/>
            <p:cNvCxnSpPr/>
            <p:nvPr/>
          </p:nvCxnSpPr>
          <p:spPr>
            <a:xfrm>
              <a:off x="5867400" y="3048000"/>
              <a:ext cx="0" cy="4572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638800" y="3048000"/>
              <a:ext cx="45720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grpSp>
        <p:nvGrpSpPr>
          <p:cNvPr id="64" name="Group 63"/>
          <p:cNvGrpSpPr/>
          <p:nvPr/>
        </p:nvGrpSpPr>
        <p:grpSpPr>
          <a:xfrm>
            <a:off x="7595979" y="3802504"/>
            <a:ext cx="308094" cy="304800"/>
            <a:chOff x="5625134" y="-457200"/>
            <a:chExt cx="308094" cy="304800"/>
          </a:xfrm>
        </p:grpSpPr>
        <p:grpSp>
          <p:nvGrpSpPr>
            <p:cNvPr id="65" name="Group 118"/>
            <p:cNvGrpSpPr/>
            <p:nvPr/>
          </p:nvGrpSpPr>
          <p:grpSpPr>
            <a:xfrm>
              <a:off x="5700250" y="-457200"/>
              <a:ext cx="163383" cy="304800"/>
              <a:chOff x="5696690" y="-990600"/>
              <a:chExt cx="163383" cy="304800"/>
            </a:xfrm>
          </p:grpSpPr>
          <p:cxnSp>
            <p:nvCxnSpPr>
              <p:cNvPr id="68" name="Straight Connector 67"/>
              <p:cNvCxnSpPr/>
              <p:nvPr/>
            </p:nvCxnSpPr>
            <p:spPr>
              <a:xfrm>
                <a:off x="5700250" y="-990600"/>
                <a:ext cx="0" cy="3048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852650" y="-990600"/>
                <a:ext cx="0" cy="3048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5696690" y="-685800"/>
                <a:ext cx="163383"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cxnSp>
          <p:nvCxnSpPr>
            <p:cNvPr id="66" name="Straight Connector 65"/>
            <p:cNvCxnSpPr/>
            <p:nvPr/>
          </p:nvCxnSpPr>
          <p:spPr>
            <a:xfrm rot="-2040000" flipH="1">
              <a:off x="5625134" y="-444967"/>
              <a:ext cx="13716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rot="2040000" flipH="1">
              <a:off x="5796068" y="-451804"/>
              <a:ext cx="13716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grpSp>
        <p:nvGrpSpPr>
          <p:cNvPr id="81" name="Group 80"/>
          <p:cNvGrpSpPr/>
          <p:nvPr/>
        </p:nvGrpSpPr>
        <p:grpSpPr>
          <a:xfrm>
            <a:off x="1657181" y="228601"/>
            <a:ext cx="2152819" cy="3962399"/>
            <a:chOff x="1884707" y="417842"/>
            <a:chExt cx="2152819" cy="3962399"/>
          </a:xfrm>
        </p:grpSpPr>
        <p:sp>
          <p:nvSpPr>
            <p:cNvPr id="78" name="Arc 77"/>
            <p:cNvSpPr/>
            <p:nvPr/>
          </p:nvSpPr>
          <p:spPr>
            <a:xfrm rot="2734697" flipV="1">
              <a:off x="551207" y="2132341"/>
              <a:ext cx="3581400" cy="914400"/>
            </a:xfrm>
            <a:prstGeom prst="arc">
              <a:avLst>
                <a:gd name="adj1" fmla="val 11359010"/>
                <a:gd name="adj2" fmla="val 21199435"/>
              </a:avLst>
            </a:pr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Arc 78"/>
            <p:cNvSpPr/>
            <p:nvPr/>
          </p:nvSpPr>
          <p:spPr>
            <a:xfrm rot="2734697" flipV="1">
              <a:off x="744192" y="1751342"/>
              <a:ext cx="3581400" cy="914400"/>
            </a:xfrm>
            <a:prstGeom prst="arc">
              <a:avLst>
                <a:gd name="adj1" fmla="val 11359010"/>
                <a:gd name="adj2" fmla="val 21199435"/>
              </a:avLst>
            </a:pr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Freeform 79"/>
            <p:cNvSpPr/>
            <p:nvPr/>
          </p:nvSpPr>
          <p:spPr>
            <a:xfrm>
              <a:off x="3232597" y="3187522"/>
              <a:ext cx="804929" cy="1068946"/>
            </a:xfrm>
            <a:custGeom>
              <a:avLst/>
              <a:gdLst>
                <a:gd name="connsiteX0" fmla="*/ 283335 w 804929"/>
                <a:gd name="connsiteY0" fmla="*/ 302654 h 1068946"/>
                <a:gd name="connsiteX1" fmla="*/ 360608 w 804929"/>
                <a:gd name="connsiteY1" fmla="*/ 0 h 1068946"/>
                <a:gd name="connsiteX2" fmla="*/ 804929 w 804929"/>
                <a:gd name="connsiteY2" fmla="*/ 598868 h 1068946"/>
                <a:gd name="connsiteX3" fmla="*/ 0 w 804929"/>
                <a:gd name="connsiteY3" fmla="*/ 1068946 h 1068946"/>
                <a:gd name="connsiteX4" fmla="*/ 115910 w 804929"/>
                <a:gd name="connsiteY4" fmla="*/ 708338 h 106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929" h="1068946">
                  <a:moveTo>
                    <a:pt x="283335" y="302654"/>
                  </a:moveTo>
                  <a:lnTo>
                    <a:pt x="360608" y="0"/>
                  </a:lnTo>
                  <a:lnTo>
                    <a:pt x="804929" y="598868"/>
                  </a:lnTo>
                  <a:lnTo>
                    <a:pt x="0" y="1068946"/>
                  </a:lnTo>
                  <a:lnTo>
                    <a:pt x="115910" y="708338"/>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2" name="TextBox 81"/>
          <p:cNvSpPr txBox="1"/>
          <p:nvPr/>
        </p:nvSpPr>
        <p:spPr>
          <a:xfrm>
            <a:off x="4597960" y="2169608"/>
            <a:ext cx="1219200" cy="461665"/>
          </a:xfrm>
          <a:prstGeom prst="rect">
            <a:avLst/>
          </a:prstGeom>
          <a:solidFill>
            <a:schemeClr val="bg1"/>
          </a:solidFill>
        </p:spPr>
        <p:txBody>
          <a:bodyPr wrap="square" rtlCol="0">
            <a:spAutoFit/>
          </a:bodyPr>
          <a:lstStyle/>
          <a:p>
            <a:r>
              <a:rPr lang="en-US" sz="800" dirty="0"/>
              <a:t>T: Clear o/o Block</a:t>
            </a:r>
          </a:p>
          <a:p>
            <a:r>
              <a:rPr lang="en-US" sz="800" dirty="0"/>
              <a:t>P: Prevent envelopment of DO</a:t>
            </a:r>
          </a:p>
        </p:txBody>
      </p:sp>
      <p:sp>
        <p:nvSpPr>
          <p:cNvPr id="83" name="TextBox 82"/>
          <p:cNvSpPr txBox="1"/>
          <p:nvPr/>
        </p:nvSpPr>
        <p:spPr>
          <a:xfrm>
            <a:off x="4572000" y="4953000"/>
            <a:ext cx="1219200" cy="461665"/>
          </a:xfrm>
          <a:prstGeom prst="rect">
            <a:avLst/>
          </a:prstGeom>
          <a:solidFill>
            <a:schemeClr val="bg1"/>
          </a:solidFill>
        </p:spPr>
        <p:txBody>
          <a:bodyPr wrap="square" rtlCol="0">
            <a:spAutoFit/>
          </a:bodyPr>
          <a:lstStyle/>
          <a:p>
            <a:r>
              <a:rPr lang="en-US" sz="800" dirty="0"/>
              <a:t>T: Suppress </a:t>
            </a:r>
          </a:p>
          <a:p>
            <a:r>
              <a:rPr lang="en-US" sz="800" dirty="0"/>
              <a:t>P: Allow passage of Company DO</a:t>
            </a:r>
          </a:p>
        </p:txBody>
      </p:sp>
      <p:sp>
        <p:nvSpPr>
          <p:cNvPr id="84" name="TextBox 83"/>
          <p:cNvSpPr txBox="1"/>
          <p:nvPr/>
        </p:nvSpPr>
        <p:spPr>
          <a:xfrm>
            <a:off x="7620000" y="2133600"/>
            <a:ext cx="1219200" cy="707886"/>
          </a:xfrm>
          <a:prstGeom prst="rect">
            <a:avLst/>
          </a:prstGeom>
          <a:solidFill>
            <a:schemeClr val="bg1"/>
          </a:solidFill>
        </p:spPr>
        <p:txBody>
          <a:bodyPr wrap="square" rtlCol="0">
            <a:spAutoFit/>
          </a:bodyPr>
          <a:lstStyle/>
          <a:p>
            <a:r>
              <a:rPr lang="en-US" sz="800" dirty="0"/>
              <a:t>T: Seize</a:t>
            </a:r>
          </a:p>
          <a:p>
            <a:r>
              <a:rPr lang="en-US" sz="800" dirty="0"/>
              <a:t>P: Pass the 1</a:t>
            </a:r>
            <a:r>
              <a:rPr lang="en-US" sz="800" baseline="30000" dirty="0"/>
              <a:t>st</a:t>
            </a:r>
            <a:r>
              <a:rPr lang="en-US" sz="800" dirty="0"/>
              <a:t> BDE, 25</a:t>
            </a:r>
            <a:r>
              <a:rPr lang="en-US" sz="800" baseline="30000" dirty="0"/>
              <a:t>th</a:t>
            </a:r>
            <a:r>
              <a:rPr lang="en-US" sz="800" dirty="0"/>
              <a:t> ID through zone and facilitate their seizure of the town of Darby</a:t>
            </a:r>
          </a:p>
        </p:txBody>
      </p:sp>
      <p:sp>
        <p:nvSpPr>
          <p:cNvPr id="85" name="TextBox 84"/>
          <p:cNvSpPr txBox="1"/>
          <p:nvPr/>
        </p:nvSpPr>
        <p:spPr>
          <a:xfrm>
            <a:off x="7924800" y="4724400"/>
            <a:ext cx="1219200" cy="584775"/>
          </a:xfrm>
          <a:prstGeom prst="rect">
            <a:avLst/>
          </a:prstGeom>
          <a:solidFill>
            <a:schemeClr val="bg1"/>
          </a:solidFill>
        </p:spPr>
        <p:txBody>
          <a:bodyPr wrap="square" rtlCol="0">
            <a:spAutoFit/>
          </a:bodyPr>
          <a:lstStyle/>
          <a:p>
            <a:r>
              <a:rPr lang="en-US" sz="800" dirty="0"/>
              <a:t>T: Breach o/o Follow and Assume</a:t>
            </a:r>
          </a:p>
          <a:p>
            <a:r>
              <a:rPr lang="en-US" sz="800" dirty="0"/>
              <a:t>P: Allow  Company DO FOM</a:t>
            </a:r>
          </a:p>
        </p:txBody>
      </p:sp>
      <p:sp>
        <p:nvSpPr>
          <p:cNvPr id="86" name="Line 68"/>
          <p:cNvSpPr>
            <a:spLocks noChangeShapeType="1"/>
          </p:cNvSpPr>
          <p:nvPr/>
        </p:nvSpPr>
        <p:spPr bwMode="auto">
          <a:xfrm flipH="1" flipV="1">
            <a:off x="4953000" y="4343400"/>
            <a:ext cx="228600" cy="381000"/>
          </a:xfrm>
          <a:prstGeom prst="line">
            <a:avLst/>
          </a:prstGeom>
          <a:noFill/>
          <a:ln w="19050">
            <a:solidFill>
              <a:schemeClr val="tx1"/>
            </a:solidFill>
            <a:round/>
            <a:headEnd/>
            <a:tailEnd/>
          </a:ln>
        </p:spPr>
        <p:txBody>
          <a:bodyPr wrap="none" anchor="ctr"/>
          <a:lstStyle/>
          <a:p>
            <a:endParaRPr lang="en-US"/>
          </a:p>
        </p:txBody>
      </p:sp>
      <p:sp>
        <p:nvSpPr>
          <p:cNvPr id="87" name="Line 68"/>
          <p:cNvSpPr>
            <a:spLocks noChangeShapeType="1"/>
          </p:cNvSpPr>
          <p:nvPr/>
        </p:nvSpPr>
        <p:spPr bwMode="auto">
          <a:xfrm flipH="1" flipV="1">
            <a:off x="2819400" y="4191000"/>
            <a:ext cx="76200" cy="304800"/>
          </a:xfrm>
          <a:prstGeom prst="line">
            <a:avLst/>
          </a:prstGeom>
          <a:noFill/>
          <a:ln w="19050">
            <a:solidFill>
              <a:schemeClr val="tx1"/>
            </a:solidFill>
            <a:round/>
            <a:headEnd/>
            <a:tailEnd/>
          </a:ln>
        </p:spPr>
        <p:txBody>
          <a:bodyPr wrap="none" anchor="ctr"/>
          <a:lstStyle/>
          <a:p>
            <a:endParaRPr lang="en-US"/>
          </a:p>
        </p:txBody>
      </p:sp>
      <p:grpSp>
        <p:nvGrpSpPr>
          <p:cNvPr id="97" name="Group 64"/>
          <p:cNvGrpSpPr>
            <a:grpSpLocks/>
          </p:cNvGrpSpPr>
          <p:nvPr/>
        </p:nvGrpSpPr>
        <p:grpSpPr bwMode="auto">
          <a:xfrm>
            <a:off x="4820696" y="4002592"/>
            <a:ext cx="238125" cy="352425"/>
            <a:chOff x="1284" y="1530"/>
            <a:chExt cx="576" cy="960"/>
          </a:xfrm>
        </p:grpSpPr>
        <p:sp>
          <p:nvSpPr>
            <p:cNvPr id="98"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99"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00"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nvGrpSpPr>
          <p:cNvPr id="101" name="Group 64"/>
          <p:cNvGrpSpPr>
            <a:grpSpLocks/>
          </p:cNvGrpSpPr>
          <p:nvPr/>
        </p:nvGrpSpPr>
        <p:grpSpPr bwMode="auto">
          <a:xfrm>
            <a:off x="2703008" y="3830096"/>
            <a:ext cx="238125" cy="352425"/>
            <a:chOff x="1284" y="1530"/>
            <a:chExt cx="576" cy="960"/>
          </a:xfrm>
        </p:grpSpPr>
        <p:sp>
          <p:nvSpPr>
            <p:cNvPr id="102"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103"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04"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nvGrpSpPr>
          <p:cNvPr id="108" name="Group 107"/>
          <p:cNvGrpSpPr/>
          <p:nvPr/>
        </p:nvGrpSpPr>
        <p:grpSpPr>
          <a:xfrm rot="14046403">
            <a:off x="6459764" y="2396101"/>
            <a:ext cx="326405" cy="459636"/>
            <a:chOff x="-1589442" y="304800"/>
            <a:chExt cx="424926" cy="653526"/>
          </a:xfrm>
        </p:grpSpPr>
        <p:cxnSp>
          <p:nvCxnSpPr>
            <p:cNvPr id="109" name="Straight Arrow Connector 108"/>
            <p:cNvCxnSpPr/>
            <p:nvPr/>
          </p:nvCxnSpPr>
          <p:spPr>
            <a:xfrm>
              <a:off x="-15240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13716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12192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1589442" y="958326"/>
              <a:ext cx="424926"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34</a:t>
            </a:fld>
            <a:endParaRPr lang="en-US"/>
          </a:p>
        </p:txBody>
      </p:sp>
      <p:sp>
        <p:nvSpPr>
          <p:cNvPr id="5" name="Rectangle 4"/>
          <p:cNvSpPr/>
          <p:nvPr/>
        </p:nvSpPr>
        <p:spPr>
          <a:xfrm>
            <a:off x="0" y="0"/>
            <a:ext cx="9144000" cy="6924973"/>
          </a:xfrm>
          <a:prstGeom prst="rect">
            <a:avLst/>
          </a:prstGeom>
        </p:spPr>
        <p:txBody>
          <a:bodyPr wrap="square">
            <a:spAutoFit/>
          </a:bodyPr>
          <a:lstStyle/>
          <a:p>
            <a:pPr>
              <a:buFont typeface="Arial" pitchFamily="34" charset="0"/>
              <a:buChar char="•"/>
            </a:pPr>
            <a:r>
              <a:rPr lang="en-US" sz="1200" dirty="0"/>
              <a:t>Scheme of Maneuver: Prep Phase</a:t>
            </a:r>
          </a:p>
          <a:p>
            <a:pPr>
              <a:buFont typeface="Arial" pitchFamily="34" charset="0"/>
              <a:buChar char="•"/>
            </a:pPr>
            <a:r>
              <a:rPr lang="en-US" sz="1200" dirty="0"/>
              <a:t>Phase ___1___ Begins with </a:t>
            </a:r>
            <a:r>
              <a:rPr lang="en-US" sz="1200" u="sng" dirty="0"/>
              <a:t>Receipt of order_____ </a:t>
            </a:r>
            <a:r>
              <a:rPr lang="en-US" sz="1200" dirty="0"/>
              <a:t>Ends with_ </a:t>
            </a:r>
            <a:r>
              <a:rPr lang="en-US" sz="1200" u="sng" dirty="0"/>
              <a:t>establishing  ATK POS Kathy </a:t>
            </a:r>
            <a:r>
              <a:rPr lang="en-US" sz="1200" dirty="0"/>
              <a:t>Critical to this phase is establishing ATK POS Kathy</a:t>
            </a:r>
          </a:p>
          <a:p>
            <a:pPr>
              <a:buFont typeface="Arial" pitchFamily="34" charset="0"/>
              <a:buChar char="•"/>
            </a:pPr>
            <a:r>
              <a:rPr lang="en-US" sz="1200" dirty="0"/>
              <a:t>Enemy is currently improving their battle position and setting in protective obstacles</a:t>
            </a:r>
          </a:p>
          <a:p>
            <a:pPr>
              <a:buFont typeface="Arial" pitchFamily="34" charset="0"/>
              <a:buChar char="•"/>
            </a:pPr>
            <a:r>
              <a:rPr lang="en-US" sz="1200" dirty="0"/>
              <a:t>OOM- 1</a:t>
            </a:r>
            <a:r>
              <a:rPr lang="en-US" sz="1200" baseline="30000" dirty="0"/>
              <a:t>st</a:t>
            </a:r>
            <a:r>
              <a:rPr lang="en-US" sz="1200" dirty="0"/>
              <a:t> PLT, HQ1, 2</a:t>
            </a:r>
            <a:r>
              <a:rPr lang="en-US" sz="1200" baseline="30000" dirty="0"/>
              <a:t>nd</a:t>
            </a:r>
            <a:r>
              <a:rPr lang="en-US" sz="1200" dirty="0"/>
              <a:t> PLT, Mortars 3</a:t>
            </a:r>
            <a:r>
              <a:rPr lang="en-US" sz="1200" baseline="30000" dirty="0"/>
              <a:t>rd</a:t>
            </a:r>
            <a:r>
              <a:rPr lang="en-US" sz="1200" dirty="0"/>
              <a:t> PLT, 4</a:t>
            </a:r>
            <a:r>
              <a:rPr lang="en-US" sz="1200" baseline="30000" dirty="0"/>
              <a:t>th</a:t>
            </a:r>
            <a:r>
              <a:rPr lang="en-US" sz="1200" dirty="0"/>
              <a:t> PLT, HQ2</a:t>
            </a:r>
          </a:p>
          <a:p>
            <a:pPr>
              <a:buFont typeface="Arial" pitchFamily="34" charset="0"/>
              <a:buChar char="•"/>
            </a:pPr>
            <a:r>
              <a:rPr lang="en-US" sz="1200" dirty="0">
                <a:solidFill>
                  <a:srgbClr val="FF0000"/>
                </a:solidFill>
              </a:rPr>
              <a:t>Distance, Direction, Speed of travel, Movement Formations-</a:t>
            </a:r>
          </a:p>
          <a:p>
            <a:endParaRPr lang="en-US" sz="1200" dirty="0"/>
          </a:p>
          <a:p>
            <a:r>
              <a:rPr lang="en-US" sz="1200" dirty="0"/>
              <a:t>1</a:t>
            </a:r>
            <a:r>
              <a:rPr lang="en-US" sz="1200" baseline="30000" dirty="0"/>
              <a:t>st</a:t>
            </a:r>
            <a:r>
              <a:rPr lang="en-US" sz="1200" dirty="0"/>
              <a:t> PLT-  3</a:t>
            </a:r>
            <a:r>
              <a:rPr lang="en-US" sz="1200" baseline="30000" dirty="0"/>
              <a:t>rd</a:t>
            </a:r>
            <a:r>
              <a:rPr lang="en-US" sz="1200" dirty="0"/>
              <a:t> in the OOM</a:t>
            </a:r>
          </a:p>
          <a:p>
            <a:pPr>
              <a:buFont typeface="Arial" pitchFamily="34" charset="0"/>
              <a:buChar char="-"/>
            </a:pPr>
            <a:r>
              <a:rPr lang="en-US" sz="1200" dirty="0"/>
              <a:t> Secure from 9-12  O’clock(12 is  north)</a:t>
            </a:r>
          </a:p>
          <a:p>
            <a:pPr>
              <a:buFont typeface="Arial" pitchFamily="34" charset="0"/>
              <a:buChar char="-"/>
            </a:pPr>
            <a:r>
              <a:rPr lang="en-US" sz="1200" dirty="0"/>
              <a:t> Conduct RXLs is priority- Assault on a strong point, React to Contact, Knock out a bunker</a:t>
            </a:r>
          </a:p>
          <a:p>
            <a:pPr>
              <a:buFont typeface="Arial" pitchFamily="34" charset="0"/>
              <a:buChar char="-"/>
            </a:pPr>
            <a:r>
              <a:rPr lang="en-US" sz="1200" dirty="0"/>
              <a:t> Prep all breach equipment (Alternate Breach)</a:t>
            </a:r>
          </a:p>
          <a:p>
            <a:pPr>
              <a:buFont typeface="Arial" pitchFamily="34" charset="0"/>
              <a:buChar char="-"/>
            </a:pPr>
            <a:r>
              <a:rPr lang="en-US" sz="1200" dirty="0"/>
              <a:t> Coordinate with 2</a:t>
            </a:r>
            <a:r>
              <a:rPr lang="en-US" sz="1200" baseline="30000" dirty="0"/>
              <a:t>nd</a:t>
            </a:r>
            <a:r>
              <a:rPr lang="en-US" sz="1200" dirty="0"/>
              <a:t>  PLT for SBF on OBJ Bull</a:t>
            </a:r>
          </a:p>
          <a:p>
            <a:pPr>
              <a:buFont typeface="Arial" pitchFamily="34" charset="0"/>
              <a:buChar char="-"/>
            </a:pPr>
            <a:r>
              <a:rPr lang="en-US" sz="1200" dirty="0"/>
              <a:t> Coordinate with XO for resupply on the OBJ</a:t>
            </a:r>
          </a:p>
          <a:p>
            <a:pPr>
              <a:buFont typeface="Arial" pitchFamily="34" charset="0"/>
              <a:buChar char="-"/>
            </a:pPr>
            <a:r>
              <a:rPr lang="en-US" sz="1200" dirty="0"/>
              <a:t>Prepare company sand table kit at APOD</a:t>
            </a:r>
          </a:p>
          <a:p>
            <a:pPr>
              <a:buFont typeface="Arial" pitchFamily="34" charset="0"/>
              <a:buChar char="-"/>
            </a:pPr>
            <a:endParaRPr lang="en-US" sz="1200" dirty="0"/>
          </a:p>
          <a:p>
            <a:r>
              <a:rPr lang="en-US" sz="1200" dirty="0"/>
              <a:t>2</a:t>
            </a:r>
            <a:r>
              <a:rPr lang="en-US" sz="1200" baseline="30000" dirty="0"/>
              <a:t>nd</a:t>
            </a:r>
            <a:r>
              <a:rPr lang="en-US" sz="1200" dirty="0"/>
              <a:t> PLT- 2</a:t>
            </a:r>
            <a:r>
              <a:rPr lang="en-US" sz="1200" baseline="30000" dirty="0"/>
              <a:t>nd</a:t>
            </a:r>
            <a:r>
              <a:rPr lang="en-US" sz="1200" dirty="0"/>
              <a:t> in the OOM</a:t>
            </a:r>
          </a:p>
          <a:p>
            <a:pPr>
              <a:buFont typeface="Arial" pitchFamily="34" charset="0"/>
              <a:buChar char="-"/>
            </a:pPr>
            <a:r>
              <a:rPr lang="en-US" sz="1200" dirty="0"/>
              <a:t> Secure ATK POS Kathy from 3-6 </a:t>
            </a:r>
            <a:r>
              <a:rPr lang="en-US" sz="1200" dirty="0" err="1"/>
              <a:t>O’Clock</a:t>
            </a:r>
            <a:endParaRPr lang="en-US" sz="1200" dirty="0"/>
          </a:p>
          <a:p>
            <a:pPr>
              <a:buFont typeface="Arial" pitchFamily="34" charset="0"/>
              <a:buChar char="-"/>
            </a:pPr>
            <a:r>
              <a:rPr lang="en-US" sz="1200" dirty="0"/>
              <a:t> Conduct RXLs in priority: Assault on a strong point, mine/wire breach, establish PLT SBF</a:t>
            </a:r>
          </a:p>
          <a:p>
            <a:pPr>
              <a:buFont typeface="Arial" pitchFamily="34" charset="0"/>
              <a:buChar char="-"/>
            </a:pPr>
            <a:r>
              <a:rPr lang="en-US" sz="1200" dirty="0"/>
              <a:t> Prep all breach equipment.</a:t>
            </a:r>
          </a:p>
          <a:p>
            <a:pPr>
              <a:buFont typeface="Arial" pitchFamily="34" charset="0"/>
              <a:buChar char="-"/>
            </a:pPr>
            <a:r>
              <a:rPr lang="en-US" sz="1200" dirty="0"/>
              <a:t> BPT to brief machine gun math for your SBF (15 min)</a:t>
            </a:r>
          </a:p>
          <a:p>
            <a:pPr>
              <a:buFont typeface="Arial" pitchFamily="34" charset="0"/>
              <a:buChar char="-"/>
            </a:pPr>
            <a:r>
              <a:rPr lang="en-US" sz="1200" dirty="0"/>
              <a:t> Prepare company rock drill on APOD</a:t>
            </a:r>
          </a:p>
          <a:p>
            <a:pPr>
              <a:buFont typeface="Arial" pitchFamily="34" charset="0"/>
              <a:buChar char="-"/>
            </a:pPr>
            <a:r>
              <a:rPr lang="en-US" sz="1200" dirty="0"/>
              <a:t> Link up with engineers for breech rehearsals</a:t>
            </a:r>
          </a:p>
          <a:p>
            <a:pPr>
              <a:buFont typeface="Arial" pitchFamily="34" charset="0"/>
              <a:buChar char="-"/>
            </a:pPr>
            <a:r>
              <a:rPr lang="en-US" sz="1200" dirty="0"/>
              <a:t> Develop Breach Sketch</a:t>
            </a:r>
          </a:p>
          <a:p>
            <a:pPr>
              <a:buFont typeface="Arial" pitchFamily="34" charset="0"/>
              <a:buChar char="-"/>
            </a:pPr>
            <a:endParaRPr lang="en-US" sz="1200" dirty="0"/>
          </a:p>
          <a:p>
            <a:r>
              <a:rPr lang="en-US" sz="1200" dirty="0"/>
              <a:t>3</a:t>
            </a:r>
            <a:r>
              <a:rPr lang="en-US" sz="1200" baseline="30000" dirty="0"/>
              <a:t>rd</a:t>
            </a:r>
            <a:r>
              <a:rPr lang="en-US" sz="1200" dirty="0"/>
              <a:t> PLT</a:t>
            </a:r>
          </a:p>
          <a:p>
            <a:pPr>
              <a:buFont typeface="Arial" pitchFamily="34" charset="0"/>
              <a:buChar char="-"/>
            </a:pPr>
            <a:r>
              <a:rPr lang="en-US" sz="1200" dirty="0"/>
              <a:t> Secure ATK POS Kathy from 6-9 </a:t>
            </a:r>
            <a:r>
              <a:rPr lang="en-US" sz="1200" dirty="0" err="1"/>
              <a:t>O’Clock</a:t>
            </a:r>
            <a:endParaRPr lang="en-US" sz="1200" dirty="0"/>
          </a:p>
          <a:p>
            <a:pPr>
              <a:buFont typeface="Arial" pitchFamily="34" charset="0"/>
              <a:buChar char="-"/>
            </a:pPr>
            <a:r>
              <a:rPr lang="en-US" sz="1200" dirty="0"/>
              <a:t>Conduct RXLs in priority: breach mine/wire obstacle, Ambush, React to contact, Platoon Attack</a:t>
            </a:r>
          </a:p>
          <a:p>
            <a:pPr>
              <a:buFont typeface="Arial" pitchFamily="34" charset="0"/>
              <a:buChar char="-"/>
            </a:pPr>
            <a:r>
              <a:rPr lang="en-US" sz="1200" dirty="0"/>
              <a:t> Coordinate with mortar platoon to secure MFP 1-2 </a:t>
            </a:r>
          </a:p>
          <a:p>
            <a:pPr>
              <a:buFont typeface="Arial" pitchFamily="34" charset="0"/>
              <a:buChar char="-"/>
            </a:pPr>
            <a:r>
              <a:rPr lang="en-US" sz="1200" dirty="0"/>
              <a:t> Plan route from ATK POS Kathy to L/U 8</a:t>
            </a:r>
          </a:p>
          <a:p>
            <a:pPr>
              <a:buFont typeface="Arial" pitchFamily="34" charset="0"/>
              <a:buChar char="-"/>
            </a:pPr>
            <a:r>
              <a:rPr lang="en-US" sz="1200" dirty="0"/>
              <a:t> Coordinate with Scouts for Link up, Brief L/U sketch. </a:t>
            </a:r>
          </a:p>
          <a:p>
            <a:pPr>
              <a:buFont typeface="Arial" pitchFamily="34" charset="0"/>
              <a:buChar char="-"/>
            </a:pPr>
            <a:endParaRPr lang="en-US" sz="1200" dirty="0"/>
          </a:p>
          <a:p>
            <a:r>
              <a:rPr lang="en-US" sz="1200" dirty="0"/>
              <a:t>4</a:t>
            </a:r>
            <a:r>
              <a:rPr lang="en-US" sz="1200" baseline="30000" dirty="0"/>
              <a:t>th</a:t>
            </a:r>
            <a:r>
              <a:rPr lang="en-US" sz="1200" dirty="0"/>
              <a:t> PLT</a:t>
            </a:r>
          </a:p>
          <a:p>
            <a:pPr>
              <a:buFont typeface="Arial" pitchFamily="34" charset="0"/>
              <a:buChar char="-"/>
            </a:pPr>
            <a:r>
              <a:rPr lang="en-US" sz="1200" dirty="0"/>
              <a:t> Occupy ATK POS Kathy </a:t>
            </a:r>
          </a:p>
          <a:p>
            <a:pPr>
              <a:buFont typeface="Arial" pitchFamily="34" charset="0"/>
              <a:buChar char="-"/>
            </a:pPr>
            <a:r>
              <a:rPr lang="en-US" sz="1200" dirty="0"/>
              <a:t>Secure ATK POS Kathy from 12-3 </a:t>
            </a:r>
            <a:r>
              <a:rPr lang="en-US" sz="1200" dirty="0" err="1"/>
              <a:t>O’Clock</a:t>
            </a:r>
            <a:endParaRPr lang="en-US" sz="1200" dirty="0"/>
          </a:p>
          <a:p>
            <a:pPr>
              <a:buFont typeface="Arial" pitchFamily="34" charset="0"/>
              <a:buChar char="-"/>
            </a:pPr>
            <a:r>
              <a:rPr lang="en-US" sz="1200" dirty="0"/>
              <a:t> Coordinate with XO for movement </a:t>
            </a:r>
          </a:p>
          <a:p>
            <a:pPr>
              <a:buFont typeface="Arial" pitchFamily="34" charset="0"/>
              <a:buChar char="-"/>
            </a:pPr>
            <a:r>
              <a:rPr lang="en-US" sz="1200" dirty="0"/>
              <a:t> Engagement Criteria  – 50. cal- trucks/troops, MK19- Armored trucks, TOWs- Tanks, 2S6M</a:t>
            </a:r>
          </a:p>
          <a:p>
            <a:pPr>
              <a:buFont typeface="Arial" pitchFamily="34" charset="0"/>
              <a:buChar char="-"/>
            </a:pPr>
            <a:r>
              <a:rPr lang="en-US" sz="1200" dirty="0"/>
              <a:t>PMCS all trucks</a:t>
            </a:r>
          </a:p>
          <a:p>
            <a:pPr>
              <a:buFont typeface="Arial" pitchFamily="34" charset="0"/>
              <a:buChar char="-"/>
            </a:pPr>
            <a:r>
              <a:rPr lang="en-US" sz="1200" dirty="0"/>
              <a:t>Brief MG Math for 30 min.</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35</a:t>
            </a:fld>
            <a:endParaRPr lang="en-US"/>
          </a:p>
        </p:txBody>
      </p:sp>
      <p:sp>
        <p:nvSpPr>
          <p:cNvPr id="5" name="Rectangle 4"/>
          <p:cNvSpPr/>
          <p:nvPr/>
        </p:nvSpPr>
        <p:spPr>
          <a:xfrm>
            <a:off x="0" y="0"/>
            <a:ext cx="8001000" cy="6740307"/>
          </a:xfrm>
          <a:prstGeom prst="rect">
            <a:avLst/>
          </a:prstGeom>
        </p:spPr>
        <p:txBody>
          <a:bodyPr wrap="square">
            <a:spAutoFit/>
          </a:bodyPr>
          <a:lstStyle/>
          <a:p>
            <a:r>
              <a:rPr lang="en-US" sz="1200" dirty="0"/>
              <a:t>Scheme of Maneuver: Prep Phase</a:t>
            </a:r>
          </a:p>
          <a:p>
            <a:endParaRPr lang="en-US" sz="1200" dirty="0"/>
          </a:p>
          <a:p>
            <a:r>
              <a:rPr lang="en-US" sz="1200" dirty="0"/>
              <a:t>Mortars</a:t>
            </a:r>
          </a:p>
          <a:p>
            <a:pPr>
              <a:buFontTx/>
              <a:buChar char="-"/>
            </a:pPr>
            <a:r>
              <a:rPr lang="en-US" sz="1200" dirty="0"/>
              <a:t>Establish mortar fire position at ORP, SBF, OBJ Bull</a:t>
            </a:r>
          </a:p>
          <a:p>
            <a:pPr>
              <a:buFontTx/>
              <a:buChar char="-"/>
            </a:pPr>
            <a:r>
              <a:rPr lang="en-US" sz="1200" dirty="0"/>
              <a:t> Carry 400 </a:t>
            </a:r>
            <a:r>
              <a:rPr lang="en-US" sz="1200" dirty="0" err="1"/>
              <a:t>rds</a:t>
            </a:r>
            <a:r>
              <a:rPr lang="en-US" sz="1200" dirty="0"/>
              <a:t> HE, 50 </a:t>
            </a:r>
            <a:r>
              <a:rPr lang="en-US" sz="1200" dirty="0" err="1"/>
              <a:t>rds</a:t>
            </a:r>
            <a:r>
              <a:rPr lang="en-US" sz="1200" dirty="0"/>
              <a:t> </a:t>
            </a:r>
            <a:r>
              <a:rPr lang="en-US" sz="1200" dirty="0" err="1"/>
              <a:t>Illum</a:t>
            </a:r>
            <a:endParaRPr lang="en-US" sz="1200" dirty="0"/>
          </a:p>
          <a:p>
            <a:pPr>
              <a:buFontTx/>
              <a:buChar char="-"/>
            </a:pPr>
            <a:endParaRPr lang="en-US" sz="1200" dirty="0"/>
          </a:p>
          <a:p>
            <a:r>
              <a:rPr lang="en-US" sz="1200" dirty="0"/>
              <a:t>Medics</a:t>
            </a:r>
          </a:p>
          <a:p>
            <a:pPr>
              <a:buFontTx/>
              <a:buChar char="-"/>
            </a:pPr>
            <a:r>
              <a:rPr lang="en-US" sz="1200" dirty="0"/>
              <a:t>Inspect all CLS bags prior to SP the APOD</a:t>
            </a:r>
          </a:p>
          <a:p>
            <a:pPr>
              <a:buFontTx/>
              <a:buChar char="-"/>
            </a:pPr>
            <a:r>
              <a:rPr lang="en-US" sz="1200" dirty="0"/>
              <a:t> Conduct MEDEVAC RXLs</a:t>
            </a:r>
          </a:p>
          <a:p>
            <a:pPr>
              <a:buFontTx/>
              <a:buChar char="-"/>
            </a:pPr>
            <a:r>
              <a:rPr lang="en-US" sz="1200" dirty="0"/>
              <a:t> Coordinate with 2</a:t>
            </a:r>
            <a:r>
              <a:rPr lang="en-US" sz="1200" baseline="30000" dirty="0"/>
              <a:t>nd</a:t>
            </a:r>
            <a:r>
              <a:rPr lang="en-US" sz="1200" dirty="0"/>
              <a:t>  PLT for establishing the CCP on OBJ Bull</a:t>
            </a:r>
          </a:p>
          <a:p>
            <a:pPr>
              <a:buFontTx/>
              <a:buChar char="-"/>
            </a:pPr>
            <a:endParaRPr lang="en-US" sz="1200" dirty="0"/>
          </a:p>
          <a:p>
            <a:r>
              <a:rPr lang="en-US" sz="1200" dirty="0"/>
              <a:t>FO</a:t>
            </a:r>
          </a:p>
          <a:p>
            <a:pPr>
              <a:buFontTx/>
              <a:buChar char="-"/>
            </a:pPr>
            <a:r>
              <a:rPr lang="en-US" sz="1200" dirty="0"/>
              <a:t>Coordinate with the platoons for target refinement and their one planning target</a:t>
            </a:r>
          </a:p>
          <a:p>
            <a:endParaRPr lang="en-US" sz="1200" dirty="0"/>
          </a:p>
          <a:p>
            <a:r>
              <a:rPr lang="en-US" sz="1200" dirty="0"/>
              <a:t>Headquarters</a:t>
            </a:r>
          </a:p>
          <a:p>
            <a:pPr>
              <a:buFontTx/>
              <a:buChar char="-"/>
            </a:pPr>
            <a:r>
              <a:rPr lang="en-US" sz="1200" dirty="0"/>
              <a:t>Prep resupply of CL I, III, V, VIII, IX on OBJ Bull</a:t>
            </a:r>
          </a:p>
          <a:p>
            <a:pPr>
              <a:buFontTx/>
              <a:buChar char="-"/>
            </a:pPr>
            <a:endParaRPr lang="en-US" sz="1200" dirty="0"/>
          </a:p>
          <a:p>
            <a:pPr>
              <a:buFontTx/>
              <a:buChar char="-"/>
            </a:pPr>
            <a:r>
              <a:rPr lang="en-US" sz="1200" dirty="0"/>
              <a:t>We will conduct CO RXL at </a:t>
            </a:r>
            <a:r>
              <a:rPr lang="en-US" sz="1200" dirty="0">
                <a:solidFill>
                  <a:srgbClr val="FF0000"/>
                </a:solidFill>
              </a:rPr>
              <a:t>241700AUG</a:t>
            </a:r>
            <a:r>
              <a:rPr lang="en-US" sz="1200" dirty="0"/>
              <a:t>- BPT to talk breach plans and routes</a:t>
            </a:r>
          </a:p>
          <a:p>
            <a:pPr>
              <a:buFontTx/>
              <a:buChar char="-"/>
            </a:pPr>
            <a:r>
              <a:rPr lang="en-US" sz="1200" dirty="0">
                <a:solidFill>
                  <a:srgbClr val="FF0000"/>
                </a:solidFill>
              </a:rPr>
              <a:t>250900 AUG </a:t>
            </a:r>
            <a:r>
              <a:rPr lang="en-US" sz="1200" dirty="0"/>
              <a:t>- We will conduct a company COMMEX</a:t>
            </a:r>
          </a:p>
          <a:p>
            <a:pPr>
              <a:buFontTx/>
              <a:buChar char="-"/>
            </a:pPr>
            <a:r>
              <a:rPr lang="en-US" sz="1200" dirty="0"/>
              <a:t>All PLTs REDCON 1 @ </a:t>
            </a:r>
            <a:r>
              <a:rPr lang="en-US" sz="1200" dirty="0">
                <a:solidFill>
                  <a:srgbClr val="FF0000"/>
                </a:solidFill>
              </a:rPr>
              <a:t>25 0930 AUG</a:t>
            </a:r>
          </a:p>
          <a:p>
            <a:pPr>
              <a:buFontTx/>
              <a:buChar char="-"/>
            </a:pPr>
            <a:r>
              <a:rPr lang="en-US" sz="1200" dirty="0"/>
              <a:t>SP APOD @ </a:t>
            </a:r>
            <a:r>
              <a:rPr lang="en-US" sz="1200" dirty="0">
                <a:solidFill>
                  <a:srgbClr val="FF0000"/>
                </a:solidFill>
              </a:rPr>
              <a:t>1000</a:t>
            </a:r>
            <a:r>
              <a:rPr lang="en-US" sz="1200" dirty="0"/>
              <a:t> </a:t>
            </a:r>
          </a:p>
          <a:p>
            <a:pPr>
              <a:buFontTx/>
              <a:buChar char="-"/>
            </a:pPr>
            <a:r>
              <a:rPr lang="en-US" sz="1200" dirty="0"/>
              <a:t>4</a:t>
            </a:r>
            <a:r>
              <a:rPr lang="en-US" sz="1200" baseline="30000" dirty="0"/>
              <a:t>th</a:t>
            </a:r>
            <a:r>
              <a:rPr lang="en-US" sz="1200" dirty="0"/>
              <a:t>  PLT will secure ATK POS Kathy and guide each platoon to their respective sectors.</a:t>
            </a:r>
          </a:p>
          <a:p>
            <a:pPr>
              <a:buFontTx/>
              <a:buChar char="-"/>
            </a:pPr>
            <a:r>
              <a:rPr lang="en-US" sz="1200" dirty="0"/>
              <a:t>Route- Move south along Red Diamond Road to </a:t>
            </a:r>
            <a:r>
              <a:rPr lang="en-US" sz="1200" dirty="0" err="1"/>
              <a:t>vic</a:t>
            </a:r>
            <a:r>
              <a:rPr lang="en-US" sz="1200" dirty="0"/>
              <a:t> GA 109 845</a:t>
            </a:r>
          </a:p>
          <a:p>
            <a:pPr>
              <a:buFontTx/>
              <a:buChar char="-"/>
            </a:pPr>
            <a:r>
              <a:rPr lang="en-US" sz="1200" dirty="0"/>
              <a:t>Once security is established, PLTs will conduct final PCC/PCIs</a:t>
            </a:r>
          </a:p>
          <a:p>
            <a:pPr>
              <a:buFontTx/>
              <a:buChar char="-"/>
            </a:pPr>
            <a:endParaRPr lang="en-US" sz="1200" dirty="0"/>
          </a:p>
          <a:p>
            <a:pPr>
              <a:buFont typeface="Arial" pitchFamily="34" charset="0"/>
              <a:buChar char="•"/>
            </a:pPr>
            <a:r>
              <a:rPr lang="en-US" sz="1200" dirty="0"/>
              <a:t>HQ1- Travel with 1st PLT</a:t>
            </a:r>
          </a:p>
          <a:p>
            <a:pPr>
              <a:buFont typeface="Arial" pitchFamily="34" charset="0"/>
              <a:buChar char="•"/>
            </a:pPr>
            <a:r>
              <a:rPr lang="en-US" sz="1200" dirty="0"/>
              <a:t>HQ2-  Travel with 4</a:t>
            </a:r>
            <a:r>
              <a:rPr lang="en-US" sz="1200" baseline="30000" dirty="0"/>
              <a:t>th</a:t>
            </a:r>
            <a:r>
              <a:rPr lang="en-US" sz="1200" dirty="0"/>
              <a:t> PLT</a:t>
            </a:r>
          </a:p>
          <a:p>
            <a:pPr>
              <a:buFont typeface="Arial" pitchFamily="34" charset="0"/>
              <a:buChar char="•"/>
            </a:pPr>
            <a:r>
              <a:rPr lang="en-US" sz="1200" dirty="0"/>
              <a:t>Actions on Contact: Destroy Enemy with smallest unit possible. Consolidate ATK POS Kathy</a:t>
            </a:r>
          </a:p>
          <a:p>
            <a:pPr>
              <a:buFont typeface="Arial" pitchFamily="34" charset="0"/>
              <a:buChar char="•"/>
            </a:pPr>
            <a:r>
              <a:rPr lang="en-US" sz="1200" dirty="0"/>
              <a:t>High Pay off target for this phase: Enemy Aviation</a:t>
            </a:r>
          </a:p>
          <a:p>
            <a:pPr>
              <a:buFont typeface="Arial" pitchFamily="34" charset="0"/>
              <a:buChar char="•"/>
            </a:pPr>
            <a:r>
              <a:rPr lang="en-US" sz="1200" dirty="0"/>
              <a:t>CASEVAC PLAN: (CCP, AXP) All casualties will be MEDEVAC-</a:t>
            </a:r>
            <a:r>
              <a:rPr lang="en-US" sz="1200" dirty="0" err="1"/>
              <a:t>ed</a:t>
            </a:r>
            <a:r>
              <a:rPr lang="en-US" sz="1200" dirty="0"/>
              <a:t> from APOD, CCP will be located on ATK POS Kathy</a:t>
            </a:r>
          </a:p>
          <a:p>
            <a:pPr>
              <a:buFont typeface="Arial" pitchFamily="34" charset="0"/>
              <a:buChar char="•"/>
            </a:pPr>
            <a:r>
              <a:rPr lang="en-US" sz="1200" dirty="0"/>
              <a:t>RECOVERY PLAN: Self recover to the APOD</a:t>
            </a:r>
          </a:p>
          <a:p>
            <a:pPr>
              <a:buFont typeface="Arial" pitchFamily="34" charset="0"/>
              <a:buChar char="•"/>
            </a:pPr>
            <a:r>
              <a:rPr lang="en-US" sz="1200" dirty="0"/>
              <a:t>WPNs Control Status- Tight</a:t>
            </a:r>
          </a:p>
          <a:p>
            <a:pPr>
              <a:buFont typeface="Arial" pitchFamily="34" charset="0"/>
              <a:buChar char="•"/>
            </a:pPr>
            <a:r>
              <a:rPr lang="en-US" sz="1200" dirty="0"/>
              <a:t>Special Instructions- </a:t>
            </a:r>
          </a:p>
          <a:p>
            <a:r>
              <a:rPr lang="en-US" sz="1200" dirty="0"/>
              <a:t>*Talk every element and locations of headquarter 1 and 2</a:t>
            </a:r>
          </a:p>
          <a:p>
            <a:pPr>
              <a:buFontTx/>
              <a:buChar char="-"/>
            </a:pPr>
            <a:endParaRPr lang="en-US" sz="1200" dirty="0"/>
          </a:p>
          <a:p>
            <a:endParaRPr lang="en-US" sz="1200" dirty="0"/>
          </a:p>
        </p:txBody>
      </p:sp>
      <p:sp>
        <p:nvSpPr>
          <p:cNvPr id="6" name="TextBox 5"/>
          <p:cNvSpPr txBox="1"/>
          <p:nvPr/>
        </p:nvSpPr>
        <p:spPr>
          <a:xfrm>
            <a:off x="6096000" y="0"/>
            <a:ext cx="3048001" cy="1477328"/>
          </a:xfrm>
          <a:prstGeom prst="rect">
            <a:avLst/>
          </a:prstGeom>
          <a:noFill/>
        </p:spPr>
        <p:txBody>
          <a:bodyPr wrap="square" rtlCol="0">
            <a:spAutoFit/>
          </a:bodyPr>
          <a:lstStyle/>
          <a:p>
            <a:r>
              <a:rPr lang="en-US" b="1" dirty="0"/>
              <a:t>Shift and Cease Fire</a:t>
            </a:r>
          </a:p>
          <a:p>
            <a:r>
              <a:rPr lang="en-US" dirty="0"/>
              <a:t>P: FM CO CMD</a:t>
            </a:r>
          </a:p>
          <a:p>
            <a:r>
              <a:rPr lang="en-US" dirty="0"/>
              <a:t>A: WSC/GSC</a:t>
            </a:r>
          </a:p>
          <a:p>
            <a:r>
              <a:rPr lang="en-US" dirty="0"/>
              <a:t>C: Green SMK/ Purple SMK</a:t>
            </a:r>
          </a:p>
          <a:p>
            <a:r>
              <a:rPr lang="en-US" dirty="0"/>
              <a:t>E: VS-17 Panel</a:t>
            </a:r>
          </a:p>
        </p:txBody>
      </p:sp>
      <p:sp>
        <p:nvSpPr>
          <p:cNvPr id="7" name="TextBox 6"/>
          <p:cNvSpPr txBox="1"/>
          <p:nvPr/>
        </p:nvSpPr>
        <p:spPr>
          <a:xfrm>
            <a:off x="6172200" y="1477328"/>
            <a:ext cx="2286000" cy="923330"/>
          </a:xfrm>
          <a:prstGeom prst="rect">
            <a:avLst/>
          </a:prstGeom>
          <a:noFill/>
        </p:spPr>
        <p:txBody>
          <a:bodyPr wrap="square" rtlCol="0">
            <a:spAutoFit/>
          </a:bodyPr>
          <a:lstStyle/>
          <a:p>
            <a:r>
              <a:rPr lang="en-US" b="1" dirty="0"/>
              <a:t>ALL PLTS:</a:t>
            </a:r>
          </a:p>
          <a:p>
            <a:r>
              <a:rPr lang="en-US" b="1" dirty="0"/>
              <a:t>Rehearse crossing LDAs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36</a:t>
            </a:fld>
            <a:endParaRPr lang="en-US"/>
          </a:p>
        </p:txBody>
      </p:sp>
      <p:sp>
        <p:nvSpPr>
          <p:cNvPr id="5" name="Rectangle 4"/>
          <p:cNvSpPr/>
          <p:nvPr/>
        </p:nvSpPr>
        <p:spPr>
          <a:xfrm>
            <a:off x="0" y="0"/>
            <a:ext cx="9144000" cy="5078313"/>
          </a:xfrm>
          <a:prstGeom prst="rect">
            <a:avLst/>
          </a:prstGeom>
        </p:spPr>
        <p:txBody>
          <a:bodyPr wrap="square">
            <a:spAutoFit/>
          </a:bodyPr>
          <a:lstStyle/>
          <a:p>
            <a:pPr>
              <a:buFont typeface="Arial" pitchFamily="34" charset="0"/>
              <a:buChar char="•"/>
            </a:pPr>
            <a:r>
              <a:rPr lang="en-US" sz="1200" dirty="0"/>
              <a:t>Scheme of Maneuver: Movement</a:t>
            </a:r>
          </a:p>
          <a:p>
            <a:pPr>
              <a:buFont typeface="Arial" pitchFamily="34" charset="0"/>
              <a:buChar char="•"/>
            </a:pPr>
            <a:r>
              <a:rPr lang="en-US" sz="1200" dirty="0"/>
              <a:t>Phase ___2___ Begins with </a:t>
            </a:r>
            <a:r>
              <a:rPr lang="en-US" sz="1200" u="sng" dirty="0"/>
              <a:t>Crossing LD </a:t>
            </a:r>
            <a:r>
              <a:rPr lang="en-US" sz="1200" dirty="0"/>
              <a:t>Ends with </a:t>
            </a:r>
            <a:r>
              <a:rPr lang="en-US" sz="1200" u="sng" dirty="0"/>
              <a:t> ORP Established </a:t>
            </a:r>
            <a:r>
              <a:rPr lang="en-US" sz="1200" dirty="0"/>
              <a:t>Critical to this phase is L/U with the scouts</a:t>
            </a:r>
            <a:endParaRPr lang="en-US" sz="1200" u="sng" dirty="0"/>
          </a:p>
          <a:p>
            <a:pPr>
              <a:buFont typeface="Arial" pitchFamily="34" charset="0"/>
              <a:buChar char="•"/>
            </a:pPr>
            <a:r>
              <a:rPr lang="en-US" sz="1200" dirty="0"/>
              <a:t>Enemy is currently observing movement along avenues of approach to the north. </a:t>
            </a:r>
          </a:p>
          <a:p>
            <a:pPr>
              <a:buFont typeface="Arial" pitchFamily="34" charset="0"/>
              <a:buChar char="•"/>
            </a:pPr>
            <a:r>
              <a:rPr lang="en-US" sz="1200" dirty="0"/>
              <a:t>OOM- 3</a:t>
            </a:r>
            <a:r>
              <a:rPr lang="en-US" sz="1200" baseline="30000" dirty="0"/>
              <a:t>rd</a:t>
            </a:r>
            <a:r>
              <a:rPr lang="en-US" sz="1200" dirty="0"/>
              <a:t> PLT, HQ 1 2</a:t>
            </a:r>
            <a:r>
              <a:rPr lang="en-US" sz="1200" baseline="30000" dirty="0"/>
              <a:t>nd</a:t>
            </a:r>
            <a:r>
              <a:rPr lang="en-US" sz="1200" dirty="0"/>
              <a:t> PLT, Mortars, 1</a:t>
            </a:r>
            <a:r>
              <a:rPr lang="en-US" sz="1200" baseline="30000" dirty="0"/>
              <a:t>st</a:t>
            </a:r>
            <a:r>
              <a:rPr lang="en-US" sz="1200" dirty="0"/>
              <a:t> PLT, </a:t>
            </a:r>
          </a:p>
          <a:p>
            <a:pPr>
              <a:buFont typeface="Arial" pitchFamily="34" charset="0"/>
              <a:buChar char="•"/>
            </a:pPr>
            <a:r>
              <a:rPr lang="en-US" sz="1200" dirty="0"/>
              <a:t>Distance, Direction, Speed of travel, Movement Formations. – 3</a:t>
            </a:r>
            <a:r>
              <a:rPr lang="en-US" sz="1200" baseline="30000" dirty="0"/>
              <a:t>rd</a:t>
            </a:r>
            <a:r>
              <a:rPr lang="en-US" sz="1200" dirty="0"/>
              <a:t> PLT will brief route during company rehearsal, Moving at Traveling until we cross PL Trojans then Traveling Over watch</a:t>
            </a:r>
          </a:p>
          <a:p>
            <a:pPr>
              <a:buFont typeface="Arial" pitchFamily="34" charset="0"/>
              <a:buChar char="-"/>
            </a:pPr>
            <a:r>
              <a:rPr lang="en-US" sz="1200" dirty="0"/>
              <a:t>25 1200 - SP</a:t>
            </a:r>
          </a:p>
          <a:p>
            <a:pPr>
              <a:buFont typeface="Arial" pitchFamily="34" charset="0"/>
              <a:buChar char="-"/>
            </a:pPr>
            <a:r>
              <a:rPr lang="en-US" sz="1200" dirty="0"/>
              <a:t> The company will move in traveling to PL Trojans.( Each platoon will secure their own LDAs ) then move in traveling </a:t>
            </a:r>
            <a:r>
              <a:rPr lang="en-US" sz="1200" dirty="0" err="1"/>
              <a:t>overwatch</a:t>
            </a:r>
            <a:r>
              <a:rPr lang="en-US" sz="1200" dirty="0"/>
              <a:t> to PL Nevada</a:t>
            </a:r>
          </a:p>
          <a:p>
            <a:pPr>
              <a:buFontTx/>
              <a:buChar char="-"/>
            </a:pPr>
            <a:r>
              <a:rPr lang="en-US" sz="1200" dirty="0"/>
              <a:t>Once 1</a:t>
            </a:r>
            <a:r>
              <a:rPr lang="en-US" sz="1200" baseline="30000" dirty="0"/>
              <a:t>st</a:t>
            </a:r>
            <a:r>
              <a:rPr lang="en-US" sz="1200" dirty="0"/>
              <a:t> PLT crosses PL Trojans, 4</a:t>
            </a:r>
            <a:r>
              <a:rPr lang="en-US" sz="1200" baseline="30000" dirty="0"/>
              <a:t>th</a:t>
            </a:r>
            <a:r>
              <a:rPr lang="en-US" sz="1200" dirty="0"/>
              <a:t> PLT with HQ 2 will move along Red Diamond Rd to CP 4 and hold</a:t>
            </a:r>
          </a:p>
          <a:p>
            <a:pPr>
              <a:buFontTx/>
              <a:buChar char="-"/>
            </a:pPr>
            <a:r>
              <a:rPr lang="en-US" sz="1200" dirty="0"/>
              <a:t> 3</a:t>
            </a:r>
            <a:r>
              <a:rPr lang="en-US" sz="1200" baseline="30000" dirty="0"/>
              <a:t>rd</a:t>
            </a:r>
            <a:r>
              <a:rPr lang="en-US" sz="1200" dirty="0"/>
              <a:t> PLT will continue to move past PL Nevada  to L/U 8, Once 3</a:t>
            </a:r>
            <a:r>
              <a:rPr lang="en-US" sz="1200" baseline="30000" dirty="0"/>
              <a:t>rd</a:t>
            </a:r>
            <a:r>
              <a:rPr lang="en-US" sz="1200" dirty="0"/>
              <a:t> PLT has linked up with the scouts, 4</a:t>
            </a:r>
            <a:r>
              <a:rPr lang="en-US" sz="1200" baseline="30000" dirty="0"/>
              <a:t>th</a:t>
            </a:r>
            <a:r>
              <a:rPr lang="en-US" sz="1200" dirty="0"/>
              <a:t> PLT will move to CP 5. </a:t>
            </a:r>
          </a:p>
          <a:p>
            <a:pPr>
              <a:buFontTx/>
              <a:buChar char="-"/>
            </a:pPr>
            <a:r>
              <a:rPr lang="en-US" sz="1200" dirty="0"/>
              <a:t>Once the company has linked up with the scouts we will confirm enemy on the SBF as well as OBJ Bull. </a:t>
            </a:r>
          </a:p>
          <a:p>
            <a:pPr>
              <a:buFontTx/>
              <a:buChar char="-"/>
            </a:pPr>
            <a:r>
              <a:rPr lang="en-US" sz="1200" dirty="0"/>
              <a:t>3</a:t>
            </a:r>
            <a:r>
              <a:rPr lang="en-US" sz="1200" baseline="30000" dirty="0"/>
              <a:t>rd</a:t>
            </a:r>
            <a:r>
              <a:rPr lang="en-US" sz="1200" dirty="0"/>
              <a:t> PLT will establish the ORP securing from 12-4 (12- north), 2</a:t>
            </a:r>
            <a:r>
              <a:rPr lang="en-US" sz="1200" baseline="30000" dirty="0"/>
              <a:t>nd</a:t>
            </a:r>
            <a:r>
              <a:rPr lang="en-US" sz="1200" dirty="0"/>
              <a:t> PLT 4-8, 1</a:t>
            </a:r>
            <a:r>
              <a:rPr lang="en-US" sz="1200" baseline="30000" dirty="0"/>
              <a:t>st</a:t>
            </a:r>
            <a:r>
              <a:rPr lang="en-US" sz="1200" dirty="0"/>
              <a:t> PLT 8-12. </a:t>
            </a:r>
          </a:p>
          <a:p>
            <a:pPr>
              <a:buFontTx/>
              <a:buChar char="-"/>
            </a:pPr>
            <a:r>
              <a:rPr lang="en-US" sz="1200" dirty="0"/>
              <a:t>Once security has been set, 3</a:t>
            </a:r>
            <a:r>
              <a:rPr lang="en-US" sz="1200" baseline="30000" dirty="0"/>
              <a:t>rd</a:t>
            </a:r>
            <a:r>
              <a:rPr lang="en-US" sz="1200" dirty="0"/>
              <a:t> PLT will  established MFP 1 </a:t>
            </a:r>
            <a:r>
              <a:rPr lang="en-US" sz="1200" dirty="0" err="1"/>
              <a:t>vic</a:t>
            </a:r>
            <a:r>
              <a:rPr lang="en-US" sz="1200" dirty="0"/>
              <a:t> GA 140 829</a:t>
            </a:r>
          </a:p>
          <a:p>
            <a:pPr>
              <a:buFont typeface="Arial" pitchFamily="34" charset="0"/>
              <a:buChar char="•"/>
            </a:pPr>
            <a:endParaRPr lang="en-US" sz="1200" dirty="0"/>
          </a:p>
          <a:p>
            <a:endParaRPr lang="en-US" sz="1200" dirty="0"/>
          </a:p>
          <a:p>
            <a:endParaRPr lang="en-US" sz="1200" dirty="0"/>
          </a:p>
          <a:p>
            <a:endParaRPr lang="en-US" sz="1200" dirty="0"/>
          </a:p>
          <a:p>
            <a:pPr>
              <a:buFont typeface="Arial" pitchFamily="34" charset="0"/>
              <a:buChar char="•"/>
            </a:pPr>
            <a:r>
              <a:rPr lang="en-US" sz="1200" dirty="0"/>
              <a:t>HQ1- 3</a:t>
            </a:r>
            <a:r>
              <a:rPr lang="en-US" sz="1200" baseline="30000" dirty="0"/>
              <a:t>rd</a:t>
            </a:r>
            <a:r>
              <a:rPr lang="en-US" sz="1200" dirty="0"/>
              <a:t>  PLT</a:t>
            </a:r>
          </a:p>
          <a:p>
            <a:pPr>
              <a:buFont typeface="Arial" pitchFamily="34" charset="0"/>
              <a:buChar char="•"/>
            </a:pPr>
            <a:r>
              <a:rPr lang="en-US" sz="1200" dirty="0"/>
              <a:t>HQ2- 4</a:t>
            </a:r>
            <a:r>
              <a:rPr lang="en-US" sz="1200" baseline="30000" dirty="0"/>
              <a:t>th</a:t>
            </a:r>
            <a:r>
              <a:rPr lang="en-US" sz="1200" dirty="0"/>
              <a:t> PLT (Mounted)</a:t>
            </a:r>
          </a:p>
          <a:p>
            <a:pPr>
              <a:buFont typeface="Arial" pitchFamily="34" charset="0"/>
              <a:buChar char="•"/>
            </a:pPr>
            <a:r>
              <a:rPr lang="en-US" sz="1200" dirty="0"/>
              <a:t>Actions on contact- 1 EN </a:t>
            </a:r>
            <a:r>
              <a:rPr lang="en-US" sz="1200" dirty="0" err="1"/>
              <a:t>Sqd</a:t>
            </a:r>
            <a:r>
              <a:rPr lang="en-US" sz="1200" dirty="0"/>
              <a:t>-  Platoon attack, 2 EN Squad- 2x PLTs, 1 EN PLT- CO ATK</a:t>
            </a:r>
          </a:p>
          <a:p>
            <a:pPr>
              <a:buFont typeface="Arial" pitchFamily="34" charset="0"/>
              <a:buChar char="•"/>
            </a:pPr>
            <a:r>
              <a:rPr lang="en-US" sz="1200" dirty="0"/>
              <a:t>High Pay off target for this phase: Enemy Aviation, ADA assets</a:t>
            </a:r>
          </a:p>
          <a:p>
            <a:pPr>
              <a:buFont typeface="Arial" pitchFamily="34" charset="0"/>
              <a:buChar char="•"/>
            </a:pPr>
            <a:r>
              <a:rPr lang="en-US" sz="1200" dirty="0"/>
              <a:t>CASEVAC PLAN: (CCP, AXP) Located at ATK POS Kathy, then ORP . AXP Located CP 5</a:t>
            </a:r>
          </a:p>
          <a:p>
            <a:pPr>
              <a:buFont typeface="Arial" pitchFamily="34" charset="0"/>
              <a:buChar char="•"/>
            </a:pPr>
            <a:r>
              <a:rPr lang="en-US" sz="1200" dirty="0"/>
              <a:t>RECOVERY PLAN: Self recover to SBF . </a:t>
            </a:r>
          </a:p>
          <a:p>
            <a:pPr>
              <a:buFont typeface="Arial" pitchFamily="34" charset="0"/>
              <a:buChar char="•"/>
            </a:pPr>
            <a:r>
              <a:rPr lang="en-US" sz="1200" dirty="0"/>
              <a:t>WPNs Control Status: tight</a:t>
            </a:r>
          </a:p>
          <a:p>
            <a:pPr>
              <a:buFont typeface="Arial" pitchFamily="34" charset="0"/>
              <a:buChar char="•"/>
            </a:pPr>
            <a:r>
              <a:rPr lang="en-US" sz="1200" dirty="0"/>
              <a:t>Special Instructions: call on co </a:t>
            </a:r>
            <a:r>
              <a:rPr lang="en-US" sz="1200" dirty="0" err="1"/>
              <a:t>cmd</a:t>
            </a:r>
            <a:r>
              <a:rPr lang="en-US" sz="1200" dirty="0"/>
              <a:t> net prior to crossing any Phase Line, CO commander approval for TOWs </a:t>
            </a:r>
          </a:p>
          <a:p>
            <a:r>
              <a:rPr lang="en-US" sz="1200" dirty="0"/>
              <a:t>*Talk every element and locations of headquarter 1 and 2</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p:cNvPicPr>
            <a:picLocks noChangeAspect="1" noChangeArrowheads="1"/>
          </p:cNvPicPr>
          <p:nvPr/>
        </p:nvPicPr>
        <p:blipFill>
          <a:blip r:embed="rId2" cstate="print"/>
          <a:srcRect l="5970" t="19377" r="41725" b="29315"/>
          <a:stretch>
            <a:fillRect/>
          </a:stretch>
        </p:blipFill>
        <p:spPr bwMode="auto">
          <a:xfrm>
            <a:off x="0" y="0"/>
            <a:ext cx="9132711" cy="6816213"/>
          </a:xfrm>
          <a:prstGeom prst="rect">
            <a:avLst/>
          </a:prstGeom>
          <a:noFill/>
          <a:ln w="9525">
            <a:noFill/>
            <a:miter lim="800000"/>
            <a:headEnd/>
            <a:tailEnd/>
          </a:ln>
          <a:effectLst/>
        </p:spPr>
      </p:pic>
      <p:grpSp>
        <p:nvGrpSpPr>
          <p:cNvPr id="4" name="Group 86"/>
          <p:cNvGrpSpPr/>
          <p:nvPr/>
        </p:nvGrpSpPr>
        <p:grpSpPr>
          <a:xfrm>
            <a:off x="1066800" y="1353726"/>
            <a:ext cx="737882" cy="398874"/>
            <a:chOff x="2364723" y="4040210"/>
            <a:chExt cx="737882" cy="398874"/>
          </a:xfrm>
        </p:grpSpPr>
        <p:grpSp>
          <p:nvGrpSpPr>
            <p:cNvPr id="6" name="Group 66"/>
            <p:cNvGrpSpPr/>
            <p:nvPr/>
          </p:nvGrpSpPr>
          <p:grpSpPr>
            <a:xfrm rot="20255795">
              <a:off x="2563190" y="4040210"/>
              <a:ext cx="345744" cy="323450"/>
              <a:chOff x="903118" y="5966381"/>
              <a:chExt cx="345744" cy="323450"/>
            </a:xfrm>
          </p:grpSpPr>
          <p:grpSp>
            <p:nvGrpSpPr>
              <p:cNvPr id="7" name="Group 261"/>
              <p:cNvGrpSpPr>
                <a:grpSpLocks/>
              </p:cNvGrpSpPr>
              <p:nvPr/>
            </p:nvGrpSpPr>
            <p:grpSpPr bwMode="auto">
              <a:xfrm rot="1428446">
                <a:off x="903118" y="5978666"/>
                <a:ext cx="345744" cy="311165"/>
                <a:chOff x="336" y="576"/>
                <a:chExt cx="336" cy="288"/>
              </a:xfrm>
            </p:grpSpPr>
            <p:sp>
              <p:nvSpPr>
                <p:cNvPr id="13"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14"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15"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16"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1"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8" name="TextBox 7"/>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9" name="TextBox 8"/>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0" name="Group 104"/>
          <p:cNvGrpSpPr/>
          <p:nvPr/>
        </p:nvGrpSpPr>
        <p:grpSpPr>
          <a:xfrm>
            <a:off x="1852918" y="2268126"/>
            <a:ext cx="737882" cy="398874"/>
            <a:chOff x="2364723" y="4040210"/>
            <a:chExt cx="737882" cy="398874"/>
          </a:xfrm>
        </p:grpSpPr>
        <p:grpSp>
          <p:nvGrpSpPr>
            <p:cNvPr id="17" name="Group 66"/>
            <p:cNvGrpSpPr/>
            <p:nvPr/>
          </p:nvGrpSpPr>
          <p:grpSpPr>
            <a:xfrm rot="20255795">
              <a:off x="2563190" y="4040210"/>
              <a:ext cx="345744" cy="323450"/>
              <a:chOff x="903118" y="5966381"/>
              <a:chExt cx="345744" cy="323450"/>
            </a:xfrm>
          </p:grpSpPr>
          <p:grpSp>
            <p:nvGrpSpPr>
              <p:cNvPr id="18" name="Group 261"/>
              <p:cNvGrpSpPr>
                <a:grpSpLocks/>
              </p:cNvGrpSpPr>
              <p:nvPr/>
            </p:nvGrpSpPr>
            <p:grpSpPr bwMode="auto">
              <a:xfrm rot="1428446">
                <a:off x="903118" y="5978666"/>
                <a:ext cx="345744" cy="311165"/>
                <a:chOff x="336" y="576"/>
                <a:chExt cx="336" cy="288"/>
              </a:xfrm>
            </p:grpSpPr>
            <p:sp>
              <p:nvSpPr>
                <p:cNvPr id="24"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5"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6"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7"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9" name="TextBox 18"/>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0" name="TextBox 19"/>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1" name="Group 87"/>
          <p:cNvGrpSpPr/>
          <p:nvPr/>
        </p:nvGrpSpPr>
        <p:grpSpPr>
          <a:xfrm>
            <a:off x="1447800" y="1752600"/>
            <a:ext cx="737882" cy="398874"/>
            <a:chOff x="2364723" y="4040210"/>
            <a:chExt cx="737882" cy="398874"/>
          </a:xfrm>
        </p:grpSpPr>
        <p:grpSp>
          <p:nvGrpSpPr>
            <p:cNvPr id="28" name="Group 66"/>
            <p:cNvGrpSpPr/>
            <p:nvPr/>
          </p:nvGrpSpPr>
          <p:grpSpPr>
            <a:xfrm rot="20255795">
              <a:off x="2563190" y="4040210"/>
              <a:ext cx="345744" cy="323450"/>
              <a:chOff x="903118" y="5966381"/>
              <a:chExt cx="345744" cy="323450"/>
            </a:xfrm>
          </p:grpSpPr>
          <p:grpSp>
            <p:nvGrpSpPr>
              <p:cNvPr id="29" name="Group 261"/>
              <p:cNvGrpSpPr>
                <a:grpSpLocks/>
              </p:cNvGrpSpPr>
              <p:nvPr/>
            </p:nvGrpSpPr>
            <p:grpSpPr bwMode="auto">
              <a:xfrm rot="1428446">
                <a:off x="903118" y="5978666"/>
                <a:ext cx="345744" cy="311165"/>
                <a:chOff x="336" y="576"/>
                <a:chExt cx="336" cy="288"/>
              </a:xfrm>
            </p:grpSpPr>
            <p:sp>
              <p:nvSpPr>
                <p:cNvPr id="3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 name="TextBox 29"/>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1" name="TextBox 3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32" name="Group 38"/>
          <p:cNvGrpSpPr/>
          <p:nvPr/>
        </p:nvGrpSpPr>
        <p:grpSpPr>
          <a:xfrm>
            <a:off x="685800" y="990600"/>
            <a:ext cx="737882" cy="398874"/>
            <a:chOff x="6019800" y="3505200"/>
            <a:chExt cx="737882" cy="398874"/>
          </a:xfrm>
        </p:grpSpPr>
        <p:grpSp>
          <p:nvGrpSpPr>
            <p:cNvPr id="39" name="Group 87"/>
            <p:cNvGrpSpPr/>
            <p:nvPr/>
          </p:nvGrpSpPr>
          <p:grpSpPr>
            <a:xfrm>
              <a:off x="6019800" y="3505200"/>
              <a:ext cx="737882" cy="398874"/>
              <a:chOff x="2364723" y="4040210"/>
              <a:chExt cx="737882" cy="398874"/>
            </a:xfrm>
          </p:grpSpPr>
          <p:grpSp>
            <p:nvGrpSpPr>
              <p:cNvPr id="40" name="Group 66"/>
              <p:cNvGrpSpPr/>
              <p:nvPr/>
            </p:nvGrpSpPr>
            <p:grpSpPr>
              <a:xfrm rot="20255795">
                <a:off x="2563190" y="4040210"/>
                <a:ext cx="345744" cy="323450"/>
                <a:chOff x="903118" y="5966381"/>
                <a:chExt cx="345744" cy="323450"/>
              </a:xfrm>
            </p:grpSpPr>
            <p:grpSp>
              <p:nvGrpSpPr>
                <p:cNvPr id="42" name="Group 261"/>
                <p:cNvGrpSpPr>
                  <a:grpSpLocks/>
                </p:cNvGrpSpPr>
                <p:nvPr/>
              </p:nvGrpSpPr>
              <p:grpSpPr bwMode="auto">
                <a:xfrm rot="1428446">
                  <a:off x="903118" y="5978666"/>
                  <a:ext cx="345744" cy="311165"/>
                  <a:chOff x="336" y="576"/>
                  <a:chExt cx="336" cy="288"/>
                </a:xfrm>
              </p:grpSpPr>
              <p:sp>
                <p:nvSpPr>
                  <p:cNvPr id="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3" name="TextBox 4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44" name="TextBox 4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41" name="Straight Connector 40"/>
            <p:cNvCxnSpPr>
              <a:stCxn id="48" idx="0"/>
              <a:endCxn id="4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Oval 85"/>
          <p:cNvSpPr/>
          <p:nvPr/>
        </p:nvSpPr>
        <p:spPr>
          <a:xfrm>
            <a:off x="4724400" y="32004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sp>
        <p:nvSpPr>
          <p:cNvPr id="87" name="Rectangle 86"/>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IIA</a:t>
            </a:r>
          </a:p>
        </p:txBody>
      </p:sp>
      <p:sp>
        <p:nvSpPr>
          <p:cNvPr id="79" name="Freeform 78"/>
          <p:cNvSpPr/>
          <p:nvPr/>
        </p:nvSpPr>
        <p:spPr>
          <a:xfrm>
            <a:off x="2464131" y="1371601"/>
            <a:ext cx="888670" cy="4038600"/>
          </a:xfrm>
          <a:custGeom>
            <a:avLst/>
            <a:gdLst>
              <a:gd name="connsiteX0" fmla="*/ 0 w 855023"/>
              <a:gd name="connsiteY0" fmla="*/ 0 h 3040083"/>
              <a:gd name="connsiteX1" fmla="*/ 195943 w 855023"/>
              <a:gd name="connsiteY1" fmla="*/ 1080655 h 3040083"/>
              <a:gd name="connsiteX2" fmla="*/ 285008 w 855023"/>
              <a:gd name="connsiteY2" fmla="*/ 1294410 h 3040083"/>
              <a:gd name="connsiteX3" fmla="*/ 314696 w 855023"/>
              <a:gd name="connsiteY3" fmla="*/ 1389413 h 3040083"/>
              <a:gd name="connsiteX4" fmla="*/ 267195 w 855023"/>
              <a:gd name="connsiteY4" fmla="*/ 1490353 h 3040083"/>
              <a:gd name="connsiteX5" fmla="*/ 362197 w 855023"/>
              <a:gd name="connsiteY5" fmla="*/ 1674421 h 3040083"/>
              <a:gd name="connsiteX6" fmla="*/ 368135 w 855023"/>
              <a:gd name="connsiteY6" fmla="*/ 1787236 h 3040083"/>
              <a:gd name="connsiteX7" fmla="*/ 575953 w 855023"/>
              <a:gd name="connsiteY7" fmla="*/ 1834738 h 3040083"/>
              <a:gd name="connsiteX8" fmla="*/ 641267 w 855023"/>
              <a:gd name="connsiteY8" fmla="*/ 1941616 h 3040083"/>
              <a:gd name="connsiteX9" fmla="*/ 694706 w 855023"/>
              <a:gd name="connsiteY9" fmla="*/ 2090057 h 3040083"/>
              <a:gd name="connsiteX10" fmla="*/ 742208 w 855023"/>
              <a:gd name="connsiteY10" fmla="*/ 2262249 h 3040083"/>
              <a:gd name="connsiteX11" fmla="*/ 771896 w 855023"/>
              <a:gd name="connsiteY11" fmla="*/ 2523506 h 3040083"/>
              <a:gd name="connsiteX12" fmla="*/ 801584 w 855023"/>
              <a:gd name="connsiteY12" fmla="*/ 2630384 h 3040083"/>
              <a:gd name="connsiteX13" fmla="*/ 855023 w 855023"/>
              <a:gd name="connsiteY13" fmla="*/ 2820390 h 3040083"/>
              <a:gd name="connsiteX14" fmla="*/ 855023 w 855023"/>
              <a:gd name="connsiteY14" fmla="*/ 3040083 h 3040083"/>
              <a:gd name="connsiteX0" fmla="*/ 0 w 888670"/>
              <a:gd name="connsiteY0" fmla="*/ 0 h 4038600"/>
              <a:gd name="connsiteX1" fmla="*/ 195943 w 888670"/>
              <a:gd name="connsiteY1" fmla="*/ 1080655 h 4038600"/>
              <a:gd name="connsiteX2" fmla="*/ 285008 w 888670"/>
              <a:gd name="connsiteY2" fmla="*/ 1294410 h 4038600"/>
              <a:gd name="connsiteX3" fmla="*/ 314696 w 888670"/>
              <a:gd name="connsiteY3" fmla="*/ 1389413 h 4038600"/>
              <a:gd name="connsiteX4" fmla="*/ 267195 w 888670"/>
              <a:gd name="connsiteY4" fmla="*/ 1490353 h 4038600"/>
              <a:gd name="connsiteX5" fmla="*/ 362197 w 888670"/>
              <a:gd name="connsiteY5" fmla="*/ 1674421 h 4038600"/>
              <a:gd name="connsiteX6" fmla="*/ 368135 w 888670"/>
              <a:gd name="connsiteY6" fmla="*/ 1787236 h 4038600"/>
              <a:gd name="connsiteX7" fmla="*/ 575953 w 888670"/>
              <a:gd name="connsiteY7" fmla="*/ 1834738 h 4038600"/>
              <a:gd name="connsiteX8" fmla="*/ 641267 w 888670"/>
              <a:gd name="connsiteY8" fmla="*/ 1941616 h 4038600"/>
              <a:gd name="connsiteX9" fmla="*/ 694706 w 888670"/>
              <a:gd name="connsiteY9" fmla="*/ 2090057 h 4038600"/>
              <a:gd name="connsiteX10" fmla="*/ 742208 w 888670"/>
              <a:gd name="connsiteY10" fmla="*/ 2262249 h 4038600"/>
              <a:gd name="connsiteX11" fmla="*/ 771896 w 888670"/>
              <a:gd name="connsiteY11" fmla="*/ 2523506 h 4038600"/>
              <a:gd name="connsiteX12" fmla="*/ 801584 w 888670"/>
              <a:gd name="connsiteY12" fmla="*/ 2630384 h 4038600"/>
              <a:gd name="connsiteX13" fmla="*/ 855023 w 888670"/>
              <a:gd name="connsiteY13" fmla="*/ 2820390 h 4038600"/>
              <a:gd name="connsiteX14" fmla="*/ 888670 w 888670"/>
              <a:gd name="connsiteY14"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8670" h="4038600">
                <a:moveTo>
                  <a:pt x="0" y="0"/>
                </a:moveTo>
                <a:lnTo>
                  <a:pt x="195943" y="1080655"/>
                </a:lnTo>
                <a:lnTo>
                  <a:pt x="285008" y="1294410"/>
                </a:lnTo>
                <a:lnTo>
                  <a:pt x="314696" y="1389413"/>
                </a:lnTo>
                <a:lnTo>
                  <a:pt x="267195" y="1490353"/>
                </a:lnTo>
                <a:lnTo>
                  <a:pt x="362197" y="1674421"/>
                </a:lnTo>
                <a:lnTo>
                  <a:pt x="368135" y="1787236"/>
                </a:lnTo>
                <a:lnTo>
                  <a:pt x="575953" y="1834738"/>
                </a:lnTo>
                <a:lnTo>
                  <a:pt x="641267" y="1941616"/>
                </a:lnTo>
                <a:lnTo>
                  <a:pt x="694706" y="2090057"/>
                </a:lnTo>
                <a:lnTo>
                  <a:pt x="742208" y="2262249"/>
                </a:lnTo>
                <a:lnTo>
                  <a:pt x="771896" y="2523506"/>
                </a:lnTo>
                <a:lnTo>
                  <a:pt x="801584" y="2630384"/>
                </a:lnTo>
                <a:lnTo>
                  <a:pt x="855023" y="2820390"/>
                </a:lnTo>
                <a:lnTo>
                  <a:pt x="888670" y="40386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5197512">
            <a:off x="1820432" y="587147"/>
            <a:ext cx="1219200" cy="369332"/>
          </a:xfrm>
          <a:prstGeom prst="rect">
            <a:avLst/>
          </a:prstGeom>
          <a:solidFill>
            <a:schemeClr val="bg1"/>
          </a:solidFill>
        </p:spPr>
        <p:txBody>
          <a:bodyPr wrap="square" rtlCol="0">
            <a:spAutoFit/>
          </a:bodyPr>
          <a:lstStyle/>
          <a:p>
            <a:r>
              <a:rPr lang="en-US" b="1" dirty="0"/>
              <a:t>PL Trojans</a:t>
            </a:r>
          </a:p>
        </p:txBody>
      </p:sp>
      <p:sp>
        <p:nvSpPr>
          <p:cNvPr id="88" name="TextBox 87"/>
          <p:cNvSpPr txBox="1"/>
          <p:nvPr/>
        </p:nvSpPr>
        <p:spPr>
          <a:xfrm rot="5197512">
            <a:off x="2780887" y="5794708"/>
            <a:ext cx="1219200" cy="369332"/>
          </a:xfrm>
          <a:prstGeom prst="rect">
            <a:avLst/>
          </a:prstGeom>
          <a:solidFill>
            <a:schemeClr val="bg1"/>
          </a:solidFill>
        </p:spPr>
        <p:txBody>
          <a:bodyPr wrap="square" rtlCol="0">
            <a:spAutoFit/>
          </a:bodyPr>
          <a:lstStyle/>
          <a:p>
            <a:r>
              <a:rPr lang="en-US" b="1" dirty="0"/>
              <a:t>PL Trojans</a:t>
            </a:r>
          </a:p>
        </p:txBody>
      </p:sp>
      <p:sp>
        <p:nvSpPr>
          <p:cNvPr id="90" name="Line 68"/>
          <p:cNvSpPr>
            <a:spLocks noChangeShapeType="1"/>
          </p:cNvSpPr>
          <p:nvPr/>
        </p:nvSpPr>
        <p:spPr bwMode="auto">
          <a:xfrm flipH="1" flipV="1">
            <a:off x="4953000" y="4419600"/>
            <a:ext cx="228600" cy="381000"/>
          </a:xfrm>
          <a:prstGeom prst="line">
            <a:avLst/>
          </a:prstGeom>
          <a:noFill/>
          <a:ln w="19050">
            <a:solidFill>
              <a:schemeClr val="tx1"/>
            </a:solidFill>
            <a:round/>
            <a:headEnd/>
            <a:tailEnd/>
          </a:ln>
        </p:spPr>
        <p:txBody>
          <a:bodyPr wrap="none" anchor="ctr"/>
          <a:lstStyle/>
          <a:p>
            <a:endParaRPr lang="en-US"/>
          </a:p>
        </p:txBody>
      </p:sp>
      <p:sp>
        <p:nvSpPr>
          <p:cNvPr id="91" name="Line 68"/>
          <p:cNvSpPr>
            <a:spLocks noChangeShapeType="1"/>
          </p:cNvSpPr>
          <p:nvPr/>
        </p:nvSpPr>
        <p:spPr bwMode="auto">
          <a:xfrm flipH="1" flipV="1">
            <a:off x="2819400" y="4191000"/>
            <a:ext cx="76200" cy="304800"/>
          </a:xfrm>
          <a:prstGeom prst="line">
            <a:avLst/>
          </a:prstGeom>
          <a:noFill/>
          <a:ln w="19050">
            <a:solidFill>
              <a:schemeClr val="tx1"/>
            </a:solidFill>
            <a:round/>
            <a:headEnd/>
            <a:tailEnd/>
          </a:ln>
        </p:spPr>
        <p:txBody>
          <a:bodyPr wrap="none" anchor="ctr"/>
          <a:lstStyle/>
          <a:p>
            <a:endParaRPr lang="en-US"/>
          </a:p>
        </p:txBody>
      </p:sp>
      <p:grpSp>
        <p:nvGrpSpPr>
          <p:cNvPr id="92" name="Group 64"/>
          <p:cNvGrpSpPr>
            <a:grpSpLocks/>
          </p:cNvGrpSpPr>
          <p:nvPr/>
        </p:nvGrpSpPr>
        <p:grpSpPr bwMode="auto">
          <a:xfrm>
            <a:off x="4820696" y="4002592"/>
            <a:ext cx="238125" cy="352425"/>
            <a:chOff x="1284" y="1530"/>
            <a:chExt cx="576" cy="960"/>
          </a:xfrm>
        </p:grpSpPr>
        <p:sp>
          <p:nvSpPr>
            <p:cNvPr id="93"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94"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95"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nvGrpSpPr>
          <p:cNvPr id="96" name="Group 64"/>
          <p:cNvGrpSpPr>
            <a:grpSpLocks/>
          </p:cNvGrpSpPr>
          <p:nvPr/>
        </p:nvGrpSpPr>
        <p:grpSpPr bwMode="auto">
          <a:xfrm>
            <a:off x="2703008" y="3830096"/>
            <a:ext cx="238125" cy="352425"/>
            <a:chOff x="1284" y="1530"/>
            <a:chExt cx="576" cy="960"/>
          </a:xfrm>
        </p:grpSpPr>
        <p:sp>
          <p:nvSpPr>
            <p:cNvPr id="97"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98"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99"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100" name="Freeform 99"/>
          <p:cNvSpPr/>
          <p:nvPr/>
        </p:nvSpPr>
        <p:spPr>
          <a:xfrm>
            <a:off x="9883117" y="2049864"/>
            <a:ext cx="130629" cy="3466681"/>
          </a:xfrm>
          <a:custGeom>
            <a:avLst/>
            <a:gdLst>
              <a:gd name="connsiteX0" fmla="*/ 0 w 130629"/>
              <a:gd name="connsiteY0" fmla="*/ 0 h 3466681"/>
              <a:gd name="connsiteX1" fmla="*/ 130629 w 130629"/>
              <a:gd name="connsiteY1" fmla="*/ 964641 h 3466681"/>
              <a:gd name="connsiteX2" fmla="*/ 100484 w 130629"/>
              <a:gd name="connsiteY2" fmla="*/ 1657978 h 3466681"/>
              <a:gd name="connsiteX3" fmla="*/ 80387 w 130629"/>
              <a:gd name="connsiteY3" fmla="*/ 2341266 h 3466681"/>
              <a:gd name="connsiteX4" fmla="*/ 60291 w 130629"/>
              <a:gd name="connsiteY4" fmla="*/ 2743200 h 3466681"/>
              <a:gd name="connsiteX5" fmla="*/ 90436 w 130629"/>
              <a:gd name="connsiteY5" fmla="*/ 3466681 h 346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9" h="3466681">
                <a:moveTo>
                  <a:pt x="0" y="0"/>
                </a:moveTo>
                <a:lnTo>
                  <a:pt x="130629" y="964641"/>
                </a:lnTo>
                <a:lnTo>
                  <a:pt x="100484" y="1657978"/>
                </a:lnTo>
                <a:lnTo>
                  <a:pt x="80387" y="2341266"/>
                </a:lnTo>
                <a:lnTo>
                  <a:pt x="60291" y="2743200"/>
                </a:lnTo>
                <a:lnTo>
                  <a:pt x="90436" y="3466681"/>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TextBox 100"/>
          <p:cNvSpPr txBox="1"/>
          <p:nvPr/>
        </p:nvSpPr>
        <p:spPr>
          <a:xfrm rot="5197512">
            <a:off x="9123465" y="1460647"/>
            <a:ext cx="1137256" cy="369332"/>
          </a:xfrm>
          <a:prstGeom prst="rect">
            <a:avLst/>
          </a:prstGeom>
          <a:solidFill>
            <a:schemeClr val="bg1"/>
          </a:solidFill>
        </p:spPr>
        <p:txBody>
          <a:bodyPr wrap="square" rtlCol="0">
            <a:spAutoFit/>
          </a:bodyPr>
          <a:lstStyle/>
          <a:p>
            <a:r>
              <a:rPr lang="en-US" b="1" dirty="0"/>
              <a:t>PL Tigers</a:t>
            </a:r>
          </a:p>
        </p:txBody>
      </p:sp>
      <p:sp>
        <p:nvSpPr>
          <p:cNvPr id="102" name="TextBox 101"/>
          <p:cNvSpPr txBox="1"/>
          <p:nvPr/>
        </p:nvSpPr>
        <p:spPr>
          <a:xfrm rot="5197512">
            <a:off x="9406704" y="5956447"/>
            <a:ext cx="1137256" cy="369332"/>
          </a:xfrm>
          <a:prstGeom prst="rect">
            <a:avLst/>
          </a:prstGeom>
          <a:solidFill>
            <a:schemeClr val="bg1"/>
          </a:solidFill>
        </p:spPr>
        <p:txBody>
          <a:bodyPr wrap="square" rtlCol="0">
            <a:spAutoFit/>
          </a:bodyPr>
          <a:lstStyle/>
          <a:p>
            <a:r>
              <a:rPr lang="en-US" b="1" dirty="0"/>
              <a:t>PL Tigers</a:t>
            </a:r>
          </a:p>
        </p:txBody>
      </p:sp>
      <p:sp>
        <p:nvSpPr>
          <p:cNvPr id="103" name="Freeform 102"/>
          <p:cNvSpPr/>
          <p:nvPr/>
        </p:nvSpPr>
        <p:spPr>
          <a:xfrm>
            <a:off x="10138514" y="2043375"/>
            <a:ext cx="147376" cy="3581400"/>
          </a:xfrm>
          <a:custGeom>
            <a:avLst/>
            <a:gdLst>
              <a:gd name="connsiteX0" fmla="*/ 0 w 80387"/>
              <a:gd name="connsiteY0" fmla="*/ 0 h 2903973"/>
              <a:gd name="connsiteX1" fmla="*/ 80387 w 80387"/>
              <a:gd name="connsiteY1" fmla="*/ 1346479 h 2903973"/>
              <a:gd name="connsiteX2" fmla="*/ 70338 w 80387"/>
              <a:gd name="connsiteY2" fmla="*/ 1858945 h 2903973"/>
              <a:gd name="connsiteX3" fmla="*/ 10048 w 80387"/>
              <a:gd name="connsiteY3" fmla="*/ 2903973 h 2903973"/>
              <a:gd name="connsiteX0" fmla="*/ 0 w 147376"/>
              <a:gd name="connsiteY0" fmla="*/ 0 h 3314281"/>
              <a:gd name="connsiteX1" fmla="*/ 147376 w 147376"/>
              <a:gd name="connsiteY1" fmla="*/ 1756787 h 3314281"/>
              <a:gd name="connsiteX2" fmla="*/ 137327 w 147376"/>
              <a:gd name="connsiteY2" fmla="*/ 2269253 h 3314281"/>
              <a:gd name="connsiteX3" fmla="*/ 77037 w 147376"/>
              <a:gd name="connsiteY3" fmla="*/ 3314281 h 3314281"/>
              <a:gd name="connsiteX0" fmla="*/ 0 w 147376"/>
              <a:gd name="connsiteY0" fmla="*/ 0 h 3581400"/>
              <a:gd name="connsiteX1" fmla="*/ 147376 w 147376"/>
              <a:gd name="connsiteY1" fmla="*/ 1756787 h 3581400"/>
              <a:gd name="connsiteX2" fmla="*/ 137327 w 147376"/>
              <a:gd name="connsiteY2" fmla="*/ 2269253 h 3581400"/>
              <a:gd name="connsiteX3" fmla="*/ 76200 w 14737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147376" h="3581400">
                <a:moveTo>
                  <a:pt x="0" y="0"/>
                </a:moveTo>
                <a:lnTo>
                  <a:pt x="147376" y="1756787"/>
                </a:lnTo>
                <a:lnTo>
                  <a:pt x="137327" y="2269253"/>
                </a:lnTo>
                <a:lnTo>
                  <a:pt x="76200" y="35814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 name="TextBox 103"/>
          <p:cNvSpPr txBox="1"/>
          <p:nvPr/>
        </p:nvSpPr>
        <p:spPr>
          <a:xfrm rot="5197512">
            <a:off x="9559105" y="1294220"/>
            <a:ext cx="1137256" cy="369332"/>
          </a:xfrm>
          <a:prstGeom prst="rect">
            <a:avLst/>
          </a:prstGeom>
          <a:solidFill>
            <a:schemeClr val="bg1"/>
          </a:solidFill>
        </p:spPr>
        <p:txBody>
          <a:bodyPr wrap="square" rtlCol="0">
            <a:spAutoFit/>
          </a:bodyPr>
          <a:lstStyle/>
          <a:p>
            <a:r>
              <a:rPr lang="en-US" b="1" dirty="0"/>
              <a:t>PL Rebels</a:t>
            </a:r>
          </a:p>
        </p:txBody>
      </p:sp>
      <p:sp>
        <p:nvSpPr>
          <p:cNvPr id="105" name="TextBox 104"/>
          <p:cNvSpPr txBox="1"/>
          <p:nvPr/>
        </p:nvSpPr>
        <p:spPr>
          <a:xfrm rot="5197512">
            <a:off x="9711505" y="5942421"/>
            <a:ext cx="1137256" cy="369332"/>
          </a:xfrm>
          <a:prstGeom prst="rect">
            <a:avLst/>
          </a:prstGeom>
          <a:solidFill>
            <a:schemeClr val="bg1"/>
          </a:solidFill>
        </p:spPr>
        <p:txBody>
          <a:bodyPr wrap="square" rtlCol="0">
            <a:spAutoFit/>
          </a:bodyPr>
          <a:lstStyle/>
          <a:p>
            <a:r>
              <a:rPr lang="en-US" b="1" dirty="0"/>
              <a:t>PL Rebels</a:t>
            </a:r>
          </a:p>
        </p:txBody>
      </p:sp>
      <p:sp>
        <p:nvSpPr>
          <p:cNvPr id="106" name="Oval 105"/>
          <p:cNvSpPr/>
          <p:nvPr/>
        </p:nvSpPr>
        <p:spPr>
          <a:xfrm rot="16200000">
            <a:off x="6934200" y="4572000"/>
            <a:ext cx="4572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solidFill>
                  <a:schemeClr val="tx1"/>
                </a:solidFill>
              </a:rPr>
              <a:t>ASLT POS</a:t>
            </a:r>
          </a:p>
        </p:txBody>
      </p:sp>
      <p:sp>
        <p:nvSpPr>
          <p:cNvPr id="109" name="Freeform 108"/>
          <p:cNvSpPr/>
          <p:nvPr/>
        </p:nvSpPr>
        <p:spPr>
          <a:xfrm>
            <a:off x="10536259" y="1752600"/>
            <a:ext cx="211853" cy="3844332"/>
          </a:xfrm>
          <a:custGeom>
            <a:avLst/>
            <a:gdLst>
              <a:gd name="connsiteX0" fmla="*/ 231112 w 231112"/>
              <a:gd name="connsiteY0" fmla="*/ 0 h 3436536"/>
              <a:gd name="connsiteX1" fmla="*/ 170822 w 231112"/>
              <a:gd name="connsiteY1" fmla="*/ 1989573 h 3436536"/>
              <a:gd name="connsiteX2" fmla="*/ 0 w 231112"/>
              <a:gd name="connsiteY2" fmla="*/ 3436536 h 3436536"/>
              <a:gd name="connsiteX0" fmla="*/ 211853 w 211853"/>
              <a:gd name="connsiteY0" fmla="*/ 0 h 3844332"/>
              <a:gd name="connsiteX1" fmla="*/ 170822 w 211853"/>
              <a:gd name="connsiteY1" fmla="*/ 2397369 h 3844332"/>
              <a:gd name="connsiteX2" fmla="*/ 0 w 211853"/>
              <a:gd name="connsiteY2" fmla="*/ 3844332 h 3844332"/>
            </a:gdLst>
            <a:ahLst/>
            <a:cxnLst>
              <a:cxn ang="0">
                <a:pos x="connsiteX0" y="connsiteY0"/>
              </a:cxn>
              <a:cxn ang="0">
                <a:pos x="connsiteX1" y="connsiteY1"/>
              </a:cxn>
              <a:cxn ang="0">
                <a:pos x="connsiteX2" y="connsiteY2"/>
              </a:cxn>
            </a:cxnLst>
            <a:rect l="l" t="t" r="r" b="b"/>
            <a:pathLst>
              <a:path w="211853" h="3844332">
                <a:moveTo>
                  <a:pt x="211853" y="0"/>
                </a:moveTo>
                <a:lnTo>
                  <a:pt x="170822" y="2397369"/>
                </a:lnTo>
                <a:lnTo>
                  <a:pt x="0" y="3844332"/>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 name="TextBox 109"/>
          <p:cNvSpPr txBox="1"/>
          <p:nvPr/>
        </p:nvSpPr>
        <p:spPr>
          <a:xfrm rot="5197512">
            <a:off x="10027635" y="1381681"/>
            <a:ext cx="1437042" cy="369332"/>
          </a:xfrm>
          <a:prstGeom prst="rect">
            <a:avLst/>
          </a:prstGeom>
          <a:solidFill>
            <a:schemeClr val="bg1"/>
          </a:solidFill>
        </p:spPr>
        <p:txBody>
          <a:bodyPr wrap="square" rtlCol="0">
            <a:spAutoFit/>
          </a:bodyPr>
          <a:lstStyle/>
          <a:p>
            <a:r>
              <a:rPr lang="en-US" b="1" dirty="0"/>
              <a:t>PL Roll Tide</a:t>
            </a:r>
          </a:p>
        </p:txBody>
      </p:sp>
      <p:sp>
        <p:nvSpPr>
          <p:cNvPr id="111" name="TextBox 110"/>
          <p:cNvSpPr txBox="1"/>
          <p:nvPr/>
        </p:nvSpPr>
        <p:spPr>
          <a:xfrm rot="5197512">
            <a:off x="9876774" y="5879718"/>
            <a:ext cx="1441526" cy="369332"/>
          </a:xfrm>
          <a:prstGeom prst="rect">
            <a:avLst/>
          </a:prstGeom>
          <a:solidFill>
            <a:schemeClr val="bg1"/>
          </a:solidFill>
        </p:spPr>
        <p:txBody>
          <a:bodyPr wrap="square" rtlCol="0">
            <a:spAutoFit/>
          </a:bodyPr>
          <a:lstStyle/>
          <a:p>
            <a:r>
              <a:rPr lang="en-US" b="1" dirty="0"/>
              <a:t>PL Roll  Tide</a:t>
            </a:r>
          </a:p>
        </p:txBody>
      </p:sp>
      <p:sp>
        <p:nvSpPr>
          <p:cNvPr id="77" name="Freeform 76"/>
          <p:cNvSpPr/>
          <p:nvPr/>
        </p:nvSpPr>
        <p:spPr>
          <a:xfrm>
            <a:off x="1085850" y="1419225"/>
            <a:ext cx="1933575" cy="2019300"/>
          </a:xfrm>
          <a:custGeom>
            <a:avLst/>
            <a:gdLst>
              <a:gd name="connsiteX0" fmla="*/ 0 w 1933575"/>
              <a:gd name="connsiteY0" fmla="*/ 0 h 2019300"/>
              <a:gd name="connsiteX1" fmla="*/ 285750 w 1933575"/>
              <a:gd name="connsiteY1" fmla="*/ 495300 h 2019300"/>
              <a:gd name="connsiteX2" fmla="*/ 428625 w 1933575"/>
              <a:gd name="connsiteY2" fmla="*/ 1133475 h 2019300"/>
              <a:gd name="connsiteX3" fmla="*/ 733425 w 1933575"/>
              <a:gd name="connsiteY3" fmla="*/ 1438275 h 2019300"/>
              <a:gd name="connsiteX4" fmla="*/ 1314450 w 1933575"/>
              <a:gd name="connsiteY4" fmla="*/ 1581150 h 2019300"/>
              <a:gd name="connsiteX5" fmla="*/ 1343025 w 1933575"/>
              <a:gd name="connsiteY5" fmla="*/ 1590675 h 2019300"/>
              <a:gd name="connsiteX6" fmla="*/ 1933575 w 1933575"/>
              <a:gd name="connsiteY6" fmla="*/ 2019300 h 201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3575" h="2019300">
                <a:moveTo>
                  <a:pt x="0" y="0"/>
                </a:moveTo>
                <a:lnTo>
                  <a:pt x="285750" y="495300"/>
                </a:lnTo>
                <a:lnTo>
                  <a:pt x="428625" y="1133475"/>
                </a:lnTo>
                <a:lnTo>
                  <a:pt x="733425" y="1438275"/>
                </a:lnTo>
                <a:lnTo>
                  <a:pt x="1314450" y="1581150"/>
                </a:lnTo>
                <a:cubicBezTo>
                  <a:pt x="1324190" y="1583585"/>
                  <a:pt x="1343025" y="1590675"/>
                  <a:pt x="1343025" y="1590675"/>
                </a:cubicBezTo>
                <a:lnTo>
                  <a:pt x="1933575" y="2019300"/>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p:cNvPicPr>
            <a:picLocks noChangeAspect="1" noChangeArrowheads="1"/>
          </p:cNvPicPr>
          <p:nvPr/>
        </p:nvPicPr>
        <p:blipFill>
          <a:blip r:embed="rId2" cstate="print"/>
          <a:srcRect l="5970" t="19377" r="41725" b="29315"/>
          <a:stretch>
            <a:fillRect/>
          </a:stretch>
        </p:blipFill>
        <p:spPr bwMode="auto">
          <a:xfrm>
            <a:off x="0" y="0"/>
            <a:ext cx="9132711" cy="6816213"/>
          </a:xfrm>
          <a:prstGeom prst="rect">
            <a:avLst/>
          </a:prstGeom>
          <a:solidFill>
            <a:schemeClr val="bg1"/>
          </a:solidFill>
        </p:spPr>
      </p:pic>
      <p:grpSp>
        <p:nvGrpSpPr>
          <p:cNvPr id="4" name="Group 86"/>
          <p:cNvGrpSpPr/>
          <p:nvPr/>
        </p:nvGrpSpPr>
        <p:grpSpPr>
          <a:xfrm>
            <a:off x="2767318" y="2438400"/>
            <a:ext cx="737882" cy="398874"/>
            <a:chOff x="2364723" y="4040210"/>
            <a:chExt cx="737882" cy="398874"/>
          </a:xfrm>
        </p:grpSpPr>
        <p:grpSp>
          <p:nvGrpSpPr>
            <p:cNvPr id="6" name="Group 66"/>
            <p:cNvGrpSpPr/>
            <p:nvPr/>
          </p:nvGrpSpPr>
          <p:grpSpPr>
            <a:xfrm rot="20255795">
              <a:off x="2563190" y="4040210"/>
              <a:ext cx="345744" cy="323450"/>
              <a:chOff x="903118" y="5966381"/>
              <a:chExt cx="345744" cy="323450"/>
            </a:xfrm>
          </p:grpSpPr>
          <p:grpSp>
            <p:nvGrpSpPr>
              <p:cNvPr id="7" name="Group 261"/>
              <p:cNvGrpSpPr>
                <a:grpSpLocks/>
              </p:cNvGrpSpPr>
              <p:nvPr/>
            </p:nvGrpSpPr>
            <p:grpSpPr bwMode="auto">
              <a:xfrm rot="1428446">
                <a:off x="903118" y="5978666"/>
                <a:ext cx="345744" cy="311165"/>
                <a:chOff x="336" y="576"/>
                <a:chExt cx="336" cy="288"/>
              </a:xfrm>
            </p:grpSpPr>
            <p:sp>
              <p:nvSpPr>
                <p:cNvPr id="13"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14"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15"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16"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1"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8" name="TextBox 7"/>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9" name="TextBox 8"/>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0" name="Group 104"/>
          <p:cNvGrpSpPr/>
          <p:nvPr/>
        </p:nvGrpSpPr>
        <p:grpSpPr>
          <a:xfrm>
            <a:off x="3581400" y="3030126"/>
            <a:ext cx="737882" cy="398874"/>
            <a:chOff x="2364723" y="4040210"/>
            <a:chExt cx="737882" cy="398874"/>
          </a:xfrm>
        </p:grpSpPr>
        <p:grpSp>
          <p:nvGrpSpPr>
            <p:cNvPr id="17" name="Group 66"/>
            <p:cNvGrpSpPr/>
            <p:nvPr/>
          </p:nvGrpSpPr>
          <p:grpSpPr>
            <a:xfrm rot="20255795">
              <a:off x="2563190" y="4040210"/>
              <a:ext cx="345744" cy="323450"/>
              <a:chOff x="903118" y="5966381"/>
              <a:chExt cx="345744" cy="323450"/>
            </a:xfrm>
          </p:grpSpPr>
          <p:grpSp>
            <p:nvGrpSpPr>
              <p:cNvPr id="18" name="Group 261"/>
              <p:cNvGrpSpPr>
                <a:grpSpLocks/>
              </p:cNvGrpSpPr>
              <p:nvPr/>
            </p:nvGrpSpPr>
            <p:grpSpPr bwMode="auto">
              <a:xfrm rot="1428446">
                <a:off x="903118" y="5978666"/>
                <a:ext cx="345744" cy="311165"/>
                <a:chOff x="336" y="576"/>
                <a:chExt cx="336" cy="288"/>
              </a:xfrm>
            </p:grpSpPr>
            <p:sp>
              <p:nvSpPr>
                <p:cNvPr id="24"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5"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6"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7"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19" name="TextBox 18"/>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0" name="TextBox 19"/>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1" name="Group 87"/>
          <p:cNvGrpSpPr/>
          <p:nvPr/>
        </p:nvGrpSpPr>
        <p:grpSpPr>
          <a:xfrm>
            <a:off x="3200400" y="2743200"/>
            <a:ext cx="737882" cy="398874"/>
            <a:chOff x="2364723" y="4040210"/>
            <a:chExt cx="737882" cy="398874"/>
          </a:xfrm>
        </p:grpSpPr>
        <p:grpSp>
          <p:nvGrpSpPr>
            <p:cNvPr id="28" name="Group 66"/>
            <p:cNvGrpSpPr/>
            <p:nvPr/>
          </p:nvGrpSpPr>
          <p:grpSpPr>
            <a:xfrm rot="20255795">
              <a:off x="2563190" y="4040210"/>
              <a:ext cx="345744" cy="323450"/>
              <a:chOff x="903118" y="5966381"/>
              <a:chExt cx="345744" cy="323450"/>
            </a:xfrm>
          </p:grpSpPr>
          <p:grpSp>
            <p:nvGrpSpPr>
              <p:cNvPr id="29" name="Group 261"/>
              <p:cNvGrpSpPr>
                <a:grpSpLocks/>
              </p:cNvGrpSpPr>
              <p:nvPr/>
            </p:nvGrpSpPr>
            <p:grpSpPr bwMode="auto">
              <a:xfrm rot="1428446">
                <a:off x="903118" y="5978666"/>
                <a:ext cx="345744" cy="311165"/>
                <a:chOff x="336" y="576"/>
                <a:chExt cx="336" cy="288"/>
              </a:xfrm>
            </p:grpSpPr>
            <p:sp>
              <p:nvSpPr>
                <p:cNvPr id="3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 name="TextBox 29"/>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1" name="TextBox 3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32" name="Group 38"/>
          <p:cNvGrpSpPr/>
          <p:nvPr/>
        </p:nvGrpSpPr>
        <p:grpSpPr>
          <a:xfrm>
            <a:off x="4572000" y="4800600"/>
            <a:ext cx="737882" cy="398874"/>
            <a:chOff x="6019800" y="3505200"/>
            <a:chExt cx="737882" cy="398874"/>
          </a:xfrm>
        </p:grpSpPr>
        <p:grpSp>
          <p:nvGrpSpPr>
            <p:cNvPr id="39" name="Group 87"/>
            <p:cNvGrpSpPr/>
            <p:nvPr/>
          </p:nvGrpSpPr>
          <p:grpSpPr>
            <a:xfrm>
              <a:off x="6019800" y="3505200"/>
              <a:ext cx="737882" cy="398874"/>
              <a:chOff x="2364723" y="4040210"/>
              <a:chExt cx="737882" cy="398874"/>
            </a:xfrm>
          </p:grpSpPr>
          <p:grpSp>
            <p:nvGrpSpPr>
              <p:cNvPr id="40" name="Group 66"/>
              <p:cNvGrpSpPr/>
              <p:nvPr/>
            </p:nvGrpSpPr>
            <p:grpSpPr>
              <a:xfrm rot="20255795">
                <a:off x="2563190" y="4040210"/>
                <a:ext cx="345744" cy="323450"/>
                <a:chOff x="903118" y="5966381"/>
                <a:chExt cx="345744" cy="323450"/>
              </a:xfrm>
            </p:grpSpPr>
            <p:grpSp>
              <p:nvGrpSpPr>
                <p:cNvPr id="42" name="Group 261"/>
                <p:cNvGrpSpPr>
                  <a:grpSpLocks/>
                </p:cNvGrpSpPr>
                <p:nvPr/>
              </p:nvGrpSpPr>
              <p:grpSpPr bwMode="auto">
                <a:xfrm rot="1428446">
                  <a:off x="903118" y="5978666"/>
                  <a:ext cx="345744" cy="311165"/>
                  <a:chOff x="336" y="576"/>
                  <a:chExt cx="336" cy="288"/>
                </a:xfrm>
              </p:grpSpPr>
              <p:sp>
                <p:nvSpPr>
                  <p:cNvPr id="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43" name="TextBox 4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44" name="TextBox 4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41" name="Straight Connector 40"/>
            <p:cNvCxnSpPr>
              <a:stCxn id="48" idx="0"/>
              <a:endCxn id="4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Oval 85"/>
          <p:cNvSpPr/>
          <p:nvPr/>
        </p:nvSpPr>
        <p:spPr>
          <a:xfrm>
            <a:off x="4724400" y="32004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sp>
        <p:nvSpPr>
          <p:cNvPr id="87" name="Rectangle 86"/>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IIB</a:t>
            </a:r>
          </a:p>
        </p:txBody>
      </p:sp>
      <p:sp>
        <p:nvSpPr>
          <p:cNvPr id="79" name="Freeform 78"/>
          <p:cNvSpPr/>
          <p:nvPr/>
        </p:nvSpPr>
        <p:spPr>
          <a:xfrm>
            <a:off x="2464131" y="1371601"/>
            <a:ext cx="888670" cy="4038600"/>
          </a:xfrm>
          <a:custGeom>
            <a:avLst/>
            <a:gdLst>
              <a:gd name="connsiteX0" fmla="*/ 0 w 855023"/>
              <a:gd name="connsiteY0" fmla="*/ 0 h 3040083"/>
              <a:gd name="connsiteX1" fmla="*/ 195943 w 855023"/>
              <a:gd name="connsiteY1" fmla="*/ 1080655 h 3040083"/>
              <a:gd name="connsiteX2" fmla="*/ 285008 w 855023"/>
              <a:gd name="connsiteY2" fmla="*/ 1294410 h 3040083"/>
              <a:gd name="connsiteX3" fmla="*/ 314696 w 855023"/>
              <a:gd name="connsiteY3" fmla="*/ 1389413 h 3040083"/>
              <a:gd name="connsiteX4" fmla="*/ 267195 w 855023"/>
              <a:gd name="connsiteY4" fmla="*/ 1490353 h 3040083"/>
              <a:gd name="connsiteX5" fmla="*/ 362197 w 855023"/>
              <a:gd name="connsiteY5" fmla="*/ 1674421 h 3040083"/>
              <a:gd name="connsiteX6" fmla="*/ 368135 w 855023"/>
              <a:gd name="connsiteY6" fmla="*/ 1787236 h 3040083"/>
              <a:gd name="connsiteX7" fmla="*/ 575953 w 855023"/>
              <a:gd name="connsiteY7" fmla="*/ 1834738 h 3040083"/>
              <a:gd name="connsiteX8" fmla="*/ 641267 w 855023"/>
              <a:gd name="connsiteY8" fmla="*/ 1941616 h 3040083"/>
              <a:gd name="connsiteX9" fmla="*/ 694706 w 855023"/>
              <a:gd name="connsiteY9" fmla="*/ 2090057 h 3040083"/>
              <a:gd name="connsiteX10" fmla="*/ 742208 w 855023"/>
              <a:gd name="connsiteY10" fmla="*/ 2262249 h 3040083"/>
              <a:gd name="connsiteX11" fmla="*/ 771896 w 855023"/>
              <a:gd name="connsiteY11" fmla="*/ 2523506 h 3040083"/>
              <a:gd name="connsiteX12" fmla="*/ 801584 w 855023"/>
              <a:gd name="connsiteY12" fmla="*/ 2630384 h 3040083"/>
              <a:gd name="connsiteX13" fmla="*/ 855023 w 855023"/>
              <a:gd name="connsiteY13" fmla="*/ 2820390 h 3040083"/>
              <a:gd name="connsiteX14" fmla="*/ 855023 w 855023"/>
              <a:gd name="connsiteY14" fmla="*/ 3040083 h 3040083"/>
              <a:gd name="connsiteX0" fmla="*/ 0 w 888670"/>
              <a:gd name="connsiteY0" fmla="*/ 0 h 4038600"/>
              <a:gd name="connsiteX1" fmla="*/ 195943 w 888670"/>
              <a:gd name="connsiteY1" fmla="*/ 1080655 h 4038600"/>
              <a:gd name="connsiteX2" fmla="*/ 285008 w 888670"/>
              <a:gd name="connsiteY2" fmla="*/ 1294410 h 4038600"/>
              <a:gd name="connsiteX3" fmla="*/ 314696 w 888670"/>
              <a:gd name="connsiteY3" fmla="*/ 1389413 h 4038600"/>
              <a:gd name="connsiteX4" fmla="*/ 267195 w 888670"/>
              <a:gd name="connsiteY4" fmla="*/ 1490353 h 4038600"/>
              <a:gd name="connsiteX5" fmla="*/ 362197 w 888670"/>
              <a:gd name="connsiteY5" fmla="*/ 1674421 h 4038600"/>
              <a:gd name="connsiteX6" fmla="*/ 368135 w 888670"/>
              <a:gd name="connsiteY6" fmla="*/ 1787236 h 4038600"/>
              <a:gd name="connsiteX7" fmla="*/ 575953 w 888670"/>
              <a:gd name="connsiteY7" fmla="*/ 1834738 h 4038600"/>
              <a:gd name="connsiteX8" fmla="*/ 641267 w 888670"/>
              <a:gd name="connsiteY8" fmla="*/ 1941616 h 4038600"/>
              <a:gd name="connsiteX9" fmla="*/ 694706 w 888670"/>
              <a:gd name="connsiteY9" fmla="*/ 2090057 h 4038600"/>
              <a:gd name="connsiteX10" fmla="*/ 742208 w 888670"/>
              <a:gd name="connsiteY10" fmla="*/ 2262249 h 4038600"/>
              <a:gd name="connsiteX11" fmla="*/ 771896 w 888670"/>
              <a:gd name="connsiteY11" fmla="*/ 2523506 h 4038600"/>
              <a:gd name="connsiteX12" fmla="*/ 801584 w 888670"/>
              <a:gd name="connsiteY12" fmla="*/ 2630384 h 4038600"/>
              <a:gd name="connsiteX13" fmla="*/ 855023 w 888670"/>
              <a:gd name="connsiteY13" fmla="*/ 2820390 h 4038600"/>
              <a:gd name="connsiteX14" fmla="*/ 888670 w 888670"/>
              <a:gd name="connsiteY14" fmla="*/ 4038600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8670" h="4038600">
                <a:moveTo>
                  <a:pt x="0" y="0"/>
                </a:moveTo>
                <a:lnTo>
                  <a:pt x="195943" y="1080655"/>
                </a:lnTo>
                <a:lnTo>
                  <a:pt x="285008" y="1294410"/>
                </a:lnTo>
                <a:lnTo>
                  <a:pt x="314696" y="1389413"/>
                </a:lnTo>
                <a:lnTo>
                  <a:pt x="267195" y="1490353"/>
                </a:lnTo>
                <a:lnTo>
                  <a:pt x="362197" y="1674421"/>
                </a:lnTo>
                <a:lnTo>
                  <a:pt x="368135" y="1787236"/>
                </a:lnTo>
                <a:lnTo>
                  <a:pt x="575953" y="1834738"/>
                </a:lnTo>
                <a:lnTo>
                  <a:pt x="641267" y="1941616"/>
                </a:lnTo>
                <a:lnTo>
                  <a:pt x="694706" y="2090057"/>
                </a:lnTo>
                <a:lnTo>
                  <a:pt x="742208" y="2262249"/>
                </a:lnTo>
                <a:lnTo>
                  <a:pt x="771896" y="2523506"/>
                </a:lnTo>
                <a:lnTo>
                  <a:pt x="801584" y="2630384"/>
                </a:lnTo>
                <a:lnTo>
                  <a:pt x="855023" y="2820390"/>
                </a:lnTo>
                <a:lnTo>
                  <a:pt x="888670" y="40386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5197512">
            <a:off x="1820432" y="587147"/>
            <a:ext cx="1219200" cy="369332"/>
          </a:xfrm>
          <a:prstGeom prst="rect">
            <a:avLst/>
          </a:prstGeom>
          <a:solidFill>
            <a:schemeClr val="bg1"/>
          </a:solidFill>
        </p:spPr>
        <p:txBody>
          <a:bodyPr wrap="square" rtlCol="0">
            <a:spAutoFit/>
          </a:bodyPr>
          <a:lstStyle/>
          <a:p>
            <a:r>
              <a:rPr lang="en-US" dirty="0"/>
              <a:t>PL Trojans</a:t>
            </a:r>
          </a:p>
        </p:txBody>
      </p:sp>
      <p:sp>
        <p:nvSpPr>
          <p:cNvPr id="88" name="TextBox 87"/>
          <p:cNvSpPr txBox="1"/>
          <p:nvPr/>
        </p:nvSpPr>
        <p:spPr>
          <a:xfrm rot="5197512">
            <a:off x="2811031" y="6053919"/>
            <a:ext cx="1219200" cy="369332"/>
          </a:xfrm>
          <a:prstGeom prst="rect">
            <a:avLst/>
          </a:prstGeom>
          <a:solidFill>
            <a:schemeClr val="bg1"/>
          </a:solidFill>
        </p:spPr>
        <p:txBody>
          <a:bodyPr wrap="square" rtlCol="0">
            <a:spAutoFit/>
          </a:bodyPr>
          <a:lstStyle/>
          <a:p>
            <a:r>
              <a:rPr lang="en-US" b="1" dirty="0"/>
              <a:t>PL Trojans</a:t>
            </a:r>
          </a:p>
        </p:txBody>
      </p:sp>
      <p:sp>
        <p:nvSpPr>
          <p:cNvPr id="89" name="Freeform 88"/>
          <p:cNvSpPr/>
          <p:nvPr/>
        </p:nvSpPr>
        <p:spPr>
          <a:xfrm>
            <a:off x="1185705" y="1818752"/>
            <a:ext cx="1758462" cy="2713055"/>
          </a:xfrm>
          <a:custGeom>
            <a:avLst/>
            <a:gdLst>
              <a:gd name="connsiteX0" fmla="*/ 0 w 1758462"/>
              <a:gd name="connsiteY0" fmla="*/ 0 h 2713055"/>
              <a:gd name="connsiteX1" fmla="*/ 200968 w 1758462"/>
              <a:gd name="connsiteY1" fmla="*/ 663191 h 2713055"/>
              <a:gd name="connsiteX2" fmla="*/ 602902 w 1758462"/>
              <a:gd name="connsiteY2" fmla="*/ 1195753 h 2713055"/>
              <a:gd name="connsiteX3" fmla="*/ 733530 w 1758462"/>
              <a:gd name="connsiteY3" fmla="*/ 1557494 h 2713055"/>
              <a:gd name="connsiteX4" fmla="*/ 793820 w 1758462"/>
              <a:gd name="connsiteY4" fmla="*/ 1758461 h 2713055"/>
              <a:gd name="connsiteX5" fmla="*/ 1115368 w 1758462"/>
              <a:gd name="connsiteY5" fmla="*/ 2190540 h 2713055"/>
              <a:gd name="connsiteX6" fmla="*/ 1477108 w 1758462"/>
              <a:gd name="connsiteY6" fmla="*/ 2491991 h 2713055"/>
              <a:gd name="connsiteX7" fmla="*/ 1748414 w 1758462"/>
              <a:gd name="connsiteY7" fmla="*/ 2713055 h 2713055"/>
              <a:gd name="connsiteX8" fmla="*/ 1758462 w 1758462"/>
              <a:gd name="connsiteY8" fmla="*/ 2713055 h 271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8462" h="2713055">
                <a:moveTo>
                  <a:pt x="0" y="0"/>
                </a:moveTo>
                <a:lnTo>
                  <a:pt x="200968" y="663191"/>
                </a:lnTo>
                <a:lnTo>
                  <a:pt x="602902" y="1195753"/>
                </a:lnTo>
                <a:lnTo>
                  <a:pt x="733530" y="1557494"/>
                </a:lnTo>
                <a:lnTo>
                  <a:pt x="793820" y="1758461"/>
                </a:lnTo>
                <a:lnTo>
                  <a:pt x="1115368" y="2190540"/>
                </a:lnTo>
                <a:lnTo>
                  <a:pt x="1477108" y="2491991"/>
                </a:lnTo>
                <a:lnTo>
                  <a:pt x="1748414" y="2713055"/>
                </a:lnTo>
                <a:lnTo>
                  <a:pt x="1758462" y="2713055"/>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Line 68"/>
          <p:cNvSpPr>
            <a:spLocks noChangeShapeType="1"/>
          </p:cNvSpPr>
          <p:nvPr/>
        </p:nvSpPr>
        <p:spPr bwMode="auto">
          <a:xfrm flipH="1" flipV="1">
            <a:off x="4953000" y="4343400"/>
            <a:ext cx="228600" cy="381000"/>
          </a:xfrm>
          <a:prstGeom prst="line">
            <a:avLst/>
          </a:prstGeom>
          <a:noFill/>
          <a:ln w="19050">
            <a:solidFill>
              <a:schemeClr val="tx1"/>
            </a:solidFill>
            <a:round/>
            <a:headEnd/>
            <a:tailEnd/>
          </a:ln>
        </p:spPr>
        <p:txBody>
          <a:bodyPr wrap="none" anchor="ctr"/>
          <a:lstStyle/>
          <a:p>
            <a:endParaRPr lang="en-US"/>
          </a:p>
        </p:txBody>
      </p:sp>
      <p:sp>
        <p:nvSpPr>
          <p:cNvPr id="91" name="Line 68"/>
          <p:cNvSpPr>
            <a:spLocks noChangeShapeType="1"/>
          </p:cNvSpPr>
          <p:nvPr/>
        </p:nvSpPr>
        <p:spPr bwMode="auto">
          <a:xfrm flipH="1" flipV="1">
            <a:off x="2819400" y="4191000"/>
            <a:ext cx="76200" cy="304800"/>
          </a:xfrm>
          <a:prstGeom prst="line">
            <a:avLst/>
          </a:prstGeom>
          <a:noFill/>
          <a:ln w="19050">
            <a:solidFill>
              <a:schemeClr val="tx1"/>
            </a:solidFill>
            <a:round/>
            <a:headEnd/>
            <a:tailEnd/>
          </a:ln>
        </p:spPr>
        <p:txBody>
          <a:bodyPr wrap="none" anchor="ctr"/>
          <a:lstStyle/>
          <a:p>
            <a:endParaRPr lang="en-US"/>
          </a:p>
        </p:txBody>
      </p:sp>
      <p:grpSp>
        <p:nvGrpSpPr>
          <p:cNvPr id="45" name="Group 64"/>
          <p:cNvGrpSpPr>
            <a:grpSpLocks/>
          </p:cNvGrpSpPr>
          <p:nvPr/>
        </p:nvGrpSpPr>
        <p:grpSpPr bwMode="auto">
          <a:xfrm>
            <a:off x="4820696" y="4002592"/>
            <a:ext cx="238125" cy="352425"/>
            <a:chOff x="1284" y="1530"/>
            <a:chExt cx="576" cy="960"/>
          </a:xfrm>
        </p:grpSpPr>
        <p:sp>
          <p:nvSpPr>
            <p:cNvPr id="93"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94"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95"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nvGrpSpPr>
          <p:cNvPr id="52" name="Group 64"/>
          <p:cNvGrpSpPr>
            <a:grpSpLocks/>
          </p:cNvGrpSpPr>
          <p:nvPr/>
        </p:nvGrpSpPr>
        <p:grpSpPr bwMode="auto">
          <a:xfrm>
            <a:off x="2703008" y="3830096"/>
            <a:ext cx="238125" cy="352425"/>
            <a:chOff x="1284" y="1530"/>
            <a:chExt cx="576" cy="960"/>
          </a:xfrm>
        </p:grpSpPr>
        <p:sp>
          <p:nvSpPr>
            <p:cNvPr id="97"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98"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99"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68" name="Freeform 67"/>
          <p:cNvSpPr/>
          <p:nvPr/>
        </p:nvSpPr>
        <p:spPr>
          <a:xfrm>
            <a:off x="3195376" y="3456633"/>
            <a:ext cx="1436914" cy="90435"/>
          </a:xfrm>
          <a:custGeom>
            <a:avLst/>
            <a:gdLst>
              <a:gd name="connsiteX0" fmla="*/ 0 w 1436914"/>
              <a:gd name="connsiteY0" fmla="*/ 0 h 90435"/>
              <a:gd name="connsiteX1" fmla="*/ 1436914 w 1436914"/>
              <a:gd name="connsiteY1" fmla="*/ 90435 h 90435"/>
            </a:gdLst>
            <a:ahLst/>
            <a:cxnLst>
              <a:cxn ang="0">
                <a:pos x="connsiteX0" y="connsiteY0"/>
              </a:cxn>
              <a:cxn ang="0">
                <a:pos x="connsiteX1" y="connsiteY1"/>
              </a:cxn>
            </a:cxnLst>
            <a:rect l="l" t="t" r="r" b="b"/>
            <a:pathLst>
              <a:path w="1436914" h="90435">
                <a:moveTo>
                  <a:pt x="0" y="0"/>
                </a:moveTo>
                <a:lnTo>
                  <a:pt x="1436914" y="90435"/>
                </a:lnTo>
              </a:path>
            </a:pathLst>
          </a:custGeom>
          <a:ln w="28575">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Oval 76"/>
          <p:cNvSpPr/>
          <p:nvPr/>
        </p:nvSpPr>
        <p:spPr>
          <a:xfrm rot="16200000">
            <a:off x="6934200" y="4572000"/>
            <a:ext cx="4572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solidFill>
                  <a:schemeClr val="tx1"/>
                </a:solidFill>
              </a:rPr>
              <a:t>ASLT POS</a:t>
            </a:r>
          </a:p>
        </p:txBody>
      </p:sp>
      <p:sp>
        <p:nvSpPr>
          <p:cNvPr id="78" name="Freeform 77"/>
          <p:cNvSpPr/>
          <p:nvPr/>
        </p:nvSpPr>
        <p:spPr>
          <a:xfrm>
            <a:off x="5154804" y="2049864"/>
            <a:ext cx="130629" cy="3466681"/>
          </a:xfrm>
          <a:custGeom>
            <a:avLst/>
            <a:gdLst>
              <a:gd name="connsiteX0" fmla="*/ 0 w 130629"/>
              <a:gd name="connsiteY0" fmla="*/ 0 h 3466681"/>
              <a:gd name="connsiteX1" fmla="*/ 130629 w 130629"/>
              <a:gd name="connsiteY1" fmla="*/ 964641 h 3466681"/>
              <a:gd name="connsiteX2" fmla="*/ 100484 w 130629"/>
              <a:gd name="connsiteY2" fmla="*/ 1657978 h 3466681"/>
              <a:gd name="connsiteX3" fmla="*/ 80387 w 130629"/>
              <a:gd name="connsiteY3" fmla="*/ 2341266 h 3466681"/>
              <a:gd name="connsiteX4" fmla="*/ 60291 w 130629"/>
              <a:gd name="connsiteY4" fmla="*/ 2743200 h 3466681"/>
              <a:gd name="connsiteX5" fmla="*/ 90436 w 130629"/>
              <a:gd name="connsiteY5" fmla="*/ 3466681 h 346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9" h="3466681">
                <a:moveTo>
                  <a:pt x="0" y="0"/>
                </a:moveTo>
                <a:lnTo>
                  <a:pt x="130629" y="964641"/>
                </a:lnTo>
                <a:lnTo>
                  <a:pt x="100484" y="1657978"/>
                </a:lnTo>
                <a:lnTo>
                  <a:pt x="80387" y="2341266"/>
                </a:lnTo>
                <a:lnTo>
                  <a:pt x="60291" y="2743200"/>
                </a:lnTo>
                <a:lnTo>
                  <a:pt x="90436" y="3466681"/>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TextBox 81"/>
          <p:cNvSpPr txBox="1"/>
          <p:nvPr/>
        </p:nvSpPr>
        <p:spPr>
          <a:xfrm rot="5197512">
            <a:off x="4395152" y="1460647"/>
            <a:ext cx="1137256" cy="369332"/>
          </a:xfrm>
          <a:prstGeom prst="rect">
            <a:avLst/>
          </a:prstGeom>
          <a:solidFill>
            <a:schemeClr val="bg1"/>
          </a:solidFill>
        </p:spPr>
        <p:txBody>
          <a:bodyPr wrap="square" rtlCol="0">
            <a:spAutoFit/>
          </a:bodyPr>
          <a:lstStyle/>
          <a:p>
            <a:r>
              <a:rPr lang="en-US" b="1" dirty="0"/>
              <a:t>PL Tigers</a:t>
            </a:r>
          </a:p>
        </p:txBody>
      </p:sp>
      <p:sp>
        <p:nvSpPr>
          <p:cNvPr id="83" name="TextBox 82"/>
          <p:cNvSpPr txBox="1"/>
          <p:nvPr/>
        </p:nvSpPr>
        <p:spPr>
          <a:xfrm rot="5197512">
            <a:off x="4678391" y="5956447"/>
            <a:ext cx="1137256" cy="369332"/>
          </a:xfrm>
          <a:prstGeom prst="rect">
            <a:avLst/>
          </a:prstGeom>
          <a:solidFill>
            <a:schemeClr val="bg1"/>
          </a:solidFill>
        </p:spPr>
        <p:txBody>
          <a:bodyPr wrap="square" rtlCol="0">
            <a:spAutoFit/>
          </a:bodyPr>
          <a:lstStyle/>
          <a:p>
            <a:r>
              <a:rPr lang="en-US" b="1" dirty="0"/>
              <a:t>PL Tigers</a:t>
            </a:r>
          </a:p>
        </p:txBody>
      </p:sp>
      <p:sp>
        <p:nvSpPr>
          <p:cNvPr id="84" name="Freeform 83"/>
          <p:cNvSpPr/>
          <p:nvPr/>
        </p:nvSpPr>
        <p:spPr>
          <a:xfrm>
            <a:off x="11510114" y="2043375"/>
            <a:ext cx="147376" cy="3581400"/>
          </a:xfrm>
          <a:custGeom>
            <a:avLst/>
            <a:gdLst>
              <a:gd name="connsiteX0" fmla="*/ 0 w 80387"/>
              <a:gd name="connsiteY0" fmla="*/ 0 h 2903973"/>
              <a:gd name="connsiteX1" fmla="*/ 80387 w 80387"/>
              <a:gd name="connsiteY1" fmla="*/ 1346479 h 2903973"/>
              <a:gd name="connsiteX2" fmla="*/ 70338 w 80387"/>
              <a:gd name="connsiteY2" fmla="*/ 1858945 h 2903973"/>
              <a:gd name="connsiteX3" fmla="*/ 10048 w 80387"/>
              <a:gd name="connsiteY3" fmla="*/ 2903973 h 2903973"/>
              <a:gd name="connsiteX0" fmla="*/ 0 w 147376"/>
              <a:gd name="connsiteY0" fmla="*/ 0 h 3314281"/>
              <a:gd name="connsiteX1" fmla="*/ 147376 w 147376"/>
              <a:gd name="connsiteY1" fmla="*/ 1756787 h 3314281"/>
              <a:gd name="connsiteX2" fmla="*/ 137327 w 147376"/>
              <a:gd name="connsiteY2" fmla="*/ 2269253 h 3314281"/>
              <a:gd name="connsiteX3" fmla="*/ 77037 w 147376"/>
              <a:gd name="connsiteY3" fmla="*/ 3314281 h 3314281"/>
              <a:gd name="connsiteX0" fmla="*/ 0 w 147376"/>
              <a:gd name="connsiteY0" fmla="*/ 0 h 3581400"/>
              <a:gd name="connsiteX1" fmla="*/ 147376 w 147376"/>
              <a:gd name="connsiteY1" fmla="*/ 1756787 h 3581400"/>
              <a:gd name="connsiteX2" fmla="*/ 137327 w 147376"/>
              <a:gd name="connsiteY2" fmla="*/ 2269253 h 3581400"/>
              <a:gd name="connsiteX3" fmla="*/ 76200 w 14737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147376" h="3581400">
                <a:moveTo>
                  <a:pt x="0" y="0"/>
                </a:moveTo>
                <a:lnTo>
                  <a:pt x="147376" y="1756787"/>
                </a:lnTo>
                <a:lnTo>
                  <a:pt x="137327" y="2269253"/>
                </a:lnTo>
                <a:lnTo>
                  <a:pt x="76200" y="35814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TextBox 84"/>
          <p:cNvSpPr txBox="1"/>
          <p:nvPr/>
        </p:nvSpPr>
        <p:spPr>
          <a:xfrm rot="5197512">
            <a:off x="10930705" y="1294220"/>
            <a:ext cx="1137256" cy="369332"/>
          </a:xfrm>
          <a:prstGeom prst="rect">
            <a:avLst/>
          </a:prstGeom>
          <a:solidFill>
            <a:schemeClr val="bg1"/>
          </a:solidFill>
        </p:spPr>
        <p:txBody>
          <a:bodyPr wrap="square" rtlCol="0">
            <a:spAutoFit/>
          </a:bodyPr>
          <a:lstStyle/>
          <a:p>
            <a:r>
              <a:rPr lang="en-US" b="1" dirty="0"/>
              <a:t>PL Rebels</a:t>
            </a:r>
          </a:p>
        </p:txBody>
      </p:sp>
      <p:sp>
        <p:nvSpPr>
          <p:cNvPr id="92" name="TextBox 91"/>
          <p:cNvSpPr txBox="1"/>
          <p:nvPr/>
        </p:nvSpPr>
        <p:spPr>
          <a:xfrm rot="5197512">
            <a:off x="11083105" y="5942421"/>
            <a:ext cx="1137256" cy="369332"/>
          </a:xfrm>
          <a:prstGeom prst="rect">
            <a:avLst/>
          </a:prstGeom>
          <a:solidFill>
            <a:schemeClr val="bg1"/>
          </a:solidFill>
        </p:spPr>
        <p:txBody>
          <a:bodyPr wrap="square" rtlCol="0">
            <a:spAutoFit/>
          </a:bodyPr>
          <a:lstStyle/>
          <a:p>
            <a:r>
              <a:rPr lang="en-US" b="1" dirty="0"/>
              <a:t>PL Rebels</a:t>
            </a:r>
          </a:p>
        </p:txBody>
      </p:sp>
      <p:sp>
        <p:nvSpPr>
          <p:cNvPr id="96" name="Freeform 95"/>
          <p:cNvSpPr/>
          <p:nvPr/>
        </p:nvSpPr>
        <p:spPr>
          <a:xfrm>
            <a:off x="11907859" y="1752600"/>
            <a:ext cx="211853" cy="3844332"/>
          </a:xfrm>
          <a:custGeom>
            <a:avLst/>
            <a:gdLst>
              <a:gd name="connsiteX0" fmla="*/ 231112 w 231112"/>
              <a:gd name="connsiteY0" fmla="*/ 0 h 3436536"/>
              <a:gd name="connsiteX1" fmla="*/ 170822 w 231112"/>
              <a:gd name="connsiteY1" fmla="*/ 1989573 h 3436536"/>
              <a:gd name="connsiteX2" fmla="*/ 0 w 231112"/>
              <a:gd name="connsiteY2" fmla="*/ 3436536 h 3436536"/>
              <a:gd name="connsiteX0" fmla="*/ 211853 w 211853"/>
              <a:gd name="connsiteY0" fmla="*/ 0 h 3844332"/>
              <a:gd name="connsiteX1" fmla="*/ 170822 w 211853"/>
              <a:gd name="connsiteY1" fmla="*/ 2397369 h 3844332"/>
              <a:gd name="connsiteX2" fmla="*/ 0 w 211853"/>
              <a:gd name="connsiteY2" fmla="*/ 3844332 h 3844332"/>
            </a:gdLst>
            <a:ahLst/>
            <a:cxnLst>
              <a:cxn ang="0">
                <a:pos x="connsiteX0" y="connsiteY0"/>
              </a:cxn>
              <a:cxn ang="0">
                <a:pos x="connsiteX1" y="connsiteY1"/>
              </a:cxn>
              <a:cxn ang="0">
                <a:pos x="connsiteX2" y="connsiteY2"/>
              </a:cxn>
            </a:cxnLst>
            <a:rect l="l" t="t" r="r" b="b"/>
            <a:pathLst>
              <a:path w="211853" h="3844332">
                <a:moveTo>
                  <a:pt x="211853" y="0"/>
                </a:moveTo>
                <a:lnTo>
                  <a:pt x="170822" y="2397369"/>
                </a:lnTo>
                <a:lnTo>
                  <a:pt x="0" y="3844332"/>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0" name="TextBox 99"/>
          <p:cNvSpPr txBox="1"/>
          <p:nvPr/>
        </p:nvSpPr>
        <p:spPr>
          <a:xfrm rot="5197512">
            <a:off x="11399235" y="1381681"/>
            <a:ext cx="1437042" cy="369332"/>
          </a:xfrm>
          <a:prstGeom prst="rect">
            <a:avLst/>
          </a:prstGeom>
          <a:solidFill>
            <a:schemeClr val="bg1"/>
          </a:solidFill>
        </p:spPr>
        <p:txBody>
          <a:bodyPr wrap="square" rtlCol="0">
            <a:spAutoFit/>
          </a:bodyPr>
          <a:lstStyle/>
          <a:p>
            <a:r>
              <a:rPr lang="en-US" b="1" dirty="0"/>
              <a:t>PL Roll Tide</a:t>
            </a:r>
          </a:p>
        </p:txBody>
      </p:sp>
      <p:sp>
        <p:nvSpPr>
          <p:cNvPr id="101" name="TextBox 100"/>
          <p:cNvSpPr txBox="1"/>
          <p:nvPr/>
        </p:nvSpPr>
        <p:spPr>
          <a:xfrm rot="5197512">
            <a:off x="11248374" y="5879718"/>
            <a:ext cx="1441526" cy="369332"/>
          </a:xfrm>
          <a:prstGeom prst="rect">
            <a:avLst/>
          </a:prstGeom>
          <a:solidFill>
            <a:schemeClr val="bg1"/>
          </a:solidFill>
        </p:spPr>
        <p:txBody>
          <a:bodyPr wrap="square" rtlCol="0">
            <a:spAutoFit/>
          </a:bodyPr>
          <a:lstStyle/>
          <a:p>
            <a:r>
              <a:rPr lang="en-US" b="1" dirty="0"/>
              <a:t>PL Roll  Tide</a:t>
            </a:r>
          </a:p>
        </p:txBody>
      </p:sp>
      <p:sp>
        <p:nvSpPr>
          <p:cNvPr id="81" name="Freeform 80"/>
          <p:cNvSpPr/>
          <p:nvPr/>
        </p:nvSpPr>
        <p:spPr>
          <a:xfrm>
            <a:off x="2976664" y="4367719"/>
            <a:ext cx="2208179" cy="457200"/>
          </a:xfrm>
          <a:custGeom>
            <a:avLst/>
            <a:gdLst>
              <a:gd name="connsiteX0" fmla="*/ 0 w 2208179"/>
              <a:gd name="connsiteY0" fmla="*/ 165370 h 457200"/>
              <a:gd name="connsiteX1" fmla="*/ 535021 w 2208179"/>
              <a:gd name="connsiteY1" fmla="*/ 87549 h 457200"/>
              <a:gd name="connsiteX2" fmla="*/ 758757 w 2208179"/>
              <a:gd name="connsiteY2" fmla="*/ 48638 h 457200"/>
              <a:gd name="connsiteX3" fmla="*/ 1157591 w 2208179"/>
              <a:gd name="connsiteY3" fmla="*/ 19455 h 457200"/>
              <a:gd name="connsiteX4" fmla="*/ 1303506 w 2208179"/>
              <a:gd name="connsiteY4" fmla="*/ 0 h 457200"/>
              <a:gd name="connsiteX5" fmla="*/ 2071991 w 2208179"/>
              <a:gd name="connsiteY5" fmla="*/ 437745 h 457200"/>
              <a:gd name="connsiteX6" fmla="*/ 2208179 w 2208179"/>
              <a:gd name="connsiteY6"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8179" h="457200">
                <a:moveTo>
                  <a:pt x="0" y="165370"/>
                </a:moveTo>
                <a:lnTo>
                  <a:pt x="535021" y="87549"/>
                </a:lnTo>
                <a:lnTo>
                  <a:pt x="758757" y="48638"/>
                </a:lnTo>
                <a:lnTo>
                  <a:pt x="1157591" y="19455"/>
                </a:lnTo>
                <a:lnTo>
                  <a:pt x="1303506" y="0"/>
                </a:lnTo>
                <a:lnTo>
                  <a:pt x="2071991" y="437745"/>
                </a:lnTo>
                <a:lnTo>
                  <a:pt x="2208179" y="457200"/>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39</a:t>
            </a:fld>
            <a:endParaRPr lang="en-US"/>
          </a:p>
        </p:txBody>
      </p:sp>
      <p:sp>
        <p:nvSpPr>
          <p:cNvPr id="5" name="Rectangle 4"/>
          <p:cNvSpPr/>
          <p:nvPr/>
        </p:nvSpPr>
        <p:spPr>
          <a:xfrm>
            <a:off x="0" y="0"/>
            <a:ext cx="9144000" cy="6370975"/>
          </a:xfrm>
          <a:prstGeom prst="rect">
            <a:avLst/>
          </a:prstGeom>
        </p:spPr>
        <p:txBody>
          <a:bodyPr wrap="square">
            <a:spAutoFit/>
          </a:bodyPr>
          <a:lstStyle/>
          <a:p>
            <a:pPr>
              <a:buFont typeface="Arial" pitchFamily="34" charset="0"/>
              <a:buChar char="•"/>
            </a:pPr>
            <a:r>
              <a:rPr lang="en-US" sz="1200" dirty="0"/>
              <a:t>Scheme of Maneuver: Isolation</a:t>
            </a:r>
          </a:p>
          <a:p>
            <a:pPr>
              <a:buFont typeface="Arial" pitchFamily="34" charset="0"/>
              <a:buChar char="•"/>
            </a:pPr>
            <a:r>
              <a:rPr lang="en-US" sz="1200" dirty="0"/>
              <a:t>Phase ____</a:t>
            </a:r>
            <a:r>
              <a:rPr lang="en-US" sz="1200" u="sng" dirty="0"/>
              <a:t>3</a:t>
            </a:r>
            <a:r>
              <a:rPr lang="en-US" sz="1200" dirty="0"/>
              <a:t>__ Begins with establishing a mounted SBF. Ends with ASLT POS Est. . Critical to this phase is crossing PL Utah</a:t>
            </a:r>
          </a:p>
          <a:p>
            <a:pPr>
              <a:buFont typeface="Arial" pitchFamily="34" charset="0"/>
              <a:buChar char="•"/>
            </a:pPr>
            <a:r>
              <a:rPr lang="en-US" sz="1200" dirty="0"/>
              <a:t>Enemy preparing to engage US Forces to the North. Utilizing OPs for early warning</a:t>
            </a:r>
          </a:p>
          <a:p>
            <a:pPr>
              <a:buFont typeface="Arial" pitchFamily="34" charset="0"/>
              <a:buChar char="•"/>
            </a:pPr>
            <a:r>
              <a:rPr lang="en-US" sz="1200" dirty="0"/>
              <a:t>OOM-, 2</a:t>
            </a:r>
            <a:r>
              <a:rPr lang="en-US" sz="1200" baseline="30000" dirty="0"/>
              <a:t>nd</a:t>
            </a:r>
            <a:r>
              <a:rPr lang="en-US" sz="1200" dirty="0"/>
              <a:t> PLT, HQ 1, 1</a:t>
            </a:r>
            <a:r>
              <a:rPr lang="en-US" sz="1200" baseline="30000" dirty="0"/>
              <a:t>st</a:t>
            </a:r>
            <a:r>
              <a:rPr lang="en-US" sz="1200" dirty="0"/>
              <a:t> PLT, 4</a:t>
            </a:r>
            <a:r>
              <a:rPr lang="en-US" sz="1200" baseline="30000" dirty="0"/>
              <a:t>th</a:t>
            </a:r>
            <a:r>
              <a:rPr lang="en-US" sz="1200" dirty="0"/>
              <a:t> PLT, 3</a:t>
            </a:r>
            <a:r>
              <a:rPr lang="en-US" sz="1200" baseline="30000" dirty="0"/>
              <a:t>rd</a:t>
            </a:r>
            <a:r>
              <a:rPr lang="en-US" sz="1200" dirty="0"/>
              <a:t> PLT, HQ 2, Mortars</a:t>
            </a:r>
          </a:p>
          <a:p>
            <a:pPr>
              <a:buFont typeface="Arial" pitchFamily="34" charset="0"/>
              <a:buChar char="•"/>
            </a:pPr>
            <a:r>
              <a:rPr lang="en-US" sz="1200" dirty="0"/>
              <a:t>Distance, Direction, Speed of travel, Movement Formations. Approx. 500m east along the un-improved rd. in traveling </a:t>
            </a:r>
            <a:r>
              <a:rPr lang="en-US" sz="1200" dirty="0" err="1"/>
              <a:t>overwatch</a:t>
            </a:r>
            <a:r>
              <a:rPr lang="en-US" sz="1200" dirty="0"/>
              <a:t> to CP 6</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HQ1, 2</a:t>
            </a:r>
            <a:r>
              <a:rPr lang="en-US" sz="1200" baseline="30000" dirty="0"/>
              <a:t>nd</a:t>
            </a:r>
            <a:r>
              <a:rPr lang="en-US" sz="1200" dirty="0"/>
              <a:t> PLT and 1</a:t>
            </a:r>
            <a:r>
              <a:rPr lang="en-US" sz="1200" baseline="30000" dirty="0"/>
              <a:t>st</a:t>
            </a:r>
            <a:r>
              <a:rPr lang="en-US" sz="1200" dirty="0"/>
              <a:t> PLT will cross PL Tigers  and move to CP 6 and  4</a:t>
            </a:r>
            <a:r>
              <a:rPr lang="en-US" sz="1200" baseline="30000" dirty="0"/>
              <a:t>th</a:t>
            </a:r>
            <a:r>
              <a:rPr lang="en-US" sz="1200" dirty="0"/>
              <a:t> PLT will move from CP 5 to CP 6 and link up. </a:t>
            </a:r>
          </a:p>
          <a:p>
            <a:pPr>
              <a:buFont typeface="Arial" pitchFamily="34" charset="0"/>
              <a:buChar char="•"/>
            </a:pPr>
            <a:r>
              <a:rPr lang="en-US" sz="1200" dirty="0"/>
              <a:t> If enemy is on the SBF location, we will fire target KC0050 (See Target Worksheet). Once rounds are complete HQ 1, 2PLT and 1PLT will cross PL Rebels.</a:t>
            </a:r>
          </a:p>
          <a:p>
            <a:pPr>
              <a:buFont typeface="Arial" pitchFamily="34" charset="0"/>
              <a:buChar char="•"/>
            </a:pPr>
            <a:r>
              <a:rPr lang="en-US" sz="1200" dirty="0"/>
              <a:t>2PLT, HQ 1, 1</a:t>
            </a:r>
            <a:r>
              <a:rPr lang="en-US" sz="1200" baseline="30000" dirty="0"/>
              <a:t>st</a:t>
            </a:r>
            <a:r>
              <a:rPr lang="en-US" sz="1200" dirty="0"/>
              <a:t> PLT will move approximately 160 degrees for 650m, then 100 degrees for  400m in traveling </a:t>
            </a:r>
            <a:r>
              <a:rPr lang="en-US" sz="1200" dirty="0" err="1"/>
              <a:t>overwatch</a:t>
            </a:r>
            <a:r>
              <a:rPr lang="en-US" sz="1200" dirty="0"/>
              <a:t> and  hold prior to crossing PL Utah.</a:t>
            </a:r>
          </a:p>
          <a:p>
            <a:pPr>
              <a:buFont typeface="Arial" pitchFamily="34" charset="0"/>
              <a:buChar char="•"/>
            </a:pPr>
            <a:r>
              <a:rPr lang="en-US" sz="1200" dirty="0"/>
              <a:t>****4</a:t>
            </a:r>
            <a:r>
              <a:rPr lang="en-US" sz="1200" baseline="30000" dirty="0"/>
              <a:t>th</a:t>
            </a:r>
            <a:r>
              <a:rPr lang="en-US" sz="1200" dirty="0"/>
              <a:t> PLT will then cross PL Rebels and fire Target KC 2005. Cease fire will be prior to crossing PL Roll Tide. *****(enemy dependent- On SBF location)</a:t>
            </a:r>
          </a:p>
          <a:p>
            <a:pPr>
              <a:buFont typeface="Arial" pitchFamily="34" charset="0"/>
              <a:buChar char="•"/>
            </a:pPr>
            <a:r>
              <a:rPr lang="en-US" sz="1200" dirty="0"/>
              <a:t>When 4</a:t>
            </a:r>
            <a:r>
              <a:rPr lang="en-US" sz="1200" baseline="30000" dirty="0"/>
              <a:t>th</a:t>
            </a:r>
            <a:r>
              <a:rPr lang="en-US" sz="1200" dirty="0"/>
              <a:t> PLT is at PL Roll Tide, they will fire Target Set K1C and SMK TGT KC 0105.</a:t>
            </a:r>
          </a:p>
          <a:p>
            <a:pPr>
              <a:buFont typeface="Arial" pitchFamily="34" charset="0"/>
              <a:buChar char="•"/>
            </a:pPr>
            <a:r>
              <a:rPr lang="en-US" sz="1200" dirty="0"/>
              <a:t> Then 2PLT, HQ1 and 1</a:t>
            </a:r>
            <a:r>
              <a:rPr lang="en-US" sz="1200" baseline="30000" dirty="0"/>
              <a:t>st</a:t>
            </a:r>
            <a:r>
              <a:rPr lang="en-US" sz="1200" dirty="0"/>
              <a:t> PLT will cross PL Utah and establish ASLT POS </a:t>
            </a:r>
            <a:r>
              <a:rPr lang="en-US" sz="1200" dirty="0" err="1"/>
              <a:t>vic</a:t>
            </a:r>
            <a:r>
              <a:rPr lang="en-US" sz="1200" dirty="0"/>
              <a:t> GA 160 820. 2PLT will clear the ASLT POS and secure from 9-3 to the north and 1</a:t>
            </a:r>
            <a:r>
              <a:rPr lang="en-US" sz="1200" baseline="30000" dirty="0"/>
              <a:t>st</a:t>
            </a:r>
            <a:r>
              <a:rPr lang="en-US" sz="1200" dirty="0"/>
              <a:t> PLT will secure it from 9-3 to the south. </a:t>
            </a:r>
          </a:p>
          <a:p>
            <a:pPr>
              <a:buFont typeface="Arial" pitchFamily="34" charset="0"/>
              <a:buChar char="•"/>
            </a:pPr>
            <a:r>
              <a:rPr lang="en-US" sz="1200" dirty="0"/>
              <a:t>Once the ASLT POS is established, 4</a:t>
            </a:r>
            <a:r>
              <a:rPr lang="en-US" sz="1200" baseline="30000" dirty="0"/>
              <a:t>th</a:t>
            </a:r>
            <a:r>
              <a:rPr lang="en-US" sz="1200" dirty="0"/>
              <a:t> PLT will move and establish their SBF position </a:t>
            </a:r>
            <a:r>
              <a:rPr lang="en-US" sz="1200" dirty="0" err="1"/>
              <a:t>vic</a:t>
            </a:r>
            <a:r>
              <a:rPr lang="en-US" sz="1200" dirty="0"/>
              <a:t> GA 152 825 engaging targets between TRPs 1-4. Engaging trucks with MK 19 and dug in positions with .50 cal</a:t>
            </a:r>
          </a:p>
          <a:p>
            <a:pPr>
              <a:buFont typeface="Arial" pitchFamily="34" charset="0"/>
              <a:buChar char="•"/>
            </a:pPr>
            <a:r>
              <a:rPr lang="en-US" sz="1200" dirty="0"/>
              <a:t>3</a:t>
            </a:r>
            <a:r>
              <a:rPr lang="en-US" sz="1200" baseline="30000" dirty="0"/>
              <a:t>rd</a:t>
            </a:r>
            <a:r>
              <a:rPr lang="en-US" sz="1200" dirty="0"/>
              <a:t> PLT will move with the mortars and HQ2 and establish MFP 2 </a:t>
            </a:r>
            <a:r>
              <a:rPr lang="en-US" sz="1200" dirty="0" err="1"/>
              <a:t>vic</a:t>
            </a:r>
            <a:r>
              <a:rPr lang="en-US" sz="1200" dirty="0"/>
              <a:t> GA 148 826</a:t>
            </a:r>
          </a:p>
          <a:p>
            <a:endParaRPr lang="en-US" sz="1200" dirty="0">
              <a:solidFill>
                <a:srgbClr val="FF0000"/>
              </a:solidFill>
            </a:endParaRPr>
          </a:p>
          <a:p>
            <a:endParaRPr lang="en-US" sz="1200" dirty="0">
              <a:solidFill>
                <a:srgbClr val="FF0000"/>
              </a:solidFill>
            </a:endParaRPr>
          </a:p>
          <a:p>
            <a:endParaRPr lang="en-US" sz="1200" dirty="0">
              <a:solidFill>
                <a:srgbClr val="FF0000"/>
              </a:solidFill>
            </a:endParaRPr>
          </a:p>
          <a:p>
            <a:pPr>
              <a:buFont typeface="Arial" pitchFamily="34" charset="0"/>
              <a:buChar char="•"/>
            </a:pPr>
            <a:r>
              <a:rPr lang="en-US" sz="1200" dirty="0"/>
              <a:t>HQ1-  1PLT</a:t>
            </a:r>
          </a:p>
          <a:p>
            <a:pPr>
              <a:buFont typeface="Arial" pitchFamily="34" charset="0"/>
              <a:buChar char="•"/>
            </a:pPr>
            <a:r>
              <a:rPr lang="en-US" sz="1200" dirty="0"/>
              <a:t>HQ2- MFP 2</a:t>
            </a:r>
          </a:p>
          <a:p>
            <a:pPr>
              <a:buFont typeface="Arial" pitchFamily="34" charset="0"/>
              <a:buChar char="•"/>
            </a:pPr>
            <a:r>
              <a:rPr lang="en-US" sz="1200" dirty="0"/>
              <a:t>Actions on Contact- Contact near SBF position- Fight through and establish SBF, 3</a:t>
            </a:r>
            <a:r>
              <a:rPr lang="en-US" sz="1200" baseline="30000" dirty="0"/>
              <a:t>rd</a:t>
            </a:r>
            <a:r>
              <a:rPr lang="en-US" sz="1200" dirty="0"/>
              <a:t> PLT will be in reserve to augment any element in contact</a:t>
            </a:r>
          </a:p>
          <a:p>
            <a:pPr>
              <a:buFont typeface="Arial" pitchFamily="34" charset="0"/>
              <a:buChar char="•"/>
            </a:pPr>
            <a:r>
              <a:rPr lang="en-US" sz="1200" dirty="0"/>
              <a:t>High Pay off target for this phase: Enemy aviation, 2S6M, MT-12</a:t>
            </a:r>
          </a:p>
          <a:p>
            <a:pPr>
              <a:buFont typeface="Arial" pitchFamily="34" charset="0"/>
              <a:buChar char="•"/>
            </a:pPr>
            <a:r>
              <a:rPr lang="en-US" sz="1200" dirty="0"/>
              <a:t>CASEVAC PLAN: (CCP, AXP) CCP Located at MFP 1  prior to crossing PL Utah and the ASLT POS after PL Utah, AXP will be located at either CP 5 or CP 3.</a:t>
            </a:r>
          </a:p>
          <a:p>
            <a:pPr>
              <a:buFont typeface="Arial" pitchFamily="34" charset="0"/>
              <a:buChar char="•"/>
            </a:pPr>
            <a:r>
              <a:rPr lang="en-US" sz="1200" dirty="0"/>
              <a:t>RECOVERY PLAN: Self Recover to SBF Position</a:t>
            </a:r>
          </a:p>
          <a:p>
            <a:pPr>
              <a:buFont typeface="Arial" pitchFamily="34" charset="0"/>
              <a:buChar char="•"/>
            </a:pPr>
            <a:r>
              <a:rPr lang="en-US" sz="1200" dirty="0"/>
              <a:t>WPNs Control Status: tight</a:t>
            </a:r>
          </a:p>
          <a:p>
            <a:pPr>
              <a:buFont typeface="Arial" pitchFamily="34" charset="0"/>
              <a:buChar char="•"/>
            </a:pPr>
            <a:r>
              <a:rPr lang="en-US" sz="1200" dirty="0"/>
              <a:t>Special Ins: Confirm all shift and cease fires (direct and indirect)prior to crossing all Phase Lines</a:t>
            </a:r>
          </a:p>
          <a:p>
            <a:r>
              <a:rPr lang="en-US" sz="1200" dirty="0"/>
              <a:t>CO commander approval for TOWs</a:t>
            </a:r>
          </a:p>
          <a:p>
            <a:r>
              <a:rPr lang="en-US" sz="1200" dirty="0"/>
              <a:t>*Talk every element and locations of headquarter 1 and 2</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4" descr="A2LTCoATK2"/>
          <p:cNvPicPr>
            <a:picLocks noChangeAspect="1" noChangeArrowheads="1"/>
          </p:cNvPicPr>
          <p:nvPr/>
        </p:nvPicPr>
        <p:blipFill>
          <a:blip r:embed="rId2" cstate="print"/>
          <a:srcRect t="11998" r="14894"/>
          <a:stretch>
            <a:fillRect/>
          </a:stretch>
        </p:blipFill>
        <p:spPr bwMode="auto">
          <a:xfrm>
            <a:off x="0" y="0"/>
            <a:ext cx="9144000" cy="6858000"/>
          </a:xfrm>
          <a:prstGeom prst="rect">
            <a:avLst/>
          </a:prstGeom>
          <a:noFill/>
          <a:ln w="9525">
            <a:noFill/>
            <a:miter lim="800000"/>
            <a:headEnd/>
            <a:tailEnd/>
          </a:ln>
        </p:spPr>
      </p:pic>
      <p:sp>
        <p:nvSpPr>
          <p:cNvPr id="4099" name="Rectangle 2"/>
          <p:cNvSpPr>
            <a:spLocks noGrp="1" noChangeArrowheads="1"/>
          </p:cNvSpPr>
          <p:nvPr>
            <p:ph type="title"/>
          </p:nvPr>
        </p:nvSpPr>
        <p:spPr>
          <a:xfrm>
            <a:off x="76200" y="-76200"/>
            <a:ext cx="1981200" cy="1143000"/>
          </a:xfrm>
        </p:spPr>
        <p:txBody>
          <a:bodyPr/>
          <a:lstStyle/>
          <a:p>
            <a:pPr eaLnBrk="1" hangingPunct="1"/>
            <a:r>
              <a:rPr lang="en-US">
                <a:latin typeface="Arial" charset="0"/>
              </a:rPr>
              <a:t>AO/AI</a:t>
            </a:r>
          </a:p>
        </p:txBody>
      </p:sp>
      <p:sp>
        <p:nvSpPr>
          <p:cNvPr id="4100" name="Rectangle 3"/>
          <p:cNvSpPr>
            <a:spLocks noChangeArrowheads="1"/>
          </p:cNvSpPr>
          <p:nvPr/>
        </p:nvSpPr>
        <p:spPr bwMode="auto">
          <a:xfrm>
            <a:off x="4479925" y="2044700"/>
            <a:ext cx="184150" cy="838200"/>
          </a:xfrm>
          <a:prstGeom prst="rect">
            <a:avLst/>
          </a:prstGeom>
          <a:noFill/>
          <a:ln w="9525">
            <a:noFill/>
            <a:miter lim="800000"/>
            <a:headEnd/>
            <a:tailEnd/>
          </a:ln>
        </p:spPr>
        <p:txBody>
          <a:bodyPr wrap="none">
            <a:spAutoFit/>
          </a:bodyPr>
          <a:lstStyle/>
          <a:p>
            <a:pPr algn="l"/>
            <a:endParaRPr lang="en-US" sz="4900">
              <a:solidFill>
                <a:schemeClr val="tx2"/>
              </a:solidFill>
              <a:latin typeface="Times New Roman" pitchFamily="18" charset="0"/>
            </a:endParaRPr>
          </a:p>
        </p:txBody>
      </p:sp>
      <p:sp>
        <p:nvSpPr>
          <p:cNvPr id="4101" name="Freeform 5"/>
          <p:cNvSpPr>
            <a:spLocks/>
          </p:cNvSpPr>
          <p:nvPr/>
        </p:nvSpPr>
        <p:spPr bwMode="auto">
          <a:xfrm>
            <a:off x="127000" y="998538"/>
            <a:ext cx="1827213" cy="4437062"/>
          </a:xfrm>
          <a:custGeom>
            <a:avLst/>
            <a:gdLst>
              <a:gd name="T0" fmla="*/ 0 w 1151"/>
              <a:gd name="T1" fmla="*/ 0 h 2795"/>
              <a:gd name="T2" fmla="*/ 2147483647 w 1151"/>
              <a:gd name="T3" fmla="*/ 2147483647 h 2795"/>
              <a:gd name="T4" fmla="*/ 2147483647 w 1151"/>
              <a:gd name="T5" fmla="*/ 2147483647 h 2795"/>
              <a:gd name="T6" fmla="*/ 2147483647 w 1151"/>
              <a:gd name="T7" fmla="*/ 2147483647 h 2795"/>
              <a:gd name="T8" fmla="*/ 2147483647 w 1151"/>
              <a:gd name="T9" fmla="*/ 2147483647 h 2795"/>
              <a:gd name="T10" fmla="*/ 2147483647 w 1151"/>
              <a:gd name="T11" fmla="*/ 2147483647 h 2795"/>
              <a:gd name="T12" fmla="*/ 2147483647 w 1151"/>
              <a:gd name="T13" fmla="*/ 2147483647 h 2795"/>
              <a:gd name="T14" fmla="*/ 2147483647 w 1151"/>
              <a:gd name="T15" fmla="*/ 2147483647 h 2795"/>
              <a:gd name="T16" fmla="*/ 2147483647 w 1151"/>
              <a:gd name="T17" fmla="*/ 2147483647 h 2795"/>
              <a:gd name="T18" fmla="*/ 2147483647 w 1151"/>
              <a:gd name="T19" fmla="*/ 2147483647 h 2795"/>
              <a:gd name="T20" fmla="*/ 2147483647 w 1151"/>
              <a:gd name="T21" fmla="*/ 2147483647 h 2795"/>
              <a:gd name="T22" fmla="*/ 2147483647 w 1151"/>
              <a:gd name="T23" fmla="*/ 2147483647 h 2795"/>
              <a:gd name="T24" fmla="*/ 2147483647 w 1151"/>
              <a:gd name="T25" fmla="*/ 2147483647 h 2795"/>
              <a:gd name="T26" fmla="*/ 2147483647 w 1151"/>
              <a:gd name="T27" fmla="*/ 2147483647 h 2795"/>
              <a:gd name="T28" fmla="*/ 2147483647 w 1151"/>
              <a:gd name="T29" fmla="*/ 2147483647 h 2795"/>
              <a:gd name="T30" fmla="*/ 2147483647 w 1151"/>
              <a:gd name="T31" fmla="*/ 2147483647 h 2795"/>
              <a:gd name="T32" fmla="*/ 2147483647 w 1151"/>
              <a:gd name="T33" fmla="*/ 2147483647 h 2795"/>
              <a:gd name="T34" fmla="*/ 2147483647 w 1151"/>
              <a:gd name="T35" fmla="*/ 2147483647 h 2795"/>
              <a:gd name="T36" fmla="*/ 2147483647 w 1151"/>
              <a:gd name="T37" fmla="*/ 2147483647 h 2795"/>
              <a:gd name="T38" fmla="*/ 2147483647 w 1151"/>
              <a:gd name="T39" fmla="*/ 2147483647 h 2795"/>
              <a:gd name="T40" fmla="*/ 2147483647 w 1151"/>
              <a:gd name="T41" fmla="*/ 2147483647 h 2795"/>
              <a:gd name="T42" fmla="*/ 2147483647 w 1151"/>
              <a:gd name="T43" fmla="*/ 2147483647 h 2795"/>
              <a:gd name="T44" fmla="*/ 2147483647 w 1151"/>
              <a:gd name="T45" fmla="*/ 2147483647 h 2795"/>
              <a:gd name="T46" fmla="*/ 2147483647 w 1151"/>
              <a:gd name="T47" fmla="*/ 2147483647 h 2795"/>
              <a:gd name="T48" fmla="*/ 2147483647 w 1151"/>
              <a:gd name="T49" fmla="*/ 2147483647 h 2795"/>
              <a:gd name="T50" fmla="*/ 2147483647 w 1151"/>
              <a:gd name="T51" fmla="*/ 2147483647 h 2795"/>
              <a:gd name="T52" fmla="*/ 2147483647 w 1151"/>
              <a:gd name="T53" fmla="*/ 2147483647 h 2795"/>
              <a:gd name="T54" fmla="*/ 2147483647 w 1151"/>
              <a:gd name="T55" fmla="*/ 2147483647 h 2795"/>
              <a:gd name="T56" fmla="*/ 2147483647 w 1151"/>
              <a:gd name="T57" fmla="*/ 2147483647 h 2795"/>
              <a:gd name="T58" fmla="*/ 2147483647 w 1151"/>
              <a:gd name="T59" fmla="*/ 2147483647 h 2795"/>
              <a:gd name="T60" fmla="*/ 2147483647 w 1151"/>
              <a:gd name="T61" fmla="*/ 2147483647 h 2795"/>
              <a:gd name="T62" fmla="*/ 2147483647 w 1151"/>
              <a:gd name="T63" fmla="*/ 2147483647 h 2795"/>
              <a:gd name="T64" fmla="*/ 2147483647 w 1151"/>
              <a:gd name="T65" fmla="*/ 2147483647 h 2795"/>
              <a:gd name="T66" fmla="*/ 2147483647 w 1151"/>
              <a:gd name="T67" fmla="*/ 2147483647 h 27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1"/>
              <a:gd name="T103" fmla="*/ 0 h 2795"/>
              <a:gd name="T104" fmla="*/ 1151 w 1151"/>
              <a:gd name="T105" fmla="*/ 2795 h 27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1" h="2795">
                <a:moveTo>
                  <a:pt x="0" y="0"/>
                </a:moveTo>
                <a:cubicBezTo>
                  <a:pt x="15" y="14"/>
                  <a:pt x="57" y="28"/>
                  <a:pt x="57" y="28"/>
                </a:cubicBezTo>
                <a:cubicBezTo>
                  <a:pt x="101" y="61"/>
                  <a:pt x="76" y="62"/>
                  <a:pt x="106" y="92"/>
                </a:cubicBezTo>
                <a:cubicBezTo>
                  <a:pt x="153" y="139"/>
                  <a:pt x="227" y="154"/>
                  <a:pt x="290" y="162"/>
                </a:cubicBezTo>
                <a:cubicBezTo>
                  <a:pt x="323" y="185"/>
                  <a:pt x="327" y="224"/>
                  <a:pt x="339" y="261"/>
                </a:cubicBezTo>
                <a:cubicBezTo>
                  <a:pt x="345" y="280"/>
                  <a:pt x="371" y="287"/>
                  <a:pt x="382" y="304"/>
                </a:cubicBezTo>
                <a:cubicBezTo>
                  <a:pt x="391" y="318"/>
                  <a:pt x="401" y="332"/>
                  <a:pt x="410" y="346"/>
                </a:cubicBezTo>
                <a:cubicBezTo>
                  <a:pt x="423" y="365"/>
                  <a:pt x="429" y="393"/>
                  <a:pt x="445" y="409"/>
                </a:cubicBezTo>
                <a:cubicBezTo>
                  <a:pt x="473" y="438"/>
                  <a:pt x="492" y="452"/>
                  <a:pt x="516" y="487"/>
                </a:cubicBezTo>
                <a:cubicBezTo>
                  <a:pt x="532" y="510"/>
                  <a:pt x="532" y="531"/>
                  <a:pt x="551" y="551"/>
                </a:cubicBezTo>
                <a:cubicBezTo>
                  <a:pt x="578" y="632"/>
                  <a:pt x="589" y="725"/>
                  <a:pt x="650" y="791"/>
                </a:cubicBezTo>
                <a:cubicBezTo>
                  <a:pt x="663" y="831"/>
                  <a:pt x="679" y="870"/>
                  <a:pt x="692" y="911"/>
                </a:cubicBezTo>
                <a:cubicBezTo>
                  <a:pt x="698" y="928"/>
                  <a:pt x="702" y="960"/>
                  <a:pt x="713" y="974"/>
                </a:cubicBezTo>
                <a:cubicBezTo>
                  <a:pt x="740" y="1011"/>
                  <a:pt x="806" y="1083"/>
                  <a:pt x="819" y="1122"/>
                </a:cubicBezTo>
                <a:cubicBezTo>
                  <a:pt x="829" y="1151"/>
                  <a:pt x="844" y="1182"/>
                  <a:pt x="862" y="1207"/>
                </a:cubicBezTo>
                <a:cubicBezTo>
                  <a:pt x="875" y="1246"/>
                  <a:pt x="882" y="1289"/>
                  <a:pt x="897" y="1327"/>
                </a:cubicBezTo>
                <a:cubicBezTo>
                  <a:pt x="908" y="1355"/>
                  <a:pt x="981" y="1409"/>
                  <a:pt x="1010" y="1419"/>
                </a:cubicBezTo>
                <a:cubicBezTo>
                  <a:pt x="1017" y="1426"/>
                  <a:pt x="1023" y="1435"/>
                  <a:pt x="1031" y="1440"/>
                </a:cubicBezTo>
                <a:cubicBezTo>
                  <a:pt x="1037" y="1444"/>
                  <a:pt x="1047" y="1442"/>
                  <a:pt x="1052" y="1447"/>
                </a:cubicBezTo>
                <a:cubicBezTo>
                  <a:pt x="1130" y="1525"/>
                  <a:pt x="1042" y="1465"/>
                  <a:pt x="1102" y="1503"/>
                </a:cubicBezTo>
                <a:cubicBezTo>
                  <a:pt x="1113" y="1538"/>
                  <a:pt x="1139" y="1560"/>
                  <a:pt x="1151" y="1595"/>
                </a:cubicBezTo>
                <a:cubicBezTo>
                  <a:pt x="1141" y="1659"/>
                  <a:pt x="1138" y="1745"/>
                  <a:pt x="1087" y="1793"/>
                </a:cubicBezTo>
                <a:cubicBezTo>
                  <a:pt x="1075" y="1830"/>
                  <a:pt x="1052" y="1866"/>
                  <a:pt x="1031" y="1899"/>
                </a:cubicBezTo>
                <a:cubicBezTo>
                  <a:pt x="1015" y="1924"/>
                  <a:pt x="1005" y="1957"/>
                  <a:pt x="989" y="1983"/>
                </a:cubicBezTo>
                <a:cubicBezTo>
                  <a:pt x="965" y="2023"/>
                  <a:pt x="982" y="1970"/>
                  <a:pt x="960" y="2019"/>
                </a:cubicBezTo>
                <a:cubicBezTo>
                  <a:pt x="946" y="2050"/>
                  <a:pt x="940" y="2087"/>
                  <a:pt x="925" y="2117"/>
                </a:cubicBezTo>
                <a:cubicBezTo>
                  <a:pt x="908" y="2152"/>
                  <a:pt x="877" y="2198"/>
                  <a:pt x="854" y="2230"/>
                </a:cubicBezTo>
                <a:cubicBezTo>
                  <a:pt x="842" y="2268"/>
                  <a:pt x="851" y="2246"/>
                  <a:pt x="819" y="2294"/>
                </a:cubicBezTo>
                <a:cubicBezTo>
                  <a:pt x="809" y="2309"/>
                  <a:pt x="809" y="2329"/>
                  <a:pt x="798" y="2343"/>
                </a:cubicBezTo>
                <a:cubicBezTo>
                  <a:pt x="793" y="2350"/>
                  <a:pt x="784" y="2352"/>
                  <a:pt x="777" y="2357"/>
                </a:cubicBezTo>
                <a:cubicBezTo>
                  <a:pt x="767" y="2390"/>
                  <a:pt x="739" y="2407"/>
                  <a:pt x="720" y="2435"/>
                </a:cubicBezTo>
                <a:cubicBezTo>
                  <a:pt x="712" y="2484"/>
                  <a:pt x="685" y="2561"/>
                  <a:pt x="657" y="2605"/>
                </a:cubicBezTo>
                <a:cubicBezTo>
                  <a:pt x="641" y="2669"/>
                  <a:pt x="654" y="2645"/>
                  <a:pt x="629" y="2682"/>
                </a:cubicBezTo>
                <a:cubicBezTo>
                  <a:pt x="620" y="2719"/>
                  <a:pt x="600" y="2756"/>
                  <a:pt x="600" y="2795"/>
                </a:cubicBezTo>
              </a:path>
            </a:pathLst>
          </a:custGeom>
          <a:noFill/>
          <a:ln w="38100" cmpd="sng">
            <a:solidFill>
              <a:schemeClr val="tx1"/>
            </a:solidFill>
            <a:round/>
            <a:headEnd/>
            <a:tailEnd/>
          </a:ln>
        </p:spPr>
        <p:txBody>
          <a:bodyPr wrap="none" anchor="ctr"/>
          <a:lstStyle/>
          <a:p>
            <a:endParaRPr lang="en-US"/>
          </a:p>
        </p:txBody>
      </p:sp>
      <p:sp>
        <p:nvSpPr>
          <p:cNvPr id="4102" name="Freeform 6"/>
          <p:cNvSpPr>
            <a:spLocks/>
          </p:cNvSpPr>
          <p:nvPr/>
        </p:nvSpPr>
        <p:spPr bwMode="auto">
          <a:xfrm>
            <a:off x="1900238" y="179388"/>
            <a:ext cx="1038225" cy="4257675"/>
          </a:xfrm>
          <a:custGeom>
            <a:avLst/>
            <a:gdLst>
              <a:gd name="T0" fmla="*/ 2147483647 w 654"/>
              <a:gd name="T1" fmla="*/ 0 h 2682"/>
              <a:gd name="T2" fmla="*/ 2147483647 w 654"/>
              <a:gd name="T3" fmla="*/ 2147483647 h 2682"/>
              <a:gd name="T4" fmla="*/ 2147483647 w 654"/>
              <a:gd name="T5" fmla="*/ 2147483647 h 2682"/>
              <a:gd name="T6" fmla="*/ 2147483647 w 654"/>
              <a:gd name="T7" fmla="*/ 2147483647 h 2682"/>
              <a:gd name="T8" fmla="*/ 2147483647 w 654"/>
              <a:gd name="T9" fmla="*/ 2147483647 h 2682"/>
              <a:gd name="T10" fmla="*/ 2147483647 w 654"/>
              <a:gd name="T11" fmla="*/ 2147483647 h 2682"/>
              <a:gd name="T12" fmla="*/ 2147483647 w 654"/>
              <a:gd name="T13" fmla="*/ 2147483647 h 2682"/>
              <a:gd name="T14" fmla="*/ 2147483647 w 654"/>
              <a:gd name="T15" fmla="*/ 2147483647 h 2682"/>
              <a:gd name="T16" fmla="*/ 2147483647 w 654"/>
              <a:gd name="T17" fmla="*/ 2147483647 h 2682"/>
              <a:gd name="T18" fmla="*/ 2147483647 w 654"/>
              <a:gd name="T19" fmla="*/ 2147483647 h 2682"/>
              <a:gd name="T20" fmla="*/ 2147483647 w 654"/>
              <a:gd name="T21" fmla="*/ 2147483647 h 2682"/>
              <a:gd name="T22" fmla="*/ 2147483647 w 654"/>
              <a:gd name="T23" fmla="*/ 2147483647 h 2682"/>
              <a:gd name="T24" fmla="*/ 2147483647 w 654"/>
              <a:gd name="T25" fmla="*/ 2147483647 h 2682"/>
              <a:gd name="T26" fmla="*/ 2147483647 w 654"/>
              <a:gd name="T27" fmla="*/ 2147483647 h 2682"/>
              <a:gd name="T28" fmla="*/ 2147483647 w 654"/>
              <a:gd name="T29" fmla="*/ 2147483647 h 2682"/>
              <a:gd name="T30" fmla="*/ 2147483647 w 654"/>
              <a:gd name="T31" fmla="*/ 2147483647 h 2682"/>
              <a:gd name="T32" fmla="*/ 2147483647 w 654"/>
              <a:gd name="T33" fmla="*/ 2147483647 h 2682"/>
              <a:gd name="T34" fmla="*/ 2147483647 w 654"/>
              <a:gd name="T35" fmla="*/ 2147483647 h 2682"/>
              <a:gd name="T36" fmla="*/ 2147483647 w 654"/>
              <a:gd name="T37" fmla="*/ 2147483647 h 2682"/>
              <a:gd name="T38" fmla="*/ 2147483647 w 654"/>
              <a:gd name="T39" fmla="*/ 2147483647 h 2682"/>
              <a:gd name="T40" fmla="*/ 2147483647 w 654"/>
              <a:gd name="T41" fmla="*/ 2147483647 h 2682"/>
              <a:gd name="T42" fmla="*/ 2147483647 w 654"/>
              <a:gd name="T43" fmla="*/ 2147483647 h 2682"/>
              <a:gd name="T44" fmla="*/ 2147483647 w 654"/>
              <a:gd name="T45" fmla="*/ 2147483647 h 2682"/>
              <a:gd name="T46" fmla="*/ 2147483647 w 654"/>
              <a:gd name="T47" fmla="*/ 2147483647 h 2682"/>
              <a:gd name="T48" fmla="*/ 2147483647 w 654"/>
              <a:gd name="T49" fmla="*/ 2147483647 h 2682"/>
              <a:gd name="T50" fmla="*/ 2147483647 w 654"/>
              <a:gd name="T51" fmla="*/ 2147483647 h 2682"/>
              <a:gd name="T52" fmla="*/ 2147483647 w 654"/>
              <a:gd name="T53" fmla="*/ 2147483647 h 26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4"/>
              <a:gd name="T82" fmla="*/ 0 h 2682"/>
              <a:gd name="T83" fmla="*/ 654 w 654"/>
              <a:gd name="T84" fmla="*/ 2682 h 268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4" h="2682">
                <a:moveTo>
                  <a:pt x="344" y="0"/>
                </a:moveTo>
                <a:cubicBezTo>
                  <a:pt x="338" y="65"/>
                  <a:pt x="355" y="107"/>
                  <a:pt x="306" y="141"/>
                </a:cubicBezTo>
                <a:cubicBezTo>
                  <a:pt x="296" y="172"/>
                  <a:pt x="275" y="183"/>
                  <a:pt x="260" y="212"/>
                </a:cubicBezTo>
                <a:cubicBezTo>
                  <a:pt x="232" y="270"/>
                  <a:pt x="278" y="200"/>
                  <a:pt x="237" y="259"/>
                </a:cubicBezTo>
                <a:cubicBezTo>
                  <a:pt x="243" y="356"/>
                  <a:pt x="233" y="472"/>
                  <a:pt x="260" y="566"/>
                </a:cubicBezTo>
                <a:cubicBezTo>
                  <a:pt x="268" y="593"/>
                  <a:pt x="305" y="623"/>
                  <a:pt x="321" y="644"/>
                </a:cubicBezTo>
                <a:cubicBezTo>
                  <a:pt x="338" y="699"/>
                  <a:pt x="342" y="676"/>
                  <a:pt x="329" y="715"/>
                </a:cubicBezTo>
                <a:cubicBezTo>
                  <a:pt x="326" y="777"/>
                  <a:pt x="325" y="841"/>
                  <a:pt x="321" y="903"/>
                </a:cubicBezTo>
                <a:cubicBezTo>
                  <a:pt x="319" y="934"/>
                  <a:pt x="310" y="923"/>
                  <a:pt x="291" y="942"/>
                </a:cubicBezTo>
                <a:cubicBezTo>
                  <a:pt x="250" y="980"/>
                  <a:pt x="228" y="1006"/>
                  <a:pt x="199" y="1052"/>
                </a:cubicBezTo>
                <a:cubicBezTo>
                  <a:pt x="172" y="1094"/>
                  <a:pt x="141" y="1134"/>
                  <a:pt x="115" y="1178"/>
                </a:cubicBezTo>
                <a:cubicBezTo>
                  <a:pt x="106" y="1193"/>
                  <a:pt x="84" y="1225"/>
                  <a:pt x="84" y="1225"/>
                </a:cubicBezTo>
                <a:cubicBezTo>
                  <a:pt x="64" y="1289"/>
                  <a:pt x="96" y="1192"/>
                  <a:pt x="46" y="1296"/>
                </a:cubicBezTo>
                <a:cubicBezTo>
                  <a:pt x="32" y="1325"/>
                  <a:pt x="22" y="1354"/>
                  <a:pt x="8" y="1382"/>
                </a:cubicBezTo>
                <a:cubicBezTo>
                  <a:pt x="0" y="1443"/>
                  <a:pt x="98" y="1464"/>
                  <a:pt x="82" y="1523"/>
                </a:cubicBezTo>
                <a:cubicBezTo>
                  <a:pt x="130" y="1523"/>
                  <a:pt x="172" y="1564"/>
                  <a:pt x="226" y="1595"/>
                </a:cubicBezTo>
                <a:cubicBezTo>
                  <a:pt x="270" y="1619"/>
                  <a:pt x="346" y="1731"/>
                  <a:pt x="394" y="1739"/>
                </a:cubicBezTo>
                <a:cubicBezTo>
                  <a:pt x="398" y="1771"/>
                  <a:pt x="447" y="1777"/>
                  <a:pt x="418" y="1787"/>
                </a:cubicBezTo>
                <a:cubicBezTo>
                  <a:pt x="422" y="1799"/>
                  <a:pt x="410" y="1807"/>
                  <a:pt x="418" y="1811"/>
                </a:cubicBezTo>
                <a:cubicBezTo>
                  <a:pt x="429" y="1815"/>
                  <a:pt x="456" y="1804"/>
                  <a:pt x="466" y="1811"/>
                </a:cubicBezTo>
                <a:cubicBezTo>
                  <a:pt x="498" y="1831"/>
                  <a:pt x="582" y="1879"/>
                  <a:pt x="610" y="1931"/>
                </a:cubicBezTo>
                <a:cubicBezTo>
                  <a:pt x="585" y="1951"/>
                  <a:pt x="654" y="2097"/>
                  <a:pt x="634" y="2123"/>
                </a:cubicBezTo>
                <a:cubicBezTo>
                  <a:pt x="634" y="2171"/>
                  <a:pt x="618" y="2185"/>
                  <a:pt x="610" y="2219"/>
                </a:cubicBezTo>
                <a:cubicBezTo>
                  <a:pt x="586" y="2315"/>
                  <a:pt x="495" y="2256"/>
                  <a:pt x="588" y="2325"/>
                </a:cubicBezTo>
                <a:cubicBezTo>
                  <a:pt x="598" y="2364"/>
                  <a:pt x="599" y="2404"/>
                  <a:pt x="611" y="2442"/>
                </a:cubicBezTo>
                <a:cubicBezTo>
                  <a:pt x="609" y="2484"/>
                  <a:pt x="608" y="2525"/>
                  <a:pt x="603" y="2567"/>
                </a:cubicBezTo>
                <a:cubicBezTo>
                  <a:pt x="602" y="2576"/>
                  <a:pt x="576" y="2682"/>
                  <a:pt x="611" y="2646"/>
                </a:cubicBezTo>
              </a:path>
            </a:pathLst>
          </a:custGeom>
          <a:noFill/>
          <a:ln w="38100" cmpd="sng">
            <a:solidFill>
              <a:schemeClr val="tx1"/>
            </a:solidFill>
            <a:round/>
            <a:headEnd/>
            <a:tailEnd/>
          </a:ln>
        </p:spPr>
        <p:txBody>
          <a:bodyPr wrap="none" anchor="ctr"/>
          <a:lstStyle/>
          <a:p>
            <a:endParaRPr lang="en-US"/>
          </a:p>
        </p:txBody>
      </p:sp>
      <p:sp>
        <p:nvSpPr>
          <p:cNvPr id="4103" name="Freeform 7"/>
          <p:cNvSpPr>
            <a:spLocks/>
          </p:cNvSpPr>
          <p:nvPr/>
        </p:nvSpPr>
        <p:spPr bwMode="auto">
          <a:xfrm>
            <a:off x="2144713" y="4429125"/>
            <a:ext cx="739775" cy="1030288"/>
          </a:xfrm>
          <a:custGeom>
            <a:avLst/>
            <a:gdLst>
              <a:gd name="T0" fmla="*/ 2147483647 w 466"/>
              <a:gd name="T1" fmla="*/ 0 h 649"/>
              <a:gd name="T2" fmla="*/ 2147483647 w 466"/>
              <a:gd name="T3" fmla="*/ 2147483647 h 649"/>
              <a:gd name="T4" fmla="*/ 2147483647 w 466"/>
              <a:gd name="T5" fmla="*/ 2147483647 h 649"/>
              <a:gd name="T6" fmla="*/ 2147483647 w 466"/>
              <a:gd name="T7" fmla="*/ 2147483647 h 649"/>
              <a:gd name="T8" fmla="*/ 2147483647 w 466"/>
              <a:gd name="T9" fmla="*/ 2147483647 h 649"/>
              <a:gd name="T10" fmla="*/ 2147483647 w 466"/>
              <a:gd name="T11" fmla="*/ 2147483647 h 649"/>
              <a:gd name="T12" fmla="*/ 2147483647 w 466"/>
              <a:gd name="T13" fmla="*/ 2147483647 h 649"/>
              <a:gd name="T14" fmla="*/ 0 w 466"/>
              <a:gd name="T15" fmla="*/ 2147483647 h 649"/>
              <a:gd name="T16" fmla="*/ 0 60000 65536"/>
              <a:gd name="T17" fmla="*/ 0 60000 65536"/>
              <a:gd name="T18" fmla="*/ 0 60000 65536"/>
              <a:gd name="T19" fmla="*/ 0 60000 65536"/>
              <a:gd name="T20" fmla="*/ 0 60000 65536"/>
              <a:gd name="T21" fmla="*/ 0 60000 65536"/>
              <a:gd name="T22" fmla="*/ 0 60000 65536"/>
              <a:gd name="T23" fmla="*/ 0 60000 65536"/>
              <a:gd name="T24" fmla="*/ 0 w 466"/>
              <a:gd name="T25" fmla="*/ 0 h 649"/>
              <a:gd name="T26" fmla="*/ 466 w 466"/>
              <a:gd name="T27" fmla="*/ 649 h 6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6" h="649">
                <a:moveTo>
                  <a:pt x="459" y="0"/>
                </a:moveTo>
                <a:cubicBezTo>
                  <a:pt x="460" y="35"/>
                  <a:pt x="452" y="191"/>
                  <a:pt x="466" y="261"/>
                </a:cubicBezTo>
                <a:cubicBezTo>
                  <a:pt x="464" y="277"/>
                  <a:pt x="464" y="294"/>
                  <a:pt x="459" y="310"/>
                </a:cubicBezTo>
                <a:cubicBezTo>
                  <a:pt x="452" y="334"/>
                  <a:pt x="420" y="354"/>
                  <a:pt x="402" y="367"/>
                </a:cubicBezTo>
                <a:cubicBezTo>
                  <a:pt x="382" y="381"/>
                  <a:pt x="341" y="421"/>
                  <a:pt x="318" y="430"/>
                </a:cubicBezTo>
                <a:cubicBezTo>
                  <a:pt x="285" y="443"/>
                  <a:pt x="246" y="457"/>
                  <a:pt x="212" y="466"/>
                </a:cubicBezTo>
                <a:cubicBezTo>
                  <a:pt x="156" y="502"/>
                  <a:pt x="90" y="530"/>
                  <a:pt x="49" y="586"/>
                </a:cubicBezTo>
                <a:cubicBezTo>
                  <a:pt x="44" y="592"/>
                  <a:pt x="18" y="649"/>
                  <a:pt x="0" y="649"/>
                </a:cubicBezTo>
              </a:path>
            </a:pathLst>
          </a:custGeom>
          <a:noFill/>
          <a:ln w="38100" cmpd="sng">
            <a:solidFill>
              <a:schemeClr val="tx1"/>
            </a:solidFill>
            <a:round/>
            <a:headEnd/>
            <a:tailEnd/>
          </a:ln>
        </p:spPr>
        <p:txBody>
          <a:bodyPr wrap="none" anchor="ctr"/>
          <a:lstStyle/>
          <a:p>
            <a:endParaRPr lang="en-US"/>
          </a:p>
        </p:txBody>
      </p:sp>
      <p:sp>
        <p:nvSpPr>
          <p:cNvPr id="4104" name="Freeform 8"/>
          <p:cNvSpPr>
            <a:spLocks/>
          </p:cNvSpPr>
          <p:nvPr/>
        </p:nvSpPr>
        <p:spPr bwMode="auto">
          <a:xfrm>
            <a:off x="3767138" y="439738"/>
            <a:ext cx="641350" cy="3282950"/>
          </a:xfrm>
          <a:custGeom>
            <a:avLst/>
            <a:gdLst>
              <a:gd name="T0" fmla="*/ 2147483647 w 404"/>
              <a:gd name="T1" fmla="*/ 0 h 2068"/>
              <a:gd name="T2" fmla="*/ 2147483647 w 404"/>
              <a:gd name="T3" fmla="*/ 2147483647 h 2068"/>
              <a:gd name="T4" fmla="*/ 2147483647 w 404"/>
              <a:gd name="T5" fmla="*/ 2147483647 h 2068"/>
              <a:gd name="T6" fmla="*/ 2147483647 w 404"/>
              <a:gd name="T7" fmla="*/ 2147483647 h 2068"/>
              <a:gd name="T8" fmla="*/ 2147483647 w 404"/>
              <a:gd name="T9" fmla="*/ 2147483647 h 2068"/>
              <a:gd name="T10" fmla="*/ 2147483647 w 404"/>
              <a:gd name="T11" fmla="*/ 2147483647 h 2068"/>
              <a:gd name="T12" fmla="*/ 2147483647 w 404"/>
              <a:gd name="T13" fmla="*/ 2147483647 h 2068"/>
              <a:gd name="T14" fmla="*/ 2147483647 w 404"/>
              <a:gd name="T15" fmla="*/ 2147483647 h 2068"/>
              <a:gd name="T16" fmla="*/ 2147483647 w 404"/>
              <a:gd name="T17" fmla="*/ 2147483647 h 2068"/>
              <a:gd name="T18" fmla="*/ 2147483647 w 404"/>
              <a:gd name="T19" fmla="*/ 2147483647 h 2068"/>
              <a:gd name="T20" fmla="*/ 2147483647 w 404"/>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4"/>
              <a:gd name="T34" fmla="*/ 0 h 2068"/>
              <a:gd name="T35" fmla="*/ 404 w 404"/>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4" h="2068">
                <a:moveTo>
                  <a:pt x="404" y="0"/>
                </a:moveTo>
                <a:cubicBezTo>
                  <a:pt x="399" y="109"/>
                  <a:pt x="393" y="217"/>
                  <a:pt x="375" y="325"/>
                </a:cubicBezTo>
                <a:cubicBezTo>
                  <a:pt x="360" y="416"/>
                  <a:pt x="306" y="497"/>
                  <a:pt x="284" y="586"/>
                </a:cubicBezTo>
                <a:cubicBezTo>
                  <a:pt x="278" y="697"/>
                  <a:pt x="285" y="817"/>
                  <a:pt x="255" y="925"/>
                </a:cubicBezTo>
                <a:cubicBezTo>
                  <a:pt x="234" y="1094"/>
                  <a:pt x="279" y="1205"/>
                  <a:pt x="305" y="1362"/>
                </a:cubicBezTo>
                <a:cubicBezTo>
                  <a:pt x="293" y="1425"/>
                  <a:pt x="284" y="1473"/>
                  <a:pt x="248" y="1525"/>
                </a:cubicBezTo>
                <a:cubicBezTo>
                  <a:pt x="241" y="1535"/>
                  <a:pt x="238" y="1550"/>
                  <a:pt x="227" y="1553"/>
                </a:cubicBezTo>
                <a:cubicBezTo>
                  <a:pt x="157" y="1571"/>
                  <a:pt x="190" y="1564"/>
                  <a:pt x="128" y="1574"/>
                </a:cubicBezTo>
                <a:cubicBezTo>
                  <a:pt x="89" y="1600"/>
                  <a:pt x="63" y="1614"/>
                  <a:pt x="37" y="1652"/>
                </a:cubicBezTo>
                <a:cubicBezTo>
                  <a:pt x="28" y="1687"/>
                  <a:pt x="14" y="1705"/>
                  <a:pt x="8" y="1743"/>
                </a:cubicBezTo>
                <a:cubicBezTo>
                  <a:pt x="0" y="1853"/>
                  <a:pt x="15" y="1959"/>
                  <a:pt x="15" y="2068"/>
                </a:cubicBezTo>
              </a:path>
            </a:pathLst>
          </a:custGeom>
          <a:noFill/>
          <a:ln w="38100" cmpd="sng">
            <a:solidFill>
              <a:schemeClr val="tx1"/>
            </a:solidFill>
            <a:round/>
            <a:headEnd/>
            <a:tailEnd/>
          </a:ln>
        </p:spPr>
        <p:txBody>
          <a:bodyPr wrap="none" anchor="ctr"/>
          <a:lstStyle/>
          <a:p>
            <a:endParaRPr lang="en-US"/>
          </a:p>
        </p:txBody>
      </p:sp>
      <p:sp>
        <p:nvSpPr>
          <p:cNvPr id="4105" name="Freeform 9"/>
          <p:cNvSpPr>
            <a:spLocks/>
          </p:cNvSpPr>
          <p:nvPr/>
        </p:nvSpPr>
        <p:spPr bwMode="auto">
          <a:xfrm>
            <a:off x="2995613" y="3817938"/>
            <a:ext cx="784225" cy="1798637"/>
          </a:xfrm>
          <a:custGeom>
            <a:avLst/>
            <a:gdLst>
              <a:gd name="T0" fmla="*/ 2147483647 w 386"/>
              <a:gd name="T1" fmla="*/ 0 h 713"/>
              <a:gd name="T2" fmla="*/ 2147483647 w 386"/>
              <a:gd name="T3" fmla="*/ 2147483647 h 713"/>
              <a:gd name="T4" fmla="*/ 2147483647 w 386"/>
              <a:gd name="T5" fmla="*/ 2147483647 h 713"/>
              <a:gd name="T6" fmla="*/ 2147483647 w 386"/>
              <a:gd name="T7" fmla="*/ 2147483647 h 713"/>
              <a:gd name="T8" fmla="*/ 2147483647 w 386"/>
              <a:gd name="T9" fmla="*/ 2147483647 h 713"/>
              <a:gd name="T10" fmla="*/ 2147483647 w 386"/>
              <a:gd name="T11" fmla="*/ 2147483647 h 713"/>
              <a:gd name="T12" fmla="*/ 2147483647 w 386"/>
              <a:gd name="T13" fmla="*/ 2147483647 h 713"/>
              <a:gd name="T14" fmla="*/ 0 w 386"/>
              <a:gd name="T15" fmla="*/ 2147483647 h 713"/>
              <a:gd name="T16" fmla="*/ 0 60000 65536"/>
              <a:gd name="T17" fmla="*/ 0 60000 65536"/>
              <a:gd name="T18" fmla="*/ 0 60000 65536"/>
              <a:gd name="T19" fmla="*/ 0 60000 65536"/>
              <a:gd name="T20" fmla="*/ 0 60000 65536"/>
              <a:gd name="T21" fmla="*/ 0 60000 65536"/>
              <a:gd name="T22" fmla="*/ 0 60000 65536"/>
              <a:gd name="T23" fmla="*/ 0 60000 65536"/>
              <a:gd name="T24" fmla="*/ 0 w 386"/>
              <a:gd name="T25" fmla="*/ 0 h 713"/>
              <a:gd name="T26" fmla="*/ 386 w 386"/>
              <a:gd name="T27" fmla="*/ 713 h 7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6" h="713">
                <a:moveTo>
                  <a:pt x="381" y="0"/>
                </a:moveTo>
                <a:cubicBezTo>
                  <a:pt x="378" y="38"/>
                  <a:pt x="386" y="80"/>
                  <a:pt x="367" y="113"/>
                </a:cubicBezTo>
                <a:cubicBezTo>
                  <a:pt x="355" y="133"/>
                  <a:pt x="335" y="148"/>
                  <a:pt x="325" y="169"/>
                </a:cubicBezTo>
                <a:cubicBezTo>
                  <a:pt x="320" y="179"/>
                  <a:pt x="316" y="188"/>
                  <a:pt x="311" y="198"/>
                </a:cubicBezTo>
                <a:cubicBezTo>
                  <a:pt x="299" y="260"/>
                  <a:pt x="295" y="343"/>
                  <a:pt x="254" y="395"/>
                </a:cubicBezTo>
                <a:cubicBezTo>
                  <a:pt x="215" y="445"/>
                  <a:pt x="221" y="427"/>
                  <a:pt x="184" y="459"/>
                </a:cubicBezTo>
                <a:cubicBezTo>
                  <a:pt x="162" y="478"/>
                  <a:pt x="148" y="502"/>
                  <a:pt x="127" y="522"/>
                </a:cubicBezTo>
                <a:cubicBezTo>
                  <a:pt x="103" y="619"/>
                  <a:pt x="70" y="643"/>
                  <a:pt x="0" y="713"/>
                </a:cubicBezTo>
              </a:path>
            </a:pathLst>
          </a:custGeom>
          <a:noFill/>
          <a:ln w="38100" cmpd="sng">
            <a:solidFill>
              <a:schemeClr val="tx1"/>
            </a:solidFill>
            <a:round/>
            <a:headEnd/>
            <a:tailEnd/>
          </a:ln>
        </p:spPr>
        <p:txBody>
          <a:bodyPr wrap="none" anchor="ctr"/>
          <a:lstStyle/>
          <a:p>
            <a:endParaRPr lang="en-US"/>
          </a:p>
        </p:txBody>
      </p:sp>
      <p:sp>
        <p:nvSpPr>
          <p:cNvPr id="4106" name="Freeform 10"/>
          <p:cNvSpPr>
            <a:spLocks/>
          </p:cNvSpPr>
          <p:nvPr/>
        </p:nvSpPr>
        <p:spPr bwMode="auto">
          <a:xfrm>
            <a:off x="5310188" y="461963"/>
            <a:ext cx="800100" cy="3335337"/>
          </a:xfrm>
          <a:custGeom>
            <a:avLst/>
            <a:gdLst>
              <a:gd name="T0" fmla="*/ 2147483647 w 504"/>
              <a:gd name="T1" fmla="*/ 0 h 2101"/>
              <a:gd name="T2" fmla="*/ 2147483647 w 504"/>
              <a:gd name="T3" fmla="*/ 2147483647 h 2101"/>
              <a:gd name="T4" fmla="*/ 2147483647 w 504"/>
              <a:gd name="T5" fmla="*/ 2147483647 h 2101"/>
              <a:gd name="T6" fmla="*/ 2147483647 w 504"/>
              <a:gd name="T7" fmla="*/ 2147483647 h 2101"/>
              <a:gd name="T8" fmla="*/ 2147483647 w 504"/>
              <a:gd name="T9" fmla="*/ 2147483647 h 2101"/>
              <a:gd name="T10" fmla="*/ 2147483647 w 504"/>
              <a:gd name="T11" fmla="*/ 2147483647 h 2101"/>
              <a:gd name="T12" fmla="*/ 2147483647 w 504"/>
              <a:gd name="T13" fmla="*/ 2147483647 h 2101"/>
              <a:gd name="T14" fmla="*/ 0 w 504"/>
              <a:gd name="T15" fmla="*/ 2147483647 h 210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2101"/>
              <a:gd name="T26" fmla="*/ 504 w 504"/>
              <a:gd name="T27" fmla="*/ 2101 h 210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2101">
                <a:moveTo>
                  <a:pt x="441" y="0"/>
                </a:moveTo>
                <a:cubicBezTo>
                  <a:pt x="449" y="25"/>
                  <a:pt x="504" y="80"/>
                  <a:pt x="490" y="148"/>
                </a:cubicBezTo>
                <a:cubicBezTo>
                  <a:pt x="476" y="216"/>
                  <a:pt x="400" y="268"/>
                  <a:pt x="356" y="410"/>
                </a:cubicBezTo>
                <a:cubicBezTo>
                  <a:pt x="312" y="552"/>
                  <a:pt x="276" y="856"/>
                  <a:pt x="229" y="1002"/>
                </a:cubicBezTo>
                <a:cubicBezTo>
                  <a:pt x="182" y="1148"/>
                  <a:pt x="96" y="1163"/>
                  <a:pt x="74" y="1285"/>
                </a:cubicBezTo>
                <a:cubicBezTo>
                  <a:pt x="52" y="1407"/>
                  <a:pt x="97" y="1616"/>
                  <a:pt x="95" y="1737"/>
                </a:cubicBezTo>
                <a:cubicBezTo>
                  <a:pt x="93" y="1858"/>
                  <a:pt x="76" y="1953"/>
                  <a:pt x="60" y="2014"/>
                </a:cubicBezTo>
                <a:cubicBezTo>
                  <a:pt x="44" y="2075"/>
                  <a:pt x="12" y="2083"/>
                  <a:pt x="0" y="2101"/>
                </a:cubicBezTo>
              </a:path>
            </a:pathLst>
          </a:custGeom>
          <a:noFill/>
          <a:ln w="38100" cmpd="sng">
            <a:solidFill>
              <a:schemeClr val="tx1"/>
            </a:solidFill>
            <a:round/>
            <a:headEnd/>
            <a:tailEnd/>
          </a:ln>
        </p:spPr>
        <p:txBody>
          <a:bodyPr wrap="none" anchor="ctr"/>
          <a:lstStyle/>
          <a:p>
            <a:endParaRPr lang="en-US"/>
          </a:p>
        </p:txBody>
      </p:sp>
      <p:sp>
        <p:nvSpPr>
          <p:cNvPr id="4107" name="Freeform 11"/>
          <p:cNvSpPr>
            <a:spLocks/>
          </p:cNvSpPr>
          <p:nvPr/>
        </p:nvSpPr>
        <p:spPr bwMode="auto">
          <a:xfrm>
            <a:off x="3886200" y="3787775"/>
            <a:ext cx="1409700" cy="2938463"/>
          </a:xfrm>
          <a:custGeom>
            <a:avLst/>
            <a:gdLst>
              <a:gd name="T0" fmla="*/ 2147483647 w 888"/>
              <a:gd name="T1" fmla="*/ 0 h 1851"/>
              <a:gd name="T2" fmla="*/ 2147483647 w 888"/>
              <a:gd name="T3" fmla="*/ 2147483647 h 1851"/>
              <a:gd name="T4" fmla="*/ 2147483647 w 888"/>
              <a:gd name="T5" fmla="*/ 2147483647 h 1851"/>
              <a:gd name="T6" fmla="*/ 2147483647 w 888"/>
              <a:gd name="T7" fmla="*/ 2147483647 h 1851"/>
              <a:gd name="T8" fmla="*/ 2147483647 w 888"/>
              <a:gd name="T9" fmla="*/ 2147483647 h 1851"/>
              <a:gd name="T10" fmla="*/ 2147483647 w 888"/>
              <a:gd name="T11" fmla="*/ 2147483647 h 1851"/>
              <a:gd name="T12" fmla="*/ 2147483647 w 888"/>
              <a:gd name="T13" fmla="*/ 2147483647 h 1851"/>
              <a:gd name="T14" fmla="*/ 2147483647 w 888"/>
              <a:gd name="T15" fmla="*/ 2147483647 h 1851"/>
              <a:gd name="T16" fmla="*/ 2147483647 w 888"/>
              <a:gd name="T17" fmla="*/ 2147483647 h 1851"/>
              <a:gd name="T18" fmla="*/ 0 w 888"/>
              <a:gd name="T19" fmla="*/ 2147483647 h 18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1851"/>
              <a:gd name="T32" fmla="*/ 888 w 888"/>
              <a:gd name="T33" fmla="*/ 1851 h 18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1851">
                <a:moveTo>
                  <a:pt x="888" y="0"/>
                </a:moveTo>
                <a:cubicBezTo>
                  <a:pt x="864" y="18"/>
                  <a:pt x="776" y="67"/>
                  <a:pt x="741" y="111"/>
                </a:cubicBezTo>
                <a:cubicBezTo>
                  <a:pt x="706" y="155"/>
                  <a:pt x="747" y="159"/>
                  <a:pt x="678" y="261"/>
                </a:cubicBezTo>
                <a:cubicBezTo>
                  <a:pt x="609" y="363"/>
                  <a:pt x="384" y="617"/>
                  <a:pt x="327" y="723"/>
                </a:cubicBezTo>
                <a:cubicBezTo>
                  <a:pt x="270" y="829"/>
                  <a:pt x="345" y="845"/>
                  <a:pt x="336" y="897"/>
                </a:cubicBezTo>
                <a:cubicBezTo>
                  <a:pt x="328" y="950"/>
                  <a:pt x="301" y="978"/>
                  <a:pt x="278" y="1041"/>
                </a:cubicBezTo>
                <a:cubicBezTo>
                  <a:pt x="255" y="1104"/>
                  <a:pt x="210" y="1215"/>
                  <a:pt x="195" y="1272"/>
                </a:cubicBezTo>
                <a:cubicBezTo>
                  <a:pt x="180" y="1328"/>
                  <a:pt x="210" y="1329"/>
                  <a:pt x="190" y="1379"/>
                </a:cubicBezTo>
                <a:cubicBezTo>
                  <a:pt x="171" y="1429"/>
                  <a:pt x="110" y="1491"/>
                  <a:pt x="78" y="1569"/>
                </a:cubicBezTo>
                <a:cubicBezTo>
                  <a:pt x="46" y="1647"/>
                  <a:pt x="16" y="1792"/>
                  <a:pt x="0" y="1851"/>
                </a:cubicBezTo>
              </a:path>
            </a:pathLst>
          </a:custGeom>
          <a:noFill/>
          <a:ln w="38100" cmpd="sng">
            <a:solidFill>
              <a:schemeClr val="tx1"/>
            </a:solidFill>
            <a:round/>
            <a:headEnd/>
            <a:tailEnd/>
          </a:ln>
        </p:spPr>
        <p:txBody>
          <a:bodyPr wrap="none" anchor="ctr"/>
          <a:lstStyle/>
          <a:p>
            <a:endParaRPr lang="en-US"/>
          </a:p>
        </p:txBody>
      </p:sp>
      <p:sp>
        <p:nvSpPr>
          <p:cNvPr id="4108" name="Freeform 12"/>
          <p:cNvSpPr>
            <a:spLocks/>
          </p:cNvSpPr>
          <p:nvPr/>
        </p:nvSpPr>
        <p:spPr bwMode="auto">
          <a:xfrm>
            <a:off x="6858000" y="863600"/>
            <a:ext cx="331788" cy="5562600"/>
          </a:xfrm>
          <a:custGeom>
            <a:avLst/>
            <a:gdLst>
              <a:gd name="T0" fmla="*/ 0 w 209"/>
              <a:gd name="T1" fmla="*/ 0 h 3558"/>
              <a:gd name="T2" fmla="*/ 2147483647 w 209"/>
              <a:gd name="T3" fmla="*/ 2147483647 h 3558"/>
              <a:gd name="T4" fmla="*/ 2147483647 w 209"/>
              <a:gd name="T5" fmla="*/ 2147483647 h 3558"/>
              <a:gd name="T6" fmla="*/ 2147483647 w 209"/>
              <a:gd name="T7" fmla="*/ 2147483647 h 3558"/>
              <a:gd name="T8" fmla="*/ 2147483647 w 209"/>
              <a:gd name="T9" fmla="*/ 2147483647 h 3558"/>
              <a:gd name="T10" fmla="*/ 2147483647 w 209"/>
              <a:gd name="T11" fmla="*/ 2147483647 h 3558"/>
              <a:gd name="T12" fmla="*/ 2147483647 w 209"/>
              <a:gd name="T13" fmla="*/ 2147483647 h 3558"/>
              <a:gd name="T14" fmla="*/ 2147483647 w 209"/>
              <a:gd name="T15" fmla="*/ 2147483647 h 3558"/>
              <a:gd name="T16" fmla="*/ 2147483647 w 209"/>
              <a:gd name="T17" fmla="*/ 2147483647 h 3558"/>
              <a:gd name="T18" fmla="*/ 2147483647 w 209"/>
              <a:gd name="T19" fmla="*/ 2147483647 h 3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3558"/>
              <a:gd name="T32" fmla="*/ 209 w 209"/>
              <a:gd name="T33" fmla="*/ 3558 h 35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3558">
                <a:moveTo>
                  <a:pt x="0" y="0"/>
                </a:moveTo>
                <a:cubicBezTo>
                  <a:pt x="71" y="112"/>
                  <a:pt x="143" y="223"/>
                  <a:pt x="176" y="376"/>
                </a:cubicBezTo>
                <a:cubicBezTo>
                  <a:pt x="209" y="528"/>
                  <a:pt x="209" y="804"/>
                  <a:pt x="201" y="914"/>
                </a:cubicBezTo>
                <a:cubicBezTo>
                  <a:pt x="192" y="1025"/>
                  <a:pt x="145" y="951"/>
                  <a:pt x="126" y="1039"/>
                </a:cubicBezTo>
                <a:cubicBezTo>
                  <a:pt x="107" y="1126"/>
                  <a:pt x="84" y="1329"/>
                  <a:pt x="83" y="1442"/>
                </a:cubicBezTo>
                <a:cubicBezTo>
                  <a:pt x="82" y="1555"/>
                  <a:pt x="107" y="1578"/>
                  <a:pt x="118" y="1721"/>
                </a:cubicBezTo>
                <a:cubicBezTo>
                  <a:pt x="129" y="1864"/>
                  <a:pt x="149" y="2148"/>
                  <a:pt x="148" y="2298"/>
                </a:cubicBezTo>
                <a:cubicBezTo>
                  <a:pt x="147" y="2448"/>
                  <a:pt x="118" y="2496"/>
                  <a:pt x="112" y="2622"/>
                </a:cubicBezTo>
                <a:cubicBezTo>
                  <a:pt x="106" y="2748"/>
                  <a:pt x="124" y="2898"/>
                  <a:pt x="112" y="3054"/>
                </a:cubicBezTo>
                <a:cubicBezTo>
                  <a:pt x="100" y="3210"/>
                  <a:pt x="55" y="3453"/>
                  <a:pt x="40" y="3558"/>
                </a:cubicBezTo>
              </a:path>
            </a:pathLst>
          </a:custGeom>
          <a:noFill/>
          <a:ln w="38100" cmpd="sng">
            <a:solidFill>
              <a:schemeClr val="tx1"/>
            </a:solidFill>
            <a:round/>
            <a:headEnd/>
            <a:tailEnd/>
          </a:ln>
        </p:spPr>
        <p:txBody>
          <a:bodyPr wrap="none" anchor="ctr"/>
          <a:lstStyle/>
          <a:p>
            <a:endParaRPr lang="en-US"/>
          </a:p>
        </p:txBody>
      </p:sp>
      <p:sp>
        <p:nvSpPr>
          <p:cNvPr id="4109" name="Freeform 13"/>
          <p:cNvSpPr>
            <a:spLocks/>
          </p:cNvSpPr>
          <p:nvPr/>
        </p:nvSpPr>
        <p:spPr bwMode="auto">
          <a:xfrm>
            <a:off x="6884988" y="415925"/>
            <a:ext cx="60325" cy="552450"/>
          </a:xfrm>
          <a:custGeom>
            <a:avLst/>
            <a:gdLst>
              <a:gd name="T0" fmla="*/ 2147483647 w 38"/>
              <a:gd name="T1" fmla="*/ 2147483647 h 348"/>
              <a:gd name="T2" fmla="*/ 2147483647 w 38"/>
              <a:gd name="T3" fmla="*/ 2147483647 h 348"/>
              <a:gd name="T4" fmla="*/ 2147483647 w 38"/>
              <a:gd name="T5" fmla="*/ 0 h 348"/>
              <a:gd name="T6" fmla="*/ 0 60000 65536"/>
              <a:gd name="T7" fmla="*/ 0 60000 65536"/>
              <a:gd name="T8" fmla="*/ 0 60000 65536"/>
              <a:gd name="T9" fmla="*/ 0 w 38"/>
              <a:gd name="T10" fmla="*/ 0 h 348"/>
              <a:gd name="T11" fmla="*/ 38 w 38"/>
              <a:gd name="T12" fmla="*/ 348 h 348"/>
            </a:gdLst>
            <a:ahLst/>
            <a:cxnLst>
              <a:cxn ang="T6">
                <a:pos x="T0" y="T1"/>
              </a:cxn>
              <a:cxn ang="T7">
                <a:pos x="T2" y="T3"/>
              </a:cxn>
              <a:cxn ang="T8">
                <a:pos x="T4" y="T5"/>
              </a:cxn>
            </a:cxnLst>
            <a:rect l="T9" t="T10" r="T11" b="T12"/>
            <a:pathLst>
              <a:path w="38" h="348">
                <a:moveTo>
                  <a:pt x="26" y="348"/>
                </a:moveTo>
                <a:cubicBezTo>
                  <a:pt x="13" y="311"/>
                  <a:pt x="0" y="274"/>
                  <a:pt x="2" y="216"/>
                </a:cubicBezTo>
                <a:cubicBezTo>
                  <a:pt x="4" y="158"/>
                  <a:pt x="21" y="79"/>
                  <a:pt x="38" y="0"/>
                </a:cubicBezTo>
              </a:path>
            </a:pathLst>
          </a:custGeom>
          <a:noFill/>
          <a:ln w="38100" cmpd="sng">
            <a:solidFill>
              <a:schemeClr val="tx1"/>
            </a:solidFill>
            <a:round/>
            <a:headEnd/>
            <a:tailEnd/>
          </a:ln>
        </p:spPr>
        <p:txBody>
          <a:bodyPr wrap="none" anchor="ctr"/>
          <a:lstStyle/>
          <a:p>
            <a:endParaRPr lang="en-US"/>
          </a:p>
        </p:txBody>
      </p:sp>
      <p:sp>
        <p:nvSpPr>
          <p:cNvPr id="4110" name="Freeform 14"/>
          <p:cNvSpPr>
            <a:spLocks/>
          </p:cNvSpPr>
          <p:nvPr/>
        </p:nvSpPr>
        <p:spPr bwMode="auto">
          <a:xfrm>
            <a:off x="2438400" y="381000"/>
            <a:ext cx="820738" cy="238125"/>
          </a:xfrm>
          <a:custGeom>
            <a:avLst/>
            <a:gdLst>
              <a:gd name="T0" fmla="*/ 0 w 517"/>
              <a:gd name="T1" fmla="*/ 0 h 150"/>
              <a:gd name="T2" fmla="*/ 2147483647 w 517"/>
              <a:gd name="T3" fmla="*/ 2147483647 h 150"/>
              <a:gd name="T4" fmla="*/ 2147483647 w 517"/>
              <a:gd name="T5" fmla="*/ 2147483647 h 150"/>
              <a:gd name="T6" fmla="*/ 0 60000 65536"/>
              <a:gd name="T7" fmla="*/ 0 60000 65536"/>
              <a:gd name="T8" fmla="*/ 0 60000 65536"/>
              <a:gd name="T9" fmla="*/ 0 w 517"/>
              <a:gd name="T10" fmla="*/ 0 h 150"/>
              <a:gd name="T11" fmla="*/ 517 w 517"/>
              <a:gd name="T12" fmla="*/ 150 h 150"/>
            </a:gdLst>
            <a:ahLst/>
            <a:cxnLst>
              <a:cxn ang="T6">
                <a:pos x="T0" y="T1"/>
              </a:cxn>
              <a:cxn ang="T7">
                <a:pos x="T2" y="T3"/>
              </a:cxn>
              <a:cxn ang="T8">
                <a:pos x="T4" y="T5"/>
              </a:cxn>
            </a:cxnLst>
            <a:rect l="T9" t="T10" r="T11" b="T12"/>
            <a:pathLst>
              <a:path w="517" h="150">
                <a:moveTo>
                  <a:pt x="0" y="0"/>
                </a:moveTo>
                <a:cubicBezTo>
                  <a:pt x="45" y="20"/>
                  <a:pt x="185" y="102"/>
                  <a:pt x="271" y="126"/>
                </a:cubicBezTo>
                <a:cubicBezTo>
                  <a:pt x="357" y="150"/>
                  <a:pt x="424" y="142"/>
                  <a:pt x="517" y="144"/>
                </a:cubicBezTo>
              </a:path>
            </a:pathLst>
          </a:custGeom>
          <a:noFill/>
          <a:ln w="38100" cmpd="sng">
            <a:solidFill>
              <a:schemeClr val="tx1"/>
            </a:solidFill>
            <a:round/>
            <a:headEnd/>
            <a:tailEnd/>
          </a:ln>
        </p:spPr>
        <p:txBody>
          <a:bodyPr wrap="none" anchor="ctr"/>
          <a:lstStyle/>
          <a:p>
            <a:endParaRPr lang="en-US"/>
          </a:p>
        </p:txBody>
      </p:sp>
      <p:sp>
        <p:nvSpPr>
          <p:cNvPr id="4111" name="Freeform 15"/>
          <p:cNvSpPr>
            <a:spLocks/>
          </p:cNvSpPr>
          <p:nvPr/>
        </p:nvSpPr>
        <p:spPr bwMode="auto">
          <a:xfrm>
            <a:off x="3773488" y="655638"/>
            <a:ext cx="3705225" cy="639762"/>
          </a:xfrm>
          <a:custGeom>
            <a:avLst/>
            <a:gdLst>
              <a:gd name="T0" fmla="*/ 0 w 2334"/>
              <a:gd name="T1" fmla="*/ 2147483647 h 403"/>
              <a:gd name="T2" fmla="*/ 2147483647 w 2334"/>
              <a:gd name="T3" fmla="*/ 2147483647 h 403"/>
              <a:gd name="T4" fmla="*/ 2147483647 w 2334"/>
              <a:gd name="T5" fmla="*/ 2147483647 h 403"/>
              <a:gd name="T6" fmla="*/ 2147483647 w 2334"/>
              <a:gd name="T7" fmla="*/ 2147483647 h 403"/>
              <a:gd name="T8" fmla="*/ 0 60000 65536"/>
              <a:gd name="T9" fmla="*/ 0 60000 65536"/>
              <a:gd name="T10" fmla="*/ 0 60000 65536"/>
              <a:gd name="T11" fmla="*/ 0 60000 65536"/>
              <a:gd name="T12" fmla="*/ 0 w 2334"/>
              <a:gd name="T13" fmla="*/ 0 h 403"/>
              <a:gd name="T14" fmla="*/ 2334 w 2334"/>
              <a:gd name="T15" fmla="*/ 403 h 403"/>
            </a:gdLst>
            <a:ahLst/>
            <a:cxnLst>
              <a:cxn ang="T8">
                <a:pos x="T0" y="T1"/>
              </a:cxn>
              <a:cxn ang="T9">
                <a:pos x="T2" y="T3"/>
              </a:cxn>
              <a:cxn ang="T10">
                <a:pos x="T4" y="T5"/>
              </a:cxn>
              <a:cxn ang="T11">
                <a:pos x="T6" y="T7"/>
              </a:cxn>
            </a:cxnLst>
            <a:rect l="T12" t="T13" r="T14" b="T15"/>
            <a:pathLst>
              <a:path w="2334" h="403">
                <a:moveTo>
                  <a:pt x="0" y="1"/>
                </a:moveTo>
                <a:cubicBezTo>
                  <a:pt x="187" y="0"/>
                  <a:pt x="375" y="0"/>
                  <a:pt x="624" y="25"/>
                </a:cubicBezTo>
                <a:cubicBezTo>
                  <a:pt x="873" y="50"/>
                  <a:pt x="1209" y="88"/>
                  <a:pt x="1494" y="151"/>
                </a:cubicBezTo>
                <a:cubicBezTo>
                  <a:pt x="1779" y="214"/>
                  <a:pt x="2056" y="308"/>
                  <a:pt x="2334" y="403"/>
                </a:cubicBezTo>
              </a:path>
            </a:pathLst>
          </a:custGeom>
          <a:noFill/>
          <a:ln w="38100" cmpd="sng">
            <a:solidFill>
              <a:schemeClr val="tx1"/>
            </a:solidFill>
            <a:round/>
            <a:headEnd/>
            <a:tailEnd/>
          </a:ln>
        </p:spPr>
        <p:txBody>
          <a:bodyPr wrap="none" anchor="ctr"/>
          <a:lstStyle/>
          <a:p>
            <a:endParaRPr lang="en-US"/>
          </a:p>
        </p:txBody>
      </p:sp>
      <p:sp>
        <p:nvSpPr>
          <p:cNvPr id="4112" name="Line 16"/>
          <p:cNvSpPr>
            <a:spLocks noChangeShapeType="1"/>
          </p:cNvSpPr>
          <p:nvPr/>
        </p:nvSpPr>
        <p:spPr bwMode="auto">
          <a:xfrm>
            <a:off x="3459163" y="495300"/>
            <a:ext cx="0" cy="190500"/>
          </a:xfrm>
          <a:prstGeom prst="line">
            <a:avLst/>
          </a:prstGeom>
          <a:noFill/>
          <a:ln w="38100">
            <a:solidFill>
              <a:schemeClr val="tx1"/>
            </a:solidFill>
            <a:round/>
            <a:headEnd/>
            <a:tailEnd/>
          </a:ln>
        </p:spPr>
        <p:txBody>
          <a:bodyPr wrap="none" anchor="ctr"/>
          <a:lstStyle/>
          <a:p>
            <a:endParaRPr lang="en-US"/>
          </a:p>
        </p:txBody>
      </p:sp>
      <p:sp>
        <p:nvSpPr>
          <p:cNvPr id="4113" name="Line 17"/>
          <p:cNvSpPr>
            <a:spLocks noChangeShapeType="1"/>
          </p:cNvSpPr>
          <p:nvPr/>
        </p:nvSpPr>
        <p:spPr bwMode="auto">
          <a:xfrm>
            <a:off x="3602038" y="495300"/>
            <a:ext cx="0" cy="190500"/>
          </a:xfrm>
          <a:prstGeom prst="line">
            <a:avLst/>
          </a:prstGeom>
          <a:noFill/>
          <a:ln w="38100">
            <a:solidFill>
              <a:schemeClr val="tx1"/>
            </a:solidFill>
            <a:round/>
            <a:headEnd/>
            <a:tailEnd/>
          </a:ln>
        </p:spPr>
        <p:txBody>
          <a:bodyPr wrap="none" anchor="ctr"/>
          <a:lstStyle/>
          <a:p>
            <a:endParaRPr lang="en-US"/>
          </a:p>
        </p:txBody>
      </p:sp>
      <p:sp>
        <p:nvSpPr>
          <p:cNvPr id="4114" name="Freeform 18"/>
          <p:cNvSpPr>
            <a:spLocks/>
          </p:cNvSpPr>
          <p:nvPr/>
        </p:nvSpPr>
        <p:spPr bwMode="auto">
          <a:xfrm>
            <a:off x="868363" y="1219200"/>
            <a:ext cx="2590800" cy="606425"/>
          </a:xfrm>
          <a:custGeom>
            <a:avLst/>
            <a:gdLst>
              <a:gd name="T0" fmla="*/ 0 w 1632"/>
              <a:gd name="T1" fmla="*/ 2147483647 h 382"/>
              <a:gd name="T2" fmla="*/ 2147483647 w 1632"/>
              <a:gd name="T3" fmla="*/ 2147483647 h 382"/>
              <a:gd name="T4" fmla="*/ 2147483647 w 1632"/>
              <a:gd name="T5" fmla="*/ 2147483647 h 382"/>
              <a:gd name="T6" fmla="*/ 0 60000 65536"/>
              <a:gd name="T7" fmla="*/ 0 60000 65536"/>
              <a:gd name="T8" fmla="*/ 0 60000 65536"/>
              <a:gd name="T9" fmla="*/ 0 w 1632"/>
              <a:gd name="T10" fmla="*/ 0 h 382"/>
              <a:gd name="T11" fmla="*/ 1632 w 1632"/>
              <a:gd name="T12" fmla="*/ 382 h 382"/>
            </a:gdLst>
            <a:ahLst/>
            <a:cxnLst>
              <a:cxn ang="T6">
                <a:pos x="T0" y="T1"/>
              </a:cxn>
              <a:cxn ang="T7">
                <a:pos x="T2" y="T3"/>
              </a:cxn>
              <a:cxn ang="T8">
                <a:pos x="T4" y="T5"/>
              </a:cxn>
            </a:cxnLst>
            <a:rect l="T9" t="T10" r="T11" b="T12"/>
            <a:pathLst>
              <a:path w="1632" h="382">
                <a:moveTo>
                  <a:pt x="0" y="106"/>
                </a:moveTo>
                <a:cubicBezTo>
                  <a:pt x="401" y="53"/>
                  <a:pt x="802" y="0"/>
                  <a:pt x="1074" y="46"/>
                </a:cubicBezTo>
                <a:cubicBezTo>
                  <a:pt x="1346" y="92"/>
                  <a:pt x="1539" y="326"/>
                  <a:pt x="1632" y="382"/>
                </a:cubicBezTo>
              </a:path>
            </a:pathLst>
          </a:custGeom>
          <a:noFill/>
          <a:ln w="38100" cmpd="sng">
            <a:solidFill>
              <a:schemeClr val="tx1"/>
            </a:solidFill>
            <a:round/>
            <a:headEnd/>
            <a:tailEnd/>
          </a:ln>
        </p:spPr>
        <p:txBody>
          <a:bodyPr wrap="none" anchor="ctr"/>
          <a:lstStyle/>
          <a:p>
            <a:endParaRPr lang="en-US"/>
          </a:p>
        </p:txBody>
      </p:sp>
      <p:sp>
        <p:nvSpPr>
          <p:cNvPr id="4115" name="Freeform 19"/>
          <p:cNvSpPr>
            <a:spLocks/>
          </p:cNvSpPr>
          <p:nvPr/>
        </p:nvSpPr>
        <p:spPr bwMode="auto">
          <a:xfrm>
            <a:off x="3668713" y="1939925"/>
            <a:ext cx="3390900" cy="752475"/>
          </a:xfrm>
          <a:custGeom>
            <a:avLst/>
            <a:gdLst>
              <a:gd name="T0" fmla="*/ 0 w 2136"/>
              <a:gd name="T1" fmla="*/ 0 h 474"/>
              <a:gd name="T2" fmla="*/ 2147483647 w 2136"/>
              <a:gd name="T3" fmla="*/ 2147483647 h 474"/>
              <a:gd name="T4" fmla="*/ 2147483647 w 2136"/>
              <a:gd name="T5" fmla="*/ 2147483647 h 474"/>
              <a:gd name="T6" fmla="*/ 2147483647 w 2136"/>
              <a:gd name="T7" fmla="*/ 2147483647 h 474"/>
              <a:gd name="T8" fmla="*/ 0 60000 65536"/>
              <a:gd name="T9" fmla="*/ 0 60000 65536"/>
              <a:gd name="T10" fmla="*/ 0 60000 65536"/>
              <a:gd name="T11" fmla="*/ 0 60000 65536"/>
              <a:gd name="T12" fmla="*/ 0 w 2136"/>
              <a:gd name="T13" fmla="*/ 0 h 474"/>
              <a:gd name="T14" fmla="*/ 2136 w 2136"/>
              <a:gd name="T15" fmla="*/ 474 h 474"/>
            </a:gdLst>
            <a:ahLst/>
            <a:cxnLst>
              <a:cxn ang="T8">
                <a:pos x="T0" y="T1"/>
              </a:cxn>
              <a:cxn ang="T9">
                <a:pos x="T2" y="T3"/>
              </a:cxn>
              <a:cxn ang="T10">
                <a:pos x="T4" y="T5"/>
              </a:cxn>
              <a:cxn ang="T11">
                <a:pos x="T6" y="T7"/>
              </a:cxn>
            </a:cxnLst>
            <a:rect l="T12" t="T13" r="T14" b="T15"/>
            <a:pathLst>
              <a:path w="2136" h="474">
                <a:moveTo>
                  <a:pt x="0" y="0"/>
                </a:moveTo>
                <a:cubicBezTo>
                  <a:pt x="288" y="78"/>
                  <a:pt x="577" y="156"/>
                  <a:pt x="750" y="234"/>
                </a:cubicBezTo>
                <a:cubicBezTo>
                  <a:pt x="923" y="312"/>
                  <a:pt x="807" y="462"/>
                  <a:pt x="1038" y="468"/>
                </a:cubicBezTo>
                <a:cubicBezTo>
                  <a:pt x="1269" y="474"/>
                  <a:pt x="1950" y="303"/>
                  <a:pt x="2136" y="270"/>
                </a:cubicBezTo>
              </a:path>
            </a:pathLst>
          </a:custGeom>
          <a:noFill/>
          <a:ln w="38100" cmpd="sng">
            <a:solidFill>
              <a:schemeClr val="tx1"/>
            </a:solidFill>
            <a:round/>
            <a:headEnd/>
            <a:tailEnd/>
          </a:ln>
        </p:spPr>
        <p:txBody>
          <a:bodyPr wrap="none" anchor="ctr"/>
          <a:lstStyle/>
          <a:p>
            <a:endParaRPr lang="en-US"/>
          </a:p>
        </p:txBody>
      </p:sp>
      <p:sp>
        <p:nvSpPr>
          <p:cNvPr id="4116" name="Freeform 20"/>
          <p:cNvSpPr>
            <a:spLocks/>
          </p:cNvSpPr>
          <p:nvPr/>
        </p:nvSpPr>
        <p:spPr bwMode="auto">
          <a:xfrm>
            <a:off x="3744913" y="3721100"/>
            <a:ext cx="38100" cy="180975"/>
          </a:xfrm>
          <a:custGeom>
            <a:avLst/>
            <a:gdLst>
              <a:gd name="T0" fmla="*/ 2147483647 w 24"/>
              <a:gd name="T1" fmla="*/ 0 h 114"/>
              <a:gd name="T2" fmla="*/ 0 w 24"/>
              <a:gd name="T3" fmla="*/ 2147483647 h 114"/>
              <a:gd name="T4" fmla="*/ 0 60000 65536"/>
              <a:gd name="T5" fmla="*/ 0 60000 65536"/>
              <a:gd name="T6" fmla="*/ 0 w 24"/>
              <a:gd name="T7" fmla="*/ 0 h 114"/>
              <a:gd name="T8" fmla="*/ 24 w 24"/>
              <a:gd name="T9" fmla="*/ 114 h 114"/>
            </a:gdLst>
            <a:ahLst/>
            <a:cxnLst>
              <a:cxn ang="T4">
                <a:pos x="T0" y="T1"/>
              </a:cxn>
              <a:cxn ang="T5">
                <a:pos x="T2" y="T3"/>
              </a:cxn>
            </a:cxnLst>
            <a:rect l="T6" t="T7" r="T8" b="T9"/>
            <a:pathLst>
              <a:path w="24" h="114">
                <a:moveTo>
                  <a:pt x="24" y="0"/>
                </a:moveTo>
                <a:cubicBezTo>
                  <a:pt x="24" y="0"/>
                  <a:pt x="12" y="57"/>
                  <a:pt x="0" y="114"/>
                </a:cubicBezTo>
              </a:path>
            </a:pathLst>
          </a:custGeom>
          <a:noFill/>
          <a:ln w="38100" cmpd="sng">
            <a:solidFill>
              <a:schemeClr val="tx1"/>
            </a:solidFill>
            <a:round/>
            <a:headEnd/>
            <a:tailEnd/>
          </a:ln>
        </p:spPr>
        <p:txBody>
          <a:bodyPr wrap="none" anchor="ctr"/>
          <a:lstStyle/>
          <a:p>
            <a:endParaRPr lang="en-US"/>
          </a:p>
        </p:txBody>
      </p:sp>
      <p:sp>
        <p:nvSpPr>
          <p:cNvPr id="4117" name="Freeform 21"/>
          <p:cNvSpPr>
            <a:spLocks/>
          </p:cNvSpPr>
          <p:nvPr/>
        </p:nvSpPr>
        <p:spPr bwMode="auto">
          <a:xfrm>
            <a:off x="201613" y="5670550"/>
            <a:ext cx="2632075" cy="755650"/>
          </a:xfrm>
          <a:custGeom>
            <a:avLst/>
            <a:gdLst>
              <a:gd name="T0" fmla="*/ 0 w 1658"/>
              <a:gd name="T1" fmla="*/ 0 h 476"/>
              <a:gd name="T2" fmla="*/ 2147483647 w 1658"/>
              <a:gd name="T3" fmla="*/ 2147483647 h 476"/>
              <a:gd name="T4" fmla="*/ 2147483647 w 1658"/>
              <a:gd name="T5" fmla="*/ 2147483647 h 476"/>
              <a:gd name="T6" fmla="*/ 2147483647 w 1658"/>
              <a:gd name="T7" fmla="*/ 2147483647 h 476"/>
              <a:gd name="T8" fmla="*/ 0 60000 65536"/>
              <a:gd name="T9" fmla="*/ 0 60000 65536"/>
              <a:gd name="T10" fmla="*/ 0 60000 65536"/>
              <a:gd name="T11" fmla="*/ 0 60000 65536"/>
              <a:gd name="T12" fmla="*/ 0 w 1658"/>
              <a:gd name="T13" fmla="*/ 0 h 476"/>
              <a:gd name="T14" fmla="*/ 1658 w 1658"/>
              <a:gd name="T15" fmla="*/ 476 h 476"/>
            </a:gdLst>
            <a:ahLst/>
            <a:cxnLst>
              <a:cxn ang="T8">
                <a:pos x="T0" y="T1"/>
              </a:cxn>
              <a:cxn ang="T9">
                <a:pos x="T2" y="T3"/>
              </a:cxn>
              <a:cxn ang="T10">
                <a:pos x="T4" y="T5"/>
              </a:cxn>
              <a:cxn ang="T11">
                <a:pos x="T6" y="T7"/>
              </a:cxn>
            </a:cxnLst>
            <a:rect l="T12" t="T13" r="T14" b="T15"/>
            <a:pathLst>
              <a:path w="1658" h="476">
                <a:moveTo>
                  <a:pt x="0" y="0"/>
                </a:moveTo>
                <a:cubicBezTo>
                  <a:pt x="113" y="57"/>
                  <a:pt x="227" y="114"/>
                  <a:pt x="474" y="186"/>
                </a:cubicBezTo>
                <a:cubicBezTo>
                  <a:pt x="721" y="258"/>
                  <a:pt x="1306" y="388"/>
                  <a:pt x="1482" y="432"/>
                </a:cubicBezTo>
                <a:cubicBezTo>
                  <a:pt x="1658" y="476"/>
                  <a:pt x="1522" y="447"/>
                  <a:pt x="1530" y="450"/>
                </a:cubicBezTo>
              </a:path>
            </a:pathLst>
          </a:custGeom>
          <a:noFill/>
          <a:ln w="38100" cmpd="sng">
            <a:solidFill>
              <a:schemeClr val="tx1"/>
            </a:solidFill>
            <a:round/>
            <a:headEnd/>
            <a:tailEnd/>
          </a:ln>
        </p:spPr>
        <p:txBody>
          <a:bodyPr wrap="none" anchor="ctr"/>
          <a:lstStyle/>
          <a:p>
            <a:endParaRPr lang="en-US"/>
          </a:p>
        </p:txBody>
      </p:sp>
      <p:sp>
        <p:nvSpPr>
          <p:cNvPr id="4118" name="Freeform 22"/>
          <p:cNvSpPr>
            <a:spLocks/>
          </p:cNvSpPr>
          <p:nvPr/>
        </p:nvSpPr>
        <p:spPr bwMode="auto">
          <a:xfrm>
            <a:off x="3124200" y="5221288"/>
            <a:ext cx="4891088" cy="1687512"/>
          </a:xfrm>
          <a:custGeom>
            <a:avLst/>
            <a:gdLst>
              <a:gd name="T0" fmla="*/ 0 w 3081"/>
              <a:gd name="T1" fmla="*/ 2147483647 h 1063"/>
              <a:gd name="T2" fmla="*/ 2147483647 w 3081"/>
              <a:gd name="T3" fmla="*/ 2147483647 h 1063"/>
              <a:gd name="T4" fmla="*/ 2147483647 w 3081"/>
              <a:gd name="T5" fmla="*/ 0 h 1063"/>
              <a:gd name="T6" fmla="*/ 0 60000 65536"/>
              <a:gd name="T7" fmla="*/ 0 60000 65536"/>
              <a:gd name="T8" fmla="*/ 0 60000 65536"/>
              <a:gd name="T9" fmla="*/ 0 w 3081"/>
              <a:gd name="T10" fmla="*/ 0 h 1063"/>
              <a:gd name="T11" fmla="*/ 3081 w 3081"/>
              <a:gd name="T12" fmla="*/ 1063 h 1063"/>
            </a:gdLst>
            <a:ahLst/>
            <a:cxnLst>
              <a:cxn ang="T6">
                <a:pos x="T0" y="T1"/>
              </a:cxn>
              <a:cxn ang="T7">
                <a:pos x="T2" y="T3"/>
              </a:cxn>
              <a:cxn ang="T8">
                <a:pos x="T4" y="T5"/>
              </a:cxn>
            </a:cxnLst>
            <a:rect l="T9" t="T10" r="T11" b="T12"/>
            <a:pathLst>
              <a:path w="3081" h="1063">
                <a:moveTo>
                  <a:pt x="0" y="759"/>
                </a:moveTo>
                <a:cubicBezTo>
                  <a:pt x="287" y="788"/>
                  <a:pt x="1208" y="1063"/>
                  <a:pt x="1722" y="936"/>
                </a:cubicBezTo>
                <a:cubicBezTo>
                  <a:pt x="2236" y="809"/>
                  <a:pt x="2798" y="195"/>
                  <a:pt x="3081" y="0"/>
                </a:cubicBezTo>
              </a:path>
            </a:pathLst>
          </a:custGeom>
          <a:noFill/>
          <a:ln w="38100" cmpd="sng">
            <a:solidFill>
              <a:schemeClr val="tx1"/>
            </a:solidFill>
            <a:round/>
            <a:headEnd/>
            <a:tailEnd/>
          </a:ln>
        </p:spPr>
        <p:txBody>
          <a:bodyPr wrap="none" anchor="ctr"/>
          <a:lstStyle/>
          <a:p>
            <a:endParaRPr lang="en-US"/>
          </a:p>
        </p:txBody>
      </p:sp>
      <p:sp>
        <p:nvSpPr>
          <p:cNvPr id="4119" name="Line 23"/>
          <p:cNvSpPr>
            <a:spLocks noChangeShapeType="1"/>
          </p:cNvSpPr>
          <p:nvPr/>
        </p:nvSpPr>
        <p:spPr bwMode="auto">
          <a:xfrm rot="1202796">
            <a:off x="2971800" y="6292850"/>
            <a:ext cx="1588" cy="190500"/>
          </a:xfrm>
          <a:prstGeom prst="line">
            <a:avLst/>
          </a:prstGeom>
          <a:noFill/>
          <a:ln w="38100">
            <a:solidFill>
              <a:schemeClr val="tx1"/>
            </a:solidFill>
            <a:round/>
            <a:headEnd/>
            <a:tailEnd/>
          </a:ln>
        </p:spPr>
        <p:txBody>
          <a:bodyPr wrap="none" anchor="ctr"/>
          <a:lstStyle/>
          <a:p>
            <a:endParaRPr lang="en-US"/>
          </a:p>
        </p:txBody>
      </p:sp>
      <p:sp>
        <p:nvSpPr>
          <p:cNvPr id="4120" name="Line 24"/>
          <p:cNvSpPr>
            <a:spLocks noChangeShapeType="1"/>
          </p:cNvSpPr>
          <p:nvPr/>
        </p:nvSpPr>
        <p:spPr bwMode="auto">
          <a:xfrm rot="1091777">
            <a:off x="3076575" y="6311900"/>
            <a:ext cx="1588" cy="190500"/>
          </a:xfrm>
          <a:prstGeom prst="line">
            <a:avLst/>
          </a:prstGeom>
          <a:noFill/>
          <a:ln w="38100">
            <a:solidFill>
              <a:schemeClr val="tx1"/>
            </a:solidFill>
            <a:round/>
            <a:headEnd/>
            <a:tailEnd/>
          </a:ln>
        </p:spPr>
        <p:txBody>
          <a:bodyPr wrap="none" anchor="ctr"/>
          <a:lstStyle/>
          <a:p>
            <a:endParaRPr lang="en-US"/>
          </a:p>
        </p:txBody>
      </p:sp>
      <p:sp>
        <p:nvSpPr>
          <p:cNvPr id="4121" name="Freeform 25"/>
          <p:cNvSpPr>
            <a:spLocks/>
          </p:cNvSpPr>
          <p:nvPr/>
        </p:nvSpPr>
        <p:spPr bwMode="auto">
          <a:xfrm>
            <a:off x="914400" y="1625600"/>
            <a:ext cx="6161088" cy="3005138"/>
          </a:xfrm>
          <a:custGeom>
            <a:avLst/>
            <a:gdLst>
              <a:gd name="T0" fmla="*/ 0 w 3881"/>
              <a:gd name="T1" fmla="*/ 2147483647 h 1893"/>
              <a:gd name="T2" fmla="*/ 2147483647 w 3881"/>
              <a:gd name="T3" fmla="*/ 2147483647 h 1893"/>
              <a:gd name="T4" fmla="*/ 2147483647 w 3881"/>
              <a:gd name="T5" fmla="*/ 2147483647 h 1893"/>
              <a:gd name="T6" fmla="*/ 2147483647 w 3881"/>
              <a:gd name="T7" fmla="*/ 2147483647 h 1893"/>
              <a:gd name="T8" fmla="*/ 2147483647 w 3881"/>
              <a:gd name="T9" fmla="*/ 2147483647 h 1893"/>
              <a:gd name="T10" fmla="*/ 2147483647 w 3881"/>
              <a:gd name="T11" fmla="*/ 2147483647 h 1893"/>
              <a:gd name="T12" fmla="*/ 2147483647 w 3881"/>
              <a:gd name="T13" fmla="*/ 2147483647 h 1893"/>
              <a:gd name="T14" fmla="*/ 2147483647 w 3881"/>
              <a:gd name="T15" fmla="*/ 2147483647 h 1893"/>
              <a:gd name="T16" fmla="*/ 2147483647 w 3881"/>
              <a:gd name="T17" fmla="*/ 2147483647 h 1893"/>
              <a:gd name="T18" fmla="*/ 2147483647 w 3881"/>
              <a:gd name="T19" fmla="*/ 2147483647 h 1893"/>
              <a:gd name="T20" fmla="*/ 2147483647 w 3881"/>
              <a:gd name="T21" fmla="*/ 2147483647 h 1893"/>
              <a:gd name="T22" fmla="*/ 2147483647 w 3881"/>
              <a:gd name="T23" fmla="*/ 2147483647 h 1893"/>
              <a:gd name="T24" fmla="*/ 2147483647 w 3881"/>
              <a:gd name="T25" fmla="*/ 2147483647 h 1893"/>
              <a:gd name="T26" fmla="*/ 2147483647 w 3881"/>
              <a:gd name="T27" fmla="*/ 2147483647 h 1893"/>
              <a:gd name="T28" fmla="*/ 2147483647 w 3881"/>
              <a:gd name="T29" fmla="*/ 2147483647 h 1893"/>
              <a:gd name="T30" fmla="*/ 2147483647 w 3881"/>
              <a:gd name="T31" fmla="*/ 2147483647 h 1893"/>
              <a:gd name="T32" fmla="*/ 2147483647 w 3881"/>
              <a:gd name="T33" fmla="*/ 2147483647 h 1893"/>
              <a:gd name="T34" fmla="*/ 2147483647 w 3881"/>
              <a:gd name="T35" fmla="*/ 2147483647 h 1893"/>
              <a:gd name="T36" fmla="*/ 2147483647 w 3881"/>
              <a:gd name="T37" fmla="*/ 2147483647 h 1893"/>
              <a:gd name="T38" fmla="*/ 2147483647 w 3881"/>
              <a:gd name="T39" fmla="*/ 2147483647 h 1893"/>
              <a:gd name="T40" fmla="*/ 2147483647 w 3881"/>
              <a:gd name="T41" fmla="*/ 2147483647 h 1893"/>
              <a:gd name="T42" fmla="*/ 2147483647 w 3881"/>
              <a:gd name="T43" fmla="*/ 2147483647 h 1893"/>
              <a:gd name="T44" fmla="*/ 2147483647 w 3881"/>
              <a:gd name="T45" fmla="*/ 2147483647 h 1893"/>
              <a:gd name="T46" fmla="*/ 2147483647 w 3881"/>
              <a:gd name="T47" fmla="*/ 2147483647 h 1893"/>
              <a:gd name="T48" fmla="*/ 2147483647 w 3881"/>
              <a:gd name="T49" fmla="*/ 2147483647 h 1893"/>
              <a:gd name="T50" fmla="*/ 2147483647 w 3881"/>
              <a:gd name="T51" fmla="*/ 2147483647 h 1893"/>
              <a:gd name="T52" fmla="*/ 2147483647 w 3881"/>
              <a:gd name="T53" fmla="*/ 2147483647 h 1893"/>
              <a:gd name="T54" fmla="*/ 2147483647 w 3881"/>
              <a:gd name="T55" fmla="*/ 2147483647 h 1893"/>
              <a:gd name="T56" fmla="*/ 2147483647 w 3881"/>
              <a:gd name="T57" fmla="*/ 2147483647 h 1893"/>
              <a:gd name="T58" fmla="*/ 2147483647 w 3881"/>
              <a:gd name="T59" fmla="*/ 2147483647 h 1893"/>
              <a:gd name="T60" fmla="*/ 2147483647 w 3881"/>
              <a:gd name="T61" fmla="*/ 2147483647 h 189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881"/>
              <a:gd name="T94" fmla="*/ 0 h 1893"/>
              <a:gd name="T95" fmla="*/ 3881 w 3881"/>
              <a:gd name="T96" fmla="*/ 1893 h 189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881" h="1893">
                <a:moveTo>
                  <a:pt x="0" y="58"/>
                </a:moveTo>
                <a:cubicBezTo>
                  <a:pt x="20" y="61"/>
                  <a:pt x="79" y="78"/>
                  <a:pt x="120" y="78"/>
                </a:cubicBezTo>
                <a:cubicBezTo>
                  <a:pt x="161" y="78"/>
                  <a:pt x="211" y="57"/>
                  <a:pt x="246" y="58"/>
                </a:cubicBezTo>
                <a:cubicBezTo>
                  <a:pt x="281" y="59"/>
                  <a:pt x="301" y="79"/>
                  <a:pt x="333" y="84"/>
                </a:cubicBezTo>
                <a:cubicBezTo>
                  <a:pt x="365" y="89"/>
                  <a:pt x="374" y="96"/>
                  <a:pt x="438" y="90"/>
                </a:cubicBezTo>
                <a:cubicBezTo>
                  <a:pt x="502" y="84"/>
                  <a:pt x="639" y="62"/>
                  <a:pt x="717" y="48"/>
                </a:cubicBezTo>
                <a:cubicBezTo>
                  <a:pt x="795" y="34"/>
                  <a:pt x="855" y="6"/>
                  <a:pt x="906" y="3"/>
                </a:cubicBezTo>
                <a:cubicBezTo>
                  <a:pt x="957" y="0"/>
                  <a:pt x="995" y="24"/>
                  <a:pt x="1023" y="33"/>
                </a:cubicBezTo>
                <a:cubicBezTo>
                  <a:pt x="1051" y="42"/>
                  <a:pt x="1047" y="50"/>
                  <a:pt x="1074" y="60"/>
                </a:cubicBezTo>
                <a:cubicBezTo>
                  <a:pt x="1101" y="70"/>
                  <a:pt x="1156" y="76"/>
                  <a:pt x="1188" y="96"/>
                </a:cubicBezTo>
                <a:cubicBezTo>
                  <a:pt x="1220" y="116"/>
                  <a:pt x="1229" y="159"/>
                  <a:pt x="1265" y="178"/>
                </a:cubicBezTo>
                <a:cubicBezTo>
                  <a:pt x="1301" y="197"/>
                  <a:pt x="1373" y="185"/>
                  <a:pt x="1406" y="211"/>
                </a:cubicBezTo>
                <a:cubicBezTo>
                  <a:pt x="1439" y="237"/>
                  <a:pt x="1416" y="286"/>
                  <a:pt x="1460" y="334"/>
                </a:cubicBezTo>
                <a:cubicBezTo>
                  <a:pt x="1504" y="382"/>
                  <a:pt x="1567" y="458"/>
                  <a:pt x="1670" y="499"/>
                </a:cubicBezTo>
                <a:cubicBezTo>
                  <a:pt x="1773" y="540"/>
                  <a:pt x="2002" y="510"/>
                  <a:pt x="2078" y="580"/>
                </a:cubicBezTo>
                <a:cubicBezTo>
                  <a:pt x="2154" y="650"/>
                  <a:pt x="2166" y="832"/>
                  <a:pt x="2124" y="922"/>
                </a:cubicBezTo>
                <a:cubicBezTo>
                  <a:pt x="2082" y="1012"/>
                  <a:pt x="1873" y="1059"/>
                  <a:pt x="1824" y="1120"/>
                </a:cubicBezTo>
                <a:cubicBezTo>
                  <a:pt x="1775" y="1181"/>
                  <a:pt x="1828" y="1243"/>
                  <a:pt x="1829" y="1288"/>
                </a:cubicBezTo>
                <a:cubicBezTo>
                  <a:pt x="1830" y="1333"/>
                  <a:pt x="1833" y="1368"/>
                  <a:pt x="1832" y="1393"/>
                </a:cubicBezTo>
                <a:cubicBezTo>
                  <a:pt x="1831" y="1418"/>
                  <a:pt x="1823" y="1431"/>
                  <a:pt x="1823" y="1441"/>
                </a:cubicBezTo>
                <a:cubicBezTo>
                  <a:pt x="1823" y="1451"/>
                  <a:pt x="1743" y="1437"/>
                  <a:pt x="1829" y="1453"/>
                </a:cubicBezTo>
                <a:cubicBezTo>
                  <a:pt x="1915" y="1469"/>
                  <a:pt x="2235" y="1507"/>
                  <a:pt x="2342" y="1537"/>
                </a:cubicBezTo>
                <a:cubicBezTo>
                  <a:pt x="2449" y="1567"/>
                  <a:pt x="2427" y="1613"/>
                  <a:pt x="2471" y="1633"/>
                </a:cubicBezTo>
                <a:cubicBezTo>
                  <a:pt x="2515" y="1653"/>
                  <a:pt x="2566" y="1651"/>
                  <a:pt x="2603" y="1654"/>
                </a:cubicBezTo>
                <a:cubicBezTo>
                  <a:pt x="2640" y="1657"/>
                  <a:pt x="2643" y="1628"/>
                  <a:pt x="2693" y="1651"/>
                </a:cubicBezTo>
                <a:cubicBezTo>
                  <a:pt x="2743" y="1674"/>
                  <a:pt x="2830" y="1755"/>
                  <a:pt x="2906" y="1795"/>
                </a:cubicBezTo>
                <a:cubicBezTo>
                  <a:pt x="2982" y="1835"/>
                  <a:pt x="3043" y="1893"/>
                  <a:pt x="3152" y="1891"/>
                </a:cubicBezTo>
                <a:cubicBezTo>
                  <a:pt x="3261" y="1889"/>
                  <a:pt x="3472" y="1797"/>
                  <a:pt x="3558" y="1786"/>
                </a:cubicBezTo>
                <a:cubicBezTo>
                  <a:pt x="3644" y="1775"/>
                  <a:pt x="3634" y="1814"/>
                  <a:pt x="3668" y="1825"/>
                </a:cubicBezTo>
                <a:cubicBezTo>
                  <a:pt x="3702" y="1836"/>
                  <a:pt x="3726" y="1851"/>
                  <a:pt x="3761" y="1855"/>
                </a:cubicBezTo>
                <a:cubicBezTo>
                  <a:pt x="3796" y="1859"/>
                  <a:pt x="3856" y="1850"/>
                  <a:pt x="3881" y="1849"/>
                </a:cubicBezTo>
              </a:path>
            </a:pathLst>
          </a:custGeom>
          <a:noFill/>
          <a:ln w="19050" cmpd="sng">
            <a:solidFill>
              <a:schemeClr val="tx1"/>
            </a:solidFill>
            <a:round/>
            <a:headEnd/>
            <a:tailEnd/>
          </a:ln>
        </p:spPr>
        <p:txBody>
          <a:bodyPr wrap="none" anchor="ctr"/>
          <a:lstStyle/>
          <a:p>
            <a:endParaRPr lang="en-US"/>
          </a:p>
        </p:txBody>
      </p:sp>
      <p:sp>
        <p:nvSpPr>
          <p:cNvPr id="4122" name="Line 26"/>
          <p:cNvSpPr>
            <a:spLocks noChangeShapeType="1"/>
          </p:cNvSpPr>
          <p:nvPr/>
        </p:nvSpPr>
        <p:spPr bwMode="auto">
          <a:xfrm rot="1091777">
            <a:off x="3611563" y="1711325"/>
            <a:ext cx="1587" cy="190500"/>
          </a:xfrm>
          <a:prstGeom prst="line">
            <a:avLst/>
          </a:prstGeom>
          <a:noFill/>
          <a:ln w="38100">
            <a:solidFill>
              <a:schemeClr val="tx1"/>
            </a:solidFill>
            <a:round/>
            <a:headEnd/>
            <a:tailEnd/>
          </a:ln>
        </p:spPr>
        <p:txBody>
          <a:bodyPr wrap="none" anchor="ctr"/>
          <a:lstStyle/>
          <a:p>
            <a:endParaRPr lang="en-US"/>
          </a:p>
        </p:txBody>
      </p:sp>
      <p:sp>
        <p:nvSpPr>
          <p:cNvPr id="4123" name="Rectangle 36"/>
          <p:cNvSpPr>
            <a:spLocks noChangeArrowheads="1"/>
          </p:cNvSpPr>
          <p:nvPr/>
        </p:nvSpPr>
        <p:spPr bwMode="auto">
          <a:xfrm>
            <a:off x="1219200" y="957263"/>
            <a:ext cx="161925" cy="211137"/>
          </a:xfrm>
          <a:prstGeom prst="rect">
            <a:avLst/>
          </a:prstGeom>
          <a:noFill/>
          <a:ln w="19050">
            <a:solidFill>
              <a:schemeClr val="tx1"/>
            </a:solidFill>
            <a:miter lim="800000"/>
            <a:headEnd/>
            <a:tailEnd/>
          </a:ln>
        </p:spPr>
        <p:txBody>
          <a:bodyPr wrap="none" anchor="ctr"/>
          <a:lstStyle/>
          <a:p>
            <a:r>
              <a:rPr lang="en-US" sz="800" b="1">
                <a:latin typeface="Times New Roman" pitchFamily="18" charset="0"/>
              </a:rPr>
              <a:t>PP1</a:t>
            </a:r>
          </a:p>
        </p:txBody>
      </p:sp>
      <p:sp>
        <p:nvSpPr>
          <p:cNvPr id="4124" name="Line 37"/>
          <p:cNvSpPr>
            <a:spLocks noChangeShapeType="1"/>
          </p:cNvSpPr>
          <p:nvPr/>
        </p:nvSpPr>
        <p:spPr bwMode="auto">
          <a:xfrm>
            <a:off x="1214438" y="1179513"/>
            <a:ext cx="80962" cy="141287"/>
          </a:xfrm>
          <a:prstGeom prst="line">
            <a:avLst/>
          </a:prstGeom>
          <a:noFill/>
          <a:ln w="19050">
            <a:solidFill>
              <a:schemeClr val="tx1"/>
            </a:solidFill>
            <a:round/>
            <a:headEnd/>
            <a:tailEnd/>
          </a:ln>
        </p:spPr>
        <p:txBody>
          <a:bodyPr wrap="none" anchor="ctr"/>
          <a:lstStyle/>
          <a:p>
            <a:endParaRPr lang="en-US"/>
          </a:p>
        </p:txBody>
      </p:sp>
      <p:sp>
        <p:nvSpPr>
          <p:cNvPr id="4125" name="Line 38"/>
          <p:cNvSpPr>
            <a:spLocks noChangeShapeType="1"/>
          </p:cNvSpPr>
          <p:nvPr/>
        </p:nvSpPr>
        <p:spPr bwMode="auto">
          <a:xfrm flipH="1">
            <a:off x="1295400" y="1179513"/>
            <a:ext cx="80963" cy="141287"/>
          </a:xfrm>
          <a:prstGeom prst="line">
            <a:avLst/>
          </a:prstGeom>
          <a:noFill/>
          <a:ln w="19050">
            <a:solidFill>
              <a:schemeClr val="tx1"/>
            </a:solidFill>
            <a:round/>
            <a:headEnd/>
            <a:tailEnd/>
          </a:ln>
        </p:spPr>
        <p:txBody>
          <a:bodyPr wrap="none" anchor="ctr"/>
          <a:lstStyle/>
          <a:p>
            <a:endParaRPr lang="en-US"/>
          </a:p>
        </p:txBody>
      </p:sp>
      <p:sp>
        <p:nvSpPr>
          <p:cNvPr id="4126" name="Line 39"/>
          <p:cNvSpPr>
            <a:spLocks noChangeShapeType="1"/>
          </p:cNvSpPr>
          <p:nvPr/>
        </p:nvSpPr>
        <p:spPr bwMode="auto">
          <a:xfrm flipV="1">
            <a:off x="914400" y="1320800"/>
            <a:ext cx="381000" cy="342900"/>
          </a:xfrm>
          <a:prstGeom prst="line">
            <a:avLst/>
          </a:prstGeom>
          <a:noFill/>
          <a:ln w="19050">
            <a:solidFill>
              <a:schemeClr val="tx1"/>
            </a:solidFill>
            <a:round/>
            <a:headEnd/>
            <a:tailEnd/>
          </a:ln>
        </p:spPr>
        <p:txBody>
          <a:bodyPr wrap="none" anchor="ctr"/>
          <a:lstStyle/>
          <a:p>
            <a:endParaRPr lang="en-US"/>
          </a:p>
        </p:txBody>
      </p:sp>
      <p:sp>
        <p:nvSpPr>
          <p:cNvPr id="4127" name="Text Box 41"/>
          <p:cNvSpPr txBox="1">
            <a:spLocks noChangeArrowheads="1"/>
          </p:cNvSpPr>
          <p:nvPr/>
        </p:nvSpPr>
        <p:spPr bwMode="auto">
          <a:xfrm>
            <a:off x="3276600" y="669925"/>
            <a:ext cx="512763" cy="244475"/>
          </a:xfrm>
          <a:prstGeom prst="rect">
            <a:avLst/>
          </a:prstGeom>
          <a:noFill/>
          <a:ln w="9525">
            <a:noFill/>
            <a:miter lim="800000"/>
            <a:headEnd/>
            <a:tailEnd/>
          </a:ln>
        </p:spPr>
        <p:txBody>
          <a:bodyPr>
            <a:spAutoFit/>
          </a:bodyPr>
          <a:lstStyle/>
          <a:p>
            <a:pPr algn="l"/>
            <a:r>
              <a:rPr lang="en-US" sz="1000" b="1">
                <a:latin typeface="Times New Roman" pitchFamily="18" charset="0"/>
              </a:rPr>
              <a:t>1-187 </a:t>
            </a:r>
          </a:p>
        </p:txBody>
      </p:sp>
      <p:grpSp>
        <p:nvGrpSpPr>
          <p:cNvPr id="2" name="Group 42"/>
          <p:cNvGrpSpPr>
            <a:grpSpLocks/>
          </p:cNvGrpSpPr>
          <p:nvPr/>
        </p:nvGrpSpPr>
        <p:grpSpPr bwMode="auto">
          <a:xfrm>
            <a:off x="4487863" y="1616075"/>
            <a:ext cx="238125" cy="352425"/>
            <a:chOff x="1284" y="1530"/>
            <a:chExt cx="576" cy="960"/>
          </a:xfrm>
        </p:grpSpPr>
        <p:sp>
          <p:nvSpPr>
            <p:cNvPr id="4220" name="Rectangle 43"/>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a:latin typeface="Times New Roman" pitchFamily="18" charset="0"/>
                </a:rPr>
                <a:t>2</a:t>
              </a:r>
              <a:endParaRPr lang="en-US" sz="800" b="1">
                <a:latin typeface="Times New Roman" pitchFamily="18" charset="0"/>
              </a:endParaRPr>
            </a:p>
          </p:txBody>
        </p:sp>
        <p:sp>
          <p:nvSpPr>
            <p:cNvPr id="4221" name="Line 44"/>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22" name="Line 45"/>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29" name="Line 46"/>
          <p:cNvSpPr>
            <a:spLocks noChangeShapeType="1"/>
          </p:cNvSpPr>
          <p:nvPr/>
        </p:nvSpPr>
        <p:spPr bwMode="auto">
          <a:xfrm flipV="1">
            <a:off x="4267200" y="1968500"/>
            <a:ext cx="334963" cy="571500"/>
          </a:xfrm>
          <a:prstGeom prst="line">
            <a:avLst/>
          </a:prstGeom>
          <a:noFill/>
          <a:ln w="19050">
            <a:solidFill>
              <a:schemeClr val="tx1"/>
            </a:solidFill>
            <a:round/>
            <a:headEnd/>
            <a:tailEnd/>
          </a:ln>
        </p:spPr>
        <p:txBody>
          <a:bodyPr wrap="none" anchor="ctr"/>
          <a:lstStyle/>
          <a:p>
            <a:endParaRPr lang="en-US"/>
          </a:p>
        </p:txBody>
      </p:sp>
      <p:sp>
        <p:nvSpPr>
          <p:cNvPr id="4130" name="Oval 47"/>
          <p:cNvSpPr>
            <a:spLocks noChangeArrowheads="1"/>
          </p:cNvSpPr>
          <p:nvPr/>
        </p:nvSpPr>
        <p:spPr bwMode="auto">
          <a:xfrm>
            <a:off x="5964238" y="1511300"/>
            <a:ext cx="800100" cy="542925"/>
          </a:xfrm>
          <a:prstGeom prst="ellipse">
            <a:avLst/>
          </a:prstGeom>
          <a:noFill/>
          <a:ln w="19050">
            <a:solidFill>
              <a:schemeClr val="tx1"/>
            </a:solidFill>
            <a:round/>
            <a:headEnd/>
            <a:tailEnd/>
          </a:ln>
        </p:spPr>
        <p:txBody>
          <a:bodyPr wrap="none" anchor="ctr"/>
          <a:lstStyle/>
          <a:p>
            <a:endParaRPr lang="en-US"/>
          </a:p>
        </p:txBody>
      </p:sp>
      <p:sp>
        <p:nvSpPr>
          <p:cNvPr id="4131" name="Text Box 48"/>
          <p:cNvSpPr txBox="1">
            <a:spLocks noChangeArrowheads="1"/>
          </p:cNvSpPr>
          <p:nvPr/>
        </p:nvSpPr>
        <p:spPr bwMode="auto">
          <a:xfrm>
            <a:off x="5919788" y="1547813"/>
            <a:ext cx="7635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OBJ Ant</a:t>
            </a:r>
            <a:endParaRPr lang="en-US" sz="1400" b="1">
              <a:latin typeface="Times New Roman" pitchFamily="18" charset="0"/>
            </a:endParaRPr>
          </a:p>
        </p:txBody>
      </p:sp>
      <p:grpSp>
        <p:nvGrpSpPr>
          <p:cNvPr id="3" name="Group 49"/>
          <p:cNvGrpSpPr>
            <a:grpSpLocks/>
          </p:cNvGrpSpPr>
          <p:nvPr/>
        </p:nvGrpSpPr>
        <p:grpSpPr bwMode="auto">
          <a:xfrm rot="2700000">
            <a:off x="6957219" y="2240756"/>
            <a:ext cx="238125" cy="227013"/>
            <a:chOff x="4206" y="2118"/>
            <a:chExt cx="66" cy="66"/>
          </a:xfrm>
        </p:grpSpPr>
        <p:sp>
          <p:nvSpPr>
            <p:cNvPr id="4217" name="Oval 50"/>
            <p:cNvSpPr>
              <a:spLocks noChangeArrowheads="1"/>
            </p:cNvSpPr>
            <p:nvPr/>
          </p:nvSpPr>
          <p:spPr bwMode="auto">
            <a:xfrm>
              <a:off x="4206" y="2118"/>
              <a:ext cx="66" cy="66"/>
            </a:xfrm>
            <a:prstGeom prst="ellipse">
              <a:avLst/>
            </a:prstGeom>
            <a:noFill/>
            <a:ln w="19050">
              <a:solidFill>
                <a:schemeClr val="tx1"/>
              </a:solidFill>
              <a:round/>
              <a:headEnd/>
              <a:tailEnd/>
            </a:ln>
          </p:spPr>
          <p:txBody>
            <a:bodyPr wrap="none" anchor="ctr"/>
            <a:lstStyle/>
            <a:p>
              <a:endParaRPr lang="en-US"/>
            </a:p>
          </p:txBody>
        </p:sp>
        <p:sp>
          <p:nvSpPr>
            <p:cNvPr id="4218" name="Line 51"/>
            <p:cNvSpPr>
              <a:spLocks noChangeShapeType="1"/>
            </p:cNvSpPr>
            <p:nvPr/>
          </p:nvSpPr>
          <p:spPr bwMode="auto">
            <a:xfrm>
              <a:off x="4239" y="2118"/>
              <a:ext cx="0" cy="66"/>
            </a:xfrm>
            <a:prstGeom prst="line">
              <a:avLst/>
            </a:prstGeom>
            <a:noFill/>
            <a:ln w="19050">
              <a:solidFill>
                <a:schemeClr val="tx1"/>
              </a:solidFill>
              <a:round/>
              <a:headEnd/>
              <a:tailEnd/>
            </a:ln>
          </p:spPr>
          <p:txBody>
            <a:bodyPr wrap="none" anchor="ctr"/>
            <a:lstStyle/>
            <a:p>
              <a:endParaRPr lang="en-US"/>
            </a:p>
          </p:txBody>
        </p:sp>
        <p:sp>
          <p:nvSpPr>
            <p:cNvPr id="4219" name="Line 52"/>
            <p:cNvSpPr>
              <a:spLocks noChangeShapeType="1"/>
            </p:cNvSpPr>
            <p:nvPr/>
          </p:nvSpPr>
          <p:spPr bwMode="auto">
            <a:xfrm>
              <a:off x="4206" y="2151"/>
              <a:ext cx="66" cy="0"/>
            </a:xfrm>
            <a:prstGeom prst="line">
              <a:avLst/>
            </a:prstGeom>
            <a:noFill/>
            <a:ln w="19050">
              <a:solidFill>
                <a:schemeClr val="tx1"/>
              </a:solidFill>
              <a:round/>
              <a:headEnd/>
              <a:tailEnd/>
            </a:ln>
          </p:spPr>
          <p:txBody>
            <a:bodyPr wrap="none" anchor="ctr"/>
            <a:lstStyle/>
            <a:p>
              <a:endParaRPr lang="en-US"/>
            </a:p>
          </p:txBody>
        </p:sp>
      </p:grpSp>
      <p:grpSp>
        <p:nvGrpSpPr>
          <p:cNvPr id="4" name="Group 57"/>
          <p:cNvGrpSpPr>
            <a:grpSpLocks/>
          </p:cNvGrpSpPr>
          <p:nvPr/>
        </p:nvGrpSpPr>
        <p:grpSpPr bwMode="auto">
          <a:xfrm rot="2700000">
            <a:off x="7006431" y="4450557"/>
            <a:ext cx="238125" cy="227012"/>
            <a:chOff x="4206" y="2118"/>
            <a:chExt cx="66" cy="66"/>
          </a:xfrm>
        </p:grpSpPr>
        <p:sp>
          <p:nvSpPr>
            <p:cNvPr id="4214" name="Oval 58"/>
            <p:cNvSpPr>
              <a:spLocks noChangeArrowheads="1"/>
            </p:cNvSpPr>
            <p:nvPr/>
          </p:nvSpPr>
          <p:spPr bwMode="auto">
            <a:xfrm>
              <a:off x="4206" y="2118"/>
              <a:ext cx="66" cy="66"/>
            </a:xfrm>
            <a:prstGeom prst="ellipse">
              <a:avLst/>
            </a:prstGeom>
            <a:noFill/>
            <a:ln w="19050">
              <a:solidFill>
                <a:schemeClr val="tx1"/>
              </a:solidFill>
              <a:round/>
              <a:headEnd/>
              <a:tailEnd/>
            </a:ln>
          </p:spPr>
          <p:txBody>
            <a:bodyPr wrap="none" anchor="ctr"/>
            <a:lstStyle/>
            <a:p>
              <a:endParaRPr lang="en-US"/>
            </a:p>
          </p:txBody>
        </p:sp>
        <p:sp>
          <p:nvSpPr>
            <p:cNvPr id="4215" name="Line 59"/>
            <p:cNvSpPr>
              <a:spLocks noChangeShapeType="1"/>
            </p:cNvSpPr>
            <p:nvPr/>
          </p:nvSpPr>
          <p:spPr bwMode="auto">
            <a:xfrm>
              <a:off x="4239" y="2118"/>
              <a:ext cx="0" cy="66"/>
            </a:xfrm>
            <a:prstGeom prst="line">
              <a:avLst/>
            </a:prstGeom>
            <a:noFill/>
            <a:ln w="19050">
              <a:solidFill>
                <a:schemeClr val="tx1"/>
              </a:solidFill>
              <a:round/>
              <a:headEnd/>
              <a:tailEnd/>
            </a:ln>
          </p:spPr>
          <p:txBody>
            <a:bodyPr wrap="none" anchor="ctr"/>
            <a:lstStyle/>
            <a:p>
              <a:endParaRPr lang="en-US"/>
            </a:p>
          </p:txBody>
        </p:sp>
        <p:sp>
          <p:nvSpPr>
            <p:cNvPr id="4216" name="Line 60"/>
            <p:cNvSpPr>
              <a:spLocks noChangeShapeType="1"/>
            </p:cNvSpPr>
            <p:nvPr/>
          </p:nvSpPr>
          <p:spPr bwMode="auto">
            <a:xfrm>
              <a:off x="4206" y="2151"/>
              <a:ext cx="66" cy="0"/>
            </a:xfrm>
            <a:prstGeom prst="line">
              <a:avLst/>
            </a:prstGeom>
            <a:noFill/>
            <a:ln w="19050">
              <a:solidFill>
                <a:schemeClr val="tx1"/>
              </a:solidFill>
              <a:round/>
              <a:headEnd/>
              <a:tailEnd/>
            </a:ln>
          </p:spPr>
          <p:txBody>
            <a:bodyPr wrap="none" anchor="ctr"/>
            <a:lstStyle/>
            <a:p>
              <a:endParaRPr lang="en-US"/>
            </a:p>
          </p:txBody>
        </p:sp>
      </p:grpSp>
      <p:sp>
        <p:nvSpPr>
          <p:cNvPr id="4134" name="Oval 62"/>
          <p:cNvSpPr>
            <a:spLocks noChangeArrowheads="1"/>
          </p:cNvSpPr>
          <p:nvPr/>
        </p:nvSpPr>
        <p:spPr bwMode="auto">
          <a:xfrm>
            <a:off x="4267200" y="2806700"/>
            <a:ext cx="704850" cy="571500"/>
          </a:xfrm>
          <a:prstGeom prst="ellipse">
            <a:avLst/>
          </a:prstGeom>
          <a:noFill/>
          <a:ln w="19050">
            <a:solidFill>
              <a:schemeClr val="tx1"/>
            </a:solidFill>
            <a:round/>
            <a:headEnd/>
            <a:tailEnd/>
          </a:ln>
        </p:spPr>
        <p:txBody>
          <a:bodyPr wrap="none" anchor="ctr"/>
          <a:lstStyle/>
          <a:p>
            <a:endParaRPr lang="en-US"/>
          </a:p>
        </p:txBody>
      </p:sp>
      <p:sp>
        <p:nvSpPr>
          <p:cNvPr id="4135" name="Text Box 63"/>
          <p:cNvSpPr txBox="1">
            <a:spLocks noChangeArrowheads="1"/>
          </p:cNvSpPr>
          <p:nvPr/>
        </p:nvSpPr>
        <p:spPr bwMode="auto">
          <a:xfrm>
            <a:off x="4343400" y="2784475"/>
            <a:ext cx="530225" cy="517525"/>
          </a:xfrm>
          <a:prstGeom prst="rect">
            <a:avLst/>
          </a:prstGeom>
          <a:noFill/>
          <a:ln w="9525">
            <a:noFill/>
            <a:miter lim="800000"/>
            <a:headEnd/>
            <a:tailEnd/>
          </a:ln>
        </p:spPr>
        <p:txBody>
          <a:bodyPr wrap="none">
            <a:spAutoFit/>
          </a:bodyPr>
          <a:lstStyle/>
          <a:p>
            <a:r>
              <a:rPr lang="en-US" sz="1400" b="1">
                <a:latin typeface="Times New Roman" pitchFamily="18" charset="0"/>
              </a:rPr>
              <a:t>OBJ</a:t>
            </a:r>
          </a:p>
          <a:p>
            <a:r>
              <a:rPr lang="en-US" sz="1400" b="1">
                <a:latin typeface="Times New Roman" pitchFamily="18" charset="0"/>
              </a:rPr>
              <a:t>Bull</a:t>
            </a:r>
            <a:endParaRPr lang="en-US" sz="800" b="1">
              <a:latin typeface="Times New Roman" pitchFamily="18" charset="0"/>
            </a:endParaRPr>
          </a:p>
        </p:txBody>
      </p:sp>
      <p:grpSp>
        <p:nvGrpSpPr>
          <p:cNvPr id="5" name="Group 64"/>
          <p:cNvGrpSpPr>
            <a:grpSpLocks/>
          </p:cNvGrpSpPr>
          <p:nvPr/>
        </p:nvGrpSpPr>
        <p:grpSpPr bwMode="auto">
          <a:xfrm>
            <a:off x="3352800" y="3178175"/>
            <a:ext cx="238125" cy="352425"/>
            <a:chOff x="1284" y="1530"/>
            <a:chExt cx="576" cy="960"/>
          </a:xfrm>
        </p:grpSpPr>
        <p:sp>
          <p:nvSpPr>
            <p:cNvPr id="4211"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4212"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13"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37" name="Line 68"/>
          <p:cNvSpPr>
            <a:spLocks noChangeShapeType="1"/>
          </p:cNvSpPr>
          <p:nvPr/>
        </p:nvSpPr>
        <p:spPr bwMode="auto">
          <a:xfrm flipH="1" flipV="1">
            <a:off x="3048000" y="3581400"/>
            <a:ext cx="228600" cy="228600"/>
          </a:xfrm>
          <a:prstGeom prst="line">
            <a:avLst/>
          </a:prstGeom>
          <a:noFill/>
          <a:ln w="19050">
            <a:solidFill>
              <a:schemeClr val="tx1"/>
            </a:solidFill>
            <a:round/>
            <a:headEnd/>
            <a:tailEnd/>
          </a:ln>
        </p:spPr>
        <p:txBody>
          <a:bodyPr wrap="none" anchor="ctr"/>
          <a:lstStyle/>
          <a:p>
            <a:endParaRPr lang="en-US"/>
          </a:p>
        </p:txBody>
      </p:sp>
      <p:grpSp>
        <p:nvGrpSpPr>
          <p:cNvPr id="6" name="Group 69"/>
          <p:cNvGrpSpPr>
            <a:grpSpLocks/>
          </p:cNvGrpSpPr>
          <p:nvPr/>
        </p:nvGrpSpPr>
        <p:grpSpPr bwMode="auto">
          <a:xfrm>
            <a:off x="5173663" y="1549400"/>
            <a:ext cx="238125" cy="352425"/>
            <a:chOff x="1284" y="1530"/>
            <a:chExt cx="576" cy="960"/>
          </a:xfrm>
        </p:grpSpPr>
        <p:sp>
          <p:nvSpPr>
            <p:cNvPr id="4208" name="Rectangle 70"/>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800">
                  <a:latin typeface="Times New Roman" pitchFamily="18" charset="0"/>
                </a:rPr>
                <a:t>LU</a:t>
              </a:r>
            </a:p>
            <a:p>
              <a:r>
                <a:rPr lang="en-US" sz="800">
                  <a:latin typeface="Times New Roman" pitchFamily="18" charset="0"/>
                </a:rPr>
                <a:t>9</a:t>
              </a:r>
            </a:p>
          </p:txBody>
        </p:sp>
        <p:sp>
          <p:nvSpPr>
            <p:cNvPr id="4209" name="Line 71"/>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10" name="Line 72"/>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39" name="Text Box 81"/>
          <p:cNvSpPr txBox="1">
            <a:spLocks noChangeArrowheads="1"/>
          </p:cNvSpPr>
          <p:nvPr/>
        </p:nvSpPr>
        <p:spPr bwMode="auto">
          <a:xfrm>
            <a:off x="3605213" y="1357313"/>
            <a:ext cx="2936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A</a:t>
            </a:r>
          </a:p>
        </p:txBody>
      </p:sp>
      <p:sp>
        <p:nvSpPr>
          <p:cNvPr id="4140" name="Text Box 82"/>
          <p:cNvSpPr txBox="1">
            <a:spLocks noChangeArrowheads="1"/>
          </p:cNvSpPr>
          <p:nvPr/>
        </p:nvSpPr>
        <p:spPr bwMode="auto">
          <a:xfrm>
            <a:off x="3405188" y="1909763"/>
            <a:ext cx="285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B</a:t>
            </a:r>
          </a:p>
        </p:txBody>
      </p:sp>
      <p:sp>
        <p:nvSpPr>
          <p:cNvPr id="4141" name="Freeform 83"/>
          <p:cNvSpPr>
            <a:spLocks/>
          </p:cNvSpPr>
          <p:nvPr/>
        </p:nvSpPr>
        <p:spPr bwMode="auto">
          <a:xfrm>
            <a:off x="1973263" y="3494088"/>
            <a:ext cx="1076325" cy="150812"/>
          </a:xfrm>
          <a:custGeom>
            <a:avLst/>
            <a:gdLst>
              <a:gd name="T0" fmla="*/ 0 w 678"/>
              <a:gd name="T1" fmla="*/ 2147483647 h 95"/>
              <a:gd name="T2" fmla="*/ 2147483647 w 678"/>
              <a:gd name="T3" fmla="*/ 2147483647 h 95"/>
              <a:gd name="T4" fmla="*/ 2147483647 w 678"/>
              <a:gd name="T5" fmla="*/ 2147483647 h 95"/>
              <a:gd name="T6" fmla="*/ 0 60000 65536"/>
              <a:gd name="T7" fmla="*/ 0 60000 65536"/>
              <a:gd name="T8" fmla="*/ 0 60000 65536"/>
              <a:gd name="T9" fmla="*/ 0 w 678"/>
              <a:gd name="T10" fmla="*/ 0 h 95"/>
              <a:gd name="T11" fmla="*/ 678 w 678"/>
              <a:gd name="T12" fmla="*/ 95 h 95"/>
            </a:gdLst>
            <a:ahLst/>
            <a:cxnLst>
              <a:cxn ang="T6">
                <a:pos x="T0" y="T1"/>
              </a:cxn>
              <a:cxn ang="T7">
                <a:pos x="T2" y="T3"/>
              </a:cxn>
              <a:cxn ang="T8">
                <a:pos x="T4" y="T5"/>
              </a:cxn>
            </a:cxnLst>
            <a:rect l="T9" t="T10" r="T11" b="T12"/>
            <a:pathLst>
              <a:path w="678" h="95">
                <a:moveTo>
                  <a:pt x="0" y="29"/>
                </a:moveTo>
                <a:cubicBezTo>
                  <a:pt x="162" y="14"/>
                  <a:pt x="325" y="0"/>
                  <a:pt x="438" y="11"/>
                </a:cubicBezTo>
                <a:cubicBezTo>
                  <a:pt x="551" y="22"/>
                  <a:pt x="614" y="58"/>
                  <a:pt x="678" y="95"/>
                </a:cubicBezTo>
              </a:path>
            </a:pathLst>
          </a:custGeom>
          <a:noFill/>
          <a:ln w="38100" cmpd="sng">
            <a:solidFill>
              <a:schemeClr val="tx1"/>
            </a:solidFill>
            <a:round/>
            <a:headEnd/>
            <a:tailEnd/>
          </a:ln>
        </p:spPr>
        <p:txBody>
          <a:bodyPr wrap="none" anchor="ctr"/>
          <a:lstStyle/>
          <a:p>
            <a:endParaRPr lang="en-US"/>
          </a:p>
        </p:txBody>
      </p:sp>
      <p:sp>
        <p:nvSpPr>
          <p:cNvPr id="4142" name="Freeform 84"/>
          <p:cNvSpPr>
            <a:spLocks/>
          </p:cNvSpPr>
          <p:nvPr/>
        </p:nvSpPr>
        <p:spPr bwMode="auto">
          <a:xfrm>
            <a:off x="3252788" y="3811588"/>
            <a:ext cx="3781425" cy="869950"/>
          </a:xfrm>
          <a:custGeom>
            <a:avLst/>
            <a:gdLst>
              <a:gd name="T0" fmla="*/ 0 w 2382"/>
              <a:gd name="T1" fmla="*/ 0 h 548"/>
              <a:gd name="T2" fmla="*/ 2147483647 w 2382"/>
              <a:gd name="T3" fmla="*/ 2147483647 h 548"/>
              <a:gd name="T4" fmla="*/ 2147483647 w 2382"/>
              <a:gd name="T5" fmla="*/ 2147483647 h 548"/>
              <a:gd name="T6" fmla="*/ 2147483647 w 2382"/>
              <a:gd name="T7" fmla="*/ 2147483647 h 548"/>
              <a:gd name="T8" fmla="*/ 2147483647 w 2382"/>
              <a:gd name="T9" fmla="*/ 2147483647 h 548"/>
              <a:gd name="T10" fmla="*/ 2147483647 w 2382"/>
              <a:gd name="T11" fmla="*/ 2147483647 h 548"/>
              <a:gd name="T12" fmla="*/ 2147483647 w 2382"/>
              <a:gd name="T13" fmla="*/ 2147483647 h 548"/>
              <a:gd name="T14" fmla="*/ 2147483647 w 2382"/>
              <a:gd name="T15" fmla="*/ 2147483647 h 548"/>
              <a:gd name="T16" fmla="*/ 0 60000 65536"/>
              <a:gd name="T17" fmla="*/ 0 60000 65536"/>
              <a:gd name="T18" fmla="*/ 0 60000 65536"/>
              <a:gd name="T19" fmla="*/ 0 60000 65536"/>
              <a:gd name="T20" fmla="*/ 0 60000 65536"/>
              <a:gd name="T21" fmla="*/ 0 60000 65536"/>
              <a:gd name="T22" fmla="*/ 0 60000 65536"/>
              <a:gd name="T23" fmla="*/ 0 60000 65536"/>
              <a:gd name="T24" fmla="*/ 0 w 2382"/>
              <a:gd name="T25" fmla="*/ 0 h 548"/>
              <a:gd name="T26" fmla="*/ 2382 w 2382"/>
              <a:gd name="T27" fmla="*/ 548 h 5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82" h="548">
                <a:moveTo>
                  <a:pt x="0" y="0"/>
                </a:moveTo>
                <a:cubicBezTo>
                  <a:pt x="81" y="20"/>
                  <a:pt x="343" y="94"/>
                  <a:pt x="485" y="126"/>
                </a:cubicBezTo>
                <a:cubicBezTo>
                  <a:pt x="627" y="158"/>
                  <a:pt x="767" y="166"/>
                  <a:pt x="852" y="192"/>
                </a:cubicBezTo>
                <a:cubicBezTo>
                  <a:pt x="937" y="218"/>
                  <a:pt x="946" y="268"/>
                  <a:pt x="996" y="285"/>
                </a:cubicBezTo>
                <a:cubicBezTo>
                  <a:pt x="1046" y="302"/>
                  <a:pt x="1055" y="258"/>
                  <a:pt x="1155" y="297"/>
                </a:cubicBezTo>
                <a:cubicBezTo>
                  <a:pt x="1255" y="336"/>
                  <a:pt x="1454" y="496"/>
                  <a:pt x="1596" y="522"/>
                </a:cubicBezTo>
                <a:cubicBezTo>
                  <a:pt x="1738" y="548"/>
                  <a:pt x="1879" y="458"/>
                  <a:pt x="2010" y="456"/>
                </a:cubicBezTo>
                <a:cubicBezTo>
                  <a:pt x="2141" y="454"/>
                  <a:pt x="2305" y="499"/>
                  <a:pt x="2382" y="510"/>
                </a:cubicBezTo>
              </a:path>
            </a:pathLst>
          </a:custGeom>
          <a:noFill/>
          <a:ln w="38100" cmpd="sng">
            <a:solidFill>
              <a:schemeClr val="tx1"/>
            </a:solidFill>
            <a:round/>
            <a:headEnd/>
            <a:tailEnd/>
          </a:ln>
        </p:spPr>
        <p:txBody>
          <a:bodyPr wrap="none" anchor="ctr"/>
          <a:lstStyle/>
          <a:p>
            <a:endParaRPr lang="en-US"/>
          </a:p>
        </p:txBody>
      </p:sp>
      <p:sp>
        <p:nvSpPr>
          <p:cNvPr id="4143" name="Line 85"/>
          <p:cNvSpPr>
            <a:spLocks noChangeShapeType="1"/>
          </p:cNvSpPr>
          <p:nvPr/>
        </p:nvSpPr>
        <p:spPr bwMode="auto">
          <a:xfrm rot="1091777">
            <a:off x="3182938" y="3587750"/>
            <a:ext cx="1587" cy="190500"/>
          </a:xfrm>
          <a:prstGeom prst="line">
            <a:avLst/>
          </a:prstGeom>
          <a:noFill/>
          <a:ln w="38100">
            <a:solidFill>
              <a:schemeClr val="tx1"/>
            </a:solidFill>
            <a:round/>
            <a:headEnd/>
            <a:tailEnd/>
          </a:ln>
        </p:spPr>
        <p:txBody>
          <a:bodyPr wrap="none" anchor="ctr"/>
          <a:lstStyle/>
          <a:p>
            <a:endParaRPr lang="en-US"/>
          </a:p>
        </p:txBody>
      </p:sp>
      <p:sp>
        <p:nvSpPr>
          <p:cNvPr id="4144" name="Text Box 86"/>
          <p:cNvSpPr txBox="1">
            <a:spLocks noChangeArrowheads="1"/>
          </p:cNvSpPr>
          <p:nvPr/>
        </p:nvSpPr>
        <p:spPr bwMode="auto">
          <a:xfrm>
            <a:off x="3109913" y="3290888"/>
            <a:ext cx="285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B</a:t>
            </a:r>
          </a:p>
        </p:txBody>
      </p:sp>
      <p:sp>
        <p:nvSpPr>
          <p:cNvPr id="4145" name="Text Box 87"/>
          <p:cNvSpPr txBox="1">
            <a:spLocks noChangeArrowheads="1"/>
          </p:cNvSpPr>
          <p:nvPr/>
        </p:nvSpPr>
        <p:spPr bwMode="auto">
          <a:xfrm>
            <a:off x="2947988" y="3748088"/>
            <a:ext cx="2936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C</a:t>
            </a:r>
          </a:p>
        </p:txBody>
      </p:sp>
      <p:sp>
        <p:nvSpPr>
          <p:cNvPr id="4146" name="Text Box 89"/>
          <p:cNvSpPr txBox="1">
            <a:spLocks noChangeArrowheads="1"/>
          </p:cNvSpPr>
          <p:nvPr/>
        </p:nvSpPr>
        <p:spPr bwMode="auto">
          <a:xfrm rot="2001347">
            <a:off x="2447379" y="1586406"/>
            <a:ext cx="915988" cy="274637"/>
          </a:xfrm>
          <a:prstGeom prst="rect">
            <a:avLst/>
          </a:prstGeom>
          <a:noFill/>
          <a:ln w="9525">
            <a:noFill/>
            <a:miter lim="800000"/>
            <a:headEnd/>
            <a:tailEnd/>
          </a:ln>
        </p:spPr>
        <p:txBody>
          <a:bodyPr wrap="none">
            <a:spAutoFit/>
          </a:bodyPr>
          <a:lstStyle/>
          <a:p>
            <a:pPr algn="l"/>
            <a:r>
              <a:rPr lang="en-US" sz="1200" b="1" dirty="0">
                <a:latin typeface="Times New Roman" pitchFamily="18" charset="0"/>
              </a:rPr>
              <a:t>Route Vibe</a:t>
            </a:r>
            <a:endParaRPr lang="en-US" sz="800" b="1" dirty="0">
              <a:latin typeface="Times New Roman" pitchFamily="18" charset="0"/>
            </a:endParaRPr>
          </a:p>
        </p:txBody>
      </p:sp>
      <p:sp>
        <p:nvSpPr>
          <p:cNvPr id="4147" name="Text Box 90"/>
          <p:cNvSpPr txBox="1">
            <a:spLocks noChangeArrowheads="1"/>
          </p:cNvSpPr>
          <p:nvPr/>
        </p:nvSpPr>
        <p:spPr bwMode="auto">
          <a:xfrm>
            <a:off x="2965450" y="6075363"/>
            <a:ext cx="539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1-187</a:t>
            </a:r>
            <a:endParaRPr lang="en-US" sz="800" b="1">
              <a:latin typeface="Times New Roman" pitchFamily="18" charset="0"/>
            </a:endParaRPr>
          </a:p>
        </p:txBody>
      </p:sp>
      <p:sp>
        <p:nvSpPr>
          <p:cNvPr id="4148" name="Text Box 91"/>
          <p:cNvSpPr txBox="1">
            <a:spLocks noChangeArrowheads="1"/>
          </p:cNvSpPr>
          <p:nvPr/>
        </p:nvSpPr>
        <p:spPr bwMode="auto">
          <a:xfrm>
            <a:off x="2667000" y="6608763"/>
            <a:ext cx="466725" cy="276225"/>
          </a:xfrm>
          <a:prstGeom prst="rect">
            <a:avLst/>
          </a:prstGeom>
          <a:noFill/>
          <a:ln w="9525">
            <a:noFill/>
            <a:miter lim="800000"/>
            <a:headEnd/>
            <a:tailEnd/>
          </a:ln>
        </p:spPr>
        <p:txBody>
          <a:bodyPr wrap="none">
            <a:spAutoFit/>
          </a:bodyPr>
          <a:lstStyle/>
          <a:p>
            <a:pPr algn="l"/>
            <a:r>
              <a:rPr lang="en-US" sz="1200">
                <a:latin typeface="Times New Roman" pitchFamily="18" charset="0"/>
              </a:rPr>
              <a:t>1-33</a:t>
            </a:r>
            <a:endParaRPr lang="en-US" sz="800">
              <a:latin typeface="Times New Roman" pitchFamily="18" charset="0"/>
            </a:endParaRPr>
          </a:p>
        </p:txBody>
      </p:sp>
      <p:sp>
        <p:nvSpPr>
          <p:cNvPr id="4149" name="Text Box 92"/>
          <p:cNvSpPr txBox="1">
            <a:spLocks noChangeArrowheads="1"/>
          </p:cNvSpPr>
          <p:nvPr/>
        </p:nvSpPr>
        <p:spPr bwMode="auto">
          <a:xfrm>
            <a:off x="457200" y="5359400"/>
            <a:ext cx="1087438" cy="457200"/>
          </a:xfrm>
          <a:prstGeom prst="rect">
            <a:avLst/>
          </a:prstGeom>
          <a:noFill/>
          <a:ln w="9525">
            <a:noFill/>
            <a:miter lim="800000"/>
            <a:headEnd/>
            <a:tailEnd/>
          </a:ln>
        </p:spPr>
        <p:txBody>
          <a:bodyPr wrap="none">
            <a:spAutoFit/>
          </a:bodyPr>
          <a:lstStyle/>
          <a:p>
            <a:pPr algn="l"/>
            <a:r>
              <a:rPr lang="en-US" sz="1200" b="1">
                <a:latin typeface="Times New Roman" pitchFamily="18" charset="0"/>
              </a:rPr>
              <a:t>LD/LC</a:t>
            </a:r>
          </a:p>
          <a:p>
            <a:pPr algn="l"/>
            <a:r>
              <a:rPr lang="en-US" sz="1200" b="1">
                <a:latin typeface="Times New Roman" pitchFamily="18" charset="0"/>
              </a:rPr>
              <a:t>PL California</a:t>
            </a:r>
            <a:endParaRPr lang="en-US" sz="800">
              <a:latin typeface="Times New Roman" pitchFamily="18" charset="0"/>
            </a:endParaRPr>
          </a:p>
        </p:txBody>
      </p:sp>
      <p:sp>
        <p:nvSpPr>
          <p:cNvPr id="4150" name="Text Box 93"/>
          <p:cNvSpPr txBox="1">
            <a:spLocks noChangeArrowheads="1"/>
          </p:cNvSpPr>
          <p:nvPr/>
        </p:nvSpPr>
        <p:spPr bwMode="auto">
          <a:xfrm>
            <a:off x="1839913" y="5519738"/>
            <a:ext cx="674687"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Nevada</a:t>
            </a:r>
            <a:endParaRPr lang="en-US" sz="800">
              <a:latin typeface="Times New Roman" pitchFamily="18" charset="0"/>
            </a:endParaRPr>
          </a:p>
        </p:txBody>
      </p:sp>
      <p:sp>
        <p:nvSpPr>
          <p:cNvPr id="4151" name="Freeform 94"/>
          <p:cNvSpPr>
            <a:spLocks/>
          </p:cNvSpPr>
          <p:nvPr/>
        </p:nvSpPr>
        <p:spPr bwMode="auto">
          <a:xfrm>
            <a:off x="2744788" y="5626100"/>
            <a:ext cx="238125" cy="466725"/>
          </a:xfrm>
          <a:custGeom>
            <a:avLst/>
            <a:gdLst>
              <a:gd name="T0" fmla="*/ 2147483647 w 150"/>
              <a:gd name="T1" fmla="*/ 0 h 294"/>
              <a:gd name="T2" fmla="*/ 2147483647 w 150"/>
              <a:gd name="T3" fmla="*/ 2147483647 h 294"/>
              <a:gd name="T4" fmla="*/ 0 w 150"/>
              <a:gd name="T5" fmla="*/ 2147483647 h 294"/>
              <a:gd name="T6" fmla="*/ 0 60000 65536"/>
              <a:gd name="T7" fmla="*/ 0 60000 65536"/>
              <a:gd name="T8" fmla="*/ 0 60000 65536"/>
              <a:gd name="T9" fmla="*/ 0 w 150"/>
              <a:gd name="T10" fmla="*/ 0 h 294"/>
              <a:gd name="T11" fmla="*/ 150 w 150"/>
              <a:gd name="T12" fmla="*/ 294 h 294"/>
            </a:gdLst>
            <a:ahLst/>
            <a:cxnLst>
              <a:cxn ang="T6">
                <a:pos x="T0" y="T1"/>
              </a:cxn>
              <a:cxn ang="T7">
                <a:pos x="T2" y="T3"/>
              </a:cxn>
              <a:cxn ang="T8">
                <a:pos x="T4" y="T5"/>
              </a:cxn>
            </a:cxnLst>
            <a:rect l="T9" t="T10" r="T11" b="T12"/>
            <a:pathLst>
              <a:path w="150" h="294">
                <a:moveTo>
                  <a:pt x="150" y="0"/>
                </a:moveTo>
                <a:cubicBezTo>
                  <a:pt x="117" y="41"/>
                  <a:pt x="85" y="83"/>
                  <a:pt x="60" y="132"/>
                </a:cubicBezTo>
                <a:cubicBezTo>
                  <a:pt x="35" y="181"/>
                  <a:pt x="10" y="267"/>
                  <a:pt x="0" y="294"/>
                </a:cubicBezTo>
              </a:path>
            </a:pathLst>
          </a:custGeom>
          <a:noFill/>
          <a:ln w="38100" cmpd="sng">
            <a:solidFill>
              <a:schemeClr val="tx1"/>
            </a:solidFill>
            <a:round/>
            <a:headEnd/>
            <a:tailEnd/>
          </a:ln>
        </p:spPr>
        <p:txBody>
          <a:bodyPr wrap="none" anchor="ctr"/>
          <a:lstStyle/>
          <a:p>
            <a:endParaRPr lang="en-US"/>
          </a:p>
        </p:txBody>
      </p:sp>
      <p:sp>
        <p:nvSpPr>
          <p:cNvPr id="4152" name="Text Box 95"/>
          <p:cNvSpPr txBox="1">
            <a:spLocks noChangeArrowheads="1"/>
          </p:cNvSpPr>
          <p:nvPr/>
        </p:nvSpPr>
        <p:spPr bwMode="auto">
          <a:xfrm>
            <a:off x="2570163" y="6081713"/>
            <a:ext cx="504825"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Utah</a:t>
            </a:r>
          </a:p>
        </p:txBody>
      </p:sp>
      <p:sp>
        <p:nvSpPr>
          <p:cNvPr id="4153" name="Text Box 96"/>
          <p:cNvSpPr txBox="1">
            <a:spLocks noChangeArrowheads="1"/>
          </p:cNvSpPr>
          <p:nvPr/>
        </p:nvSpPr>
        <p:spPr bwMode="auto">
          <a:xfrm>
            <a:off x="3581400" y="6350000"/>
            <a:ext cx="942975" cy="274638"/>
          </a:xfrm>
          <a:prstGeom prst="rect">
            <a:avLst/>
          </a:prstGeom>
          <a:noFill/>
          <a:ln w="9525">
            <a:noFill/>
            <a:miter lim="800000"/>
            <a:headEnd/>
            <a:tailEnd/>
          </a:ln>
        </p:spPr>
        <p:txBody>
          <a:bodyPr wrap="none">
            <a:spAutoFit/>
          </a:bodyPr>
          <a:lstStyle/>
          <a:p>
            <a:pPr algn="l"/>
            <a:r>
              <a:rPr lang="en-US" sz="1200" b="1">
                <a:latin typeface="Times New Roman" pitchFamily="18" charset="0"/>
              </a:rPr>
              <a:t>PL Arizona</a:t>
            </a:r>
          </a:p>
        </p:txBody>
      </p:sp>
      <p:sp>
        <p:nvSpPr>
          <p:cNvPr id="4154" name="Text Box 97"/>
          <p:cNvSpPr txBox="1">
            <a:spLocks noChangeArrowheads="1"/>
          </p:cNvSpPr>
          <p:nvPr/>
        </p:nvSpPr>
        <p:spPr bwMode="auto">
          <a:xfrm>
            <a:off x="6553200" y="6426200"/>
            <a:ext cx="1219200" cy="274638"/>
          </a:xfrm>
          <a:prstGeom prst="rect">
            <a:avLst/>
          </a:prstGeom>
          <a:noFill/>
          <a:ln w="9525">
            <a:noFill/>
            <a:miter lim="800000"/>
            <a:headEnd/>
            <a:tailEnd/>
          </a:ln>
        </p:spPr>
        <p:txBody>
          <a:bodyPr wrap="none">
            <a:spAutoFit/>
          </a:bodyPr>
          <a:lstStyle/>
          <a:p>
            <a:pPr algn="l"/>
            <a:r>
              <a:rPr lang="en-US" sz="1200" b="1">
                <a:latin typeface="Times New Roman" pitchFamily="18" charset="0"/>
              </a:rPr>
              <a:t>PL New Mexico</a:t>
            </a:r>
            <a:endParaRPr lang="en-US" sz="800">
              <a:latin typeface="Times New Roman" pitchFamily="18" charset="0"/>
            </a:endParaRPr>
          </a:p>
        </p:txBody>
      </p:sp>
      <p:sp>
        <p:nvSpPr>
          <p:cNvPr id="4155" name="Text Box 98"/>
          <p:cNvSpPr txBox="1">
            <a:spLocks noChangeArrowheads="1"/>
          </p:cNvSpPr>
          <p:nvPr/>
        </p:nvSpPr>
        <p:spPr bwMode="auto">
          <a:xfrm>
            <a:off x="1752600" y="0"/>
            <a:ext cx="674688"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Nevada</a:t>
            </a:r>
            <a:endParaRPr lang="en-US" sz="800">
              <a:latin typeface="Times New Roman" pitchFamily="18" charset="0"/>
            </a:endParaRPr>
          </a:p>
        </p:txBody>
      </p:sp>
      <p:sp>
        <p:nvSpPr>
          <p:cNvPr id="4156" name="Text Box 99"/>
          <p:cNvSpPr txBox="1">
            <a:spLocks noChangeArrowheads="1"/>
          </p:cNvSpPr>
          <p:nvPr/>
        </p:nvSpPr>
        <p:spPr bwMode="auto">
          <a:xfrm>
            <a:off x="4278313" y="152400"/>
            <a:ext cx="750887" cy="457200"/>
          </a:xfrm>
          <a:prstGeom prst="rect">
            <a:avLst/>
          </a:prstGeom>
          <a:noFill/>
          <a:ln w="9525">
            <a:noFill/>
            <a:miter lim="800000"/>
            <a:headEnd/>
            <a:tailEnd/>
          </a:ln>
        </p:spPr>
        <p:txBody>
          <a:bodyPr>
            <a:spAutoFit/>
          </a:bodyPr>
          <a:lstStyle/>
          <a:p>
            <a:r>
              <a:rPr lang="en-US" sz="1200" b="1">
                <a:latin typeface="Times New Roman" pitchFamily="18" charset="0"/>
              </a:rPr>
              <a:t>PL</a:t>
            </a:r>
          </a:p>
          <a:p>
            <a:r>
              <a:rPr lang="en-US" sz="1200" b="1">
                <a:latin typeface="Times New Roman" pitchFamily="18" charset="0"/>
              </a:rPr>
              <a:t>Utah</a:t>
            </a:r>
          </a:p>
        </p:txBody>
      </p:sp>
      <p:sp>
        <p:nvSpPr>
          <p:cNvPr id="4157" name="Text Box 100"/>
          <p:cNvSpPr txBox="1">
            <a:spLocks noChangeArrowheads="1"/>
          </p:cNvSpPr>
          <p:nvPr/>
        </p:nvSpPr>
        <p:spPr bwMode="auto">
          <a:xfrm>
            <a:off x="5748338" y="258763"/>
            <a:ext cx="942975" cy="274637"/>
          </a:xfrm>
          <a:prstGeom prst="rect">
            <a:avLst/>
          </a:prstGeom>
          <a:noFill/>
          <a:ln w="9525">
            <a:noFill/>
            <a:miter lim="800000"/>
            <a:headEnd/>
            <a:tailEnd/>
          </a:ln>
        </p:spPr>
        <p:txBody>
          <a:bodyPr wrap="none">
            <a:spAutoFit/>
          </a:bodyPr>
          <a:lstStyle/>
          <a:p>
            <a:pPr algn="l"/>
            <a:r>
              <a:rPr lang="en-US" sz="1200" b="1">
                <a:latin typeface="Times New Roman" pitchFamily="18" charset="0"/>
              </a:rPr>
              <a:t>PL Arizona</a:t>
            </a:r>
          </a:p>
        </p:txBody>
      </p:sp>
      <p:sp>
        <p:nvSpPr>
          <p:cNvPr id="4158" name="Rectangle 101"/>
          <p:cNvSpPr>
            <a:spLocks noChangeArrowheads="1"/>
          </p:cNvSpPr>
          <p:nvPr/>
        </p:nvSpPr>
        <p:spPr bwMode="auto">
          <a:xfrm>
            <a:off x="4202113" y="1797050"/>
            <a:ext cx="184150" cy="214313"/>
          </a:xfrm>
          <a:prstGeom prst="rect">
            <a:avLst/>
          </a:prstGeom>
          <a:noFill/>
          <a:ln w="9525">
            <a:noFill/>
            <a:miter lim="800000"/>
            <a:headEnd/>
            <a:tailEnd/>
          </a:ln>
        </p:spPr>
        <p:txBody>
          <a:bodyPr wrap="none">
            <a:spAutoFit/>
          </a:bodyPr>
          <a:lstStyle/>
          <a:p>
            <a:pPr algn="l"/>
            <a:endParaRPr lang="en-US" sz="800">
              <a:latin typeface="Times New Roman" pitchFamily="18" charset="0"/>
            </a:endParaRPr>
          </a:p>
        </p:txBody>
      </p:sp>
      <p:sp>
        <p:nvSpPr>
          <p:cNvPr id="4159" name="Rectangle 102"/>
          <p:cNvSpPr>
            <a:spLocks noChangeArrowheads="1"/>
          </p:cNvSpPr>
          <p:nvPr/>
        </p:nvSpPr>
        <p:spPr bwMode="auto">
          <a:xfrm>
            <a:off x="4202113" y="1797050"/>
            <a:ext cx="184150" cy="214313"/>
          </a:xfrm>
          <a:prstGeom prst="rect">
            <a:avLst/>
          </a:prstGeom>
          <a:noFill/>
          <a:ln w="9525">
            <a:noFill/>
            <a:miter lim="800000"/>
            <a:headEnd/>
            <a:tailEnd/>
          </a:ln>
        </p:spPr>
        <p:txBody>
          <a:bodyPr wrap="none">
            <a:spAutoFit/>
          </a:bodyPr>
          <a:lstStyle/>
          <a:p>
            <a:pPr algn="l"/>
            <a:endParaRPr lang="en-US" sz="800">
              <a:latin typeface="Times New Roman" pitchFamily="18" charset="0"/>
            </a:endParaRPr>
          </a:p>
        </p:txBody>
      </p:sp>
      <p:sp>
        <p:nvSpPr>
          <p:cNvPr id="4160" name="Text Box 103"/>
          <p:cNvSpPr txBox="1">
            <a:spLocks noChangeArrowheads="1"/>
          </p:cNvSpPr>
          <p:nvPr/>
        </p:nvSpPr>
        <p:spPr bwMode="auto">
          <a:xfrm>
            <a:off x="6691313" y="52388"/>
            <a:ext cx="121920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PL New Mexico</a:t>
            </a:r>
            <a:endParaRPr lang="en-US" sz="800">
              <a:latin typeface="Times New Roman" pitchFamily="18" charset="0"/>
            </a:endParaRPr>
          </a:p>
        </p:txBody>
      </p:sp>
      <p:sp>
        <p:nvSpPr>
          <p:cNvPr id="4161" name="Oval 104"/>
          <p:cNvSpPr>
            <a:spLocks noChangeArrowheads="1"/>
          </p:cNvSpPr>
          <p:nvPr/>
        </p:nvSpPr>
        <p:spPr bwMode="auto">
          <a:xfrm>
            <a:off x="173038" y="1225550"/>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2" name="Text Box 105"/>
          <p:cNvSpPr txBox="1">
            <a:spLocks noChangeArrowheads="1"/>
          </p:cNvSpPr>
          <p:nvPr/>
        </p:nvSpPr>
        <p:spPr bwMode="auto">
          <a:xfrm>
            <a:off x="128588" y="1338263"/>
            <a:ext cx="449262" cy="214312"/>
          </a:xfrm>
          <a:prstGeom prst="rect">
            <a:avLst/>
          </a:prstGeom>
          <a:noFill/>
          <a:ln w="9525">
            <a:noFill/>
            <a:miter lim="800000"/>
            <a:headEnd/>
            <a:tailEnd/>
          </a:ln>
        </p:spPr>
        <p:txBody>
          <a:bodyPr wrap="none">
            <a:spAutoFit/>
          </a:bodyPr>
          <a:lstStyle/>
          <a:p>
            <a:pPr algn="l"/>
            <a:r>
              <a:rPr lang="en-US" sz="800" b="1">
                <a:latin typeface="Times New Roman" pitchFamily="18" charset="0"/>
              </a:rPr>
              <a:t>Becky</a:t>
            </a:r>
          </a:p>
        </p:txBody>
      </p:sp>
      <p:sp>
        <p:nvSpPr>
          <p:cNvPr id="4163" name="Oval 106"/>
          <p:cNvSpPr>
            <a:spLocks noChangeArrowheads="1"/>
          </p:cNvSpPr>
          <p:nvPr/>
        </p:nvSpPr>
        <p:spPr bwMode="auto">
          <a:xfrm>
            <a:off x="563563" y="1806575"/>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4" name="Oval 107"/>
          <p:cNvSpPr>
            <a:spLocks noChangeArrowheads="1"/>
          </p:cNvSpPr>
          <p:nvPr/>
        </p:nvSpPr>
        <p:spPr bwMode="auto">
          <a:xfrm>
            <a:off x="1106488" y="2578100"/>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5" name="Text Box 108"/>
          <p:cNvSpPr txBox="1">
            <a:spLocks noChangeArrowheads="1"/>
          </p:cNvSpPr>
          <p:nvPr/>
        </p:nvSpPr>
        <p:spPr bwMode="auto">
          <a:xfrm>
            <a:off x="474663" y="1881188"/>
            <a:ext cx="455612" cy="214312"/>
          </a:xfrm>
          <a:prstGeom prst="rect">
            <a:avLst/>
          </a:prstGeom>
          <a:noFill/>
          <a:ln w="9525">
            <a:noFill/>
            <a:miter lim="800000"/>
            <a:headEnd/>
            <a:tailEnd/>
          </a:ln>
        </p:spPr>
        <p:txBody>
          <a:bodyPr wrap="none">
            <a:spAutoFit/>
          </a:bodyPr>
          <a:lstStyle/>
          <a:p>
            <a:pPr algn="l"/>
            <a:r>
              <a:rPr lang="en-US" sz="800" b="1">
                <a:latin typeface="Times New Roman" pitchFamily="18" charset="0"/>
              </a:rPr>
              <a:t>Kathy</a:t>
            </a:r>
          </a:p>
        </p:txBody>
      </p:sp>
      <p:sp>
        <p:nvSpPr>
          <p:cNvPr id="4166" name="Text Box 109"/>
          <p:cNvSpPr txBox="1">
            <a:spLocks noChangeArrowheads="1"/>
          </p:cNvSpPr>
          <p:nvPr/>
        </p:nvSpPr>
        <p:spPr bwMode="auto">
          <a:xfrm>
            <a:off x="979488" y="2674938"/>
            <a:ext cx="517525" cy="214312"/>
          </a:xfrm>
          <a:prstGeom prst="rect">
            <a:avLst/>
          </a:prstGeom>
          <a:noFill/>
          <a:ln w="9525">
            <a:noFill/>
            <a:miter lim="800000"/>
            <a:headEnd/>
            <a:tailEnd/>
          </a:ln>
        </p:spPr>
        <p:txBody>
          <a:bodyPr wrap="none">
            <a:spAutoFit/>
          </a:bodyPr>
          <a:lstStyle/>
          <a:p>
            <a:pPr algn="l"/>
            <a:r>
              <a:rPr lang="en-US" sz="800" b="1">
                <a:latin typeface="Times New Roman" pitchFamily="18" charset="0"/>
              </a:rPr>
              <a:t>Maddie</a:t>
            </a:r>
          </a:p>
        </p:txBody>
      </p:sp>
      <p:grpSp>
        <p:nvGrpSpPr>
          <p:cNvPr id="7" name="Group 113"/>
          <p:cNvGrpSpPr>
            <a:grpSpLocks/>
          </p:cNvGrpSpPr>
          <p:nvPr/>
        </p:nvGrpSpPr>
        <p:grpSpPr bwMode="auto">
          <a:xfrm>
            <a:off x="2905125" y="2768600"/>
            <a:ext cx="219075" cy="352425"/>
            <a:chOff x="1284" y="1530"/>
            <a:chExt cx="576" cy="960"/>
          </a:xfrm>
        </p:grpSpPr>
        <p:sp>
          <p:nvSpPr>
            <p:cNvPr id="4205" name="Rectangle 114"/>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800" b="1">
                  <a:latin typeface="Times New Roman" pitchFamily="18" charset="0"/>
                </a:rPr>
                <a:t>LU 8</a:t>
              </a:r>
            </a:p>
          </p:txBody>
        </p:sp>
        <p:sp>
          <p:nvSpPr>
            <p:cNvPr id="4206" name="Line 115"/>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07" name="Line 116"/>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68" name="Text Box 143"/>
          <p:cNvSpPr txBox="1">
            <a:spLocks noChangeArrowheads="1"/>
          </p:cNvSpPr>
          <p:nvPr/>
        </p:nvSpPr>
        <p:spPr bwMode="auto">
          <a:xfrm>
            <a:off x="2005013" y="3243263"/>
            <a:ext cx="615950" cy="214312"/>
          </a:xfrm>
          <a:prstGeom prst="rect">
            <a:avLst/>
          </a:prstGeom>
          <a:noFill/>
          <a:ln w="9525">
            <a:noFill/>
            <a:miter lim="800000"/>
            <a:headEnd/>
            <a:tailEnd/>
          </a:ln>
        </p:spPr>
        <p:txBody>
          <a:bodyPr wrap="none">
            <a:spAutoFit/>
          </a:bodyPr>
          <a:lstStyle/>
          <a:p>
            <a:pPr algn="l"/>
            <a:r>
              <a:rPr lang="en-US" sz="800">
                <a:latin typeface="Times New Roman" pitchFamily="18" charset="0"/>
              </a:rPr>
              <a:t>Route Red</a:t>
            </a:r>
          </a:p>
        </p:txBody>
      </p:sp>
      <p:sp>
        <p:nvSpPr>
          <p:cNvPr id="4169" name="Oval 148"/>
          <p:cNvSpPr>
            <a:spLocks noChangeArrowheads="1"/>
          </p:cNvSpPr>
          <p:nvPr/>
        </p:nvSpPr>
        <p:spPr bwMode="auto">
          <a:xfrm>
            <a:off x="4692650" y="6159500"/>
            <a:ext cx="704850" cy="571500"/>
          </a:xfrm>
          <a:prstGeom prst="ellipse">
            <a:avLst/>
          </a:prstGeom>
          <a:noFill/>
          <a:ln w="19050">
            <a:solidFill>
              <a:schemeClr val="tx1"/>
            </a:solidFill>
            <a:round/>
            <a:headEnd/>
            <a:tailEnd/>
          </a:ln>
        </p:spPr>
        <p:txBody>
          <a:bodyPr wrap="none" anchor="ctr"/>
          <a:lstStyle/>
          <a:p>
            <a:endParaRPr lang="en-US"/>
          </a:p>
        </p:txBody>
      </p:sp>
      <p:sp>
        <p:nvSpPr>
          <p:cNvPr id="4170" name="Text Box 149"/>
          <p:cNvSpPr txBox="1">
            <a:spLocks noChangeArrowheads="1"/>
          </p:cNvSpPr>
          <p:nvPr/>
        </p:nvSpPr>
        <p:spPr bwMode="auto">
          <a:xfrm>
            <a:off x="4767263" y="6159500"/>
            <a:ext cx="530225" cy="517525"/>
          </a:xfrm>
          <a:prstGeom prst="rect">
            <a:avLst/>
          </a:prstGeom>
          <a:noFill/>
          <a:ln w="9525">
            <a:noFill/>
            <a:miter lim="800000"/>
            <a:headEnd/>
            <a:tailEnd/>
          </a:ln>
        </p:spPr>
        <p:txBody>
          <a:bodyPr wrap="none">
            <a:spAutoFit/>
          </a:bodyPr>
          <a:lstStyle/>
          <a:p>
            <a:r>
              <a:rPr lang="en-US" sz="1400" b="1">
                <a:latin typeface="Times New Roman" pitchFamily="18" charset="0"/>
              </a:rPr>
              <a:t>OBJ</a:t>
            </a:r>
          </a:p>
          <a:p>
            <a:r>
              <a:rPr lang="en-US" sz="1400" b="1">
                <a:latin typeface="Times New Roman" pitchFamily="18" charset="0"/>
              </a:rPr>
              <a:t>Cow</a:t>
            </a:r>
            <a:endParaRPr lang="en-US" sz="800" b="1">
              <a:latin typeface="Times New Roman" pitchFamily="18" charset="0"/>
            </a:endParaRPr>
          </a:p>
        </p:txBody>
      </p:sp>
      <p:sp>
        <p:nvSpPr>
          <p:cNvPr id="4171" name="Text Box 151"/>
          <p:cNvSpPr txBox="1">
            <a:spLocks noChangeArrowheads="1"/>
          </p:cNvSpPr>
          <p:nvPr/>
        </p:nvSpPr>
        <p:spPr bwMode="auto">
          <a:xfrm rot="2136349">
            <a:off x="5103813" y="4216400"/>
            <a:ext cx="915987" cy="274638"/>
          </a:xfrm>
          <a:prstGeom prst="rect">
            <a:avLst/>
          </a:prstGeom>
          <a:noFill/>
          <a:ln w="9525">
            <a:noFill/>
            <a:miter lim="800000"/>
            <a:headEnd/>
            <a:tailEnd/>
          </a:ln>
        </p:spPr>
        <p:txBody>
          <a:bodyPr wrap="none">
            <a:spAutoFit/>
          </a:bodyPr>
          <a:lstStyle/>
          <a:p>
            <a:pPr algn="l"/>
            <a:r>
              <a:rPr lang="en-US" sz="1200" b="1">
                <a:latin typeface="Times New Roman" pitchFamily="18" charset="0"/>
              </a:rPr>
              <a:t>Route Vibe</a:t>
            </a:r>
            <a:endParaRPr lang="en-US" sz="800" b="1">
              <a:latin typeface="Times New Roman" pitchFamily="18" charset="0"/>
            </a:endParaRPr>
          </a:p>
        </p:txBody>
      </p:sp>
      <p:sp>
        <p:nvSpPr>
          <p:cNvPr id="94" name="TextBox 93"/>
          <p:cNvSpPr txBox="1"/>
          <p:nvPr/>
        </p:nvSpPr>
        <p:spPr>
          <a:xfrm>
            <a:off x="0" y="5842337"/>
            <a:ext cx="1676400" cy="1015663"/>
          </a:xfrm>
          <a:prstGeom prst="rect">
            <a:avLst/>
          </a:prstGeom>
          <a:solidFill>
            <a:schemeClr val="bg1"/>
          </a:solidFill>
        </p:spPr>
        <p:txBody>
          <a:bodyPr wrap="square" rtlCol="0">
            <a:spAutoFit/>
          </a:bodyPr>
          <a:lstStyle/>
          <a:p>
            <a:r>
              <a:rPr lang="en-US" sz="1200" b="1" u="sng" dirty="0"/>
              <a:t>Area of Operations</a:t>
            </a:r>
          </a:p>
          <a:p>
            <a:r>
              <a:rPr lang="en-US" sz="1200" dirty="0"/>
              <a:t>North: Grid Line 85 N</a:t>
            </a:r>
          </a:p>
          <a:p>
            <a:r>
              <a:rPr lang="en-US" sz="1200" dirty="0"/>
              <a:t>South: Grid Line 81 S</a:t>
            </a:r>
          </a:p>
          <a:p>
            <a:r>
              <a:rPr lang="en-US" sz="1200" dirty="0"/>
              <a:t>West: PL California</a:t>
            </a:r>
          </a:p>
          <a:p>
            <a:r>
              <a:rPr lang="en-US" sz="1200" dirty="0"/>
              <a:t>East: PL Arizona</a:t>
            </a:r>
          </a:p>
        </p:txBody>
      </p:sp>
      <p:sp>
        <p:nvSpPr>
          <p:cNvPr id="95" name="TextBox 94"/>
          <p:cNvSpPr txBox="1"/>
          <p:nvPr/>
        </p:nvSpPr>
        <p:spPr>
          <a:xfrm>
            <a:off x="1676400" y="5842337"/>
            <a:ext cx="1676400" cy="1015663"/>
          </a:xfrm>
          <a:prstGeom prst="rect">
            <a:avLst/>
          </a:prstGeom>
          <a:solidFill>
            <a:schemeClr val="bg1"/>
          </a:solidFill>
        </p:spPr>
        <p:txBody>
          <a:bodyPr wrap="square" rtlCol="0">
            <a:spAutoFit/>
          </a:bodyPr>
          <a:lstStyle/>
          <a:p>
            <a:r>
              <a:rPr lang="en-US" sz="1200" b="1" u="sng" dirty="0"/>
              <a:t>Area of Interest</a:t>
            </a:r>
          </a:p>
          <a:p>
            <a:r>
              <a:rPr lang="en-US" sz="1200" dirty="0"/>
              <a:t>North: Grid Line 87 N</a:t>
            </a:r>
          </a:p>
          <a:p>
            <a:r>
              <a:rPr lang="en-US" sz="1200" dirty="0"/>
              <a:t>South: Grid Line 78 S</a:t>
            </a:r>
          </a:p>
          <a:p>
            <a:r>
              <a:rPr lang="en-US" sz="1200" dirty="0"/>
              <a:t>West: PL California</a:t>
            </a:r>
          </a:p>
          <a:p>
            <a:r>
              <a:rPr lang="en-US" sz="1200" dirty="0"/>
              <a:t>East: PL New Mexico</a:t>
            </a:r>
          </a:p>
        </p:txBody>
      </p:sp>
      <p:grpSp>
        <p:nvGrpSpPr>
          <p:cNvPr id="96" name="Group 64"/>
          <p:cNvGrpSpPr>
            <a:grpSpLocks/>
          </p:cNvGrpSpPr>
          <p:nvPr/>
        </p:nvGrpSpPr>
        <p:grpSpPr bwMode="auto">
          <a:xfrm>
            <a:off x="1865181" y="3005883"/>
            <a:ext cx="238125" cy="352425"/>
            <a:chOff x="1284" y="1530"/>
            <a:chExt cx="576" cy="960"/>
          </a:xfrm>
        </p:grpSpPr>
        <p:sp>
          <p:nvSpPr>
            <p:cNvPr id="97"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98"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99"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nvGrpSpPr>
          <p:cNvPr id="100" name="Group 64"/>
          <p:cNvGrpSpPr>
            <a:grpSpLocks/>
          </p:cNvGrpSpPr>
          <p:nvPr/>
        </p:nvGrpSpPr>
        <p:grpSpPr bwMode="auto">
          <a:xfrm>
            <a:off x="2937489" y="3234483"/>
            <a:ext cx="238125" cy="352425"/>
            <a:chOff x="1284" y="1530"/>
            <a:chExt cx="576" cy="960"/>
          </a:xfrm>
        </p:grpSpPr>
        <p:sp>
          <p:nvSpPr>
            <p:cNvPr id="101"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102"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03"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104" name="Line 68"/>
          <p:cNvSpPr>
            <a:spLocks noChangeShapeType="1"/>
          </p:cNvSpPr>
          <p:nvPr/>
        </p:nvSpPr>
        <p:spPr bwMode="auto">
          <a:xfrm flipH="1" flipV="1">
            <a:off x="1981200" y="3352800"/>
            <a:ext cx="76200" cy="304800"/>
          </a:xfrm>
          <a:prstGeom prst="line">
            <a:avLst/>
          </a:prstGeom>
          <a:noFill/>
          <a:ln w="19050">
            <a:solidFill>
              <a:schemeClr val="tx1"/>
            </a:solidFill>
            <a:round/>
            <a:headEnd/>
            <a:tailEnd/>
          </a:ln>
        </p:spPr>
        <p:txBody>
          <a:bodyPr wrap="none" anchor="ctr"/>
          <a:lstStyle/>
          <a:p>
            <a:endParaRPr lang="en-US"/>
          </a:p>
        </p:txBody>
      </p:sp>
      <p:sp>
        <p:nvSpPr>
          <p:cNvPr id="105" name="Line 68"/>
          <p:cNvSpPr>
            <a:spLocks noChangeShapeType="1"/>
          </p:cNvSpPr>
          <p:nvPr/>
        </p:nvSpPr>
        <p:spPr bwMode="auto">
          <a:xfrm flipH="1" flipV="1">
            <a:off x="3505200" y="3505200"/>
            <a:ext cx="228600" cy="457200"/>
          </a:xfrm>
          <a:prstGeom prst="line">
            <a:avLst/>
          </a:prstGeom>
          <a:noFill/>
          <a:ln w="19050">
            <a:solidFill>
              <a:schemeClr val="tx1"/>
            </a:solidFill>
            <a:round/>
            <a:headEnd/>
            <a:tailEnd/>
          </a:ln>
        </p:spPr>
        <p:txBody>
          <a:bodyPr wrap="none" anchor="ctr"/>
          <a:lstStyle/>
          <a:p>
            <a:endParaRPr lang="en-US"/>
          </a:p>
        </p:txBody>
      </p:sp>
      <p:sp>
        <p:nvSpPr>
          <p:cNvPr id="106" name="Line 68"/>
          <p:cNvSpPr>
            <a:spLocks noChangeShapeType="1"/>
          </p:cNvSpPr>
          <p:nvPr/>
        </p:nvSpPr>
        <p:spPr bwMode="auto">
          <a:xfrm flipV="1">
            <a:off x="3276600" y="3013917"/>
            <a:ext cx="110511" cy="186483"/>
          </a:xfrm>
          <a:prstGeom prst="line">
            <a:avLst/>
          </a:prstGeom>
          <a:noFill/>
          <a:ln w="19050">
            <a:solidFill>
              <a:schemeClr val="tx1"/>
            </a:solidFill>
            <a:round/>
            <a:headEnd/>
            <a:tailEnd/>
          </a:ln>
        </p:spPr>
        <p:txBody>
          <a:bodyPr wrap="none" anchor="ctr"/>
          <a:lstStyle/>
          <a:p>
            <a:endParaRPr lang="en-US"/>
          </a:p>
        </p:txBody>
      </p:sp>
      <p:grpSp>
        <p:nvGrpSpPr>
          <p:cNvPr id="107" name="Group 64"/>
          <p:cNvGrpSpPr>
            <a:grpSpLocks/>
          </p:cNvGrpSpPr>
          <p:nvPr/>
        </p:nvGrpSpPr>
        <p:grpSpPr bwMode="auto">
          <a:xfrm>
            <a:off x="3276600" y="2667000"/>
            <a:ext cx="238125" cy="352425"/>
            <a:chOff x="1284" y="1530"/>
            <a:chExt cx="576" cy="960"/>
          </a:xfrm>
        </p:grpSpPr>
        <p:sp>
          <p:nvSpPr>
            <p:cNvPr id="108"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200" b="1" dirty="0">
                  <a:latin typeface="Times New Roman" pitchFamily="18" charset="0"/>
                </a:rPr>
                <a:t>6</a:t>
              </a:r>
            </a:p>
          </p:txBody>
        </p:sp>
        <p:sp>
          <p:nvSpPr>
            <p:cNvPr id="109"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10"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114" name="Freeform 113"/>
          <p:cNvSpPr/>
          <p:nvPr/>
        </p:nvSpPr>
        <p:spPr>
          <a:xfrm>
            <a:off x="1504290" y="1809750"/>
            <a:ext cx="915060" cy="2152650"/>
          </a:xfrm>
          <a:custGeom>
            <a:avLst/>
            <a:gdLst>
              <a:gd name="connsiteX0" fmla="*/ 143535 w 915060"/>
              <a:gd name="connsiteY0" fmla="*/ 0 h 2152650"/>
              <a:gd name="connsiteX1" fmla="*/ 200685 w 915060"/>
              <a:gd name="connsiteY1" fmla="*/ 571500 h 2152650"/>
              <a:gd name="connsiteX2" fmla="*/ 343560 w 915060"/>
              <a:gd name="connsiteY2" fmla="*/ 838200 h 2152650"/>
              <a:gd name="connsiteX3" fmla="*/ 467385 w 915060"/>
              <a:gd name="connsiteY3" fmla="*/ 1009650 h 2152650"/>
              <a:gd name="connsiteX4" fmla="*/ 705510 w 915060"/>
              <a:gd name="connsiteY4" fmla="*/ 1266825 h 2152650"/>
              <a:gd name="connsiteX5" fmla="*/ 857910 w 915060"/>
              <a:gd name="connsiteY5" fmla="*/ 1524000 h 2152650"/>
              <a:gd name="connsiteX6" fmla="*/ 896010 w 915060"/>
              <a:gd name="connsiteY6" fmla="*/ 1685925 h 2152650"/>
              <a:gd name="connsiteX7" fmla="*/ 915060 w 915060"/>
              <a:gd name="connsiteY7" fmla="*/ 215265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5060" h="2152650">
                <a:moveTo>
                  <a:pt x="143535" y="0"/>
                </a:moveTo>
                <a:cubicBezTo>
                  <a:pt x="191424" y="574664"/>
                  <a:pt x="0" y="571500"/>
                  <a:pt x="200685" y="571500"/>
                </a:cubicBezTo>
                <a:lnTo>
                  <a:pt x="343560" y="838200"/>
                </a:lnTo>
                <a:lnTo>
                  <a:pt x="467385" y="1009650"/>
                </a:lnTo>
                <a:lnTo>
                  <a:pt x="705510" y="1266825"/>
                </a:lnTo>
                <a:lnTo>
                  <a:pt x="857910" y="1524000"/>
                </a:lnTo>
                <a:lnTo>
                  <a:pt x="896010" y="1685925"/>
                </a:lnTo>
                <a:lnTo>
                  <a:pt x="915060" y="215265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TextBox 112"/>
          <p:cNvSpPr txBox="1"/>
          <p:nvPr/>
        </p:nvSpPr>
        <p:spPr>
          <a:xfrm rot="5197512">
            <a:off x="2002171" y="4021941"/>
            <a:ext cx="832986" cy="276999"/>
          </a:xfrm>
          <a:prstGeom prst="rect">
            <a:avLst/>
          </a:prstGeom>
          <a:solidFill>
            <a:schemeClr val="bg1"/>
          </a:solidFill>
        </p:spPr>
        <p:txBody>
          <a:bodyPr wrap="square" rtlCol="0">
            <a:spAutoFit/>
          </a:bodyPr>
          <a:lstStyle/>
          <a:p>
            <a:r>
              <a:rPr lang="en-US" sz="1200" b="1" dirty="0"/>
              <a:t>PL Trojans</a:t>
            </a:r>
          </a:p>
        </p:txBody>
      </p:sp>
      <p:sp>
        <p:nvSpPr>
          <p:cNvPr id="115" name="TextBox 114"/>
          <p:cNvSpPr txBox="1"/>
          <p:nvPr/>
        </p:nvSpPr>
        <p:spPr>
          <a:xfrm rot="5197512">
            <a:off x="1194084" y="1352224"/>
            <a:ext cx="832986" cy="276999"/>
          </a:xfrm>
          <a:prstGeom prst="rect">
            <a:avLst/>
          </a:prstGeom>
          <a:solidFill>
            <a:schemeClr val="bg1"/>
          </a:solidFill>
        </p:spPr>
        <p:txBody>
          <a:bodyPr wrap="square" rtlCol="0">
            <a:spAutoFit/>
          </a:bodyPr>
          <a:lstStyle/>
          <a:p>
            <a:r>
              <a:rPr lang="en-US" sz="1200" b="1" dirty="0"/>
              <a:t>PL Trojans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
        <p:nvSpPr>
          <p:cNvPr id="217" name="Oval 216"/>
          <p:cNvSpPr/>
          <p:nvPr/>
        </p:nvSpPr>
        <p:spPr>
          <a:xfrm>
            <a:off x="1524000" y="29718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grpSp>
        <p:nvGrpSpPr>
          <p:cNvPr id="5" name="Group 104"/>
          <p:cNvGrpSpPr/>
          <p:nvPr/>
        </p:nvGrpSpPr>
        <p:grpSpPr>
          <a:xfrm>
            <a:off x="1828800" y="3124200"/>
            <a:ext cx="737882" cy="398874"/>
            <a:chOff x="2364723" y="4040210"/>
            <a:chExt cx="737882" cy="398874"/>
          </a:xfrm>
        </p:grpSpPr>
        <p:grpSp>
          <p:nvGrpSpPr>
            <p:cNvPr id="6" name="Group 66"/>
            <p:cNvGrpSpPr/>
            <p:nvPr/>
          </p:nvGrpSpPr>
          <p:grpSpPr>
            <a:xfrm rot="20255795">
              <a:off x="2563190" y="4040210"/>
              <a:ext cx="345744" cy="323450"/>
              <a:chOff x="903118" y="5966381"/>
              <a:chExt cx="345744" cy="323450"/>
            </a:xfrm>
          </p:grpSpPr>
          <p:grpSp>
            <p:nvGrpSpPr>
              <p:cNvPr id="7" name="Group 261"/>
              <p:cNvGrpSpPr>
                <a:grpSpLocks/>
              </p:cNvGrpSpPr>
              <p:nvPr/>
            </p:nvGrpSpPr>
            <p:grpSpPr bwMode="auto">
              <a:xfrm rot="1428446">
                <a:off x="903118" y="5978666"/>
                <a:ext cx="345744" cy="311165"/>
                <a:chOff x="336" y="576"/>
                <a:chExt cx="336" cy="288"/>
              </a:xfrm>
            </p:grpSpPr>
            <p:sp>
              <p:nvSpPr>
                <p:cNvPr id="22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2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2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2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2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0" name="TextBox 219"/>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21" name="TextBox 22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8" name="Group 228"/>
          <p:cNvGrpSpPr/>
          <p:nvPr/>
        </p:nvGrpSpPr>
        <p:grpSpPr>
          <a:xfrm>
            <a:off x="10134600" y="5105400"/>
            <a:ext cx="737882" cy="398874"/>
            <a:chOff x="6019800" y="3505200"/>
            <a:chExt cx="737882" cy="398874"/>
          </a:xfrm>
        </p:grpSpPr>
        <p:grpSp>
          <p:nvGrpSpPr>
            <p:cNvPr id="9" name="Group 87"/>
            <p:cNvGrpSpPr/>
            <p:nvPr/>
          </p:nvGrpSpPr>
          <p:grpSpPr>
            <a:xfrm>
              <a:off x="6019800" y="3505200"/>
              <a:ext cx="737882" cy="398874"/>
              <a:chOff x="2364723" y="4040210"/>
              <a:chExt cx="737882" cy="398874"/>
            </a:xfrm>
          </p:grpSpPr>
          <p:grpSp>
            <p:nvGrpSpPr>
              <p:cNvPr id="10" name="Group 66"/>
              <p:cNvGrpSpPr/>
              <p:nvPr/>
            </p:nvGrpSpPr>
            <p:grpSpPr>
              <a:xfrm rot="20255795">
                <a:off x="2563190" y="4040210"/>
                <a:ext cx="345744" cy="323450"/>
                <a:chOff x="903118" y="5966381"/>
                <a:chExt cx="345744" cy="323450"/>
              </a:xfrm>
            </p:grpSpPr>
            <p:grpSp>
              <p:nvGrpSpPr>
                <p:cNvPr id="11"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9"/>
          <p:cNvGrpSpPr>
            <a:grpSpLocks/>
          </p:cNvGrpSpPr>
          <p:nvPr/>
        </p:nvGrpSpPr>
        <p:grpSpPr bwMode="auto">
          <a:xfrm rot="3824875">
            <a:off x="10019909" y="4386658"/>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13" name="Group 263"/>
          <p:cNvGrpSpPr/>
          <p:nvPr/>
        </p:nvGrpSpPr>
        <p:grpSpPr>
          <a:xfrm rot="19003923">
            <a:off x="-1310729" y="2481310"/>
            <a:ext cx="410264" cy="718723"/>
            <a:chOff x="9003792" y="583271"/>
            <a:chExt cx="838200" cy="884687"/>
          </a:xfrm>
        </p:grpSpPr>
        <p:sp>
          <p:nvSpPr>
            <p:cNvPr id="266" name="Oval 265"/>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0" name="Arc 269"/>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59" name="Group 158"/>
          <p:cNvGrpSpPr/>
          <p:nvPr/>
        </p:nvGrpSpPr>
        <p:grpSpPr>
          <a:xfrm>
            <a:off x="3886200" y="4114800"/>
            <a:ext cx="764213" cy="381037"/>
            <a:chOff x="9906000" y="2971800"/>
            <a:chExt cx="764213" cy="381037"/>
          </a:xfrm>
        </p:grpSpPr>
        <p:grpSp>
          <p:nvGrpSpPr>
            <p:cNvPr id="15" name="Group 31"/>
            <p:cNvGrpSpPr>
              <a:grpSpLocks/>
            </p:cNvGrpSpPr>
            <p:nvPr/>
          </p:nvGrpSpPr>
          <p:grpSpPr bwMode="auto">
            <a:xfrm>
              <a:off x="9906000" y="3048037"/>
              <a:ext cx="304800" cy="304800"/>
              <a:chOff x="624" y="2208"/>
              <a:chExt cx="192" cy="192"/>
            </a:xfrm>
          </p:grpSpPr>
          <p:sp>
            <p:nvSpPr>
              <p:cNvPr id="272" name="Line 32"/>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273" name="Line 33"/>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274" name="Text Box 76"/>
            <p:cNvSpPr txBox="1">
              <a:spLocks noChangeArrowheads="1"/>
            </p:cNvSpPr>
            <p:nvPr/>
          </p:nvSpPr>
          <p:spPr bwMode="auto">
            <a:xfrm>
              <a:off x="10010289" y="2971800"/>
              <a:ext cx="659924" cy="276999"/>
            </a:xfrm>
            <a:prstGeom prst="rect">
              <a:avLst/>
            </a:prstGeom>
            <a:solidFill>
              <a:srgbClr val="FFFFFF">
                <a:alpha val="36863"/>
              </a:srgbClr>
            </a:solidFill>
            <a:ln w="38100">
              <a:noFill/>
              <a:miter lim="800000"/>
              <a:headEnd/>
              <a:tailEnd/>
            </a:ln>
          </p:spPr>
          <p:txBody>
            <a:bodyPr wrap="none">
              <a:spAutoFit/>
            </a:bodyPr>
            <a:lstStyle/>
            <a:p>
              <a:r>
                <a:rPr lang="en-US" sz="1200" b="1" dirty="0"/>
                <a:t>KC0050</a:t>
              </a:r>
            </a:p>
          </p:txBody>
        </p:sp>
      </p:grpSp>
      <p:grpSp>
        <p:nvGrpSpPr>
          <p:cNvPr id="106" name="Group 105"/>
          <p:cNvGrpSpPr/>
          <p:nvPr/>
        </p:nvGrpSpPr>
        <p:grpSpPr>
          <a:xfrm>
            <a:off x="6477000" y="2819400"/>
            <a:ext cx="839923" cy="378822"/>
            <a:chOff x="6551477" y="2895600"/>
            <a:chExt cx="839923" cy="378822"/>
          </a:xfrm>
        </p:grpSpPr>
        <p:grpSp>
          <p:nvGrpSpPr>
            <p:cNvPr id="16" name="Group 46"/>
            <p:cNvGrpSpPr>
              <a:grpSpLocks/>
            </p:cNvGrpSpPr>
            <p:nvPr/>
          </p:nvGrpSpPr>
          <p:grpSpPr bwMode="auto">
            <a:xfrm>
              <a:off x="6551477" y="2969622"/>
              <a:ext cx="304800" cy="304800"/>
              <a:chOff x="624" y="2208"/>
              <a:chExt cx="192" cy="192"/>
            </a:xfrm>
          </p:grpSpPr>
          <p:sp>
            <p:nvSpPr>
              <p:cNvPr id="276"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277"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284" name="Text Box 74"/>
            <p:cNvSpPr txBox="1">
              <a:spLocks noChangeArrowheads="1"/>
            </p:cNvSpPr>
            <p:nvPr/>
          </p:nvSpPr>
          <p:spPr bwMode="auto">
            <a:xfrm>
              <a:off x="6651625" y="2895600"/>
              <a:ext cx="739775" cy="274638"/>
            </a:xfrm>
            <a:prstGeom prst="rect">
              <a:avLst/>
            </a:prstGeom>
            <a:noFill/>
            <a:ln w="38100">
              <a:noFill/>
              <a:miter lim="800000"/>
              <a:headEnd/>
              <a:tailEnd/>
            </a:ln>
          </p:spPr>
          <p:txBody>
            <a:bodyPr wrap="none">
              <a:spAutoFit/>
            </a:bodyPr>
            <a:lstStyle/>
            <a:p>
              <a:r>
                <a:rPr lang="en-US" sz="1200" b="1" dirty="0"/>
                <a:t>KC0040</a:t>
              </a:r>
            </a:p>
          </p:txBody>
        </p:sp>
      </p:grpSp>
      <p:grpSp>
        <p:nvGrpSpPr>
          <p:cNvPr id="105" name="Group 104"/>
          <p:cNvGrpSpPr/>
          <p:nvPr/>
        </p:nvGrpSpPr>
        <p:grpSpPr>
          <a:xfrm>
            <a:off x="6480175" y="3581400"/>
            <a:ext cx="911225" cy="395287"/>
            <a:chOff x="6480175" y="3719513"/>
            <a:chExt cx="911225" cy="395287"/>
          </a:xfrm>
        </p:grpSpPr>
        <p:grpSp>
          <p:nvGrpSpPr>
            <p:cNvPr id="17" name="Group 49"/>
            <p:cNvGrpSpPr>
              <a:grpSpLocks/>
            </p:cNvGrpSpPr>
            <p:nvPr/>
          </p:nvGrpSpPr>
          <p:grpSpPr bwMode="auto">
            <a:xfrm>
              <a:off x="6480175" y="3810000"/>
              <a:ext cx="304800" cy="304800"/>
              <a:chOff x="624" y="2208"/>
              <a:chExt cx="192" cy="192"/>
            </a:xfrm>
          </p:grpSpPr>
          <p:sp>
            <p:nvSpPr>
              <p:cNvPr id="279" name="Line 50"/>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282" name="Line 51"/>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288" name="Text Box 75"/>
            <p:cNvSpPr txBox="1">
              <a:spLocks noChangeArrowheads="1"/>
            </p:cNvSpPr>
            <p:nvPr/>
          </p:nvSpPr>
          <p:spPr bwMode="auto">
            <a:xfrm>
              <a:off x="6651625" y="3719513"/>
              <a:ext cx="739775" cy="274637"/>
            </a:xfrm>
            <a:prstGeom prst="rect">
              <a:avLst/>
            </a:prstGeom>
            <a:noFill/>
            <a:ln w="38100">
              <a:noFill/>
              <a:miter lim="800000"/>
              <a:headEnd/>
              <a:tailEnd/>
            </a:ln>
          </p:spPr>
          <p:txBody>
            <a:bodyPr wrap="none">
              <a:spAutoFit/>
            </a:bodyPr>
            <a:lstStyle/>
            <a:p>
              <a:r>
                <a:rPr lang="en-US" sz="1200" b="1" dirty="0"/>
                <a:t>KC0045</a:t>
              </a:r>
            </a:p>
          </p:txBody>
        </p:sp>
      </p:grpSp>
      <p:sp>
        <p:nvSpPr>
          <p:cNvPr id="289" name="Rectangle 288"/>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IIIA</a:t>
            </a:r>
          </a:p>
        </p:txBody>
      </p:sp>
      <p:grpSp>
        <p:nvGrpSpPr>
          <p:cNvPr id="18" name="Group 86"/>
          <p:cNvGrpSpPr/>
          <p:nvPr/>
        </p:nvGrpSpPr>
        <p:grpSpPr>
          <a:xfrm>
            <a:off x="1447800" y="3581400"/>
            <a:ext cx="737882" cy="398874"/>
            <a:chOff x="2364723" y="4040210"/>
            <a:chExt cx="737882" cy="398874"/>
          </a:xfrm>
        </p:grpSpPr>
        <p:grpSp>
          <p:nvGrpSpPr>
            <p:cNvPr id="19" name="Group 66"/>
            <p:cNvGrpSpPr/>
            <p:nvPr/>
          </p:nvGrpSpPr>
          <p:grpSpPr>
            <a:xfrm rot="20255795">
              <a:off x="2563190" y="4040210"/>
              <a:ext cx="345744" cy="323450"/>
              <a:chOff x="903118" y="5966381"/>
              <a:chExt cx="345744" cy="323450"/>
            </a:xfrm>
          </p:grpSpPr>
          <p:grpSp>
            <p:nvGrpSpPr>
              <p:cNvPr id="20" name="Group 261"/>
              <p:cNvGrpSpPr>
                <a:grpSpLocks/>
              </p:cNvGrpSpPr>
              <p:nvPr/>
            </p:nvGrpSpPr>
            <p:grpSpPr bwMode="auto">
              <a:xfrm rot="1428446">
                <a:off x="903118" y="5978666"/>
                <a:ext cx="345744" cy="311165"/>
                <a:chOff x="336" y="576"/>
                <a:chExt cx="336" cy="288"/>
              </a:xfrm>
            </p:grpSpPr>
            <p:sp>
              <p:nvSpPr>
                <p:cNvPr id="32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30"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3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3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92" name="TextBox 291"/>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293" name="TextBox 292"/>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1" name="Group 87"/>
          <p:cNvGrpSpPr/>
          <p:nvPr/>
        </p:nvGrpSpPr>
        <p:grpSpPr>
          <a:xfrm>
            <a:off x="1600200" y="2514600"/>
            <a:ext cx="737882" cy="398874"/>
            <a:chOff x="2364723" y="4040210"/>
            <a:chExt cx="737882" cy="398874"/>
          </a:xfrm>
        </p:grpSpPr>
        <p:grpSp>
          <p:nvGrpSpPr>
            <p:cNvPr id="22" name="Group 66"/>
            <p:cNvGrpSpPr/>
            <p:nvPr/>
          </p:nvGrpSpPr>
          <p:grpSpPr>
            <a:xfrm rot="20255795">
              <a:off x="2563190" y="4040210"/>
              <a:ext cx="345744" cy="323450"/>
              <a:chOff x="903118" y="5966381"/>
              <a:chExt cx="345744" cy="323450"/>
            </a:xfrm>
          </p:grpSpPr>
          <p:grpSp>
            <p:nvGrpSpPr>
              <p:cNvPr id="23" name="Group 261"/>
              <p:cNvGrpSpPr>
                <a:grpSpLocks/>
              </p:cNvGrpSpPr>
              <p:nvPr/>
            </p:nvGrpSpPr>
            <p:grpSpPr bwMode="auto">
              <a:xfrm rot="1428446">
                <a:off x="903118" y="5978666"/>
                <a:ext cx="345744" cy="311165"/>
                <a:chOff x="336" y="576"/>
                <a:chExt cx="336" cy="288"/>
              </a:xfrm>
            </p:grpSpPr>
            <p:sp>
              <p:nvSpPr>
                <p:cNvPr id="3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9" name="TextBox 338"/>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42" name="TextBox 341"/>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4" name="Group 38"/>
          <p:cNvGrpSpPr/>
          <p:nvPr/>
        </p:nvGrpSpPr>
        <p:grpSpPr>
          <a:xfrm>
            <a:off x="3048000" y="3792126"/>
            <a:ext cx="737882" cy="398874"/>
            <a:chOff x="6019800" y="3505200"/>
            <a:chExt cx="737882" cy="398874"/>
          </a:xfrm>
        </p:grpSpPr>
        <p:grpSp>
          <p:nvGrpSpPr>
            <p:cNvPr id="25" name="Group 87"/>
            <p:cNvGrpSpPr/>
            <p:nvPr/>
          </p:nvGrpSpPr>
          <p:grpSpPr>
            <a:xfrm>
              <a:off x="6019800" y="3505200"/>
              <a:ext cx="737882" cy="398874"/>
              <a:chOff x="2364723" y="4040210"/>
              <a:chExt cx="737882" cy="398874"/>
            </a:xfrm>
          </p:grpSpPr>
          <p:grpSp>
            <p:nvGrpSpPr>
              <p:cNvPr id="26" name="Group 66"/>
              <p:cNvGrpSpPr/>
              <p:nvPr/>
            </p:nvGrpSpPr>
            <p:grpSpPr>
              <a:xfrm rot="20255795">
                <a:off x="2563190" y="4040210"/>
                <a:ext cx="345744" cy="323450"/>
                <a:chOff x="903118" y="5966381"/>
                <a:chExt cx="345744" cy="323450"/>
              </a:xfrm>
            </p:grpSpPr>
            <p:grpSp>
              <p:nvGrpSpPr>
                <p:cNvPr id="27" name="Group 261"/>
                <p:cNvGrpSpPr>
                  <a:grpSpLocks/>
                </p:cNvGrpSpPr>
                <p:nvPr/>
              </p:nvGrpSpPr>
              <p:grpSpPr bwMode="auto">
                <a:xfrm rot="1428446">
                  <a:off x="903118" y="5978666"/>
                  <a:ext cx="345744" cy="311165"/>
                  <a:chOff x="336" y="576"/>
                  <a:chExt cx="336" cy="288"/>
                </a:xfrm>
              </p:grpSpPr>
              <p:sp>
                <p:nvSpPr>
                  <p:cNvPr id="36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2"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63"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64"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9"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60"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6" name="TextBox 355"/>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357" name="TextBox 356"/>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354" name="Straight Connector 353"/>
            <p:cNvCxnSpPr>
              <a:stCxn id="361" idx="0"/>
              <a:endCxn id="361"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64"/>
          <p:cNvGrpSpPr>
            <a:grpSpLocks/>
          </p:cNvGrpSpPr>
          <p:nvPr/>
        </p:nvGrpSpPr>
        <p:grpSpPr bwMode="auto">
          <a:xfrm>
            <a:off x="3657600" y="5410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a:off x="3776663" y="5762625"/>
            <a:ext cx="414337" cy="3333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9" name="Group 108"/>
          <p:cNvGrpSpPr/>
          <p:nvPr/>
        </p:nvGrpSpPr>
        <p:grpSpPr>
          <a:xfrm>
            <a:off x="838200" y="2667000"/>
            <a:ext cx="762000" cy="533400"/>
            <a:chOff x="838200" y="2514600"/>
            <a:chExt cx="914400" cy="685800"/>
          </a:xfrm>
        </p:grpSpPr>
        <p:grpSp>
          <p:nvGrpSpPr>
            <p:cNvPr id="28" name="Group 126"/>
            <p:cNvGrpSpPr>
              <a:grpSpLocks/>
            </p:cNvGrpSpPr>
            <p:nvPr/>
          </p:nvGrpSpPr>
          <p:grpSpPr bwMode="auto">
            <a:xfrm rot="11542095">
              <a:off x="1080252" y="2865828"/>
              <a:ext cx="452438" cy="174625"/>
              <a:chOff x="3585" y="1872"/>
              <a:chExt cx="285" cy="110"/>
            </a:xfrm>
          </p:grpSpPr>
          <p:sp>
            <p:nvSpPr>
              <p:cNvPr id="366" name="Oval 127"/>
              <p:cNvSpPr>
                <a:spLocks noChangeArrowheads="1"/>
              </p:cNvSpPr>
              <p:nvPr/>
            </p:nvSpPr>
            <p:spPr bwMode="auto">
              <a:xfrm rot="-6309901">
                <a:off x="3809" y="1875"/>
                <a:ext cx="64" cy="58"/>
              </a:xfrm>
              <a:prstGeom prst="ellipse">
                <a:avLst/>
              </a:prstGeom>
              <a:noFill/>
              <a:ln w="25400">
                <a:solidFill>
                  <a:schemeClr val="tx1"/>
                </a:solidFill>
                <a:round/>
                <a:headEnd/>
                <a:tailEnd/>
              </a:ln>
            </p:spPr>
            <p:txBody>
              <a:bodyPr wrap="none" anchor="ctr"/>
              <a:lstStyle/>
              <a:p>
                <a:endParaRPr lang="en-US"/>
              </a:p>
            </p:txBody>
          </p:sp>
          <p:sp>
            <p:nvSpPr>
              <p:cNvPr id="367" name="Line 128"/>
              <p:cNvSpPr>
                <a:spLocks noChangeShapeType="1"/>
              </p:cNvSpPr>
              <p:nvPr/>
            </p:nvSpPr>
            <p:spPr bwMode="auto">
              <a:xfrm rot="15290099" flipV="1">
                <a:off x="3701" y="1826"/>
                <a:ext cx="0" cy="232"/>
              </a:xfrm>
              <a:prstGeom prst="line">
                <a:avLst/>
              </a:prstGeom>
              <a:noFill/>
              <a:ln w="25400">
                <a:solidFill>
                  <a:schemeClr val="tx1"/>
                </a:solidFill>
                <a:round/>
                <a:headEnd/>
                <a:tailEnd type="triangle" w="med" len="med"/>
              </a:ln>
            </p:spPr>
            <p:txBody>
              <a:bodyPr wrap="none" anchor="ctr"/>
              <a:lstStyle/>
              <a:p>
                <a:endParaRPr lang="en-US"/>
              </a:p>
            </p:txBody>
          </p:sp>
          <p:sp>
            <p:nvSpPr>
              <p:cNvPr id="369" name="Line 130"/>
              <p:cNvSpPr>
                <a:spLocks noChangeShapeType="1"/>
              </p:cNvSpPr>
              <p:nvPr/>
            </p:nvSpPr>
            <p:spPr bwMode="auto">
              <a:xfrm rot="-6309901">
                <a:off x="3679" y="1935"/>
                <a:ext cx="94" cy="0"/>
              </a:xfrm>
              <a:prstGeom prst="line">
                <a:avLst/>
              </a:prstGeom>
              <a:noFill/>
              <a:ln w="25400">
                <a:solidFill>
                  <a:schemeClr val="tx1"/>
                </a:solidFill>
                <a:round/>
                <a:headEnd/>
                <a:tailEnd/>
              </a:ln>
            </p:spPr>
            <p:txBody>
              <a:bodyPr wrap="none" anchor="ctr"/>
              <a:lstStyle/>
              <a:p>
                <a:endParaRPr lang="en-US"/>
              </a:p>
            </p:txBody>
          </p:sp>
        </p:grpSp>
        <p:sp>
          <p:nvSpPr>
            <p:cNvPr id="107" name="TextBox 106"/>
            <p:cNvSpPr txBox="1"/>
            <p:nvPr/>
          </p:nvSpPr>
          <p:spPr>
            <a:xfrm>
              <a:off x="990600" y="2590800"/>
              <a:ext cx="685800" cy="261610"/>
            </a:xfrm>
            <a:prstGeom prst="rect">
              <a:avLst/>
            </a:prstGeom>
            <a:noFill/>
          </p:spPr>
          <p:txBody>
            <a:bodyPr wrap="square" rtlCol="0">
              <a:spAutoFit/>
            </a:bodyPr>
            <a:lstStyle/>
            <a:p>
              <a:r>
                <a:rPr lang="en-US" sz="1100" b="1" dirty="0"/>
                <a:t>MFP 1</a:t>
              </a:r>
            </a:p>
          </p:txBody>
        </p:sp>
        <p:sp>
          <p:nvSpPr>
            <p:cNvPr id="108" name="Oval 107"/>
            <p:cNvSpPr/>
            <p:nvPr/>
          </p:nvSpPr>
          <p:spPr>
            <a:xfrm>
              <a:off x="838200" y="2514600"/>
              <a:ext cx="9144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9" name="Straight Connector 118"/>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22" name="TextBox 121"/>
          <p:cNvSpPr txBox="1"/>
          <p:nvPr/>
        </p:nvSpPr>
        <p:spPr>
          <a:xfrm>
            <a:off x="6705600" y="3352800"/>
            <a:ext cx="1066800" cy="381000"/>
          </a:xfrm>
          <a:prstGeom prst="rect">
            <a:avLst/>
          </a:prstGeom>
          <a:noFill/>
        </p:spPr>
        <p:txBody>
          <a:bodyPr wrap="square" rtlCol="0">
            <a:spAutoFit/>
          </a:bodyPr>
          <a:lstStyle/>
          <a:p>
            <a:r>
              <a:rPr lang="en-US" b="1" dirty="0"/>
              <a:t>South</a:t>
            </a:r>
          </a:p>
        </p:txBody>
      </p:sp>
      <p:sp>
        <p:nvSpPr>
          <p:cNvPr id="114" name="Line 68"/>
          <p:cNvSpPr>
            <a:spLocks noChangeShapeType="1"/>
          </p:cNvSpPr>
          <p:nvPr/>
        </p:nvSpPr>
        <p:spPr bwMode="auto">
          <a:xfrm flipH="1" flipV="1">
            <a:off x="-569408" y="4323304"/>
            <a:ext cx="76200" cy="304800"/>
          </a:xfrm>
          <a:prstGeom prst="line">
            <a:avLst/>
          </a:prstGeom>
          <a:noFill/>
          <a:ln w="19050">
            <a:solidFill>
              <a:schemeClr val="tx1"/>
            </a:solidFill>
            <a:round/>
            <a:headEnd/>
            <a:tailEnd/>
          </a:ln>
        </p:spPr>
        <p:txBody>
          <a:bodyPr wrap="none" anchor="ctr"/>
          <a:lstStyle/>
          <a:p>
            <a:endParaRPr lang="en-US"/>
          </a:p>
        </p:txBody>
      </p:sp>
      <p:grpSp>
        <p:nvGrpSpPr>
          <p:cNvPr id="126" name="Group 125"/>
          <p:cNvGrpSpPr/>
          <p:nvPr/>
        </p:nvGrpSpPr>
        <p:grpSpPr>
          <a:xfrm>
            <a:off x="2362200" y="4953000"/>
            <a:ext cx="238125" cy="685800"/>
            <a:chOff x="1431888" y="4134896"/>
            <a:chExt cx="238125" cy="685800"/>
          </a:xfrm>
        </p:grpSpPr>
        <p:sp>
          <p:nvSpPr>
            <p:cNvPr id="113" name="Line 68"/>
            <p:cNvSpPr>
              <a:spLocks noChangeShapeType="1"/>
            </p:cNvSpPr>
            <p:nvPr/>
          </p:nvSpPr>
          <p:spPr bwMode="auto">
            <a:xfrm flipH="1" flipV="1">
              <a:off x="1564192" y="4475704"/>
              <a:ext cx="20096" cy="344992"/>
            </a:xfrm>
            <a:prstGeom prst="line">
              <a:avLst/>
            </a:prstGeom>
            <a:noFill/>
            <a:ln w="19050">
              <a:solidFill>
                <a:schemeClr val="tx1"/>
              </a:solidFill>
              <a:round/>
              <a:headEnd/>
              <a:tailEnd/>
            </a:ln>
          </p:spPr>
          <p:txBody>
            <a:bodyPr wrap="none" anchor="ctr"/>
            <a:lstStyle/>
            <a:p>
              <a:endParaRPr lang="en-US"/>
            </a:p>
          </p:txBody>
        </p:sp>
        <p:grpSp>
          <p:nvGrpSpPr>
            <p:cNvPr id="115" name="Group 64"/>
            <p:cNvGrpSpPr>
              <a:grpSpLocks/>
            </p:cNvGrpSpPr>
            <p:nvPr/>
          </p:nvGrpSpPr>
          <p:grpSpPr bwMode="auto">
            <a:xfrm>
              <a:off x="1431888" y="4134896"/>
              <a:ext cx="238125" cy="352425"/>
              <a:chOff x="1284" y="1530"/>
              <a:chExt cx="576" cy="960"/>
            </a:xfrm>
          </p:grpSpPr>
          <p:sp>
            <p:nvSpPr>
              <p:cNvPr id="116"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117"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18"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grpSp>
        <p:nvGrpSpPr>
          <p:cNvPr id="120" name="Group 64"/>
          <p:cNvGrpSpPr>
            <a:grpSpLocks/>
          </p:cNvGrpSpPr>
          <p:nvPr/>
        </p:nvGrpSpPr>
        <p:grpSpPr bwMode="auto">
          <a:xfrm>
            <a:off x="-685800" y="3962400"/>
            <a:ext cx="238125" cy="352425"/>
            <a:chOff x="1284" y="1530"/>
            <a:chExt cx="576" cy="960"/>
          </a:xfrm>
        </p:grpSpPr>
        <p:sp>
          <p:nvSpPr>
            <p:cNvPr id="123"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124"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25"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127" name="Freeform 126"/>
          <p:cNvSpPr/>
          <p:nvPr/>
        </p:nvSpPr>
        <p:spPr>
          <a:xfrm>
            <a:off x="2204565" y="2188238"/>
            <a:ext cx="130629" cy="3466681"/>
          </a:xfrm>
          <a:custGeom>
            <a:avLst/>
            <a:gdLst>
              <a:gd name="connsiteX0" fmla="*/ 0 w 130629"/>
              <a:gd name="connsiteY0" fmla="*/ 0 h 3466681"/>
              <a:gd name="connsiteX1" fmla="*/ 130629 w 130629"/>
              <a:gd name="connsiteY1" fmla="*/ 964641 h 3466681"/>
              <a:gd name="connsiteX2" fmla="*/ 100484 w 130629"/>
              <a:gd name="connsiteY2" fmla="*/ 1657978 h 3466681"/>
              <a:gd name="connsiteX3" fmla="*/ 80387 w 130629"/>
              <a:gd name="connsiteY3" fmla="*/ 2341266 h 3466681"/>
              <a:gd name="connsiteX4" fmla="*/ 60291 w 130629"/>
              <a:gd name="connsiteY4" fmla="*/ 2743200 h 3466681"/>
              <a:gd name="connsiteX5" fmla="*/ 90436 w 130629"/>
              <a:gd name="connsiteY5" fmla="*/ 3466681 h 346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9" h="3466681">
                <a:moveTo>
                  <a:pt x="0" y="0"/>
                </a:moveTo>
                <a:lnTo>
                  <a:pt x="130629" y="964641"/>
                </a:lnTo>
                <a:lnTo>
                  <a:pt x="100484" y="1657978"/>
                </a:lnTo>
                <a:lnTo>
                  <a:pt x="80387" y="2341266"/>
                </a:lnTo>
                <a:lnTo>
                  <a:pt x="60291" y="2743200"/>
                </a:lnTo>
                <a:lnTo>
                  <a:pt x="90436" y="3466681"/>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TextBox 127"/>
          <p:cNvSpPr txBox="1"/>
          <p:nvPr/>
        </p:nvSpPr>
        <p:spPr>
          <a:xfrm rot="5197512">
            <a:off x="1444913" y="1599021"/>
            <a:ext cx="1137256" cy="369332"/>
          </a:xfrm>
          <a:prstGeom prst="rect">
            <a:avLst/>
          </a:prstGeom>
          <a:solidFill>
            <a:schemeClr val="bg1"/>
          </a:solidFill>
        </p:spPr>
        <p:txBody>
          <a:bodyPr wrap="square" rtlCol="0">
            <a:spAutoFit/>
          </a:bodyPr>
          <a:lstStyle/>
          <a:p>
            <a:r>
              <a:rPr lang="en-US" b="1" dirty="0"/>
              <a:t>PL Tigers</a:t>
            </a:r>
          </a:p>
        </p:txBody>
      </p:sp>
      <p:sp>
        <p:nvSpPr>
          <p:cNvPr id="129" name="TextBox 128"/>
          <p:cNvSpPr txBox="1"/>
          <p:nvPr/>
        </p:nvSpPr>
        <p:spPr>
          <a:xfrm rot="5197512">
            <a:off x="1728152" y="6094821"/>
            <a:ext cx="1137256" cy="369332"/>
          </a:xfrm>
          <a:prstGeom prst="rect">
            <a:avLst/>
          </a:prstGeom>
          <a:solidFill>
            <a:schemeClr val="bg1"/>
          </a:solidFill>
        </p:spPr>
        <p:txBody>
          <a:bodyPr wrap="square" rtlCol="0">
            <a:spAutoFit/>
          </a:bodyPr>
          <a:lstStyle/>
          <a:p>
            <a:r>
              <a:rPr lang="en-US" b="1" dirty="0"/>
              <a:t>PL Tigers</a:t>
            </a:r>
          </a:p>
        </p:txBody>
      </p:sp>
      <p:sp>
        <p:nvSpPr>
          <p:cNvPr id="130" name="Freeform 129"/>
          <p:cNvSpPr/>
          <p:nvPr/>
        </p:nvSpPr>
        <p:spPr>
          <a:xfrm>
            <a:off x="2743201" y="2195775"/>
            <a:ext cx="147376" cy="3581400"/>
          </a:xfrm>
          <a:custGeom>
            <a:avLst/>
            <a:gdLst>
              <a:gd name="connsiteX0" fmla="*/ 0 w 80387"/>
              <a:gd name="connsiteY0" fmla="*/ 0 h 2903973"/>
              <a:gd name="connsiteX1" fmla="*/ 80387 w 80387"/>
              <a:gd name="connsiteY1" fmla="*/ 1346479 h 2903973"/>
              <a:gd name="connsiteX2" fmla="*/ 70338 w 80387"/>
              <a:gd name="connsiteY2" fmla="*/ 1858945 h 2903973"/>
              <a:gd name="connsiteX3" fmla="*/ 10048 w 80387"/>
              <a:gd name="connsiteY3" fmla="*/ 2903973 h 2903973"/>
              <a:gd name="connsiteX0" fmla="*/ 0 w 147376"/>
              <a:gd name="connsiteY0" fmla="*/ 0 h 3314281"/>
              <a:gd name="connsiteX1" fmla="*/ 147376 w 147376"/>
              <a:gd name="connsiteY1" fmla="*/ 1756787 h 3314281"/>
              <a:gd name="connsiteX2" fmla="*/ 137327 w 147376"/>
              <a:gd name="connsiteY2" fmla="*/ 2269253 h 3314281"/>
              <a:gd name="connsiteX3" fmla="*/ 77037 w 147376"/>
              <a:gd name="connsiteY3" fmla="*/ 3314281 h 3314281"/>
              <a:gd name="connsiteX0" fmla="*/ 0 w 147376"/>
              <a:gd name="connsiteY0" fmla="*/ 0 h 3581400"/>
              <a:gd name="connsiteX1" fmla="*/ 147376 w 147376"/>
              <a:gd name="connsiteY1" fmla="*/ 1756787 h 3581400"/>
              <a:gd name="connsiteX2" fmla="*/ 137327 w 147376"/>
              <a:gd name="connsiteY2" fmla="*/ 2269253 h 3581400"/>
              <a:gd name="connsiteX3" fmla="*/ 76200 w 14737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147376" h="3581400">
                <a:moveTo>
                  <a:pt x="0" y="0"/>
                </a:moveTo>
                <a:lnTo>
                  <a:pt x="147376" y="1756787"/>
                </a:lnTo>
                <a:lnTo>
                  <a:pt x="137327" y="2269253"/>
                </a:lnTo>
                <a:lnTo>
                  <a:pt x="76200" y="35814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TextBox 130"/>
          <p:cNvSpPr txBox="1"/>
          <p:nvPr/>
        </p:nvSpPr>
        <p:spPr>
          <a:xfrm rot="5197512">
            <a:off x="2163792" y="1446620"/>
            <a:ext cx="1137256" cy="369332"/>
          </a:xfrm>
          <a:prstGeom prst="rect">
            <a:avLst/>
          </a:prstGeom>
          <a:solidFill>
            <a:schemeClr val="bg1"/>
          </a:solidFill>
        </p:spPr>
        <p:txBody>
          <a:bodyPr wrap="square" rtlCol="0">
            <a:spAutoFit/>
          </a:bodyPr>
          <a:lstStyle/>
          <a:p>
            <a:r>
              <a:rPr lang="en-US" b="1" dirty="0"/>
              <a:t>PL Rebels</a:t>
            </a:r>
          </a:p>
        </p:txBody>
      </p:sp>
      <p:sp>
        <p:nvSpPr>
          <p:cNvPr id="132" name="TextBox 131"/>
          <p:cNvSpPr txBox="1"/>
          <p:nvPr/>
        </p:nvSpPr>
        <p:spPr>
          <a:xfrm rot="5197512">
            <a:off x="2316192" y="6094821"/>
            <a:ext cx="1137256" cy="369332"/>
          </a:xfrm>
          <a:prstGeom prst="rect">
            <a:avLst/>
          </a:prstGeom>
          <a:solidFill>
            <a:schemeClr val="bg1"/>
          </a:solidFill>
        </p:spPr>
        <p:txBody>
          <a:bodyPr wrap="square" rtlCol="0">
            <a:spAutoFit/>
          </a:bodyPr>
          <a:lstStyle/>
          <a:p>
            <a:r>
              <a:rPr lang="en-US" b="1" dirty="0"/>
              <a:t>PL Rebels</a:t>
            </a:r>
          </a:p>
        </p:txBody>
      </p:sp>
      <p:sp>
        <p:nvSpPr>
          <p:cNvPr id="133" name="Oval 132"/>
          <p:cNvSpPr/>
          <p:nvPr/>
        </p:nvSpPr>
        <p:spPr>
          <a:xfrm rot="16200000">
            <a:off x="5989656" y="5293808"/>
            <a:ext cx="4572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solidFill>
                  <a:schemeClr val="tx1"/>
                </a:solidFill>
              </a:rPr>
              <a:t>ASLT POS</a:t>
            </a:r>
          </a:p>
        </p:txBody>
      </p:sp>
      <p:sp>
        <p:nvSpPr>
          <p:cNvPr id="134" name="Freeform 133"/>
          <p:cNvSpPr/>
          <p:nvPr/>
        </p:nvSpPr>
        <p:spPr>
          <a:xfrm>
            <a:off x="3670698" y="1828799"/>
            <a:ext cx="211853" cy="3844332"/>
          </a:xfrm>
          <a:custGeom>
            <a:avLst/>
            <a:gdLst>
              <a:gd name="connsiteX0" fmla="*/ 231112 w 231112"/>
              <a:gd name="connsiteY0" fmla="*/ 0 h 3436536"/>
              <a:gd name="connsiteX1" fmla="*/ 170822 w 231112"/>
              <a:gd name="connsiteY1" fmla="*/ 1989573 h 3436536"/>
              <a:gd name="connsiteX2" fmla="*/ 0 w 231112"/>
              <a:gd name="connsiteY2" fmla="*/ 3436536 h 3436536"/>
              <a:gd name="connsiteX0" fmla="*/ 211853 w 211853"/>
              <a:gd name="connsiteY0" fmla="*/ 0 h 3844332"/>
              <a:gd name="connsiteX1" fmla="*/ 170822 w 211853"/>
              <a:gd name="connsiteY1" fmla="*/ 2397369 h 3844332"/>
              <a:gd name="connsiteX2" fmla="*/ 0 w 211853"/>
              <a:gd name="connsiteY2" fmla="*/ 3844332 h 3844332"/>
            </a:gdLst>
            <a:ahLst/>
            <a:cxnLst>
              <a:cxn ang="0">
                <a:pos x="connsiteX0" y="connsiteY0"/>
              </a:cxn>
              <a:cxn ang="0">
                <a:pos x="connsiteX1" y="connsiteY1"/>
              </a:cxn>
              <a:cxn ang="0">
                <a:pos x="connsiteX2" y="connsiteY2"/>
              </a:cxn>
            </a:cxnLst>
            <a:rect l="l" t="t" r="r" b="b"/>
            <a:pathLst>
              <a:path w="211853" h="3844332">
                <a:moveTo>
                  <a:pt x="211853" y="0"/>
                </a:moveTo>
                <a:lnTo>
                  <a:pt x="170822" y="2397369"/>
                </a:lnTo>
                <a:lnTo>
                  <a:pt x="0" y="3844332"/>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TextBox 134"/>
          <p:cNvSpPr txBox="1"/>
          <p:nvPr/>
        </p:nvSpPr>
        <p:spPr>
          <a:xfrm rot="5197512">
            <a:off x="3162074" y="1457880"/>
            <a:ext cx="1437042" cy="369332"/>
          </a:xfrm>
          <a:prstGeom prst="rect">
            <a:avLst/>
          </a:prstGeom>
          <a:solidFill>
            <a:schemeClr val="bg1"/>
          </a:solidFill>
        </p:spPr>
        <p:txBody>
          <a:bodyPr wrap="square" rtlCol="0">
            <a:spAutoFit/>
          </a:bodyPr>
          <a:lstStyle/>
          <a:p>
            <a:r>
              <a:rPr lang="en-US" b="1" dirty="0"/>
              <a:t>PL Roll Tide</a:t>
            </a:r>
          </a:p>
        </p:txBody>
      </p:sp>
      <p:sp>
        <p:nvSpPr>
          <p:cNvPr id="136" name="TextBox 135"/>
          <p:cNvSpPr txBox="1"/>
          <p:nvPr/>
        </p:nvSpPr>
        <p:spPr>
          <a:xfrm rot="5197512">
            <a:off x="3011213" y="5955917"/>
            <a:ext cx="1441526" cy="369332"/>
          </a:xfrm>
          <a:prstGeom prst="rect">
            <a:avLst/>
          </a:prstGeom>
          <a:solidFill>
            <a:schemeClr val="bg1"/>
          </a:solidFill>
        </p:spPr>
        <p:txBody>
          <a:bodyPr wrap="square" rtlCol="0">
            <a:spAutoFit/>
          </a:bodyPr>
          <a:lstStyle/>
          <a:p>
            <a:r>
              <a:rPr lang="en-US" b="1" dirty="0"/>
              <a:t>PL Roll  Tide</a:t>
            </a:r>
          </a:p>
        </p:txBody>
      </p:sp>
      <p:sp>
        <p:nvSpPr>
          <p:cNvPr id="137" name="Freeform 136"/>
          <p:cNvSpPr/>
          <p:nvPr/>
        </p:nvSpPr>
        <p:spPr>
          <a:xfrm>
            <a:off x="2514600" y="4009293"/>
            <a:ext cx="1132952" cy="1629508"/>
          </a:xfrm>
          <a:custGeom>
            <a:avLst/>
            <a:gdLst>
              <a:gd name="connsiteX0" fmla="*/ 0 w 1125416"/>
              <a:gd name="connsiteY0" fmla="*/ 1627833 h 1627833"/>
              <a:gd name="connsiteX1" fmla="*/ 100484 w 1125416"/>
              <a:gd name="connsiteY1" fmla="*/ 1396721 h 1627833"/>
              <a:gd name="connsiteX2" fmla="*/ 20097 w 1125416"/>
              <a:gd name="connsiteY2" fmla="*/ 1165609 h 1627833"/>
              <a:gd name="connsiteX3" fmla="*/ 60290 w 1125416"/>
              <a:gd name="connsiteY3" fmla="*/ 914400 h 1627833"/>
              <a:gd name="connsiteX4" fmla="*/ 20097 w 1125416"/>
              <a:gd name="connsiteY4" fmla="*/ 723482 h 1627833"/>
              <a:gd name="connsiteX5" fmla="*/ 110532 w 1125416"/>
              <a:gd name="connsiteY5" fmla="*/ 602901 h 1627833"/>
              <a:gd name="connsiteX6" fmla="*/ 90435 w 1125416"/>
              <a:gd name="connsiteY6" fmla="*/ 462224 h 1627833"/>
              <a:gd name="connsiteX7" fmla="*/ 211016 w 1125416"/>
              <a:gd name="connsiteY7" fmla="*/ 391886 h 1627833"/>
              <a:gd name="connsiteX8" fmla="*/ 391886 w 1125416"/>
              <a:gd name="connsiteY8" fmla="*/ 351693 h 1627833"/>
              <a:gd name="connsiteX9" fmla="*/ 321548 w 1125416"/>
              <a:gd name="connsiteY9" fmla="*/ 0 h 1627833"/>
              <a:gd name="connsiteX10" fmla="*/ 874207 w 1125416"/>
              <a:gd name="connsiteY10" fmla="*/ 281354 h 1627833"/>
              <a:gd name="connsiteX11" fmla="*/ 1075174 w 1125416"/>
              <a:gd name="connsiteY11" fmla="*/ 472273 h 1627833"/>
              <a:gd name="connsiteX12" fmla="*/ 1125416 w 1125416"/>
              <a:gd name="connsiteY12" fmla="*/ 482321 h 1627833"/>
              <a:gd name="connsiteX0" fmla="*/ 0 w 1132952"/>
              <a:gd name="connsiteY0" fmla="*/ 1629508 h 1629508"/>
              <a:gd name="connsiteX1" fmla="*/ 108020 w 1132952"/>
              <a:gd name="connsiteY1" fmla="*/ 1396721 h 1629508"/>
              <a:gd name="connsiteX2" fmla="*/ 27633 w 1132952"/>
              <a:gd name="connsiteY2" fmla="*/ 1165609 h 1629508"/>
              <a:gd name="connsiteX3" fmla="*/ 67826 w 1132952"/>
              <a:gd name="connsiteY3" fmla="*/ 914400 h 1629508"/>
              <a:gd name="connsiteX4" fmla="*/ 27633 w 1132952"/>
              <a:gd name="connsiteY4" fmla="*/ 723482 h 1629508"/>
              <a:gd name="connsiteX5" fmla="*/ 118068 w 1132952"/>
              <a:gd name="connsiteY5" fmla="*/ 602901 h 1629508"/>
              <a:gd name="connsiteX6" fmla="*/ 97971 w 1132952"/>
              <a:gd name="connsiteY6" fmla="*/ 462224 h 1629508"/>
              <a:gd name="connsiteX7" fmla="*/ 218552 w 1132952"/>
              <a:gd name="connsiteY7" fmla="*/ 391886 h 1629508"/>
              <a:gd name="connsiteX8" fmla="*/ 399422 w 1132952"/>
              <a:gd name="connsiteY8" fmla="*/ 351693 h 1629508"/>
              <a:gd name="connsiteX9" fmla="*/ 329084 w 1132952"/>
              <a:gd name="connsiteY9" fmla="*/ 0 h 1629508"/>
              <a:gd name="connsiteX10" fmla="*/ 881743 w 1132952"/>
              <a:gd name="connsiteY10" fmla="*/ 281354 h 1629508"/>
              <a:gd name="connsiteX11" fmla="*/ 1082710 w 1132952"/>
              <a:gd name="connsiteY11" fmla="*/ 472273 h 1629508"/>
              <a:gd name="connsiteX12" fmla="*/ 1132952 w 1132952"/>
              <a:gd name="connsiteY12" fmla="*/ 482321 h 162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2952" h="1629508">
                <a:moveTo>
                  <a:pt x="0" y="1629508"/>
                </a:moveTo>
                <a:lnTo>
                  <a:pt x="108020" y="1396721"/>
                </a:lnTo>
                <a:lnTo>
                  <a:pt x="27633" y="1165609"/>
                </a:lnTo>
                <a:lnTo>
                  <a:pt x="67826" y="914400"/>
                </a:lnTo>
                <a:lnTo>
                  <a:pt x="27633" y="723482"/>
                </a:lnTo>
                <a:lnTo>
                  <a:pt x="118068" y="602901"/>
                </a:lnTo>
                <a:lnTo>
                  <a:pt x="97971" y="462224"/>
                </a:lnTo>
                <a:lnTo>
                  <a:pt x="218552" y="391886"/>
                </a:lnTo>
                <a:lnTo>
                  <a:pt x="399422" y="351693"/>
                </a:lnTo>
                <a:lnTo>
                  <a:pt x="329084" y="0"/>
                </a:lnTo>
                <a:lnTo>
                  <a:pt x="881743" y="281354"/>
                </a:lnTo>
                <a:lnTo>
                  <a:pt x="1082710" y="472273"/>
                </a:lnTo>
                <a:lnTo>
                  <a:pt x="1132952" y="482321"/>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8" name="Group 137"/>
          <p:cNvGrpSpPr/>
          <p:nvPr/>
        </p:nvGrpSpPr>
        <p:grpSpPr>
          <a:xfrm>
            <a:off x="2819400" y="3276600"/>
            <a:ext cx="314325" cy="685800"/>
            <a:chOff x="1355688" y="4134896"/>
            <a:chExt cx="314325" cy="685800"/>
          </a:xfrm>
        </p:grpSpPr>
        <p:sp>
          <p:nvSpPr>
            <p:cNvPr id="139" name="Line 68"/>
            <p:cNvSpPr>
              <a:spLocks noChangeShapeType="1"/>
            </p:cNvSpPr>
            <p:nvPr/>
          </p:nvSpPr>
          <p:spPr bwMode="auto">
            <a:xfrm flipV="1">
              <a:off x="1355688" y="4475704"/>
              <a:ext cx="208504" cy="344992"/>
            </a:xfrm>
            <a:prstGeom prst="line">
              <a:avLst/>
            </a:prstGeom>
            <a:noFill/>
            <a:ln w="19050">
              <a:solidFill>
                <a:schemeClr val="tx1"/>
              </a:solidFill>
              <a:round/>
              <a:headEnd/>
              <a:tailEnd/>
            </a:ln>
          </p:spPr>
          <p:txBody>
            <a:bodyPr wrap="none" anchor="ctr"/>
            <a:lstStyle/>
            <a:p>
              <a:endParaRPr lang="en-US"/>
            </a:p>
          </p:txBody>
        </p:sp>
        <p:grpSp>
          <p:nvGrpSpPr>
            <p:cNvPr id="140" name="Group 64"/>
            <p:cNvGrpSpPr>
              <a:grpSpLocks/>
            </p:cNvGrpSpPr>
            <p:nvPr/>
          </p:nvGrpSpPr>
          <p:grpSpPr bwMode="auto">
            <a:xfrm>
              <a:off x="1431888" y="4134896"/>
              <a:ext cx="238125" cy="352425"/>
              <a:chOff x="1284" y="1530"/>
              <a:chExt cx="576" cy="960"/>
            </a:xfrm>
          </p:grpSpPr>
          <p:sp>
            <p:nvSpPr>
              <p:cNvPr id="141"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6</a:t>
                </a:r>
                <a:endParaRPr lang="en-US" sz="800" b="1" dirty="0">
                  <a:latin typeface="Times New Roman" pitchFamily="18" charset="0"/>
                </a:endParaRPr>
              </a:p>
            </p:txBody>
          </p:sp>
          <p:sp>
            <p:nvSpPr>
              <p:cNvPr id="142"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43"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grpSp>
        <p:nvGrpSpPr>
          <p:cNvPr id="158" name="Group 157"/>
          <p:cNvGrpSpPr/>
          <p:nvPr/>
        </p:nvGrpSpPr>
        <p:grpSpPr>
          <a:xfrm>
            <a:off x="3962400" y="4267200"/>
            <a:ext cx="847590" cy="457200"/>
            <a:chOff x="10210800" y="3581400"/>
            <a:chExt cx="847590" cy="457200"/>
          </a:xfrm>
        </p:grpSpPr>
        <p:sp>
          <p:nvSpPr>
            <p:cNvPr id="154" name="Text Box 76"/>
            <p:cNvSpPr txBox="1">
              <a:spLocks noChangeArrowheads="1"/>
            </p:cNvSpPr>
            <p:nvPr/>
          </p:nvSpPr>
          <p:spPr bwMode="auto">
            <a:xfrm>
              <a:off x="10363200" y="3581400"/>
              <a:ext cx="695190" cy="276999"/>
            </a:xfrm>
            <a:prstGeom prst="rect">
              <a:avLst/>
            </a:prstGeom>
            <a:solidFill>
              <a:srgbClr val="FFFFFF">
                <a:alpha val="36863"/>
              </a:srgbClr>
            </a:solidFill>
            <a:ln w="38100">
              <a:noFill/>
              <a:miter lim="800000"/>
              <a:headEnd/>
              <a:tailEnd/>
            </a:ln>
          </p:spPr>
          <p:txBody>
            <a:bodyPr wrap="none">
              <a:spAutoFit/>
            </a:bodyPr>
            <a:lstStyle/>
            <a:p>
              <a:r>
                <a:rPr lang="en-US" sz="1200" b="1" dirty="0"/>
                <a:t>KC 2005</a:t>
              </a:r>
            </a:p>
          </p:txBody>
        </p:sp>
        <p:grpSp>
          <p:nvGrpSpPr>
            <p:cNvPr id="155" name="Group 31"/>
            <p:cNvGrpSpPr>
              <a:grpSpLocks/>
            </p:cNvGrpSpPr>
            <p:nvPr/>
          </p:nvGrpSpPr>
          <p:grpSpPr bwMode="auto">
            <a:xfrm>
              <a:off x="10210800" y="3733800"/>
              <a:ext cx="304800" cy="304800"/>
              <a:chOff x="624" y="2208"/>
              <a:chExt cx="192" cy="192"/>
            </a:xfrm>
          </p:grpSpPr>
          <p:sp>
            <p:nvSpPr>
              <p:cNvPr id="156" name="Line 32"/>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57" name="Line 33"/>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
        <p:nvSpPr>
          <p:cNvPr id="217" name="Oval 216"/>
          <p:cNvSpPr/>
          <p:nvPr/>
        </p:nvSpPr>
        <p:spPr>
          <a:xfrm>
            <a:off x="1524000" y="29718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grpSp>
        <p:nvGrpSpPr>
          <p:cNvPr id="8" name="Group 228"/>
          <p:cNvGrpSpPr/>
          <p:nvPr/>
        </p:nvGrpSpPr>
        <p:grpSpPr>
          <a:xfrm>
            <a:off x="10134600" y="5105400"/>
            <a:ext cx="737882" cy="398874"/>
            <a:chOff x="6019800" y="3505200"/>
            <a:chExt cx="737882" cy="398874"/>
          </a:xfrm>
        </p:grpSpPr>
        <p:grpSp>
          <p:nvGrpSpPr>
            <p:cNvPr id="9" name="Group 87"/>
            <p:cNvGrpSpPr/>
            <p:nvPr/>
          </p:nvGrpSpPr>
          <p:grpSpPr>
            <a:xfrm>
              <a:off x="6019800" y="3505200"/>
              <a:ext cx="737882" cy="398874"/>
              <a:chOff x="2364723" y="4040210"/>
              <a:chExt cx="737882" cy="398874"/>
            </a:xfrm>
          </p:grpSpPr>
          <p:grpSp>
            <p:nvGrpSpPr>
              <p:cNvPr id="10" name="Group 66"/>
              <p:cNvGrpSpPr/>
              <p:nvPr/>
            </p:nvGrpSpPr>
            <p:grpSpPr>
              <a:xfrm rot="20255795">
                <a:off x="2563190" y="4040210"/>
                <a:ext cx="345744" cy="323450"/>
                <a:chOff x="903118" y="5966381"/>
                <a:chExt cx="345744" cy="323450"/>
              </a:xfrm>
            </p:grpSpPr>
            <p:grpSp>
              <p:nvGrpSpPr>
                <p:cNvPr id="11"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9"/>
          <p:cNvGrpSpPr>
            <a:grpSpLocks/>
          </p:cNvGrpSpPr>
          <p:nvPr/>
        </p:nvGrpSpPr>
        <p:grpSpPr bwMode="auto">
          <a:xfrm rot="3824875">
            <a:off x="3709913" y="3929457"/>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16" name="Group 105"/>
          <p:cNvGrpSpPr/>
          <p:nvPr/>
        </p:nvGrpSpPr>
        <p:grpSpPr>
          <a:xfrm>
            <a:off x="6477000" y="2819400"/>
            <a:ext cx="839923" cy="378822"/>
            <a:chOff x="6551477" y="2895600"/>
            <a:chExt cx="839923" cy="378822"/>
          </a:xfrm>
        </p:grpSpPr>
        <p:grpSp>
          <p:nvGrpSpPr>
            <p:cNvPr id="17" name="Group 46"/>
            <p:cNvGrpSpPr>
              <a:grpSpLocks/>
            </p:cNvGrpSpPr>
            <p:nvPr/>
          </p:nvGrpSpPr>
          <p:grpSpPr bwMode="auto">
            <a:xfrm>
              <a:off x="6551477" y="2969622"/>
              <a:ext cx="304800" cy="304800"/>
              <a:chOff x="624" y="2208"/>
              <a:chExt cx="192" cy="192"/>
            </a:xfrm>
          </p:grpSpPr>
          <p:sp>
            <p:nvSpPr>
              <p:cNvPr id="276"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277"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284" name="Text Box 74"/>
            <p:cNvSpPr txBox="1">
              <a:spLocks noChangeArrowheads="1"/>
            </p:cNvSpPr>
            <p:nvPr/>
          </p:nvSpPr>
          <p:spPr bwMode="auto">
            <a:xfrm>
              <a:off x="6651625" y="2895600"/>
              <a:ext cx="739775" cy="274638"/>
            </a:xfrm>
            <a:prstGeom prst="rect">
              <a:avLst/>
            </a:prstGeom>
            <a:noFill/>
            <a:ln w="38100">
              <a:noFill/>
              <a:miter lim="800000"/>
              <a:headEnd/>
              <a:tailEnd/>
            </a:ln>
          </p:spPr>
          <p:txBody>
            <a:bodyPr wrap="none">
              <a:spAutoFit/>
            </a:bodyPr>
            <a:lstStyle/>
            <a:p>
              <a:r>
                <a:rPr lang="en-US" sz="1200" b="1" dirty="0"/>
                <a:t>KC0040</a:t>
              </a:r>
            </a:p>
          </p:txBody>
        </p:sp>
      </p:grpSp>
      <p:sp>
        <p:nvSpPr>
          <p:cNvPr id="289" name="Rectangle 288"/>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IIIB</a:t>
            </a:r>
          </a:p>
        </p:txBody>
      </p:sp>
      <p:grpSp>
        <p:nvGrpSpPr>
          <p:cNvPr id="20" name="Group 86"/>
          <p:cNvGrpSpPr/>
          <p:nvPr/>
        </p:nvGrpSpPr>
        <p:grpSpPr>
          <a:xfrm>
            <a:off x="5815318" y="5697126"/>
            <a:ext cx="737882" cy="398874"/>
            <a:chOff x="2364723" y="4040210"/>
            <a:chExt cx="737882" cy="398874"/>
          </a:xfrm>
        </p:grpSpPr>
        <p:grpSp>
          <p:nvGrpSpPr>
            <p:cNvPr id="21" name="Group 66"/>
            <p:cNvGrpSpPr/>
            <p:nvPr/>
          </p:nvGrpSpPr>
          <p:grpSpPr>
            <a:xfrm rot="20255795">
              <a:off x="2563190" y="4040210"/>
              <a:ext cx="345744" cy="323450"/>
              <a:chOff x="903118" y="5966381"/>
              <a:chExt cx="345744" cy="323450"/>
            </a:xfrm>
          </p:grpSpPr>
          <p:grpSp>
            <p:nvGrpSpPr>
              <p:cNvPr id="22" name="Group 261"/>
              <p:cNvGrpSpPr>
                <a:grpSpLocks/>
              </p:cNvGrpSpPr>
              <p:nvPr/>
            </p:nvGrpSpPr>
            <p:grpSpPr bwMode="auto">
              <a:xfrm rot="1428446">
                <a:off x="903118" y="5978666"/>
                <a:ext cx="345744" cy="311165"/>
                <a:chOff x="336" y="576"/>
                <a:chExt cx="336" cy="288"/>
              </a:xfrm>
            </p:grpSpPr>
            <p:sp>
              <p:nvSpPr>
                <p:cNvPr id="32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30"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3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3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92" name="TextBox 291"/>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293" name="TextBox 292"/>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3" name="Group 87"/>
          <p:cNvGrpSpPr/>
          <p:nvPr/>
        </p:nvGrpSpPr>
        <p:grpSpPr>
          <a:xfrm>
            <a:off x="5815318" y="5087526"/>
            <a:ext cx="737882" cy="398874"/>
            <a:chOff x="2364723" y="4040210"/>
            <a:chExt cx="737882" cy="398874"/>
          </a:xfrm>
        </p:grpSpPr>
        <p:grpSp>
          <p:nvGrpSpPr>
            <p:cNvPr id="24" name="Group 66"/>
            <p:cNvGrpSpPr/>
            <p:nvPr/>
          </p:nvGrpSpPr>
          <p:grpSpPr>
            <a:xfrm rot="20255795">
              <a:off x="2563190" y="4040210"/>
              <a:ext cx="345744" cy="323450"/>
              <a:chOff x="903118" y="5966381"/>
              <a:chExt cx="345744" cy="323450"/>
            </a:xfrm>
          </p:grpSpPr>
          <p:grpSp>
            <p:nvGrpSpPr>
              <p:cNvPr id="25" name="Group 261"/>
              <p:cNvGrpSpPr>
                <a:grpSpLocks/>
              </p:cNvGrpSpPr>
              <p:nvPr/>
            </p:nvGrpSpPr>
            <p:grpSpPr bwMode="auto">
              <a:xfrm rot="1428446">
                <a:off x="903118" y="5978666"/>
                <a:ext cx="345744" cy="311165"/>
                <a:chOff x="336" y="576"/>
                <a:chExt cx="336" cy="288"/>
              </a:xfrm>
            </p:grpSpPr>
            <p:sp>
              <p:nvSpPr>
                <p:cNvPr id="3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9" name="TextBox 338"/>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42" name="TextBox 341"/>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6" name="Group 38"/>
          <p:cNvGrpSpPr/>
          <p:nvPr/>
        </p:nvGrpSpPr>
        <p:grpSpPr>
          <a:xfrm>
            <a:off x="3300718" y="4020726"/>
            <a:ext cx="737882" cy="398874"/>
            <a:chOff x="6019800" y="3505200"/>
            <a:chExt cx="737882" cy="398874"/>
          </a:xfrm>
        </p:grpSpPr>
        <p:grpSp>
          <p:nvGrpSpPr>
            <p:cNvPr id="27" name="Group 87"/>
            <p:cNvGrpSpPr/>
            <p:nvPr/>
          </p:nvGrpSpPr>
          <p:grpSpPr>
            <a:xfrm>
              <a:off x="6019800" y="3505200"/>
              <a:ext cx="737882" cy="398874"/>
              <a:chOff x="2364723" y="4040210"/>
              <a:chExt cx="737882" cy="398874"/>
            </a:xfrm>
          </p:grpSpPr>
          <p:grpSp>
            <p:nvGrpSpPr>
              <p:cNvPr id="28" name="Group 66"/>
              <p:cNvGrpSpPr/>
              <p:nvPr/>
            </p:nvGrpSpPr>
            <p:grpSpPr>
              <a:xfrm rot="20255795">
                <a:off x="2563190" y="4040210"/>
                <a:ext cx="345744" cy="323450"/>
                <a:chOff x="903118" y="5966381"/>
                <a:chExt cx="345744" cy="323450"/>
              </a:xfrm>
            </p:grpSpPr>
            <p:grpSp>
              <p:nvGrpSpPr>
                <p:cNvPr id="29" name="Group 261"/>
                <p:cNvGrpSpPr>
                  <a:grpSpLocks/>
                </p:cNvGrpSpPr>
                <p:nvPr/>
              </p:nvGrpSpPr>
              <p:grpSpPr bwMode="auto">
                <a:xfrm rot="1428446">
                  <a:off x="903118" y="5978666"/>
                  <a:ext cx="345744" cy="311165"/>
                  <a:chOff x="336" y="576"/>
                  <a:chExt cx="336" cy="288"/>
                </a:xfrm>
              </p:grpSpPr>
              <p:sp>
                <p:nvSpPr>
                  <p:cNvPr id="36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2"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63"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64"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9"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60"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6" name="TextBox 355"/>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357" name="TextBox 356"/>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354" name="Straight Connector 353"/>
            <p:cNvCxnSpPr>
              <a:stCxn id="361" idx="0"/>
              <a:endCxn id="361"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5" name="Freeform 374"/>
          <p:cNvSpPr/>
          <p:nvPr/>
        </p:nvSpPr>
        <p:spPr>
          <a:xfrm>
            <a:off x="2135393" y="3403002"/>
            <a:ext cx="1065007" cy="559398"/>
          </a:xfrm>
          <a:custGeom>
            <a:avLst/>
            <a:gdLst>
              <a:gd name="connsiteX0" fmla="*/ 0 w 1065007"/>
              <a:gd name="connsiteY0" fmla="*/ 0 h 559398"/>
              <a:gd name="connsiteX1" fmla="*/ 247426 w 1065007"/>
              <a:gd name="connsiteY1" fmla="*/ 161365 h 559398"/>
              <a:gd name="connsiteX2" fmla="*/ 387276 w 1065007"/>
              <a:gd name="connsiteY2" fmla="*/ 311972 h 559398"/>
              <a:gd name="connsiteX3" fmla="*/ 580913 w 1065007"/>
              <a:gd name="connsiteY3" fmla="*/ 376518 h 559398"/>
              <a:gd name="connsiteX4" fmla="*/ 1065007 w 1065007"/>
              <a:gd name="connsiteY4" fmla="*/ 559398 h 55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5007" h="559398">
                <a:moveTo>
                  <a:pt x="0" y="0"/>
                </a:moveTo>
                <a:lnTo>
                  <a:pt x="247426" y="161365"/>
                </a:lnTo>
                <a:lnTo>
                  <a:pt x="387276" y="311972"/>
                </a:lnTo>
                <a:lnTo>
                  <a:pt x="580913" y="376518"/>
                </a:lnTo>
                <a:lnTo>
                  <a:pt x="1065007" y="559398"/>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1" name="Group 64"/>
          <p:cNvGrpSpPr>
            <a:grpSpLocks/>
          </p:cNvGrpSpPr>
          <p:nvPr/>
        </p:nvGrpSpPr>
        <p:grpSpPr bwMode="auto">
          <a:xfrm>
            <a:off x="3581400" y="6172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flipV="1">
            <a:off x="3700463" y="6096000"/>
            <a:ext cx="566737" cy="4286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Freeform 111"/>
          <p:cNvSpPr/>
          <p:nvPr/>
        </p:nvSpPr>
        <p:spPr>
          <a:xfrm>
            <a:off x="2753957" y="3818964"/>
            <a:ext cx="892885" cy="1473798"/>
          </a:xfrm>
          <a:custGeom>
            <a:avLst/>
            <a:gdLst>
              <a:gd name="connsiteX0" fmla="*/ 0 w 892885"/>
              <a:gd name="connsiteY0" fmla="*/ 0 h 1473798"/>
              <a:gd name="connsiteX1" fmla="*/ 505610 w 892885"/>
              <a:gd name="connsiteY1" fmla="*/ 1398494 h 1473798"/>
              <a:gd name="connsiteX2" fmla="*/ 892885 w 892885"/>
              <a:gd name="connsiteY2" fmla="*/ 1473798 h 1473798"/>
            </a:gdLst>
            <a:ahLst/>
            <a:cxnLst>
              <a:cxn ang="0">
                <a:pos x="connsiteX0" y="connsiteY0"/>
              </a:cxn>
              <a:cxn ang="0">
                <a:pos x="connsiteX1" y="connsiteY1"/>
              </a:cxn>
              <a:cxn ang="0">
                <a:pos x="connsiteX2" y="connsiteY2"/>
              </a:cxn>
            </a:cxnLst>
            <a:rect l="l" t="t" r="r" b="b"/>
            <a:pathLst>
              <a:path w="892885" h="1473798">
                <a:moveTo>
                  <a:pt x="0" y="0"/>
                </a:moveTo>
                <a:lnTo>
                  <a:pt x="505610" y="1398494"/>
                </a:lnTo>
                <a:lnTo>
                  <a:pt x="892885" y="1473798"/>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3" name="Group 112"/>
          <p:cNvGrpSpPr/>
          <p:nvPr/>
        </p:nvGrpSpPr>
        <p:grpSpPr>
          <a:xfrm>
            <a:off x="3048000" y="3505200"/>
            <a:ext cx="762000" cy="533400"/>
            <a:chOff x="838200" y="2514600"/>
            <a:chExt cx="914400" cy="685800"/>
          </a:xfrm>
        </p:grpSpPr>
        <p:grpSp>
          <p:nvGrpSpPr>
            <p:cNvPr id="114" name="Group 126"/>
            <p:cNvGrpSpPr>
              <a:grpSpLocks/>
            </p:cNvGrpSpPr>
            <p:nvPr/>
          </p:nvGrpSpPr>
          <p:grpSpPr bwMode="auto">
            <a:xfrm rot="11542095">
              <a:off x="1080252" y="2865828"/>
              <a:ext cx="452438" cy="174625"/>
              <a:chOff x="3585" y="1872"/>
              <a:chExt cx="285" cy="110"/>
            </a:xfrm>
          </p:grpSpPr>
          <p:sp>
            <p:nvSpPr>
              <p:cNvPr id="117" name="Oval 127"/>
              <p:cNvSpPr>
                <a:spLocks noChangeArrowheads="1"/>
              </p:cNvSpPr>
              <p:nvPr/>
            </p:nvSpPr>
            <p:spPr bwMode="auto">
              <a:xfrm rot="-6309901">
                <a:off x="3809" y="1875"/>
                <a:ext cx="64" cy="58"/>
              </a:xfrm>
              <a:prstGeom prst="ellipse">
                <a:avLst/>
              </a:prstGeom>
              <a:noFill/>
              <a:ln w="25400">
                <a:solidFill>
                  <a:schemeClr val="tx1"/>
                </a:solidFill>
                <a:round/>
                <a:headEnd/>
                <a:tailEnd/>
              </a:ln>
            </p:spPr>
            <p:txBody>
              <a:bodyPr wrap="none" anchor="ctr"/>
              <a:lstStyle/>
              <a:p>
                <a:endParaRPr lang="en-US"/>
              </a:p>
            </p:txBody>
          </p:sp>
          <p:sp>
            <p:nvSpPr>
              <p:cNvPr id="118" name="Line 128"/>
              <p:cNvSpPr>
                <a:spLocks noChangeShapeType="1"/>
              </p:cNvSpPr>
              <p:nvPr/>
            </p:nvSpPr>
            <p:spPr bwMode="auto">
              <a:xfrm rot="15290099" flipV="1">
                <a:off x="3701" y="1826"/>
                <a:ext cx="0" cy="232"/>
              </a:xfrm>
              <a:prstGeom prst="line">
                <a:avLst/>
              </a:prstGeom>
              <a:noFill/>
              <a:ln w="25400">
                <a:solidFill>
                  <a:schemeClr val="tx1"/>
                </a:solidFill>
                <a:round/>
                <a:headEnd/>
                <a:tailEnd type="triangle" w="med" len="med"/>
              </a:ln>
            </p:spPr>
            <p:txBody>
              <a:bodyPr wrap="none" anchor="ctr"/>
              <a:lstStyle/>
              <a:p>
                <a:endParaRPr lang="en-US"/>
              </a:p>
            </p:txBody>
          </p:sp>
          <p:sp>
            <p:nvSpPr>
              <p:cNvPr id="119" name="Line 130"/>
              <p:cNvSpPr>
                <a:spLocks noChangeShapeType="1"/>
              </p:cNvSpPr>
              <p:nvPr/>
            </p:nvSpPr>
            <p:spPr bwMode="auto">
              <a:xfrm rot="-6309901">
                <a:off x="3679" y="1935"/>
                <a:ext cx="94" cy="0"/>
              </a:xfrm>
              <a:prstGeom prst="line">
                <a:avLst/>
              </a:prstGeom>
              <a:noFill/>
              <a:ln w="25400">
                <a:solidFill>
                  <a:schemeClr val="tx1"/>
                </a:solidFill>
                <a:round/>
                <a:headEnd/>
                <a:tailEnd/>
              </a:ln>
            </p:spPr>
            <p:txBody>
              <a:bodyPr wrap="none" anchor="ctr"/>
              <a:lstStyle/>
              <a:p>
                <a:endParaRPr lang="en-US"/>
              </a:p>
            </p:txBody>
          </p:sp>
          <p:sp>
            <p:nvSpPr>
              <p:cNvPr id="120" name="Line 131"/>
              <p:cNvSpPr>
                <a:spLocks noChangeShapeType="1"/>
              </p:cNvSpPr>
              <p:nvPr/>
            </p:nvSpPr>
            <p:spPr bwMode="auto">
              <a:xfrm rot="-6309901">
                <a:off x="3724" y="1919"/>
                <a:ext cx="94" cy="0"/>
              </a:xfrm>
              <a:prstGeom prst="line">
                <a:avLst/>
              </a:prstGeom>
              <a:noFill/>
              <a:ln w="25400">
                <a:solidFill>
                  <a:schemeClr val="tx1"/>
                </a:solidFill>
                <a:round/>
                <a:headEnd/>
                <a:tailEnd/>
              </a:ln>
            </p:spPr>
            <p:txBody>
              <a:bodyPr wrap="none" anchor="ctr"/>
              <a:lstStyle/>
              <a:p>
                <a:endParaRPr lang="en-US"/>
              </a:p>
            </p:txBody>
          </p:sp>
        </p:grpSp>
        <p:sp>
          <p:nvSpPr>
            <p:cNvPr id="115" name="TextBox 114"/>
            <p:cNvSpPr txBox="1"/>
            <p:nvPr/>
          </p:nvSpPr>
          <p:spPr>
            <a:xfrm>
              <a:off x="990600" y="2590800"/>
              <a:ext cx="685800" cy="336356"/>
            </a:xfrm>
            <a:prstGeom prst="rect">
              <a:avLst/>
            </a:prstGeom>
            <a:noFill/>
          </p:spPr>
          <p:txBody>
            <a:bodyPr wrap="square" rtlCol="0">
              <a:spAutoFit/>
            </a:bodyPr>
            <a:lstStyle/>
            <a:p>
              <a:r>
                <a:rPr lang="en-US" sz="1100" b="1" dirty="0"/>
                <a:t>MFP 2</a:t>
              </a:r>
            </a:p>
          </p:txBody>
        </p:sp>
        <p:sp>
          <p:nvSpPr>
            <p:cNvPr id="116" name="Oval 115"/>
            <p:cNvSpPr/>
            <p:nvPr/>
          </p:nvSpPr>
          <p:spPr>
            <a:xfrm>
              <a:off x="838200" y="2514600"/>
              <a:ext cx="9144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104"/>
          <p:cNvGrpSpPr/>
          <p:nvPr/>
        </p:nvGrpSpPr>
        <p:grpSpPr>
          <a:xfrm>
            <a:off x="2613210" y="3465810"/>
            <a:ext cx="737882" cy="398874"/>
            <a:chOff x="2364723" y="4040210"/>
            <a:chExt cx="737882" cy="398874"/>
          </a:xfrm>
        </p:grpSpPr>
        <p:grpSp>
          <p:nvGrpSpPr>
            <p:cNvPr id="6" name="Group 66"/>
            <p:cNvGrpSpPr/>
            <p:nvPr/>
          </p:nvGrpSpPr>
          <p:grpSpPr>
            <a:xfrm rot="20255795">
              <a:off x="2563190" y="4040210"/>
              <a:ext cx="345744" cy="323450"/>
              <a:chOff x="903118" y="5966381"/>
              <a:chExt cx="345744" cy="323450"/>
            </a:xfrm>
          </p:grpSpPr>
          <p:grpSp>
            <p:nvGrpSpPr>
              <p:cNvPr id="7" name="Group 261"/>
              <p:cNvGrpSpPr>
                <a:grpSpLocks/>
              </p:cNvGrpSpPr>
              <p:nvPr/>
            </p:nvGrpSpPr>
            <p:grpSpPr bwMode="auto">
              <a:xfrm rot="1428446">
                <a:off x="903118" y="5978666"/>
                <a:ext cx="345744" cy="311165"/>
                <a:chOff x="336" y="576"/>
                <a:chExt cx="336" cy="288"/>
              </a:xfrm>
            </p:grpSpPr>
            <p:sp>
              <p:nvSpPr>
                <p:cNvPr id="22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2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2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2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2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0" name="TextBox 219"/>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21" name="TextBox 22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21" name="Group 105"/>
          <p:cNvGrpSpPr/>
          <p:nvPr/>
        </p:nvGrpSpPr>
        <p:grpSpPr>
          <a:xfrm>
            <a:off x="6172200" y="2514600"/>
            <a:ext cx="363362" cy="378822"/>
            <a:chOff x="6551477" y="2895600"/>
            <a:chExt cx="363362" cy="378822"/>
          </a:xfrm>
        </p:grpSpPr>
        <p:grpSp>
          <p:nvGrpSpPr>
            <p:cNvPr id="122" name="Group 46"/>
            <p:cNvGrpSpPr>
              <a:grpSpLocks/>
            </p:cNvGrpSpPr>
            <p:nvPr/>
          </p:nvGrpSpPr>
          <p:grpSpPr bwMode="auto">
            <a:xfrm>
              <a:off x="6551477" y="2969622"/>
              <a:ext cx="304800" cy="304800"/>
              <a:chOff x="624" y="2208"/>
              <a:chExt cx="192" cy="192"/>
            </a:xfrm>
          </p:grpSpPr>
          <p:sp>
            <p:nvSpPr>
              <p:cNvPr id="12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2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1</a:t>
              </a:r>
            </a:p>
          </p:txBody>
        </p:sp>
      </p:grpSp>
      <p:grpSp>
        <p:nvGrpSpPr>
          <p:cNvPr id="126" name="Group 105"/>
          <p:cNvGrpSpPr/>
          <p:nvPr/>
        </p:nvGrpSpPr>
        <p:grpSpPr>
          <a:xfrm>
            <a:off x="6172200" y="3354978"/>
            <a:ext cx="363362" cy="378822"/>
            <a:chOff x="6551477" y="2895600"/>
            <a:chExt cx="363362" cy="378822"/>
          </a:xfrm>
        </p:grpSpPr>
        <p:grpSp>
          <p:nvGrpSpPr>
            <p:cNvPr id="127" name="Group 46"/>
            <p:cNvGrpSpPr>
              <a:grpSpLocks/>
            </p:cNvGrpSpPr>
            <p:nvPr/>
          </p:nvGrpSpPr>
          <p:grpSpPr bwMode="auto">
            <a:xfrm>
              <a:off x="6551477" y="2969622"/>
              <a:ext cx="304800" cy="304800"/>
              <a:chOff x="624" y="2208"/>
              <a:chExt cx="192" cy="192"/>
            </a:xfrm>
          </p:grpSpPr>
          <p:sp>
            <p:nvSpPr>
              <p:cNvPr id="12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2</a:t>
              </a:r>
            </a:p>
          </p:txBody>
        </p:sp>
      </p:grpSp>
      <p:grpSp>
        <p:nvGrpSpPr>
          <p:cNvPr id="131" name="Group 105"/>
          <p:cNvGrpSpPr/>
          <p:nvPr/>
        </p:nvGrpSpPr>
        <p:grpSpPr>
          <a:xfrm>
            <a:off x="6439954" y="3581400"/>
            <a:ext cx="363362" cy="378822"/>
            <a:chOff x="6551477" y="2895600"/>
            <a:chExt cx="363362" cy="378822"/>
          </a:xfrm>
        </p:grpSpPr>
        <p:grpSp>
          <p:nvGrpSpPr>
            <p:cNvPr id="132" name="Group 46"/>
            <p:cNvGrpSpPr>
              <a:grpSpLocks/>
            </p:cNvGrpSpPr>
            <p:nvPr/>
          </p:nvGrpSpPr>
          <p:grpSpPr bwMode="auto">
            <a:xfrm>
              <a:off x="6551477" y="2969622"/>
              <a:ext cx="304800" cy="304800"/>
              <a:chOff x="624" y="2208"/>
              <a:chExt cx="192" cy="192"/>
            </a:xfrm>
          </p:grpSpPr>
          <p:sp>
            <p:nvSpPr>
              <p:cNvPr id="13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3</a:t>
              </a:r>
            </a:p>
          </p:txBody>
        </p:sp>
      </p:grpSp>
      <p:grpSp>
        <p:nvGrpSpPr>
          <p:cNvPr id="136" name="Group 105"/>
          <p:cNvGrpSpPr/>
          <p:nvPr/>
        </p:nvGrpSpPr>
        <p:grpSpPr>
          <a:xfrm>
            <a:off x="6647038" y="3812178"/>
            <a:ext cx="363362" cy="378822"/>
            <a:chOff x="6551477" y="2895600"/>
            <a:chExt cx="363362" cy="378822"/>
          </a:xfrm>
        </p:grpSpPr>
        <p:grpSp>
          <p:nvGrpSpPr>
            <p:cNvPr id="137" name="Group 46"/>
            <p:cNvGrpSpPr>
              <a:grpSpLocks/>
            </p:cNvGrpSpPr>
            <p:nvPr/>
          </p:nvGrpSpPr>
          <p:grpSpPr bwMode="auto">
            <a:xfrm>
              <a:off x="6551477" y="2969622"/>
              <a:ext cx="304800" cy="304800"/>
              <a:chOff x="624" y="2208"/>
              <a:chExt cx="192" cy="192"/>
            </a:xfrm>
          </p:grpSpPr>
          <p:sp>
            <p:nvSpPr>
              <p:cNvPr id="13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4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4</a:t>
              </a:r>
            </a:p>
          </p:txBody>
        </p:sp>
      </p:grpSp>
      <p:grpSp>
        <p:nvGrpSpPr>
          <p:cNvPr id="152" name="Group 151"/>
          <p:cNvGrpSpPr/>
          <p:nvPr/>
        </p:nvGrpSpPr>
        <p:grpSpPr>
          <a:xfrm>
            <a:off x="3906822" y="5181600"/>
            <a:ext cx="926052" cy="334328"/>
            <a:chOff x="3831516" y="5181600"/>
            <a:chExt cx="1273884" cy="334328"/>
          </a:xfrm>
        </p:grpSpPr>
        <p:cxnSp>
          <p:nvCxnSpPr>
            <p:cNvPr id="142" name="Straight Connector 141"/>
            <p:cNvCxnSpPr/>
            <p:nvPr/>
          </p:nvCxnSpPr>
          <p:spPr>
            <a:xfrm>
              <a:off x="4038600" y="5334000"/>
              <a:ext cx="838200" cy="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flipH="1">
              <a:off x="4876800" y="5181600"/>
              <a:ext cx="228600" cy="334328"/>
              <a:chOff x="3886200" y="5181600"/>
              <a:chExt cx="152400" cy="334328"/>
            </a:xfrm>
          </p:grpSpPr>
          <p:cxnSp>
            <p:nvCxnSpPr>
              <p:cNvPr id="144" name="Straight Connector 143"/>
              <p:cNvCxnSpPr/>
              <p:nvPr/>
            </p:nvCxnSpPr>
            <p:spPr>
              <a:xfrm flipH="1" flipV="1">
                <a:off x="3886200" y="5181600"/>
                <a:ext cx="152400" cy="1524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3886200" y="5334000"/>
                <a:ext cx="142875" cy="18192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grpSp>
          <p:nvGrpSpPr>
            <p:cNvPr id="149" name="Group 148"/>
            <p:cNvGrpSpPr/>
            <p:nvPr/>
          </p:nvGrpSpPr>
          <p:grpSpPr>
            <a:xfrm>
              <a:off x="3831516" y="5181600"/>
              <a:ext cx="228600" cy="334328"/>
              <a:chOff x="3886200" y="5181600"/>
              <a:chExt cx="152400" cy="334328"/>
            </a:xfrm>
          </p:grpSpPr>
          <p:cxnSp>
            <p:nvCxnSpPr>
              <p:cNvPr id="150" name="Straight Connector 149"/>
              <p:cNvCxnSpPr/>
              <p:nvPr/>
            </p:nvCxnSpPr>
            <p:spPr>
              <a:xfrm flipH="1" flipV="1">
                <a:off x="3886200" y="5181600"/>
                <a:ext cx="152400" cy="1524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3886200" y="5334000"/>
                <a:ext cx="142875" cy="18192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grpSp>
      <p:sp>
        <p:nvSpPr>
          <p:cNvPr id="154" name="TextBox 153"/>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55" name="TextBox 154"/>
          <p:cNvSpPr txBox="1"/>
          <p:nvPr/>
        </p:nvSpPr>
        <p:spPr>
          <a:xfrm>
            <a:off x="6705600" y="3352800"/>
            <a:ext cx="1066800" cy="381000"/>
          </a:xfrm>
          <a:prstGeom prst="rect">
            <a:avLst/>
          </a:prstGeom>
          <a:noFill/>
        </p:spPr>
        <p:txBody>
          <a:bodyPr wrap="square" rtlCol="0">
            <a:spAutoFit/>
          </a:bodyPr>
          <a:lstStyle/>
          <a:p>
            <a:r>
              <a:rPr lang="en-US" b="1" dirty="0"/>
              <a:t>South</a:t>
            </a:r>
          </a:p>
        </p:txBody>
      </p:sp>
      <p:cxnSp>
        <p:nvCxnSpPr>
          <p:cNvPr id="156" name="Straight Connector 155"/>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rot="16200000">
            <a:off x="5989656" y="5293808"/>
            <a:ext cx="4572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solidFill>
                  <a:schemeClr val="tx1"/>
                </a:solidFill>
              </a:rPr>
              <a:t>ASLT POS</a:t>
            </a:r>
          </a:p>
        </p:txBody>
      </p:sp>
      <p:sp>
        <p:nvSpPr>
          <p:cNvPr id="146" name="Freeform 145"/>
          <p:cNvSpPr/>
          <p:nvPr/>
        </p:nvSpPr>
        <p:spPr>
          <a:xfrm>
            <a:off x="4762919" y="4783015"/>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TextBox 146"/>
          <p:cNvSpPr txBox="1"/>
          <p:nvPr/>
        </p:nvSpPr>
        <p:spPr>
          <a:xfrm>
            <a:off x="4419600" y="4724400"/>
            <a:ext cx="841087" cy="276999"/>
          </a:xfrm>
          <a:prstGeom prst="rect">
            <a:avLst/>
          </a:prstGeom>
          <a:solidFill>
            <a:schemeClr val="bg1"/>
          </a:solidFill>
        </p:spPr>
        <p:txBody>
          <a:bodyPr wrap="square" rtlCol="0">
            <a:spAutoFit/>
          </a:bodyPr>
          <a:lstStyle/>
          <a:p>
            <a:r>
              <a:rPr lang="en-US" sz="1200" b="1" dirty="0"/>
              <a:t>PL Ranger</a:t>
            </a:r>
          </a:p>
        </p:txBody>
      </p:sp>
      <p:sp>
        <p:nvSpPr>
          <p:cNvPr id="157" name="TextBox 156"/>
          <p:cNvSpPr txBox="1"/>
          <p:nvPr/>
        </p:nvSpPr>
        <p:spPr>
          <a:xfrm>
            <a:off x="8077200" y="4648200"/>
            <a:ext cx="841087" cy="276999"/>
          </a:xfrm>
          <a:prstGeom prst="rect">
            <a:avLst/>
          </a:prstGeom>
          <a:solidFill>
            <a:schemeClr val="bg1"/>
          </a:solidFill>
        </p:spPr>
        <p:txBody>
          <a:bodyPr wrap="square" rtlCol="0">
            <a:spAutoFit/>
          </a:bodyPr>
          <a:lstStyle/>
          <a:p>
            <a:r>
              <a:rPr lang="en-US" sz="1200" b="1" dirty="0"/>
              <a:t>PL Ranger</a:t>
            </a:r>
          </a:p>
        </p:txBody>
      </p:sp>
      <p:grpSp>
        <p:nvGrpSpPr>
          <p:cNvPr id="143" name="Group 136"/>
          <p:cNvGrpSpPr>
            <a:grpSpLocks/>
          </p:cNvGrpSpPr>
          <p:nvPr/>
        </p:nvGrpSpPr>
        <p:grpSpPr bwMode="auto">
          <a:xfrm rot="2853826">
            <a:off x="5846168" y="3780773"/>
            <a:ext cx="381000" cy="152400"/>
            <a:chOff x="576" y="2736"/>
            <a:chExt cx="240" cy="96"/>
          </a:xfrm>
        </p:grpSpPr>
        <p:sp>
          <p:nvSpPr>
            <p:cNvPr id="153" name="Line 137"/>
            <p:cNvSpPr>
              <a:spLocks noChangeShapeType="1"/>
            </p:cNvSpPr>
            <p:nvPr/>
          </p:nvSpPr>
          <p:spPr bwMode="auto">
            <a:xfrm>
              <a:off x="576" y="2736"/>
              <a:ext cx="0" cy="96"/>
            </a:xfrm>
            <a:prstGeom prst="line">
              <a:avLst/>
            </a:prstGeom>
            <a:noFill/>
            <a:ln w="38100">
              <a:solidFill>
                <a:schemeClr val="tx1"/>
              </a:solidFill>
              <a:round/>
              <a:headEnd/>
              <a:tailEnd/>
            </a:ln>
          </p:spPr>
          <p:txBody>
            <a:bodyPr wrap="none" anchor="ctr"/>
            <a:lstStyle/>
            <a:p>
              <a:endParaRPr lang="en-US"/>
            </a:p>
          </p:txBody>
        </p:sp>
        <p:sp>
          <p:nvSpPr>
            <p:cNvPr id="158" name="Line 138"/>
            <p:cNvSpPr>
              <a:spLocks noChangeShapeType="1"/>
            </p:cNvSpPr>
            <p:nvPr/>
          </p:nvSpPr>
          <p:spPr bwMode="auto">
            <a:xfrm>
              <a:off x="816" y="2736"/>
              <a:ext cx="0" cy="96"/>
            </a:xfrm>
            <a:prstGeom prst="line">
              <a:avLst/>
            </a:prstGeom>
            <a:noFill/>
            <a:ln w="38100">
              <a:solidFill>
                <a:schemeClr val="tx1"/>
              </a:solidFill>
              <a:round/>
              <a:headEnd/>
              <a:tailEnd/>
            </a:ln>
          </p:spPr>
          <p:txBody>
            <a:bodyPr wrap="none" anchor="ctr"/>
            <a:lstStyle/>
            <a:p>
              <a:endParaRPr lang="en-US"/>
            </a:p>
          </p:txBody>
        </p:sp>
        <p:sp>
          <p:nvSpPr>
            <p:cNvPr id="159" name="Line 139"/>
            <p:cNvSpPr>
              <a:spLocks noChangeShapeType="1"/>
            </p:cNvSpPr>
            <p:nvPr/>
          </p:nvSpPr>
          <p:spPr bwMode="auto">
            <a:xfrm>
              <a:off x="576" y="2784"/>
              <a:ext cx="240" cy="0"/>
            </a:xfrm>
            <a:prstGeom prst="line">
              <a:avLst/>
            </a:prstGeom>
            <a:noFill/>
            <a:ln w="38100">
              <a:solidFill>
                <a:schemeClr val="tx1"/>
              </a:solidFill>
              <a:round/>
              <a:headEnd/>
              <a:tailEnd/>
            </a:ln>
          </p:spPr>
          <p:txBody>
            <a:bodyPr wrap="none" anchor="ctr"/>
            <a:lstStyle/>
            <a:p>
              <a:endParaRPr lang="en-US"/>
            </a:p>
          </p:txBody>
        </p:sp>
      </p:grpSp>
      <p:sp>
        <p:nvSpPr>
          <p:cNvPr id="160" name="Text Box 140"/>
          <p:cNvSpPr txBox="1">
            <a:spLocks noChangeArrowheads="1"/>
          </p:cNvSpPr>
          <p:nvPr/>
        </p:nvSpPr>
        <p:spPr bwMode="auto">
          <a:xfrm rot="2616335">
            <a:off x="5652493" y="3799823"/>
            <a:ext cx="522287" cy="274637"/>
          </a:xfrm>
          <a:prstGeom prst="rect">
            <a:avLst/>
          </a:prstGeom>
          <a:noFill/>
          <a:ln w="38100">
            <a:noFill/>
            <a:miter lim="800000"/>
            <a:headEnd/>
            <a:tailEnd/>
          </a:ln>
        </p:spPr>
        <p:txBody>
          <a:bodyPr wrap="none">
            <a:spAutoFit/>
          </a:bodyPr>
          <a:lstStyle/>
          <a:p>
            <a:r>
              <a:rPr lang="en-US" sz="1200" b="1" dirty="0"/>
              <a:t>SMK</a:t>
            </a:r>
          </a:p>
        </p:txBody>
      </p:sp>
      <p:sp>
        <p:nvSpPr>
          <p:cNvPr id="161" name="Text Box 141"/>
          <p:cNvSpPr txBox="1">
            <a:spLocks noChangeArrowheads="1"/>
          </p:cNvSpPr>
          <p:nvPr/>
        </p:nvSpPr>
        <p:spPr bwMode="auto">
          <a:xfrm rot="2616335">
            <a:off x="6049368" y="4095098"/>
            <a:ext cx="739775" cy="274637"/>
          </a:xfrm>
          <a:prstGeom prst="rect">
            <a:avLst/>
          </a:prstGeom>
          <a:noFill/>
          <a:ln w="38100">
            <a:noFill/>
            <a:miter lim="800000"/>
            <a:headEnd/>
            <a:tailEnd/>
          </a:ln>
        </p:spPr>
        <p:txBody>
          <a:bodyPr wrap="none">
            <a:spAutoFit/>
          </a:bodyPr>
          <a:lstStyle/>
          <a:p>
            <a:r>
              <a:rPr lang="en-US" sz="1200" b="1" dirty="0"/>
              <a:t>KC0105</a:t>
            </a:r>
          </a:p>
        </p:txBody>
      </p:sp>
      <p:sp>
        <p:nvSpPr>
          <p:cNvPr id="164" name="Freeform 163"/>
          <p:cNvSpPr/>
          <p:nvPr/>
        </p:nvSpPr>
        <p:spPr>
          <a:xfrm>
            <a:off x="4931923" y="5350213"/>
            <a:ext cx="836579" cy="175098"/>
          </a:xfrm>
          <a:custGeom>
            <a:avLst/>
            <a:gdLst>
              <a:gd name="connsiteX0" fmla="*/ 0 w 836579"/>
              <a:gd name="connsiteY0" fmla="*/ 0 h 175098"/>
              <a:gd name="connsiteX1" fmla="*/ 836579 w 836579"/>
              <a:gd name="connsiteY1" fmla="*/ 175098 h 175098"/>
            </a:gdLst>
            <a:ahLst/>
            <a:cxnLst>
              <a:cxn ang="0">
                <a:pos x="connsiteX0" y="connsiteY0"/>
              </a:cxn>
              <a:cxn ang="0">
                <a:pos x="connsiteX1" y="connsiteY1"/>
              </a:cxn>
            </a:cxnLst>
            <a:rect l="l" t="t" r="r" b="b"/>
            <a:pathLst>
              <a:path w="836579" h="175098">
                <a:moveTo>
                  <a:pt x="0" y="0"/>
                </a:moveTo>
                <a:lnTo>
                  <a:pt x="836579" y="175098"/>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65" name="Group 164"/>
          <p:cNvGrpSpPr/>
          <p:nvPr/>
        </p:nvGrpSpPr>
        <p:grpSpPr>
          <a:xfrm>
            <a:off x="6480175" y="3581400"/>
            <a:ext cx="911225" cy="395287"/>
            <a:chOff x="6480175" y="3719513"/>
            <a:chExt cx="911225" cy="395287"/>
          </a:xfrm>
        </p:grpSpPr>
        <p:grpSp>
          <p:nvGrpSpPr>
            <p:cNvPr id="166" name="Group 49"/>
            <p:cNvGrpSpPr>
              <a:grpSpLocks/>
            </p:cNvGrpSpPr>
            <p:nvPr/>
          </p:nvGrpSpPr>
          <p:grpSpPr bwMode="auto">
            <a:xfrm>
              <a:off x="5490199" y="3810000"/>
              <a:ext cx="192" cy="304800"/>
              <a:chOff x="624" y="2208"/>
              <a:chExt cx="192" cy="192"/>
            </a:xfrm>
          </p:grpSpPr>
          <p:sp>
            <p:nvSpPr>
              <p:cNvPr id="168" name="Line 50"/>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69" name="Line 51"/>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67" name="Text Box 75"/>
            <p:cNvSpPr txBox="1">
              <a:spLocks noChangeArrowheads="1"/>
            </p:cNvSpPr>
            <p:nvPr/>
          </p:nvSpPr>
          <p:spPr bwMode="auto">
            <a:xfrm>
              <a:off x="6651625" y="3719513"/>
              <a:ext cx="739775" cy="274637"/>
            </a:xfrm>
            <a:prstGeom prst="rect">
              <a:avLst/>
            </a:prstGeom>
            <a:noFill/>
            <a:ln w="38100">
              <a:noFill/>
              <a:miter lim="800000"/>
              <a:headEnd/>
              <a:tailEnd/>
            </a:ln>
          </p:spPr>
          <p:txBody>
            <a:bodyPr wrap="none">
              <a:spAutoFit/>
            </a:bodyPr>
            <a:lstStyle/>
            <a:p>
              <a:r>
                <a:rPr lang="en-US" sz="1200" b="1" dirty="0"/>
                <a:t>KC0045</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42</a:t>
            </a:fld>
            <a:endParaRPr lang="en-US"/>
          </a:p>
        </p:txBody>
      </p:sp>
      <p:sp>
        <p:nvSpPr>
          <p:cNvPr id="5" name="Rectangle 4"/>
          <p:cNvSpPr/>
          <p:nvPr/>
        </p:nvSpPr>
        <p:spPr>
          <a:xfrm>
            <a:off x="0" y="0"/>
            <a:ext cx="9144000" cy="7109639"/>
          </a:xfrm>
          <a:prstGeom prst="rect">
            <a:avLst/>
          </a:prstGeom>
        </p:spPr>
        <p:txBody>
          <a:bodyPr wrap="square">
            <a:spAutoFit/>
          </a:bodyPr>
          <a:lstStyle/>
          <a:p>
            <a:pPr>
              <a:buFont typeface="Arial" pitchFamily="34" charset="0"/>
              <a:buChar char="•"/>
            </a:pPr>
            <a:r>
              <a:rPr lang="en-US" sz="1200" dirty="0"/>
              <a:t>Scheme of Maneuver: Assault</a:t>
            </a:r>
          </a:p>
          <a:p>
            <a:pPr>
              <a:buFont typeface="Arial" pitchFamily="34" charset="0"/>
              <a:buChar char="•"/>
            </a:pPr>
            <a:r>
              <a:rPr lang="en-US" sz="1200" dirty="0"/>
              <a:t>Phase  </a:t>
            </a:r>
            <a:r>
              <a:rPr lang="en-US" sz="1200" u="sng" dirty="0"/>
              <a:t>4</a:t>
            </a:r>
            <a:r>
              <a:rPr lang="en-US" sz="1200" dirty="0"/>
              <a:t> Begins with </a:t>
            </a:r>
            <a:r>
              <a:rPr lang="en-US" sz="1200" u="sng" dirty="0"/>
              <a:t>Leaving the ASLT POS. </a:t>
            </a:r>
            <a:r>
              <a:rPr lang="en-US" sz="1200" dirty="0"/>
              <a:t>Ends with </a:t>
            </a:r>
            <a:r>
              <a:rPr lang="en-US" sz="1200" u="sng" dirty="0"/>
              <a:t>OBJ Bull seized. </a:t>
            </a:r>
            <a:r>
              <a:rPr lang="en-US" sz="1200" dirty="0"/>
              <a:t>Critical to this phase is </a:t>
            </a:r>
            <a:r>
              <a:rPr lang="en-US" sz="1200" u="sng" dirty="0"/>
              <a:t>seizing OBJ Bull North</a:t>
            </a:r>
          </a:p>
          <a:p>
            <a:pPr>
              <a:buFont typeface="Arial" pitchFamily="34" charset="0"/>
              <a:buChar char="•"/>
            </a:pPr>
            <a:r>
              <a:rPr lang="en-US" sz="1200" dirty="0"/>
              <a:t>Enemy is currently withdrawing from OBJ Bull. </a:t>
            </a:r>
          </a:p>
          <a:p>
            <a:pPr>
              <a:buFont typeface="Arial" pitchFamily="34" charset="0"/>
              <a:buChar char="•"/>
            </a:pPr>
            <a:r>
              <a:rPr lang="en-US" sz="1200" dirty="0"/>
              <a:t>OOM- 2</a:t>
            </a:r>
            <a:r>
              <a:rPr lang="en-US" sz="1200" baseline="30000" dirty="0"/>
              <a:t>nd</a:t>
            </a:r>
            <a:r>
              <a:rPr lang="en-US" sz="1200" dirty="0"/>
              <a:t> PLT, 1</a:t>
            </a:r>
            <a:r>
              <a:rPr lang="en-US" sz="1200" baseline="30000" dirty="0"/>
              <a:t>st</a:t>
            </a:r>
            <a:r>
              <a:rPr lang="en-US" sz="1200" dirty="0"/>
              <a:t> PLT , HQ 1 </a:t>
            </a:r>
          </a:p>
          <a:p>
            <a:pPr>
              <a:buFont typeface="Arial" pitchFamily="34" charset="0"/>
              <a:buChar char="•"/>
            </a:pPr>
            <a:r>
              <a:rPr lang="en-US" sz="1200" dirty="0"/>
              <a:t>Distance, Direction, Speed of travel, Movement Formations: Move at approximately  30 degrees to the breach site.</a:t>
            </a:r>
          </a:p>
          <a:p>
            <a:pPr>
              <a:buFont typeface="Arial" pitchFamily="34" charset="0"/>
              <a:buChar char="•"/>
            </a:pPr>
            <a:endParaRPr lang="en-US" sz="1200" dirty="0"/>
          </a:p>
          <a:p>
            <a:pPr>
              <a:buFont typeface="Arial" pitchFamily="34" charset="0"/>
              <a:buChar char="•"/>
            </a:pPr>
            <a:r>
              <a:rPr lang="en-US" sz="1200" dirty="0"/>
              <a:t>2</a:t>
            </a:r>
            <a:r>
              <a:rPr lang="en-US" sz="1200" baseline="30000" dirty="0"/>
              <a:t>nd</a:t>
            </a:r>
            <a:r>
              <a:rPr lang="en-US" sz="1200" dirty="0"/>
              <a:t> PLT will leave the ASLT POS and begin to move to the breach site located  </a:t>
            </a:r>
            <a:r>
              <a:rPr lang="en-US" sz="1200" dirty="0" err="1"/>
              <a:t>vic</a:t>
            </a:r>
            <a:r>
              <a:rPr lang="en-US" sz="1200" dirty="0"/>
              <a:t> GA 164 827.</a:t>
            </a:r>
          </a:p>
          <a:p>
            <a:pPr>
              <a:buFont typeface="Arial" pitchFamily="34" charset="0"/>
              <a:buChar char="•"/>
            </a:pPr>
            <a:r>
              <a:rPr lang="en-US" sz="1200" dirty="0"/>
              <a:t>1</a:t>
            </a:r>
            <a:r>
              <a:rPr lang="en-US" sz="1200" baseline="30000" dirty="0"/>
              <a:t>st</a:t>
            </a:r>
            <a:r>
              <a:rPr lang="en-US" sz="1200" dirty="0"/>
              <a:t> PLT will move 1x Phase line behind. </a:t>
            </a:r>
          </a:p>
          <a:p>
            <a:pPr>
              <a:buFont typeface="Arial" pitchFamily="34" charset="0"/>
              <a:buChar char="•"/>
            </a:pPr>
            <a:r>
              <a:rPr lang="en-US" sz="1200" dirty="0"/>
              <a:t>Prior to crossing PL Ranger , 4</a:t>
            </a:r>
            <a:r>
              <a:rPr lang="en-US" sz="1200" baseline="30000" dirty="0"/>
              <a:t>th</a:t>
            </a:r>
            <a:r>
              <a:rPr lang="en-US" sz="1200" dirty="0"/>
              <a:t> PLT will shift to TRPs 1-3</a:t>
            </a:r>
          </a:p>
          <a:p>
            <a:pPr>
              <a:buFont typeface="Arial" pitchFamily="34" charset="0"/>
              <a:buChar char="•"/>
            </a:pPr>
            <a:r>
              <a:rPr lang="en-US" sz="1200" dirty="0"/>
              <a:t> 2</a:t>
            </a:r>
            <a:r>
              <a:rPr lang="en-US" sz="1200" baseline="30000" dirty="0"/>
              <a:t>nd</a:t>
            </a:r>
            <a:r>
              <a:rPr lang="en-US" sz="1200" dirty="0"/>
              <a:t> PLT will move to PL Sierra and 1</a:t>
            </a:r>
            <a:r>
              <a:rPr lang="en-US" sz="1200" baseline="30000" dirty="0"/>
              <a:t>st</a:t>
            </a:r>
            <a:r>
              <a:rPr lang="en-US" sz="1200" dirty="0"/>
              <a:t> PLT will move to PL Ranger.</a:t>
            </a:r>
          </a:p>
          <a:p>
            <a:pPr>
              <a:buFont typeface="Arial" pitchFamily="34" charset="0"/>
              <a:buChar char="•"/>
            </a:pPr>
            <a:r>
              <a:rPr lang="en-US" sz="1200" dirty="0"/>
              <a:t>Prior to crossing PL Sierra, 4</a:t>
            </a:r>
            <a:r>
              <a:rPr lang="en-US" sz="1200" baseline="30000" dirty="0"/>
              <a:t>th</a:t>
            </a:r>
            <a:r>
              <a:rPr lang="en-US" sz="1200" dirty="0"/>
              <a:t> PLT will shift to TRPs 1-2 and fire TGT KC 2010 </a:t>
            </a:r>
          </a:p>
          <a:p>
            <a:pPr>
              <a:buFont typeface="Arial" pitchFamily="34" charset="0"/>
              <a:buChar char="•"/>
            </a:pPr>
            <a:r>
              <a:rPr lang="en-US" sz="1200" dirty="0"/>
              <a:t>2</a:t>
            </a:r>
            <a:r>
              <a:rPr lang="en-US" sz="1200" baseline="30000" dirty="0"/>
              <a:t>nd</a:t>
            </a:r>
            <a:r>
              <a:rPr lang="en-US" sz="1200" dirty="0"/>
              <a:t> PLT will move to the breach site and conduct a breach at PL Silverado</a:t>
            </a:r>
          </a:p>
          <a:p>
            <a:pPr>
              <a:buFont typeface="Arial" pitchFamily="34" charset="0"/>
              <a:buChar char="•"/>
            </a:pPr>
            <a:r>
              <a:rPr lang="en-US" sz="1200" dirty="0"/>
              <a:t>1</a:t>
            </a:r>
            <a:r>
              <a:rPr lang="en-US" sz="1200" baseline="30000" dirty="0"/>
              <a:t>st</a:t>
            </a:r>
            <a:r>
              <a:rPr lang="en-US" sz="1200" dirty="0"/>
              <a:t> PLT will move to PL Sierra and hold. </a:t>
            </a:r>
          </a:p>
          <a:p>
            <a:pPr>
              <a:buFont typeface="Arial" pitchFamily="34" charset="0"/>
              <a:buChar char="•"/>
            </a:pPr>
            <a:r>
              <a:rPr lang="en-US" sz="1200" dirty="0"/>
              <a:t>4</a:t>
            </a:r>
            <a:r>
              <a:rPr lang="en-US" sz="1200" baseline="30000" dirty="0"/>
              <a:t>th</a:t>
            </a:r>
            <a:r>
              <a:rPr lang="en-US" sz="1200" dirty="0"/>
              <a:t> PLT will cease fire prior to 2</a:t>
            </a:r>
            <a:r>
              <a:rPr lang="en-US" sz="1200" baseline="30000" dirty="0"/>
              <a:t>nd</a:t>
            </a:r>
            <a:r>
              <a:rPr lang="en-US" sz="1200" dirty="0"/>
              <a:t> PLT crossing PL Silverado</a:t>
            </a:r>
          </a:p>
          <a:p>
            <a:pPr>
              <a:buFont typeface="Arial" pitchFamily="34" charset="0"/>
              <a:buChar char="•"/>
            </a:pPr>
            <a:r>
              <a:rPr lang="en-US" sz="1200" dirty="0"/>
              <a:t>After 2</a:t>
            </a:r>
            <a:r>
              <a:rPr lang="en-US" sz="1200" baseline="30000" dirty="0"/>
              <a:t>nd</a:t>
            </a:r>
            <a:r>
              <a:rPr lang="en-US" sz="1200" dirty="0"/>
              <a:t> PLT has breached, they will move to seize OBJ Bull South.</a:t>
            </a:r>
          </a:p>
          <a:p>
            <a:pPr>
              <a:buFont typeface="Arial" pitchFamily="34" charset="0"/>
              <a:buChar char="•"/>
            </a:pPr>
            <a:r>
              <a:rPr lang="en-US" sz="1200" dirty="0"/>
              <a:t>2</a:t>
            </a:r>
            <a:r>
              <a:rPr lang="en-US" sz="1200" baseline="30000" dirty="0"/>
              <a:t>nd</a:t>
            </a:r>
            <a:r>
              <a:rPr lang="en-US" sz="1200" dirty="0"/>
              <a:t> PLT will fire TGT KC 2015 at PL Tacoma</a:t>
            </a:r>
          </a:p>
          <a:p>
            <a:pPr>
              <a:buFont typeface="Arial" pitchFamily="34" charset="0"/>
              <a:buChar char="•"/>
            </a:pPr>
            <a:r>
              <a:rPr lang="en-US" sz="1200" dirty="0"/>
              <a:t>Once OBJ Bull South has been seized,2</a:t>
            </a:r>
            <a:r>
              <a:rPr lang="en-US" sz="1200" baseline="30000" dirty="0"/>
              <a:t>nd</a:t>
            </a:r>
            <a:r>
              <a:rPr lang="en-US" sz="1200" dirty="0"/>
              <a:t> PLT will set up a SBF Engaging between TRPs 1-6, engaging troops and trucks with M240, armored vehicles with Javelins. </a:t>
            </a:r>
          </a:p>
          <a:p>
            <a:pPr>
              <a:buFont typeface="Arial" pitchFamily="34" charset="0"/>
              <a:buChar char="•"/>
            </a:pPr>
            <a:r>
              <a:rPr lang="en-US" sz="1200" dirty="0"/>
              <a:t>1</a:t>
            </a:r>
            <a:r>
              <a:rPr lang="en-US" sz="1200" baseline="30000" dirty="0"/>
              <a:t>st</a:t>
            </a:r>
            <a:r>
              <a:rPr lang="en-US" sz="1200" dirty="0"/>
              <a:t> PLT will flank to the west of PL Bull Dogs. </a:t>
            </a:r>
          </a:p>
          <a:p>
            <a:pPr>
              <a:buFont typeface="Arial" pitchFamily="34" charset="0"/>
              <a:buChar char="•"/>
            </a:pPr>
            <a:r>
              <a:rPr lang="en-US" sz="1200" dirty="0"/>
              <a:t>Prior to 1st PLT crossing PL Titan, 2</a:t>
            </a:r>
            <a:r>
              <a:rPr lang="en-US" sz="1200" baseline="30000" dirty="0"/>
              <a:t>nd</a:t>
            </a:r>
            <a:r>
              <a:rPr lang="en-US" sz="1200" dirty="0"/>
              <a:t> PLT will shift fires to  TRPs 5-6</a:t>
            </a:r>
          </a:p>
          <a:p>
            <a:pPr>
              <a:buFont typeface="Arial" pitchFamily="34" charset="0"/>
              <a:buChar char="•"/>
            </a:pPr>
            <a:r>
              <a:rPr lang="en-US" sz="1200" dirty="0"/>
              <a:t>Prior to 1</a:t>
            </a:r>
            <a:r>
              <a:rPr lang="en-US" sz="1200" baseline="30000" dirty="0"/>
              <a:t>st</a:t>
            </a:r>
            <a:r>
              <a:rPr lang="en-US" sz="1200" dirty="0"/>
              <a:t> PLT crossing PL Bulldogs, 2</a:t>
            </a:r>
            <a:r>
              <a:rPr lang="en-US" sz="1200" baseline="30000" dirty="0"/>
              <a:t>nd</a:t>
            </a:r>
            <a:r>
              <a:rPr lang="en-US" sz="1200" dirty="0"/>
              <a:t> PLT will shift fires to TRPs 6-7</a:t>
            </a:r>
          </a:p>
          <a:p>
            <a:pPr>
              <a:buFont typeface="Arial" pitchFamily="34" charset="0"/>
              <a:buChar char="•"/>
            </a:pPr>
            <a:r>
              <a:rPr lang="en-US" sz="1200" dirty="0"/>
              <a:t>Prior to 1</a:t>
            </a:r>
            <a:r>
              <a:rPr lang="en-US" sz="1200" baseline="30000" dirty="0"/>
              <a:t>st</a:t>
            </a:r>
            <a:r>
              <a:rPr lang="en-US" sz="1200" dirty="0"/>
              <a:t> PLT crossing PL Gators, 2</a:t>
            </a:r>
            <a:r>
              <a:rPr lang="en-US" sz="1200" baseline="30000" dirty="0"/>
              <a:t>nd</a:t>
            </a:r>
            <a:r>
              <a:rPr lang="en-US" sz="1200" dirty="0"/>
              <a:t> PLT will cease fires</a:t>
            </a:r>
          </a:p>
          <a:p>
            <a:pPr>
              <a:buFont typeface="Arial" pitchFamily="34" charset="0"/>
              <a:buChar char="•"/>
            </a:pPr>
            <a:r>
              <a:rPr lang="en-US" sz="1200" dirty="0"/>
              <a:t>1</a:t>
            </a:r>
            <a:r>
              <a:rPr lang="en-US" sz="1200" baseline="30000" dirty="0"/>
              <a:t>st</a:t>
            </a:r>
            <a:r>
              <a:rPr lang="en-US" sz="1200" dirty="0"/>
              <a:t> PLT will then move to PL Gators to seize OBJ Bull North.</a:t>
            </a:r>
          </a:p>
          <a:p>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HQ1- 1</a:t>
            </a:r>
            <a:r>
              <a:rPr lang="en-US" sz="1200" baseline="30000" dirty="0"/>
              <a:t>st</a:t>
            </a:r>
            <a:r>
              <a:rPr lang="en-US" sz="1200" dirty="0"/>
              <a:t> PLT</a:t>
            </a:r>
          </a:p>
          <a:p>
            <a:pPr>
              <a:buFont typeface="Arial" pitchFamily="34" charset="0"/>
              <a:buChar char="•"/>
            </a:pPr>
            <a:r>
              <a:rPr lang="en-US" sz="1200" dirty="0"/>
              <a:t>HQ2- MFP 2</a:t>
            </a:r>
          </a:p>
          <a:p>
            <a:pPr>
              <a:buFont typeface="Arial" pitchFamily="34" charset="0"/>
              <a:buChar char="•"/>
            </a:pPr>
            <a:r>
              <a:rPr lang="en-US" sz="1200" dirty="0"/>
              <a:t>High Pay off target for this phase:  Enemy Aviation, 2S6M, MT-12</a:t>
            </a:r>
          </a:p>
          <a:p>
            <a:pPr>
              <a:buFont typeface="Arial" pitchFamily="34" charset="0"/>
              <a:buChar char="•"/>
            </a:pPr>
            <a:r>
              <a:rPr lang="en-US" sz="1200" dirty="0"/>
              <a:t>CASEVAC PLAN: (CCP, AXP) CCP Located MFP 2 (West of Utah) CCP Located on OBJ Bull North (East of Utah). AXP Located at CP 3</a:t>
            </a:r>
          </a:p>
          <a:p>
            <a:pPr>
              <a:buFont typeface="Arial" pitchFamily="34" charset="0"/>
              <a:buChar char="•"/>
            </a:pPr>
            <a:r>
              <a:rPr lang="en-US" sz="1200" dirty="0"/>
              <a:t>RECOVERY PLAN: Self Recover to SBF</a:t>
            </a:r>
          </a:p>
          <a:p>
            <a:pPr>
              <a:buFont typeface="Arial" pitchFamily="34" charset="0"/>
              <a:buChar char="•"/>
            </a:pPr>
            <a:r>
              <a:rPr lang="en-US" sz="1200" dirty="0"/>
              <a:t>WPNs Control Status Tight</a:t>
            </a:r>
          </a:p>
          <a:p>
            <a:pPr>
              <a:buFont typeface="Arial" pitchFamily="34" charset="0"/>
              <a:buChar char="•"/>
            </a:pPr>
            <a:r>
              <a:rPr lang="en-US" sz="1200" dirty="0"/>
              <a:t>Special Instructions- CO Commander approval for TOWs, Use Javelins for 2S6M</a:t>
            </a:r>
          </a:p>
          <a:p>
            <a:r>
              <a:rPr lang="en-US" sz="1200" dirty="0"/>
              <a:t>*Talk every element and locations of headquarter 1 and 2</a:t>
            </a:r>
          </a:p>
        </p:txBody>
      </p:sp>
      <p:sp>
        <p:nvSpPr>
          <p:cNvPr id="6" name="5-Point Star 5"/>
          <p:cNvSpPr/>
          <p:nvPr/>
        </p:nvSpPr>
        <p:spPr>
          <a:xfrm>
            <a:off x="4114800" y="4038600"/>
            <a:ext cx="228600" cy="228600"/>
          </a:xfrm>
          <a:prstGeom prst="star5">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 </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
        <p:nvSpPr>
          <p:cNvPr id="217" name="Oval 216"/>
          <p:cNvSpPr/>
          <p:nvPr/>
        </p:nvSpPr>
        <p:spPr>
          <a:xfrm>
            <a:off x="1524000" y="29718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grpSp>
        <p:nvGrpSpPr>
          <p:cNvPr id="5" name="Group 228"/>
          <p:cNvGrpSpPr/>
          <p:nvPr/>
        </p:nvGrpSpPr>
        <p:grpSpPr>
          <a:xfrm>
            <a:off x="10134600" y="5105400"/>
            <a:ext cx="737882" cy="398874"/>
            <a:chOff x="6019800" y="3505200"/>
            <a:chExt cx="737882" cy="398874"/>
          </a:xfrm>
        </p:grpSpPr>
        <p:grpSp>
          <p:nvGrpSpPr>
            <p:cNvPr id="6" name="Group 87"/>
            <p:cNvGrpSpPr/>
            <p:nvPr/>
          </p:nvGrpSpPr>
          <p:grpSpPr>
            <a:xfrm>
              <a:off x="6019800" y="3505200"/>
              <a:ext cx="737882" cy="398874"/>
              <a:chOff x="2364723" y="4040210"/>
              <a:chExt cx="737882" cy="398874"/>
            </a:xfrm>
          </p:grpSpPr>
          <p:grpSp>
            <p:nvGrpSpPr>
              <p:cNvPr id="7" name="Group 66"/>
              <p:cNvGrpSpPr/>
              <p:nvPr/>
            </p:nvGrpSpPr>
            <p:grpSpPr>
              <a:xfrm rot="20255795">
                <a:off x="2563190" y="4040210"/>
                <a:ext cx="345744" cy="323450"/>
                <a:chOff x="903118" y="5966381"/>
                <a:chExt cx="345744" cy="323450"/>
              </a:xfrm>
            </p:grpSpPr>
            <p:grpSp>
              <p:nvGrpSpPr>
                <p:cNvPr id="8"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119"/>
          <p:cNvGrpSpPr>
            <a:grpSpLocks/>
          </p:cNvGrpSpPr>
          <p:nvPr/>
        </p:nvGrpSpPr>
        <p:grpSpPr bwMode="auto">
          <a:xfrm rot="3824875">
            <a:off x="3709913" y="3929457"/>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sp>
        <p:nvSpPr>
          <p:cNvPr id="289" name="Rectangle 288"/>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IVA</a:t>
            </a:r>
          </a:p>
        </p:txBody>
      </p:sp>
      <p:grpSp>
        <p:nvGrpSpPr>
          <p:cNvPr id="12" name="Group 86"/>
          <p:cNvGrpSpPr/>
          <p:nvPr/>
        </p:nvGrpSpPr>
        <p:grpSpPr>
          <a:xfrm>
            <a:off x="6553200" y="5392326"/>
            <a:ext cx="737882" cy="398874"/>
            <a:chOff x="2364723" y="4040210"/>
            <a:chExt cx="737882" cy="398874"/>
          </a:xfrm>
        </p:grpSpPr>
        <p:grpSp>
          <p:nvGrpSpPr>
            <p:cNvPr id="13" name="Group 66"/>
            <p:cNvGrpSpPr/>
            <p:nvPr/>
          </p:nvGrpSpPr>
          <p:grpSpPr>
            <a:xfrm rot="20255795">
              <a:off x="2563190" y="4040210"/>
              <a:ext cx="345744" cy="323450"/>
              <a:chOff x="903118" y="5966381"/>
              <a:chExt cx="345744" cy="323450"/>
            </a:xfrm>
          </p:grpSpPr>
          <p:grpSp>
            <p:nvGrpSpPr>
              <p:cNvPr id="14" name="Group 261"/>
              <p:cNvGrpSpPr>
                <a:grpSpLocks/>
              </p:cNvGrpSpPr>
              <p:nvPr/>
            </p:nvGrpSpPr>
            <p:grpSpPr bwMode="auto">
              <a:xfrm rot="1428446">
                <a:off x="903118" y="5978666"/>
                <a:ext cx="345744" cy="311165"/>
                <a:chOff x="336" y="576"/>
                <a:chExt cx="336" cy="288"/>
              </a:xfrm>
            </p:grpSpPr>
            <p:sp>
              <p:nvSpPr>
                <p:cNvPr id="32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30"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3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3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92" name="TextBox 291"/>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293" name="TextBox 292"/>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5" name="Group 87"/>
          <p:cNvGrpSpPr/>
          <p:nvPr/>
        </p:nvGrpSpPr>
        <p:grpSpPr>
          <a:xfrm>
            <a:off x="6705600" y="5011326"/>
            <a:ext cx="737882" cy="398874"/>
            <a:chOff x="2364723" y="4040210"/>
            <a:chExt cx="737882" cy="398874"/>
          </a:xfrm>
        </p:grpSpPr>
        <p:grpSp>
          <p:nvGrpSpPr>
            <p:cNvPr id="16" name="Group 66"/>
            <p:cNvGrpSpPr/>
            <p:nvPr/>
          </p:nvGrpSpPr>
          <p:grpSpPr>
            <a:xfrm rot="20255795">
              <a:off x="2563190" y="4040210"/>
              <a:ext cx="345744" cy="323450"/>
              <a:chOff x="903118" y="5966381"/>
              <a:chExt cx="345744" cy="323450"/>
            </a:xfrm>
          </p:grpSpPr>
          <p:grpSp>
            <p:nvGrpSpPr>
              <p:cNvPr id="17" name="Group 261"/>
              <p:cNvGrpSpPr>
                <a:grpSpLocks/>
              </p:cNvGrpSpPr>
              <p:nvPr/>
            </p:nvGrpSpPr>
            <p:grpSpPr bwMode="auto">
              <a:xfrm rot="1428446">
                <a:off x="903118" y="5978666"/>
                <a:ext cx="345744" cy="311165"/>
                <a:chOff x="336" y="576"/>
                <a:chExt cx="336" cy="288"/>
              </a:xfrm>
            </p:grpSpPr>
            <p:sp>
              <p:nvSpPr>
                <p:cNvPr id="3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9" name="TextBox 338"/>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42" name="TextBox 341"/>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8" name="Group 38"/>
          <p:cNvGrpSpPr/>
          <p:nvPr/>
        </p:nvGrpSpPr>
        <p:grpSpPr>
          <a:xfrm>
            <a:off x="3300718" y="4020726"/>
            <a:ext cx="737882" cy="398874"/>
            <a:chOff x="6019800" y="3505200"/>
            <a:chExt cx="737882" cy="398874"/>
          </a:xfrm>
        </p:grpSpPr>
        <p:grpSp>
          <p:nvGrpSpPr>
            <p:cNvPr id="19" name="Group 87"/>
            <p:cNvGrpSpPr/>
            <p:nvPr/>
          </p:nvGrpSpPr>
          <p:grpSpPr>
            <a:xfrm>
              <a:off x="6019800" y="3505200"/>
              <a:ext cx="737882" cy="398874"/>
              <a:chOff x="2364723" y="4040210"/>
              <a:chExt cx="737882" cy="398874"/>
            </a:xfrm>
          </p:grpSpPr>
          <p:grpSp>
            <p:nvGrpSpPr>
              <p:cNvPr id="20" name="Group 66"/>
              <p:cNvGrpSpPr/>
              <p:nvPr/>
            </p:nvGrpSpPr>
            <p:grpSpPr>
              <a:xfrm rot="20255795">
                <a:off x="2563190" y="4040210"/>
                <a:ext cx="345744" cy="323450"/>
                <a:chOff x="903118" y="5966381"/>
                <a:chExt cx="345744" cy="323450"/>
              </a:xfrm>
            </p:grpSpPr>
            <p:grpSp>
              <p:nvGrpSpPr>
                <p:cNvPr id="21" name="Group 261"/>
                <p:cNvGrpSpPr>
                  <a:grpSpLocks/>
                </p:cNvGrpSpPr>
                <p:nvPr/>
              </p:nvGrpSpPr>
              <p:grpSpPr bwMode="auto">
                <a:xfrm rot="1428446">
                  <a:off x="903118" y="5978666"/>
                  <a:ext cx="345744" cy="311165"/>
                  <a:chOff x="336" y="576"/>
                  <a:chExt cx="336" cy="288"/>
                </a:xfrm>
              </p:grpSpPr>
              <p:sp>
                <p:nvSpPr>
                  <p:cNvPr id="36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2"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63"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64"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9"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60"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6" name="TextBox 355"/>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357" name="TextBox 356"/>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354" name="Straight Connector 353"/>
            <p:cNvCxnSpPr>
              <a:stCxn id="361" idx="0"/>
              <a:endCxn id="361"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64"/>
          <p:cNvGrpSpPr>
            <a:grpSpLocks/>
          </p:cNvGrpSpPr>
          <p:nvPr/>
        </p:nvGrpSpPr>
        <p:grpSpPr bwMode="auto">
          <a:xfrm>
            <a:off x="3581400" y="6172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flipV="1">
            <a:off x="3700463" y="6096000"/>
            <a:ext cx="566737" cy="4286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3" name="Group 112"/>
          <p:cNvGrpSpPr/>
          <p:nvPr/>
        </p:nvGrpSpPr>
        <p:grpSpPr>
          <a:xfrm>
            <a:off x="3048000" y="3505200"/>
            <a:ext cx="762000" cy="533400"/>
            <a:chOff x="838200" y="2514600"/>
            <a:chExt cx="914400" cy="685800"/>
          </a:xfrm>
        </p:grpSpPr>
        <p:grpSp>
          <p:nvGrpSpPr>
            <p:cNvPr id="24" name="Group 126"/>
            <p:cNvGrpSpPr>
              <a:grpSpLocks/>
            </p:cNvGrpSpPr>
            <p:nvPr/>
          </p:nvGrpSpPr>
          <p:grpSpPr bwMode="auto">
            <a:xfrm rot="11542095">
              <a:off x="1080252" y="2865828"/>
              <a:ext cx="452438" cy="174625"/>
              <a:chOff x="3585" y="1872"/>
              <a:chExt cx="285" cy="110"/>
            </a:xfrm>
          </p:grpSpPr>
          <p:sp>
            <p:nvSpPr>
              <p:cNvPr id="117" name="Oval 127"/>
              <p:cNvSpPr>
                <a:spLocks noChangeArrowheads="1"/>
              </p:cNvSpPr>
              <p:nvPr/>
            </p:nvSpPr>
            <p:spPr bwMode="auto">
              <a:xfrm rot="-6309901">
                <a:off x="3809" y="1875"/>
                <a:ext cx="64" cy="58"/>
              </a:xfrm>
              <a:prstGeom prst="ellipse">
                <a:avLst/>
              </a:prstGeom>
              <a:noFill/>
              <a:ln w="25400">
                <a:solidFill>
                  <a:schemeClr val="tx1"/>
                </a:solidFill>
                <a:round/>
                <a:headEnd/>
                <a:tailEnd/>
              </a:ln>
            </p:spPr>
            <p:txBody>
              <a:bodyPr wrap="none" anchor="ctr"/>
              <a:lstStyle/>
              <a:p>
                <a:endParaRPr lang="en-US"/>
              </a:p>
            </p:txBody>
          </p:sp>
          <p:sp>
            <p:nvSpPr>
              <p:cNvPr id="118" name="Line 128"/>
              <p:cNvSpPr>
                <a:spLocks noChangeShapeType="1"/>
              </p:cNvSpPr>
              <p:nvPr/>
            </p:nvSpPr>
            <p:spPr bwMode="auto">
              <a:xfrm rot="15290099" flipV="1">
                <a:off x="3701" y="1826"/>
                <a:ext cx="0" cy="232"/>
              </a:xfrm>
              <a:prstGeom prst="line">
                <a:avLst/>
              </a:prstGeom>
              <a:noFill/>
              <a:ln w="25400">
                <a:solidFill>
                  <a:schemeClr val="tx1"/>
                </a:solidFill>
                <a:round/>
                <a:headEnd/>
                <a:tailEnd type="triangle" w="med" len="med"/>
              </a:ln>
            </p:spPr>
            <p:txBody>
              <a:bodyPr wrap="none" anchor="ctr"/>
              <a:lstStyle/>
              <a:p>
                <a:endParaRPr lang="en-US"/>
              </a:p>
            </p:txBody>
          </p:sp>
          <p:sp>
            <p:nvSpPr>
              <p:cNvPr id="119" name="Line 130"/>
              <p:cNvSpPr>
                <a:spLocks noChangeShapeType="1"/>
              </p:cNvSpPr>
              <p:nvPr/>
            </p:nvSpPr>
            <p:spPr bwMode="auto">
              <a:xfrm rot="-6309901">
                <a:off x="3679" y="1935"/>
                <a:ext cx="94" cy="0"/>
              </a:xfrm>
              <a:prstGeom prst="line">
                <a:avLst/>
              </a:prstGeom>
              <a:noFill/>
              <a:ln w="25400">
                <a:solidFill>
                  <a:schemeClr val="tx1"/>
                </a:solidFill>
                <a:round/>
                <a:headEnd/>
                <a:tailEnd/>
              </a:ln>
            </p:spPr>
            <p:txBody>
              <a:bodyPr wrap="none" anchor="ctr"/>
              <a:lstStyle/>
              <a:p>
                <a:endParaRPr lang="en-US"/>
              </a:p>
            </p:txBody>
          </p:sp>
        </p:grpSp>
        <p:sp>
          <p:nvSpPr>
            <p:cNvPr id="115" name="TextBox 114"/>
            <p:cNvSpPr txBox="1"/>
            <p:nvPr/>
          </p:nvSpPr>
          <p:spPr>
            <a:xfrm>
              <a:off x="990600" y="2590800"/>
              <a:ext cx="685800" cy="336356"/>
            </a:xfrm>
            <a:prstGeom prst="rect">
              <a:avLst/>
            </a:prstGeom>
            <a:noFill/>
          </p:spPr>
          <p:txBody>
            <a:bodyPr wrap="square" rtlCol="0">
              <a:spAutoFit/>
            </a:bodyPr>
            <a:lstStyle/>
            <a:p>
              <a:r>
                <a:rPr lang="en-US" sz="1100" b="1" dirty="0"/>
                <a:t>MFP 2</a:t>
              </a:r>
            </a:p>
          </p:txBody>
        </p:sp>
        <p:sp>
          <p:nvSpPr>
            <p:cNvPr id="116" name="Oval 115"/>
            <p:cNvSpPr/>
            <p:nvPr/>
          </p:nvSpPr>
          <p:spPr>
            <a:xfrm>
              <a:off x="838200" y="2514600"/>
              <a:ext cx="9144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104"/>
          <p:cNvGrpSpPr/>
          <p:nvPr/>
        </p:nvGrpSpPr>
        <p:grpSpPr>
          <a:xfrm>
            <a:off x="2613210" y="3465810"/>
            <a:ext cx="737882" cy="398874"/>
            <a:chOff x="2364723" y="4040210"/>
            <a:chExt cx="737882" cy="398874"/>
          </a:xfrm>
        </p:grpSpPr>
        <p:grpSp>
          <p:nvGrpSpPr>
            <p:cNvPr id="26" name="Group 66"/>
            <p:cNvGrpSpPr/>
            <p:nvPr/>
          </p:nvGrpSpPr>
          <p:grpSpPr>
            <a:xfrm rot="20255795">
              <a:off x="2563190" y="4040210"/>
              <a:ext cx="345744" cy="323450"/>
              <a:chOff x="903118" y="5966381"/>
              <a:chExt cx="345744" cy="323450"/>
            </a:xfrm>
          </p:grpSpPr>
          <p:grpSp>
            <p:nvGrpSpPr>
              <p:cNvPr id="27" name="Group 261"/>
              <p:cNvGrpSpPr>
                <a:grpSpLocks/>
              </p:cNvGrpSpPr>
              <p:nvPr/>
            </p:nvGrpSpPr>
            <p:grpSpPr bwMode="auto">
              <a:xfrm rot="1428446">
                <a:off x="903118" y="5978666"/>
                <a:ext cx="345744" cy="311165"/>
                <a:chOff x="336" y="576"/>
                <a:chExt cx="336" cy="288"/>
              </a:xfrm>
            </p:grpSpPr>
            <p:sp>
              <p:nvSpPr>
                <p:cNvPr id="22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2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2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2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2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0" name="TextBox 219"/>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21" name="TextBox 22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8" name="Group 105"/>
          <p:cNvGrpSpPr/>
          <p:nvPr/>
        </p:nvGrpSpPr>
        <p:grpSpPr>
          <a:xfrm>
            <a:off x="6172200" y="2514600"/>
            <a:ext cx="363362" cy="378822"/>
            <a:chOff x="6551477" y="2895600"/>
            <a:chExt cx="363362" cy="378822"/>
          </a:xfrm>
        </p:grpSpPr>
        <p:grpSp>
          <p:nvGrpSpPr>
            <p:cNvPr id="29" name="Group 46"/>
            <p:cNvGrpSpPr>
              <a:grpSpLocks/>
            </p:cNvGrpSpPr>
            <p:nvPr/>
          </p:nvGrpSpPr>
          <p:grpSpPr bwMode="auto">
            <a:xfrm>
              <a:off x="6551477" y="2969622"/>
              <a:ext cx="304800" cy="304800"/>
              <a:chOff x="624" y="2208"/>
              <a:chExt cx="192" cy="192"/>
            </a:xfrm>
          </p:grpSpPr>
          <p:sp>
            <p:nvSpPr>
              <p:cNvPr id="12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2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1</a:t>
              </a:r>
            </a:p>
          </p:txBody>
        </p:sp>
      </p:grpSp>
      <p:grpSp>
        <p:nvGrpSpPr>
          <p:cNvPr id="30" name="Group 105"/>
          <p:cNvGrpSpPr/>
          <p:nvPr/>
        </p:nvGrpSpPr>
        <p:grpSpPr>
          <a:xfrm>
            <a:off x="6172200" y="3354978"/>
            <a:ext cx="363362" cy="378822"/>
            <a:chOff x="6551477" y="2895600"/>
            <a:chExt cx="363362" cy="378822"/>
          </a:xfrm>
        </p:grpSpPr>
        <p:grpSp>
          <p:nvGrpSpPr>
            <p:cNvPr id="31" name="Group 46"/>
            <p:cNvGrpSpPr>
              <a:grpSpLocks/>
            </p:cNvGrpSpPr>
            <p:nvPr/>
          </p:nvGrpSpPr>
          <p:grpSpPr bwMode="auto">
            <a:xfrm>
              <a:off x="6551477" y="2969622"/>
              <a:ext cx="304800" cy="304800"/>
              <a:chOff x="624" y="2208"/>
              <a:chExt cx="192" cy="192"/>
            </a:xfrm>
          </p:grpSpPr>
          <p:sp>
            <p:nvSpPr>
              <p:cNvPr id="12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2</a:t>
              </a:r>
            </a:p>
          </p:txBody>
        </p:sp>
      </p:grpSp>
      <p:grpSp>
        <p:nvGrpSpPr>
          <p:cNvPr id="96" name="Group 105"/>
          <p:cNvGrpSpPr/>
          <p:nvPr/>
        </p:nvGrpSpPr>
        <p:grpSpPr>
          <a:xfrm>
            <a:off x="6400800" y="3581400"/>
            <a:ext cx="363362" cy="378822"/>
            <a:chOff x="6551477" y="2895600"/>
            <a:chExt cx="363362" cy="378822"/>
          </a:xfrm>
        </p:grpSpPr>
        <p:grpSp>
          <p:nvGrpSpPr>
            <p:cNvPr id="97" name="Group 46"/>
            <p:cNvGrpSpPr>
              <a:grpSpLocks/>
            </p:cNvGrpSpPr>
            <p:nvPr/>
          </p:nvGrpSpPr>
          <p:grpSpPr bwMode="auto">
            <a:xfrm>
              <a:off x="6551477" y="2969622"/>
              <a:ext cx="304800" cy="304800"/>
              <a:chOff x="624" y="2208"/>
              <a:chExt cx="192" cy="192"/>
            </a:xfrm>
          </p:grpSpPr>
          <p:sp>
            <p:nvSpPr>
              <p:cNvPr id="13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3</a:t>
              </a:r>
            </a:p>
          </p:txBody>
        </p:sp>
      </p:grpSp>
      <p:grpSp>
        <p:nvGrpSpPr>
          <p:cNvPr id="98" name="Group 105"/>
          <p:cNvGrpSpPr/>
          <p:nvPr/>
        </p:nvGrpSpPr>
        <p:grpSpPr>
          <a:xfrm>
            <a:off x="6647038" y="3812178"/>
            <a:ext cx="363362" cy="378822"/>
            <a:chOff x="6551477" y="2895600"/>
            <a:chExt cx="363362" cy="378822"/>
          </a:xfrm>
        </p:grpSpPr>
        <p:grpSp>
          <p:nvGrpSpPr>
            <p:cNvPr id="99" name="Group 46"/>
            <p:cNvGrpSpPr>
              <a:grpSpLocks/>
            </p:cNvGrpSpPr>
            <p:nvPr/>
          </p:nvGrpSpPr>
          <p:grpSpPr bwMode="auto">
            <a:xfrm>
              <a:off x="6551477" y="2969622"/>
              <a:ext cx="304800" cy="304800"/>
              <a:chOff x="624" y="2208"/>
              <a:chExt cx="192" cy="192"/>
            </a:xfrm>
          </p:grpSpPr>
          <p:sp>
            <p:nvSpPr>
              <p:cNvPr id="13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4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4</a:t>
              </a:r>
            </a:p>
          </p:txBody>
        </p:sp>
      </p:grpSp>
      <p:grpSp>
        <p:nvGrpSpPr>
          <p:cNvPr id="100" name="Group 151"/>
          <p:cNvGrpSpPr/>
          <p:nvPr/>
        </p:nvGrpSpPr>
        <p:grpSpPr>
          <a:xfrm rot="16200000">
            <a:off x="6958381" y="3863511"/>
            <a:ext cx="533400" cy="152400"/>
            <a:chOff x="3831516" y="5181600"/>
            <a:chExt cx="1273884" cy="334328"/>
          </a:xfrm>
        </p:grpSpPr>
        <p:cxnSp>
          <p:nvCxnSpPr>
            <p:cNvPr id="142" name="Straight Connector 141"/>
            <p:cNvCxnSpPr/>
            <p:nvPr/>
          </p:nvCxnSpPr>
          <p:spPr>
            <a:xfrm>
              <a:off x="4038600" y="5334000"/>
              <a:ext cx="838200" cy="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nvGrpSpPr>
            <p:cNvPr id="101" name="Group 147"/>
            <p:cNvGrpSpPr/>
            <p:nvPr/>
          </p:nvGrpSpPr>
          <p:grpSpPr>
            <a:xfrm flipH="1">
              <a:off x="4876800" y="5181600"/>
              <a:ext cx="228600" cy="334328"/>
              <a:chOff x="3886200" y="5181600"/>
              <a:chExt cx="152400" cy="334328"/>
            </a:xfrm>
          </p:grpSpPr>
          <p:cxnSp>
            <p:nvCxnSpPr>
              <p:cNvPr id="144" name="Straight Connector 143"/>
              <p:cNvCxnSpPr/>
              <p:nvPr/>
            </p:nvCxnSpPr>
            <p:spPr>
              <a:xfrm flipH="1" flipV="1">
                <a:off x="3886200" y="5181600"/>
                <a:ext cx="152400" cy="1524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3886200" y="5334000"/>
                <a:ext cx="142875" cy="18192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grpSp>
          <p:nvGrpSpPr>
            <p:cNvPr id="102" name="Group 148"/>
            <p:cNvGrpSpPr/>
            <p:nvPr/>
          </p:nvGrpSpPr>
          <p:grpSpPr>
            <a:xfrm>
              <a:off x="3831516" y="5181600"/>
              <a:ext cx="228600" cy="334328"/>
              <a:chOff x="3886200" y="5181600"/>
              <a:chExt cx="152400" cy="334328"/>
            </a:xfrm>
          </p:grpSpPr>
          <p:cxnSp>
            <p:nvCxnSpPr>
              <p:cNvPr id="150" name="Straight Connector 149"/>
              <p:cNvCxnSpPr/>
              <p:nvPr/>
            </p:nvCxnSpPr>
            <p:spPr>
              <a:xfrm flipH="1" flipV="1">
                <a:off x="3886200" y="5181600"/>
                <a:ext cx="152400" cy="1524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3886200" y="5334000"/>
                <a:ext cx="142875" cy="18192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p:grpSp>
      <p:sp>
        <p:nvSpPr>
          <p:cNvPr id="154" name="TextBox 153"/>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55" name="TextBox 154"/>
          <p:cNvSpPr txBox="1"/>
          <p:nvPr/>
        </p:nvSpPr>
        <p:spPr>
          <a:xfrm>
            <a:off x="6705600" y="3352800"/>
            <a:ext cx="1066800" cy="381000"/>
          </a:xfrm>
          <a:prstGeom prst="rect">
            <a:avLst/>
          </a:prstGeom>
          <a:noFill/>
        </p:spPr>
        <p:txBody>
          <a:bodyPr wrap="square" rtlCol="0">
            <a:spAutoFit/>
          </a:bodyPr>
          <a:lstStyle/>
          <a:p>
            <a:r>
              <a:rPr lang="en-US" b="1" dirty="0"/>
              <a:t>South</a:t>
            </a:r>
          </a:p>
        </p:txBody>
      </p:sp>
      <p:cxnSp>
        <p:nvCxnSpPr>
          <p:cNvPr id="156" name="Straight Connector 155"/>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1" name="Group 130"/>
          <p:cNvGrpSpPr/>
          <p:nvPr/>
        </p:nvGrpSpPr>
        <p:grpSpPr>
          <a:xfrm rot="17335194">
            <a:off x="9650127" y="4218409"/>
            <a:ext cx="410264" cy="718723"/>
            <a:chOff x="9003792" y="583271"/>
            <a:chExt cx="838200" cy="884687"/>
          </a:xfrm>
        </p:grpSpPr>
        <p:sp>
          <p:nvSpPr>
            <p:cNvPr id="132" name="Oval 131"/>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6" name="Arc 135"/>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37" name="Group 136"/>
          <p:cNvGrpSpPr/>
          <p:nvPr/>
        </p:nvGrpSpPr>
        <p:grpSpPr>
          <a:xfrm>
            <a:off x="6894468" y="3939647"/>
            <a:ext cx="638255" cy="496654"/>
            <a:chOff x="5625134" y="-457200"/>
            <a:chExt cx="308094" cy="304800"/>
          </a:xfrm>
        </p:grpSpPr>
        <p:grpSp>
          <p:nvGrpSpPr>
            <p:cNvPr id="141" name="Group 118"/>
            <p:cNvGrpSpPr/>
            <p:nvPr/>
          </p:nvGrpSpPr>
          <p:grpSpPr>
            <a:xfrm>
              <a:off x="5700250" y="-457200"/>
              <a:ext cx="163383" cy="304800"/>
              <a:chOff x="5696690" y="-990600"/>
              <a:chExt cx="163383" cy="304800"/>
            </a:xfrm>
          </p:grpSpPr>
          <p:cxnSp>
            <p:nvCxnSpPr>
              <p:cNvPr id="147" name="Straight Connector 146"/>
              <p:cNvCxnSpPr/>
              <p:nvPr/>
            </p:nvCxnSpPr>
            <p:spPr>
              <a:xfrm>
                <a:off x="5700250" y="-990600"/>
                <a:ext cx="0" cy="3048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8" name="Straight Connector 147"/>
              <p:cNvCxnSpPr/>
              <p:nvPr/>
            </p:nvCxnSpPr>
            <p:spPr>
              <a:xfrm>
                <a:off x="5852650" y="-990600"/>
                <a:ext cx="0" cy="3048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a:off x="5696690" y="-685800"/>
                <a:ext cx="163383"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cxnSp>
          <p:nvCxnSpPr>
            <p:cNvPr id="143" name="Straight Connector 142"/>
            <p:cNvCxnSpPr/>
            <p:nvPr/>
          </p:nvCxnSpPr>
          <p:spPr>
            <a:xfrm rot="-2040000" flipH="1">
              <a:off x="5625134" y="-444967"/>
              <a:ext cx="13716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6" name="Straight Connector 145"/>
            <p:cNvCxnSpPr/>
            <p:nvPr/>
          </p:nvCxnSpPr>
          <p:spPr>
            <a:xfrm rot="2040000" flipH="1">
              <a:off x="5796068" y="-451804"/>
              <a:ext cx="13716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sp>
        <p:nvSpPr>
          <p:cNvPr id="152" name="Oval 151"/>
          <p:cNvSpPr/>
          <p:nvPr/>
        </p:nvSpPr>
        <p:spPr>
          <a:xfrm rot="16200000">
            <a:off x="5989656" y="5293808"/>
            <a:ext cx="4572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b="1" dirty="0">
                <a:solidFill>
                  <a:schemeClr val="tx1"/>
                </a:solidFill>
              </a:rPr>
              <a:t>ASLT POS</a:t>
            </a:r>
          </a:p>
        </p:txBody>
      </p:sp>
      <p:sp>
        <p:nvSpPr>
          <p:cNvPr id="157" name="Freeform 156"/>
          <p:cNvSpPr/>
          <p:nvPr/>
        </p:nvSpPr>
        <p:spPr>
          <a:xfrm>
            <a:off x="4762919" y="4783015"/>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8" name="TextBox 157"/>
          <p:cNvSpPr txBox="1"/>
          <p:nvPr/>
        </p:nvSpPr>
        <p:spPr>
          <a:xfrm>
            <a:off x="4419600" y="4724400"/>
            <a:ext cx="841087" cy="276999"/>
          </a:xfrm>
          <a:prstGeom prst="rect">
            <a:avLst/>
          </a:prstGeom>
          <a:solidFill>
            <a:schemeClr val="bg1"/>
          </a:solidFill>
        </p:spPr>
        <p:txBody>
          <a:bodyPr wrap="square" rtlCol="0">
            <a:spAutoFit/>
          </a:bodyPr>
          <a:lstStyle/>
          <a:p>
            <a:r>
              <a:rPr lang="en-US" sz="1200" b="1" dirty="0"/>
              <a:t>PL Ranger</a:t>
            </a:r>
          </a:p>
        </p:txBody>
      </p:sp>
      <p:sp>
        <p:nvSpPr>
          <p:cNvPr id="159" name="TextBox 158"/>
          <p:cNvSpPr txBox="1"/>
          <p:nvPr/>
        </p:nvSpPr>
        <p:spPr>
          <a:xfrm>
            <a:off x="8077200" y="4648200"/>
            <a:ext cx="841087" cy="276999"/>
          </a:xfrm>
          <a:prstGeom prst="rect">
            <a:avLst/>
          </a:prstGeom>
          <a:solidFill>
            <a:schemeClr val="bg1"/>
          </a:solidFill>
        </p:spPr>
        <p:txBody>
          <a:bodyPr wrap="square" rtlCol="0">
            <a:spAutoFit/>
          </a:bodyPr>
          <a:lstStyle/>
          <a:p>
            <a:r>
              <a:rPr lang="en-US" sz="1200" b="1" dirty="0"/>
              <a:t>PL Ranger</a:t>
            </a:r>
          </a:p>
        </p:txBody>
      </p:sp>
      <p:sp>
        <p:nvSpPr>
          <p:cNvPr id="160" name="Freeform 159"/>
          <p:cNvSpPr/>
          <p:nvPr/>
        </p:nvSpPr>
        <p:spPr>
          <a:xfrm>
            <a:off x="6280220" y="4592097"/>
            <a:ext cx="884255" cy="783771"/>
          </a:xfrm>
          <a:custGeom>
            <a:avLst/>
            <a:gdLst>
              <a:gd name="connsiteX0" fmla="*/ 0 w 884255"/>
              <a:gd name="connsiteY0" fmla="*/ 783771 h 783771"/>
              <a:gd name="connsiteX1" fmla="*/ 703384 w 884255"/>
              <a:gd name="connsiteY1" fmla="*/ 401934 h 783771"/>
              <a:gd name="connsiteX2" fmla="*/ 884255 w 884255"/>
              <a:gd name="connsiteY2" fmla="*/ 0 h 783771"/>
            </a:gdLst>
            <a:ahLst/>
            <a:cxnLst>
              <a:cxn ang="0">
                <a:pos x="connsiteX0" y="connsiteY0"/>
              </a:cxn>
              <a:cxn ang="0">
                <a:pos x="connsiteX1" y="connsiteY1"/>
              </a:cxn>
              <a:cxn ang="0">
                <a:pos x="connsiteX2" y="connsiteY2"/>
              </a:cxn>
            </a:cxnLst>
            <a:rect l="l" t="t" r="r" b="b"/>
            <a:pathLst>
              <a:path w="884255" h="783771">
                <a:moveTo>
                  <a:pt x="0" y="783771"/>
                </a:moveTo>
                <a:lnTo>
                  <a:pt x="703384" y="401934"/>
                </a:lnTo>
                <a:lnTo>
                  <a:pt x="884255" y="0"/>
                </a:lnTo>
              </a:path>
            </a:pathLst>
          </a:custGeom>
          <a:ln w="3810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Freeform 160"/>
          <p:cNvSpPr/>
          <p:nvPr/>
        </p:nvSpPr>
        <p:spPr>
          <a:xfrm>
            <a:off x="4839119" y="43536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TextBox 161"/>
          <p:cNvSpPr txBox="1"/>
          <p:nvPr/>
        </p:nvSpPr>
        <p:spPr>
          <a:xfrm>
            <a:off x="4419600" y="4295001"/>
            <a:ext cx="990600" cy="276999"/>
          </a:xfrm>
          <a:prstGeom prst="rect">
            <a:avLst/>
          </a:prstGeom>
          <a:solidFill>
            <a:schemeClr val="bg1"/>
          </a:solidFill>
        </p:spPr>
        <p:txBody>
          <a:bodyPr wrap="square" rtlCol="0">
            <a:spAutoFit/>
          </a:bodyPr>
          <a:lstStyle/>
          <a:p>
            <a:r>
              <a:rPr lang="en-US" sz="1200" b="1" dirty="0"/>
              <a:t>PL Sierra</a:t>
            </a:r>
          </a:p>
        </p:txBody>
      </p:sp>
      <p:sp>
        <p:nvSpPr>
          <p:cNvPr id="164" name="TextBox 163"/>
          <p:cNvSpPr txBox="1"/>
          <p:nvPr/>
        </p:nvSpPr>
        <p:spPr>
          <a:xfrm>
            <a:off x="8173496" y="4225328"/>
            <a:ext cx="990600" cy="276999"/>
          </a:xfrm>
          <a:prstGeom prst="rect">
            <a:avLst/>
          </a:prstGeom>
          <a:solidFill>
            <a:schemeClr val="bg1"/>
          </a:solidFill>
        </p:spPr>
        <p:txBody>
          <a:bodyPr wrap="square" rtlCol="0">
            <a:spAutoFit/>
          </a:bodyPr>
          <a:lstStyle/>
          <a:p>
            <a:r>
              <a:rPr lang="en-US" sz="1200" b="1" dirty="0"/>
              <a:t>PL Sierra</a:t>
            </a:r>
          </a:p>
        </p:txBody>
      </p:sp>
      <p:sp>
        <p:nvSpPr>
          <p:cNvPr id="165" name="Freeform 164"/>
          <p:cNvSpPr/>
          <p:nvPr/>
        </p:nvSpPr>
        <p:spPr>
          <a:xfrm>
            <a:off x="4991519" y="38202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6" name="TextBox 165"/>
          <p:cNvSpPr txBox="1"/>
          <p:nvPr/>
        </p:nvSpPr>
        <p:spPr>
          <a:xfrm>
            <a:off x="4572000" y="3761601"/>
            <a:ext cx="990600" cy="276999"/>
          </a:xfrm>
          <a:prstGeom prst="rect">
            <a:avLst/>
          </a:prstGeom>
          <a:solidFill>
            <a:schemeClr val="bg1"/>
          </a:solidFill>
        </p:spPr>
        <p:txBody>
          <a:bodyPr wrap="square" rtlCol="0">
            <a:spAutoFit/>
          </a:bodyPr>
          <a:lstStyle/>
          <a:p>
            <a:r>
              <a:rPr lang="en-US" sz="1200" b="1" dirty="0"/>
              <a:t>PL Silverado</a:t>
            </a:r>
          </a:p>
        </p:txBody>
      </p:sp>
      <p:sp>
        <p:nvSpPr>
          <p:cNvPr id="167" name="TextBox 166"/>
          <p:cNvSpPr txBox="1"/>
          <p:nvPr/>
        </p:nvSpPr>
        <p:spPr>
          <a:xfrm>
            <a:off x="8325896" y="3691928"/>
            <a:ext cx="990600" cy="276999"/>
          </a:xfrm>
          <a:prstGeom prst="rect">
            <a:avLst/>
          </a:prstGeom>
          <a:solidFill>
            <a:schemeClr val="bg1"/>
          </a:solidFill>
        </p:spPr>
        <p:txBody>
          <a:bodyPr wrap="square" rtlCol="0">
            <a:spAutoFit/>
          </a:bodyPr>
          <a:lstStyle/>
          <a:p>
            <a:r>
              <a:rPr lang="en-US" sz="1200" b="1" dirty="0"/>
              <a:t>PL Silverado</a:t>
            </a:r>
          </a:p>
        </p:txBody>
      </p:sp>
      <p:sp>
        <p:nvSpPr>
          <p:cNvPr id="168" name="Freeform 167"/>
          <p:cNvSpPr/>
          <p:nvPr/>
        </p:nvSpPr>
        <p:spPr>
          <a:xfrm>
            <a:off x="5143919" y="3404888"/>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TextBox 168"/>
          <p:cNvSpPr txBox="1"/>
          <p:nvPr/>
        </p:nvSpPr>
        <p:spPr>
          <a:xfrm>
            <a:off x="4724400" y="3346273"/>
            <a:ext cx="990600" cy="276999"/>
          </a:xfrm>
          <a:prstGeom prst="rect">
            <a:avLst/>
          </a:prstGeom>
          <a:solidFill>
            <a:schemeClr val="bg1"/>
          </a:solidFill>
        </p:spPr>
        <p:txBody>
          <a:bodyPr wrap="square" rtlCol="0">
            <a:spAutoFit/>
          </a:bodyPr>
          <a:lstStyle/>
          <a:p>
            <a:r>
              <a:rPr lang="en-US" sz="1200" b="1" dirty="0"/>
              <a:t>PL Tacoma</a:t>
            </a:r>
          </a:p>
        </p:txBody>
      </p:sp>
      <p:sp>
        <p:nvSpPr>
          <p:cNvPr id="170" name="TextBox 169"/>
          <p:cNvSpPr txBox="1"/>
          <p:nvPr/>
        </p:nvSpPr>
        <p:spPr>
          <a:xfrm>
            <a:off x="8305800" y="3276600"/>
            <a:ext cx="990600" cy="276999"/>
          </a:xfrm>
          <a:prstGeom prst="rect">
            <a:avLst/>
          </a:prstGeom>
          <a:solidFill>
            <a:schemeClr val="bg1"/>
          </a:solidFill>
        </p:spPr>
        <p:txBody>
          <a:bodyPr wrap="square" rtlCol="0">
            <a:spAutoFit/>
          </a:bodyPr>
          <a:lstStyle/>
          <a:p>
            <a:r>
              <a:rPr lang="en-US" sz="1200" b="1" dirty="0"/>
              <a:t>PL Tacoma</a:t>
            </a:r>
          </a:p>
        </p:txBody>
      </p:sp>
      <p:sp>
        <p:nvSpPr>
          <p:cNvPr id="171" name="Freeform 170"/>
          <p:cNvSpPr/>
          <p:nvPr/>
        </p:nvSpPr>
        <p:spPr>
          <a:xfrm>
            <a:off x="5372519" y="30582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2" name="TextBox 171"/>
          <p:cNvSpPr txBox="1"/>
          <p:nvPr/>
        </p:nvSpPr>
        <p:spPr>
          <a:xfrm>
            <a:off x="4953000" y="2999601"/>
            <a:ext cx="990600" cy="276999"/>
          </a:xfrm>
          <a:prstGeom prst="rect">
            <a:avLst/>
          </a:prstGeom>
          <a:solidFill>
            <a:schemeClr val="bg1"/>
          </a:solidFill>
        </p:spPr>
        <p:txBody>
          <a:bodyPr wrap="square" rtlCol="0">
            <a:spAutoFit/>
          </a:bodyPr>
          <a:lstStyle/>
          <a:p>
            <a:r>
              <a:rPr lang="en-US" sz="1200" b="1" dirty="0"/>
              <a:t>PL Titan</a:t>
            </a:r>
          </a:p>
        </p:txBody>
      </p:sp>
      <p:sp>
        <p:nvSpPr>
          <p:cNvPr id="173" name="TextBox 172"/>
          <p:cNvSpPr txBox="1"/>
          <p:nvPr/>
        </p:nvSpPr>
        <p:spPr>
          <a:xfrm>
            <a:off x="8534400" y="2929928"/>
            <a:ext cx="838200" cy="276999"/>
          </a:xfrm>
          <a:prstGeom prst="rect">
            <a:avLst/>
          </a:prstGeom>
          <a:solidFill>
            <a:schemeClr val="bg1"/>
          </a:solidFill>
        </p:spPr>
        <p:txBody>
          <a:bodyPr wrap="square" rtlCol="0">
            <a:spAutoFit/>
          </a:bodyPr>
          <a:lstStyle/>
          <a:p>
            <a:r>
              <a:rPr lang="en-US" sz="1200" b="1" dirty="0"/>
              <a:t>PL Titan</a:t>
            </a:r>
          </a:p>
        </p:txBody>
      </p:sp>
      <p:sp>
        <p:nvSpPr>
          <p:cNvPr id="163" name="Freeform 162"/>
          <p:cNvSpPr/>
          <p:nvPr/>
        </p:nvSpPr>
        <p:spPr>
          <a:xfrm>
            <a:off x="5372519" y="26010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4" name="TextBox 173"/>
          <p:cNvSpPr txBox="1"/>
          <p:nvPr/>
        </p:nvSpPr>
        <p:spPr>
          <a:xfrm>
            <a:off x="4953000" y="2542401"/>
            <a:ext cx="990600" cy="276999"/>
          </a:xfrm>
          <a:prstGeom prst="rect">
            <a:avLst/>
          </a:prstGeom>
          <a:solidFill>
            <a:schemeClr val="bg1"/>
          </a:solidFill>
        </p:spPr>
        <p:txBody>
          <a:bodyPr wrap="square" rtlCol="0">
            <a:spAutoFit/>
          </a:bodyPr>
          <a:lstStyle/>
          <a:p>
            <a:r>
              <a:rPr lang="en-US" sz="1200" b="1" dirty="0"/>
              <a:t>PL Tundra</a:t>
            </a:r>
          </a:p>
        </p:txBody>
      </p:sp>
      <p:sp>
        <p:nvSpPr>
          <p:cNvPr id="175" name="TextBox 174"/>
          <p:cNvSpPr txBox="1"/>
          <p:nvPr/>
        </p:nvSpPr>
        <p:spPr>
          <a:xfrm>
            <a:off x="8534400" y="2472728"/>
            <a:ext cx="838200" cy="276999"/>
          </a:xfrm>
          <a:prstGeom prst="rect">
            <a:avLst/>
          </a:prstGeom>
          <a:solidFill>
            <a:schemeClr val="bg1"/>
          </a:solidFill>
        </p:spPr>
        <p:txBody>
          <a:bodyPr wrap="square" rtlCol="0">
            <a:spAutoFit/>
          </a:bodyPr>
          <a:lstStyle/>
          <a:p>
            <a:r>
              <a:rPr lang="en-US" sz="1200" b="1" dirty="0"/>
              <a:t>PL Tundra</a:t>
            </a:r>
          </a:p>
        </p:txBody>
      </p:sp>
      <p:grpSp>
        <p:nvGrpSpPr>
          <p:cNvPr id="192" name="Group 191"/>
          <p:cNvGrpSpPr/>
          <p:nvPr/>
        </p:nvGrpSpPr>
        <p:grpSpPr>
          <a:xfrm>
            <a:off x="6858000" y="3545079"/>
            <a:ext cx="811405" cy="384270"/>
            <a:chOff x="9383617" y="1077817"/>
            <a:chExt cx="811405" cy="384270"/>
          </a:xfrm>
        </p:grpSpPr>
        <p:grpSp>
          <p:nvGrpSpPr>
            <p:cNvPr id="176" name="Group 175"/>
            <p:cNvGrpSpPr/>
            <p:nvPr/>
          </p:nvGrpSpPr>
          <p:grpSpPr>
            <a:xfrm>
              <a:off x="9525000" y="1077817"/>
              <a:ext cx="670022" cy="384270"/>
              <a:chOff x="5490199" y="3730530"/>
              <a:chExt cx="670022" cy="384270"/>
            </a:xfrm>
          </p:grpSpPr>
          <p:grpSp>
            <p:nvGrpSpPr>
              <p:cNvPr id="177" name="Group 49"/>
              <p:cNvGrpSpPr>
                <a:grpSpLocks/>
              </p:cNvGrpSpPr>
              <p:nvPr/>
            </p:nvGrpSpPr>
            <p:grpSpPr bwMode="auto">
              <a:xfrm>
                <a:off x="5490199" y="3810000"/>
                <a:ext cx="192" cy="304800"/>
                <a:chOff x="624" y="2208"/>
                <a:chExt cx="192" cy="192"/>
              </a:xfrm>
            </p:grpSpPr>
            <p:sp>
              <p:nvSpPr>
                <p:cNvPr id="179" name="Line 50"/>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80" name="Line 51"/>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78" name="Text Box 75"/>
              <p:cNvSpPr txBox="1">
                <a:spLocks noChangeArrowheads="1"/>
              </p:cNvSpPr>
              <p:nvPr/>
            </p:nvSpPr>
            <p:spPr bwMode="auto">
              <a:xfrm>
                <a:off x="5500297" y="3730530"/>
                <a:ext cx="659924" cy="276999"/>
              </a:xfrm>
              <a:prstGeom prst="rect">
                <a:avLst/>
              </a:prstGeom>
              <a:noFill/>
              <a:ln w="38100">
                <a:noFill/>
                <a:miter lim="800000"/>
                <a:headEnd/>
                <a:tailEnd/>
              </a:ln>
            </p:spPr>
            <p:txBody>
              <a:bodyPr wrap="none">
                <a:spAutoFit/>
              </a:bodyPr>
              <a:lstStyle/>
              <a:p>
                <a:r>
                  <a:rPr lang="en-US" sz="1200" b="1" dirty="0"/>
                  <a:t>KC2010</a:t>
                </a:r>
              </a:p>
            </p:txBody>
          </p:sp>
        </p:grpSp>
        <p:sp>
          <p:nvSpPr>
            <p:cNvPr id="191" name="Line 50"/>
            <p:cNvSpPr>
              <a:spLocks noChangeShapeType="1"/>
            </p:cNvSpPr>
            <p:nvPr/>
          </p:nvSpPr>
          <p:spPr bwMode="auto">
            <a:xfrm rot="5400000">
              <a:off x="9536017" y="1154017"/>
              <a:ext cx="0" cy="304800"/>
            </a:xfrm>
            <a:prstGeom prst="line">
              <a:avLst/>
            </a:prstGeom>
            <a:noFill/>
            <a:ln w="25400">
              <a:solidFill>
                <a:schemeClr val="tx1"/>
              </a:solidFill>
              <a:round/>
              <a:headEnd/>
              <a:tailEnd/>
            </a:ln>
          </p:spPr>
          <p:txBody>
            <a:bodyPr wrap="none" anchor="ctr"/>
            <a:lstStyle/>
            <a:p>
              <a:endParaRPr lang="en-US"/>
            </a:p>
          </p:txBody>
        </p:sp>
      </p:grpSp>
      <p:grpSp>
        <p:nvGrpSpPr>
          <p:cNvPr id="193" name="Group 192"/>
          <p:cNvGrpSpPr/>
          <p:nvPr/>
        </p:nvGrpSpPr>
        <p:grpSpPr>
          <a:xfrm>
            <a:off x="6694583" y="2663730"/>
            <a:ext cx="811405" cy="384270"/>
            <a:chOff x="9383617" y="1077817"/>
            <a:chExt cx="811405" cy="384270"/>
          </a:xfrm>
        </p:grpSpPr>
        <p:grpSp>
          <p:nvGrpSpPr>
            <p:cNvPr id="194" name="Group 175"/>
            <p:cNvGrpSpPr/>
            <p:nvPr/>
          </p:nvGrpSpPr>
          <p:grpSpPr>
            <a:xfrm>
              <a:off x="9525000" y="1077817"/>
              <a:ext cx="670022" cy="384270"/>
              <a:chOff x="5490199" y="3730530"/>
              <a:chExt cx="670022" cy="384270"/>
            </a:xfrm>
          </p:grpSpPr>
          <p:grpSp>
            <p:nvGrpSpPr>
              <p:cNvPr id="196" name="Group 49"/>
              <p:cNvGrpSpPr>
                <a:grpSpLocks/>
              </p:cNvGrpSpPr>
              <p:nvPr/>
            </p:nvGrpSpPr>
            <p:grpSpPr bwMode="auto">
              <a:xfrm>
                <a:off x="5490199" y="3810000"/>
                <a:ext cx="192" cy="304800"/>
                <a:chOff x="624" y="2208"/>
                <a:chExt cx="192" cy="192"/>
              </a:xfrm>
            </p:grpSpPr>
            <p:sp>
              <p:nvSpPr>
                <p:cNvPr id="198" name="Line 50"/>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99" name="Line 51"/>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97" name="Text Box 75"/>
              <p:cNvSpPr txBox="1">
                <a:spLocks noChangeArrowheads="1"/>
              </p:cNvSpPr>
              <p:nvPr/>
            </p:nvSpPr>
            <p:spPr bwMode="auto">
              <a:xfrm>
                <a:off x="5500297" y="3730530"/>
                <a:ext cx="659924" cy="276999"/>
              </a:xfrm>
              <a:prstGeom prst="rect">
                <a:avLst/>
              </a:prstGeom>
              <a:noFill/>
              <a:ln w="38100">
                <a:noFill/>
                <a:miter lim="800000"/>
                <a:headEnd/>
                <a:tailEnd/>
              </a:ln>
            </p:spPr>
            <p:txBody>
              <a:bodyPr wrap="none">
                <a:spAutoFit/>
              </a:bodyPr>
              <a:lstStyle/>
              <a:p>
                <a:r>
                  <a:rPr lang="en-US" sz="1200" b="1" dirty="0"/>
                  <a:t>KC2015</a:t>
                </a:r>
              </a:p>
            </p:txBody>
          </p:sp>
        </p:grpSp>
        <p:sp>
          <p:nvSpPr>
            <p:cNvPr id="195" name="Line 50"/>
            <p:cNvSpPr>
              <a:spLocks noChangeShapeType="1"/>
            </p:cNvSpPr>
            <p:nvPr/>
          </p:nvSpPr>
          <p:spPr bwMode="auto">
            <a:xfrm rot="5400000">
              <a:off x="9536017" y="1154017"/>
              <a:ext cx="0" cy="304800"/>
            </a:xfrm>
            <a:prstGeom prst="line">
              <a:avLst/>
            </a:prstGeom>
            <a:noFill/>
            <a:ln w="25400">
              <a:solidFill>
                <a:schemeClr val="tx1"/>
              </a:solidFill>
              <a:round/>
              <a:headEnd/>
              <a:tailEnd/>
            </a:ln>
          </p:spPr>
          <p:txBody>
            <a:bodyPr wrap="none" anchor="ctr"/>
            <a:lstStyle/>
            <a:p>
              <a:endParaRPr lang="en-US"/>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
        <p:nvSpPr>
          <p:cNvPr id="217" name="Oval 216"/>
          <p:cNvSpPr/>
          <p:nvPr/>
        </p:nvSpPr>
        <p:spPr>
          <a:xfrm>
            <a:off x="1524000" y="29718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grpSp>
        <p:nvGrpSpPr>
          <p:cNvPr id="5" name="Group 228"/>
          <p:cNvGrpSpPr/>
          <p:nvPr/>
        </p:nvGrpSpPr>
        <p:grpSpPr>
          <a:xfrm>
            <a:off x="10134600" y="5105400"/>
            <a:ext cx="737882" cy="398874"/>
            <a:chOff x="6019800" y="3505200"/>
            <a:chExt cx="737882" cy="398874"/>
          </a:xfrm>
        </p:grpSpPr>
        <p:grpSp>
          <p:nvGrpSpPr>
            <p:cNvPr id="6" name="Group 87"/>
            <p:cNvGrpSpPr/>
            <p:nvPr/>
          </p:nvGrpSpPr>
          <p:grpSpPr>
            <a:xfrm>
              <a:off x="6019800" y="3505200"/>
              <a:ext cx="737882" cy="398874"/>
              <a:chOff x="2364723" y="4040210"/>
              <a:chExt cx="737882" cy="398874"/>
            </a:xfrm>
          </p:grpSpPr>
          <p:grpSp>
            <p:nvGrpSpPr>
              <p:cNvPr id="7" name="Group 66"/>
              <p:cNvGrpSpPr/>
              <p:nvPr/>
            </p:nvGrpSpPr>
            <p:grpSpPr>
              <a:xfrm rot="20255795">
                <a:off x="2563190" y="4040210"/>
                <a:ext cx="345744" cy="323450"/>
                <a:chOff x="903118" y="5966381"/>
                <a:chExt cx="345744" cy="323450"/>
              </a:xfrm>
            </p:grpSpPr>
            <p:grpSp>
              <p:nvGrpSpPr>
                <p:cNvPr id="8"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119"/>
          <p:cNvGrpSpPr>
            <a:grpSpLocks/>
          </p:cNvGrpSpPr>
          <p:nvPr/>
        </p:nvGrpSpPr>
        <p:grpSpPr bwMode="auto">
          <a:xfrm rot="3824875">
            <a:off x="3709913" y="3929457"/>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sp>
        <p:nvSpPr>
          <p:cNvPr id="289" name="Rectangle 288"/>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IVB</a:t>
            </a:r>
          </a:p>
        </p:txBody>
      </p:sp>
      <p:grpSp>
        <p:nvGrpSpPr>
          <p:cNvPr id="12" name="Group 86"/>
          <p:cNvGrpSpPr/>
          <p:nvPr/>
        </p:nvGrpSpPr>
        <p:grpSpPr>
          <a:xfrm>
            <a:off x="6466902" y="2199702"/>
            <a:ext cx="737882" cy="398874"/>
            <a:chOff x="2364723" y="4040210"/>
            <a:chExt cx="737882" cy="398874"/>
          </a:xfrm>
        </p:grpSpPr>
        <p:grpSp>
          <p:nvGrpSpPr>
            <p:cNvPr id="13" name="Group 66"/>
            <p:cNvGrpSpPr/>
            <p:nvPr/>
          </p:nvGrpSpPr>
          <p:grpSpPr>
            <a:xfrm rot="20255795">
              <a:off x="2563190" y="4040210"/>
              <a:ext cx="345744" cy="323450"/>
              <a:chOff x="903118" y="5966381"/>
              <a:chExt cx="345744" cy="323450"/>
            </a:xfrm>
          </p:grpSpPr>
          <p:grpSp>
            <p:nvGrpSpPr>
              <p:cNvPr id="14" name="Group 261"/>
              <p:cNvGrpSpPr>
                <a:grpSpLocks/>
              </p:cNvGrpSpPr>
              <p:nvPr/>
            </p:nvGrpSpPr>
            <p:grpSpPr bwMode="auto">
              <a:xfrm rot="1428446">
                <a:off x="903118" y="5978666"/>
                <a:ext cx="345744" cy="311165"/>
                <a:chOff x="336" y="576"/>
                <a:chExt cx="336" cy="288"/>
              </a:xfrm>
            </p:grpSpPr>
            <p:sp>
              <p:nvSpPr>
                <p:cNvPr id="32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30"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3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3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92" name="TextBox 291"/>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293" name="TextBox 292"/>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8" name="Group 38"/>
          <p:cNvGrpSpPr/>
          <p:nvPr/>
        </p:nvGrpSpPr>
        <p:grpSpPr>
          <a:xfrm>
            <a:off x="3300718" y="4020726"/>
            <a:ext cx="737882" cy="398874"/>
            <a:chOff x="6019800" y="3505200"/>
            <a:chExt cx="737882" cy="398874"/>
          </a:xfrm>
        </p:grpSpPr>
        <p:grpSp>
          <p:nvGrpSpPr>
            <p:cNvPr id="19" name="Group 87"/>
            <p:cNvGrpSpPr/>
            <p:nvPr/>
          </p:nvGrpSpPr>
          <p:grpSpPr>
            <a:xfrm>
              <a:off x="6019800" y="3505200"/>
              <a:ext cx="737882" cy="398874"/>
              <a:chOff x="2364723" y="4040210"/>
              <a:chExt cx="737882" cy="398874"/>
            </a:xfrm>
          </p:grpSpPr>
          <p:grpSp>
            <p:nvGrpSpPr>
              <p:cNvPr id="20" name="Group 66"/>
              <p:cNvGrpSpPr/>
              <p:nvPr/>
            </p:nvGrpSpPr>
            <p:grpSpPr>
              <a:xfrm rot="20255795">
                <a:off x="2563190" y="4040210"/>
                <a:ext cx="345744" cy="323450"/>
                <a:chOff x="903118" y="5966381"/>
                <a:chExt cx="345744" cy="323450"/>
              </a:xfrm>
            </p:grpSpPr>
            <p:grpSp>
              <p:nvGrpSpPr>
                <p:cNvPr id="21" name="Group 261"/>
                <p:cNvGrpSpPr>
                  <a:grpSpLocks/>
                </p:cNvGrpSpPr>
                <p:nvPr/>
              </p:nvGrpSpPr>
              <p:grpSpPr bwMode="auto">
                <a:xfrm rot="1428446">
                  <a:off x="903118" y="5978666"/>
                  <a:ext cx="345744" cy="311165"/>
                  <a:chOff x="336" y="576"/>
                  <a:chExt cx="336" cy="288"/>
                </a:xfrm>
              </p:grpSpPr>
              <p:sp>
                <p:nvSpPr>
                  <p:cNvPr id="36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2"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63"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64"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9"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60"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6" name="TextBox 355"/>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357" name="TextBox 356"/>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354" name="Straight Connector 353"/>
            <p:cNvCxnSpPr>
              <a:stCxn id="361" idx="0"/>
              <a:endCxn id="361"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64"/>
          <p:cNvGrpSpPr>
            <a:grpSpLocks/>
          </p:cNvGrpSpPr>
          <p:nvPr/>
        </p:nvGrpSpPr>
        <p:grpSpPr bwMode="auto">
          <a:xfrm>
            <a:off x="3581400" y="6172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flipV="1">
            <a:off x="3700463" y="6096000"/>
            <a:ext cx="566737" cy="4286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3" name="Group 112"/>
          <p:cNvGrpSpPr/>
          <p:nvPr/>
        </p:nvGrpSpPr>
        <p:grpSpPr>
          <a:xfrm>
            <a:off x="3048000" y="3505200"/>
            <a:ext cx="762000" cy="533400"/>
            <a:chOff x="838200" y="2514600"/>
            <a:chExt cx="914400" cy="685800"/>
          </a:xfrm>
        </p:grpSpPr>
        <p:grpSp>
          <p:nvGrpSpPr>
            <p:cNvPr id="24" name="Group 126"/>
            <p:cNvGrpSpPr>
              <a:grpSpLocks/>
            </p:cNvGrpSpPr>
            <p:nvPr/>
          </p:nvGrpSpPr>
          <p:grpSpPr bwMode="auto">
            <a:xfrm rot="11542095">
              <a:off x="1078892" y="2878380"/>
              <a:ext cx="452438" cy="161925"/>
              <a:chOff x="3585" y="1872"/>
              <a:chExt cx="285" cy="102"/>
            </a:xfrm>
          </p:grpSpPr>
          <p:sp>
            <p:nvSpPr>
              <p:cNvPr id="117" name="Oval 127"/>
              <p:cNvSpPr>
                <a:spLocks noChangeArrowheads="1"/>
              </p:cNvSpPr>
              <p:nvPr/>
            </p:nvSpPr>
            <p:spPr bwMode="auto">
              <a:xfrm rot="-6309901">
                <a:off x="3809" y="1875"/>
                <a:ext cx="64" cy="58"/>
              </a:xfrm>
              <a:prstGeom prst="ellipse">
                <a:avLst/>
              </a:prstGeom>
              <a:noFill/>
              <a:ln w="25400">
                <a:solidFill>
                  <a:schemeClr val="tx1"/>
                </a:solidFill>
                <a:round/>
                <a:headEnd/>
                <a:tailEnd/>
              </a:ln>
            </p:spPr>
            <p:txBody>
              <a:bodyPr wrap="none" anchor="ctr"/>
              <a:lstStyle/>
              <a:p>
                <a:endParaRPr lang="en-US"/>
              </a:p>
            </p:txBody>
          </p:sp>
          <p:sp>
            <p:nvSpPr>
              <p:cNvPr id="118" name="Line 128"/>
              <p:cNvSpPr>
                <a:spLocks noChangeShapeType="1"/>
              </p:cNvSpPr>
              <p:nvPr/>
            </p:nvSpPr>
            <p:spPr bwMode="auto">
              <a:xfrm rot="15290099" flipV="1">
                <a:off x="3701" y="1826"/>
                <a:ext cx="0" cy="232"/>
              </a:xfrm>
              <a:prstGeom prst="line">
                <a:avLst/>
              </a:prstGeom>
              <a:noFill/>
              <a:ln w="25400">
                <a:solidFill>
                  <a:schemeClr val="tx1"/>
                </a:solidFill>
                <a:round/>
                <a:headEnd/>
                <a:tailEnd type="triangle" w="med" len="med"/>
              </a:ln>
            </p:spPr>
            <p:txBody>
              <a:bodyPr wrap="none" anchor="ctr"/>
              <a:lstStyle/>
              <a:p>
                <a:endParaRPr lang="en-US"/>
              </a:p>
            </p:txBody>
          </p:sp>
          <p:sp>
            <p:nvSpPr>
              <p:cNvPr id="120" name="Line 131"/>
              <p:cNvSpPr>
                <a:spLocks noChangeShapeType="1"/>
              </p:cNvSpPr>
              <p:nvPr/>
            </p:nvSpPr>
            <p:spPr bwMode="auto">
              <a:xfrm rot="15290099">
                <a:off x="3690" y="1927"/>
                <a:ext cx="94" cy="0"/>
              </a:xfrm>
              <a:prstGeom prst="line">
                <a:avLst/>
              </a:prstGeom>
              <a:noFill/>
              <a:ln w="25400">
                <a:solidFill>
                  <a:schemeClr val="tx1"/>
                </a:solidFill>
                <a:round/>
                <a:headEnd/>
                <a:tailEnd/>
              </a:ln>
            </p:spPr>
            <p:txBody>
              <a:bodyPr wrap="none" anchor="ctr"/>
              <a:lstStyle/>
              <a:p>
                <a:endParaRPr lang="en-US"/>
              </a:p>
            </p:txBody>
          </p:sp>
        </p:grpSp>
        <p:sp>
          <p:nvSpPr>
            <p:cNvPr id="115" name="TextBox 114"/>
            <p:cNvSpPr txBox="1"/>
            <p:nvPr/>
          </p:nvSpPr>
          <p:spPr>
            <a:xfrm>
              <a:off x="990600" y="2590800"/>
              <a:ext cx="685800" cy="336356"/>
            </a:xfrm>
            <a:prstGeom prst="rect">
              <a:avLst/>
            </a:prstGeom>
            <a:noFill/>
          </p:spPr>
          <p:txBody>
            <a:bodyPr wrap="square" rtlCol="0">
              <a:spAutoFit/>
            </a:bodyPr>
            <a:lstStyle/>
            <a:p>
              <a:r>
                <a:rPr lang="en-US" sz="1100" b="1" dirty="0"/>
                <a:t>MFP 2</a:t>
              </a:r>
            </a:p>
          </p:txBody>
        </p:sp>
        <p:sp>
          <p:nvSpPr>
            <p:cNvPr id="116" name="Oval 115"/>
            <p:cNvSpPr/>
            <p:nvPr/>
          </p:nvSpPr>
          <p:spPr>
            <a:xfrm>
              <a:off x="838200" y="2514600"/>
              <a:ext cx="9144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104"/>
          <p:cNvGrpSpPr/>
          <p:nvPr/>
        </p:nvGrpSpPr>
        <p:grpSpPr>
          <a:xfrm>
            <a:off x="2613210" y="3465810"/>
            <a:ext cx="737882" cy="398874"/>
            <a:chOff x="2364723" y="4040210"/>
            <a:chExt cx="737882" cy="398874"/>
          </a:xfrm>
        </p:grpSpPr>
        <p:grpSp>
          <p:nvGrpSpPr>
            <p:cNvPr id="26" name="Group 66"/>
            <p:cNvGrpSpPr/>
            <p:nvPr/>
          </p:nvGrpSpPr>
          <p:grpSpPr>
            <a:xfrm rot="20255795">
              <a:off x="2563190" y="4040210"/>
              <a:ext cx="345744" cy="323450"/>
              <a:chOff x="903118" y="5966381"/>
              <a:chExt cx="345744" cy="323450"/>
            </a:xfrm>
          </p:grpSpPr>
          <p:grpSp>
            <p:nvGrpSpPr>
              <p:cNvPr id="27" name="Group 261"/>
              <p:cNvGrpSpPr>
                <a:grpSpLocks/>
              </p:cNvGrpSpPr>
              <p:nvPr/>
            </p:nvGrpSpPr>
            <p:grpSpPr bwMode="auto">
              <a:xfrm rot="1428446">
                <a:off x="903118" y="5978666"/>
                <a:ext cx="345744" cy="311165"/>
                <a:chOff x="336" y="576"/>
                <a:chExt cx="336" cy="288"/>
              </a:xfrm>
            </p:grpSpPr>
            <p:sp>
              <p:nvSpPr>
                <p:cNvPr id="22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2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2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2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2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0" name="TextBox 219"/>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21" name="TextBox 220"/>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28" name="Group 105"/>
          <p:cNvGrpSpPr/>
          <p:nvPr/>
        </p:nvGrpSpPr>
        <p:grpSpPr>
          <a:xfrm>
            <a:off x="6172200" y="2514600"/>
            <a:ext cx="363362" cy="378822"/>
            <a:chOff x="6551477" y="2895600"/>
            <a:chExt cx="363362" cy="378822"/>
          </a:xfrm>
        </p:grpSpPr>
        <p:grpSp>
          <p:nvGrpSpPr>
            <p:cNvPr id="29" name="Group 46"/>
            <p:cNvGrpSpPr>
              <a:grpSpLocks/>
            </p:cNvGrpSpPr>
            <p:nvPr/>
          </p:nvGrpSpPr>
          <p:grpSpPr bwMode="auto">
            <a:xfrm>
              <a:off x="6551477" y="2969622"/>
              <a:ext cx="304800" cy="304800"/>
              <a:chOff x="624" y="2208"/>
              <a:chExt cx="192" cy="192"/>
            </a:xfrm>
          </p:grpSpPr>
          <p:sp>
            <p:nvSpPr>
              <p:cNvPr id="12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2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1</a:t>
              </a:r>
            </a:p>
          </p:txBody>
        </p:sp>
      </p:grpSp>
      <p:grpSp>
        <p:nvGrpSpPr>
          <p:cNvPr id="30" name="Group 105"/>
          <p:cNvGrpSpPr/>
          <p:nvPr/>
        </p:nvGrpSpPr>
        <p:grpSpPr>
          <a:xfrm>
            <a:off x="6172200" y="3354978"/>
            <a:ext cx="363362" cy="378822"/>
            <a:chOff x="6551477" y="2895600"/>
            <a:chExt cx="363362" cy="378822"/>
          </a:xfrm>
        </p:grpSpPr>
        <p:grpSp>
          <p:nvGrpSpPr>
            <p:cNvPr id="31" name="Group 46"/>
            <p:cNvGrpSpPr>
              <a:grpSpLocks/>
            </p:cNvGrpSpPr>
            <p:nvPr/>
          </p:nvGrpSpPr>
          <p:grpSpPr bwMode="auto">
            <a:xfrm>
              <a:off x="6551477" y="2969622"/>
              <a:ext cx="304800" cy="304800"/>
              <a:chOff x="624" y="2208"/>
              <a:chExt cx="192" cy="192"/>
            </a:xfrm>
          </p:grpSpPr>
          <p:sp>
            <p:nvSpPr>
              <p:cNvPr id="12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2</a:t>
              </a:r>
            </a:p>
          </p:txBody>
        </p:sp>
      </p:grpSp>
      <p:grpSp>
        <p:nvGrpSpPr>
          <p:cNvPr id="96" name="Group 105"/>
          <p:cNvGrpSpPr/>
          <p:nvPr/>
        </p:nvGrpSpPr>
        <p:grpSpPr>
          <a:xfrm>
            <a:off x="6439954" y="3581400"/>
            <a:ext cx="363362" cy="378822"/>
            <a:chOff x="6551477" y="2895600"/>
            <a:chExt cx="363362" cy="378822"/>
          </a:xfrm>
        </p:grpSpPr>
        <p:grpSp>
          <p:nvGrpSpPr>
            <p:cNvPr id="97" name="Group 46"/>
            <p:cNvGrpSpPr>
              <a:grpSpLocks/>
            </p:cNvGrpSpPr>
            <p:nvPr/>
          </p:nvGrpSpPr>
          <p:grpSpPr bwMode="auto">
            <a:xfrm>
              <a:off x="6551477" y="2969622"/>
              <a:ext cx="304800" cy="304800"/>
              <a:chOff x="624" y="2208"/>
              <a:chExt cx="192" cy="192"/>
            </a:xfrm>
          </p:grpSpPr>
          <p:sp>
            <p:nvSpPr>
              <p:cNvPr id="134"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5"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3"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3</a:t>
              </a:r>
            </a:p>
          </p:txBody>
        </p:sp>
      </p:grpSp>
      <p:grpSp>
        <p:nvGrpSpPr>
          <p:cNvPr id="98" name="Group 105"/>
          <p:cNvGrpSpPr/>
          <p:nvPr/>
        </p:nvGrpSpPr>
        <p:grpSpPr>
          <a:xfrm>
            <a:off x="6647038" y="3812178"/>
            <a:ext cx="363362" cy="378822"/>
            <a:chOff x="6551477" y="2895600"/>
            <a:chExt cx="363362" cy="378822"/>
          </a:xfrm>
        </p:grpSpPr>
        <p:grpSp>
          <p:nvGrpSpPr>
            <p:cNvPr id="99" name="Group 46"/>
            <p:cNvGrpSpPr>
              <a:grpSpLocks/>
            </p:cNvGrpSpPr>
            <p:nvPr/>
          </p:nvGrpSpPr>
          <p:grpSpPr bwMode="auto">
            <a:xfrm>
              <a:off x="6551477" y="2969622"/>
              <a:ext cx="304800" cy="304800"/>
              <a:chOff x="624" y="2208"/>
              <a:chExt cx="192" cy="192"/>
            </a:xfrm>
          </p:grpSpPr>
          <p:sp>
            <p:nvSpPr>
              <p:cNvPr id="139"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40"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8"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4</a:t>
              </a:r>
            </a:p>
          </p:txBody>
        </p:sp>
      </p:grpSp>
      <p:grpSp>
        <p:nvGrpSpPr>
          <p:cNvPr id="100" name="Group 151"/>
          <p:cNvGrpSpPr/>
          <p:nvPr/>
        </p:nvGrpSpPr>
        <p:grpSpPr>
          <a:xfrm>
            <a:off x="10134600" y="3657600"/>
            <a:ext cx="926052" cy="334328"/>
            <a:chOff x="3831516" y="5181600"/>
            <a:chExt cx="1273884" cy="334328"/>
          </a:xfrm>
        </p:grpSpPr>
        <p:cxnSp>
          <p:nvCxnSpPr>
            <p:cNvPr id="142" name="Straight Connector 141"/>
            <p:cNvCxnSpPr/>
            <p:nvPr/>
          </p:nvCxnSpPr>
          <p:spPr>
            <a:xfrm>
              <a:off x="4038600" y="5334000"/>
              <a:ext cx="8382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1" name="Group 147"/>
            <p:cNvGrpSpPr/>
            <p:nvPr/>
          </p:nvGrpSpPr>
          <p:grpSpPr>
            <a:xfrm flipH="1">
              <a:off x="4876800" y="5181600"/>
              <a:ext cx="228600" cy="334328"/>
              <a:chOff x="3886200" y="5181600"/>
              <a:chExt cx="152400" cy="334328"/>
            </a:xfrm>
          </p:grpSpPr>
          <p:cxnSp>
            <p:nvCxnSpPr>
              <p:cNvPr id="144" name="Straight Connector 143"/>
              <p:cNvCxnSpPr/>
              <p:nvPr/>
            </p:nvCxnSpPr>
            <p:spPr>
              <a:xfrm flipH="1" flipV="1">
                <a:off x="3886200" y="5181600"/>
                <a:ext cx="152400" cy="1524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3886200" y="5334000"/>
                <a:ext cx="142875" cy="18192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02" name="Group 148"/>
            <p:cNvGrpSpPr/>
            <p:nvPr/>
          </p:nvGrpSpPr>
          <p:grpSpPr>
            <a:xfrm>
              <a:off x="3831516" y="5181600"/>
              <a:ext cx="228600" cy="334328"/>
              <a:chOff x="3886200" y="5181600"/>
              <a:chExt cx="152400" cy="334328"/>
            </a:xfrm>
          </p:grpSpPr>
          <p:cxnSp>
            <p:nvCxnSpPr>
              <p:cNvPr id="150" name="Straight Connector 149"/>
              <p:cNvCxnSpPr/>
              <p:nvPr/>
            </p:nvCxnSpPr>
            <p:spPr>
              <a:xfrm flipH="1" flipV="1">
                <a:off x="3886200" y="5181600"/>
                <a:ext cx="152400" cy="1524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3886200" y="5334000"/>
                <a:ext cx="142875" cy="18192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sp>
        <p:nvSpPr>
          <p:cNvPr id="153" name="Oval 152"/>
          <p:cNvSpPr/>
          <p:nvPr/>
        </p:nvSpPr>
        <p:spPr>
          <a:xfrm rot="16200000">
            <a:off x="5916258" y="5067301"/>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ASLT POS</a:t>
            </a:r>
          </a:p>
        </p:txBody>
      </p:sp>
      <p:sp>
        <p:nvSpPr>
          <p:cNvPr id="154" name="TextBox 153"/>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55" name="TextBox 154"/>
          <p:cNvSpPr txBox="1"/>
          <p:nvPr/>
        </p:nvSpPr>
        <p:spPr>
          <a:xfrm>
            <a:off x="6705600" y="3352800"/>
            <a:ext cx="1066800" cy="381000"/>
          </a:xfrm>
          <a:prstGeom prst="rect">
            <a:avLst/>
          </a:prstGeom>
          <a:noFill/>
        </p:spPr>
        <p:txBody>
          <a:bodyPr wrap="square" rtlCol="0">
            <a:spAutoFit/>
          </a:bodyPr>
          <a:lstStyle/>
          <a:p>
            <a:r>
              <a:rPr lang="en-US" b="1" dirty="0"/>
              <a:t>South</a:t>
            </a:r>
          </a:p>
        </p:txBody>
      </p:sp>
      <p:cxnSp>
        <p:nvCxnSpPr>
          <p:cNvPr id="156" name="Straight Connector 155"/>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 name="Group 130"/>
          <p:cNvGrpSpPr/>
          <p:nvPr/>
        </p:nvGrpSpPr>
        <p:grpSpPr>
          <a:xfrm rot="17335194">
            <a:off x="6627408" y="2618210"/>
            <a:ext cx="410264" cy="718723"/>
            <a:chOff x="9003792" y="583271"/>
            <a:chExt cx="838200" cy="884687"/>
          </a:xfrm>
        </p:grpSpPr>
        <p:sp>
          <p:nvSpPr>
            <p:cNvPr id="132" name="Oval 131"/>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6" name="Arc 135"/>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131" name="Group 119"/>
          <p:cNvGrpSpPr>
            <a:grpSpLocks/>
          </p:cNvGrpSpPr>
          <p:nvPr/>
        </p:nvGrpSpPr>
        <p:grpSpPr bwMode="auto">
          <a:xfrm>
            <a:off x="7024222" y="3276600"/>
            <a:ext cx="519578" cy="407171"/>
            <a:chOff x="3931340" y="3051026"/>
            <a:chExt cx="449071" cy="293526"/>
          </a:xfrm>
        </p:grpSpPr>
        <p:cxnSp>
          <p:nvCxnSpPr>
            <p:cNvPr id="137" name="Straight Connector 136"/>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3" name="Straight Connector 142"/>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6" name="Straight Connector 145"/>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147" name="Straight Arrow Connector 146"/>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149" name="Group 105"/>
          <p:cNvGrpSpPr/>
          <p:nvPr/>
        </p:nvGrpSpPr>
        <p:grpSpPr>
          <a:xfrm>
            <a:off x="6593392" y="2470722"/>
            <a:ext cx="363362" cy="378822"/>
            <a:chOff x="6551477" y="2895600"/>
            <a:chExt cx="363362" cy="378822"/>
          </a:xfrm>
        </p:grpSpPr>
        <p:grpSp>
          <p:nvGrpSpPr>
            <p:cNvPr id="158" name="Group 46"/>
            <p:cNvGrpSpPr>
              <a:grpSpLocks/>
            </p:cNvGrpSpPr>
            <p:nvPr/>
          </p:nvGrpSpPr>
          <p:grpSpPr bwMode="auto">
            <a:xfrm>
              <a:off x="6551477" y="2969622"/>
              <a:ext cx="304800" cy="304800"/>
              <a:chOff x="624" y="2208"/>
              <a:chExt cx="192" cy="192"/>
            </a:xfrm>
          </p:grpSpPr>
          <p:sp>
            <p:nvSpPr>
              <p:cNvPr id="160"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61"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59"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5</a:t>
              </a:r>
            </a:p>
          </p:txBody>
        </p:sp>
      </p:grpSp>
      <p:grpSp>
        <p:nvGrpSpPr>
          <p:cNvPr id="162" name="Group 105"/>
          <p:cNvGrpSpPr/>
          <p:nvPr/>
        </p:nvGrpSpPr>
        <p:grpSpPr>
          <a:xfrm>
            <a:off x="7371304" y="2506730"/>
            <a:ext cx="363362" cy="378822"/>
            <a:chOff x="6551477" y="2895600"/>
            <a:chExt cx="363362" cy="378822"/>
          </a:xfrm>
        </p:grpSpPr>
        <p:grpSp>
          <p:nvGrpSpPr>
            <p:cNvPr id="163" name="Group 46"/>
            <p:cNvGrpSpPr>
              <a:grpSpLocks/>
            </p:cNvGrpSpPr>
            <p:nvPr/>
          </p:nvGrpSpPr>
          <p:grpSpPr bwMode="auto">
            <a:xfrm>
              <a:off x="6551477" y="2969622"/>
              <a:ext cx="304800" cy="304800"/>
              <a:chOff x="624" y="2208"/>
              <a:chExt cx="192" cy="192"/>
            </a:xfrm>
          </p:grpSpPr>
          <p:sp>
            <p:nvSpPr>
              <p:cNvPr id="165"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66"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64"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6</a:t>
              </a:r>
            </a:p>
          </p:txBody>
        </p:sp>
      </p:grpSp>
      <p:grpSp>
        <p:nvGrpSpPr>
          <p:cNvPr id="167" name="Group 105"/>
          <p:cNvGrpSpPr/>
          <p:nvPr/>
        </p:nvGrpSpPr>
        <p:grpSpPr>
          <a:xfrm>
            <a:off x="7922342" y="2860090"/>
            <a:ext cx="363362" cy="378822"/>
            <a:chOff x="6551477" y="2895600"/>
            <a:chExt cx="363362" cy="378822"/>
          </a:xfrm>
        </p:grpSpPr>
        <p:grpSp>
          <p:nvGrpSpPr>
            <p:cNvPr id="168" name="Group 46"/>
            <p:cNvGrpSpPr>
              <a:grpSpLocks/>
            </p:cNvGrpSpPr>
            <p:nvPr/>
          </p:nvGrpSpPr>
          <p:grpSpPr bwMode="auto">
            <a:xfrm>
              <a:off x="6551477" y="2969622"/>
              <a:ext cx="304800" cy="304800"/>
              <a:chOff x="624" y="2208"/>
              <a:chExt cx="192" cy="192"/>
            </a:xfrm>
          </p:grpSpPr>
          <p:sp>
            <p:nvSpPr>
              <p:cNvPr id="170" name="Line 47"/>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71" name="Line 48"/>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69" name="Text Box 74"/>
            <p:cNvSpPr txBox="1">
              <a:spLocks noChangeArrowheads="1"/>
            </p:cNvSpPr>
            <p:nvPr/>
          </p:nvSpPr>
          <p:spPr bwMode="auto">
            <a:xfrm>
              <a:off x="6651625" y="2895600"/>
              <a:ext cx="263214" cy="276999"/>
            </a:xfrm>
            <a:prstGeom prst="rect">
              <a:avLst/>
            </a:prstGeom>
            <a:noFill/>
            <a:ln w="38100">
              <a:noFill/>
              <a:miter lim="800000"/>
              <a:headEnd/>
              <a:tailEnd/>
            </a:ln>
          </p:spPr>
          <p:txBody>
            <a:bodyPr wrap="none">
              <a:spAutoFit/>
            </a:bodyPr>
            <a:lstStyle/>
            <a:p>
              <a:r>
                <a:rPr lang="en-US" sz="1200" b="1" dirty="0"/>
                <a:t>7</a:t>
              </a:r>
            </a:p>
          </p:txBody>
        </p:sp>
      </p:grpSp>
      <p:sp>
        <p:nvSpPr>
          <p:cNvPr id="152" name="Freeform 151"/>
          <p:cNvSpPr/>
          <p:nvPr/>
        </p:nvSpPr>
        <p:spPr>
          <a:xfrm>
            <a:off x="4762919" y="4783015"/>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TextBox 156"/>
          <p:cNvSpPr txBox="1"/>
          <p:nvPr/>
        </p:nvSpPr>
        <p:spPr>
          <a:xfrm>
            <a:off x="4419600" y="4724400"/>
            <a:ext cx="841087" cy="276999"/>
          </a:xfrm>
          <a:prstGeom prst="rect">
            <a:avLst/>
          </a:prstGeom>
          <a:solidFill>
            <a:schemeClr val="bg1"/>
          </a:solidFill>
        </p:spPr>
        <p:txBody>
          <a:bodyPr wrap="square" rtlCol="0">
            <a:spAutoFit/>
          </a:bodyPr>
          <a:lstStyle/>
          <a:p>
            <a:r>
              <a:rPr lang="en-US" sz="1200" b="1" dirty="0"/>
              <a:t>PL Ranger</a:t>
            </a:r>
          </a:p>
        </p:txBody>
      </p:sp>
      <p:sp>
        <p:nvSpPr>
          <p:cNvPr id="172" name="TextBox 171"/>
          <p:cNvSpPr txBox="1"/>
          <p:nvPr/>
        </p:nvSpPr>
        <p:spPr>
          <a:xfrm>
            <a:off x="8077200" y="4648200"/>
            <a:ext cx="841087" cy="276999"/>
          </a:xfrm>
          <a:prstGeom prst="rect">
            <a:avLst/>
          </a:prstGeom>
          <a:solidFill>
            <a:schemeClr val="bg1"/>
          </a:solidFill>
        </p:spPr>
        <p:txBody>
          <a:bodyPr wrap="square" rtlCol="0">
            <a:spAutoFit/>
          </a:bodyPr>
          <a:lstStyle/>
          <a:p>
            <a:r>
              <a:rPr lang="en-US" sz="1200" b="1" dirty="0"/>
              <a:t>PL Ranger</a:t>
            </a:r>
          </a:p>
        </p:txBody>
      </p:sp>
      <p:sp>
        <p:nvSpPr>
          <p:cNvPr id="173" name="Freeform 172"/>
          <p:cNvSpPr/>
          <p:nvPr/>
        </p:nvSpPr>
        <p:spPr>
          <a:xfrm>
            <a:off x="4839119" y="43536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4" name="TextBox 173"/>
          <p:cNvSpPr txBox="1"/>
          <p:nvPr/>
        </p:nvSpPr>
        <p:spPr>
          <a:xfrm>
            <a:off x="4419600" y="4295001"/>
            <a:ext cx="990600" cy="276999"/>
          </a:xfrm>
          <a:prstGeom prst="rect">
            <a:avLst/>
          </a:prstGeom>
          <a:solidFill>
            <a:schemeClr val="bg1"/>
          </a:solidFill>
        </p:spPr>
        <p:txBody>
          <a:bodyPr wrap="square" rtlCol="0">
            <a:spAutoFit/>
          </a:bodyPr>
          <a:lstStyle/>
          <a:p>
            <a:r>
              <a:rPr lang="en-US" sz="1200" b="1" dirty="0"/>
              <a:t>PL Sierra</a:t>
            </a:r>
          </a:p>
        </p:txBody>
      </p:sp>
      <p:sp>
        <p:nvSpPr>
          <p:cNvPr id="175" name="TextBox 174"/>
          <p:cNvSpPr txBox="1"/>
          <p:nvPr/>
        </p:nvSpPr>
        <p:spPr>
          <a:xfrm>
            <a:off x="8173496" y="4225328"/>
            <a:ext cx="990600" cy="276999"/>
          </a:xfrm>
          <a:prstGeom prst="rect">
            <a:avLst/>
          </a:prstGeom>
          <a:solidFill>
            <a:schemeClr val="bg1"/>
          </a:solidFill>
        </p:spPr>
        <p:txBody>
          <a:bodyPr wrap="square" rtlCol="0">
            <a:spAutoFit/>
          </a:bodyPr>
          <a:lstStyle/>
          <a:p>
            <a:r>
              <a:rPr lang="en-US" sz="1200" b="1" dirty="0"/>
              <a:t>PL Sierra</a:t>
            </a:r>
          </a:p>
        </p:txBody>
      </p:sp>
      <p:sp>
        <p:nvSpPr>
          <p:cNvPr id="176" name="Freeform 175"/>
          <p:cNvSpPr/>
          <p:nvPr/>
        </p:nvSpPr>
        <p:spPr>
          <a:xfrm>
            <a:off x="4991519" y="38202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7" name="TextBox 176"/>
          <p:cNvSpPr txBox="1"/>
          <p:nvPr/>
        </p:nvSpPr>
        <p:spPr>
          <a:xfrm>
            <a:off x="4572000" y="3761601"/>
            <a:ext cx="990600" cy="276999"/>
          </a:xfrm>
          <a:prstGeom prst="rect">
            <a:avLst/>
          </a:prstGeom>
          <a:solidFill>
            <a:schemeClr val="bg1"/>
          </a:solidFill>
        </p:spPr>
        <p:txBody>
          <a:bodyPr wrap="square" rtlCol="0">
            <a:spAutoFit/>
          </a:bodyPr>
          <a:lstStyle/>
          <a:p>
            <a:r>
              <a:rPr lang="en-US" sz="1200" b="1" dirty="0"/>
              <a:t>PL Silverado</a:t>
            </a:r>
          </a:p>
        </p:txBody>
      </p:sp>
      <p:sp>
        <p:nvSpPr>
          <p:cNvPr id="178" name="TextBox 177"/>
          <p:cNvSpPr txBox="1"/>
          <p:nvPr/>
        </p:nvSpPr>
        <p:spPr>
          <a:xfrm>
            <a:off x="8325896" y="3691928"/>
            <a:ext cx="990600" cy="276999"/>
          </a:xfrm>
          <a:prstGeom prst="rect">
            <a:avLst/>
          </a:prstGeom>
          <a:solidFill>
            <a:schemeClr val="bg1"/>
          </a:solidFill>
        </p:spPr>
        <p:txBody>
          <a:bodyPr wrap="square" rtlCol="0">
            <a:spAutoFit/>
          </a:bodyPr>
          <a:lstStyle/>
          <a:p>
            <a:r>
              <a:rPr lang="en-US" sz="1200" b="1" dirty="0"/>
              <a:t>PL Silverado</a:t>
            </a:r>
          </a:p>
        </p:txBody>
      </p:sp>
      <p:sp>
        <p:nvSpPr>
          <p:cNvPr id="179" name="Freeform 178"/>
          <p:cNvSpPr/>
          <p:nvPr/>
        </p:nvSpPr>
        <p:spPr>
          <a:xfrm>
            <a:off x="5143919" y="3404888"/>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0" name="TextBox 179"/>
          <p:cNvSpPr txBox="1"/>
          <p:nvPr/>
        </p:nvSpPr>
        <p:spPr>
          <a:xfrm>
            <a:off x="4724400" y="3346273"/>
            <a:ext cx="990600" cy="276999"/>
          </a:xfrm>
          <a:prstGeom prst="rect">
            <a:avLst/>
          </a:prstGeom>
          <a:solidFill>
            <a:schemeClr val="bg1"/>
          </a:solidFill>
        </p:spPr>
        <p:txBody>
          <a:bodyPr wrap="square" rtlCol="0">
            <a:spAutoFit/>
          </a:bodyPr>
          <a:lstStyle/>
          <a:p>
            <a:r>
              <a:rPr lang="en-US" sz="1200" b="1" dirty="0"/>
              <a:t>PL Tacoma</a:t>
            </a:r>
          </a:p>
        </p:txBody>
      </p:sp>
      <p:sp>
        <p:nvSpPr>
          <p:cNvPr id="181" name="TextBox 180"/>
          <p:cNvSpPr txBox="1"/>
          <p:nvPr/>
        </p:nvSpPr>
        <p:spPr>
          <a:xfrm>
            <a:off x="8305800" y="3276600"/>
            <a:ext cx="990600" cy="276999"/>
          </a:xfrm>
          <a:prstGeom prst="rect">
            <a:avLst/>
          </a:prstGeom>
          <a:solidFill>
            <a:schemeClr val="bg1"/>
          </a:solidFill>
        </p:spPr>
        <p:txBody>
          <a:bodyPr wrap="square" rtlCol="0">
            <a:spAutoFit/>
          </a:bodyPr>
          <a:lstStyle/>
          <a:p>
            <a:r>
              <a:rPr lang="en-US" sz="1200" b="1" dirty="0"/>
              <a:t>PL Tacoma</a:t>
            </a:r>
          </a:p>
        </p:txBody>
      </p:sp>
      <p:sp>
        <p:nvSpPr>
          <p:cNvPr id="182" name="Freeform 181"/>
          <p:cNvSpPr/>
          <p:nvPr/>
        </p:nvSpPr>
        <p:spPr>
          <a:xfrm>
            <a:off x="5372519" y="30582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TextBox 182"/>
          <p:cNvSpPr txBox="1"/>
          <p:nvPr/>
        </p:nvSpPr>
        <p:spPr>
          <a:xfrm>
            <a:off x="4953000" y="2999601"/>
            <a:ext cx="990600" cy="276999"/>
          </a:xfrm>
          <a:prstGeom prst="rect">
            <a:avLst/>
          </a:prstGeom>
          <a:solidFill>
            <a:schemeClr val="bg1"/>
          </a:solidFill>
        </p:spPr>
        <p:txBody>
          <a:bodyPr wrap="square" rtlCol="0">
            <a:spAutoFit/>
          </a:bodyPr>
          <a:lstStyle/>
          <a:p>
            <a:r>
              <a:rPr lang="en-US" sz="1200" b="1" dirty="0"/>
              <a:t>PL Titan</a:t>
            </a:r>
          </a:p>
        </p:txBody>
      </p:sp>
      <p:sp>
        <p:nvSpPr>
          <p:cNvPr id="184" name="TextBox 183"/>
          <p:cNvSpPr txBox="1"/>
          <p:nvPr/>
        </p:nvSpPr>
        <p:spPr>
          <a:xfrm>
            <a:off x="8534400" y="2929928"/>
            <a:ext cx="838200" cy="276999"/>
          </a:xfrm>
          <a:prstGeom prst="rect">
            <a:avLst/>
          </a:prstGeom>
          <a:solidFill>
            <a:schemeClr val="bg1"/>
          </a:solidFill>
        </p:spPr>
        <p:txBody>
          <a:bodyPr wrap="square" rtlCol="0">
            <a:spAutoFit/>
          </a:bodyPr>
          <a:lstStyle/>
          <a:p>
            <a:r>
              <a:rPr lang="en-US" sz="1200" b="1" dirty="0"/>
              <a:t>PL Titan</a:t>
            </a:r>
          </a:p>
        </p:txBody>
      </p:sp>
      <p:sp>
        <p:nvSpPr>
          <p:cNvPr id="185" name="Freeform 184"/>
          <p:cNvSpPr/>
          <p:nvPr/>
        </p:nvSpPr>
        <p:spPr>
          <a:xfrm>
            <a:off x="5372519" y="26010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TextBox 185"/>
          <p:cNvSpPr txBox="1"/>
          <p:nvPr/>
        </p:nvSpPr>
        <p:spPr>
          <a:xfrm>
            <a:off x="4953000" y="2542401"/>
            <a:ext cx="990600" cy="276999"/>
          </a:xfrm>
          <a:prstGeom prst="rect">
            <a:avLst/>
          </a:prstGeom>
          <a:solidFill>
            <a:schemeClr val="bg1"/>
          </a:solidFill>
        </p:spPr>
        <p:txBody>
          <a:bodyPr wrap="square" rtlCol="0">
            <a:spAutoFit/>
          </a:bodyPr>
          <a:lstStyle/>
          <a:p>
            <a:r>
              <a:rPr lang="en-US" sz="1200" b="1" dirty="0"/>
              <a:t>LOA Tundra</a:t>
            </a:r>
          </a:p>
        </p:txBody>
      </p:sp>
      <p:sp>
        <p:nvSpPr>
          <p:cNvPr id="187" name="TextBox 186"/>
          <p:cNvSpPr txBox="1"/>
          <p:nvPr/>
        </p:nvSpPr>
        <p:spPr>
          <a:xfrm>
            <a:off x="8305800" y="2472728"/>
            <a:ext cx="990600" cy="276999"/>
          </a:xfrm>
          <a:prstGeom prst="rect">
            <a:avLst/>
          </a:prstGeom>
          <a:solidFill>
            <a:schemeClr val="bg1"/>
          </a:solidFill>
        </p:spPr>
        <p:txBody>
          <a:bodyPr wrap="square" rtlCol="0">
            <a:spAutoFit/>
          </a:bodyPr>
          <a:lstStyle/>
          <a:p>
            <a:r>
              <a:rPr lang="en-US" sz="1200" b="1" dirty="0"/>
              <a:t>LOA Tundra</a:t>
            </a:r>
          </a:p>
        </p:txBody>
      </p:sp>
      <p:grpSp>
        <p:nvGrpSpPr>
          <p:cNvPr id="15" name="Group 87"/>
          <p:cNvGrpSpPr/>
          <p:nvPr/>
        </p:nvGrpSpPr>
        <p:grpSpPr>
          <a:xfrm>
            <a:off x="6934200" y="3639726"/>
            <a:ext cx="737882" cy="398874"/>
            <a:chOff x="2364723" y="4040210"/>
            <a:chExt cx="737882" cy="398874"/>
          </a:xfrm>
        </p:grpSpPr>
        <p:grpSp>
          <p:nvGrpSpPr>
            <p:cNvPr id="16" name="Group 66"/>
            <p:cNvGrpSpPr/>
            <p:nvPr/>
          </p:nvGrpSpPr>
          <p:grpSpPr>
            <a:xfrm rot="20255795">
              <a:off x="2563190" y="4040210"/>
              <a:ext cx="345744" cy="323450"/>
              <a:chOff x="903118" y="5966381"/>
              <a:chExt cx="345744" cy="323450"/>
            </a:xfrm>
          </p:grpSpPr>
          <p:grpSp>
            <p:nvGrpSpPr>
              <p:cNvPr id="17" name="Group 261"/>
              <p:cNvGrpSpPr>
                <a:grpSpLocks/>
              </p:cNvGrpSpPr>
              <p:nvPr/>
            </p:nvGrpSpPr>
            <p:grpSpPr bwMode="auto">
              <a:xfrm rot="1428446">
                <a:off x="903118" y="5978666"/>
                <a:ext cx="345744" cy="311165"/>
                <a:chOff x="336" y="576"/>
                <a:chExt cx="336" cy="288"/>
              </a:xfrm>
            </p:grpSpPr>
            <p:sp>
              <p:nvSpPr>
                <p:cNvPr id="3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9" name="TextBox 338"/>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42" name="TextBox 341"/>
            <p:cNvSpPr txBox="1"/>
            <p:nvPr/>
          </p:nvSpPr>
          <p:spPr>
            <a:xfrm>
              <a:off x="2853904" y="4208252"/>
              <a:ext cx="248701" cy="230832"/>
            </a:xfrm>
            <a:prstGeom prst="rect">
              <a:avLst/>
            </a:prstGeom>
            <a:noFill/>
          </p:spPr>
          <p:txBody>
            <a:bodyPr wrap="square" rtlCol="0">
              <a:spAutoFit/>
            </a:bodyPr>
            <a:lstStyle/>
            <a:p>
              <a:r>
                <a:rPr lang="en-US" sz="900" dirty="0"/>
                <a:t>B</a:t>
              </a:r>
            </a:p>
          </p:txBody>
        </p:sp>
      </p:grpSp>
      <p:sp>
        <p:nvSpPr>
          <p:cNvPr id="189" name="Circular Arrow 188"/>
          <p:cNvSpPr/>
          <p:nvPr/>
        </p:nvSpPr>
        <p:spPr>
          <a:xfrm rot="14680337">
            <a:off x="6038888" y="2912789"/>
            <a:ext cx="1219200" cy="1066800"/>
          </a:xfrm>
          <a:prstGeom prst="circularArrow">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1" name="Freeform 190"/>
          <p:cNvSpPr/>
          <p:nvPr/>
        </p:nvSpPr>
        <p:spPr>
          <a:xfrm>
            <a:off x="6610120" y="1916935"/>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2" name="Freeform 191"/>
          <p:cNvSpPr/>
          <p:nvPr/>
        </p:nvSpPr>
        <p:spPr>
          <a:xfrm>
            <a:off x="7190601" y="1944477"/>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3" name="TextBox 192"/>
          <p:cNvSpPr txBox="1"/>
          <p:nvPr/>
        </p:nvSpPr>
        <p:spPr>
          <a:xfrm rot="5400000">
            <a:off x="6120199" y="1499801"/>
            <a:ext cx="990600" cy="276999"/>
          </a:xfrm>
          <a:prstGeom prst="rect">
            <a:avLst/>
          </a:prstGeom>
          <a:solidFill>
            <a:schemeClr val="bg1"/>
          </a:solidFill>
        </p:spPr>
        <p:txBody>
          <a:bodyPr wrap="square" rtlCol="0">
            <a:spAutoFit/>
          </a:bodyPr>
          <a:lstStyle/>
          <a:p>
            <a:r>
              <a:rPr lang="en-US" sz="1200" b="1" dirty="0"/>
              <a:t>PL Bull Dogs</a:t>
            </a:r>
          </a:p>
        </p:txBody>
      </p:sp>
      <p:sp>
        <p:nvSpPr>
          <p:cNvPr id="194" name="TextBox 193"/>
          <p:cNvSpPr txBox="1"/>
          <p:nvPr/>
        </p:nvSpPr>
        <p:spPr>
          <a:xfrm rot="5400000">
            <a:off x="6120199" y="5995601"/>
            <a:ext cx="990600" cy="276999"/>
          </a:xfrm>
          <a:prstGeom prst="rect">
            <a:avLst/>
          </a:prstGeom>
          <a:solidFill>
            <a:schemeClr val="bg1"/>
          </a:solidFill>
        </p:spPr>
        <p:txBody>
          <a:bodyPr wrap="square" rtlCol="0">
            <a:spAutoFit/>
          </a:bodyPr>
          <a:lstStyle/>
          <a:p>
            <a:r>
              <a:rPr lang="en-US" sz="1200" b="1" dirty="0"/>
              <a:t>PL Bull Dogs</a:t>
            </a:r>
          </a:p>
        </p:txBody>
      </p:sp>
      <p:sp>
        <p:nvSpPr>
          <p:cNvPr id="195" name="TextBox 194"/>
          <p:cNvSpPr txBox="1"/>
          <p:nvPr/>
        </p:nvSpPr>
        <p:spPr>
          <a:xfrm rot="5400000">
            <a:off x="6643297" y="1461701"/>
            <a:ext cx="1066799" cy="276999"/>
          </a:xfrm>
          <a:prstGeom prst="rect">
            <a:avLst/>
          </a:prstGeom>
          <a:solidFill>
            <a:schemeClr val="bg1"/>
          </a:solidFill>
        </p:spPr>
        <p:txBody>
          <a:bodyPr wrap="square" rtlCol="0">
            <a:spAutoFit/>
          </a:bodyPr>
          <a:lstStyle/>
          <a:p>
            <a:r>
              <a:rPr lang="en-US" sz="1200" b="1" dirty="0"/>
              <a:t>PL Seminoles</a:t>
            </a:r>
          </a:p>
        </p:txBody>
      </p:sp>
      <p:grpSp>
        <p:nvGrpSpPr>
          <p:cNvPr id="197" name="Group 196"/>
          <p:cNvGrpSpPr/>
          <p:nvPr/>
        </p:nvGrpSpPr>
        <p:grpSpPr>
          <a:xfrm>
            <a:off x="6694583" y="2663730"/>
            <a:ext cx="811405" cy="384270"/>
            <a:chOff x="9383617" y="1077817"/>
            <a:chExt cx="811405" cy="384270"/>
          </a:xfrm>
        </p:grpSpPr>
        <p:grpSp>
          <p:nvGrpSpPr>
            <p:cNvPr id="198" name="Group 175"/>
            <p:cNvGrpSpPr/>
            <p:nvPr/>
          </p:nvGrpSpPr>
          <p:grpSpPr>
            <a:xfrm>
              <a:off x="9525000" y="1077817"/>
              <a:ext cx="670022" cy="384270"/>
              <a:chOff x="5490199" y="3730530"/>
              <a:chExt cx="670022" cy="384270"/>
            </a:xfrm>
          </p:grpSpPr>
          <p:grpSp>
            <p:nvGrpSpPr>
              <p:cNvPr id="200" name="Group 49"/>
              <p:cNvGrpSpPr>
                <a:grpSpLocks/>
              </p:cNvGrpSpPr>
              <p:nvPr/>
            </p:nvGrpSpPr>
            <p:grpSpPr bwMode="auto">
              <a:xfrm>
                <a:off x="5490199" y="3810000"/>
                <a:ext cx="192" cy="304800"/>
                <a:chOff x="624" y="2208"/>
                <a:chExt cx="192" cy="192"/>
              </a:xfrm>
            </p:grpSpPr>
            <p:sp>
              <p:nvSpPr>
                <p:cNvPr id="202" name="Line 50"/>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206" name="Line 51"/>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201" name="Text Box 75"/>
              <p:cNvSpPr txBox="1">
                <a:spLocks noChangeArrowheads="1"/>
              </p:cNvSpPr>
              <p:nvPr/>
            </p:nvSpPr>
            <p:spPr bwMode="auto">
              <a:xfrm>
                <a:off x="5500297" y="3730530"/>
                <a:ext cx="659924" cy="276999"/>
              </a:xfrm>
              <a:prstGeom prst="rect">
                <a:avLst/>
              </a:prstGeom>
              <a:noFill/>
              <a:ln w="38100">
                <a:noFill/>
                <a:miter lim="800000"/>
                <a:headEnd/>
                <a:tailEnd/>
              </a:ln>
            </p:spPr>
            <p:txBody>
              <a:bodyPr wrap="none">
                <a:spAutoFit/>
              </a:bodyPr>
              <a:lstStyle/>
              <a:p>
                <a:r>
                  <a:rPr lang="en-US" sz="1200" b="1" dirty="0"/>
                  <a:t>KC2015</a:t>
                </a:r>
              </a:p>
            </p:txBody>
          </p:sp>
        </p:grpSp>
        <p:sp>
          <p:nvSpPr>
            <p:cNvPr id="199" name="Line 50"/>
            <p:cNvSpPr>
              <a:spLocks noChangeShapeType="1"/>
            </p:cNvSpPr>
            <p:nvPr/>
          </p:nvSpPr>
          <p:spPr bwMode="auto">
            <a:xfrm rot="5400000">
              <a:off x="9536017" y="1154017"/>
              <a:ext cx="0" cy="304800"/>
            </a:xfrm>
            <a:prstGeom prst="line">
              <a:avLst/>
            </a:prstGeom>
            <a:noFill/>
            <a:ln w="25400">
              <a:solidFill>
                <a:schemeClr val="tx1"/>
              </a:solidFill>
              <a:round/>
              <a:headEnd/>
              <a:tailEnd/>
            </a:ln>
          </p:spPr>
          <p:txBody>
            <a:bodyPr wrap="none" anchor="ctr"/>
            <a:lstStyle/>
            <a:p>
              <a:endParaRPr lang="en-US"/>
            </a:p>
          </p:txBody>
        </p:sp>
      </p:grpSp>
      <p:sp>
        <p:nvSpPr>
          <p:cNvPr id="209" name="Freeform 208"/>
          <p:cNvSpPr/>
          <p:nvPr/>
        </p:nvSpPr>
        <p:spPr>
          <a:xfrm>
            <a:off x="7495400" y="2020676"/>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0" name="TextBox 209"/>
          <p:cNvSpPr txBox="1"/>
          <p:nvPr/>
        </p:nvSpPr>
        <p:spPr>
          <a:xfrm rot="5400000">
            <a:off x="7024298" y="1537900"/>
            <a:ext cx="914401" cy="276999"/>
          </a:xfrm>
          <a:prstGeom prst="rect">
            <a:avLst/>
          </a:prstGeom>
          <a:solidFill>
            <a:schemeClr val="bg1"/>
          </a:solidFill>
        </p:spPr>
        <p:txBody>
          <a:bodyPr wrap="square" rtlCol="0">
            <a:spAutoFit/>
          </a:bodyPr>
          <a:lstStyle/>
          <a:p>
            <a:r>
              <a:rPr lang="en-US" sz="1200" b="1" dirty="0"/>
              <a:t>PL Gators</a:t>
            </a:r>
          </a:p>
        </p:txBody>
      </p:sp>
      <p:sp>
        <p:nvSpPr>
          <p:cNvPr id="211" name="TextBox 210"/>
          <p:cNvSpPr txBox="1"/>
          <p:nvPr/>
        </p:nvSpPr>
        <p:spPr>
          <a:xfrm rot="5400000">
            <a:off x="7024299" y="5957501"/>
            <a:ext cx="914400" cy="276999"/>
          </a:xfrm>
          <a:prstGeom prst="rect">
            <a:avLst/>
          </a:prstGeom>
          <a:solidFill>
            <a:schemeClr val="bg1"/>
          </a:solidFill>
        </p:spPr>
        <p:txBody>
          <a:bodyPr wrap="square" rtlCol="0">
            <a:spAutoFit/>
          </a:bodyPr>
          <a:lstStyle/>
          <a:p>
            <a:r>
              <a:rPr lang="en-US" sz="1200" b="1" dirty="0"/>
              <a:t>PL Gators</a:t>
            </a:r>
          </a:p>
        </p:txBody>
      </p:sp>
      <p:sp>
        <p:nvSpPr>
          <p:cNvPr id="212" name="TextBox 211"/>
          <p:cNvSpPr txBox="1"/>
          <p:nvPr/>
        </p:nvSpPr>
        <p:spPr>
          <a:xfrm rot="5400000">
            <a:off x="6636615" y="6022683"/>
            <a:ext cx="1066799" cy="276999"/>
          </a:xfrm>
          <a:prstGeom prst="rect">
            <a:avLst/>
          </a:prstGeom>
          <a:solidFill>
            <a:schemeClr val="bg1"/>
          </a:solidFill>
        </p:spPr>
        <p:txBody>
          <a:bodyPr wrap="square" rtlCol="0">
            <a:spAutoFit/>
          </a:bodyPr>
          <a:lstStyle/>
          <a:p>
            <a:r>
              <a:rPr lang="en-US" sz="1200" b="1" dirty="0"/>
              <a:t>PL Seminoles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890E140-0B60-4672-8063-1ED41C323063}" type="slidenum">
              <a:rPr lang="en-US" smtClean="0"/>
              <a:pPr/>
              <a:t>45</a:t>
            </a:fld>
            <a:endParaRPr lang="en-US"/>
          </a:p>
        </p:txBody>
      </p:sp>
      <p:sp>
        <p:nvSpPr>
          <p:cNvPr id="5" name="Rectangle 4"/>
          <p:cNvSpPr/>
          <p:nvPr/>
        </p:nvSpPr>
        <p:spPr>
          <a:xfrm>
            <a:off x="0" y="0"/>
            <a:ext cx="9144000" cy="6924973"/>
          </a:xfrm>
          <a:prstGeom prst="rect">
            <a:avLst/>
          </a:prstGeom>
        </p:spPr>
        <p:txBody>
          <a:bodyPr wrap="square">
            <a:spAutoFit/>
          </a:bodyPr>
          <a:lstStyle/>
          <a:p>
            <a:pPr>
              <a:buFont typeface="Arial" pitchFamily="34" charset="0"/>
              <a:buChar char="•"/>
            </a:pPr>
            <a:r>
              <a:rPr lang="en-US" sz="1200" dirty="0"/>
              <a:t>Scheme of Maneuver: Exploitation</a:t>
            </a:r>
          </a:p>
          <a:p>
            <a:pPr>
              <a:buFont typeface="Arial" pitchFamily="34" charset="0"/>
              <a:buChar char="•"/>
            </a:pPr>
            <a:r>
              <a:rPr lang="en-US" sz="1200" dirty="0"/>
              <a:t>Phase __</a:t>
            </a:r>
            <a:r>
              <a:rPr lang="en-US" sz="1200" u="sng" dirty="0"/>
              <a:t>5</a:t>
            </a:r>
            <a:r>
              <a:rPr lang="en-US" sz="1200" dirty="0"/>
              <a:t>____ Begins with </a:t>
            </a:r>
            <a:r>
              <a:rPr lang="en-US" sz="1200" u="sng" dirty="0"/>
              <a:t>OBJ Bull Seized. </a:t>
            </a:r>
            <a:r>
              <a:rPr lang="en-US" sz="1200" dirty="0"/>
              <a:t>Ends with </a:t>
            </a:r>
            <a:r>
              <a:rPr lang="en-US" sz="1200" u="sng" dirty="0"/>
              <a:t>1/25 ID passed. </a:t>
            </a:r>
            <a:r>
              <a:rPr lang="en-US" sz="1200" dirty="0"/>
              <a:t>Critical to this phase is </a:t>
            </a:r>
            <a:r>
              <a:rPr lang="en-US" sz="1200" u="sng" dirty="0"/>
              <a:t>clearing RTE Vibe between CP 2 and CP 3</a:t>
            </a:r>
          </a:p>
          <a:p>
            <a:pPr>
              <a:buFont typeface="Arial" pitchFamily="34" charset="0"/>
              <a:buChar char="•"/>
            </a:pPr>
            <a:r>
              <a:rPr lang="en-US" sz="1200" dirty="0"/>
              <a:t>Enemy has withdrawn off OBJ Bull, preparing to conduct a counter attack.</a:t>
            </a:r>
          </a:p>
          <a:p>
            <a:pPr>
              <a:buFont typeface="Arial" pitchFamily="34" charset="0"/>
              <a:buChar char="•"/>
            </a:pPr>
            <a:r>
              <a:rPr lang="en-US" sz="1200" dirty="0"/>
              <a:t>OOM- 3</a:t>
            </a:r>
            <a:r>
              <a:rPr lang="en-US" sz="1200" baseline="30000" dirty="0"/>
              <a:t>rd</a:t>
            </a:r>
            <a:r>
              <a:rPr lang="en-US" sz="1200" dirty="0"/>
              <a:t> PLT, 4</a:t>
            </a:r>
            <a:r>
              <a:rPr lang="en-US" sz="1200" baseline="30000" dirty="0"/>
              <a:t>th</a:t>
            </a:r>
            <a:r>
              <a:rPr lang="en-US" sz="1200" dirty="0"/>
              <a:t> PLT, HQ 2, 2</a:t>
            </a:r>
            <a:r>
              <a:rPr lang="en-US" sz="1200" baseline="30000" dirty="0"/>
              <a:t>nd</a:t>
            </a:r>
            <a:r>
              <a:rPr lang="en-US" sz="1200" dirty="0"/>
              <a:t> PLT.</a:t>
            </a:r>
          </a:p>
          <a:p>
            <a:pPr>
              <a:buFont typeface="Arial" pitchFamily="34" charset="0"/>
              <a:buChar char="•"/>
            </a:pPr>
            <a:r>
              <a:rPr lang="en-US" sz="1200" dirty="0"/>
              <a:t>Distance, Direction, Speed of travel, Movement Formations: N/A</a:t>
            </a:r>
          </a:p>
          <a:p>
            <a:pPr>
              <a:buFontTx/>
              <a:buChar char="-"/>
            </a:pPr>
            <a:r>
              <a:rPr lang="en-US" sz="1200" dirty="0"/>
              <a:t>Once OBJ Bull has been seized, 3</a:t>
            </a:r>
            <a:r>
              <a:rPr lang="en-US" sz="1200" baseline="30000" dirty="0"/>
              <a:t>rd</a:t>
            </a:r>
            <a:r>
              <a:rPr lang="en-US" sz="1200" dirty="0"/>
              <a:t> PLT will move to clear Hill 199. </a:t>
            </a:r>
          </a:p>
          <a:p>
            <a:pPr>
              <a:buFontTx/>
              <a:buChar char="-"/>
            </a:pPr>
            <a:r>
              <a:rPr lang="en-US" sz="1200" dirty="0"/>
              <a:t>Once Hill 199 has been cleared 3</a:t>
            </a:r>
            <a:r>
              <a:rPr lang="en-US" sz="1200" baseline="30000" dirty="0"/>
              <a:t>rd</a:t>
            </a:r>
            <a:r>
              <a:rPr lang="en-US" sz="1200" dirty="0"/>
              <a:t> PLT will clear to CP 2 along RTE Vibe and establish a blocking position on CP 2 and BPT to pass 1/25 ID.</a:t>
            </a:r>
          </a:p>
          <a:p>
            <a:pPr>
              <a:buFontTx/>
              <a:buChar char="-"/>
            </a:pPr>
            <a:r>
              <a:rPr lang="en-US" sz="1200" dirty="0"/>
              <a:t>1</a:t>
            </a:r>
            <a:r>
              <a:rPr lang="en-US" sz="1200" baseline="30000" dirty="0"/>
              <a:t>st</a:t>
            </a:r>
            <a:r>
              <a:rPr lang="en-US" sz="1200" dirty="0"/>
              <a:t> PLT will Secure OBJ Bull to the from 12-6 West- Preparing for Counter Attack. </a:t>
            </a:r>
          </a:p>
          <a:p>
            <a:pPr>
              <a:buFontTx/>
              <a:buChar char="-"/>
            </a:pPr>
            <a:r>
              <a:rPr lang="en-US" sz="1200" dirty="0"/>
              <a:t>2</a:t>
            </a:r>
            <a:r>
              <a:rPr lang="en-US" sz="1200" baseline="30000" dirty="0"/>
              <a:t>nd</a:t>
            </a:r>
            <a:r>
              <a:rPr lang="en-US" sz="1200" dirty="0"/>
              <a:t>  PLT will move to RTE Vibe clearing a route for 4</a:t>
            </a:r>
            <a:r>
              <a:rPr lang="en-US" sz="1200" baseline="30000" dirty="0"/>
              <a:t>th</a:t>
            </a:r>
            <a:r>
              <a:rPr lang="en-US" sz="1200" dirty="0"/>
              <a:t> PLT and HQ 2.</a:t>
            </a:r>
          </a:p>
          <a:p>
            <a:pPr>
              <a:buFontTx/>
              <a:buChar char="-"/>
            </a:pPr>
            <a:r>
              <a:rPr lang="en-US" sz="1200" dirty="0"/>
              <a:t>Once a route has been cleared, 4</a:t>
            </a:r>
            <a:r>
              <a:rPr lang="en-US" sz="1200" baseline="30000" dirty="0"/>
              <a:t>th</a:t>
            </a:r>
            <a:r>
              <a:rPr lang="en-US" sz="1200" dirty="0"/>
              <a:t> PLT, HQ 2 and the Mortars will move to OBJ Bull and establish MFP 3.</a:t>
            </a:r>
          </a:p>
          <a:p>
            <a:pPr>
              <a:buFontTx/>
              <a:buChar char="-"/>
            </a:pPr>
            <a:r>
              <a:rPr lang="en-US" sz="1200" dirty="0"/>
              <a:t>4</a:t>
            </a:r>
            <a:r>
              <a:rPr lang="en-US" sz="1200" baseline="30000" dirty="0"/>
              <a:t>th</a:t>
            </a:r>
            <a:r>
              <a:rPr lang="en-US" sz="1200" dirty="0"/>
              <a:t> PLT will relieve 1</a:t>
            </a:r>
            <a:r>
              <a:rPr lang="en-US" sz="1200" baseline="30000" dirty="0"/>
              <a:t>st</a:t>
            </a:r>
            <a:r>
              <a:rPr lang="en-US" sz="1200" dirty="0"/>
              <a:t> PLT from securing to  the west and will secure avenues of approach from the west and to the south.</a:t>
            </a:r>
          </a:p>
          <a:p>
            <a:pPr>
              <a:buFontTx/>
              <a:buChar char="-"/>
            </a:pPr>
            <a:r>
              <a:rPr lang="en-US" sz="1200" dirty="0"/>
              <a:t>1</a:t>
            </a:r>
            <a:r>
              <a:rPr lang="en-US" sz="1200" baseline="30000" dirty="0"/>
              <a:t>st</a:t>
            </a:r>
            <a:r>
              <a:rPr lang="en-US" sz="1200" dirty="0"/>
              <a:t> PLT will secure the CCP and MFP 3</a:t>
            </a:r>
          </a:p>
          <a:p>
            <a:pPr>
              <a:buFontTx/>
              <a:buChar char="-"/>
            </a:pPr>
            <a:r>
              <a:rPr lang="en-US" sz="1200" dirty="0"/>
              <a:t>2</a:t>
            </a:r>
            <a:r>
              <a:rPr lang="en-US" sz="1200" baseline="30000" dirty="0"/>
              <a:t>nd</a:t>
            </a:r>
            <a:r>
              <a:rPr lang="en-US" sz="1200" dirty="0"/>
              <a:t> PLT will then move to CP 3 and block to the East. </a:t>
            </a:r>
          </a:p>
          <a:p>
            <a:pPr>
              <a:buFontTx/>
              <a:buChar char="-"/>
            </a:pPr>
            <a:r>
              <a:rPr lang="en-US" sz="1200" dirty="0"/>
              <a:t>After Blocking positions have been set. BN Engineers will clear all of RTE Vibe prior to 1/25 passing through. </a:t>
            </a:r>
          </a:p>
          <a:p>
            <a:pPr>
              <a:buFontTx/>
              <a:buChar char="-"/>
            </a:pPr>
            <a:r>
              <a:rPr lang="en-US" sz="1200" dirty="0"/>
              <a:t>XO will conduct tail gate resupply after blocking positions have been set. </a:t>
            </a:r>
          </a:p>
          <a:p>
            <a:pPr>
              <a:buFontTx/>
              <a:buChar char="-"/>
            </a:pPr>
            <a:r>
              <a:rPr lang="en-US" sz="1200" dirty="0"/>
              <a:t>After 1/25 ID has passed we will strong point on OBJ Bull</a:t>
            </a:r>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endParaRPr lang="en-US" sz="1200" dirty="0"/>
          </a:p>
          <a:p>
            <a:pPr>
              <a:buFont typeface="Arial" pitchFamily="34" charset="0"/>
              <a:buChar char="•"/>
            </a:pPr>
            <a:r>
              <a:rPr lang="en-US" sz="1200" dirty="0"/>
              <a:t>HQ1- Consolidated on OBJ Bull</a:t>
            </a:r>
          </a:p>
          <a:p>
            <a:pPr>
              <a:buFont typeface="Arial" pitchFamily="34" charset="0"/>
              <a:buChar char="•"/>
            </a:pPr>
            <a:r>
              <a:rPr lang="en-US" sz="1200" dirty="0"/>
              <a:t>HQ2-   OBJ Bull</a:t>
            </a:r>
          </a:p>
          <a:p>
            <a:pPr>
              <a:buFont typeface="Arial" pitchFamily="34" charset="0"/>
              <a:buChar char="•"/>
            </a:pPr>
            <a:r>
              <a:rPr lang="en-US" sz="1200" dirty="0"/>
              <a:t>High Pay off target for this phase: Enemy Reserve</a:t>
            </a:r>
          </a:p>
          <a:p>
            <a:pPr>
              <a:buFont typeface="Arial" pitchFamily="34" charset="0"/>
              <a:buChar char="•"/>
            </a:pPr>
            <a:r>
              <a:rPr lang="en-US" sz="1200" dirty="0"/>
              <a:t>CASEVAC PLAN: (CCP, AXP) CCP Will be established by HQ2, on OBJ Bull. 3</a:t>
            </a:r>
            <a:r>
              <a:rPr lang="en-US" sz="1200" baseline="30000" dirty="0"/>
              <a:t>rd</a:t>
            </a:r>
            <a:r>
              <a:rPr lang="en-US" sz="1200" dirty="0"/>
              <a:t> PLT AXP located at CP 2. Company AXP Located on RTE Vibe </a:t>
            </a:r>
          </a:p>
          <a:p>
            <a:pPr>
              <a:buFont typeface="Arial" pitchFamily="34" charset="0"/>
              <a:buChar char="•"/>
            </a:pPr>
            <a:r>
              <a:rPr lang="en-US" sz="1200" dirty="0"/>
              <a:t>RECOVERY PLAN: All vehicles will self recover and transport to OBJ Bull</a:t>
            </a:r>
          </a:p>
          <a:p>
            <a:pPr>
              <a:buFont typeface="Arial" pitchFamily="34" charset="0"/>
              <a:buChar char="•"/>
            </a:pPr>
            <a:r>
              <a:rPr lang="en-US" sz="1200" dirty="0"/>
              <a:t>WPNs Control Status: Tight</a:t>
            </a:r>
          </a:p>
          <a:p>
            <a:pPr>
              <a:buFont typeface="Arial" pitchFamily="34" charset="0"/>
              <a:buChar char="•"/>
            </a:pPr>
            <a:r>
              <a:rPr lang="en-US" sz="1200" dirty="0"/>
              <a:t>Special Instructions</a:t>
            </a:r>
          </a:p>
          <a:p>
            <a:r>
              <a:rPr lang="en-US" sz="1200" dirty="0"/>
              <a:t>*Talk every element and locations of headquarter 1 and 2</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
        <p:nvSpPr>
          <p:cNvPr id="217" name="Oval 216"/>
          <p:cNvSpPr/>
          <p:nvPr/>
        </p:nvSpPr>
        <p:spPr>
          <a:xfrm>
            <a:off x="1524000" y="2971800"/>
            <a:ext cx="533400" cy="762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b="1" dirty="0">
                <a:solidFill>
                  <a:schemeClr val="tx1"/>
                </a:solidFill>
              </a:rPr>
              <a:t>ORP</a:t>
            </a:r>
          </a:p>
        </p:txBody>
      </p:sp>
      <p:sp>
        <p:nvSpPr>
          <p:cNvPr id="289" name="Rectangle 288"/>
          <p:cNvSpPr/>
          <p:nvPr/>
        </p:nvSpPr>
        <p:spPr>
          <a:xfrm>
            <a:off x="0" y="0"/>
            <a:ext cx="1905000" cy="38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Phase V</a:t>
            </a:r>
          </a:p>
        </p:txBody>
      </p:sp>
      <p:grpSp>
        <p:nvGrpSpPr>
          <p:cNvPr id="10" name="Group 86"/>
          <p:cNvGrpSpPr/>
          <p:nvPr/>
        </p:nvGrpSpPr>
        <p:grpSpPr>
          <a:xfrm>
            <a:off x="6705600" y="2743200"/>
            <a:ext cx="737882" cy="398874"/>
            <a:chOff x="2364723" y="4040210"/>
            <a:chExt cx="737882" cy="398874"/>
          </a:xfrm>
        </p:grpSpPr>
        <p:grpSp>
          <p:nvGrpSpPr>
            <p:cNvPr id="11" name="Group 66"/>
            <p:cNvGrpSpPr/>
            <p:nvPr/>
          </p:nvGrpSpPr>
          <p:grpSpPr>
            <a:xfrm rot="20255795">
              <a:off x="2563190" y="4040210"/>
              <a:ext cx="345744" cy="323450"/>
              <a:chOff x="903118" y="5966381"/>
              <a:chExt cx="345744" cy="323450"/>
            </a:xfrm>
          </p:grpSpPr>
          <p:grpSp>
            <p:nvGrpSpPr>
              <p:cNvPr id="12" name="Group 261"/>
              <p:cNvGrpSpPr>
                <a:grpSpLocks/>
              </p:cNvGrpSpPr>
              <p:nvPr/>
            </p:nvGrpSpPr>
            <p:grpSpPr bwMode="auto">
              <a:xfrm rot="1428446">
                <a:off x="903118" y="5978666"/>
                <a:ext cx="345744" cy="311165"/>
                <a:chOff x="336" y="576"/>
                <a:chExt cx="336" cy="288"/>
              </a:xfrm>
            </p:grpSpPr>
            <p:sp>
              <p:nvSpPr>
                <p:cNvPr id="32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30"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3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3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0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12"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92" name="TextBox 291"/>
            <p:cNvSpPr txBox="1"/>
            <p:nvPr/>
          </p:nvSpPr>
          <p:spPr>
            <a:xfrm>
              <a:off x="2364723" y="4186036"/>
              <a:ext cx="248701" cy="230832"/>
            </a:xfrm>
            <a:prstGeom prst="rect">
              <a:avLst/>
            </a:prstGeom>
            <a:noFill/>
          </p:spPr>
          <p:txBody>
            <a:bodyPr wrap="square" rtlCol="0">
              <a:spAutoFit/>
            </a:bodyPr>
            <a:lstStyle/>
            <a:p>
              <a:r>
                <a:rPr lang="en-US" sz="900" dirty="0"/>
                <a:t>1</a:t>
              </a:r>
            </a:p>
          </p:txBody>
        </p:sp>
        <p:sp>
          <p:nvSpPr>
            <p:cNvPr id="293" name="TextBox 292"/>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3" name="Group 87"/>
          <p:cNvGrpSpPr/>
          <p:nvPr/>
        </p:nvGrpSpPr>
        <p:grpSpPr>
          <a:xfrm>
            <a:off x="4572000" y="5486400"/>
            <a:ext cx="737882" cy="398874"/>
            <a:chOff x="2364723" y="4040210"/>
            <a:chExt cx="737882" cy="398874"/>
          </a:xfrm>
        </p:grpSpPr>
        <p:grpSp>
          <p:nvGrpSpPr>
            <p:cNvPr id="14" name="Group 66"/>
            <p:cNvGrpSpPr/>
            <p:nvPr/>
          </p:nvGrpSpPr>
          <p:grpSpPr>
            <a:xfrm rot="20255795">
              <a:off x="2563190" y="4040210"/>
              <a:ext cx="345744" cy="323450"/>
              <a:chOff x="903118" y="5966381"/>
              <a:chExt cx="345744" cy="323450"/>
            </a:xfrm>
          </p:grpSpPr>
          <p:grpSp>
            <p:nvGrpSpPr>
              <p:cNvPr id="15" name="Group 261"/>
              <p:cNvGrpSpPr>
                <a:grpSpLocks/>
              </p:cNvGrpSpPr>
              <p:nvPr/>
            </p:nvGrpSpPr>
            <p:grpSpPr bwMode="auto">
              <a:xfrm rot="1428446">
                <a:off x="903118" y="5978666"/>
                <a:ext cx="345744" cy="311165"/>
                <a:chOff x="336" y="576"/>
                <a:chExt cx="336" cy="288"/>
              </a:xfrm>
            </p:grpSpPr>
            <p:sp>
              <p:nvSpPr>
                <p:cNvPr id="34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4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50"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51"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4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4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39" name="TextBox 338"/>
            <p:cNvSpPr txBox="1"/>
            <p:nvPr/>
          </p:nvSpPr>
          <p:spPr>
            <a:xfrm>
              <a:off x="2364723" y="4186036"/>
              <a:ext cx="248701" cy="230832"/>
            </a:xfrm>
            <a:prstGeom prst="rect">
              <a:avLst/>
            </a:prstGeom>
            <a:noFill/>
          </p:spPr>
          <p:txBody>
            <a:bodyPr wrap="square" rtlCol="0">
              <a:spAutoFit/>
            </a:bodyPr>
            <a:lstStyle/>
            <a:p>
              <a:r>
                <a:rPr lang="en-US" sz="900" dirty="0"/>
                <a:t>2</a:t>
              </a:r>
            </a:p>
          </p:txBody>
        </p:sp>
        <p:sp>
          <p:nvSpPr>
            <p:cNvPr id="342" name="TextBox 341"/>
            <p:cNvSpPr txBox="1"/>
            <p:nvPr/>
          </p:nvSpPr>
          <p:spPr>
            <a:xfrm>
              <a:off x="2853904" y="4208252"/>
              <a:ext cx="248701" cy="230832"/>
            </a:xfrm>
            <a:prstGeom prst="rect">
              <a:avLst/>
            </a:prstGeom>
            <a:noFill/>
          </p:spPr>
          <p:txBody>
            <a:bodyPr wrap="square" rtlCol="0">
              <a:spAutoFit/>
            </a:bodyPr>
            <a:lstStyle/>
            <a:p>
              <a:r>
                <a:rPr lang="en-US" sz="900" dirty="0"/>
                <a:t>B</a:t>
              </a:r>
            </a:p>
          </p:txBody>
        </p:sp>
      </p:grpSp>
      <p:grpSp>
        <p:nvGrpSpPr>
          <p:cNvPr id="16" name="Group 38"/>
          <p:cNvGrpSpPr/>
          <p:nvPr/>
        </p:nvGrpSpPr>
        <p:grpSpPr>
          <a:xfrm>
            <a:off x="7086600" y="3581400"/>
            <a:ext cx="737882" cy="398874"/>
            <a:chOff x="6019800" y="3505200"/>
            <a:chExt cx="737882" cy="398874"/>
          </a:xfrm>
        </p:grpSpPr>
        <p:grpSp>
          <p:nvGrpSpPr>
            <p:cNvPr id="17" name="Group 87"/>
            <p:cNvGrpSpPr/>
            <p:nvPr/>
          </p:nvGrpSpPr>
          <p:grpSpPr>
            <a:xfrm>
              <a:off x="6019800" y="3505200"/>
              <a:ext cx="737882" cy="398874"/>
              <a:chOff x="2364723" y="4040210"/>
              <a:chExt cx="737882" cy="398874"/>
            </a:xfrm>
          </p:grpSpPr>
          <p:grpSp>
            <p:nvGrpSpPr>
              <p:cNvPr id="18" name="Group 66"/>
              <p:cNvGrpSpPr/>
              <p:nvPr/>
            </p:nvGrpSpPr>
            <p:grpSpPr>
              <a:xfrm rot="20255795">
                <a:off x="2563190" y="4040210"/>
                <a:ext cx="345744" cy="323450"/>
                <a:chOff x="903118" y="5966381"/>
                <a:chExt cx="345744" cy="323450"/>
              </a:xfrm>
            </p:grpSpPr>
            <p:grpSp>
              <p:nvGrpSpPr>
                <p:cNvPr id="19" name="Group 261"/>
                <p:cNvGrpSpPr>
                  <a:grpSpLocks/>
                </p:cNvGrpSpPr>
                <p:nvPr/>
              </p:nvGrpSpPr>
              <p:grpSpPr bwMode="auto">
                <a:xfrm rot="1428446">
                  <a:off x="903118" y="5978666"/>
                  <a:ext cx="345744" cy="311165"/>
                  <a:chOff x="336" y="576"/>
                  <a:chExt cx="336" cy="288"/>
                </a:xfrm>
              </p:grpSpPr>
              <p:sp>
                <p:nvSpPr>
                  <p:cNvPr id="361"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362"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363"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364"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9"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360"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356" name="TextBox 355"/>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357" name="TextBox 356"/>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354" name="Straight Connector 353"/>
            <p:cNvCxnSpPr>
              <a:stCxn id="361" idx="0"/>
              <a:endCxn id="361"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Group 64"/>
          <p:cNvGrpSpPr>
            <a:grpSpLocks/>
          </p:cNvGrpSpPr>
          <p:nvPr/>
        </p:nvGrpSpPr>
        <p:grpSpPr bwMode="auto">
          <a:xfrm>
            <a:off x="3581400" y="6172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flipV="1">
            <a:off x="3700463" y="6096000"/>
            <a:ext cx="566737" cy="4286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oup 112"/>
          <p:cNvGrpSpPr/>
          <p:nvPr/>
        </p:nvGrpSpPr>
        <p:grpSpPr>
          <a:xfrm>
            <a:off x="6263628" y="3048000"/>
            <a:ext cx="762000" cy="533400"/>
            <a:chOff x="838200" y="2514600"/>
            <a:chExt cx="914400" cy="685800"/>
          </a:xfrm>
        </p:grpSpPr>
        <p:grpSp>
          <p:nvGrpSpPr>
            <p:cNvPr id="22" name="Group 126"/>
            <p:cNvGrpSpPr>
              <a:grpSpLocks/>
            </p:cNvGrpSpPr>
            <p:nvPr/>
          </p:nvGrpSpPr>
          <p:grpSpPr bwMode="auto">
            <a:xfrm rot="11542095">
              <a:off x="1080252" y="2865828"/>
              <a:ext cx="452438" cy="174625"/>
              <a:chOff x="3585" y="1872"/>
              <a:chExt cx="285" cy="110"/>
            </a:xfrm>
          </p:grpSpPr>
          <p:sp>
            <p:nvSpPr>
              <p:cNvPr id="117" name="Oval 127"/>
              <p:cNvSpPr>
                <a:spLocks noChangeArrowheads="1"/>
              </p:cNvSpPr>
              <p:nvPr/>
            </p:nvSpPr>
            <p:spPr bwMode="auto">
              <a:xfrm rot="-6309901">
                <a:off x="3809" y="1875"/>
                <a:ext cx="64" cy="58"/>
              </a:xfrm>
              <a:prstGeom prst="ellipse">
                <a:avLst/>
              </a:prstGeom>
              <a:noFill/>
              <a:ln w="25400">
                <a:solidFill>
                  <a:schemeClr val="tx1"/>
                </a:solidFill>
                <a:round/>
                <a:headEnd/>
                <a:tailEnd/>
              </a:ln>
            </p:spPr>
            <p:txBody>
              <a:bodyPr wrap="none" anchor="ctr"/>
              <a:lstStyle/>
              <a:p>
                <a:endParaRPr lang="en-US"/>
              </a:p>
            </p:txBody>
          </p:sp>
          <p:sp>
            <p:nvSpPr>
              <p:cNvPr id="118" name="Line 128"/>
              <p:cNvSpPr>
                <a:spLocks noChangeShapeType="1"/>
              </p:cNvSpPr>
              <p:nvPr/>
            </p:nvSpPr>
            <p:spPr bwMode="auto">
              <a:xfrm rot="15290099" flipV="1">
                <a:off x="3701" y="1826"/>
                <a:ext cx="0" cy="232"/>
              </a:xfrm>
              <a:prstGeom prst="line">
                <a:avLst/>
              </a:prstGeom>
              <a:noFill/>
              <a:ln w="25400">
                <a:solidFill>
                  <a:schemeClr val="tx1"/>
                </a:solidFill>
                <a:round/>
                <a:headEnd/>
                <a:tailEnd type="triangle" w="med" len="med"/>
              </a:ln>
            </p:spPr>
            <p:txBody>
              <a:bodyPr wrap="none" anchor="ctr"/>
              <a:lstStyle/>
              <a:p>
                <a:endParaRPr lang="en-US"/>
              </a:p>
            </p:txBody>
          </p:sp>
          <p:sp>
            <p:nvSpPr>
              <p:cNvPr id="119" name="Line 130"/>
              <p:cNvSpPr>
                <a:spLocks noChangeShapeType="1"/>
              </p:cNvSpPr>
              <p:nvPr/>
            </p:nvSpPr>
            <p:spPr bwMode="auto">
              <a:xfrm rot="-6309901">
                <a:off x="3679" y="1935"/>
                <a:ext cx="94" cy="0"/>
              </a:xfrm>
              <a:prstGeom prst="line">
                <a:avLst/>
              </a:prstGeom>
              <a:noFill/>
              <a:ln w="25400">
                <a:solidFill>
                  <a:schemeClr val="tx1"/>
                </a:solidFill>
                <a:round/>
                <a:headEnd/>
                <a:tailEnd/>
              </a:ln>
            </p:spPr>
            <p:txBody>
              <a:bodyPr wrap="none" anchor="ctr"/>
              <a:lstStyle/>
              <a:p>
                <a:endParaRPr lang="en-US"/>
              </a:p>
            </p:txBody>
          </p:sp>
          <p:sp>
            <p:nvSpPr>
              <p:cNvPr id="120" name="Line 131"/>
              <p:cNvSpPr>
                <a:spLocks noChangeShapeType="1"/>
              </p:cNvSpPr>
              <p:nvPr/>
            </p:nvSpPr>
            <p:spPr bwMode="auto">
              <a:xfrm rot="-6309901">
                <a:off x="3724" y="1919"/>
                <a:ext cx="94" cy="0"/>
              </a:xfrm>
              <a:prstGeom prst="line">
                <a:avLst/>
              </a:prstGeom>
              <a:noFill/>
              <a:ln w="25400">
                <a:solidFill>
                  <a:schemeClr val="tx1"/>
                </a:solidFill>
                <a:round/>
                <a:headEnd/>
                <a:tailEnd/>
              </a:ln>
            </p:spPr>
            <p:txBody>
              <a:bodyPr wrap="none" anchor="ctr"/>
              <a:lstStyle/>
              <a:p>
                <a:endParaRPr lang="en-US"/>
              </a:p>
            </p:txBody>
          </p:sp>
        </p:grpSp>
        <p:sp>
          <p:nvSpPr>
            <p:cNvPr id="115" name="TextBox 114"/>
            <p:cNvSpPr txBox="1"/>
            <p:nvPr/>
          </p:nvSpPr>
          <p:spPr>
            <a:xfrm>
              <a:off x="990600" y="2590800"/>
              <a:ext cx="685800" cy="336356"/>
            </a:xfrm>
            <a:prstGeom prst="rect">
              <a:avLst/>
            </a:prstGeom>
            <a:noFill/>
          </p:spPr>
          <p:txBody>
            <a:bodyPr wrap="square" rtlCol="0">
              <a:spAutoFit/>
            </a:bodyPr>
            <a:lstStyle/>
            <a:p>
              <a:r>
                <a:rPr lang="en-US" sz="1100" b="1" dirty="0"/>
                <a:t>MFP 3</a:t>
              </a:r>
            </a:p>
          </p:txBody>
        </p:sp>
        <p:sp>
          <p:nvSpPr>
            <p:cNvPr id="116" name="Oval 115"/>
            <p:cNvSpPr/>
            <p:nvPr/>
          </p:nvSpPr>
          <p:spPr>
            <a:xfrm>
              <a:off x="838200" y="2514600"/>
              <a:ext cx="9144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104"/>
          <p:cNvGrpSpPr/>
          <p:nvPr/>
        </p:nvGrpSpPr>
        <p:grpSpPr>
          <a:xfrm>
            <a:off x="4343400" y="1600200"/>
            <a:ext cx="737882" cy="398874"/>
            <a:chOff x="2364723" y="4040210"/>
            <a:chExt cx="737882" cy="398874"/>
          </a:xfrm>
        </p:grpSpPr>
        <p:grpSp>
          <p:nvGrpSpPr>
            <p:cNvPr id="24" name="Group 66"/>
            <p:cNvGrpSpPr/>
            <p:nvPr/>
          </p:nvGrpSpPr>
          <p:grpSpPr>
            <a:xfrm rot="20255795">
              <a:off x="2563190" y="4040210"/>
              <a:ext cx="345744" cy="323450"/>
              <a:chOff x="903118" y="5966381"/>
              <a:chExt cx="345744" cy="323450"/>
            </a:xfrm>
          </p:grpSpPr>
          <p:grpSp>
            <p:nvGrpSpPr>
              <p:cNvPr id="25" name="Group 261"/>
              <p:cNvGrpSpPr>
                <a:grpSpLocks/>
              </p:cNvGrpSpPr>
              <p:nvPr/>
            </p:nvGrpSpPr>
            <p:grpSpPr bwMode="auto">
              <a:xfrm rot="1428446">
                <a:off x="903118" y="5978666"/>
                <a:ext cx="345744" cy="311165"/>
                <a:chOff x="336" y="576"/>
                <a:chExt cx="336" cy="288"/>
              </a:xfrm>
            </p:grpSpPr>
            <p:sp>
              <p:nvSpPr>
                <p:cNvPr id="225"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26"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27"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28"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3"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24"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20" name="TextBox 219"/>
            <p:cNvSpPr txBox="1"/>
            <p:nvPr/>
          </p:nvSpPr>
          <p:spPr>
            <a:xfrm>
              <a:off x="2364723" y="4186036"/>
              <a:ext cx="248701" cy="230832"/>
            </a:xfrm>
            <a:prstGeom prst="rect">
              <a:avLst/>
            </a:prstGeom>
            <a:noFill/>
          </p:spPr>
          <p:txBody>
            <a:bodyPr wrap="square" rtlCol="0">
              <a:spAutoFit/>
            </a:bodyPr>
            <a:lstStyle/>
            <a:p>
              <a:r>
                <a:rPr lang="en-US" sz="900" dirty="0"/>
                <a:t>3</a:t>
              </a:r>
            </a:p>
          </p:txBody>
        </p:sp>
        <p:sp>
          <p:nvSpPr>
            <p:cNvPr id="221" name="TextBox 220"/>
            <p:cNvSpPr txBox="1"/>
            <p:nvPr/>
          </p:nvSpPr>
          <p:spPr>
            <a:xfrm>
              <a:off x="2853904" y="4208252"/>
              <a:ext cx="248701" cy="230832"/>
            </a:xfrm>
            <a:prstGeom prst="rect">
              <a:avLst/>
            </a:prstGeom>
            <a:noFill/>
          </p:spPr>
          <p:txBody>
            <a:bodyPr wrap="square" rtlCol="0">
              <a:spAutoFit/>
            </a:bodyPr>
            <a:lstStyle/>
            <a:p>
              <a:r>
                <a:rPr lang="en-US" sz="900" dirty="0"/>
                <a:t>B</a:t>
              </a:r>
            </a:p>
          </p:txBody>
        </p:sp>
      </p:grpSp>
      <p:sp>
        <p:nvSpPr>
          <p:cNvPr id="154" name="TextBox 153"/>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55" name="TextBox 154"/>
          <p:cNvSpPr txBox="1"/>
          <p:nvPr/>
        </p:nvSpPr>
        <p:spPr>
          <a:xfrm>
            <a:off x="6705600" y="3352800"/>
            <a:ext cx="1066800" cy="381000"/>
          </a:xfrm>
          <a:prstGeom prst="rect">
            <a:avLst/>
          </a:prstGeom>
          <a:noFill/>
        </p:spPr>
        <p:txBody>
          <a:bodyPr wrap="square" rtlCol="0">
            <a:spAutoFit/>
          </a:bodyPr>
          <a:lstStyle/>
          <a:p>
            <a:r>
              <a:rPr lang="en-US" b="1" dirty="0"/>
              <a:t>South</a:t>
            </a:r>
          </a:p>
        </p:txBody>
      </p:sp>
      <p:grpSp>
        <p:nvGrpSpPr>
          <p:cNvPr id="149" name="Group 148"/>
          <p:cNvGrpSpPr/>
          <p:nvPr/>
        </p:nvGrpSpPr>
        <p:grpSpPr>
          <a:xfrm rot="15174759">
            <a:off x="5139462" y="1307052"/>
            <a:ext cx="424926" cy="653526"/>
            <a:chOff x="-1589442" y="304800"/>
            <a:chExt cx="424926" cy="653526"/>
          </a:xfrm>
        </p:grpSpPr>
        <p:cxnSp>
          <p:nvCxnSpPr>
            <p:cNvPr id="137" name="Straight Arrow Connector 136"/>
            <p:cNvCxnSpPr/>
            <p:nvPr/>
          </p:nvCxnSpPr>
          <p:spPr>
            <a:xfrm>
              <a:off x="-15240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13716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1219200" y="304800"/>
              <a:ext cx="0" cy="609600"/>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1589442" y="958326"/>
              <a:ext cx="424926"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grpSp>
      <p:sp>
        <p:nvSpPr>
          <p:cNvPr id="158" name="Right Arrow 157"/>
          <p:cNvSpPr/>
          <p:nvPr/>
        </p:nvSpPr>
        <p:spPr>
          <a:xfrm rot="17646025">
            <a:off x="3408653" y="2592902"/>
            <a:ext cx="1312333" cy="472118"/>
          </a:xfrm>
          <a:prstGeom prst="rightArrow">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Freeform 158"/>
          <p:cNvSpPr/>
          <p:nvPr/>
        </p:nvSpPr>
        <p:spPr>
          <a:xfrm>
            <a:off x="4442908" y="3689873"/>
            <a:ext cx="1613647" cy="656216"/>
          </a:xfrm>
          <a:custGeom>
            <a:avLst/>
            <a:gdLst>
              <a:gd name="connsiteX0" fmla="*/ 0 w 1613647"/>
              <a:gd name="connsiteY0" fmla="*/ 656216 h 656216"/>
              <a:gd name="connsiteX1" fmla="*/ 139850 w 1613647"/>
              <a:gd name="connsiteY1" fmla="*/ 419548 h 656216"/>
              <a:gd name="connsiteX2" fmla="*/ 602428 w 1613647"/>
              <a:gd name="connsiteY2" fmla="*/ 215153 h 656216"/>
              <a:gd name="connsiteX3" fmla="*/ 1054250 w 1613647"/>
              <a:gd name="connsiteY3" fmla="*/ 86061 h 656216"/>
              <a:gd name="connsiteX4" fmla="*/ 1333948 w 1613647"/>
              <a:gd name="connsiteY4" fmla="*/ 150607 h 656216"/>
              <a:gd name="connsiteX5" fmla="*/ 1613647 w 1613647"/>
              <a:gd name="connsiteY5" fmla="*/ 0 h 656216"/>
              <a:gd name="connsiteX6" fmla="*/ 1516828 w 1613647"/>
              <a:gd name="connsiteY6" fmla="*/ 32273 h 65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3647" h="656216">
                <a:moveTo>
                  <a:pt x="0" y="656216"/>
                </a:moveTo>
                <a:lnTo>
                  <a:pt x="139850" y="419548"/>
                </a:lnTo>
                <a:lnTo>
                  <a:pt x="602428" y="215153"/>
                </a:lnTo>
                <a:lnTo>
                  <a:pt x="1054250" y="86061"/>
                </a:lnTo>
                <a:lnTo>
                  <a:pt x="1333948" y="150607"/>
                </a:lnTo>
                <a:lnTo>
                  <a:pt x="1613647" y="0"/>
                </a:lnTo>
                <a:lnTo>
                  <a:pt x="1516828" y="32273"/>
                </a:lnTo>
              </a:path>
            </a:pathLst>
          </a:custGeom>
          <a:ln w="57150">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2" name="Group 91"/>
          <p:cNvGrpSpPr/>
          <p:nvPr/>
        </p:nvGrpSpPr>
        <p:grpSpPr>
          <a:xfrm>
            <a:off x="5562600" y="1355915"/>
            <a:ext cx="936338" cy="396685"/>
            <a:chOff x="-599502" y="1455928"/>
            <a:chExt cx="936338" cy="396685"/>
          </a:xfrm>
        </p:grpSpPr>
        <p:grpSp>
          <p:nvGrpSpPr>
            <p:cNvPr id="81" name="Group 80"/>
            <p:cNvGrpSpPr/>
            <p:nvPr/>
          </p:nvGrpSpPr>
          <p:grpSpPr>
            <a:xfrm>
              <a:off x="-456576" y="1455928"/>
              <a:ext cx="793412" cy="396685"/>
              <a:chOff x="3077199" y="2332228"/>
              <a:chExt cx="793412" cy="396685"/>
            </a:xfrm>
          </p:grpSpPr>
          <p:grpSp>
            <p:nvGrpSpPr>
              <p:cNvPr id="82" name="Group 43"/>
              <p:cNvGrpSpPr>
                <a:grpSpLocks/>
              </p:cNvGrpSpPr>
              <p:nvPr/>
            </p:nvGrpSpPr>
            <p:grpSpPr bwMode="auto">
              <a:xfrm>
                <a:off x="3077199" y="2424113"/>
                <a:ext cx="192" cy="304800"/>
                <a:chOff x="624" y="2208"/>
                <a:chExt cx="192" cy="192"/>
              </a:xfrm>
            </p:grpSpPr>
            <p:sp>
              <p:nvSpPr>
                <p:cNvPr id="84" name="Line 44"/>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85" name="Line 45"/>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83" name="Text Box 73"/>
              <p:cNvSpPr txBox="1">
                <a:spLocks noChangeArrowheads="1"/>
              </p:cNvSpPr>
              <p:nvPr/>
            </p:nvSpPr>
            <p:spPr bwMode="auto">
              <a:xfrm>
                <a:off x="3130836" y="2332228"/>
                <a:ext cx="739775" cy="274638"/>
              </a:xfrm>
              <a:prstGeom prst="rect">
                <a:avLst/>
              </a:prstGeom>
              <a:noFill/>
              <a:ln w="38100">
                <a:noFill/>
                <a:miter lim="800000"/>
                <a:headEnd/>
                <a:tailEnd/>
              </a:ln>
            </p:spPr>
            <p:txBody>
              <a:bodyPr wrap="none">
                <a:spAutoFit/>
              </a:bodyPr>
              <a:lstStyle/>
              <a:p>
                <a:r>
                  <a:rPr lang="en-US" sz="1200" b="1" dirty="0"/>
                  <a:t>KC0035</a:t>
                </a:r>
              </a:p>
            </p:txBody>
          </p:sp>
        </p:grpSp>
        <p:sp>
          <p:nvSpPr>
            <p:cNvPr id="91" name="Line 44"/>
            <p:cNvSpPr>
              <a:spLocks noChangeShapeType="1"/>
            </p:cNvSpPr>
            <p:nvPr/>
          </p:nvSpPr>
          <p:spPr bwMode="auto">
            <a:xfrm rot="5400000">
              <a:off x="-447102" y="1534098"/>
              <a:ext cx="0" cy="304800"/>
            </a:xfrm>
            <a:prstGeom prst="line">
              <a:avLst/>
            </a:prstGeom>
            <a:noFill/>
            <a:ln w="25400">
              <a:solidFill>
                <a:schemeClr val="tx1"/>
              </a:solidFill>
              <a:round/>
              <a:headEnd/>
              <a:tailEnd/>
            </a:ln>
          </p:spPr>
          <p:txBody>
            <a:bodyPr wrap="none" anchor="ctr"/>
            <a:lstStyle/>
            <a:p>
              <a:endParaRPr lang="en-US"/>
            </a:p>
          </p:txBody>
        </p:sp>
      </p:grpSp>
      <p:grpSp>
        <p:nvGrpSpPr>
          <p:cNvPr id="93" name="Group 92"/>
          <p:cNvGrpSpPr/>
          <p:nvPr/>
        </p:nvGrpSpPr>
        <p:grpSpPr>
          <a:xfrm rot="989847">
            <a:off x="5218553" y="1042216"/>
            <a:ext cx="409867" cy="319671"/>
            <a:chOff x="5638800" y="3048000"/>
            <a:chExt cx="457200" cy="457200"/>
          </a:xfrm>
        </p:grpSpPr>
        <p:cxnSp>
          <p:nvCxnSpPr>
            <p:cNvPr id="94" name="Straight Connector 93"/>
            <p:cNvCxnSpPr/>
            <p:nvPr/>
          </p:nvCxnSpPr>
          <p:spPr>
            <a:xfrm>
              <a:off x="5867400" y="3048000"/>
              <a:ext cx="0" cy="4572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95" name="Straight Connector 94"/>
            <p:cNvCxnSpPr/>
            <p:nvPr/>
          </p:nvCxnSpPr>
          <p:spPr>
            <a:xfrm>
              <a:off x="5638800" y="3048000"/>
              <a:ext cx="45720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grpSp>
        <p:nvGrpSpPr>
          <p:cNvPr id="96" name="Group 95"/>
          <p:cNvGrpSpPr/>
          <p:nvPr/>
        </p:nvGrpSpPr>
        <p:grpSpPr>
          <a:xfrm rot="5400000">
            <a:off x="4456551" y="5995215"/>
            <a:ext cx="409867" cy="319671"/>
            <a:chOff x="5638800" y="3048000"/>
            <a:chExt cx="457200" cy="457200"/>
          </a:xfrm>
        </p:grpSpPr>
        <p:cxnSp>
          <p:nvCxnSpPr>
            <p:cNvPr id="97" name="Straight Connector 96"/>
            <p:cNvCxnSpPr/>
            <p:nvPr/>
          </p:nvCxnSpPr>
          <p:spPr>
            <a:xfrm>
              <a:off x="5867400" y="3048000"/>
              <a:ext cx="0" cy="45720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a:off x="5638800" y="3048000"/>
              <a:ext cx="457200"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grpSp>
      <p:grpSp>
        <p:nvGrpSpPr>
          <p:cNvPr id="99" name="Group 64"/>
          <p:cNvGrpSpPr>
            <a:grpSpLocks/>
          </p:cNvGrpSpPr>
          <p:nvPr/>
        </p:nvGrpSpPr>
        <p:grpSpPr bwMode="auto">
          <a:xfrm>
            <a:off x="6248400" y="990600"/>
            <a:ext cx="238125" cy="352425"/>
            <a:chOff x="1284" y="1530"/>
            <a:chExt cx="576" cy="960"/>
          </a:xfrm>
        </p:grpSpPr>
        <p:sp>
          <p:nvSpPr>
            <p:cNvPr id="100"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2</a:t>
              </a:r>
              <a:endParaRPr lang="en-US" sz="800" b="1" dirty="0">
                <a:latin typeface="Times New Roman" pitchFamily="18" charset="0"/>
              </a:endParaRPr>
            </a:p>
          </p:txBody>
        </p:sp>
        <p:sp>
          <p:nvSpPr>
            <p:cNvPr id="101"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102"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103" name="Straight Connector 102"/>
          <p:cNvCxnSpPr/>
          <p:nvPr/>
        </p:nvCxnSpPr>
        <p:spPr>
          <a:xfrm rot="10800000" flipV="1">
            <a:off x="5943601" y="1343026"/>
            <a:ext cx="423863" cy="285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5" name="Group 64"/>
          <p:cNvGrpSpPr>
            <a:grpSpLocks/>
          </p:cNvGrpSpPr>
          <p:nvPr/>
        </p:nvGrpSpPr>
        <p:grpSpPr bwMode="auto">
          <a:xfrm>
            <a:off x="5495579" y="2743201"/>
            <a:ext cx="468395" cy="381060"/>
            <a:chOff x="1284" y="1530"/>
            <a:chExt cx="1133" cy="1038"/>
          </a:xfrm>
        </p:grpSpPr>
        <p:sp>
          <p:nvSpPr>
            <p:cNvPr id="106" name="Rectangle 65"/>
            <p:cNvSpPr>
              <a:spLocks noChangeArrowheads="1"/>
            </p:cNvSpPr>
            <p:nvPr/>
          </p:nvSpPr>
          <p:spPr bwMode="auto">
            <a:xfrm>
              <a:off x="1311" y="1530"/>
              <a:ext cx="1106" cy="623"/>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AXP</a:t>
              </a:r>
              <a:endParaRPr lang="en-US" sz="800" b="1" dirty="0">
                <a:latin typeface="Times New Roman" pitchFamily="18" charset="0"/>
              </a:endParaRPr>
            </a:p>
          </p:txBody>
        </p:sp>
        <p:sp>
          <p:nvSpPr>
            <p:cNvPr id="107" name="Line 66"/>
            <p:cNvSpPr>
              <a:spLocks noChangeShapeType="1"/>
            </p:cNvSpPr>
            <p:nvPr/>
          </p:nvSpPr>
          <p:spPr bwMode="auto">
            <a:xfrm>
              <a:off x="1284" y="2106"/>
              <a:ext cx="553" cy="462"/>
            </a:xfrm>
            <a:prstGeom prst="line">
              <a:avLst/>
            </a:prstGeom>
            <a:noFill/>
            <a:ln w="19050">
              <a:solidFill>
                <a:schemeClr val="tx1"/>
              </a:solidFill>
              <a:round/>
              <a:headEnd/>
              <a:tailEnd/>
            </a:ln>
          </p:spPr>
          <p:txBody>
            <a:bodyPr wrap="none" anchor="ctr"/>
            <a:lstStyle/>
            <a:p>
              <a:endParaRPr lang="en-US"/>
            </a:p>
          </p:txBody>
        </p:sp>
        <p:sp>
          <p:nvSpPr>
            <p:cNvPr id="108" name="Line 67"/>
            <p:cNvSpPr>
              <a:spLocks noChangeShapeType="1"/>
            </p:cNvSpPr>
            <p:nvPr/>
          </p:nvSpPr>
          <p:spPr bwMode="auto">
            <a:xfrm flipH="1">
              <a:off x="1837" y="2153"/>
              <a:ext cx="553" cy="415"/>
            </a:xfrm>
            <a:prstGeom prst="line">
              <a:avLst/>
            </a:prstGeom>
            <a:noFill/>
            <a:ln w="19050">
              <a:solidFill>
                <a:schemeClr val="tx1"/>
              </a:solidFill>
              <a:round/>
              <a:headEnd/>
              <a:tailEnd/>
            </a:ln>
          </p:spPr>
          <p:txBody>
            <a:bodyPr wrap="none" anchor="ctr"/>
            <a:lstStyle/>
            <a:p>
              <a:endParaRPr lang="en-US"/>
            </a:p>
          </p:txBody>
        </p:sp>
      </p:grpSp>
      <p:cxnSp>
        <p:nvCxnSpPr>
          <p:cNvPr id="109" name="Straight Connector 108"/>
          <p:cNvCxnSpPr>
            <a:endCxn id="108" idx="1"/>
          </p:cNvCxnSpPr>
          <p:nvPr/>
        </p:nvCxnSpPr>
        <p:spPr>
          <a:xfrm rot="16200000" flipV="1">
            <a:off x="5681529" y="3166929"/>
            <a:ext cx="228539" cy="14320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2" name="Group 64"/>
          <p:cNvGrpSpPr>
            <a:grpSpLocks/>
          </p:cNvGrpSpPr>
          <p:nvPr/>
        </p:nvGrpSpPr>
        <p:grpSpPr bwMode="auto">
          <a:xfrm>
            <a:off x="6324600" y="2743200"/>
            <a:ext cx="468395" cy="381060"/>
            <a:chOff x="1284" y="1530"/>
            <a:chExt cx="1133" cy="1038"/>
          </a:xfrm>
        </p:grpSpPr>
        <p:sp>
          <p:nvSpPr>
            <p:cNvPr id="113" name="Rectangle 65"/>
            <p:cNvSpPr>
              <a:spLocks noChangeArrowheads="1"/>
            </p:cNvSpPr>
            <p:nvPr/>
          </p:nvSpPr>
          <p:spPr bwMode="auto">
            <a:xfrm>
              <a:off x="1311" y="1530"/>
              <a:ext cx="1106" cy="623"/>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CCP</a:t>
              </a:r>
              <a:endParaRPr lang="en-US" sz="800" b="1" dirty="0">
                <a:latin typeface="Times New Roman" pitchFamily="18" charset="0"/>
              </a:endParaRPr>
            </a:p>
          </p:txBody>
        </p:sp>
        <p:sp>
          <p:nvSpPr>
            <p:cNvPr id="114" name="Line 66"/>
            <p:cNvSpPr>
              <a:spLocks noChangeShapeType="1"/>
            </p:cNvSpPr>
            <p:nvPr/>
          </p:nvSpPr>
          <p:spPr bwMode="auto">
            <a:xfrm>
              <a:off x="1284" y="2106"/>
              <a:ext cx="553" cy="462"/>
            </a:xfrm>
            <a:prstGeom prst="line">
              <a:avLst/>
            </a:prstGeom>
            <a:noFill/>
            <a:ln w="19050">
              <a:solidFill>
                <a:schemeClr val="tx1"/>
              </a:solidFill>
              <a:round/>
              <a:headEnd/>
              <a:tailEnd/>
            </a:ln>
          </p:spPr>
          <p:txBody>
            <a:bodyPr wrap="none" anchor="ctr"/>
            <a:lstStyle/>
            <a:p>
              <a:endParaRPr lang="en-US"/>
            </a:p>
          </p:txBody>
        </p:sp>
        <p:sp>
          <p:nvSpPr>
            <p:cNvPr id="121" name="Line 67"/>
            <p:cNvSpPr>
              <a:spLocks noChangeShapeType="1"/>
            </p:cNvSpPr>
            <p:nvPr/>
          </p:nvSpPr>
          <p:spPr bwMode="auto">
            <a:xfrm flipH="1">
              <a:off x="1837" y="2153"/>
              <a:ext cx="553" cy="415"/>
            </a:xfrm>
            <a:prstGeom prst="line">
              <a:avLst/>
            </a:prstGeom>
            <a:noFill/>
            <a:ln w="19050">
              <a:solidFill>
                <a:schemeClr val="tx1"/>
              </a:solidFill>
              <a:round/>
              <a:headEnd/>
              <a:tailEnd/>
            </a:ln>
          </p:spPr>
          <p:txBody>
            <a:bodyPr wrap="none" anchor="ctr"/>
            <a:lstStyle/>
            <a:p>
              <a:endParaRPr lang="en-US"/>
            </a:p>
          </p:txBody>
        </p:sp>
      </p:grpSp>
      <p:grpSp>
        <p:nvGrpSpPr>
          <p:cNvPr id="122" name="Group 121"/>
          <p:cNvGrpSpPr/>
          <p:nvPr/>
        </p:nvGrpSpPr>
        <p:grpSpPr>
          <a:xfrm>
            <a:off x="8305800" y="2498915"/>
            <a:ext cx="856487" cy="396685"/>
            <a:chOff x="-599502" y="1455928"/>
            <a:chExt cx="856487" cy="396685"/>
          </a:xfrm>
        </p:grpSpPr>
        <p:grpSp>
          <p:nvGrpSpPr>
            <p:cNvPr id="123" name="Group 80"/>
            <p:cNvGrpSpPr/>
            <p:nvPr/>
          </p:nvGrpSpPr>
          <p:grpSpPr>
            <a:xfrm>
              <a:off x="-456576" y="1455928"/>
              <a:ext cx="713561" cy="396685"/>
              <a:chOff x="3077199" y="2332228"/>
              <a:chExt cx="713561" cy="396685"/>
            </a:xfrm>
          </p:grpSpPr>
          <p:grpSp>
            <p:nvGrpSpPr>
              <p:cNvPr id="125" name="Group 43"/>
              <p:cNvGrpSpPr>
                <a:grpSpLocks/>
              </p:cNvGrpSpPr>
              <p:nvPr/>
            </p:nvGrpSpPr>
            <p:grpSpPr bwMode="auto">
              <a:xfrm>
                <a:off x="3077199" y="2424113"/>
                <a:ext cx="192" cy="304800"/>
                <a:chOff x="624" y="2208"/>
                <a:chExt cx="192" cy="192"/>
              </a:xfrm>
            </p:grpSpPr>
            <p:sp>
              <p:nvSpPr>
                <p:cNvPr id="127" name="Line 44"/>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28" name="Line 45"/>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26" name="Text Box 73"/>
              <p:cNvSpPr txBox="1">
                <a:spLocks noChangeArrowheads="1"/>
              </p:cNvSpPr>
              <p:nvPr/>
            </p:nvSpPr>
            <p:spPr bwMode="auto">
              <a:xfrm>
                <a:off x="3130836" y="2332228"/>
                <a:ext cx="659924" cy="276999"/>
              </a:xfrm>
              <a:prstGeom prst="rect">
                <a:avLst/>
              </a:prstGeom>
              <a:noFill/>
              <a:ln w="38100">
                <a:noFill/>
                <a:miter lim="800000"/>
                <a:headEnd/>
                <a:tailEnd/>
              </a:ln>
            </p:spPr>
            <p:txBody>
              <a:bodyPr wrap="none">
                <a:spAutoFit/>
              </a:bodyPr>
              <a:lstStyle/>
              <a:p>
                <a:r>
                  <a:rPr lang="en-US" sz="1200" b="1" dirty="0"/>
                  <a:t>KC2020</a:t>
                </a:r>
              </a:p>
            </p:txBody>
          </p:sp>
        </p:grpSp>
        <p:sp>
          <p:nvSpPr>
            <p:cNvPr id="124" name="Line 44"/>
            <p:cNvSpPr>
              <a:spLocks noChangeShapeType="1"/>
            </p:cNvSpPr>
            <p:nvPr/>
          </p:nvSpPr>
          <p:spPr bwMode="auto">
            <a:xfrm rot="5400000">
              <a:off x="-447102" y="1534098"/>
              <a:ext cx="0" cy="304800"/>
            </a:xfrm>
            <a:prstGeom prst="line">
              <a:avLst/>
            </a:prstGeom>
            <a:noFill/>
            <a:ln w="25400">
              <a:solidFill>
                <a:schemeClr val="tx1"/>
              </a:solidFill>
              <a:round/>
              <a:headEnd/>
              <a:tailEnd/>
            </a:ln>
          </p:spPr>
          <p:txBody>
            <a:bodyPr wrap="none" anchor="ctr"/>
            <a:lstStyle/>
            <a:p>
              <a:endParaRPr lang="en-US"/>
            </a:p>
          </p:txBody>
        </p:sp>
      </p:grpSp>
      <p:grpSp>
        <p:nvGrpSpPr>
          <p:cNvPr id="129" name="Group 128"/>
          <p:cNvGrpSpPr/>
          <p:nvPr/>
        </p:nvGrpSpPr>
        <p:grpSpPr>
          <a:xfrm>
            <a:off x="7543800" y="3810000"/>
            <a:ext cx="856487" cy="396685"/>
            <a:chOff x="-599502" y="1455928"/>
            <a:chExt cx="856487" cy="396685"/>
          </a:xfrm>
        </p:grpSpPr>
        <p:grpSp>
          <p:nvGrpSpPr>
            <p:cNvPr id="130" name="Group 80"/>
            <p:cNvGrpSpPr/>
            <p:nvPr/>
          </p:nvGrpSpPr>
          <p:grpSpPr>
            <a:xfrm>
              <a:off x="-456576" y="1455928"/>
              <a:ext cx="713561" cy="396685"/>
              <a:chOff x="3077199" y="2332228"/>
              <a:chExt cx="713561" cy="396685"/>
            </a:xfrm>
          </p:grpSpPr>
          <p:grpSp>
            <p:nvGrpSpPr>
              <p:cNvPr id="132" name="Group 43"/>
              <p:cNvGrpSpPr>
                <a:grpSpLocks/>
              </p:cNvGrpSpPr>
              <p:nvPr/>
            </p:nvGrpSpPr>
            <p:grpSpPr bwMode="auto">
              <a:xfrm>
                <a:off x="3077199" y="2424113"/>
                <a:ext cx="192" cy="304800"/>
                <a:chOff x="624" y="2208"/>
                <a:chExt cx="192" cy="192"/>
              </a:xfrm>
            </p:grpSpPr>
            <p:sp>
              <p:nvSpPr>
                <p:cNvPr id="134" name="Line 44"/>
                <p:cNvSpPr>
                  <a:spLocks noChangeShapeType="1"/>
                </p:cNvSpPr>
                <p:nvPr/>
              </p:nvSpPr>
              <p:spPr bwMode="auto">
                <a:xfrm>
                  <a:off x="720" y="2208"/>
                  <a:ext cx="0" cy="192"/>
                </a:xfrm>
                <a:prstGeom prst="line">
                  <a:avLst/>
                </a:prstGeom>
                <a:noFill/>
                <a:ln w="25400">
                  <a:solidFill>
                    <a:schemeClr val="tx1"/>
                  </a:solidFill>
                  <a:round/>
                  <a:headEnd/>
                  <a:tailEnd/>
                </a:ln>
              </p:spPr>
              <p:txBody>
                <a:bodyPr wrap="none" anchor="ctr"/>
                <a:lstStyle/>
                <a:p>
                  <a:endParaRPr lang="en-US"/>
                </a:p>
              </p:txBody>
            </p:sp>
            <p:sp>
              <p:nvSpPr>
                <p:cNvPr id="135" name="Line 45"/>
                <p:cNvSpPr>
                  <a:spLocks noChangeShapeType="1"/>
                </p:cNvSpPr>
                <p:nvPr/>
              </p:nvSpPr>
              <p:spPr bwMode="auto">
                <a:xfrm>
                  <a:off x="624" y="2304"/>
                  <a:ext cx="192" cy="0"/>
                </a:xfrm>
                <a:prstGeom prst="line">
                  <a:avLst/>
                </a:prstGeom>
                <a:noFill/>
                <a:ln w="25400">
                  <a:solidFill>
                    <a:schemeClr val="tx1"/>
                  </a:solidFill>
                  <a:round/>
                  <a:headEnd/>
                  <a:tailEnd/>
                </a:ln>
              </p:spPr>
              <p:txBody>
                <a:bodyPr wrap="none" anchor="ctr"/>
                <a:lstStyle/>
                <a:p>
                  <a:endParaRPr lang="en-US"/>
                </a:p>
              </p:txBody>
            </p:sp>
          </p:grpSp>
          <p:sp>
            <p:nvSpPr>
              <p:cNvPr id="133" name="Text Box 73"/>
              <p:cNvSpPr txBox="1">
                <a:spLocks noChangeArrowheads="1"/>
              </p:cNvSpPr>
              <p:nvPr/>
            </p:nvSpPr>
            <p:spPr bwMode="auto">
              <a:xfrm>
                <a:off x="3130836" y="2332228"/>
                <a:ext cx="659924" cy="276999"/>
              </a:xfrm>
              <a:prstGeom prst="rect">
                <a:avLst/>
              </a:prstGeom>
              <a:noFill/>
              <a:ln w="38100">
                <a:noFill/>
                <a:miter lim="800000"/>
                <a:headEnd/>
                <a:tailEnd/>
              </a:ln>
            </p:spPr>
            <p:txBody>
              <a:bodyPr wrap="none">
                <a:spAutoFit/>
              </a:bodyPr>
              <a:lstStyle/>
              <a:p>
                <a:r>
                  <a:rPr lang="en-US" sz="1200" b="1" dirty="0"/>
                  <a:t>KC2025</a:t>
                </a:r>
              </a:p>
            </p:txBody>
          </p:sp>
        </p:grpSp>
        <p:sp>
          <p:nvSpPr>
            <p:cNvPr id="131" name="Line 44"/>
            <p:cNvSpPr>
              <a:spLocks noChangeShapeType="1"/>
            </p:cNvSpPr>
            <p:nvPr/>
          </p:nvSpPr>
          <p:spPr bwMode="auto">
            <a:xfrm rot="5400000">
              <a:off x="-447102" y="1534098"/>
              <a:ext cx="0" cy="304800"/>
            </a:xfrm>
            <a:prstGeom prst="line">
              <a:avLst/>
            </a:prstGeom>
            <a:noFill/>
            <a:ln w="25400">
              <a:solidFill>
                <a:schemeClr val="tx1"/>
              </a:solidFill>
              <a:round/>
              <a:headEnd/>
              <a:tailEnd/>
            </a:ln>
          </p:spPr>
          <p:txBody>
            <a:bodyPr wrap="none" anchor="ctr"/>
            <a:lstStyle/>
            <a:p>
              <a:endParaRPr lang="en-US"/>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47</a:t>
            </a:fld>
            <a:endParaRPr lang="en-US"/>
          </a:p>
        </p:txBody>
      </p:sp>
      <p:graphicFrame>
        <p:nvGraphicFramePr>
          <p:cNvPr id="5" name="Table 4"/>
          <p:cNvGraphicFramePr>
            <a:graphicFrameLocks noGrp="1"/>
          </p:cNvGraphicFramePr>
          <p:nvPr/>
        </p:nvGraphicFramePr>
        <p:xfrm>
          <a:off x="-2" y="0"/>
          <a:ext cx="9144003" cy="6934870"/>
        </p:xfrm>
        <a:graphic>
          <a:graphicData uri="http://schemas.openxmlformats.org/drawingml/2006/table">
            <a:tbl>
              <a:tblPr/>
              <a:tblGrid>
                <a:gridCol w="1138091">
                  <a:extLst>
                    <a:ext uri="{9D8B030D-6E8A-4147-A177-3AD203B41FA5}">
                      <a16:colId xmlns:a16="http://schemas.microsoft.com/office/drawing/2014/main" val="20000"/>
                    </a:ext>
                  </a:extLst>
                </a:gridCol>
                <a:gridCol w="1140448">
                  <a:extLst>
                    <a:ext uri="{9D8B030D-6E8A-4147-A177-3AD203B41FA5}">
                      <a16:colId xmlns:a16="http://schemas.microsoft.com/office/drawing/2014/main" val="20001"/>
                    </a:ext>
                  </a:extLst>
                </a:gridCol>
                <a:gridCol w="1139663">
                  <a:extLst>
                    <a:ext uri="{9D8B030D-6E8A-4147-A177-3AD203B41FA5}">
                      <a16:colId xmlns:a16="http://schemas.microsoft.com/office/drawing/2014/main" val="20002"/>
                    </a:ext>
                  </a:extLst>
                </a:gridCol>
                <a:gridCol w="1169508">
                  <a:extLst>
                    <a:ext uri="{9D8B030D-6E8A-4147-A177-3AD203B41FA5}">
                      <a16:colId xmlns:a16="http://schemas.microsoft.com/office/drawing/2014/main" val="20003"/>
                    </a:ext>
                  </a:extLst>
                </a:gridCol>
                <a:gridCol w="1138091">
                  <a:extLst>
                    <a:ext uri="{9D8B030D-6E8A-4147-A177-3AD203B41FA5}">
                      <a16:colId xmlns:a16="http://schemas.microsoft.com/office/drawing/2014/main" val="20004"/>
                    </a:ext>
                  </a:extLst>
                </a:gridCol>
                <a:gridCol w="1139663">
                  <a:extLst>
                    <a:ext uri="{9D8B030D-6E8A-4147-A177-3AD203B41FA5}">
                      <a16:colId xmlns:a16="http://schemas.microsoft.com/office/drawing/2014/main" val="20005"/>
                    </a:ext>
                  </a:extLst>
                </a:gridCol>
                <a:gridCol w="1138091">
                  <a:extLst>
                    <a:ext uri="{9D8B030D-6E8A-4147-A177-3AD203B41FA5}">
                      <a16:colId xmlns:a16="http://schemas.microsoft.com/office/drawing/2014/main" val="20006"/>
                    </a:ext>
                  </a:extLst>
                </a:gridCol>
                <a:gridCol w="1140448">
                  <a:extLst>
                    <a:ext uri="{9D8B030D-6E8A-4147-A177-3AD203B41FA5}">
                      <a16:colId xmlns:a16="http://schemas.microsoft.com/office/drawing/2014/main" val="20007"/>
                    </a:ext>
                  </a:extLst>
                </a:gridCol>
              </a:tblGrid>
              <a:tr h="320710">
                <a:tc gridSpan="8">
                  <a:txBody>
                    <a:bodyPr/>
                    <a:lstStyle/>
                    <a:p>
                      <a:pPr marL="0" marR="0">
                        <a:spcBef>
                          <a:spcPts val="0"/>
                        </a:spcBef>
                        <a:spcAft>
                          <a:spcPts val="0"/>
                        </a:spcAft>
                      </a:pPr>
                      <a:r>
                        <a:rPr lang="en-US" sz="1200" dirty="0">
                          <a:latin typeface="Arial"/>
                          <a:ea typeface="Times New Roman"/>
                          <a:cs typeface="Times New Roman"/>
                        </a:rPr>
                        <a:t>PHASE III Isolation</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7490">
                <a:tc gridSpan="8">
                  <a:txBody>
                    <a:bodyPr/>
                    <a:lstStyle/>
                    <a:p>
                      <a:pPr marL="0" marR="0">
                        <a:spcBef>
                          <a:spcPts val="0"/>
                        </a:spcBef>
                        <a:spcAft>
                          <a:spcPts val="0"/>
                        </a:spcAft>
                      </a:pPr>
                      <a:r>
                        <a:rPr lang="en-US" sz="1200" b="1" dirty="0">
                          <a:latin typeface="Arial"/>
                          <a:ea typeface="Times New Roman"/>
                          <a:cs typeface="Times New Roman"/>
                        </a:rPr>
                        <a:t>TASK:  </a:t>
                      </a:r>
                      <a:r>
                        <a:rPr lang="en-US" sz="1200" dirty="0">
                          <a:latin typeface="Arial"/>
                          <a:ea typeface="Times New Roman"/>
                          <a:cs typeface="Times New Roman"/>
                        </a:rPr>
                        <a:t>        Suppress</a:t>
                      </a:r>
                      <a:endParaRPr lang="en-US" sz="1200" dirty="0">
                        <a:latin typeface="Times New Roman"/>
                        <a:ea typeface="Times New Roman"/>
                        <a:cs typeface="Times New Roman"/>
                      </a:endParaRPr>
                    </a:p>
                    <a:p>
                      <a:pPr marL="0" marR="0">
                        <a:spcBef>
                          <a:spcPts val="0"/>
                        </a:spcBef>
                        <a:spcAft>
                          <a:spcPts val="0"/>
                        </a:spcAft>
                      </a:pPr>
                      <a:r>
                        <a:rPr lang="en-US" sz="1200" b="1" dirty="0">
                          <a:latin typeface="Arial"/>
                          <a:ea typeface="Times New Roman"/>
                          <a:cs typeface="Times New Roman"/>
                        </a:rPr>
                        <a:t>PURPOSE:  </a:t>
                      </a:r>
                      <a:r>
                        <a:rPr lang="en-US" sz="1200" dirty="0">
                          <a:latin typeface="Arial"/>
                          <a:ea typeface="Times New Roman"/>
                          <a:cs typeface="Times New Roman"/>
                        </a:rPr>
                        <a:t>to allow CO freedom of maneuver through the disruption zone.</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57200">
                <a:tc gridSpan="8">
                  <a:txBody>
                    <a:bodyPr/>
                    <a:lstStyle/>
                    <a:p>
                      <a:pPr marL="0" marR="0">
                        <a:spcBef>
                          <a:spcPts val="0"/>
                        </a:spcBef>
                        <a:spcAft>
                          <a:spcPts val="0"/>
                        </a:spcAft>
                      </a:pPr>
                      <a:r>
                        <a:rPr lang="en-US" sz="1200" b="1" dirty="0">
                          <a:latin typeface="Arial"/>
                          <a:ea typeface="Times New Roman"/>
                          <a:cs typeface="Times New Roman"/>
                        </a:rPr>
                        <a:t>EXECUTION</a:t>
                      </a:r>
                      <a:endParaRPr lang="en-US" sz="1200" dirty="0">
                        <a:latin typeface="Times New Roman"/>
                        <a:ea typeface="Times New Roman"/>
                        <a:cs typeface="Times New Roman"/>
                      </a:endParaRPr>
                    </a:p>
                    <a:p>
                      <a:pPr marL="0" marR="0">
                        <a:spcBef>
                          <a:spcPts val="0"/>
                        </a:spcBef>
                        <a:spcAft>
                          <a:spcPts val="0"/>
                        </a:spcAft>
                      </a:pPr>
                      <a:r>
                        <a:rPr lang="en-US" sz="1200" dirty="0">
                          <a:latin typeface="Arial"/>
                          <a:ea typeface="Times New Roman"/>
                          <a:cs typeface="Times New Roman"/>
                        </a:rPr>
                        <a:t>POF:         105mm,  60mm</a:t>
                      </a:r>
                      <a:r>
                        <a:rPr lang="en-US" sz="1200" baseline="0" dirty="0">
                          <a:latin typeface="Arial"/>
                          <a:ea typeface="Times New Roman"/>
                          <a:cs typeface="Times New Roman"/>
                        </a:rPr>
                        <a:t> Mortar </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320710">
                <a:tc>
                  <a:txBody>
                    <a:bodyPr/>
                    <a:lstStyle/>
                    <a:p>
                      <a:pPr marL="0" marR="0" algn="ctr">
                        <a:spcBef>
                          <a:spcPts val="0"/>
                        </a:spcBef>
                        <a:spcAft>
                          <a:spcPts val="0"/>
                        </a:spcAft>
                      </a:pPr>
                      <a:r>
                        <a:rPr lang="en-US" sz="1200">
                          <a:latin typeface="Arial"/>
                          <a:ea typeface="Times New Roman"/>
                          <a:cs typeface="Times New Roman"/>
                        </a:rPr>
                        <a:t>FST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L</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O</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D</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A</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C</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93870">
                <a:tc>
                  <a:txBody>
                    <a:bodyPr/>
                    <a:lstStyle/>
                    <a:p>
                      <a:pPr marL="0" marR="0" algn="ctr">
                        <a:spcBef>
                          <a:spcPts val="0"/>
                        </a:spcBef>
                        <a:spcAft>
                          <a:spcPts val="0"/>
                        </a:spcAft>
                      </a:pPr>
                      <a:r>
                        <a:rPr lang="en-US" sz="1200" dirty="0">
                          <a:latin typeface="Times New Roman"/>
                          <a:ea typeface="Times New Roman"/>
                          <a:cs typeface="Times New Roman"/>
                        </a:rPr>
                        <a:t>K1C</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0035</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Roll</a:t>
                      </a:r>
                      <a:r>
                        <a:rPr lang="en-US" sz="1200" baseline="0" dirty="0">
                          <a:latin typeface="Arial"/>
                          <a:ea typeface="Times New Roman"/>
                          <a:cs typeface="Times New Roman"/>
                        </a:rPr>
                        <a:t> Tide</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a:t>
                      </a:r>
                      <a:r>
                        <a:rPr lang="en-US" sz="1200" baseline="0" dirty="0">
                          <a:latin typeface="Arial" pitchFamily="34" charset="0"/>
                          <a:cs typeface="Arial" pitchFamily="34" charset="0"/>
                        </a:rPr>
                        <a:t>  1568 8370</a:t>
                      </a:r>
                      <a:endParaRPr lang="en-US" sz="1200" dirty="0">
                        <a:latin typeface="Arial" pitchFamily="34" charset="0"/>
                        <a:cs typeface="Arial" pitchFamily="34" charset="0"/>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P: 3</a:t>
                      </a:r>
                      <a:r>
                        <a:rPr lang="en-US" sz="1200" baseline="30000" dirty="0">
                          <a:latin typeface="Times New Roman"/>
                          <a:ea typeface="Times New Roman"/>
                          <a:cs typeface="Times New Roman"/>
                        </a:rPr>
                        <a:t>rd</a:t>
                      </a:r>
                      <a:r>
                        <a:rPr lang="en-US" sz="1200" dirty="0">
                          <a:latin typeface="Times New Roman"/>
                          <a:ea typeface="Times New Roman"/>
                          <a:cs typeface="Times New Roman"/>
                        </a:rPr>
                        <a:t> PLT</a:t>
                      </a:r>
                    </a:p>
                    <a:p>
                      <a:pPr marL="0" marR="0" algn="ctr">
                        <a:spcBef>
                          <a:spcPts val="0"/>
                        </a:spcBef>
                        <a:spcAft>
                          <a:spcPts val="0"/>
                        </a:spcAft>
                      </a:pPr>
                      <a:r>
                        <a:rPr lang="en-US" sz="1200" dirty="0">
                          <a:latin typeface="Times New Roman"/>
                          <a:ea typeface="Times New Roman"/>
                          <a:cs typeface="Times New Roman"/>
                        </a:rPr>
                        <a:t>A: 1</a:t>
                      </a:r>
                      <a:r>
                        <a:rPr lang="en-US" sz="1200" baseline="30000" dirty="0">
                          <a:latin typeface="Times New Roman"/>
                          <a:ea typeface="Times New Roman"/>
                          <a:cs typeface="Times New Roman"/>
                        </a:rPr>
                        <a:t>st</a:t>
                      </a:r>
                      <a:r>
                        <a:rPr lang="en-US" sz="1200" dirty="0">
                          <a:latin typeface="Times New Roman"/>
                          <a:ea typeface="Times New Roman"/>
                          <a:cs typeface="Times New Roman"/>
                        </a:rPr>
                        <a:t> PLT</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105mm</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8rds HE </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93870">
                <a:tc>
                  <a:txBody>
                    <a:bodyPr/>
                    <a:lstStyle/>
                    <a:p>
                      <a:pPr marL="0" marR="0" algn="ctr">
                        <a:spcBef>
                          <a:spcPts val="0"/>
                        </a:spcBef>
                        <a:spcAft>
                          <a:spcPts val="0"/>
                        </a:spcAft>
                      </a:pPr>
                      <a:r>
                        <a:rPr lang="en-US" sz="1200" dirty="0">
                          <a:latin typeface="Arial"/>
                          <a:ea typeface="Times New Roman"/>
                          <a:cs typeface="Times New Roman"/>
                        </a:rPr>
                        <a:t>K1C</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KC 0040</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Roll</a:t>
                      </a:r>
                      <a:r>
                        <a:rPr lang="en-US" sz="1200" baseline="0" dirty="0">
                          <a:latin typeface="Arial"/>
                          <a:ea typeface="Times New Roman"/>
                          <a:cs typeface="Times New Roman"/>
                        </a:rPr>
                        <a:t> Tide</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1625 8300</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FSO</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105mm</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5 min suppression</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09600">
                <a:tc>
                  <a:txBody>
                    <a:bodyPr/>
                    <a:lstStyle/>
                    <a:p>
                      <a:pPr marL="0" marR="0" algn="ctr">
                        <a:spcBef>
                          <a:spcPts val="0"/>
                        </a:spcBef>
                        <a:spcAft>
                          <a:spcPts val="0"/>
                        </a:spcAft>
                      </a:pPr>
                      <a:r>
                        <a:rPr lang="en-US" sz="1200" dirty="0">
                          <a:latin typeface="Arial"/>
                          <a:ea typeface="Times New Roman"/>
                          <a:cs typeface="Times New Roman"/>
                        </a:rPr>
                        <a:t>K1C</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KC 0045</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Roll</a:t>
                      </a:r>
                      <a:r>
                        <a:rPr lang="en-US" sz="1200" baseline="0" dirty="0">
                          <a:latin typeface="Arial"/>
                          <a:ea typeface="Times New Roman"/>
                          <a:cs typeface="Times New Roman"/>
                        </a:rPr>
                        <a:t> Tide</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1220 9029</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FSO</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105mm</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5 min suppression</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09600">
                <a:tc>
                  <a:txBody>
                    <a:bodyPr/>
                    <a:lstStyle/>
                    <a:p>
                      <a:pPr marL="0" marR="0" algn="ctr">
                        <a:spcBef>
                          <a:spcPts val="0"/>
                        </a:spcBef>
                        <a:spcAft>
                          <a:spcPts val="0"/>
                        </a:spcAft>
                      </a:pPr>
                      <a:r>
                        <a:rPr lang="en-US" sz="1200" dirty="0">
                          <a:latin typeface="Times New Roman"/>
                          <a:ea typeface="Times New Roman"/>
                          <a:cs typeface="Times New Roman"/>
                        </a:rPr>
                        <a:t>FST 1</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0050</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Rebel</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1630 8275</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FSO</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105mm</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8</a:t>
                      </a:r>
                      <a:r>
                        <a:rPr lang="en-US" sz="1200" baseline="0" dirty="0">
                          <a:latin typeface="Arial"/>
                          <a:ea typeface="Times New Roman"/>
                          <a:cs typeface="Times New Roman"/>
                        </a:rPr>
                        <a:t> </a:t>
                      </a:r>
                      <a:r>
                        <a:rPr lang="en-US" sz="1200" baseline="0" dirty="0" err="1">
                          <a:latin typeface="Arial"/>
                          <a:ea typeface="Times New Roman"/>
                          <a:cs typeface="Times New Roman"/>
                        </a:rPr>
                        <a:t>rds</a:t>
                      </a:r>
                      <a:endParaRPr lang="en-US" sz="1200" baseline="0" dirty="0">
                        <a:latin typeface="Arial"/>
                        <a:ea typeface="Times New Roman"/>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aseline="0" dirty="0">
                          <a:latin typeface="Arial"/>
                          <a:ea typeface="Times New Roman"/>
                          <a:cs typeface="Times New Roman"/>
                        </a:rPr>
                        <a:t>HE</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03230">
                <a:tc>
                  <a:txBody>
                    <a:bodyPr/>
                    <a:lstStyle/>
                    <a:p>
                      <a:pPr marL="0" marR="0" algn="ctr">
                        <a:spcBef>
                          <a:spcPts val="0"/>
                        </a:spcBef>
                        <a:spcAft>
                          <a:spcPts val="0"/>
                        </a:spcAft>
                      </a:pPr>
                      <a:r>
                        <a:rPr lang="en-US" sz="1200" dirty="0">
                          <a:latin typeface="Times New Roman"/>
                          <a:ea typeface="Times New Roman"/>
                          <a:cs typeface="Times New Roman"/>
                        </a:rPr>
                        <a:t>BM1</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2005</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4</a:t>
                      </a:r>
                      <a:r>
                        <a:rPr lang="en-US" sz="1200" baseline="30000" dirty="0">
                          <a:latin typeface="Arial"/>
                          <a:ea typeface="Times New Roman"/>
                          <a:cs typeface="Times New Roman"/>
                        </a:rPr>
                        <a:t>th</a:t>
                      </a:r>
                      <a:r>
                        <a:rPr lang="en-US" sz="1200" dirty="0">
                          <a:latin typeface="Arial"/>
                          <a:ea typeface="Times New Roman"/>
                          <a:cs typeface="Times New Roman"/>
                        </a:rPr>
                        <a:t> PLT Crossing PL Rebels</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1523 8244</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FSO</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60mm Mortar</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5 min suppression</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P: CO CMD</a:t>
                      </a:r>
                    </a:p>
                    <a:p>
                      <a:pPr marL="0" marR="0" algn="ctr">
                        <a:spcBef>
                          <a:spcPts val="0"/>
                        </a:spcBef>
                        <a:spcAft>
                          <a:spcPts val="0"/>
                        </a:spcAft>
                      </a:pPr>
                      <a:r>
                        <a:rPr lang="en-US" sz="1200" dirty="0">
                          <a:latin typeface="Times New Roman"/>
                          <a:ea typeface="Times New Roman"/>
                          <a:cs typeface="Times New Roman"/>
                        </a:rPr>
                        <a:t>A: 4</a:t>
                      </a:r>
                      <a:r>
                        <a:rPr lang="en-US" sz="1200" baseline="30000" dirty="0">
                          <a:latin typeface="Times New Roman"/>
                          <a:ea typeface="Times New Roman"/>
                          <a:cs typeface="Times New Roman"/>
                        </a:rPr>
                        <a:t>th</a:t>
                      </a:r>
                      <a:r>
                        <a:rPr lang="en-US" sz="1200" dirty="0">
                          <a:latin typeface="Times New Roman"/>
                          <a:ea typeface="Times New Roman"/>
                          <a:cs typeface="Times New Roman"/>
                        </a:rPr>
                        <a:t> PLT</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64190">
                <a:tc>
                  <a:txBody>
                    <a:bodyPr/>
                    <a:lstStyle/>
                    <a:p>
                      <a:pPr marL="0" marR="0" algn="ctr">
                        <a:spcBef>
                          <a:spcPts val="0"/>
                        </a:spcBef>
                        <a:spcAft>
                          <a:spcPts val="0"/>
                        </a:spcAft>
                      </a:pPr>
                      <a:r>
                        <a:rPr lang="en-US" sz="1200" dirty="0">
                          <a:latin typeface="Times New Roman"/>
                          <a:ea typeface="Times New Roman"/>
                          <a:cs typeface="Times New Roman"/>
                        </a:rPr>
                        <a:t>FST 1</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KC 0105</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Crossing</a:t>
                      </a:r>
                      <a:r>
                        <a:rPr lang="en-US" sz="1200" baseline="0">
                          <a:latin typeface="Times New Roman"/>
                          <a:ea typeface="Times New Roman"/>
                          <a:cs typeface="Times New Roman"/>
                        </a:rPr>
                        <a:t> PL Utah</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a:latin typeface="Arial" pitchFamily="34" charset="0"/>
                          <a:cs typeface="Arial" pitchFamily="34" charset="0"/>
                        </a:rPr>
                        <a:t>GA</a:t>
                      </a:r>
                      <a:r>
                        <a:rPr lang="en-US" sz="1200" baseline="0">
                          <a:latin typeface="Arial" pitchFamily="34" charset="0"/>
                          <a:cs typeface="Arial" pitchFamily="34" charset="0"/>
                        </a:rPr>
                        <a:t>  1589 8263</a:t>
                      </a:r>
                    </a:p>
                    <a:p>
                      <a:pPr algn="ctr"/>
                      <a:r>
                        <a:rPr lang="en-US" sz="1200" baseline="0">
                          <a:latin typeface="Arial" pitchFamily="34" charset="0"/>
                          <a:cs typeface="Arial" pitchFamily="34" charset="0"/>
                        </a:rPr>
                        <a:t>GA  1639 8221</a:t>
                      </a:r>
                      <a:endParaRPr lang="en-US" sz="1200" dirty="0">
                        <a:latin typeface="Arial" pitchFamily="34" charset="0"/>
                        <a:cs typeface="Arial" pitchFamily="34" charset="0"/>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P: FSO</a:t>
                      </a:r>
                    </a:p>
                    <a:p>
                      <a:pPr marL="0" marR="0" algn="ctr">
                        <a:spcBef>
                          <a:spcPts val="0"/>
                        </a:spcBef>
                        <a:spcAft>
                          <a:spcPts val="0"/>
                        </a:spcAft>
                      </a:pPr>
                      <a:r>
                        <a:rPr lang="en-US" sz="1200">
                          <a:latin typeface="Times New Roman"/>
                          <a:ea typeface="Times New Roman"/>
                          <a:cs typeface="Times New Roman"/>
                        </a:rPr>
                        <a:t>A: 2</a:t>
                      </a:r>
                      <a:r>
                        <a:rPr lang="en-US" sz="1200" baseline="30000">
                          <a:latin typeface="Times New Roman"/>
                          <a:ea typeface="Times New Roman"/>
                          <a:cs typeface="Times New Roman"/>
                        </a:rPr>
                        <a:t>nd</a:t>
                      </a:r>
                      <a:r>
                        <a:rPr lang="en-US" sz="1200">
                          <a:latin typeface="Times New Roman"/>
                          <a:ea typeface="Times New Roman"/>
                          <a:cs typeface="Times New Roman"/>
                        </a:rPr>
                        <a:t> PLT</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105mm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Times New Roman"/>
                          <a:ea typeface="Times New Roman"/>
                          <a:cs typeface="Times New Roman"/>
                        </a:rPr>
                        <a:t>15 min SMK</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570150">
                <a:tc gridSpan="8">
                  <a:txBody>
                    <a:bodyPr/>
                    <a:lstStyle/>
                    <a:p>
                      <a:pPr marL="0" marR="0">
                        <a:spcBef>
                          <a:spcPts val="0"/>
                        </a:spcBef>
                        <a:spcAft>
                          <a:spcPts val="0"/>
                        </a:spcAft>
                      </a:pPr>
                      <a:r>
                        <a:rPr lang="en-US" sz="1200" dirty="0">
                          <a:latin typeface="Arial"/>
                          <a:ea typeface="Times New Roman"/>
                          <a:cs typeface="Times New Roman"/>
                        </a:rPr>
                        <a:t>ALLOCATIONS: 4</a:t>
                      </a:r>
                      <a:r>
                        <a:rPr lang="en-US" sz="1200" baseline="30000" dirty="0">
                          <a:latin typeface="Arial"/>
                          <a:ea typeface="Times New Roman"/>
                          <a:cs typeface="Times New Roman"/>
                        </a:rPr>
                        <a:t>th</a:t>
                      </a:r>
                      <a:r>
                        <a:rPr lang="en-US" sz="1200" dirty="0">
                          <a:latin typeface="Arial"/>
                          <a:ea typeface="Times New Roman"/>
                          <a:cs typeface="Times New Roman"/>
                        </a:rPr>
                        <a:t> PLT 1x Mortar</a:t>
                      </a:r>
                      <a:r>
                        <a:rPr lang="en-US" sz="1200" baseline="0" dirty="0">
                          <a:latin typeface="Arial"/>
                          <a:ea typeface="Times New Roman"/>
                          <a:cs typeface="Times New Roman"/>
                        </a:rPr>
                        <a:t> </a:t>
                      </a:r>
                      <a:r>
                        <a:rPr lang="en-US" sz="1200" dirty="0">
                          <a:latin typeface="Arial"/>
                          <a:ea typeface="Times New Roman"/>
                          <a:cs typeface="Times New Roman"/>
                        </a:rPr>
                        <a:t>TGT for Planning .</a:t>
                      </a:r>
                      <a:r>
                        <a:rPr lang="en-US" sz="1200" baseline="0" dirty="0">
                          <a:latin typeface="Arial"/>
                          <a:ea typeface="Times New Roman"/>
                          <a:cs typeface="Times New Roman"/>
                        </a:rPr>
                        <a:t> </a:t>
                      </a:r>
                      <a:r>
                        <a:rPr lang="en-US" sz="1200" dirty="0">
                          <a:latin typeface="Arial"/>
                          <a:ea typeface="Times New Roman"/>
                          <a:cs typeface="Times New Roman"/>
                        </a:rPr>
                        <a:t>All TGT refinement due after recon.</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r h="320710">
                <a:tc gridSpan="8">
                  <a:txBody>
                    <a:bodyPr/>
                    <a:lstStyle/>
                    <a:p>
                      <a:pPr marL="0" marR="0">
                        <a:spcBef>
                          <a:spcPts val="0"/>
                        </a:spcBef>
                        <a:spcAft>
                          <a:spcPts val="0"/>
                        </a:spcAft>
                      </a:pPr>
                      <a:r>
                        <a:rPr lang="en-US" sz="1200" dirty="0">
                          <a:latin typeface="Arial"/>
                          <a:ea typeface="Times New Roman"/>
                          <a:cs typeface="Times New Roman"/>
                        </a:rPr>
                        <a:t>POSITIONING GUIDANCE:  MTR PLT at MFP 1 then occupy MFP 2</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r h="404540">
                <a:tc gridSpan="8">
                  <a:txBody>
                    <a:bodyPr/>
                    <a:lstStyle/>
                    <a:p>
                      <a:pPr marL="0" marR="0">
                        <a:spcBef>
                          <a:spcPts val="0"/>
                        </a:spcBef>
                        <a:spcAft>
                          <a:spcPts val="0"/>
                        </a:spcAft>
                      </a:pPr>
                      <a:r>
                        <a:rPr lang="en-US" sz="1200" dirty="0">
                          <a:latin typeface="Arial"/>
                          <a:ea typeface="Times New Roman"/>
                          <a:cs typeface="Times New Roman"/>
                        </a:rPr>
                        <a:t>RESTRICTIONS / FSCM:  Establish 150 radius NFAs around all OP positions. Non-planned smoke missions cleared through BN. All illumination cleared through BN.. No indirect fires closer than as follows w/o BN CDR release: 60mm&lt;65m</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r h="320710">
                <a:tc gridSpan="8">
                  <a:txBody>
                    <a:bodyPr/>
                    <a:lstStyle/>
                    <a:p>
                      <a:pPr marL="0" marR="0">
                        <a:spcBef>
                          <a:spcPts val="0"/>
                        </a:spcBef>
                        <a:spcAft>
                          <a:spcPts val="0"/>
                        </a:spcAft>
                      </a:pPr>
                      <a:r>
                        <a:rPr lang="en-US" sz="1200" b="1" dirty="0">
                          <a:latin typeface="Arial"/>
                          <a:ea typeface="Times New Roman"/>
                          <a:cs typeface="Times New Roman"/>
                        </a:rPr>
                        <a:t>ASSESSMENT: </a:t>
                      </a:r>
                      <a:r>
                        <a:rPr lang="en-US" sz="1200" dirty="0">
                          <a:latin typeface="Arial"/>
                          <a:ea typeface="Times New Roman"/>
                          <a:cs typeface="Times New Roman"/>
                        </a:rPr>
                        <a:t>OBJ Bull and SBF suppressed to allow freedom of maneuver through disruption zone.</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3"/>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48</a:t>
            </a:fld>
            <a:endParaRPr lang="en-US"/>
          </a:p>
        </p:txBody>
      </p:sp>
      <p:graphicFrame>
        <p:nvGraphicFramePr>
          <p:cNvPr id="5" name="Table 4"/>
          <p:cNvGraphicFramePr>
            <a:graphicFrameLocks noGrp="1"/>
          </p:cNvGraphicFramePr>
          <p:nvPr/>
        </p:nvGraphicFramePr>
        <p:xfrm>
          <a:off x="-2" y="0"/>
          <a:ext cx="9144003" cy="6797710"/>
        </p:xfrm>
        <a:graphic>
          <a:graphicData uri="http://schemas.openxmlformats.org/drawingml/2006/table">
            <a:tbl>
              <a:tblPr/>
              <a:tblGrid>
                <a:gridCol w="1138091">
                  <a:extLst>
                    <a:ext uri="{9D8B030D-6E8A-4147-A177-3AD203B41FA5}">
                      <a16:colId xmlns:a16="http://schemas.microsoft.com/office/drawing/2014/main" val="20000"/>
                    </a:ext>
                  </a:extLst>
                </a:gridCol>
                <a:gridCol w="1140448">
                  <a:extLst>
                    <a:ext uri="{9D8B030D-6E8A-4147-A177-3AD203B41FA5}">
                      <a16:colId xmlns:a16="http://schemas.microsoft.com/office/drawing/2014/main" val="20001"/>
                    </a:ext>
                  </a:extLst>
                </a:gridCol>
                <a:gridCol w="1139663">
                  <a:extLst>
                    <a:ext uri="{9D8B030D-6E8A-4147-A177-3AD203B41FA5}">
                      <a16:colId xmlns:a16="http://schemas.microsoft.com/office/drawing/2014/main" val="20002"/>
                    </a:ext>
                  </a:extLst>
                </a:gridCol>
                <a:gridCol w="1169508">
                  <a:extLst>
                    <a:ext uri="{9D8B030D-6E8A-4147-A177-3AD203B41FA5}">
                      <a16:colId xmlns:a16="http://schemas.microsoft.com/office/drawing/2014/main" val="20003"/>
                    </a:ext>
                  </a:extLst>
                </a:gridCol>
                <a:gridCol w="1138091">
                  <a:extLst>
                    <a:ext uri="{9D8B030D-6E8A-4147-A177-3AD203B41FA5}">
                      <a16:colId xmlns:a16="http://schemas.microsoft.com/office/drawing/2014/main" val="20004"/>
                    </a:ext>
                  </a:extLst>
                </a:gridCol>
                <a:gridCol w="1139663">
                  <a:extLst>
                    <a:ext uri="{9D8B030D-6E8A-4147-A177-3AD203B41FA5}">
                      <a16:colId xmlns:a16="http://schemas.microsoft.com/office/drawing/2014/main" val="20005"/>
                    </a:ext>
                  </a:extLst>
                </a:gridCol>
                <a:gridCol w="1138091">
                  <a:extLst>
                    <a:ext uri="{9D8B030D-6E8A-4147-A177-3AD203B41FA5}">
                      <a16:colId xmlns:a16="http://schemas.microsoft.com/office/drawing/2014/main" val="20006"/>
                    </a:ext>
                  </a:extLst>
                </a:gridCol>
                <a:gridCol w="1140448">
                  <a:extLst>
                    <a:ext uri="{9D8B030D-6E8A-4147-A177-3AD203B41FA5}">
                      <a16:colId xmlns:a16="http://schemas.microsoft.com/office/drawing/2014/main" val="20007"/>
                    </a:ext>
                  </a:extLst>
                </a:gridCol>
              </a:tblGrid>
              <a:tr h="320710">
                <a:tc gridSpan="8">
                  <a:txBody>
                    <a:bodyPr/>
                    <a:lstStyle/>
                    <a:p>
                      <a:pPr marL="0" marR="0">
                        <a:spcBef>
                          <a:spcPts val="0"/>
                        </a:spcBef>
                        <a:spcAft>
                          <a:spcPts val="0"/>
                        </a:spcAft>
                      </a:pPr>
                      <a:r>
                        <a:rPr lang="en-US" sz="1200" dirty="0">
                          <a:latin typeface="Arial"/>
                          <a:ea typeface="Times New Roman"/>
                          <a:cs typeface="Times New Roman"/>
                        </a:rPr>
                        <a:t>PHASE IV</a:t>
                      </a:r>
                      <a:r>
                        <a:rPr lang="en-US" sz="1200" baseline="0" dirty="0">
                          <a:latin typeface="Arial"/>
                          <a:ea typeface="Times New Roman"/>
                          <a:cs typeface="Times New Roman"/>
                        </a:rPr>
                        <a:t> Assault</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974690">
                <a:tc gridSpan="8">
                  <a:txBody>
                    <a:bodyPr/>
                    <a:lstStyle/>
                    <a:p>
                      <a:pPr marL="0" marR="0">
                        <a:spcBef>
                          <a:spcPts val="0"/>
                        </a:spcBef>
                        <a:spcAft>
                          <a:spcPts val="0"/>
                        </a:spcAft>
                      </a:pPr>
                      <a:r>
                        <a:rPr lang="en-US" sz="1200" b="1" dirty="0">
                          <a:latin typeface="Arial"/>
                          <a:ea typeface="Times New Roman"/>
                          <a:cs typeface="Times New Roman"/>
                        </a:rPr>
                        <a:t>TASK:  </a:t>
                      </a:r>
                      <a:r>
                        <a:rPr lang="en-US" sz="1200" dirty="0">
                          <a:latin typeface="Arial"/>
                          <a:ea typeface="Times New Roman"/>
                          <a:cs typeface="Times New Roman"/>
                        </a:rPr>
                        <a:t>        Suppress o/o Destroy</a:t>
                      </a:r>
                      <a:endParaRPr lang="en-US" sz="1200" dirty="0">
                        <a:latin typeface="Times New Roman"/>
                        <a:ea typeface="Times New Roman"/>
                        <a:cs typeface="Times New Roman"/>
                      </a:endParaRPr>
                    </a:p>
                    <a:p>
                      <a:pPr marL="0" marR="0">
                        <a:spcBef>
                          <a:spcPts val="0"/>
                        </a:spcBef>
                        <a:spcAft>
                          <a:spcPts val="0"/>
                        </a:spcAft>
                      </a:pPr>
                      <a:r>
                        <a:rPr lang="en-US" sz="1200" b="1" dirty="0">
                          <a:latin typeface="Arial"/>
                          <a:ea typeface="Times New Roman"/>
                          <a:cs typeface="Times New Roman"/>
                        </a:rPr>
                        <a:t>PURPOSE:  </a:t>
                      </a:r>
                      <a:r>
                        <a:rPr lang="en-US" sz="1200" dirty="0">
                          <a:latin typeface="Arial"/>
                          <a:ea typeface="Times New Roman"/>
                          <a:cs typeface="Times New Roman"/>
                        </a:rPr>
                        <a:t>to allow CO freedom of maneuver through the disruption zone.</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57200">
                <a:tc gridSpan="8">
                  <a:txBody>
                    <a:bodyPr/>
                    <a:lstStyle/>
                    <a:p>
                      <a:pPr marL="0" marR="0">
                        <a:spcBef>
                          <a:spcPts val="0"/>
                        </a:spcBef>
                        <a:spcAft>
                          <a:spcPts val="0"/>
                        </a:spcAft>
                      </a:pPr>
                      <a:r>
                        <a:rPr lang="en-US" sz="1200" b="1" dirty="0">
                          <a:latin typeface="Arial"/>
                          <a:ea typeface="Times New Roman"/>
                          <a:cs typeface="Times New Roman"/>
                        </a:rPr>
                        <a:t>EXECUTION</a:t>
                      </a:r>
                      <a:endParaRPr lang="en-US" sz="1200" dirty="0">
                        <a:latin typeface="Times New Roman"/>
                        <a:ea typeface="Times New Roman"/>
                        <a:cs typeface="Times New Roman"/>
                      </a:endParaRPr>
                    </a:p>
                    <a:p>
                      <a:pPr marL="0" marR="0">
                        <a:spcBef>
                          <a:spcPts val="0"/>
                        </a:spcBef>
                        <a:spcAft>
                          <a:spcPts val="0"/>
                        </a:spcAft>
                      </a:pPr>
                      <a:r>
                        <a:rPr lang="en-US" sz="1200" dirty="0">
                          <a:latin typeface="Arial"/>
                          <a:ea typeface="Times New Roman"/>
                          <a:cs typeface="Times New Roman"/>
                        </a:rPr>
                        <a:t>POF:         105mm,  60mm</a:t>
                      </a:r>
                      <a:r>
                        <a:rPr lang="en-US" sz="1200" baseline="0" dirty="0">
                          <a:latin typeface="Arial"/>
                          <a:ea typeface="Times New Roman"/>
                          <a:cs typeface="Times New Roman"/>
                        </a:rPr>
                        <a:t> Mortar </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320710">
                <a:tc>
                  <a:txBody>
                    <a:bodyPr/>
                    <a:lstStyle/>
                    <a:p>
                      <a:pPr marL="0" marR="0" algn="ctr">
                        <a:spcBef>
                          <a:spcPts val="0"/>
                        </a:spcBef>
                        <a:spcAft>
                          <a:spcPts val="0"/>
                        </a:spcAft>
                      </a:pPr>
                      <a:r>
                        <a:rPr lang="en-US" sz="1200">
                          <a:latin typeface="Arial"/>
                          <a:ea typeface="Times New Roman"/>
                          <a:cs typeface="Times New Roman"/>
                        </a:rPr>
                        <a:t>FST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L</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O</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D</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A</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C</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98490">
                <a:tc>
                  <a:txBody>
                    <a:bodyPr/>
                    <a:lstStyle/>
                    <a:p>
                      <a:pPr marL="0" marR="0" algn="ctr">
                        <a:spcBef>
                          <a:spcPts val="0"/>
                        </a:spcBef>
                        <a:spcAft>
                          <a:spcPts val="0"/>
                        </a:spcAft>
                      </a:pPr>
                      <a:r>
                        <a:rPr lang="en-US" sz="1200" dirty="0">
                          <a:latin typeface="Times New Roman"/>
                          <a:ea typeface="Times New Roman"/>
                          <a:cs typeface="Times New Roman"/>
                        </a:rPr>
                        <a:t>BM1</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2010</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Sierra</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1642</a:t>
                      </a:r>
                      <a:r>
                        <a:rPr lang="en-US" sz="1200" baseline="0" dirty="0">
                          <a:latin typeface="Arial" pitchFamily="34" charset="0"/>
                          <a:cs typeface="Arial" pitchFamily="34" charset="0"/>
                        </a:rPr>
                        <a:t> 8273</a:t>
                      </a:r>
                      <a:endParaRPr lang="en-US" sz="1200" dirty="0">
                        <a:latin typeface="Arial" pitchFamily="34" charset="0"/>
                        <a:cs typeface="Arial" pitchFamily="34" charset="0"/>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2</a:t>
                      </a:r>
                      <a:r>
                        <a:rPr lang="en-US" sz="1200" baseline="30000" dirty="0">
                          <a:latin typeface="Arial"/>
                          <a:ea typeface="Times New Roman"/>
                          <a:cs typeface="Times New Roman"/>
                        </a:rPr>
                        <a:t>nd</a:t>
                      </a:r>
                      <a:r>
                        <a:rPr lang="en-US" sz="120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60mm Mortar</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8 </a:t>
                      </a:r>
                      <a:r>
                        <a:rPr lang="en-US" sz="1200" dirty="0" err="1">
                          <a:latin typeface="Arial"/>
                          <a:ea typeface="Times New Roman"/>
                          <a:cs typeface="Times New Roman"/>
                        </a:rPr>
                        <a:t>rds</a:t>
                      </a:r>
                      <a:endParaRPr lang="en-US" sz="1200" dirty="0">
                        <a:latin typeface="Arial"/>
                        <a:ea typeface="Times New Roman"/>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HE</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P: CO CMD</a:t>
                      </a:r>
                    </a:p>
                    <a:p>
                      <a:pPr marL="0" marR="0" algn="ctr">
                        <a:spcBef>
                          <a:spcPts val="0"/>
                        </a:spcBef>
                        <a:spcAft>
                          <a:spcPts val="0"/>
                        </a:spcAft>
                      </a:pPr>
                      <a:r>
                        <a:rPr lang="en-US" sz="1200" dirty="0">
                          <a:latin typeface="Times New Roman"/>
                          <a:ea typeface="Times New Roman"/>
                          <a:cs typeface="Times New Roman"/>
                        </a:rPr>
                        <a:t>A: 2</a:t>
                      </a:r>
                      <a:r>
                        <a:rPr lang="en-US" sz="1200" baseline="30000" dirty="0">
                          <a:latin typeface="Times New Roman"/>
                          <a:ea typeface="Times New Roman"/>
                          <a:cs typeface="Times New Roman"/>
                        </a:rPr>
                        <a:t>nd</a:t>
                      </a:r>
                      <a:r>
                        <a:rPr lang="en-US" sz="1200" baseline="0" dirty="0">
                          <a:latin typeface="Times New Roman"/>
                          <a:ea typeface="Times New Roman"/>
                          <a:cs typeface="Times New Roman"/>
                        </a:rPr>
                        <a:t> </a:t>
                      </a:r>
                      <a:r>
                        <a:rPr lang="en-US" sz="1200" dirty="0">
                          <a:latin typeface="Times New Roman"/>
                          <a:ea typeface="Times New Roman"/>
                          <a:cs typeface="Times New Roman"/>
                        </a:rPr>
                        <a:t> PLT</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14400">
                <a:tc>
                  <a:txBody>
                    <a:bodyPr/>
                    <a:lstStyle/>
                    <a:p>
                      <a:pPr marL="0" marR="0" algn="ctr">
                        <a:spcBef>
                          <a:spcPts val="0"/>
                        </a:spcBef>
                        <a:spcAft>
                          <a:spcPts val="0"/>
                        </a:spcAft>
                      </a:pPr>
                      <a:r>
                        <a:rPr lang="en-US" sz="1200" dirty="0">
                          <a:latin typeface="Times New Roman"/>
                          <a:ea typeface="Times New Roman"/>
                          <a:cs typeface="Times New Roman"/>
                        </a:rPr>
                        <a:t>BM1</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2015</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At PL Tacoma</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1643 8319</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a:t>
                      </a:r>
                      <a:r>
                        <a:rPr lang="en-US" sz="1200" baseline="0" dirty="0">
                          <a:latin typeface="Arial"/>
                          <a:ea typeface="Times New Roman"/>
                          <a:cs typeface="Times New Roman"/>
                        </a:rPr>
                        <a:t> 2</a:t>
                      </a:r>
                      <a:r>
                        <a:rPr lang="en-US" sz="1200" baseline="30000" dirty="0">
                          <a:latin typeface="Arial"/>
                          <a:ea typeface="Times New Roman"/>
                          <a:cs typeface="Times New Roman"/>
                        </a:rPr>
                        <a:t>nd</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FSO</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60mm Mortar</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8 </a:t>
                      </a:r>
                      <a:r>
                        <a:rPr lang="en-US" sz="1200" dirty="0" err="1">
                          <a:latin typeface="Arial"/>
                          <a:ea typeface="Times New Roman"/>
                          <a:cs typeface="Times New Roman"/>
                        </a:rPr>
                        <a:t>rds</a:t>
                      </a:r>
                      <a:endParaRPr lang="en-US" sz="1200" dirty="0">
                        <a:latin typeface="Arial"/>
                        <a:ea typeface="Times New Roman"/>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HE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P: CO CMD</a:t>
                      </a:r>
                    </a:p>
                    <a:p>
                      <a:pPr marL="0" marR="0" algn="ctr">
                        <a:spcBef>
                          <a:spcPts val="0"/>
                        </a:spcBef>
                        <a:spcAft>
                          <a:spcPts val="0"/>
                        </a:spcAft>
                      </a:pPr>
                      <a:r>
                        <a:rPr lang="en-US" sz="1200" dirty="0">
                          <a:latin typeface="Times New Roman"/>
                          <a:ea typeface="Times New Roman"/>
                          <a:cs typeface="Times New Roman"/>
                        </a:rPr>
                        <a:t>A: 2</a:t>
                      </a:r>
                      <a:r>
                        <a:rPr lang="en-US" sz="1200" baseline="30000" dirty="0">
                          <a:latin typeface="Times New Roman"/>
                          <a:ea typeface="Times New Roman"/>
                          <a:cs typeface="Times New Roman"/>
                        </a:rPr>
                        <a:t>nd</a:t>
                      </a:r>
                      <a:r>
                        <a:rPr lang="en-US" sz="1200" baseline="0" dirty="0">
                          <a:latin typeface="Times New Roman"/>
                          <a:ea typeface="Times New Roman"/>
                          <a:cs typeface="Times New Roman"/>
                        </a:rPr>
                        <a:t> </a:t>
                      </a:r>
                      <a:r>
                        <a:rPr lang="en-US" sz="1200" dirty="0">
                          <a:latin typeface="Times New Roman"/>
                          <a:ea typeface="Times New Roman"/>
                          <a:cs typeface="Times New Roman"/>
                        </a:rPr>
                        <a:t> PLT</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62000">
                <a:tc gridSpan="8">
                  <a:txBody>
                    <a:bodyPr/>
                    <a:lstStyle/>
                    <a:p>
                      <a:pPr marL="0" marR="0">
                        <a:spcBef>
                          <a:spcPts val="0"/>
                        </a:spcBef>
                        <a:spcAft>
                          <a:spcPts val="0"/>
                        </a:spcAft>
                      </a:pPr>
                      <a:r>
                        <a:rPr lang="en-US" sz="1200" dirty="0">
                          <a:latin typeface="Arial"/>
                          <a:ea typeface="Times New Roman"/>
                          <a:cs typeface="Times New Roman"/>
                        </a:rPr>
                        <a:t>ALLOCATIONS: 2</a:t>
                      </a:r>
                      <a:r>
                        <a:rPr lang="en-US" sz="1200" baseline="30000" dirty="0">
                          <a:latin typeface="Arial"/>
                          <a:ea typeface="Times New Roman"/>
                          <a:cs typeface="Times New Roman"/>
                        </a:rPr>
                        <a:t>nd</a:t>
                      </a:r>
                      <a:r>
                        <a:rPr lang="en-US" sz="1200" baseline="0" dirty="0">
                          <a:latin typeface="Arial"/>
                          <a:ea typeface="Times New Roman"/>
                          <a:cs typeface="Times New Roman"/>
                        </a:rPr>
                        <a:t> PLT and 1</a:t>
                      </a:r>
                      <a:r>
                        <a:rPr lang="en-US" sz="1200" baseline="30000" dirty="0">
                          <a:latin typeface="Arial"/>
                          <a:ea typeface="Times New Roman"/>
                          <a:cs typeface="Times New Roman"/>
                        </a:rPr>
                        <a:t>st</a:t>
                      </a:r>
                      <a:r>
                        <a:rPr lang="en-US" sz="1200" baseline="0" dirty="0">
                          <a:latin typeface="Arial"/>
                          <a:ea typeface="Times New Roman"/>
                          <a:cs typeface="Times New Roman"/>
                        </a:rPr>
                        <a:t> </a:t>
                      </a:r>
                      <a:r>
                        <a:rPr lang="en-US" sz="1200" dirty="0">
                          <a:latin typeface="Arial"/>
                          <a:ea typeface="Times New Roman"/>
                          <a:cs typeface="Times New Roman"/>
                        </a:rPr>
                        <a:t> PLT 1x Mortar</a:t>
                      </a:r>
                      <a:r>
                        <a:rPr lang="en-US" sz="1200" baseline="0" dirty="0">
                          <a:latin typeface="Arial"/>
                          <a:ea typeface="Times New Roman"/>
                          <a:cs typeface="Times New Roman"/>
                        </a:rPr>
                        <a:t> </a:t>
                      </a:r>
                      <a:r>
                        <a:rPr lang="en-US" sz="1200" dirty="0">
                          <a:latin typeface="Arial"/>
                          <a:ea typeface="Times New Roman"/>
                          <a:cs typeface="Times New Roman"/>
                        </a:rPr>
                        <a:t>TGT for Planning .</a:t>
                      </a:r>
                      <a:r>
                        <a:rPr lang="en-US" sz="1200" baseline="0" dirty="0">
                          <a:latin typeface="Arial"/>
                          <a:ea typeface="Times New Roman"/>
                          <a:cs typeface="Times New Roman"/>
                        </a:rPr>
                        <a:t> </a:t>
                      </a:r>
                      <a:r>
                        <a:rPr lang="en-US" sz="1200" dirty="0">
                          <a:latin typeface="Arial"/>
                          <a:ea typeface="Times New Roman"/>
                          <a:cs typeface="Times New Roman"/>
                        </a:rPr>
                        <a:t>All TGT refinement due after recon.</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685800">
                <a:tc gridSpan="8">
                  <a:txBody>
                    <a:bodyPr/>
                    <a:lstStyle/>
                    <a:p>
                      <a:pPr marL="0" marR="0">
                        <a:spcBef>
                          <a:spcPts val="0"/>
                        </a:spcBef>
                        <a:spcAft>
                          <a:spcPts val="0"/>
                        </a:spcAft>
                      </a:pPr>
                      <a:r>
                        <a:rPr lang="en-US" sz="1200" dirty="0">
                          <a:latin typeface="Arial"/>
                          <a:ea typeface="Times New Roman"/>
                          <a:cs typeface="Times New Roman"/>
                        </a:rPr>
                        <a:t>POSITIONING GUIDANCE:  MTR PLT at MFP 2</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1143000">
                <a:tc gridSpan="8">
                  <a:txBody>
                    <a:bodyPr/>
                    <a:lstStyle/>
                    <a:p>
                      <a:pPr marL="0" marR="0">
                        <a:spcBef>
                          <a:spcPts val="0"/>
                        </a:spcBef>
                        <a:spcAft>
                          <a:spcPts val="0"/>
                        </a:spcAft>
                      </a:pPr>
                      <a:r>
                        <a:rPr lang="en-US" sz="1200" dirty="0">
                          <a:latin typeface="Arial"/>
                          <a:ea typeface="Times New Roman"/>
                          <a:cs typeface="Times New Roman"/>
                        </a:rPr>
                        <a:t>RESTRICTIONS / FSCM:  Establish 150 radius NFAs around all OP positions. Non-planned smoke missions cleared through BN. All illumination cleared through BN.. No indirect fires closer than as follows w/o BN CDR release: 60mm&lt;65m</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320710">
                <a:tc gridSpan="8">
                  <a:txBody>
                    <a:bodyPr/>
                    <a:lstStyle/>
                    <a:p>
                      <a:pPr marL="0" marR="0">
                        <a:spcBef>
                          <a:spcPts val="0"/>
                        </a:spcBef>
                        <a:spcAft>
                          <a:spcPts val="0"/>
                        </a:spcAft>
                      </a:pPr>
                      <a:r>
                        <a:rPr lang="en-US" sz="1200" b="1" dirty="0">
                          <a:latin typeface="Arial"/>
                          <a:ea typeface="Times New Roman"/>
                          <a:cs typeface="Times New Roman"/>
                        </a:rPr>
                        <a:t>ASSESSMENT: </a:t>
                      </a:r>
                      <a:r>
                        <a:rPr lang="en-US" sz="1200" dirty="0">
                          <a:latin typeface="Arial"/>
                          <a:ea typeface="Times New Roman"/>
                          <a:cs typeface="Times New Roman"/>
                        </a:rPr>
                        <a:t>OBJ Bull suppressed to allow freedom of maneuver through disruption zone.</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49</a:t>
            </a:fld>
            <a:endParaRPr lang="en-US"/>
          </a:p>
        </p:txBody>
      </p:sp>
      <p:graphicFrame>
        <p:nvGraphicFramePr>
          <p:cNvPr id="5" name="Table 4"/>
          <p:cNvGraphicFramePr>
            <a:graphicFrameLocks noGrp="1"/>
          </p:cNvGraphicFramePr>
          <p:nvPr/>
        </p:nvGraphicFramePr>
        <p:xfrm>
          <a:off x="-2" y="0"/>
          <a:ext cx="9144003" cy="6847703"/>
        </p:xfrm>
        <a:graphic>
          <a:graphicData uri="http://schemas.openxmlformats.org/drawingml/2006/table">
            <a:tbl>
              <a:tblPr/>
              <a:tblGrid>
                <a:gridCol w="1138091">
                  <a:extLst>
                    <a:ext uri="{9D8B030D-6E8A-4147-A177-3AD203B41FA5}">
                      <a16:colId xmlns:a16="http://schemas.microsoft.com/office/drawing/2014/main" val="20000"/>
                    </a:ext>
                  </a:extLst>
                </a:gridCol>
                <a:gridCol w="1140448">
                  <a:extLst>
                    <a:ext uri="{9D8B030D-6E8A-4147-A177-3AD203B41FA5}">
                      <a16:colId xmlns:a16="http://schemas.microsoft.com/office/drawing/2014/main" val="20001"/>
                    </a:ext>
                  </a:extLst>
                </a:gridCol>
                <a:gridCol w="1139663">
                  <a:extLst>
                    <a:ext uri="{9D8B030D-6E8A-4147-A177-3AD203B41FA5}">
                      <a16:colId xmlns:a16="http://schemas.microsoft.com/office/drawing/2014/main" val="20002"/>
                    </a:ext>
                  </a:extLst>
                </a:gridCol>
                <a:gridCol w="1169508">
                  <a:extLst>
                    <a:ext uri="{9D8B030D-6E8A-4147-A177-3AD203B41FA5}">
                      <a16:colId xmlns:a16="http://schemas.microsoft.com/office/drawing/2014/main" val="20003"/>
                    </a:ext>
                  </a:extLst>
                </a:gridCol>
                <a:gridCol w="1138091">
                  <a:extLst>
                    <a:ext uri="{9D8B030D-6E8A-4147-A177-3AD203B41FA5}">
                      <a16:colId xmlns:a16="http://schemas.microsoft.com/office/drawing/2014/main" val="20004"/>
                    </a:ext>
                  </a:extLst>
                </a:gridCol>
                <a:gridCol w="1139663">
                  <a:extLst>
                    <a:ext uri="{9D8B030D-6E8A-4147-A177-3AD203B41FA5}">
                      <a16:colId xmlns:a16="http://schemas.microsoft.com/office/drawing/2014/main" val="20005"/>
                    </a:ext>
                  </a:extLst>
                </a:gridCol>
                <a:gridCol w="1138091">
                  <a:extLst>
                    <a:ext uri="{9D8B030D-6E8A-4147-A177-3AD203B41FA5}">
                      <a16:colId xmlns:a16="http://schemas.microsoft.com/office/drawing/2014/main" val="20006"/>
                    </a:ext>
                  </a:extLst>
                </a:gridCol>
                <a:gridCol w="1140448">
                  <a:extLst>
                    <a:ext uri="{9D8B030D-6E8A-4147-A177-3AD203B41FA5}">
                      <a16:colId xmlns:a16="http://schemas.microsoft.com/office/drawing/2014/main" val="20007"/>
                    </a:ext>
                  </a:extLst>
                </a:gridCol>
              </a:tblGrid>
              <a:tr h="325044">
                <a:tc gridSpan="8">
                  <a:txBody>
                    <a:bodyPr/>
                    <a:lstStyle/>
                    <a:p>
                      <a:pPr marL="0" marR="0">
                        <a:spcBef>
                          <a:spcPts val="0"/>
                        </a:spcBef>
                        <a:spcAft>
                          <a:spcPts val="0"/>
                        </a:spcAft>
                      </a:pPr>
                      <a:r>
                        <a:rPr lang="en-US" sz="1200" dirty="0">
                          <a:latin typeface="Arial"/>
                          <a:ea typeface="Times New Roman"/>
                          <a:cs typeface="Times New Roman"/>
                        </a:rPr>
                        <a:t>PHASE V Exploitation</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3156">
                <a:tc gridSpan="8">
                  <a:txBody>
                    <a:bodyPr/>
                    <a:lstStyle/>
                    <a:p>
                      <a:pPr marL="0" marR="0">
                        <a:spcBef>
                          <a:spcPts val="0"/>
                        </a:spcBef>
                        <a:spcAft>
                          <a:spcPts val="0"/>
                        </a:spcAft>
                      </a:pPr>
                      <a:r>
                        <a:rPr lang="en-US" sz="1200" b="1" dirty="0">
                          <a:latin typeface="Arial"/>
                          <a:ea typeface="Times New Roman"/>
                          <a:cs typeface="Times New Roman"/>
                        </a:rPr>
                        <a:t>TASK:  </a:t>
                      </a:r>
                      <a:r>
                        <a:rPr lang="en-US" sz="1200" dirty="0">
                          <a:latin typeface="Arial"/>
                          <a:ea typeface="Times New Roman"/>
                          <a:cs typeface="Times New Roman"/>
                        </a:rPr>
                        <a:t>        Suppress o/o Destroy</a:t>
                      </a:r>
                      <a:endParaRPr lang="en-US" sz="1200" dirty="0">
                        <a:latin typeface="Times New Roman"/>
                        <a:ea typeface="Times New Roman"/>
                        <a:cs typeface="Times New Roman"/>
                      </a:endParaRPr>
                    </a:p>
                    <a:p>
                      <a:pPr marL="0" marR="0">
                        <a:spcBef>
                          <a:spcPts val="0"/>
                        </a:spcBef>
                        <a:spcAft>
                          <a:spcPts val="0"/>
                        </a:spcAft>
                      </a:pPr>
                      <a:r>
                        <a:rPr lang="en-US" sz="1200" b="1" dirty="0">
                          <a:latin typeface="Arial"/>
                          <a:ea typeface="Times New Roman"/>
                          <a:cs typeface="Times New Roman"/>
                        </a:rPr>
                        <a:t>PURPOSE:  </a:t>
                      </a:r>
                      <a:r>
                        <a:rPr lang="en-US" sz="1200" dirty="0">
                          <a:latin typeface="Arial"/>
                          <a:ea typeface="Times New Roman"/>
                          <a:cs typeface="Times New Roman"/>
                        </a:rPr>
                        <a:t>to allow CO freedom of maneuver through the disruption zone.</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457200">
                <a:tc gridSpan="8">
                  <a:txBody>
                    <a:bodyPr/>
                    <a:lstStyle/>
                    <a:p>
                      <a:pPr marL="0" marR="0">
                        <a:spcBef>
                          <a:spcPts val="0"/>
                        </a:spcBef>
                        <a:spcAft>
                          <a:spcPts val="0"/>
                        </a:spcAft>
                      </a:pPr>
                      <a:r>
                        <a:rPr lang="en-US" sz="1200" b="1" dirty="0">
                          <a:latin typeface="Arial"/>
                          <a:ea typeface="Times New Roman"/>
                          <a:cs typeface="Times New Roman"/>
                        </a:rPr>
                        <a:t>EXECUTION</a:t>
                      </a:r>
                      <a:endParaRPr lang="en-US" sz="1200" dirty="0">
                        <a:latin typeface="Times New Roman"/>
                        <a:ea typeface="Times New Roman"/>
                        <a:cs typeface="Times New Roman"/>
                      </a:endParaRPr>
                    </a:p>
                    <a:p>
                      <a:pPr marL="0" marR="0">
                        <a:spcBef>
                          <a:spcPts val="0"/>
                        </a:spcBef>
                        <a:spcAft>
                          <a:spcPts val="0"/>
                        </a:spcAft>
                      </a:pPr>
                      <a:r>
                        <a:rPr lang="en-US" sz="1200" dirty="0">
                          <a:latin typeface="Arial"/>
                          <a:ea typeface="Times New Roman"/>
                          <a:cs typeface="Times New Roman"/>
                        </a:rPr>
                        <a:t>POF:          105 mm, 60mm</a:t>
                      </a:r>
                      <a:r>
                        <a:rPr lang="en-US" sz="1200" baseline="0" dirty="0">
                          <a:latin typeface="Arial"/>
                          <a:ea typeface="Times New Roman"/>
                          <a:cs typeface="Times New Roman"/>
                        </a:rPr>
                        <a:t> Mortar </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325044">
                <a:tc>
                  <a:txBody>
                    <a:bodyPr/>
                    <a:lstStyle/>
                    <a:p>
                      <a:pPr marL="0" marR="0" algn="ctr">
                        <a:spcBef>
                          <a:spcPts val="0"/>
                        </a:spcBef>
                        <a:spcAft>
                          <a:spcPts val="0"/>
                        </a:spcAft>
                      </a:pPr>
                      <a:r>
                        <a:rPr lang="en-US" sz="1200">
                          <a:latin typeface="Arial"/>
                          <a:ea typeface="Times New Roman"/>
                          <a:cs typeface="Times New Roman"/>
                        </a:rPr>
                        <a:t>FST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T</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L</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O</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D</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A</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Arial"/>
                          <a:ea typeface="Times New Roman"/>
                          <a:cs typeface="Times New Roman"/>
                        </a:rPr>
                        <a:t>C</a:t>
                      </a:r>
                      <a:endParaRPr lang="en-US" sz="120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55709">
                <a:tc>
                  <a:txBody>
                    <a:bodyPr/>
                    <a:lstStyle/>
                    <a:p>
                      <a:pPr marL="0" marR="0" algn="ctr">
                        <a:spcBef>
                          <a:spcPts val="0"/>
                        </a:spcBef>
                        <a:spcAft>
                          <a:spcPts val="0"/>
                        </a:spcAft>
                      </a:pPr>
                      <a:r>
                        <a:rPr lang="en-US" sz="1200" dirty="0">
                          <a:latin typeface="Times New Roman"/>
                          <a:ea typeface="Times New Roman"/>
                          <a:cs typeface="Times New Roman"/>
                        </a:rPr>
                        <a:t>K1C</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KC 0035</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Seizing</a:t>
                      </a:r>
                      <a:r>
                        <a:rPr lang="en-US" sz="1200" baseline="0" dirty="0">
                          <a:latin typeface="Times New Roman"/>
                          <a:ea typeface="Times New Roman"/>
                          <a:cs typeface="Times New Roman"/>
                        </a:rPr>
                        <a:t> Hill 199</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a:t>
                      </a:r>
                      <a:r>
                        <a:rPr lang="en-US" sz="1200" baseline="0" dirty="0">
                          <a:latin typeface="Arial" pitchFamily="34" charset="0"/>
                          <a:cs typeface="Arial" pitchFamily="34" charset="0"/>
                        </a:rPr>
                        <a:t>  1568 8370</a:t>
                      </a:r>
                      <a:endParaRPr lang="en-US" sz="1200" dirty="0">
                        <a:latin typeface="Arial" pitchFamily="34" charset="0"/>
                        <a:cs typeface="Arial" pitchFamily="34" charset="0"/>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P: 3</a:t>
                      </a:r>
                      <a:r>
                        <a:rPr lang="en-US" sz="1200" baseline="30000" dirty="0">
                          <a:latin typeface="Times New Roman"/>
                          <a:ea typeface="Times New Roman"/>
                          <a:cs typeface="Times New Roman"/>
                        </a:rPr>
                        <a:t>rd</a:t>
                      </a:r>
                      <a:r>
                        <a:rPr lang="en-US" sz="1200" dirty="0">
                          <a:latin typeface="Times New Roman"/>
                          <a:ea typeface="Times New Roman"/>
                          <a:cs typeface="Times New Roman"/>
                        </a:rPr>
                        <a:t> PLT</a:t>
                      </a:r>
                    </a:p>
                    <a:p>
                      <a:pPr marL="0" marR="0" algn="ctr">
                        <a:spcBef>
                          <a:spcPts val="0"/>
                        </a:spcBef>
                        <a:spcAft>
                          <a:spcPts val="0"/>
                        </a:spcAft>
                      </a:pPr>
                      <a:r>
                        <a:rPr lang="en-US" sz="1200" dirty="0">
                          <a:latin typeface="Times New Roman"/>
                          <a:ea typeface="Times New Roman"/>
                          <a:cs typeface="Times New Roman"/>
                        </a:rPr>
                        <a:t>A: 1</a:t>
                      </a:r>
                      <a:r>
                        <a:rPr lang="en-US" sz="1200" baseline="30000" dirty="0">
                          <a:latin typeface="Times New Roman"/>
                          <a:ea typeface="Times New Roman"/>
                          <a:cs typeface="Times New Roman"/>
                        </a:rPr>
                        <a:t>st</a:t>
                      </a:r>
                      <a:r>
                        <a:rPr lang="en-US" sz="1200" dirty="0">
                          <a:latin typeface="Times New Roman"/>
                          <a:ea typeface="Times New Roman"/>
                          <a:cs typeface="Times New Roman"/>
                        </a:rPr>
                        <a:t> PLT</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a:ea typeface="Times New Roman"/>
                          <a:cs typeface="Times New Roman"/>
                        </a:rPr>
                        <a:t>105mm</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8rds HE </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BN</a:t>
                      </a:r>
                      <a:r>
                        <a:rPr lang="en-US" sz="1200" baseline="0" dirty="0">
                          <a:latin typeface="Arial"/>
                          <a:ea typeface="Times New Roman"/>
                          <a:cs typeface="Times New Roman"/>
                        </a:rPr>
                        <a:t> Fire</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BN Fire ALT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55709">
                <a:tc>
                  <a:txBody>
                    <a:bodyPr/>
                    <a:lstStyle/>
                    <a:p>
                      <a:pPr marL="0" marR="0" algn="ctr">
                        <a:spcBef>
                          <a:spcPts val="0"/>
                        </a:spcBef>
                        <a:spcAft>
                          <a:spcPts val="0"/>
                        </a:spcAft>
                      </a:pPr>
                      <a:r>
                        <a:rPr lang="en-US" sz="1200" dirty="0">
                          <a:latin typeface="Arial"/>
                          <a:ea typeface="Times New Roman"/>
                          <a:cs typeface="Times New Roman"/>
                        </a:rPr>
                        <a:t>MB1</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KC 2020</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Enemy </a:t>
                      </a:r>
                      <a:r>
                        <a:rPr lang="en-US" sz="1200" dirty="0" err="1">
                          <a:latin typeface="Times New Roman"/>
                          <a:ea typeface="Times New Roman"/>
                          <a:cs typeface="Times New Roman"/>
                        </a:rPr>
                        <a:t>withdrawl</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1680 8324</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FSO</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60mm Mortar</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8 RD HE</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CO CMD </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r>
                        <a:rPr lang="en-US" sz="1200" dirty="0">
                          <a:latin typeface="Arial"/>
                          <a:ea typeface="Times New Roman"/>
                          <a:cs typeface="Times New Roman"/>
                        </a:rPr>
                        <a:t>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155709">
                <a:tc>
                  <a:txBody>
                    <a:bodyPr/>
                    <a:lstStyle/>
                    <a:p>
                      <a:pPr marL="0" marR="0" algn="ctr">
                        <a:spcBef>
                          <a:spcPts val="0"/>
                        </a:spcBef>
                        <a:spcAft>
                          <a:spcPts val="0"/>
                        </a:spcAft>
                      </a:pPr>
                      <a:r>
                        <a:rPr lang="en-US" sz="1200" dirty="0">
                          <a:latin typeface="Arial"/>
                          <a:ea typeface="Times New Roman"/>
                          <a:cs typeface="Times New Roman"/>
                        </a:rPr>
                        <a:t>MB1</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KC 2025</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Times New Roman"/>
                          <a:ea typeface="Times New Roman"/>
                          <a:cs typeface="Times New Roman"/>
                        </a:rPr>
                        <a:t>Enemy </a:t>
                      </a:r>
                      <a:r>
                        <a:rPr lang="en-US" sz="1200" dirty="0" err="1">
                          <a:latin typeface="Times New Roman"/>
                          <a:ea typeface="Times New Roman"/>
                          <a:cs typeface="Times New Roman"/>
                        </a:rPr>
                        <a:t>withdrawl</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a:latin typeface="Arial" pitchFamily="34" charset="0"/>
                          <a:cs typeface="Arial" pitchFamily="34" charset="0"/>
                        </a:rPr>
                        <a:t>GA  1663 8276</a:t>
                      </a: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a:t>
                      </a:r>
                      <a:r>
                        <a:rPr lang="en-US" sz="1200" baseline="0" dirty="0">
                          <a:latin typeface="Arial"/>
                          <a:ea typeface="Times New Roman"/>
                          <a:cs typeface="Times New Roman"/>
                        </a:rPr>
                        <a:t> 4</a:t>
                      </a:r>
                      <a:r>
                        <a:rPr lang="en-US" sz="1200" baseline="30000" dirty="0">
                          <a:latin typeface="Arial"/>
                          <a:ea typeface="Times New Roman"/>
                          <a:cs typeface="Times New Roman"/>
                        </a:rPr>
                        <a:t>th</a:t>
                      </a:r>
                      <a:r>
                        <a:rPr lang="en-US" sz="1200" baseline="0" dirty="0">
                          <a:latin typeface="Arial"/>
                          <a:ea typeface="Times New Roman"/>
                          <a:cs typeface="Times New Roman"/>
                        </a:rPr>
                        <a:t> PLT</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a:t>
                      </a:r>
                      <a:r>
                        <a:rPr lang="en-US" sz="1200" baseline="0" dirty="0">
                          <a:latin typeface="Arial"/>
                          <a:ea typeface="Times New Roman"/>
                          <a:cs typeface="Times New Roman"/>
                        </a:rPr>
                        <a:t> FSO</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60mm Mortar</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8 RD HE</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Arial"/>
                          <a:ea typeface="Times New Roman"/>
                          <a:cs typeface="Times New Roman"/>
                        </a:rPr>
                        <a:t>P: CO CMD </a:t>
                      </a:r>
                      <a:endParaRPr lang="en-US" sz="1200" dirty="0">
                        <a:latin typeface="Times New Roman"/>
                        <a:ea typeface="Times New Roman"/>
                        <a:cs typeface="Times New Roman"/>
                      </a:endParaRPr>
                    </a:p>
                    <a:p>
                      <a:pPr marL="0" marR="0" algn="ctr">
                        <a:spcBef>
                          <a:spcPts val="0"/>
                        </a:spcBef>
                        <a:spcAft>
                          <a:spcPts val="0"/>
                        </a:spcAft>
                      </a:pPr>
                      <a:r>
                        <a:rPr lang="en-US" sz="1200" dirty="0">
                          <a:latin typeface="Arial"/>
                          <a:ea typeface="Times New Roman"/>
                          <a:cs typeface="Times New Roman"/>
                        </a:rPr>
                        <a:t>A: 4</a:t>
                      </a:r>
                      <a:r>
                        <a:rPr lang="en-US" sz="1200" baseline="30000" dirty="0">
                          <a:latin typeface="Arial"/>
                          <a:ea typeface="Times New Roman"/>
                          <a:cs typeface="Times New Roman"/>
                        </a:rPr>
                        <a:t>th</a:t>
                      </a:r>
                      <a:r>
                        <a:rPr lang="en-US" sz="1200" dirty="0">
                          <a:latin typeface="Arial"/>
                          <a:ea typeface="Times New Roman"/>
                          <a:cs typeface="Times New Roman"/>
                        </a:rPr>
                        <a:t> PLT </a:t>
                      </a:r>
                      <a:endParaRPr lang="en-US" sz="1200" dirty="0">
                        <a:latin typeface="Times New Roman"/>
                        <a:ea typeface="Times New Roman"/>
                        <a:cs typeface="Times New Roman"/>
                      </a:endParaRPr>
                    </a:p>
                  </a:txBody>
                  <a:tcPr marL="56551" marR="565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77855">
                <a:tc gridSpan="8">
                  <a:txBody>
                    <a:bodyPr/>
                    <a:lstStyle/>
                    <a:p>
                      <a:pPr marL="0" marR="0">
                        <a:spcBef>
                          <a:spcPts val="0"/>
                        </a:spcBef>
                        <a:spcAft>
                          <a:spcPts val="0"/>
                        </a:spcAft>
                      </a:pPr>
                      <a:r>
                        <a:rPr lang="en-US" sz="1200" dirty="0">
                          <a:latin typeface="Arial"/>
                          <a:ea typeface="Times New Roman"/>
                          <a:cs typeface="Times New Roman"/>
                        </a:rPr>
                        <a:t>ALLOCATIONS: 4th </a:t>
                      </a:r>
                      <a:r>
                        <a:rPr lang="en-US" sz="1200" baseline="0" dirty="0">
                          <a:latin typeface="Arial"/>
                          <a:ea typeface="Times New Roman"/>
                          <a:cs typeface="Times New Roman"/>
                        </a:rPr>
                        <a:t> </a:t>
                      </a:r>
                      <a:r>
                        <a:rPr lang="en-US" sz="1200" dirty="0">
                          <a:latin typeface="Arial"/>
                          <a:ea typeface="Times New Roman"/>
                          <a:cs typeface="Times New Roman"/>
                        </a:rPr>
                        <a:t> PLT 1x Mortar</a:t>
                      </a:r>
                      <a:r>
                        <a:rPr lang="en-US" sz="1200" baseline="0" dirty="0">
                          <a:latin typeface="Arial"/>
                          <a:ea typeface="Times New Roman"/>
                          <a:cs typeface="Times New Roman"/>
                        </a:rPr>
                        <a:t> </a:t>
                      </a:r>
                      <a:r>
                        <a:rPr lang="en-US" sz="1200" dirty="0">
                          <a:latin typeface="Arial"/>
                          <a:ea typeface="Times New Roman"/>
                          <a:cs typeface="Times New Roman"/>
                        </a:rPr>
                        <a:t>TGT for Planning .</a:t>
                      </a:r>
                      <a:r>
                        <a:rPr lang="en-US" sz="1200" baseline="0" dirty="0">
                          <a:latin typeface="Arial"/>
                          <a:ea typeface="Times New Roman"/>
                          <a:cs typeface="Times New Roman"/>
                        </a:rPr>
                        <a:t> </a:t>
                      </a:r>
                      <a:r>
                        <a:rPr lang="en-US" sz="1200" dirty="0">
                          <a:latin typeface="Arial"/>
                          <a:ea typeface="Times New Roman"/>
                          <a:cs typeface="Times New Roman"/>
                        </a:rPr>
                        <a:t>All TGT refinement </a:t>
                      </a:r>
                      <a:r>
                        <a:rPr lang="en-US" sz="1200" baseline="0" dirty="0">
                          <a:latin typeface="Arial"/>
                          <a:ea typeface="Times New Roman"/>
                          <a:cs typeface="Times New Roman"/>
                        </a:rPr>
                        <a:t> </a:t>
                      </a:r>
                      <a:r>
                        <a:rPr lang="en-US" sz="1200" dirty="0">
                          <a:latin typeface="Arial"/>
                          <a:ea typeface="Times New Roman"/>
                          <a:cs typeface="Times New Roman"/>
                        </a:rPr>
                        <a:t>due after recon</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325044">
                <a:tc gridSpan="8">
                  <a:txBody>
                    <a:bodyPr/>
                    <a:lstStyle/>
                    <a:p>
                      <a:pPr marL="0" marR="0">
                        <a:spcBef>
                          <a:spcPts val="0"/>
                        </a:spcBef>
                        <a:spcAft>
                          <a:spcPts val="0"/>
                        </a:spcAft>
                      </a:pPr>
                      <a:r>
                        <a:rPr lang="en-US" sz="1200" dirty="0">
                          <a:latin typeface="Arial"/>
                          <a:ea typeface="Times New Roman"/>
                          <a:cs typeface="Times New Roman"/>
                        </a:rPr>
                        <a:t>POSITIONING GUIDANCE:  MFP 3</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486530">
                <a:tc gridSpan="8">
                  <a:txBody>
                    <a:bodyPr/>
                    <a:lstStyle/>
                    <a:p>
                      <a:pPr marL="0" marR="0">
                        <a:spcBef>
                          <a:spcPts val="0"/>
                        </a:spcBef>
                        <a:spcAft>
                          <a:spcPts val="0"/>
                        </a:spcAft>
                      </a:pPr>
                      <a:r>
                        <a:rPr lang="en-US" sz="1200" dirty="0">
                          <a:latin typeface="Arial"/>
                          <a:ea typeface="Times New Roman"/>
                          <a:cs typeface="Times New Roman"/>
                        </a:rPr>
                        <a:t>RESTRICTIONS / FSCM:  Establish 150 radius NFAs around all OP positions. Non-planned smoke missions cleared through BN. All illumination cleared through BN.. No indirect fires closer than as follows w/o BN CDR release: 60mm&lt;65m</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370703">
                <a:tc gridSpan="8">
                  <a:txBody>
                    <a:bodyPr/>
                    <a:lstStyle/>
                    <a:p>
                      <a:pPr marL="0" marR="0">
                        <a:spcBef>
                          <a:spcPts val="0"/>
                        </a:spcBef>
                        <a:spcAft>
                          <a:spcPts val="0"/>
                        </a:spcAft>
                      </a:pPr>
                      <a:r>
                        <a:rPr lang="en-US" sz="1200" b="1" dirty="0">
                          <a:latin typeface="Arial"/>
                          <a:ea typeface="Times New Roman"/>
                          <a:cs typeface="Times New Roman"/>
                        </a:rPr>
                        <a:t>ASSESSMENT: </a:t>
                      </a:r>
                      <a:r>
                        <a:rPr lang="en-US" sz="1200" baseline="0" dirty="0">
                          <a:latin typeface="Arial"/>
                          <a:ea typeface="Times New Roman"/>
                          <a:cs typeface="Times New Roman"/>
                        </a:rPr>
                        <a:t>OBJ Bull Reinforced</a:t>
                      </a:r>
                      <a:endParaRPr lang="en-US" sz="1200" dirty="0">
                        <a:latin typeface="Times New Roman"/>
                        <a:ea typeface="Times New Roman"/>
                        <a:cs typeface="Times New Roman"/>
                      </a:endParaRPr>
                    </a:p>
                  </a:txBody>
                  <a:tcPr marL="56551" marR="565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grpSp>
        <p:nvGrpSpPr>
          <p:cNvPr id="8" name="Group 228"/>
          <p:cNvGrpSpPr/>
          <p:nvPr/>
        </p:nvGrpSpPr>
        <p:grpSpPr>
          <a:xfrm>
            <a:off x="10134600" y="5105400"/>
            <a:ext cx="737882" cy="398874"/>
            <a:chOff x="6019800" y="3505200"/>
            <a:chExt cx="737882" cy="398874"/>
          </a:xfrm>
        </p:grpSpPr>
        <p:grpSp>
          <p:nvGrpSpPr>
            <p:cNvPr id="9" name="Group 87"/>
            <p:cNvGrpSpPr/>
            <p:nvPr/>
          </p:nvGrpSpPr>
          <p:grpSpPr>
            <a:xfrm>
              <a:off x="6019800" y="3505200"/>
              <a:ext cx="737882" cy="398874"/>
              <a:chOff x="2364723" y="4040210"/>
              <a:chExt cx="737882" cy="398874"/>
            </a:xfrm>
          </p:grpSpPr>
          <p:grpSp>
            <p:nvGrpSpPr>
              <p:cNvPr id="10" name="Group 66"/>
              <p:cNvGrpSpPr/>
              <p:nvPr/>
            </p:nvGrpSpPr>
            <p:grpSpPr>
              <a:xfrm rot="20255795">
                <a:off x="2563190" y="4040210"/>
                <a:ext cx="345744" cy="323450"/>
                <a:chOff x="903118" y="5966381"/>
                <a:chExt cx="345744" cy="323450"/>
              </a:xfrm>
            </p:grpSpPr>
            <p:grpSp>
              <p:nvGrpSpPr>
                <p:cNvPr id="11"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9"/>
          <p:cNvGrpSpPr>
            <a:grpSpLocks/>
          </p:cNvGrpSpPr>
          <p:nvPr/>
        </p:nvGrpSpPr>
        <p:grpSpPr bwMode="auto">
          <a:xfrm rot="3824875">
            <a:off x="10019909" y="4386658"/>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13" name="Group 263"/>
          <p:cNvGrpSpPr/>
          <p:nvPr/>
        </p:nvGrpSpPr>
        <p:grpSpPr>
          <a:xfrm rot="19003923">
            <a:off x="-1310729" y="2481310"/>
            <a:ext cx="410264" cy="718723"/>
            <a:chOff x="9003792" y="583271"/>
            <a:chExt cx="838200" cy="884687"/>
          </a:xfrm>
        </p:grpSpPr>
        <p:sp>
          <p:nvSpPr>
            <p:cNvPr id="266" name="Oval 265"/>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0" name="Arc 269"/>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grpSp>
        <p:nvGrpSpPr>
          <p:cNvPr id="30" name="Group 64"/>
          <p:cNvGrpSpPr>
            <a:grpSpLocks/>
          </p:cNvGrpSpPr>
          <p:nvPr/>
        </p:nvGrpSpPr>
        <p:grpSpPr bwMode="auto">
          <a:xfrm>
            <a:off x="3657600" y="5410200"/>
            <a:ext cx="238125" cy="352425"/>
            <a:chOff x="1284" y="1530"/>
            <a:chExt cx="576" cy="960"/>
          </a:xfrm>
        </p:grpSpPr>
        <p:sp>
          <p:nvSpPr>
            <p:cNvPr id="377"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dirty="0">
                  <a:latin typeface="Times New Roman" pitchFamily="18" charset="0"/>
                </a:rPr>
                <a:t>3</a:t>
              </a:r>
              <a:endParaRPr lang="en-US" sz="800" b="1" dirty="0">
                <a:latin typeface="Times New Roman" pitchFamily="18" charset="0"/>
              </a:endParaRPr>
            </a:p>
          </p:txBody>
        </p:sp>
        <p:sp>
          <p:nvSpPr>
            <p:cNvPr id="378"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379"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cxnSp>
        <p:nvCxnSpPr>
          <p:cNvPr id="381" name="Straight Connector 380"/>
          <p:cNvCxnSpPr>
            <a:stCxn id="379" idx="1"/>
          </p:cNvCxnSpPr>
          <p:nvPr/>
        </p:nvCxnSpPr>
        <p:spPr>
          <a:xfrm>
            <a:off x="3776663" y="5762625"/>
            <a:ext cx="414337" cy="3333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22" name="TextBox 121"/>
          <p:cNvSpPr txBox="1"/>
          <p:nvPr/>
        </p:nvSpPr>
        <p:spPr>
          <a:xfrm>
            <a:off x="6705600" y="3352800"/>
            <a:ext cx="1066800" cy="381000"/>
          </a:xfrm>
          <a:prstGeom prst="rect">
            <a:avLst/>
          </a:prstGeom>
          <a:noFill/>
        </p:spPr>
        <p:txBody>
          <a:bodyPr wrap="square" rtlCol="0">
            <a:spAutoFit/>
          </a:bodyPr>
          <a:lstStyle/>
          <a:p>
            <a:r>
              <a:rPr lang="en-US" b="1" dirty="0"/>
              <a:t>South</a:t>
            </a:r>
          </a:p>
        </p:txBody>
      </p:sp>
      <p:sp>
        <p:nvSpPr>
          <p:cNvPr id="114" name="Line 68"/>
          <p:cNvSpPr>
            <a:spLocks noChangeShapeType="1"/>
          </p:cNvSpPr>
          <p:nvPr/>
        </p:nvSpPr>
        <p:spPr bwMode="auto">
          <a:xfrm flipH="1" flipV="1">
            <a:off x="-569408" y="4323304"/>
            <a:ext cx="76200" cy="304800"/>
          </a:xfrm>
          <a:prstGeom prst="line">
            <a:avLst/>
          </a:prstGeom>
          <a:noFill/>
          <a:ln w="19050">
            <a:solidFill>
              <a:schemeClr val="tx1"/>
            </a:solidFill>
            <a:round/>
            <a:headEnd/>
            <a:tailEnd/>
          </a:ln>
        </p:spPr>
        <p:txBody>
          <a:bodyPr wrap="none" anchor="ctr"/>
          <a:lstStyle/>
          <a:p>
            <a:endParaRPr lang="en-US"/>
          </a:p>
        </p:txBody>
      </p:sp>
      <p:grpSp>
        <p:nvGrpSpPr>
          <p:cNvPr id="97" name="Group 125"/>
          <p:cNvGrpSpPr/>
          <p:nvPr/>
        </p:nvGrpSpPr>
        <p:grpSpPr>
          <a:xfrm>
            <a:off x="2362200" y="4953000"/>
            <a:ext cx="238125" cy="685800"/>
            <a:chOff x="1431888" y="4134896"/>
            <a:chExt cx="238125" cy="685800"/>
          </a:xfrm>
        </p:grpSpPr>
        <p:sp>
          <p:nvSpPr>
            <p:cNvPr id="113" name="Line 68"/>
            <p:cNvSpPr>
              <a:spLocks noChangeShapeType="1"/>
            </p:cNvSpPr>
            <p:nvPr/>
          </p:nvSpPr>
          <p:spPr bwMode="auto">
            <a:xfrm flipH="1" flipV="1">
              <a:off x="1564192" y="4475704"/>
              <a:ext cx="20096" cy="344992"/>
            </a:xfrm>
            <a:prstGeom prst="line">
              <a:avLst/>
            </a:prstGeom>
            <a:noFill/>
            <a:ln w="19050">
              <a:solidFill>
                <a:schemeClr val="tx1"/>
              </a:solidFill>
              <a:round/>
              <a:headEnd/>
              <a:tailEnd/>
            </a:ln>
          </p:spPr>
          <p:txBody>
            <a:bodyPr wrap="none" anchor="ctr"/>
            <a:lstStyle/>
            <a:p>
              <a:endParaRPr lang="en-US"/>
            </a:p>
          </p:txBody>
        </p:sp>
        <p:grpSp>
          <p:nvGrpSpPr>
            <p:cNvPr id="98" name="Group 64"/>
            <p:cNvGrpSpPr>
              <a:grpSpLocks/>
            </p:cNvGrpSpPr>
            <p:nvPr/>
          </p:nvGrpSpPr>
          <p:grpSpPr bwMode="auto">
            <a:xfrm>
              <a:off x="1431888" y="4134896"/>
              <a:ext cx="238125" cy="352425"/>
              <a:chOff x="1284" y="1530"/>
              <a:chExt cx="576" cy="960"/>
            </a:xfrm>
          </p:grpSpPr>
          <p:sp>
            <p:nvSpPr>
              <p:cNvPr id="116"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5</a:t>
                </a:r>
                <a:endParaRPr lang="en-US" sz="800" b="1" dirty="0">
                  <a:latin typeface="Times New Roman" pitchFamily="18" charset="0"/>
                </a:endParaRPr>
              </a:p>
            </p:txBody>
          </p:sp>
          <p:sp>
            <p:nvSpPr>
              <p:cNvPr id="117"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18"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grpSp>
        <p:nvGrpSpPr>
          <p:cNvPr id="99" name="Group 64"/>
          <p:cNvGrpSpPr>
            <a:grpSpLocks/>
          </p:cNvGrpSpPr>
          <p:nvPr/>
        </p:nvGrpSpPr>
        <p:grpSpPr bwMode="auto">
          <a:xfrm>
            <a:off x="-685800" y="3962400"/>
            <a:ext cx="238125" cy="352425"/>
            <a:chOff x="1284" y="1530"/>
            <a:chExt cx="576" cy="960"/>
          </a:xfrm>
        </p:grpSpPr>
        <p:sp>
          <p:nvSpPr>
            <p:cNvPr id="123"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124"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25"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
        <p:nvSpPr>
          <p:cNvPr id="127" name="Freeform 126"/>
          <p:cNvSpPr/>
          <p:nvPr/>
        </p:nvSpPr>
        <p:spPr>
          <a:xfrm>
            <a:off x="2204565" y="2188238"/>
            <a:ext cx="130629" cy="3466681"/>
          </a:xfrm>
          <a:custGeom>
            <a:avLst/>
            <a:gdLst>
              <a:gd name="connsiteX0" fmla="*/ 0 w 130629"/>
              <a:gd name="connsiteY0" fmla="*/ 0 h 3466681"/>
              <a:gd name="connsiteX1" fmla="*/ 130629 w 130629"/>
              <a:gd name="connsiteY1" fmla="*/ 964641 h 3466681"/>
              <a:gd name="connsiteX2" fmla="*/ 100484 w 130629"/>
              <a:gd name="connsiteY2" fmla="*/ 1657978 h 3466681"/>
              <a:gd name="connsiteX3" fmla="*/ 80387 w 130629"/>
              <a:gd name="connsiteY3" fmla="*/ 2341266 h 3466681"/>
              <a:gd name="connsiteX4" fmla="*/ 60291 w 130629"/>
              <a:gd name="connsiteY4" fmla="*/ 2743200 h 3466681"/>
              <a:gd name="connsiteX5" fmla="*/ 90436 w 130629"/>
              <a:gd name="connsiteY5" fmla="*/ 3466681 h 346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9" h="3466681">
                <a:moveTo>
                  <a:pt x="0" y="0"/>
                </a:moveTo>
                <a:lnTo>
                  <a:pt x="130629" y="964641"/>
                </a:lnTo>
                <a:lnTo>
                  <a:pt x="100484" y="1657978"/>
                </a:lnTo>
                <a:lnTo>
                  <a:pt x="80387" y="2341266"/>
                </a:lnTo>
                <a:lnTo>
                  <a:pt x="60291" y="2743200"/>
                </a:lnTo>
                <a:lnTo>
                  <a:pt x="90436" y="3466681"/>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TextBox 127"/>
          <p:cNvSpPr txBox="1"/>
          <p:nvPr/>
        </p:nvSpPr>
        <p:spPr>
          <a:xfrm rot="5197512">
            <a:off x="1444913" y="1599021"/>
            <a:ext cx="1137256" cy="369332"/>
          </a:xfrm>
          <a:prstGeom prst="rect">
            <a:avLst/>
          </a:prstGeom>
          <a:solidFill>
            <a:schemeClr val="bg1"/>
          </a:solidFill>
        </p:spPr>
        <p:txBody>
          <a:bodyPr wrap="square" rtlCol="0">
            <a:spAutoFit/>
          </a:bodyPr>
          <a:lstStyle/>
          <a:p>
            <a:r>
              <a:rPr lang="en-US" b="1" dirty="0"/>
              <a:t>PL Tigers</a:t>
            </a:r>
          </a:p>
        </p:txBody>
      </p:sp>
      <p:sp>
        <p:nvSpPr>
          <p:cNvPr id="129" name="TextBox 128"/>
          <p:cNvSpPr txBox="1"/>
          <p:nvPr/>
        </p:nvSpPr>
        <p:spPr>
          <a:xfrm rot="5197512">
            <a:off x="1728152" y="6094821"/>
            <a:ext cx="1137256" cy="369332"/>
          </a:xfrm>
          <a:prstGeom prst="rect">
            <a:avLst/>
          </a:prstGeom>
          <a:solidFill>
            <a:schemeClr val="bg1"/>
          </a:solidFill>
        </p:spPr>
        <p:txBody>
          <a:bodyPr wrap="square" rtlCol="0">
            <a:spAutoFit/>
          </a:bodyPr>
          <a:lstStyle/>
          <a:p>
            <a:r>
              <a:rPr lang="en-US" b="1" dirty="0"/>
              <a:t>PL Tigers</a:t>
            </a:r>
          </a:p>
        </p:txBody>
      </p:sp>
      <p:sp>
        <p:nvSpPr>
          <p:cNvPr id="130" name="Freeform 129"/>
          <p:cNvSpPr/>
          <p:nvPr/>
        </p:nvSpPr>
        <p:spPr>
          <a:xfrm>
            <a:off x="2743201" y="2195775"/>
            <a:ext cx="147376" cy="3581400"/>
          </a:xfrm>
          <a:custGeom>
            <a:avLst/>
            <a:gdLst>
              <a:gd name="connsiteX0" fmla="*/ 0 w 80387"/>
              <a:gd name="connsiteY0" fmla="*/ 0 h 2903973"/>
              <a:gd name="connsiteX1" fmla="*/ 80387 w 80387"/>
              <a:gd name="connsiteY1" fmla="*/ 1346479 h 2903973"/>
              <a:gd name="connsiteX2" fmla="*/ 70338 w 80387"/>
              <a:gd name="connsiteY2" fmla="*/ 1858945 h 2903973"/>
              <a:gd name="connsiteX3" fmla="*/ 10048 w 80387"/>
              <a:gd name="connsiteY3" fmla="*/ 2903973 h 2903973"/>
              <a:gd name="connsiteX0" fmla="*/ 0 w 147376"/>
              <a:gd name="connsiteY0" fmla="*/ 0 h 3314281"/>
              <a:gd name="connsiteX1" fmla="*/ 147376 w 147376"/>
              <a:gd name="connsiteY1" fmla="*/ 1756787 h 3314281"/>
              <a:gd name="connsiteX2" fmla="*/ 137327 w 147376"/>
              <a:gd name="connsiteY2" fmla="*/ 2269253 h 3314281"/>
              <a:gd name="connsiteX3" fmla="*/ 77037 w 147376"/>
              <a:gd name="connsiteY3" fmla="*/ 3314281 h 3314281"/>
              <a:gd name="connsiteX0" fmla="*/ 0 w 147376"/>
              <a:gd name="connsiteY0" fmla="*/ 0 h 3581400"/>
              <a:gd name="connsiteX1" fmla="*/ 147376 w 147376"/>
              <a:gd name="connsiteY1" fmla="*/ 1756787 h 3581400"/>
              <a:gd name="connsiteX2" fmla="*/ 137327 w 147376"/>
              <a:gd name="connsiteY2" fmla="*/ 2269253 h 3581400"/>
              <a:gd name="connsiteX3" fmla="*/ 76200 w 14737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147376" h="3581400">
                <a:moveTo>
                  <a:pt x="0" y="0"/>
                </a:moveTo>
                <a:lnTo>
                  <a:pt x="147376" y="1756787"/>
                </a:lnTo>
                <a:lnTo>
                  <a:pt x="137327" y="2269253"/>
                </a:lnTo>
                <a:lnTo>
                  <a:pt x="76200" y="358140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TextBox 130"/>
          <p:cNvSpPr txBox="1"/>
          <p:nvPr/>
        </p:nvSpPr>
        <p:spPr>
          <a:xfrm rot="5197512">
            <a:off x="2163792" y="1446620"/>
            <a:ext cx="1137256" cy="369332"/>
          </a:xfrm>
          <a:prstGeom prst="rect">
            <a:avLst/>
          </a:prstGeom>
          <a:solidFill>
            <a:schemeClr val="bg1"/>
          </a:solidFill>
        </p:spPr>
        <p:txBody>
          <a:bodyPr wrap="square" rtlCol="0">
            <a:spAutoFit/>
          </a:bodyPr>
          <a:lstStyle/>
          <a:p>
            <a:r>
              <a:rPr lang="en-US" b="1" dirty="0"/>
              <a:t>PL Rebels</a:t>
            </a:r>
          </a:p>
        </p:txBody>
      </p:sp>
      <p:sp>
        <p:nvSpPr>
          <p:cNvPr id="132" name="TextBox 131"/>
          <p:cNvSpPr txBox="1"/>
          <p:nvPr/>
        </p:nvSpPr>
        <p:spPr>
          <a:xfrm rot="5197512">
            <a:off x="2316192" y="6094821"/>
            <a:ext cx="1137256" cy="369332"/>
          </a:xfrm>
          <a:prstGeom prst="rect">
            <a:avLst/>
          </a:prstGeom>
          <a:solidFill>
            <a:schemeClr val="bg1"/>
          </a:solidFill>
        </p:spPr>
        <p:txBody>
          <a:bodyPr wrap="square" rtlCol="0">
            <a:spAutoFit/>
          </a:bodyPr>
          <a:lstStyle/>
          <a:p>
            <a:r>
              <a:rPr lang="en-US" b="1" dirty="0"/>
              <a:t>PL Rebels</a:t>
            </a:r>
          </a:p>
        </p:txBody>
      </p:sp>
      <p:sp>
        <p:nvSpPr>
          <p:cNvPr id="134" name="Freeform 133"/>
          <p:cNvSpPr/>
          <p:nvPr/>
        </p:nvSpPr>
        <p:spPr>
          <a:xfrm>
            <a:off x="3670698" y="1828799"/>
            <a:ext cx="211853" cy="3844332"/>
          </a:xfrm>
          <a:custGeom>
            <a:avLst/>
            <a:gdLst>
              <a:gd name="connsiteX0" fmla="*/ 231112 w 231112"/>
              <a:gd name="connsiteY0" fmla="*/ 0 h 3436536"/>
              <a:gd name="connsiteX1" fmla="*/ 170822 w 231112"/>
              <a:gd name="connsiteY1" fmla="*/ 1989573 h 3436536"/>
              <a:gd name="connsiteX2" fmla="*/ 0 w 231112"/>
              <a:gd name="connsiteY2" fmla="*/ 3436536 h 3436536"/>
              <a:gd name="connsiteX0" fmla="*/ 211853 w 211853"/>
              <a:gd name="connsiteY0" fmla="*/ 0 h 3844332"/>
              <a:gd name="connsiteX1" fmla="*/ 170822 w 211853"/>
              <a:gd name="connsiteY1" fmla="*/ 2397369 h 3844332"/>
              <a:gd name="connsiteX2" fmla="*/ 0 w 211853"/>
              <a:gd name="connsiteY2" fmla="*/ 3844332 h 3844332"/>
            </a:gdLst>
            <a:ahLst/>
            <a:cxnLst>
              <a:cxn ang="0">
                <a:pos x="connsiteX0" y="connsiteY0"/>
              </a:cxn>
              <a:cxn ang="0">
                <a:pos x="connsiteX1" y="connsiteY1"/>
              </a:cxn>
              <a:cxn ang="0">
                <a:pos x="connsiteX2" y="connsiteY2"/>
              </a:cxn>
            </a:cxnLst>
            <a:rect l="l" t="t" r="r" b="b"/>
            <a:pathLst>
              <a:path w="211853" h="3844332">
                <a:moveTo>
                  <a:pt x="211853" y="0"/>
                </a:moveTo>
                <a:lnTo>
                  <a:pt x="170822" y="2397369"/>
                </a:lnTo>
                <a:lnTo>
                  <a:pt x="0" y="3844332"/>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TextBox 134"/>
          <p:cNvSpPr txBox="1"/>
          <p:nvPr/>
        </p:nvSpPr>
        <p:spPr>
          <a:xfrm rot="5197512">
            <a:off x="3162074" y="1457880"/>
            <a:ext cx="1437042" cy="369332"/>
          </a:xfrm>
          <a:prstGeom prst="rect">
            <a:avLst/>
          </a:prstGeom>
          <a:solidFill>
            <a:schemeClr val="bg1"/>
          </a:solidFill>
        </p:spPr>
        <p:txBody>
          <a:bodyPr wrap="square" rtlCol="0">
            <a:spAutoFit/>
          </a:bodyPr>
          <a:lstStyle/>
          <a:p>
            <a:r>
              <a:rPr lang="en-US" b="1" dirty="0"/>
              <a:t>PL Roll Tide</a:t>
            </a:r>
          </a:p>
        </p:txBody>
      </p:sp>
      <p:sp>
        <p:nvSpPr>
          <p:cNvPr id="136" name="TextBox 135"/>
          <p:cNvSpPr txBox="1"/>
          <p:nvPr/>
        </p:nvSpPr>
        <p:spPr>
          <a:xfrm rot="5197512">
            <a:off x="3011213" y="5955917"/>
            <a:ext cx="1441526" cy="369332"/>
          </a:xfrm>
          <a:prstGeom prst="rect">
            <a:avLst/>
          </a:prstGeom>
          <a:solidFill>
            <a:schemeClr val="bg1"/>
          </a:solidFill>
        </p:spPr>
        <p:txBody>
          <a:bodyPr wrap="square" rtlCol="0">
            <a:spAutoFit/>
          </a:bodyPr>
          <a:lstStyle/>
          <a:p>
            <a:r>
              <a:rPr lang="en-US" b="1" dirty="0"/>
              <a:t>PL Roll  Tide</a:t>
            </a:r>
          </a:p>
        </p:txBody>
      </p:sp>
      <p:grpSp>
        <p:nvGrpSpPr>
          <p:cNvPr id="100" name="Group 137"/>
          <p:cNvGrpSpPr/>
          <p:nvPr/>
        </p:nvGrpSpPr>
        <p:grpSpPr>
          <a:xfrm>
            <a:off x="2819400" y="3276600"/>
            <a:ext cx="314325" cy="685800"/>
            <a:chOff x="1355688" y="4134896"/>
            <a:chExt cx="314325" cy="685800"/>
          </a:xfrm>
        </p:grpSpPr>
        <p:sp>
          <p:nvSpPr>
            <p:cNvPr id="139" name="Line 68"/>
            <p:cNvSpPr>
              <a:spLocks noChangeShapeType="1"/>
            </p:cNvSpPr>
            <p:nvPr/>
          </p:nvSpPr>
          <p:spPr bwMode="auto">
            <a:xfrm flipV="1">
              <a:off x="1355688" y="4475704"/>
              <a:ext cx="208504" cy="344992"/>
            </a:xfrm>
            <a:prstGeom prst="line">
              <a:avLst/>
            </a:prstGeom>
            <a:noFill/>
            <a:ln w="19050">
              <a:solidFill>
                <a:schemeClr val="tx1"/>
              </a:solidFill>
              <a:round/>
              <a:headEnd/>
              <a:tailEnd/>
            </a:ln>
          </p:spPr>
          <p:txBody>
            <a:bodyPr wrap="none" anchor="ctr"/>
            <a:lstStyle/>
            <a:p>
              <a:endParaRPr lang="en-US"/>
            </a:p>
          </p:txBody>
        </p:sp>
        <p:grpSp>
          <p:nvGrpSpPr>
            <p:cNvPr id="101" name="Group 64"/>
            <p:cNvGrpSpPr>
              <a:grpSpLocks/>
            </p:cNvGrpSpPr>
            <p:nvPr/>
          </p:nvGrpSpPr>
          <p:grpSpPr bwMode="auto">
            <a:xfrm>
              <a:off x="1431888" y="4134896"/>
              <a:ext cx="238125" cy="352425"/>
              <a:chOff x="1284" y="1530"/>
              <a:chExt cx="576" cy="960"/>
            </a:xfrm>
          </p:grpSpPr>
          <p:sp>
            <p:nvSpPr>
              <p:cNvPr id="141"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6</a:t>
                </a:r>
                <a:endParaRPr lang="en-US" sz="800" b="1" dirty="0">
                  <a:latin typeface="Times New Roman" pitchFamily="18" charset="0"/>
                </a:endParaRPr>
              </a:p>
            </p:txBody>
          </p:sp>
          <p:sp>
            <p:nvSpPr>
              <p:cNvPr id="142"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43"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grpSp>
      <p:sp>
        <p:nvSpPr>
          <p:cNvPr id="179" name="TextBox 178"/>
          <p:cNvSpPr txBox="1"/>
          <p:nvPr/>
        </p:nvSpPr>
        <p:spPr>
          <a:xfrm>
            <a:off x="6781800" y="2438400"/>
            <a:ext cx="1066800" cy="381000"/>
          </a:xfrm>
          <a:prstGeom prst="rect">
            <a:avLst/>
          </a:prstGeom>
          <a:noFill/>
        </p:spPr>
        <p:txBody>
          <a:bodyPr wrap="square" rtlCol="0">
            <a:spAutoFit/>
          </a:bodyPr>
          <a:lstStyle/>
          <a:p>
            <a:r>
              <a:rPr lang="en-US" b="1" dirty="0"/>
              <a:t>North</a:t>
            </a:r>
          </a:p>
        </p:txBody>
      </p:sp>
      <p:sp>
        <p:nvSpPr>
          <p:cNvPr id="180" name="TextBox 179"/>
          <p:cNvSpPr txBox="1"/>
          <p:nvPr/>
        </p:nvSpPr>
        <p:spPr>
          <a:xfrm>
            <a:off x="6705600" y="3352800"/>
            <a:ext cx="1066800" cy="381000"/>
          </a:xfrm>
          <a:prstGeom prst="rect">
            <a:avLst/>
          </a:prstGeom>
          <a:noFill/>
        </p:spPr>
        <p:txBody>
          <a:bodyPr wrap="square" rtlCol="0">
            <a:spAutoFit/>
          </a:bodyPr>
          <a:lstStyle/>
          <a:p>
            <a:r>
              <a:rPr lang="en-US" b="1" dirty="0"/>
              <a:t>South</a:t>
            </a:r>
          </a:p>
        </p:txBody>
      </p:sp>
      <p:cxnSp>
        <p:nvCxnSpPr>
          <p:cNvPr id="181" name="Straight Connector 180"/>
          <p:cNvCxnSpPr/>
          <p:nvPr/>
        </p:nvCxnSpPr>
        <p:spPr>
          <a:xfrm>
            <a:off x="6009042" y="3200400"/>
            <a:ext cx="237295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11" name="Freeform 210"/>
          <p:cNvSpPr/>
          <p:nvPr/>
        </p:nvSpPr>
        <p:spPr>
          <a:xfrm>
            <a:off x="4762919" y="4783015"/>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2" name="TextBox 211"/>
          <p:cNvSpPr txBox="1"/>
          <p:nvPr/>
        </p:nvSpPr>
        <p:spPr>
          <a:xfrm>
            <a:off x="4419600" y="4724400"/>
            <a:ext cx="841087" cy="276999"/>
          </a:xfrm>
          <a:prstGeom prst="rect">
            <a:avLst/>
          </a:prstGeom>
          <a:solidFill>
            <a:schemeClr val="bg1"/>
          </a:solidFill>
        </p:spPr>
        <p:txBody>
          <a:bodyPr wrap="square" rtlCol="0">
            <a:spAutoFit/>
          </a:bodyPr>
          <a:lstStyle/>
          <a:p>
            <a:r>
              <a:rPr lang="en-US" sz="1200" b="1" dirty="0"/>
              <a:t>PL Ranger</a:t>
            </a:r>
          </a:p>
        </p:txBody>
      </p:sp>
      <p:sp>
        <p:nvSpPr>
          <p:cNvPr id="213" name="TextBox 212"/>
          <p:cNvSpPr txBox="1"/>
          <p:nvPr/>
        </p:nvSpPr>
        <p:spPr>
          <a:xfrm>
            <a:off x="8077200" y="4648200"/>
            <a:ext cx="841087" cy="276999"/>
          </a:xfrm>
          <a:prstGeom prst="rect">
            <a:avLst/>
          </a:prstGeom>
          <a:solidFill>
            <a:schemeClr val="bg1"/>
          </a:solidFill>
        </p:spPr>
        <p:txBody>
          <a:bodyPr wrap="square" rtlCol="0">
            <a:spAutoFit/>
          </a:bodyPr>
          <a:lstStyle/>
          <a:p>
            <a:r>
              <a:rPr lang="en-US" sz="1200" b="1" dirty="0"/>
              <a:t>PL Ranger</a:t>
            </a:r>
          </a:p>
        </p:txBody>
      </p:sp>
      <p:sp>
        <p:nvSpPr>
          <p:cNvPr id="214" name="Freeform 213"/>
          <p:cNvSpPr/>
          <p:nvPr/>
        </p:nvSpPr>
        <p:spPr>
          <a:xfrm>
            <a:off x="4839119" y="43536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TextBox 214"/>
          <p:cNvSpPr txBox="1"/>
          <p:nvPr/>
        </p:nvSpPr>
        <p:spPr>
          <a:xfrm>
            <a:off x="4419600" y="4295001"/>
            <a:ext cx="990600" cy="276999"/>
          </a:xfrm>
          <a:prstGeom prst="rect">
            <a:avLst/>
          </a:prstGeom>
          <a:solidFill>
            <a:schemeClr val="bg1"/>
          </a:solidFill>
        </p:spPr>
        <p:txBody>
          <a:bodyPr wrap="square" rtlCol="0">
            <a:spAutoFit/>
          </a:bodyPr>
          <a:lstStyle/>
          <a:p>
            <a:r>
              <a:rPr lang="en-US" sz="1200" b="1" dirty="0"/>
              <a:t>PL Sierra</a:t>
            </a:r>
          </a:p>
        </p:txBody>
      </p:sp>
      <p:sp>
        <p:nvSpPr>
          <p:cNvPr id="216" name="TextBox 215"/>
          <p:cNvSpPr txBox="1"/>
          <p:nvPr/>
        </p:nvSpPr>
        <p:spPr>
          <a:xfrm>
            <a:off x="8173496" y="4225328"/>
            <a:ext cx="990600" cy="276999"/>
          </a:xfrm>
          <a:prstGeom prst="rect">
            <a:avLst/>
          </a:prstGeom>
          <a:solidFill>
            <a:schemeClr val="bg1"/>
          </a:solidFill>
        </p:spPr>
        <p:txBody>
          <a:bodyPr wrap="square" rtlCol="0">
            <a:spAutoFit/>
          </a:bodyPr>
          <a:lstStyle/>
          <a:p>
            <a:r>
              <a:rPr lang="en-US" sz="1200" b="1" dirty="0"/>
              <a:t>PL Sierra</a:t>
            </a:r>
          </a:p>
        </p:txBody>
      </p:sp>
      <p:sp>
        <p:nvSpPr>
          <p:cNvPr id="218" name="Freeform 217"/>
          <p:cNvSpPr/>
          <p:nvPr/>
        </p:nvSpPr>
        <p:spPr>
          <a:xfrm>
            <a:off x="4991519" y="3820216"/>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9" name="TextBox 218"/>
          <p:cNvSpPr txBox="1"/>
          <p:nvPr/>
        </p:nvSpPr>
        <p:spPr>
          <a:xfrm>
            <a:off x="4572000" y="3761601"/>
            <a:ext cx="990600" cy="276999"/>
          </a:xfrm>
          <a:prstGeom prst="rect">
            <a:avLst/>
          </a:prstGeom>
          <a:solidFill>
            <a:schemeClr val="bg1"/>
          </a:solidFill>
        </p:spPr>
        <p:txBody>
          <a:bodyPr wrap="square" rtlCol="0">
            <a:spAutoFit/>
          </a:bodyPr>
          <a:lstStyle/>
          <a:p>
            <a:r>
              <a:rPr lang="en-US" sz="1200" b="1" dirty="0"/>
              <a:t>PL Silverado</a:t>
            </a:r>
          </a:p>
        </p:txBody>
      </p:sp>
      <p:sp>
        <p:nvSpPr>
          <p:cNvPr id="222" name="TextBox 221"/>
          <p:cNvSpPr txBox="1"/>
          <p:nvPr/>
        </p:nvSpPr>
        <p:spPr>
          <a:xfrm>
            <a:off x="8325896" y="3691928"/>
            <a:ext cx="990600" cy="276999"/>
          </a:xfrm>
          <a:prstGeom prst="rect">
            <a:avLst/>
          </a:prstGeom>
          <a:solidFill>
            <a:schemeClr val="bg1"/>
          </a:solidFill>
        </p:spPr>
        <p:txBody>
          <a:bodyPr wrap="square" rtlCol="0">
            <a:spAutoFit/>
          </a:bodyPr>
          <a:lstStyle/>
          <a:p>
            <a:r>
              <a:rPr lang="en-US" sz="1200" b="1" dirty="0"/>
              <a:t>PL Silverado</a:t>
            </a:r>
          </a:p>
        </p:txBody>
      </p:sp>
      <p:sp>
        <p:nvSpPr>
          <p:cNvPr id="229" name="Freeform 228"/>
          <p:cNvSpPr/>
          <p:nvPr/>
        </p:nvSpPr>
        <p:spPr>
          <a:xfrm>
            <a:off x="5143919" y="3404888"/>
            <a:ext cx="3587261" cy="190919"/>
          </a:xfrm>
          <a:custGeom>
            <a:avLst/>
            <a:gdLst>
              <a:gd name="connsiteX0" fmla="*/ 0 w 3587261"/>
              <a:gd name="connsiteY0" fmla="*/ 70339 h 190919"/>
              <a:gd name="connsiteX1" fmla="*/ 1828800 w 3587261"/>
              <a:gd name="connsiteY1" fmla="*/ 190919 h 190919"/>
              <a:gd name="connsiteX2" fmla="*/ 3587261 w 3587261"/>
              <a:gd name="connsiteY2" fmla="*/ 0 h 190919"/>
            </a:gdLst>
            <a:ahLst/>
            <a:cxnLst>
              <a:cxn ang="0">
                <a:pos x="connsiteX0" y="connsiteY0"/>
              </a:cxn>
              <a:cxn ang="0">
                <a:pos x="connsiteX1" y="connsiteY1"/>
              </a:cxn>
              <a:cxn ang="0">
                <a:pos x="connsiteX2" y="connsiteY2"/>
              </a:cxn>
            </a:cxnLst>
            <a:rect l="l" t="t" r="r" b="b"/>
            <a:pathLst>
              <a:path w="3587261" h="190919">
                <a:moveTo>
                  <a:pt x="0" y="70339"/>
                </a:moveTo>
                <a:lnTo>
                  <a:pt x="1828800" y="190919"/>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0" name="TextBox 229"/>
          <p:cNvSpPr txBox="1"/>
          <p:nvPr/>
        </p:nvSpPr>
        <p:spPr>
          <a:xfrm>
            <a:off x="4724400" y="3346273"/>
            <a:ext cx="990600" cy="276999"/>
          </a:xfrm>
          <a:prstGeom prst="rect">
            <a:avLst/>
          </a:prstGeom>
          <a:solidFill>
            <a:schemeClr val="bg1"/>
          </a:solidFill>
        </p:spPr>
        <p:txBody>
          <a:bodyPr wrap="square" rtlCol="0">
            <a:spAutoFit/>
          </a:bodyPr>
          <a:lstStyle/>
          <a:p>
            <a:r>
              <a:rPr lang="en-US" sz="1200" b="1" dirty="0"/>
              <a:t>PL Tacoma</a:t>
            </a:r>
          </a:p>
        </p:txBody>
      </p:sp>
      <p:sp>
        <p:nvSpPr>
          <p:cNvPr id="232" name="TextBox 231"/>
          <p:cNvSpPr txBox="1"/>
          <p:nvPr/>
        </p:nvSpPr>
        <p:spPr>
          <a:xfrm>
            <a:off x="8305800" y="3276600"/>
            <a:ext cx="990600" cy="276999"/>
          </a:xfrm>
          <a:prstGeom prst="rect">
            <a:avLst/>
          </a:prstGeom>
          <a:solidFill>
            <a:schemeClr val="bg1"/>
          </a:solidFill>
        </p:spPr>
        <p:txBody>
          <a:bodyPr wrap="square" rtlCol="0">
            <a:spAutoFit/>
          </a:bodyPr>
          <a:lstStyle/>
          <a:p>
            <a:r>
              <a:rPr lang="en-US" sz="1200" b="1" dirty="0"/>
              <a:t>PL Tacoma</a:t>
            </a:r>
          </a:p>
        </p:txBody>
      </p:sp>
      <p:sp>
        <p:nvSpPr>
          <p:cNvPr id="235" name="Freeform 234"/>
          <p:cNvSpPr/>
          <p:nvPr/>
        </p:nvSpPr>
        <p:spPr>
          <a:xfrm>
            <a:off x="5372519" y="30582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TextBox 239"/>
          <p:cNvSpPr txBox="1"/>
          <p:nvPr/>
        </p:nvSpPr>
        <p:spPr>
          <a:xfrm>
            <a:off x="4953000" y="2999601"/>
            <a:ext cx="990600" cy="276999"/>
          </a:xfrm>
          <a:prstGeom prst="rect">
            <a:avLst/>
          </a:prstGeom>
          <a:solidFill>
            <a:schemeClr val="bg1"/>
          </a:solidFill>
        </p:spPr>
        <p:txBody>
          <a:bodyPr wrap="square" rtlCol="0">
            <a:spAutoFit/>
          </a:bodyPr>
          <a:lstStyle/>
          <a:p>
            <a:r>
              <a:rPr lang="en-US" sz="1200" b="1" dirty="0"/>
              <a:t>PL Titan</a:t>
            </a:r>
          </a:p>
        </p:txBody>
      </p:sp>
      <p:sp>
        <p:nvSpPr>
          <p:cNvPr id="241" name="TextBox 240"/>
          <p:cNvSpPr txBox="1"/>
          <p:nvPr/>
        </p:nvSpPr>
        <p:spPr>
          <a:xfrm>
            <a:off x="8534400" y="2929928"/>
            <a:ext cx="838200" cy="276999"/>
          </a:xfrm>
          <a:prstGeom prst="rect">
            <a:avLst/>
          </a:prstGeom>
          <a:solidFill>
            <a:schemeClr val="bg1"/>
          </a:solidFill>
        </p:spPr>
        <p:txBody>
          <a:bodyPr wrap="square" rtlCol="0">
            <a:spAutoFit/>
          </a:bodyPr>
          <a:lstStyle/>
          <a:p>
            <a:r>
              <a:rPr lang="en-US" sz="1200" b="1" dirty="0"/>
              <a:t>PL Titan</a:t>
            </a:r>
          </a:p>
        </p:txBody>
      </p:sp>
      <p:sp>
        <p:nvSpPr>
          <p:cNvPr id="244" name="Freeform 243"/>
          <p:cNvSpPr/>
          <p:nvPr/>
        </p:nvSpPr>
        <p:spPr>
          <a:xfrm>
            <a:off x="5372519" y="2601016"/>
            <a:ext cx="3587261" cy="142184"/>
          </a:xfrm>
          <a:custGeom>
            <a:avLst/>
            <a:gdLst>
              <a:gd name="connsiteX0" fmla="*/ 0 w 3587261"/>
              <a:gd name="connsiteY0" fmla="*/ 70339 h 190919"/>
              <a:gd name="connsiteX1" fmla="*/ 1828800 w 3587261"/>
              <a:gd name="connsiteY1" fmla="*/ 190919 h 190919"/>
              <a:gd name="connsiteX2" fmla="*/ 3587261 w 3587261"/>
              <a:gd name="connsiteY2" fmla="*/ 0 h 190919"/>
              <a:gd name="connsiteX0" fmla="*/ 0 w 3587261"/>
              <a:gd name="connsiteY0" fmla="*/ 70339 h 142184"/>
              <a:gd name="connsiteX1" fmla="*/ 1790281 w 3587261"/>
              <a:gd name="connsiteY1" fmla="*/ 142184 h 142184"/>
              <a:gd name="connsiteX2" fmla="*/ 3587261 w 3587261"/>
              <a:gd name="connsiteY2" fmla="*/ 0 h 142184"/>
            </a:gdLst>
            <a:ahLst/>
            <a:cxnLst>
              <a:cxn ang="0">
                <a:pos x="connsiteX0" y="connsiteY0"/>
              </a:cxn>
              <a:cxn ang="0">
                <a:pos x="connsiteX1" y="connsiteY1"/>
              </a:cxn>
              <a:cxn ang="0">
                <a:pos x="connsiteX2" y="connsiteY2"/>
              </a:cxn>
            </a:cxnLst>
            <a:rect l="l" t="t" r="r" b="b"/>
            <a:pathLst>
              <a:path w="3587261" h="142184">
                <a:moveTo>
                  <a:pt x="0" y="70339"/>
                </a:moveTo>
                <a:lnTo>
                  <a:pt x="1790281" y="142184"/>
                </a:lnTo>
                <a:lnTo>
                  <a:pt x="3587261" y="0"/>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5" name="TextBox 244"/>
          <p:cNvSpPr txBox="1"/>
          <p:nvPr/>
        </p:nvSpPr>
        <p:spPr>
          <a:xfrm>
            <a:off x="4953000" y="2542401"/>
            <a:ext cx="990600" cy="276999"/>
          </a:xfrm>
          <a:prstGeom prst="rect">
            <a:avLst/>
          </a:prstGeom>
          <a:solidFill>
            <a:schemeClr val="bg1"/>
          </a:solidFill>
        </p:spPr>
        <p:txBody>
          <a:bodyPr wrap="square" rtlCol="0">
            <a:spAutoFit/>
          </a:bodyPr>
          <a:lstStyle/>
          <a:p>
            <a:r>
              <a:rPr lang="en-US" sz="1200" b="1" dirty="0"/>
              <a:t>LOA Tundra</a:t>
            </a:r>
          </a:p>
        </p:txBody>
      </p:sp>
      <p:sp>
        <p:nvSpPr>
          <p:cNvPr id="246" name="TextBox 245"/>
          <p:cNvSpPr txBox="1"/>
          <p:nvPr/>
        </p:nvSpPr>
        <p:spPr>
          <a:xfrm>
            <a:off x="8305800" y="2472728"/>
            <a:ext cx="990600" cy="276999"/>
          </a:xfrm>
          <a:prstGeom prst="rect">
            <a:avLst/>
          </a:prstGeom>
          <a:solidFill>
            <a:schemeClr val="bg1"/>
          </a:solidFill>
        </p:spPr>
        <p:txBody>
          <a:bodyPr wrap="square" rtlCol="0">
            <a:spAutoFit/>
          </a:bodyPr>
          <a:lstStyle/>
          <a:p>
            <a:r>
              <a:rPr lang="en-US" sz="1200" b="1" dirty="0"/>
              <a:t>LOA Tundra</a:t>
            </a:r>
          </a:p>
        </p:txBody>
      </p:sp>
      <p:sp>
        <p:nvSpPr>
          <p:cNvPr id="264" name="Freeform 263"/>
          <p:cNvSpPr/>
          <p:nvPr/>
        </p:nvSpPr>
        <p:spPr>
          <a:xfrm>
            <a:off x="6610120" y="1916935"/>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5" name="Freeform 264"/>
          <p:cNvSpPr/>
          <p:nvPr/>
        </p:nvSpPr>
        <p:spPr>
          <a:xfrm>
            <a:off x="7190601" y="1944477"/>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7" name="TextBox 266"/>
          <p:cNvSpPr txBox="1"/>
          <p:nvPr/>
        </p:nvSpPr>
        <p:spPr>
          <a:xfrm rot="5400000">
            <a:off x="6120199" y="1499801"/>
            <a:ext cx="990600" cy="276999"/>
          </a:xfrm>
          <a:prstGeom prst="rect">
            <a:avLst/>
          </a:prstGeom>
          <a:solidFill>
            <a:schemeClr val="bg1"/>
          </a:solidFill>
        </p:spPr>
        <p:txBody>
          <a:bodyPr wrap="square" rtlCol="0">
            <a:spAutoFit/>
          </a:bodyPr>
          <a:lstStyle/>
          <a:p>
            <a:r>
              <a:rPr lang="en-US" sz="1200" b="1" dirty="0"/>
              <a:t>PL Bull Dogs</a:t>
            </a:r>
          </a:p>
        </p:txBody>
      </p:sp>
      <p:sp>
        <p:nvSpPr>
          <p:cNvPr id="268" name="TextBox 267"/>
          <p:cNvSpPr txBox="1"/>
          <p:nvPr/>
        </p:nvSpPr>
        <p:spPr>
          <a:xfrm rot="5400000">
            <a:off x="6120199" y="5995601"/>
            <a:ext cx="990600" cy="276999"/>
          </a:xfrm>
          <a:prstGeom prst="rect">
            <a:avLst/>
          </a:prstGeom>
          <a:solidFill>
            <a:schemeClr val="bg1"/>
          </a:solidFill>
        </p:spPr>
        <p:txBody>
          <a:bodyPr wrap="square" rtlCol="0">
            <a:spAutoFit/>
          </a:bodyPr>
          <a:lstStyle/>
          <a:p>
            <a:r>
              <a:rPr lang="en-US" sz="1200" b="1" dirty="0"/>
              <a:t>PL Bull Dogs</a:t>
            </a:r>
          </a:p>
        </p:txBody>
      </p:sp>
      <p:sp>
        <p:nvSpPr>
          <p:cNvPr id="269" name="TextBox 268"/>
          <p:cNvSpPr txBox="1"/>
          <p:nvPr/>
        </p:nvSpPr>
        <p:spPr>
          <a:xfrm rot="5400000">
            <a:off x="6643297" y="1461701"/>
            <a:ext cx="1066799" cy="276999"/>
          </a:xfrm>
          <a:prstGeom prst="rect">
            <a:avLst/>
          </a:prstGeom>
          <a:solidFill>
            <a:schemeClr val="bg1"/>
          </a:solidFill>
        </p:spPr>
        <p:txBody>
          <a:bodyPr wrap="square" rtlCol="0">
            <a:spAutoFit/>
          </a:bodyPr>
          <a:lstStyle/>
          <a:p>
            <a:r>
              <a:rPr lang="en-US" sz="1200" b="1" dirty="0"/>
              <a:t>PL Seminoles</a:t>
            </a:r>
          </a:p>
        </p:txBody>
      </p:sp>
      <p:sp>
        <p:nvSpPr>
          <p:cNvPr id="286" name="Freeform 285"/>
          <p:cNvSpPr/>
          <p:nvPr/>
        </p:nvSpPr>
        <p:spPr>
          <a:xfrm>
            <a:off x="7495400" y="2020676"/>
            <a:ext cx="0" cy="3999123"/>
          </a:xfrm>
          <a:custGeom>
            <a:avLst/>
            <a:gdLst>
              <a:gd name="connsiteX0" fmla="*/ 0 w 0"/>
              <a:gd name="connsiteY0" fmla="*/ 0 h 3999123"/>
              <a:gd name="connsiteX1" fmla="*/ 0 w 0"/>
              <a:gd name="connsiteY1" fmla="*/ 3999123 h 3999123"/>
              <a:gd name="connsiteX2" fmla="*/ 0 w 0"/>
              <a:gd name="connsiteY2" fmla="*/ 3999123 h 3999123"/>
            </a:gdLst>
            <a:ahLst/>
            <a:cxnLst>
              <a:cxn ang="0">
                <a:pos x="connsiteX0" y="connsiteY0"/>
              </a:cxn>
              <a:cxn ang="0">
                <a:pos x="connsiteX1" y="connsiteY1"/>
              </a:cxn>
              <a:cxn ang="0">
                <a:pos x="connsiteX2" y="connsiteY2"/>
              </a:cxn>
            </a:cxnLst>
            <a:rect l="l" t="t" r="r" b="b"/>
            <a:pathLst>
              <a:path h="3999123">
                <a:moveTo>
                  <a:pt x="0" y="0"/>
                </a:moveTo>
                <a:lnTo>
                  <a:pt x="0" y="3999123"/>
                </a:lnTo>
                <a:lnTo>
                  <a:pt x="0" y="3999123"/>
                </a:lnTo>
              </a:path>
            </a:pathLst>
          </a:custGeom>
          <a:ln w="38100">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7" name="TextBox 286"/>
          <p:cNvSpPr txBox="1"/>
          <p:nvPr/>
        </p:nvSpPr>
        <p:spPr>
          <a:xfrm rot="5400000">
            <a:off x="7024298" y="1537900"/>
            <a:ext cx="914401" cy="276999"/>
          </a:xfrm>
          <a:prstGeom prst="rect">
            <a:avLst/>
          </a:prstGeom>
          <a:solidFill>
            <a:schemeClr val="bg1"/>
          </a:solidFill>
        </p:spPr>
        <p:txBody>
          <a:bodyPr wrap="square" rtlCol="0">
            <a:spAutoFit/>
          </a:bodyPr>
          <a:lstStyle/>
          <a:p>
            <a:r>
              <a:rPr lang="en-US" sz="1200" b="1" dirty="0"/>
              <a:t>PL Gators</a:t>
            </a:r>
          </a:p>
        </p:txBody>
      </p:sp>
      <p:sp>
        <p:nvSpPr>
          <p:cNvPr id="290" name="TextBox 289"/>
          <p:cNvSpPr txBox="1"/>
          <p:nvPr/>
        </p:nvSpPr>
        <p:spPr>
          <a:xfrm rot="5400000">
            <a:off x="7024299" y="5957501"/>
            <a:ext cx="914400" cy="276999"/>
          </a:xfrm>
          <a:prstGeom prst="rect">
            <a:avLst/>
          </a:prstGeom>
          <a:solidFill>
            <a:schemeClr val="bg1"/>
          </a:solidFill>
        </p:spPr>
        <p:txBody>
          <a:bodyPr wrap="square" rtlCol="0">
            <a:spAutoFit/>
          </a:bodyPr>
          <a:lstStyle/>
          <a:p>
            <a:r>
              <a:rPr lang="en-US" sz="1200" b="1" dirty="0"/>
              <a:t>PL Gators</a:t>
            </a:r>
          </a:p>
        </p:txBody>
      </p:sp>
      <p:sp>
        <p:nvSpPr>
          <p:cNvPr id="291" name="TextBox 290"/>
          <p:cNvSpPr txBox="1"/>
          <p:nvPr/>
        </p:nvSpPr>
        <p:spPr>
          <a:xfrm rot="5400000">
            <a:off x="6636615" y="6022683"/>
            <a:ext cx="1066799" cy="276999"/>
          </a:xfrm>
          <a:prstGeom prst="rect">
            <a:avLst/>
          </a:prstGeom>
          <a:solidFill>
            <a:schemeClr val="bg1"/>
          </a:solidFill>
        </p:spPr>
        <p:txBody>
          <a:bodyPr wrap="square" rtlCol="0">
            <a:spAutoFit/>
          </a:bodyPr>
          <a:lstStyle/>
          <a:p>
            <a:r>
              <a:rPr lang="en-US" sz="1200" b="1" dirty="0"/>
              <a:t>PL Seminoles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Coordinating Instructions</a:t>
            </a:r>
          </a:p>
        </p:txBody>
      </p:sp>
      <p:sp>
        <p:nvSpPr>
          <p:cNvPr id="3" name="Content Placeholder 2"/>
          <p:cNvSpPr>
            <a:spLocks noGrp="1"/>
          </p:cNvSpPr>
          <p:nvPr>
            <p:ph idx="1"/>
          </p:nvPr>
        </p:nvSpPr>
        <p:spPr/>
        <p:txBody>
          <a:bodyPr>
            <a:normAutofit/>
          </a:bodyPr>
          <a:lstStyle/>
          <a:p>
            <a:pPr>
              <a:buNone/>
            </a:pPr>
            <a:r>
              <a:rPr lang="en-US" sz="2400" u="sng" dirty="0"/>
              <a:t>Coordinating Instructions</a:t>
            </a:r>
            <a:r>
              <a:rPr lang="en-US" sz="2400" dirty="0"/>
              <a:t>. </a:t>
            </a:r>
          </a:p>
          <a:p>
            <a:pPr>
              <a:buNone/>
            </a:pPr>
            <a:r>
              <a:rPr lang="en-US" sz="2400" dirty="0"/>
              <a:t>			(a) Weapons TIGHT throughout operation</a:t>
            </a:r>
          </a:p>
          <a:p>
            <a:pPr>
              <a:buNone/>
            </a:pPr>
            <a:r>
              <a:rPr lang="en-US" sz="2400" dirty="0"/>
              <a:t>			(b)Each PLT will carry 60 </a:t>
            </a:r>
            <a:r>
              <a:rPr lang="en-US" sz="2400" dirty="0" err="1"/>
              <a:t>rds</a:t>
            </a:r>
            <a:r>
              <a:rPr lang="en-US" sz="2400" dirty="0"/>
              <a:t> of 60mm, 4</a:t>
            </a:r>
            <a:r>
              <a:rPr lang="en-US" sz="2400" baseline="30000" dirty="0"/>
              <a:t>th</a:t>
            </a:r>
            <a:r>
              <a:rPr lang="en-US" sz="2400" dirty="0"/>
              <a:t> PLT 100rds</a:t>
            </a:r>
          </a:p>
          <a:p>
            <a:pPr>
              <a:buNone/>
            </a:pPr>
            <a:r>
              <a:rPr lang="en-US" sz="2400" dirty="0"/>
              <a:t>			(c) All Soldiers will carry more than 6 qt of water</a:t>
            </a:r>
          </a:p>
          <a:p>
            <a:pPr>
              <a:buNone/>
            </a:pPr>
            <a:r>
              <a:rPr lang="en-US" sz="2400" dirty="0"/>
              <a:t>			(d) MOPP Level is 0</a:t>
            </a:r>
          </a:p>
          <a:p>
            <a:pPr>
              <a:buNone/>
            </a:pPr>
            <a:r>
              <a:rPr lang="en-US" sz="2400" dirty="0"/>
              <a:t>			(e) Keep all fires at least 15 degrees ahead of front line trace of troops</a:t>
            </a:r>
          </a:p>
          <a:p>
            <a:pPr>
              <a:buNone/>
            </a:pPr>
            <a:r>
              <a:rPr lang="en-US" sz="2400" dirty="0"/>
              <a:t>			</a:t>
            </a:r>
          </a:p>
          <a:p>
            <a:pPr>
              <a:buNone/>
            </a:pPr>
            <a:r>
              <a:rPr lang="en-US" sz="2400" dirty="0"/>
              <a:t>			</a:t>
            </a:r>
          </a:p>
          <a:p>
            <a:pPr>
              <a:buNone/>
            </a:pPr>
            <a:endParaRPr lang="en-US" sz="2400" dirty="0"/>
          </a:p>
        </p:txBody>
      </p:sp>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50</a:t>
            </a:fld>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CCIR</a:t>
            </a:r>
          </a:p>
        </p:txBody>
      </p:sp>
      <p:sp>
        <p:nvSpPr>
          <p:cNvPr id="3" name="Content Placeholder 2"/>
          <p:cNvSpPr>
            <a:spLocks noGrp="1"/>
          </p:cNvSpPr>
          <p:nvPr>
            <p:ph idx="1"/>
          </p:nvPr>
        </p:nvSpPr>
        <p:spPr/>
        <p:txBody>
          <a:bodyPr/>
          <a:lstStyle/>
          <a:p>
            <a:pPr>
              <a:buNone/>
            </a:pPr>
            <a:r>
              <a:rPr lang="en-US" sz="2000" u="sng" dirty="0"/>
              <a:t>Commander’s Critical Information Requirements</a:t>
            </a:r>
            <a:r>
              <a:rPr lang="en-US" sz="2000" dirty="0"/>
              <a:t>.</a:t>
            </a:r>
          </a:p>
          <a:p>
            <a:pPr>
              <a:buNone/>
            </a:pPr>
            <a:r>
              <a:rPr lang="en-US" sz="2000" dirty="0"/>
              <a:t>			(a) PIR</a:t>
            </a:r>
          </a:p>
          <a:p>
            <a:pPr>
              <a:buNone/>
            </a:pPr>
            <a:r>
              <a:rPr lang="en-US" sz="2000" dirty="0"/>
              <a:t>				(1) Composition/disposition of enemy on OBJs</a:t>
            </a:r>
          </a:p>
          <a:p>
            <a:pPr>
              <a:buNone/>
            </a:pPr>
            <a:r>
              <a:rPr lang="en-US" sz="2000" dirty="0"/>
              <a:t>				(2) Location of mine/wire obstacle </a:t>
            </a:r>
          </a:p>
          <a:p>
            <a:pPr>
              <a:buNone/>
            </a:pPr>
            <a:r>
              <a:rPr lang="en-US" sz="2000" dirty="0"/>
              <a:t>				(3) Number/Type/Location of ADA assets</a:t>
            </a:r>
          </a:p>
          <a:p>
            <a:pPr>
              <a:buNone/>
            </a:pPr>
            <a:r>
              <a:rPr lang="en-US" sz="2000" dirty="0"/>
              <a:t>				(4) Number/Type/Location of anti-tank assets</a:t>
            </a:r>
          </a:p>
          <a:p>
            <a:pPr>
              <a:buNone/>
            </a:pPr>
            <a:r>
              <a:rPr lang="en-US" sz="2000" dirty="0"/>
              <a:t>			(b) FFIR</a:t>
            </a:r>
          </a:p>
          <a:p>
            <a:pPr>
              <a:buNone/>
            </a:pPr>
            <a:r>
              <a:rPr lang="en-US" sz="2000" dirty="0"/>
              <a:t>				(1) Loss of crew serve weapon system</a:t>
            </a:r>
          </a:p>
          <a:p>
            <a:pPr>
              <a:buNone/>
            </a:pPr>
            <a:r>
              <a:rPr lang="en-US" sz="2000" dirty="0"/>
              <a:t>				(2) Loss of Gun Truck</a:t>
            </a:r>
          </a:p>
          <a:p>
            <a:pPr>
              <a:buNone/>
            </a:pPr>
            <a:r>
              <a:rPr lang="en-US" sz="2000" dirty="0"/>
              <a:t>				(3) Failure to establish SBF</a:t>
            </a:r>
          </a:p>
          <a:p>
            <a:pPr>
              <a:buNone/>
            </a:pPr>
            <a:r>
              <a:rPr lang="en-US" sz="2000" dirty="0"/>
              <a:t>				(4) Failure to seize OBJ Bull north</a:t>
            </a:r>
          </a:p>
          <a:p>
            <a:pPr>
              <a:buNone/>
            </a:pPr>
            <a:endParaRPr lang="en-US" sz="2000" dirty="0"/>
          </a:p>
        </p:txBody>
      </p:sp>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51</a:t>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Sustainment</a:t>
            </a:r>
          </a:p>
        </p:txBody>
      </p:sp>
      <p:sp>
        <p:nvSpPr>
          <p:cNvPr id="3" name="Content Placeholder 2"/>
          <p:cNvSpPr>
            <a:spLocks noGrp="1"/>
          </p:cNvSpPr>
          <p:nvPr>
            <p:ph idx="1"/>
          </p:nvPr>
        </p:nvSpPr>
        <p:spPr/>
        <p:txBody>
          <a:bodyPr>
            <a:normAutofit fontScale="55000" lnSpcReduction="20000"/>
          </a:bodyPr>
          <a:lstStyle/>
          <a:p>
            <a:pPr>
              <a:buNone/>
            </a:pPr>
            <a:r>
              <a:rPr lang="en-US" b="1" dirty="0"/>
              <a:t>4. (U) </a:t>
            </a:r>
            <a:r>
              <a:rPr lang="en-US" b="1" u="sng" dirty="0"/>
              <a:t>Sustainment</a:t>
            </a:r>
            <a:r>
              <a:rPr lang="en-US" dirty="0"/>
              <a:t>. Priority of sustainment goes to 1</a:t>
            </a:r>
            <a:r>
              <a:rPr lang="en-US" baseline="30000" dirty="0"/>
              <a:t>st</a:t>
            </a:r>
            <a:r>
              <a:rPr lang="en-US" dirty="0"/>
              <a:t> Platoon, 2</a:t>
            </a:r>
            <a:r>
              <a:rPr lang="en-US" baseline="30000" dirty="0"/>
              <a:t>nd</a:t>
            </a:r>
            <a:r>
              <a:rPr lang="en-US" dirty="0"/>
              <a:t> Platoon, 4</a:t>
            </a:r>
            <a:r>
              <a:rPr lang="en-US" baseline="30000" dirty="0"/>
              <a:t>th</a:t>
            </a:r>
            <a:r>
              <a:rPr lang="en-US" dirty="0"/>
              <a:t> Platoon and 3</a:t>
            </a:r>
            <a:r>
              <a:rPr lang="en-US" baseline="30000" dirty="0"/>
              <a:t>rd</a:t>
            </a:r>
            <a:r>
              <a:rPr lang="en-US" dirty="0"/>
              <a:t> Platoon. All units will conduct resupply prior to SP from the APOD. Platoons will be re-supplied after OBJ Bull has been seized</a:t>
            </a:r>
          </a:p>
          <a:p>
            <a:pPr>
              <a:buNone/>
            </a:pPr>
            <a:r>
              <a:rPr lang="en-US" dirty="0"/>
              <a:t>	a. (U) </a:t>
            </a:r>
            <a:r>
              <a:rPr lang="en-US" u="sng" dirty="0"/>
              <a:t>Logistics</a:t>
            </a:r>
            <a:r>
              <a:rPr lang="en-US" dirty="0"/>
              <a:t>. Refer to Appendix 1 (Logistics) to Annex F (Sustainment) as required.</a:t>
            </a:r>
          </a:p>
          <a:p>
            <a:pPr>
              <a:buNone/>
            </a:pPr>
            <a:r>
              <a:rPr lang="en-US" dirty="0"/>
              <a:t>		(1) (U) Class I- M-M-M, 2x Water buffaloes will be located at the APOD </a:t>
            </a:r>
          </a:p>
          <a:p>
            <a:pPr>
              <a:buNone/>
            </a:pPr>
            <a:r>
              <a:rPr lang="en-US" dirty="0"/>
              <a:t>		(2) (U) Class IIIB- Gun Trucks fuel at CL III point at APOD</a:t>
            </a:r>
          </a:p>
          <a:p>
            <a:pPr>
              <a:buNone/>
            </a:pPr>
            <a:r>
              <a:rPr lang="en-US" dirty="0"/>
              <a:t>		(3) (U) Class IV- All construction materials will be transported to OBJ Bull after it has been seized. Request all additional CLIV prior to company RXL.</a:t>
            </a:r>
          </a:p>
          <a:p>
            <a:pPr>
              <a:buNone/>
            </a:pPr>
            <a:r>
              <a:rPr lang="en-US" dirty="0"/>
              <a:t>		(4) (U) Class V- Ammo point will be located at APOD, resupply will be conducted at OBJ Bull</a:t>
            </a:r>
          </a:p>
          <a:p>
            <a:pPr>
              <a:buNone/>
            </a:pPr>
            <a:r>
              <a:rPr lang="en-US" dirty="0"/>
              <a:t>		(5) (U) Class VIII- Re-supply will be conducted prior to leaving APOD</a:t>
            </a:r>
          </a:p>
          <a:p>
            <a:pPr>
              <a:buNone/>
            </a:pPr>
            <a:r>
              <a:rPr lang="en-US" dirty="0"/>
              <a:t>		(6) (U) Class IX- UMCP will be located at APOD</a:t>
            </a:r>
          </a:p>
          <a:p>
            <a:pPr>
              <a:buNone/>
            </a:pPr>
            <a:r>
              <a:rPr lang="en-US" dirty="0"/>
              <a:t>	b. (U) </a:t>
            </a:r>
            <a:r>
              <a:rPr lang="en-US" u="sng" dirty="0"/>
              <a:t>Personnel</a:t>
            </a:r>
            <a:r>
              <a:rPr lang="en-US" dirty="0"/>
              <a:t>. Refer to Appendix 2 (Personnel Services Support) to Annex F (Sustainment) </a:t>
            </a:r>
          </a:p>
          <a:p>
            <a:pPr>
              <a:buNone/>
            </a:pPr>
            <a:r>
              <a:rPr lang="en-US" dirty="0"/>
              <a:t>	c. (U) </a:t>
            </a:r>
            <a:r>
              <a:rPr lang="en-US" u="sng" dirty="0"/>
              <a:t>Health System Support</a:t>
            </a:r>
            <a:r>
              <a:rPr lang="en-US" dirty="0"/>
              <a:t>. Refer to Appendix 3 (Army Health System Support) to Annex F (Sustainment) as required.</a:t>
            </a:r>
          </a:p>
          <a:p>
            <a:pPr>
              <a:buNone/>
            </a:pPr>
            <a:endParaRPr lang="en-US" dirty="0"/>
          </a:p>
        </p:txBody>
      </p:sp>
      <p:sp>
        <p:nvSpPr>
          <p:cNvPr id="4" name="Slide Number Placeholder 3"/>
          <p:cNvSpPr>
            <a:spLocks noGrp="1"/>
          </p:cNvSpPr>
          <p:nvPr>
            <p:ph type="sldNum" sz="quarter" idx="12"/>
          </p:nvPr>
        </p:nvSpPr>
        <p:spPr/>
        <p:txBody>
          <a:bodyPr/>
          <a:lstStyle/>
          <a:p>
            <a:fld id="{E890E140-0B60-4672-8063-1ED41C323063}" type="slidenum">
              <a:rPr lang="en-US" smtClean="0"/>
              <a:pPr/>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 Command</a:t>
            </a:r>
          </a:p>
        </p:txBody>
      </p:sp>
      <p:sp>
        <p:nvSpPr>
          <p:cNvPr id="3" name="Content Placeholder 2"/>
          <p:cNvSpPr>
            <a:spLocks noGrp="1"/>
          </p:cNvSpPr>
          <p:nvPr>
            <p:ph idx="1"/>
          </p:nvPr>
        </p:nvSpPr>
        <p:spPr/>
        <p:txBody>
          <a:bodyPr>
            <a:normAutofit fontScale="47500" lnSpcReduction="20000"/>
          </a:bodyPr>
          <a:lstStyle/>
          <a:p>
            <a:pPr>
              <a:buNone/>
            </a:pPr>
            <a:r>
              <a:rPr lang="en-US" b="1" dirty="0"/>
              <a:t>5. (U) </a:t>
            </a:r>
            <a:r>
              <a:rPr lang="en-US" b="1" u="sng" dirty="0"/>
              <a:t>Mission Command</a:t>
            </a:r>
            <a:r>
              <a:rPr lang="en-US" b="1" dirty="0"/>
              <a:t>.</a:t>
            </a:r>
            <a:endParaRPr lang="en-US" dirty="0"/>
          </a:p>
          <a:p>
            <a:pPr>
              <a:buNone/>
            </a:pPr>
            <a:r>
              <a:rPr lang="en-US" dirty="0"/>
              <a:t>	a. (U) </a:t>
            </a:r>
            <a:r>
              <a:rPr lang="en-US" u="sng" dirty="0"/>
              <a:t>Command</a:t>
            </a:r>
            <a:r>
              <a:rPr lang="en-US" dirty="0"/>
              <a:t>.</a:t>
            </a:r>
          </a:p>
          <a:p>
            <a:pPr>
              <a:buNone/>
            </a:pPr>
            <a:r>
              <a:rPr lang="en-US" dirty="0"/>
              <a:t>		(1) (U) </a:t>
            </a:r>
            <a:r>
              <a:rPr lang="en-US" u="sng" dirty="0"/>
              <a:t>Location of Commander</a:t>
            </a:r>
            <a:r>
              <a:rPr lang="en-US" dirty="0"/>
              <a:t>. Commander will be located with 1</a:t>
            </a:r>
            <a:r>
              <a:rPr lang="en-US" baseline="30000" dirty="0"/>
              <a:t>st</a:t>
            </a:r>
            <a:r>
              <a:rPr lang="en-US" dirty="0"/>
              <a:t> Platoon through out the operation</a:t>
            </a:r>
          </a:p>
          <a:p>
            <a:pPr>
              <a:buNone/>
            </a:pPr>
            <a:r>
              <a:rPr lang="en-US" dirty="0"/>
              <a:t>		(2) (U) </a:t>
            </a:r>
            <a:r>
              <a:rPr lang="en-US" u="sng" dirty="0"/>
              <a:t>Succession of Command</a:t>
            </a:r>
            <a:r>
              <a:rPr lang="en-US" dirty="0"/>
              <a:t>. CO,4</a:t>
            </a:r>
            <a:r>
              <a:rPr lang="en-US" baseline="30000" dirty="0"/>
              <a:t>th</a:t>
            </a:r>
            <a:r>
              <a:rPr lang="en-US" dirty="0"/>
              <a:t> PL,  1</a:t>
            </a:r>
            <a:r>
              <a:rPr lang="en-US" baseline="30000" dirty="0"/>
              <a:t>st</a:t>
            </a:r>
            <a:r>
              <a:rPr lang="en-US" dirty="0"/>
              <a:t> PL, 2</a:t>
            </a:r>
            <a:r>
              <a:rPr lang="en-US" baseline="30000" dirty="0"/>
              <a:t>nd</a:t>
            </a:r>
            <a:r>
              <a:rPr lang="en-US" dirty="0"/>
              <a:t> PL, 3</a:t>
            </a:r>
            <a:r>
              <a:rPr lang="en-US" baseline="30000" dirty="0"/>
              <a:t>rd</a:t>
            </a:r>
            <a:r>
              <a:rPr lang="en-US" dirty="0"/>
              <a:t> PL, FO</a:t>
            </a:r>
          </a:p>
          <a:p>
            <a:pPr>
              <a:buNone/>
            </a:pPr>
            <a:r>
              <a:rPr lang="en-US" dirty="0"/>
              <a:t>		(3) (U) </a:t>
            </a:r>
            <a:r>
              <a:rPr lang="en-US" u="sng" dirty="0"/>
              <a:t>Liaison Requirements</a:t>
            </a:r>
            <a:r>
              <a:rPr lang="en-US" dirty="0"/>
              <a:t>. 3</a:t>
            </a:r>
            <a:r>
              <a:rPr lang="en-US" baseline="30000" dirty="0"/>
              <a:t>rd</a:t>
            </a:r>
            <a:r>
              <a:rPr lang="en-US" dirty="0"/>
              <a:t> PL with BN Scouts, 2</a:t>
            </a:r>
            <a:r>
              <a:rPr lang="en-US" baseline="30000" dirty="0"/>
              <a:t>nd</a:t>
            </a:r>
            <a:r>
              <a:rPr lang="en-US" dirty="0"/>
              <a:t> PLT with BN Engineers</a:t>
            </a:r>
          </a:p>
          <a:p>
            <a:pPr>
              <a:buNone/>
            </a:pPr>
            <a:r>
              <a:rPr lang="en-US" dirty="0"/>
              <a:t>	b. (U) </a:t>
            </a:r>
            <a:r>
              <a:rPr lang="en-US" u="sng" dirty="0"/>
              <a:t>Control</a:t>
            </a:r>
            <a:r>
              <a:rPr lang="en-US" dirty="0"/>
              <a:t>.</a:t>
            </a:r>
          </a:p>
          <a:p>
            <a:pPr>
              <a:buNone/>
            </a:pPr>
            <a:r>
              <a:rPr lang="en-US" dirty="0"/>
              <a:t>		(1) (U) </a:t>
            </a:r>
            <a:r>
              <a:rPr lang="en-US" u="sng" dirty="0"/>
              <a:t>Command Posts</a:t>
            </a:r>
            <a:r>
              <a:rPr lang="en-US" dirty="0"/>
              <a:t>. Company command post will be located at the AA. </a:t>
            </a:r>
          </a:p>
          <a:p>
            <a:pPr>
              <a:buNone/>
            </a:pPr>
            <a:r>
              <a:rPr lang="en-US" dirty="0"/>
              <a:t>		(2) (U) </a:t>
            </a:r>
            <a:r>
              <a:rPr lang="en-US" u="sng" dirty="0"/>
              <a:t>Reports</a:t>
            </a:r>
            <a:r>
              <a:rPr lang="en-US" dirty="0"/>
              <a:t>.</a:t>
            </a:r>
          </a:p>
          <a:p>
            <a:pPr>
              <a:buNone/>
            </a:pPr>
            <a:r>
              <a:rPr lang="en-US" dirty="0"/>
              <a:t>			(a) Crossing of all phase lines</a:t>
            </a:r>
          </a:p>
          <a:p>
            <a:pPr>
              <a:buNone/>
            </a:pPr>
            <a:r>
              <a:rPr lang="en-US" dirty="0"/>
              <a:t>			(b) On enemy contact (SALT)</a:t>
            </a:r>
          </a:p>
          <a:p>
            <a:pPr>
              <a:buNone/>
            </a:pPr>
            <a:r>
              <a:rPr lang="en-US" dirty="0"/>
              <a:t>			(c) OBJ Seized (SALT and LACE)</a:t>
            </a:r>
          </a:p>
          <a:p>
            <a:pPr>
              <a:buNone/>
            </a:pPr>
            <a:r>
              <a:rPr lang="en-US" dirty="0"/>
              <a:t>			(d) 9-Line MEDEVAC request</a:t>
            </a:r>
          </a:p>
          <a:p>
            <a:pPr>
              <a:buNone/>
            </a:pPr>
            <a:r>
              <a:rPr lang="en-US" dirty="0"/>
              <a:t>			(e) 9-Line EOD Request</a:t>
            </a:r>
          </a:p>
          <a:p>
            <a:pPr>
              <a:buNone/>
            </a:pPr>
            <a:r>
              <a:rPr lang="en-US" dirty="0"/>
              <a:t>			(f) Sensitive Item (Green 2) 0500, 1700 daily</a:t>
            </a:r>
          </a:p>
          <a:p>
            <a:pPr>
              <a:buNone/>
            </a:pPr>
            <a:r>
              <a:rPr lang="en-US" dirty="0"/>
              <a:t>			(g) Supply Request (Orange 1) 1700 daily</a:t>
            </a:r>
          </a:p>
          <a:p>
            <a:pPr>
              <a:buNone/>
            </a:pPr>
            <a:r>
              <a:rPr lang="en-US" dirty="0"/>
              <a:t>	c. (U) </a:t>
            </a:r>
            <a:r>
              <a:rPr lang="en-US" u="sng" dirty="0"/>
              <a:t>Signal</a:t>
            </a:r>
            <a:r>
              <a:rPr lang="en-US" dirty="0"/>
              <a:t>. Refer to Annex H (Signal) </a:t>
            </a:r>
          </a:p>
          <a:p>
            <a:pPr>
              <a:buNone/>
            </a:pPr>
            <a:endParaRPr lang="en-US" dirty="0"/>
          </a:p>
        </p:txBody>
      </p:sp>
      <p:sp>
        <p:nvSpPr>
          <p:cNvPr id="4" name="Slide Number Placeholder 3"/>
          <p:cNvSpPr>
            <a:spLocks noGrp="1"/>
          </p:cNvSpPr>
          <p:nvPr>
            <p:ph type="sldNum" sz="quarter" idx="12"/>
          </p:nvPr>
        </p:nvSpPr>
        <p:spPr/>
        <p:txBody>
          <a:bodyPr/>
          <a:lstStyle/>
          <a:p>
            <a:fld id="{E890E140-0B60-4672-8063-1ED41C323063}" type="slidenum">
              <a:rPr lang="en-US" smtClean="0"/>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of Signal(Annex H)</a:t>
            </a:r>
          </a:p>
        </p:txBody>
      </p:sp>
      <p:sp>
        <p:nvSpPr>
          <p:cNvPr id="4" name="Slide Number Placeholder 3"/>
          <p:cNvSpPr>
            <a:spLocks noGrp="1"/>
          </p:cNvSpPr>
          <p:nvPr>
            <p:ph type="sldNum" sz="quarter" idx="12"/>
          </p:nvPr>
        </p:nvSpPr>
        <p:spPr/>
        <p:txBody>
          <a:bodyPr/>
          <a:lstStyle/>
          <a:p>
            <a:pPr>
              <a:defRPr/>
            </a:pPr>
            <a:fld id="{EC394D6F-9319-40DC-91A2-F8254722BC1D}" type="slidenum">
              <a:rPr lang="en-US" smtClean="0"/>
              <a:pPr>
                <a:defRPr/>
              </a:pPr>
              <a:t>54</a:t>
            </a:fld>
            <a:endParaRPr lang="en-US"/>
          </a:p>
        </p:txBody>
      </p:sp>
      <p:sp>
        <p:nvSpPr>
          <p:cNvPr id="5" name="Oval 4"/>
          <p:cNvSpPr/>
          <p:nvPr/>
        </p:nvSpPr>
        <p:spPr>
          <a:xfrm>
            <a:off x="3733800" y="3048000"/>
            <a:ext cx="1676400" cy="10207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Company</a:t>
            </a:r>
          </a:p>
        </p:txBody>
      </p:sp>
      <p:sp>
        <p:nvSpPr>
          <p:cNvPr id="6" name="Oval 5"/>
          <p:cNvSpPr/>
          <p:nvPr/>
        </p:nvSpPr>
        <p:spPr>
          <a:xfrm>
            <a:off x="762000" y="1295400"/>
            <a:ext cx="1676400" cy="1020762"/>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Battalion</a:t>
            </a:r>
          </a:p>
        </p:txBody>
      </p:sp>
      <p:cxnSp>
        <p:nvCxnSpPr>
          <p:cNvPr id="8" name="Straight Connector 7"/>
          <p:cNvCxnSpPr>
            <a:stCxn id="6" idx="5"/>
            <a:endCxn id="5" idx="1"/>
          </p:cNvCxnSpPr>
          <p:nvPr/>
        </p:nvCxnSpPr>
        <p:spPr>
          <a:xfrm>
            <a:off x="2192897" y="2166675"/>
            <a:ext cx="1786406" cy="1030812"/>
          </a:xfrm>
          <a:prstGeom prst="line">
            <a:avLst/>
          </a:prstGeom>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1028700" y="5181600"/>
            <a:ext cx="838200" cy="609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1</a:t>
            </a:r>
            <a:r>
              <a:rPr lang="en-US" baseline="30000" dirty="0"/>
              <a:t>st</a:t>
            </a:r>
            <a:r>
              <a:rPr lang="en-US" dirty="0"/>
              <a:t> </a:t>
            </a:r>
          </a:p>
        </p:txBody>
      </p:sp>
      <p:sp>
        <p:nvSpPr>
          <p:cNvPr id="12" name="Oval 11"/>
          <p:cNvSpPr/>
          <p:nvPr/>
        </p:nvSpPr>
        <p:spPr>
          <a:xfrm>
            <a:off x="2971800" y="5181600"/>
            <a:ext cx="838200" cy="609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2</a:t>
            </a:r>
            <a:r>
              <a:rPr lang="en-US" baseline="30000" dirty="0"/>
              <a:t>nd</a:t>
            </a:r>
            <a:r>
              <a:rPr lang="en-US" dirty="0"/>
              <a:t> </a:t>
            </a:r>
          </a:p>
        </p:txBody>
      </p:sp>
      <p:sp>
        <p:nvSpPr>
          <p:cNvPr id="13" name="Oval 12"/>
          <p:cNvSpPr/>
          <p:nvPr/>
        </p:nvSpPr>
        <p:spPr>
          <a:xfrm>
            <a:off x="4914900" y="5181600"/>
            <a:ext cx="838200" cy="609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a:t>
            </a:r>
            <a:r>
              <a:rPr lang="en-US" baseline="30000" dirty="0"/>
              <a:t>rd</a:t>
            </a:r>
            <a:r>
              <a:rPr lang="en-US" dirty="0"/>
              <a:t>  </a:t>
            </a:r>
          </a:p>
        </p:txBody>
      </p:sp>
      <p:sp>
        <p:nvSpPr>
          <p:cNvPr id="15" name="TextBox 14"/>
          <p:cNvSpPr txBox="1"/>
          <p:nvPr/>
        </p:nvSpPr>
        <p:spPr>
          <a:xfrm>
            <a:off x="3064903" y="1390471"/>
            <a:ext cx="1430897" cy="1200329"/>
          </a:xfrm>
          <a:prstGeom prst="rect">
            <a:avLst/>
          </a:prstGeom>
          <a:noFill/>
        </p:spPr>
        <p:txBody>
          <a:bodyPr wrap="square" rtlCol="0">
            <a:spAutoFit/>
          </a:bodyPr>
          <a:lstStyle/>
          <a:p>
            <a:r>
              <a:rPr lang="en-US" dirty="0"/>
              <a:t>P: BN CMD</a:t>
            </a:r>
          </a:p>
          <a:p>
            <a:r>
              <a:rPr lang="en-US" dirty="0"/>
              <a:t>A: O&amp;I</a:t>
            </a:r>
          </a:p>
          <a:p>
            <a:r>
              <a:rPr lang="en-US" dirty="0"/>
              <a:t>C: BN Fires</a:t>
            </a:r>
          </a:p>
          <a:p>
            <a:r>
              <a:rPr lang="en-US" dirty="0"/>
              <a:t>E: A&amp;L</a:t>
            </a:r>
          </a:p>
        </p:txBody>
      </p:sp>
      <p:cxnSp>
        <p:nvCxnSpPr>
          <p:cNvPr id="17" name="Straight Connector 16"/>
          <p:cNvCxnSpPr>
            <a:stCxn id="5" idx="4"/>
            <a:endCxn id="10" idx="0"/>
          </p:cNvCxnSpPr>
          <p:nvPr/>
        </p:nvCxnSpPr>
        <p:spPr>
          <a:xfrm flipH="1">
            <a:off x="1447800" y="4068762"/>
            <a:ext cx="3124200" cy="111283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5" idx="4"/>
            <a:endCxn id="12" idx="0"/>
          </p:cNvCxnSpPr>
          <p:nvPr/>
        </p:nvCxnSpPr>
        <p:spPr>
          <a:xfrm flipH="1">
            <a:off x="3390900" y="4068762"/>
            <a:ext cx="1181100" cy="111283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a:stCxn id="5" idx="4"/>
            <a:endCxn id="13" idx="0"/>
          </p:cNvCxnSpPr>
          <p:nvPr/>
        </p:nvCxnSpPr>
        <p:spPr>
          <a:xfrm>
            <a:off x="4572000" y="4068762"/>
            <a:ext cx="762000" cy="1112838"/>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a:stCxn id="5" idx="4"/>
          </p:cNvCxnSpPr>
          <p:nvPr/>
        </p:nvCxnSpPr>
        <p:spPr>
          <a:xfrm>
            <a:off x="4572000" y="4068762"/>
            <a:ext cx="2819400" cy="1112838"/>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189103" y="3295471"/>
            <a:ext cx="1430897" cy="1200329"/>
          </a:xfrm>
          <a:prstGeom prst="rect">
            <a:avLst/>
          </a:prstGeom>
          <a:noFill/>
        </p:spPr>
        <p:txBody>
          <a:bodyPr wrap="square" rtlCol="0">
            <a:spAutoFit/>
          </a:bodyPr>
          <a:lstStyle/>
          <a:p>
            <a:r>
              <a:rPr lang="en-US" dirty="0"/>
              <a:t>P: CO CMD</a:t>
            </a:r>
          </a:p>
          <a:p>
            <a:r>
              <a:rPr lang="en-US" dirty="0"/>
              <a:t>A: 4</a:t>
            </a:r>
            <a:r>
              <a:rPr lang="en-US" baseline="30000" dirty="0"/>
              <a:t>th</a:t>
            </a:r>
            <a:r>
              <a:rPr lang="en-US" dirty="0"/>
              <a:t>  PLT</a:t>
            </a:r>
          </a:p>
          <a:p>
            <a:r>
              <a:rPr lang="en-US" dirty="0"/>
              <a:t>C: 2</a:t>
            </a:r>
            <a:r>
              <a:rPr lang="en-US" baseline="30000" dirty="0"/>
              <a:t>nd</a:t>
            </a:r>
            <a:r>
              <a:rPr lang="en-US" dirty="0"/>
              <a:t> PLT</a:t>
            </a:r>
          </a:p>
          <a:p>
            <a:r>
              <a:rPr lang="en-US" dirty="0"/>
              <a:t>E: 3</a:t>
            </a:r>
            <a:r>
              <a:rPr lang="en-US" baseline="30000" dirty="0"/>
              <a:t>rd</a:t>
            </a:r>
            <a:r>
              <a:rPr lang="en-US" dirty="0"/>
              <a:t>  PLT</a:t>
            </a:r>
          </a:p>
        </p:txBody>
      </p:sp>
      <p:sp>
        <p:nvSpPr>
          <p:cNvPr id="25" name="TextBox 24"/>
          <p:cNvSpPr txBox="1"/>
          <p:nvPr/>
        </p:nvSpPr>
        <p:spPr>
          <a:xfrm>
            <a:off x="6189104" y="1371600"/>
            <a:ext cx="2937994" cy="1754326"/>
          </a:xfrm>
          <a:prstGeom prst="rect">
            <a:avLst/>
          </a:prstGeom>
          <a:noFill/>
        </p:spPr>
        <p:txBody>
          <a:bodyPr wrap="square" rtlCol="0">
            <a:spAutoFit/>
          </a:bodyPr>
          <a:lstStyle/>
          <a:p>
            <a:r>
              <a:rPr lang="en-US" b="1" dirty="0"/>
              <a:t>Shift and Cease Fire</a:t>
            </a:r>
          </a:p>
          <a:p>
            <a:r>
              <a:rPr lang="en-US" dirty="0"/>
              <a:t>P: FM CO CMD</a:t>
            </a:r>
          </a:p>
          <a:p>
            <a:r>
              <a:rPr lang="en-US" dirty="0"/>
              <a:t>A: WSC/GSC</a:t>
            </a:r>
          </a:p>
          <a:p>
            <a:r>
              <a:rPr lang="en-US" dirty="0"/>
              <a:t>C: Green SMK/ Purple SMK</a:t>
            </a:r>
          </a:p>
          <a:p>
            <a:r>
              <a:rPr lang="en-US" dirty="0"/>
              <a:t>E: VS-17 Panel</a:t>
            </a:r>
          </a:p>
        </p:txBody>
      </p:sp>
      <p:sp>
        <p:nvSpPr>
          <p:cNvPr id="20" name="Oval 19"/>
          <p:cNvSpPr/>
          <p:nvPr/>
        </p:nvSpPr>
        <p:spPr>
          <a:xfrm>
            <a:off x="7010400" y="5181600"/>
            <a:ext cx="838200" cy="6096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4</a:t>
            </a:r>
            <a:r>
              <a:rPr lang="en-US" baseline="30000" dirty="0"/>
              <a:t>th</a:t>
            </a:r>
            <a:r>
              <a:rPr lang="en-US" dirty="0"/>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Imagery/Maps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4" descr="A2LTCoATK2"/>
          <p:cNvPicPr>
            <a:picLocks noChangeAspect="1" noChangeArrowheads="1"/>
          </p:cNvPicPr>
          <p:nvPr/>
        </p:nvPicPr>
        <p:blipFill>
          <a:blip r:embed="rId3" cstate="print"/>
          <a:srcRect t="11998" r="14894"/>
          <a:stretch>
            <a:fillRect/>
          </a:stretch>
        </p:blipFill>
        <p:spPr bwMode="auto">
          <a:xfrm>
            <a:off x="0" y="0"/>
            <a:ext cx="9144000" cy="6858000"/>
          </a:xfrm>
          <a:prstGeom prst="rect">
            <a:avLst/>
          </a:prstGeom>
          <a:noFill/>
          <a:ln w="9525">
            <a:noFill/>
            <a:miter lim="800000"/>
            <a:headEnd/>
            <a:tailEnd/>
          </a:ln>
        </p:spPr>
      </p:pic>
      <p:sp>
        <p:nvSpPr>
          <p:cNvPr id="116" name="Title 115"/>
          <p:cNvSpPr>
            <a:spLocks noGrp="1"/>
          </p:cNvSpPr>
          <p:nvPr>
            <p:ph type="title"/>
          </p:nvPr>
        </p:nvSpPr>
        <p:spPr/>
        <p:txBody>
          <a:bodyPr/>
          <a:lstStyle/>
          <a:p>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l="26190" t="19729" r="25215" b="22286"/>
          <a:stretch>
            <a:fillRect/>
          </a:stretch>
        </p:blipFill>
        <p:spPr bwMode="auto">
          <a:xfrm>
            <a:off x="-1" y="0"/>
            <a:ext cx="9195955" cy="6858000"/>
          </a:xfrm>
          <a:prstGeom prst="rect">
            <a:avLst/>
          </a:prstGeom>
          <a:noFill/>
          <a:ln w="9525">
            <a:noFill/>
            <a:miter lim="800000"/>
            <a:headEnd/>
            <a:tailEnd/>
          </a:ln>
        </p:spPr>
      </p:pic>
      <p:grpSp>
        <p:nvGrpSpPr>
          <p:cNvPr id="2" name="Group 199"/>
          <p:cNvGrpSpPr>
            <a:grpSpLocks/>
          </p:cNvGrpSpPr>
          <p:nvPr/>
        </p:nvGrpSpPr>
        <p:grpSpPr bwMode="auto">
          <a:xfrm>
            <a:off x="-2667000" y="2895600"/>
            <a:ext cx="228600" cy="600075"/>
            <a:chOff x="0" y="0"/>
            <a:chExt cx="288" cy="624"/>
          </a:xfrm>
        </p:grpSpPr>
        <p:grpSp>
          <p:nvGrpSpPr>
            <p:cNvPr id="3"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grpSp>
        <p:nvGrpSpPr>
          <p:cNvPr id="5" name="Group 228"/>
          <p:cNvGrpSpPr/>
          <p:nvPr/>
        </p:nvGrpSpPr>
        <p:grpSpPr>
          <a:xfrm>
            <a:off x="10134600" y="5105400"/>
            <a:ext cx="737882" cy="398874"/>
            <a:chOff x="6019800" y="3505200"/>
            <a:chExt cx="737882" cy="398874"/>
          </a:xfrm>
        </p:grpSpPr>
        <p:grpSp>
          <p:nvGrpSpPr>
            <p:cNvPr id="6" name="Group 87"/>
            <p:cNvGrpSpPr/>
            <p:nvPr/>
          </p:nvGrpSpPr>
          <p:grpSpPr>
            <a:xfrm>
              <a:off x="6019800" y="3505200"/>
              <a:ext cx="737882" cy="398874"/>
              <a:chOff x="2364723" y="4040210"/>
              <a:chExt cx="737882" cy="398874"/>
            </a:xfrm>
          </p:grpSpPr>
          <p:grpSp>
            <p:nvGrpSpPr>
              <p:cNvPr id="7" name="Group 66"/>
              <p:cNvGrpSpPr/>
              <p:nvPr/>
            </p:nvGrpSpPr>
            <p:grpSpPr>
              <a:xfrm rot="20255795">
                <a:off x="2563190" y="4040210"/>
                <a:ext cx="345744" cy="323450"/>
                <a:chOff x="903118" y="5966381"/>
                <a:chExt cx="345744" cy="323450"/>
              </a:xfrm>
            </p:grpSpPr>
            <p:grpSp>
              <p:nvGrpSpPr>
                <p:cNvPr id="8" name="Group 261"/>
                <p:cNvGrpSpPr>
                  <a:grpSpLocks/>
                </p:cNvGrpSpPr>
                <p:nvPr/>
              </p:nvGrpSpPr>
              <p:grpSpPr bwMode="auto">
                <a:xfrm rot="1428446">
                  <a:off x="903118" y="5978666"/>
                  <a:ext cx="345744" cy="311165"/>
                  <a:chOff x="336" y="576"/>
                  <a:chExt cx="336" cy="288"/>
                </a:xfrm>
              </p:grpSpPr>
              <p:sp>
                <p:nvSpPr>
                  <p:cNvPr id="238" name="Rectangle 262"/>
                  <p:cNvSpPr>
                    <a:spLocks noChangeArrowheads="1"/>
                  </p:cNvSpPr>
                  <p:nvPr/>
                </p:nvSpPr>
                <p:spPr bwMode="auto">
                  <a:xfrm>
                    <a:off x="336" y="672"/>
                    <a:ext cx="336" cy="192"/>
                  </a:xfrm>
                  <a:prstGeom prst="rect">
                    <a:avLst/>
                  </a:prstGeom>
                  <a:solidFill>
                    <a:srgbClr val="0099FF"/>
                  </a:solidFill>
                  <a:ln w="9525">
                    <a:solidFill>
                      <a:schemeClr val="tx1"/>
                    </a:solidFill>
                    <a:miter lim="800000"/>
                    <a:headEnd/>
                    <a:tailEnd/>
                  </a:ln>
                </p:spPr>
                <p:txBody>
                  <a:bodyPr wrap="none" anchor="ctr"/>
                  <a:lstStyle/>
                  <a:p>
                    <a:endParaRPr lang="en-US">
                      <a:latin typeface="Calibri" charset="0"/>
                    </a:endParaRPr>
                  </a:p>
                </p:txBody>
              </p:sp>
              <p:sp>
                <p:nvSpPr>
                  <p:cNvPr id="239" name="Line 263"/>
                  <p:cNvSpPr>
                    <a:spLocks noChangeShapeType="1"/>
                  </p:cNvSpPr>
                  <p:nvPr/>
                </p:nvSpPr>
                <p:spPr bwMode="auto">
                  <a:xfrm flipV="1">
                    <a:off x="336" y="672"/>
                    <a:ext cx="336" cy="192"/>
                  </a:xfrm>
                  <a:prstGeom prst="line">
                    <a:avLst/>
                  </a:prstGeom>
                  <a:noFill/>
                  <a:ln w="9525">
                    <a:solidFill>
                      <a:schemeClr val="tx1"/>
                    </a:solidFill>
                    <a:round/>
                    <a:headEnd/>
                    <a:tailEnd/>
                  </a:ln>
                </p:spPr>
                <p:txBody>
                  <a:bodyPr wrap="none" anchor="ctr"/>
                  <a:lstStyle/>
                  <a:p>
                    <a:endParaRPr lang="en-US"/>
                  </a:p>
                </p:txBody>
              </p:sp>
              <p:sp>
                <p:nvSpPr>
                  <p:cNvPr id="242" name="Line 264"/>
                  <p:cNvSpPr>
                    <a:spLocks noChangeShapeType="1"/>
                  </p:cNvSpPr>
                  <p:nvPr/>
                </p:nvSpPr>
                <p:spPr bwMode="auto">
                  <a:xfrm>
                    <a:off x="336" y="672"/>
                    <a:ext cx="336" cy="192"/>
                  </a:xfrm>
                  <a:prstGeom prst="line">
                    <a:avLst/>
                  </a:prstGeom>
                  <a:noFill/>
                  <a:ln w="9525">
                    <a:solidFill>
                      <a:schemeClr val="tx1"/>
                    </a:solidFill>
                    <a:round/>
                    <a:headEnd/>
                    <a:tailEnd/>
                  </a:ln>
                </p:spPr>
                <p:txBody>
                  <a:bodyPr wrap="none" anchor="ctr"/>
                  <a:lstStyle/>
                  <a:p>
                    <a:endParaRPr lang="en-US"/>
                  </a:p>
                </p:txBody>
              </p:sp>
              <p:sp>
                <p:nvSpPr>
                  <p:cNvPr id="243" name="Oval 265"/>
                  <p:cNvSpPr>
                    <a:spLocks noChangeArrowheads="1"/>
                  </p:cNvSpPr>
                  <p:nvPr/>
                </p:nvSpPr>
                <p:spPr bwMode="auto">
                  <a:xfrm>
                    <a:off x="480" y="576"/>
                    <a:ext cx="48" cy="48"/>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6" name="Oval 265"/>
                <p:cNvSpPr>
                  <a:spLocks noChangeArrowheads="1"/>
                </p:cNvSpPr>
                <p:nvPr/>
              </p:nvSpPr>
              <p:spPr bwMode="auto">
                <a:xfrm rot="1428446">
                  <a:off x="1048666" y="5966381"/>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sp>
              <p:nvSpPr>
                <p:cNvPr id="237" name="Oval 265"/>
                <p:cNvSpPr>
                  <a:spLocks noChangeArrowheads="1"/>
                </p:cNvSpPr>
                <p:nvPr/>
              </p:nvSpPr>
              <p:spPr bwMode="auto">
                <a:xfrm rot="1428446">
                  <a:off x="1157898" y="6016027"/>
                  <a:ext cx="49392" cy="51861"/>
                </a:xfrm>
                <a:prstGeom prst="ellipse">
                  <a:avLst/>
                </a:prstGeom>
                <a:solidFill>
                  <a:schemeClr val="tx1"/>
                </a:solidFill>
                <a:ln w="9525">
                  <a:solidFill>
                    <a:schemeClr val="tx1"/>
                  </a:solidFill>
                  <a:round/>
                  <a:headEnd/>
                  <a:tailEnd/>
                </a:ln>
              </p:spPr>
              <p:txBody>
                <a:bodyPr wrap="none" anchor="ctr"/>
                <a:lstStyle/>
                <a:p>
                  <a:endParaRPr lang="en-US">
                    <a:latin typeface="Calibri" charset="0"/>
                  </a:endParaRPr>
                </a:p>
              </p:txBody>
            </p:sp>
          </p:grpSp>
          <p:sp>
            <p:nvSpPr>
              <p:cNvPr id="233" name="TextBox 232"/>
              <p:cNvSpPr txBox="1"/>
              <p:nvPr/>
            </p:nvSpPr>
            <p:spPr>
              <a:xfrm>
                <a:off x="2364723" y="4186036"/>
                <a:ext cx="248701" cy="230832"/>
              </a:xfrm>
              <a:prstGeom prst="rect">
                <a:avLst/>
              </a:prstGeom>
              <a:noFill/>
            </p:spPr>
            <p:txBody>
              <a:bodyPr wrap="square" rtlCol="0">
                <a:spAutoFit/>
              </a:bodyPr>
              <a:lstStyle/>
              <a:p>
                <a:r>
                  <a:rPr lang="en-US" sz="900" dirty="0"/>
                  <a:t>4</a:t>
                </a:r>
              </a:p>
            </p:txBody>
          </p:sp>
          <p:sp>
            <p:nvSpPr>
              <p:cNvPr id="234" name="TextBox 233"/>
              <p:cNvSpPr txBox="1"/>
              <p:nvPr/>
            </p:nvSpPr>
            <p:spPr>
              <a:xfrm>
                <a:off x="2853904" y="4208252"/>
                <a:ext cx="248701" cy="230832"/>
              </a:xfrm>
              <a:prstGeom prst="rect">
                <a:avLst/>
              </a:prstGeom>
              <a:noFill/>
            </p:spPr>
            <p:txBody>
              <a:bodyPr wrap="square" rtlCol="0">
                <a:spAutoFit/>
              </a:bodyPr>
              <a:lstStyle/>
              <a:p>
                <a:r>
                  <a:rPr lang="en-US" sz="900" dirty="0"/>
                  <a:t>B</a:t>
                </a:r>
              </a:p>
            </p:txBody>
          </p:sp>
        </p:grpSp>
        <p:cxnSp>
          <p:nvCxnSpPr>
            <p:cNvPr id="231" name="Straight Connector 230"/>
            <p:cNvCxnSpPr>
              <a:stCxn id="238" idx="0"/>
              <a:endCxn id="238" idx="2"/>
            </p:cNvCxnSpPr>
            <p:nvPr/>
          </p:nvCxnSpPr>
          <p:spPr>
            <a:xfrm flipH="1">
              <a:off x="6389668" y="3620758"/>
              <a:ext cx="5082" cy="2073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119"/>
          <p:cNvGrpSpPr>
            <a:grpSpLocks/>
          </p:cNvGrpSpPr>
          <p:nvPr/>
        </p:nvGrpSpPr>
        <p:grpSpPr bwMode="auto">
          <a:xfrm rot="3824875">
            <a:off x="10019909" y="4386658"/>
            <a:ext cx="519578" cy="407171"/>
            <a:chOff x="3931340" y="3051026"/>
            <a:chExt cx="449071" cy="293526"/>
          </a:xfrm>
        </p:grpSpPr>
        <p:cxnSp>
          <p:nvCxnSpPr>
            <p:cNvPr id="251" name="Straight Connector 250"/>
            <p:cNvCxnSpPr/>
            <p:nvPr/>
          </p:nvCxnSpPr>
          <p:spPr>
            <a:xfrm>
              <a:off x="4002727" y="3198126"/>
              <a:ext cx="312458" cy="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rot="5400000">
              <a:off x="3901302" y="3232455"/>
              <a:ext cx="142135" cy="82060"/>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5" name="Straight Connector 254"/>
            <p:cNvCxnSpPr/>
            <p:nvPr/>
          </p:nvCxnSpPr>
          <p:spPr>
            <a:xfrm rot="16200000" flipH="1">
              <a:off x="4270689" y="3233279"/>
              <a:ext cx="140539" cy="78904"/>
            </a:xfrm>
            <a:prstGeom prst="line">
              <a:avLst/>
            </a:prstGeom>
            <a:ln>
              <a:solidFill>
                <a:srgbClr val="2217F5"/>
              </a:solidFill>
            </a:ln>
          </p:spPr>
          <p:style>
            <a:lnRef idx="2">
              <a:schemeClr val="accent1"/>
            </a:lnRef>
            <a:fillRef idx="0">
              <a:schemeClr val="accent1"/>
            </a:fillRef>
            <a:effectRef idx="1">
              <a:schemeClr val="accent1"/>
            </a:effectRef>
            <a:fontRef idx="minor">
              <a:schemeClr val="tx1"/>
            </a:fontRef>
          </p:style>
        </p:cxnSp>
        <p:cxnSp>
          <p:nvCxnSpPr>
            <p:cNvPr id="256" name="Straight Arrow Connector 255"/>
            <p:cNvCxnSpPr/>
            <p:nvPr/>
          </p:nvCxnSpPr>
          <p:spPr>
            <a:xfrm rot="5400000" flipH="1" flipV="1">
              <a:off x="4267132" y="3085028"/>
              <a:ext cx="145330" cy="77325"/>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cxnSp>
          <p:nvCxnSpPr>
            <p:cNvPr id="257" name="Straight Arrow Connector 256"/>
            <p:cNvCxnSpPr/>
            <p:nvPr/>
          </p:nvCxnSpPr>
          <p:spPr>
            <a:xfrm rot="16200000" flipV="1">
              <a:off x="3904113" y="3087895"/>
              <a:ext cx="140541" cy="75747"/>
            </a:xfrm>
            <a:prstGeom prst="straightConnector1">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cxnSp>
      </p:grpSp>
      <p:grpSp>
        <p:nvGrpSpPr>
          <p:cNvPr id="10" name="Group 263"/>
          <p:cNvGrpSpPr/>
          <p:nvPr/>
        </p:nvGrpSpPr>
        <p:grpSpPr>
          <a:xfrm rot="19003923">
            <a:off x="-1310729" y="2481310"/>
            <a:ext cx="410264" cy="718723"/>
            <a:chOff x="9003792" y="583271"/>
            <a:chExt cx="838200" cy="884687"/>
          </a:xfrm>
        </p:grpSpPr>
        <p:sp>
          <p:nvSpPr>
            <p:cNvPr id="266" name="Oval 265"/>
            <p:cNvSpPr>
              <a:spLocks noChangeAspect="1"/>
            </p:cNvSpPr>
            <p:nvPr/>
          </p:nvSpPr>
          <p:spPr>
            <a:xfrm rot="17535978">
              <a:off x="9197262" y="595821"/>
              <a:ext cx="250218" cy="225117"/>
            </a:xfrm>
            <a:prstGeom prst="ellipse">
              <a:avLst/>
            </a:prstGeom>
            <a:ln>
              <a:solidFill>
                <a:srgbClr val="2217F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0" name="Arc 269"/>
            <p:cNvSpPr/>
            <p:nvPr/>
          </p:nvSpPr>
          <p:spPr>
            <a:xfrm>
              <a:off x="9003792" y="734568"/>
              <a:ext cx="838200" cy="733390"/>
            </a:xfrm>
            <a:prstGeom prst="arc">
              <a:avLst/>
            </a:prstGeom>
            <a:ln>
              <a:solidFill>
                <a:srgbClr val="2217F5"/>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14" name="Line 68"/>
          <p:cNvSpPr>
            <a:spLocks noChangeShapeType="1"/>
          </p:cNvSpPr>
          <p:nvPr/>
        </p:nvSpPr>
        <p:spPr bwMode="auto">
          <a:xfrm flipH="1" flipV="1">
            <a:off x="-569408" y="4323304"/>
            <a:ext cx="76200" cy="304800"/>
          </a:xfrm>
          <a:prstGeom prst="line">
            <a:avLst/>
          </a:prstGeom>
          <a:noFill/>
          <a:ln w="19050">
            <a:solidFill>
              <a:schemeClr val="tx1"/>
            </a:solidFill>
            <a:round/>
            <a:headEnd/>
            <a:tailEnd/>
          </a:ln>
        </p:spPr>
        <p:txBody>
          <a:bodyPr wrap="none" anchor="ctr"/>
          <a:lstStyle/>
          <a:p>
            <a:endParaRPr lang="en-US"/>
          </a:p>
        </p:txBody>
      </p:sp>
      <p:grpSp>
        <p:nvGrpSpPr>
          <p:cNvPr id="14" name="Group 64"/>
          <p:cNvGrpSpPr>
            <a:grpSpLocks/>
          </p:cNvGrpSpPr>
          <p:nvPr/>
        </p:nvGrpSpPr>
        <p:grpSpPr bwMode="auto">
          <a:xfrm>
            <a:off x="-685800" y="3962400"/>
            <a:ext cx="238125" cy="352425"/>
            <a:chOff x="1284" y="1530"/>
            <a:chExt cx="576" cy="960"/>
          </a:xfrm>
        </p:grpSpPr>
        <p:sp>
          <p:nvSpPr>
            <p:cNvPr id="123" name="Rectangle 65"/>
            <p:cNvSpPr>
              <a:spLocks noChangeArrowheads="1"/>
            </p:cNvSpPr>
            <p:nvPr/>
          </p:nvSpPr>
          <p:spPr bwMode="auto">
            <a:xfrm>
              <a:off x="1284" y="1530"/>
              <a:ext cx="576" cy="576"/>
            </a:xfrm>
            <a:prstGeom prst="rect">
              <a:avLst/>
            </a:prstGeom>
            <a:noFill/>
            <a:ln w="19050">
              <a:solidFill>
                <a:srgbClr val="0000FF"/>
              </a:solidFill>
              <a:miter lim="800000"/>
              <a:headEnd/>
              <a:tailEnd/>
            </a:ln>
          </p:spPr>
          <p:txBody>
            <a:bodyPr wrap="none" anchor="ctr"/>
            <a:lstStyle/>
            <a:p>
              <a:r>
                <a:rPr lang="en-US" sz="1400" b="1" dirty="0">
                  <a:latin typeface="Times New Roman" pitchFamily="18" charset="0"/>
                </a:rPr>
                <a:t>4</a:t>
              </a:r>
              <a:endParaRPr lang="en-US" sz="800" b="1" dirty="0">
                <a:latin typeface="Times New Roman" pitchFamily="18" charset="0"/>
              </a:endParaRPr>
            </a:p>
          </p:txBody>
        </p:sp>
        <p:sp>
          <p:nvSpPr>
            <p:cNvPr id="124" name="Line 66"/>
            <p:cNvSpPr>
              <a:spLocks noChangeShapeType="1"/>
            </p:cNvSpPr>
            <p:nvPr/>
          </p:nvSpPr>
          <p:spPr bwMode="auto">
            <a:xfrm>
              <a:off x="1284" y="2106"/>
              <a:ext cx="288" cy="384"/>
            </a:xfrm>
            <a:prstGeom prst="line">
              <a:avLst/>
            </a:prstGeom>
            <a:noFill/>
            <a:ln w="19050">
              <a:solidFill>
                <a:srgbClr val="0000FF"/>
              </a:solidFill>
              <a:round/>
              <a:headEnd/>
              <a:tailEnd/>
            </a:ln>
          </p:spPr>
          <p:txBody>
            <a:bodyPr wrap="none" anchor="ctr"/>
            <a:lstStyle/>
            <a:p>
              <a:endParaRPr lang="en-US"/>
            </a:p>
          </p:txBody>
        </p:sp>
        <p:sp>
          <p:nvSpPr>
            <p:cNvPr id="125" name="Line 67"/>
            <p:cNvSpPr>
              <a:spLocks noChangeShapeType="1"/>
            </p:cNvSpPr>
            <p:nvPr/>
          </p:nvSpPr>
          <p:spPr bwMode="auto">
            <a:xfrm flipH="1">
              <a:off x="1572" y="2106"/>
              <a:ext cx="288" cy="384"/>
            </a:xfrm>
            <a:prstGeom prst="line">
              <a:avLst/>
            </a:prstGeom>
            <a:noFill/>
            <a:ln w="19050">
              <a:solidFill>
                <a:srgbClr val="0000FF"/>
              </a:solidFill>
              <a:round/>
              <a:headEnd/>
              <a:tailEnd/>
            </a:ln>
          </p:spPr>
          <p:txBody>
            <a:bodyPr wrap="none" anchor="ctr"/>
            <a:lstStyle/>
            <a:p>
              <a:endParaRPr lang="en-US"/>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l="28571" t="22095" r="18095" b="13905"/>
          <a:stretch>
            <a:fillRect/>
          </a:stretch>
        </p:blipFill>
        <p:spPr bwMode="auto">
          <a:xfrm>
            <a:off x="0" y="0"/>
            <a:ext cx="9144000" cy="6858000"/>
          </a:xfrm>
          <a:prstGeom prst="rect">
            <a:avLst/>
          </a:prstGeom>
          <a:noFill/>
          <a:ln w="9525">
            <a:noFill/>
            <a:miter lim="800000"/>
            <a:headEnd/>
            <a:tailEnd/>
          </a:ln>
        </p:spPr>
      </p:pic>
      <p:grpSp>
        <p:nvGrpSpPr>
          <p:cNvPr id="61" name="Group 199"/>
          <p:cNvGrpSpPr>
            <a:grpSpLocks/>
          </p:cNvGrpSpPr>
          <p:nvPr/>
        </p:nvGrpSpPr>
        <p:grpSpPr bwMode="auto">
          <a:xfrm>
            <a:off x="-2667000" y="2895600"/>
            <a:ext cx="228600" cy="600075"/>
            <a:chOff x="0" y="0"/>
            <a:chExt cx="288" cy="624"/>
          </a:xfrm>
        </p:grpSpPr>
        <p:grpSp>
          <p:nvGrpSpPr>
            <p:cNvPr id="62" name="Group 201"/>
            <p:cNvGrpSpPr>
              <a:grpSpLocks/>
            </p:cNvGrpSpPr>
            <p:nvPr/>
          </p:nvGrpSpPr>
          <p:grpSpPr bwMode="auto">
            <a:xfrm>
              <a:off x="0" y="0"/>
              <a:ext cx="288" cy="624"/>
              <a:chOff x="0" y="0"/>
              <a:chExt cx="288" cy="384"/>
            </a:xfrm>
          </p:grpSpPr>
          <p:sp>
            <p:nvSpPr>
              <p:cNvPr id="205" name="Line 129"/>
              <p:cNvSpPr>
                <a:spLocks noChangeShapeType="1"/>
              </p:cNvSpPr>
              <p:nvPr/>
            </p:nvSpPr>
            <p:spPr bwMode="auto">
              <a:xfrm>
                <a:off x="144" y="0"/>
                <a:ext cx="0" cy="384"/>
              </a:xfrm>
              <a:prstGeom prst="line">
                <a:avLst/>
              </a:prstGeom>
              <a:noFill/>
              <a:ln w="28575">
                <a:solidFill>
                  <a:srgbClr val="FF0000"/>
                </a:solidFill>
                <a:round/>
                <a:headEnd/>
                <a:tailEnd/>
              </a:ln>
            </p:spPr>
            <p:txBody>
              <a:bodyPr/>
              <a:lstStyle/>
              <a:p>
                <a:endParaRPr lang="en-US"/>
              </a:p>
            </p:txBody>
          </p:sp>
          <p:grpSp>
            <p:nvGrpSpPr>
              <p:cNvPr id="64" name="Group 205"/>
              <p:cNvGrpSpPr>
                <a:grpSpLocks/>
              </p:cNvGrpSpPr>
              <p:nvPr/>
            </p:nvGrpSpPr>
            <p:grpSpPr bwMode="auto">
              <a:xfrm>
                <a:off x="0" y="0"/>
                <a:ext cx="288" cy="144"/>
                <a:chOff x="0" y="0"/>
                <a:chExt cx="288" cy="96"/>
              </a:xfrm>
            </p:grpSpPr>
            <p:sp>
              <p:nvSpPr>
                <p:cNvPr id="207" name="Line 131"/>
                <p:cNvSpPr>
                  <a:spLocks noChangeShapeType="1"/>
                </p:cNvSpPr>
                <p:nvPr/>
              </p:nvSpPr>
              <p:spPr bwMode="auto">
                <a:xfrm flipV="1">
                  <a:off x="0" y="0"/>
                  <a:ext cx="144" cy="96"/>
                </a:xfrm>
                <a:prstGeom prst="line">
                  <a:avLst/>
                </a:prstGeom>
                <a:noFill/>
                <a:ln w="28575">
                  <a:solidFill>
                    <a:srgbClr val="FF0000"/>
                  </a:solidFill>
                  <a:round/>
                  <a:headEnd/>
                  <a:tailEnd/>
                </a:ln>
              </p:spPr>
              <p:txBody>
                <a:bodyPr/>
                <a:lstStyle/>
                <a:p>
                  <a:endParaRPr lang="en-US"/>
                </a:p>
              </p:txBody>
            </p:sp>
            <p:sp>
              <p:nvSpPr>
                <p:cNvPr id="208" name="Line 132"/>
                <p:cNvSpPr>
                  <a:spLocks noChangeShapeType="1"/>
                </p:cNvSpPr>
                <p:nvPr/>
              </p:nvSpPr>
              <p:spPr bwMode="auto">
                <a:xfrm>
                  <a:off x="144" y="0"/>
                  <a:ext cx="144" cy="96"/>
                </a:xfrm>
                <a:prstGeom prst="line">
                  <a:avLst/>
                </a:prstGeom>
                <a:noFill/>
                <a:ln w="28575">
                  <a:solidFill>
                    <a:srgbClr val="FF0000"/>
                  </a:solidFill>
                  <a:round/>
                  <a:headEnd/>
                  <a:tailEnd/>
                </a:ln>
              </p:spPr>
              <p:txBody>
                <a:bodyPr/>
                <a:lstStyle/>
                <a:p>
                  <a:endParaRPr lang="en-US"/>
                </a:p>
              </p:txBody>
            </p:sp>
          </p:grpSp>
        </p:grpSp>
        <p:sp>
          <p:nvSpPr>
            <p:cNvPr id="203" name="Oval 202"/>
            <p:cNvSpPr>
              <a:spLocks noChangeArrowheads="1"/>
            </p:cNvSpPr>
            <p:nvPr/>
          </p:nvSpPr>
          <p:spPr bwMode="auto">
            <a:xfrm>
              <a:off x="48" y="240"/>
              <a:ext cx="192" cy="144"/>
            </a:xfrm>
            <a:prstGeom prst="ellipse">
              <a:avLst/>
            </a:prstGeom>
            <a:noFill/>
            <a:ln w="28575">
              <a:solidFill>
                <a:srgbClr val="FF0000"/>
              </a:solidFill>
              <a:round/>
              <a:headEnd/>
              <a:tailEnd/>
            </a:ln>
          </p:spPr>
          <p:txBody>
            <a:bodyPr/>
            <a:lstStyle/>
            <a:p>
              <a:endParaRPr lang="en-US"/>
            </a:p>
          </p:txBody>
        </p:sp>
        <p:sp>
          <p:nvSpPr>
            <p:cNvPr id="204" name="Line 134"/>
            <p:cNvSpPr>
              <a:spLocks noChangeShapeType="1"/>
            </p:cNvSpPr>
            <p:nvPr/>
          </p:nvSpPr>
          <p:spPr bwMode="auto">
            <a:xfrm>
              <a:off x="48" y="480"/>
              <a:ext cx="192" cy="0"/>
            </a:xfrm>
            <a:prstGeom prst="line">
              <a:avLst/>
            </a:prstGeom>
            <a:noFill/>
            <a:ln w="28575">
              <a:solidFill>
                <a:srgbClr val="FF0000"/>
              </a:solidFill>
              <a:round/>
              <a:headEnd/>
              <a:tailEnd/>
            </a:ln>
          </p:spPr>
          <p:txBody>
            <a:bodyP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4" descr="A2LTCoATK2"/>
          <p:cNvPicPr>
            <a:picLocks noChangeAspect="1" noChangeArrowheads="1"/>
          </p:cNvPicPr>
          <p:nvPr/>
        </p:nvPicPr>
        <p:blipFill>
          <a:blip r:embed="rId2" cstate="print"/>
          <a:srcRect t="11998" r="14894"/>
          <a:stretch>
            <a:fillRect/>
          </a:stretch>
        </p:blipFill>
        <p:spPr bwMode="auto">
          <a:xfrm>
            <a:off x="0" y="0"/>
            <a:ext cx="9144000" cy="6858000"/>
          </a:xfrm>
          <a:prstGeom prst="rect">
            <a:avLst/>
          </a:prstGeom>
          <a:noFill/>
          <a:ln w="9525">
            <a:noFill/>
            <a:miter lim="800000"/>
            <a:headEnd/>
            <a:tailEnd/>
          </a:ln>
        </p:spPr>
      </p:pic>
      <p:sp>
        <p:nvSpPr>
          <p:cNvPr id="4099" name="Rectangle 2"/>
          <p:cNvSpPr>
            <a:spLocks noGrp="1" noChangeArrowheads="1"/>
          </p:cNvSpPr>
          <p:nvPr>
            <p:ph type="title"/>
          </p:nvPr>
        </p:nvSpPr>
        <p:spPr>
          <a:xfrm>
            <a:off x="76200" y="-76200"/>
            <a:ext cx="1981200" cy="1143000"/>
          </a:xfrm>
        </p:spPr>
        <p:txBody>
          <a:bodyPr/>
          <a:lstStyle/>
          <a:p>
            <a:pPr eaLnBrk="1" hangingPunct="1"/>
            <a:r>
              <a:rPr lang="en-US">
                <a:latin typeface="Arial" charset="0"/>
              </a:rPr>
              <a:t>AO/AI</a:t>
            </a:r>
          </a:p>
        </p:txBody>
      </p:sp>
      <p:sp>
        <p:nvSpPr>
          <p:cNvPr id="4100" name="Rectangle 3"/>
          <p:cNvSpPr>
            <a:spLocks noChangeArrowheads="1"/>
          </p:cNvSpPr>
          <p:nvPr/>
        </p:nvSpPr>
        <p:spPr bwMode="auto">
          <a:xfrm>
            <a:off x="4479925" y="2044700"/>
            <a:ext cx="184150" cy="838200"/>
          </a:xfrm>
          <a:prstGeom prst="rect">
            <a:avLst/>
          </a:prstGeom>
          <a:noFill/>
          <a:ln w="9525">
            <a:noFill/>
            <a:miter lim="800000"/>
            <a:headEnd/>
            <a:tailEnd/>
          </a:ln>
        </p:spPr>
        <p:txBody>
          <a:bodyPr wrap="none">
            <a:spAutoFit/>
          </a:bodyPr>
          <a:lstStyle/>
          <a:p>
            <a:pPr algn="l"/>
            <a:endParaRPr lang="en-US" sz="4900">
              <a:solidFill>
                <a:schemeClr val="tx2"/>
              </a:solidFill>
              <a:latin typeface="Times New Roman" pitchFamily="18" charset="0"/>
            </a:endParaRPr>
          </a:p>
        </p:txBody>
      </p:sp>
      <p:sp>
        <p:nvSpPr>
          <p:cNvPr id="4101" name="Freeform 5"/>
          <p:cNvSpPr>
            <a:spLocks/>
          </p:cNvSpPr>
          <p:nvPr/>
        </p:nvSpPr>
        <p:spPr bwMode="auto">
          <a:xfrm>
            <a:off x="127000" y="998538"/>
            <a:ext cx="1827213" cy="4437062"/>
          </a:xfrm>
          <a:custGeom>
            <a:avLst/>
            <a:gdLst>
              <a:gd name="T0" fmla="*/ 0 w 1151"/>
              <a:gd name="T1" fmla="*/ 0 h 2795"/>
              <a:gd name="T2" fmla="*/ 2147483647 w 1151"/>
              <a:gd name="T3" fmla="*/ 2147483647 h 2795"/>
              <a:gd name="T4" fmla="*/ 2147483647 w 1151"/>
              <a:gd name="T5" fmla="*/ 2147483647 h 2795"/>
              <a:gd name="T6" fmla="*/ 2147483647 w 1151"/>
              <a:gd name="T7" fmla="*/ 2147483647 h 2795"/>
              <a:gd name="T8" fmla="*/ 2147483647 w 1151"/>
              <a:gd name="T9" fmla="*/ 2147483647 h 2795"/>
              <a:gd name="T10" fmla="*/ 2147483647 w 1151"/>
              <a:gd name="T11" fmla="*/ 2147483647 h 2795"/>
              <a:gd name="T12" fmla="*/ 2147483647 w 1151"/>
              <a:gd name="T13" fmla="*/ 2147483647 h 2795"/>
              <a:gd name="T14" fmla="*/ 2147483647 w 1151"/>
              <a:gd name="T15" fmla="*/ 2147483647 h 2795"/>
              <a:gd name="T16" fmla="*/ 2147483647 w 1151"/>
              <a:gd name="T17" fmla="*/ 2147483647 h 2795"/>
              <a:gd name="T18" fmla="*/ 2147483647 w 1151"/>
              <a:gd name="T19" fmla="*/ 2147483647 h 2795"/>
              <a:gd name="T20" fmla="*/ 2147483647 w 1151"/>
              <a:gd name="T21" fmla="*/ 2147483647 h 2795"/>
              <a:gd name="T22" fmla="*/ 2147483647 w 1151"/>
              <a:gd name="T23" fmla="*/ 2147483647 h 2795"/>
              <a:gd name="T24" fmla="*/ 2147483647 w 1151"/>
              <a:gd name="T25" fmla="*/ 2147483647 h 2795"/>
              <a:gd name="T26" fmla="*/ 2147483647 w 1151"/>
              <a:gd name="T27" fmla="*/ 2147483647 h 2795"/>
              <a:gd name="T28" fmla="*/ 2147483647 w 1151"/>
              <a:gd name="T29" fmla="*/ 2147483647 h 2795"/>
              <a:gd name="T30" fmla="*/ 2147483647 w 1151"/>
              <a:gd name="T31" fmla="*/ 2147483647 h 2795"/>
              <a:gd name="T32" fmla="*/ 2147483647 w 1151"/>
              <a:gd name="T33" fmla="*/ 2147483647 h 2795"/>
              <a:gd name="T34" fmla="*/ 2147483647 w 1151"/>
              <a:gd name="T35" fmla="*/ 2147483647 h 2795"/>
              <a:gd name="T36" fmla="*/ 2147483647 w 1151"/>
              <a:gd name="T37" fmla="*/ 2147483647 h 2795"/>
              <a:gd name="T38" fmla="*/ 2147483647 w 1151"/>
              <a:gd name="T39" fmla="*/ 2147483647 h 2795"/>
              <a:gd name="T40" fmla="*/ 2147483647 w 1151"/>
              <a:gd name="T41" fmla="*/ 2147483647 h 2795"/>
              <a:gd name="T42" fmla="*/ 2147483647 w 1151"/>
              <a:gd name="T43" fmla="*/ 2147483647 h 2795"/>
              <a:gd name="T44" fmla="*/ 2147483647 w 1151"/>
              <a:gd name="T45" fmla="*/ 2147483647 h 2795"/>
              <a:gd name="T46" fmla="*/ 2147483647 w 1151"/>
              <a:gd name="T47" fmla="*/ 2147483647 h 2795"/>
              <a:gd name="T48" fmla="*/ 2147483647 w 1151"/>
              <a:gd name="T49" fmla="*/ 2147483647 h 2795"/>
              <a:gd name="T50" fmla="*/ 2147483647 w 1151"/>
              <a:gd name="T51" fmla="*/ 2147483647 h 2795"/>
              <a:gd name="T52" fmla="*/ 2147483647 w 1151"/>
              <a:gd name="T53" fmla="*/ 2147483647 h 2795"/>
              <a:gd name="T54" fmla="*/ 2147483647 w 1151"/>
              <a:gd name="T55" fmla="*/ 2147483647 h 2795"/>
              <a:gd name="T56" fmla="*/ 2147483647 w 1151"/>
              <a:gd name="T57" fmla="*/ 2147483647 h 2795"/>
              <a:gd name="T58" fmla="*/ 2147483647 w 1151"/>
              <a:gd name="T59" fmla="*/ 2147483647 h 2795"/>
              <a:gd name="T60" fmla="*/ 2147483647 w 1151"/>
              <a:gd name="T61" fmla="*/ 2147483647 h 2795"/>
              <a:gd name="T62" fmla="*/ 2147483647 w 1151"/>
              <a:gd name="T63" fmla="*/ 2147483647 h 2795"/>
              <a:gd name="T64" fmla="*/ 2147483647 w 1151"/>
              <a:gd name="T65" fmla="*/ 2147483647 h 2795"/>
              <a:gd name="T66" fmla="*/ 2147483647 w 1151"/>
              <a:gd name="T67" fmla="*/ 2147483647 h 27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1"/>
              <a:gd name="T103" fmla="*/ 0 h 2795"/>
              <a:gd name="T104" fmla="*/ 1151 w 1151"/>
              <a:gd name="T105" fmla="*/ 2795 h 27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1" h="2795">
                <a:moveTo>
                  <a:pt x="0" y="0"/>
                </a:moveTo>
                <a:cubicBezTo>
                  <a:pt x="15" y="14"/>
                  <a:pt x="57" y="28"/>
                  <a:pt x="57" y="28"/>
                </a:cubicBezTo>
                <a:cubicBezTo>
                  <a:pt x="101" y="61"/>
                  <a:pt x="76" y="62"/>
                  <a:pt x="106" y="92"/>
                </a:cubicBezTo>
                <a:cubicBezTo>
                  <a:pt x="153" y="139"/>
                  <a:pt x="227" y="154"/>
                  <a:pt x="290" y="162"/>
                </a:cubicBezTo>
                <a:cubicBezTo>
                  <a:pt x="323" y="185"/>
                  <a:pt x="327" y="224"/>
                  <a:pt x="339" y="261"/>
                </a:cubicBezTo>
                <a:cubicBezTo>
                  <a:pt x="345" y="280"/>
                  <a:pt x="371" y="287"/>
                  <a:pt x="382" y="304"/>
                </a:cubicBezTo>
                <a:cubicBezTo>
                  <a:pt x="391" y="318"/>
                  <a:pt x="401" y="332"/>
                  <a:pt x="410" y="346"/>
                </a:cubicBezTo>
                <a:cubicBezTo>
                  <a:pt x="423" y="365"/>
                  <a:pt x="429" y="393"/>
                  <a:pt x="445" y="409"/>
                </a:cubicBezTo>
                <a:cubicBezTo>
                  <a:pt x="473" y="438"/>
                  <a:pt x="492" y="452"/>
                  <a:pt x="516" y="487"/>
                </a:cubicBezTo>
                <a:cubicBezTo>
                  <a:pt x="532" y="510"/>
                  <a:pt x="532" y="531"/>
                  <a:pt x="551" y="551"/>
                </a:cubicBezTo>
                <a:cubicBezTo>
                  <a:pt x="578" y="632"/>
                  <a:pt x="589" y="725"/>
                  <a:pt x="650" y="791"/>
                </a:cubicBezTo>
                <a:cubicBezTo>
                  <a:pt x="663" y="831"/>
                  <a:pt x="679" y="870"/>
                  <a:pt x="692" y="911"/>
                </a:cubicBezTo>
                <a:cubicBezTo>
                  <a:pt x="698" y="928"/>
                  <a:pt x="702" y="960"/>
                  <a:pt x="713" y="974"/>
                </a:cubicBezTo>
                <a:cubicBezTo>
                  <a:pt x="740" y="1011"/>
                  <a:pt x="806" y="1083"/>
                  <a:pt x="819" y="1122"/>
                </a:cubicBezTo>
                <a:cubicBezTo>
                  <a:pt x="829" y="1151"/>
                  <a:pt x="844" y="1182"/>
                  <a:pt x="862" y="1207"/>
                </a:cubicBezTo>
                <a:cubicBezTo>
                  <a:pt x="875" y="1246"/>
                  <a:pt x="882" y="1289"/>
                  <a:pt x="897" y="1327"/>
                </a:cubicBezTo>
                <a:cubicBezTo>
                  <a:pt x="908" y="1355"/>
                  <a:pt x="981" y="1409"/>
                  <a:pt x="1010" y="1419"/>
                </a:cubicBezTo>
                <a:cubicBezTo>
                  <a:pt x="1017" y="1426"/>
                  <a:pt x="1023" y="1435"/>
                  <a:pt x="1031" y="1440"/>
                </a:cubicBezTo>
                <a:cubicBezTo>
                  <a:pt x="1037" y="1444"/>
                  <a:pt x="1047" y="1442"/>
                  <a:pt x="1052" y="1447"/>
                </a:cubicBezTo>
                <a:cubicBezTo>
                  <a:pt x="1130" y="1525"/>
                  <a:pt x="1042" y="1465"/>
                  <a:pt x="1102" y="1503"/>
                </a:cubicBezTo>
                <a:cubicBezTo>
                  <a:pt x="1113" y="1538"/>
                  <a:pt x="1139" y="1560"/>
                  <a:pt x="1151" y="1595"/>
                </a:cubicBezTo>
                <a:cubicBezTo>
                  <a:pt x="1141" y="1659"/>
                  <a:pt x="1138" y="1745"/>
                  <a:pt x="1087" y="1793"/>
                </a:cubicBezTo>
                <a:cubicBezTo>
                  <a:pt x="1075" y="1830"/>
                  <a:pt x="1052" y="1866"/>
                  <a:pt x="1031" y="1899"/>
                </a:cubicBezTo>
                <a:cubicBezTo>
                  <a:pt x="1015" y="1924"/>
                  <a:pt x="1005" y="1957"/>
                  <a:pt x="989" y="1983"/>
                </a:cubicBezTo>
                <a:cubicBezTo>
                  <a:pt x="965" y="2023"/>
                  <a:pt x="982" y="1970"/>
                  <a:pt x="960" y="2019"/>
                </a:cubicBezTo>
                <a:cubicBezTo>
                  <a:pt x="946" y="2050"/>
                  <a:pt x="940" y="2087"/>
                  <a:pt x="925" y="2117"/>
                </a:cubicBezTo>
                <a:cubicBezTo>
                  <a:pt x="908" y="2152"/>
                  <a:pt x="877" y="2198"/>
                  <a:pt x="854" y="2230"/>
                </a:cubicBezTo>
                <a:cubicBezTo>
                  <a:pt x="842" y="2268"/>
                  <a:pt x="851" y="2246"/>
                  <a:pt x="819" y="2294"/>
                </a:cubicBezTo>
                <a:cubicBezTo>
                  <a:pt x="809" y="2309"/>
                  <a:pt x="809" y="2329"/>
                  <a:pt x="798" y="2343"/>
                </a:cubicBezTo>
                <a:cubicBezTo>
                  <a:pt x="793" y="2350"/>
                  <a:pt x="784" y="2352"/>
                  <a:pt x="777" y="2357"/>
                </a:cubicBezTo>
                <a:cubicBezTo>
                  <a:pt x="767" y="2390"/>
                  <a:pt x="739" y="2407"/>
                  <a:pt x="720" y="2435"/>
                </a:cubicBezTo>
                <a:cubicBezTo>
                  <a:pt x="712" y="2484"/>
                  <a:pt x="685" y="2561"/>
                  <a:pt x="657" y="2605"/>
                </a:cubicBezTo>
                <a:cubicBezTo>
                  <a:pt x="641" y="2669"/>
                  <a:pt x="654" y="2645"/>
                  <a:pt x="629" y="2682"/>
                </a:cubicBezTo>
                <a:cubicBezTo>
                  <a:pt x="620" y="2719"/>
                  <a:pt x="600" y="2756"/>
                  <a:pt x="600" y="2795"/>
                </a:cubicBezTo>
              </a:path>
            </a:pathLst>
          </a:custGeom>
          <a:noFill/>
          <a:ln w="38100" cmpd="sng">
            <a:solidFill>
              <a:schemeClr val="tx1"/>
            </a:solidFill>
            <a:round/>
            <a:headEnd/>
            <a:tailEnd/>
          </a:ln>
        </p:spPr>
        <p:txBody>
          <a:bodyPr wrap="none" anchor="ctr"/>
          <a:lstStyle/>
          <a:p>
            <a:endParaRPr lang="en-US"/>
          </a:p>
        </p:txBody>
      </p:sp>
      <p:sp>
        <p:nvSpPr>
          <p:cNvPr id="4102" name="Freeform 6"/>
          <p:cNvSpPr>
            <a:spLocks/>
          </p:cNvSpPr>
          <p:nvPr/>
        </p:nvSpPr>
        <p:spPr bwMode="auto">
          <a:xfrm>
            <a:off x="1900238" y="179388"/>
            <a:ext cx="1038225" cy="4257675"/>
          </a:xfrm>
          <a:custGeom>
            <a:avLst/>
            <a:gdLst>
              <a:gd name="T0" fmla="*/ 2147483647 w 654"/>
              <a:gd name="T1" fmla="*/ 0 h 2682"/>
              <a:gd name="T2" fmla="*/ 2147483647 w 654"/>
              <a:gd name="T3" fmla="*/ 2147483647 h 2682"/>
              <a:gd name="T4" fmla="*/ 2147483647 w 654"/>
              <a:gd name="T5" fmla="*/ 2147483647 h 2682"/>
              <a:gd name="T6" fmla="*/ 2147483647 w 654"/>
              <a:gd name="T7" fmla="*/ 2147483647 h 2682"/>
              <a:gd name="T8" fmla="*/ 2147483647 w 654"/>
              <a:gd name="T9" fmla="*/ 2147483647 h 2682"/>
              <a:gd name="T10" fmla="*/ 2147483647 w 654"/>
              <a:gd name="T11" fmla="*/ 2147483647 h 2682"/>
              <a:gd name="T12" fmla="*/ 2147483647 w 654"/>
              <a:gd name="T13" fmla="*/ 2147483647 h 2682"/>
              <a:gd name="T14" fmla="*/ 2147483647 w 654"/>
              <a:gd name="T15" fmla="*/ 2147483647 h 2682"/>
              <a:gd name="T16" fmla="*/ 2147483647 w 654"/>
              <a:gd name="T17" fmla="*/ 2147483647 h 2682"/>
              <a:gd name="T18" fmla="*/ 2147483647 w 654"/>
              <a:gd name="T19" fmla="*/ 2147483647 h 2682"/>
              <a:gd name="T20" fmla="*/ 2147483647 w 654"/>
              <a:gd name="T21" fmla="*/ 2147483647 h 2682"/>
              <a:gd name="T22" fmla="*/ 2147483647 w 654"/>
              <a:gd name="T23" fmla="*/ 2147483647 h 2682"/>
              <a:gd name="T24" fmla="*/ 2147483647 w 654"/>
              <a:gd name="T25" fmla="*/ 2147483647 h 2682"/>
              <a:gd name="T26" fmla="*/ 2147483647 w 654"/>
              <a:gd name="T27" fmla="*/ 2147483647 h 2682"/>
              <a:gd name="T28" fmla="*/ 2147483647 w 654"/>
              <a:gd name="T29" fmla="*/ 2147483647 h 2682"/>
              <a:gd name="T30" fmla="*/ 2147483647 w 654"/>
              <a:gd name="T31" fmla="*/ 2147483647 h 2682"/>
              <a:gd name="T32" fmla="*/ 2147483647 w 654"/>
              <a:gd name="T33" fmla="*/ 2147483647 h 2682"/>
              <a:gd name="T34" fmla="*/ 2147483647 w 654"/>
              <a:gd name="T35" fmla="*/ 2147483647 h 2682"/>
              <a:gd name="T36" fmla="*/ 2147483647 w 654"/>
              <a:gd name="T37" fmla="*/ 2147483647 h 2682"/>
              <a:gd name="T38" fmla="*/ 2147483647 w 654"/>
              <a:gd name="T39" fmla="*/ 2147483647 h 2682"/>
              <a:gd name="T40" fmla="*/ 2147483647 w 654"/>
              <a:gd name="T41" fmla="*/ 2147483647 h 2682"/>
              <a:gd name="T42" fmla="*/ 2147483647 w 654"/>
              <a:gd name="T43" fmla="*/ 2147483647 h 2682"/>
              <a:gd name="T44" fmla="*/ 2147483647 w 654"/>
              <a:gd name="T45" fmla="*/ 2147483647 h 2682"/>
              <a:gd name="T46" fmla="*/ 2147483647 w 654"/>
              <a:gd name="T47" fmla="*/ 2147483647 h 2682"/>
              <a:gd name="T48" fmla="*/ 2147483647 w 654"/>
              <a:gd name="T49" fmla="*/ 2147483647 h 2682"/>
              <a:gd name="T50" fmla="*/ 2147483647 w 654"/>
              <a:gd name="T51" fmla="*/ 2147483647 h 2682"/>
              <a:gd name="T52" fmla="*/ 2147483647 w 654"/>
              <a:gd name="T53" fmla="*/ 2147483647 h 268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4"/>
              <a:gd name="T82" fmla="*/ 0 h 2682"/>
              <a:gd name="T83" fmla="*/ 654 w 654"/>
              <a:gd name="T84" fmla="*/ 2682 h 268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4" h="2682">
                <a:moveTo>
                  <a:pt x="344" y="0"/>
                </a:moveTo>
                <a:cubicBezTo>
                  <a:pt x="338" y="65"/>
                  <a:pt x="355" y="107"/>
                  <a:pt x="306" y="141"/>
                </a:cubicBezTo>
                <a:cubicBezTo>
                  <a:pt x="296" y="172"/>
                  <a:pt x="275" y="183"/>
                  <a:pt x="260" y="212"/>
                </a:cubicBezTo>
                <a:cubicBezTo>
                  <a:pt x="232" y="270"/>
                  <a:pt x="278" y="200"/>
                  <a:pt x="237" y="259"/>
                </a:cubicBezTo>
                <a:cubicBezTo>
                  <a:pt x="243" y="356"/>
                  <a:pt x="233" y="472"/>
                  <a:pt x="260" y="566"/>
                </a:cubicBezTo>
                <a:cubicBezTo>
                  <a:pt x="268" y="593"/>
                  <a:pt x="305" y="623"/>
                  <a:pt x="321" y="644"/>
                </a:cubicBezTo>
                <a:cubicBezTo>
                  <a:pt x="338" y="699"/>
                  <a:pt x="342" y="676"/>
                  <a:pt x="329" y="715"/>
                </a:cubicBezTo>
                <a:cubicBezTo>
                  <a:pt x="326" y="777"/>
                  <a:pt x="325" y="841"/>
                  <a:pt x="321" y="903"/>
                </a:cubicBezTo>
                <a:cubicBezTo>
                  <a:pt x="319" y="934"/>
                  <a:pt x="310" y="923"/>
                  <a:pt x="291" y="942"/>
                </a:cubicBezTo>
                <a:cubicBezTo>
                  <a:pt x="250" y="980"/>
                  <a:pt x="228" y="1006"/>
                  <a:pt x="199" y="1052"/>
                </a:cubicBezTo>
                <a:cubicBezTo>
                  <a:pt x="172" y="1094"/>
                  <a:pt x="141" y="1134"/>
                  <a:pt x="115" y="1178"/>
                </a:cubicBezTo>
                <a:cubicBezTo>
                  <a:pt x="106" y="1193"/>
                  <a:pt x="84" y="1225"/>
                  <a:pt x="84" y="1225"/>
                </a:cubicBezTo>
                <a:cubicBezTo>
                  <a:pt x="64" y="1289"/>
                  <a:pt x="96" y="1192"/>
                  <a:pt x="46" y="1296"/>
                </a:cubicBezTo>
                <a:cubicBezTo>
                  <a:pt x="32" y="1325"/>
                  <a:pt x="22" y="1354"/>
                  <a:pt x="8" y="1382"/>
                </a:cubicBezTo>
                <a:cubicBezTo>
                  <a:pt x="0" y="1443"/>
                  <a:pt x="98" y="1464"/>
                  <a:pt x="82" y="1523"/>
                </a:cubicBezTo>
                <a:cubicBezTo>
                  <a:pt x="130" y="1523"/>
                  <a:pt x="172" y="1564"/>
                  <a:pt x="226" y="1595"/>
                </a:cubicBezTo>
                <a:cubicBezTo>
                  <a:pt x="270" y="1619"/>
                  <a:pt x="346" y="1731"/>
                  <a:pt x="394" y="1739"/>
                </a:cubicBezTo>
                <a:cubicBezTo>
                  <a:pt x="398" y="1771"/>
                  <a:pt x="447" y="1777"/>
                  <a:pt x="418" y="1787"/>
                </a:cubicBezTo>
                <a:cubicBezTo>
                  <a:pt x="422" y="1799"/>
                  <a:pt x="410" y="1807"/>
                  <a:pt x="418" y="1811"/>
                </a:cubicBezTo>
                <a:cubicBezTo>
                  <a:pt x="429" y="1815"/>
                  <a:pt x="456" y="1804"/>
                  <a:pt x="466" y="1811"/>
                </a:cubicBezTo>
                <a:cubicBezTo>
                  <a:pt x="498" y="1831"/>
                  <a:pt x="582" y="1879"/>
                  <a:pt x="610" y="1931"/>
                </a:cubicBezTo>
                <a:cubicBezTo>
                  <a:pt x="585" y="1951"/>
                  <a:pt x="654" y="2097"/>
                  <a:pt x="634" y="2123"/>
                </a:cubicBezTo>
                <a:cubicBezTo>
                  <a:pt x="634" y="2171"/>
                  <a:pt x="618" y="2185"/>
                  <a:pt x="610" y="2219"/>
                </a:cubicBezTo>
                <a:cubicBezTo>
                  <a:pt x="586" y="2315"/>
                  <a:pt x="495" y="2256"/>
                  <a:pt x="588" y="2325"/>
                </a:cubicBezTo>
                <a:cubicBezTo>
                  <a:pt x="598" y="2364"/>
                  <a:pt x="599" y="2404"/>
                  <a:pt x="611" y="2442"/>
                </a:cubicBezTo>
                <a:cubicBezTo>
                  <a:pt x="609" y="2484"/>
                  <a:pt x="608" y="2525"/>
                  <a:pt x="603" y="2567"/>
                </a:cubicBezTo>
                <a:cubicBezTo>
                  <a:pt x="602" y="2576"/>
                  <a:pt x="576" y="2682"/>
                  <a:pt x="611" y="2646"/>
                </a:cubicBezTo>
              </a:path>
            </a:pathLst>
          </a:custGeom>
          <a:noFill/>
          <a:ln w="38100" cmpd="sng">
            <a:solidFill>
              <a:schemeClr val="tx1"/>
            </a:solidFill>
            <a:round/>
            <a:headEnd/>
            <a:tailEnd/>
          </a:ln>
        </p:spPr>
        <p:txBody>
          <a:bodyPr wrap="none" anchor="ctr"/>
          <a:lstStyle/>
          <a:p>
            <a:endParaRPr lang="en-US"/>
          </a:p>
        </p:txBody>
      </p:sp>
      <p:sp>
        <p:nvSpPr>
          <p:cNvPr id="4103" name="Freeform 7"/>
          <p:cNvSpPr>
            <a:spLocks/>
          </p:cNvSpPr>
          <p:nvPr/>
        </p:nvSpPr>
        <p:spPr bwMode="auto">
          <a:xfrm>
            <a:off x="2144713" y="4429125"/>
            <a:ext cx="739775" cy="1030288"/>
          </a:xfrm>
          <a:custGeom>
            <a:avLst/>
            <a:gdLst>
              <a:gd name="T0" fmla="*/ 2147483647 w 466"/>
              <a:gd name="T1" fmla="*/ 0 h 649"/>
              <a:gd name="T2" fmla="*/ 2147483647 w 466"/>
              <a:gd name="T3" fmla="*/ 2147483647 h 649"/>
              <a:gd name="T4" fmla="*/ 2147483647 w 466"/>
              <a:gd name="T5" fmla="*/ 2147483647 h 649"/>
              <a:gd name="T6" fmla="*/ 2147483647 w 466"/>
              <a:gd name="T7" fmla="*/ 2147483647 h 649"/>
              <a:gd name="T8" fmla="*/ 2147483647 w 466"/>
              <a:gd name="T9" fmla="*/ 2147483647 h 649"/>
              <a:gd name="T10" fmla="*/ 2147483647 w 466"/>
              <a:gd name="T11" fmla="*/ 2147483647 h 649"/>
              <a:gd name="T12" fmla="*/ 2147483647 w 466"/>
              <a:gd name="T13" fmla="*/ 2147483647 h 649"/>
              <a:gd name="T14" fmla="*/ 0 w 466"/>
              <a:gd name="T15" fmla="*/ 2147483647 h 649"/>
              <a:gd name="T16" fmla="*/ 0 60000 65536"/>
              <a:gd name="T17" fmla="*/ 0 60000 65536"/>
              <a:gd name="T18" fmla="*/ 0 60000 65536"/>
              <a:gd name="T19" fmla="*/ 0 60000 65536"/>
              <a:gd name="T20" fmla="*/ 0 60000 65536"/>
              <a:gd name="T21" fmla="*/ 0 60000 65536"/>
              <a:gd name="T22" fmla="*/ 0 60000 65536"/>
              <a:gd name="T23" fmla="*/ 0 60000 65536"/>
              <a:gd name="T24" fmla="*/ 0 w 466"/>
              <a:gd name="T25" fmla="*/ 0 h 649"/>
              <a:gd name="T26" fmla="*/ 466 w 466"/>
              <a:gd name="T27" fmla="*/ 649 h 6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6" h="649">
                <a:moveTo>
                  <a:pt x="459" y="0"/>
                </a:moveTo>
                <a:cubicBezTo>
                  <a:pt x="460" y="35"/>
                  <a:pt x="452" y="191"/>
                  <a:pt x="466" y="261"/>
                </a:cubicBezTo>
                <a:cubicBezTo>
                  <a:pt x="464" y="277"/>
                  <a:pt x="464" y="294"/>
                  <a:pt x="459" y="310"/>
                </a:cubicBezTo>
                <a:cubicBezTo>
                  <a:pt x="452" y="334"/>
                  <a:pt x="420" y="354"/>
                  <a:pt x="402" y="367"/>
                </a:cubicBezTo>
                <a:cubicBezTo>
                  <a:pt x="382" y="381"/>
                  <a:pt x="341" y="421"/>
                  <a:pt x="318" y="430"/>
                </a:cubicBezTo>
                <a:cubicBezTo>
                  <a:pt x="285" y="443"/>
                  <a:pt x="246" y="457"/>
                  <a:pt x="212" y="466"/>
                </a:cubicBezTo>
                <a:cubicBezTo>
                  <a:pt x="156" y="502"/>
                  <a:pt x="90" y="530"/>
                  <a:pt x="49" y="586"/>
                </a:cubicBezTo>
                <a:cubicBezTo>
                  <a:pt x="44" y="592"/>
                  <a:pt x="18" y="649"/>
                  <a:pt x="0" y="649"/>
                </a:cubicBezTo>
              </a:path>
            </a:pathLst>
          </a:custGeom>
          <a:noFill/>
          <a:ln w="38100" cmpd="sng">
            <a:solidFill>
              <a:schemeClr val="tx1"/>
            </a:solidFill>
            <a:round/>
            <a:headEnd/>
            <a:tailEnd/>
          </a:ln>
        </p:spPr>
        <p:txBody>
          <a:bodyPr wrap="none" anchor="ctr"/>
          <a:lstStyle/>
          <a:p>
            <a:endParaRPr lang="en-US"/>
          </a:p>
        </p:txBody>
      </p:sp>
      <p:sp>
        <p:nvSpPr>
          <p:cNvPr id="4104" name="Freeform 8"/>
          <p:cNvSpPr>
            <a:spLocks/>
          </p:cNvSpPr>
          <p:nvPr/>
        </p:nvSpPr>
        <p:spPr bwMode="auto">
          <a:xfrm>
            <a:off x="3767138" y="439738"/>
            <a:ext cx="641350" cy="3282950"/>
          </a:xfrm>
          <a:custGeom>
            <a:avLst/>
            <a:gdLst>
              <a:gd name="T0" fmla="*/ 2147483647 w 404"/>
              <a:gd name="T1" fmla="*/ 0 h 2068"/>
              <a:gd name="T2" fmla="*/ 2147483647 w 404"/>
              <a:gd name="T3" fmla="*/ 2147483647 h 2068"/>
              <a:gd name="T4" fmla="*/ 2147483647 w 404"/>
              <a:gd name="T5" fmla="*/ 2147483647 h 2068"/>
              <a:gd name="T6" fmla="*/ 2147483647 w 404"/>
              <a:gd name="T7" fmla="*/ 2147483647 h 2068"/>
              <a:gd name="T8" fmla="*/ 2147483647 w 404"/>
              <a:gd name="T9" fmla="*/ 2147483647 h 2068"/>
              <a:gd name="T10" fmla="*/ 2147483647 w 404"/>
              <a:gd name="T11" fmla="*/ 2147483647 h 2068"/>
              <a:gd name="T12" fmla="*/ 2147483647 w 404"/>
              <a:gd name="T13" fmla="*/ 2147483647 h 2068"/>
              <a:gd name="T14" fmla="*/ 2147483647 w 404"/>
              <a:gd name="T15" fmla="*/ 2147483647 h 2068"/>
              <a:gd name="T16" fmla="*/ 2147483647 w 404"/>
              <a:gd name="T17" fmla="*/ 2147483647 h 2068"/>
              <a:gd name="T18" fmla="*/ 2147483647 w 404"/>
              <a:gd name="T19" fmla="*/ 2147483647 h 2068"/>
              <a:gd name="T20" fmla="*/ 2147483647 w 404"/>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4"/>
              <a:gd name="T34" fmla="*/ 0 h 2068"/>
              <a:gd name="T35" fmla="*/ 404 w 404"/>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4" h="2068">
                <a:moveTo>
                  <a:pt x="404" y="0"/>
                </a:moveTo>
                <a:cubicBezTo>
                  <a:pt x="399" y="109"/>
                  <a:pt x="393" y="217"/>
                  <a:pt x="375" y="325"/>
                </a:cubicBezTo>
                <a:cubicBezTo>
                  <a:pt x="360" y="416"/>
                  <a:pt x="306" y="497"/>
                  <a:pt x="284" y="586"/>
                </a:cubicBezTo>
                <a:cubicBezTo>
                  <a:pt x="278" y="697"/>
                  <a:pt x="285" y="817"/>
                  <a:pt x="255" y="925"/>
                </a:cubicBezTo>
                <a:cubicBezTo>
                  <a:pt x="234" y="1094"/>
                  <a:pt x="279" y="1205"/>
                  <a:pt x="305" y="1362"/>
                </a:cubicBezTo>
                <a:cubicBezTo>
                  <a:pt x="293" y="1425"/>
                  <a:pt x="284" y="1473"/>
                  <a:pt x="248" y="1525"/>
                </a:cubicBezTo>
                <a:cubicBezTo>
                  <a:pt x="241" y="1535"/>
                  <a:pt x="238" y="1550"/>
                  <a:pt x="227" y="1553"/>
                </a:cubicBezTo>
                <a:cubicBezTo>
                  <a:pt x="157" y="1571"/>
                  <a:pt x="190" y="1564"/>
                  <a:pt x="128" y="1574"/>
                </a:cubicBezTo>
                <a:cubicBezTo>
                  <a:pt x="89" y="1600"/>
                  <a:pt x="63" y="1614"/>
                  <a:pt x="37" y="1652"/>
                </a:cubicBezTo>
                <a:cubicBezTo>
                  <a:pt x="28" y="1687"/>
                  <a:pt x="14" y="1705"/>
                  <a:pt x="8" y="1743"/>
                </a:cubicBezTo>
                <a:cubicBezTo>
                  <a:pt x="0" y="1853"/>
                  <a:pt x="15" y="1959"/>
                  <a:pt x="15" y="2068"/>
                </a:cubicBezTo>
              </a:path>
            </a:pathLst>
          </a:custGeom>
          <a:noFill/>
          <a:ln w="38100" cmpd="sng">
            <a:solidFill>
              <a:schemeClr val="tx1"/>
            </a:solidFill>
            <a:round/>
            <a:headEnd/>
            <a:tailEnd/>
          </a:ln>
        </p:spPr>
        <p:txBody>
          <a:bodyPr wrap="none" anchor="ctr"/>
          <a:lstStyle/>
          <a:p>
            <a:endParaRPr lang="en-US"/>
          </a:p>
        </p:txBody>
      </p:sp>
      <p:sp>
        <p:nvSpPr>
          <p:cNvPr id="4105" name="Freeform 9"/>
          <p:cNvSpPr>
            <a:spLocks/>
          </p:cNvSpPr>
          <p:nvPr/>
        </p:nvSpPr>
        <p:spPr bwMode="auto">
          <a:xfrm>
            <a:off x="2995613" y="3817938"/>
            <a:ext cx="784225" cy="1798637"/>
          </a:xfrm>
          <a:custGeom>
            <a:avLst/>
            <a:gdLst>
              <a:gd name="T0" fmla="*/ 2147483647 w 386"/>
              <a:gd name="T1" fmla="*/ 0 h 713"/>
              <a:gd name="T2" fmla="*/ 2147483647 w 386"/>
              <a:gd name="T3" fmla="*/ 2147483647 h 713"/>
              <a:gd name="T4" fmla="*/ 2147483647 w 386"/>
              <a:gd name="T5" fmla="*/ 2147483647 h 713"/>
              <a:gd name="T6" fmla="*/ 2147483647 w 386"/>
              <a:gd name="T7" fmla="*/ 2147483647 h 713"/>
              <a:gd name="T8" fmla="*/ 2147483647 w 386"/>
              <a:gd name="T9" fmla="*/ 2147483647 h 713"/>
              <a:gd name="T10" fmla="*/ 2147483647 w 386"/>
              <a:gd name="T11" fmla="*/ 2147483647 h 713"/>
              <a:gd name="T12" fmla="*/ 2147483647 w 386"/>
              <a:gd name="T13" fmla="*/ 2147483647 h 713"/>
              <a:gd name="T14" fmla="*/ 0 w 386"/>
              <a:gd name="T15" fmla="*/ 2147483647 h 713"/>
              <a:gd name="T16" fmla="*/ 0 60000 65536"/>
              <a:gd name="T17" fmla="*/ 0 60000 65536"/>
              <a:gd name="T18" fmla="*/ 0 60000 65536"/>
              <a:gd name="T19" fmla="*/ 0 60000 65536"/>
              <a:gd name="T20" fmla="*/ 0 60000 65536"/>
              <a:gd name="T21" fmla="*/ 0 60000 65536"/>
              <a:gd name="T22" fmla="*/ 0 60000 65536"/>
              <a:gd name="T23" fmla="*/ 0 60000 65536"/>
              <a:gd name="T24" fmla="*/ 0 w 386"/>
              <a:gd name="T25" fmla="*/ 0 h 713"/>
              <a:gd name="T26" fmla="*/ 386 w 386"/>
              <a:gd name="T27" fmla="*/ 713 h 7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6" h="713">
                <a:moveTo>
                  <a:pt x="381" y="0"/>
                </a:moveTo>
                <a:cubicBezTo>
                  <a:pt x="378" y="38"/>
                  <a:pt x="386" y="80"/>
                  <a:pt x="367" y="113"/>
                </a:cubicBezTo>
                <a:cubicBezTo>
                  <a:pt x="355" y="133"/>
                  <a:pt x="335" y="148"/>
                  <a:pt x="325" y="169"/>
                </a:cubicBezTo>
                <a:cubicBezTo>
                  <a:pt x="320" y="179"/>
                  <a:pt x="316" y="188"/>
                  <a:pt x="311" y="198"/>
                </a:cubicBezTo>
                <a:cubicBezTo>
                  <a:pt x="299" y="260"/>
                  <a:pt x="295" y="343"/>
                  <a:pt x="254" y="395"/>
                </a:cubicBezTo>
                <a:cubicBezTo>
                  <a:pt x="215" y="445"/>
                  <a:pt x="221" y="427"/>
                  <a:pt x="184" y="459"/>
                </a:cubicBezTo>
                <a:cubicBezTo>
                  <a:pt x="162" y="478"/>
                  <a:pt x="148" y="502"/>
                  <a:pt x="127" y="522"/>
                </a:cubicBezTo>
                <a:cubicBezTo>
                  <a:pt x="103" y="619"/>
                  <a:pt x="70" y="643"/>
                  <a:pt x="0" y="713"/>
                </a:cubicBezTo>
              </a:path>
            </a:pathLst>
          </a:custGeom>
          <a:noFill/>
          <a:ln w="38100" cmpd="sng">
            <a:solidFill>
              <a:schemeClr val="tx1"/>
            </a:solidFill>
            <a:round/>
            <a:headEnd/>
            <a:tailEnd/>
          </a:ln>
        </p:spPr>
        <p:txBody>
          <a:bodyPr wrap="none" anchor="ctr"/>
          <a:lstStyle/>
          <a:p>
            <a:endParaRPr lang="en-US"/>
          </a:p>
        </p:txBody>
      </p:sp>
      <p:sp>
        <p:nvSpPr>
          <p:cNvPr id="4106" name="Freeform 10"/>
          <p:cNvSpPr>
            <a:spLocks/>
          </p:cNvSpPr>
          <p:nvPr/>
        </p:nvSpPr>
        <p:spPr bwMode="auto">
          <a:xfrm>
            <a:off x="5310188" y="461963"/>
            <a:ext cx="800100" cy="3335337"/>
          </a:xfrm>
          <a:custGeom>
            <a:avLst/>
            <a:gdLst>
              <a:gd name="T0" fmla="*/ 2147483647 w 504"/>
              <a:gd name="T1" fmla="*/ 0 h 2101"/>
              <a:gd name="T2" fmla="*/ 2147483647 w 504"/>
              <a:gd name="T3" fmla="*/ 2147483647 h 2101"/>
              <a:gd name="T4" fmla="*/ 2147483647 w 504"/>
              <a:gd name="T5" fmla="*/ 2147483647 h 2101"/>
              <a:gd name="T6" fmla="*/ 2147483647 w 504"/>
              <a:gd name="T7" fmla="*/ 2147483647 h 2101"/>
              <a:gd name="T8" fmla="*/ 2147483647 w 504"/>
              <a:gd name="T9" fmla="*/ 2147483647 h 2101"/>
              <a:gd name="T10" fmla="*/ 2147483647 w 504"/>
              <a:gd name="T11" fmla="*/ 2147483647 h 2101"/>
              <a:gd name="T12" fmla="*/ 2147483647 w 504"/>
              <a:gd name="T13" fmla="*/ 2147483647 h 2101"/>
              <a:gd name="T14" fmla="*/ 0 w 504"/>
              <a:gd name="T15" fmla="*/ 2147483647 h 210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2101"/>
              <a:gd name="T26" fmla="*/ 504 w 504"/>
              <a:gd name="T27" fmla="*/ 2101 h 210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2101">
                <a:moveTo>
                  <a:pt x="441" y="0"/>
                </a:moveTo>
                <a:cubicBezTo>
                  <a:pt x="449" y="25"/>
                  <a:pt x="504" y="80"/>
                  <a:pt x="490" y="148"/>
                </a:cubicBezTo>
                <a:cubicBezTo>
                  <a:pt x="476" y="216"/>
                  <a:pt x="400" y="268"/>
                  <a:pt x="356" y="410"/>
                </a:cubicBezTo>
                <a:cubicBezTo>
                  <a:pt x="312" y="552"/>
                  <a:pt x="276" y="856"/>
                  <a:pt x="229" y="1002"/>
                </a:cubicBezTo>
                <a:cubicBezTo>
                  <a:pt x="182" y="1148"/>
                  <a:pt x="96" y="1163"/>
                  <a:pt x="74" y="1285"/>
                </a:cubicBezTo>
                <a:cubicBezTo>
                  <a:pt x="52" y="1407"/>
                  <a:pt x="97" y="1616"/>
                  <a:pt x="95" y="1737"/>
                </a:cubicBezTo>
                <a:cubicBezTo>
                  <a:pt x="93" y="1858"/>
                  <a:pt x="76" y="1953"/>
                  <a:pt x="60" y="2014"/>
                </a:cubicBezTo>
                <a:cubicBezTo>
                  <a:pt x="44" y="2075"/>
                  <a:pt x="12" y="2083"/>
                  <a:pt x="0" y="2101"/>
                </a:cubicBezTo>
              </a:path>
            </a:pathLst>
          </a:custGeom>
          <a:noFill/>
          <a:ln w="38100" cmpd="sng">
            <a:solidFill>
              <a:schemeClr val="tx1"/>
            </a:solidFill>
            <a:round/>
            <a:headEnd/>
            <a:tailEnd/>
          </a:ln>
        </p:spPr>
        <p:txBody>
          <a:bodyPr wrap="none" anchor="ctr"/>
          <a:lstStyle/>
          <a:p>
            <a:endParaRPr lang="en-US"/>
          </a:p>
        </p:txBody>
      </p:sp>
      <p:sp>
        <p:nvSpPr>
          <p:cNvPr id="4107" name="Freeform 11"/>
          <p:cNvSpPr>
            <a:spLocks/>
          </p:cNvSpPr>
          <p:nvPr/>
        </p:nvSpPr>
        <p:spPr bwMode="auto">
          <a:xfrm>
            <a:off x="3886200" y="3787775"/>
            <a:ext cx="1409700" cy="2938463"/>
          </a:xfrm>
          <a:custGeom>
            <a:avLst/>
            <a:gdLst>
              <a:gd name="T0" fmla="*/ 2147483647 w 888"/>
              <a:gd name="T1" fmla="*/ 0 h 1851"/>
              <a:gd name="T2" fmla="*/ 2147483647 w 888"/>
              <a:gd name="T3" fmla="*/ 2147483647 h 1851"/>
              <a:gd name="T4" fmla="*/ 2147483647 w 888"/>
              <a:gd name="T5" fmla="*/ 2147483647 h 1851"/>
              <a:gd name="T6" fmla="*/ 2147483647 w 888"/>
              <a:gd name="T7" fmla="*/ 2147483647 h 1851"/>
              <a:gd name="T8" fmla="*/ 2147483647 w 888"/>
              <a:gd name="T9" fmla="*/ 2147483647 h 1851"/>
              <a:gd name="T10" fmla="*/ 2147483647 w 888"/>
              <a:gd name="T11" fmla="*/ 2147483647 h 1851"/>
              <a:gd name="T12" fmla="*/ 2147483647 w 888"/>
              <a:gd name="T13" fmla="*/ 2147483647 h 1851"/>
              <a:gd name="T14" fmla="*/ 2147483647 w 888"/>
              <a:gd name="T15" fmla="*/ 2147483647 h 1851"/>
              <a:gd name="T16" fmla="*/ 2147483647 w 888"/>
              <a:gd name="T17" fmla="*/ 2147483647 h 1851"/>
              <a:gd name="T18" fmla="*/ 0 w 888"/>
              <a:gd name="T19" fmla="*/ 2147483647 h 18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8"/>
              <a:gd name="T31" fmla="*/ 0 h 1851"/>
              <a:gd name="T32" fmla="*/ 888 w 888"/>
              <a:gd name="T33" fmla="*/ 1851 h 18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8" h="1851">
                <a:moveTo>
                  <a:pt x="888" y="0"/>
                </a:moveTo>
                <a:cubicBezTo>
                  <a:pt x="864" y="18"/>
                  <a:pt x="776" y="67"/>
                  <a:pt x="741" y="111"/>
                </a:cubicBezTo>
                <a:cubicBezTo>
                  <a:pt x="706" y="155"/>
                  <a:pt x="747" y="159"/>
                  <a:pt x="678" y="261"/>
                </a:cubicBezTo>
                <a:cubicBezTo>
                  <a:pt x="609" y="363"/>
                  <a:pt x="384" y="617"/>
                  <a:pt x="327" y="723"/>
                </a:cubicBezTo>
                <a:cubicBezTo>
                  <a:pt x="270" y="829"/>
                  <a:pt x="345" y="845"/>
                  <a:pt x="336" y="897"/>
                </a:cubicBezTo>
                <a:cubicBezTo>
                  <a:pt x="328" y="950"/>
                  <a:pt x="301" y="978"/>
                  <a:pt x="278" y="1041"/>
                </a:cubicBezTo>
                <a:cubicBezTo>
                  <a:pt x="255" y="1104"/>
                  <a:pt x="210" y="1215"/>
                  <a:pt x="195" y="1272"/>
                </a:cubicBezTo>
                <a:cubicBezTo>
                  <a:pt x="180" y="1328"/>
                  <a:pt x="210" y="1329"/>
                  <a:pt x="190" y="1379"/>
                </a:cubicBezTo>
                <a:cubicBezTo>
                  <a:pt x="171" y="1429"/>
                  <a:pt x="110" y="1491"/>
                  <a:pt x="78" y="1569"/>
                </a:cubicBezTo>
                <a:cubicBezTo>
                  <a:pt x="46" y="1647"/>
                  <a:pt x="16" y="1792"/>
                  <a:pt x="0" y="1851"/>
                </a:cubicBezTo>
              </a:path>
            </a:pathLst>
          </a:custGeom>
          <a:noFill/>
          <a:ln w="38100" cmpd="sng">
            <a:solidFill>
              <a:schemeClr val="tx1"/>
            </a:solidFill>
            <a:round/>
            <a:headEnd/>
            <a:tailEnd/>
          </a:ln>
        </p:spPr>
        <p:txBody>
          <a:bodyPr wrap="none" anchor="ctr"/>
          <a:lstStyle/>
          <a:p>
            <a:endParaRPr lang="en-US"/>
          </a:p>
        </p:txBody>
      </p:sp>
      <p:sp>
        <p:nvSpPr>
          <p:cNvPr id="4108" name="Freeform 12"/>
          <p:cNvSpPr>
            <a:spLocks/>
          </p:cNvSpPr>
          <p:nvPr/>
        </p:nvSpPr>
        <p:spPr bwMode="auto">
          <a:xfrm>
            <a:off x="6858000" y="863600"/>
            <a:ext cx="331788" cy="5562600"/>
          </a:xfrm>
          <a:custGeom>
            <a:avLst/>
            <a:gdLst>
              <a:gd name="T0" fmla="*/ 0 w 209"/>
              <a:gd name="T1" fmla="*/ 0 h 3558"/>
              <a:gd name="T2" fmla="*/ 2147483647 w 209"/>
              <a:gd name="T3" fmla="*/ 2147483647 h 3558"/>
              <a:gd name="T4" fmla="*/ 2147483647 w 209"/>
              <a:gd name="T5" fmla="*/ 2147483647 h 3558"/>
              <a:gd name="T6" fmla="*/ 2147483647 w 209"/>
              <a:gd name="T7" fmla="*/ 2147483647 h 3558"/>
              <a:gd name="T8" fmla="*/ 2147483647 w 209"/>
              <a:gd name="T9" fmla="*/ 2147483647 h 3558"/>
              <a:gd name="T10" fmla="*/ 2147483647 w 209"/>
              <a:gd name="T11" fmla="*/ 2147483647 h 3558"/>
              <a:gd name="T12" fmla="*/ 2147483647 w 209"/>
              <a:gd name="T13" fmla="*/ 2147483647 h 3558"/>
              <a:gd name="T14" fmla="*/ 2147483647 w 209"/>
              <a:gd name="T15" fmla="*/ 2147483647 h 3558"/>
              <a:gd name="T16" fmla="*/ 2147483647 w 209"/>
              <a:gd name="T17" fmla="*/ 2147483647 h 3558"/>
              <a:gd name="T18" fmla="*/ 2147483647 w 209"/>
              <a:gd name="T19" fmla="*/ 2147483647 h 3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3558"/>
              <a:gd name="T32" fmla="*/ 209 w 209"/>
              <a:gd name="T33" fmla="*/ 3558 h 35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3558">
                <a:moveTo>
                  <a:pt x="0" y="0"/>
                </a:moveTo>
                <a:cubicBezTo>
                  <a:pt x="71" y="112"/>
                  <a:pt x="143" y="223"/>
                  <a:pt x="176" y="376"/>
                </a:cubicBezTo>
                <a:cubicBezTo>
                  <a:pt x="209" y="528"/>
                  <a:pt x="209" y="804"/>
                  <a:pt x="201" y="914"/>
                </a:cubicBezTo>
                <a:cubicBezTo>
                  <a:pt x="192" y="1025"/>
                  <a:pt x="145" y="951"/>
                  <a:pt x="126" y="1039"/>
                </a:cubicBezTo>
                <a:cubicBezTo>
                  <a:pt x="107" y="1126"/>
                  <a:pt x="84" y="1329"/>
                  <a:pt x="83" y="1442"/>
                </a:cubicBezTo>
                <a:cubicBezTo>
                  <a:pt x="82" y="1555"/>
                  <a:pt x="107" y="1578"/>
                  <a:pt x="118" y="1721"/>
                </a:cubicBezTo>
                <a:cubicBezTo>
                  <a:pt x="129" y="1864"/>
                  <a:pt x="149" y="2148"/>
                  <a:pt x="148" y="2298"/>
                </a:cubicBezTo>
                <a:cubicBezTo>
                  <a:pt x="147" y="2448"/>
                  <a:pt x="118" y="2496"/>
                  <a:pt x="112" y="2622"/>
                </a:cubicBezTo>
                <a:cubicBezTo>
                  <a:pt x="106" y="2748"/>
                  <a:pt x="124" y="2898"/>
                  <a:pt x="112" y="3054"/>
                </a:cubicBezTo>
                <a:cubicBezTo>
                  <a:pt x="100" y="3210"/>
                  <a:pt x="55" y="3453"/>
                  <a:pt x="40" y="3558"/>
                </a:cubicBezTo>
              </a:path>
            </a:pathLst>
          </a:custGeom>
          <a:noFill/>
          <a:ln w="38100" cmpd="sng">
            <a:solidFill>
              <a:schemeClr val="tx1"/>
            </a:solidFill>
            <a:round/>
            <a:headEnd/>
            <a:tailEnd/>
          </a:ln>
        </p:spPr>
        <p:txBody>
          <a:bodyPr wrap="none" anchor="ctr"/>
          <a:lstStyle/>
          <a:p>
            <a:endParaRPr lang="en-US"/>
          </a:p>
        </p:txBody>
      </p:sp>
      <p:sp>
        <p:nvSpPr>
          <p:cNvPr id="4109" name="Freeform 13"/>
          <p:cNvSpPr>
            <a:spLocks/>
          </p:cNvSpPr>
          <p:nvPr/>
        </p:nvSpPr>
        <p:spPr bwMode="auto">
          <a:xfrm>
            <a:off x="6884988" y="415925"/>
            <a:ext cx="60325" cy="552450"/>
          </a:xfrm>
          <a:custGeom>
            <a:avLst/>
            <a:gdLst>
              <a:gd name="T0" fmla="*/ 2147483647 w 38"/>
              <a:gd name="T1" fmla="*/ 2147483647 h 348"/>
              <a:gd name="T2" fmla="*/ 2147483647 w 38"/>
              <a:gd name="T3" fmla="*/ 2147483647 h 348"/>
              <a:gd name="T4" fmla="*/ 2147483647 w 38"/>
              <a:gd name="T5" fmla="*/ 0 h 348"/>
              <a:gd name="T6" fmla="*/ 0 60000 65536"/>
              <a:gd name="T7" fmla="*/ 0 60000 65536"/>
              <a:gd name="T8" fmla="*/ 0 60000 65536"/>
              <a:gd name="T9" fmla="*/ 0 w 38"/>
              <a:gd name="T10" fmla="*/ 0 h 348"/>
              <a:gd name="T11" fmla="*/ 38 w 38"/>
              <a:gd name="T12" fmla="*/ 348 h 348"/>
            </a:gdLst>
            <a:ahLst/>
            <a:cxnLst>
              <a:cxn ang="T6">
                <a:pos x="T0" y="T1"/>
              </a:cxn>
              <a:cxn ang="T7">
                <a:pos x="T2" y="T3"/>
              </a:cxn>
              <a:cxn ang="T8">
                <a:pos x="T4" y="T5"/>
              </a:cxn>
            </a:cxnLst>
            <a:rect l="T9" t="T10" r="T11" b="T12"/>
            <a:pathLst>
              <a:path w="38" h="348">
                <a:moveTo>
                  <a:pt x="26" y="348"/>
                </a:moveTo>
                <a:cubicBezTo>
                  <a:pt x="13" y="311"/>
                  <a:pt x="0" y="274"/>
                  <a:pt x="2" y="216"/>
                </a:cubicBezTo>
                <a:cubicBezTo>
                  <a:pt x="4" y="158"/>
                  <a:pt x="21" y="79"/>
                  <a:pt x="38" y="0"/>
                </a:cubicBezTo>
              </a:path>
            </a:pathLst>
          </a:custGeom>
          <a:noFill/>
          <a:ln w="38100" cmpd="sng">
            <a:solidFill>
              <a:schemeClr val="tx1"/>
            </a:solidFill>
            <a:round/>
            <a:headEnd/>
            <a:tailEnd/>
          </a:ln>
        </p:spPr>
        <p:txBody>
          <a:bodyPr wrap="none" anchor="ctr"/>
          <a:lstStyle/>
          <a:p>
            <a:endParaRPr lang="en-US"/>
          </a:p>
        </p:txBody>
      </p:sp>
      <p:sp>
        <p:nvSpPr>
          <p:cNvPr id="4110" name="Freeform 14"/>
          <p:cNvSpPr>
            <a:spLocks/>
          </p:cNvSpPr>
          <p:nvPr/>
        </p:nvSpPr>
        <p:spPr bwMode="auto">
          <a:xfrm>
            <a:off x="2438400" y="381000"/>
            <a:ext cx="820738" cy="238125"/>
          </a:xfrm>
          <a:custGeom>
            <a:avLst/>
            <a:gdLst>
              <a:gd name="T0" fmla="*/ 0 w 517"/>
              <a:gd name="T1" fmla="*/ 0 h 150"/>
              <a:gd name="T2" fmla="*/ 2147483647 w 517"/>
              <a:gd name="T3" fmla="*/ 2147483647 h 150"/>
              <a:gd name="T4" fmla="*/ 2147483647 w 517"/>
              <a:gd name="T5" fmla="*/ 2147483647 h 150"/>
              <a:gd name="T6" fmla="*/ 0 60000 65536"/>
              <a:gd name="T7" fmla="*/ 0 60000 65536"/>
              <a:gd name="T8" fmla="*/ 0 60000 65536"/>
              <a:gd name="T9" fmla="*/ 0 w 517"/>
              <a:gd name="T10" fmla="*/ 0 h 150"/>
              <a:gd name="T11" fmla="*/ 517 w 517"/>
              <a:gd name="T12" fmla="*/ 150 h 150"/>
            </a:gdLst>
            <a:ahLst/>
            <a:cxnLst>
              <a:cxn ang="T6">
                <a:pos x="T0" y="T1"/>
              </a:cxn>
              <a:cxn ang="T7">
                <a:pos x="T2" y="T3"/>
              </a:cxn>
              <a:cxn ang="T8">
                <a:pos x="T4" y="T5"/>
              </a:cxn>
            </a:cxnLst>
            <a:rect l="T9" t="T10" r="T11" b="T12"/>
            <a:pathLst>
              <a:path w="517" h="150">
                <a:moveTo>
                  <a:pt x="0" y="0"/>
                </a:moveTo>
                <a:cubicBezTo>
                  <a:pt x="45" y="20"/>
                  <a:pt x="185" y="102"/>
                  <a:pt x="271" y="126"/>
                </a:cubicBezTo>
                <a:cubicBezTo>
                  <a:pt x="357" y="150"/>
                  <a:pt x="424" y="142"/>
                  <a:pt x="517" y="144"/>
                </a:cubicBezTo>
              </a:path>
            </a:pathLst>
          </a:custGeom>
          <a:noFill/>
          <a:ln w="38100" cmpd="sng">
            <a:solidFill>
              <a:schemeClr val="tx1"/>
            </a:solidFill>
            <a:round/>
            <a:headEnd/>
            <a:tailEnd/>
          </a:ln>
        </p:spPr>
        <p:txBody>
          <a:bodyPr wrap="none" anchor="ctr"/>
          <a:lstStyle/>
          <a:p>
            <a:endParaRPr lang="en-US"/>
          </a:p>
        </p:txBody>
      </p:sp>
      <p:sp>
        <p:nvSpPr>
          <p:cNvPr id="4111" name="Freeform 15"/>
          <p:cNvSpPr>
            <a:spLocks/>
          </p:cNvSpPr>
          <p:nvPr/>
        </p:nvSpPr>
        <p:spPr bwMode="auto">
          <a:xfrm>
            <a:off x="3773488" y="655638"/>
            <a:ext cx="3705225" cy="639762"/>
          </a:xfrm>
          <a:custGeom>
            <a:avLst/>
            <a:gdLst>
              <a:gd name="T0" fmla="*/ 0 w 2334"/>
              <a:gd name="T1" fmla="*/ 2147483647 h 403"/>
              <a:gd name="T2" fmla="*/ 2147483647 w 2334"/>
              <a:gd name="T3" fmla="*/ 2147483647 h 403"/>
              <a:gd name="T4" fmla="*/ 2147483647 w 2334"/>
              <a:gd name="T5" fmla="*/ 2147483647 h 403"/>
              <a:gd name="T6" fmla="*/ 2147483647 w 2334"/>
              <a:gd name="T7" fmla="*/ 2147483647 h 403"/>
              <a:gd name="T8" fmla="*/ 0 60000 65536"/>
              <a:gd name="T9" fmla="*/ 0 60000 65536"/>
              <a:gd name="T10" fmla="*/ 0 60000 65536"/>
              <a:gd name="T11" fmla="*/ 0 60000 65536"/>
              <a:gd name="T12" fmla="*/ 0 w 2334"/>
              <a:gd name="T13" fmla="*/ 0 h 403"/>
              <a:gd name="T14" fmla="*/ 2334 w 2334"/>
              <a:gd name="T15" fmla="*/ 403 h 403"/>
            </a:gdLst>
            <a:ahLst/>
            <a:cxnLst>
              <a:cxn ang="T8">
                <a:pos x="T0" y="T1"/>
              </a:cxn>
              <a:cxn ang="T9">
                <a:pos x="T2" y="T3"/>
              </a:cxn>
              <a:cxn ang="T10">
                <a:pos x="T4" y="T5"/>
              </a:cxn>
              <a:cxn ang="T11">
                <a:pos x="T6" y="T7"/>
              </a:cxn>
            </a:cxnLst>
            <a:rect l="T12" t="T13" r="T14" b="T15"/>
            <a:pathLst>
              <a:path w="2334" h="403">
                <a:moveTo>
                  <a:pt x="0" y="1"/>
                </a:moveTo>
                <a:cubicBezTo>
                  <a:pt x="187" y="0"/>
                  <a:pt x="375" y="0"/>
                  <a:pt x="624" y="25"/>
                </a:cubicBezTo>
                <a:cubicBezTo>
                  <a:pt x="873" y="50"/>
                  <a:pt x="1209" y="88"/>
                  <a:pt x="1494" y="151"/>
                </a:cubicBezTo>
                <a:cubicBezTo>
                  <a:pt x="1779" y="214"/>
                  <a:pt x="2056" y="308"/>
                  <a:pt x="2334" y="403"/>
                </a:cubicBezTo>
              </a:path>
            </a:pathLst>
          </a:custGeom>
          <a:noFill/>
          <a:ln w="38100" cmpd="sng">
            <a:solidFill>
              <a:schemeClr val="tx1"/>
            </a:solidFill>
            <a:round/>
            <a:headEnd/>
            <a:tailEnd/>
          </a:ln>
        </p:spPr>
        <p:txBody>
          <a:bodyPr wrap="none" anchor="ctr"/>
          <a:lstStyle/>
          <a:p>
            <a:endParaRPr lang="en-US"/>
          </a:p>
        </p:txBody>
      </p:sp>
      <p:sp>
        <p:nvSpPr>
          <p:cNvPr id="4112" name="Line 16"/>
          <p:cNvSpPr>
            <a:spLocks noChangeShapeType="1"/>
          </p:cNvSpPr>
          <p:nvPr/>
        </p:nvSpPr>
        <p:spPr bwMode="auto">
          <a:xfrm>
            <a:off x="3459163" y="495300"/>
            <a:ext cx="0" cy="190500"/>
          </a:xfrm>
          <a:prstGeom prst="line">
            <a:avLst/>
          </a:prstGeom>
          <a:noFill/>
          <a:ln w="38100">
            <a:solidFill>
              <a:schemeClr val="tx1"/>
            </a:solidFill>
            <a:round/>
            <a:headEnd/>
            <a:tailEnd/>
          </a:ln>
        </p:spPr>
        <p:txBody>
          <a:bodyPr wrap="none" anchor="ctr"/>
          <a:lstStyle/>
          <a:p>
            <a:endParaRPr lang="en-US"/>
          </a:p>
        </p:txBody>
      </p:sp>
      <p:sp>
        <p:nvSpPr>
          <p:cNvPr id="4113" name="Line 17"/>
          <p:cNvSpPr>
            <a:spLocks noChangeShapeType="1"/>
          </p:cNvSpPr>
          <p:nvPr/>
        </p:nvSpPr>
        <p:spPr bwMode="auto">
          <a:xfrm>
            <a:off x="3602038" y="495300"/>
            <a:ext cx="0" cy="190500"/>
          </a:xfrm>
          <a:prstGeom prst="line">
            <a:avLst/>
          </a:prstGeom>
          <a:noFill/>
          <a:ln w="38100">
            <a:solidFill>
              <a:schemeClr val="tx1"/>
            </a:solidFill>
            <a:round/>
            <a:headEnd/>
            <a:tailEnd/>
          </a:ln>
        </p:spPr>
        <p:txBody>
          <a:bodyPr wrap="none" anchor="ctr"/>
          <a:lstStyle/>
          <a:p>
            <a:endParaRPr lang="en-US"/>
          </a:p>
        </p:txBody>
      </p:sp>
      <p:sp>
        <p:nvSpPr>
          <p:cNvPr id="4114" name="Freeform 18"/>
          <p:cNvSpPr>
            <a:spLocks/>
          </p:cNvSpPr>
          <p:nvPr/>
        </p:nvSpPr>
        <p:spPr bwMode="auto">
          <a:xfrm>
            <a:off x="868363" y="1219200"/>
            <a:ext cx="2590800" cy="606425"/>
          </a:xfrm>
          <a:custGeom>
            <a:avLst/>
            <a:gdLst>
              <a:gd name="T0" fmla="*/ 0 w 1632"/>
              <a:gd name="T1" fmla="*/ 2147483647 h 382"/>
              <a:gd name="T2" fmla="*/ 2147483647 w 1632"/>
              <a:gd name="T3" fmla="*/ 2147483647 h 382"/>
              <a:gd name="T4" fmla="*/ 2147483647 w 1632"/>
              <a:gd name="T5" fmla="*/ 2147483647 h 382"/>
              <a:gd name="T6" fmla="*/ 0 60000 65536"/>
              <a:gd name="T7" fmla="*/ 0 60000 65536"/>
              <a:gd name="T8" fmla="*/ 0 60000 65536"/>
              <a:gd name="T9" fmla="*/ 0 w 1632"/>
              <a:gd name="T10" fmla="*/ 0 h 382"/>
              <a:gd name="T11" fmla="*/ 1632 w 1632"/>
              <a:gd name="T12" fmla="*/ 382 h 382"/>
            </a:gdLst>
            <a:ahLst/>
            <a:cxnLst>
              <a:cxn ang="T6">
                <a:pos x="T0" y="T1"/>
              </a:cxn>
              <a:cxn ang="T7">
                <a:pos x="T2" y="T3"/>
              </a:cxn>
              <a:cxn ang="T8">
                <a:pos x="T4" y="T5"/>
              </a:cxn>
            </a:cxnLst>
            <a:rect l="T9" t="T10" r="T11" b="T12"/>
            <a:pathLst>
              <a:path w="1632" h="382">
                <a:moveTo>
                  <a:pt x="0" y="106"/>
                </a:moveTo>
                <a:cubicBezTo>
                  <a:pt x="401" y="53"/>
                  <a:pt x="802" y="0"/>
                  <a:pt x="1074" y="46"/>
                </a:cubicBezTo>
                <a:cubicBezTo>
                  <a:pt x="1346" y="92"/>
                  <a:pt x="1539" y="326"/>
                  <a:pt x="1632" y="382"/>
                </a:cubicBezTo>
              </a:path>
            </a:pathLst>
          </a:custGeom>
          <a:noFill/>
          <a:ln w="38100" cmpd="sng">
            <a:solidFill>
              <a:schemeClr val="tx1"/>
            </a:solidFill>
            <a:round/>
            <a:headEnd/>
            <a:tailEnd/>
          </a:ln>
        </p:spPr>
        <p:txBody>
          <a:bodyPr wrap="none" anchor="ctr"/>
          <a:lstStyle/>
          <a:p>
            <a:endParaRPr lang="en-US"/>
          </a:p>
        </p:txBody>
      </p:sp>
      <p:sp>
        <p:nvSpPr>
          <p:cNvPr id="4115" name="Freeform 19"/>
          <p:cNvSpPr>
            <a:spLocks/>
          </p:cNvSpPr>
          <p:nvPr/>
        </p:nvSpPr>
        <p:spPr bwMode="auto">
          <a:xfrm>
            <a:off x="3668713" y="1939925"/>
            <a:ext cx="3390900" cy="752475"/>
          </a:xfrm>
          <a:custGeom>
            <a:avLst/>
            <a:gdLst>
              <a:gd name="T0" fmla="*/ 0 w 2136"/>
              <a:gd name="T1" fmla="*/ 0 h 474"/>
              <a:gd name="T2" fmla="*/ 2147483647 w 2136"/>
              <a:gd name="T3" fmla="*/ 2147483647 h 474"/>
              <a:gd name="T4" fmla="*/ 2147483647 w 2136"/>
              <a:gd name="T5" fmla="*/ 2147483647 h 474"/>
              <a:gd name="T6" fmla="*/ 2147483647 w 2136"/>
              <a:gd name="T7" fmla="*/ 2147483647 h 474"/>
              <a:gd name="T8" fmla="*/ 0 60000 65536"/>
              <a:gd name="T9" fmla="*/ 0 60000 65536"/>
              <a:gd name="T10" fmla="*/ 0 60000 65536"/>
              <a:gd name="T11" fmla="*/ 0 60000 65536"/>
              <a:gd name="T12" fmla="*/ 0 w 2136"/>
              <a:gd name="T13" fmla="*/ 0 h 474"/>
              <a:gd name="T14" fmla="*/ 2136 w 2136"/>
              <a:gd name="T15" fmla="*/ 474 h 474"/>
            </a:gdLst>
            <a:ahLst/>
            <a:cxnLst>
              <a:cxn ang="T8">
                <a:pos x="T0" y="T1"/>
              </a:cxn>
              <a:cxn ang="T9">
                <a:pos x="T2" y="T3"/>
              </a:cxn>
              <a:cxn ang="T10">
                <a:pos x="T4" y="T5"/>
              </a:cxn>
              <a:cxn ang="T11">
                <a:pos x="T6" y="T7"/>
              </a:cxn>
            </a:cxnLst>
            <a:rect l="T12" t="T13" r="T14" b="T15"/>
            <a:pathLst>
              <a:path w="2136" h="474">
                <a:moveTo>
                  <a:pt x="0" y="0"/>
                </a:moveTo>
                <a:cubicBezTo>
                  <a:pt x="288" y="78"/>
                  <a:pt x="577" y="156"/>
                  <a:pt x="750" y="234"/>
                </a:cubicBezTo>
                <a:cubicBezTo>
                  <a:pt x="923" y="312"/>
                  <a:pt x="807" y="462"/>
                  <a:pt x="1038" y="468"/>
                </a:cubicBezTo>
                <a:cubicBezTo>
                  <a:pt x="1269" y="474"/>
                  <a:pt x="1950" y="303"/>
                  <a:pt x="2136" y="270"/>
                </a:cubicBezTo>
              </a:path>
            </a:pathLst>
          </a:custGeom>
          <a:noFill/>
          <a:ln w="38100" cmpd="sng">
            <a:solidFill>
              <a:schemeClr val="tx1"/>
            </a:solidFill>
            <a:round/>
            <a:headEnd/>
            <a:tailEnd/>
          </a:ln>
        </p:spPr>
        <p:txBody>
          <a:bodyPr wrap="none" anchor="ctr"/>
          <a:lstStyle/>
          <a:p>
            <a:endParaRPr lang="en-US"/>
          </a:p>
        </p:txBody>
      </p:sp>
      <p:sp>
        <p:nvSpPr>
          <p:cNvPr id="4116" name="Freeform 20"/>
          <p:cNvSpPr>
            <a:spLocks/>
          </p:cNvSpPr>
          <p:nvPr/>
        </p:nvSpPr>
        <p:spPr bwMode="auto">
          <a:xfrm>
            <a:off x="3744913" y="3721100"/>
            <a:ext cx="38100" cy="180975"/>
          </a:xfrm>
          <a:custGeom>
            <a:avLst/>
            <a:gdLst>
              <a:gd name="T0" fmla="*/ 2147483647 w 24"/>
              <a:gd name="T1" fmla="*/ 0 h 114"/>
              <a:gd name="T2" fmla="*/ 0 w 24"/>
              <a:gd name="T3" fmla="*/ 2147483647 h 114"/>
              <a:gd name="T4" fmla="*/ 0 60000 65536"/>
              <a:gd name="T5" fmla="*/ 0 60000 65536"/>
              <a:gd name="T6" fmla="*/ 0 w 24"/>
              <a:gd name="T7" fmla="*/ 0 h 114"/>
              <a:gd name="T8" fmla="*/ 24 w 24"/>
              <a:gd name="T9" fmla="*/ 114 h 114"/>
            </a:gdLst>
            <a:ahLst/>
            <a:cxnLst>
              <a:cxn ang="T4">
                <a:pos x="T0" y="T1"/>
              </a:cxn>
              <a:cxn ang="T5">
                <a:pos x="T2" y="T3"/>
              </a:cxn>
            </a:cxnLst>
            <a:rect l="T6" t="T7" r="T8" b="T9"/>
            <a:pathLst>
              <a:path w="24" h="114">
                <a:moveTo>
                  <a:pt x="24" y="0"/>
                </a:moveTo>
                <a:cubicBezTo>
                  <a:pt x="24" y="0"/>
                  <a:pt x="12" y="57"/>
                  <a:pt x="0" y="114"/>
                </a:cubicBezTo>
              </a:path>
            </a:pathLst>
          </a:custGeom>
          <a:noFill/>
          <a:ln w="38100" cmpd="sng">
            <a:solidFill>
              <a:schemeClr val="tx1"/>
            </a:solidFill>
            <a:round/>
            <a:headEnd/>
            <a:tailEnd/>
          </a:ln>
        </p:spPr>
        <p:txBody>
          <a:bodyPr wrap="none" anchor="ctr"/>
          <a:lstStyle/>
          <a:p>
            <a:endParaRPr lang="en-US"/>
          </a:p>
        </p:txBody>
      </p:sp>
      <p:sp>
        <p:nvSpPr>
          <p:cNvPr id="4117" name="Freeform 21"/>
          <p:cNvSpPr>
            <a:spLocks/>
          </p:cNvSpPr>
          <p:nvPr/>
        </p:nvSpPr>
        <p:spPr bwMode="auto">
          <a:xfrm>
            <a:off x="201613" y="5670550"/>
            <a:ext cx="2632075" cy="755650"/>
          </a:xfrm>
          <a:custGeom>
            <a:avLst/>
            <a:gdLst>
              <a:gd name="T0" fmla="*/ 0 w 1658"/>
              <a:gd name="T1" fmla="*/ 0 h 476"/>
              <a:gd name="T2" fmla="*/ 2147483647 w 1658"/>
              <a:gd name="T3" fmla="*/ 2147483647 h 476"/>
              <a:gd name="T4" fmla="*/ 2147483647 w 1658"/>
              <a:gd name="T5" fmla="*/ 2147483647 h 476"/>
              <a:gd name="T6" fmla="*/ 2147483647 w 1658"/>
              <a:gd name="T7" fmla="*/ 2147483647 h 476"/>
              <a:gd name="T8" fmla="*/ 0 60000 65536"/>
              <a:gd name="T9" fmla="*/ 0 60000 65536"/>
              <a:gd name="T10" fmla="*/ 0 60000 65536"/>
              <a:gd name="T11" fmla="*/ 0 60000 65536"/>
              <a:gd name="T12" fmla="*/ 0 w 1658"/>
              <a:gd name="T13" fmla="*/ 0 h 476"/>
              <a:gd name="T14" fmla="*/ 1658 w 1658"/>
              <a:gd name="T15" fmla="*/ 476 h 476"/>
            </a:gdLst>
            <a:ahLst/>
            <a:cxnLst>
              <a:cxn ang="T8">
                <a:pos x="T0" y="T1"/>
              </a:cxn>
              <a:cxn ang="T9">
                <a:pos x="T2" y="T3"/>
              </a:cxn>
              <a:cxn ang="T10">
                <a:pos x="T4" y="T5"/>
              </a:cxn>
              <a:cxn ang="T11">
                <a:pos x="T6" y="T7"/>
              </a:cxn>
            </a:cxnLst>
            <a:rect l="T12" t="T13" r="T14" b="T15"/>
            <a:pathLst>
              <a:path w="1658" h="476">
                <a:moveTo>
                  <a:pt x="0" y="0"/>
                </a:moveTo>
                <a:cubicBezTo>
                  <a:pt x="113" y="57"/>
                  <a:pt x="227" y="114"/>
                  <a:pt x="474" y="186"/>
                </a:cubicBezTo>
                <a:cubicBezTo>
                  <a:pt x="721" y="258"/>
                  <a:pt x="1306" y="388"/>
                  <a:pt x="1482" y="432"/>
                </a:cubicBezTo>
                <a:cubicBezTo>
                  <a:pt x="1658" y="476"/>
                  <a:pt x="1522" y="447"/>
                  <a:pt x="1530" y="450"/>
                </a:cubicBezTo>
              </a:path>
            </a:pathLst>
          </a:custGeom>
          <a:noFill/>
          <a:ln w="38100" cmpd="sng">
            <a:solidFill>
              <a:schemeClr val="tx1"/>
            </a:solidFill>
            <a:round/>
            <a:headEnd/>
            <a:tailEnd/>
          </a:ln>
        </p:spPr>
        <p:txBody>
          <a:bodyPr wrap="none" anchor="ctr"/>
          <a:lstStyle/>
          <a:p>
            <a:endParaRPr lang="en-US"/>
          </a:p>
        </p:txBody>
      </p:sp>
      <p:sp>
        <p:nvSpPr>
          <p:cNvPr id="4118" name="Freeform 22"/>
          <p:cNvSpPr>
            <a:spLocks/>
          </p:cNvSpPr>
          <p:nvPr/>
        </p:nvSpPr>
        <p:spPr bwMode="auto">
          <a:xfrm>
            <a:off x="3124200" y="5221288"/>
            <a:ext cx="4891088" cy="1687512"/>
          </a:xfrm>
          <a:custGeom>
            <a:avLst/>
            <a:gdLst>
              <a:gd name="T0" fmla="*/ 0 w 3081"/>
              <a:gd name="T1" fmla="*/ 2147483647 h 1063"/>
              <a:gd name="T2" fmla="*/ 2147483647 w 3081"/>
              <a:gd name="T3" fmla="*/ 2147483647 h 1063"/>
              <a:gd name="T4" fmla="*/ 2147483647 w 3081"/>
              <a:gd name="T5" fmla="*/ 0 h 1063"/>
              <a:gd name="T6" fmla="*/ 0 60000 65536"/>
              <a:gd name="T7" fmla="*/ 0 60000 65536"/>
              <a:gd name="T8" fmla="*/ 0 60000 65536"/>
              <a:gd name="T9" fmla="*/ 0 w 3081"/>
              <a:gd name="T10" fmla="*/ 0 h 1063"/>
              <a:gd name="T11" fmla="*/ 3081 w 3081"/>
              <a:gd name="T12" fmla="*/ 1063 h 1063"/>
            </a:gdLst>
            <a:ahLst/>
            <a:cxnLst>
              <a:cxn ang="T6">
                <a:pos x="T0" y="T1"/>
              </a:cxn>
              <a:cxn ang="T7">
                <a:pos x="T2" y="T3"/>
              </a:cxn>
              <a:cxn ang="T8">
                <a:pos x="T4" y="T5"/>
              </a:cxn>
            </a:cxnLst>
            <a:rect l="T9" t="T10" r="T11" b="T12"/>
            <a:pathLst>
              <a:path w="3081" h="1063">
                <a:moveTo>
                  <a:pt x="0" y="759"/>
                </a:moveTo>
                <a:cubicBezTo>
                  <a:pt x="287" y="788"/>
                  <a:pt x="1208" y="1063"/>
                  <a:pt x="1722" y="936"/>
                </a:cubicBezTo>
                <a:cubicBezTo>
                  <a:pt x="2236" y="809"/>
                  <a:pt x="2798" y="195"/>
                  <a:pt x="3081" y="0"/>
                </a:cubicBezTo>
              </a:path>
            </a:pathLst>
          </a:custGeom>
          <a:noFill/>
          <a:ln w="38100" cmpd="sng">
            <a:solidFill>
              <a:schemeClr val="tx1"/>
            </a:solidFill>
            <a:round/>
            <a:headEnd/>
            <a:tailEnd/>
          </a:ln>
        </p:spPr>
        <p:txBody>
          <a:bodyPr wrap="none" anchor="ctr"/>
          <a:lstStyle/>
          <a:p>
            <a:endParaRPr lang="en-US"/>
          </a:p>
        </p:txBody>
      </p:sp>
      <p:sp>
        <p:nvSpPr>
          <p:cNvPr id="4119" name="Line 23"/>
          <p:cNvSpPr>
            <a:spLocks noChangeShapeType="1"/>
          </p:cNvSpPr>
          <p:nvPr/>
        </p:nvSpPr>
        <p:spPr bwMode="auto">
          <a:xfrm rot="1202796">
            <a:off x="2971800" y="6292850"/>
            <a:ext cx="1588" cy="190500"/>
          </a:xfrm>
          <a:prstGeom prst="line">
            <a:avLst/>
          </a:prstGeom>
          <a:noFill/>
          <a:ln w="38100">
            <a:solidFill>
              <a:schemeClr val="tx1"/>
            </a:solidFill>
            <a:round/>
            <a:headEnd/>
            <a:tailEnd/>
          </a:ln>
        </p:spPr>
        <p:txBody>
          <a:bodyPr wrap="none" anchor="ctr"/>
          <a:lstStyle/>
          <a:p>
            <a:endParaRPr lang="en-US"/>
          </a:p>
        </p:txBody>
      </p:sp>
      <p:sp>
        <p:nvSpPr>
          <p:cNvPr id="4120" name="Line 24"/>
          <p:cNvSpPr>
            <a:spLocks noChangeShapeType="1"/>
          </p:cNvSpPr>
          <p:nvPr/>
        </p:nvSpPr>
        <p:spPr bwMode="auto">
          <a:xfrm rot="1091777">
            <a:off x="3076575" y="6311900"/>
            <a:ext cx="1588" cy="190500"/>
          </a:xfrm>
          <a:prstGeom prst="line">
            <a:avLst/>
          </a:prstGeom>
          <a:noFill/>
          <a:ln w="38100">
            <a:solidFill>
              <a:schemeClr val="tx1"/>
            </a:solidFill>
            <a:round/>
            <a:headEnd/>
            <a:tailEnd/>
          </a:ln>
        </p:spPr>
        <p:txBody>
          <a:bodyPr wrap="none" anchor="ctr"/>
          <a:lstStyle/>
          <a:p>
            <a:endParaRPr lang="en-US"/>
          </a:p>
        </p:txBody>
      </p:sp>
      <p:sp>
        <p:nvSpPr>
          <p:cNvPr id="4121" name="Freeform 25"/>
          <p:cNvSpPr>
            <a:spLocks/>
          </p:cNvSpPr>
          <p:nvPr/>
        </p:nvSpPr>
        <p:spPr bwMode="auto">
          <a:xfrm>
            <a:off x="914400" y="1625600"/>
            <a:ext cx="6161088" cy="3005138"/>
          </a:xfrm>
          <a:custGeom>
            <a:avLst/>
            <a:gdLst>
              <a:gd name="T0" fmla="*/ 0 w 3881"/>
              <a:gd name="T1" fmla="*/ 2147483647 h 1893"/>
              <a:gd name="T2" fmla="*/ 2147483647 w 3881"/>
              <a:gd name="T3" fmla="*/ 2147483647 h 1893"/>
              <a:gd name="T4" fmla="*/ 2147483647 w 3881"/>
              <a:gd name="T5" fmla="*/ 2147483647 h 1893"/>
              <a:gd name="T6" fmla="*/ 2147483647 w 3881"/>
              <a:gd name="T7" fmla="*/ 2147483647 h 1893"/>
              <a:gd name="T8" fmla="*/ 2147483647 w 3881"/>
              <a:gd name="T9" fmla="*/ 2147483647 h 1893"/>
              <a:gd name="T10" fmla="*/ 2147483647 w 3881"/>
              <a:gd name="T11" fmla="*/ 2147483647 h 1893"/>
              <a:gd name="T12" fmla="*/ 2147483647 w 3881"/>
              <a:gd name="T13" fmla="*/ 2147483647 h 1893"/>
              <a:gd name="T14" fmla="*/ 2147483647 w 3881"/>
              <a:gd name="T15" fmla="*/ 2147483647 h 1893"/>
              <a:gd name="T16" fmla="*/ 2147483647 w 3881"/>
              <a:gd name="T17" fmla="*/ 2147483647 h 1893"/>
              <a:gd name="T18" fmla="*/ 2147483647 w 3881"/>
              <a:gd name="T19" fmla="*/ 2147483647 h 1893"/>
              <a:gd name="T20" fmla="*/ 2147483647 w 3881"/>
              <a:gd name="T21" fmla="*/ 2147483647 h 1893"/>
              <a:gd name="T22" fmla="*/ 2147483647 w 3881"/>
              <a:gd name="T23" fmla="*/ 2147483647 h 1893"/>
              <a:gd name="T24" fmla="*/ 2147483647 w 3881"/>
              <a:gd name="T25" fmla="*/ 2147483647 h 1893"/>
              <a:gd name="T26" fmla="*/ 2147483647 w 3881"/>
              <a:gd name="T27" fmla="*/ 2147483647 h 1893"/>
              <a:gd name="T28" fmla="*/ 2147483647 w 3881"/>
              <a:gd name="T29" fmla="*/ 2147483647 h 1893"/>
              <a:gd name="T30" fmla="*/ 2147483647 w 3881"/>
              <a:gd name="T31" fmla="*/ 2147483647 h 1893"/>
              <a:gd name="T32" fmla="*/ 2147483647 w 3881"/>
              <a:gd name="T33" fmla="*/ 2147483647 h 1893"/>
              <a:gd name="T34" fmla="*/ 2147483647 w 3881"/>
              <a:gd name="T35" fmla="*/ 2147483647 h 1893"/>
              <a:gd name="T36" fmla="*/ 2147483647 w 3881"/>
              <a:gd name="T37" fmla="*/ 2147483647 h 1893"/>
              <a:gd name="T38" fmla="*/ 2147483647 w 3881"/>
              <a:gd name="T39" fmla="*/ 2147483647 h 1893"/>
              <a:gd name="T40" fmla="*/ 2147483647 w 3881"/>
              <a:gd name="T41" fmla="*/ 2147483647 h 1893"/>
              <a:gd name="T42" fmla="*/ 2147483647 w 3881"/>
              <a:gd name="T43" fmla="*/ 2147483647 h 1893"/>
              <a:gd name="T44" fmla="*/ 2147483647 w 3881"/>
              <a:gd name="T45" fmla="*/ 2147483647 h 1893"/>
              <a:gd name="T46" fmla="*/ 2147483647 w 3881"/>
              <a:gd name="T47" fmla="*/ 2147483647 h 1893"/>
              <a:gd name="T48" fmla="*/ 2147483647 w 3881"/>
              <a:gd name="T49" fmla="*/ 2147483647 h 1893"/>
              <a:gd name="T50" fmla="*/ 2147483647 w 3881"/>
              <a:gd name="T51" fmla="*/ 2147483647 h 1893"/>
              <a:gd name="T52" fmla="*/ 2147483647 w 3881"/>
              <a:gd name="T53" fmla="*/ 2147483647 h 1893"/>
              <a:gd name="T54" fmla="*/ 2147483647 w 3881"/>
              <a:gd name="T55" fmla="*/ 2147483647 h 1893"/>
              <a:gd name="T56" fmla="*/ 2147483647 w 3881"/>
              <a:gd name="T57" fmla="*/ 2147483647 h 1893"/>
              <a:gd name="T58" fmla="*/ 2147483647 w 3881"/>
              <a:gd name="T59" fmla="*/ 2147483647 h 1893"/>
              <a:gd name="T60" fmla="*/ 2147483647 w 3881"/>
              <a:gd name="T61" fmla="*/ 2147483647 h 189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881"/>
              <a:gd name="T94" fmla="*/ 0 h 1893"/>
              <a:gd name="T95" fmla="*/ 3881 w 3881"/>
              <a:gd name="T96" fmla="*/ 1893 h 189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881" h="1893">
                <a:moveTo>
                  <a:pt x="0" y="58"/>
                </a:moveTo>
                <a:cubicBezTo>
                  <a:pt x="20" y="61"/>
                  <a:pt x="79" y="78"/>
                  <a:pt x="120" y="78"/>
                </a:cubicBezTo>
                <a:cubicBezTo>
                  <a:pt x="161" y="78"/>
                  <a:pt x="211" y="57"/>
                  <a:pt x="246" y="58"/>
                </a:cubicBezTo>
                <a:cubicBezTo>
                  <a:pt x="281" y="59"/>
                  <a:pt x="301" y="79"/>
                  <a:pt x="333" y="84"/>
                </a:cubicBezTo>
                <a:cubicBezTo>
                  <a:pt x="365" y="89"/>
                  <a:pt x="374" y="96"/>
                  <a:pt x="438" y="90"/>
                </a:cubicBezTo>
                <a:cubicBezTo>
                  <a:pt x="502" y="84"/>
                  <a:pt x="639" y="62"/>
                  <a:pt x="717" y="48"/>
                </a:cubicBezTo>
                <a:cubicBezTo>
                  <a:pt x="795" y="34"/>
                  <a:pt x="855" y="6"/>
                  <a:pt x="906" y="3"/>
                </a:cubicBezTo>
                <a:cubicBezTo>
                  <a:pt x="957" y="0"/>
                  <a:pt x="995" y="24"/>
                  <a:pt x="1023" y="33"/>
                </a:cubicBezTo>
                <a:cubicBezTo>
                  <a:pt x="1051" y="42"/>
                  <a:pt x="1047" y="50"/>
                  <a:pt x="1074" y="60"/>
                </a:cubicBezTo>
                <a:cubicBezTo>
                  <a:pt x="1101" y="70"/>
                  <a:pt x="1156" y="76"/>
                  <a:pt x="1188" y="96"/>
                </a:cubicBezTo>
                <a:cubicBezTo>
                  <a:pt x="1220" y="116"/>
                  <a:pt x="1229" y="159"/>
                  <a:pt x="1265" y="178"/>
                </a:cubicBezTo>
                <a:cubicBezTo>
                  <a:pt x="1301" y="197"/>
                  <a:pt x="1373" y="185"/>
                  <a:pt x="1406" y="211"/>
                </a:cubicBezTo>
                <a:cubicBezTo>
                  <a:pt x="1439" y="237"/>
                  <a:pt x="1416" y="286"/>
                  <a:pt x="1460" y="334"/>
                </a:cubicBezTo>
                <a:cubicBezTo>
                  <a:pt x="1504" y="382"/>
                  <a:pt x="1567" y="458"/>
                  <a:pt x="1670" y="499"/>
                </a:cubicBezTo>
                <a:cubicBezTo>
                  <a:pt x="1773" y="540"/>
                  <a:pt x="2002" y="510"/>
                  <a:pt x="2078" y="580"/>
                </a:cubicBezTo>
                <a:cubicBezTo>
                  <a:pt x="2154" y="650"/>
                  <a:pt x="2166" y="832"/>
                  <a:pt x="2124" y="922"/>
                </a:cubicBezTo>
                <a:cubicBezTo>
                  <a:pt x="2082" y="1012"/>
                  <a:pt x="1873" y="1059"/>
                  <a:pt x="1824" y="1120"/>
                </a:cubicBezTo>
                <a:cubicBezTo>
                  <a:pt x="1775" y="1181"/>
                  <a:pt x="1828" y="1243"/>
                  <a:pt x="1829" y="1288"/>
                </a:cubicBezTo>
                <a:cubicBezTo>
                  <a:pt x="1830" y="1333"/>
                  <a:pt x="1833" y="1368"/>
                  <a:pt x="1832" y="1393"/>
                </a:cubicBezTo>
                <a:cubicBezTo>
                  <a:pt x="1831" y="1418"/>
                  <a:pt x="1823" y="1431"/>
                  <a:pt x="1823" y="1441"/>
                </a:cubicBezTo>
                <a:cubicBezTo>
                  <a:pt x="1823" y="1451"/>
                  <a:pt x="1743" y="1437"/>
                  <a:pt x="1829" y="1453"/>
                </a:cubicBezTo>
                <a:cubicBezTo>
                  <a:pt x="1915" y="1469"/>
                  <a:pt x="2235" y="1507"/>
                  <a:pt x="2342" y="1537"/>
                </a:cubicBezTo>
                <a:cubicBezTo>
                  <a:pt x="2449" y="1567"/>
                  <a:pt x="2427" y="1613"/>
                  <a:pt x="2471" y="1633"/>
                </a:cubicBezTo>
                <a:cubicBezTo>
                  <a:pt x="2515" y="1653"/>
                  <a:pt x="2566" y="1651"/>
                  <a:pt x="2603" y="1654"/>
                </a:cubicBezTo>
                <a:cubicBezTo>
                  <a:pt x="2640" y="1657"/>
                  <a:pt x="2643" y="1628"/>
                  <a:pt x="2693" y="1651"/>
                </a:cubicBezTo>
                <a:cubicBezTo>
                  <a:pt x="2743" y="1674"/>
                  <a:pt x="2830" y="1755"/>
                  <a:pt x="2906" y="1795"/>
                </a:cubicBezTo>
                <a:cubicBezTo>
                  <a:pt x="2982" y="1835"/>
                  <a:pt x="3043" y="1893"/>
                  <a:pt x="3152" y="1891"/>
                </a:cubicBezTo>
                <a:cubicBezTo>
                  <a:pt x="3261" y="1889"/>
                  <a:pt x="3472" y="1797"/>
                  <a:pt x="3558" y="1786"/>
                </a:cubicBezTo>
                <a:cubicBezTo>
                  <a:pt x="3644" y="1775"/>
                  <a:pt x="3634" y="1814"/>
                  <a:pt x="3668" y="1825"/>
                </a:cubicBezTo>
                <a:cubicBezTo>
                  <a:pt x="3702" y="1836"/>
                  <a:pt x="3726" y="1851"/>
                  <a:pt x="3761" y="1855"/>
                </a:cubicBezTo>
                <a:cubicBezTo>
                  <a:pt x="3796" y="1859"/>
                  <a:pt x="3856" y="1850"/>
                  <a:pt x="3881" y="1849"/>
                </a:cubicBezTo>
              </a:path>
            </a:pathLst>
          </a:custGeom>
          <a:noFill/>
          <a:ln w="19050" cmpd="sng">
            <a:solidFill>
              <a:schemeClr val="tx1"/>
            </a:solidFill>
            <a:round/>
            <a:headEnd/>
            <a:tailEnd/>
          </a:ln>
        </p:spPr>
        <p:txBody>
          <a:bodyPr wrap="none" anchor="ctr"/>
          <a:lstStyle/>
          <a:p>
            <a:endParaRPr lang="en-US"/>
          </a:p>
        </p:txBody>
      </p:sp>
      <p:sp>
        <p:nvSpPr>
          <p:cNvPr id="4122" name="Line 26"/>
          <p:cNvSpPr>
            <a:spLocks noChangeShapeType="1"/>
          </p:cNvSpPr>
          <p:nvPr/>
        </p:nvSpPr>
        <p:spPr bwMode="auto">
          <a:xfrm rot="1091777">
            <a:off x="3611563" y="1711325"/>
            <a:ext cx="1587" cy="190500"/>
          </a:xfrm>
          <a:prstGeom prst="line">
            <a:avLst/>
          </a:prstGeom>
          <a:noFill/>
          <a:ln w="38100">
            <a:solidFill>
              <a:schemeClr val="tx1"/>
            </a:solidFill>
            <a:round/>
            <a:headEnd/>
            <a:tailEnd/>
          </a:ln>
        </p:spPr>
        <p:txBody>
          <a:bodyPr wrap="none" anchor="ctr"/>
          <a:lstStyle/>
          <a:p>
            <a:endParaRPr lang="en-US"/>
          </a:p>
        </p:txBody>
      </p:sp>
      <p:sp>
        <p:nvSpPr>
          <p:cNvPr id="4123" name="Rectangle 36"/>
          <p:cNvSpPr>
            <a:spLocks noChangeArrowheads="1"/>
          </p:cNvSpPr>
          <p:nvPr/>
        </p:nvSpPr>
        <p:spPr bwMode="auto">
          <a:xfrm>
            <a:off x="1219200" y="957263"/>
            <a:ext cx="161925" cy="211137"/>
          </a:xfrm>
          <a:prstGeom prst="rect">
            <a:avLst/>
          </a:prstGeom>
          <a:noFill/>
          <a:ln w="19050">
            <a:solidFill>
              <a:schemeClr val="tx1"/>
            </a:solidFill>
            <a:miter lim="800000"/>
            <a:headEnd/>
            <a:tailEnd/>
          </a:ln>
        </p:spPr>
        <p:txBody>
          <a:bodyPr wrap="none" anchor="ctr"/>
          <a:lstStyle/>
          <a:p>
            <a:r>
              <a:rPr lang="en-US" sz="800" b="1">
                <a:latin typeface="Times New Roman" pitchFamily="18" charset="0"/>
              </a:rPr>
              <a:t>PP1</a:t>
            </a:r>
          </a:p>
        </p:txBody>
      </p:sp>
      <p:sp>
        <p:nvSpPr>
          <p:cNvPr id="4124" name="Line 37"/>
          <p:cNvSpPr>
            <a:spLocks noChangeShapeType="1"/>
          </p:cNvSpPr>
          <p:nvPr/>
        </p:nvSpPr>
        <p:spPr bwMode="auto">
          <a:xfrm>
            <a:off x="1214438" y="1179513"/>
            <a:ext cx="80962" cy="141287"/>
          </a:xfrm>
          <a:prstGeom prst="line">
            <a:avLst/>
          </a:prstGeom>
          <a:noFill/>
          <a:ln w="19050">
            <a:solidFill>
              <a:schemeClr val="tx1"/>
            </a:solidFill>
            <a:round/>
            <a:headEnd/>
            <a:tailEnd/>
          </a:ln>
        </p:spPr>
        <p:txBody>
          <a:bodyPr wrap="none" anchor="ctr"/>
          <a:lstStyle/>
          <a:p>
            <a:endParaRPr lang="en-US"/>
          </a:p>
        </p:txBody>
      </p:sp>
      <p:sp>
        <p:nvSpPr>
          <p:cNvPr id="4125" name="Line 38"/>
          <p:cNvSpPr>
            <a:spLocks noChangeShapeType="1"/>
          </p:cNvSpPr>
          <p:nvPr/>
        </p:nvSpPr>
        <p:spPr bwMode="auto">
          <a:xfrm flipH="1">
            <a:off x="1295400" y="1179513"/>
            <a:ext cx="80963" cy="141287"/>
          </a:xfrm>
          <a:prstGeom prst="line">
            <a:avLst/>
          </a:prstGeom>
          <a:noFill/>
          <a:ln w="19050">
            <a:solidFill>
              <a:schemeClr val="tx1"/>
            </a:solidFill>
            <a:round/>
            <a:headEnd/>
            <a:tailEnd/>
          </a:ln>
        </p:spPr>
        <p:txBody>
          <a:bodyPr wrap="none" anchor="ctr"/>
          <a:lstStyle/>
          <a:p>
            <a:endParaRPr lang="en-US"/>
          </a:p>
        </p:txBody>
      </p:sp>
      <p:sp>
        <p:nvSpPr>
          <p:cNvPr id="4126" name="Line 39"/>
          <p:cNvSpPr>
            <a:spLocks noChangeShapeType="1"/>
          </p:cNvSpPr>
          <p:nvPr/>
        </p:nvSpPr>
        <p:spPr bwMode="auto">
          <a:xfrm flipV="1">
            <a:off x="914400" y="1320800"/>
            <a:ext cx="381000" cy="342900"/>
          </a:xfrm>
          <a:prstGeom prst="line">
            <a:avLst/>
          </a:prstGeom>
          <a:noFill/>
          <a:ln w="19050">
            <a:solidFill>
              <a:schemeClr val="tx1"/>
            </a:solidFill>
            <a:round/>
            <a:headEnd/>
            <a:tailEnd/>
          </a:ln>
        </p:spPr>
        <p:txBody>
          <a:bodyPr wrap="none" anchor="ctr"/>
          <a:lstStyle/>
          <a:p>
            <a:endParaRPr lang="en-US"/>
          </a:p>
        </p:txBody>
      </p:sp>
      <p:sp>
        <p:nvSpPr>
          <p:cNvPr id="4127" name="Text Box 41"/>
          <p:cNvSpPr txBox="1">
            <a:spLocks noChangeArrowheads="1"/>
          </p:cNvSpPr>
          <p:nvPr/>
        </p:nvSpPr>
        <p:spPr bwMode="auto">
          <a:xfrm>
            <a:off x="3276600" y="669925"/>
            <a:ext cx="512763" cy="244475"/>
          </a:xfrm>
          <a:prstGeom prst="rect">
            <a:avLst/>
          </a:prstGeom>
          <a:noFill/>
          <a:ln w="9525">
            <a:noFill/>
            <a:miter lim="800000"/>
            <a:headEnd/>
            <a:tailEnd/>
          </a:ln>
        </p:spPr>
        <p:txBody>
          <a:bodyPr>
            <a:spAutoFit/>
          </a:bodyPr>
          <a:lstStyle/>
          <a:p>
            <a:pPr algn="l"/>
            <a:r>
              <a:rPr lang="en-US" sz="1000" b="1">
                <a:latin typeface="Times New Roman" pitchFamily="18" charset="0"/>
              </a:rPr>
              <a:t>1-187 </a:t>
            </a:r>
          </a:p>
        </p:txBody>
      </p:sp>
      <p:grpSp>
        <p:nvGrpSpPr>
          <p:cNvPr id="2" name="Group 42"/>
          <p:cNvGrpSpPr>
            <a:grpSpLocks/>
          </p:cNvGrpSpPr>
          <p:nvPr/>
        </p:nvGrpSpPr>
        <p:grpSpPr bwMode="auto">
          <a:xfrm>
            <a:off x="4487863" y="1616075"/>
            <a:ext cx="238125" cy="352425"/>
            <a:chOff x="1284" y="1530"/>
            <a:chExt cx="576" cy="960"/>
          </a:xfrm>
        </p:grpSpPr>
        <p:sp>
          <p:nvSpPr>
            <p:cNvPr id="4220" name="Rectangle 43"/>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a:latin typeface="Times New Roman" pitchFamily="18" charset="0"/>
                </a:rPr>
                <a:t>2</a:t>
              </a:r>
              <a:endParaRPr lang="en-US" sz="800" b="1">
                <a:latin typeface="Times New Roman" pitchFamily="18" charset="0"/>
              </a:endParaRPr>
            </a:p>
          </p:txBody>
        </p:sp>
        <p:sp>
          <p:nvSpPr>
            <p:cNvPr id="4221" name="Line 44"/>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22" name="Line 45"/>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29" name="Line 46"/>
          <p:cNvSpPr>
            <a:spLocks noChangeShapeType="1"/>
          </p:cNvSpPr>
          <p:nvPr/>
        </p:nvSpPr>
        <p:spPr bwMode="auto">
          <a:xfrm flipV="1">
            <a:off x="4267200" y="1968500"/>
            <a:ext cx="334963" cy="571500"/>
          </a:xfrm>
          <a:prstGeom prst="line">
            <a:avLst/>
          </a:prstGeom>
          <a:noFill/>
          <a:ln w="19050">
            <a:solidFill>
              <a:schemeClr val="tx1"/>
            </a:solidFill>
            <a:round/>
            <a:headEnd/>
            <a:tailEnd/>
          </a:ln>
        </p:spPr>
        <p:txBody>
          <a:bodyPr wrap="none" anchor="ctr"/>
          <a:lstStyle/>
          <a:p>
            <a:endParaRPr lang="en-US"/>
          </a:p>
        </p:txBody>
      </p:sp>
      <p:sp>
        <p:nvSpPr>
          <p:cNvPr id="4130" name="Oval 47"/>
          <p:cNvSpPr>
            <a:spLocks noChangeArrowheads="1"/>
          </p:cNvSpPr>
          <p:nvPr/>
        </p:nvSpPr>
        <p:spPr bwMode="auto">
          <a:xfrm>
            <a:off x="5964238" y="1511300"/>
            <a:ext cx="800100" cy="542925"/>
          </a:xfrm>
          <a:prstGeom prst="ellipse">
            <a:avLst/>
          </a:prstGeom>
          <a:noFill/>
          <a:ln w="19050">
            <a:solidFill>
              <a:schemeClr val="tx1"/>
            </a:solidFill>
            <a:round/>
            <a:headEnd/>
            <a:tailEnd/>
          </a:ln>
        </p:spPr>
        <p:txBody>
          <a:bodyPr wrap="none" anchor="ctr"/>
          <a:lstStyle/>
          <a:p>
            <a:endParaRPr lang="en-US"/>
          </a:p>
        </p:txBody>
      </p:sp>
      <p:sp>
        <p:nvSpPr>
          <p:cNvPr id="4131" name="Text Box 48"/>
          <p:cNvSpPr txBox="1">
            <a:spLocks noChangeArrowheads="1"/>
          </p:cNvSpPr>
          <p:nvPr/>
        </p:nvSpPr>
        <p:spPr bwMode="auto">
          <a:xfrm>
            <a:off x="5919788" y="1547813"/>
            <a:ext cx="7635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OBJ Ant</a:t>
            </a:r>
            <a:endParaRPr lang="en-US" sz="1400" b="1">
              <a:latin typeface="Times New Roman" pitchFamily="18" charset="0"/>
            </a:endParaRPr>
          </a:p>
        </p:txBody>
      </p:sp>
      <p:grpSp>
        <p:nvGrpSpPr>
          <p:cNvPr id="3" name="Group 49"/>
          <p:cNvGrpSpPr>
            <a:grpSpLocks/>
          </p:cNvGrpSpPr>
          <p:nvPr/>
        </p:nvGrpSpPr>
        <p:grpSpPr bwMode="auto">
          <a:xfrm rot="2700000">
            <a:off x="6957219" y="2240756"/>
            <a:ext cx="238125" cy="227013"/>
            <a:chOff x="4206" y="2118"/>
            <a:chExt cx="66" cy="66"/>
          </a:xfrm>
        </p:grpSpPr>
        <p:sp>
          <p:nvSpPr>
            <p:cNvPr id="4217" name="Oval 50"/>
            <p:cNvSpPr>
              <a:spLocks noChangeArrowheads="1"/>
            </p:cNvSpPr>
            <p:nvPr/>
          </p:nvSpPr>
          <p:spPr bwMode="auto">
            <a:xfrm>
              <a:off x="4206" y="2118"/>
              <a:ext cx="66" cy="66"/>
            </a:xfrm>
            <a:prstGeom prst="ellipse">
              <a:avLst/>
            </a:prstGeom>
            <a:noFill/>
            <a:ln w="19050">
              <a:solidFill>
                <a:schemeClr val="tx1"/>
              </a:solidFill>
              <a:round/>
              <a:headEnd/>
              <a:tailEnd/>
            </a:ln>
          </p:spPr>
          <p:txBody>
            <a:bodyPr wrap="none" anchor="ctr"/>
            <a:lstStyle/>
            <a:p>
              <a:endParaRPr lang="en-US"/>
            </a:p>
          </p:txBody>
        </p:sp>
        <p:sp>
          <p:nvSpPr>
            <p:cNvPr id="4218" name="Line 51"/>
            <p:cNvSpPr>
              <a:spLocks noChangeShapeType="1"/>
            </p:cNvSpPr>
            <p:nvPr/>
          </p:nvSpPr>
          <p:spPr bwMode="auto">
            <a:xfrm>
              <a:off x="4239" y="2118"/>
              <a:ext cx="0" cy="66"/>
            </a:xfrm>
            <a:prstGeom prst="line">
              <a:avLst/>
            </a:prstGeom>
            <a:noFill/>
            <a:ln w="19050">
              <a:solidFill>
                <a:schemeClr val="tx1"/>
              </a:solidFill>
              <a:round/>
              <a:headEnd/>
              <a:tailEnd/>
            </a:ln>
          </p:spPr>
          <p:txBody>
            <a:bodyPr wrap="none" anchor="ctr"/>
            <a:lstStyle/>
            <a:p>
              <a:endParaRPr lang="en-US"/>
            </a:p>
          </p:txBody>
        </p:sp>
        <p:sp>
          <p:nvSpPr>
            <p:cNvPr id="4219" name="Line 52"/>
            <p:cNvSpPr>
              <a:spLocks noChangeShapeType="1"/>
            </p:cNvSpPr>
            <p:nvPr/>
          </p:nvSpPr>
          <p:spPr bwMode="auto">
            <a:xfrm>
              <a:off x="4206" y="2151"/>
              <a:ext cx="66" cy="0"/>
            </a:xfrm>
            <a:prstGeom prst="line">
              <a:avLst/>
            </a:prstGeom>
            <a:noFill/>
            <a:ln w="19050">
              <a:solidFill>
                <a:schemeClr val="tx1"/>
              </a:solidFill>
              <a:round/>
              <a:headEnd/>
              <a:tailEnd/>
            </a:ln>
          </p:spPr>
          <p:txBody>
            <a:bodyPr wrap="none" anchor="ctr"/>
            <a:lstStyle/>
            <a:p>
              <a:endParaRPr lang="en-US"/>
            </a:p>
          </p:txBody>
        </p:sp>
      </p:grpSp>
      <p:grpSp>
        <p:nvGrpSpPr>
          <p:cNvPr id="4" name="Group 57"/>
          <p:cNvGrpSpPr>
            <a:grpSpLocks/>
          </p:cNvGrpSpPr>
          <p:nvPr/>
        </p:nvGrpSpPr>
        <p:grpSpPr bwMode="auto">
          <a:xfrm rot="2700000">
            <a:off x="7006431" y="4450557"/>
            <a:ext cx="238125" cy="227012"/>
            <a:chOff x="4206" y="2118"/>
            <a:chExt cx="66" cy="66"/>
          </a:xfrm>
        </p:grpSpPr>
        <p:sp>
          <p:nvSpPr>
            <p:cNvPr id="4214" name="Oval 58"/>
            <p:cNvSpPr>
              <a:spLocks noChangeArrowheads="1"/>
            </p:cNvSpPr>
            <p:nvPr/>
          </p:nvSpPr>
          <p:spPr bwMode="auto">
            <a:xfrm>
              <a:off x="4206" y="2118"/>
              <a:ext cx="66" cy="66"/>
            </a:xfrm>
            <a:prstGeom prst="ellipse">
              <a:avLst/>
            </a:prstGeom>
            <a:noFill/>
            <a:ln w="19050">
              <a:solidFill>
                <a:schemeClr val="tx1"/>
              </a:solidFill>
              <a:round/>
              <a:headEnd/>
              <a:tailEnd/>
            </a:ln>
          </p:spPr>
          <p:txBody>
            <a:bodyPr wrap="none" anchor="ctr"/>
            <a:lstStyle/>
            <a:p>
              <a:endParaRPr lang="en-US"/>
            </a:p>
          </p:txBody>
        </p:sp>
        <p:sp>
          <p:nvSpPr>
            <p:cNvPr id="4215" name="Line 59"/>
            <p:cNvSpPr>
              <a:spLocks noChangeShapeType="1"/>
            </p:cNvSpPr>
            <p:nvPr/>
          </p:nvSpPr>
          <p:spPr bwMode="auto">
            <a:xfrm>
              <a:off x="4239" y="2118"/>
              <a:ext cx="0" cy="66"/>
            </a:xfrm>
            <a:prstGeom prst="line">
              <a:avLst/>
            </a:prstGeom>
            <a:noFill/>
            <a:ln w="19050">
              <a:solidFill>
                <a:schemeClr val="tx1"/>
              </a:solidFill>
              <a:round/>
              <a:headEnd/>
              <a:tailEnd/>
            </a:ln>
          </p:spPr>
          <p:txBody>
            <a:bodyPr wrap="none" anchor="ctr"/>
            <a:lstStyle/>
            <a:p>
              <a:endParaRPr lang="en-US"/>
            </a:p>
          </p:txBody>
        </p:sp>
        <p:sp>
          <p:nvSpPr>
            <p:cNvPr id="4216" name="Line 60"/>
            <p:cNvSpPr>
              <a:spLocks noChangeShapeType="1"/>
            </p:cNvSpPr>
            <p:nvPr/>
          </p:nvSpPr>
          <p:spPr bwMode="auto">
            <a:xfrm>
              <a:off x="4206" y="2151"/>
              <a:ext cx="66" cy="0"/>
            </a:xfrm>
            <a:prstGeom prst="line">
              <a:avLst/>
            </a:prstGeom>
            <a:noFill/>
            <a:ln w="19050">
              <a:solidFill>
                <a:schemeClr val="tx1"/>
              </a:solidFill>
              <a:round/>
              <a:headEnd/>
              <a:tailEnd/>
            </a:ln>
          </p:spPr>
          <p:txBody>
            <a:bodyPr wrap="none" anchor="ctr"/>
            <a:lstStyle/>
            <a:p>
              <a:endParaRPr lang="en-US"/>
            </a:p>
          </p:txBody>
        </p:sp>
      </p:grpSp>
      <p:sp>
        <p:nvSpPr>
          <p:cNvPr id="4134" name="Oval 62"/>
          <p:cNvSpPr>
            <a:spLocks noChangeArrowheads="1"/>
          </p:cNvSpPr>
          <p:nvPr/>
        </p:nvSpPr>
        <p:spPr bwMode="auto">
          <a:xfrm>
            <a:off x="4267200" y="2806700"/>
            <a:ext cx="704850" cy="571500"/>
          </a:xfrm>
          <a:prstGeom prst="ellipse">
            <a:avLst/>
          </a:prstGeom>
          <a:noFill/>
          <a:ln w="19050">
            <a:solidFill>
              <a:schemeClr val="tx1"/>
            </a:solidFill>
            <a:round/>
            <a:headEnd/>
            <a:tailEnd/>
          </a:ln>
        </p:spPr>
        <p:txBody>
          <a:bodyPr wrap="none" anchor="ctr"/>
          <a:lstStyle/>
          <a:p>
            <a:endParaRPr lang="en-US"/>
          </a:p>
        </p:txBody>
      </p:sp>
      <p:sp>
        <p:nvSpPr>
          <p:cNvPr id="4135" name="Text Box 63"/>
          <p:cNvSpPr txBox="1">
            <a:spLocks noChangeArrowheads="1"/>
          </p:cNvSpPr>
          <p:nvPr/>
        </p:nvSpPr>
        <p:spPr bwMode="auto">
          <a:xfrm>
            <a:off x="4343400" y="2784475"/>
            <a:ext cx="530225" cy="517525"/>
          </a:xfrm>
          <a:prstGeom prst="rect">
            <a:avLst/>
          </a:prstGeom>
          <a:noFill/>
          <a:ln w="9525">
            <a:noFill/>
            <a:miter lim="800000"/>
            <a:headEnd/>
            <a:tailEnd/>
          </a:ln>
        </p:spPr>
        <p:txBody>
          <a:bodyPr wrap="none">
            <a:spAutoFit/>
          </a:bodyPr>
          <a:lstStyle/>
          <a:p>
            <a:r>
              <a:rPr lang="en-US" sz="1400" b="1">
                <a:latin typeface="Times New Roman" pitchFamily="18" charset="0"/>
              </a:rPr>
              <a:t>OBJ</a:t>
            </a:r>
          </a:p>
          <a:p>
            <a:r>
              <a:rPr lang="en-US" sz="1400" b="1">
                <a:latin typeface="Times New Roman" pitchFamily="18" charset="0"/>
              </a:rPr>
              <a:t>Bull</a:t>
            </a:r>
            <a:endParaRPr lang="en-US" sz="800" b="1">
              <a:latin typeface="Times New Roman" pitchFamily="18" charset="0"/>
            </a:endParaRPr>
          </a:p>
        </p:txBody>
      </p:sp>
      <p:grpSp>
        <p:nvGrpSpPr>
          <p:cNvPr id="5" name="Group 64"/>
          <p:cNvGrpSpPr>
            <a:grpSpLocks/>
          </p:cNvGrpSpPr>
          <p:nvPr/>
        </p:nvGrpSpPr>
        <p:grpSpPr bwMode="auto">
          <a:xfrm>
            <a:off x="3352800" y="3178175"/>
            <a:ext cx="238125" cy="352425"/>
            <a:chOff x="1284" y="1530"/>
            <a:chExt cx="576" cy="960"/>
          </a:xfrm>
        </p:grpSpPr>
        <p:sp>
          <p:nvSpPr>
            <p:cNvPr id="4211" name="Rectangle 65"/>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1400" b="1">
                  <a:latin typeface="Times New Roman" pitchFamily="18" charset="0"/>
                </a:rPr>
                <a:t>3</a:t>
              </a:r>
              <a:endParaRPr lang="en-US" sz="800" b="1">
                <a:latin typeface="Times New Roman" pitchFamily="18" charset="0"/>
              </a:endParaRPr>
            </a:p>
          </p:txBody>
        </p:sp>
        <p:sp>
          <p:nvSpPr>
            <p:cNvPr id="4212" name="Line 66"/>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13" name="Line 67"/>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37" name="Line 68"/>
          <p:cNvSpPr>
            <a:spLocks noChangeShapeType="1"/>
          </p:cNvSpPr>
          <p:nvPr/>
        </p:nvSpPr>
        <p:spPr bwMode="auto">
          <a:xfrm flipH="1" flipV="1">
            <a:off x="3478213" y="3549650"/>
            <a:ext cx="255587" cy="361950"/>
          </a:xfrm>
          <a:prstGeom prst="line">
            <a:avLst/>
          </a:prstGeom>
          <a:noFill/>
          <a:ln w="19050">
            <a:solidFill>
              <a:schemeClr val="tx1"/>
            </a:solidFill>
            <a:round/>
            <a:headEnd/>
            <a:tailEnd/>
          </a:ln>
        </p:spPr>
        <p:txBody>
          <a:bodyPr wrap="none" anchor="ctr"/>
          <a:lstStyle/>
          <a:p>
            <a:endParaRPr lang="en-US"/>
          </a:p>
        </p:txBody>
      </p:sp>
      <p:grpSp>
        <p:nvGrpSpPr>
          <p:cNvPr id="6" name="Group 69"/>
          <p:cNvGrpSpPr>
            <a:grpSpLocks/>
          </p:cNvGrpSpPr>
          <p:nvPr/>
        </p:nvGrpSpPr>
        <p:grpSpPr bwMode="auto">
          <a:xfrm>
            <a:off x="5173663" y="1549400"/>
            <a:ext cx="238125" cy="352425"/>
            <a:chOff x="1284" y="1530"/>
            <a:chExt cx="576" cy="960"/>
          </a:xfrm>
        </p:grpSpPr>
        <p:sp>
          <p:nvSpPr>
            <p:cNvPr id="4208" name="Rectangle 70"/>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800">
                  <a:latin typeface="Times New Roman" pitchFamily="18" charset="0"/>
                </a:rPr>
                <a:t>LU</a:t>
              </a:r>
            </a:p>
            <a:p>
              <a:r>
                <a:rPr lang="en-US" sz="800">
                  <a:latin typeface="Times New Roman" pitchFamily="18" charset="0"/>
                </a:rPr>
                <a:t>9</a:t>
              </a:r>
            </a:p>
          </p:txBody>
        </p:sp>
        <p:sp>
          <p:nvSpPr>
            <p:cNvPr id="4209" name="Line 71"/>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10" name="Line 72"/>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39" name="Text Box 81"/>
          <p:cNvSpPr txBox="1">
            <a:spLocks noChangeArrowheads="1"/>
          </p:cNvSpPr>
          <p:nvPr/>
        </p:nvSpPr>
        <p:spPr bwMode="auto">
          <a:xfrm>
            <a:off x="3605213" y="1357313"/>
            <a:ext cx="2936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A</a:t>
            </a:r>
          </a:p>
        </p:txBody>
      </p:sp>
      <p:sp>
        <p:nvSpPr>
          <p:cNvPr id="4140" name="Text Box 82"/>
          <p:cNvSpPr txBox="1">
            <a:spLocks noChangeArrowheads="1"/>
          </p:cNvSpPr>
          <p:nvPr/>
        </p:nvSpPr>
        <p:spPr bwMode="auto">
          <a:xfrm>
            <a:off x="3405188" y="1909763"/>
            <a:ext cx="285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B</a:t>
            </a:r>
          </a:p>
        </p:txBody>
      </p:sp>
      <p:sp>
        <p:nvSpPr>
          <p:cNvPr id="4141" name="Freeform 83"/>
          <p:cNvSpPr>
            <a:spLocks/>
          </p:cNvSpPr>
          <p:nvPr/>
        </p:nvSpPr>
        <p:spPr bwMode="auto">
          <a:xfrm>
            <a:off x="1973263" y="3494088"/>
            <a:ext cx="1076325" cy="150812"/>
          </a:xfrm>
          <a:custGeom>
            <a:avLst/>
            <a:gdLst>
              <a:gd name="T0" fmla="*/ 0 w 678"/>
              <a:gd name="T1" fmla="*/ 2147483647 h 95"/>
              <a:gd name="T2" fmla="*/ 2147483647 w 678"/>
              <a:gd name="T3" fmla="*/ 2147483647 h 95"/>
              <a:gd name="T4" fmla="*/ 2147483647 w 678"/>
              <a:gd name="T5" fmla="*/ 2147483647 h 95"/>
              <a:gd name="T6" fmla="*/ 0 60000 65536"/>
              <a:gd name="T7" fmla="*/ 0 60000 65536"/>
              <a:gd name="T8" fmla="*/ 0 60000 65536"/>
              <a:gd name="T9" fmla="*/ 0 w 678"/>
              <a:gd name="T10" fmla="*/ 0 h 95"/>
              <a:gd name="T11" fmla="*/ 678 w 678"/>
              <a:gd name="T12" fmla="*/ 95 h 95"/>
            </a:gdLst>
            <a:ahLst/>
            <a:cxnLst>
              <a:cxn ang="T6">
                <a:pos x="T0" y="T1"/>
              </a:cxn>
              <a:cxn ang="T7">
                <a:pos x="T2" y="T3"/>
              </a:cxn>
              <a:cxn ang="T8">
                <a:pos x="T4" y="T5"/>
              </a:cxn>
            </a:cxnLst>
            <a:rect l="T9" t="T10" r="T11" b="T12"/>
            <a:pathLst>
              <a:path w="678" h="95">
                <a:moveTo>
                  <a:pt x="0" y="29"/>
                </a:moveTo>
                <a:cubicBezTo>
                  <a:pt x="162" y="14"/>
                  <a:pt x="325" y="0"/>
                  <a:pt x="438" y="11"/>
                </a:cubicBezTo>
                <a:cubicBezTo>
                  <a:pt x="551" y="22"/>
                  <a:pt x="614" y="58"/>
                  <a:pt x="678" y="95"/>
                </a:cubicBezTo>
              </a:path>
            </a:pathLst>
          </a:custGeom>
          <a:noFill/>
          <a:ln w="38100" cmpd="sng">
            <a:solidFill>
              <a:schemeClr val="tx1"/>
            </a:solidFill>
            <a:round/>
            <a:headEnd/>
            <a:tailEnd/>
          </a:ln>
        </p:spPr>
        <p:txBody>
          <a:bodyPr wrap="none" anchor="ctr"/>
          <a:lstStyle/>
          <a:p>
            <a:endParaRPr lang="en-US"/>
          </a:p>
        </p:txBody>
      </p:sp>
      <p:sp>
        <p:nvSpPr>
          <p:cNvPr id="4142" name="Freeform 84"/>
          <p:cNvSpPr>
            <a:spLocks/>
          </p:cNvSpPr>
          <p:nvPr/>
        </p:nvSpPr>
        <p:spPr bwMode="auto">
          <a:xfrm>
            <a:off x="3252788" y="3811588"/>
            <a:ext cx="3781425" cy="869950"/>
          </a:xfrm>
          <a:custGeom>
            <a:avLst/>
            <a:gdLst>
              <a:gd name="T0" fmla="*/ 0 w 2382"/>
              <a:gd name="T1" fmla="*/ 0 h 548"/>
              <a:gd name="T2" fmla="*/ 2147483647 w 2382"/>
              <a:gd name="T3" fmla="*/ 2147483647 h 548"/>
              <a:gd name="T4" fmla="*/ 2147483647 w 2382"/>
              <a:gd name="T5" fmla="*/ 2147483647 h 548"/>
              <a:gd name="T6" fmla="*/ 2147483647 w 2382"/>
              <a:gd name="T7" fmla="*/ 2147483647 h 548"/>
              <a:gd name="T8" fmla="*/ 2147483647 w 2382"/>
              <a:gd name="T9" fmla="*/ 2147483647 h 548"/>
              <a:gd name="T10" fmla="*/ 2147483647 w 2382"/>
              <a:gd name="T11" fmla="*/ 2147483647 h 548"/>
              <a:gd name="T12" fmla="*/ 2147483647 w 2382"/>
              <a:gd name="T13" fmla="*/ 2147483647 h 548"/>
              <a:gd name="T14" fmla="*/ 2147483647 w 2382"/>
              <a:gd name="T15" fmla="*/ 2147483647 h 548"/>
              <a:gd name="T16" fmla="*/ 0 60000 65536"/>
              <a:gd name="T17" fmla="*/ 0 60000 65536"/>
              <a:gd name="T18" fmla="*/ 0 60000 65536"/>
              <a:gd name="T19" fmla="*/ 0 60000 65536"/>
              <a:gd name="T20" fmla="*/ 0 60000 65536"/>
              <a:gd name="T21" fmla="*/ 0 60000 65536"/>
              <a:gd name="T22" fmla="*/ 0 60000 65536"/>
              <a:gd name="T23" fmla="*/ 0 60000 65536"/>
              <a:gd name="T24" fmla="*/ 0 w 2382"/>
              <a:gd name="T25" fmla="*/ 0 h 548"/>
              <a:gd name="T26" fmla="*/ 2382 w 2382"/>
              <a:gd name="T27" fmla="*/ 548 h 5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82" h="548">
                <a:moveTo>
                  <a:pt x="0" y="0"/>
                </a:moveTo>
                <a:cubicBezTo>
                  <a:pt x="81" y="20"/>
                  <a:pt x="343" y="94"/>
                  <a:pt x="485" y="126"/>
                </a:cubicBezTo>
                <a:cubicBezTo>
                  <a:pt x="627" y="158"/>
                  <a:pt x="767" y="166"/>
                  <a:pt x="852" y="192"/>
                </a:cubicBezTo>
                <a:cubicBezTo>
                  <a:pt x="937" y="218"/>
                  <a:pt x="946" y="268"/>
                  <a:pt x="996" y="285"/>
                </a:cubicBezTo>
                <a:cubicBezTo>
                  <a:pt x="1046" y="302"/>
                  <a:pt x="1055" y="258"/>
                  <a:pt x="1155" y="297"/>
                </a:cubicBezTo>
                <a:cubicBezTo>
                  <a:pt x="1255" y="336"/>
                  <a:pt x="1454" y="496"/>
                  <a:pt x="1596" y="522"/>
                </a:cubicBezTo>
                <a:cubicBezTo>
                  <a:pt x="1738" y="548"/>
                  <a:pt x="1879" y="458"/>
                  <a:pt x="2010" y="456"/>
                </a:cubicBezTo>
                <a:cubicBezTo>
                  <a:pt x="2141" y="454"/>
                  <a:pt x="2305" y="499"/>
                  <a:pt x="2382" y="510"/>
                </a:cubicBezTo>
              </a:path>
            </a:pathLst>
          </a:custGeom>
          <a:noFill/>
          <a:ln w="38100" cmpd="sng">
            <a:solidFill>
              <a:schemeClr val="tx1"/>
            </a:solidFill>
            <a:round/>
            <a:headEnd/>
            <a:tailEnd/>
          </a:ln>
        </p:spPr>
        <p:txBody>
          <a:bodyPr wrap="none" anchor="ctr"/>
          <a:lstStyle/>
          <a:p>
            <a:endParaRPr lang="en-US"/>
          </a:p>
        </p:txBody>
      </p:sp>
      <p:sp>
        <p:nvSpPr>
          <p:cNvPr id="4143" name="Line 85"/>
          <p:cNvSpPr>
            <a:spLocks noChangeShapeType="1"/>
          </p:cNvSpPr>
          <p:nvPr/>
        </p:nvSpPr>
        <p:spPr bwMode="auto">
          <a:xfrm rot="1091777">
            <a:off x="3182938" y="3587750"/>
            <a:ext cx="1587" cy="190500"/>
          </a:xfrm>
          <a:prstGeom prst="line">
            <a:avLst/>
          </a:prstGeom>
          <a:noFill/>
          <a:ln w="38100">
            <a:solidFill>
              <a:schemeClr val="tx1"/>
            </a:solidFill>
            <a:round/>
            <a:headEnd/>
            <a:tailEnd/>
          </a:ln>
        </p:spPr>
        <p:txBody>
          <a:bodyPr wrap="none" anchor="ctr"/>
          <a:lstStyle/>
          <a:p>
            <a:endParaRPr lang="en-US"/>
          </a:p>
        </p:txBody>
      </p:sp>
      <p:sp>
        <p:nvSpPr>
          <p:cNvPr id="4144" name="Text Box 86"/>
          <p:cNvSpPr txBox="1">
            <a:spLocks noChangeArrowheads="1"/>
          </p:cNvSpPr>
          <p:nvPr/>
        </p:nvSpPr>
        <p:spPr bwMode="auto">
          <a:xfrm>
            <a:off x="3109913" y="3290888"/>
            <a:ext cx="285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B</a:t>
            </a:r>
          </a:p>
        </p:txBody>
      </p:sp>
      <p:sp>
        <p:nvSpPr>
          <p:cNvPr id="4145" name="Text Box 87"/>
          <p:cNvSpPr txBox="1">
            <a:spLocks noChangeArrowheads="1"/>
          </p:cNvSpPr>
          <p:nvPr/>
        </p:nvSpPr>
        <p:spPr bwMode="auto">
          <a:xfrm>
            <a:off x="2947988" y="3748088"/>
            <a:ext cx="293687" cy="274637"/>
          </a:xfrm>
          <a:prstGeom prst="rect">
            <a:avLst/>
          </a:prstGeom>
          <a:noFill/>
          <a:ln w="9525">
            <a:noFill/>
            <a:miter lim="800000"/>
            <a:headEnd/>
            <a:tailEnd/>
          </a:ln>
        </p:spPr>
        <p:txBody>
          <a:bodyPr wrap="none">
            <a:spAutoFit/>
          </a:bodyPr>
          <a:lstStyle/>
          <a:p>
            <a:pPr algn="l"/>
            <a:r>
              <a:rPr lang="en-US" sz="1200" b="1">
                <a:latin typeface="Times New Roman" pitchFamily="18" charset="0"/>
              </a:rPr>
              <a:t>C</a:t>
            </a:r>
          </a:p>
        </p:txBody>
      </p:sp>
      <p:sp>
        <p:nvSpPr>
          <p:cNvPr id="4146" name="Text Box 89"/>
          <p:cNvSpPr txBox="1">
            <a:spLocks noChangeArrowheads="1"/>
          </p:cNvSpPr>
          <p:nvPr/>
        </p:nvSpPr>
        <p:spPr bwMode="auto">
          <a:xfrm rot="-257058">
            <a:off x="1295400" y="1503363"/>
            <a:ext cx="915988" cy="274637"/>
          </a:xfrm>
          <a:prstGeom prst="rect">
            <a:avLst/>
          </a:prstGeom>
          <a:noFill/>
          <a:ln w="9525">
            <a:noFill/>
            <a:miter lim="800000"/>
            <a:headEnd/>
            <a:tailEnd/>
          </a:ln>
        </p:spPr>
        <p:txBody>
          <a:bodyPr wrap="none">
            <a:spAutoFit/>
          </a:bodyPr>
          <a:lstStyle/>
          <a:p>
            <a:pPr algn="l"/>
            <a:r>
              <a:rPr lang="en-US" sz="1200" b="1">
                <a:latin typeface="Times New Roman" pitchFamily="18" charset="0"/>
              </a:rPr>
              <a:t>Route Vibe</a:t>
            </a:r>
            <a:endParaRPr lang="en-US" sz="800" b="1">
              <a:latin typeface="Times New Roman" pitchFamily="18" charset="0"/>
            </a:endParaRPr>
          </a:p>
        </p:txBody>
      </p:sp>
      <p:sp>
        <p:nvSpPr>
          <p:cNvPr id="4147" name="Text Box 90"/>
          <p:cNvSpPr txBox="1">
            <a:spLocks noChangeArrowheads="1"/>
          </p:cNvSpPr>
          <p:nvPr/>
        </p:nvSpPr>
        <p:spPr bwMode="auto">
          <a:xfrm>
            <a:off x="2965450" y="6075363"/>
            <a:ext cx="53975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1-187</a:t>
            </a:r>
            <a:endParaRPr lang="en-US" sz="800" b="1">
              <a:latin typeface="Times New Roman" pitchFamily="18" charset="0"/>
            </a:endParaRPr>
          </a:p>
        </p:txBody>
      </p:sp>
      <p:sp>
        <p:nvSpPr>
          <p:cNvPr id="4148" name="Text Box 91"/>
          <p:cNvSpPr txBox="1">
            <a:spLocks noChangeArrowheads="1"/>
          </p:cNvSpPr>
          <p:nvPr/>
        </p:nvSpPr>
        <p:spPr bwMode="auto">
          <a:xfrm>
            <a:off x="2667000" y="6608763"/>
            <a:ext cx="466725" cy="276225"/>
          </a:xfrm>
          <a:prstGeom prst="rect">
            <a:avLst/>
          </a:prstGeom>
          <a:noFill/>
          <a:ln w="9525">
            <a:noFill/>
            <a:miter lim="800000"/>
            <a:headEnd/>
            <a:tailEnd/>
          </a:ln>
        </p:spPr>
        <p:txBody>
          <a:bodyPr wrap="none">
            <a:spAutoFit/>
          </a:bodyPr>
          <a:lstStyle/>
          <a:p>
            <a:pPr algn="l"/>
            <a:r>
              <a:rPr lang="en-US" sz="1200">
                <a:latin typeface="Times New Roman" pitchFamily="18" charset="0"/>
              </a:rPr>
              <a:t>1-33</a:t>
            </a:r>
            <a:endParaRPr lang="en-US" sz="800">
              <a:latin typeface="Times New Roman" pitchFamily="18" charset="0"/>
            </a:endParaRPr>
          </a:p>
        </p:txBody>
      </p:sp>
      <p:sp>
        <p:nvSpPr>
          <p:cNvPr id="4149" name="Text Box 92"/>
          <p:cNvSpPr txBox="1">
            <a:spLocks noChangeArrowheads="1"/>
          </p:cNvSpPr>
          <p:nvPr/>
        </p:nvSpPr>
        <p:spPr bwMode="auto">
          <a:xfrm>
            <a:off x="457200" y="5359400"/>
            <a:ext cx="1087438" cy="457200"/>
          </a:xfrm>
          <a:prstGeom prst="rect">
            <a:avLst/>
          </a:prstGeom>
          <a:noFill/>
          <a:ln w="9525">
            <a:noFill/>
            <a:miter lim="800000"/>
            <a:headEnd/>
            <a:tailEnd/>
          </a:ln>
        </p:spPr>
        <p:txBody>
          <a:bodyPr wrap="none">
            <a:spAutoFit/>
          </a:bodyPr>
          <a:lstStyle/>
          <a:p>
            <a:pPr algn="l"/>
            <a:r>
              <a:rPr lang="en-US" sz="1200" b="1">
                <a:latin typeface="Times New Roman" pitchFamily="18" charset="0"/>
              </a:rPr>
              <a:t>LD/LC</a:t>
            </a:r>
          </a:p>
          <a:p>
            <a:pPr algn="l"/>
            <a:r>
              <a:rPr lang="en-US" sz="1200" b="1">
                <a:latin typeface="Times New Roman" pitchFamily="18" charset="0"/>
              </a:rPr>
              <a:t>PL California</a:t>
            </a:r>
            <a:endParaRPr lang="en-US" sz="800">
              <a:latin typeface="Times New Roman" pitchFamily="18" charset="0"/>
            </a:endParaRPr>
          </a:p>
        </p:txBody>
      </p:sp>
      <p:sp>
        <p:nvSpPr>
          <p:cNvPr id="4150" name="Text Box 93"/>
          <p:cNvSpPr txBox="1">
            <a:spLocks noChangeArrowheads="1"/>
          </p:cNvSpPr>
          <p:nvPr/>
        </p:nvSpPr>
        <p:spPr bwMode="auto">
          <a:xfrm>
            <a:off x="1839913" y="5519738"/>
            <a:ext cx="674687"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Nevada</a:t>
            </a:r>
            <a:endParaRPr lang="en-US" sz="800">
              <a:latin typeface="Times New Roman" pitchFamily="18" charset="0"/>
            </a:endParaRPr>
          </a:p>
        </p:txBody>
      </p:sp>
      <p:sp>
        <p:nvSpPr>
          <p:cNvPr id="4151" name="Freeform 94"/>
          <p:cNvSpPr>
            <a:spLocks/>
          </p:cNvSpPr>
          <p:nvPr/>
        </p:nvSpPr>
        <p:spPr bwMode="auto">
          <a:xfrm>
            <a:off x="2744788" y="5626100"/>
            <a:ext cx="238125" cy="466725"/>
          </a:xfrm>
          <a:custGeom>
            <a:avLst/>
            <a:gdLst>
              <a:gd name="T0" fmla="*/ 2147483647 w 150"/>
              <a:gd name="T1" fmla="*/ 0 h 294"/>
              <a:gd name="T2" fmla="*/ 2147483647 w 150"/>
              <a:gd name="T3" fmla="*/ 2147483647 h 294"/>
              <a:gd name="T4" fmla="*/ 0 w 150"/>
              <a:gd name="T5" fmla="*/ 2147483647 h 294"/>
              <a:gd name="T6" fmla="*/ 0 60000 65536"/>
              <a:gd name="T7" fmla="*/ 0 60000 65536"/>
              <a:gd name="T8" fmla="*/ 0 60000 65536"/>
              <a:gd name="T9" fmla="*/ 0 w 150"/>
              <a:gd name="T10" fmla="*/ 0 h 294"/>
              <a:gd name="T11" fmla="*/ 150 w 150"/>
              <a:gd name="T12" fmla="*/ 294 h 294"/>
            </a:gdLst>
            <a:ahLst/>
            <a:cxnLst>
              <a:cxn ang="T6">
                <a:pos x="T0" y="T1"/>
              </a:cxn>
              <a:cxn ang="T7">
                <a:pos x="T2" y="T3"/>
              </a:cxn>
              <a:cxn ang="T8">
                <a:pos x="T4" y="T5"/>
              </a:cxn>
            </a:cxnLst>
            <a:rect l="T9" t="T10" r="T11" b="T12"/>
            <a:pathLst>
              <a:path w="150" h="294">
                <a:moveTo>
                  <a:pt x="150" y="0"/>
                </a:moveTo>
                <a:cubicBezTo>
                  <a:pt x="117" y="41"/>
                  <a:pt x="85" y="83"/>
                  <a:pt x="60" y="132"/>
                </a:cubicBezTo>
                <a:cubicBezTo>
                  <a:pt x="35" y="181"/>
                  <a:pt x="10" y="267"/>
                  <a:pt x="0" y="294"/>
                </a:cubicBezTo>
              </a:path>
            </a:pathLst>
          </a:custGeom>
          <a:noFill/>
          <a:ln w="38100" cmpd="sng">
            <a:solidFill>
              <a:schemeClr val="tx1"/>
            </a:solidFill>
            <a:round/>
            <a:headEnd/>
            <a:tailEnd/>
          </a:ln>
        </p:spPr>
        <p:txBody>
          <a:bodyPr wrap="none" anchor="ctr"/>
          <a:lstStyle/>
          <a:p>
            <a:endParaRPr lang="en-US"/>
          </a:p>
        </p:txBody>
      </p:sp>
      <p:sp>
        <p:nvSpPr>
          <p:cNvPr id="4152" name="Text Box 95"/>
          <p:cNvSpPr txBox="1">
            <a:spLocks noChangeArrowheads="1"/>
          </p:cNvSpPr>
          <p:nvPr/>
        </p:nvSpPr>
        <p:spPr bwMode="auto">
          <a:xfrm>
            <a:off x="2570163" y="6081713"/>
            <a:ext cx="504825"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Utah</a:t>
            </a:r>
          </a:p>
        </p:txBody>
      </p:sp>
      <p:sp>
        <p:nvSpPr>
          <p:cNvPr id="4153" name="Text Box 96"/>
          <p:cNvSpPr txBox="1">
            <a:spLocks noChangeArrowheads="1"/>
          </p:cNvSpPr>
          <p:nvPr/>
        </p:nvSpPr>
        <p:spPr bwMode="auto">
          <a:xfrm>
            <a:off x="3581400" y="6350000"/>
            <a:ext cx="942975" cy="274638"/>
          </a:xfrm>
          <a:prstGeom prst="rect">
            <a:avLst/>
          </a:prstGeom>
          <a:noFill/>
          <a:ln w="9525">
            <a:noFill/>
            <a:miter lim="800000"/>
            <a:headEnd/>
            <a:tailEnd/>
          </a:ln>
        </p:spPr>
        <p:txBody>
          <a:bodyPr wrap="none">
            <a:spAutoFit/>
          </a:bodyPr>
          <a:lstStyle/>
          <a:p>
            <a:pPr algn="l"/>
            <a:r>
              <a:rPr lang="en-US" sz="1200" b="1">
                <a:latin typeface="Times New Roman" pitchFamily="18" charset="0"/>
              </a:rPr>
              <a:t>PL Arizona</a:t>
            </a:r>
          </a:p>
        </p:txBody>
      </p:sp>
      <p:sp>
        <p:nvSpPr>
          <p:cNvPr id="4154" name="Text Box 97"/>
          <p:cNvSpPr txBox="1">
            <a:spLocks noChangeArrowheads="1"/>
          </p:cNvSpPr>
          <p:nvPr/>
        </p:nvSpPr>
        <p:spPr bwMode="auto">
          <a:xfrm>
            <a:off x="6553200" y="6426200"/>
            <a:ext cx="1219200" cy="274638"/>
          </a:xfrm>
          <a:prstGeom prst="rect">
            <a:avLst/>
          </a:prstGeom>
          <a:noFill/>
          <a:ln w="9525">
            <a:noFill/>
            <a:miter lim="800000"/>
            <a:headEnd/>
            <a:tailEnd/>
          </a:ln>
        </p:spPr>
        <p:txBody>
          <a:bodyPr wrap="none">
            <a:spAutoFit/>
          </a:bodyPr>
          <a:lstStyle/>
          <a:p>
            <a:pPr algn="l"/>
            <a:r>
              <a:rPr lang="en-US" sz="1200" b="1">
                <a:latin typeface="Times New Roman" pitchFamily="18" charset="0"/>
              </a:rPr>
              <a:t>PL New Mexico</a:t>
            </a:r>
            <a:endParaRPr lang="en-US" sz="800">
              <a:latin typeface="Times New Roman" pitchFamily="18" charset="0"/>
            </a:endParaRPr>
          </a:p>
        </p:txBody>
      </p:sp>
      <p:sp>
        <p:nvSpPr>
          <p:cNvPr id="4155" name="Text Box 98"/>
          <p:cNvSpPr txBox="1">
            <a:spLocks noChangeArrowheads="1"/>
          </p:cNvSpPr>
          <p:nvPr/>
        </p:nvSpPr>
        <p:spPr bwMode="auto">
          <a:xfrm>
            <a:off x="1752600" y="0"/>
            <a:ext cx="674688" cy="457200"/>
          </a:xfrm>
          <a:prstGeom prst="rect">
            <a:avLst/>
          </a:prstGeom>
          <a:noFill/>
          <a:ln w="9525">
            <a:noFill/>
            <a:miter lim="800000"/>
            <a:headEnd/>
            <a:tailEnd/>
          </a:ln>
        </p:spPr>
        <p:txBody>
          <a:bodyPr wrap="none">
            <a:spAutoFit/>
          </a:bodyPr>
          <a:lstStyle/>
          <a:p>
            <a:r>
              <a:rPr lang="en-US" sz="1200" b="1">
                <a:latin typeface="Times New Roman" pitchFamily="18" charset="0"/>
              </a:rPr>
              <a:t>PL</a:t>
            </a:r>
          </a:p>
          <a:p>
            <a:r>
              <a:rPr lang="en-US" sz="1200" b="1">
                <a:latin typeface="Times New Roman" pitchFamily="18" charset="0"/>
              </a:rPr>
              <a:t>Nevada</a:t>
            </a:r>
            <a:endParaRPr lang="en-US" sz="800">
              <a:latin typeface="Times New Roman" pitchFamily="18" charset="0"/>
            </a:endParaRPr>
          </a:p>
        </p:txBody>
      </p:sp>
      <p:sp>
        <p:nvSpPr>
          <p:cNvPr id="4156" name="Text Box 99"/>
          <p:cNvSpPr txBox="1">
            <a:spLocks noChangeArrowheads="1"/>
          </p:cNvSpPr>
          <p:nvPr/>
        </p:nvSpPr>
        <p:spPr bwMode="auto">
          <a:xfrm>
            <a:off x="4278313" y="152400"/>
            <a:ext cx="750887" cy="457200"/>
          </a:xfrm>
          <a:prstGeom prst="rect">
            <a:avLst/>
          </a:prstGeom>
          <a:noFill/>
          <a:ln w="9525">
            <a:noFill/>
            <a:miter lim="800000"/>
            <a:headEnd/>
            <a:tailEnd/>
          </a:ln>
        </p:spPr>
        <p:txBody>
          <a:bodyPr>
            <a:spAutoFit/>
          </a:bodyPr>
          <a:lstStyle/>
          <a:p>
            <a:r>
              <a:rPr lang="en-US" sz="1200" b="1">
                <a:latin typeface="Times New Roman" pitchFamily="18" charset="0"/>
              </a:rPr>
              <a:t>PL</a:t>
            </a:r>
          </a:p>
          <a:p>
            <a:r>
              <a:rPr lang="en-US" sz="1200" b="1">
                <a:latin typeface="Times New Roman" pitchFamily="18" charset="0"/>
              </a:rPr>
              <a:t>Utah</a:t>
            </a:r>
          </a:p>
        </p:txBody>
      </p:sp>
      <p:sp>
        <p:nvSpPr>
          <p:cNvPr id="4157" name="Text Box 100"/>
          <p:cNvSpPr txBox="1">
            <a:spLocks noChangeArrowheads="1"/>
          </p:cNvSpPr>
          <p:nvPr/>
        </p:nvSpPr>
        <p:spPr bwMode="auto">
          <a:xfrm>
            <a:off x="5748338" y="258763"/>
            <a:ext cx="942975" cy="274637"/>
          </a:xfrm>
          <a:prstGeom prst="rect">
            <a:avLst/>
          </a:prstGeom>
          <a:noFill/>
          <a:ln w="9525">
            <a:noFill/>
            <a:miter lim="800000"/>
            <a:headEnd/>
            <a:tailEnd/>
          </a:ln>
        </p:spPr>
        <p:txBody>
          <a:bodyPr wrap="none">
            <a:spAutoFit/>
          </a:bodyPr>
          <a:lstStyle/>
          <a:p>
            <a:pPr algn="l"/>
            <a:r>
              <a:rPr lang="en-US" sz="1200" b="1">
                <a:latin typeface="Times New Roman" pitchFamily="18" charset="0"/>
              </a:rPr>
              <a:t>PL Arizona</a:t>
            </a:r>
          </a:p>
        </p:txBody>
      </p:sp>
      <p:sp>
        <p:nvSpPr>
          <p:cNvPr id="4158" name="Rectangle 101"/>
          <p:cNvSpPr>
            <a:spLocks noChangeArrowheads="1"/>
          </p:cNvSpPr>
          <p:nvPr/>
        </p:nvSpPr>
        <p:spPr bwMode="auto">
          <a:xfrm>
            <a:off x="4202113" y="1797050"/>
            <a:ext cx="184150" cy="214313"/>
          </a:xfrm>
          <a:prstGeom prst="rect">
            <a:avLst/>
          </a:prstGeom>
          <a:noFill/>
          <a:ln w="9525">
            <a:noFill/>
            <a:miter lim="800000"/>
            <a:headEnd/>
            <a:tailEnd/>
          </a:ln>
        </p:spPr>
        <p:txBody>
          <a:bodyPr wrap="none">
            <a:spAutoFit/>
          </a:bodyPr>
          <a:lstStyle/>
          <a:p>
            <a:pPr algn="l"/>
            <a:endParaRPr lang="en-US" sz="800">
              <a:latin typeface="Times New Roman" pitchFamily="18" charset="0"/>
            </a:endParaRPr>
          </a:p>
        </p:txBody>
      </p:sp>
      <p:sp>
        <p:nvSpPr>
          <p:cNvPr id="4159" name="Rectangle 102"/>
          <p:cNvSpPr>
            <a:spLocks noChangeArrowheads="1"/>
          </p:cNvSpPr>
          <p:nvPr/>
        </p:nvSpPr>
        <p:spPr bwMode="auto">
          <a:xfrm>
            <a:off x="4202113" y="1797050"/>
            <a:ext cx="184150" cy="214313"/>
          </a:xfrm>
          <a:prstGeom prst="rect">
            <a:avLst/>
          </a:prstGeom>
          <a:noFill/>
          <a:ln w="9525">
            <a:noFill/>
            <a:miter lim="800000"/>
            <a:headEnd/>
            <a:tailEnd/>
          </a:ln>
        </p:spPr>
        <p:txBody>
          <a:bodyPr wrap="none">
            <a:spAutoFit/>
          </a:bodyPr>
          <a:lstStyle/>
          <a:p>
            <a:pPr algn="l"/>
            <a:endParaRPr lang="en-US" sz="800">
              <a:latin typeface="Times New Roman" pitchFamily="18" charset="0"/>
            </a:endParaRPr>
          </a:p>
        </p:txBody>
      </p:sp>
      <p:sp>
        <p:nvSpPr>
          <p:cNvPr id="4160" name="Text Box 103"/>
          <p:cNvSpPr txBox="1">
            <a:spLocks noChangeArrowheads="1"/>
          </p:cNvSpPr>
          <p:nvPr/>
        </p:nvSpPr>
        <p:spPr bwMode="auto">
          <a:xfrm>
            <a:off x="6691313" y="52388"/>
            <a:ext cx="1219200" cy="274637"/>
          </a:xfrm>
          <a:prstGeom prst="rect">
            <a:avLst/>
          </a:prstGeom>
          <a:noFill/>
          <a:ln w="9525">
            <a:noFill/>
            <a:miter lim="800000"/>
            <a:headEnd/>
            <a:tailEnd/>
          </a:ln>
        </p:spPr>
        <p:txBody>
          <a:bodyPr wrap="none">
            <a:spAutoFit/>
          </a:bodyPr>
          <a:lstStyle/>
          <a:p>
            <a:pPr algn="l"/>
            <a:r>
              <a:rPr lang="en-US" sz="1200" b="1">
                <a:latin typeface="Times New Roman" pitchFamily="18" charset="0"/>
              </a:rPr>
              <a:t>PL New Mexico</a:t>
            </a:r>
            <a:endParaRPr lang="en-US" sz="800">
              <a:latin typeface="Times New Roman" pitchFamily="18" charset="0"/>
            </a:endParaRPr>
          </a:p>
        </p:txBody>
      </p:sp>
      <p:sp>
        <p:nvSpPr>
          <p:cNvPr id="4161" name="Oval 104"/>
          <p:cNvSpPr>
            <a:spLocks noChangeArrowheads="1"/>
          </p:cNvSpPr>
          <p:nvPr/>
        </p:nvSpPr>
        <p:spPr bwMode="auto">
          <a:xfrm>
            <a:off x="173038" y="1225550"/>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2" name="Text Box 105"/>
          <p:cNvSpPr txBox="1">
            <a:spLocks noChangeArrowheads="1"/>
          </p:cNvSpPr>
          <p:nvPr/>
        </p:nvSpPr>
        <p:spPr bwMode="auto">
          <a:xfrm>
            <a:off x="128588" y="1338263"/>
            <a:ext cx="449262" cy="214312"/>
          </a:xfrm>
          <a:prstGeom prst="rect">
            <a:avLst/>
          </a:prstGeom>
          <a:noFill/>
          <a:ln w="9525">
            <a:noFill/>
            <a:miter lim="800000"/>
            <a:headEnd/>
            <a:tailEnd/>
          </a:ln>
        </p:spPr>
        <p:txBody>
          <a:bodyPr wrap="none">
            <a:spAutoFit/>
          </a:bodyPr>
          <a:lstStyle/>
          <a:p>
            <a:pPr algn="l"/>
            <a:r>
              <a:rPr lang="en-US" sz="800" b="1">
                <a:latin typeface="Times New Roman" pitchFamily="18" charset="0"/>
              </a:rPr>
              <a:t>Becky</a:t>
            </a:r>
          </a:p>
        </p:txBody>
      </p:sp>
      <p:sp>
        <p:nvSpPr>
          <p:cNvPr id="4163" name="Oval 106"/>
          <p:cNvSpPr>
            <a:spLocks noChangeArrowheads="1"/>
          </p:cNvSpPr>
          <p:nvPr/>
        </p:nvSpPr>
        <p:spPr bwMode="auto">
          <a:xfrm>
            <a:off x="563563" y="1806575"/>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4" name="Oval 107"/>
          <p:cNvSpPr>
            <a:spLocks noChangeArrowheads="1"/>
          </p:cNvSpPr>
          <p:nvPr/>
        </p:nvSpPr>
        <p:spPr bwMode="auto">
          <a:xfrm>
            <a:off x="1106488" y="2578100"/>
            <a:ext cx="257175" cy="381000"/>
          </a:xfrm>
          <a:prstGeom prst="ellipse">
            <a:avLst/>
          </a:prstGeom>
          <a:noFill/>
          <a:ln w="19050">
            <a:solidFill>
              <a:schemeClr val="tx1"/>
            </a:solidFill>
            <a:round/>
            <a:headEnd/>
            <a:tailEnd/>
          </a:ln>
        </p:spPr>
        <p:txBody>
          <a:bodyPr wrap="none" anchor="ctr"/>
          <a:lstStyle/>
          <a:p>
            <a:endParaRPr lang="en-US" sz="800" b="1">
              <a:latin typeface="Times New Roman" pitchFamily="18" charset="0"/>
            </a:endParaRPr>
          </a:p>
        </p:txBody>
      </p:sp>
      <p:sp>
        <p:nvSpPr>
          <p:cNvPr id="4165" name="Text Box 108"/>
          <p:cNvSpPr txBox="1">
            <a:spLocks noChangeArrowheads="1"/>
          </p:cNvSpPr>
          <p:nvPr/>
        </p:nvSpPr>
        <p:spPr bwMode="auto">
          <a:xfrm>
            <a:off x="474663" y="1881188"/>
            <a:ext cx="455612" cy="214312"/>
          </a:xfrm>
          <a:prstGeom prst="rect">
            <a:avLst/>
          </a:prstGeom>
          <a:noFill/>
          <a:ln w="9525">
            <a:noFill/>
            <a:miter lim="800000"/>
            <a:headEnd/>
            <a:tailEnd/>
          </a:ln>
        </p:spPr>
        <p:txBody>
          <a:bodyPr wrap="none">
            <a:spAutoFit/>
          </a:bodyPr>
          <a:lstStyle/>
          <a:p>
            <a:pPr algn="l"/>
            <a:r>
              <a:rPr lang="en-US" sz="800" b="1">
                <a:latin typeface="Times New Roman" pitchFamily="18" charset="0"/>
              </a:rPr>
              <a:t>Kathy</a:t>
            </a:r>
          </a:p>
        </p:txBody>
      </p:sp>
      <p:sp>
        <p:nvSpPr>
          <p:cNvPr id="4166" name="Text Box 109"/>
          <p:cNvSpPr txBox="1">
            <a:spLocks noChangeArrowheads="1"/>
          </p:cNvSpPr>
          <p:nvPr/>
        </p:nvSpPr>
        <p:spPr bwMode="auto">
          <a:xfrm>
            <a:off x="979488" y="2674938"/>
            <a:ext cx="517525" cy="214312"/>
          </a:xfrm>
          <a:prstGeom prst="rect">
            <a:avLst/>
          </a:prstGeom>
          <a:noFill/>
          <a:ln w="9525">
            <a:noFill/>
            <a:miter lim="800000"/>
            <a:headEnd/>
            <a:tailEnd/>
          </a:ln>
        </p:spPr>
        <p:txBody>
          <a:bodyPr wrap="none">
            <a:spAutoFit/>
          </a:bodyPr>
          <a:lstStyle/>
          <a:p>
            <a:pPr algn="l"/>
            <a:r>
              <a:rPr lang="en-US" sz="800" b="1">
                <a:latin typeface="Times New Roman" pitchFamily="18" charset="0"/>
              </a:rPr>
              <a:t>Maddie</a:t>
            </a:r>
          </a:p>
        </p:txBody>
      </p:sp>
      <p:grpSp>
        <p:nvGrpSpPr>
          <p:cNvPr id="7" name="Group 113"/>
          <p:cNvGrpSpPr>
            <a:grpSpLocks/>
          </p:cNvGrpSpPr>
          <p:nvPr/>
        </p:nvGrpSpPr>
        <p:grpSpPr bwMode="auto">
          <a:xfrm>
            <a:off x="2917000" y="2768600"/>
            <a:ext cx="219075" cy="352425"/>
            <a:chOff x="1284" y="1530"/>
            <a:chExt cx="576" cy="960"/>
          </a:xfrm>
        </p:grpSpPr>
        <p:sp>
          <p:nvSpPr>
            <p:cNvPr id="4205" name="Rectangle 114"/>
            <p:cNvSpPr>
              <a:spLocks noChangeArrowheads="1"/>
            </p:cNvSpPr>
            <p:nvPr/>
          </p:nvSpPr>
          <p:spPr bwMode="auto">
            <a:xfrm>
              <a:off x="1284" y="1530"/>
              <a:ext cx="576" cy="576"/>
            </a:xfrm>
            <a:prstGeom prst="rect">
              <a:avLst/>
            </a:prstGeom>
            <a:noFill/>
            <a:ln w="19050">
              <a:solidFill>
                <a:schemeClr val="tx1"/>
              </a:solidFill>
              <a:miter lim="800000"/>
              <a:headEnd/>
              <a:tailEnd/>
            </a:ln>
          </p:spPr>
          <p:txBody>
            <a:bodyPr wrap="none" anchor="ctr"/>
            <a:lstStyle/>
            <a:p>
              <a:r>
                <a:rPr lang="en-US" sz="800" b="1">
                  <a:latin typeface="Times New Roman" pitchFamily="18" charset="0"/>
                </a:rPr>
                <a:t>LU 8</a:t>
              </a:r>
            </a:p>
          </p:txBody>
        </p:sp>
        <p:sp>
          <p:nvSpPr>
            <p:cNvPr id="4206" name="Line 115"/>
            <p:cNvSpPr>
              <a:spLocks noChangeShapeType="1"/>
            </p:cNvSpPr>
            <p:nvPr/>
          </p:nvSpPr>
          <p:spPr bwMode="auto">
            <a:xfrm>
              <a:off x="1284" y="2106"/>
              <a:ext cx="288" cy="384"/>
            </a:xfrm>
            <a:prstGeom prst="line">
              <a:avLst/>
            </a:prstGeom>
            <a:noFill/>
            <a:ln w="19050">
              <a:solidFill>
                <a:schemeClr val="tx1"/>
              </a:solidFill>
              <a:round/>
              <a:headEnd/>
              <a:tailEnd/>
            </a:ln>
          </p:spPr>
          <p:txBody>
            <a:bodyPr wrap="none" anchor="ctr"/>
            <a:lstStyle/>
            <a:p>
              <a:endParaRPr lang="en-US"/>
            </a:p>
          </p:txBody>
        </p:sp>
        <p:sp>
          <p:nvSpPr>
            <p:cNvPr id="4207" name="Line 116"/>
            <p:cNvSpPr>
              <a:spLocks noChangeShapeType="1"/>
            </p:cNvSpPr>
            <p:nvPr/>
          </p:nvSpPr>
          <p:spPr bwMode="auto">
            <a:xfrm flipH="1">
              <a:off x="1572" y="2106"/>
              <a:ext cx="288" cy="384"/>
            </a:xfrm>
            <a:prstGeom prst="line">
              <a:avLst/>
            </a:prstGeom>
            <a:noFill/>
            <a:ln w="19050">
              <a:solidFill>
                <a:schemeClr val="tx1"/>
              </a:solidFill>
              <a:round/>
              <a:headEnd/>
              <a:tailEnd/>
            </a:ln>
          </p:spPr>
          <p:txBody>
            <a:bodyPr wrap="none" anchor="ctr"/>
            <a:lstStyle/>
            <a:p>
              <a:endParaRPr lang="en-US"/>
            </a:p>
          </p:txBody>
        </p:sp>
      </p:grpSp>
      <p:sp>
        <p:nvSpPr>
          <p:cNvPr id="4168" name="Text Box 143"/>
          <p:cNvSpPr txBox="1">
            <a:spLocks noChangeArrowheads="1"/>
          </p:cNvSpPr>
          <p:nvPr/>
        </p:nvSpPr>
        <p:spPr bwMode="auto">
          <a:xfrm>
            <a:off x="2005013" y="3243263"/>
            <a:ext cx="615950" cy="214312"/>
          </a:xfrm>
          <a:prstGeom prst="rect">
            <a:avLst/>
          </a:prstGeom>
          <a:noFill/>
          <a:ln w="9525">
            <a:noFill/>
            <a:miter lim="800000"/>
            <a:headEnd/>
            <a:tailEnd/>
          </a:ln>
        </p:spPr>
        <p:txBody>
          <a:bodyPr wrap="none">
            <a:spAutoFit/>
          </a:bodyPr>
          <a:lstStyle/>
          <a:p>
            <a:pPr algn="l"/>
            <a:r>
              <a:rPr lang="en-US" sz="800">
                <a:latin typeface="Times New Roman" pitchFamily="18" charset="0"/>
              </a:rPr>
              <a:t>Route Red</a:t>
            </a:r>
          </a:p>
        </p:txBody>
      </p:sp>
      <p:sp>
        <p:nvSpPr>
          <p:cNvPr id="4169" name="Oval 148"/>
          <p:cNvSpPr>
            <a:spLocks noChangeArrowheads="1"/>
          </p:cNvSpPr>
          <p:nvPr/>
        </p:nvSpPr>
        <p:spPr bwMode="auto">
          <a:xfrm>
            <a:off x="4692650" y="6159500"/>
            <a:ext cx="704850" cy="571500"/>
          </a:xfrm>
          <a:prstGeom prst="ellipse">
            <a:avLst/>
          </a:prstGeom>
          <a:noFill/>
          <a:ln w="19050">
            <a:solidFill>
              <a:schemeClr val="tx1"/>
            </a:solidFill>
            <a:round/>
            <a:headEnd/>
            <a:tailEnd/>
          </a:ln>
        </p:spPr>
        <p:txBody>
          <a:bodyPr wrap="none" anchor="ctr"/>
          <a:lstStyle/>
          <a:p>
            <a:endParaRPr lang="en-US"/>
          </a:p>
        </p:txBody>
      </p:sp>
      <p:sp>
        <p:nvSpPr>
          <p:cNvPr id="4170" name="Text Box 149"/>
          <p:cNvSpPr txBox="1">
            <a:spLocks noChangeArrowheads="1"/>
          </p:cNvSpPr>
          <p:nvPr/>
        </p:nvSpPr>
        <p:spPr bwMode="auto">
          <a:xfrm>
            <a:off x="4767263" y="6159500"/>
            <a:ext cx="530225" cy="517525"/>
          </a:xfrm>
          <a:prstGeom prst="rect">
            <a:avLst/>
          </a:prstGeom>
          <a:noFill/>
          <a:ln w="9525">
            <a:noFill/>
            <a:miter lim="800000"/>
            <a:headEnd/>
            <a:tailEnd/>
          </a:ln>
        </p:spPr>
        <p:txBody>
          <a:bodyPr wrap="none">
            <a:spAutoFit/>
          </a:bodyPr>
          <a:lstStyle/>
          <a:p>
            <a:r>
              <a:rPr lang="en-US" sz="1400" b="1">
                <a:latin typeface="Times New Roman" pitchFamily="18" charset="0"/>
              </a:rPr>
              <a:t>OBJ</a:t>
            </a:r>
          </a:p>
          <a:p>
            <a:r>
              <a:rPr lang="en-US" sz="1400" b="1">
                <a:latin typeface="Times New Roman" pitchFamily="18" charset="0"/>
              </a:rPr>
              <a:t>Cow</a:t>
            </a:r>
            <a:endParaRPr lang="en-US" sz="800" b="1">
              <a:latin typeface="Times New Roman" pitchFamily="18" charset="0"/>
            </a:endParaRPr>
          </a:p>
        </p:txBody>
      </p:sp>
      <p:sp>
        <p:nvSpPr>
          <p:cNvPr id="4171" name="Text Box 151"/>
          <p:cNvSpPr txBox="1">
            <a:spLocks noChangeArrowheads="1"/>
          </p:cNvSpPr>
          <p:nvPr/>
        </p:nvSpPr>
        <p:spPr bwMode="auto">
          <a:xfrm rot="2136349">
            <a:off x="5103813" y="4216400"/>
            <a:ext cx="915987" cy="274638"/>
          </a:xfrm>
          <a:prstGeom prst="rect">
            <a:avLst/>
          </a:prstGeom>
          <a:noFill/>
          <a:ln w="9525">
            <a:noFill/>
            <a:miter lim="800000"/>
            <a:headEnd/>
            <a:tailEnd/>
          </a:ln>
        </p:spPr>
        <p:txBody>
          <a:bodyPr wrap="none">
            <a:spAutoFit/>
          </a:bodyPr>
          <a:lstStyle/>
          <a:p>
            <a:pPr algn="l"/>
            <a:r>
              <a:rPr lang="en-US" sz="1200" b="1">
                <a:latin typeface="Times New Roman" pitchFamily="18" charset="0"/>
              </a:rPr>
              <a:t>Route Vibe</a:t>
            </a:r>
            <a:endParaRPr lang="en-US" sz="800" b="1">
              <a:latin typeface="Times New Roman" pitchFamily="18" charset="0"/>
            </a:endParaRPr>
          </a:p>
        </p:txBody>
      </p:sp>
      <p:grpSp>
        <p:nvGrpSpPr>
          <p:cNvPr id="8" name="Group 85"/>
          <p:cNvGrpSpPr>
            <a:grpSpLocks/>
          </p:cNvGrpSpPr>
          <p:nvPr/>
        </p:nvGrpSpPr>
        <p:grpSpPr bwMode="auto">
          <a:xfrm rot="-6309901">
            <a:off x="5845176" y="2846387"/>
            <a:ext cx="152400" cy="460375"/>
            <a:chOff x="258" y="3360"/>
            <a:chExt cx="115" cy="386"/>
          </a:xfrm>
        </p:grpSpPr>
        <p:sp>
          <p:nvSpPr>
            <p:cNvPr id="4201" name="Oval 86"/>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4202" name="Line 87"/>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4203" name="Line 88"/>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4204" name="Line 89"/>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9" name="Group 90"/>
          <p:cNvGrpSpPr>
            <a:grpSpLocks/>
          </p:cNvGrpSpPr>
          <p:nvPr/>
        </p:nvGrpSpPr>
        <p:grpSpPr bwMode="auto">
          <a:xfrm rot="-304688">
            <a:off x="6184900" y="2544763"/>
            <a:ext cx="152400" cy="460375"/>
            <a:chOff x="258" y="3360"/>
            <a:chExt cx="115" cy="386"/>
          </a:xfrm>
        </p:grpSpPr>
        <p:sp>
          <p:nvSpPr>
            <p:cNvPr id="4197" name="Oval 91"/>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4198" name="Line 92"/>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4199" name="Line 93"/>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4200" name="Line 94"/>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10" name="Group 95"/>
          <p:cNvGrpSpPr>
            <a:grpSpLocks/>
          </p:cNvGrpSpPr>
          <p:nvPr/>
        </p:nvGrpSpPr>
        <p:grpSpPr bwMode="auto">
          <a:xfrm rot="-7752967">
            <a:off x="5564188" y="5027612"/>
            <a:ext cx="152400" cy="460375"/>
            <a:chOff x="258" y="3360"/>
            <a:chExt cx="115" cy="386"/>
          </a:xfrm>
        </p:grpSpPr>
        <p:sp>
          <p:nvSpPr>
            <p:cNvPr id="4193" name="Oval 96"/>
            <p:cNvSpPr>
              <a:spLocks noChangeArrowheads="1"/>
            </p:cNvSpPr>
            <p:nvPr/>
          </p:nvSpPr>
          <p:spPr bwMode="auto">
            <a:xfrm>
              <a:off x="281" y="3669"/>
              <a:ext cx="76" cy="77"/>
            </a:xfrm>
            <a:prstGeom prst="ellipse">
              <a:avLst/>
            </a:prstGeom>
            <a:noFill/>
            <a:ln w="25400">
              <a:solidFill>
                <a:srgbClr val="FF0000"/>
              </a:solidFill>
              <a:round/>
              <a:headEnd/>
              <a:tailEnd/>
            </a:ln>
          </p:spPr>
          <p:txBody>
            <a:bodyPr wrap="none" anchor="ctr"/>
            <a:lstStyle/>
            <a:p>
              <a:endParaRPr lang="en-US"/>
            </a:p>
          </p:txBody>
        </p:sp>
        <p:sp>
          <p:nvSpPr>
            <p:cNvPr id="4194" name="Line 97"/>
            <p:cNvSpPr>
              <a:spLocks noChangeShapeType="1"/>
            </p:cNvSpPr>
            <p:nvPr/>
          </p:nvSpPr>
          <p:spPr bwMode="auto">
            <a:xfrm flipV="1">
              <a:off x="319" y="3360"/>
              <a:ext cx="0" cy="309"/>
            </a:xfrm>
            <a:prstGeom prst="line">
              <a:avLst/>
            </a:prstGeom>
            <a:noFill/>
            <a:ln w="25400">
              <a:solidFill>
                <a:srgbClr val="FF0000"/>
              </a:solidFill>
              <a:round/>
              <a:headEnd/>
              <a:tailEnd type="triangle" w="med" len="med"/>
            </a:ln>
          </p:spPr>
          <p:txBody>
            <a:bodyPr wrap="none" anchor="ctr"/>
            <a:lstStyle/>
            <a:p>
              <a:endParaRPr lang="en-US"/>
            </a:p>
          </p:txBody>
        </p:sp>
        <p:sp>
          <p:nvSpPr>
            <p:cNvPr id="4195" name="Line 98"/>
            <p:cNvSpPr>
              <a:spLocks noChangeShapeType="1"/>
            </p:cNvSpPr>
            <p:nvPr/>
          </p:nvSpPr>
          <p:spPr bwMode="auto">
            <a:xfrm>
              <a:off x="260" y="3503"/>
              <a:ext cx="113" cy="0"/>
            </a:xfrm>
            <a:prstGeom prst="line">
              <a:avLst/>
            </a:prstGeom>
            <a:noFill/>
            <a:ln w="25400">
              <a:solidFill>
                <a:srgbClr val="FF0000"/>
              </a:solidFill>
              <a:round/>
              <a:headEnd/>
              <a:tailEnd/>
            </a:ln>
          </p:spPr>
          <p:txBody>
            <a:bodyPr wrap="none" anchor="ctr"/>
            <a:lstStyle/>
            <a:p>
              <a:endParaRPr lang="en-US"/>
            </a:p>
          </p:txBody>
        </p:sp>
        <p:sp>
          <p:nvSpPr>
            <p:cNvPr id="4196" name="Line 99"/>
            <p:cNvSpPr>
              <a:spLocks noChangeShapeType="1"/>
            </p:cNvSpPr>
            <p:nvPr/>
          </p:nvSpPr>
          <p:spPr bwMode="auto">
            <a:xfrm>
              <a:off x="258" y="3573"/>
              <a:ext cx="113" cy="0"/>
            </a:xfrm>
            <a:prstGeom prst="line">
              <a:avLst/>
            </a:prstGeom>
            <a:noFill/>
            <a:ln w="25400">
              <a:solidFill>
                <a:srgbClr val="FF0000"/>
              </a:solidFill>
              <a:round/>
              <a:headEnd/>
              <a:tailEnd/>
            </a:ln>
          </p:spPr>
          <p:txBody>
            <a:bodyPr wrap="none" anchor="ctr"/>
            <a:lstStyle/>
            <a:p>
              <a:endParaRPr lang="en-US"/>
            </a:p>
          </p:txBody>
        </p:sp>
      </p:grpSp>
      <p:grpSp>
        <p:nvGrpSpPr>
          <p:cNvPr id="11" name="Group 159"/>
          <p:cNvGrpSpPr>
            <a:grpSpLocks/>
          </p:cNvGrpSpPr>
          <p:nvPr/>
        </p:nvGrpSpPr>
        <p:grpSpPr bwMode="auto">
          <a:xfrm rot="-2664112">
            <a:off x="5105400" y="2633663"/>
            <a:ext cx="274638" cy="547687"/>
            <a:chOff x="210" y="480"/>
            <a:chExt cx="240" cy="480"/>
          </a:xfrm>
        </p:grpSpPr>
        <p:sp>
          <p:nvSpPr>
            <p:cNvPr id="4185" name="Line 160"/>
            <p:cNvSpPr>
              <a:spLocks noChangeShapeType="1"/>
            </p:cNvSpPr>
            <p:nvPr/>
          </p:nvSpPr>
          <p:spPr bwMode="auto">
            <a:xfrm>
              <a:off x="336" y="480"/>
              <a:ext cx="0" cy="336"/>
            </a:xfrm>
            <a:prstGeom prst="line">
              <a:avLst/>
            </a:prstGeom>
            <a:noFill/>
            <a:ln w="25400">
              <a:solidFill>
                <a:srgbClr val="FF0000"/>
              </a:solidFill>
              <a:round/>
              <a:headEnd/>
              <a:tailEnd/>
            </a:ln>
          </p:spPr>
          <p:txBody>
            <a:bodyPr wrap="none" anchor="ctr"/>
            <a:lstStyle/>
            <a:p>
              <a:endParaRPr lang="en-US"/>
            </a:p>
          </p:txBody>
        </p:sp>
        <p:sp>
          <p:nvSpPr>
            <p:cNvPr id="4186" name="Line 161"/>
            <p:cNvSpPr>
              <a:spLocks noChangeShapeType="1"/>
            </p:cNvSpPr>
            <p:nvPr/>
          </p:nvSpPr>
          <p:spPr bwMode="auto">
            <a:xfrm>
              <a:off x="258" y="528"/>
              <a:ext cx="0" cy="192"/>
            </a:xfrm>
            <a:prstGeom prst="line">
              <a:avLst/>
            </a:prstGeom>
            <a:noFill/>
            <a:ln w="25400">
              <a:solidFill>
                <a:srgbClr val="FF0000"/>
              </a:solidFill>
              <a:round/>
              <a:headEnd/>
              <a:tailEnd/>
            </a:ln>
          </p:spPr>
          <p:txBody>
            <a:bodyPr wrap="none" anchor="ctr"/>
            <a:lstStyle/>
            <a:p>
              <a:endParaRPr lang="en-US"/>
            </a:p>
          </p:txBody>
        </p:sp>
        <p:sp>
          <p:nvSpPr>
            <p:cNvPr id="4187" name="Line 162"/>
            <p:cNvSpPr>
              <a:spLocks noChangeShapeType="1"/>
            </p:cNvSpPr>
            <p:nvPr/>
          </p:nvSpPr>
          <p:spPr bwMode="auto">
            <a:xfrm>
              <a:off x="411" y="528"/>
              <a:ext cx="0" cy="192"/>
            </a:xfrm>
            <a:prstGeom prst="line">
              <a:avLst/>
            </a:prstGeom>
            <a:noFill/>
            <a:ln w="25400">
              <a:solidFill>
                <a:srgbClr val="FF0000"/>
              </a:solidFill>
              <a:round/>
              <a:headEnd/>
              <a:tailEnd/>
            </a:ln>
          </p:spPr>
          <p:txBody>
            <a:bodyPr wrap="none" anchor="ctr"/>
            <a:lstStyle/>
            <a:p>
              <a:endParaRPr lang="en-US"/>
            </a:p>
          </p:txBody>
        </p:sp>
        <p:sp>
          <p:nvSpPr>
            <p:cNvPr id="4188" name="Line 163"/>
            <p:cNvSpPr>
              <a:spLocks noChangeShapeType="1"/>
            </p:cNvSpPr>
            <p:nvPr/>
          </p:nvSpPr>
          <p:spPr bwMode="auto">
            <a:xfrm>
              <a:off x="240" y="672"/>
              <a:ext cx="192" cy="0"/>
            </a:xfrm>
            <a:prstGeom prst="line">
              <a:avLst/>
            </a:prstGeom>
            <a:noFill/>
            <a:ln w="25400">
              <a:solidFill>
                <a:srgbClr val="FF0000"/>
              </a:solidFill>
              <a:round/>
              <a:headEnd/>
              <a:tailEnd/>
            </a:ln>
          </p:spPr>
          <p:txBody>
            <a:bodyPr wrap="none" anchor="ctr"/>
            <a:lstStyle/>
            <a:p>
              <a:endParaRPr lang="en-US"/>
            </a:p>
          </p:txBody>
        </p:sp>
        <p:sp>
          <p:nvSpPr>
            <p:cNvPr id="4189" name="Line 164"/>
            <p:cNvSpPr>
              <a:spLocks noChangeShapeType="1"/>
            </p:cNvSpPr>
            <p:nvPr/>
          </p:nvSpPr>
          <p:spPr bwMode="auto">
            <a:xfrm>
              <a:off x="240" y="615"/>
              <a:ext cx="192" cy="0"/>
            </a:xfrm>
            <a:prstGeom prst="line">
              <a:avLst/>
            </a:prstGeom>
            <a:noFill/>
            <a:ln w="25400">
              <a:solidFill>
                <a:srgbClr val="FF0000"/>
              </a:solidFill>
              <a:round/>
              <a:headEnd/>
              <a:tailEnd/>
            </a:ln>
          </p:spPr>
          <p:txBody>
            <a:bodyPr wrap="none" anchor="ctr"/>
            <a:lstStyle/>
            <a:p>
              <a:endParaRPr lang="en-US"/>
            </a:p>
          </p:txBody>
        </p:sp>
        <p:sp>
          <p:nvSpPr>
            <p:cNvPr id="4190" name="Line 165"/>
            <p:cNvSpPr>
              <a:spLocks noChangeShapeType="1"/>
            </p:cNvSpPr>
            <p:nvPr/>
          </p:nvSpPr>
          <p:spPr bwMode="auto">
            <a:xfrm>
              <a:off x="240" y="567"/>
              <a:ext cx="192" cy="0"/>
            </a:xfrm>
            <a:prstGeom prst="line">
              <a:avLst/>
            </a:prstGeom>
            <a:noFill/>
            <a:ln w="25400">
              <a:solidFill>
                <a:srgbClr val="FF0000"/>
              </a:solidFill>
              <a:round/>
              <a:headEnd/>
              <a:tailEnd/>
            </a:ln>
          </p:spPr>
          <p:txBody>
            <a:bodyPr wrap="none" anchor="ctr"/>
            <a:lstStyle/>
            <a:p>
              <a:endParaRPr lang="en-US"/>
            </a:p>
          </p:txBody>
        </p:sp>
        <p:sp>
          <p:nvSpPr>
            <p:cNvPr id="4191" name="Oval 166"/>
            <p:cNvSpPr>
              <a:spLocks noChangeArrowheads="1"/>
            </p:cNvSpPr>
            <p:nvPr/>
          </p:nvSpPr>
          <p:spPr bwMode="auto">
            <a:xfrm>
              <a:off x="258" y="816"/>
              <a:ext cx="144" cy="48"/>
            </a:xfrm>
            <a:prstGeom prst="ellipse">
              <a:avLst/>
            </a:prstGeom>
            <a:noFill/>
            <a:ln w="25400">
              <a:solidFill>
                <a:srgbClr val="FF0000"/>
              </a:solidFill>
              <a:round/>
              <a:headEnd/>
              <a:tailEnd/>
            </a:ln>
          </p:spPr>
          <p:txBody>
            <a:bodyPr wrap="none" anchor="ctr"/>
            <a:lstStyle/>
            <a:p>
              <a:endParaRPr lang="en-US"/>
            </a:p>
          </p:txBody>
        </p:sp>
        <p:sp>
          <p:nvSpPr>
            <p:cNvPr id="4192" name="Oval 167"/>
            <p:cNvSpPr>
              <a:spLocks noChangeArrowheads="1"/>
            </p:cNvSpPr>
            <p:nvPr/>
          </p:nvSpPr>
          <p:spPr bwMode="auto">
            <a:xfrm>
              <a:off x="210" y="864"/>
              <a:ext cx="240" cy="96"/>
            </a:xfrm>
            <a:prstGeom prst="ellipse">
              <a:avLst/>
            </a:prstGeom>
            <a:noFill/>
            <a:ln w="25400">
              <a:solidFill>
                <a:srgbClr val="FF0000"/>
              </a:solidFill>
              <a:round/>
              <a:headEnd/>
              <a:tailEnd/>
            </a:ln>
          </p:spPr>
          <p:txBody>
            <a:bodyPr wrap="none" anchor="ctr"/>
            <a:lstStyle/>
            <a:p>
              <a:endParaRPr lang="en-US"/>
            </a:p>
          </p:txBody>
        </p:sp>
      </p:grpSp>
      <p:grpSp>
        <p:nvGrpSpPr>
          <p:cNvPr id="12" name="Group 31"/>
          <p:cNvGrpSpPr>
            <a:grpSpLocks/>
          </p:cNvGrpSpPr>
          <p:nvPr/>
        </p:nvGrpSpPr>
        <p:grpSpPr bwMode="auto">
          <a:xfrm>
            <a:off x="7894638" y="4270375"/>
            <a:ext cx="182562" cy="301625"/>
            <a:chOff x="819" y="2246"/>
            <a:chExt cx="288" cy="444"/>
          </a:xfrm>
        </p:grpSpPr>
        <p:sp>
          <p:nvSpPr>
            <p:cNvPr id="4177" name="AutoShape 23"/>
            <p:cNvSpPr>
              <a:spLocks noChangeAspect="1" noChangeArrowheads="1"/>
            </p:cNvSpPr>
            <p:nvPr/>
          </p:nvSpPr>
          <p:spPr bwMode="auto">
            <a:xfrm rot="2689598">
              <a:off x="819" y="2402"/>
              <a:ext cx="288" cy="288"/>
            </a:xfrm>
            <a:prstGeom prst="flowChartProcess">
              <a:avLst/>
            </a:prstGeom>
            <a:solidFill>
              <a:srgbClr val="FF0000"/>
            </a:solidFill>
            <a:ln w="28575">
              <a:solidFill>
                <a:schemeClr val="tx1"/>
              </a:solidFill>
              <a:miter lim="800000"/>
              <a:headEnd/>
              <a:tailEnd/>
            </a:ln>
          </p:spPr>
          <p:txBody>
            <a:bodyPr wrap="none" anchor="ctr"/>
            <a:lstStyle/>
            <a:p>
              <a:endParaRPr lang="en-US"/>
            </a:p>
          </p:txBody>
        </p:sp>
        <p:sp>
          <p:nvSpPr>
            <p:cNvPr id="4178" name="Line 24"/>
            <p:cNvSpPr>
              <a:spLocks noChangeAspect="1" noChangeShapeType="1"/>
            </p:cNvSpPr>
            <p:nvPr/>
          </p:nvSpPr>
          <p:spPr bwMode="auto">
            <a:xfrm>
              <a:off x="861" y="2442"/>
              <a:ext cx="202" cy="203"/>
            </a:xfrm>
            <a:prstGeom prst="line">
              <a:avLst/>
            </a:prstGeom>
            <a:noFill/>
            <a:ln w="28575">
              <a:solidFill>
                <a:schemeClr val="tx1"/>
              </a:solidFill>
              <a:round/>
              <a:headEnd/>
              <a:tailEnd/>
            </a:ln>
          </p:spPr>
          <p:txBody>
            <a:bodyPr wrap="none" anchor="ctr"/>
            <a:lstStyle/>
            <a:p>
              <a:endParaRPr lang="en-US"/>
            </a:p>
          </p:txBody>
        </p:sp>
        <p:sp>
          <p:nvSpPr>
            <p:cNvPr id="4179" name="Line 25"/>
            <p:cNvSpPr>
              <a:spLocks noChangeAspect="1" noChangeShapeType="1"/>
            </p:cNvSpPr>
            <p:nvPr/>
          </p:nvSpPr>
          <p:spPr bwMode="auto">
            <a:xfrm rot="5400000">
              <a:off x="861" y="2445"/>
              <a:ext cx="208" cy="207"/>
            </a:xfrm>
            <a:prstGeom prst="line">
              <a:avLst/>
            </a:prstGeom>
            <a:noFill/>
            <a:ln w="28575">
              <a:solidFill>
                <a:schemeClr val="tx1"/>
              </a:solidFill>
              <a:round/>
              <a:headEnd/>
              <a:tailEnd/>
            </a:ln>
          </p:spPr>
          <p:txBody>
            <a:bodyPr wrap="none" anchor="ctr"/>
            <a:lstStyle/>
            <a:p>
              <a:endParaRPr lang="en-US"/>
            </a:p>
          </p:txBody>
        </p:sp>
        <p:grpSp>
          <p:nvGrpSpPr>
            <p:cNvPr id="13" name="Group 26"/>
            <p:cNvGrpSpPr>
              <a:grpSpLocks/>
            </p:cNvGrpSpPr>
            <p:nvPr/>
          </p:nvGrpSpPr>
          <p:grpSpPr bwMode="auto">
            <a:xfrm>
              <a:off x="844" y="2246"/>
              <a:ext cx="240" cy="48"/>
              <a:chOff x="1776" y="3648"/>
              <a:chExt cx="240" cy="48"/>
            </a:xfrm>
          </p:grpSpPr>
          <p:sp>
            <p:nvSpPr>
              <p:cNvPr id="4182" name="Oval 27"/>
              <p:cNvSpPr>
                <a:spLocks noChangeArrowheads="1"/>
              </p:cNvSpPr>
              <p:nvPr/>
            </p:nvSpPr>
            <p:spPr bwMode="auto">
              <a:xfrm>
                <a:off x="1776"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4183" name="Oval 28"/>
              <p:cNvSpPr>
                <a:spLocks noChangeArrowheads="1"/>
              </p:cNvSpPr>
              <p:nvPr/>
            </p:nvSpPr>
            <p:spPr bwMode="auto">
              <a:xfrm>
                <a:off x="1872" y="3648"/>
                <a:ext cx="48" cy="48"/>
              </a:xfrm>
              <a:prstGeom prst="ellipse">
                <a:avLst/>
              </a:prstGeom>
              <a:solidFill>
                <a:schemeClr val="tx1"/>
              </a:solidFill>
              <a:ln w="9525">
                <a:solidFill>
                  <a:schemeClr val="tx1"/>
                </a:solidFill>
                <a:round/>
                <a:headEnd/>
                <a:tailEnd/>
              </a:ln>
            </p:spPr>
            <p:txBody>
              <a:bodyPr wrap="none" anchor="ctr"/>
              <a:lstStyle/>
              <a:p>
                <a:endParaRPr lang="en-US"/>
              </a:p>
            </p:txBody>
          </p:sp>
          <p:sp>
            <p:nvSpPr>
              <p:cNvPr id="4184" name="Oval 29"/>
              <p:cNvSpPr>
                <a:spLocks noChangeArrowheads="1"/>
              </p:cNvSpPr>
              <p:nvPr/>
            </p:nvSpPr>
            <p:spPr bwMode="auto">
              <a:xfrm>
                <a:off x="1968" y="3648"/>
                <a:ext cx="48" cy="4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4181" name="Oval 30"/>
            <p:cNvSpPr>
              <a:spLocks noChangeArrowheads="1"/>
            </p:cNvSpPr>
            <p:nvPr/>
          </p:nvSpPr>
          <p:spPr bwMode="auto">
            <a:xfrm>
              <a:off x="867" y="2496"/>
              <a:ext cx="192" cy="96"/>
            </a:xfrm>
            <a:prstGeom prst="ellipse">
              <a:avLst/>
            </a:prstGeom>
            <a:noFill/>
            <a:ln w="25400">
              <a:solidFill>
                <a:schemeClr val="tx1"/>
              </a:solidFill>
              <a:round/>
              <a:headEnd/>
              <a:tailEnd/>
            </a:ln>
          </p:spPr>
          <p:txBody>
            <a:bodyPr wrap="none" anchor="ctr"/>
            <a:lstStyle/>
            <a:p>
              <a:endParaRPr lang="en-US"/>
            </a:p>
          </p:txBody>
        </p:sp>
      </p:grpSp>
      <p:sp>
        <p:nvSpPr>
          <p:cNvPr id="127" name="Oval 126"/>
          <p:cNvSpPr/>
          <p:nvPr/>
        </p:nvSpPr>
        <p:spPr>
          <a:xfrm>
            <a:off x="2743200" y="-533400"/>
            <a:ext cx="7239000" cy="6781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p:cNvSpPr/>
          <p:nvPr/>
        </p:nvSpPr>
        <p:spPr>
          <a:xfrm>
            <a:off x="2209800" y="1828800"/>
            <a:ext cx="7239000" cy="6781800"/>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Freeform 129"/>
          <p:cNvSpPr/>
          <p:nvPr/>
        </p:nvSpPr>
        <p:spPr>
          <a:xfrm>
            <a:off x="4761781" y="3381555"/>
            <a:ext cx="3151517" cy="1506747"/>
          </a:xfrm>
          <a:custGeom>
            <a:avLst/>
            <a:gdLst>
              <a:gd name="connsiteX0" fmla="*/ 0 w 3151517"/>
              <a:gd name="connsiteY0" fmla="*/ 0 h 1506747"/>
              <a:gd name="connsiteX1" fmla="*/ 80513 w 3151517"/>
              <a:gd name="connsiteY1" fmla="*/ 74762 h 1506747"/>
              <a:gd name="connsiteX2" fmla="*/ 166777 w 3151517"/>
              <a:gd name="connsiteY2" fmla="*/ 143773 h 1506747"/>
              <a:gd name="connsiteX3" fmla="*/ 304800 w 3151517"/>
              <a:gd name="connsiteY3" fmla="*/ 201283 h 1506747"/>
              <a:gd name="connsiteX4" fmla="*/ 356559 w 3151517"/>
              <a:gd name="connsiteY4" fmla="*/ 339305 h 1506747"/>
              <a:gd name="connsiteX5" fmla="*/ 356559 w 3151517"/>
              <a:gd name="connsiteY5" fmla="*/ 379562 h 1506747"/>
              <a:gd name="connsiteX6" fmla="*/ 316302 w 3151517"/>
              <a:gd name="connsiteY6" fmla="*/ 465826 h 1506747"/>
              <a:gd name="connsiteX7" fmla="*/ 310551 w 3151517"/>
              <a:gd name="connsiteY7" fmla="*/ 552090 h 1506747"/>
              <a:gd name="connsiteX8" fmla="*/ 86264 w 3151517"/>
              <a:gd name="connsiteY8" fmla="*/ 856890 h 1506747"/>
              <a:gd name="connsiteX9" fmla="*/ 414068 w 3151517"/>
              <a:gd name="connsiteY9" fmla="*/ 885645 h 1506747"/>
              <a:gd name="connsiteX10" fmla="*/ 787879 w 3151517"/>
              <a:gd name="connsiteY10" fmla="*/ 1132936 h 1506747"/>
              <a:gd name="connsiteX11" fmla="*/ 1127185 w 3151517"/>
              <a:gd name="connsiteY11" fmla="*/ 1293962 h 1506747"/>
              <a:gd name="connsiteX12" fmla="*/ 1598762 w 3151517"/>
              <a:gd name="connsiteY12" fmla="*/ 1173192 h 1506747"/>
              <a:gd name="connsiteX13" fmla="*/ 1817298 w 3151517"/>
              <a:gd name="connsiteY13" fmla="*/ 1098430 h 1506747"/>
              <a:gd name="connsiteX14" fmla="*/ 1966823 w 3151517"/>
              <a:gd name="connsiteY14" fmla="*/ 1190445 h 1506747"/>
              <a:gd name="connsiteX15" fmla="*/ 2323381 w 3151517"/>
              <a:gd name="connsiteY15" fmla="*/ 1236453 h 1506747"/>
              <a:gd name="connsiteX16" fmla="*/ 2559170 w 3151517"/>
              <a:gd name="connsiteY16" fmla="*/ 1242203 h 1506747"/>
              <a:gd name="connsiteX17" fmla="*/ 2725947 w 3151517"/>
              <a:gd name="connsiteY17" fmla="*/ 1328468 h 1506747"/>
              <a:gd name="connsiteX18" fmla="*/ 2886974 w 3151517"/>
              <a:gd name="connsiteY18" fmla="*/ 1437736 h 1506747"/>
              <a:gd name="connsiteX19" fmla="*/ 3030747 w 3151517"/>
              <a:gd name="connsiteY19" fmla="*/ 1506747 h 1506747"/>
              <a:gd name="connsiteX20" fmla="*/ 3151517 w 3151517"/>
              <a:gd name="connsiteY20" fmla="*/ 1178943 h 150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51517" h="1506747">
                <a:moveTo>
                  <a:pt x="0" y="0"/>
                </a:moveTo>
                <a:lnTo>
                  <a:pt x="80513" y="74762"/>
                </a:lnTo>
                <a:lnTo>
                  <a:pt x="166777" y="143773"/>
                </a:lnTo>
                <a:lnTo>
                  <a:pt x="304800" y="201283"/>
                </a:lnTo>
                <a:lnTo>
                  <a:pt x="356559" y="339305"/>
                </a:lnTo>
                <a:lnTo>
                  <a:pt x="356559" y="379562"/>
                </a:lnTo>
                <a:lnTo>
                  <a:pt x="316302" y="465826"/>
                </a:lnTo>
                <a:lnTo>
                  <a:pt x="310551" y="552090"/>
                </a:lnTo>
                <a:lnTo>
                  <a:pt x="86264" y="856890"/>
                </a:lnTo>
                <a:lnTo>
                  <a:pt x="414068" y="885645"/>
                </a:lnTo>
                <a:lnTo>
                  <a:pt x="787879" y="1132936"/>
                </a:lnTo>
                <a:lnTo>
                  <a:pt x="1127185" y="1293962"/>
                </a:lnTo>
                <a:lnTo>
                  <a:pt x="1598762" y="1173192"/>
                </a:lnTo>
                <a:lnTo>
                  <a:pt x="1817298" y="1098430"/>
                </a:lnTo>
                <a:lnTo>
                  <a:pt x="1966823" y="1190445"/>
                </a:lnTo>
                <a:lnTo>
                  <a:pt x="2323381" y="1236453"/>
                </a:lnTo>
                <a:lnTo>
                  <a:pt x="2559170" y="1242203"/>
                </a:lnTo>
                <a:lnTo>
                  <a:pt x="2725947" y="1328468"/>
                </a:lnTo>
                <a:lnTo>
                  <a:pt x="2886974" y="1437736"/>
                </a:lnTo>
                <a:lnTo>
                  <a:pt x="3030747" y="1506747"/>
                </a:lnTo>
                <a:lnTo>
                  <a:pt x="3151517" y="1178943"/>
                </a:lnTo>
              </a:path>
            </a:pathLst>
          </a:cu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Text Box 67"/>
          <p:cNvSpPr txBox="1">
            <a:spLocks noChangeArrowheads="1"/>
          </p:cNvSpPr>
          <p:nvPr/>
        </p:nvSpPr>
        <p:spPr bwMode="auto">
          <a:xfrm>
            <a:off x="5791200" y="4221163"/>
            <a:ext cx="674688" cy="274637"/>
          </a:xfrm>
          <a:prstGeom prst="rect">
            <a:avLst/>
          </a:prstGeom>
          <a:noFill/>
          <a:ln w="38100">
            <a:noFill/>
            <a:miter lim="800000"/>
            <a:headEnd/>
            <a:tailEnd/>
          </a:ln>
        </p:spPr>
        <p:txBody>
          <a:bodyPr wrap="none">
            <a:spAutoFit/>
          </a:bodyPr>
          <a:lstStyle/>
          <a:p>
            <a:r>
              <a:rPr lang="en-US" sz="1200" b="1" dirty="0">
                <a:solidFill>
                  <a:srgbClr val="FF0000"/>
                </a:solidFill>
              </a:rPr>
              <a:t>30 MIN</a:t>
            </a:r>
          </a:p>
        </p:txBody>
      </p:sp>
      <p:sp>
        <p:nvSpPr>
          <p:cNvPr id="132" name="TextBox 131"/>
          <p:cNvSpPr txBox="1"/>
          <p:nvPr/>
        </p:nvSpPr>
        <p:spPr>
          <a:xfrm>
            <a:off x="0" y="4724400"/>
            <a:ext cx="2246366" cy="2123658"/>
          </a:xfrm>
          <a:prstGeom prst="rect">
            <a:avLst/>
          </a:prstGeom>
          <a:solidFill>
            <a:schemeClr val="bg1"/>
          </a:solidFill>
          <a:ln>
            <a:solidFill>
              <a:schemeClr val="tx1"/>
            </a:solidFill>
          </a:ln>
        </p:spPr>
        <p:txBody>
          <a:bodyPr wrap="square" rtlCol="0">
            <a:spAutoFit/>
          </a:bodyPr>
          <a:lstStyle/>
          <a:p>
            <a:r>
              <a:rPr lang="en-US" sz="1200" b="1" dirty="0"/>
              <a:t>CAS</a:t>
            </a:r>
            <a:r>
              <a:rPr lang="en-US" sz="1200" dirty="0"/>
              <a:t>:6x Sorties of HIND-Ds</a:t>
            </a:r>
          </a:p>
          <a:p>
            <a:r>
              <a:rPr lang="en-US" sz="1200" dirty="0"/>
              <a:t>Trigger- US Forces Vehicular Movement into AO</a:t>
            </a:r>
          </a:p>
          <a:p>
            <a:r>
              <a:rPr lang="en-US" sz="1200" b="1" dirty="0"/>
              <a:t>Artillery</a:t>
            </a:r>
            <a:r>
              <a:rPr lang="en-US" sz="1200" dirty="0"/>
              <a:t>:82mm </a:t>
            </a:r>
          </a:p>
          <a:p>
            <a:r>
              <a:rPr lang="en-US" sz="1200" dirty="0"/>
              <a:t>Trigger- U.S. forces movement along RTE Vibe</a:t>
            </a:r>
          </a:p>
          <a:p>
            <a:r>
              <a:rPr lang="en-US" sz="1200" b="1" dirty="0"/>
              <a:t>Reserves</a:t>
            </a:r>
            <a:r>
              <a:rPr lang="en-US" sz="1200" dirty="0"/>
              <a:t>: Armored Infantry Platoon(3x BMP-2). 30 min to reinforce</a:t>
            </a:r>
          </a:p>
          <a:p>
            <a:r>
              <a:rPr lang="en-US" sz="1200" dirty="0"/>
              <a:t>Trigger: Destruction of Enemy MT-12 or 2S6M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14000" r="-14000"/>
          </a:stretch>
        </a:blipFill>
        <a:effectLst/>
      </p:bgPr>
    </p:bg>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l="5970" t="19377" r="41725" b="29315"/>
          <a:stretch>
            <a:fillRect/>
          </a:stretch>
        </p:blipFill>
        <p:spPr bwMode="auto">
          <a:xfrm>
            <a:off x="11289" y="0"/>
            <a:ext cx="9132711" cy="6816213"/>
          </a:xfrm>
          <a:prstGeom prst="rect">
            <a:avLst/>
          </a:prstGeom>
          <a:noFill/>
          <a:ln w="9525">
            <a:noFill/>
            <a:miter lim="800000"/>
            <a:headEnd/>
            <a:tailEnd/>
          </a:ln>
          <a:effectLst/>
        </p:spPr>
      </p:pic>
      <p:sp useBgFill="1">
        <p:nvSpPr>
          <p:cNvPr id="4" name="Freeform 3"/>
          <p:cNvSpPr/>
          <p:nvPr/>
        </p:nvSpPr>
        <p:spPr>
          <a:xfrm>
            <a:off x="79022" y="936978"/>
            <a:ext cx="6310489" cy="3826933"/>
          </a:xfrm>
          <a:custGeom>
            <a:avLst/>
            <a:gdLst>
              <a:gd name="connsiteX0" fmla="*/ 1399822 w 6310489"/>
              <a:gd name="connsiteY0" fmla="*/ 1512711 h 3826933"/>
              <a:gd name="connsiteX1" fmla="*/ 1817511 w 6310489"/>
              <a:gd name="connsiteY1" fmla="*/ 1433689 h 3826933"/>
              <a:gd name="connsiteX2" fmla="*/ 1817511 w 6310489"/>
              <a:gd name="connsiteY2" fmla="*/ 1241778 h 3826933"/>
              <a:gd name="connsiteX3" fmla="*/ 1772356 w 6310489"/>
              <a:gd name="connsiteY3" fmla="*/ 1083733 h 3826933"/>
              <a:gd name="connsiteX4" fmla="*/ 1840089 w 6310489"/>
              <a:gd name="connsiteY4" fmla="*/ 959555 h 3826933"/>
              <a:gd name="connsiteX5" fmla="*/ 1941689 w 6310489"/>
              <a:gd name="connsiteY5" fmla="*/ 733778 h 3826933"/>
              <a:gd name="connsiteX6" fmla="*/ 2032000 w 6310489"/>
              <a:gd name="connsiteY6" fmla="*/ 451555 h 3826933"/>
              <a:gd name="connsiteX7" fmla="*/ 1952978 w 6310489"/>
              <a:gd name="connsiteY7" fmla="*/ 67733 h 3826933"/>
              <a:gd name="connsiteX8" fmla="*/ 2190045 w 6310489"/>
              <a:gd name="connsiteY8" fmla="*/ 0 h 3826933"/>
              <a:gd name="connsiteX9" fmla="*/ 2246489 w 6310489"/>
              <a:gd name="connsiteY9" fmla="*/ 372533 h 3826933"/>
              <a:gd name="connsiteX10" fmla="*/ 2562578 w 6310489"/>
              <a:gd name="connsiteY10" fmla="*/ 530578 h 3826933"/>
              <a:gd name="connsiteX11" fmla="*/ 2799645 w 6310489"/>
              <a:gd name="connsiteY11" fmla="*/ 406400 h 3826933"/>
              <a:gd name="connsiteX12" fmla="*/ 2901245 w 6310489"/>
              <a:gd name="connsiteY12" fmla="*/ 654755 h 3826933"/>
              <a:gd name="connsiteX13" fmla="*/ 2393245 w 6310489"/>
              <a:gd name="connsiteY13" fmla="*/ 722489 h 3826933"/>
              <a:gd name="connsiteX14" fmla="*/ 2167467 w 6310489"/>
              <a:gd name="connsiteY14" fmla="*/ 643466 h 3826933"/>
              <a:gd name="connsiteX15" fmla="*/ 2099734 w 6310489"/>
              <a:gd name="connsiteY15" fmla="*/ 891822 h 3826933"/>
              <a:gd name="connsiteX16" fmla="*/ 2032000 w 6310489"/>
              <a:gd name="connsiteY16" fmla="*/ 1016000 h 3826933"/>
              <a:gd name="connsiteX17" fmla="*/ 2043289 w 6310489"/>
              <a:gd name="connsiteY17" fmla="*/ 1128889 h 3826933"/>
              <a:gd name="connsiteX18" fmla="*/ 2043289 w 6310489"/>
              <a:gd name="connsiteY18" fmla="*/ 1185333 h 3826933"/>
              <a:gd name="connsiteX19" fmla="*/ 2223911 w 6310489"/>
              <a:gd name="connsiteY19" fmla="*/ 1095022 h 3826933"/>
              <a:gd name="connsiteX20" fmla="*/ 2494845 w 6310489"/>
              <a:gd name="connsiteY20" fmla="*/ 1004711 h 3826933"/>
              <a:gd name="connsiteX21" fmla="*/ 2788356 w 6310489"/>
              <a:gd name="connsiteY21" fmla="*/ 1016000 h 3826933"/>
              <a:gd name="connsiteX22" fmla="*/ 3059289 w 6310489"/>
              <a:gd name="connsiteY22" fmla="*/ 970844 h 3826933"/>
              <a:gd name="connsiteX23" fmla="*/ 3239911 w 6310489"/>
              <a:gd name="connsiteY23" fmla="*/ 891822 h 3826933"/>
              <a:gd name="connsiteX24" fmla="*/ 3488267 w 6310489"/>
              <a:gd name="connsiteY24" fmla="*/ 801511 h 3826933"/>
              <a:gd name="connsiteX25" fmla="*/ 3668889 w 6310489"/>
              <a:gd name="connsiteY25" fmla="*/ 666044 h 3826933"/>
              <a:gd name="connsiteX26" fmla="*/ 3883378 w 6310489"/>
              <a:gd name="connsiteY26" fmla="*/ 462844 h 3826933"/>
              <a:gd name="connsiteX27" fmla="*/ 4131734 w 6310489"/>
              <a:gd name="connsiteY27" fmla="*/ 248355 h 3826933"/>
              <a:gd name="connsiteX28" fmla="*/ 4334934 w 6310489"/>
              <a:gd name="connsiteY28" fmla="*/ 372533 h 3826933"/>
              <a:gd name="connsiteX29" fmla="*/ 4018845 w 6310489"/>
              <a:gd name="connsiteY29" fmla="*/ 643466 h 3826933"/>
              <a:gd name="connsiteX30" fmla="*/ 3747911 w 6310489"/>
              <a:gd name="connsiteY30" fmla="*/ 824089 h 3826933"/>
              <a:gd name="connsiteX31" fmla="*/ 4086578 w 6310489"/>
              <a:gd name="connsiteY31" fmla="*/ 880533 h 3826933"/>
              <a:gd name="connsiteX32" fmla="*/ 4380089 w 6310489"/>
              <a:gd name="connsiteY32" fmla="*/ 880533 h 3826933"/>
              <a:gd name="connsiteX33" fmla="*/ 4684889 w 6310489"/>
              <a:gd name="connsiteY33" fmla="*/ 1061155 h 3826933"/>
              <a:gd name="connsiteX34" fmla="*/ 4831645 w 6310489"/>
              <a:gd name="connsiteY34" fmla="*/ 1320800 h 3826933"/>
              <a:gd name="connsiteX35" fmla="*/ 4673600 w 6310489"/>
              <a:gd name="connsiteY35" fmla="*/ 1388533 h 3826933"/>
              <a:gd name="connsiteX36" fmla="*/ 4436534 w 6310489"/>
              <a:gd name="connsiteY36" fmla="*/ 1095022 h 3826933"/>
              <a:gd name="connsiteX37" fmla="*/ 4188178 w 6310489"/>
              <a:gd name="connsiteY37" fmla="*/ 1038578 h 3826933"/>
              <a:gd name="connsiteX38" fmla="*/ 3951111 w 6310489"/>
              <a:gd name="connsiteY38" fmla="*/ 1027289 h 3826933"/>
              <a:gd name="connsiteX39" fmla="*/ 3725334 w 6310489"/>
              <a:gd name="connsiteY39" fmla="*/ 1004711 h 3826933"/>
              <a:gd name="connsiteX40" fmla="*/ 3522134 w 6310489"/>
              <a:gd name="connsiteY40" fmla="*/ 993422 h 3826933"/>
              <a:gd name="connsiteX41" fmla="*/ 3296356 w 6310489"/>
              <a:gd name="connsiteY41" fmla="*/ 1072444 h 3826933"/>
              <a:gd name="connsiteX42" fmla="*/ 2946400 w 6310489"/>
              <a:gd name="connsiteY42" fmla="*/ 1162755 h 3826933"/>
              <a:gd name="connsiteX43" fmla="*/ 2562578 w 6310489"/>
              <a:gd name="connsiteY43" fmla="*/ 1230489 h 3826933"/>
              <a:gd name="connsiteX44" fmla="*/ 3025422 w 6310489"/>
              <a:gd name="connsiteY44" fmla="*/ 1693333 h 3826933"/>
              <a:gd name="connsiteX45" fmla="*/ 3239911 w 6310489"/>
              <a:gd name="connsiteY45" fmla="*/ 1941689 h 3826933"/>
              <a:gd name="connsiteX46" fmla="*/ 3601156 w 6310489"/>
              <a:gd name="connsiteY46" fmla="*/ 2099733 h 3826933"/>
              <a:gd name="connsiteX47" fmla="*/ 3815645 w 6310489"/>
              <a:gd name="connsiteY47" fmla="*/ 2133600 h 3826933"/>
              <a:gd name="connsiteX48" fmla="*/ 4176889 w 6310489"/>
              <a:gd name="connsiteY48" fmla="*/ 2054578 h 3826933"/>
              <a:gd name="connsiteX49" fmla="*/ 4538134 w 6310489"/>
              <a:gd name="connsiteY49" fmla="*/ 1986844 h 3826933"/>
              <a:gd name="connsiteX50" fmla="*/ 5012267 w 6310489"/>
              <a:gd name="connsiteY50" fmla="*/ 1952978 h 3826933"/>
              <a:gd name="connsiteX51" fmla="*/ 5271911 w 6310489"/>
              <a:gd name="connsiteY51" fmla="*/ 2020711 h 3826933"/>
              <a:gd name="connsiteX52" fmla="*/ 5475111 w 6310489"/>
              <a:gd name="connsiteY52" fmla="*/ 1806222 h 3826933"/>
              <a:gd name="connsiteX53" fmla="*/ 5667022 w 6310489"/>
              <a:gd name="connsiteY53" fmla="*/ 1636889 h 3826933"/>
              <a:gd name="connsiteX54" fmla="*/ 5915378 w 6310489"/>
              <a:gd name="connsiteY54" fmla="*/ 1693333 h 3826933"/>
              <a:gd name="connsiteX55" fmla="*/ 5870222 w 6310489"/>
              <a:gd name="connsiteY55" fmla="*/ 1873955 h 3826933"/>
              <a:gd name="connsiteX56" fmla="*/ 5746045 w 6310489"/>
              <a:gd name="connsiteY56" fmla="*/ 1885244 h 3826933"/>
              <a:gd name="connsiteX57" fmla="*/ 5429956 w 6310489"/>
              <a:gd name="connsiteY57" fmla="*/ 2077155 h 3826933"/>
              <a:gd name="connsiteX58" fmla="*/ 5565422 w 6310489"/>
              <a:gd name="connsiteY58" fmla="*/ 2201333 h 3826933"/>
              <a:gd name="connsiteX59" fmla="*/ 5836356 w 6310489"/>
              <a:gd name="connsiteY59" fmla="*/ 2223911 h 3826933"/>
              <a:gd name="connsiteX60" fmla="*/ 6096000 w 6310489"/>
              <a:gd name="connsiteY60" fmla="*/ 2246489 h 3826933"/>
              <a:gd name="connsiteX61" fmla="*/ 6310489 w 6310489"/>
              <a:gd name="connsiteY61" fmla="*/ 2460978 h 3826933"/>
              <a:gd name="connsiteX62" fmla="*/ 6208889 w 6310489"/>
              <a:gd name="connsiteY62" fmla="*/ 2551289 h 3826933"/>
              <a:gd name="connsiteX63" fmla="*/ 6016978 w 6310489"/>
              <a:gd name="connsiteY63" fmla="*/ 2404533 h 3826933"/>
              <a:gd name="connsiteX64" fmla="*/ 5802489 w 6310489"/>
              <a:gd name="connsiteY64" fmla="*/ 2404533 h 3826933"/>
              <a:gd name="connsiteX65" fmla="*/ 5712178 w 6310489"/>
              <a:gd name="connsiteY65" fmla="*/ 2404533 h 3826933"/>
              <a:gd name="connsiteX66" fmla="*/ 5768622 w 6310489"/>
              <a:gd name="connsiteY66" fmla="*/ 2619022 h 3826933"/>
              <a:gd name="connsiteX67" fmla="*/ 5655734 w 6310489"/>
              <a:gd name="connsiteY67" fmla="*/ 2607733 h 3826933"/>
              <a:gd name="connsiteX68" fmla="*/ 5599289 w 6310489"/>
              <a:gd name="connsiteY68" fmla="*/ 2393244 h 3826933"/>
              <a:gd name="connsiteX69" fmla="*/ 5475111 w 6310489"/>
              <a:gd name="connsiteY69" fmla="*/ 2381955 h 3826933"/>
              <a:gd name="connsiteX70" fmla="*/ 5260622 w 6310489"/>
              <a:gd name="connsiteY70" fmla="*/ 2201333 h 3826933"/>
              <a:gd name="connsiteX71" fmla="*/ 5249334 w 6310489"/>
              <a:gd name="connsiteY71" fmla="*/ 2528711 h 3826933"/>
              <a:gd name="connsiteX72" fmla="*/ 5125156 w 6310489"/>
              <a:gd name="connsiteY72" fmla="*/ 2686755 h 3826933"/>
              <a:gd name="connsiteX73" fmla="*/ 5023556 w 6310489"/>
              <a:gd name="connsiteY73" fmla="*/ 2596444 h 3826933"/>
              <a:gd name="connsiteX74" fmla="*/ 5113867 w 6310489"/>
              <a:gd name="connsiteY74" fmla="*/ 2404533 h 3826933"/>
              <a:gd name="connsiteX75" fmla="*/ 5091289 w 6310489"/>
              <a:gd name="connsiteY75" fmla="*/ 2167466 h 3826933"/>
              <a:gd name="connsiteX76" fmla="*/ 4752622 w 6310489"/>
              <a:gd name="connsiteY76" fmla="*/ 2156178 h 3826933"/>
              <a:gd name="connsiteX77" fmla="*/ 4312356 w 6310489"/>
              <a:gd name="connsiteY77" fmla="*/ 2235200 h 3826933"/>
              <a:gd name="connsiteX78" fmla="*/ 3905956 w 6310489"/>
              <a:gd name="connsiteY78" fmla="*/ 2325511 h 3826933"/>
              <a:gd name="connsiteX79" fmla="*/ 3714045 w 6310489"/>
              <a:gd name="connsiteY79" fmla="*/ 2404533 h 3826933"/>
              <a:gd name="connsiteX80" fmla="*/ 3951111 w 6310489"/>
              <a:gd name="connsiteY80" fmla="*/ 2709333 h 3826933"/>
              <a:gd name="connsiteX81" fmla="*/ 4278489 w 6310489"/>
              <a:gd name="connsiteY81" fmla="*/ 2935111 h 3826933"/>
              <a:gd name="connsiteX82" fmla="*/ 4526845 w 6310489"/>
              <a:gd name="connsiteY82" fmla="*/ 3002844 h 3826933"/>
              <a:gd name="connsiteX83" fmla="*/ 4921956 w 6310489"/>
              <a:gd name="connsiteY83" fmla="*/ 3251200 h 3826933"/>
              <a:gd name="connsiteX84" fmla="*/ 5125156 w 6310489"/>
              <a:gd name="connsiteY84" fmla="*/ 3465689 h 3826933"/>
              <a:gd name="connsiteX85" fmla="*/ 5249334 w 6310489"/>
              <a:gd name="connsiteY85" fmla="*/ 3815644 h 3826933"/>
              <a:gd name="connsiteX86" fmla="*/ 5080000 w 6310489"/>
              <a:gd name="connsiteY86" fmla="*/ 3826933 h 3826933"/>
              <a:gd name="connsiteX87" fmla="*/ 4910667 w 6310489"/>
              <a:gd name="connsiteY87" fmla="*/ 3465689 h 3826933"/>
              <a:gd name="connsiteX88" fmla="*/ 4673600 w 6310489"/>
              <a:gd name="connsiteY88" fmla="*/ 3285066 h 3826933"/>
              <a:gd name="connsiteX89" fmla="*/ 4278489 w 6310489"/>
              <a:gd name="connsiteY89" fmla="*/ 3127022 h 3826933"/>
              <a:gd name="connsiteX90" fmla="*/ 4030134 w 6310489"/>
              <a:gd name="connsiteY90" fmla="*/ 3025422 h 3826933"/>
              <a:gd name="connsiteX91" fmla="*/ 3680178 w 6310489"/>
              <a:gd name="connsiteY91" fmla="*/ 2720622 h 3826933"/>
              <a:gd name="connsiteX92" fmla="*/ 3567289 w 6310489"/>
              <a:gd name="connsiteY92" fmla="*/ 2991555 h 3826933"/>
              <a:gd name="connsiteX93" fmla="*/ 3601156 w 6310489"/>
              <a:gd name="connsiteY93" fmla="*/ 3285066 h 3826933"/>
              <a:gd name="connsiteX94" fmla="*/ 3397956 w 6310489"/>
              <a:gd name="connsiteY94" fmla="*/ 3307644 h 3826933"/>
              <a:gd name="connsiteX95" fmla="*/ 3352800 w 6310489"/>
              <a:gd name="connsiteY95" fmla="*/ 2957689 h 3826933"/>
              <a:gd name="connsiteX96" fmla="*/ 3499556 w 6310489"/>
              <a:gd name="connsiteY96" fmla="*/ 2664178 h 3826933"/>
              <a:gd name="connsiteX97" fmla="*/ 3567289 w 6310489"/>
              <a:gd name="connsiteY97" fmla="*/ 2517422 h 3826933"/>
              <a:gd name="connsiteX98" fmla="*/ 3488267 w 6310489"/>
              <a:gd name="connsiteY98" fmla="*/ 2336800 h 3826933"/>
              <a:gd name="connsiteX99" fmla="*/ 3093156 w 6310489"/>
              <a:gd name="connsiteY99" fmla="*/ 2099733 h 3826933"/>
              <a:gd name="connsiteX100" fmla="*/ 2889956 w 6310489"/>
              <a:gd name="connsiteY100" fmla="*/ 1998133 h 3826933"/>
              <a:gd name="connsiteX101" fmla="*/ 2698045 w 6310489"/>
              <a:gd name="connsiteY101" fmla="*/ 1749778 h 3826933"/>
              <a:gd name="connsiteX102" fmla="*/ 2573867 w 6310489"/>
              <a:gd name="connsiteY102" fmla="*/ 1490133 h 3826933"/>
              <a:gd name="connsiteX103" fmla="*/ 2449689 w 6310489"/>
              <a:gd name="connsiteY103" fmla="*/ 1433689 h 3826933"/>
              <a:gd name="connsiteX104" fmla="*/ 2607734 w 6310489"/>
              <a:gd name="connsiteY104" fmla="*/ 1840089 h 3826933"/>
              <a:gd name="connsiteX105" fmla="*/ 2540000 w 6310489"/>
              <a:gd name="connsiteY105" fmla="*/ 2111022 h 3826933"/>
              <a:gd name="connsiteX106" fmla="*/ 2460978 w 6310489"/>
              <a:gd name="connsiteY106" fmla="*/ 2291644 h 3826933"/>
              <a:gd name="connsiteX107" fmla="*/ 2743200 w 6310489"/>
              <a:gd name="connsiteY107" fmla="*/ 2822222 h 3826933"/>
              <a:gd name="connsiteX108" fmla="*/ 2878667 w 6310489"/>
              <a:gd name="connsiteY108" fmla="*/ 3025422 h 3826933"/>
              <a:gd name="connsiteX109" fmla="*/ 2946400 w 6310489"/>
              <a:gd name="connsiteY109" fmla="*/ 3341511 h 3826933"/>
              <a:gd name="connsiteX110" fmla="*/ 2889956 w 6310489"/>
              <a:gd name="connsiteY110" fmla="*/ 3476978 h 3826933"/>
              <a:gd name="connsiteX111" fmla="*/ 2731911 w 6310489"/>
              <a:gd name="connsiteY111" fmla="*/ 3409244 h 3826933"/>
              <a:gd name="connsiteX112" fmla="*/ 2754489 w 6310489"/>
              <a:gd name="connsiteY112" fmla="*/ 3138311 h 3826933"/>
              <a:gd name="connsiteX113" fmla="*/ 2506134 w 6310489"/>
              <a:gd name="connsiteY113" fmla="*/ 2878666 h 3826933"/>
              <a:gd name="connsiteX114" fmla="*/ 2381956 w 6310489"/>
              <a:gd name="connsiteY114" fmla="*/ 2551289 h 3826933"/>
              <a:gd name="connsiteX115" fmla="*/ 2280356 w 6310489"/>
              <a:gd name="connsiteY115" fmla="*/ 2156178 h 3826933"/>
              <a:gd name="connsiteX116" fmla="*/ 2348089 w 6310489"/>
              <a:gd name="connsiteY116" fmla="*/ 1885244 h 3826933"/>
              <a:gd name="connsiteX117" fmla="*/ 2325511 w 6310489"/>
              <a:gd name="connsiteY117" fmla="*/ 1569155 h 3826933"/>
              <a:gd name="connsiteX118" fmla="*/ 2201334 w 6310489"/>
              <a:gd name="connsiteY118" fmla="*/ 1422400 h 3826933"/>
              <a:gd name="connsiteX119" fmla="*/ 1704622 w 6310489"/>
              <a:gd name="connsiteY119" fmla="*/ 1693333 h 3826933"/>
              <a:gd name="connsiteX120" fmla="*/ 1444978 w 6310489"/>
              <a:gd name="connsiteY120" fmla="*/ 1761066 h 3826933"/>
              <a:gd name="connsiteX121" fmla="*/ 1083734 w 6310489"/>
              <a:gd name="connsiteY121" fmla="*/ 1817511 h 3826933"/>
              <a:gd name="connsiteX122" fmla="*/ 677334 w 6310489"/>
              <a:gd name="connsiteY122" fmla="*/ 1851378 h 3826933"/>
              <a:gd name="connsiteX123" fmla="*/ 496711 w 6310489"/>
              <a:gd name="connsiteY123" fmla="*/ 2133600 h 3826933"/>
              <a:gd name="connsiteX124" fmla="*/ 11289 w 6310489"/>
              <a:gd name="connsiteY124" fmla="*/ 2483555 h 3826933"/>
              <a:gd name="connsiteX125" fmla="*/ 0 w 6310489"/>
              <a:gd name="connsiteY125" fmla="*/ 2133600 h 3826933"/>
              <a:gd name="connsiteX126" fmla="*/ 327378 w 6310489"/>
              <a:gd name="connsiteY126" fmla="*/ 1896533 h 3826933"/>
              <a:gd name="connsiteX127" fmla="*/ 564445 w 6310489"/>
              <a:gd name="connsiteY127" fmla="*/ 1591733 h 3826933"/>
              <a:gd name="connsiteX128" fmla="*/ 936978 w 6310489"/>
              <a:gd name="connsiteY128" fmla="*/ 1535289 h 3826933"/>
              <a:gd name="connsiteX129" fmla="*/ 1467556 w 6310489"/>
              <a:gd name="connsiteY129" fmla="*/ 1501422 h 382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310489" h="3826933">
                <a:moveTo>
                  <a:pt x="1399822" y="1512711"/>
                </a:moveTo>
                <a:lnTo>
                  <a:pt x="1817511" y="1433689"/>
                </a:lnTo>
                <a:lnTo>
                  <a:pt x="1817511" y="1241778"/>
                </a:lnTo>
                <a:lnTo>
                  <a:pt x="1772356" y="1083733"/>
                </a:lnTo>
                <a:lnTo>
                  <a:pt x="1840089" y="959555"/>
                </a:lnTo>
                <a:lnTo>
                  <a:pt x="1941689" y="733778"/>
                </a:lnTo>
                <a:lnTo>
                  <a:pt x="2032000" y="451555"/>
                </a:lnTo>
                <a:lnTo>
                  <a:pt x="1952978" y="67733"/>
                </a:lnTo>
                <a:lnTo>
                  <a:pt x="2190045" y="0"/>
                </a:lnTo>
                <a:lnTo>
                  <a:pt x="2246489" y="372533"/>
                </a:lnTo>
                <a:lnTo>
                  <a:pt x="2562578" y="530578"/>
                </a:lnTo>
                <a:lnTo>
                  <a:pt x="2799645" y="406400"/>
                </a:lnTo>
                <a:lnTo>
                  <a:pt x="2901245" y="654755"/>
                </a:lnTo>
                <a:lnTo>
                  <a:pt x="2393245" y="722489"/>
                </a:lnTo>
                <a:lnTo>
                  <a:pt x="2167467" y="643466"/>
                </a:lnTo>
                <a:lnTo>
                  <a:pt x="2099734" y="891822"/>
                </a:lnTo>
                <a:lnTo>
                  <a:pt x="2032000" y="1016000"/>
                </a:lnTo>
                <a:lnTo>
                  <a:pt x="2043289" y="1128889"/>
                </a:lnTo>
                <a:lnTo>
                  <a:pt x="2043289" y="1185333"/>
                </a:lnTo>
                <a:lnTo>
                  <a:pt x="2223911" y="1095022"/>
                </a:lnTo>
                <a:lnTo>
                  <a:pt x="2494845" y="1004711"/>
                </a:lnTo>
                <a:lnTo>
                  <a:pt x="2788356" y="1016000"/>
                </a:lnTo>
                <a:lnTo>
                  <a:pt x="3059289" y="970844"/>
                </a:lnTo>
                <a:lnTo>
                  <a:pt x="3239911" y="891822"/>
                </a:lnTo>
                <a:lnTo>
                  <a:pt x="3488267" y="801511"/>
                </a:lnTo>
                <a:lnTo>
                  <a:pt x="3668889" y="666044"/>
                </a:lnTo>
                <a:lnTo>
                  <a:pt x="3883378" y="462844"/>
                </a:lnTo>
                <a:lnTo>
                  <a:pt x="4131734" y="248355"/>
                </a:lnTo>
                <a:lnTo>
                  <a:pt x="4334934" y="372533"/>
                </a:lnTo>
                <a:lnTo>
                  <a:pt x="4018845" y="643466"/>
                </a:lnTo>
                <a:lnTo>
                  <a:pt x="3747911" y="824089"/>
                </a:lnTo>
                <a:lnTo>
                  <a:pt x="4086578" y="880533"/>
                </a:lnTo>
                <a:lnTo>
                  <a:pt x="4380089" y="880533"/>
                </a:lnTo>
                <a:lnTo>
                  <a:pt x="4684889" y="1061155"/>
                </a:lnTo>
                <a:lnTo>
                  <a:pt x="4831645" y="1320800"/>
                </a:lnTo>
                <a:lnTo>
                  <a:pt x="4673600" y="1388533"/>
                </a:lnTo>
                <a:lnTo>
                  <a:pt x="4436534" y="1095022"/>
                </a:lnTo>
                <a:lnTo>
                  <a:pt x="4188178" y="1038578"/>
                </a:lnTo>
                <a:lnTo>
                  <a:pt x="3951111" y="1027289"/>
                </a:lnTo>
                <a:lnTo>
                  <a:pt x="3725334" y="1004711"/>
                </a:lnTo>
                <a:lnTo>
                  <a:pt x="3522134" y="993422"/>
                </a:lnTo>
                <a:lnTo>
                  <a:pt x="3296356" y="1072444"/>
                </a:lnTo>
                <a:lnTo>
                  <a:pt x="2946400" y="1162755"/>
                </a:lnTo>
                <a:lnTo>
                  <a:pt x="2562578" y="1230489"/>
                </a:lnTo>
                <a:lnTo>
                  <a:pt x="3025422" y="1693333"/>
                </a:lnTo>
                <a:lnTo>
                  <a:pt x="3239911" y="1941689"/>
                </a:lnTo>
                <a:lnTo>
                  <a:pt x="3601156" y="2099733"/>
                </a:lnTo>
                <a:lnTo>
                  <a:pt x="3815645" y="2133600"/>
                </a:lnTo>
                <a:lnTo>
                  <a:pt x="4176889" y="2054578"/>
                </a:lnTo>
                <a:lnTo>
                  <a:pt x="4538134" y="1986844"/>
                </a:lnTo>
                <a:lnTo>
                  <a:pt x="5012267" y="1952978"/>
                </a:lnTo>
                <a:lnTo>
                  <a:pt x="5271911" y="2020711"/>
                </a:lnTo>
                <a:lnTo>
                  <a:pt x="5475111" y="1806222"/>
                </a:lnTo>
                <a:lnTo>
                  <a:pt x="5667022" y="1636889"/>
                </a:lnTo>
                <a:lnTo>
                  <a:pt x="5915378" y="1693333"/>
                </a:lnTo>
                <a:lnTo>
                  <a:pt x="5870222" y="1873955"/>
                </a:lnTo>
                <a:lnTo>
                  <a:pt x="5746045" y="1885244"/>
                </a:lnTo>
                <a:lnTo>
                  <a:pt x="5429956" y="2077155"/>
                </a:lnTo>
                <a:lnTo>
                  <a:pt x="5565422" y="2201333"/>
                </a:lnTo>
                <a:lnTo>
                  <a:pt x="5836356" y="2223911"/>
                </a:lnTo>
                <a:lnTo>
                  <a:pt x="6096000" y="2246489"/>
                </a:lnTo>
                <a:lnTo>
                  <a:pt x="6310489" y="2460978"/>
                </a:lnTo>
                <a:lnTo>
                  <a:pt x="6208889" y="2551289"/>
                </a:lnTo>
                <a:lnTo>
                  <a:pt x="6016978" y="2404533"/>
                </a:lnTo>
                <a:lnTo>
                  <a:pt x="5802489" y="2404533"/>
                </a:lnTo>
                <a:lnTo>
                  <a:pt x="5712178" y="2404533"/>
                </a:lnTo>
                <a:lnTo>
                  <a:pt x="5768622" y="2619022"/>
                </a:lnTo>
                <a:lnTo>
                  <a:pt x="5655734" y="2607733"/>
                </a:lnTo>
                <a:lnTo>
                  <a:pt x="5599289" y="2393244"/>
                </a:lnTo>
                <a:lnTo>
                  <a:pt x="5475111" y="2381955"/>
                </a:lnTo>
                <a:lnTo>
                  <a:pt x="5260622" y="2201333"/>
                </a:lnTo>
                <a:lnTo>
                  <a:pt x="5249334" y="2528711"/>
                </a:lnTo>
                <a:lnTo>
                  <a:pt x="5125156" y="2686755"/>
                </a:lnTo>
                <a:lnTo>
                  <a:pt x="5023556" y="2596444"/>
                </a:lnTo>
                <a:lnTo>
                  <a:pt x="5113867" y="2404533"/>
                </a:lnTo>
                <a:lnTo>
                  <a:pt x="5091289" y="2167466"/>
                </a:lnTo>
                <a:lnTo>
                  <a:pt x="4752622" y="2156178"/>
                </a:lnTo>
                <a:lnTo>
                  <a:pt x="4312356" y="2235200"/>
                </a:lnTo>
                <a:lnTo>
                  <a:pt x="3905956" y="2325511"/>
                </a:lnTo>
                <a:lnTo>
                  <a:pt x="3714045" y="2404533"/>
                </a:lnTo>
                <a:lnTo>
                  <a:pt x="3951111" y="2709333"/>
                </a:lnTo>
                <a:lnTo>
                  <a:pt x="4278489" y="2935111"/>
                </a:lnTo>
                <a:lnTo>
                  <a:pt x="4526845" y="3002844"/>
                </a:lnTo>
                <a:lnTo>
                  <a:pt x="4921956" y="3251200"/>
                </a:lnTo>
                <a:lnTo>
                  <a:pt x="5125156" y="3465689"/>
                </a:lnTo>
                <a:lnTo>
                  <a:pt x="5249334" y="3815644"/>
                </a:lnTo>
                <a:lnTo>
                  <a:pt x="5080000" y="3826933"/>
                </a:lnTo>
                <a:lnTo>
                  <a:pt x="4910667" y="3465689"/>
                </a:lnTo>
                <a:lnTo>
                  <a:pt x="4673600" y="3285066"/>
                </a:lnTo>
                <a:lnTo>
                  <a:pt x="4278489" y="3127022"/>
                </a:lnTo>
                <a:lnTo>
                  <a:pt x="4030134" y="3025422"/>
                </a:lnTo>
                <a:lnTo>
                  <a:pt x="3680178" y="2720622"/>
                </a:lnTo>
                <a:lnTo>
                  <a:pt x="3567289" y="2991555"/>
                </a:lnTo>
                <a:lnTo>
                  <a:pt x="3601156" y="3285066"/>
                </a:lnTo>
                <a:lnTo>
                  <a:pt x="3397956" y="3307644"/>
                </a:lnTo>
                <a:lnTo>
                  <a:pt x="3352800" y="2957689"/>
                </a:lnTo>
                <a:lnTo>
                  <a:pt x="3499556" y="2664178"/>
                </a:lnTo>
                <a:lnTo>
                  <a:pt x="3567289" y="2517422"/>
                </a:lnTo>
                <a:lnTo>
                  <a:pt x="3488267" y="2336800"/>
                </a:lnTo>
                <a:lnTo>
                  <a:pt x="3093156" y="2099733"/>
                </a:lnTo>
                <a:lnTo>
                  <a:pt x="2889956" y="1998133"/>
                </a:lnTo>
                <a:lnTo>
                  <a:pt x="2698045" y="1749778"/>
                </a:lnTo>
                <a:lnTo>
                  <a:pt x="2573867" y="1490133"/>
                </a:lnTo>
                <a:lnTo>
                  <a:pt x="2449689" y="1433689"/>
                </a:lnTo>
                <a:lnTo>
                  <a:pt x="2607734" y="1840089"/>
                </a:lnTo>
                <a:lnTo>
                  <a:pt x="2540000" y="2111022"/>
                </a:lnTo>
                <a:lnTo>
                  <a:pt x="2460978" y="2291644"/>
                </a:lnTo>
                <a:lnTo>
                  <a:pt x="2743200" y="2822222"/>
                </a:lnTo>
                <a:lnTo>
                  <a:pt x="2878667" y="3025422"/>
                </a:lnTo>
                <a:lnTo>
                  <a:pt x="2946400" y="3341511"/>
                </a:lnTo>
                <a:lnTo>
                  <a:pt x="2889956" y="3476978"/>
                </a:lnTo>
                <a:lnTo>
                  <a:pt x="2731911" y="3409244"/>
                </a:lnTo>
                <a:lnTo>
                  <a:pt x="2754489" y="3138311"/>
                </a:lnTo>
                <a:lnTo>
                  <a:pt x="2506134" y="2878666"/>
                </a:lnTo>
                <a:lnTo>
                  <a:pt x="2381956" y="2551289"/>
                </a:lnTo>
                <a:lnTo>
                  <a:pt x="2280356" y="2156178"/>
                </a:lnTo>
                <a:lnTo>
                  <a:pt x="2348089" y="1885244"/>
                </a:lnTo>
                <a:lnTo>
                  <a:pt x="2325511" y="1569155"/>
                </a:lnTo>
                <a:lnTo>
                  <a:pt x="2201334" y="1422400"/>
                </a:lnTo>
                <a:lnTo>
                  <a:pt x="1704622" y="1693333"/>
                </a:lnTo>
                <a:lnTo>
                  <a:pt x="1444978" y="1761066"/>
                </a:lnTo>
                <a:lnTo>
                  <a:pt x="1083734" y="1817511"/>
                </a:lnTo>
                <a:lnTo>
                  <a:pt x="677334" y="1851378"/>
                </a:lnTo>
                <a:lnTo>
                  <a:pt x="496711" y="2133600"/>
                </a:lnTo>
                <a:lnTo>
                  <a:pt x="11289" y="2483555"/>
                </a:lnTo>
                <a:lnTo>
                  <a:pt x="0" y="2133600"/>
                </a:lnTo>
                <a:lnTo>
                  <a:pt x="327378" y="1896533"/>
                </a:lnTo>
                <a:lnTo>
                  <a:pt x="564445" y="1591733"/>
                </a:lnTo>
                <a:lnTo>
                  <a:pt x="936978" y="1535289"/>
                </a:lnTo>
                <a:lnTo>
                  <a:pt x="1467556" y="1501422"/>
                </a:lnTo>
              </a:path>
            </a:pathLst>
          </a:custGeom>
          <a:ln w="127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Freeform 4"/>
          <p:cNvSpPr/>
          <p:nvPr/>
        </p:nvSpPr>
        <p:spPr>
          <a:xfrm>
            <a:off x="2054578" y="2799644"/>
            <a:ext cx="180622" cy="270934"/>
          </a:xfrm>
          <a:custGeom>
            <a:avLst/>
            <a:gdLst>
              <a:gd name="connsiteX0" fmla="*/ 158044 w 180622"/>
              <a:gd name="connsiteY0" fmla="*/ 0 h 270934"/>
              <a:gd name="connsiteX1" fmla="*/ 67733 w 180622"/>
              <a:gd name="connsiteY1" fmla="*/ 33867 h 270934"/>
              <a:gd name="connsiteX2" fmla="*/ 0 w 180622"/>
              <a:gd name="connsiteY2" fmla="*/ 67734 h 270934"/>
              <a:gd name="connsiteX3" fmla="*/ 33866 w 180622"/>
              <a:gd name="connsiteY3" fmla="*/ 191912 h 270934"/>
              <a:gd name="connsiteX4" fmla="*/ 79022 w 180622"/>
              <a:gd name="connsiteY4" fmla="*/ 270934 h 270934"/>
              <a:gd name="connsiteX5" fmla="*/ 124178 w 180622"/>
              <a:gd name="connsiteY5" fmla="*/ 180623 h 270934"/>
              <a:gd name="connsiteX6" fmla="*/ 180622 w 180622"/>
              <a:gd name="connsiteY6" fmla="*/ 79023 h 270934"/>
              <a:gd name="connsiteX7" fmla="*/ 158044 w 180622"/>
              <a:gd name="connsiteY7" fmla="*/ 0 h 270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622" h="270934">
                <a:moveTo>
                  <a:pt x="158044" y="0"/>
                </a:moveTo>
                <a:lnTo>
                  <a:pt x="67733" y="33867"/>
                </a:lnTo>
                <a:lnTo>
                  <a:pt x="0" y="67734"/>
                </a:lnTo>
                <a:lnTo>
                  <a:pt x="33866" y="191912"/>
                </a:lnTo>
                <a:lnTo>
                  <a:pt x="79022" y="270934"/>
                </a:lnTo>
                <a:lnTo>
                  <a:pt x="124178" y="180623"/>
                </a:lnTo>
                <a:lnTo>
                  <a:pt x="180622" y="79023"/>
                </a:lnTo>
                <a:lnTo>
                  <a:pt x="158044" y="0"/>
                </a:lnTo>
                <a:close/>
              </a:path>
            </a:pathLst>
          </a:cu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4713402" y="3459637"/>
            <a:ext cx="278091" cy="193250"/>
          </a:xfrm>
          <a:custGeom>
            <a:avLst/>
            <a:gdLst>
              <a:gd name="connsiteX0" fmla="*/ 278091 w 278091"/>
              <a:gd name="connsiteY0" fmla="*/ 127262 h 193250"/>
              <a:gd name="connsiteX1" fmla="*/ 47134 w 278091"/>
              <a:gd name="connsiteY1" fmla="*/ 0 h 193250"/>
              <a:gd name="connsiteX2" fmla="*/ 4713 w 278091"/>
              <a:gd name="connsiteY2" fmla="*/ 0 h 193250"/>
              <a:gd name="connsiteX3" fmla="*/ 4713 w 278091"/>
              <a:gd name="connsiteY3" fmla="*/ 70701 h 193250"/>
              <a:gd name="connsiteX4" fmla="*/ 0 w 278091"/>
              <a:gd name="connsiteY4" fmla="*/ 141402 h 193250"/>
              <a:gd name="connsiteX5" fmla="*/ 37707 w 278091"/>
              <a:gd name="connsiteY5" fmla="*/ 179109 h 193250"/>
              <a:gd name="connsiteX6" fmla="*/ 89555 w 278091"/>
              <a:gd name="connsiteY6" fmla="*/ 193250 h 193250"/>
              <a:gd name="connsiteX7" fmla="*/ 160256 w 278091"/>
              <a:gd name="connsiteY7" fmla="*/ 179109 h 193250"/>
              <a:gd name="connsiteX8" fmla="*/ 240384 w 278091"/>
              <a:gd name="connsiteY8" fmla="*/ 174396 h 193250"/>
              <a:gd name="connsiteX9" fmla="*/ 278091 w 278091"/>
              <a:gd name="connsiteY9" fmla="*/ 127262 h 19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8091" h="193250">
                <a:moveTo>
                  <a:pt x="278091" y="127262"/>
                </a:moveTo>
                <a:lnTo>
                  <a:pt x="47134" y="0"/>
                </a:lnTo>
                <a:lnTo>
                  <a:pt x="4713" y="0"/>
                </a:lnTo>
                <a:lnTo>
                  <a:pt x="4713" y="70701"/>
                </a:lnTo>
                <a:lnTo>
                  <a:pt x="0" y="141402"/>
                </a:lnTo>
                <a:lnTo>
                  <a:pt x="37707" y="179109"/>
                </a:lnTo>
                <a:lnTo>
                  <a:pt x="89555" y="193250"/>
                </a:lnTo>
                <a:lnTo>
                  <a:pt x="160256" y="179109"/>
                </a:lnTo>
                <a:lnTo>
                  <a:pt x="240384" y="174396"/>
                </a:lnTo>
                <a:lnTo>
                  <a:pt x="278091" y="127262"/>
                </a:lnTo>
                <a:close/>
              </a:path>
            </a:pathLst>
          </a:cu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5854045" y="4001678"/>
            <a:ext cx="306371" cy="249811"/>
          </a:xfrm>
          <a:custGeom>
            <a:avLst/>
            <a:gdLst>
              <a:gd name="connsiteX0" fmla="*/ 245097 w 306371"/>
              <a:gd name="connsiteY0" fmla="*/ 42421 h 249811"/>
              <a:gd name="connsiteX1" fmla="*/ 84842 w 306371"/>
              <a:gd name="connsiteY1" fmla="*/ 0 h 249811"/>
              <a:gd name="connsiteX2" fmla="*/ 0 w 306371"/>
              <a:gd name="connsiteY2" fmla="*/ 103695 h 249811"/>
              <a:gd name="connsiteX3" fmla="*/ 14141 w 306371"/>
              <a:gd name="connsiteY3" fmla="*/ 193250 h 249811"/>
              <a:gd name="connsiteX4" fmla="*/ 113122 w 306371"/>
              <a:gd name="connsiteY4" fmla="*/ 249811 h 249811"/>
              <a:gd name="connsiteX5" fmla="*/ 193250 w 306371"/>
              <a:gd name="connsiteY5" fmla="*/ 245097 h 249811"/>
              <a:gd name="connsiteX6" fmla="*/ 287518 w 306371"/>
              <a:gd name="connsiteY6" fmla="*/ 207390 h 249811"/>
              <a:gd name="connsiteX7" fmla="*/ 306371 w 306371"/>
              <a:gd name="connsiteY7" fmla="*/ 164969 h 249811"/>
              <a:gd name="connsiteX8" fmla="*/ 306371 w 306371"/>
              <a:gd name="connsiteY8" fmla="*/ 89555 h 249811"/>
              <a:gd name="connsiteX9" fmla="*/ 245097 w 306371"/>
              <a:gd name="connsiteY9" fmla="*/ 42421 h 24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1" h="249811">
                <a:moveTo>
                  <a:pt x="245097" y="42421"/>
                </a:moveTo>
                <a:lnTo>
                  <a:pt x="84842" y="0"/>
                </a:lnTo>
                <a:lnTo>
                  <a:pt x="0" y="103695"/>
                </a:lnTo>
                <a:lnTo>
                  <a:pt x="14141" y="193250"/>
                </a:lnTo>
                <a:lnTo>
                  <a:pt x="113122" y="249811"/>
                </a:lnTo>
                <a:lnTo>
                  <a:pt x="193250" y="245097"/>
                </a:lnTo>
                <a:lnTo>
                  <a:pt x="287518" y="207390"/>
                </a:lnTo>
                <a:lnTo>
                  <a:pt x="306371" y="164969"/>
                </a:lnTo>
                <a:lnTo>
                  <a:pt x="306371" y="89555"/>
                </a:lnTo>
                <a:lnTo>
                  <a:pt x="245097" y="42421"/>
                </a:lnTo>
                <a:close/>
              </a:path>
            </a:pathLst>
          </a:cu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720662" y="2722179"/>
            <a:ext cx="147145" cy="157655"/>
          </a:xfrm>
          <a:custGeom>
            <a:avLst/>
            <a:gdLst>
              <a:gd name="connsiteX0" fmla="*/ 105104 w 147145"/>
              <a:gd name="connsiteY0" fmla="*/ 0 h 157655"/>
              <a:gd name="connsiteX1" fmla="*/ 0 w 147145"/>
              <a:gd name="connsiteY1" fmla="*/ 52552 h 157655"/>
              <a:gd name="connsiteX2" fmla="*/ 0 w 147145"/>
              <a:gd name="connsiteY2" fmla="*/ 105104 h 157655"/>
              <a:gd name="connsiteX3" fmla="*/ 84083 w 147145"/>
              <a:gd name="connsiteY3" fmla="*/ 157655 h 157655"/>
              <a:gd name="connsiteX4" fmla="*/ 136635 w 147145"/>
              <a:gd name="connsiteY4" fmla="*/ 136635 h 157655"/>
              <a:gd name="connsiteX5" fmla="*/ 147145 w 147145"/>
              <a:gd name="connsiteY5" fmla="*/ 84083 h 157655"/>
              <a:gd name="connsiteX6" fmla="*/ 147145 w 147145"/>
              <a:gd name="connsiteY6" fmla="*/ 42042 h 157655"/>
              <a:gd name="connsiteX7" fmla="*/ 105104 w 147145"/>
              <a:gd name="connsiteY7" fmla="*/ 0 h 15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145" h="157655">
                <a:moveTo>
                  <a:pt x="105104" y="0"/>
                </a:moveTo>
                <a:lnTo>
                  <a:pt x="0" y="52552"/>
                </a:lnTo>
                <a:lnTo>
                  <a:pt x="0" y="105104"/>
                </a:lnTo>
                <a:lnTo>
                  <a:pt x="84083" y="157655"/>
                </a:lnTo>
                <a:lnTo>
                  <a:pt x="136635" y="136635"/>
                </a:lnTo>
                <a:lnTo>
                  <a:pt x="147145" y="84083"/>
                </a:lnTo>
                <a:lnTo>
                  <a:pt x="147145" y="42042"/>
                </a:lnTo>
                <a:lnTo>
                  <a:pt x="105104" y="0"/>
                </a:lnTo>
                <a:close/>
              </a:path>
            </a:pathLst>
          </a:cu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240221" y="3079531"/>
            <a:ext cx="241738" cy="231228"/>
          </a:xfrm>
          <a:custGeom>
            <a:avLst/>
            <a:gdLst>
              <a:gd name="connsiteX0" fmla="*/ 126124 w 241738"/>
              <a:gd name="connsiteY0" fmla="*/ 0 h 231228"/>
              <a:gd name="connsiteX1" fmla="*/ 0 w 241738"/>
              <a:gd name="connsiteY1" fmla="*/ 0 h 231228"/>
              <a:gd name="connsiteX2" fmla="*/ 84082 w 241738"/>
              <a:gd name="connsiteY2" fmla="*/ 126124 h 231228"/>
              <a:gd name="connsiteX3" fmla="*/ 84082 w 241738"/>
              <a:gd name="connsiteY3" fmla="*/ 220717 h 231228"/>
              <a:gd name="connsiteX4" fmla="*/ 189186 w 241738"/>
              <a:gd name="connsiteY4" fmla="*/ 231228 h 231228"/>
              <a:gd name="connsiteX5" fmla="*/ 241738 w 241738"/>
              <a:gd name="connsiteY5" fmla="*/ 136635 h 231228"/>
              <a:gd name="connsiteX6" fmla="*/ 220717 w 241738"/>
              <a:gd name="connsiteY6" fmla="*/ 63062 h 231228"/>
              <a:gd name="connsiteX7" fmla="*/ 126124 w 241738"/>
              <a:gd name="connsiteY7" fmla="*/ 0 h 23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38" h="231228">
                <a:moveTo>
                  <a:pt x="126124" y="0"/>
                </a:moveTo>
                <a:lnTo>
                  <a:pt x="0" y="0"/>
                </a:lnTo>
                <a:lnTo>
                  <a:pt x="84082" y="126124"/>
                </a:lnTo>
                <a:lnTo>
                  <a:pt x="84082" y="220717"/>
                </a:lnTo>
                <a:lnTo>
                  <a:pt x="189186" y="231228"/>
                </a:lnTo>
                <a:lnTo>
                  <a:pt x="241738" y="136635"/>
                </a:lnTo>
                <a:lnTo>
                  <a:pt x="220717" y="63062"/>
                </a:lnTo>
                <a:lnTo>
                  <a:pt x="126124" y="0"/>
                </a:lnTo>
                <a:close/>
              </a:path>
            </a:pathLst>
          </a:cu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467600" y="3200400"/>
            <a:ext cx="533400" cy="381000"/>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K1</a:t>
            </a:r>
          </a:p>
        </p:txBody>
      </p:sp>
      <p:grpSp>
        <p:nvGrpSpPr>
          <p:cNvPr id="15" name="Group 37"/>
          <p:cNvGrpSpPr>
            <a:grpSpLocks/>
          </p:cNvGrpSpPr>
          <p:nvPr/>
        </p:nvGrpSpPr>
        <p:grpSpPr bwMode="auto">
          <a:xfrm rot="-477488">
            <a:off x="6941958" y="2379596"/>
            <a:ext cx="260350" cy="130175"/>
            <a:chOff x="1872" y="2688"/>
            <a:chExt cx="192" cy="96"/>
          </a:xfrm>
        </p:grpSpPr>
        <p:sp>
          <p:nvSpPr>
            <p:cNvPr id="16" name="Rectangle 38"/>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17" name="Group 39"/>
            <p:cNvGrpSpPr>
              <a:grpSpLocks/>
            </p:cNvGrpSpPr>
            <p:nvPr/>
          </p:nvGrpSpPr>
          <p:grpSpPr bwMode="auto">
            <a:xfrm>
              <a:off x="1920" y="2726"/>
              <a:ext cx="96" cy="21"/>
              <a:chOff x="1776" y="3648"/>
              <a:chExt cx="240" cy="48"/>
            </a:xfrm>
          </p:grpSpPr>
          <p:sp>
            <p:nvSpPr>
              <p:cNvPr id="18" name="Oval 40"/>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19" name="Oval 41"/>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0" name="Oval 42"/>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grpSp>
        <p:nvGrpSpPr>
          <p:cNvPr id="21" name="Group 55"/>
          <p:cNvGrpSpPr>
            <a:grpSpLocks/>
          </p:cNvGrpSpPr>
          <p:nvPr/>
        </p:nvGrpSpPr>
        <p:grpSpPr bwMode="auto">
          <a:xfrm rot="1058789">
            <a:off x="6030776" y="4913198"/>
            <a:ext cx="260350" cy="130175"/>
            <a:chOff x="1872" y="2688"/>
            <a:chExt cx="192" cy="96"/>
          </a:xfrm>
        </p:grpSpPr>
        <p:sp>
          <p:nvSpPr>
            <p:cNvPr id="22" name="Rectangle 56"/>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23" name="Group 57"/>
            <p:cNvGrpSpPr>
              <a:grpSpLocks/>
            </p:cNvGrpSpPr>
            <p:nvPr/>
          </p:nvGrpSpPr>
          <p:grpSpPr bwMode="auto">
            <a:xfrm>
              <a:off x="1920" y="2726"/>
              <a:ext cx="96" cy="21"/>
              <a:chOff x="1776" y="3648"/>
              <a:chExt cx="240" cy="48"/>
            </a:xfrm>
          </p:grpSpPr>
          <p:sp>
            <p:nvSpPr>
              <p:cNvPr id="24" name="Oval 58"/>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5" name="Oval 59"/>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26" name="Oval 60"/>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sp>
        <p:nvSpPr>
          <p:cNvPr id="31" name="Right Arrow 30"/>
          <p:cNvSpPr/>
          <p:nvPr/>
        </p:nvSpPr>
        <p:spPr>
          <a:xfrm rot="622044">
            <a:off x="1843249" y="66399"/>
            <a:ext cx="2514600" cy="914400"/>
          </a:xfrm>
          <a:prstGeom prst="rightArrow">
            <a:avLst/>
          </a:prstGeom>
          <a:noFill/>
          <a:ln w="38100">
            <a:solidFill>
              <a:srgbClr val="006E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AOA 1</a:t>
            </a:r>
          </a:p>
        </p:txBody>
      </p:sp>
      <p:sp>
        <p:nvSpPr>
          <p:cNvPr id="35" name="Right Arrow 34"/>
          <p:cNvSpPr/>
          <p:nvPr/>
        </p:nvSpPr>
        <p:spPr>
          <a:xfrm rot="622044">
            <a:off x="1204751" y="3800200"/>
            <a:ext cx="2514600" cy="914400"/>
          </a:xfrm>
          <a:prstGeom prst="rightArrow">
            <a:avLst/>
          </a:prstGeom>
          <a:noFill/>
          <a:ln w="38100">
            <a:solidFill>
              <a:srgbClr val="006E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AOA 2</a:t>
            </a:r>
          </a:p>
        </p:txBody>
      </p:sp>
      <p:sp>
        <p:nvSpPr>
          <p:cNvPr id="36" name="Right Arrow 35"/>
          <p:cNvSpPr/>
          <p:nvPr/>
        </p:nvSpPr>
        <p:spPr>
          <a:xfrm rot="6410315" flipV="1">
            <a:off x="5926820" y="683402"/>
            <a:ext cx="2514600" cy="1034997"/>
          </a:xfrm>
          <a:prstGeom prst="right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dirty="0">
                <a:solidFill>
                  <a:schemeClr val="tx1"/>
                </a:solidFill>
              </a:rPr>
              <a:t>AOA 1</a:t>
            </a:r>
          </a:p>
        </p:txBody>
      </p:sp>
      <p:sp>
        <p:nvSpPr>
          <p:cNvPr id="37" name="Right Arrow 36"/>
          <p:cNvSpPr/>
          <p:nvPr/>
        </p:nvSpPr>
        <p:spPr>
          <a:xfrm rot="11631734" flipV="1">
            <a:off x="6346720" y="4552031"/>
            <a:ext cx="2514600" cy="1126430"/>
          </a:xfrm>
          <a:prstGeom prst="right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AOA 2</a:t>
            </a:r>
          </a:p>
        </p:txBody>
      </p:sp>
      <p:grpSp>
        <p:nvGrpSpPr>
          <p:cNvPr id="38" name="Group 37"/>
          <p:cNvGrpSpPr/>
          <p:nvPr/>
        </p:nvGrpSpPr>
        <p:grpSpPr>
          <a:xfrm rot="4793239">
            <a:off x="6227523" y="4304264"/>
            <a:ext cx="988397" cy="166074"/>
            <a:chOff x="2057400" y="-647700"/>
            <a:chExt cx="762000" cy="266700"/>
          </a:xfrm>
        </p:grpSpPr>
        <p:cxnSp>
          <p:nvCxnSpPr>
            <p:cNvPr id="39" name="Straight Connector 38"/>
            <p:cNvCxnSpPr/>
            <p:nvPr/>
          </p:nvCxnSpPr>
          <p:spPr>
            <a:xfrm>
              <a:off x="2057400" y="-533400"/>
              <a:ext cx="762000" cy="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2057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2819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2628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2438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2247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grpSp>
      <p:grpSp>
        <p:nvGrpSpPr>
          <p:cNvPr id="45" name="Group 44"/>
          <p:cNvGrpSpPr/>
          <p:nvPr/>
        </p:nvGrpSpPr>
        <p:grpSpPr>
          <a:xfrm>
            <a:off x="7315200" y="3429000"/>
            <a:ext cx="988397" cy="166074"/>
            <a:chOff x="2057400" y="-647700"/>
            <a:chExt cx="762000" cy="266700"/>
          </a:xfrm>
        </p:grpSpPr>
        <p:cxnSp>
          <p:nvCxnSpPr>
            <p:cNvPr id="46" name="Straight Connector 45"/>
            <p:cNvCxnSpPr/>
            <p:nvPr/>
          </p:nvCxnSpPr>
          <p:spPr>
            <a:xfrm>
              <a:off x="2057400" y="-533400"/>
              <a:ext cx="762000" cy="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2057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2819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2628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2438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2247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grpSp>
      <p:grpSp>
        <p:nvGrpSpPr>
          <p:cNvPr id="52" name="Group 51"/>
          <p:cNvGrpSpPr/>
          <p:nvPr/>
        </p:nvGrpSpPr>
        <p:grpSpPr>
          <a:xfrm rot="5036090">
            <a:off x="5671774" y="4059563"/>
            <a:ext cx="666639" cy="186676"/>
            <a:chOff x="2057400" y="-647700"/>
            <a:chExt cx="762000" cy="266700"/>
          </a:xfrm>
        </p:grpSpPr>
        <p:cxnSp>
          <p:nvCxnSpPr>
            <p:cNvPr id="53" name="Straight Connector 52"/>
            <p:cNvCxnSpPr/>
            <p:nvPr/>
          </p:nvCxnSpPr>
          <p:spPr>
            <a:xfrm>
              <a:off x="2057400" y="-533400"/>
              <a:ext cx="762000" cy="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2057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2819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2628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24384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2247900" y="-647700"/>
              <a:ext cx="0" cy="266700"/>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grpSp>
      <p:sp>
        <p:nvSpPr>
          <p:cNvPr id="10" name="Oval 9"/>
          <p:cNvSpPr/>
          <p:nvPr/>
        </p:nvSpPr>
        <p:spPr>
          <a:xfrm>
            <a:off x="5759670" y="3951890"/>
            <a:ext cx="533400" cy="381000"/>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K2</a:t>
            </a:r>
          </a:p>
        </p:txBody>
      </p:sp>
      <p:sp>
        <p:nvSpPr>
          <p:cNvPr id="59" name="Freeform 58"/>
          <p:cNvSpPr/>
          <p:nvPr/>
        </p:nvSpPr>
        <p:spPr>
          <a:xfrm>
            <a:off x="94593" y="945932"/>
            <a:ext cx="2154621" cy="2249214"/>
          </a:xfrm>
          <a:custGeom>
            <a:avLst/>
            <a:gdLst>
              <a:gd name="connsiteX0" fmla="*/ 0 w 2154621"/>
              <a:gd name="connsiteY0" fmla="*/ 2249214 h 2249214"/>
              <a:gd name="connsiteX1" fmla="*/ 84083 w 2154621"/>
              <a:gd name="connsiteY1" fmla="*/ 2217682 h 2249214"/>
              <a:gd name="connsiteX2" fmla="*/ 136635 w 2154621"/>
              <a:gd name="connsiteY2" fmla="*/ 2144110 h 2249214"/>
              <a:gd name="connsiteX3" fmla="*/ 346841 w 2154621"/>
              <a:gd name="connsiteY3" fmla="*/ 2007476 h 2249214"/>
              <a:gd name="connsiteX4" fmla="*/ 420414 w 2154621"/>
              <a:gd name="connsiteY4" fmla="*/ 1965434 h 2249214"/>
              <a:gd name="connsiteX5" fmla="*/ 546538 w 2154621"/>
              <a:gd name="connsiteY5" fmla="*/ 1713186 h 2249214"/>
              <a:gd name="connsiteX6" fmla="*/ 683173 w 2154621"/>
              <a:gd name="connsiteY6" fmla="*/ 1650124 h 2249214"/>
              <a:gd name="connsiteX7" fmla="*/ 840828 w 2154621"/>
              <a:gd name="connsiteY7" fmla="*/ 1650124 h 2249214"/>
              <a:gd name="connsiteX8" fmla="*/ 914400 w 2154621"/>
              <a:gd name="connsiteY8" fmla="*/ 1608082 h 2249214"/>
              <a:gd name="connsiteX9" fmla="*/ 1030014 w 2154621"/>
              <a:gd name="connsiteY9" fmla="*/ 1608082 h 2249214"/>
              <a:gd name="connsiteX10" fmla="*/ 1261241 w 2154621"/>
              <a:gd name="connsiteY10" fmla="*/ 1650124 h 2249214"/>
              <a:gd name="connsiteX11" fmla="*/ 1534510 w 2154621"/>
              <a:gd name="connsiteY11" fmla="*/ 1587062 h 2249214"/>
              <a:gd name="connsiteX12" fmla="*/ 1755228 w 2154621"/>
              <a:gd name="connsiteY12" fmla="*/ 1513489 h 2249214"/>
              <a:gd name="connsiteX13" fmla="*/ 1891862 w 2154621"/>
              <a:gd name="connsiteY13" fmla="*/ 1429407 h 2249214"/>
              <a:gd name="connsiteX14" fmla="*/ 1954924 w 2154621"/>
              <a:gd name="connsiteY14" fmla="*/ 1334814 h 2249214"/>
              <a:gd name="connsiteX15" fmla="*/ 1891862 w 2154621"/>
              <a:gd name="connsiteY15" fmla="*/ 1145627 h 2249214"/>
              <a:gd name="connsiteX16" fmla="*/ 1944414 w 2154621"/>
              <a:gd name="connsiteY16" fmla="*/ 851338 h 2249214"/>
              <a:gd name="connsiteX17" fmla="*/ 2060028 w 2154621"/>
              <a:gd name="connsiteY17" fmla="*/ 693682 h 2249214"/>
              <a:gd name="connsiteX18" fmla="*/ 2091559 w 2154621"/>
              <a:gd name="connsiteY18" fmla="*/ 472965 h 2249214"/>
              <a:gd name="connsiteX19" fmla="*/ 2154621 w 2154621"/>
              <a:gd name="connsiteY19" fmla="*/ 378372 h 2249214"/>
              <a:gd name="connsiteX20" fmla="*/ 2091559 w 2154621"/>
              <a:gd name="connsiteY20" fmla="*/ 241738 h 2249214"/>
              <a:gd name="connsiteX21" fmla="*/ 2039007 w 2154621"/>
              <a:gd name="connsiteY21" fmla="*/ 0 h 2249214"/>
              <a:gd name="connsiteX22" fmla="*/ 2039007 w 2154621"/>
              <a:gd name="connsiteY22" fmla="*/ 0 h 224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4621" h="2249214">
                <a:moveTo>
                  <a:pt x="0" y="2249214"/>
                </a:moveTo>
                <a:lnTo>
                  <a:pt x="84083" y="2217682"/>
                </a:lnTo>
                <a:lnTo>
                  <a:pt x="136635" y="2144110"/>
                </a:lnTo>
                <a:lnTo>
                  <a:pt x="346841" y="2007476"/>
                </a:lnTo>
                <a:lnTo>
                  <a:pt x="420414" y="1965434"/>
                </a:lnTo>
                <a:lnTo>
                  <a:pt x="546538" y="1713186"/>
                </a:lnTo>
                <a:lnTo>
                  <a:pt x="683173" y="1650124"/>
                </a:lnTo>
                <a:lnTo>
                  <a:pt x="840828" y="1650124"/>
                </a:lnTo>
                <a:lnTo>
                  <a:pt x="914400" y="1608082"/>
                </a:lnTo>
                <a:lnTo>
                  <a:pt x="1030014" y="1608082"/>
                </a:lnTo>
                <a:lnTo>
                  <a:pt x="1261241" y="1650124"/>
                </a:lnTo>
                <a:lnTo>
                  <a:pt x="1534510" y="1587062"/>
                </a:lnTo>
                <a:lnTo>
                  <a:pt x="1755228" y="1513489"/>
                </a:lnTo>
                <a:lnTo>
                  <a:pt x="1891862" y="1429407"/>
                </a:lnTo>
                <a:lnTo>
                  <a:pt x="1954924" y="1334814"/>
                </a:lnTo>
                <a:lnTo>
                  <a:pt x="1891862" y="1145627"/>
                </a:lnTo>
                <a:lnTo>
                  <a:pt x="1944414" y="851338"/>
                </a:lnTo>
                <a:lnTo>
                  <a:pt x="2060028" y="693682"/>
                </a:lnTo>
                <a:lnTo>
                  <a:pt x="2091559" y="472965"/>
                </a:lnTo>
                <a:lnTo>
                  <a:pt x="2154621" y="378372"/>
                </a:lnTo>
                <a:lnTo>
                  <a:pt x="2091559" y="241738"/>
                </a:lnTo>
                <a:lnTo>
                  <a:pt x="2039007" y="0"/>
                </a:lnTo>
                <a:lnTo>
                  <a:pt x="2039007" y="0"/>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Freeform 59"/>
          <p:cNvSpPr/>
          <p:nvPr/>
        </p:nvSpPr>
        <p:spPr>
          <a:xfrm>
            <a:off x="2070538" y="2112579"/>
            <a:ext cx="861848" cy="2270235"/>
          </a:xfrm>
          <a:custGeom>
            <a:avLst/>
            <a:gdLst>
              <a:gd name="connsiteX0" fmla="*/ 0 w 861848"/>
              <a:gd name="connsiteY0" fmla="*/ 126124 h 2270235"/>
              <a:gd name="connsiteX1" fmla="*/ 220717 w 861848"/>
              <a:gd name="connsiteY1" fmla="*/ 0 h 2270235"/>
              <a:gd name="connsiteX2" fmla="*/ 336331 w 861848"/>
              <a:gd name="connsiteY2" fmla="*/ 231228 h 2270235"/>
              <a:gd name="connsiteX3" fmla="*/ 420414 w 861848"/>
              <a:gd name="connsiteY3" fmla="*/ 441435 h 2270235"/>
              <a:gd name="connsiteX4" fmla="*/ 493986 w 861848"/>
              <a:gd name="connsiteY4" fmla="*/ 557049 h 2270235"/>
              <a:gd name="connsiteX5" fmla="*/ 493986 w 861848"/>
              <a:gd name="connsiteY5" fmla="*/ 777766 h 2270235"/>
              <a:gd name="connsiteX6" fmla="*/ 409903 w 861848"/>
              <a:gd name="connsiteY6" fmla="*/ 1040524 h 2270235"/>
              <a:gd name="connsiteX7" fmla="*/ 441434 w 861848"/>
              <a:gd name="connsiteY7" fmla="*/ 1240221 h 2270235"/>
              <a:gd name="connsiteX8" fmla="*/ 557048 w 861848"/>
              <a:gd name="connsiteY8" fmla="*/ 1471449 h 2270235"/>
              <a:gd name="connsiteX9" fmla="*/ 641131 w 861848"/>
              <a:gd name="connsiteY9" fmla="*/ 1671145 h 2270235"/>
              <a:gd name="connsiteX10" fmla="*/ 662152 w 861848"/>
              <a:gd name="connsiteY10" fmla="*/ 1807780 h 2270235"/>
              <a:gd name="connsiteX11" fmla="*/ 788276 w 861848"/>
              <a:gd name="connsiteY11" fmla="*/ 1912883 h 2270235"/>
              <a:gd name="connsiteX12" fmla="*/ 851338 w 861848"/>
              <a:gd name="connsiteY12" fmla="*/ 2091559 h 2270235"/>
              <a:gd name="connsiteX13" fmla="*/ 861848 w 861848"/>
              <a:gd name="connsiteY13" fmla="*/ 2270235 h 227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1848" h="2270235">
                <a:moveTo>
                  <a:pt x="0" y="126124"/>
                </a:moveTo>
                <a:lnTo>
                  <a:pt x="220717" y="0"/>
                </a:lnTo>
                <a:lnTo>
                  <a:pt x="336331" y="231228"/>
                </a:lnTo>
                <a:lnTo>
                  <a:pt x="420414" y="441435"/>
                </a:lnTo>
                <a:lnTo>
                  <a:pt x="493986" y="557049"/>
                </a:lnTo>
                <a:lnTo>
                  <a:pt x="493986" y="777766"/>
                </a:lnTo>
                <a:lnTo>
                  <a:pt x="409903" y="1040524"/>
                </a:lnTo>
                <a:lnTo>
                  <a:pt x="441434" y="1240221"/>
                </a:lnTo>
                <a:lnTo>
                  <a:pt x="557048" y="1471449"/>
                </a:lnTo>
                <a:lnTo>
                  <a:pt x="641131" y="1671145"/>
                </a:lnTo>
                <a:lnTo>
                  <a:pt x="662152" y="1807780"/>
                </a:lnTo>
                <a:lnTo>
                  <a:pt x="788276" y="1912883"/>
                </a:lnTo>
                <a:lnTo>
                  <a:pt x="851338" y="2091559"/>
                </a:lnTo>
                <a:lnTo>
                  <a:pt x="861848" y="2270235"/>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Freeform 60"/>
          <p:cNvSpPr/>
          <p:nvPr/>
        </p:nvSpPr>
        <p:spPr>
          <a:xfrm>
            <a:off x="2291257" y="1282262"/>
            <a:ext cx="1933903" cy="819807"/>
          </a:xfrm>
          <a:custGeom>
            <a:avLst/>
            <a:gdLst>
              <a:gd name="connsiteX0" fmla="*/ 0 w 1933903"/>
              <a:gd name="connsiteY0" fmla="*/ 819807 h 819807"/>
              <a:gd name="connsiteX1" fmla="*/ 315310 w 1933903"/>
              <a:gd name="connsiteY1" fmla="*/ 725214 h 819807"/>
              <a:gd name="connsiteX2" fmla="*/ 515006 w 1933903"/>
              <a:gd name="connsiteY2" fmla="*/ 777765 h 819807"/>
              <a:gd name="connsiteX3" fmla="*/ 735724 w 1933903"/>
              <a:gd name="connsiteY3" fmla="*/ 735724 h 819807"/>
              <a:gd name="connsiteX4" fmla="*/ 987972 w 1933903"/>
              <a:gd name="connsiteY4" fmla="*/ 630620 h 819807"/>
              <a:gd name="connsiteX5" fmla="*/ 1324303 w 1933903"/>
              <a:gd name="connsiteY5" fmla="*/ 515007 h 819807"/>
              <a:gd name="connsiteX6" fmla="*/ 1524000 w 1933903"/>
              <a:gd name="connsiteY6" fmla="*/ 315310 h 819807"/>
              <a:gd name="connsiteX7" fmla="*/ 1713186 w 1933903"/>
              <a:gd name="connsiteY7" fmla="*/ 168165 h 819807"/>
              <a:gd name="connsiteX8" fmla="*/ 1933903 w 1933903"/>
              <a:gd name="connsiteY8" fmla="*/ 0 h 81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3903" h="819807">
                <a:moveTo>
                  <a:pt x="0" y="819807"/>
                </a:moveTo>
                <a:lnTo>
                  <a:pt x="315310" y="725214"/>
                </a:lnTo>
                <a:lnTo>
                  <a:pt x="515006" y="777765"/>
                </a:lnTo>
                <a:lnTo>
                  <a:pt x="735724" y="735724"/>
                </a:lnTo>
                <a:lnTo>
                  <a:pt x="987972" y="630620"/>
                </a:lnTo>
                <a:lnTo>
                  <a:pt x="1324303" y="515007"/>
                </a:lnTo>
                <a:lnTo>
                  <a:pt x="1524000" y="315310"/>
                </a:lnTo>
                <a:lnTo>
                  <a:pt x="1713186" y="168165"/>
                </a:lnTo>
                <a:lnTo>
                  <a:pt x="1933903" y="0"/>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2" name="Freeform 61"/>
          <p:cNvSpPr/>
          <p:nvPr/>
        </p:nvSpPr>
        <p:spPr>
          <a:xfrm>
            <a:off x="3626071" y="1797270"/>
            <a:ext cx="1166648" cy="483476"/>
          </a:xfrm>
          <a:custGeom>
            <a:avLst/>
            <a:gdLst>
              <a:gd name="connsiteX0" fmla="*/ 0 w 1166648"/>
              <a:gd name="connsiteY0" fmla="*/ 0 h 483476"/>
              <a:gd name="connsiteX1" fmla="*/ 273269 w 1166648"/>
              <a:gd name="connsiteY1" fmla="*/ 63062 h 483476"/>
              <a:gd name="connsiteX2" fmla="*/ 504497 w 1166648"/>
              <a:gd name="connsiteY2" fmla="*/ 84082 h 483476"/>
              <a:gd name="connsiteX3" fmla="*/ 693683 w 1166648"/>
              <a:gd name="connsiteY3" fmla="*/ 52551 h 483476"/>
              <a:gd name="connsiteX4" fmla="*/ 882869 w 1166648"/>
              <a:gd name="connsiteY4" fmla="*/ 136634 h 483476"/>
              <a:gd name="connsiteX5" fmla="*/ 1030014 w 1166648"/>
              <a:gd name="connsiteY5" fmla="*/ 262758 h 483476"/>
              <a:gd name="connsiteX6" fmla="*/ 1166648 w 1166648"/>
              <a:gd name="connsiteY6" fmla="*/ 483476 h 48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648" h="483476">
                <a:moveTo>
                  <a:pt x="0" y="0"/>
                </a:moveTo>
                <a:lnTo>
                  <a:pt x="273269" y="63062"/>
                </a:lnTo>
                <a:lnTo>
                  <a:pt x="504497" y="84082"/>
                </a:lnTo>
                <a:lnTo>
                  <a:pt x="693683" y="52551"/>
                </a:lnTo>
                <a:lnTo>
                  <a:pt x="882869" y="136634"/>
                </a:lnTo>
                <a:lnTo>
                  <a:pt x="1030014" y="262758"/>
                </a:lnTo>
                <a:lnTo>
                  <a:pt x="1166648" y="483476"/>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Freeform 62"/>
          <p:cNvSpPr/>
          <p:nvPr/>
        </p:nvSpPr>
        <p:spPr>
          <a:xfrm>
            <a:off x="2322786" y="2091559"/>
            <a:ext cx="2911366" cy="2669627"/>
          </a:xfrm>
          <a:custGeom>
            <a:avLst/>
            <a:gdLst>
              <a:gd name="connsiteX0" fmla="*/ 0 w 2911366"/>
              <a:gd name="connsiteY0" fmla="*/ 21020 h 2669627"/>
              <a:gd name="connsiteX1" fmla="*/ 136635 w 2911366"/>
              <a:gd name="connsiteY1" fmla="*/ 0 h 2669627"/>
              <a:gd name="connsiteX2" fmla="*/ 220717 w 2911366"/>
              <a:gd name="connsiteY2" fmla="*/ 136634 h 2669627"/>
              <a:gd name="connsiteX3" fmla="*/ 315311 w 2911366"/>
              <a:gd name="connsiteY3" fmla="*/ 231227 h 2669627"/>
              <a:gd name="connsiteX4" fmla="*/ 472966 w 2911366"/>
              <a:gd name="connsiteY4" fmla="*/ 346841 h 2669627"/>
              <a:gd name="connsiteX5" fmla="*/ 536028 w 2911366"/>
              <a:gd name="connsiteY5" fmla="*/ 504496 h 2669627"/>
              <a:gd name="connsiteX6" fmla="*/ 620111 w 2911366"/>
              <a:gd name="connsiteY6" fmla="*/ 672662 h 2669627"/>
              <a:gd name="connsiteX7" fmla="*/ 735724 w 2911366"/>
              <a:gd name="connsiteY7" fmla="*/ 767255 h 2669627"/>
              <a:gd name="connsiteX8" fmla="*/ 882869 w 2911366"/>
              <a:gd name="connsiteY8" fmla="*/ 840827 h 2669627"/>
              <a:gd name="connsiteX9" fmla="*/ 1156138 w 2911366"/>
              <a:gd name="connsiteY9" fmla="*/ 977462 h 2669627"/>
              <a:gd name="connsiteX10" fmla="*/ 1355835 w 2911366"/>
              <a:gd name="connsiteY10" fmla="*/ 1082565 h 2669627"/>
              <a:gd name="connsiteX11" fmla="*/ 1408386 w 2911366"/>
              <a:gd name="connsiteY11" fmla="*/ 1313793 h 2669627"/>
              <a:gd name="connsiteX12" fmla="*/ 1450428 w 2911366"/>
              <a:gd name="connsiteY12" fmla="*/ 1450427 h 2669627"/>
              <a:gd name="connsiteX13" fmla="*/ 1660635 w 2911366"/>
              <a:gd name="connsiteY13" fmla="*/ 1618593 h 2669627"/>
              <a:gd name="connsiteX14" fmla="*/ 1944414 w 2911366"/>
              <a:gd name="connsiteY14" fmla="*/ 1807779 h 2669627"/>
              <a:gd name="connsiteX15" fmla="*/ 2312276 w 2911366"/>
              <a:gd name="connsiteY15" fmla="*/ 2007475 h 2669627"/>
              <a:gd name="connsiteX16" fmla="*/ 2532993 w 2911366"/>
              <a:gd name="connsiteY16" fmla="*/ 2102069 h 2669627"/>
              <a:gd name="connsiteX17" fmla="*/ 2701159 w 2911366"/>
              <a:gd name="connsiteY17" fmla="*/ 2259724 h 2669627"/>
              <a:gd name="connsiteX18" fmla="*/ 2806262 w 2911366"/>
              <a:gd name="connsiteY18" fmla="*/ 2417379 h 2669627"/>
              <a:gd name="connsiteX19" fmla="*/ 2879835 w 2911366"/>
              <a:gd name="connsiteY19" fmla="*/ 2596055 h 2669627"/>
              <a:gd name="connsiteX20" fmla="*/ 2911366 w 2911366"/>
              <a:gd name="connsiteY20" fmla="*/ 2669627 h 266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11366" h="2669627">
                <a:moveTo>
                  <a:pt x="0" y="21020"/>
                </a:moveTo>
                <a:lnTo>
                  <a:pt x="136635" y="0"/>
                </a:lnTo>
                <a:lnTo>
                  <a:pt x="220717" y="136634"/>
                </a:lnTo>
                <a:lnTo>
                  <a:pt x="315311" y="231227"/>
                </a:lnTo>
                <a:lnTo>
                  <a:pt x="472966" y="346841"/>
                </a:lnTo>
                <a:lnTo>
                  <a:pt x="536028" y="504496"/>
                </a:lnTo>
                <a:lnTo>
                  <a:pt x="620111" y="672662"/>
                </a:lnTo>
                <a:lnTo>
                  <a:pt x="735724" y="767255"/>
                </a:lnTo>
                <a:lnTo>
                  <a:pt x="882869" y="840827"/>
                </a:lnTo>
                <a:lnTo>
                  <a:pt x="1156138" y="977462"/>
                </a:lnTo>
                <a:lnTo>
                  <a:pt x="1355835" y="1082565"/>
                </a:lnTo>
                <a:lnTo>
                  <a:pt x="1408386" y="1313793"/>
                </a:lnTo>
                <a:lnTo>
                  <a:pt x="1450428" y="1450427"/>
                </a:lnTo>
                <a:lnTo>
                  <a:pt x="1660635" y="1618593"/>
                </a:lnTo>
                <a:lnTo>
                  <a:pt x="1944414" y="1807779"/>
                </a:lnTo>
                <a:lnTo>
                  <a:pt x="2312276" y="2007475"/>
                </a:lnTo>
                <a:lnTo>
                  <a:pt x="2532993" y="2102069"/>
                </a:lnTo>
                <a:lnTo>
                  <a:pt x="2701159" y="2259724"/>
                </a:lnTo>
                <a:lnTo>
                  <a:pt x="2806262" y="2417379"/>
                </a:lnTo>
                <a:lnTo>
                  <a:pt x="2879835" y="2596055"/>
                </a:lnTo>
                <a:lnTo>
                  <a:pt x="2911366" y="2669627"/>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Freeform 63"/>
          <p:cNvSpPr/>
          <p:nvPr/>
        </p:nvSpPr>
        <p:spPr>
          <a:xfrm>
            <a:off x="3531476" y="3520966"/>
            <a:ext cx="231227" cy="693682"/>
          </a:xfrm>
          <a:custGeom>
            <a:avLst/>
            <a:gdLst>
              <a:gd name="connsiteX0" fmla="*/ 231227 w 231227"/>
              <a:gd name="connsiteY0" fmla="*/ 0 h 693682"/>
              <a:gd name="connsiteX1" fmla="*/ 115614 w 231227"/>
              <a:gd name="connsiteY1" fmla="*/ 283779 h 693682"/>
              <a:gd name="connsiteX2" fmla="*/ 0 w 231227"/>
              <a:gd name="connsiteY2" fmla="*/ 430924 h 693682"/>
              <a:gd name="connsiteX3" fmla="*/ 10510 w 231227"/>
              <a:gd name="connsiteY3" fmla="*/ 620110 h 693682"/>
              <a:gd name="connsiteX4" fmla="*/ 52552 w 231227"/>
              <a:gd name="connsiteY4" fmla="*/ 693682 h 693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27" h="693682">
                <a:moveTo>
                  <a:pt x="231227" y="0"/>
                </a:moveTo>
                <a:lnTo>
                  <a:pt x="115614" y="283779"/>
                </a:lnTo>
                <a:lnTo>
                  <a:pt x="0" y="430924"/>
                </a:lnTo>
                <a:lnTo>
                  <a:pt x="10510" y="620110"/>
                </a:lnTo>
                <a:lnTo>
                  <a:pt x="52552" y="693682"/>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5" name="Freeform 64"/>
          <p:cNvSpPr/>
          <p:nvPr/>
        </p:nvSpPr>
        <p:spPr>
          <a:xfrm>
            <a:off x="3710152" y="2648607"/>
            <a:ext cx="2186151" cy="567559"/>
          </a:xfrm>
          <a:custGeom>
            <a:avLst/>
            <a:gdLst>
              <a:gd name="connsiteX0" fmla="*/ 0 w 2186151"/>
              <a:gd name="connsiteY0" fmla="*/ 567559 h 567559"/>
              <a:gd name="connsiteX1" fmla="*/ 252248 w 2186151"/>
              <a:gd name="connsiteY1" fmla="*/ 515007 h 567559"/>
              <a:gd name="connsiteX2" fmla="*/ 388882 w 2186151"/>
              <a:gd name="connsiteY2" fmla="*/ 430924 h 567559"/>
              <a:gd name="connsiteX3" fmla="*/ 798786 w 2186151"/>
              <a:gd name="connsiteY3" fmla="*/ 409903 h 567559"/>
              <a:gd name="connsiteX4" fmla="*/ 1261241 w 2186151"/>
              <a:gd name="connsiteY4" fmla="*/ 294290 h 567559"/>
              <a:gd name="connsiteX5" fmla="*/ 1502979 w 2186151"/>
              <a:gd name="connsiteY5" fmla="*/ 336331 h 567559"/>
              <a:gd name="connsiteX6" fmla="*/ 1650124 w 2186151"/>
              <a:gd name="connsiteY6" fmla="*/ 378372 h 567559"/>
              <a:gd name="connsiteX7" fmla="*/ 1849820 w 2186151"/>
              <a:gd name="connsiteY7" fmla="*/ 210207 h 567559"/>
              <a:gd name="connsiteX8" fmla="*/ 2091558 w 2186151"/>
              <a:gd name="connsiteY8" fmla="*/ 73572 h 567559"/>
              <a:gd name="connsiteX9" fmla="*/ 2186151 w 2186151"/>
              <a:gd name="connsiteY9" fmla="*/ 0 h 567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6151" h="567559">
                <a:moveTo>
                  <a:pt x="0" y="567559"/>
                </a:moveTo>
                <a:lnTo>
                  <a:pt x="252248" y="515007"/>
                </a:lnTo>
                <a:lnTo>
                  <a:pt x="388882" y="430924"/>
                </a:lnTo>
                <a:lnTo>
                  <a:pt x="798786" y="409903"/>
                </a:lnTo>
                <a:lnTo>
                  <a:pt x="1261241" y="294290"/>
                </a:lnTo>
                <a:lnTo>
                  <a:pt x="1502979" y="336331"/>
                </a:lnTo>
                <a:lnTo>
                  <a:pt x="1650124" y="378372"/>
                </a:lnTo>
                <a:lnTo>
                  <a:pt x="1849820" y="210207"/>
                </a:lnTo>
                <a:lnTo>
                  <a:pt x="2091558" y="73572"/>
                </a:lnTo>
                <a:lnTo>
                  <a:pt x="2186151" y="0"/>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Freeform 65"/>
          <p:cNvSpPr/>
          <p:nvPr/>
        </p:nvSpPr>
        <p:spPr>
          <a:xfrm>
            <a:off x="5370786" y="3026979"/>
            <a:ext cx="987973" cy="399393"/>
          </a:xfrm>
          <a:custGeom>
            <a:avLst/>
            <a:gdLst>
              <a:gd name="connsiteX0" fmla="*/ 0 w 987973"/>
              <a:gd name="connsiteY0" fmla="*/ 0 h 399393"/>
              <a:gd name="connsiteX1" fmla="*/ 210207 w 987973"/>
              <a:gd name="connsiteY1" fmla="*/ 189187 h 399393"/>
              <a:gd name="connsiteX2" fmla="*/ 483476 w 987973"/>
              <a:gd name="connsiteY2" fmla="*/ 262759 h 399393"/>
              <a:gd name="connsiteX3" fmla="*/ 756745 w 987973"/>
              <a:gd name="connsiteY3" fmla="*/ 220718 h 399393"/>
              <a:gd name="connsiteX4" fmla="*/ 987973 w 987973"/>
              <a:gd name="connsiteY4" fmla="*/ 399393 h 399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973" h="399393">
                <a:moveTo>
                  <a:pt x="0" y="0"/>
                </a:moveTo>
                <a:lnTo>
                  <a:pt x="210207" y="189187"/>
                </a:lnTo>
                <a:lnTo>
                  <a:pt x="483476" y="262759"/>
                </a:lnTo>
                <a:lnTo>
                  <a:pt x="756745" y="220718"/>
                </a:lnTo>
                <a:lnTo>
                  <a:pt x="987973" y="399393"/>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Freeform 66"/>
          <p:cNvSpPr/>
          <p:nvPr/>
        </p:nvSpPr>
        <p:spPr>
          <a:xfrm>
            <a:off x="5728138" y="3268718"/>
            <a:ext cx="73572" cy="283779"/>
          </a:xfrm>
          <a:custGeom>
            <a:avLst/>
            <a:gdLst>
              <a:gd name="connsiteX0" fmla="*/ 0 w 73572"/>
              <a:gd name="connsiteY0" fmla="*/ 0 h 283779"/>
              <a:gd name="connsiteX1" fmla="*/ 73572 w 73572"/>
              <a:gd name="connsiteY1" fmla="*/ 283779 h 283779"/>
              <a:gd name="connsiteX2" fmla="*/ 73572 w 73572"/>
              <a:gd name="connsiteY2" fmla="*/ 283779 h 283779"/>
              <a:gd name="connsiteX3" fmla="*/ 73572 w 73572"/>
              <a:gd name="connsiteY3" fmla="*/ 283779 h 283779"/>
            </a:gdLst>
            <a:ahLst/>
            <a:cxnLst>
              <a:cxn ang="0">
                <a:pos x="connsiteX0" y="connsiteY0"/>
              </a:cxn>
              <a:cxn ang="0">
                <a:pos x="connsiteX1" y="connsiteY1"/>
              </a:cxn>
              <a:cxn ang="0">
                <a:pos x="connsiteX2" y="connsiteY2"/>
              </a:cxn>
              <a:cxn ang="0">
                <a:pos x="connsiteX3" y="connsiteY3"/>
              </a:cxn>
            </a:cxnLst>
            <a:rect l="l" t="t" r="r" b="b"/>
            <a:pathLst>
              <a:path w="73572" h="283779">
                <a:moveTo>
                  <a:pt x="0" y="0"/>
                </a:moveTo>
                <a:lnTo>
                  <a:pt x="73572" y="283779"/>
                </a:lnTo>
                <a:lnTo>
                  <a:pt x="73572" y="283779"/>
                </a:lnTo>
                <a:lnTo>
                  <a:pt x="73572" y="283779"/>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Freeform 67"/>
          <p:cNvSpPr/>
          <p:nvPr/>
        </p:nvSpPr>
        <p:spPr>
          <a:xfrm>
            <a:off x="5160579" y="3016469"/>
            <a:ext cx="126124" cy="567559"/>
          </a:xfrm>
          <a:custGeom>
            <a:avLst/>
            <a:gdLst>
              <a:gd name="connsiteX0" fmla="*/ 94593 w 126124"/>
              <a:gd name="connsiteY0" fmla="*/ 0 h 567559"/>
              <a:gd name="connsiteX1" fmla="*/ 126124 w 126124"/>
              <a:gd name="connsiteY1" fmla="*/ 210207 h 567559"/>
              <a:gd name="connsiteX2" fmla="*/ 115614 w 126124"/>
              <a:gd name="connsiteY2" fmla="*/ 399393 h 567559"/>
              <a:gd name="connsiteX3" fmla="*/ 0 w 126124"/>
              <a:gd name="connsiteY3" fmla="*/ 567559 h 567559"/>
            </a:gdLst>
            <a:ahLst/>
            <a:cxnLst>
              <a:cxn ang="0">
                <a:pos x="connsiteX0" y="connsiteY0"/>
              </a:cxn>
              <a:cxn ang="0">
                <a:pos x="connsiteX1" y="connsiteY1"/>
              </a:cxn>
              <a:cxn ang="0">
                <a:pos x="connsiteX2" y="connsiteY2"/>
              </a:cxn>
              <a:cxn ang="0">
                <a:pos x="connsiteX3" y="connsiteY3"/>
              </a:cxn>
            </a:cxnLst>
            <a:rect l="l" t="t" r="r" b="b"/>
            <a:pathLst>
              <a:path w="126124" h="567559">
                <a:moveTo>
                  <a:pt x="94593" y="0"/>
                </a:moveTo>
                <a:lnTo>
                  <a:pt x="126124" y="210207"/>
                </a:lnTo>
                <a:lnTo>
                  <a:pt x="115614" y="399393"/>
                </a:lnTo>
                <a:lnTo>
                  <a:pt x="0" y="567559"/>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Freeform 68"/>
          <p:cNvSpPr/>
          <p:nvPr/>
        </p:nvSpPr>
        <p:spPr>
          <a:xfrm>
            <a:off x="2270234" y="1355834"/>
            <a:ext cx="651642" cy="168166"/>
          </a:xfrm>
          <a:custGeom>
            <a:avLst/>
            <a:gdLst>
              <a:gd name="connsiteX0" fmla="*/ 0 w 651642"/>
              <a:gd name="connsiteY0" fmla="*/ 0 h 168166"/>
              <a:gd name="connsiteX1" fmla="*/ 189187 w 651642"/>
              <a:gd name="connsiteY1" fmla="*/ 136635 h 168166"/>
              <a:gd name="connsiteX2" fmla="*/ 325821 w 651642"/>
              <a:gd name="connsiteY2" fmla="*/ 168166 h 168166"/>
              <a:gd name="connsiteX3" fmla="*/ 493987 w 651642"/>
              <a:gd name="connsiteY3" fmla="*/ 157656 h 168166"/>
              <a:gd name="connsiteX4" fmla="*/ 651642 w 651642"/>
              <a:gd name="connsiteY4" fmla="*/ 105104 h 168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642" h="168166">
                <a:moveTo>
                  <a:pt x="0" y="0"/>
                </a:moveTo>
                <a:lnTo>
                  <a:pt x="189187" y="136635"/>
                </a:lnTo>
                <a:lnTo>
                  <a:pt x="325821" y="168166"/>
                </a:lnTo>
                <a:lnTo>
                  <a:pt x="493987" y="157656"/>
                </a:lnTo>
                <a:lnTo>
                  <a:pt x="651642" y="105104"/>
                </a:lnTo>
              </a:path>
            </a:pathLst>
          </a:cu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Freeform 69"/>
          <p:cNvSpPr/>
          <p:nvPr/>
        </p:nvSpPr>
        <p:spPr>
          <a:xfrm>
            <a:off x="1870841" y="1944414"/>
            <a:ext cx="199697" cy="199696"/>
          </a:xfrm>
          <a:custGeom>
            <a:avLst/>
            <a:gdLst>
              <a:gd name="connsiteX0" fmla="*/ 105104 w 199697"/>
              <a:gd name="connsiteY0" fmla="*/ 0 h 199696"/>
              <a:gd name="connsiteX1" fmla="*/ 0 w 199697"/>
              <a:gd name="connsiteY1" fmla="*/ 94593 h 199696"/>
              <a:gd name="connsiteX2" fmla="*/ 105104 w 199697"/>
              <a:gd name="connsiteY2" fmla="*/ 178676 h 199696"/>
              <a:gd name="connsiteX3" fmla="*/ 199697 w 199697"/>
              <a:gd name="connsiteY3" fmla="*/ 199696 h 199696"/>
              <a:gd name="connsiteX4" fmla="*/ 199697 w 199697"/>
              <a:gd name="connsiteY4" fmla="*/ 115614 h 199696"/>
              <a:gd name="connsiteX5" fmla="*/ 199697 w 199697"/>
              <a:gd name="connsiteY5" fmla="*/ 31531 h 199696"/>
              <a:gd name="connsiteX6" fmla="*/ 105104 w 199697"/>
              <a:gd name="connsiteY6" fmla="*/ 0 h 19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697" h="199696">
                <a:moveTo>
                  <a:pt x="105104" y="0"/>
                </a:moveTo>
                <a:lnTo>
                  <a:pt x="0" y="94593"/>
                </a:lnTo>
                <a:lnTo>
                  <a:pt x="105104" y="178676"/>
                </a:lnTo>
                <a:lnTo>
                  <a:pt x="199697" y="199696"/>
                </a:lnTo>
                <a:lnTo>
                  <a:pt x="199697" y="115614"/>
                </a:lnTo>
                <a:lnTo>
                  <a:pt x="199697" y="31531"/>
                </a:lnTo>
                <a:lnTo>
                  <a:pt x="105104" y="0"/>
                </a:lnTo>
                <a:close/>
              </a:path>
            </a:pathLst>
          </a:cu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6553200" y="2362200"/>
            <a:ext cx="533400" cy="381000"/>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K3</a:t>
            </a:r>
          </a:p>
        </p:txBody>
      </p:sp>
      <p:grpSp>
        <p:nvGrpSpPr>
          <p:cNvPr id="72" name="Group 55"/>
          <p:cNvGrpSpPr>
            <a:grpSpLocks/>
          </p:cNvGrpSpPr>
          <p:nvPr/>
        </p:nvGrpSpPr>
        <p:grpSpPr bwMode="auto">
          <a:xfrm rot="1058789">
            <a:off x="7024005" y="3693999"/>
            <a:ext cx="260350" cy="130175"/>
            <a:chOff x="1872" y="2688"/>
            <a:chExt cx="192" cy="96"/>
          </a:xfrm>
        </p:grpSpPr>
        <p:sp>
          <p:nvSpPr>
            <p:cNvPr id="73" name="Rectangle 56"/>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74" name="Group 57"/>
            <p:cNvGrpSpPr>
              <a:grpSpLocks/>
            </p:cNvGrpSpPr>
            <p:nvPr/>
          </p:nvGrpSpPr>
          <p:grpSpPr bwMode="auto">
            <a:xfrm>
              <a:off x="1920" y="2726"/>
              <a:ext cx="96" cy="21"/>
              <a:chOff x="1776" y="3648"/>
              <a:chExt cx="240" cy="48"/>
            </a:xfrm>
          </p:grpSpPr>
          <p:sp>
            <p:nvSpPr>
              <p:cNvPr id="75" name="Oval 58"/>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76" name="Oval 59"/>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77" name="Oval 60"/>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grpSp>
        <p:nvGrpSpPr>
          <p:cNvPr id="78" name="Group 55"/>
          <p:cNvGrpSpPr>
            <a:grpSpLocks/>
          </p:cNvGrpSpPr>
          <p:nvPr/>
        </p:nvGrpSpPr>
        <p:grpSpPr bwMode="auto">
          <a:xfrm rot="1058789">
            <a:off x="7328806" y="2931999"/>
            <a:ext cx="260350" cy="130175"/>
            <a:chOff x="1872" y="2688"/>
            <a:chExt cx="192" cy="96"/>
          </a:xfrm>
        </p:grpSpPr>
        <p:sp>
          <p:nvSpPr>
            <p:cNvPr id="79" name="Rectangle 56"/>
            <p:cNvSpPr>
              <a:spLocks noChangeArrowheads="1"/>
            </p:cNvSpPr>
            <p:nvPr/>
          </p:nvSpPr>
          <p:spPr bwMode="auto">
            <a:xfrm>
              <a:off x="1872" y="2688"/>
              <a:ext cx="192" cy="96"/>
            </a:xfrm>
            <a:prstGeom prst="rect">
              <a:avLst/>
            </a:prstGeom>
            <a:noFill/>
            <a:ln w="38100">
              <a:solidFill>
                <a:srgbClr val="008000"/>
              </a:solidFill>
              <a:miter lim="800000"/>
              <a:headEnd/>
              <a:tailEnd/>
            </a:ln>
          </p:spPr>
          <p:txBody>
            <a:bodyPr wrap="none" anchor="ctr"/>
            <a:lstStyle/>
            <a:p>
              <a:endParaRPr lang="en-US"/>
            </a:p>
          </p:txBody>
        </p:sp>
        <p:grpSp>
          <p:nvGrpSpPr>
            <p:cNvPr id="80" name="Group 57"/>
            <p:cNvGrpSpPr>
              <a:grpSpLocks/>
            </p:cNvGrpSpPr>
            <p:nvPr/>
          </p:nvGrpSpPr>
          <p:grpSpPr bwMode="auto">
            <a:xfrm>
              <a:off x="1920" y="2726"/>
              <a:ext cx="96" cy="21"/>
              <a:chOff x="1776" y="3648"/>
              <a:chExt cx="240" cy="48"/>
            </a:xfrm>
          </p:grpSpPr>
          <p:sp>
            <p:nvSpPr>
              <p:cNvPr id="81" name="Oval 58"/>
              <p:cNvSpPr>
                <a:spLocks noChangeArrowheads="1"/>
              </p:cNvSpPr>
              <p:nvPr/>
            </p:nvSpPr>
            <p:spPr bwMode="auto">
              <a:xfrm>
                <a:off x="1776"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82" name="Oval 59"/>
              <p:cNvSpPr>
                <a:spLocks noChangeArrowheads="1"/>
              </p:cNvSpPr>
              <p:nvPr/>
            </p:nvSpPr>
            <p:spPr bwMode="auto">
              <a:xfrm>
                <a:off x="1872" y="3648"/>
                <a:ext cx="48" cy="48"/>
              </a:xfrm>
              <a:prstGeom prst="ellipse">
                <a:avLst/>
              </a:prstGeom>
              <a:solidFill>
                <a:schemeClr val="tx1"/>
              </a:solidFill>
              <a:ln w="9525">
                <a:solidFill>
                  <a:srgbClr val="008000"/>
                </a:solidFill>
                <a:round/>
                <a:headEnd/>
                <a:tailEnd/>
              </a:ln>
            </p:spPr>
            <p:txBody>
              <a:bodyPr wrap="none" anchor="ctr"/>
              <a:lstStyle/>
              <a:p>
                <a:endParaRPr lang="en-US"/>
              </a:p>
            </p:txBody>
          </p:sp>
          <p:sp>
            <p:nvSpPr>
              <p:cNvPr id="83" name="Oval 60"/>
              <p:cNvSpPr>
                <a:spLocks noChangeArrowheads="1"/>
              </p:cNvSpPr>
              <p:nvPr/>
            </p:nvSpPr>
            <p:spPr bwMode="auto">
              <a:xfrm>
                <a:off x="1968" y="3648"/>
                <a:ext cx="48" cy="48"/>
              </a:xfrm>
              <a:prstGeom prst="ellipse">
                <a:avLst/>
              </a:prstGeom>
              <a:solidFill>
                <a:schemeClr val="tx1"/>
              </a:solidFill>
              <a:ln w="9525">
                <a:solidFill>
                  <a:srgbClr val="008000"/>
                </a:solidFill>
                <a:round/>
                <a:headEnd/>
                <a:tailEnd/>
              </a:ln>
            </p:spPr>
            <p:txBody>
              <a:bodyPr wrap="none" anchor="ctr"/>
              <a:lstStyle/>
              <a:p>
                <a:endParaRPr lang="en-US"/>
              </a:p>
            </p:txBody>
          </p:sp>
        </p:grpSp>
      </p:grpSp>
      <p:grpSp>
        <p:nvGrpSpPr>
          <p:cNvPr id="84" name="Group 83"/>
          <p:cNvGrpSpPr/>
          <p:nvPr/>
        </p:nvGrpSpPr>
        <p:grpSpPr>
          <a:xfrm rot="11184423">
            <a:off x="7543800" y="3733800"/>
            <a:ext cx="317111" cy="133621"/>
            <a:chOff x="2819400" y="-533400"/>
            <a:chExt cx="467833" cy="152400"/>
          </a:xfrm>
        </p:grpSpPr>
        <p:sp>
          <p:nvSpPr>
            <p:cNvPr id="85" name="Oval 84"/>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Oval 85"/>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Oval 86"/>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Oval 87"/>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Oval 88"/>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1" name="Straight Connector 90"/>
            <p:cNvCxnSpPr>
              <a:stCxn id="85" idx="0"/>
              <a:endCxn id="90"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93" name="Group 92"/>
          <p:cNvGrpSpPr/>
          <p:nvPr/>
        </p:nvGrpSpPr>
        <p:grpSpPr>
          <a:xfrm rot="15849745">
            <a:off x="7189440" y="3380777"/>
            <a:ext cx="317111" cy="133621"/>
            <a:chOff x="2819400" y="-533400"/>
            <a:chExt cx="467833" cy="152400"/>
          </a:xfrm>
        </p:grpSpPr>
        <p:sp>
          <p:nvSpPr>
            <p:cNvPr id="94" name="Oval 93"/>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Oval 95"/>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Oval 96"/>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Oval 97"/>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Oval 98"/>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0" name="Straight Connector 99"/>
            <p:cNvCxnSpPr>
              <a:stCxn id="94" idx="0"/>
              <a:endCxn id="99"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102" name="Group 101"/>
          <p:cNvGrpSpPr/>
          <p:nvPr/>
        </p:nvGrpSpPr>
        <p:grpSpPr>
          <a:xfrm rot="20573482">
            <a:off x="7468728" y="3145718"/>
            <a:ext cx="317111" cy="133621"/>
            <a:chOff x="2819400" y="-533400"/>
            <a:chExt cx="467833" cy="152400"/>
          </a:xfrm>
        </p:grpSpPr>
        <p:sp>
          <p:nvSpPr>
            <p:cNvPr id="103" name="Oval 102"/>
            <p:cNvSpPr/>
            <p:nvPr/>
          </p:nvSpPr>
          <p:spPr>
            <a:xfrm>
              <a:off x="28194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2895600"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Oval 104"/>
            <p:cNvSpPr/>
            <p:nvPr/>
          </p:nvSpPr>
          <p:spPr>
            <a:xfrm>
              <a:off x="29751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3051318"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31348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Oval 107"/>
            <p:cNvSpPr/>
            <p:nvPr/>
          </p:nvSpPr>
          <p:spPr>
            <a:xfrm>
              <a:off x="3211033" y="-533400"/>
              <a:ext cx="76200" cy="152400"/>
            </a:xfrm>
            <a:prstGeom prst="ellipse">
              <a:avLst/>
            </a:prstGeom>
            <a:noFill/>
            <a:ln w="19050">
              <a:solidFill>
                <a:srgbClr val="007E3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9" name="Straight Connector 108"/>
            <p:cNvCxnSpPr>
              <a:stCxn id="103" idx="0"/>
              <a:endCxn id="108" idx="0"/>
            </p:cNvCxnSpPr>
            <p:nvPr/>
          </p:nvCxnSpPr>
          <p:spPr>
            <a:xfrm>
              <a:off x="2857500" y="-533400"/>
              <a:ext cx="391633"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a:off x="2855707" y="-381000"/>
              <a:ext cx="431526" cy="0"/>
            </a:xfrm>
            <a:prstGeom prst="line">
              <a:avLst/>
            </a:prstGeom>
            <a:ln w="19050">
              <a:solidFill>
                <a:srgbClr val="007E39"/>
              </a:solidFill>
            </a:ln>
          </p:spPr>
          <p:style>
            <a:lnRef idx="2">
              <a:schemeClr val="accent1"/>
            </a:lnRef>
            <a:fillRef idx="0">
              <a:schemeClr val="accent1"/>
            </a:fillRef>
            <a:effectRef idx="1">
              <a:schemeClr val="accent1"/>
            </a:effectRef>
            <a:fontRef idx="minor">
              <a:schemeClr val="tx1"/>
            </a:fontRef>
          </p:style>
        </p:cxnSp>
      </p:grpSp>
      <p:grpSp>
        <p:nvGrpSpPr>
          <p:cNvPr id="111" name="Group 34"/>
          <p:cNvGrpSpPr>
            <a:grpSpLocks/>
          </p:cNvGrpSpPr>
          <p:nvPr/>
        </p:nvGrpSpPr>
        <p:grpSpPr bwMode="auto">
          <a:xfrm rot="-3147168">
            <a:off x="6457444" y="2214780"/>
            <a:ext cx="109538" cy="196850"/>
            <a:chOff x="2496" y="1584"/>
            <a:chExt cx="81" cy="145"/>
          </a:xfrm>
        </p:grpSpPr>
        <p:sp>
          <p:nvSpPr>
            <p:cNvPr id="112" name="AutoShape 35"/>
            <p:cNvSpPr>
              <a:spLocks noChangeArrowheads="1"/>
            </p:cNvSpPr>
            <p:nvPr/>
          </p:nvSpPr>
          <p:spPr bwMode="auto">
            <a:xfrm>
              <a:off x="2496" y="1584"/>
              <a:ext cx="81" cy="81"/>
            </a:xfrm>
            <a:prstGeom prst="triangle">
              <a:avLst>
                <a:gd name="adj" fmla="val 50000"/>
              </a:avLst>
            </a:prstGeom>
            <a:solidFill>
              <a:srgbClr val="008000"/>
            </a:solidFill>
            <a:ln w="38100">
              <a:solidFill>
                <a:srgbClr val="008000"/>
              </a:solidFill>
              <a:miter lim="800000"/>
              <a:headEnd/>
              <a:tailEnd/>
            </a:ln>
          </p:spPr>
          <p:txBody>
            <a:bodyPr wrap="none" anchor="ctr"/>
            <a:lstStyle/>
            <a:p>
              <a:endParaRPr lang="en-US"/>
            </a:p>
          </p:txBody>
        </p:sp>
        <p:sp>
          <p:nvSpPr>
            <p:cNvPr id="113" name="Oval 36"/>
            <p:cNvSpPr>
              <a:spLocks noChangeArrowheads="1"/>
            </p:cNvSpPr>
            <p:nvPr/>
          </p:nvSpPr>
          <p:spPr bwMode="auto">
            <a:xfrm>
              <a:off x="2505" y="1671"/>
              <a:ext cx="64" cy="58"/>
            </a:xfrm>
            <a:prstGeom prst="ellipse">
              <a:avLst/>
            </a:prstGeom>
            <a:noFill/>
            <a:ln w="38100">
              <a:solidFill>
                <a:srgbClr val="008000"/>
              </a:solidFill>
              <a:round/>
              <a:headEnd/>
              <a:tailEnd/>
            </a:ln>
          </p:spPr>
          <p:txBody>
            <a:bodyPr wrap="none" anchor="ctr"/>
            <a:lstStyle/>
            <a:p>
              <a:endParaRPr 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0" y="1091893"/>
            <a:ext cx="9144000" cy="45550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u="sng" strike="noStrike" cap="none" normalizeH="0" baseline="0" dirty="0">
                <a:ln>
                  <a:noFill/>
                </a:ln>
                <a:solidFill>
                  <a:schemeClr val="tx1"/>
                </a:solidFill>
                <a:effectLst/>
                <a:latin typeface="Arial" pitchFamily="34" charset="0"/>
                <a:ea typeface="Times New Roman" pitchFamily="18" charset="0"/>
                <a:cs typeface="Arial" pitchFamily="34" charset="0"/>
              </a:rPr>
              <a:t>Obstacles: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Red Diamond</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Road (South) and Underwood Rd (North)</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present obstacles for our infantry as they will force us to change formations and slow movement to cross.  Many creeks in area will disrupt our movement.  Expect the enemy’s tactical obstacles to consist of minefields and IEDs that will require explosive breaches located at</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the intersection  of Red Diamond Road and Box Springs Rd as well as Underwood Rd and Box Springs Rd</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Protective obstacles are expected to be barbed wire or chain link type fence with scattered AP mines.  Redundant</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e</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xplosive breaches are required</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as well as additional time to cross LDAs. </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lvl="2" indent="0">
              <a:buNone/>
            </a:pPr>
            <a:r>
              <a:rPr kumimoji="0" lang="en-US" sz="1000" b="1" i="0" u="sng" strike="noStrike" cap="none" normalizeH="0" baseline="0" dirty="0">
                <a:ln>
                  <a:noFill/>
                </a:ln>
                <a:solidFill>
                  <a:schemeClr val="tx1"/>
                </a:solidFill>
                <a:effectLst/>
                <a:latin typeface="Arial" pitchFamily="34" charset="0"/>
                <a:ea typeface="Times New Roman" pitchFamily="18" charset="0"/>
                <a:cs typeface="Arial" pitchFamily="34" charset="0"/>
              </a:rPr>
              <a:t>Avenues: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Entire AO is trafficable by light infantry forces. </a:t>
            </a:r>
            <a:r>
              <a:rPr lang="en-US" sz="1000" dirty="0">
                <a:latin typeface="Arial" pitchFamily="34" charset="0"/>
                <a:cs typeface="Arial" pitchFamily="34" charset="0"/>
              </a:rPr>
              <a:t>Friendly - There are  two  friendly avenues of approach.  Avenue of Approach 1  generally runs west to east.  </a:t>
            </a:r>
            <a:r>
              <a:rPr lang="en-US" sz="1000" dirty="0" err="1">
                <a:latin typeface="Arial" pitchFamily="34" charset="0"/>
                <a:cs typeface="Arial" pitchFamily="34" charset="0"/>
              </a:rPr>
              <a:t>AoA</a:t>
            </a:r>
            <a:r>
              <a:rPr lang="en-US" sz="1000" dirty="0">
                <a:latin typeface="Arial" pitchFamily="34" charset="0"/>
                <a:cs typeface="Arial" pitchFamily="34" charset="0"/>
              </a:rPr>
              <a:t> 1 can support a mounted platoon moving in a file  at 30 km/hr.   Avenue of Approach 2  generally runs west to east.  </a:t>
            </a:r>
            <a:r>
              <a:rPr lang="en-US" sz="1000" dirty="0" err="1">
                <a:latin typeface="Arial" pitchFamily="34" charset="0"/>
                <a:cs typeface="Arial" pitchFamily="34" charset="0"/>
              </a:rPr>
              <a:t>AoA</a:t>
            </a:r>
            <a:r>
              <a:rPr lang="en-US" sz="1000" dirty="0">
                <a:latin typeface="Arial" pitchFamily="34" charset="0"/>
                <a:cs typeface="Arial" pitchFamily="34" charset="0"/>
              </a:rPr>
              <a:t> 2 can support a mounted platoon moving in a file at 30 km/hr. Dismounted forces will be able to move in platoon column formation at 3-4 km/h through out the AO. </a:t>
            </a:r>
          </a:p>
          <a:p>
            <a:pPr marL="0" lvl="2" indent="0">
              <a:buFont typeface="Arial" pitchFamily="34" charset="0"/>
              <a:buChar char="•"/>
            </a:pPr>
            <a:endParaRPr lang="en-US" sz="1000" dirty="0">
              <a:latin typeface="Arial" pitchFamily="34" charset="0"/>
              <a:cs typeface="Arial" pitchFamily="34" charset="0"/>
            </a:endParaRPr>
          </a:p>
          <a:p>
            <a:pPr marL="0" lvl="2" indent="0">
              <a:buNone/>
            </a:pPr>
            <a:r>
              <a:rPr lang="en-US" sz="1000" dirty="0">
                <a:latin typeface="Arial" pitchFamily="34" charset="0"/>
                <a:cs typeface="Arial" pitchFamily="34" charset="0"/>
              </a:rPr>
              <a:t>Enemy - There are two enemy avenues of approach. Avenue of Approach  1  generally runs north to south.  </a:t>
            </a:r>
            <a:r>
              <a:rPr lang="en-US" sz="1000" dirty="0" err="1">
                <a:latin typeface="Arial" pitchFamily="34" charset="0"/>
                <a:cs typeface="Arial" pitchFamily="34" charset="0"/>
              </a:rPr>
              <a:t>AoA</a:t>
            </a:r>
            <a:r>
              <a:rPr lang="en-US" sz="1000" dirty="0">
                <a:latin typeface="Arial" pitchFamily="34" charset="0"/>
                <a:cs typeface="Arial" pitchFamily="34" charset="0"/>
              </a:rPr>
              <a:t> 1 can support a mounted platoon moving in  a file at 30 km/hr. Avenue of Approach 2  generally runs east to west.  </a:t>
            </a:r>
            <a:r>
              <a:rPr lang="en-US" sz="1000" dirty="0" err="1">
                <a:latin typeface="Arial" pitchFamily="34" charset="0"/>
                <a:cs typeface="Arial" pitchFamily="34" charset="0"/>
              </a:rPr>
              <a:t>AoA</a:t>
            </a:r>
            <a:r>
              <a:rPr lang="en-US" sz="1000" dirty="0">
                <a:latin typeface="Arial" pitchFamily="34" charset="0"/>
                <a:cs typeface="Arial" pitchFamily="34" charset="0"/>
              </a:rPr>
              <a:t> 2 can support a mounted platoon moving in a file  at 30 km/hr.  Dismounted enemy forces will be able to maneuver through AO at 3-4 km/h in a platoon column.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lvl="0" eaLnBrk="0" fontAlgn="base" hangingPunct="0">
              <a:spcBef>
                <a:spcPct val="0"/>
              </a:spcBef>
              <a:spcAft>
                <a:spcPct val="0"/>
              </a:spcAft>
            </a:pPr>
            <a:r>
              <a:rPr kumimoji="0" lang="en-US" sz="1000" b="1" i="0" u="sng" strike="noStrike" cap="none" normalizeH="0" baseline="0" dirty="0">
                <a:ln>
                  <a:noFill/>
                </a:ln>
                <a:solidFill>
                  <a:schemeClr val="tx1"/>
                </a:solidFill>
                <a:effectLst/>
                <a:latin typeface="Arial" pitchFamily="34" charset="0"/>
                <a:ea typeface="Times New Roman" pitchFamily="18" charset="0"/>
                <a:cs typeface="Arial" pitchFamily="34" charset="0"/>
              </a:rPr>
              <a:t>Key Terrain: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Bush Hill itself, vicinity GL 162828(K1), is key because it provides the best place to </a:t>
            </a:r>
            <a:r>
              <a:rPr kumimoji="0" lang="en-US" sz="10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overwatch</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mounted movement along RTE VIBE in our CO AO.  Hill vicinity ,GL 151825</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(K2), provides </a:t>
            </a:r>
            <a:r>
              <a:rPr kumimoji="0" lang="en-US" sz="1000" b="0" i="0" u="none" strike="noStrike" cap="none" normalizeH="0" dirty="0" err="1">
                <a:ln>
                  <a:noFill/>
                </a:ln>
                <a:solidFill>
                  <a:schemeClr val="tx1"/>
                </a:solidFill>
                <a:effectLst/>
                <a:latin typeface="Arial" pitchFamily="34" charset="0"/>
                <a:ea typeface="Times New Roman" pitchFamily="18" charset="0"/>
                <a:cs typeface="Arial" pitchFamily="34" charset="0"/>
              </a:rPr>
              <a:t>overwatch</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on to Bush Hill and allows effective placement of </a:t>
            </a:r>
            <a:r>
              <a:rPr lang="en-US" sz="1000" dirty="0">
                <a:latin typeface="Arial" pitchFamily="34" charset="0"/>
                <a:ea typeface="Times New Roman" pitchFamily="18" charset="0"/>
                <a:cs typeface="Arial" pitchFamily="34" charset="0"/>
              </a:rPr>
              <a:t>direct and indirect fires. Hill 199, GL 157836 (K3) provides a good OP position for the enemy to provide early warning to any US Forces moving throughout the AO</a:t>
            </a:r>
          </a:p>
          <a:p>
            <a:pPr lvl="0" eaLnBrk="0" fontAlgn="base" hangingPunct="0">
              <a:spcBef>
                <a:spcPct val="0"/>
              </a:spcBef>
              <a:spcAft>
                <a:spcPct val="0"/>
              </a:spcAft>
            </a:pPr>
            <a:endPar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sng" strike="noStrike" cap="none" normalizeH="0" baseline="0" dirty="0">
                <a:ln>
                  <a:noFill/>
                </a:ln>
                <a:solidFill>
                  <a:schemeClr val="tx1"/>
                </a:solidFill>
                <a:effectLst/>
                <a:latin typeface="Arial" pitchFamily="34" charset="0"/>
                <a:ea typeface="Times New Roman" pitchFamily="18" charset="0"/>
                <a:cs typeface="Arial" pitchFamily="34" charset="0"/>
              </a:rPr>
              <a:t>Observation/Fields of Fire: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Very limited throughout AO.  Hill 199 (GL 157836) provides one of the few good OP positions to observe RTE VIBE and the approach to Bush hill from the west.</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OBJ BULL.  Both forces will have difficulty in visually observing and adjusting indirect fire due to limited observation.  It will be very difficult to find </a:t>
            </a:r>
            <a:r>
              <a:rPr lang="en-US" sz="1000" dirty="0">
                <a:latin typeface="Arial" pitchFamily="34" charset="0"/>
                <a:ea typeface="Times New Roman" pitchFamily="18" charset="0"/>
                <a:cs typeface="Arial" pitchFamily="34" charset="0"/>
              </a:rPr>
              <a:t>good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SBFs near the OBJ.  Our TOW systems will be of very limited use, and it will be best to mount the MK-19s and .50caliber weapon systems.  Stinger employment will also be very difficult. Units must recon for mortar, Stinger, and SBF positions.</a:t>
            </a:r>
            <a:endParaRPr kumimoji="0" lang="en-US" sz="10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sng" strike="noStrike" cap="none" normalizeH="0" baseline="0" dirty="0">
                <a:ln>
                  <a:noFill/>
                </a:ln>
                <a:solidFill>
                  <a:schemeClr val="tx1"/>
                </a:solidFill>
                <a:effectLst/>
                <a:latin typeface="Arial" pitchFamily="34" charset="0"/>
                <a:ea typeface="Times New Roman" pitchFamily="18" charset="0"/>
                <a:cs typeface="Arial" pitchFamily="34" charset="0"/>
              </a:rPr>
              <a:t>Cover and Concealment: </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Good concealment for dismounted movement exists throughout the AO.  The trees are thick with vegetation.  Our only cover will be provided by using inter-visibility lines and micro terrain located</a:t>
            </a:r>
            <a:r>
              <a:rPr kumimoji="0" lang="en-US" sz="1000" b="0" i="0" u="none" strike="noStrike" cap="none" normalizeH="0" dirty="0">
                <a:ln>
                  <a:noFill/>
                </a:ln>
                <a:solidFill>
                  <a:schemeClr val="tx1"/>
                </a:solidFill>
                <a:effectLst/>
                <a:latin typeface="Arial" pitchFamily="34" charset="0"/>
                <a:ea typeface="Times New Roman" pitchFamily="18" charset="0"/>
                <a:cs typeface="Arial" pitchFamily="34" charset="0"/>
              </a:rPr>
              <a:t> on all key terrain and south of Bush Hill</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Do not expect the trees in the AO to provide cover from direct or indirect fires.  Enemy will likely have some overhead cover for his infantry fighting positions and have his vehicles dug in to at least wheel depth.  He will be less vulnerable to mortar/artillery fires than we are.  We will most likely get our best initial results from indirect fires by using PD </a:t>
            </a:r>
            <a:r>
              <a:rPr kumimoji="0" lang="en-US" sz="1000" b="0" i="0" u="none" strike="noStrike" cap="none" normalizeH="0" baseline="0" dirty="0" err="1">
                <a:ln>
                  <a:noFill/>
                </a:ln>
                <a:solidFill>
                  <a:schemeClr val="tx1"/>
                </a:solidFill>
                <a:effectLst/>
                <a:latin typeface="Arial" pitchFamily="34" charset="0"/>
                <a:ea typeface="Times New Roman" pitchFamily="18" charset="0"/>
                <a:cs typeface="Arial" pitchFamily="34" charset="0"/>
              </a:rPr>
              <a:t>fuzes</a:t>
            </a:r>
            <a:r>
              <a:rPr kumimoji="0" lang="en-US"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4" name="Title 1"/>
          <p:cNvSpPr>
            <a:spLocks noGrp="1"/>
          </p:cNvSpPr>
          <p:nvPr>
            <p:ph type="title"/>
          </p:nvPr>
        </p:nvSpPr>
        <p:spPr>
          <a:xfrm>
            <a:off x="457200" y="274638"/>
            <a:ext cx="8229600" cy="1143000"/>
          </a:xfrm>
        </p:spPr>
        <p:txBody>
          <a:bodyPr/>
          <a:lstStyle/>
          <a:p>
            <a:r>
              <a:rPr lang="en-US" dirty="0"/>
              <a:t>OAKOC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6200"/>
            <a:ext cx="8229600" cy="1143000"/>
          </a:xfrm>
        </p:spPr>
        <p:txBody>
          <a:bodyPr/>
          <a:lstStyle/>
          <a:p>
            <a:r>
              <a:rPr lang="en-US" dirty="0">
                <a:cs typeface="Arial" charset="0"/>
              </a:rPr>
              <a:t>Weather</a:t>
            </a:r>
          </a:p>
        </p:txBody>
      </p:sp>
      <p:graphicFrame>
        <p:nvGraphicFramePr>
          <p:cNvPr id="9302" name="Group 86"/>
          <p:cNvGraphicFramePr>
            <a:graphicFrameLocks noGrp="1"/>
          </p:cNvGraphicFramePr>
          <p:nvPr>
            <p:ph idx="1"/>
          </p:nvPr>
        </p:nvGraphicFramePr>
        <p:xfrm>
          <a:off x="1524000" y="914400"/>
          <a:ext cx="5842000" cy="2667000"/>
        </p:xfrm>
        <a:graphic>
          <a:graphicData uri="http://schemas.openxmlformats.org/drawingml/2006/table">
            <a:tbl>
              <a:tblPr/>
              <a:tblGrid>
                <a:gridCol w="1066800">
                  <a:extLst>
                    <a:ext uri="{9D8B030D-6E8A-4147-A177-3AD203B41FA5}">
                      <a16:colId xmlns:a16="http://schemas.microsoft.com/office/drawing/2014/main" val="20000"/>
                    </a:ext>
                  </a:extLst>
                </a:gridCol>
                <a:gridCol w="879475">
                  <a:extLst>
                    <a:ext uri="{9D8B030D-6E8A-4147-A177-3AD203B41FA5}">
                      <a16:colId xmlns:a16="http://schemas.microsoft.com/office/drawing/2014/main" val="20001"/>
                    </a:ext>
                  </a:extLst>
                </a:gridCol>
                <a:gridCol w="971550">
                  <a:extLst>
                    <a:ext uri="{9D8B030D-6E8A-4147-A177-3AD203B41FA5}">
                      <a16:colId xmlns:a16="http://schemas.microsoft.com/office/drawing/2014/main" val="20002"/>
                    </a:ext>
                  </a:extLst>
                </a:gridCol>
                <a:gridCol w="974725">
                  <a:extLst>
                    <a:ext uri="{9D8B030D-6E8A-4147-A177-3AD203B41FA5}">
                      <a16:colId xmlns:a16="http://schemas.microsoft.com/office/drawing/2014/main" val="20003"/>
                    </a:ext>
                  </a:extLst>
                </a:gridCol>
                <a:gridCol w="974725">
                  <a:extLst>
                    <a:ext uri="{9D8B030D-6E8A-4147-A177-3AD203B41FA5}">
                      <a16:colId xmlns:a16="http://schemas.microsoft.com/office/drawing/2014/main" val="20004"/>
                    </a:ext>
                  </a:extLst>
                </a:gridCol>
                <a:gridCol w="974725">
                  <a:extLst>
                    <a:ext uri="{9D8B030D-6E8A-4147-A177-3AD203B41FA5}">
                      <a16:colId xmlns:a16="http://schemas.microsoft.com/office/drawing/2014/main" val="20005"/>
                    </a:ext>
                  </a:extLst>
                </a:gridCol>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DATE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BMNT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EENT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Moonrise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charset="0"/>
                        </a:rPr>
                        <a:t>Moonset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a:ln>
                            <a:noFill/>
                          </a:ln>
                          <a:solidFill>
                            <a:schemeClr val="tx1"/>
                          </a:solidFill>
                          <a:effectLst/>
                          <a:latin typeface="Arial" charset="0"/>
                        </a:rPr>
                        <a:t>% </a:t>
                      </a:r>
                      <a:r>
                        <a:rPr kumimoji="0" lang="en-US" sz="1400" b="1" i="0" u="none" strike="noStrike" cap="none" normalizeH="0" baseline="0" dirty="0" err="1">
                          <a:ln>
                            <a:noFill/>
                          </a:ln>
                          <a:solidFill>
                            <a:schemeClr val="tx1"/>
                          </a:solidFill>
                          <a:effectLst/>
                          <a:latin typeface="Arial" charset="0"/>
                        </a:rPr>
                        <a:t>Illum</a:t>
                      </a:r>
                      <a:endParaRPr kumimoji="0" lang="en-US" sz="14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22AUGXX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0620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1900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2000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60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23AUGXX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0621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1858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1958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0258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58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24AUGXX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0622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1857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1957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0257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57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25AUGXX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0623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1956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1956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0256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56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1311" name="Text Box 65"/>
          <p:cNvSpPr txBox="1">
            <a:spLocks noChangeArrowheads="1"/>
          </p:cNvSpPr>
          <p:nvPr/>
        </p:nvSpPr>
        <p:spPr bwMode="auto">
          <a:xfrm>
            <a:off x="152400" y="3668713"/>
            <a:ext cx="8763000" cy="2862262"/>
          </a:xfrm>
          <a:prstGeom prst="rect">
            <a:avLst/>
          </a:prstGeom>
          <a:noFill/>
          <a:ln w="9525">
            <a:noFill/>
            <a:miter lim="800000"/>
            <a:headEnd/>
            <a:tailEnd/>
          </a:ln>
        </p:spPr>
        <p:txBody>
          <a:bodyPr>
            <a:spAutoFit/>
          </a:bodyPr>
          <a:lstStyle/>
          <a:p>
            <a:r>
              <a:rPr lang="en-US" dirty="0"/>
              <a:t> </a:t>
            </a:r>
            <a:endParaRPr lang="en-US" b="1" dirty="0"/>
          </a:p>
          <a:p>
            <a:r>
              <a:rPr lang="en-US" b="1" dirty="0"/>
              <a:t>Visibility</a:t>
            </a:r>
            <a:r>
              <a:rPr lang="en-US" dirty="0"/>
              <a:t>: Fog in the early morning in low lying areas</a:t>
            </a:r>
          </a:p>
          <a:p>
            <a:endParaRPr lang="en-US" b="1" dirty="0"/>
          </a:p>
          <a:p>
            <a:r>
              <a:rPr lang="en-US" b="1" dirty="0"/>
              <a:t>Wind</a:t>
            </a:r>
            <a:r>
              <a:rPr lang="en-US" dirty="0"/>
              <a:t>:  10 knots from the NW</a:t>
            </a:r>
          </a:p>
          <a:p>
            <a:endParaRPr lang="en-US" dirty="0"/>
          </a:p>
          <a:p>
            <a:r>
              <a:rPr lang="en-US" b="1" dirty="0"/>
              <a:t>Precipitation</a:t>
            </a:r>
            <a:r>
              <a:rPr lang="en-US" dirty="0"/>
              <a:t>: 1-2 in of rain each afternoon</a:t>
            </a:r>
          </a:p>
          <a:p>
            <a:endParaRPr lang="en-US" dirty="0"/>
          </a:p>
          <a:p>
            <a:r>
              <a:rPr lang="en-US" b="1" dirty="0"/>
              <a:t>Cloud Cover</a:t>
            </a:r>
            <a:r>
              <a:rPr lang="en-US" dirty="0"/>
              <a:t>: Cloud Ceiling at 2500 ft.</a:t>
            </a:r>
          </a:p>
          <a:p>
            <a:r>
              <a:rPr lang="en-US" dirty="0"/>
              <a:t> </a:t>
            </a:r>
            <a:endParaRPr lang="en-US" b="1" dirty="0"/>
          </a:p>
          <a:p>
            <a:r>
              <a:rPr lang="en-US" b="1" dirty="0"/>
              <a:t>Temperature/Humidity</a:t>
            </a:r>
            <a:r>
              <a:rPr lang="en-US" dirty="0"/>
              <a:t>: Highs 90s, Lows in the 70s, Humidity at 70%</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df55da1b-4a51-428a-937a-1864e876c3a2" ContentTypeId="0x0101" PreviousValue="false"/>
</file>

<file path=customXml/item2.xml><?xml version="1.0" encoding="utf-8"?>
<?mso-contentType ?>
<spe:Receivers xmlns:spe="http://schemas.microsoft.com/sharepoint/event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55DD87682574914CBBB5A0EAE6E460C5" ma:contentTypeVersion="1" ma:contentTypeDescription="Create a new document." ma:contentTypeScope="" ma:versionID="c47c825d89186497eb7ea4e908175256">
  <xsd:schema xmlns:xsd="http://www.w3.org/2001/XMLSchema" xmlns:xs="http://www.w3.org/2001/XMLSchema" xmlns:p="http://schemas.microsoft.com/office/2006/metadata/properties" xmlns:ns2="54d3965b-38c1-4edc-9fdc-dbce06dcf54f" targetNamespace="http://schemas.microsoft.com/office/2006/metadata/properties" ma:root="true" ma:fieldsID="7795de6a56e37f443c0a2abbcdff5c57" ns2:_="">
    <xsd:import namespace="54d3965b-38c1-4edc-9fdc-dbce06dcf54f"/>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d3965b-38c1-4edc-9fdc-dbce06dcf54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f107a83a-2f92-44c3-9ba8-476134ffdb29}" ma:internalName="TaxCatchAll" ma:showField="CatchAllData" ma:web="4a5277b6-0c68-47bf-954b-113fa5523bcf">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f107a83a-2f92-44c3-9ba8-476134ffdb29}" ma:internalName="TaxCatchAllLabel" ma:readOnly="true" ma:showField="CatchAllDataLabel" ma:web="4a5277b6-0c68-47bf-954b-113fa5523bc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TaxCatchAll xmlns="54d3965b-38c1-4edc-9fdc-dbce06dcf54f"/>
  </documentManagement>
</p:properties>
</file>

<file path=customXml/itemProps1.xml><?xml version="1.0" encoding="utf-8"?>
<ds:datastoreItem xmlns:ds="http://schemas.openxmlformats.org/officeDocument/2006/customXml" ds:itemID="{2F96DEC2-D315-459D-B414-A86E4E3D5A67}">
  <ds:schemaRefs>
    <ds:schemaRef ds:uri="Microsoft.SharePoint.Taxonomy.ContentTypeSync"/>
  </ds:schemaRefs>
</ds:datastoreItem>
</file>

<file path=customXml/itemProps2.xml><?xml version="1.0" encoding="utf-8"?>
<ds:datastoreItem xmlns:ds="http://schemas.openxmlformats.org/officeDocument/2006/customXml" ds:itemID="{BE3D3285-B647-4C46-8B9E-7196C48025EC}">
  <ds:schemaRefs>
    <ds:schemaRef ds:uri="http://schemas.microsoft.com/sharepoint/events"/>
  </ds:schemaRefs>
</ds:datastoreItem>
</file>

<file path=customXml/itemProps3.xml><?xml version="1.0" encoding="utf-8"?>
<ds:datastoreItem xmlns:ds="http://schemas.openxmlformats.org/officeDocument/2006/customXml" ds:itemID="{99B3CDE8-F518-4017-A9A4-68AE697C97E9}">
  <ds:schemaRefs>
    <ds:schemaRef ds:uri="http://schemas.microsoft.com/sharepoint/v3/contenttype/forms"/>
  </ds:schemaRefs>
</ds:datastoreItem>
</file>

<file path=customXml/itemProps4.xml><?xml version="1.0" encoding="utf-8"?>
<ds:datastoreItem xmlns:ds="http://schemas.openxmlformats.org/officeDocument/2006/customXml" ds:itemID="{09916DBE-C1B9-465F-ABB5-81CEB8B0B8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d3965b-38c1-4edc-9fdc-dbce06dcf5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5F30DDD7-D56F-4F52-B9FE-FC8B20DAE4DB}">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54d3965b-38c1-4edc-9fdc-dbce06dcf54f"/>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753</TotalTime>
  <Words>8419</Words>
  <Application>Microsoft Office PowerPoint</Application>
  <PresentationFormat>On-screen Show (4:3)</PresentationFormat>
  <Paragraphs>1537</Paragraphs>
  <Slides>58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Courier New</vt:lpstr>
      <vt:lpstr>Times New Roman</vt:lpstr>
      <vt:lpstr>Office Theme</vt:lpstr>
      <vt:lpstr>PowerPoint Presentation</vt:lpstr>
      <vt:lpstr>PowerPoint Presentation</vt:lpstr>
      <vt:lpstr>PowerPoint Presentation</vt:lpstr>
      <vt:lpstr>AO/AI</vt:lpstr>
      <vt:lpstr>PowerPoint Presentation</vt:lpstr>
      <vt:lpstr>AO/AI</vt:lpstr>
      <vt:lpstr>PowerPoint Presentation</vt:lpstr>
      <vt:lpstr>OAKOC</vt:lpstr>
      <vt:lpstr>Weather</vt:lpstr>
      <vt:lpstr>Situation</vt:lpstr>
      <vt:lpstr>PowerPoint Presentation</vt:lpstr>
      <vt:lpstr>Enemy Most Probable COA</vt:lpstr>
      <vt:lpstr>Composition/Strengths</vt:lpstr>
      <vt:lpstr>Red Checkbook</vt:lpstr>
      <vt:lpstr>Red Checkbook</vt:lpstr>
      <vt:lpstr>Enemy Warfighting Functions</vt:lpstr>
      <vt:lpstr>PowerPoint Presentation</vt:lpstr>
      <vt:lpstr>PowerPoint Presentation</vt:lpstr>
      <vt:lpstr>PowerPoint Presentation</vt:lpstr>
      <vt:lpstr>Brigade Mission</vt:lpstr>
      <vt:lpstr>BDE CDR’s Intent</vt:lpstr>
      <vt:lpstr>PowerPoint Presentation</vt:lpstr>
      <vt:lpstr>BN Mission</vt:lpstr>
      <vt:lpstr>BN CDR’s Intent</vt:lpstr>
      <vt:lpstr>PowerPoint Presentation</vt:lpstr>
      <vt:lpstr>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Coordinating Instructions</vt:lpstr>
      <vt:lpstr>CCIR</vt:lpstr>
      <vt:lpstr>Sustainment</vt:lpstr>
      <vt:lpstr>Mission Command</vt:lpstr>
      <vt:lpstr>Concept of Signal(Annex H)</vt:lpstr>
      <vt:lpstr>Imagery/Maps</vt:lpstr>
      <vt:lpstr>PowerPoint Presentation</vt:lpstr>
      <vt:lpstr>PowerPoint Presentation</vt:lpstr>
      <vt:lpstr>PowerPoint Presentation</vt:lpstr>
    </vt:vector>
  </TitlesOfParts>
  <Company>United States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Task ORG</dc:title>
  <dc:creator>brandon.a.pye</dc:creator>
  <cp:lastModifiedBy>Crayne, Ryan P MAJ</cp:lastModifiedBy>
  <cp:revision>123</cp:revision>
  <dcterms:created xsi:type="dcterms:W3CDTF">2012-07-24T16:19:17Z</dcterms:created>
  <dcterms:modified xsi:type="dcterms:W3CDTF">2024-06-10T18:32:42Z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0x01010055DD87682574914CBBB5A0EAE6E460C5</vt:lpwstr>
  </property>
</Properties>
</file>