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63" r:id="rId3"/>
  </p:sldMasterIdLst>
  <p:notesMasterIdLst>
    <p:notesMasterId r:id="rId9"/>
  </p:notesMasterIdLst>
  <p:handoutMasterIdLst>
    <p:handoutMasterId r:id="rId10"/>
  </p:handoutMasterIdLst>
  <p:sldIdLst>
    <p:sldId id="274" r:id="rId4"/>
    <p:sldId id="266" r:id="rId5"/>
    <p:sldId id="284" r:id="rId6"/>
    <p:sldId id="275" r:id="rId7"/>
    <p:sldId id="264"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50000" autoAdjust="0"/>
  </p:normalViewPr>
  <p:slideViewPr>
    <p:cSldViewPr>
      <p:cViewPr varScale="1">
        <p:scale>
          <a:sx n="107" d="100"/>
          <a:sy n="107" d="100"/>
        </p:scale>
        <p:origin x="2022" y="102"/>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355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69BC90-6B57-D54D-AB14-DEFD478477DD}"/>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2BF19A5-5926-1945-B072-1B95149C8859}"/>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C3F44D0-A902-FB4B-BA9C-404425262770}" type="datetimeFigureOut">
              <a:rPr lang="en-US" smtClean="0"/>
              <a:t>3/10/2025</a:t>
            </a:fld>
            <a:endParaRPr lang="en-US"/>
          </a:p>
        </p:txBody>
      </p:sp>
      <p:sp>
        <p:nvSpPr>
          <p:cNvPr id="4" name="Footer Placeholder 3">
            <a:extLst>
              <a:ext uri="{FF2B5EF4-FFF2-40B4-BE49-F238E27FC236}">
                <a16:creationId xmlns:a16="http://schemas.microsoft.com/office/drawing/2014/main" id="{2BC907E4-DBFC-4F45-8C6E-405F54844DD4}"/>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C5711B-6CBF-3144-A479-C0F4C9FF7439}"/>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7D4D84A-344A-C344-B823-3AC58506F65D}" type="slidenum">
              <a:rPr lang="en-US" smtClean="0"/>
              <a:t>‹#›</a:t>
            </a:fld>
            <a:endParaRPr lang="en-US"/>
          </a:p>
        </p:txBody>
      </p:sp>
    </p:spTree>
    <p:extLst>
      <p:ext uri="{BB962C8B-B14F-4D97-AF65-F5344CB8AC3E}">
        <p14:creationId xmlns:p14="http://schemas.microsoft.com/office/powerpoint/2010/main" val="255347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4062" tIns="47032" rIns="94062" bIns="47032"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4062" tIns="47032" rIns="94062" bIns="47032" rtlCol="0"/>
          <a:lstStyle>
            <a:lvl1pPr algn="r">
              <a:defRPr sz="1200"/>
            </a:lvl1pPr>
          </a:lstStyle>
          <a:p>
            <a:fld id="{C7B6DF81-B753-4A00-BBE8-51905CA87373}" type="datetimeFigureOut">
              <a:rPr lang="en-US" smtClean="0"/>
              <a:pPr/>
              <a:t>3/10/2025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4062" tIns="47032" rIns="94062" bIns="47032"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4062" tIns="47032" rIns="94062" bIns="47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4062" tIns="47032" rIns="94062" bIns="4703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4062" tIns="47032" rIns="94062" bIns="47032" rtlCol="0" anchor="b"/>
          <a:lstStyle>
            <a:lvl1pPr algn="r">
              <a:defRPr sz="1200"/>
            </a:lvl1pPr>
          </a:lstStyle>
          <a:p>
            <a:fld id="{943E80C6-841D-4080-9CAA-E52A60D50CC6}" type="slidenum">
              <a:rPr lang="en-US" smtClean="0"/>
              <a:pPr/>
              <a:t>‹#›</a:t>
            </a:fld>
            <a:endParaRPr lang="en-US"/>
          </a:p>
        </p:txBody>
      </p:sp>
    </p:spTree>
    <p:extLst>
      <p:ext uri="{BB962C8B-B14F-4D97-AF65-F5344CB8AC3E}">
        <p14:creationId xmlns:p14="http://schemas.microsoft.com/office/powerpoint/2010/main" val="3800746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b="1" dirty="0"/>
              <a:t>Command and General Staff College, ILE Common Core (ILE-Core)</a:t>
            </a:r>
            <a:br>
              <a:rPr lang="en-US" dirty="0"/>
            </a:br>
            <a:r>
              <a:rPr lang="en-US" dirty="0"/>
              <a:t>The focus of the 15-week ILE common core course is to establish a common Army operational </a:t>
            </a:r>
            <a:r>
              <a:rPr lang="en-US" dirty="0" err="1"/>
              <a:t>warfighting</a:t>
            </a:r>
            <a:r>
              <a:rPr lang="en-US" dirty="0"/>
              <a:t> culture which prepares all field grade officers for service in division, corps, EAC, and joint staffs. The ILE common core includes courses on leadership, the nature and conduct of war, and principles of combat, combat support, and combat service support.  This is the first portion of the 10-month CGSC course or is the stand-alone course taught at satellite campuses (Fort Belvoir, Fort Lee, Redstone Arsenal and Fort Gordon).</a:t>
            </a:r>
          </a:p>
          <a:p>
            <a:endParaRPr lang="en-US" dirty="0"/>
          </a:p>
          <a:p>
            <a:pPr defTabSz="923087">
              <a:defRPr/>
            </a:pPr>
            <a:r>
              <a:rPr lang="en-US" b="1" dirty="0"/>
              <a:t>Industrial College of the Armed Forces (ICAF)</a:t>
            </a:r>
            <a:br>
              <a:rPr lang="en-US" dirty="0"/>
            </a:br>
            <a:r>
              <a:rPr lang="en-US" dirty="0"/>
              <a:t>The mission of this course is to prepare selected military officers and civilians for senior leadership and staff positions. It deals with the resource component of national power, places special emphasis on materiel acquisition and joint logistics, and focuses on their integration into national security strategy for peace and war. The academic program emphasizes postgraduate, executive-level education rather than training, and enduring principles and concepts rather than transient contemporary events. Structured to emphasize active learning, the curriculum employs the case method and is complemented by extensive student reading, written and oral presentations, classroom analyses, lectures by faculty members and prominent outside authorities, and a field study program. Graduates earn a master's degree in National Resource Strategy.</a:t>
            </a:r>
          </a:p>
          <a:p>
            <a:endParaRPr lang="en-US" dirty="0"/>
          </a:p>
        </p:txBody>
      </p:sp>
      <p:sp>
        <p:nvSpPr>
          <p:cNvPr id="4" name="Slide Number Placeholder 3"/>
          <p:cNvSpPr>
            <a:spLocks noGrp="1"/>
          </p:cNvSpPr>
          <p:nvPr>
            <p:ph type="sldNum" sz="quarter" idx="10"/>
          </p:nvPr>
        </p:nvSpPr>
        <p:spPr/>
        <p:txBody>
          <a:bodyPr/>
          <a:lstStyle/>
          <a:p>
            <a:fld id="{94A7990D-B23A-42F6-A136-83340EDD503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68150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8500"/>
            <a:ext cx="4654550" cy="3490913"/>
          </a:xfrm>
        </p:spPr>
      </p:sp>
      <p:sp>
        <p:nvSpPr>
          <p:cNvPr id="3" name="Notes Placeholder 2"/>
          <p:cNvSpPr>
            <a:spLocks noGrp="1"/>
          </p:cNvSpPr>
          <p:nvPr>
            <p:ph type="body" idx="1"/>
          </p:nvPr>
        </p:nvSpPr>
        <p:spPr/>
        <p:txBody>
          <a:bodyPr>
            <a:normAutofit/>
          </a:bodyPr>
          <a:lstStyle/>
          <a:p>
            <a:pPr defTabSz="923087">
              <a:defRPr/>
            </a:pPr>
            <a:r>
              <a:rPr lang="en-US" sz="1400" dirty="0">
                <a:solidFill>
                  <a:prstClr val="black"/>
                </a:solidFill>
                <a:ea typeface="Calibri"/>
              </a:rPr>
              <a:t>-Balancing Key &amp; Developmental assignments with Broadening opportunities</a:t>
            </a:r>
            <a:endParaRPr lang="en-US" sz="1400" dirty="0">
              <a:solidFill>
                <a:prstClr val="black"/>
              </a:solidFill>
            </a:endParaRPr>
          </a:p>
          <a:p>
            <a:pPr>
              <a:buFontTx/>
              <a:buChar char="-"/>
            </a:pPr>
            <a:r>
              <a:rPr lang="en-US" sz="1400" dirty="0"/>
              <a:t>Pin on dates</a:t>
            </a:r>
          </a:p>
          <a:p>
            <a:pPr>
              <a:buFontTx/>
              <a:buChar char="-"/>
            </a:pPr>
            <a:r>
              <a:rPr lang="en-US" sz="1400" dirty="0"/>
              <a:t>CPTs and MAJs Broadening </a:t>
            </a:r>
          </a:p>
          <a:p>
            <a:pPr>
              <a:buFontTx/>
              <a:buChar char="-"/>
            </a:pPr>
            <a:r>
              <a:rPr lang="en-US" sz="1400" dirty="0"/>
              <a:t>Interns and Fellowships </a:t>
            </a:r>
          </a:p>
        </p:txBody>
      </p:sp>
      <p:sp>
        <p:nvSpPr>
          <p:cNvPr id="4" name="Slide Number Placeholder 3"/>
          <p:cNvSpPr>
            <a:spLocks noGrp="1"/>
          </p:cNvSpPr>
          <p:nvPr>
            <p:ph type="sldNum" sz="quarter" idx="10"/>
          </p:nvPr>
        </p:nvSpPr>
        <p:spPr/>
        <p:txBody>
          <a:bodyPr/>
          <a:lstStyle/>
          <a:p>
            <a:pPr>
              <a:defRPr/>
            </a:pPr>
            <a:fld id="{5068EBF6-CC0D-4442-A8B1-5A1C7A52AA97}"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86998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800">
                <a:solidFill>
                  <a:schemeClr val="tx1"/>
                </a:solidFill>
                <a:latin typeface="Calibri" panose="020F0502020204030204" pitchFamily="34" charset="0"/>
                <a:ea typeface="ＭＳ Ｐゴシック" panose="020B0600070205080204" pitchFamily="34" charset="-128"/>
              </a:defRPr>
            </a:lvl1pPr>
            <a:lvl2pPr marL="504389" indent="-193996">
              <a:spcBef>
                <a:spcPct val="30000"/>
              </a:spcBef>
              <a:defRPr sz="800">
                <a:solidFill>
                  <a:schemeClr val="tx1"/>
                </a:solidFill>
                <a:latin typeface="Calibri" panose="020F0502020204030204" pitchFamily="34" charset="0"/>
                <a:ea typeface="ＭＳ Ｐゴシック" panose="020B0600070205080204" pitchFamily="34" charset="-128"/>
              </a:defRPr>
            </a:lvl2pPr>
            <a:lvl3pPr marL="775983" indent="-155197">
              <a:spcBef>
                <a:spcPct val="30000"/>
              </a:spcBef>
              <a:defRPr sz="800">
                <a:solidFill>
                  <a:schemeClr val="tx1"/>
                </a:solidFill>
                <a:latin typeface="Calibri" panose="020F0502020204030204" pitchFamily="34" charset="0"/>
                <a:ea typeface="ＭＳ Ｐゴシック" panose="020B0600070205080204" pitchFamily="34" charset="-128"/>
              </a:defRPr>
            </a:lvl3pPr>
            <a:lvl4pPr marL="1086376" indent="-155197">
              <a:spcBef>
                <a:spcPct val="30000"/>
              </a:spcBef>
              <a:defRPr sz="800">
                <a:solidFill>
                  <a:schemeClr val="tx1"/>
                </a:solidFill>
                <a:latin typeface="Calibri" panose="020F0502020204030204" pitchFamily="34" charset="0"/>
                <a:ea typeface="ＭＳ Ｐゴシック" panose="020B0600070205080204" pitchFamily="34" charset="-128"/>
              </a:defRPr>
            </a:lvl4pPr>
            <a:lvl5pPr marL="1396769" indent="-155197">
              <a:spcBef>
                <a:spcPct val="30000"/>
              </a:spcBef>
              <a:defRPr sz="800">
                <a:solidFill>
                  <a:schemeClr val="tx1"/>
                </a:solidFill>
                <a:latin typeface="Calibri" panose="020F0502020204030204" pitchFamily="34" charset="0"/>
                <a:ea typeface="ＭＳ Ｐゴシック" panose="020B0600070205080204" pitchFamily="34" charset="-128"/>
              </a:defRPr>
            </a:lvl5pPr>
            <a:lvl6pPr marL="1707162" indent="-155197" eaLnBrk="0" fontAlgn="base" hangingPunct="0">
              <a:spcBef>
                <a:spcPct val="30000"/>
              </a:spcBef>
              <a:spcAft>
                <a:spcPct val="0"/>
              </a:spcAft>
              <a:defRPr sz="800">
                <a:solidFill>
                  <a:schemeClr val="tx1"/>
                </a:solidFill>
                <a:latin typeface="Calibri" panose="020F0502020204030204" pitchFamily="34" charset="0"/>
                <a:ea typeface="ＭＳ Ｐゴシック" panose="020B0600070205080204" pitchFamily="34" charset="-128"/>
              </a:defRPr>
            </a:lvl6pPr>
            <a:lvl7pPr marL="2017555" indent="-155197" eaLnBrk="0" fontAlgn="base" hangingPunct="0">
              <a:spcBef>
                <a:spcPct val="30000"/>
              </a:spcBef>
              <a:spcAft>
                <a:spcPct val="0"/>
              </a:spcAft>
              <a:defRPr sz="800">
                <a:solidFill>
                  <a:schemeClr val="tx1"/>
                </a:solidFill>
                <a:latin typeface="Calibri" panose="020F0502020204030204" pitchFamily="34" charset="0"/>
                <a:ea typeface="ＭＳ Ｐゴシック" panose="020B0600070205080204" pitchFamily="34" charset="-128"/>
              </a:defRPr>
            </a:lvl7pPr>
            <a:lvl8pPr marL="2327948" indent="-155197" eaLnBrk="0" fontAlgn="base" hangingPunct="0">
              <a:spcBef>
                <a:spcPct val="30000"/>
              </a:spcBef>
              <a:spcAft>
                <a:spcPct val="0"/>
              </a:spcAft>
              <a:defRPr sz="800">
                <a:solidFill>
                  <a:schemeClr val="tx1"/>
                </a:solidFill>
                <a:latin typeface="Calibri" panose="020F0502020204030204" pitchFamily="34" charset="0"/>
                <a:ea typeface="ＭＳ Ｐゴシック" panose="020B0600070205080204" pitchFamily="34" charset="-128"/>
              </a:defRPr>
            </a:lvl8pPr>
            <a:lvl9pPr marL="2638341" indent="-155197" eaLnBrk="0" fontAlgn="base" hangingPunct="0">
              <a:spcBef>
                <a:spcPct val="30000"/>
              </a:spcBef>
              <a:spcAft>
                <a:spcPct val="0"/>
              </a:spcAft>
              <a:defRPr sz="8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6CD5EF5-7B06-4DA7-B876-741C71CFC541}" type="slidenum">
              <a:rPr lang="en-US" altLang="en-US" smtClean="0">
                <a:solidFill>
                  <a:srgbClr val="000000"/>
                </a:solidFill>
                <a:latin typeface="Arial" panose="020B0604020202020204" pitchFamily="34" charset="0"/>
              </a:rPr>
              <a:pPr>
                <a:spcBef>
                  <a:spcPct val="0"/>
                </a:spcBef>
              </a:pPr>
              <a:t>5</a:t>
            </a:fld>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32145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34C9D3-FB61-42A0-B591-8E54F2830026}" type="datetimeFigureOut">
              <a:rPr lang="en-US">
                <a:solidFill>
                  <a:prstClr val="black">
                    <a:tint val="75000"/>
                  </a:prstClr>
                </a:solidFill>
              </a:rPr>
              <a:pPr>
                <a:defRPr/>
              </a:pPr>
              <a:t>3/10/2025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F1F4508-6EAE-4D57-AF0A-ED4C19DD0BB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0A47F6-AB00-48F6-8F85-060F92CB1056}" type="datetimeFigureOut">
              <a:rPr lang="en-US">
                <a:solidFill>
                  <a:prstClr val="black">
                    <a:tint val="75000"/>
                  </a:prstClr>
                </a:solidFill>
              </a:rPr>
              <a:pPr>
                <a:defRPr/>
              </a:pPr>
              <a:t>3/10/2025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FD9FF88-46F9-4904-AA11-40B4EA2BDE3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BD46653-F4A9-4182-95A7-66DB7A319051}" type="datetimeFigureOut">
              <a:rPr lang="en-US">
                <a:solidFill>
                  <a:prstClr val="black">
                    <a:tint val="75000"/>
                  </a:prstClr>
                </a:solidFill>
              </a:rPr>
              <a:pPr>
                <a:defRPr/>
              </a:pPr>
              <a:t>3/10/2025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F6C0691-36F2-4110-925D-1B69E5B94D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7F6E0D-E2C5-49DB-9FD1-615372D68CAB}" type="datetimeFigureOut">
              <a:rPr lang="en-US">
                <a:solidFill>
                  <a:prstClr val="black">
                    <a:tint val="75000"/>
                  </a:prstClr>
                </a:solidFill>
              </a:rPr>
              <a:pPr>
                <a:defRPr/>
              </a:pPr>
              <a:t>3/10/2025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7184E0E-CC2D-467D-AA35-70A3EBD7459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B9D3CD-3853-4230-A748-5EB4A77DF5D3}" type="datetimeFigureOut">
              <a:rPr lang="en-US">
                <a:solidFill>
                  <a:prstClr val="black">
                    <a:tint val="75000"/>
                  </a:prstClr>
                </a:solidFill>
              </a:rPr>
              <a:pPr>
                <a:def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1DA9A2-44D5-42EE-8887-FDBE796DABA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C88715-C8CD-4FC7-8208-E7E5B55F1F8A}" type="datetimeFigureOut">
              <a:rPr lang="en-US">
                <a:solidFill>
                  <a:prstClr val="black">
                    <a:tint val="75000"/>
                  </a:prstClr>
                </a:solidFill>
              </a:rPr>
              <a:pPr>
                <a:def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D5FDA3-0C33-4758-BFF2-F51E949DCB0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C55BCB-DBAB-4ED8-82B3-D43AAD543FBE}" type="datetimeFigureOut">
              <a:rPr lang="en-US">
                <a:solidFill>
                  <a:prstClr val="black">
                    <a:tint val="75000"/>
                  </a:prstClr>
                </a:solidFill>
              </a:rPr>
              <a:pPr>
                <a:def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8EE070-9987-4EEE-B61F-3F927914DB1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DCC6E0-557D-4407-9995-B104CAFCDC69}" type="datetimeFigureOut">
              <a:rPr lang="en-US">
                <a:solidFill>
                  <a:prstClr val="black">
                    <a:tint val="75000"/>
                  </a:prstClr>
                </a:solidFill>
              </a:rPr>
              <a:pPr>
                <a:def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41318E-E48D-4DBB-A09A-B41973FC660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C7BCE8C-CC2A-4C07-AF19-83D3659D03F8}" type="datetimeFigureOut">
              <a:rPr lang="en-US">
                <a:solidFill>
                  <a:prstClr val="black">
                    <a:tint val="75000"/>
                  </a:prstClr>
                </a:solidFill>
              </a:rPr>
              <a:pPr>
                <a:defRPr/>
              </a:pPr>
              <a:t>3/10/2025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599C66-BAD7-4A04-8312-DB5F2C59D07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9F4F1D-DD42-493A-A619-0D38B5EC045E}" type="datetimeFigureOut">
              <a:rPr lang="en-US">
                <a:solidFill>
                  <a:prstClr val="black">
                    <a:tint val="75000"/>
                  </a:prstClr>
                </a:solidFill>
              </a:rPr>
              <a:pPr>
                <a:defRPr/>
              </a:pPr>
              <a:t>3/10/2025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206827-4711-429D-9FED-5CE0D19E35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BD7357E-5BFA-446A-AB82-F747B8BFED3E}" type="datetimeFigureOut">
              <a:rPr lang="en-US">
                <a:solidFill>
                  <a:prstClr val="black">
                    <a:tint val="75000"/>
                  </a:prstClr>
                </a:solidFill>
              </a:rPr>
              <a:pPr>
                <a:defRPr/>
              </a:pPr>
              <a:t>3/10/2025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AD3FF14-5556-4442-AE1D-706B8441D63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0" y="5057775"/>
            <a:ext cx="746125" cy="809625"/>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latin typeface="Arial Black" pitchFamily="34" charset="0"/>
                <a:cs typeface="Times New Roman" pitchFamily="18" charset="0"/>
              </a:rPr>
              <a:t>Timeline</a:t>
            </a:r>
            <a:endParaRPr lang="en-US" sz="800">
              <a:solidFill>
                <a:srgbClr val="000000"/>
              </a:solidFill>
            </a:endParaRPr>
          </a:p>
        </p:txBody>
      </p:sp>
      <p:sp>
        <p:nvSpPr>
          <p:cNvPr id="1048" name="Rectangle 24"/>
          <p:cNvSpPr>
            <a:spLocks noChangeArrowheads="1"/>
          </p:cNvSpPr>
          <p:nvPr userDrawn="1"/>
        </p:nvSpPr>
        <p:spPr bwMode="auto">
          <a:xfrm>
            <a:off x="0" y="5394325"/>
            <a:ext cx="746125" cy="241300"/>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latin typeface="Arial Black" pitchFamily="34" charset="0"/>
                <a:cs typeface="Times New Roman" pitchFamily="18" charset="0"/>
              </a:rPr>
              <a:t>Key DPs</a:t>
            </a:r>
            <a:endParaRPr lang="en-US" sz="800">
              <a:solidFill>
                <a:srgbClr val="000000"/>
              </a:solidFill>
            </a:endParaRPr>
          </a:p>
        </p:txBody>
      </p:sp>
      <p:sp>
        <p:nvSpPr>
          <p:cNvPr id="1050" name="Rectangle 26"/>
          <p:cNvSpPr>
            <a:spLocks noChangeArrowheads="1"/>
          </p:cNvSpPr>
          <p:nvPr userDrawn="1"/>
        </p:nvSpPr>
        <p:spPr bwMode="auto">
          <a:xfrm>
            <a:off x="6369050" y="4803775"/>
            <a:ext cx="1525588" cy="244475"/>
          </a:xfrm>
          <a:prstGeom prst="rect">
            <a:avLst/>
          </a:prstGeom>
          <a:noFill/>
          <a:ln w="9525">
            <a:noFill/>
            <a:miter lim="800000"/>
            <a:headEnd/>
            <a:tailEnd/>
          </a:ln>
          <a:effectLst/>
        </p:spPr>
        <p:txBody>
          <a:bodyPr/>
          <a:lstStyle/>
          <a:p>
            <a:pPr fontAlgn="base">
              <a:spcBef>
                <a:spcPct val="20000"/>
              </a:spcBef>
              <a:spcAft>
                <a:spcPct val="0"/>
              </a:spcAft>
              <a:defRPr/>
            </a:pPr>
            <a:endParaRPr lang="en-US" sz="800">
              <a:solidFill>
                <a:srgbClr val="000000"/>
              </a:solidFill>
            </a:endParaRPr>
          </a:p>
        </p:txBody>
      </p:sp>
      <p:sp>
        <p:nvSpPr>
          <p:cNvPr id="1051" name="Rectangle 27"/>
          <p:cNvSpPr>
            <a:spLocks noChangeArrowheads="1"/>
          </p:cNvSpPr>
          <p:nvPr userDrawn="1"/>
        </p:nvSpPr>
        <p:spPr bwMode="auto">
          <a:xfrm>
            <a:off x="5603875" y="4803775"/>
            <a:ext cx="765175" cy="244475"/>
          </a:xfrm>
          <a:prstGeom prst="rect">
            <a:avLst/>
          </a:prstGeom>
          <a:noFill/>
          <a:ln w="9525">
            <a:noFill/>
            <a:miter lim="800000"/>
            <a:headEnd/>
            <a:tailEnd/>
          </a:ln>
          <a:effectLst/>
        </p:spPr>
        <p:txBody>
          <a:bodyPr/>
          <a:lstStyle/>
          <a:p>
            <a:pPr fontAlgn="base">
              <a:spcBef>
                <a:spcPct val="20000"/>
              </a:spcBef>
              <a:spcAft>
                <a:spcPct val="0"/>
              </a:spcAft>
              <a:defRPr/>
            </a:pPr>
            <a:endParaRPr lang="en-US" sz="800">
              <a:solidFill>
                <a:srgbClr val="000000"/>
              </a:solidFill>
            </a:endParaRPr>
          </a:p>
        </p:txBody>
      </p:sp>
      <p:sp>
        <p:nvSpPr>
          <p:cNvPr id="1054" name="Rectangle 30"/>
          <p:cNvSpPr>
            <a:spLocks noChangeArrowheads="1"/>
          </p:cNvSpPr>
          <p:nvPr userDrawn="1"/>
        </p:nvSpPr>
        <p:spPr bwMode="auto">
          <a:xfrm>
            <a:off x="1068388" y="4803775"/>
            <a:ext cx="838200" cy="244475"/>
          </a:xfrm>
          <a:prstGeom prst="rect">
            <a:avLst/>
          </a:prstGeom>
          <a:noFill/>
          <a:ln w="9525">
            <a:noFill/>
            <a:miter lim="800000"/>
            <a:headEnd/>
            <a:tailEnd/>
          </a:ln>
          <a:effectLst/>
        </p:spPr>
        <p:txBody>
          <a:bodyPr/>
          <a:lstStyle/>
          <a:p>
            <a:pPr fontAlgn="base">
              <a:spcBef>
                <a:spcPct val="20000"/>
              </a:spcBef>
              <a:spcAft>
                <a:spcPct val="0"/>
              </a:spcAft>
              <a:defRPr/>
            </a:pPr>
            <a:endParaRPr lang="en-US" sz="800">
              <a:solidFill>
                <a:srgbClr val="000000"/>
              </a:solidFill>
            </a:endParaRPr>
          </a:p>
        </p:txBody>
      </p:sp>
      <p:sp>
        <p:nvSpPr>
          <p:cNvPr id="1056" name="Rectangle 32"/>
          <p:cNvSpPr>
            <a:spLocks noChangeArrowheads="1"/>
          </p:cNvSpPr>
          <p:nvPr userDrawn="1"/>
        </p:nvSpPr>
        <p:spPr bwMode="auto">
          <a:xfrm>
            <a:off x="0" y="4803775"/>
            <a:ext cx="746125" cy="244475"/>
          </a:xfrm>
          <a:prstGeom prst="rect">
            <a:avLst/>
          </a:prstGeom>
          <a:noFill/>
          <a:ln w="9525">
            <a:noFill/>
            <a:miter lim="800000"/>
            <a:headEnd/>
            <a:tailEnd/>
          </a:ln>
          <a:effectLst/>
        </p:spPr>
        <p:txBody>
          <a:bodyPr/>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Location</a:t>
            </a:r>
            <a:endParaRPr lang="en-US" sz="800" dirty="0">
              <a:solidFill>
                <a:srgbClr val="000000"/>
              </a:solidFill>
            </a:endParaRPr>
          </a:p>
        </p:txBody>
      </p:sp>
      <p:sp>
        <p:nvSpPr>
          <p:cNvPr id="1066" name="Rectangle 42"/>
          <p:cNvSpPr>
            <a:spLocks noChangeArrowheads="1"/>
          </p:cNvSpPr>
          <p:nvPr userDrawn="1"/>
        </p:nvSpPr>
        <p:spPr bwMode="auto">
          <a:xfrm>
            <a:off x="762000" y="4615656"/>
            <a:ext cx="730250" cy="206375"/>
          </a:xfrm>
          <a:prstGeom prst="rect">
            <a:avLst/>
          </a:prstGeom>
          <a:noFill/>
          <a:ln w="9525">
            <a:noFill/>
            <a:miter lim="800000"/>
            <a:headEnd/>
            <a:tailEnd/>
          </a:ln>
          <a:effectLst/>
        </p:spPr>
        <p:txBody>
          <a:bodyPr/>
          <a:lstStyle/>
          <a:p>
            <a:pPr algn="ctr" fontAlgn="base">
              <a:spcBef>
                <a:spcPct val="0"/>
              </a:spcBef>
              <a:spcAft>
                <a:spcPct val="0"/>
              </a:spcAft>
              <a:defRPr/>
            </a:pPr>
            <a:endParaRPr lang="en-US" sz="800" dirty="0">
              <a:solidFill>
                <a:srgbClr val="000000"/>
              </a:solidFill>
            </a:endParaRPr>
          </a:p>
        </p:txBody>
      </p:sp>
      <p:sp>
        <p:nvSpPr>
          <p:cNvPr id="1068" name="Rectangle 44"/>
          <p:cNvSpPr>
            <a:spLocks noChangeArrowheads="1"/>
          </p:cNvSpPr>
          <p:nvPr userDrawn="1"/>
        </p:nvSpPr>
        <p:spPr bwMode="auto">
          <a:xfrm>
            <a:off x="0" y="4591050"/>
            <a:ext cx="746125" cy="212725"/>
          </a:xfrm>
          <a:prstGeom prst="rect">
            <a:avLst/>
          </a:prstGeom>
          <a:noFill/>
          <a:ln w="9525">
            <a:noFill/>
            <a:miter lim="800000"/>
            <a:headEnd/>
            <a:tailEnd/>
          </a:ln>
          <a:effectLst/>
        </p:spPr>
        <p:txBody>
          <a:bodyPr/>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Age	</a:t>
            </a:r>
            <a:endParaRPr lang="en-US" sz="800" dirty="0">
              <a:solidFill>
                <a:srgbClr val="000000"/>
              </a:solidFill>
            </a:endParaRPr>
          </a:p>
        </p:txBody>
      </p:sp>
      <p:sp>
        <p:nvSpPr>
          <p:cNvPr id="1069" name="Rectangle 45"/>
          <p:cNvSpPr>
            <a:spLocks noChangeArrowheads="1"/>
          </p:cNvSpPr>
          <p:nvPr userDrawn="1"/>
        </p:nvSpPr>
        <p:spPr bwMode="auto">
          <a:xfrm>
            <a:off x="0" y="4167188"/>
            <a:ext cx="746125" cy="1222375"/>
          </a:xfrm>
          <a:prstGeom prst="rect">
            <a:avLst/>
          </a:prstGeom>
          <a:noFill/>
          <a:ln w="9525">
            <a:noFill/>
            <a:miter lim="800000"/>
            <a:headEnd/>
            <a:tailEnd/>
          </a:ln>
          <a:effectLst/>
        </p:spPr>
        <p:txBody>
          <a:bodyPr/>
          <a:lstStyle/>
          <a:p>
            <a:pPr fontAlgn="base">
              <a:spcBef>
                <a:spcPct val="0"/>
              </a:spcBef>
              <a:spcAft>
                <a:spcPct val="0"/>
              </a:spcAft>
              <a:defRPr/>
            </a:pPr>
            <a:br>
              <a:rPr lang="en-US" sz="1000">
                <a:solidFill>
                  <a:srgbClr val="000000"/>
                </a:solidFill>
                <a:latin typeface="Times New Roman" pitchFamily="18" charset="0"/>
                <a:cs typeface="Times New Roman" pitchFamily="18" charset="0"/>
              </a:rPr>
            </a:br>
            <a:endParaRPr lang="en-US" sz="1000">
              <a:solidFill>
                <a:srgbClr val="000000"/>
              </a:solidFill>
              <a:latin typeface="Times New Roman" pitchFamily="18" charset="0"/>
              <a:cs typeface="Times New Roman" pitchFamily="18" charset="0"/>
            </a:endParaRPr>
          </a:p>
        </p:txBody>
      </p:sp>
      <p:sp>
        <p:nvSpPr>
          <p:cNvPr id="1070" name="Rectangle 46"/>
          <p:cNvSpPr>
            <a:spLocks noChangeArrowheads="1"/>
          </p:cNvSpPr>
          <p:nvPr userDrawn="1"/>
        </p:nvSpPr>
        <p:spPr bwMode="auto">
          <a:xfrm>
            <a:off x="0" y="2944813"/>
            <a:ext cx="746125" cy="1222375"/>
          </a:xfrm>
          <a:prstGeom prst="rect">
            <a:avLst/>
          </a:prstGeom>
          <a:noFill/>
          <a:ln w="9525">
            <a:noFill/>
            <a:miter lim="800000"/>
            <a:headEnd/>
            <a:tailEnd/>
          </a:ln>
          <a:effectLst/>
        </p:spPr>
        <p:txBody>
          <a:bodyPr/>
          <a:lstStyle/>
          <a:p>
            <a:pPr fontAlgn="base">
              <a:spcBef>
                <a:spcPct val="20000"/>
              </a:spcBef>
              <a:spcAft>
                <a:spcPct val="0"/>
              </a:spcAft>
              <a:defRPr/>
            </a:pPr>
            <a:endParaRPr lang="en-US" sz="2800">
              <a:solidFill>
                <a:srgbClr val="000000"/>
              </a:solidFill>
            </a:endParaRPr>
          </a:p>
        </p:txBody>
      </p:sp>
      <p:sp>
        <p:nvSpPr>
          <p:cNvPr id="1072" name="Rectangle 48"/>
          <p:cNvSpPr>
            <a:spLocks noChangeArrowheads="1"/>
          </p:cNvSpPr>
          <p:nvPr userDrawn="1"/>
        </p:nvSpPr>
        <p:spPr bwMode="auto">
          <a:xfrm>
            <a:off x="0" y="1720850"/>
            <a:ext cx="746125" cy="1223963"/>
          </a:xfrm>
          <a:prstGeom prst="rect">
            <a:avLst/>
          </a:prstGeom>
          <a:noFill/>
          <a:ln w="9525">
            <a:noFill/>
            <a:miter lim="800000"/>
            <a:headEnd/>
            <a:tailEnd/>
          </a:ln>
          <a:effectLst/>
        </p:spPr>
        <p:txBody>
          <a:bodyPr/>
          <a:lstStyle/>
          <a:p>
            <a:pPr fontAlgn="base">
              <a:spcBef>
                <a:spcPct val="0"/>
              </a:spcBef>
              <a:spcAft>
                <a:spcPct val="0"/>
              </a:spcAft>
              <a:defRPr/>
            </a:pPr>
            <a:br>
              <a:rPr lang="en-US" sz="1000">
                <a:solidFill>
                  <a:srgbClr val="000000"/>
                </a:solidFill>
                <a:latin typeface="Times New Roman" pitchFamily="18" charset="0"/>
                <a:cs typeface="Times New Roman" pitchFamily="18" charset="0"/>
              </a:rPr>
            </a:br>
            <a:endParaRPr lang="en-US" sz="1000">
              <a:solidFill>
                <a:srgbClr val="000000"/>
              </a:solidFill>
              <a:latin typeface="Times New Roman" pitchFamily="18" charset="0"/>
              <a:cs typeface="Times New Roman" pitchFamily="18" charset="0"/>
            </a:endParaRPr>
          </a:p>
        </p:txBody>
      </p:sp>
      <p:sp>
        <p:nvSpPr>
          <p:cNvPr id="1084" name="Rectangle 60"/>
          <p:cNvSpPr>
            <a:spLocks noChangeArrowheads="1"/>
          </p:cNvSpPr>
          <p:nvPr userDrawn="1"/>
        </p:nvSpPr>
        <p:spPr bwMode="auto">
          <a:xfrm>
            <a:off x="0" y="1477963"/>
            <a:ext cx="746125"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a:solidFill>
                  <a:srgbClr val="000000"/>
                </a:solidFill>
                <a:latin typeface="Arial Black" pitchFamily="34" charset="0"/>
                <a:cs typeface="Times New Roman" pitchFamily="18" charset="0"/>
              </a:rPr>
              <a:t>Year</a:t>
            </a:r>
            <a:endParaRPr lang="en-US">
              <a:solidFill>
                <a:srgbClr val="000000"/>
              </a:solidFill>
            </a:endParaRPr>
          </a:p>
        </p:txBody>
      </p:sp>
      <p:sp>
        <p:nvSpPr>
          <p:cNvPr id="1096" name="Rectangle 72"/>
          <p:cNvSpPr>
            <a:spLocks noChangeArrowheads="1"/>
          </p:cNvSpPr>
          <p:nvPr userDrawn="1"/>
        </p:nvSpPr>
        <p:spPr bwMode="auto">
          <a:xfrm>
            <a:off x="0" y="1236663"/>
            <a:ext cx="746125"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a:solidFill>
                  <a:srgbClr val="000000"/>
                </a:solidFill>
                <a:latin typeface="Arial Black" pitchFamily="34" charset="0"/>
                <a:cs typeface="Times New Roman" pitchFamily="18" charset="0"/>
              </a:rPr>
              <a:t>Rank</a:t>
            </a:r>
            <a:endParaRPr lang="en-US">
              <a:solidFill>
                <a:srgbClr val="000000"/>
              </a:solidFill>
            </a:endParaRPr>
          </a:p>
        </p:txBody>
      </p:sp>
      <p:sp>
        <p:nvSpPr>
          <p:cNvPr id="1108" name="Rectangle 84"/>
          <p:cNvSpPr>
            <a:spLocks noChangeArrowheads="1"/>
          </p:cNvSpPr>
          <p:nvPr userDrawn="1"/>
        </p:nvSpPr>
        <p:spPr bwMode="auto">
          <a:xfrm>
            <a:off x="0" y="984250"/>
            <a:ext cx="746125" cy="252413"/>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Boards</a:t>
            </a:r>
            <a:endParaRPr lang="en-US" dirty="0">
              <a:solidFill>
                <a:srgbClr val="000000"/>
              </a:solidFill>
            </a:endParaRPr>
          </a:p>
        </p:txBody>
      </p:sp>
      <p:sp>
        <p:nvSpPr>
          <p:cNvPr id="1109" name="Rectangle 85"/>
          <p:cNvSpPr>
            <a:spLocks noChangeArrowheads="1"/>
          </p:cNvSpPr>
          <p:nvPr userDrawn="1"/>
        </p:nvSpPr>
        <p:spPr bwMode="auto">
          <a:xfrm>
            <a:off x="7439025" y="649288"/>
            <a:ext cx="10668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0" name="Rectangle 86"/>
          <p:cNvSpPr>
            <a:spLocks noChangeArrowheads="1"/>
          </p:cNvSpPr>
          <p:nvPr userDrawn="1"/>
        </p:nvSpPr>
        <p:spPr bwMode="auto">
          <a:xfrm>
            <a:off x="6829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sp>
        <p:nvSpPr>
          <p:cNvPr id="1111" name="Rectangle 87"/>
          <p:cNvSpPr>
            <a:spLocks noChangeArrowheads="1"/>
          </p:cNvSpPr>
          <p:nvPr userDrawn="1"/>
        </p:nvSpPr>
        <p:spPr bwMode="auto">
          <a:xfrm>
            <a:off x="6067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2" name="Rectangle 88"/>
          <p:cNvSpPr>
            <a:spLocks noChangeArrowheads="1"/>
          </p:cNvSpPr>
          <p:nvPr userDrawn="1"/>
        </p:nvSpPr>
        <p:spPr bwMode="auto">
          <a:xfrm>
            <a:off x="5305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sp>
        <p:nvSpPr>
          <p:cNvPr id="1113" name="Rectangle 89"/>
          <p:cNvSpPr>
            <a:spLocks noChangeArrowheads="1"/>
          </p:cNvSpPr>
          <p:nvPr userDrawn="1"/>
        </p:nvSpPr>
        <p:spPr bwMode="auto">
          <a:xfrm>
            <a:off x="4543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4" name="Rectangle 90"/>
          <p:cNvSpPr>
            <a:spLocks noChangeArrowheads="1"/>
          </p:cNvSpPr>
          <p:nvPr userDrawn="1"/>
        </p:nvSpPr>
        <p:spPr bwMode="auto">
          <a:xfrm>
            <a:off x="3762375" y="649288"/>
            <a:ext cx="841375"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sp>
        <p:nvSpPr>
          <p:cNvPr id="1115" name="Rectangle 91"/>
          <p:cNvSpPr>
            <a:spLocks noChangeArrowheads="1"/>
          </p:cNvSpPr>
          <p:nvPr userDrawn="1"/>
        </p:nvSpPr>
        <p:spPr bwMode="auto">
          <a:xfrm>
            <a:off x="3019425" y="649288"/>
            <a:ext cx="8255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6" name="Rectangle 92"/>
          <p:cNvSpPr>
            <a:spLocks noChangeArrowheads="1"/>
          </p:cNvSpPr>
          <p:nvPr userDrawn="1"/>
        </p:nvSpPr>
        <p:spPr bwMode="auto">
          <a:xfrm>
            <a:off x="2257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sp>
        <p:nvSpPr>
          <p:cNvPr id="1117" name="Rectangle 93"/>
          <p:cNvSpPr>
            <a:spLocks noChangeArrowheads="1"/>
          </p:cNvSpPr>
          <p:nvPr userDrawn="1"/>
        </p:nvSpPr>
        <p:spPr bwMode="auto">
          <a:xfrm>
            <a:off x="1495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8" name="Rectangle 94"/>
          <p:cNvSpPr>
            <a:spLocks noChangeArrowheads="1"/>
          </p:cNvSpPr>
          <p:nvPr userDrawn="1"/>
        </p:nvSpPr>
        <p:spPr bwMode="auto">
          <a:xfrm>
            <a:off x="733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endParaRPr lang="en-US" dirty="0">
              <a:solidFill>
                <a:srgbClr val="000000"/>
              </a:solidFill>
            </a:endParaRPr>
          </a:p>
        </p:txBody>
      </p:sp>
      <p:sp>
        <p:nvSpPr>
          <p:cNvPr id="1120" name="Rectangle 96"/>
          <p:cNvSpPr>
            <a:spLocks noChangeArrowheads="1"/>
          </p:cNvSpPr>
          <p:nvPr userDrawn="1"/>
        </p:nvSpPr>
        <p:spPr bwMode="auto">
          <a:xfrm>
            <a:off x="0" y="649288"/>
            <a:ext cx="746125"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Timeline</a:t>
            </a:r>
            <a:endParaRPr lang="en-US" dirty="0">
              <a:solidFill>
                <a:srgbClr val="000000"/>
              </a:solidFill>
            </a:endParaRPr>
          </a:p>
        </p:txBody>
      </p:sp>
      <p:sp>
        <p:nvSpPr>
          <p:cNvPr id="1121" name="Rectangle 97"/>
          <p:cNvSpPr>
            <a:spLocks noChangeArrowheads="1"/>
          </p:cNvSpPr>
          <p:nvPr userDrawn="1"/>
        </p:nvSpPr>
        <p:spPr bwMode="auto">
          <a:xfrm>
            <a:off x="0" y="95250"/>
            <a:ext cx="9144000" cy="554038"/>
          </a:xfrm>
          <a:prstGeom prst="rect">
            <a:avLst/>
          </a:prstGeom>
          <a:noFill/>
          <a:ln w="9525">
            <a:noFill/>
            <a:miter lim="800000"/>
            <a:headEnd/>
            <a:tailEnd/>
          </a:ln>
          <a:effectLst/>
        </p:spPr>
        <p:txBody>
          <a:bodyPr/>
          <a:lstStyle/>
          <a:p>
            <a:pPr fontAlgn="base">
              <a:spcBef>
                <a:spcPct val="0"/>
              </a:spcBef>
              <a:spcAft>
                <a:spcPct val="0"/>
              </a:spcAft>
              <a:defRPr/>
            </a:pPr>
            <a:r>
              <a:rPr lang="en-US" sz="800" dirty="0">
                <a:solidFill>
                  <a:srgbClr val="000000"/>
                </a:solidFill>
                <a:latin typeface="Arial Black" pitchFamily="34" charset="0"/>
                <a:cs typeface="Times New Roman" pitchFamily="18" charset="0"/>
              </a:rPr>
              <a:t>As of 09 MAR 19</a:t>
            </a:r>
            <a:endParaRPr lang="en-US" sz="1200" dirty="0">
              <a:solidFill>
                <a:srgbClr val="000000"/>
              </a:solidFill>
              <a:latin typeface="Bernard MT Condensed" pitchFamily="18" charset="0"/>
              <a:cs typeface="Times New Roman" pitchFamily="18" charset="0"/>
            </a:endParaRPr>
          </a:p>
          <a:p>
            <a:pPr eaLnBrk="0" fontAlgn="base" hangingPunct="0">
              <a:spcBef>
                <a:spcPct val="0"/>
              </a:spcBef>
              <a:spcAft>
                <a:spcPct val="0"/>
              </a:spcAft>
              <a:defRPr/>
            </a:pPr>
            <a:r>
              <a:rPr lang="en-US" b="1" u="sng" dirty="0">
                <a:solidFill>
                  <a:srgbClr val="000000"/>
                </a:solidFill>
                <a:latin typeface="Tahoma" pitchFamily="34" charset="0"/>
                <a:cs typeface="Tahoma" pitchFamily="34" charset="0"/>
              </a:rPr>
              <a:t>Five -Year Career Timeline</a:t>
            </a:r>
            <a:endParaRPr lang="en-US" sz="1200" dirty="0">
              <a:solidFill>
                <a:srgbClr val="000000"/>
              </a:solidFill>
              <a:latin typeface="Bernard MT Condensed" pitchFamily="18" charset="0"/>
              <a:cs typeface="Times New Roman" pitchFamily="18" charset="0"/>
            </a:endParaRPr>
          </a:p>
        </p:txBody>
      </p:sp>
      <p:sp>
        <p:nvSpPr>
          <p:cNvPr id="1122" name="Line 98"/>
          <p:cNvSpPr>
            <a:spLocks noChangeShapeType="1"/>
          </p:cNvSpPr>
          <p:nvPr userDrawn="1"/>
        </p:nvSpPr>
        <p:spPr bwMode="auto">
          <a:xfrm>
            <a:off x="0" y="10955"/>
            <a:ext cx="9144000" cy="0"/>
          </a:xfrm>
          <a:prstGeom prst="line">
            <a:avLst/>
          </a:prstGeom>
          <a:noFill/>
          <a:ln w="635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3" name="Line 99"/>
          <p:cNvSpPr>
            <a:spLocks noChangeShapeType="1"/>
          </p:cNvSpPr>
          <p:nvPr userDrawn="1"/>
        </p:nvSpPr>
        <p:spPr bwMode="auto">
          <a:xfrm>
            <a:off x="0" y="5800725"/>
            <a:ext cx="9144000" cy="0"/>
          </a:xfrm>
          <a:prstGeom prst="line">
            <a:avLst/>
          </a:prstGeom>
          <a:noFill/>
          <a:ln w="9525"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5" name="Line 101"/>
          <p:cNvSpPr>
            <a:spLocks noChangeShapeType="1"/>
          </p:cNvSpPr>
          <p:nvPr userDrawn="1"/>
        </p:nvSpPr>
        <p:spPr bwMode="auto">
          <a:xfrm>
            <a:off x="9144000" y="19050"/>
            <a:ext cx="0" cy="6858000"/>
          </a:xfrm>
          <a:prstGeom prst="line">
            <a:avLst/>
          </a:prstGeom>
          <a:noFill/>
          <a:ln w="635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6" name="Line 102"/>
          <p:cNvSpPr>
            <a:spLocks noChangeShapeType="1"/>
          </p:cNvSpPr>
          <p:nvPr userDrawn="1"/>
        </p:nvSpPr>
        <p:spPr bwMode="auto">
          <a:xfrm>
            <a:off x="0" y="649288"/>
            <a:ext cx="9144000" cy="0"/>
          </a:xfrm>
          <a:prstGeom prst="line">
            <a:avLst/>
          </a:prstGeom>
          <a:noFill/>
          <a:ln w="635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7" name="Line 103"/>
          <p:cNvSpPr>
            <a:spLocks noChangeShapeType="1"/>
          </p:cNvSpPr>
          <p:nvPr userDrawn="1"/>
        </p:nvSpPr>
        <p:spPr bwMode="auto">
          <a:xfrm>
            <a:off x="0" y="984250"/>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8" name="Line 104"/>
          <p:cNvSpPr>
            <a:spLocks noChangeShapeType="1"/>
          </p:cNvSpPr>
          <p:nvPr userDrawn="1"/>
        </p:nvSpPr>
        <p:spPr bwMode="auto">
          <a:xfrm>
            <a:off x="746125" y="649288"/>
            <a:ext cx="0" cy="5120640"/>
          </a:xfrm>
          <a:prstGeom prst="line">
            <a:avLst/>
          </a:prstGeom>
          <a:noFill/>
          <a:ln w="254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9" name="Line 105"/>
          <p:cNvSpPr>
            <a:spLocks noChangeShapeType="1"/>
          </p:cNvSpPr>
          <p:nvPr userDrawn="1"/>
        </p:nvSpPr>
        <p:spPr bwMode="auto">
          <a:xfrm>
            <a:off x="733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0" name="Line 106"/>
          <p:cNvSpPr>
            <a:spLocks noChangeShapeType="1"/>
          </p:cNvSpPr>
          <p:nvPr userDrawn="1"/>
        </p:nvSpPr>
        <p:spPr bwMode="auto">
          <a:xfrm>
            <a:off x="1495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1" name="Line 107"/>
          <p:cNvSpPr>
            <a:spLocks noChangeShapeType="1"/>
          </p:cNvSpPr>
          <p:nvPr userDrawn="1"/>
        </p:nvSpPr>
        <p:spPr bwMode="auto">
          <a:xfrm>
            <a:off x="2257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2" name="Line 108"/>
          <p:cNvSpPr>
            <a:spLocks noChangeShapeType="1"/>
          </p:cNvSpPr>
          <p:nvPr userDrawn="1"/>
        </p:nvSpPr>
        <p:spPr bwMode="auto">
          <a:xfrm>
            <a:off x="3019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3" name="Line 109"/>
          <p:cNvSpPr>
            <a:spLocks noChangeShapeType="1"/>
          </p:cNvSpPr>
          <p:nvPr userDrawn="1"/>
        </p:nvSpPr>
        <p:spPr bwMode="auto">
          <a:xfrm>
            <a:off x="38449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4" name="Line 110"/>
          <p:cNvSpPr>
            <a:spLocks noChangeShapeType="1"/>
          </p:cNvSpPr>
          <p:nvPr userDrawn="1"/>
        </p:nvSpPr>
        <p:spPr bwMode="auto">
          <a:xfrm>
            <a:off x="4543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5" name="Line 111"/>
          <p:cNvSpPr>
            <a:spLocks noChangeShapeType="1"/>
          </p:cNvSpPr>
          <p:nvPr userDrawn="1"/>
        </p:nvSpPr>
        <p:spPr bwMode="auto">
          <a:xfrm>
            <a:off x="5305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6" name="Line 112"/>
          <p:cNvSpPr>
            <a:spLocks noChangeShapeType="1"/>
          </p:cNvSpPr>
          <p:nvPr userDrawn="1"/>
        </p:nvSpPr>
        <p:spPr bwMode="auto">
          <a:xfrm>
            <a:off x="6067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7" name="Line 113"/>
          <p:cNvSpPr>
            <a:spLocks noChangeShapeType="1"/>
          </p:cNvSpPr>
          <p:nvPr userDrawn="1"/>
        </p:nvSpPr>
        <p:spPr bwMode="auto">
          <a:xfrm>
            <a:off x="6829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8" name="Line 114"/>
          <p:cNvSpPr>
            <a:spLocks noChangeShapeType="1"/>
          </p:cNvSpPr>
          <p:nvPr userDrawn="1"/>
        </p:nvSpPr>
        <p:spPr bwMode="auto">
          <a:xfrm>
            <a:off x="7591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9" name="Line 115"/>
          <p:cNvSpPr>
            <a:spLocks noChangeShapeType="1"/>
          </p:cNvSpPr>
          <p:nvPr userDrawn="1"/>
        </p:nvSpPr>
        <p:spPr bwMode="auto">
          <a:xfrm>
            <a:off x="0" y="1236663"/>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0" name="Line 116"/>
          <p:cNvSpPr>
            <a:spLocks noChangeShapeType="1"/>
          </p:cNvSpPr>
          <p:nvPr userDrawn="1"/>
        </p:nvSpPr>
        <p:spPr bwMode="auto">
          <a:xfrm>
            <a:off x="0" y="1477963"/>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1" name="Line 117"/>
          <p:cNvSpPr>
            <a:spLocks noChangeShapeType="1"/>
          </p:cNvSpPr>
          <p:nvPr userDrawn="1"/>
        </p:nvSpPr>
        <p:spPr bwMode="auto">
          <a:xfrm>
            <a:off x="0" y="1720850"/>
            <a:ext cx="9144000" cy="0"/>
          </a:xfrm>
          <a:prstGeom prst="line">
            <a:avLst/>
          </a:prstGeom>
          <a:noFill/>
          <a:ln w="254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2" name="Line 118"/>
          <p:cNvSpPr>
            <a:spLocks noChangeShapeType="1"/>
          </p:cNvSpPr>
          <p:nvPr userDrawn="1"/>
        </p:nvSpPr>
        <p:spPr bwMode="auto">
          <a:xfrm>
            <a:off x="0" y="2667000"/>
            <a:ext cx="746125"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3" name="Line 119"/>
          <p:cNvSpPr>
            <a:spLocks noChangeShapeType="1"/>
          </p:cNvSpPr>
          <p:nvPr userDrawn="1"/>
        </p:nvSpPr>
        <p:spPr bwMode="auto">
          <a:xfrm>
            <a:off x="-1" y="3657600"/>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4" name="Line 120"/>
          <p:cNvSpPr>
            <a:spLocks noChangeShapeType="1"/>
          </p:cNvSpPr>
          <p:nvPr userDrawn="1"/>
        </p:nvSpPr>
        <p:spPr bwMode="auto">
          <a:xfrm>
            <a:off x="0" y="4591050"/>
            <a:ext cx="9144000" cy="0"/>
          </a:xfrm>
          <a:prstGeom prst="line">
            <a:avLst/>
          </a:prstGeom>
          <a:noFill/>
          <a:ln w="254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5" name="Line 121"/>
          <p:cNvSpPr>
            <a:spLocks noChangeShapeType="1"/>
          </p:cNvSpPr>
          <p:nvPr userDrawn="1"/>
        </p:nvSpPr>
        <p:spPr bwMode="auto">
          <a:xfrm>
            <a:off x="0" y="4803775"/>
            <a:ext cx="9144000" cy="0"/>
          </a:xfrm>
          <a:prstGeom prst="line">
            <a:avLst/>
          </a:prstGeom>
          <a:noFill/>
          <a:ln w="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6" name="Line 122"/>
          <p:cNvSpPr>
            <a:spLocks noChangeShapeType="1"/>
          </p:cNvSpPr>
          <p:nvPr userDrawn="1"/>
        </p:nvSpPr>
        <p:spPr bwMode="auto">
          <a:xfrm>
            <a:off x="744538" y="4597400"/>
            <a:ext cx="0" cy="1163637"/>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56" name="Line 132"/>
          <p:cNvSpPr>
            <a:spLocks noChangeShapeType="1"/>
          </p:cNvSpPr>
          <p:nvPr userDrawn="1"/>
        </p:nvSpPr>
        <p:spPr bwMode="auto">
          <a:xfrm>
            <a:off x="0" y="5048250"/>
            <a:ext cx="9144000" cy="0"/>
          </a:xfrm>
          <a:prstGeom prst="line">
            <a:avLst/>
          </a:prstGeom>
          <a:noFill/>
          <a:ln w="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57" name="Line 133"/>
          <p:cNvSpPr>
            <a:spLocks noChangeShapeType="1"/>
          </p:cNvSpPr>
          <p:nvPr userDrawn="1"/>
        </p:nvSpPr>
        <p:spPr bwMode="auto">
          <a:xfrm>
            <a:off x="0" y="5289550"/>
            <a:ext cx="9144000" cy="0"/>
          </a:xfrm>
          <a:prstGeom prst="line">
            <a:avLst/>
          </a:prstGeom>
          <a:noFill/>
          <a:ln w="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67" name="Line 143"/>
          <p:cNvSpPr>
            <a:spLocks noChangeShapeType="1"/>
          </p:cNvSpPr>
          <p:nvPr userDrawn="1"/>
        </p:nvSpPr>
        <p:spPr bwMode="auto">
          <a:xfrm>
            <a:off x="1484313" y="4597400"/>
            <a:ext cx="0" cy="11620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68" name="Line 144"/>
          <p:cNvSpPr>
            <a:spLocks noChangeShapeType="1"/>
          </p:cNvSpPr>
          <p:nvPr userDrawn="1"/>
        </p:nvSpPr>
        <p:spPr bwMode="auto">
          <a:xfrm>
            <a:off x="2243138" y="4578350"/>
            <a:ext cx="0" cy="12001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69" name="Line 145"/>
          <p:cNvSpPr>
            <a:spLocks noChangeShapeType="1"/>
          </p:cNvSpPr>
          <p:nvPr userDrawn="1"/>
        </p:nvSpPr>
        <p:spPr bwMode="auto">
          <a:xfrm flipH="1">
            <a:off x="3040063" y="4587875"/>
            <a:ext cx="9525" cy="12001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70" name="Line 146"/>
          <p:cNvSpPr>
            <a:spLocks noChangeShapeType="1"/>
          </p:cNvSpPr>
          <p:nvPr userDrawn="1"/>
        </p:nvSpPr>
        <p:spPr bwMode="auto">
          <a:xfrm>
            <a:off x="3856038" y="4597400"/>
            <a:ext cx="0" cy="11620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71" name="Line 147"/>
          <p:cNvSpPr>
            <a:spLocks noChangeShapeType="1"/>
          </p:cNvSpPr>
          <p:nvPr userDrawn="1"/>
        </p:nvSpPr>
        <p:spPr bwMode="auto">
          <a:xfrm flipH="1">
            <a:off x="4562474" y="4597932"/>
            <a:ext cx="9525" cy="1161198"/>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76" name="Line 152"/>
          <p:cNvSpPr>
            <a:spLocks noChangeShapeType="1"/>
          </p:cNvSpPr>
          <p:nvPr userDrawn="1"/>
        </p:nvSpPr>
        <p:spPr bwMode="auto">
          <a:xfrm flipH="1">
            <a:off x="6807200" y="4597400"/>
            <a:ext cx="9525" cy="11620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grpSp>
        <p:nvGrpSpPr>
          <p:cNvPr id="2" name="Group 156"/>
          <p:cNvGrpSpPr>
            <a:grpSpLocks/>
          </p:cNvGrpSpPr>
          <p:nvPr userDrawn="1"/>
        </p:nvGrpSpPr>
        <p:grpSpPr bwMode="auto">
          <a:xfrm>
            <a:off x="0" y="0"/>
            <a:ext cx="9144000" cy="6858001"/>
            <a:chOff x="0" y="20"/>
            <a:chExt cx="5760" cy="4320"/>
          </a:xfrm>
        </p:grpSpPr>
        <p:sp>
          <p:nvSpPr>
            <p:cNvPr id="1124" name="Line 100"/>
            <p:cNvSpPr>
              <a:spLocks noChangeShapeType="1"/>
            </p:cNvSpPr>
            <p:nvPr userDrawn="1"/>
          </p:nvSpPr>
          <p:spPr bwMode="auto">
            <a:xfrm>
              <a:off x="0" y="20"/>
              <a:ext cx="0" cy="4320"/>
            </a:xfrm>
            <a:prstGeom prst="line">
              <a:avLst/>
            </a:prstGeom>
            <a:noFill/>
            <a:ln w="635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79" name="Line 155"/>
            <p:cNvSpPr>
              <a:spLocks noChangeShapeType="1"/>
            </p:cNvSpPr>
            <p:nvPr userDrawn="1"/>
          </p:nvSpPr>
          <p:spPr bwMode="auto">
            <a:xfrm>
              <a:off x="0" y="4337"/>
              <a:ext cx="5760" cy="0"/>
            </a:xfrm>
            <a:prstGeom prst="line">
              <a:avLst/>
            </a:prstGeom>
            <a:noFill/>
            <a:ln w="762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grpSp>
      <p:sp>
        <p:nvSpPr>
          <p:cNvPr id="1186" name="Line 162"/>
          <p:cNvSpPr>
            <a:spLocks noChangeShapeType="1"/>
          </p:cNvSpPr>
          <p:nvPr userDrawn="1"/>
        </p:nvSpPr>
        <p:spPr bwMode="auto">
          <a:xfrm>
            <a:off x="8375650" y="644525"/>
            <a:ext cx="0" cy="1071563"/>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 name="Line 152"/>
          <p:cNvSpPr>
            <a:spLocks noChangeShapeType="1"/>
          </p:cNvSpPr>
          <p:nvPr userDrawn="1"/>
        </p:nvSpPr>
        <p:spPr bwMode="auto">
          <a:xfrm flipH="1">
            <a:off x="8385175" y="4592637"/>
            <a:ext cx="9525" cy="11620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1" name="Rectangle 86"/>
          <p:cNvSpPr>
            <a:spLocks noChangeArrowheads="1"/>
          </p:cNvSpPr>
          <p:nvPr userDrawn="1"/>
        </p:nvSpPr>
        <p:spPr bwMode="auto">
          <a:xfrm>
            <a:off x="8343900" y="647700"/>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cxnSp>
        <p:nvCxnSpPr>
          <p:cNvPr id="119" name="Straight Connector 118"/>
          <p:cNvCxnSpPr/>
          <p:nvPr userDrawn="1"/>
        </p:nvCxnSpPr>
        <p:spPr>
          <a:xfrm rot="5400000">
            <a:off x="6652260" y="332740"/>
            <a:ext cx="6400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a:xfrm rot="5400000">
            <a:off x="4059935" y="317347"/>
            <a:ext cx="6400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a:xfrm rot="5400000">
            <a:off x="2866841" y="330995"/>
            <a:ext cx="6400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Line 147"/>
          <p:cNvSpPr>
            <a:spLocks noChangeShapeType="1"/>
          </p:cNvSpPr>
          <p:nvPr userDrawn="1"/>
        </p:nvSpPr>
        <p:spPr bwMode="auto">
          <a:xfrm flipH="1">
            <a:off x="5301695" y="4597932"/>
            <a:ext cx="9525" cy="1161198"/>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5" name="Line 147"/>
          <p:cNvSpPr>
            <a:spLocks noChangeShapeType="1"/>
          </p:cNvSpPr>
          <p:nvPr userDrawn="1"/>
        </p:nvSpPr>
        <p:spPr bwMode="auto">
          <a:xfrm flipH="1">
            <a:off x="6021865" y="4597932"/>
            <a:ext cx="9525" cy="1161198"/>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6" name="Line 147"/>
          <p:cNvSpPr>
            <a:spLocks noChangeShapeType="1"/>
          </p:cNvSpPr>
          <p:nvPr userDrawn="1"/>
        </p:nvSpPr>
        <p:spPr bwMode="auto">
          <a:xfrm flipH="1">
            <a:off x="7567590" y="4597932"/>
            <a:ext cx="9525" cy="1161198"/>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07" name="Line 119"/>
          <p:cNvSpPr>
            <a:spLocks noChangeShapeType="1"/>
          </p:cNvSpPr>
          <p:nvPr userDrawn="1"/>
        </p:nvSpPr>
        <p:spPr bwMode="auto">
          <a:xfrm>
            <a:off x="0" y="2662914"/>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cxnSp>
        <p:nvCxnSpPr>
          <p:cNvPr id="109" name="Straight Connector 108"/>
          <p:cNvCxnSpPr/>
          <p:nvPr userDrawn="1"/>
        </p:nvCxnSpPr>
        <p:spPr>
          <a:xfrm flipV="1">
            <a:off x="1467701" y="1662370"/>
            <a:ext cx="24562" cy="401294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69" idx="0"/>
          </p:cNvCxnSpPr>
          <p:nvPr userDrawn="1"/>
        </p:nvCxnSpPr>
        <p:spPr>
          <a:xfrm flipH="1" flipV="1">
            <a:off x="3021957" y="603813"/>
            <a:ext cx="27631" cy="39840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171" idx="0"/>
          </p:cNvCxnSpPr>
          <p:nvPr userDrawn="1"/>
        </p:nvCxnSpPr>
        <p:spPr>
          <a:xfrm flipH="1" flipV="1">
            <a:off x="4540101" y="603813"/>
            <a:ext cx="31898" cy="39941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25" idx="0"/>
          </p:cNvCxnSpPr>
          <p:nvPr userDrawn="1"/>
        </p:nvCxnSpPr>
        <p:spPr>
          <a:xfrm flipV="1">
            <a:off x="6031390" y="642218"/>
            <a:ext cx="38405" cy="39557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26" idx="0"/>
          </p:cNvCxnSpPr>
          <p:nvPr userDrawn="1"/>
        </p:nvCxnSpPr>
        <p:spPr>
          <a:xfrm flipV="1">
            <a:off x="7577115" y="642217"/>
            <a:ext cx="28880" cy="3955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0" y="5057775"/>
            <a:ext cx="746125" cy="809625"/>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latin typeface="Arial Black" pitchFamily="34" charset="0"/>
                <a:cs typeface="Times New Roman" pitchFamily="18" charset="0"/>
              </a:rPr>
              <a:t>Timeline</a:t>
            </a:r>
            <a:endParaRPr lang="en-US" sz="800">
              <a:solidFill>
                <a:srgbClr val="000000"/>
              </a:solidFill>
            </a:endParaRPr>
          </a:p>
        </p:txBody>
      </p:sp>
      <p:sp>
        <p:nvSpPr>
          <p:cNvPr id="1048" name="Rectangle 24"/>
          <p:cNvSpPr>
            <a:spLocks noChangeArrowheads="1"/>
          </p:cNvSpPr>
          <p:nvPr userDrawn="1"/>
        </p:nvSpPr>
        <p:spPr bwMode="auto">
          <a:xfrm>
            <a:off x="0" y="5394325"/>
            <a:ext cx="746125" cy="241300"/>
          </a:xfrm>
          <a:prstGeom prst="rect">
            <a:avLst/>
          </a:prstGeom>
          <a:noFill/>
          <a:ln w="9525">
            <a:noFill/>
            <a:miter lim="800000"/>
            <a:headEnd/>
            <a:tailEnd/>
          </a:ln>
          <a:effectLst/>
        </p:spPr>
        <p:txBody>
          <a:bodyPr/>
          <a:lstStyle/>
          <a:p>
            <a:pPr algn="ctr" fontAlgn="base">
              <a:spcBef>
                <a:spcPct val="0"/>
              </a:spcBef>
              <a:spcAft>
                <a:spcPct val="0"/>
              </a:spcAft>
              <a:defRPr/>
            </a:pPr>
            <a:r>
              <a:rPr lang="en-US" sz="800">
                <a:solidFill>
                  <a:srgbClr val="000000"/>
                </a:solidFill>
                <a:latin typeface="Arial Black" pitchFamily="34" charset="0"/>
                <a:cs typeface="Times New Roman" pitchFamily="18" charset="0"/>
              </a:rPr>
              <a:t>Key DPs</a:t>
            </a:r>
            <a:endParaRPr lang="en-US" sz="800">
              <a:solidFill>
                <a:srgbClr val="000000"/>
              </a:solidFill>
            </a:endParaRPr>
          </a:p>
        </p:txBody>
      </p:sp>
      <p:sp>
        <p:nvSpPr>
          <p:cNvPr id="1050" name="Rectangle 26"/>
          <p:cNvSpPr>
            <a:spLocks noChangeArrowheads="1"/>
          </p:cNvSpPr>
          <p:nvPr userDrawn="1"/>
        </p:nvSpPr>
        <p:spPr bwMode="auto">
          <a:xfrm>
            <a:off x="6369050" y="4803775"/>
            <a:ext cx="1525588" cy="244475"/>
          </a:xfrm>
          <a:prstGeom prst="rect">
            <a:avLst/>
          </a:prstGeom>
          <a:noFill/>
          <a:ln w="9525">
            <a:noFill/>
            <a:miter lim="800000"/>
            <a:headEnd/>
            <a:tailEnd/>
          </a:ln>
          <a:effectLst/>
        </p:spPr>
        <p:txBody>
          <a:bodyPr/>
          <a:lstStyle/>
          <a:p>
            <a:pPr fontAlgn="base">
              <a:spcBef>
                <a:spcPct val="20000"/>
              </a:spcBef>
              <a:spcAft>
                <a:spcPct val="0"/>
              </a:spcAft>
              <a:defRPr/>
            </a:pPr>
            <a:endParaRPr lang="en-US" sz="800">
              <a:solidFill>
                <a:srgbClr val="000000"/>
              </a:solidFill>
            </a:endParaRPr>
          </a:p>
        </p:txBody>
      </p:sp>
      <p:sp>
        <p:nvSpPr>
          <p:cNvPr id="1051" name="Rectangle 27"/>
          <p:cNvSpPr>
            <a:spLocks noChangeArrowheads="1"/>
          </p:cNvSpPr>
          <p:nvPr userDrawn="1"/>
        </p:nvSpPr>
        <p:spPr bwMode="auto">
          <a:xfrm>
            <a:off x="5603875" y="4803775"/>
            <a:ext cx="765175" cy="244475"/>
          </a:xfrm>
          <a:prstGeom prst="rect">
            <a:avLst/>
          </a:prstGeom>
          <a:noFill/>
          <a:ln w="9525">
            <a:noFill/>
            <a:miter lim="800000"/>
            <a:headEnd/>
            <a:tailEnd/>
          </a:ln>
          <a:effectLst/>
        </p:spPr>
        <p:txBody>
          <a:bodyPr/>
          <a:lstStyle/>
          <a:p>
            <a:pPr fontAlgn="base">
              <a:spcBef>
                <a:spcPct val="20000"/>
              </a:spcBef>
              <a:spcAft>
                <a:spcPct val="0"/>
              </a:spcAft>
              <a:defRPr/>
            </a:pPr>
            <a:endParaRPr lang="en-US" sz="800">
              <a:solidFill>
                <a:srgbClr val="000000"/>
              </a:solidFill>
            </a:endParaRPr>
          </a:p>
        </p:txBody>
      </p:sp>
      <p:sp>
        <p:nvSpPr>
          <p:cNvPr id="1054" name="Rectangle 30"/>
          <p:cNvSpPr>
            <a:spLocks noChangeArrowheads="1"/>
          </p:cNvSpPr>
          <p:nvPr userDrawn="1"/>
        </p:nvSpPr>
        <p:spPr bwMode="auto">
          <a:xfrm>
            <a:off x="1068388" y="4803775"/>
            <a:ext cx="838200" cy="244475"/>
          </a:xfrm>
          <a:prstGeom prst="rect">
            <a:avLst/>
          </a:prstGeom>
          <a:noFill/>
          <a:ln w="9525">
            <a:noFill/>
            <a:miter lim="800000"/>
            <a:headEnd/>
            <a:tailEnd/>
          </a:ln>
          <a:effectLst/>
        </p:spPr>
        <p:txBody>
          <a:bodyPr/>
          <a:lstStyle/>
          <a:p>
            <a:pPr fontAlgn="base">
              <a:spcBef>
                <a:spcPct val="20000"/>
              </a:spcBef>
              <a:spcAft>
                <a:spcPct val="0"/>
              </a:spcAft>
              <a:defRPr/>
            </a:pPr>
            <a:endParaRPr lang="en-US" sz="800">
              <a:solidFill>
                <a:srgbClr val="000000"/>
              </a:solidFill>
            </a:endParaRPr>
          </a:p>
        </p:txBody>
      </p:sp>
      <p:sp>
        <p:nvSpPr>
          <p:cNvPr id="1056" name="Rectangle 32"/>
          <p:cNvSpPr>
            <a:spLocks noChangeArrowheads="1"/>
          </p:cNvSpPr>
          <p:nvPr userDrawn="1"/>
        </p:nvSpPr>
        <p:spPr bwMode="auto">
          <a:xfrm>
            <a:off x="0" y="4803775"/>
            <a:ext cx="746125" cy="244475"/>
          </a:xfrm>
          <a:prstGeom prst="rect">
            <a:avLst/>
          </a:prstGeom>
          <a:noFill/>
          <a:ln w="9525">
            <a:noFill/>
            <a:miter lim="800000"/>
            <a:headEnd/>
            <a:tailEnd/>
          </a:ln>
          <a:effectLst/>
        </p:spPr>
        <p:txBody>
          <a:bodyPr/>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Location</a:t>
            </a:r>
            <a:endParaRPr lang="en-US" sz="800" dirty="0">
              <a:solidFill>
                <a:srgbClr val="000000"/>
              </a:solidFill>
            </a:endParaRPr>
          </a:p>
        </p:txBody>
      </p:sp>
      <p:sp>
        <p:nvSpPr>
          <p:cNvPr id="1066" name="Rectangle 42"/>
          <p:cNvSpPr>
            <a:spLocks noChangeArrowheads="1"/>
          </p:cNvSpPr>
          <p:nvPr userDrawn="1"/>
        </p:nvSpPr>
        <p:spPr bwMode="auto">
          <a:xfrm>
            <a:off x="762000" y="4615656"/>
            <a:ext cx="730250" cy="206375"/>
          </a:xfrm>
          <a:prstGeom prst="rect">
            <a:avLst/>
          </a:prstGeom>
          <a:noFill/>
          <a:ln w="9525">
            <a:noFill/>
            <a:miter lim="800000"/>
            <a:headEnd/>
            <a:tailEnd/>
          </a:ln>
          <a:effectLst/>
        </p:spPr>
        <p:txBody>
          <a:bodyPr/>
          <a:lstStyle/>
          <a:p>
            <a:pPr algn="ctr" fontAlgn="base">
              <a:spcBef>
                <a:spcPct val="0"/>
              </a:spcBef>
              <a:spcAft>
                <a:spcPct val="0"/>
              </a:spcAft>
              <a:defRPr/>
            </a:pPr>
            <a:endParaRPr lang="en-US" sz="800" dirty="0">
              <a:solidFill>
                <a:srgbClr val="000000"/>
              </a:solidFill>
            </a:endParaRPr>
          </a:p>
        </p:txBody>
      </p:sp>
      <p:sp>
        <p:nvSpPr>
          <p:cNvPr id="1068" name="Rectangle 44"/>
          <p:cNvSpPr>
            <a:spLocks noChangeArrowheads="1"/>
          </p:cNvSpPr>
          <p:nvPr userDrawn="1"/>
        </p:nvSpPr>
        <p:spPr bwMode="auto">
          <a:xfrm>
            <a:off x="0" y="4591050"/>
            <a:ext cx="746125" cy="212725"/>
          </a:xfrm>
          <a:prstGeom prst="rect">
            <a:avLst/>
          </a:prstGeom>
          <a:noFill/>
          <a:ln w="9525">
            <a:noFill/>
            <a:miter lim="800000"/>
            <a:headEnd/>
            <a:tailEnd/>
          </a:ln>
          <a:effectLst/>
        </p:spPr>
        <p:txBody>
          <a:bodyPr/>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Age	</a:t>
            </a:r>
            <a:endParaRPr lang="en-US" sz="800" dirty="0">
              <a:solidFill>
                <a:srgbClr val="000000"/>
              </a:solidFill>
            </a:endParaRPr>
          </a:p>
        </p:txBody>
      </p:sp>
      <p:sp>
        <p:nvSpPr>
          <p:cNvPr id="1069" name="Rectangle 45"/>
          <p:cNvSpPr>
            <a:spLocks noChangeArrowheads="1"/>
          </p:cNvSpPr>
          <p:nvPr userDrawn="1"/>
        </p:nvSpPr>
        <p:spPr bwMode="auto">
          <a:xfrm>
            <a:off x="0" y="4167188"/>
            <a:ext cx="746125" cy="1222375"/>
          </a:xfrm>
          <a:prstGeom prst="rect">
            <a:avLst/>
          </a:prstGeom>
          <a:noFill/>
          <a:ln w="9525">
            <a:noFill/>
            <a:miter lim="800000"/>
            <a:headEnd/>
            <a:tailEnd/>
          </a:ln>
          <a:effectLst/>
        </p:spPr>
        <p:txBody>
          <a:bodyPr/>
          <a:lstStyle/>
          <a:p>
            <a:pPr fontAlgn="base">
              <a:spcBef>
                <a:spcPct val="0"/>
              </a:spcBef>
              <a:spcAft>
                <a:spcPct val="0"/>
              </a:spcAft>
              <a:defRPr/>
            </a:pPr>
            <a:br>
              <a:rPr lang="en-US" sz="1000">
                <a:solidFill>
                  <a:srgbClr val="000000"/>
                </a:solidFill>
                <a:latin typeface="Times New Roman" pitchFamily="18" charset="0"/>
                <a:cs typeface="Times New Roman" pitchFamily="18" charset="0"/>
              </a:rPr>
            </a:br>
            <a:endParaRPr lang="en-US" sz="1000">
              <a:solidFill>
                <a:srgbClr val="000000"/>
              </a:solidFill>
              <a:latin typeface="Times New Roman" pitchFamily="18" charset="0"/>
              <a:cs typeface="Times New Roman" pitchFamily="18" charset="0"/>
            </a:endParaRPr>
          </a:p>
        </p:txBody>
      </p:sp>
      <p:sp>
        <p:nvSpPr>
          <p:cNvPr id="1070" name="Rectangle 46"/>
          <p:cNvSpPr>
            <a:spLocks noChangeArrowheads="1"/>
          </p:cNvSpPr>
          <p:nvPr userDrawn="1"/>
        </p:nvSpPr>
        <p:spPr bwMode="auto">
          <a:xfrm>
            <a:off x="0" y="2944813"/>
            <a:ext cx="746125" cy="1222375"/>
          </a:xfrm>
          <a:prstGeom prst="rect">
            <a:avLst/>
          </a:prstGeom>
          <a:noFill/>
          <a:ln w="9525">
            <a:noFill/>
            <a:miter lim="800000"/>
            <a:headEnd/>
            <a:tailEnd/>
          </a:ln>
          <a:effectLst/>
        </p:spPr>
        <p:txBody>
          <a:bodyPr/>
          <a:lstStyle/>
          <a:p>
            <a:pPr fontAlgn="base">
              <a:spcBef>
                <a:spcPct val="20000"/>
              </a:spcBef>
              <a:spcAft>
                <a:spcPct val="0"/>
              </a:spcAft>
              <a:defRPr/>
            </a:pPr>
            <a:endParaRPr lang="en-US" sz="2800">
              <a:solidFill>
                <a:srgbClr val="000000"/>
              </a:solidFill>
            </a:endParaRPr>
          </a:p>
        </p:txBody>
      </p:sp>
      <p:sp>
        <p:nvSpPr>
          <p:cNvPr id="1072" name="Rectangle 48"/>
          <p:cNvSpPr>
            <a:spLocks noChangeArrowheads="1"/>
          </p:cNvSpPr>
          <p:nvPr userDrawn="1"/>
        </p:nvSpPr>
        <p:spPr bwMode="auto">
          <a:xfrm>
            <a:off x="0" y="1720850"/>
            <a:ext cx="746125" cy="1223963"/>
          </a:xfrm>
          <a:prstGeom prst="rect">
            <a:avLst/>
          </a:prstGeom>
          <a:noFill/>
          <a:ln w="9525">
            <a:noFill/>
            <a:miter lim="800000"/>
            <a:headEnd/>
            <a:tailEnd/>
          </a:ln>
          <a:effectLst/>
        </p:spPr>
        <p:txBody>
          <a:bodyPr/>
          <a:lstStyle/>
          <a:p>
            <a:pPr fontAlgn="base">
              <a:spcBef>
                <a:spcPct val="0"/>
              </a:spcBef>
              <a:spcAft>
                <a:spcPct val="0"/>
              </a:spcAft>
              <a:defRPr/>
            </a:pPr>
            <a:br>
              <a:rPr lang="en-US" sz="1000">
                <a:solidFill>
                  <a:srgbClr val="000000"/>
                </a:solidFill>
                <a:latin typeface="Times New Roman" pitchFamily="18" charset="0"/>
                <a:cs typeface="Times New Roman" pitchFamily="18" charset="0"/>
              </a:rPr>
            </a:br>
            <a:endParaRPr lang="en-US" sz="1000">
              <a:solidFill>
                <a:srgbClr val="000000"/>
              </a:solidFill>
              <a:latin typeface="Times New Roman" pitchFamily="18" charset="0"/>
              <a:cs typeface="Times New Roman" pitchFamily="18" charset="0"/>
            </a:endParaRPr>
          </a:p>
        </p:txBody>
      </p:sp>
      <p:sp>
        <p:nvSpPr>
          <p:cNvPr id="1084" name="Rectangle 60"/>
          <p:cNvSpPr>
            <a:spLocks noChangeArrowheads="1"/>
          </p:cNvSpPr>
          <p:nvPr userDrawn="1"/>
        </p:nvSpPr>
        <p:spPr bwMode="auto">
          <a:xfrm>
            <a:off x="0" y="1477963"/>
            <a:ext cx="746125"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a:solidFill>
                  <a:srgbClr val="000000"/>
                </a:solidFill>
                <a:latin typeface="Arial Black" pitchFamily="34" charset="0"/>
                <a:cs typeface="Times New Roman" pitchFamily="18" charset="0"/>
              </a:rPr>
              <a:t>Year</a:t>
            </a:r>
            <a:endParaRPr lang="en-US">
              <a:solidFill>
                <a:srgbClr val="000000"/>
              </a:solidFill>
            </a:endParaRPr>
          </a:p>
        </p:txBody>
      </p:sp>
      <p:sp>
        <p:nvSpPr>
          <p:cNvPr id="1096" name="Rectangle 72"/>
          <p:cNvSpPr>
            <a:spLocks noChangeArrowheads="1"/>
          </p:cNvSpPr>
          <p:nvPr userDrawn="1"/>
        </p:nvSpPr>
        <p:spPr bwMode="auto">
          <a:xfrm>
            <a:off x="0" y="1236663"/>
            <a:ext cx="746125"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a:solidFill>
                  <a:srgbClr val="000000"/>
                </a:solidFill>
                <a:latin typeface="Arial Black" pitchFamily="34" charset="0"/>
                <a:cs typeface="Times New Roman" pitchFamily="18" charset="0"/>
              </a:rPr>
              <a:t>Rank</a:t>
            </a:r>
            <a:endParaRPr lang="en-US">
              <a:solidFill>
                <a:srgbClr val="000000"/>
              </a:solidFill>
            </a:endParaRPr>
          </a:p>
        </p:txBody>
      </p:sp>
      <p:sp>
        <p:nvSpPr>
          <p:cNvPr id="1108" name="Rectangle 84"/>
          <p:cNvSpPr>
            <a:spLocks noChangeArrowheads="1"/>
          </p:cNvSpPr>
          <p:nvPr userDrawn="1"/>
        </p:nvSpPr>
        <p:spPr bwMode="auto">
          <a:xfrm>
            <a:off x="0" y="984250"/>
            <a:ext cx="746125" cy="252413"/>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Boards</a:t>
            </a:r>
            <a:endParaRPr lang="en-US" dirty="0">
              <a:solidFill>
                <a:srgbClr val="000000"/>
              </a:solidFill>
            </a:endParaRPr>
          </a:p>
        </p:txBody>
      </p:sp>
      <p:sp>
        <p:nvSpPr>
          <p:cNvPr id="1109" name="Rectangle 85"/>
          <p:cNvSpPr>
            <a:spLocks noChangeArrowheads="1"/>
          </p:cNvSpPr>
          <p:nvPr userDrawn="1"/>
        </p:nvSpPr>
        <p:spPr bwMode="auto">
          <a:xfrm>
            <a:off x="7439025" y="649288"/>
            <a:ext cx="10668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0" name="Rectangle 86"/>
          <p:cNvSpPr>
            <a:spLocks noChangeArrowheads="1"/>
          </p:cNvSpPr>
          <p:nvPr userDrawn="1"/>
        </p:nvSpPr>
        <p:spPr bwMode="auto">
          <a:xfrm>
            <a:off x="6829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sp>
        <p:nvSpPr>
          <p:cNvPr id="1111" name="Rectangle 87"/>
          <p:cNvSpPr>
            <a:spLocks noChangeArrowheads="1"/>
          </p:cNvSpPr>
          <p:nvPr userDrawn="1"/>
        </p:nvSpPr>
        <p:spPr bwMode="auto">
          <a:xfrm>
            <a:off x="6067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2" name="Rectangle 88"/>
          <p:cNvSpPr>
            <a:spLocks noChangeArrowheads="1"/>
          </p:cNvSpPr>
          <p:nvPr userDrawn="1"/>
        </p:nvSpPr>
        <p:spPr bwMode="auto">
          <a:xfrm>
            <a:off x="5305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sp>
        <p:nvSpPr>
          <p:cNvPr id="1113" name="Rectangle 89"/>
          <p:cNvSpPr>
            <a:spLocks noChangeArrowheads="1"/>
          </p:cNvSpPr>
          <p:nvPr userDrawn="1"/>
        </p:nvSpPr>
        <p:spPr bwMode="auto">
          <a:xfrm>
            <a:off x="4543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4" name="Rectangle 90"/>
          <p:cNvSpPr>
            <a:spLocks noChangeArrowheads="1"/>
          </p:cNvSpPr>
          <p:nvPr userDrawn="1"/>
        </p:nvSpPr>
        <p:spPr bwMode="auto">
          <a:xfrm>
            <a:off x="3762375" y="649288"/>
            <a:ext cx="841375"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sp>
        <p:nvSpPr>
          <p:cNvPr id="1115" name="Rectangle 91"/>
          <p:cNvSpPr>
            <a:spLocks noChangeArrowheads="1"/>
          </p:cNvSpPr>
          <p:nvPr userDrawn="1"/>
        </p:nvSpPr>
        <p:spPr bwMode="auto">
          <a:xfrm>
            <a:off x="3019425" y="649288"/>
            <a:ext cx="8255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6" name="Rectangle 92"/>
          <p:cNvSpPr>
            <a:spLocks noChangeArrowheads="1"/>
          </p:cNvSpPr>
          <p:nvPr userDrawn="1"/>
        </p:nvSpPr>
        <p:spPr bwMode="auto">
          <a:xfrm>
            <a:off x="2257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sp>
        <p:nvSpPr>
          <p:cNvPr id="1117" name="Rectangle 93"/>
          <p:cNvSpPr>
            <a:spLocks noChangeArrowheads="1"/>
          </p:cNvSpPr>
          <p:nvPr userDrawn="1"/>
        </p:nvSpPr>
        <p:spPr bwMode="auto">
          <a:xfrm>
            <a:off x="1495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JUL</a:t>
            </a:r>
            <a:r>
              <a:rPr lang="en-US" sz="800" dirty="0">
                <a:solidFill>
                  <a:srgbClr val="000000"/>
                </a:solidFill>
                <a:latin typeface="Arial Black" pitchFamily="34" charset="0"/>
                <a:cs typeface="Times New Roman" pitchFamily="18" charset="0"/>
                <a:sym typeface="Wingdings" pitchFamily="2" charset="2"/>
              </a:rPr>
              <a:t>DEC</a:t>
            </a:r>
          </a:p>
        </p:txBody>
      </p:sp>
      <p:sp>
        <p:nvSpPr>
          <p:cNvPr id="1118" name="Rectangle 94"/>
          <p:cNvSpPr>
            <a:spLocks noChangeArrowheads="1"/>
          </p:cNvSpPr>
          <p:nvPr userDrawn="1"/>
        </p:nvSpPr>
        <p:spPr bwMode="auto">
          <a:xfrm>
            <a:off x="733425" y="649288"/>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endParaRPr lang="en-US" dirty="0">
              <a:solidFill>
                <a:srgbClr val="000000"/>
              </a:solidFill>
            </a:endParaRPr>
          </a:p>
        </p:txBody>
      </p:sp>
      <p:sp>
        <p:nvSpPr>
          <p:cNvPr id="1120" name="Rectangle 96"/>
          <p:cNvSpPr>
            <a:spLocks noChangeArrowheads="1"/>
          </p:cNvSpPr>
          <p:nvPr userDrawn="1"/>
        </p:nvSpPr>
        <p:spPr bwMode="auto">
          <a:xfrm>
            <a:off x="0" y="649288"/>
            <a:ext cx="746125"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Timeline</a:t>
            </a:r>
            <a:endParaRPr lang="en-US" dirty="0">
              <a:solidFill>
                <a:srgbClr val="000000"/>
              </a:solidFill>
            </a:endParaRPr>
          </a:p>
        </p:txBody>
      </p:sp>
      <p:sp>
        <p:nvSpPr>
          <p:cNvPr id="1121" name="Rectangle 97"/>
          <p:cNvSpPr>
            <a:spLocks noChangeArrowheads="1"/>
          </p:cNvSpPr>
          <p:nvPr userDrawn="1"/>
        </p:nvSpPr>
        <p:spPr bwMode="auto">
          <a:xfrm>
            <a:off x="0" y="95250"/>
            <a:ext cx="9144000" cy="554038"/>
          </a:xfrm>
          <a:prstGeom prst="rect">
            <a:avLst/>
          </a:prstGeom>
          <a:noFill/>
          <a:ln w="9525">
            <a:noFill/>
            <a:miter lim="800000"/>
            <a:headEnd/>
            <a:tailEnd/>
          </a:ln>
          <a:effectLst/>
        </p:spPr>
        <p:txBody>
          <a:bodyPr/>
          <a:lstStyle/>
          <a:p>
            <a:pPr fontAlgn="base">
              <a:spcBef>
                <a:spcPct val="0"/>
              </a:spcBef>
              <a:spcAft>
                <a:spcPct val="0"/>
              </a:spcAft>
              <a:defRPr/>
            </a:pPr>
            <a:r>
              <a:rPr lang="en-US" sz="800" dirty="0">
                <a:solidFill>
                  <a:srgbClr val="000000"/>
                </a:solidFill>
                <a:latin typeface="Arial Black" pitchFamily="34" charset="0"/>
                <a:cs typeface="Times New Roman" pitchFamily="18" charset="0"/>
              </a:rPr>
              <a:t>As of 09 MAR 19</a:t>
            </a:r>
            <a:endParaRPr lang="en-US" sz="1200" dirty="0">
              <a:solidFill>
                <a:srgbClr val="000000"/>
              </a:solidFill>
              <a:latin typeface="Bernard MT Condensed" pitchFamily="18" charset="0"/>
              <a:cs typeface="Times New Roman" pitchFamily="18" charset="0"/>
            </a:endParaRPr>
          </a:p>
          <a:p>
            <a:pPr eaLnBrk="0" fontAlgn="base" hangingPunct="0">
              <a:spcBef>
                <a:spcPct val="0"/>
              </a:spcBef>
              <a:spcAft>
                <a:spcPct val="0"/>
              </a:spcAft>
              <a:defRPr/>
            </a:pPr>
            <a:r>
              <a:rPr lang="en-US" b="1" u="sng" dirty="0">
                <a:solidFill>
                  <a:srgbClr val="000000"/>
                </a:solidFill>
                <a:latin typeface="Tahoma" pitchFamily="34" charset="0"/>
                <a:cs typeface="Tahoma" pitchFamily="34" charset="0"/>
              </a:rPr>
              <a:t>Five -Year Career Timeline</a:t>
            </a:r>
            <a:endParaRPr lang="en-US" sz="1200" dirty="0">
              <a:solidFill>
                <a:srgbClr val="000000"/>
              </a:solidFill>
              <a:latin typeface="Bernard MT Condensed" pitchFamily="18" charset="0"/>
              <a:cs typeface="Times New Roman" pitchFamily="18" charset="0"/>
            </a:endParaRPr>
          </a:p>
        </p:txBody>
      </p:sp>
      <p:sp>
        <p:nvSpPr>
          <p:cNvPr id="1122" name="Line 98"/>
          <p:cNvSpPr>
            <a:spLocks noChangeShapeType="1"/>
          </p:cNvSpPr>
          <p:nvPr userDrawn="1"/>
        </p:nvSpPr>
        <p:spPr bwMode="auto">
          <a:xfrm>
            <a:off x="0" y="10955"/>
            <a:ext cx="9144000" cy="0"/>
          </a:xfrm>
          <a:prstGeom prst="line">
            <a:avLst/>
          </a:prstGeom>
          <a:noFill/>
          <a:ln w="635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3" name="Line 99"/>
          <p:cNvSpPr>
            <a:spLocks noChangeShapeType="1"/>
          </p:cNvSpPr>
          <p:nvPr userDrawn="1"/>
        </p:nvSpPr>
        <p:spPr bwMode="auto">
          <a:xfrm>
            <a:off x="0" y="5800725"/>
            <a:ext cx="9144000" cy="0"/>
          </a:xfrm>
          <a:prstGeom prst="line">
            <a:avLst/>
          </a:prstGeom>
          <a:noFill/>
          <a:ln w="9525"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5" name="Line 101"/>
          <p:cNvSpPr>
            <a:spLocks noChangeShapeType="1"/>
          </p:cNvSpPr>
          <p:nvPr userDrawn="1"/>
        </p:nvSpPr>
        <p:spPr bwMode="auto">
          <a:xfrm>
            <a:off x="9144000" y="19050"/>
            <a:ext cx="0" cy="6858000"/>
          </a:xfrm>
          <a:prstGeom prst="line">
            <a:avLst/>
          </a:prstGeom>
          <a:noFill/>
          <a:ln w="635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6" name="Line 102"/>
          <p:cNvSpPr>
            <a:spLocks noChangeShapeType="1"/>
          </p:cNvSpPr>
          <p:nvPr userDrawn="1"/>
        </p:nvSpPr>
        <p:spPr bwMode="auto">
          <a:xfrm>
            <a:off x="0" y="649288"/>
            <a:ext cx="9144000" cy="0"/>
          </a:xfrm>
          <a:prstGeom prst="line">
            <a:avLst/>
          </a:prstGeom>
          <a:noFill/>
          <a:ln w="635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7" name="Line 103"/>
          <p:cNvSpPr>
            <a:spLocks noChangeShapeType="1"/>
          </p:cNvSpPr>
          <p:nvPr userDrawn="1"/>
        </p:nvSpPr>
        <p:spPr bwMode="auto">
          <a:xfrm>
            <a:off x="0" y="984250"/>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8" name="Line 104"/>
          <p:cNvSpPr>
            <a:spLocks noChangeShapeType="1"/>
          </p:cNvSpPr>
          <p:nvPr userDrawn="1"/>
        </p:nvSpPr>
        <p:spPr bwMode="auto">
          <a:xfrm>
            <a:off x="746125" y="649288"/>
            <a:ext cx="0" cy="5120640"/>
          </a:xfrm>
          <a:prstGeom prst="line">
            <a:avLst/>
          </a:prstGeom>
          <a:noFill/>
          <a:ln w="254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29" name="Line 105"/>
          <p:cNvSpPr>
            <a:spLocks noChangeShapeType="1"/>
          </p:cNvSpPr>
          <p:nvPr userDrawn="1"/>
        </p:nvSpPr>
        <p:spPr bwMode="auto">
          <a:xfrm>
            <a:off x="733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0" name="Line 106"/>
          <p:cNvSpPr>
            <a:spLocks noChangeShapeType="1"/>
          </p:cNvSpPr>
          <p:nvPr userDrawn="1"/>
        </p:nvSpPr>
        <p:spPr bwMode="auto">
          <a:xfrm>
            <a:off x="1495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1" name="Line 107"/>
          <p:cNvSpPr>
            <a:spLocks noChangeShapeType="1"/>
          </p:cNvSpPr>
          <p:nvPr userDrawn="1"/>
        </p:nvSpPr>
        <p:spPr bwMode="auto">
          <a:xfrm>
            <a:off x="2257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2" name="Line 108"/>
          <p:cNvSpPr>
            <a:spLocks noChangeShapeType="1"/>
          </p:cNvSpPr>
          <p:nvPr userDrawn="1"/>
        </p:nvSpPr>
        <p:spPr bwMode="auto">
          <a:xfrm>
            <a:off x="3019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3" name="Line 109"/>
          <p:cNvSpPr>
            <a:spLocks noChangeShapeType="1"/>
          </p:cNvSpPr>
          <p:nvPr userDrawn="1"/>
        </p:nvSpPr>
        <p:spPr bwMode="auto">
          <a:xfrm>
            <a:off x="38449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4" name="Line 110"/>
          <p:cNvSpPr>
            <a:spLocks noChangeShapeType="1"/>
          </p:cNvSpPr>
          <p:nvPr userDrawn="1"/>
        </p:nvSpPr>
        <p:spPr bwMode="auto">
          <a:xfrm>
            <a:off x="4543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5" name="Line 111"/>
          <p:cNvSpPr>
            <a:spLocks noChangeShapeType="1"/>
          </p:cNvSpPr>
          <p:nvPr userDrawn="1"/>
        </p:nvSpPr>
        <p:spPr bwMode="auto">
          <a:xfrm>
            <a:off x="5305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6" name="Line 112"/>
          <p:cNvSpPr>
            <a:spLocks noChangeShapeType="1"/>
          </p:cNvSpPr>
          <p:nvPr userDrawn="1"/>
        </p:nvSpPr>
        <p:spPr bwMode="auto">
          <a:xfrm>
            <a:off x="6067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7" name="Line 113"/>
          <p:cNvSpPr>
            <a:spLocks noChangeShapeType="1"/>
          </p:cNvSpPr>
          <p:nvPr userDrawn="1"/>
        </p:nvSpPr>
        <p:spPr bwMode="auto">
          <a:xfrm>
            <a:off x="6829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8" name="Line 114"/>
          <p:cNvSpPr>
            <a:spLocks noChangeShapeType="1"/>
          </p:cNvSpPr>
          <p:nvPr userDrawn="1"/>
        </p:nvSpPr>
        <p:spPr bwMode="auto">
          <a:xfrm>
            <a:off x="7591425" y="649288"/>
            <a:ext cx="0" cy="1071562"/>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9" name="Line 115"/>
          <p:cNvSpPr>
            <a:spLocks noChangeShapeType="1"/>
          </p:cNvSpPr>
          <p:nvPr userDrawn="1"/>
        </p:nvSpPr>
        <p:spPr bwMode="auto">
          <a:xfrm>
            <a:off x="0" y="1236663"/>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0" name="Line 116"/>
          <p:cNvSpPr>
            <a:spLocks noChangeShapeType="1"/>
          </p:cNvSpPr>
          <p:nvPr userDrawn="1"/>
        </p:nvSpPr>
        <p:spPr bwMode="auto">
          <a:xfrm>
            <a:off x="0" y="1477963"/>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1" name="Line 117"/>
          <p:cNvSpPr>
            <a:spLocks noChangeShapeType="1"/>
          </p:cNvSpPr>
          <p:nvPr userDrawn="1"/>
        </p:nvSpPr>
        <p:spPr bwMode="auto">
          <a:xfrm>
            <a:off x="0" y="1720850"/>
            <a:ext cx="9144000" cy="0"/>
          </a:xfrm>
          <a:prstGeom prst="line">
            <a:avLst/>
          </a:prstGeom>
          <a:noFill/>
          <a:ln w="254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2" name="Line 118"/>
          <p:cNvSpPr>
            <a:spLocks noChangeShapeType="1"/>
          </p:cNvSpPr>
          <p:nvPr userDrawn="1"/>
        </p:nvSpPr>
        <p:spPr bwMode="auto">
          <a:xfrm>
            <a:off x="0" y="2667000"/>
            <a:ext cx="746125"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3" name="Line 119"/>
          <p:cNvSpPr>
            <a:spLocks noChangeShapeType="1"/>
          </p:cNvSpPr>
          <p:nvPr userDrawn="1"/>
        </p:nvSpPr>
        <p:spPr bwMode="auto">
          <a:xfrm>
            <a:off x="-1" y="3657600"/>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4" name="Line 120"/>
          <p:cNvSpPr>
            <a:spLocks noChangeShapeType="1"/>
          </p:cNvSpPr>
          <p:nvPr userDrawn="1"/>
        </p:nvSpPr>
        <p:spPr bwMode="auto">
          <a:xfrm>
            <a:off x="0" y="4591050"/>
            <a:ext cx="9144000" cy="0"/>
          </a:xfrm>
          <a:prstGeom prst="line">
            <a:avLst/>
          </a:prstGeom>
          <a:noFill/>
          <a:ln w="254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5" name="Line 121"/>
          <p:cNvSpPr>
            <a:spLocks noChangeShapeType="1"/>
          </p:cNvSpPr>
          <p:nvPr userDrawn="1"/>
        </p:nvSpPr>
        <p:spPr bwMode="auto">
          <a:xfrm>
            <a:off x="0" y="4803775"/>
            <a:ext cx="9144000" cy="0"/>
          </a:xfrm>
          <a:prstGeom prst="line">
            <a:avLst/>
          </a:prstGeom>
          <a:noFill/>
          <a:ln w="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46" name="Line 122"/>
          <p:cNvSpPr>
            <a:spLocks noChangeShapeType="1"/>
          </p:cNvSpPr>
          <p:nvPr userDrawn="1"/>
        </p:nvSpPr>
        <p:spPr bwMode="auto">
          <a:xfrm>
            <a:off x="744538" y="4597400"/>
            <a:ext cx="0" cy="1163637"/>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56" name="Line 132"/>
          <p:cNvSpPr>
            <a:spLocks noChangeShapeType="1"/>
          </p:cNvSpPr>
          <p:nvPr userDrawn="1"/>
        </p:nvSpPr>
        <p:spPr bwMode="auto">
          <a:xfrm>
            <a:off x="0" y="5048250"/>
            <a:ext cx="9144000" cy="0"/>
          </a:xfrm>
          <a:prstGeom prst="line">
            <a:avLst/>
          </a:prstGeom>
          <a:noFill/>
          <a:ln w="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57" name="Line 133"/>
          <p:cNvSpPr>
            <a:spLocks noChangeShapeType="1"/>
          </p:cNvSpPr>
          <p:nvPr userDrawn="1"/>
        </p:nvSpPr>
        <p:spPr bwMode="auto">
          <a:xfrm>
            <a:off x="0" y="5289550"/>
            <a:ext cx="9144000" cy="0"/>
          </a:xfrm>
          <a:prstGeom prst="line">
            <a:avLst/>
          </a:prstGeom>
          <a:noFill/>
          <a:ln w="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67" name="Line 143"/>
          <p:cNvSpPr>
            <a:spLocks noChangeShapeType="1"/>
          </p:cNvSpPr>
          <p:nvPr userDrawn="1"/>
        </p:nvSpPr>
        <p:spPr bwMode="auto">
          <a:xfrm>
            <a:off x="1484313" y="4597400"/>
            <a:ext cx="0" cy="11620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68" name="Line 144"/>
          <p:cNvSpPr>
            <a:spLocks noChangeShapeType="1"/>
          </p:cNvSpPr>
          <p:nvPr userDrawn="1"/>
        </p:nvSpPr>
        <p:spPr bwMode="auto">
          <a:xfrm>
            <a:off x="2243138" y="4578350"/>
            <a:ext cx="0" cy="12001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69" name="Line 145"/>
          <p:cNvSpPr>
            <a:spLocks noChangeShapeType="1"/>
          </p:cNvSpPr>
          <p:nvPr userDrawn="1"/>
        </p:nvSpPr>
        <p:spPr bwMode="auto">
          <a:xfrm flipH="1">
            <a:off x="3040063" y="4587875"/>
            <a:ext cx="9525" cy="12001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70" name="Line 146"/>
          <p:cNvSpPr>
            <a:spLocks noChangeShapeType="1"/>
          </p:cNvSpPr>
          <p:nvPr userDrawn="1"/>
        </p:nvSpPr>
        <p:spPr bwMode="auto">
          <a:xfrm>
            <a:off x="3856038" y="4597400"/>
            <a:ext cx="0" cy="11620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71" name="Line 147"/>
          <p:cNvSpPr>
            <a:spLocks noChangeShapeType="1"/>
          </p:cNvSpPr>
          <p:nvPr userDrawn="1"/>
        </p:nvSpPr>
        <p:spPr bwMode="auto">
          <a:xfrm flipH="1">
            <a:off x="4562474" y="4597932"/>
            <a:ext cx="9525" cy="1161198"/>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76" name="Line 152"/>
          <p:cNvSpPr>
            <a:spLocks noChangeShapeType="1"/>
          </p:cNvSpPr>
          <p:nvPr userDrawn="1"/>
        </p:nvSpPr>
        <p:spPr bwMode="auto">
          <a:xfrm flipH="1">
            <a:off x="6807200" y="4597400"/>
            <a:ext cx="9525" cy="11620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grpSp>
        <p:nvGrpSpPr>
          <p:cNvPr id="2" name="Group 156"/>
          <p:cNvGrpSpPr>
            <a:grpSpLocks/>
          </p:cNvGrpSpPr>
          <p:nvPr userDrawn="1"/>
        </p:nvGrpSpPr>
        <p:grpSpPr bwMode="auto">
          <a:xfrm>
            <a:off x="0" y="0"/>
            <a:ext cx="9144000" cy="6858001"/>
            <a:chOff x="0" y="20"/>
            <a:chExt cx="5760" cy="4320"/>
          </a:xfrm>
        </p:grpSpPr>
        <p:sp>
          <p:nvSpPr>
            <p:cNvPr id="1124" name="Line 100"/>
            <p:cNvSpPr>
              <a:spLocks noChangeShapeType="1"/>
            </p:cNvSpPr>
            <p:nvPr userDrawn="1"/>
          </p:nvSpPr>
          <p:spPr bwMode="auto">
            <a:xfrm>
              <a:off x="0" y="20"/>
              <a:ext cx="0" cy="4320"/>
            </a:xfrm>
            <a:prstGeom prst="line">
              <a:avLst/>
            </a:prstGeom>
            <a:noFill/>
            <a:ln w="635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179" name="Line 155"/>
            <p:cNvSpPr>
              <a:spLocks noChangeShapeType="1"/>
            </p:cNvSpPr>
            <p:nvPr userDrawn="1"/>
          </p:nvSpPr>
          <p:spPr bwMode="auto">
            <a:xfrm>
              <a:off x="0" y="4337"/>
              <a:ext cx="5760" cy="0"/>
            </a:xfrm>
            <a:prstGeom prst="line">
              <a:avLst/>
            </a:prstGeom>
            <a:noFill/>
            <a:ln w="76200">
              <a:solidFill>
                <a:schemeClr val="tx1"/>
              </a:solidFill>
              <a:round/>
              <a:headEnd/>
              <a:tailEnd/>
            </a:ln>
            <a:effectLst/>
          </p:spPr>
          <p:txBody>
            <a:bodyPr/>
            <a:lstStyle/>
            <a:p>
              <a:pPr fontAlgn="base">
                <a:spcBef>
                  <a:spcPct val="0"/>
                </a:spcBef>
                <a:spcAft>
                  <a:spcPct val="0"/>
                </a:spcAft>
                <a:defRPr/>
              </a:pPr>
              <a:endParaRPr lang="en-US">
                <a:solidFill>
                  <a:srgbClr val="000000"/>
                </a:solidFill>
              </a:endParaRPr>
            </a:p>
          </p:txBody>
        </p:sp>
      </p:grpSp>
      <p:sp>
        <p:nvSpPr>
          <p:cNvPr id="1186" name="Line 162"/>
          <p:cNvSpPr>
            <a:spLocks noChangeShapeType="1"/>
          </p:cNvSpPr>
          <p:nvPr userDrawn="1"/>
        </p:nvSpPr>
        <p:spPr bwMode="auto">
          <a:xfrm>
            <a:off x="8375650" y="644525"/>
            <a:ext cx="0" cy="1071563"/>
          </a:xfrm>
          <a:prstGeom prst="line">
            <a:avLst/>
          </a:prstGeom>
          <a:noFill/>
          <a:ln w="12700" cap="rnd">
            <a:solidFill>
              <a:srgbClr val="000000"/>
            </a:solidFill>
            <a:round/>
            <a:headEnd/>
            <a:tailEnd/>
          </a:ln>
          <a:effectLst/>
        </p:spPr>
        <p:txBody>
          <a:bodyPr anchor="ctr" anchorCtr="0"/>
          <a:lstStyle/>
          <a:p>
            <a:pPr fontAlgn="base">
              <a:spcBef>
                <a:spcPct val="0"/>
              </a:spcBef>
              <a:spcAft>
                <a:spcPct val="0"/>
              </a:spcAft>
              <a:defRPr/>
            </a:pPr>
            <a:endParaRPr lang="en-US">
              <a:solidFill>
                <a:srgbClr val="000000"/>
              </a:solidFill>
            </a:endParaRPr>
          </a:p>
        </p:txBody>
      </p:sp>
      <p:sp>
        <p:nvSpPr>
          <p:cNvPr id="113" name="Line 152"/>
          <p:cNvSpPr>
            <a:spLocks noChangeShapeType="1"/>
          </p:cNvSpPr>
          <p:nvPr userDrawn="1"/>
        </p:nvSpPr>
        <p:spPr bwMode="auto">
          <a:xfrm flipH="1">
            <a:off x="8385175" y="4592637"/>
            <a:ext cx="9525" cy="116205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1" name="Rectangle 86"/>
          <p:cNvSpPr>
            <a:spLocks noChangeArrowheads="1"/>
          </p:cNvSpPr>
          <p:nvPr userDrawn="1"/>
        </p:nvSpPr>
        <p:spPr bwMode="auto">
          <a:xfrm>
            <a:off x="8343900" y="647700"/>
            <a:ext cx="762000" cy="334962"/>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JAN</a:t>
            </a:r>
            <a:r>
              <a:rPr lang="en-US" sz="800" dirty="0">
                <a:solidFill>
                  <a:srgbClr val="000000"/>
                </a:solidFill>
                <a:latin typeface="Arial Black" pitchFamily="34" charset="0"/>
                <a:cs typeface="Times New Roman" pitchFamily="18" charset="0"/>
                <a:sym typeface="Wingdings" pitchFamily="2" charset="2"/>
              </a:rPr>
              <a:t>JUN</a:t>
            </a:r>
          </a:p>
        </p:txBody>
      </p:sp>
      <p:cxnSp>
        <p:nvCxnSpPr>
          <p:cNvPr id="119" name="Straight Connector 118"/>
          <p:cNvCxnSpPr/>
          <p:nvPr userDrawn="1"/>
        </p:nvCxnSpPr>
        <p:spPr>
          <a:xfrm rot="5400000">
            <a:off x="6652260" y="332740"/>
            <a:ext cx="6400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userDrawn="1"/>
        </p:nvCxnSpPr>
        <p:spPr>
          <a:xfrm rot="5400000">
            <a:off x="4059935" y="317347"/>
            <a:ext cx="6400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a:xfrm rot="5400000">
            <a:off x="2866841" y="330995"/>
            <a:ext cx="6400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Line 147"/>
          <p:cNvSpPr>
            <a:spLocks noChangeShapeType="1"/>
          </p:cNvSpPr>
          <p:nvPr userDrawn="1"/>
        </p:nvSpPr>
        <p:spPr bwMode="auto">
          <a:xfrm flipH="1">
            <a:off x="5301695" y="4597932"/>
            <a:ext cx="9525" cy="1161198"/>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5" name="Line 147"/>
          <p:cNvSpPr>
            <a:spLocks noChangeShapeType="1"/>
          </p:cNvSpPr>
          <p:nvPr userDrawn="1"/>
        </p:nvSpPr>
        <p:spPr bwMode="auto">
          <a:xfrm flipH="1">
            <a:off x="6021865" y="4597932"/>
            <a:ext cx="9525" cy="1161198"/>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26" name="Line 147"/>
          <p:cNvSpPr>
            <a:spLocks noChangeShapeType="1"/>
          </p:cNvSpPr>
          <p:nvPr userDrawn="1"/>
        </p:nvSpPr>
        <p:spPr bwMode="auto">
          <a:xfrm flipH="1">
            <a:off x="7567590" y="4597932"/>
            <a:ext cx="9525" cy="1161198"/>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107" name="Line 119"/>
          <p:cNvSpPr>
            <a:spLocks noChangeShapeType="1"/>
          </p:cNvSpPr>
          <p:nvPr userDrawn="1"/>
        </p:nvSpPr>
        <p:spPr bwMode="auto">
          <a:xfrm>
            <a:off x="0" y="2662914"/>
            <a:ext cx="9144000" cy="0"/>
          </a:xfrm>
          <a:prstGeom prst="line">
            <a:avLst/>
          </a:prstGeom>
          <a:noFill/>
          <a:ln w="12700" cap="rnd">
            <a:solidFill>
              <a:srgbClr val="000000"/>
            </a:solidFill>
            <a:round/>
            <a:headEnd/>
            <a:tailEnd/>
          </a:ln>
          <a:effectLst/>
        </p:spPr>
        <p:txBody>
          <a:bodyPr/>
          <a:lstStyle/>
          <a:p>
            <a:pPr fontAlgn="base">
              <a:spcBef>
                <a:spcPct val="0"/>
              </a:spcBef>
              <a:spcAft>
                <a:spcPct val="0"/>
              </a:spcAft>
              <a:defRPr/>
            </a:pPr>
            <a:endParaRPr lang="en-US">
              <a:solidFill>
                <a:srgbClr val="000000"/>
              </a:solidFill>
            </a:endParaRPr>
          </a:p>
        </p:txBody>
      </p:sp>
      <p:cxnSp>
        <p:nvCxnSpPr>
          <p:cNvPr id="109" name="Straight Connector 108"/>
          <p:cNvCxnSpPr/>
          <p:nvPr userDrawn="1"/>
        </p:nvCxnSpPr>
        <p:spPr>
          <a:xfrm flipV="1">
            <a:off x="1467701" y="1662370"/>
            <a:ext cx="24562" cy="401294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169" idx="0"/>
          </p:cNvCxnSpPr>
          <p:nvPr userDrawn="1"/>
        </p:nvCxnSpPr>
        <p:spPr>
          <a:xfrm flipH="1" flipV="1">
            <a:off x="3021957" y="603813"/>
            <a:ext cx="27631" cy="39840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171" idx="0"/>
          </p:cNvCxnSpPr>
          <p:nvPr userDrawn="1"/>
        </p:nvCxnSpPr>
        <p:spPr>
          <a:xfrm flipH="1" flipV="1">
            <a:off x="4540101" y="603813"/>
            <a:ext cx="31898" cy="399411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125" idx="0"/>
          </p:cNvCxnSpPr>
          <p:nvPr userDrawn="1"/>
        </p:nvCxnSpPr>
        <p:spPr>
          <a:xfrm flipV="1">
            <a:off x="6031390" y="642218"/>
            <a:ext cx="38405" cy="39557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26" idx="0"/>
          </p:cNvCxnSpPr>
          <p:nvPr userDrawn="1"/>
        </p:nvCxnSpPr>
        <p:spPr>
          <a:xfrm flipV="1">
            <a:off x="7577115" y="642217"/>
            <a:ext cx="28880" cy="395571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B54A800-E952-4F1C-A576-AC869748BF9B}" type="datetimeFigureOut">
              <a:rPr lang="en-US">
                <a:solidFill>
                  <a:prstClr val="black">
                    <a:tint val="75000"/>
                  </a:prstClr>
                </a:solidFill>
              </a:rPr>
              <a:pPr>
                <a:defRPr/>
              </a:pPr>
              <a:t>3/10/2025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7DFFB59-5C02-4F9A-9E14-273D55BCEE7F}"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4.png"/><Relationship Id="rId26" Type="http://schemas.openxmlformats.org/officeDocument/2006/relationships/image" Target="../media/image22.jpeg"/><Relationship Id="rId39" Type="http://schemas.openxmlformats.org/officeDocument/2006/relationships/image" Target="../media/image35.jpeg"/><Relationship Id="rId21" Type="http://schemas.openxmlformats.org/officeDocument/2006/relationships/image" Target="../media/image17.jpeg"/><Relationship Id="rId34" Type="http://schemas.openxmlformats.org/officeDocument/2006/relationships/image" Target="../media/image30.png"/><Relationship Id="rId42" Type="http://schemas.openxmlformats.org/officeDocument/2006/relationships/image" Target="../media/image38.png"/><Relationship Id="rId47" Type="http://schemas.openxmlformats.org/officeDocument/2006/relationships/image" Target="../media/image43.jpeg"/><Relationship Id="rId50" Type="http://schemas.openxmlformats.org/officeDocument/2006/relationships/image" Target="../media/image46.png"/><Relationship Id="rId55" Type="http://schemas.openxmlformats.org/officeDocument/2006/relationships/image" Target="../media/image51.png"/><Relationship Id="rId63" Type="http://schemas.openxmlformats.org/officeDocument/2006/relationships/image" Target="../media/image59.png"/><Relationship Id="rId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image" Target="../media/image12.png"/><Relationship Id="rId29" Type="http://schemas.openxmlformats.org/officeDocument/2006/relationships/image" Target="../media/image25.png"/><Relationship Id="rId11" Type="http://schemas.openxmlformats.org/officeDocument/2006/relationships/image" Target="../media/image7.png"/><Relationship Id="rId24" Type="http://schemas.openxmlformats.org/officeDocument/2006/relationships/image" Target="../media/image20.png"/><Relationship Id="rId32" Type="http://schemas.openxmlformats.org/officeDocument/2006/relationships/image" Target="../media/image28.jpeg"/><Relationship Id="rId37" Type="http://schemas.openxmlformats.org/officeDocument/2006/relationships/image" Target="../media/image33.png"/><Relationship Id="rId40" Type="http://schemas.openxmlformats.org/officeDocument/2006/relationships/image" Target="../media/image36.jpeg"/><Relationship Id="rId45" Type="http://schemas.openxmlformats.org/officeDocument/2006/relationships/image" Target="../media/image41.png"/><Relationship Id="rId53" Type="http://schemas.openxmlformats.org/officeDocument/2006/relationships/image" Target="../media/image49.png"/><Relationship Id="rId58" Type="http://schemas.openxmlformats.org/officeDocument/2006/relationships/image" Target="../media/image54.png"/><Relationship Id="rId5" Type="http://schemas.openxmlformats.org/officeDocument/2006/relationships/hyperlink" Target="http://images.google.com/imgres?imgurl=http://a1.twimg.com/profile_images/253194712/3acr_a-patch_bigger.jpg&amp;imgrefurl=http://twitter.com/3d_ACR&amp;usg=__2QalRAyma6IDhHXP-2J3BkhgPn0=&amp;h=73&amp;w=73&amp;sz=7&amp;hl=en&amp;start=61&amp;um=1&amp;itbs=1&amp;tbnid=QPUtY8e2p5AMsM:&amp;tbnh=70&amp;tbnw=70&amp;prev=/images?q=3d+ACr&amp;start=60&amp;um=1&amp;hl=en&amp;sa=N&amp;rls=com.microsoft:en-us:IE-SearchBox&amp;rlz=1I7GGLL_en&amp;ndsp=20&amp;tbs=isch:1" TargetMode="External"/><Relationship Id="rId61" Type="http://schemas.openxmlformats.org/officeDocument/2006/relationships/image" Target="../media/image57.jpeg"/><Relationship Id="rId19" Type="http://schemas.openxmlformats.org/officeDocument/2006/relationships/image" Target="../media/image15.jpeg"/><Relationship Id="rId14" Type="http://schemas.openxmlformats.org/officeDocument/2006/relationships/image" Target="../media/image10.jpeg"/><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jpeg"/><Relationship Id="rId35" Type="http://schemas.openxmlformats.org/officeDocument/2006/relationships/image" Target="../media/image31.jpeg"/><Relationship Id="rId43" Type="http://schemas.openxmlformats.org/officeDocument/2006/relationships/image" Target="../media/image39.png"/><Relationship Id="rId48" Type="http://schemas.openxmlformats.org/officeDocument/2006/relationships/image" Target="../media/image44.jpeg"/><Relationship Id="rId56" Type="http://schemas.openxmlformats.org/officeDocument/2006/relationships/image" Target="../media/image52.png"/><Relationship Id="rId64" Type="http://schemas.openxmlformats.org/officeDocument/2006/relationships/image" Target="../media/image60.png"/><Relationship Id="rId8" Type="http://schemas.openxmlformats.org/officeDocument/2006/relationships/image" Target="../media/image4.jpeg"/><Relationship Id="rId51" Type="http://schemas.openxmlformats.org/officeDocument/2006/relationships/image" Target="../media/image47.png"/><Relationship Id="rId3" Type="http://schemas.openxmlformats.org/officeDocument/2006/relationships/hyperlink" Target="http://images.google.com/imgres?imgurl=http://www.maritime-connector.com/Administration/_Upload/SmallImages/logo-%20fax-skola/nwc.jpg&amp;imgrefurl=http://www.maritime-connector.com/ContentDetails/824/gcgid/138/lang/English/North-American-Maritime-faculties-and-schools.wshtml&amp;usg=__Mp0jvta5B3YyX-8-L7Dpf1uQbKA=&amp;h=300&amp;w=287&amp;sz=20&amp;hl=en&amp;start=4&amp;um=1&amp;itbs=1&amp;tbnid=D0loYttWgog_9M:&amp;tbnh=116&amp;tbnw=111&amp;prev=/images?q=us+naval+war+college&amp;um=1&amp;hl=en&amp;sa=N&amp;rls=com.microsoft:en-us:IE-SearchBox&amp;rlz=1I7GGLL_en&amp;tbs=isch:1" TargetMode="External"/><Relationship Id="rId12" Type="http://schemas.openxmlformats.org/officeDocument/2006/relationships/image" Target="../media/image8.jpeg"/><Relationship Id="rId17" Type="http://schemas.openxmlformats.org/officeDocument/2006/relationships/image" Target="../media/image13.png"/><Relationship Id="rId25" Type="http://schemas.openxmlformats.org/officeDocument/2006/relationships/image" Target="../media/image21.jpeg"/><Relationship Id="rId33" Type="http://schemas.openxmlformats.org/officeDocument/2006/relationships/image" Target="../media/image29.jpeg"/><Relationship Id="rId38" Type="http://schemas.openxmlformats.org/officeDocument/2006/relationships/image" Target="../media/image34.jpeg"/><Relationship Id="rId46" Type="http://schemas.openxmlformats.org/officeDocument/2006/relationships/image" Target="../media/image42.jpeg"/><Relationship Id="rId59" Type="http://schemas.openxmlformats.org/officeDocument/2006/relationships/image" Target="../media/image55.png"/><Relationship Id="rId20" Type="http://schemas.openxmlformats.org/officeDocument/2006/relationships/image" Target="../media/image16.png"/><Relationship Id="rId41" Type="http://schemas.openxmlformats.org/officeDocument/2006/relationships/image" Target="../media/image37.png"/><Relationship Id="rId54" Type="http://schemas.openxmlformats.org/officeDocument/2006/relationships/image" Target="../media/image50.png"/><Relationship Id="rId6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image" Target="../media/image2.jpeg"/><Relationship Id="rId15" Type="http://schemas.openxmlformats.org/officeDocument/2006/relationships/image" Target="../media/image11.png"/><Relationship Id="rId23" Type="http://schemas.openxmlformats.org/officeDocument/2006/relationships/image" Target="../media/image19.png"/><Relationship Id="rId28" Type="http://schemas.openxmlformats.org/officeDocument/2006/relationships/image" Target="../media/image24.jpeg"/><Relationship Id="rId36" Type="http://schemas.openxmlformats.org/officeDocument/2006/relationships/image" Target="../media/image32.jpeg"/><Relationship Id="rId49" Type="http://schemas.openxmlformats.org/officeDocument/2006/relationships/image" Target="../media/image45.gif"/><Relationship Id="rId57" Type="http://schemas.openxmlformats.org/officeDocument/2006/relationships/image" Target="../media/image53.png"/><Relationship Id="rId10" Type="http://schemas.openxmlformats.org/officeDocument/2006/relationships/image" Target="../media/image6.png"/><Relationship Id="rId31" Type="http://schemas.openxmlformats.org/officeDocument/2006/relationships/image" Target="../media/image27.jpeg"/><Relationship Id="rId44" Type="http://schemas.openxmlformats.org/officeDocument/2006/relationships/image" Target="../media/image40.png"/><Relationship Id="rId52" Type="http://schemas.openxmlformats.org/officeDocument/2006/relationships/image" Target="../media/image48.jpeg"/><Relationship Id="rId60" Type="http://schemas.openxmlformats.org/officeDocument/2006/relationships/image" Target="../media/image56.png"/><Relationship Id="rId4" Type="http://schemas.openxmlformats.org/officeDocument/2006/relationships/image" Target="../media/image1.jpe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6" Type="http://schemas.openxmlformats.org/officeDocument/2006/relationships/image" Target="../media/image86.png"/><Relationship Id="rId21" Type="http://schemas.openxmlformats.org/officeDocument/2006/relationships/image" Target="../media/image81.png"/><Relationship Id="rId42" Type="http://schemas.openxmlformats.org/officeDocument/2006/relationships/image" Target="../media/image102.png"/><Relationship Id="rId47" Type="http://schemas.openxmlformats.org/officeDocument/2006/relationships/image" Target="../media/image107.png"/><Relationship Id="rId63" Type="http://schemas.openxmlformats.org/officeDocument/2006/relationships/image" Target="../media/image123.png"/><Relationship Id="rId68" Type="http://schemas.openxmlformats.org/officeDocument/2006/relationships/image" Target="../media/image128.png"/><Relationship Id="rId84" Type="http://schemas.openxmlformats.org/officeDocument/2006/relationships/image" Target="../media/image144.png"/><Relationship Id="rId16" Type="http://schemas.openxmlformats.org/officeDocument/2006/relationships/image" Target="../media/image76.png"/><Relationship Id="rId11" Type="http://schemas.openxmlformats.org/officeDocument/2006/relationships/image" Target="../media/image71.png"/><Relationship Id="rId32" Type="http://schemas.openxmlformats.org/officeDocument/2006/relationships/image" Target="../media/image92.png"/><Relationship Id="rId37" Type="http://schemas.openxmlformats.org/officeDocument/2006/relationships/image" Target="../media/image97.png"/><Relationship Id="rId53" Type="http://schemas.openxmlformats.org/officeDocument/2006/relationships/image" Target="../media/image113.png"/><Relationship Id="rId58" Type="http://schemas.openxmlformats.org/officeDocument/2006/relationships/image" Target="../media/image118.png"/><Relationship Id="rId74" Type="http://schemas.openxmlformats.org/officeDocument/2006/relationships/image" Target="../media/image134.png"/><Relationship Id="rId79" Type="http://schemas.openxmlformats.org/officeDocument/2006/relationships/image" Target="../media/image139.png"/><Relationship Id="rId5" Type="http://schemas.openxmlformats.org/officeDocument/2006/relationships/image" Target="../media/image65.png"/><Relationship Id="rId19" Type="http://schemas.openxmlformats.org/officeDocument/2006/relationships/image" Target="../media/image79.png"/><Relationship Id="rId14" Type="http://schemas.openxmlformats.org/officeDocument/2006/relationships/image" Target="../media/image74.png"/><Relationship Id="rId22" Type="http://schemas.openxmlformats.org/officeDocument/2006/relationships/image" Target="../media/image82.png"/><Relationship Id="rId27" Type="http://schemas.openxmlformats.org/officeDocument/2006/relationships/image" Target="../media/image87.png"/><Relationship Id="rId30" Type="http://schemas.openxmlformats.org/officeDocument/2006/relationships/image" Target="../media/image90.png"/><Relationship Id="rId35" Type="http://schemas.openxmlformats.org/officeDocument/2006/relationships/image" Target="../media/image95.png"/><Relationship Id="rId43" Type="http://schemas.openxmlformats.org/officeDocument/2006/relationships/image" Target="../media/image103.png"/><Relationship Id="rId48" Type="http://schemas.openxmlformats.org/officeDocument/2006/relationships/image" Target="../media/image108.png"/><Relationship Id="rId56" Type="http://schemas.openxmlformats.org/officeDocument/2006/relationships/image" Target="../media/image116.png"/><Relationship Id="rId64" Type="http://schemas.openxmlformats.org/officeDocument/2006/relationships/image" Target="../media/image124.png"/><Relationship Id="rId69" Type="http://schemas.openxmlformats.org/officeDocument/2006/relationships/image" Target="../media/image129.png"/><Relationship Id="rId77" Type="http://schemas.openxmlformats.org/officeDocument/2006/relationships/image" Target="../media/image137.png"/><Relationship Id="rId8" Type="http://schemas.openxmlformats.org/officeDocument/2006/relationships/image" Target="../media/image68.png"/><Relationship Id="rId51" Type="http://schemas.openxmlformats.org/officeDocument/2006/relationships/image" Target="../media/image111.png"/><Relationship Id="rId72" Type="http://schemas.openxmlformats.org/officeDocument/2006/relationships/image" Target="../media/image132.png"/><Relationship Id="rId80" Type="http://schemas.openxmlformats.org/officeDocument/2006/relationships/image" Target="../media/image140.png"/><Relationship Id="rId85" Type="http://schemas.openxmlformats.org/officeDocument/2006/relationships/image" Target="../media/image145.png"/><Relationship Id="rId3" Type="http://schemas.openxmlformats.org/officeDocument/2006/relationships/image" Target="../media/image63.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5.png"/><Relationship Id="rId33" Type="http://schemas.openxmlformats.org/officeDocument/2006/relationships/image" Target="../media/image93.png"/><Relationship Id="rId38" Type="http://schemas.openxmlformats.org/officeDocument/2006/relationships/image" Target="../media/image98.png"/><Relationship Id="rId46" Type="http://schemas.openxmlformats.org/officeDocument/2006/relationships/image" Target="../media/image106.png"/><Relationship Id="rId59" Type="http://schemas.openxmlformats.org/officeDocument/2006/relationships/image" Target="../media/image119.png"/><Relationship Id="rId67" Type="http://schemas.openxmlformats.org/officeDocument/2006/relationships/image" Target="../media/image127.png"/><Relationship Id="rId20" Type="http://schemas.openxmlformats.org/officeDocument/2006/relationships/image" Target="../media/image80.png"/><Relationship Id="rId41" Type="http://schemas.openxmlformats.org/officeDocument/2006/relationships/image" Target="../media/image101.png"/><Relationship Id="rId54" Type="http://schemas.openxmlformats.org/officeDocument/2006/relationships/image" Target="../media/image114.png"/><Relationship Id="rId62" Type="http://schemas.openxmlformats.org/officeDocument/2006/relationships/image" Target="../media/image122.png"/><Relationship Id="rId70" Type="http://schemas.openxmlformats.org/officeDocument/2006/relationships/image" Target="../media/image130.png"/><Relationship Id="rId75" Type="http://schemas.openxmlformats.org/officeDocument/2006/relationships/image" Target="../media/image135.png"/><Relationship Id="rId83" Type="http://schemas.openxmlformats.org/officeDocument/2006/relationships/image" Target="../media/image143.png"/><Relationship Id="rId88" Type="http://schemas.openxmlformats.org/officeDocument/2006/relationships/image" Target="../media/image148.png"/><Relationship Id="rId1" Type="http://schemas.openxmlformats.org/officeDocument/2006/relationships/slideLayout" Target="../slideLayouts/slideLayout6.xml"/><Relationship Id="rId6" Type="http://schemas.openxmlformats.org/officeDocument/2006/relationships/image" Target="../media/image66.png"/><Relationship Id="rId15" Type="http://schemas.openxmlformats.org/officeDocument/2006/relationships/image" Target="../media/image75.png"/><Relationship Id="rId23" Type="http://schemas.openxmlformats.org/officeDocument/2006/relationships/image" Target="../media/image83.png"/><Relationship Id="rId28" Type="http://schemas.openxmlformats.org/officeDocument/2006/relationships/image" Target="../media/image88.png"/><Relationship Id="rId36" Type="http://schemas.openxmlformats.org/officeDocument/2006/relationships/image" Target="../media/image96.png"/><Relationship Id="rId49" Type="http://schemas.openxmlformats.org/officeDocument/2006/relationships/image" Target="../media/image109.png"/><Relationship Id="rId57" Type="http://schemas.openxmlformats.org/officeDocument/2006/relationships/image" Target="../media/image117.png"/><Relationship Id="rId10" Type="http://schemas.openxmlformats.org/officeDocument/2006/relationships/image" Target="../media/image70.png"/><Relationship Id="rId31" Type="http://schemas.openxmlformats.org/officeDocument/2006/relationships/image" Target="../media/image91.png"/><Relationship Id="rId44" Type="http://schemas.openxmlformats.org/officeDocument/2006/relationships/image" Target="../media/image104.png"/><Relationship Id="rId52" Type="http://schemas.openxmlformats.org/officeDocument/2006/relationships/image" Target="../media/image112.png"/><Relationship Id="rId60" Type="http://schemas.openxmlformats.org/officeDocument/2006/relationships/image" Target="../media/image120.png"/><Relationship Id="rId65" Type="http://schemas.openxmlformats.org/officeDocument/2006/relationships/image" Target="../media/image125.png"/><Relationship Id="rId73" Type="http://schemas.openxmlformats.org/officeDocument/2006/relationships/image" Target="../media/image133.png"/><Relationship Id="rId78" Type="http://schemas.openxmlformats.org/officeDocument/2006/relationships/image" Target="../media/image138.png"/><Relationship Id="rId81" Type="http://schemas.openxmlformats.org/officeDocument/2006/relationships/image" Target="../media/image141.png"/><Relationship Id="rId86" Type="http://schemas.openxmlformats.org/officeDocument/2006/relationships/image" Target="../media/image146.png"/><Relationship Id="rId4" Type="http://schemas.openxmlformats.org/officeDocument/2006/relationships/image" Target="../media/image64.png"/><Relationship Id="rId9" Type="http://schemas.openxmlformats.org/officeDocument/2006/relationships/image" Target="../media/image69.png"/><Relationship Id="rId13" Type="http://schemas.openxmlformats.org/officeDocument/2006/relationships/image" Target="../media/image73.png"/><Relationship Id="rId18" Type="http://schemas.openxmlformats.org/officeDocument/2006/relationships/image" Target="../media/image78.png"/><Relationship Id="rId39" Type="http://schemas.openxmlformats.org/officeDocument/2006/relationships/image" Target="../media/image99.png"/><Relationship Id="rId34" Type="http://schemas.openxmlformats.org/officeDocument/2006/relationships/image" Target="../media/image94.png"/><Relationship Id="rId50" Type="http://schemas.openxmlformats.org/officeDocument/2006/relationships/image" Target="../media/image110.png"/><Relationship Id="rId55" Type="http://schemas.openxmlformats.org/officeDocument/2006/relationships/image" Target="../media/image115.png"/><Relationship Id="rId76" Type="http://schemas.openxmlformats.org/officeDocument/2006/relationships/image" Target="../media/image136.png"/><Relationship Id="rId7" Type="http://schemas.openxmlformats.org/officeDocument/2006/relationships/image" Target="../media/image67.png"/><Relationship Id="rId71" Type="http://schemas.openxmlformats.org/officeDocument/2006/relationships/image" Target="../media/image131.png"/><Relationship Id="rId2" Type="http://schemas.openxmlformats.org/officeDocument/2006/relationships/image" Target="../media/image62.png"/><Relationship Id="rId29" Type="http://schemas.openxmlformats.org/officeDocument/2006/relationships/image" Target="../media/image89.png"/><Relationship Id="rId24" Type="http://schemas.openxmlformats.org/officeDocument/2006/relationships/image" Target="../media/image84.png"/><Relationship Id="rId40" Type="http://schemas.openxmlformats.org/officeDocument/2006/relationships/image" Target="../media/image100.png"/><Relationship Id="rId45" Type="http://schemas.openxmlformats.org/officeDocument/2006/relationships/image" Target="../media/image105.png"/><Relationship Id="rId66" Type="http://schemas.openxmlformats.org/officeDocument/2006/relationships/image" Target="../media/image126.png"/><Relationship Id="rId87" Type="http://schemas.openxmlformats.org/officeDocument/2006/relationships/image" Target="../media/image147.png"/><Relationship Id="rId61" Type="http://schemas.openxmlformats.org/officeDocument/2006/relationships/image" Target="../media/image121.png"/><Relationship Id="rId82" Type="http://schemas.openxmlformats.org/officeDocument/2006/relationships/image" Target="../media/image142.png"/></Relationships>
</file>

<file path=ppt/slides/_rels/slide4.xml.rels><?xml version="1.0" encoding="UTF-8" standalone="yes"?>
<Relationships xmlns="http://schemas.openxmlformats.org/package/2006/relationships"><Relationship Id="rId8" Type="http://schemas.openxmlformats.org/officeDocument/2006/relationships/image" Target="../media/image154.jpeg"/><Relationship Id="rId3" Type="http://schemas.openxmlformats.org/officeDocument/2006/relationships/image" Target="../media/image149.png"/><Relationship Id="rId7" Type="http://schemas.openxmlformats.org/officeDocument/2006/relationships/image" Target="../media/image153.jpeg"/><Relationship Id="rId12" Type="http://schemas.openxmlformats.org/officeDocument/2006/relationships/image" Target="../media/image15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png"/><Relationship Id="rId10" Type="http://schemas.openxmlformats.org/officeDocument/2006/relationships/image" Target="../media/image156.jpeg"/><Relationship Id="rId4" Type="http://schemas.openxmlformats.org/officeDocument/2006/relationships/image" Target="../media/image150.png"/><Relationship Id="rId9" Type="http://schemas.openxmlformats.org/officeDocument/2006/relationships/image" Target="../media/image1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Rectangle 213"/>
          <p:cNvSpPr/>
          <p:nvPr/>
        </p:nvSpPr>
        <p:spPr>
          <a:xfrm>
            <a:off x="1825620" y="1905000"/>
            <a:ext cx="231780" cy="2626091"/>
          </a:xfrm>
          <a:prstGeom prst="rect">
            <a:avLst/>
          </a:prstGeom>
          <a:solidFill>
            <a:schemeClr val="bg1">
              <a:lumMod val="85000"/>
              <a:alpha val="56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
        <p:nvSpPr>
          <p:cNvPr id="2966" name="AutoShape 918"/>
          <p:cNvSpPr>
            <a:spLocks noChangeArrowheads="1"/>
          </p:cNvSpPr>
          <p:nvPr/>
        </p:nvSpPr>
        <p:spPr bwMode="auto">
          <a:xfrm>
            <a:off x="9240852" y="4380875"/>
            <a:ext cx="212802" cy="167267"/>
          </a:xfrm>
          <a:prstGeom prst="star5">
            <a:avLst/>
          </a:prstGeom>
          <a:solidFill>
            <a:srgbClr val="FFFF00"/>
          </a:solidFill>
          <a:ln w="9525">
            <a:solidFill>
              <a:srgbClr val="000000"/>
            </a:solidFill>
            <a:miter lim="800000"/>
            <a:headEnd/>
            <a:tailEnd/>
          </a:ln>
        </p:spPr>
        <p:txBody>
          <a:bodyPr/>
          <a:lstStyle/>
          <a:p>
            <a:pPr fontAlgn="base">
              <a:spcBef>
                <a:spcPct val="0"/>
              </a:spcBef>
              <a:spcAft>
                <a:spcPct val="0"/>
              </a:spcAft>
              <a:defRPr/>
            </a:pPr>
            <a:endParaRPr lang="en-US" dirty="0">
              <a:solidFill>
                <a:srgbClr val="000000"/>
              </a:solidFill>
              <a:ea typeface="Times New Roman" pitchFamily="18" charset="0"/>
              <a:cs typeface="Arial" charset="0"/>
            </a:endParaRPr>
          </a:p>
        </p:txBody>
      </p:sp>
      <p:sp>
        <p:nvSpPr>
          <p:cNvPr id="2051" name="Text Box 917"/>
          <p:cNvSpPr txBox="1">
            <a:spLocks noChangeArrowheads="1"/>
          </p:cNvSpPr>
          <p:nvPr/>
        </p:nvSpPr>
        <p:spPr bwMode="auto">
          <a:xfrm>
            <a:off x="9411030" y="4389125"/>
            <a:ext cx="1687512" cy="207962"/>
          </a:xfrm>
          <a:prstGeom prst="rect">
            <a:avLst/>
          </a:prstGeom>
          <a:noFill/>
          <a:ln w="9525">
            <a:noFill/>
            <a:miter lim="800000"/>
            <a:headEnd/>
            <a:tailEnd/>
          </a:ln>
        </p:spPr>
        <p:txBody>
          <a:bodyPr/>
          <a:lstStyle/>
          <a:p>
            <a:pPr fontAlgn="base">
              <a:spcBef>
                <a:spcPct val="0"/>
              </a:spcBef>
              <a:spcAft>
                <a:spcPct val="0"/>
              </a:spcAft>
            </a:pPr>
            <a:r>
              <a:rPr lang="en-US" sz="700" b="1" dirty="0">
                <a:solidFill>
                  <a:srgbClr val="000000"/>
                </a:solidFill>
                <a:ea typeface="Times New Roman" pitchFamily="18" charset="0"/>
                <a:cs typeface="Arial" charset="0"/>
              </a:rPr>
              <a:t>Denotes Key Career Decision Point</a:t>
            </a:r>
            <a:endParaRPr lang="en-US" dirty="0">
              <a:solidFill>
                <a:srgbClr val="000000"/>
              </a:solidFill>
              <a:ea typeface="Times New Roman" pitchFamily="18" charset="0"/>
              <a:cs typeface="Arial" charset="0"/>
            </a:endParaRPr>
          </a:p>
        </p:txBody>
      </p:sp>
      <p:sp>
        <p:nvSpPr>
          <p:cNvPr id="2052" name="Text Box 916"/>
          <p:cNvSpPr txBox="1">
            <a:spLocks noChangeArrowheads="1"/>
          </p:cNvSpPr>
          <p:nvPr/>
        </p:nvSpPr>
        <p:spPr bwMode="auto">
          <a:xfrm>
            <a:off x="10025510" y="3813050"/>
            <a:ext cx="1687512" cy="207962"/>
          </a:xfrm>
          <a:prstGeom prst="rect">
            <a:avLst/>
          </a:prstGeom>
          <a:noFill/>
          <a:ln w="9525">
            <a:noFill/>
            <a:miter lim="800000"/>
            <a:headEnd/>
            <a:tailEnd/>
          </a:ln>
        </p:spPr>
        <p:txBody>
          <a:bodyPr/>
          <a:lstStyle/>
          <a:p>
            <a:pPr fontAlgn="base">
              <a:spcBef>
                <a:spcPct val="0"/>
              </a:spcBef>
              <a:spcAft>
                <a:spcPct val="0"/>
              </a:spcAft>
            </a:pPr>
            <a:r>
              <a:rPr lang="en-US" sz="700" b="1" dirty="0">
                <a:solidFill>
                  <a:srgbClr val="000000"/>
                </a:solidFill>
                <a:ea typeface="Times New Roman" pitchFamily="18" charset="0"/>
                <a:cs typeface="Arial" charset="0"/>
              </a:rPr>
              <a:t>Denotes Job Change</a:t>
            </a:r>
            <a:endParaRPr lang="en-US" dirty="0">
              <a:solidFill>
                <a:srgbClr val="000000"/>
              </a:solidFill>
              <a:ea typeface="Times New Roman" pitchFamily="18" charset="0"/>
              <a:cs typeface="Arial" charset="0"/>
            </a:endParaRPr>
          </a:p>
        </p:txBody>
      </p:sp>
      <p:sp>
        <p:nvSpPr>
          <p:cNvPr id="2053" name="AutoShape 915"/>
          <p:cNvSpPr>
            <a:spLocks noChangeArrowheads="1"/>
          </p:cNvSpPr>
          <p:nvPr/>
        </p:nvSpPr>
        <p:spPr bwMode="auto">
          <a:xfrm>
            <a:off x="9487840" y="3736850"/>
            <a:ext cx="225425" cy="207962"/>
          </a:xfrm>
          <a:prstGeom prst="irregularSeal1">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54" name="Rectangle 1824"/>
          <p:cNvSpPr>
            <a:spLocks noChangeArrowheads="1"/>
          </p:cNvSpPr>
          <p:nvPr/>
        </p:nvSpPr>
        <p:spPr bwMode="auto">
          <a:xfrm>
            <a:off x="-26029" y="6996592"/>
            <a:ext cx="184151" cy="366713"/>
          </a:xfrm>
          <a:prstGeom prst="rect">
            <a:avLst/>
          </a:prstGeom>
          <a:noFill/>
          <a:ln w="9525">
            <a:noFill/>
            <a:miter lim="800000"/>
            <a:headEnd/>
            <a:tailEnd/>
          </a:ln>
        </p:spPr>
        <p:txBody>
          <a:bodyPr wrap="none" anchor="ctr">
            <a:spAutoFit/>
          </a:bodyPr>
          <a:lstStyle/>
          <a:p>
            <a:pPr fontAlgn="base">
              <a:spcBef>
                <a:spcPct val="0"/>
              </a:spcBef>
              <a:spcAft>
                <a:spcPct val="0"/>
              </a:spcAft>
              <a:tabLst>
                <a:tab pos="457200" algn="r"/>
                <a:tab pos="2743200" algn="ctr"/>
                <a:tab pos="5486400" algn="r"/>
              </a:tabLst>
            </a:pPr>
            <a:endParaRPr lang="en-US">
              <a:solidFill>
                <a:srgbClr val="000000"/>
              </a:solidFill>
            </a:endParaRPr>
          </a:p>
        </p:txBody>
      </p:sp>
      <p:sp>
        <p:nvSpPr>
          <p:cNvPr id="2059" name="Text Box 996"/>
          <p:cNvSpPr txBox="1">
            <a:spLocks noChangeArrowheads="1"/>
          </p:cNvSpPr>
          <p:nvPr/>
        </p:nvSpPr>
        <p:spPr bwMode="auto">
          <a:xfrm>
            <a:off x="4379975" y="35256"/>
            <a:ext cx="2683765" cy="650544"/>
          </a:xfrm>
          <a:prstGeom prst="rect">
            <a:avLst/>
          </a:prstGeom>
          <a:noFill/>
          <a:ln w="9525">
            <a:noFill/>
            <a:miter lim="800000"/>
            <a:headEnd/>
            <a:tailEnd/>
          </a:ln>
        </p:spPr>
        <p:txBody>
          <a:bodyPr/>
          <a:lstStyle/>
          <a:p>
            <a:pPr fontAlgn="base">
              <a:spcBef>
                <a:spcPct val="0"/>
              </a:spcBef>
              <a:spcAft>
                <a:spcPct val="0"/>
              </a:spcAft>
            </a:pPr>
            <a:r>
              <a:rPr lang="en-US" sz="1100" b="1" i="1" dirty="0">
                <a:solidFill>
                  <a:srgbClr val="000000"/>
                </a:solidFill>
                <a:ea typeface="Times New Roman" pitchFamily="18" charset="0"/>
                <a:cs typeface="Arial" charset="0"/>
              </a:rPr>
              <a:t>CPT [Name]</a:t>
            </a:r>
          </a:p>
          <a:p>
            <a:pPr fontAlgn="base">
              <a:spcBef>
                <a:spcPct val="0"/>
              </a:spcBef>
              <a:spcAft>
                <a:spcPct val="0"/>
              </a:spcAft>
            </a:pPr>
            <a:r>
              <a:rPr lang="en-US" sz="1100" b="1" i="1" dirty="0">
                <a:solidFill>
                  <a:srgbClr val="000000"/>
                </a:solidFill>
                <a:ea typeface="Times New Roman" pitchFamily="18" charset="0"/>
                <a:cs typeface="Arial" charset="0"/>
              </a:rPr>
              <a:t>DOR 01 NOV 2024 - FA</a:t>
            </a:r>
          </a:p>
          <a:p>
            <a:pPr fontAlgn="base">
              <a:spcBef>
                <a:spcPct val="0"/>
              </a:spcBef>
              <a:spcAft>
                <a:spcPct val="0"/>
              </a:spcAft>
            </a:pPr>
            <a:r>
              <a:rPr lang="en-US" sz="1100" b="1" i="1" dirty="0">
                <a:solidFill>
                  <a:srgbClr val="000000"/>
                </a:solidFill>
                <a:ea typeface="Times New Roman" pitchFamily="18" charset="0"/>
                <a:cs typeface="Arial" charset="0"/>
              </a:rPr>
              <a:t>Field Artillery Officer </a:t>
            </a:r>
            <a:endParaRPr lang="en-US" sz="3200" i="1" dirty="0">
              <a:solidFill>
                <a:srgbClr val="000000"/>
              </a:solidFill>
              <a:ea typeface="Times New Roman" pitchFamily="18" charset="0"/>
              <a:cs typeface="Arial" charset="0"/>
            </a:endParaRPr>
          </a:p>
        </p:txBody>
      </p:sp>
      <p:sp>
        <p:nvSpPr>
          <p:cNvPr id="2060" name="Text Box 993"/>
          <p:cNvSpPr txBox="1">
            <a:spLocks noChangeArrowheads="1"/>
          </p:cNvSpPr>
          <p:nvPr/>
        </p:nvSpPr>
        <p:spPr bwMode="auto">
          <a:xfrm>
            <a:off x="7063740" y="76200"/>
            <a:ext cx="2133600" cy="489585"/>
          </a:xfrm>
          <a:prstGeom prst="rect">
            <a:avLst/>
          </a:prstGeom>
          <a:noFill/>
          <a:ln w="9525">
            <a:noFill/>
            <a:miter lim="800000"/>
            <a:headEnd/>
            <a:tailEnd/>
          </a:ln>
        </p:spPr>
        <p:txBody>
          <a:bodyPr lIns="0" tIns="0" rIns="0" bIns="0"/>
          <a:lstStyle/>
          <a:p>
            <a:pPr fontAlgn="base">
              <a:spcBef>
                <a:spcPct val="0"/>
              </a:spcBef>
              <a:spcAft>
                <a:spcPct val="0"/>
              </a:spcAft>
              <a:tabLst>
                <a:tab pos="285750" algn="l"/>
              </a:tabLst>
            </a:pPr>
            <a:r>
              <a:rPr lang="en-US" sz="800" b="1" i="1" u="sng" dirty="0">
                <a:solidFill>
                  <a:srgbClr val="000000"/>
                </a:solidFill>
                <a:cs typeface="Arial" charset="0"/>
              </a:rPr>
              <a:t> Top Three Short Term Career Goals</a:t>
            </a:r>
          </a:p>
          <a:p>
            <a:pPr eaLnBrk="0" fontAlgn="base" hangingPunct="0">
              <a:spcBef>
                <a:spcPct val="0"/>
              </a:spcBef>
              <a:spcAft>
                <a:spcPct val="0"/>
              </a:spcAft>
              <a:buFontTx/>
              <a:buAutoNum type="arabicPeriod"/>
              <a:tabLst>
                <a:tab pos="285750" algn="l"/>
              </a:tabLst>
            </a:pPr>
            <a:r>
              <a:rPr lang="en-US" sz="800" b="1" i="1" dirty="0">
                <a:solidFill>
                  <a:srgbClr val="000000"/>
                </a:solidFill>
                <a:cs typeface="Times New Roman" pitchFamily="18" charset="0"/>
              </a:rPr>
              <a:t> Battery Command</a:t>
            </a:r>
          </a:p>
          <a:p>
            <a:pPr eaLnBrk="0" fontAlgn="base" hangingPunct="0">
              <a:spcBef>
                <a:spcPct val="0"/>
              </a:spcBef>
              <a:spcAft>
                <a:spcPct val="0"/>
              </a:spcAft>
              <a:buFontTx/>
              <a:buAutoNum type="arabicPeriod"/>
              <a:tabLst>
                <a:tab pos="285750" algn="l"/>
              </a:tabLst>
            </a:pPr>
            <a:r>
              <a:rPr lang="en-US" sz="800" b="1" i="1" dirty="0">
                <a:solidFill>
                  <a:srgbClr val="000000"/>
                </a:solidFill>
              </a:rPr>
              <a:t> Second Command  </a:t>
            </a:r>
          </a:p>
          <a:p>
            <a:pPr eaLnBrk="0" fontAlgn="base" hangingPunct="0">
              <a:spcBef>
                <a:spcPct val="0"/>
              </a:spcBef>
              <a:spcAft>
                <a:spcPct val="0"/>
              </a:spcAft>
              <a:buFontTx/>
              <a:buAutoNum type="arabicPeriod"/>
              <a:tabLst>
                <a:tab pos="285750" algn="l"/>
              </a:tabLst>
            </a:pPr>
            <a:r>
              <a:rPr lang="en-US" sz="800" b="1" i="1" dirty="0">
                <a:solidFill>
                  <a:srgbClr val="000000"/>
                </a:solidFill>
              </a:rPr>
              <a:t> ACS or Fellowship </a:t>
            </a:r>
          </a:p>
          <a:p>
            <a:pPr eaLnBrk="0" fontAlgn="base" hangingPunct="0">
              <a:spcBef>
                <a:spcPct val="0"/>
              </a:spcBef>
              <a:spcAft>
                <a:spcPct val="0"/>
              </a:spcAft>
              <a:buFontTx/>
              <a:buAutoNum type="arabicPeriod"/>
              <a:tabLst>
                <a:tab pos="285750" algn="l"/>
              </a:tabLst>
            </a:pPr>
            <a:endParaRPr lang="en-US" sz="800" b="1" i="1" dirty="0">
              <a:solidFill>
                <a:srgbClr val="000000"/>
              </a:solidFill>
            </a:endParaRPr>
          </a:p>
        </p:txBody>
      </p:sp>
      <p:sp>
        <p:nvSpPr>
          <p:cNvPr id="2109" name="Rectangle 999"/>
          <p:cNvSpPr>
            <a:spLocks noChangeArrowheads="1"/>
          </p:cNvSpPr>
          <p:nvPr/>
        </p:nvSpPr>
        <p:spPr bwMode="auto">
          <a:xfrm>
            <a:off x="-3175" y="-668338"/>
            <a:ext cx="9088438" cy="746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srgbClr val="000000"/>
              </a:solidFill>
            </a:endParaRPr>
          </a:p>
        </p:txBody>
      </p:sp>
      <p:sp>
        <p:nvSpPr>
          <p:cNvPr id="2110" name="Rectangle 1038"/>
          <p:cNvSpPr>
            <a:spLocks noChangeArrowheads="1"/>
          </p:cNvSpPr>
          <p:nvPr/>
        </p:nvSpPr>
        <p:spPr bwMode="auto">
          <a:xfrm>
            <a:off x="-136525" y="-668338"/>
            <a:ext cx="741363" cy="746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srgbClr val="000000"/>
              </a:solidFill>
            </a:endParaRPr>
          </a:p>
        </p:txBody>
      </p:sp>
      <p:sp>
        <p:nvSpPr>
          <p:cNvPr id="2111" name="Rectangle 1042"/>
          <p:cNvSpPr>
            <a:spLocks noChangeArrowheads="1"/>
          </p:cNvSpPr>
          <p:nvPr/>
        </p:nvSpPr>
        <p:spPr bwMode="auto">
          <a:xfrm>
            <a:off x="-136525" y="-668338"/>
            <a:ext cx="755650" cy="746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srgbClr val="000000"/>
              </a:solidFill>
            </a:endParaRPr>
          </a:p>
        </p:txBody>
      </p:sp>
      <p:sp>
        <p:nvSpPr>
          <p:cNvPr id="2112" name="Rectangle 1045"/>
          <p:cNvSpPr>
            <a:spLocks noChangeArrowheads="1"/>
          </p:cNvSpPr>
          <p:nvPr/>
        </p:nvSpPr>
        <p:spPr bwMode="auto">
          <a:xfrm>
            <a:off x="-136525" y="-668338"/>
            <a:ext cx="758825" cy="746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srgbClr val="000000"/>
              </a:solidFill>
            </a:endParaRPr>
          </a:p>
        </p:txBody>
      </p:sp>
      <p:sp>
        <p:nvSpPr>
          <p:cNvPr id="2113" name="Rectangle 1053"/>
          <p:cNvSpPr>
            <a:spLocks noChangeArrowheads="1"/>
          </p:cNvSpPr>
          <p:nvPr/>
        </p:nvSpPr>
        <p:spPr bwMode="auto">
          <a:xfrm>
            <a:off x="-136525" y="-676275"/>
            <a:ext cx="184150" cy="366712"/>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srgbClr val="000000"/>
              </a:solidFill>
            </a:endParaRPr>
          </a:p>
        </p:txBody>
      </p:sp>
      <p:sp>
        <p:nvSpPr>
          <p:cNvPr id="2114" name="Rectangle 1055"/>
          <p:cNvSpPr>
            <a:spLocks noChangeArrowheads="1"/>
          </p:cNvSpPr>
          <p:nvPr/>
        </p:nvSpPr>
        <p:spPr bwMode="auto">
          <a:xfrm>
            <a:off x="-15875" y="-668338"/>
            <a:ext cx="8347075" cy="74613"/>
          </a:xfrm>
          <a:prstGeom prst="rect">
            <a:avLst/>
          </a:prstGeom>
          <a:noFill/>
          <a:ln w="9525">
            <a:noFill/>
            <a:miter lim="800000"/>
            <a:headEnd/>
            <a:tailEnd/>
          </a:ln>
        </p:spPr>
        <p:txBody>
          <a:bodyPr wrap="none">
            <a:spAutoFit/>
          </a:bodyPr>
          <a:lstStyle/>
          <a:p>
            <a:pPr fontAlgn="base">
              <a:spcBef>
                <a:spcPct val="0"/>
              </a:spcBef>
              <a:spcAft>
                <a:spcPct val="0"/>
              </a:spcAft>
            </a:pPr>
            <a:endParaRPr lang="en-US">
              <a:solidFill>
                <a:srgbClr val="000000"/>
              </a:solidFill>
            </a:endParaRPr>
          </a:p>
        </p:txBody>
      </p:sp>
      <p:sp>
        <p:nvSpPr>
          <p:cNvPr id="2116" name="Rectangle 1061"/>
          <p:cNvSpPr>
            <a:spLocks noChangeArrowheads="1"/>
          </p:cNvSpPr>
          <p:nvPr/>
        </p:nvSpPr>
        <p:spPr bwMode="auto">
          <a:xfrm>
            <a:off x="-15875" y="-676275"/>
            <a:ext cx="184150" cy="519112"/>
          </a:xfrm>
          <a:prstGeom prst="rect">
            <a:avLst/>
          </a:prstGeom>
          <a:noFill/>
          <a:ln w="9525">
            <a:noFill/>
            <a:miter lim="800000"/>
            <a:headEnd/>
            <a:tailEnd/>
          </a:ln>
        </p:spPr>
        <p:txBody>
          <a:bodyPr wrap="none">
            <a:spAutoFit/>
          </a:bodyPr>
          <a:lstStyle/>
          <a:p>
            <a:pPr fontAlgn="base">
              <a:spcBef>
                <a:spcPct val="0"/>
              </a:spcBef>
              <a:spcAft>
                <a:spcPct val="0"/>
              </a:spcAft>
            </a:pPr>
            <a:endParaRPr lang="en-US" sz="1000">
              <a:solidFill>
                <a:srgbClr val="000000"/>
              </a:solidFill>
              <a:latin typeface="Times New Roman" pitchFamily="18" charset="0"/>
              <a:cs typeface="Times New Roman" pitchFamily="18" charset="0"/>
            </a:endParaRPr>
          </a:p>
          <a:p>
            <a:pPr eaLnBrk="0" fontAlgn="base" hangingPunct="0">
              <a:spcBef>
                <a:spcPct val="0"/>
              </a:spcBef>
              <a:spcAft>
                <a:spcPct val="0"/>
              </a:spcAft>
            </a:pPr>
            <a:endParaRPr lang="en-US">
              <a:solidFill>
                <a:srgbClr val="000000"/>
              </a:solidFill>
            </a:endParaRPr>
          </a:p>
        </p:txBody>
      </p:sp>
      <p:sp>
        <p:nvSpPr>
          <p:cNvPr id="2117" name="Rectangle 1065"/>
          <p:cNvSpPr>
            <a:spLocks noChangeArrowheads="1"/>
          </p:cNvSpPr>
          <p:nvPr/>
        </p:nvSpPr>
        <p:spPr bwMode="auto">
          <a:xfrm>
            <a:off x="77787" y="1967299"/>
            <a:ext cx="608013" cy="461665"/>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n-US" sz="800" dirty="0">
                <a:solidFill>
                  <a:srgbClr val="000000"/>
                </a:solidFill>
                <a:latin typeface="Arial Black" pitchFamily="34" charset="0"/>
                <a:cs typeface="Times New Roman" pitchFamily="18" charset="0"/>
              </a:rPr>
              <a:t>Desired</a:t>
            </a:r>
            <a:endParaRPr lang="en-US" sz="1000" dirty="0">
              <a:solidFill>
                <a:srgbClr val="000000"/>
              </a:solidFill>
              <a:latin typeface="Times New Roman" pitchFamily="18" charset="0"/>
              <a:cs typeface="Times New Roman" pitchFamily="18" charset="0"/>
            </a:endParaRPr>
          </a:p>
          <a:p>
            <a:pPr algn="ctr" eaLnBrk="0" fontAlgn="base" hangingPunct="0">
              <a:spcBef>
                <a:spcPct val="0"/>
              </a:spcBef>
              <a:spcAft>
                <a:spcPct val="0"/>
              </a:spcAft>
            </a:pPr>
            <a:r>
              <a:rPr lang="en-US" sz="800" dirty="0">
                <a:solidFill>
                  <a:srgbClr val="000000"/>
                </a:solidFill>
                <a:latin typeface="Arial Black" pitchFamily="34" charset="0"/>
                <a:cs typeface="Times New Roman" pitchFamily="18" charset="0"/>
              </a:rPr>
              <a:t>Career</a:t>
            </a:r>
            <a:endParaRPr lang="en-US" sz="1000" dirty="0">
              <a:solidFill>
                <a:srgbClr val="000000"/>
              </a:solidFill>
              <a:latin typeface="Times New Roman" pitchFamily="18" charset="0"/>
              <a:cs typeface="Times New Roman" pitchFamily="18" charset="0"/>
            </a:endParaRPr>
          </a:p>
          <a:p>
            <a:pPr algn="ctr" eaLnBrk="0" fontAlgn="base" hangingPunct="0">
              <a:spcBef>
                <a:spcPct val="0"/>
              </a:spcBef>
              <a:spcAft>
                <a:spcPct val="0"/>
              </a:spcAft>
            </a:pPr>
            <a:r>
              <a:rPr lang="en-US" sz="800" dirty="0">
                <a:solidFill>
                  <a:srgbClr val="000000"/>
                </a:solidFill>
                <a:latin typeface="Arial Black" pitchFamily="34" charset="0"/>
                <a:cs typeface="Times New Roman" pitchFamily="18" charset="0"/>
              </a:rPr>
              <a:t>Path</a:t>
            </a:r>
            <a:endParaRPr lang="en-US" dirty="0">
              <a:solidFill>
                <a:srgbClr val="000000"/>
              </a:solidFill>
            </a:endParaRPr>
          </a:p>
        </p:txBody>
      </p:sp>
      <p:sp>
        <p:nvSpPr>
          <p:cNvPr id="2118" name="Rectangle 1844"/>
          <p:cNvSpPr>
            <a:spLocks noChangeArrowheads="1"/>
          </p:cNvSpPr>
          <p:nvPr/>
        </p:nvSpPr>
        <p:spPr bwMode="auto">
          <a:xfrm>
            <a:off x="0" y="2957899"/>
            <a:ext cx="708848" cy="338554"/>
          </a:xfrm>
          <a:prstGeom prst="rect">
            <a:avLst/>
          </a:prstGeom>
          <a:noFill/>
          <a:ln w="9525">
            <a:noFill/>
            <a:miter lim="800000"/>
            <a:headEnd/>
            <a:tailEnd/>
          </a:ln>
        </p:spPr>
        <p:txBody>
          <a:bodyPr wrap="none" anchor="ctr">
            <a:spAutoFit/>
          </a:bodyPr>
          <a:lstStyle/>
          <a:p>
            <a:pPr algn="ctr" fontAlgn="base">
              <a:spcBef>
                <a:spcPct val="0"/>
              </a:spcBef>
              <a:spcAft>
                <a:spcPct val="0"/>
              </a:spcAft>
            </a:pPr>
            <a:r>
              <a:rPr lang="en-US" sz="800" dirty="0">
                <a:solidFill>
                  <a:srgbClr val="FF0000"/>
                </a:solidFill>
                <a:latin typeface="Arial Black" pitchFamily="34" charset="0"/>
                <a:cs typeface="Times New Roman" pitchFamily="18" charset="0"/>
              </a:rPr>
              <a:t>Alternate</a:t>
            </a:r>
            <a:endParaRPr lang="en-US" sz="1000" dirty="0">
              <a:solidFill>
                <a:srgbClr val="FF0000"/>
              </a:solidFill>
              <a:latin typeface="Times New Roman" pitchFamily="18" charset="0"/>
              <a:cs typeface="Times New Roman" pitchFamily="18" charset="0"/>
            </a:endParaRPr>
          </a:p>
          <a:p>
            <a:pPr algn="ctr" eaLnBrk="0" fontAlgn="base" hangingPunct="0">
              <a:spcBef>
                <a:spcPct val="0"/>
              </a:spcBef>
              <a:spcAft>
                <a:spcPct val="0"/>
              </a:spcAft>
            </a:pPr>
            <a:r>
              <a:rPr lang="en-US" sz="800" dirty="0">
                <a:solidFill>
                  <a:srgbClr val="FF0000"/>
                </a:solidFill>
                <a:latin typeface="Arial Black" pitchFamily="34" charset="0"/>
                <a:cs typeface="Times New Roman" pitchFamily="18" charset="0"/>
              </a:rPr>
              <a:t>Path</a:t>
            </a:r>
            <a:endParaRPr lang="en-US" dirty="0">
              <a:solidFill>
                <a:srgbClr val="FF0000"/>
              </a:solidFill>
            </a:endParaRPr>
          </a:p>
        </p:txBody>
      </p:sp>
      <p:sp>
        <p:nvSpPr>
          <p:cNvPr id="2119" name="Rectangle 1845"/>
          <p:cNvSpPr>
            <a:spLocks noChangeArrowheads="1"/>
          </p:cNvSpPr>
          <p:nvPr/>
        </p:nvSpPr>
        <p:spPr bwMode="auto">
          <a:xfrm>
            <a:off x="0" y="3642211"/>
            <a:ext cx="769905" cy="738664"/>
          </a:xfrm>
          <a:prstGeom prst="rect">
            <a:avLst/>
          </a:prstGeom>
          <a:noFill/>
          <a:ln w="9525">
            <a:noFill/>
            <a:miter lim="800000"/>
            <a:headEnd/>
            <a:tailEnd/>
          </a:ln>
        </p:spPr>
        <p:txBody>
          <a:bodyPr wrap="square" anchor="ctr">
            <a:spAutoFit/>
          </a:bodyPr>
          <a:lstStyle/>
          <a:p>
            <a:pPr algn="ctr" fontAlgn="base">
              <a:spcBef>
                <a:spcPct val="0"/>
              </a:spcBef>
              <a:spcAft>
                <a:spcPct val="0"/>
              </a:spcAft>
            </a:pPr>
            <a:r>
              <a:rPr lang="en-US" sz="800" dirty="0">
                <a:solidFill>
                  <a:srgbClr val="BBE0E3">
                    <a:lumMod val="25000"/>
                  </a:srgbClr>
                </a:solidFill>
                <a:latin typeface="Arial Black" pitchFamily="34" charset="0"/>
                <a:cs typeface="Times New Roman" pitchFamily="18" charset="0"/>
              </a:rPr>
              <a:t>Spouse’s / Personnel</a:t>
            </a:r>
            <a:endParaRPr lang="en-US" sz="1000" dirty="0">
              <a:solidFill>
                <a:srgbClr val="BBE0E3">
                  <a:lumMod val="25000"/>
                </a:srgbClr>
              </a:solidFill>
              <a:latin typeface="Times New Roman" pitchFamily="18" charset="0"/>
              <a:cs typeface="Times New Roman" pitchFamily="18" charset="0"/>
            </a:endParaRPr>
          </a:p>
          <a:p>
            <a:pPr algn="ctr" eaLnBrk="0" fontAlgn="base" hangingPunct="0">
              <a:spcBef>
                <a:spcPct val="0"/>
              </a:spcBef>
              <a:spcAft>
                <a:spcPct val="0"/>
              </a:spcAft>
            </a:pPr>
            <a:r>
              <a:rPr lang="en-US" sz="800" dirty="0">
                <a:solidFill>
                  <a:srgbClr val="BBE0E3">
                    <a:lumMod val="25000"/>
                  </a:srgbClr>
                </a:solidFill>
                <a:latin typeface="Arial Black" pitchFamily="34" charset="0"/>
                <a:cs typeface="Times New Roman" pitchFamily="18" charset="0"/>
              </a:rPr>
              <a:t>Path  </a:t>
            </a:r>
          </a:p>
          <a:p>
            <a:pPr algn="ctr" eaLnBrk="0" fontAlgn="base" hangingPunct="0">
              <a:spcBef>
                <a:spcPct val="0"/>
              </a:spcBef>
              <a:spcAft>
                <a:spcPct val="0"/>
              </a:spcAft>
            </a:pPr>
            <a:endParaRPr lang="en-US" sz="800" dirty="0">
              <a:solidFill>
                <a:srgbClr val="33CC33"/>
              </a:solidFill>
              <a:latin typeface="Arial Black" pitchFamily="34" charset="0"/>
              <a:cs typeface="Times New Roman" pitchFamily="18" charset="0"/>
            </a:endParaRPr>
          </a:p>
          <a:p>
            <a:pPr algn="ctr" eaLnBrk="0" fontAlgn="base" hangingPunct="0">
              <a:spcBef>
                <a:spcPct val="0"/>
              </a:spcBef>
              <a:spcAft>
                <a:spcPct val="0"/>
              </a:spcAft>
            </a:pPr>
            <a:endParaRPr lang="en-US" sz="1000" dirty="0">
              <a:solidFill>
                <a:srgbClr val="7030A0"/>
              </a:solidFill>
              <a:latin typeface="Times New Roman" pitchFamily="18" charset="0"/>
              <a:cs typeface="Times New Roman" pitchFamily="18" charset="0"/>
            </a:endParaRPr>
          </a:p>
        </p:txBody>
      </p:sp>
      <p:pic>
        <p:nvPicPr>
          <p:cNvPr id="3" name="Picture 6" descr="http://t0.gstatic.com/images?q=tbn:D0loYttWgog_9M:http://www.maritime-connector.com/Administration/_Upload/SmallImages/logo-%2520fax-skola/nwc.jpg">
            <a:hlinkClick r:id="rId3"/>
          </p:cNvPr>
          <p:cNvPicPr>
            <a:picLocks noChangeAspect="1" noChangeArrowheads="1"/>
          </p:cNvPicPr>
          <p:nvPr/>
        </p:nvPicPr>
        <p:blipFill>
          <a:blip r:embed="rId4" cstate="print"/>
          <a:srcRect/>
          <a:stretch>
            <a:fillRect/>
          </a:stretch>
        </p:blipFill>
        <p:spPr bwMode="auto">
          <a:xfrm>
            <a:off x="12022570" y="4619555"/>
            <a:ext cx="328120" cy="342900"/>
          </a:xfrm>
          <a:prstGeom prst="rect">
            <a:avLst/>
          </a:prstGeom>
          <a:noFill/>
          <a:ln>
            <a:solidFill>
              <a:schemeClr val="tx1"/>
            </a:solidFill>
          </a:ln>
        </p:spPr>
      </p:pic>
      <p:pic>
        <p:nvPicPr>
          <p:cNvPr id="2056" name="Picture 8" descr="http://t1.gstatic.com/images?q=tbn:QPUtY8e2p5AMsM:http://a1.twimg.com/profile_images/253194712/3acr_a-patch_bigger.jpg">
            <a:hlinkClick r:id="rId5"/>
          </p:cNvPr>
          <p:cNvPicPr>
            <a:picLocks noChangeAspect="1" noChangeArrowheads="1"/>
          </p:cNvPicPr>
          <p:nvPr/>
        </p:nvPicPr>
        <p:blipFill>
          <a:blip r:embed="rId6" cstate="print"/>
          <a:srcRect/>
          <a:stretch>
            <a:fillRect/>
          </a:stretch>
        </p:blipFill>
        <p:spPr bwMode="auto">
          <a:xfrm>
            <a:off x="11646462" y="5688850"/>
            <a:ext cx="342899" cy="342900"/>
          </a:xfrm>
          <a:prstGeom prst="rect">
            <a:avLst/>
          </a:prstGeom>
          <a:noFill/>
          <a:ln>
            <a:solidFill>
              <a:schemeClr val="tx1"/>
            </a:solidFill>
          </a:ln>
        </p:spPr>
      </p:pic>
      <p:grpSp>
        <p:nvGrpSpPr>
          <p:cNvPr id="5" name="Group 277"/>
          <p:cNvGrpSpPr/>
          <p:nvPr/>
        </p:nvGrpSpPr>
        <p:grpSpPr>
          <a:xfrm>
            <a:off x="11646461" y="6193134"/>
            <a:ext cx="342900" cy="347472"/>
            <a:chOff x="-571500" y="4267200"/>
            <a:chExt cx="342900" cy="347472"/>
          </a:xfrm>
        </p:grpSpPr>
        <p:sp>
          <p:nvSpPr>
            <p:cNvPr id="274" name="Rectangle 273"/>
            <p:cNvSpPr/>
            <p:nvPr/>
          </p:nvSpPr>
          <p:spPr>
            <a:xfrm>
              <a:off x="-571500" y="4267200"/>
              <a:ext cx="342900" cy="347472"/>
            </a:xfrm>
            <a:prstGeom prst="rect">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72" name="Picture 7" descr="3acr"/>
            <p:cNvPicPr>
              <a:picLocks noChangeAspect="1" noChangeArrowheads="1"/>
            </p:cNvPicPr>
            <p:nvPr/>
          </p:nvPicPr>
          <p:blipFill>
            <a:blip r:embed="rId7" cstate="print"/>
            <a:stretch>
              <a:fillRect/>
            </a:stretch>
          </p:blipFill>
          <p:spPr bwMode="auto">
            <a:xfrm>
              <a:off x="-561975" y="4295774"/>
              <a:ext cx="321503" cy="266700"/>
            </a:xfrm>
            <a:prstGeom prst="rect">
              <a:avLst/>
            </a:prstGeom>
            <a:noFill/>
            <a:ln>
              <a:noFill/>
            </a:ln>
          </p:spPr>
        </p:pic>
      </p:grpSp>
      <p:sp>
        <p:nvSpPr>
          <p:cNvPr id="273" name="Rectangle 272"/>
          <p:cNvSpPr/>
          <p:nvPr/>
        </p:nvSpPr>
        <p:spPr>
          <a:xfrm>
            <a:off x="694345" y="5254823"/>
            <a:ext cx="744117" cy="307777"/>
          </a:xfrm>
          <a:prstGeom prst="rect">
            <a:avLst/>
          </a:prstGeom>
        </p:spPr>
        <p:txBody>
          <a:bodyPr wrap="square">
            <a:spAutoFit/>
          </a:bodyPr>
          <a:lstStyle/>
          <a:p>
            <a:pPr algn="ctr" fontAlgn="base">
              <a:spcBef>
                <a:spcPct val="0"/>
              </a:spcBef>
              <a:spcAft>
                <a:spcPct val="0"/>
              </a:spcAft>
            </a:pPr>
            <a:r>
              <a:rPr lang="en-US" sz="700" b="1" i="1" u="sng" dirty="0">
                <a:solidFill>
                  <a:srgbClr val="000000"/>
                </a:solidFill>
                <a:effectLst>
                  <a:outerShdw blurRad="38100" dist="38100" dir="2700000" algn="tl">
                    <a:srgbClr val="000000">
                      <a:alpha val="43137"/>
                    </a:srgbClr>
                  </a:outerShdw>
                </a:effectLst>
                <a:cs typeface="Arial" pitchFamily="34" charset="0"/>
              </a:rPr>
              <a:t>CURRENT PATH</a:t>
            </a:r>
            <a:endParaRPr lang="en-US" i="1" u="sng" dirty="0">
              <a:solidFill>
                <a:srgbClr val="000000"/>
              </a:solidFill>
              <a:effectLst>
                <a:outerShdw blurRad="38100" dist="38100" dir="2700000" algn="tl">
                  <a:srgbClr val="000000">
                    <a:alpha val="43137"/>
                  </a:srgbClr>
                </a:outerShdw>
              </a:effectLst>
            </a:endParaRPr>
          </a:p>
        </p:txBody>
      </p:sp>
      <p:pic>
        <p:nvPicPr>
          <p:cNvPr id="261" name="Picture 13" descr="http://www.af.mil/shared/media/ggallery/webgraphic/AFG-071025-001.jpg"/>
          <p:cNvPicPr>
            <a:picLocks noChangeAspect="1" noChangeArrowheads="1"/>
          </p:cNvPicPr>
          <p:nvPr/>
        </p:nvPicPr>
        <p:blipFill>
          <a:blip r:embed="rId8" cstate="print"/>
          <a:srcRect/>
          <a:stretch>
            <a:fillRect/>
          </a:stretch>
        </p:blipFill>
        <p:spPr bwMode="auto">
          <a:xfrm>
            <a:off x="10433126" y="831719"/>
            <a:ext cx="226495" cy="226495"/>
          </a:xfrm>
          <a:prstGeom prst="rect">
            <a:avLst/>
          </a:prstGeom>
          <a:noFill/>
          <a:ln>
            <a:solidFill>
              <a:srgbClr val="000000"/>
            </a:solidFill>
          </a:ln>
        </p:spPr>
      </p:pic>
      <p:sp>
        <p:nvSpPr>
          <p:cNvPr id="319" name="Rectangle 318"/>
          <p:cNvSpPr/>
          <p:nvPr/>
        </p:nvSpPr>
        <p:spPr>
          <a:xfrm>
            <a:off x="11200372" y="5218739"/>
            <a:ext cx="342900" cy="347472"/>
          </a:xfrm>
          <a:prstGeom prst="rect">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20" name="Rectangle 319"/>
          <p:cNvSpPr/>
          <p:nvPr/>
        </p:nvSpPr>
        <p:spPr>
          <a:xfrm>
            <a:off x="11649497" y="5231817"/>
            <a:ext cx="342900" cy="347472"/>
          </a:xfrm>
          <a:prstGeom prst="rect">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21" name="Rectangle 320"/>
          <p:cNvSpPr/>
          <p:nvPr/>
        </p:nvSpPr>
        <p:spPr>
          <a:xfrm>
            <a:off x="12090000" y="5245031"/>
            <a:ext cx="342900" cy="347472"/>
          </a:xfrm>
          <a:prstGeom prst="rect">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324" name="Picture 2" descr="C:\Users\Havi\Desktop\arstaff.bm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45433" y="1226960"/>
            <a:ext cx="217674" cy="217674"/>
          </a:xfrm>
          <a:prstGeom prst="ellipse">
            <a:avLst/>
          </a:prstGeom>
          <a:noFill/>
          <a:ln>
            <a:noFill/>
          </a:ln>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64059" y="5263053"/>
            <a:ext cx="299341" cy="30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527" r="2903"/>
          <a:stretch/>
        </p:blipFill>
        <p:spPr bwMode="auto">
          <a:xfrm>
            <a:off x="11217110" y="5225346"/>
            <a:ext cx="309423" cy="33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 name="Picture 2" descr="C:\Users\Havi\Desktop\arstaff.bm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45760" y="4043480"/>
            <a:ext cx="342901" cy="3429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9" name="AutoShape 1891"/>
          <p:cNvSpPr>
            <a:spLocks noChangeArrowheads="1"/>
          </p:cNvSpPr>
          <p:nvPr/>
        </p:nvSpPr>
        <p:spPr bwMode="auto">
          <a:xfrm>
            <a:off x="9871890" y="3813050"/>
            <a:ext cx="225425" cy="207963"/>
          </a:xfrm>
          <a:prstGeom prst="irregularSeal1">
            <a:avLst/>
          </a:prstGeom>
          <a:solidFill>
            <a:srgbClr val="FFFF00"/>
          </a:solidFill>
          <a:ln w="9525">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1" name="Line 1851"/>
          <p:cNvSpPr>
            <a:spLocks noChangeShapeType="1"/>
          </p:cNvSpPr>
          <p:nvPr/>
        </p:nvSpPr>
        <p:spPr bwMode="auto">
          <a:xfrm>
            <a:off x="12368215" y="806505"/>
            <a:ext cx="0" cy="199706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215" name="Line 1851"/>
          <p:cNvSpPr>
            <a:spLocks noChangeShapeType="1"/>
          </p:cNvSpPr>
          <p:nvPr/>
        </p:nvSpPr>
        <p:spPr bwMode="auto">
          <a:xfrm flipH="1">
            <a:off x="11254470" y="1152150"/>
            <a:ext cx="38405" cy="1420985"/>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224" name="Line 1851"/>
          <p:cNvSpPr>
            <a:spLocks noChangeShapeType="1"/>
          </p:cNvSpPr>
          <p:nvPr/>
        </p:nvSpPr>
        <p:spPr bwMode="auto">
          <a:xfrm>
            <a:off x="12829075" y="1189334"/>
            <a:ext cx="0" cy="999751"/>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231" name="Line 1851"/>
          <p:cNvSpPr>
            <a:spLocks noChangeShapeType="1"/>
          </p:cNvSpPr>
          <p:nvPr/>
        </p:nvSpPr>
        <p:spPr bwMode="auto">
          <a:xfrm>
            <a:off x="13481960" y="1038389"/>
            <a:ext cx="0" cy="5413651"/>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232" name="Line 1851"/>
          <p:cNvSpPr>
            <a:spLocks noChangeShapeType="1"/>
          </p:cNvSpPr>
          <p:nvPr/>
        </p:nvSpPr>
        <p:spPr bwMode="auto">
          <a:xfrm>
            <a:off x="12022570" y="729695"/>
            <a:ext cx="0" cy="2005340"/>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237" name="Line 1851"/>
          <p:cNvSpPr>
            <a:spLocks noChangeShapeType="1"/>
          </p:cNvSpPr>
          <p:nvPr/>
        </p:nvSpPr>
        <p:spPr bwMode="auto">
          <a:xfrm>
            <a:off x="13981225" y="1036934"/>
            <a:ext cx="0" cy="4734771"/>
          </a:xfrm>
          <a:prstGeom prst="line">
            <a:avLst/>
          </a:prstGeom>
          <a:noFill/>
          <a:ln w="9525">
            <a:solidFill>
              <a:schemeClr val="tx1"/>
            </a:solidFill>
            <a:prstDash val="dash"/>
            <a:round/>
            <a:headEnd/>
            <a:tailEnd/>
          </a:ln>
        </p:spPr>
        <p:txBody>
          <a:bodyPr/>
          <a:lstStyle/>
          <a:p>
            <a:pPr fontAlgn="base">
              <a:spcBef>
                <a:spcPct val="0"/>
              </a:spcBef>
              <a:spcAft>
                <a:spcPct val="0"/>
              </a:spcAft>
            </a:pPr>
            <a:endParaRPr lang="en-US">
              <a:solidFill>
                <a:srgbClr val="000000"/>
              </a:solidFill>
            </a:endParaRPr>
          </a:p>
        </p:txBody>
      </p:sp>
      <p:sp>
        <p:nvSpPr>
          <p:cNvPr id="250" name="Text Box 934"/>
          <p:cNvSpPr txBox="1">
            <a:spLocks noChangeArrowheads="1"/>
          </p:cNvSpPr>
          <p:nvPr/>
        </p:nvSpPr>
        <p:spPr bwMode="auto">
          <a:xfrm>
            <a:off x="13712390" y="499265"/>
            <a:ext cx="460860" cy="225835"/>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b="1" dirty="0">
                <a:solidFill>
                  <a:srgbClr val="000000"/>
                </a:solidFill>
                <a:ea typeface="Times New Roman" pitchFamily="18" charset="0"/>
                <a:cs typeface="Arial" charset="0"/>
              </a:rPr>
              <a:t>CABs</a:t>
            </a:r>
            <a:endParaRPr lang="en-US" dirty="0">
              <a:solidFill>
                <a:srgbClr val="000000"/>
              </a:solidFill>
              <a:ea typeface="Times New Roman" pitchFamily="18" charset="0"/>
              <a:cs typeface="Arial" charset="0"/>
            </a:endParaRPr>
          </a:p>
        </p:txBody>
      </p:sp>
      <p:grpSp>
        <p:nvGrpSpPr>
          <p:cNvPr id="7" name="Group 250"/>
          <p:cNvGrpSpPr/>
          <p:nvPr/>
        </p:nvGrpSpPr>
        <p:grpSpPr>
          <a:xfrm>
            <a:off x="13827605" y="5067633"/>
            <a:ext cx="342900" cy="347472"/>
            <a:chOff x="-682764" y="4535487"/>
            <a:chExt cx="342900" cy="347472"/>
          </a:xfrm>
        </p:grpSpPr>
        <p:sp>
          <p:nvSpPr>
            <p:cNvPr id="252" name="Rectangle 251"/>
            <p:cNvSpPr/>
            <p:nvPr/>
          </p:nvSpPr>
          <p:spPr>
            <a:xfrm>
              <a:off x="-682764" y="4535487"/>
              <a:ext cx="342900" cy="347472"/>
            </a:xfrm>
            <a:prstGeom prst="rect">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53"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4640" y="4548346"/>
              <a:ext cx="218102" cy="309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 name="Group 253"/>
          <p:cNvGrpSpPr/>
          <p:nvPr/>
        </p:nvGrpSpPr>
        <p:grpSpPr>
          <a:xfrm>
            <a:off x="14557300" y="2840142"/>
            <a:ext cx="342900" cy="347472"/>
            <a:chOff x="-387570" y="3888834"/>
            <a:chExt cx="342900" cy="347472"/>
          </a:xfrm>
        </p:grpSpPr>
        <p:sp>
          <p:nvSpPr>
            <p:cNvPr id="255" name="Rectangle 254"/>
            <p:cNvSpPr/>
            <p:nvPr/>
          </p:nvSpPr>
          <p:spPr>
            <a:xfrm>
              <a:off x="-387570" y="3888834"/>
              <a:ext cx="342900" cy="347472"/>
            </a:xfrm>
            <a:prstGeom prst="rect">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56" name="Picture 4" descr="http://t3.gstatic.com/images?q=tbn:ANd9GcQEQ1HjorZl7oCngmVIz2m5i7tg7WIafPlKrjV58D0_IJtaQpAiq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6527" y="3897014"/>
              <a:ext cx="199052" cy="3278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258"/>
          <p:cNvGrpSpPr/>
          <p:nvPr/>
        </p:nvGrpSpPr>
        <p:grpSpPr>
          <a:xfrm>
            <a:off x="13839874" y="4645178"/>
            <a:ext cx="342900" cy="347472"/>
            <a:chOff x="-845449" y="4746466"/>
            <a:chExt cx="342900" cy="347472"/>
          </a:xfrm>
        </p:grpSpPr>
        <p:sp>
          <p:nvSpPr>
            <p:cNvPr id="260" name="Rectangle 259"/>
            <p:cNvSpPr/>
            <p:nvPr/>
          </p:nvSpPr>
          <p:spPr>
            <a:xfrm>
              <a:off x="-845449" y="4746466"/>
              <a:ext cx="342900" cy="347472"/>
            </a:xfrm>
            <a:prstGeom prst="rect">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62"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3498" y="4767772"/>
              <a:ext cx="218348" cy="30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5" name="Picture 264" descr="4th_Sustainment_Brigade_HOOD.png"/>
          <p:cNvPicPr>
            <a:picLocks noChangeAspect="1"/>
          </p:cNvPicPr>
          <p:nvPr/>
        </p:nvPicPr>
        <p:blipFill>
          <a:blip r:embed="rId16" cstate="print"/>
          <a:stretch>
            <a:fillRect/>
          </a:stretch>
        </p:blipFill>
        <p:spPr>
          <a:xfrm>
            <a:off x="13328341" y="1651415"/>
            <a:ext cx="307239" cy="394341"/>
          </a:xfrm>
          <a:prstGeom prst="rect">
            <a:avLst/>
          </a:prstGeom>
        </p:spPr>
      </p:pic>
      <p:pic>
        <p:nvPicPr>
          <p:cNvPr id="266" name="Picture 265" descr="CAB 1st_Cavalry_Division_-_Shoulder_Sleeve_Insignia_svg.png"/>
          <p:cNvPicPr>
            <a:picLocks noChangeAspect="1"/>
          </p:cNvPicPr>
          <p:nvPr/>
        </p:nvPicPr>
        <p:blipFill>
          <a:blip r:embed="rId17" cstate="print"/>
          <a:stretch>
            <a:fillRect/>
          </a:stretch>
        </p:blipFill>
        <p:spPr>
          <a:xfrm>
            <a:off x="13866010" y="1267365"/>
            <a:ext cx="244705" cy="345645"/>
          </a:xfrm>
          <a:prstGeom prst="rect">
            <a:avLst/>
          </a:prstGeom>
        </p:spPr>
      </p:pic>
      <p:pic>
        <p:nvPicPr>
          <p:cNvPr id="300" name="Picture 299" descr="18_ABC_BRAGG.png"/>
          <p:cNvPicPr>
            <a:picLocks noChangeAspect="1"/>
          </p:cNvPicPr>
          <p:nvPr/>
        </p:nvPicPr>
        <p:blipFill>
          <a:blip r:embed="rId18" cstate="print"/>
          <a:stretch>
            <a:fillRect/>
          </a:stretch>
        </p:blipFill>
        <p:spPr>
          <a:xfrm>
            <a:off x="11834566" y="2189085"/>
            <a:ext cx="299655" cy="397875"/>
          </a:xfrm>
          <a:prstGeom prst="rect">
            <a:avLst/>
          </a:prstGeom>
        </p:spPr>
      </p:pic>
      <p:pic>
        <p:nvPicPr>
          <p:cNvPr id="301" name="Picture 300" descr="16th_Sustainment_Brigade BAMBERG.jpg"/>
          <p:cNvPicPr>
            <a:picLocks noChangeAspect="1"/>
          </p:cNvPicPr>
          <p:nvPr/>
        </p:nvPicPr>
        <p:blipFill>
          <a:blip r:embed="rId19" cstate="print"/>
          <a:stretch>
            <a:fillRect/>
          </a:stretch>
        </p:blipFill>
        <p:spPr>
          <a:xfrm>
            <a:off x="13328341" y="3686880"/>
            <a:ext cx="307239" cy="351907"/>
          </a:xfrm>
          <a:prstGeom prst="rect">
            <a:avLst/>
          </a:prstGeom>
        </p:spPr>
      </p:pic>
      <p:pic>
        <p:nvPicPr>
          <p:cNvPr id="302" name="Picture 301" descr="III_Corps_Shoulder_Sleeve_Insignia_svg.png"/>
          <p:cNvPicPr>
            <a:picLocks noChangeAspect="1"/>
          </p:cNvPicPr>
          <p:nvPr/>
        </p:nvPicPr>
        <p:blipFill>
          <a:blip r:embed="rId20" cstate="print"/>
          <a:stretch>
            <a:fillRect/>
          </a:stretch>
        </p:blipFill>
        <p:spPr>
          <a:xfrm>
            <a:off x="11872971" y="1197265"/>
            <a:ext cx="268835" cy="338935"/>
          </a:xfrm>
          <a:prstGeom prst="rect">
            <a:avLst/>
          </a:prstGeom>
        </p:spPr>
      </p:pic>
      <p:pic>
        <p:nvPicPr>
          <p:cNvPr id="305" name="Picture 304" descr="Usawocc-patch.jpg"/>
          <p:cNvPicPr>
            <a:picLocks noChangeAspect="1"/>
          </p:cNvPicPr>
          <p:nvPr/>
        </p:nvPicPr>
        <p:blipFill>
          <a:blip r:embed="rId21" cstate="print"/>
          <a:stretch>
            <a:fillRect/>
          </a:stretch>
        </p:blipFill>
        <p:spPr>
          <a:xfrm>
            <a:off x="14557300" y="3686880"/>
            <a:ext cx="295423" cy="384050"/>
          </a:xfrm>
          <a:prstGeom prst="rect">
            <a:avLst/>
          </a:prstGeom>
        </p:spPr>
      </p:pic>
      <p:pic>
        <p:nvPicPr>
          <p:cNvPr id="306" name="Picture 305" descr="V_Corps wiesbaden.png"/>
          <p:cNvPicPr>
            <a:picLocks noChangeAspect="1"/>
          </p:cNvPicPr>
          <p:nvPr/>
        </p:nvPicPr>
        <p:blipFill>
          <a:blip r:embed="rId22" cstate="print"/>
          <a:stretch>
            <a:fillRect/>
          </a:stretch>
        </p:blipFill>
        <p:spPr>
          <a:xfrm>
            <a:off x="11830545" y="1689820"/>
            <a:ext cx="349666" cy="409458"/>
          </a:xfrm>
          <a:prstGeom prst="rect">
            <a:avLst/>
          </a:prstGeom>
        </p:spPr>
      </p:pic>
      <p:pic>
        <p:nvPicPr>
          <p:cNvPr id="307" name="Picture 306" descr="1ST SUSTAINMENT BRIGADE RILEY.png"/>
          <p:cNvPicPr>
            <a:picLocks noChangeAspect="1"/>
          </p:cNvPicPr>
          <p:nvPr/>
        </p:nvPicPr>
        <p:blipFill>
          <a:blip r:embed="rId23" cstate="print"/>
          <a:stretch>
            <a:fillRect/>
          </a:stretch>
        </p:blipFill>
        <p:spPr>
          <a:xfrm>
            <a:off x="13334440" y="883316"/>
            <a:ext cx="339545" cy="307239"/>
          </a:xfrm>
          <a:prstGeom prst="rect">
            <a:avLst/>
          </a:prstGeom>
        </p:spPr>
      </p:pic>
      <p:pic>
        <p:nvPicPr>
          <p:cNvPr id="313" name="Picture 312" descr="CAB-2_Infantry_Div_camp humphrey's korea.png"/>
          <p:cNvPicPr>
            <a:picLocks noChangeAspect="1"/>
          </p:cNvPicPr>
          <p:nvPr/>
        </p:nvPicPr>
        <p:blipFill>
          <a:blip r:embed="rId24" cstate="print"/>
          <a:stretch>
            <a:fillRect/>
          </a:stretch>
        </p:blipFill>
        <p:spPr>
          <a:xfrm>
            <a:off x="13838154" y="2189085"/>
            <a:ext cx="296691" cy="345645"/>
          </a:xfrm>
          <a:prstGeom prst="rect">
            <a:avLst/>
          </a:prstGeom>
        </p:spPr>
      </p:pic>
      <p:pic>
        <p:nvPicPr>
          <p:cNvPr id="314" name="Picture 313" descr="3rd_Sustainment_Brigade STEWART.jpg"/>
          <p:cNvPicPr>
            <a:picLocks noChangeAspect="1"/>
          </p:cNvPicPr>
          <p:nvPr/>
        </p:nvPicPr>
        <p:blipFill>
          <a:blip r:embed="rId25" cstate="print"/>
          <a:stretch>
            <a:fillRect/>
          </a:stretch>
        </p:blipFill>
        <p:spPr>
          <a:xfrm>
            <a:off x="13328340" y="1228960"/>
            <a:ext cx="307240" cy="345645"/>
          </a:xfrm>
          <a:prstGeom prst="rect">
            <a:avLst/>
          </a:prstGeom>
        </p:spPr>
      </p:pic>
      <p:pic>
        <p:nvPicPr>
          <p:cNvPr id="315" name="Picture 314" descr="10th_Sustainment_Brigade DRUM.jpg"/>
          <p:cNvPicPr>
            <a:picLocks noChangeAspect="1"/>
          </p:cNvPicPr>
          <p:nvPr/>
        </p:nvPicPr>
        <p:blipFill>
          <a:blip r:embed="rId26" cstate="print"/>
          <a:stretch>
            <a:fillRect/>
          </a:stretch>
        </p:blipFill>
        <p:spPr>
          <a:xfrm>
            <a:off x="13330145" y="2649945"/>
            <a:ext cx="343840" cy="327517"/>
          </a:xfrm>
          <a:prstGeom prst="rect">
            <a:avLst/>
          </a:prstGeom>
        </p:spPr>
      </p:pic>
      <p:pic>
        <p:nvPicPr>
          <p:cNvPr id="316" name="Picture 315" descr="8SustainCMD SHAFTER.png"/>
          <p:cNvPicPr>
            <a:picLocks noChangeAspect="1"/>
          </p:cNvPicPr>
          <p:nvPr/>
        </p:nvPicPr>
        <p:blipFill>
          <a:blip r:embed="rId27" cstate="print"/>
          <a:stretch>
            <a:fillRect/>
          </a:stretch>
        </p:blipFill>
        <p:spPr>
          <a:xfrm>
            <a:off x="12214595" y="1228960"/>
            <a:ext cx="343840" cy="307240"/>
          </a:xfrm>
          <a:prstGeom prst="rect">
            <a:avLst/>
          </a:prstGeom>
        </p:spPr>
      </p:pic>
      <p:pic>
        <p:nvPicPr>
          <p:cNvPr id="328" name="Picture 327" descr="7SustainBdeEUSTIS.jpg"/>
          <p:cNvPicPr>
            <a:picLocks noChangeAspect="1"/>
          </p:cNvPicPr>
          <p:nvPr/>
        </p:nvPicPr>
        <p:blipFill>
          <a:blip r:embed="rId28" cstate="print"/>
          <a:stretch>
            <a:fillRect/>
          </a:stretch>
        </p:blipFill>
        <p:spPr>
          <a:xfrm>
            <a:off x="13343965" y="2150680"/>
            <a:ext cx="291615" cy="345645"/>
          </a:xfrm>
          <a:prstGeom prst="rect">
            <a:avLst/>
          </a:prstGeom>
        </p:spPr>
      </p:pic>
      <p:pic>
        <p:nvPicPr>
          <p:cNvPr id="329" name="Picture 328" descr="15th_Sustainment_Brigade_BLISS.png"/>
          <p:cNvPicPr>
            <a:picLocks noChangeAspect="1"/>
          </p:cNvPicPr>
          <p:nvPr/>
        </p:nvPicPr>
        <p:blipFill>
          <a:blip r:embed="rId29" cstate="print"/>
          <a:stretch>
            <a:fillRect/>
          </a:stretch>
        </p:blipFill>
        <p:spPr>
          <a:xfrm>
            <a:off x="13328340" y="3110805"/>
            <a:ext cx="345645" cy="403987"/>
          </a:xfrm>
          <a:prstGeom prst="rect">
            <a:avLst/>
          </a:prstGeom>
        </p:spPr>
      </p:pic>
      <p:pic>
        <p:nvPicPr>
          <p:cNvPr id="330" name="Picture 329" descr="100px-13ESC HOOD.jpg"/>
          <p:cNvPicPr>
            <a:picLocks noChangeAspect="1"/>
          </p:cNvPicPr>
          <p:nvPr/>
        </p:nvPicPr>
        <p:blipFill>
          <a:blip r:embed="rId30" cstate="print"/>
          <a:stretch>
            <a:fillRect/>
          </a:stretch>
        </p:blipFill>
        <p:spPr>
          <a:xfrm>
            <a:off x="12675455" y="1228960"/>
            <a:ext cx="282285" cy="356272"/>
          </a:xfrm>
          <a:prstGeom prst="rect">
            <a:avLst/>
          </a:prstGeom>
        </p:spPr>
      </p:pic>
      <p:pic>
        <p:nvPicPr>
          <p:cNvPr id="331" name="Picture 330" descr="43rdSBSSI CARSON.jpg"/>
          <p:cNvPicPr>
            <a:picLocks noChangeAspect="1"/>
          </p:cNvPicPr>
          <p:nvPr/>
        </p:nvPicPr>
        <p:blipFill>
          <a:blip r:embed="rId31" cstate="print"/>
          <a:stretch>
            <a:fillRect/>
          </a:stretch>
        </p:blipFill>
        <p:spPr>
          <a:xfrm>
            <a:off x="13328340" y="4147740"/>
            <a:ext cx="297302" cy="384050"/>
          </a:xfrm>
          <a:prstGeom prst="rect">
            <a:avLst/>
          </a:prstGeom>
        </p:spPr>
      </p:pic>
      <p:pic>
        <p:nvPicPr>
          <p:cNvPr id="332" name="Picture 331" descr="16th CAB Lewis.jpg"/>
          <p:cNvPicPr>
            <a:picLocks noChangeAspect="1"/>
          </p:cNvPicPr>
          <p:nvPr/>
        </p:nvPicPr>
        <p:blipFill>
          <a:blip r:embed="rId32" cstate="print"/>
          <a:stretch>
            <a:fillRect/>
          </a:stretch>
        </p:blipFill>
        <p:spPr>
          <a:xfrm>
            <a:off x="13791004" y="4147740"/>
            <a:ext cx="382246" cy="384051"/>
          </a:xfrm>
          <a:prstGeom prst="rect">
            <a:avLst/>
          </a:prstGeom>
        </p:spPr>
      </p:pic>
      <p:pic>
        <p:nvPicPr>
          <p:cNvPr id="333" name="Picture 332" descr="501st_Sustainment_Brigade KOREA.jpg"/>
          <p:cNvPicPr>
            <a:picLocks noChangeAspect="1"/>
          </p:cNvPicPr>
          <p:nvPr/>
        </p:nvPicPr>
        <p:blipFill>
          <a:blip r:embed="rId33" cstate="print"/>
          <a:stretch>
            <a:fillRect/>
          </a:stretch>
        </p:blipFill>
        <p:spPr>
          <a:xfrm>
            <a:off x="13328340" y="5491915"/>
            <a:ext cx="304683" cy="345645"/>
          </a:xfrm>
          <a:prstGeom prst="rect">
            <a:avLst/>
          </a:prstGeom>
        </p:spPr>
      </p:pic>
      <p:pic>
        <p:nvPicPr>
          <p:cNvPr id="334" name="Picture 333" descr="CAB-1st_US_Armored_Division_bliss.png"/>
          <p:cNvPicPr>
            <a:picLocks noChangeAspect="1"/>
          </p:cNvPicPr>
          <p:nvPr/>
        </p:nvPicPr>
        <p:blipFill>
          <a:blip r:embed="rId34" cstate="print"/>
          <a:stretch>
            <a:fillRect/>
          </a:stretch>
        </p:blipFill>
        <p:spPr>
          <a:xfrm>
            <a:off x="13866010" y="1689820"/>
            <a:ext cx="230430" cy="384050"/>
          </a:xfrm>
          <a:prstGeom prst="rect">
            <a:avLst/>
          </a:prstGeom>
        </p:spPr>
      </p:pic>
      <p:pic>
        <p:nvPicPr>
          <p:cNvPr id="335" name="Picture 334" descr="101st_Sustainment_Brigade CAMPBELL.jpg"/>
          <p:cNvPicPr>
            <a:picLocks noChangeAspect="1"/>
          </p:cNvPicPr>
          <p:nvPr/>
        </p:nvPicPr>
        <p:blipFill>
          <a:blip r:embed="rId35" cstate="print"/>
          <a:stretch>
            <a:fillRect/>
          </a:stretch>
        </p:blipFill>
        <p:spPr>
          <a:xfrm>
            <a:off x="13328340" y="5087546"/>
            <a:ext cx="307240" cy="365964"/>
          </a:xfrm>
          <a:prstGeom prst="rect">
            <a:avLst/>
          </a:prstGeom>
        </p:spPr>
      </p:pic>
      <p:pic>
        <p:nvPicPr>
          <p:cNvPr id="336" name="Picture 335" descr="100px-19_Sus_Cmd_KOREA.jpg"/>
          <p:cNvPicPr>
            <a:picLocks noChangeAspect="1"/>
          </p:cNvPicPr>
          <p:nvPr/>
        </p:nvPicPr>
        <p:blipFill>
          <a:blip r:embed="rId36" cstate="print"/>
          <a:stretch>
            <a:fillRect/>
          </a:stretch>
        </p:blipFill>
        <p:spPr>
          <a:xfrm>
            <a:off x="12698470" y="1651415"/>
            <a:ext cx="284225" cy="361035"/>
          </a:xfrm>
          <a:prstGeom prst="rect">
            <a:avLst/>
          </a:prstGeom>
        </p:spPr>
      </p:pic>
      <p:pic>
        <p:nvPicPr>
          <p:cNvPr id="337" name="Picture 336" descr="45th_Sustainment_Brigade_SSI_HAWAII.png"/>
          <p:cNvPicPr>
            <a:picLocks noChangeAspect="1"/>
          </p:cNvPicPr>
          <p:nvPr/>
        </p:nvPicPr>
        <p:blipFill>
          <a:blip r:embed="rId37" cstate="print"/>
          <a:stretch>
            <a:fillRect/>
          </a:stretch>
        </p:blipFill>
        <p:spPr>
          <a:xfrm>
            <a:off x="13328340" y="4570195"/>
            <a:ext cx="307240" cy="386099"/>
          </a:xfrm>
          <a:prstGeom prst="rect">
            <a:avLst/>
          </a:prstGeom>
        </p:spPr>
      </p:pic>
      <p:pic>
        <p:nvPicPr>
          <p:cNvPr id="338" name="Picture 337" descr="100px-3_Sus_Cmd_KNOX.jpg"/>
          <p:cNvPicPr>
            <a:picLocks noChangeAspect="1"/>
          </p:cNvPicPr>
          <p:nvPr/>
        </p:nvPicPr>
        <p:blipFill>
          <a:blip r:embed="rId38" cstate="print"/>
          <a:stretch>
            <a:fillRect/>
          </a:stretch>
        </p:blipFill>
        <p:spPr>
          <a:xfrm>
            <a:off x="12675455" y="863663"/>
            <a:ext cx="305435" cy="288487"/>
          </a:xfrm>
          <a:prstGeom prst="rect">
            <a:avLst/>
          </a:prstGeom>
        </p:spPr>
      </p:pic>
      <p:pic>
        <p:nvPicPr>
          <p:cNvPr id="339" name="Picture 338" descr="21_Sus_Cmd_GERMANY.jpg"/>
          <p:cNvPicPr>
            <a:picLocks noChangeAspect="1"/>
          </p:cNvPicPr>
          <p:nvPr/>
        </p:nvPicPr>
        <p:blipFill>
          <a:blip r:embed="rId39" cstate="print"/>
          <a:stretch>
            <a:fillRect/>
          </a:stretch>
        </p:blipFill>
        <p:spPr>
          <a:xfrm>
            <a:off x="12252999" y="1651415"/>
            <a:ext cx="268836" cy="344346"/>
          </a:xfrm>
          <a:prstGeom prst="rect">
            <a:avLst/>
          </a:prstGeom>
        </p:spPr>
      </p:pic>
      <p:pic>
        <p:nvPicPr>
          <p:cNvPr id="340" name="Picture 339" descr="593D SUSTAINMENT BRIGADE LEWIS.jpg"/>
          <p:cNvPicPr>
            <a:picLocks noChangeAspect="1"/>
          </p:cNvPicPr>
          <p:nvPr/>
        </p:nvPicPr>
        <p:blipFill>
          <a:blip r:embed="rId40" cstate="print"/>
          <a:stretch>
            <a:fillRect/>
          </a:stretch>
        </p:blipFill>
        <p:spPr>
          <a:xfrm>
            <a:off x="13354405" y="5916624"/>
            <a:ext cx="281175" cy="420201"/>
          </a:xfrm>
          <a:prstGeom prst="rect">
            <a:avLst/>
          </a:prstGeom>
        </p:spPr>
      </p:pic>
      <p:pic>
        <p:nvPicPr>
          <p:cNvPr id="341" name="Picture 340" descr="CAB _1st_Infantry_Division_riley.png"/>
          <p:cNvPicPr>
            <a:picLocks noChangeAspect="1"/>
          </p:cNvPicPr>
          <p:nvPr/>
        </p:nvPicPr>
        <p:blipFill>
          <a:blip r:embed="rId41" cstate="print"/>
          <a:stretch>
            <a:fillRect/>
          </a:stretch>
        </p:blipFill>
        <p:spPr>
          <a:xfrm>
            <a:off x="13827605" y="883315"/>
            <a:ext cx="268835" cy="345645"/>
          </a:xfrm>
          <a:prstGeom prst="rect">
            <a:avLst/>
          </a:prstGeom>
        </p:spPr>
      </p:pic>
      <p:pic>
        <p:nvPicPr>
          <p:cNvPr id="342" name="Picture 341" descr="150px-USARPAC_SHAFTER HAWAII.png"/>
          <p:cNvPicPr>
            <a:picLocks noChangeAspect="1"/>
          </p:cNvPicPr>
          <p:nvPr/>
        </p:nvPicPr>
        <p:blipFill>
          <a:blip r:embed="rId42" cstate="print"/>
          <a:stretch>
            <a:fillRect/>
          </a:stretch>
        </p:blipFill>
        <p:spPr>
          <a:xfrm>
            <a:off x="11100850" y="2073870"/>
            <a:ext cx="307240" cy="368729"/>
          </a:xfrm>
          <a:prstGeom prst="rect">
            <a:avLst/>
          </a:prstGeom>
        </p:spPr>
      </p:pic>
      <p:pic>
        <p:nvPicPr>
          <p:cNvPr id="343" name="Picture 342" descr="CAB-3_Infantry_Div_Patch_svg.png"/>
          <p:cNvPicPr>
            <a:picLocks noChangeAspect="1"/>
          </p:cNvPicPr>
          <p:nvPr/>
        </p:nvPicPr>
        <p:blipFill>
          <a:blip r:embed="rId43" cstate="print"/>
          <a:stretch>
            <a:fillRect/>
          </a:stretch>
        </p:blipFill>
        <p:spPr>
          <a:xfrm>
            <a:off x="13827605" y="2688350"/>
            <a:ext cx="307240" cy="307240"/>
          </a:xfrm>
          <a:prstGeom prst="rect">
            <a:avLst/>
          </a:prstGeom>
        </p:spPr>
      </p:pic>
      <p:pic>
        <p:nvPicPr>
          <p:cNvPr id="344" name="Picture 343" descr="CAB 10th_Mountain_Division_drum.png"/>
          <p:cNvPicPr>
            <a:picLocks noChangeAspect="1"/>
          </p:cNvPicPr>
          <p:nvPr/>
        </p:nvPicPr>
        <p:blipFill>
          <a:blip r:embed="rId44" cstate="print"/>
          <a:stretch>
            <a:fillRect/>
          </a:stretch>
        </p:blipFill>
        <p:spPr>
          <a:xfrm>
            <a:off x="13827605" y="3110805"/>
            <a:ext cx="268835" cy="365915"/>
          </a:xfrm>
          <a:prstGeom prst="rect">
            <a:avLst/>
          </a:prstGeom>
        </p:spPr>
      </p:pic>
      <p:pic>
        <p:nvPicPr>
          <p:cNvPr id="345" name="Picture 344" descr="8th Eighth_Army yongsan, seoul south korea.png"/>
          <p:cNvPicPr>
            <a:picLocks noChangeAspect="1"/>
          </p:cNvPicPr>
          <p:nvPr/>
        </p:nvPicPr>
        <p:blipFill>
          <a:blip r:embed="rId45" cstate="print"/>
          <a:stretch>
            <a:fillRect/>
          </a:stretch>
        </p:blipFill>
        <p:spPr>
          <a:xfrm>
            <a:off x="11523305" y="806505"/>
            <a:ext cx="268835" cy="345645"/>
          </a:xfrm>
          <a:prstGeom prst="rect">
            <a:avLst/>
          </a:prstGeom>
        </p:spPr>
      </p:pic>
      <p:pic>
        <p:nvPicPr>
          <p:cNvPr id="347" name="Picture 346" descr="U_S__Army_Africa_Shoulder_SETF africom italy.jpg"/>
          <p:cNvPicPr>
            <a:picLocks noChangeAspect="1"/>
          </p:cNvPicPr>
          <p:nvPr/>
        </p:nvPicPr>
        <p:blipFill>
          <a:blip r:embed="rId46" cstate="print"/>
          <a:stretch>
            <a:fillRect/>
          </a:stretch>
        </p:blipFill>
        <p:spPr>
          <a:xfrm>
            <a:off x="11100850" y="1190555"/>
            <a:ext cx="268835" cy="384050"/>
          </a:xfrm>
          <a:prstGeom prst="rect">
            <a:avLst/>
          </a:prstGeom>
        </p:spPr>
      </p:pic>
      <p:pic>
        <p:nvPicPr>
          <p:cNvPr id="348" name="Picture 347" descr="167tsc.jpg"/>
          <p:cNvPicPr>
            <a:picLocks noChangeAspect="1"/>
          </p:cNvPicPr>
          <p:nvPr/>
        </p:nvPicPr>
        <p:blipFill>
          <a:blip r:embed="rId47" cstate="print"/>
          <a:stretch>
            <a:fillRect/>
          </a:stretch>
        </p:blipFill>
        <p:spPr>
          <a:xfrm>
            <a:off x="12214595" y="2112275"/>
            <a:ext cx="307239" cy="404679"/>
          </a:xfrm>
          <a:prstGeom prst="rect">
            <a:avLst/>
          </a:prstGeom>
          <a:ln w="19050" cmpd="sng">
            <a:solidFill>
              <a:srgbClr val="FF0000"/>
            </a:solidFill>
            <a:prstDash val="dash"/>
          </a:ln>
        </p:spPr>
      </p:pic>
      <p:sp>
        <p:nvSpPr>
          <p:cNvPr id="349" name="Text Box 934"/>
          <p:cNvSpPr txBox="1">
            <a:spLocks noChangeArrowheads="1"/>
          </p:cNvSpPr>
          <p:nvPr/>
        </p:nvSpPr>
        <p:spPr bwMode="auto">
          <a:xfrm>
            <a:off x="13136315" y="0"/>
            <a:ext cx="614480" cy="729695"/>
          </a:xfrm>
          <a:prstGeom prst="rect">
            <a:avLst/>
          </a:prstGeom>
          <a:solidFill>
            <a:srgbClr val="FFFFFF"/>
          </a:solidFill>
          <a:ln w="9525">
            <a:noFill/>
            <a:miter lim="800000"/>
            <a:headEnd/>
            <a:tailEnd/>
          </a:ln>
        </p:spPr>
        <p:txBody>
          <a:bodyPr/>
          <a:lstStyle/>
          <a:p>
            <a:pPr fontAlgn="base">
              <a:spcBef>
                <a:spcPct val="0"/>
              </a:spcBef>
              <a:spcAft>
                <a:spcPct val="0"/>
              </a:spcAft>
            </a:pPr>
            <a:r>
              <a:rPr lang="en-US" sz="700" b="1" dirty="0">
                <a:solidFill>
                  <a:srgbClr val="000000"/>
                </a:solidFill>
                <a:ea typeface="Times New Roman" pitchFamily="18" charset="0"/>
                <a:cs typeface="Arial" charset="0"/>
              </a:rPr>
              <a:t>Sus</a:t>
            </a:r>
          </a:p>
          <a:p>
            <a:pPr fontAlgn="base">
              <a:spcBef>
                <a:spcPct val="0"/>
              </a:spcBef>
              <a:spcAft>
                <a:spcPct val="0"/>
              </a:spcAft>
            </a:pPr>
            <a:r>
              <a:rPr lang="en-US" sz="700" b="1" dirty="0">
                <a:solidFill>
                  <a:srgbClr val="000000"/>
                </a:solidFill>
                <a:ea typeface="Times New Roman" pitchFamily="18" charset="0"/>
                <a:cs typeface="Arial" charset="0"/>
              </a:rPr>
              <a:t>Brigades &amp; QM Petrl Company</a:t>
            </a:r>
            <a:endParaRPr lang="en-US" dirty="0">
              <a:solidFill>
                <a:srgbClr val="000000"/>
              </a:solidFill>
              <a:ea typeface="Times New Roman" pitchFamily="18" charset="0"/>
              <a:cs typeface="Arial" charset="0"/>
            </a:endParaRPr>
          </a:p>
        </p:txBody>
      </p:sp>
      <p:pic>
        <p:nvPicPr>
          <p:cNvPr id="350" name="Picture 349" descr="useur United_States_Army_Europe_germany.jpg"/>
          <p:cNvPicPr>
            <a:picLocks noChangeAspect="1"/>
          </p:cNvPicPr>
          <p:nvPr/>
        </p:nvPicPr>
        <p:blipFill>
          <a:blip r:embed="rId48" cstate="print"/>
          <a:stretch>
            <a:fillRect/>
          </a:stretch>
        </p:blipFill>
        <p:spPr>
          <a:xfrm>
            <a:off x="11100850" y="1613010"/>
            <a:ext cx="321468" cy="345644"/>
          </a:xfrm>
          <a:prstGeom prst="rect">
            <a:avLst/>
          </a:prstGeom>
        </p:spPr>
      </p:pic>
      <p:sp>
        <p:nvSpPr>
          <p:cNvPr id="351" name="Text Box 934"/>
          <p:cNvSpPr txBox="1">
            <a:spLocks noChangeArrowheads="1"/>
          </p:cNvSpPr>
          <p:nvPr/>
        </p:nvSpPr>
        <p:spPr bwMode="auto">
          <a:xfrm>
            <a:off x="11830545" y="499265"/>
            <a:ext cx="460860" cy="225835"/>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b="1" dirty="0">
                <a:solidFill>
                  <a:srgbClr val="000000"/>
                </a:solidFill>
                <a:ea typeface="Times New Roman" pitchFamily="18" charset="0"/>
                <a:cs typeface="Arial" charset="0"/>
              </a:rPr>
              <a:t>Corps</a:t>
            </a:r>
            <a:endParaRPr lang="en-US" dirty="0">
              <a:solidFill>
                <a:srgbClr val="000000"/>
              </a:solidFill>
              <a:ea typeface="Times New Roman" pitchFamily="18" charset="0"/>
              <a:cs typeface="Arial" charset="0"/>
            </a:endParaRPr>
          </a:p>
        </p:txBody>
      </p:sp>
      <p:sp>
        <p:nvSpPr>
          <p:cNvPr id="352" name="Text Box 934"/>
          <p:cNvSpPr txBox="1">
            <a:spLocks noChangeArrowheads="1"/>
          </p:cNvSpPr>
          <p:nvPr/>
        </p:nvSpPr>
        <p:spPr bwMode="auto">
          <a:xfrm>
            <a:off x="12675455" y="499265"/>
            <a:ext cx="460860" cy="225835"/>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b="1" dirty="0">
                <a:solidFill>
                  <a:srgbClr val="000000"/>
                </a:solidFill>
                <a:ea typeface="Times New Roman" pitchFamily="18" charset="0"/>
                <a:cs typeface="Arial" charset="0"/>
              </a:rPr>
              <a:t>ESCs</a:t>
            </a:r>
            <a:endParaRPr lang="en-US" dirty="0">
              <a:solidFill>
                <a:srgbClr val="000000"/>
              </a:solidFill>
              <a:ea typeface="Times New Roman" pitchFamily="18" charset="0"/>
              <a:cs typeface="Arial" charset="0"/>
            </a:endParaRPr>
          </a:p>
        </p:txBody>
      </p:sp>
      <p:pic>
        <p:nvPicPr>
          <p:cNvPr id="353" name="Picture 352" descr="12AvnBde katterbach germany.gif"/>
          <p:cNvPicPr>
            <a:picLocks noChangeAspect="1"/>
          </p:cNvPicPr>
          <p:nvPr/>
        </p:nvPicPr>
        <p:blipFill>
          <a:blip r:embed="rId49" cstate="print"/>
          <a:stretch>
            <a:fillRect/>
          </a:stretch>
        </p:blipFill>
        <p:spPr>
          <a:xfrm>
            <a:off x="13866010" y="3648475"/>
            <a:ext cx="268835" cy="415766"/>
          </a:xfrm>
          <a:prstGeom prst="rect">
            <a:avLst/>
          </a:prstGeom>
        </p:spPr>
      </p:pic>
      <p:pic>
        <p:nvPicPr>
          <p:cNvPr id="354" name="Picture 353" descr="I Corps.png"/>
          <p:cNvPicPr>
            <a:picLocks noChangeAspect="1"/>
          </p:cNvPicPr>
          <p:nvPr/>
        </p:nvPicPr>
        <p:blipFill>
          <a:blip r:embed="rId50" cstate="print"/>
          <a:stretch>
            <a:fillRect/>
          </a:stretch>
        </p:blipFill>
        <p:spPr>
          <a:xfrm>
            <a:off x="11834566" y="806505"/>
            <a:ext cx="345645" cy="345645"/>
          </a:xfrm>
          <a:prstGeom prst="rect">
            <a:avLst/>
          </a:prstGeom>
        </p:spPr>
      </p:pic>
      <p:sp>
        <p:nvSpPr>
          <p:cNvPr id="355" name="Text Box 934"/>
          <p:cNvSpPr txBox="1">
            <a:spLocks noChangeArrowheads="1"/>
          </p:cNvSpPr>
          <p:nvPr/>
        </p:nvSpPr>
        <p:spPr bwMode="auto">
          <a:xfrm>
            <a:off x="10947230" y="499265"/>
            <a:ext cx="537670" cy="225835"/>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b="1" dirty="0">
                <a:solidFill>
                  <a:srgbClr val="000000"/>
                </a:solidFill>
                <a:ea typeface="Times New Roman" pitchFamily="18" charset="0"/>
                <a:cs typeface="Arial" charset="0"/>
              </a:rPr>
              <a:t>ASCCs</a:t>
            </a:r>
            <a:endParaRPr lang="en-US" dirty="0">
              <a:solidFill>
                <a:srgbClr val="000000"/>
              </a:solidFill>
              <a:ea typeface="Times New Roman" pitchFamily="18" charset="0"/>
              <a:cs typeface="Arial" charset="0"/>
            </a:endParaRPr>
          </a:p>
        </p:txBody>
      </p:sp>
      <p:sp>
        <p:nvSpPr>
          <p:cNvPr id="356" name="Text Box 934"/>
          <p:cNvSpPr txBox="1">
            <a:spLocks noChangeArrowheads="1"/>
          </p:cNvSpPr>
          <p:nvPr/>
        </p:nvSpPr>
        <p:spPr bwMode="auto">
          <a:xfrm>
            <a:off x="12291405" y="503860"/>
            <a:ext cx="384050" cy="225835"/>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b="1" dirty="0">
                <a:solidFill>
                  <a:srgbClr val="000000"/>
                </a:solidFill>
                <a:ea typeface="Times New Roman" pitchFamily="18" charset="0"/>
                <a:cs typeface="Arial" charset="0"/>
              </a:rPr>
              <a:t>TSC</a:t>
            </a:r>
            <a:endParaRPr lang="en-US" dirty="0">
              <a:solidFill>
                <a:srgbClr val="000000"/>
              </a:solidFill>
              <a:ea typeface="Times New Roman" pitchFamily="18" charset="0"/>
              <a:cs typeface="Arial" charset="0"/>
            </a:endParaRPr>
          </a:p>
        </p:txBody>
      </p:sp>
      <p:sp>
        <p:nvSpPr>
          <p:cNvPr id="357" name="Text Box 934"/>
          <p:cNvSpPr txBox="1">
            <a:spLocks noChangeArrowheads="1"/>
          </p:cNvSpPr>
          <p:nvPr/>
        </p:nvSpPr>
        <p:spPr bwMode="auto">
          <a:xfrm>
            <a:off x="11446495" y="384050"/>
            <a:ext cx="422455" cy="339830"/>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b="1" dirty="0">
                <a:solidFill>
                  <a:srgbClr val="000000"/>
                </a:solidFill>
                <a:ea typeface="Times New Roman" pitchFamily="18" charset="0"/>
                <a:cs typeface="Arial" charset="0"/>
              </a:rPr>
              <a:t>Field Army</a:t>
            </a:r>
            <a:endParaRPr lang="en-US" dirty="0">
              <a:solidFill>
                <a:srgbClr val="000000"/>
              </a:solidFill>
              <a:ea typeface="Times New Roman" pitchFamily="18" charset="0"/>
              <a:cs typeface="Arial" charset="0"/>
            </a:endParaRPr>
          </a:p>
        </p:txBody>
      </p:sp>
      <p:pic>
        <p:nvPicPr>
          <p:cNvPr id="358" name="Picture 357" descr="1st_Sustainment_Command_TSC bragg.png"/>
          <p:cNvPicPr>
            <a:picLocks noChangeAspect="1"/>
          </p:cNvPicPr>
          <p:nvPr/>
        </p:nvPicPr>
        <p:blipFill>
          <a:blip r:embed="rId51" cstate="print"/>
          <a:stretch>
            <a:fillRect/>
          </a:stretch>
        </p:blipFill>
        <p:spPr>
          <a:xfrm>
            <a:off x="12253000" y="844910"/>
            <a:ext cx="307240" cy="307240"/>
          </a:xfrm>
          <a:prstGeom prst="rect">
            <a:avLst/>
          </a:prstGeom>
        </p:spPr>
      </p:pic>
      <p:pic>
        <p:nvPicPr>
          <p:cNvPr id="359" name="Picture 358" descr="82SustainBde bragg check on.jpg"/>
          <p:cNvPicPr>
            <a:picLocks noChangeAspect="1"/>
          </p:cNvPicPr>
          <p:nvPr/>
        </p:nvPicPr>
        <p:blipFill>
          <a:blip r:embed="rId52" cstate="print"/>
          <a:stretch>
            <a:fillRect/>
          </a:stretch>
        </p:blipFill>
        <p:spPr>
          <a:xfrm>
            <a:off x="13866011" y="5453510"/>
            <a:ext cx="268834" cy="460860"/>
          </a:xfrm>
          <a:prstGeom prst="rect">
            <a:avLst/>
          </a:prstGeom>
        </p:spPr>
      </p:pic>
      <p:pic>
        <p:nvPicPr>
          <p:cNvPr id="360" name="Picture 359" descr="ALU-lee.png"/>
          <p:cNvPicPr>
            <a:picLocks noChangeAspect="1"/>
          </p:cNvPicPr>
          <p:nvPr/>
        </p:nvPicPr>
        <p:blipFill>
          <a:blip r:embed="rId53" cstate="print"/>
          <a:stretch>
            <a:fillRect/>
          </a:stretch>
        </p:blipFill>
        <p:spPr>
          <a:xfrm>
            <a:off x="14442085" y="844910"/>
            <a:ext cx="303837" cy="384050"/>
          </a:xfrm>
          <a:prstGeom prst="rect">
            <a:avLst/>
          </a:prstGeom>
        </p:spPr>
      </p:pic>
      <p:sp>
        <p:nvSpPr>
          <p:cNvPr id="361" name="Text Box 934"/>
          <p:cNvSpPr txBox="1">
            <a:spLocks noChangeArrowheads="1"/>
          </p:cNvSpPr>
          <p:nvPr/>
        </p:nvSpPr>
        <p:spPr bwMode="auto">
          <a:xfrm>
            <a:off x="14173250" y="499265"/>
            <a:ext cx="614480" cy="225836"/>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b="1" dirty="0">
                <a:solidFill>
                  <a:srgbClr val="000000"/>
                </a:solidFill>
                <a:ea typeface="Times New Roman" pitchFamily="18" charset="0"/>
                <a:cs typeface="Arial" charset="0"/>
              </a:rPr>
              <a:t>School house</a:t>
            </a:r>
            <a:endParaRPr lang="en-US" dirty="0">
              <a:solidFill>
                <a:srgbClr val="000000"/>
              </a:solidFill>
              <a:ea typeface="Times New Roman" pitchFamily="18" charset="0"/>
              <a:cs typeface="Arial" charset="0"/>
            </a:endParaRPr>
          </a:p>
        </p:txBody>
      </p:sp>
      <p:sp>
        <p:nvSpPr>
          <p:cNvPr id="362" name="Text Box 934"/>
          <p:cNvSpPr txBox="1">
            <a:spLocks noChangeArrowheads="1"/>
          </p:cNvSpPr>
          <p:nvPr/>
        </p:nvSpPr>
        <p:spPr bwMode="auto">
          <a:xfrm>
            <a:off x="12137785" y="3153805"/>
            <a:ext cx="691291" cy="456265"/>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b="1" dirty="0">
                <a:solidFill>
                  <a:srgbClr val="000000"/>
                </a:solidFill>
                <a:ea typeface="Times New Roman" pitchFamily="18" charset="0"/>
                <a:cs typeface="Arial" charset="0"/>
              </a:rPr>
              <a:t>Might deactivate</a:t>
            </a:r>
            <a:endParaRPr lang="en-US" dirty="0">
              <a:solidFill>
                <a:srgbClr val="000000"/>
              </a:solidFill>
              <a:ea typeface="Times New Roman" pitchFamily="18" charset="0"/>
              <a:cs typeface="Arial" charset="0"/>
            </a:endParaRPr>
          </a:p>
        </p:txBody>
      </p:sp>
      <p:cxnSp>
        <p:nvCxnSpPr>
          <p:cNvPr id="363" name="Straight Arrow Connector 362"/>
          <p:cNvCxnSpPr/>
          <p:nvPr/>
        </p:nvCxnSpPr>
        <p:spPr>
          <a:xfrm flipV="1">
            <a:off x="12790670" y="2496325"/>
            <a:ext cx="499265" cy="65288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4" name="Text Box 934"/>
          <p:cNvSpPr txBox="1">
            <a:spLocks noChangeArrowheads="1"/>
          </p:cNvSpPr>
          <p:nvPr/>
        </p:nvSpPr>
        <p:spPr bwMode="auto">
          <a:xfrm>
            <a:off x="11139255" y="3840500"/>
            <a:ext cx="691291" cy="384050"/>
          </a:xfrm>
          <a:prstGeom prst="rect">
            <a:avLst/>
          </a:prstGeom>
          <a:solidFill>
            <a:srgbClr val="FFFFFF"/>
          </a:solidFill>
          <a:ln w="9525">
            <a:noFill/>
            <a:miter lim="800000"/>
            <a:headEnd/>
            <a:tailEnd/>
          </a:ln>
        </p:spPr>
        <p:txBody>
          <a:bodyPr/>
          <a:lstStyle/>
          <a:p>
            <a:pPr algn="ctr" fontAlgn="base">
              <a:spcBef>
                <a:spcPct val="0"/>
              </a:spcBef>
              <a:spcAft>
                <a:spcPct val="0"/>
              </a:spcAft>
            </a:pPr>
            <a:r>
              <a:rPr lang="en-US" sz="700" dirty="0">
                <a:solidFill>
                  <a:srgbClr val="000000"/>
                </a:solidFill>
                <a:ea typeface="Times New Roman" pitchFamily="18" charset="0"/>
                <a:cs typeface="Arial" charset="0"/>
              </a:rPr>
              <a:t>National Guard</a:t>
            </a:r>
          </a:p>
        </p:txBody>
      </p:sp>
      <p:cxnSp>
        <p:nvCxnSpPr>
          <p:cNvPr id="365" name="Straight Arrow Connector 364"/>
          <p:cNvCxnSpPr/>
          <p:nvPr/>
        </p:nvCxnSpPr>
        <p:spPr>
          <a:xfrm flipV="1">
            <a:off x="11753735" y="2534730"/>
            <a:ext cx="460860" cy="12673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4" name="Line 920"/>
          <p:cNvSpPr>
            <a:spLocks noChangeShapeType="1"/>
          </p:cNvSpPr>
          <p:nvPr/>
        </p:nvSpPr>
        <p:spPr bwMode="auto">
          <a:xfrm>
            <a:off x="9411030" y="6693425"/>
            <a:ext cx="3348883" cy="1650"/>
          </a:xfrm>
          <a:prstGeom prst="line">
            <a:avLst/>
          </a:prstGeom>
          <a:noFill/>
          <a:ln w="31750">
            <a:solidFill>
              <a:srgbClr val="0000FF"/>
            </a:solidFill>
            <a:round/>
            <a:headEnd/>
            <a:tailEnd/>
          </a:ln>
        </p:spPr>
        <p:txBody>
          <a:bodyPr/>
          <a:lstStyle/>
          <a:p>
            <a:pPr fontAlgn="base">
              <a:spcBef>
                <a:spcPct val="0"/>
              </a:spcBef>
              <a:spcAft>
                <a:spcPct val="0"/>
              </a:spcAft>
            </a:pPr>
            <a:endParaRPr lang="en-US">
              <a:solidFill>
                <a:srgbClr val="000000"/>
              </a:solidFill>
            </a:endParaRPr>
          </a:p>
        </p:txBody>
      </p:sp>
      <p:sp>
        <p:nvSpPr>
          <p:cNvPr id="375" name="Line 2048"/>
          <p:cNvSpPr>
            <a:spLocks noChangeShapeType="1"/>
          </p:cNvSpPr>
          <p:nvPr/>
        </p:nvSpPr>
        <p:spPr bwMode="auto">
          <a:xfrm flipV="1">
            <a:off x="9871890" y="5618085"/>
            <a:ext cx="0" cy="342900"/>
          </a:xfrm>
          <a:prstGeom prst="line">
            <a:avLst/>
          </a:prstGeom>
          <a:noFill/>
          <a:ln w="31750">
            <a:solidFill>
              <a:srgbClr val="0000FF"/>
            </a:solidFill>
            <a:round/>
            <a:headEnd/>
            <a:tailEnd/>
          </a:ln>
        </p:spPr>
        <p:txBody>
          <a:bodyPr/>
          <a:lstStyle/>
          <a:p>
            <a:pPr fontAlgn="base">
              <a:spcBef>
                <a:spcPct val="0"/>
              </a:spcBef>
              <a:spcAft>
                <a:spcPct val="0"/>
              </a:spcAft>
            </a:pPr>
            <a:endParaRPr lang="en-US">
              <a:solidFill>
                <a:srgbClr val="000000"/>
              </a:solidFill>
            </a:endParaRPr>
          </a:p>
        </p:txBody>
      </p:sp>
      <p:sp>
        <p:nvSpPr>
          <p:cNvPr id="377" name="Line 1988"/>
          <p:cNvSpPr>
            <a:spLocks noChangeShapeType="1"/>
          </p:cNvSpPr>
          <p:nvPr/>
        </p:nvSpPr>
        <p:spPr bwMode="auto">
          <a:xfrm flipV="1">
            <a:off x="9718270" y="5310845"/>
            <a:ext cx="476601" cy="11113"/>
          </a:xfrm>
          <a:prstGeom prst="line">
            <a:avLst/>
          </a:prstGeom>
          <a:noFill/>
          <a:ln w="31750">
            <a:solidFill>
              <a:srgbClr val="0000FF"/>
            </a:solidFill>
            <a:round/>
            <a:headEnd/>
            <a:tailEnd/>
          </a:ln>
        </p:spPr>
        <p:txBody>
          <a:bodyPr/>
          <a:lstStyle/>
          <a:p>
            <a:pPr fontAlgn="base">
              <a:spcBef>
                <a:spcPct val="0"/>
              </a:spcBef>
              <a:spcAft>
                <a:spcPct val="0"/>
              </a:spcAft>
            </a:pPr>
            <a:endParaRPr lang="en-US">
              <a:solidFill>
                <a:srgbClr val="000000"/>
              </a:solidFill>
            </a:endParaRPr>
          </a:p>
        </p:txBody>
      </p:sp>
      <p:pic>
        <p:nvPicPr>
          <p:cNvPr id="380" name="Picture 122" descr="49thqmgp_patch"/>
          <p:cNvPicPr>
            <a:picLocks noChangeAspect="1" noChangeArrowheads="1"/>
          </p:cNvPicPr>
          <p:nvPr/>
        </p:nvPicPr>
        <p:blipFill>
          <a:blip r:embed="rId54" cstate="print"/>
          <a:srcRect/>
          <a:stretch>
            <a:fillRect/>
          </a:stretch>
        </p:blipFill>
        <p:spPr bwMode="auto">
          <a:xfrm>
            <a:off x="13366745" y="6386185"/>
            <a:ext cx="230430" cy="341605"/>
          </a:xfrm>
          <a:prstGeom prst="rect">
            <a:avLst/>
          </a:prstGeom>
          <a:noFill/>
          <a:ln w="9525">
            <a:noFill/>
            <a:miter lim="800000"/>
            <a:headEnd/>
            <a:tailEnd/>
          </a:ln>
        </p:spPr>
      </p:pic>
      <p:pic>
        <p:nvPicPr>
          <p:cNvPr id="387" name="Picture 386" descr="CAB-1st_US_Armored_Division_bliss.png"/>
          <p:cNvPicPr>
            <a:picLocks noChangeAspect="1"/>
          </p:cNvPicPr>
          <p:nvPr/>
        </p:nvPicPr>
        <p:blipFill>
          <a:blip r:embed="rId34" cstate="print"/>
          <a:stretch>
            <a:fillRect/>
          </a:stretch>
        </p:blipFill>
        <p:spPr>
          <a:xfrm>
            <a:off x="12675455" y="3774645"/>
            <a:ext cx="230430" cy="384050"/>
          </a:xfrm>
          <a:prstGeom prst="rect">
            <a:avLst/>
          </a:prstGeom>
        </p:spPr>
      </p:pic>
      <p:pic>
        <p:nvPicPr>
          <p:cNvPr id="395" name="Picture 6"/>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13866010" y="5963730"/>
            <a:ext cx="307487" cy="384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AutoShape 2" descr="data:image/jpeg;base64,/9j/4AAQSkZJRgABAQAAAQABAAD/2wCEAAkGBhQPDxQUEBQWFBUUFBUUFxQVFRUVFRQUFBcYFBYUFRUYHSYeFxkjHBQUHy8gJCcpLC0tFSExNTAqOScrMCkBCQoKDgwOGg8PGiwlHyUpNDUzKiwsLCw0Li8wKSwvKiwsLCwsKSwsLSk0KSksLi8sKSktNS8sNSwpLDU1LCwsLv/AABEIAKgAkwMBIgACEQEDEQH/xAAcAAEAAgMBAQEAAAAAAAAAAAAABgcBAgUEAwj/xABHEAABAwIDBAUGCggFBQAAAAABAAIDBBEFITEGBxJBEzJRYXEiI0KBkbIIFDVDUlNyc6GxFSUzYpOzwdEXkqPC4WN0goPS/8QAGwEBAAIDAQEAAAAAAAAAAAAAAAQGAQMFAgf/xAAvEQACAQMBBQYFBQAAAAAAAAAAAQIDBBEFEiExQcETIlFhceEGM7Hw8TJygZHR/9oADAMBAAIRAxEAPwC8UREARRvaLeJQ4flUVDQ+9ujZ5yQHK92NuW9YHOyrjEvhDukd0eH0TnuJbwmVxc49o6GIXPYLP9SAutfKqq2RML5HNYxouXPIa1o7S45BUO1m0mIg8T307HAallOLdoDfOA9vNfan3ESSvMlbWl73G7ixrnud3mWU3v4tKAtKu3k4bA4NkrILkX8l/GLZjVlwNDkuRVb7sLjeW9O59reUyKRzc88jZcKj3H4dGPL6aXvdJw/gwNC68G7HDWCwo4zbm4vcfWS5AP8AHbC/rZP4En9k/wAd8K+tk/gyf2XrZsRQN0o6f+E0/mj9jKE60lP/AAmD8ggPKN+uF/WyfwZP7LrQ71MLe4NbWxXcQBcuAuTYXJAA8SuPLu5w1170cOfZxj8nLk1e5nDng8LJIyebJXZep1wgLNoMXhqL9BLHLw2v0b2SWve1+Em17H2L2KhsQ3DMzNNVOb2CWNrs/tMLbf5SvmcJ2ioP2FS6oaHh1hKJS45ZFs44+HK1r29qAv1FRdBv5rKR7Y8To/oglofDJr5T+F92vy5DhF+YVg7O73cOrsmzCF9gSye0R8A4ngcfAoCZoiIAiIgOBtxtWMKon1LozLwlrQwODbl7g0XcQbD1HwVNHHMb2ibaEdBTm7XOZeGJ3JwMhJfJochcahWFv2+RJPvYP5gXn3PutgkBPIzH/UcgOJs/uIporOrZHTu5sZeOL/7d7R4KwsLwWCkbw00McTexjQ2/2nau9ZK9MFS2RjXxkOa4BzXDMEHQgrYoZaxuYJWLoVqShgErCFYugBK1uhKxdAFqs3WiAXWCiwSgPjV0jJm8MrGyNOrXtDm+x2Sg+O7naKouYeKmf+55Ud++N3r0I1U8K1JQFRU1FjWAG9M74xTg3LG3kjsDxG8R8qO9zct7TnzVobrt4xxqGQvi6KSEsD+E3jfxhxDmXzb1HZG/LM8sfHWT07nxOD2FrwHDQ8N2kg8xcHNQv4NXUrvtU3uyrLTTwwXYiIsAr3ft8iSfewfzAvJunP6ih8JvfcvXv2+RJPvYP5gXi3U/IUPhN77kZlcSK7G7ZOoXcEl3QOObdTGT6bP6t5+KtynqGyMa9jg5rgHNcDcEHQgr8+KTbHbYuoncEl3QOObdTGT6bP6jn4rk21zsd2XAtup6b22atJd7mvH3LgJWpWkFQ2RjXscHNcAWuGYIPMFbErrFSaxuYJWpKErCGAtSVm61ugF1qs3WpKAXWpKErBKAwVU+8LeD03FTUjvNZtklHzvaxh+r7T6Xh1m8LeD03FTUjvN9WSUH9r2sYfq+0+l4davVZNO07ZxVqrfyXVmic+SLv2FP6ni+7k95y5HwaupXfapvdlXW2EP6oi+xJ7z1yfg1dSu+1Te7KuHdfOn+5/U2x4IuxERRz0V7v2+RJPvYPfC8W6k/qKHwm99y9u/f5Ek+9h98Lwbpz+o4f/d77kZlcSsP+FhLoq2fSiTbHbYuon8El3QOObdTGT6bP6t5+KtmCobI0PYQ5rhdrhmCDzBX5/Um2P2xdRO4JLugcc26lhPps/qOfip9tc7PdlwODqWm9tmrSXe5rx9y3FglfOGobI1r2ODmuHE1wNwQeYWxK6pUmsbmCVqSiwSgBWpS6wUAJVTbwt4XTcVNSO83m2SUfO9rGH6vtPpaadbO8LeF03FTUjvN9WSVp/adrGH6HafS0061eKyadp2zirVW/kurNE58kERYXfNJd2wp/VEX2JPecuV8GrqV32qb3ZV1NiMsIi+7f+bly/g1dSu+1Te7KqJdfOn+5/Ulx4IuxERRz0RHe18iVv3X+9qjW508WCwj/qTD/UKmW8KhE+E1jHEgfF5XXFr3jaZBr3sA9ar7cZVl+GPafm6h4Hg5rH/m4oCAIvRiUAjmlYNGSSMHg1xaPwAXmVcaw8H0hSysoIsIhkkuyG2DqJ3BJd0DjmNTGT6bB+befjra0E7ZGhzCHNcAWuBuCDoQVQitrYfBpKWmtK43eQ/ozpEDy7Q46nwHO5PSs6kn3XwK1rNtSiu1TxJ8vH8EjJWpQlYuuiVsEqp94W8HpuKmpHebzbLKPnO1jD9DtPpaadawtp8KfV0ksMchic8ZOGh/cdz4HaG2du3MGgKykfDI6ORpa9hLXNPIhdzSLelUk5yeWuXU1VJNbj4oiwrORwiLBKwC6sAk6LA2O+jSPf7GucvR8HT5Km/7x/8AJp14sUIpdn3jUCi4PXMwMH4yj2LubhqBseCseCSZpppHXtYEOENh3WhafElUKs9qpJ+b+pMXAsVERajJpNCHtLXAOa4EFpAIIORBByII5Kh9y96asr6N5BcwjMX4SYJHwvLb2OfE06aBX2qKx4/o7a9rzcMqw3M536ZvRZAcg9gGaA8W3lL0eITfv8Mgyt1mjL2gqPKwd6mH/sZh3xO/F7Mv4n4Kvlw7iOzUZe9Pq9pbQflj+twRLrF1pJpPd3mzDXAVUoDrEiJuRsWnOQjtB0B8exT+6qHZHac0UvlEmF/XaM7Hk9o7R+I9StqKYPaHNILXAEEaEHMELsWsouGIlN1anVjX2p70+H+ffqb3WqErBKlHJBKhm8TY9tXC6eMBs8TSSbhokjaLlricrgXIJ8NNJjdVNvK206dxpYCejY7zrhpI9p6g7WNI9ZHdnP0+nVnXTp7scX5e54m1jeQFEWFcyKF6cNpDNNHGMjJIxgJ0Bc4Nue7NeZS3djh/S4gH8oWOk9ZHA3x6xWi4qdnTlPwRmKy8Et3u1/RYYWA8PSysYABqxt3lvd1W+xWXu/w34thVJGeG4gYTwiwLnjjJ0GZ4sz2qpNt4f0jjFBh7SQOIPk4XAEBx4nZEWD2xRucL3v0gy7b7CohMMoiIAqo+EDs50tHFVx5SUz+FxAzMchGZIF/JeGkXIA4ncyrXXjxjC2VdPLBL1JWOY7QkBwtcXBFxqMtQEBX8c4xjBw9tuKWIOsOU8erbXy8ppHcHBVQpVurr30FZU4XUkcTXudHnkXtyeG35ObwvGmhyucvjt9gvxerLmjyJryDud8432kH/AMwufeU8pTRYdFuMN0Xz3rr9+RGlhEXNLMFMNhtrOhcIJ3Wid1HO0jceRPJh79D2ZqHLC2U5unLaRGuKEK8HCf4L6JWFDNhNq+lAp5j5bR5txPXaPRP7wHtA7s/ZtztgMPhswgzyDzbTnwjQyOHYOXafArv26dw0qfFlHuaMrebhM4+8jbboGmmp3WlcPOObrGwjqg8nkdmg7CVU63mmc9xc8lznEkuOZJOZJK0V3tbaNvT2I/y/E50pbTCwiKSeQrc3Z4WKehMz8jMekJOQEbLhvO303X/e7lWmzuDGtqo4Ro43cfoxtzefZ+JCsfedjQpKAQRZPnHQtA5RNAD7E/ulrOfX9a4Wr18RVJc979Pv6G6lHmZ3PUZxHF6zEXi7GExxXBtd4sOEuGRbG0CwNx0g5FXaozu52a/R2GQwuAEli+WwFzK/ynXIAvbJufJoHIKTKtm8IiIAiIgKf337NPhfDitIOGSBwEzruuQC0RO4dOEeU12lw8LoPfHjeGNfHYFw4mj6uZuRYfXdt+x1+5WVV0jZo3xyDiY9rmOadHNcC1wPiCQqAw6V2zOLPpJ3E0k9nskdbJpu1kxDdMwWOyz4b2yCxJKSwz3TnKnJSjxRwZYixxa4Wc0kEHUEZEFaXVg7wNmuMGphFyAOlAGrR84Ldg17s+RvXq4lWk6csMvNrcxuKamv5XgxdEWFqJBsx5aQQSCCCCDYgjMEHkVysVxCSomfJM4ve45k92QFuQsF01xJesfE/mrb8MfMqei6lZ+IF3IPzfQ0REV1KoFhFMd3uyXxmUTzN8zGbi4yleD1c9Wjn7O1aK9aNGDnI9JZeCVbvdnxR0pnms18reMl1h0cLRxC5vbMeWT4dmfw3e0BxvGn10jL01IWthvxDzjTxRW7SDeQi+Re3LML4bfYvJWTswui8qWZwEpu2wHX6MnkRw8btLAAcyBcmyuzrMOo4qaM3EbbFxFi5xJc55HK7iTbvVKrVZVpucuZKSwsHWREWoyEREAREQBRjeFsRHi9G6JwaJWguhlcD5t+XMZ8LrAEZ8jY2Ck6ICiNgNq5KaZ2GYj5EsTujic4g3tpCXDI5W4TzGXYvntpsiadxmhF4nG7gPmif9hOnZp2Xnm9HdizFYulgsyrjHkP0EoHzch/J3LwUH2L2+dxGhxQcE7CYw6XLj5dHLfLj5XOTgf82qrSVSOGS7S6nbT2o8Oa8SHIpltVsMY7yUoLm+lEM3M72cy3u1Hfyhi5E6coPDLjQuIV47UH7BcWXrHxP5rtXXEl6x8T+atHwz+up6LqcHX/ANEPV9DREUo2S2HkrTxyXjgHp28qTujvy7XaDvVvq1YUo7U3hFVSb3I82yWyb6+Xm2JpHHJ+PAzteR7NTyBne1+1keEwMgpmgzObwxM1EbdA9w556DmdcgbtpdrKfB4GwQNaZQ3zcI0aDo+U6569ru6911t2O7STpf0lit31LzxxxPH7Lse8HR9rcLR1ABz6tSvLyVzLwS4Ikxjso6u6bdz+jYTPVAOrJiXOd1jEx1j0fFcguJuXEak2ztc2EiKCewiIgCIiAIiIAiIgChW8PdjBi8TnANjqg0cE9jnw3syQDrMN/EZW0sZqiA/PuHbXVOC1HxHFwS1lhHOLuPBezXgnOSPv6wtY6WEgxfZSCvYJqV7GudmHszjkz1dbQ65jPtCs/aDZunxCEw1UYkYcxe4LXWIDmOGbXZnMKncV3b4jgjzLhT3VVOQXPhcAXi3Ixj9pl6TLOytbS/iUFNYkbaVadGW1B4ZFcSwmWmfwzMLTyOrXfZcMjquBBRPnl4ImOe4k2a0XOuvcO85KzsK3h0taDDVtEEly10c3U4hkQHm3CRn1rEL1YhtFQYQ0sbwNcczFCA6Q3Jtxm+Wp6xGuWRUrTqqsnNpZylgk3t27uEVJYaOVsxuyawiSss92ohGbB9s+ke4ZePL7Y7t2XPFJhLDUVBs0OjaHRxjTybZOtkL9Rt9clpSYHim0BAc00FE4XuQS6RpBtkeF0oNh9FtjfPna2x+wVLhMfDTM8siz5n2MkmZPlHIAZ6AAZBK9xUry2psgKKXAjG77dK2kf8bxFwqKxzuMOJLmRHtBPWkv6RyFhw6XNkoi0GQiIgCIiAIiIAiIgCIiAIiIAiIgI1tZu7osUB+MRASWIEzLNlGQAPF6VrCwdcZLwbK7o6DDXB7IzNKCCJZrPc0g3BY0ANaRlmBfILCICaoiIAiIgCIiAIiIAiIgP//Z"/>
          <p:cNvSpPr>
            <a:spLocks noChangeAspect="1" noChangeArrowheads="1"/>
          </p:cNvSpPr>
          <p:nvPr/>
        </p:nvSpPr>
        <p:spPr bwMode="auto">
          <a:xfrm>
            <a:off x="63500" y="-719138"/>
            <a:ext cx="1295400" cy="1476376"/>
          </a:xfrm>
          <a:prstGeom prst="rect">
            <a:avLst/>
          </a:prstGeom>
          <a:noFill/>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ndParaRPr>
          </a:p>
        </p:txBody>
      </p:sp>
      <p:pic>
        <p:nvPicPr>
          <p:cNvPr id="289" name="Picture 288" descr="centcom patch.bmp"/>
          <p:cNvPicPr>
            <a:picLocks noChangeAspect="1"/>
          </p:cNvPicPr>
          <p:nvPr/>
        </p:nvPicPr>
        <p:blipFill>
          <a:blip r:embed="rId56" cstate="print"/>
          <a:stretch>
            <a:fillRect/>
          </a:stretch>
        </p:blipFill>
        <p:spPr>
          <a:xfrm>
            <a:off x="11139255" y="2660900"/>
            <a:ext cx="268835" cy="399892"/>
          </a:xfrm>
          <a:prstGeom prst="rect">
            <a:avLst/>
          </a:prstGeom>
        </p:spPr>
      </p:pic>
      <p:pic>
        <p:nvPicPr>
          <p:cNvPr id="295" name="Picture 294" descr="HRC Patch.bmp"/>
          <p:cNvPicPr>
            <a:picLocks noChangeAspect="1"/>
          </p:cNvPicPr>
          <p:nvPr/>
        </p:nvPicPr>
        <p:blipFill>
          <a:blip r:embed="rId57" cstate="print"/>
          <a:stretch>
            <a:fillRect/>
          </a:stretch>
        </p:blipFill>
        <p:spPr>
          <a:xfrm>
            <a:off x="14864540" y="2200040"/>
            <a:ext cx="499265" cy="334054"/>
          </a:xfrm>
          <a:prstGeom prst="rect">
            <a:avLst/>
          </a:prstGeom>
        </p:spPr>
      </p:pic>
      <p:sp>
        <p:nvSpPr>
          <p:cNvPr id="137" name="Text Box 945"/>
          <p:cNvSpPr txBox="1">
            <a:spLocks noChangeArrowheads="1"/>
          </p:cNvSpPr>
          <p:nvPr/>
        </p:nvSpPr>
        <p:spPr bwMode="auto">
          <a:xfrm>
            <a:off x="2430602" y="2292835"/>
            <a:ext cx="1531798" cy="221344"/>
          </a:xfrm>
          <a:prstGeom prst="rect">
            <a:avLst/>
          </a:prstGeom>
          <a:noFill/>
          <a:ln w="9525">
            <a:noFill/>
            <a:miter lim="800000"/>
            <a:headEnd/>
            <a:tailEnd/>
          </a:ln>
        </p:spPr>
        <p:txBody>
          <a:bodyPr lIns="0" tIns="0" rIns="0" bIns="0"/>
          <a:lstStyle/>
          <a:p>
            <a:pPr algn="r" fontAlgn="base">
              <a:spcBef>
                <a:spcPct val="0"/>
              </a:spcBef>
              <a:spcAft>
                <a:spcPct val="0"/>
              </a:spcAft>
            </a:pPr>
            <a:r>
              <a:rPr lang="en-US" sz="700" b="1" dirty="0">
                <a:solidFill>
                  <a:srgbClr val="000000"/>
                </a:solidFill>
                <a:ea typeface="Times New Roman" pitchFamily="18" charset="0"/>
                <a:cs typeface="Arial" pitchFamily="34" charset="0"/>
              </a:rPr>
              <a:t>BATTALION FSO – Fort Cav</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cxnSp>
        <p:nvCxnSpPr>
          <p:cNvPr id="139" name="Straight Connector 138"/>
          <p:cNvCxnSpPr>
            <a:cxnSpLocks/>
          </p:cNvCxnSpPr>
          <p:nvPr/>
        </p:nvCxnSpPr>
        <p:spPr>
          <a:xfrm flipV="1">
            <a:off x="2382560" y="2428964"/>
            <a:ext cx="1808440" cy="5317"/>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141" name="Right Arrow Callout 140"/>
          <p:cNvSpPr/>
          <p:nvPr/>
        </p:nvSpPr>
        <p:spPr>
          <a:xfrm>
            <a:off x="9491229" y="2258234"/>
            <a:ext cx="457200" cy="182880"/>
          </a:xfrm>
          <a:prstGeom prst="rightArrowCallout">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defRPr/>
            </a:pPr>
            <a:r>
              <a:rPr lang="en-US" sz="1000" b="1" dirty="0">
                <a:solidFill>
                  <a:srgbClr val="000000"/>
                </a:solidFill>
              </a:rPr>
              <a:t>PCS</a:t>
            </a:r>
          </a:p>
        </p:txBody>
      </p:sp>
      <p:sp>
        <p:nvSpPr>
          <p:cNvPr id="143" name="TextBox 142"/>
          <p:cNvSpPr txBox="1"/>
          <p:nvPr/>
        </p:nvSpPr>
        <p:spPr>
          <a:xfrm>
            <a:off x="9439824" y="921652"/>
            <a:ext cx="914400" cy="123111"/>
          </a:xfrm>
          <a:prstGeom prst="rect">
            <a:avLst/>
          </a:prstGeom>
          <a:ln>
            <a:solidFill>
              <a:srgbClr val="7030A0"/>
            </a:solidFill>
          </a:ln>
        </p:spPr>
        <p:style>
          <a:lnRef idx="0">
            <a:schemeClr val="accent3"/>
          </a:lnRef>
          <a:fillRef idx="3">
            <a:schemeClr val="accent3"/>
          </a:fillRef>
          <a:effectRef idx="3">
            <a:schemeClr val="accent3"/>
          </a:effectRef>
          <a:fontRef idx="minor">
            <a:schemeClr val="lt1"/>
          </a:fontRef>
        </p:style>
        <p:txBody>
          <a:bodyPr wrap="square" lIns="0" tIns="0" rIns="0" bIns="0">
            <a:spAutoFit/>
          </a:bodyPr>
          <a:lstStyle/>
          <a:p>
            <a:pPr>
              <a:defRPr/>
            </a:pPr>
            <a:r>
              <a:rPr lang="en-US" sz="800" b="1" dirty="0">
                <a:solidFill>
                  <a:srgbClr val="000000"/>
                </a:solidFill>
              </a:rPr>
              <a:t>Joint Assignment</a:t>
            </a:r>
          </a:p>
        </p:txBody>
      </p:sp>
      <p:pic>
        <p:nvPicPr>
          <p:cNvPr id="152" name="Picture 2" descr="C:\Users\Havi\Desktop\arstaff.bmp"/>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10465714" y="2649945"/>
            <a:ext cx="274320" cy="2743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3" name="Right Arrow Callout 152"/>
          <p:cNvSpPr/>
          <p:nvPr/>
        </p:nvSpPr>
        <p:spPr>
          <a:xfrm>
            <a:off x="9862128" y="3277394"/>
            <a:ext cx="533400" cy="152400"/>
          </a:xfrm>
          <a:prstGeom prst="rightArrowCallout">
            <a:avLst>
              <a:gd name="adj1" fmla="val 25000"/>
              <a:gd name="adj2" fmla="val 31977"/>
              <a:gd name="adj3" fmla="val 25000"/>
              <a:gd name="adj4" fmla="val 60326"/>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lIns="0" tIns="0" rIns="0" bIns="0" rtlCol="0" anchor="t"/>
          <a:lstStyle/>
          <a:p>
            <a:pPr algn="ctr" fontAlgn="base">
              <a:spcBef>
                <a:spcPct val="0"/>
              </a:spcBef>
              <a:spcAft>
                <a:spcPct val="0"/>
              </a:spcAft>
            </a:pPr>
            <a:r>
              <a:rPr lang="en-US" sz="1000" b="1" dirty="0">
                <a:solidFill>
                  <a:srgbClr val="000000"/>
                </a:solidFill>
              </a:rPr>
              <a:t>PCS</a:t>
            </a:r>
          </a:p>
        </p:txBody>
      </p:sp>
      <p:sp>
        <p:nvSpPr>
          <p:cNvPr id="155" name="Explosion 1 154"/>
          <p:cNvSpPr/>
          <p:nvPr/>
        </p:nvSpPr>
        <p:spPr>
          <a:xfrm>
            <a:off x="9883029" y="4840683"/>
            <a:ext cx="228600" cy="152400"/>
          </a:xfrm>
          <a:prstGeom prst="irregularSeal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57" name="Explosion 1 156"/>
          <p:cNvSpPr/>
          <p:nvPr/>
        </p:nvSpPr>
        <p:spPr>
          <a:xfrm>
            <a:off x="9617105" y="2788920"/>
            <a:ext cx="228600" cy="152400"/>
          </a:xfrm>
          <a:prstGeom prst="irregularSeal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58" name="Explosion 1 157"/>
          <p:cNvSpPr/>
          <p:nvPr/>
        </p:nvSpPr>
        <p:spPr>
          <a:xfrm>
            <a:off x="9753600" y="1524000"/>
            <a:ext cx="914400"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61" name="TextBox 160"/>
          <p:cNvSpPr txBox="1"/>
          <p:nvPr/>
        </p:nvSpPr>
        <p:spPr>
          <a:xfrm>
            <a:off x="-762000" y="1828800"/>
            <a:ext cx="545342" cy="215444"/>
          </a:xfrm>
          <a:prstGeom prst="rect">
            <a:avLst/>
          </a:prstGeom>
          <a:noFill/>
        </p:spPr>
        <p:txBody>
          <a:bodyPr wrap="none" rtlCol="0">
            <a:spAutoFit/>
          </a:bodyPr>
          <a:lstStyle/>
          <a:p>
            <a:pPr fontAlgn="base">
              <a:spcBef>
                <a:spcPct val="0"/>
              </a:spcBef>
              <a:spcAft>
                <a:spcPct val="0"/>
              </a:spcAft>
            </a:pPr>
            <a:r>
              <a:rPr lang="en-US" sz="800" b="1" i="1" dirty="0">
                <a:solidFill>
                  <a:srgbClr val="000000"/>
                </a:solidFill>
              </a:rPr>
              <a:t>ILE, KS</a:t>
            </a:r>
          </a:p>
        </p:txBody>
      </p:sp>
      <p:graphicFrame>
        <p:nvGraphicFramePr>
          <p:cNvPr id="163" name="Table 162"/>
          <p:cNvGraphicFramePr>
            <a:graphicFrameLocks noGrp="1"/>
          </p:cNvGraphicFramePr>
          <p:nvPr>
            <p:extLst>
              <p:ext uri="{D42A27DB-BD31-4B8C-83A1-F6EECF244321}">
                <p14:modId xmlns:p14="http://schemas.microsoft.com/office/powerpoint/2010/main" val="2560225973"/>
              </p:ext>
            </p:extLst>
          </p:nvPr>
        </p:nvGraphicFramePr>
        <p:xfrm>
          <a:off x="44301" y="5832487"/>
          <a:ext cx="2091312" cy="1014879"/>
        </p:xfrm>
        <a:graphic>
          <a:graphicData uri="http://schemas.openxmlformats.org/drawingml/2006/table">
            <a:tbl>
              <a:tblPr firstRow="1" bandRow="1">
                <a:tableStyleId>{9D7B26C5-4107-4FEC-AEDC-1716B250A1EF}</a:tableStyleId>
              </a:tblPr>
              <a:tblGrid>
                <a:gridCol w="208280">
                  <a:extLst>
                    <a:ext uri="{9D8B030D-6E8A-4147-A177-3AD203B41FA5}">
                      <a16:colId xmlns:a16="http://schemas.microsoft.com/office/drawing/2014/main" val="20000"/>
                    </a:ext>
                  </a:extLst>
                </a:gridCol>
                <a:gridCol w="890419">
                  <a:extLst>
                    <a:ext uri="{9D8B030D-6E8A-4147-A177-3AD203B41FA5}">
                      <a16:colId xmlns:a16="http://schemas.microsoft.com/office/drawing/2014/main" val="20001"/>
                    </a:ext>
                  </a:extLst>
                </a:gridCol>
                <a:gridCol w="228600">
                  <a:extLst>
                    <a:ext uri="{9D8B030D-6E8A-4147-A177-3AD203B41FA5}">
                      <a16:colId xmlns:a16="http://schemas.microsoft.com/office/drawing/2014/main" val="20002"/>
                    </a:ext>
                  </a:extLst>
                </a:gridCol>
                <a:gridCol w="764013">
                  <a:extLst>
                    <a:ext uri="{9D8B030D-6E8A-4147-A177-3AD203B41FA5}">
                      <a16:colId xmlns:a16="http://schemas.microsoft.com/office/drawing/2014/main" val="20003"/>
                    </a:ext>
                  </a:extLst>
                </a:gridCol>
              </a:tblGrid>
              <a:tr h="259620">
                <a:tc gridSpan="4">
                  <a:txBody>
                    <a:bodyPr/>
                    <a:lstStyle/>
                    <a:p>
                      <a:pPr algn="ctr"/>
                      <a:r>
                        <a:rPr lang="en-US" sz="1050" dirty="0"/>
                        <a:t>Assignment Preference</a:t>
                      </a:r>
                      <a:r>
                        <a:rPr lang="en-US" sz="1050" baseline="0" dirty="0"/>
                        <a:t> </a:t>
                      </a: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r h="251753">
                <a:tc>
                  <a:txBody>
                    <a:bodyPr/>
                    <a:lstStyle/>
                    <a:p>
                      <a:r>
                        <a:rPr lang="en-US" sz="10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Kentucky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Belgium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251753">
                <a:tc>
                  <a:txBody>
                    <a:bodyPr/>
                    <a:lstStyle/>
                    <a:p>
                      <a:r>
                        <a:rPr lang="en-US" sz="1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D.C.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Korea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251753">
                <a:tc>
                  <a:txBody>
                    <a:bodyPr/>
                    <a:lstStyle/>
                    <a:p>
                      <a:r>
                        <a:rPr lang="en-US" sz="10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Washington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Italy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bl>
          </a:graphicData>
        </a:graphic>
      </p:graphicFrame>
      <p:graphicFrame>
        <p:nvGraphicFramePr>
          <p:cNvPr id="165" name="Table 164"/>
          <p:cNvGraphicFramePr>
            <a:graphicFrameLocks noGrp="1"/>
          </p:cNvGraphicFramePr>
          <p:nvPr>
            <p:extLst>
              <p:ext uri="{D42A27DB-BD31-4B8C-83A1-F6EECF244321}">
                <p14:modId xmlns:p14="http://schemas.microsoft.com/office/powerpoint/2010/main" val="3318308592"/>
              </p:ext>
            </p:extLst>
          </p:nvPr>
        </p:nvGraphicFramePr>
        <p:xfrm>
          <a:off x="2133600" y="5835499"/>
          <a:ext cx="1350334" cy="1022500"/>
        </p:xfrm>
        <a:graphic>
          <a:graphicData uri="http://schemas.openxmlformats.org/drawingml/2006/table">
            <a:tbl>
              <a:tblPr firstRow="1" bandRow="1">
                <a:tableStyleId>{9D7B26C5-4107-4FEC-AEDC-1716B250A1EF}</a:tableStyleId>
              </a:tblPr>
              <a:tblGrid>
                <a:gridCol w="262564">
                  <a:extLst>
                    <a:ext uri="{9D8B030D-6E8A-4147-A177-3AD203B41FA5}">
                      <a16:colId xmlns:a16="http://schemas.microsoft.com/office/drawing/2014/main" val="20000"/>
                    </a:ext>
                  </a:extLst>
                </a:gridCol>
                <a:gridCol w="1087770">
                  <a:extLst>
                    <a:ext uri="{9D8B030D-6E8A-4147-A177-3AD203B41FA5}">
                      <a16:colId xmlns:a16="http://schemas.microsoft.com/office/drawing/2014/main" val="20001"/>
                    </a:ext>
                  </a:extLst>
                </a:gridCol>
              </a:tblGrid>
              <a:tr h="255625">
                <a:tc gridSpan="2">
                  <a:txBody>
                    <a:bodyPr/>
                    <a:lstStyle/>
                    <a:p>
                      <a:pPr algn="r"/>
                      <a:r>
                        <a:rPr lang="en-US" sz="1050" dirty="0"/>
                        <a:t>Next Assignment</a:t>
                      </a:r>
                      <a:r>
                        <a:rPr lang="en-US" sz="1050" baseline="0" dirty="0"/>
                        <a:t> </a:t>
                      </a:r>
                      <a:endParaRPr lang="en-US" sz="1050" dirty="0"/>
                    </a:p>
                  </a:txBody>
                  <a:tcPr marL="36576"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r h="255625">
                <a:tc>
                  <a:txBody>
                    <a:bodyPr/>
                    <a:lstStyle/>
                    <a:p>
                      <a:r>
                        <a:rPr lang="en-US" sz="1000" dirty="0"/>
                        <a:t>1</a:t>
                      </a:r>
                    </a:p>
                  </a:txBody>
                  <a:tcPr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ACS or Fellow</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255625">
                <a:tc>
                  <a:txBody>
                    <a:bodyPr/>
                    <a:lstStyle/>
                    <a:p>
                      <a:r>
                        <a:rPr lang="en-US" sz="1000" dirty="0"/>
                        <a:t>2</a:t>
                      </a:r>
                    </a:p>
                  </a:txBody>
                  <a:tcPr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Project Warrior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255625">
                <a:tc>
                  <a:txBody>
                    <a:bodyPr/>
                    <a:lstStyle/>
                    <a:p>
                      <a:r>
                        <a:rPr lang="en-US" sz="1000" dirty="0"/>
                        <a:t>3</a:t>
                      </a:r>
                    </a:p>
                  </a:txBody>
                  <a:tcPr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Branch MGR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bl>
          </a:graphicData>
        </a:graphic>
      </p:graphicFrame>
      <p:pic>
        <p:nvPicPr>
          <p:cNvPr id="150" name="Picture 149" descr="arcent 3A shaw afb, sc.png"/>
          <p:cNvPicPr>
            <a:picLocks noChangeAspect="1"/>
          </p:cNvPicPr>
          <p:nvPr/>
        </p:nvPicPr>
        <p:blipFill>
          <a:blip r:embed="rId59" cstate="print"/>
          <a:stretch>
            <a:fillRect/>
          </a:stretch>
        </p:blipFill>
        <p:spPr>
          <a:xfrm>
            <a:off x="11049000" y="762000"/>
            <a:ext cx="268835" cy="307240"/>
          </a:xfrm>
          <a:prstGeom prst="rect">
            <a:avLst/>
          </a:prstGeom>
        </p:spPr>
      </p:pic>
      <p:graphicFrame>
        <p:nvGraphicFramePr>
          <p:cNvPr id="164" name="Table 163"/>
          <p:cNvGraphicFramePr>
            <a:graphicFrameLocks noGrp="1"/>
          </p:cNvGraphicFramePr>
          <p:nvPr>
            <p:extLst>
              <p:ext uri="{D42A27DB-BD31-4B8C-83A1-F6EECF244321}">
                <p14:modId xmlns:p14="http://schemas.microsoft.com/office/powerpoint/2010/main" val="2287119779"/>
              </p:ext>
            </p:extLst>
          </p:nvPr>
        </p:nvGraphicFramePr>
        <p:xfrm>
          <a:off x="3483934" y="5835499"/>
          <a:ext cx="1371600" cy="1022500"/>
        </p:xfrm>
        <a:graphic>
          <a:graphicData uri="http://schemas.openxmlformats.org/drawingml/2006/table">
            <a:tbl>
              <a:tblPr firstRow="1" bandRow="1">
                <a:tableStyleId>{9D7B26C5-4107-4FEC-AEDC-1716B250A1EF}</a:tableStyleId>
              </a:tblPr>
              <a:tblGrid>
                <a:gridCol w="266700">
                  <a:extLst>
                    <a:ext uri="{9D8B030D-6E8A-4147-A177-3AD203B41FA5}">
                      <a16:colId xmlns:a16="http://schemas.microsoft.com/office/drawing/2014/main" val="20000"/>
                    </a:ext>
                  </a:extLst>
                </a:gridCol>
                <a:gridCol w="1104900">
                  <a:extLst>
                    <a:ext uri="{9D8B030D-6E8A-4147-A177-3AD203B41FA5}">
                      <a16:colId xmlns:a16="http://schemas.microsoft.com/office/drawing/2014/main" val="20001"/>
                    </a:ext>
                  </a:extLst>
                </a:gridCol>
              </a:tblGrid>
              <a:tr h="255625">
                <a:tc gridSpan="2">
                  <a:txBody>
                    <a:bodyPr/>
                    <a:lstStyle/>
                    <a:p>
                      <a:pPr algn="ctr"/>
                      <a:r>
                        <a:rPr lang="en-US" sz="1050" baseline="0" dirty="0"/>
                        <a:t>Goals</a:t>
                      </a:r>
                      <a:endParaRPr lang="en-US" sz="1050" dirty="0"/>
                    </a:p>
                  </a:txBody>
                  <a:tcPr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r h="255625">
                <a:tc>
                  <a:txBody>
                    <a:bodyPr/>
                    <a:lstStyle/>
                    <a:p>
                      <a:r>
                        <a:rPr lang="en-US" sz="1000" dirty="0"/>
                        <a:t>1</a:t>
                      </a:r>
                    </a:p>
                  </a:txBody>
                  <a:tcPr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BTRY CDR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255625">
                <a:tc>
                  <a:txBody>
                    <a:bodyPr/>
                    <a:lstStyle/>
                    <a:p>
                      <a:r>
                        <a:rPr lang="en-US" sz="1000" dirty="0"/>
                        <a:t>2</a:t>
                      </a:r>
                    </a:p>
                  </a:txBody>
                  <a:tcPr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2</a:t>
                      </a:r>
                      <a:r>
                        <a:rPr lang="en-US" sz="1000" baseline="30000" dirty="0"/>
                        <a:t>ND</a:t>
                      </a:r>
                      <a:r>
                        <a:rPr lang="en-US" sz="1000" dirty="0"/>
                        <a:t> CMD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255625">
                <a:tc>
                  <a:txBody>
                    <a:bodyPr/>
                    <a:lstStyle/>
                    <a:p>
                      <a:r>
                        <a:rPr lang="en-US" sz="1000" dirty="0"/>
                        <a:t>3</a:t>
                      </a:r>
                    </a:p>
                  </a:txBody>
                  <a:tcPr marT="0" marB="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900" dirty="0"/>
                        <a:t>Published</a:t>
                      </a:r>
                      <a:r>
                        <a:rPr lang="en-US" sz="900" baseline="0" dirty="0"/>
                        <a:t> Article</a:t>
                      </a:r>
                      <a:endParaRPr lang="en-US" sz="9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bl>
          </a:graphicData>
        </a:graphic>
      </p:graphicFrame>
      <p:sp>
        <p:nvSpPr>
          <p:cNvPr id="166" name="Rectangle 42"/>
          <p:cNvSpPr>
            <a:spLocks noChangeArrowheads="1"/>
          </p:cNvSpPr>
          <p:nvPr/>
        </p:nvSpPr>
        <p:spPr bwMode="auto">
          <a:xfrm>
            <a:off x="7623474" y="1029335"/>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800" dirty="0">
                <a:solidFill>
                  <a:srgbClr val="000000"/>
                </a:solidFill>
                <a:latin typeface="Arial Black" pitchFamily="34" charset="0"/>
              </a:rPr>
              <a:t>BZ MAJ</a:t>
            </a:r>
            <a:endParaRPr lang="en-US" sz="600" dirty="0">
              <a:solidFill>
                <a:srgbClr val="000000"/>
              </a:solidFill>
              <a:latin typeface="Arial Black" pitchFamily="34" charset="0"/>
            </a:endParaRPr>
          </a:p>
        </p:txBody>
      </p:sp>
      <p:graphicFrame>
        <p:nvGraphicFramePr>
          <p:cNvPr id="167" name="Table 166"/>
          <p:cNvGraphicFramePr>
            <a:graphicFrameLocks noGrp="1"/>
          </p:cNvGraphicFramePr>
          <p:nvPr>
            <p:extLst>
              <p:ext uri="{D42A27DB-BD31-4B8C-83A1-F6EECF244321}">
                <p14:modId xmlns:p14="http://schemas.microsoft.com/office/powerpoint/2010/main" val="3613772933"/>
              </p:ext>
            </p:extLst>
          </p:nvPr>
        </p:nvGraphicFramePr>
        <p:xfrm>
          <a:off x="4855534" y="5835447"/>
          <a:ext cx="4267200" cy="1021013"/>
        </p:xfrm>
        <a:graphic>
          <a:graphicData uri="http://schemas.openxmlformats.org/drawingml/2006/table">
            <a:tbl>
              <a:tblPr firstRow="1" bandRow="1">
                <a:tableStyleId>{9D7B26C5-4107-4FEC-AEDC-1716B250A1EF}</a:tableStyleId>
              </a:tblPr>
              <a:tblGrid>
                <a:gridCol w="1003853">
                  <a:extLst>
                    <a:ext uri="{9D8B030D-6E8A-4147-A177-3AD203B41FA5}">
                      <a16:colId xmlns:a16="http://schemas.microsoft.com/office/drawing/2014/main" val="20000"/>
                    </a:ext>
                  </a:extLst>
                </a:gridCol>
                <a:gridCol w="672547">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260553">
                <a:tc gridSpan="6">
                  <a:txBody>
                    <a:bodyPr/>
                    <a:lstStyle/>
                    <a:p>
                      <a:pPr algn="ctr"/>
                      <a:r>
                        <a:rPr lang="en-US" sz="1050" dirty="0"/>
                        <a:t>Deployments</a:t>
                      </a: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hMerge="1">
                  <a:txBody>
                    <a:bodyPr/>
                    <a:lstStyle/>
                    <a:p>
                      <a:pPr algn="ctr"/>
                      <a:endParaRPr 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r h="236807">
                <a:tc>
                  <a:txBody>
                    <a:bodyPr/>
                    <a:lstStyle/>
                    <a:p>
                      <a:r>
                        <a:rPr lang="en-US" sz="1000" dirty="0"/>
                        <a:t>MA/ADC</a:t>
                      </a:r>
                    </a:p>
                  </a:txBody>
                  <a:tcPr marL="45720" marR="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OFS</a:t>
                      </a:r>
                    </a:p>
                  </a:txBody>
                  <a:tcPr marL="4572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r>
                        <a:rPr lang="en-US" sz="1000" dirty="0"/>
                        <a:t>9 Mon</a:t>
                      </a:r>
                    </a:p>
                  </a:txBody>
                  <a:tcPr marL="45720" marR="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1"/>
                  </a:ext>
                </a:extLst>
              </a:tr>
              <a:tr h="236807">
                <a:tc>
                  <a:txBody>
                    <a:bodyPr/>
                    <a:lstStyle/>
                    <a:p>
                      <a:endParaRPr lang="en-US" sz="1000" dirty="0"/>
                    </a:p>
                  </a:txBody>
                  <a:tcPr marL="45720" marR="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endParaRPr lang="en-US" sz="1000" dirty="0"/>
                    </a:p>
                  </a:txBody>
                  <a:tcPr marL="4572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endParaRPr lang="en-US" sz="1000" dirty="0"/>
                    </a:p>
                  </a:txBody>
                  <a:tcPr marL="45720" marR="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2"/>
                  </a:ext>
                </a:extLst>
              </a:tr>
              <a:tr h="272780">
                <a:tc>
                  <a:txBody>
                    <a:bodyPr/>
                    <a:lstStyle/>
                    <a:p>
                      <a:endParaRPr lang="en-US" sz="1000" dirty="0"/>
                    </a:p>
                  </a:txBody>
                  <a:tcPr marL="45720" marR="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endParaRPr lang="en-US" sz="1000" dirty="0"/>
                    </a:p>
                  </a:txBody>
                  <a:tcPr marL="4572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endParaRPr lang="en-US" sz="1000" dirty="0"/>
                    </a:p>
                  </a:txBody>
                  <a:tcPr marL="45720" marR="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tc>
                  <a:txBody>
                    <a:bodyPr/>
                    <a:lstStyle/>
                    <a:p>
                      <a:pPr algn="ctr"/>
                      <a:r>
                        <a:rPr lang="en-US" sz="1000" dirty="0"/>
                        <a:t>--</a:t>
                      </a:r>
                    </a:p>
                  </a:txBody>
                  <a:tcPr marL="4572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3"/>
                  </a:ext>
                </a:extLst>
              </a:tr>
            </a:tbl>
          </a:graphicData>
        </a:graphic>
      </p:graphicFrame>
      <p:sp>
        <p:nvSpPr>
          <p:cNvPr id="168" name="Rectangle 42"/>
          <p:cNvSpPr>
            <a:spLocks noChangeArrowheads="1"/>
          </p:cNvSpPr>
          <p:nvPr/>
        </p:nvSpPr>
        <p:spPr bwMode="auto">
          <a:xfrm>
            <a:off x="762000"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27</a:t>
            </a:r>
          </a:p>
        </p:txBody>
      </p:sp>
      <p:sp>
        <p:nvSpPr>
          <p:cNvPr id="169" name="Rectangle 42"/>
          <p:cNvSpPr>
            <a:spLocks noChangeArrowheads="1"/>
          </p:cNvSpPr>
          <p:nvPr/>
        </p:nvSpPr>
        <p:spPr bwMode="auto">
          <a:xfrm>
            <a:off x="1512406"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27</a:t>
            </a:r>
            <a:endParaRPr lang="en-US" sz="700" dirty="0">
              <a:solidFill>
                <a:srgbClr val="000000"/>
              </a:solidFill>
              <a:latin typeface="Arial Black" pitchFamily="34" charset="0"/>
            </a:endParaRPr>
          </a:p>
        </p:txBody>
      </p:sp>
      <p:sp>
        <p:nvSpPr>
          <p:cNvPr id="170" name="Rectangle 42"/>
          <p:cNvSpPr>
            <a:spLocks noChangeArrowheads="1"/>
          </p:cNvSpPr>
          <p:nvPr/>
        </p:nvSpPr>
        <p:spPr bwMode="auto">
          <a:xfrm>
            <a:off x="2298200"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28	</a:t>
            </a:r>
            <a:endParaRPr lang="en-US" sz="700" dirty="0">
              <a:solidFill>
                <a:srgbClr val="000000"/>
              </a:solidFill>
              <a:latin typeface="Arial Black" pitchFamily="34" charset="0"/>
            </a:endParaRPr>
          </a:p>
        </p:txBody>
      </p:sp>
      <p:sp>
        <p:nvSpPr>
          <p:cNvPr id="171" name="Rectangle 42"/>
          <p:cNvSpPr>
            <a:spLocks noChangeArrowheads="1"/>
          </p:cNvSpPr>
          <p:nvPr/>
        </p:nvSpPr>
        <p:spPr bwMode="auto">
          <a:xfrm>
            <a:off x="3048606"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28</a:t>
            </a:r>
            <a:endParaRPr lang="en-US" sz="700" dirty="0">
              <a:solidFill>
                <a:srgbClr val="000000"/>
              </a:solidFill>
              <a:latin typeface="Arial Black" pitchFamily="34" charset="0"/>
            </a:endParaRPr>
          </a:p>
        </p:txBody>
      </p:sp>
      <p:sp>
        <p:nvSpPr>
          <p:cNvPr id="172" name="Rectangle 42"/>
          <p:cNvSpPr>
            <a:spLocks noChangeArrowheads="1"/>
          </p:cNvSpPr>
          <p:nvPr/>
        </p:nvSpPr>
        <p:spPr bwMode="auto">
          <a:xfrm>
            <a:off x="3873360"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29</a:t>
            </a:r>
            <a:endParaRPr lang="en-US" sz="700" dirty="0">
              <a:solidFill>
                <a:srgbClr val="000000"/>
              </a:solidFill>
              <a:latin typeface="Arial Black" pitchFamily="34" charset="0"/>
            </a:endParaRPr>
          </a:p>
        </p:txBody>
      </p:sp>
      <p:sp>
        <p:nvSpPr>
          <p:cNvPr id="173" name="Rectangle 42"/>
          <p:cNvSpPr>
            <a:spLocks noChangeArrowheads="1"/>
          </p:cNvSpPr>
          <p:nvPr/>
        </p:nvSpPr>
        <p:spPr bwMode="auto">
          <a:xfrm>
            <a:off x="4623766"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29</a:t>
            </a:r>
            <a:endParaRPr lang="en-US" sz="700" dirty="0">
              <a:solidFill>
                <a:srgbClr val="000000"/>
              </a:solidFill>
              <a:latin typeface="Arial Black" pitchFamily="34" charset="0"/>
            </a:endParaRPr>
          </a:p>
        </p:txBody>
      </p:sp>
      <p:sp>
        <p:nvSpPr>
          <p:cNvPr id="174" name="Rectangle 42"/>
          <p:cNvSpPr>
            <a:spLocks noChangeArrowheads="1"/>
          </p:cNvSpPr>
          <p:nvPr/>
        </p:nvSpPr>
        <p:spPr bwMode="auto">
          <a:xfrm>
            <a:off x="5409560"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30</a:t>
            </a:r>
            <a:endParaRPr lang="en-US" sz="700" dirty="0">
              <a:solidFill>
                <a:srgbClr val="000000"/>
              </a:solidFill>
              <a:latin typeface="Arial Black" pitchFamily="34" charset="0"/>
            </a:endParaRPr>
          </a:p>
        </p:txBody>
      </p:sp>
      <p:sp>
        <p:nvSpPr>
          <p:cNvPr id="175" name="Rectangle 42"/>
          <p:cNvSpPr>
            <a:spLocks noChangeArrowheads="1"/>
          </p:cNvSpPr>
          <p:nvPr/>
        </p:nvSpPr>
        <p:spPr bwMode="auto">
          <a:xfrm>
            <a:off x="6083156"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30</a:t>
            </a:r>
            <a:endParaRPr lang="en-US" sz="700" dirty="0">
              <a:solidFill>
                <a:srgbClr val="000000"/>
              </a:solidFill>
              <a:latin typeface="Arial Black" pitchFamily="34" charset="0"/>
            </a:endParaRPr>
          </a:p>
        </p:txBody>
      </p:sp>
      <p:sp>
        <p:nvSpPr>
          <p:cNvPr id="176" name="Rectangle 42"/>
          <p:cNvSpPr>
            <a:spLocks noChangeArrowheads="1"/>
          </p:cNvSpPr>
          <p:nvPr/>
        </p:nvSpPr>
        <p:spPr bwMode="auto">
          <a:xfrm>
            <a:off x="6812851"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31</a:t>
            </a:r>
            <a:endParaRPr lang="en-US" sz="700" dirty="0">
              <a:solidFill>
                <a:srgbClr val="000000"/>
              </a:solidFill>
              <a:latin typeface="Arial Black" pitchFamily="34" charset="0"/>
            </a:endParaRPr>
          </a:p>
        </p:txBody>
      </p:sp>
      <p:sp>
        <p:nvSpPr>
          <p:cNvPr id="177" name="Rectangle 42"/>
          <p:cNvSpPr>
            <a:spLocks noChangeArrowheads="1"/>
          </p:cNvSpPr>
          <p:nvPr/>
        </p:nvSpPr>
        <p:spPr bwMode="auto">
          <a:xfrm>
            <a:off x="7598645"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31</a:t>
            </a:r>
            <a:endParaRPr lang="en-US" sz="700" dirty="0">
              <a:solidFill>
                <a:srgbClr val="000000"/>
              </a:solidFill>
              <a:latin typeface="Arial Black" pitchFamily="34" charset="0"/>
            </a:endParaRPr>
          </a:p>
        </p:txBody>
      </p:sp>
      <p:sp>
        <p:nvSpPr>
          <p:cNvPr id="178" name="Rectangle 42"/>
          <p:cNvSpPr>
            <a:spLocks noChangeArrowheads="1"/>
          </p:cNvSpPr>
          <p:nvPr/>
        </p:nvSpPr>
        <p:spPr bwMode="auto">
          <a:xfrm>
            <a:off x="8387456" y="45942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32</a:t>
            </a:r>
            <a:endParaRPr lang="en-US" sz="700" dirty="0">
              <a:solidFill>
                <a:srgbClr val="000000"/>
              </a:solidFill>
              <a:latin typeface="Arial Black" pitchFamily="34" charset="0"/>
            </a:endParaRPr>
          </a:p>
        </p:txBody>
      </p:sp>
      <p:pic>
        <p:nvPicPr>
          <p:cNvPr id="346" name="Picture 345" descr="arcent 3A shaw afb, sc.png"/>
          <p:cNvPicPr>
            <a:picLocks noChangeAspect="1"/>
          </p:cNvPicPr>
          <p:nvPr/>
        </p:nvPicPr>
        <p:blipFill>
          <a:blip r:embed="rId59" cstate="print"/>
          <a:stretch>
            <a:fillRect/>
          </a:stretch>
        </p:blipFill>
        <p:spPr>
          <a:xfrm>
            <a:off x="10694135" y="5101154"/>
            <a:ext cx="182880" cy="209006"/>
          </a:xfrm>
          <a:prstGeom prst="rect">
            <a:avLst/>
          </a:prstGeom>
        </p:spPr>
      </p:pic>
      <p:pic>
        <p:nvPicPr>
          <p:cNvPr id="209" name="Picture 9"/>
          <p:cNvPicPr>
            <a:picLocks noChangeAspect="1" noChangeArrowheads="1"/>
          </p:cNvPicPr>
          <p:nvPr/>
        </p:nvPicPr>
        <p:blipFill rotWithShape="1">
          <a:blip r:embed="rId60" cstate="print">
            <a:extLst>
              <a:ext uri="{28A0092B-C50C-407E-A947-70E740481C1C}">
                <a14:useLocalDpi xmlns:a14="http://schemas.microsoft.com/office/drawing/2010/main" val="0"/>
              </a:ext>
            </a:extLst>
          </a:blip>
          <a:srcRect l="4527" r="2903"/>
          <a:stretch/>
        </p:blipFill>
        <p:spPr bwMode="auto">
          <a:xfrm>
            <a:off x="10744180" y="826911"/>
            <a:ext cx="245695" cy="265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7" name="Rectangle 42"/>
          <p:cNvSpPr>
            <a:spLocks noChangeArrowheads="1"/>
          </p:cNvSpPr>
          <p:nvPr/>
        </p:nvSpPr>
        <p:spPr bwMode="auto">
          <a:xfrm>
            <a:off x="762000" y="4819650"/>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700" dirty="0">
                <a:solidFill>
                  <a:srgbClr val="000000"/>
                </a:solidFill>
                <a:latin typeface="Arial Black" pitchFamily="34" charset="0"/>
              </a:rPr>
              <a:t>Fort Sill, Ok</a:t>
            </a:r>
          </a:p>
        </p:txBody>
      </p:sp>
      <p:sp>
        <p:nvSpPr>
          <p:cNvPr id="212" name="Rectangle 42"/>
          <p:cNvSpPr>
            <a:spLocks noChangeArrowheads="1"/>
          </p:cNvSpPr>
          <p:nvPr/>
        </p:nvSpPr>
        <p:spPr bwMode="auto">
          <a:xfrm>
            <a:off x="1498600" y="4819650"/>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700" dirty="0">
                <a:solidFill>
                  <a:srgbClr val="000000"/>
                </a:solidFill>
                <a:latin typeface="Arial Black" pitchFamily="34" charset="0"/>
              </a:rPr>
              <a:t>Fort Sill, OK</a:t>
            </a:r>
          </a:p>
        </p:txBody>
      </p:sp>
      <p:sp>
        <p:nvSpPr>
          <p:cNvPr id="229" name="Rectangle 42"/>
          <p:cNvSpPr>
            <a:spLocks noChangeArrowheads="1"/>
          </p:cNvSpPr>
          <p:nvPr/>
        </p:nvSpPr>
        <p:spPr bwMode="auto">
          <a:xfrm>
            <a:off x="1512406"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5</a:t>
            </a:r>
            <a:endParaRPr lang="en-US" sz="700" dirty="0">
              <a:solidFill>
                <a:srgbClr val="000000"/>
              </a:solidFill>
              <a:latin typeface="Arial Black" pitchFamily="34" charset="0"/>
            </a:endParaRPr>
          </a:p>
        </p:txBody>
      </p:sp>
      <p:sp>
        <p:nvSpPr>
          <p:cNvPr id="230" name="Rectangle 42"/>
          <p:cNvSpPr>
            <a:spLocks noChangeArrowheads="1"/>
          </p:cNvSpPr>
          <p:nvPr/>
        </p:nvSpPr>
        <p:spPr bwMode="auto">
          <a:xfrm>
            <a:off x="2298200"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6	</a:t>
            </a:r>
            <a:endParaRPr lang="en-US" sz="700" dirty="0">
              <a:solidFill>
                <a:srgbClr val="000000"/>
              </a:solidFill>
              <a:latin typeface="Arial Black" pitchFamily="34" charset="0"/>
            </a:endParaRPr>
          </a:p>
        </p:txBody>
      </p:sp>
      <p:sp>
        <p:nvSpPr>
          <p:cNvPr id="233" name="Rectangle 42"/>
          <p:cNvSpPr>
            <a:spLocks noChangeArrowheads="1"/>
          </p:cNvSpPr>
          <p:nvPr/>
        </p:nvSpPr>
        <p:spPr bwMode="auto">
          <a:xfrm>
            <a:off x="3048606"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6</a:t>
            </a:r>
            <a:endParaRPr lang="en-US" sz="700" dirty="0">
              <a:solidFill>
                <a:srgbClr val="000000"/>
              </a:solidFill>
              <a:latin typeface="Arial Black" pitchFamily="34" charset="0"/>
            </a:endParaRPr>
          </a:p>
        </p:txBody>
      </p:sp>
      <p:sp>
        <p:nvSpPr>
          <p:cNvPr id="235" name="Rectangle 42"/>
          <p:cNvSpPr>
            <a:spLocks noChangeArrowheads="1"/>
          </p:cNvSpPr>
          <p:nvPr/>
        </p:nvSpPr>
        <p:spPr bwMode="auto">
          <a:xfrm>
            <a:off x="3891096" y="5040226"/>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7</a:t>
            </a:r>
            <a:endParaRPr lang="en-US" sz="700" dirty="0">
              <a:solidFill>
                <a:srgbClr val="000000"/>
              </a:solidFill>
              <a:latin typeface="Arial Black" pitchFamily="34" charset="0"/>
            </a:endParaRPr>
          </a:p>
        </p:txBody>
      </p:sp>
      <p:sp>
        <p:nvSpPr>
          <p:cNvPr id="236" name="Rectangle 42"/>
          <p:cNvSpPr>
            <a:spLocks noChangeArrowheads="1"/>
          </p:cNvSpPr>
          <p:nvPr/>
        </p:nvSpPr>
        <p:spPr bwMode="auto">
          <a:xfrm>
            <a:off x="4623766"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7</a:t>
            </a:r>
            <a:endParaRPr lang="en-US" sz="700" dirty="0">
              <a:solidFill>
                <a:srgbClr val="000000"/>
              </a:solidFill>
              <a:latin typeface="Arial Black" pitchFamily="34" charset="0"/>
            </a:endParaRPr>
          </a:p>
        </p:txBody>
      </p:sp>
      <p:sp>
        <p:nvSpPr>
          <p:cNvPr id="238" name="Rectangle 42"/>
          <p:cNvSpPr>
            <a:spLocks noChangeArrowheads="1"/>
          </p:cNvSpPr>
          <p:nvPr/>
        </p:nvSpPr>
        <p:spPr bwMode="auto">
          <a:xfrm>
            <a:off x="5409560"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8</a:t>
            </a:r>
            <a:endParaRPr lang="en-US" sz="700" dirty="0">
              <a:solidFill>
                <a:srgbClr val="000000"/>
              </a:solidFill>
              <a:latin typeface="Arial Black" pitchFamily="34" charset="0"/>
            </a:endParaRPr>
          </a:p>
        </p:txBody>
      </p:sp>
      <p:sp>
        <p:nvSpPr>
          <p:cNvPr id="239" name="Rectangle 42"/>
          <p:cNvSpPr>
            <a:spLocks noChangeArrowheads="1"/>
          </p:cNvSpPr>
          <p:nvPr/>
        </p:nvSpPr>
        <p:spPr bwMode="auto">
          <a:xfrm>
            <a:off x="6083156"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8</a:t>
            </a:r>
            <a:endParaRPr lang="en-US" sz="700" dirty="0">
              <a:solidFill>
                <a:srgbClr val="000000"/>
              </a:solidFill>
              <a:latin typeface="Arial Black" pitchFamily="34" charset="0"/>
            </a:endParaRPr>
          </a:p>
        </p:txBody>
      </p:sp>
      <p:sp>
        <p:nvSpPr>
          <p:cNvPr id="240" name="Rectangle 42"/>
          <p:cNvSpPr>
            <a:spLocks noChangeArrowheads="1"/>
          </p:cNvSpPr>
          <p:nvPr/>
        </p:nvSpPr>
        <p:spPr bwMode="auto">
          <a:xfrm>
            <a:off x="6812851"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9</a:t>
            </a:r>
            <a:endParaRPr lang="en-US" sz="700" dirty="0">
              <a:solidFill>
                <a:srgbClr val="000000"/>
              </a:solidFill>
              <a:latin typeface="Arial Black" pitchFamily="34" charset="0"/>
            </a:endParaRPr>
          </a:p>
        </p:txBody>
      </p:sp>
      <p:sp>
        <p:nvSpPr>
          <p:cNvPr id="241" name="Rectangle 42"/>
          <p:cNvSpPr>
            <a:spLocks noChangeArrowheads="1"/>
          </p:cNvSpPr>
          <p:nvPr/>
        </p:nvSpPr>
        <p:spPr bwMode="auto">
          <a:xfrm>
            <a:off x="7598645"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9</a:t>
            </a:r>
            <a:endParaRPr lang="en-US" sz="700" dirty="0">
              <a:solidFill>
                <a:srgbClr val="000000"/>
              </a:solidFill>
              <a:latin typeface="Arial Black" pitchFamily="34" charset="0"/>
            </a:endParaRPr>
          </a:p>
        </p:txBody>
      </p:sp>
      <p:sp>
        <p:nvSpPr>
          <p:cNvPr id="242" name="Rectangle 42"/>
          <p:cNvSpPr>
            <a:spLocks noChangeArrowheads="1"/>
          </p:cNvSpPr>
          <p:nvPr/>
        </p:nvSpPr>
        <p:spPr bwMode="auto">
          <a:xfrm>
            <a:off x="8387456" y="5051425"/>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10</a:t>
            </a:r>
            <a:endParaRPr lang="en-US" sz="700" dirty="0">
              <a:solidFill>
                <a:srgbClr val="000000"/>
              </a:solidFill>
              <a:latin typeface="Arial Black" pitchFamily="34" charset="0"/>
            </a:endParaRPr>
          </a:p>
        </p:txBody>
      </p:sp>
      <p:sp>
        <p:nvSpPr>
          <p:cNvPr id="210" name="Rectangle 49"/>
          <p:cNvSpPr>
            <a:spLocks noChangeArrowheads="1"/>
          </p:cNvSpPr>
          <p:nvPr/>
        </p:nvSpPr>
        <p:spPr bwMode="auto">
          <a:xfrm>
            <a:off x="5925564" y="1477963"/>
            <a:ext cx="10668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2027</a:t>
            </a:r>
            <a:endParaRPr lang="en-US" dirty="0">
              <a:solidFill>
                <a:srgbClr val="000000"/>
              </a:solidFill>
            </a:endParaRPr>
          </a:p>
        </p:txBody>
      </p:sp>
      <p:sp>
        <p:nvSpPr>
          <p:cNvPr id="220" name="Rectangle 50"/>
          <p:cNvSpPr>
            <a:spLocks noChangeArrowheads="1"/>
          </p:cNvSpPr>
          <p:nvPr/>
        </p:nvSpPr>
        <p:spPr bwMode="auto">
          <a:xfrm>
            <a:off x="5315964" y="1477963"/>
            <a:ext cx="7620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2027</a:t>
            </a:r>
          </a:p>
        </p:txBody>
      </p:sp>
      <p:sp>
        <p:nvSpPr>
          <p:cNvPr id="226" name="Rectangle 51"/>
          <p:cNvSpPr>
            <a:spLocks noChangeArrowheads="1"/>
          </p:cNvSpPr>
          <p:nvPr/>
        </p:nvSpPr>
        <p:spPr bwMode="auto">
          <a:xfrm>
            <a:off x="4553964" y="1477963"/>
            <a:ext cx="7620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2026</a:t>
            </a:r>
          </a:p>
        </p:txBody>
      </p:sp>
      <p:sp>
        <p:nvSpPr>
          <p:cNvPr id="227" name="Rectangle 52"/>
          <p:cNvSpPr>
            <a:spLocks noChangeArrowheads="1"/>
          </p:cNvSpPr>
          <p:nvPr/>
        </p:nvSpPr>
        <p:spPr bwMode="auto">
          <a:xfrm>
            <a:off x="3791964" y="1477963"/>
            <a:ext cx="7620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2026</a:t>
            </a:r>
          </a:p>
        </p:txBody>
      </p:sp>
      <p:sp>
        <p:nvSpPr>
          <p:cNvPr id="243" name="Rectangle 53"/>
          <p:cNvSpPr>
            <a:spLocks noChangeArrowheads="1"/>
          </p:cNvSpPr>
          <p:nvPr/>
        </p:nvSpPr>
        <p:spPr bwMode="auto">
          <a:xfrm>
            <a:off x="3029964" y="1477963"/>
            <a:ext cx="7620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2025</a:t>
            </a:r>
          </a:p>
        </p:txBody>
      </p:sp>
      <p:sp>
        <p:nvSpPr>
          <p:cNvPr id="245" name="Rectangle 54"/>
          <p:cNvSpPr>
            <a:spLocks noChangeArrowheads="1"/>
          </p:cNvSpPr>
          <p:nvPr/>
        </p:nvSpPr>
        <p:spPr bwMode="auto">
          <a:xfrm>
            <a:off x="2331464" y="1477963"/>
            <a:ext cx="6985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2025</a:t>
            </a:r>
          </a:p>
        </p:txBody>
      </p:sp>
      <p:sp>
        <p:nvSpPr>
          <p:cNvPr id="246" name="Rectangle 55"/>
          <p:cNvSpPr>
            <a:spLocks noChangeArrowheads="1"/>
          </p:cNvSpPr>
          <p:nvPr/>
        </p:nvSpPr>
        <p:spPr bwMode="auto">
          <a:xfrm>
            <a:off x="1505964" y="1477963"/>
            <a:ext cx="8255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2024</a:t>
            </a:r>
          </a:p>
        </p:txBody>
      </p:sp>
      <p:sp>
        <p:nvSpPr>
          <p:cNvPr id="247" name="Rectangle 56"/>
          <p:cNvSpPr>
            <a:spLocks noChangeArrowheads="1"/>
          </p:cNvSpPr>
          <p:nvPr/>
        </p:nvSpPr>
        <p:spPr bwMode="auto">
          <a:xfrm>
            <a:off x="743964" y="1477963"/>
            <a:ext cx="7620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2024</a:t>
            </a:r>
            <a:endParaRPr lang="en-US" dirty="0">
              <a:solidFill>
                <a:srgbClr val="000000"/>
              </a:solidFill>
            </a:endParaRPr>
          </a:p>
        </p:txBody>
      </p:sp>
      <p:sp>
        <p:nvSpPr>
          <p:cNvPr id="248" name="Rectangle 73"/>
          <p:cNvSpPr>
            <a:spLocks noChangeArrowheads="1"/>
          </p:cNvSpPr>
          <p:nvPr/>
        </p:nvSpPr>
        <p:spPr bwMode="auto">
          <a:xfrm>
            <a:off x="7591425" y="984250"/>
            <a:ext cx="1066800" cy="252413"/>
          </a:xfrm>
          <a:prstGeom prst="rect">
            <a:avLst/>
          </a:prstGeom>
          <a:noFill/>
          <a:ln w="9525">
            <a:noFill/>
            <a:miter lim="800000"/>
            <a:headEnd/>
            <a:tailEnd/>
          </a:ln>
          <a:effectLst/>
        </p:spPr>
        <p:txBody>
          <a:bodyPr anchor="ctr" anchorCtr="0"/>
          <a:lstStyle/>
          <a:p>
            <a:pPr fontAlgn="base">
              <a:spcBef>
                <a:spcPct val="20000"/>
              </a:spcBef>
              <a:spcAft>
                <a:spcPct val="0"/>
              </a:spcAft>
              <a:defRPr/>
            </a:pPr>
            <a:endParaRPr lang="en-US" sz="800">
              <a:solidFill>
                <a:srgbClr val="000000"/>
              </a:solidFill>
            </a:endParaRPr>
          </a:p>
        </p:txBody>
      </p:sp>
      <p:sp>
        <p:nvSpPr>
          <p:cNvPr id="249" name="Rectangle 75"/>
          <p:cNvSpPr>
            <a:spLocks noChangeArrowheads="1"/>
          </p:cNvSpPr>
          <p:nvPr/>
        </p:nvSpPr>
        <p:spPr bwMode="auto">
          <a:xfrm>
            <a:off x="6067425" y="984250"/>
            <a:ext cx="762000" cy="252413"/>
          </a:xfrm>
          <a:prstGeom prst="rect">
            <a:avLst/>
          </a:prstGeom>
          <a:noFill/>
          <a:ln w="9525">
            <a:noFill/>
            <a:miter lim="800000"/>
            <a:headEnd/>
            <a:tailEnd/>
          </a:ln>
          <a:effectLst/>
        </p:spPr>
        <p:txBody>
          <a:bodyPr anchor="ctr" anchorCtr="0"/>
          <a:lstStyle/>
          <a:p>
            <a:pPr fontAlgn="base">
              <a:spcBef>
                <a:spcPct val="20000"/>
              </a:spcBef>
              <a:spcAft>
                <a:spcPct val="0"/>
              </a:spcAft>
              <a:defRPr/>
            </a:pPr>
            <a:endParaRPr lang="en-US" sz="800">
              <a:solidFill>
                <a:srgbClr val="000000"/>
              </a:solidFill>
            </a:endParaRPr>
          </a:p>
        </p:txBody>
      </p:sp>
      <p:sp>
        <p:nvSpPr>
          <p:cNvPr id="251" name="Rectangle 76"/>
          <p:cNvSpPr>
            <a:spLocks noChangeArrowheads="1"/>
          </p:cNvSpPr>
          <p:nvPr/>
        </p:nvSpPr>
        <p:spPr bwMode="auto">
          <a:xfrm>
            <a:off x="5305425" y="984250"/>
            <a:ext cx="762000" cy="252413"/>
          </a:xfrm>
          <a:prstGeom prst="rect">
            <a:avLst/>
          </a:prstGeom>
          <a:noFill/>
          <a:ln w="9525">
            <a:noFill/>
            <a:miter lim="800000"/>
            <a:headEnd/>
            <a:tailEnd/>
          </a:ln>
          <a:effectLst/>
        </p:spPr>
        <p:txBody>
          <a:bodyPr anchor="ctr" anchorCtr="0"/>
          <a:lstStyle/>
          <a:p>
            <a:pPr fontAlgn="base">
              <a:spcBef>
                <a:spcPct val="20000"/>
              </a:spcBef>
              <a:spcAft>
                <a:spcPct val="0"/>
              </a:spcAft>
              <a:defRPr/>
            </a:pPr>
            <a:endParaRPr lang="en-US" sz="800">
              <a:solidFill>
                <a:srgbClr val="000000"/>
              </a:solidFill>
            </a:endParaRPr>
          </a:p>
        </p:txBody>
      </p:sp>
      <p:sp>
        <p:nvSpPr>
          <p:cNvPr id="254" name="Rectangle 77"/>
          <p:cNvSpPr>
            <a:spLocks noChangeArrowheads="1"/>
          </p:cNvSpPr>
          <p:nvPr/>
        </p:nvSpPr>
        <p:spPr bwMode="auto">
          <a:xfrm>
            <a:off x="4543425" y="984250"/>
            <a:ext cx="762000" cy="252413"/>
          </a:xfrm>
          <a:prstGeom prst="rect">
            <a:avLst/>
          </a:prstGeom>
          <a:noFill/>
          <a:ln w="9525">
            <a:noFill/>
            <a:miter lim="800000"/>
            <a:headEnd/>
            <a:tailEnd/>
          </a:ln>
          <a:effectLst/>
        </p:spPr>
        <p:txBody>
          <a:bodyPr anchor="ctr" anchorCtr="0"/>
          <a:lstStyle/>
          <a:p>
            <a:pPr fontAlgn="base">
              <a:spcBef>
                <a:spcPct val="20000"/>
              </a:spcBef>
              <a:spcAft>
                <a:spcPct val="0"/>
              </a:spcAft>
              <a:defRPr/>
            </a:pPr>
            <a:endParaRPr lang="en-US" sz="800">
              <a:solidFill>
                <a:srgbClr val="000000"/>
              </a:solidFill>
            </a:endParaRPr>
          </a:p>
        </p:txBody>
      </p:sp>
      <p:sp>
        <p:nvSpPr>
          <p:cNvPr id="257" name="Rectangle 78"/>
          <p:cNvSpPr>
            <a:spLocks noChangeArrowheads="1"/>
          </p:cNvSpPr>
          <p:nvPr/>
        </p:nvSpPr>
        <p:spPr bwMode="auto">
          <a:xfrm>
            <a:off x="3873500" y="992201"/>
            <a:ext cx="698500" cy="252413"/>
          </a:xfrm>
          <a:prstGeom prst="rect">
            <a:avLst/>
          </a:prstGeom>
          <a:noFill/>
          <a:ln w="9525">
            <a:noFill/>
            <a:miter lim="800000"/>
            <a:headEnd/>
            <a:tailEnd/>
          </a:ln>
          <a:effectLst/>
        </p:spPr>
        <p:txBody>
          <a:bodyPr anchor="ctr" anchorCtr="0"/>
          <a:lstStyle/>
          <a:p>
            <a:pPr fontAlgn="base">
              <a:spcBef>
                <a:spcPct val="20000"/>
              </a:spcBef>
              <a:spcAft>
                <a:spcPct val="0"/>
              </a:spcAft>
              <a:defRPr/>
            </a:pPr>
            <a:endParaRPr lang="en-US" sz="800">
              <a:solidFill>
                <a:srgbClr val="000000"/>
              </a:solidFill>
            </a:endParaRPr>
          </a:p>
        </p:txBody>
      </p:sp>
      <p:sp>
        <p:nvSpPr>
          <p:cNvPr id="258" name="Rectangle 79"/>
          <p:cNvSpPr>
            <a:spLocks noChangeArrowheads="1"/>
          </p:cNvSpPr>
          <p:nvPr/>
        </p:nvSpPr>
        <p:spPr bwMode="auto">
          <a:xfrm>
            <a:off x="3019425" y="984250"/>
            <a:ext cx="825500" cy="252413"/>
          </a:xfrm>
          <a:prstGeom prst="rect">
            <a:avLst/>
          </a:prstGeom>
          <a:noFill/>
          <a:ln w="9525">
            <a:noFill/>
            <a:miter lim="800000"/>
            <a:headEnd/>
            <a:tailEnd/>
          </a:ln>
          <a:effectLst/>
        </p:spPr>
        <p:txBody>
          <a:bodyPr anchor="ctr" anchorCtr="0"/>
          <a:lstStyle/>
          <a:p>
            <a:pPr fontAlgn="base">
              <a:spcBef>
                <a:spcPct val="20000"/>
              </a:spcBef>
              <a:spcAft>
                <a:spcPct val="0"/>
              </a:spcAft>
              <a:defRPr/>
            </a:pPr>
            <a:endParaRPr lang="en-US" sz="800">
              <a:solidFill>
                <a:srgbClr val="000000"/>
              </a:solidFill>
            </a:endParaRPr>
          </a:p>
        </p:txBody>
      </p:sp>
      <p:sp>
        <p:nvSpPr>
          <p:cNvPr id="259" name="Rectangle 80"/>
          <p:cNvSpPr>
            <a:spLocks noChangeArrowheads="1"/>
          </p:cNvSpPr>
          <p:nvPr/>
        </p:nvSpPr>
        <p:spPr bwMode="auto">
          <a:xfrm>
            <a:off x="2257425" y="984250"/>
            <a:ext cx="762000" cy="252413"/>
          </a:xfrm>
          <a:prstGeom prst="rect">
            <a:avLst/>
          </a:prstGeom>
          <a:noFill/>
          <a:ln w="9525">
            <a:noFill/>
            <a:miter lim="800000"/>
            <a:headEnd/>
            <a:tailEnd/>
          </a:ln>
          <a:effectLst/>
        </p:spPr>
        <p:txBody>
          <a:bodyPr anchor="ctr" anchorCtr="0"/>
          <a:lstStyle/>
          <a:p>
            <a:pPr algn="ctr" fontAlgn="base">
              <a:spcBef>
                <a:spcPct val="0"/>
              </a:spcBef>
              <a:spcAft>
                <a:spcPct val="0"/>
              </a:spcAft>
              <a:defRPr/>
            </a:pPr>
            <a:endParaRPr lang="en-US" sz="800">
              <a:solidFill>
                <a:srgbClr val="000000"/>
              </a:solidFill>
            </a:endParaRPr>
          </a:p>
        </p:txBody>
      </p:sp>
      <p:sp>
        <p:nvSpPr>
          <p:cNvPr id="263" name="Rectangle 81"/>
          <p:cNvSpPr>
            <a:spLocks noChangeArrowheads="1"/>
          </p:cNvSpPr>
          <p:nvPr/>
        </p:nvSpPr>
        <p:spPr bwMode="auto">
          <a:xfrm>
            <a:off x="1495425" y="984250"/>
            <a:ext cx="762000" cy="252413"/>
          </a:xfrm>
          <a:prstGeom prst="rect">
            <a:avLst/>
          </a:prstGeom>
          <a:noFill/>
          <a:ln w="9525">
            <a:noFill/>
            <a:miter lim="800000"/>
            <a:headEnd/>
            <a:tailEnd/>
          </a:ln>
          <a:effectLst/>
        </p:spPr>
        <p:txBody>
          <a:bodyPr anchor="ctr" anchorCtr="0"/>
          <a:lstStyle/>
          <a:p>
            <a:pPr fontAlgn="base">
              <a:spcBef>
                <a:spcPct val="20000"/>
              </a:spcBef>
              <a:spcAft>
                <a:spcPct val="0"/>
              </a:spcAft>
              <a:defRPr/>
            </a:pPr>
            <a:endParaRPr lang="en-US" sz="800">
              <a:solidFill>
                <a:srgbClr val="000000"/>
              </a:solidFill>
            </a:endParaRPr>
          </a:p>
        </p:txBody>
      </p:sp>
      <p:sp>
        <p:nvSpPr>
          <p:cNvPr id="264" name="Rectangle 82"/>
          <p:cNvSpPr>
            <a:spLocks noChangeArrowheads="1"/>
          </p:cNvSpPr>
          <p:nvPr/>
        </p:nvSpPr>
        <p:spPr bwMode="auto">
          <a:xfrm>
            <a:off x="733425" y="984250"/>
            <a:ext cx="762000" cy="252413"/>
          </a:xfrm>
          <a:prstGeom prst="rect">
            <a:avLst/>
          </a:prstGeom>
          <a:noFill/>
          <a:ln w="9525">
            <a:noFill/>
            <a:miter lim="800000"/>
            <a:headEnd/>
            <a:tailEnd/>
          </a:ln>
          <a:effectLst/>
        </p:spPr>
        <p:txBody>
          <a:bodyPr anchor="ctr" anchorCtr="0"/>
          <a:lstStyle/>
          <a:p>
            <a:pPr algn="ctr" fontAlgn="base">
              <a:spcBef>
                <a:spcPct val="0"/>
              </a:spcBef>
              <a:spcAft>
                <a:spcPct val="0"/>
              </a:spcAft>
              <a:defRPr/>
            </a:pPr>
            <a:endParaRPr lang="en-US" sz="800">
              <a:solidFill>
                <a:srgbClr val="000000"/>
              </a:solidFill>
            </a:endParaRPr>
          </a:p>
        </p:txBody>
      </p:sp>
      <p:sp>
        <p:nvSpPr>
          <p:cNvPr id="267" name="Rectangle 160"/>
          <p:cNvSpPr>
            <a:spLocks noChangeArrowheads="1"/>
          </p:cNvSpPr>
          <p:nvPr/>
        </p:nvSpPr>
        <p:spPr bwMode="auto">
          <a:xfrm>
            <a:off x="6693120" y="1479550"/>
            <a:ext cx="1066800" cy="242888"/>
          </a:xfrm>
          <a:prstGeom prst="rect">
            <a:avLst/>
          </a:prstGeom>
          <a:noFill/>
          <a:ln w="9525">
            <a:noFill/>
            <a:miter lim="800000"/>
            <a:headEnd/>
            <a:tailEnd/>
          </a:ln>
          <a:effectLst/>
        </p:spPr>
        <p:txBody>
          <a:bodyPr/>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2028</a:t>
            </a:r>
            <a:endParaRPr lang="en-US" dirty="0">
              <a:solidFill>
                <a:srgbClr val="000000"/>
              </a:solidFill>
            </a:endParaRPr>
          </a:p>
        </p:txBody>
      </p:sp>
      <p:sp>
        <p:nvSpPr>
          <p:cNvPr id="268" name="Rectangle 161"/>
          <p:cNvSpPr>
            <a:spLocks noChangeArrowheads="1"/>
          </p:cNvSpPr>
          <p:nvPr/>
        </p:nvSpPr>
        <p:spPr bwMode="auto">
          <a:xfrm>
            <a:off x="2280400" y="990600"/>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endParaRPr lang="en-US" dirty="0">
              <a:solidFill>
                <a:srgbClr val="000000"/>
              </a:solidFill>
            </a:endParaRPr>
          </a:p>
        </p:txBody>
      </p:sp>
      <p:sp>
        <p:nvSpPr>
          <p:cNvPr id="269" name="Rectangle 161"/>
          <p:cNvSpPr>
            <a:spLocks noChangeArrowheads="1"/>
          </p:cNvSpPr>
          <p:nvPr/>
        </p:nvSpPr>
        <p:spPr bwMode="auto">
          <a:xfrm>
            <a:off x="6858000" y="998220"/>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endParaRPr lang="en-US" dirty="0">
              <a:solidFill>
                <a:srgbClr val="000000"/>
              </a:solidFill>
            </a:endParaRPr>
          </a:p>
        </p:txBody>
      </p:sp>
      <p:sp>
        <p:nvSpPr>
          <p:cNvPr id="270" name="Rectangle 52"/>
          <p:cNvSpPr>
            <a:spLocks noChangeArrowheads="1"/>
          </p:cNvSpPr>
          <p:nvPr/>
        </p:nvSpPr>
        <p:spPr bwMode="auto">
          <a:xfrm>
            <a:off x="7612095" y="1470345"/>
            <a:ext cx="7620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2028</a:t>
            </a:r>
          </a:p>
        </p:txBody>
      </p:sp>
      <p:sp>
        <p:nvSpPr>
          <p:cNvPr id="271" name="Rectangle 52"/>
          <p:cNvSpPr>
            <a:spLocks noChangeArrowheads="1"/>
          </p:cNvSpPr>
          <p:nvPr/>
        </p:nvSpPr>
        <p:spPr bwMode="auto">
          <a:xfrm>
            <a:off x="8380195" y="1470345"/>
            <a:ext cx="762000" cy="242887"/>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2029</a:t>
            </a:r>
          </a:p>
        </p:txBody>
      </p:sp>
      <p:sp>
        <p:nvSpPr>
          <p:cNvPr id="275" name="Rectangle 161"/>
          <p:cNvSpPr>
            <a:spLocks noChangeArrowheads="1"/>
          </p:cNvSpPr>
          <p:nvPr/>
        </p:nvSpPr>
        <p:spPr bwMode="auto">
          <a:xfrm>
            <a:off x="8337550" y="990600"/>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endParaRPr lang="en-US" dirty="0">
              <a:solidFill>
                <a:srgbClr val="000000"/>
              </a:solidFill>
            </a:endParaRPr>
          </a:p>
        </p:txBody>
      </p:sp>
      <p:sp>
        <p:nvSpPr>
          <p:cNvPr id="276" name="Rectangle 161"/>
          <p:cNvSpPr>
            <a:spLocks noChangeArrowheads="1"/>
          </p:cNvSpPr>
          <p:nvPr/>
        </p:nvSpPr>
        <p:spPr bwMode="auto">
          <a:xfrm>
            <a:off x="769350" y="1226960"/>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1LT</a:t>
            </a:r>
            <a:endParaRPr lang="en-US" dirty="0">
              <a:solidFill>
                <a:srgbClr val="000000"/>
              </a:solidFill>
            </a:endParaRPr>
          </a:p>
        </p:txBody>
      </p:sp>
      <p:sp>
        <p:nvSpPr>
          <p:cNvPr id="277" name="Rectangle 161"/>
          <p:cNvSpPr>
            <a:spLocks noChangeArrowheads="1"/>
          </p:cNvSpPr>
          <p:nvPr/>
        </p:nvSpPr>
        <p:spPr bwMode="auto">
          <a:xfrm>
            <a:off x="1499600" y="123991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p>
        </p:txBody>
      </p:sp>
      <p:sp>
        <p:nvSpPr>
          <p:cNvPr id="278" name="Rectangle 161"/>
          <p:cNvSpPr>
            <a:spLocks noChangeArrowheads="1"/>
          </p:cNvSpPr>
          <p:nvPr/>
        </p:nvSpPr>
        <p:spPr bwMode="auto">
          <a:xfrm>
            <a:off x="2267700" y="123991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79" name="Rectangle 161"/>
          <p:cNvSpPr>
            <a:spLocks noChangeArrowheads="1"/>
          </p:cNvSpPr>
          <p:nvPr/>
        </p:nvSpPr>
        <p:spPr bwMode="auto">
          <a:xfrm>
            <a:off x="3074205" y="123991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80" name="Rectangle 161"/>
          <p:cNvSpPr>
            <a:spLocks noChangeArrowheads="1"/>
          </p:cNvSpPr>
          <p:nvPr/>
        </p:nvSpPr>
        <p:spPr bwMode="auto">
          <a:xfrm>
            <a:off x="3803900" y="122904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81" name="Rectangle 161"/>
          <p:cNvSpPr>
            <a:spLocks noChangeArrowheads="1"/>
          </p:cNvSpPr>
          <p:nvPr/>
        </p:nvSpPr>
        <p:spPr bwMode="auto">
          <a:xfrm>
            <a:off x="4571445" y="123991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82" name="Rectangle 161"/>
          <p:cNvSpPr>
            <a:spLocks noChangeArrowheads="1"/>
          </p:cNvSpPr>
          <p:nvPr/>
        </p:nvSpPr>
        <p:spPr bwMode="auto">
          <a:xfrm>
            <a:off x="5339545" y="122904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83" name="Rectangle 161"/>
          <p:cNvSpPr>
            <a:spLocks noChangeArrowheads="1"/>
          </p:cNvSpPr>
          <p:nvPr/>
        </p:nvSpPr>
        <p:spPr bwMode="auto">
          <a:xfrm>
            <a:off x="6069795" y="123991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84" name="Rectangle 161"/>
          <p:cNvSpPr>
            <a:spLocks noChangeArrowheads="1"/>
          </p:cNvSpPr>
          <p:nvPr/>
        </p:nvSpPr>
        <p:spPr bwMode="auto">
          <a:xfrm>
            <a:off x="6837895" y="123991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85" name="Rectangle 161"/>
          <p:cNvSpPr>
            <a:spLocks noChangeArrowheads="1"/>
          </p:cNvSpPr>
          <p:nvPr/>
        </p:nvSpPr>
        <p:spPr bwMode="auto">
          <a:xfrm>
            <a:off x="7625045" y="123991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86" name="Rectangle 161"/>
          <p:cNvSpPr>
            <a:spLocks noChangeArrowheads="1"/>
          </p:cNvSpPr>
          <p:nvPr/>
        </p:nvSpPr>
        <p:spPr bwMode="auto">
          <a:xfrm>
            <a:off x="8373540" y="1239915"/>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r>
              <a:rPr lang="en-US" sz="800" dirty="0">
                <a:solidFill>
                  <a:srgbClr val="000000"/>
                </a:solidFill>
                <a:latin typeface="Arial Black" pitchFamily="34" charset="0"/>
                <a:cs typeface="Times New Roman" pitchFamily="18" charset="0"/>
              </a:rPr>
              <a:t>CPT</a:t>
            </a:r>
            <a:endParaRPr lang="en-US" dirty="0">
              <a:solidFill>
                <a:srgbClr val="000000"/>
              </a:solidFill>
            </a:endParaRPr>
          </a:p>
        </p:txBody>
      </p:sp>
      <p:sp>
        <p:nvSpPr>
          <p:cNvPr id="298" name="Right Arrow Callout 297"/>
          <p:cNvSpPr/>
          <p:nvPr/>
        </p:nvSpPr>
        <p:spPr>
          <a:xfrm>
            <a:off x="1625898" y="2209095"/>
            <a:ext cx="533400" cy="152400"/>
          </a:xfrm>
          <a:prstGeom prst="rightArrowCallout">
            <a:avLst>
              <a:gd name="adj1" fmla="val 25000"/>
              <a:gd name="adj2" fmla="val 31977"/>
              <a:gd name="adj3" fmla="val 25000"/>
              <a:gd name="adj4" fmla="val 60326"/>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lIns="0" tIns="0" rIns="0" bIns="0" rtlCol="0" anchor="t"/>
          <a:lstStyle/>
          <a:p>
            <a:pPr algn="ctr" fontAlgn="base">
              <a:spcBef>
                <a:spcPct val="0"/>
              </a:spcBef>
              <a:spcAft>
                <a:spcPct val="0"/>
              </a:spcAft>
            </a:pPr>
            <a:r>
              <a:rPr lang="en-US" sz="1000" b="1" dirty="0">
                <a:solidFill>
                  <a:srgbClr val="000000"/>
                </a:solidFill>
              </a:rPr>
              <a:t>PCS</a:t>
            </a:r>
          </a:p>
        </p:txBody>
      </p:sp>
      <p:sp>
        <p:nvSpPr>
          <p:cNvPr id="293" name="Rectangle 42"/>
          <p:cNvSpPr>
            <a:spLocks noChangeArrowheads="1"/>
          </p:cNvSpPr>
          <p:nvPr/>
        </p:nvSpPr>
        <p:spPr bwMode="auto">
          <a:xfrm>
            <a:off x="2276475" y="4819650"/>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700" dirty="0">
                <a:solidFill>
                  <a:srgbClr val="000000"/>
                </a:solidFill>
                <a:latin typeface="Arial Black" pitchFamily="34" charset="0"/>
              </a:rPr>
              <a:t>Fort Cav, TX</a:t>
            </a:r>
          </a:p>
        </p:txBody>
      </p:sp>
      <p:sp>
        <p:nvSpPr>
          <p:cNvPr id="308" name="Rectangle 42"/>
          <p:cNvSpPr>
            <a:spLocks noChangeArrowheads="1"/>
          </p:cNvSpPr>
          <p:nvPr/>
        </p:nvSpPr>
        <p:spPr bwMode="auto">
          <a:xfrm>
            <a:off x="3894909" y="4812777"/>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endParaRPr lang="en-US" sz="700" dirty="0">
              <a:solidFill>
                <a:srgbClr val="000000"/>
              </a:solidFill>
              <a:latin typeface="Arial Black" pitchFamily="34" charset="0"/>
            </a:endParaRPr>
          </a:p>
        </p:txBody>
      </p:sp>
      <p:sp>
        <p:nvSpPr>
          <p:cNvPr id="317" name="Rectangle 161"/>
          <p:cNvSpPr>
            <a:spLocks noChangeArrowheads="1"/>
          </p:cNvSpPr>
          <p:nvPr/>
        </p:nvSpPr>
        <p:spPr bwMode="auto">
          <a:xfrm>
            <a:off x="5315677" y="990600"/>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endParaRPr lang="en-US" dirty="0">
              <a:solidFill>
                <a:srgbClr val="000000"/>
              </a:solidFill>
            </a:endParaRPr>
          </a:p>
        </p:txBody>
      </p:sp>
      <p:sp>
        <p:nvSpPr>
          <p:cNvPr id="318" name="Rectangle 161"/>
          <p:cNvSpPr>
            <a:spLocks noChangeArrowheads="1"/>
          </p:cNvSpPr>
          <p:nvPr/>
        </p:nvSpPr>
        <p:spPr bwMode="auto">
          <a:xfrm>
            <a:off x="4603750" y="990600"/>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endParaRPr lang="en-US" dirty="0">
              <a:solidFill>
                <a:srgbClr val="000000"/>
              </a:solidFill>
            </a:endParaRPr>
          </a:p>
        </p:txBody>
      </p:sp>
      <p:pic>
        <p:nvPicPr>
          <p:cNvPr id="372" name="Picture 371"/>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11013897" y="844595"/>
            <a:ext cx="225866" cy="225866"/>
          </a:xfrm>
          <a:prstGeom prst="ellipse">
            <a:avLst/>
          </a:prstGeom>
        </p:spPr>
      </p:pic>
      <p:pic>
        <p:nvPicPr>
          <p:cNvPr id="373" name="Picture 372"/>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11270779" y="844595"/>
            <a:ext cx="305313" cy="227153"/>
          </a:xfrm>
          <a:prstGeom prst="ellipse">
            <a:avLst/>
          </a:prstGeom>
        </p:spPr>
      </p:pic>
      <p:sp>
        <p:nvSpPr>
          <p:cNvPr id="10" name="Rectangle 9"/>
          <p:cNvSpPr/>
          <p:nvPr/>
        </p:nvSpPr>
        <p:spPr>
          <a:xfrm>
            <a:off x="63742" y="4338220"/>
            <a:ext cx="9040962" cy="18660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161"/>
          <p:cNvSpPr>
            <a:spLocks noChangeArrowheads="1"/>
          </p:cNvSpPr>
          <p:nvPr/>
        </p:nvSpPr>
        <p:spPr bwMode="auto">
          <a:xfrm>
            <a:off x="6096000" y="990600"/>
            <a:ext cx="730250" cy="241300"/>
          </a:xfrm>
          <a:prstGeom prst="rect">
            <a:avLst/>
          </a:prstGeom>
          <a:noFill/>
          <a:ln w="9525">
            <a:noFill/>
            <a:miter lim="800000"/>
            <a:headEnd/>
            <a:tailEnd/>
          </a:ln>
          <a:effectLst/>
        </p:spPr>
        <p:txBody>
          <a:bodyPr anchor="ctr" anchorCtr="0"/>
          <a:lstStyle/>
          <a:p>
            <a:pPr algn="ctr" fontAlgn="base">
              <a:spcBef>
                <a:spcPct val="0"/>
              </a:spcBef>
              <a:spcAft>
                <a:spcPct val="0"/>
              </a:spcAft>
              <a:defRPr/>
            </a:pPr>
            <a:endParaRPr lang="en-US" dirty="0">
              <a:solidFill>
                <a:srgbClr val="000000"/>
              </a:solidFill>
            </a:endParaRPr>
          </a:p>
        </p:txBody>
      </p:sp>
      <p:sp>
        <p:nvSpPr>
          <p:cNvPr id="296" name="Rectangle 42"/>
          <p:cNvSpPr>
            <a:spLocks noChangeArrowheads="1"/>
          </p:cNvSpPr>
          <p:nvPr/>
        </p:nvSpPr>
        <p:spPr bwMode="auto">
          <a:xfrm>
            <a:off x="6071646" y="4812777"/>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endParaRPr lang="en-US" sz="700" dirty="0">
              <a:solidFill>
                <a:srgbClr val="000000"/>
              </a:solidFill>
              <a:latin typeface="Arial Black" pitchFamily="34" charset="0"/>
            </a:endParaRPr>
          </a:p>
        </p:txBody>
      </p:sp>
      <p:sp>
        <p:nvSpPr>
          <p:cNvPr id="297" name="Rectangle 42"/>
          <p:cNvSpPr>
            <a:spLocks noChangeArrowheads="1"/>
          </p:cNvSpPr>
          <p:nvPr/>
        </p:nvSpPr>
        <p:spPr bwMode="auto">
          <a:xfrm>
            <a:off x="6821919" y="4806913"/>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700" dirty="0">
                <a:solidFill>
                  <a:srgbClr val="000000"/>
                </a:solidFill>
                <a:latin typeface="Arial Black" pitchFamily="34" charset="0"/>
              </a:rPr>
              <a:t> </a:t>
            </a:r>
          </a:p>
        </p:txBody>
      </p:sp>
      <p:sp>
        <p:nvSpPr>
          <p:cNvPr id="299" name="Rectangle 42"/>
          <p:cNvSpPr>
            <a:spLocks noChangeArrowheads="1"/>
          </p:cNvSpPr>
          <p:nvPr/>
        </p:nvSpPr>
        <p:spPr bwMode="auto">
          <a:xfrm>
            <a:off x="7615742" y="4794736"/>
            <a:ext cx="730250" cy="237027"/>
          </a:xfrm>
          <a:prstGeom prst="rect">
            <a:avLst/>
          </a:prstGeom>
          <a:noFill/>
          <a:ln w="9525">
            <a:noFill/>
            <a:miter lim="800000"/>
            <a:headEnd/>
            <a:tailEnd/>
          </a:ln>
          <a:effectLst/>
        </p:spPr>
        <p:txBody>
          <a:bodyPr lIns="0" rIns="0"/>
          <a:lstStyle/>
          <a:p>
            <a:pPr algn="ctr" fontAlgn="base">
              <a:spcBef>
                <a:spcPct val="0"/>
              </a:spcBef>
              <a:spcAft>
                <a:spcPct val="0"/>
              </a:spcAft>
              <a:defRPr/>
            </a:pPr>
            <a:endParaRPr lang="en-US" sz="700" dirty="0">
              <a:solidFill>
                <a:srgbClr val="000000"/>
              </a:solidFill>
              <a:latin typeface="Arial Black" pitchFamily="34" charset="0"/>
            </a:endParaRPr>
          </a:p>
        </p:txBody>
      </p:sp>
      <p:sp>
        <p:nvSpPr>
          <p:cNvPr id="303" name="Rectangle 42"/>
          <p:cNvSpPr>
            <a:spLocks noChangeArrowheads="1"/>
          </p:cNvSpPr>
          <p:nvPr/>
        </p:nvSpPr>
        <p:spPr bwMode="auto">
          <a:xfrm>
            <a:off x="8413750" y="4802729"/>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endParaRPr lang="en-US" sz="700" dirty="0">
              <a:solidFill>
                <a:srgbClr val="000000"/>
              </a:solidFill>
              <a:latin typeface="Arial Black" pitchFamily="34" charset="0"/>
            </a:endParaRPr>
          </a:p>
        </p:txBody>
      </p:sp>
      <p:sp>
        <p:nvSpPr>
          <p:cNvPr id="378" name="object 7">
            <a:extLst>
              <a:ext uri="{FF2B5EF4-FFF2-40B4-BE49-F238E27FC236}">
                <a16:creationId xmlns:a16="http://schemas.microsoft.com/office/drawing/2014/main" id="{693A0FD1-A0D0-8449-82EE-4E538CB1D91C}"/>
              </a:ext>
            </a:extLst>
          </p:cNvPr>
          <p:cNvSpPr/>
          <p:nvPr/>
        </p:nvSpPr>
        <p:spPr>
          <a:xfrm>
            <a:off x="6207632" y="57939"/>
            <a:ext cx="717102" cy="530529"/>
          </a:xfrm>
          <a:prstGeom prst="rect">
            <a:avLst/>
          </a:prstGeom>
          <a:blipFill>
            <a:blip r:embed="rId63" cstate="print"/>
            <a:stretch>
              <a:fillRect/>
            </a:stretch>
          </a:blipFill>
        </p:spPr>
        <p:txBody>
          <a:bodyPr wrap="square" lIns="0" tIns="0" rIns="0" bIns="0" rtlCol="0"/>
          <a:lstStyle/>
          <a:p>
            <a:endParaRPr/>
          </a:p>
        </p:txBody>
      </p:sp>
      <p:sp>
        <p:nvSpPr>
          <p:cNvPr id="379" name="object 43">
            <a:extLst>
              <a:ext uri="{FF2B5EF4-FFF2-40B4-BE49-F238E27FC236}">
                <a16:creationId xmlns:a16="http://schemas.microsoft.com/office/drawing/2014/main" id="{4BED5044-52F0-2448-BEDC-538EB9E9B04E}"/>
              </a:ext>
            </a:extLst>
          </p:cNvPr>
          <p:cNvSpPr/>
          <p:nvPr/>
        </p:nvSpPr>
        <p:spPr>
          <a:xfrm>
            <a:off x="3625691" y="147244"/>
            <a:ext cx="356417" cy="386156"/>
          </a:xfrm>
          <a:prstGeom prst="rect">
            <a:avLst/>
          </a:prstGeom>
          <a:blipFill>
            <a:blip r:embed="rId64" cstate="print"/>
            <a:stretch>
              <a:fillRect/>
            </a:stretch>
          </a:blipFill>
        </p:spPr>
        <p:txBody>
          <a:bodyPr wrap="square" lIns="0" tIns="0" rIns="0" bIns="0" rtlCol="0"/>
          <a:lstStyle/>
          <a:p>
            <a:endParaRPr/>
          </a:p>
        </p:txBody>
      </p:sp>
      <p:cxnSp>
        <p:nvCxnSpPr>
          <p:cNvPr id="381" name="Straight Connector 380">
            <a:extLst>
              <a:ext uri="{FF2B5EF4-FFF2-40B4-BE49-F238E27FC236}">
                <a16:creationId xmlns:a16="http://schemas.microsoft.com/office/drawing/2014/main" id="{D204DF75-5FE4-474C-A78A-C4C7891D488D}"/>
              </a:ext>
            </a:extLst>
          </p:cNvPr>
          <p:cNvCxnSpPr>
            <a:cxnSpLocks/>
          </p:cNvCxnSpPr>
          <p:nvPr/>
        </p:nvCxnSpPr>
        <p:spPr>
          <a:xfrm>
            <a:off x="4216332" y="2285238"/>
            <a:ext cx="1649532" cy="7597"/>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44" name="Text Box 945">
            <a:extLst>
              <a:ext uri="{FF2B5EF4-FFF2-40B4-BE49-F238E27FC236}">
                <a16:creationId xmlns:a16="http://schemas.microsoft.com/office/drawing/2014/main" id="{3812D8E6-10A8-294D-81C1-2D6B720C7914}"/>
              </a:ext>
            </a:extLst>
          </p:cNvPr>
          <p:cNvSpPr txBox="1">
            <a:spLocks noChangeArrowheads="1"/>
          </p:cNvSpPr>
          <p:nvPr/>
        </p:nvSpPr>
        <p:spPr bwMode="auto">
          <a:xfrm>
            <a:off x="4239676" y="2128330"/>
            <a:ext cx="1531798" cy="221344"/>
          </a:xfrm>
          <a:prstGeom prst="rect">
            <a:avLst/>
          </a:prstGeom>
          <a:noFill/>
          <a:ln w="9525">
            <a:noFill/>
            <a:miter lim="800000"/>
            <a:headEnd/>
            <a:tailEnd/>
          </a:ln>
        </p:spPr>
        <p:txBody>
          <a:bodyPr lIns="0" tIns="0" rIns="0" bIns="0"/>
          <a:lstStyle/>
          <a:p>
            <a:pPr algn="r" fontAlgn="base">
              <a:spcBef>
                <a:spcPct val="0"/>
              </a:spcBef>
              <a:spcAft>
                <a:spcPct val="0"/>
              </a:spcAft>
            </a:pPr>
            <a:r>
              <a:rPr lang="en-US" sz="700" b="1" dirty="0">
                <a:solidFill>
                  <a:srgbClr val="000000"/>
                </a:solidFill>
                <a:ea typeface="Times New Roman" pitchFamily="18" charset="0"/>
                <a:cs typeface="Arial" pitchFamily="34" charset="0"/>
              </a:rPr>
              <a:t>BATTERY COMMAND – Fort Cav</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sp>
        <p:nvSpPr>
          <p:cNvPr id="382" name="Text Box 945">
            <a:extLst>
              <a:ext uri="{FF2B5EF4-FFF2-40B4-BE49-F238E27FC236}">
                <a16:creationId xmlns:a16="http://schemas.microsoft.com/office/drawing/2014/main" id="{B4137E01-395A-6747-916B-5D020A9698F9}"/>
              </a:ext>
            </a:extLst>
          </p:cNvPr>
          <p:cNvSpPr txBox="1">
            <a:spLocks noChangeArrowheads="1"/>
          </p:cNvSpPr>
          <p:nvPr/>
        </p:nvSpPr>
        <p:spPr bwMode="auto">
          <a:xfrm>
            <a:off x="5851649" y="2164422"/>
            <a:ext cx="1513034" cy="223253"/>
          </a:xfrm>
          <a:prstGeom prst="rect">
            <a:avLst/>
          </a:prstGeom>
          <a:noFill/>
          <a:ln w="9525">
            <a:noFill/>
            <a:miter lim="800000"/>
            <a:headEnd/>
            <a:tailEnd/>
          </a:ln>
        </p:spPr>
        <p:txBody>
          <a:bodyPr lIns="0" tIns="0" rIns="0" bIns="0"/>
          <a:lstStyle/>
          <a:p>
            <a:pPr algn="r" fontAlgn="base">
              <a:spcBef>
                <a:spcPct val="0"/>
              </a:spcBef>
              <a:spcAft>
                <a:spcPct val="0"/>
              </a:spcAft>
            </a:pPr>
            <a:r>
              <a:rPr lang="en-US" sz="700" b="1" dirty="0">
                <a:solidFill>
                  <a:srgbClr val="000000"/>
                </a:solidFill>
                <a:ea typeface="Times New Roman" pitchFamily="18" charset="0"/>
                <a:cs typeface="Arial" pitchFamily="34" charset="0"/>
              </a:rPr>
              <a:t>2</a:t>
            </a:r>
            <a:r>
              <a:rPr lang="en-US" sz="700" b="1" baseline="30000" dirty="0">
                <a:solidFill>
                  <a:srgbClr val="000000"/>
                </a:solidFill>
                <a:ea typeface="Times New Roman" pitchFamily="18" charset="0"/>
                <a:cs typeface="Arial" pitchFamily="34" charset="0"/>
              </a:rPr>
              <a:t>ND</a:t>
            </a:r>
            <a:r>
              <a:rPr lang="en-US" sz="700" b="1" dirty="0">
                <a:solidFill>
                  <a:srgbClr val="000000"/>
                </a:solidFill>
                <a:ea typeface="Times New Roman" pitchFamily="18" charset="0"/>
                <a:cs typeface="Arial" pitchFamily="34" charset="0"/>
              </a:rPr>
              <a:t> COMMAND – Fort Cav </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cxnSp>
        <p:nvCxnSpPr>
          <p:cNvPr id="383" name="Straight Connector 382">
            <a:extLst>
              <a:ext uri="{FF2B5EF4-FFF2-40B4-BE49-F238E27FC236}">
                <a16:creationId xmlns:a16="http://schemas.microsoft.com/office/drawing/2014/main" id="{0C279EA1-F285-AC46-8479-F9D16F88C326}"/>
              </a:ext>
            </a:extLst>
          </p:cNvPr>
          <p:cNvCxnSpPr>
            <a:cxnSpLocks/>
          </p:cNvCxnSpPr>
          <p:nvPr/>
        </p:nvCxnSpPr>
        <p:spPr>
          <a:xfrm>
            <a:off x="5948902" y="2292835"/>
            <a:ext cx="1565217" cy="21779"/>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384" name="Picture 383" descr="CAB 1st_Cavalry_Division_-_Shoulder_Sleeve_Insignia_svg.png">
            <a:extLst>
              <a:ext uri="{FF2B5EF4-FFF2-40B4-BE49-F238E27FC236}">
                <a16:creationId xmlns:a16="http://schemas.microsoft.com/office/drawing/2014/main" id="{ABA2787E-00D8-F04C-A141-026A653905EB}"/>
              </a:ext>
            </a:extLst>
          </p:cNvPr>
          <p:cNvPicPr>
            <a:picLocks noChangeAspect="1"/>
          </p:cNvPicPr>
          <p:nvPr/>
        </p:nvPicPr>
        <p:blipFill>
          <a:blip r:embed="rId17" cstate="print"/>
          <a:stretch>
            <a:fillRect/>
          </a:stretch>
        </p:blipFill>
        <p:spPr>
          <a:xfrm>
            <a:off x="6609642" y="1926679"/>
            <a:ext cx="137454" cy="194153"/>
          </a:xfrm>
          <a:prstGeom prst="rect">
            <a:avLst/>
          </a:prstGeom>
        </p:spPr>
      </p:pic>
      <p:pic>
        <p:nvPicPr>
          <p:cNvPr id="386" name="Picture 385" descr="CAB 1st_Cavalry_Division_-_Shoulder_Sleeve_Insignia_svg.png">
            <a:extLst>
              <a:ext uri="{FF2B5EF4-FFF2-40B4-BE49-F238E27FC236}">
                <a16:creationId xmlns:a16="http://schemas.microsoft.com/office/drawing/2014/main" id="{D09192B8-0AA8-2F42-BA32-FD23CFCED4EB}"/>
              </a:ext>
            </a:extLst>
          </p:cNvPr>
          <p:cNvPicPr>
            <a:picLocks noChangeAspect="1"/>
          </p:cNvPicPr>
          <p:nvPr/>
        </p:nvPicPr>
        <p:blipFill>
          <a:blip r:embed="rId17" cstate="print"/>
          <a:stretch>
            <a:fillRect/>
          </a:stretch>
        </p:blipFill>
        <p:spPr>
          <a:xfrm>
            <a:off x="4976299" y="1892651"/>
            <a:ext cx="137454" cy="194153"/>
          </a:xfrm>
          <a:prstGeom prst="rect">
            <a:avLst/>
          </a:prstGeom>
        </p:spPr>
      </p:pic>
      <p:sp>
        <p:nvSpPr>
          <p:cNvPr id="388" name="Right Arrow Callout 387">
            <a:extLst>
              <a:ext uri="{FF2B5EF4-FFF2-40B4-BE49-F238E27FC236}">
                <a16:creationId xmlns:a16="http://schemas.microsoft.com/office/drawing/2014/main" id="{901660A7-D114-E342-8F8F-199C983D72AB}"/>
              </a:ext>
            </a:extLst>
          </p:cNvPr>
          <p:cNvSpPr/>
          <p:nvPr/>
        </p:nvSpPr>
        <p:spPr>
          <a:xfrm>
            <a:off x="7315200" y="2414120"/>
            <a:ext cx="533400" cy="152400"/>
          </a:xfrm>
          <a:prstGeom prst="rightArrowCallout">
            <a:avLst>
              <a:gd name="adj1" fmla="val 25000"/>
              <a:gd name="adj2" fmla="val 31977"/>
              <a:gd name="adj3" fmla="val 25000"/>
              <a:gd name="adj4" fmla="val 60326"/>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lIns="0" tIns="0" rIns="0" bIns="0" rtlCol="0" anchor="t"/>
          <a:lstStyle/>
          <a:p>
            <a:pPr algn="ctr" fontAlgn="base">
              <a:spcBef>
                <a:spcPct val="0"/>
              </a:spcBef>
              <a:spcAft>
                <a:spcPct val="0"/>
              </a:spcAft>
            </a:pPr>
            <a:r>
              <a:rPr lang="en-US" sz="1000" b="1" dirty="0">
                <a:solidFill>
                  <a:srgbClr val="000000"/>
                </a:solidFill>
              </a:rPr>
              <a:t>PCS</a:t>
            </a:r>
          </a:p>
        </p:txBody>
      </p:sp>
      <p:sp>
        <p:nvSpPr>
          <p:cNvPr id="389" name="Rectangle 42">
            <a:extLst>
              <a:ext uri="{FF2B5EF4-FFF2-40B4-BE49-F238E27FC236}">
                <a16:creationId xmlns:a16="http://schemas.microsoft.com/office/drawing/2014/main" id="{B6012E32-7B4C-BD4A-9F04-188888C0ADB1}"/>
              </a:ext>
            </a:extLst>
          </p:cNvPr>
          <p:cNvSpPr>
            <a:spLocks noChangeArrowheads="1"/>
          </p:cNvSpPr>
          <p:nvPr/>
        </p:nvSpPr>
        <p:spPr bwMode="auto">
          <a:xfrm>
            <a:off x="757014" y="5057781"/>
            <a:ext cx="730250" cy="206375"/>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5</a:t>
            </a:r>
            <a:endParaRPr lang="en-US" sz="700" dirty="0">
              <a:solidFill>
                <a:srgbClr val="000000"/>
              </a:solidFill>
              <a:latin typeface="Arial Black" pitchFamily="34" charset="0"/>
            </a:endParaRPr>
          </a:p>
        </p:txBody>
      </p:sp>
      <p:sp>
        <p:nvSpPr>
          <p:cNvPr id="391" name="Rectangle 42">
            <a:extLst>
              <a:ext uri="{FF2B5EF4-FFF2-40B4-BE49-F238E27FC236}">
                <a16:creationId xmlns:a16="http://schemas.microsoft.com/office/drawing/2014/main" id="{B2A63477-2C04-B140-9FE2-79F30DF39099}"/>
              </a:ext>
            </a:extLst>
          </p:cNvPr>
          <p:cNvSpPr>
            <a:spLocks noChangeArrowheads="1"/>
          </p:cNvSpPr>
          <p:nvPr/>
        </p:nvSpPr>
        <p:spPr bwMode="auto">
          <a:xfrm>
            <a:off x="2256088" y="5483901"/>
            <a:ext cx="814474" cy="214479"/>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BN FSO</a:t>
            </a:r>
            <a:endParaRPr lang="en-US" sz="700" dirty="0">
              <a:solidFill>
                <a:srgbClr val="000000"/>
              </a:solidFill>
              <a:latin typeface="Arial Black" pitchFamily="34" charset="0"/>
            </a:endParaRPr>
          </a:p>
        </p:txBody>
      </p:sp>
      <p:pic>
        <p:nvPicPr>
          <p:cNvPr id="392" name="Picture 391" descr="CAB 1st_Cavalry_Division_-_Shoulder_Sleeve_Insignia_svg.png">
            <a:extLst>
              <a:ext uri="{FF2B5EF4-FFF2-40B4-BE49-F238E27FC236}">
                <a16:creationId xmlns:a16="http://schemas.microsoft.com/office/drawing/2014/main" id="{BD78B79C-42F9-DD4F-8205-9D2B5F38B6C8}"/>
              </a:ext>
            </a:extLst>
          </p:cNvPr>
          <p:cNvPicPr>
            <a:picLocks noChangeAspect="1"/>
          </p:cNvPicPr>
          <p:nvPr/>
        </p:nvPicPr>
        <p:blipFill>
          <a:blip r:embed="rId17" cstate="print"/>
          <a:stretch>
            <a:fillRect/>
          </a:stretch>
        </p:blipFill>
        <p:spPr>
          <a:xfrm>
            <a:off x="3149326" y="2073870"/>
            <a:ext cx="137454" cy="194153"/>
          </a:xfrm>
          <a:prstGeom prst="rect">
            <a:avLst/>
          </a:prstGeom>
        </p:spPr>
      </p:pic>
      <p:cxnSp>
        <p:nvCxnSpPr>
          <p:cNvPr id="213" name="Straight Connector 212">
            <a:extLst>
              <a:ext uri="{FF2B5EF4-FFF2-40B4-BE49-F238E27FC236}">
                <a16:creationId xmlns:a16="http://schemas.microsoft.com/office/drawing/2014/main" id="{E485BEF9-C7F8-6641-A300-CEFED459D53B}"/>
              </a:ext>
            </a:extLst>
          </p:cNvPr>
          <p:cNvCxnSpPr>
            <a:cxnSpLocks/>
          </p:cNvCxnSpPr>
          <p:nvPr/>
        </p:nvCxnSpPr>
        <p:spPr>
          <a:xfrm>
            <a:off x="2474175" y="3810000"/>
            <a:ext cx="1108549" cy="0"/>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17" name="Text Box 945">
            <a:extLst>
              <a:ext uri="{FF2B5EF4-FFF2-40B4-BE49-F238E27FC236}">
                <a16:creationId xmlns:a16="http://schemas.microsoft.com/office/drawing/2014/main" id="{0AA75BAF-BA14-F745-BB5B-F911F5CE030E}"/>
              </a:ext>
            </a:extLst>
          </p:cNvPr>
          <p:cNvSpPr txBox="1">
            <a:spLocks noChangeArrowheads="1"/>
          </p:cNvSpPr>
          <p:nvPr/>
        </p:nvSpPr>
        <p:spPr bwMode="auto">
          <a:xfrm>
            <a:off x="2239624" y="3695687"/>
            <a:ext cx="1531798" cy="78958"/>
          </a:xfrm>
          <a:prstGeom prst="rect">
            <a:avLst/>
          </a:prstGeom>
          <a:noFill/>
          <a:ln w="9525">
            <a:noFill/>
            <a:miter lim="800000"/>
            <a:headEnd/>
            <a:tailEnd/>
          </a:ln>
        </p:spPr>
        <p:txBody>
          <a:bodyPr lIns="0" tIns="0" rIns="0" bIns="0"/>
          <a:lstStyle/>
          <a:p>
            <a:pPr algn="ctr" fontAlgn="base">
              <a:spcBef>
                <a:spcPct val="0"/>
              </a:spcBef>
              <a:spcAft>
                <a:spcPct val="0"/>
              </a:spcAft>
            </a:pPr>
            <a:r>
              <a:rPr lang="en-US" sz="700" b="1" dirty="0">
                <a:solidFill>
                  <a:srgbClr val="000000"/>
                </a:solidFill>
                <a:ea typeface="Times New Roman" pitchFamily="18" charset="0"/>
                <a:cs typeface="Arial" pitchFamily="34" charset="0"/>
              </a:rPr>
              <a:t>Masters Internship</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sp>
        <p:nvSpPr>
          <p:cNvPr id="222" name="AutoShape 918">
            <a:extLst>
              <a:ext uri="{FF2B5EF4-FFF2-40B4-BE49-F238E27FC236}">
                <a16:creationId xmlns:a16="http://schemas.microsoft.com/office/drawing/2014/main" id="{393C495F-EB31-664D-9FCF-C3F95D26260F}"/>
              </a:ext>
            </a:extLst>
          </p:cNvPr>
          <p:cNvSpPr>
            <a:spLocks noChangeArrowheads="1"/>
          </p:cNvSpPr>
          <p:nvPr/>
        </p:nvSpPr>
        <p:spPr bwMode="auto">
          <a:xfrm>
            <a:off x="3483934" y="3917031"/>
            <a:ext cx="212802" cy="167267"/>
          </a:xfrm>
          <a:prstGeom prst="star5">
            <a:avLst/>
          </a:prstGeom>
          <a:solidFill>
            <a:srgbClr val="FFFF00"/>
          </a:solidFill>
          <a:ln w="9525">
            <a:solidFill>
              <a:srgbClr val="000000"/>
            </a:solidFill>
            <a:miter lim="800000"/>
            <a:headEnd/>
            <a:tailEnd/>
          </a:ln>
        </p:spPr>
        <p:txBody>
          <a:bodyPr/>
          <a:lstStyle/>
          <a:p>
            <a:pPr fontAlgn="base">
              <a:spcBef>
                <a:spcPct val="0"/>
              </a:spcBef>
              <a:spcAft>
                <a:spcPct val="0"/>
              </a:spcAft>
              <a:defRPr/>
            </a:pPr>
            <a:endParaRPr lang="en-US" dirty="0">
              <a:solidFill>
                <a:srgbClr val="000000"/>
              </a:solidFill>
              <a:ea typeface="Times New Roman" pitchFamily="18" charset="0"/>
              <a:cs typeface="Arial" charset="0"/>
            </a:endParaRPr>
          </a:p>
        </p:txBody>
      </p:sp>
      <p:sp>
        <p:nvSpPr>
          <p:cNvPr id="223" name="Text Box 945">
            <a:extLst>
              <a:ext uri="{FF2B5EF4-FFF2-40B4-BE49-F238E27FC236}">
                <a16:creationId xmlns:a16="http://schemas.microsoft.com/office/drawing/2014/main" id="{652F6AE0-7251-5648-BE68-D1410D5EBBF1}"/>
              </a:ext>
            </a:extLst>
          </p:cNvPr>
          <p:cNvSpPr txBox="1">
            <a:spLocks noChangeArrowheads="1"/>
          </p:cNvSpPr>
          <p:nvPr/>
        </p:nvSpPr>
        <p:spPr bwMode="auto">
          <a:xfrm>
            <a:off x="3059346" y="4132760"/>
            <a:ext cx="1050187" cy="210389"/>
          </a:xfrm>
          <a:prstGeom prst="rect">
            <a:avLst/>
          </a:prstGeom>
          <a:noFill/>
          <a:ln w="9525">
            <a:noFill/>
            <a:miter lim="800000"/>
            <a:headEnd/>
            <a:tailEnd/>
          </a:ln>
        </p:spPr>
        <p:txBody>
          <a:bodyPr lIns="0" tIns="0" rIns="0" bIns="0"/>
          <a:lstStyle/>
          <a:p>
            <a:pPr algn="ctr" fontAlgn="base">
              <a:spcBef>
                <a:spcPct val="0"/>
              </a:spcBef>
              <a:spcAft>
                <a:spcPct val="0"/>
              </a:spcAft>
            </a:pPr>
            <a:r>
              <a:rPr lang="en-US" sz="700" b="1" dirty="0">
                <a:solidFill>
                  <a:srgbClr val="000000"/>
                </a:solidFill>
                <a:ea typeface="Times New Roman" pitchFamily="18" charset="0"/>
                <a:cs typeface="Arial" pitchFamily="34" charset="0"/>
              </a:rPr>
              <a:t>NC Exam &amp; MFT Exam</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cxnSp>
        <p:nvCxnSpPr>
          <p:cNvPr id="225" name="Straight Arrow Connector 224">
            <a:extLst>
              <a:ext uri="{FF2B5EF4-FFF2-40B4-BE49-F238E27FC236}">
                <a16:creationId xmlns:a16="http://schemas.microsoft.com/office/drawing/2014/main" id="{D31416EB-16A3-8F40-93DB-976CCD69C688}"/>
              </a:ext>
            </a:extLst>
          </p:cNvPr>
          <p:cNvCxnSpPr/>
          <p:nvPr/>
        </p:nvCxnSpPr>
        <p:spPr>
          <a:xfrm flipV="1">
            <a:off x="3944999" y="3802096"/>
            <a:ext cx="2989201" cy="3532"/>
          </a:xfrm>
          <a:prstGeom prst="straightConnector1">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28" name="Text Box 945">
            <a:extLst>
              <a:ext uri="{FF2B5EF4-FFF2-40B4-BE49-F238E27FC236}">
                <a16:creationId xmlns:a16="http://schemas.microsoft.com/office/drawing/2014/main" id="{9894B485-32AD-8E4E-9848-8A7EC58D1123}"/>
              </a:ext>
            </a:extLst>
          </p:cNvPr>
          <p:cNvSpPr txBox="1">
            <a:spLocks noChangeArrowheads="1"/>
          </p:cNvSpPr>
          <p:nvPr/>
        </p:nvSpPr>
        <p:spPr bwMode="auto">
          <a:xfrm>
            <a:off x="4509657" y="3686880"/>
            <a:ext cx="1531798" cy="221344"/>
          </a:xfrm>
          <a:prstGeom prst="rect">
            <a:avLst/>
          </a:prstGeom>
          <a:noFill/>
          <a:ln w="9525">
            <a:noFill/>
            <a:miter lim="800000"/>
            <a:headEnd/>
            <a:tailEnd/>
          </a:ln>
        </p:spPr>
        <p:txBody>
          <a:bodyPr lIns="0" tIns="0" rIns="0" bIns="0"/>
          <a:lstStyle/>
          <a:p>
            <a:pPr algn="ctr" fontAlgn="base">
              <a:spcBef>
                <a:spcPct val="0"/>
              </a:spcBef>
              <a:spcAft>
                <a:spcPct val="0"/>
              </a:spcAft>
            </a:pPr>
            <a:r>
              <a:rPr lang="en-US" sz="700" b="1" dirty="0">
                <a:solidFill>
                  <a:srgbClr val="000000"/>
                </a:solidFill>
                <a:ea typeface="Times New Roman" pitchFamily="18" charset="0"/>
                <a:cs typeface="Arial" pitchFamily="34" charset="0"/>
              </a:rPr>
              <a:t>Supervised Hours (3000)</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sp>
        <p:nvSpPr>
          <p:cNvPr id="287" name="AutoShape 918">
            <a:extLst>
              <a:ext uri="{FF2B5EF4-FFF2-40B4-BE49-F238E27FC236}">
                <a16:creationId xmlns:a16="http://schemas.microsoft.com/office/drawing/2014/main" id="{1058429A-B8A3-EA49-B4CC-319AABB655D0}"/>
              </a:ext>
            </a:extLst>
          </p:cNvPr>
          <p:cNvSpPr>
            <a:spLocks noChangeArrowheads="1"/>
          </p:cNvSpPr>
          <p:nvPr/>
        </p:nvSpPr>
        <p:spPr bwMode="auto">
          <a:xfrm>
            <a:off x="7010400" y="3907047"/>
            <a:ext cx="212802" cy="167267"/>
          </a:xfrm>
          <a:prstGeom prst="star5">
            <a:avLst/>
          </a:prstGeom>
          <a:solidFill>
            <a:srgbClr val="FFFF00"/>
          </a:solidFill>
          <a:ln w="9525">
            <a:solidFill>
              <a:srgbClr val="000000"/>
            </a:solidFill>
            <a:miter lim="800000"/>
            <a:headEnd/>
            <a:tailEnd/>
          </a:ln>
        </p:spPr>
        <p:txBody>
          <a:bodyPr/>
          <a:lstStyle/>
          <a:p>
            <a:pPr fontAlgn="base">
              <a:spcBef>
                <a:spcPct val="0"/>
              </a:spcBef>
              <a:spcAft>
                <a:spcPct val="0"/>
              </a:spcAft>
              <a:defRPr/>
            </a:pPr>
            <a:endParaRPr lang="en-US" dirty="0">
              <a:solidFill>
                <a:srgbClr val="000000"/>
              </a:solidFill>
              <a:ea typeface="Times New Roman" pitchFamily="18" charset="0"/>
              <a:cs typeface="Arial" charset="0"/>
            </a:endParaRPr>
          </a:p>
        </p:txBody>
      </p:sp>
      <p:sp>
        <p:nvSpPr>
          <p:cNvPr id="288" name="Text Box 945">
            <a:extLst>
              <a:ext uri="{FF2B5EF4-FFF2-40B4-BE49-F238E27FC236}">
                <a16:creationId xmlns:a16="http://schemas.microsoft.com/office/drawing/2014/main" id="{4B7D5F34-CA41-CA4B-8A74-8A90D91A79A3}"/>
              </a:ext>
            </a:extLst>
          </p:cNvPr>
          <p:cNvSpPr txBox="1">
            <a:spLocks noChangeArrowheads="1"/>
          </p:cNvSpPr>
          <p:nvPr/>
        </p:nvSpPr>
        <p:spPr bwMode="auto">
          <a:xfrm>
            <a:off x="6646013" y="4138485"/>
            <a:ext cx="1050187" cy="210389"/>
          </a:xfrm>
          <a:prstGeom prst="rect">
            <a:avLst/>
          </a:prstGeom>
          <a:noFill/>
          <a:ln w="9525">
            <a:noFill/>
            <a:miter lim="800000"/>
            <a:headEnd/>
            <a:tailEnd/>
          </a:ln>
        </p:spPr>
        <p:txBody>
          <a:bodyPr lIns="0" tIns="0" rIns="0" bIns="0"/>
          <a:lstStyle/>
          <a:p>
            <a:pPr algn="ctr" fontAlgn="base">
              <a:spcBef>
                <a:spcPct val="0"/>
              </a:spcBef>
              <a:spcAft>
                <a:spcPct val="0"/>
              </a:spcAft>
            </a:pPr>
            <a:r>
              <a:rPr lang="en-US" sz="700" b="1" dirty="0">
                <a:solidFill>
                  <a:srgbClr val="000000"/>
                </a:solidFill>
                <a:ea typeface="Times New Roman" pitchFamily="18" charset="0"/>
                <a:cs typeface="Arial" pitchFamily="34" charset="0"/>
              </a:rPr>
              <a:t>Licensure</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sp>
        <p:nvSpPr>
          <p:cNvPr id="290" name="Text Box 945">
            <a:extLst>
              <a:ext uri="{FF2B5EF4-FFF2-40B4-BE49-F238E27FC236}">
                <a16:creationId xmlns:a16="http://schemas.microsoft.com/office/drawing/2014/main" id="{C4BD04AB-9FA6-4A47-AD27-1E22EA09787C}"/>
              </a:ext>
            </a:extLst>
          </p:cNvPr>
          <p:cNvSpPr txBox="1">
            <a:spLocks noChangeArrowheads="1"/>
          </p:cNvSpPr>
          <p:nvPr/>
        </p:nvSpPr>
        <p:spPr bwMode="auto">
          <a:xfrm>
            <a:off x="2430602" y="3283856"/>
            <a:ext cx="1531798" cy="221344"/>
          </a:xfrm>
          <a:prstGeom prst="rect">
            <a:avLst/>
          </a:prstGeom>
          <a:noFill/>
          <a:ln w="9525">
            <a:noFill/>
            <a:miter lim="800000"/>
            <a:headEnd/>
            <a:tailEnd/>
          </a:ln>
        </p:spPr>
        <p:txBody>
          <a:bodyPr lIns="0" tIns="0" rIns="0" bIns="0"/>
          <a:lstStyle/>
          <a:p>
            <a:pPr algn="r" fontAlgn="base">
              <a:spcBef>
                <a:spcPct val="0"/>
              </a:spcBef>
              <a:spcAft>
                <a:spcPct val="0"/>
              </a:spcAft>
            </a:pPr>
            <a:r>
              <a:rPr lang="en-US" sz="700" b="1" dirty="0">
                <a:solidFill>
                  <a:srgbClr val="000000"/>
                </a:solidFill>
                <a:ea typeface="Times New Roman" pitchFamily="18" charset="0"/>
                <a:cs typeface="Arial" pitchFamily="34" charset="0"/>
              </a:rPr>
              <a:t>BATTALION FSO – Fort Cav</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cxnSp>
        <p:nvCxnSpPr>
          <p:cNvPr id="291" name="Straight Connector 290">
            <a:extLst>
              <a:ext uri="{FF2B5EF4-FFF2-40B4-BE49-F238E27FC236}">
                <a16:creationId xmlns:a16="http://schemas.microsoft.com/office/drawing/2014/main" id="{17689D7E-E9B5-0142-8101-6F77974AC1E3}"/>
              </a:ext>
            </a:extLst>
          </p:cNvPr>
          <p:cNvCxnSpPr>
            <a:cxnSpLocks/>
          </p:cNvCxnSpPr>
          <p:nvPr/>
        </p:nvCxnSpPr>
        <p:spPr>
          <a:xfrm flipV="1">
            <a:off x="2382560" y="3419985"/>
            <a:ext cx="1808440" cy="5317"/>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292" name="Picture 291" descr="CAB 1st_Cavalry_Division_-_Shoulder_Sleeve_Insignia_svg.png">
            <a:extLst>
              <a:ext uri="{FF2B5EF4-FFF2-40B4-BE49-F238E27FC236}">
                <a16:creationId xmlns:a16="http://schemas.microsoft.com/office/drawing/2014/main" id="{9C7E537C-A626-B34D-9246-5474C8D54D06}"/>
              </a:ext>
            </a:extLst>
          </p:cNvPr>
          <p:cNvPicPr>
            <a:picLocks noChangeAspect="1"/>
          </p:cNvPicPr>
          <p:nvPr/>
        </p:nvPicPr>
        <p:blipFill>
          <a:blip r:embed="rId17" cstate="print"/>
          <a:stretch>
            <a:fillRect/>
          </a:stretch>
        </p:blipFill>
        <p:spPr>
          <a:xfrm>
            <a:off x="3149326" y="3064891"/>
            <a:ext cx="137454" cy="194153"/>
          </a:xfrm>
          <a:prstGeom prst="rect">
            <a:avLst/>
          </a:prstGeom>
        </p:spPr>
      </p:pic>
      <p:cxnSp>
        <p:nvCxnSpPr>
          <p:cNvPr id="304" name="Straight Connector 303">
            <a:extLst>
              <a:ext uri="{FF2B5EF4-FFF2-40B4-BE49-F238E27FC236}">
                <a16:creationId xmlns:a16="http://schemas.microsoft.com/office/drawing/2014/main" id="{C54F9810-7EA4-A943-BE9A-C6992E2E0D97}"/>
              </a:ext>
            </a:extLst>
          </p:cNvPr>
          <p:cNvCxnSpPr>
            <a:cxnSpLocks/>
          </p:cNvCxnSpPr>
          <p:nvPr/>
        </p:nvCxnSpPr>
        <p:spPr>
          <a:xfrm flipV="1">
            <a:off x="7154870" y="3780451"/>
            <a:ext cx="1808440" cy="5317"/>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11" name="Text Box 945">
            <a:extLst>
              <a:ext uri="{FF2B5EF4-FFF2-40B4-BE49-F238E27FC236}">
                <a16:creationId xmlns:a16="http://schemas.microsoft.com/office/drawing/2014/main" id="{AEED81AD-D26B-2544-B6D2-FA41D001FEDB}"/>
              </a:ext>
            </a:extLst>
          </p:cNvPr>
          <p:cNvSpPr txBox="1">
            <a:spLocks noChangeArrowheads="1"/>
          </p:cNvSpPr>
          <p:nvPr/>
        </p:nvSpPr>
        <p:spPr bwMode="auto">
          <a:xfrm>
            <a:off x="7464768" y="3679221"/>
            <a:ext cx="1531798" cy="221344"/>
          </a:xfrm>
          <a:prstGeom prst="rect">
            <a:avLst/>
          </a:prstGeom>
          <a:noFill/>
          <a:ln w="9525">
            <a:noFill/>
            <a:miter lim="800000"/>
            <a:headEnd/>
            <a:tailEnd/>
          </a:ln>
        </p:spPr>
        <p:txBody>
          <a:bodyPr lIns="0" tIns="0" rIns="0" bIns="0"/>
          <a:lstStyle/>
          <a:p>
            <a:pPr algn="ctr" fontAlgn="base">
              <a:spcBef>
                <a:spcPct val="0"/>
              </a:spcBef>
              <a:spcAft>
                <a:spcPct val="0"/>
              </a:spcAft>
            </a:pPr>
            <a:r>
              <a:rPr lang="en-US" sz="700" b="1" dirty="0">
                <a:solidFill>
                  <a:srgbClr val="000000"/>
                </a:solidFill>
                <a:ea typeface="Times New Roman" pitchFamily="18" charset="0"/>
                <a:cs typeface="Arial" pitchFamily="34" charset="0"/>
              </a:rPr>
              <a:t>Licensed Counselor</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sp>
        <p:nvSpPr>
          <p:cNvPr id="312" name="Rectangle 42">
            <a:extLst>
              <a:ext uri="{FF2B5EF4-FFF2-40B4-BE49-F238E27FC236}">
                <a16:creationId xmlns:a16="http://schemas.microsoft.com/office/drawing/2014/main" id="{BC698712-B1D2-A541-9267-66EAB73B200C}"/>
              </a:ext>
            </a:extLst>
          </p:cNvPr>
          <p:cNvSpPr>
            <a:spLocks noChangeArrowheads="1"/>
          </p:cNvSpPr>
          <p:nvPr/>
        </p:nvSpPr>
        <p:spPr bwMode="auto">
          <a:xfrm>
            <a:off x="1461094" y="5472049"/>
            <a:ext cx="814474" cy="214479"/>
          </a:xfrm>
          <a:prstGeom prst="rect">
            <a:avLst/>
          </a:prstGeom>
          <a:noFill/>
          <a:ln w="9525">
            <a:noFill/>
            <a:miter lim="800000"/>
            <a:headEnd/>
            <a:tailEnd/>
          </a:ln>
          <a:effectLst/>
        </p:spPr>
        <p:txBody>
          <a:bodyPr/>
          <a:lstStyle/>
          <a:p>
            <a:pPr algn="ctr" fontAlgn="base">
              <a:spcBef>
                <a:spcPct val="0"/>
              </a:spcBef>
              <a:spcAft>
                <a:spcPct val="0"/>
              </a:spcAft>
              <a:defRPr/>
            </a:pPr>
            <a:r>
              <a:rPr lang="en-US" sz="900" dirty="0">
                <a:solidFill>
                  <a:srgbClr val="000000"/>
                </a:solidFill>
                <a:latin typeface="Arial Black" pitchFamily="34" charset="0"/>
              </a:rPr>
              <a:t>Student</a:t>
            </a:r>
            <a:endParaRPr lang="en-US" sz="700" dirty="0">
              <a:solidFill>
                <a:srgbClr val="000000"/>
              </a:solidFill>
              <a:latin typeface="Arial Black" pitchFamily="34" charset="0"/>
            </a:endParaRPr>
          </a:p>
        </p:txBody>
      </p:sp>
      <p:cxnSp>
        <p:nvCxnSpPr>
          <p:cNvPr id="322" name="Straight Connector 321">
            <a:extLst>
              <a:ext uri="{FF2B5EF4-FFF2-40B4-BE49-F238E27FC236}">
                <a16:creationId xmlns:a16="http://schemas.microsoft.com/office/drawing/2014/main" id="{C1F0D88F-4230-3348-80CC-7400C0EAD3B4}"/>
              </a:ext>
            </a:extLst>
          </p:cNvPr>
          <p:cNvCxnSpPr>
            <a:cxnSpLocks/>
          </p:cNvCxnSpPr>
          <p:nvPr/>
        </p:nvCxnSpPr>
        <p:spPr>
          <a:xfrm>
            <a:off x="7639457" y="2314614"/>
            <a:ext cx="1445806" cy="0"/>
          </a:xfrm>
          <a:prstGeom prst="line">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23" name="Text Box 945">
            <a:extLst>
              <a:ext uri="{FF2B5EF4-FFF2-40B4-BE49-F238E27FC236}">
                <a16:creationId xmlns:a16="http://schemas.microsoft.com/office/drawing/2014/main" id="{7D6251D7-67DB-874F-B0C4-B4A8BDA640BD}"/>
              </a:ext>
            </a:extLst>
          </p:cNvPr>
          <p:cNvSpPr txBox="1">
            <a:spLocks noChangeArrowheads="1"/>
          </p:cNvSpPr>
          <p:nvPr/>
        </p:nvSpPr>
        <p:spPr bwMode="auto">
          <a:xfrm>
            <a:off x="7814246" y="2200040"/>
            <a:ext cx="1101154" cy="224574"/>
          </a:xfrm>
          <a:prstGeom prst="rect">
            <a:avLst/>
          </a:prstGeom>
          <a:noFill/>
          <a:ln w="9525">
            <a:noFill/>
            <a:miter lim="800000"/>
            <a:headEnd/>
            <a:tailEnd/>
          </a:ln>
        </p:spPr>
        <p:txBody>
          <a:bodyPr lIns="0" tIns="0" rIns="0" bIns="0"/>
          <a:lstStyle/>
          <a:p>
            <a:pPr algn="ctr" fontAlgn="base">
              <a:spcBef>
                <a:spcPct val="0"/>
              </a:spcBef>
              <a:spcAft>
                <a:spcPct val="0"/>
              </a:spcAft>
            </a:pPr>
            <a:r>
              <a:rPr lang="en-US" sz="700" b="1" dirty="0">
                <a:solidFill>
                  <a:srgbClr val="000000"/>
                </a:solidFill>
                <a:ea typeface="Times New Roman" pitchFamily="18" charset="0"/>
                <a:cs typeface="Arial" pitchFamily="34" charset="0"/>
              </a:rPr>
              <a:t>Fellowship - Washington</a:t>
            </a:r>
            <a:endParaRPr lang="en-US" sz="700" dirty="0">
              <a:solidFill>
                <a:srgbClr val="000000"/>
              </a:solidFill>
              <a:ea typeface="Times New Roman" pitchFamily="18" charset="0"/>
              <a:cs typeface="Arial" pitchFamily="34" charset="0"/>
            </a:endParaRPr>
          </a:p>
          <a:p>
            <a:pPr algn="ct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sp>
        <p:nvSpPr>
          <p:cNvPr id="326" name="Rectangle 42">
            <a:extLst>
              <a:ext uri="{FF2B5EF4-FFF2-40B4-BE49-F238E27FC236}">
                <a16:creationId xmlns:a16="http://schemas.microsoft.com/office/drawing/2014/main" id="{DEA464C7-4569-234A-AD7B-AD655AC2B8FC}"/>
              </a:ext>
            </a:extLst>
          </p:cNvPr>
          <p:cNvSpPr>
            <a:spLocks noChangeArrowheads="1"/>
          </p:cNvSpPr>
          <p:nvPr/>
        </p:nvSpPr>
        <p:spPr bwMode="auto">
          <a:xfrm>
            <a:off x="6815322" y="1020585"/>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800" dirty="0">
                <a:solidFill>
                  <a:srgbClr val="000000"/>
                </a:solidFill>
                <a:latin typeface="Arial Black" pitchFamily="34" charset="0"/>
              </a:rPr>
              <a:t>Fellow Board</a:t>
            </a:r>
            <a:endParaRPr lang="en-US" sz="600" dirty="0">
              <a:solidFill>
                <a:srgbClr val="000000"/>
              </a:solidFill>
              <a:latin typeface="Arial Black" pitchFamily="34" charset="0"/>
            </a:endParaRPr>
          </a:p>
        </p:txBody>
      </p:sp>
      <p:sp>
        <p:nvSpPr>
          <p:cNvPr id="327" name="Text Box 945">
            <a:extLst>
              <a:ext uri="{FF2B5EF4-FFF2-40B4-BE49-F238E27FC236}">
                <a16:creationId xmlns:a16="http://schemas.microsoft.com/office/drawing/2014/main" id="{BA205B8C-9C74-0040-A831-04EB4CB8CE10}"/>
              </a:ext>
            </a:extLst>
          </p:cNvPr>
          <p:cNvSpPr txBox="1">
            <a:spLocks noChangeArrowheads="1"/>
          </p:cNvSpPr>
          <p:nvPr/>
        </p:nvSpPr>
        <p:spPr bwMode="auto">
          <a:xfrm>
            <a:off x="4551358" y="3087697"/>
            <a:ext cx="1531798" cy="78958"/>
          </a:xfrm>
          <a:prstGeom prst="rect">
            <a:avLst/>
          </a:prstGeom>
          <a:noFill/>
          <a:ln w="9525">
            <a:noFill/>
            <a:miter lim="800000"/>
            <a:headEnd/>
            <a:tailEnd/>
          </a:ln>
        </p:spPr>
        <p:txBody>
          <a:bodyPr lIns="0" tIns="0" rIns="0" bIns="0"/>
          <a:lstStyle/>
          <a:p>
            <a:pPr algn="ctr" fontAlgn="base">
              <a:spcBef>
                <a:spcPct val="0"/>
              </a:spcBef>
              <a:spcAft>
                <a:spcPct val="0"/>
              </a:spcAft>
            </a:pPr>
            <a:r>
              <a:rPr lang="en-US" sz="700" b="1" dirty="0">
                <a:solidFill>
                  <a:srgbClr val="000000"/>
                </a:solidFill>
                <a:ea typeface="Times New Roman" pitchFamily="18" charset="0"/>
                <a:cs typeface="Arial" pitchFamily="34" charset="0"/>
              </a:rPr>
              <a:t>BATTERY COMMAND – Fort Cav</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cxnSp>
        <p:nvCxnSpPr>
          <p:cNvPr id="367" name="Straight Arrow Connector 366">
            <a:extLst>
              <a:ext uri="{FF2B5EF4-FFF2-40B4-BE49-F238E27FC236}">
                <a16:creationId xmlns:a16="http://schemas.microsoft.com/office/drawing/2014/main" id="{C2CC6A8C-5D46-F74E-96FE-5DD26297C7F7}"/>
              </a:ext>
            </a:extLst>
          </p:cNvPr>
          <p:cNvCxnSpPr/>
          <p:nvPr/>
        </p:nvCxnSpPr>
        <p:spPr>
          <a:xfrm flipV="1">
            <a:off x="4202300" y="3218045"/>
            <a:ext cx="2560320" cy="3532"/>
          </a:xfrm>
          <a:prstGeom prst="straightConnector1">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pic>
        <p:nvPicPr>
          <p:cNvPr id="368" name="Picture 367" descr="CAB 1st_Cavalry_Division_-_Shoulder_Sleeve_Insignia_svg.png">
            <a:extLst>
              <a:ext uri="{FF2B5EF4-FFF2-40B4-BE49-F238E27FC236}">
                <a16:creationId xmlns:a16="http://schemas.microsoft.com/office/drawing/2014/main" id="{B165321C-D184-9F4F-A179-11B66F811576}"/>
              </a:ext>
            </a:extLst>
          </p:cNvPr>
          <p:cNvPicPr>
            <a:picLocks noChangeAspect="1"/>
          </p:cNvPicPr>
          <p:nvPr/>
        </p:nvPicPr>
        <p:blipFill>
          <a:blip r:embed="rId17" cstate="print"/>
          <a:stretch>
            <a:fillRect/>
          </a:stretch>
        </p:blipFill>
        <p:spPr>
          <a:xfrm>
            <a:off x="5164087" y="2844243"/>
            <a:ext cx="137454" cy="194153"/>
          </a:xfrm>
          <a:prstGeom prst="rect">
            <a:avLst/>
          </a:prstGeom>
        </p:spPr>
      </p:pic>
      <p:sp>
        <p:nvSpPr>
          <p:cNvPr id="369" name="Right Arrow Callout 368">
            <a:extLst>
              <a:ext uri="{FF2B5EF4-FFF2-40B4-BE49-F238E27FC236}">
                <a16:creationId xmlns:a16="http://schemas.microsoft.com/office/drawing/2014/main" id="{D8CBAE16-81F6-4D42-8133-9AD7AD8E9A41}"/>
              </a:ext>
            </a:extLst>
          </p:cNvPr>
          <p:cNvSpPr/>
          <p:nvPr/>
        </p:nvSpPr>
        <p:spPr>
          <a:xfrm>
            <a:off x="6468180" y="3353594"/>
            <a:ext cx="533400" cy="152400"/>
          </a:xfrm>
          <a:prstGeom prst="rightArrowCallout">
            <a:avLst>
              <a:gd name="adj1" fmla="val 25000"/>
              <a:gd name="adj2" fmla="val 31977"/>
              <a:gd name="adj3" fmla="val 25000"/>
              <a:gd name="adj4" fmla="val 60326"/>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lIns="0" tIns="0" rIns="0" bIns="0" rtlCol="0" anchor="t"/>
          <a:lstStyle/>
          <a:p>
            <a:pPr algn="ctr" fontAlgn="base">
              <a:spcBef>
                <a:spcPct val="0"/>
              </a:spcBef>
              <a:spcAft>
                <a:spcPct val="0"/>
              </a:spcAft>
            </a:pPr>
            <a:r>
              <a:rPr lang="en-US" sz="1000" b="1" dirty="0">
                <a:solidFill>
                  <a:srgbClr val="000000"/>
                </a:solidFill>
              </a:rPr>
              <a:t>PCS</a:t>
            </a:r>
          </a:p>
        </p:txBody>
      </p:sp>
      <p:cxnSp>
        <p:nvCxnSpPr>
          <p:cNvPr id="370" name="Straight Arrow Connector 369">
            <a:extLst>
              <a:ext uri="{FF2B5EF4-FFF2-40B4-BE49-F238E27FC236}">
                <a16:creationId xmlns:a16="http://schemas.microsoft.com/office/drawing/2014/main" id="{31A04CB8-5EE8-254D-82CB-A72DC0A9A131}"/>
              </a:ext>
            </a:extLst>
          </p:cNvPr>
          <p:cNvCxnSpPr/>
          <p:nvPr/>
        </p:nvCxnSpPr>
        <p:spPr>
          <a:xfrm flipV="1">
            <a:off x="6919084" y="3218991"/>
            <a:ext cx="2103120" cy="3532"/>
          </a:xfrm>
          <a:prstGeom prst="straightConnector1">
            <a:avLst/>
          </a:prstGeom>
          <a:ln>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71" name="Text Box 945">
            <a:extLst>
              <a:ext uri="{FF2B5EF4-FFF2-40B4-BE49-F238E27FC236}">
                <a16:creationId xmlns:a16="http://schemas.microsoft.com/office/drawing/2014/main" id="{4269D4BE-9BD4-E94F-99C4-27E2A07723C0}"/>
              </a:ext>
            </a:extLst>
          </p:cNvPr>
          <p:cNvSpPr txBox="1">
            <a:spLocks noChangeArrowheads="1"/>
          </p:cNvSpPr>
          <p:nvPr/>
        </p:nvSpPr>
        <p:spPr bwMode="auto">
          <a:xfrm>
            <a:off x="7063740" y="3110804"/>
            <a:ext cx="1778153" cy="201993"/>
          </a:xfrm>
          <a:prstGeom prst="rect">
            <a:avLst/>
          </a:prstGeom>
          <a:noFill/>
          <a:ln w="9525">
            <a:noFill/>
            <a:miter lim="800000"/>
            <a:headEnd/>
            <a:tailEnd/>
          </a:ln>
        </p:spPr>
        <p:txBody>
          <a:bodyPr lIns="0" tIns="0" rIns="0" bIns="0"/>
          <a:lstStyle/>
          <a:p>
            <a:pPr algn="r" fontAlgn="base">
              <a:spcBef>
                <a:spcPct val="0"/>
              </a:spcBef>
              <a:spcAft>
                <a:spcPct val="0"/>
              </a:spcAft>
            </a:pPr>
            <a:r>
              <a:rPr lang="en-US" sz="700" b="1" dirty="0">
                <a:solidFill>
                  <a:srgbClr val="000000"/>
                </a:solidFill>
                <a:ea typeface="Times New Roman" pitchFamily="18" charset="0"/>
                <a:cs typeface="Arial" pitchFamily="34" charset="0"/>
              </a:rPr>
              <a:t>PROJECT WARRIOR –NTC &amp; Fort Sill</a:t>
            </a:r>
            <a:endParaRPr lang="en-US" sz="700" dirty="0">
              <a:solidFill>
                <a:srgbClr val="000000"/>
              </a:solidFill>
              <a:ea typeface="Times New Roman" pitchFamily="18" charset="0"/>
              <a:cs typeface="Arial" pitchFamily="34" charset="0"/>
            </a:endParaRPr>
          </a:p>
          <a:p>
            <a:pPr algn="r" eaLnBrk="0" fontAlgn="base" hangingPunct="0">
              <a:spcBef>
                <a:spcPct val="0"/>
              </a:spcBef>
              <a:spcAft>
                <a:spcPct val="0"/>
              </a:spcAft>
            </a:pPr>
            <a:endParaRPr lang="en-US" sz="1200" b="1" dirty="0">
              <a:solidFill>
                <a:srgbClr val="000000"/>
              </a:solidFill>
              <a:ea typeface="Times New Roman" pitchFamily="18" charset="0"/>
              <a:cs typeface="Arial" pitchFamily="34" charset="0"/>
            </a:endParaRPr>
          </a:p>
        </p:txBody>
      </p:sp>
      <p:pic>
        <p:nvPicPr>
          <p:cNvPr id="385" name="Picture 13" descr="http://www.af.mil/shared/media/ggallery/webgraphic/AFG-071025-001.jpg">
            <a:extLst>
              <a:ext uri="{FF2B5EF4-FFF2-40B4-BE49-F238E27FC236}">
                <a16:creationId xmlns:a16="http://schemas.microsoft.com/office/drawing/2014/main" id="{EA6DAA4E-89A3-DF4F-B7F5-45D7BEDFB7F7}"/>
              </a:ext>
            </a:extLst>
          </p:cNvPr>
          <p:cNvPicPr>
            <a:picLocks noChangeAspect="1" noChangeArrowheads="1"/>
          </p:cNvPicPr>
          <p:nvPr/>
        </p:nvPicPr>
        <p:blipFill>
          <a:blip r:embed="rId8" cstate="print"/>
          <a:srcRect/>
          <a:stretch>
            <a:fillRect/>
          </a:stretch>
        </p:blipFill>
        <p:spPr bwMode="auto">
          <a:xfrm>
            <a:off x="8223771" y="1924185"/>
            <a:ext cx="226495" cy="226495"/>
          </a:xfrm>
          <a:prstGeom prst="rect">
            <a:avLst/>
          </a:prstGeom>
          <a:noFill/>
          <a:ln>
            <a:solidFill>
              <a:srgbClr val="000000"/>
            </a:solidFill>
          </a:ln>
        </p:spPr>
      </p:pic>
      <p:sp>
        <p:nvSpPr>
          <p:cNvPr id="2" name="Rectangle 42">
            <a:extLst>
              <a:ext uri="{FF2B5EF4-FFF2-40B4-BE49-F238E27FC236}">
                <a16:creationId xmlns:a16="http://schemas.microsoft.com/office/drawing/2014/main" id="{FF944672-6DCD-19EC-99C8-13C240F949F8}"/>
              </a:ext>
            </a:extLst>
          </p:cNvPr>
          <p:cNvSpPr>
            <a:spLocks noChangeArrowheads="1"/>
          </p:cNvSpPr>
          <p:nvPr/>
        </p:nvSpPr>
        <p:spPr bwMode="auto">
          <a:xfrm>
            <a:off x="3048000" y="4800600"/>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700" dirty="0">
                <a:solidFill>
                  <a:srgbClr val="000000"/>
                </a:solidFill>
                <a:latin typeface="Arial Black" pitchFamily="34" charset="0"/>
              </a:rPr>
              <a:t>Fort Cav, TX</a:t>
            </a:r>
          </a:p>
        </p:txBody>
      </p:sp>
      <p:sp>
        <p:nvSpPr>
          <p:cNvPr id="4" name="Rectangle 42">
            <a:extLst>
              <a:ext uri="{FF2B5EF4-FFF2-40B4-BE49-F238E27FC236}">
                <a16:creationId xmlns:a16="http://schemas.microsoft.com/office/drawing/2014/main" id="{AAA342AA-E832-305B-A9A5-AE5622E9E307}"/>
              </a:ext>
            </a:extLst>
          </p:cNvPr>
          <p:cNvSpPr>
            <a:spLocks noChangeArrowheads="1"/>
          </p:cNvSpPr>
          <p:nvPr/>
        </p:nvSpPr>
        <p:spPr bwMode="auto">
          <a:xfrm>
            <a:off x="3841750" y="4800600"/>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700" dirty="0">
                <a:solidFill>
                  <a:srgbClr val="000000"/>
                </a:solidFill>
                <a:latin typeface="Arial Black" pitchFamily="34" charset="0"/>
              </a:rPr>
              <a:t>Fort Cav, TX</a:t>
            </a:r>
          </a:p>
        </p:txBody>
      </p:sp>
      <p:sp>
        <p:nvSpPr>
          <p:cNvPr id="6" name="Rectangle 42">
            <a:extLst>
              <a:ext uri="{FF2B5EF4-FFF2-40B4-BE49-F238E27FC236}">
                <a16:creationId xmlns:a16="http://schemas.microsoft.com/office/drawing/2014/main" id="{69D2B473-4CAA-795E-1AB5-235F8A5A4873}"/>
              </a:ext>
            </a:extLst>
          </p:cNvPr>
          <p:cNvSpPr>
            <a:spLocks noChangeArrowheads="1"/>
          </p:cNvSpPr>
          <p:nvPr/>
        </p:nvSpPr>
        <p:spPr bwMode="auto">
          <a:xfrm>
            <a:off x="4603750" y="4822825"/>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700" dirty="0">
                <a:solidFill>
                  <a:srgbClr val="000000"/>
                </a:solidFill>
                <a:latin typeface="Arial Black" pitchFamily="34" charset="0"/>
              </a:rPr>
              <a:t>Fort Cav, TX</a:t>
            </a:r>
          </a:p>
        </p:txBody>
      </p:sp>
      <p:sp>
        <p:nvSpPr>
          <p:cNvPr id="11" name="Rectangle 42">
            <a:extLst>
              <a:ext uri="{FF2B5EF4-FFF2-40B4-BE49-F238E27FC236}">
                <a16:creationId xmlns:a16="http://schemas.microsoft.com/office/drawing/2014/main" id="{383936F6-CCF3-3C80-B5D7-B4CDA39E3BD6}"/>
              </a:ext>
            </a:extLst>
          </p:cNvPr>
          <p:cNvSpPr>
            <a:spLocks noChangeArrowheads="1"/>
          </p:cNvSpPr>
          <p:nvPr/>
        </p:nvSpPr>
        <p:spPr bwMode="auto">
          <a:xfrm>
            <a:off x="5334000" y="4800600"/>
            <a:ext cx="730250" cy="206375"/>
          </a:xfrm>
          <a:prstGeom prst="rect">
            <a:avLst/>
          </a:prstGeom>
          <a:noFill/>
          <a:ln w="9525">
            <a:noFill/>
            <a:miter lim="800000"/>
            <a:headEnd/>
            <a:tailEnd/>
          </a:ln>
          <a:effectLst/>
        </p:spPr>
        <p:txBody>
          <a:bodyPr lIns="0" rIns="0"/>
          <a:lstStyle/>
          <a:p>
            <a:pPr algn="ctr" fontAlgn="base">
              <a:spcBef>
                <a:spcPct val="0"/>
              </a:spcBef>
              <a:spcAft>
                <a:spcPct val="0"/>
              </a:spcAft>
              <a:defRPr/>
            </a:pPr>
            <a:r>
              <a:rPr lang="en-US" sz="700" dirty="0">
                <a:solidFill>
                  <a:srgbClr val="000000"/>
                </a:solidFill>
                <a:latin typeface="Arial Black" pitchFamily="34" charset="0"/>
              </a:rPr>
              <a:t>Fort Cav, TX</a:t>
            </a:r>
          </a:p>
        </p:txBody>
      </p:sp>
      <p:sp>
        <p:nvSpPr>
          <p:cNvPr id="13" name="Rectangle 12">
            <a:extLst>
              <a:ext uri="{FF2B5EF4-FFF2-40B4-BE49-F238E27FC236}">
                <a16:creationId xmlns:a16="http://schemas.microsoft.com/office/drawing/2014/main" id="{DE6A77B4-D786-EBA4-77D3-39BDB5159DDE}"/>
              </a:ext>
            </a:extLst>
          </p:cNvPr>
          <p:cNvSpPr/>
          <p:nvPr/>
        </p:nvSpPr>
        <p:spPr>
          <a:xfrm>
            <a:off x="77787" y="76200"/>
            <a:ext cx="3046978" cy="4895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Black" panose="020B0A04020102020204" pitchFamily="34" charset="0"/>
              </a:rPr>
              <a:t>5 YEAR CAREER PLAN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33C2D8-B10C-7E5B-EB92-D80884CBB080}"/>
              </a:ext>
            </a:extLst>
          </p:cNvPr>
          <p:cNvPicPr>
            <a:picLocks noChangeAspect="1"/>
          </p:cNvPicPr>
          <p:nvPr/>
        </p:nvPicPr>
        <p:blipFill>
          <a:blip r:embed="rId2"/>
          <a:stretch>
            <a:fillRect/>
          </a:stretch>
        </p:blipFill>
        <p:spPr>
          <a:xfrm>
            <a:off x="34800" y="381000"/>
            <a:ext cx="9054053" cy="6477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72212" y="5314188"/>
            <a:ext cx="8686800" cy="1190625"/>
          </a:xfrm>
          <a:prstGeom prst="rect">
            <a:avLst/>
          </a:prstGeom>
          <a:solidFill>
            <a:srgbClr val="FFFF00"/>
          </a:solidFill>
          <a:ln w="9144">
            <a:solidFill>
              <a:srgbClr val="000000"/>
            </a:solidFill>
          </a:ln>
        </p:spPr>
        <p:txBody>
          <a:bodyPr vert="horz" wrap="square" lIns="0" tIns="29845" rIns="0" bIns="0" rtlCol="0">
            <a:spAutoFit/>
          </a:bodyPr>
          <a:lstStyle/>
          <a:p>
            <a:pPr marL="91440" marR="91440">
              <a:lnSpc>
                <a:spcPct val="105000"/>
              </a:lnSpc>
              <a:spcBef>
                <a:spcPts val="235"/>
              </a:spcBef>
              <a:buSzPct val="91666"/>
              <a:buFont typeface="Arial"/>
              <a:buChar char="•"/>
              <a:tabLst>
                <a:tab pos="178435" algn="l"/>
              </a:tabLst>
            </a:pPr>
            <a:r>
              <a:rPr sz="1200" b="1" i="1" u="heavy" dirty="0">
                <a:uFill>
                  <a:solidFill>
                    <a:srgbClr val="000000"/>
                  </a:solidFill>
                </a:uFill>
                <a:latin typeface="Arial"/>
                <a:cs typeface="Arial"/>
              </a:rPr>
              <a:t>Objective:</a:t>
            </a:r>
            <a:r>
              <a:rPr sz="1200" b="1" i="1" dirty="0">
                <a:latin typeface="Arial"/>
                <a:cs typeface="Arial"/>
              </a:rPr>
              <a:t> </a:t>
            </a:r>
            <a:r>
              <a:rPr sz="1200" b="1" i="1" spc="-5" dirty="0">
                <a:latin typeface="Arial"/>
                <a:cs typeface="Arial"/>
              </a:rPr>
              <a:t>a </a:t>
            </a:r>
            <a:r>
              <a:rPr sz="1200" b="1" i="1" dirty="0">
                <a:latin typeface="Arial"/>
                <a:cs typeface="Arial"/>
              </a:rPr>
              <a:t>broad </a:t>
            </a:r>
            <a:r>
              <a:rPr sz="1200" b="1" i="1" spc="-5" dirty="0">
                <a:latin typeface="Arial"/>
                <a:cs typeface="Arial"/>
              </a:rPr>
              <a:t>range </a:t>
            </a:r>
            <a:r>
              <a:rPr sz="1200" b="1" i="1" dirty="0">
                <a:latin typeface="Arial"/>
                <a:cs typeface="Arial"/>
              </a:rPr>
              <a:t>of </a:t>
            </a:r>
            <a:r>
              <a:rPr sz="1200" b="1" i="1" spc="-5" dirty="0">
                <a:latin typeface="Arial"/>
                <a:cs typeface="Arial"/>
              </a:rPr>
              <a:t>experiences that </a:t>
            </a:r>
            <a:r>
              <a:rPr sz="1200" b="1" i="1" dirty="0">
                <a:latin typeface="Arial"/>
                <a:cs typeface="Arial"/>
              </a:rPr>
              <a:t>provide </a:t>
            </a:r>
            <a:r>
              <a:rPr sz="1200" b="1" i="1" spc="-5" dirty="0">
                <a:latin typeface="Arial"/>
                <a:cs typeface="Arial"/>
              </a:rPr>
              <a:t>officers fundamentally different perspectives </a:t>
            </a:r>
            <a:r>
              <a:rPr sz="1200" b="1" i="1" dirty="0">
                <a:latin typeface="Arial"/>
                <a:cs typeface="Arial"/>
              </a:rPr>
              <a:t>of </a:t>
            </a:r>
            <a:r>
              <a:rPr sz="1200" b="1" i="1" spc="-5" dirty="0">
                <a:latin typeface="Arial"/>
                <a:cs typeface="Arial"/>
              </a:rPr>
              <a:t>the Army as </a:t>
            </a:r>
            <a:r>
              <a:rPr sz="1200" b="1" i="1" dirty="0">
                <a:latin typeface="Arial"/>
                <a:cs typeface="Arial"/>
              </a:rPr>
              <a:t>an  </a:t>
            </a:r>
            <a:r>
              <a:rPr sz="1200" b="1" i="1" spc="-5" dirty="0">
                <a:latin typeface="Arial"/>
                <a:cs typeface="Arial"/>
              </a:rPr>
              <a:t>element </a:t>
            </a:r>
            <a:r>
              <a:rPr sz="1200" b="1" i="1" dirty="0">
                <a:latin typeface="Arial"/>
                <a:cs typeface="Arial"/>
              </a:rPr>
              <a:t>of </a:t>
            </a:r>
            <a:r>
              <a:rPr sz="1200" b="1" i="1" spc="-5" dirty="0">
                <a:latin typeface="Arial"/>
                <a:cs typeface="Arial"/>
              </a:rPr>
              <a:t>strategic</a:t>
            </a:r>
            <a:r>
              <a:rPr sz="1200" b="1" i="1" spc="-30" dirty="0">
                <a:latin typeface="Arial"/>
                <a:cs typeface="Arial"/>
              </a:rPr>
              <a:t> </a:t>
            </a:r>
            <a:r>
              <a:rPr sz="1200" b="1" i="1" spc="-5" dirty="0">
                <a:latin typeface="Arial"/>
                <a:cs typeface="Arial"/>
              </a:rPr>
              <a:t>landpower</a:t>
            </a:r>
            <a:endParaRPr sz="1200">
              <a:latin typeface="Arial"/>
              <a:cs typeface="Arial"/>
            </a:endParaRPr>
          </a:p>
          <a:p>
            <a:pPr marL="217804" indent="-126364">
              <a:lnSpc>
                <a:spcPct val="100000"/>
              </a:lnSpc>
              <a:spcBef>
                <a:spcPts val="75"/>
              </a:spcBef>
              <a:buChar char="•"/>
              <a:tabLst>
                <a:tab pos="218440" algn="l"/>
              </a:tabLst>
            </a:pPr>
            <a:r>
              <a:rPr sz="1100" spc="-5" dirty="0">
                <a:latin typeface="Arial"/>
                <a:cs typeface="Arial"/>
              </a:rPr>
              <a:t>Experience </a:t>
            </a:r>
            <a:r>
              <a:rPr sz="1100" dirty="0">
                <a:latin typeface="Arial"/>
                <a:cs typeface="Arial"/>
              </a:rPr>
              <a:t>compounds </a:t>
            </a:r>
            <a:r>
              <a:rPr sz="1100" spc="-5" dirty="0">
                <a:latin typeface="Arial"/>
                <a:cs typeface="Arial"/>
              </a:rPr>
              <a:t>over </a:t>
            </a:r>
            <a:r>
              <a:rPr sz="1100" dirty="0">
                <a:latin typeface="Arial"/>
                <a:cs typeface="Arial"/>
              </a:rPr>
              <a:t>a career </a:t>
            </a:r>
            <a:r>
              <a:rPr sz="1100" spc="-5" dirty="0">
                <a:latin typeface="Arial"/>
                <a:cs typeface="Arial"/>
              </a:rPr>
              <a:t>between tactical, operational </a:t>
            </a:r>
            <a:r>
              <a:rPr sz="1100" dirty="0">
                <a:latin typeface="Arial"/>
                <a:cs typeface="Arial"/>
              </a:rPr>
              <a:t>and broadening</a:t>
            </a:r>
            <a:r>
              <a:rPr sz="1100" spc="-85" dirty="0">
                <a:latin typeface="Arial"/>
                <a:cs typeface="Arial"/>
              </a:rPr>
              <a:t> </a:t>
            </a:r>
            <a:r>
              <a:rPr sz="1100" dirty="0">
                <a:latin typeface="Arial"/>
                <a:cs typeface="Arial"/>
              </a:rPr>
              <a:t>assignments.</a:t>
            </a:r>
            <a:endParaRPr sz="1100">
              <a:latin typeface="Arial"/>
              <a:cs typeface="Arial"/>
            </a:endParaRPr>
          </a:p>
          <a:p>
            <a:pPr marL="217804" indent="-126364">
              <a:lnSpc>
                <a:spcPct val="100000"/>
              </a:lnSpc>
              <a:spcBef>
                <a:spcPts val="60"/>
              </a:spcBef>
              <a:buChar char="•"/>
              <a:tabLst>
                <a:tab pos="218440" algn="l"/>
              </a:tabLst>
            </a:pPr>
            <a:r>
              <a:rPr sz="1100" spc="-10" dirty="0">
                <a:latin typeface="Arial"/>
                <a:cs typeface="Arial"/>
              </a:rPr>
              <a:t>PME </a:t>
            </a:r>
            <a:r>
              <a:rPr sz="1100" dirty="0">
                <a:latin typeface="Arial"/>
                <a:cs typeface="Arial"/>
              </a:rPr>
              <a:t>at </a:t>
            </a:r>
            <a:r>
              <a:rPr sz="1100" spc="-5" dirty="0">
                <a:latin typeface="Arial"/>
                <a:cs typeface="Arial"/>
              </a:rPr>
              <a:t>right time </a:t>
            </a:r>
            <a:r>
              <a:rPr sz="1100" dirty="0">
                <a:latin typeface="Arial"/>
                <a:cs typeface="Arial"/>
              </a:rPr>
              <a:t>preserves </a:t>
            </a:r>
            <a:r>
              <a:rPr sz="1100" spc="-5" dirty="0">
                <a:latin typeface="Arial"/>
                <a:cs typeface="Arial"/>
              </a:rPr>
              <a:t>opportunities </a:t>
            </a:r>
            <a:r>
              <a:rPr sz="1100" dirty="0">
                <a:latin typeface="Arial"/>
                <a:cs typeface="Arial"/>
              </a:rPr>
              <a:t>for KD and broadening</a:t>
            </a:r>
            <a:r>
              <a:rPr sz="1100" spc="-114" dirty="0">
                <a:latin typeface="Arial"/>
                <a:cs typeface="Arial"/>
              </a:rPr>
              <a:t> </a:t>
            </a:r>
            <a:r>
              <a:rPr sz="1100" dirty="0">
                <a:latin typeface="Arial"/>
                <a:cs typeface="Arial"/>
              </a:rPr>
              <a:t>assignments.</a:t>
            </a:r>
            <a:endParaRPr sz="1100">
              <a:latin typeface="Arial"/>
              <a:cs typeface="Arial"/>
            </a:endParaRPr>
          </a:p>
          <a:p>
            <a:pPr marL="217804" indent="-126364">
              <a:lnSpc>
                <a:spcPct val="100000"/>
              </a:lnSpc>
              <a:spcBef>
                <a:spcPts val="75"/>
              </a:spcBef>
              <a:buChar char="•"/>
              <a:tabLst>
                <a:tab pos="218440" algn="l"/>
              </a:tabLst>
            </a:pPr>
            <a:r>
              <a:rPr sz="1100" spc="-5" dirty="0">
                <a:latin typeface="Arial"/>
                <a:cs typeface="Arial"/>
              </a:rPr>
              <a:t>Balance</a:t>
            </a:r>
            <a:r>
              <a:rPr sz="1100" spc="-10" dirty="0">
                <a:latin typeface="Arial"/>
                <a:cs typeface="Arial"/>
              </a:rPr>
              <a:t> </a:t>
            </a:r>
            <a:r>
              <a:rPr sz="1100" dirty="0">
                <a:latin typeface="Arial"/>
                <a:cs typeface="Arial"/>
              </a:rPr>
              <a:t>the</a:t>
            </a:r>
            <a:r>
              <a:rPr sz="1100" spc="-25" dirty="0">
                <a:latin typeface="Arial"/>
                <a:cs typeface="Arial"/>
              </a:rPr>
              <a:t> </a:t>
            </a:r>
            <a:r>
              <a:rPr sz="1100" dirty="0">
                <a:latin typeface="Arial"/>
                <a:cs typeface="Arial"/>
              </a:rPr>
              <a:t>needs</a:t>
            </a:r>
            <a:r>
              <a:rPr sz="1100" spc="-10" dirty="0">
                <a:latin typeface="Arial"/>
                <a:cs typeface="Arial"/>
              </a:rPr>
              <a:t> </a:t>
            </a:r>
            <a:r>
              <a:rPr sz="1100" dirty="0">
                <a:latin typeface="Arial"/>
                <a:cs typeface="Arial"/>
              </a:rPr>
              <a:t>of</a:t>
            </a:r>
            <a:r>
              <a:rPr sz="1100" spc="-20" dirty="0">
                <a:latin typeface="Arial"/>
                <a:cs typeface="Arial"/>
              </a:rPr>
              <a:t> </a:t>
            </a:r>
            <a:r>
              <a:rPr sz="1100" dirty="0">
                <a:latin typeface="Arial"/>
                <a:cs typeface="Arial"/>
              </a:rPr>
              <a:t>the</a:t>
            </a:r>
            <a:r>
              <a:rPr sz="1100" spc="-10" dirty="0">
                <a:latin typeface="Arial"/>
                <a:cs typeface="Arial"/>
              </a:rPr>
              <a:t> </a:t>
            </a:r>
            <a:r>
              <a:rPr sz="1100" dirty="0">
                <a:latin typeface="Arial"/>
                <a:cs typeface="Arial"/>
              </a:rPr>
              <a:t>Army</a:t>
            </a:r>
            <a:r>
              <a:rPr sz="1100" spc="-30" dirty="0">
                <a:latin typeface="Arial"/>
                <a:cs typeface="Arial"/>
              </a:rPr>
              <a:t> </a:t>
            </a:r>
            <a:r>
              <a:rPr sz="1100" dirty="0">
                <a:latin typeface="Arial"/>
                <a:cs typeface="Arial"/>
              </a:rPr>
              <a:t>(readiness),</a:t>
            </a:r>
            <a:r>
              <a:rPr sz="1100" spc="-40" dirty="0">
                <a:latin typeface="Arial"/>
                <a:cs typeface="Arial"/>
              </a:rPr>
              <a:t> </a:t>
            </a:r>
            <a:r>
              <a:rPr sz="1100" dirty="0">
                <a:latin typeface="Arial"/>
                <a:cs typeface="Arial"/>
              </a:rPr>
              <a:t>the</a:t>
            </a:r>
            <a:r>
              <a:rPr sz="1100" spc="-25" dirty="0">
                <a:latin typeface="Arial"/>
                <a:cs typeface="Arial"/>
              </a:rPr>
              <a:t> </a:t>
            </a:r>
            <a:r>
              <a:rPr sz="1100" spc="-5" dirty="0">
                <a:latin typeface="Arial"/>
                <a:cs typeface="Arial"/>
              </a:rPr>
              <a:t>Field</a:t>
            </a:r>
            <a:r>
              <a:rPr sz="1100" spc="10" dirty="0">
                <a:latin typeface="Arial"/>
                <a:cs typeface="Arial"/>
              </a:rPr>
              <a:t> </a:t>
            </a:r>
            <a:r>
              <a:rPr sz="1100" spc="-5" dirty="0">
                <a:latin typeface="Arial"/>
                <a:cs typeface="Arial"/>
              </a:rPr>
              <a:t>Artillery</a:t>
            </a:r>
            <a:r>
              <a:rPr sz="1100" spc="0" dirty="0">
                <a:latin typeface="Arial"/>
                <a:cs typeface="Arial"/>
              </a:rPr>
              <a:t> </a:t>
            </a:r>
            <a:r>
              <a:rPr sz="1100" dirty="0">
                <a:latin typeface="Arial"/>
                <a:cs typeface="Arial"/>
              </a:rPr>
              <a:t>(progression</a:t>
            </a:r>
            <a:r>
              <a:rPr sz="1100" spc="-20" dirty="0">
                <a:latin typeface="Arial"/>
                <a:cs typeface="Arial"/>
              </a:rPr>
              <a:t> </a:t>
            </a:r>
            <a:r>
              <a:rPr sz="1100" spc="-5" dirty="0">
                <a:latin typeface="Arial"/>
                <a:cs typeface="Arial"/>
              </a:rPr>
              <a:t>IAW </a:t>
            </a:r>
            <a:r>
              <a:rPr sz="1100" dirty="0">
                <a:latin typeface="Arial"/>
                <a:cs typeface="Arial"/>
              </a:rPr>
              <a:t>AR 600-3)</a:t>
            </a:r>
            <a:r>
              <a:rPr sz="1100" spc="-20" dirty="0">
                <a:latin typeface="Arial"/>
                <a:cs typeface="Arial"/>
              </a:rPr>
              <a:t> </a:t>
            </a:r>
            <a:r>
              <a:rPr sz="1100" dirty="0">
                <a:latin typeface="Arial"/>
                <a:cs typeface="Arial"/>
              </a:rPr>
              <a:t>and</a:t>
            </a:r>
            <a:r>
              <a:rPr sz="1100" spc="-10" dirty="0">
                <a:latin typeface="Arial"/>
                <a:cs typeface="Arial"/>
              </a:rPr>
              <a:t> </a:t>
            </a:r>
            <a:r>
              <a:rPr sz="1100" dirty="0">
                <a:latin typeface="Arial"/>
                <a:cs typeface="Arial"/>
              </a:rPr>
              <a:t>the</a:t>
            </a:r>
            <a:r>
              <a:rPr sz="1100" spc="-25" dirty="0">
                <a:latin typeface="Arial"/>
                <a:cs typeface="Arial"/>
              </a:rPr>
              <a:t> </a:t>
            </a:r>
            <a:r>
              <a:rPr sz="1100" dirty="0">
                <a:latin typeface="Arial"/>
                <a:cs typeface="Arial"/>
              </a:rPr>
              <a:t>Officer</a:t>
            </a:r>
            <a:r>
              <a:rPr sz="1100" spc="-40" dirty="0">
                <a:latin typeface="Arial"/>
                <a:cs typeface="Arial"/>
              </a:rPr>
              <a:t> </a:t>
            </a:r>
            <a:r>
              <a:rPr sz="1100" dirty="0">
                <a:latin typeface="Arial"/>
                <a:cs typeface="Arial"/>
              </a:rPr>
              <a:t>(preference).</a:t>
            </a:r>
            <a:endParaRPr sz="1100">
              <a:latin typeface="Arial"/>
              <a:cs typeface="Arial"/>
            </a:endParaRPr>
          </a:p>
          <a:p>
            <a:pPr marL="217804" indent="-126364">
              <a:lnSpc>
                <a:spcPct val="100000"/>
              </a:lnSpc>
              <a:spcBef>
                <a:spcPts val="60"/>
              </a:spcBef>
              <a:buChar char="•"/>
              <a:tabLst>
                <a:tab pos="218440" algn="l"/>
              </a:tabLst>
            </a:pPr>
            <a:r>
              <a:rPr sz="1100" spc="-5" dirty="0">
                <a:latin typeface="Arial"/>
                <a:cs typeface="Arial"/>
              </a:rPr>
              <a:t>Serve in multiple formations </a:t>
            </a:r>
            <a:r>
              <a:rPr sz="1100" dirty="0">
                <a:latin typeface="Arial"/>
                <a:cs typeface="Arial"/>
              </a:rPr>
              <a:t>and </a:t>
            </a:r>
            <a:r>
              <a:rPr sz="1100" spc="-5" dirty="0">
                <a:latin typeface="Arial"/>
                <a:cs typeface="Arial"/>
              </a:rPr>
              <a:t>echelons </a:t>
            </a:r>
            <a:r>
              <a:rPr sz="1100" dirty="0">
                <a:latin typeface="Arial"/>
                <a:cs typeface="Arial"/>
              </a:rPr>
              <a:t>(operating, generating, and </a:t>
            </a:r>
            <a:r>
              <a:rPr sz="1100" spc="-5" dirty="0">
                <a:latin typeface="Arial"/>
                <a:cs typeface="Arial"/>
              </a:rPr>
              <a:t>joint </a:t>
            </a:r>
            <a:r>
              <a:rPr sz="1100" dirty="0">
                <a:latin typeface="Arial"/>
                <a:cs typeface="Arial"/>
              </a:rPr>
              <a:t>force) to </a:t>
            </a:r>
            <a:r>
              <a:rPr sz="1100" spc="-5" dirty="0">
                <a:latin typeface="Arial"/>
                <a:cs typeface="Arial"/>
              </a:rPr>
              <a:t>diversify </a:t>
            </a:r>
            <a:r>
              <a:rPr sz="1100" dirty="0">
                <a:latin typeface="Arial"/>
                <a:cs typeface="Arial"/>
              </a:rPr>
              <a:t>professional</a:t>
            </a:r>
            <a:r>
              <a:rPr sz="1100" spc="-185" dirty="0">
                <a:latin typeface="Arial"/>
                <a:cs typeface="Arial"/>
              </a:rPr>
              <a:t> </a:t>
            </a:r>
            <a:r>
              <a:rPr sz="1100" spc="-5" dirty="0">
                <a:latin typeface="Arial"/>
                <a:cs typeface="Arial"/>
              </a:rPr>
              <a:t>experience.</a:t>
            </a:r>
            <a:endParaRPr sz="1100">
              <a:latin typeface="Arial"/>
              <a:cs typeface="Arial"/>
            </a:endParaRPr>
          </a:p>
        </p:txBody>
      </p:sp>
      <p:sp>
        <p:nvSpPr>
          <p:cNvPr id="5" name="object 5"/>
          <p:cNvSpPr/>
          <p:nvPr/>
        </p:nvSpPr>
        <p:spPr>
          <a:xfrm>
            <a:off x="6976871" y="1697735"/>
            <a:ext cx="714582" cy="4953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263139" y="2161032"/>
            <a:ext cx="3605784" cy="138226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37387" y="1150619"/>
            <a:ext cx="569976" cy="4090416"/>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25606" y="1320808"/>
            <a:ext cx="309880" cy="3775075"/>
          </a:xfrm>
          <a:prstGeom prst="rect">
            <a:avLst/>
          </a:prstGeom>
        </p:spPr>
        <p:txBody>
          <a:bodyPr vert="vert270" wrap="square" lIns="0" tIns="0" rIns="0" bIns="0" rtlCol="0">
            <a:spAutoFit/>
          </a:bodyPr>
          <a:lstStyle/>
          <a:p>
            <a:pPr marL="12700">
              <a:lnSpc>
                <a:spcPts val="2315"/>
              </a:lnSpc>
            </a:pPr>
            <a:r>
              <a:rPr sz="2000" b="1" spc="-5" dirty="0">
                <a:latin typeface="Arial"/>
                <a:cs typeface="Arial"/>
              </a:rPr>
              <a:t>EXPERIENCE </a:t>
            </a:r>
            <a:r>
              <a:rPr sz="2000" b="1" dirty="0">
                <a:latin typeface="Arial"/>
                <a:cs typeface="Arial"/>
              </a:rPr>
              <a:t>AND</a:t>
            </a:r>
            <a:r>
              <a:rPr sz="2000" b="1" spc="-70" dirty="0">
                <a:latin typeface="Arial"/>
                <a:cs typeface="Arial"/>
              </a:rPr>
              <a:t> </a:t>
            </a:r>
            <a:r>
              <a:rPr sz="2000" b="1" spc="-5" dirty="0">
                <a:latin typeface="Arial"/>
                <a:cs typeface="Arial"/>
              </a:rPr>
              <a:t>EXPERTISE</a:t>
            </a:r>
            <a:endParaRPr sz="2000">
              <a:latin typeface="Arial"/>
              <a:cs typeface="Arial"/>
            </a:endParaRPr>
          </a:p>
        </p:txBody>
      </p:sp>
      <p:sp>
        <p:nvSpPr>
          <p:cNvPr id="9" name="object 9"/>
          <p:cNvSpPr/>
          <p:nvPr/>
        </p:nvSpPr>
        <p:spPr>
          <a:xfrm>
            <a:off x="817625" y="858774"/>
            <a:ext cx="0" cy="4027804"/>
          </a:xfrm>
          <a:custGeom>
            <a:avLst/>
            <a:gdLst/>
            <a:ahLst/>
            <a:cxnLst/>
            <a:rect l="l" t="t" r="r" b="b"/>
            <a:pathLst>
              <a:path h="4027804">
                <a:moveTo>
                  <a:pt x="0" y="0"/>
                </a:moveTo>
                <a:lnTo>
                  <a:pt x="0" y="4027551"/>
                </a:lnTo>
              </a:path>
            </a:pathLst>
          </a:custGeom>
          <a:ln w="28956">
            <a:solidFill>
              <a:srgbClr val="000000"/>
            </a:solidFill>
          </a:ln>
        </p:spPr>
        <p:txBody>
          <a:bodyPr wrap="square" lIns="0" tIns="0" rIns="0" bIns="0" rtlCol="0"/>
          <a:lstStyle/>
          <a:p>
            <a:endParaRPr/>
          </a:p>
        </p:txBody>
      </p:sp>
      <p:sp>
        <p:nvSpPr>
          <p:cNvPr id="10" name="object 10"/>
          <p:cNvSpPr/>
          <p:nvPr/>
        </p:nvSpPr>
        <p:spPr>
          <a:xfrm>
            <a:off x="817625" y="4880609"/>
            <a:ext cx="7960359" cy="0"/>
          </a:xfrm>
          <a:custGeom>
            <a:avLst/>
            <a:gdLst/>
            <a:ahLst/>
            <a:cxnLst/>
            <a:rect l="l" t="t" r="r" b="b"/>
            <a:pathLst>
              <a:path w="7960359">
                <a:moveTo>
                  <a:pt x="7960359" y="0"/>
                </a:moveTo>
                <a:lnTo>
                  <a:pt x="0" y="0"/>
                </a:lnTo>
              </a:path>
            </a:pathLst>
          </a:custGeom>
          <a:ln w="28956">
            <a:solidFill>
              <a:srgbClr val="000000"/>
            </a:solidFill>
          </a:ln>
        </p:spPr>
        <p:txBody>
          <a:bodyPr wrap="square" lIns="0" tIns="0" rIns="0" bIns="0" rtlCol="0"/>
          <a:lstStyle/>
          <a:p>
            <a:endParaRPr/>
          </a:p>
        </p:txBody>
      </p:sp>
      <p:sp>
        <p:nvSpPr>
          <p:cNvPr id="11" name="object 11"/>
          <p:cNvSpPr/>
          <p:nvPr/>
        </p:nvSpPr>
        <p:spPr>
          <a:xfrm>
            <a:off x="2620517" y="1312925"/>
            <a:ext cx="5715" cy="3567429"/>
          </a:xfrm>
          <a:custGeom>
            <a:avLst/>
            <a:gdLst/>
            <a:ahLst/>
            <a:cxnLst/>
            <a:rect l="l" t="t" r="r" b="b"/>
            <a:pathLst>
              <a:path w="5714" h="3567429">
                <a:moveTo>
                  <a:pt x="0" y="3566922"/>
                </a:moveTo>
                <a:lnTo>
                  <a:pt x="5714" y="0"/>
                </a:lnTo>
              </a:path>
            </a:pathLst>
          </a:custGeom>
          <a:ln w="19812">
            <a:solidFill>
              <a:srgbClr val="000000"/>
            </a:solidFill>
            <a:prstDash val="sysDash"/>
          </a:ln>
        </p:spPr>
        <p:txBody>
          <a:bodyPr wrap="square" lIns="0" tIns="0" rIns="0" bIns="0" rtlCol="0"/>
          <a:lstStyle/>
          <a:p>
            <a:endParaRPr/>
          </a:p>
        </p:txBody>
      </p:sp>
      <p:sp>
        <p:nvSpPr>
          <p:cNvPr id="12" name="object 12"/>
          <p:cNvSpPr/>
          <p:nvPr/>
        </p:nvSpPr>
        <p:spPr>
          <a:xfrm>
            <a:off x="4424934" y="1312925"/>
            <a:ext cx="1270" cy="3585845"/>
          </a:xfrm>
          <a:custGeom>
            <a:avLst/>
            <a:gdLst/>
            <a:ahLst/>
            <a:cxnLst/>
            <a:rect l="l" t="t" r="r" b="b"/>
            <a:pathLst>
              <a:path w="1270" h="3585845">
                <a:moveTo>
                  <a:pt x="1269" y="3585337"/>
                </a:moveTo>
                <a:lnTo>
                  <a:pt x="0" y="0"/>
                </a:lnTo>
              </a:path>
            </a:pathLst>
          </a:custGeom>
          <a:ln w="19812">
            <a:solidFill>
              <a:srgbClr val="000000"/>
            </a:solidFill>
            <a:prstDash val="sysDash"/>
          </a:ln>
        </p:spPr>
        <p:txBody>
          <a:bodyPr wrap="square" lIns="0" tIns="0" rIns="0" bIns="0" rtlCol="0"/>
          <a:lstStyle/>
          <a:p>
            <a:endParaRPr/>
          </a:p>
        </p:txBody>
      </p:sp>
      <p:sp>
        <p:nvSpPr>
          <p:cNvPr id="13" name="object 13"/>
          <p:cNvSpPr/>
          <p:nvPr/>
        </p:nvSpPr>
        <p:spPr>
          <a:xfrm>
            <a:off x="6233921" y="1312925"/>
            <a:ext cx="24765" cy="3568065"/>
          </a:xfrm>
          <a:custGeom>
            <a:avLst/>
            <a:gdLst/>
            <a:ahLst/>
            <a:cxnLst/>
            <a:rect l="l" t="t" r="r" b="b"/>
            <a:pathLst>
              <a:path w="24764" h="3568065">
                <a:moveTo>
                  <a:pt x="0" y="3567938"/>
                </a:moveTo>
                <a:lnTo>
                  <a:pt x="24383" y="0"/>
                </a:lnTo>
              </a:path>
            </a:pathLst>
          </a:custGeom>
          <a:ln w="19812">
            <a:solidFill>
              <a:srgbClr val="000000"/>
            </a:solidFill>
            <a:prstDash val="sysDash"/>
          </a:ln>
        </p:spPr>
        <p:txBody>
          <a:bodyPr wrap="square" lIns="0" tIns="0" rIns="0" bIns="0" rtlCol="0"/>
          <a:lstStyle/>
          <a:p>
            <a:endParaRPr/>
          </a:p>
        </p:txBody>
      </p:sp>
      <p:sp>
        <p:nvSpPr>
          <p:cNvPr id="14" name="object 14"/>
          <p:cNvSpPr/>
          <p:nvPr/>
        </p:nvSpPr>
        <p:spPr>
          <a:xfrm>
            <a:off x="8038338" y="1424177"/>
            <a:ext cx="29209" cy="3439795"/>
          </a:xfrm>
          <a:custGeom>
            <a:avLst/>
            <a:gdLst/>
            <a:ahLst/>
            <a:cxnLst/>
            <a:rect l="l" t="t" r="r" b="b"/>
            <a:pathLst>
              <a:path w="29209" h="3439795">
                <a:moveTo>
                  <a:pt x="0" y="3439287"/>
                </a:moveTo>
                <a:lnTo>
                  <a:pt x="29082" y="0"/>
                </a:lnTo>
              </a:path>
            </a:pathLst>
          </a:custGeom>
          <a:ln w="19812">
            <a:solidFill>
              <a:srgbClr val="000000"/>
            </a:solidFill>
            <a:prstDash val="sysDash"/>
          </a:ln>
        </p:spPr>
        <p:txBody>
          <a:bodyPr wrap="square" lIns="0" tIns="0" rIns="0" bIns="0" rtlCol="0"/>
          <a:lstStyle/>
          <a:p>
            <a:endParaRPr/>
          </a:p>
        </p:txBody>
      </p:sp>
      <p:sp>
        <p:nvSpPr>
          <p:cNvPr id="15" name="object 15"/>
          <p:cNvSpPr txBox="1"/>
          <p:nvPr/>
        </p:nvSpPr>
        <p:spPr>
          <a:xfrm>
            <a:off x="2479294" y="1195197"/>
            <a:ext cx="313690"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Arial"/>
                <a:cs typeface="Arial"/>
              </a:rPr>
              <a:t>5</a:t>
            </a:r>
            <a:r>
              <a:rPr sz="1050" spc="-75" dirty="0">
                <a:latin typeface="Arial"/>
                <a:cs typeface="Arial"/>
              </a:rPr>
              <a:t> </a:t>
            </a:r>
            <a:r>
              <a:rPr sz="1050" spc="-5" dirty="0">
                <a:latin typeface="Arial"/>
                <a:cs typeface="Arial"/>
              </a:rPr>
              <a:t>yrs</a:t>
            </a:r>
            <a:endParaRPr sz="1050">
              <a:latin typeface="Arial"/>
              <a:cs typeface="Arial"/>
            </a:endParaRPr>
          </a:p>
        </p:txBody>
      </p:sp>
      <p:sp>
        <p:nvSpPr>
          <p:cNvPr id="16" name="object 16"/>
          <p:cNvSpPr txBox="1"/>
          <p:nvPr/>
        </p:nvSpPr>
        <p:spPr>
          <a:xfrm>
            <a:off x="4251452" y="1196466"/>
            <a:ext cx="388620"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Arial"/>
                <a:cs typeface="Arial"/>
              </a:rPr>
              <a:t>10</a:t>
            </a:r>
            <a:r>
              <a:rPr sz="1050" spc="-75" dirty="0">
                <a:latin typeface="Arial"/>
                <a:cs typeface="Arial"/>
              </a:rPr>
              <a:t> </a:t>
            </a:r>
            <a:r>
              <a:rPr sz="1050" spc="-5" dirty="0">
                <a:latin typeface="Arial"/>
                <a:cs typeface="Arial"/>
              </a:rPr>
              <a:t>yrs</a:t>
            </a:r>
            <a:endParaRPr sz="1050">
              <a:latin typeface="Arial"/>
              <a:cs typeface="Arial"/>
            </a:endParaRPr>
          </a:p>
        </p:txBody>
      </p:sp>
      <p:sp>
        <p:nvSpPr>
          <p:cNvPr id="17" name="object 17"/>
          <p:cNvSpPr txBox="1"/>
          <p:nvPr/>
        </p:nvSpPr>
        <p:spPr>
          <a:xfrm>
            <a:off x="6068695" y="1197355"/>
            <a:ext cx="388620"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Arial"/>
                <a:cs typeface="Arial"/>
              </a:rPr>
              <a:t>15</a:t>
            </a:r>
            <a:r>
              <a:rPr sz="1050" spc="-75" dirty="0">
                <a:latin typeface="Arial"/>
                <a:cs typeface="Arial"/>
              </a:rPr>
              <a:t> </a:t>
            </a:r>
            <a:r>
              <a:rPr sz="1050" spc="-5" dirty="0">
                <a:latin typeface="Arial"/>
                <a:cs typeface="Arial"/>
              </a:rPr>
              <a:t>yrs</a:t>
            </a:r>
            <a:endParaRPr sz="1050">
              <a:latin typeface="Arial"/>
              <a:cs typeface="Arial"/>
            </a:endParaRPr>
          </a:p>
        </p:txBody>
      </p:sp>
      <p:sp>
        <p:nvSpPr>
          <p:cNvPr id="18" name="object 18"/>
          <p:cNvSpPr txBox="1"/>
          <p:nvPr/>
        </p:nvSpPr>
        <p:spPr>
          <a:xfrm>
            <a:off x="7870952" y="1198245"/>
            <a:ext cx="388620" cy="186690"/>
          </a:xfrm>
          <a:prstGeom prst="rect">
            <a:avLst/>
          </a:prstGeom>
        </p:spPr>
        <p:txBody>
          <a:bodyPr vert="horz" wrap="square" lIns="0" tIns="13335" rIns="0" bIns="0" rtlCol="0">
            <a:spAutoFit/>
          </a:bodyPr>
          <a:lstStyle/>
          <a:p>
            <a:pPr marL="12700">
              <a:lnSpc>
                <a:spcPct val="100000"/>
              </a:lnSpc>
              <a:spcBef>
                <a:spcPts val="105"/>
              </a:spcBef>
            </a:pPr>
            <a:r>
              <a:rPr sz="1050" dirty="0">
                <a:latin typeface="Arial"/>
                <a:cs typeface="Arial"/>
              </a:rPr>
              <a:t>20</a:t>
            </a:r>
            <a:r>
              <a:rPr sz="1050" spc="-75" dirty="0">
                <a:latin typeface="Arial"/>
                <a:cs typeface="Arial"/>
              </a:rPr>
              <a:t> </a:t>
            </a:r>
            <a:r>
              <a:rPr sz="1050" spc="-5" dirty="0">
                <a:latin typeface="Arial"/>
                <a:cs typeface="Arial"/>
              </a:rPr>
              <a:t>yrs</a:t>
            </a:r>
            <a:endParaRPr sz="1050">
              <a:latin typeface="Arial"/>
              <a:cs typeface="Arial"/>
            </a:endParaRPr>
          </a:p>
        </p:txBody>
      </p:sp>
      <p:sp>
        <p:nvSpPr>
          <p:cNvPr id="19" name="object 19"/>
          <p:cNvSpPr/>
          <p:nvPr/>
        </p:nvSpPr>
        <p:spPr>
          <a:xfrm>
            <a:off x="820674" y="4921758"/>
            <a:ext cx="1445260" cy="219710"/>
          </a:xfrm>
          <a:custGeom>
            <a:avLst/>
            <a:gdLst/>
            <a:ahLst/>
            <a:cxnLst/>
            <a:rect l="l" t="t" r="r" b="b"/>
            <a:pathLst>
              <a:path w="1445260" h="219710">
                <a:moveTo>
                  <a:pt x="1444752" y="0"/>
                </a:moveTo>
                <a:lnTo>
                  <a:pt x="1443825" y="69348"/>
                </a:lnTo>
                <a:lnTo>
                  <a:pt x="1441240" y="129588"/>
                </a:lnTo>
                <a:lnTo>
                  <a:pt x="1437290" y="177100"/>
                </a:lnTo>
                <a:lnTo>
                  <a:pt x="1426464" y="219456"/>
                </a:lnTo>
                <a:lnTo>
                  <a:pt x="18287" y="219456"/>
                </a:lnTo>
                <a:lnTo>
                  <a:pt x="12508" y="208263"/>
                </a:lnTo>
                <a:lnTo>
                  <a:pt x="7488" y="177100"/>
                </a:lnTo>
                <a:lnTo>
                  <a:pt x="3529" y="129588"/>
                </a:lnTo>
                <a:lnTo>
                  <a:pt x="932" y="69348"/>
                </a:lnTo>
                <a:lnTo>
                  <a:pt x="0" y="0"/>
                </a:lnTo>
              </a:path>
            </a:pathLst>
          </a:custGeom>
          <a:ln w="28955">
            <a:solidFill>
              <a:srgbClr val="000000"/>
            </a:solidFill>
          </a:ln>
        </p:spPr>
        <p:txBody>
          <a:bodyPr wrap="square" lIns="0" tIns="0" rIns="0" bIns="0" rtlCol="0"/>
          <a:lstStyle/>
          <a:p>
            <a:endParaRPr/>
          </a:p>
        </p:txBody>
      </p:sp>
      <p:sp>
        <p:nvSpPr>
          <p:cNvPr id="20" name="object 20"/>
          <p:cNvSpPr txBox="1"/>
          <p:nvPr/>
        </p:nvSpPr>
        <p:spPr>
          <a:xfrm>
            <a:off x="1183639" y="4922901"/>
            <a:ext cx="104140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LIEUTENANT ~4</a:t>
            </a:r>
            <a:r>
              <a:rPr sz="800" spc="-90" dirty="0">
                <a:latin typeface="Arial"/>
                <a:cs typeface="Arial"/>
              </a:rPr>
              <a:t> </a:t>
            </a:r>
            <a:r>
              <a:rPr sz="800" dirty="0">
                <a:latin typeface="Arial"/>
                <a:cs typeface="Arial"/>
              </a:rPr>
              <a:t>YRS</a:t>
            </a:r>
            <a:endParaRPr sz="800">
              <a:latin typeface="Arial"/>
              <a:cs typeface="Arial"/>
            </a:endParaRPr>
          </a:p>
        </p:txBody>
      </p:sp>
      <p:sp>
        <p:nvSpPr>
          <p:cNvPr id="21" name="object 21"/>
          <p:cNvSpPr/>
          <p:nvPr/>
        </p:nvSpPr>
        <p:spPr>
          <a:xfrm>
            <a:off x="2276094" y="4921758"/>
            <a:ext cx="2150745" cy="219710"/>
          </a:xfrm>
          <a:custGeom>
            <a:avLst/>
            <a:gdLst/>
            <a:ahLst/>
            <a:cxnLst/>
            <a:rect l="l" t="t" r="r" b="b"/>
            <a:pathLst>
              <a:path w="2150745" h="219710">
                <a:moveTo>
                  <a:pt x="2150364" y="0"/>
                </a:moveTo>
                <a:lnTo>
                  <a:pt x="2149437" y="69348"/>
                </a:lnTo>
                <a:lnTo>
                  <a:pt x="2146852" y="129588"/>
                </a:lnTo>
                <a:lnTo>
                  <a:pt x="2142902" y="177100"/>
                </a:lnTo>
                <a:lnTo>
                  <a:pt x="2132076" y="219456"/>
                </a:lnTo>
                <a:lnTo>
                  <a:pt x="18287" y="219456"/>
                </a:lnTo>
                <a:lnTo>
                  <a:pt x="12484" y="208263"/>
                </a:lnTo>
                <a:lnTo>
                  <a:pt x="7461" y="177100"/>
                </a:lnTo>
                <a:lnTo>
                  <a:pt x="3511" y="129588"/>
                </a:lnTo>
                <a:lnTo>
                  <a:pt x="926" y="69348"/>
                </a:lnTo>
                <a:lnTo>
                  <a:pt x="0" y="0"/>
                </a:lnTo>
              </a:path>
            </a:pathLst>
          </a:custGeom>
          <a:ln w="28956">
            <a:solidFill>
              <a:srgbClr val="000000"/>
            </a:solidFill>
          </a:ln>
        </p:spPr>
        <p:txBody>
          <a:bodyPr wrap="square" lIns="0" tIns="0" rIns="0" bIns="0" rtlCol="0"/>
          <a:lstStyle/>
          <a:p>
            <a:endParaRPr/>
          </a:p>
        </p:txBody>
      </p:sp>
      <p:sp>
        <p:nvSpPr>
          <p:cNvPr id="22" name="object 22"/>
          <p:cNvSpPr txBox="1"/>
          <p:nvPr/>
        </p:nvSpPr>
        <p:spPr>
          <a:xfrm>
            <a:off x="2940176" y="4922901"/>
            <a:ext cx="820419"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CAPTAIN~6</a:t>
            </a:r>
            <a:r>
              <a:rPr sz="800" spc="-80" dirty="0">
                <a:latin typeface="Arial"/>
                <a:cs typeface="Arial"/>
              </a:rPr>
              <a:t> </a:t>
            </a:r>
            <a:r>
              <a:rPr sz="800" dirty="0">
                <a:latin typeface="Arial"/>
                <a:cs typeface="Arial"/>
              </a:rPr>
              <a:t>YRS</a:t>
            </a:r>
            <a:endParaRPr sz="800">
              <a:latin typeface="Arial"/>
              <a:cs typeface="Arial"/>
            </a:endParaRPr>
          </a:p>
        </p:txBody>
      </p:sp>
      <p:sp>
        <p:nvSpPr>
          <p:cNvPr id="23" name="object 23"/>
          <p:cNvSpPr/>
          <p:nvPr/>
        </p:nvSpPr>
        <p:spPr>
          <a:xfrm>
            <a:off x="4424934" y="4924805"/>
            <a:ext cx="2528570" cy="213360"/>
          </a:xfrm>
          <a:custGeom>
            <a:avLst/>
            <a:gdLst/>
            <a:ahLst/>
            <a:cxnLst/>
            <a:rect l="l" t="t" r="r" b="b"/>
            <a:pathLst>
              <a:path w="2528570" h="213360">
                <a:moveTo>
                  <a:pt x="2528316" y="0"/>
                </a:moveTo>
                <a:lnTo>
                  <a:pt x="2526913" y="83058"/>
                </a:lnTo>
                <a:lnTo>
                  <a:pt x="2523093" y="150876"/>
                </a:lnTo>
                <a:lnTo>
                  <a:pt x="2517439" y="196596"/>
                </a:lnTo>
                <a:lnTo>
                  <a:pt x="2510536" y="213360"/>
                </a:lnTo>
                <a:lnTo>
                  <a:pt x="17779" y="213360"/>
                </a:lnTo>
                <a:lnTo>
                  <a:pt x="10876" y="196596"/>
                </a:lnTo>
                <a:lnTo>
                  <a:pt x="5222" y="150876"/>
                </a:lnTo>
                <a:lnTo>
                  <a:pt x="1402" y="83058"/>
                </a:lnTo>
                <a:lnTo>
                  <a:pt x="0" y="0"/>
                </a:lnTo>
              </a:path>
            </a:pathLst>
          </a:custGeom>
          <a:ln w="28956">
            <a:solidFill>
              <a:srgbClr val="000000"/>
            </a:solidFill>
          </a:ln>
        </p:spPr>
        <p:txBody>
          <a:bodyPr wrap="square" lIns="0" tIns="0" rIns="0" bIns="0" rtlCol="0"/>
          <a:lstStyle/>
          <a:p>
            <a:endParaRPr/>
          </a:p>
        </p:txBody>
      </p:sp>
      <p:sp>
        <p:nvSpPr>
          <p:cNvPr id="24" name="object 24"/>
          <p:cNvSpPr txBox="1"/>
          <p:nvPr/>
        </p:nvSpPr>
        <p:spPr>
          <a:xfrm>
            <a:off x="5306059" y="4923790"/>
            <a:ext cx="76390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MAJOR ~7</a:t>
            </a:r>
            <a:r>
              <a:rPr sz="800" spc="-85" dirty="0">
                <a:latin typeface="Arial"/>
                <a:cs typeface="Arial"/>
              </a:rPr>
              <a:t> </a:t>
            </a:r>
            <a:r>
              <a:rPr sz="800" dirty="0">
                <a:latin typeface="Arial"/>
                <a:cs typeface="Arial"/>
              </a:rPr>
              <a:t>YRS</a:t>
            </a:r>
            <a:endParaRPr sz="800">
              <a:latin typeface="Arial"/>
              <a:cs typeface="Arial"/>
            </a:endParaRPr>
          </a:p>
        </p:txBody>
      </p:sp>
      <p:sp>
        <p:nvSpPr>
          <p:cNvPr id="25" name="object 25"/>
          <p:cNvSpPr/>
          <p:nvPr/>
        </p:nvSpPr>
        <p:spPr>
          <a:xfrm>
            <a:off x="6957821" y="4923282"/>
            <a:ext cx="1819910" cy="218440"/>
          </a:xfrm>
          <a:custGeom>
            <a:avLst/>
            <a:gdLst/>
            <a:ahLst/>
            <a:cxnLst/>
            <a:rect l="l" t="t" r="r" b="b"/>
            <a:pathLst>
              <a:path w="1819909" h="218439">
                <a:moveTo>
                  <a:pt x="1819655" y="0"/>
                </a:moveTo>
                <a:lnTo>
                  <a:pt x="1818229" y="84843"/>
                </a:lnTo>
                <a:lnTo>
                  <a:pt x="1814337" y="154114"/>
                </a:lnTo>
                <a:lnTo>
                  <a:pt x="1808565" y="200810"/>
                </a:lnTo>
                <a:lnTo>
                  <a:pt x="1801495" y="217932"/>
                </a:lnTo>
                <a:lnTo>
                  <a:pt x="18160" y="217932"/>
                </a:lnTo>
                <a:lnTo>
                  <a:pt x="11090" y="200810"/>
                </a:lnTo>
                <a:lnTo>
                  <a:pt x="5318" y="154114"/>
                </a:lnTo>
                <a:lnTo>
                  <a:pt x="1426" y="84843"/>
                </a:lnTo>
                <a:lnTo>
                  <a:pt x="0" y="0"/>
                </a:lnTo>
              </a:path>
            </a:pathLst>
          </a:custGeom>
          <a:ln w="28956">
            <a:solidFill>
              <a:srgbClr val="000000"/>
            </a:solidFill>
          </a:ln>
        </p:spPr>
        <p:txBody>
          <a:bodyPr wrap="square" lIns="0" tIns="0" rIns="0" bIns="0" rtlCol="0"/>
          <a:lstStyle/>
          <a:p>
            <a:endParaRPr/>
          </a:p>
        </p:txBody>
      </p:sp>
      <p:sp>
        <p:nvSpPr>
          <p:cNvPr id="26" name="object 26"/>
          <p:cNvSpPr txBox="1"/>
          <p:nvPr/>
        </p:nvSpPr>
        <p:spPr>
          <a:xfrm>
            <a:off x="7337806" y="4923282"/>
            <a:ext cx="1174115"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LIEUTENANT</a:t>
            </a:r>
            <a:r>
              <a:rPr sz="800" spc="-55" dirty="0">
                <a:latin typeface="Arial"/>
                <a:cs typeface="Arial"/>
              </a:rPr>
              <a:t> </a:t>
            </a:r>
            <a:r>
              <a:rPr sz="800" spc="-5" dirty="0">
                <a:latin typeface="Arial"/>
                <a:cs typeface="Arial"/>
              </a:rPr>
              <a:t>COLONEL</a:t>
            </a:r>
            <a:endParaRPr sz="800">
              <a:latin typeface="Arial"/>
              <a:cs typeface="Arial"/>
            </a:endParaRPr>
          </a:p>
        </p:txBody>
      </p:sp>
      <p:sp>
        <p:nvSpPr>
          <p:cNvPr id="27" name="object 27"/>
          <p:cNvSpPr/>
          <p:nvPr/>
        </p:nvSpPr>
        <p:spPr>
          <a:xfrm>
            <a:off x="2388107" y="4905755"/>
            <a:ext cx="278892" cy="208787"/>
          </a:xfrm>
          <a:prstGeom prst="rect">
            <a:avLst/>
          </a:prstGeom>
          <a:blipFill>
            <a:blip r:embed="rId5" cstate="print"/>
            <a:stretch>
              <a:fillRect/>
            </a:stretch>
          </a:blipFill>
        </p:spPr>
        <p:txBody>
          <a:bodyPr wrap="square" lIns="0" tIns="0" rIns="0" bIns="0" rtlCol="0"/>
          <a:lstStyle/>
          <a:p>
            <a:endParaRPr/>
          </a:p>
        </p:txBody>
      </p:sp>
      <p:sp>
        <p:nvSpPr>
          <p:cNvPr id="28" name="object 28"/>
          <p:cNvSpPr/>
          <p:nvPr/>
        </p:nvSpPr>
        <p:spPr>
          <a:xfrm>
            <a:off x="850391" y="4905755"/>
            <a:ext cx="140208" cy="208787"/>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1025652" y="4905755"/>
            <a:ext cx="106680" cy="208787"/>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4728460" y="4902684"/>
            <a:ext cx="312864" cy="234730"/>
          </a:xfrm>
          <a:prstGeom prst="rect">
            <a:avLst/>
          </a:prstGeom>
          <a:blipFill>
            <a:blip r:embed="rId8" cstate="print"/>
            <a:stretch>
              <a:fillRect/>
            </a:stretch>
          </a:blipFill>
        </p:spPr>
        <p:txBody>
          <a:bodyPr wrap="square" lIns="0" tIns="0" rIns="0" bIns="0" rtlCol="0"/>
          <a:lstStyle/>
          <a:p>
            <a:endParaRPr/>
          </a:p>
        </p:txBody>
      </p:sp>
      <p:sp>
        <p:nvSpPr>
          <p:cNvPr id="31" name="object 31"/>
          <p:cNvSpPr/>
          <p:nvPr/>
        </p:nvSpPr>
        <p:spPr>
          <a:xfrm>
            <a:off x="7014256" y="4912608"/>
            <a:ext cx="304840" cy="210625"/>
          </a:xfrm>
          <a:prstGeom prst="rect">
            <a:avLst/>
          </a:prstGeom>
          <a:blipFill>
            <a:blip r:embed="rId9" cstate="print"/>
            <a:stretch>
              <a:fillRect/>
            </a:stretch>
          </a:blipFill>
        </p:spPr>
        <p:txBody>
          <a:bodyPr wrap="square" lIns="0" tIns="0" rIns="0" bIns="0" rtlCol="0"/>
          <a:lstStyle/>
          <a:p>
            <a:endParaRPr/>
          </a:p>
        </p:txBody>
      </p:sp>
      <p:sp>
        <p:nvSpPr>
          <p:cNvPr id="32" name="object 32"/>
          <p:cNvSpPr/>
          <p:nvPr/>
        </p:nvSpPr>
        <p:spPr>
          <a:xfrm>
            <a:off x="823722" y="863346"/>
            <a:ext cx="160019" cy="332232"/>
          </a:xfrm>
          <a:prstGeom prst="rect">
            <a:avLst/>
          </a:prstGeom>
          <a:blipFill>
            <a:blip r:embed="rId10" cstate="print"/>
            <a:stretch>
              <a:fillRect/>
            </a:stretch>
          </a:blipFill>
        </p:spPr>
        <p:txBody>
          <a:bodyPr wrap="square" lIns="0" tIns="0" rIns="0" bIns="0" rtlCol="0"/>
          <a:lstStyle/>
          <a:p>
            <a:endParaRPr/>
          </a:p>
        </p:txBody>
      </p:sp>
      <p:sp>
        <p:nvSpPr>
          <p:cNvPr id="33" name="object 33"/>
          <p:cNvSpPr/>
          <p:nvPr/>
        </p:nvSpPr>
        <p:spPr>
          <a:xfrm>
            <a:off x="823722" y="863346"/>
            <a:ext cx="160020" cy="332740"/>
          </a:xfrm>
          <a:custGeom>
            <a:avLst/>
            <a:gdLst/>
            <a:ahLst/>
            <a:cxnLst/>
            <a:rect l="l" t="t" r="r" b="b"/>
            <a:pathLst>
              <a:path w="160019" h="332740">
                <a:moveTo>
                  <a:pt x="0" y="332232"/>
                </a:moveTo>
                <a:lnTo>
                  <a:pt x="160019" y="332232"/>
                </a:lnTo>
                <a:lnTo>
                  <a:pt x="160019" y="0"/>
                </a:lnTo>
                <a:lnTo>
                  <a:pt x="0" y="0"/>
                </a:lnTo>
                <a:lnTo>
                  <a:pt x="0" y="332232"/>
                </a:lnTo>
                <a:close/>
              </a:path>
            </a:pathLst>
          </a:custGeom>
          <a:ln w="25908">
            <a:solidFill>
              <a:srgbClr val="00946E"/>
            </a:solidFill>
          </a:ln>
        </p:spPr>
        <p:txBody>
          <a:bodyPr wrap="square" lIns="0" tIns="0" rIns="0" bIns="0" rtlCol="0"/>
          <a:lstStyle/>
          <a:p>
            <a:endParaRPr/>
          </a:p>
        </p:txBody>
      </p:sp>
      <p:sp>
        <p:nvSpPr>
          <p:cNvPr id="34" name="object 34"/>
          <p:cNvSpPr txBox="1"/>
          <p:nvPr/>
        </p:nvSpPr>
        <p:spPr>
          <a:xfrm>
            <a:off x="865733" y="862711"/>
            <a:ext cx="75565" cy="330835"/>
          </a:xfrm>
          <a:prstGeom prst="rect">
            <a:avLst/>
          </a:prstGeom>
        </p:spPr>
        <p:txBody>
          <a:bodyPr vert="horz" wrap="square" lIns="0" tIns="13335" rIns="0" bIns="0" rtlCol="0">
            <a:spAutoFit/>
          </a:bodyPr>
          <a:lstStyle/>
          <a:p>
            <a:pPr marL="12700" marR="5080" algn="just">
              <a:lnSpc>
                <a:spcPct val="100000"/>
              </a:lnSpc>
              <a:spcBef>
                <a:spcPts val="105"/>
              </a:spcBef>
            </a:pPr>
            <a:r>
              <a:rPr sz="500" b="1" dirty="0">
                <a:latin typeface="Arial"/>
                <a:cs typeface="Arial"/>
              </a:rPr>
              <a:t>B  O  L  C</a:t>
            </a:r>
            <a:endParaRPr sz="500">
              <a:latin typeface="Arial"/>
              <a:cs typeface="Arial"/>
            </a:endParaRPr>
          </a:p>
        </p:txBody>
      </p:sp>
      <p:sp>
        <p:nvSpPr>
          <p:cNvPr id="35" name="object 35"/>
          <p:cNvSpPr/>
          <p:nvPr/>
        </p:nvSpPr>
        <p:spPr>
          <a:xfrm>
            <a:off x="928116" y="836675"/>
            <a:ext cx="1360932" cy="440436"/>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1085088" y="932688"/>
            <a:ext cx="1057656" cy="234696"/>
          </a:xfrm>
          <a:prstGeom prst="rect">
            <a:avLst/>
          </a:prstGeom>
          <a:blipFill>
            <a:blip r:embed="rId12" cstate="print"/>
            <a:stretch>
              <a:fillRect/>
            </a:stretch>
          </a:blipFill>
        </p:spPr>
        <p:txBody>
          <a:bodyPr wrap="square" lIns="0" tIns="0" rIns="0" bIns="0" rtlCol="0"/>
          <a:lstStyle/>
          <a:p>
            <a:endParaRPr/>
          </a:p>
        </p:txBody>
      </p:sp>
      <p:sp>
        <p:nvSpPr>
          <p:cNvPr id="37" name="object 37"/>
          <p:cNvSpPr txBox="1"/>
          <p:nvPr/>
        </p:nvSpPr>
        <p:spPr>
          <a:xfrm>
            <a:off x="1138834" y="952626"/>
            <a:ext cx="941069" cy="147955"/>
          </a:xfrm>
          <a:prstGeom prst="rect">
            <a:avLst/>
          </a:prstGeom>
        </p:spPr>
        <p:txBody>
          <a:bodyPr vert="horz" wrap="square" lIns="0" tIns="13335" rIns="0" bIns="0" rtlCol="0">
            <a:spAutoFit/>
          </a:bodyPr>
          <a:lstStyle/>
          <a:p>
            <a:pPr marL="12700">
              <a:lnSpc>
                <a:spcPct val="100000"/>
              </a:lnSpc>
              <a:spcBef>
                <a:spcPts val="105"/>
              </a:spcBef>
            </a:pPr>
            <a:r>
              <a:rPr sz="800" b="1" dirty="0">
                <a:solidFill>
                  <a:srgbClr val="FFFFFF"/>
                </a:solidFill>
                <a:latin typeface="Arial"/>
                <a:cs typeface="Arial"/>
              </a:rPr>
              <a:t>KEY</a:t>
            </a:r>
            <a:r>
              <a:rPr sz="800" b="1" spc="-50" dirty="0">
                <a:solidFill>
                  <a:srgbClr val="FFFFFF"/>
                </a:solidFill>
                <a:latin typeface="Arial"/>
                <a:cs typeface="Arial"/>
              </a:rPr>
              <a:t> </a:t>
            </a:r>
            <a:r>
              <a:rPr sz="800" b="1" spc="-5" dirty="0">
                <a:solidFill>
                  <a:srgbClr val="FFFFFF"/>
                </a:solidFill>
                <a:latin typeface="Arial"/>
                <a:cs typeface="Arial"/>
              </a:rPr>
              <a:t>ASSIGNMENT</a:t>
            </a:r>
            <a:endParaRPr sz="800">
              <a:latin typeface="Arial"/>
              <a:cs typeface="Arial"/>
            </a:endParaRPr>
          </a:p>
        </p:txBody>
      </p:sp>
      <p:sp>
        <p:nvSpPr>
          <p:cNvPr id="38" name="object 38"/>
          <p:cNvSpPr/>
          <p:nvPr/>
        </p:nvSpPr>
        <p:spPr>
          <a:xfrm>
            <a:off x="2237994" y="863346"/>
            <a:ext cx="178307" cy="332232"/>
          </a:xfrm>
          <a:prstGeom prst="rect">
            <a:avLst/>
          </a:prstGeom>
          <a:blipFill>
            <a:blip r:embed="rId13" cstate="print"/>
            <a:stretch>
              <a:fillRect/>
            </a:stretch>
          </a:blipFill>
        </p:spPr>
        <p:txBody>
          <a:bodyPr wrap="square" lIns="0" tIns="0" rIns="0" bIns="0" rtlCol="0"/>
          <a:lstStyle/>
          <a:p>
            <a:endParaRPr/>
          </a:p>
        </p:txBody>
      </p:sp>
      <p:sp>
        <p:nvSpPr>
          <p:cNvPr id="39" name="object 39"/>
          <p:cNvSpPr/>
          <p:nvPr/>
        </p:nvSpPr>
        <p:spPr>
          <a:xfrm>
            <a:off x="2237994" y="863346"/>
            <a:ext cx="178435" cy="332740"/>
          </a:xfrm>
          <a:custGeom>
            <a:avLst/>
            <a:gdLst/>
            <a:ahLst/>
            <a:cxnLst/>
            <a:rect l="l" t="t" r="r" b="b"/>
            <a:pathLst>
              <a:path w="178435" h="332740">
                <a:moveTo>
                  <a:pt x="0" y="332232"/>
                </a:moveTo>
                <a:lnTo>
                  <a:pt x="178307" y="332232"/>
                </a:lnTo>
                <a:lnTo>
                  <a:pt x="178307" y="0"/>
                </a:lnTo>
                <a:lnTo>
                  <a:pt x="0" y="0"/>
                </a:lnTo>
                <a:lnTo>
                  <a:pt x="0" y="332232"/>
                </a:lnTo>
                <a:close/>
              </a:path>
            </a:pathLst>
          </a:custGeom>
          <a:ln w="25908">
            <a:solidFill>
              <a:srgbClr val="00946E"/>
            </a:solidFill>
          </a:ln>
        </p:spPr>
        <p:txBody>
          <a:bodyPr wrap="square" lIns="0" tIns="0" rIns="0" bIns="0" rtlCol="0"/>
          <a:lstStyle/>
          <a:p>
            <a:endParaRPr/>
          </a:p>
        </p:txBody>
      </p:sp>
      <p:sp>
        <p:nvSpPr>
          <p:cNvPr id="40" name="object 40"/>
          <p:cNvSpPr txBox="1"/>
          <p:nvPr/>
        </p:nvSpPr>
        <p:spPr>
          <a:xfrm>
            <a:off x="2283079" y="855091"/>
            <a:ext cx="89535" cy="345440"/>
          </a:xfrm>
          <a:prstGeom prst="rect">
            <a:avLst/>
          </a:prstGeom>
        </p:spPr>
        <p:txBody>
          <a:bodyPr vert="horz" wrap="square" lIns="0" tIns="12065" rIns="0" bIns="0" rtlCol="0">
            <a:spAutoFit/>
          </a:bodyPr>
          <a:lstStyle/>
          <a:p>
            <a:pPr marL="12700" marR="5080" algn="just">
              <a:lnSpc>
                <a:spcPct val="100000"/>
              </a:lnSpc>
              <a:spcBef>
                <a:spcPts val="95"/>
              </a:spcBef>
            </a:pPr>
            <a:r>
              <a:rPr sz="700" b="1" spc="-5" dirty="0">
                <a:latin typeface="Arial"/>
                <a:cs typeface="Arial"/>
              </a:rPr>
              <a:t>C  C  C</a:t>
            </a:r>
            <a:endParaRPr sz="700">
              <a:latin typeface="Arial"/>
              <a:cs typeface="Arial"/>
            </a:endParaRPr>
          </a:p>
        </p:txBody>
      </p:sp>
      <p:sp>
        <p:nvSpPr>
          <p:cNvPr id="41" name="object 41"/>
          <p:cNvSpPr/>
          <p:nvPr/>
        </p:nvSpPr>
        <p:spPr>
          <a:xfrm>
            <a:off x="2360676" y="835152"/>
            <a:ext cx="1060703" cy="441960"/>
          </a:xfrm>
          <a:prstGeom prst="rect">
            <a:avLst/>
          </a:prstGeom>
          <a:blipFill>
            <a:blip r:embed="rId14" cstate="print"/>
            <a:stretch>
              <a:fillRect/>
            </a:stretch>
          </a:blipFill>
        </p:spPr>
        <p:txBody>
          <a:bodyPr wrap="square" lIns="0" tIns="0" rIns="0" bIns="0" rtlCol="0"/>
          <a:lstStyle/>
          <a:p>
            <a:endParaRPr/>
          </a:p>
        </p:txBody>
      </p:sp>
      <p:sp>
        <p:nvSpPr>
          <p:cNvPr id="42" name="object 42"/>
          <p:cNvSpPr/>
          <p:nvPr/>
        </p:nvSpPr>
        <p:spPr>
          <a:xfrm>
            <a:off x="2532888" y="932688"/>
            <a:ext cx="754379" cy="234696"/>
          </a:xfrm>
          <a:prstGeom prst="rect">
            <a:avLst/>
          </a:prstGeom>
          <a:blipFill>
            <a:blip r:embed="rId15" cstate="print"/>
            <a:stretch>
              <a:fillRect/>
            </a:stretch>
          </a:blipFill>
        </p:spPr>
        <p:txBody>
          <a:bodyPr wrap="square" lIns="0" tIns="0" rIns="0" bIns="0" rtlCol="0"/>
          <a:lstStyle/>
          <a:p>
            <a:endParaRPr/>
          </a:p>
        </p:txBody>
      </p:sp>
      <p:sp>
        <p:nvSpPr>
          <p:cNvPr id="43" name="object 43"/>
          <p:cNvSpPr txBox="1"/>
          <p:nvPr/>
        </p:nvSpPr>
        <p:spPr>
          <a:xfrm>
            <a:off x="2585466" y="952626"/>
            <a:ext cx="610235" cy="147955"/>
          </a:xfrm>
          <a:prstGeom prst="rect">
            <a:avLst/>
          </a:prstGeom>
        </p:spPr>
        <p:txBody>
          <a:bodyPr vert="horz" wrap="square" lIns="0" tIns="13335" rIns="0" bIns="0" rtlCol="0">
            <a:spAutoFit/>
          </a:bodyPr>
          <a:lstStyle/>
          <a:p>
            <a:pPr marL="12700">
              <a:lnSpc>
                <a:spcPct val="100000"/>
              </a:lnSpc>
              <a:spcBef>
                <a:spcPts val="105"/>
              </a:spcBef>
            </a:pPr>
            <a:r>
              <a:rPr sz="800" b="1" spc="-5" dirty="0">
                <a:solidFill>
                  <a:srgbClr val="FFFFFF"/>
                </a:solidFill>
                <a:latin typeface="Arial"/>
                <a:cs typeface="Arial"/>
              </a:rPr>
              <a:t>36</a:t>
            </a:r>
            <a:r>
              <a:rPr sz="800" b="1" spc="-35" dirty="0">
                <a:solidFill>
                  <a:srgbClr val="FFFFFF"/>
                </a:solidFill>
                <a:latin typeface="Arial"/>
                <a:cs typeface="Arial"/>
              </a:rPr>
              <a:t> </a:t>
            </a:r>
            <a:r>
              <a:rPr sz="800" b="1" spc="-5" dirty="0">
                <a:solidFill>
                  <a:srgbClr val="FFFFFF"/>
                </a:solidFill>
                <a:latin typeface="Arial"/>
                <a:cs typeface="Arial"/>
              </a:rPr>
              <a:t>MONTHS</a:t>
            </a:r>
            <a:endParaRPr sz="800">
              <a:latin typeface="Arial"/>
              <a:cs typeface="Arial"/>
            </a:endParaRPr>
          </a:p>
        </p:txBody>
      </p:sp>
      <p:sp>
        <p:nvSpPr>
          <p:cNvPr id="44" name="object 44"/>
          <p:cNvSpPr/>
          <p:nvPr/>
        </p:nvSpPr>
        <p:spPr>
          <a:xfrm>
            <a:off x="4427982" y="863346"/>
            <a:ext cx="358139" cy="332232"/>
          </a:xfrm>
          <a:prstGeom prst="rect">
            <a:avLst/>
          </a:prstGeom>
          <a:blipFill>
            <a:blip r:embed="rId16" cstate="print"/>
            <a:stretch>
              <a:fillRect/>
            </a:stretch>
          </a:blipFill>
        </p:spPr>
        <p:txBody>
          <a:bodyPr wrap="square" lIns="0" tIns="0" rIns="0" bIns="0" rtlCol="0"/>
          <a:lstStyle/>
          <a:p>
            <a:endParaRPr/>
          </a:p>
        </p:txBody>
      </p:sp>
      <p:sp>
        <p:nvSpPr>
          <p:cNvPr id="45" name="object 45"/>
          <p:cNvSpPr/>
          <p:nvPr/>
        </p:nvSpPr>
        <p:spPr>
          <a:xfrm>
            <a:off x="4427982" y="863346"/>
            <a:ext cx="358140" cy="332740"/>
          </a:xfrm>
          <a:custGeom>
            <a:avLst/>
            <a:gdLst/>
            <a:ahLst/>
            <a:cxnLst/>
            <a:rect l="l" t="t" r="r" b="b"/>
            <a:pathLst>
              <a:path w="358139" h="332740">
                <a:moveTo>
                  <a:pt x="0" y="332232"/>
                </a:moveTo>
                <a:lnTo>
                  <a:pt x="358139" y="332232"/>
                </a:lnTo>
                <a:lnTo>
                  <a:pt x="358139" y="0"/>
                </a:lnTo>
                <a:lnTo>
                  <a:pt x="0" y="0"/>
                </a:lnTo>
                <a:lnTo>
                  <a:pt x="0" y="332232"/>
                </a:lnTo>
                <a:close/>
              </a:path>
            </a:pathLst>
          </a:custGeom>
          <a:ln w="25907">
            <a:solidFill>
              <a:srgbClr val="00946E"/>
            </a:solidFill>
          </a:ln>
        </p:spPr>
        <p:txBody>
          <a:bodyPr wrap="square" lIns="0" tIns="0" rIns="0" bIns="0" rtlCol="0"/>
          <a:lstStyle/>
          <a:p>
            <a:endParaRPr/>
          </a:p>
        </p:txBody>
      </p:sp>
      <p:sp>
        <p:nvSpPr>
          <p:cNvPr id="46" name="object 46"/>
          <p:cNvSpPr txBox="1"/>
          <p:nvPr/>
        </p:nvSpPr>
        <p:spPr>
          <a:xfrm>
            <a:off x="4440935" y="961771"/>
            <a:ext cx="332740" cy="132080"/>
          </a:xfrm>
          <a:prstGeom prst="rect">
            <a:avLst/>
          </a:prstGeom>
        </p:spPr>
        <p:txBody>
          <a:bodyPr vert="horz" wrap="square" lIns="0" tIns="12065" rIns="0" bIns="0" rtlCol="0">
            <a:spAutoFit/>
          </a:bodyPr>
          <a:lstStyle/>
          <a:p>
            <a:pPr marL="97155">
              <a:lnSpc>
                <a:spcPct val="100000"/>
              </a:lnSpc>
              <a:spcBef>
                <a:spcPts val="95"/>
              </a:spcBef>
            </a:pPr>
            <a:r>
              <a:rPr sz="700" b="1" spc="-10" dirty="0">
                <a:latin typeface="Arial"/>
                <a:cs typeface="Arial"/>
              </a:rPr>
              <a:t>ILE</a:t>
            </a:r>
            <a:endParaRPr sz="700">
              <a:latin typeface="Arial"/>
              <a:cs typeface="Arial"/>
            </a:endParaRPr>
          </a:p>
        </p:txBody>
      </p:sp>
      <p:sp>
        <p:nvSpPr>
          <p:cNvPr id="47" name="object 47"/>
          <p:cNvSpPr/>
          <p:nvPr/>
        </p:nvSpPr>
        <p:spPr>
          <a:xfrm>
            <a:off x="6938771" y="836675"/>
            <a:ext cx="803148" cy="440436"/>
          </a:xfrm>
          <a:prstGeom prst="rect">
            <a:avLst/>
          </a:prstGeom>
          <a:blipFill>
            <a:blip r:embed="rId17" cstate="print"/>
            <a:stretch>
              <a:fillRect/>
            </a:stretch>
          </a:blipFill>
        </p:spPr>
        <p:txBody>
          <a:bodyPr wrap="square" lIns="0" tIns="0" rIns="0" bIns="0" rtlCol="0"/>
          <a:lstStyle/>
          <a:p>
            <a:endParaRPr/>
          </a:p>
        </p:txBody>
      </p:sp>
      <p:sp>
        <p:nvSpPr>
          <p:cNvPr id="48" name="object 48"/>
          <p:cNvSpPr/>
          <p:nvPr/>
        </p:nvSpPr>
        <p:spPr>
          <a:xfrm>
            <a:off x="7059168" y="932688"/>
            <a:ext cx="573024" cy="234696"/>
          </a:xfrm>
          <a:prstGeom prst="rect">
            <a:avLst/>
          </a:prstGeom>
          <a:blipFill>
            <a:blip r:embed="rId18" cstate="print"/>
            <a:stretch>
              <a:fillRect/>
            </a:stretch>
          </a:blipFill>
        </p:spPr>
        <p:txBody>
          <a:bodyPr wrap="square" lIns="0" tIns="0" rIns="0" bIns="0" rtlCol="0"/>
          <a:lstStyle/>
          <a:p>
            <a:endParaRPr/>
          </a:p>
        </p:txBody>
      </p:sp>
      <p:sp>
        <p:nvSpPr>
          <p:cNvPr id="49" name="object 49"/>
          <p:cNvSpPr txBox="1"/>
          <p:nvPr/>
        </p:nvSpPr>
        <p:spPr>
          <a:xfrm>
            <a:off x="7113269" y="952626"/>
            <a:ext cx="455295" cy="147955"/>
          </a:xfrm>
          <a:prstGeom prst="rect">
            <a:avLst/>
          </a:prstGeom>
        </p:spPr>
        <p:txBody>
          <a:bodyPr vert="horz" wrap="square" lIns="0" tIns="13335" rIns="0" bIns="0" rtlCol="0">
            <a:spAutoFit/>
          </a:bodyPr>
          <a:lstStyle/>
          <a:p>
            <a:pPr marL="12700">
              <a:lnSpc>
                <a:spcPct val="100000"/>
              </a:lnSpc>
              <a:spcBef>
                <a:spcPts val="105"/>
              </a:spcBef>
            </a:pPr>
            <a:r>
              <a:rPr sz="800" b="1" spc="-5" dirty="0">
                <a:solidFill>
                  <a:srgbClr val="FFFFFF"/>
                </a:solidFill>
                <a:latin typeface="Arial"/>
                <a:cs typeface="Arial"/>
              </a:rPr>
              <a:t>LTC</a:t>
            </a:r>
            <a:r>
              <a:rPr sz="800" b="1" spc="-60" dirty="0">
                <a:solidFill>
                  <a:srgbClr val="FFFFFF"/>
                </a:solidFill>
                <a:latin typeface="Arial"/>
                <a:cs typeface="Arial"/>
              </a:rPr>
              <a:t> </a:t>
            </a:r>
            <a:r>
              <a:rPr sz="800" b="1" dirty="0">
                <a:solidFill>
                  <a:srgbClr val="FFFFFF"/>
                </a:solidFill>
                <a:latin typeface="Arial"/>
                <a:cs typeface="Arial"/>
              </a:rPr>
              <a:t>CSL</a:t>
            </a:r>
            <a:endParaRPr sz="800">
              <a:latin typeface="Arial"/>
              <a:cs typeface="Arial"/>
            </a:endParaRPr>
          </a:p>
        </p:txBody>
      </p:sp>
      <p:sp>
        <p:nvSpPr>
          <p:cNvPr id="50" name="object 50"/>
          <p:cNvSpPr/>
          <p:nvPr/>
        </p:nvSpPr>
        <p:spPr>
          <a:xfrm>
            <a:off x="4715255" y="792480"/>
            <a:ext cx="1167384" cy="571500"/>
          </a:xfrm>
          <a:prstGeom prst="rect">
            <a:avLst/>
          </a:prstGeom>
          <a:blipFill>
            <a:blip r:embed="rId19" cstate="print"/>
            <a:stretch>
              <a:fillRect/>
            </a:stretch>
          </a:blipFill>
        </p:spPr>
        <p:txBody>
          <a:bodyPr wrap="square" lIns="0" tIns="0" rIns="0" bIns="0" rtlCol="0"/>
          <a:lstStyle/>
          <a:p>
            <a:endParaRPr/>
          </a:p>
        </p:txBody>
      </p:sp>
      <p:sp>
        <p:nvSpPr>
          <p:cNvPr id="51" name="object 51"/>
          <p:cNvSpPr/>
          <p:nvPr/>
        </p:nvSpPr>
        <p:spPr>
          <a:xfrm>
            <a:off x="4922520" y="810768"/>
            <a:ext cx="765048" cy="234696"/>
          </a:xfrm>
          <a:prstGeom prst="rect">
            <a:avLst/>
          </a:prstGeom>
          <a:blipFill>
            <a:blip r:embed="rId20" cstate="print"/>
            <a:stretch>
              <a:fillRect/>
            </a:stretch>
          </a:blipFill>
        </p:spPr>
        <p:txBody>
          <a:bodyPr wrap="square" lIns="0" tIns="0" rIns="0" bIns="0" rtlCol="0"/>
          <a:lstStyle/>
          <a:p>
            <a:endParaRPr/>
          </a:p>
        </p:txBody>
      </p:sp>
      <p:sp>
        <p:nvSpPr>
          <p:cNvPr id="52" name="object 52"/>
          <p:cNvSpPr/>
          <p:nvPr/>
        </p:nvSpPr>
        <p:spPr>
          <a:xfrm>
            <a:off x="4901184" y="932688"/>
            <a:ext cx="289560" cy="234696"/>
          </a:xfrm>
          <a:prstGeom prst="rect">
            <a:avLst/>
          </a:prstGeom>
          <a:blipFill>
            <a:blip r:embed="rId21" cstate="print"/>
            <a:stretch>
              <a:fillRect/>
            </a:stretch>
          </a:blipFill>
        </p:spPr>
        <p:txBody>
          <a:bodyPr wrap="square" lIns="0" tIns="0" rIns="0" bIns="0" rtlCol="0"/>
          <a:lstStyle/>
          <a:p>
            <a:endParaRPr/>
          </a:p>
        </p:txBody>
      </p:sp>
      <p:sp>
        <p:nvSpPr>
          <p:cNvPr id="53" name="object 53"/>
          <p:cNvSpPr/>
          <p:nvPr/>
        </p:nvSpPr>
        <p:spPr>
          <a:xfrm>
            <a:off x="5047488" y="932688"/>
            <a:ext cx="176784" cy="234696"/>
          </a:xfrm>
          <a:prstGeom prst="rect">
            <a:avLst/>
          </a:prstGeom>
          <a:blipFill>
            <a:blip r:embed="rId22" cstate="print"/>
            <a:stretch>
              <a:fillRect/>
            </a:stretch>
          </a:blipFill>
        </p:spPr>
        <p:txBody>
          <a:bodyPr wrap="square" lIns="0" tIns="0" rIns="0" bIns="0" rtlCol="0"/>
          <a:lstStyle/>
          <a:p>
            <a:endParaRPr/>
          </a:p>
        </p:txBody>
      </p:sp>
      <p:sp>
        <p:nvSpPr>
          <p:cNvPr id="54" name="object 54"/>
          <p:cNvSpPr/>
          <p:nvPr/>
        </p:nvSpPr>
        <p:spPr>
          <a:xfrm>
            <a:off x="5081015" y="932688"/>
            <a:ext cx="653796" cy="234696"/>
          </a:xfrm>
          <a:prstGeom prst="rect">
            <a:avLst/>
          </a:prstGeom>
          <a:blipFill>
            <a:blip r:embed="rId23" cstate="print"/>
            <a:stretch>
              <a:fillRect/>
            </a:stretch>
          </a:blipFill>
        </p:spPr>
        <p:txBody>
          <a:bodyPr wrap="square" lIns="0" tIns="0" rIns="0" bIns="0" rtlCol="0"/>
          <a:lstStyle/>
          <a:p>
            <a:endParaRPr/>
          </a:p>
        </p:txBody>
      </p:sp>
      <p:sp>
        <p:nvSpPr>
          <p:cNvPr id="55" name="object 55"/>
          <p:cNvSpPr/>
          <p:nvPr/>
        </p:nvSpPr>
        <p:spPr>
          <a:xfrm>
            <a:off x="5093208" y="1054608"/>
            <a:ext cx="422148" cy="234696"/>
          </a:xfrm>
          <a:prstGeom prst="rect">
            <a:avLst/>
          </a:prstGeom>
          <a:blipFill>
            <a:blip r:embed="rId24" cstate="print"/>
            <a:stretch>
              <a:fillRect/>
            </a:stretch>
          </a:blipFill>
        </p:spPr>
        <p:txBody>
          <a:bodyPr wrap="square" lIns="0" tIns="0" rIns="0" bIns="0" rtlCol="0"/>
          <a:lstStyle/>
          <a:p>
            <a:endParaRPr/>
          </a:p>
        </p:txBody>
      </p:sp>
      <p:sp>
        <p:nvSpPr>
          <p:cNvPr id="56" name="object 56"/>
          <p:cNvSpPr txBox="1"/>
          <p:nvPr/>
        </p:nvSpPr>
        <p:spPr>
          <a:xfrm>
            <a:off x="4955285" y="830707"/>
            <a:ext cx="688975" cy="391795"/>
          </a:xfrm>
          <a:prstGeom prst="rect">
            <a:avLst/>
          </a:prstGeom>
        </p:spPr>
        <p:txBody>
          <a:bodyPr vert="horz" wrap="square" lIns="0" tIns="13335" rIns="0" bIns="0" rtlCol="0">
            <a:spAutoFit/>
          </a:bodyPr>
          <a:lstStyle/>
          <a:p>
            <a:pPr marL="33655">
              <a:lnSpc>
                <a:spcPct val="100000"/>
              </a:lnSpc>
              <a:spcBef>
                <a:spcPts val="105"/>
              </a:spcBef>
            </a:pPr>
            <a:r>
              <a:rPr sz="800" b="1" spc="-5" dirty="0">
                <a:solidFill>
                  <a:srgbClr val="FFFFFF"/>
                </a:solidFill>
                <a:latin typeface="Arial"/>
                <a:cs typeface="Arial"/>
              </a:rPr>
              <a:t>36 </a:t>
            </a:r>
            <a:r>
              <a:rPr sz="800" b="1" spc="0" dirty="0">
                <a:solidFill>
                  <a:srgbClr val="FFFFFF"/>
                </a:solidFill>
                <a:latin typeface="Arial"/>
                <a:cs typeface="Arial"/>
              </a:rPr>
              <a:t>MO</a:t>
            </a:r>
            <a:r>
              <a:rPr sz="800" b="1" spc="-55" dirty="0">
                <a:solidFill>
                  <a:srgbClr val="FFFFFF"/>
                </a:solidFill>
                <a:latin typeface="Arial"/>
                <a:cs typeface="Arial"/>
              </a:rPr>
              <a:t> </a:t>
            </a:r>
            <a:r>
              <a:rPr sz="800" b="1" spc="-5" dirty="0">
                <a:solidFill>
                  <a:srgbClr val="FFFFFF"/>
                </a:solidFill>
                <a:latin typeface="Arial"/>
                <a:cs typeface="Arial"/>
              </a:rPr>
              <a:t>TOUR</a:t>
            </a:r>
            <a:endParaRPr sz="800">
              <a:latin typeface="Arial"/>
              <a:cs typeface="Arial"/>
            </a:endParaRPr>
          </a:p>
          <a:p>
            <a:pPr marL="204470" marR="5080" indent="-192405">
              <a:lnSpc>
                <a:spcPct val="100000"/>
              </a:lnSpc>
            </a:pPr>
            <a:r>
              <a:rPr sz="800" b="1" spc="-5" dirty="0">
                <a:solidFill>
                  <a:srgbClr val="FFFFFF"/>
                </a:solidFill>
                <a:latin typeface="Arial"/>
                <a:cs typeface="Arial"/>
              </a:rPr>
              <a:t>(18-24 </a:t>
            </a:r>
            <a:r>
              <a:rPr sz="800" b="1" spc="0" dirty="0">
                <a:solidFill>
                  <a:srgbClr val="FFFFFF"/>
                </a:solidFill>
                <a:latin typeface="Arial"/>
                <a:cs typeface="Arial"/>
              </a:rPr>
              <a:t>MO</a:t>
            </a:r>
            <a:r>
              <a:rPr sz="800" b="1" spc="-70" dirty="0">
                <a:solidFill>
                  <a:srgbClr val="FFFFFF"/>
                </a:solidFill>
                <a:latin typeface="Arial"/>
                <a:cs typeface="Arial"/>
              </a:rPr>
              <a:t> </a:t>
            </a:r>
            <a:r>
              <a:rPr sz="800" b="1" dirty="0">
                <a:solidFill>
                  <a:srgbClr val="FFFFFF"/>
                </a:solidFill>
                <a:latin typeface="Arial"/>
                <a:cs typeface="Arial"/>
              </a:rPr>
              <a:t>KD  TIME)</a:t>
            </a:r>
            <a:endParaRPr sz="800">
              <a:latin typeface="Arial"/>
              <a:cs typeface="Arial"/>
            </a:endParaRPr>
          </a:p>
        </p:txBody>
      </p:sp>
      <p:sp>
        <p:nvSpPr>
          <p:cNvPr id="57" name="object 57"/>
          <p:cNvSpPr/>
          <p:nvPr/>
        </p:nvSpPr>
        <p:spPr>
          <a:xfrm>
            <a:off x="5828538" y="863346"/>
            <a:ext cx="1165860" cy="332232"/>
          </a:xfrm>
          <a:prstGeom prst="rect">
            <a:avLst/>
          </a:prstGeom>
          <a:blipFill>
            <a:blip r:embed="rId25" cstate="print"/>
            <a:stretch>
              <a:fillRect/>
            </a:stretch>
          </a:blipFill>
        </p:spPr>
        <p:txBody>
          <a:bodyPr wrap="square" lIns="0" tIns="0" rIns="0" bIns="0" rtlCol="0"/>
          <a:lstStyle/>
          <a:p>
            <a:endParaRPr/>
          </a:p>
        </p:txBody>
      </p:sp>
      <p:sp>
        <p:nvSpPr>
          <p:cNvPr id="58" name="object 58"/>
          <p:cNvSpPr txBox="1"/>
          <p:nvPr/>
        </p:nvSpPr>
        <p:spPr>
          <a:xfrm>
            <a:off x="5828538" y="863346"/>
            <a:ext cx="1165860" cy="332740"/>
          </a:xfrm>
          <a:prstGeom prst="rect">
            <a:avLst/>
          </a:prstGeom>
          <a:ln w="25907">
            <a:solidFill>
              <a:srgbClr val="00946E"/>
            </a:solidFill>
          </a:ln>
        </p:spPr>
        <p:txBody>
          <a:bodyPr vert="horz" wrap="square" lIns="0" tIns="57150" rIns="0" bIns="0" rtlCol="0">
            <a:spAutoFit/>
          </a:bodyPr>
          <a:lstStyle/>
          <a:p>
            <a:pPr marL="421640" marR="413384" algn="ctr">
              <a:lnSpc>
                <a:spcPct val="100000"/>
              </a:lnSpc>
              <a:spcBef>
                <a:spcPts val="450"/>
              </a:spcBef>
            </a:pPr>
            <a:r>
              <a:rPr sz="700" b="1" spc="-10" dirty="0">
                <a:solidFill>
                  <a:srgbClr val="EDF8F4"/>
                </a:solidFill>
                <a:latin typeface="Arial"/>
                <a:cs typeface="Arial"/>
              </a:rPr>
              <a:t>MAJ  </a:t>
            </a:r>
            <a:r>
              <a:rPr sz="700" b="1" spc="-5" dirty="0">
                <a:solidFill>
                  <a:srgbClr val="EDF8F4"/>
                </a:solidFill>
                <a:latin typeface="Arial"/>
                <a:cs typeface="Arial"/>
              </a:rPr>
              <a:t>BRO</a:t>
            </a:r>
            <a:r>
              <a:rPr sz="700" b="1" spc="-20" dirty="0">
                <a:solidFill>
                  <a:srgbClr val="EDF8F4"/>
                </a:solidFill>
                <a:latin typeface="Arial"/>
                <a:cs typeface="Arial"/>
              </a:rPr>
              <a:t>A</a:t>
            </a:r>
            <a:r>
              <a:rPr sz="700" b="1" spc="-5" dirty="0">
                <a:solidFill>
                  <a:srgbClr val="EDF8F4"/>
                </a:solidFill>
                <a:latin typeface="Arial"/>
                <a:cs typeface="Arial"/>
              </a:rPr>
              <a:t>D</a:t>
            </a:r>
            <a:endParaRPr sz="700">
              <a:latin typeface="Arial"/>
              <a:cs typeface="Arial"/>
            </a:endParaRPr>
          </a:p>
        </p:txBody>
      </p:sp>
      <p:sp>
        <p:nvSpPr>
          <p:cNvPr id="59" name="object 59"/>
          <p:cNvSpPr/>
          <p:nvPr/>
        </p:nvSpPr>
        <p:spPr>
          <a:xfrm>
            <a:off x="3368802" y="861822"/>
            <a:ext cx="1048512" cy="333755"/>
          </a:xfrm>
          <a:prstGeom prst="rect">
            <a:avLst/>
          </a:prstGeom>
          <a:blipFill>
            <a:blip r:embed="rId26" cstate="print"/>
            <a:stretch>
              <a:fillRect/>
            </a:stretch>
          </a:blipFill>
        </p:spPr>
        <p:txBody>
          <a:bodyPr wrap="square" lIns="0" tIns="0" rIns="0" bIns="0" rtlCol="0"/>
          <a:lstStyle/>
          <a:p>
            <a:endParaRPr/>
          </a:p>
        </p:txBody>
      </p:sp>
      <p:sp>
        <p:nvSpPr>
          <p:cNvPr id="60" name="object 60"/>
          <p:cNvSpPr txBox="1"/>
          <p:nvPr/>
        </p:nvSpPr>
        <p:spPr>
          <a:xfrm>
            <a:off x="3381755" y="907542"/>
            <a:ext cx="1022985" cy="238760"/>
          </a:xfrm>
          <a:prstGeom prst="rect">
            <a:avLst/>
          </a:prstGeom>
        </p:spPr>
        <p:txBody>
          <a:bodyPr vert="horz" wrap="square" lIns="0" tIns="12065" rIns="0" bIns="0" rtlCol="0">
            <a:spAutoFit/>
          </a:bodyPr>
          <a:lstStyle/>
          <a:p>
            <a:pPr marL="361950" marR="329565" indent="60960">
              <a:lnSpc>
                <a:spcPct val="100000"/>
              </a:lnSpc>
              <a:spcBef>
                <a:spcPts val="95"/>
              </a:spcBef>
            </a:pPr>
            <a:r>
              <a:rPr sz="700" b="1" spc="-5" dirty="0">
                <a:solidFill>
                  <a:srgbClr val="FFFFFF"/>
                </a:solidFill>
                <a:latin typeface="Arial"/>
                <a:cs typeface="Arial"/>
              </a:rPr>
              <a:t>CPT  BRO</a:t>
            </a:r>
            <a:r>
              <a:rPr sz="700" b="1" spc="-20" dirty="0">
                <a:solidFill>
                  <a:srgbClr val="FFFFFF"/>
                </a:solidFill>
                <a:latin typeface="Arial"/>
                <a:cs typeface="Arial"/>
              </a:rPr>
              <a:t>A</a:t>
            </a:r>
            <a:r>
              <a:rPr sz="700" b="1" spc="-5" dirty="0">
                <a:solidFill>
                  <a:srgbClr val="FFFFFF"/>
                </a:solidFill>
                <a:latin typeface="Arial"/>
                <a:cs typeface="Arial"/>
              </a:rPr>
              <a:t>D</a:t>
            </a:r>
            <a:endParaRPr sz="700">
              <a:latin typeface="Arial"/>
              <a:cs typeface="Arial"/>
            </a:endParaRPr>
          </a:p>
        </p:txBody>
      </p:sp>
      <p:sp>
        <p:nvSpPr>
          <p:cNvPr id="61" name="object 61"/>
          <p:cNvSpPr/>
          <p:nvPr/>
        </p:nvSpPr>
        <p:spPr>
          <a:xfrm>
            <a:off x="7687818" y="863346"/>
            <a:ext cx="1214627" cy="332232"/>
          </a:xfrm>
          <a:prstGeom prst="rect">
            <a:avLst/>
          </a:prstGeom>
          <a:blipFill>
            <a:blip r:embed="rId27" cstate="print"/>
            <a:stretch>
              <a:fillRect/>
            </a:stretch>
          </a:blipFill>
        </p:spPr>
        <p:txBody>
          <a:bodyPr wrap="square" lIns="0" tIns="0" rIns="0" bIns="0" rtlCol="0"/>
          <a:lstStyle/>
          <a:p>
            <a:endParaRPr/>
          </a:p>
        </p:txBody>
      </p:sp>
      <p:sp>
        <p:nvSpPr>
          <p:cNvPr id="62" name="object 62"/>
          <p:cNvSpPr/>
          <p:nvPr/>
        </p:nvSpPr>
        <p:spPr>
          <a:xfrm>
            <a:off x="7687818" y="863346"/>
            <a:ext cx="1214755" cy="332740"/>
          </a:xfrm>
          <a:custGeom>
            <a:avLst/>
            <a:gdLst/>
            <a:ahLst/>
            <a:cxnLst/>
            <a:rect l="l" t="t" r="r" b="b"/>
            <a:pathLst>
              <a:path w="1214754" h="332740">
                <a:moveTo>
                  <a:pt x="0" y="332232"/>
                </a:moveTo>
                <a:lnTo>
                  <a:pt x="1214627" y="332232"/>
                </a:lnTo>
                <a:lnTo>
                  <a:pt x="1214627" y="0"/>
                </a:lnTo>
                <a:lnTo>
                  <a:pt x="0" y="0"/>
                </a:lnTo>
                <a:lnTo>
                  <a:pt x="0" y="332232"/>
                </a:lnTo>
                <a:close/>
              </a:path>
            </a:pathLst>
          </a:custGeom>
          <a:ln w="25908">
            <a:solidFill>
              <a:srgbClr val="00946E"/>
            </a:solidFill>
          </a:ln>
        </p:spPr>
        <p:txBody>
          <a:bodyPr wrap="square" lIns="0" tIns="0" rIns="0" bIns="0" rtlCol="0"/>
          <a:lstStyle/>
          <a:p>
            <a:endParaRPr/>
          </a:p>
        </p:txBody>
      </p:sp>
      <p:sp>
        <p:nvSpPr>
          <p:cNvPr id="63" name="object 63"/>
          <p:cNvSpPr txBox="1"/>
          <p:nvPr/>
        </p:nvSpPr>
        <p:spPr>
          <a:xfrm>
            <a:off x="7700771" y="1011682"/>
            <a:ext cx="1188720" cy="147955"/>
          </a:xfrm>
          <a:prstGeom prst="rect">
            <a:avLst/>
          </a:prstGeom>
        </p:spPr>
        <p:txBody>
          <a:bodyPr vert="horz" wrap="square" lIns="0" tIns="13335" rIns="0" bIns="0" rtlCol="0">
            <a:spAutoFit/>
          </a:bodyPr>
          <a:lstStyle/>
          <a:p>
            <a:pPr marL="261620">
              <a:lnSpc>
                <a:spcPct val="100000"/>
              </a:lnSpc>
              <a:spcBef>
                <a:spcPts val="105"/>
              </a:spcBef>
            </a:pPr>
            <a:r>
              <a:rPr sz="800" b="1" spc="-10" dirty="0">
                <a:solidFill>
                  <a:srgbClr val="EDF8F4"/>
                </a:solidFill>
                <a:latin typeface="Arial"/>
                <a:cs typeface="Arial"/>
              </a:rPr>
              <a:t>BROAD </a:t>
            </a:r>
            <a:r>
              <a:rPr sz="800" b="1" dirty="0">
                <a:solidFill>
                  <a:srgbClr val="EDF8F4"/>
                </a:solidFill>
                <a:latin typeface="Arial"/>
                <a:cs typeface="Arial"/>
              </a:rPr>
              <a:t>/</a:t>
            </a:r>
            <a:r>
              <a:rPr sz="800" b="1" spc="10" dirty="0">
                <a:solidFill>
                  <a:srgbClr val="EDF8F4"/>
                </a:solidFill>
                <a:latin typeface="Arial"/>
                <a:cs typeface="Arial"/>
              </a:rPr>
              <a:t> </a:t>
            </a:r>
            <a:r>
              <a:rPr sz="800" b="1" dirty="0">
                <a:solidFill>
                  <a:srgbClr val="EDF8F4"/>
                </a:solidFill>
                <a:latin typeface="Arial"/>
                <a:cs typeface="Arial"/>
              </a:rPr>
              <a:t>FBC</a:t>
            </a:r>
            <a:endParaRPr sz="800">
              <a:latin typeface="Arial"/>
              <a:cs typeface="Arial"/>
            </a:endParaRPr>
          </a:p>
        </p:txBody>
      </p:sp>
      <p:sp>
        <p:nvSpPr>
          <p:cNvPr id="64" name="object 64"/>
          <p:cNvSpPr/>
          <p:nvPr/>
        </p:nvSpPr>
        <p:spPr>
          <a:xfrm>
            <a:off x="7687818" y="861822"/>
            <a:ext cx="1214627" cy="135636"/>
          </a:xfrm>
          <a:prstGeom prst="rect">
            <a:avLst/>
          </a:prstGeom>
          <a:blipFill>
            <a:blip r:embed="rId28" cstate="print"/>
            <a:stretch>
              <a:fillRect/>
            </a:stretch>
          </a:blipFill>
        </p:spPr>
        <p:txBody>
          <a:bodyPr wrap="square" lIns="0" tIns="0" rIns="0" bIns="0" rtlCol="0"/>
          <a:lstStyle/>
          <a:p>
            <a:endParaRPr/>
          </a:p>
        </p:txBody>
      </p:sp>
      <p:sp>
        <p:nvSpPr>
          <p:cNvPr id="65" name="object 65"/>
          <p:cNvSpPr txBox="1"/>
          <p:nvPr/>
        </p:nvSpPr>
        <p:spPr>
          <a:xfrm>
            <a:off x="7687818" y="862583"/>
            <a:ext cx="1214755" cy="135255"/>
          </a:xfrm>
          <a:prstGeom prst="rect">
            <a:avLst/>
          </a:prstGeom>
          <a:ln w="25907">
            <a:solidFill>
              <a:srgbClr val="000000"/>
            </a:solidFill>
          </a:ln>
        </p:spPr>
        <p:txBody>
          <a:bodyPr vert="horz" wrap="square" lIns="0" tIns="0" rIns="0" bIns="0" rtlCol="0">
            <a:spAutoFit/>
          </a:bodyPr>
          <a:lstStyle/>
          <a:p>
            <a:pPr marL="1270" algn="ctr">
              <a:lnSpc>
                <a:spcPts val="1060"/>
              </a:lnSpc>
            </a:pPr>
            <a:r>
              <a:rPr sz="1000" b="1" spc="-10" dirty="0">
                <a:latin typeface="Arial"/>
                <a:cs typeface="Arial"/>
              </a:rPr>
              <a:t>SSC</a:t>
            </a:r>
            <a:endParaRPr sz="1000">
              <a:latin typeface="Arial"/>
              <a:cs typeface="Arial"/>
            </a:endParaRPr>
          </a:p>
        </p:txBody>
      </p:sp>
      <p:sp>
        <p:nvSpPr>
          <p:cNvPr id="66" name="object 66"/>
          <p:cNvSpPr/>
          <p:nvPr/>
        </p:nvSpPr>
        <p:spPr>
          <a:xfrm>
            <a:off x="803706" y="2023998"/>
            <a:ext cx="8000365" cy="2847340"/>
          </a:xfrm>
          <a:custGeom>
            <a:avLst/>
            <a:gdLst/>
            <a:ahLst/>
            <a:cxnLst/>
            <a:rect l="l" t="t" r="r" b="b"/>
            <a:pathLst>
              <a:path w="8000365" h="2847340">
                <a:moveTo>
                  <a:pt x="6678879" y="178053"/>
                </a:moveTo>
                <a:lnTo>
                  <a:pt x="6232601" y="226567"/>
                </a:lnTo>
                <a:lnTo>
                  <a:pt x="6139002" y="238633"/>
                </a:lnTo>
                <a:lnTo>
                  <a:pt x="6042736" y="252475"/>
                </a:lnTo>
                <a:lnTo>
                  <a:pt x="5942914" y="268604"/>
                </a:lnTo>
                <a:lnTo>
                  <a:pt x="5839282" y="287527"/>
                </a:lnTo>
                <a:lnTo>
                  <a:pt x="5730951" y="309499"/>
                </a:lnTo>
                <a:lnTo>
                  <a:pt x="5617540" y="335025"/>
                </a:lnTo>
                <a:lnTo>
                  <a:pt x="5558612" y="349250"/>
                </a:lnTo>
                <a:lnTo>
                  <a:pt x="5498287" y="364489"/>
                </a:lnTo>
                <a:lnTo>
                  <a:pt x="5372684" y="398525"/>
                </a:lnTo>
                <a:lnTo>
                  <a:pt x="5307533" y="417322"/>
                </a:lnTo>
                <a:lnTo>
                  <a:pt x="5171135" y="458724"/>
                </a:lnTo>
                <a:lnTo>
                  <a:pt x="5026355" y="504825"/>
                </a:lnTo>
                <a:lnTo>
                  <a:pt x="4794072" y="581913"/>
                </a:lnTo>
                <a:lnTo>
                  <a:pt x="4461840" y="697738"/>
                </a:lnTo>
                <a:lnTo>
                  <a:pt x="4111066" y="825880"/>
                </a:lnTo>
                <a:lnTo>
                  <a:pt x="3749370" y="963676"/>
                </a:lnTo>
                <a:lnTo>
                  <a:pt x="3384626" y="1108328"/>
                </a:lnTo>
                <a:lnTo>
                  <a:pt x="3024581" y="1256918"/>
                </a:lnTo>
                <a:lnTo>
                  <a:pt x="2848686" y="1331976"/>
                </a:lnTo>
                <a:lnTo>
                  <a:pt x="2676982" y="1407033"/>
                </a:lnTo>
                <a:lnTo>
                  <a:pt x="2510358" y="1481581"/>
                </a:lnTo>
                <a:lnTo>
                  <a:pt x="2347290" y="1556765"/>
                </a:lnTo>
                <a:lnTo>
                  <a:pt x="2185746" y="1633474"/>
                </a:lnTo>
                <a:lnTo>
                  <a:pt x="1866849" y="1791081"/>
                </a:lnTo>
                <a:lnTo>
                  <a:pt x="1552143" y="1953895"/>
                </a:lnTo>
                <a:lnTo>
                  <a:pt x="1240358" y="2120773"/>
                </a:lnTo>
                <a:lnTo>
                  <a:pt x="930605" y="2291080"/>
                </a:lnTo>
                <a:lnTo>
                  <a:pt x="0" y="2814066"/>
                </a:lnTo>
                <a:lnTo>
                  <a:pt x="18694" y="2847340"/>
                </a:lnTo>
                <a:lnTo>
                  <a:pt x="949147" y="2324354"/>
                </a:lnTo>
                <a:lnTo>
                  <a:pt x="1258646" y="2154301"/>
                </a:lnTo>
                <a:lnTo>
                  <a:pt x="1569686" y="1987550"/>
                </a:lnTo>
                <a:lnTo>
                  <a:pt x="1883875" y="1825117"/>
                </a:lnTo>
                <a:lnTo>
                  <a:pt x="2202510" y="1667637"/>
                </a:lnTo>
                <a:lnTo>
                  <a:pt x="2363546" y="1591183"/>
                </a:lnTo>
                <a:lnTo>
                  <a:pt x="2526233" y="1516252"/>
                </a:lnTo>
                <a:lnTo>
                  <a:pt x="2525979" y="1516252"/>
                </a:lnTo>
                <a:lnTo>
                  <a:pt x="2692476" y="1441830"/>
                </a:lnTo>
                <a:lnTo>
                  <a:pt x="2692349" y="1441830"/>
                </a:lnTo>
                <a:lnTo>
                  <a:pt x="2863926" y="1366901"/>
                </a:lnTo>
                <a:lnTo>
                  <a:pt x="2864096" y="1366901"/>
                </a:lnTo>
                <a:lnTo>
                  <a:pt x="3039440" y="1291971"/>
                </a:lnTo>
                <a:lnTo>
                  <a:pt x="3039617" y="1291971"/>
                </a:lnTo>
                <a:lnTo>
                  <a:pt x="3218129" y="1217549"/>
                </a:lnTo>
                <a:lnTo>
                  <a:pt x="3398977" y="1143635"/>
                </a:lnTo>
                <a:lnTo>
                  <a:pt x="3581095" y="1070737"/>
                </a:lnTo>
                <a:lnTo>
                  <a:pt x="3763213" y="999109"/>
                </a:lnTo>
                <a:lnTo>
                  <a:pt x="3763416" y="999109"/>
                </a:lnTo>
                <a:lnTo>
                  <a:pt x="3944823" y="929386"/>
                </a:lnTo>
                <a:lnTo>
                  <a:pt x="4124528" y="861567"/>
                </a:lnTo>
                <a:lnTo>
                  <a:pt x="4124744" y="861567"/>
                </a:lnTo>
                <a:lnTo>
                  <a:pt x="4301439" y="796163"/>
                </a:lnTo>
                <a:lnTo>
                  <a:pt x="4301663" y="796163"/>
                </a:lnTo>
                <a:lnTo>
                  <a:pt x="4474794" y="733551"/>
                </a:lnTo>
                <a:lnTo>
                  <a:pt x="4475026" y="733551"/>
                </a:lnTo>
                <a:lnTo>
                  <a:pt x="4643450" y="673988"/>
                </a:lnTo>
                <a:lnTo>
                  <a:pt x="4643688" y="673988"/>
                </a:lnTo>
                <a:lnTo>
                  <a:pt x="4725619" y="645540"/>
                </a:lnTo>
                <a:lnTo>
                  <a:pt x="4806391" y="617981"/>
                </a:lnTo>
                <a:lnTo>
                  <a:pt x="4885385" y="591312"/>
                </a:lnTo>
                <a:lnTo>
                  <a:pt x="4962728" y="565658"/>
                </a:lnTo>
                <a:lnTo>
                  <a:pt x="5111445" y="517525"/>
                </a:lnTo>
                <a:lnTo>
                  <a:pt x="5182565" y="495046"/>
                </a:lnTo>
                <a:lnTo>
                  <a:pt x="5251526" y="473837"/>
                </a:lnTo>
                <a:lnTo>
                  <a:pt x="5251399" y="473837"/>
                </a:lnTo>
                <a:lnTo>
                  <a:pt x="5318328" y="453898"/>
                </a:lnTo>
                <a:lnTo>
                  <a:pt x="5383225" y="435228"/>
                </a:lnTo>
                <a:lnTo>
                  <a:pt x="5382971" y="435228"/>
                </a:lnTo>
                <a:lnTo>
                  <a:pt x="5446471" y="417702"/>
                </a:lnTo>
                <a:lnTo>
                  <a:pt x="5446217" y="417702"/>
                </a:lnTo>
                <a:lnTo>
                  <a:pt x="5507939" y="401320"/>
                </a:lnTo>
                <a:lnTo>
                  <a:pt x="5508312" y="401320"/>
                </a:lnTo>
                <a:lnTo>
                  <a:pt x="5567883" y="386206"/>
                </a:lnTo>
                <a:lnTo>
                  <a:pt x="5567629" y="386206"/>
                </a:lnTo>
                <a:lnTo>
                  <a:pt x="5626303" y="372110"/>
                </a:lnTo>
                <a:lnTo>
                  <a:pt x="5626049" y="372110"/>
                </a:lnTo>
                <a:lnTo>
                  <a:pt x="5739079" y="346710"/>
                </a:lnTo>
                <a:lnTo>
                  <a:pt x="5738698" y="346710"/>
                </a:lnTo>
                <a:lnTo>
                  <a:pt x="5846648" y="324865"/>
                </a:lnTo>
                <a:lnTo>
                  <a:pt x="5846965" y="324865"/>
                </a:lnTo>
                <a:lnTo>
                  <a:pt x="5949645" y="306197"/>
                </a:lnTo>
                <a:lnTo>
                  <a:pt x="5949264" y="306197"/>
                </a:lnTo>
                <a:lnTo>
                  <a:pt x="6048705" y="290195"/>
                </a:lnTo>
                <a:lnTo>
                  <a:pt x="6048324" y="290195"/>
                </a:lnTo>
                <a:lnTo>
                  <a:pt x="6144336" y="276351"/>
                </a:lnTo>
                <a:lnTo>
                  <a:pt x="6145064" y="276351"/>
                </a:lnTo>
                <a:lnTo>
                  <a:pt x="6237427" y="264413"/>
                </a:lnTo>
                <a:lnTo>
                  <a:pt x="6237173" y="264413"/>
                </a:lnTo>
                <a:lnTo>
                  <a:pt x="6328359" y="253746"/>
                </a:lnTo>
                <a:lnTo>
                  <a:pt x="6417767" y="244093"/>
                </a:lnTo>
                <a:lnTo>
                  <a:pt x="6682943" y="216026"/>
                </a:lnTo>
                <a:lnTo>
                  <a:pt x="6772478" y="205486"/>
                </a:lnTo>
                <a:lnTo>
                  <a:pt x="6958152" y="181101"/>
                </a:lnTo>
                <a:lnTo>
                  <a:pt x="6980901" y="178180"/>
                </a:lnTo>
                <a:lnTo>
                  <a:pt x="6678625" y="178180"/>
                </a:lnTo>
                <a:lnTo>
                  <a:pt x="6678879" y="178053"/>
                </a:lnTo>
                <a:close/>
              </a:path>
              <a:path w="8000365" h="2847340">
                <a:moveTo>
                  <a:pt x="949251" y="2324354"/>
                </a:moveTo>
                <a:lnTo>
                  <a:pt x="949020" y="2324481"/>
                </a:lnTo>
                <a:lnTo>
                  <a:pt x="949251" y="2324354"/>
                </a:lnTo>
                <a:close/>
              </a:path>
              <a:path w="8000365" h="2847340">
                <a:moveTo>
                  <a:pt x="2864096" y="1366901"/>
                </a:moveTo>
                <a:lnTo>
                  <a:pt x="2863926" y="1366901"/>
                </a:lnTo>
                <a:lnTo>
                  <a:pt x="2863799" y="1367027"/>
                </a:lnTo>
                <a:lnTo>
                  <a:pt x="2864096" y="1366901"/>
                </a:lnTo>
                <a:close/>
              </a:path>
              <a:path w="8000365" h="2847340">
                <a:moveTo>
                  <a:pt x="3039617" y="1291971"/>
                </a:moveTo>
                <a:lnTo>
                  <a:pt x="3039440" y="1291971"/>
                </a:lnTo>
                <a:lnTo>
                  <a:pt x="3039617" y="1291971"/>
                </a:lnTo>
                <a:close/>
              </a:path>
              <a:path w="8000365" h="2847340">
                <a:moveTo>
                  <a:pt x="3763416" y="999109"/>
                </a:moveTo>
                <a:lnTo>
                  <a:pt x="3763213" y="999109"/>
                </a:lnTo>
                <a:lnTo>
                  <a:pt x="3763086" y="999236"/>
                </a:lnTo>
                <a:lnTo>
                  <a:pt x="3763416" y="999109"/>
                </a:lnTo>
                <a:close/>
              </a:path>
              <a:path w="8000365" h="2847340">
                <a:moveTo>
                  <a:pt x="4124744" y="861567"/>
                </a:moveTo>
                <a:lnTo>
                  <a:pt x="4124528" y="861567"/>
                </a:lnTo>
                <a:lnTo>
                  <a:pt x="4124401" y="861695"/>
                </a:lnTo>
                <a:lnTo>
                  <a:pt x="4124744" y="861567"/>
                </a:lnTo>
                <a:close/>
              </a:path>
              <a:path w="8000365" h="2847340">
                <a:moveTo>
                  <a:pt x="4301663" y="796163"/>
                </a:moveTo>
                <a:lnTo>
                  <a:pt x="4301439" y="796163"/>
                </a:lnTo>
                <a:lnTo>
                  <a:pt x="4301663" y="796163"/>
                </a:lnTo>
                <a:close/>
              </a:path>
              <a:path w="8000365" h="2847340">
                <a:moveTo>
                  <a:pt x="4475026" y="733551"/>
                </a:moveTo>
                <a:lnTo>
                  <a:pt x="4474794" y="733551"/>
                </a:lnTo>
                <a:lnTo>
                  <a:pt x="4475026" y="733551"/>
                </a:lnTo>
                <a:close/>
              </a:path>
              <a:path w="8000365" h="2847340">
                <a:moveTo>
                  <a:pt x="4643688" y="673988"/>
                </a:moveTo>
                <a:lnTo>
                  <a:pt x="4643450" y="673988"/>
                </a:lnTo>
                <a:lnTo>
                  <a:pt x="4643323" y="674115"/>
                </a:lnTo>
                <a:lnTo>
                  <a:pt x="4643688" y="673988"/>
                </a:lnTo>
                <a:close/>
              </a:path>
              <a:path w="8000365" h="2847340">
                <a:moveTo>
                  <a:pt x="5508312" y="401320"/>
                </a:moveTo>
                <a:lnTo>
                  <a:pt x="5507939" y="401320"/>
                </a:lnTo>
                <a:lnTo>
                  <a:pt x="5508312" y="401320"/>
                </a:lnTo>
                <a:close/>
              </a:path>
              <a:path w="8000365" h="2847340">
                <a:moveTo>
                  <a:pt x="5846965" y="324865"/>
                </a:moveTo>
                <a:lnTo>
                  <a:pt x="5846648" y="324865"/>
                </a:lnTo>
                <a:lnTo>
                  <a:pt x="5846267" y="324992"/>
                </a:lnTo>
                <a:lnTo>
                  <a:pt x="5846965" y="324865"/>
                </a:lnTo>
                <a:close/>
              </a:path>
              <a:path w="8000365" h="2847340">
                <a:moveTo>
                  <a:pt x="6145064" y="276351"/>
                </a:moveTo>
                <a:lnTo>
                  <a:pt x="6144336" y="276351"/>
                </a:lnTo>
                <a:lnTo>
                  <a:pt x="6144082" y="276478"/>
                </a:lnTo>
                <a:lnTo>
                  <a:pt x="6145064" y="276351"/>
                </a:lnTo>
                <a:close/>
              </a:path>
              <a:path w="8000365" h="2847340">
                <a:moveTo>
                  <a:pt x="7911003" y="38014"/>
                </a:moveTo>
                <a:lnTo>
                  <a:pt x="7869504" y="41655"/>
                </a:lnTo>
                <a:lnTo>
                  <a:pt x="7623124" y="66039"/>
                </a:lnTo>
                <a:lnTo>
                  <a:pt x="7105599" y="124078"/>
                </a:lnTo>
                <a:lnTo>
                  <a:pt x="6858076" y="155955"/>
                </a:lnTo>
                <a:lnTo>
                  <a:pt x="6767652" y="167639"/>
                </a:lnTo>
                <a:lnTo>
                  <a:pt x="6767906" y="167639"/>
                </a:lnTo>
                <a:lnTo>
                  <a:pt x="6678625" y="178180"/>
                </a:lnTo>
                <a:lnTo>
                  <a:pt x="6980901" y="178180"/>
                </a:lnTo>
                <a:lnTo>
                  <a:pt x="7110298" y="161925"/>
                </a:lnTo>
                <a:lnTo>
                  <a:pt x="7578928" y="108965"/>
                </a:lnTo>
                <a:lnTo>
                  <a:pt x="7718120" y="94614"/>
                </a:lnTo>
                <a:lnTo>
                  <a:pt x="7800797" y="86487"/>
                </a:lnTo>
                <a:lnTo>
                  <a:pt x="7872933" y="79628"/>
                </a:lnTo>
                <a:lnTo>
                  <a:pt x="7889189" y="78231"/>
                </a:lnTo>
                <a:lnTo>
                  <a:pt x="7904683" y="76708"/>
                </a:lnTo>
                <a:lnTo>
                  <a:pt x="7911127" y="76193"/>
                </a:lnTo>
                <a:lnTo>
                  <a:pt x="7923733" y="56006"/>
                </a:lnTo>
                <a:lnTo>
                  <a:pt x="7911003" y="38014"/>
                </a:lnTo>
                <a:close/>
              </a:path>
              <a:path w="8000365" h="2847340">
                <a:moveTo>
                  <a:pt x="7963789" y="36956"/>
                </a:moveTo>
                <a:lnTo>
                  <a:pt x="7922082" y="36956"/>
                </a:lnTo>
                <a:lnTo>
                  <a:pt x="7925511" y="74929"/>
                </a:lnTo>
                <a:lnTo>
                  <a:pt x="7919161" y="75564"/>
                </a:lnTo>
                <a:lnTo>
                  <a:pt x="7911127" y="76193"/>
                </a:lnTo>
                <a:lnTo>
                  <a:pt x="7887411" y="114173"/>
                </a:lnTo>
                <a:lnTo>
                  <a:pt x="7999933" y="53721"/>
                </a:lnTo>
                <a:lnTo>
                  <a:pt x="7963789" y="36956"/>
                </a:lnTo>
                <a:close/>
              </a:path>
              <a:path w="8000365" h="2847340">
                <a:moveTo>
                  <a:pt x="7922082" y="36956"/>
                </a:moveTo>
                <a:lnTo>
                  <a:pt x="7915732" y="37591"/>
                </a:lnTo>
                <a:lnTo>
                  <a:pt x="7911003" y="38014"/>
                </a:lnTo>
                <a:lnTo>
                  <a:pt x="7923733" y="56006"/>
                </a:lnTo>
                <a:lnTo>
                  <a:pt x="7911127" y="76193"/>
                </a:lnTo>
                <a:lnTo>
                  <a:pt x="7919161" y="75564"/>
                </a:lnTo>
                <a:lnTo>
                  <a:pt x="7925511" y="74929"/>
                </a:lnTo>
                <a:lnTo>
                  <a:pt x="7922082" y="36956"/>
                </a:lnTo>
                <a:close/>
              </a:path>
              <a:path w="8000365" h="2847340">
                <a:moveTo>
                  <a:pt x="7884109" y="0"/>
                </a:moveTo>
                <a:lnTo>
                  <a:pt x="7911003" y="38014"/>
                </a:lnTo>
                <a:lnTo>
                  <a:pt x="7915859" y="37591"/>
                </a:lnTo>
                <a:lnTo>
                  <a:pt x="7922082" y="36956"/>
                </a:lnTo>
                <a:lnTo>
                  <a:pt x="7963789" y="36956"/>
                </a:lnTo>
                <a:lnTo>
                  <a:pt x="7884109" y="0"/>
                </a:lnTo>
                <a:close/>
              </a:path>
            </a:pathLst>
          </a:custGeom>
          <a:solidFill>
            <a:srgbClr val="00AF50"/>
          </a:solidFill>
        </p:spPr>
        <p:txBody>
          <a:bodyPr wrap="square" lIns="0" tIns="0" rIns="0" bIns="0" rtlCol="0"/>
          <a:lstStyle/>
          <a:p>
            <a:endParaRPr/>
          </a:p>
        </p:txBody>
      </p:sp>
      <p:sp>
        <p:nvSpPr>
          <p:cNvPr id="67" name="object 67"/>
          <p:cNvSpPr/>
          <p:nvPr/>
        </p:nvSpPr>
        <p:spPr>
          <a:xfrm>
            <a:off x="2246376" y="1501013"/>
            <a:ext cx="6546850" cy="2049780"/>
          </a:xfrm>
          <a:custGeom>
            <a:avLst/>
            <a:gdLst/>
            <a:ahLst/>
            <a:cxnLst/>
            <a:rect l="l" t="t" r="r" b="b"/>
            <a:pathLst>
              <a:path w="6546850" h="2049779">
                <a:moveTo>
                  <a:pt x="87942" y="2007997"/>
                </a:moveTo>
                <a:lnTo>
                  <a:pt x="29972" y="2007997"/>
                </a:lnTo>
                <a:lnTo>
                  <a:pt x="0" y="2024252"/>
                </a:lnTo>
                <a:lnTo>
                  <a:pt x="13716" y="2049652"/>
                </a:lnTo>
                <a:lnTo>
                  <a:pt x="43942" y="2033270"/>
                </a:lnTo>
                <a:lnTo>
                  <a:pt x="72898" y="2016887"/>
                </a:lnTo>
                <a:lnTo>
                  <a:pt x="87942" y="2007997"/>
                </a:lnTo>
                <a:close/>
              </a:path>
              <a:path w="6546850" h="2049779">
                <a:moveTo>
                  <a:pt x="114921" y="1991740"/>
                </a:moveTo>
                <a:lnTo>
                  <a:pt x="58547" y="1991740"/>
                </a:lnTo>
                <a:lnTo>
                  <a:pt x="29718" y="2008124"/>
                </a:lnTo>
                <a:lnTo>
                  <a:pt x="29972" y="2007997"/>
                </a:lnTo>
                <a:lnTo>
                  <a:pt x="87942" y="2007997"/>
                </a:lnTo>
                <a:lnTo>
                  <a:pt x="100837" y="2000377"/>
                </a:lnTo>
                <a:lnTo>
                  <a:pt x="114921" y="1991740"/>
                </a:lnTo>
                <a:close/>
              </a:path>
              <a:path w="6546850" h="2049779">
                <a:moveTo>
                  <a:pt x="141006" y="1975485"/>
                </a:moveTo>
                <a:lnTo>
                  <a:pt x="85979" y="1975485"/>
                </a:lnTo>
                <a:lnTo>
                  <a:pt x="58293" y="1991867"/>
                </a:lnTo>
                <a:lnTo>
                  <a:pt x="58547" y="1991740"/>
                </a:lnTo>
                <a:lnTo>
                  <a:pt x="114921" y="1991740"/>
                </a:lnTo>
                <a:lnTo>
                  <a:pt x="127762" y="1983866"/>
                </a:lnTo>
                <a:lnTo>
                  <a:pt x="141006" y="1975485"/>
                </a:lnTo>
                <a:close/>
              </a:path>
              <a:path w="6546850" h="2049779">
                <a:moveTo>
                  <a:pt x="6477674" y="26887"/>
                </a:moveTo>
                <a:lnTo>
                  <a:pt x="6185281" y="58420"/>
                </a:lnTo>
                <a:lnTo>
                  <a:pt x="5992622" y="82803"/>
                </a:lnTo>
                <a:lnTo>
                  <a:pt x="5784596" y="113411"/>
                </a:lnTo>
                <a:lnTo>
                  <a:pt x="5615558" y="141732"/>
                </a:lnTo>
                <a:lnTo>
                  <a:pt x="5432933" y="175640"/>
                </a:lnTo>
                <a:lnTo>
                  <a:pt x="5234685" y="216026"/>
                </a:lnTo>
                <a:lnTo>
                  <a:pt x="5018532" y="263651"/>
                </a:lnTo>
                <a:lnTo>
                  <a:pt x="4698873" y="339978"/>
                </a:lnTo>
                <a:lnTo>
                  <a:pt x="4321048" y="438276"/>
                </a:lnTo>
                <a:lnTo>
                  <a:pt x="3644519" y="626999"/>
                </a:lnTo>
                <a:lnTo>
                  <a:pt x="2656332" y="919861"/>
                </a:lnTo>
                <a:lnTo>
                  <a:pt x="1841500" y="1175258"/>
                </a:lnTo>
                <a:lnTo>
                  <a:pt x="1358519" y="1335786"/>
                </a:lnTo>
                <a:lnTo>
                  <a:pt x="1163701" y="1404492"/>
                </a:lnTo>
                <a:lnTo>
                  <a:pt x="1094232" y="1430274"/>
                </a:lnTo>
                <a:lnTo>
                  <a:pt x="996950" y="1467865"/>
                </a:lnTo>
                <a:lnTo>
                  <a:pt x="907796" y="1504188"/>
                </a:lnTo>
                <a:lnTo>
                  <a:pt x="852297" y="1527810"/>
                </a:lnTo>
                <a:lnTo>
                  <a:pt x="800100" y="1550924"/>
                </a:lnTo>
                <a:lnTo>
                  <a:pt x="727329" y="1584706"/>
                </a:lnTo>
                <a:lnTo>
                  <a:pt x="682117" y="1606677"/>
                </a:lnTo>
                <a:lnTo>
                  <a:pt x="639444" y="1628139"/>
                </a:lnTo>
                <a:lnTo>
                  <a:pt x="599186" y="1649349"/>
                </a:lnTo>
                <a:lnTo>
                  <a:pt x="561086" y="1669923"/>
                </a:lnTo>
                <a:lnTo>
                  <a:pt x="525018" y="1690242"/>
                </a:lnTo>
                <a:lnTo>
                  <a:pt x="490855" y="1710182"/>
                </a:lnTo>
                <a:lnTo>
                  <a:pt x="397637" y="1767839"/>
                </a:lnTo>
                <a:lnTo>
                  <a:pt x="341630" y="1804924"/>
                </a:lnTo>
                <a:lnTo>
                  <a:pt x="213741" y="1892681"/>
                </a:lnTo>
                <a:lnTo>
                  <a:pt x="163703" y="1926336"/>
                </a:lnTo>
                <a:lnTo>
                  <a:pt x="138303" y="1942973"/>
                </a:lnTo>
                <a:lnTo>
                  <a:pt x="112394" y="1959356"/>
                </a:lnTo>
                <a:lnTo>
                  <a:pt x="85725" y="1975612"/>
                </a:lnTo>
                <a:lnTo>
                  <a:pt x="85979" y="1975485"/>
                </a:lnTo>
                <a:lnTo>
                  <a:pt x="141006" y="1975485"/>
                </a:lnTo>
                <a:lnTo>
                  <a:pt x="154050" y="1967229"/>
                </a:lnTo>
                <a:lnTo>
                  <a:pt x="179705" y="1950465"/>
                </a:lnTo>
                <a:lnTo>
                  <a:pt x="230124" y="1916557"/>
                </a:lnTo>
                <a:lnTo>
                  <a:pt x="331469" y="1846834"/>
                </a:lnTo>
                <a:lnTo>
                  <a:pt x="357886" y="1828927"/>
                </a:lnTo>
                <a:lnTo>
                  <a:pt x="385191" y="1810639"/>
                </a:lnTo>
                <a:lnTo>
                  <a:pt x="385384" y="1810639"/>
                </a:lnTo>
                <a:lnTo>
                  <a:pt x="413385" y="1792224"/>
                </a:lnTo>
                <a:lnTo>
                  <a:pt x="413257" y="1792224"/>
                </a:lnTo>
                <a:lnTo>
                  <a:pt x="442722" y="1773554"/>
                </a:lnTo>
                <a:lnTo>
                  <a:pt x="442594" y="1773554"/>
                </a:lnTo>
                <a:lnTo>
                  <a:pt x="473456" y="1754504"/>
                </a:lnTo>
                <a:lnTo>
                  <a:pt x="505713" y="1735074"/>
                </a:lnTo>
                <a:lnTo>
                  <a:pt x="539496" y="1715262"/>
                </a:lnTo>
                <a:lnTo>
                  <a:pt x="574957" y="1695323"/>
                </a:lnTo>
                <a:lnTo>
                  <a:pt x="612901" y="1674749"/>
                </a:lnTo>
                <a:lnTo>
                  <a:pt x="632587" y="1664335"/>
                </a:lnTo>
                <a:lnTo>
                  <a:pt x="652780" y="1653794"/>
                </a:lnTo>
                <a:lnTo>
                  <a:pt x="673607" y="1643379"/>
                </a:lnTo>
                <a:lnTo>
                  <a:pt x="695071" y="1632585"/>
                </a:lnTo>
                <a:lnTo>
                  <a:pt x="694944" y="1632585"/>
                </a:lnTo>
                <a:lnTo>
                  <a:pt x="717042" y="1621663"/>
                </a:lnTo>
                <a:lnTo>
                  <a:pt x="717180" y="1621663"/>
                </a:lnTo>
                <a:lnTo>
                  <a:pt x="739775" y="1610867"/>
                </a:lnTo>
                <a:lnTo>
                  <a:pt x="787273" y="1588642"/>
                </a:lnTo>
                <a:lnTo>
                  <a:pt x="837565" y="1565910"/>
                </a:lnTo>
                <a:lnTo>
                  <a:pt x="863981" y="1554352"/>
                </a:lnTo>
                <a:lnTo>
                  <a:pt x="918972" y="1530858"/>
                </a:lnTo>
                <a:lnTo>
                  <a:pt x="919151" y="1530858"/>
                </a:lnTo>
                <a:lnTo>
                  <a:pt x="947674" y="1519047"/>
                </a:lnTo>
                <a:lnTo>
                  <a:pt x="1007745" y="1494789"/>
                </a:lnTo>
                <a:lnTo>
                  <a:pt x="1039113" y="1482471"/>
                </a:lnTo>
                <a:lnTo>
                  <a:pt x="1071245" y="1470025"/>
                </a:lnTo>
                <a:lnTo>
                  <a:pt x="1104519" y="1457325"/>
                </a:lnTo>
                <a:lnTo>
                  <a:pt x="1104731" y="1457325"/>
                </a:lnTo>
                <a:lnTo>
                  <a:pt x="1138682" y="1444625"/>
                </a:lnTo>
                <a:lnTo>
                  <a:pt x="1138554" y="1444625"/>
                </a:lnTo>
                <a:lnTo>
                  <a:pt x="1173734" y="1431671"/>
                </a:lnTo>
                <a:lnTo>
                  <a:pt x="1367916" y="1363217"/>
                </a:lnTo>
                <a:lnTo>
                  <a:pt x="1455293" y="1333373"/>
                </a:lnTo>
                <a:lnTo>
                  <a:pt x="1455541" y="1333373"/>
                </a:lnTo>
                <a:lnTo>
                  <a:pt x="1547495" y="1302258"/>
                </a:lnTo>
                <a:lnTo>
                  <a:pt x="2302383" y="1059434"/>
                </a:lnTo>
                <a:lnTo>
                  <a:pt x="2912618" y="872616"/>
                </a:lnTo>
                <a:lnTo>
                  <a:pt x="2912491" y="872616"/>
                </a:lnTo>
                <a:lnTo>
                  <a:pt x="3771646" y="620776"/>
                </a:lnTo>
                <a:lnTo>
                  <a:pt x="4328668" y="466216"/>
                </a:lnTo>
                <a:lnTo>
                  <a:pt x="4526533" y="413765"/>
                </a:lnTo>
                <a:lnTo>
                  <a:pt x="4705984" y="368173"/>
                </a:lnTo>
                <a:lnTo>
                  <a:pt x="4789297" y="347599"/>
                </a:lnTo>
                <a:lnTo>
                  <a:pt x="4870196" y="328040"/>
                </a:lnTo>
                <a:lnTo>
                  <a:pt x="4948808" y="309499"/>
                </a:lnTo>
                <a:lnTo>
                  <a:pt x="5099050" y="275082"/>
                </a:lnTo>
                <a:lnTo>
                  <a:pt x="5099499" y="275082"/>
                </a:lnTo>
                <a:lnTo>
                  <a:pt x="5170932" y="259334"/>
                </a:lnTo>
                <a:lnTo>
                  <a:pt x="5240782" y="244348"/>
                </a:lnTo>
                <a:lnTo>
                  <a:pt x="5308600" y="230124"/>
                </a:lnTo>
                <a:lnTo>
                  <a:pt x="5374385" y="216662"/>
                </a:lnTo>
                <a:lnTo>
                  <a:pt x="5375027" y="216662"/>
                </a:lnTo>
                <a:lnTo>
                  <a:pt x="5438521" y="204088"/>
                </a:lnTo>
                <a:lnTo>
                  <a:pt x="5561583" y="180848"/>
                </a:lnTo>
                <a:lnTo>
                  <a:pt x="5678170" y="160274"/>
                </a:lnTo>
                <a:lnTo>
                  <a:pt x="5789295" y="141986"/>
                </a:lnTo>
                <a:lnTo>
                  <a:pt x="5789869" y="141986"/>
                </a:lnTo>
                <a:lnTo>
                  <a:pt x="5895085" y="125857"/>
                </a:lnTo>
                <a:lnTo>
                  <a:pt x="5996558" y="111378"/>
                </a:lnTo>
                <a:lnTo>
                  <a:pt x="5997398" y="111378"/>
                </a:lnTo>
                <a:lnTo>
                  <a:pt x="6188709" y="87122"/>
                </a:lnTo>
                <a:lnTo>
                  <a:pt x="6189679" y="87122"/>
                </a:lnTo>
                <a:lnTo>
                  <a:pt x="6280658" y="76581"/>
                </a:lnTo>
                <a:lnTo>
                  <a:pt x="6480526" y="55724"/>
                </a:lnTo>
                <a:lnTo>
                  <a:pt x="6488683" y="40259"/>
                </a:lnTo>
                <a:lnTo>
                  <a:pt x="6477674" y="26887"/>
                </a:lnTo>
                <a:close/>
              </a:path>
              <a:path w="6546850" h="2049779">
                <a:moveTo>
                  <a:pt x="112522" y="1959228"/>
                </a:moveTo>
                <a:lnTo>
                  <a:pt x="112314" y="1959356"/>
                </a:lnTo>
                <a:lnTo>
                  <a:pt x="112522" y="1959228"/>
                </a:lnTo>
                <a:close/>
              </a:path>
              <a:path w="6546850" h="2049779">
                <a:moveTo>
                  <a:pt x="138430" y="1942846"/>
                </a:moveTo>
                <a:lnTo>
                  <a:pt x="138229" y="1942973"/>
                </a:lnTo>
                <a:lnTo>
                  <a:pt x="138430" y="1942846"/>
                </a:lnTo>
                <a:close/>
              </a:path>
              <a:path w="6546850" h="2049779">
                <a:moveTo>
                  <a:pt x="163830" y="1926209"/>
                </a:moveTo>
                <a:lnTo>
                  <a:pt x="163636" y="1926336"/>
                </a:lnTo>
                <a:lnTo>
                  <a:pt x="163830" y="1926209"/>
                </a:lnTo>
                <a:close/>
              </a:path>
              <a:path w="6546850" h="2049779">
                <a:moveTo>
                  <a:pt x="385384" y="1810639"/>
                </a:moveTo>
                <a:lnTo>
                  <a:pt x="385191" y="1810639"/>
                </a:lnTo>
                <a:lnTo>
                  <a:pt x="385384" y="1810639"/>
                </a:lnTo>
                <a:close/>
              </a:path>
              <a:path w="6546850" h="2049779">
                <a:moveTo>
                  <a:pt x="539594" y="1715262"/>
                </a:moveTo>
                <a:lnTo>
                  <a:pt x="539369" y="1715389"/>
                </a:lnTo>
                <a:lnTo>
                  <a:pt x="539594" y="1715262"/>
                </a:lnTo>
                <a:close/>
              </a:path>
              <a:path w="6546850" h="2049779">
                <a:moveTo>
                  <a:pt x="575182" y="1695196"/>
                </a:moveTo>
                <a:lnTo>
                  <a:pt x="574929" y="1695323"/>
                </a:lnTo>
                <a:lnTo>
                  <a:pt x="575182" y="1695196"/>
                </a:lnTo>
                <a:close/>
              </a:path>
              <a:path w="6546850" h="2049779">
                <a:moveTo>
                  <a:pt x="613013" y="1674749"/>
                </a:moveTo>
                <a:lnTo>
                  <a:pt x="612775" y="1674876"/>
                </a:lnTo>
                <a:lnTo>
                  <a:pt x="613013" y="1674749"/>
                </a:lnTo>
                <a:close/>
              </a:path>
              <a:path w="6546850" h="2049779">
                <a:moveTo>
                  <a:pt x="632701" y="1664335"/>
                </a:moveTo>
                <a:lnTo>
                  <a:pt x="632460" y="1664462"/>
                </a:lnTo>
                <a:lnTo>
                  <a:pt x="632701" y="1664335"/>
                </a:lnTo>
                <a:close/>
              </a:path>
              <a:path w="6546850" h="2049779">
                <a:moveTo>
                  <a:pt x="652905" y="1653794"/>
                </a:moveTo>
                <a:lnTo>
                  <a:pt x="652653" y="1653921"/>
                </a:lnTo>
                <a:lnTo>
                  <a:pt x="652905" y="1653794"/>
                </a:lnTo>
                <a:close/>
              </a:path>
              <a:path w="6546850" h="2049779">
                <a:moveTo>
                  <a:pt x="717180" y="1621663"/>
                </a:moveTo>
                <a:lnTo>
                  <a:pt x="717042" y="1621663"/>
                </a:lnTo>
                <a:lnTo>
                  <a:pt x="717180" y="1621663"/>
                </a:lnTo>
                <a:close/>
              </a:path>
              <a:path w="6546850" h="2049779">
                <a:moveTo>
                  <a:pt x="919151" y="1530858"/>
                </a:moveTo>
                <a:lnTo>
                  <a:pt x="918972" y="1530858"/>
                </a:lnTo>
                <a:lnTo>
                  <a:pt x="918844" y="1530985"/>
                </a:lnTo>
                <a:lnTo>
                  <a:pt x="919151" y="1530858"/>
                </a:lnTo>
                <a:close/>
              </a:path>
              <a:path w="6546850" h="2049779">
                <a:moveTo>
                  <a:pt x="1104731" y="1457325"/>
                </a:moveTo>
                <a:lnTo>
                  <a:pt x="1104519" y="1457325"/>
                </a:lnTo>
                <a:lnTo>
                  <a:pt x="1104391" y="1457452"/>
                </a:lnTo>
                <a:lnTo>
                  <a:pt x="1104731" y="1457325"/>
                </a:lnTo>
                <a:close/>
              </a:path>
              <a:path w="6546850" h="2049779">
                <a:moveTo>
                  <a:pt x="1455541" y="1333373"/>
                </a:moveTo>
                <a:lnTo>
                  <a:pt x="1455293" y="1333373"/>
                </a:lnTo>
                <a:lnTo>
                  <a:pt x="1455165" y="1333500"/>
                </a:lnTo>
                <a:lnTo>
                  <a:pt x="1455541" y="1333373"/>
                </a:lnTo>
                <a:close/>
              </a:path>
              <a:path w="6546850" h="2049779">
                <a:moveTo>
                  <a:pt x="5099499" y="275082"/>
                </a:moveTo>
                <a:lnTo>
                  <a:pt x="5099050" y="275082"/>
                </a:lnTo>
                <a:lnTo>
                  <a:pt x="5099499" y="275082"/>
                </a:lnTo>
                <a:close/>
              </a:path>
              <a:path w="6546850" h="2049779">
                <a:moveTo>
                  <a:pt x="5375027" y="216662"/>
                </a:moveTo>
                <a:lnTo>
                  <a:pt x="5374385" y="216662"/>
                </a:lnTo>
                <a:lnTo>
                  <a:pt x="5375027" y="216662"/>
                </a:lnTo>
                <a:close/>
              </a:path>
              <a:path w="6546850" h="2049779">
                <a:moveTo>
                  <a:pt x="5789869" y="141986"/>
                </a:moveTo>
                <a:lnTo>
                  <a:pt x="5789295" y="141986"/>
                </a:lnTo>
                <a:lnTo>
                  <a:pt x="5789041" y="142112"/>
                </a:lnTo>
                <a:lnTo>
                  <a:pt x="5789869" y="141986"/>
                </a:lnTo>
                <a:close/>
              </a:path>
              <a:path w="6546850" h="2049779">
                <a:moveTo>
                  <a:pt x="5997398" y="111378"/>
                </a:moveTo>
                <a:lnTo>
                  <a:pt x="5996558" y="111378"/>
                </a:lnTo>
                <a:lnTo>
                  <a:pt x="5996432" y="111506"/>
                </a:lnTo>
                <a:lnTo>
                  <a:pt x="5997398" y="111378"/>
                </a:lnTo>
                <a:close/>
              </a:path>
              <a:path w="6546850" h="2049779">
                <a:moveTo>
                  <a:pt x="6189679" y="87122"/>
                </a:moveTo>
                <a:lnTo>
                  <a:pt x="6188709" y="87122"/>
                </a:lnTo>
                <a:lnTo>
                  <a:pt x="6189679" y="87122"/>
                </a:lnTo>
                <a:close/>
              </a:path>
              <a:path w="6546850" h="2049779">
                <a:moveTo>
                  <a:pt x="6523892" y="25908"/>
                </a:moveTo>
                <a:lnTo>
                  <a:pt x="6487287" y="25908"/>
                </a:lnTo>
                <a:lnTo>
                  <a:pt x="6490208" y="54737"/>
                </a:lnTo>
                <a:lnTo>
                  <a:pt x="6480526" y="55724"/>
                </a:lnTo>
                <a:lnTo>
                  <a:pt x="6464300" y="86487"/>
                </a:lnTo>
                <a:lnTo>
                  <a:pt x="6546342" y="34416"/>
                </a:lnTo>
                <a:lnTo>
                  <a:pt x="6523892" y="25908"/>
                </a:lnTo>
                <a:close/>
              </a:path>
              <a:path w="6546850" h="2049779">
                <a:moveTo>
                  <a:pt x="6487287" y="25908"/>
                </a:moveTo>
                <a:lnTo>
                  <a:pt x="6477674" y="26887"/>
                </a:lnTo>
                <a:lnTo>
                  <a:pt x="6488683" y="40259"/>
                </a:lnTo>
                <a:lnTo>
                  <a:pt x="6480526" y="55724"/>
                </a:lnTo>
                <a:lnTo>
                  <a:pt x="6490208" y="54737"/>
                </a:lnTo>
                <a:lnTo>
                  <a:pt x="6487287" y="25908"/>
                </a:lnTo>
                <a:close/>
              </a:path>
              <a:path w="6546850" h="2049779">
                <a:moveTo>
                  <a:pt x="6455537" y="0"/>
                </a:moveTo>
                <a:lnTo>
                  <a:pt x="6477674" y="26887"/>
                </a:lnTo>
                <a:lnTo>
                  <a:pt x="6487287" y="25908"/>
                </a:lnTo>
                <a:lnTo>
                  <a:pt x="6523892" y="25908"/>
                </a:lnTo>
                <a:lnTo>
                  <a:pt x="6455537" y="0"/>
                </a:lnTo>
                <a:close/>
              </a:path>
            </a:pathLst>
          </a:custGeom>
          <a:solidFill>
            <a:srgbClr val="2D75B6"/>
          </a:solidFill>
        </p:spPr>
        <p:txBody>
          <a:bodyPr wrap="square" lIns="0" tIns="0" rIns="0" bIns="0" rtlCol="0"/>
          <a:lstStyle/>
          <a:p>
            <a:endParaRPr/>
          </a:p>
        </p:txBody>
      </p:sp>
      <p:sp>
        <p:nvSpPr>
          <p:cNvPr id="68" name="object 68"/>
          <p:cNvSpPr/>
          <p:nvPr/>
        </p:nvSpPr>
        <p:spPr>
          <a:xfrm>
            <a:off x="4352544" y="2855976"/>
            <a:ext cx="606551" cy="2095500"/>
          </a:xfrm>
          <a:prstGeom prst="rect">
            <a:avLst/>
          </a:prstGeom>
          <a:blipFill>
            <a:blip r:embed="rId29" cstate="print"/>
            <a:stretch>
              <a:fillRect/>
            </a:stretch>
          </a:blipFill>
        </p:spPr>
        <p:txBody>
          <a:bodyPr wrap="square" lIns="0" tIns="0" rIns="0" bIns="0" rtlCol="0"/>
          <a:lstStyle/>
          <a:p>
            <a:endParaRPr/>
          </a:p>
        </p:txBody>
      </p:sp>
      <p:sp>
        <p:nvSpPr>
          <p:cNvPr id="69" name="object 69"/>
          <p:cNvSpPr/>
          <p:nvPr/>
        </p:nvSpPr>
        <p:spPr>
          <a:xfrm>
            <a:off x="4399788" y="3381755"/>
            <a:ext cx="513588" cy="967740"/>
          </a:xfrm>
          <a:prstGeom prst="rect">
            <a:avLst/>
          </a:prstGeom>
          <a:blipFill>
            <a:blip r:embed="rId30" cstate="print"/>
            <a:stretch>
              <a:fillRect/>
            </a:stretch>
          </a:blipFill>
        </p:spPr>
        <p:txBody>
          <a:bodyPr wrap="square" lIns="0" tIns="0" rIns="0" bIns="0" rtlCol="0"/>
          <a:lstStyle/>
          <a:p>
            <a:endParaRPr/>
          </a:p>
        </p:txBody>
      </p:sp>
      <p:sp>
        <p:nvSpPr>
          <p:cNvPr id="70" name="object 70"/>
          <p:cNvSpPr txBox="1"/>
          <p:nvPr/>
        </p:nvSpPr>
        <p:spPr>
          <a:xfrm>
            <a:off x="4477576" y="3534384"/>
            <a:ext cx="281305" cy="686435"/>
          </a:xfrm>
          <a:prstGeom prst="rect">
            <a:avLst/>
          </a:prstGeom>
        </p:spPr>
        <p:txBody>
          <a:bodyPr vert="vert270" wrap="square" lIns="0" tIns="0" rIns="0" bIns="0" rtlCol="0">
            <a:spAutoFit/>
          </a:bodyPr>
          <a:lstStyle/>
          <a:p>
            <a:pPr marL="12700">
              <a:lnSpc>
                <a:spcPts val="2090"/>
              </a:lnSpc>
            </a:pPr>
            <a:r>
              <a:rPr sz="1800" b="1" dirty="0">
                <a:latin typeface="Arial"/>
                <a:cs typeface="Arial"/>
              </a:rPr>
              <a:t>CGSC</a:t>
            </a:r>
            <a:endParaRPr sz="1800">
              <a:latin typeface="Arial"/>
              <a:cs typeface="Arial"/>
            </a:endParaRPr>
          </a:p>
        </p:txBody>
      </p:sp>
      <p:sp>
        <p:nvSpPr>
          <p:cNvPr id="71" name="object 71"/>
          <p:cNvSpPr/>
          <p:nvPr/>
        </p:nvSpPr>
        <p:spPr>
          <a:xfrm>
            <a:off x="3305555" y="3169920"/>
            <a:ext cx="1185672" cy="1786127"/>
          </a:xfrm>
          <a:prstGeom prst="rect">
            <a:avLst/>
          </a:prstGeom>
          <a:blipFill>
            <a:blip r:embed="rId31" cstate="print"/>
            <a:stretch>
              <a:fillRect/>
            </a:stretch>
          </a:blipFill>
        </p:spPr>
        <p:txBody>
          <a:bodyPr wrap="square" lIns="0" tIns="0" rIns="0" bIns="0" rtlCol="0"/>
          <a:lstStyle/>
          <a:p>
            <a:endParaRPr/>
          </a:p>
        </p:txBody>
      </p:sp>
      <p:sp>
        <p:nvSpPr>
          <p:cNvPr id="72" name="object 72"/>
          <p:cNvSpPr/>
          <p:nvPr/>
        </p:nvSpPr>
        <p:spPr>
          <a:xfrm>
            <a:off x="3409188" y="3451859"/>
            <a:ext cx="989076" cy="234695"/>
          </a:xfrm>
          <a:prstGeom prst="rect">
            <a:avLst/>
          </a:prstGeom>
          <a:blipFill>
            <a:blip r:embed="rId32" cstate="print"/>
            <a:stretch>
              <a:fillRect/>
            </a:stretch>
          </a:blipFill>
        </p:spPr>
        <p:txBody>
          <a:bodyPr wrap="square" lIns="0" tIns="0" rIns="0" bIns="0" rtlCol="0"/>
          <a:lstStyle/>
          <a:p>
            <a:endParaRPr/>
          </a:p>
        </p:txBody>
      </p:sp>
      <p:sp>
        <p:nvSpPr>
          <p:cNvPr id="73" name="object 73"/>
          <p:cNvSpPr/>
          <p:nvPr/>
        </p:nvSpPr>
        <p:spPr>
          <a:xfrm>
            <a:off x="3486911" y="3573779"/>
            <a:ext cx="865632" cy="234696"/>
          </a:xfrm>
          <a:prstGeom prst="rect">
            <a:avLst/>
          </a:prstGeom>
          <a:blipFill>
            <a:blip r:embed="rId33" cstate="print"/>
            <a:stretch>
              <a:fillRect/>
            </a:stretch>
          </a:blipFill>
        </p:spPr>
        <p:txBody>
          <a:bodyPr wrap="square" lIns="0" tIns="0" rIns="0" bIns="0" rtlCol="0"/>
          <a:lstStyle/>
          <a:p>
            <a:endParaRPr/>
          </a:p>
        </p:txBody>
      </p:sp>
      <p:sp>
        <p:nvSpPr>
          <p:cNvPr id="74" name="object 74"/>
          <p:cNvSpPr txBox="1"/>
          <p:nvPr/>
        </p:nvSpPr>
        <p:spPr>
          <a:xfrm>
            <a:off x="3462909" y="3471798"/>
            <a:ext cx="871855" cy="269875"/>
          </a:xfrm>
          <a:prstGeom prst="rect">
            <a:avLst/>
          </a:prstGeom>
        </p:spPr>
        <p:txBody>
          <a:bodyPr vert="horz" wrap="square" lIns="0" tIns="13335" rIns="0" bIns="0" rtlCol="0">
            <a:spAutoFit/>
          </a:bodyPr>
          <a:lstStyle/>
          <a:p>
            <a:pPr marL="90170" marR="5080" indent="-78105">
              <a:lnSpc>
                <a:spcPct val="100000"/>
              </a:lnSpc>
              <a:spcBef>
                <a:spcPts val="105"/>
              </a:spcBef>
            </a:pPr>
            <a:r>
              <a:rPr sz="800" b="1" dirty="0">
                <a:latin typeface="Arial"/>
                <a:cs typeface="Arial"/>
              </a:rPr>
              <a:t>POST</a:t>
            </a:r>
            <a:r>
              <a:rPr sz="800" b="1" spc="-70" dirty="0">
                <a:latin typeface="Arial"/>
                <a:cs typeface="Arial"/>
              </a:rPr>
              <a:t> </a:t>
            </a:r>
            <a:r>
              <a:rPr sz="800" b="1" spc="-5" dirty="0">
                <a:latin typeface="Arial"/>
                <a:cs typeface="Arial"/>
              </a:rPr>
              <a:t>COMMAND  BROADENING</a:t>
            </a:r>
            <a:endParaRPr sz="800">
              <a:latin typeface="Arial"/>
              <a:cs typeface="Arial"/>
            </a:endParaRPr>
          </a:p>
        </p:txBody>
      </p:sp>
      <p:sp>
        <p:nvSpPr>
          <p:cNvPr id="75" name="object 75"/>
          <p:cNvSpPr/>
          <p:nvPr/>
        </p:nvSpPr>
        <p:spPr>
          <a:xfrm>
            <a:off x="3386328" y="3817620"/>
            <a:ext cx="320039" cy="234695"/>
          </a:xfrm>
          <a:prstGeom prst="rect">
            <a:avLst/>
          </a:prstGeom>
          <a:blipFill>
            <a:blip r:embed="rId34" cstate="print"/>
            <a:stretch>
              <a:fillRect/>
            </a:stretch>
          </a:blipFill>
        </p:spPr>
        <p:txBody>
          <a:bodyPr wrap="square" lIns="0" tIns="0" rIns="0" bIns="0" rtlCol="0"/>
          <a:lstStyle/>
          <a:p>
            <a:endParaRPr/>
          </a:p>
        </p:txBody>
      </p:sp>
      <p:sp>
        <p:nvSpPr>
          <p:cNvPr id="76" name="object 76"/>
          <p:cNvSpPr/>
          <p:nvPr/>
        </p:nvSpPr>
        <p:spPr>
          <a:xfrm>
            <a:off x="3386328" y="3939540"/>
            <a:ext cx="435863" cy="234695"/>
          </a:xfrm>
          <a:prstGeom prst="rect">
            <a:avLst/>
          </a:prstGeom>
          <a:blipFill>
            <a:blip r:embed="rId35" cstate="print"/>
            <a:stretch>
              <a:fillRect/>
            </a:stretch>
          </a:blipFill>
        </p:spPr>
        <p:txBody>
          <a:bodyPr wrap="square" lIns="0" tIns="0" rIns="0" bIns="0" rtlCol="0"/>
          <a:lstStyle/>
          <a:p>
            <a:endParaRPr/>
          </a:p>
        </p:txBody>
      </p:sp>
      <p:sp>
        <p:nvSpPr>
          <p:cNvPr id="77" name="object 77"/>
          <p:cNvSpPr/>
          <p:nvPr/>
        </p:nvSpPr>
        <p:spPr>
          <a:xfrm>
            <a:off x="3700271" y="3953255"/>
            <a:ext cx="161544" cy="161544"/>
          </a:xfrm>
          <a:prstGeom prst="rect">
            <a:avLst/>
          </a:prstGeom>
          <a:blipFill>
            <a:blip r:embed="rId36" cstate="print"/>
            <a:stretch>
              <a:fillRect/>
            </a:stretch>
          </a:blipFill>
        </p:spPr>
        <p:txBody>
          <a:bodyPr wrap="square" lIns="0" tIns="0" rIns="0" bIns="0" rtlCol="0"/>
          <a:lstStyle/>
          <a:p>
            <a:endParaRPr/>
          </a:p>
        </p:txBody>
      </p:sp>
      <p:sp>
        <p:nvSpPr>
          <p:cNvPr id="78" name="object 78"/>
          <p:cNvSpPr/>
          <p:nvPr/>
        </p:nvSpPr>
        <p:spPr>
          <a:xfrm>
            <a:off x="3768852" y="3939540"/>
            <a:ext cx="396239" cy="234695"/>
          </a:xfrm>
          <a:prstGeom prst="rect">
            <a:avLst/>
          </a:prstGeom>
          <a:blipFill>
            <a:blip r:embed="rId37" cstate="print"/>
            <a:stretch>
              <a:fillRect/>
            </a:stretch>
          </a:blipFill>
        </p:spPr>
        <p:txBody>
          <a:bodyPr wrap="square" lIns="0" tIns="0" rIns="0" bIns="0" rtlCol="0"/>
          <a:lstStyle/>
          <a:p>
            <a:endParaRPr/>
          </a:p>
        </p:txBody>
      </p:sp>
      <p:sp>
        <p:nvSpPr>
          <p:cNvPr id="79" name="object 79"/>
          <p:cNvSpPr/>
          <p:nvPr/>
        </p:nvSpPr>
        <p:spPr>
          <a:xfrm>
            <a:off x="3386328" y="4061459"/>
            <a:ext cx="751331" cy="234695"/>
          </a:xfrm>
          <a:prstGeom prst="rect">
            <a:avLst/>
          </a:prstGeom>
          <a:blipFill>
            <a:blip r:embed="rId38" cstate="print"/>
            <a:stretch>
              <a:fillRect/>
            </a:stretch>
          </a:blipFill>
        </p:spPr>
        <p:txBody>
          <a:bodyPr wrap="square" lIns="0" tIns="0" rIns="0" bIns="0" rtlCol="0"/>
          <a:lstStyle/>
          <a:p>
            <a:endParaRPr/>
          </a:p>
        </p:txBody>
      </p:sp>
      <p:sp>
        <p:nvSpPr>
          <p:cNvPr id="80" name="object 80"/>
          <p:cNvSpPr/>
          <p:nvPr/>
        </p:nvSpPr>
        <p:spPr>
          <a:xfrm>
            <a:off x="3386328" y="4183379"/>
            <a:ext cx="440436" cy="234695"/>
          </a:xfrm>
          <a:prstGeom prst="rect">
            <a:avLst/>
          </a:prstGeom>
          <a:blipFill>
            <a:blip r:embed="rId39" cstate="print"/>
            <a:stretch>
              <a:fillRect/>
            </a:stretch>
          </a:blipFill>
        </p:spPr>
        <p:txBody>
          <a:bodyPr wrap="square" lIns="0" tIns="0" rIns="0" bIns="0" rtlCol="0"/>
          <a:lstStyle/>
          <a:p>
            <a:endParaRPr/>
          </a:p>
        </p:txBody>
      </p:sp>
      <p:sp>
        <p:nvSpPr>
          <p:cNvPr id="81" name="object 81"/>
          <p:cNvSpPr/>
          <p:nvPr/>
        </p:nvSpPr>
        <p:spPr>
          <a:xfrm>
            <a:off x="3386328" y="4305300"/>
            <a:ext cx="813815" cy="234695"/>
          </a:xfrm>
          <a:prstGeom prst="rect">
            <a:avLst/>
          </a:prstGeom>
          <a:blipFill>
            <a:blip r:embed="rId40" cstate="print"/>
            <a:stretch>
              <a:fillRect/>
            </a:stretch>
          </a:blipFill>
        </p:spPr>
        <p:txBody>
          <a:bodyPr wrap="square" lIns="0" tIns="0" rIns="0" bIns="0" rtlCol="0"/>
          <a:lstStyle/>
          <a:p>
            <a:endParaRPr/>
          </a:p>
        </p:txBody>
      </p:sp>
      <p:sp>
        <p:nvSpPr>
          <p:cNvPr id="82" name="object 82"/>
          <p:cNvSpPr txBox="1"/>
          <p:nvPr/>
        </p:nvSpPr>
        <p:spPr>
          <a:xfrm>
            <a:off x="3440048" y="3837559"/>
            <a:ext cx="697230" cy="635635"/>
          </a:xfrm>
          <a:prstGeom prst="rect">
            <a:avLst/>
          </a:prstGeom>
        </p:spPr>
        <p:txBody>
          <a:bodyPr vert="horz" wrap="square" lIns="0" tIns="12700" rIns="0" bIns="0" rtlCol="0">
            <a:spAutoFit/>
          </a:bodyPr>
          <a:lstStyle/>
          <a:p>
            <a:pPr marL="12700">
              <a:lnSpc>
                <a:spcPct val="100000"/>
              </a:lnSpc>
              <a:spcBef>
                <a:spcPts val="100"/>
              </a:spcBef>
            </a:pPr>
            <a:r>
              <a:rPr sz="800" b="1" dirty="0">
                <a:latin typeface="Arial"/>
                <a:cs typeface="Arial"/>
              </a:rPr>
              <a:t>SGI</a:t>
            </a:r>
            <a:endParaRPr sz="800">
              <a:latin typeface="Arial"/>
              <a:cs typeface="Arial"/>
            </a:endParaRPr>
          </a:p>
          <a:p>
            <a:pPr marL="12700" marR="5080">
              <a:lnSpc>
                <a:spcPct val="100000"/>
              </a:lnSpc>
            </a:pPr>
            <a:r>
              <a:rPr sz="800" b="1" spc="-5" dirty="0">
                <a:latin typeface="Arial"/>
                <a:cs typeface="Arial"/>
              </a:rPr>
              <a:t>CTC/1</a:t>
            </a:r>
            <a:r>
              <a:rPr sz="750" b="1" spc="-7" baseline="27777" dirty="0">
                <a:latin typeface="Arial"/>
                <a:cs typeface="Arial"/>
              </a:rPr>
              <a:t>st </a:t>
            </a:r>
            <a:r>
              <a:rPr sz="800" b="1" spc="-10" dirty="0">
                <a:latin typeface="Arial"/>
                <a:cs typeface="Arial"/>
              </a:rPr>
              <a:t>Army  </a:t>
            </a:r>
            <a:r>
              <a:rPr sz="800" b="1" spc="-5" dirty="0">
                <a:latin typeface="Arial"/>
                <a:cs typeface="Arial"/>
              </a:rPr>
              <a:t>ROTC </a:t>
            </a:r>
            <a:r>
              <a:rPr sz="800" b="1" spc="-10" dirty="0">
                <a:latin typeface="Arial"/>
                <a:cs typeface="Arial"/>
              </a:rPr>
              <a:t>APMS  </a:t>
            </a:r>
            <a:r>
              <a:rPr sz="800" b="1" dirty="0">
                <a:latin typeface="Arial"/>
                <a:cs typeface="Arial"/>
              </a:rPr>
              <a:t>USMA  FELLO</a:t>
            </a:r>
            <a:r>
              <a:rPr sz="800" b="1" spc="0" dirty="0">
                <a:latin typeface="Arial"/>
                <a:cs typeface="Arial"/>
              </a:rPr>
              <a:t>W</a:t>
            </a:r>
            <a:r>
              <a:rPr sz="800" b="1" dirty="0">
                <a:latin typeface="Arial"/>
                <a:cs typeface="Arial"/>
              </a:rPr>
              <a:t>S</a:t>
            </a:r>
            <a:r>
              <a:rPr sz="800" b="1" spc="-5" dirty="0">
                <a:latin typeface="Arial"/>
                <a:cs typeface="Arial"/>
              </a:rPr>
              <a:t>H</a:t>
            </a:r>
            <a:r>
              <a:rPr sz="800" b="1" dirty="0">
                <a:latin typeface="Arial"/>
                <a:cs typeface="Arial"/>
              </a:rPr>
              <a:t>IP</a:t>
            </a:r>
            <a:endParaRPr sz="800">
              <a:latin typeface="Arial"/>
              <a:cs typeface="Arial"/>
            </a:endParaRPr>
          </a:p>
        </p:txBody>
      </p:sp>
      <p:sp>
        <p:nvSpPr>
          <p:cNvPr id="83" name="object 83"/>
          <p:cNvSpPr/>
          <p:nvPr/>
        </p:nvSpPr>
        <p:spPr>
          <a:xfrm>
            <a:off x="771144" y="4186428"/>
            <a:ext cx="1551432" cy="768095"/>
          </a:xfrm>
          <a:prstGeom prst="rect">
            <a:avLst/>
          </a:prstGeom>
          <a:blipFill>
            <a:blip r:embed="rId41" cstate="print"/>
            <a:stretch>
              <a:fillRect/>
            </a:stretch>
          </a:blipFill>
        </p:spPr>
        <p:txBody>
          <a:bodyPr wrap="square" lIns="0" tIns="0" rIns="0" bIns="0" rtlCol="0"/>
          <a:lstStyle/>
          <a:p>
            <a:endParaRPr/>
          </a:p>
        </p:txBody>
      </p:sp>
      <p:sp>
        <p:nvSpPr>
          <p:cNvPr id="84" name="object 84"/>
          <p:cNvSpPr/>
          <p:nvPr/>
        </p:nvSpPr>
        <p:spPr>
          <a:xfrm>
            <a:off x="867155" y="4262628"/>
            <a:ext cx="1371600" cy="234695"/>
          </a:xfrm>
          <a:prstGeom prst="rect">
            <a:avLst/>
          </a:prstGeom>
          <a:blipFill>
            <a:blip r:embed="rId42" cstate="print"/>
            <a:stretch>
              <a:fillRect/>
            </a:stretch>
          </a:blipFill>
        </p:spPr>
        <p:txBody>
          <a:bodyPr wrap="square" lIns="0" tIns="0" rIns="0" bIns="0" rtlCol="0"/>
          <a:lstStyle/>
          <a:p>
            <a:endParaRPr/>
          </a:p>
        </p:txBody>
      </p:sp>
      <p:sp>
        <p:nvSpPr>
          <p:cNvPr id="85" name="object 85"/>
          <p:cNvSpPr/>
          <p:nvPr/>
        </p:nvSpPr>
        <p:spPr>
          <a:xfrm>
            <a:off x="1071372" y="4384547"/>
            <a:ext cx="990600" cy="234695"/>
          </a:xfrm>
          <a:prstGeom prst="rect">
            <a:avLst/>
          </a:prstGeom>
          <a:blipFill>
            <a:blip r:embed="rId43" cstate="print"/>
            <a:stretch>
              <a:fillRect/>
            </a:stretch>
          </a:blipFill>
        </p:spPr>
        <p:txBody>
          <a:bodyPr wrap="square" lIns="0" tIns="0" rIns="0" bIns="0" rtlCol="0"/>
          <a:lstStyle/>
          <a:p>
            <a:endParaRPr/>
          </a:p>
        </p:txBody>
      </p:sp>
      <p:sp>
        <p:nvSpPr>
          <p:cNvPr id="86" name="object 86"/>
          <p:cNvSpPr/>
          <p:nvPr/>
        </p:nvSpPr>
        <p:spPr>
          <a:xfrm>
            <a:off x="1257300" y="4506467"/>
            <a:ext cx="591312" cy="234695"/>
          </a:xfrm>
          <a:prstGeom prst="rect">
            <a:avLst/>
          </a:prstGeom>
          <a:blipFill>
            <a:blip r:embed="rId44" cstate="print"/>
            <a:stretch>
              <a:fillRect/>
            </a:stretch>
          </a:blipFill>
        </p:spPr>
        <p:txBody>
          <a:bodyPr wrap="square" lIns="0" tIns="0" rIns="0" bIns="0" rtlCol="0"/>
          <a:lstStyle/>
          <a:p>
            <a:endParaRPr/>
          </a:p>
        </p:txBody>
      </p:sp>
      <p:sp>
        <p:nvSpPr>
          <p:cNvPr id="87" name="object 87"/>
          <p:cNvSpPr/>
          <p:nvPr/>
        </p:nvSpPr>
        <p:spPr>
          <a:xfrm>
            <a:off x="1011936" y="4628388"/>
            <a:ext cx="1083564" cy="234695"/>
          </a:xfrm>
          <a:prstGeom prst="rect">
            <a:avLst/>
          </a:prstGeom>
          <a:blipFill>
            <a:blip r:embed="rId45" cstate="print"/>
            <a:stretch>
              <a:fillRect/>
            </a:stretch>
          </a:blipFill>
        </p:spPr>
        <p:txBody>
          <a:bodyPr wrap="square" lIns="0" tIns="0" rIns="0" bIns="0" rtlCol="0"/>
          <a:lstStyle/>
          <a:p>
            <a:endParaRPr/>
          </a:p>
        </p:txBody>
      </p:sp>
      <p:sp>
        <p:nvSpPr>
          <p:cNvPr id="88" name="object 88"/>
          <p:cNvSpPr/>
          <p:nvPr/>
        </p:nvSpPr>
        <p:spPr>
          <a:xfrm>
            <a:off x="2220467" y="3509771"/>
            <a:ext cx="1185671" cy="1449323"/>
          </a:xfrm>
          <a:prstGeom prst="rect">
            <a:avLst/>
          </a:prstGeom>
          <a:blipFill>
            <a:blip r:embed="rId46" cstate="print"/>
            <a:stretch>
              <a:fillRect/>
            </a:stretch>
          </a:blipFill>
        </p:spPr>
        <p:txBody>
          <a:bodyPr wrap="square" lIns="0" tIns="0" rIns="0" bIns="0" rtlCol="0"/>
          <a:lstStyle/>
          <a:p>
            <a:endParaRPr/>
          </a:p>
        </p:txBody>
      </p:sp>
      <p:sp>
        <p:nvSpPr>
          <p:cNvPr id="89" name="object 89"/>
          <p:cNvSpPr/>
          <p:nvPr/>
        </p:nvSpPr>
        <p:spPr>
          <a:xfrm>
            <a:off x="2456688" y="3927347"/>
            <a:ext cx="757427" cy="234695"/>
          </a:xfrm>
          <a:prstGeom prst="rect">
            <a:avLst/>
          </a:prstGeom>
          <a:blipFill>
            <a:blip r:embed="rId47" cstate="print"/>
            <a:stretch>
              <a:fillRect/>
            </a:stretch>
          </a:blipFill>
        </p:spPr>
        <p:txBody>
          <a:bodyPr wrap="square" lIns="0" tIns="0" rIns="0" bIns="0" rtlCol="0"/>
          <a:lstStyle/>
          <a:p>
            <a:endParaRPr/>
          </a:p>
        </p:txBody>
      </p:sp>
      <p:sp>
        <p:nvSpPr>
          <p:cNvPr id="90" name="object 90"/>
          <p:cNvSpPr txBox="1"/>
          <p:nvPr/>
        </p:nvSpPr>
        <p:spPr>
          <a:xfrm>
            <a:off x="2510408" y="3947540"/>
            <a:ext cx="605790" cy="14795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Arial"/>
                <a:cs typeface="Arial"/>
              </a:rPr>
              <a:t>B</a:t>
            </a:r>
            <a:r>
              <a:rPr sz="800" b="1" spc="-45" dirty="0">
                <a:solidFill>
                  <a:srgbClr val="FFFFFF"/>
                </a:solidFill>
                <a:latin typeface="Arial"/>
                <a:cs typeface="Arial"/>
              </a:rPr>
              <a:t>A</a:t>
            </a:r>
            <a:r>
              <a:rPr sz="800" b="1" spc="-15" dirty="0">
                <a:solidFill>
                  <a:srgbClr val="FFFFFF"/>
                </a:solidFill>
                <a:latin typeface="Arial"/>
                <a:cs typeface="Arial"/>
              </a:rPr>
              <a:t>T</a:t>
            </a:r>
            <a:r>
              <a:rPr sz="800" b="1" dirty="0">
                <a:solidFill>
                  <a:srgbClr val="FFFFFF"/>
                </a:solidFill>
                <a:latin typeface="Arial"/>
                <a:cs typeface="Arial"/>
              </a:rPr>
              <a:t>T</a:t>
            </a:r>
            <a:r>
              <a:rPr sz="800" b="1" spc="-30" dirty="0">
                <a:solidFill>
                  <a:srgbClr val="FFFFFF"/>
                </a:solidFill>
                <a:latin typeface="Arial"/>
                <a:cs typeface="Arial"/>
              </a:rPr>
              <a:t>A</a:t>
            </a:r>
            <a:r>
              <a:rPr sz="800" b="1" dirty="0">
                <a:solidFill>
                  <a:srgbClr val="FFFFFF"/>
                </a:solidFill>
                <a:latin typeface="Arial"/>
                <a:cs typeface="Arial"/>
              </a:rPr>
              <a:t>LION</a:t>
            </a:r>
            <a:endParaRPr sz="800">
              <a:latin typeface="Arial"/>
              <a:cs typeface="Arial"/>
            </a:endParaRPr>
          </a:p>
        </p:txBody>
      </p:sp>
      <p:sp>
        <p:nvSpPr>
          <p:cNvPr id="91" name="object 91"/>
          <p:cNvSpPr/>
          <p:nvPr/>
        </p:nvSpPr>
        <p:spPr>
          <a:xfrm>
            <a:off x="2584704" y="4049267"/>
            <a:ext cx="466344" cy="234695"/>
          </a:xfrm>
          <a:prstGeom prst="rect">
            <a:avLst/>
          </a:prstGeom>
          <a:blipFill>
            <a:blip r:embed="rId48" cstate="print"/>
            <a:stretch>
              <a:fillRect/>
            </a:stretch>
          </a:blipFill>
        </p:spPr>
        <p:txBody>
          <a:bodyPr wrap="square" lIns="0" tIns="0" rIns="0" bIns="0" rtlCol="0"/>
          <a:lstStyle/>
          <a:p>
            <a:endParaRPr/>
          </a:p>
        </p:txBody>
      </p:sp>
      <p:sp>
        <p:nvSpPr>
          <p:cNvPr id="92" name="object 92"/>
          <p:cNvSpPr txBox="1"/>
          <p:nvPr/>
        </p:nvSpPr>
        <p:spPr>
          <a:xfrm>
            <a:off x="2638425" y="4069460"/>
            <a:ext cx="348615"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FFFF"/>
                </a:solidFill>
                <a:latin typeface="Arial"/>
                <a:cs typeface="Arial"/>
              </a:rPr>
              <a:t>S</a:t>
            </a:r>
            <a:r>
              <a:rPr sz="800" b="1" spc="-15" dirty="0">
                <a:solidFill>
                  <a:srgbClr val="FFFFFF"/>
                </a:solidFill>
                <a:latin typeface="Arial"/>
                <a:cs typeface="Arial"/>
              </a:rPr>
              <a:t>T</a:t>
            </a:r>
            <a:r>
              <a:rPr sz="800" b="1" spc="-45" dirty="0">
                <a:solidFill>
                  <a:srgbClr val="FFFFFF"/>
                </a:solidFill>
                <a:latin typeface="Arial"/>
                <a:cs typeface="Arial"/>
              </a:rPr>
              <a:t>A</a:t>
            </a:r>
            <a:r>
              <a:rPr sz="800" b="1" dirty="0">
                <a:solidFill>
                  <a:srgbClr val="FFFFFF"/>
                </a:solidFill>
                <a:latin typeface="Arial"/>
                <a:cs typeface="Arial"/>
              </a:rPr>
              <a:t>FF</a:t>
            </a:r>
            <a:endParaRPr sz="800">
              <a:latin typeface="Arial"/>
              <a:cs typeface="Arial"/>
            </a:endParaRPr>
          </a:p>
        </p:txBody>
      </p:sp>
      <p:sp>
        <p:nvSpPr>
          <p:cNvPr id="93" name="object 93"/>
          <p:cNvSpPr/>
          <p:nvPr/>
        </p:nvSpPr>
        <p:spPr>
          <a:xfrm>
            <a:off x="2334767" y="4171188"/>
            <a:ext cx="757428" cy="234695"/>
          </a:xfrm>
          <a:prstGeom prst="rect">
            <a:avLst/>
          </a:prstGeom>
          <a:blipFill>
            <a:blip r:embed="rId47" cstate="print"/>
            <a:stretch>
              <a:fillRect/>
            </a:stretch>
          </a:blipFill>
        </p:spPr>
        <p:txBody>
          <a:bodyPr wrap="square" lIns="0" tIns="0" rIns="0" bIns="0" rtlCol="0"/>
          <a:lstStyle/>
          <a:p>
            <a:endParaRPr/>
          </a:p>
        </p:txBody>
      </p:sp>
      <p:sp>
        <p:nvSpPr>
          <p:cNvPr id="94" name="object 94"/>
          <p:cNvSpPr/>
          <p:nvPr/>
        </p:nvSpPr>
        <p:spPr>
          <a:xfrm>
            <a:off x="2948939" y="4171188"/>
            <a:ext cx="353567" cy="234695"/>
          </a:xfrm>
          <a:prstGeom prst="rect">
            <a:avLst/>
          </a:prstGeom>
          <a:blipFill>
            <a:blip r:embed="rId49" cstate="print"/>
            <a:stretch>
              <a:fillRect/>
            </a:stretch>
          </a:blipFill>
        </p:spPr>
        <p:txBody>
          <a:bodyPr wrap="square" lIns="0" tIns="0" rIns="0" bIns="0" rtlCol="0"/>
          <a:lstStyle/>
          <a:p>
            <a:endParaRPr/>
          </a:p>
        </p:txBody>
      </p:sp>
      <p:sp>
        <p:nvSpPr>
          <p:cNvPr id="95" name="object 95"/>
          <p:cNvSpPr/>
          <p:nvPr/>
        </p:nvSpPr>
        <p:spPr>
          <a:xfrm>
            <a:off x="2386583" y="4293108"/>
            <a:ext cx="864107" cy="234695"/>
          </a:xfrm>
          <a:prstGeom prst="rect">
            <a:avLst/>
          </a:prstGeom>
          <a:blipFill>
            <a:blip r:embed="rId50" cstate="print"/>
            <a:stretch>
              <a:fillRect/>
            </a:stretch>
          </a:blipFill>
        </p:spPr>
        <p:txBody>
          <a:bodyPr wrap="square" lIns="0" tIns="0" rIns="0" bIns="0" rtlCol="0"/>
          <a:lstStyle/>
          <a:p>
            <a:endParaRPr/>
          </a:p>
        </p:txBody>
      </p:sp>
      <p:sp>
        <p:nvSpPr>
          <p:cNvPr id="96" name="object 96"/>
          <p:cNvSpPr txBox="1"/>
          <p:nvPr/>
        </p:nvSpPr>
        <p:spPr>
          <a:xfrm>
            <a:off x="2388489" y="4191380"/>
            <a:ext cx="850265" cy="269875"/>
          </a:xfrm>
          <a:prstGeom prst="rect">
            <a:avLst/>
          </a:prstGeom>
        </p:spPr>
        <p:txBody>
          <a:bodyPr vert="horz" wrap="square" lIns="0" tIns="12700" rIns="0" bIns="0" rtlCol="0">
            <a:spAutoFit/>
          </a:bodyPr>
          <a:lstStyle/>
          <a:p>
            <a:pPr marL="64135" marR="5080" indent="-52069">
              <a:lnSpc>
                <a:spcPct val="100000"/>
              </a:lnSpc>
              <a:spcBef>
                <a:spcPts val="100"/>
              </a:spcBef>
            </a:pPr>
            <a:r>
              <a:rPr sz="800" b="1" spc="-10" dirty="0">
                <a:solidFill>
                  <a:srgbClr val="FFFFFF"/>
                </a:solidFill>
                <a:latin typeface="Arial"/>
                <a:cs typeface="Arial"/>
              </a:rPr>
              <a:t>BATTALION </a:t>
            </a:r>
            <a:r>
              <a:rPr sz="800" b="1" dirty="0">
                <a:solidFill>
                  <a:srgbClr val="FFFFFF"/>
                </a:solidFill>
                <a:latin typeface="Arial"/>
                <a:cs typeface="Arial"/>
              </a:rPr>
              <a:t>FSO  CO</a:t>
            </a:r>
            <a:r>
              <a:rPr sz="800" b="1" spc="-30" dirty="0">
                <a:solidFill>
                  <a:srgbClr val="FFFFFF"/>
                </a:solidFill>
                <a:latin typeface="Arial"/>
                <a:cs typeface="Arial"/>
              </a:rPr>
              <a:t> </a:t>
            </a:r>
            <a:r>
              <a:rPr sz="800" b="1" spc="-5" dirty="0">
                <a:solidFill>
                  <a:srgbClr val="FFFFFF"/>
                </a:solidFill>
                <a:latin typeface="Arial"/>
                <a:cs typeface="Arial"/>
              </a:rPr>
              <a:t>COMMAND</a:t>
            </a:r>
            <a:endParaRPr sz="800">
              <a:latin typeface="Arial"/>
              <a:cs typeface="Arial"/>
            </a:endParaRPr>
          </a:p>
        </p:txBody>
      </p:sp>
      <p:sp>
        <p:nvSpPr>
          <p:cNvPr id="97" name="object 97"/>
          <p:cNvSpPr/>
          <p:nvPr/>
        </p:nvSpPr>
        <p:spPr>
          <a:xfrm>
            <a:off x="4732020" y="2453639"/>
            <a:ext cx="1199388" cy="2497836"/>
          </a:xfrm>
          <a:prstGeom prst="rect">
            <a:avLst/>
          </a:prstGeom>
          <a:blipFill>
            <a:blip r:embed="rId51" cstate="print"/>
            <a:stretch>
              <a:fillRect/>
            </a:stretch>
          </a:blipFill>
        </p:spPr>
        <p:txBody>
          <a:bodyPr wrap="square" lIns="0" tIns="0" rIns="0" bIns="0" rtlCol="0"/>
          <a:lstStyle/>
          <a:p>
            <a:endParaRPr/>
          </a:p>
        </p:txBody>
      </p:sp>
      <p:sp>
        <p:nvSpPr>
          <p:cNvPr id="98" name="object 98"/>
          <p:cNvSpPr/>
          <p:nvPr/>
        </p:nvSpPr>
        <p:spPr>
          <a:xfrm>
            <a:off x="5027676" y="3456432"/>
            <a:ext cx="620268" cy="234696"/>
          </a:xfrm>
          <a:prstGeom prst="rect">
            <a:avLst/>
          </a:prstGeom>
          <a:blipFill>
            <a:blip r:embed="rId52" cstate="print"/>
            <a:stretch>
              <a:fillRect/>
            </a:stretch>
          </a:blipFill>
        </p:spPr>
        <p:txBody>
          <a:bodyPr wrap="square" lIns="0" tIns="0" rIns="0" bIns="0" rtlCol="0"/>
          <a:lstStyle/>
          <a:p>
            <a:endParaRPr/>
          </a:p>
        </p:txBody>
      </p:sp>
      <p:sp>
        <p:nvSpPr>
          <p:cNvPr id="99" name="object 99"/>
          <p:cNvSpPr/>
          <p:nvPr/>
        </p:nvSpPr>
        <p:spPr>
          <a:xfrm>
            <a:off x="4913376" y="3578352"/>
            <a:ext cx="640079" cy="234696"/>
          </a:xfrm>
          <a:prstGeom prst="rect">
            <a:avLst/>
          </a:prstGeom>
          <a:blipFill>
            <a:blip r:embed="rId53" cstate="print"/>
            <a:stretch>
              <a:fillRect/>
            </a:stretch>
          </a:blipFill>
        </p:spPr>
        <p:txBody>
          <a:bodyPr wrap="square" lIns="0" tIns="0" rIns="0" bIns="0" rtlCol="0"/>
          <a:lstStyle/>
          <a:p>
            <a:endParaRPr/>
          </a:p>
        </p:txBody>
      </p:sp>
      <p:sp>
        <p:nvSpPr>
          <p:cNvPr id="100" name="object 100"/>
          <p:cNvSpPr/>
          <p:nvPr/>
        </p:nvSpPr>
        <p:spPr>
          <a:xfrm>
            <a:off x="5410200" y="3578352"/>
            <a:ext cx="353567" cy="234696"/>
          </a:xfrm>
          <a:prstGeom prst="rect">
            <a:avLst/>
          </a:prstGeom>
          <a:blipFill>
            <a:blip r:embed="rId54" cstate="print"/>
            <a:stretch>
              <a:fillRect/>
            </a:stretch>
          </a:blipFill>
        </p:spPr>
        <p:txBody>
          <a:bodyPr wrap="square" lIns="0" tIns="0" rIns="0" bIns="0" rtlCol="0"/>
          <a:lstStyle/>
          <a:p>
            <a:endParaRPr/>
          </a:p>
        </p:txBody>
      </p:sp>
      <p:sp>
        <p:nvSpPr>
          <p:cNvPr id="101" name="object 101"/>
          <p:cNvSpPr/>
          <p:nvPr/>
        </p:nvSpPr>
        <p:spPr>
          <a:xfrm>
            <a:off x="4994147" y="3700271"/>
            <a:ext cx="687324" cy="234695"/>
          </a:xfrm>
          <a:prstGeom prst="rect">
            <a:avLst/>
          </a:prstGeom>
          <a:blipFill>
            <a:blip r:embed="rId55" cstate="print"/>
            <a:stretch>
              <a:fillRect/>
            </a:stretch>
          </a:blipFill>
        </p:spPr>
        <p:txBody>
          <a:bodyPr wrap="square" lIns="0" tIns="0" rIns="0" bIns="0" rtlCol="0"/>
          <a:lstStyle/>
          <a:p>
            <a:endParaRPr/>
          </a:p>
        </p:txBody>
      </p:sp>
      <p:sp>
        <p:nvSpPr>
          <p:cNvPr id="102" name="object 102"/>
          <p:cNvSpPr txBox="1"/>
          <p:nvPr/>
        </p:nvSpPr>
        <p:spPr>
          <a:xfrm>
            <a:off x="4966461" y="3476370"/>
            <a:ext cx="732790" cy="391795"/>
          </a:xfrm>
          <a:prstGeom prst="rect">
            <a:avLst/>
          </a:prstGeom>
        </p:spPr>
        <p:txBody>
          <a:bodyPr vert="horz" wrap="square" lIns="0" tIns="13335" rIns="0" bIns="0" rtlCol="0">
            <a:spAutoFit/>
          </a:bodyPr>
          <a:lstStyle/>
          <a:p>
            <a:pPr marL="12065" marR="5080" indent="-1905" algn="ctr">
              <a:lnSpc>
                <a:spcPct val="100000"/>
              </a:lnSpc>
              <a:spcBef>
                <a:spcPts val="105"/>
              </a:spcBef>
            </a:pPr>
            <a:r>
              <a:rPr sz="800" b="1" dirty="0">
                <a:solidFill>
                  <a:srgbClr val="FFFFFF"/>
                </a:solidFill>
                <a:latin typeface="Arial"/>
                <a:cs typeface="Arial"/>
              </a:rPr>
              <a:t>BN S3/XO  </a:t>
            </a:r>
            <a:r>
              <a:rPr sz="800" b="1" spc="-10" dirty="0">
                <a:solidFill>
                  <a:srgbClr val="FFFFFF"/>
                </a:solidFill>
                <a:latin typeface="Arial"/>
                <a:cs typeface="Arial"/>
              </a:rPr>
              <a:t>BRIGADE</a:t>
            </a:r>
            <a:r>
              <a:rPr sz="800" b="1" spc="-30" dirty="0">
                <a:solidFill>
                  <a:srgbClr val="FFFFFF"/>
                </a:solidFill>
                <a:latin typeface="Arial"/>
                <a:cs typeface="Arial"/>
              </a:rPr>
              <a:t> </a:t>
            </a:r>
            <a:r>
              <a:rPr sz="800" b="1" dirty="0">
                <a:solidFill>
                  <a:srgbClr val="FFFFFF"/>
                </a:solidFill>
                <a:latin typeface="Arial"/>
                <a:cs typeface="Arial"/>
              </a:rPr>
              <a:t>FSO  </a:t>
            </a:r>
            <a:r>
              <a:rPr sz="800" b="1" spc="-5" dirty="0">
                <a:solidFill>
                  <a:srgbClr val="FFFFFF"/>
                </a:solidFill>
                <a:latin typeface="Arial"/>
                <a:cs typeface="Arial"/>
              </a:rPr>
              <a:t>BDE</a:t>
            </a:r>
            <a:r>
              <a:rPr sz="800" b="1" spc="-25" dirty="0">
                <a:solidFill>
                  <a:srgbClr val="FFFFFF"/>
                </a:solidFill>
                <a:latin typeface="Arial"/>
                <a:cs typeface="Arial"/>
              </a:rPr>
              <a:t> </a:t>
            </a:r>
            <a:r>
              <a:rPr sz="800" b="1" dirty="0">
                <a:solidFill>
                  <a:srgbClr val="FFFFFF"/>
                </a:solidFill>
                <a:latin typeface="Arial"/>
                <a:cs typeface="Arial"/>
              </a:rPr>
              <a:t>S3/XO</a:t>
            </a:r>
            <a:endParaRPr sz="800">
              <a:latin typeface="Arial"/>
              <a:cs typeface="Arial"/>
            </a:endParaRPr>
          </a:p>
        </p:txBody>
      </p:sp>
      <p:sp>
        <p:nvSpPr>
          <p:cNvPr id="103" name="object 103"/>
          <p:cNvSpPr/>
          <p:nvPr/>
        </p:nvSpPr>
        <p:spPr>
          <a:xfrm>
            <a:off x="6918959" y="2176272"/>
            <a:ext cx="822959" cy="2775204"/>
          </a:xfrm>
          <a:prstGeom prst="rect">
            <a:avLst/>
          </a:prstGeom>
          <a:blipFill>
            <a:blip r:embed="rId56" cstate="print"/>
            <a:stretch>
              <a:fillRect/>
            </a:stretch>
          </a:blipFill>
        </p:spPr>
        <p:txBody>
          <a:bodyPr wrap="square" lIns="0" tIns="0" rIns="0" bIns="0" rtlCol="0"/>
          <a:lstStyle/>
          <a:p>
            <a:endParaRPr/>
          </a:p>
        </p:txBody>
      </p:sp>
      <p:sp>
        <p:nvSpPr>
          <p:cNvPr id="104" name="object 104"/>
          <p:cNvSpPr/>
          <p:nvPr/>
        </p:nvSpPr>
        <p:spPr>
          <a:xfrm>
            <a:off x="7011923" y="3256788"/>
            <a:ext cx="649224" cy="234696"/>
          </a:xfrm>
          <a:prstGeom prst="rect">
            <a:avLst/>
          </a:prstGeom>
          <a:blipFill>
            <a:blip r:embed="rId57" cstate="print"/>
            <a:stretch>
              <a:fillRect/>
            </a:stretch>
          </a:blipFill>
        </p:spPr>
        <p:txBody>
          <a:bodyPr wrap="square" lIns="0" tIns="0" rIns="0" bIns="0" rtlCol="0"/>
          <a:lstStyle/>
          <a:p>
            <a:endParaRPr/>
          </a:p>
        </p:txBody>
      </p:sp>
      <p:sp>
        <p:nvSpPr>
          <p:cNvPr id="105" name="object 105"/>
          <p:cNvSpPr/>
          <p:nvPr/>
        </p:nvSpPr>
        <p:spPr>
          <a:xfrm>
            <a:off x="7228331" y="3378708"/>
            <a:ext cx="245364" cy="234695"/>
          </a:xfrm>
          <a:prstGeom prst="rect">
            <a:avLst/>
          </a:prstGeom>
          <a:blipFill>
            <a:blip r:embed="rId58" cstate="print"/>
            <a:stretch>
              <a:fillRect/>
            </a:stretch>
          </a:blipFill>
        </p:spPr>
        <p:txBody>
          <a:bodyPr wrap="square" lIns="0" tIns="0" rIns="0" bIns="0" rtlCol="0"/>
          <a:lstStyle/>
          <a:p>
            <a:endParaRPr/>
          </a:p>
        </p:txBody>
      </p:sp>
      <p:sp>
        <p:nvSpPr>
          <p:cNvPr id="106" name="object 106"/>
          <p:cNvSpPr/>
          <p:nvPr/>
        </p:nvSpPr>
        <p:spPr>
          <a:xfrm>
            <a:off x="7031735" y="3500628"/>
            <a:ext cx="609600" cy="234696"/>
          </a:xfrm>
          <a:prstGeom prst="rect">
            <a:avLst/>
          </a:prstGeom>
          <a:blipFill>
            <a:blip r:embed="rId59" cstate="print"/>
            <a:stretch>
              <a:fillRect/>
            </a:stretch>
          </a:blipFill>
        </p:spPr>
        <p:txBody>
          <a:bodyPr wrap="square" lIns="0" tIns="0" rIns="0" bIns="0" rtlCol="0"/>
          <a:lstStyle/>
          <a:p>
            <a:endParaRPr/>
          </a:p>
        </p:txBody>
      </p:sp>
      <p:sp>
        <p:nvSpPr>
          <p:cNvPr id="107" name="object 107"/>
          <p:cNvSpPr/>
          <p:nvPr/>
        </p:nvSpPr>
        <p:spPr>
          <a:xfrm>
            <a:off x="7228331" y="3622547"/>
            <a:ext cx="216407" cy="234695"/>
          </a:xfrm>
          <a:prstGeom prst="rect">
            <a:avLst/>
          </a:prstGeom>
          <a:blipFill>
            <a:blip r:embed="rId60" cstate="print"/>
            <a:stretch>
              <a:fillRect/>
            </a:stretch>
          </a:blipFill>
        </p:spPr>
        <p:txBody>
          <a:bodyPr wrap="square" lIns="0" tIns="0" rIns="0" bIns="0" rtlCol="0"/>
          <a:lstStyle/>
          <a:p>
            <a:endParaRPr/>
          </a:p>
        </p:txBody>
      </p:sp>
      <p:sp>
        <p:nvSpPr>
          <p:cNvPr id="108" name="object 108"/>
          <p:cNvSpPr txBox="1"/>
          <p:nvPr/>
        </p:nvSpPr>
        <p:spPr>
          <a:xfrm>
            <a:off x="7066026" y="3276726"/>
            <a:ext cx="532130" cy="514350"/>
          </a:xfrm>
          <a:prstGeom prst="rect">
            <a:avLst/>
          </a:prstGeom>
        </p:spPr>
        <p:txBody>
          <a:bodyPr vert="horz" wrap="square" lIns="0" tIns="13335" rIns="0" bIns="0" rtlCol="0">
            <a:spAutoFit/>
          </a:bodyPr>
          <a:lstStyle/>
          <a:p>
            <a:pPr marL="12065" marR="5080" algn="ctr">
              <a:lnSpc>
                <a:spcPct val="100000"/>
              </a:lnSpc>
              <a:spcBef>
                <a:spcPts val="105"/>
              </a:spcBef>
            </a:pPr>
            <a:r>
              <a:rPr sz="800" b="1" spc="-5" dirty="0">
                <a:solidFill>
                  <a:srgbClr val="FFFFFF"/>
                </a:solidFill>
                <a:latin typeface="Arial"/>
                <a:cs typeface="Arial"/>
              </a:rPr>
              <a:t>B</a:t>
            </a:r>
            <a:r>
              <a:rPr sz="800" b="1" spc="-45" dirty="0">
                <a:solidFill>
                  <a:srgbClr val="FFFFFF"/>
                </a:solidFill>
                <a:latin typeface="Arial"/>
                <a:cs typeface="Arial"/>
              </a:rPr>
              <a:t>A</a:t>
            </a:r>
            <a:r>
              <a:rPr sz="800" b="1" spc="-15" dirty="0">
                <a:solidFill>
                  <a:srgbClr val="FFFFFF"/>
                </a:solidFill>
                <a:latin typeface="Arial"/>
                <a:cs typeface="Arial"/>
              </a:rPr>
              <a:t>T</a:t>
            </a:r>
            <a:r>
              <a:rPr sz="800" b="1" dirty="0">
                <a:solidFill>
                  <a:srgbClr val="FFFFFF"/>
                </a:solidFill>
                <a:latin typeface="Arial"/>
                <a:cs typeface="Arial"/>
              </a:rPr>
              <a:t>T</a:t>
            </a:r>
            <a:r>
              <a:rPr sz="800" b="1" spc="-30" dirty="0">
                <a:solidFill>
                  <a:srgbClr val="FFFFFF"/>
                </a:solidFill>
                <a:latin typeface="Arial"/>
                <a:cs typeface="Arial"/>
              </a:rPr>
              <a:t>A</a:t>
            </a:r>
            <a:r>
              <a:rPr sz="800" b="1" dirty="0">
                <a:solidFill>
                  <a:srgbClr val="FFFFFF"/>
                </a:solidFill>
                <a:latin typeface="Arial"/>
                <a:cs typeface="Arial"/>
              </a:rPr>
              <a:t>LIO  N       </a:t>
            </a:r>
            <a:r>
              <a:rPr sz="800" b="1" spc="-5" dirty="0">
                <a:solidFill>
                  <a:srgbClr val="FFFFFF"/>
                </a:solidFill>
                <a:latin typeface="Arial"/>
                <a:cs typeface="Arial"/>
              </a:rPr>
              <a:t>COMMAN  </a:t>
            </a:r>
            <a:r>
              <a:rPr sz="800" b="1" dirty="0">
                <a:solidFill>
                  <a:srgbClr val="FFFFFF"/>
                </a:solidFill>
                <a:latin typeface="Arial"/>
                <a:cs typeface="Arial"/>
              </a:rPr>
              <a:t>D</a:t>
            </a:r>
            <a:endParaRPr sz="800">
              <a:latin typeface="Arial"/>
              <a:cs typeface="Arial"/>
            </a:endParaRPr>
          </a:p>
        </p:txBody>
      </p:sp>
      <p:sp>
        <p:nvSpPr>
          <p:cNvPr id="109" name="object 109"/>
          <p:cNvSpPr/>
          <p:nvPr/>
        </p:nvSpPr>
        <p:spPr>
          <a:xfrm>
            <a:off x="5826252" y="1825751"/>
            <a:ext cx="1199388" cy="3125724"/>
          </a:xfrm>
          <a:prstGeom prst="rect">
            <a:avLst/>
          </a:prstGeom>
          <a:blipFill>
            <a:blip r:embed="rId61" cstate="print"/>
            <a:stretch>
              <a:fillRect/>
            </a:stretch>
          </a:blipFill>
        </p:spPr>
        <p:txBody>
          <a:bodyPr wrap="square" lIns="0" tIns="0" rIns="0" bIns="0" rtlCol="0"/>
          <a:lstStyle/>
          <a:p>
            <a:endParaRPr/>
          </a:p>
        </p:txBody>
      </p:sp>
      <p:sp>
        <p:nvSpPr>
          <p:cNvPr id="110" name="object 110"/>
          <p:cNvSpPr/>
          <p:nvPr/>
        </p:nvSpPr>
        <p:spPr>
          <a:xfrm>
            <a:off x="6012179" y="2593848"/>
            <a:ext cx="691896" cy="234696"/>
          </a:xfrm>
          <a:prstGeom prst="rect">
            <a:avLst/>
          </a:prstGeom>
          <a:blipFill>
            <a:blip r:embed="rId62" cstate="print"/>
            <a:stretch>
              <a:fillRect/>
            </a:stretch>
          </a:blipFill>
        </p:spPr>
        <p:txBody>
          <a:bodyPr wrap="square" lIns="0" tIns="0" rIns="0" bIns="0" rtlCol="0"/>
          <a:lstStyle/>
          <a:p>
            <a:endParaRPr/>
          </a:p>
        </p:txBody>
      </p:sp>
      <p:sp>
        <p:nvSpPr>
          <p:cNvPr id="111" name="object 111"/>
          <p:cNvSpPr/>
          <p:nvPr/>
        </p:nvSpPr>
        <p:spPr>
          <a:xfrm>
            <a:off x="6560819" y="2593848"/>
            <a:ext cx="289559" cy="234696"/>
          </a:xfrm>
          <a:prstGeom prst="rect">
            <a:avLst/>
          </a:prstGeom>
          <a:blipFill>
            <a:blip r:embed="rId63" cstate="print"/>
            <a:stretch>
              <a:fillRect/>
            </a:stretch>
          </a:blipFill>
        </p:spPr>
        <p:txBody>
          <a:bodyPr wrap="square" lIns="0" tIns="0" rIns="0" bIns="0" rtlCol="0"/>
          <a:lstStyle/>
          <a:p>
            <a:endParaRPr/>
          </a:p>
        </p:txBody>
      </p:sp>
      <p:sp>
        <p:nvSpPr>
          <p:cNvPr id="112" name="object 112"/>
          <p:cNvSpPr/>
          <p:nvPr/>
        </p:nvSpPr>
        <p:spPr>
          <a:xfrm>
            <a:off x="6013703" y="2715767"/>
            <a:ext cx="833627" cy="234696"/>
          </a:xfrm>
          <a:prstGeom prst="rect">
            <a:avLst/>
          </a:prstGeom>
          <a:blipFill>
            <a:blip r:embed="rId64" cstate="print"/>
            <a:stretch>
              <a:fillRect/>
            </a:stretch>
          </a:blipFill>
        </p:spPr>
        <p:txBody>
          <a:bodyPr wrap="square" lIns="0" tIns="0" rIns="0" bIns="0" rtlCol="0"/>
          <a:lstStyle/>
          <a:p>
            <a:endParaRPr/>
          </a:p>
        </p:txBody>
      </p:sp>
      <p:sp>
        <p:nvSpPr>
          <p:cNvPr id="113" name="object 113"/>
          <p:cNvSpPr txBox="1"/>
          <p:nvPr/>
        </p:nvSpPr>
        <p:spPr>
          <a:xfrm>
            <a:off x="6065646" y="2614041"/>
            <a:ext cx="720725" cy="269875"/>
          </a:xfrm>
          <a:prstGeom prst="rect">
            <a:avLst/>
          </a:prstGeom>
        </p:spPr>
        <p:txBody>
          <a:bodyPr vert="horz" wrap="square" lIns="0" tIns="13335" rIns="0" bIns="0" rtlCol="0">
            <a:spAutoFit/>
          </a:bodyPr>
          <a:lstStyle/>
          <a:p>
            <a:pPr marL="13970" marR="5080" indent="-1905">
              <a:lnSpc>
                <a:spcPct val="100000"/>
              </a:lnSpc>
              <a:spcBef>
                <a:spcPts val="105"/>
              </a:spcBef>
            </a:pPr>
            <a:r>
              <a:rPr sz="800" b="1" dirty="0">
                <a:latin typeface="Arial"/>
                <a:cs typeface="Arial"/>
              </a:rPr>
              <a:t>POST </a:t>
            </a:r>
            <a:r>
              <a:rPr sz="800" b="1" spc="-15" dirty="0">
                <a:latin typeface="Arial"/>
                <a:cs typeface="Arial"/>
              </a:rPr>
              <a:t>MAJ</a:t>
            </a:r>
            <a:r>
              <a:rPr sz="800" b="1" spc="-55" dirty="0">
                <a:latin typeface="Arial"/>
                <a:cs typeface="Arial"/>
              </a:rPr>
              <a:t> </a:t>
            </a:r>
            <a:r>
              <a:rPr sz="800" b="1" spc="-5" dirty="0">
                <a:latin typeface="Arial"/>
                <a:cs typeface="Arial"/>
              </a:rPr>
              <a:t>KD  BR</a:t>
            </a:r>
            <a:r>
              <a:rPr sz="800" b="1" dirty="0">
                <a:latin typeface="Arial"/>
                <a:cs typeface="Arial"/>
              </a:rPr>
              <a:t>O</a:t>
            </a:r>
            <a:r>
              <a:rPr sz="800" b="1" spc="-45" dirty="0">
                <a:latin typeface="Arial"/>
                <a:cs typeface="Arial"/>
              </a:rPr>
              <a:t>A</a:t>
            </a:r>
            <a:r>
              <a:rPr sz="800" b="1" spc="-5" dirty="0">
                <a:latin typeface="Arial"/>
                <a:cs typeface="Arial"/>
              </a:rPr>
              <a:t>D</a:t>
            </a:r>
            <a:r>
              <a:rPr sz="800" b="1" dirty="0">
                <a:latin typeface="Arial"/>
                <a:cs typeface="Arial"/>
              </a:rPr>
              <a:t>E</a:t>
            </a:r>
            <a:r>
              <a:rPr sz="800" b="1" spc="-5" dirty="0">
                <a:latin typeface="Arial"/>
                <a:cs typeface="Arial"/>
              </a:rPr>
              <a:t>N</a:t>
            </a:r>
            <a:r>
              <a:rPr sz="800" b="1" dirty="0">
                <a:latin typeface="Arial"/>
                <a:cs typeface="Arial"/>
              </a:rPr>
              <a:t>I</a:t>
            </a:r>
            <a:r>
              <a:rPr sz="800" b="1" spc="-5" dirty="0">
                <a:latin typeface="Arial"/>
                <a:cs typeface="Arial"/>
              </a:rPr>
              <a:t>N</a:t>
            </a:r>
            <a:r>
              <a:rPr sz="800" b="1" dirty="0">
                <a:latin typeface="Arial"/>
                <a:cs typeface="Arial"/>
              </a:rPr>
              <a:t>G</a:t>
            </a:r>
            <a:endParaRPr sz="800">
              <a:latin typeface="Arial"/>
              <a:cs typeface="Arial"/>
            </a:endParaRPr>
          </a:p>
        </p:txBody>
      </p:sp>
      <p:sp>
        <p:nvSpPr>
          <p:cNvPr id="114" name="object 114"/>
          <p:cNvSpPr/>
          <p:nvPr/>
        </p:nvSpPr>
        <p:spPr>
          <a:xfrm>
            <a:off x="5907023" y="3081527"/>
            <a:ext cx="385572" cy="234696"/>
          </a:xfrm>
          <a:prstGeom prst="rect">
            <a:avLst/>
          </a:prstGeom>
          <a:blipFill>
            <a:blip r:embed="rId65" cstate="print"/>
            <a:stretch>
              <a:fillRect/>
            </a:stretch>
          </a:blipFill>
        </p:spPr>
        <p:txBody>
          <a:bodyPr wrap="square" lIns="0" tIns="0" rIns="0" bIns="0" rtlCol="0"/>
          <a:lstStyle/>
          <a:p>
            <a:endParaRPr/>
          </a:p>
        </p:txBody>
      </p:sp>
      <p:sp>
        <p:nvSpPr>
          <p:cNvPr id="115" name="object 115"/>
          <p:cNvSpPr txBox="1"/>
          <p:nvPr/>
        </p:nvSpPr>
        <p:spPr>
          <a:xfrm>
            <a:off x="5960490" y="3102101"/>
            <a:ext cx="269240" cy="147955"/>
          </a:xfrm>
          <a:prstGeom prst="rect">
            <a:avLst/>
          </a:prstGeom>
        </p:spPr>
        <p:txBody>
          <a:bodyPr vert="horz" wrap="square" lIns="0" tIns="13335" rIns="0" bIns="0" rtlCol="0">
            <a:spAutoFit/>
          </a:bodyPr>
          <a:lstStyle/>
          <a:p>
            <a:pPr marL="12700">
              <a:lnSpc>
                <a:spcPct val="100000"/>
              </a:lnSpc>
              <a:spcBef>
                <a:spcPts val="105"/>
              </a:spcBef>
            </a:pPr>
            <a:r>
              <a:rPr sz="800" b="1" dirty="0">
                <a:latin typeface="Arial"/>
                <a:cs typeface="Arial"/>
              </a:rPr>
              <a:t>O</a:t>
            </a:r>
            <a:r>
              <a:rPr sz="800" b="1" spc="-10" dirty="0">
                <a:latin typeface="Arial"/>
                <a:cs typeface="Arial"/>
              </a:rPr>
              <a:t>C</a:t>
            </a:r>
            <a:r>
              <a:rPr sz="800" b="1" dirty="0">
                <a:latin typeface="Arial"/>
                <a:cs typeface="Arial"/>
              </a:rPr>
              <a:t>/T</a:t>
            </a:r>
            <a:endParaRPr sz="800">
              <a:latin typeface="Arial"/>
              <a:cs typeface="Arial"/>
            </a:endParaRPr>
          </a:p>
        </p:txBody>
      </p:sp>
      <p:sp>
        <p:nvSpPr>
          <p:cNvPr id="116" name="object 116"/>
          <p:cNvSpPr/>
          <p:nvPr/>
        </p:nvSpPr>
        <p:spPr>
          <a:xfrm>
            <a:off x="5907023" y="3203448"/>
            <a:ext cx="751331" cy="234696"/>
          </a:xfrm>
          <a:prstGeom prst="rect">
            <a:avLst/>
          </a:prstGeom>
          <a:blipFill>
            <a:blip r:embed="rId66" cstate="print"/>
            <a:stretch>
              <a:fillRect/>
            </a:stretch>
          </a:blipFill>
        </p:spPr>
        <p:txBody>
          <a:bodyPr wrap="square" lIns="0" tIns="0" rIns="0" bIns="0" rtlCol="0"/>
          <a:lstStyle/>
          <a:p>
            <a:endParaRPr/>
          </a:p>
        </p:txBody>
      </p:sp>
      <p:sp>
        <p:nvSpPr>
          <p:cNvPr id="117" name="object 117"/>
          <p:cNvSpPr/>
          <p:nvPr/>
        </p:nvSpPr>
        <p:spPr>
          <a:xfrm>
            <a:off x="5907023" y="3325367"/>
            <a:ext cx="1028700" cy="234696"/>
          </a:xfrm>
          <a:prstGeom prst="rect">
            <a:avLst/>
          </a:prstGeom>
          <a:blipFill>
            <a:blip r:embed="rId67" cstate="print"/>
            <a:stretch>
              <a:fillRect/>
            </a:stretch>
          </a:blipFill>
        </p:spPr>
        <p:txBody>
          <a:bodyPr wrap="square" lIns="0" tIns="0" rIns="0" bIns="0" rtlCol="0"/>
          <a:lstStyle/>
          <a:p>
            <a:endParaRPr/>
          </a:p>
        </p:txBody>
      </p:sp>
      <p:sp>
        <p:nvSpPr>
          <p:cNvPr id="118" name="object 118"/>
          <p:cNvSpPr/>
          <p:nvPr/>
        </p:nvSpPr>
        <p:spPr>
          <a:xfrm>
            <a:off x="5907023" y="3447288"/>
            <a:ext cx="199644" cy="234695"/>
          </a:xfrm>
          <a:prstGeom prst="rect">
            <a:avLst/>
          </a:prstGeom>
          <a:blipFill>
            <a:blip r:embed="rId68" cstate="print"/>
            <a:stretch>
              <a:fillRect/>
            </a:stretch>
          </a:blipFill>
        </p:spPr>
        <p:txBody>
          <a:bodyPr wrap="square" lIns="0" tIns="0" rIns="0" bIns="0" rtlCol="0"/>
          <a:lstStyle/>
          <a:p>
            <a:endParaRPr/>
          </a:p>
        </p:txBody>
      </p:sp>
      <p:sp>
        <p:nvSpPr>
          <p:cNvPr id="119" name="object 119"/>
          <p:cNvSpPr/>
          <p:nvPr/>
        </p:nvSpPr>
        <p:spPr>
          <a:xfrm>
            <a:off x="5983223" y="3461003"/>
            <a:ext cx="161544" cy="163067"/>
          </a:xfrm>
          <a:prstGeom prst="rect">
            <a:avLst/>
          </a:prstGeom>
          <a:blipFill>
            <a:blip r:embed="rId69" cstate="print"/>
            <a:stretch>
              <a:fillRect/>
            </a:stretch>
          </a:blipFill>
        </p:spPr>
        <p:txBody>
          <a:bodyPr wrap="square" lIns="0" tIns="0" rIns="0" bIns="0" rtlCol="0"/>
          <a:lstStyle/>
          <a:p>
            <a:endParaRPr/>
          </a:p>
        </p:txBody>
      </p:sp>
      <p:sp>
        <p:nvSpPr>
          <p:cNvPr id="120" name="object 120"/>
          <p:cNvSpPr/>
          <p:nvPr/>
        </p:nvSpPr>
        <p:spPr>
          <a:xfrm>
            <a:off x="6053328" y="3447288"/>
            <a:ext cx="396239" cy="234695"/>
          </a:xfrm>
          <a:prstGeom prst="rect">
            <a:avLst/>
          </a:prstGeom>
          <a:blipFill>
            <a:blip r:embed="rId70" cstate="print"/>
            <a:stretch>
              <a:fillRect/>
            </a:stretch>
          </a:blipFill>
        </p:spPr>
        <p:txBody>
          <a:bodyPr wrap="square" lIns="0" tIns="0" rIns="0" bIns="0" rtlCol="0"/>
          <a:lstStyle/>
          <a:p>
            <a:endParaRPr/>
          </a:p>
        </p:txBody>
      </p:sp>
      <p:sp>
        <p:nvSpPr>
          <p:cNvPr id="121" name="object 121"/>
          <p:cNvSpPr/>
          <p:nvPr/>
        </p:nvSpPr>
        <p:spPr>
          <a:xfrm>
            <a:off x="5907023" y="3569208"/>
            <a:ext cx="882396" cy="234695"/>
          </a:xfrm>
          <a:prstGeom prst="rect">
            <a:avLst/>
          </a:prstGeom>
          <a:blipFill>
            <a:blip r:embed="rId71" cstate="print"/>
            <a:stretch>
              <a:fillRect/>
            </a:stretch>
          </a:blipFill>
        </p:spPr>
        <p:txBody>
          <a:bodyPr wrap="square" lIns="0" tIns="0" rIns="0" bIns="0" rtlCol="0"/>
          <a:lstStyle/>
          <a:p>
            <a:endParaRPr/>
          </a:p>
        </p:txBody>
      </p:sp>
      <p:sp>
        <p:nvSpPr>
          <p:cNvPr id="122" name="object 122"/>
          <p:cNvSpPr txBox="1"/>
          <p:nvPr/>
        </p:nvSpPr>
        <p:spPr>
          <a:xfrm>
            <a:off x="5960490" y="3224022"/>
            <a:ext cx="910590" cy="513715"/>
          </a:xfrm>
          <a:prstGeom prst="rect">
            <a:avLst/>
          </a:prstGeom>
        </p:spPr>
        <p:txBody>
          <a:bodyPr vert="horz" wrap="square" lIns="0" tIns="13335" rIns="0" bIns="0" rtlCol="0">
            <a:spAutoFit/>
          </a:bodyPr>
          <a:lstStyle/>
          <a:p>
            <a:pPr marL="12700" marR="5080">
              <a:lnSpc>
                <a:spcPct val="100000"/>
              </a:lnSpc>
              <a:spcBef>
                <a:spcPts val="105"/>
              </a:spcBef>
            </a:pPr>
            <a:r>
              <a:rPr sz="800" b="1" spc="-5" dirty="0">
                <a:latin typeface="Arial"/>
                <a:cs typeface="Arial"/>
              </a:rPr>
              <a:t>ROTC </a:t>
            </a:r>
            <a:r>
              <a:rPr sz="800" b="1" spc="-10" dirty="0">
                <a:latin typeface="Arial"/>
                <a:cs typeface="Arial"/>
              </a:rPr>
              <a:t>APMS  </a:t>
            </a:r>
            <a:r>
              <a:rPr sz="800" b="1" dirty="0">
                <a:latin typeface="Arial"/>
                <a:cs typeface="Arial"/>
              </a:rPr>
              <a:t>JOINT</a:t>
            </a:r>
            <a:r>
              <a:rPr sz="800" b="1" spc="-40" dirty="0">
                <a:latin typeface="Arial"/>
                <a:cs typeface="Arial"/>
              </a:rPr>
              <a:t> </a:t>
            </a:r>
            <a:r>
              <a:rPr sz="800" b="1" spc="-5" dirty="0">
                <a:latin typeface="Arial"/>
                <a:cs typeface="Arial"/>
              </a:rPr>
              <a:t>POSITIONS</a:t>
            </a:r>
            <a:endParaRPr sz="800">
              <a:latin typeface="Arial"/>
              <a:cs typeface="Arial"/>
            </a:endParaRPr>
          </a:p>
          <a:p>
            <a:pPr marL="12700" marR="151130">
              <a:lnSpc>
                <a:spcPct val="100000"/>
              </a:lnSpc>
            </a:pPr>
            <a:r>
              <a:rPr sz="800" b="1" dirty="0">
                <a:latin typeface="Arial"/>
                <a:cs typeface="Arial"/>
              </a:rPr>
              <a:t>1</a:t>
            </a:r>
            <a:r>
              <a:rPr sz="750" b="1" baseline="27777" dirty="0">
                <a:latin typeface="Arial"/>
                <a:cs typeface="Arial"/>
              </a:rPr>
              <a:t>st </a:t>
            </a:r>
            <a:r>
              <a:rPr sz="800" b="1" spc="-10" dirty="0">
                <a:latin typeface="Arial"/>
                <a:cs typeface="Arial"/>
              </a:rPr>
              <a:t>Army  </a:t>
            </a:r>
            <a:r>
              <a:rPr sz="800" b="1" dirty="0">
                <a:latin typeface="Arial"/>
                <a:cs typeface="Arial"/>
              </a:rPr>
              <a:t>FELLO</a:t>
            </a:r>
            <a:r>
              <a:rPr sz="800" b="1" spc="0" dirty="0">
                <a:latin typeface="Arial"/>
                <a:cs typeface="Arial"/>
              </a:rPr>
              <a:t>W</a:t>
            </a:r>
            <a:r>
              <a:rPr sz="800" b="1" dirty="0">
                <a:latin typeface="Arial"/>
                <a:cs typeface="Arial"/>
              </a:rPr>
              <a:t>S</a:t>
            </a:r>
            <a:r>
              <a:rPr sz="800" b="1" spc="-5" dirty="0">
                <a:latin typeface="Arial"/>
                <a:cs typeface="Arial"/>
              </a:rPr>
              <a:t>H</a:t>
            </a:r>
            <a:r>
              <a:rPr sz="800" b="1" dirty="0">
                <a:latin typeface="Arial"/>
                <a:cs typeface="Arial"/>
              </a:rPr>
              <a:t>I</a:t>
            </a:r>
            <a:r>
              <a:rPr sz="800" b="1" spc="-10" dirty="0">
                <a:latin typeface="Arial"/>
                <a:cs typeface="Arial"/>
              </a:rPr>
              <a:t>P</a:t>
            </a:r>
            <a:r>
              <a:rPr sz="800" b="1" dirty="0">
                <a:latin typeface="Arial"/>
                <a:cs typeface="Arial"/>
              </a:rPr>
              <a:t>S</a:t>
            </a:r>
            <a:endParaRPr sz="800">
              <a:latin typeface="Arial"/>
              <a:cs typeface="Arial"/>
            </a:endParaRPr>
          </a:p>
        </p:txBody>
      </p:sp>
      <p:sp>
        <p:nvSpPr>
          <p:cNvPr id="123" name="object 123"/>
          <p:cNvSpPr/>
          <p:nvPr/>
        </p:nvSpPr>
        <p:spPr>
          <a:xfrm>
            <a:off x="7642859" y="1505711"/>
            <a:ext cx="1199388" cy="3447288"/>
          </a:xfrm>
          <a:prstGeom prst="rect">
            <a:avLst/>
          </a:prstGeom>
          <a:blipFill>
            <a:blip r:embed="rId72" cstate="print"/>
            <a:stretch>
              <a:fillRect/>
            </a:stretch>
          </a:blipFill>
        </p:spPr>
        <p:txBody>
          <a:bodyPr wrap="square" lIns="0" tIns="0" rIns="0" bIns="0" rtlCol="0"/>
          <a:lstStyle/>
          <a:p>
            <a:endParaRPr/>
          </a:p>
        </p:txBody>
      </p:sp>
      <p:sp>
        <p:nvSpPr>
          <p:cNvPr id="124" name="object 124"/>
          <p:cNvSpPr/>
          <p:nvPr/>
        </p:nvSpPr>
        <p:spPr>
          <a:xfrm>
            <a:off x="7914131" y="1786127"/>
            <a:ext cx="624840" cy="234696"/>
          </a:xfrm>
          <a:prstGeom prst="rect">
            <a:avLst/>
          </a:prstGeom>
          <a:blipFill>
            <a:blip r:embed="rId73" cstate="print"/>
            <a:stretch>
              <a:fillRect/>
            </a:stretch>
          </a:blipFill>
        </p:spPr>
        <p:txBody>
          <a:bodyPr wrap="square" lIns="0" tIns="0" rIns="0" bIns="0" rtlCol="0"/>
          <a:lstStyle/>
          <a:p>
            <a:endParaRPr/>
          </a:p>
        </p:txBody>
      </p:sp>
      <p:sp>
        <p:nvSpPr>
          <p:cNvPr id="125" name="object 125"/>
          <p:cNvSpPr/>
          <p:nvPr/>
        </p:nvSpPr>
        <p:spPr>
          <a:xfrm>
            <a:off x="8395716" y="1786127"/>
            <a:ext cx="376427" cy="234696"/>
          </a:xfrm>
          <a:prstGeom prst="rect">
            <a:avLst/>
          </a:prstGeom>
          <a:blipFill>
            <a:blip r:embed="rId74" cstate="print"/>
            <a:stretch>
              <a:fillRect/>
            </a:stretch>
          </a:blipFill>
        </p:spPr>
        <p:txBody>
          <a:bodyPr wrap="square" lIns="0" tIns="0" rIns="0" bIns="0" rtlCol="0"/>
          <a:lstStyle/>
          <a:p>
            <a:endParaRPr/>
          </a:p>
        </p:txBody>
      </p:sp>
      <p:sp>
        <p:nvSpPr>
          <p:cNvPr id="126" name="object 126"/>
          <p:cNvSpPr/>
          <p:nvPr/>
        </p:nvSpPr>
        <p:spPr>
          <a:xfrm>
            <a:off x="7938516" y="1908048"/>
            <a:ext cx="833627" cy="234696"/>
          </a:xfrm>
          <a:prstGeom prst="rect">
            <a:avLst/>
          </a:prstGeom>
          <a:blipFill>
            <a:blip r:embed="rId75" cstate="print"/>
            <a:stretch>
              <a:fillRect/>
            </a:stretch>
          </a:blipFill>
        </p:spPr>
        <p:txBody>
          <a:bodyPr wrap="square" lIns="0" tIns="0" rIns="0" bIns="0" rtlCol="0"/>
          <a:lstStyle/>
          <a:p>
            <a:endParaRPr/>
          </a:p>
        </p:txBody>
      </p:sp>
      <p:sp>
        <p:nvSpPr>
          <p:cNvPr id="127" name="object 127"/>
          <p:cNvSpPr txBox="1"/>
          <p:nvPr/>
        </p:nvSpPr>
        <p:spPr>
          <a:xfrm>
            <a:off x="7968233" y="1806067"/>
            <a:ext cx="741045" cy="269875"/>
          </a:xfrm>
          <a:prstGeom prst="rect">
            <a:avLst/>
          </a:prstGeom>
        </p:spPr>
        <p:txBody>
          <a:bodyPr vert="horz" wrap="square" lIns="0" tIns="13335" rIns="0" bIns="0" rtlCol="0">
            <a:spAutoFit/>
          </a:bodyPr>
          <a:lstStyle/>
          <a:p>
            <a:pPr marL="36830" marR="5080" indent="-24765">
              <a:lnSpc>
                <a:spcPct val="100000"/>
              </a:lnSpc>
              <a:spcBef>
                <a:spcPts val="105"/>
              </a:spcBef>
            </a:pPr>
            <a:r>
              <a:rPr sz="800" b="1" dirty="0">
                <a:latin typeface="Arial"/>
                <a:cs typeface="Arial"/>
              </a:rPr>
              <a:t>POST BN</a:t>
            </a:r>
            <a:r>
              <a:rPr sz="800" b="1" spc="-75" dirty="0">
                <a:latin typeface="Arial"/>
                <a:cs typeface="Arial"/>
              </a:rPr>
              <a:t> </a:t>
            </a:r>
            <a:r>
              <a:rPr sz="800" b="1" dirty="0">
                <a:latin typeface="Arial"/>
                <a:cs typeface="Arial"/>
              </a:rPr>
              <a:t>CMD  </a:t>
            </a:r>
            <a:r>
              <a:rPr sz="800" b="1" spc="-5" dirty="0">
                <a:latin typeface="Arial"/>
                <a:cs typeface="Arial"/>
              </a:rPr>
              <a:t>BR</a:t>
            </a:r>
            <a:r>
              <a:rPr sz="800" b="1" dirty="0">
                <a:latin typeface="Arial"/>
                <a:cs typeface="Arial"/>
              </a:rPr>
              <a:t>O</a:t>
            </a:r>
            <a:r>
              <a:rPr sz="800" b="1" spc="-45" dirty="0">
                <a:latin typeface="Arial"/>
                <a:cs typeface="Arial"/>
              </a:rPr>
              <a:t>A</a:t>
            </a:r>
            <a:r>
              <a:rPr sz="800" b="1" spc="-5" dirty="0">
                <a:latin typeface="Arial"/>
                <a:cs typeface="Arial"/>
              </a:rPr>
              <a:t>D</a:t>
            </a:r>
            <a:r>
              <a:rPr sz="800" b="1" dirty="0">
                <a:latin typeface="Arial"/>
                <a:cs typeface="Arial"/>
              </a:rPr>
              <a:t>E</a:t>
            </a:r>
            <a:r>
              <a:rPr sz="800" b="1" spc="-5" dirty="0">
                <a:latin typeface="Arial"/>
                <a:cs typeface="Arial"/>
              </a:rPr>
              <a:t>N</a:t>
            </a:r>
            <a:r>
              <a:rPr sz="800" b="1" dirty="0">
                <a:latin typeface="Arial"/>
                <a:cs typeface="Arial"/>
              </a:rPr>
              <a:t>I</a:t>
            </a:r>
            <a:r>
              <a:rPr sz="800" b="1" spc="-5" dirty="0">
                <a:latin typeface="Arial"/>
                <a:cs typeface="Arial"/>
              </a:rPr>
              <a:t>N</a:t>
            </a:r>
            <a:r>
              <a:rPr sz="800" b="1" dirty="0">
                <a:latin typeface="Arial"/>
                <a:cs typeface="Arial"/>
              </a:rPr>
              <a:t>G</a:t>
            </a:r>
            <a:endParaRPr sz="800">
              <a:latin typeface="Arial"/>
              <a:cs typeface="Arial"/>
            </a:endParaRPr>
          </a:p>
        </p:txBody>
      </p:sp>
      <p:sp>
        <p:nvSpPr>
          <p:cNvPr id="128" name="object 128"/>
          <p:cNvSpPr/>
          <p:nvPr/>
        </p:nvSpPr>
        <p:spPr>
          <a:xfrm>
            <a:off x="7723631" y="2395727"/>
            <a:ext cx="441959" cy="234696"/>
          </a:xfrm>
          <a:prstGeom prst="rect">
            <a:avLst/>
          </a:prstGeom>
          <a:blipFill>
            <a:blip r:embed="rId76" cstate="print"/>
            <a:stretch>
              <a:fillRect/>
            </a:stretch>
          </a:blipFill>
        </p:spPr>
        <p:txBody>
          <a:bodyPr wrap="square" lIns="0" tIns="0" rIns="0" bIns="0" rtlCol="0"/>
          <a:lstStyle/>
          <a:p>
            <a:endParaRPr/>
          </a:p>
        </p:txBody>
      </p:sp>
      <p:sp>
        <p:nvSpPr>
          <p:cNvPr id="129" name="object 129"/>
          <p:cNvSpPr/>
          <p:nvPr/>
        </p:nvSpPr>
        <p:spPr>
          <a:xfrm>
            <a:off x="7723631" y="2517648"/>
            <a:ext cx="780287" cy="234696"/>
          </a:xfrm>
          <a:prstGeom prst="rect">
            <a:avLst/>
          </a:prstGeom>
          <a:blipFill>
            <a:blip r:embed="rId77" cstate="print"/>
            <a:stretch>
              <a:fillRect/>
            </a:stretch>
          </a:blipFill>
        </p:spPr>
        <p:txBody>
          <a:bodyPr wrap="square" lIns="0" tIns="0" rIns="0" bIns="0" rtlCol="0"/>
          <a:lstStyle/>
          <a:p>
            <a:endParaRPr/>
          </a:p>
        </p:txBody>
      </p:sp>
      <p:sp>
        <p:nvSpPr>
          <p:cNvPr id="130" name="object 130"/>
          <p:cNvSpPr/>
          <p:nvPr/>
        </p:nvSpPr>
        <p:spPr>
          <a:xfrm>
            <a:off x="7723631" y="2639567"/>
            <a:ext cx="890016" cy="234696"/>
          </a:xfrm>
          <a:prstGeom prst="rect">
            <a:avLst/>
          </a:prstGeom>
          <a:blipFill>
            <a:blip r:embed="rId78" cstate="print"/>
            <a:stretch>
              <a:fillRect/>
            </a:stretch>
          </a:blipFill>
        </p:spPr>
        <p:txBody>
          <a:bodyPr wrap="square" lIns="0" tIns="0" rIns="0" bIns="0" rtlCol="0"/>
          <a:lstStyle/>
          <a:p>
            <a:endParaRPr/>
          </a:p>
        </p:txBody>
      </p:sp>
      <p:sp>
        <p:nvSpPr>
          <p:cNvPr id="131" name="object 131"/>
          <p:cNvSpPr/>
          <p:nvPr/>
        </p:nvSpPr>
        <p:spPr>
          <a:xfrm>
            <a:off x="7723631" y="2761488"/>
            <a:ext cx="882396" cy="234696"/>
          </a:xfrm>
          <a:prstGeom prst="rect">
            <a:avLst/>
          </a:prstGeom>
          <a:blipFill>
            <a:blip r:embed="rId79" cstate="print"/>
            <a:stretch>
              <a:fillRect/>
            </a:stretch>
          </a:blipFill>
        </p:spPr>
        <p:txBody>
          <a:bodyPr wrap="square" lIns="0" tIns="0" rIns="0" bIns="0" rtlCol="0"/>
          <a:lstStyle/>
          <a:p>
            <a:endParaRPr/>
          </a:p>
        </p:txBody>
      </p:sp>
      <p:sp>
        <p:nvSpPr>
          <p:cNvPr id="132" name="object 132"/>
          <p:cNvSpPr/>
          <p:nvPr/>
        </p:nvSpPr>
        <p:spPr>
          <a:xfrm>
            <a:off x="7723631" y="2883407"/>
            <a:ext cx="350520" cy="234696"/>
          </a:xfrm>
          <a:prstGeom prst="rect">
            <a:avLst/>
          </a:prstGeom>
          <a:blipFill>
            <a:blip r:embed="rId80" cstate="print"/>
            <a:stretch>
              <a:fillRect/>
            </a:stretch>
          </a:blipFill>
        </p:spPr>
        <p:txBody>
          <a:bodyPr wrap="square" lIns="0" tIns="0" rIns="0" bIns="0" rtlCol="0"/>
          <a:lstStyle/>
          <a:p>
            <a:endParaRPr/>
          </a:p>
        </p:txBody>
      </p:sp>
      <p:sp>
        <p:nvSpPr>
          <p:cNvPr id="133" name="object 133"/>
          <p:cNvSpPr txBox="1"/>
          <p:nvPr/>
        </p:nvSpPr>
        <p:spPr>
          <a:xfrm>
            <a:off x="7777733" y="2415667"/>
            <a:ext cx="772160" cy="635635"/>
          </a:xfrm>
          <a:prstGeom prst="rect">
            <a:avLst/>
          </a:prstGeom>
        </p:spPr>
        <p:txBody>
          <a:bodyPr vert="horz" wrap="square" lIns="0" tIns="13335" rIns="0" bIns="0" rtlCol="0">
            <a:spAutoFit/>
          </a:bodyPr>
          <a:lstStyle/>
          <a:p>
            <a:pPr marL="12700" marR="5080">
              <a:lnSpc>
                <a:spcPct val="100000"/>
              </a:lnSpc>
              <a:spcBef>
                <a:spcPts val="105"/>
              </a:spcBef>
            </a:pPr>
            <a:r>
              <a:rPr sz="800" b="1" dirty="0">
                <a:latin typeface="Arial"/>
                <a:cs typeface="Arial"/>
              </a:rPr>
              <a:t>JOINT  </a:t>
            </a:r>
            <a:r>
              <a:rPr sz="800" b="1" spc="-5" dirty="0">
                <a:latin typeface="Arial"/>
                <a:cs typeface="Arial"/>
              </a:rPr>
              <a:t>NOMINATIVE  </a:t>
            </a:r>
            <a:r>
              <a:rPr sz="800" b="1" dirty="0">
                <a:latin typeface="Arial"/>
                <a:cs typeface="Arial"/>
              </a:rPr>
              <a:t>HIGHER</a:t>
            </a:r>
            <a:r>
              <a:rPr sz="800" b="1" spc="-100" dirty="0">
                <a:latin typeface="Arial"/>
                <a:cs typeface="Arial"/>
              </a:rPr>
              <a:t> </a:t>
            </a:r>
            <a:r>
              <a:rPr sz="800" b="1" spc="-10" dirty="0">
                <a:latin typeface="Arial"/>
                <a:cs typeface="Arial"/>
              </a:rPr>
              <a:t>STAFF  </a:t>
            </a:r>
            <a:r>
              <a:rPr sz="800" b="1" dirty="0">
                <a:latin typeface="Arial"/>
                <a:cs typeface="Arial"/>
              </a:rPr>
              <a:t>FELLO</a:t>
            </a:r>
            <a:r>
              <a:rPr sz="800" b="1" spc="0" dirty="0">
                <a:latin typeface="Arial"/>
                <a:cs typeface="Arial"/>
              </a:rPr>
              <a:t>W</a:t>
            </a:r>
            <a:r>
              <a:rPr sz="800" b="1" dirty="0">
                <a:latin typeface="Arial"/>
                <a:cs typeface="Arial"/>
              </a:rPr>
              <a:t>S</a:t>
            </a:r>
            <a:r>
              <a:rPr sz="800" b="1" spc="-5" dirty="0">
                <a:latin typeface="Arial"/>
                <a:cs typeface="Arial"/>
              </a:rPr>
              <a:t>H</a:t>
            </a:r>
            <a:r>
              <a:rPr sz="800" b="1" dirty="0">
                <a:latin typeface="Arial"/>
                <a:cs typeface="Arial"/>
              </a:rPr>
              <a:t>I</a:t>
            </a:r>
            <a:r>
              <a:rPr sz="800" b="1" spc="-10" dirty="0">
                <a:latin typeface="Arial"/>
                <a:cs typeface="Arial"/>
              </a:rPr>
              <a:t>P</a:t>
            </a:r>
            <a:r>
              <a:rPr sz="800" b="1" dirty="0">
                <a:latin typeface="Arial"/>
                <a:cs typeface="Arial"/>
              </a:rPr>
              <a:t>S  </a:t>
            </a:r>
            <a:r>
              <a:rPr sz="800" b="1" spc="-5" dirty="0">
                <a:latin typeface="Arial"/>
                <a:cs typeface="Arial"/>
              </a:rPr>
              <a:t>CTC</a:t>
            </a:r>
            <a:endParaRPr sz="800">
              <a:latin typeface="Arial"/>
              <a:cs typeface="Arial"/>
            </a:endParaRPr>
          </a:p>
        </p:txBody>
      </p:sp>
      <p:sp>
        <p:nvSpPr>
          <p:cNvPr id="134" name="object 134"/>
          <p:cNvSpPr/>
          <p:nvPr/>
        </p:nvSpPr>
        <p:spPr>
          <a:xfrm>
            <a:off x="7609331" y="1505711"/>
            <a:ext cx="606551" cy="3436620"/>
          </a:xfrm>
          <a:prstGeom prst="rect">
            <a:avLst/>
          </a:prstGeom>
          <a:blipFill>
            <a:blip r:embed="rId81" cstate="print"/>
            <a:stretch>
              <a:fillRect/>
            </a:stretch>
          </a:blipFill>
        </p:spPr>
        <p:txBody>
          <a:bodyPr wrap="square" lIns="0" tIns="0" rIns="0" bIns="0" rtlCol="0"/>
          <a:lstStyle/>
          <a:p>
            <a:endParaRPr/>
          </a:p>
        </p:txBody>
      </p:sp>
      <p:sp>
        <p:nvSpPr>
          <p:cNvPr id="135" name="object 135"/>
          <p:cNvSpPr/>
          <p:nvPr/>
        </p:nvSpPr>
        <p:spPr>
          <a:xfrm>
            <a:off x="7655052" y="2897123"/>
            <a:ext cx="513588" cy="841248"/>
          </a:xfrm>
          <a:prstGeom prst="rect">
            <a:avLst/>
          </a:prstGeom>
          <a:blipFill>
            <a:blip r:embed="rId82" cstate="print"/>
            <a:stretch>
              <a:fillRect/>
            </a:stretch>
          </a:blipFill>
        </p:spPr>
        <p:txBody>
          <a:bodyPr wrap="square" lIns="0" tIns="0" rIns="0" bIns="0" rtlCol="0"/>
          <a:lstStyle/>
          <a:p>
            <a:endParaRPr/>
          </a:p>
        </p:txBody>
      </p:sp>
      <p:sp>
        <p:nvSpPr>
          <p:cNvPr id="136" name="object 136"/>
          <p:cNvSpPr txBox="1"/>
          <p:nvPr/>
        </p:nvSpPr>
        <p:spPr>
          <a:xfrm>
            <a:off x="7734745" y="3113303"/>
            <a:ext cx="281305" cy="495934"/>
          </a:xfrm>
          <a:prstGeom prst="rect">
            <a:avLst/>
          </a:prstGeom>
        </p:spPr>
        <p:txBody>
          <a:bodyPr vert="vert270" wrap="square" lIns="0" tIns="0" rIns="0" bIns="0" rtlCol="0">
            <a:spAutoFit/>
          </a:bodyPr>
          <a:lstStyle/>
          <a:p>
            <a:pPr marL="12700">
              <a:lnSpc>
                <a:spcPts val="2090"/>
              </a:lnSpc>
            </a:pPr>
            <a:r>
              <a:rPr sz="1800" b="1" dirty="0">
                <a:latin typeface="Arial"/>
                <a:cs typeface="Arial"/>
              </a:rPr>
              <a:t>SSC</a:t>
            </a:r>
            <a:endParaRPr sz="1800">
              <a:latin typeface="Arial"/>
              <a:cs typeface="Arial"/>
            </a:endParaRPr>
          </a:p>
        </p:txBody>
      </p:sp>
      <p:sp>
        <p:nvSpPr>
          <p:cNvPr id="137" name="object 137"/>
          <p:cNvSpPr/>
          <p:nvPr/>
        </p:nvSpPr>
        <p:spPr>
          <a:xfrm>
            <a:off x="2132076" y="3176016"/>
            <a:ext cx="257810" cy="205740"/>
          </a:xfrm>
          <a:custGeom>
            <a:avLst/>
            <a:gdLst/>
            <a:ahLst/>
            <a:cxnLst/>
            <a:rect l="l" t="t" r="r" b="b"/>
            <a:pathLst>
              <a:path w="257810" h="205739">
                <a:moveTo>
                  <a:pt x="257556" y="78612"/>
                </a:moveTo>
                <a:lnTo>
                  <a:pt x="0" y="78612"/>
                </a:lnTo>
                <a:lnTo>
                  <a:pt x="79629" y="127126"/>
                </a:lnTo>
                <a:lnTo>
                  <a:pt x="49149" y="205739"/>
                </a:lnTo>
                <a:lnTo>
                  <a:pt x="128778" y="157225"/>
                </a:lnTo>
                <a:lnTo>
                  <a:pt x="189597" y="157225"/>
                </a:lnTo>
                <a:lnTo>
                  <a:pt x="177926" y="127126"/>
                </a:lnTo>
                <a:lnTo>
                  <a:pt x="257556" y="78612"/>
                </a:lnTo>
                <a:close/>
              </a:path>
              <a:path w="257810" h="205739">
                <a:moveTo>
                  <a:pt x="189597" y="157225"/>
                </a:moveTo>
                <a:lnTo>
                  <a:pt x="128778" y="157225"/>
                </a:lnTo>
                <a:lnTo>
                  <a:pt x="208406" y="205739"/>
                </a:lnTo>
                <a:lnTo>
                  <a:pt x="189597" y="157225"/>
                </a:lnTo>
                <a:close/>
              </a:path>
              <a:path w="257810" h="205739">
                <a:moveTo>
                  <a:pt x="128778" y="0"/>
                </a:moveTo>
                <a:lnTo>
                  <a:pt x="98425" y="78612"/>
                </a:lnTo>
                <a:lnTo>
                  <a:pt x="159131" y="78612"/>
                </a:lnTo>
                <a:lnTo>
                  <a:pt x="128778" y="0"/>
                </a:lnTo>
                <a:close/>
              </a:path>
            </a:pathLst>
          </a:custGeom>
          <a:solidFill>
            <a:srgbClr val="FFFF00"/>
          </a:solidFill>
        </p:spPr>
        <p:txBody>
          <a:bodyPr wrap="square" lIns="0" tIns="0" rIns="0" bIns="0" rtlCol="0"/>
          <a:lstStyle/>
          <a:p>
            <a:endParaRPr/>
          </a:p>
        </p:txBody>
      </p:sp>
      <p:sp>
        <p:nvSpPr>
          <p:cNvPr id="138" name="object 138"/>
          <p:cNvSpPr/>
          <p:nvPr/>
        </p:nvSpPr>
        <p:spPr>
          <a:xfrm>
            <a:off x="2132076" y="3176016"/>
            <a:ext cx="257810" cy="205740"/>
          </a:xfrm>
          <a:custGeom>
            <a:avLst/>
            <a:gdLst/>
            <a:ahLst/>
            <a:cxnLst/>
            <a:rect l="l" t="t" r="r" b="b"/>
            <a:pathLst>
              <a:path w="257810" h="205739">
                <a:moveTo>
                  <a:pt x="0" y="78612"/>
                </a:moveTo>
                <a:lnTo>
                  <a:pt x="98425" y="78612"/>
                </a:lnTo>
                <a:lnTo>
                  <a:pt x="128778" y="0"/>
                </a:lnTo>
                <a:lnTo>
                  <a:pt x="159131" y="78612"/>
                </a:lnTo>
                <a:lnTo>
                  <a:pt x="257556" y="78612"/>
                </a:lnTo>
                <a:lnTo>
                  <a:pt x="177926" y="127126"/>
                </a:lnTo>
                <a:lnTo>
                  <a:pt x="208406" y="205739"/>
                </a:lnTo>
                <a:lnTo>
                  <a:pt x="128778" y="157225"/>
                </a:lnTo>
                <a:lnTo>
                  <a:pt x="49149" y="205739"/>
                </a:lnTo>
                <a:lnTo>
                  <a:pt x="79629" y="127126"/>
                </a:lnTo>
                <a:lnTo>
                  <a:pt x="0" y="78612"/>
                </a:lnTo>
                <a:close/>
              </a:path>
            </a:pathLst>
          </a:custGeom>
          <a:ln w="12192">
            <a:solidFill>
              <a:srgbClr val="000000"/>
            </a:solidFill>
          </a:ln>
        </p:spPr>
        <p:txBody>
          <a:bodyPr wrap="square" lIns="0" tIns="0" rIns="0" bIns="0" rtlCol="0"/>
          <a:lstStyle/>
          <a:p>
            <a:endParaRPr/>
          </a:p>
        </p:txBody>
      </p:sp>
      <p:sp>
        <p:nvSpPr>
          <p:cNvPr id="139" name="object 139"/>
          <p:cNvSpPr/>
          <p:nvPr/>
        </p:nvSpPr>
        <p:spPr>
          <a:xfrm>
            <a:off x="1682495" y="3188207"/>
            <a:ext cx="737616" cy="347472"/>
          </a:xfrm>
          <a:prstGeom prst="rect">
            <a:avLst/>
          </a:prstGeom>
          <a:blipFill>
            <a:blip r:embed="rId83" cstate="print"/>
            <a:stretch>
              <a:fillRect/>
            </a:stretch>
          </a:blipFill>
        </p:spPr>
        <p:txBody>
          <a:bodyPr wrap="square" lIns="0" tIns="0" rIns="0" bIns="0" rtlCol="0"/>
          <a:lstStyle/>
          <a:p>
            <a:endParaRPr/>
          </a:p>
        </p:txBody>
      </p:sp>
      <p:sp>
        <p:nvSpPr>
          <p:cNvPr id="140" name="object 140"/>
          <p:cNvSpPr txBox="1"/>
          <p:nvPr/>
        </p:nvSpPr>
        <p:spPr>
          <a:xfrm>
            <a:off x="1767585" y="3225546"/>
            <a:ext cx="55308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F</a:t>
            </a:r>
            <a:r>
              <a:rPr sz="1200" b="1" spc="-40" dirty="0">
                <a:latin typeface="Arial"/>
                <a:cs typeface="Arial"/>
              </a:rPr>
              <a:t>A</a:t>
            </a:r>
            <a:r>
              <a:rPr sz="1200" b="1" spc="-5" dirty="0">
                <a:latin typeface="Arial"/>
                <a:cs typeface="Arial"/>
              </a:rPr>
              <a:t>C</a:t>
            </a:r>
            <a:r>
              <a:rPr sz="1200" b="1" spc="-10" dirty="0">
                <a:latin typeface="Arial"/>
                <a:cs typeface="Arial"/>
              </a:rPr>
              <a:t>C</a:t>
            </a:r>
            <a:r>
              <a:rPr sz="1200" b="1" spc="-5" dirty="0">
                <a:latin typeface="Arial"/>
                <a:cs typeface="Arial"/>
              </a:rPr>
              <a:t>C</a:t>
            </a:r>
            <a:endParaRPr sz="1200">
              <a:latin typeface="Arial"/>
              <a:cs typeface="Arial"/>
            </a:endParaRPr>
          </a:p>
        </p:txBody>
      </p:sp>
      <p:sp>
        <p:nvSpPr>
          <p:cNvPr id="141" name="object 141"/>
          <p:cNvSpPr/>
          <p:nvPr/>
        </p:nvSpPr>
        <p:spPr>
          <a:xfrm>
            <a:off x="3942588" y="2482595"/>
            <a:ext cx="257810" cy="207645"/>
          </a:xfrm>
          <a:custGeom>
            <a:avLst/>
            <a:gdLst/>
            <a:ahLst/>
            <a:cxnLst/>
            <a:rect l="l" t="t" r="r" b="b"/>
            <a:pathLst>
              <a:path w="257810" h="207644">
                <a:moveTo>
                  <a:pt x="257556" y="79120"/>
                </a:moveTo>
                <a:lnTo>
                  <a:pt x="0" y="79120"/>
                </a:lnTo>
                <a:lnTo>
                  <a:pt x="79628" y="128142"/>
                </a:lnTo>
                <a:lnTo>
                  <a:pt x="49149" y="207263"/>
                </a:lnTo>
                <a:lnTo>
                  <a:pt x="128777" y="158368"/>
                </a:lnTo>
                <a:lnTo>
                  <a:pt x="189571" y="158368"/>
                </a:lnTo>
                <a:lnTo>
                  <a:pt x="177926" y="128142"/>
                </a:lnTo>
                <a:lnTo>
                  <a:pt x="257556" y="79120"/>
                </a:lnTo>
                <a:close/>
              </a:path>
              <a:path w="257810" h="207644">
                <a:moveTo>
                  <a:pt x="189571" y="158368"/>
                </a:moveTo>
                <a:lnTo>
                  <a:pt x="128777" y="158368"/>
                </a:lnTo>
                <a:lnTo>
                  <a:pt x="208407" y="207263"/>
                </a:lnTo>
                <a:lnTo>
                  <a:pt x="189571" y="158368"/>
                </a:lnTo>
                <a:close/>
              </a:path>
              <a:path w="257810" h="207644">
                <a:moveTo>
                  <a:pt x="128777" y="0"/>
                </a:moveTo>
                <a:lnTo>
                  <a:pt x="98425" y="79120"/>
                </a:lnTo>
                <a:lnTo>
                  <a:pt x="159131" y="79120"/>
                </a:lnTo>
                <a:lnTo>
                  <a:pt x="128777" y="0"/>
                </a:lnTo>
                <a:close/>
              </a:path>
            </a:pathLst>
          </a:custGeom>
          <a:solidFill>
            <a:srgbClr val="FF0000"/>
          </a:solidFill>
        </p:spPr>
        <p:txBody>
          <a:bodyPr wrap="square" lIns="0" tIns="0" rIns="0" bIns="0" rtlCol="0"/>
          <a:lstStyle/>
          <a:p>
            <a:endParaRPr/>
          </a:p>
        </p:txBody>
      </p:sp>
      <p:sp>
        <p:nvSpPr>
          <p:cNvPr id="142" name="object 142"/>
          <p:cNvSpPr/>
          <p:nvPr/>
        </p:nvSpPr>
        <p:spPr>
          <a:xfrm>
            <a:off x="3942588" y="2482595"/>
            <a:ext cx="257810" cy="207645"/>
          </a:xfrm>
          <a:custGeom>
            <a:avLst/>
            <a:gdLst/>
            <a:ahLst/>
            <a:cxnLst/>
            <a:rect l="l" t="t" r="r" b="b"/>
            <a:pathLst>
              <a:path w="257810" h="207644">
                <a:moveTo>
                  <a:pt x="0" y="79120"/>
                </a:moveTo>
                <a:lnTo>
                  <a:pt x="98425" y="79120"/>
                </a:lnTo>
                <a:lnTo>
                  <a:pt x="128777" y="0"/>
                </a:lnTo>
                <a:lnTo>
                  <a:pt x="159131" y="79120"/>
                </a:lnTo>
                <a:lnTo>
                  <a:pt x="257556" y="79120"/>
                </a:lnTo>
                <a:lnTo>
                  <a:pt x="177926" y="128142"/>
                </a:lnTo>
                <a:lnTo>
                  <a:pt x="208407" y="207263"/>
                </a:lnTo>
                <a:lnTo>
                  <a:pt x="128777" y="158368"/>
                </a:lnTo>
                <a:lnTo>
                  <a:pt x="49149" y="207263"/>
                </a:lnTo>
                <a:lnTo>
                  <a:pt x="79628" y="128142"/>
                </a:lnTo>
                <a:lnTo>
                  <a:pt x="0" y="79120"/>
                </a:lnTo>
                <a:close/>
              </a:path>
            </a:pathLst>
          </a:custGeom>
          <a:ln w="12192">
            <a:solidFill>
              <a:srgbClr val="000000"/>
            </a:solidFill>
          </a:ln>
        </p:spPr>
        <p:txBody>
          <a:bodyPr wrap="square" lIns="0" tIns="0" rIns="0" bIns="0" rtlCol="0"/>
          <a:lstStyle/>
          <a:p>
            <a:endParaRPr/>
          </a:p>
        </p:txBody>
      </p:sp>
      <p:sp>
        <p:nvSpPr>
          <p:cNvPr id="143" name="object 143"/>
          <p:cNvSpPr/>
          <p:nvPr/>
        </p:nvSpPr>
        <p:spPr>
          <a:xfrm>
            <a:off x="3342132" y="2502407"/>
            <a:ext cx="574548" cy="347472"/>
          </a:xfrm>
          <a:prstGeom prst="rect">
            <a:avLst/>
          </a:prstGeom>
          <a:blipFill>
            <a:blip r:embed="rId84" cstate="print"/>
            <a:stretch>
              <a:fillRect/>
            </a:stretch>
          </a:blipFill>
        </p:spPr>
        <p:txBody>
          <a:bodyPr wrap="square" lIns="0" tIns="0" rIns="0" bIns="0" rtlCol="0"/>
          <a:lstStyle/>
          <a:p>
            <a:endParaRPr/>
          </a:p>
        </p:txBody>
      </p:sp>
      <p:sp>
        <p:nvSpPr>
          <p:cNvPr id="144" name="object 144"/>
          <p:cNvSpPr/>
          <p:nvPr/>
        </p:nvSpPr>
        <p:spPr>
          <a:xfrm>
            <a:off x="3342132" y="2685288"/>
            <a:ext cx="524256" cy="347472"/>
          </a:xfrm>
          <a:prstGeom prst="rect">
            <a:avLst/>
          </a:prstGeom>
          <a:blipFill>
            <a:blip r:embed="rId85" cstate="print"/>
            <a:stretch>
              <a:fillRect/>
            </a:stretch>
          </a:blipFill>
        </p:spPr>
        <p:txBody>
          <a:bodyPr wrap="square" lIns="0" tIns="0" rIns="0" bIns="0" rtlCol="0"/>
          <a:lstStyle/>
          <a:p>
            <a:endParaRPr/>
          </a:p>
        </p:txBody>
      </p:sp>
      <p:sp>
        <p:nvSpPr>
          <p:cNvPr id="145" name="object 145"/>
          <p:cNvSpPr txBox="1"/>
          <p:nvPr/>
        </p:nvSpPr>
        <p:spPr>
          <a:xfrm>
            <a:off x="3427221" y="2538729"/>
            <a:ext cx="342265" cy="391160"/>
          </a:xfrm>
          <a:prstGeom prst="rect">
            <a:avLst/>
          </a:prstGeom>
        </p:spPr>
        <p:txBody>
          <a:bodyPr vert="horz" wrap="square" lIns="0" tIns="12700" rIns="0" bIns="0" rtlCol="0">
            <a:spAutoFit/>
          </a:bodyPr>
          <a:lstStyle/>
          <a:p>
            <a:pPr marL="12700" marR="5080">
              <a:lnSpc>
                <a:spcPct val="100000"/>
              </a:lnSpc>
              <a:spcBef>
                <a:spcPts val="100"/>
              </a:spcBef>
            </a:pPr>
            <a:r>
              <a:rPr sz="1200" b="1" spc="-5" dirty="0">
                <a:latin typeface="Arial"/>
                <a:cs typeface="Arial"/>
              </a:rPr>
              <a:t>M</a:t>
            </a:r>
            <a:r>
              <a:rPr sz="1200" b="1" spc="-45" dirty="0">
                <a:latin typeface="Arial"/>
                <a:cs typeface="Arial"/>
              </a:rPr>
              <a:t>A</a:t>
            </a:r>
            <a:r>
              <a:rPr sz="1200" b="1" spc="-5" dirty="0">
                <a:latin typeface="Arial"/>
                <a:cs typeface="Arial"/>
              </a:rPr>
              <a:t>J  PSB</a:t>
            </a:r>
            <a:endParaRPr sz="1200">
              <a:latin typeface="Arial"/>
              <a:cs typeface="Arial"/>
            </a:endParaRPr>
          </a:p>
        </p:txBody>
      </p:sp>
      <p:sp>
        <p:nvSpPr>
          <p:cNvPr id="146" name="object 146"/>
          <p:cNvSpPr/>
          <p:nvPr/>
        </p:nvSpPr>
        <p:spPr>
          <a:xfrm>
            <a:off x="6278879" y="1395983"/>
            <a:ext cx="257810" cy="207645"/>
          </a:xfrm>
          <a:custGeom>
            <a:avLst/>
            <a:gdLst/>
            <a:ahLst/>
            <a:cxnLst/>
            <a:rect l="l" t="t" r="r" b="b"/>
            <a:pathLst>
              <a:path w="257809" h="207644">
                <a:moveTo>
                  <a:pt x="257555" y="79120"/>
                </a:moveTo>
                <a:lnTo>
                  <a:pt x="0" y="79120"/>
                </a:lnTo>
                <a:lnTo>
                  <a:pt x="79629" y="128142"/>
                </a:lnTo>
                <a:lnTo>
                  <a:pt x="49149" y="207263"/>
                </a:lnTo>
                <a:lnTo>
                  <a:pt x="128778" y="158368"/>
                </a:lnTo>
                <a:lnTo>
                  <a:pt x="189571" y="158368"/>
                </a:lnTo>
                <a:lnTo>
                  <a:pt x="177927" y="128142"/>
                </a:lnTo>
                <a:lnTo>
                  <a:pt x="257555" y="79120"/>
                </a:lnTo>
                <a:close/>
              </a:path>
              <a:path w="257809" h="207644">
                <a:moveTo>
                  <a:pt x="189571" y="158368"/>
                </a:moveTo>
                <a:lnTo>
                  <a:pt x="128778" y="158368"/>
                </a:lnTo>
                <a:lnTo>
                  <a:pt x="208407" y="207263"/>
                </a:lnTo>
                <a:lnTo>
                  <a:pt x="189571" y="158368"/>
                </a:lnTo>
                <a:close/>
              </a:path>
              <a:path w="257809" h="207644">
                <a:moveTo>
                  <a:pt x="128778" y="0"/>
                </a:moveTo>
                <a:lnTo>
                  <a:pt x="98425" y="79120"/>
                </a:lnTo>
                <a:lnTo>
                  <a:pt x="159131" y="79120"/>
                </a:lnTo>
                <a:lnTo>
                  <a:pt x="128778" y="0"/>
                </a:lnTo>
                <a:close/>
              </a:path>
            </a:pathLst>
          </a:custGeom>
          <a:solidFill>
            <a:srgbClr val="FF0000"/>
          </a:solidFill>
        </p:spPr>
        <p:txBody>
          <a:bodyPr wrap="square" lIns="0" tIns="0" rIns="0" bIns="0" rtlCol="0"/>
          <a:lstStyle/>
          <a:p>
            <a:endParaRPr/>
          </a:p>
        </p:txBody>
      </p:sp>
      <p:sp>
        <p:nvSpPr>
          <p:cNvPr id="147" name="object 147"/>
          <p:cNvSpPr/>
          <p:nvPr/>
        </p:nvSpPr>
        <p:spPr>
          <a:xfrm>
            <a:off x="6278879" y="1395983"/>
            <a:ext cx="257810" cy="207645"/>
          </a:xfrm>
          <a:custGeom>
            <a:avLst/>
            <a:gdLst/>
            <a:ahLst/>
            <a:cxnLst/>
            <a:rect l="l" t="t" r="r" b="b"/>
            <a:pathLst>
              <a:path w="257809" h="207644">
                <a:moveTo>
                  <a:pt x="0" y="79120"/>
                </a:moveTo>
                <a:lnTo>
                  <a:pt x="98425" y="79120"/>
                </a:lnTo>
                <a:lnTo>
                  <a:pt x="128778" y="0"/>
                </a:lnTo>
                <a:lnTo>
                  <a:pt x="159131" y="79120"/>
                </a:lnTo>
                <a:lnTo>
                  <a:pt x="257555" y="79120"/>
                </a:lnTo>
                <a:lnTo>
                  <a:pt x="177927" y="128142"/>
                </a:lnTo>
                <a:lnTo>
                  <a:pt x="208407" y="207263"/>
                </a:lnTo>
                <a:lnTo>
                  <a:pt x="128778" y="158368"/>
                </a:lnTo>
                <a:lnTo>
                  <a:pt x="49149" y="207263"/>
                </a:lnTo>
                <a:lnTo>
                  <a:pt x="79629" y="128142"/>
                </a:lnTo>
                <a:lnTo>
                  <a:pt x="0" y="79120"/>
                </a:lnTo>
                <a:close/>
              </a:path>
            </a:pathLst>
          </a:custGeom>
          <a:ln w="12192">
            <a:solidFill>
              <a:srgbClr val="000000"/>
            </a:solidFill>
          </a:ln>
        </p:spPr>
        <p:txBody>
          <a:bodyPr wrap="square" lIns="0" tIns="0" rIns="0" bIns="0" rtlCol="0"/>
          <a:lstStyle/>
          <a:p>
            <a:endParaRPr/>
          </a:p>
        </p:txBody>
      </p:sp>
      <p:sp>
        <p:nvSpPr>
          <p:cNvPr id="148" name="object 148"/>
          <p:cNvSpPr/>
          <p:nvPr/>
        </p:nvSpPr>
        <p:spPr>
          <a:xfrm>
            <a:off x="6448044" y="1382267"/>
            <a:ext cx="864107" cy="347472"/>
          </a:xfrm>
          <a:prstGeom prst="rect">
            <a:avLst/>
          </a:prstGeom>
          <a:blipFill>
            <a:blip r:embed="rId86" cstate="print"/>
            <a:stretch>
              <a:fillRect/>
            </a:stretch>
          </a:blipFill>
        </p:spPr>
        <p:txBody>
          <a:bodyPr wrap="square" lIns="0" tIns="0" rIns="0" bIns="0" rtlCol="0"/>
          <a:lstStyle/>
          <a:p>
            <a:endParaRPr/>
          </a:p>
        </p:txBody>
      </p:sp>
      <p:sp>
        <p:nvSpPr>
          <p:cNvPr id="149" name="object 149"/>
          <p:cNvSpPr/>
          <p:nvPr/>
        </p:nvSpPr>
        <p:spPr>
          <a:xfrm>
            <a:off x="6490715" y="1618488"/>
            <a:ext cx="257810" cy="207645"/>
          </a:xfrm>
          <a:custGeom>
            <a:avLst/>
            <a:gdLst/>
            <a:ahLst/>
            <a:cxnLst/>
            <a:rect l="l" t="t" r="r" b="b"/>
            <a:pathLst>
              <a:path w="257809" h="207644">
                <a:moveTo>
                  <a:pt x="257556" y="79121"/>
                </a:moveTo>
                <a:lnTo>
                  <a:pt x="0" y="79121"/>
                </a:lnTo>
                <a:lnTo>
                  <a:pt x="79629" y="128142"/>
                </a:lnTo>
                <a:lnTo>
                  <a:pt x="49149" y="207263"/>
                </a:lnTo>
                <a:lnTo>
                  <a:pt x="128778" y="158369"/>
                </a:lnTo>
                <a:lnTo>
                  <a:pt x="189571" y="158369"/>
                </a:lnTo>
                <a:lnTo>
                  <a:pt x="177927" y="128142"/>
                </a:lnTo>
                <a:lnTo>
                  <a:pt x="257556" y="79121"/>
                </a:lnTo>
                <a:close/>
              </a:path>
              <a:path w="257809" h="207644">
                <a:moveTo>
                  <a:pt x="189571" y="158369"/>
                </a:moveTo>
                <a:lnTo>
                  <a:pt x="128778" y="158369"/>
                </a:lnTo>
                <a:lnTo>
                  <a:pt x="208407" y="207263"/>
                </a:lnTo>
                <a:lnTo>
                  <a:pt x="189571" y="158369"/>
                </a:lnTo>
                <a:close/>
              </a:path>
              <a:path w="257809" h="207644">
                <a:moveTo>
                  <a:pt x="128778" y="0"/>
                </a:moveTo>
                <a:lnTo>
                  <a:pt x="98425" y="79121"/>
                </a:lnTo>
                <a:lnTo>
                  <a:pt x="159131" y="79121"/>
                </a:lnTo>
                <a:lnTo>
                  <a:pt x="128778" y="0"/>
                </a:lnTo>
                <a:close/>
              </a:path>
            </a:pathLst>
          </a:custGeom>
          <a:solidFill>
            <a:srgbClr val="FF0000"/>
          </a:solidFill>
        </p:spPr>
        <p:txBody>
          <a:bodyPr wrap="square" lIns="0" tIns="0" rIns="0" bIns="0" rtlCol="0"/>
          <a:lstStyle/>
          <a:p>
            <a:endParaRPr/>
          </a:p>
        </p:txBody>
      </p:sp>
      <p:sp>
        <p:nvSpPr>
          <p:cNvPr id="150" name="object 150"/>
          <p:cNvSpPr/>
          <p:nvPr/>
        </p:nvSpPr>
        <p:spPr>
          <a:xfrm>
            <a:off x="6490715" y="1618488"/>
            <a:ext cx="257810" cy="207645"/>
          </a:xfrm>
          <a:custGeom>
            <a:avLst/>
            <a:gdLst/>
            <a:ahLst/>
            <a:cxnLst/>
            <a:rect l="l" t="t" r="r" b="b"/>
            <a:pathLst>
              <a:path w="257809" h="207644">
                <a:moveTo>
                  <a:pt x="0" y="79121"/>
                </a:moveTo>
                <a:lnTo>
                  <a:pt x="98425" y="79121"/>
                </a:lnTo>
                <a:lnTo>
                  <a:pt x="128778" y="0"/>
                </a:lnTo>
                <a:lnTo>
                  <a:pt x="159131" y="79121"/>
                </a:lnTo>
                <a:lnTo>
                  <a:pt x="257556" y="79121"/>
                </a:lnTo>
                <a:lnTo>
                  <a:pt x="177927" y="128142"/>
                </a:lnTo>
                <a:lnTo>
                  <a:pt x="208407" y="207263"/>
                </a:lnTo>
                <a:lnTo>
                  <a:pt x="128778" y="158369"/>
                </a:lnTo>
                <a:lnTo>
                  <a:pt x="49149" y="207263"/>
                </a:lnTo>
                <a:lnTo>
                  <a:pt x="79629" y="128142"/>
                </a:lnTo>
                <a:lnTo>
                  <a:pt x="0" y="79121"/>
                </a:lnTo>
                <a:close/>
              </a:path>
            </a:pathLst>
          </a:custGeom>
          <a:ln w="12192">
            <a:solidFill>
              <a:srgbClr val="000000"/>
            </a:solidFill>
          </a:ln>
        </p:spPr>
        <p:txBody>
          <a:bodyPr wrap="square" lIns="0" tIns="0" rIns="0" bIns="0" rtlCol="0"/>
          <a:lstStyle/>
          <a:p>
            <a:endParaRPr/>
          </a:p>
        </p:txBody>
      </p:sp>
      <p:sp>
        <p:nvSpPr>
          <p:cNvPr id="151" name="object 151"/>
          <p:cNvSpPr/>
          <p:nvPr/>
        </p:nvSpPr>
        <p:spPr>
          <a:xfrm>
            <a:off x="6672071" y="1632204"/>
            <a:ext cx="854964" cy="347472"/>
          </a:xfrm>
          <a:prstGeom prst="rect">
            <a:avLst/>
          </a:prstGeom>
          <a:blipFill>
            <a:blip r:embed="rId87" cstate="print"/>
            <a:stretch>
              <a:fillRect/>
            </a:stretch>
          </a:blipFill>
        </p:spPr>
        <p:txBody>
          <a:bodyPr wrap="square" lIns="0" tIns="0" rIns="0" bIns="0" rtlCol="0"/>
          <a:lstStyle/>
          <a:p>
            <a:endParaRPr/>
          </a:p>
        </p:txBody>
      </p:sp>
      <p:sp>
        <p:nvSpPr>
          <p:cNvPr id="152" name="object 152"/>
          <p:cNvSpPr txBox="1"/>
          <p:nvPr/>
        </p:nvSpPr>
        <p:spPr>
          <a:xfrm>
            <a:off x="6533515" y="1351914"/>
            <a:ext cx="894715" cy="524510"/>
          </a:xfrm>
          <a:prstGeom prst="rect">
            <a:avLst/>
          </a:prstGeom>
        </p:spPr>
        <p:txBody>
          <a:bodyPr vert="horz" wrap="square" lIns="0" tIns="78740" rIns="0" bIns="0" rtlCol="0">
            <a:spAutoFit/>
          </a:bodyPr>
          <a:lstStyle/>
          <a:p>
            <a:pPr marL="12700">
              <a:lnSpc>
                <a:spcPct val="100000"/>
              </a:lnSpc>
              <a:spcBef>
                <a:spcPts val="620"/>
              </a:spcBef>
            </a:pPr>
            <a:r>
              <a:rPr sz="1200" b="1" dirty="0">
                <a:latin typeface="Arial"/>
                <a:cs typeface="Arial"/>
              </a:rPr>
              <a:t>LTC</a:t>
            </a:r>
            <a:r>
              <a:rPr sz="1200" b="1" spc="-10" dirty="0">
                <a:latin typeface="Arial"/>
                <a:cs typeface="Arial"/>
              </a:rPr>
              <a:t> </a:t>
            </a:r>
            <a:r>
              <a:rPr sz="1200" b="1" spc="-5" dirty="0">
                <a:latin typeface="Arial"/>
                <a:cs typeface="Arial"/>
              </a:rPr>
              <a:t>PSB</a:t>
            </a:r>
            <a:endParaRPr sz="1200">
              <a:latin typeface="Arial"/>
              <a:cs typeface="Arial"/>
            </a:endParaRPr>
          </a:p>
          <a:p>
            <a:pPr marL="236854">
              <a:lnSpc>
                <a:spcPct val="100000"/>
              </a:lnSpc>
              <a:spcBef>
                <a:spcPts val="525"/>
              </a:spcBef>
            </a:pPr>
            <a:r>
              <a:rPr sz="1200" b="1" dirty="0">
                <a:latin typeface="Arial"/>
                <a:cs typeface="Arial"/>
              </a:rPr>
              <a:t>LTC</a:t>
            </a:r>
            <a:r>
              <a:rPr sz="1200" b="1" spc="-75" dirty="0">
                <a:latin typeface="Arial"/>
                <a:cs typeface="Arial"/>
              </a:rPr>
              <a:t> </a:t>
            </a:r>
            <a:r>
              <a:rPr sz="1200" b="1" dirty="0">
                <a:latin typeface="Arial"/>
                <a:cs typeface="Arial"/>
              </a:rPr>
              <a:t>CSL</a:t>
            </a:r>
            <a:endParaRPr sz="1200">
              <a:latin typeface="Arial"/>
              <a:cs typeface="Arial"/>
            </a:endParaRPr>
          </a:p>
        </p:txBody>
      </p:sp>
      <p:sp>
        <p:nvSpPr>
          <p:cNvPr id="153" name="object 153"/>
          <p:cNvSpPr/>
          <p:nvPr/>
        </p:nvSpPr>
        <p:spPr>
          <a:xfrm>
            <a:off x="1831848" y="3947159"/>
            <a:ext cx="257810" cy="205740"/>
          </a:xfrm>
          <a:custGeom>
            <a:avLst/>
            <a:gdLst/>
            <a:ahLst/>
            <a:cxnLst/>
            <a:rect l="l" t="t" r="r" b="b"/>
            <a:pathLst>
              <a:path w="257810" h="205739">
                <a:moveTo>
                  <a:pt x="257556" y="78612"/>
                </a:moveTo>
                <a:lnTo>
                  <a:pt x="0" y="78612"/>
                </a:lnTo>
                <a:lnTo>
                  <a:pt x="79628" y="127126"/>
                </a:lnTo>
                <a:lnTo>
                  <a:pt x="49149" y="205739"/>
                </a:lnTo>
                <a:lnTo>
                  <a:pt x="128777" y="157225"/>
                </a:lnTo>
                <a:lnTo>
                  <a:pt x="189597" y="157225"/>
                </a:lnTo>
                <a:lnTo>
                  <a:pt x="177926" y="127126"/>
                </a:lnTo>
                <a:lnTo>
                  <a:pt x="257556" y="78612"/>
                </a:lnTo>
                <a:close/>
              </a:path>
              <a:path w="257810" h="205739">
                <a:moveTo>
                  <a:pt x="189597" y="157225"/>
                </a:moveTo>
                <a:lnTo>
                  <a:pt x="128777" y="157225"/>
                </a:lnTo>
                <a:lnTo>
                  <a:pt x="208406" y="205739"/>
                </a:lnTo>
                <a:lnTo>
                  <a:pt x="189597" y="157225"/>
                </a:lnTo>
                <a:close/>
              </a:path>
              <a:path w="257810" h="205739">
                <a:moveTo>
                  <a:pt x="128777" y="0"/>
                </a:moveTo>
                <a:lnTo>
                  <a:pt x="98425" y="78612"/>
                </a:lnTo>
                <a:lnTo>
                  <a:pt x="159131" y="78612"/>
                </a:lnTo>
                <a:lnTo>
                  <a:pt x="128777" y="0"/>
                </a:lnTo>
                <a:close/>
              </a:path>
            </a:pathLst>
          </a:custGeom>
          <a:solidFill>
            <a:srgbClr val="FF0000"/>
          </a:solidFill>
        </p:spPr>
        <p:txBody>
          <a:bodyPr wrap="square" lIns="0" tIns="0" rIns="0" bIns="0" rtlCol="0"/>
          <a:lstStyle/>
          <a:p>
            <a:endParaRPr/>
          </a:p>
        </p:txBody>
      </p:sp>
      <p:sp>
        <p:nvSpPr>
          <p:cNvPr id="154" name="object 154"/>
          <p:cNvSpPr/>
          <p:nvPr/>
        </p:nvSpPr>
        <p:spPr>
          <a:xfrm>
            <a:off x="1831848" y="3947159"/>
            <a:ext cx="257810" cy="205740"/>
          </a:xfrm>
          <a:custGeom>
            <a:avLst/>
            <a:gdLst/>
            <a:ahLst/>
            <a:cxnLst/>
            <a:rect l="l" t="t" r="r" b="b"/>
            <a:pathLst>
              <a:path w="257810" h="205739">
                <a:moveTo>
                  <a:pt x="0" y="78612"/>
                </a:moveTo>
                <a:lnTo>
                  <a:pt x="98425" y="78612"/>
                </a:lnTo>
                <a:lnTo>
                  <a:pt x="128777" y="0"/>
                </a:lnTo>
                <a:lnTo>
                  <a:pt x="159131" y="78612"/>
                </a:lnTo>
                <a:lnTo>
                  <a:pt x="257556" y="78612"/>
                </a:lnTo>
                <a:lnTo>
                  <a:pt x="177926" y="127126"/>
                </a:lnTo>
                <a:lnTo>
                  <a:pt x="208406" y="205739"/>
                </a:lnTo>
                <a:lnTo>
                  <a:pt x="128777" y="157225"/>
                </a:lnTo>
                <a:lnTo>
                  <a:pt x="49149" y="205739"/>
                </a:lnTo>
                <a:lnTo>
                  <a:pt x="79628" y="127126"/>
                </a:lnTo>
                <a:lnTo>
                  <a:pt x="0" y="78612"/>
                </a:lnTo>
                <a:close/>
              </a:path>
            </a:pathLst>
          </a:custGeom>
          <a:ln w="12192">
            <a:solidFill>
              <a:srgbClr val="000000"/>
            </a:solidFill>
          </a:ln>
        </p:spPr>
        <p:txBody>
          <a:bodyPr wrap="square" lIns="0" tIns="0" rIns="0" bIns="0" rtlCol="0"/>
          <a:lstStyle/>
          <a:p>
            <a:endParaRPr/>
          </a:p>
        </p:txBody>
      </p:sp>
      <p:sp>
        <p:nvSpPr>
          <p:cNvPr id="155" name="object 155"/>
          <p:cNvSpPr/>
          <p:nvPr/>
        </p:nvSpPr>
        <p:spPr>
          <a:xfrm>
            <a:off x="1232916" y="3959352"/>
            <a:ext cx="871728" cy="347472"/>
          </a:xfrm>
          <a:prstGeom prst="rect">
            <a:avLst/>
          </a:prstGeom>
          <a:blipFill>
            <a:blip r:embed="rId88" cstate="print"/>
            <a:stretch>
              <a:fillRect/>
            </a:stretch>
          </a:blipFill>
        </p:spPr>
        <p:txBody>
          <a:bodyPr wrap="square" lIns="0" tIns="0" rIns="0" bIns="0" rtlCol="0"/>
          <a:lstStyle/>
          <a:p>
            <a:endParaRPr/>
          </a:p>
        </p:txBody>
      </p:sp>
      <p:sp>
        <p:nvSpPr>
          <p:cNvPr id="156" name="object 156"/>
          <p:cNvSpPr txBox="1"/>
          <p:nvPr/>
        </p:nvSpPr>
        <p:spPr>
          <a:xfrm>
            <a:off x="919683" y="3996690"/>
            <a:ext cx="1254125" cy="800735"/>
          </a:xfrm>
          <a:prstGeom prst="rect">
            <a:avLst/>
          </a:prstGeom>
        </p:spPr>
        <p:txBody>
          <a:bodyPr vert="horz" wrap="square" lIns="0" tIns="12700" rIns="0" bIns="0" rtlCol="0">
            <a:spAutoFit/>
          </a:bodyPr>
          <a:lstStyle/>
          <a:p>
            <a:pPr marL="410209">
              <a:lnSpc>
                <a:spcPct val="100000"/>
              </a:lnSpc>
              <a:spcBef>
                <a:spcPts val="100"/>
              </a:spcBef>
            </a:pPr>
            <a:r>
              <a:rPr sz="1200" b="1" dirty="0">
                <a:latin typeface="Arial"/>
                <a:cs typeface="Arial"/>
              </a:rPr>
              <a:t>CPT</a:t>
            </a:r>
            <a:r>
              <a:rPr sz="1200" b="1" spc="-20" dirty="0">
                <a:latin typeface="Arial"/>
                <a:cs typeface="Arial"/>
              </a:rPr>
              <a:t> </a:t>
            </a:r>
            <a:r>
              <a:rPr sz="1200" b="1" spc="-5" dirty="0">
                <a:latin typeface="Arial"/>
                <a:cs typeface="Arial"/>
              </a:rPr>
              <a:t>PSB</a:t>
            </a:r>
            <a:endParaRPr sz="1200">
              <a:latin typeface="Arial"/>
              <a:cs typeface="Arial"/>
            </a:endParaRPr>
          </a:p>
          <a:p>
            <a:pPr marL="12700" marR="5080" algn="ctr">
              <a:lnSpc>
                <a:spcPct val="100000"/>
              </a:lnSpc>
              <a:spcBef>
                <a:spcPts val="819"/>
              </a:spcBef>
            </a:pPr>
            <a:r>
              <a:rPr sz="800" b="1" dirty="0">
                <a:solidFill>
                  <a:srgbClr val="FFFFFF"/>
                </a:solidFill>
                <a:latin typeface="Arial"/>
                <a:cs typeface="Arial"/>
              </a:rPr>
              <a:t>FIRE SUPPORT</a:t>
            </a:r>
            <a:r>
              <a:rPr sz="800" b="1" spc="-100" dirty="0">
                <a:solidFill>
                  <a:srgbClr val="FFFFFF"/>
                </a:solidFill>
                <a:latin typeface="Arial"/>
                <a:cs typeface="Arial"/>
              </a:rPr>
              <a:t> </a:t>
            </a:r>
            <a:r>
              <a:rPr sz="800" b="1" dirty="0">
                <a:solidFill>
                  <a:srgbClr val="FFFFFF"/>
                </a:solidFill>
                <a:latin typeface="Arial"/>
                <a:cs typeface="Arial"/>
              </a:rPr>
              <a:t>OFFICER  FIRE </a:t>
            </a:r>
            <a:r>
              <a:rPr sz="800" b="1" spc="-5" dirty="0">
                <a:solidFill>
                  <a:srgbClr val="FFFFFF"/>
                </a:solidFill>
                <a:latin typeface="Arial"/>
                <a:cs typeface="Arial"/>
              </a:rPr>
              <a:t>DIRECTION  </a:t>
            </a:r>
            <a:r>
              <a:rPr sz="800" b="1" dirty="0">
                <a:solidFill>
                  <a:srgbClr val="FFFFFF"/>
                </a:solidFill>
                <a:latin typeface="Arial"/>
                <a:cs typeface="Arial"/>
              </a:rPr>
              <a:t>OFFICER</a:t>
            </a:r>
            <a:endParaRPr sz="800">
              <a:latin typeface="Arial"/>
              <a:cs typeface="Arial"/>
            </a:endParaRPr>
          </a:p>
          <a:p>
            <a:pPr marL="1270" algn="ctr">
              <a:lnSpc>
                <a:spcPct val="100000"/>
              </a:lnSpc>
              <a:spcBef>
                <a:spcPts val="5"/>
              </a:spcBef>
            </a:pPr>
            <a:r>
              <a:rPr sz="800" b="1" spc="-10" dirty="0">
                <a:solidFill>
                  <a:srgbClr val="FFFFFF"/>
                </a:solidFill>
                <a:latin typeface="Arial"/>
                <a:cs typeface="Arial"/>
              </a:rPr>
              <a:t>PLATOON</a:t>
            </a:r>
            <a:r>
              <a:rPr sz="800" b="1" spc="25" dirty="0">
                <a:solidFill>
                  <a:srgbClr val="FFFFFF"/>
                </a:solidFill>
                <a:latin typeface="Arial"/>
                <a:cs typeface="Arial"/>
              </a:rPr>
              <a:t> </a:t>
            </a:r>
            <a:r>
              <a:rPr sz="800" b="1" spc="-10" dirty="0">
                <a:solidFill>
                  <a:srgbClr val="FFFFFF"/>
                </a:solidFill>
                <a:latin typeface="Arial"/>
                <a:cs typeface="Arial"/>
              </a:rPr>
              <a:t>LEADER</a:t>
            </a:r>
            <a:endParaRPr sz="800">
              <a:latin typeface="Arial"/>
              <a:cs typeface="Arial"/>
            </a:endParaRPr>
          </a:p>
        </p:txBody>
      </p:sp>
      <p:sp>
        <p:nvSpPr>
          <p:cNvPr id="157" name="object 157"/>
          <p:cNvSpPr txBox="1">
            <a:spLocks noGrp="1"/>
          </p:cNvSpPr>
          <p:nvPr>
            <p:ph type="title"/>
          </p:nvPr>
        </p:nvSpPr>
        <p:spPr>
          <a:xfrm>
            <a:off x="2556129" y="44908"/>
            <a:ext cx="4034790" cy="443711"/>
          </a:xfrm>
          <a:prstGeom prst="rect">
            <a:avLst/>
          </a:prstGeom>
        </p:spPr>
        <p:txBody>
          <a:bodyPr vert="horz" wrap="square" lIns="0" tIns="12700" rIns="0" bIns="0" rtlCol="0">
            <a:spAutoFit/>
          </a:bodyPr>
          <a:lstStyle/>
          <a:p>
            <a:pPr marL="12700">
              <a:lnSpc>
                <a:spcPct val="100000"/>
              </a:lnSpc>
              <a:spcBef>
                <a:spcPts val="100"/>
              </a:spcBef>
            </a:pPr>
            <a:r>
              <a:rPr sz="2800" dirty="0"/>
              <a:t>Broadening</a:t>
            </a:r>
            <a:r>
              <a:rPr sz="2800" spc="-105" dirty="0"/>
              <a:t> </a:t>
            </a:r>
            <a:r>
              <a:rPr sz="2800" spc="-10" dirty="0"/>
              <a:t>Timeline</a:t>
            </a:r>
          </a:p>
        </p:txBody>
      </p:sp>
    </p:spTree>
    <p:extLst>
      <p:ext uri="{BB962C8B-B14F-4D97-AF65-F5344CB8AC3E}">
        <p14:creationId xmlns:p14="http://schemas.microsoft.com/office/powerpoint/2010/main" val="490634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rved Up Arrow 103"/>
          <p:cNvSpPr/>
          <p:nvPr/>
        </p:nvSpPr>
        <p:spPr bwMode="auto">
          <a:xfrm rot="5400000" flipH="1">
            <a:off x="-452558" y="2934408"/>
            <a:ext cx="3628415" cy="2420200"/>
          </a:xfrm>
          <a:prstGeom prst="curvedUpArrow">
            <a:avLst>
              <a:gd name="adj1" fmla="val 20410"/>
              <a:gd name="adj2" fmla="val 42859"/>
              <a:gd name="adj3" fmla="val 25000"/>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a:innerShdw blurRad="63500" dist="50800" dir="18900000">
              <a:prstClr val="black">
                <a:alpha val="50000"/>
              </a:prstClr>
            </a:innerShdw>
          </a:effectLst>
        </p:spPr>
        <p:txBody>
          <a:bodyPr anchor="ctr"/>
          <a:lstStyle/>
          <a:p>
            <a:pPr algn="ctr" fontAlgn="base">
              <a:spcBef>
                <a:spcPct val="0"/>
              </a:spcBef>
              <a:spcAft>
                <a:spcPct val="0"/>
              </a:spcAft>
              <a:defRPr/>
            </a:pPr>
            <a:endParaRPr lang="en-US" sz="700" b="1" kern="0" dirty="0">
              <a:solidFill>
                <a:srgbClr val="FFFFFF"/>
              </a:solidFill>
              <a:latin typeface="Arial"/>
              <a:cs typeface="Arial" pitchFamily="34" charset="0"/>
            </a:endParaRPr>
          </a:p>
        </p:txBody>
      </p:sp>
      <p:sp>
        <p:nvSpPr>
          <p:cNvPr id="221" name="Curved Up Arrow 220"/>
          <p:cNvSpPr/>
          <p:nvPr/>
        </p:nvSpPr>
        <p:spPr bwMode="auto">
          <a:xfrm>
            <a:off x="6237768" y="2102388"/>
            <a:ext cx="903767" cy="893135"/>
          </a:xfrm>
          <a:prstGeom prst="curvedUpArrow">
            <a:avLst>
              <a:gd name="adj1" fmla="val 37014"/>
              <a:gd name="adj2" fmla="val 50595"/>
              <a:gd name="adj3" fmla="val 38097"/>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marR="0" indent="0" algn="ctr" fontAlgn="base">
              <a:lnSpc>
                <a:spcPct val="100000"/>
              </a:lnSpc>
              <a:spcBef>
                <a:spcPct val="0"/>
              </a:spcBef>
              <a:spcAft>
                <a:spcPct val="0"/>
              </a:spcAft>
              <a:buClrTx/>
              <a:buSzTx/>
              <a:buFontTx/>
              <a:buNone/>
              <a:tabLst/>
              <a:defRPr/>
            </a:pPr>
            <a:endParaRPr lang="en-US" sz="700" b="1" kern="0">
              <a:solidFill>
                <a:srgbClr val="FFFFFF"/>
              </a:solidFill>
              <a:latin typeface="Arial"/>
              <a:cs typeface="Arial" pitchFamily="34" charset="0"/>
            </a:endParaRPr>
          </a:p>
        </p:txBody>
      </p:sp>
      <p:sp>
        <p:nvSpPr>
          <p:cNvPr id="217" name="Curved Up Arrow 216"/>
          <p:cNvSpPr/>
          <p:nvPr/>
        </p:nvSpPr>
        <p:spPr bwMode="auto">
          <a:xfrm>
            <a:off x="4618074" y="2106154"/>
            <a:ext cx="903767" cy="893135"/>
          </a:xfrm>
          <a:prstGeom prst="curvedUpArrow">
            <a:avLst>
              <a:gd name="adj1" fmla="val 37014"/>
              <a:gd name="adj2" fmla="val 50595"/>
              <a:gd name="adj3" fmla="val 38097"/>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marR="0" indent="0" algn="ctr" fontAlgn="base">
              <a:lnSpc>
                <a:spcPct val="100000"/>
              </a:lnSpc>
              <a:spcBef>
                <a:spcPct val="0"/>
              </a:spcBef>
              <a:spcAft>
                <a:spcPct val="0"/>
              </a:spcAft>
              <a:buClrTx/>
              <a:buSzTx/>
              <a:buFontTx/>
              <a:buNone/>
              <a:tabLst/>
              <a:defRPr/>
            </a:pPr>
            <a:endParaRPr lang="en-US" sz="700" b="1" kern="0">
              <a:solidFill>
                <a:srgbClr val="FFFFFF"/>
              </a:solidFill>
              <a:latin typeface="Arial"/>
              <a:cs typeface="Arial" pitchFamily="34" charset="0"/>
            </a:endParaRPr>
          </a:p>
        </p:txBody>
      </p:sp>
      <p:sp>
        <p:nvSpPr>
          <p:cNvPr id="59" name="Curved Up Arrow 58"/>
          <p:cNvSpPr/>
          <p:nvPr/>
        </p:nvSpPr>
        <p:spPr bwMode="auto">
          <a:xfrm>
            <a:off x="2562447" y="2093083"/>
            <a:ext cx="903767" cy="893135"/>
          </a:xfrm>
          <a:prstGeom prst="curvedUpArrow">
            <a:avLst>
              <a:gd name="adj1" fmla="val 37014"/>
              <a:gd name="adj2" fmla="val 50595"/>
              <a:gd name="adj3" fmla="val 38097"/>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marR="0" indent="0" algn="ctr" fontAlgn="base">
              <a:lnSpc>
                <a:spcPct val="100000"/>
              </a:lnSpc>
              <a:spcBef>
                <a:spcPct val="0"/>
              </a:spcBef>
              <a:spcAft>
                <a:spcPct val="0"/>
              </a:spcAft>
              <a:buClrTx/>
              <a:buSzTx/>
              <a:buFontTx/>
              <a:buNone/>
              <a:tabLst/>
              <a:defRPr/>
            </a:pPr>
            <a:endParaRPr lang="en-US" sz="700" b="1" kern="0">
              <a:solidFill>
                <a:srgbClr val="FFFFFF"/>
              </a:solidFill>
              <a:latin typeface="Arial"/>
              <a:cs typeface="Arial" pitchFamily="34" charset="0"/>
            </a:endParaRPr>
          </a:p>
        </p:txBody>
      </p:sp>
      <p:sp>
        <p:nvSpPr>
          <p:cNvPr id="113" name="Can 112"/>
          <p:cNvSpPr/>
          <p:nvPr/>
        </p:nvSpPr>
        <p:spPr bwMode="auto">
          <a:xfrm rot="5400000">
            <a:off x="5449186" y="-281757"/>
            <a:ext cx="552893" cy="6220046"/>
          </a:xfrm>
          <a:prstGeom prst="can">
            <a:avLst/>
          </a:prstGeom>
          <a:gradFill>
            <a:gsLst>
              <a:gs pos="34000">
                <a:schemeClr val="accent3">
                  <a:lumMod val="50000"/>
                </a:schemeClr>
              </a:gs>
              <a:gs pos="50000">
                <a:schemeClr val="accent3">
                  <a:lumMod val="60000"/>
                  <a:lumOff val="40000"/>
                </a:schemeClr>
              </a:gs>
            </a:gsLst>
            <a:lin ang="5400000" scaled="0"/>
          </a:gradFill>
          <a:ln w="25400" cap="flat" cmpd="sng" algn="ctr">
            <a:solidFill>
              <a:schemeClr val="bg1"/>
            </a:solidFill>
            <a:prstDash val="solid"/>
          </a:ln>
          <a:effectLst/>
        </p:spPr>
        <p:txBody>
          <a:bodyPr anchor="ctr"/>
          <a:lstStyle/>
          <a:p>
            <a:pPr marR="0" indent="0" algn="ctr" fontAlgn="base">
              <a:lnSpc>
                <a:spcPct val="100000"/>
              </a:lnSpc>
              <a:spcBef>
                <a:spcPct val="0"/>
              </a:spcBef>
              <a:spcAft>
                <a:spcPct val="0"/>
              </a:spcAft>
              <a:buClrTx/>
              <a:buSzTx/>
              <a:buFontTx/>
              <a:buNone/>
              <a:tabLst/>
              <a:defRPr/>
            </a:pPr>
            <a:endParaRPr lang="en-US" sz="700" b="1" kern="0">
              <a:solidFill>
                <a:srgbClr val="FFFFFF"/>
              </a:solidFill>
              <a:latin typeface="Arial"/>
              <a:cs typeface="Arial" pitchFamily="34" charset="0"/>
            </a:endParaRPr>
          </a:p>
        </p:txBody>
      </p:sp>
      <p:sp>
        <p:nvSpPr>
          <p:cNvPr id="131" name="Flowchart: Direct Access Storage 130"/>
          <p:cNvSpPr/>
          <p:nvPr/>
        </p:nvSpPr>
        <p:spPr bwMode="auto">
          <a:xfrm rot="15177469">
            <a:off x="5870722" y="1989480"/>
            <a:ext cx="1059050" cy="376798"/>
          </a:xfrm>
          <a:prstGeom prst="flowChartMagneticDrum">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marR="0" indent="0" algn="ctr" fontAlgn="base">
              <a:lnSpc>
                <a:spcPct val="100000"/>
              </a:lnSpc>
              <a:spcBef>
                <a:spcPct val="0"/>
              </a:spcBef>
              <a:spcAft>
                <a:spcPct val="0"/>
              </a:spcAft>
              <a:buClrTx/>
              <a:buSzTx/>
              <a:buFontTx/>
              <a:buNone/>
              <a:tabLst/>
              <a:defRPr/>
            </a:pPr>
            <a:endParaRPr lang="en-US" sz="700" b="1" kern="0">
              <a:solidFill>
                <a:srgbClr val="FFFFFF"/>
              </a:solidFill>
              <a:latin typeface="Arial"/>
              <a:cs typeface="Arial" pitchFamily="34" charset="0"/>
            </a:endParaRPr>
          </a:p>
        </p:txBody>
      </p:sp>
      <p:sp>
        <p:nvSpPr>
          <p:cNvPr id="128" name="Flowchart: Direct Access Storage 127"/>
          <p:cNvSpPr/>
          <p:nvPr/>
        </p:nvSpPr>
        <p:spPr bwMode="auto">
          <a:xfrm rot="15177469">
            <a:off x="4196898" y="1986610"/>
            <a:ext cx="1151058" cy="357286"/>
          </a:xfrm>
          <a:prstGeom prst="flowChartMagneticDrum">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marR="0" indent="0" algn="ctr" fontAlgn="base">
              <a:lnSpc>
                <a:spcPct val="100000"/>
              </a:lnSpc>
              <a:spcBef>
                <a:spcPct val="0"/>
              </a:spcBef>
              <a:spcAft>
                <a:spcPct val="0"/>
              </a:spcAft>
              <a:buClrTx/>
              <a:buSzTx/>
              <a:buFontTx/>
              <a:buNone/>
              <a:tabLst/>
              <a:defRPr/>
            </a:pPr>
            <a:endParaRPr lang="en-US" sz="700" b="1" kern="0">
              <a:solidFill>
                <a:srgbClr val="FFFFFF"/>
              </a:solidFill>
              <a:latin typeface="Arial"/>
              <a:cs typeface="Arial" pitchFamily="34" charset="0"/>
            </a:endParaRPr>
          </a:p>
        </p:txBody>
      </p:sp>
      <p:sp>
        <p:nvSpPr>
          <p:cNvPr id="127" name="Flowchart: Direct Access Storage 126"/>
          <p:cNvSpPr/>
          <p:nvPr/>
        </p:nvSpPr>
        <p:spPr bwMode="auto">
          <a:xfrm rot="15177469">
            <a:off x="2188565" y="1962534"/>
            <a:ext cx="1060858" cy="407291"/>
          </a:xfrm>
          <a:prstGeom prst="flowChartMagneticDrum">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algn="ctr" fontAlgn="base">
              <a:spcBef>
                <a:spcPct val="0"/>
              </a:spcBef>
              <a:spcAft>
                <a:spcPct val="0"/>
              </a:spcAft>
              <a:defRPr/>
            </a:pPr>
            <a:endParaRPr lang="en-US" sz="700" b="1" kern="0" dirty="0">
              <a:solidFill>
                <a:srgbClr val="FFFFFF"/>
              </a:solidFill>
              <a:latin typeface="Arial"/>
              <a:cs typeface="Arial" pitchFamily="34" charset="0"/>
            </a:endParaRPr>
          </a:p>
        </p:txBody>
      </p:sp>
      <p:sp>
        <p:nvSpPr>
          <p:cNvPr id="6" name="Rectangle 5"/>
          <p:cNvSpPr/>
          <p:nvPr/>
        </p:nvSpPr>
        <p:spPr>
          <a:xfrm>
            <a:off x="209550" y="1320679"/>
            <a:ext cx="8934450" cy="584775"/>
          </a:xfrm>
          <a:prstGeom prst="rect">
            <a:avLst/>
          </a:prstGeom>
        </p:spPr>
        <p:txBody>
          <a:bodyPr wrap="square">
            <a:spAutoFit/>
          </a:bodyPr>
          <a:lstStyle/>
          <a:p>
            <a:endParaRPr lang="en-US" sz="1600" i="1" dirty="0">
              <a:solidFill>
                <a:prstClr val="black"/>
              </a:solidFill>
            </a:endParaRPr>
          </a:p>
          <a:p>
            <a:endParaRPr lang="en-US" sz="1600" i="1" dirty="0">
              <a:solidFill>
                <a:prstClr val="black"/>
              </a:solidFill>
            </a:endParaRPr>
          </a:p>
        </p:txBody>
      </p:sp>
      <p:grpSp>
        <p:nvGrpSpPr>
          <p:cNvPr id="2" name="Group 117"/>
          <p:cNvGrpSpPr/>
          <p:nvPr/>
        </p:nvGrpSpPr>
        <p:grpSpPr>
          <a:xfrm>
            <a:off x="214260" y="1675607"/>
            <a:ext cx="8780106" cy="467764"/>
            <a:chOff x="65404" y="1690005"/>
            <a:chExt cx="8780106" cy="467764"/>
          </a:xfrm>
        </p:grpSpPr>
        <p:sp>
          <p:nvSpPr>
            <p:cNvPr id="218" name="Rectangle 217"/>
            <p:cNvSpPr/>
            <p:nvPr/>
          </p:nvSpPr>
          <p:spPr bwMode="auto">
            <a:xfrm>
              <a:off x="65404" y="1704385"/>
              <a:ext cx="136321" cy="452475"/>
            </a:xfrm>
            <a:prstGeom prst="rect">
              <a:avLst/>
            </a:prstGeom>
            <a:gradFill>
              <a:gsLst>
                <a:gs pos="64999">
                  <a:srgbClr val="FFFF00"/>
                </a:gs>
                <a:gs pos="100000">
                  <a:srgbClr val="D1C39F"/>
                </a:gs>
              </a:gsLst>
              <a:path path="shape">
                <a:fillToRect l="50000" t="50000" r="50000" b="50000"/>
              </a:path>
            </a:gradFill>
            <a:ln w="25400" cap="flat" cmpd="sng" algn="ctr">
              <a:solidFill>
                <a:schemeClr val="bg1"/>
              </a:solidFill>
              <a:prstDash val="solid"/>
            </a:ln>
            <a:effectLst/>
          </p:spPr>
          <p:txBody>
            <a:bodyPr anchor="ctr"/>
            <a:lstStyle/>
            <a:p>
              <a:pPr algn="ctr">
                <a:defRPr/>
              </a:pPr>
              <a:r>
                <a:rPr lang="en-US" sz="800" b="1" kern="0" dirty="0">
                  <a:solidFill>
                    <a:srgbClr val="000000"/>
                  </a:solidFill>
                  <a:latin typeface="Arial"/>
                  <a:cs typeface="Arial" pitchFamily="34" charset="0"/>
                </a:rPr>
                <a:t>BOLC</a:t>
              </a:r>
            </a:p>
          </p:txBody>
        </p:sp>
        <p:sp>
          <p:nvSpPr>
            <p:cNvPr id="219" name="Rectangle 218"/>
            <p:cNvSpPr/>
            <p:nvPr/>
          </p:nvSpPr>
          <p:spPr bwMode="auto">
            <a:xfrm>
              <a:off x="201725" y="1704385"/>
              <a:ext cx="936428" cy="452475"/>
            </a:xfrm>
            <a:prstGeom prst="rect">
              <a:avLst/>
            </a:prstGeom>
            <a:solidFill>
              <a:srgbClr val="FFFFFF">
                <a:lumMod val="75000"/>
              </a:srgbClr>
            </a:solidFill>
            <a:ln w="25400" cap="flat" cmpd="sng" algn="ctr">
              <a:solidFill>
                <a:schemeClr val="bg1"/>
              </a:solidFill>
              <a:prstDash val="solid"/>
            </a:ln>
            <a:effectLst/>
          </p:spPr>
          <p:txBody>
            <a:bodyPr anchor="ctr"/>
            <a:lstStyle/>
            <a:p>
              <a:pPr algn="ctr">
                <a:defRPr/>
              </a:pPr>
              <a:r>
                <a:rPr lang="en-US" sz="900" b="1" kern="0" dirty="0">
                  <a:solidFill>
                    <a:srgbClr val="000000"/>
                  </a:solidFill>
                  <a:latin typeface="Arial"/>
                  <a:cs typeface="Arial" pitchFamily="34" charset="0"/>
                </a:rPr>
                <a:t>KEY </a:t>
              </a:r>
              <a:r>
                <a:rPr lang="en-US" sz="800" b="1" kern="0" dirty="0">
                  <a:solidFill>
                    <a:srgbClr val="000000"/>
                  </a:solidFill>
                  <a:latin typeface="Arial"/>
                  <a:cs typeface="Arial" pitchFamily="34" charset="0"/>
                </a:rPr>
                <a:t>ASSIGNMENT</a:t>
              </a:r>
              <a:endParaRPr lang="en-US" sz="900" b="1" kern="0" dirty="0">
                <a:solidFill>
                  <a:srgbClr val="000000"/>
                </a:solidFill>
                <a:latin typeface="Arial"/>
                <a:cs typeface="Arial" pitchFamily="34" charset="0"/>
              </a:endParaRPr>
            </a:p>
          </p:txBody>
        </p:sp>
        <p:sp>
          <p:nvSpPr>
            <p:cNvPr id="220" name="Rectangle 219"/>
            <p:cNvSpPr/>
            <p:nvPr/>
          </p:nvSpPr>
          <p:spPr bwMode="auto">
            <a:xfrm>
              <a:off x="1148226" y="1704385"/>
              <a:ext cx="151125" cy="452475"/>
            </a:xfrm>
            <a:prstGeom prst="rect">
              <a:avLst/>
            </a:prstGeom>
            <a:gradFill>
              <a:gsLst>
                <a:gs pos="64999">
                  <a:srgbClr val="FFFF00"/>
                </a:gs>
                <a:gs pos="100000">
                  <a:srgbClr val="D1C39F"/>
                </a:gs>
              </a:gsLst>
              <a:path path="shape">
                <a:fillToRect l="50000" t="50000" r="50000" b="50000"/>
              </a:path>
            </a:gradFill>
            <a:ln w="25400" cap="flat" cmpd="sng" algn="ctr">
              <a:solidFill>
                <a:schemeClr val="bg1"/>
              </a:solidFill>
              <a:prstDash val="solid"/>
            </a:ln>
            <a:effectLst/>
          </p:spPr>
          <p:txBody>
            <a:bodyPr anchor="ctr"/>
            <a:lstStyle/>
            <a:p>
              <a:pPr algn="ctr">
                <a:defRPr/>
              </a:pPr>
              <a:r>
                <a:rPr lang="en-US" sz="800" b="1" kern="0" dirty="0">
                  <a:solidFill>
                    <a:srgbClr val="000000"/>
                  </a:solidFill>
                  <a:latin typeface="Arial"/>
                  <a:cs typeface="Arial" pitchFamily="34" charset="0"/>
                </a:rPr>
                <a:t>CCC</a:t>
              </a:r>
            </a:p>
          </p:txBody>
        </p:sp>
        <p:sp>
          <p:nvSpPr>
            <p:cNvPr id="222" name="Rectangle 221"/>
            <p:cNvSpPr/>
            <p:nvPr/>
          </p:nvSpPr>
          <p:spPr bwMode="auto">
            <a:xfrm>
              <a:off x="1299352" y="1704385"/>
              <a:ext cx="968101" cy="452475"/>
            </a:xfrm>
            <a:prstGeom prst="rect">
              <a:avLst/>
            </a:prstGeom>
            <a:solidFill>
              <a:srgbClr val="FFFFFF">
                <a:lumMod val="75000"/>
              </a:srgbClr>
            </a:solidFill>
            <a:ln w="25400" cap="flat" cmpd="sng" algn="ctr">
              <a:solidFill>
                <a:schemeClr val="bg1"/>
              </a:solidFill>
              <a:prstDash val="solid"/>
            </a:ln>
            <a:effectLst/>
          </p:spPr>
          <p:txBody>
            <a:bodyPr anchor="ctr"/>
            <a:lstStyle/>
            <a:p>
              <a:pPr algn="ctr">
                <a:defRPr/>
              </a:pPr>
              <a:r>
                <a:rPr lang="en-US" sz="1000" b="1" kern="0" dirty="0">
                  <a:solidFill>
                    <a:srgbClr val="000000"/>
                  </a:solidFill>
                  <a:latin typeface="Arial"/>
                  <a:cs typeface="Arial" pitchFamily="34" charset="0"/>
                </a:rPr>
                <a:t>36 MO TOUR </a:t>
              </a:r>
            </a:p>
            <a:p>
              <a:pPr algn="ctr">
                <a:defRPr/>
              </a:pPr>
              <a:r>
                <a:rPr lang="en-US" sz="800" b="1" kern="0" dirty="0">
                  <a:solidFill>
                    <a:srgbClr val="C00000"/>
                  </a:solidFill>
                  <a:latin typeface="Arial"/>
                  <a:cs typeface="Arial" pitchFamily="34" charset="0"/>
                </a:rPr>
                <a:t>(12-18 MO KD TIME)</a:t>
              </a:r>
            </a:p>
          </p:txBody>
        </p:sp>
        <p:sp>
          <p:nvSpPr>
            <p:cNvPr id="223" name="Rectangle 222"/>
            <p:cNvSpPr/>
            <p:nvPr/>
          </p:nvSpPr>
          <p:spPr bwMode="auto">
            <a:xfrm>
              <a:off x="3109915" y="1704248"/>
              <a:ext cx="323131" cy="452492"/>
            </a:xfrm>
            <a:prstGeom prst="rect">
              <a:avLst/>
            </a:prstGeom>
            <a:gradFill>
              <a:gsLst>
                <a:gs pos="64999">
                  <a:srgbClr val="FFFF00"/>
                </a:gs>
                <a:gs pos="100000">
                  <a:srgbClr val="D1C39F"/>
                </a:gs>
              </a:gsLst>
              <a:path path="shape">
                <a:fillToRect l="50000" t="50000" r="50000" b="50000"/>
              </a:path>
            </a:gradFill>
            <a:ln w="25400" cap="flat" cmpd="sng" algn="ctr">
              <a:solidFill>
                <a:schemeClr val="bg1"/>
              </a:solidFill>
              <a:prstDash val="solid"/>
            </a:ln>
            <a:effectLst/>
          </p:spPr>
          <p:txBody>
            <a:bodyPr vert="wordArtVert" anchor="ctr">
              <a:normAutofit/>
            </a:bodyPr>
            <a:lstStyle/>
            <a:p>
              <a:pPr algn="ctr">
                <a:defRPr/>
              </a:pPr>
              <a:r>
                <a:rPr lang="en-US" sz="700" b="1" kern="0" dirty="0">
                  <a:solidFill>
                    <a:srgbClr val="000000"/>
                  </a:solidFill>
                  <a:latin typeface="Arial"/>
                  <a:cs typeface="Arial" pitchFamily="34" charset="0"/>
                </a:rPr>
                <a:t>ILE</a:t>
              </a:r>
            </a:p>
          </p:txBody>
        </p:sp>
        <p:sp>
          <p:nvSpPr>
            <p:cNvPr id="224" name="Rectangle 223"/>
            <p:cNvSpPr/>
            <p:nvPr/>
          </p:nvSpPr>
          <p:spPr bwMode="auto">
            <a:xfrm>
              <a:off x="5172360" y="1704385"/>
              <a:ext cx="875970" cy="452475"/>
            </a:xfrm>
            <a:prstGeom prst="rect">
              <a:avLst/>
            </a:prstGeom>
            <a:solidFill>
              <a:srgbClr val="92D050"/>
            </a:solidFill>
            <a:ln w="25400" cap="flat" cmpd="sng" algn="ctr">
              <a:solidFill>
                <a:schemeClr val="bg1"/>
              </a:solidFill>
              <a:prstDash val="solid"/>
            </a:ln>
            <a:effectLst/>
          </p:spPr>
          <p:txBody>
            <a:bodyPr anchor="ctr"/>
            <a:lstStyle/>
            <a:p>
              <a:pPr algn="ctr">
                <a:defRPr/>
              </a:pPr>
              <a:r>
                <a:rPr lang="en-US" sz="1000" b="1" kern="0" dirty="0">
                  <a:solidFill>
                    <a:srgbClr val="000000"/>
                  </a:solidFill>
                  <a:latin typeface="Arial"/>
                  <a:cs typeface="Arial" pitchFamily="34" charset="0"/>
                </a:rPr>
                <a:t>LTC CSL</a:t>
              </a:r>
            </a:p>
          </p:txBody>
        </p:sp>
        <p:sp>
          <p:nvSpPr>
            <p:cNvPr id="225" name="Rectangle 224"/>
            <p:cNvSpPr/>
            <p:nvPr/>
          </p:nvSpPr>
          <p:spPr bwMode="auto">
            <a:xfrm>
              <a:off x="3412894" y="1704385"/>
              <a:ext cx="982286" cy="452475"/>
            </a:xfrm>
            <a:prstGeom prst="rect">
              <a:avLst/>
            </a:prstGeom>
            <a:solidFill>
              <a:srgbClr val="FFFFFF">
                <a:lumMod val="75000"/>
              </a:srgbClr>
            </a:solidFill>
            <a:ln w="25400" cap="flat" cmpd="sng" algn="ctr">
              <a:solidFill>
                <a:schemeClr val="bg1"/>
              </a:solidFill>
              <a:prstDash val="solid"/>
            </a:ln>
            <a:effectLst/>
          </p:spPr>
          <p:txBody>
            <a:bodyPr anchor="ctr"/>
            <a:lstStyle/>
            <a:p>
              <a:pPr algn="ctr">
                <a:defRPr/>
              </a:pPr>
              <a:r>
                <a:rPr lang="en-US" sz="900" b="1" kern="0" dirty="0">
                  <a:solidFill>
                    <a:srgbClr val="000000"/>
                  </a:solidFill>
                  <a:latin typeface="Arial"/>
                  <a:cs typeface="Arial" pitchFamily="34" charset="0"/>
                </a:rPr>
                <a:t>36 MO TOUR</a:t>
              </a:r>
            </a:p>
            <a:p>
              <a:pPr algn="ctr">
                <a:defRPr/>
              </a:pPr>
              <a:r>
                <a:rPr lang="en-US" sz="800" b="1" kern="0" dirty="0">
                  <a:solidFill>
                    <a:srgbClr val="C00000"/>
                  </a:solidFill>
                  <a:latin typeface="Arial"/>
                  <a:cs typeface="Arial" pitchFamily="34" charset="0"/>
                </a:rPr>
                <a:t>(18-24 MO KD TIME)</a:t>
              </a:r>
            </a:p>
          </p:txBody>
        </p:sp>
        <p:sp>
          <p:nvSpPr>
            <p:cNvPr id="227" name="Rectangle 226"/>
            <p:cNvSpPr/>
            <p:nvPr/>
          </p:nvSpPr>
          <p:spPr bwMode="auto">
            <a:xfrm>
              <a:off x="7472198" y="1704385"/>
              <a:ext cx="1373312" cy="452475"/>
            </a:xfrm>
            <a:prstGeom prst="rect">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algn="ctr">
                <a:defRPr/>
              </a:pPr>
              <a:r>
                <a:rPr lang="en-US" sz="900" b="1" kern="0" cap="all" dirty="0">
                  <a:solidFill>
                    <a:srgbClr val="AAE2CA">
                      <a:lumMod val="20000"/>
                      <a:lumOff val="80000"/>
                    </a:srgbClr>
                  </a:solidFill>
                  <a:latin typeface="Arial"/>
                  <a:cs typeface="Arial" pitchFamily="34" charset="0"/>
                </a:rPr>
                <a:t>COL</a:t>
              </a:r>
            </a:p>
            <a:p>
              <a:pPr algn="ctr">
                <a:defRPr/>
              </a:pPr>
              <a:r>
                <a:rPr lang="en-US" sz="900" b="1" kern="0" cap="all" dirty="0">
                  <a:solidFill>
                    <a:srgbClr val="AAE2CA">
                      <a:lumMod val="20000"/>
                      <a:lumOff val="80000"/>
                    </a:srgbClr>
                  </a:solidFill>
                  <a:latin typeface="Arial"/>
                  <a:cs typeface="Arial" pitchFamily="34" charset="0"/>
                </a:rPr>
                <a:t>Broad  / </a:t>
              </a:r>
            </a:p>
            <a:p>
              <a:pPr algn="ctr">
                <a:defRPr/>
              </a:pPr>
              <a:r>
                <a:rPr lang="en-US" sz="900" b="1" kern="0" cap="all" dirty="0">
                  <a:solidFill>
                    <a:srgbClr val="AAE2CA">
                      <a:lumMod val="20000"/>
                      <a:lumOff val="80000"/>
                    </a:srgbClr>
                  </a:solidFill>
                  <a:latin typeface="Arial"/>
                  <a:cs typeface="Arial" pitchFamily="34" charset="0"/>
                </a:rPr>
                <a:t>FBC</a:t>
              </a:r>
            </a:p>
          </p:txBody>
        </p:sp>
        <p:sp>
          <p:nvSpPr>
            <p:cNvPr id="229" name="Rectangle 228"/>
            <p:cNvSpPr/>
            <p:nvPr/>
          </p:nvSpPr>
          <p:spPr bwMode="auto">
            <a:xfrm>
              <a:off x="6926684" y="1704385"/>
              <a:ext cx="760204" cy="452475"/>
            </a:xfrm>
            <a:prstGeom prst="rect">
              <a:avLst/>
            </a:prstGeom>
            <a:solidFill>
              <a:srgbClr val="92D050"/>
            </a:solidFill>
            <a:ln w="25400" cap="flat" cmpd="sng" algn="ctr">
              <a:solidFill>
                <a:schemeClr val="bg1"/>
              </a:solidFill>
              <a:prstDash val="solid"/>
            </a:ln>
            <a:effectLst/>
          </p:spPr>
          <p:txBody>
            <a:bodyPr anchor="ctr"/>
            <a:lstStyle/>
            <a:p>
              <a:pPr algn="ctr">
                <a:defRPr/>
              </a:pPr>
              <a:r>
                <a:rPr lang="en-US" sz="1000" b="1" kern="0" dirty="0">
                  <a:solidFill>
                    <a:srgbClr val="000000"/>
                  </a:solidFill>
                  <a:latin typeface="Arial"/>
                  <a:cs typeface="Arial" pitchFamily="34" charset="0"/>
                </a:rPr>
                <a:t>COL CSL</a:t>
              </a:r>
            </a:p>
          </p:txBody>
        </p:sp>
        <p:sp>
          <p:nvSpPr>
            <p:cNvPr id="230" name="Rectangle 229"/>
            <p:cNvSpPr/>
            <p:nvPr/>
          </p:nvSpPr>
          <p:spPr bwMode="auto">
            <a:xfrm>
              <a:off x="4310070" y="1704385"/>
              <a:ext cx="851404" cy="452475"/>
            </a:xfrm>
            <a:prstGeom prst="rect">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algn="ctr">
                <a:defRPr/>
              </a:pPr>
              <a:r>
                <a:rPr lang="en-US" sz="700" b="1" kern="0" cap="all" dirty="0">
                  <a:solidFill>
                    <a:srgbClr val="AAE2CA">
                      <a:lumMod val="20000"/>
                      <a:lumOff val="80000"/>
                    </a:srgbClr>
                  </a:solidFill>
                  <a:latin typeface="Arial"/>
                  <a:cs typeface="Arial" pitchFamily="34" charset="0"/>
                </a:rPr>
                <a:t>MAJ</a:t>
              </a:r>
            </a:p>
            <a:p>
              <a:pPr algn="ctr">
                <a:defRPr/>
              </a:pPr>
              <a:r>
                <a:rPr lang="en-US" sz="700" b="1" kern="0" cap="all" dirty="0">
                  <a:solidFill>
                    <a:srgbClr val="AAE2CA">
                      <a:lumMod val="20000"/>
                      <a:lumOff val="80000"/>
                    </a:srgbClr>
                  </a:solidFill>
                  <a:latin typeface="Arial"/>
                  <a:cs typeface="Arial" pitchFamily="34" charset="0"/>
                </a:rPr>
                <a:t>Broad </a:t>
              </a:r>
            </a:p>
          </p:txBody>
        </p:sp>
        <p:sp>
          <p:nvSpPr>
            <p:cNvPr id="231" name="Rectangle 230"/>
            <p:cNvSpPr/>
            <p:nvPr/>
          </p:nvSpPr>
          <p:spPr bwMode="auto">
            <a:xfrm>
              <a:off x="2267453" y="1704385"/>
              <a:ext cx="923244" cy="452475"/>
            </a:xfrm>
            <a:prstGeom prst="rect">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algn="ctr">
                <a:defRPr/>
              </a:pPr>
              <a:r>
                <a:rPr lang="en-US" sz="700" b="1" kern="0" dirty="0">
                  <a:solidFill>
                    <a:srgbClr val="FFFFFF"/>
                  </a:solidFill>
                  <a:latin typeface="Arial"/>
                  <a:cs typeface="Arial" pitchFamily="34" charset="0"/>
                </a:rPr>
                <a:t>CPT</a:t>
              </a:r>
            </a:p>
            <a:p>
              <a:pPr algn="ctr">
                <a:defRPr/>
              </a:pPr>
              <a:r>
                <a:rPr lang="en-US" sz="700" b="1" kern="0" dirty="0">
                  <a:solidFill>
                    <a:srgbClr val="FFFFFF"/>
                  </a:solidFill>
                  <a:latin typeface="Arial"/>
                  <a:cs typeface="Arial" pitchFamily="34" charset="0"/>
                </a:rPr>
                <a:t> Broad</a:t>
              </a:r>
            </a:p>
          </p:txBody>
        </p:sp>
        <p:sp>
          <p:nvSpPr>
            <p:cNvPr id="176" name="Rectangle 175"/>
            <p:cNvSpPr/>
            <p:nvPr/>
          </p:nvSpPr>
          <p:spPr bwMode="auto">
            <a:xfrm>
              <a:off x="6018194" y="1690005"/>
              <a:ext cx="898182" cy="467764"/>
            </a:xfrm>
            <a:prstGeom prst="rect">
              <a:avLst/>
            </a:prstGeom>
            <a:gradFill flip="none" rotWithShape="1">
              <a:gsLst>
                <a:gs pos="0">
                  <a:srgbClr val="2D2DB9">
                    <a:lumMod val="60000"/>
                    <a:lumOff val="40000"/>
                    <a:shade val="30000"/>
                    <a:satMod val="115000"/>
                  </a:srgbClr>
                </a:gs>
                <a:gs pos="50000">
                  <a:srgbClr val="2D2DB9">
                    <a:lumMod val="60000"/>
                    <a:lumOff val="40000"/>
                    <a:shade val="67500"/>
                    <a:satMod val="115000"/>
                  </a:srgbClr>
                </a:gs>
                <a:gs pos="100000">
                  <a:srgbClr val="2D2DB9">
                    <a:lumMod val="60000"/>
                    <a:lumOff val="40000"/>
                    <a:shade val="100000"/>
                    <a:satMod val="115000"/>
                  </a:srgbClr>
                </a:gs>
              </a:gsLst>
              <a:path path="circle">
                <a:fillToRect l="50000" t="50000" r="50000" b="50000"/>
              </a:path>
              <a:tileRect/>
            </a:gradFill>
            <a:ln w="25400" cap="flat" cmpd="sng" algn="ctr">
              <a:solidFill>
                <a:schemeClr val="bg1"/>
              </a:solidFill>
              <a:prstDash val="solid"/>
            </a:ln>
            <a:effectLst/>
          </p:spPr>
          <p:txBody>
            <a:bodyPr anchor="ctr"/>
            <a:lstStyle/>
            <a:p>
              <a:pPr algn="ctr">
                <a:defRPr/>
              </a:pPr>
              <a:endParaRPr lang="en-US" sz="700" b="1" kern="0" cap="all" dirty="0">
                <a:solidFill>
                  <a:srgbClr val="AAE2CA">
                    <a:lumMod val="20000"/>
                    <a:lumOff val="80000"/>
                  </a:srgbClr>
                </a:solidFill>
                <a:latin typeface="Arial"/>
                <a:cs typeface="Arial" pitchFamily="34" charset="0"/>
              </a:endParaRPr>
            </a:p>
            <a:p>
              <a:pPr algn="ctr">
                <a:defRPr/>
              </a:pPr>
              <a:endParaRPr lang="en-US" sz="700" b="1" kern="0" cap="all" dirty="0">
                <a:solidFill>
                  <a:srgbClr val="AAE2CA">
                    <a:lumMod val="20000"/>
                    <a:lumOff val="80000"/>
                  </a:srgbClr>
                </a:solidFill>
                <a:latin typeface="Arial"/>
                <a:cs typeface="Arial" pitchFamily="34" charset="0"/>
              </a:endParaRPr>
            </a:p>
            <a:p>
              <a:pPr algn="ctr">
                <a:defRPr/>
              </a:pPr>
              <a:r>
                <a:rPr lang="en-US" sz="800" b="1" kern="0" cap="all" dirty="0">
                  <a:solidFill>
                    <a:srgbClr val="AAE2CA">
                      <a:lumMod val="20000"/>
                      <a:lumOff val="80000"/>
                    </a:srgbClr>
                  </a:solidFill>
                  <a:latin typeface="Arial"/>
                  <a:cs typeface="Arial" pitchFamily="34" charset="0"/>
                </a:rPr>
                <a:t>BROAD / FBC</a:t>
              </a:r>
            </a:p>
          </p:txBody>
        </p:sp>
        <p:sp>
          <p:nvSpPr>
            <p:cNvPr id="122" name="Rectangle 121"/>
            <p:cNvSpPr/>
            <p:nvPr/>
          </p:nvSpPr>
          <p:spPr bwMode="auto">
            <a:xfrm>
              <a:off x="6019781" y="1690880"/>
              <a:ext cx="896596" cy="200967"/>
            </a:xfrm>
            <a:prstGeom prst="rect">
              <a:avLst/>
            </a:prstGeom>
            <a:gradFill>
              <a:gsLst>
                <a:gs pos="64999">
                  <a:srgbClr val="FFFF00"/>
                </a:gs>
                <a:gs pos="100000">
                  <a:srgbClr val="D1C39F"/>
                </a:gs>
              </a:gsLst>
              <a:path path="shape">
                <a:fillToRect l="50000" t="50000" r="50000" b="50000"/>
              </a:path>
            </a:gradFill>
            <a:ln w="25400" cap="flat" cmpd="sng" algn="ctr">
              <a:solidFill>
                <a:schemeClr val="bg1"/>
              </a:solidFill>
              <a:prstDash val="sysDot"/>
            </a:ln>
            <a:effectLst/>
          </p:spPr>
          <p:txBody>
            <a:bodyPr anchor="ctr"/>
            <a:lstStyle/>
            <a:p>
              <a:pPr algn="ctr">
                <a:defRPr/>
              </a:pPr>
              <a:r>
                <a:rPr lang="en-US" sz="1000" b="1" kern="0" dirty="0">
                  <a:solidFill>
                    <a:srgbClr val="000000"/>
                  </a:solidFill>
                  <a:latin typeface="Arial"/>
                  <a:cs typeface="Arial" pitchFamily="34" charset="0"/>
                </a:rPr>
                <a:t>SSC</a:t>
              </a:r>
            </a:p>
          </p:txBody>
        </p:sp>
      </p:grpSp>
      <p:cxnSp>
        <p:nvCxnSpPr>
          <p:cNvPr id="261" name="Straight Connector 260"/>
          <p:cNvCxnSpPr/>
          <p:nvPr/>
        </p:nvCxnSpPr>
        <p:spPr bwMode="auto">
          <a:xfrm flipV="1">
            <a:off x="2828934" y="3003697"/>
            <a:ext cx="5486400" cy="1571"/>
          </a:xfrm>
          <a:prstGeom prst="line">
            <a:avLst/>
          </a:prstGeom>
          <a:noFill/>
          <a:ln w="38100" cap="flat" cmpd="sng" algn="ctr">
            <a:solidFill>
              <a:schemeClr val="bg1"/>
            </a:solidFill>
            <a:prstDash val="solid"/>
          </a:ln>
          <a:effectLst/>
        </p:spPr>
      </p:cxnSp>
      <p:cxnSp>
        <p:nvCxnSpPr>
          <p:cNvPr id="263" name="Straight Connector 262"/>
          <p:cNvCxnSpPr/>
          <p:nvPr/>
        </p:nvCxnSpPr>
        <p:spPr bwMode="auto">
          <a:xfrm rot="5400000">
            <a:off x="2676511" y="2857554"/>
            <a:ext cx="293794" cy="1639"/>
          </a:xfrm>
          <a:prstGeom prst="line">
            <a:avLst/>
          </a:prstGeom>
          <a:noFill/>
          <a:ln w="38100" cap="flat" cmpd="sng" algn="ctr">
            <a:solidFill>
              <a:schemeClr val="bg1"/>
            </a:solidFill>
            <a:prstDash val="solid"/>
          </a:ln>
          <a:effectLst/>
        </p:spPr>
      </p:cxnSp>
      <p:cxnSp>
        <p:nvCxnSpPr>
          <p:cNvPr id="264" name="Straight Connector 263"/>
          <p:cNvCxnSpPr/>
          <p:nvPr/>
        </p:nvCxnSpPr>
        <p:spPr bwMode="auto">
          <a:xfrm rot="16200000" flipH="1">
            <a:off x="5097052" y="2861513"/>
            <a:ext cx="300078" cy="0"/>
          </a:xfrm>
          <a:prstGeom prst="line">
            <a:avLst/>
          </a:prstGeom>
          <a:noFill/>
          <a:ln w="38100" cap="flat" cmpd="sng" algn="ctr">
            <a:solidFill>
              <a:schemeClr val="bg1"/>
            </a:solidFill>
            <a:prstDash val="solid"/>
          </a:ln>
          <a:effectLst/>
        </p:spPr>
      </p:cxnSp>
      <p:cxnSp>
        <p:nvCxnSpPr>
          <p:cNvPr id="266" name="Straight Connector 265"/>
          <p:cNvCxnSpPr/>
          <p:nvPr/>
        </p:nvCxnSpPr>
        <p:spPr bwMode="auto">
          <a:xfrm rot="5400000">
            <a:off x="3909993" y="2855982"/>
            <a:ext cx="290652" cy="1639"/>
          </a:xfrm>
          <a:prstGeom prst="line">
            <a:avLst/>
          </a:prstGeom>
          <a:noFill/>
          <a:ln w="38100" cap="flat" cmpd="sng" algn="ctr">
            <a:solidFill>
              <a:schemeClr val="bg1"/>
            </a:solidFill>
            <a:prstDash val="solid"/>
          </a:ln>
          <a:effectLst/>
        </p:spPr>
      </p:cxnSp>
      <p:cxnSp>
        <p:nvCxnSpPr>
          <p:cNvPr id="267" name="Straight Connector 266"/>
          <p:cNvCxnSpPr/>
          <p:nvPr/>
        </p:nvCxnSpPr>
        <p:spPr bwMode="auto">
          <a:xfrm rot="5400000">
            <a:off x="6323163" y="2859122"/>
            <a:ext cx="296937" cy="1638"/>
          </a:xfrm>
          <a:prstGeom prst="line">
            <a:avLst/>
          </a:prstGeom>
          <a:noFill/>
          <a:ln w="38100" cap="flat" cmpd="sng" algn="ctr">
            <a:solidFill>
              <a:schemeClr val="bg1"/>
            </a:solidFill>
            <a:prstDash val="solid"/>
          </a:ln>
          <a:effectLst/>
        </p:spPr>
      </p:cxnSp>
      <p:cxnSp>
        <p:nvCxnSpPr>
          <p:cNvPr id="292" name="Straight Connector 291"/>
          <p:cNvCxnSpPr/>
          <p:nvPr/>
        </p:nvCxnSpPr>
        <p:spPr bwMode="auto">
          <a:xfrm rot="16200000" flipH="1">
            <a:off x="3347757" y="2899936"/>
            <a:ext cx="197957" cy="3276"/>
          </a:xfrm>
          <a:prstGeom prst="line">
            <a:avLst/>
          </a:prstGeom>
          <a:noFill/>
          <a:ln w="38100" cap="flat" cmpd="sng" algn="ctr">
            <a:solidFill>
              <a:schemeClr val="bg1"/>
            </a:solidFill>
            <a:prstDash val="solid"/>
          </a:ln>
          <a:effectLst/>
        </p:spPr>
      </p:cxnSp>
      <p:cxnSp>
        <p:nvCxnSpPr>
          <p:cNvPr id="293" name="Straight Connector 292"/>
          <p:cNvCxnSpPr/>
          <p:nvPr/>
        </p:nvCxnSpPr>
        <p:spPr bwMode="auto">
          <a:xfrm rot="16200000" flipH="1">
            <a:off x="4548575" y="2910971"/>
            <a:ext cx="199529" cy="1639"/>
          </a:xfrm>
          <a:prstGeom prst="line">
            <a:avLst/>
          </a:prstGeom>
          <a:noFill/>
          <a:ln w="38100" cap="flat" cmpd="sng" algn="ctr">
            <a:solidFill>
              <a:schemeClr val="bg1"/>
            </a:solidFill>
            <a:prstDash val="solid"/>
          </a:ln>
          <a:effectLst/>
        </p:spPr>
      </p:cxnSp>
      <p:cxnSp>
        <p:nvCxnSpPr>
          <p:cNvPr id="294" name="Straight Connector 293"/>
          <p:cNvCxnSpPr/>
          <p:nvPr/>
        </p:nvCxnSpPr>
        <p:spPr bwMode="auto">
          <a:xfrm rot="16200000" flipH="1">
            <a:off x="5773112" y="2907007"/>
            <a:ext cx="199529" cy="3276"/>
          </a:xfrm>
          <a:prstGeom prst="line">
            <a:avLst/>
          </a:prstGeom>
          <a:noFill/>
          <a:ln w="38100" cap="flat" cmpd="sng" algn="ctr">
            <a:solidFill>
              <a:schemeClr val="bg1"/>
            </a:solidFill>
            <a:prstDash val="solid"/>
          </a:ln>
          <a:effectLst/>
        </p:spPr>
      </p:cxnSp>
      <p:cxnSp>
        <p:nvCxnSpPr>
          <p:cNvPr id="295" name="Straight Connector 294"/>
          <p:cNvCxnSpPr/>
          <p:nvPr/>
        </p:nvCxnSpPr>
        <p:spPr bwMode="auto">
          <a:xfrm rot="16200000" flipH="1">
            <a:off x="6982873" y="2906221"/>
            <a:ext cx="197957" cy="3276"/>
          </a:xfrm>
          <a:prstGeom prst="line">
            <a:avLst/>
          </a:prstGeom>
          <a:noFill/>
          <a:ln w="38100" cap="flat" cmpd="sng" algn="ctr">
            <a:solidFill>
              <a:schemeClr val="bg1"/>
            </a:solidFill>
            <a:prstDash val="solid"/>
          </a:ln>
          <a:effectLst/>
        </p:spPr>
      </p:cxnSp>
      <p:cxnSp>
        <p:nvCxnSpPr>
          <p:cNvPr id="300" name="Straight Connector 299"/>
          <p:cNvCxnSpPr/>
          <p:nvPr/>
        </p:nvCxnSpPr>
        <p:spPr bwMode="auto">
          <a:xfrm rot="16200000" flipH="1">
            <a:off x="3083401" y="2947103"/>
            <a:ext cx="92694" cy="1638"/>
          </a:xfrm>
          <a:prstGeom prst="line">
            <a:avLst/>
          </a:prstGeom>
          <a:noFill/>
          <a:ln w="38100" cap="flat" cmpd="sng" algn="ctr">
            <a:solidFill>
              <a:schemeClr val="bg1"/>
            </a:solidFill>
            <a:prstDash val="solid"/>
          </a:ln>
          <a:effectLst/>
        </p:spPr>
      </p:cxnSp>
      <p:cxnSp>
        <p:nvCxnSpPr>
          <p:cNvPr id="301" name="Straight Connector 300"/>
          <p:cNvCxnSpPr/>
          <p:nvPr/>
        </p:nvCxnSpPr>
        <p:spPr bwMode="auto">
          <a:xfrm rot="16200000" flipH="1">
            <a:off x="3686250" y="2943962"/>
            <a:ext cx="92694" cy="1638"/>
          </a:xfrm>
          <a:prstGeom prst="line">
            <a:avLst/>
          </a:prstGeom>
          <a:noFill/>
          <a:ln w="38100" cap="flat" cmpd="sng" algn="ctr">
            <a:solidFill>
              <a:schemeClr val="bg1"/>
            </a:solidFill>
            <a:prstDash val="solid"/>
          </a:ln>
          <a:effectLst/>
        </p:spPr>
      </p:cxnSp>
      <p:cxnSp>
        <p:nvCxnSpPr>
          <p:cNvPr id="302" name="Straight Connector 301"/>
          <p:cNvCxnSpPr/>
          <p:nvPr/>
        </p:nvCxnSpPr>
        <p:spPr bwMode="auto">
          <a:xfrm rot="16200000" flipH="1">
            <a:off x="4298930" y="2942390"/>
            <a:ext cx="92695" cy="1638"/>
          </a:xfrm>
          <a:prstGeom prst="line">
            <a:avLst/>
          </a:prstGeom>
          <a:noFill/>
          <a:ln w="38100" cap="flat" cmpd="sng" algn="ctr">
            <a:solidFill>
              <a:schemeClr val="bg1"/>
            </a:solidFill>
            <a:prstDash val="solid"/>
          </a:ln>
          <a:effectLst/>
        </p:spPr>
      </p:cxnSp>
      <p:cxnSp>
        <p:nvCxnSpPr>
          <p:cNvPr id="303" name="Straight Connector 302"/>
          <p:cNvCxnSpPr/>
          <p:nvPr/>
        </p:nvCxnSpPr>
        <p:spPr bwMode="auto">
          <a:xfrm rot="16200000" flipH="1">
            <a:off x="4902598" y="2946283"/>
            <a:ext cx="92694" cy="3276"/>
          </a:xfrm>
          <a:prstGeom prst="line">
            <a:avLst/>
          </a:prstGeom>
          <a:noFill/>
          <a:ln w="38100" cap="flat" cmpd="sng" algn="ctr">
            <a:solidFill>
              <a:schemeClr val="bg1"/>
            </a:solidFill>
            <a:prstDash val="solid"/>
          </a:ln>
          <a:effectLst/>
        </p:spPr>
      </p:cxnSp>
      <p:cxnSp>
        <p:nvCxnSpPr>
          <p:cNvPr id="304" name="Straight Connector 303"/>
          <p:cNvCxnSpPr/>
          <p:nvPr/>
        </p:nvCxnSpPr>
        <p:spPr bwMode="auto">
          <a:xfrm rot="16200000" flipH="1">
            <a:off x="5510361" y="2943141"/>
            <a:ext cx="92694" cy="3276"/>
          </a:xfrm>
          <a:prstGeom prst="line">
            <a:avLst/>
          </a:prstGeom>
          <a:noFill/>
          <a:ln w="38100" cap="flat" cmpd="sng" algn="ctr">
            <a:solidFill>
              <a:schemeClr val="bg1"/>
            </a:solidFill>
            <a:prstDash val="solid"/>
          </a:ln>
          <a:effectLst/>
        </p:spPr>
      </p:cxnSp>
      <p:cxnSp>
        <p:nvCxnSpPr>
          <p:cNvPr id="305" name="Straight Connector 304"/>
          <p:cNvCxnSpPr/>
          <p:nvPr/>
        </p:nvCxnSpPr>
        <p:spPr bwMode="auto">
          <a:xfrm rot="16200000" flipH="1">
            <a:off x="6113209" y="2941571"/>
            <a:ext cx="92695" cy="3276"/>
          </a:xfrm>
          <a:prstGeom prst="line">
            <a:avLst/>
          </a:prstGeom>
          <a:noFill/>
          <a:ln w="38100" cap="flat" cmpd="sng" algn="ctr">
            <a:solidFill>
              <a:schemeClr val="bg1"/>
            </a:solidFill>
            <a:prstDash val="solid"/>
          </a:ln>
          <a:effectLst/>
        </p:spPr>
      </p:cxnSp>
      <p:cxnSp>
        <p:nvCxnSpPr>
          <p:cNvPr id="306" name="Straight Connector 305"/>
          <p:cNvCxnSpPr/>
          <p:nvPr/>
        </p:nvCxnSpPr>
        <p:spPr bwMode="auto">
          <a:xfrm rot="16200000" flipH="1">
            <a:off x="6747186" y="2946283"/>
            <a:ext cx="92694" cy="3276"/>
          </a:xfrm>
          <a:prstGeom prst="line">
            <a:avLst/>
          </a:prstGeom>
          <a:noFill/>
          <a:ln w="38100" cap="flat" cmpd="sng" algn="ctr">
            <a:solidFill>
              <a:schemeClr val="bg1"/>
            </a:solidFill>
            <a:prstDash val="solid"/>
          </a:ln>
          <a:effectLst/>
        </p:spPr>
      </p:cxnSp>
      <p:cxnSp>
        <p:nvCxnSpPr>
          <p:cNvPr id="308" name="Straight Connector 307"/>
          <p:cNvCxnSpPr/>
          <p:nvPr/>
        </p:nvCxnSpPr>
        <p:spPr bwMode="auto">
          <a:xfrm rot="5400000">
            <a:off x="7558280" y="2860696"/>
            <a:ext cx="293794" cy="1639"/>
          </a:xfrm>
          <a:prstGeom prst="line">
            <a:avLst/>
          </a:prstGeom>
          <a:noFill/>
          <a:ln w="38100" cap="flat" cmpd="sng" algn="ctr">
            <a:solidFill>
              <a:schemeClr val="bg1"/>
            </a:solidFill>
            <a:prstDash val="solid"/>
          </a:ln>
          <a:effectLst/>
        </p:spPr>
      </p:cxnSp>
      <p:cxnSp>
        <p:nvCxnSpPr>
          <p:cNvPr id="310" name="Straight Connector 309"/>
          <p:cNvCxnSpPr/>
          <p:nvPr/>
        </p:nvCxnSpPr>
        <p:spPr bwMode="auto">
          <a:xfrm rot="16200000" flipH="1">
            <a:off x="8229525" y="2906221"/>
            <a:ext cx="197957" cy="3276"/>
          </a:xfrm>
          <a:prstGeom prst="line">
            <a:avLst/>
          </a:prstGeom>
          <a:noFill/>
          <a:ln w="38100" cap="flat" cmpd="sng" algn="ctr">
            <a:solidFill>
              <a:schemeClr val="bg1"/>
            </a:solidFill>
            <a:prstDash val="solid"/>
          </a:ln>
          <a:effectLst/>
        </p:spPr>
      </p:cxnSp>
      <p:cxnSp>
        <p:nvCxnSpPr>
          <p:cNvPr id="311" name="Straight Connector 310"/>
          <p:cNvCxnSpPr/>
          <p:nvPr/>
        </p:nvCxnSpPr>
        <p:spPr bwMode="auto">
          <a:xfrm rot="16200000" flipH="1">
            <a:off x="7362286" y="2948641"/>
            <a:ext cx="91124" cy="3276"/>
          </a:xfrm>
          <a:prstGeom prst="line">
            <a:avLst/>
          </a:prstGeom>
          <a:noFill/>
          <a:ln w="38100" cap="flat" cmpd="sng" algn="ctr">
            <a:solidFill>
              <a:schemeClr val="bg1"/>
            </a:solidFill>
            <a:prstDash val="solid"/>
          </a:ln>
          <a:effectLst/>
        </p:spPr>
      </p:cxnSp>
      <p:cxnSp>
        <p:nvCxnSpPr>
          <p:cNvPr id="312" name="Straight Connector 311"/>
          <p:cNvCxnSpPr/>
          <p:nvPr/>
        </p:nvCxnSpPr>
        <p:spPr bwMode="auto">
          <a:xfrm rot="16200000" flipH="1">
            <a:off x="7979879" y="2951783"/>
            <a:ext cx="91124" cy="3276"/>
          </a:xfrm>
          <a:prstGeom prst="line">
            <a:avLst/>
          </a:prstGeom>
          <a:noFill/>
          <a:ln w="38100" cap="flat" cmpd="sng" algn="ctr">
            <a:solidFill>
              <a:schemeClr val="bg1"/>
            </a:solidFill>
            <a:prstDash val="solid"/>
          </a:ln>
          <a:effectLst/>
        </p:spPr>
      </p:cxnSp>
      <p:pic>
        <p:nvPicPr>
          <p:cNvPr id="167" name="Picture 147" descr="U.S. Army Officer Captain"/>
          <p:cNvPicPr>
            <a:picLocks noChangeAspect="1" noChangeArrowheads="1"/>
          </p:cNvPicPr>
          <p:nvPr/>
        </p:nvPicPr>
        <p:blipFill>
          <a:blip r:embed="rId3" cstate="print"/>
          <a:srcRect/>
          <a:stretch>
            <a:fillRect/>
          </a:stretch>
        </p:blipFill>
        <p:spPr bwMode="auto">
          <a:xfrm>
            <a:off x="2695543" y="2753852"/>
            <a:ext cx="265299" cy="244668"/>
          </a:xfrm>
          <a:prstGeom prst="rect">
            <a:avLst/>
          </a:prstGeom>
          <a:noFill/>
          <a:ln w="9525">
            <a:noFill/>
            <a:miter lim="800000"/>
            <a:headEnd/>
            <a:tailEnd/>
          </a:ln>
        </p:spPr>
      </p:pic>
      <p:pic>
        <p:nvPicPr>
          <p:cNvPr id="168" name="Picture 151" descr="Army Officer LT Colonel"/>
          <p:cNvPicPr>
            <a:picLocks noChangeAspect="1" noChangeArrowheads="1"/>
          </p:cNvPicPr>
          <p:nvPr/>
        </p:nvPicPr>
        <p:blipFill>
          <a:blip r:embed="rId4" cstate="print"/>
          <a:srcRect/>
          <a:stretch>
            <a:fillRect/>
          </a:stretch>
        </p:blipFill>
        <p:spPr bwMode="auto">
          <a:xfrm>
            <a:off x="5091673" y="2725542"/>
            <a:ext cx="262908" cy="269233"/>
          </a:xfrm>
          <a:prstGeom prst="rect">
            <a:avLst/>
          </a:prstGeom>
          <a:noFill/>
          <a:ln w="9525">
            <a:noFill/>
            <a:miter lim="800000"/>
            <a:headEnd/>
            <a:tailEnd/>
          </a:ln>
        </p:spPr>
      </p:pic>
      <p:pic>
        <p:nvPicPr>
          <p:cNvPr id="169" name="Picture 153" descr="Army Officer Colonel"/>
          <p:cNvPicPr>
            <a:picLocks noChangeAspect="1" noChangeArrowheads="1"/>
          </p:cNvPicPr>
          <p:nvPr/>
        </p:nvPicPr>
        <p:blipFill>
          <a:blip r:embed="rId5" cstate="print"/>
          <a:srcRect/>
          <a:stretch>
            <a:fillRect/>
          </a:stretch>
        </p:blipFill>
        <p:spPr bwMode="auto">
          <a:xfrm>
            <a:off x="6877240" y="2770345"/>
            <a:ext cx="409057" cy="237758"/>
          </a:xfrm>
          <a:prstGeom prst="rect">
            <a:avLst/>
          </a:prstGeom>
          <a:noFill/>
          <a:ln w="9525">
            <a:noFill/>
            <a:miter lim="800000"/>
            <a:headEnd/>
            <a:tailEnd/>
          </a:ln>
        </p:spPr>
      </p:pic>
      <p:pic>
        <p:nvPicPr>
          <p:cNvPr id="171" name="Picture 149" descr="Army Officer Major"/>
          <p:cNvPicPr>
            <a:picLocks noChangeAspect="1" noChangeArrowheads="1"/>
          </p:cNvPicPr>
          <p:nvPr/>
        </p:nvPicPr>
        <p:blipFill>
          <a:blip r:embed="rId6" cstate="print"/>
          <a:srcRect/>
          <a:stretch>
            <a:fillRect/>
          </a:stretch>
        </p:blipFill>
        <p:spPr bwMode="auto">
          <a:xfrm>
            <a:off x="3292029" y="2743235"/>
            <a:ext cx="250048" cy="279531"/>
          </a:xfrm>
          <a:prstGeom prst="rect">
            <a:avLst/>
          </a:prstGeom>
          <a:noFill/>
          <a:ln w="9525">
            <a:noFill/>
            <a:miter lim="800000"/>
            <a:headEnd/>
            <a:tailEnd/>
          </a:ln>
        </p:spPr>
      </p:pic>
      <p:sp>
        <p:nvSpPr>
          <p:cNvPr id="213" name="Text Box 216"/>
          <p:cNvSpPr txBox="1">
            <a:spLocks noChangeArrowheads="1"/>
          </p:cNvSpPr>
          <p:nvPr/>
        </p:nvSpPr>
        <p:spPr bwMode="auto">
          <a:xfrm>
            <a:off x="6751855" y="3066952"/>
            <a:ext cx="941300" cy="261610"/>
          </a:xfrm>
          <a:prstGeom prst="rect">
            <a:avLst/>
          </a:prstGeom>
          <a:noFill/>
          <a:ln w="9525">
            <a:noFill/>
            <a:miter lim="800000"/>
            <a:headEnd/>
            <a:tailEnd/>
          </a:ln>
        </p:spPr>
        <p:txBody>
          <a:bodyPr wrap="square">
            <a:spAutoFit/>
          </a:bodyPr>
          <a:lstStyle/>
          <a:p>
            <a:pPr>
              <a:defRPr/>
            </a:pPr>
            <a:r>
              <a:rPr lang="en-US" sz="1100" b="1" kern="0" dirty="0">
                <a:solidFill>
                  <a:srgbClr val="3333CC"/>
                </a:solidFill>
                <a:latin typeface="Arial" pitchFamily="34" charset="0"/>
                <a:cs typeface="Arial" pitchFamily="34" charset="0"/>
              </a:rPr>
              <a:t>~ 22 yrs</a:t>
            </a:r>
          </a:p>
        </p:txBody>
      </p:sp>
      <p:sp>
        <p:nvSpPr>
          <p:cNvPr id="214" name="Text Box 215"/>
          <p:cNvSpPr txBox="1">
            <a:spLocks noChangeArrowheads="1"/>
          </p:cNvSpPr>
          <p:nvPr/>
        </p:nvSpPr>
        <p:spPr bwMode="auto">
          <a:xfrm>
            <a:off x="4890561" y="3077587"/>
            <a:ext cx="973835" cy="261610"/>
          </a:xfrm>
          <a:prstGeom prst="rect">
            <a:avLst/>
          </a:prstGeom>
          <a:noFill/>
          <a:ln w="9525">
            <a:noFill/>
            <a:miter lim="800000"/>
            <a:headEnd/>
            <a:tailEnd/>
          </a:ln>
        </p:spPr>
        <p:txBody>
          <a:bodyPr wrap="square">
            <a:spAutoFit/>
          </a:bodyPr>
          <a:lstStyle/>
          <a:p>
            <a:pPr>
              <a:defRPr/>
            </a:pPr>
            <a:r>
              <a:rPr lang="en-US" sz="1100" b="1" kern="0" dirty="0">
                <a:solidFill>
                  <a:srgbClr val="3333CC"/>
                </a:solidFill>
                <a:latin typeface="Arial" pitchFamily="34" charset="0"/>
                <a:cs typeface="Arial" pitchFamily="34" charset="0"/>
              </a:rPr>
              <a:t>~ 16 yrs                         </a:t>
            </a:r>
          </a:p>
        </p:txBody>
      </p:sp>
      <p:sp>
        <p:nvSpPr>
          <p:cNvPr id="215" name="Text Box 214"/>
          <p:cNvSpPr txBox="1">
            <a:spLocks noChangeArrowheads="1"/>
          </p:cNvSpPr>
          <p:nvPr/>
        </p:nvSpPr>
        <p:spPr bwMode="auto">
          <a:xfrm>
            <a:off x="3162250" y="3066950"/>
            <a:ext cx="941300" cy="261610"/>
          </a:xfrm>
          <a:prstGeom prst="rect">
            <a:avLst/>
          </a:prstGeom>
          <a:noFill/>
          <a:ln w="9525">
            <a:noFill/>
            <a:miter lim="800000"/>
            <a:headEnd/>
            <a:tailEnd/>
          </a:ln>
        </p:spPr>
        <p:txBody>
          <a:bodyPr wrap="square">
            <a:spAutoFit/>
          </a:bodyPr>
          <a:lstStyle/>
          <a:p>
            <a:pPr>
              <a:defRPr/>
            </a:pPr>
            <a:r>
              <a:rPr lang="en-US" sz="1100" b="1" kern="0" dirty="0">
                <a:solidFill>
                  <a:srgbClr val="3333CC"/>
                </a:solidFill>
                <a:latin typeface="Arial" pitchFamily="34" charset="0"/>
                <a:cs typeface="Arial" pitchFamily="34" charset="0"/>
              </a:rPr>
              <a:t>~ 10.5 yrs   </a:t>
            </a:r>
          </a:p>
        </p:txBody>
      </p:sp>
      <p:sp>
        <p:nvSpPr>
          <p:cNvPr id="119" name="Title 98"/>
          <p:cNvSpPr>
            <a:spLocks noGrp="1"/>
          </p:cNvSpPr>
          <p:nvPr>
            <p:ph type="title"/>
          </p:nvPr>
        </p:nvSpPr>
        <p:spPr>
          <a:xfrm>
            <a:off x="457200" y="-9525"/>
            <a:ext cx="8229600" cy="731838"/>
          </a:xfrm>
        </p:spPr>
        <p:txBody>
          <a:bodyPr/>
          <a:lstStyle/>
          <a:p>
            <a:r>
              <a:rPr lang="en-US" sz="2800" b="1" i="1" dirty="0">
                <a:solidFill>
                  <a:schemeClr val="tx1"/>
                </a:solidFill>
              </a:rPr>
              <a:t>Growing Strategic Leaders</a:t>
            </a:r>
          </a:p>
        </p:txBody>
      </p:sp>
      <p:sp>
        <p:nvSpPr>
          <p:cNvPr id="140" name="5-Point Star 139"/>
          <p:cNvSpPr/>
          <p:nvPr/>
        </p:nvSpPr>
        <p:spPr bwMode="auto">
          <a:xfrm>
            <a:off x="8612372" y="2700705"/>
            <a:ext cx="315741" cy="279593"/>
          </a:xfrm>
          <a:prstGeom prst="star5">
            <a:avLst/>
          </a:prstGeom>
          <a:solidFill>
            <a:srgbClr val="F3F3F3"/>
          </a:solidFill>
          <a:ln w="0" cap="flat" cmpd="sng" algn="ctr">
            <a:solidFill>
              <a:srgbClr val="FFFFFF">
                <a:lumMod val="85000"/>
              </a:srgbClr>
            </a:solidFill>
            <a:prstDash val="solid"/>
          </a:ln>
          <a:effectLst/>
          <a:scene3d>
            <a:camera prst="orthographicFront"/>
            <a:lightRig rig="threePt" dir="t"/>
          </a:scene3d>
          <a:sp3d>
            <a:bevelT w="101600" prst="riblet"/>
          </a:sp3d>
        </p:spPr>
        <p:txBody>
          <a:bodyPr anchor="ctr"/>
          <a:lstStyle/>
          <a:p>
            <a:pPr algn="ctr">
              <a:defRPr/>
            </a:pPr>
            <a:endParaRPr lang="en-US" kern="0" dirty="0">
              <a:solidFill>
                <a:srgbClr val="FFFFFF"/>
              </a:solidFill>
              <a:latin typeface="Arial"/>
              <a:cs typeface="Arial" pitchFamily="34" charset="0"/>
            </a:endParaRPr>
          </a:p>
        </p:txBody>
      </p:sp>
      <p:pic>
        <p:nvPicPr>
          <p:cNvPr id="56" name="Picture 55" descr="Pentagon.jpg"/>
          <p:cNvPicPr>
            <a:picLocks noChangeAspect="1"/>
          </p:cNvPicPr>
          <p:nvPr/>
        </p:nvPicPr>
        <p:blipFill>
          <a:blip r:embed="rId7" cstate="print"/>
          <a:stretch>
            <a:fillRect/>
          </a:stretch>
        </p:blipFill>
        <p:spPr>
          <a:xfrm>
            <a:off x="7461067" y="5719641"/>
            <a:ext cx="1151307" cy="7759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7" name="Picture 56" descr="DLA.jpg"/>
          <p:cNvPicPr>
            <a:picLocks noChangeAspect="1"/>
          </p:cNvPicPr>
          <p:nvPr/>
        </p:nvPicPr>
        <p:blipFill>
          <a:blip r:embed="rId8" cstate="print">
            <a:grayscl/>
          </a:blip>
          <a:stretch>
            <a:fillRect/>
          </a:stretch>
        </p:blipFill>
        <p:spPr>
          <a:xfrm>
            <a:off x="4700367" y="5688427"/>
            <a:ext cx="623008" cy="7611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8" name="Picture 57" descr="Congress.png"/>
          <p:cNvPicPr>
            <a:picLocks noChangeAspect="1"/>
          </p:cNvPicPr>
          <p:nvPr/>
        </p:nvPicPr>
        <p:blipFill>
          <a:blip r:embed="rId9" cstate="print">
            <a:grayscl/>
          </a:blip>
          <a:stretch>
            <a:fillRect/>
          </a:stretch>
        </p:blipFill>
        <p:spPr>
          <a:xfrm>
            <a:off x="5712335" y="5805383"/>
            <a:ext cx="1166527" cy="6019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2" name="Picture 61" descr="Industry.jpg"/>
          <p:cNvPicPr>
            <a:picLocks noChangeAspect="1"/>
          </p:cNvPicPr>
          <p:nvPr/>
        </p:nvPicPr>
        <p:blipFill>
          <a:blip r:embed="rId10" cstate="print"/>
          <a:stretch>
            <a:fillRect/>
          </a:stretch>
        </p:blipFill>
        <p:spPr>
          <a:xfrm>
            <a:off x="3099392" y="5648706"/>
            <a:ext cx="1164265" cy="8856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71" name="Straight Connector 70"/>
          <p:cNvCxnSpPr/>
          <p:nvPr/>
        </p:nvCxnSpPr>
        <p:spPr bwMode="auto">
          <a:xfrm flipV="1">
            <a:off x="346672" y="1670876"/>
            <a:ext cx="6909055" cy="1571"/>
          </a:xfrm>
          <a:prstGeom prst="line">
            <a:avLst/>
          </a:prstGeom>
          <a:noFill/>
          <a:ln w="38100" cap="flat" cmpd="sng" algn="ctr">
            <a:solidFill>
              <a:srgbClr val="000000">
                <a:lumMod val="50000"/>
                <a:lumOff val="50000"/>
              </a:srgbClr>
            </a:solidFill>
            <a:prstDash val="solid"/>
          </a:ln>
          <a:effectLst/>
        </p:spPr>
      </p:cxnSp>
      <p:cxnSp>
        <p:nvCxnSpPr>
          <p:cNvPr id="72" name="Straight Connector 71"/>
          <p:cNvCxnSpPr/>
          <p:nvPr/>
        </p:nvCxnSpPr>
        <p:spPr bwMode="auto">
          <a:xfrm rot="5400000">
            <a:off x="1460870" y="1523865"/>
            <a:ext cx="293794" cy="3371"/>
          </a:xfrm>
          <a:prstGeom prst="line">
            <a:avLst/>
          </a:prstGeom>
          <a:noFill/>
          <a:ln w="38100" cap="flat" cmpd="sng" algn="ctr">
            <a:solidFill>
              <a:srgbClr val="000000">
                <a:lumMod val="50000"/>
                <a:lumOff val="50000"/>
              </a:srgbClr>
            </a:solidFill>
            <a:prstDash val="solid"/>
          </a:ln>
          <a:effectLst/>
        </p:spPr>
      </p:cxnSp>
      <p:cxnSp>
        <p:nvCxnSpPr>
          <p:cNvPr id="73" name="Straight Connector 72"/>
          <p:cNvCxnSpPr/>
          <p:nvPr/>
        </p:nvCxnSpPr>
        <p:spPr bwMode="auto">
          <a:xfrm rot="5400000">
            <a:off x="2711007" y="1524709"/>
            <a:ext cx="293794" cy="1687"/>
          </a:xfrm>
          <a:prstGeom prst="line">
            <a:avLst/>
          </a:prstGeom>
          <a:noFill/>
          <a:ln w="38100" cap="flat" cmpd="sng" algn="ctr">
            <a:solidFill>
              <a:srgbClr val="000000">
                <a:lumMod val="50000"/>
                <a:lumOff val="50000"/>
              </a:srgbClr>
            </a:solidFill>
            <a:prstDash val="solid"/>
          </a:ln>
          <a:effectLst/>
        </p:spPr>
      </p:cxnSp>
      <p:cxnSp>
        <p:nvCxnSpPr>
          <p:cNvPr id="74" name="Straight Connector 73"/>
          <p:cNvCxnSpPr/>
          <p:nvPr/>
        </p:nvCxnSpPr>
        <p:spPr bwMode="auto">
          <a:xfrm rot="16200000" flipH="1">
            <a:off x="5202239" y="1528692"/>
            <a:ext cx="300078" cy="0"/>
          </a:xfrm>
          <a:prstGeom prst="line">
            <a:avLst/>
          </a:prstGeom>
          <a:noFill/>
          <a:ln w="38100" cap="flat" cmpd="sng" algn="ctr">
            <a:solidFill>
              <a:srgbClr val="000000">
                <a:lumMod val="50000"/>
                <a:lumOff val="50000"/>
              </a:srgbClr>
            </a:solidFill>
            <a:prstDash val="solid"/>
          </a:ln>
          <a:effectLst/>
        </p:spPr>
      </p:cxnSp>
      <p:cxnSp>
        <p:nvCxnSpPr>
          <p:cNvPr id="75" name="Straight Connector 74"/>
          <p:cNvCxnSpPr/>
          <p:nvPr/>
        </p:nvCxnSpPr>
        <p:spPr bwMode="auto">
          <a:xfrm rot="16200000" flipH="1">
            <a:off x="225005" y="1523920"/>
            <a:ext cx="292222" cy="1686"/>
          </a:xfrm>
          <a:prstGeom prst="line">
            <a:avLst/>
          </a:prstGeom>
          <a:noFill/>
          <a:ln w="38100" cap="flat" cmpd="sng" algn="ctr">
            <a:solidFill>
              <a:srgbClr val="000000">
                <a:lumMod val="50000"/>
                <a:lumOff val="50000"/>
              </a:srgbClr>
            </a:solidFill>
            <a:prstDash val="solid"/>
          </a:ln>
          <a:effectLst/>
        </p:spPr>
      </p:cxnSp>
      <p:cxnSp>
        <p:nvCxnSpPr>
          <p:cNvPr id="76" name="Straight Connector 75"/>
          <p:cNvCxnSpPr/>
          <p:nvPr/>
        </p:nvCxnSpPr>
        <p:spPr bwMode="auto">
          <a:xfrm rot="5400000">
            <a:off x="3980419" y="1523137"/>
            <a:ext cx="290652" cy="1687"/>
          </a:xfrm>
          <a:prstGeom prst="line">
            <a:avLst/>
          </a:prstGeom>
          <a:noFill/>
          <a:ln w="38100" cap="flat" cmpd="sng" algn="ctr">
            <a:solidFill>
              <a:srgbClr val="000000">
                <a:lumMod val="50000"/>
                <a:lumOff val="50000"/>
              </a:srgbClr>
            </a:solidFill>
            <a:prstDash val="solid"/>
          </a:ln>
          <a:effectLst/>
        </p:spPr>
      </p:cxnSp>
      <p:cxnSp>
        <p:nvCxnSpPr>
          <p:cNvPr id="77" name="Straight Connector 76"/>
          <p:cNvCxnSpPr/>
          <p:nvPr/>
        </p:nvCxnSpPr>
        <p:spPr bwMode="auto">
          <a:xfrm rot="5400000">
            <a:off x="6464066" y="1526277"/>
            <a:ext cx="296937" cy="1686"/>
          </a:xfrm>
          <a:prstGeom prst="line">
            <a:avLst/>
          </a:prstGeom>
          <a:noFill/>
          <a:ln w="38100" cap="flat" cmpd="sng" algn="ctr">
            <a:solidFill>
              <a:srgbClr val="000000">
                <a:lumMod val="50000"/>
                <a:lumOff val="50000"/>
              </a:srgbClr>
            </a:solidFill>
            <a:prstDash val="solid"/>
          </a:ln>
          <a:effectLst/>
        </p:spPr>
      </p:cxnSp>
      <p:cxnSp>
        <p:nvCxnSpPr>
          <p:cNvPr id="78" name="Straight Connector 77"/>
          <p:cNvCxnSpPr/>
          <p:nvPr/>
        </p:nvCxnSpPr>
        <p:spPr bwMode="auto">
          <a:xfrm rot="16200000" flipH="1">
            <a:off x="902745" y="1574140"/>
            <a:ext cx="199529" cy="3371"/>
          </a:xfrm>
          <a:prstGeom prst="line">
            <a:avLst/>
          </a:prstGeom>
          <a:noFill/>
          <a:ln w="38100" cap="flat" cmpd="sng" algn="ctr">
            <a:solidFill>
              <a:srgbClr val="000000">
                <a:lumMod val="50000"/>
                <a:lumOff val="50000"/>
              </a:srgbClr>
            </a:solidFill>
            <a:prstDash val="solid"/>
          </a:ln>
          <a:effectLst/>
        </p:spPr>
      </p:cxnSp>
      <p:cxnSp>
        <p:nvCxnSpPr>
          <p:cNvPr id="79" name="Straight Connector 78"/>
          <p:cNvCxnSpPr/>
          <p:nvPr/>
        </p:nvCxnSpPr>
        <p:spPr bwMode="auto">
          <a:xfrm rot="16200000" flipH="1">
            <a:off x="2149453" y="1570212"/>
            <a:ext cx="197957" cy="3371"/>
          </a:xfrm>
          <a:prstGeom prst="line">
            <a:avLst/>
          </a:prstGeom>
          <a:noFill/>
          <a:ln w="38100" cap="flat" cmpd="sng" algn="ctr">
            <a:solidFill>
              <a:srgbClr val="000000">
                <a:lumMod val="50000"/>
                <a:lumOff val="50000"/>
              </a:srgbClr>
            </a:solidFill>
            <a:prstDash val="solid"/>
          </a:ln>
          <a:effectLst/>
        </p:spPr>
      </p:cxnSp>
      <p:cxnSp>
        <p:nvCxnSpPr>
          <p:cNvPr id="80" name="Straight Connector 79"/>
          <p:cNvCxnSpPr/>
          <p:nvPr/>
        </p:nvCxnSpPr>
        <p:spPr bwMode="auto">
          <a:xfrm rot="16200000" flipH="1">
            <a:off x="3400433" y="1567069"/>
            <a:ext cx="197957" cy="3371"/>
          </a:xfrm>
          <a:prstGeom prst="line">
            <a:avLst/>
          </a:prstGeom>
          <a:noFill/>
          <a:ln w="38100" cap="flat" cmpd="sng" algn="ctr">
            <a:solidFill>
              <a:srgbClr val="000000">
                <a:lumMod val="50000"/>
                <a:lumOff val="50000"/>
              </a:srgbClr>
            </a:solidFill>
            <a:prstDash val="solid"/>
          </a:ln>
          <a:effectLst/>
        </p:spPr>
      </p:cxnSp>
      <p:cxnSp>
        <p:nvCxnSpPr>
          <p:cNvPr id="81" name="Straight Connector 80"/>
          <p:cNvCxnSpPr/>
          <p:nvPr/>
        </p:nvCxnSpPr>
        <p:spPr bwMode="auto">
          <a:xfrm rot="16200000" flipH="1">
            <a:off x="4636298" y="1578126"/>
            <a:ext cx="199529" cy="1687"/>
          </a:xfrm>
          <a:prstGeom prst="line">
            <a:avLst/>
          </a:prstGeom>
          <a:noFill/>
          <a:ln w="38100" cap="flat" cmpd="sng" algn="ctr">
            <a:solidFill>
              <a:srgbClr val="000000">
                <a:lumMod val="50000"/>
                <a:lumOff val="50000"/>
              </a:srgbClr>
            </a:solidFill>
            <a:prstDash val="solid"/>
          </a:ln>
          <a:effectLst/>
        </p:spPr>
      </p:cxnSp>
      <p:cxnSp>
        <p:nvCxnSpPr>
          <p:cNvPr id="82" name="Straight Connector 81"/>
          <p:cNvCxnSpPr/>
          <p:nvPr/>
        </p:nvCxnSpPr>
        <p:spPr bwMode="auto">
          <a:xfrm rot="16200000" flipH="1">
            <a:off x="5896551" y="1574140"/>
            <a:ext cx="199529" cy="3371"/>
          </a:xfrm>
          <a:prstGeom prst="line">
            <a:avLst/>
          </a:prstGeom>
          <a:noFill/>
          <a:ln w="38100" cap="flat" cmpd="sng" algn="ctr">
            <a:solidFill>
              <a:srgbClr val="000000">
                <a:lumMod val="50000"/>
                <a:lumOff val="50000"/>
              </a:srgbClr>
            </a:solidFill>
            <a:prstDash val="solid"/>
          </a:ln>
          <a:effectLst/>
        </p:spPr>
      </p:cxnSp>
      <p:cxnSp>
        <p:nvCxnSpPr>
          <p:cNvPr id="83" name="Straight Connector 82"/>
          <p:cNvCxnSpPr/>
          <p:nvPr/>
        </p:nvCxnSpPr>
        <p:spPr bwMode="auto">
          <a:xfrm rot="16200000" flipH="1">
            <a:off x="7141575" y="1573354"/>
            <a:ext cx="197957" cy="3371"/>
          </a:xfrm>
          <a:prstGeom prst="line">
            <a:avLst/>
          </a:prstGeom>
          <a:noFill/>
          <a:ln w="38100" cap="flat" cmpd="sng" algn="ctr">
            <a:solidFill>
              <a:srgbClr val="000000">
                <a:lumMod val="50000"/>
                <a:lumOff val="50000"/>
              </a:srgbClr>
            </a:solidFill>
            <a:prstDash val="solid"/>
          </a:ln>
          <a:effectLst/>
        </p:spPr>
      </p:cxnSp>
      <p:cxnSp>
        <p:nvCxnSpPr>
          <p:cNvPr id="84" name="Straight Connector 36"/>
          <p:cNvCxnSpPr/>
          <p:nvPr/>
        </p:nvCxnSpPr>
        <p:spPr bwMode="auto">
          <a:xfrm rot="16200000" flipH="1">
            <a:off x="634928" y="1620487"/>
            <a:ext cx="91124" cy="3371"/>
          </a:xfrm>
          <a:prstGeom prst="line">
            <a:avLst/>
          </a:prstGeom>
          <a:noFill/>
          <a:ln w="38100" cap="flat" cmpd="sng" algn="ctr">
            <a:solidFill>
              <a:srgbClr val="000000">
                <a:lumMod val="50000"/>
                <a:lumOff val="50000"/>
              </a:srgbClr>
            </a:solidFill>
            <a:prstDash val="solid"/>
          </a:ln>
          <a:effectLst/>
        </p:spPr>
      </p:cxnSp>
      <p:cxnSp>
        <p:nvCxnSpPr>
          <p:cNvPr id="85" name="Straight Connector 37"/>
          <p:cNvCxnSpPr/>
          <p:nvPr/>
        </p:nvCxnSpPr>
        <p:spPr bwMode="auto">
          <a:xfrm rot="16200000" flipH="1">
            <a:off x="1254576" y="1613416"/>
            <a:ext cx="92694" cy="3371"/>
          </a:xfrm>
          <a:prstGeom prst="line">
            <a:avLst/>
          </a:prstGeom>
          <a:noFill/>
          <a:ln w="38100" cap="flat" cmpd="sng" algn="ctr">
            <a:solidFill>
              <a:srgbClr val="000000">
                <a:lumMod val="50000"/>
                <a:lumOff val="50000"/>
              </a:srgbClr>
            </a:solidFill>
            <a:prstDash val="solid"/>
          </a:ln>
          <a:effectLst/>
        </p:spPr>
      </p:cxnSp>
      <p:cxnSp>
        <p:nvCxnSpPr>
          <p:cNvPr id="86" name="Straight Connector 85"/>
          <p:cNvCxnSpPr/>
          <p:nvPr/>
        </p:nvCxnSpPr>
        <p:spPr bwMode="auto">
          <a:xfrm rot="16200000" flipH="1">
            <a:off x="1891869" y="1616559"/>
            <a:ext cx="92694" cy="3371"/>
          </a:xfrm>
          <a:prstGeom prst="line">
            <a:avLst/>
          </a:prstGeom>
          <a:noFill/>
          <a:ln w="38100" cap="flat" cmpd="sng" algn="ctr">
            <a:solidFill>
              <a:srgbClr val="000000">
                <a:lumMod val="50000"/>
                <a:lumOff val="50000"/>
              </a:srgbClr>
            </a:solidFill>
            <a:prstDash val="solid"/>
          </a:ln>
          <a:effectLst/>
        </p:spPr>
      </p:cxnSp>
      <p:cxnSp>
        <p:nvCxnSpPr>
          <p:cNvPr id="87" name="Straight Connector 86"/>
          <p:cNvCxnSpPr/>
          <p:nvPr/>
        </p:nvCxnSpPr>
        <p:spPr bwMode="auto">
          <a:xfrm rot="16200000" flipH="1">
            <a:off x="2506400" y="1615830"/>
            <a:ext cx="92695" cy="1686"/>
          </a:xfrm>
          <a:prstGeom prst="line">
            <a:avLst/>
          </a:prstGeom>
          <a:noFill/>
          <a:ln w="38100" cap="flat" cmpd="sng" algn="ctr">
            <a:solidFill>
              <a:srgbClr val="000000">
                <a:lumMod val="50000"/>
                <a:lumOff val="50000"/>
              </a:srgbClr>
            </a:solidFill>
            <a:prstDash val="solid"/>
          </a:ln>
          <a:effectLst/>
        </p:spPr>
      </p:cxnSp>
      <p:cxnSp>
        <p:nvCxnSpPr>
          <p:cNvPr id="88" name="Straight Connector 87"/>
          <p:cNvCxnSpPr/>
          <p:nvPr/>
        </p:nvCxnSpPr>
        <p:spPr bwMode="auto">
          <a:xfrm rot="16200000" flipH="1">
            <a:off x="3126832" y="1614258"/>
            <a:ext cx="92694" cy="1686"/>
          </a:xfrm>
          <a:prstGeom prst="line">
            <a:avLst/>
          </a:prstGeom>
          <a:noFill/>
          <a:ln w="38100" cap="flat" cmpd="sng" algn="ctr">
            <a:solidFill>
              <a:srgbClr val="000000">
                <a:lumMod val="50000"/>
                <a:lumOff val="50000"/>
              </a:srgbClr>
            </a:solidFill>
            <a:prstDash val="solid"/>
          </a:ln>
          <a:effectLst/>
        </p:spPr>
      </p:cxnSp>
      <p:cxnSp>
        <p:nvCxnSpPr>
          <p:cNvPr id="89" name="Straight Connector 88"/>
          <p:cNvCxnSpPr/>
          <p:nvPr/>
        </p:nvCxnSpPr>
        <p:spPr bwMode="auto">
          <a:xfrm rot="16200000" flipH="1">
            <a:off x="3747264" y="1611117"/>
            <a:ext cx="92694" cy="1686"/>
          </a:xfrm>
          <a:prstGeom prst="line">
            <a:avLst/>
          </a:prstGeom>
          <a:noFill/>
          <a:ln w="38100" cap="flat" cmpd="sng" algn="ctr">
            <a:solidFill>
              <a:srgbClr val="000000">
                <a:lumMod val="50000"/>
                <a:lumOff val="50000"/>
              </a:srgbClr>
            </a:solidFill>
            <a:prstDash val="solid"/>
          </a:ln>
          <a:effectLst/>
        </p:spPr>
      </p:cxnSp>
      <p:cxnSp>
        <p:nvCxnSpPr>
          <p:cNvPr id="90" name="Straight Connector 89"/>
          <p:cNvCxnSpPr/>
          <p:nvPr/>
        </p:nvCxnSpPr>
        <p:spPr bwMode="auto">
          <a:xfrm rot="16200000" flipH="1">
            <a:off x="4377814" y="1609545"/>
            <a:ext cx="92695" cy="1686"/>
          </a:xfrm>
          <a:prstGeom prst="line">
            <a:avLst/>
          </a:prstGeom>
          <a:noFill/>
          <a:ln w="38100" cap="flat" cmpd="sng" algn="ctr">
            <a:solidFill>
              <a:srgbClr val="000000">
                <a:lumMod val="50000"/>
                <a:lumOff val="50000"/>
              </a:srgbClr>
            </a:solidFill>
            <a:prstDash val="solid"/>
          </a:ln>
          <a:effectLst/>
        </p:spPr>
      </p:cxnSp>
      <p:cxnSp>
        <p:nvCxnSpPr>
          <p:cNvPr id="91" name="Straight Connector 90"/>
          <p:cNvCxnSpPr/>
          <p:nvPr/>
        </p:nvCxnSpPr>
        <p:spPr bwMode="auto">
          <a:xfrm rot="16200000" flipH="1">
            <a:off x="4999089" y="1613416"/>
            <a:ext cx="92694" cy="3371"/>
          </a:xfrm>
          <a:prstGeom prst="line">
            <a:avLst/>
          </a:prstGeom>
          <a:noFill/>
          <a:ln w="38100" cap="flat" cmpd="sng" algn="ctr">
            <a:solidFill>
              <a:srgbClr val="000000">
                <a:lumMod val="50000"/>
                <a:lumOff val="50000"/>
              </a:srgbClr>
            </a:solidFill>
            <a:prstDash val="solid"/>
          </a:ln>
          <a:effectLst/>
        </p:spPr>
      </p:cxnSp>
      <p:cxnSp>
        <p:nvCxnSpPr>
          <p:cNvPr id="92" name="Straight Connector 91"/>
          <p:cNvCxnSpPr/>
          <p:nvPr/>
        </p:nvCxnSpPr>
        <p:spPr bwMode="auto">
          <a:xfrm rot="16200000" flipH="1">
            <a:off x="5624579" y="1610274"/>
            <a:ext cx="92694" cy="3371"/>
          </a:xfrm>
          <a:prstGeom prst="line">
            <a:avLst/>
          </a:prstGeom>
          <a:noFill/>
          <a:ln w="38100" cap="flat" cmpd="sng" algn="ctr">
            <a:solidFill>
              <a:srgbClr val="000000">
                <a:lumMod val="50000"/>
                <a:lumOff val="50000"/>
              </a:srgbClr>
            </a:solidFill>
            <a:prstDash val="solid"/>
          </a:ln>
          <a:effectLst/>
        </p:spPr>
      </p:cxnSp>
      <p:cxnSp>
        <p:nvCxnSpPr>
          <p:cNvPr id="93" name="Straight Connector 92"/>
          <p:cNvCxnSpPr/>
          <p:nvPr/>
        </p:nvCxnSpPr>
        <p:spPr bwMode="auto">
          <a:xfrm rot="16200000" flipH="1">
            <a:off x="6245010" y="1608704"/>
            <a:ext cx="92695" cy="3371"/>
          </a:xfrm>
          <a:prstGeom prst="line">
            <a:avLst/>
          </a:prstGeom>
          <a:noFill/>
          <a:ln w="38100" cap="flat" cmpd="sng" algn="ctr">
            <a:solidFill>
              <a:srgbClr val="000000">
                <a:lumMod val="50000"/>
                <a:lumOff val="50000"/>
              </a:srgbClr>
            </a:solidFill>
            <a:prstDash val="solid"/>
          </a:ln>
          <a:effectLst/>
        </p:spPr>
      </p:cxnSp>
      <p:cxnSp>
        <p:nvCxnSpPr>
          <p:cNvPr id="94" name="Straight Connector 93"/>
          <p:cNvCxnSpPr/>
          <p:nvPr/>
        </p:nvCxnSpPr>
        <p:spPr bwMode="auto">
          <a:xfrm rot="16200000" flipH="1">
            <a:off x="6897478" y="1613416"/>
            <a:ext cx="92694" cy="3371"/>
          </a:xfrm>
          <a:prstGeom prst="line">
            <a:avLst/>
          </a:prstGeom>
          <a:noFill/>
          <a:ln w="38100" cap="flat" cmpd="sng" algn="ctr">
            <a:solidFill>
              <a:srgbClr val="000000">
                <a:lumMod val="50000"/>
                <a:lumOff val="50000"/>
              </a:srgbClr>
            </a:solidFill>
            <a:prstDash val="solid"/>
          </a:ln>
          <a:effectLst/>
        </p:spPr>
      </p:cxnSp>
      <p:cxnSp>
        <p:nvCxnSpPr>
          <p:cNvPr id="95" name="Straight Connector 94"/>
          <p:cNvCxnSpPr/>
          <p:nvPr/>
        </p:nvCxnSpPr>
        <p:spPr bwMode="auto">
          <a:xfrm flipV="1">
            <a:off x="7245612" y="1658306"/>
            <a:ext cx="1898389" cy="14140"/>
          </a:xfrm>
          <a:prstGeom prst="line">
            <a:avLst/>
          </a:prstGeom>
          <a:noFill/>
          <a:ln w="38100" cap="flat" cmpd="sng" algn="ctr">
            <a:solidFill>
              <a:srgbClr val="000000">
                <a:lumMod val="50000"/>
                <a:lumOff val="50000"/>
              </a:srgbClr>
            </a:solidFill>
            <a:prstDash val="solid"/>
          </a:ln>
          <a:effectLst/>
        </p:spPr>
      </p:cxnSp>
      <p:cxnSp>
        <p:nvCxnSpPr>
          <p:cNvPr id="96" name="Straight Connector 95"/>
          <p:cNvCxnSpPr/>
          <p:nvPr/>
        </p:nvCxnSpPr>
        <p:spPr bwMode="auto">
          <a:xfrm rot="5400000">
            <a:off x="7735162" y="1527851"/>
            <a:ext cx="293794" cy="1687"/>
          </a:xfrm>
          <a:prstGeom prst="line">
            <a:avLst/>
          </a:prstGeom>
          <a:noFill/>
          <a:ln w="38100" cap="flat" cmpd="sng" algn="ctr">
            <a:solidFill>
              <a:srgbClr val="000000">
                <a:lumMod val="50000"/>
                <a:lumOff val="50000"/>
              </a:srgbClr>
            </a:solidFill>
            <a:prstDash val="solid"/>
          </a:ln>
          <a:effectLst/>
        </p:spPr>
      </p:cxnSp>
      <p:cxnSp>
        <p:nvCxnSpPr>
          <p:cNvPr id="97" name="Straight Connector 96"/>
          <p:cNvCxnSpPr/>
          <p:nvPr/>
        </p:nvCxnSpPr>
        <p:spPr bwMode="auto">
          <a:xfrm rot="5400000">
            <a:off x="8984457" y="1527849"/>
            <a:ext cx="293794" cy="1686"/>
          </a:xfrm>
          <a:prstGeom prst="line">
            <a:avLst/>
          </a:prstGeom>
          <a:noFill/>
          <a:ln w="38100" cap="flat" cmpd="sng" algn="ctr">
            <a:solidFill>
              <a:srgbClr val="000000">
                <a:lumMod val="50000"/>
                <a:lumOff val="50000"/>
              </a:srgbClr>
            </a:solidFill>
            <a:prstDash val="solid"/>
          </a:ln>
          <a:effectLst/>
        </p:spPr>
      </p:cxnSp>
      <p:cxnSp>
        <p:nvCxnSpPr>
          <p:cNvPr id="98" name="Straight Connector 97"/>
          <p:cNvCxnSpPr/>
          <p:nvPr/>
        </p:nvCxnSpPr>
        <p:spPr bwMode="auto">
          <a:xfrm rot="16200000" flipH="1">
            <a:off x="8424588" y="1573354"/>
            <a:ext cx="197957" cy="3371"/>
          </a:xfrm>
          <a:prstGeom prst="line">
            <a:avLst/>
          </a:prstGeom>
          <a:noFill/>
          <a:ln w="38100" cap="flat" cmpd="sng" algn="ctr">
            <a:solidFill>
              <a:srgbClr val="000000">
                <a:lumMod val="50000"/>
                <a:lumOff val="50000"/>
              </a:srgbClr>
            </a:solidFill>
            <a:prstDash val="solid"/>
          </a:ln>
          <a:effectLst/>
        </p:spPr>
      </p:cxnSp>
      <p:cxnSp>
        <p:nvCxnSpPr>
          <p:cNvPr id="99" name="Straight Connector 98"/>
          <p:cNvCxnSpPr/>
          <p:nvPr/>
        </p:nvCxnSpPr>
        <p:spPr bwMode="auto">
          <a:xfrm rot="16200000" flipH="1">
            <a:off x="7530496" y="1615774"/>
            <a:ext cx="91124" cy="3371"/>
          </a:xfrm>
          <a:prstGeom prst="line">
            <a:avLst/>
          </a:prstGeom>
          <a:noFill/>
          <a:ln w="38100" cap="flat" cmpd="sng" algn="ctr">
            <a:solidFill>
              <a:srgbClr val="000000">
                <a:lumMod val="50000"/>
                <a:lumOff val="50000"/>
              </a:srgbClr>
            </a:solidFill>
            <a:prstDash val="solid"/>
          </a:ln>
          <a:effectLst/>
        </p:spPr>
      </p:cxnSp>
      <p:cxnSp>
        <p:nvCxnSpPr>
          <p:cNvPr id="100" name="Straight Connector 99"/>
          <p:cNvCxnSpPr/>
          <p:nvPr/>
        </p:nvCxnSpPr>
        <p:spPr bwMode="auto">
          <a:xfrm rot="16200000" flipH="1">
            <a:off x="8166102" y="1618916"/>
            <a:ext cx="91124" cy="3371"/>
          </a:xfrm>
          <a:prstGeom prst="line">
            <a:avLst/>
          </a:prstGeom>
          <a:noFill/>
          <a:ln w="38100" cap="flat" cmpd="sng" algn="ctr">
            <a:solidFill>
              <a:srgbClr val="000000">
                <a:lumMod val="50000"/>
                <a:lumOff val="50000"/>
              </a:srgbClr>
            </a:solidFill>
            <a:prstDash val="solid"/>
          </a:ln>
          <a:effectLst/>
        </p:spPr>
      </p:cxnSp>
      <p:cxnSp>
        <p:nvCxnSpPr>
          <p:cNvPr id="101" name="Straight Connector 100"/>
          <p:cNvCxnSpPr/>
          <p:nvPr/>
        </p:nvCxnSpPr>
        <p:spPr bwMode="auto">
          <a:xfrm rot="16200000" flipH="1">
            <a:off x="8781476" y="1617344"/>
            <a:ext cx="91124" cy="3371"/>
          </a:xfrm>
          <a:prstGeom prst="line">
            <a:avLst/>
          </a:prstGeom>
          <a:noFill/>
          <a:ln w="38100" cap="flat" cmpd="sng" algn="ctr">
            <a:solidFill>
              <a:srgbClr val="000000">
                <a:lumMod val="50000"/>
                <a:lumOff val="50000"/>
              </a:srgbClr>
            </a:solidFill>
            <a:prstDash val="solid"/>
          </a:ln>
          <a:effectLst/>
        </p:spPr>
      </p:cxnSp>
      <p:sp>
        <p:nvSpPr>
          <p:cNvPr id="126" name="TextBox 125"/>
          <p:cNvSpPr txBox="1"/>
          <p:nvPr/>
        </p:nvSpPr>
        <p:spPr bwMode="auto">
          <a:xfrm>
            <a:off x="3407964" y="1176541"/>
            <a:ext cx="184731" cy="338554"/>
          </a:xfrm>
          <a:prstGeom prst="rect">
            <a:avLst/>
          </a:prstGeom>
          <a:noFill/>
        </p:spPr>
        <p:txBody>
          <a:bodyPr wrap="none">
            <a:spAutoFit/>
          </a:bodyPr>
          <a:lstStyle/>
          <a:p>
            <a:pPr>
              <a:defRPr/>
            </a:pPr>
            <a:endParaRPr lang="en-US" sz="1600" b="1" kern="0" dirty="0">
              <a:solidFill>
                <a:srgbClr val="FFFFFF"/>
              </a:solidFill>
              <a:latin typeface="Arial" pitchFamily="34" charset="0"/>
              <a:cs typeface="Arial" pitchFamily="34" charset="0"/>
            </a:endParaRPr>
          </a:p>
        </p:txBody>
      </p:sp>
      <p:sp>
        <p:nvSpPr>
          <p:cNvPr id="129" name="TextBox 128"/>
          <p:cNvSpPr txBox="1"/>
          <p:nvPr/>
        </p:nvSpPr>
        <p:spPr bwMode="auto">
          <a:xfrm>
            <a:off x="6587809" y="1179684"/>
            <a:ext cx="184731" cy="338554"/>
          </a:xfrm>
          <a:prstGeom prst="rect">
            <a:avLst/>
          </a:prstGeom>
          <a:noFill/>
        </p:spPr>
        <p:txBody>
          <a:bodyPr wrap="none">
            <a:spAutoFit/>
          </a:bodyPr>
          <a:lstStyle/>
          <a:p>
            <a:pPr>
              <a:defRPr/>
            </a:pPr>
            <a:endParaRPr lang="en-US" sz="1600" b="1" kern="0" dirty="0">
              <a:solidFill>
                <a:srgbClr val="FFFFFF"/>
              </a:solidFill>
              <a:latin typeface="Arial" pitchFamily="34" charset="0"/>
              <a:cs typeface="Arial" pitchFamily="34" charset="0"/>
            </a:endParaRPr>
          </a:p>
        </p:txBody>
      </p:sp>
      <p:sp>
        <p:nvSpPr>
          <p:cNvPr id="130" name="Text Box 216"/>
          <p:cNvSpPr txBox="1">
            <a:spLocks noChangeArrowheads="1"/>
          </p:cNvSpPr>
          <p:nvPr/>
        </p:nvSpPr>
        <p:spPr bwMode="auto">
          <a:xfrm>
            <a:off x="6761683" y="1159964"/>
            <a:ext cx="968755" cy="261610"/>
          </a:xfrm>
          <a:prstGeom prst="rect">
            <a:avLst/>
          </a:prstGeom>
          <a:noFill/>
          <a:ln w="9525">
            <a:noFill/>
            <a:miter lim="800000"/>
            <a:headEnd/>
            <a:tailEnd/>
          </a:ln>
        </p:spPr>
        <p:txBody>
          <a:bodyPr wrap="square">
            <a:spAutoFit/>
          </a:bodyPr>
          <a:lstStyle/>
          <a:p>
            <a:pPr>
              <a:defRPr/>
            </a:pPr>
            <a:r>
              <a:rPr lang="en-US" sz="1100" b="1" kern="0" dirty="0">
                <a:solidFill>
                  <a:srgbClr val="3333CC"/>
                </a:solidFill>
                <a:latin typeface="Arial" pitchFamily="34" charset="0"/>
                <a:cs typeface="Arial" pitchFamily="34" charset="0"/>
              </a:rPr>
              <a:t>~ 22 yrs</a:t>
            </a:r>
          </a:p>
        </p:txBody>
      </p:sp>
      <p:sp>
        <p:nvSpPr>
          <p:cNvPr id="132" name="Text Box 215"/>
          <p:cNvSpPr txBox="1">
            <a:spLocks noChangeArrowheads="1"/>
          </p:cNvSpPr>
          <p:nvPr/>
        </p:nvSpPr>
        <p:spPr bwMode="auto">
          <a:xfrm>
            <a:off x="4824214" y="1159966"/>
            <a:ext cx="1002239" cy="261610"/>
          </a:xfrm>
          <a:prstGeom prst="rect">
            <a:avLst/>
          </a:prstGeom>
          <a:noFill/>
          <a:ln w="9525">
            <a:noFill/>
            <a:miter lim="800000"/>
            <a:headEnd/>
            <a:tailEnd/>
          </a:ln>
        </p:spPr>
        <p:txBody>
          <a:bodyPr wrap="square">
            <a:spAutoFit/>
          </a:bodyPr>
          <a:lstStyle/>
          <a:p>
            <a:pPr>
              <a:defRPr/>
            </a:pPr>
            <a:r>
              <a:rPr lang="en-US" sz="1100" b="1" kern="0" dirty="0">
                <a:solidFill>
                  <a:srgbClr val="3333CC"/>
                </a:solidFill>
                <a:latin typeface="Arial" pitchFamily="34" charset="0"/>
                <a:cs typeface="Arial" pitchFamily="34" charset="0"/>
              </a:rPr>
              <a:t>~ 16 yrs</a:t>
            </a:r>
          </a:p>
        </p:txBody>
      </p:sp>
      <p:sp>
        <p:nvSpPr>
          <p:cNvPr id="133" name="Text Box 214"/>
          <p:cNvSpPr txBox="1">
            <a:spLocks noChangeArrowheads="1"/>
          </p:cNvSpPr>
          <p:nvPr/>
        </p:nvSpPr>
        <p:spPr bwMode="auto">
          <a:xfrm>
            <a:off x="3067380" y="1159962"/>
            <a:ext cx="968755" cy="261610"/>
          </a:xfrm>
          <a:prstGeom prst="rect">
            <a:avLst/>
          </a:prstGeom>
          <a:noFill/>
          <a:ln w="9525">
            <a:noFill/>
            <a:miter lim="800000"/>
            <a:headEnd/>
            <a:tailEnd/>
          </a:ln>
        </p:spPr>
        <p:txBody>
          <a:bodyPr wrap="square">
            <a:spAutoFit/>
          </a:bodyPr>
          <a:lstStyle/>
          <a:p>
            <a:pPr>
              <a:defRPr/>
            </a:pPr>
            <a:r>
              <a:rPr lang="en-US" sz="1100" b="1" kern="0" dirty="0">
                <a:solidFill>
                  <a:srgbClr val="3333CC"/>
                </a:solidFill>
                <a:latin typeface="Arial" pitchFamily="34" charset="0"/>
                <a:cs typeface="Arial" pitchFamily="34" charset="0"/>
              </a:rPr>
              <a:t>~ 10.5 yrs</a:t>
            </a:r>
          </a:p>
        </p:txBody>
      </p:sp>
      <p:sp>
        <p:nvSpPr>
          <p:cNvPr id="134" name="Text Box 213"/>
          <p:cNvSpPr txBox="1">
            <a:spLocks noChangeArrowheads="1"/>
          </p:cNvSpPr>
          <p:nvPr/>
        </p:nvSpPr>
        <p:spPr bwMode="auto">
          <a:xfrm>
            <a:off x="367507" y="1159968"/>
            <a:ext cx="939345" cy="261610"/>
          </a:xfrm>
          <a:prstGeom prst="rect">
            <a:avLst/>
          </a:prstGeom>
          <a:noFill/>
          <a:ln w="9525">
            <a:noFill/>
            <a:miter lim="800000"/>
            <a:headEnd/>
            <a:tailEnd/>
          </a:ln>
        </p:spPr>
        <p:txBody>
          <a:bodyPr wrap="square">
            <a:spAutoFit/>
          </a:bodyPr>
          <a:lstStyle/>
          <a:p>
            <a:pPr>
              <a:defRPr/>
            </a:pPr>
            <a:r>
              <a:rPr lang="en-US" sz="1100" b="1" kern="0" dirty="0">
                <a:solidFill>
                  <a:srgbClr val="3333CC"/>
                </a:solidFill>
                <a:latin typeface="Arial" pitchFamily="34" charset="0"/>
                <a:cs typeface="Arial" pitchFamily="34" charset="0"/>
              </a:rPr>
              <a:t>  ~ 2 yrs</a:t>
            </a:r>
          </a:p>
        </p:txBody>
      </p:sp>
      <p:sp>
        <p:nvSpPr>
          <p:cNvPr id="135" name="TextBox 134"/>
          <p:cNvSpPr txBox="1"/>
          <p:nvPr/>
        </p:nvSpPr>
        <p:spPr bwMode="auto">
          <a:xfrm>
            <a:off x="1073332" y="1121551"/>
            <a:ext cx="184731" cy="338554"/>
          </a:xfrm>
          <a:prstGeom prst="rect">
            <a:avLst/>
          </a:prstGeom>
          <a:noFill/>
        </p:spPr>
        <p:txBody>
          <a:bodyPr wrap="none">
            <a:spAutoFit/>
          </a:bodyPr>
          <a:lstStyle/>
          <a:p>
            <a:pPr>
              <a:defRPr/>
            </a:pPr>
            <a:endParaRPr lang="en-US" sz="1600" b="1" kern="0" dirty="0">
              <a:solidFill>
                <a:srgbClr val="FFFFFF"/>
              </a:solidFill>
              <a:latin typeface="Arial" pitchFamily="34" charset="0"/>
              <a:cs typeface="Arial" pitchFamily="34" charset="0"/>
            </a:endParaRPr>
          </a:p>
        </p:txBody>
      </p:sp>
      <p:sp>
        <p:nvSpPr>
          <p:cNvPr id="136" name="Text Box 213"/>
          <p:cNvSpPr txBox="1">
            <a:spLocks noChangeArrowheads="1"/>
          </p:cNvSpPr>
          <p:nvPr/>
        </p:nvSpPr>
        <p:spPr bwMode="auto">
          <a:xfrm>
            <a:off x="1033538" y="1161648"/>
            <a:ext cx="939345" cy="261610"/>
          </a:xfrm>
          <a:prstGeom prst="rect">
            <a:avLst/>
          </a:prstGeom>
          <a:noFill/>
          <a:ln w="9525">
            <a:noFill/>
            <a:miter lim="800000"/>
            <a:headEnd/>
            <a:tailEnd/>
          </a:ln>
        </p:spPr>
        <p:txBody>
          <a:bodyPr wrap="square">
            <a:spAutoFit/>
          </a:bodyPr>
          <a:lstStyle/>
          <a:p>
            <a:pPr>
              <a:defRPr/>
            </a:pPr>
            <a:r>
              <a:rPr lang="en-US" sz="1100" b="1" kern="0" dirty="0">
                <a:solidFill>
                  <a:srgbClr val="3333CC"/>
                </a:solidFill>
                <a:latin typeface="Arial" pitchFamily="34" charset="0"/>
                <a:cs typeface="Arial" pitchFamily="34" charset="0"/>
              </a:rPr>
              <a:t>  ~ 4 yrs</a:t>
            </a:r>
          </a:p>
        </p:txBody>
      </p:sp>
      <p:pic>
        <p:nvPicPr>
          <p:cNvPr id="137" name="Picture 1"/>
          <p:cNvPicPr>
            <a:picLocks noChangeAspect="1" noChangeArrowheads="1"/>
          </p:cNvPicPr>
          <p:nvPr/>
        </p:nvPicPr>
        <p:blipFill>
          <a:blip r:embed="rId11" cstate="print"/>
          <a:srcRect/>
          <a:stretch>
            <a:fillRect/>
          </a:stretch>
        </p:blipFill>
        <p:spPr bwMode="auto">
          <a:xfrm>
            <a:off x="1135748" y="4417501"/>
            <a:ext cx="1457040" cy="1828800"/>
          </a:xfrm>
          <a:prstGeom prst="rect">
            <a:avLst/>
          </a:prstGeom>
          <a:noFill/>
          <a:ln w="28575">
            <a:solidFill>
              <a:schemeClr val="tx1"/>
            </a:solidFill>
            <a:miter lim="800000"/>
            <a:headEnd/>
            <a:tailEnd/>
          </a:ln>
          <a:effectLst>
            <a:outerShdw blurRad="50800" dist="38100" dir="8100000" algn="tr" rotWithShape="0">
              <a:prstClr val="black">
                <a:alpha val="40000"/>
              </a:prstClr>
            </a:outerShdw>
          </a:effectLst>
        </p:spPr>
      </p:pic>
      <p:sp>
        <p:nvSpPr>
          <p:cNvPr id="144" name="Content Placeholder 2"/>
          <p:cNvSpPr txBox="1">
            <a:spLocks/>
          </p:cNvSpPr>
          <p:nvPr/>
        </p:nvSpPr>
        <p:spPr bwMode="auto">
          <a:xfrm>
            <a:off x="152400" y="772013"/>
            <a:ext cx="8839200" cy="383170"/>
          </a:xfrm>
          <a:prstGeom prst="rect">
            <a:avLst/>
          </a:prstGeom>
          <a:solidFill>
            <a:srgbClr val="FFFF00"/>
          </a:solidFill>
          <a:ln w="28575">
            <a:solidFill>
              <a:schemeClr val="tx1"/>
            </a:solidFill>
            <a:miter lim="800000"/>
            <a:headEnd/>
            <a:tailEnd/>
          </a:ln>
        </p:spPr>
        <p:txBody>
          <a:bodyPr anchor="ctr"/>
          <a:lstStyle/>
          <a:p>
            <a:pPr algn="ctr"/>
            <a:r>
              <a:rPr lang="en-US" sz="1600" b="1" i="1" dirty="0">
                <a:solidFill>
                  <a:prstClr val="black"/>
                </a:solidFill>
                <a:ea typeface="Calibri"/>
              </a:rPr>
              <a:t>Balancing Key &amp; Developmental Assignments with Broadening Opportunities</a:t>
            </a:r>
            <a:endParaRPr lang="en-US" sz="1600" dirty="0">
              <a:solidFill>
                <a:prstClr val="black"/>
              </a:solidFill>
            </a:endParaRPr>
          </a:p>
        </p:txBody>
      </p:sp>
      <p:sp>
        <p:nvSpPr>
          <p:cNvPr id="232" name="Rectangular Callout 231"/>
          <p:cNvSpPr/>
          <p:nvPr/>
        </p:nvSpPr>
        <p:spPr bwMode="auto">
          <a:xfrm>
            <a:off x="5836386" y="3709655"/>
            <a:ext cx="1584251" cy="1871330"/>
          </a:xfrm>
          <a:prstGeom prst="wedgeRectCallout">
            <a:avLst>
              <a:gd name="adj1" fmla="val -47272"/>
              <a:gd name="adj2" fmla="val -90188"/>
            </a:avLst>
          </a:prstGeom>
          <a:solidFill>
            <a:schemeClr val="tx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defTabSz="1357313" fontAlgn="base">
              <a:spcBef>
                <a:spcPct val="0"/>
              </a:spcBef>
              <a:spcAft>
                <a:spcPct val="0"/>
              </a:spcAft>
            </a:pPr>
            <a:r>
              <a:rPr lang="en-US" sz="1400" u="sng" dirty="0">
                <a:solidFill>
                  <a:schemeClr val="bg1"/>
                </a:solidFill>
                <a:latin typeface="Arial" charset="0"/>
              </a:rPr>
              <a:t>LIEUTENANT COLONEL </a:t>
            </a:r>
          </a:p>
          <a:p>
            <a:pPr algn="ctr" defTabSz="1357313" fontAlgn="base">
              <a:spcBef>
                <a:spcPct val="0"/>
              </a:spcBef>
              <a:spcAft>
                <a:spcPct val="0"/>
              </a:spcAft>
            </a:pPr>
            <a:endParaRPr lang="en-US" sz="1400" u="sng" dirty="0">
              <a:solidFill>
                <a:schemeClr val="bg1"/>
              </a:solidFill>
              <a:latin typeface="Arial" charset="0"/>
            </a:endParaRPr>
          </a:p>
          <a:p>
            <a:pPr defTabSz="1357313" fontAlgn="base">
              <a:spcBef>
                <a:spcPct val="0"/>
              </a:spcBef>
              <a:spcAft>
                <a:spcPct val="0"/>
              </a:spcAft>
              <a:buFont typeface="Wingdings" pitchFamily="2" charset="2"/>
              <a:buChar char="v"/>
            </a:pPr>
            <a:r>
              <a:rPr lang="en-US" sz="1200" b="1" dirty="0">
                <a:solidFill>
                  <a:schemeClr val="bg1"/>
                </a:solidFill>
                <a:latin typeface="Arial" charset="0"/>
              </a:rPr>
              <a:t> Joint</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OCLL</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Army Staff</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Joint Staff</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ACOM / ASCC</a:t>
            </a:r>
          </a:p>
        </p:txBody>
      </p:sp>
      <p:pic>
        <p:nvPicPr>
          <p:cNvPr id="314369" name="Picture 1"/>
          <p:cNvPicPr>
            <a:picLocks noChangeAspect="1" noChangeArrowheads="1"/>
          </p:cNvPicPr>
          <p:nvPr/>
        </p:nvPicPr>
        <p:blipFill>
          <a:blip r:embed="rId12" cstate="print"/>
          <a:srcRect l="2763" r="8840" b="4439"/>
          <a:stretch>
            <a:fillRect/>
          </a:stretch>
        </p:blipFill>
        <p:spPr bwMode="auto">
          <a:xfrm>
            <a:off x="238125" y="2247900"/>
            <a:ext cx="1524000" cy="2066925"/>
          </a:xfrm>
          <a:prstGeom prst="rect">
            <a:avLst/>
          </a:prstGeom>
          <a:noFill/>
          <a:ln w="9525">
            <a:noFill/>
            <a:miter lim="800000"/>
            <a:headEnd/>
            <a:tailEnd/>
          </a:ln>
        </p:spPr>
      </p:pic>
      <p:sp>
        <p:nvSpPr>
          <p:cNvPr id="105" name="Rectangular Callout 104"/>
          <p:cNvSpPr/>
          <p:nvPr/>
        </p:nvSpPr>
        <p:spPr bwMode="auto">
          <a:xfrm>
            <a:off x="7502599" y="3700130"/>
            <a:ext cx="1584251" cy="1871330"/>
          </a:xfrm>
          <a:prstGeom prst="wedgeRectCallout">
            <a:avLst>
              <a:gd name="adj1" fmla="val -74327"/>
              <a:gd name="adj2" fmla="val -88152"/>
            </a:avLst>
          </a:prstGeom>
          <a:solidFill>
            <a:schemeClr val="tx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0" marR="0" indent="0" algn="ctr" defTabSz="1357313" rtl="0" eaLnBrk="1" fontAlgn="base" latinLnBrk="0" hangingPunct="1">
              <a:lnSpc>
                <a:spcPct val="100000"/>
              </a:lnSpc>
              <a:spcBef>
                <a:spcPct val="0"/>
              </a:spcBef>
              <a:spcAft>
                <a:spcPct val="0"/>
              </a:spcAft>
              <a:buClrTx/>
              <a:buSzTx/>
              <a:buFontTx/>
              <a:buNone/>
              <a:tabLst/>
            </a:pPr>
            <a:r>
              <a:rPr kumimoji="0" lang="en-US" sz="1400" i="0" u="sng" strike="noStrike" cap="none" normalizeH="0" baseline="0" dirty="0">
                <a:ln>
                  <a:noFill/>
                </a:ln>
                <a:solidFill>
                  <a:schemeClr val="bg1"/>
                </a:solidFill>
                <a:effectLst/>
                <a:latin typeface="Arial" charset="0"/>
              </a:rPr>
              <a:t>ENTERPRISE</a:t>
            </a:r>
          </a:p>
          <a:p>
            <a:pPr marL="0" marR="0" indent="0" algn="l" defTabSz="1357313" rtl="0" eaLnBrk="1" fontAlgn="base" latinLnBrk="0" hangingPunct="1">
              <a:lnSpc>
                <a:spcPct val="100000"/>
              </a:lnSpc>
              <a:spcBef>
                <a:spcPct val="0"/>
              </a:spcBef>
              <a:spcAft>
                <a:spcPct val="0"/>
              </a:spcAft>
              <a:buClrTx/>
              <a:buSzTx/>
              <a:buFontTx/>
              <a:buNone/>
              <a:tabLst/>
            </a:pPr>
            <a:endParaRPr lang="en-US" sz="1200" dirty="0">
              <a:solidFill>
                <a:schemeClr val="bg1"/>
              </a:solidFill>
              <a:latin typeface="Arial" charset="0"/>
            </a:endParaRPr>
          </a:p>
          <a:p>
            <a:pPr marL="0" marR="0" indent="0" algn="l" defTabSz="1357313" rtl="0" eaLnBrk="1" fontAlgn="base" latinLnBrk="0" hangingPunct="1">
              <a:lnSpc>
                <a:spcPct val="100000"/>
              </a:lnSpc>
              <a:spcBef>
                <a:spcPct val="0"/>
              </a:spcBef>
              <a:spcAft>
                <a:spcPct val="0"/>
              </a:spcAft>
              <a:buClrTx/>
              <a:buSzTx/>
              <a:buFontTx/>
              <a:buNone/>
              <a:tabLst/>
            </a:pPr>
            <a:r>
              <a:rPr lang="en-US" sz="1200" dirty="0">
                <a:solidFill>
                  <a:schemeClr val="bg1"/>
                </a:solidFill>
                <a:latin typeface="Arial" charset="0"/>
              </a:rPr>
              <a:t>Officers Prepared to Effectively Operate at DA, ACOM, ASCCs, Joint, and COCOMS</a:t>
            </a:r>
            <a:endParaRPr kumimoji="0" lang="en-US" sz="1200" b="0" i="0" u="none" strike="noStrike" cap="none" normalizeH="0" baseline="0" dirty="0">
              <a:ln>
                <a:noFill/>
              </a:ln>
              <a:solidFill>
                <a:schemeClr val="bg1"/>
              </a:solidFill>
              <a:effectLst/>
              <a:latin typeface="Arial" charset="0"/>
            </a:endParaRPr>
          </a:p>
        </p:txBody>
      </p:sp>
      <p:sp>
        <p:nvSpPr>
          <p:cNvPr id="106" name="Rectangular Callout 105"/>
          <p:cNvSpPr/>
          <p:nvPr/>
        </p:nvSpPr>
        <p:spPr bwMode="auto">
          <a:xfrm>
            <a:off x="4340961" y="3709655"/>
            <a:ext cx="1435585" cy="1871330"/>
          </a:xfrm>
          <a:prstGeom prst="wedgeRectCallout">
            <a:avLst>
              <a:gd name="adj1" fmla="val -40275"/>
              <a:gd name="adj2" fmla="val -89170"/>
            </a:avLst>
          </a:prstGeom>
          <a:solidFill>
            <a:schemeClr val="tx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defTabSz="1357313" fontAlgn="base">
              <a:spcBef>
                <a:spcPct val="0"/>
              </a:spcBef>
              <a:spcAft>
                <a:spcPct val="0"/>
              </a:spcAft>
            </a:pPr>
            <a:r>
              <a:rPr lang="en-US" sz="1400" u="sng" dirty="0">
                <a:solidFill>
                  <a:schemeClr val="bg1"/>
                </a:solidFill>
                <a:latin typeface="Arial" charset="0"/>
              </a:rPr>
              <a:t>MAJOR</a:t>
            </a:r>
          </a:p>
          <a:p>
            <a:pPr algn="ctr" defTabSz="1357313" fontAlgn="base">
              <a:spcBef>
                <a:spcPct val="0"/>
              </a:spcBef>
              <a:spcAft>
                <a:spcPct val="0"/>
              </a:spcAft>
            </a:pPr>
            <a:endParaRPr lang="en-US" sz="1400" u="sng" dirty="0">
              <a:solidFill>
                <a:schemeClr val="bg1"/>
              </a:solidFill>
              <a:latin typeface="Arial" charset="0"/>
            </a:endParaRPr>
          </a:p>
          <a:p>
            <a:pPr defTabSz="1357313" fontAlgn="base">
              <a:spcBef>
                <a:spcPct val="0"/>
              </a:spcBef>
              <a:spcAft>
                <a:spcPct val="0"/>
              </a:spcAft>
              <a:buFont typeface="Wingdings" pitchFamily="2" charset="2"/>
              <a:buChar char="v"/>
            </a:pPr>
            <a:r>
              <a:rPr lang="en-US" sz="1200" b="1" dirty="0">
                <a:solidFill>
                  <a:schemeClr val="bg1"/>
                </a:solidFill>
                <a:latin typeface="Arial" charset="0"/>
              </a:rPr>
              <a:t> Joint</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Army Staff</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COCOM</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ACOM / ASCC</a:t>
            </a:r>
          </a:p>
        </p:txBody>
      </p:sp>
      <p:sp>
        <p:nvSpPr>
          <p:cNvPr id="107" name="Rectangular Callout 106"/>
          <p:cNvSpPr/>
          <p:nvPr/>
        </p:nvSpPr>
        <p:spPr bwMode="auto">
          <a:xfrm>
            <a:off x="2731236" y="3728705"/>
            <a:ext cx="1507389" cy="1871330"/>
          </a:xfrm>
          <a:prstGeom prst="wedgeRectCallout">
            <a:avLst>
              <a:gd name="adj1" fmla="val -37819"/>
              <a:gd name="adj2" fmla="val -87643"/>
            </a:avLst>
          </a:prstGeom>
          <a:solidFill>
            <a:schemeClr val="tx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defTabSz="1357313" fontAlgn="base">
              <a:spcBef>
                <a:spcPct val="0"/>
              </a:spcBef>
              <a:spcAft>
                <a:spcPct val="0"/>
              </a:spcAft>
            </a:pPr>
            <a:r>
              <a:rPr lang="en-US" sz="1400" u="sng" dirty="0">
                <a:solidFill>
                  <a:schemeClr val="bg1"/>
                </a:solidFill>
                <a:latin typeface="Arial" charset="0"/>
              </a:rPr>
              <a:t>CAPTAIN</a:t>
            </a:r>
          </a:p>
          <a:p>
            <a:pPr algn="ctr" defTabSz="1357313" fontAlgn="base">
              <a:spcBef>
                <a:spcPct val="0"/>
              </a:spcBef>
              <a:spcAft>
                <a:spcPct val="0"/>
              </a:spcAft>
            </a:pPr>
            <a:endParaRPr lang="en-US" sz="1200" u="sng" dirty="0">
              <a:solidFill>
                <a:schemeClr val="bg1"/>
              </a:solidFill>
              <a:latin typeface="Arial" charset="0"/>
            </a:endParaRPr>
          </a:p>
          <a:p>
            <a:pPr defTabSz="1357313" fontAlgn="base">
              <a:spcBef>
                <a:spcPct val="0"/>
              </a:spcBef>
              <a:spcAft>
                <a:spcPct val="0"/>
              </a:spcAft>
              <a:buFont typeface="Wingdings" pitchFamily="2" charset="2"/>
              <a:buChar char="v"/>
            </a:pPr>
            <a:r>
              <a:rPr lang="en-US" sz="1200" b="1" dirty="0">
                <a:solidFill>
                  <a:schemeClr val="bg1"/>
                </a:solidFill>
                <a:latin typeface="Arial" charset="0"/>
              </a:rPr>
              <a:t> Fellowship</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TRADOC</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Project Warrior</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Army Staff</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ACS</a:t>
            </a:r>
          </a:p>
          <a:p>
            <a:pPr defTabSz="1357313" fontAlgn="base">
              <a:spcBef>
                <a:spcPct val="0"/>
              </a:spcBef>
              <a:spcAft>
                <a:spcPct val="0"/>
              </a:spcAft>
              <a:buFont typeface="Wingdings" pitchFamily="2" charset="2"/>
              <a:buChar char="v"/>
            </a:pPr>
            <a:r>
              <a:rPr lang="en-US" sz="1200" b="1" dirty="0">
                <a:solidFill>
                  <a:schemeClr val="bg1"/>
                </a:solidFill>
                <a:latin typeface="Arial" charset="0"/>
              </a:rPr>
              <a:t> TWI</a:t>
            </a:r>
          </a:p>
        </p:txBody>
      </p:sp>
    </p:spTree>
    <p:extLst>
      <p:ext uri="{BB962C8B-B14F-4D97-AF65-F5344CB8AC3E}">
        <p14:creationId xmlns:p14="http://schemas.microsoft.com/office/powerpoint/2010/main" val="197233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2884786" y="-918"/>
            <a:ext cx="33998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dirty="0">
                <a:solidFill>
                  <a:srgbClr val="000000"/>
                </a:solidFill>
                <a:cs typeface="Arial" panose="020B0604020202020204" pitchFamily="34" charset="0"/>
              </a:rPr>
              <a:t>(13A / FA)</a:t>
            </a:r>
          </a:p>
          <a:p>
            <a:pPr algn="ctr">
              <a:spcBef>
                <a:spcPct val="0"/>
              </a:spcBef>
              <a:buFontTx/>
              <a:buNone/>
            </a:pPr>
            <a:r>
              <a:rPr lang="en-US" altLang="en-US" sz="2000" dirty="0">
                <a:solidFill>
                  <a:srgbClr val="000000"/>
                </a:solidFill>
                <a:cs typeface="Arial" panose="020B0604020202020204" pitchFamily="34" charset="0"/>
              </a:rPr>
              <a:t> DIVARTY, 1CD  – YG 2020 </a:t>
            </a:r>
          </a:p>
        </p:txBody>
      </p:sp>
      <p:graphicFrame>
        <p:nvGraphicFramePr>
          <p:cNvPr id="5" name="Table 4"/>
          <p:cNvGraphicFramePr>
            <a:graphicFrameLocks noGrp="1"/>
          </p:cNvGraphicFramePr>
          <p:nvPr/>
        </p:nvGraphicFramePr>
        <p:xfrm>
          <a:off x="1852038" y="882262"/>
          <a:ext cx="7291960" cy="648898"/>
        </p:xfrm>
        <a:graphic>
          <a:graphicData uri="http://schemas.openxmlformats.org/drawingml/2006/table">
            <a:tbl>
              <a:tblPr firstRow="1" bandRow="1">
                <a:tableStyleId>{073A0DAA-6AF3-43AB-8588-CEC1D06C72B9}</a:tableStyleId>
              </a:tblPr>
              <a:tblGrid>
                <a:gridCol w="1822990">
                  <a:extLst>
                    <a:ext uri="{9D8B030D-6E8A-4147-A177-3AD203B41FA5}">
                      <a16:colId xmlns:a16="http://schemas.microsoft.com/office/drawing/2014/main" val="20000"/>
                    </a:ext>
                  </a:extLst>
                </a:gridCol>
                <a:gridCol w="1822990">
                  <a:extLst>
                    <a:ext uri="{9D8B030D-6E8A-4147-A177-3AD203B41FA5}">
                      <a16:colId xmlns:a16="http://schemas.microsoft.com/office/drawing/2014/main" val="20001"/>
                    </a:ext>
                  </a:extLst>
                </a:gridCol>
                <a:gridCol w="1822990">
                  <a:extLst>
                    <a:ext uri="{9D8B030D-6E8A-4147-A177-3AD203B41FA5}">
                      <a16:colId xmlns:a16="http://schemas.microsoft.com/office/drawing/2014/main" val="20002"/>
                    </a:ext>
                  </a:extLst>
                </a:gridCol>
                <a:gridCol w="1822990">
                  <a:extLst>
                    <a:ext uri="{9D8B030D-6E8A-4147-A177-3AD203B41FA5}">
                      <a16:colId xmlns:a16="http://schemas.microsoft.com/office/drawing/2014/main" val="20003"/>
                    </a:ext>
                  </a:extLst>
                </a:gridCol>
              </a:tblGrid>
              <a:tr h="324449">
                <a:tc>
                  <a:txBody>
                    <a:bodyPr/>
                    <a:lstStyle/>
                    <a:p>
                      <a:pPr algn="ctr"/>
                      <a:r>
                        <a:rPr lang="en-US" sz="1200" dirty="0">
                          <a:solidFill>
                            <a:schemeClr val="tx1"/>
                          </a:solidFill>
                          <a:latin typeface=" Arial"/>
                        </a:rPr>
                        <a:t>Arrived FHTX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latin typeface=" Arial"/>
                        </a:rPr>
                        <a:t>Arrived in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latin typeface=" Arial"/>
                        </a:rPr>
                        <a:t>Months in 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latin typeface=" Arial"/>
                        </a:rPr>
                        <a:t>Months in KD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4449">
                <a:tc>
                  <a:txBody>
                    <a:bodyPr/>
                    <a:lstStyle/>
                    <a:p>
                      <a:pPr algn="ctr"/>
                      <a:r>
                        <a:rPr lang="en-US" sz="1200" dirty="0">
                          <a:solidFill>
                            <a:schemeClr val="tx1"/>
                          </a:solidFill>
                          <a:latin typeface=" Arial"/>
                        </a:rPr>
                        <a:t>02-JUL-24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 Arial"/>
                        </a:rPr>
                        <a:t>02-JUL-24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 Aria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latin typeface=" Arial"/>
                        </a:rPr>
                        <a:t>TBD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34057" y="884285"/>
            <a:ext cx="1775790" cy="2502953"/>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nvGraphicFramePr>
        <p:xfrm>
          <a:off x="1852038" y="1520402"/>
          <a:ext cx="7291960" cy="1866836"/>
        </p:xfrm>
        <a:graphic>
          <a:graphicData uri="http://schemas.openxmlformats.org/drawingml/2006/table">
            <a:tbl>
              <a:tblPr firstRow="1" bandRow="1">
                <a:tableStyleId>{073A0DAA-6AF3-43AB-8588-CEC1D06C72B9}</a:tableStyleId>
              </a:tblPr>
              <a:tblGrid>
                <a:gridCol w="3645980">
                  <a:extLst>
                    <a:ext uri="{9D8B030D-6E8A-4147-A177-3AD203B41FA5}">
                      <a16:colId xmlns:a16="http://schemas.microsoft.com/office/drawing/2014/main" val="20000"/>
                    </a:ext>
                  </a:extLst>
                </a:gridCol>
                <a:gridCol w="3645980">
                  <a:extLst>
                    <a:ext uri="{9D8B030D-6E8A-4147-A177-3AD203B41FA5}">
                      <a16:colId xmlns:a16="http://schemas.microsoft.com/office/drawing/2014/main" val="20001"/>
                    </a:ext>
                  </a:extLst>
                </a:gridCol>
              </a:tblGrid>
              <a:tr h="261730">
                <a:tc>
                  <a:txBody>
                    <a:bodyPr/>
                    <a:lstStyle/>
                    <a:p>
                      <a:pPr algn="ctr"/>
                      <a:r>
                        <a:rPr lang="en-US" sz="1200" dirty="0">
                          <a:solidFill>
                            <a:schemeClr val="tx1"/>
                          </a:solidFill>
                          <a:latin typeface=" Arial"/>
                        </a:rPr>
                        <a:t>Short-term Goals (1 - 2 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dirty="0">
                          <a:solidFill>
                            <a:schemeClr val="tx1"/>
                          </a:solidFill>
                          <a:latin typeface=" Arial"/>
                        </a:rPr>
                        <a:t>Long-term</a:t>
                      </a:r>
                      <a:r>
                        <a:rPr lang="en-US" sz="1200" baseline="0" dirty="0">
                          <a:solidFill>
                            <a:schemeClr val="tx1"/>
                          </a:solidFill>
                          <a:latin typeface=" Arial"/>
                        </a:rPr>
                        <a:t> Goals (2 - 5 Years)</a:t>
                      </a:r>
                      <a:endParaRPr lang="en-US" sz="1200" dirty="0">
                        <a:solidFill>
                          <a:schemeClr val="tx1"/>
                        </a:solidFill>
                        <a:latin typeface=" 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10000"/>
                  </a:ext>
                </a:extLst>
              </a:tr>
              <a:tr h="1592516">
                <a:tc>
                  <a:txBody>
                    <a:bodyPr/>
                    <a:lstStyle/>
                    <a:p>
                      <a:pPr marL="228600" indent="-228600" algn="l">
                        <a:buAutoNum type="arabicPeriod"/>
                      </a:pPr>
                      <a:r>
                        <a:rPr lang="en-US" sz="1000" dirty="0">
                          <a:solidFill>
                            <a:schemeClr val="tx1"/>
                          </a:solidFill>
                          <a:latin typeface="Arial" panose="020B0604020202020204" pitchFamily="34" charset="0"/>
                          <a:cs typeface="Arial" panose="020B0604020202020204" pitchFamily="34" charset="0"/>
                        </a:rPr>
                        <a:t>Enhance DIVARTY’s combat effectiveness by integrating space-base assets and capabilities to bolster lethality</a:t>
                      </a:r>
                    </a:p>
                    <a:p>
                      <a:pPr marL="228600" indent="-228600" algn="l">
                        <a:buAutoNum type="arabicPeriod"/>
                      </a:pPr>
                      <a:r>
                        <a:rPr lang="en-US" sz="1000" dirty="0">
                          <a:solidFill>
                            <a:schemeClr val="tx1"/>
                          </a:solidFill>
                          <a:latin typeface="Arial" panose="020B0604020202020204" pitchFamily="34" charset="0"/>
                          <a:cs typeface="Arial" panose="020B0604020202020204" pitchFamily="34" charset="0"/>
                        </a:rPr>
                        <a:t>Ensure consolidation of FA BNs under DIVARTY</a:t>
                      </a:r>
                    </a:p>
                    <a:p>
                      <a:pPr marL="228600" indent="-228600" algn="l">
                        <a:buAutoNum type="arabicPeriod"/>
                      </a:pPr>
                      <a:r>
                        <a:rPr lang="en-US" sz="1000" kern="1200" dirty="0">
                          <a:solidFill>
                            <a:schemeClr val="tx1"/>
                          </a:solidFill>
                          <a:latin typeface="Arial" panose="020B0604020202020204" pitchFamily="34" charset="0"/>
                          <a:ea typeface="+mn-ea"/>
                          <a:cs typeface="Arial" panose="020B0604020202020204" pitchFamily="34" charset="0"/>
                        </a:rPr>
                        <a:t>Establish a junior officer career mentorship initiative to nurture and retain FA Officers</a:t>
                      </a:r>
                    </a:p>
                    <a:p>
                      <a:pPr marL="230188" indent="-230188">
                        <a:buAutoNum type="arabicPeriod"/>
                      </a:pPr>
                      <a:r>
                        <a:rPr lang="en-US" sz="1000" dirty="0">
                          <a:solidFill>
                            <a:schemeClr val="tx1"/>
                          </a:solidFill>
                          <a:latin typeface="Arial" panose="020B0604020202020204" pitchFamily="34" charset="0"/>
                          <a:cs typeface="Arial" panose="020B0604020202020204" pitchFamily="34" charset="0"/>
                        </a:rPr>
                        <a:t>Publish 3</a:t>
                      </a:r>
                      <a:r>
                        <a:rPr lang="en-US" sz="1000" baseline="30000" dirty="0">
                          <a:solidFill>
                            <a:schemeClr val="tx1"/>
                          </a:solidFill>
                          <a:latin typeface="Arial" panose="020B0604020202020204" pitchFamily="34" charset="0"/>
                          <a:cs typeface="Arial" panose="020B0604020202020204" pitchFamily="34" charset="0"/>
                        </a:rPr>
                        <a:t>nd</a:t>
                      </a:r>
                      <a:r>
                        <a:rPr lang="en-US" sz="1000" dirty="0">
                          <a:solidFill>
                            <a:schemeClr val="tx1"/>
                          </a:solidFill>
                          <a:latin typeface="Arial" panose="020B0604020202020204" pitchFamily="34" charset="0"/>
                          <a:cs typeface="Arial" panose="020B0604020202020204" pitchFamily="34" charset="0"/>
                        </a:rPr>
                        <a:t> and 4</a:t>
                      </a:r>
                      <a:r>
                        <a:rPr lang="en-US" sz="1000" baseline="30000" dirty="0">
                          <a:solidFill>
                            <a:schemeClr val="tx1"/>
                          </a:solidFill>
                          <a:latin typeface="Arial" panose="020B0604020202020204" pitchFamily="34" charset="0"/>
                          <a:cs typeface="Arial" panose="020B0604020202020204" pitchFamily="34" charset="0"/>
                        </a:rPr>
                        <a:t>rd</a:t>
                      </a:r>
                      <a:r>
                        <a:rPr lang="en-US" sz="1000" dirty="0">
                          <a:solidFill>
                            <a:schemeClr val="tx1"/>
                          </a:solidFill>
                          <a:latin typeface="Arial" panose="020B0604020202020204" pitchFamily="34" charset="0"/>
                          <a:cs typeface="Arial" panose="020B0604020202020204" pitchFamily="34" charset="0"/>
                        </a:rPr>
                        <a:t> article </a:t>
                      </a:r>
                    </a:p>
                    <a:p>
                      <a:pPr marL="230188" indent="-230188">
                        <a:buAutoNum type="arabicPeriod"/>
                      </a:pPr>
                      <a:r>
                        <a:rPr lang="en-US" sz="1000" dirty="0">
                          <a:solidFill>
                            <a:schemeClr val="tx1"/>
                          </a:solidFill>
                          <a:latin typeface="Arial" panose="020B0604020202020204" pitchFamily="34" charset="0"/>
                          <a:cs typeface="Arial" panose="020B0604020202020204" pitchFamily="34" charset="0"/>
                        </a:rPr>
                        <a:t>Obtain 600 on ACFT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a:buAutoNum type="arabicPeriod"/>
                      </a:pPr>
                      <a:r>
                        <a:rPr lang="en-US" sz="1000" dirty="0">
                          <a:solidFill>
                            <a:schemeClr val="tx1"/>
                          </a:solidFill>
                          <a:latin typeface="Arial" panose="020B0604020202020204" pitchFamily="34" charset="0"/>
                          <a:cs typeface="Arial" panose="020B0604020202020204" pitchFamily="34" charset="0"/>
                        </a:rPr>
                        <a:t>Successfully complete MAJ KD time at the BN &amp; BDE levels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000" dirty="0">
                          <a:solidFill>
                            <a:schemeClr val="tx1"/>
                          </a:solidFill>
                          <a:latin typeface="Arial" panose="020B0604020202020204" pitchFamily="34" charset="0"/>
                          <a:cs typeface="Arial" panose="020B0604020202020204" pitchFamily="34" charset="0"/>
                        </a:rPr>
                        <a:t>Selected for ASP3 (PhD) program </a:t>
                      </a:r>
                    </a:p>
                    <a:p>
                      <a:pPr marL="228600" indent="-228600" algn="l">
                        <a:buAutoNum type="arabicPeriod"/>
                      </a:pPr>
                      <a:r>
                        <a:rPr lang="en-US" sz="1000" dirty="0">
                          <a:solidFill>
                            <a:schemeClr val="tx1"/>
                          </a:solidFill>
                          <a:latin typeface="Arial" panose="020B0604020202020204" pitchFamily="34" charset="0"/>
                          <a:cs typeface="Arial" panose="020B0604020202020204" pitchFamily="34" charset="0"/>
                        </a:rPr>
                        <a:t>Joint utilization billet</a:t>
                      </a:r>
                    </a:p>
                    <a:p>
                      <a:pPr marL="228600" indent="-228600" algn="l">
                        <a:buAutoNum type="arabicPeriod"/>
                      </a:pPr>
                      <a:r>
                        <a:rPr lang="en-US" sz="1000" dirty="0">
                          <a:solidFill>
                            <a:schemeClr val="tx1"/>
                          </a:solidFill>
                          <a:latin typeface="Arial" panose="020B0604020202020204" pitchFamily="34" charset="0"/>
                          <a:cs typeface="Arial" panose="020B0604020202020204" pitchFamily="34" charset="0"/>
                        </a:rPr>
                        <a:t>Remain competitive for LTC promotion</a:t>
                      </a:r>
                    </a:p>
                    <a:p>
                      <a:pPr marL="228600" indent="-228600" algn="l">
                        <a:buAutoNum type="arabicPeriod"/>
                      </a:pPr>
                      <a:r>
                        <a:rPr lang="en-US" sz="1000" dirty="0">
                          <a:solidFill>
                            <a:schemeClr val="tx1"/>
                          </a:solidFill>
                          <a:latin typeface="Arial" panose="020B0604020202020204" pitchFamily="34" charset="0"/>
                          <a:cs typeface="Arial" panose="020B0604020202020204" pitchFamily="34" charset="0"/>
                        </a:rPr>
                        <a:t>Maintain 600 on ACFT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404733" y="511817"/>
            <a:ext cx="1313180"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AS OF: 30 OCT 24</a:t>
            </a:r>
            <a:r>
              <a:rPr lang="en-US" sz="1000" b="1" dirty="0">
                <a:solidFill>
                  <a:srgbClr val="FF0000"/>
                </a:solidFill>
                <a:latin typeface="Arial" panose="020B0604020202020204" pitchFamily="34" charset="0"/>
                <a:cs typeface="Arial" panose="020B0604020202020204" pitchFamily="34" charset="0"/>
              </a:rPr>
              <a:t> </a:t>
            </a:r>
          </a:p>
        </p:txBody>
      </p:sp>
      <p:graphicFrame>
        <p:nvGraphicFramePr>
          <p:cNvPr id="9" name="Table 8"/>
          <p:cNvGraphicFramePr>
            <a:graphicFrameLocks noGrp="1"/>
          </p:cNvGraphicFramePr>
          <p:nvPr/>
        </p:nvGraphicFramePr>
        <p:xfrm>
          <a:off x="-2" y="5199243"/>
          <a:ext cx="9144000" cy="141790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39378">
                <a:tc>
                  <a:txBody>
                    <a:bodyPr/>
                    <a:lstStyle/>
                    <a:p>
                      <a:pPr algn="ctr"/>
                      <a:r>
                        <a:rPr lang="en-US" sz="1100" dirty="0">
                          <a:solidFill>
                            <a:schemeClr val="tx1"/>
                          </a:solidFill>
                          <a:latin typeface=" Arial"/>
                        </a:rPr>
                        <a:t>PREVIOUS</a:t>
                      </a:r>
                      <a:r>
                        <a:rPr lang="en-US" sz="1100" baseline="0" dirty="0">
                          <a:solidFill>
                            <a:schemeClr val="tx1"/>
                          </a:solidFill>
                          <a:latin typeface=" Arial"/>
                        </a:rPr>
                        <a:t> POSITIONS (3)</a:t>
                      </a:r>
                      <a:endParaRPr lang="en-US" sz="1100" dirty="0">
                        <a:solidFill>
                          <a:schemeClr val="tx1"/>
                        </a:solidFill>
                        <a:latin typeface=" Arial"/>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100" dirty="0">
                          <a:solidFill>
                            <a:schemeClr val="tx1"/>
                          </a:solidFill>
                          <a:latin typeface=" Arial"/>
                        </a:rPr>
                        <a:t>SUSTAINS (3)</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100" dirty="0">
                          <a:solidFill>
                            <a:schemeClr val="tx1"/>
                          </a:solidFill>
                          <a:latin typeface=" Arial"/>
                        </a:rPr>
                        <a:t>FAMILY</a:t>
                      </a:r>
                      <a:r>
                        <a:rPr lang="en-US" sz="1100" baseline="0" dirty="0">
                          <a:solidFill>
                            <a:schemeClr val="tx1"/>
                          </a:solidFill>
                          <a:latin typeface=" Arial"/>
                        </a:rPr>
                        <a:t> GOALS/NOTES</a:t>
                      </a:r>
                      <a:endParaRPr lang="en-US" sz="1100" dirty="0">
                        <a:solidFill>
                          <a:schemeClr val="tx1"/>
                        </a:solidFill>
                        <a:latin typeface=" Arial"/>
                      </a:endParaRP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0"/>
                  </a:ext>
                </a:extLst>
              </a:tr>
              <a:tr h="0">
                <a:tc>
                  <a:txBody>
                    <a:bodyPr/>
                    <a:lstStyle/>
                    <a:p>
                      <a:pPr marL="228600" indent="-228600" algn="l">
                        <a:buAutoNum type="arabicPeriod"/>
                      </a:pPr>
                      <a:r>
                        <a:rPr lang="en-US" sz="900" dirty="0">
                          <a:solidFill>
                            <a:schemeClr val="tx1"/>
                          </a:solidFill>
                          <a:latin typeface=" Arial"/>
                        </a:rPr>
                        <a:t>Career Manager (HRC, Ft Knox)</a:t>
                      </a:r>
                    </a:p>
                    <a:p>
                      <a:pPr marL="228600" indent="-228600" algn="l">
                        <a:buAutoNum type="arabicPeriod"/>
                      </a:pPr>
                      <a:r>
                        <a:rPr lang="en-US" sz="900" dirty="0">
                          <a:solidFill>
                            <a:schemeClr val="tx1"/>
                          </a:solidFill>
                          <a:latin typeface=" Arial"/>
                        </a:rPr>
                        <a:t>Future Readiness Officer (HRC, Ft Knox)</a:t>
                      </a:r>
                    </a:p>
                    <a:p>
                      <a:pPr marL="228600" indent="-228600" algn="l">
                        <a:buAutoNum type="arabicPeriod"/>
                      </a:pPr>
                      <a:r>
                        <a:rPr lang="en-US" sz="900" dirty="0">
                          <a:solidFill>
                            <a:schemeClr val="tx1"/>
                          </a:solidFill>
                          <a:latin typeface=" Arial"/>
                        </a:rPr>
                        <a:t>Battery Commander (1-82FA, Ft Cavazos)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28600" indent="-228600" algn="l">
                        <a:buAutoNum type="arabicPeriod"/>
                      </a:pPr>
                      <a:r>
                        <a:rPr lang="en-US" sz="900" dirty="0">
                          <a:solidFill>
                            <a:schemeClr val="tx1"/>
                          </a:solidFill>
                          <a:latin typeface=" Arial"/>
                        </a:rPr>
                        <a:t>Mentorship (Inside &amp; Outside the Army)</a:t>
                      </a:r>
                    </a:p>
                    <a:p>
                      <a:pPr marL="228600" indent="-228600" algn="l">
                        <a:buAutoNum type="arabicPeriod"/>
                      </a:pPr>
                      <a:r>
                        <a:rPr lang="en-US" sz="900" dirty="0">
                          <a:solidFill>
                            <a:schemeClr val="tx1"/>
                          </a:solidFill>
                          <a:latin typeface=" Arial"/>
                        </a:rPr>
                        <a:t>Resiliency and Patience</a:t>
                      </a:r>
                    </a:p>
                    <a:p>
                      <a:pPr marL="228600" indent="-228600" algn="l">
                        <a:buAutoNum type="arabicPeriod"/>
                      </a:pPr>
                      <a:r>
                        <a:rPr lang="en-US" sz="900" dirty="0">
                          <a:solidFill>
                            <a:schemeClr val="tx1"/>
                          </a:solidFill>
                          <a:latin typeface=" Arial"/>
                        </a:rPr>
                        <a:t>Building and Maintaining Relationships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28600" indent="-228600">
                        <a:buFont typeface="Arial" panose="020B0604020202020204" pitchFamily="34" charset="0"/>
                        <a:buChar char="•"/>
                      </a:pPr>
                      <a:r>
                        <a:rPr lang="en-US" sz="900" kern="1200" dirty="0">
                          <a:solidFill>
                            <a:schemeClr val="dk1"/>
                          </a:solidFill>
                          <a:latin typeface=" Arial"/>
                          <a:ea typeface="+mn-ea"/>
                          <a:cs typeface="+mn-cs"/>
                        </a:rPr>
                        <a:t>Maintain a strong, spiritual family through routines </a:t>
                      </a:r>
                    </a:p>
                    <a:p>
                      <a:pPr marL="228600" indent="-228600">
                        <a:buFont typeface="Arial" panose="020B0604020202020204" pitchFamily="34" charset="0"/>
                        <a:buChar char="•"/>
                      </a:pPr>
                      <a:r>
                        <a:rPr lang="en-US" sz="900" kern="1200" dirty="0">
                          <a:solidFill>
                            <a:schemeClr val="dk1"/>
                          </a:solidFill>
                          <a:latin typeface=" Arial"/>
                          <a:ea typeface="+mn-ea"/>
                          <a:cs typeface="+mn-cs"/>
                        </a:rPr>
                        <a:t>Plan and conduct yearly family vacations</a:t>
                      </a:r>
                    </a:p>
                    <a:p>
                      <a:pPr marL="228600" indent="-228600">
                        <a:buFont typeface="Arial" panose="020B0604020202020204" pitchFamily="34" charset="0"/>
                        <a:buChar char="•"/>
                      </a:pPr>
                      <a:r>
                        <a:rPr lang="en-US" sz="900" kern="1200" dirty="0">
                          <a:solidFill>
                            <a:schemeClr val="dk1"/>
                          </a:solidFill>
                          <a:latin typeface=" Arial"/>
                          <a:ea typeface="+mn-ea"/>
                          <a:cs typeface="+mn-cs"/>
                        </a:rPr>
                        <a:t>Celebrate important milestones for each family member</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ctr"/>
                      <a:r>
                        <a:rPr lang="en-US" sz="1100" b="1" dirty="0">
                          <a:solidFill>
                            <a:schemeClr val="tx1"/>
                          </a:solidFill>
                          <a:latin typeface=" Arial"/>
                        </a:rPr>
                        <a:t>FUTURE POSITIONS (3)</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lang="en-US" sz="1100" b="1" dirty="0">
                          <a:solidFill>
                            <a:schemeClr val="tx1"/>
                          </a:solidFill>
                          <a:latin typeface=" Arial"/>
                        </a:rPr>
                        <a:t>AREAS TO GROW (3)</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vMerge="1">
                  <a:txBody>
                    <a:bodyPr/>
                    <a:lstStyle/>
                    <a:p>
                      <a:pPr algn="ctr"/>
                      <a:endParaRPr lang="en-US" sz="1400" dirty="0">
                        <a:solidFill>
                          <a:schemeClr val="tx1"/>
                        </a:solidFill>
                        <a:latin typeface=" 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39378">
                <a:tc rowSpan="2">
                  <a:txBody>
                    <a:bodyPr/>
                    <a:lstStyle/>
                    <a:p>
                      <a:pPr marL="228600" indent="-228600" algn="l">
                        <a:buAutoNum type="arabicPeriod"/>
                      </a:pPr>
                      <a:r>
                        <a:rPr lang="en-US" sz="900" dirty="0">
                          <a:solidFill>
                            <a:schemeClr val="tx1"/>
                          </a:solidFill>
                          <a:latin typeface=" Arial"/>
                        </a:rPr>
                        <a:t>BN XO</a:t>
                      </a:r>
                    </a:p>
                    <a:p>
                      <a:pPr marL="228600" indent="-228600" algn="l">
                        <a:buAutoNum type="arabicPeriod"/>
                      </a:pPr>
                      <a:r>
                        <a:rPr lang="en-US" sz="900" dirty="0">
                          <a:solidFill>
                            <a:schemeClr val="tx1"/>
                          </a:solidFill>
                          <a:latin typeface=" Arial"/>
                        </a:rPr>
                        <a:t>DIVARTY/BDE XO</a:t>
                      </a:r>
                    </a:p>
                    <a:p>
                      <a:pPr marL="228600" indent="-228600" algn="l">
                        <a:buAutoNum type="arabicPeriod"/>
                      </a:pPr>
                      <a:r>
                        <a:rPr lang="en-US" sz="900">
                          <a:solidFill>
                            <a:schemeClr val="tx1"/>
                          </a:solidFill>
                          <a:latin typeface=" Arial"/>
                        </a:rPr>
                        <a:t>Joint Utilization or Nominative Assignment </a:t>
                      </a:r>
                      <a:endParaRPr lang="en-US" sz="900" dirty="0">
                        <a:solidFill>
                          <a:schemeClr val="tx1"/>
                        </a:solidFill>
                        <a:latin typeface=" Arial"/>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28600" indent="-228600" algn="l">
                        <a:buAutoNum type="arabicPeriod"/>
                      </a:pPr>
                      <a:r>
                        <a:rPr lang="en-US" sz="900" dirty="0">
                          <a:solidFill>
                            <a:schemeClr val="tx1"/>
                          </a:solidFill>
                          <a:latin typeface=" Arial"/>
                        </a:rPr>
                        <a:t>Work/ Family Balance </a:t>
                      </a:r>
                    </a:p>
                    <a:p>
                      <a:pPr marL="228600" indent="-228600" algn="l">
                        <a:buAutoNum type="arabicPeriod"/>
                      </a:pPr>
                      <a:r>
                        <a:rPr lang="en-US" sz="900" dirty="0">
                          <a:solidFill>
                            <a:schemeClr val="tx1"/>
                          </a:solidFill>
                          <a:latin typeface=" Arial"/>
                        </a:rPr>
                        <a:t>Personal &amp; Professional Reading &amp; Writing </a:t>
                      </a:r>
                    </a:p>
                    <a:p>
                      <a:pPr marL="228600" indent="-228600" algn="l">
                        <a:buAutoNum type="arabicPeriod"/>
                      </a:pPr>
                      <a:r>
                        <a:rPr lang="en-US" sz="900" dirty="0">
                          <a:solidFill>
                            <a:schemeClr val="tx1"/>
                          </a:solidFill>
                          <a:latin typeface=" Arial"/>
                        </a:rPr>
                        <a:t>Strategic Thinking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chemeClr val="tx1"/>
                          </a:solidFill>
                          <a:latin typeface=" Arial"/>
                        </a:rPr>
                        <a:t>NEXT OER THRU-DATE</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3"/>
                  </a:ext>
                </a:extLst>
              </a:tr>
              <a:tr h="250297">
                <a:tc vMerge="1">
                  <a:txBody>
                    <a:bodyPr/>
                    <a:lstStyle/>
                    <a:p>
                      <a:pPr algn="ctr"/>
                      <a:endParaRPr lang="en-US" sz="1400" dirty="0">
                        <a:solidFill>
                          <a:schemeClr val="tx1"/>
                        </a:solidFill>
                        <a:latin typeface=" 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1400" dirty="0">
                        <a:solidFill>
                          <a:schemeClr val="tx1"/>
                        </a:solidFill>
                        <a:latin typeface=" 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C00000"/>
                          </a:solidFill>
                          <a:latin typeface=" Arial"/>
                        </a:rPr>
                        <a:t>20-JUNE-25</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777380" y="3830375"/>
          <a:ext cx="8190455" cy="219158"/>
        </p:xfrm>
        <a:graphic>
          <a:graphicData uri="http://schemas.openxmlformats.org/drawingml/2006/table">
            <a:tbl>
              <a:tblPr firstRow="1" bandRow="1">
                <a:tableStyleId>{5C22544A-7EE6-4342-B048-85BDC9FD1C3A}</a:tableStyleId>
              </a:tblPr>
              <a:tblGrid>
                <a:gridCol w="1170065">
                  <a:extLst>
                    <a:ext uri="{9D8B030D-6E8A-4147-A177-3AD203B41FA5}">
                      <a16:colId xmlns:a16="http://schemas.microsoft.com/office/drawing/2014/main" val="20000"/>
                    </a:ext>
                  </a:extLst>
                </a:gridCol>
                <a:gridCol w="1170065">
                  <a:extLst>
                    <a:ext uri="{9D8B030D-6E8A-4147-A177-3AD203B41FA5}">
                      <a16:colId xmlns:a16="http://schemas.microsoft.com/office/drawing/2014/main" val="20001"/>
                    </a:ext>
                  </a:extLst>
                </a:gridCol>
                <a:gridCol w="1170065">
                  <a:extLst>
                    <a:ext uri="{9D8B030D-6E8A-4147-A177-3AD203B41FA5}">
                      <a16:colId xmlns:a16="http://schemas.microsoft.com/office/drawing/2014/main" val="20002"/>
                    </a:ext>
                  </a:extLst>
                </a:gridCol>
                <a:gridCol w="1170065">
                  <a:extLst>
                    <a:ext uri="{9D8B030D-6E8A-4147-A177-3AD203B41FA5}">
                      <a16:colId xmlns:a16="http://schemas.microsoft.com/office/drawing/2014/main" val="20003"/>
                    </a:ext>
                  </a:extLst>
                </a:gridCol>
                <a:gridCol w="1170065">
                  <a:extLst>
                    <a:ext uri="{9D8B030D-6E8A-4147-A177-3AD203B41FA5}">
                      <a16:colId xmlns:a16="http://schemas.microsoft.com/office/drawing/2014/main" val="20004"/>
                    </a:ext>
                  </a:extLst>
                </a:gridCol>
                <a:gridCol w="1170065">
                  <a:extLst>
                    <a:ext uri="{9D8B030D-6E8A-4147-A177-3AD203B41FA5}">
                      <a16:colId xmlns:a16="http://schemas.microsoft.com/office/drawing/2014/main" val="20005"/>
                    </a:ext>
                  </a:extLst>
                </a:gridCol>
                <a:gridCol w="1170065">
                  <a:extLst>
                    <a:ext uri="{9D8B030D-6E8A-4147-A177-3AD203B41FA5}">
                      <a16:colId xmlns:a16="http://schemas.microsoft.com/office/drawing/2014/main" val="20006"/>
                    </a:ext>
                  </a:extLst>
                </a:gridCol>
              </a:tblGrid>
              <a:tr h="219158">
                <a:tc>
                  <a:txBody>
                    <a:bodyPr/>
                    <a:lstStyle/>
                    <a:p>
                      <a:pPr algn="ctr"/>
                      <a:r>
                        <a:rPr lang="en-US" sz="700" b="0" dirty="0">
                          <a:solidFill>
                            <a:schemeClr val="tx1"/>
                          </a:solidFill>
                          <a:latin typeface=" Arial"/>
                        </a:rPr>
                        <a:t>Pre-KD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0" dirty="0">
                          <a:solidFill>
                            <a:schemeClr val="tx1"/>
                          </a:solidFill>
                          <a:latin typeface=" Arial"/>
                        </a:rPr>
                        <a:t>KD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0" dirty="0">
                          <a:solidFill>
                            <a:schemeClr val="tx1"/>
                          </a:solidFill>
                          <a:latin typeface=" Arial"/>
                        </a:rPr>
                        <a:t>KD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0" dirty="0">
                          <a:solidFill>
                            <a:schemeClr val="tx1"/>
                          </a:solidFill>
                          <a:latin typeface=" Arial"/>
                        </a:rPr>
                        <a:t>ASP3 (SAMS)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0" dirty="0">
                          <a:solidFill>
                            <a:schemeClr val="tx1"/>
                          </a:solidFill>
                          <a:latin typeface=" Arial"/>
                        </a:rPr>
                        <a:t>ASP3 (SAMS)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 Arial"/>
                        </a:rPr>
                        <a:t>ASP3 (SAMS)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0" dirty="0">
                          <a:solidFill>
                            <a:schemeClr val="tx1"/>
                          </a:solidFill>
                          <a:latin typeface=" Arial"/>
                        </a:rPr>
                        <a:t>Joint Utilization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bl>
          </a:graphicData>
        </a:graphic>
      </p:graphicFrame>
      <p:sp>
        <p:nvSpPr>
          <p:cNvPr id="11" name="Rectangle 10"/>
          <p:cNvSpPr/>
          <p:nvPr/>
        </p:nvSpPr>
        <p:spPr>
          <a:xfrm>
            <a:off x="-7869" y="3449199"/>
            <a:ext cx="1241045"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Professional &gt;</a:t>
            </a:r>
          </a:p>
        </p:txBody>
      </p:sp>
      <p:sp>
        <p:nvSpPr>
          <p:cNvPr id="58" name="Rectangle 57"/>
          <p:cNvSpPr/>
          <p:nvPr/>
        </p:nvSpPr>
        <p:spPr>
          <a:xfrm>
            <a:off x="-3873" y="4190596"/>
            <a:ext cx="966931" cy="276999"/>
          </a:xfrm>
          <a:prstGeom prst="rect">
            <a:avLst/>
          </a:prstGeom>
        </p:spPr>
        <p:txBody>
          <a:bodyPr wrap="none">
            <a:spAutoFit/>
          </a:bodyPr>
          <a:lstStyle/>
          <a:p>
            <a:r>
              <a:rPr lang="en-US" sz="1200" b="1" dirty="0">
                <a:latin typeface="Arial" panose="020B0604020202020204" pitchFamily="34" charset="0"/>
                <a:cs typeface="Arial" panose="020B0604020202020204" pitchFamily="34" charset="0"/>
              </a:rPr>
              <a:t>Personal &gt;</a:t>
            </a:r>
          </a:p>
        </p:txBody>
      </p:sp>
      <p:cxnSp>
        <p:nvCxnSpPr>
          <p:cNvPr id="13" name="Straight Connector 12"/>
          <p:cNvCxnSpPr/>
          <p:nvPr/>
        </p:nvCxnSpPr>
        <p:spPr>
          <a:xfrm>
            <a:off x="774998" y="3756939"/>
            <a:ext cx="0" cy="433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946573" y="3756939"/>
            <a:ext cx="0" cy="433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18148" y="3756939"/>
            <a:ext cx="0" cy="433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287342" y="3756939"/>
            <a:ext cx="0" cy="433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458917" y="3756939"/>
            <a:ext cx="0" cy="433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628111" y="3756939"/>
            <a:ext cx="0" cy="433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99686" y="3756939"/>
            <a:ext cx="0" cy="4336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741592" y="4144896"/>
            <a:ext cx="397866" cy="276999"/>
          </a:xfrm>
          <a:prstGeom prst="rect">
            <a:avLst/>
          </a:prstGeom>
        </p:spPr>
        <p:txBody>
          <a:bodyPr wrap="none">
            <a:spAutoFit/>
          </a:bodyPr>
          <a:lstStyle/>
          <a:p>
            <a:r>
              <a:rPr lang="en-US" sz="1200" b="1" dirty="0">
                <a:solidFill>
                  <a:prstClr val="black"/>
                </a:solidFill>
                <a:latin typeface="Arial" panose="020B0604020202020204" pitchFamily="34" charset="0"/>
                <a:cs typeface="Arial" panose="020B0604020202020204" pitchFamily="34" charset="0"/>
              </a:rPr>
              <a:t>’25</a:t>
            </a:r>
            <a:endParaRPr lang="en-US" dirty="0">
              <a:latin typeface="Arial" panose="020B0604020202020204" pitchFamily="34" charset="0"/>
              <a:cs typeface="Arial" panose="020B0604020202020204" pitchFamily="34" charset="0"/>
            </a:endParaRPr>
          </a:p>
        </p:txBody>
      </p:sp>
      <p:sp>
        <p:nvSpPr>
          <p:cNvPr id="68" name="Rectangle 67"/>
          <p:cNvSpPr/>
          <p:nvPr/>
        </p:nvSpPr>
        <p:spPr>
          <a:xfrm>
            <a:off x="2910887" y="4144896"/>
            <a:ext cx="397866" cy="276999"/>
          </a:xfrm>
          <a:prstGeom prst="rect">
            <a:avLst/>
          </a:prstGeom>
        </p:spPr>
        <p:txBody>
          <a:bodyPr wrap="none">
            <a:spAutoFit/>
          </a:bodyPr>
          <a:lstStyle/>
          <a:p>
            <a:r>
              <a:rPr lang="en-US" sz="1200" b="1" dirty="0">
                <a:solidFill>
                  <a:prstClr val="black"/>
                </a:solidFill>
                <a:latin typeface="Arial" panose="020B0604020202020204" pitchFamily="34" charset="0"/>
                <a:cs typeface="Arial" panose="020B0604020202020204" pitchFamily="34" charset="0"/>
              </a:rPr>
              <a:t>‘26</a:t>
            </a:r>
            <a:endParaRPr lang="en-US" dirty="0">
              <a:latin typeface="Arial" panose="020B0604020202020204" pitchFamily="34" charset="0"/>
              <a:cs typeface="Arial" panose="020B0604020202020204" pitchFamily="34" charset="0"/>
            </a:endParaRPr>
          </a:p>
        </p:txBody>
      </p:sp>
      <p:sp>
        <p:nvSpPr>
          <p:cNvPr id="69" name="Rectangle 68"/>
          <p:cNvSpPr/>
          <p:nvPr/>
        </p:nvSpPr>
        <p:spPr>
          <a:xfrm>
            <a:off x="4080182" y="4144896"/>
            <a:ext cx="397866" cy="276999"/>
          </a:xfrm>
          <a:prstGeom prst="rect">
            <a:avLst/>
          </a:prstGeom>
        </p:spPr>
        <p:txBody>
          <a:bodyPr wrap="none">
            <a:spAutoFit/>
          </a:bodyPr>
          <a:lstStyle/>
          <a:p>
            <a:r>
              <a:rPr lang="en-US" sz="1200" b="1" dirty="0">
                <a:solidFill>
                  <a:prstClr val="black"/>
                </a:solidFill>
                <a:latin typeface="Arial" panose="020B0604020202020204" pitchFamily="34" charset="0"/>
                <a:cs typeface="Arial" panose="020B0604020202020204" pitchFamily="34" charset="0"/>
              </a:rPr>
              <a:t>’27</a:t>
            </a:r>
            <a:endParaRPr lang="en-US" dirty="0">
              <a:latin typeface="Arial" panose="020B0604020202020204" pitchFamily="34" charset="0"/>
              <a:cs typeface="Arial" panose="020B0604020202020204" pitchFamily="34" charset="0"/>
            </a:endParaRPr>
          </a:p>
        </p:txBody>
      </p:sp>
      <p:sp>
        <p:nvSpPr>
          <p:cNvPr id="70" name="Rectangle 69"/>
          <p:cNvSpPr/>
          <p:nvPr/>
        </p:nvSpPr>
        <p:spPr>
          <a:xfrm>
            <a:off x="5249477" y="4144896"/>
            <a:ext cx="397866" cy="276999"/>
          </a:xfrm>
          <a:prstGeom prst="rect">
            <a:avLst/>
          </a:prstGeom>
        </p:spPr>
        <p:txBody>
          <a:bodyPr wrap="none">
            <a:spAutoFit/>
          </a:bodyPr>
          <a:lstStyle/>
          <a:p>
            <a:r>
              <a:rPr lang="en-US" sz="1200" b="1" dirty="0">
                <a:solidFill>
                  <a:prstClr val="black"/>
                </a:solidFill>
                <a:latin typeface="Arial" panose="020B0604020202020204" pitchFamily="34" charset="0"/>
                <a:cs typeface="Arial" panose="020B0604020202020204" pitchFamily="34" charset="0"/>
              </a:rPr>
              <a:t>’28</a:t>
            </a:r>
            <a:endParaRPr lang="en-US" dirty="0">
              <a:latin typeface="Arial" panose="020B0604020202020204" pitchFamily="34" charset="0"/>
              <a:cs typeface="Arial" panose="020B0604020202020204" pitchFamily="34" charset="0"/>
            </a:endParaRPr>
          </a:p>
        </p:txBody>
      </p:sp>
      <p:sp>
        <p:nvSpPr>
          <p:cNvPr id="71" name="Rectangle 70"/>
          <p:cNvSpPr/>
          <p:nvPr/>
        </p:nvSpPr>
        <p:spPr>
          <a:xfrm>
            <a:off x="6418772" y="4144896"/>
            <a:ext cx="397866" cy="276999"/>
          </a:xfrm>
          <a:prstGeom prst="rect">
            <a:avLst/>
          </a:prstGeom>
        </p:spPr>
        <p:txBody>
          <a:bodyPr wrap="none">
            <a:spAutoFit/>
          </a:bodyPr>
          <a:lstStyle/>
          <a:p>
            <a:r>
              <a:rPr lang="en-US" sz="1200" b="1" dirty="0">
                <a:solidFill>
                  <a:prstClr val="black"/>
                </a:solidFill>
                <a:latin typeface="Arial" panose="020B0604020202020204" pitchFamily="34" charset="0"/>
                <a:cs typeface="Arial" panose="020B0604020202020204" pitchFamily="34" charset="0"/>
              </a:rPr>
              <a:t>’29</a:t>
            </a:r>
            <a:endParaRPr lang="en-US" dirty="0">
              <a:latin typeface="Arial" panose="020B0604020202020204" pitchFamily="34" charset="0"/>
              <a:cs typeface="Arial" panose="020B0604020202020204" pitchFamily="34" charset="0"/>
            </a:endParaRPr>
          </a:p>
        </p:txBody>
      </p:sp>
      <p:sp>
        <p:nvSpPr>
          <p:cNvPr id="72" name="Rectangle 71"/>
          <p:cNvSpPr/>
          <p:nvPr/>
        </p:nvSpPr>
        <p:spPr>
          <a:xfrm>
            <a:off x="7588067" y="4144896"/>
            <a:ext cx="397866" cy="276999"/>
          </a:xfrm>
          <a:prstGeom prst="rect">
            <a:avLst/>
          </a:prstGeom>
        </p:spPr>
        <p:txBody>
          <a:bodyPr wrap="none">
            <a:spAutoFit/>
          </a:bodyPr>
          <a:lstStyle/>
          <a:p>
            <a:r>
              <a:rPr lang="en-US" sz="1200" b="1" dirty="0">
                <a:solidFill>
                  <a:prstClr val="black"/>
                </a:solidFill>
                <a:latin typeface="Arial" panose="020B0604020202020204" pitchFamily="34" charset="0"/>
                <a:cs typeface="Arial" panose="020B0604020202020204" pitchFamily="34" charset="0"/>
              </a:rPr>
              <a:t>’30</a:t>
            </a:r>
            <a:endParaRPr lang="en-US" dirty="0">
              <a:latin typeface="Arial" panose="020B0604020202020204" pitchFamily="34" charset="0"/>
              <a:cs typeface="Arial" panose="020B0604020202020204" pitchFamily="34" charset="0"/>
            </a:endParaRPr>
          </a:p>
        </p:txBody>
      </p:sp>
      <p:sp>
        <p:nvSpPr>
          <p:cNvPr id="73" name="Rectangle 72"/>
          <p:cNvSpPr/>
          <p:nvPr/>
        </p:nvSpPr>
        <p:spPr>
          <a:xfrm>
            <a:off x="8757362" y="4144896"/>
            <a:ext cx="397866" cy="276999"/>
          </a:xfrm>
          <a:prstGeom prst="rect">
            <a:avLst/>
          </a:prstGeom>
        </p:spPr>
        <p:txBody>
          <a:bodyPr wrap="none">
            <a:spAutoFit/>
          </a:bodyPr>
          <a:lstStyle/>
          <a:p>
            <a:r>
              <a:rPr lang="en-US" sz="1200" b="1" dirty="0">
                <a:solidFill>
                  <a:prstClr val="black"/>
                </a:solidFill>
                <a:latin typeface="Arial" panose="020B0604020202020204" pitchFamily="34" charset="0"/>
                <a:cs typeface="Arial" panose="020B0604020202020204" pitchFamily="34" charset="0"/>
              </a:rPr>
              <a:t>’31</a:t>
            </a:r>
            <a:endParaRPr lang="en-US" dirty="0">
              <a:latin typeface="Arial" panose="020B0604020202020204" pitchFamily="34" charset="0"/>
              <a:cs typeface="Arial" panose="020B0604020202020204" pitchFamily="34" charset="0"/>
            </a:endParaRPr>
          </a:p>
        </p:txBody>
      </p:sp>
      <p:sp>
        <p:nvSpPr>
          <p:cNvPr id="76" name="TextBox 33"/>
          <p:cNvSpPr txBox="1">
            <a:spLocks noChangeArrowheads="1"/>
          </p:cNvSpPr>
          <p:nvPr/>
        </p:nvSpPr>
        <p:spPr bwMode="auto">
          <a:xfrm>
            <a:off x="-7868" y="3851636"/>
            <a:ext cx="8519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600" b="1" dirty="0">
                <a:solidFill>
                  <a:srgbClr val="000000"/>
                </a:solidFill>
                <a:cs typeface="Arial" panose="020B0604020202020204" pitchFamily="34" charset="0"/>
              </a:rPr>
              <a:t>Promoted to MAJ</a:t>
            </a:r>
          </a:p>
          <a:p>
            <a:pPr eaLnBrk="1" hangingPunct="1">
              <a:spcBef>
                <a:spcPct val="0"/>
              </a:spcBef>
              <a:buFontTx/>
              <a:buNone/>
            </a:pPr>
            <a:r>
              <a:rPr lang="en-US" altLang="en-US" sz="600" b="1" dirty="0">
                <a:solidFill>
                  <a:srgbClr val="000000"/>
                </a:solidFill>
                <a:cs typeface="Arial" panose="020B0604020202020204" pitchFamily="34" charset="0"/>
              </a:rPr>
              <a:t>(July 2023)</a:t>
            </a:r>
          </a:p>
        </p:txBody>
      </p:sp>
      <p:sp>
        <p:nvSpPr>
          <p:cNvPr id="42" name="TextBox 33">
            <a:extLst>
              <a:ext uri="{FF2B5EF4-FFF2-40B4-BE49-F238E27FC236}">
                <a16:creationId xmlns:a16="http://schemas.microsoft.com/office/drawing/2014/main" id="{242E8F3A-EA30-4EF9-0327-4645E49DBA10}"/>
              </a:ext>
            </a:extLst>
          </p:cNvPr>
          <p:cNvSpPr txBox="1">
            <a:spLocks noChangeArrowheads="1"/>
          </p:cNvSpPr>
          <p:nvPr/>
        </p:nvSpPr>
        <p:spPr bwMode="auto">
          <a:xfrm>
            <a:off x="3599505" y="3550070"/>
            <a:ext cx="863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 b="1" dirty="0">
                <a:solidFill>
                  <a:srgbClr val="000000"/>
                </a:solidFill>
                <a:cs typeface="Arial" panose="020B0604020202020204" pitchFamily="34" charset="0"/>
              </a:rPr>
              <a:t>ASP3 Board</a:t>
            </a:r>
          </a:p>
        </p:txBody>
      </p:sp>
      <p:graphicFrame>
        <p:nvGraphicFramePr>
          <p:cNvPr id="35" name="Group 86">
            <a:extLst>
              <a:ext uri="{FF2B5EF4-FFF2-40B4-BE49-F238E27FC236}">
                <a16:creationId xmlns:a16="http://schemas.microsoft.com/office/drawing/2014/main" id="{2868F588-1FB2-7120-946C-8D05CF645B1C}"/>
              </a:ext>
            </a:extLst>
          </p:cNvPr>
          <p:cNvGraphicFramePr>
            <a:graphicFrameLocks noGrp="1"/>
          </p:cNvGraphicFramePr>
          <p:nvPr/>
        </p:nvGraphicFramePr>
        <p:xfrm>
          <a:off x="8890" y="4475504"/>
          <a:ext cx="8958941" cy="609600"/>
        </p:xfrm>
        <a:graphic>
          <a:graphicData uri="http://schemas.openxmlformats.org/drawingml/2006/table">
            <a:tbl>
              <a:tblPr/>
              <a:tblGrid>
                <a:gridCol w="734304">
                  <a:extLst>
                    <a:ext uri="{9D8B030D-6E8A-4147-A177-3AD203B41FA5}">
                      <a16:colId xmlns:a16="http://schemas.microsoft.com/office/drawing/2014/main" val="20000"/>
                    </a:ext>
                  </a:extLst>
                </a:gridCol>
                <a:gridCol w="1174436">
                  <a:extLst>
                    <a:ext uri="{9D8B030D-6E8A-4147-A177-3AD203B41FA5}">
                      <a16:colId xmlns:a16="http://schemas.microsoft.com/office/drawing/2014/main" val="20001"/>
                    </a:ext>
                  </a:extLst>
                </a:gridCol>
                <a:gridCol w="1175407">
                  <a:extLst>
                    <a:ext uri="{9D8B030D-6E8A-4147-A177-3AD203B41FA5}">
                      <a16:colId xmlns:a16="http://schemas.microsoft.com/office/drawing/2014/main" val="20002"/>
                    </a:ext>
                  </a:extLst>
                </a:gridCol>
                <a:gridCol w="1183859">
                  <a:extLst>
                    <a:ext uri="{9D8B030D-6E8A-4147-A177-3AD203B41FA5}">
                      <a16:colId xmlns:a16="http://schemas.microsoft.com/office/drawing/2014/main" val="20003"/>
                    </a:ext>
                  </a:extLst>
                </a:gridCol>
                <a:gridCol w="1174960">
                  <a:extLst>
                    <a:ext uri="{9D8B030D-6E8A-4147-A177-3AD203B41FA5}">
                      <a16:colId xmlns:a16="http://schemas.microsoft.com/office/drawing/2014/main" val="20004"/>
                    </a:ext>
                  </a:extLst>
                </a:gridCol>
                <a:gridCol w="1183859">
                  <a:extLst>
                    <a:ext uri="{9D8B030D-6E8A-4147-A177-3AD203B41FA5}">
                      <a16:colId xmlns:a16="http://schemas.microsoft.com/office/drawing/2014/main" val="20005"/>
                    </a:ext>
                  </a:extLst>
                </a:gridCol>
                <a:gridCol w="1166058">
                  <a:extLst>
                    <a:ext uri="{9D8B030D-6E8A-4147-A177-3AD203B41FA5}">
                      <a16:colId xmlns:a16="http://schemas.microsoft.com/office/drawing/2014/main" val="20006"/>
                    </a:ext>
                  </a:extLst>
                </a:gridCol>
                <a:gridCol w="1166058">
                  <a:extLst>
                    <a:ext uri="{9D8B030D-6E8A-4147-A177-3AD203B41FA5}">
                      <a16:colId xmlns:a16="http://schemas.microsoft.com/office/drawing/2014/main" val="2428820673"/>
                    </a:ext>
                  </a:extLst>
                </a:gridCol>
              </a:tblGrid>
              <a:tr h="108414">
                <a:tc gridSpan="8">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FAMILY TIMELINE</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hMerge="1">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90000"/>
                      </a:schemeClr>
                    </a:solidFill>
                  </a:tcPr>
                </a:tc>
                <a:extLst>
                  <a:ext uri="{0D108BD9-81ED-4DB2-BD59-A6C34878D82A}">
                    <a16:rowId xmlns:a16="http://schemas.microsoft.com/office/drawing/2014/main" val="10000"/>
                  </a:ext>
                </a:extLst>
              </a:tr>
              <a:tr h="10841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SCHOOL YR</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2023-2024</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2024-2025</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2025-2026</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2026-2027</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2027-2028</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2028-2029</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2029-2030</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r h="108414">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GRADE(S)</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3</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rd</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  4</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4</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 5</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5</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 6</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6</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 7</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7</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 8</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8</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 9</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9</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 / 10</a:t>
                      </a:r>
                      <a:r>
                        <a:rPr kumimoji="0" lang="en-US" sz="1000" b="0" i="0" u="none" strike="noStrike" cap="none" normalizeH="0" baseline="30000" dirty="0">
                          <a:ln>
                            <a:noFill/>
                          </a:ln>
                          <a:solidFill>
                            <a:schemeClr val="tx1"/>
                          </a:solidFill>
                          <a:effectLst/>
                          <a:latin typeface="+mn-lt"/>
                          <a:ea typeface="ヒラギノ角ゴ ProN W3" charset="0"/>
                          <a:cs typeface="ヒラギノ角ゴ ProN W3" charset="0"/>
                          <a:sym typeface="Gill Sans" charset="0"/>
                        </a:rPr>
                        <a:t>th</a:t>
                      </a:r>
                      <a:endPar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endParaRP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53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1"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AGE(S) </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8 / 9</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9 / 10 </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10 / 11</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11 / 12</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12 / 13</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13 / 14</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000" b="0" i="0" u="none" strike="noStrike" cap="none" normalizeH="0" baseline="0" dirty="0">
                          <a:ln>
                            <a:noFill/>
                          </a:ln>
                          <a:solidFill>
                            <a:schemeClr val="tx1"/>
                          </a:solidFill>
                          <a:effectLst/>
                          <a:latin typeface="+mn-lt"/>
                          <a:ea typeface="ヒラギノ角ゴ ProN W3" charset="0"/>
                          <a:cs typeface="ヒラギノ角ゴ ProN W3" charset="0"/>
                          <a:sym typeface="Gill Sans" charset="0"/>
                        </a:rPr>
                        <a:t>14 / 15</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6" name="Rectangle 15">
            <a:extLst>
              <a:ext uri="{FF2B5EF4-FFF2-40B4-BE49-F238E27FC236}">
                <a16:creationId xmlns:a16="http://schemas.microsoft.com/office/drawing/2014/main" id="{79F85810-BC39-4623-BFDE-C4D20B723511}"/>
              </a:ext>
            </a:extLst>
          </p:cNvPr>
          <p:cNvSpPr/>
          <p:nvPr/>
        </p:nvSpPr>
        <p:spPr>
          <a:xfrm>
            <a:off x="4287346" y="4049714"/>
            <a:ext cx="2340765" cy="146936"/>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b="1" dirty="0">
                <a:solidFill>
                  <a:schemeClr val="tx1"/>
                </a:solidFill>
                <a:latin typeface="Arial" panose="020B0604020202020204" pitchFamily="34" charset="0"/>
                <a:cs typeface="Arial" panose="020B0604020202020204" pitchFamily="34" charset="0"/>
              </a:rPr>
              <a:t>CoA 2: </a:t>
            </a:r>
            <a:r>
              <a:rPr lang="en-US" sz="700" dirty="0">
                <a:solidFill>
                  <a:schemeClr val="tx1"/>
                </a:solidFill>
                <a:latin typeface="Arial" panose="020B0604020202020204" pitchFamily="34" charset="0"/>
                <a:cs typeface="Arial" panose="020B0604020202020204" pitchFamily="34" charset="0"/>
              </a:rPr>
              <a:t>Joint Assignment</a:t>
            </a:r>
            <a:r>
              <a:rPr lang="en-US" sz="700" b="1" dirty="0">
                <a:solidFill>
                  <a:schemeClr val="tx1"/>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B97DA61A-F060-16F4-32FF-881DA2D50080}"/>
              </a:ext>
            </a:extLst>
          </p:cNvPr>
          <p:cNvSpPr/>
          <p:nvPr/>
        </p:nvSpPr>
        <p:spPr>
          <a:xfrm>
            <a:off x="6628111" y="4049714"/>
            <a:ext cx="2340765" cy="146936"/>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b="1" dirty="0">
                <a:solidFill>
                  <a:schemeClr val="tx1"/>
                </a:solidFill>
                <a:latin typeface="Arial" panose="020B0604020202020204" pitchFamily="34" charset="0"/>
                <a:cs typeface="Arial" panose="020B0604020202020204" pitchFamily="34" charset="0"/>
              </a:rPr>
              <a:t>CoA 2: </a:t>
            </a:r>
            <a:r>
              <a:rPr lang="en-US" sz="700" dirty="0">
                <a:solidFill>
                  <a:schemeClr val="tx1"/>
                </a:solidFill>
                <a:latin typeface="Arial" panose="020B0604020202020204" pitchFamily="34" charset="0"/>
                <a:cs typeface="Arial" panose="020B0604020202020204" pitchFamily="34" charset="0"/>
              </a:rPr>
              <a:t>Nominative Assignment</a:t>
            </a:r>
            <a:r>
              <a:rPr lang="en-US" sz="700" b="1" dirty="0">
                <a:solidFill>
                  <a:schemeClr val="tx1"/>
                </a:solidFill>
                <a:latin typeface="Arial" panose="020B0604020202020204" pitchFamily="34" charset="0"/>
                <a:cs typeface="Arial" panose="020B0604020202020204" pitchFamily="34" charset="0"/>
              </a:rPr>
              <a:t> </a:t>
            </a:r>
          </a:p>
        </p:txBody>
      </p:sp>
      <p:sp>
        <p:nvSpPr>
          <p:cNvPr id="20" name="Rectangle 19">
            <a:extLst>
              <a:ext uri="{FF2B5EF4-FFF2-40B4-BE49-F238E27FC236}">
                <a16:creationId xmlns:a16="http://schemas.microsoft.com/office/drawing/2014/main" id="{848E5144-2316-4FAA-DD3E-36D50F4ABDAC}"/>
              </a:ext>
            </a:extLst>
          </p:cNvPr>
          <p:cNvSpPr/>
          <p:nvPr/>
        </p:nvSpPr>
        <p:spPr>
          <a:xfrm>
            <a:off x="3122506" y="4048263"/>
            <a:ext cx="1164711" cy="146936"/>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tx1"/>
                </a:solidFill>
                <a:latin typeface="Arial" panose="020B0604020202020204" pitchFamily="34" charset="0"/>
                <a:cs typeface="Arial" panose="020B0604020202020204" pitchFamily="34" charset="0"/>
              </a:rPr>
              <a:t>DIVARTY XO (Tentative)</a:t>
            </a:r>
          </a:p>
        </p:txBody>
      </p:sp>
      <p:sp>
        <p:nvSpPr>
          <p:cNvPr id="21" name="Rectangle 20">
            <a:extLst>
              <a:ext uri="{FF2B5EF4-FFF2-40B4-BE49-F238E27FC236}">
                <a16:creationId xmlns:a16="http://schemas.microsoft.com/office/drawing/2014/main" id="{4D2A24F9-9DE5-32E0-9EFA-76816DF20896}"/>
              </a:ext>
            </a:extLst>
          </p:cNvPr>
          <p:cNvSpPr/>
          <p:nvPr/>
        </p:nvSpPr>
        <p:spPr>
          <a:xfrm>
            <a:off x="1949080" y="4048263"/>
            <a:ext cx="1164711" cy="146936"/>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dirty="0">
                <a:solidFill>
                  <a:schemeClr val="tx1"/>
                </a:solidFill>
                <a:latin typeface="Arial" panose="020B0604020202020204" pitchFamily="34" charset="0"/>
                <a:cs typeface="Arial" panose="020B0604020202020204" pitchFamily="34" charset="0"/>
              </a:rPr>
              <a:t>BN XO (Tentative)</a:t>
            </a:r>
          </a:p>
        </p:txBody>
      </p:sp>
      <p:sp>
        <p:nvSpPr>
          <p:cNvPr id="22" name="Rectangle 21">
            <a:extLst>
              <a:ext uri="{FF2B5EF4-FFF2-40B4-BE49-F238E27FC236}">
                <a16:creationId xmlns:a16="http://schemas.microsoft.com/office/drawing/2014/main" id="{8A4A60AC-904A-D6F5-2FAB-73D8B31663B0}"/>
              </a:ext>
            </a:extLst>
          </p:cNvPr>
          <p:cNvSpPr/>
          <p:nvPr/>
        </p:nvSpPr>
        <p:spPr>
          <a:xfrm>
            <a:off x="780012" y="4048263"/>
            <a:ext cx="1164711" cy="146936"/>
          </a:xfrm>
          <a:prstGeom prst="rect">
            <a:avLst/>
          </a:prstGeom>
          <a:solidFill>
            <a:srgbClr val="C5E0B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700">
                <a:solidFill>
                  <a:schemeClr val="tx1"/>
                </a:solidFill>
                <a:latin typeface="Arial" panose="020B0604020202020204" pitchFamily="34" charset="0"/>
                <a:cs typeface="Arial" panose="020B0604020202020204" pitchFamily="34" charset="0"/>
              </a:rPr>
              <a:t>DIVARTY Staff</a:t>
            </a:r>
            <a:endParaRPr lang="en-US" sz="700" dirty="0">
              <a:solidFill>
                <a:schemeClr val="tx1"/>
              </a:solidFill>
              <a:latin typeface="Arial" panose="020B0604020202020204" pitchFamily="34" charset="0"/>
              <a:cs typeface="Arial" panose="020B0604020202020204" pitchFamily="34" charset="0"/>
            </a:endParaRPr>
          </a:p>
        </p:txBody>
      </p:sp>
      <p:sp>
        <p:nvSpPr>
          <p:cNvPr id="23" name="TextBox 33">
            <a:extLst>
              <a:ext uri="{FF2B5EF4-FFF2-40B4-BE49-F238E27FC236}">
                <a16:creationId xmlns:a16="http://schemas.microsoft.com/office/drawing/2014/main" id="{00DBB071-EF8D-DC8E-0B48-7DC8A8EFE4FA}"/>
              </a:ext>
            </a:extLst>
          </p:cNvPr>
          <p:cNvSpPr txBox="1">
            <a:spLocks noChangeArrowheads="1"/>
          </p:cNvSpPr>
          <p:nvPr/>
        </p:nvSpPr>
        <p:spPr bwMode="auto">
          <a:xfrm>
            <a:off x="4778452" y="3551303"/>
            <a:ext cx="863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 b="1" dirty="0">
                <a:solidFill>
                  <a:srgbClr val="000000"/>
                </a:solidFill>
                <a:cs typeface="Arial" panose="020B0604020202020204" pitchFamily="34" charset="0"/>
              </a:rPr>
              <a:t>BZ LTC Board</a:t>
            </a:r>
          </a:p>
        </p:txBody>
      </p:sp>
      <p:sp>
        <p:nvSpPr>
          <p:cNvPr id="24" name="TextBox 33">
            <a:extLst>
              <a:ext uri="{FF2B5EF4-FFF2-40B4-BE49-F238E27FC236}">
                <a16:creationId xmlns:a16="http://schemas.microsoft.com/office/drawing/2014/main" id="{46871626-A1F8-77F4-5668-95F7B28B734C}"/>
              </a:ext>
            </a:extLst>
          </p:cNvPr>
          <p:cNvSpPr txBox="1">
            <a:spLocks noChangeArrowheads="1"/>
          </p:cNvSpPr>
          <p:nvPr/>
        </p:nvSpPr>
        <p:spPr bwMode="auto">
          <a:xfrm>
            <a:off x="5922341" y="3550852"/>
            <a:ext cx="8638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 b="1" dirty="0">
                <a:solidFill>
                  <a:srgbClr val="000000"/>
                </a:solidFill>
                <a:cs typeface="Arial" panose="020B0604020202020204" pitchFamily="34" charset="0"/>
              </a:rPr>
              <a:t>PZ LTC Board/</a:t>
            </a:r>
          </a:p>
          <a:p>
            <a:pPr algn="ctr" eaLnBrk="1" hangingPunct="1">
              <a:spcBef>
                <a:spcPct val="0"/>
              </a:spcBef>
              <a:buFontTx/>
              <a:buNone/>
            </a:pPr>
            <a:r>
              <a:rPr lang="en-US" altLang="en-US" sz="600" b="1" dirty="0">
                <a:solidFill>
                  <a:srgbClr val="000000"/>
                </a:solidFill>
                <a:cs typeface="Arial" panose="020B0604020202020204" pitchFamily="34" charset="0"/>
              </a:rPr>
              <a:t>BZ BCAP</a:t>
            </a:r>
          </a:p>
        </p:txBody>
      </p:sp>
      <p:sp>
        <p:nvSpPr>
          <p:cNvPr id="25" name="TextBox 33">
            <a:extLst>
              <a:ext uri="{FF2B5EF4-FFF2-40B4-BE49-F238E27FC236}">
                <a16:creationId xmlns:a16="http://schemas.microsoft.com/office/drawing/2014/main" id="{4FC761DA-4186-2D0E-4D7C-2B3E1914D297}"/>
              </a:ext>
            </a:extLst>
          </p:cNvPr>
          <p:cNvSpPr txBox="1">
            <a:spLocks noChangeArrowheads="1"/>
          </p:cNvSpPr>
          <p:nvPr/>
        </p:nvSpPr>
        <p:spPr bwMode="auto">
          <a:xfrm>
            <a:off x="7091534" y="3566219"/>
            <a:ext cx="863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600" b="1" dirty="0">
                <a:solidFill>
                  <a:srgbClr val="000000"/>
                </a:solidFill>
                <a:cs typeface="Arial" panose="020B0604020202020204" pitchFamily="34" charset="0"/>
              </a:rPr>
              <a:t>PZ LTC Board</a:t>
            </a:r>
          </a:p>
        </p:txBody>
      </p:sp>
    </p:spTree>
    <p:extLst>
      <p:ext uri="{BB962C8B-B14F-4D97-AF65-F5344CB8AC3E}">
        <p14:creationId xmlns:p14="http://schemas.microsoft.com/office/powerpoint/2010/main" val="1091292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98431</TotalTime>
  <Words>1269</Words>
  <Application>Microsoft Office PowerPoint</Application>
  <PresentationFormat>On-screen Show (4:3)</PresentationFormat>
  <Paragraphs>357</Paragraphs>
  <Slides>5</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vt:i4>
      </vt:variant>
    </vt:vector>
  </HeadingPairs>
  <TitlesOfParts>
    <vt:vector size="18" baseType="lpstr">
      <vt:lpstr>ＭＳ Ｐゴシック</vt:lpstr>
      <vt:lpstr> Arial</vt:lpstr>
      <vt:lpstr>Arial</vt:lpstr>
      <vt:lpstr>Arial Black</vt:lpstr>
      <vt:lpstr>Bernard MT Condensed</vt:lpstr>
      <vt:lpstr>Calibri</vt:lpstr>
      <vt:lpstr>Gill Sans</vt:lpstr>
      <vt:lpstr>Tahoma</vt:lpstr>
      <vt:lpstr>Times New Roman</vt:lpstr>
      <vt:lpstr>Wingdings</vt:lpstr>
      <vt:lpstr>Default Design</vt:lpstr>
      <vt:lpstr>1_Default Design</vt:lpstr>
      <vt:lpstr>1_Office Theme</vt:lpstr>
      <vt:lpstr>PowerPoint Presentation</vt:lpstr>
      <vt:lpstr>PowerPoint Presentation</vt:lpstr>
      <vt:lpstr>Broadening Timeline</vt:lpstr>
      <vt:lpstr>Growing Strategic Leaders</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frh</dc:creator>
  <cp:lastModifiedBy>Crayne, Ryan P MAJ</cp:lastModifiedBy>
  <cp:revision>4205</cp:revision>
  <cp:lastPrinted>2018-06-13T19:54:32Z</cp:lastPrinted>
  <dcterms:created xsi:type="dcterms:W3CDTF">2011-01-24T20:37:13Z</dcterms:created>
  <dcterms:modified xsi:type="dcterms:W3CDTF">2025-03-10T15:01:31Z</dcterms:modified>
</cp:coreProperties>
</file>