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1" r:id="rId2"/>
    <p:sldMasterId id="2147483717" r:id="rId3"/>
    <p:sldMasterId id="2147483672" r:id="rId4"/>
    <p:sldMasterId id="2147483730" r:id="rId5"/>
    <p:sldMasterId id="2147483743" r:id="rId6"/>
    <p:sldMasterId id="2147483749" r:id="rId7"/>
    <p:sldMasterId id="2147483762" r:id="rId8"/>
  </p:sldMasterIdLst>
  <p:notesMasterIdLst>
    <p:notesMasterId r:id="rId43"/>
  </p:notesMasterIdLst>
  <p:handoutMasterIdLst>
    <p:handoutMasterId r:id="rId44"/>
  </p:handoutMasterIdLst>
  <p:sldIdLst>
    <p:sldId id="296" r:id="rId9"/>
    <p:sldId id="264" r:id="rId10"/>
    <p:sldId id="265" r:id="rId11"/>
    <p:sldId id="259" r:id="rId12"/>
    <p:sldId id="3337" r:id="rId13"/>
    <p:sldId id="1913" r:id="rId14"/>
    <p:sldId id="3335" r:id="rId15"/>
    <p:sldId id="3336" r:id="rId16"/>
    <p:sldId id="274" r:id="rId17"/>
    <p:sldId id="295" r:id="rId18"/>
    <p:sldId id="270" r:id="rId19"/>
    <p:sldId id="271" r:id="rId20"/>
    <p:sldId id="21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69" r:id="rId39"/>
    <p:sldId id="299" r:id="rId40"/>
    <p:sldId id="275" r:id="rId41"/>
    <p:sldId id="191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265" autoAdjust="0"/>
  </p:normalViewPr>
  <p:slideViewPr>
    <p:cSldViewPr snapToGrid="0">
      <p:cViewPr varScale="1">
        <p:scale>
          <a:sx n="65" d="100"/>
          <a:sy n="65" d="100"/>
        </p:scale>
        <p:origin x="1560" y="60"/>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8A0D2E-E752-4F4A-9D5D-BA8F906E36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B36FF7-FEAB-47E9-A220-F306593FAB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29DE3E-1125-42CD-B9E3-8BD0FC0520FA}" type="datetimeFigureOut">
              <a:rPr lang="en-US" smtClean="0"/>
              <a:t>4/6/2021</a:t>
            </a:fld>
            <a:endParaRPr lang="en-US"/>
          </a:p>
        </p:txBody>
      </p:sp>
      <p:sp>
        <p:nvSpPr>
          <p:cNvPr id="4" name="Footer Placeholder 3">
            <a:extLst>
              <a:ext uri="{FF2B5EF4-FFF2-40B4-BE49-F238E27FC236}">
                <a16:creationId xmlns:a16="http://schemas.microsoft.com/office/drawing/2014/main" id="{A5B48834-EB96-4DAA-8BFA-6F82B2F0A1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8FC601-1885-421E-B079-66A3F84ACF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98709-598A-4A53-B8C9-8E895D260635}" type="slidenum">
              <a:rPr lang="en-US" smtClean="0"/>
              <a:t>‹#›</a:t>
            </a:fld>
            <a:endParaRPr lang="en-US"/>
          </a:p>
        </p:txBody>
      </p:sp>
    </p:spTree>
    <p:extLst>
      <p:ext uri="{BB962C8B-B14F-4D97-AF65-F5344CB8AC3E}">
        <p14:creationId xmlns:p14="http://schemas.microsoft.com/office/powerpoint/2010/main" val="113616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3EB21-80C1-4B18-80D8-8D44C73225E0}" type="datetimeFigureOut">
              <a:rPr lang="en-US" smtClean="0"/>
              <a:t>4/6/2021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31A61-D992-42A8-AA53-017DE74FAF03}" type="slidenum">
              <a:rPr lang="en-US" smtClean="0"/>
              <a:t>‹#›</a:t>
            </a:fld>
            <a:endParaRPr lang="en-US"/>
          </a:p>
        </p:txBody>
      </p:sp>
    </p:spTree>
    <p:extLst>
      <p:ext uri="{BB962C8B-B14F-4D97-AF65-F5344CB8AC3E}">
        <p14:creationId xmlns:p14="http://schemas.microsoft.com/office/powerpoint/2010/main" val="221983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51E0-E22A-4CBF-BDF5-9BFDA67EFC9A}" type="slidenum">
              <a:rPr lang="en-US" smtClean="0"/>
              <a:t>1</a:t>
            </a:fld>
            <a:endParaRPr lang="en-US" dirty="0"/>
          </a:p>
        </p:txBody>
      </p:sp>
    </p:spTree>
    <p:extLst>
      <p:ext uri="{BB962C8B-B14F-4D97-AF65-F5344CB8AC3E}">
        <p14:creationId xmlns:p14="http://schemas.microsoft.com/office/powerpoint/2010/main" val="278475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F51E0-E22A-4CBF-BDF5-9BFDA67EFC9A}" type="slidenum">
              <a:rPr lang="en-US" smtClean="0"/>
              <a:t>2</a:t>
            </a:fld>
            <a:endParaRPr lang="en-US" dirty="0"/>
          </a:p>
        </p:txBody>
      </p:sp>
    </p:spTree>
    <p:extLst>
      <p:ext uri="{BB962C8B-B14F-4D97-AF65-F5344CB8AC3E}">
        <p14:creationId xmlns:p14="http://schemas.microsoft.com/office/powerpoint/2010/main" val="184622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4387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81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645D-37AB-4FCF-A545-71C2C1499D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46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9"/>
          </a:xfrm>
          <a:prstGeom prst="rect">
            <a:avLst/>
          </a:prstGeom>
        </p:spPr>
        <p:txBody>
          <a:bodyPr/>
          <a:lstStyle/>
          <a:p>
            <a:endParaRPr lang="en-US" dirty="0"/>
          </a:p>
        </p:txBody>
      </p:sp>
    </p:spTree>
    <p:extLst>
      <p:ext uri="{BB962C8B-B14F-4D97-AF65-F5344CB8AC3E}">
        <p14:creationId xmlns:p14="http://schemas.microsoft.com/office/powerpoint/2010/main" val="285827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9"/>
          </a:xfrm>
          <a:prstGeom prst="rect">
            <a:avLst/>
          </a:prstGeom>
        </p:spPr>
        <p:txBody>
          <a:bodyPr/>
          <a:lstStyle/>
          <a:p>
            <a:endParaRPr lang="en-US" dirty="0"/>
          </a:p>
        </p:txBody>
      </p:sp>
    </p:spTree>
    <p:extLst>
      <p:ext uri="{BB962C8B-B14F-4D97-AF65-F5344CB8AC3E}">
        <p14:creationId xmlns:p14="http://schemas.microsoft.com/office/powerpoint/2010/main" val="285827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p:txBody>
      </p:sp>
    </p:spTree>
    <p:extLst>
      <p:ext uri="{BB962C8B-B14F-4D97-AF65-F5344CB8AC3E}">
        <p14:creationId xmlns:p14="http://schemas.microsoft.com/office/powerpoint/2010/main" val="352077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08423" rtl="0" eaLnBrk="1" fontAlgn="auto" latinLnBrk="0" hangingPunct="1">
              <a:lnSpc>
                <a:spcPct val="100000"/>
              </a:lnSpc>
              <a:spcBef>
                <a:spcPts val="0"/>
              </a:spcBef>
              <a:spcAft>
                <a:spcPts val="0"/>
              </a:spcAft>
              <a:buClrTx/>
              <a:buSzTx/>
              <a:buFontTx/>
              <a:buNone/>
              <a:tabLst/>
              <a:defRPr/>
            </a:pPr>
            <a:fld id="{A8DA02A2-C0D1-480E-9CD6-19A93E20DE09}" type="slidenum">
              <a:rPr kumimoji="0" lang="en-US" sz="800" b="0" i="0" u="none" strike="noStrike" kern="1200" cap="none" spc="0" normalizeH="0" baseline="0" noProof="0">
                <a:ln>
                  <a:noFill/>
                </a:ln>
                <a:solidFill>
                  <a:prstClr val="black"/>
                </a:solidFill>
                <a:effectLst/>
                <a:uLnTx/>
                <a:uFillTx/>
                <a:latin typeface="Calibri"/>
                <a:ea typeface="+mn-ea"/>
                <a:cs typeface="+mn-cs"/>
              </a:rPr>
              <a:pPr marL="0" marR="0" lvl="0" indent="0" algn="r" defTabSz="908423"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20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230369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132621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214366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5109128" y="237629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6609315" y="117614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6609315" y="3552740"/>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Tree>
    <p:extLst>
      <p:ext uri="{BB962C8B-B14F-4D97-AF65-F5344CB8AC3E}">
        <p14:creationId xmlns:p14="http://schemas.microsoft.com/office/powerpoint/2010/main" val="3764386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CD92D281-07CD-478F-9BF5-BA7D43439A3D}"/>
              </a:ext>
            </a:extLst>
          </p:cNvPr>
          <p:cNvSpPr>
            <a:spLocks noChangeAspect="1"/>
          </p:cNvSpPr>
          <p:nvPr userDrawn="1"/>
        </p:nvSpPr>
        <p:spPr bwMode="auto">
          <a:xfrm>
            <a:off x="323850" y="5530292"/>
            <a:ext cx="827905"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noProof="0" dirty="0"/>
          </a:p>
        </p:txBody>
      </p:sp>
      <p:sp>
        <p:nvSpPr>
          <p:cNvPr id="14" name="Freeform 5">
            <a:extLst>
              <a:ext uri="{FF2B5EF4-FFF2-40B4-BE49-F238E27FC236}">
                <a16:creationId xmlns:a16="http://schemas.microsoft.com/office/drawing/2014/main" id="{33809002-30A9-49C0-BE36-B14DD1E4D872}"/>
              </a:ext>
            </a:extLst>
          </p:cNvPr>
          <p:cNvSpPr>
            <a:spLocks noChangeAspect="1"/>
          </p:cNvSpPr>
          <p:nvPr userDrawn="1"/>
        </p:nvSpPr>
        <p:spPr bwMode="auto">
          <a:xfrm>
            <a:off x="1087310" y="5304340"/>
            <a:ext cx="386224"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1515834"/>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023668"/>
            <a:ext cx="4104000" cy="4168332"/>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1516360"/>
            <a:ext cx="4104000" cy="358775"/>
          </a:xfrm>
        </p:spPr>
        <p:txBody>
          <a:bodyPr/>
          <a:lstStyle>
            <a:lvl1pPr marL="0" indent="0">
              <a:buNone/>
              <a:defRPr sz="18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020360"/>
            <a:ext cx="4104085" cy="417089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68568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34721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pPr>
              <a:defRPr/>
            </a:pPr>
            <a:fld id="{62103729-B161-491B-855C-5D5E6A2C1DD9}" type="slidenum">
              <a:rPr lang="en-US" altLang="en-US"/>
              <a:pPr>
                <a:defRPr/>
              </a:pPr>
              <a:t>‹#›</a:t>
            </a:fld>
            <a:endParaRPr lang="en-US" altLang="en-US" dirty="0"/>
          </a:p>
        </p:txBody>
      </p:sp>
    </p:spTree>
    <p:extLst>
      <p:ext uri="{BB962C8B-B14F-4D97-AF65-F5344CB8AC3E}">
        <p14:creationId xmlns:p14="http://schemas.microsoft.com/office/powerpoint/2010/main" val="285509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57019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FC421-24ED-4C55-99EA-1BE91CD536B9}" type="slidenum">
              <a:rPr lang="en-US" smtClean="0"/>
              <a:t>‹#›</a:t>
            </a:fld>
            <a:endParaRPr lang="en-US"/>
          </a:p>
        </p:txBody>
      </p:sp>
    </p:spTree>
    <p:extLst>
      <p:ext uri="{BB962C8B-B14F-4D97-AF65-F5344CB8AC3E}">
        <p14:creationId xmlns:p14="http://schemas.microsoft.com/office/powerpoint/2010/main" val="1849060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00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A7687C-E2D2-4088-93D6-C41CC1F7B68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187043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202214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7687C-E2D2-4088-93D6-C41CC1F7B68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3521992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A7687C-E2D2-4088-93D6-C41CC1F7B68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424285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A7687C-E2D2-4088-93D6-C41CC1F7B68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376606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A7687C-E2D2-4088-93D6-C41CC1F7B68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191138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7687C-E2D2-4088-93D6-C41CC1F7B68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3608844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7687C-E2D2-4088-93D6-C41CC1F7B68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102683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A7687C-E2D2-4088-93D6-C41CC1F7B68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2048231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A7687C-E2D2-4088-93D6-C41CC1F7B68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1598125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7687C-E2D2-4088-93D6-C41CC1F7B68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1961778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A7687C-E2D2-4088-93D6-C41CC1F7B68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4E6ED-5CCA-4999-ACE5-EC8885D50740}" type="slidenum">
              <a:rPr lang="en-US" smtClean="0"/>
              <a:t>‹#›</a:t>
            </a:fld>
            <a:endParaRPr lang="en-US"/>
          </a:p>
        </p:txBody>
      </p:sp>
    </p:spTree>
    <p:extLst>
      <p:ext uri="{BB962C8B-B14F-4D97-AF65-F5344CB8AC3E}">
        <p14:creationId xmlns:p14="http://schemas.microsoft.com/office/powerpoint/2010/main" val="51205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2583089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983397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3457121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1541890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755229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2148886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3812569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4004384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1781392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977172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119752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22689327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4019831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3F1D2-47D2-41BC-ABCE-3BC5ABDC34E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08A72-5FE3-4EA7-9BD1-47EBF2E2EC8F}" type="slidenum">
              <a:rPr lang="en-US" smtClean="0"/>
              <a:t>‹#›</a:t>
            </a:fld>
            <a:endParaRPr lang="en-US" dirty="0"/>
          </a:p>
        </p:txBody>
      </p:sp>
    </p:spTree>
    <p:extLst>
      <p:ext uri="{BB962C8B-B14F-4D97-AF65-F5344CB8AC3E}">
        <p14:creationId xmlns:p14="http://schemas.microsoft.com/office/powerpoint/2010/main" val="1005173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4"/>
        <p:cNvGrpSpPr/>
        <p:nvPr/>
      </p:nvGrpSpPr>
      <p:grpSpPr>
        <a:xfrm>
          <a:off x="0" y="0"/>
          <a:ext cx="0" cy="0"/>
          <a:chOff x="0" y="0"/>
          <a:chExt cx="0" cy="0"/>
        </a:xfrm>
      </p:grpSpPr>
      <p:sp>
        <p:nvSpPr>
          <p:cNvPr id="2" name="Slide Number Placeholder 5"/>
          <p:cNvSpPr>
            <a:spLocks noGrp="1"/>
          </p:cNvSpPr>
          <p:nvPr>
            <p:ph type="sldNum" sz="quarter" idx="12"/>
          </p:nvPr>
        </p:nvSpPr>
        <p:spPr>
          <a:xfrm>
            <a:off x="6457950" y="6356351"/>
            <a:ext cx="2057400" cy="365125"/>
          </a:xfrm>
          <a:prstGeom prst="rect">
            <a:avLst/>
          </a:prstGeom>
        </p:spPr>
        <p:txBody>
          <a:bodyPr/>
          <a:lstStyle>
            <a:lvl1pPr algn="just">
              <a:defRPr/>
            </a:lvl1pPr>
          </a:lstStyle>
          <a:p>
            <a:fld id="{7FCFC421-24ED-4C55-99EA-1BE91CD536B9}" type="slidenum">
              <a:rPr lang="en-US" smtClean="0"/>
              <a:pPr/>
              <a:t>‹#›</a:t>
            </a:fld>
            <a:endParaRPr lang="en-US" dirty="0"/>
          </a:p>
        </p:txBody>
      </p:sp>
    </p:spTree>
    <p:extLst>
      <p:ext uri="{BB962C8B-B14F-4D97-AF65-F5344CB8AC3E}">
        <p14:creationId xmlns:p14="http://schemas.microsoft.com/office/powerpoint/2010/main" val="2910884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6457950" y="6356351"/>
            <a:ext cx="2057400" cy="365125"/>
          </a:xfrm>
          <a:prstGeom prst="rect">
            <a:avLst/>
          </a:prstGeom>
        </p:spPr>
        <p:txBody>
          <a:bodyPr/>
          <a:lstStyle>
            <a:lvl1pPr algn="just">
              <a:defRPr/>
            </a:lvl1pPr>
          </a:lstStyle>
          <a:p>
            <a:fld id="{7FCFC421-24ED-4C55-99EA-1BE91CD536B9}" type="slidenum">
              <a:rPr lang="en-US" smtClean="0"/>
              <a:pPr/>
              <a:t>‹#›</a:t>
            </a:fld>
            <a:endParaRPr lang="en-US" dirty="0"/>
          </a:p>
        </p:txBody>
      </p:sp>
    </p:spTree>
    <p:extLst>
      <p:ext uri="{BB962C8B-B14F-4D97-AF65-F5344CB8AC3E}">
        <p14:creationId xmlns:p14="http://schemas.microsoft.com/office/powerpoint/2010/main" val="3992243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102424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453754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012520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6340031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Slide Number Placeholder 34"/>
          <p:cNvSpPr>
            <a:spLocks noGrp="1"/>
          </p:cNvSpPr>
          <p:nvPr>
            <p:ph type="sldNum" sz="quarter" idx="4"/>
          </p:nvPr>
        </p:nvSpPr>
        <p:spPr>
          <a:xfrm>
            <a:off x="8924952" y="6621464"/>
            <a:ext cx="155253" cy="153760"/>
          </a:xfrm>
          <a:prstGeom prst="rect">
            <a:avLst/>
          </a:prstGeom>
        </p:spPr>
        <p:txBody>
          <a:bodyPr wrap="none" lIns="0" tIns="0" rIns="0" bIns="0">
            <a:spAutoFit/>
          </a:bodyPr>
          <a:lstStyle>
            <a:lvl1pPr algn="r">
              <a:defRPr sz="976">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943745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9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3040190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600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004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Slide Number Placeholder 14"/>
          <p:cNvSpPr>
            <a:spLocks noGrp="1"/>
          </p:cNvSpPr>
          <p:nvPr>
            <p:ph type="sldNum" sz="quarter" idx="11"/>
          </p:nvPr>
        </p:nvSpPr>
        <p:spPr>
          <a:xfrm>
            <a:off x="6457950" y="6428114"/>
            <a:ext cx="2057400" cy="221599"/>
          </a:xfrm>
        </p:spPr>
        <p:txBody>
          <a:bodyPr/>
          <a:lstStyle>
            <a:lvl1pPr eaLnBrk="0" fontAlgn="base" hangingPunct="0">
              <a:spcBef>
                <a:spcPct val="0"/>
              </a:spcBef>
              <a:spcAft>
                <a:spcPct val="0"/>
              </a:spcAft>
              <a:defRPr/>
            </a:lvl1pPr>
          </a:lstStyle>
          <a:p>
            <a:pPr>
              <a:defRPr/>
            </a:pPr>
            <a:fld id="{AF9D2CDB-EE7D-4899-8CF1-1680AE4433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96245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and Content">
  <p:cSld name="9_Title and Content">
    <p:spTree>
      <p:nvGrpSpPr>
        <p:cNvPr id="1" name="Shape 182"/>
        <p:cNvGrpSpPr/>
        <p:nvPr/>
      </p:nvGrpSpPr>
      <p:grpSpPr>
        <a:xfrm>
          <a:off x="0" y="0"/>
          <a:ext cx="0" cy="0"/>
          <a:chOff x="0" y="0"/>
          <a:chExt cx="0" cy="0"/>
        </a:xfrm>
      </p:grpSpPr>
      <p:sp>
        <p:nvSpPr>
          <p:cNvPr id="183" name="Google Shape;183;g6084bb6d08_6_3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25120" algn="l" rtl="0">
              <a:spcBef>
                <a:spcPts val="304"/>
              </a:spcBef>
              <a:spcAft>
                <a:spcPts val="0"/>
              </a:spcAft>
              <a:buClr>
                <a:schemeClr val="dk1"/>
              </a:buClr>
              <a:buSzPts val="1520"/>
              <a:buFont typeface="Arial"/>
              <a:buChar char="•"/>
              <a:defRPr sz="1520" b="0" i="0" u="none" strike="noStrike" cap="none">
                <a:solidFill>
                  <a:schemeClr val="dk1"/>
                </a:solidFill>
                <a:latin typeface="Calibri"/>
                <a:ea typeface="Calibri"/>
                <a:cs typeface="Calibri"/>
                <a:sym typeface="Calibri"/>
              </a:defRPr>
            </a:lvl6pPr>
            <a:lvl7pPr marL="3200400" marR="0" lvl="6" indent="-325120" algn="l" rtl="0">
              <a:spcBef>
                <a:spcPts val="304"/>
              </a:spcBef>
              <a:spcAft>
                <a:spcPts val="0"/>
              </a:spcAft>
              <a:buClr>
                <a:schemeClr val="dk1"/>
              </a:buClr>
              <a:buSzPts val="1520"/>
              <a:buFont typeface="Arial"/>
              <a:buChar char="•"/>
              <a:defRPr sz="1520" b="0" i="0" u="none" strike="noStrike" cap="none">
                <a:solidFill>
                  <a:schemeClr val="dk1"/>
                </a:solidFill>
                <a:latin typeface="Calibri"/>
                <a:ea typeface="Calibri"/>
                <a:cs typeface="Calibri"/>
                <a:sym typeface="Calibri"/>
              </a:defRPr>
            </a:lvl7pPr>
            <a:lvl8pPr marL="3657600" marR="0" lvl="7" indent="-325120" algn="l" rtl="0">
              <a:spcBef>
                <a:spcPts val="304"/>
              </a:spcBef>
              <a:spcAft>
                <a:spcPts val="0"/>
              </a:spcAft>
              <a:buClr>
                <a:schemeClr val="dk1"/>
              </a:buClr>
              <a:buSzPts val="1520"/>
              <a:buFont typeface="Arial"/>
              <a:buChar char="•"/>
              <a:defRPr sz="1520" b="0" i="0" u="none" strike="noStrike" cap="none">
                <a:solidFill>
                  <a:schemeClr val="dk1"/>
                </a:solidFill>
                <a:latin typeface="Calibri"/>
                <a:ea typeface="Calibri"/>
                <a:cs typeface="Calibri"/>
                <a:sym typeface="Calibri"/>
              </a:defRPr>
            </a:lvl8pPr>
            <a:lvl9pPr marL="4114800" marR="0" lvl="8" indent="-325120" algn="l" rtl="0">
              <a:spcBef>
                <a:spcPts val="304"/>
              </a:spcBef>
              <a:spcAft>
                <a:spcPts val="0"/>
              </a:spcAft>
              <a:buClr>
                <a:schemeClr val="dk1"/>
              </a:buClr>
              <a:buSzPts val="1520"/>
              <a:buFont typeface="Arial"/>
              <a:buChar char="•"/>
              <a:defRPr sz="1520" b="0" i="0" u="none" strike="noStrike" cap="none">
                <a:solidFill>
                  <a:schemeClr val="dk1"/>
                </a:solidFill>
                <a:latin typeface="Calibri"/>
                <a:ea typeface="Calibri"/>
                <a:cs typeface="Calibri"/>
                <a:sym typeface="Calibri"/>
              </a:defRPr>
            </a:lvl9pPr>
          </a:lstStyle>
          <a:p>
            <a:endParaRPr/>
          </a:p>
        </p:txBody>
      </p:sp>
      <p:sp>
        <p:nvSpPr>
          <p:cNvPr id="184" name="Google Shape;184;g6084bb6d08_6_35"/>
          <p:cNvSpPr txBox="1">
            <a:spLocks noGrp="1"/>
          </p:cNvSpPr>
          <p:nvPr>
            <p:ph type="title"/>
          </p:nvPr>
        </p:nvSpPr>
        <p:spPr>
          <a:xfrm>
            <a:off x="457200" y="1"/>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3200" b="1" i="1"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332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818208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pPr>
              <a:defRPr/>
            </a:pPr>
            <a:fld id="{62103729-B161-491B-855C-5D5E6A2C1DD9}" type="slidenum">
              <a:rPr lang="en-US" altLang="en-US"/>
              <a:pPr>
                <a:defRPr/>
              </a:pPr>
              <a:t>‹#›</a:t>
            </a:fld>
            <a:endParaRPr lang="en-US" altLang="en-US" dirty="0"/>
          </a:p>
        </p:txBody>
      </p:sp>
    </p:spTree>
    <p:extLst>
      <p:ext uri="{BB962C8B-B14F-4D97-AF65-F5344CB8AC3E}">
        <p14:creationId xmlns:p14="http://schemas.microsoft.com/office/powerpoint/2010/main" val="4009277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13942514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FC421-24ED-4C55-99EA-1BE91CD536B9}" type="slidenum">
              <a:rPr lang="en-US" smtClean="0"/>
              <a:t>‹#›</a:t>
            </a:fld>
            <a:endParaRPr lang="en-US"/>
          </a:p>
        </p:txBody>
      </p:sp>
    </p:spTree>
    <p:extLst>
      <p:ext uri="{BB962C8B-B14F-4D97-AF65-F5344CB8AC3E}">
        <p14:creationId xmlns:p14="http://schemas.microsoft.com/office/powerpoint/2010/main" val="4008424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378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D62E66-A99B-46B6-9641-68CE9A21AA9D}"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14452039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62E66-A99B-46B6-9641-68CE9A21AA9D}"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4003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31156698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D62E66-A99B-46B6-9641-68CE9A21AA9D}"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574581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D62E66-A99B-46B6-9641-68CE9A21AA9D}"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2961136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D62E66-A99B-46B6-9641-68CE9A21AA9D}"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40506563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D62E66-A99B-46B6-9641-68CE9A21AA9D}"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2270442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62E66-A99B-46B6-9641-68CE9A21AA9D}"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085383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D62E66-A99B-46B6-9641-68CE9A21AA9D}"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681282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D62E66-A99B-46B6-9641-68CE9A21AA9D}"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9317407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62E66-A99B-46B6-9641-68CE9A21AA9D}"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31614108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D62E66-A99B-46B6-9641-68CE9A21AA9D}"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30D6F-0BFD-4509-9109-5123043C6AFD}" type="slidenum">
              <a:rPr lang="en-US" smtClean="0"/>
              <a:t>‹#›</a:t>
            </a:fld>
            <a:endParaRPr lang="en-US"/>
          </a:p>
        </p:txBody>
      </p:sp>
    </p:spTree>
    <p:extLst>
      <p:ext uri="{BB962C8B-B14F-4D97-AF65-F5344CB8AC3E}">
        <p14:creationId xmlns:p14="http://schemas.microsoft.com/office/powerpoint/2010/main" val="2881464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0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3650520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eaLnBrk="0" hangingPunct="0">
              <a:defRPr/>
            </a:lvl1pPr>
          </a:lstStyle>
          <a:p>
            <a:pPr>
              <a:defRPr/>
            </a:pPr>
            <a:fld id="{62103729-B161-491B-855C-5D5E6A2C1DD9}" type="slidenum">
              <a:rPr lang="en-US" altLang="en-US"/>
              <a:pPr>
                <a:defRPr/>
              </a:pPr>
              <a:t>‹#›</a:t>
            </a:fld>
            <a:endParaRPr lang="en-US" altLang="en-US" dirty="0"/>
          </a:p>
        </p:txBody>
      </p:sp>
    </p:spTree>
    <p:extLst>
      <p:ext uri="{BB962C8B-B14F-4D97-AF65-F5344CB8AC3E}">
        <p14:creationId xmlns:p14="http://schemas.microsoft.com/office/powerpoint/2010/main" val="935372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1012474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CFC421-24ED-4C55-99EA-1BE91CD536B9}" type="slidenum">
              <a:rPr lang="en-US" smtClean="0"/>
              <a:t>‹#›</a:t>
            </a:fld>
            <a:endParaRPr lang="en-US"/>
          </a:p>
        </p:txBody>
      </p:sp>
    </p:spTree>
    <p:extLst>
      <p:ext uri="{BB962C8B-B14F-4D97-AF65-F5344CB8AC3E}">
        <p14:creationId xmlns:p14="http://schemas.microsoft.com/office/powerpoint/2010/main" val="652385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24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ntent Photo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4860862" y="1684742"/>
            <a:ext cx="3678593"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a:xfrm>
            <a:off x="8795742" y="6277243"/>
            <a:ext cx="348258" cy="400188"/>
          </a:xfrm>
          <a:prstGeom prst="roundRect">
            <a:avLst>
              <a:gd name="adj" fmla="val 9526"/>
            </a:avLst>
          </a:prstGeo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44188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15670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F90AE9-0F3B-4347-894F-01248F91E77D}"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CFC421-24ED-4C55-99EA-1BE91CD536B9}" type="slidenum">
              <a:rPr lang="en-US" smtClean="0"/>
              <a:t>‹#›</a:t>
            </a:fld>
            <a:endParaRPr lang="en-US" dirty="0"/>
          </a:p>
        </p:txBody>
      </p:sp>
    </p:spTree>
    <p:extLst>
      <p:ext uri="{BB962C8B-B14F-4D97-AF65-F5344CB8AC3E}">
        <p14:creationId xmlns:p14="http://schemas.microsoft.com/office/powerpoint/2010/main" val="388463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2.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8.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90AE9-0F3B-4347-894F-01248F91E77D}" type="datetimeFigureOut">
              <a:rPr lang="en-US" smtClean="0"/>
              <a:t>4/6/2021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FC421-24ED-4C55-99EA-1BE91CD536B9}" type="slidenum">
              <a:rPr lang="en-US" smtClean="0"/>
              <a:t>‹#›</a:t>
            </a:fld>
            <a:endParaRPr lang="en-US" dirty="0"/>
          </a:p>
        </p:txBody>
      </p:sp>
      <p:sp>
        <p:nvSpPr>
          <p:cNvPr id="7" name="Rectangle 6">
            <a:extLst>
              <a:ext uri="{FF2B5EF4-FFF2-40B4-BE49-F238E27FC236}">
                <a16:creationId xmlns:a16="http://schemas.microsoft.com/office/drawing/2014/main" id="{58018DE4-E2D2-4258-ABC6-BD5C7F7D0EC1}"/>
              </a:ext>
            </a:extLst>
          </p:cNvPr>
          <p:cNvSpPr/>
          <p:nvPr userDrawn="1"/>
        </p:nvSpPr>
        <p:spPr>
          <a:xfrm>
            <a:off x="14307" y="20931"/>
            <a:ext cx="9148763" cy="543731"/>
          </a:xfrm>
          <a:prstGeom prst="rect">
            <a:avLst/>
          </a:prstGeom>
          <a:gradFill flip="none" rotWithShape="1">
            <a:gsLst>
              <a:gs pos="0">
                <a:srgbClr val="FFCD0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dirty="0"/>
          </a:p>
        </p:txBody>
      </p:sp>
      <p:pic>
        <p:nvPicPr>
          <p:cNvPr id="8" name="Picture 12" descr="Picture1.png">
            <a:extLst>
              <a:ext uri="{FF2B5EF4-FFF2-40B4-BE49-F238E27FC236}">
                <a16:creationId xmlns:a16="http://schemas.microsoft.com/office/drawing/2014/main" id="{FEDCA216-0917-461A-BB6E-9B86F0D4EA35}"/>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289894" y="-12319"/>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1429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5" r:id="rId11"/>
    <p:sldLayoutId id="2147483709" r:id="rId12"/>
    <p:sldLayoutId id="2147483710"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887844" y="6621467"/>
            <a:ext cx="192360" cy="184666"/>
          </a:xfrm>
          <a:prstGeom prst="rect">
            <a:avLst/>
          </a:prstGeom>
        </p:spPr>
        <p:txBody>
          <a:bodyPr wrap="none" lIns="0" tIns="0" rIns="0" bIns="0">
            <a:spAutoFit/>
          </a:bodyPr>
          <a:lstStyle>
            <a:lvl1pPr algn="r">
              <a:defRPr sz="12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6"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
        <p:nvSpPr>
          <p:cNvPr id="8" name="Text Box 18"/>
          <p:cNvSpPr txBox="1">
            <a:spLocks noChangeArrowheads="1"/>
          </p:cNvSpPr>
          <p:nvPr userDrawn="1"/>
        </p:nvSpPr>
        <p:spPr bwMode="auto">
          <a:xfrm>
            <a:off x="19070" y="660263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B050"/>
                </a:solidFill>
                <a:latin typeface="Arial" pitchFamily="34" charset="0"/>
              </a:rPr>
              <a:t>UNCLASSIFIED</a:t>
            </a:r>
          </a:p>
        </p:txBody>
      </p:sp>
      <p:sp>
        <p:nvSpPr>
          <p:cNvPr id="9" name="Rectangle 8"/>
          <p:cNvSpPr/>
          <p:nvPr userDrawn="1"/>
        </p:nvSpPr>
        <p:spPr>
          <a:xfrm>
            <a:off x="19070" y="0"/>
            <a:ext cx="9148763" cy="543731"/>
          </a:xfrm>
          <a:prstGeom prst="rect">
            <a:avLst/>
          </a:prstGeom>
          <a:gradFill flip="none" rotWithShape="1">
            <a:gsLst>
              <a:gs pos="0">
                <a:srgbClr val="FFCD0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p>
        </p:txBody>
      </p:sp>
      <p:pic>
        <p:nvPicPr>
          <p:cNvPr id="10" name="Picture 12" descr="Picture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94657" y="-33250"/>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0552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hdr="0" ftr="0"/>
  <p:txStyles>
    <p:title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p:titleStyle>
    <p:bodyStyle>
      <a:lvl1pPr marL="341156" indent="-341156" algn="l" rtl="0" eaLnBrk="0" fontAlgn="base" hangingPunct="0">
        <a:spcBef>
          <a:spcPct val="20000"/>
        </a:spcBef>
        <a:spcAft>
          <a:spcPct val="0"/>
        </a:spcAft>
        <a:buFont typeface="Arial" charset="0"/>
        <a:buChar char="•"/>
        <a:defRPr sz="3228" kern="1200">
          <a:solidFill>
            <a:schemeClr val="tx1"/>
          </a:solidFill>
          <a:latin typeface="+mn-lt"/>
          <a:ea typeface="+mn-ea"/>
          <a:cs typeface="+mn-cs"/>
        </a:defRPr>
      </a:lvl1pPr>
      <a:lvl2pPr marL="741020" indent="-284031" algn="l" rtl="0" eaLnBrk="0" fontAlgn="base" hangingPunct="0">
        <a:spcBef>
          <a:spcPct val="20000"/>
        </a:spcBef>
        <a:spcAft>
          <a:spcPct val="0"/>
        </a:spcAft>
        <a:buFont typeface="Arial" charset="0"/>
        <a:buChar char="–"/>
        <a:defRPr sz="2778" kern="1200">
          <a:solidFill>
            <a:schemeClr val="tx1"/>
          </a:solidFill>
          <a:latin typeface="+mn-lt"/>
          <a:ea typeface="+mn-ea"/>
          <a:cs typeface="+mn-cs"/>
        </a:defRPr>
      </a:lvl2pPr>
      <a:lvl3pPr marL="1140885" indent="-226908" algn="l" rtl="0" eaLnBrk="0" fontAlgn="base" hangingPunct="0">
        <a:spcBef>
          <a:spcPct val="20000"/>
        </a:spcBef>
        <a:spcAft>
          <a:spcPct val="0"/>
        </a:spcAft>
        <a:buFont typeface="Arial" charset="0"/>
        <a:buChar char="•"/>
        <a:defRPr sz="2403" kern="1200">
          <a:solidFill>
            <a:schemeClr val="tx1"/>
          </a:solidFill>
          <a:latin typeface="+mn-lt"/>
          <a:ea typeface="+mn-ea"/>
          <a:cs typeface="+mn-cs"/>
        </a:defRPr>
      </a:lvl3pPr>
      <a:lvl4pPr marL="1597874"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4pPr>
      <a:lvl5pPr marL="2054862"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5pPr>
      <a:lvl6pPr marL="251328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6pPr>
      <a:lvl7pPr marL="297024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7pPr>
      <a:lvl8pPr marL="342721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8pPr>
      <a:lvl9pPr marL="388417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9pPr>
    </p:bodyStyle>
    <p:otherStyle>
      <a:defPPr>
        <a:defRPr lang="en-US"/>
      </a:defPPr>
      <a:lvl1pPr marL="0" algn="l" defTabSz="913923" rtl="0" eaLnBrk="1" latinLnBrk="0" hangingPunct="1">
        <a:defRPr sz="1802" kern="1200">
          <a:solidFill>
            <a:schemeClr val="tx1"/>
          </a:solidFill>
          <a:latin typeface="+mn-lt"/>
          <a:ea typeface="+mn-ea"/>
          <a:cs typeface="+mn-cs"/>
        </a:defRPr>
      </a:lvl1pPr>
      <a:lvl2pPr marL="456962" algn="l" defTabSz="913923" rtl="0" eaLnBrk="1" latinLnBrk="0" hangingPunct="1">
        <a:defRPr sz="1802" kern="1200">
          <a:solidFill>
            <a:schemeClr val="tx1"/>
          </a:solidFill>
          <a:latin typeface="+mn-lt"/>
          <a:ea typeface="+mn-ea"/>
          <a:cs typeface="+mn-cs"/>
        </a:defRPr>
      </a:lvl2pPr>
      <a:lvl3pPr marL="913923" algn="l" defTabSz="913923" rtl="0" eaLnBrk="1" latinLnBrk="0" hangingPunct="1">
        <a:defRPr sz="1802" kern="1200">
          <a:solidFill>
            <a:schemeClr val="tx1"/>
          </a:solidFill>
          <a:latin typeface="+mn-lt"/>
          <a:ea typeface="+mn-ea"/>
          <a:cs typeface="+mn-cs"/>
        </a:defRPr>
      </a:lvl3pPr>
      <a:lvl4pPr marL="1370885" algn="l" defTabSz="913923" rtl="0" eaLnBrk="1" latinLnBrk="0" hangingPunct="1">
        <a:defRPr sz="1802" kern="1200">
          <a:solidFill>
            <a:schemeClr val="tx1"/>
          </a:solidFill>
          <a:latin typeface="+mn-lt"/>
          <a:ea typeface="+mn-ea"/>
          <a:cs typeface="+mn-cs"/>
        </a:defRPr>
      </a:lvl4pPr>
      <a:lvl5pPr marL="1827844" algn="l" defTabSz="913923" rtl="0" eaLnBrk="1" latinLnBrk="0" hangingPunct="1">
        <a:defRPr sz="1802" kern="1200">
          <a:solidFill>
            <a:schemeClr val="tx1"/>
          </a:solidFill>
          <a:latin typeface="+mn-lt"/>
          <a:ea typeface="+mn-ea"/>
          <a:cs typeface="+mn-cs"/>
        </a:defRPr>
      </a:lvl5pPr>
      <a:lvl6pPr marL="2284806" algn="l" defTabSz="913923" rtl="0" eaLnBrk="1" latinLnBrk="0" hangingPunct="1">
        <a:defRPr sz="1802" kern="1200">
          <a:solidFill>
            <a:schemeClr val="tx1"/>
          </a:solidFill>
          <a:latin typeface="+mn-lt"/>
          <a:ea typeface="+mn-ea"/>
          <a:cs typeface="+mn-cs"/>
        </a:defRPr>
      </a:lvl6pPr>
      <a:lvl7pPr marL="2741768" algn="l" defTabSz="913923" rtl="0" eaLnBrk="1" latinLnBrk="0" hangingPunct="1">
        <a:defRPr sz="1802" kern="1200">
          <a:solidFill>
            <a:schemeClr val="tx1"/>
          </a:solidFill>
          <a:latin typeface="+mn-lt"/>
          <a:ea typeface="+mn-ea"/>
          <a:cs typeface="+mn-cs"/>
        </a:defRPr>
      </a:lvl7pPr>
      <a:lvl8pPr marL="3198728" algn="l" defTabSz="913923" rtl="0" eaLnBrk="1" latinLnBrk="0" hangingPunct="1">
        <a:defRPr sz="1802" kern="1200">
          <a:solidFill>
            <a:schemeClr val="tx1"/>
          </a:solidFill>
          <a:latin typeface="+mn-lt"/>
          <a:ea typeface="+mn-ea"/>
          <a:cs typeface="+mn-cs"/>
        </a:defRPr>
      </a:lvl8pPr>
      <a:lvl9pPr marL="3655693" algn="l" defTabSz="913923" rtl="0" eaLnBrk="1" latinLnBrk="0" hangingPunct="1">
        <a:defRPr sz="180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A7687C-E2D2-4088-93D6-C41CC1F7B687}" type="datetimeFigureOut">
              <a:rPr lang="en-US" smtClean="0"/>
              <a:t>4/6/2021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4E6ED-5CCA-4999-ACE5-EC8885D50740}" type="slidenum">
              <a:rPr lang="en-US" smtClean="0"/>
              <a:t>‹#›</a:t>
            </a:fld>
            <a:endParaRPr lang="en-US"/>
          </a:p>
        </p:txBody>
      </p:sp>
    </p:spTree>
    <p:extLst>
      <p:ext uri="{BB962C8B-B14F-4D97-AF65-F5344CB8AC3E}">
        <p14:creationId xmlns:p14="http://schemas.microsoft.com/office/powerpoint/2010/main" val="28256682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F1D2-47D2-41BC-ABCE-3BC5ABDC34ED}" type="datetimeFigureOut">
              <a:rPr lang="en-US" smtClean="0"/>
              <a:t>4/6/2021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08A72-5FE3-4EA7-9BD1-47EBF2E2EC8F}" type="slidenum">
              <a:rPr lang="en-US" smtClean="0"/>
              <a:t>‹#›</a:t>
            </a:fld>
            <a:endParaRPr lang="en-US" dirty="0"/>
          </a:p>
        </p:txBody>
      </p:sp>
      <p:pic>
        <p:nvPicPr>
          <p:cNvPr id="7" name="Picture 13" descr="army one ping2.png"/>
          <p:cNvPicPr>
            <a:picLocks noChangeAspect="1"/>
          </p:cNvPicPr>
          <p:nvPr userDrawn="1"/>
        </p:nvPicPr>
        <p:blipFill>
          <a:blip r:embed="rId13" cstate="print"/>
          <a:srcRect/>
          <a:stretch>
            <a:fillRect/>
          </a:stretch>
        </p:blipFill>
        <p:spPr bwMode="auto">
          <a:xfrm>
            <a:off x="19049" y="0"/>
            <a:ext cx="671513" cy="777875"/>
          </a:xfrm>
          <a:prstGeom prst="rect">
            <a:avLst/>
          </a:prstGeom>
          <a:noFill/>
          <a:ln w="9525">
            <a:noFill/>
            <a:miter lim="800000"/>
            <a:headEnd/>
            <a:tailEnd/>
          </a:ln>
        </p:spPr>
      </p:pic>
      <p:sp>
        <p:nvSpPr>
          <p:cNvPr id="8" name="Rectangle 7"/>
          <p:cNvSpPr/>
          <p:nvPr userDrawn="1"/>
        </p:nvSpPr>
        <p:spPr bwMode="auto">
          <a:xfrm>
            <a:off x="628650" y="457199"/>
            <a:ext cx="8286750" cy="111211"/>
          </a:xfrm>
          <a:prstGeom prst="rect">
            <a:avLst/>
          </a:prstGeom>
          <a:solidFill>
            <a:srgbClr val="EABD00"/>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dirty="0">
              <a:solidFill>
                <a:srgbClr val="000000"/>
              </a:solidFill>
              <a:cs typeface="Arial" charset="0"/>
            </a:endParaRPr>
          </a:p>
        </p:txBody>
      </p:sp>
      <p:pic>
        <p:nvPicPr>
          <p:cNvPr id="9" name="Picture 12" descr="Picture1.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89894" y="-12319"/>
            <a:ext cx="1849344" cy="65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
        <p:nvSpPr>
          <p:cNvPr id="11" name="Text Box 18"/>
          <p:cNvSpPr txBox="1">
            <a:spLocks noChangeArrowheads="1"/>
          </p:cNvSpPr>
          <p:nvPr userDrawn="1"/>
        </p:nvSpPr>
        <p:spPr bwMode="auto">
          <a:xfrm>
            <a:off x="1156059" y="6602635"/>
            <a:ext cx="6870022"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Tree>
    <p:extLst>
      <p:ext uri="{BB962C8B-B14F-4D97-AF65-F5344CB8AC3E}">
        <p14:creationId xmlns:p14="http://schemas.microsoft.com/office/powerpoint/2010/main" val="3089730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g6084bb6d08_6_0"/>
          <p:cNvSpPr txBox="1"/>
          <p:nvPr/>
        </p:nvSpPr>
        <p:spPr>
          <a:xfrm>
            <a:off x="0" y="11"/>
            <a:ext cx="9144000" cy="162825"/>
          </a:xfrm>
          <a:prstGeom prst="rect">
            <a:avLst/>
          </a:prstGeom>
          <a:noFill/>
          <a:ln>
            <a:noFill/>
          </a:ln>
        </p:spPr>
        <p:txBody>
          <a:bodyPr spcFirstLastPara="1" wrap="square" lIns="68525" tIns="34250" rIns="68525" bIns="34250" anchor="t" anchorCtr="0">
            <a:noAutofit/>
          </a:bodyPr>
          <a:lstStyle/>
          <a:p>
            <a:pPr marL="0" marR="0" lvl="0" indent="0" algn="ctr" rtl="0">
              <a:lnSpc>
                <a:spcPct val="90000"/>
              </a:lnSpc>
              <a:spcBef>
                <a:spcPts val="0"/>
              </a:spcBef>
              <a:spcAft>
                <a:spcPts val="0"/>
              </a:spcAft>
              <a:buClr>
                <a:srgbClr val="FFFFFF"/>
              </a:buClr>
              <a:buSzPts val="676"/>
              <a:buFont typeface="Arial"/>
              <a:buNone/>
            </a:pPr>
            <a:r>
              <a:rPr lang="en-US" sz="676" b="1" i="0" u="none" strike="noStrike" cap="none" dirty="0">
                <a:solidFill>
                  <a:srgbClr val="006600"/>
                </a:solidFill>
                <a:latin typeface="Arial"/>
                <a:ea typeface="Arial"/>
                <a:cs typeface="Arial"/>
                <a:sym typeface="Arial"/>
              </a:rPr>
              <a:t>UNCLASSIFIED</a:t>
            </a:r>
            <a:endParaRPr dirty="0"/>
          </a:p>
        </p:txBody>
      </p:sp>
      <p:sp>
        <p:nvSpPr>
          <p:cNvPr id="149" name="Google Shape;149;g6084bb6d08_6_0"/>
          <p:cNvSpPr txBox="1"/>
          <p:nvPr userDrawn="1"/>
        </p:nvSpPr>
        <p:spPr>
          <a:xfrm>
            <a:off x="19072" y="6571717"/>
            <a:ext cx="8820130" cy="162825"/>
          </a:xfrm>
          <a:prstGeom prst="rect">
            <a:avLst/>
          </a:prstGeom>
          <a:noFill/>
          <a:ln>
            <a:noFill/>
          </a:ln>
        </p:spPr>
        <p:txBody>
          <a:bodyPr spcFirstLastPara="1" wrap="square" lIns="68525" tIns="34250" rIns="68525" bIns="34250" anchor="t" anchorCtr="0">
            <a:noAutofit/>
          </a:bodyPr>
          <a:lstStyle/>
          <a:p>
            <a:pPr marL="0" marR="0" lvl="0" indent="0" algn="ctr" rtl="0">
              <a:lnSpc>
                <a:spcPct val="90000"/>
              </a:lnSpc>
              <a:spcBef>
                <a:spcPts val="0"/>
              </a:spcBef>
              <a:spcAft>
                <a:spcPts val="0"/>
              </a:spcAft>
              <a:buClr>
                <a:srgbClr val="FFFFFF"/>
              </a:buClr>
              <a:buSzPts val="676"/>
              <a:buFont typeface="Arial"/>
              <a:buNone/>
            </a:pPr>
            <a:r>
              <a:rPr lang="en-US" sz="676" b="1" i="0" u="none" strike="noStrike" cap="none" dirty="0">
                <a:solidFill>
                  <a:srgbClr val="006600"/>
                </a:solidFill>
                <a:latin typeface="Arial"/>
                <a:ea typeface="Arial"/>
                <a:cs typeface="Arial"/>
                <a:sym typeface="Arial"/>
              </a:rPr>
              <a:t>UNCLASSIFIED</a:t>
            </a:r>
            <a:endParaRPr b="1" dirty="0">
              <a:solidFill>
                <a:srgbClr val="FF0000"/>
              </a:solidFill>
            </a:endParaRPr>
          </a:p>
        </p:txBody>
      </p:sp>
      <p:sp>
        <p:nvSpPr>
          <p:cNvPr id="150" name="Google Shape;150;g6084bb6d08_6_0"/>
          <p:cNvSpPr/>
          <p:nvPr/>
        </p:nvSpPr>
        <p:spPr>
          <a:xfrm>
            <a:off x="14309" y="20935"/>
            <a:ext cx="9148763" cy="543731"/>
          </a:xfrm>
          <a:prstGeom prst="rect">
            <a:avLst/>
          </a:prstGeom>
          <a:gradFill>
            <a:gsLst>
              <a:gs pos="0">
                <a:srgbClr val="FFCD06"/>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25" b="0" i="0" u="none" strike="noStrike" cap="none" dirty="0">
              <a:solidFill>
                <a:schemeClr val="lt1"/>
              </a:solidFill>
              <a:latin typeface=" Arial"/>
              <a:ea typeface="Calibri"/>
              <a:cs typeface="Calibri"/>
              <a:sym typeface="Calibri"/>
            </a:endParaRPr>
          </a:p>
        </p:txBody>
      </p:sp>
      <p:pic>
        <p:nvPicPr>
          <p:cNvPr id="151" name="Google Shape;151;g6084bb6d08_6_0" descr="Picture1.png"/>
          <p:cNvPicPr preferRelativeResize="0"/>
          <p:nvPr/>
        </p:nvPicPr>
        <p:blipFill rotWithShape="1">
          <a:blip r:embed="rId14">
            <a:alphaModFix/>
          </a:blip>
          <a:srcRect/>
          <a:stretch/>
        </p:blipFill>
        <p:spPr>
          <a:xfrm>
            <a:off x="7289894" y="-12318"/>
            <a:ext cx="1849344" cy="576983"/>
          </a:xfrm>
          <a:prstGeom prst="rect">
            <a:avLst/>
          </a:prstGeom>
          <a:noFill/>
          <a:ln>
            <a:noFill/>
          </a:ln>
        </p:spPr>
      </p:pic>
      <p:sp>
        <p:nvSpPr>
          <p:cNvPr id="7" name="Slide Number Placeholder 5"/>
          <p:cNvSpPr>
            <a:spLocks noGrp="1"/>
          </p:cNvSpPr>
          <p:nvPr>
            <p:ph type="sldNum" sz="quarter" idx="4"/>
          </p:nvPr>
        </p:nvSpPr>
        <p:spPr>
          <a:xfrm>
            <a:off x="6457950" y="6356351"/>
            <a:ext cx="2057400" cy="365125"/>
          </a:xfrm>
          <a:prstGeom prst="rect">
            <a:avLst/>
          </a:prstGeom>
        </p:spPr>
        <p:txBody>
          <a:bodyPr/>
          <a:lstStyle>
            <a:lvl1pPr algn="just">
              <a:defRPr/>
            </a:lvl1pPr>
          </a:lstStyle>
          <a:p>
            <a:fld id="{7FCFC421-24ED-4C55-99EA-1BE91CD536B9}" type="slidenum">
              <a:rPr lang="en-US" smtClean="0"/>
              <a:pPr/>
              <a:t>‹#›</a:t>
            </a:fld>
            <a:endParaRPr lang="en-US" dirty="0"/>
          </a:p>
        </p:txBody>
      </p:sp>
    </p:spTree>
    <p:extLst>
      <p:ext uri="{BB962C8B-B14F-4D97-AF65-F5344CB8AC3E}">
        <p14:creationId xmlns:p14="http://schemas.microsoft.com/office/powerpoint/2010/main" val="672146806"/>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887844" y="6621467"/>
            <a:ext cx="192360" cy="184666"/>
          </a:xfrm>
          <a:prstGeom prst="rect">
            <a:avLst/>
          </a:prstGeom>
        </p:spPr>
        <p:txBody>
          <a:bodyPr wrap="none" lIns="0" tIns="0" rIns="0" bIns="0">
            <a:spAutoFit/>
          </a:bodyPr>
          <a:lstStyle>
            <a:lvl1pPr algn="r">
              <a:defRPr sz="12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6"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
        <p:nvSpPr>
          <p:cNvPr id="8" name="Text Box 18"/>
          <p:cNvSpPr txBox="1">
            <a:spLocks noChangeArrowheads="1"/>
          </p:cNvSpPr>
          <p:nvPr userDrawn="1"/>
        </p:nvSpPr>
        <p:spPr bwMode="auto">
          <a:xfrm>
            <a:off x="19070" y="660263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B050"/>
                </a:solidFill>
                <a:latin typeface="Arial" pitchFamily="34" charset="0"/>
              </a:rPr>
              <a:t>UNCLASSIFIED</a:t>
            </a:r>
          </a:p>
        </p:txBody>
      </p:sp>
      <p:sp>
        <p:nvSpPr>
          <p:cNvPr id="9" name="Rectangle 8"/>
          <p:cNvSpPr/>
          <p:nvPr userDrawn="1"/>
        </p:nvSpPr>
        <p:spPr>
          <a:xfrm>
            <a:off x="19070" y="0"/>
            <a:ext cx="9148763" cy="543731"/>
          </a:xfrm>
          <a:prstGeom prst="rect">
            <a:avLst/>
          </a:prstGeom>
          <a:gradFill flip="none" rotWithShape="1">
            <a:gsLst>
              <a:gs pos="0">
                <a:srgbClr val="FFCD0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p>
        </p:txBody>
      </p:sp>
      <p:pic>
        <p:nvPicPr>
          <p:cNvPr id="10" name="Picture 12" descr="Picture1.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94657" y="-33250"/>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4825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hdr="0" ftr="0"/>
  <p:txStyles>
    <p:title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p:titleStyle>
    <p:bodyStyle>
      <a:lvl1pPr marL="341156" indent="-341156" algn="l" rtl="0" eaLnBrk="0" fontAlgn="base" hangingPunct="0">
        <a:spcBef>
          <a:spcPct val="20000"/>
        </a:spcBef>
        <a:spcAft>
          <a:spcPct val="0"/>
        </a:spcAft>
        <a:buFont typeface="Arial" charset="0"/>
        <a:buChar char="•"/>
        <a:defRPr sz="3228" kern="1200">
          <a:solidFill>
            <a:schemeClr val="tx1"/>
          </a:solidFill>
          <a:latin typeface="+mn-lt"/>
          <a:ea typeface="+mn-ea"/>
          <a:cs typeface="+mn-cs"/>
        </a:defRPr>
      </a:lvl1pPr>
      <a:lvl2pPr marL="741020" indent="-284031" algn="l" rtl="0" eaLnBrk="0" fontAlgn="base" hangingPunct="0">
        <a:spcBef>
          <a:spcPct val="20000"/>
        </a:spcBef>
        <a:spcAft>
          <a:spcPct val="0"/>
        </a:spcAft>
        <a:buFont typeface="Arial" charset="0"/>
        <a:buChar char="–"/>
        <a:defRPr sz="2778" kern="1200">
          <a:solidFill>
            <a:schemeClr val="tx1"/>
          </a:solidFill>
          <a:latin typeface="+mn-lt"/>
          <a:ea typeface="+mn-ea"/>
          <a:cs typeface="+mn-cs"/>
        </a:defRPr>
      </a:lvl2pPr>
      <a:lvl3pPr marL="1140885" indent="-226908" algn="l" rtl="0" eaLnBrk="0" fontAlgn="base" hangingPunct="0">
        <a:spcBef>
          <a:spcPct val="20000"/>
        </a:spcBef>
        <a:spcAft>
          <a:spcPct val="0"/>
        </a:spcAft>
        <a:buFont typeface="Arial" charset="0"/>
        <a:buChar char="•"/>
        <a:defRPr sz="2403" kern="1200">
          <a:solidFill>
            <a:schemeClr val="tx1"/>
          </a:solidFill>
          <a:latin typeface="+mn-lt"/>
          <a:ea typeface="+mn-ea"/>
          <a:cs typeface="+mn-cs"/>
        </a:defRPr>
      </a:lvl3pPr>
      <a:lvl4pPr marL="1597874"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4pPr>
      <a:lvl5pPr marL="2054862"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5pPr>
      <a:lvl6pPr marL="251328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6pPr>
      <a:lvl7pPr marL="297024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7pPr>
      <a:lvl8pPr marL="342721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8pPr>
      <a:lvl9pPr marL="388417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9pPr>
    </p:bodyStyle>
    <p:otherStyle>
      <a:defPPr>
        <a:defRPr lang="en-US"/>
      </a:defPPr>
      <a:lvl1pPr marL="0" algn="l" defTabSz="913923" rtl="0" eaLnBrk="1" latinLnBrk="0" hangingPunct="1">
        <a:defRPr sz="1802" kern="1200">
          <a:solidFill>
            <a:schemeClr val="tx1"/>
          </a:solidFill>
          <a:latin typeface="+mn-lt"/>
          <a:ea typeface="+mn-ea"/>
          <a:cs typeface="+mn-cs"/>
        </a:defRPr>
      </a:lvl1pPr>
      <a:lvl2pPr marL="456962" algn="l" defTabSz="913923" rtl="0" eaLnBrk="1" latinLnBrk="0" hangingPunct="1">
        <a:defRPr sz="1802" kern="1200">
          <a:solidFill>
            <a:schemeClr val="tx1"/>
          </a:solidFill>
          <a:latin typeface="+mn-lt"/>
          <a:ea typeface="+mn-ea"/>
          <a:cs typeface="+mn-cs"/>
        </a:defRPr>
      </a:lvl2pPr>
      <a:lvl3pPr marL="913923" algn="l" defTabSz="913923" rtl="0" eaLnBrk="1" latinLnBrk="0" hangingPunct="1">
        <a:defRPr sz="1802" kern="1200">
          <a:solidFill>
            <a:schemeClr val="tx1"/>
          </a:solidFill>
          <a:latin typeface="+mn-lt"/>
          <a:ea typeface="+mn-ea"/>
          <a:cs typeface="+mn-cs"/>
        </a:defRPr>
      </a:lvl3pPr>
      <a:lvl4pPr marL="1370885" algn="l" defTabSz="913923" rtl="0" eaLnBrk="1" latinLnBrk="0" hangingPunct="1">
        <a:defRPr sz="1802" kern="1200">
          <a:solidFill>
            <a:schemeClr val="tx1"/>
          </a:solidFill>
          <a:latin typeface="+mn-lt"/>
          <a:ea typeface="+mn-ea"/>
          <a:cs typeface="+mn-cs"/>
        </a:defRPr>
      </a:lvl4pPr>
      <a:lvl5pPr marL="1827844" algn="l" defTabSz="913923" rtl="0" eaLnBrk="1" latinLnBrk="0" hangingPunct="1">
        <a:defRPr sz="1802" kern="1200">
          <a:solidFill>
            <a:schemeClr val="tx1"/>
          </a:solidFill>
          <a:latin typeface="+mn-lt"/>
          <a:ea typeface="+mn-ea"/>
          <a:cs typeface="+mn-cs"/>
        </a:defRPr>
      </a:lvl5pPr>
      <a:lvl6pPr marL="2284806" algn="l" defTabSz="913923" rtl="0" eaLnBrk="1" latinLnBrk="0" hangingPunct="1">
        <a:defRPr sz="1802" kern="1200">
          <a:solidFill>
            <a:schemeClr val="tx1"/>
          </a:solidFill>
          <a:latin typeface="+mn-lt"/>
          <a:ea typeface="+mn-ea"/>
          <a:cs typeface="+mn-cs"/>
        </a:defRPr>
      </a:lvl6pPr>
      <a:lvl7pPr marL="2741768" algn="l" defTabSz="913923" rtl="0" eaLnBrk="1" latinLnBrk="0" hangingPunct="1">
        <a:defRPr sz="1802" kern="1200">
          <a:solidFill>
            <a:schemeClr val="tx1"/>
          </a:solidFill>
          <a:latin typeface="+mn-lt"/>
          <a:ea typeface="+mn-ea"/>
          <a:cs typeface="+mn-cs"/>
        </a:defRPr>
      </a:lvl7pPr>
      <a:lvl8pPr marL="3198728" algn="l" defTabSz="913923" rtl="0" eaLnBrk="1" latinLnBrk="0" hangingPunct="1">
        <a:defRPr sz="1802" kern="1200">
          <a:solidFill>
            <a:schemeClr val="tx1"/>
          </a:solidFill>
          <a:latin typeface="+mn-lt"/>
          <a:ea typeface="+mn-ea"/>
          <a:cs typeface="+mn-cs"/>
        </a:defRPr>
      </a:lvl8pPr>
      <a:lvl9pPr marL="3655693" algn="l" defTabSz="913923" rtl="0" eaLnBrk="1" latinLnBrk="0" hangingPunct="1">
        <a:defRPr sz="180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62E66-A99B-46B6-9641-68CE9A21AA9D}" type="datetimeFigureOut">
              <a:rPr lang="en-US" smtClean="0"/>
              <a:t>4/6/2021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30D6F-0BFD-4509-9109-5123043C6AFD}" type="slidenum">
              <a:rPr lang="en-US" smtClean="0"/>
              <a:t>‹#›</a:t>
            </a:fld>
            <a:endParaRPr lang="en-US"/>
          </a:p>
        </p:txBody>
      </p:sp>
      <p:sp>
        <p:nvSpPr>
          <p:cNvPr id="7" name="Rectangle 6">
            <a:extLst>
              <a:ext uri="{FF2B5EF4-FFF2-40B4-BE49-F238E27FC236}">
                <a16:creationId xmlns:a16="http://schemas.microsoft.com/office/drawing/2014/main" id="{58018DE4-E2D2-4258-ABC6-BD5C7F7D0EC1}"/>
              </a:ext>
            </a:extLst>
          </p:cNvPr>
          <p:cNvSpPr/>
          <p:nvPr userDrawn="1"/>
        </p:nvSpPr>
        <p:spPr>
          <a:xfrm>
            <a:off x="14307" y="20931"/>
            <a:ext cx="9148763" cy="543731"/>
          </a:xfrm>
          <a:prstGeom prst="rect">
            <a:avLst/>
          </a:prstGeom>
          <a:gradFill flip="none" rotWithShape="1">
            <a:gsLst>
              <a:gs pos="0">
                <a:srgbClr val="FFCD06"/>
              </a:gs>
              <a:gs pos="100000">
                <a:sysClr val="window" lastClr="FFFFFF"/>
              </a:gs>
            </a:gsLst>
            <a:lin ang="0" scaled="1"/>
            <a:tileRect/>
          </a:gra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12" descr="Picture1.png">
            <a:extLst>
              <a:ext uri="{FF2B5EF4-FFF2-40B4-BE49-F238E27FC236}">
                <a16:creationId xmlns:a16="http://schemas.microsoft.com/office/drawing/2014/main" id="{FEDCA216-0917-461A-BB6E-9B86F0D4EA35}"/>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289894" y="-12319"/>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85458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Slide Number Placeholder 34"/>
          <p:cNvSpPr>
            <a:spLocks noGrp="1"/>
          </p:cNvSpPr>
          <p:nvPr>
            <p:ph type="sldNum" sz="quarter" idx="4"/>
          </p:nvPr>
        </p:nvSpPr>
        <p:spPr>
          <a:xfrm>
            <a:off x="8887844" y="6621467"/>
            <a:ext cx="192360" cy="184666"/>
          </a:xfrm>
          <a:prstGeom prst="rect">
            <a:avLst/>
          </a:prstGeom>
        </p:spPr>
        <p:txBody>
          <a:bodyPr wrap="none" lIns="0" tIns="0" rIns="0" bIns="0">
            <a:spAutoFit/>
          </a:bodyPr>
          <a:lstStyle>
            <a:lvl1pPr algn="r">
              <a:defRPr sz="12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6"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
        <p:nvSpPr>
          <p:cNvPr id="8" name="Text Box 18"/>
          <p:cNvSpPr txBox="1">
            <a:spLocks noChangeArrowheads="1"/>
          </p:cNvSpPr>
          <p:nvPr userDrawn="1"/>
        </p:nvSpPr>
        <p:spPr bwMode="auto">
          <a:xfrm>
            <a:off x="19070" y="660263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B050"/>
                </a:solidFill>
                <a:latin typeface="Arial" pitchFamily="34" charset="0"/>
              </a:rPr>
              <a:t>UNCLASSIFIED</a:t>
            </a:r>
          </a:p>
        </p:txBody>
      </p:sp>
      <p:sp>
        <p:nvSpPr>
          <p:cNvPr id="9" name="Rectangle 8"/>
          <p:cNvSpPr/>
          <p:nvPr userDrawn="1"/>
        </p:nvSpPr>
        <p:spPr>
          <a:xfrm>
            <a:off x="19070" y="0"/>
            <a:ext cx="9148763" cy="543731"/>
          </a:xfrm>
          <a:prstGeom prst="rect">
            <a:avLst/>
          </a:prstGeom>
          <a:gradFill flip="none" rotWithShape="1">
            <a:gsLst>
              <a:gs pos="0">
                <a:srgbClr val="FFCD06"/>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p>
        </p:txBody>
      </p:sp>
      <p:pic>
        <p:nvPicPr>
          <p:cNvPr id="10" name="Picture 12" descr="Picture1.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94657" y="-33250"/>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9312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hf hdr="0" ftr="0"/>
  <p:txStyles>
    <p:title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p:titleStyle>
    <p:bodyStyle>
      <a:lvl1pPr marL="341156" indent="-341156" algn="l" rtl="0" eaLnBrk="0" fontAlgn="base" hangingPunct="0">
        <a:spcBef>
          <a:spcPct val="20000"/>
        </a:spcBef>
        <a:spcAft>
          <a:spcPct val="0"/>
        </a:spcAft>
        <a:buFont typeface="Arial" charset="0"/>
        <a:buChar char="•"/>
        <a:defRPr sz="3228" kern="1200">
          <a:solidFill>
            <a:schemeClr val="tx1"/>
          </a:solidFill>
          <a:latin typeface="+mn-lt"/>
          <a:ea typeface="+mn-ea"/>
          <a:cs typeface="+mn-cs"/>
        </a:defRPr>
      </a:lvl1pPr>
      <a:lvl2pPr marL="741020" indent="-284031" algn="l" rtl="0" eaLnBrk="0" fontAlgn="base" hangingPunct="0">
        <a:spcBef>
          <a:spcPct val="20000"/>
        </a:spcBef>
        <a:spcAft>
          <a:spcPct val="0"/>
        </a:spcAft>
        <a:buFont typeface="Arial" charset="0"/>
        <a:buChar char="–"/>
        <a:defRPr sz="2778" kern="1200">
          <a:solidFill>
            <a:schemeClr val="tx1"/>
          </a:solidFill>
          <a:latin typeface="+mn-lt"/>
          <a:ea typeface="+mn-ea"/>
          <a:cs typeface="+mn-cs"/>
        </a:defRPr>
      </a:lvl2pPr>
      <a:lvl3pPr marL="1140885" indent="-226908" algn="l" rtl="0" eaLnBrk="0" fontAlgn="base" hangingPunct="0">
        <a:spcBef>
          <a:spcPct val="20000"/>
        </a:spcBef>
        <a:spcAft>
          <a:spcPct val="0"/>
        </a:spcAft>
        <a:buFont typeface="Arial" charset="0"/>
        <a:buChar char="•"/>
        <a:defRPr sz="2403" kern="1200">
          <a:solidFill>
            <a:schemeClr val="tx1"/>
          </a:solidFill>
          <a:latin typeface="+mn-lt"/>
          <a:ea typeface="+mn-ea"/>
          <a:cs typeface="+mn-cs"/>
        </a:defRPr>
      </a:lvl3pPr>
      <a:lvl4pPr marL="1597874"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4pPr>
      <a:lvl5pPr marL="2054862"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5pPr>
      <a:lvl6pPr marL="251328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6pPr>
      <a:lvl7pPr marL="297024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7pPr>
      <a:lvl8pPr marL="342721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8pPr>
      <a:lvl9pPr marL="388417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9pPr>
    </p:bodyStyle>
    <p:otherStyle>
      <a:defPPr>
        <a:defRPr lang="en-US"/>
      </a:defPPr>
      <a:lvl1pPr marL="0" algn="l" defTabSz="913923" rtl="0" eaLnBrk="1" latinLnBrk="0" hangingPunct="1">
        <a:defRPr sz="1802" kern="1200">
          <a:solidFill>
            <a:schemeClr val="tx1"/>
          </a:solidFill>
          <a:latin typeface="+mn-lt"/>
          <a:ea typeface="+mn-ea"/>
          <a:cs typeface="+mn-cs"/>
        </a:defRPr>
      </a:lvl1pPr>
      <a:lvl2pPr marL="456962" algn="l" defTabSz="913923" rtl="0" eaLnBrk="1" latinLnBrk="0" hangingPunct="1">
        <a:defRPr sz="1802" kern="1200">
          <a:solidFill>
            <a:schemeClr val="tx1"/>
          </a:solidFill>
          <a:latin typeface="+mn-lt"/>
          <a:ea typeface="+mn-ea"/>
          <a:cs typeface="+mn-cs"/>
        </a:defRPr>
      </a:lvl2pPr>
      <a:lvl3pPr marL="913923" algn="l" defTabSz="913923" rtl="0" eaLnBrk="1" latinLnBrk="0" hangingPunct="1">
        <a:defRPr sz="1802" kern="1200">
          <a:solidFill>
            <a:schemeClr val="tx1"/>
          </a:solidFill>
          <a:latin typeface="+mn-lt"/>
          <a:ea typeface="+mn-ea"/>
          <a:cs typeface="+mn-cs"/>
        </a:defRPr>
      </a:lvl3pPr>
      <a:lvl4pPr marL="1370885" algn="l" defTabSz="913923" rtl="0" eaLnBrk="1" latinLnBrk="0" hangingPunct="1">
        <a:defRPr sz="1802" kern="1200">
          <a:solidFill>
            <a:schemeClr val="tx1"/>
          </a:solidFill>
          <a:latin typeface="+mn-lt"/>
          <a:ea typeface="+mn-ea"/>
          <a:cs typeface="+mn-cs"/>
        </a:defRPr>
      </a:lvl4pPr>
      <a:lvl5pPr marL="1827844" algn="l" defTabSz="913923" rtl="0" eaLnBrk="1" latinLnBrk="0" hangingPunct="1">
        <a:defRPr sz="1802" kern="1200">
          <a:solidFill>
            <a:schemeClr val="tx1"/>
          </a:solidFill>
          <a:latin typeface="+mn-lt"/>
          <a:ea typeface="+mn-ea"/>
          <a:cs typeface="+mn-cs"/>
        </a:defRPr>
      </a:lvl5pPr>
      <a:lvl6pPr marL="2284806" algn="l" defTabSz="913923" rtl="0" eaLnBrk="1" latinLnBrk="0" hangingPunct="1">
        <a:defRPr sz="1802" kern="1200">
          <a:solidFill>
            <a:schemeClr val="tx1"/>
          </a:solidFill>
          <a:latin typeface="+mn-lt"/>
          <a:ea typeface="+mn-ea"/>
          <a:cs typeface="+mn-cs"/>
        </a:defRPr>
      </a:lvl6pPr>
      <a:lvl7pPr marL="2741768" algn="l" defTabSz="913923" rtl="0" eaLnBrk="1" latinLnBrk="0" hangingPunct="1">
        <a:defRPr sz="1802" kern="1200">
          <a:solidFill>
            <a:schemeClr val="tx1"/>
          </a:solidFill>
          <a:latin typeface="+mn-lt"/>
          <a:ea typeface="+mn-ea"/>
          <a:cs typeface="+mn-cs"/>
        </a:defRPr>
      </a:lvl7pPr>
      <a:lvl8pPr marL="3198728" algn="l" defTabSz="913923" rtl="0" eaLnBrk="1" latinLnBrk="0" hangingPunct="1">
        <a:defRPr sz="1802" kern="1200">
          <a:solidFill>
            <a:schemeClr val="tx1"/>
          </a:solidFill>
          <a:latin typeface="+mn-lt"/>
          <a:ea typeface="+mn-ea"/>
          <a:cs typeface="+mn-cs"/>
        </a:defRPr>
      </a:lvl8pPr>
      <a:lvl9pPr marL="3655693" algn="l" defTabSz="913923" rtl="0" eaLnBrk="1" latinLnBrk="0" hangingPunct="1">
        <a:defRPr sz="18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milsuite.mil/book/docs/DOC-635623" TargetMode="External"/><Relationship Id="rId2" Type="http://schemas.openxmlformats.org/officeDocument/2006/relationships/image" Target="../media/image13.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descr="Soldier-Silhouette-Sunset-1800x2880.jpg"/>
          <p:cNvPicPr>
            <a:picLocks noChangeAspect="1"/>
          </p:cNvPicPr>
          <p:nvPr/>
        </p:nvPicPr>
        <p:blipFill>
          <a:blip r:embed="rId3">
            <a:extLst>
              <a:ext uri="{28A0092B-C50C-407E-A947-70E740481C1C}">
                <a14:useLocalDpi xmlns:a14="http://schemas.microsoft.com/office/drawing/2010/main" val="0"/>
              </a:ext>
            </a:extLst>
          </a:blip>
          <a:srcRect l="35449" b="2253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103729-B161-491B-855C-5D5E6A2C1DD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TextBox 11"/>
          <p:cNvSpPr txBox="1"/>
          <p:nvPr/>
        </p:nvSpPr>
        <p:spPr>
          <a:xfrm>
            <a:off x="664190" y="354971"/>
            <a:ext cx="7815620" cy="584775"/>
          </a:xfrm>
          <a:prstGeom prst="rect">
            <a:avLst/>
          </a:prstGeom>
          <a:noFill/>
        </p:spPr>
        <p:txBody>
          <a:bodyPr wrap="square" rtlCol="0">
            <a:spAutoFit/>
          </a:bodyPr>
          <a:lstStyle/>
          <a:p>
            <a:pPr lvl="0" algn="ctr">
              <a:defRPr/>
            </a:pPr>
            <a:r>
              <a:rPr kumimoji="0" lang="en-US" sz="3200" b="1" i="0" u="none" strike="noStrike" kern="1200" cap="none" spc="0" normalizeH="0" baseline="0" noProof="0" dirty="0" smtClean="0">
                <a:ln>
                  <a:noFill/>
                </a:ln>
                <a:solidFill>
                  <a:prstClr val="white"/>
                </a:solidFill>
                <a:effectLst/>
                <a:uLnTx/>
                <a:uFillTx/>
                <a:latin typeface=" Arial"/>
              </a:rPr>
              <a:t>“</a:t>
            </a:r>
            <a:r>
              <a:rPr lang="en-US" sz="3200" b="1" dirty="0" smtClean="0">
                <a:solidFill>
                  <a:schemeClr val="bg1"/>
                </a:solidFill>
                <a:latin typeface=" Arial"/>
              </a:rPr>
              <a:t>Résumé</a:t>
            </a:r>
            <a:r>
              <a:rPr kumimoji="0" lang="en-US" sz="3200" b="1" i="0" u="none" strike="noStrike" kern="1200" cap="none" spc="0" normalizeH="0" baseline="0" noProof="0" dirty="0" smtClean="0">
                <a:ln>
                  <a:noFill/>
                </a:ln>
                <a:solidFill>
                  <a:prstClr val="white"/>
                </a:solidFill>
                <a:effectLst/>
                <a:uLnTx/>
                <a:uFillTx/>
                <a:latin typeface=" Arial"/>
              </a:rPr>
              <a:t> </a:t>
            </a:r>
            <a:r>
              <a:rPr kumimoji="0" lang="en-US" sz="3200" b="1" i="0" u="none" strike="noStrike" kern="1200" cap="none" spc="0" normalizeH="0" baseline="0" noProof="0" dirty="0">
                <a:ln>
                  <a:noFill/>
                </a:ln>
                <a:solidFill>
                  <a:prstClr val="white"/>
                </a:solidFill>
                <a:effectLst/>
                <a:uLnTx/>
                <a:uFillTx/>
                <a:latin typeface=" Arial"/>
              </a:rPr>
              <a:t>Development LPD</a:t>
            </a:r>
            <a:r>
              <a:rPr kumimoji="0" lang="en-US" sz="3200" b="1" i="0" u="none" strike="noStrike" kern="1200" cap="none" spc="0" normalizeH="0" noProof="0" dirty="0">
                <a:ln>
                  <a:noFill/>
                </a:ln>
                <a:solidFill>
                  <a:prstClr val="white"/>
                </a:solidFill>
                <a:effectLst/>
                <a:uLnTx/>
                <a:uFillTx/>
                <a:latin typeface=" Arial"/>
              </a:rPr>
              <a:t>”  </a:t>
            </a:r>
            <a:endParaRPr kumimoji="0" lang="en-US" sz="3200" b="1" i="0" u="none" strike="noStrike" kern="1200" cap="none" spc="0" normalizeH="0" baseline="0" noProof="0" dirty="0">
              <a:ln>
                <a:noFill/>
              </a:ln>
              <a:solidFill>
                <a:prstClr val="white"/>
              </a:solidFill>
              <a:effectLst/>
              <a:uLnTx/>
              <a:uFillTx/>
              <a:latin typeface=" Aria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232" y="3340227"/>
            <a:ext cx="4258101" cy="1328021"/>
          </a:xfrm>
          <a:prstGeom prst="rect">
            <a:avLst/>
          </a:prstGeom>
        </p:spPr>
      </p:pic>
      <p:sp>
        <p:nvSpPr>
          <p:cNvPr id="18" name="TextBox 17"/>
          <p:cNvSpPr txBox="1"/>
          <p:nvPr/>
        </p:nvSpPr>
        <p:spPr>
          <a:xfrm>
            <a:off x="2328990" y="5263320"/>
            <a:ext cx="6776178" cy="1358144"/>
          </a:xfrm>
          <a:prstGeom prst="rect">
            <a:avLst/>
          </a:prstGeom>
        </p:spPr>
        <p:txBody>
          <a:bodyPr vert="horz" wrap="square" lIns="91440" tIns="45720" rIns="91440" bIns="45720" rtlCol="0" anchor="t">
            <a:normAutofit lnSpcReduction="10000"/>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LTC Greg Lockhart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Army Talent Management Task Force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5917721" y="4657452"/>
            <a:ext cx="3187447" cy="400110"/>
          </a:xfrm>
          <a:prstGeom prst="rect">
            <a:avLst/>
          </a:prstGeom>
        </p:spPr>
        <p:txBody>
          <a:bodyPr wrap="square">
            <a:spAutoFit/>
          </a:bodyPr>
          <a:lstStyle/>
          <a:p>
            <a:pPr lvl="0" algn="ctr">
              <a:defRPr/>
            </a:pPr>
            <a:r>
              <a:rPr lang="en-US" sz="2000" b="1" dirty="0">
                <a:solidFill>
                  <a:prstClr val="white"/>
                </a:solidFill>
                <a:latin typeface=" Arial"/>
              </a:rPr>
              <a:t>“War Winning Talent”</a:t>
            </a:r>
          </a:p>
        </p:txBody>
      </p:sp>
    </p:spTree>
    <p:extLst>
      <p:ext uri="{BB962C8B-B14F-4D97-AF65-F5344CB8AC3E}">
        <p14:creationId xmlns:p14="http://schemas.microsoft.com/office/powerpoint/2010/main" val="19320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9498" y="211258"/>
            <a:ext cx="9144000" cy="295466"/>
          </a:xfrm>
          <a:prstGeom prst="rect">
            <a:avLst/>
          </a:prstGeom>
          <a:noFill/>
          <a:ln>
            <a:miter lim="800000"/>
            <a:headEnd/>
            <a:tailEnd/>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80000"/>
              </a:lnSpc>
              <a:buFont typeface="Monotype Sorts" pitchFamily="2" charset="2"/>
              <a:buNone/>
            </a:pPr>
            <a:r>
              <a:rPr lang="en-US" sz="2400" b="1" kern="0" dirty="0">
                <a:latin typeface="Arial" panose="020B0604020202020204" pitchFamily="34" charset="0"/>
                <a:cs typeface="Arial" panose="020B0604020202020204" pitchFamily="34" charset="0"/>
              </a:rPr>
              <a:t>AIM Resume – “A Way”</a:t>
            </a:r>
          </a:p>
        </p:txBody>
      </p:sp>
      <p:pic>
        <p:nvPicPr>
          <p:cNvPr id="20" name="Picture 19"/>
          <p:cNvPicPr>
            <a:picLocks noChangeAspect="1"/>
          </p:cNvPicPr>
          <p:nvPr/>
        </p:nvPicPr>
        <p:blipFill rotWithShape="1">
          <a:blip r:embed="rId3"/>
          <a:srcRect b="3232"/>
          <a:stretch/>
        </p:blipFill>
        <p:spPr>
          <a:xfrm>
            <a:off x="0" y="590550"/>
            <a:ext cx="9144000" cy="5990741"/>
          </a:xfrm>
          <a:prstGeom prst="rect">
            <a:avLst/>
          </a:prstGeom>
        </p:spPr>
      </p:pic>
      <p:sp>
        <p:nvSpPr>
          <p:cNvPr id="21" name="TextBox 20"/>
          <p:cNvSpPr txBox="1"/>
          <p:nvPr/>
        </p:nvSpPr>
        <p:spPr>
          <a:xfrm>
            <a:off x="5029200" y="5906950"/>
            <a:ext cx="3183622" cy="484748"/>
          </a:xfrm>
          <a:prstGeom prst="rect">
            <a:avLst/>
          </a:prstGeom>
          <a:solidFill>
            <a:schemeClr val="bg1"/>
          </a:solidFill>
          <a:ln>
            <a:solidFill>
              <a:schemeClr val="tx1"/>
            </a:solidFill>
          </a:ln>
        </p:spPr>
        <p:txBody>
          <a:bodyPr wrap="square" rtlCol="0">
            <a:spAutoFit/>
          </a:bodyPr>
          <a:lstStyle/>
          <a:p>
            <a:r>
              <a:rPr lang="en-US" sz="850" b="1" dirty="0">
                <a:latin typeface="Arial" panose="020B0604020202020204" pitchFamily="34" charset="0"/>
                <a:cs typeface="Arial" panose="020B0604020202020204" pitchFamily="34" charset="0"/>
              </a:rPr>
              <a:t>Ensure your references know they are listed – if someone contacts them and they do not remember you or do not respond, it may not reflect well on you.</a:t>
            </a:r>
          </a:p>
        </p:txBody>
      </p:sp>
      <p:sp>
        <p:nvSpPr>
          <p:cNvPr id="22" name="TextBox 21"/>
          <p:cNvSpPr txBox="1"/>
          <p:nvPr/>
        </p:nvSpPr>
        <p:spPr>
          <a:xfrm>
            <a:off x="1768780" y="5906950"/>
            <a:ext cx="2007974" cy="584775"/>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List all languages you have studied and/or languages in which you are proficient, that are not listed on your ORB.</a:t>
            </a:r>
          </a:p>
        </p:txBody>
      </p:sp>
      <p:sp>
        <p:nvSpPr>
          <p:cNvPr id="23" name="TextBox 22"/>
          <p:cNvSpPr txBox="1"/>
          <p:nvPr/>
        </p:nvSpPr>
        <p:spPr>
          <a:xfrm>
            <a:off x="152400" y="4295175"/>
            <a:ext cx="3138617" cy="998415"/>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List any articles/writings you have published.</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List any military or civilian certifications that are not listed on your ORB.</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Include certifications you are working toward.</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Do you have a unique skill you have used to improve the Army, your branch, or your unit?</a:t>
            </a:r>
          </a:p>
          <a:p>
            <a:endParaRPr lang="en-US" sz="788" dirty="0">
              <a:latin typeface="Arial" panose="020B0604020202020204" pitchFamily="34" charset="0"/>
              <a:cs typeface="Arial" panose="020B0604020202020204" pitchFamily="34" charset="0"/>
            </a:endParaRPr>
          </a:p>
        </p:txBody>
      </p:sp>
      <p:sp>
        <p:nvSpPr>
          <p:cNvPr id="24" name="TextBox 23"/>
          <p:cNvSpPr txBox="1"/>
          <p:nvPr/>
        </p:nvSpPr>
        <p:spPr>
          <a:xfrm>
            <a:off x="154497" y="2852445"/>
            <a:ext cx="3138617" cy="1138773"/>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work have you done to better the community? How did you solve a problem? What were the results?</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How have you improved civilian-military relationships?</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Have you organized or participated in unit events that served the community?</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Do you have a leadership position in any civilian organization? (i.e. schools, sports, etc.)</a:t>
            </a:r>
          </a:p>
        </p:txBody>
      </p:sp>
      <p:sp>
        <p:nvSpPr>
          <p:cNvPr id="25" name="TextBox 24"/>
          <p:cNvSpPr txBox="1"/>
          <p:nvPr/>
        </p:nvSpPr>
        <p:spPr>
          <a:xfrm>
            <a:off x="152399" y="1312061"/>
            <a:ext cx="3138617" cy="1269578"/>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sets you apart from your peers? Summarize your overall skills, desires, career goals.</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Include information that makes people want to read more.</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kind of job are you looking for next?</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opportunities do you want to be considered for? (i.e. KD, command, aide de camp, speechwriter, WIAS, etc.)</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are your career aspirations 5-10 years out?</a:t>
            </a:r>
          </a:p>
        </p:txBody>
      </p:sp>
      <p:sp>
        <p:nvSpPr>
          <p:cNvPr id="26" name="TextBox 25"/>
          <p:cNvSpPr txBox="1"/>
          <p:nvPr/>
        </p:nvSpPr>
        <p:spPr>
          <a:xfrm>
            <a:off x="4500770" y="1320060"/>
            <a:ext cx="3194221" cy="1260025"/>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Include civilian and military education that is not listed on your ORB (i.e. 30 credits in graduate program, cyber courses, etc.).</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Describe any significant educational information that goes beyond your degree title (i.e. thesis topic, area of specification; internships; etc.).</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How have you used your education opportunities to improve the Army, your branch, or your unit?</a:t>
            </a:r>
          </a:p>
          <a:p>
            <a:endParaRPr lang="en-US" sz="788" dirty="0">
              <a:latin typeface="Arial" panose="020B0604020202020204" pitchFamily="34" charset="0"/>
              <a:cs typeface="Arial" panose="020B0604020202020204" pitchFamily="34" charset="0"/>
            </a:endParaRPr>
          </a:p>
        </p:txBody>
      </p:sp>
      <p:sp>
        <p:nvSpPr>
          <p:cNvPr id="27" name="TextBox 26"/>
          <p:cNvSpPr txBox="1"/>
          <p:nvPr/>
        </p:nvSpPr>
        <p:spPr>
          <a:xfrm>
            <a:off x="4479098" y="2846164"/>
            <a:ext cx="3194221" cy="1007968"/>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key experiences/accomplishments do you want to convey from your past assignments? Review your OERs for potential input. </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did you accomplish, how did you make an impact in key assignments?</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Highlight assignments that prepared you for the future jobs you want.</a:t>
            </a:r>
          </a:p>
        </p:txBody>
      </p:sp>
      <p:sp>
        <p:nvSpPr>
          <p:cNvPr id="28" name="TextBox 27"/>
          <p:cNvSpPr txBox="1"/>
          <p:nvPr/>
        </p:nvSpPr>
        <p:spPr>
          <a:xfrm>
            <a:off x="4500769" y="4262417"/>
            <a:ext cx="3194221" cy="998415"/>
          </a:xfrm>
          <a:prstGeom prst="rect">
            <a:avLst/>
          </a:prstGeom>
          <a:noFill/>
        </p:spPr>
        <p:txBody>
          <a:bodyPr wrap="square" rtlCol="0">
            <a:spAutoFit/>
          </a:bodyPr>
          <a:lstStyle/>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How have you used your experiences/travel to improve the Army, your branch, or your unit?</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What have you done or experienced that sets you apart from your peers?</a:t>
            </a:r>
          </a:p>
          <a:p>
            <a:pPr marL="128588" indent="-128588">
              <a:buFont typeface="Arial" panose="020B0604020202020204" pitchFamily="34" charset="0"/>
              <a:buChar char="•"/>
            </a:pPr>
            <a:r>
              <a:rPr lang="en-US" sz="850" b="1" dirty="0">
                <a:latin typeface="Arial" panose="020B0604020202020204" pitchFamily="34" charset="0"/>
                <a:cs typeface="Arial" panose="020B0604020202020204" pitchFamily="34" charset="0"/>
              </a:rPr>
              <a:t>Do you have any unique experiences that makes you better suited for the jobs you want?</a:t>
            </a:r>
          </a:p>
          <a:p>
            <a:pPr marL="128588" indent="-128588">
              <a:buFont typeface="Arial" panose="020B0604020202020204" pitchFamily="34" charset="0"/>
              <a:buChar char="•"/>
            </a:pPr>
            <a:endParaRPr lang="en-US" sz="788" dirty="0">
              <a:latin typeface="Arial" panose="020B0604020202020204" pitchFamily="34" charset="0"/>
              <a:cs typeface="Arial" panose="020B0604020202020204" pitchFamily="34" charset="0"/>
            </a:endParaRPr>
          </a:p>
        </p:txBody>
      </p:sp>
      <p:sp>
        <p:nvSpPr>
          <p:cNvPr id="29" name="TextBox 28"/>
          <p:cNvSpPr txBox="1"/>
          <p:nvPr/>
        </p:nvSpPr>
        <p:spPr>
          <a:xfrm>
            <a:off x="148205" y="6581292"/>
            <a:ext cx="2350323" cy="223138"/>
          </a:xfrm>
          <a:prstGeom prst="rect">
            <a:avLst/>
          </a:prstGeom>
          <a:noFill/>
        </p:spPr>
        <p:txBody>
          <a:bodyPr wrap="none" rtlCol="0">
            <a:spAutoFit/>
          </a:bodyPr>
          <a:lstStyle/>
          <a:p>
            <a:r>
              <a:rPr lang="en-US" sz="850" b="1" dirty="0">
                <a:latin typeface="Arial" panose="020B0604020202020204" pitchFamily="34" charset="0"/>
                <a:cs typeface="Arial" panose="020B0604020202020204" pitchFamily="34" charset="0"/>
              </a:rPr>
              <a:t>https://aim.hrc.army.mil/portal/index.aspx</a:t>
            </a:r>
          </a:p>
        </p:txBody>
      </p:sp>
      <p:sp>
        <p:nvSpPr>
          <p:cNvPr id="30" name="8-Point Star 29"/>
          <p:cNvSpPr/>
          <p:nvPr/>
        </p:nvSpPr>
        <p:spPr bwMode="auto">
          <a:xfrm>
            <a:off x="-1777" y="1229773"/>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1</a:t>
            </a:r>
          </a:p>
        </p:txBody>
      </p:sp>
      <p:sp>
        <p:nvSpPr>
          <p:cNvPr id="31" name="8-Point Star 30"/>
          <p:cNvSpPr/>
          <p:nvPr/>
        </p:nvSpPr>
        <p:spPr bwMode="auto">
          <a:xfrm>
            <a:off x="-4195" y="5426894"/>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7</a:t>
            </a:r>
          </a:p>
        </p:txBody>
      </p:sp>
      <p:sp>
        <p:nvSpPr>
          <p:cNvPr id="32" name="8-Point Star 31"/>
          <p:cNvSpPr/>
          <p:nvPr/>
        </p:nvSpPr>
        <p:spPr bwMode="auto">
          <a:xfrm>
            <a:off x="4326698" y="4111789"/>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6</a:t>
            </a:r>
          </a:p>
        </p:txBody>
      </p:sp>
      <p:sp>
        <p:nvSpPr>
          <p:cNvPr id="36" name="8-Point Star 35"/>
          <p:cNvSpPr/>
          <p:nvPr/>
        </p:nvSpPr>
        <p:spPr bwMode="auto">
          <a:xfrm>
            <a:off x="0" y="4111788"/>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5</a:t>
            </a:r>
          </a:p>
        </p:txBody>
      </p:sp>
      <p:sp>
        <p:nvSpPr>
          <p:cNvPr id="38" name="8-Point Star 37"/>
          <p:cNvSpPr/>
          <p:nvPr/>
        </p:nvSpPr>
        <p:spPr bwMode="auto">
          <a:xfrm>
            <a:off x="4320216" y="2723347"/>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4</a:t>
            </a:r>
          </a:p>
        </p:txBody>
      </p:sp>
      <p:sp>
        <p:nvSpPr>
          <p:cNvPr id="42" name="8-Point Star 41"/>
          <p:cNvSpPr/>
          <p:nvPr/>
        </p:nvSpPr>
        <p:spPr bwMode="auto">
          <a:xfrm>
            <a:off x="-1777" y="2723347"/>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3</a:t>
            </a:r>
          </a:p>
        </p:txBody>
      </p:sp>
      <p:sp>
        <p:nvSpPr>
          <p:cNvPr id="43" name="8-Point Star 42"/>
          <p:cNvSpPr/>
          <p:nvPr/>
        </p:nvSpPr>
        <p:spPr bwMode="auto">
          <a:xfrm>
            <a:off x="4325018" y="1275058"/>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2</a:t>
            </a:r>
          </a:p>
        </p:txBody>
      </p:sp>
      <p:sp>
        <p:nvSpPr>
          <p:cNvPr id="44" name="8-Point Star 43"/>
          <p:cNvSpPr/>
          <p:nvPr/>
        </p:nvSpPr>
        <p:spPr bwMode="auto">
          <a:xfrm>
            <a:off x="4320216" y="5426895"/>
            <a:ext cx="304800" cy="32405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000" b="1" dirty="0">
                <a:solidFill>
                  <a:schemeClr val="bg1"/>
                </a:solidFill>
                <a:latin typeface="Arial" charset="0"/>
              </a:rPr>
              <a:t>8</a:t>
            </a:r>
          </a:p>
        </p:txBody>
      </p:sp>
      <p:sp>
        <p:nvSpPr>
          <p:cNvPr id="33" name="TextBox 32"/>
          <p:cNvSpPr txBox="1"/>
          <p:nvPr/>
        </p:nvSpPr>
        <p:spPr>
          <a:xfrm>
            <a:off x="6503534" y="6606954"/>
            <a:ext cx="2640466" cy="223138"/>
          </a:xfrm>
          <a:prstGeom prst="rect">
            <a:avLst/>
          </a:prstGeom>
          <a:noFill/>
        </p:spPr>
        <p:txBody>
          <a:bodyPr wrap="none" rtlCol="0">
            <a:spAutoFit/>
          </a:bodyPr>
          <a:lstStyle/>
          <a:p>
            <a:r>
              <a:rPr lang="en-US" sz="850" b="1" dirty="0">
                <a:latin typeface="Arial" panose="020B0604020202020204" pitchFamily="34" charset="0"/>
                <a:cs typeface="Arial" panose="020B0604020202020204" pitchFamily="34" charset="0"/>
              </a:rPr>
              <a:t>Slide Courtesy of Human Resources Command</a:t>
            </a:r>
          </a:p>
        </p:txBody>
      </p:sp>
    </p:spTree>
    <p:extLst>
      <p:ext uri="{BB962C8B-B14F-4D97-AF65-F5344CB8AC3E}">
        <p14:creationId xmlns:p14="http://schemas.microsoft.com/office/powerpoint/2010/main" val="17725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054AC79-5000-459F-B630-BE112653BA3B}"/>
              </a:ext>
            </a:extLst>
          </p:cNvPr>
          <p:cNvGrpSpPr/>
          <p:nvPr/>
        </p:nvGrpSpPr>
        <p:grpSpPr>
          <a:xfrm>
            <a:off x="0" y="53570"/>
            <a:ext cx="9144000" cy="6537730"/>
            <a:chOff x="0" y="53570"/>
            <a:chExt cx="9144000" cy="6537730"/>
          </a:xfrm>
        </p:grpSpPr>
        <p:pic>
          <p:nvPicPr>
            <p:cNvPr id="20" name="Picture 19"/>
            <p:cNvPicPr>
              <a:picLocks noChangeAspect="1"/>
            </p:cNvPicPr>
            <p:nvPr/>
          </p:nvPicPr>
          <p:blipFill rotWithShape="1">
            <a:blip r:embed="rId3"/>
            <a:srcRect b="3232"/>
            <a:stretch/>
          </p:blipFill>
          <p:spPr>
            <a:xfrm>
              <a:off x="0" y="53570"/>
              <a:ext cx="9144000" cy="6527721"/>
            </a:xfrm>
            <a:prstGeom prst="rect">
              <a:avLst/>
            </a:prstGeom>
          </p:spPr>
        </p:pic>
        <p:sp>
          <p:nvSpPr>
            <p:cNvPr id="4" name="Rectangle 3">
              <a:extLst>
                <a:ext uri="{FF2B5EF4-FFF2-40B4-BE49-F238E27FC236}">
                  <a16:creationId xmlns:a16="http://schemas.microsoft.com/office/drawing/2014/main" id="{F6454428-6302-4EC3-8D30-4D9EC65D86F3}"/>
                </a:ext>
              </a:extLst>
            </p:cNvPr>
            <p:cNvSpPr/>
            <p:nvPr/>
          </p:nvSpPr>
          <p:spPr>
            <a:xfrm>
              <a:off x="5613400" y="5797550"/>
              <a:ext cx="109855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3CR (Commander)</a:t>
              </a:r>
            </a:p>
          </p:txBody>
        </p:sp>
        <p:sp>
          <p:nvSpPr>
            <p:cNvPr id="34" name="Rectangle 33">
              <a:extLst>
                <a:ext uri="{FF2B5EF4-FFF2-40B4-BE49-F238E27FC236}">
                  <a16:creationId xmlns:a16="http://schemas.microsoft.com/office/drawing/2014/main" id="{E526FBA8-A3FF-46C3-BEE5-2046962A39FA}"/>
                </a:ext>
              </a:extLst>
            </p:cNvPr>
            <p:cNvSpPr/>
            <p:nvPr/>
          </p:nvSpPr>
          <p:spPr>
            <a:xfrm>
              <a:off x="5613400" y="6024508"/>
              <a:ext cx="1098550" cy="138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24FF116-CE36-42C7-A3DE-16CD8737C34D}"/>
                </a:ext>
              </a:extLst>
            </p:cNvPr>
            <p:cNvSpPr/>
            <p:nvPr/>
          </p:nvSpPr>
          <p:spPr>
            <a:xfrm>
              <a:off x="5613400" y="6200775"/>
              <a:ext cx="1098550" cy="165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FC94F51-1355-41E5-8E7F-DD8000068407}"/>
                </a:ext>
              </a:extLst>
            </p:cNvPr>
            <p:cNvSpPr/>
            <p:nvPr/>
          </p:nvSpPr>
          <p:spPr>
            <a:xfrm>
              <a:off x="5613400" y="6404458"/>
              <a:ext cx="1098550" cy="165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D8F3973A-DBA3-4DCD-A01A-4233060A98D4}"/>
                </a:ext>
              </a:extLst>
            </p:cNvPr>
            <p:cNvSpPr txBox="1"/>
            <p:nvPr/>
          </p:nvSpPr>
          <p:spPr>
            <a:xfrm>
              <a:off x="695325" y="431572"/>
              <a:ext cx="64769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20200301</a:t>
              </a:r>
            </a:p>
          </p:txBody>
        </p:sp>
        <p:sp>
          <p:nvSpPr>
            <p:cNvPr id="40" name="TextBox 39">
              <a:extLst>
                <a:ext uri="{FF2B5EF4-FFF2-40B4-BE49-F238E27FC236}">
                  <a16:creationId xmlns:a16="http://schemas.microsoft.com/office/drawing/2014/main" id="{2F7B3037-FF88-49BC-A2D2-380E0AB6DC91}"/>
                </a:ext>
              </a:extLst>
            </p:cNvPr>
            <p:cNvSpPr txBox="1"/>
            <p:nvPr/>
          </p:nvSpPr>
          <p:spPr>
            <a:xfrm>
              <a:off x="4010025" y="333375"/>
              <a:ext cx="40004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t>
              </a:r>
            </a:p>
          </p:txBody>
        </p:sp>
        <p:sp>
          <p:nvSpPr>
            <p:cNvPr id="41" name="TextBox 40">
              <a:extLst>
                <a:ext uri="{FF2B5EF4-FFF2-40B4-BE49-F238E27FC236}">
                  <a16:creationId xmlns:a16="http://schemas.microsoft.com/office/drawing/2014/main" id="{3AADEE6F-7ACB-472E-A513-DDDF96DEF0E5}"/>
                </a:ext>
              </a:extLst>
            </p:cNvPr>
            <p:cNvSpPr txBox="1"/>
            <p:nvPr/>
          </p:nvSpPr>
          <p:spPr>
            <a:xfrm>
              <a:off x="1238250" y="431572"/>
              <a:ext cx="17145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OPERATIONS</a:t>
              </a:r>
            </a:p>
          </p:txBody>
        </p:sp>
        <p:sp>
          <p:nvSpPr>
            <p:cNvPr id="45" name="TextBox 44">
              <a:extLst>
                <a:ext uri="{FF2B5EF4-FFF2-40B4-BE49-F238E27FC236}">
                  <a16:creationId xmlns:a16="http://schemas.microsoft.com/office/drawing/2014/main" id="{3BA8C597-A160-49DC-B047-54DB58C63B91}"/>
                </a:ext>
              </a:extLst>
            </p:cNvPr>
            <p:cNvSpPr txBox="1"/>
            <p:nvPr/>
          </p:nvSpPr>
          <p:spPr>
            <a:xfrm>
              <a:off x="5191124" y="444272"/>
              <a:ext cx="1628776"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CPT         20150301</a:t>
              </a:r>
            </a:p>
          </p:txBody>
        </p:sp>
        <p:sp>
          <p:nvSpPr>
            <p:cNvPr id="46" name="TextBox 45">
              <a:extLst>
                <a:ext uri="{FF2B5EF4-FFF2-40B4-BE49-F238E27FC236}">
                  <a16:creationId xmlns:a16="http://schemas.microsoft.com/office/drawing/2014/main" id="{524653AE-5A93-405B-948F-7282B686386B}"/>
                </a:ext>
              </a:extLst>
            </p:cNvPr>
            <p:cNvSpPr txBox="1"/>
            <p:nvPr/>
          </p:nvSpPr>
          <p:spPr>
            <a:xfrm>
              <a:off x="6743700" y="431572"/>
              <a:ext cx="17145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SNUFFY, JOSEPH P.</a:t>
              </a:r>
            </a:p>
          </p:txBody>
        </p:sp>
        <p:sp>
          <p:nvSpPr>
            <p:cNvPr id="6" name="TextBox 5">
              <a:extLst>
                <a:ext uri="{FF2B5EF4-FFF2-40B4-BE49-F238E27FC236}">
                  <a16:creationId xmlns:a16="http://schemas.microsoft.com/office/drawing/2014/main" id="{F241BA95-FF7B-4F8B-8B2E-25EBFB5CF66E}"/>
                </a:ext>
              </a:extLst>
            </p:cNvPr>
            <p:cNvSpPr txBox="1"/>
            <p:nvPr/>
          </p:nvSpPr>
          <p:spPr>
            <a:xfrm>
              <a:off x="190500" y="828674"/>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47" name="TextBox 46">
              <a:extLst>
                <a:ext uri="{FF2B5EF4-FFF2-40B4-BE49-F238E27FC236}">
                  <a16:creationId xmlns:a16="http://schemas.microsoft.com/office/drawing/2014/main" id="{3B6F6201-B247-4453-A12E-FB072F420DDF}"/>
                </a:ext>
              </a:extLst>
            </p:cNvPr>
            <p:cNvSpPr txBox="1"/>
            <p:nvPr/>
          </p:nvSpPr>
          <p:spPr>
            <a:xfrm>
              <a:off x="4505324" y="3968000"/>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48" name="TextBox 47">
              <a:extLst>
                <a:ext uri="{FF2B5EF4-FFF2-40B4-BE49-F238E27FC236}">
                  <a16:creationId xmlns:a16="http://schemas.microsoft.com/office/drawing/2014/main" id="{1E01D0DE-A76B-4D6B-BA73-9247035E5C17}"/>
                </a:ext>
              </a:extLst>
            </p:cNvPr>
            <p:cNvSpPr txBox="1"/>
            <p:nvPr/>
          </p:nvSpPr>
          <p:spPr>
            <a:xfrm>
              <a:off x="4505324" y="2421958"/>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49" name="TextBox 48">
              <a:extLst>
                <a:ext uri="{FF2B5EF4-FFF2-40B4-BE49-F238E27FC236}">
                  <a16:creationId xmlns:a16="http://schemas.microsoft.com/office/drawing/2014/main" id="{A808A66D-A100-477D-9CE6-397DF526B0CE}"/>
                </a:ext>
              </a:extLst>
            </p:cNvPr>
            <p:cNvSpPr txBox="1"/>
            <p:nvPr/>
          </p:nvSpPr>
          <p:spPr>
            <a:xfrm>
              <a:off x="4505325" y="828674"/>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50" name="TextBox 49">
              <a:extLst>
                <a:ext uri="{FF2B5EF4-FFF2-40B4-BE49-F238E27FC236}">
                  <a16:creationId xmlns:a16="http://schemas.microsoft.com/office/drawing/2014/main" id="{01B7E0F9-5384-4E6D-883B-083B5337BAA0}"/>
                </a:ext>
              </a:extLst>
            </p:cNvPr>
            <p:cNvSpPr txBox="1"/>
            <p:nvPr/>
          </p:nvSpPr>
          <p:spPr>
            <a:xfrm>
              <a:off x="190498" y="2421959"/>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51" name="TextBox 50">
              <a:extLst>
                <a:ext uri="{FF2B5EF4-FFF2-40B4-BE49-F238E27FC236}">
                  <a16:creationId xmlns:a16="http://schemas.microsoft.com/office/drawing/2014/main" id="{26D570B7-91A5-4ED5-BA61-076E263B5CA9}"/>
                </a:ext>
              </a:extLst>
            </p:cNvPr>
            <p:cNvSpPr txBox="1"/>
            <p:nvPr/>
          </p:nvSpPr>
          <p:spPr>
            <a:xfrm>
              <a:off x="190499" y="3933582"/>
              <a:ext cx="4295775"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52" name="TextBox 51">
              <a:extLst>
                <a:ext uri="{FF2B5EF4-FFF2-40B4-BE49-F238E27FC236}">
                  <a16:creationId xmlns:a16="http://schemas.microsoft.com/office/drawing/2014/main" id="{C1B800DB-2909-49FA-8EBB-75C95A316E6B}"/>
                </a:ext>
              </a:extLst>
            </p:cNvPr>
            <p:cNvSpPr txBox="1"/>
            <p:nvPr/>
          </p:nvSpPr>
          <p:spPr>
            <a:xfrm>
              <a:off x="114299" y="5782320"/>
              <a:ext cx="1581151"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53" name="TextBox 52">
              <a:extLst>
                <a:ext uri="{FF2B5EF4-FFF2-40B4-BE49-F238E27FC236}">
                  <a16:creationId xmlns:a16="http://schemas.microsoft.com/office/drawing/2014/main" id="{573E388A-4500-463D-ABDF-FED13CABE2FD}"/>
                </a:ext>
              </a:extLst>
            </p:cNvPr>
            <p:cNvSpPr txBox="1"/>
            <p:nvPr/>
          </p:nvSpPr>
          <p:spPr>
            <a:xfrm>
              <a:off x="1704975" y="5774437"/>
              <a:ext cx="1581151"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ARIAL 8.5 PT FONT BOLD</a:t>
              </a:r>
            </a:p>
          </p:txBody>
        </p:sp>
        <p:sp>
          <p:nvSpPr>
            <p:cNvPr id="54" name="TextBox 53">
              <a:extLst>
                <a:ext uri="{FF2B5EF4-FFF2-40B4-BE49-F238E27FC236}">
                  <a16:creationId xmlns:a16="http://schemas.microsoft.com/office/drawing/2014/main" id="{9970F7C2-9286-4AA3-8603-8281611FC089}"/>
                </a:ext>
              </a:extLst>
            </p:cNvPr>
            <p:cNvSpPr txBox="1"/>
            <p:nvPr/>
          </p:nvSpPr>
          <p:spPr>
            <a:xfrm>
              <a:off x="4486273" y="5790312"/>
              <a:ext cx="1127127"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 Joseph Smith</a:t>
              </a:r>
            </a:p>
          </p:txBody>
        </p:sp>
        <p:sp>
          <p:nvSpPr>
            <p:cNvPr id="55" name="TextBox 54">
              <a:extLst>
                <a:ext uri="{FF2B5EF4-FFF2-40B4-BE49-F238E27FC236}">
                  <a16:creationId xmlns:a16="http://schemas.microsoft.com/office/drawing/2014/main" id="{154C7A14-DD65-43DA-9506-71FE8FC387C6}"/>
                </a:ext>
              </a:extLst>
            </p:cNvPr>
            <p:cNvSpPr txBox="1"/>
            <p:nvPr/>
          </p:nvSpPr>
          <p:spPr>
            <a:xfrm>
              <a:off x="6711950" y="5794831"/>
              <a:ext cx="1517650"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joseph.smith.mil@mail.mil</a:t>
              </a:r>
            </a:p>
          </p:txBody>
        </p:sp>
        <p:sp>
          <p:nvSpPr>
            <p:cNvPr id="56" name="TextBox 55">
              <a:extLst>
                <a:ext uri="{FF2B5EF4-FFF2-40B4-BE49-F238E27FC236}">
                  <a16:creationId xmlns:a16="http://schemas.microsoft.com/office/drawing/2014/main" id="{4BEC629B-681E-4B14-B44F-88B905CDF346}"/>
                </a:ext>
              </a:extLst>
            </p:cNvPr>
            <p:cNvSpPr txBox="1"/>
            <p:nvPr/>
          </p:nvSpPr>
          <p:spPr>
            <a:xfrm>
              <a:off x="8243886" y="5784418"/>
              <a:ext cx="766765"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706-555-6465</a:t>
              </a:r>
            </a:p>
          </p:txBody>
        </p:sp>
        <p:sp>
          <p:nvSpPr>
            <p:cNvPr id="57" name="Rectangle 56">
              <a:extLst>
                <a:ext uri="{FF2B5EF4-FFF2-40B4-BE49-F238E27FC236}">
                  <a16:creationId xmlns:a16="http://schemas.microsoft.com/office/drawing/2014/main" id="{E775D563-182F-4C6B-99D0-D4E32A88381F}"/>
                </a:ext>
              </a:extLst>
            </p:cNvPr>
            <p:cNvSpPr/>
            <p:nvPr/>
          </p:nvSpPr>
          <p:spPr>
            <a:xfrm>
              <a:off x="5622925" y="5997575"/>
              <a:ext cx="109855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3CR (Commander)</a:t>
              </a:r>
            </a:p>
          </p:txBody>
        </p:sp>
        <p:sp>
          <p:nvSpPr>
            <p:cNvPr id="58" name="TextBox 57">
              <a:extLst>
                <a:ext uri="{FF2B5EF4-FFF2-40B4-BE49-F238E27FC236}">
                  <a16:creationId xmlns:a16="http://schemas.microsoft.com/office/drawing/2014/main" id="{04010C50-1E2F-4466-899D-33A12E9D244C}"/>
                </a:ext>
              </a:extLst>
            </p:cNvPr>
            <p:cNvSpPr txBox="1"/>
            <p:nvPr/>
          </p:nvSpPr>
          <p:spPr>
            <a:xfrm>
              <a:off x="4495798" y="5990337"/>
              <a:ext cx="1127127"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 Joseph Smith</a:t>
              </a:r>
            </a:p>
          </p:txBody>
        </p:sp>
        <p:sp>
          <p:nvSpPr>
            <p:cNvPr id="59" name="TextBox 58">
              <a:extLst>
                <a:ext uri="{FF2B5EF4-FFF2-40B4-BE49-F238E27FC236}">
                  <a16:creationId xmlns:a16="http://schemas.microsoft.com/office/drawing/2014/main" id="{F824C062-A7FA-433F-8D52-91E0114A42BD}"/>
                </a:ext>
              </a:extLst>
            </p:cNvPr>
            <p:cNvSpPr txBox="1"/>
            <p:nvPr/>
          </p:nvSpPr>
          <p:spPr>
            <a:xfrm>
              <a:off x="6721475" y="5994856"/>
              <a:ext cx="1517650"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joseph.smith.mil@mail.mil</a:t>
              </a:r>
            </a:p>
          </p:txBody>
        </p:sp>
        <p:sp>
          <p:nvSpPr>
            <p:cNvPr id="60" name="TextBox 59">
              <a:extLst>
                <a:ext uri="{FF2B5EF4-FFF2-40B4-BE49-F238E27FC236}">
                  <a16:creationId xmlns:a16="http://schemas.microsoft.com/office/drawing/2014/main" id="{DC63FCC7-6859-4D28-A0AC-1D962BB3040F}"/>
                </a:ext>
              </a:extLst>
            </p:cNvPr>
            <p:cNvSpPr txBox="1"/>
            <p:nvPr/>
          </p:nvSpPr>
          <p:spPr>
            <a:xfrm>
              <a:off x="8253411" y="5984443"/>
              <a:ext cx="766765"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706-555-6465</a:t>
              </a:r>
            </a:p>
          </p:txBody>
        </p:sp>
        <p:sp>
          <p:nvSpPr>
            <p:cNvPr id="61" name="Rectangle 60">
              <a:extLst>
                <a:ext uri="{FF2B5EF4-FFF2-40B4-BE49-F238E27FC236}">
                  <a16:creationId xmlns:a16="http://schemas.microsoft.com/office/drawing/2014/main" id="{844EA6E7-BAE3-430F-9C48-74A0F59CC283}"/>
                </a:ext>
              </a:extLst>
            </p:cNvPr>
            <p:cNvSpPr/>
            <p:nvPr/>
          </p:nvSpPr>
          <p:spPr>
            <a:xfrm>
              <a:off x="5622925" y="6188075"/>
              <a:ext cx="109855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3CR (Commander)</a:t>
              </a:r>
            </a:p>
          </p:txBody>
        </p:sp>
        <p:sp>
          <p:nvSpPr>
            <p:cNvPr id="62" name="TextBox 61">
              <a:extLst>
                <a:ext uri="{FF2B5EF4-FFF2-40B4-BE49-F238E27FC236}">
                  <a16:creationId xmlns:a16="http://schemas.microsoft.com/office/drawing/2014/main" id="{8635B720-1C04-4B13-A604-71A6D372CCE0}"/>
                </a:ext>
              </a:extLst>
            </p:cNvPr>
            <p:cNvSpPr txBox="1"/>
            <p:nvPr/>
          </p:nvSpPr>
          <p:spPr>
            <a:xfrm>
              <a:off x="4495798" y="6180837"/>
              <a:ext cx="1127127"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 Joseph Smith</a:t>
              </a:r>
            </a:p>
          </p:txBody>
        </p:sp>
        <p:sp>
          <p:nvSpPr>
            <p:cNvPr id="63" name="TextBox 62">
              <a:extLst>
                <a:ext uri="{FF2B5EF4-FFF2-40B4-BE49-F238E27FC236}">
                  <a16:creationId xmlns:a16="http://schemas.microsoft.com/office/drawing/2014/main" id="{643E4295-62D2-414C-9DA6-B654994FD5B6}"/>
                </a:ext>
              </a:extLst>
            </p:cNvPr>
            <p:cNvSpPr txBox="1"/>
            <p:nvPr/>
          </p:nvSpPr>
          <p:spPr>
            <a:xfrm>
              <a:off x="6721475" y="6185356"/>
              <a:ext cx="1517650"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joseph.smith.mil@mail.mil</a:t>
              </a:r>
            </a:p>
          </p:txBody>
        </p:sp>
        <p:sp>
          <p:nvSpPr>
            <p:cNvPr id="64" name="TextBox 63">
              <a:extLst>
                <a:ext uri="{FF2B5EF4-FFF2-40B4-BE49-F238E27FC236}">
                  <a16:creationId xmlns:a16="http://schemas.microsoft.com/office/drawing/2014/main" id="{C5AFD304-7F9F-4224-A9B3-912537D1E7E8}"/>
                </a:ext>
              </a:extLst>
            </p:cNvPr>
            <p:cNvSpPr txBox="1"/>
            <p:nvPr/>
          </p:nvSpPr>
          <p:spPr>
            <a:xfrm>
              <a:off x="8253411" y="6174943"/>
              <a:ext cx="766765"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706-555-6465</a:t>
              </a:r>
            </a:p>
          </p:txBody>
        </p:sp>
        <p:sp>
          <p:nvSpPr>
            <p:cNvPr id="65" name="Rectangle 64">
              <a:extLst>
                <a:ext uri="{FF2B5EF4-FFF2-40B4-BE49-F238E27FC236}">
                  <a16:creationId xmlns:a16="http://schemas.microsoft.com/office/drawing/2014/main" id="{238A8B70-050D-446B-89A6-B5EC0561344A}"/>
                </a:ext>
              </a:extLst>
            </p:cNvPr>
            <p:cNvSpPr/>
            <p:nvPr/>
          </p:nvSpPr>
          <p:spPr>
            <a:xfrm>
              <a:off x="5622925" y="6378575"/>
              <a:ext cx="1098550" cy="184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3CR (Commander)</a:t>
              </a:r>
            </a:p>
          </p:txBody>
        </p:sp>
        <p:sp>
          <p:nvSpPr>
            <p:cNvPr id="66" name="TextBox 65">
              <a:extLst>
                <a:ext uri="{FF2B5EF4-FFF2-40B4-BE49-F238E27FC236}">
                  <a16:creationId xmlns:a16="http://schemas.microsoft.com/office/drawing/2014/main" id="{2D4801C6-4F08-494F-9C18-67C613212D79}"/>
                </a:ext>
              </a:extLst>
            </p:cNvPr>
            <p:cNvSpPr txBox="1"/>
            <p:nvPr/>
          </p:nvSpPr>
          <p:spPr>
            <a:xfrm>
              <a:off x="4495798" y="6371337"/>
              <a:ext cx="1127127"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 Joseph Smith</a:t>
              </a:r>
            </a:p>
          </p:txBody>
        </p:sp>
        <p:sp>
          <p:nvSpPr>
            <p:cNvPr id="67" name="TextBox 66">
              <a:extLst>
                <a:ext uri="{FF2B5EF4-FFF2-40B4-BE49-F238E27FC236}">
                  <a16:creationId xmlns:a16="http://schemas.microsoft.com/office/drawing/2014/main" id="{19EA7A42-E3A4-49CD-A097-82C40DDA845A}"/>
                </a:ext>
              </a:extLst>
            </p:cNvPr>
            <p:cNvSpPr txBox="1"/>
            <p:nvPr/>
          </p:nvSpPr>
          <p:spPr>
            <a:xfrm>
              <a:off x="6721475" y="6375856"/>
              <a:ext cx="1517650"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joseph.smith.mil@mail.mil</a:t>
              </a:r>
            </a:p>
          </p:txBody>
        </p:sp>
        <p:sp>
          <p:nvSpPr>
            <p:cNvPr id="68" name="TextBox 67">
              <a:extLst>
                <a:ext uri="{FF2B5EF4-FFF2-40B4-BE49-F238E27FC236}">
                  <a16:creationId xmlns:a16="http://schemas.microsoft.com/office/drawing/2014/main" id="{55D0A16C-B723-4482-A26C-925A2CF35D4C}"/>
                </a:ext>
              </a:extLst>
            </p:cNvPr>
            <p:cNvSpPr txBox="1"/>
            <p:nvPr/>
          </p:nvSpPr>
          <p:spPr>
            <a:xfrm>
              <a:off x="8253411" y="6365443"/>
              <a:ext cx="766765" cy="215444"/>
            </a:xfrm>
            <a:prstGeom prst="rect">
              <a:avLst/>
            </a:prstGeom>
            <a:noFill/>
          </p:spPr>
          <p:txBody>
            <a:bodyPr wrap="square" lIns="45720" r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706-555-6465</a:t>
              </a:r>
            </a:p>
          </p:txBody>
        </p:sp>
      </p:grpSp>
    </p:spTree>
    <p:extLst>
      <p:ext uri="{BB962C8B-B14F-4D97-AF65-F5344CB8AC3E}">
        <p14:creationId xmlns:p14="http://schemas.microsoft.com/office/powerpoint/2010/main" val="235148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0952"/>
            <a:ext cx="9144000" cy="5816527"/>
          </a:xfrm>
          <a:prstGeom prst="rect">
            <a:avLst/>
          </a:prstGeom>
        </p:spPr>
      </p:pic>
      <p:sp>
        <p:nvSpPr>
          <p:cNvPr id="2" name="Rectangle 2"/>
          <p:cNvSpPr txBox="1">
            <a:spLocks noChangeArrowheads="1"/>
          </p:cNvSpPr>
          <p:nvPr/>
        </p:nvSpPr>
        <p:spPr bwMode="auto">
          <a:xfrm>
            <a:off x="44326" y="145246"/>
            <a:ext cx="7391400" cy="295466"/>
          </a:xfrm>
          <a:prstGeom prst="rect">
            <a:avLst/>
          </a:prstGeom>
          <a:noFill/>
          <a:ln>
            <a:miter lim="800000"/>
            <a:headEnd/>
            <a:tailEnd/>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457200" rtl="0" eaLnBrk="1" fontAlgn="auto" latinLnBrk="0" hangingPunct="1">
              <a:lnSpc>
                <a:spcPct val="80000"/>
              </a:lnSpc>
              <a:spcBef>
                <a:spcPts val="0"/>
              </a:spcBef>
              <a:spcAft>
                <a:spcPts val="0"/>
              </a:spcAft>
              <a:buClrTx/>
              <a:buSzTx/>
              <a:buFont typeface="Monotype Sorts" pitchFamily="2" charset="2"/>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Officer Baseball Card</a:t>
            </a:r>
          </a:p>
        </p:txBody>
      </p:sp>
      <p:sp>
        <p:nvSpPr>
          <p:cNvPr id="40" name="TextBox 39"/>
          <p:cNvSpPr txBox="1"/>
          <p:nvPr/>
        </p:nvSpPr>
        <p:spPr>
          <a:xfrm>
            <a:off x="3701423" y="736602"/>
            <a:ext cx="1251577"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TextBox 40"/>
          <p:cNvSpPr txBox="1"/>
          <p:nvPr/>
        </p:nvSpPr>
        <p:spPr>
          <a:xfrm>
            <a:off x="3830477" y="1245940"/>
            <a:ext cx="1251577" cy="15388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620067" y="700976"/>
            <a:ext cx="1346607" cy="196683"/>
          </a:xfrm>
          <a:prstGeom prst="rect">
            <a:avLst/>
          </a:prstGeom>
          <a:solidFill>
            <a:srgbClr val="4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1667" t="1041" r="11667" b="-1"/>
          <a:stretch/>
        </p:blipFill>
        <p:spPr>
          <a:xfrm>
            <a:off x="2107536" y="3848107"/>
            <a:ext cx="1846101" cy="1425732"/>
          </a:xfrm>
          <a:prstGeom prst="rect">
            <a:avLst/>
          </a:prstGeom>
          <a:ln w="15875">
            <a:solidFill>
              <a:schemeClr val="tx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 t="825" r="571"/>
          <a:stretch/>
        </p:blipFill>
        <p:spPr>
          <a:xfrm>
            <a:off x="3443988" y="4573971"/>
            <a:ext cx="2067490" cy="1572352"/>
          </a:xfrm>
          <a:prstGeom prst="rect">
            <a:avLst/>
          </a:prstGeom>
          <a:ln w="15875">
            <a:solidFill>
              <a:schemeClr val="tx1"/>
            </a:solidFill>
          </a:ln>
        </p:spPr>
      </p:pic>
      <p:sp>
        <p:nvSpPr>
          <p:cNvPr id="28" name="Rectangle 27"/>
          <p:cNvSpPr/>
          <p:nvPr/>
        </p:nvSpPr>
        <p:spPr>
          <a:xfrm>
            <a:off x="4092080" y="1404685"/>
            <a:ext cx="228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38"/>
          <p:cNvSpPr/>
          <p:nvPr/>
        </p:nvSpPr>
        <p:spPr>
          <a:xfrm>
            <a:off x="6705600" y="1404685"/>
            <a:ext cx="6096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43"/>
          <p:cNvSpPr/>
          <p:nvPr/>
        </p:nvSpPr>
        <p:spPr>
          <a:xfrm>
            <a:off x="4206380" y="2133600"/>
            <a:ext cx="89902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44"/>
          <p:cNvSpPr/>
          <p:nvPr/>
        </p:nvSpPr>
        <p:spPr>
          <a:xfrm>
            <a:off x="6564669" y="2013353"/>
            <a:ext cx="222926" cy="239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5139187" y="730078"/>
            <a:ext cx="1695120" cy="2761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 Arial"/>
                <a:ea typeface="+mn-ea"/>
                <a:cs typeface="+mn-cs"/>
              </a:rPr>
              <a:t>CPT DOE JOHN 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 Arial"/>
                <a:ea typeface="+mn-ea"/>
                <a:cs typeface="+mn-cs"/>
              </a:rPr>
              <a:t>CURRENT DUTY POSITION</a:t>
            </a:r>
          </a:p>
        </p:txBody>
      </p:sp>
      <p:sp>
        <p:nvSpPr>
          <p:cNvPr id="47" name="Rectangle 46"/>
          <p:cNvSpPr/>
          <p:nvPr/>
        </p:nvSpPr>
        <p:spPr>
          <a:xfrm>
            <a:off x="49831" y="2851416"/>
            <a:ext cx="2655967" cy="239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3230171" y="2286000"/>
            <a:ext cx="1226890" cy="283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26"/>
          <p:cNvSpPr/>
          <p:nvPr/>
        </p:nvSpPr>
        <p:spPr>
          <a:xfrm>
            <a:off x="1591946" y="3461197"/>
            <a:ext cx="2391934" cy="293726"/>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The Officer ORB/Resume</a:t>
            </a:r>
          </a:p>
        </p:txBody>
      </p:sp>
      <p:pic>
        <p:nvPicPr>
          <p:cNvPr id="4" name="Picture 3"/>
          <p:cNvPicPr>
            <a:picLocks noChangeAspect="1"/>
          </p:cNvPicPr>
          <p:nvPr/>
        </p:nvPicPr>
        <p:blipFill>
          <a:blip r:embed="rId6"/>
          <a:stretch>
            <a:fillRect/>
          </a:stretch>
        </p:blipFill>
        <p:spPr>
          <a:xfrm>
            <a:off x="1423625" y="3330641"/>
            <a:ext cx="499915" cy="554784"/>
          </a:xfrm>
          <a:prstGeom prst="rect">
            <a:avLst/>
          </a:prstGeom>
        </p:spPr>
      </p:pic>
      <p:cxnSp>
        <p:nvCxnSpPr>
          <p:cNvPr id="29" name="Straight Arrow Connector 28"/>
          <p:cNvCxnSpPr/>
          <p:nvPr/>
        </p:nvCxnSpPr>
        <p:spPr>
          <a:xfrm flipH="1" flipV="1">
            <a:off x="1291403" y="3103197"/>
            <a:ext cx="457933" cy="49832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548358" y="5381240"/>
            <a:ext cx="1079634" cy="35598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6642348" y="5185013"/>
            <a:ext cx="1801231" cy="987194"/>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Unit S1s update ORBs. Officers should not request updates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through the AIM Help Desk.</a:t>
            </a:r>
          </a:p>
        </p:txBody>
      </p:sp>
      <p:cxnSp>
        <p:nvCxnSpPr>
          <p:cNvPr id="35" name="Straight Arrow Connector 34"/>
          <p:cNvCxnSpPr/>
          <p:nvPr/>
        </p:nvCxnSpPr>
        <p:spPr>
          <a:xfrm flipH="1" flipV="1">
            <a:off x="4321472" y="2587492"/>
            <a:ext cx="668" cy="1232275"/>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510722" y="2285997"/>
            <a:ext cx="1015089" cy="293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51"/>
          <p:cNvSpPr/>
          <p:nvPr/>
        </p:nvSpPr>
        <p:spPr>
          <a:xfrm>
            <a:off x="4784734" y="3561458"/>
            <a:ext cx="2112008" cy="270213"/>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Officer Self-professed KSBs.</a:t>
            </a:r>
          </a:p>
        </p:txBody>
      </p:sp>
      <p:sp>
        <p:nvSpPr>
          <p:cNvPr id="54" name="Rounded Rectangle 53"/>
          <p:cNvSpPr/>
          <p:nvPr/>
        </p:nvSpPr>
        <p:spPr>
          <a:xfrm>
            <a:off x="6676132" y="2402373"/>
            <a:ext cx="2412542" cy="599186"/>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Dwell information to assist deploying units in the process of ranking officers.</a:t>
            </a:r>
          </a:p>
        </p:txBody>
      </p:sp>
      <p:sp>
        <p:nvSpPr>
          <p:cNvPr id="34" name="Rounded Rectangle 33"/>
          <p:cNvSpPr/>
          <p:nvPr/>
        </p:nvSpPr>
        <p:spPr>
          <a:xfrm>
            <a:off x="4327211" y="3901659"/>
            <a:ext cx="3074593" cy="600543"/>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Self-professed details provides the unit with the officer’s Resume summary and references from their AIM Resume.</a:t>
            </a:r>
            <a:endParaRPr kumimoji="0" lang="en-US" sz="1050" b="0" i="0" u="none" strike="noStrike" kern="1200" cap="none" spc="0" normalizeH="0" baseline="0" noProof="0" dirty="0">
              <a:ln>
                <a:noFill/>
              </a:ln>
              <a:solidFill>
                <a:srgbClr val="FF0000"/>
              </a:solidFill>
              <a:effectLst/>
              <a:uLnTx/>
              <a:uFillTx/>
              <a:latin typeface=" Arial"/>
              <a:ea typeface="+mn-ea"/>
              <a:cs typeface="+mn-cs"/>
            </a:endParaRPr>
          </a:p>
        </p:txBody>
      </p:sp>
      <p:pic>
        <p:nvPicPr>
          <p:cNvPr id="5" name="Picture 4"/>
          <p:cNvPicPr>
            <a:picLocks noChangeAspect="1"/>
          </p:cNvPicPr>
          <p:nvPr/>
        </p:nvPicPr>
        <p:blipFill>
          <a:blip r:embed="rId7"/>
          <a:stretch>
            <a:fillRect/>
          </a:stretch>
        </p:blipFill>
        <p:spPr>
          <a:xfrm>
            <a:off x="4046630" y="3465846"/>
            <a:ext cx="566977" cy="530398"/>
          </a:xfrm>
          <a:prstGeom prst="rect">
            <a:avLst/>
          </a:prstGeom>
        </p:spPr>
      </p:pic>
      <p:sp>
        <p:nvSpPr>
          <p:cNvPr id="57" name="8-Point Star 56"/>
          <p:cNvSpPr/>
          <p:nvPr/>
        </p:nvSpPr>
        <p:spPr bwMode="auto">
          <a:xfrm>
            <a:off x="4589741" y="3044774"/>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4</a:t>
            </a:r>
          </a:p>
        </p:txBody>
      </p:sp>
      <p:sp>
        <p:nvSpPr>
          <p:cNvPr id="18" name="Rectangle 17"/>
          <p:cNvSpPr/>
          <p:nvPr/>
        </p:nvSpPr>
        <p:spPr>
          <a:xfrm>
            <a:off x="65567" y="4680218"/>
            <a:ext cx="1534633" cy="420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5611723" y="2285997"/>
            <a:ext cx="619341" cy="307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55"/>
          <p:cNvSpPr/>
          <p:nvPr/>
        </p:nvSpPr>
        <p:spPr>
          <a:xfrm>
            <a:off x="44326" y="5737223"/>
            <a:ext cx="3205911" cy="873825"/>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Units can select “I have reviewed the officer” on the officers baseball card to identify officers whose files have been reviewed. Once checked, the officer will be highlighted in green in the unit’s marketplace.</a:t>
            </a:r>
          </a:p>
        </p:txBody>
      </p:sp>
      <p:sp>
        <p:nvSpPr>
          <p:cNvPr id="59" name="8-Point Star 58"/>
          <p:cNvSpPr/>
          <p:nvPr/>
        </p:nvSpPr>
        <p:spPr bwMode="auto">
          <a:xfrm>
            <a:off x="1371720" y="5273839"/>
            <a:ext cx="440451" cy="520092"/>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2</a:t>
            </a:r>
          </a:p>
        </p:txBody>
      </p:sp>
      <p:cxnSp>
        <p:nvCxnSpPr>
          <p:cNvPr id="60" name="Straight Arrow Connector 59"/>
          <p:cNvCxnSpPr>
            <a:stCxn id="57" idx="6"/>
            <a:endCxn id="51" idx="2"/>
          </p:cNvCxnSpPr>
          <p:nvPr/>
        </p:nvCxnSpPr>
        <p:spPr>
          <a:xfrm flipV="1">
            <a:off x="4848625" y="2579135"/>
            <a:ext cx="169642" cy="46563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3" idx="0"/>
            <a:endCxn id="17" idx="2"/>
          </p:cNvCxnSpPr>
          <p:nvPr/>
        </p:nvCxnSpPr>
        <p:spPr>
          <a:xfrm flipH="1" flipV="1">
            <a:off x="5921394" y="2593872"/>
            <a:ext cx="754738" cy="54797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5630381" y="3141845"/>
            <a:ext cx="2091502" cy="263657"/>
          </a:xfrm>
          <a:prstGeom prst="roundRect">
            <a:avLst>
              <a:gd name="adj" fmla="val 5758"/>
            </a:avLst>
          </a:prstGeom>
          <a:solidFill>
            <a:schemeClr val="bg2">
              <a:lumMod val="90000"/>
            </a:schemeClr>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Labels applied to the officer.</a:t>
            </a:r>
          </a:p>
        </p:txBody>
      </p:sp>
      <p:sp>
        <p:nvSpPr>
          <p:cNvPr id="58" name="8-Point Star 57"/>
          <p:cNvSpPr/>
          <p:nvPr/>
        </p:nvSpPr>
        <p:spPr bwMode="auto">
          <a:xfrm>
            <a:off x="5573268" y="2659821"/>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5</a:t>
            </a:r>
          </a:p>
        </p:txBody>
      </p:sp>
      <p:cxnSp>
        <p:nvCxnSpPr>
          <p:cNvPr id="62" name="Straight Arrow Connector 61"/>
          <p:cNvCxnSpPr>
            <a:endCxn id="18" idx="2"/>
          </p:cNvCxnSpPr>
          <p:nvPr/>
        </p:nvCxnSpPr>
        <p:spPr>
          <a:xfrm flipH="1" flipV="1">
            <a:off x="832884" y="5101097"/>
            <a:ext cx="704903" cy="486435"/>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668595" y="1943936"/>
            <a:ext cx="986492" cy="131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Arrow Connector 63"/>
          <p:cNvCxnSpPr>
            <a:stCxn id="54" idx="0"/>
            <a:endCxn id="63" idx="2"/>
          </p:cNvCxnSpPr>
          <p:nvPr/>
        </p:nvCxnSpPr>
        <p:spPr>
          <a:xfrm flipH="1" flipV="1">
            <a:off x="7161841" y="2075854"/>
            <a:ext cx="720562" cy="326519"/>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8-Point Star 65"/>
          <p:cNvSpPr/>
          <p:nvPr/>
        </p:nvSpPr>
        <p:spPr bwMode="auto">
          <a:xfrm>
            <a:off x="7816198" y="1943936"/>
            <a:ext cx="440451" cy="520092"/>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6</a:t>
            </a:r>
          </a:p>
        </p:txBody>
      </p:sp>
      <p:grpSp>
        <p:nvGrpSpPr>
          <p:cNvPr id="11" name="Group 10">
            <a:extLst>
              <a:ext uri="{FF2B5EF4-FFF2-40B4-BE49-F238E27FC236}">
                <a16:creationId xmlns:a16="http://schemas.microsoft.com/office/drawing/2014/main" id="{BBAAEBA0-E2E2-49D6-9644-13D0FA2C777F}"/>
              </a:ext>
            </a:extLst>
          </p:cNvPr>
          <p:cNvGrpSpPr/>
          <p:nvPr/>
        </p:nvGrpSpPr>
        <p:grpSpPr>
          <a:xfrm>
            <a:off x="620067" y="695565"/>
            <a:ext cx="1346607" cy="2155406"/>
            <a:chOff x="620067" y="695565"/>
            <a:chExt cx="1346607" cy="2155406"/>
          </a:xfrm>
        </p:grpSpPr>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067" y="695565"/>
              <a:ext cx="1346607" cy="2155406"/>
            </a:xfrm>
            <a:prstGeom prst="rect">
              <a:avLst/>
            </a:prstGeom>
          </p:spPr>
        </p:pic>
        <p:sp>
          <p:nvSpPr>
            <p:cNvPr id="38" name="Oval 37"/>
            <p:cNvSpPr/>
            <p:nvPr/>
          </p:nvSpPr>
          <p:spPr>
            <a:xfrm>
              <a:off x="998597" y="739494"/>
              <a:ext cx="462433" cy="55824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88E25DD-1FE5-4721-AB9A-9FD8C637AB99}"/>
                </a:ext>
              </a:extLst>
            </p:cNvPr>
            <p:cNvPicPr>
              <a:picLocks noChangeAspect="1"/>
            </p:cNvPicPr>
            <p:nvPr/>
          </p:nvPicPr>
          <p:blipFill>
            <a:blip r:embed="rId9"/>
            <a:stretch>
              <a:fillRect/>
            </a:stretch>
          </p:blipFill>
          <p:spPr>
            <a:xfrm>
              <a:off x="911175" y="1577373"/>
              <a:ext cx="263262" cy="137116"/>
            </a:xfrm>
            <a:prstGeom prst="rect">
              <a:avLst/>
            </a:prstGeom>
          </p:spPr>
        </p:pic>
      </p:grpSp>
      <p:sp>
        <p:nvSpPr>
          <p:cNvPr id="3" name="Rectangle 2">
            <a:extLst>
              <a:ext uri="{FF2B5EF4-FFF2-40B4-BE49-F238E27FC236}">
                <a16:creationId xmlns:a16="http://schemas.microsoft.com/office/drawing/2014/main" id="{0E7E03E1-021C-4670-BE90-611771DFF759}"/>
              </a:ext>
            </a:extLst>
          </p:cNvPr>
          <p:cNvSpPr/>
          <p:nvPr/>
        </p:nvSpPr>
        <p:spPr>
          <a:xfrm>
            <a:off x="620067" y="695565"/>
            <a:ext cx="1346607" cy="2155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 Arial"/>
              </a:rPr>
              <a:t>Photo No Longer Visible</a:t>
            </a:r>
          </a:p>
        </p:txBody>
      </p:sp>
    </p:spTree>
    <p:extLst>
      <p:ext uri="{BB962C8B-B14F-4D97-AF65-F5344CB8AC3E}">
        <p14:creationId xmlns:p14="http://schemas.microsoft.com/office/powerpoint/2010/main" val="323742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97D9DC-F142-4EC3-B88D-893C5EBDD176}"/>
              </a:ext>
            </a:extLst>
          </p:cNvPr>
          <p:cNvSpPr txBox="1"/>
          <p:nvPr/>
        </p:nvSpPr>
        <p:spPr>
          <a:xfrm>
            <a:off x="1890944" y="2815986"/>
            <a:ext cx="5610688" cy="1384995"/>
          </a:xfrm>
          <a:prstGeom prst="rect">
            <a:avLst/>
          </a:prstGeom>
          <a:noFill/>
        </p:spPr>
        <p:txBody>
          <a:bodyPr wrap="square">
            <a:spAutoFit/>
          </a:bodyPr>
          <a:lstStyle/>
          <a:p>
            <a:pPr algn="ctr"/>
            <a:r>
              <a:rPr lang="en-US" sz="4200" dirty="0">
                <a:latin typeface=" Arial"/>
              </a:rPr>
              <a:t>Résumé How-to Guide LPD</a:t>
            </a:r>
            <a:endParaRPr lang="en-US" sz="4200" dirty="0"/>
          </a:p>
        </p:txBody>
      </p:sp>
    </p:spTree>
    <p:extLst>
      <p:ext uri="{BB962C8B-B14F-4D97-AF65-F5344CB8AC3E}">
        <p14:creationId xmlns:p14="http://schemas.microsoft.com/office/powerpoint/2010/main" val="41826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pSp>
        <p:nvGrpSpPr>
          <p:cNvPr id="5" name="Group 4"/>
          <p:cNvGrpSpPr/>
          <p:nvPr/>
        </p:nvGrpSpPr>
        <p:grpSpPr>
          <a:xfrm>
            <a:off x="-1" y="856212"/>
            <a:ext cx="9144001" cy="6001788"/>
            <a:chOff x="-1" y="0"/>
            <a:chExt cx="9144001" cy="6857999"/>
          </a:xfrm>
        </p:grpSpPr>
        <p:pic>
          <p:nvPicPr>
            <p:cNvPr id="4" name="Picture 3"/>
            <p:cNvPicPr>
              <a:picLocks noChangeAspect="1"/>
            </p:cNvPicPr>
            <p:nvPr/>
          </p:nvPicPr>
          <p:blipFill rotWithShape="1">
            <a:blip r:embed="rId2"/>
            <a:srcRect b="1455"/>
            <a:stretch/>
          </p:blipFill>
          <p:spPr>
            <a:xfrm>
              <a:off x="-1" y="0"/>
              <a:ext cx="9144001" cy="6857999"/>
            </a:xfrm>
            <a:prstGeom prst="rect">
              <a:avLst/>
            </a:prstGeom>
          </p:spPr>
        </p:pic>
        <p:pic>
          <p:nvPicPr>
            <p:cNvPr id="6" name="Picture 5"/>
            <p:cNvPicPr>
              <a:picLocks noChangeAspect="1"/>
            </p:cNvPicPr>
            <p:nvPr/>
          </p:nvPicPr>
          <p:blipFill>
            <a:blip r:embed="rId3"/>
            <a:stretch>
              <a:fillRect/>
            </a:stretch>
          </p:blipFill>
          <p:spPr>
            <a:xfrm>
              <a:off x="7620000" y="1"/>
              <a:ext cx="1524000" cy="286962"/>
            </a:xfrm>
            <a:prstGeom prst="rect">
              <a:avLst/>
            </a:prstGeom>
          </p:spPr>
        </p:pic>
      </p:grpSp>
      <p:sp>
        <p:nvSpPr>
          <p:cNvPr id="7" name="Title 1"/>
          <p:cNvSpPr txBox="1">
            <a:spLocks/>
          </p:cNvSpPr>
          <p:nvPr/>
        </p:nvSpPr>
        <p:spPr>
          <a:xfrm>
            <a:off x="39660" y="120809"/>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My Résumé </a:t>
            </a:r>
          </a:p>
        </p:txBody>
      </p:sp>
      <p:sp>
        <p:nvSpPr>
          <p:cNvPr id="9" name="8-Point Star 8"/>
          <p:cNvSpPr/>
          <p:nvPr/>
        </p:nvSpPr>
        <p:spPr bwMode="auto">
          <a:xfrm>
            <a:off x="1597676" y="4849117"/>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0" name="Rectangle 9"/>
          <p:cNvSpPr/>
          <p:nvPr/>
        </p:nvSpPr>
        <p:spPr>
          <a:xfrm>
            <a:off x="1745673" y="2236124"/>
            <a:ext cx="847898" cy="24106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8-Point Star 10"/>
          <p:cNvSpPr/>
          <p:nvPr/>
        </p:nvSpPr>
        <p:spPr bwMode="auto">
          <a:xfrm>
            <a:off x="1068070" y="1226257"/>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13" name="Rounded Rectangle 12"/>
          <p:cNvSpPr/>
          <p:nvPr/>
        </p:nvSpPr>
        <p:spPr>
          <a:xfrm>
            <a:off x="1597676" y="922673"/>
            <a:ext cx="7546324" cy="832591"/>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Upon clicking the “My RÉSUMÉ” tab in AIM 2.0, the officer is defaulted to the “Profile Strength” tab. The Profile Strength section shows which areas of your resume you need to potentially add information to. It is based solely on character length, not quality of content. This gauge is </a:t>
            </a:r>
            <a:r>
              <a:rPr lang="en-US" sz="1200" b="1" dirty="0">
                <a:solidFill>
                  <a:schemeClr val="tx1"/>
                </a:solidFill>
                <a:latin typeface=" Arial"/>
              </a:rPr>
              <a:t>ONLY </a:t>
            </a:r>
            <a:r>
              <a:rPr lang="en-US" sz="1200" dirty="0">
                <a:solidFill>
                  <a:schemeClr val="tx1"/>
                </a:solidFill>
                <a:latin typeface=" Arial"/>
              </a:rPr>
              <a:t>visible to the officer and Career Manager, </a:t>
            </a:r>
            <a:r>
              <a:rPr lang="en-US" sz="1200" b="1" dirty="0">
                <a:solidFill>
                  <a:schemeClr val="tx1"/>
                </a:solidFill>
                <a:latin typeface=" Arial"/>
              </a:rPr>
              <a:t>NOT </a:t>
            </a:r>
            <a:r>
              <a:rPr lang="en-US" sz="1200" dirty="0">
                <a:solidFill>
                  <a:schemeClr val="tx1"/>
                </a:solidFill>
                <a:latin typeface=" Arial"/>
              </a:rPr>
              <a:t>to</a:t>
            </a:r>
            <a:r>
              <a:rPr lang="en-US" sz="1200" b="1" dirty="0">
                <a:solidFill>
                  <a:schemeClr val="tx1"/>
                </a:solidFill>
                <a:latin typeface=" Arial"/>
              </a:rPr>
              <a:t> </a:t>
            </a:r>
            <a:r>
              <a:rPr lang="en-US" sz="1200" dirty="0">
                <a:solidFill>
                  <a:schemeClr val="tx1"/>
                </a:solidFill>
                <a:latin typeface=" Arial"/>
              </a:rPr>
              <a:t>units.</a:t>
            </a:r>
          </a:p>
          <a:p>
            <a:pPr lvl="0" defTabSz="914400">
              <a:defRPr/>
            </a:pPr>
            <a:endParaRPr kumimoji="0" lang="en-US" sz="1300" b="0" i="0" u="none" strike="noStrike" kern="1200" cap="none" spc="0" normalizeH="0" baseline="0" noProof="0" dirty="0">
              <a:ln>
                <a:noFill/>
              </a:ln>
              <a:solidFill>
                <a:schemeClr val="tx1"/>
              </a:solidFill>
              <a:effectLst/>
              <a:uLnTx/>
              <a:uFillTx/>
              <a:latin typeface="Calibri"/>
            </a:endParaRPr>
          </a:p>
        </p:txBody>
      </p:sp>
      <p:sp>
        <p:nvSpPr>
          <p:cNvPr id="15" name="Rounded Rectangle 14"/>
          <p:cNvSpPr/>
          <p:nvPr/>
        </p:nvSpPr>
        <p:spPr>
          <a:xfrm>
            <a:off x="5043171" y="3883253"/>
            <a:ext cx="3926759" cy="51692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914400">
              <a:defRPr/>
            </a:pPr>
            <a:r>
              <a:rPr lang="en-US" sz="1300" dirty="0">
                <a:solidFill>
                  <a:schemeClr val="tx1"/>
                </a:solidFill>
              </a:rPr>
              <a:t>The Profile Strength Gauge is only visible to the officer and career manager, not units.</a:t>
            </a:r>
            <a:endParaRPr kumimoji="0" lang="en-US" sz="1300" b="0" i="0" u="none" strike="noStrike" kern="1200" cap="none" spc="0" normalizeH="0" baseline="0" noProof="0" dirty="0">
              <a:ln>
                <a:noFill/>
              </a:ln>
              <a:solidFill>
                <a:schemeClr val="tx1"/>
              </a:solidFill>
              <a:effectLst/>
              <a:uLnTx/>
              <a:uFillTx/>
              <a:latin typeface="Calibri"/>
            </a:endParaRPr>
          </a:p>
        </p:txBody>
      </p:sp>
      <p:cxnSp>
        <p:nvCxnSpPr>
          <p:cNvPr id="16" name="Straight Arrow Connector 15"/>
          <p:cNvCxnSpPr>
            <a:cxnSpLocks/>
            <a:stCxn id="23" idx="3"/>
          </p:cNvCxnSpPr>
          <p:nvPr/>
        </p:nvCxnSpPr>
        <p:spPr>
          <a:xfrm flipH="1">
            <a:off x="6860163" y="1973771"/>
            <a:ext cx="1338528" cy="688347"/>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642" y="3699164"/>
            <a:ext cx="1030778" cy="2180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F6221B4-56E7-428D-A570-77D5E5189933}"/>
              </a:ext>
            </a:extLst>
          </p:cNvPr>
          <p:cNvSpPr/>
          <p:nvPr/>
        </p:nvSpPr>
        <p:spPr>
          <a:xfrm>
            <a:off x="1661755" y="1822938"/>
            <a:ext cx="649216" cy="2678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4783DA3-7F91-469C-8E3A-2F99A28C03BF}"/>
              </a:ext>
            </a:extLst>
          </p:cNvPr>
          <p:cNvPicPr>
            <a:picLocks noChangeAspect="1"/>
          </p:cNvPicPr>
          <p:nvPr/>
        </p:nvPicPr>
        <p:blipFill rotWithShape="1">
          <a:blip r:embed="rId4"/>
          <a:srcRect t="9068" r="51210" b="4051"/>
          <a:stretch/>
        </p:blipFill>
        <p:spPr>
          <a:xfrm>
            <a:off x="3953539" y="3418917"/>
            <a:ext cx="4903281" cy="2455693"/>
          </a:xfrm>
          <a:prstGeom prst="rect">
            <a:avLst/>
          </a:prstGeom>
          <a:ln>
            <a:noFill/>
          </a:ln>
          <a:effectLst>
            <a:outerShdw blurRad="190500" algn="tl" rotWithShape="0">
              <a:srgbClr val="000000">
                <a:alpha val="70000"/>
              </a:srgbClr>
            </a:outerShdw>
          </a:effectLst>
        </p:spPr>
      </p:pic>
      <p:sp>
        <p:nvSpPr>
          <p:cNvPr id="21" name="Rounded Rectangle 10">
            <a:extLst>
              <a:ext uri="{FF2B5EF4-FFF2-40B4-BE49-F238E27FC236}">
                <a16:creationId xmlns:a16="http://schemas.microsoft.com/office/drawing/2014/main" id="{2107DD72-166A-45F8-8606-6A7F86DF886A}"/>
              </a:ext>
            </a:extLst>
          </p:cNvPr>
          <p:cNvSpPr/>
          <p:nvPr/>
        </p:nvSpPr>
        <p:spPr>
          <a:xfrm>
            <a:off x="1256601" y="5441130"/>
            <a:ext cx="2859202" cy="71234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In the “My Resume” tab, officers can add information about themselves that is not always available in the ORB.</a:t>
            </a:r>
          </a:p>
        </p:txBody>
      </p:sp>
      <p:cxnSp>
        <p:nvCxnSpPr>
          <p:cNvPr id="22" name="Straight Arrow Connector 21">
            <a:extLst>
              <a:ext uri="{FF2B5EF4-FFF2-40B4-BE49-F238E27FC236}">
                <a16:creationId xmlns:a16="http://schemas.microsoft.com/office/drawing/2014/main" id="{777A86BA-4954-4B25-A143-4695839208A2}"/>
              </a:ext>
            </a:extLst>
          </p:cNvPr>
          <p:cNvCxnSpPr>
            <a:cxnSpLocks/>
          </p:cNvCxnSpPr>
          <p:nvPr/>
        </p:nvCxnSpPr>
        <p:spPr>
          <a:xfrm flipH="1" flipV="1">
            <a:off x="1074420" y="3956158"/>
            <a:ext cx="563033" cy="99034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3" name="8-Point Star 26">
            <a:extLst>
              <a:ext uri="{FF2B5EF4-FFF2-40B4-BE49-F238E27FC236}">
                <a16:creationId xmlns:a16="http://schemas.microsoft.com/office/drawing/2014/main" id="{808E0977-E767-4B8E-9276-E2516B4B15F7}"/>
              </a:ext>
            </a:extLst>
          </p:cNvPr>
          <p:cNvSpPr/>
          <p:nvPr/>
        </p:nvSpPr>
        <p:spPr bwMode="auto">
          <a:xfrm>
            <a:off x="8132497" y="1489027"/>
            <a:ext cx="452000" cy="567913"/>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1017985">
              <a:lnSpc>
                <a:spcPct val="150000"/>
              </a:lnSpc>
            </a:pPr>
            <a:r>
              <a:rPr lang="en-US" sz="1500" b="1" dirty="0">
                <a:solidFill>
                  <a:schemeClr val="bg1"/>
                </a:solidFill>
                <a:latin typeface="Arial" charset="0"/>
              </a:rPr>
              <a:t>3</a:t>
            </a:r>
          </a:p>
        </p:txBody>
      </p:sp>
      <p:pic>
        <p:nvPicPr>
          <p:cNvPr id="25" name="Picture 24">
            <a:extLst>
              <a:ext uri="{FF2B5EF4-FFF2-40B4-BE49-F238E27FC236}">
                <a16:creationId xmlns:a16="http://schemas.microsoft.com/office/drawing/2014/main" id="{20F75B3F-42D4-4904-881C-5FF09E97F2BC}"/>
              </a:ext>
            </a:extLst>
          </p:cNvPr>
          <p:cNvPicPr>
            <a:picLocks noChangeAspect="1"/>
          </p:cNvPicPr>
          <p:nvPr/>
        </p:nvPicPr>
        <p:blipFill rotWithShape="1">
          <a:blip r:embed="rId5"/>
          <a:srcRect b="-2753"/>
          <a:stretch/>
        </p:blipFill>
        <p:spPr>
          <a:xfrm>
            <a:off x="5626100" y="2228240"/>
            <a:ext cx="1206500" cy="1203168"/>
          </a:xfrm>
          <a:prstGeom prst="rect">
            <a:avLst/>
          </a:prstGeom>
        </p:spPr>
      </p:pic>
      <p:sp>
        <p:nvSpPr>
          <p:cNvPr id="24" name="Rectangle 23">
            <a:extLst>
              <a:ext uri="{FF2B5EF4-FFF2-40B4-BE49-F238E27FC236}">
                <a16:creationId xmlns:a16="http://schemas.microsoft.com/office/drawing/2014/main" id="{C732C77D-B6F9-4063-AFF3-15ECBE742C0A}"/>
              </a:ext>
            </a:extLst>
          </p:cNvPr>
          <p:cNvSpPr/>
          <p:nvPr/>
        </p:nvSpPr>
        <p:spPr>
          <a:xfrm>
            <a:off x="5626100" y="2112605"/>
            <a:ext cx="1206500" cy="12958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8E800FF9-0E66-4EE7-B74D-AC7FF71F6ACC}"/>
              </a:ext>
            </a:extLst>
          </p:cNvPr>
          <p:cNvCxnSpPr>
            <a:cxnSpLocks/>
            <a:stCxn id="23" idx="2"/>
          </p:cNvCxnSpPr>
          <p:nvPr/>
        </p:nvCxnSpPr>
        <p:spPr>
          <a:xfrm flipH="1">
            <a:off x="7006551" y="2056940"/>
            <a:ext cx="1351946" cy="146803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28">
            <a:extLst>
              <a:ext uri="{FF2B5EF4-FFF2-40B4-BE49-F238E27FC236}">
                <a16:creationId xmlns:a16="http://schemas.microsoft.com/office/drawing/2014/main" id="{696E1B72-4364-46EA-9709-55DD0C4E7BE2}"/>
              </a:ext>
            </a:extLst>
          </p:cNvPr>
          <p:cNvSpPr/>
          <p:nvPr/>
        </p:nvSpPr>
        <p:spPr>
          <a:xfrm>
            <a:off x="4663452" y="4794160"/>
            <a:ext cx="3235625" cy="2008991"/>
          </a:xfrm>
          <a:prstGeom prst="roundRect">
            <a:avLst>
              <a:gd name="adj" fmla="val 8379"/>
            </a:avLst>
          </a:prstGeom>
          <a:solidFill>
            <a:srgbClr val="C0504D"/>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bg1"/>
                </a:solidFill>
                <a:latin typeface=" Arial"/>
              </a:rPr>
              <a:t>There is no one “right” way</a:t>
            </a:r>
          </a:p>
          <a:p>
            <a:pPr algn="ctr"/>
            <a:endParaRPr lang="en-US" sz="1200" b="1" dirty="0">
              <a:solidFill>
                <a:schemeClr val="bg1"/>
              </a:solidFill>
              <a:latin typeface=" Arial"/>
            </a:endParaRPr>
          </a:p>
          <a:p>
            <a:pPr marL="171450" indent="-171450">
              <a:buFont typeface="Arial" panose="020B0604020202020204" pitchFamily="34" charset="0"/>
              <a:buChar char="•"/>
            </a:pPr>
            <a:r>
              <a:rPr lang="en-US" sz="1200" i="1" dirty="0">
                <a:solidFill>
                  <a:schemeClr val="bg1"/>
                </a:solidFill>
                <a:latin typeface=" Arial"/>
                <a:cs typeface="Arial" panose="020B0604020202020204" pitchFamily="34" charset="0"/>
              </a:rPr>
              <a:t>Some units prefer short and concise</a:t>
            </a:r>
          </a:p>
          <a:p>
            <a:pPr marL="171450" indent="-171450">
              <a:buFont typeface="Arial" panose="020B0604020202020204" pitchFamily="34" charset="0"/>
              <a:buChar char="•"/>
            </a:pPr>
            <a:r>
              <a:rPr lang="en-US" sz="1200" i="1" dirty="0">
                <a:solidFill>
                  <a:schemeClr val="bg1"/>
                </a:solidFill>
                <a:latin typeface=" Arial"/>
                <a:cs typeface="Arial" panose="020B0604020202020204" pitchFamily="34" charset="0"/>
              </a:rPr>
              <a:t>Some units prefer long and detailed</a:t>
            </a:r>
          </a:p>
          <a:p>
            <a:pPr marL="171450" indent="-171450">
              <a:buFont typeface="Arial" panose="020B0604020202020204" pitchFamily="34" charset="0"/>
              <a:buChar char="•"/>
            </a:pPr>
            <a:r>
              <a:rPr lang="en-US" sz="1200" i="1" dirty="0">
                <a:solidFill>
                  <a:schemeClr val="bg1"/>
                </a:solidFill>
                <a:latin typeface=" Arial"/>
                <a:cs typeface="Arial" panose="020B0604020202020204" pitchFamily="34" charset="0"/>
              </a:rPr>
              <a:t>Craft your resume to illustrate your experiences / skills</a:t>
            </a:r>
          </a:p>
          <a:p>
            <a:pPr marL="171450" indent="-171450">
              <a:buFont typeface="Arial" panose="020B0604020202020204" pitchFamily="34" charset="0"/>
              <a:buChar char="•"/>
            </a:pPr>
            <a:r>
              <a:rPr lang="en-US" sz="1200" dirty="0">
                <a:latin typeface=" Arial"/>
              </a:rPr>
              <a:t>“A Way” Guide”: https://www.milsuite.mil/book/docs/DOC-635623</a:t>
            </a:r>
          </a:p>
        </p:txBody>
      </p:sp>
    </p:spTree>
    <p:extLst>
      <p:ext uri="{BB962C8B-B14F-4D97-AF65-F5344CB8AC3E}">
        <p14:creationId xmlns:p14="http://schemas.microsoft.com/office/powerpoint/2010/main" val="119311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64524"/>
            <a:ext cx="9144000" cy="5993476"/>
            <a:chOff x="0" y="0"/>
            <a:chExt cx="9144000" cy="6858000"/>
          </a:xfrm>
        </p:grpSpPr>
        <p:pic>
          <p:nvPicPr>
            <p:cNvPr id="4" name="Picture 3"/>
            <p:cNvPicPr>
              <a:picLocks noChangeAspect="1"/>
            </p:cNvPicPr>
            <p:nvPr/>
          </p:nvPicPr>
          <p:blipFill rotWithShape="1">
            <a:blip r:embed="rId2"/>
            <a:srcRect r="545" b="3757"/>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sp>
        <p:nvSpPr>
          <p:cNvPr id="8" name="8-Point Star 7"/>
          <p:cNvSpPr/>
          <p:nvPr/>
        </p:nvSpPr>
        <p:spPr bwMode="auto">
          <a:xfrm>
            <a:off x="2935282" y="3601037"/>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9" name="Rounded Rectangle 8"/>
          <p:cNvSpPr/>
          <p:nvPr/>
        </p:nvSpPr>
        <p:spPr>
          <a:xfrm>
            <a:off x="3453050" y="3856022"/>
            <a:ext cx="3926759" cy="68103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914400">
              <a:defRPr/>
            </a:pPr>
            <a:r>
              <a:rPr lang="en-US" sz="1200" dirty="0">
                <a:solidFill>
                  <a:schemeClr val="tx1"/>
                </a:solidFill>
                <a:latin typeface=" Arial"/>
              </a:rPr>
              <a:t>A click on the “View my Profile Stats” will present a screen and provide recommendations on areas an officer needs to potentially add additional information</a:t>
            </a:r>
            <a:r>
              <a:rPr lang="en-US" sz="1300" dirty="0">
                <a:solidFill>
                  <a:schemeClr val="tx1"/>
                </a:solidFill>
              </a:rPr>
              <a:t>.</a:t>
            </a:r>
            <a:endParaRPr kumimoji="0" lang="en-US" sz="1300" b="0" i="0" u="none" strike="noStrike" kern="1200" cap="none" spc="0" normalizeH="0" baseline="0" noProof="0" dirty="0">
              <a:ln>
                <a:noFill/>
              </a:ln>
              <a:solidFill>
                <a:schemeClr val="tx1"/>
              </a:solidFill>
              <a:effectLst/>
              <a:uLnTx/>
              <a:uFillTx/>
              <a:latin typeface="Calibri"/>
            </a:endParaRPr>
          </a:p>
        </p:txBody>
      </p:sp>
      <p:sp>
        <p:nvSpPr>
          <p:cNvPr id="10" name="Rectangle 9"/>
          <p:cNvSpPr/>
          <p:nvPr/>
        </p:nvSpPr>
        <p:spPr>
          <a:xfrm>
            <a:off x="1839192" y="1567323"/>
            <a:ext cx="704503"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300E1347-8F1A-4384-BF00-5313DFA60C40}"/>
              </a:ext>
            </a:extLst>
          </p:cNvPr>
          <p:cNvSpPr txBox="1">
            <a:spLocks/>
          </p:cNvSpPr>
          <p:nvPr/>
        </p:nvSpPr>
        <p:spPr>
          <a:xfrm>
            <a:off x="-3117" y="144642"/>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Profile Strength</a:t>
            </a:r>
          </a:p>
        </p:txBody>
      </p:sp>
    </p:spTree>
    <p:extLst>
      <p:ext uri="{BB962C8B-B14F-4D97-AF65-F5344CB8AC3E}">
        <p14:creationId xmlns:p14="http://schemas.microsoft.com/office/powerpoint/2010/main" val="2415648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b="1212"/>
          <a:stretch/>
        </p:blipFill>
        <p:spPr>
          <a:xfrm>
            <a:off x="0" y="864524"/>
            <a:ext cx="9144000" cy="5993476"/>
          </a:xfrm>
          <a:prstGeom prst="rect">
            <a:avLst/>
          </a:prstGeom>
        </p:spPr>
      </p:pic>
      <p:pic>
        <p:nvPicPr>
          <p:cNvPr id="5" name="Picture 4"/>
          <p:cNvPicPr>
            <a:picLocks noChangeAspect="1"/>
          </p:cNvPicPr>
          <p:nvPr/>
        </p:nvPicPr>
        <p:blipFill>
          <a:blip r:embed="rId3"/>
          <a:stretch>
            <a:fillRect/>
          </a:stretch>
        </p:blipFill>
        <p:spPr>
          <a:xfrm>
            <a:off x="7620000" y="864524"/>
            <a:ext cx="1524000" cy="182880"/>
          </a:xfrm>
          <a:prstGeom prst="rect">
            <a:avLst/>
          </a:prstGeom>
        </p:spPr>
      </p:pic>
      <p:sp>
        <p:nvSpPr>
          <p:cNvPr id="7" name="8-Point Star 6"/>
          <p:cNvSpPr/>
          <p:nvPr/>
        </p:nvSpPr>
        <p:spPr bwMode="auto">
          <a:xfrm>
            <a:off x="2810959" y="1249669"/>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8" name="Rectangle 7"/>
          <p:cNvSpPr/>
          <p:nvPr/>
        </p:nvSpPr>
        <p:spPr>
          <a:xfrm>
            <a:off x="1837113" y="1825625"/>
            <a:ext cx="1313411"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328727" y="635136"/>
            <a:ext cx="5334693" cy="104403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The “Knowledge, Skills and Behaviors (KSBs)” tab is immediately below the “Profile Strength” tab. Clicking on this tab will present the officer with the ability to add information to the following fields: Additional Duties, Civilian and Military Employment, Licenses and Certifications, Cultural Experience, Personal Attributes, Study Knowledge.</a:t>
            </a:r>
          </a:p>
        </p:txBody>
      </p:sp>
      <p:sp>
        <p:nvSpPr>
          <p:cNvPr id="10" name="8-Point Star 9"/>
          <p:cNvSpPr/>
          <p:nvPr/>
        </p:nvSpPr>
        <p:spPr bwMode="auto">
          <a:xfrm>
            <a:off x="3063160" y="3851290"/>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11" name="Rounded Rectangle 10"/>
          <p:cNvSpPr/>
          <p:nvPr/>
        </p:nvSpPr>
        <p:spPr>
          <a:xfrm>
            <a:off x="3616185" y="4146954"/>
            <a:ext cx="5334693" cy="104403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To add information, click on the specific tab you want to amend. At the bottom left of the tab’s page, click add. This will present a search bar.  Officers can type a keyword to search the list of available items. Officers will be asked to provide dates or years of experience and level of knowledge for some tabs.</a:t>
            </a:r>
          </a:p>
        </p:txBody>
      </p:sp>
      <p:cxnSp>
        <p:nvCxnSpPr>
          <p:cNvPr id="12" name="Straight Arrow Connector 11"/>
          <p:cNvCxnSpPr/>
          <p:nvPr/>
        </p:nvCxnSpPr>
        <p:spPr>
          <a:xfrm>
            <a:off x="3398917" y="5116975"/>
            <a:ext cx="283621" cy="22046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322044" y="2834640"/>
            <a:ext cx="294141" cy="101665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 name="8-Point Star 16"/>
          <p:cNvSpPr/>
          <p:nvPr/>
        </p:nvSpPr>
        <p:spPr bwMode="auto">
          <a:xfrm>
            <a:off x="2987535" y="4670541"/>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3</a:t>
            </a:r>
          </a:p>
        </p:txBody>
      </p:sp>
      <p:sp>
        <p:nvSpPr>
          <p:cNvPr id="15" name="Title 1">
            <a:extLst>
              <a:ext uri="{FF2B5EF4-FFF2-40B4-BE49-F238E27FC236}">
                <a16:creationId xmlns:a16="http://schemas.microsoft.com/office/drawing/2014/main" id="{6FF45C72-12C1-4667-9E11-EAADE45C3C0C}"/>
              </a:ext>
            </a:extLst>
          </p:cNvPr>
          <p:cNvSpPr txBox="1">
            <a:spLocks/>
          </p:cNvSpPr>
          <p:nvPr/>
        </p:nvSpPr>
        <p:spPr>
          <a:xfrm>
            <a:off x="39660" y="120809"/>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KSBs</a:t>
            </a:r>
          </a:p>
        </p:txBody>
      </p:sp>
    </p:spTree>
    <p:extLst>
      <p:ext uri="{BB962C8B-B14F-4D97-AF65-F5344CB8AC3E}">
        <p14:creationId xmlns:p14="http://schemas.microsoft.com/office/powerpoint/2010/main" val="408274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97774"/>
            <a:ext cx="9144000" cy="5960225"/>
            <a:chOff x="0" y="0"/>
            <a:chExt cx="9144000" cy="685800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sp>
        <p:nvSpPr>
          <p:cNvPr id="8" name="8-Point Star 7"/>
          <p:cNvSpPr/>
          <p:nvPr/>
        </p:nvSpPr>
        <p:spPr bwMode="auto">
          <a:xfrm>
            <a:off x="3242114" y="1974955"/>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9" name="Rectangle 8"/>
          <p:cNvSpPr/>
          <p:nvPr/>
        </p:nvSpPr>
        <p:spPr>
          <a:xfrm>
            <a:off x="1820487" y="2008505"/>
            <a:ext cx="1313411"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599411" y="1618182"/>
            <a:ext cx="465513"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3192087" y="1820862"/>
            <a:ext cx="349135" cy="28898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740877" y="2211185"/>
            <a:ext cx="4904360" cy="1012014"/>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The “Summary Tab” provides a 1200 character field for an officer to highlight and summarize their overall skills, desires and goals. This is reflected on page two (2) of an officer’s résumé in the top left corner. Many units consider this paragraph as the most helpful and influential during a marketplace.  </a:t>
            </a:r>
          </a:p>
        </p:txBody>
      </p:sp>
      <p:pic>
        <p:nvPicPr>
          <p:cNvPr id="16" name="Picture 15"/>
          <p:cNvPicPr>
            <a:picLocks noChangeAspect="1"/>
          </p:cNvPicPr>
          <p:nvPr/>
        </p:nvPicPr>
        <p:blipFill>
          <a:blip r:embed="rId4"/>
          <a:stretch>
            <a:fillRect/>
          </a:stretch>
        </p:blipFill>
        <p:spPr>
          <a:xfrm>
            <a:off x="0" y="6657975"/>
            <a:ext cx="1466850" cy="200025"/>
          </a:xfrm>
          <a:prstGeom prst="rect">
            <a:avLst/>
          </a:prstGeom>
        </p:spPr>
      </p:pic>
      <p:sp>
        <p:nvSpPr>
          <p:cNvPr id="14" name="Title 1">
            <a:extLst>
              <a:ext uri="{FF2B5EF4-FFF2-40B4-BE49-F238E27FC236}">
                <a16:creationId xmlns:a16="http://schemas.microsoft.com/office/drawing/2014/main" id="{BCCD7123-F6BA-4ADC-B484-DA3451D9161D}"/>
              </a:ext>
            </a:extLst>
          </p:cNvPr>
          <p:cNvSpPr txBox="1">
            <a:spLocks/>
          </p:cNvSpPr>
          <p:nvPr/>
        </p:nvSpPr>
        <p:spPr>
          <a:xfrm>
            <a:off x="39660" y="120809"/>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Basic Information “Summary”</a:t>
            </a:r>
          </a:p>
        </p:txBody>
      </p:sp>
    </p:spTree>
    <p:extLst>
      <p:ext uri="{BB962C8B-B14F-4D97-AF65-F5344CB8AC3E}">
        <p14:creationId xmlns:p14="http://schemas.microsoft.com/office/powerpoint/2010/main" val="73482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 y="922713"/>
            <a:ext cx="9144000" cy="5935288"/>
            <a:chOff x="1" y="1"/>
            <a:chExt cx="9144000" cy="6858000"/>
          </a:xfrm>
        </p:grpSpPr>
        <p:pic>
          <p:nvPicPr>
            <p:cNvPr id="4" name="Picture 3"/>
            <p:cNvPicPr>
              <a:picLocks noChangeAspect="1"/>
            </p:cNvPicPr>
            <p:nvPr/>
          </p:nvPicPr>
          <p:blipFill>
            <a:blip r:embed="rId2"/>
            <a:stretch>
              <a:fillRect/>
            </a:stretch>
          </p:blipFill>
          <p:spPr>
            <a:xfrm>
              <a:off x="1" y="1"/>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86962"/>
            </a:xfrm>
            <a:prstGeom prst="rect">
              <a:avLst/>
            </a:prstGeom>
          </p:spPr>
        </p:pic>
      </p:grpSp>
      <p:sp>
        <p:nvSpPr>
          <p:cNvPr id="8" name="8-Point Star 7"/>
          <p:cNvSpPr/>
          <p:nvPr/>
        </p:nvSpPr>
        <p:spPr bwMode="auto">
          <a:xfrm>
            <a:off x="3037782" y="3443586"/>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9" name="Rectangle 8"/>
          <p:cNvSpPr/>
          <p:nvPr/>
        </p:nvSpPr>
        <p:spPr>
          <a:xfrm>
            <a:off x="4023360" y="1653477"/>
            <a:ext cx="523702"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3436422" y="3114659"/>
            <a:ext cx="349135" cy="288983"/>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610990" y="3445625"/>
            <a:ext cx="4904360" cy="1090355"/>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Officers can add key references for people who were, or currently are, your raters, senior raters, and mentors from current and prior jobs. These leaders can provide references to others wanting to learn more about your unique talents. Be prepared to add name, current organization and duty title, phone, and email. </a:t>
            </a:r>
          </a:p>
        </p:txBody>
      </p:sp>
      <p:sp>
        <p:nvSpPr>
          <p:cNvPr id="12" name="Rectangle 11"/>
          <p:cNvSpPr/>
          <p:nvPr/>
        </p:nvSpPr>
        <p:spPr>
          <a:xfrm>
            <a:off x="3610990" y="2825905"/>
            <a:ext cx="877883" cy="2467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3610990" y="5290865"/>
            <a:ext cx="4904360" cy="715049"/>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It is highly recommended that your references know they are listed. If someone contacts them and they do not remember you or do not respond, it could reflect poorly on you.</a:t>
            </a:r>
          </a:p>
        </p:txBody>
      </p:sp>
      <p:sp>
        <p:nvSpPr>
          <p:cNvPr id="17" name="8-Point Star 16"/>
          <p:cNvSpPr/>
          <p:nvPr/>
        </p:nvSpPr>
        <p:spPr bwMode="auto">
          <a:xfrm>
            <a:off x="3037782" y="5127939"/>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18" name="Rectangle 17"/>
          <p:cNvSpPr/>
          <p:nvPr/>
        </p:nvSpPr>
        <p:spPr>
          <a:xfrm>
            <a:off x="1864822" y="2046947"/>
            <a:ext cx="653934" cy="20268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stretch>
            <a:fillRect/>
          </a:stretch>
        </p:blipFill>
        <p:spPr>
          <a:xfrm>
            <a:off x="0" y="6657975"/>
            <a:ext cx="1466850" cy="200025"/>
          </a:xfrm>
          <a:prstGeom prst="rect">
            <a:avLst/>
          </a:prstGeom>
        </p:spPr>
      </p:pic>
      <p:sp>
        <p:nvSpPr>
          <p:cNvPr id="20" name="Title 1">
            <a:extLst>
              <a:ext uri="{FF2B5EF4-FFF2-40B4-BE49-F238E27FC236}">
                <a16:creationId xmlns:a16="http://schemas.microsoft.com/office/drawing/2014/main" id="{B6BE9630-643B-4211-9CFA-7CE37F00C685}"/>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Basic Information </a:t>
            </a:r>
            <a:r>
              <a:rPr lang="en-US" sz="2300" b="1"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4179728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 y="922713"/>
            <a:ext cx="9144001" cy="5935287"/>
            <a:chOff x="-1" y="-1"/>
            <a:chExt cx="9144001" cy="6858001"/>
          </a:xfrm>
        </p:grpSpPr>
        <p:pic>
          <p:nvPicPr>
            <p:cNvPr id="4" name="Picture 3"/>
            <p:cNvPicPr>
              <a:picLocks noChangeAspect="1"/>
            </p:cNvPicPr>
            <p:nvPr/>
          </p:nvPicPr>
          <p:blipFill>
            <a:blip r:embed="rId2"/>
            <a:stretch>
              <a:fillRect/>
            </a:stretch>
          </p:blipFill>
          <p:spPr>
            <a:xfrm>
              <a:off x="-1" y="-1"/>
              <a:ext cx="9144001" cy="6858001"/>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sp>
        <p:nvSpPr>
          <p:cNvPr id="8" name="8-Point Star 7"/>
          <p:cNvSpPr/>
          <p:nvPr/>
        </p:nvSpPr>
        <p:spPr bwMode="auto">
          <a:xfrm>
            <a:off x="3130406" y="1851312"/>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9" name="Rounded Rectangle 8"/>
          <p:cNvSpPr/>
          <p:nvPr/>
        </p:nvSpPr>
        <p:spPr>
          <a:xfrm>
            <a:off x="3730487" y="2300973"/>
            <a:ext cx="4951123" cy="1061675"/>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Arial" panose="020B0604020202020204" pitchFamily="34" charset="0"/>
                <a:cs typeface="Arial" panose="020B0604020202020204" pitchFamily="34" charset="0"/>
              </a:rPr>
              <a:t>This tab provides a 1200 character free text field for officers to focus or expound upon education not captured on their Officer Record Brief (ORB). List any military and civilian education missing from your individual record brief, and list any non-degree education and coursework completed outside of the Army. </a:t>
            </a:r>
          </a:p>
        </p:txBody>
      </p:sp>
      <p:sp>
        <p:nvSpPr>
          <p:cNvPr id="10" name="Rectangle 9"/>
          <p:cNvSpPr/>
          <p:nvPr/>
        </p:nvSpPr>
        <p:spPr>
          <a:xfrm>
            <a:off x="1740627" y="2227389"/>
            <a:ext cx="877883" cy="2467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555550" y="1604542"/>
            <a:ext cx="1307395" cy="24677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stretch>
            <a:fillRect/>
          </a:stretch>
        </p:blipFill>
        <p:spPr>
          <a:xfrm>
            <a:off x="0" y="6657975"/>
            <a:ext cx="1466850" cy="200025"/>
          </a:xfrm>
          <a:prstGeom prst="rect">
            <a:avLst/>
          </a:prstGeom>
        </p:spPr>
      </p:pic>
      <p:sp>
        <p:nvSpPr>
          <p:cNvPr id="14" name="Title 1">
            <a:extLst>
              <a:ext uri="{FF2B5EF4-FFF2-40B4-BE49-F238E27FC236}">
                <a16:creationId xmlns:a16="http://schemas.microsoft.com/office/drawing/2014/main" id="{0C81D98B-5DBB-4EB2-900E-F6FB5A39457D}"/>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Education  “Self-Professed”</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47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126887"/>
            <a:ext cx="7288567" cy="405774"/>
          </a:xfr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 Arial"/>
              </a:rPr>
              <a:t>AGENDA</a:t>
            </a:r>
          </a:p>
        </p:txBody>
      </p:sp>
      <p:sp>
        <p:nvSpPr>
          <p:cNvPr id="3" name="TextBox 2"/>
          <p:cNvSpPr txBox="1"/>
          <p:nvPr/>
        </p:nvSpPr>
        <p:spPr>
          <a:xfrm>
            <a:off x="180024" y="845514"/>
            <a:ext cx="8813056" cy="4893647"/>
          </a:xfrm>
          <a:prstGeom prst="rect">
            <a:avLst/>
          </a:prstGeom>
          <a:noFill/>
        </p:spPr>
        <p:txBody>
          <a:bodyPr wrap="square" rtlCol="0">
            <a:spAutoFit/>
          </a:bodyPr>
          <a:lstStyle/>
          <a:p>
            <a:pPr marL="457200" indent="-457200">
              <a:buFont typeface="+mj-lt"/>
              <a:buAutoNum type="arabicPeriod"/>
            </a:pPr>
            <a:r>
              <a:rPr lang="en-US" sz="2400" dirty="0" smtClean="0">
                <a:latin typeface=" Arial"/>
              </a:rPr>
              <a:t>21</a:t>
            </a:r>
            <a:r>
              <a:rPr lang="en-US" sz="2400" baseline="30000" dirty="0" smtClean="0">
                <a:latin typeface=" Arial"/>
              </a:rPr>
              <a:t>st</a:t>
            </a:r>
            <a:r>
              <a:rPr lang="en-US" sz="2400" dirty="0" smtClean="0">
                <a:latin typeface=" Arial"/>
              </a:rPr>
              <a:t> Century Talent </a:t>
            </a:r>
            <a:r>
              <a:rPr lang="en-US" sz="2400" dirty="0">
                <a:latin typeface=" Arial"/>
              </a:rPr>
              <a:t>Management - Overview</a:t>
            </a:r>
          </a:p>
          <a:p>
            <a:pPr marL="457200" indent="-457200">
              <a:buFont typeface="+mj-lt"/>
              <a:buAutoNum type="arabicPeriod"/>
            </a:pPr>
            <a:endParaRPr lang="en-US" sz="2400" dirty="0">
              <a:latin typeface=" Arial"/>
            </a:endParaRPr>
          </a:p>
          <a:p>
            <a:pPr marL="457200" indent="-457200">
              <a:buFont typeface="+mj-lt"/>
              <a:buAutoNum type="arabicPeriod"/>
            </a:pPr>
            <a:r>
              <a:rPr lang="en-US" sz="2400" dirty="0">
                <a:latin typeface=" Arial"/>
              </a:rPr>
              <a:t>ATAP </a:t>
            </a:r>
            <a:endParaRPr lang="en-US" sz="2400" dirty="0" smtClean="0">
              <a:latin typeface=" Arial"/>
            </a:endParaRPr>
          </a:p>
          <a:p>
            <a:pPr lvl="1"/>
            <a:endParaRPr lang="en-US" sz="2400" dirty="0" smtClean="0">
              <a:latin typeface=" Arial"/>
            </a:endParaRPr>
          </a:p>
          <a:p>
            <a:pPr marL="457200" indent="-457200">
              <a:buFont typeface="+mj-lt"/>
              <a:buAutoNum type="arabicPeriod"/>
            </a:pPr>
            <a:r>
              <a:rPr lang="en-US" sz="2400" dirty="0" smtClean="0">
                <a:latin typeface=" Arial"/>
              </a:rPr>
              <a:t>Knowledge</a:t>
            </a:r>
            <a:r>
              <a:rPr lang="en-US" sz="2400" dirty="0">
                <a:latin typeface=" Arial"/>
              </a:rPr>
              <a:t>, Skills, &amp; Behaviors (KSBs)</a:t>
            </a:r>
          </a:p>
          <a:p>
            <a:pPr marL="457200" indent="-457200">
              <a:buFont typeface="+mj-lt"/>
              <a:buAutoNum type="arabicPeriod"/>
            </a:pPr>
            <a:endParaRPr lang="en-US" sz="2400" dirty="0">
              <a:latin typeface=" Arial"/>
            </a:endParaRPr>
          </a:p>
          <a:p>
            <a:pPr marL="457200" indent="-457200">
              <a:buFont typeface="+mj-lt"/>
              <a:buAutoNum type="arabicPeriod"/>
            </a:pPr>
            <a:r>
              <a:rPr lang="en-US" sz="2400" dirty="0">
                <a:latin typeface=" Arial"/>
              </a:rPr>
              <a:t>The AIM 2.0 Résumé &amp; Officer Baseball Card</a:t>
            </a:r>
          </a:p>
          <a:p>
            <a:endParaRPr lang="en-US" sz="2400" dirty="0">
              <a:latin typeface=" Arial"/>
            </a:endParaRPr>
          </a:p>
          <a:p>
            <a:r>
              <a:rPr lang="en-US" sz="2400" dirty="0">
                <a:latin typeface=" Arial"/>
              </a:rPr>
              <a:t>---------------------------------------------------------------------------------</a:t>
            </a:r>
          </a:p>
          <a:p>
            <a:r>
              <a:rPr lang="en-US" sz="2400" u="sng" dirty="0">
                <a:latin typeface=" Arial"/>
              </a:rPr>
              <a:t>Take Home LPD</a:t>
            </a:r>
          </a:p>
          <a:p>
            <a:endParaRPr lang="en-US" sz="2400" dirty="0">
              <a:latin typeface=" Arial"/>
            </a:endParaRPr>
          </a:p>
          <a:p>
            <a:pPr marL="457200" indent="-457200">
              <a:buFont typeface="+mj-lt"/>
              <a:buAutoNum type="arabicPeriod"/>
            </a:pPr>
            <a:r>
              <a:rPr lang="en-US" sz="2400" dirty="0">
                <a:latin typeface=" Arial"/>
              </a:rPr>
              <a:t>How to Build Your Résumé </a:t>
            </a:r>
          </a:p>
          <a:p>
            <a:pPr marL="285750" indent="-285750">
              <a:buFontTx/>
              <a:buChar char="-"/>
            </a:pPr>
            <a:endParaRPr lang="en-US" sz="2400" dirty="0">
              <a:latin typeface=" Arial"/>
            </a:endParaRPr>
          </a:p>
        </p:txBody>
      </p:sp>
    </p:spTree>
    <p:extLst>
      <p:ext uri="{BB962C8B-B14F-4D97-AF65-F5344CB8AC3E}">
        <p14:creationId xmlns:p14="http://schemas.microsoft.com/office/powerpoint/2010/main" val="134830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72835"/>
            <a:ext cx="9144000" cy="5985165"/>
            <a:chOff x="0" y="1"/>
            <a:chExt cx="9144000" cy="6858000"/>
          </a:xfrm>
        </p:grpSpPr>
        <p:pic>
          <p:nvPicPr>
            <p:cNvPr id="4" name="Picture 3"/>
            <p:cNvPicPr>
              <a:picLocks noChangeAspect="1"/>
            </p:cNvPicPr>
            <p:nvPr/>
          </p:nvPicPr>
          <p:blipFill>
            <a:blip r:embed="rId2"/>
            <a:stretch>
              <a:fillRect/>
            </a:stretch>
          </p:blipFill>
          <p:spPr>
            <a:xfrm>
              <a:off x="0" y="1"/>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sp>
        <p:nvSpPr>
          <p:cNvPr id="8" name="8-Point Star 7"/>
          <p:cNvSpPr/>
          <p:nvPr/>
        </p:nvSpPr>
        <p:spPr bwMode="auto">
          <a:xfrm>
            <a:off x="3130406" y="872835"/>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9" name="Rounded Rectangle 8"/>
          <p:cNvSpPr/>
          <p:nvPr/>
        </p:nvSpPr>
        <p:spPr>
          <a:xfrm>
            <a:off x="3648174" y="729912"/>
            <a:ext cx="4951123" cy="806296"/>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tab captures your completed military training. This information populates under Section VI – Military Education on page one (1) of your ORB. Officers cannot manipulate this information and must contact their unit S1 for updates and corrections to this section. </a:t>
            </a:r>
            <a:endParaRPr lang="en-US" sz="1200" dirty="0">
              <a:solidFill>
                <a:schemeClr val="tx1"/>
              </a:solidFill>
              <a:latin typeface=" Arial"/>
              <a:cs typeface="Arial" panose="020B0604020202020204" pitchFamily="34" charset="0"/>
            </a:endParaRPr>
          </a:p>
        </p:txBody>
      </p:sp>
      <p:sp>
        <p:nvSpPr>
          <p:cNvPr id="10" name="Rectangle 9"/>
          <p:cNvSpPr/>
          <p:nvPr/>
        </p:nvSpPr>
        <p:spPr>
          <a:xfrm>
            <a:off x="1740627" y="2227389"/>
            <a:ext cx="761129" cy="1443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96444" y="1604542"/>
            <a:ext cx="681643" cy="2210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4"/>
          <a:stretch>
            <a:fillRect/>
          </a:stretch>
        </p:blipFill>
        <p:spPr>
          <a:xfrm>
            <a:off x="0" y="6657975"/>
            <a:ext cx="1466850" cy="200025"/>
          </a:xfrm>
          <a:prstGeom prst="rect">
            <a:avLst/>
          </a:prstGeom>
        </p:spPr>
      </p:pic>
      <p:sp>
        <p:nvSpPr>
          <p:cNvPr id="13" name="Title 1">
            <a:extLst>
              <a:ext uri="{FF2B5EF4-FFF2-40B4-BE49-F238E27FC236}">
                <a16:creationId xmlns:a16="http://schemas.microsoft.com/office/drawing/2014/main" id="{A8715798-A706-4C5B-AC79-EBE7CF161034}"/>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Education </a:t>
            </a:r>
            <a:r>
              <a:rPr lang="en-US" sz="2300" b="1" dirty="0">
                <a:latin typeface="Arial" panose="020B0604020202020204" pitchFamily="34" charset="0"/>
                <a:cs typeface="Arial" panose="020B0604020202020204" pitchFamily="34" charset="0"/>
              </a:rPr>
              <a:t>“Military Education”</a:t>
            </a:r>
          </a:p>
        </p:txBody>
      </p:sp>
    </p:spTree>
    <p:extLst>
      <p:ext uri="{BB962C8B-B14F-4D97-AF65-F5344CB8AC3E}">
        <p14:creationId xmlns:p14="http://schemas.microsoft.com/office/powerpoint/2010/main" val="183888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0" y="814649"/>
            <a:ext cx="9144000" cy="5993476"/>
            <a:chOff x="0" y="0"/>
            <a:chExt cx="9144000" cy="685800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sp>
        <p:nvSpPr>
          <p:cNvPr id="6" name="Rectangle 5"/>
          <p:cNvSpPr/>
          <p:nvPr/>
        </p:nvSpPr>
        <p:spPr>
          <a:xfrm>
            <a:off x="3732415" y="2726575"/>
            <a:ext cx="5012574" cy="282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679046" y="3674696"/>
            <a:ext cx="4951123" cy="1080184"/>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The “Civilian Education” tab captures your completed civilian education. This information populates under Section VII – Civilian Education on page one (1) of your ORB. Officers cannot manipulate this information and must contact their unit S1 for updates and corrections to this section.</a:t>
            </a:r>
            <a:endParaRPr lang="en-US" sz="1200" dirty="0">
              <a:solidFill>
                <a:schemeClr val="tx1"/>
              </a:solidFill>
              <a:latin typeface=" Arial"/>
              <a:cs typeface="Arial" panose="020B0604020202020204" pitchFamily="34" charset="0"/>
            </a:endParaRPr>
          </a:p>
        </p:txBody>
      </p:sp>
      <p:sp>
        <p:nvSpPr>
          <p:cNvPr id="11" name="Rectangle 10"/>
          <p:cNvSpPr/>
          <p:nvPr/>
        </p:nvSpPr>
        <p:spPr>
          <a:xfrm>
            <a:off x="1800707" y="2867891"/>
            <a:ext cx="761129" cy="1443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472964" y="2234363"/>
            <a:ext cx="681643" cy="174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stretch>
            <a:fillRect/>
          </a:stretch>
        </p:blipFill>
        <p:spPr>
          <a:xfrm>
            <a:off x="3674226" y="3209520"/>
            <a:ext cx="5070764" cy="266700"/>
          </a:xfrm>
          <a:prstGeom prst="rect">
            <a:avLst/>
          </a:prstGeom>
        </p:spPr>
      </p:pic>
      <p:pic>
        <p:nvPicPr>
          <p:cNvPr id="14" name="Picture 13"/>
          <p:cNvPicPr>
            <a:picLocks noChangeAspect="1"/>
          </p:cNvPicPr>
          <p:nvPr/>
        </p:nvPicPr>
        <p:blipFill>
          <a:blip r:embed="rId5"/>
          <a:stretch>
            <a:fillRect/>
          </a:stretch>
        </p:blipFill>
        <p:spPr>
          <a:xfrm>
            <a:off x="0" y="6657975"/>
            <a:ext cx="1466850" cy="200025"/>
          </a:xfrm>
          <a:prstGeom prst="rect">
            <a:avLst/>
          </a:prstGeom>
        </p:spPr>
      </p:pic>
      <p:sp>
        <p:nvSpPr>
          <p:cNvPr id="15" name="8-Point Star 14"/>
          <p:cNvSpPr/>
          <p:nvPr/>
        </p:nvSpPr>
        <p:spPr bwMode="auto">
          <a:xfrm>
            <a:off x="3105837" y="3873730"/>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6" name="Title 1">
            <a:extLst>
              <a:ext uri="{FF2B5EF4-FFF2-40B4-BE49-F238E27FC236}">
                <a16:creationId xmlns:a16="http://schemas.microsoft.com/office/drawing/2014/main" id="{7865493F-1C80-4FE3-B117-2B9ABBB39BEA}"/>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Education  </a:t>
            </a:r>
            <a:r>
              <a:rPr lang="en-US" sz="2300" b="1" dirty="0">
                <a:latin typeface="Arial" panose="020B0604020202020204" pitchFamily="34" charset="0"/>
                <a:cs typeface="Arial" panose="020B0604020202020204" pitchFamily="34" charset="0"/>
              </a:rPr>
              <a:t>“Civilian Education”</a:t>
            </a:r>
          </a:p>
        </p:txBody>
      </p:sp>
    </p:spTree>
    <p:extLst>
      <p:ext uri="{BB962C8B-B14F-4D97-AF65-F5344CB8AC3E}">
        <p14:creationId xmlns:p14="http://schemas.microsoft.com/office/powerpoint/2010/main" val="208597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 y="872836"/>
            <a:ext cx="9144001" cy="5985164"/>
            <a:chOff x="-1" y="1"/>
            <a:chExt cx="9144001" cy="6857999"/>
          </a:xfrm>
        </p:grpSpPr>
        <p:pic>
          <p:nvPicPr>
            <p:cNvPr id="4" name="Picture 3"/>
            <p:cNvPicPr>
              <a:picLocks noChangeAspect="1"/>
            </p:cNvPicPr>
            <p:nvPr/>
          </p:nvPicPr>
          <p:blipFill>
            <a:blip r:embed="rId2"/>
            <a:stretch>
              <a:fillRect/>
            </a:stretch>
          </p:blipFill>
          <p:spPr>
            <a:xfrm>
              <a:off x="-1" y="1"/>
              <a:ext cx="9144001" cy="6857999"/>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pic>
        <p:nvPicPr>
          <p:cNvPr id="8" name="Picture 7"/>
          <p:cNvPicPr>
            <a:picLocks noChangeAspect="1"/>
          </p:cNvPicPr>
          <p:nvPr/>
        </p:nvPicPr>
        <p:blipFill>
          <a:blip r:embed="rId4"/>
          <a:stretch>
            <a:fillRect/>
          </a:stretch>
        </p:blipFill>
        <p:spPr>
          <a:xfrm>
            <a:off x="0" y="6657975"/>
            <a:ext cx="1466850" cy="200025"/>
          </a:xfrm>
          <a:prstGeom prst="rect">
            <a:avLst/>
          </a:prstGeom>
        </p:spPr>
      </p:pic>
      <p:sp>
        <p:nvSpPr>
          <p:cNvPr id="9" name="Rounded Rectangle 8"/>
          <p:cNvSpPr/>
          <p:nvPr/>
        </p:nvSpPr>
        <p:spPr>
          <a:xfrm>
            <a:off x="3717267" y="3053827"/>
            <a:ext cx="4951123" cy="1243852"/>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tab captures certifications and experiences not provided under the civilian education section of your ORB. This information populates under Section X – Remarks on page one (1) of your ORB. Professional Registration Data such as Certified Lawyer, Certified Teacher, and Certified Facility Manager are examples of registrations an officer may possess. </a:t>
            </a:r>
            <a:endParaRPr lang="en-US" sz="1200" dirty="0">
              <a:solidFill>
                <a:schemeClr val="tx1"/>
              </a:solidFill>
              <a:latin typeface=" Arial"/>
              <a:cs typeface="Arial" panose="020B0604020202020204" pitchFamily="34" charset="0"/>
            </a:endParaRPr>
          </a:p>
        </p:txBody>
      </p:sp>
      <p:sp>
        <p:nvSpPr>
          <p:cNvPr id="10" name="Rectangle 9"/>
          <p:cNvSpPr/>
          <p:nvPr/>
        </p:nvSpPr>
        <p:spPr>
          <a:xfrm>
            <a:off x="1792394" y="2901142"/>
            <a:ext cx="761129" cy="1693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54607" y="2286902"/>
            <a:ext cx="778208" cy="19029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bwMode="auto">
          <a:xfrm>
            <a:off x="3144058" y="2985797"/>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Title 1">
            <a:extLst>
              <a:ext uri="{FF2B5EF4-FFF2-40B4-BE49-F238E27FC236}">
                <a16:creationId xmlns:a16="http://schemas.microsoft.com/office/drawing/2014/main" id="{D1B5307C-21D3-4452-A8C1-18B28B9ED27F}"/>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Education  </a:t>
            </a:r>
            <a:r>
              <a:rPr lang="en-US" sz="2300" b="1" dirty="0">
                <a:latin typeface="Arial" panose="020B0604020202020204" pitchFamily="34" charset="0"/>
                <a:cs typeface="Arial" panose="020B0604020202020204" pitchFamily="34" charset="0"/>
              </a:rPr>
              <a:t>“Non-Degree Ed.”</a:t>
            </a:r>
          </a:p>
        </p:txBody>
      </p:sp>
    </p:spTree>
    <p:extLst>
      <p:ext uri="{BB962C8B-B14F-4D97-AF65-F5344CB8AC3E}">
        <p14:creationId xmlns:p14="http://schemas.microsoft.com/office/powerpoint/2010/main" val="337523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914400"/>
            <a:ext cx="9144000" cy="5943600"/>
            <a:chOff x="0" y="1"/>
            <a:chExt cx="9144000" cy="6858000"/>
          </a:xfrm>
        </p:grpSpPr>
        <p:pic>
          <p:nvPicPr>
            <p:cNvPr id="4" name="Picture 3"/>
            <p:cNvPicPr>
              <a:picLocks noChangeAspect="1"/>
            </p:cNvPicPr>
            <p:nvPr/>
          </p:nvPicPr>
          <p:blipFill>
            <a:blip r:embed="rId2"/>
            <a:stretch>
              <a:fillRect/>
            </a:stretch>
          </p:blipFill>
          <p:spPr>
            <a:xfrm>
              <a:off x="0" y="1"/>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89"/>
            </a:xfrm>
            <a:prstGeom prst="rect">
              <a:avLst/>
            </a:prstGeom>
          </p:spPr>
        </p:pic>
      </p:grpSp>
      <p:pic>
        <p:nvPicPr>
          <p:cNvPr id="7" name="Picture 6"/>
          <p:cNvPicPr>
            <a:picLocks noChangeAspect="1"/>
          </p:cNvPicPr>
          <p:nvPr/>
        </p:nvPicPr>
        <p:blipFill>
          <a:blip r:embed="rId4"/>
          <a:stretch>
            <a:fillRect/>
          </a:stretch>
        </p:blipFill>
        <p:spPr>
          <a:xfrm>
            <a:off x="0" y="6657975"/>
            <a:ext cx="1466850" cy="200025"/>
          </a:xfrm>
          <a:prstGeom prst="rect">
            <a:avLst/>
          </a:prstGeom>
        </p:spPr>
      </p:pic>
      <p:sp>
        <p:nvSpPr>
          <p:cNvPr id="8" name="Rounded Rectangle 7"/>
          <p:cNvSpPr/>
          <p:nvPr/>
        </p:nvSpPr>
        <p:spPr>
          <a:xfrm>
            <a:off x="3625230" y="4206345"/>
            <a:ext cx="4951123" cy="619967"/>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tab captures an officer’s scores on the GRE.  This tab is only viewable by the officer and career manager. Units cannot see these scores.</a:t>
            </a:r>
            <a:endParaRPr lang="en-US" sz="1200" dirty="0">
              <a:solidFill>
                <a:schemeClr val="tx1"/>
              </a:solidFill>
              <a:latin typeface=" Arial"/>
              <a:cs typeface="Arial" panose="020B0604020202020204" pitchFamily="34" charset="0"/>
            </a:endParaRPr>
          </a:p>
        </p:txBody>
      </p:sp>
      <p:sp>
        <p:nvSpPr>
          <p:cNvPr id="9" name="Rectangle 8"/>
          <p:cNvSpPr/>
          <p:nvPr/>
        </p:nvSpPr>
        <p:spPr>
          <a:xfrm>
            <a:off x="1800707" y="2950811"/>
            <a:ext cx="761129" cy="1443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891251" y="2294105"/>
            <a:ext cx="515389" cy="2673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8-Point Star 10"/>
          <p:cNvSpPr/>
          <p:nvPr/>
        </p:nvSpPr>
        <p:spPr bwMode="auto">
          <a:xfrm>
            <a:off x="2996580" y="4305862"/>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Title 1">
            <a:extLst>
              <a:ext uri="{FF2B5EF4-FFF2-40B4-BE49-F238E27FC236}">
                <a16:creationId xmlns:a16="http://schemas.microsoft.com/office/drawing/2014/main" id="{83418945-0D83-4708-8C11-AD3FE36EA75B}"/>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Education  </a:t>
            </a:r>
            <a:r>
              <a:rPr lang="en-US" sz="2300" b="1" dirty="0">
                <a:latin typeface="Arial" panose="020B0604020202020204" pitchFamily="34" charset="0"/>
                <a:cs typeface="Arial" panose="020B0604020202020204" pitchFamily="34" charset="0"/>
              </a:rPr>
              <a:t>“GRE Score”</a:t>
            </a:r>
          </a:p>
        </p:txBody>
      </p:sp>
    </p:spTree>
    <p:extLst>
      <p:ext uri="{BB962C8B-B14F-4D97-AF65-F5344CB8AC3E}">
        <p14:creationId xmlns:p14="http://schemas.microsoft.com/office/powerpoint/2010/main" val="302180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6657975"/>
            <a:ext cx="1466850" cy="200025"/>
          </a:xfrm>
          <a:prstGeom prst="rect">
            <a:avLst/>
          </a:prstGeom>
        </p:spPr>
      </p:pic>
      <p:grpSp>
        <p:nvGrpSpPr>
          <p:cNvPr id="8" name="Group 7"/>
          <p:cNvGrpSpPr/>
          <p:nvPr/>
        </p:nvGrpSpPr>
        <p:grpSpPr>
          <a:xfrm>
            <a:off x="0" y="847897"/>
            <a:ext cx="9144000" cy="6010103"/>
            <a:chOff x="0" y="1"/>
            <a:chExt cx="9144000" cy="6858000"/>
          </a:xfrm>
        </p:grpSpPr>
        <p:pic>
          <p:nvPicPr>
            <p:cNvPr id="4" name="Picture 3"/>
            <p:cNvPicPr>
              <a:picLocks noChangeAspect="1"/>
            </p:cNvPicPr>
            <p:nvPr/>
          </p:nvPicPr>
          <p:blipFill>
            <a:blip r:embed="rId3"/>
            <a:stretch>
              <a:fillRect/>
            </a:stretch>
          </p:blipFill>
          <p:spPr>
            <a:xfrm>
              <a:off x="0" y="1"/>
              <a:ext cx="9144000" cy="6858000"/>
            </a:xfrm>
            <a:prstGeom prst="rect">
              <a:avLst/>
            </a:prstGeom>
          </p:spPr>
        </p:pic>
        <p:pic>
          <p:nvPicPr>
            <p:cNvPr id="7" name="Picture 6"/>
            <p:cNvPicPr>
              <a:picLocks noChangeAspect="1"/>
            </p:cNvPicPr>
            <p:nvPr/>
          </p:nvPicPr>
          <p:blipFill>
            <a:blip r:embed="rId4"/>
            <a:stretch>
              <a:fillRect/>
            </a:stretch>
          </p:blipFill>
          <p:spPr>
            <a:xfrm>
              <a:off x="3720810" y="2212657"/>
              <a:ext cx="1619250" cy="238125"/>
            </a:xfrm>
            <a:prstGeom prst="rect">
              <a:avLst/>
            </a:prstGeom>
          </p:spPr>
        </p:pic>
      </p:grpSp>
      <p:pic>
        <p:nvPicPr>
          <p:cNvPr id="9" name="Picture 8"/>
          <p:cNvPicPr>
            <a:picLocks noChangeAspect="1"/>
          </p:cNvPicPr>
          <p:nvPr/>
        </p:nvPicPr>
        <p:blipFill>
          <a:blip r:embed="rId2"/>
          <a:stretch>
            <a:fillRect/>
          </a:stretch>
        </p:blipFill>
        <p:spPr>
          <a:xfrm>
            <a:off x="0" y="6657974"/>
            <a:ext cx="1466850" cy="200025"/>
          </a:xfrm>
          <a:prstGeom prst="rect">
            <a:avLst/>
          </a:prstGeom>
        </p:spPr>
      </p:pic>
      <p:pic>
        <p:nvPicPr>
          <p:cNvPr id="5" name="Picture 4"/>
          <p:cNvPicPr>
            <a:picLocks noChangeAspect="1"/>
          </p:cNvPicPr>
          <p:nvPr/>
        </p:nvPicPr>
        <p:blipFill>
          <a:blip r:embed="rId5"/>
          <a:stretch>
            <a:fillRect/>
          </a:stretch>
        </p:blipFill>
        <p:spPr>
          <a:xfrm>
            <a:off x="7620000" y="847897"/>
            <a:ext cx="1524000" cy="230190"/>
          </a:xfrm>
          <a:prstGeom prst="rect">
            <a:avLst/>
          </a:prstGeom>
        </p:spPr>
      </p:pic>
      <p:sp>
        <p:nvSpPr>
          <p:cNvPr id="10" name="Rounded Rectangle 9"/>
          <p:cNvSpPr/>
          <p:nvPr/>
        </p:nvSpPr>
        <p:spPr>
          <a:xfrm>
            <a:off x="3720810" y="2786989"/>
            <a:ext cx="4951123" cy="1562449"/>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Duty titles only tell someone so much about your assignment experiences. The “Self-Professed Assignment Experience” tab is a 1200 character free text field, which allows officers to expound upon their challenges and accomplishments during specific assignments. This field populates on page two (2) of your résumé. Topics might include: Where were you; Who did you work with or support; What did your organization accomplish; What did you learn in a specific job; What KSBs did you acquire during an assignment?</a:t>
            </a:r>
          </a:p>
          <a:p>
            <a:endParaRPr lang="en-US" sz="13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1800707" y="3133691"/>
            <a:ext cx="761129" cy="14437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625230" y="2241256"/>
            <a:ext cx="1171214" cy="26730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8-Point Star 12"/>
          <p:cNvSpPr/>
          <p:nvPr/>
        </p:nvSpPr>
        <p:spPr bwMode="auto">
          <a:xfrm>
            <a:off x="3107462" y="2475223"/>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5" name="Title 1">
            <a:extLst>
              <a:ext uri="{FF2B5EF4-FFF2-40B4-BE49-F238E27FC236}">
                <a16:creationId xmlns:a16="http://schemas.microsoft.com/office/drawing/2014/main" id="{FF3DFAF3-F5B8-4AE7-80F0-9BEAF7F15968}"/>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Assignments  </a:t>
            </a:r>
            <a:r>
              <a:rPr lang="en-US" sz="2300" b="1" dirty="0">
                <a:latin typeface="Arial" panose="020B0604020202020204" pitchFamily="34" charset="0"/>
                <a:cs typeface="Arial" panose="020B0604020202020204" pitchFamily="34" charset="0"/>
              </a:rPr>
              <a:t>“Self-Professed”</a:t>
            </a:r>
          </a:p>
        </p:txBody>
      </p:sp>
    </p:spTree>
    <p:extLst>
      <p:ext uri="{BB962C8B-B14F-4D97-AF65-F5344CB8AC3E}">
        <p14:creationId xmlns:p14="http://schemas.microsoft.com/office/powerpoint/2010/main" val="2027277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872836"/>
            <a:ext cx="9144000" cy="5985164"/>
          </a:xfrm>
          <a:prstGeom prst="rect">
            <a:avLst/>
          </a:prstGeom>
        </p:spPr>
      </p:pic>
      <p:pic>
        <p:nvPicPr>
          <p:cNvPr id="5" name="Picture 4"/>
          <p:cNvPicPr>
            <a:picLocks noChangeAspect="1"/>
          </p:cNvPicPr>
          <p:nvPr/>
        </p:nvPicPr>
        <p:blipFill>
          <a:blip r:embed="rId3"/>
          <a:stretch>
            <a:fillRect/>
          </a:stretch>
        </p:blipFill>
        <p:spPr>
          <a:xfrm>
            <a:off x="7620000" y="872835"/>
            <a:ext cx="1524000" cy="213911"/>
          </a:xfrm>
          <a:prstGeom prst="rect">
            <a:avLst/>
          </a:prstGeom>
        </p:spPr>
      </p:pic>
      <p:sp>
        <p:nvSpPr>
          <p:cNvPr id="7" name="Rounded Rectangle 6"/>
          <p:cNvSpPr/>
          <p:nvPr/>
        </p:nvSpPr>
        <p:spPr>
          <a:xfrm>
            <a:off x="3720811" y="3166942"/>
            <a:ext cx="4951123" cy="996685"/>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tab highlights your current assignment and duty title. It is reflected on page one (1) of your résumé under Section IX: Assignment Information.  Officers cannot manipulate this information and must contact their unit S1 for updates and corrections to this section.</a:t>
            </a:r>
            <a:endParaRPr lang="en-US" sz="1200" dirty="0">
              <a:solidFill>
                <a:schemeClr val="tx1"/>
              </a:solidFill>
              <a:latin typeface=" Arial"/>
              <a:cs typeface="Arial" panose="020B0604020202020204" pitchFamily="34" charset="0"/>
            </a:endParaRPr>
          </a:p>
        </p:txBody>
      </p:sp>
      <p:sp>
        <p:nvSpPr>
          <p:cNvPr id="8" name="Rectangle 7"/>
          <p:cNvSpPr/>
          <p:nvPr/>
        </p:nvSpPr>
        <p:spPr>
          <a:xfrm>
            <a:off x="1794166" y="3166942"/>
            <a:ext cx="761129" cy="1830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29694" y="2310939"/>
            <a:ext cx="731521" cy="1941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8-Point Star 9"/>
          <p:cNvSpPr/>
          <p:nvPr/>
        </p:nvSpPr>
        <p:spPr bwMode="auto">
          <a:xfrm>
            <a:off x="3122663" y="3258485"/>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pic>
        <p:nvPicPr>
          <p:cNvPr id="18" name="Picture 17"/>
          <p:cNvPicPr>
            <a:picLocks noChangeAspect="1"/>
          </p:cNvPicPr>
          <p:nvPr/>
        </p:nvPicPr>
        <p:blipFill>
          <a:blip r:embed="rId4"/>
          <a:stretch>
            <a:fillRect/>
          </a:stretch>
        </p:blipFill>
        <p:spPr>
          <a:xfrm>
            <a:off x="8154785" y="2855594"/>
            <a:ext cx="527252" cy="167382"/>
          </a:xfrm>
          <a:prstGeom prst="rect">
            <a:avLst/>
          </a:prstGeom>
        </p:spPr>
      </p:pic>
      <p:sp>
        <p:nvSpPr>
          <p:cNvPr id="12" name="Title 1">
            <a:extLst>
              <a:ext uri="{FF2B5EF4-FFF2-40B4-BE49-F238E27FC236}">
                <a16:creationId xmlns:a16="http://schemas.microsoft.com/office/drawing/2014/main" id="{348686EA-BE90-41C1-A2DD-6FA49419F801}"/>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300" b="1" dirty="0">
                <a:latin typeface="Arial" panose="020B0604020202020204" pitchFamily="34" charset="0"/>
                <a:cs typeface="Arial" panose="020B0604020202020204" pitchFamily="34" charset="0"/>
              </a:rPr>
              <a:t>AIM 2.0 Résumé – Education  “Current Assignment”</a:t>
            </a:r>
          </a:p>
        </p:txBody>
      </p:sp>
    </p:spTree>
    <p:extLst>
      <p:ext uri="{BB962C8B-B14F-4D97-AF65-F5344CB8AC3E}">
        <p14:creationId xmlns:p14="http://schemas.microsoft.com/office/powerpoint/2010/main" val="1758355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56211"/>
            <a:ext cx="9144000" cy="5519652"/>
            <a:chOff x="0" y="1"/>
            <a:chExt cx="9144000" cy="6307082"/>
          </a:xfrm>
        </p:grpSpPr>
        <p:pic>
          <p:nvPicPr>
            <p:cNvPr id="4" name="Picture 3"/>
            <p:cNvPicPr>
              <a:picLocks noChangeAspect="1"/>
            </p:cNvPicPr>
            <p:nvPr/>
          </p:nvPicPr>
          <p:blipFill rotWithShape="1">
            <a:blip r:embed="rId2"/>
            <a:srcRect b="8033"/>
            <a:stretch/>
          </p:blipFill>
          <p:spPr>
            <a:xfrm>
              <a:off x="0" y="1"/>
              <a:ext cx="9144000" cy="6307082"/>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pic>
        <p:nvPicPr>
          <p:cNvPr id="8" name="Picture 7"/>
          <p:cNvPicPr>
            <a:picLocks noChangeAspect="1"/>
          </p:cNvPicPr>
          <p:nvPr/>
        </p:nvPicPr>
        <p:blipFill>
          <a:blip r:embed="rId4"/>
          <a:stretch>
            <a:fillRect/>
          </a:stretch>
        </p:blipFill>
        <p:spPr>
          <a:xfrm>
            <a:off x="1" y="6375863"/>
            <a:ext cx="1504604" cy="482137"/>
          </a:xfrm>
          <a:prstGeom prst="rect">
            <a:avLst/>
          </a:prstGeom>
        </p:spPr>
      </p:pic>
      <p:sp>
        <p:nvSpPr>
          <p:cNvPr id="9" name="Rounded Rectangle 8"/>
          <p:cNvSpPr/>
          <p:nvPr/>
        </p:nvSpPr>
        <p:spPr>
          <a:xfrm>
            <a:off x="4119822" y="1208602"/>
            <a:ext cx="4951123" cy="870753"/>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tab highlights your past assignments and duty titles. It is reflected on page one (1) of your résumé under Section IX: Assignment Information.  Officers cannot manipulate this information and must contact their unit S1 for updates and corrections to this section.</a:t>
            </a:r>
            <a:endParaRPr lang="en-US" sz="1200" dirty="0">
              <a:solidFill>
                <a:schemeClr val="tx1"/>
              </a:solidFill>
              <a:latin typeface=" Arial"/>
              <a:cs typeface="Arial" panose="020B0604020202020204" pitchFamily="34" charset="0"/>
            </a:endParaRPr>
          </a:p>
        </p:txBody>
      </p:sp>
      <p:sp>
        <p:nvSpPr>
          <p:cNvPr id="10" name="Rectangle 9"/>
          <p:cNvSpPr/>
          <p:nvPr/>
        </p:nvSpPr>
        <p:spPr>
          <a:xfrm>
            <a:off x="1794166" y="3100438"/>
            <a:ext cx="761129" cy="18308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527963" y="2258743"/>
            <a:ext cx="731521" cy="1941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bwMode="auto">
          <a:xfrm>
            <a:off x="3546613" y="1410054"/>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Title 1">
            <a:extLst>
              <a:ext uri="{FF2B5EF4-FFF2-40B4-BE49-F238E27FC236}">
                <a16:creationId xmlns:a16="http://schemas.microsoft.com/office/drawing/2014/main" id="{EDC51325-45E6-4AD5-9FBD-0798F9ED05F6}"/>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300" b="1" dirty="0">
                <a:latin typeface="Arial" panose="020B0604020202020204" pitchFamily="34" charset="0"/>
                <a:cs typeface="Arial" panose="020B0604020202020204" pitchFamily="34" charset="0"/>
              </a:rPr>
              <a:t>AIM 2.0 Résumé – Education  “Assignment History”</a:t>
            </a:r>
          </a:p>
        </p:txBody>
      </p:sp>
    </p:spTree>
    <p:extLst>
      <p:ext uri="{BB962C8B-B14F-4D97-AF65-F5344CB8AC3E}">
        <p14:creationId xmlns:p14="http://schemas.microsoft.com/office/powerpoint/2010/main" val="170253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64524"/>
            <a:ext cx="9144000" cy="5993476"/>
            <a:chOff x="0" y="0"/>
            <a:chExt cx="9144000" cy="685800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pic>
        <p:nvPicPr>
          <p:cNvPr id="8" name="Picture 7"/>
          <p:cNvPicPr>
            <a:picLocks noChangeAspect="1"/>
          </p:cNvPicPr>
          <p:nvPr/>
        </p:nvPicPr>
        <p:blipFill>
          <a:blip r:embed="rId4"/>
          <a:stretch>
            <a:fillRect/>
          </a:stretch>
        </p:blipFill>
        <p:spPr>
          <a:xfrm>
            <a:off x="0" y="6657975"/>
            <a:ext cx="1466850" cy="200025"/>
          </a:xfrm>
          <a:prstGeom prst="rect">
            <a:avLst/>
          </a:prstGeom>
        </p:spPr>
      </p:pic>
      <p:sp>
        <p:nvSpPr>
          <p:cNvPr id="9" name="Rounded Rectangle 8"/>
          <p:cNvSpPr/>
          <p:nvPr/>
        </p:nvSpPr>
        <p:spPr>
          <a:xfrm>
            <a:off x="3720811" y="2899918"/>
            <a:ext cx="4951123" cy="1078409"/>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is a 1200 character tab that allows an officer to focus attention to official and non-official travel or overseas assignments not captured on their ORB.  Travel and experiences listed in this section allows officers to highlight personal experiences, talents, and interests beyond what the Army may already know. </a:t>
            </a:r>
            <a:endParaRPr lang="en-US" sz="1200" dirty="0">
              <a:solidFill>
                <a:schemeClr val="tx1"/>
              </a:solidFill>
              <a:latin typeface=" Arial"/>
              <a:cs typeface="Arial" panose="020B0604020202020204" pitchFamily="34" charset="0"/>
            </a:endParaRPr>
          </a:p>
        </p:txBody>
      </p:sp>
      <p:sp>
        <p:nvSpPr>
          <p:cNvPr id="10" name="Rectangle 9"/>
          <p:cNvSpPr/>
          <p:nvPr/>
        </p:nvSpPr>
        <p:spPr>
          <a:xfrm>
            <a:off x="1827416" y="3333194"/>
            <a:ext cx="1190104" cy="1914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649288" y="2257322"/>
            <a:ext cx="955964" cy="2187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bwMode="auto">
          <a:xfrm>
            <a:off x="3147602" y="3109182"/>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Rounded Rectangle 12"/>
          <p:cNvSpPr/>
          <p:nvPr/>
        </p:nvSpPr>
        <p:spPr>
          <a:xfrm>
            <a:off x="3720811" y="4738255"/>
            <a:ext cx="4951123" cy="1728873"/>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Some example questions are provided below to assist with development of this section.</a:t>
            </a:r>
            <a:endParaRPr lang="en-US" sz="1200" dirty="0">
              <a:solidFill>
                <a:schemeClr val="tx1"/>
              </a:solidFill>
              <a:latin typeface=" Arial"/>
              <a:cs typeface="Arial" panose="020B0604020202020204" pitchFamily="34" charset="0"/>
            </a:endParaRPr>
          </a:p>
          <a:p>
            <a:r>
              <a:rPr lang="en-US" sz="1200" dirty="0">
                <a:solidFill>
                  <a:schemeClr val="tx1"/>
                </a:solidFill>
                <a:latin typeface=" Arial"/>
              </a:rPr>
              <a:t>-How have you used your experiences/ travel to improve the Army, your branch, or your unit?</a:t>
            </a:r>
          </a:p>
          <a:p>
            <a:r>
              <a:rPr lang="en-US" sz="1200" dirty="0">
                <a:solidFill>
                  <a:schemeClr val="tx1"/>
                </a:solidFill>
                <a:latin typeface=" Arial"/>
              </a:rPr>
              <a:t>-What have you done or experienced that sets you apart from your peers?</a:t>
            </a:r>
          </a:p>
          <a:p>
            <a:r>
              <a:rPr lang="en-US" sz="1200" dirty="0">
                <a:solidFill>
                  <a:schemeClr val="tx1"/>
                </a:solidFill>
                <a:latin typeface=" Arial"/>
              </a:rPr>
              <a:t>-Do you have any unique experiences that makes you better suited for the jobs you want?</a:t>
            </a:r>
          </a:p>
        </p:txBody>
      </p:sp>
      <p:cxnSp>
        <p:nvCxnSpPr>
          <p:cNvPr id="14" name="Straight Arrow Connector 13"/>
          <p:cNvCxnSpPr>
            <a:cxnSpLocks/>
          </p:cNvCxnSpPr>
          <p:nvPr/>
        </p:nvCxnSpPr>
        <p:spPr>
          <a:xfrm>
            <a:off x="6035040" y="3978327"/>
            <a:ext cx="0" cy="759928"/>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382C43EC-7D1E-4620-B32A-CBABFC9D6656}"/>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Other Talents “Cultural Exp.”</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82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 y="856211"/>
            <a:ext cx="9144000" cy="6001789"/>
            <a:chOff x="1" y="-1"/>
            <a:chExt cx="9144000" cy="6858001"/>
          </a:xfrm>
        </p:grpSpPr>
        <p:pic>
          <p:nvPicPr>
            <p:cNvPr id="4" name="Picture 3"/>
            <p:cNvPicPr>
              <a:picLocks noChangeAspect="1"/>
            </p:cNvPicPr>
            <p:nvPr/>
          </p:nvPicPr>
          <p:blipFill>
            <a:blip r:embed="rId2"/>
            <a:stretch>
              <a:fillRect/>
            </a:stretch>
          </p:blipFill>
          <p:spPr>
            <a:xfrm>
              <a:off x="1" y="-1"/>
              <a:ext cx="9144000" cy="6858001"/>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pic>
        <p:nvPicPr>
          <p:cNvPr id="8" name="Picture 7"/>
          <p:cNvPicPr>
            <a:picLocks noChangeAspect="1"/>
          </p:cNvPicPr>
          <p:nvPr/>
        </p:nvPicPr>
        <p:blipFill>
          <a:blip r:embed="rId4"/>
          <a:stretch>
            <a:fillRect/>
          </a:stretch>
        </p:blipFill>
        <p:spPr>
          <a:xfrm>
            <a:off x="0" y="6657975"/>
            <a:ext cx="1466850" cy="200025"/>
          </a:xfrm>
          <a:prstGeom prst="rect">
            <a:avLst/>
          </a:prstGeom>
        </p:spPr>
      </p:pic>
      <p:sp>
        <p:nvSpPr>
          <p:cNvPr id="9" name="Rounded Rectangle 8"/>
          <p:cNvSpPr/>
          <p:nvPr/>
        </p:nvSpPr>
        <p:spPr>
          <a:xfrm>
            <a:off x="4192876" y="4843433"/>
            <a:ext cx="4776557" cy="541623"/>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This section allows you to list languages you have studied or are proficient that are not listed on your ORB. </a:t>
            </a:r>
            <a:endParaRPr lang="en-US" sz="1200" dirty="0">
              <a:solidFill>
                <a:schemeClr val="tx1"/>
              </a:solidFill>
              <a:latin typeface=" Arial"/>
              <a:cs typeface="Arial" panose="020B0604020202020204" pitchFamily="34" charset="0"/>
            </a:endParaRPr>
          </a:p>
        </p:txBody>
      </p:sp>
      <p:sp>
        <p:nvSpPr>
          <p:cNvPr id="10" name="Rectangle 9"/>
          <p:cNvSpPr/>
          <p:nvPr/>
        </p:nvSpPr>
        <p:spPr>
          <a:xfrm>
            <a:off x="1827416" y="3333194"/>
            <a:ext cx="1190104" cy="19140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72000" y="2253416"/>
            <a:ext cx="515389" cy="21871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bwMode="auto">
          <a:xfrm>
            <a:off x="3563239" y="4864606"/>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Title 1">
            <a:extLst>
              <a:ext uri="{FF2B5EF4-FFF2-40B4-BE49-F238E27FC236}">
                <a16:creationId xmlns:a16="http://schemas.microsoft.com/office/drawing/2014/main" id="{EDC2D644-9777-4C48-9F1D-F5E0632FA50B}"/>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Other Talents “Languages”</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28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 y="889461"/>
            <a:ext cx="9144000" cy="5968539"/>
            <a:chOff x="1" y="1"/>
            <a:chExt cx="9144000" cy="6858000"/>
          </a:xfrm>
        </p:grpSpPr>
        <p:pic>
          <p:nvPicPr>
            <p:cNvPr id="4" name="Picture 3"/>
            <p:cNvPicPr>
              <a:picLocks noChangeAspect="1"/>
            </p:cNvPicPr>
            <p:nvPr/>
          </p:nvPicPr>
          <p:blipFill>
            <a:blip r:embed="rId2"/>
            <a:stretch>
              <a:fillRect/>
            </a:stretch>
          </p:blipFill>
          <p:spPr>
            <a:xfrm>
              <a:off x="1" y="1"/>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pic>
        <p:nvPicPr>
          <p:cNvPr id="8" name="Picture 7"/>
          <p:cNvPicPr>
            <a:picLocks noChangeAspect="1"/>
          </p:cNvPicPr>
          <p:nvPr/>
        </p:nvPicPr>
        <p:blipFill>
          <a:blip r:embed="rId4"/>
          <a:stretch>
            <a:fillRect/>
          </a:stretch>
        </p:blipFill>
        <p:spPr>
          <a:xfrm>
            <a:off x="0" y="6657975"/>
            <a:ext cx="1466850" cy="200025"/>
          </a:xfrm>
          <a:prstGeom prst="rect">
            <a:avLst/>
          </a:prstGeom>
        </p:spPr>
      </p:pic>
      <p:sp>
        <p:nvSpPr>
          <p:cNvPr id="10" name="Rounded Rectangle 9"/>
          <p:cNvSpPr/>
          <p:nvPr/>
        </p:nvSpPr>
        <p:spPr>
          <a:xfrm>
            <a:off x="3738793" y="2768137"/>
            <a:ext cx="4972945" cy="1463835"/>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Soldiers have a wealth of experience in non-military related areas and activities. Officers may reveal this experience in their non-duty hours by former employment, volunteering with community, educational, and charitable organizations, or through individual hobbies and interests. Officers can highlight their non-military employment/work, volunteer community service experiences and capabilities, hobbies and interests acquired outside of the military.</a:t>
            </a:r>
            <a:endParaRPr lang="en-US" sz="1200" dirty="0">
              <a:solidFill>
                <a:schemeClr val="tx1"/>
              </a:solidFill>
              <a:latin typeface=" Arial"/>
              <a:cs typeface="Arial" panose="020B0604020202020204" pitchFamily="34" charset="0"/>
            </a:endParaRPr>
          </a:p>
        </p:txBody>
      </p:sp>
      <p:sp>
        <p:nvSpPr>
          <p:cNvPr id="11" name="Rectangle 10"/>
          <p:cNvSpPr/>
          <p:nvPr/>
        </p:nvSpPr>
        <p:spPr>
          <a:xfrm>
            <a:off x="1827416" y="3354434"/>
            <a:ext cx="1190104" cy="1701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070764" y="2302625"/>
            <a:ext cx="648392" cy="1745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8-Point Star 12"/>
          <p:cNvSpPr/>
          <p:nvPr/>
        </p:nvSpPr>
        <p:spPr bwMode="auto">
          <a:xfrm>
            <a:off x="3221025" y="2477193"/>
            <a:ext cx="517768" cy="46269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4" name="Title 1">
            <a:extLst>
              <a:ext uri="{FF2B5EF4-FFF2-40B4-BE49-F238E27FC236}">
                <a16:creationId xmlns:a16="http://schemas.microsoft.com/office/drawing/2014/main" id="{8958584C-5DBF-40FD-BAA1-2B7C8314A9E5}"/>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a:latin typeface="Arial" panose="020B0604020202020204" pitchFamily="34" charset="0"/>
                <a:cs typeface="Arial" panose="020B0604020202020204" pitchFamily="34" charset="0"/>
              </a:rPr>
              <a:t>AIM 2.0 Résumé – Other Talents “Civilian Exp.”</a:t>
            </a:r>
            <a:endParaRPr lang="en-US" sz="2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034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a:xfrm>
            <a:off x="68205" y="66903"/>
            <a:ext cx="7188352" cy="432000"/>
          </a:xfrm>
        </p:spPr>
        <p:txBody>
          <a:bodyPr>
            <a:normAutofit/>
          </a:bodyPr>
          <a:lstStyle/>
          <a:p>
            <a:r>
              <a:rPr lang="en-US" sz="2400" b="1" dirty="0">
                <a:latin typeface="Arial" panose="020B0604020202020204" pitchFamily="34" charset="0"/>
                <a:cs typeface="Arial" panose="020B0604020202020204" pitchFamily="34" charset="0"/>
              </a:rPr>
              <a:t>Why Talent Management?</a:t>
            </a:r>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85875" y="927821"/>
            <a:ext cx="3657600" cy="270000"/>
          </a:xfrm>
        </p:spPr>
        <p:txBody>
          <a:bodyPr>
            <a:normAutofit fontScale="92500" lnSpcReduction="20000"/>
          </a:bodyPr>
          <a:lstStyle/>
          <a:p>
            <a:r>
              <a:rPr lang="en-US" sz="1600" dirty="0">
                <a:latin typeface="Arial" panose="020B0604020202020204" pitchFamily="34" charset="0"/>
                <a:cs typeface="Arial" panose="020B0604020202020204" pitchFamily="34" charset="0"/>
              </a:rPr>
              <a:t>Industrial Age Strength Management</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78218" y="3810931"/>
            <a:ext cx="3200400" cy="2347695"/>
          </a:xfrm>
        </p:spPr>
        <p:txBody>
          <a:bodyPr>
            <a:normAutofit fontScale="55000" lnSpcReduction="20000"/>
          </a:bodyPr>
          <a:lstStyle/>
          <a:p>
            <a:r>
              <a:rPr lang="en-US" dirty="0">
                <a:latin typeface="Arial" panose="020B0604020202020204" pitchFamily="34" charset="0"/>
                <a:cs typeface="Arial" panose="020B0604020202020204" pitchFamily="34" charset="0"/>
              </a:rPr>
              <a:t>Two dimensional view of people (Infantry CPT)</a:t>
            </a:r>
          </a:p>
          <a:p>
            <a:r>
              <a:rPr lang="en-US" dirty="0">
                <a:latin typeface="Arial" panose="020B0604020202020204" pitchFamily="34" charset="0"/>
                <a:cs typeface="Arial" panose="020B0604020202020204" pitchFamily="34" charset="0"/>
              </a:rPr>
              <a:t>Mass production of personnel - interchangeable parts</a:t>
            </a:r>
          </a:p>
          <a:p>
            <a:r>
              <a:rPr lang="en-US" dirty="0">
                <a:latin typeface="Arial" panose="020B0604020202020204" pitchFamily="34" charset="0"/>
                <a:cs typeface="Arial" panose="020B0604020202020204" pitchFamily="34" charset="0"/>
              </a:rPr>
              <a:t>187 disparate personnel systems based on 90’s IT</a:t>
            </a:r>
          </a:p>
          <a:p>
            <a:r>
              <a:rPr lang="en-US" dirty="0">
                <a:latin typeface="Arial" panose="020B0604020202020204" pitchFamily="34" charset="0"/>
                <a:cs typeface="Arial" panose="020B0604020202020204" pitchFamily="34" charset="0"/>
              </a:rPr>
              <a:t>Data Poor</a:t>
            </a:r>
          </a:p>
          <a:p>
            <a:r>
              <a:rPr lang="en-US" dirty="0">
                <a:latin typeface="Arial" panose="020B0604020202020204" pitchFamily="34" charset="0"/>
                <a:cs typeface="Arial" panose="020B0604020202020204" pitchFamily="34" charset="0"/>
              </a:rPr>
              <a:t>Inflexible</a:t>
            </a:r>
          </a:p>
          <a:p>
            <a:r>
              <a:rPr lang="en-US" dirty="0">
                <a:latin typeface="Arial" panose="020B0604020202020204" pitchFamily="34" charset="0"/>
                <a:cs typeface="Arial" panose="020B0604020202020204" pitchFamily="34" charset="0"/>
              </a:rPr>
              <a:t>No predictive capability</a:t>
            </a:r>
          </a:p>
          <a:p>
            <a:endParaRPr lang="en-US"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013329" y="928280"/>
            <a:ext cx="3657600" cy="269081"/>
          </a:xfrm>
        </p:spPr>
        <p:txBody>
          <a:bodyPr>
            <a:normAutofit fontScale="92500" lnSpcReduction="20000"/>
          </a:bodyPr>
          <a:lstStyle/>
          <a:p>
            <a:r>
              <a:rPr lang="en-US" sz="1600" dirty="0">
                <a:latin typeface="Arial" panose="020B0604020202020204" pitchFamily="34" charset="0"/>
                <a:cs typeface="Arial" panose="020B0604020202020204" pitchFamily="34" charset="0"/>
              </a:rPr>
              <a:t>21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Century Talent Management</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5846006" y="3824214"/>
            <a:ext cx="3200400" cy="1815758"/>
          </a:xfrm>
        </p:spPr>
        <p:txBody>
          <a:bodyPr>
            <a:noAutofit/>
          </a:bodyPr>
          <a:lstStyle/>
          <a:p>
            <a:r>
              <a:rPr lang="en-US" sz="1500" dirty="0">
                <a:latin typeface="Arial" panose="020B0604020202020204" pitchFamily="34" charset="0"/>
                <a:cs typeface="Arial" panose="020B0604020202020204" pitchFamily="34" charset="0"/>
              </a:rPr>
              <a:t>Three Dimensional: Screens, identifies, and leverages talent (KSB-P)</a:t>
            </a:r>
          </a:p>
          <a:p>
            <a:r>
              <a:rPr lang="en-US" sz="1500" dirty="0">
                <a:latin typeface="Arial" panose="020B0604020202020204" pitchFamily="34" charset="0"/>
                <a:cs typeface="Arial" panose="020B0604020202020204" pitchFamily="34" charset="0"/>
              </a:rPr>
              <a:t>Data Rich: Multiple vectors of information leads to better decisions over time</a:t>
            </a:r>
          </a:p>
          <a:p>
            <a:r>
              <a:rPr lang="en-US" sz="1500" dirty="0">
                <a:latin typeface="Arial" panose="020B0604020202020204" pitchFamily="34" charset="0"/>
                <a:cs typeface="Arial" panose="020B0604020202020204" pitchFamily="34" charset="0"/>
              </a:rPr>
              <a:t>Accurate: puts the right individual in the right job at the right time (over time)</a:t>
            </a:r>
          </a:p>
          <a:p>
            <a:r>
              <a:rPr lang="en-US" sz="1500" dirty="0">
                <a:latin typeface="Arial" panose="020B0604020202020204" pitchFamily="34" charset="0"/>
                <a:cs typeface="Arial" panose="020B0604020202020204" pitchFamily="34" charset="0"/>
              </a:rPr>
              <a:t>Make a new system, not make the system better</a:t>
            </a:r>
          </a:p>
        </p:txBody>
      </p:sp>
      <p:sp>
        <p:nvSpPr>
          <p:cNvPr id="9" name="Rectangle 8"/>
          <p:cNvSpPr/>
          <p:nvPr/>
        </p:nvSpPr>
        <p:spPr>
          <a:xfrm>
            <a:off x="904874" y="1600200"/>
            <a:ext cx="1819276" cy="1828800"/>
          </a:xfrm>
          <a:prstGeom prst="rect">
            <a:avLst/>
          </a:prstGeom>
          <a:solidFill>
            <a:srgbClr val="F6BE1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16135" y="1775938"/>
            <a:ext cx="1796755" cy="1477328"/>
          </a:xfrm>
          <a:prstGeom prst="rect">
            <a:avLst/>
          </a:prstGeom>
          <a:noFill/>
        </p:spPr>
        <p:txBody>
          <a:bodyPr wrap="square" rtlCol="0" anchor="ctr">
            <a:spAutoFit/>
          </a:bodyPr>
          <a:lstStyle/>
          <a:p>
            <a:pPr algn="ctr"/>
            <a:r>
              <a:rPr lang="en-US" b="1" u="sng" dirty="0">
                <a:latin typeface="Arial" panose="020B0604020202020204" pitchFamily="34" charset="0"/>
                <a:cs typeface="Arial" panose="020B0604020202020204" pitchFamily="34" charset="0"/>
              </a:rPr>
              <a:t>Skills</a:t>
            </a:r>
            <a:r>
              <a:rPr lang="en-US" b="1" dirty="0">
                <a:latin typeface="Arial" panose="020B0604020202020204" pitchFamily="34" charset="0"/>
                <a:cs typeface="Arial" panose="020B0604020202020204" pitchFamily="34" charset="0"/>
              </a:rPr>
              <a:t>:</a:t>
            </a:r>
          </a:p>
          <a:p>
            <a:pPr algn="ctr"/>
            <a:r>
              <a:rPr lang="en-US" b="1" dirty="0">
                <a:latin typeface="Arial" panose="020B0604020202020204" pitchFamily="34" charset="0"/>
                <a:cs typeface="Arial" panose="020B0604020202020204" pitchFamily="34" charset="0"/>
              </a:rPr>
              <a:t>SRB</a:t>
            </a:r>
          </a:p>
          <a:p>
            <a:pPr algn="ctr"/>
            <a:r>
              <a:rPr lang="en-US" b="1" dirty="0">
                <a:latin typeface="Arial" panose="020B0604020202020204" pitchFamily="34" charset="0"/>
                <a:cs typeface="Arial" panose="020B0604020202020204" pitchFamily="34" charset="0"/>
              </a:rPr>
              <a:t>OER/NCOER</a:t>
            </a:r>
          </a:p>
          <a:p>
            <a:pPr algn="ctr"/>
            <a:r>
              <a:rPr lang="en-US" b="1" dirty="0">
                <a:latin typeface="Arial" panose="020B0604020202020204" pitchFamily="34" charset="0"/>
                <a:cs typeface="Arial" panose="020B0604020202020204" pitchFamily="34" charset="0"/>
              </a:rPr>
              <a:t>APFT</a:t>
            </a:r>
          </a:p>
          <a:p>
            <a:pPr algn="ctr"/>
            <a:r>
              <a:rPr lang="en-US" b="1" dirty="0">
                <a:latin typeface="Arial" panose="020B0604020202020204" pitchFamily="34" charset="0"/>
                <a:cs typeface="Arial" panose="020B0604020202020204" pitchFamily="34" charset="0"/>
              </a:rPr>
              <a:t>YG/MOS/Rank</a:t>
            </a:r>
          </a:p>
        </p:txBody>
      </p:sp>
      <p:grpSp>
        <p:nvGrpSpPr>
          <p:cNvPr id="49" name="Group 48"/>
          <p:cNvGrpSpPr/>
          <p:nvPr/>
        </p:nvGrpSpPr>
        <p:grpSpPr>
          <a:xfrm>
            <a:off x="3422402" y="3007194"/>
            <a:ext cx="2308194" cy="541687"/>
            <a:chOff x="3422402" y="3293898"/>
            <a:chExt cx="2308194" cy="541687"/>
          </a:xfrm>
          <a:solidFill>
            <a:schemeClr val="tx1"/>
          </a:solidFill>
        </p:grpSpPr>
        <p:sp>
          <p:nvSpPr>
            <p:cNvPr id="36" name="Right Arrow 35"/>
            <p:cNvSpPr/>
            <p:nvPr/>
          </p:nvSpPr>
          <p:spPr>
            <a:xfrm>
              <a:off x="3454516" y="3293898"/>
              <a:ext cx="2243967" cy="541687"/>
            </a:xfrm>
            <a:prstGeom prst="rightArrow">
              <a:avLst/>
            </a:prstGeom>
            <a:grp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22402" y="3410852"/>
              <a:ext cx="2308194" cy="307777"/>
            </a:xfrm>
            <a:prstGeom prst="rect">
              <a:avLst/>
            </a:prstGeom>
            <a:noFill/>
            <a:ln>
              <a:noFill/>
            </a:ln>
          </p:spPr>
          <p:txBody>
            <a:bodyPr wrap="square" rtlCol="0" anchor="ctr">
              <a:spAutoFit/>
            </a:bodyPr>
            <a:lstStyle/>
            <a:p>
              <a:pPr algn="ctr"/>
              <a:r>
                <a:rPr lang="en-US" sz="1400" b="1" dirty="0">
                  <a:solidFill>
                    <a:schemeClr val="accent1"/>
                  </a:solidFill>
                  <a:latin typeface="Arial" panose="020B0604020202020204" pitchFamily="34" charset="0"/>
                  <a:cs typeface="Arial" panose="020B0604020202020204" pitchFamily="34" charset="0"/>
                </a:rPr>
                <a:t>Flexible Career Paths</a:t>
              </a:r>
            </a:p>
          </p:txBody>
        </p:sp>
      </p:grpSp>
      <p:grpSp>
        <p:nvGrpSpPr>
          <p:cNvPr id="48" name="Group 47"/>
          <p:cNvGrpSpPr/>
          <p:nvPr/>
        </p:nvGrpSpPr>
        <p:grpSpPr>
          <a:xfrm>
            <a:off x="3422402" y="3751138"/>
            <a:ext cx="2308194" cy="541687"/>
            <a:chOff x="3422402" y="3858448"/>
            <a:chExt cx="2308194" cy="541687"/>
          </a:xfrm>
          <a:solidFill>
            <a:schemeClr val="tx1"/>
          </a:solidFill>
        </p:grpSpPr>
        <p:sp>
          <p:nvSpPr>
            <p:cNvPr id="38" name="Right Arrow 37"/>
            <p:cNvSpPr/>
            <p:nvPr/>
          </p:nvSpPr>
          <p:spPr>
            <a:xfrm>
              <a:off x="3454516" y="3858448"/>
              <a:ext cx="2243967" cy="541687"/>
            </a:xfrm>
            <a:prstGeom prst="rightArrow">
              <a:avLst/>
            </a:prstGeom>
            <a:grp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422402" y="3975402"/>
              <a:ext cx="2308194" cy="307777"/>
            </a:xfrm>
            <a:prstGeom prst="rect">
              <a:avLst/>
            </a:prstGeom>
            <a:noFill/>
            <a:ln>
              <a:noFill/>
            </a:ln>
          </p:spPr>
          <p:txBody>
            <a:bodyPr wrap="square" rtlCol="0" anchor="ctr">
              <a:spAutoFit/>
            </a:bodyPr>
            <a:lstStyle/>
            <a:p>
              <a:pPr algn="ctr"/>
              <a:r>
                <a:rPr lang="en-US" sz="1400" b="1" dirty="0">
                  <a:solidFill>
                    <a:schemeClr val="accent1"/>
                  </a:solidFill>
                  <a:latin typeface="Arial" panose="020B0604020202020204" pitchFamily="34" charset="0"/>
                  <a:cs typeface="Arial" panose="020B0604020202020204" pitchFamily="34" charset="0"/>
                </a:rPr>
                <a:t>Force Shaping</a:t>
              </a:r>
            </a:p>
          </p:txBody>
        </p:sp>
      </p:grpSp>
      <p:grpSp>
        <p:nvGrpSpPr>
          <p:cNvPr id="47" name="Group 46"/>
          <p:cNvGrpSpPr/>
          <p:nvPr/>
        </p:nvGrpSpPr>
        <p:grpSpPr>
          <a:xfrm>
            <a:off x="3422402" y="4495082"/>
            <a:ext cx="2308194" cy="541687"/>
            <a:chOff x="3422402" y="4448497"/>
            <a:chExt cx="2308194" cy="541687"/>
          </a:xfrm>
          <a:solidFill>
            <a:schemeClr val="tx1"/>
          </a:solidFill>
        </p:grpSpPr>
        <p:sp>
          <p:nvSpPr>
            <p:cNvPr id="40" name="Right Arrow 39"/>
            <p:cNvSpPr/>
            <p:nvPr/>
          </p:nvSpPr>
          <p:spPr>
            <a:xfrm>
              <a:off x="3454516" y="4448497"/>
              <a:ext cx="2243967" cy="541687"/>
            </a:xfrm>
            <a:prstGeom prst="rightArrow">
              <a:avLst/>
            </a:prstGeom>
            <a:grp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22402" y="4565451"/>
              <a:ext cx="2308194" cy="307777"/>
            </a:xfrm>
            <a:prstGeom prst="rect">
              <a:avLst/>
            </a:prstGeom>
            <a:noFill/>
            <a:ln>
              <a:noFill/>
            </a:ln>
          </p:spPr>
          <p:txBody>
            <a:bodyPr wrap="square" rtlCol="0" anchor="ctr">
              <a:spAutoFit/>
            </a:bodyPr>
            <a:lstStyle/>
            <a:p>
              <a:pPr algn="ctr"/>
              <a:r>
                <a:rPr lang="en-US" sz="1400" b="1" dirty="0">
                  <a:solidFill>
                    <a:schemeClr val="accent1"/>
                  </a:solidFill>
                  <a:latin typeface="Arial" panose="020B0604020202020204" pitchFamily="34" charset="0"/>
                  <a:cs typeface="Arial" panose="020B0604020202020204" pitchFamily="34" charset="0"/>
                </a:rPr>
                <a:t>Promotions &amp; Selections</a:t>
              </a:r>
            </a:p>
          </p:txBody>
        </p:sp>
      </p:grpSp>
      <p:grpSp>
        <p:nvGrpSpPr>
          <p:cNvPr id="46" name="Group 45"/>
          <p:cNvGrpSpPr/>
          <p:nvPr/>
        </p:nvGrpSpPr>
        <p:grpSpPr>
          <a:xfrm>
            <a:off x="3422402" y="5239025"/>
            <a:ext cx="2308194" cy="541687"/>
            <a:chOff x="3422402" y="5239025"/>
            <a:chExt cx="2308194" cy="541687"/>
          </a:xfrm>
          <a:solidFill>
            <a:schemeClr val="tx1"/>
          </a:solidFill>
        </p:grpSpPr>
        <p:sp>
          <p:nvSpPr>
            <p:cNvPr id="42" name="Right Arrow 41"/>
            <p:cNvSpPr/>
            <p:nvPr/>
          </p:nvSpPr>
          <p:spPr>
            <a:xfrm>
              <a:off x="3454516" y="5239025"/>
              <a:ext cx="2243967" cy="541687"/>
            </a:xfrm>
            <a:prstGeom prst="rightArrow">
              <a:avLst/>
            </a:prstGeom>
            <a:grp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422402" y="5355979"/>
              <a:ext cx="2308194" cy="307777"/>
            </a:xfrm>
            <a:prstGeom prst="rect">
              <a:avLst/>
            </a:prstGeom>
            <a:noFill/>
            <a:ln>
              <a:noFill/>
            </a:ln>
          </p:spPr>
          <p:txBody>
            <a:bodyPr wrap="square" rtlCol="0" anchor="ctr">
              <a:spAutoFit/>
            </a:bodyPr>
            <a:lstStyle/>
            <a:p>
              <a:pPr algn="ctr"/>
              <a:r>
                <a:rPr lang="en-US" sz="1400" b="1" dirty="0">
                  <a:solidFill>
                    <a:schemeClr val="accent1"/>
                  </a:solidFill>
                  <a:latin typeface="Arial" panose="020B0604020202020204" pitchFamily="34" charset="0"/>
                  <a:cs typeface="Arial" panose="020B0604020202020204" pitchFamily="34" charset="0"/>
                </a:rPr>
                <a:t>Career Assessments</a:t>
              </a:r>
            </a:p>
          </p:txBody>
        </p:sp>
      </p:grpSp>
      <p:grpSp>
        <p:nvGrpSpPr>
          <p:cNvPr id="50" name="Group 49"/>
          <p:cNvGrpSpPr/>
          <p:nvPr/>
        </p:nvGrpSpPr>
        <p:grpSpPr>
          <a:xfrm>
            <a:off x="3306993" y="2263250"/>
            <a:ext cx="2539013" cy="541687"/>
            <a:chOff x="3306993" y="2263250"/>
            <a:chExt cx="2539013" cy="541687"/>
          </a:xfrm>
          <a:solidFill>
            <a:schemeClr val="tx1"/>
          </a:solidFill>
        </p:grpSpPr>
        <p:sp>
          <p:nvSpPr>
            <p:cNvPr id="44" name="Right Arrow 43"/>
            <p:cNvSpPr/>
            <p:nvPr/>
          </p:nvSpPr>
          <p:spPr>
            <a:xfrm>
              <a:off x="3454516" y="2263250"/>
              <a:ext cx="2243967" cy="541687"/>
            </a:xfrm>
            <a:prstGeom prst="rightArrow">
              <a:avLst/>
            </a:prstGeom>
            <a:grpFill/>
            <a:ln w="28575">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06993" y="2380205"/>
              <a:ext cx="2539013" cy="307777"/>
            </a:xfrm>
            <a:prstGeom prst="rect">
              <a:avLst/>
            </a:prstGeom>
            <a:noFill/>
            <a:ln>
              <a:noFill/>
            </a:ln>
          </p:spPr>
          <p:txBody>
            <a:bodyPr wrap="square" rtlCol="0" anchor="ctr">
              <a:spAutoFit/>
            </a:bodyPr>
            <a:lstStyle/>
            <a:p>
              <a:pPr algn="ctr"/>
              <a:r>
                <a:rPr lang="en-US" sz="1400" b="1" dirty="0">
                  <a:solidFill>
                    <a:schemeClr val="accent1"/>
                  </a:solidFill>
                  <a:latin typeface="Arial" panose="020B0604020202020204" pitchFamily="34" charset="0"/>
                  <a:cs typeface="Arial" panose="020B0604020202020204" pitchFamily="34" charset="0"/>
                </a:rPr>
                <a:t>Data Driven Approach</a:t>
              </a:r>
            </a:p>
          </p:txBody>
        </p:sp>
      </p:grpSp>
      <p:pic>
        <p:nvPicPr>
          <p:cNvPr id="51" name="Picture 12" descr="Picture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6557" y="11575"/>
            <a:ext cx="1849344" cy="5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53"/>
          <p:cNvGrpSpPr/>
          <p:nvPr/>
        </p:nvGrpSpPr>
        <p:grpSpPr>
          <a:xfrm>
            <a:off x="3134834" y="2408709"/>
            <a:ext cx="344318" cy="246221"/>
            <a:chOff x="3394722" y="2065526"/>
            <a:chExt cx="344318" cy="246221"/>
          </a:xfrm>
        </p:grpSpPr>
        <p:sp>
          <p:nvSpPr>
            <p:cNvPr id="52" name="Oval 51"/>
            <p:cNvSpPr/>
            <p:nvPr/>
          </p:nvSpPr>
          <p:spPr>
            <a:xfrm>
              <a:off x="3468200" y="2078396"/>
              <a:ext cx="197363" cy="220480"/>
            </a:xfrm>
            <a:prstGeom prst="ellipse">
              <a:avLst/>
            </a:prstGeom>
            <a:solidFill>
              <a:schemeClr val="tx1"/>
            </a:solidFill>
            <a:ln w="190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394722" y="2065526"/>
              <a:ext cx="344318" cy="246221"/>
            </a:xfrm>
            <a:prstGeom prst="rect">
              <a:avLst/>
            </a:prstGeom>
            <a:noFill/>
          </p:spPr>
          <p:txBody>
            <a:bodyPr wrap="square" rtlCol="0" anchor="ctr">
              <a:spAutoFit/>
            </a:bodyPr>
            <a:lstStyle/>
            <a:p>
              <a:pPr algn="ctr"/>
              <a:r>
                <a:rPr lang="en-US" sz="1000" b="1" dirty="0">
                  <a:solidFill>
                    <a:srgbClr val="FFC000"/>
                  </a:solidFill>
                  <a:latin typeface="Arial" panose="020B0604020202020204" pitchFamily="34" charset="0"/>
                  <a:cs typeface="Arial" panose="020B0604020202020204" pitchFamily="34" charset="0"/>
                </a:rPr>
                <a:t>1</a:t>
              </a:r>
            </a:p>
          </p:txBody>
        </p:sp>
      </p:grpSp>
      <p:grpSp>
        <p:nvGrpSpPr>
          <p:cNvPr id="55" name="Group 54"/>
          <p:cNvGrpSpPr/>
          <p:nvPr/>
        </p:nvGrpSpPr>
        <p:grpSpPr>
          <a:xfrm>
            <a:off x="3134834" y="3154040"/>
            <a:ext cx="344318" cy="246221"/>
            <a:chOff x="3394722" y="2065526"/>
            <a:chExt cx="344318" cy="246221"/>
          </a:xfrm>
        </p:grpSpPr>
        <p:sp>
          <p:nvSpPr>
            <p:cNvPr id="56" name="Oval 55"/>
            <p:cNvSpPr/>
            <p:nvPr/>
          </p:nvSpPr>
          <p:spPr>
            <a:xfrm>
              <a:off x="3468200" y="2078396"/>
              <a:ext cx="197363" cy="220480"/>
            </a:xfrm>
            <a:prstGeom prst="ellipse">
              <a:avLst/>
            </a:prstGeom>
            <a:solidFill>
              <a:schemeClr val="tx1"/>
            </a:solidFill>
            <a:ln w="190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394722" y="2065526"/>
              <a:ext cx="344318" cy="246221"/>
            </a:xfrm>
            <a:prstGeom prst="rect">
              <a:avLst/>
            </a:prstGeom>
            <a:noFill/>
          </p:spPr>
          <p:txBody>
            <a:bodyPr wrap="square" rtlCol="0" anchor="ctr">
              <a:spAutoFit/>
            </a:bodyPr>
            <a:lstStyle/>
            <a:p>
              <a:pPr algn="ctr"/>
              <a:r>
                <a:rPr lang="en-US" sz="1000" b="1" dirty="0">
                  <a:solidFill>
                    <a:srgbClr val="FFC000"/>
                  </a:solidFill>
                  <a:latin typeface="Arial" panose="020B0604020202020204" pitchFamily="34" charset="0"/>
                  <a:cs typeface="Arial" panose="020B0604020202020204" pitchFamily="34" charset="0"/>
                </a:rPr>
                <a:t>2</a:t>
              </a:r>
            </a:p>
          </p:txBody>
        </p:sp>
      </p:grpSp>
      <p:grpSp>
        <p:nvGrpSpPr>
          <p:cNvPr id="58" name="Group 57"/>
          <p:cNvGrpSpPr/>
          <p:nvPr/>
        </p:nvGrpSpPr>
        <p:grpSpPr>
          <a:xfrm>
            <a:off x="3134834" y="3897983"/>
            <a:ext cx="344318" cy="246221"/>
            <a:chOff x="3394722" y="2065526"/>
            <a:chExt cx="344318" cy="246221"/>
          </a:xfrm>
        </p:grpSpPr>
        <p:sp>
          <p:nvSpPr>
            <p:cNvPr id="59" name="Oval 58"/>
            <p:cNvSpPr/>
            <p:nvPr/>
          </p:nvSpPr>
          <p:spPr>
            <a:xfrm>
              <a:off x="3468200" y="2078396"/>
              <a:ext cx="197363" cy="220480"/>
            </a:xfrm>
            <a:prstGeom prst="ellipse">
              <a:avLst/>
            </a:prstGeom>
            <a:solidFill>
              <a:schemeClr val="tx1"/>
            </a:solidFill>
            <a:ln w="190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394722" y="2065526"/>
              <a:ext cx="344318" cy="246221"/>
            </a:xfrm>
            <a:prstGeom prst="rect">
              <a:avLst/>
            </a:prstGeom>
            <a:noFill/>
          </p:spPr>
          <p:txBody>
            <a:bodyPr wrap="square" rtlCol="0" anchor="ctr">
              <a:spAutoFit/>
            </a:bodyPr>
            <a:lstStyle/>
            <a:p>
              <a:pPr algn="ctr"/>
              <a:r>
                <a:rPr lang="en-US" sz="1000" b="1" dirty="0">
                  <a:solidFill>
                    <a:srgbClr val="FFC000"/>
                  </a:solidFill>
                  <a:latin typeface="Arial" panose="020B0604020202020204" pitchFamily="34" charset="0"/>
                  <a:cs typeface="Arial" panose="020B0604020202020204" pitchFamily="34" charset="0"/>
                </a:rPr>
                <a:t>3</a:t>
              </a:r>
            </a:p>
          </p:txBody>
        </p:sp>
      </p:grpSp>
      <p:grpSp>
        <p:nvGrpSpPr>
          <p:cNvPr id="61" name="Group 60"/>
          <p:cNvGrpSpPr/>
          <p:nvPr/>
        </p:nvGrpSpPr>
        <p:grpSpPr>
          <a:xfrm>
            <a:off x="3134834" y="4642813"/>
            <a:ext cx="344318" cy="246221"/>
            <a:chOff x="3394722" y="2065526"/>
            <a:chExt cx="344318" cy="246221"/>
          </a:xfrm>
        </p:grpSpPr>
        <p:sp>
          <p:nvSpPr>
            <p:cNvPr id="62" name="Oval 61"/>
            <p:cNvSpPr/>
            <p:nvPr/>
          </p:nvSpPr>
          <p:spPr>
            <a:xfrm>
              <a:off x="3468200" y="2078396"/>
              <a:ext cx="197363" cy="220480"/>
            </a:xfrm>
            <a:prstGeom prst="ellipse">
              <a:avLst/>
            </a:prstGeom>
            <a:solidFill>
              <a:schemeClr val="tx1"/>
            </a:solidFill>
            <a:ln w="190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3394722" y="2065526"/>
              <a:ext cx="344318" cy="246221"/>
            </a:xfrm>
            <a:prstGeom prst="rect">
              <a:avLst/>
            </a:prstGeom>
            <a:noFill/>
          </p:spPr>
          <p:txBody>
            <a:bodyPr wrap="square" rtlCol="0" anchor="ctr">
              <a:spAutoFit/>
            </a:bodyPr>
            <a:lstStyle/>
            <a:p>
              <a:pPr algn="ctr"/>
              <a:r>
                <a:rPr lang="en-US" sz="1000" b="1" dirty="0">
                  <a:solidFill>
                    <a:srgbClr val="FFC000"/>
                  </a:solidFill>
                  <a:latin typeface="Arial" panose="020B0604020202020204" pitchFamily="34" charset="0"/>
                  <a:cs typeface="Arial" panose="020B0604020202020204" pitchFamily="34" charset="0"/>
                </a:rPr>
                <a:t>4</a:t>
              </a:r>
            </a:p>
          </p:txBody>
        </p:sp>
      </p:grpSp>
      <p:grpSp>
        <p:nvGrpSpPr>
          <p:cNvPr id="64" name="Group 63"/>
          <p:cNvGrpSpPr/>
          <p:nvPr/>
        </p:nvGrpSpPr>
        <p:grpSpPr>
          <a:xfrm>
            <a:off x="3134834" y="5386081"/>
            <a:ext cx="344318" cy="246221"/>
            <a:chOff x="3394722" y="2065526"/>
            <a:chExt cx="344318" cy="246221"/>
          </a:xfrm>
        </p:grpSpPr>
        <p:sp>
          <p:nvSpPr>
            <p:cNvPr id="65" name="Oval 64"/>
            <p:cNvSpPr/>
            <p:nvPr/>
          </p:nvSpPr>
          <p:spPr>
            <a:xfrm>
              <a:off x="3468200" y="2078396"/>
              <a:ext cx="197363" cy="220480"/>
            </a:xfrm>
            <a:prstGeom prst="ellipse">
              <a:avLst/>
            </a:prstGeom>
            <a:solidFill>
              <a:schemeClr val="tx1"/>
            </a:solidFill>
            <a:ln w="1905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394722" y="2065526"/>
              <a:ext cx="344318" cy="246221"/>
            </a:xfrm>
            <a:prstGeom prst="rect">
              <a:avLst/>
            </a:prstGeom>
            <a:noFill/>
          </p:spPr>
          <p:txBody>
            <a:bodyPr wrap="square" rtlCol="0" anchor="ctr">
              <a:spAutoFit/>
            </a:bodyPr>
            <a:lstStyle/>
            <a:p>
              <a:pPr algn="ctr"/>
              <a:r>
                <a:rPr lang="en-US" sz="1000" b="1" dirty="0">
                  <a:solidFill>
                    <a:srgbClr val="FFC000"/>
                  </a:solidFill>
                  <a:latin typeface="Arial" panose="020B0604020202020204" pitchFamily="34" charset="0"/>
                  <a:cs typeface="Arial" panose="020B0604020202020204" pitchFamily="34" charset="0"/>
                </a:rPr>
                <a:t>5</a:t>
              </a:r>
            </a:p>
          </p:txBody>
        </p:sp>
      </p:grpSp>
      <p:sp>
        <p:nvSpPr>
          <p:cNvPr id="3" name="Left Brace 2"/>
          <p:cNvSpPr/>
          <p:nvPr/>
        </p:nvSpPr>
        <p:spPr>
          <a:xfrm rot="5400000">
            <a:off x="4151992" y="1101177"/>
            <a:ext cx="490352" cy="1777684"/>
          </a:xfrm>
          <a:prstGeom prst="leftBrace">
            <a:avLst>
              <a:gd name="adj1" fmla="val 21576"/>
              <a:gd name="adj2" fmla="val 50241"/>
            </a:avLst>
          </a:prstGeom>
          <a:ln w="38100">
            <a:solidFill>
              <a:srgbClr val="76767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2568368" y="1307811"/>
            <a:ext cx="3657600" cy="270000"/>
          </a:xfrm>
        </p:spPr>
        <p:txBody>
          <a:bodyPr anchor="ctr">
            <a:normAutofit lnSpcReduction="10000"/>
          </a:bodyPr>
          <a:lstStyle/>
          <a:p>
            <a:pPr algn="ctr"/>
            <a:r>
              <a:rPr lang="en-US" sz="1400" dirty="0">
                <a:latin typeface="Arial" panose="020B0604020202020204" pitchFamily="34" charset="0"/>
                <a:cs typeface="Arial" panose="020B0604020202020204" pitchFamily="34" charset="0"/>
              </a:rPr>
              <a:t>10x change vs 10% change</a:t>
            </a:r>
          </a:p>
        </p:txBody>
      </p:sp>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13329" y="1178606"/>
            <a:ext cx="2622841" cy="2622841"/>
          </a:xfrm>
          <a:prstGeom prst="rect">
            <a:avLst/>
          </a:prstGeom>
        </p:spPr>
      </p:pic>
    </p:spTree>
    <p:extLst>
      <p:ext uri="{BB962C8B-B14F-4D97-AF65-F5344CB8AC3E}">
        <p14:creationId xmlns:p14="http://schemas.microsoft.com/office/powerpoint/2010/main" val="3188837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0" y="856210"/>
            <a:ext cx="9144000" cy="6001789"/>
            <a:chOff x="0" y="0"/>
            <a:chExt cx="9144000" cy="685800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7620000" y="1"/>
              <a:ext cx="1524000" cy="230190"/>
            </a:xfrm>
            <a:prstGeom prst="rect">
              <a:avLst/>
            </a:prstGeom>
          </p:spPr>
        </p:pic>
      </p:grpSp>
      <p:pic>
        <p:nvPicPr>
          <p:cNvPr id="8" name="Picture 7"/>
          <p:cNvPicPr>
            <a:picLocks noChangeAspect="1"/>
          </p:cNvPicPr>
          <p:nvPr/>
        </p:nvPicPr>
        <p:blipFill>
          <a:blip r:embed="rId4"/>
          <a:stretch>
            <a:fillRect/>
          </a:stretch>
        </p:blipFill>
        <p:spPr>
          <a:xfrm>
            <a:off x="0" y="6657975"/>
            <a:ext cx="1466850" cy="200025"/>
          </a:xfrm>
          <a:prstGeom prst="rect">
            <a:avLst/>
          </a:prstGeom>
        </p:spPr>
      </p:pic>
      <p:sp>
        <p:nvSpPr>
          <p:cNvPr id="9" name="Rounded Rectangle 8"/>
          <p:cNvSpPr/>
          <p:nvPr/>
        </p:nvSpPr>
        <p:spPr>
          <a:xfrm>
            <a:off x="3715789" y="2768137"/>
            <a:ext cx="4995949" cy="1645921"/>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latin typeface=" Arial"/>
              </a:rPr>
              <a:t>In addition to the formal educational degrees officers may have earned, they may also have acquired other skills or certifications both inside and outside the Army that may not be captured on their ORB. Some examples of items that could be included in this section are below: List articles or writing samples that have been published; List military or civilian certifications not listed on the ORB; Include certifications you are working toward; Do you have a unique skill you have used to improve the Army? </a:t>
            </a:r>
          </a:p>
        </p:txBody>
      </p:sp>
      <p:sp>
        <p:nvSpPr>
          <p:cNvPr id="10" name="Rectangle 9"/>
          <p:cNvSpPr/>
          <p:nvPr/>
        </p:nvSpPr>
        <p:spPr>
          <a:xfrm>
            <a:off x="1827416" y="3346121"/>
            <a:ext cx="1190104" cy="1701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710843" y="2287125"/>
            <a:ext cx="1039091" cy="19006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8-Point Star 11"/>
          <p:cNvSpPr/>
          <p:nvPr/>
        </p:nvSpPr>
        <p:spPr bwMode="auto">
          <a:xfrm>
            <a:off x="3179460" y="2477193"/>
            <a:ext cx="517768" cy="462694"/>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sp>
        <p:nvSpPr>
          <p:cNvPr id="13" name="Title 1">
            <a:extLst>
              <a:ext uri="{FF2B5EF4-FFF2-40B4-BE49-F238E27FC236}">
                <a16:creationId xmlns:a16="http://schemas.microsoft.com/office/drawing/2014/main" id="{458EE599-7BDA-478E-AD63-A3E41BD79693}"/>
              </a:ext>
            </a:extLst>
          </p:cNvPr>
          <p:cNvSpPr txBox="1">
            <a:spLocks/>
          </p:cNvSpPr>
          <p:nvPr/>
        </p:nvSpPr>
        <p:spPr>
          <a:xfrm>
            <a:off x="-3117" y="159724"/>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300" b="1" dirty="0">
                <a:latin typeface="Arial" panose="020B0604020202020204" pitchFamily="34" charset="0"/>
                <a:cs typeface="Arial" panose="020B0604020202020204" pitchFamily="34" charset="0"/>
              </a:rPr>
              <a:t>AIM 2.0 Résumé – Other Talents “Additional Skills”</a:t>
            </a:r>
          </a:p>
        </p:txBody>
      </p:sp>
    </p:spTree>
    <p:extLst>
      <p:ext uri="{BB962C8B-B14F-4D97-AF65-F5344CB8AC3E}">
        <p14:creationId xmlns:p14="http://schemas.microsoft.com/office/powerpoint/2010/main" val="43706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942042" y="8819426"/>
            <a:ext cx="152286" cy="150169"/>
          </a:xfrm>
        </p:spPr>
        <p:txBody>
          <a:bodyPr/>
          <a:lstStyle/>
          <a:p>
            <a:pPr marL="0" marR="0" lvl="0" indent="0" algn="r" defTabSz="686218" rtl="0" eaLnBrk="1" fontAlgn="base" latinLnBrk="0" hangingPunct="1">
              <a:lnSpc>
                <a:spcPct val="100000"/>
              </a:lnSpc>
              <a:spcBef>
                <a:spcPct val="0"/>
              </a:spcBef>
              <a:spcAft>
                <a:spcPct val="0"/>
              </a:spcAft>
              <a:buClrTx/>
              <a:buSzTx/>
              <a:buFontTx/>
              <a:buNone/>
              <a:tabLst/>
              <a:defRPr/>
            </a:pPr>
            <a:fld id="{28D6967D-3090-4410-9A5E-5CF9E944BAA2}" type="slidenum">
              <a:rPr kumimoji="0" lang="en-US" sz="976" b="0" i="0" u="none" strike="noStrike" kern="1200" cap="none" spc="0" normalizeH="0" baseline="0" noProof="0">
                <a:ln>
                  <a:noFill/>
                </a:ln>
                <a:solidFill>
                  <a:prstClr val="black">
                    <a:tint val="75000"/>
                  </a:prstClr>
                </a:solidFill>
                <a:effectLst/>
                <a:uLnTx/>
                <a:uFillTx/>
                <a:latin typeface="Arial" charset="0"/>
                <a:ea typeface="+mn-ea"/>
                <a:cs typeface="+mn-cs"/>
              </a:rPr>
              <a:pPr marL="0" marR="0" lvl="0" indent="0" algn="r" defTabSz="686218" rtl="0" eaLnBrk="1" fontAlgn="base" latinLnBrk="0" hangingPunct="1">
                <a:lnSpc>
                  <a:spcPct val="100000"/>
                </a:lnSpc>
                <a:spcBef>
                  <a:spcPct val="0"/>
                </a:spcBef>
                <a:spcAft>
                  <a:spcPct val="0"/>
                </a:spcAft>
                <a:buClrTx/>
                <a:buSzTx/>
                <a:buFontTx/>
                <a:buNone/>
                <a:tabLst/>
                <a:defRPr/>
              </a:pPr>
              <a:t>31</a:t>
            </a:fld>
            <a:endParaRPr kumimoji="0" lang="en-US" sz="976" b="0" i="0" u="none" strike="noStrike" kern="1200" cap="none" spc="0" normalizeH="0" baseline="0" noProof="0" dirty="0">
              <a:ln>
                <a:noFill/>
              </a:ln>
              <a:solidFill>
                <a:prstClr val="black">
                  <a:tint val="75000"/>
                </a:prstClr>
              </a:solidFill>
              <a:effectLst/>
              <a:uLnTx/>
              <a:uFillTx/>
              <a:latin typeface="Arial" charset="0"/>
              <a:ea typeface="+mn-ea"/>
              <a:cs typeface="+mn-cs"/>
            </a:endParaRPr>
          </a:p>
        </p:txBody>
      </p:sp>
      <p:sp>
        <p:nvSpPr>
          <p:cNvPr id="3" name="Title 2"/>
          <p:cNvSpPr>
            <a:spLocks noGrp="1"/>
          </p:cNvSpPr>
          <p:nvPr>
            <p:ph type="title"/>
          </p:nvPr>
        </p:nvSpPr>
        <p:spPr>
          <a:xfrm>
            <a:off x="0" y="90033"/>
            <a:ext cx="9143999" cy="576649"/>
          </a:xfrm>
        </p:spPr>
        <p:txBody>
          <a:bodyPr>
            <a:normAutofit/>
          </a:bodyPr>
          <a:lstStyle/>
          <a:p>
            <a:pPr algn="l"/>
            <a:r>
              <a:rPr lang="en-US" sz="2400" b="1" dirty="0">
                <a:latin typeface=" Arial"/>
              </a:rPr>
              <a:t>USEFUL LINKS</a:t>
            </a:r>
          </a:p>
        </p:txBody>
      </p:sp>
      <p:graphicFrame>
        <p:nvGraphicFramePr>
          <p:cNvPr id="5" name="Table 4"/>
          <p:cNvGraphicFramePr>
            <a:graphicFrameLocks noGrp="1"/>
          </p:cNvGraphicFramePr>
          <p:nvPr>
            <p:extLst>
              <p:ext uri="{D42A27DB-BD31-4B8C-83A1-F6EECF244321}">
                <p14:modId xmlns:p14="http://schemas.microsoft.com/office/powerpoint/2010/main" val="1443341703"/>
              </p:ext>
            </p:extLst>
          </p:nvPr>
        </p:nvGraphicFramePr>
        <p:xfrm>
          <a:off x="147145" y="900711"/>
          <a:ext cx="8839200" cy="5074610"/>
        </p:xfrm>
        <a:graphic>
          <a:graphicData uri="http://schemas.openxmlformats.org/drawingml/2006/table">
            <a:tbl>
              <a:tblPr firstRow="1" firstCol="1" bandRow="1">
                <a:tableStyleId>{5C22544A-7EE6-4342-B048-85BDC9FD1C3A}</a:tableStyleId>
              </a:tblPr>
              <a:tblGrid>
                <a:gridCol w="4214648">
                  <a:extLst>
                    <a:ext uri="{9D8B030D-6E8A-4147-A177-3AD203B41FA5}">
                      <a16:colId xmlns:a16="http://schemas.microsoft.com/office/drawing/2014/main" val="630120913"/>
                    </a:ext>
                  </a:extLst>
                </a:gridCol>
                <a:gridCol w="4624552">
                  <a:extLst>
                    <a:ext uri="{9D8B030D-6E8A-4147-A177-3AD203B41FA5}">
                      <a16:colId xmlns:a16="http://schemas.microsoft.com/office/drawing/2014/main" val="2186979291"/>
                    </a:ext>
                  </a:extLst>
                </a:gridCol>
              </a:tblGrid>
              <a:tr h="247173">
                <a:tc>
                  <a:txBody>
                    <a:bodyPr/>
                    <a:lstStyle/>
                    <a:p>
                      <a:pPr marL="0" marR="0" algn="ctr">
                        <a:lnSpc>
                          <a:spcPct val="107000"/>
                        </a:lnSpc>
                        <a:spcBef>
                          <a:spcPts val="0"/>
                        </a:spcBef>
                        <a:spcAft>
                          <a:spcPts val="0"/>
                        </a:spcAft>
                      </a:pPr>
                      <a:r>
                        <a:rPr lang="en-US" sz="1400" dirty="0">
                          <a:solidFill>
                            <a:schemeClr val="tx1"/>
                          </a:solidFill>
                          <a:effectLst/>
                          <a:latin typeface=" Arial"/>
                        </a:rPr>
                        <a:t>Website:</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400" dirty="0">
                          <a:solidFill>
                            <a:schemeClr val="tx1"/>
                          </a:solidFill>
                          <a:effectLst/>
                          <a:latin typeface=" Arial"/>
                        </a:rPr>
                        <a:t>URL:</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952095"/>
                  </a:ext>
                </a:extLst>
              </a:tr>
              <a:tr h="494346">
                <a:tc>
                  <a:txBody>
                    <a:bodyPr/>
                    <a:lstStyle/>
                    <a:p>
                      <a:pPr marL="0" marR="0">
                        <a:lnSpc>
                          <a:spcPct val="107000"/>
                        </a:lnSpc>
                        <a:spcBef>
                          <a:spcPts val="0"/>
                        </a:spcBef>
                        <a:spcAft>
                          <a:spcPts val="0"/>
                        </a:spcAft>
                      </a:pPr>
                      <a:r>
                        <a:rPr lang="en-US" sz="1400" dirty="0">
                          <a:solidFill>
                            <a:schemeClr val="tx1"/>
                          </a:solidFill>
                          <a:effectLst/>
                          <a:latin typeface=" Arial"/>
                        </a:rPr>
                        <a:t>Active Duty Officer Assignment Interactive Module Version 2 (AIM.2)</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https://aim.hrc.army.mil/</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7583587"/>
                  </a:ext>
                </a:extLst>
              </a:tr>
              <a:tr h="362416">
                <a:tc>
                  <a:txBody>
                    <a:bodyPr/>
                    <a:lstStyle/>
                    <a:p>
                      <a:pPr marL="0" marR="0">
                        <a:lnSpc>
                          <a:spcPct val="107000"/>
                        </a:lnSpc>
                        <a:spcBef>
                          <a:spcPts val="0"/>
                        </a:spcBef>
                        <a:spcAft>
                          <a:spcPts val="0"/>
                        </a:spcAft>
                      </a:pPr>
                      <a:r>
                        <a:rPr lang="en-US" sz="1400" dirty="0">
                          <a:solidFill>
                            <a:schemeClr val="tx1"/>
                          </a:solidFill>
                          <a:effectLst/>
                          <a:latin typeface=" Arial"/>
                        </a:rPr>
                        <a:t>AIM2 MER Training</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https://www.milsuite.mil/book/docs/DOC-584295</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101181"/>
                  </a:ext>
                </a:extLst>
              </a:tr>
              <a:tr h="362416">
                <a:tc>
                  <a:txBody>
                    <a:bodyPr/>
                    <a:lstStyle/>
                    <a:p>
                      <a:pPr marL="0" marR="0">
                        <a:lnSpc>
                          <a:spcPct val="107000"/>
                        </a:lnSpc>
                        <a:spcBef>
                          <a:spcPts val="0"/>
                        </a:spcBef>
                        <a:spcAft>
                          <a:spcPts val="0"/>
                        </a:spcAft>
                      </a:pPr>
                      <a:r>
                        <a:rPr lang="en-US" sz="1400" dirty="0">
                          <a:solidFill>
                            <a:schemeClr val="tx1"/>
                          </a:solidFill>
                          <a:effectLst/>
                          <a:latin typeface=" Arial"/>
                        </a:rPr>
                        <a:t>AIM2 Marketplace Training</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https://www.milsuite.mil/book/docs/DOC-609865</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2674049"/>
                  </a:ext>
                </a:extLst>
              </a:tr>
              <a:tr h="543625">
                <a:tc>
                  <a:txBody>
                    <a:bodyPr/>
                    <a:lstStyle/>
                    <a:p>
                      <a:pPr marL="0" marR="0">
                        <a:lnSpc>
                          <a:spcPct val="107000"/>
                        </a:lnSpc>
                        <a:spcBef>
                          <a:spcPts val="0"/>
                        </a:spcBef>
                        <a:spcAft>
                          <a:spcPts val="0"/>
                        </a:spcAft>
                      </a:pPr>
                      <a:r>
                        <a:rPr lang="en-US" sz="1400" dirty="0">
                          <a:solidFill>
                            <a:schemeClr val="tx1"/>
                          </a:solidFill>
                          <a:effectLst/>
                          <a:latin typeface=" Arial"/>
                        </a:rPr>
                        <a:t>AIM Résumé Guidance – “A-Way” to Think of Constructing a Résumé </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https://www.milsuite.mil/book/docs/DOC-675677</a:t>
                      </a:r>
                    </a:p>
                    <a:p>
                      <a:pPr marL="0" marR="0">
                        <a:lnSpc>
                          <a:spcPct val="107000"/>
                        </a:lnSpc>
                        <a:spcBef>
                          <a:spcPts val="0"/>
                        </a:spcBef>
                        <a:spcAft>
                          <a:spcPts val="0"/>
                        </a:spcAft>
                      </a:pPr>
                      <a:r>
                        <a:rPr lang="en-US" sz="1400" dirty="0">
                          <a:solidFill>
                            <a:schemeClr val="tx1"/>
                          </a:solidFill>
                          <a:effectLst/>
                          <a:latin typeface=" Arial"/>
                        </a:rPr>
                        <a:t> </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0542888"/>
                  </a:ext>
                </a:extLst>
              </a:tr>
              <a:tr h="494346">
                <a:tc>
                  <a:txBody>
                    <a:bodyPr/>
                    <a:lstStyle/>
                    <a:p>
                      <a:pPr marL="0" marR="0">
                        <a:lnSpc>
                          <a:spcPct val="107000"/>
                        </a:lnSpc>
                        <a:spcBef>
                          <a:spcPts val="0"/>
                        </a:spcBef>
                        <a:spcAft>
                          <a:spcPts val="0"/>
                        </a:spcAft>
                      </a:pPr>
                      <a:r>
                        <a:rPr lang="en-US" sz="1400" dirty="0">
                          <a:solidFill>
                            <a:schemeClr val="tx1"/>
                          </a:solidFill>
                          <a:effectLst/>
                          <a:latin typeface=" Arial"/>
                        </a:rPr>
                        <a:t>Army Talent Management Task Force</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https://talent.army.mil</a:t>
                      </a:r>
                    </a:p>
                    <a:p>
                      <a:pPr marL="0" marR="0">
                        <a:lnSpc>
                          <a:spcPct val="107000"/>
                        </a:lnSpc>
                        <a:spcBef>
                          <a:spcPts val="0"/>
                        </a:spcBef>
                        <a:spcAft>
                          <a:spcPts val="0"/>
                        </a:spcAft>
                      </a:pPr>
                      <a:r>
                        <a:rPr lang="en-US" sz="1400" dirty="0">
                          <a:solidFill>
                            <a:schemeClr val="tx1"/>
                          </a:solidFill>
                          <a:effectLst/>
                          <a:latin typeface=" Arial"/>
                        </a:rPr>
                        <a:t> </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1626309"/>
                  </a:ext>
                </a:extLst>
              </a:tr>
              <a:tr h="543625">
                <a:tc>
                  <a:txBody>
                    <a:bodyPr/>
                    <a:lstStyle/>
                    <a:p>
                      <a:pPr marL="0" marR="0">
                        <a:lnSpc>
                          <a:spcPct val="107000"/>
                        </a:lnSpc>
                        <a:spcBef>
                          <a:spcPts val="0"/>
                        </a:spcBef>
                        <a:spcAft>
                          <a:spcPts val="0"/>
                        </a:spcAft>
                      </a:pPr>
                      <a:r>
                        <a:rPr lang="en-US" sz="1400" dirty="0">
                          <a:solidFill>
                            <a:schemeClr val="tx1"/>
                          </a:solidFill>
                          <a:effectLst/>
                          <a:latin typeface=" Arial"/>
                        </a:rPr>
                        <a:t>Army Talent Alignment Process (ATAP) Video</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u="none" strike="noStrike" dirty="0">
                          <a:solidFill>
                            <a:schemeClr val="tx1"/>
                          </a:solidFill>
                          <a:effectLst/>
                          <a:latin typeface=" Arial"/>
                        </a:rPr>
                        <a:t>https://vimeo.com/341854451/8e1f7ed9dc</a:t>
                      </a:r>
                      <a:endParaRPr lang="en-US" sz="1400" dirty="0">
                        <a:solidFill>
                          <a:schemeClr val="tx1"/>
                        </a:solidFill>
                        <a:effectLst/>
                        <a:latin typeface=" Arial"/>
                      </a:endParaRPr>
                    </a:p>
                    <a:p>
                      <a:pPr marL="0" marR="0">
                        <a:lnSpc>
                          <a:spcPct val="107000"/>
                        </a:lnSpc>
                        <a:spcBef>
                          <a:spcPts val="0"/>
                        </a:spcBef>
                        <a:spcAft>
                          <a:spcPts val="0"/>
                        </a:spcAft>
                      </a:pPr>
                      <a:r>
                        <a:rPr lang="en-US" sz="1400" dirty="0">
                          <a:solidFill>
                            <a:schemeClr val="tx1"/>
                          </a:solidFill>
                          <a:effectLst/>
                          <a:latin typeface=" Arial"/>
                        </a:rPr>
                        <a:t> </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6432837"/>
                  </a:ext>
                </a:extLst>
              </a:tr>
              <a:tr h="543625">
                <a:tc>
                  <a:txBody>
                    <a:bodyPr/>
                    <a:lstStyle/>
                    <a:p>
                      <a:pPr marL="0" marR="0">
                        <a:lnSpc>
                          <a:spcPct val="107000"/>
                        </a:lnSpc>
                        <a:spcBef>
                          <a:spcPts val="0"/>
                        </a:spcBef>
                        <a:spcAft>
                          <a:spcPts val="0"/>
                        </a:spcAft>
                      </a:pPr>
                      <a:r>
                        <a:rPr lang="en-US" sz="1400" dirty="0">
                          <a:solidFill>
                            <a:schemeClr val="tx1"/>
                          </a:solidFill>
                          <a:effectLst/>
                          <a:latin typeface=" Arial"/>
                        </a:rPr>
                        <a:t>Army Talent Alignment Algorithm</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https://www.youtube.com/watch?v=9mEBe7fzrmI&amp;app=desktop</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908401"/>
                  </a:ext>
                </a:extLst>
              </a:tr>
              <a:tr h="494346">
                <a:tc>
                  <a:txBody>
                    <a:bodyPr/>
                    <a:lstStyle/>
                    <a:p>
                      <a:pPr marL="0" marR="0">
                        <a:lnSpc>
                          <a:spcPct val="107000"/>
                        </a:lnSpc>
                        <a:spcBef>
                          <a:spcPts val="0"/>
                        </a:spcBef>
                        <a:spcAft>
                          <a:spcPts val="0"/>
                        </a:spcAft>
                      </a:pPr>
                      <a:r>
                        <a:rPr lang="en-US" sz="1400" dirty="0">
                          <a:solidFill>
                            <a:schemeClr val="tx1"/>
                          </a:solidFill>
                          <a:effectLst/>
                          <a:latin typeface=" Arial"/>
                        </a:rPr>
                        <a:t>Maximize the Power of AIM2 KSB-Ps for Your Unit Vacancies</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https://www.milsuite.mil/book/docs/DOC-635624</a:t>
                      </a: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0519679"/>
                  </a:ext>
                </a:extLst>
              </a:tr>
              <a:tr h="494346">
                <a:tc>
                  <a:txBody>
                    <a:bodyPr/>
                    <a:lstStyle/>
                    <a:p>
                      <a:pPr marL="0" marR="0">
                        <a:lnSpc>
                          <a:spcPct val="107000"/>
                        </a:lnSpc>
                        <a:spcBef>
                          <a:spcPts val="0"/>
                        </a:spcBef>
                        <a:spcAft>
                          <a:spcPts val="0"/>
                        </a:spcAft>
                      </a:pPr>
                      <a:r>
                        <a:rPr lang="en-US" sz="1400" dirty="0">
                          <a:solidFill>
                            <a:schemeClr val="tx1"/>
                          </a:solidFill>
                          <a:effectLst/>
                          <a:latin typeface=" Arial"/>
                        </a:rPr>
                        <a:t>Maximize The Power of AIM2 KSB-P for Your Resume</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u="none" strike="noStrike" dirty="0">
                          <a:solidFill>
                            <a:schemeClr val="tx1"/>
                          </a:solidFill>
                          <a:effectLst/>
                          <a:latin typeface=" Arial"/>
                        </a:rPr>
                        <a:t>https://www.milsuite.mil/book/docs/DOC-635623</a:t>
                      </a: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556172"/>
                  </a:ext>
                </a:extLst>
              </a:tr>
              <a:tr h="494346">
                <a:tc>
                  <a:txBody>
                    <a:bodyPr/>
                    <a:lstStyle/>
                    <a:p>
                      <a:pPr marL="0" marR="0">
                        <a:lnSpc>
                          <a:spcPct val="107000"/>
                        </a:lnSpc>
                        <a:spcBef>
                          <a:spcPts val="0"/>
                        </a:spcBef>
                        <a:spcAft>
                          <a:spcPts val="0"/>
                        </a:spcAft>
                      </a:pPr>
                      <a:r>
                        <a:rPr lang="en-US" sz="1400" dirty="0">
                          <a:solidFill>
                            <a:schemeClr val="tx1"/>
                          </a:solidFill>
                          <a:effectLst/>
                          <a:latin typeface=" Arial"/>
                        </a:rPr>
                        <a:t>United States Army Human Resources Command</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 Arial"/>
                        </a:rPr>
                        <a:t>https://www.hrc.army.mil</a:t>
                      </a:r>
                      <a:endParaRPr lang="en-US" sz="1400" dirty="0">
                        <a:solidFill>
                          <a:schemeClr val="tx1"/>
                        </a:solidFill>
                        <a:effectLst/>
                        <a:latin typeface=" Arial"/>
                        <a:ea typeface="Calibri" panose="020F0502020204030204" pitchFamily="34" charset="0"/>
                        <a:cs typeface="Times New Roman" panose="020206030504050203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946185"/>
                  </a:ext>
                </a:extLst>
              </a:tr>
            </a:tbl>
          </a:graphicData>
        </a:graphic>
      </p:graphicFrame>
    </p:spTree>
    <p:extLst>
      <p:ext uri="{BB962C8B-B14F-4D97-AF65-F5344CB8AC3E}">
        <p14:creationId xmlns:p14="http://schemas.microsoft.com/office/powerpoint/2010/main" val="1755296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320-EA1E-43C8-8D93-89AEE14FD8E9}"/>
              </a:ext>
            </a:extLst>
          </p:cNvPr>
          <p:cNvSpPr>
            <a:spLocks noGrp="1"/>
          </p:cNvSpPr>
          <p:nvPr>
            <p:ph type="title"/>
          </p:nvPr>
        </p:nvSpPr>
        <p:spPr>
          <a:xfrm>
            <a:off x="628650" y="2766218"/>
            <a:ext cx="7886700" cy="1325563"/>
          </a:xfrm>
        </p:spPr>
        <p:txBody>
          <a:bodyPr/>
          <a:lstStyle/>
          <a:p>
            <a:pPr algn="ctr"/>
            <a:r>
              <a:rPr lang="en-US" b="1" dirty="0">
                <a:latin typeface=" Arial"/>
              </a:rPr>
              <a:t>Questions?</a:t>
            </a:r>
          </a:p>
        </p:txBody>
      </p:sp>
    </p:spTree>
    <p:extLst>
      <p:ext uri="{BB962C8B-B14F-4D97-AF65-F5344CB8AC3E}">
        <p14:creationId xmlns:p14="http://schemas.microsoft.com/office/powerpoint/2010/main" val="3254210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320-EA1E-43C8-8D93-89AEE14FD8E9}"/>
              </a:ext>
            </a:extLst>
          </p:cNvPr>
          <p:cNvSpPr>
            <a:spLocks noGrp="1"/>
          </p:cNvSpPr>
          <p:nvPr>
            <p:ph type="title"/>
          </p:nvPr>
        </p:nvSpPr>
        <p:spPr>
          <a:xfrm>
            <a:off x="628650" y="2103437"/>
            <a:ext cx="7886700" cy="1325563"/>
          </a:xfrm>
        </p:spPr>
        <p:txBody>
          <a:bodyPr/>
          <a:lstStyle/>
          <a:p>
            <a:pPr algn="ctr"/>
            <a:r>
              <a:rPr lang="en-US" b="1" dirty="0">
                <a:latin typeface=" Arial"/>
              </a:rPr>
              <a:t>BACKUPS</a:t>
            </a:r>
          </a:p>
        </p:txBody>
      </p:sp>
    </p:spTree>
    <p:extLst>
      <p:ext uri="{BB962C8B-B14F-4D97-AF65-F5344CB8AC3E}">
        <p14:creationId xmlns:p14="http://schemas.microsoft.com/office/powerpoint/2010/main" val="136199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293C5-5FC0-49CD-B9D1-D0845E2D257F}"/>
              </a:ext>
            </a:extLst>
          </p:cNvPr>
          <p:cNvSpPr/>
          <p:nvPr/>
        </p:nvSpPr>
        <p:spPr>
          <a:xfrm>
            <a:off x="95202" y="680245"/>
            <a:ext cx="8938727" cy="5802422"/>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Talent</a:t>
            </a:r>
            <a:r>
              <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 – Unique, measurable clusters of highly interrelated knowledge, skills, and behaviors possessed by an individual, which results in effective performance when properly aligned against a particular job.</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rPr>
              <a:t>WHAT I KNOW</a:t>
            </a:r>
            <a:endPar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Knowledge</a:t>
            </a:r>
            <a:r>
              <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 - A topically organized set of facts and information acquired by a person through experience, education, or training, which supports work related performance.</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rPr>
              <a:t>WHAT I CAN DO</a:t>
            </a:r>
            <a:endPar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Skill</a:t>
            </a:r>
            <a:r>
              <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 - a person’s proficiency and ability to perform a job-related activity that contributes to effective performance or learning.</a:t>
            </a:r>
            <a:endPar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rPr>
              <a:t>HOW I ACT</a:t>
            </a:r>
            <a:endPar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Behavior</a:t>
            </a:r>
            <a:r>
              <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 - a person’s values, attitudes, and temperament as evidenced through their actions. </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600" b="1" i="0" u="sng" strike="noStrike" kern="1200" cap="none" spc="0" normalizeH="0" baseline="0" noProof="0" dirty="0">
                <a:ln>
                  <a:noFill/>
                </a:ln>
                <a:solidFill>
                  <a:srgbClr val="0070C0"/>
                </a:solidFill>
                <a:effectLst/>
                <a:uLnTx/>
                <a:uFillTx/>
                <a:latin typeface=" Arial"/>
                <a:ea typeface="Calibri" panose="020F0502020204030204" pitchFamily="34" charset="0"/>
                <a:cs typeface="Times New Roman" panose="02020603050405020304" pitchFamily="18" charset="0"/>
              </a:rPr>
              <a:t>WHAT I PURSUE</a:t>
            </a:r>
            <a:endPar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Preference </a:t>
            </a:r>
            <a:r>
              <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rPr>
              <a:t>- </a:t>
            </a:r>
            <a:r>
              <a:rPr kumimoji="0" lang="en-US" sz="1600" b="0" i="0" u="none" strike="noStrike" kern="1200" cap="none" spc="0" normalizeH="0" baseline="0" noProof="0" dirty="0">
                <a:ln>
                  <a:noFill/>
                </a:ln>
                <a:solidFill>
                  <a:prstClr val="black"/>
                </a:solidFill>
                <a:effectLst/>
                <a:uLnTx/>
                <a:uFillTx/>
                <a:latin typeface=" Arial"/>
                <a:ea typeface="+mn-ea"/>
                <a:cs typeface="Arial"/>
              </a:rPr>
              <a:t>Interests, career ambitions, and personal life goals.</a:t>
            </a:r>
            <a:endParaRPr kumimoji="0" lang="en-US" sz="1600" b="0" i="0" u="none" strike="noStrike" kern="1200" cap="none" spc="0" normalizeH="0" baseline="0" noProof="0" dirty="0">
              <a:ln>
                <a:noFill/>
              </a:ln>
              <a:solidFill>
                <a:prstClr val="black"/>
              </a:solidFill>
              <a:effectLst/>
              <a:uLnTx/>
              <a:uFillTx/>
              <a:latin typeface=" Arial"/>
              <a:ea typeface="Calibri" panose="020F050202020403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9BA27E0C-925C-497E-AA34-7B5BFDD49553}"/>
              </a:ext>
            </a:extLst>
          </p:cNvPr>
          <p:cNvSpPr>
            <a:spLocks noGrp="1"/>
          </p:cNvSpPr>
          <p:nvPr>
            <p:ph type="title"/>
          </p:nvPr>
        </p:nvSpPr>
        <p:spPr>
          <a:xfrm>
            <a:off x="-550416" y="66635"/>
            <a:ext cx="6887939" cy="451838"/>
          </a:xfrm>
        </p:spPr>
        <p:txBody>
          <a:bodyPr>
            <a:noAutofit/>
          </a:bodyPr>
          <a:lstStyle/>
          <a:p>
            <a:r>
              <a:rPr lang="en-US" sz="2400" b="1" dirty="0">
                <a:latin typeface=" Arial"/>
              </a:rPr>
              <a:t>Talent, KSB, &amp; Preference Definitions</a:t>
            </a:r>
            <a:endParaRPr lang="en-US" sz="2400" b="1" dirty="0">
              <a:solidFill>
                <a:srgbClr val="FF0000"/>
              </a:solidFill>
              <a:latin typeface=" Arial"/>
            </a:endParaRPr>
          </a:p>
        </p:txBody>
      </p:sp>
      <p:cxnSp>
        <p:nvCxnSpPr>
          <p:cNvPr id="5" name="Straight Connector 4">
            <a:extLst>
              <a:ext uri="{FF2B5EF4-FFF2-40B4-BE49-F238E27FC236}">
                <a16:creationId xmlns:a16="http://schemas.microsoft.com/office/drawing/2014/main" id="{31181D38-3AE5-4A2A-9E14-9C064B08265D}"/>
              </a:ext>
            </a:extLst>
          </p:cNvPr>
          <p:cNvCxnSpPr/>
          <p:nvPr/>
        </p:nvCxnSpPr>
        <p:spPr>
          <a:xfrm>
            <a:off x="0" y="1588578"/>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214518-67F8-40AA-8F9C-CCDCE769E248}"/>
              </a:ext>
            </a:extLst>
          </p:cNvPr>
          <p:cNvCxnSpPr/>
          <p:nvPr/>
        </p:nvCxnSpPr>
        <p:spPr>
          <a:xfrm>
            <a:off x="0" y="5346286"/>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94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293277" y="0"/>
            <a:ext cx="1849514" cy="543302"/>
          </a:xfrm>
          <a:prstGeom prst="rect">
            <a:avLst/>
          </a:prstGeom>
          <a:blipFill>
            <a:blip r:embed="rId3" cstate="print"/>
            <a:stretch>
              <a:fillRect/>
            </a:stretch>
          </a:blipFill>
        </p:spPr>
        <p:txBody>
          <a:bodyPr wrap="square" lIns="0" tIns="0" rIns="0" bIns="0" rtlCol="0"/>
          <a:lstStyle/>
          <a:p>
            <a:pPr defTabSz="457196">
              <a:defRPr/>
            </a:pPr>
            <a:endParaRPr sz="1351">
              <a:solidFill>
                <a:prstClr val="black"/>
              </a:solidFill>
              <a:latin typeface="Arial" panose="020B0604020202020204"/>
            </a:endParaRPr>
          </a:p>
        </p:txBody>
      </p:sp>
      <p:sp>
        <p:nvSpPr>
          <p:cNvPr id="11" name="object 11"/>
          <p:cNvSpPr/>
          <p:nvPr/>
        </p:nvSpPr>
        <p:spPr>
          <a:xfrm>
            <a:off x="1007557" y="585450"/>
            <a:ext cx="7268813" cy="629087"/>
          </a:xfrm>
          <a:custGeom>
            <a:avLst/>
            <a:gdLst/>
            <a:ahLst/>
            <a:cxnLst/>
            <a:rect l="l" t="t" r="r" b="b"/>
            <a:pathLst>
              <a:path w="9685020" h="838200">
                <a:moveTo>
                  <a:pt x="0" y="139700"/>
                </a:moveTo>
                <a:lnTo>
                  <a:pt x="7122" y="95544"/>
                </a:lnTo>
                <a:lnTo>
                  <a:pt x="26954" y="57195"/>
                </a:lnTo>
                <a:lnTo>
                  <a:pt x="57195" y="26954"/>
                </a:lnTo>
                <a:lnTo>
                  <a:pt x="95544" y="7122"/>
                </a:lnTo>
                <a:lnTo>
                  <a:pt x="139700" y="0"/>
                </a:lnTo>
                <a:lnTo>
                  <a:pt x="9545320" y="0"/>
                </a:lnTo>
                <a:lnTo>
                  <a:pt x="9589475" y="7122"/>
                </a:lnTo>
                <a:lnTo>
                  <a:pt x="9627824" y="26954"/>
                </a:lnTo>
                <a:lnTo>
                  <a:pt x="9658065" y="57195"/>
                </a:lnTo>
                <a:lnTo>
                  <a:pt x="9677897" y="95544"/>
                </a:lnTo>
                <a:lnTo>
                  <a:pt x="9685020" y="139700"/>
                </a:lnTo>
                <a:lnTo>
                  <a:pt x="9685020" y="698487"/>
                </a:lnTo>
                <a:lnTo>
                  <a:pt x="9677897" y="742648"/>
                </a:lnTo>
                <a:lnTo>
                  <a:pt x="9658065" y="781001"/>
                </a:lnTo>
                <a:lnTo>
                  <a:pt x="9627824" y="811244"/>
                </a:lnTo>
                <a:lnTo>
                  <a:pt x="9589475" y="831077"/>
                </a:lnTo>
                <a:lnTo>
                  <a:pt x="9545320" y="838200"/>
                </a:lnTo>
                <a:lnTo>
                  <a:pt x="139700" y="838200"/>
                </a:lnTo>
                <a:lnTo>
                  <a:pt x="95544" y="831077"/>
                </a:lnTo>
                <a:lnTo>
                  <a:pt x="57195" y="811244"/>
                </a:lnTo>
                <a:lnTo>
                  <a:pt x="26954" y="781001"/>
                </a:lnTo>
                <a:lnTo>
                  <a:pt x="7122" y="742648"/>
                </a:lnTo>
                <a:lnTo>
                  <a:pt x="0" y="698487"/>
                </a:lnTo>
                <a:lnTo>
                  <a:pt x="0" y="139700"/>
                </a:lnTo>
                <a:close/>
              </a:path>
            </a:pathLst>
          </a:custGeom>
          <a:ln w="25908">
            <a:solidFill>
              <a:srgbClr val="808080"/>
            </a:solidFill>
          </a:ln>
        </p:spPr>
        <p:txBody>
          <a:bodyPr wrap="square" lIns="0" tIns="0" rIns="0" bIns="0" rtlCol="0"/>
          <a:lstStyle/>
          <a:p>
            <a:pPr defTabSz="457196">
              <a:defRPr/>
            </a:pPr>
            <a:endParaRPr sz="1351">
              <a:solidFill>
                <a:prstClr val="black"/>
              </a:solidFill>
              <a:latin typeface="Arial" panose="020B0604020202020204"/>
            </a:endParaRPr>
          </a:p>
        </p:txBody>
      </p:sp>
      <p:sp>
        <p:nvSpPr>
          <p:cNvPr id="12" name="object 12"/>
          <p:cNvSpPr txBox="1"/>
          <p:nvPr/>
        </p:nvSpPr>
        <p:spPr>
          <a:xfrm>
            <a:off x="1114509" y="617934"/>
            <a:ext cx="7008600" cy="554383"/>
          </a:xfrm>
          <a:prstGeom prst="rect">
            <a:avLst/>
          </a:prstGeom>
        </p:spPr>
        <p:txBody>
          <a:bodyPr vert="horz" wrap="square" lIns="0" tIns="0" rIns="0" bIns="0" rtlCol="0">
            <a:spAutoFit/>
          </a:bodyPr>
          <a:lstStyle/>
          <a:p>
            <a:pPr marL="9531" marR="3813" indent="-477" algn="ctr" defTabSz="457196">
              <a:lnSpc>
                <a:spcPct val="99700"/>
              </a:lnSpc>
              <a:defRPr/>
            </a:pPr>
            <a:r>
              <a:rPr sz="1201" spc="-49" dirty="0">
                <a:solidFill>
                  <a:prstClr val="black"/>
                </a:solidFill>
                <a:latin typeface="Arial"/>
                <a:cs typeface="Arial"/>
              </a:rPr>
              <a:t>ATAP </a:t>
            </a:r>
            <a:r>
              <a:rPr sz="1201" dirty="0">
                <a:solidFill>
                  <a:prstClr val="black"/>
                </a:solidFill>
                <a:latin typeface="Arial"/>
                <a:cs typeface="Arial"/>
              </a:rPr>
              <a:t>is </a:t>
            </a:r>
            <a:r>
              <a:rPr sz="1201" spc="-4" dirty="0">
                <a:solidFill>
                  <a:prstClr val="black"/>
                </a:solidFill>
                <a:latin typeface="Arial"/>
                <a:cs typeface="Arial"/>
              </a:rPr>
              <a:t>a decentralized regulated market-style hiring system that aligns officers with jobs based on  preferences. These </a:t>
            </a:r>
            <a:r>
              <a:rPr lang="en-US" sz="1201" b="1" spc="-4" dirty="0">
                <a:solidFill>
                  <a:prstClr val="black"/>
                </a:solidFill>
                <a:latin typeface="Arial"/>
                <a:cs typeface="Arial"/>
              </a:rPr>
              <a:t>P</a:t>
            </a:r>
            <a:r>
              <a:rPr sz="1201" b="1" spc="-4" dirty="0">
                <a:solidFill>
                  <a:prstClr val="black"/>
                </a:solidFill>
                <a:latin typeface="Arial"/>
                <a:cs typeface="Arial"/>
              </a:rPr>
              <a:t>references</a:t>
            </a:r>
            <a:r>
              <a:rPr sz="1201" spc="-4" dirty="0">
                <a:solidFill>
                  <a:prstClr val="black"/>
                </a:solidFill>
                <a:latin typeface="Arial"/>
                <a:cs typeface="Arial"/>
              </a:rPr>
              <a:t> are shaped by the unique </a:t>
            </a:r>
            <a:r>
              <a:rPr sz="1201" b="1" spc="-4" dirty="0">
                <a:solidFill>
                  <a:prstClr val="black"/>
                </a:solidFill>
                <a:latin typeface="Arial"/>
                <a:cs typeface="Arial"/>
              </a:rPr>
              <a:t>Knowledge, Skills, and </a:t>
            </a:r>
            <a:r>
              <a:rPr sz="1201" b="1" spc="-8" dirty="0">
                <a:solidFill>
                  <a:prstClr val="black"/>
                </a:solidFill>
                <a:latin typeface="Arial"/>
                <a:cs typeface="Arial"/>
              </a:rPr>
              <a:t>Behaviors </a:t>
            </a:r>
            <a:r>
              <a:rPr sz="1201" b="1" spc="-4" dirty="0">
                <a:solidFill>
                  <a:prstClr val="black"/>
                </a:solidFill>
                <a:latin typeface="Arial"/>
                <a:cs typeface="Arial"/>
              </a:rPr>
              <a:t>(KSBs)  </a:t>
            </a:r>
            <a:r>
              <a:rPr sz="1201" spc="-4" dirty="0">
                <a:solidFill>
                  <a:prstClr val="black"/>
                </a:solidFill>
                <a:latin typeface="Arial"/>
                <a:cs typeface="Arial"/>
              </a:rPr>
              <a:t>of each officer and the KSBs desired by commanders for their </a:t>
            </a:r>
            <a:r>
              <a:rPr sz="1201" dirty="0">
                <a:solidFill>
                  <a:prstClr val="black"/>
                </a:solidFill>
                <a:latin typeface="Arial"/>
                <a:cs typeface="Arial"/>
              </a:rPr>
              <a:t>available</a:t>
            </a:r>
            <a:r>
              <a:rPr sz="1201" spc="101" dirty="0">
                <a:solidFill>
                  <a:prstClr val="black"/>
                </a:solidFill>
                <a:latin typeface="Arial"/>
                <a:cs typeface="Arial"/>
              </a:rPr>
              <a:t> </a:t>
            </a:r>
            <a:r>
              <a:rPr sz="1201" spc="-4" dirty="0">
                <a:solidFill>
                  <a:prstClr val="black"/>
                </a:solidFill>
                <a:latin typeface="Arial"/>
                <a:cs typeface="Arial"/>
              </a:rPr>
              <a:t>assignments.</a:t>
            </a:r>
            <a:endParaRPr sz="1201" dirty="0">
              <a:solidFill>
                <a:prstClr val="black"/>
              </a:solidFill>
              <a:latin typeface="Arial"/>
              <a:cs typeface="Arial"/>
            </a:endParaRPr>
          </a:p>
        </p:txBody>
      </p:sp>
      <p:sp>
        <p:nvSpPr>
          <p:cNvPr id="6" name="Rounded Rectangle 5"/>
          <p:cNvSpPr/>
          <p:nvPr/>
        </p:nvSpPr>
        <p:spPr>
          <a:xfrm>
            <a:off x="6260685" y="3469100"/>
            <a:ext cx="514712"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AIM</a:t>
            </a:r>
          </a:p>
        </p:txBody>
      </p:sp>
      <p:sp>
        <p:nvSpPr>
          <p:cNvPr id="18" name="Rounded Rectangle 17"/>
          <p:cNvSpPr/>
          <p:nvPr/>
        </p:nvSpPr>
        <p:spPr>
          <a:xfrm>
            <a:off x="3228993" y="3003806"/>
            <a:ext cx="1100054" cy="4204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b="1" dirty="0">
                <a:solidFill>
                  <a:prstClr val="black"/>
                </a:solidFill>
                <a:latin typeface=" Arial"/>
              </a:rPr>
              <a:t>Officer</a:t>
            </a:r>
          </a:p>
          <a:p>
            <a:pPr algn="ctr" defTabSz="457196">
              <a:defRPr/>
            </a:pPr>
            <a:r>
              <a:rPr lang="en-US" sz="1100" b="1" dirty="0">
                <a:solidFill>
                  <a:prstClr val="black"/>
                </a:solidFill>
                <a:latin typeface=" Arial"/>
              </a:rPr>
              <a:t>Preferences</a:t>
            </a:r>
          </a:p>
        </p:txBody>
      </p:sp>
      <p:sp>
        <p:nvSpPr>
          <p:cNvPr id="26" name="Rounded Rectangle 25"/>
          <p:cNvSpPr/>
          <p:nvPr/>
        </p:nvSpPr>
        <p:spPr>
          <a:xfrm>
            <a:off x="6822021" y="3469100"/>
            <a:ext cx="759070"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Proposed Slate</a:t>
            </a:r>
          </a:p>
        </p:txBody>
      </p:sp>
      <p:sp>
        <p:nvSpPr>
          <p:cNvPr id="27" name="Rounded Rectangle 26"/>
          <p:cNvSpPr/>
          <p:nvPr/>
        </p:nvSpPr>
        <p:spPr>
          <a:xfrm>
            <a:off x="7629218" y="3471791"/>
            <a:ext cx="488280"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Final Slate</a:t>
            </a:r>
          </a:p>
        </p:txBody>
      </p:sp>
      <p:sp>
        <p:nvSpPr>
          <p:cNvPr id="28" name="Rounded Rectangle 27"/>
          <p:cNvSpPr/>
          <p:nvPr/>
        </p:nvSpPr>
        <p:spPr>
          <a:xfrm>
            <a:off x="8164463" y="3469100"/>
            <a:ext cx="920498"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Assignments</a:t>
            </a:r>
          </a:p>
        </p:txBody>
      </p:sp>
      <p:sp>
        <p:nvSpPr>
          <p:cNvPr id="35" name="Curved Right Arrow 34"/>
          <p:cNvSpPr/>
          <p:nvPr/>
        </p:nvSpPr>
        <p:spPr>
          <a:xfrm rot="16200000">
            <a:off x="7507970" y="3025935"/>
            <a:ext cx="215346" cy="588763"/>
          </a:xfrm>
          <a:prstGeom prst="curvedRightArrow">
            <a:avLst/>
          </a:prstGeom>
          <a:solidFill>
            <a:schemeClr val="bg1">
              <a:lumMod val="85000"/>
            </a:schemeClr>
          </a:solid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33" name="Flowchart: Connector 32"/>
          <p:cNvSpPr/>
          <p:nvPr/>
        </p:nvSpPr>
        <p:spPr>
          <a:xfrm>
            <a:off x="7521086" y="3143664"/>
            <a:ext cx="161365" cy="161365"/>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dirty="0">
                <a:solidFill>
                  <a:prstClr val="white"/>
                </a:solidFill>
                <a:latin typeface=" Arial"/>
              </a:rPr>
              <a:t>3</a:t>
            </a:r>
          </a:p>
        </p:txBody>
      </p:sp>
      <p:sp>
        <p:nvSpPr>
          <p:cNvPr id="36" name="TextBox 35"/>
          <p:cNvSpPr txBox="1"/>
          <p:nvPr/>
        </p:nvSpPr>
        <p:spPr>
          <a:xfrm>
            <a:off x="7149930" y="2988737"/>
            <a:ext cx="958576" cy="200055"/>
          </a:xfrm>
          <a:prstGeom prst="rect">
            <a:avLst/>
          </a:prstGeom>
          <a:noFill/>
        </p:spPr>
        <p:txBody>
          <a:bodyPr wrap="square" rtlCol="0">
            <a:spAutoFit/>
          </a:bodyPr>
          <a:lstStyle/>
          <a:p>
            <a:pPr algn="ctr" defTabSz="457196">
              <a:defRPr/>
            </a:pPr>
            <a:r>
              <a:rPr lang="en-US" sz="700" b="1" dirty="0">
                <a:solidFill>
                  <a:prstClr val="black"/>
                </a:solidFill>
                <a:latin typeface=" Arial"/>
              </a:rPr>
              <a:t>ASL Adjustments</a:t>
            </a:r>
          </a:p>
        </p:txBody>
      </p:sp>
      <p:sp>
        <p:nvSpPr>
          <p:cNvPr id="43" name="Curved Right Arrow 42"/>
          <p:cNvSpPr/>
          <p:nvPr/>
        </p:nvSpPr>
        <p:spPr>
          <a:xfrm rot="16200000">
            <a:off x="6687426" y="3716755"/>
            <a:ext cx="215346" cy="588763"/>
          </a:xfrm>
          <a:prstGeom prst="curved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44" name="Flowchart: Connector 43"/>
          <p:cNvSpPr/>
          <p:nvPr/>
        </p:nvSpPr>
        <p:spPr>
          <a:xfrm>
            <a:off x="6717871" y="4034419"/>
            <a:ext cx="161365" cy="161365"/>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dirty="0">
                <a:solidFill>
                  <a:prstClr val="white"/>
                </a:solidFill>
                <a:latin typeface=" Arial"/>
              </a:rPr>
              <a:t>2</a:t>
            </a:r>
          </a:p>
        </p:txBody>
      </p:sp>
      <p:sp>
        <p:nvSpPr>
          <p:cNvPr id="45" name="TextBox 44"/>
          <p:cNvSpPr txBox="1"/>
          <p:nvPr/>
        </p:nvSpPr>
        <p:spPr>
          <a:xfrm>
            <a:off x="6258286" y="4145133"/>
            <a:ext cx="1082773" cy="307777"/>
          </a:xfrm>
          <a:prstGeom prst="rect">
            <a:avLst/>
          </a:prstGeom>
          <a:noFill/>
        </p:spPr>
        <p:txBody>
          <a:bodyPr wrap="square" rtlCol="0">
            <a:spAutoFit/>
          </a:bodyPr>
          <a:lstStyle/>
          <a:p>
            <a:pPr algn="ctr" defTabSz="457196">
              <a:defRPr/>
            </a:pPr>
            <a:r>
              <a:rPr lang="en-US" sz="700" b="1" dirty="0">
                <a:solidFill>
                  <a:prstClr val="black"/>
                </a:solidFill>
                <a:latin typeface=" Arial"/>
              </a:rPr>
              <a:t>Army Talent </a:t>
            </a:r>
            <a:r>
              <a:rPr lang="en-US" sz="700" b="1">
                <a:solidFill>
                  <a:prstClr val="black"/>
                </a:solidFill>
                <a:latin typeface=" Arial"/>
              </a:rPr>
              <a:t>Alignment Algorithm</a:t>
            </a:r>
            <a:endParaRPr lang="en-US" sz="700" b="1" dirty="0">
              <a:solidFill>
                <a:prstClr val="black"/>
              </a:solidFill>
              <a:latin typeface=" Arial"/>
            </a:endParaRPr>
          </a:p>
        </p:txBody>
      </p:sp>
      <p:sp>
        <p:nvSpPr>
          <p:cNvPr id="46" name="Curved Right Arrow 45"/>
          <p:cNvSpPr/>
          <p:nvPr/>
        </p:nvSpPr>
        <p:spPr>
          <a:xfrm rot="16200000">
            <a:off x="8150433" y="3724078"/>
            <a:ext cx="215346" cy="588763"/>
          </a:xfrm>
          <a:prstGeom prst="curved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47" name="Flowchart: Connector 46"/>
          <p:cNvSpPr/>
          <p:nvPr/>
        </p:nvSpPr>
        <p:spPr>
          <a:xfrm>
            <a:off x="8180878" y="4041741"/>
            <a:ext cx="161365" cy="161365"/>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dirty="0">
                <a:solidFill>
                  <a:prstClr val="white"/>
                </a:solidFill>
                <a:latin typeface=" Arial"/>
              </a:rPr>
              <a:t>4</a:t>
            </a:r>
          </a:p>
        </p:txBody>
      </p:sp>
      <p:sp>
        <p:nvSpPr>
          <p:cNvPr id="48" name="TextBox 47"/>
          <p:cNvSpPr txBox="1"/>
          <p:nvPr/>
        </p:nvSpPr>
        <p:spPr>
          <a:xfrm>
            <a:off x="7910932" y="4181951"/>
            <a:ext cx="710730" cy="200055"/>
          </a:xfrm>
          <a:prstGeom prst="rect">
            <a:avLst/>
          </a:prstGeom>
          <a:noFill/>
        </p:spPr>
        <p:txBody>
          <a:bodyPr wrap="square" rtlCol="0">
            <a:spAutoFit/>
          </a:bodyPr>
          <a:lstStyle/>
          <a:p>
            <a:pPr algn="ctr" defTabSz="457196">
              <a:defRPr/>
            </a:pPr>
            <a:r>
              <a:rPr lang="en-US" sz="700" b="1" dirty="0">
                <a:solidFill>
                  <a:prstClr val="black"/>
                </a:solidFill>
                <a:latin typeface=" Arial"/>
              </a:rPr>
              <a:t>Corrections</a:t>
            </a:r>
          </a:p>
        </p:txBody>
      </p:sp>
      <p:grpSp>
        <p:nvGrpSpPr>
          <p:cNvPr id="60" name="Group 59"/>
          <p:cNvGrpSpPr/>
          <p:nvPr/>
        </p:nvGrpSpPr>
        <p:grpSpPr>
          <a:xfrm>
            <a:off x="3269415" y="3489314"/>
            <a:ext cx="1032314" cy="382029"/>
            <a:chOff x="697303" y="4015881"/>
            <a:chExt cx="1032314" cy="382029"/>
          </a:xfrm>
        </p:grpSpPr>
        <p:sp>
          <p:nvSpPr>
            <p:cNvPr id="58" name="Curved Right Arrow 57"/>
            <p:cNvSpPr/>
            <p:nvPr/>
          </p:nvSpPr>
          <p:spPr>
            <a:xfrm>
              <a:off x="697303" y="4033874"/>
              <a:ext cx="504692" cy="364036"/>
            </a:xfrm>
            <a:prstGeom prst="curvedRightArrow">
              <a:avLst>
                <a:gd name="adj1" fmla="val 9335"/>
                <a:gd name="adj2" fmla="val 20176"/>
                <a:gd name="adj3" fmla="val 18788"/>
              </a:avLst>
            </a:prstGeom>
            <a:solidFill>
              <a:srgbClr val="0000FF"/>
            </a:solidFill>
            <a:ln w="0">
              <a:solidFill>
                <a:srgbClr val="0000FF"/>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59" name="Curved Right Arrow 58"/>
            <p:cNvSpPr/>
            <p:nvPr/>
          </p:nvSpPr>
          <p:spPr>
            <a:xfrm rot="10800000">
              <a:off x="1249399" y="4015881"/>
              <a:ext cx="480218" cy="364036"/>
            </a:xfrm>
            <a:prstGeom prst="curvedRightArrow">
              <a:avLst>
                <a:gd name="adj1" fmla="val 9335"/>
                <a:gd name="adj2" fmla="val 20176"/>
                <a:gd name="adj3" fmla="val 18788"/>
              </a:avLst>
            </a:prstGeom>
            <a:solidFill>
              <a:schemeClr val="accent1">
                <a:lumMod val="75000"/>
              </a:schemeClr>
            </a:solidFill>
            <a:ln w="0">
              <a:solidFill>
                <a:srgbClr val="0000FF"/>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grpSp>
      <p:sp>
        <p:nvSpPr>
          <p:cNvPr id="61" name="TextBox 60"/>
          <p:cNvSpPr txBox="1"/>
          <p:nvPr/>
        </p:nvSpPr>
        <p:spPr>
          <a:xfrm>
            <a:off x="3101978" y="3513543"/>
            <a:ext cx="1395966" cy="338554"/>
          </a:xfrm>
          <a:prstGeom prst="rect">
            <a:avLst/>
          </a:prstGeom>
          <a:noFill/>
        </p:spPr>
        <p:txBody>
          <a:bodyPr wrap="square" rtlCol="0">
            <a:spAutoFit/>
          </a:bodyPr>
          <a:lstStyle/>
          <a:p>
            <a:pPr algn="ctr" defTabSz="457196">
              <a:defRPr/>
            </a:pPr>
            <a:r>
              <a:rPr lang="en-US" sz="800" b="1" dirty="0">
                <a:solidFill>
                  <a:prstClr val="black"/>
                </a:solidFill>
                <a:latin typeface=" Arial"/>
              </a:rPr>
              <a:t>Market</a:t>
            </a:r>
          </a:p>
          <a:p>
            <a:pPr algn="ctr" defTabSz="457196">
              <a:defRPr/>
            </a:pPr>
            <a:r>
              <a:rPr lang="en-US" sz="800" b="1" dirty="0">
                <a:solidFill>
                  <a:prstClr val="black"/>
                </a:solidFill>
                <a:latin typeface=" Arial"/>
              </a:rPr>
              <a:t>Interaction</a:t>
            </a:r>
          </a:p>
        </p:txBody>
      </p:sp>
      <p:sp>
        <p:nvSpPr>
          <p:cNvPr id="32" name="Flowchart: Connector 31"/>
          <p:cNvSpPr/>
          <p:nvPr/>
        </p:nvSpPr>
        <p:spPr>
          <a:xfrm>
            <a:off x="5569578" y="3850101"/>
            <a:ext cx="161365" cy="161365"/>
          </a:xfrm>
          <a:prstGeom prst="flowChartConnec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dirty="0">
                <a:solidFill>
                  <a:prstClr val="white"/>
                </a:solidFill>
                <a:latin typeface=" Arial"/>
              </a:rPr>
              <a:t>1</a:t>
            </a:r>
          </a:p>
        </p:txBody>
      </p:sp>
      <p:sp>
        <p:nvSpPr>
          <p:cNvPr id="62" name="TextBox 61"/>
          <p:cNvSpPr txBox="1"/>
          <p:nvPr/>
        </p:nvSpPr>
        <p:spPr>
          <a:xfrm>
            <a:off x="5195628" y="3465808"/>
            <a:ext cx="940576" cy="400110"/>
          </a:xfrm>
          <a:prstGeom prst="rect">
            <a:avLst/>
          </a:prstGeom>
          <a:noFill/>
        </p:spPr>
        <p:txBody>
          <a:bodyPr wrap="square" rtlCol="0">
            <a:spAutoFit/>
          </a:bodyPr>
          <a:lstStyle/>
          <a:p>
            <a:pPr algn="ctr" defTabSz="457196">
              <a:defRPr/>
            </a:pPr>
            <a:r>
              <a:rPr lang="en-US" sz="1000" b="1" dirty="0">
                <a:solidFill>
                  <a:prstClr val="black"/>
                </a:solidFill>
                <a:latin typeface=" Arial"/>
              </a:rPr>
              <a:t>Locked</a:t>
            </a:r>
          </a:p>
          <a:p>
            <a:pPr algn="ctr" defTabSz="457196">
              <a:defRPr/>
            </a:pPr>
            <a:r>
              <a:rPr lang="en-US" sz="1000" b="1" dirty="0">
                <a:solidFill>
                  <a:prstClr val="black"/>
                </a:solidFill>
                <a:latin typeface=" Arial"/>
              </a:rPr>
              <a:t>Preferences</a:t>
            </a:r>
          </a:p>
        </p:txBody>
      </p:sp>
      <p:sp>
        <p:nvSpPr>
          <p:cNvPr id="75" name="Rounded Rectangle 74"/>
          <p:cNvSpPr/>
          <p:nvPr/>
        </p:nvSpPr>
        <p:spPr>
          <a:xfrm>
            <a:off x="2052146" y="3386624"/>
            <a:ext cx="514712"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DRL</a:t>
            </a:r>
          </a:p>
        </p:txBody>
      </p:sp>
      <p:sp>
        <p:nvSpPr>
          <p:cNvPr id="76" name="Rounded Rectangle 75"/>
          <p:cNvSpPr/>
          <p:nvPr/>
        </p:nvSpPr>
        <p:spPr>
          <a:xfrm>
            <a:off x="437497" y="3379724"/>
            <a:ext cx="514712" cy="40005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MER</a:t>
            </a:r>
          </a:p>
        </p:txBody>
      </p:sp>
      <p:sp>
        <p:nvSpPr>
          <p:cNvPr id="77" name="Rounded Rectangle 76"/>
          <p:cNvSpPr/>
          <p:nvPr/>
        </p:nvSpPr>
        <p:spPr>
          <a:xfrm>
            <a:off x="990845" y="4089385"/>
            <a:ext cx="1025603" cy="4000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ACMG &amp; other ASL guidance</a:t>
            </a:r>
          </a:p>
        </p:txBody>
      </p:sp>
      <p:sp>
        <p:nvSpPr>
          <p:cNvPr id="81" name="Rounded Rectangle 80"/>
          <p:cNvSpPr/>
          <p:nvPr/>
        </p:nvSpPr>
        <p:spPr>
          <a:xfrm>
            <a:off x="292553" y="1614811"/>
            <a:ext cx="1317172" cy="2139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400" b="1" dirty="0">
                <a:solidFill>
                  <a:prstClr val="black"/>
                </a:solidFill>
                <a:latin typeface=" Arial"/>
              </a:rPr>
              <a:t>Officers</a:t>
            </a:r>
          </a:p>
        </p:txBody>
      </p:sp>
      <p:sp>
        <p:nvSpPr>
          <p:cNvPr id="82" name="Rounded Rectangle 81"/>
          <p:cNvSpPr/>
          <p:nvPr/>
        </p:nvSpPr>
        <p:spPr>
          <a:xfrm>
            <a:off x="292553" y="2263797"/>
            <a:ext cx="1317172" cy="21399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400" b="1" dirty="0">
                <a:solidFill>
                  <a:prstClr val="black"/>
                </a:solidFill>
                <a:latin typeface=" Arial"/>
              </a:rPr>
              <a:t>Vacancies</a:t>
            </a:r>
          </a:p>
        </p:txBody>
      </p:sp>
      <p:sp>
        <p:nvSpPr>
          <p:cNvPr id="85" name="Rounded Rectangle 84"/>
          <p:cNvSpPr/>
          <p:nvPr/>
        </p:nvSpPr>
        <p:spPr>
          <a:xfrm>
            <a:off x="3585054" y="1913465"/>
            <a:ext cx="2145888" cy="2450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400" b="1" dirty="0">
                <a:solidFill>
                  <a:prstClr val="black"/>
                </a:solidFill>
                <a:latin typeface=" Arial"/>
              </a:rPr>
              <a:t>Regulated Marketplace</a:t>
            </a:r>
          </a:p>
        </p:txBody>
      </p:sp>
      <p:sp>
        <p:nvSpPr>
          <p:cNvPr id="86" name="Right Arrow 85"/>
          <p:cNvSpPr/>
          <p:nvPr/>
        </p:nvSpPr>
        <p:spPr>
          <a:xfrm>
            <a:off x="6233829" y="1770811"/>
            <a:ext cx="1571564" cy="51864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050" b="1" dirty="0">
                <a:solidFill>
                  <a:prstClr val="black"/>
                </a:solidFill>
                <a:latin typeface=" Arial"/>
              </a:rPr>
              <a:t>Clearing the Market</a:t>
            </a:r>
          </a:p>
        </p:txBody>
      </p:sp>
      <p:sp>
        <p:nvSpPr>
          <p:cNvPr id="87" name="Rounded Rectangle 86"/>
          <p:cNvSpPr/>
          <p:nvPr/>
        </p:nvSpPr>
        <p:spPr>
          <a:xfrm>
            <a:off x="7872316" y="1928525"/>
            <a:ext cx="1216977" cy="2254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050" b="1" dirty="0">
                <a:solidFill>
                  <a:prstClr val="black"/>
                </a:solidFill>
                <a:latin typeface=" Arial"/>
              </a:rPr>
              <a:t>Assignments</a:t>
            </a:r>
          </a:p>
        </p:txBody>
      </p:sp>
      <p:sp>
        <p:nvSpPr>
          <p:cNvPr id="88" name="TextBox 87"/>
          <p:cNvSpPr txBox="1"/>
          <p:nvPr/>
        </p:nvSpPr>
        <p:spPr>
          <a:xfrm>
            <a:off x="151301" y="2489001"/>
            <a:ext cx="2828494" cy="577081"/>
          </a:xfrm>
          <a:prstGeom prst="rect">
            <a:avLst/>
          </a:prstGeom>
          <a:noFill/>
        </p:spPr>
        <p:txBody>
          <a:bodyPr wrap="square" rtlCol="0">
            <a:spAutoFit/>
          </a:bodyPr>
          <a:lstStyle/>
          <a:p>
            <a:pPr algn="ctr" defTabSz="457196">
              <a:defRPr/>
            </a:pPr>
            <a:r>
              <a:rPr lang="en-US" sz="1050" b="1" i="1" u="sng" dirty="0">
                <a:solidFill>
                  <a:prstClr val="black"/>
                </a:solidFill>
                <a:latin typeface=" Arial"/>
              </a:rPr>
              <a:t>Readiness</a:t>
            </a:r>
            <a:r>
              <a:rPr lang="en-US" sz="1050" b="1" dirty="0">
                <a:solidFill>
                  <a:prstClr val="black"/>
                </a:solidFill>
                <a:latin typeface=" Arial"/>
              </a:rPr>
              <a:t> Determines the officers and vacancies that enter the market</a:t>
            </a:r>
          </a:p>
          <a:p>
            <a:pPr defTabSz="457196">
              <a:defRPr/>
            </a:pPr>
            <a:r>
              <a:rPr lang="en-US" sz="1050" b="1" dirty="0">
                <a:solidFill>
                  <a:srgbClr val="0000FF"/>
                </a:solidFill>
                <a:latin typeface=" Arial"/>
              </a:rPr>
              <a:t>***ATAP does not change this process***</a:t>
            </a:r>
          </a:p>
        </p:txBody>
      </p:sp>
      <p:sp>
        <p:nvSpPr>
          <p:cNvPr id="89" name="TextBox 88"/>
          <p:cNvSpPr txBox="1"/>
          <p:nvPr/>
        </p:nvSpPr>
        <p:spPr>
          <a:xfrm>
            <a:off x="3204562" y="2482489"/>
            <a:ext cx="2828494" cy="415498"/>
          </a:xfrm>
          <a:prstGeom prst="rect">
            <a:avLst/>
          </a:prstGeom>
          <a:noFill/>
        </p:spPr>
        <p:txBody>
          <a:bodyPr wrap="square" rtlCol="0">
            <a:spAutoFit/>
          </a:bodyPr>
          <a:lstStyle/>
          <a:p>
            <a:pPr algn="ctr" defTabSz="457196">
              <a:defRPr/>
            </a:pPr>
            <a:r>
              <a:rPr lang="en-US" sz="1050" b="1" dirty="0">
                <a:solidFill>
                  <a:prstClr val="black"/>
                </a:solidFill>
                <a:latin typeface=" Arial"/>
              </a:rPr>
              <a:t>Officers and units interact and submit preference information</a:t>
            </a:r>
          </a:p>
        </p:txBody>
      </p:sp>
      <p:sp>
        <p:nvSpPr>
          <p:cNvPr id="90" name="TextBox 89"/>
          <p:cNvSpPr txBox="1"/>
          <p:nvPr/>
        </p:nvSpPr>
        <p:spPr>
          <a:xfrm>
            <a:off x="6262160" y="2484822"/>
            <a:ext cx="2828494" cy="415498"/>
          </a:xfrm>
          <a:prstGeom prst="rect">
            <a:avLst/>
          </a:prstGeom>
          <a:noFill/>
        </p:spPr>
        <p:txBody>
          <a:bodyPr wrap="square" rtlCol="0">
            <a:spAutoFit/>
          </a:bodyPr>
          <a:lstStyle/>
          <a:p>
            <a:pPr algn="ctr" defTabSz="457196">
              <a:defRPr/>
            </a:pPr>
            <a:r>
              <a:rPr lang="en-US" sz="1050" b="1" dirty="0">
                <a:solidFill>
                  <a:prstClr val="black"/>
                </a:solidFill>
                <a:latin typeface=" Arial"/>
              </a:rPr>
              <a:t>Based on officer and unit preferences, Officers are matched to vacancies</a:t>
            </a:r>
          </a:p>
        </p:txBody>
      </p:sp>
      <p:sp>
        <p:nvSpPr>
          <p:cNvPr id="92" name="TextBox 91"/>
          <p:cNvSpPr txBox="1"/>
          <p:nvPr/>
        </p:nvSpPr>
        <p:spPr>
          <a:xfrm>
            <a:off x="3177988" y="1279093"/>
            <a:ext cx="2819400" cy="276999"/>
          </a:xfrm>
          <a:prstGeom prst="rect">
            <a:avLst/>
          </a:prstGeom>
          <a:solidFill>
            <a:schemeClr val="accent1">
              <a:lumMod val="75000"/>
            </a:schemeClr>
          </a:solidFill>
        </p:spPr>
        <p:txBody>
          <a:bodyPr wrap="square" rtlCol="0">
            <a:spAutoFit/>
          </a:bodyPr>
          <a:lstStyle/>
          <a:p>
            <a:pPr algn="ctr" defTabSz="457196">
              <a:defRPr/>
            </a:pPr>
            <a:r>
              <a:rPr lang="en-US" sz="1200" b="1" cap="small" dirty="0">
                <a:solidFill>
                  <a:prstClr val="white"/>
                </a:solidFill>
                <a:latin typeface=" Arial"/>
              </a:rPr>
              <a:t>Execute the Market</a:t>
            </a:r>
          </a:p>
        </p:txBody>
      </p:sp>
      <p:sp>
        <p:nvSpPr>
          <p:cNvPr id="93" name="TextBox 92"/>
          <p:cNvSpPr txBox="1"/>
          <p:nvPr/>
        </p:nvSpPr>
        <p:spPr>
          <a:xfrm>
            <a:off x="6254222" y="1304212"/>
            <a:ext cx="2816352" cy="276999"/>
          </a:xfrm>
          <a:prstGeom prst="rect">
            <a:avLst/>
          </a:prstGeom>
          <a:solidFill>
            <a:schemeClr val="accent1">
              <a:lumMod val="50000"/>
            </a:schemeClr>
          </a:solidFill>
        </p:spPr>
        <p:txBody>
          <a:bodyPr wrap="square" rtlCol="0">
            <a:spAutoFit/>
          </a:bodyPr>
          <a:lstStyle/>
          <a:p>
            <a:pPr algn="ctr" defTabSz="457196">
              <a:defRPr/>
            </a:pPr>
            <a:r>
              <a:rPr lang="en-US" sz="1200" b="1" cap="small" dirty="0">
                <a:solidFill>
                  <a:prstClr val="white"/>
                </a:solidFill>
                <a:latin typeface=" Arial"/>
              </a:rPr>
              <a:t>Clear the Market</a:t>
            </a:r>
          </a:p>
        </p:txBody>
      </p:sp>
      <p:sp>
        <p:nvSpPr>
          <p:cNvPr id="94" name="Curved Right Arrow 93"/>
          <p:cNvSpPr/>
          <p:nvPr/>
        </p:nvSpPr>
        <p:spPr>
          <a:xfrm rot="16200000">
            <a:off x="1365175" y="3127773"/>
            <a:ext cx="289680" cy="1704376"/>
          </a:xfrm>
          <a:prstGeom prst="curved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95" name="Rounded Rectangle 94"/>
          <p:cNvSpPr/>
          <p:nvPr/>
        </p:nvSpPr>
        <p:spPr>
          <a:xfrm>
            <a:off x="0" y="1277878"/>
            <a:ext cx="2996604" cy="4942170"/>
          </a:xfrm>
          <a:prstGeom prst="roundRect">
            <a:avLst>
              <a:gd name="adj" fmla="val 4401"/>
            </a:avLst>
          </a:prstGeom>
          <a:no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white"/>
              </a:solidFill>
              <a:latin typeface="Arial" panose="020B0604020202020204"/>
            </a:endParaRPr>
          </a:p>
        </p:txBody>
      </p:sp>
      <p:sp>
        <p:nvSpPr>
          <p:cNvPr id="96" name="Rounded Rectangle 95"/>
          <p:cNvSpPr/>
          <p:nvPr/>
        </p:nvSpPr>
        <p:spPr>
          <a:xfrm>
            <a:off x="3020031" y="1294783"/>
            <a:ext cx="3135485" cy="5025210"/>
          </a:xfrm>
          <a:prstGeom prst="roundRect">
            <a:avLst>
              <a:gd name="adj" fmla="val 7232"/>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white"/>
              </a:solidFill>
              <a:latin typeface="Arial" panose="020B0604020202020204"/>
            </a:endParaRPr>
          </a:p>
        </p:txBody>
      </p:sp>
      <p:sp>
        <p:nvSpPr>
          <p:cNvPr id="97" name="Rounded Rectangle 96"/>
          <p:cNvSpPr/>
          <p:nvPr/>
        </p:nvSpPr>
        <p:spPr>
          <a:xfrm>
            <a:off x="6186533" y="1294784"/>
            <a:ext cx="2956259" cy="4925265"/>
          </a:xfrm>
          <a:prstGeom prst="roundRect">
            <a:avLst>
              <a:gd name="adj" fmla="val 4234"/>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white"/>
              </a:solidFill>
              <a:latin typeface="Arial" panose="020B0604020202020204"/>
            </a:endParaRPr>
          </a:p>
        </p:txBody>
      </p:sp>
      <p:sp>
        <p:nvSpPr>
          <p:cNvPr id="91" name="TextBox 90"/>
          <p:cNvSpPr txBox="1"/>
          <p:nvPr/>
        </p:nvSpPr>
        <p:spPr>
          <a:xfrm>
            <a:off x="83065" y="1279125"/>
            <a:ext cx="2816352" cy="276999"/>
          </a:xfrm>
          <a:prstGeom prst="rect">
            <a:avLst/>
          </a:prstGeom>
          <a:solidFill>
            <a:schemeClr val="accent1">
              <a:lumMod val="40000"/>
              <a:lumOff val="60000"/>
            </a:schemeClr>
          </a:solidFill>
        </p:spPr>
        <p:txBody>
          <a:bodyPr wrap="square" rtlCol="0">
            <a:spAutoFit/>
          </a:bodyPr>
          <a:lstStyle/>
          <a:p>
            <a:pPr algn="ctr" defTabSz="457196">
              <a:defRPr/>
            </a:pPr>
            <a:r>
              <a:rPr lang="en-US" sz="1200" b="1" cap="small" dirty="0">
                <a:solidFill>
                  <a:prstClr val="black"/>
                </a:solidFill>
                <a:latin typeface=" Arial"/>
              </a:rPr>
              <a:t>Set the Conditions for the Market</a:t>
            </a:r>
          </a:p>
        </p:txBody>
      </p:sp>
      <p:sp>
        <p:nvSpPr>
          <p:cNvPr id="24" name="Rounded Rectangle 23"/>
          <p:cNvSpPr/>
          <p:nvPr/>
        </p:nvSpPr>
        <p:spPr>
          <a:xfrm>
            <a:off x="3228993" y="3966448"/>
            <a:ext cx="1100054" cy="4204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1100" b="1" dirty="0">
                <a:solidFill>
                  <a:prstClr val="black"/>
                </a:solidFill>
                <a:latin typeface=" Arial"/>
              </a:rPr>
              <a:t>Unit</a:t>
            </a:r>
          </a:p>
          <a:p>
            <a:pPr algn="ctr" defTabSz="457196">
              <a:defRPr/>
            </a:pPr>
            <a:r>
              <a:rPr lang="en-US" sz="1100" b="1" dirty="0">
                <a:solidFill>
                  <a:prstClr val="black"/>
                </a:solidFill>
                <a:latin typeface=" Arial"/>
              </a:rPr>
              <a:t>Preferences</a:t>
            </a:r>
          </a:p>
        </p:txBody>
      </p:sp>
      <p:sp>
        <p:nvSpPr>
          <p:cNvPr id="99" name="Bent Arrow 98"/>
          <p:cNvSpPr/>
          <p:nvPr/>
        </p:nvSpPr>
        <p:spPr>
          <a:xfrm rot="5400000">
            <a:off x="2593993" y="701696"/>
            <a:ext cx="206208" cy="2174744"/>
          </a:xfrm>
          <a:prstGeom prst="bentArrow">
            <a:avLst>
              <a:gd name="adj1" fmla="val 13944"/>
              <a:gd name="adj2" fmla="val 19792"/>
              <a:gd name="adj3" fmla="val 26844"/>
              <a:gd name="adj4" fmla="val 47114"/>
            </a:avLst>
          </a:prstGeom>
          <a:solidFill>
            <a:schemeClr val="tx1"/>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105" name="TextBox 104"/>
          <p:cNvSpPr txBox="1"/>
          <p:nvPr/>
        </p:nvSpPr>
        <p:spPr>
          <a:xfrm>
            <a:off x="6177827" y="4971609"/>
            <a:ext cx="2957467" cy="1046440"/>
          </a:xfrm>
          <a:prstGeom prst="rect">
            <a:avLst/>
          </a:prstGeom>
          <a:noFill/>
        </p:spPr>
        <p:txBody>
          <a:bodyPr wrap="square" rtlCol="0">
            <a:spAutoFit/>
          </a:bodyPr>
          <a:lstStyle/>
          <a:p>
            <a:pPr algn="ctr" defTabSz="457196">
              <a:defRPr/>
            </a:pPr>
            <a:r>
              <a:rPr lang="en-US" sz="1200" b="1" u="sng" dirty="0">
                <a:solidFill>
                  <a:prstClr val="black"/>
                </a:solidFill>
                <a:latin typeface=" Arial"/>
              </a:rPr>
              <a:t>Role of HRC</a:t>
            </a:r>
            <a:endParaRPr lang="en-US" sz="1200" b="1" dirty="0">
              <a:solidFill>
                <a:prstClr val="black"/>
              </a:solidFill>
              <a:latin typeface=" Arial"/>
            </a:endParaRPr>
          </a:p>
          <a:p>
            <a:pPr marL="112712" indent="-112712" defTabSz="457196">
              <a:buFont typeface="Arial" panose="020B0604020202020204" pitchFamily="34" charset="0"/>
              <a:buChar char="•"/>
              <a:defRPr/>
            </a:pPr>
            <a:r>
              <a:rPr lang="en-US" sz="1000" dirty="0">
                <a:solidFill>
                  <a:prstClr val="black"/>
                </a:solidFill>
                <a:latin typeface=" Arial"/>
              </a:rPr>
              <a:t>Brief market outcomes to ASL</a:t>
            </a:r>
          </a:p>
          <a:p>
            <a:pPr marL="112712" indent="-112712" defTabSz="457196">
              <a:buFont typeface="Arial" panose="020B0604020202020204" pitchFamily="34" charset="0"/>
              <a:buChar char="•"/>
              <a:defRPr/>
            </a:pPr>
            <a:r>
              <a:rPr lang="en-US" sz="1000" dirty="0">
                <a:solidFill>
                  <a:prstClr val="black"/>
                </a:solidFill>
                <a:latin typeface=" Arial"/>
              </a:rPr>
              <a:t>Identify potential issues, or need to re-slate (special circumstances, Performance Distribution Guidance, or market failure)</a:t>
            </a:r>
          </a:p>
          <a:p>
            <a:pPr marL="112712" indent="-112712" defTabSz="457196">
              <a:buFont typeface="Arial" panose="020B0604020202020204" pitchFamily="34" charset="0"/>
              <a:buChar char="•"/>
              <a:defRPr/>
            </a:pPr>
            <a:r>
              <a:rPr lang="en-US" sz="1000" dirty="0">
                <a:solidFill>
                  <a:prstClr val="black"/>
                </a:solidFill>
                <a:latin typeface=" Arial"/>
              </a:rPr>
              <a:t>Publish final slate based on ASL guidance</a:t>
            </a:r>
          </a:p>
        </p:txBody>
      </p:sp>
      <p:sp>
        <p:nvSpPr>
          <p:cNvPr id="106" name="object 14"/>
          <p:cNvSpPr/>
          <p:nvPr/>
        </p:nvSpPr>
        <p:spPr>
          <a:xfrm>
            <a:off x="3042019" y="4393181"/>
            <a:ext cx="3105112" cy="517782"/>
          </a:xfrm>
          <a:custGeom>
            <a:avLst/>
            <a:gdLst/>
            <a:ahLst/>
            <a:cxnLst/>
            <a:rect l="l" t="t" r="r" b="b"/>
            <a:pathLst>
              <a:path w="6350634" h="546100">
                <a:moveTo>
                  <a:pt x="6077712" y="0"/>
                </a:moveTo>
                <a:lnTo>
                  <a:pt x="272796" y="0"/>
                </a:lnTo>
                <a:lnTo>
                  <a:pt x="223760" y="4395"/>
                </a:lnTo>
                <a:lnTo>
                  <a:pt x="177609" y="17066"/>
                </a:lnTo>
                <a:lnTo>
                  <a:pt x="135111" y="37244"/>
                </a:lnTo>
                <a:lnTo>
                  <a:pt x="97037" y="64158"/>
                </a:lnTo>
                <a:lnTo>
                  <a:pt x="64158" y="97037"/>
                </a:lnTo>
                <a:lnTo>
                  <a:pt x="37244" y="135111"/>
                </a:lnTo>
                <a:lnTo>
                  <a:pt x="17066" y="177609"/>
                </a:lnTo>
                <a:lnTo>
                  <a:pt x="4395" y="223760"/>
                </a:lnTo>
                <a:lnTo>
                  <a:pt x="0" y="272796"/>
                </a:lnTo>
                <a:lnTo>
                  <a:pt x="4395" y="321831"/>
                </a:lnTo>
                <a:lnTo>
                  <a:pt x="17066" y="367982"/>
                </a:lnTo>
                <a:lnTo>
                  <a:pt x="37244" y="410480"/>
                </a:lnTo>
                <a:lnTo>
                  <a:pt x="64158" y="448554"/>
                </a:lnTo>
                <a:lnTo>
                  <a:pt x="97037" y="481433"/>
                </a:lnTo>
                <a:lnTo>
                  <a:pt x="135111" y="508347"/>
                </a:lnTo>
                <a:lnTo>
                  <a:pt x="177609" y="528525"/>
                </a:lnTo>
                <a:lnTo>
                  <a:pt x="223760" y="541196"/>
                </a:lnTo>
                <a:lnTo>
                  <a:pt x="272796" y="545592"/>
                </a:lnTo>
                <a:lnTo>
                  <a:pt x="6077712" y="545592"/>
                </a:lnTo>
                <a:lnTo>
                  <a:pt x="6126747" y="541196"/>
                </a:lnTo>
                <a:lnTo>
                  <a:pt x="6172898" y="528525"/>
                </a:lnTo>
                <a:lnTo>
                  <a:pt x="6215396" y="508347"/>
                </a:lnTo>
                <a:lnTo>
                  <a:pt x="6253470" y="481433"/>
                </a:lnTo>
                <a:lnTo>
                  <a:pt x="6286349" y="448554"/>
                </a:lnTo>
                <a:lnTo>
                  <a:pt x="6313263" y="410480"/>
                </a:lnTo>
                <a:lnTo>
                  <a:pt x="6333441" y="367982"/>
                </a:lnTo>
                <a:lnTo>
                  <a:pt x="6346112" y="321831"/>
                </a:lnTo>
                <a:lnTo>
                  <a:pt x="6350508" y="272796"/>
                </a:lnTo>
                <a:lnTo>
                  <a:pt x="6346112" y="223760"/>
                </a:lnTo>
                <a:lnTo>
                  <a:pt x="6333441" y="177609"/>
                </a:lnTo>
                <a:lnTo>
                  <a:pt x="6313263" y="135111"/>
                </a:lnTo>
                <a:lnTo>
                  <a:pt x="6286349" y="97037"/>
                </a:lnTo>
                <a:lnTo>
                  <a:pt x="6253470" y="64158"/>
                </a:lnTo>
                <a:lnTo>
                  <a:pt x="6215396" y="37244"/>
                </a:lnTo>
                <a:lnTo>
                  <a:pt x="6172898" y="17066"/>
                </a:lnTo>
                <a:lnTo>
                  <a:pt x="6126747" y="4395"/>
                </a:lnTo>
                <a:lnTo>
                  <a:pt x="6077712" y="0"/>
                </a:lnTo>
                <a:close/>
              </a:path>
            </a:pathLst>
          </a:custGeom>
          <a:solidFill>
            <a:schemeClr val="accent4">
              <a:lumMod val="40000"/>
              <a:lumOff val="60000"/>
            </a:schemeClr>
          </a:solidFill>
        </p:spPr>
        <p:txBody>
          <a:bodyPr wrap="square" lIns="0" tIns="0" rIns="0" bIns="0" rtlCol="0"/>
          <a:lstStyle/>
          <a:p>
            <a:pPr defTabSz="457196">
              <a:defRPr/>
            </a:pPr>
            <a:endParaRPr sz="1351">
              <a:solidFill>
                <a:prstClr val="black"/>
              </a:solidFill>
              <a:latin typeface="Arial" panose="020B0604020202020204"/>
            </a:endParaRPr>
          </a:p>
        </p:txBody>
      </p:sp>
      <p:sp>
        <p:nvSpPr>
          <p:cNvPr id="107" name="object 15"/>
          <p:cNvSpPr txBox="1"/>
          <p:nvPr/>
        </p:nvSpPr>
        <p:spPr>
          <a:xfrm>
            <a:off x="3089644" y="4413553"/>
            <a:ext cx="3026140" cy="449803"/>
          </a:xfrm>
          <a:prstGeom prst="rect">
            <a:avLst/>
          </a:prstGeom>
        </p:spPr>
        <p:txBody>
          <a:bodyPr vert="horz" wrap="square" lIns="0" tIns="0" rIns="0" bIns="0" rtlCol="0">
            <a:spAutoFit/>
          </a:bodyPr>
          <a:lstStyle/>
          <a:p>
            <a:pPr marR="3813" indent="9525" algn="ctr" defTabSz="457196">
              <a:lnSpc>
                <a:spcPct val="102299"/>
              </a:lnSpc>
              <a:defRPr/>
            </a:pPr>
            <a:r>
              <a:rPr sz="976" b="1" i="1" spc="11" dirty="0">
                <a:solidFill>
                  <a:srgbClr val="0000FF"/>
                </a:solidFill>
                <a:latin typeface="Arial"/>
                <a:cs typeface="Arial"/>
              </a:rPr>
              <a:t>This process gives </a:t>
            </a:r>
            <a:r>
              <a:rPr sz="976" b="1" i="1" spc="8" dirty="0">
                <a:solidFill>
                  <a:srgbClr val="0000FF"/>
                </a:solidFill>
                <a:latin typeface="Arial"/>
                <a:cs typeface="Arial"/>
              </a:rPr>
              <a:t>units </a:t>
            </a:r>
            <a:r>
              <a:rPr sz="976" b="1" i="1" spc="11" dirty="0">
                <a:solidFill>
                  <a:srgbClr val="0000FF"/>
                </a:solidFill>
                <a:latin typeface="Arial"/>
                <a:cs typeface="Arial"/>
              </a:rPr>
              <a:t>ownership </a:t>
            </a:r>
            <a:r>
              <a:rPr sz="976" b="1" i="1" spc="8" dirty="0">
                <a:solidFill>
                  <a:srgbClr val="0000FF"/>
                </a:solidFill>
                <a:latin typeface="Arial"/>
                <a:cs typeface="Arial"/>
              </a:rPr>
              <a:t>of </a:t>
            </a:r>
            <a:r>
              <a:rPr sz="976" b="1" i="1" spc="11" dirty="0">
                <a:solidFill>
                  <a:srgbClr val="0000FF"/>
                </a:solidFill>
                <a:latin typeface="Arial"/>
                <a:cs typeface="Arial"/>
              </a:rPr>
              <a:t>who goes </a:t>
            </a:r>
            <a:r>
              <a:rPr sz="976" b="1" i="1" spc="8" dirty="0">
                <a:solidFill>
                  <a:srgbClr val="0000FF"/>
                </a:solidFill>
                <a:latin typeface="Arial"/>
                <a:cs typeface="Arial"/>
              </a:rPr>
              <a:t>to</a:t>
            </a:r>
            <a:r>
              <a:rPr lang="en-US" sz="976" b="1" i="1" spc="8" dirty="0">
                <a:solidFill>
                  <a:srgbClr val="0000FF"/>
                </a:solidFill>
                <a:latin typeface="Arial"/>
                <a:cs typeface="Arial"/>
              </a:rPr>
              <a:t> t</a:t>
            </a:r>
            <a:r>
              <a:rPr sz="976" b="1" i="1" spc="8" dirty="0">
                <a:solidFill>
                  <a:srgbClr val="0000FF"/>
                </a:solidFill>
                <a:latin typeface="Arial"/>
                <a:cs typeface="Arial"/>
              </a:rPr>
              <a:t>heir formations. </a:t>
            </a:r>
            <a:r>
              <a:rPr sz="976" b="1" i="1" spc="4" dirty="0">
                <a:solidFill>
                  <a:srgbClr val="0000FF"/>
                </a:solidFill>
                <a:latin typeface="Arial"/>
                <a:cs typeface="Arial"/>
              </a:rPr>
              <a:t>It </a:t>
            </a:r>
            <a:r>
              <a:rPr sz="976" b="1" i="1" spc="8" dirty="0">
                <a:solidFill>
                  <a:srgbClr val="0000FF"/>
                </a:solidFill>
                <a:latin typeface="Arial"/>
                <a:cs typeface="Arial"/>
              </a:rPr>
              <a:t>is not tenable without </a:t>
            </a:r>
            <a:r>
              <a:rPr sz="976" b="1" i="1" spc="11" dirty="0">
                <a:solidFill>
                  <a:srgbClr val="0000FF"/>
                </a:solidFill>
                <a:latin typeface="Arial"/>
                <a:cs typeface="Arial"/>
              </a:rPr>
              <a:t>a</a:t>
            </a:r>
            <a:r>
              <a:rPr lang="en-US" sz="976" b="1" i="1" spc="11" dirty="0">
                <a:solidFill>
                  <a:srgbClr val="0000FF"/>
                </a:solidFill>
                <a:latin typeface="Arial"/>
                <a:cs typeface="Arial"/>
              </a:rPr>
              <a:t> </a:t>
            </a:r>
            <a:r>
              <a:rPr sz="976" b="1" i="1" spc="8" dirty="0">
                <a:solidFill>
                  <a:srgbClr val="0000FF"/>
                </a:solidFill>
                <a:latin typeface="Arial"/>
                <a:cs typeface="Arial"/>
              </a:rPr>
              <a:t>substantial </a:t>
            </a:r>
            <a:r>
              <a:rPr sz="976" b="1" i="1" spc="11" dirty="0">
                <a:solidFill>
                  <a:srgbClr val="0000FF"/>
                </a:solidFill>
                <a:latin typeface="Arial"/>
                <a:cs typeface="Arial"/>
              </a:rPr>
              <a:t>increase </a:t>
            </a:r>
            <a:r>
              <a:rPr sz="976" b="1" i="1" spc="8" dirty="0">
                <a:solidFill>
                  <a:srgbClr val="0000FF"/>
                </a:solidFill>
                <a:latin typeface="Arial"/>
                <a:cs typeface="Arial"/>
              </a:rPr>
              <a:t>in unit</a:t>
            </a:r>
            <a:r>
              <a:rPr sz="976" b="1" i="1" spc="-41" dirty="0">
                <a:solidFill>
                  <a:srgbClr val="0000FF"/>
                </a:solidFill>
                <a:latin typeface="Arial"/>
                <a:cs typeface="Arial"/>
              </a:rPr>
              <a:t> </a:t>
            </a:r>
            <a:r>
              <a:rPr sz="976" b="1" i="1" spc="8" dirty="0">
                <a:solidFill>
                  <a:srgbClr val="0000FF"/>
                </a:solidFill>
                <a:latin typeface="Arial"/>
                <a:cs typeface="Arial"/>
              </a:rPr>
              <a:t>participation.</a:t>
            </a:r>
            <a:endParaRPr sz="976" b="1" i="1" dirty="0">
              <a:solidFill>
                <a:srgbClr val="0000FF"/>
              </a:solidFill>
              <a:latin typeface="Arial"/>
              <a:cs typeface="Arial"/>
            </a:endParaRPr>
          </a:p>
        </p:txBody>
      </p:sp>
      <p:sp>
        <p:nvSpPr>
          <p:cNvPr id="84" name="Bent Arrow 83"/>
          <p:cNvSpPr/>
          <p:nvPr/>
        </p:nvSpPr>
        <p:spPr>
          <a:xfrm rot="5400000">
            <a:off x="2603518" y="1206652"/>
            <a:ext cx="206208" cy="2174744"/>
          </a:xfrm>
          <a:prstGeom prst="bentArrow">
            <a:avLst>
              <a:gd name="adj1" fmla="val 13944"/>
              <a:gd name="adj2" fmla="val 19792"/>
              <a:gd name="adj3" fmla="val 26844"/>
              <a:gd name="adj4" fmla="val 47114"/>
            </a:avLst>
          </a:prstGeom>
          <a:solidFill>
            <a:schemeClr val="tx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63" name="Bent Arrow 62"/>
          <p:cNvSpPr/>
          <p:nvPr/>
        </p:nvSpPr>
        <p:spPr>
          <a:xfrm rot="5400000">
            <a:off x="5253081" y="2243552"/>
            <a:ext cx="283188" cy="2131254"/>
          </a:xfrm>
          <a:prstGeom prst="bentArrow">
            <a:avLst>
              <a:gd name="adj1" fmla="val 13944"/>
              <a:gd name="adj2" fmla="val 19792"/>
              <a:gd name="adj3" fmla="val 30208"/>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65" name="Bent Arrow 64"/>
          <p:cNvSpPr/>
          <p:nvPr/>
        </p:nvSpPr>
        <p:spPr>
          <a:xfrm rot="5400000">
            <a:off x="5252892" y="2982197"/>
            <a:ext cx="283188" cy="2130876"/>
          </a:xfrm>
          <a:prstGeom prst="bentArrow">
            <a:avLst>
              <a:gd name="adj1" fmla="val 13944"/>
              <a:gd name="adj2" fmla="val 19792"/>
              <a:gd name="adj3" fmla="val 30208"/>
              <a:gd name="adj4" fmla="val 43750"/>
            </a:avLst>
          </a:prstGeom>
          <a:solidFill>
            <a:schemeClr val="tx1"/>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black"/>
              </a:solidFill>
              <a:latin typeface="Arial" panose="020B0604020202020204"/>
            </a:endParaRPr>
          </a:p>
        </p:txBody>
      </p:sp>
      <p:sp>
        <p:nvSpPr>
          <p:cNvPr id="108" name="Rounded Rectangle 107"/>
          <p:cNvSpPr/>
          <p:nvPr/>
        </p:nvSpPr>
        <p:spPr>
          <a:xfrm>
            <a:off x="4593690" y="4917227"/>
            <a:ext cx="45719" cy="12801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endParaRPr lang="en-US">
              <a:solidFill>
                <a:prstClr val="white"/>
              </a:solidFill>
              <a:latin typeface="Arial" panose="020B0604020202020204"/>
            </a:endParaRPr>
          </a:p>
        </p:txBody>
      </p:sp>
      <p:cxnSp>
        <p:nvCxnSpPr>
          <p:cNvPr id="110" name="Straight Connector 109"/>
          <p:cNvCxnSpPr/>
          <p:nvPr/>
        </p:nvCxnSpPr>
        <p:spPr>
          <a:xfrm>
            <a:off x="29743" y="6592386"/>
            <a:ext cx="911304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21480000" flipH="1">
            <a:off x="77288" y="6499231"/>
            <a:ext cx="12192"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21480000" flipH="1">
            <a:off x="2998270" y="6493977"/>
            <a:ext cx="12192"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21480000" flipH="1">
            <a:off x="6156064" y="6489968"/>
            <a:ext cx="12192"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21480000" flipH="1">
            <a:off x="9081366" y="6490445"/>
            <a:ext cx="12192"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3013937" y="6290942"/>
            <a:ext cx="3141121" cy="338554"/>
          </a:xfrm>
          <a:prstGeom prst="rect">
            <a:avLst/>
          </a:prstGeom>
          <a:noFill/>
        </p:spPr>
        <p:txBody>
          <a:bodyPr wrap="square" rtlCol="0">
            <a:spAutoFit/>
          </a:bodyPr>
          <a:lstStyle/>
          <a:p>
            <a:pPr defTabSz="457196">
              <a:defRPr/>
            </a:pPr>
            <a:r>
              <a:rPr lang="en-US" sz="800" b="1" dirty="0">
                <a:solidFill>
                  <a:prstClr val="black"/>
                </a:solidFill>
                <a:latin typeface=" Arial"/>
              </a:rPr>
              <a:t>(OPEN)                                 Market                               (CLOSE)</a:t>
            </a:r>
          </a:p>
          <a:p>
            <a:pPr defTabSz="457196">
              <a:defRPr/>
            </a:pPr>
            <a:r>
              <a:rPr lang="en-US" sz="800" dirty="0">
                <a:solidFill>
                  <a:prstClr val="black"/>
                </a:solidFill>
                <a:latin typeface=" Arial"/>
              </a:rPr>
              <a:t>(01OCT) 					        (01DEC)</a:t>
            </a:r>
          </a:p>
        </p:txBody>
      </p:sp>
      <p:sp>
        <p:nvSpPr>
          <p:cNvPr id="119" name="TextBox 118"/>
          <p:cNvSpPr txBox="1"/>
          <p:nvPr/>
        </p:nvSpPr>
        <p:spPr>
          <a:xfrm>
            <a:off x="1846909" y="6292099"/>
            <a:ext cx="1045217" cy="338554"/>
          </a:xfrm>
          <a:prstGeom prst="rect">
            <a:avLst/>
          </a:prstGeom>
          <a:noFill/>
        </p:spPr>
        <p:txBody>
          <a:bodyPr wrap="square" rtlCol="0">
            <a:spAutoFit/>
          </a:bodyPr>
          <a:lstStyle/>
          <a:p>
            <a:pPr algn="ctr" defTabSz="457196">
              <a:defRPr/>
            </a:pPr>
            <a:r>
              <a:rPr lang="en-US" sz="800" b="1" dirty="0">
                <a:solidFill>
                  <a:prstClr val="black"/>
                </a:solidFill>
                <a:latin typeface=" Arial"/>
              </a:rPr>
              <a:t>MER</a:t>
            </a:r>
          </a:p>
          <a:p>
            <a:pPr algn="ctr" defTabSz="457196">
              <a:defRPr/>
            </a:pPr>
            <a:r>
              <a:rPr lang="en-US" sz="800" dirty="0">
                <a:solidFill>
                  <a:prstClr val="black"/>
                </a:solidFill>
                <a:latin typeface=" Arial"/>
              </a:rPr>
              <a:t>(AUG)</a:t>
            </a:r>
          </a:p>
        </p:txBody>
      </p:sp>
      <p:sp>
        <p:nvSpPr>
          <p:cNvPr id="120" name="TextBox 119"/>
          <p:cNvSpPr txBox="1"/>
          <p:nvPr/>
        </p:nvSpPr>
        <p:spPr>
          <a:xfrm>
            <a:off x="-77219" y="6292767"/>
            <a:ext cx="1327045" cy="338554"/>
          </a:xfrm>
          <a:prstGeom prst="rect">
            <a:avLst/>
          </a:prstGeom>
          <a:noFill/>
        </p:spPr>
        <p:txBody>
          <a:bodyPr wrap="square" rtlCol="0">
            <a:spAutoFit/>
          </a:bodyPr>
          <a:lstStyle/>
          <a:p>
            <a:pPr algn="ctr" defTabSz="457196">
              <a:defRPr/>
            </a:pPr>
            <a:r>
              <a:rPr lang="en-US" sz="800" b="1" dirty="0">
                <a:solidFill>
                  <a:prstClr val="black"/>
                </a:solidFill>
                <a:latin typeface=" Arial"/>
              </a:rPr>
              <a:t>Officer Identification</a:t>
            </a:r>
          </a:p>
          <a:p>
            <a:pPr algn="ctr" defTabSz="457196">
              <a:defRPr/>
            </a:pPr>
            <a:r>
              <a:rPr lang="en-US" sz="800" dirty="0">
                <a:solidFill>
                  <a:prstClr val="black"/>
                </a:solidFill>
                <a:latin typeface=" Arial"/>
              </a:rPr>
              <a:t>(JUN-AUG)</a:t>
            </a:r>
          </a:p>
        </p:txBody>
      </p:sp>
      <p:sp>
        <p:nvSpPr>
          <p:cNvPr id="122" name="TextBox 121"/>
          <p:cNvSpPr txBox="1"/>
          <p:nvPr/>
        </p:nvSpPr>
        <p:spPr>
          <a:xfrm>
            <a:off x="6085971" y="6290943"/>
            <a:ext cx="1133435" cy="338554"/>
          </a:xfrm>
          <a:prstGeom prst="rect">
            <a:avLst/>
          </a:prstGeom>
          <a:noFill/>
        </p:spPr>
        <p:txBody>
          <a:bodyPr wrap="square" rtlCol="0">
            <a:spAutoFit/>
          </a:bodyPr>
          <a:lstStyle/>
          <a:p>
            <a:pPr algn="ctr" defTabSz="457196">
              <a:defRPr/>
            </a:pPr>
            <a:r>
              <a:rPr lang="en-US" sz="800" b="1" dirty="0">
                <a:solidFill>
                  <a:prstClr val="black"/>
                </a:solidFill>
                <a:latin typeface=" Arial"/>
              </a:rPr>
              <a:t>Market Processing</a:t>
            </a:r>
          </a:p>
          <a:p>
            <a:pPr algn="ctr" defTabSz="457196">
              <a:defRPr/>
            </a:pPr>
            <a:r>
              <a:rPr lang="en-US" sz="800" dirty="0">
                <a:solidFill>
                  <a:prstClr val="black"/>
                </a:solidFill>
                <a:latin typeface=" Arial"/>
              </a:rPr>
              <a:t>(JAN-FEB)</a:t>
            </a:r>
          </a:p>
        </p:txBody>
      </p:sp>
      <p:sp>
        <p:nvSpPr>
          <p:cNvPr id="123" name="TextBox 122"/>
          <p:cNvSpPr txBox="1"/>
          <p:nvPr/>
        </p:nvSpPr>
        <p:spPr>
          <a:xfrm>
            <a:off x="7048924" y="6300296"/>
            <a:ext cx="1133435" cy="338554"/>
          </a:xfrm>
          <a:prstGeom prst="rect">
            <a:avLst/>
          </a:prstGeom>
          <a:noFill/>
        </p:spPr>
        <p:txBody>
          <a:bodyPr wrap="square" rtlCol="0">
            <a:spAutoFit/>
          </a:bodyPr>
          <a:lstStyle/>
          <a:p>
            <a:pPr algn="ctr" defTabSz="457196">
              <a:defRPr/>
            </a:pPr>
            <a:r>
              <a:rPr lang="en-US" sz="800" b="1" dirty="0">
                <a:solidFill>
                  <a:prstClr val="black"/>
                </a:solidFill>
                <a:latin typeface=" Arial"/>
              </a:rPr>
              <a:t>Slate Adjustments</a:t>
            </a:r>
          </a:p>
          <a:p>
            <a:pPr algn="ctr" defTabSz="457196">
              <a:defRPr/>
            </a:pPr>
            <a:r>
              <a:rPr lang="en-US" sz="800" dirty="0">
                <a:solidFill>
                  <a:prstClr val="black"/>
                </a:solidFill>
                <a:latin typeface=" Arial"/>
              </a:rPr>
              <a:t>(FEB)</a:t>
            </a:r>
          </a:p>
        </p:txBody>
      </p:sp>
      <p:sp>
        <p:nvSpPr>
          <p:cNvPr id="124" name="TextBox 123"/>
          <p:cNvSpPr txBox="1"/>
          <p:nvPr/>
        </p:nvSpPr>
        <p:spPr>
          <a:xfrm>
            <a:off x="7724577" y="6290942"/>
            <a:ext cx="1133435" cy="338554"/>
          </a:xfrm>
          <a:prstGeom prst="rect">
            <a:avLst/>
          </a:prstGeom>
          <a:noFill/>
        </p:spPr>
        <p:txBody>
          <a:bodyPr wrap="square" rtlCol="0">
            <a:spAutoFit/>
          </a:bodyPr>
          <a:lstStyle/>
          <a:p>
            <a:pPr algn="ctr" defTabSz="457196">
              <a:defRPr/>
            </a:pPr>
            <a:r>
              <a:rPr lang="en-US" sz="800" b="1" dirty="0">
                <a:solidFill>
                  <a:prstClr val="black"/>
                </a:solidFill>
                <a:latin typeface=" Arial"/>
              </a:rPr>
              <a:t>RFO</a:t>
            </a:r>
          </a:p>
          <a:p>
            <a:pPr algn="ctr" defTabSz="457196">
              <a:defRPr/>
            </a:pPr>
            <a:r>
              <a:rPr lang="en-US" sz="800" dirty="0">
                <a:solidFill>
                  <a:prstClr val="black"/>
                </a:solidFill>
                <a:latin typeface=" Arial"/>
              </a:rPr>
              <a:t>(FEB-MAR)</a:t>
            </a:r>
          </a:p>
        </p:txBody>
      </p:sp>
      <p:sp>
        <p:nvSpPr>
          <p:cNvPr id="125" name="TextBox 124"/>
          <p:cNvSpPr txBox="1"/>
          <p:nvPr/>
        </p:nvSpPr>
        <p:spPr>
          <a:xfrm>
            <a:off x="8258106" y="6300296"/>
            <a:ext cx="1133435" cy="338554"/>
          </a:xfrm>
          <a:prstGeom prst="rect">
            <a:avLst/>
          </a:prstGeom>
          <a:noFill/>
        </p:spPr>
        <p:txBody>
          <a:bodyPr wrap="square" rtlCol="0">
            <a:spAutoFit/>
          </a:bodyPr>
          <a:lstStyle/>
          <a:p>
            <a:pPr algn="ctr" defTabSz="457196">
              <a:defRPr/>
            </a:pPr>
            <a:r>
              <a:rPr lang="en-US" sz="800" b="1" dirty="0">
                <a:solidFill>
                  <a:prstClr val="black"/>
                </a:solidFill>
                <a:latin typeface=" Arial"/>
              </a:rPr>
              <a:t>REPORT</a:t>
            </a:r>
          </a:p>
          <a:p>
            <a:pPr algn="ctr" defTabSz="457196">
              <a:defRPr/>
            </a:pPr>
            <a:r>
              <a:rPr lang="en-US" sz="800" dirty="0">
                <a:solidFill>
                  <a:prstClr val="black"/>
                </a:solidFill>
                <a:latin typeface=" Arial"/>
              </a:rPr>
              <a:t>(APR-SEP)</a:t>
            </a:r>
          </a:p>
        </p:txBody>
      </p:sp>
      <p:cxnSp>
        <p:nvCxnSpPr>
          <p:cNvPr id="126" name="Straight Connector 125"/>
          <p:cNvCxnSpPr/>
          <p:nvPr/>
        </p:nvCxnSpPr>
        <p:spPr>
          <a:xfrm>
            <a:off x="243105" y="6762204"/>
            <a:ext cx="8686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3432321" y="6625239"/>
            <a:ext cx="2264013" cy="215444"/>
          </a:xfrm>
          <a:prstGeom prst="rect">
            <a:avLst/>
          </a:prstGeom>
          <a:solidFill>
            <a:schemeClr val="bg1"/>
          </a:solidFill>
        </p:spPr>
        <p:txBody>
          <a:bodyPr wrap="square" rtlCol="0">
            <a:spAutoFit/>
          </a:bodyPr>
          <a:lstStyle/>
          <a:p>
            <a:pPr algn="ctr" defTabSz="457196">
              <a:defRPr/>
            </a:pPr>
            <a:r>
              <a:rPr lang="en-US" sz="800" dirty="0">
                <a:solidFill>
                  <a:srgbClr val="0000FF"/>
                </a:solidFill>
                <a:latin typeface=" Arial"/>
              </a:rPr>
              <a:t>~ 15 month movement cycle timeline (20-02)</a:t>
            </a:r>
          </a:p>
        </p:txBody>
      </p:sp>
      <p:cxnSp>
        <p:nvCxnSpPr>
          <p:cNvPr id="129" name="Straight Connector 128"/>
          <p:cNvCxnSpPr/>
          <p:nvPr/>
        </p:nvCxnSpPr>
        <p:spPr>
          <a:xfrm>
            <a:off x="36566" y="6599210"/>
            <a:ext cx="213363" cy="169818"/>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8921931" y="6598811"/>
            <a:ext cx="213363" cy="16378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32" name="Title 2"/>
          <p:cNvSpPr txBox="1">
            <a:spLocks/>
          </p:cNvSpPr>
          <p:nvPr/>
        </p:nvSpPr>
        <p:spPr>
          <a:xfrm>
            <a:off x="0" y="73046"/>
            <a:ext cx="7306235" cy="437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91">
              <a:defRPr/>
            </a:pPr>
            <a:r>
              <a:rPr lang="en-US" sz="2400" b="1" dirty="0">
                <a:solidFill>
                  <a:prstClr val="black"/>
                </a:solidFill>
                <a:latin typeface=" Arial"/>
              </a:rPr>
              <a:t>The Army Talent Alignment Process</a:t>
            </a:r>
          </a:p>
        </p:txBody>
      </p:sp>
      <p:sp>
        <p:nvSpPr>
          <p:cNvPr id="78" name="Rounded Rectangle 77"/>
          <p:cNvSpPr/>
          <p:nvPr/>
        </p:nvSpPr>
        <p:spPr>
          <a:xfrm>
            <a:off x="202415" y="3052567"/>
            <a:ext cx="1025603" cy="4000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Unit Submitted Vacancies</a:t>
            </a:r>
          </a:p>
        </p:txBody>
      </p:sp>
      <p:sp>
        <p:nvSpPr>
          <p:cNvPr id="79" name="Rounded Rectangle 78"/>
          <p:cNvSpPr/>
          <p:nvPr/>
        </p:nvSpPr>
        <p:spPr>
          <a:xfrm>
            <a:off x="1803014" y="3053795"/>
            <a:ext cx="1025603" cy="40005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96">
              <a:defRPr/>
            </a:pPr>
            <a:r>
              <a:rPr lang="en-US" sz="800" b="1" dirty="0">
                <a:solidFill>
                  <a:prstClr val="black"/>
                </a:solidFill>
                <a:latin typeface=" Arial"/>
              </a:rPr>
              <a:t>HRC Validated Vacancies</a:t>
            </a:r>
          </a:p>
        </p:txBody>
      </p:sp>
      <p:sp>
        <p:nvSpPr>
          <p:cNvPr id="74" name="TextBox 73"/>
          <p:cNvSpPr txBox="1"/>
          <p:nvPr/>
        </p:nvSpPr>
        <p:spPr>
          <a:xfrm>
            <a:off x="9863" y="4631920"/>
            <a:ext cx="2974292" cy="1231106"/>
          </a:xfrm>
          <a:prstGeom prst="rect">
            <a:avLst/>
          </a:prstGeom>
          <a:noFill/>
        </p:spPr>
        <p:txBody>
          <a:bodyPr wrap="square" rtlCol="0">
            <a:spAutoFit/>
          </a:bodyPr>
          <a:lstStyle/>
          <a:p>
            <a:pPr algn="ctr" defTabSz="457196">
              <a:defRPr/>
            </a:pPr>
            <a:r>
              <a:rPr lang="en-US" sz="1200" b="1" u="sng" dirty="0">
                <a:solidFill>
                  <a:prstClr val="black"/>
                </a:solidFill>
                <a:latin typeface=" Arial"/>
              </a:rPr>
              <a:t>Role of HRC</a:t>
            </a:r>
            <a:endParaRPr lang="en-US" sz="1200" b="1" dirty="0">
              <a:solidFill>
                <a:prstClr val="black"/>
              </a:solidFill>
              <a:latin typeface=" Arial"/>
            </a:endParaRPr>
          </a:p>
          <a:p>
            <a:pPr marL="112712" indent="-112712" defTabSz="457196">
              <a:buFont typeface="Arial" panose="020B0604020202020204" pitchFamily="34" charset="0"/>
              <a:buChar char="•"/>
              <a:defRPr/>
            </a:pPr>
            <a:r>
              <a:rPr lang="en-US" sz="1000" dirty="0">
                <a:solidFill>
                  <a:prstClr val="black"/>
                </a:solidFill>
                <a:latin typeface=" Arial"/>
              </a:rPr>
              <a:t>Based on the needs of the Army: Identify moving officers, validate unit vacancies, and identify </a:t>
            </a:r>
            <a:r>
              <a:rPr lang="en-US" sz="1000" b="1" i="1" u="sng" dirty="0">
                <a:solidFill>
                  <a:prstClr val="black"/>
                </a:solidFill>
                <a:latin typeface=" Arial"/>
              </a:rPr>
              <a:t>all markets</a:t>
            </a:r>
            <a:r>
              <a:rPr lang="en-US" sz="1000" dirty="0">
                <a:solidFill>
                  <a:prstClr val="black"/>
                </a:solidFill>
                <a:latin typeface=" Arial"/>
              </a:rPr>
              <a:t> for which officers are eligible</a:t>
            </a:r>
          </a:p>
          <a:p>
            <a:pPr marL="112712" indent="-112712" defTabSz="457196">
              <a:buFont typeface="Arial" panose="020B0604020202020204" pitchFamily="34" charset="0"/>
              <a:buChar char="•"/>
              <a:defRPr/>
            </a:pPr>
            <a:r>
              <a:rPr lang="en-US" sz="1000" dirty="0">
                <a:solidFill>
                  <a:prstClr val="black"/>
                </a:solidFill>
                <a:latin typeface=" Arial"/>
              </a:rPr>
              <a:t>Identify and publish market timelines </a:t>
            </a:r>
          </a:p>
          <a:p>
            <a:pPr defTabSz="457196">
              <a:defRPr/>
            </a:pPr>
            <a:endParaRPr lang="en-US" sz="1200" dirty="0">
              <a:solidFill>
                <a:prstClr val="black"/>
              </a:solidFill>
              <a:latin typeface=" Arial"/>
            </a:endParaRPr>
          </a:p>
        </p:txBody>
      </p:sp>
      <p:sp>
        <p:nvSpPr>
          <p:cNvPr id="80" name="TextBox 79"/>
          <p:cNvSpPr txBox="1"/>
          <p:nvPr/>
        </p:nvSpPr>
        <p:spPr>
          <a:xfrm>
            <a:off x="25919" y="5616043"/>
            <a:ext cx="2974292" cy="584775"/>
          </a:xfrm>
          <a:prstGeom prst="rect">
            <a:avLst/>
          </a:prstGeom>
          <a:noFill/>
        </p:spPr>
        <p:txBody>
          <a:bodyPr wrap="square" rtlCol="0">
            <a:spAutoFit/>
          </a:bodyPr>
          <a:lstStyle/>
          <a:p>
            <a:pPr algn="ctr" defTabSz="457196">
              <a:defRPr/>
            </a:pPr>
            <a:r>
              <a:rPr lang="en-US" sz="1200" b="1" u="sng" dirty="0">
                <a:solidFill>
                  <a:prstClr val="black"/>
                </a:solidFill>
                <a:latin typeface=" Arial"/>
              </a:rPr>
              <a:t>Role of Unit</a:t>
            </a:r>
            <a:endParaRPr lang="en-US" sz="1000" dirty="0">
              <a:solidFill>
                <a:srgbClr val="0000FF"/>
              </a:solidFill>
              <a:latin typeface=" Arial"/>
            </a:endParaRPr>
          </a:p>
          <a:p>
            <a:pPr marL="112712" indent="-112712" defTabSz="457196">
              <a:buFont typeface="Arial" panose="020B0604020202020204" pitchFamily="34" charset="0"/>
              <a:buChar char="•"/>
              <a:defRPr/>
            </a:pPr>
            <a:r>
              <a:rPr lang="en-US" sz="1000" dirty="0">
                <a:solidFill>
                  <a:srgbClr val="0000FF"/>
                </a:solidFill>
                <a:latin typeface=" Arial"/>
              </a:rPr>
              <a:t>Make assignment considerations earlier</a:t>
            </a:r>
          </a:p>
          <a:p>
            <a:pPr marL="112712" indent="-112712" defTabSz="457196">
              <a:buFont typeface="Arial" panose="020B0604020202020204" pitchFamily="34" charset="0"/>
              <a:buChar char="•"/>
              <a:defRPr/>
            </a:pPr>
            <a:r>
              <a:rPr lang="en-US" sz="1000" dirty="0">
                <a:solidFill>
                  <a:srgbClr val="0000FF"/>
                </a:solidFill>
                <a:latin typeface=" Arial"/>
              </a:rPr>
              <a:t>Advertise vacancies accurately and robustly</a:t>
            </a:r>
          </a:p>
        </p:txBody>
      </p:sp>
      <p:sp>
        <p:nvSpPr>
          <p:cNvPr id="83" name="TextBox 82"/>
          <p:cNvSpPr txBox="1"/>
          <p:nvPr/>
        </p:nvSpPr>
        <p:spPr>
          <a:xfrm>
            <a:off x="4631857" y="4860385"/>
            <a:ext cx="1524000" cy="1200329"/>
          </a:xfrm>
          <a:prstGeom prst="rect">
            <a:avLst/>
          </a:prstGeom>
          <a:noFill/>
          <a:ln>
            <a:noFill/>
          </a:ln>
        </p:spPr>
        <p:txBody>
          <a:bodyPr wrap="square" rtlCol="0">
            <a:spAutoFit/>
          </a:bodyPr>
          <a:lstStyle/>
          <a:p>
            <a:pPr algn="ctr" defTabSz="457196">
              <a:defRPr/>
            </a:pPr>
            <a:r>
              <a:rPr lang="en-US" sz="1200" b="1" u="sng" dirty="0">
                <a:solidFill>
                  <a:prstClr val="black"/>
                </a:solidFill>
                <a:latin typeface=" Arial"/>
              </a:rPr>
              <a:t>Role of the Officer</a:t>
            </a:r>
          </a:p>
          <a:p>
            <a:pPr marL="112712" indent="-112712" defTabSz="457196">
              <a:buFont typeface="Arial" panose="020B0604020202020204" pitchFamily="34" charset="0"/>
              <a:buChar char="•"/>
              <a:defRPr/>
            </a:pPr>
            <a:r>
              <a:rPr lang="en-US" sz="1000" dirty="0">
                <a:solidFill>
                  <a:prstClr val="black"/>
                </a:solidFill>
                <a:latin typeface=" Arial"/>
              </a:rPr>
              <a:t>Create résumé</a:t>
            </a:r>
          </a:p>
          <a:p>
            <a:pPr marL="112712" indent="-112712" defTabSz="457196">
              <a:buFont typeface="Arial" panose="020B0604020202020204" pitchFamily="34" charset="0"/>
              <a:buChar char="•"/>
              <a:defRPr/>
            </a:pPr>
            <a:r>
              <a:rPr lang="en-US" sz="1000" dirty="0">
                <a:solidFill>
                  <a:prstClr val="black"/>
                </a:solidFill>
                <a:latin typeface=" Arial"/>
              </a:rPr>
              <a:t>Identify KSBs</a:t>
            </a:r>
          </a:p>
          <a:p>
            <a:pPr marL="112712" indent="-112712" defTabSz="457196">
              <a:buFont typeface="Arial" panose="020B0604020202020204" pitchFamily="34" charset="0"/>
              <a:buChar char="•"/>
              <a:defRPr/>
            </a:pPr>
            <a:r>
              <a:rPr lang="en-US" sz="1000" dirty="0">
                <a:solidFill>
                  <a:prstClr val="black"/>
                </a:solidFill>
                <a:latin typeface=" Arial"/>
              </a:rPr>
              <a:t>Contact units/incumbents</a:t>
            </a:r>
          </a:p>
          <a:p>
            <a:pPr marL="112712" indent="-112712" defTabSz="457196">
              <a:buFont typeface="Arial" panose="020B0604020202020204" pitchFamily="34" charset="0"/>
              <a:buChar char="•"/>
              <a:defRPr/>
            </a:pPr>
            <a:r>
              <a:rPr lang="en-US" sz="1000" dirty="0">
                <a:solidFill>
                  <a:prstClr val="black"/>
                </a:solidFill>
                <a:latin typeface=" Arial"/>
              </a:rPr>
              <a:t>Rank vacancies in order of preference</a:t>
            </a:r>
          </a:p>
        </p:txBody>
      </p:sp>
      <p:sp>
        <p:nvSpPr>
          <p:cNvPr id="98" name="TextBox 97"/>
          <p:cNvSpPr txBox="1"/>
          <p:nvPr/>
        </p:nvSpPr>
        <p:spPr>
          <a:xfrm>
            <a:off x="3016548" y="4860681"/>
            <a:ext cx="1762834" cy="1354217"/>
          </a:xfrm>
          <a:prstGeom prst="rect">
            <a:avLst/>
          </a:prstGeom>
          <a:noFill/>
        </p:spPr>
        <p:txBody>
          <a:bodyPr wrap="square" rtlCol="0">
            <a:spAutoFit/>
          </a:bodyPr>
          <a:lstStyle/>
          <a:p>
            <a:pPr defTabSz="457196">
              <a:defRPr/>
            </a:pPr>
            <a:r>
              <a:rPr lang="en-US" sz="1200" b="1" dirty="0">
                <a:solidFill>
                  <a:prstClr val="black"/>
                </a:solidFill>
                <a:latin typeface=" Arial"/>
              </a:rPr>
              <a:t>   </a:t>
            </a:r>
            <a:r>
              <a:rPr lang="en-US" sz="1200" b="1" u="sng" dirty="0">
                <a:solidFill>
                  <a:prstClr val="black"/>
                </a:solidFill>
                <a:latin typeface=" Arial"/>
              </a:rPr>
              <a:t>Role of the Unit</a:t>
            </a:r>
            <a:endParaRPr lang="en-US" sz="1000" dirty="0">
              <a:solidFill>
                <a:prstClr val="black"/>
              </a:solidFill>
              <a:latin typeface=" Arial"/>
            </a:endParaRPr>
          </a:p>
          <a:p>
            <a:pPr marL="112712" indent="-112712" defTabSz="457196">
              <a:buFont typeface="Arial" panose="020B0604020202020204" pitchFamily="34" charset="0"/>
              <a:buChar char="•"/>
              <a:defRPr/>
            </a:pPr>
            <a:r>
              <a:rPr lang="en-US" sz="1000" dirty="0">
                <a:solidFill>
                  <a:prstClr val="black"/>
                </a:solidFill>
                <a:latin typeface=" Arial"/>
              </a:rPr>
              <a:t>Identify desired KSBs</a:t>
            </a:r>
          </a:p>
          <a:p>
            <a:pPr marL="112712" indent="-112712" defTabSz="457196">
              <a:buFont typeface="Arial" panose="020B0604020202020204" pitchFamily="34" charset="0"/>
              <a:buChar char="•"/>
              <a:defRPr/>
            </a:pPr>
            <a:r>
              <a:rPr lang="en-US" sz="1000" dirty="0">
                <a:solidFill>
                  <a:srgbClr val="0000FF"/>
                </a:solidFill>
                <a:latin typeface=" Arial"/>
              </a:rPr>
              <a:t>Interview candidates</a:t>
            </a:r>
          </a:p>
          <a:p>
            <a:pPr marL="112712" indent="-112712" defTabSz="457196">
              <a:buFont typeface="Arial" panose="020B0604020202020204" pitchFamily="34" charset="0"/>
              <a:buChar char="•"/>
              <a:defRPr/>
            </a:pPr>
            <a:r>
              <a:rPr lang="en-US" sz="1000" dirty="0">
                <a:solidFill>
                  <a:prstClr val="black"/>
                </a:solidFill>
                <a:latin typeface=" Arial"/>
              </a:rPr>
              <a:t>Rank officers in order of preference</a:t>
            </a:r>
          </a:p>
          <a:p>
            <a:pPr marL="112712" indent="-112712" defTabSz="457196">
              <a:buFont typeface="Arial" panose="020B0604020202020204" pitchFamily="34" charset="0"/>
              <a:buChar char="•"/>
              <a:defRPr/>
            </a:pPr>
            <a:r>
              <a:rPr lang="en-US" sz="1000" dirty="0">
                <a:solidFill>
                  <a:srgbClr val="0000FF"/>
                </a:solidFill>
                <a:latin typeface=" Arial"/>
              </a:rPr>
              <a:t>Be mindful of performance distribution</a:t>
            </a:r>
          </a:p>
          <a:p>
            <a:pPr marL="112712" indent="-112712" defTabSz="457196">
              <a:buFont typeface="Arial" panose="020B0604020202020204" pitchFamily="34" charset="0"/>
              <a:buChar char="•"/>
              <a:defRPr/>
            </a:pPr>
            <a:r>
              <a:rPr lang="en-US" sz="1000" dirty="0">
                <a:solidFill>
                  <a:srgbClr val="0000FF"/>
                </a:solidFill>
                <a:latin typeface=" Arial"/>
              </a:rPr>
              <a:t>Be aware of nepotism</a:t>
            </a:r>
            <a:endParaRPr lang="en-US" sz="1200" dirty="0">
              <a:solidFill>
                <a:prstClr val="black"/>
              </a:solidFill>
              <a:latin typeface=" Arial"/>
            </a:endParaRPr>
          </a:p>
        </p:txBody>
      </p:sp>
      <p:sp>
        <p:nvSpPr>
          <p:cNvPr id="3" name="TextBox 2"/>
          <p:cNvSpPr txBox="1"/>
          <p:nvPr/>
        </p:nvSpPr>
        <p:spPr>
          <a:xfrm>
            <a:off x="202415" y="5815892"/>
            <a:ext cx="2503078" cy="369332"/>
          </a:xfrm>
          <a:prstGeom prst="rect">
            <a:avLst/>
          </a:prstGeom>
          <a:solidFill>
            <a:srgbClr val="FFFF00">
              <a:alpha val="38000"/>
            </a:srgbClr>
          </a:solidFill>
        </p:spPr>
        <p:txBody>
          <a:bodyPr wrap="square" rtlCol="0">
            <a:spAutoFit/>
          </a:bodyPr>
          <a:lstStyle/>
          <a:p>
            <a:pPr defTabSz="457196">
              <a:defRPr/>
            </a:pPr>
            <a:endParaRPr lang="en-US" dirty="0">
              <a:solidFill>
                <a:prstClr val="black"/>
              </a:solidFill>
              <a:latin typeface="Arial" panose="020B0604020202020204"/>
            </a:endParaRPr>
          </a:p>
        </p:txBody>
      </p:sp>
      <p:sp>
        <p:nvSpPr>
          <p:cNvPr id="100" name="TextBox 99"/>
          <p:cNvSpPr txBox="1"/>
          <p:nvPr/>
        </p:nvSpPr>
        <p:spPr>
          <a:xfrm>
            <a:off x="3204561" y="5222726"/>
            <a:ext cx="1170432" cy="369332"/>
          </a:xfrm>
          <a:prstGeom prst="rect">
            <a:avLst/>
          </a:prstGeom>
          <a:solidFill>
            <a:srgbClr val="FFFF00">
              <a:alpha val="38000"/>
            </a:srgbClr>
          </a:solidFill>
        </p:spPr>
        <p:txBody>
          <a:bodyPr wrap="square" rtlCol="0">
            <a:spAutoFit/>
          </a:bodyPr>
          <a:lstStyle/>
          <a:p>
            <a:pPr defTabSz="457196">
              <a:defRPr/>
            </a:pPr>
            <a:endParaRPr lang="en-US" dirty="0">
              <a:solidFill>
                <a:prstClr val="black"/>
              </a:solidFill>
              <a:latin typeface="Arial" panose="020B0604020202020204"/>
            </a:endParaRPr>
          </a:p>
        </p:txBody>
      </p:sp>
      <p:sp>
        <p:nvSpPr>
          <p:cNvPr id="101" name="TextBox 100"/>
          <p:cNvSpPr txBox="1"/>
          <p:nvPr/>
        </p:nvSpPr>
        <p:spPr>
          <a:xfrm>
            <a:off x="3195917" y="5710989"/>
            <a:ext cx="1399032" cy="369332"/>
          </a:xfrm>
          <a:prstGeom prst="rect">
            <a:avLst/>
          </a:prstGeom>
          <a:solidFill>
            <a:srgbClr val="FFFF00">
              <a:alpha val="38000"/>
            </a:srgbClr>
          </a:solidFill>
        </p:spPr>
        <p:txBody>
          <a:bodyPr wrap="square" rtlCol="0">
            <a:spAutoFit/>
          </a:bodyPr>
          <a:lstStyle/>
          <a:p>
            <a:pPr defTabSz="457196">
              <a:defRPr/>
            </a:pPr>
            <a:endParaRPr lang="en-US" dirty="0">
              <a:solidFill>
                <a:prstClr val="black"/>
              </a:solidFill>
              <a:latin typeface="Arial" panose="020B0604020202020204"/>
            </a:endParaRPr>
          </a:p>
        </p:txBody>
      </p:sp>
    </p:spTree>
    <p:extLst>
      <p:ext uri="{BB962C8B-B14F-4D97-AF65-F5344CB8AC3E}">
        <p14:creationId xmlns:p14="http://schemas.microsoft.com/office/powerpoint/2010/main" val="291759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p:cNvSpPr txBox="1">
            <a:spLocks/>
          </p:cNvSpPr>
          <p:nvPr/>
        </p:nvSpPr>
        <p:spPr>
          <a:xfrm>
            <a:off x="-10829" y="96033"/>
            <a:ext cx="7306236" cy="4917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82" rtl="0" eaLnBrk="1" fontAlgn="auto" latinLnBrk="0" hangingPunct="1">
              <a:lnSpc>
                <a:spcPct val="90000"/>
              </a:lnSpc>
              <a:spcBef>
                <a:spcPct val="0"/>
              </a:spcBef>
              <a:spcAft>
                <a:spcPts val="0"/>
              </a:spcAft>
              <a:buClrTx/>
              <a:buSzTx/>
              <a:buFontTx/>
              <a:buNone/>
              <a:tabLst/>
              <a:defRPr/>
            </a:pPr>
            <a:r>
              <a:rPr kumimoji="0" lang="en-US" sz="2400" b="1" u="none" strike="noStrike" kern="1200" cap="none" spc="0" normalizeH="0" baseline="0" noProof="0" dirty="0" smtClean="0">
                <a:ln>
                  <a:noFill/>
                </a:ln>
                <a:solidFill>
                  <a:prstClr val="black"/>
                </a:solidFill>
                <a:effectLst/>
                <a:uLnTx/>
                <a:uFillTx/>
                <a:latin typeface=" Arial"/>
                <a:ea typeface="+mj-ea"/>
                <a:cs typeface="+mj-cs"/>
              </a:rPr>
              <a:t>Résumé and Interview Impacts in ATAP</a:t>
            </a:r>
            <a:endParaRPr kumimoji="0" lang="en-US" sz="2400" b="1" u="none" strike="noStrike" kern="1200" cap="none" spc="0" normalizeH="0" baseline="0" noProof="0" dirty="0">
              <a:ln>
                <a:noFill/>
              </a:ln>
              <a:solidFill>
                <a:prstClr val="black"/>
              </a:solidFill>
              <a:effectLst/>
              <a:uLnTx/>
              <a:uFillTx/>
              <a:latin typeface=" Arial"/>
              <a:ea typeface="+mj-ea"/>
              <a:cs typeface="+mj-cs"/>
            </a:endParaRPr>
          </a:p>
        </p:txBody>
      </p:sp>
      <p:sp>
        <p:nvSpPr>
          <p:cNvPr id="72" name="TextBox 49">
            <a:extLst>
              <a:ext uri="{FF2B5EF4-FFF2-40B4-BE49-F238E27FC236}">
                <a16:creationId xmlns:a16="http://schemas.microsoft.com/office/drawing/2014/main" id="{2E92D4EF-D42F-4A86-8F87-22136215399F}"/>
              </a:ext>
            </a:extLst>
          </p:cNvPr>
          <p:cNvSpPr txBox="1"/>
          <p:nvPr/>
        </p:nvSpPr>
        <p:spPr>
          <a:xfrm>
            <a:off x="79036" y="981845"/>
            <a:ext cx="9001168" cy="5020749"/>
          </a:xfrm>
          <a:prstGeom prst="rect">
            <a:avLst/>
          </a:prstGeom>
          <a:noFill/>
          <a:ln>
            <a:noFill/>
          </a:ln>
          <a:scene3d>
            <a:camera prst="orthographicFront"/>
            <a:lightRig rig="threePt" dir="t"/>
          </a:scene3d>
          <a:sp3d>
            <a:bevelT w="0"/>
            <a:bevelB w="0"/>
          </a:sp3d>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171450" indent="-171450">
              <a:buFont typeface="Arial" panose="020B0604020202020204" pitchFamily="34" charset="0"/>
              <a:buChar char="•"/>
              <a:defRPr sz="1200" b="1">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 Arial"/>
                <a:ea typeface="+mn-ea"/>
                <a:cs typeface="+mn-cs"/>
              </a:rPr>
              <a:t>84% of officers in the 21-02 market had at least a 70% strength rating or higher on their résumé prior to market opening.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prstClr val="black"/>
              </a:solidFill>
              <a:effectLst/>
              <a:uLnTx/>
              <a:uFillTx/>
              <a:latin typeface=" Arial"/>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 Arial"/>
                <a:ea typeface="+mn-ea"/>
                <a:cs typeface="+mn-cs"/>
              </a:rPr>
              <a:t>70% of officers agreed their résumé was useful in interacting with units in the marketplace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 Arial"/>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 Arial"/>
                <a:ea typeface="+mn-ea"/>
                <a:cs typeface="+mn-cs"/>
              </a:rPr>
              <a:t>78% of units found that officer </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résumés </a:t>
            </a:r>
            <a:r>
              <a:rPr kumimoji="0" lang="en-US" sz="2400" b="0" i="0" u="none" strike="noStrike" kern="1200" cap="none" spc="0" normalizeH="0" baseline="0" noProof="0" dirty="0">
                <a:ln>
                  <a:noFill/>
                </a:ln>
                <a:solidFill>
                  <a:prstClr val="black"/>
                </a:solidFill>
                <a:effectLst/>
                <a:uLnTx/>
                <a:uFillTx/>
                <a:latin typeface=" Arial"/>
                <a:ea typeface="+mn-ea"/>
                <a:cs typeface="+mn-cs"/>
              </a:rPr>
              <a:t>were helpful in </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making their preferences.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 Arial"/>
              <a:ea typeface="+mn-ea"/>
              <a:cs typeface="+mn-cs"/>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 Arial"/>
                <a:ea typeface="+mn-ea"/>
                <a:cs typeface="+mn-cs"/>
              </a:rPr>
              <a:t>Officer Resumes were the second </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(2</a:t>
            </a:r>
            <a:r>
              <a:rPr kumimoji="0" lang="en-US" sz="2400" b="0" i="0" u="none" strike="noStrike" kern="1200" cap="none" spc="0" normalizeH="0" baseline="30000" noProof="0" dirty="0" smtClean="0">
                <a:ln>
                  <a:noFill/>
                </a:ln>
                <a:solidFill>
                  <a:prstClr val="black"/>
                </a:solidFill>
                <a:effectLst/>
                <a:uLnTx/>
                <a:uFillTx/>
                <a:latin typeface=" Arial"/>
                <a:ea typeface="+mn-ea"/>
                <a:cs typeface="+mn-cs"/>
              </a:rPr>
              <a:t>nd</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 most </a:t>
            </a:r>
            <a:r>
              <a:rPr kumimoji="0" lang="en-US" sz="2400" b="0" i="0" u="none" strike="noStrike" kern="1200" cap="none" spc="0" normalizeH="0" baseline="0" noProof="0" dirty="0">
                <a:ln>
                  <a:noFill/>
                </a:ln>
                <a:solidFill>
                  <a:prstClr val="black"/>
                </a:solidFill>
                <a:effectLst/>
                <a:uLnTx/>
                <a:uFillTx/>
                <a:latin typeface=" Arial"/>
                <a:ea typeface="+mn-ea"/>
                <a:cs typeface="+mn-cs"/>
              </a:rPr>
              <a:t>important factor </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for unit </a:t>
            </a:r>
            <a:r>
              <a:rPr kumimoji="0" lang="en-US" sz="2400" b="0" i="0" u="none" strike="noStrike" kern="1200" cap="none" spc="0" normalizeH="0" baseline="0" noProof="0" dirty="0" err="1" smtClean="0">
                <a:ln>
                  <a:noFill/>
                </a:ln>
                <a:solidFill>
                  <a:prstClr val="black"/>
                </a:solidFill>
                <a:effectLst/>
                <a:uLnTx/>
                <a:uFillTx/>
                <a:latin typeface=" Arial"/>
                <a:ea typeface="+mn-ea"/>
                <a:cs typeface="+mn-cs"/>
              </a:rPr>
              <a:t>preferencing</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 of officers in the market. Interviews </a:t>
            </a:r>
            <a:r>
              <a:rPr kumimoji="0" lang="en-US" sz="2400" b="0" i="0" u="none" strike="noStrike" kern="1200" cap="none" spc="0" normalizeH="0" baseline="0" noProof="0" dirty="0">
                <a:ln>
                  <a:noFill/>
                </a:ln>
                <a:solidFill>
                  <a:prstClr val="black"/>
                </a:solidFill>
                <a:effectLst/>
                <a:uLnTx/>
                <a:uFillTx/>
                <a:latin typeface=" Arial"/>
                <a:ea typeface="+mn-ea"/>
                <a:cs typeface="+mn-cs"/>
              </a:rPr>
              <a:t>were number </a:t>
            </a:r>
            <a:r>
              <a:rPr kumimoji="0" lang="en-US" sz="2400" b="0" i="0" u="none" strike="noStrike" kern="1200" cap="none" spc="0" normalizeH="0" baseline="0" noProof="0" dirty="0" smtClean="0">
                <a:ln>
                  <a:noFill/>
                </a:ln>
                <a:solidFill>
                  <a:prstClr val="black"/>
                </a:solidFill>
                <a:effectLst/>
                <a:uLnTx/>
                <a:uFillTx/>
                <a:latin typeface=" Arial"/>
                <a:ea typeface="+mn-ea"/>
                <a:cs typeface="+mn-cs"/>
              </a:rPr>
              <a:t>one (1). </a:t>
            </a:r>
          </a:p>
        </p:txBody>
      </p:sp>
      <p:sp>
        <p:nvSpPr>
          <p:cNvPr id="38" name="Slide Number Placeholder 2">
            <a:extLst>
              <a:ext uri="{FF2B5EF4-FFF2-40B4-BE49-F238E27FC236}">
                <a16:creationId xmlns:a16="http://schemas.microsoft.com/office/drawing/2014/main" id="{B1189613-76F4-C14A-8D36-931A91699042}"/>
              </a:ext>
            </a:extLst>
          </p:cNvPr>
          <p:cNvSpPr txBox="1">
            <a:spLocks/>
          </p:cNvSpPr>
          <p:nvPr/>
        </p:nvSpPr>
        <p:spPr>
          <a:xfrm>
            <a:off x="8887844" y="6621467"/>
            <a:ext cx="192360" cy="184666"/>
          </a:xfrm>
          <a:prstGeom prst="rect">
            <a:avLst/>
          </a:prstGeom>
        </p:spPr>
        <p:txBody>
          <a:bodyPr wrap="none" lIns="0" tIns="0" rIns="0" bIns="0" anchor="ctr">
            <a:spAutoFit/>
          </a:bodyPr>
          <a:lstStyle>
            <a:defPPr>
              <a:defRPr lang="en-US"/>
            </a:defPPr>
            <a:lvl1pPr marL="0" algn="r" defTabSz="457200" rtl="0" eaLnBrk="1" latinLnBrk="0" hangingPunct="1">
              <a:defRPr sz="1600" kern="1200">
                <a:solidFill>
                  <a:schemeClr val="tx1">
                    <a:tint val="75000"/>
                  </a:schemeClr>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8D6967D-3090-4410-9A5E-5CF9E944BAA2}" type="slidenum">
              <a:rPr kumimoji="0" lang="en-US" sz="1200" b="0" i="0" u="none" strike="noStrike" kern="1200" cap="none" spc="0" normalizeH="0" baseline="0" noProof="0" smtClean="0">
                <a:ln>
                  <a:noFill/>
                </a:ln>
                <a:solidFill>
                  <a:prstClr val="black">
                    <a:tint val="75000"/>
                  </a:prstClr>
                </a:solidFill>
                <a:effectLst/>
                <a:uLnTx/>
                <a:uFillTx/>
                <a:latin typeface=" Arial"/>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 Arial"/>
              <a:ea typeface="+mn-ea"/>
              <a:cs typeface="+mn-cs"/>
            </a:endParaRPr>
          </a:p>
        </p:txBody>
      </p:sp>
      <p:sp>
        <p:nvSpPr>
          <p:cNvPr id="17" name="TextBox 16">
            <a:extLst>
              <a:ext uri="{FF2B5EF4-FFF2-40B4-BE49-F238E27FC236}">
                <a16:creationId xmlns:a16="http://schemas.microsoft.com/office/drawing/2014/main" id="{1C179453-5648-524C-B2AD-A5D59EAE88CF}"/>
              </a:ext>
            </a:extLst>
          </p:cNvPr>
          <p:cNvSpPr txBox="1"/>
          <p:nvPr/>
        </p:nvSpPr>
        <p:spPr>
          <a:xfrm>
            <a:off x="4347419" y="6584186"/>
            <a:ext cx="44916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8F00"/>
                </a:solidFill>
                <a:effectLst/>
                <a:uLnTx/>
                <a:uFillTx/>
                <a:latin typeface="Arial" panose="020B0604020202020204" pitchFamily="34" charset="0"/>
                <a:ea typeface="+mn-ea"/>
                <a:cs typeface="Arial" panose="020B0604020202020204" pitchFamily="34" charset="0"/>
              </a:rPr>
              <a:t>CUI</a:t>
            </a:r>
          </a:p>
        </p:txBody>
      </p:sp>
      <p:sp>
        <p:nvSpPr>
          <p:cNvPr id="6" name="TextBox 5">
            <a:extLst>
              <a:ext uri="{FF2B5EF4-FFF2-40B4-BE49-F238E27FC236}">
                <a16:creationId xmlns:a16="http://schemas.microsoft.com/office/drawing/2014/main" id="{5E7688EA-9D25-40D1-BA19-7B2907139933}"/>
              </a:ext>
            </a:extLst>
          </p:cNvPr>
          <p:cNvSpPr txBox="1"/>
          <p:nvPr/>
        </p:nvSpPr>
        <p:spPr>
          <a:xfrm>
            <a:off x="0" y="6452764"/>
            <a:ext cx="9144000" cy="369332"/>
          </a:xfrm>
          <a:prstGeom prst="rect">
            <a:avLst/>
          </a:prstGeom>
          <a:solidFill>
            <a:srgbClr val="FFFF00"/>
          </a:solidFill>
          <a:ln w="25400">
            <a:solidFill>
              <a:schemeClr val="tx1"/>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prstClr val="black"/>
                </a:solidFill>
                <a:effectLst/>
                <a:uLnTx/>
                <a:uFillTx/>
                <a:latin typeface=" Arial"/>
                <a:ea typeface="+mn-ea"/>
                <a:cs typeface="+mn-cs"/>
              </a:rPr>
              <a:t>Bottom Line:</a:t>
            </a:r>
            <a:r>
              <a:rPr kumimoji="0" lang="en-US" b="1" i="0" u="none" strike="noStrike" kern="1200" cap="none" spc="0" normalizeH="0" noProof="0" dirty="0" smtClean="0">
                <a:ln>
                  <a:noFill/>
                </a:ln>
                <a:solidFill>
                  <a:prstClr val="black"/>
                </a:solidFill>
                <a:effectLst/>
                <a:uLnTx/>
                <a:uFillTx/>
                <a:latin typeface=" Arial"/>
                <a:ea typeface="+mn-ea"/>
                <a:cs typeface="+mn-cs"/>
              </a:rPr>
              <a:t> </a:t>
            </a:r>
            <a:r>
              <a:rPr kumimoji="0" lang="en-US" b="1" i="0" u="none" strike="noStrike" kern="1200" cap="none" spc="0" normalizeH="0" baseline="0" noProof="0" dirty="0" smtClean="0">
                <a:ln>
                  <a:noFill/>
                </a:ln>
                <a:solidFill>
                  <a:prstClr val="black"/>
                </a:solidFill>
                <a:effectLst/>
                <a:uLnTx/>
                <a:uFillTx/>
                <a:latin typeface=" Arial"/>
                <a:ea typeface="+mn-ea"/>
                <a:cs typeface="+mn-cs"/>
              </a:rPr>
              <a:t>Officer résumés do</a:t>
            </a:r>
            <a:r>
              <a:rPr kumimoji="0" lang="en-US" b="1" i="0" u="none" strike="noStrike" kern="1200" cap="none" spc="0" normalizeH="0" noProof="0" dirty="0" smtClean="0">
                <a:ln>
                  <a:noFill/>
                </a:ln>
                <a:solidFill>
                  <a:prstClr val="black"/>
                </a:solidFill>
                <a:effectLst/>
                <a:uLnTx/>
                <a:uFillTx/>
                <a:latin typeface=" Arial"/>
                <a:ea typeface="+mn-ea"/>
                <a:cs typeface="+mn-cs"/>
              </a:rPr>
              <a:t> impact unit </a:t>
            </a:r>
            <a:r>
              <a:rPr kumimoji="0" lang="en-US" b="1" i="0" u="none" strike="noStrike" kern="1200" cap="none" spc="0" normalizeH="0" noProof="0" dirty="0" err="1" smtClean="0">
                <a:ln>
                  <a:noFill/>
                </a:ln>
                <a:solidFill>
                  <a:prstClr val="black"/>
                </a:solidFill>
                <a:effectLst/>
                <a:uLnTx/>
                <a:uFillTx/>
                <a:latin typeface=" Arial"/>
                <a:ea typeface="+mn-ea"/>
                <a:cs typeface="+mn-cs"/>
              </a:rPr>
              <a:t>preferencing</a:t>
            </a:r>
            <a:r>
              <a:rPr kumimoji="0" lang="en-US" b="1" i="0" u="none" strike="noStrike" kern="1200" cap="none" spc="0" normalizeH="0" noProof="0" dirty="0" smtClean="0">
                <a:ln>
                  <a:noFill/>
                </a:ln>
                <a:solidFill>
                  <a:prstClr val="black"/>
                </a:solidFill>
                <a:effectLst/>
                <a:uLnTx/>
                <a:uFillTx/>
                <a:latin typeface=" Arial"/>
                <a:ea typeface="+mn-ea"/>
                <a:cs typeface="+mn-cs"/>
              </a:rPr>
              <a:t> in ATAP markets. </a:t>
            </a:r>
            <a:r>
              <a:rPr kumimoji="0" lang="en-US" b="1" i="0" u="none" strike="noStrike" kern="1200" cap="none" spc="0" normalizeH="0" baseline="0" noProof="0" dirty="0" smtClean="0">
                <a:ln>
                  <a:noFill/>
                </a:ln>
                <a:solidFill>
                  <a:prstClr val="black"/>
                </a:solidFill>
                <a:effectLst/>
                <a:uLnTx/>
                <a:uFillTx/>
                <a:latin typeface=" Arial"/>
                <a:ea typeface="+mn-ea"/>
                <a:cs typeface="+mn-cs"/>
              </a:rPr>
              <a:t> </a:t>
            </a:r>
            <a:endParaRPr kumimoji="0" lang="en-US" b="1" i="0" u="none" strike="noStrike" kern="1200" cap="none" spc="0" normalizeH="0" baseline="0" noProof="0" dirty="0">
              <a:ln>
                <a:noFill/>
              </a:ln>
              <a:solidFill>
                <a:prstClr val="black"/>
              </a:solidFill>
              <a:effectLst/>
              <a:uLnTx/>
              <a:uFillTx/>
              <a:latin typeface=" Arial"/>
              <a:ea typeface="+mn-ea"/>
              <a:cs typeface="+mn-cs"/>
            </a:endParaRPr>
          </a:p>
        </p:txBody>
      </p:sp>
    </p:spTree>
    <p:extLst>
      <p:ext uri="{BB962C8B-B14F-4D97-AF65-F5344CB8AC3E}">
        <p14:creationId xmlns:p14="http://schemas.microsoft.com/office/powerpoint/2010/main" val="106660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2896BBBD-FBC2-4C86-9AB4-34DD22CF12ED}"/>
              </a:ext>
            </a:extLst>
          </p:cNvPr>
          <p:cNvSpPr>
            <a:spLocks noGrp="1"/>
          </p:cNvSpPr>
          <p:nvPr>
            <p:ph type="title"/>
          </p:nvPr>
        </p:nvSpPr>
        <p:spPr>
          <a:xfrm>
            <a:off x="0" y="57827"/>
            <a:ext cx="6691995" cy="451838"/>
          </a:xfrm>
        </p:spPr>
        <p:txBody>
          <a:bodyPr>
            <a:noAutofit/>
          </a:bodyPr>
          <a:lstStyle/>
          <a:p>
            <a:r>
              <a:rPr lang="en-US" sz="2400" b="1" dirty="0">
                <a:latin typeface=" Arial"/>
              </a:rPr>
              <a:t>Army Talent Attribute Framework</a:t>
            </a:r>
          </a:p>
        </p:txBody>
      </p:sp>
      <p:grpSp>
        <p:nvGrpSpPr>
          <p:cNvPr id="56" name="Group 55">
            <a:extLst>
              <a:ext uri="{FF2B5EF4-FFF2-40B4-BE49-F238E27FC236}">
                <a16:creationId xmlns:a16="http://schemas.microsoft.com/office/drawing/2014/main" id="{E7BD923A-6D3D-45D1-8F05-0B6DF8F893A0}"/>
              </a:ext>
            </a:extLst>
          </p:cNvPr>
          <p:cNvGrpSpPr/>
          <p:nvPr/>
        </p:nvGrpSpPr>
        <p:grpSpPr>
          <a:xfrm>
            <a:off x="716845" y="1240691"/>
            <a:ext cx="7882655" cy="2186605"/>
            <a:chOff x="4457944" y="1690536"/>
            <a:chExt cx="4930549" cy="3608801"/>
          </a:xfrm>
        </p:grpSpPr>
        <p:sp>
          <p:nvSpPr>
            <p:cNvPr id="48" name="Right Bracket 47">
              <a:extLst>
                <a:ext uri="{FF2B5EF4-FFF2-40B4-BE49-F238E27FC236}">
                  <a16:creationId xmlns:a16="http://schemas.microsoft.com/office/drawing/2014/main" id="{65228DC0-D49F-40C9-A0E7-3993C15B4A49}"/>
                </a:ext>
              </a:extLst>
            </p:cNvPr>
            <p:cNvSpPr/>
            <p:nvPr/>
          </p:nvSpPr>
          <p:spPr>
            <a:xfrm>
              <a:off x="5640763" y="2530255"/>
              <a:ext cx="252549" cy="1881051"/>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26303375-2F10-4F27-956E-DEAF9D89C8EE}"/>
                </a:ext>
              </a:extLst>
            </p:cNvPr>
            <p:cNvSpPr txBox="1"/>
            <p:nvPr/>
          </p:nvSpPr>
          <p:spPr>
            <a:xfrm>
              <a:off x="4457944" y="3265685"/>
              <a:ext cx="1675039" cy="4080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7 Talent Domains</a:t>
              </a:r>
            </a:p>
          </p:txBody>
        </p:sp>
        <p:sp>
          <p:nvSpPr>
            <p:cNvPr id="50" name="Left Bracket 49">
              <a:extLst>
                <a:ext uri="{FF2B5EF4-FFF2-40B4-BE49-F238E27FC236}">
                  <a16:creationId xmlns:a16="http://schemas.microsoft.com/office/drawing/2014/main" id="{F4B96325-E8AB-457F-A7C5-6B720B273780}"/>
                </a:ext>
              </a:extLst>
            </p:cNvPr>
            <p:cNvSpPr/>
            <p:nvPr/>
          </p:nvSpPr>
          <p:spPr>
            <a:xfrm>
              <a:off x="6578723" y="1690536"/>
              <a:ext cx="202202" cy="358793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1" name="Straight Arrow Connector 50">
              <a:extLst>
                <a:ext uri="{FF2B5EF4-FFF2-40B4-BE49-F238E27FC236}">
                  <a16:creationId xmlns:a16="http://schemas.microsoft.com/office/drawing/2014/main" id="{C245B3DC-C703-497C-B317-F1602CD3DCA7}"/>
                </a:ext>
              </a:extLst>
            </p:cNvPr>
            <p:cNvCxnSpPr>
              <a:stCxn id="48" idx="2"/>
              <a:endCxn id="50" idx="1"/>
            </p:cNvCxnSpPr>
            <p:nvPr/>
          </p:nvCxnSpPr>
          <p:spPr>
            <a:xfrm>
              <a:off x="5893312" y="3470781"/>
              <a:ext cx="685411" cy="13721"/>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30BA2F6-03EE-4310-AB43-BB7F39DE9C85}"/>
                </a:ext>
              </a:extLst>
            </p:cNvPr>
            <p:cNvSpPr txBox="1"/>
            <p:nvPr/>
          </p:nvSpPr>
          <p:spPr>
            <a:xfrm>
              <a:off x="6598671" y="3047245"/>
              <a:ext cx="1314994" cy="40806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42 Talents</a:t>
              </a:r>
            </a:p>
          </p:txBody>
        </p:sp>
        <p:sp>
          <p:nvSpPr>
            <p:cNvPr id="53" name="Left Bracket 52">
              <a:extLst>
                <a:ext uri="{FF2B5EF4-FFF2-40B4-BE49-F238E27FC236}">
                  <a16:creationId xmlns:a16="http://schemas.microsoft.com/office/drawing/2014/main" id="{FE1A1D67-7218-4EEA-8BAC-ADF0C8A5C4C7}"/>
                </a:ext>
              </a:extLst>
            </p:cNvPr>
            <p:cNvSpPr/>
            <p:nvPr/>
          </p:nvSpPr>
          <p:spPr>
            <a:xfrm>
              <a:off x="7976623" y="1711406"/>
              <a:ext cx="202202" cy="3587931"/>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4" name="Straight Arrow Connector 53">
              <a:extLst>
                <a:ext uri="{FF2B5EF4-FFF2-40B4-BE49-F238E27FC236}">
                  <a16:creationId xmlns:a16="http://schemas.microsoft.com/office/drawing/2014/main" id="{2D0BCDBB-492D-4970-A82B-44E2D6A7941F}"/>
                </a:ext>
              </a:extLst>
            </p:cNvPr>
            <p:cNvCxnSpPr>
              <a:cxnSpLocks/>
            </p:cNvCxnSpPr>
            <p:nvPr/>
          </p:nvCxnSpPr>
          <p:spPr>
            <a:xfrm>
              <a:off x="6578723" y="3500455"/>
              <a:ext cx="1397900" cy="2087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A3FFB34-B6DD-4637-AF6D-5D2ACA6E3F69}"/>
                </a:ext>
              </a:extLst>
            </p:cNvPr>
            <p:cNvSpPr txBox="1"/>
            <p:nvPr/>
          </p:nvSpPr>
          <p:spPr>
            <a:xfrm>
              <a:off x="7934651" y="3178929"/>
              <a:ext cx="1453842" cy="6937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199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Measurable KSBs</a:t>
              </a:r>
            </a:p>
          </p:txBody>
        </p:sp>
      </p:grpSp>
      <p:sp>
        <p:nvSpPr>
          <p:cNvPr id="59" name="TextBox 58">
            <a:extLst>
              <a:ext uri="{FF2B5EF4-FFF2-40B4-BE49-F238E27FC236}">
                <a16:creationId xmlns:a16="http://schemas.microsoft.com/office/drawing/2014/main" id="{26FD3AE7-33BF-4941-9270-93021EC6FDE0}"/>
              </a:ext>
            </a:extLst>
          </p:cNvPr>
          <p:cNvSpPr txBox="1"/>
          <p:nvPr/>
        </p:nvSpPr>
        <p:spPr>
          <a:xfrm>
            <a:off x="3670960" y="688098"/>
            <a:ext cx="12105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 Arial"/>
                <a:ea typeface="+mn-ea"/>
                <a:cs typeface="+mn-cs"/>
              </a:rPr>
              <a:t>Structure</a:t>
            </a:r>
          </a:p>
        </p:txBody>
      </p:sp>
      <p:cxnSp>
        <p:nvCxnSpPr>
          <p:cNvPr id="13" name="Connector: Elbow 12">
            <a:extLst>
              <a:ext uri="{FF2B5EF4-FFF2-40B4-BE49-F238E27FC236}">
                <a16:creationId xmlns:a16="http://schemas.microsoft.com/office/drawing/2014/main" id="{C66FD96A-DA99-486C-9E57-005C930E04C0}"/>
              </a:ext>
            </a:extLst>
          </p:cNvPr>
          <p:cNvCxnSpPr>
            <a:cxnSpLocks/>
          </p:cNvCxnSpPr>
          <p:nvPr/>
        </p:nvCxnSpPr>
        <p:spPr>
          <a:xfrm>
            <a:off x="2326681" y="5136798"/>
            <a:ext cx="1115652" cy="202796"/>
          </a:xfrm>
          <a:prstGeom prst="bentConnector3">
            <a:avLst>
              <a:gd name="adj1" fmla="val 50000"/>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DAEEE4-35EC-43AE-AE50-03364A0D02A5}"/>
              </a:ext>
            </a:extLst>
          </p:cNvPr>
          <p:cNvSpPr txBox="1"/>
          <p:nvPr/>
        </p:nvSpPr>
        <p:spPr>
          <a:xfrm>
            <a:off x="0" y="3098564"/>
            <a:ext cx="11336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 Arial"/>
                <a:ea typeface="+mn-ea"/>
                <a:cs typeface="+mn-cs"/>
              </a:rPr>
              <a:t>Example</a:t>
            </a:r>
          </a:p>
        </p:txBody>
      </p:sp>
      <p:sp>
        <p:nvSpPr>
          <p:cNvPr id="22" name="TextBox 21">
            <a:extLst>
              <a:ext uri="{FF2B5EF4-FFF2-40B4-BE49-F238E27FC236}">
                <a16:creationId xmlns:a16="http://schemas.microsoft.com/office/drawing/2014/main" id="{5E7688EA-9D25-40D1-BA19-7B2907139933}"/>
              </a:ext>
            </a:extLst>
          </p:cNvPr>
          <p:cNvSpPr txBox="1"/>
          <p:nvPr/>
        </p:nvSpPr>
        <p:spPr>
          <a:xfrm>
            <a:off x="0" y="6334780"/>
            <a:ext cx="9144000" cy="523220"/>
          </a:xfrm>
          <a:prstGeom prst="rect">
            <a:avLst/>
          </a:prstGeom>
          <a:solidFill>
            <a:srgbClr val="FFFF00"/>
          </a:solidFill>
          <a:ln w="254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Providing a tiered structure makes the information more digestible at the user level as well as easier to navigate in an application setting (e.g. AIM2, </a:t>
            </a:r>
            <a:r>
              <a:rPr kumimoji="0" lang="en-US" sz="1400" b="1" i="0" u="none" strike="noStrike" kern="1200" cap="none" spc="0" normalizeH="0" baseline="0" noProof="0" dirty="0" err="1">
                <a:ln>
                  <a:noFill/>
                </a:ln>
                <a:solidFill>
                  <a:prstClr val="black"/>
                </a:solidFill>
                <a:effectLst/>
                <a:uLnTx/>
                <a:uFillTx/>
                <a:latin typeface=" Arial"/>
                <a:ea typeface="+mn-ea"/>
                <a:cs typeface="+mn-cs"/>
              </a:rPr>
              <a:t>IPPS</a:t>
            </a:r>
            <a:r>
              <a:rPr kumimoji="0" lang="en-US" sz="1400" b="1" i="0" u="none" strike="noStrike" kern="1200" cap="none" spc="0" normalizeH="0" baseline="0" noProof="0" dirty="0">
                <a:ln>
                  <a:noFill/>
                </a:ln>
                <a:solidFill>
                  <a:prstClr val="black"/>
                </a:solidFill>
                <a:effectLst/>
                <a:uLnTx/>
                <a:uFillTx/>
                <a:latin typeface=" Arial"/>
                <a:ea typeface="+mn-ea"/>
                <a:cs typeface="+mn-cs"/>
              </a:rPr>
              <a:t>-A).</a:t>
            </a:r>
          </a:p>
        </p:txBody>
      </p:sp>
      <p:graphicFrame>
        <p:nvGraphicFramePr>
          <p:cNvPr id="6" name="Table 5">
            <a:extLst>
              <a:ext uri="{FF2B5EF4-FFF2-40B4-BE49-F238E27FC236}">
                <a16:creationId xmlns:a16="http://schemas.microsoft.com/office/drawing/2014/main" id="{8A01F433-014B-4544-A75A-BAB823155AC6}"/>
              </a:ext>
            </a:extLst>
          </p:cNvPr>
          <p:cNvGraphicFramePr>
            <a:graphicFrameLocks noGrp="1"/>
          </p:cNvGraphicFramePr>
          <p:nvPr/>
        </p:nvGraphicFramePr>
        <p:xfrm>
          <a:off x="128931" y="3906406"/>
          <a:ext cx="2197019" cy="2103120"/>
        </p:xfrm>
        <a:graphic>
          <a:graphicData uri="http://schemas.openxmlformats.org/drawingml/2006/table">
            <a:tbl>
              <a:tblPr firstRow="1" bandRow="1">
                <a:tableStyleId>{5A111915-BE36-4E01-A7E5-04B1672EAD32}</a:tableStyleId>
              </a:tblPr>
              <a:tblGrid>
                <a:gridCol w="2197019">
                  <a:extLst>
                    <a:ext uri="{9D8B030D-6E8A-4147-A177-3AD203B41FA5}">
                      <a16:colId xmlns:a16="http://schemas.microsoft.com/office/drawing/2014/main" val="316697004"/>
                    </a:ext>
                  </a:extLst>
                </a:gridCol>
              </a:tblGrid>
              <a:tr h="182880">
                <a:tc>
                  <a:txBody>
                    <a:bodyPr/>
                    <a:lstStyle/>
                    <a:p>
                      <a:r>
                        <a:rPr lang="en-US" sz="1200" b="0" dirty="0">
                          <a:solidFill>
                            <a:sysClr val="windowText" lastClr="000000"/>
                          </a:solidFill>
                          <a:latin typeface=" Arial"/>
                        </a:rPr>
                        <a:t>Physical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648250"/>
                  </a:ext>
                </a:extLst>
              </a:tr>
              <a:tr h="182880">
                <a:tc>
                  <a:txBody>
                    <a:bodyPr/>
                    <a:lstStyle/>
                    <a:p>
                      <a:r>
                        <a:rPr lang="en-US" sz="1200" dirty="0">
                          <a:solidFill>
                            <a:sysClr val="windowText" lastClr="000000"/>
                          </a:solidFill>
                          <a:latin typeface=" Arial"/>
                        </a:rPr>
                        <a:t>Cognitive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1824607"/>
                  </a:ext>
                </a:extLst>
              </a:tr>
              <a:tr h="182880">
                <a:tc>
                  <a:txBody>
                    <a:bodyPr/>
                    <a:lstStyle/>
                    <a:p>
                      <a:r>
                        <a:rPr lang="en-US" sz="1200" dirty="0">
                          <a:solidFill>
                            <a:sysClr val="windowText" lastClr="000000"/>
                          </a:solidFill>
                          <a:latin typeface=" Arial"/>
                        </a:rPr>
                        <a:t>Interpersonal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7211929"/>
                  </a:ext>
                </a:extLst>
              </a:tr>
              <a:tr h="182880">
                <a:tc>
                  <a:txBody>
                    <a:bodyPr/>
                    <a:lstStyle/>
                    <a:p>
                      <a:r>
                        <a:rPr lang="en-US" sz="1200" dirty="0">
                          <a:solidFill>
                            <a:sysClr val="windowText" lastClr="000000"/>
                          </a:solidFill>
                          <a:latin typeface=" Arial"/>
                        </a:rPr>
                        <a:t>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1051347"/>
                  </a:ext>
                </a:extLst>
              </a:tr>
              <a:tr h="182880">
                <a:tc>
                  <a:txBody>
                    <a:bodyPr/>
                    <a:lstStyle/>
                    <a:p>
                      <a:r>
                        <a:rPr lang="en-US" sz="1200" b="1" dirty="0">
                          <a:solidFill>
                            <a:sysClr val="windowText" lastClr="000000"/>
                          </a:solidFill>
                          <a:latin typeface=" Arial"/>
                        </a:rPr>
                        <a:t>Leadership &amp;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29941298"/>
                  </a:ext>
                </a:extLst>
              </a:tr>
              <a:tr h="182880">
                <a:tc>
                  <a:txBody>
                    <a:bodyPr/>
                    <a:lstStyle/>
                    <a:p>
                      <a:r>
                        <a:rPr lang="en-US" sz="1200" dirty="0">
                          <a:solidFill>
                            <a:sysClr val="windowText" lastClr="000000"/>
                          </a:solidFill>
                          <a:latin typeface=" Arial"/>
                        </a:rPr>
                        <a:t>Disposition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601833"/>
                  </a:ext>
                </a:extLst>
              </a:tr>
              <a:tr h="182880">
                <a:tc>
                  <a:txBody>
                    <a:bodyPr/>
                    <a:lstStyle/>
                    <a:p>
                      <a:r>
                        <a:rPr lang="en-US" sz="1200" b="0" dirty="0">
                          <a:solidFill>
                            <a:sysClr val="windowText" lastClr="000000"/>
                          </a:solidFill>
                          <a:latin typeface=" Arial"/>
                        </a:rPr>
                        <a:t>Expertise &amp; Personal Competence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332939"/>
                  </a:ext>
                </a:extLst>
              </a:tr>
            </a:tbl>
          </a:graphicData>
        </a:graphic>
      </p:graphicFrame>
      <p:graphicFrame>
        <p:nvGraphicFramePr>
          <p:cNvPr id="7" name="Table 6">
            <a:extLst>
              <a:ext uri="{FF2B5EF4-FFF2-40B4-BE49-F238E27FC236}">
                <a16:creationId xmlns:a16="http://schemas.microsoft.com/office/drawing/2014/main" id="{BBA6590D-7546-4178-872C-66BCA261D2D7}"/>
              </a:ext>
            </a:extLst>
          </p:cNvPr>
          <p:cNvGraphicFramePr>
            <a:graphicFrameLocks noGrp="1"/>
          </p:cNvGraphicFramePr>
          <p:nvPr/>
        </p:nvGraphicFramePr>
        <p:xfrm>
          <a:off x="3442333" y="3971853"/>
          <a:ext cx="2118747" cy="1590102"/>
        </p:xfrm>
        <a:graphic>
          <a:graphicData uri="http://schemas.openxmlformats.org/drawingml/2006/table">
            <a:tbl>
              <a:tblPr firstRow="1" bandRow="1">
                <a:tableStyleId>{5A111915-BE36-4E01-A7E5-04B1672EAD32}</a:tableStyleId>
              </a:tblPr>
              <a:tblGrid>
                <a:gridCol w="2118747">
                  <a:extLst>
                    <a:ext uri="{9D8B030D-6E8A-4147-A177-3AD203B41FA5}">
                      <a16:colId xmlns:a16="http://schemas.microsoft.com/office/drawing/2014/main" val="3338725337"/>
                    </a:ext>
                  </a:extLst>
                </a:gridCol>
              </a:tblGrid>
              <a:tr h="309942">
                <a:tc>
                  <a:txBody>
                    <a:bodyPr/>
                    <a:lstStyle/>
                    <a:p>
                      <a:r>
                        <a:rPr lang="en-US" sz="1200" b="0" dirty="0">
                          <a:solidFill>
                            <a:sysClr val="windowText" lastClr="000000"/>
                          </a:solidFill>
                          <a:latin typeface=" Arial"/>
                        </a:rPr>
                        <a:t>Leadership</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138793"/>
                  </a:ext>
                </a:extLst>
              </a:tr>
              <a:tr h="251240">
                <a:tc>
                  <a:txBody>
                    <a:bodyPr/>
                    <a:lstStyle/>
                    <a:p>
                      <a:r>
                        <a:rPr lang="en-US" sz="1200" dirty="0">
                          <a:solidFill>
                            <a:sysClr val="windowText" lastClr="000000"/>
                          </a:solidFill>
                          <a:latin typeface=" Arial"/>
                        </a:rPr>
                        <a:t>Management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20890"/>
                  </a:ext>
                </a:extLst>
              </a:tr>
              <a:tr h="251240">
                <a:tc>
                  <a:txBody>
                    <a:bodyPr/>
                    <a:lstStyle/>
                    <a:p>
                      <a:r>
                        <a:rPr lang="en-US" sz="1200" dirty="0">
                          <a:solidFill>
                            <a:sysClr val="windowText" lastClr="000000"/>
                          </a:solidFill>
                          <a:latin typeface=" Arial"/>
                        </a:rPr>
                        <a:t>Performance Management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269159"/>
                  </a:ext>
                </a:extLst>
              </a:tr>
              <a:tr h="251240">
                <a:tc>
                  <a:txBody>
                    <a:bodyPr/>
                    <a:lstStyle/>
                    <a:p>
                      <a:r>
                        <a:rPr lang="en-US" sz="1200" dirty="0">
                          <a:solidFill>
                            <a:sysClr val="windowText" lastClr="000000"/>
                          </a:solidFill>
                          <a:latin typeface=" Arial"/>
                        </a:rPr>
                        <a:t>Sustains Climate and Morale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89185"/>
                  </a:ext>
                </a:extLst>
              </a:tr>
              <a:tr h="251240">
                <a:tc>
                  <a:txBody>
                    <a:bodyPr/>
                    <a:lstStyle/>
                    <a:p>
                      <a:r>
                        <a:rPr lang="en-US" sz="1200" b="1" dirty="0">
                          <a:solidFill>
                            <a:sysClr val="windowText" lastClr="000000"/>
                          </a:solidFill>
                          <a:latin typeface=" Arial"/>
                        </a:rPr>
                        <a:t>Training and Developing Others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48576224"/>
                  </a:ext>
                </a:extLst>
              </a:tr>
            </a:tbl>
          </a:graphicData>
        </a:graphic>
      </p:graphicFrame>
      <p:graphicFrame>
        <p:nvGraphicFramePr>
          <p:cNvPr id="8" name="Table 7">
            <a:extLst>
              <a:ext uri="{FF2B5EF4-FFF2-40B4-BE49-F238E27FC236}">
                <a16:creationId xmlns:a16="http://schemas.microsoft.com/office/drawing/2014/main" id="{F3B5F8A2-C823-4EA0-B9A4-F7676F715EEA}"/>
              </a:ext>
            </a:extLst>
          </p:cNvPr>
          <p:cNvGraphicFramePr>
            <a:graphicFrameLocks noGrp="1"/>
          </p:cNvGraphicFramePr>
          <p:nvPr/>
        </p:nvGraphicFramePr>
        <p:xfrm>
          <a:off x="6410804" y="3927360"/>
          <a:ext cx="2526112" cy="1554480"/>
        </p:xfrm>
        <a:graphic>
          <a:graphicData uri="http://schemas.openxmlformats.org/drawingml/2006/table">
            <a:tbl>
              <a:tblPr firstRow="1" bandRow="1">
                <a:tableStyleId>{5A111915-BE36-4E01-A7E5-04B1672EAD32}</a:tableStyleId>
              </a:tblPr>
              <a:tblGrid>
                <a:gridCol w="2526112">
                  <a:extLst>
                    <a:ext uri="{9D8B030D-6E8A-4147-A177-3AD203B41FA5}">
                      <a16:colId xmlns:a16="http://schemas.microsoft.com/office/drawing/2014/main" val="2361884671"/>
                    </a:ext>
                  </a:extLst>
                </a:gridCol>
              </a:tblGrid>
              <a:tr h="257327">
                <a:tc>
                  <a:txBody>
                    <a:bodyPr/>
                    <a:lstStyle/>
                    <a:p>
                      <a:r>
                        <a:rPr lang="en-US" sz="1200" b="0" dirty="0">
                          <a:solidFill>
                            <a:sysClr val="windowText" lastClr="000000"/>
                          </a:solidFill>
                          <a:latin typeface=" Arial"/>
                        </a:rPr>
                        <a:t>Assesses Developmental Needs Of Others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887162"/>
                  </a:ext>
                </a:extLst>
              </a:tr>
              <a:tr h="257327">
                <a:tc>
                  <a:txBody>
                    <a:bodyPr/>
                    <a:lstStyle/>
                    <a:p>
                      <a:r>
                        <a:rPr lang="en-US" sz="1200" b="1" dirty="0">
                          <a:solidFill>
                            <a:schemeClr val="tx1"/>
                          </a:solidFill>
                          <a:latin typeface=" Arial"/>
                        </a:rPr>
                        <a:t>Mentoring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243220150"/>
                  </a:ext>
                </a:extLst>
              </a:tr>
              <a:tr h="257327">
                <a:tc>
                  <a:txBody>
                    <a:bodyPr/>
                    <a:lstStyle/>
                    <a:p>
                      <a:r>
                        <a:rPr lang="en-US" sz="1200" dirty="0">
                          <a:solidFill>
                            <a:sysClr val="windowText" lastClr="000000"/>
                          </a:solidFill>
                          <a:latin typeface=" Arial"/>
                        </a:rPr>
                        <a:t>Creates a Learning Environment</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8823178"/>
                  </a:ext>
                </a:extLst>
              </a:tr>
              <a:tr h="257327">
                <a:tc>
                  <a:txBody>
                    <a:bodyPr/>
                    <a:lstStyle/>
                    <a:p>
                      <a:r>
                        <a:rPr lang="en-US" sz="1200" b="0" dirty="0">
                          <a:solidFill>
                            <a:sysClr val="windowText" lastClr="000000"/>
                          </a:solidFill>
                          <a:latin typeface=" Arial"/>
                        </a:rPr>
                        <a:t>Instructing</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082786"/>
                  </a:ext>
                </a:extLst>
              </a:tr>
              <a:tr h="257327">
                <a:tc>
                  <a:txBody>
                    <a:bodyPr/>
                    <a:lstStyle/>
                    <a:p>
                      <a:r>
                        <a:rPr lang="en-US" sz="1200" dirty="0">
                          <a:solidFill>
                            <a:sysClr val="windowText" lastClr="000000"/>
                          </a:solidFill>
                          <a:latin typeface=" Arial"/>
                        </a:rPr>
                        <a:t>Training and Developing Others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5910818"/>
                  </a:ext>
                </a:extLst>
              </a:tr>
            </a:tbl>
          </a:graphicData>
        </a:graphic>
      </p:graphicFrame>
      <p:sp>
        <p:nvSpPr>
          <p:cNvPr id="9" name="TextBox 8">
            <a:extLst>
              <a:ext uri="{FF2B5EF4-FFF2-40B4-BE49-F238E27FC236}">
                <a16:creationId xmlns:a16="http://schemas.microsoft.com/office/drawing/2014/main" id="{106B3F93-C34B-47F3-BA2E-248044AB6C85}"/>
              </a:ext>
            </a:extLst>
          </p:cNvPr>
          <p:cNvSpPr txBox="1"/>
          <p:nvPr/>
        </p:nvSpPr>
        <p:spPr>
          <a:xfrm>
            <a:off x="204574" y="3599395"/>
            <a:ext cx="1967462"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 Arial"/>
                <a:ea typeface="+mn-ea"/>
                <a:cs typeface="+mn-cs"/>
              </a:rPr>
              <a:t>Tier 1: Talent Domain (7)</a:t>
            </a:r>
          </a:p>
        </p:txBody>
      </p:sp>
      <p:sp>
        <p:nvSpPr>
          <p:cNvPr id="10" name="TextBox 9">
            <a:extLst>
              <a:ext uri="{FF2B5EF4-FFF2-40B4-BE49-F238E27FC236}">
                <a16:creationId xmlns:a16="http://schemas.microsoft.com/office/drawing/2014/main" id="{262A7805-1971-4246-BECA-4F3DC350D835}"/>
              </a:ext>
            </a:extLst>
          </p:cNvPr>
          <p:cNvSpPr txBox="1"/>
          <p:nvPr/>
        </p:nvSpPr>
        <p:spPr>
          <a:xfrm>
            <a:off x="3582357" y="3598962"/>
            <a:ext cx="1529842"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 Arial"/>
                <a:ea typeface="+mn-ea"/>
                <a:cs typeface="+mn-cs"/>
              </a:rPr>
              <a:t>Tier 2: Talents (42)</a:t>
            </a:r>
          </a:p>
        </p:txBody>
      </p:sp>
      <p:sp>
        <p:nvSpPr>
          <p:cNvPr id="11" name="Rectangle 10">
            <a:extLst>
              <a:ext uri="{FF2B5EF4-FFF2-40B4-BE49-F238E27FC236}">
                <a16:creationId xmlns:a16="http://schemas.microsoft.com/office/drawing/2014/main" id="{DEA68F98-EC48-4E87-83B5-26F712C70E5B}"/>
              </a:ext>
            </a:extLst>
          </p:cNvPr>
          <p:cNvSpPr/>
          <p:nvPr/>
        </p:nvSpPr>
        <p:spPr>
          <a:xfrm>
            <a:off x="6410804" y="3598962"/>
            <a:ext cx="2368854"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 Arial"/>
                <a:ea typeface="+mn-ea"/>
                <a:cs typeface="+mn-cs"/>
              </a:rPr>
              <a:t>Tier 3: Measurable KSBs (199)</a:t>
            </a:r>
          </a:p>
        </p:txBody>
      </p:sp>
      <p:cxnSp>
        <p:nvCxnSpPr>
          <p:cNvPr id="20" name="Connector: Elbow 19">
            <a:extLst>
              <a:ext uri="{FF2B5EF4-FFF2-40B4-BE49-F238E27FC236}">
                <a16:creationId xmlns:a16="http://schemas.microsoft.com/office/drawing/2014/main" id="{B3EA509B-6941-4E17-80B9-7C37D542D8D2}"/>
              </a:ext>
            </a:extLst>
          </p:cNvPr>
          <p:cNvCxnSpPr>
            <a:cxnSpLocks/>
          </p:cNvCxnSpPr>
          <p:nvPr/>
        </p:nvCxnSpPr>
        <p:spPr>
          <a:xfrm flipV="1">
            <a:off x="5561080" y="4565487"/>
            <a:ext cx="849724" cy="79321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2496AF42-2EB1-4C35-A6E2-C71E11DC2785}"/>
              </a:ext>
            </a:extLst>
          </p:cNvPr>
          <p:cNvSpPr/>
          <p:nvPr/>
        </p:nvSpPr>
        <p:spPr>
          <a:xfrm>
            <a:off x="7084684" y="635109"/>
            <a:ext cx="1989958" cy="951911"/>
          </a:xfrm>
          <a:prstGeom prst="roundRect">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Consolidation of:</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1. 21 Talents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2. ADP 6-22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3. </a:t>
            </a:r>
            <a:r>
              <a:rPr kumimoji="0" lang="en-US" sz="1100" b="1" i="0" u="none" strike="noStrike" kern="1200" cap="none" spc="0" normalizeH="0" baseline="0" noProof="0" dirty="0" err="1">
                <a:ln>
                  <a:noFill/>
                </a:ln>
                <a:solidFill>
                  <a:srgbClr val="000000"/>
                </a:solidFill>
                <a:effectLst/>
                <a:uLnTx/>
                <a:uFillTx/>
                <a:latin typeface="Arial"/>
                <a:ea typeface="+mn-ea"/>
                <a:cs typeface="+mn-cs"/>
              </a:rPr>
              <a:t>ATMTF</a:t>
            </a:r>
            <a:r>
              <a:rPr kumimoji="0" lang="en-US" sz="1100" b="1" i="0" u="none" strike="noStrike" kern="1200" cap="none" spc="0" normalizeH="0" baseline="0" noProof="0" dirty="0">
                <a:ln>
                  <a:noFill/>
                </a:ln>
                <a:solidFill>
                  <a:srgbClr val="000000"/>
                </a:solidFill>
                <a:effectLst/>
                <a:uLnTx/>
                <a:uFillTx/>
                <a:latin typeface="Arial"/>
                <a:ea typeface="+mn-ea"/>
                <a:cs typeface="+mn-cs"/>
              </a:rPr>
              <a:t> Attribute List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9C2CBF26-9976-4DE5-9B95-2CF7B7CFD116}"/>
              </a:ext>
            </a:extLst>
          </p:cNvPr>
          <p:cNvSpPr/>
          <p:nvPr/>
        </p:nvSpPr>
        <p:spPr>
          <a:xfrm>
            <a:off x="69358" y="612239"/>
            <a:ext cx="1989958" cy="951911"/>
          </a:xfrm>
          <a:prstGeom prst="roundRect">
            <a:avLst/>
          </a:prstGeom>
          <a:solidFill>
            <a:srgbClr val="FDEA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Updated definitions of Talent, KSB-P within the </a:t>
            </a:r>
            <a:r>
              <a:rPr kumimoji="0" lang="en-US" sz="1100" b="1" i="0" u="none" strike="noStrike" kern="1200" cap="none" spc="0" normalizeH="0" baseline="0" noProof="0" dirty="0" err="1">
                <a:ln>
                  <a:noFill/>
                </a:ln>
                <a:solidFill>
                  <a:srgbClr val="000000"/>
                </a:solidFill>
                <a:effectLst/>
                <a:uLnTx/>
                <a:uFillTx/>
                <a:latin typeface="Arial"/>
                <a:ea typeface="+mn-ea"/>
                <a:cs typeface="+mn-cs"/>
              </a:rPr>
              <a:t>ATAF</a:t>
            </a:r>
            <a:r>
              <a:rPr kumimoji="0" lang="en-US" sz="1100" b="1" i="0"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290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0D6D5D07-9D23-4574-AF7C-D3210107BE04}"/>
              </a:ext>
            </a:extLst>
          </p:cNvPr>
          <p:cNvGrpSpPr/>
          <p:nvPr/>
        </p:nvGrpSpPr>
        <p:grpSpPr>
          <a:xfrm>
            <a:off x="0" y="862579"/>
            <a:ext cx="9144000" cy="5995421"/>
            <a:chOff x="0" y="862579"/>
            <a:chExt cx="9144000" cy="5995421"/>
          </a:xfrm>
        </p:grpSpPr>
        <p:grpSp>
          <p:nvGrpSpPr>
            <p:cNvPr id="16" name="Group 15">
              <a:extLst>
                <a:ext uri="{FF2B5EF4-FFF2-40B4-BE49-F238E27FC236}">
                  <a16:creationId xmlns:a16="http://schemas.microsoft.com/office/drawing/2014/main" id="{5FCEA28D-6995-49A3-8C3B-C0E5245F03E0}"/>
                </a:ext>
              </a:extLst>
            </p:cNvPr>
            <p:cNvGrpSpPr/>
            <p:nvPr/>
          </p:nvGrpSpPr>
          <p:grpSpPr>
            <a:xfrm>
              <a:off x="0" y="864524"/>
              <a:ext cx="9144000" cy="5993476"/>
              <a:chOff x="0" y="864524"/>
              <a:chExt cx="9144000" cy="5993476"/>
            </a:xfrm>
          </p:grpSpPr>
          <p:pic>
            <p:nvPicPr>
              <p:cNvPr id="4" name="Picture 3"/>
              <p:cNvPicPr>
                <a:picLocks noChangeAspect="1"/>
              </p:cNvPicPr>
              <p:nvPr/>
            </p:nvPicPr>
            <p:blipFill rotWithShape="1">
              <a:blip r:embed="rId2"/>
              <a:srcRect b="1212"/>
              <a:stretch/>
            </p:blipFill>
            <p:spPr>
              <a:xfrm>
                <a:off x="0" y="864524"/>
                <a:ext cx="9144000" cy="5993476"/>
              </a:xfrm>
              <a:prstGeom prst="rect">
                <a:avLst/>
              </a:prstGeom>
            </p:spPr>
          </p:pic>
          <p:pic>
            <p:nvPicPr>
              <p:cNvPr id="6" name="Picture 5">
                <a:extLst>
                  <a:ext uri="{FF2B5EF4-FFF2-40B4-BE49-F238E27FC236}">
                    <a16:creationId xmlns:a16="http://schemas.microsoft.com/office/drawing/2014/main" id="{FCC70C67-3F97-4185-9D47-5C01F33E2A3E}"/>
                  </a:ext>
                </a:extLst>
              </p:cNvPr>
              <p:cNvPicPr>
                <a:picLocks noChangeAspect="1"/>
              </p:cNvPicPr>
              <p:nvPr/>
            </p:nvPicPr>
            <p:blipFill>
              <a:blip r:embed="rId3"/>
              <a:stretch>
                <a:fillRect/>
              </a:stretch>
            </p:blipFill>
            <p:spPr>
              <a:xfrm>
                <a:off x="3659495" y="3353594"/>
                <a:ext cx="3209925" cy="647700"/>
              </a:xfrm>
              <a:prstGeom prst="rect">
                <a:avLst/>
              </a:prstGeom>
            </p:spPr>
          </p:pic>
        </p:grpSp>
        <p:pic>
          <p:nvPicPr>
            <p:cNvPr id="33" name="Picture 32">
              <a:extLst>
                <a:ext uri="{FF2B5EF4-FFF2-40B4-BE49-F238E27FC236}">
                  <a16:creationId xmlns:a16="http://schemas.microsoft.com/office/drawing/2014/main" id="{2DBDE847-CD77-4351-AC78-DA77C1A81E1B}"/>
                </a:ext>
              </a:extLst>
            </p:cNvPr>
            <p:cNvPicPr>
              <a:picLocks noChangeAspect="1"/>
            </p:cNvPicPr>
            <p:nvPr/>
          </p:nvPicPr>
          <p:blipFill>
            <a:blip r:embed="rId4"/>
            <a:stretch>
              <a:fillRect/>
            </a:stretch>
          </p:blipFill>
          <p:spPr>
            <a:xfrm>
              <a:off x="7058025" y="862579"/>
              <a:ext cx="2085975" cy="282009"/>
            </a:xfrm>
            <a:prstGeom prst="rect">
              <a:avLst/>
            </a:prstGeom>
          </p:spPr>
        </p:pic>
      </p:gr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5"/>
          <a:stretch>
            <a:fillRect/>
          </a:stretch>
        </p:blipFill>
        <p:spPr>
          <a:xfrm>
            <a:off x="7620000" y="864524"/>
            <a:ext cx="1524000" cy="182880"/>
          </a:xfrm>
          <a:prstGeom prst="rect">
            <a:avLst/>
          </a:prstGeom>
        </p:spPr>
      </p:pic>
      <p:sp>
        <p:nvSpPr>
          <p:cNvPr id="15" name="Title 1">
            <a:extLst>
              <a:ext uri="{FF2B5EF4-FFF2-40B4-BE49-F238E27FC236}">
                <a16:creationId xmlns:a16="http://schemas.microsoft.com/office/drawing/2014/main" id="{6FF45C72-12C1-4667-9E11-EAADE45C3C0C}"/>
              </a:ext>
            </a:extLst>
          </p:cNvPr>
          <p:cNvSpPr txBox="1">
            <a:spLocks/>
          </p:cNvSpPr>
          <p:nvPr/>
        </p:nvSpPr>
        <p:spPr>
          <a:xfrm>
            <a:off x="39660" y="120809"/>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AIM 2.0 Résumé – KSBs</a:t>
            </a:r>
          </a:p>
        </p:txBody>
      </p:sp>
      <p:sp>
        <p:nvSpPr>
          <p:cNvPr id="8" name="Rectangle 7"/>
          <p:cNvSpPr/>
          <p:nvPr/>
        </p:nvSpPr>
        <p:spPr>
          <a:xfrm>
            <a:off x="6860543" y="2672556"/>
            <a:ext cx="596700" cy="2135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8-Point Star 6"/>
          <p:cNvSpPr/>
          <p:nvPr/>
        </p:nvSpPr>
        <p:spPr bwMode="auto">
          <a:xfrm>
            <a:off x="7361116" y="2152106"/>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1</a:t>
            </a:r>
          </a:p>
        </p:txBody>
      </p:sp>
      <p:pic>
        <p:nvPicPr>
          <p:cNvPr id="18" name="Picture 17">
            <a:extLst>
              <a:ext uri="{FF2B5EF4-FFF2-40B4-BE49-F238E27FC236}">
                <a16:creationId xmlns:a16="http://schemas.microsoft.com/office/drawing/2014/main" id="{62466A36-5AEA-4709-A057-4D45E88449F5}"/>
              </a:ext>
            </a:extLst>
          </p:cNvPr>
          <p:cNvPicPr>
            <a:picLocks noChangeAspect="1"/>
          </p:cNvPicPr>
          <p:nvPr/>
        </p:nvPicPr>
        <p:blipFill>
          <a:blip r:embed="rId6"/>
          <a:stretch>
            <a:fillRect/>
          </a:stretch>
        </p:blipFill>
        <p:spPr>
          <a:xfrm>
            <a:off x="832042" y="1415190"/>
            <a:ext cx="5407590" cy="3982513"/>
          </a:xfrm>
          <a:prstGeom prst="rect">
            <a:avLst/>
          </a:prstGeom>
        </p:spPr>
      </p:pic>
      <p:cxnSp>
        <p:nvCxnSpPr>
          <p:cNvPr id="20" name="Straight Connector 19">
            <a:extLst>
              <a:ext uri="{FF2B5EF4-FFF2-40B4-BE49-F238E27FC236}">
                <a16:creationId xmlns:a16="http://schemas.microsoft.com/office/drawing/2014/main" id="{2B375079-DC25-402A-AACA-21EA10C19356}"/>
              </a:ext>
            </a:extLst>
          </p:cNvPr>
          <p:cNvCxnSpPr>
            <a:cxnSpLocks/>
          </p:cNvCxnSpPr>
          <p:nvPr/>
        </p:nvCxnSpPr>
        <p:spPr>
          <a:xfrm flipH="1" flipV="1">
            <a:off x="6173801" y="1487601"/>
            <a:ext cx="694481" cy="118495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BBD981-8AF7-4CE7-96C6-DCA610CC90A0}"/>
              </a:ext>
            </a:extLst>
          </p:cNvPr>
          <p:cNvCxnSpPr>
            <a:cxnSpLocks/>
          </p:cNvCxnSpPr>
          <p:nvPr/>
        </p:nvCxnSpPr>
        <p:spPr>
          <a:xfrm flipH="1">
            <a:off x="6173801" y="2886130"/>
            <a:ext cx="694481" cy="245402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8-Point Star 9"/>
          <p:cNvSpPr/>
          <p:nvPr/>
        </p:nvSpPr>
        <p:spPr bwMode="auto">
          <a:xfrm>
            <a:off x="937937" y="2012836"/>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2</a:t>
            </a:r>
          </a:p>
        </p:txBody>
      </p:sp>
      <p:sp>
        <p:nvSpPr>
          <p:cNvPr id="17" name="8-Point Star 16"/>
          <p:cNvSpPr/>
          <p:nvPr/>
        </p:nvSpPr>
        <p:spPr bwMode="auto">
          <a:xfrm>
            <a:off x="2649005" y="2012836"/>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3</a:t>
            </a:r>
          </a:p>
        </p:txBody>
      </p:sp>
      <p:sp>
        <p:nvSpPr>
          <p:cNvPr id="25" name="8-Point Star 16">
            <a:extLst>
              <a:ext uri="{FF2B5EF4-FFF2-40B4-BE49-F238E27FC236}">
                <a16:creationId xmlns:a16="http://schemas.microsoft.com/office/drawing/2014/main" id="{63C1EA76-DBEF-4936-BA53-89D9E069DBDF}"/>
              </a:ext>
            </a:extLst>
          </p:cNvPr>
          <p:cNvSpPr/>
          <p:nvPr/>
        </p:nvSpPr>
        <p:spPr bwMode="auto">
          <a:xfrm>
            <a:off x="4203849" y="2005428"/>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4</a:t>
            </a:r>
          </a:p>
        </p:txBody>
      </p:sp>
      <p:sp>
        <p:nvSpPr>
          <p:cNvPr id="26" name="8-Point Star 16">
            <a:extLst>
              <a:ext uri="{FF2B5EF4-FFF2-40B4-BE49-F238E27FC236}">
                <a16:creationId xmlns:a16="http://schemas.microsoft.com/office/drawing/2014/main" id="{52918152-DD81-4D6A-9F21-52663F7C85A6}"/>
              </a:ext>
            </a:extLst>
          </p:cNvPr>
          <p:cNvSpPr/>
          <p:nvPr/>
        </p:nvSpPr>
        <p:spPr bwMode="auto">
          <a:xfrm>
            <a:off x="1196821" y="3675049"/>
            <a:ext cx="517768" cy="520450"/>
          </a:xfrm>
          <a:prstGeom prst="star8">
            <a:avLst/>
          </a:prstGeom>
          <a:solidFill>
            <a:srgbClr val="FF00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marL="0" marR="0" lvl="0" indent="0" algn="ctr" defTabSz="1017985" rtl="0" eaLnBrk="1" fontAlgn="auto" latinLnBrk="0" hangingPunct="1">
              <a:lnSpc>
                <a:spcPct val="15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charset="0"/>
                <a:ea typeface="+mn-ea"/>
                <a:cs typeface="+mn-cs"/>
              </a:rPr>
              <a:t>5</a:t>
            </a:r>
          </a:p>
        </p:txBody>
      </p:sp>
      <p:sp>
        <p:nvSpPr>
          <p:cNvPr id="27" name="Rectangle 26">
            <a:extLst>
              <a:ext uri="{FF2B5EF4-FFF2-40B4-BE49-F238E27FC236}">
                <a16:creationId xmlns:a16="http://schemas.microsoft.com/office/drawing/2014/main" id="{C716E4D7-BBE8-41D7-B82C-5D252C0E48EF}"/>
              </a:ext>
            </a:extLst>
          </p:cNvPr>
          <p:cNvSpPr/>
          <p:nvPr/>
        </p:nvSpPr>
        <p:spPr>
          <a:xfrm>
            <a:off x="4909351" y="3675049"/>
            <a:ext cx="1091954" cy="42643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ounded Rectangle 10">
            <a:extLst>
              <a:ext uri="{FF2B5EF4-FFF2-40B4-BE49-F238E27FC236}">
                <a16:creationId xmlns:a16="http://schemas.microsoft.com/office/drawing/2014/main" id="{D5DF1E2F-3B80-472F-873C-580B684B950B}"/>
              </a:ext>
            </a:extLst>
          </p:cNvPr>
          <p:cNvSpPr/>
          <p:nvPr/>
        </p:nvSpPr>
        <p:spPr>
          <a:xfrm>
            <a:off x="3142103" y="4362030"/>
            <a:ext cx="2859202" cy="586474"/>
          </a:xfrm>
          <a:prstGeom prst="roundRect">
            <a:avLst>
              <a:gd name="adj" fmla="val 5758"/>
            </a:avLst>
          </a:prstGeom>
          <a:solidFill>
            <a:srgbClr val="DDD9C3"/>
          </a:solidFill>
          <a:ln>
            <a:solidFill>
              <a:srgbClr val="44534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Don’t forget to save your work!!!.</a:t>
            </a:r>
          </a:p>
        </p:txBody>
      </p:sp>
      <p:cxnSp>
        <p:nvCxnSpPr>
          <p:cNvPr id="30" name="Straight Arrow Connector 29">
            <a:extLst>
              <a:ext uri="{FF2B5EF4-FFF2-40B4-BE49-F238E27FC236}">
                <a16:creationId xmlns:a16="http://schemas.microsoft.com/office/drawing/2014/main" id="{43008C3F-E549-42FC-9BF1-03A1CF3123B2}"/>
              </a:ext>
            </a:extLst>
          </p:cNvPr>
          <p:cNvCxnSpPr>
            <a:cxnSpLocks/>
          </p:cNvCxnSpPr>
          <p:nvPr/>
        </p:nvCxnSpPr>
        <p:spPr>
          <a:xfrm flipV="1">
            <a:off x="4346498" y="4001294"/>
            <a:ext cx="561715" cy="360737"/>
          </a:xfrm>
          <a:prstGeom prst="straightConnector1">
            <a:avLst/>
          </a:prstGeom>
          <a:ln w="190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21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71" r="3286"/>
          <a:stretch/>
        </p:blipFill>
        <p:spPr>
          <a:xfrm>
            <a:off x="0" y="572724"/>
            <a:ext cx="9143999" cy="5686425"/>
          </a:xfrm>
          <a:prstGeom prst="rect">
            <a:avLst/>
          </a:prstGeom>
        </p:spPr>
      </p:pic>
      <p:sp>
        <p:nvSpPr>
          <p:cNvPr id="3" name="TextBox 2">
            <a:extLst>
              <a:ext uri="{FF2B5EF4-FFF2-40B4-BE49-F238E27FC236}">
                <a16:creationId xmlns:a16="http://schemas.microsoft.com/office/drawing/2014/main" id="{D0CEF34D-2B80-4C5D-ACDC-360B1AA9867A}"/>
              </a:ext>
            </a:extLst>
          </p:cNvPr>
          <p:cNvSpPr txBox="1"/>
          <p:nvPr/>
        </p:nvSpPr>
        <p:spPr>
          <a:xfrm>
            <a:off x="0" y="3548283"/>
            <a:ext cx="9077325" cy="330346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TTPs: </a:t>
            </a: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Officers </a:t>
            </a:r>
            <a:r>
              <a:rPr kumimoji="0" lang="en-US" sz="1400" b="0" i="0" u="none" strike="noStrike" kern="1200" cap="none" spc="0" normalizeH="0" baseline="0" noProof="0" dirty="0">
                <a:ln>
                  <a:noFill/>
                </a:ln>
                <a:solidFill>
                  <a:prstClr val="black"/>
                </a:solidFill>
                <a:effectLst/>
                <a:uLnTx/>
                <a:uFillTx/>
                <a:latin typeface=" Arial"/>
                <a:ea typeface="+mn-ea"/>
                <a:cs typeface="+mn-cs"/>
              </a:rPr>
              <a:t>should start with the Personal Attribute List. For Active Duty Officers, this list is the most relevant. </a:t>
            </a:r>
            <a:endParaRPr kumimoji="0" lang="en-US" sz="1400" b="0" i="0" u="none" strike="noStrike" kern="1200" cap="none" spc="0" normalizeH="0" baseline="0" noProof="0" dirty="0" smtClean="0">
              <a:ln>
                <a:noFill/>
              </a:ln>
              <a:solidFill>
                <a:prstClr val="black"/>
              </a:solidFill>
              <a:effectLst/>
              <a:uLnTx/>
              <a:uFillTx/>
              <a:latin typeface=" Arial"/>
              <a:ea typeface="+mn-ea"/>
              <a:cs typeface="+mn-cs"/>
            </a:endParaRP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If you profess a KSB, use page two (2) of your résumé to further explain how you attained it.</a:t>
            </a: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Only profess KSBs you feel confident you have attained through experience or training.  You should not select all 199 KSBs. </a:t>
            </a: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Officers </a:t>
            </a:r>
            <a:r>
              <a:rPr kumimoji="0" lang="en-US" sz="1400" b="0" i="0" u="none" strike="noStrike" kern="1200" cap="none" spc="0" normalizeH="0" baseline="0" noProof="0" dirty="0">
                <a:ln>
                  <a:noFill/>
                </a:ln>
                <a:solidFill>
                  <a:prstClr val="black"/>
                </a:solidFill>
                <a:effectLst/>
                <a:uLnTx/>
                <a:uFillTx/>
                <a:latin typeface=" Arial"/>
                <a:ea typeface="+mn-ea"/>
                <a:cs typeface="+mn-cs"/>
              </a:rPr>
              <a:t>are not required to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profess </a:t>
            </a:r>
            <a:r>
              <a:rPr kumimoji="0" lang="en-US" sz="1400" b="0" i="0" u="none" strike="noStrike" kern="1200" cap="none" spc="0" normalizeH="0" baseline="0" noProof="0" dirty="0">
                <a:ln>
                  <a:noFill/>
                </a:ln>
                <a:solidFill>
                  <a:prstClr val="black"/>
                </a:solidFill>
                <a:effectLst/>
                <a:uLnTx/>
                <a:uFillTx/>
                <a:latin typeface=" Arial"/>
                <a:ea typeface="+mn-ea"/>
                <a:cs typeface="+mn-cs"/>
              </a:rPr>
              <a:t>KSBs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or experiences from </a:t>
            </a:r>
            <a:r>
              <a:rPr kumimoji="0" lang="en-US" sz="1400" b="0" i="0" u="none" strike="noStrike" kern="1200" cap="none" spc="0" normalizeH="0" baseline="0" noProof="0" dirty="0">
                <a:ln>
                  <a:noFill/>
                </a:ln>
                <a:solidFill>
                  <a:prstClr val="black"/>
                </a:solidFill>
                <a:effectLst/>
                <a:uLnTx/>
                <a:uFillTx/>
                <a:latin typeface=" Arial"/>
                <a:ea typeface="+mn-ea"/>
                <a:cs typeface="+mn-cs"/>
              </a:rPr>
              <a:t>every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list. </a:t>
            </a:r>
            <a:r>
              <a:rPr kumimoji="0" lang="en-US" sz="1400" b="0" i="0" u="none" strike="noStrike" kern="1200" cap="none" spc="0" normalizeH="0" baseline="0" noProof="0" dirty="0">
                <a:ln>
                  <a:noFill/>
                </a:ln>
                <a:solidFill>
                  <a:prstClr val="black"/>
                </a:solidFill>
                <a:effectLst/>
                <a:uLnTx/>
                <a:uFillTx/>
                <a:latin typeface=" Arial"/>
                <a:ea typeface="+mn-ea"/>
                <a:cs typeface="+mn-cs"/>
              </a:rPr>
              <a:t>Only select what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applies to your experiences and training. </a:t>
            </a:r>
            <a:r>
              <a:rPr kumimoji="0" lang="en-US" sz="1400" b="0" i="0" u="none" strike="noStrike" kern="1200" cap="none" spc="0" normalizeH="0" baseline="0" noProof="0" dirty="0">
                <a:ln>
                  <a:noFill/>
                </a:ln>
                <a:solidFill>
                  <a:prstClr val="black"/>
                </a:solidFill>
                <a:effectLst/>
                <a:uLnTx/>
                <a:uFillTx/>
                <a:latin typeface=" Arial"/>
                <a:ea typeface="+mn-ea"/>
                <a:cs typeface="+mn-cs"/>
              </a:rPr>
              <a:t>(e.g. Civilian Experience or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Additional Duties may not apply to your experiences). </a:t>
            </a: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If a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KSB or experience is </a:t>
            </a:r>
            <a:r>
              <a:rPr kumimoji="0" lang="en-US" sz="1400" b="0" i="0" u="none" strike="noStrike" kern="1200" cap="none" spc="0" normalizeH="0" baseline="0" noProof="0" dirty="0">
                <a:ln>
                  <a:noFill/>
                </a:ln>
                <a:solidFill>
                  <a:prstClr val="black"/>
                </a:solidFill>
                <a:effectLst/>
                <a:uLnTx/>
                <a:uFillTx/>
                <a:latin typeface=" Arial"/>
                <a:ea typeface="+mn-ea"/>
                <a:cs typeface="+mn-cs"/>
              </a:rPr>
              <a:t>not listed, you can include it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on page two (2) of your résumé in the appropriate section. This </a:t>
            </a:r>
            <a:r>
              <a:rPr kumimoji="0" lang="en-US" sz="1400" b="0" i="0" u="none" strike="noStrike" kern="1200" cap="none" spc="0" normalizeH="0" baseline="0" noProof="0" dirty="0">
                <a:ln>
                  <a:noFill/>
                </a:ln>
                <a:solidFill>
                  <a:prstClr val="black"/>
                </a:solidFill>
                <a:effectLst/>
                <a:uLnTx/>
                <a:uFillTx/>
                <a:latin typeface=" Arial"/>
                <a:ea typeface="+mn-ea"/>
                <a:cs typeface="+mn-cs"/>
              </a:rPr>
              <a:t>works well for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non-DOD certifications or credentials (e.g</a:t>
            </a:r>
            <a:r>
              <a:rPr kumimoji="0" lang="en-US" sz="1400" b="0" i="0" u="none" strike="noStrike" kern="1200" cap="none" spc="0" normalizeH="0" baseline="0" noProof="0" dirty="0">
                <a:ln>
                  <a:noFill/>
                </a:ln>
                <a:solidFill>
                  <a:prstClr val="black"/>
                </a:solidFill>
                <a:effectLst/>
                <a:uLnTx/>
                <a:uFillTx/>
                <a:latin typeface=" Arial"/>
                <a:ea typeface="+mn-ea"/>
                <a:cs typeface="+mn-cs"/>
              </a:rPr>
              <a:t>.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Medical </a:t>
            </a:r>
            <a:r>
              <a:rPr kumimoji="0" lang="en-US" sz="1400" b="0" i="0" u="none" strike="noStrike" kern="1200" cap="none" spc="0" normalizeH="0" baseline="0" noProof="0" dirty="0">
                <a:ln>
                  <a:noFill/>
                </a:ln>
                <a:solidFill>
                  <a:prstClr val="black"/>
                </a:solidFill>
                <a:effectLst/>
                <a:uLnTx/>
                <a:uFillTx/>
                <a:latin typeface=" Arial"/>
                <a:ea typeface="+mn-ea"/>
                <a:cs typeface="+mn-cs"/>
              </a:rPr>
              <a:t>Training </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&amp; Certifications</a:t>
            </a:r>
            <a:r>
              <a:rPr kumimoji="0" lang="en-US" sz="1400" b="0" i="0" u="none" strike="noStrike" kern="1200" cap="none" spc="0" normalizeH="0" baseline="0" noProof="0" dirty="0">
                <a:ln>
                  <a:noFill/>
                </a:ln>
                <a:solidFill>
                  <a:prstClr val="black"/>
                </a:solidFill>
                <a:effectLst/>
                <a:uLnTx/>
                <a:uFillTx/>
                <a:latin typeface=" Arial"/>
                <a:ea typeface="+mn-ea"/>
                <a:cs typeface="+mn-cs"/>
              </a:rPr>
              <a:t>). </a:t>
            </a:r>
            <a:endParaRPr kumimoji="0" lang="en-US" sz="1400" b="0" i="0" u="none" strike="noStrike" kern="1200" cap="none" spc="0" normalizeH="0" baseline="0" noProof="0" dirty="0" smtClean="0">
              <a:ln>
                <a:noFill/>
              </a:ln>
              <a:solidFill>
                <a:prstClr val="black"/>
              </a:solidFill>
              <a:effectLst/>
              <a:uLnTx/>
              <a:uFillTx/>
              <a:latin typeface=" Arial"/>
              <a:ea typeface="+mn-ea"/>
              <a:cs typeface="+mn-cs"/>
            </a:endParaRP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KSBs are not displayed on page two (2) of your résumé. They are displayed on your Officer Baseball Card.  </a:t>
            </a: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CAC Approved Branch Storyboards with KSBs have been added to the </a:t>
            </a:r>
            <a:r>
              <a:rPr kumimoji="0" lang="en-US" sz="1400" b="0" i="0" u="none" strike="noStrike" kern="1200" cap="none" spc="0" normalizeH="0" baseline="0" noProof="0" dirty="0" err="1" smtClean="0">
                <a:ln>
                  <a:noFill/>
                </a:ln>
                <a:solidFill>
                  <a:prstClr val="black"/>
                </a:solidFill>
                <a:effectLst/>
                <a:uLnTx/>
                <a:uFillTx/>
                <a:latin typeface=" Arial"/>
                <a:ea typeface="+mn-ea"/>
                <a:cs typeface="+mn-cs"/>
              </a:rPr>
              <a:t>milsuite</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 link. Use only as a guide to assist with résumé development. </a:t>
            </a:r>
          </a:p>
          <a:p>
            <a:pPr marL="342900" marR="0" lvl="0" indent="-342900" algn="l" defTabSz="914400" rtl="0" eaLnBrk="1" fontAlgn="auto" latinLnBrk="0" hangingPunct="1">
              <a:lnSpc>
                <a:spcPct val="100000"/>
              </a:lnSpc>
              <a:spcBef>
                <a:spcPts val="0"/>
              </a:spcBef>
              <a:spcAft>
                <a:spcPts val="400"/>
              </a:spcAft>
              <a:buClrTx/>
              <a:buSzTx/>
              <a:buFontTx/>
              <a:buAutoNum type="arabicPeriod"/>
              <a:tabLst/>
              <a:defRPr/>
            </a:pPr>
            <a:r>
              <a:rPr kumimoji="0" lang="en-US" sz="1400" b="0" i="0" u="none" strike="noStrike" kern="1200" cap="none" spc="0" normalizeH="0" baseline="0" noProof="0" dirty="0" smtClean="0">
                <a:ln>
                  <a:noFill/>
                </a:ln>
                <a:solidFill>
                  <a:prstClr val="black"/>
                </a:solidFill>
                <a:effectLst/>
                <a:uLnTx/>
                <a:uFillTx/>
                <a:latin typeface=" Arial"/>
                <a:ea typeface="+mn-ea"/>
                <a:cs typeface="+mn-cs"/>
              </a:rPr>
              <a:t>Start early, KSBs require thought and time.</a:t>
            </a: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p:txBody>
      </p:sp>
      <p:sp>
        <p:nvSpPr>
          <p:cNvPr id="7" name="Rectangle 1">
            <a:extLst>
              <a:ext uri="{FF2B5EF4-FFF2-40B4-BE49-F238E27FC236}">
                <a16:creationId xmlns:a16="http://schemas.microsoft.com/office/drawing/2014/main" id="{920C5A04-12CD-47EE-A82E-E497845D04E4}"/>
              </a:ext>
            </a:extLst>
          </p:cNvPr>
          <p:cNvSpPr>
            <a:spLocks noChangeArrowheads="1"/>
          </p:cNvSpPr>
          <p:nvPr/>
        </p:nvSpPr>
        <p:spPr bwMode="auto">
          <a:xfrm>
            <a:off x="33337" y="3264030"/>
            <a:ext cx="9110662" cy="276999"/>
          </a:xfrm>
          <a:prstGeom prst="rect">
            <a:avLst/>
          </a:prstGeom>
          <a:solidFill>
            <a:schemeClr val="bg1"/>
          </a:solidFill>
          <a:ln>
            <a:noFill/>
          </a:ln>
          <a:effectLst/>
        </p:spPr>
        <p:txBody>
          <a:bodyPr vert="horz" wrap="square" lIns="0" tIns="0" rIns="6665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3D3D3D"/>
                </a:solidFill>
                <a:effectLst/>
                <a:uLnTx/>
                <a:uFillTx/>
                <a:latin typeface=" Arial"/>
                <a:ea typeface="+mn-ea"/>
                <a:cs typeface="+mn-cs"/>
              </a:rPr>
              <a:t>Maximize the Power of KSB-Ps for Your </a:t>
            </a:r>
            <a:r>
              <a:rPr kumimoji="0" lang="en-US" altLang="en-US" sz="1800" b="1" i="0" u="none" strike="noStrike" kern="1200" cap="none" spc="0" normalizeH="0" baseline="0" noProof="0" dirty="0" smtClean="0">
                <a:ln>
                  <a:noFill/>
                </a:ln>
                <a:solidFill>
                  <a:srgbClr val="3D3D3D"/>
                </a:solidFill>
                <a:effectLst/>
                <a:uLnTx/>
                <a:uFillTx/>
                <a:latin typeface=" Arial"/>
                <a:ea typeface="+mn-ea"/>
                <a:cs typeface="+mn-cs"/>
              </a:rPr>
              <a:t>Résumé </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Rectangle 7"/>
          <p:cNvSpPr/>
          <p:nvPr/>
        </p:nvSpPr>
        <p:spPr>
          <a:xfrm>
            <a:off x="2255691" y="3482405"/>
            <a:ext cx="656922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hlinkClick r:id="rId3"/>
              </a:rPr>
              <a:t>https://</a:t>
            </a:r>
            <a:r>
              <a:rPr kumimoji="0" lang="en-US" sz="1400" b="0" i="0" u="none" strike="noStrike" kern="1200" cap="none" spc="0" normalizeH="0" baseline="0" noProof="0" dirty="0" smtClean="0">
                <a:ln>
                  <a:noFill/>
                </a:ln>
                <a:solidFill>
                  <a:prstClr val="black"/>
                </a:solidFill>
                <a:effectLst/>
                <a:uLnTx/>
                <a:uFillTx/>
                <a:latin typeface=" Arial"/>
                <a:ea typeface="+mn-ea"/>
                <a:cs typeface="+mn-cs"/>
                <a:hlinkClick r:id="rId3"/>
              </a:rPr>
              <a:t>www.milsuite.mil/book/docs/DOC-635623</a:t>
            </a:r>
            <a:r>
              <a:rPr kumimoji="0" lang="en-US" sz="1400" b="0" i="0" u="none" strike="noStrike" kern="1200" cap="none" spc="0" normalizeH="0" baseline="0" noProof="0" dirty="0" smtClean="0">
                <a:ln>
                  <a:noFill/>
                </a:ln>
                <a:solidFill>
                  <a:prstClr val="black"/>
                </a:solidFill>
                <a:effectLst/>
                <a:uLnTx/>
                <a:uFillTx/>
                <a:latin typeface=" Arial"/>
                <a:ea typeface="+mn-ea"/>
                <a:cs typeface="+mn-cs"/>
              </a:rPr>
              <a:t> </a:t>
            </a: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p:txBody>
      </p:sp>
      <p:sp>
        <p:nvSpPr>
          <p:cNvPr id="9" name="Title 1">
            <a:extLst>
              <a:ext uri="{FF2B5EF4-FFF2-40B4-BE49-F238E27FC236}">
                <a16:creationId xmlns:a16="http://schemas.microsoft.com/office/drawing/2014/main" id="{6FF45C72-12C1-4667-9E11-EAADE45C3C0C}"/>
              </a:ext>
            </a:extLst>
          </p:cNvPr>
          <p:cNvSpPr txBox="1">
            <a:spLocks/>
          </p:cNvSpPr>
          <p:nvPr/>
        </p:nvSpPr>
        <p:spPr>
          <a:xfrm>
            <a:off x="39660" y="120809"/>
            <a:ext cx="7489767" cy="356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j-ea"/>
                <a:cs typeface="Arial" panose="020B0604020202020204" pitchFamily="34" charset="0"/>
              </a:rPr>
              <a:t>TTPs for KSBs</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21719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980C1A7-25F3-41E9-9168-2DD7795C9808}"/>
              </a:ext>
            </a:extLst>
          </p:cNvPr>
          <p:cNvGrpSpPr/>
          <p:nvPr/>
        </p:nvGrpSpPr>
        <p:grpSpPr>
          <a:xfrm>
            <a:off x="41530" y="1201058"/>
            <a:ext cx="1265950" cy="1292082"/>
            <a:chOff x="3575050" y="1949020"/>
            <a:chExt cx="4935904" cy="5202058"/>
          </a:xfrm>
        </p:grpSpPr>
        <p:pic>
          <p:nvPicPr>
            <p:cNvPr id="4" name="Picture 3">
              <a:extLst>
                <a:ext uri="{FF2B5EF4-FFF2-40B4-BE49-F238E27FC236}">
                  <a16:creationId xmlns:a16="http://schemas.microsoft.com/office/drawing/2014/main" id="{4D83E838-D47F-4EE9-84D5-2CF4694FA372}"/>
                </a:ext>
              </a:extLst>
            </p:cNvPr>
            <p:cNvPicPr>
              <a:picLocks noChangeAspect="1"/>
            </p:cNvPicPr>
            <p:nvPr/>
          </p:nvPicPr>
          <p:blipFill rotWithShape="1">
            <a:blip r:embed="rId2"/>
            <a:srcRect t="1611" r="1855" b="1211"/>
            <a:stretch/>
          </p:blipFill>
          <p:spPr>
            <a:xfrm>
              <a:off x="3575050" y="2004646"/>
              <a:ext cx="4935904" cy="5146432"/>
            </a:xfrm>
            <a:prstGeom prst="rect">
              <a:avLst/>
            </a:prstGeom>
          </p:spPr>
        </p:pic>
        <p:pic>
          <p:nvPicPr>
            <p:cNvPr id="5" name="Picture 4">
              <a:extLst>
                <a:ext uri="{FF2B5EF4-FFF2-40B4-BE49-F238E27FC236}">
                  <a16:creationId xmlns:a16="http://schemas.microsoft.com/office/drawing/2014/main" id="{F59CFC09-20B9-4B31-B7DB-125A06BEAAA8}"/>
                </a:ext>
              </a:extLst>
            </p:cNvPr>
            <p:cNvPicPr>
              <a:picLocks noChangeAspect="1"/>
            </p:cNvPicPr>
            <p:nvPr/>
          </p:nvPicPr>
          <p:blipFill>
            <a:blip r:embed="rId3"/>
            <a:stretch>
              <a:fillRect/>
            </a:stretch>
          </p:blipFill>
          <p:spPr>
            <a:xfrm>
              <a:off x="3602341" y="2004646"/>
              <a:ext cx="352425" cy="390525"/>
            </a:xfrm>
            <a:prstGeom prst="rect">
              <a:avLst/>
            </a:prstGeom>
          </p:spPr>
        </p:pic>
        <p:pic>
          <p:nvPicPr>
            <p:cNvPr id="6" name="Picture 5">
              <a:extLst>
                <a:ext uri="{FF2B5EF4-FFF2-40B4-BE49-F238E27FC236}">
                  <a16:creationId xmlns:a16="http://schemas.microsoft.com/office/drawing/2014/main" id="{94C5E20E-0B73-49CA-911F-985C6554A5D8}"/>
                </a:ext>
              </a:extLst>
            </p:cNvPr>
            <p:cNvPicPr>
              <a:picLocks noChangeAspect="1"/>
            </p:cNvPicPr>
            <p:nvPr/>
          </p:nvPicPr>
          <p:blipFill>
            <a:blip r:embed="rId3"/>
            <a:stretch>
              <a:fillRect/>
            </a:stretch>
          </p:blipFill>
          <p:spPr>
            <a:xfrm>
              <a:off x="7793912" y="2004645"/>
              <a:ext cx="352425" cy="390525"/>
            </a:xfrm>
            <a:prstGeom prst="rect">
              <a:avLst/>
            </a:prstGeom>
          </p:spPr>
        </p:pic>
        <p:pic>
          <p:nvPicPr>
            <p:cNvPr id="7" name="Picture 6">
              <a:extLst>
                <a:ext uri="{FF2B5EF4-FFF2-40B4-BE49-F238E27FC236}">
                  <a16:creationId xmlns:a16="http://schemas.microsoft.com/office/drawing/2014/main" id="{C95683AA-62B7-4834-8738-F4D90A152C87}"/>
                </a:ext>
              </a:extLst>
            </p:cNvPr>
            <p:cNvPicPr>
              <a:picLocks noChangeAspect="1"/>
            </p:cNvPicPr>
            <p:nvPr/>
          </p:nvPicPr>
          <p:blipFill>
            <a:blip r:embed="rId3"/>
            <a:stretch>
              <a:fillRect/>
            </a:stretch>
          </p:blipFill>
          <p:spPr>
            <a:xfrm>
              <a:off x="8158529" y="1949020"/>
              <a:ext cx="352425" cy="390525"/>
            </a:xfrm>
            <a:prstGeom prst="rect">
              <a:avLst/>
            </a:prstGeom>
          </p:spPr>
        </p:pic>
      </p:grpSp>
      <p:grpSp>
        <p:nvGrpSpPr>
          <p:cNvPr id="8" name="Group 7">
            <a:extLst>
              <a:ext uri="{FF2B5EF4-FFF2-40B4-BE49-F238E27FC236}">
                <a16:creationId xmlns:a16="http://schemas.microsoft.com/office/drawing/2014/main" id="{201485A7-0CEF-46C9-83B9-8181D6C84389}"/>
              </a:ext>
            </a:extLst>
          </p:cNvPr>
          <p:cNvGrpSpPr/>
          <p:nvPr/>
        </p:nvGrpSpPr>
        <p:grpSpPr>
          <a:xfrm>
            <a:off x="5478" y="5075369"/>
            <a:ext cx="1102183" cy="1381664"/>
            <a:chOff x="9600834" y="266259"/>
            <a:chExt cx="2409825" cy="3505814"/>
          </a:xfrm>
        </p:grpSpPr>
        <p:pic>
          <p:nvPicPr>
            <p:cNvPr id="9" name="Picture 8">
              <a:extLst>
                <a:ext uri="{FF2B5EF4-FFF2-40B4-BE49-F238E27FC236}">
                  <a16:creationId xmlns:a16="http://schemas.microsoft.com/office/drawing/2014/main" id="{1A52679D-F205-420D-81E2-45645E24779C}"/>
                </a:ext>
              </a:extLst>
            </p:cNvPr>
            <p:cNvPicPr>
              <a:picLocks noChangeAspect="1"/>
            </p:cNvPicPr>
            <p:nvPr/>
          </p:nvPicPr>
          <p:blipFill>
            <a:blip r:embed="rId4"/>
            <a:stretch>
              <a:fillRect/>
            </a:stretch>
          </p:blipFill>
          <p:spPr>
            <a:xfrm>
              <a:off x="11241307" y="466486"/>
              <a:ext cx="758753" cy="790575"/>
            </a:xfrm>
            <a:prstGeom prst="rect">
              <a:avLst/>
            </a:prstGeom>
          </p:spPr>
        </p:pic>
        <p:pic>
          <p:nvPicPr>
            <p:cNvPr id="10" name="Picture 9">
              <a:extLst>
                <a:ext uri="{FF2B5EF4-FFF2-40B4-BE49-F238E27FC236}">
                  <a16:creationId xmlns:a16="http://schemas.microsoft.com/office/drawing/2014/main" id="{015906BD-97FA-412D-835D-38CF1E30B487}"/>
                </a:ext>
              </a:extLst>
            </p:cNvPr>
            <p:cNvPicPr>
              <a:picLocks noChangeAspect="1"/>
            </p:cNvPicPr>
            <p:nvPr/>
          </p:nvPicPr>
          <p:blipFill rotWithShape="1">
            <a:blip r:embed="rId5"/>
            <a:srcRect r="6656"/>
            <a:stretch/>
          </p:blipFill>
          <p:spPr>
            <a:xfrm>
              <a:off x="9600835" y="1513390"/>
              <a:ext cx="2409458" cy="1104900"/>
            </a:xfrm>
            <a:prstGeom prst="rect">
              <a:avLst/>
            </a:prstGeom>
          </p:spPr>
        </p:pic>
        <p:pic>
          <p:nvPicPr>
            <p:cNvPr id="11" name="Picture 10">
              <a:extLst>
                <a:ext uri="{FF2B5EF4-FFF2-40B4-BE49-F238E27FC236}">
                  <a16:creationId xmlns:a16="http://schemas.microsoft.com/office/drawing/2014/main" id="{C2A0EA9E-24FB-4CED-816D-F56EFC4CE44B}"/>
                </a:ext>
              </a:extLst>
            </p:cNvPr>
            <p:cNvPicPr>
              <a:picLocks noChangeAspect="1"/>
            </p:cNvPicPr>
            <p:nvPr/>
          </p:nvPicPr>
          <p:blipFill>
            <a:blip r:embed="rId6"/>
            <a:stretch>
              <a:fillRect/>
            </a:stretch>
          </p:blipFill>
          <p:spPr>
            <a:xfrm>
              <a:off x="9600834" y="2600498"/>
              <a:ext cx="2409825" cy="1171575"/>
            </a:xfrm>
            <a:prstGeom prst="rect">
              <a:avLst/>
            </a:prstGeom>
          </p:spPr>
        </p:pic>
        <p:pic>
          <p:nvPicPr>
            <p:cNvPr id="12" name="Picture 11">
              <a:extLst>
                <a:ext uri="{FF2B5EF4-FFF2-40B4-BE49-F238E27FC236}">
                  <a16:creationId xmlns:a16="http://schemas.microsoft.com/office/drawing/2014/main" id="{133A0630-9DAF-4701-A73B-CCA66D1E228F}"/>
                </a:ext>
              </a:extLst>
            </p:cNvPr>
            <p:cNvPicPr>
              <a:picLocks noChangeAspect="1"/>
            </p:cNvPicPr>
            <p:nvPr/>
          </p:nvPicPr>
          <p:blipFill>
            <a:blip r:embed="rId7"/>
            <a:stretch>
              <a:fillRect/>
            </a:stretch>
          </p:blipFill>
          <p:spPr>
            <a:xfrm>
              <a:off x="9600834" y="266259"/>
              <a:ext cx="1647825" cy="1247775"/>
            </a:xfrm>
            <a:prstGeom prst="rect">
              <a:avLst/>
            </a:prstGeom>
          </p:spPr>
        </p:pic>
        <p:pic>
          <p:nvPicPr>
            <p:cNvPr id="13" name="Picture 12">
              <a:extLst>
                <a:ext uri="{FF2B5EF4-FFF2-40B4-BE49-F238E27FC236}">
                  <a16:creationId xmlns:a16="http://schemas.microsoft.com/office/drawing/2014/main" id="{6B537320-50A6-4E66-89FB-E8A4962EAAD9}"/>
                </a:ext>
              </a:extLst>
            </p:cNvPr>
            <p:cNvPicPr>
              <a:picLocks noChangeAspect="1"/>
            </p:cNvPicPr>
            <p:nvPr/>
          </p:nvPicPr>
          <p:blipFill rotWithShape="1">
            <a:blip r:embed="rId8"/>
            <a:srcRect t="26251"/>
            <a:stretch/>
          </p:blipFill>
          <p:spPr>
            <a:xfrm>
              <a:off x="11133285" y="266259"/>
              <a:ext cx="866775" cy="262678"/>
            </a:xfrm>
            <a:prstGeom prst="rect">
              <a:avLst/>
            </a:prstGeom>
          </p:spPr>
        </p:pic>
        <p:pic>
          <p:nvPicPr>
            <p:cNvPr id="14" name="Picture 13">
              <a:extLst>
                <a:ext uri="{FF2B5EF4-FFF2-40B4-BE49-F238E27FC236}">
                  <a16:creationId xmlns:a16="http://schemas.microsoft.com/office/drawing/2014/main" id="{06820543-F6BA-4EBB-B547-BE6A2F8DE73D}"/>
                </a:ext>
              </a:extLst>
            </p:cNvPr>
            <p:cNvPicPr>
              <a:picLocks noChangeAspect="1"/>
            </p:cNvPicPr>
            <p:nvPr/>
          </p:nvPicPr>
          <p:blipFill rotWithShape="1">
            <a:blip r:embed="rId8"/>
            <a:srcRect t="26251"/>
            <a:stretch/>
          </p:blipFill>
          <p:spPr>
            <a:xfrm>
              <a:off x="11241307" y="1247261"/>
              <a:ext cx="758753" cy="262678"/>
            </a:xfrm>
            <a:prstGeom prst="rect">
              <a:avLst/>
            </a:prstGeom>
          </p:spPr>
        </p:pic>
      </p:grpSp>
      <p:sp>
        <p:nvSpPr>
          <p:cNvPr id="15" name="Rectangle 14">
            <a:extLst>
              <a:ext uri="{FF2B5EF4-FFF2-40B4-BE49-F238E27FC236}">
                <a16:creationId xmlns:a16="http://schemas.microsoft.com/office/drawing/2014/main" id="{3CD0052F-D30B-47B0-BAB9-678DD0D866BE}"/>
              </a:ext>
            </a:extLst>
          </p:cNvPr>
          <p:cNvSpPr/>
          <p:nvPr/>
        </p:nvSpPr>
        <p:spPr>
          <a:xfrm>
            <a:off x="41530" y="745882"/>
            <a:ext cx="1056700" cy="369332"/>
          </a:xfrm>
          <a:prstGeom prst="rect">
            <a:avLst/>
          </a:prstGeom>
        </p:spPr>
        <p:txBody>
          <a:bodyPr wrap="none">
            <a:spAutoFit/>
          </a:body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 Arial"/>
                <a:ea typeface="+mn-ea"/>
                <a:cs typeface="+mn-cs"/>
              </a:rPr>
              <a:t>Officers</a:t>
            </a:r>
          </a:p>
        </p:txBody>
      </p:sp>
      <p:sp>
        <p:nvSpPr>
          <p:cNvPr id="16" name="Rectangle 15">
            <a:extLst>
              <a:ext uri="{FF2B5EF4-FFF2-40B4-BE49-F238E27FC236}">
                <a16:creationId xmlns:a16="http://schemas.microsoft.com/office/drawing/2014/main" id="{E523AC07-4E18-4D8E-A380-7413172D8D2E}"/>
              </a:ext>
            </a:extLst>
          </p:cNvPr>
          <p:cNvSpPr/>
          <p:nvPr/>
        </p:nvSpPr>
        <p:spPr>
          <a:xfrm>
            <a:off x="100760" y="4625975"/>
            <a:ext cx="761747" cy="369332"/>
          </a:xfrm>
          <a:prstGeom prst="rect">
            <a:avLst/>
          </a:prstGeom>
        </p:spPr>
        <p:txBody>
          <a:bodyPr wrap="none">
            <a:spAutoFit/>
          </a:body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 Arial"/>
                <a:ea typeface="+mn-ea"/>
                <a:cs typeface="+mn-cs"/>
              </a:rPr>
              <a:t>Units</a:t>
            </a:r>
          </a:p>
        </p:txBody>
      </p:sp>
      <p:sp>
        <p:nvSpPr>
          <p:cNvPr id="17" name="Right Brace 16">
            <a:extLst>
              <a:ext uri="{FF2B5EF4-FFF2-40B4-BE49-F238E27FC236}">
                <a16:creationId xmlns:a16="http://schemas.microsoft.com/office/drawing/2014/main" id="{9AAAD21B-6443-403A-9895-09403AFD6215}"/>
              </a:ext>
            </a:extLst>
          </p:cNvPr>
          <p:cNvSpPr/>
          <p:nvPr/>
        </p:nvSpPr>
        <p:spPr>
          <a:xfrm>
            <a:off x="1007076" y="2565380"/>
            <a:ext cx="543140" cy="232417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ounded Rectangle 84">
            <a:extLst>
              <a:ext uri="{FF2B5EF4-FFF2-40B4-BE49-F238E27FC236}">
                <a16:creationId xmlns:a16="http://schemas.microsoft.com/office/drawing/2014/main" id="{6D8F4212-F131-40C7-A529-D14C58BEFED0}"/>
              </a:ext>
            </a:extLst>
          </p:cNvPr>
          <p:cNvSpPr/>
          <p:nvPr/>
        </p:nvSpPr>
        <p:spPr>
          <a:xfrm>
            <a:off x="1652587" y="3481211"/>
            <a:ext cx="1282506" cy="4843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ATAP Marketplace</a:t>
            </a:r>
          </a:p>
        </p:txBody>
      </p:sp>
      <p:sp>
        <p:nvSpPr>
          <p:cNvPr id="19" name="TextBox 18">
            <a:extLst>
              <a:ext uri="{FF2B5EF4-FFF2-40B4-BE49-F238E27FC236}">
                <a16:creationId xmlns:a16="http://schemas.microsoft.com/office/drawing/2014/main" id="{F7DAE09F-1DDB-4E45-8362-CBAE6519EA0E}"/>
              </a:ext>
            </a:extLst>
          </p:cNvPr>
          <p:cNvSpPr txBox="1"/>
          <p:nvPr/>
        </p:nvSpPr>
        <p:spPr>
          <a:xfrm>
            <a:off x="1213963" y="730711"/>
            <a:ext cx="2368075"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 Arial"/>
                <a:ea typeface="+mn-ea"/>
                <a:cs typeface="+mn-cs"/>
              </a:rPr>
              <a:t>Professed KSBs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Problem Solver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Innovative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Tactical/ Technical Competence</a:t>
            </a:r>
          </a:p>
        </p:txBody>
      </p:sp>
      <p:sp>
        <p:nvSpPr>
          <p:cNvPr id="20" name="TextBox 19">
            <a:extLst>
              <a:ext uri="{FF2B5EF4-FFF2-40B4-BE49-F238E27FC236}">
                <a16:creationId xmlns:a16="http://schemas.microsoft.com/office/drawing/2014/main" id="{C89EFD8F-7A61-46FE-B63A-A66671E425AC}"/>
              </a:ext>
            </a:extLst>
          </p:cNvPr>
          <p:cNvSpPr txBox="1"/>
          <p:nvPr/>
        </p:nvSpPr>
        <p:spPr>
          <a:xfrm>
            <a:off x="1213964" y="5280094"/>
            <a:ext cx="2235516"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 Arial"/>
                <a:ea typeface="+mn-ea"/>
                <a:cs typeface="+mn-cs"/>
              </a:rPr>
              <a:t>Desired KSBs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Problem Solver</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Innovative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Cultural Fluency</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Tactical/ Technical Competence</a:t>
            </a:r>
          </a:p>
        </p:txBody>
      </p:sp>
      <p:sp>
        <p:nvSpPr>
          <p:cNvPr id="22" name="Rounded Rectangle 84">
            <a:extLst>
              <a:ext uri="{FF2B5EF4-FFF2-40B4-BE49-F238E27FC236}">
                <a16:creationId xmlns:a16="http://schemas.microsoft.com/office/drawing/2014/main" id="{356B9BB0-C2FB-4683-94CD-BFE545B6C55E}"/>
              </a:ext>
            </a:extLst>
          </p:cNvPr>
          <p:cNvSpPr/>
          <p:nvPr/>
        </p:nvSpPr>
        <p:spPr>
          <a:xfrm>
            <a:off x="3377371" y="1746374"/>
            <a:ext cx="1511634" cy="43853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Post- Marketplace</a:t>
            </a:r>
          </a:p>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Analysis</a:t>
            </a:r>
          </a:p>
        </p:txBody>
      </p:sp>
      <p:sp>
        <p:nvSpPr>
          <p:cNvPr id="24" name="Rounded Rectangle 84">
            <a:extLst>
              <a:ext uri="{FF2B5EF4-FFF2-40B4-BE49-F238E27FC236}">
                <a16:creationId xmlns:a16="http://schemas.microsoft.com/office/drawing/2014/main" id="{8B2758E8-5310-458D-ADA3-A66A08F9951A}"/>
              </a:ext>
            </a:extLst>
          </p:cNvPr>
          <p:cNvSpPr/>
          <p:nvPr/>
        </p:nvSpPr>
        <p:spPr>
          <a:xfrm>
            <a:off x="5197155" y="3382436"/>
            <a:ext cx="1229558" cy="10466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How and do we need to rectify this talent gap?</a:t>
            </a:r>
          </a:p>
        </p:txBody>
      </p:sp>
      <p:sp>
        <p:nvSpPr>
          <p:cNvPr id="32" name="Rectangle: Rounded Corners 31">
            <a:extLst>
              <a:ext uri="{FF2B5EF4-FFF2-40B4-BE49-F238E27FC236}">
                <a16:creationId xmlns:a16="http://schemas.microsoft.com/office/drawing/2014/main" id="{A4FF69BA-2F84-49FA-8F03-3F453A240976}"/>
              </a:ext>
            </a:extLst>
          </p:cNvPr>
          <p:cNvSpPr/>
          <p:nvPr/>
        </p:nvSpPr>
        <p:spPr>
          <a:xfrm>
            <a:off x="1450603" y="5982132"/>
            <a:ext cx="1515574" cy="17834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3BF731E3-827C-4342-922C-B980461F7081}"/>
              </a:ext>
            </a:extLst>
          </p:cNvPr>
          <p:cNvSpPr/>
          <p:nvPr/>
        </p:nvSpPr>
        <p:spPr>
          <a:xfrm>
            <a:off x="6681048" y="2316636"/>
            <a:ext cx="2447426" cy="3293209"/>
          </a:xfrm>
          <a:prstGeom prst="rect">
            <a:avLst/>
          </a:prstGeom>
        </p:spPr>
        <p:txBody>
          <a:bodyPr wrap="square">
            <a:spAutoFit/>
          </a:bodyPr>
          <a:lstStyle/>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 Arial"/>
                <a:ea typeface="+mn-ea"/>
                <a:cs typeface="+mn-cs"/>
              </a:rPr>
              <a:t>DEVELOP:</a:t>
            </a: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 Changes to PME</a:t>
            </a: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 Recommend Officer Self-Development on IDPs</a:t>
            </a:r>
          </a:p>
          <a:p>
            <a:pPr marL="228600" marR="0" lvl="0" indent="-228600" algn="l" defTabSz="457196" rtl="0" eaLnBrk="1" fontAlgn="auto" latinLnBrk="0" hangingPunct="1">
              <a:lnSpc>
                <a:spcPct val="100000"/>
              </a:lnSpc>
              <a:spcBef>
                <a:spcPts val="0"/>
              </a:spcBef>
              <a:spcAft>
                <a:spcPts val="0"/>
              </a:spcAft>
              <a:buClrTx/>
              <a:buSzTx/>
              <a:buFontTx/>
              <a:buAutoNum type="arabicPeriod"/>
              <a:tabLst/>
              <a:defRPr/>
            </a:pPr>
            <a:endParaRPr kumimoji="0" lang="en-US" sz="1600" b="1" i="0" u="sng" strike="noStrike" kern="1200" cap="none" spc="0" normalizeH="0" baseline="0" noProof="0" dirty="0">
              <a:ln>
                <a:noFill/>
              </a:ln>
              <a:solidFill>
                <a:prstClr val="black"/>
              </a:solidFill>
              <a:effectLst/>
              <a:uLnTx/>
              <a:uFillTx/>
              <a:latin typeface=" Arial"/>
              <a:ea typeface="+mn-ea"/>
              <a:cs typeface="+mn-cs"/>
            </a:endParaRP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 Arial"/>
                <a:ea typeface="+mn-ea"/>
                <a:cs typeface="+mn-cs"/>
              </a:rPr>
              <a:t>RETAIN:</a:t>
            </a: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 Incentivize Officers with this talent to stay in the Army </a:t>
            </a:r>
          </a:p>
          <a:p>
            <a:pPr marL="0" marR="0" lvl="0" indent="0" algn="l" defTabSz="457196"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 Arial"/>
                <a:ea typeface="+mn-ea"/>
                <a:cs typeface="+mn-cs"/>
              </a:rPr>
              <a:t>ACQUIRE:</a:t>
            </a:r>
          </a:p>
          <a:p>
            <a:pPr marL="0" marR="0" lvl="0" indent="0" algn="l" defTabSz="457196"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 Arial"/>
                <a:ea typeface="+mn-ea"/>
                <a:cs typeface="+mn-cs"/>
              </a:rPr>
              <a:t>- Direct Talent Hiring</a:t>
            </a:r>
          </a:p>
        </p:txBody>
      </p:sp>
      <p:sp>
        <p:nvSpPr>
          <p:cNvPr id="34" name="TextBox 33">
            <a:extLst>
              <a:ext uri="{FF2B5EF4-FFF2-40B4-BE49-F238E27FC236}">
                <a16:creationId xmlns:a16="http://schemas.microsoft.com/office/drawing/2014/main" id="{1E9EAA0F-DC8E-4E4A-8BCA-A81641C007C2}"/>
              </a:ext>
            </a:extLst>
          </p:cNvPr>
          <p:cNvSpPr txBox="1"/>
          <p:nvPr/>
        </p:nvSpPr>
        <p:spPr>
          <a:xfrm>
            <a:off x="-4050" y="16212"/>
            <a:ext cx="73996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 Arial"/>
                <a:ea typeface="+mn-ea"/>
                <a:cs typeface="+mn-cs"/>
              </a:rPr>
              <a:t>KSB Development Across Talent Management</a:t>
            </a:r>
          </a:p>
        </p:txBody>
      </p:sp>
      <p:cxnSp>
        <p:nvCxnSpPr>
          <p:cNvPr id="38" name="Straight Arrow Connector 37">
            <a:extLst>
              <a:ext uri="{FF2B5EF4-FFF2-40B4-BE49-F238E27FC236}">
                <a16:creationId xmlns:a16="http://schemas.microsoft.com/office/drawing/2014/main" id="{0A07B518-11FB-4B3A-9277-BA103982D6FB}"/>
              </a:ext>
            </a:extLst>
          </p:cNvPr>
          <p:cNvCxnSpPr>
            <a:cxnSpLocks/>
          </p:cNvCxnSpPr>
          <p:nvPr/>
        </p:nvCxnSpPr>
        <p:spPr>
          <a:xfrm>
            <a:off x="2935093" y="3723409"/>
            <a:ext cx="38021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5CFCD93-166E-49FD-90DF-02A586E3E8BC}"/>
              </a:ext>
            </a:extLst>
          </p:cNvPr>
          <p:cNvCxnSpPr>
            <a:cxnSpLocks/>
          </p:cNvCxnSpPr>
          <p:nvPr/>
        </p:nvCxnSpPr>
        <p:spPr>
          <a:xfrm>
            <a:off x="4922378" y="2330543"/>
            <a:ext cx="242449" cy="7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BE66F53F-ACA7-4B81-96A4-96065BBB439E}"/>
              </a:ext>
            </a:extLst>
          </p:cNvPr>
          <p:cNvSpPr/>
          <p:nvPr/>
        </p:nvSpPr>
        <p:spPr>
          <a:xfrm>
            <a:off x="138919" y="3294227"/>
            <a:ext cx="868157" cy="806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AIM2</a:t>
            </a:r>
          </a:p>
        </p:txBody>
      </p:sp>
      <p:cxnSp>
        <p:nvCxnSpPr>
          <p:cNvPr id="23" name="Straight Arrow Connector 22">
            <a:extLst>
              <a:ext uri="{FF2B5EF4-FFF2-40B4-BE49-F238E27FC236}">
                <a16:creationId xmlns:a16="http://schemas.microsoft.com/office/drawing/2014/main" id="{1D7F9670-5AAD-4D0A-B1EF-DE719116B57B}"/>
              </a:ext>
            </a:extLst>
          </p:cNvPr>
          <p:cNvCxnSpPr>
            <a:cxnSpLocks/>
          </p:cNvCxnSpPr>
          <p:nvPr/>
        </p:nvCxnSpPr>
        <p:spPr>
          <a:xfrm>
            <a:off x="569880" y="2632670"/>
            <a:ext cx="3118" cy="6113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C080FE-D708-431A-B2B2-9121BB90E6AE}"/>
              </a:ext>
            </a:extLst>
          </p:cNvPr>
          <p:cNvCxnSpPr>
            <a:cxnSpLocks/>
          </p:cNvCxnSpPr>
          <p:nvPr/>
        </p:nvCxnSpPr>
        <p:spPr>
          <a:xfrm flipH="1" flipV="1">
            <a:off x="569880" y="4200282"/>
            <a:ext cx="1" cy="445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95F64D1-2FDA-4E80-9ADC-AF0290619285}"/>
              </a:ext>
            </a:extLst>
          </p:cNvPr>
          <p:cNvSpPr/>
          <p:nvPr/>
        </p:nvSpPr>
        <p:spPr>
          <a:xfrm>
            <a:off x="3377370" y="1933898"/>
            <a:ext cx="1511633" cy="839127"/>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 Arial"/>
                <a:ea typeface="+mn-ea"/>
                <a:cs typeface="+mn-cs"/>
              </a:rPr>
              <a:t>Officers in the current market lack cultural fluency.</a:t>
            </a:r>
          </a:p>
        </p:txBody>
      </p:sp>
      <p:sp>
        <p:nvSpPr>
          <p:cNvPr id="39" name="Rectangle: Rounded Corners 38">
            <a:extLst>
              <a:ext uri="{FF2B5EF4-FFF2-40B4-BE49-F238E27FC236}">
                <a16:creationId xmlns:a16="http://schemas.microsoft.com/office/drawing/2014/main" id="{6B1AF8EB-5062-4F5A-9AE7-7E8D2FF3A413}"/>
              </a:ext>
            </a:extLst>
          </p:cNvPr>
          <p:cNvSpPr/>
          <p:nvPr/>
        </p:nvSpPr>
        <p:spPr>
          <a:xfrm>
            <a:off x="3384460" y="5094185"/>
            <a:ext cx="1511634" cy="839127"/>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 Arial"/>
                <a:ea typeface="+mn-ea"/>
                <a:cs typeface="+mn-cs"/>
              </a:rPr>
              <a:t>Units requested officers with cultural fluency.</a:t>
            </a:r>
          </a:p>
        </p:txBody>
      </p:sp>
      <p:sp>
        <p:nvSpPr>
          <p:cNvPr id="41" name="Rounded Rectangle 84">
            <a:extLst>
              <a:ext uri="{FF2B5EF4-FFF2-40B4-BE49-F238E27FC236}">
                <a16:creationId xmlns:a16="http://schemas.microsoft.com/office/drawing/2014/main" id="{31A79831-F2D5-4EC5-9612-A19F0CD28AC9}"/>
              </a:ext>
            </a:extLst>
          </p:cNvPr>
          <p:cNvSpPr/>
          <p:nvPr/>
        </p:nvSpPr>
        <p:spPr>
          <a:xfrm>
            <a:off x="5204115" y="1713344"/>
            <a:ext cx="1229558" cy="10466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How big is the gap?</a:t>
            </a:r>
          </a:p>
        </p:txBody>
      </p:sp>
      <p:sp>
        <p:nvSpPr>
          <p:cNvPr id="42" name="Rounded Rectangle 84">
            <a:extLst>
              <a:ext uri="{FF2B5EF4-FFF2-40B4-BE49-F238E27FC236}">
                <a16:creationId xmlns:a16="http://schemas.microsoft.com/office/drawing/2014/main" id="{23671216-EF61-4CCF-B196-51102C80623D}"/>
              </a:ext>
            </a:extLst>
          </p:cNvPr>
          <p:cNvSpPr/>
          <p:nvPr/>
        </p:nvSpPr>
        <p:spPr>
          <a:xfrm>
            <a:off x="5204115" y="5042171"/>
            <a:ext cx="1229558" cy="10466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 Arial"/>
                <a:ea typeface="+mn-ea"/>
                <a:cs typeface="+mn-cs"/>
              </a:rPr>
              <a:t>How important is the skill?</a:t>
            </a:r>
          </a:p>
        </p:txBody>
      </p:sp>
      <p:cxnSp>
        <p:nvCxnSpPr>
          <p:cNvPr id="43" name="Straight Arrow Connector 42">
            <a:extLst>
              <a:ext uri="{FF2B5EF4-FFF2-40B4-BE49-F238E27FC236}">
                <a16:creationId xmlns:a16="http://schemas.microsoft.com/office/drawing/2014/main" id="{90BC179F-3F47-4C07-8051-5AE86D7C8228}"/>
              </a:ext>
            </a:extLst>
          </p:cNvPr>
          <p:cNvCxnSpPr>
            <a:cxnSpLocks/>
          </p:cNvCxnSpPr>
          <p:nvPr/>
        </p:nvCxnSpPr>
        <p:spPr>
          <a:xfrm>
            <a:off x="4920373" y="5565511"/>
            <a:ext cx="242449" cy="79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81B4B7-FAD4-4854-894C-6D97FAF13838}"/>
              </a:ext>
            </a:extLst>
          </p:cNvPr>
          <p:cNvCxnSpPr>
            <a:stCxn id="42" idx="0"/>
            <a:endCxn id="24" idx="2"/>
          </p:cNvCxnSpPr>
          <p:nvPr/>
        </p:nvCxnSpPr>
        <p:spPr>
          <a:xfrm flipH="1" flipV="1">
            <a:off x="5811934" y="4429116"/>
            <a:ext cx="6960" cy="6130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CC207515-E547-45EC-9863-7A3DFE9193B2}"/>
              </a:ext>
            </a:extLst>
          </p:cNvPr>
          <p:cNvCxnSpPr>
            <a:stCxn id="41" idx="2"/>
            <a:endCxn id="24" idx="0"/>
          </p:cNvCxnSpPr>
          <p:nvPr/>
        </p:nvCxnSpPr>
        <p:spPr>
          <a:xfrm flipH="1">
            <a:off x="5811934" y="2760024"/>
            <a:ext cx="6960" cy="6224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9E371E2-6CF4-48E4-B89F-EFCF6BDFB6F3}"/>
              </a:ext>
            </a:extLst>
          </p:cNvPr>
          <p:cNvSpPr txBox="1"/>
          <p:nvPr/>
        </p:nvSpPr>
        <p:spPr>
          <a:xfrm>
            <a:off x="3428097" y="6592639"/>
            <a:ext cx="228780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 Arial"/>
                <a:ea typeface="+mn-ea"/>
                <a:cs typeface="+mn-cs"/>
              </a:rPr>
              <a:t>Pre-Decisional// Unclassified</a:t>
            </a:r>
          </a:p>
        </p:txBody>
      </p:sp>
    </p:spTree>
    <p:extLst>
      <p:ext uri="{BB962C8B-B14F-4D97-AF65-F5344CB8AC3E}">
        <p14:creationId xmlns:p14="http://schemas.microsoft.com/office/powerpoint/2010/main" val="283695400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2099</TotalTime>
  <Words>3343</Words>
  <Application>Microsoft Office PowerPoint</Application>
  <PresentationFormat>On-screen Show (4:3)</PresentationFormat>
  <Paragraphs>418</Paragraphs>
  <Slides>34</Slides>
  <Notes>9</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34</vt:i4>
      </vt:variant>
    </vt:vector>
  </HeadingPairs>
  <TitlesOfParts>
    <vt:vector size="49" baseType="lpstr">
      <vt:lpstr> Arial</vt:lpstr>
      <vt:lpstr>Arial</vt:lpstr>
      <vt:lpstr>Calibri</vt:lpstr>
      <vt:lpstr>Calibri Light</vt:lpstr>
      <vt:lpstr>Monotype Sorts</vt:lpstr>
      <vt:lpstr>Times New Roman</vt:lpstr>
      <vt:lpstr>ZapfDingbats</vt:lpstr>
      <vt:lpstr>1_Office Theme</vt:lpstr>
      <vt:lpstr>20_Office Theme</vt:lpstr>
      <vt:lpstr>1_Office Theme</vt:lpstr>
      <vt:lpstr>1_Office Theme</vt:lpstr>
      <vt:lpstr>34_Office Theme</vt:lpstr>
      <vt:lpstr>21_Office Theme</vt:lpstr>
      <vt:lpstr>Office Theme</vt:lpstr>
      <vt:lpstr>22_Office Theme</vt:lpstr>
      <vt:lpstr>PowerPoint Presentation</vt:lpstr>
      <vt:lpstr>PowerPoint Presentation</vt:lpstr>
      <vt:lpstr>Why Talent Management?</vt:lpstr>
      <vt:lpstr>PowerPoint Presentation</vt:lpstr>
      <vt:lpstr>PowerPoint Presentation</vt:lpstr>
      <vt:lpstr>Army Talent Attribute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vt:lpstr>
      <vt:lpstr>Questions?</vt:lpstr>
      <vt:lpstr>BACKUPS</vt:lpstr>
      <vt:lpstr>Talent, KSB, &amp; Preference 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KSB &amp; Preference Definitions</dc:title>
  <dc:creator>Lockhart, Paul G (Greg) MAJ USARMY HQDA DCS G-1 (USA)</dc:creator>
  <cp:lastModifiedBy>Lockhart, Paul G MAJ HQDA DCS G-1</cp:lastModifiedBy>
  <cp:revision>64</cp:revision>
  <cp:lastPrinted>2021-02-18T16:33:44Z</cp:lastPrinted>
  <dcterms:created xsi:type="dcterms:W3CDTF">2020-07-16T15:57:17Z</dcterms:created>
  <dcterms:modified xsi:type="dcterms:W3CDTF">2021-04-06T13:40:43Z</dcterms:modified>
</cp:coreProperties>
</file>